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8" r:id="rId4"/>
    <p:sldId id="279" r:id="rId5"/>
    <p:sldId id="261" r:id="rId6"/>
    <p:sldId id="273" r:id="rId7"/>
    <p:sldId id="281" r:id="rId8"/>
    <p:sldId id="282" r:id="rId9"/>
    <p:sldId id="267" r:id="rId10"/>
    <p:sldId id="283" r:id="rId11"/>
    <p:sldId id="284" r:id="rId12"/>
    <p:sldId id="285" r:id="rId13"/>
    <p:sldId id="286" r:id="rId14"/>
    <p:sldId id="269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>
      <p:cViewPr varScale="1">
        <p:scale>
          <a:sx n="105" d="100"/>
          <a:sy n="105" d="100"/>
        </p:scale>
        <p:origin x="9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D398ADF-C9F0-4CCA-87E7-7AEF529183F6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98A6F9B4-C021-4C5A-9894-9971DC5E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12BCB9E-7DF1-4A5D-B6B7-9700A288A97E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C90AD9C3-BDB0-4FF3-B5D2-1FDAF36FB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D9C3-BDB0-4FF3-B5D2-1FDAF36FB6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90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D9C3-BDB0-4FF3-B5D2-1FDAF36FB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D9C3-BDB0-4FF3-B5D2-1FDAF36FB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D9C3-BDB0-4FF3-B5D2-1FDAF36FB6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D9C3-BDB0-4FF3-B5D2-1FDAF36FB6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D9C3-BDB0-4FF3-B5D2-1FDAF36FB6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D9C3-BDB0-4FF3-B5D2-1FDAF36FB6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D9C3-BDB0-4FF3-B5D2-1FDAF36FB6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D9C3-BDB0-4FF3-B5D2-1FDAF36FB6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3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b8vex3OPeAhXoTN8KHZHNDZgQjRx6BAgBEAU&amp;url=https://www.cnn.com/2018/03/02/us/weather-bomb-cyclone/index.html&amp;psig=AOvVaw05mCDJjA9dp1XD5Ked1IpI&amp;ust=154282901761719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andana.rao@mass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O_ZXSzNjRAhWDJCYKHRZSAZgQjRwIBw&amp;url=https://www.cadlinecommunity.co.uk/hc/en-us/articles/202811492-AutoCAD-Electrical-2016-Swapping-or-Updating-a-Title-Border-Project-Wide&amp;bvm=bv.144686652,d.eWE&amp;psig=AFQjCNHwatzVdbGg3lMJTwqNltV98cBU2g&amp;ust=14852722052016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m/url?sa=i&amp;rct=j&amp;q=&amp;esrc=s&amp;source=images&amp;cd=&amp;cad=rja&amp;uact=8&amp;ved=2ahUKEwjQivjP7aPcAhUpuVkKHftsAR0QjRx6BAgBEAU&amp;url=https://www.repairdocks.com/elevated-homes.html&amp;psig=AOvVaw3uOw208W_nwuHGUAOKoEd5&amp;ust=1531838592554541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9209" y="2829579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Scituate, March 2, 2018.</a:t>
            </a:r>
          </a:p>
          <a:p>
            <a:r>
              <a:rPr lang="en-US" sz="1000" dirty="0"/>
              <a:t>Photo credit: Ryan McBride/ </a:t>
            </a:r>
            <a:r>
              <a:rPr lang="en-US" sz="1000" dirty="0" err="1"/>
              <a:t>AFP</a:t>
            </a:r>
            <a:r>
              <a:rPr lang="en-US" sz="1000" dirty="0"/>
              <a:t>/ Getty Images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757247" y="1943062"/>
            <a:ext cx="6511131" cy="329259"/>
          </a:xfrm>
        </p:spPr>
        <p:txBody>
          <a:bodyPr/>
          <a:lstStyle/>
          <a:p>
            <a:r>
              <a:rPr lang="en-US" dirty="0" err="1"/>
              <a:t>DCR’s</a:t>
            </a:r>
            <a:r>
              <a:rPr lang="en-US" dirty="0"/>
              <a:t> Flood Hazard Management Program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311871" y="1171812"/>
            <a:ext cx="5648623" cy="1204306"/>
          </a:xfrm>
        </p:spPr>
        <p:txBody>
          <a:bodyPr/>
          <a:lstStyle/>
          <a:p>
            <a:r>
              <a:rPr lang="en-US" dirty="0"/>
              <a:t>The National Flood Insurance Program </a:t>
            </a:r>
            <a:br>
              <a:rPr lang="en-US" dirty="0"/>
            </a:br>
            <a:r>
              <a:rPr lang="en-US" dirty="0"/>
              <a:t>in Massachusetts</a:t>
            </a:r>
          </a:p>
        </p:txBody>
      </p:sp>
      <p:pic>
        <p:nvPicPr>
          <p:cNvPr id="7" name="irc_mi" descr="Image result for flooding in Orleans m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71" y="3229689"/>
            <a:ext cx="5943600" cy="333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55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3B75-B607-40CA-BD6A-9EF66652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760"/>
            <a:ext cx="8763000" cy="548640"/>
          </a:xfrm>
        </p:spPr>
        <p:txBody>
          <a:bodyPr/>
          <a:lstStyle/>
          <a:p>
            <a:pPr algn="ctr"/>
            <a:r>
              <a:rPr lang="en-US" sz="2600" b="1" cap="none" dirty="0">
                <a:solidFill>
                  <a:schemeClr val="accent5">
                    <a:lumMod val="50000"/>
                  </a:schemeClr>
                </a:solidFill>
              </a:rPr>
              <a:t>Report to FEMA: Assessment of Floodplain Management Regulations for State-Owned Properties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2DBAF0-05D8-4FF8-8E23-45FD8974E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191000" cy="5367882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4430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9ED72-73D3-4572-A895-2041FA42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94360"/>
            <a:ext cx="7520940" cy="548640"/>
          </a:xfrm>
        </p:spPr>
        <p:txBody>
          <a:bodyPr/>
          <a:lstStyle/>
          <a:p>
            <a:r>
              <a:rPr lang="en-US" cap="none" dirty="0">
                <a:solidFill>
                  <a:schemeClr val="accent5">
                    <a:lumMod val="50000"/>
                  </a:schemeClr>
                </a:solidFill>
              </a:rPr>
              <a:t>A Snapshot of the Ask by FEMA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4C8C-7253-47B7-8E2A-E578EE33B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1524000"/>
            <a:ext cx="7520940" cy="335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Overview of state’s efforts at managing development in state-owned &amp; </a:t>
            </a:r>
            <a:br>
              <a:rPr lang="en-US" b="0" dirty="0"/>
            </a:br>
            <a:r>
              <a:rPr lang="en-US" b="0" dirty="0"/>
              <a:t>state-managed properties in Special Flood Hazard Areas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List  and brief description of state statutes and regulations that authorize/regulate land use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List of agencies with development oversight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Process that state uses to demonstrate compliance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Description of permitting process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How compliance is tracked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DF0A428-4023-4967-974E-DD9CFDE05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29000"/>
            <a:ext cx="2286000" cy="292793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0029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2521-1000-4AD2-9121-E3EEE40D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cap="none" dirty="0">
                <a:solidFill>
                  <a:schemeClr val="accent5">
                    <a:lumMod val="50000"/>
                  </a:schemeClr>
                </a:solidFill>
              </a:rPr>
              <a:t>MA meets the NFIP through…….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2BF02-0BA1-420A-83CB-07CCEAA6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066800"/>
            <a:ext cx="6324600" cy="3810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State Building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 Wetlands Protection 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 401 Water Quality Certification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 Waterways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 Title V Regulations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 Dam Safety Regulations</a:t>
            </a:r>
          </a:p>
          <a:p>
            <a:pPr marL="0" indent="0"/>
            <a:endParaRPr lang="en-US" b="0" dirty="0"/>
          </a:p>
          <a:p>
            <a:pPr marL="0" indent="0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at various agencies……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EEA, WRC – Executive Order 149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MassDEP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CZM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1FCBF1-B546-49FF-B745-D639C90FF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05200"/>
            <a:ext cx="2286000" cy="292793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2896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6D15-509C-4781-9E53-52114192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cap="none" dirty="0">
                <a:solidFill>
                  <a:schemeClr val="accent5">
                    <a:lumMod val="50000"/>
                  </a:schemeClr>
                </a:solidFill>
              </a:rPr>
              <a:t>State Project Oversight…..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9A0DE-F12D-4E4D-81F8-3A69B631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475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b="0" dirty="0"/>
              <a:t>Division of Capital Asset Management and Maintenance (DCAMM)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/>
              <a:t>MassDOT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dirty="0"/>
              <a:t>MEPA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Compliance &amp; Violations……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Board of Building Regulations and Standards (BBRS) – state building inspectors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State agencies issuing permits &amp; licenses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CZM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dirty="0"/>
              <a:t>DEP tracks wetlands violations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944B94E-271B-422B-A8E5-AF585E50D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286000" cy="292793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8781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617BA"/>
                </a:solidFill>
                <a:latin typeface="Book Antiqua" pitchFamily="18" charset="0"/>
              </a:rPr>
              <a:t>Contact Information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248400" cy="3047999"/>
          </a:xfrm>
          <a:solidFill>
            <a:schemeClr val="bg1"/>
          </a:solidFill>
          <a:ln>
            <a:solidFill>
              <a:srgbClr val="6CC6CA"/>
            </a:solidFill>
          </a:ln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US" altLang="en-US" dirty="0"/>
          </a:p>
          <a:p>
            <a:pPr marL="0" indent="287338">
              <a:buFont typeface="Arial" charset="0"/>
              <a:buNone/>
            </a:pPr>
            <a:r>
              <a:rPr lang="en-US" altLang="en-US" dirty="0"/>
              <a:t>Vandana Rao, EOEEA, </a:t>
            </a:r>
          </a:p>
          <a:p>
            <a:pPr marL="0" indent="287338">
              <a:buFont typeface="Arial" charset="0"/>
              <a:buNone/>
            </a:pPr>
            <a:r>
              <a:rPr lang="en-US" altLang="en-US" dirty="0"/>
              <a:t>Director of Water Policy</a:t>
            </a:r>
          </a:p>
          <a:p>
            <a:pPr marL="0" indent="287338">
              <a:buFont typeface="Arial" charset="0"/>
              <a:buNone/>
            </a:pPr>
            <a:r>
              <a:rPr lang="en-US" altLang="en-US" dirty="0"/>
              <a:t>Executive Director, Water Resources Commission</a:t>
            </a:r>
          </a:p>
          <a:p>
            <a:pPr marL="0" indent="287338">
              <a:buFont typeface="Arial" charset="0"/>
              <a:buNone/>
            </a:pPr>
            <a:r>
              <a:rPr lang="en-US" altLang="en-US" dirty="0">
                <a:hlinkClick r:id="rId3"/>
              </a:rPr>
              <a:t>vandana.rao@mass.gov</a:t>
            </a:r>
            <a:endParaRPr lang="en-US" altLang="en-US" dirty="0"/>
          </a:p>
          <a:p>
            <a:pPr marL="0" indent="287338">
              <a:buFont typeface="Arial" charset="0"/>
              <a:buNone/>
            </a:pPr>
            <a:r>
              <a:rPr lang="en-US" altLang="en-US" dirty="0"/>
              <a:t>617-626-1248</a:t>
            </a:r>
          </a:p>
        </p:txBody>
      </p:sp>
    </p:spTree>
    <p:extLst>
      <p:ext uri="{BB962C8B-B14F-4D97-AF65-F5344CB8AC3E}">
        <p14:creationId xmlns:p14="http://schemas.microsoft.com/office/powerpoint/2010/main" val="205065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w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8499"/>
            <a:ext cx="203559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Exchange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162800" cy="2743200"/>
          </a:xfrm>
          <a:noFill/>
        </p:spPr>
        <p:txBody>
          <a:bodyPr>
            <a:normAutofit lnSpcReduction="10000"/>
          </a:bodyPr>
          <a:lstStyle/>
          <a:p>
            <a:r>
              <a:rPr lang="en-US" b="0" dirty="0"/>
              <a:t>Title 44 CFR (Code of Federal Regulations), Parts  59 through 80,</a:t>
            </a:r>
          </a:p>
          <a:p>
            <a:r>
              <a:rPr lang="en-US" b="0" dirty="0"/>
              <a:t>	especially Part 60.3</a:t>
            </a:r>
          </a:p>
          <a:p>
            <a:endParaRPr lang="en-US" b="0" dirty="0"/>
          </a:p>
          <a:p>
            <a:r>
              <a:rPr lang="en-US" b="0" dirty="0"/>
              <a:t>In Massachusetts: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Statewide building code, 9</a:t>
            </a:r>
            <a:r>
              <a:rPr lang="en-US" b="0" baseline="30000" dirty="0"/>
              <a:t>th</a:t>
            </a:r>
            <a:r>
              <a:rPr lang="en-US" b="0" dirty="0"/>
              <a:t> Edition, flood-resistant standards 780 CMR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Wetlands Protection Act 310 CMR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Sewer &amp; Septic 310 CMR 15, Title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Local Bylaws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184419"/>
            <a:ext cx="548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Eras Bold ITC" panose="020B0907030504020204" pitchFamily="34" charset="0"/>
              </a:rPr>
              <a:t>Flood insurance for </a:t>
            </a:r>
          </a:p>
          <a:p>
            <a:r>
              <a:rPr lang="en-US" sz="2800" dirty="0">
                <a:solidFill>
                  <a:srgbClr val="0070C0"/>
                </a:solidFill>
                <a:latin typeface="Eras Bold ITC" panose="020B0907030504020204" pitchFamily="34" charset="0"/>
              </a:rPr>
              <a:t>	floodplain enforcement</a:t>
            </a:r>
          </a:p>
        </p:txBody>
      </p:sp>
    </p:spTree>
    <p:extLst>
      <p:ext uri="{BB962C8B-B14F-4D97-AF65-F5344CB8AC3E}">
        <p14:creationId xmlns:p14="http://schemas.microsoft.com/office/powerpoint/2010/main" val="391056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46" y="1143000"/>
            <a:ext cx="7520940" cy="4038600"/>
          </a:xfrm>
          <a:noFill/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341</a:t>
            </a:r>
            <a:r>
              <a:rPr lang="en-US" sz="1800" b="0" dirty="0"/>
              <a:t> out of 351 communities are in the National Flood Insurance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As of 9-30-19, there were </a:t>
            </a:r>
            <a:r>
              <a:rPr lang="en-US" sz="1800" dirty="0">
                <a:solidFill>
                  <a:srgbClr val="FF0000"/>
                </a:solidFill>
              </a:rPr>
              <a:t>60,229</a:t>
            </a:r>
            <a:r>
              <a:rPr lang="en-US" sz="1800" b="0" dirty="0"/>
              <a:t> active policies, with an average annual premium of $1,280.  This insurance covers more than </a:t>
            </a:r>
            <a:r>
              <a:rPr lang="en-US" sz="1800" dirty="0">
                <a:solidFill>
                  <a:srgbClr val="FF0000"/>
                </a:solidFill>
              </a:rPr>
              <a:t>$15.8 billion </a:t>
            </a:r>
            <a:r>
              <a:rPr lang="en-US" sz="1800" b="0" dirty="0"/>
              <a:t>in property value.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coastal counties have 49,385 policies (</a:t>
            </a:r>
            <a:r>
              <a:rPr lang="en-US" sz="1800" dirty="0">
                <a:solidFill>
                  <a:srgbClr val="FF0000"/>
                </a:solidFill>
              </a:rPr>
              <a:t>82% of state total</a:t>
            </a:r>
            <a:r>
              <a:rPr lang="en-US" sz="1800" b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Property covered by flood insurance in the these coastal counties= $13.1 billion (</a:t>
            </a:r>
            <a:r>
              <a:rPr lang="en-US" sz="1800" dirty="0">
                <a:solidFill>
                  <a:srgbClr val="FF0000"/>
                </a:solidFill>
              </a:rPr>
              <a:t>83% of state total</a:t>
            </a:r>
            <a:r>
              <a:rPr lang="en-US" sz="1800" b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1,405 properties on MA coasts are in the very high risk flood zone (V zone)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On 2-28-19 there were </a:t>
            </a:r>
            <a:r>
              <a:rPr lang="en-US" sz="1800" dirty="0">
                <a:solidFill>
                  <a:srgbClr val="FF0000"/>
                </a:solidFill>
              </a:rPr>
              <a:t>3,451</a:t>
            </a:r>
            <a:r>
              <a:rPr lang="en-US" sz="1800" b="0" dirty="0"/>
              <a:t> structures designated as “repetitive loss structures” in MA, and 284 of these are “severe repetitive loss structures.”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809946" y="457200"/>
            <a:ext cx="548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Eras Bold ITC" panose="020B0907030504020204" pitchFamily="34" charset="0"/>
              </a:rPr>
              <a:t>Massachusetts NFIP stats</a:t>
            </a:r>
          </a:p>
        </p:txBody>
      </p:sp>
    </p:spTree>
    <p:extLst>
      <p:ext uri="{BB962C8B-B14F-4D97-AF65-F5344CB8AC3E}">
        <p14:creationId xmlns:p14="http://schemas.microsoft.com/office/powerpoint/2010/main" val="174492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46" y="1066800"/>
            <a:ext cx="7520940" cy="1676400"/>
          </a:xfrm>
          <a:noFill/>
        </p:spPr>
        <p:txBody>
          <a:bodyPr>
            <a:normAutofit/>
          </a:bodyPr>
          <a:lstStyle/>
          <a:p>
            <a:pPr marL="0" indent="0"/>
            <a:r>
              <a:rPr lang="en-US" sz="1700" i="1" dirty="0">
                <a:solidFill>
                  <a:srgbClr val="FF0000"/>
                </a:solidFill>
              </a:rPr>
              <a:t>Repetitive Loss </a:t>
            </a:r>
            <a:r>
              <a:rPr lang="en-US" sz="1700" b="0" i="1" dirty="0"/>
              <a:t>is defined by FEMA as “any insurable building for which two or more claims of more then $1,000 were paid by the NFIP within any 10-year rolling period since 1978.”</a:t>
            </a:r>
          </a:p>
          <a:p>
            <a:pPr marL="0" indent="0"/>
            <a:endParaRPr lang="en-US" b="0" dirty="0"/>
          </a:p>
          <a:p>
            <a:pPr marL="0" indent="0"/>
            <a:r>
              <a:rPr lang="en-US" sz="1800" dirty="0">
                <a:solidFill>
                  <a:srgbClr val="FF0000"/>
                </a:solidFill>
              </a:rPr>
              <a:t>Top 10 MA communities with </a:t>
            </a:r>
            <a:r>
              <a:rPr lang="en-US" sz="1800" dirty="0" err="1">
                <a:solidFill>
                  <a:srgbClr val="FF0000"/>
                </a:solidFill>
              </a:rPr>
              <a:t>RL</a:t>
            </a:r>
            <a:r>
              <a:rPr lang="en-US" sz="1800" dirty="0">
                <a:solidFill>
                  <a:srgbClr val="FF0000"/>
                </a:solidFill>
              </a:rPr>
              <a:t> structures </a:t>
            </a:r>
            <a:r>
              <a:rPr lang="en-US" b="0" dirty="0"/>
              <a:t>(as of 2-28-19)</a:t>
            </a:r>
          </a:p>
          <a:p>
            <a:pPr marL="0" indent="0"/>
            <a:endParaRPr lang="en-US" b="0" dirty="0"/>
          </a:p>
          <a:p>
            <a:pPr marL="0" indent="0"/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809946" y="457200"/>
            <a:ext cx="741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Eras Bold ITC" panose="020B0907030504020204" pitchFamily="34" charset="0"/>
              </a:rPr>
              <a:t>Repetitive Loss Structures in 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8284" y="2895600"/>
            <a:ext cx="7315200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Scituate 554		6. Winthrop 148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Revere 296		7. Nantucket  75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Hull 253		8. Duxbury  64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Marshfield 206	9. Billerica  51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Quincy 202		10. Tied: Nahant, Peabody</a:t>
            </a:r>
          </a:p>
          <a:p>
            <a:r>
              <a:rPr lang="en-US" sz="2000" dirty="0"/>
              <a:t>				&amp; Swampscott  47 each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5486400"/>
            <a:ext cx="52590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Since 1978, the NFIP has paid out over $416 million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for 34,014 in claims in MA</a:t>
            </a:r>
          </a:p>
        </p:txBody>
      </p:sp>
    </p:spTree>
    <p:extLst>
      <p:ext uri="{BB962C8B-B14F-4D97-AF65-F5344CB8AC3E}">
        <p14:creationId xmlns:p14="http://schemas.microsoft.com/office/powerpoint/2010/main" val="243192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520940" cy="548640"/>
          </a:xfrm>
        </p:spPr>
        <p:txBody>
          <a:bodyPr/>
          <a:lstStyle/>
          <a:p>
            <a:r>
              <a:rPr lang="en-US" cap="none" dirty="0">
                <a:solidFill>
                  <a:srgbClr val="0070C0"/>
                </a:solidFill>
                <a:latin typeface="Eras Bold ITC" panose="020B0907030504020204" pitchFamily="34" charset="0"/>
                <a:ea typeface="+mn-ea"/>
                <a:cs typeface="+mn-cs"/>
              </a:rPr>
              <a:t>FEMA Maps Update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0" name="Picture 2" descr="P:\General graphics\Sample riverine pre-DFIRM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4" y="3475234"/>
            <a:ext cx="3845858" cy="2971800"/>
          </a:xfrm>
          <a:prstGeom prst="rect">
            <a:avLst/>
          </a:prstGeom>
          <a:noFill/>
          <a:ln w="63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P:\General graphics\Sample coastal DFIR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91000" cy="3238500"/>
          </a:xfrm>
          <a:prstGeom prst="rect">
            <a:avLst/>
          </a:prstGeom>
          <a:noFill/>
          <a:ln w="63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duperault\Desktop\Presentations\Maps 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64" y="609600"/>
            <a:ext cx="3640388" cy="26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20940" cy="548640"/>
          </a:xfrm>
        </p:spPr>
        <p:txBody>
          <a:bodyPr/>
          <a:lstStyle/>
          <a:p>
            <a:r>
              <a:rPr lang="en-US" cap="none" dirty="0">
                <a:solidFill>
                  <a:srgbClr val="0070C0"/>
                </a:solidFill>
                <a:latin typeface="Eras Bold ITC" panose="020B0907030504020204" pitchFamily="34" charset="0"/>
              </a:rPr>
              <a:t>MA CZM </a:t>
            </a:r>
            <a:r>
              <a:rPr lang="en-US" cap="none" dirty="0" err="1">
                <a:solidFill>
                  <a:srgbClr val="0070C0"/>
                </a:solidFill>
                <a:latin typeface="Eras Bold ITC" panose="020B0907030504020204" pitchFamily="34" charset="0"/>
              </a:rPr>
              <a:t>SLR</a:t>
            </a:r>
            <a:r>
              <a:rPr lang="en-US" cap="none" dirty="0">
                <a:solidFill>
                  <a:srgbClr val="0070C0"/>
                </a:solidFill>
                <a:latin typeface="Eras Bold ITC" panose="020B0907030504020204" pitchFamily="34" charset="0"/>
              </a:rPr>
              <a:t> &amp; Coastal Flooding Viewer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196"/>
            <a:ext cx="9144000" cy="5019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145927"/>
            <a:ext cx="706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Massachusetts Climate Change Clearinghouse at http://resilientma.org</a:t>
            </a:r>
          </a:p>
        </p:txBody>
      </p:sp>
    </p:spTree>
    <p:extLst>
      <p:ext uri="{BB962C8B-B14F-4D97-AF65-F5344CB8AC3E}">
        <p14:creationId xmlns:p14="http://schemas.microsoft.com/office/powerpoint/2010/main" val="281028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0070C0"/>
                </a:solidFill>
                <a:latin typeface="Eras Bold ITC" panose="020B0907030504020204" pitchFamily="34" charset="0"/>
              </a:rPr>
              <a:t>Flood Insurance Inadequacies in 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82739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0000"/>
                </a:solidFill>
              </a:rPr>
              <a:t>$45.69 billion dollars </a:t>
            </a:r>
            <a:r>
              <a:rPr lang="en-US" sz="1700" b="0" dirty="0"/>
              <a:t>in general building stock in coastal MA </a:t>
            </a:r>
          </a:p>
          <a:p>
            <a:pPr marL="685800" lvl="4" indent="0">
              <a:buClr>
                <a:srgbClr val="F96A1B"/>
              </a:buClr>
              <a:buNone/>
            </a:pP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err="1">
                <a:solidFill>
                  <a:srgbClr val="000000"/>
                </a:solidFill>
              </a:rPr>
              <a:t>MassGIS</a:t>
            </a:r>
            <a:r>
              <a:rPr lang="en-US" sz="1200" dirty="0">
                <a:solidFill>
                  <a:srgbClr val="000000"/>
                </a:solidFill>
              </a:rPr>
              <a:t>, FEMA </a:t>
            </a:r>
            <a:r>
              <a:rPr lang="en-US" sz="1200" dirty="0" err="1">
                <a:solidFill>
                  <a:srgbClr val="000000"/>
                </a:solidFill>
              </a:rPr>
              <a:t>HAZUS</a:t>
            </a:r>
            <a:r>
              <a:rPr lang="en-US" sz="1200" dirty="0">
                <a:solidFill>
                  <a:srgbClr val="000000"/>
                </a:solidFill>
              </a:rPr>
              <a:t> loss estimation; 2018 state plan, </a:t>
            </a:r>
            <a:r>
              <a:rPr lang="en-US" sz="1200" dirty="0" err="1">
                <a:solidFill>
                  <a:srgbClr val="000000"/>
                </a:solidFill>
              </a:rPr>
              <a:t>p.4</a:t>
            </a:r>
            <a:r>
              <a:rPr lang="en-US" sz="1200" dirty="0">
                <a:solidFill>
                  <a:srgbClr val="000000"/>
                </a:solidFill>
              </a:rPr>
              <a:t>-118)</a:t>
            </a:r>
            <a:endParaRPr lang="en-US" sz="17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0000"/>
                </a:solidFill>
              </a:rPr>
              <a:t>Only $13.1 billion </a:t>
            </a:r>
            <a:r>
              <a:rPr lang="en-US" sz="1700" b="0" dirty="0"/>
              <a:t>is covered by an NFIP policy </a:t>
            </a:r>
            <a:r>
              <a:rPr lang="en-US" sz="1200" b="0" dirty="0"/>
              <a:t>(FEMA CIS Data on 10/4/19)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dirty="0"/>
              <a:t>In very simplistic terms, this means that possibly</a:t>
            </a:r>
          </a:p>
          <a:p>
            <a:pPr marL="0" indent="0" algn="ctr"/>
            <a:r>
              <a:rPr lang="en-US" sz="2800" b="0" dirty="0">
                <a:solidFill>
                  <a:srgbClr val="0070C0"/>
                </a:solidFill>
                <a:latin typeface="Eras Bold ITC" panose="020B0907030504020204" pitchFamily="34" charset="0"/>
              </a:rPr>
              <a:t>More than $32.5 billion dollars</a:t>
            </a:r>
          </a:p>
          <a:p>
            <a:pPr marL="0" indent="0" algn="ctr"/>
            <a:r>
              <a:rPr lang="en-US" sz="2800" b="0" dirty="0">
                <a:solidFill>
                  <a:srgbClr val="0070C0"/>
                </a:solidFill>
                <a:latin typeface="Eras Bold ITC" panose="020B0907030504020204" pitchFamily="34" charset="0"/>
              </a:rPr>
              <a:t>worth of coastal property in MA is</a:t>
            </a:r>
          </a:p>
          <a:p>
            <a:pPr marL="0" indent="0" algn="ctr"/>
            <a:r>
              <a:rPr lang="en-US" sz="2800" b="0" dirty="0">
                <a:solidFill>
                  <a:srgbClr val="0070C0"/>
                </a:solidFill>
                <a:latin typeface="Eras Bold ITC" panose="020B0907030504020204" pitchFamily="34" charset="0"/>
              </a:rPr>
              <a:t>not covered for flood damages.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4696889"/>
            <a:ext cx="4702870" cy="172354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residential damage in Houston from Hurricane Harvey</a:t>
            </a:r>
          </a:p>
          <a:p>
            <a:pPr algn="ctr"/>
            <a:r>
              <a:rPr lang="en-US" dirty="0"/>
              <a:t>was more than $2.3 billion.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70% of damages from Harvey were not insured.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CoreLogic</a:t>
            </a:r>
            <a:r>
              <a:rPr lang="en-US" sz="1200" dirty="0"/>
              <a:t> August 22, 2018)</a:t>
            </a:r>
          </a:p>
        </p:txBody>
      </p:sp>
      <p:pic>
        <p:nvPicPr>
          <p:cNvPr id="5" name="Picture 4" descr="Image result for flood debris Hurricane Harve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2" y="4186409"/>
            <a:ext cx="3581400" cy="22374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2232" y="6428690"/>
            <a:ext cx="4284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One month after Hurricane Harvey.  Source:  Chicago Tribune ©</a:t>
            </a:r>
          </a:p>
        </p:txBody>
      </p:sp>
    </p:spTree>
    <p:extLst>
      <p:ext uri="{BB962C8B-B14F-4D97-AF65-F5344CB8AC3E}">
        <p14:creationId xmlns:p14="http://schemas.microsoft.com/office/powerpoint/2010/main" val="311507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0070C0"/>
                </a:solidFill>
                <a:latin typeface="Eras Bold ITC" panose="020B0907030504020204" pitchFamily="34" charset="0"/>
              </a:rPr>
              <a:t>Flood Mitigation Makes a Difference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521575" cy="2848448"/>
          </a:xfrm>
        </p:spPr>
      </p:pic>
      <p:sp>
        <p:nvSpPr>
          <p:cNvPr id="5" name="TextBox 4"/>
          <p:cNvSpPr txBox="1"/>
          <p:nvPr/>
        </p:nvSpPr>
        <p:spPr>
          <a:xfrm>
            <a:off x="838200" y="3911230"/>
            <a:ext cx="629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National Institute of Building Sciences, “Natural Hazard Mitigation Saves 2017 Interim Report”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404" y="990600"/>
            <a:ext cx="211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Benefit-Cost Ratio</a:t>
            </a:r>
          </a:p>
          <a:p>
            <a:r>
              <a:rPr lang="en-US" sz="1400" dirty="0"/>
              <a:t>by Hazard Mitigation Type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67200"/>
            <a:ext cx="2714625" cy="2362200"/>
          </a:xfrm>
          <a:prstGeom prst="rect">
            <a:avLst/>
          </a:prstGeom>
        </p:spPr>
      </p:pic>
      <p:pic>
        <p:nvPicPr>
          <p:cNvPr id="8" name="irc_mi" descr="Image result for elevated hom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228975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93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0"/>
            <a:ext cx="7520940" cy="1295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0" dirty="0"/>
              <a:t>Joy Duperault, CFM</a:t>
            </a:r>
          </a:p>
          <a:p>
            <a:pPr algn="ctr"/>
            <a:r>
              <a:rPr lang="en-US" dirty="0"/>
              <a:t>State NFIP Coordinator &amp; Deputy Hazard Mitigation Officer</a:t>
            </a:r>
          </a:p>
          <a:p>
            <a:pPr algn="ctr"/>
            <a:r>
              <a:rPr lang="en-US" dirty="0"/>
              <a:t>Flood Hazard Management Program, DCR</a:t>
            </a:r>
          </a:p>
          <a:p>
            <a:pPr algn="ctr"/>
            <a:r>
              <a:rPr lang="en-US" b="0" dirty="0"/>
              <a:t>(617) 626-1406 or joy.duperault@mass.gov</a:t>
            </a:r>
          </a:p>
        </p:txBody>
      </p:sp>
      <p:pic>
        <p:nvPicPr>
          <p:cNvPr id="13314" name="irc_mi" descr="Image result for F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766378"/>
            <a:ext cx="55816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3157093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Getty photo:</a:t>
            </a:r>
          </a:p>
          <a:p>
            <a:r>
              <a:rPr lang="en-US" sz="1000" dirty="0"/>
              <a:t>John </a:t>
            </a:r>
            <a:r>
              <a:rPr lang="en-US" sz="1000" dirty="0" err="1"/>
              <a:t>Cancalosi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1880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1534</TotalTime>
  <Words>594</Words>
  <Application>Microsoft Office PowerPoint</Application>
  <PresentationFormat>On-screen Show (4:3)</PresentationFormat>
  <Paragraphs>109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Eras Bold ITC</vt:lpstr>
      <vt:lpstr>Franklin Gothic Book</vt:lpstr>
      <vt:lpstr>Franklin Gothic Medium</vt:lpstr>
      <vt:lpstr>Wingdings</vt:lpstr>
      <vt:lpstr>Angles</vt:lpstr>
      <vt:lpstr>The National Flood Insurance Program  in Massachusetts</vt:lpstr>
      <vt:lpstr>The Exchange agreement</vt:lpstr>
      <vt:lpstr>PowerPoint Presentation</vt:lpstr>
      <vt:lpstr>PowerPoint Presentation</vt:lpstr>
      <vt:lpstr>FEMA Maps Update</vt:lpstr>
      <vt:lpstr>MA CZM SLR &amp; Coastal Flooding Viewer </vt:lpstr>
      <vt:lpstr>Flood Insurance Inadequacies in MA</vt:lpstr>
      <vt:lpstr>Flood Mitigation Makes a Difference</vt:lpstr>
      <vt:lpstr>PowerPoint Presentation</vt:lpstr>
      <vt:lpstr>Report to FEMA: Assessment of Floodplain Management Regulations for State-Owned Properties</vt:lpstr>
      <vt:lpstr>A Snapshot of the Ask by FEMA</vt:lpstr>
      <vt:lpstr>MA meets the NFIP through…….</vt:lpstr>
      <vt:lpstr>State Project Oversight…..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NFIP Basics for Conservation Professionals in Massachusetts</dc:title>
  <dc:creator>Duperault, Joy (DCR)</dc:creator>
  <cp:lastModifiedBy>Rao, Vandana (EEA)</cp:lastModifiedBy>
  <cp:revision>136</cp:revision>
  <cp:lastPrinted>2020-01-09T16:50:43Z</cp:lastPrinted>
  <dcterms:created xsi:type="dcterms:W3CDTF">2006-08-16T00:00:00Z</dcterms:created>
  <dcterms:modified xsi:type="dcterms:W3CDTF">2020-01-09T20:41:51Z</dcterms:modified>
</cp:coreProperties>
</file>