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9"/>
  </p:notesMasterIdLst>
  <p:handoutMasterIdLst>
    <p:handoutMasterId r:id="rId20"/>
  </p:handoutMasterIdLst>
  <p:sldIdLst>
    <p:sldId id="269" r:id="rId4"/>
    <p:sldId id="277" r:id="rId5"/>
    <p:sldId id="273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00" autoAdjust="0"/>
  </p:normalViewPr>
  <p:slideViewPr>
    <p:cSldViewPr>
      <p:cViewPr>
        <p:scale>
          <a:sx n="73" d="100"/>
          <a:sy n="73" d="100"/>
        </p:scale>
        <p:origin x="-2640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D1F7DF-C442-4FE9-8731-DFF74FD55DD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485AC4-A655-44BB-B60E-DB75831D8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8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8962-527B-4BEE-87B5-4FB6123C44E5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F38A3-E5E6-42B2-A3D3-8D9110FE6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2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7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5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8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0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7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38A3-E5E6-42B2-A3D3-8D9110FE61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6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3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2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04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6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6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4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5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42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5D107-CFD6-4506-ACEE-BC41CB8191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8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485F-393D-4BF6-90D2-052AB1DD6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23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3A5D-FFF5-4CE4-89F6-22ECF0D748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9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C1326-3102-4DE4-A603-9A87FC98AA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96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CE55-22F0-4DDE-A767-38A3DA4A13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78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FD628-CD8E-4D3F-85E4-0962972B84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1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D023-3A79-45D7-92F4-4AC77C46C5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9B8C-A1F9-4276-A575-080CD8B87B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5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C9CEC-A1DB-42BA-8BE2-750E3AD539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50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A21BA-1AB9-490D-B159-AC0096580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19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3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3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33B3D-0F9D-411E-B30E-07F132F5B0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EF82518-819D-45BC-856A-264620F3DE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4B6AF3-DFB4-4EED-94C5-4218059C4A51}" type="datetimeFigureOut">
              <a:rPr lang="en-US" smtClean="0"/>
              <a:t>6/6/2018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4F7A-14FE-4F6B-B686-5E5E75877C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8751-F307-4206-92DB-CA3145973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8600" y="6357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41AC441-1C5B-4780-8A3D-9335E012FECA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85800" y="1752600"/>
            <a:ext cx="7772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3322" name="Picture 5" descr="Mass Coalition 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85400"/>
            <a:ext cx="3047999" cy="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Monotype Sort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548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Resident and Family Councils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Person-Centered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b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Nursing </a:t>
            </a:r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omes</a:t>
            </a:r>
            <a:br>
              <a:rPr lang="en-US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62128"/>
            <a:ext cx="3641634" cy="93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6887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Choice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Are there things that make you feel that you have no say in matters?</a:t>
            </a: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r>
              <a:rPr lang="en-US" sz="2400" b="1" dirty="0" smtClean="0"/>
              <a:t>Can you think of some choices you would like to make that are currently being made for you?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2400" dirty="0" smtClean="0"/>
              <a:t>Examples: Can you choose your bedtime/wake time? When you take your medications?</a:t>
            </a:r>
            <a:endParaRPr lang="en-US" sz="2400" dirty="0"/>
          </a:p>
        </p:txBody>
      </p:sp>
      <p:pic>
        <p:nvPicPr>
          <p:cNvPr id="3074" name="Picture 2" descr="C:\Users\macoalition\AppData\Local\Microsoft\Windows\Temporary Internet Files\Content.IE5\FH5JK1TH\choic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23368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2"/>
            <a:ext cx="7543800" cy="970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Dignity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416" y="2895600"/>
            <a:ext cx="7005984" cy="2743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Think about what makes you feel dignified….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While living in the nursing home, does anything compromise your dignity?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Examples: Are you made to wear clothing protectors?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When you shower,  do you change clothes in the bathing suite when you arrive,  so as not to be transported in a blanket?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620962" cy="16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9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543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Respect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010400" cy="2971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Are there issues around respect?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Examples: Are you attending your care plan meetings?  Does your opinion count?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Do your caregivers know about the person you are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and your life history before you came to live in the    nursing home?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macoalition\AppData\Local\Microsoft\Windows\Temporary Internet Files\Content.IE5\TN8JK0RM\respec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10200"/>
            <a:ext cx="2165618" cy="13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848600" cy="312420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>
                <a:solidFill>
                  <a:schemeClr val="tx1"/>
                </a:solidFill>
              </a:rPr>
              <a:t>Do you know you rights as a resident of the nursing home?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Do you ever feel they are compromised?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If so can you describe those circumstances? 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What would you change?</a:t>
            </a:r>
          </a:p>
          <a:p>
            <a:endParaRPr lang="en-US" dirty="0"/>
          </a:p>
        </p:txBody>
      </p:sp>
      <p:pic>
        <p:nvPicPr>
          <p:cNvPr id="4" name="Picture 2" descr="C:\Users\macoalition\AppData\Local\Microsoft\Windows\Temporary Internet Files\Content.IE5\VQ40A9VI\education_clip_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977242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162800" cy="2057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Food for thought: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There are many ways to improve life in a nursing  home.</a:t>
            </a:r>
            <a:br>
              <a:rPr lang="en-US" sz="27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Looking at some of the institutional practices is a way to begin a journey to person-centered care.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8153400" cy="213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Resident and family councils </a:t>
            </a:r>
            <a:r>
              <a:rPr lang="en-US" sz="2400" dirty="0" smtClean="0">
                <a:solidFill>
                  <a:schemeClr val="tx1"/>
                </a:solidFill>
              </a:rPr>
              <a:t>are a way to work together and start to prioritize ways to make changes, whether small or large.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When we work together and try small changes - 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eventually when we look back,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			we will see how far we’ve come.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2" descr="C:\Users\paulag\AppData\Local\Microsoft\Windows\Temporary Internet Files\Content.IE5\WPOA0PUJ\screen-shot-2012-11-18-at-00-14-4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942105" cy="16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Reviewing values and care practices will help improve life for residents and team members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Working together can increase bonds, strengthen relationships and make life a better place for all involved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Remember:</a:t>
            </a:r>
          </a:p>
          <a:p>
            <a:pPr marL="114300" indent="0">
              <a:buNone/>
            </a:pPr>
            <a:r>
              <a:rPr lang="en-US" sz="2400" b="1" dirty="0" smtClean="0"/>
              <a:t>	One small step at a time and celebrate successes!</a:t>
            </a:r>
            <a:endParaRPr lang="en-US" sz="2400" b="1" dirty="0"/>
          </a:p>
        </p:txBody>
      </p:sp>
      <p:pic>
        <p:nvPicPr>
          <p:cNvPr id="1026" name="Picture 2" descr="C:\Users\Todd\AppData\Local\Microsoft\Windows\Temporary Internet Files\Content.IE5\U4TWFWD0\canstockphoto61224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0999"/>
            <a:ext cx="6019800" cy="19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67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Goals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Engage residents and families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Partner with nursing homes on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Improve quality of life for residents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This session:  Person-centered Care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14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848600" cy="175260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Person-centered Care:</a:t>
            </a:r>
          </a:p>
          <a:p>
            <a:pPr marL="0" lv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strengthen our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commitment?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solidFill>
                <a:srgbClr val="000000"/>
              </a:solidFill>
            </a:endParaRPr>
          </a:p>
          <a:p>
            <a:pPr marL="857250" lvl="2" indent="0"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857250" lvl="2" indent="0" algn="l"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      Lori </a:t>
            </a:r>
            <a:r>
              <a:rPr lang="en-US" b="1" dirty="0">
                <a:solidFill>
                  <a:srgbClr val="000000"/>
                </a:solidFill>
              </a:rPr>
              <a:t>Todd, RN, </a:t>
            </a:r>
            <a:r>
              <a:rPr lang="en-US" b="1" dirty="0" smtClean="0">
                <a:solidFill>
                  <a:srgbClr val="000000"/>
                </a:solidFill>
              </a:rPr>
              <a:t>LNHA</a:t>
            </a:r>
          </a:p>
          <a:p>
            <a:pPr marL="857250" lvl="2" indent="0" algn="l">
              <a:buNone/>
            </a:pP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	         Executive Director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73366"/>
            <a:ext cx="2209800" cy="8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What is person-centered care?</a:t>
            </a:r>
            <a:endParaRPr lang="en-US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239000" cy="5029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The importance of keeping the resident (person) at the center of care planning and decision-making is honored.</a:t>
            </a:r>
          </a:p>
          <a:p>
            <a:pPr marL="114300" indent="0">
              <a:buNone/>
            </a:pPr>
            <a:r>
              <a:rPr lang="en-US" sz="1600" dirty="0" smtClean="0">
                <a:cs typeface="Times New Roman" panose="02020603050405020304" pitchFamily="18" charset="0"/>
              </a:rPr>
              <a:t>     </a:t>
            </a:r>
          </a:p>
          <a:p>
            <a:pPr marL="114300" indent="0" algn="ctr">
              <a:buNone/>
            </a:pPr>
            <a:r>
              <a:rPr lang="en-US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Promotes choice, purpose, and meaning in daily life</a:t>
            </a:r>
            <a:endParaRPr lang="en-US" sz="2400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There </a:t>
            </a:r>
            <a:r>
              <a:rPr lang="en-US" sz="2400" dirty="0">
                <a:cs typeface="Times New Roman" panose="02020603050405020304" pitchFamily="18" charset="0"/>
              </a:rPr>
              <a:t>are many dimensions of care and </a:t>
            </a:r>
            <a:r>
              <a:rPr lang="en-US" sz="2400" dirty="0" smtClean="0">
                <a:cs typeface="Times New Roman" panose="02020603050405020304" pitchFamily="18" charset="0"/>
              </a:rPr>
              <a:t>                             person-centered </a:t>
            </a:r>
            <a:r>
              <a:rPr lang="en-US" sz="2400" dirty="0">
                <a:cs typeface="Times New Roman" panose="02020603050405020304" pitchFamily="18" charset="0"/>
              </a:rPr>
              <a:t>values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    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cs typeface="Times New Roman" panose="02020603050405020304" pitchFamily="18" charset="0"/>
              </a:rPr>
              <a:t>Let’s review some of the values, and imagine how they could change care practices if we think a bit </a:t>
            </a:r>
            <a:r>
              <a:rPr lang="en-US" sz="2400" dirty="0" smtClean="0">
                <a:cs typeface="Times New Roman" panose="02020603050405020304" pitchFamily="18" charset="0"/>
              </a:rPr>
              <a:t>differently.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3048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Relationships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300" b="1" dirty="0" smtClean="0">
                <a:solidFill>
                  <a:schemeClr val="tx1"/>
                </a:solidFill>
                <a:latin typeface="+mn-lt"/>
              </a:rPr>
              <a:t>Person-centered care  </a:t>
            </a: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is the bond between the person who is receiving the care and the person who is giving the care or providing support services.</a:t>
            </a:r>
            <a:endParaRPr lang="en-US" sz="2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endParaRPr lang="en-US" sz="2600" dirty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When </a:t>
            </a:r>
            <a:r>
              <a:rPr lang="en-US" sz="2600" dirty="0">
                <a:cs typeface="Times New Roman" panose="02020603050405020304" pitchFamily="18" charset="0"/>
              </a:rPr>
              <a:t>ongoing relationships </a:t>
            </a:r>
            <a:r>
              <a:rPr lang="en-US" sz="2600" dirty="0" smtClean="0">
                <a:cs typeface="Times New Roman" panose="02020603050405020304" pitchFamily="18" charset="0"/>
              </a:rPr>
              <a:t>flourish,</a:t>
            </a:r>
          </a:p>
          <a:p>
            <a:pPr marL="114300" indent="0" algn="ctr"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then </a:t>
            </a:r>
            <a:r>
              <a:rPr lang="en-US" sz="2600" dirty="0" smtClean="0">
                <a:cs typeface="Times New Roman" panose="02020603050405020304" pitchFamily="18" charset="0"/>
              </a:rPr>
              <a:t>values, </a:t>
            </a:r>
            <a:r>
              <a:rPr lang="en-US" sz="2600" dirty="0">
                <a:cs typeface="Times New Roman" panose="02020603050405020304" pitchFamily="18" charset="0"/>
              </a:rPr>
              <a:t>preferences, choices and desires </a:t>
            </a:r>
            <a:endParaRPr lang="en-US" sz="2600" dirty="0" smtClean="0"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are known</a:t>
            </a:r>
            <a:r>
              <a:rPr lang="en-US" sz="2600" dirty="0">
                <a:cs typeface="Times New Roman" panose="02020603050405020304" pitchFamily="18" charset="0"/>
              </a:rPr>
              <a:t>, acknowledged, and met.</a:t>
            </a:r>
          </a:p>
          <a:p>
            <a:pPr marL="114300" indent="0" algn="ctr">
              <a:buNone/>
            </a:pPr>
            <a:endParaRPr lang="en-US" sz="2600" dirty="0" smtClean="0"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Knowing </a:t>
            </a:r>
            <a:r>
              <a:rPr lang="en-US" sz="2600" dirty="0">
                <a:cs typeface="Times New Roman" panose="02020603050405020304" pitchFamily="18" charset="0"/>
              </a:rPr>
              <a:t>the person is key!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0383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3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924800" cy="13715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Individuality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67213"/>
            <a:ext cx="76200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would make your bedroom feel more like home?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   Are you surrounded by pictures and items that were once important to you at home?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 you have enough lighting, lamps 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you have a refrigerator in your room if you want to?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What would make the facility feel more like home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   Are there comfortable areas to visit with friends or family?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How could you make your beliefs and choices understood better?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   Is there a way to have employees understand and know you better?</a:t>
            </a:r>
            <a:endParaRPr lang="en-US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macoalition\AppData\Local\Microsoft\Windows\Temporary Internet Files\Content.IE5\IJ7CCIXX\communit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3164"/>
            <a:ext cx="2514599" cy="19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tx1"/>
                </a:solidFill>
              </a:rPr>
              <a:t>Independence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 smtClean="0"/>
              <a:t>What small changes in your day would make you feel more independent and in control of your day?</a:t>
            </a:r>
          </a:p>
          <a:p>
            <a:pPr marL="114300" indent="0">
              <a:buNone/>
            </a:pPr>
            <a:r>
              <a:rPr lang="en-US" sz="2400" dirty="0" smtClean="0"/>
              <a:t>Examples: Can you decide what to wear? When you bathe?</a:t>
            </a:r>
          </a:p>
          <a:p>
            <a:pPr marL="114300" indent="0">
              <a:buNone/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114300" indent="0">
              <a:buNone/>
            </a:pPr>
            <a:endParaRPr lang="en-US" sz="2400" b="1" dirty="0" smtClean="0"/>
          </a:p>
          <a:p>
            <a:pPr marL="114300" indent="0">
              <a:buNone/>
            </a:pPr>
            <a:r>
              <a:rPr lang="en-US" sz="2400" b="1" dirty="0" smtClean="0"/>
              <a:t>During your day, does anything make you feel dependent on the nursing home team members?</a:t>
            </a:r>
          </a:p>
          <a:p>
            <a:pPr marL="114300" indent="0">
              <a:buNone/>
            </a:pPr>
            <a:r>
              <a:rPr lang="en-US" sz="2400" dirty="0" smtClean="0"/>
              <a:t>Examples:  Is there an outdoor space you can access?</a:t>
            </a:r>
            <a:endParaRPr lang="en-US" sz="2400" dirty="0"/>
          </a:p>
        </p:txBody>
      </p:sp>
      <p:pic>
        <p:nvPicPr>
          <p:cNvPr id="6146" name="Picture 2" descr="C:\Users\macoalition\AppData\Local\Microsoft\Windows\Temporary Internet Files\Content.IE5\LA58GDA7\schedu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83" y="9237"/>
            <a:ext cx="12239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1"/>
            <a:ext cx="72390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Privacy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43200"/>
            <a:ext cx="6934200" cy="2590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Is there some small change that would make you feel that your privacy is respected more?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Examples:  Can you shut your door, close your curtain, ask to have undisturbed time?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Can you have private time with loved ones?</a:t>
            </a:r>
          </a:p>
          <a:p>
            <a:endParaRPr lang="en-US" dirty="0"/>
          </a:p>
        </p:txBody>
      </p:sp>
      <p:pic>
        <p:nvPicPr>
          <p:cNvPr id="1027" name="Picture 3" descr="C:\Users\macoalition\AppData\Local\Microsoft\Windows\Temporary Internet Files\Content.IE5\CWC1S0MS\Background_Privacy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70211"/>
            <a:ext cx="2514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5438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Partnership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6934200" cy="3124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Is there any way that you could feel closer to your caregivers and the support staff that would strengthen your relationship with them?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Examples: Do you have the same people take care of you most of the time?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Is there a way to be involved in the employee hiring process?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acoalition\AppData\Local\Microsoft\Windows\Temporary Internet Files\Content.IE5\B1VA3QID\20121231-community-r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15434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alition-MAH powerpoint template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E70000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E7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9832</TotalTime>
  <Words>665</Words>
  <Application>Microsoft Office PowerPoint</Application>
  <PresentationFormat>On-screen Show (4:3)</PresentationFormat>
  <Paragraphs>112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Adjacency</vt:lpstr>
      <vt:lpstr>Office Theme</vt:lpstr>
      <vt:lpstr>1_Coalition-MAH powerpoint template</vt:lpstr>
      <vt:lpstr>   Strengthening Resident and Family Councils    Person-Centered Care  in Nursing Homes  </vt:lpstr>
      <vt:lpstr>Introduction</vt:lpstr>
      <vt:lpstr> </vt:lpstr>
      <vt:lpstr>What is person-centered care?</vt:lpstr>
      <vt:lpstr>Relationships  Person-centered care  is the bond between the person who is receiving the care and the person who is giving the care or providing support services.</vt:lpstr>
      <vt:lpstr>Individuality</vt:lpstr>
      <vt:lpstr>Independence</vt:lpstr>
      <vt:lpstr>Privacy</vt:lpstr>
      <vt:lpstr>Partnership </vt:lpstr>
      <vt:lpstr>Choice</vt:lpstr>
      <vt:lpstr>Dignity</vt:lpstr>
      <vt:lpstr>Respect</vt:lpstr>
      <vt:lpstr>Rights</vt:lpstr>
      <vt:lpstr>    Food for thought:  There are many ways to improve life in a nursing  home.  Looking at some of the institutional practices is a way to begin a journey to person-centered care.</vt:lpstr>
      <vt:lpstr>Reviewing values and care practices will help improve life for residents and team members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Person-centered care of loved ones in today’s nursing homes</dc:title>
  <dc:creator>Lori Todd</dc:creator>
  <cp:lastModifiedBy> </cp:lastModifiedBy>
  <cp:revision>81</cp:revision>
  <cp:lastPrinted>2017-12-18T18:52:17Z</cp:lastPrinted>
  <dcterms:created xsi:type="dcterms:W3CDTF">2017-07-03T14:11:54Z</dcterms:created>
  <dcterms:modified xsi:type="dcterms:W3CDTF">2018-06-06T16:12:28Z</dcterms:modified>
</cp:coreProperties>
</file>