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</p:sldMasterIdLst>
  <p:notesMasterIdLst>
    <p:notesMasterId r:id="rId19"/>
  </p:notesMasterIdLst>
  <p:handoutMasterIdLst>
    <p:handoutMasterId r:id="rId20"/>
  </p:handoutMasterIdLst>
  <p:sldIdLst>
    <p:sldId id="269" r:id="rId4"/>
    <p:sldId id="277" r:id="rId5"/>
    <p:sldId id="273" r:id="rId6"/>
    <p:sldId id="272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800" autoAdjust="0"/>
  </p:normalViewPr>
  <p:slideViewPr>
    <p:cSldViewPr>
      <p:cViewPr>
        <p:scale>
          <a:sx n="73" d="100"/>
          <a:sy n="73" d="100"/>
        </p:scale>
        <p:origin x="-2640" y="-5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1998" y="-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0D1F7DF-C442-4FE9-8731-DFF74FD55DDF}" type="datetimeFigureOut">
              <a:rPr lang="en-US" smtClean="0"/>
              <a:t>6/6/2018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3485AC4-A655-44BB-B60E-DB75831D8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98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88962-527B-4BEE-87B5-4FB6123C44E5}" type="datetimeFigureOut">
              <a:rPr lang="en-US" smtClean="0"/>
              <a:t>6/6/2018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AF38A3-E5E6-42B2-A3D3-8D9110FE6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020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F38A3-E5E6-42B2-A3D3-8D9110FE615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023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F38A3-E5E6-42B2-A3D3-8D9110FE615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972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F38A3-E5E6-42B2-A3D3-8D9110FE615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8891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F38A3-E5E6-42B2-A3D3-8D9110FE615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4662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F38A3-E5E6-42B2-A3D3-8D9110FE615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1278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F38A3-E5E6-42B2-A3D3-8D9110FE615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7751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F38A3-E5E6-42B2-A3D3-8D9110FE615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70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F38A3-E5E6-42B2-A3D3-8D9110FE6158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985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F38A3-E5E6-42B2-A3D3-8D9110FE61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7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F38A3-E5E6-42B2-A3D3-8D9110FE61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818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F38A3-E5E6-42B2-A3D3-8D9110FE61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909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F38A3-E5E6-42B2-A3D3-8D9110FE61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0879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F38A3-E5E6-42B2-A3D3-8D9110FE615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929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F38A3-E5E6-42B2-A3D3-8D9110FE615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272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F38A3-E5E6-42B2-A3D3-8D9110FE615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768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6AF3-DFB4-4EED-94C5-4218059C4A51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2518-819D-45BC-856A-264620F3DE8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6AF3-DFB4-4EED-94C5-4218059C4A51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2518-819D-45BC-856A-264620F3DE8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6AF3-DFB4-4EED-94C5-4218059C4A51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2518-819D-45BC-856A-264620F3DE8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4F7A-14FE-4F6B-B686-5E5E75877C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8751-F307-4206-92DB-CA3145973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134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4F7A-14FE-4F6B-B686-5E5E75877C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8751-F307-4206-92DB-CA3145973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177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4F7A-14FE-4F6B-B686-5E5E75877C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8751-F307-4206-92DB-CA3145973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851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4F7A-14FE-4F6B-B686-5E5E75877C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8751-F307-4206-92DB-CA3145973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520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4F7A-14FE-4F6B-B686-5E5E75877C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8751-F307-4206-92DB-CA3145973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758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4F7A-14FE-4F6B-B686-5E5E75877C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8751-F307-4206-92DB-CA3145973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504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4F7A-14FE-4F6B-B686-5E5E75877C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8751-F307-4206-92DB-CA3145973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869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4F7A-14FE-4F6B-B686-5E5E75877C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8751-F307-4206-92DB-CA3145973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167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6AF3-DFB4-4EED-94C5-4218059C4A51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2518-819D-45BC-856A-264620F3DE8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4F7A-14FE-4F6B-B686-5E5E75877C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8751-F307-4206-92DB-CA3145973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5495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4F7A-14FE-4F6B-B686-5E5E75877C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8751-F307-4206-92DB-CA3145973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7502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4F7A-14FE-4F6B-B686-5E5E75877C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8751-F307-4206-92DB-CA3145973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8426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D5D107-CFD6-4506-ACEE-BC41CB8191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2880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8485F-393D-4BF6-90D2-052AB1DD6BD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1234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023A5D-FFF5-4CE4-89F6-22ECF0D748E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9393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386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386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3C1326-3102-4DE4-A603-9A87FC98AAD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0967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B6CE55-22F0-4DDE-A767-38A3DA4A136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3789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4FD628-CD8E-4D3F-85E4-0962972B847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8104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43D023-3A79-45D7-92F4-4AC77C46C56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29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6AF3-DFB4-4EED-94C5-4218059C4A51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2518-819D-45BC-856A-264620F3DE8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BA9B8C-A1F9-4276-A575-080CD8B87B4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251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C9CEC-A1DB-42BA-8BE2-750E3AD5392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6505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9A21BA-1AB9-490D-B159-AC0096580D8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6195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238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238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633B3D-0F9D-411E-B30E-07F132F5B04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715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6AF3-DFB4-4EED-94C5-4218059C4A51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2518-819D-45BC-856A-264620F3DE8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6AF3-DFB4-4EED-94C5-4218059C4A51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2518-819D-45BC-856A-264620F3DE8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6AF3-DFB4-4EED-94C5-4218059C4A51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2518-819D-45BC-856A-264620F3DE8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6AF3-DFB4-4EED-94C5-4218059C4A51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2518-819D-45BC-856A-264620F3DE8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6AF3-DFB4-4EED-94C5-4218059C4A51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82518-819D-45BC-856A-264620F3DE8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6AF3-DFB4-4EED-94C5-4218059C4A51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F82518-819D-45BC-856A-264620F3DE8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EF82518-819D-45BC-856A-264620F3DE8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84B6AF3-DFB4-4EED-94C5-4218059C4A51}" type="datetimeFigureOut">
              <a:rPr lang="en-US" smtClean="0"/>
              <a:t>6/6/2018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04F7A-14FE-4F6B-B686-5E5E75877C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F8751-F307-4206-92DB-CA3145973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38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386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038600" y="63574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C41AC441-1C5B-4780-8A3D-9335E012FECA}" type="slidenum">
              <a:rPr lang="en-US" altLang="en-US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685800" y="1752600"/>
            <a:ext cx="77724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pic>
        <p:nvPicPr>
          <p:cNvPr id="13322" name="Picture 5" descr="Mass Coalition logo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6085400"/>
            <a:ext cx="3047999" cy="5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0546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50000"/>
        <a:buFont typeface="Monotype Sorts" pitchFamily="2" charset="2"/>
        <a:buChar char="¡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50000"/>
        <a:buFont typeface="Monotype Sorts" pitchFamily="2" charset="2"/>
        <a:buChar char="¡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50000"/>
        <a:buFont typeface="Monotype Sorts" pitchFamily="2" charset="2"/>
        <a:buChar char="¡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50000"/>
        <a:buFont typeface="Monotype Sorts" pitchFamily="2" charset="2"/>
        <a:buChar char="¡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50000"/>
        <a:buFont typeface="Monotype Sorts" pitchFamily="2" charset="2"/>
        <a:buChar char="¡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50000"/>
        <a:buFont typeface="Monotype Sorts" pitchFamily="2" charset="2"/>
        <a:buChar char="¡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50000"/>
        <a:buFont typeface="Monotype Sorts" pitchFamily="2" charset="2"/>
        <a:buChar char="¡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50000"/>
        <a:buFont typeface="Monotype Sorts" pitchFamily="2" charset="2"/>
        <a:buChar char="¡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50000"/>
        <a:buFont typeface="Monotype Sorts" pitchFamily="2" charset="2"/>
        <a:buChar char="¡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8548" y="2895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Strengthening Resident and Family Councils</a:t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Person-Centered </a:t>
            </a:r>
            <a:r>
              <a:rPr lang="en-US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br>
              <a:rPr lang="en-US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Nursing </a:t>
            </a:r>
            <a:r>
              <a:rPr lang="en-US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omes</a:t>
            </a:r>
            <a:br>
              <a:rPr lang="en-US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662128"/>
            <a:ext cx="3641634" cy="93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96887"/>
            <a:ext cx="110331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668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 smtClean="0">
                <a:solidFill>
                  <a:schemeClr val="tx1"/>
                </a:solidFill>
              </a:rPr>
              <a:t>Choice</a:t>
            </a:r>
            <a:endParaRPr lang="en-US" sz="6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400" b="1" dirty="0" smtClean="0"/>
              <a:t>Are there things that make you feel that you have no say in matters?</a:t>
            </a:r>
          </a:p>
          <a:p>
            <a:pPr marL="114300" indent="0">
              <a:buNone/>
            </a:pPr>
            <a:endParaRPr lang="en-US" sz="2400" b="1" dirty="0" smtClean="0"/>
          </a:p>
          <a:p>
            <a:pPr marL="114300" indent="0">
              <a:buNone/>
            </a:pPr>
            <a:r>
              <a:rPr lang="en-US" sz="2400" b="1" dirty="0" smtClean="0"/>
              <a:t>Can you think of some choices you would like to make that are currently being made for you?</a:t>
            </a:r>
          </a:p>
          <a:p>
            <a:pPr marL="114300" indent="0">
              <a:buNone/>
            </a:pPr>
            <a:endParaRPr lang="en-US" sz="2400" dirty="0" smtClean="0"/>
          </a:p>
          <a:p>
            <a:pPr marL="114300" indent="0">
              <a:buNone/>
            </a:pPr>
            <a:r>
              <a:rPr lang="en-US" sz="2400" dirty="0" smtClean="0"/>
              <a:t>Examples: Can you choose your bedtime/wake time? When you take your medications?</a:t>
            </a:r>
            <a:endParaRPr lang="en-US" sz="2400" dirty="0"/>
          </a:p>
        </p:txBody>
      </p:sp>
      <p:pic>
        <p:nvPicPr>
          <p:cNvPr id="3074" name="Picture 2" descr="C:\Users\macoalition\AppData\Local\Microsoft\Windows\Temporary Internet Files\Content.IE5\FH5JK1TH\choices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724400"/>
            <a:ext cx="2336800" cy="2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32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2"/>
            <a:ext cx="7543800" cy="97065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Dignity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416" y="2895600"/>
            <a:ext cx="7005984" cy="274320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Think about what makes you feel dignified….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While living in the nursing home, does anything compromise your dignity?</a:t>
            </a: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Examples: Are you made to wear clothing protectors?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When you shower,  do you change clothes in the bathing suite when you arrive,  so as not to be transported in a blanket?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838200"/>
            <a:ext cx="2620962" cy="1636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496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543800" cy="12954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Respect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438400"/>
            <a:ext cx="7010400" cy="297180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Are there issues around respect?</a:t>
            </a: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Examples: Are you attending your care plan meetings?  Does your opinion count?</a:t>
            </a: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Do your caregivers know about the person you are 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and your life history before you came to live in the    nursing home?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123" name="Picture 3" descr="C:\Users\macoalition\AppData\Local\Microsoft\Windows\Temporary Internet Files\Content.IE5\TN8JK0RM\respect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5410200"/>
            <a:ext cx="2165618" cy="1347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64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914400"/>
            <a:ext cx="7543800" cy="9144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Rights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14600"/>
            <a:ext cx="7848600" cy="3124200"/>
          </a:xfrm>
        </p:spPr>
        <p:txBody>
          <a:bodyPr>
            <a:normAutofit fontScale="92500"/>
          </a:bodyPr>
          <a:lstStyle/>
          <a:p>
            <a:r>
              <a:rPr lang="en-US" sz="2600" b="1" dirty="0" smtClean="0">
                <a:solidFill>
                  <a:schemeClr val="tx1"/>
                </a:solidFill>
              </a:rPr>
              <a:t>Do you know you rights as a resident of the nursing home?</a:t>
            </a: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Do you ever feel they are compromised?</a:t>
            </a:r>
          </a:p>
          <a:p>
            <a:endParaRPr lang="en-US" sz="2600" dirty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If so can you describe those circumstances? </a:t>
            </a: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What would you change?</a:t>
            </a:r>
          </a:p>
          <a:p>
            <a:endParaRPr lang="en-US" dirty="0"/>
          </a:p>
        </p:txBody>
      </p:sp>
      <p:pic>
        <p:nvPicPr>
          <p:cNvPr id="4" name="Picture 2" descr="C:\Users\macoalition\AppData\Local\Microsoft\Windows\Temporary Internet Files\Content.IE5\VQ40A9VI\education_clip_art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876800"/>
            <a:ext cx="1977242" cy="18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97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295400"/>
            <a:ext cx="7162800" cy="20574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/>
            </a:r>
            <a:br>
              <a:rPr lang="en-US" sz="4000" b="1" dirty="0">
                <a:solidFill>
                  <a:schemeClr val="tx1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/>
            </a:r>
            <a:br>
              <a:rPr lang="en-US" sz="4000" b="1" dirty="0" smtClean="0">
                <a:solidFill>
                  <a:schemeClr val="tx1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/>
            </a:r>
            <a:br>
              <a:rPr lang="en-US" sz="4000" b="1" dirty="0" smtClean="0">
                <a:solidFill>
                  <a:schemeClr val="tx1"/>
                </a:solidFill>
              </a:rPr>
            </a:br>
            <a:r>
              <a:rPr lang="en-US" sz="4000" b="1" dirty="0">
                <a:solidFill>
                  <a:schemeClr val="tx1"/>
                </a:solidFill>
              </a:rPr>
              <a:t/>
            </a:r>
            <a:br>
              <a:rPr lang="en-US" sz="4000" b="1" dirty="0">
                <a:solidFill>
                  <a:schemeClr val="tx1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>Food for thought:</a:t>
            </a:r>
            <a:br>
              <a:rPr lang="en-US" sz="4000" b="1" dirty="0" smtClean="0">
                <a:solidFill>
                  <a:schemeClr val="tx1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/>
            </a:r>
            <a:br>
              <a:rPr lang="en-US" sz="4000" b="1" dirty="0" smtClean="0">
                <a:solidFill>
                  <a:schemeClr val="tx1"/>
                </a:solidFill>
              </a:rPr>
            </a:br>
            <a:r>
              <a:rPr lang="en-US" sz="2700" dirty="0" smtClean="0">
                <a:solidFill>
                  <a:schemeClr val="tx1"/>
                </a:solidFill>
                <a:latin typeface="+mn-lt"/>
              </a:rPr>
              <a:t>There are many ways to improve life in a nursing  home.</a:t>
            </a:r>
            <a:br>
              <a:rPr lang="en-US" sz="2700" dirty="0" smtClean="0">
                <a:solidFill>
                  <a:schemeClr val="tx1"/>
                </a:solidFill>
                <a:latin typeface="+mn-lt"/>
              </a:rPr>
            </a:br>
            <a:r>
              <a:rPr lang="en-US" sz="27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n-US" sz="2700" dirty="0" smtClean="0">
                <a:solidFill>
                  <a:schemeClr val="tx1"/>
                </a:solidFill>
                <a:latin typeface="+mn-lt"/>
              </a:rPr>
            </a:br>
            <a:r>
              <a:rPr lang="en-US" sz="2700" dirty="0" smtClean="0">
                <a:solidFill>
                  <a:schemeClr val="tx1"/>
                </a:solidFill>
                <a:latin typeface="+mn-lt"/>
              </a:rPr>
              <a:t>Looking at some of the institutional practices is a way to begin a journey to person-centered care.</a:t>
            </a:r>
            <a:endParaRPr lang="en-US" sz="27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962400"/>
            <a:ext cx="8153400" cy="21336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400" b="1" dirty="0" smtClean="0">
                <a:solidFill>
                  <a:schemeClr val="tx1"/>
                </a:solidFill>
              </a:rPr>
              <a:t>Resident and family councils </a:t>
            </a:r>
            <a:r>
              <a:rPr lang="en-US" sz="2400" dirty="0" smtClean="0">
                <a:solidFill>
                  <a:schemeClr val="tx1"/>
                </a:solidFill>
              </a:rPr>
              <a:t>are a way to work together and start to prioritize ways to make changes, whether small or large.</a:t>
            </a:r>
          </a:p>
          <a:p>
            <a:pPr>
              <a:spcBef>
                <a:spcPts val="0"/>
              </a:spcBef>
            </a:pPr>
            <a:endParaRPr lang="en-US" sz="24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chemeClr val="tx1"/>
                </a:solidFill>
              </a:rPr>
              <a:t>When we work together and try small changes -  </a:t>
            </a: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chemeClr val="tx1"/>
                </a:solidFill>
              </a:rPr>
              <a:t>eventually when we look back, </a:t>
            </a: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chemeClr val="tx1"/>
                </a:solidFill>
              </a:rPr>
              <a:t>			we will see how far we’ve come.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12" descr="C:\Users\paulag\AppData\Local\Microsoft\Windows\Temporary Internet Files\Content.IE5\WPOA0PUJ\screen-shot-2012-11-18-at-00-14-49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52400"/>
            <a:ext cx="2942105" cy="167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85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Reviewing values and care practices will help improve life for residents and team members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400" dirty="0" smtClean="0"/>
              <a:t>Working together can increase bonds, strengthen relationships and make life a better place for all involved</a:t>
            </a:r>
          </a:p>
          <a:p>
            <a:pPr marL="114300" indent="0">
              <a:buNone/>
            </a:pPr>
            <a:endParaRPr lang="en-US" sz="2400" dirty="0"/>
          </a:p>
          <a:p>
            <a:pPr marL="114300" indent="0">
              <a:buNone/>
            </a:pPr>
            <a:r>
              <a:rPr lang="en-US" sz="2400" dirty="0" smtClean="0"/>
              <a:t>Remember:</a:t>
            </a:r>
          </a:p>
          <a:p>
            <a:pPr marL="114300" indent="0">
              <a:buNone/>
            </a:pPr>
            <a:r>
              <a:rPr lang="en-US" sz="2400" b="1" dirty="0" smtClean="0"/>
              <a:t>	One small step at a time and celebrate successes!</a:t>
            </a:r>
            <a:endParaRPr lang="en-US" sz="2400" b="1" dirty="0"/>
          </a:p>
        </p:txBody>
      </p:sp>
      <p:pic>
        <p:nvPicPr>
          <p:cNvPr id="1026" name="Picture 2" descr="C:\Users\Todd\AppData\Local\Microsoft\Windows\Temporary Internet Files\Content.IE5\U4TWFWD0\canstockphoto6122459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190999"/>
            <a:ext cx="6019800" cy="190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02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14300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8671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Goals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Engage residents and families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Partner with nursing homes on improvement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Improve quality of life for residents</a:t>
            </a:r>
          </a:p>
          <a:p>
            <a:pPr marL="0" indent="0">
              <a:buNone/>
            </a:pP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This session:  Person-centered Care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dirty="0"/>
          </a:p>
          <a:p>
            <a:pPr marL="914400" lvl="2" indent="0"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37146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609600" y="1981200"/>
            <a:ext cx="7848600" cy="1752600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Person-centered Care:</a:t>
            </a:r>
          </a:p>
          <a:p>
            <a:pPr marL="0" lv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we strengthen our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commitment?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 smtClean="0">
              <a:solidFill>
                <a:srgbClr val="000000"/>
              </a:solidFill>
            </a:endParaRPr>
          </a:p>
          <a:p>
            <a:pPr marL="857250" lvl="2" indent="0">
              <a:buNone/>
            </a:pPr>
            <a:endParaRPr lang="en-US" sz="2000" b="1" dirty="0" smtClean="0">
              <a:solidFill>
                <a:srgbClr val="000000"/>
              </a:solidFill>
            </a:endParaRPr>
          </a:p>
          <a:p>
            <a:pPr marL="857250" lvl="2" indent="0" algn="l">
              <a:buNone/>
            </a:pPr>
            <a:r>
              <a:rPr lang="en-US" b="1" dirty="0">
                <a:solidFill>
                  <a:srgbClr val="000000"/>
                </a:solidFill>
              </a:rPr>
              <a:t>	</a:t>
            </a:r>
            <a:r>
              <a:rPr lang="en-US" b="1" dirty="0" smtClean="0">
                <a:solidFill>
                  <a:srgbClr val="000000"/>
                </a:solidFill>
              </a:rPr>
              <a:t>	      Lori </a:t>
            </a:r>
            <a:r>
              <a:rPr lang="en-US" b="1" dirty="0">
                <a:solidFill>
                  <a:srgbClr val="000000"/>
                </a:solidFill>
              </a:rPr>
              <a:t>Todd, RN, </a:t>
            </a:r>
            <a:r>
              <a:rPr lang="en-US" b="1" dirty="0" smtClean="0">
                <a:solidFill>
                  <a:srgbClr val="000000"/>
                </a:solidFill>
              </a:rPr>
              <a:t>LNHA</a:t>
            </a:r>
          </a:p>
          <a:p>
            <a:pPr marL="857250" lvl="2" indent="0" algn="l">
              <a:buNone/>
            </a:pPr>
            <a:r>
              <a:rPr lang="en-US" b="1" dirty="0">
                <a:solidFill>
                  <a:srgbClr val="000000"/>
                </a:solidFill>
              </a:rPr>
              <a:t>	</a:t>
            </a:r>
            <a:r>
              <a:rPr lang="en-US" b="1" dirty="0" smtClean="0">
                <a:solidFill>
                  <a:srgbClr val="000000"/>
                </a:solidFill>
              </a:rPr>
              <a:t>	         Executive Director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973366"/>
            <a:ext cx="2209800" cy="88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9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What is person-centered care?</a:t>
            </a:r>
            <a:endParaRPr lang="en-US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7239000" cy="5029200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en-US" sz="2400" dirty="0" smtClean="0">
                <a:cs typeface="Times New Roman" panose="02020603050405020304" pitchFamily="18" charset="0"/>
              </a:rPr>
              <a:t>The importance of keeping the resident (person) at the center of care planning and decision-making is honored.</a:t>
            </a:r>
          </a:p>
          <a:p>
            <a:pPr marL="114300" indent="0">
              <a:buNone/>
            </a:pPr>
            <a:r>
              <a:rPr lang="en-US" sz="1600" dirty="0" smtClean="0">
                <a:cs typeface="Times New Roman" panose="02020603050405020304" pitchFamily="18" charset="0"/>
              </a:rPr>
              <a:t>     </a:t>
            </a:r>
          </a:p>
          <a:p>
            <a:pPr marL="114300" indent="0" algn="ctr">
              <a:buNone/>
            </a:pPr>
            <a:r>
              <a:rPr lang="en-US" sz="24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Promotes choice, purpose, and meaning in daily life</a:t>
            </a:r>
            <a:endParaRPr lang="en-US" sz="2400" dirty="0">
              <a:solidFill>
                <a:srgbClr val="00B050"/>
              </a:solidFill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en-US" dirty="0" smtClean="0"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en-US" dirty="0" smtClean="0"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en-US" dirty="0">
              <a:cs typeface="Times New Roman" panose="02020603050405020304" pitchFamily="18" charset="0"/>
            </a:endParaRPr>
          </a:p>
          <a:p>
            <a:pPr marL="114300" indent="0" algn="ctr">
              <a:buNone/>
            </a:pPr>
            <a:r>
              <a:rPr lang="en-US" sz="2400" dirty="0" smtClean="0">
                <a:cs typeface="Times New Roman" panose="02020603050405020304" pitchFamily="18" charset="0"/>
              </a:rPr>
              <a:t>There </a:t>
            </a:r>
            <a:r>
              <a:rPr lang="en-US" sz="2400" dirty="0">
                <a:cs typeface="Times New Roman" panose="02020603050405020304" pitchFamily="18" charset="0"/>
              </a:rPr>
              <a:t>are many dimensions of care and </a:t>
            </a:r>
            <a:r>
              <a:rPr lang="en-US" sz="2400" dirty="0" smtClean="0">
                <a:cs typeface="Times New Roman" panose="02020603050405020304" pitchFamily="18" charset="0"/>
              </a:rPr>
              <a:t>                             person-centered </a:t>
            </a:r>
            <a:r>
              <a:rPr lang="en-US" sz="2400" dirty="0">
                <a:cs typeface="Times New Roman" panose="02020603050405020304" pitchFamily="18" charset="0"/>
              </a:rPr>
              <a:t>values</a:t>
            </a:r>
          </a:p>
          <a:p>
            <a:pPr marL="0" indent="0">
              <a:buNone/>
            </a:pPr>
            <a:r>
              <a:rPr lang="en-US" dirty="0">
                <a:cs typeface="Times New Roman" panose="02020603050405020304" pitchFamily="18" charset="0"/>
              </a:rPr>
              <a:t>    </a:t>
            </a:r>
            <a:endParaRPr lang="en-US" dirty="0" smtClean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cs typeface="Times New Roman" panose="02020603050405020304" pitchFamily="18" charset="0"/>
              </a:rPr>
              <a:t>Let’s review some of the values, and imagine how they could change care practices if we think a bit </a:t>
            </a:r>
            <a:r>
              <a:rPr lang="en-US" sz="2400" dirty="0" smtClean="0">
                <a:cs typeface="Times New Roman" panose="02020603050405020304" pitchFamily="18" charset="0"/>
              </a:rPr>
              <a:t>differently.</a:t>
            </a:r>
            <a:endParaRPr lang="en-US" sz="2400" dirty="0"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17208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39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305800" cy="3048000"/>
          </a:xfrm>
        </p:spPr>
        <p:txBody>
          <a:bodyPr>
            <a:normAutofit/>
          </a:bodyPr>
          <a:lstStyle/>
          <a:p>
            <a:r>
              <a:rPr lang="en-US" sz="6600" dirty="0" smtClean="0">
                <a:solidFill>
                  <a:schemeClr val="tx1"/>
                </a:solidFill>
              </a:rPr>
              <a:t>Relationships</a:t>
            </a:r>
            <a:r>
              <a:rPr lang="en-US" sz="4400" b="1" dirty="0" smtClean="0">
                <a:solidFill>
                  <a:schemeClr val="tx1"/>
                </a:solidFill>
              </a:rPr>
              <a:t/>
            </a:r>
            <a:br>
              <a:rPr lang="en-US" sz="4400" b="1" dirty="0" smtClean="0">
                <a:solidFill>
                  <a:schemeClr val="tx1"/>
                </a:solidFill>
              </a:rPr>
            </a:br>
            <a:r>
              <a:rPr lang="en-US" sz="2400" b="1" dirty="0">
                <a:solidFill>
                  <a:schemeClr val="tx1"/>
                </a:solidFill>
              </a:rPr>
              <a:t/>
            </a:r>
            <a:br>
              <a:rPr lang="en-US" sz="2400" b="1" dirty="0">
                <a:solidFill>
                  <a:schemeClr val="tx1"/>
                </a:solidFill>
              </a:rPr>
            </a:br>
            <a:r>
              <a:rPr lang="en-US" sz="2300" b="1" dirty="0" smtClean="0">
                <a:solidFill>
                  <a:schemeClr val="tx1"/>
                </a:solidFill>
                <a:latin typeface="+mn-lt"/>
              </a:rPr>
              <a:t>Person-centered care  </a:t>
            </a:r>
            <a:r>
              <a:rPr lang="en-US" sz="2300" dirty="0" smtClean="0">
                <a:solidFill>
                  <a:schemeClr val="tx1"/>
                </a:solidFill>
                <a:latin typeface="+mn-lt"/>
              </a:rPr>
              <a:t>is the bond between the person who is receiving the care and the person who is giving the care or providing support services.</a:t>
            </a:r>
            <a:endParaRPr lang="en-US" sz="23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8229600" cy="2316163"/>
          </a:xfrm>
        </p:spPr>
        <p:txBody>
          <a:bodyPr>
            <a:normAutofit fontScale="92500" lnSpcReduction="20000"/>
          </a:bodyPr>
          <a:lstStyle/>
          <a:p>
            <a:pPr marL="114300" indent="0" algn="ctr">
              <a:buNone/>
            </a:pPr>
            <a:endParaRPr lang="en-US" sz="2600" dirty="0"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en-US" sz="2600" dirty="0" smtClean="0">
                <a:cs typeface="Times New Roman" panose="02020603050405020304" pitchFamily="18" charset="0"/>
              </a:rPr>
              <a:t>When </a:t>
            </a:r>
            <a:r>
              <a:rPr lang="en-US" sz="2600" dirty="0">
                <a:cs typeface="Times New Roman" panose="02020603050405020304" pitchFamily="18" charset="0"/>
              </a:rPr>
              <a:t>ongoing relationships </a:t>
            </a:r>
            <a:r>
              <a:rPr lang="en-US" sz="2600" dirty="0" smtClean="0">
                <a:cs typeface="Times New Roman" panose="02020603050405020304" pitchFamily="18" charset="0"/>
              </a:rPr>
              <a:t>flourish,</a:t>
            </a:r>
          </a:p>
          <a:p>
            <a:pPr marL="114300" indent="0" algn="ctr">
              <a:buNone/>
            </a:pPr>
            <a:r>
              <a:rPr lang="en-US" sz="2600" dirty="0" smtClean="0">
                <a:cs typeface="Times New Roman" panose="02020603050405020304" pitchFamily="18" charset="0"/>
              </a:rPr>
              <a:t> </a:t>
            </a:r>
            <a:r>
              <a:rPr lang="en-US" sz="2600" dirty="0">
                <a:cs typeface="Times New Roman" panose="02020603050405020304" pitchFamily="18" charset="0"/>
              </a:rPr>
              <a:t>then </a:t>
            </a:r>
            <a:r>
              <a:rPr lang="en-US" sz="2600" dirty="0" smtClean="0">
                <a:cs typeface="Times New Roman" panose="02020603050405020304" pitchFamily="18" charset="0"/>
              </a:rPr>
              <a:t>values, </a:t>
            </a:r>
            <a:r>
              <a:rPr lang="en-US" sz="2600" dirty="0">
                <a:cs typeface="Times New Roman" panose="02020603050405020304" pitchFamily="18" charset="0"/>
              </a:rPr>
              <a:t>preferences, choices and desires </a:t>
            </a:r>
            <a:endParaRPr lang="en-US" sz="2600" dirty="0" smtClean="0">
              <a:cs typeface="Times New Roman" panose="02020603050405020304" pitchFamily="18" charset="0"/>
            </a:endParaRPr>
          </a:p>
          <a:p>
            <a:pPr marL="114300" indent="0" algn="ctr">
              <a:buNone/>
            </a:pPr>
            <a:r>
              <a:rPr lang="en-US" sz="2600" dirty="0" smtClean="0">
                <a:cs typeface="Times New Roman" panose="02020603050405020304" pitchFamily="18" charset="0"/>
              </a:rPr>
              <a:t>are known</a:t>
            </a:r>
            <a:r>
              <a:rPr lang="en-US" sz="2600" dirty="0">
                <a:cs typeface="Times New Roman" panose="02020603050405020304" pitchFamily="18" charset="0"/>
              </a:rPr>
              <a:t>, acknowledged, and met.</a:t>
            </a:r>
          </a:p>
          <a:p>
            <a:pPr marL="114300" indent="0" algn="ctr">
              <a:buNone/>
            </a:pPr>
            <a:endParaRPr lang="en-US" sz="2600" dirty="0" smtClean="0">
              <a:cs typeface="Times New Roman" panose="02020603050405020304" pitchFamily="18" charset="0"/>
            </a:endParaRPr>
          </a:p>
          <a:p>
            <a:pPr marL="114300" indent="0" algn="ctr">
              <a:buNone/>
            </a:pPr>
            <a:r>
              <a:rPr lang="en-US" sz="2600" dirty="0" smtClean="0">
                <a:cs typeface="Times New Roman" panose="02020603050405020304" pitchFamily="18" charset="0"/>
              </a:rPr>
              <a:t>Knowing </a:t>
            </a:r>
            <a:r>
              <a:rPr lang="en-US" sz="2600" dirty="0">
                <a:cs typeface="Times New Roman" panose="02020603050405020304" pitchFamily="18" charset="0"/>
              </a:rPr>
              <a:t>the person is key!</a:t>
            </a:r>
          </a:p>
          <a:p>
            <a:pPr algn="ctr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57200"/>
            <a:ext cx="2038350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939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1"/>
            <a:ext cx="7924800" cy="1371599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Individuality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067213"/>
            <a:ext cx="7620000" cy="43434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What would make your bedroom feel more like home?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Examples:   Are you surrounded by pictures and items that were once important to you at home? 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Do you have enough lighting, lamps ?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Can you have a refrigerator in your room if you want to?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What would make the facility feel more like home</a:t>
            </a:r>
            <a:r>
              <a:rPr lang="en-US" b="1" dirty="0" smtClean="0">
                <a:solidFill>
                  <a:schemeClr val="tx1"/>
                </a:solidFill>
              </a:rPr>
              <a:t>?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Examples:   Are there comfortable areas to visit with friends or family?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How could you make your beliefs and choices understood better?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Examples:   Is there a way to have employees understand and know you better?</a:t>
            </a:r>
            <a:endParaRPr lang="en-US" dirty="0">
              <a:solidFill>
                <a:schemeClr val="tx1"/>
              </a:solidFill>
            </a:endParaRPr>
          </a:p>
          <a:p>
            <a:endParaRPr lang="en-US" sz="1800" dirty="0" smtClean="0">
              <a:solidFill>
                <a:schemeClr val="tx1"/>
              </a:solidFill>
            </a:endParaRPr>
          </a:p>
          <a:p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macoalition\AppData\Local\Microsoft\Windows\Temporary Internet Files\Content.IE5\IJ7CCIXX\community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43164"/>
            <a:ext cx="2514599" cy="1924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75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 smtClean="0">
                <a:solidFill>
                  <a:schemeClr val="tx1"/>
                </a:solidFill>
              </a:rPr>
              <a:t>Independence</a:t>
            </a:r>
            <a:endParaRPr lang="en-US" sz="6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7620000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400" b="1" dirty="0" smtClean="0"/>
              <a:t>What small changes in your day would make you feel more independent and in control of your day?</a:t>
            </a:r>
          </a:p>
          <a:p>
            <a:pPr marL="114300" indent="0">
              <a:buNone/>
            </a:pPr>
            <a:r>
              <a:rPr lang="en-US" sz="2400" dirty="0" smtClean="0"/>
              <a:t>Examples: Can you decide what to wear? When you bathe?</a:t>
            </a:r>
          </a:p>
          <a:p>
            <a:pPr marL="114300" indent="0">
              <a:buNone/>
            </a:pPr>
            <a:endParaRPr lang="en-US" sz="2400" b="1" dirty="0">
              <a:solidFill>
                <a:schemeClr val="bg1">
                  <a:lumMod val="65000"/>
                </a:schemeClr>
              </a:solidFill>
            </a:endParaRPr>
          </a:p>
          <a:p>
            <a:pPr marL="114300" indent="0">
              <a:buNone/>
            </a:pPr>
            <a:endParaRPr lang="en-US" sz="2400" b="1" dirty="0" smtClean="0"/>
          </a:p>
          <a:p>
            <a:pPr marL="114300" indent="0">
              <a:buNone/>
            </a:pPr>
            <a:r>
              <a:rPr lang="en-US" sz="2400" b="1" dirty="0" smtClean="0"/>
              <a:t>During your day, does anything make you feel dependent on the nursing home team members?</a:t>
            </a:r>
          </a:p>
          <a:p>
            <a:pPr marL="114300" indent="0">
              <a:buNone/>
            </a:pPr>
            <a:r>
              <a:rPr lang="en-US" sz="2400" dirty="0" smtClean="0"/>
              <a:t>Examples:  Is there an outdoor space you can access?</a:t>
            </a:r>
            <a:endParaRPr lang="en-US" sz="2400" dirty="0"/>
          </a:p>
        </p:txBody>
      </p:sp>
      <p:pic>
        <p:nvPicPr>
          <p:cNvPr id="6146" name="Picture 2" descr="C:\Users\macoalition\AppData\Local\Microsoft\Windows\Temporary Internet Files\Content.IE5\LA58GDA7\schedule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483" y="9237"/>
            <a:ext cx="1223981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77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838201"/>
            <a:ext cx="7239000" cy="12192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Privacy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743200"/>
            <a:ext cx="6934200" cy="25908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Is there some small change that would make you feel that your privacy is respected more?</a:t>
            </a: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Examples:  Can you shut your door, close your curtain, ask to have undisturbed time?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Can you have private time with loved ones?</a:t>
            </a:r>
          </a:p>
          <a:p>
            <a:endParaRPr lang="en-US" dirty="0"/>
          </a:p>
        </p:txBody>
      </p:sp>
      <p:pic>
        <p:nvPicPr>
          <p:cNvPr id="1027" name="Picture 3" descr="C:\Users\macoalition\AppData\Local\Microsoft\Windows\Temporary Internet Files\Content.IE5\CWC1S0MS\Background_Privacy-2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270211"/>
            <a:ext cx="2514600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92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543800" cy="22098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Partnership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667000"/>
            <a:ext cx="6934200" cy="312420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Is there any way that you could feel closer to your caregivers and the support staff that would strengthen your relationship with them?</a:t>
            </a: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Examples: Do you have the same people take care of you most of the time?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Is there a way to be involved in the employee hiring process?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macoalition\AppData\Local\Microsoft\Windows\Temporary Internet Files\Content.IE5\B1VA3QID\20121231-community-ring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76200"/>
            <a:ext cx="215434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oalition-MAH powerpoint template">
  <a:themeElements>
    <a:clrScheme name="Blank Presentation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E2CA"/>
      </a:accent5>
      <a:accent6>
        <a:srgbClr val="E70000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E70000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9832</TotalTime>
  <Words>665</Words>
  <Application>Microsoft Office PowerPoint</Application>
  <PresentationFormat>On-screen Show (4:3)</PresentationFormat>
  <Paragraphs>112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Adjacency</vt:lpstr>
      <vt:lpstr>Office Theme</vt:lpstr>
      <vt:lpstr>1_Coalition-MAH powerpoint template</vt:lpstr>
      <vt:lpstr>   Strengthening Resident and Family Councils    Person-Centered Care  in Nursing Homes  </vt:lpstr>
      <vt:lpstr>Introduction</vt:lpstr>
      <vt:lpstr> </vt:lpstr>
      <vt:lpstr>What is person-centered care?</vt:lpstr>
      <vt:lpstr>Relationships  Person-centered care  is the bond between the person who is receiving the care and the person who is giving the care or providing support services.</vt:lpstr>
      <vt:lpstr>Individuality</vt:lpstr>
      <vt:lpstr>Independence</vt:lpstr>
      <vt:lpstr>Privacy</vt:lpstr>
      <vt:lpstr>Partnership </vt:lpstr>
      <vt:lpstr>Choice</vt:lpstr>
      <vt:lpstr>Dignity</vt:lpstr>
      <vt:lpstr>Respect</vt:lpstr>
      <vt:lpstr>Rights</vt:lpstr>
      <vt:lpstr>    Food for thought:  There are many ways to improve life in a nursing  home.  Looking at some of the institutional practices is a way to begin a journey to person-centered care.</vt:lpstr>
      <vt:lpstr>Reviewing values and care practices will help improve life for residents and team members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Person-centered care of loved ones in today’s nursing homes</dc:title>
  <dc:creator>Lori Todd</dc:creator>
  <cp:lastModifiedBy> </cp:lastModifiedBy>
  <cp:revision>81</cp:revision>
  <cp:lastPrinted>2017-12-18T18:52:17Z</cp:lastPrinted>
  <dcterms:created xsi:type="dcterms:W3CDTF">2017-07-03T14:11:54Z</dcterms:created>
  <dcterms:modified xsi:type="dcterms:W3CDTF">2018-06-06T16:12:28Z</dcterms:modified>
</cp:coreProperties>
</file>