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9"/>
  </p:notesMasterIdLst>
  <p:sldIdLst>
    <p:sldId id="258" r:id="rId3"/>
    <p:sldId id="270" r:id="rId4"/>
    <p:sldId id="274" r:id="rId5"/>
    <p:sldId id="275" r:id="rId6"/>
    <p:sldId id="272" r:id="rId7"/>
    <p:sldId id="293" r:id="rId8"/>
    <p:sldId id="295" r:id="rId9"/>
    <p:sldId id="279" r:id="rId10"/>
    <p:sldId id="281" r:id="rId11"/>
    <p:sldId id="277" r:id="rId12"/>
    <p:sldId id="278" r:id="rId13"/>
    <p:sldId id="262" r:id="rId14"/>
    <p:sldId id="259" r:id="rId15"/>
    <p:sldId id="260" r:id="rId16"/>
    <p:sldId id="282" r:id="rId17"/>
    <p:sldId id="284" r:id="rId18"/>
    <p:sldId id="289" r:id="rId19"/>
    <p:sldId id="290" r:id="rId20"/>
    <p:sldId id="285" r:id="rId21"/>
    <p:sldId id="287" r:id="rId22"/>
    <p:sldId id="266" r:id="rId23"/>
    <p:sldId id="292" r:id="rId24"/>
    <p:sldId id="294" r:id="rId25"/>
    <p:sldId id="288" r:id="rId26"/>
    <p:sldId id="261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31" y="-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28" y="-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notesMaster" Target="notesMasters/notesMaster1.xml"/>
  <Relationship Id="rId3" Type="http://schemas.openxmlformats.org/officeDocument/2006/relationships/slide" Target="slides/slide1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heme" Target="theme/theme1.xml"/>
  <Relationship Id="rId33" Type="http://schemas.openxmlformats.org/officeDocument/2006/relationships/tableStyles" Target="tableStyles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</Relationships>

</file>

<file path=ppt/charts/_rels/chart1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.xlsx"/>
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82724034495688"/>
          <c:y val="4.5296667462021795E-2"/>
          <c:w val="0.79348835301837273"/>
          <c:h val="0.80850174978127731"/>
        </c:manualLayout>
      </c:layout>
      <c:areaChart>
        <c:grouping val="stacked"/>
        <c:varyColors val="0"/>
        <c:ser>
          <c:idx val="1"/>
          <c:order val="0"/>
          <c:spPr>
            <a:solidFill>
              <a:srgbClr val="7030A0">
                <a:alpha val="34118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cat>
            <c:numRef>
              <c:f>Master!$B$1:$O$1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Master!$B$36:$O$36</c:f>
              <c:numCache>
                <c:formatCode>_(* #,##0_);_(* \(#,##0\);_(* "-"??_);_(@_)</c:formatCode>
                <c:ptCount val="14"/>
                <c:pt idx="0">
                  <c:v>14848.751900704325</c:v>
                </c:pt>
                <c:pt idx="1">
                  <c:v>14848.751900704325</c:v>
                </c:pt>
                <c:pt idx="2">
                  <c:v>14848.751900704325</c:v>
                </c:pt>
                <c:pt idx="3">
                  <c:v>20156.676788286411</c:v>
                </c:pt>
                <c:pt idx="4">
                  <c:v>20421.226052411712</c:v>
                </c:pt>
                <c:pt idx="5">
                  <c:v>20673.466918449598</c:v>
                </c:pt>
                <c:pt idx="6">
                  <c:v>61259.290151869347</c:v>
                </c:pt>
                <c:pt idx="7">
                  <c:v>75263.168617092844</c:v>
                </c:pt>
                <c:pt idx="8">
                  <c:v>89095.473277622048</c:v>
                </c:pt>
                <c:pt idx="9">
                  <c:v>101895.99722970306</c:v>
                </c:pt>
                <c:pt idx="10">
                  <c:v>116390.81417475773</c:v>
                </c:pt>
                <c:pt idx="11">
                  <c:v>131157.96439654613</c:v>
                </c:pt>
                <c:pt idx="12">
                  <c:v>146905.85625489202</c:v>
                </c:pt>
                <c:pt idx="13">
                  <c:v>161682.84737845772</c:v>
                </c:pt>
              </c:numCache>
            </c:numRef>
          </c:val>
        </c:ser>
        <c:ser>
          <c:idx val="0"/>
          <c:order val="1"/>
          <c:spPr>
            <a:solidFill>
              <a:srgbClr val="F79646">
                <a:alpha val="34902"/>
              </a:srgbClr>
            </a:solidFill>
          </c:spPr>
          <c:cat>
            <c:numRef>
              <c:f>Master!$B$1:$O$1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Master!$B$30:$O$30</c:f>
              <c:numCache>
                <c:formatCode>_(* #,##0.00_);_(* \(#,##0.00\);_(* "-"??_);_(@_)</c:formatCode>
                <c:ptCount val="14"/>
                <c:pt idx="0">
                  <c:v>5539.3533988550071</c:v>
                </c:pt>
                <c:pt idx="1">
                  <c:v>5539.3533988550071</c:v>
                </c:pt>
                <c:pt idx="2">
                  <c:v>5539.3533988550071</c:v>
                </c:pt>
                <c:pt idx="3">
                  <c:v>8958.5230170161831</c:v>
                </c:pt>
                <c:pt idx="4">
                  <c:v>9076.100467738539</c:v>
                </c:pt>
                <c:pt idx="5">
                  <c:v>9188.2075193109322</c:v>
                </c:pt>
                <c:pt idx="6" formatCode="_(* #,##0_);_(* \(#,##0\);_(* &quot;-&quot;??_);_(@_)">
                  <c:v>16815.731432118955</c:v>
                </c:pt>
                <c:pt idx="7" formatCode="_(* #,##0_);_(* \(#,##0\);_(* &quot;-&quot;??_);_(@_)">
                  <c:v>33464.961483451458</c:v>
                </c:pt>
                <c:pt idx="8" formatCode="_(* #,##0_);_(* \(#,##0\);_(* &quot;-&quot;??_);_(@_)">
                  <c:v>48298.00642551831</c:v>
                </c:pt>
                <c:pt idx="9" formatCode="_(* #,##0_);_(* \(#,##0\);_(* &quot;-&quot;??_);_(@_)">
                  <c:v>61688.753145438015</c:v>
                </c:pt>
                <c:pt idx="10" formatCode="_(* #,##0_);_(* \(#,##0\);_(* &quot;-&quot;??_);_(@_)">
                  <c:v>74189.2635145315</c:v>
                </c:pt>
                <c:pt idx="11" formatCode="_(* #,##0_);_(* \(#,##0\);_(* &quot;-&quot;??_);_(@_)">
                  <c:v>87266.077030149158</c:v>
                </c:pt>
                <c:pt idx="12" formatCode="_(* #,##0_);_(* \(#,##0\);_(* &quot;-&quot;??_);_(@_)">
                  <c:v>99405.108113881084</c:v>
                </c:pt>
                <c:pt idx="13" formatCode="_(* #,##0_);_(* \(#,##0\);_(* &quot;-&quot;??_);_(@_)">
                  <c:v>108972.15293317972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553024"/>
        <c:axId val="137554560"/>
      </c:areaChart>
      <c:lineChart>
        <c:grouping val="stacked"/>
        <c:varyColors val="0"/>
        <c:ser>
          <c:idx val="3"/>
          <c:order val="2"/>
          <c:tx>
            <c:strRef>
              <c:f>Master!$A$39</c:f>
              <c:strCache>
                <c:ptCount val="1"/>
                <c:pt idx="0">
                  <c:v>Actual TZEVs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Master!$B$39:$D$39</c:f>
              <c:numCache>
                <c:formatCode>General</c:formatCode>
                <c:ptCount val="3"/>
                <c:pt idx="0">
                  <c:v>10546</c:v>
                </c:pt>
                <c:pt idx="1">
                  <c:v>20878</c:v>
                </c:pt>
                <c:pt idx="2">
                  <c:v>41544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Master!$A$38</c:f>
              <c:strCache>
                <c:ptCount val="1"/>
                <c:pt idx="0">
                  <c:v>Actual ZEVs</c:v>
                </c:pt>
              </c:strCache>
            </c:strRef>
          </c:tx>
          <c:spPr>
            <a:ln w="57150"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Master!$B$38:$D$38</c:f>
              <c:numCache>
                <c:formatCode>General</c:formatCode>
                <c:ptCount val="3"/>
                <c:pt idx="0">
                  <c:v>6318</c:v>
                </c:pt>
                <c:pt idx="1">
                  <c:v>21987</c:v>
                </c:pt>
                <c:pt idx="2">
                  <c:v>24819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553024"/>
        <c:axId val="137554560"/>
      </c:lineChart>
      <c:catAx>
        <c:axId val="1375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/>
            </a:pPr>
            <a:endParaRPr lang="en-US"/>
          </a:p>
        </c:txPr>
        <c:crossAx val="137554560"/>
        <c:crosses val="autoZero"/>
        <c:auto val="1"/>
        <c:lblAlgn val="ctr"/>
        <c:lblOffset val="100"/>
        <c:noMultiLvlLbl val="0"/>
      </c:catAx>
      <c:valAx>
        <c:axId val="13755456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553024"/>
        <c:crosses val="autoZero"/>
        <c:crossBetween val="midCat"/>
        <c:dispUnits>
          <c:builtInUnit val="thousands"/>
        </c:dispUnits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7B631-07FD-443B-B7B9-49FF04F0860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11F56-43BB-43BD-99E4-DAE3FDC8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2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3.xml"/>
  <Relationship Id="rId3" Type="http://schemas.openxmlformats.org/officeDocument/2006/relationships/hyperlink" TargetMode="External" Target="http://www.kcpl.com/about-kcpl/media-center/2015/january/kcpl-becomes-electric-vehicle-infrastructure-leader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4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9E7C85-48EA-4189-A592-E78C0306A5D6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NB: all number 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slide are stations (versus charge points/outlets – there can be more than one charge point/outlet on each station)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http://www.teslamotors.com/supercharger</a:t>
            </a:r>
          </a:p>
          <a:p>
            <a:r>
              <a:rPr lang="en-US" dirty="0" smtClean="0"/>
              <a:t>http://www.greentechmedia.com/articles/read/bmw-vw-partner-with-chargepoint-to-build-out-100-fast-chargers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48DDD-AF07-40BF-ABD9-91DB2606E6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2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KCP&amp;L network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1,100 total chargers: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DCFC and the remainder at Level 2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JEA: https://www.jea.com/uploadedFiles/jea.com/JEA_and_the_Environment/Emerging_Technologies/Plug-In_Electric_Vehicles/jea_plug-in_rebate_final.INTERACTIVE.pdf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Kansas City: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http://www.kcpl.com/about-kcpl/media-center/2015/january/kcpl-becomes-electric-vehicle-infrastructure-leader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Georgia power: http://www.fleetsandfuels.com/fuels/evs/2015/10/georgia-power-adds-plans-ev-charging/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48DDD-AF07-40BF-ABD9-91DB2606E6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2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Arguments for Utility-Owned Chargers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11F56-43BB-43BD-99E4-DAE3FDC88E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3668713" cy="2752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2496" y="3666716"/>
            <a:ext cx="5486400" cy="411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93F7-7ACE-41EB-8CC4-D38466767D1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7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in 2030, about 2/3 of new vehicle sales are from ZEVs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48DDD-AF07-40BF-ABD9-91DB2606E6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15FBB-C97C-4050-96C7-8AC16125E57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8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ED12-EFE0-43FF-9459-C806462E82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E3/ICF TEA study found minimal upgrade costs even at higher penetration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15 year NPV for PEV driven distribution system upgrades is less than 1% of Annual Distribution RRQ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Smart charging helps keep costs down and capture value of PEV’s to the grid.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TOU or dynamic rates and/or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Direct load control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4EAE-CAEF-4182-9FB8-C87DCC3FF8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TOU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4EAE-CAEF-4182-9FB8-C87DCC3FF8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TOU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4EAE-CAEF-4182-9FB8-C87DCC3FF8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ED12-EFE0-43FF-9459-C806462E82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95501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3.jpe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6.jpeg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7.jpeg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7.jpeg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8.jpeg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8.jpeg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0.jpeg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0.jpeg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4.jpeg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1.jpeg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1.jpeg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6.jpeg"/>
</Relationships>

</file>

<file path=ppt/slideLayouts/_rels/slideLayout2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6.jpeg"/>
</Relationships>

</file>

<file path=ppt/slideLayouts/_rels/slideLayout2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7.jpeg"/>
</Relationships>

</file>

<file path=ppt/slideLayouts/_rels/slideLayout2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7.jpeg"/>
</Relationships>

</file>

<file path=ppt/slideLayouts/_rels/slideLayout2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8.jpeg"/>
</Relationships>

</file>

<file path=ppt/slideLayouts/_rels/slideLayout2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8.jpeg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5.jpeg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5.jpeg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6.jpeg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4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7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7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746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EA5E8-3DCE-4522-8561-1FBABAB92354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5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19987-A980-4437-B7A2-F4C264AF55EE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50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F08F4-3154-4985-BDBE-1DD70FDD7878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0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C778B-367C-452E-A6D1-FEAC08067961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8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87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8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259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577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270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809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785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CFDC3-C5DE-4ABA-A2BA-2517A2613B57}" type="datetime1">
              <a:rPr lang="en-US" smtClean="0">
                <a:solidFill>
                  <a:srgbClr val="005070"/>
                </a:solidFill>
              </a:rPr>
              <a:pPr/>
              <a:t>11/17/2015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73015-94B8-4F1C-82AE-9A869C362BC3}" type="datetime1">
              <a:rPr lang="en-US" smtClean="0">
                <a:solidFill>
                  <a:srgbClr val="005070"/>
                </a:solidFill>
              </a:rPr>
              <a:pPr/>
              <a:t>11/17/2015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F8656-F297-4FC3-9764-39B32B9C5599}" type="datetime1">
              <a:rPr lang="en-US" smtClean="0">
                <a:solidFill>
                  <a:srgbClr val="005070"/>
                </a:solidFill>
              </a:rPr>
              <a:pPr/>
              <a:t>11/17/2015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0ED9B-D8B4-4BF4-A78D-C31BA6185DF0}" type="datetime1">
              <a:rPr lang="en-US" smtClean="0">
                <a:solidFill>
                  <a:srgbClr val="005070"/>
                </a:solidFill>
              </a:rPr>
              <a:pPr/>
              <a:t>11/17/2015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7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9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6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slideLayout" Target="../slideLayouts/slideLayout13.xml"/>
  <Relationship Id="rId14" Type="http://schemas.openxmlformats.org/officeDocument/2006/relationships/slideLayout" Target="../slideLayouts/slideLayout14.xml"/>
  <Relationship Id="rId15" Type="http://schemas.openxmlformats.org/officeDocument/2006/relationships/theme" Target="../theme/theme1.xml"/>
  <Relationship Id="rId16" Type="http://schemas.openxmlformats.org/officeDocument/2006/relationships/image" Target="../media/image1.jpeg"/>
  <Relationship Id="rId17" Type="http://schemas.openxmlformats.org/officeDocument/2006/relationships/image" Target="../media/image2.jpe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5.xml"/>
  <Relationship Id="rId10" Type="http://schemas.openxmlformats.org/officeDocument/2006/relationships/slideLayout" Target="../slideLayouts/slideLayout24.xml"/>
  <Relationship Id="rId11" Type="http://schemas.openxmlformats.org/officeDocument/2006/relationships/slideLayout" Target="../slideLayouts/slideLayout25.xml"/>
  <Relationship Id="rId12" Type="http://schemas.openxmlformats.org/officeDocument/2006/relationships/slideLayout" Target="../slideLayouts/slideLayout26.xml"/>
  <Relationship Id="rId13" Type="http://schemas.openxmlformats.org/officeDocument/2006/relationships/slideLayout" Target="../slideLayouts/slideLayout27.xml"/>
  <Relationship Id="rId14" Type="http://schemas.openxmlformats.org/officeDocument/2006/relationships/slideLayout" Target="../slideLayouts/slideLayout28.xml"/>
  <Relationship Id="rId15" Type="http://schemas.openxmlformats.org/officeDocument/2006/relationships/theme" Target="../theme/theme2.xml"/>
  <Relationship Id="rId16" Type="http://schemas.openxmlformats.org/officeDocument/2006/relationships/image" Target="../media/image9.jpeg"/>
  <Relationship Id="rId17" Type="http://schemas.openxmlformats.org/officeDocument/2006/relationships/image" Target="../media/image2.jpeg"/>
  <Relationship Id="rId2" Type="http://schemas.openxmlformats.org/officeDocument/2006/relationships/slideLayout" Target="../slideLayouts/slideLayout16.xml"/>
  <Relationship Id="rId3" Type="http://schemas.openxmlformats.org/officeDocument/2006/relationships/slideLayout" Target="../slideLayouts/slideLayout17.xml"/>
  <Relationship Id="rId4" Type="http://schemas.openxmlformats.org/officeDocument/2006/relationships/slideLayout" Target="../slideLayouts/slideLayout18.xml"/>
  <Relationship Id="rId5" Type="http://schemas.openxmlformats.org/officeDocument/2006/relationships/slideLayout" Target="../slideLayouts/slideLayout19.xml"/>
  <Relationship Id="rId6" Type="http://schemas.openxmlformats.org/officeDocument/2006/relationships/slideLayout" Target="../slideLayouts/slideLayout20.xml"/>
  <Relationship Id="rId7" Type="http://schemas.openxmlformats.org/officeDocument/2006/relationships/slideLayout" Target="../slideLayouts/slideLayout21.xml"/>
  <Relationship Id="rId8" Type="http://schemas.openxmlformats.org/officeDocument/2006/relationships/slideLayout" Target="../slideLayouts/slideLayout22.xml"/>
  <Relationship Id="rId9" Type="http://schemas.openxmlformats.org/officeDocument/2006/relationships/slideLayout" Target="../slideLayouts/slideLayout23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46C711-0A9A-4CD1-AED8-D535E75F285C}" type="datetime1">
              <a:rPr lang="en-US" smtClean="0">
                <a:solidFill>
                  <a:srgbClr val="00507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11/17/2015</a:t>
            </a:fld>
            <a:endParaRPr lang="en-US" dirty="0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F6E92-EFAB-45A9-B807-5D808512F92A}" type="slidenum">
              <a:rPr lang="en-US">
                <a:solidFill>
                  <a:srgbClr val="00507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507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5070"/>
              </a:solidFill>
              <a:latin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5070"/>
              </a:solidFill>
              <a:latin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B173BF-9487-40F7-8FB5-E717950A8F72}" type="slidenum">
              <a:rPr lang="en-US" smtClean="0">
                <a:solidFill>
                  <a:srgbClr val="0050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5070"/>
              </a:solidFill>
            </a:endParaRPr>
          </a:p>
        </p:txBody>
      </p:sp>
      <p:pic>
        <p:nvPicPr>
          <p:cNvPr id="8" name="Picture 8" descr="E3 PPT Both dots ligh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0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28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29.png"/>
  <Relationship Id="rId4" Type="http://schemas.openxmlformats.org/officeDocument/2006/relationships/image" Target="../media/image2.jpe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30.png"/>
  <Relationship Id="rId4" Type="http://schemas.openxmlformats.org/officeDocument/2006/relationships/image" Target="../media/image29.png"/>
  <Relationship Id="rId5" Type="http://schemas.openxmlformats.org/officeDocument/2006/relationships/image" Target="../media/image2.jpe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9.xml"/>
  <Relationship Id="rId3" Type="http://schemas.openxmlformats.org/officeDocument/2006/relationships/image" Target="../media/image31.jpeg"/>
  <Relationship Id="rId4" Type="http://schemas.openxmlformats.org/officeDocument/2006/relationships/image" Target="../media/image32.gif"/>
  <Relationship Id="rId5" Type="http://schemas.openxmlformats.org/officeDocument/2006/relationships/image" Target="../media/image33.png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6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image34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image" Target="../media/image35.pn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image36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image37.PN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0.xml"/>
  <Relationship Id="rId3" Type="http://schemas.openxmlformats.org/officeDocument/2006/relationships/image" Target="../media/image38.png"/>
  <Relationship Id="rId4" Type="http://schemas.openxmlformats.org/officeDocument/2006/relationships/image" Target="../media/image2.jpe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1.xml"/>
  <Relationship Id="rId3" Type="http://schemas.openxmlformats.org/officeDocument/2006/relationships/image" Target="../media/image2.jpe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2.xml"/>
  <Relationship Id="rId3" Type="http://schemas.openxmlformats.org/officeDocument/2006/relationships/image" Target="../media/image39.emf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image40.png"/>
  <Relationship Id="rId3" Type="http://schemas.openxmlformats.org/officeDocument/2006/relationships/image" Target="../media/image41.emf"/>
  <Relationship Id="rId4" Type="http://schemas.openxmlformats.org/officeDocument/2006/relationships/image" Target="../media/image42.png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12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10" Type="http://schemas.openxmlformats.org/officeDocument/2006/relationships/image" Target="../media/image20.png"/>
  <Relationship Id="rId11" Type="http://schemas.openxmlformats.org/officeDocument/2006/relationships/image" Target="../media/image21.png"/>
  <Relationship Id="rId12" Type="http://schemas.openxmlformats.org/officeDocument/2006/relationships/image" Target="../media/image22.png"/>
  <Relationship Id="rId13" Type="http://schemas.openxmlformats.org/officeDocument/2006/relationships/image" Target="../media/image23.png"/>
  <Relationship Id="rId14" Type="http://schemas.openxmlformats.org/officeDocument/2006/relationships/image" Target="../media/image24.png"/>
  <Relationship Id="rId15" Type="http://schemas.openxmlformats.org/officeDocument/2006/relationships/image" Target="../media/image25.png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13.png"/>
  <Relationship Id="rId4" Type="http://schemas.openxmlformats.org/officeDocument/2006/relationships/image" Target="../media/image14.png"/>
  <Relationship Id="rId5" Type="http://schemas.openxmlformats.org/officeDocument/2006/relationships/image" Target="../media/image15.png"/>
  <Relationship Id="rId6" Type="http://schemas.openxmlformats.org/officeDocument/2006/relationships/image" Target="../media/image16.png"/>
  <Relationship Id="rId7" Type="http://schemas.openxmlformats.org/officeDocument/2006/relationships/image" Target="../media/image17.png"/>
  <Relationship Id="rId8" Type="http://schemas.openxmlformats.org/officeDocument/2006/relationships/image" Target="../media/image18.png"/>
  <Relationship Id="rId9" Type="http://schemas.openxmlformats.org/officeDocument/2006/relationships/image" Target="../media/image19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26.png"/>
  <Relationship Id="rId4" Type="http://schemas.openxmlformats.org/officeDocument/2006/relationships/image" Target="../media/image2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4.xml"/>
  <Relationship Id="rId3" Type="http://schemas.openxmlformats.org/officeDocument/2006/relationships/chart" Target="../charts/chart1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27.png"/>
  <Relationship Id="rId4" Type="http://schemas.openxmlformats.org/officeDocument/2006/relationships/image" Target="../media/image2.jpe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305800" cy="1470025"/>
          </a:xfrm>
        </p:spPr>
        <p:txBody>
          <a:bodyPr/>
          <a:lstStyle/>
          <a:p>
            <a:pPr algn="ctr"/>
            <a:r>
              <a:rPr lang="en-US" dirty="0"/>
              <a:t>Plug-in Vehicles from the Utility, Ratepayer and Grid Perspective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3581400"/>
            <a:ext cx="5791200" cy="9906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Massachusetts ZEV Commission</a:t>
            </a:r>
            <a:endParaRPr lang="en-US" dirty="0"/>
          </a:p>
          <a:p>
            <a:r>
              <a:rPr lang="en-US" dirty="0" smtClean="0"/>
              <a:t>November </a:t>
            </a:r>
            <a:r>
              <a:rPr lang="en-US" dirty="0" smtClean="0"/>
              <a:t>18, </a:t>
            </a:r>
            <a:r>
              <a:rPr lang="en-US" dirty="0" smtClean="0"/>
              <a:t>2015</a:t>
            </a:r>
          </a:p>
          <a:p>
            <a:endParaRPr lang="en-US" dirty="0"/>
          </a:p>
          <a:p>
            <a:r>
              <a:rPr lang="en-US" dirty="0" smtClean="0"/>
              <a:t>Nancy E. Ryan, Ph.D.</a:t>
            </a:r>
          </a:p>
          <a:p>
            <a:r>
              <a:rPr lang="en-US" dirty="0" smtClean="0"/>
              <a:t>Senior Director, Policy and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1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657600"/>
            <a:ext cx="8382000" cy="1362075"/>
          </a:xfrm>
        </p:spPr>
        <p:txBody>
          <a:bodyPr/>
          <a:lstStyle/>
          <a:p>
            <a:r>
              <a:rPr lang="en-US" sz="3600" dirty="0" smtClean="0"/>
              <a:t>California Electric transportation coalition:</a:t>
            </a:r>
            <a:br>
              <a:rPr lang="en-US" sz="3600" dirty="0" smtClean="0"/>
            </a:br>
            <a:r>
              <a:rPr lang="en-US" sz="3600" b="0" dirty="0" smtClean="0"/>
              <a:t>transportation Electrification assessment 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60375"/>
          </a:xfrm>
        </p:spPr>
        <p:txBody>
          <a:bodyPr/>
          <a:lstStyle/>
          <a:p>
            <a:fld id="{32EEA5E8-3DCE-4522-8561-1FBABAB92354}" type="slidenum">
              <a:rPr lang="en-US" smtClean="0">
                <a:solidFill>
                  <a:srgbClr val="005070"/>
                </a:solidFill>
              </a:rPr>
              <a:pPr/>
              <a:t>10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3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the TEA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Sponsors:</a:t>
            </a:r>
          </a:p>
          <a:p>
            <a:pPr lvl="1"/>
            <a:r>
              <a:rPr lang="en-US" dirty="0" smtClean="0"/>
              <a:t>Pacific Gas &amp; Electric</a:t>
            </a:r>
          </a:p>
          <a:p>
            <a:pPr lvl="1"/>
            <a:r>
              <a:rPr lang="en-US" dirty="0" smtClean="0"/>
              <a:t>Southern California Edison</a:t>
            </a:r>
          </a:p>
          <a:p>
            <a:pPr lvl="1"/>
            <a:r>
              <a:rPr lang="en-US" dirty="0" smtClean="0"/>
              <a:t>San Diego Gas &amp; Electric</a:t>
            </a:r>
          </a:p>
          <a:p>
            <a:pPr lvl="1"/>
            <a:r>
              <a:rPr lang="en-US" dirty="0" err="1" smtClean="0"/>
              <a:t>Sacrmamento</a:t>
            </a:r>
            <a:r>
              <a:rPr lang="en-US" dirty="0" smtClean="0"/>
              <a:t> Municipal Utility District</a:t>
            </a:r>
          </a:p>
          <a:p>
            <a:r>
              <a:rPr lang="en-US" dirty="0" smtClean="0"/>
              <a:t> Study conducted in multiple phases:</a:t>
            </a:r>
          </a:p>
          <a:p>
            <a:pPr lvl="1"/>
            <a:r>
              <a:rPr lang="en-US" dirty="0" smtClean="0"/>
              <a:t>Phase 1: Environmental benefits and barriers to adoption</a:t>
            </a:r>
          </a:p>
          <a:p>
            <a:pPr lvl="1"/>
            <a:r>
              <a:rPr lang="en-US" dirty="0" smtClean="0"/>
              <a:t>Phase 2: LDV grid impacts, costs and benefits</a:t>
            </a:r>
          </a:p>
          <a:p>
            <a:pPr lvl="1"/>
            <a:r>
              <a:rPr lang="en-US" dirty="0" smtClean="0"/>
              <a:t>Phase 3: Goods and people movement </a:t>
            </a:r>
            <a:r>
              <a:rPr lang="en-US" dirty="0"/>
              <a:t>grid impacts, costs and benefits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6490156"/>
            <a:ext cx="525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http://www.caletc.com/wp-content/uploads/2014/10/CalETC_TEA_Phase_2_Final_10-23-14.pdf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6337756"/>
            <a:ext cx="5638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http://www.caletc.com/wp-content/uploads/2014/09/CalETC_TEA_Phase_1-FINAL_Updated_092014.pdf</a:t>
            </a:r>
          </a:p>
        </p:txBody>
      </p:sp>
    </p:spTree>
    <p:extLst>
      <p:ext uri="{BB962C8B-B14F-4D97-AF65-F5344CB8AC3E}">
        <p14:creationId xmlns:p14="http://schemas.microsoft.com/office/powerpoint/2010/main" val="320260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22"/>
          <a:stretch/>
        </p:blipFill>
        <p:spPr bwMode="auto">
          <a:xfrm>
            <a:off x="838200" y="2083445"/>
            <a:ext cx="7645327" cy="44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grid impacts from PEV charging are modest in the near ter</a:t>
            </a:r>
            <a:r>
              <a:rPr lang="en-US" sz="2400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12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1143" y="1764268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1764268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1764268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2030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1407" y="1110734"/>
            <a:ext cx="78840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Feeder and substation utilization 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ZEV most likely” vehicle adoption and TOU rates</a:t>
            </a:r>
          </a:p>
        </p:txBody>
      </p:sp>
    </p:spTree>
    <p:extLst>
      <p:ext uri="{BB962C8B-B14F-4D97-AF65-F5344CB8AC3E}">
        <p14:creationId xmlns:p14="http://schemas.microsoft.com/office/powerpoint/2010/main" val="30561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67"/>
          <a:stretch/>
        </p:blipFill>
        <p:spPr bwMode="auto">
          <a:xfrm>
            <a:off x="914400" y="1752600"/>
            <a:ext cx="843148" cy="35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757548" y="1773908"/>
            <a:ext cx="6624452" cy="3788692"/>
            <a:chOff x="1641680" y="1916805"/>
            <a:chExt cx="6958138" cy="37886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5"/>
            <a:stretch/>
          </p:blipFill>
          <p:spPr bwMode="auto">
            <a:xfrm>
              <a:off x="1641680" y="1916805"/>
              <a:ext cx="6958138" cy="3788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448004" y="2470241"/>
              <a:ext cx="1929849" cy="25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P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etrol. Reliance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123284" y="2474792"/>
              <a:ext cx="4649116" cy="2670298"/>
              <a:chOff x="3063839" y="2440848"/>
              <a:chExt cx="4649116" cy="267029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376980" y="2637788"/>
                <a:ext cx="1285788" cy="503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8AAC46"/>
                    </a:solidFill>
                  </a:rPr>
                  <a:t>Net Benefit</a:t>
                </a:r>
              </a:p>
              <a:p>
                <a:pPr algn="ctr"/>
                <a:r>
                  <a:rPr lang="en-US" sz="1400" b="1" dirty="0" smtClean="0">
                    <a:solidFill>
                      <a:srgbClr val="8AAC46"/>
                    </a:solidFill>
                  </a:rPr>
                  <a:t>$6,267</a:t>
                </a:r>
                <a:endParaRPr lang="en-US" sz="1400" b="1" dirty="0">
                  <a:solidFill>
                    <a:srgbClr val="8AAC46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92643" y="3351677"/>
                <a:ext cx="1278303" cy="55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Energy &amp; Capacity</a:t>
                </a:r>
              </a:p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Costs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85017" y="4007247"/>
                <a:ext cx="1278303" cy="41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Charger </a:t>
                </a:r>
              </a:p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C</a:t>
                </a:r>
                <a:r>
                  <a:rPr lang="en-US" sz="1050" b="1" dirty="0" smtClean="0">
                    <a:solidFill>
                      <a:schemeClr val="bg1"/>
                    </a:solidFill>
                  </a:rPr>
                  <a:t>ost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31221" y="4621276"/>
                <a:ext cx="1381734" cy="41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Incremental Vehicle Cost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63839" y="2637333"/>
                <a:ext cx="1929850" cy="23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Carbon &amp; Health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05475" y="3705226"/>
                <a:ext cx="1278303" cy="251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Gas Savings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16773" y="4864925"/>
                <a:ext cx="14470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Fed. Tax </a:t>
                </a:r>
                <a:r>
                  <a:rPr lang="en-US" sz="1000" b="1" dirty="0">
                    <a:solidFill>
                      <a:schemeClr val="bg1"/>
                    </a:solidFill>
                  </a:rPr>
                  <a:t>C</a:t>
                </a:r>
                <a:r>
                  <a:rPr lang="en-US" sz="1000" b="1" dirty="0" smtClean="0">
                    <a:solidFill>
                      <a:schemeClr val="bg1"/>
                    </a:solidFill>
                  </a:rPr>
                  <a:t>redits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3398755" y="2440848"/>
                <a:ext cx="0" cy="18377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electrification is  fundamentally energy efficiency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>
                <a:solidFill>
                  <a:srgbClr val="005070"/>
                </a:solidFill>
              </a:rPr>
              <a:pPr/>
              <a:t>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7011" y="5515101"/>
            <a:ext cx="8993189" cy="1700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00" kern="0" dirty="0" smtClean="0"/>
              <a:t>PEVs use primary energy more efficiently than conventional vehicles</a:t>
            </a:r>
            <a:endParaRPr lang="en-US" sz="1700" kern="0" dirty="0"/>
          </a:p>
          <a:p>
            <a:r>
              <a:rPr lang="en-US" sz="1700" kern="0" dirty="0" smtClean="0">
                <a:cs typeface="Arial" charset="0"/>
              </a:rPr>
              <a:t>Costs and benefits span the power and transportation sectors, complicating policy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7106" y="1274802"/>
            <a:ext cx="5663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Net Societal Benefits from PEV Charging Load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Illustrative results for California </a:t>
            </a:r>
            <a:r>
              <a:rPr lang="en-US" sz="1400" dirty="0" smtClean="0">
                <a:solidFill>
                  <a:srgbClr val="000000"/>
                </a:solidFill>
              </a:rPr>
              <a:t>Utilities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PEV load benefits </a:t>
            </a:r>
            <a:r>
              <a:rPr lang="en-US" sz="2400" u="sng" dirty="0" smtClean="0"/>
              <a:t>ALL</a:t>
            </a:r>
            <a:r>
              <a:rPr lang="en-US" sz="2400" dirty="0" smtClean="0"/>
              <a:t> utility ratepayers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14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320225"/>
            <a:ext cx="464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Net Revenues from PEV Charging Load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Illustrative results for California </a:t>
            </a:r>
            <a:r>
              <a:rPr lang="en-US" sz="1600" dirty="0" smtClean="0">
                <a:solidFill>
                  <a:srgbClr val="000000"/>
                </a:solidFill>
              </a:rPr>
              <a:t>Utilities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0600" y="1847065"/>
            <a:ext cx="6807536" cy="3563135"/>
            <a:chOff x="1219200" y="1694665"/>
            <a:chExt cx="6807536" cy="35631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44"/>
            <a:stretch/>
          </p:blipFill>
          <p:spPr bwMode="auto">
            <a:xfrm>
              <a:off x="1219200" y="1981200"/>
              <a:ext cx="6807536" cy="2638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67"/>
            <a:stretch/>
          </p:blipFill>
          <p:spPr bwMode="auto">
            <a:xfrm>
              <a:off x="1290452" y="1694665"/>
              <a:ext cx="843148" cy="35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135634" y="2904527"/>
              <a:ext cx="13606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Infrastructure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95950" y="3429000"/>
              <a:ext cx="121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Energy &amp; Capacity Cost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2321625"/>
              <a:ext cx="1285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8AAC46"/>
                  </a:solidFill>
                </a:rPr>
                <a:t>Net Revenue</a:t>
              </a:r>
            </a:p>
            <a:p>
              <a:pPr algn="ctr"/>
              <a:r>
                <a:rPr lang="en-US" sz="1200" b="1" dirty="0" smtClean="0">
                  <a:solidFill>
                    <a:srgbClr val="8AAC46"/>
                  </a:solidFill>
                </a:rPr>
                <a:t>$2,778</a:t>
              </a:r>
              <a:endParaRPr lang="en-US" sz="1200" b="1" dirty="0">
                <a:solidFill>
                  <a:srgbClr val="8AAC4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4375" y="2957321"/>
              <a:ext cx="121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Utility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B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ills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98222" y="4572000"/>
              <a:ext cx="1178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Revenue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66263" y="4572000"/>
              <a:ext cx="689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Cost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27011" y="5181600"/>
            <a:ext cx="8764587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5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sz="1700" kern="0" dirty="0" smtClean="0"/>
              <a:t>Utility rates are higher than the marginal cost of delivered energy in most hours</a:t>
            </a:r>
          </a:p>
          <a:p>
            <a:r>
              <a:rPr lang="en-US" sz="1700" kern="0" dirty="0" smtClean="0"/>
              <a:t>PEVs are unique in providing environmental and customer benefits while putting downward pressure on rates</a:t>
            </a:r>
          </a:p>
          <a:p>
            <a:pPr lvl="1">
              <a:buFont typeface="Wingdings"/>
              <a:buChar char="ü"/>
            </a:pPr>
            <a:endParaRPr lang="en-US" kern="0" dirty="0" smtClean="0">
              <a:cs typeface="Arial" charset="0"/>
            </a:endParaRPr>
          </a:p>
          <a:p>
            <a:pPr lvl="1"/>
            <a:endParaRPr lang="en-US" kern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</a:t>
            </a:r>
            <a:r>
              <a:rPr lang="en-US" dirty="0" smtClean="0"/>
              <a:t>and Ratepayer Perspective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PEVs are the opposite of PV and EE</a:t>
            </a:r>
            <a:endParaRPr lang="en-US" dirty="0"/>
          </a:p>
        </p:txBody>
      </p:sp>
      <p:pic>
        <p:nvPicPr>
          <p:cNvPr id="1026" name="Picture 2" descr="http://www.tu.no/incoming/2013/05/24/1200018001.jpg/alternates/h1080/1200018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849" y="1171575"/>
            <a:ext cx="244475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e.org/content/2014-03-21/1-solarhouse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1749708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560728" y="27432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725" y="2743201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GHG &amp; Emissions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541194" y="27432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726" y="3429001"/>
            <a:ext cx="2581276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Total Energy Consumption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739213" y="3629025"/>
            <a:ext cx="114586" cy="13335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41193" y="34290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5" y="4130202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Utility Infrastructure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5725" y="4800600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Retail Rates</a:t>
            </a:r>
          </a:p>
        </p:txBody>
      </p:sp>
      <p:sp>
        <p:nvSpPr>
          <p:cNvPr id="19" name="Down Arrow 18"/>
          <p:cNvSpPr/>
          <p:nvPr/>
        </p:nvSpPr>
        <p:spPr>
          <a:xfrm rot="10800000">
            <a:off x="3560156" y="4800599"/>
            <a:ext cx="456057" cy="533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534276" y="48006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484528" y="4263551"/>
            <a:ext cx="228029" cy="2667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0800000">
            <a:off x="3839913" y="4275281"/>
            <a:ext cx="260562" cy="25497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0800000">
            <a:off x="7638940" y="4275282"/>
            <a:ext cx="260562" cy="25497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Content Placeholder 3"/>
          <p:cNvSpPr>
            <a:spLocks noGrp="1"/>
          </p:cNvSpPr>
          <p:nvPr>
            <p:ph idx="1"/>
          </p:nvPr>
        </p:nvSpPr>
        <p:spPr>
          <a:xfrm>
            <a:off x="515324" y="5637508"/>
            <a:ext cx="7924800" cy="1020763"/>
          </a:xfrm>
        </p:spPr>
        <p:txBody>
          <a:bodyPr/>
          <a:lstStyle/>
          <a:p>
            <a:r>
              <a:rPr lang="en-US" dirty="0" smtClean="0"/>
              <a:t>PV and EE shift costs to other ratepayers</a:t>
            </a:r>
          </a:p>
          <a:p>
            <a:r>
              <a:rPr lang="en-US" dirty="0" smtClean="0"/>
              <a:t>EVs increase utility asset utilization </a:t>
            </a:r>
            <a:r>
              <a:rPr lang="en-US" dirty="0" smtClean="0">
                <a:sym typeface="Wingdings" panose="05000000000000000000" pitchFamily="2" charset="2"/>
              </a:rPr>
              <a:t> lower rates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5725" y="33528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043" y="40386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471" y="47244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470" y="26670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725" y="54102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15</a:t>
            </a:fld>
            <a:endParaRPr lang="en-US" dirty="0">
              <a:solidFill>
                <a:srgbClr val="00507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71575"/>
            <a:ext cx="1644409" cy="14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own Arrow 30"/>
          <p:cNvSpPr/>
          <p:nvPr/>
        </p:nvSpPr>
        <p:spPr>
          <a:xfrm>
            <a:off x="5410198" y="2762251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410199" y="3429001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5410200" y="41148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5410197" y="4800599"/>
            <a:ext cx="456057" cy="533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81400"/>
            <a:ext cx="7772400" cy="1362075"/>
          </a:xfrm>
        </p:spPr>
        <p:txBody>
          <a:bodyPr/>
          <a:lstStyle/>
          <a:p>
            <a:r>
              <a:rPr lang="en-US" dirty="0" smtClean="0"/>
              <a:t>Seattle city light:</a:t>
            </a:r>
            <a:br>
              <a:rPr lang="en-US" dirty="0" smtClean="0"/>
            </a:br>
            <a:r>
              <a:rPr lang="en-US" b="0" dirty="0" smtClean="0"/>
              <a:t>assessment of electrification options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60375"/>
          </a:xfrm>
        </p:spPr>
        <p:txBody>
          <a:bodyPr/>
          <a:lstStyle/>
          <a:p>
            <a:fld id="{32EEA5E8-3DCE-4522-8561-1FBABAB92354}" type="slidenum">
              <a:rPr lang="en-US" smtClean="0">
                <a:solidFill>
                  <a:srgbClr val="005070"/>
                </a:solidFill>
              </a:rPr>
              <a:pPr/>
              <a:t>16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1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" y="1295400"/>
            <a:ext cx="6929438" cy="495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Seattle City Light:</a:t>
            </a:r>
            <a:br>
              <a:rPr lang="en-US" dirty="0" smtClean="0"/>
            </a:br>
            <a:r>
              <a:rPr lang="en-US" dirty="0" smtClean="0"/>
              <a:t>Net ratepayer </a:t>
            </a:r>
            <a:r>
              <a:rPr lang="en-US" dirty="0"/>
              <a:t>b</a:t>
            </a:r>
            <a:r>
              <a:rPr lang="en-US" dirty="0" smtClean="0"/>
              <a:t>enefits of LDVs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>
                <a:solidFill>
                  <a:srgbClr val="005070"/>
                </a:solidFill>
              </a:rPr>
              <a:pPr/>
              <a:t>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3716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Net Ratepayer Benefits of LDVs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39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47800"/>
            <a:ext cx="862674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Seattle City Light: </a:t>
            </a:r>
            <a:br>
              <a:rPr lang="en-US" dirty="0" smtClean="0"/>
            </a:br>
            <a:r>
              <a:rPr lang="en-US" dirty="0" smtClean="0"/>
              <a:t>Net</a:t>
            </a:r>
            <a:r>
              <a:rPr lang="en-US" i="1" dirty="0" smtClean="0"/>
              <a:t> </a:t>
            </a:r>
            <a:r>
              <a:rPr lang="en-US" dirty="0" smtClean="0"/>
              <a:t>regional benefits of LDVs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08F4-3154-4985-BDBE-1DD70FDD7878}" type="slidenum">
              <a:rPr lang="en-US" smtClean="0">
                <a:solidFill>
                  <a:srgbClr val="005070"/>
                </a:solidFill>
              </a:rPr>
              <a:pPr/>
              <a:t>18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5810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Net Regional Benefits of LDVs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16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947" r="15938" b="23373"/>
          <a:stretch/>
        </p:blipFill>
        <p:spPr bwMode="auto">
          <a:xfrm>
            <a:off x="0" y="1590160"/>
            <a:ext cx="6172200" cy="47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Crowd-sourced </a:t>
            </a:r>
            <a:r>
              <a:rPr lang="en-US" dirty="0" err="1"/>
              <a:t>PlugShare</a:t>
            </a:r>
            <a:r>
              <a:rPr lang="en-US" dirty="0" smtClean="0"/>
              <a:t> </a:t>
            </a:r>
            <a:r>
              <a:rPr lang="en-US" dirty="0" smtClean="0"/>
              <a:t>data </a:t>
            </a:r>
            <a:r>
              <a:rPr lang="en-US" dirty="0" smtClean="0"/>
              <a:t>on </a:t>
            </a:r>
            <a:r>
              <a:rPr lang="en-US" dirty="0" smtClean="0"/>
              <a:t>chargers </a:t>
            </a:r>
            <a:r>
              <a:rPr lang="en-US" dirty="0" smtClean="0"/>
              <a:t>identifies </a:t>
            </a:r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7400" y="1600200"/>
            <a:ext cx="3124200" cy="4525963"/>
          </a:xfrm>
        </p:spPr>
        <p:txBody>
          <a:bodyPr/>
          <a:lstStyle/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Most complete data base of charger locations: all providers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Drivers rate and  review their experience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Highlights maintenance problems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Identifies sites with unmet charging demand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4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Presentation Overview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525963"/>
          </a:xfrm>
        </p:spPr>
        <p:txBody>
          <a:bodyPr/>
          <a:lstStyle/>
          <a:p>
            <a:r>
              <a:rPr lang="en-US" sz="2400" dirty="0" smtClean="0"/>
              <a:t>Background and context</a:t>
            </a:r>
          </a:p>
          <a:p>
            <a:pPr lvl="1"/>
            <a:r>
              <a:rPr lang="en-US" sz="2400" dirty="0" smtClean="0"/>
              <a:t>Policy context</a:t>
            </a:r>
          </a:p>
          <a:p>
            <a:pPr lvl="1"/>
            <a:r>
              <a:rPr lang="en-US" sz="2400" dirty="0" smtClean="0"/>
              <a:t>Threshold questions for regulators</a:t>
            </a:r>
          </a:p>
          <a:p>
            <a:r>
              <a:rPr lang="en-US" sz="2400" dirty="0" smtClean="0"/>
              <a:t>Case studies</a:t>
            </a:r>
          </a:p>
          <a:p>
            <a:pPr lvl="1"/>
            <a:r>
              <a:rPr lang="en-US" sz="2400" dirty="0" smtClean="0"/>
              <a:t>California</a:t>
            </a:r>
          </a:p>
          <a:p>
            <a:pPr lvl="1"/>
            <a:r>
              <a:rPr lang="en-US" sz="2400" dirty="0" smtClean="0"/>
              <a:t>Seattle, WA</a:t>
            </a:r>
          </a:p>
          <a:p>
            <a:r>
              <a:rPr lang="en-US" sz="2400" dirty="0" smtClean="0"/>
              <a:t>Policy implications for regulators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78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81400"/>
            <a:ext cx="7772400" cy="1362075"/>
          </a:xfrm>
        </p:spPr>
        <p:txBody>
          <a:bodyPr/>
          <a:lstStyle/>
          <a:p>
            <a:r>
              <a:rPr lang="en-US" dirty="0" smtClean="0"/>
              <a:t>Policy implications for regulators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60375"/>
          </a:xfrm>
        </p:spPr>
        <p:txBody>
          <a:bodyPr/>
          <a:lstStyle/>
          <a:p>
            <a:fld id="{32EEA5E8-3DCE-4522-8561-1FBABAB92354}" type="slidenum">
              <a:rPr lang="en-US" smtClean="0">
                <a:solidFill>
                  <a:srgbClr val="005070"/>
                </a:solidFill>
              </a:rPr>
              <a:pPr/>
              <a:t>20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8153400" cy="1143000"/>
          </a:xfrm>
        </p:spPr>
        <p:txBody>
          <a:bodyPr/>
          <a:lstStyle/>
          <a:p>
            <a:r>
              <a:rPr lang="en-US" dirty="0" smtClean="0"/>
              <a:t>Widespread EV adoption requires </a:t>
            </a:r>
            <a:r>
              <a:rPr lang="en-US" dirty="0" smtClean="0"/>
              <a:t>extensive</a:t>
            </a:r>
            <a:r>
              <a:rPr lang="en-US" dirty="0" smtClean="0"/>
              <a:t> </a:t>
            </a:r>
            <a:r>
              <a:rPr lang="en-US" dirty="0" smtClean="0"/>
              <a:t>charging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029200" cy="4953000"/>
          </a:xfrm>
        </p:spPr>
        <p:txBody>
          <a:bodyPr/>
          <a:lstStyle/>
          <a:p>
            <a:r>
              <a:rPr lang="en-US" dirty="0" smtClean="0"/>
              <a:t>CA’s ZEV Mandate requires 1.5 million zero-emissions vehicles on the road by 2025</a:t>
            </a:r>
          </a:p>
          <a:p>
            <a:r>
              <a:rPr lang="en-US" dirty="0" smtClean="0"/>
              <a:t>Historically, most EV adopters</a:t>
            </a:r>
          </a:p>
          <a:p>
            <a:pPr lvl="1"/>
            <a:r>
              <a:rPr lang="en-US" dirty="0" smtClean="0"/>
              <a:t>Own their homes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harge their EVs primarily at home</a:t>
            </a:r>
          </a:p>
          <a:p>
            <a:r>
              <a:rPr lang="en-US" dirty="0" smtClean="0"/>
              <a:t>Meeting the ZEV Mandate will require reliable, well-placed public charging infrastructure</a:t>
            </a:r>
          </a:p>
          <a:p>
            <a:pPr lvl="1"/>
            <a:r>
              <a:rPr lang="en-US" dirty="0" smtClean="0"/>
              <a:t>Reduce range anxiety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ccommodate EV drivers who do not have access to home charging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21</a:t>
            </a:fld>
            <a:endParaRPr lang="en-US" dirty="0">
              <a:solidFill>
                <a:srgbClr val="0050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90" y="1371600"/>
            <a:ext cx="3448532" cy="4858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2090" y="6508522"/>
            <a:ext cx="518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Graphic is part of the February 2014 PEV Owner Survey by the Center for Sustainable Energy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4913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incentives and 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715000" cy="2514600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1800" dirty="0" smtClean="0"/>
              <a:t>STATES: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en-US" sz="1500" dirty="0" smtClean="0"/>
              <a:t>27 </a:t>
            </a:r>
            <a:r>
              <a:rPr lang="en-US" sz="1500" dirty="0"/>
              <a:t>states </a:t>
            </a:r>
            <a:r>
              <a:rPr lang="en-US" sz="1500" dirty="0" smtClean="0"/>
              <a:t> offer incentives </a:t>
            </a:r>
            <a:r>
              <a:rPr lang="en-US" sz="1500" dirty="0"/>
              <a:t>for PEVs </a:t>
            </a:r>
            <a:r>
              <a:rPr lang="en-US" sz="1500" dirty="0" smtClean="0"/>
              <a:t>or charging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U</a:t>
            </a:r>
            <a:r>
              <a:rPr lang="en-US" sz="1400" dirty="0" smtClean="0"/>
              <a:t>pfront rebates or subsidies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HOV lane access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Tax exemptions &amp; credits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Parking meter &amp; insurance exemptions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22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595600"/>
            <a:ext cx="47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Map from Plug In America: http://www.pluginamerica.org/incentives</a:t>
            </a:r>
            <a:endParaRPr lang="en-US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27468" r="61767" b="38022"/>
          <a:stretch/>
        </p:blipFill>
        <p:spPr bwMode="auto">
          <a:xfrm>
            <a:off x="5944531" y="1143000"/>
            <a:ext cx="3275669" cy="21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4800" y="328676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marL="342900" lvl="1" indent="-342900">
              <a:lnSpc>
                <a:spcPct val="134000"/>
              </a:lnSpc>
              <a:spcAft>
                <a:spcPts val="0"/>
              </a:spcAft>
              <a:buFontTx/>
              <a:buBlip>
                <a:blip r:embed="rId4"/>
              </a:buBlip>
            </a:pPr>
            <a:r>
              <a:rPr lang="en-US" sz="6000" b="1" dirty="0"/>
              <a:t>WA, OR &amp;</a:t>
            </a:r>
            <a:r>
              <a:rPr lang="en-US" sz="6000" b="1" dirty="0" smtClean="0"/>
              <a:t> CA govts </a:t>
            </a:r>
            <a:r>
              <a:rPr lang="en-US" sz="6000" b="1" dirty="0"/>
              <a:t>have joined forces </a:t>
            </a:r>
            <a:r>
              <a:rPr lang="en-US" sz="6000" b="1" dirty="0" smtClean="0"/>
              <a:t>on </a:t>
            </a:r>
            <a:r>
              <a:rPr lang="en-US" sz="6000" b="1" dirty="0"/>
              <a:t>the West Coast Electric </a:t>
            </a:r>
            <a:r>
              <a:rPr lang="en-US" sz="6000" b="1" dirty="0" smtClean="0"/>
              <a:t>Highway</a:t>
            </a:r>
          </a:p>
          <a:p>
            <a:pPr lvl="1">
              <a:lnSpc>
                <a:spcPct val="134000"/>
              </a:lnSpc>
              <a:buFontTx/>
              <a:buChar char="•"/>
            </a:pPr>
            <a:r>
              <a:rPr lang="en-US" sz="5600" dirty="0" smtClean="0"/>
              <a:t>DC fast chargers every 25 – 50 miles along Interstate 5 and other </a:t>
            </a:r>
            <a:r>
              <a:rPr lang="en-US" sz="5600" dirty="0" smtClean="0"/>
              <a:t>roadways</a:t>
            </a:r>
          </a:p>
          <a:p>
            <a:pPr marL="0" lvl="1" indent="0">
              <a:buNone/>
            </a:pPr>
            <a:r>
              <a:rPr lang="en-US" sz="7200" b="1" kern="0" dirty="0">
                <a:solidFill>
                  <a:schemeClr val="tx1"/>
                </a:solidFill>
              </a:rPr>
              <a:t>CITIES:</a:t>
            </a:r>
          </a:p>
          <a:p>
            <a:pPr>
              <a:spcAft>
                <a:spcPts val="600"/>
              </a:spcAft>
            </a:pPr>
            <a:r>
              <a:rPr lang="en-US" sz="6400" kern="0" dirty="0">
                <a:solidFill>
                  <a:schemeClr val="tx1"/>
                </a:solidFill>
              </a:rPr>
              <a:t>Cities have emerged as a significant player in promoting EVs, by:</a:t>
            </a:r>
          </a:p>
          <a:p>
            <a:pPr lvl="1"/>
            <a:r>
              <a:rPr lang="en-US" sz="6400" kern="0" dirty="0">
                <a:solidFill>
                  <a:schemeClr val="tx1"/>
                </a:solidFill>
              </a:rPr>
              <a:t>Financing charging infrastructure and reducing permitting hurdles</a:t>
            </a:r>
          </a:p>
          <a:p>
            <a:pPr lvl="1"/>
            <a:r>
              <a:rPr lang="en-US" sz="6400" kern="0" dirty="0">
                <a:solidFill>
                  <a:schemeClr val="tx1"/>
                </a:solidFill>
              </a:rPr>
              <a:t>Purchasing EV fleets</a:t>
            </a:r>
          </a:p>
          <a:p>
            <a:pPr lvl="1"/>
            <a:r>
              <a:rPr lang="en-US" sz="6400" kern="0" dirty="0">
                <a:solidFill>
                  <a:schemeClr val="tx1"/>
                </a:solidFill>
              </a:rPr>
              <a:t>Providing educational outreach, and</a:t>
            </a:r>
          </a:p>
          <a:p>
            <a:pPr lvl="1"/>
            <a:r>
              <a:rPr lang="en-US" sz="6400" kern="0" dirty="0">
                <a:solidFill>
                  <a:schemeClr val="tx1"/>
                </a:solidFill>
              </a:rPr>
              <a:t>Granting HOV access</a:t>
            </a:r>
          </a:p>
          <a:p>
            <a:pPr>
              <a:lnSpc>
                <a:spcPct val="134000"/>
              </a:lnSpc>
              <a:buFontTx/>
              <a:buChar char="•"/>
            </a:pPr>
            <a:endParaRPr lang="en-US" sz="580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294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Utility and private sector funding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23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11430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3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500" kern="0" dirty="0" smtClean="0">
                <a:latin typeface="+mj-lt"/>
              </a:rPr>
              <a:t>UTILITIES:</a:t>
            </a:r>
          </a:p>
          <a:p>
            <a:r>
              <a:rPr lang="en-US" sz="1400" kern="0" dirty="0">
                <a:latin typeface="+mj-lt"/>
              </a:rPr>
              <a:t>As of June 2015, 28 utilities in 15 states offer EV-specific rate schedules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300" kern="0" dirty="0" smtClean="0">
                <a:latin typeface="+mj-lt"/>
              </a:rPr>
              <a:t>In May 2015, Minnesota became the first state to require all IOUs to offer EV-specific rate schedules</a:t>
            </a:r>
          </a:p>
          <a:p>
            <a:pPr>
              <a:lnSpc>
                <a:spcPct val="134000"/>
              </a:lnSpc>
              <a:spcAft>
                <a:spcPts val="0"/>
              </a:spcAft>
            </a:pPr>
            <a:r>
              <a:rPr lang="en-US" sz="1400" kern="0" dirty="0" smtClean="0">
                <a:latin typeface="+mj-lt"/>
              </a:rPr>
              <a:t>Kansas City Power &amp; Light is developing a network of over 1,000 public chargers </a:t>
            </a:r>
          </a:p>
          <a:p>
            <a:pPr lvl="1">
              <a:lnSpc>
                <a:spcPct val="134000"/>
              </a:lnSpc>
              <a:spcAft>
                <a:spcPts val="1000"/>
              </a:spcAft>
            </a:pPr>
            <a:r>
              <a:rPr lang="en-US" sz="1300" kern="0" dirty="0" smtClean="0">
                <a:solidFill>
                  <a:schemeClr val="tx1"/>
                </a:solidFill>
                <a:latin typeface="+mj-lt"/>
              </a:rPr>
              <a:t>Through partnerships </a:t>
            </a:r>
            <a:r>
              <a:rPr lang="en-US" sz="1300" kern="0" dirty="0">
                <a:solidFill>
                  <a:schemeClr val="tx1"/>
                </a:solidFill>
                <a:latin typeface="+mj-lt"/>
              </a:rPr>
              <a:t>with Nissan and site hosts, charging will be free for the first 2 years</a:t>
            </a:r>
          </a:p>
          <a:p>
            <a:pPr marL="342900" lvl="1" indent="-342900">
              <a:lnSpc>
                <a:spcPct val="134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US" sz="1400" b="1" kern="0" dirty="0" smtClean="0">
                <a:latin typeface="+mj-lt"/>
              </a:rPr>
              <a:t>California’s investor-owned </a:t>
            </a:r>
            <a:r>
              <a:rPr lang="en-US" sz="1400" b="1" kern="0" dirty="0">
                <a:latin typeface="+mj-lt"/>
              </a:rPr>
              <a:t>utilities have applied to state regulators to </a:t>
            </a:r>
            <a:r>
              <a:rPr lang="en-US" sz="1400" b="1" kern="0" dirty="0" smtClean="0">
                <a:latin typeface="+mj-lt"/>
              </a:rPr>
              <a:t>rate-base </a:t>
            </a:r>
            <a:r>
              <a:rPr lang="en-US" sz="1400" b="1" kern="0" dirty="0">
                <a:latin typeface="+mj-lt"/>
              </a:rPr>
              <a:t>significant investments in charging infrastructure</a:t>
            </a:r>
          </a:p>
          <a:p>
            <a:pPr marL="342900" lvl="1" indent="-342900">
              <a:lnSpc>
                <a:spcPct val="134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US" sz="1400" b="1" kern="0" dirty="0" smtClean="0">
                <a:solidFill>
                  <a:schemeClr val="tx1"/>
                </a:solidFill>
                <a:latin typeface="+mj-lt"/>
              </a:rPr>
              <a:t>Georgia </a:t>
            </a:r>
            <a:r>
              <a:rPr lang="en-US" sz="1400" b="1" kern="0" dirty="0">
                <a:solidFill>
                  <a:schemeClr val="tx1"/>
                </a:solidFill>
                <a:latin typeface="+mj-lt"/>
              </a:rPr>
              <a:t>power </a:t>
            </a:r>
            <a:r>
              <a:rPr lang="en-US" sz="1400" b="1" kern="0" dirty="0" smtClean="0">
                <a:solidFill>
                  <a:schemeClr val="tx1"/>
                </a:solidFill>
                <a:latin typeface="+mj-lt"/>
              </a:rPr>
              <a:t>has begun installing 60 </a:t>
            </a:r>
            <a:r>
              <a:rPr lang="en-US" sz="1400" b="1" kern="0" dirty="0">
                <a:solidFill>
                  <a:schemeClr val="tx1"/>
                </a:solidFill>
                <a:latin typeface="+mj-lt"/>
              </a:rPr>
              <a:t>DC fast chargers throughout the state</a:t>
            </a:r>
          </a:p>
          <a:p>
            <a:pPr marL="0" lvl="1" indent="0">
              <a:buNone/>
            </a:pPr>
            <a:endParaRPr lang="en-US" sz="500" b="1" kern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4960" y="4419600"/>
            <a:ext cx="8534400" cy="2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3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kern="0" dirty="0" smtClean="0"/>
              <a:t>PRIVATE CHARGING NETWORKS:</a:t>
            </a:r>
          </a:p>
          <a:p>
            <a:pPr marL="342900" lvl="1" indent="-34290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500" b="1" dirty="0"/>
              <a:t>Chargepoint, </a:t>
            </a:r>
            <a:r>
              <a:rPr lang="en-US" sz="1500" b="1" dirty="0" err="1" smtClean="0"/>
              <a:t>AeroVironment</a:t>
            </a:r>
            <a:r>
              <a:rPr lang="en-US" sz="1500" b="1" dirty="0"/>
              <a:t>, </a:t>
            </a:r>
            <a:r>
              <a:rPr lang="en-US" sz="1500" b="1" dirty="0" err="1"/>
              <a:t>EVgo</a:t>
            </a:r>
            <a:r>
              <a:rPr lang="en-US" sz="1500" b="1" dirty="0"/>
              <a:t>, </a:t>
            </a:r>
            <a:r>
              <a:rPr lang="en-US" sz="1500" b="1" dirty="0" err="1"/>
              <a:t>Greenlots</a:t>
            </a:r>
            <a:r>
              <a:rPr lang="en-US" sz="1500" b="1" dirty="0"/>
              <a:t> and other private </a:t>
            </a:r>
            <a:r>
              <a:rPr lang="en-US" sz="1500" b="1" dirty="0" smtClean="0"/>
              <a:t>networks </a:t>
            </a:r>
            <a:r>
              <a:rPr lang="en-US" sz="1500" dirty="0"/>
              <a:t>provide </a:t>
            </a:r>
            <a:r>
              <a:rPr lang="en-US" sz="1500" dirty="0" smtClean="0"/>
              <a:t>&gt;7,000 </a:t>
            </a:r>
            <a:r>
              <a:rPr lang="en-US" sz="1500" dirty="0"/>
              <a:t>public level 2 stations </a:t>
            </a:r>
            <a:r>
              <a:rPr lang="en-US" sz="1500" dirty="0" smtClean="0"/>
              <a:t>and </a:t>
            </a:r>
            <a:r>
              <a:rPr lang="en-US" sz="1500" dirty="0"/>
              <a:t>&gt; </a:t>
            </a:r>
            <a:r>
              <a:rPr lang="en-US" sz="1500" dirty="0" smtClean="0"/>
              <a:t>750 </a:t>
            </a:r>
            <a:r>
              <a:rPr lang="en-US" sz="1500" dirty="0"/>
              <a:t>DC fast </a:t>
            </a:r>
            <a:r>
              <a:rPr lang="en-US" sz="1500" dirty="0" smtClean="0"/>
              <a:t>chargers</a:t>
            </a:r>
          </a:p>
          <a:p>
            <a:pPr marL="342900" lvl="1" indent="-342900">
              <a:lnSpc>
                <a:spcPct val="13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1500" b="1" dirty="0"/>
              <a:t>Tesla</a:t>
            </a:r>
            <a:r>
              <a:rPr lang="en-US" sz="1500" dirty="0"/>
              <a:t> </a:t>
            </a:r>
            <a:r>
              <a:rPr lang="en-US" sz="1500" dirty="0" smtClean="0"/>
              <a:t>offers </a:t>
            </a:r>
            <a:r>
              <a:rPr lang="en-US" sz="1500" dirty="0"/>
              <a:t>553 public DC charging stations at no cost to drivers</a:t>
            </a:r>
          </a:p>
          <a:p>
            <a:pPr marL="342900" lvl="1" indent="-342900">
              <a:lnSpc>
                <a:spcPct val="134000"/>
              </a:lnSpc>
              <a:spcAft>
                <a:spcPts val="0"/>
              </a:spcAft>
              <a:buBlip>
                <a:blip r:embed="rId3"/>
              </a:buBlip>
            </a:pPr>
            <a:r>
              <a:rPr lang="en-US" sz="1500" b="1" dirty="0" smtClean="0"/>
              <a:t>BMW &amp; Volkswagen </a:t>
            </a:r>
            <a:r>
              <a:rPr lang="en-US" sz="1500" dirty="0" smtClean="0"/>
              <a:t>are partnering with Chargepoint to build 100 DC fast chargers on the East and West </a:t>
            </a:r>
            <a:r>
              <a:rPr lang="en-US" sz="1500" dirty="0"/>
              <a:t>C</a:t>
            </a:r>
            <a:r>
              <a:rPr lang="en-US" sz="1500" dirty="0" smtClean="0"/>
              <a:t>oasts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99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California utilities envision different roles to support electrification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1357"/>
            <a:ext cx="8305800" cy="373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645" y="6604084"/>
            <a:ext cx="40751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Source of diagram: PG&amp;E application (A15-02-009), p. 4.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724400"/>
            <a:ext cx="7315200" cy="5659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SDG&amp;E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334000"/>
            <a:ext cx="6019801" cy="5777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PG&amp;E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9" y="5943600"/>
            <a:ext cx="4876801" cy="6193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SCE</a:t>
            </a:r>
          </a:p>
        </p:txBody>
      </p:sp>
      <p:sp>
        <p:nvSpPr>
          <p:cNvPr id="3" name="Oval 2"/>
          <p:cNvSpPr/>
          <p:nvPr/>
        </p:nvSpPr>
        <p:spPr>
          <a:xfrm>
            <a:off x="5486400" y="4768049"/>
            <a:ext cx="2209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Smartphone app controls charging</a:t>
            </a:r>
          </a:p>
        </p:txBody>
      </p:sp>
      <p:sp>
        <p:nvSpPr>
          <p:cNvPr id="9" name="Oval 8"/>
          <p:cNvSpPr/>
          <p:nvPr/>
        </p:nvSpPr>
        <p:spPr>
          <a:xfrm>
            <a:off x="4191000" y="5377649"/>
            <a:ext cx="2209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Utility owns chargers</a:t>
            </a:r>
          </a:p>
        </p:txBody>
      </p:sp>
      <p:sp>
        <p:nvSpPr>
          <p:cNvPr id="10" name="Oval 9"/>
          <p:cNvSpPr/>
          <p:nvPr/>
        </p:nvSpPr>
        <p:spPr>
          <a:xfrm>
            <a:off x="1524000" y="6019800"/>
            <a:ext cx="3733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Utility does make-readies &amp; provides rebate for chargers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9550" y="4724400"/>
            <a:ext cx="1333500" cy="5659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Duplicates functions built into the car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9550" y="5334000"/>
            <a:ext cx="1314450" cy="5659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Competes directly with EVSPs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9550" y="5943600"/>
            <a:ext cx="1314450" cy="5842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Enables competitive EVSP market</a:t>
            </a:r>
          </a:p>
        </p:txBody>
      </p:sp>
    </p:spTree>
    <p:extLst>
      <p:ext uri="{BB962C8B-B14F-4D97-AF65-F5344CB8AC3E}">
        <p14:creationId xmlns:p14="http://schemas.microsoft.com/office/powerpoint/2010/main" val="32380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391400" cy="1143000"/>
          </a:xfrm>
        </p:spPr>
        <p:txBody>
          <a:bodyPr/>
          <a:lstStyle/>
          <a:p>
            <a:r>
              <a:rPr lang="en-US" dirty="0" smtClean="0"/>
              <a:t>Smart </a:t>
            </a:r>
            <a:r>
              <a:rPr lang="en-US" dirty="0" smtClean="0"/>
              <a:t>charging lowers costs of PEV grid </a:t>
            </a:r>
            <a:r>
              <a:rPr lang="en-US" dirty="0" smtClean="0"/>
              <a:t>integration: Pilots needed!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44958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Rate design:</a:t>
            </a:r>
          </a:p>
          <a:p>
            <a:pPr marL="548640" lvl="1" indent="-274320">
              <a:spcAft>
                <a:spcPts val="600"/>
              </a:spcAft>
            </a:pPr>
            <a:r>
              <a:rPr lang="en-US" dirty="0" smtClean="0"/>
              <a:t>Time of use rates </a:t>
            </a:r>
          </a:p>
          <a:p>
            <a:pPr marL="548640" lvl="1" indent="-274320">
              <a:spcAft>
                <a:spcPts val="600"/>
              </a:spcAft>
            </a:pPr>
            <a:r>
              <a:rPr lang="en-US" dirty="0" smtClean="0"/>
              <a:t>Dynamic rates (SDG&amp;E’s proposed VGI pilot)</a:t>
            </a:r>
          </a:p>
          <a:p>
            <a:pPr marL="548640" lvl="1" indent="-274320">
              <a:spcAft>
                <a:spcPts val="600"/>
              </a:spcAft>
            </a:pPr>
            <a:r>
              <a:rPr lang="en-US" dirty="0" smtClean="0"/>
              <a:t>Demand charges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Demand response:</a:t>
            </a:r>
          </a:p>
          <a:p>
            <a:pPr marL="548640" lvl="1" indent="-274320">
              <a:spcAft>
                <a:spcPts val="600"/>
              </a:spcAft>
            </a:pPr>
            <a:r>
              <a:rPr lang="en-US" dirty="0" smtClean="0"/>
              <a:t>The utility or a third party directly controls when a vehicle charges: (PG&amp;E/BMW pilot)</a:t>
            </a:r>
          </a:p>
          <a:p>
            <a:pPr marL="548640" lvl="1" indent="-274320">
              <a:spcAft>
                <a:spcPts val="600"/>
              </a:spcAft>
            </a:pPr>
            <a:r>
              <a:rPr lang="en-US" dirty="0" smtClean="0"/>
              <a:t>Designed to test extent of driver cooperation</a:t>
            </a:r>
          </a:p>
          <a:p>
            <a:pPr marL="548640" lvl="1" indent="-274320">
              <a:spcAft>
                <a:spcPts val="600"/>
              </a:spcAft>
            </a:pPr>
            <a:r>
              <a:rPr lang="en-US" dirty="0" smtClean="0"/>
              <a:t>Customer is paid for performance and </a:t>
            </a:r>
            <a:r>
              <a:rPr lang="en-US" dirty="0"/>
              <a:t>can </a:t>
            </a:r>
            <a:r>
              <a:rPr lang="en-US" dirty="0" smtClean="0"/>
              <a:t>over-ride if necessary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01" y="4114800"/>
            <a:ext cx="3377990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19600" y="1676400"/>
            <a:ext cx="4616815" cy="2057400"/>
            <a:chOff x="4572000" y="1143000"/>
            <a:chExt cx="4616815" cy="2057400"/>
          </a:xfrm>
        </p:grpSpPr>
        <p:pic>
          <p:nvPicPr>
            <p:cNvPr id="6" name="Picture 5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46" r="62167"/>
            <a:stretch/>
          </p:blipFill>
          <p:spPr bwMode="auto">
            <a:xfrm>
              <a:off x="4876800" y="1736442"/>
              <a:ext cx="2096097" cy="146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46" r="61490"/>
            <a:stretch/>
          </p:blipFill>
          <p:spPr bwMode="auto">
            <a:xfrm>
              <a:off x="6972897" y="1796039"/>
              <a:ext cx="2215918" cy="1404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72000" y="1143000"/>
              <a:ext cx="2667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Washington DC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</a:rPr>
                <a:t>No Time Varying Rates)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1143000"/>
              <a:ext cx="1905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San Diego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(TOU Rates</a:t>
              </a:r>
              <a:r>
                <a:rPr lang="en-US" sz="120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65633" y="1307068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Charging behavior responds to rates!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968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19400" y="2492375"/>
            <a:ext cx="32766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705600" cy="990600"/>
          </a:xfrm>
        </p:spPr>
        <p:txBody>
          <a:bodyPr/>
          <a:lstStyle/>
          <a:p>
            <a:r>
              <a:rPr lang="en-US" dirty="0" smtClean="0"/>
              <a:t>Nancy E. Ryan, </a:t>
            </a:r>
          </a:p>
          <a:p>
            <a:r>
              <a:rPr lang="en-US" dirty="0" smtClean="0"/>
              <a:t>Senior Director for Policy &amp; Strategy</a:t>
            </a:r>
          </a:p>
          <a:p>
            <a:endParaRPr lang="en-US" dirty="0" smtClean="0"/>
          </a:p>
          <a:p>
            <a:r>
              <a:rPr lang="en-US" dirty="0" smtClean="0"/>
              <a:t>415-391-5100</a:t>
            </a:r>
          </a:p>
          <a:p>
            <a:r>
              <a:rPr lang="en-US" dirty="0" smtClean="0"/>
              <a:t>nancy@ethree.com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E3</a:t>
            </a:r>
          </a:p>
        </p:txBody>
      </p:sp>
      <p:sp>
        <p:nvSpPr>
          <p:cNvPr id="2232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39875"/>
            <a:ext cx="8610600" cy="22701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b="1" dirty="0">
                <a:ea typeface="+mn-ea"/>
                <a:cs typeface="+mn-cs"/>
              </a:rPr>
              <a:t>E3 is an electricity consulting firm founded in 1989 in San Francisco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>
                <a:ea typeface="+mn-ea"/>
                <a:cs typeface="+mn-cs"/>
              </a:rPr>
              <a:t>Clients span local, state and federal government, small and large public and investor-owned electric utilities, and energy technology companies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>
                <a:ea typeface="+mn-ea"/>
                <a:cs typeface="+mn-cs"/>
              </a:rPr>
              <a:t>Research and practice area in long term CO2 pathways and utility impact of clean transportation (electric and gas)</a:t>
            </a:r>
            <a:endParaRPr lang="en-US" b="1" dirty="0"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dirty="0">
                <a:ea typeface="+mn-ea"/>
                <a:cs typeface="+mn-cs"/>
              </a:rPr>
              <a:t>Approximately </a:t>
            </a:r>
            <a:r>
              <a:rPr lang="en-US" b="1" dirty="0" smtClean="0">
                <a:ea typeface="+mn-ea"/>
                <a:cs typeface="+mn-cs"/>
              </a:rPr>
              <a:t>40 </a:t>
            </a:r>
            <a:r>
              <a:rPr lang="en-US" b="1" dirty="0">
                <a:ea typeface="+mn-ea"/>
                <a:cs typeface="+mn-cs"/>
              </a:rPr>
              <a:t>staff in energy economics, distributed resources, policy implementation, and resource planning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A095B-8F9F-44E8-9E28-2720D4525EE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23236" name="Picture 5" descr="san-francisco-night-skyline"/>
          <p:cNvPicPr>
            <a:picLocks noChangeAspect="1" noChangeArrowheads="1"/>
          </p:cNvPicPr>
          <p:nvPr/>
        </p:nvPicPr>
        <p:blipFill>
          <a:blip r:embed="rId3" cstate="print"/>
          <a:srcRect t="22070" b="41797"/>
          <a:stretch>
            <a:fillRect/>
          </a:stretch>
        </p:blipFill>
        <p:spPr bwMode="auto">
          <a:xfrm>
            <a:off x="914400" y="4419600"/>
            <a:ext cx="7315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657600"/>
            <a:ext cx="8382000" cy="1362075"/>
          </a:xfrm>
        </p:spPr>
        <p:txBody>
          <a:bodyPr/>
          <a:lstStyle/>
          <a:p>
            <a:r>
              <a:rPr lang="en-US" sz="3600" dirty="0" smtClean="0"/>
              <a:t>Background and context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60375"/>
          </a:xfrm>
        </p:spPr>
        <p:txBody>
          <a:bodyPr/>
          <a:lstStyle/>
          <a:p>
            <a:fld id="{32EEA5E8-3DCE-4522-8561-1FBABAB92354}" type="slidenum">
              <a:rPr lang="en-US" smtClean="0">
                <a:solidFill>
                  <a:srgbClr val="005070"/>
                </a:solidFill>
              </a:rPr>
              <a:pPr/>
              <a:t>4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4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46" y="3499677"/>
            <a:ext cx="2285797" cy="2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25" y="3478024"/>
            <a:ext cx="2321621" cy="286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47" y="3609975"/>
            <a:ext cx="2214853" cy="273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" y="3495020"/>
            <a:ext cx="2335339" cy="289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327" y="1295402"/>
            <a:ext cx="2187174" cy="5080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9476" y="1295401"/>
            <a:ext cx="2187174" cy="5080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69652" y="1296595"/>
            <a:ext cx="2187174" cy="5080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56826" y="1295400"/>
            <a:ext cx="2187174" cy="5080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5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white">
          <a:xfrm>
            <a:off x="1375476" y="-4976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Deep </a:t>
            </a:r>
            <a:r>
              <a:rPr lang="en-US" kern="0" dirty="0" err="1" smtClean="0">
                <a:solidFill>
                  <a:srgbClr val="FFFFFF"/>
                </a:solidFill>
              </a:rPr>
              <a:t>decarbonization</a:t>
            </a:r>
            <a:r>
              <a:rPr lang="en-US" kern="0" dirty="0" smtClean="0">
                <a:solidFill>
                  <a:srgbClr val="FFFFFF"/>
                </a:solidFill>
              </a:rPr>
              <a:t> depends </a:t>
            </a:r>
            <a:r>
              <a:rPr lang="en-US" kern="0" dirty="0" smtClean="0">
                <a:solidFill>
                  <a:srgbClr val="FFFFFF"/>
                </a:solidFill>
              </a:rPr>
              <a:t>on four energy transitions 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26" y="1258668"/>
            <a:ext cx="218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1. Efficiency and Conservation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7237" y="1244091"/>
            <a:ext cx="218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3. Decarbonize electricity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9476" y="1244090"/>
            <a:ext cx="218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2. Fuel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witching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124414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4. Decarbonize fuels (liquid &amp; gas)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327" y="2971800"/>
            <a:ext cx="218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E98E09"/>
                </a:solidFill>
                <a:latin typeface="Arial" charset="0"/>
              </a:rPr>
              <a:t>Energy use per capita (</a:t>
            </a:r>
            <a:r>
              <a:rPr lang="en-US" sz="1400" b="1" dirty="0" err="1" smtClean="0">
                <a:solidFill>
                  <a:srgbClr val="E98E09"/>
                </a:solidFill>
                <a:latin typeface="Arial" charset="0"/>
              </a:rPr>
              <a:t>MMBtu</a:t>
            </a:r>
            <a:r>
              <a:rPr lang="en-US" sz="1400" b="1" dirty="0" smtClean="0">
                <a:solidFill>
                  <a:srgbClr val="E98E09"/>
                </a:solidFill>
                <a:latin typeface="Arial" charset="0"/>
              </a:rPr>
              <a:t>/person)</a:t>
            </a:r>
            <a:endParaRPr lang="en-US" sz="1400" b="1" dirty="0">
              <a:solidFill>
                <a:srgbClr val="E98E09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9477" y="2971799"/>
            <a:ext cx="2187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40B0D0"/>
                </a:solidFill>
                <a:latin typeface="Arial" charset="0"/>
              </a:rPr>
              <a:t>S</a:t>
            </a:r>
            <a:r>
              <a:rPr lang="en-US" sz="1400" b="1" dirty="0" smtClean="0">
                <a:solidFill>
                  <a:srgbClr val="40B0D0"/>
                </a:solidFill>
                <a:latin typeface="Arial" charset="0"/>
              </a:rPr>
              <a:t>hare </a:t>
            </a:r>
            <a:r>
              <a:rPr lang="en-US" sz="1400" b="1" dirty="0">
                <a:solidFill>
                  <a:srgbClr val="40B0D0"/>
                </a:solidFill>
                <a:latin typeface="Arial" charset="0"/>
              </a:rPr>
              <a:t>of </a:t>
            </a:r>
            <a:r>
              <a:rPr lang="en-US" sz="1400" b="1" dirty="0" smtClean="0">
                <a:solidFill>
                  <a:srgbClr val="40B0D0"/>
                </a:solidFill>
                <a:latin typeface="Arial" charset="0"/>
              </a:rPr>
              <a:t>electricity &amp; H</a:t>
            </a:r>
            <a:r>
              <a:rPr lang="en-US" sz="1400" b="1" baseline="-25000" dirty="0" smtClean="0">
                <a:solidFill>
                  <a:srgbClr val="40B0D0"/>
                </a:solidFill>
                <a:latin typeface="Arial" charset="0"/>
              </a:rPr>
              <a:t>2</a:t>
            </a:r>
            <a:r>
              <a:rPr lang="en-US" sz="1400" b="1" dirty="0" smtClean="0">
                <a:solidFill>
                  <a:srgbClr val="40B0D0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40B0D0"/>
                </a:solidFill>
                <a:latin typeface="Arial" charset="0"/>
              </a:rPr>
              <a:t>in </a:t>
            </a:r>
            <a:r>
              <a:rPr lang="en-US" sz="1400" b="1" dirty="0" smtClean="0">
                <a:solidFill>
                  <a:srgbClr val="40B0D0"/>
                </a:solidFill>
                <a:latin typeface="Arial" charset="0"/>
              </a:rPr>
              <a:t>total final energy (%)</a:t>
            </a:r>
            <a:endParaRPr lang="en-US" sz="1400" b="1" dirty="0">
              <a:solidFill>
                <a:srgbClr val="40B0D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164" y="1991470"/>
            <a:ext cx="841248" cy="76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750" y="1984826"/>
            <a:ext cx="841248" cy="76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769652" y="2971800"/>
            <a:ext cx="218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03D3B"/>
                </a:solidFill>
                <a:latin typeface="Arial" charset="0"/>
              </a:rPr>
              <a:t>E</a:t>
            </a:r>
            <a:r>
              <a:rPr lang="en-US" sz="1400" b="1" dirty="0" smtClean="0">
                <a:solidFill>
                  <a:srgbClr val="D03D3B"/>
                </a:solidFill>
                <a:latin typeface="Arial" charset="0"/>
              </a:rPr>
              <a:t>missions intensity (tCO2e/</a:t>
            </a:r>
            <a:r>
              <a:rPr lang="en-US" sz="1400" b="1" dirty="0" err="1" smtClean="0">
                <a:solidFill>
                  <a:srgbClr val="D03D3B"/>
                </a:solidFill>
                <a:latin typeface="Arial" charset="0"/>
              </a:rPr>
              <a:t>MWh</a:t>
            </a:r>
            <a:r>
              <a:rPr lang="en-US" sz="1400" b="1" dirty="0" smtClean="0">
                <a:solidFill>
                  <a:srgbClr val="D03D3B"/>
                </a:solidFill>
                <a:latin typeface="Arial" charset="0"/>
              </a:rPr>
              <a:t>)</a:t>
            </a:r>
            <a:endParaRPr lang="en-US" sz="1400" b="1" dirty="0">
              <a:solidFill>
                <a:srgbClr val="D03D3B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56826" y="2971800"/>
            <a:ext cx="218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64CD70"/>
                </a:solidFill>
                <a:latin typeface="Arial" charset="0"/>
              </a:rPr>
              <a:t>E</a:t>
            </a:r>
            <a:r>
              <a:rPr lang="en-US" sz="1400" b="1" dirty="0" smtClean="0">
                <a:solidFill>
                  <a:srgbClr val="64CD70"/>
                </a:solidFill>
                <a:latin typeface="Arial" charset="0"/>
              </a:rPr>
              <a:t>missions intensity (tCO2/EJ)</a:t>
            </a:r>
            <a:endParaRPr lang="en-US" sz="1400" b="1" dirty="0">
              <a:solidFill>
                <a:srgbClr val="64CD70"/>
              </a:solidFill>
              <a:latin typeface="Arial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2648" y="1544112"/>
            <a:ext cx="1376871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93608" y="1244091"/>
            <a:ext cx="0" cy="519853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82516" y="1980817"/>
            <a:ext cx="1832795" cy="767224"/>
            <a:chOff x="231640" y="1980817"/>
            <a:chExt cx="1832795" cy="76722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40" y="1984443"/>
              <a:ext cx="842963" cy="763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187" y="1980817"/>
              <a:ext cx="841248" cy="765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955933" y="1984826"/>
            <a:ext cx="1814612" cy="765121"/>
            <a:chOff x="4955933" y="1984826"/>
            <a:chExt cx="1814612" cy="7651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297" y="1984826"/>
              <a:ext cx="841248" cy="765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33" y="1986921"/>
              <a:ext cx="841248" cy="76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130781" y="1981200"/>
            <a:ext cx="1804004" cy="771988"/>
            <a:chOff x="7156776" y="1981200"/>
            <a:chExt cx="1804004" cy="77198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776" y="1981200"/>
              <a:ext cx="841248" cy="767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532" y="1991143"/>
              <a:ext cx="841248" cy="76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Arrow Connector 11"/>
          <p:cNvCxnSpPr/>
          <p:nvPr/>
        </p:nvCxnSpPr>
        <p:spPr>
          <a:xfrm>
            <a:off x="2115311" y="4524293"/>
            <a:ext cx="0" cy="4070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364723" y="4653224"/>
            <a:ext cx="0" cy="5943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705600" y="4191000"/>
            <a:ext cx="0" cy="11338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963025" y="3981450"/>
            <a:ext cx="0" cy="1019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49581" y="4419600"/>
            <a:ext cx="756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D03D3B"/>
                </a:solidFill>
                <a:latin typeface="Calibri" panose="020F0502020204030204" pitchFamily="34" charset="0"/>
              </a:rPr>
              <a:t>CCS</a:t>
            </a:r>
            <a:endParaRPr lang="en-US" sz="1200" b="1" dirty="0">
              <a:solidFill>
                <a:srgbClr val="D03D3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696200" cy="1143000"/>
          </a:xfrm>
        </p:spPr>
        <p:txBody>
          <a:bodyPr/>
          <a:lstStyle/>
          <a:p>
            <a:r>
              <a:rPr lang="en-US" dirty="0" smtClean="0"/>
              <a:t>Decarbonizing the US economy will require significant growth in ZEVs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3199" r="3560" b="20727"/>
          <a:stretch/>
        </p:blipFill>
        <p:spPr bwMode="auto">
          <a:xfrm>
            <a:off x="1143000" y="2667000"/>
            <a:ext cx="7350760" cy="343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745" y="2438400"/>
            <a:ext cx="615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Annual Light-Duty Vehicle Stock (Mixed Case)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267" y="1219200"/>
            <a:ext cx="8874496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lnSpc>
                <a:spcPct val="114000"/>
              </a:lnSpc>
              <a:spcBef>
                <a:spcPct val="20000"/>
              </a:spcBef>
              <a:buClr>
                <a:srgbClr val="E85F31"/>
              </a:buClr>
              <a:buBlip>
                <a:blip r:embed="rId4"/>
              </a:buBlip>
            </a:pPr>
            <a:r>
              <a:rPr lang="en-US" b="1" dirty="0">
                <a:solidFill>
                  <a:srgbClr val="005070"/>
                </a:solidFill>
              </a:rPr>
              <a:t>E3’s US PATHWAYS </a:t>
            </a:r>
            <a:r>
              <a:rPr lang="en-US" b="1" dirty="0" smtClean="0">
                <a:solidFill>
                  <a:srgbClr val="005070"/>
                </a:solidFill>
              </a:rPr>
              <a:t>model lays out technologically-feasible pathways consistent with a 2-degrees Celsius </a:t>
            </a:r>
            <a:r>
              <a:rPr lang="en-US" b="1" dirty="0">
                <a:solidFill>
                  <a:srgbClr val="005070"/>
                </a:solidFill>
              </a:rPr>
              <a:t>warming limit </a:t>
            </a:r>
            <a:endParaRPr lang="en-US" b="1" dirty="0" smtClean="0">
              <a:solidFill>
                <a:srgbClr val="005070"/>
              </a:solidFill>
            </a:endParaRPr>
          </a:p>
          <a:p>
            <a:pPr marL="342900" lvl="1" indent="-342900" fontAlgn="base">
              <a:lnSpc>
                <a:spcPct val="114000"/>
              </a:lnSpc>
              <a:spcBef>
                <a:spcPct val="20000"/>
              </a:spcBef>
              <a:buClr>
                <a:srgbClr val="E85F31"/>
              </a:buClr>
              <a:buBlip>
                <a:blip r:embed="rId4"/>
              </a:buBlip>
            </a:pPr>
            <a:r>
              <a:rPr lang="en-US" b="1" dirty="0" smtClean="0">
                <a:solidFill>
                  <a:srgbClr val="005070"/>
                </a:solidFill>
              </a:rPr>
              <a:t>ZEVs account for over 65% of new vehicle sales in 2030</a:t>
            </a:r>
            <a:endParaRPr lang="en-US" b="1" dirty="0">
              <a:solidFill>
                <a:srgbClr val="00507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82167" r="8331" b="5574"/>
          <a:stretch/>
        </p:blipFill>
        <p:spPr bwMode="auto">
          <a:xfrm>
            <a:off x="1066800" y="5867400"/>
            <a:ext cx="7441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66356"/>
            <a:ext cx="5181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http://deepdecarbonization.org/wp-content/uploads/2015/09/US_DDPP_Report_Final.pdf</a:t>
            </a:r>
          </a:p>
        </p:txBody>
      </p:sp>
    </p:spTree>
    <p:extLst>
      <p:ext uri="{BB962C8B-B14F-4D97-AF65-F5344CB8AC3E}">
        <p14:creationId xmlns:p14="http://schemas.microsoft.com/office/powerpoint/2010/main" val="42648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-76200"/>
            <a:ext cx="81915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ZEV </a:t>
            </a:r>
            <a:r>
              <a:rPr lang="en-US" dirty="0"/>
              <a:t>r</a:t>
            </a:r>
            <a:r>
              <a:rPr lang="en-US" b="1" dirty="0" smtClean="0"/>
              <a:t>equirements are ramping </a:t>
            </a:r>
            <a:r>
              <a:rPr lang="en-US" b="1" dirty="0" smtClean="0"/>
              <a:t>up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23683"/>
              </p:ext>
            </p:extLst>
          </p:nvPr>
        </p:nvGraphicFramePr>
        <p:xfrm>
          <a:off x="457200" y="16002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30C7-829F-4C35-9F3A-1DC6E36C85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86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1865" y="321416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ZEVs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8817" y="46849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PHEVs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6248" y="12192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cs typeface="Arial" panose="020B0604020202020204" pitchFamily="34" charset="0"/>
              </a:rPr>
              <a:t>2012 ZEV Amendments: Likely Compliance </a:t>
            </a:r>
            <a:r>
              <a:rPr 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Scenario</a:t>
            </a:r>
          </a:p>
          <a:p>
            <a:pPr algn="ctr"/>
            <a:r>
              <a:rPr 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Annual Vehicle Sales (000’s)</a:t>
            </a:r>
          </a:p>
          <a:p>
            <a:pPr algn="ctr"/>
            <a:endParaRPr lang="en-US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6248" y="4284599"/>
            <a:ext cx="220980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</a:rPr>
              <a:t>Current Sales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4866" y="4648200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ZEV+PHEV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5193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PHEV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6883" y="6629400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3333"/>
                </a:solidFill>
              </a:rPr>
              <a:t>Courtesy of California Air Resources Board</a:t>
            </a:r>
            <a:endParaRPr lang="en-US" sz="11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questions for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/>
          <a:lstStyle/>
          <a:p>
            <a:r>
              <a:rPr lang="en-US" sz="2400" i="1" dirty="0" smtClean="0"/>
              <a:t>Is promoting EV adoption </a:t>
            </a:r>
            <a:r>
              <a:rPr lang="en-US" sz="2400" i="1" dirty="0" smtClean="0"/>
              <a:t>in </a:t>
            </a:r>
            <a:r>
              <a:rPr lang="en-US" sz="2400" i="1" dirty="0" smtClean="0"/>
              <a:t>the public interest?</a:t>
            </a:r>
          </a:p>
          <a:p>
            <a:r>
              <a:rPr lang="en-US" sz="2400" i="1" dirty="0" smtClean="0"/>
              <a:t>Is public funding needed </a:t>
            </a:r>
            <a:r>
              <a:rPr lang="en-US" sz="2400" i="1" dirty="0" smtClean="0"/>
              <a:t>to </a:t>
            </a:r>
            <a:r>
              <a:rPr lang="en-US" sz="2400" i="1" dirty="0" smtClean="0"/>
              <a:t>promote EV adoption?</a:t>
            </a:r>
          </a:p>
          <a:p>
            <a:r>
              <a:rPr lang="en-US" sz="2400" i="1" dirty="0" smtClean="0"/>
              <a:t>What is best done by </a:t>
            </a:r>
            <a:r>
              <a:rPr lang="en-US" sz="2400" i="1" dirty="0" smtClean="0"/>
              <a:t>utilities </a:t>
            </a:r>
            <a:r>
              <a:rPr lang="en-US" sz="2400" i="1" dirty="0" smtClean="0"/>
              <a:t>vs. left to the competitive market</a:t>
            </a:r>
            <a:r>
              <a:rPr lang="en-US" sz="2400" i="1" dirty="0" smtClean="0"/>
              <a:t>?</a:t>
            </a:r>
          </a:p>
          <a:p>
            <a:r>
              <a:rPr lang="en-US" sz="2400" i="1" dirty="0" smtClean="0"/>
              <a:t>What </a:t>
            </a:r>
            <a:r>
              <a:rPr lang="en-US" sz="2400" i="1" dirty="0" smtClean="0"/>
              <a:t>is </a:t>
            </a:r>
            <a:r>
              <a:rPr lang="en-US" sz="2400" i="1" dirty="0" smtClean="0"/>
              <a:t>the appropriate </a:t>
            </a:r>
            <a:r>
              <a:rPr lang="en-US" sz="2400" i="1" dirty="0" smtClean="0"/>
              <a:t>level of utility ratepayer funding</a:t>
            </a:r>
            <a:r>
              <a:rPr lang="en-US" sz="2400" i="1" dirty="0" smtClean="0"/>
              <a:t>?</a:t>
            </a:r>
          </a:p>
          <a:p>
            <a:r>
              <a:rPr lang="en-US" sz="2400" i="1" dirty="0"/>
              <a:t>How to maximize flexibility </a:t>
            </a:r>
            <a:r>
              <a:rPr lang="en-US" sz="2400" i="1" dirty="0" smtClean="0"/>
              <a:t>and </a:t>
            </a:r>
            <a:r>
              <a:rPr lang="en-US" sz="2400" i="1" dirty="0">
                <a:solidFill>
                  <a:schemeClr val="tx1"/>
                </a:solidFill>
              </a:rPr>
              <a:t>minimize grid and customer </a:t>
            </a:r>
            <a:r>
              <a:rPr lang="en-US" sz="2400" i="1" dirty="0" smtClean="0">
                <a:solidFill>
                  <a:schemeClr val="tx1"/>
                </a:solidFill>
              </a:rPr>
              <a:t>costs?</a:t>
            </a:r>
            <a:endParaRPr lang="en-US" sz="2400" i="1" dirty="0">
              <a:solidFill>
                <a:schemeClr val="tx1"/>
              </a:solidFill>
            </a:endParaRPr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373BA-3048-46BB-B24D-60C404EF7F88}" type="slidenum">
              <a:rPr lang="en-US" smtClean="0">
                <a:solidFill>
                  <a:srgbClr val="00507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PEV Grid Integration: Issues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609600" y="3121284"/>
            <a:ext cx="4495800" cy="3078163"/>
          </a:xfrm>
        </p:spPr>
        <p:txBody>
          <a:bodyPr/>
          <a:lstStyle/>
          <a:p>
            <a:r>
              <a:rPr lang="en-US" sz="1800" dirty="0"/>
              <a:t>Do we need new power plants or transmission lines to support PEV charging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What are the opportunities to exploit </a:t>
            </a:r>
            <a:r>
              <a:rPr lang="en-US" sz="1800" dirty="0"/>
              <a:t>the latent flexibility in PEV charging load to balance out fluctuations in renewable energy generation</a:t>
            </a:r>
            <a:r>
              <a:rPr lang="en-US" sz="1800" dirty="0" smtClean="0"/>
              <a:t>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1376910"/>
              </p:ext>
            </p:extLst>
          </p:nvPr>
        </p:nvGraphicFramePr>
        <p:xfrm>
          <a:off x="4800600" y="1600200"/>
          <a:ext cx="3886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142514" cy="189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562600" y="3121284"/>
            <a:ext cx="34290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8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2400"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20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sz="1800" dirty="0"/>
              <a:t>Will EV charging overload local distribution </a:t>
            </a:r>
            <a:r>
              <a:rPr lang="en-US" sz="1800" dirty="0" smtClean="0"/>
              <a:t>circuits?  </a:t>
            </a:r>
            <a:endParaRPr lang="en-US" sz="1800" dirty="0"/>
          </a:p>
          <a:p>
            <a:pPr lvl="1"/>
            <a:r>
              <a:rPr lang="en-US" sz="1400" dirty="0" smtClean="0"/>
              <a:t>New upgrades needed?</a:t>
            </a:r>
          </a:p>
          <a:p>
            <a:pPr lvl="1"/>
            <a:r>
              <a:rPr lang="en-US" sz="1400" dirty="0" smtClean="0"/>
              <a:t>Safety/Reliability affected?</a:t>
            </a:r>
          </a:p>
          <a:p>
            <a:r>
              <a:rPr lang="en-US" sz="1800" dirty="0" smtClean="0"/>
              <a:t>Can </a:t>
            </a:r>
            <a:r>
              <a:rPr lang="en-US" sz="1800" dirty="0"/>
              <a:t>PEV charging be timed to coincide with rooftop solar </a:t>
            </a:r>
            <a:r>
              <a:rPr lang="en-US" sz="1800" dirty="0" smtClean="0"/>
              <a:t>generation?</a:t>
            </a:r>
            <a:endParaRPr lang="en-US" sz="1800" dirty="0"/>
          </a:p>
          <a:p>
            <a:endParaRPr lang="en-US" sz="1800" kern="0" dirty="0" smtClean="0"/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399146"/>
      </p:ext>
    </p:extLst>
  </p:cSld>
  <p:clrMapOvr>
    <a:masterClrMapping/>
  </p:clrMapOvr>
</p:sld>
</file>

<file path=ppt/theme/theme1.xml><?xml version="1.0" encoding="utf-8"?>
<a:theme xmlns:a="http://schemas.openxmlformats.org/drawingml/2006/main" name="E3 Share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 ENd">
  <a:themeElements>
    <a:clrScheme name="Custom 7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3C610D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1363</Words>
  <Application>Microsoft Office PowerPoint</Application>
  <PresentationFormat>On-screen Show (4:3)</PresentationFormat>
  <Paragraphs>252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E3 Share</vt:lpstr>
      <vt:lpstr>The ENd</vt:lpstr>
      <vt:lpstr>Plug-in Vehicles from the Utility, Ratepayer and Grid Perspective</vt:lpstr>
      <vt:lpstr>Presentation Overview</vt:lpstr>
      <vt:lpstr>About E3</vt:lpstr>
      <vt:lpstr>Background and context</vt:lpstr>
      <vt:lpstr> </vt:lpstr>
      <vt:lpstr>Decarbonizing the US economy will require significant growth in ZEVs </vt:lpstr>
      <vt:lpstr>ZEV requirements are ramping up</vt:lpstr>
      <vt:lpstr>Threshold questions for regulators</vt:lpstr>
      <vt:lpstr>PEV Grid Integration: Issues</vt:lpstr>
      <vt:lpstr>California Electric transportation coalition: transportation Electrification assessment </vt:lpstr>
      <vt:lpstr>About the TEA Study</vt:lpstr>
      <vt:lpstr>Distribution grid impacts from PEV charging are modest in the near term</vt:lpstr>
      <vt:lpstr>Transportation electrification is  fundamentally energy efficiency</vt:lpstr>
      <vt:lpstr>PEV load benefits ALL utility ratepayers</vt:lpstr>
      <vt:lpstr>Utility and Ratepayer Perspective:  PEVs are the opposite of PV and EE</vt:lpstr>
      <vt:lpstr>Seattle city light: assessment of electrification options</vt:lpstr>
      <vt:lpstr>Seattle City Light: Net ratepayer benefits of LDVs</vt:lpstr>
      <vt:lpstr>Seattle City Light:  Net regional benefits of LDVs</vt:lpstr>
      <vt:lpstr>Crowd-sourced PlugShare data on chargers identifies gaps</vt:lpstr>
      <vt:lpstr>Policy implications for regulators</vt:lpstr>
      <vt:lpstr>Widespread EV adoption requires extensive charging infrastructure</vt:lpstr>
      <vt:lpstr>Public incentives and funding </vt:lpstr>
      <vt:lpstr>Utility and private sector funding </vt:lpstr>
      <vt:lpstr>California utilities envision different roles to support electrification</vt:lpstr>
      <vt:lpstr>Smart charging lowers costs of PEV grid integration: Pilots needed!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2015-10-30T18:56:07Z</dcterms:created>
  <dc:creator>Hilary Staver</dc:creator>
  <lastModifiedBy>Nancy Ryan</lastModifiedBy>
  <dcterms:modified xsi:type="dcterms:W3CDTF">2015-11-18T03:19:36Z</dcterms:modified>
  <revision>29</revision>
  <dc:title>Transportation Electrification as a Demand Driver for the Electric Sector</dc:title>
</coreProperties>
</file>