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notesSlides/notesSlide16.xml" ContentType="application/vnd.openxmlformats-officedocument.presentationml.notesSlide+xml"/>
  <Override PartName="/ppt/charts/chart19.xml" ContentType="application/vnd.openxmlformats-officedocument.drawingml.chart+xml"/>
  <Override PartName="/ppt/notesSlides/notesSlide17.xml" ContentType="application/vnd.openxmlformats-officedocument.presentationml.notesSlide+xml"/>
  <Override PartName="/ppt/charts/chart2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1.xml" ContentType="application/vnd.openxmlformats-officedocument.drawingml.chart+xml"/>
  <Override PartName="/ppt/notesSlides/notesSlide21.xml" ContentType="application/vnd.openxmlformats-officedocument.presentationml.notesSlide+xml"/>
  <Override PartName="/ppt/charts/chart22.xml" ContentType="application/vnd.openxmlformats-officedocument.drawingml.chart+xml"/>
  <Override PartName="/ppt/notesSlides/notesSlide22.xml" ContentType="application/vnd.openxmlformats-officedocument.presentationml.notesSlide+xml"/>
  <Override PartName="/ppt/charts/chart23.xml" ContentType="application/vnd.openxmlformats-officedocument.drawingml.chart+xml"/>
  <Override PartName="/ppt/notesSlides/notesSlide23.xml" ContentType="application/vnd.openxmlformats-officedocument.presentationml.notesSlide+xml"/>
  <Override PartName="/ppt/charts/chart24.xml" ContentType="application/vnd.openxmlformats-officedocument.drawingml.chart+xml"/>
  <Override PartName="/ppt/notesSlides/notesSlide24.xml" ContentType="application/vnd.openxmlformats-officedocument.presentationml.notesSlide+xml"/>
  <Override PartName="/ppt/charts/chart25.xml" ContentType="application/vnd.openxmlformats-officedocument.drawingml.chart+xml"/>
  <Override PartName="/ppt/notesSlides/notesSlide2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0.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1.xml" ContentType="application/vnd.openxmlformats-officedocument.drawingml.chart+xml"/>
  <Override PartName="/ppt/notesSlides/notesSlide30.xml" ContentType="application/vnd.openxmlformats-officedocument.presentationml.notesSlide+xml"/>
  <Override PartName="/ppt/charts/chart3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47"/>
  </p:notesMasterIdLst>
  <p:handoutMasterIdLst>
    <p:handoutMasterId r:id="rId48"/>
  </p:handoutMasterIdLst>
  <p:sldIdLst>
    <p:sldId id="256" r:id="rId2"/>
    <p:sldId id="283" r:id="rId3"/>
    <p:sldId id="284" r:id="rId4"/>
    <p:sldId id="285" r:id="rId5"/>
    <p:sldId id="286" r:id="rId6"/>
    <p:sldId id="1296" r:id="rId7"/>
    <p:sldId id="1225" r:id="rId8"/>
    <p:sldId id="1262" r:id="rId9"/>
    <p:sldId id="1263" r:id="rId10"/>
    <p:sldId id="1304" r:id="rId11"/>
    <p:sldId id="1293" r:id="rId12"/>
    <p:sldId id="1303" r:id="rId13"/>
    <p:sldId id="1306" r:id="rId14"/>
    <p:sldId id="1308" r:id="rId15"/>
    <p:sldId id="1309" r:id="rId16"/>
    <p:sldId id="1297" r:id="rId17"/>
    <p:sldId id="257" r:id="rId18"/>
    <p:sldId id="1230" r:id="rId19"/>
    <p:sldId id="1231" r:id="rId20"/>
    <p:sldId id="268" r:id="rId21"/>
    <p:sldId id="258" r:id="rId22"/>
    <p:sldId id="262" r:id="rId23"/>
    <p:sldId id="260" r:id="rId24"/>
    <p:sldId id="261" r:id="rId25"/>
    <p:sldId id="1256" r:id="rId26"/>
    <p:sldId id="267" r:id="rId27"/>
    <p:sldId id="264" r:id="rId28"/>
    <p:sldId id="1238" r:id="rId29"/>
    <p:sldId id="1253" r:id="rId30"/>
    <p:sldId id="1307" r:id="rId31"/>
    <p:sldId id="1278" r:id="rId32"/>
    <p:sldId id="1279" r:id="rId33"/>
    <p:sldId id="1280" r:id="rId34"/>
    <p:sldId id="1281" r:id="rId35"/>
    <p:sldId id="1282" r:id="rId36"/>
    <p:sldId id="1283" r:id="rId37"/>
    <p:sldId id="1299" r:id="rId38"/>
    <p:sldId id="1285" r:id="rId39"/>
    <p:sldId id="1300" r:id="rId40"/>
    <p:sldId id="1288" r:id="rId41"/>
    <p:sldId id="1289" r:id="rId42"/>
    <p:sldId id="1290" r:id="rId43"/>
    <p:sldId id="1291" r:id="rId44"/>
    <p:sldId id="1254" r:id="rId45"/>
    <p:sldId id="265"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694EED-B819-4A88-B23E-E58628355280}">
          <p14:sldIdLst>
            <p14:sldId id="256"/>
            <p14:sldId id="283"/>
            <p14:sldId id="284"/>
            <p14:sldId id="285"/>
            <p14:sldId id="286"/>
            <p14:sldId id="1296"/>
            <p14:sldId id="1225"/>
            <p14:sldId id="1262"/>
            <p14:sldId id="1263"/>
            <p14:sldId id="1304"/>
            <p14:sldId id="1293"/>
            <p14:sldId id="1303"/>
            <p14:sldId id="1306"/>
            <p14:sldId id="1308"/>
            <p14:sldId id="1309"/>
            <p14:sldId id="1297"/>
            <p14:sldId id="257"/>
            <p14:sldId id="1230"/>
            <p14:sldId id="1231"/>
            <p14:sldId id="268"/>
            <p14:sldId id="258"/>
            <p14:sldId id="262"/>
            <p14:sldId id="260"/>
            <p14:sldId id="261"/>
            <p14:sldId id="1256"/>
            <p14:sldId id="267"/>
            <p14:sldId id="264"/>
            <p14:sldId id="1238"/>
            <p14:sldId id="1253"/>
            <p14:sldId id="1307"/>
            <p14:sldId id="1278"/>
            <p14:sldId id="1279"/>
            <p14:sldId id="1280"/>
            <p14:sldId id="1281"/>
            <p14:sldId id="1282"/>
            <p14:sldId id="1283"/>
            <p14:sldId id="1299"/>
            <p14:sldId id="1285"/>
            <p14:sldId id="1300"/>
            <p14:sldId id="1288"/>
            <p14:sldId id="1289"/>
            <p14:sldId id="1290"/>
            <p14:sldId id="1291"/>
            <p14:sldId id="1254"/>
            <p14:sldId id="26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lo, Katherine (DPH)" initials="FK(" lastIdx="4" clrIdx="0">
    <p:extLst/>
  </p:cmAuthor>
  <p:cmAuthor id="2" name=" " initials=" " lastIdx="2" clrIdx="1"/>
  <p:cmAuthor id="3" name="McElroy, Nora (DPH)" initials="MN("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437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74777" autoAdjust="0"/>
  </p:normalViewPr>
  <p:slideViewPr>
    <p:cSldViewPr snapToGrid="0" snapToObjects="1">
      <p:cViewPr varScale="1">
        <p:scale>
          <a:sx n="68" d="100"/>
          <a:sy n="68" d="100"/>
        </p:scale>
        <p:origin x="-1332"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nmcelroy\AppData\Local\Temp\SAS%20Temporary%20Files\_TD16908_DPH-HCQ-W4228FG_\%23LN00057.xls"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HCQ-DPH-BOS-121\HCQ\Data\Quality%20Improvement\Trauma\TSC%20Materials\Aug2019%20TSC\TSCAug2019V1.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HCQ-DPH-BOS-121\HCQ\Data\Quality%20Improvement\Trauma\TSC%20Materials\Feb2019%20TSC\TSCFeb2019V7.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HCQ-DPH-BOS-121\HCQ\Data\Quality%20Improvement\Trauma\TSC%20Materials\Feb2019%20TSC\TSCFeb2019V4.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HCQ-DPH-BOS-121\HCQ\Data\Quality%20Improvement\Trauma\TSC%20Materials\Feb2019%20TSC\TSCFeb2019V4.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HCQ-DPH-BOS-121\HCQ\Data\Quality%20Improvement\Trauma\TSC%20Materials\Feb2019%20TSC\TSCFeb2019V7.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HCQ-DPH-BOS-121\HCQ\Data\Quality%20Improvement\Trauma\TSC%20Materials\Feb2019%20TSC\TSCFeb2019V7.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HCQ-DPH-BOS-121\HCQ\Data\Quality%20Improvement\Trauma\TSC%20Materials\Feb2019%20TSC\TSCFeb2019V7.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HCQ-DPH-BOS-121\HCQ\Data\Quality%20Improvement\Trauma\TSC%20Materials\Feb2019%20TSC\TSCFeb2019V4.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HCQ-DPH-BOS-121\HCQ\Data\Quality%20Improvement\Trauma\TSC%20Materials\Feb2019%20TSC\TSCFeb2019V7.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HCQ-DPH-BOS-121\HCQ\Data\Quality%20Improvement\Trauma\TSC%20Materials\Feb2019%20TSC\TSCFeb2019V7.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nmcelroy\AppData\Local\Temp\SAS%20Temporary%20Files\_TD16908_DPH-HCQ-W4228FG_\%23LN00057.xls" TargetMode="External"/></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HCQ-DPH-BOS-121\HCQ\Data\Quality%20Improvement\Trauma\TSC%20Materials\Feb2019%20TSC\TSCFeb2019V7.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C:\Users\nmcelroy\AppData\Local\Temp\SAS%20Temporary%20Files\_TD2420_DPH-HCQ-W4228FG_\%23LN00056.xls" TargetMode="External"/></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HCQ-DPH-BOS-121\HCQ\Data\Quality%20Improvement\Trauma\TSC%20Materials\MATRIS%20Materials\Trauma%20Resp%20and%20Trans%20Times%202019.4.11.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HCQ-DPH-BOS-121\HCQ\Data\Quality%20Improvement\Trauma\TSC%20Materials\MATRIS%20Materials\Trauma%20Resp%20and%20Trans%20Times%202019.4.11.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HCQ-DPH-BOS-121\HCQ\Data\Quality%20Improvement\Trauma\TSC%20Materials\Aug2019%20TSC\TSCAug2019V1.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HCQ-DPH-BOS-121\HCQ\Data\Quality%20Improvement\Trauma\TSC%20Materials\2019%20TSC%20Meetings\Aug2019%20TSC\TSCAug2019V1.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HCQ-DPH-BOS-121\HCQ\Data\Quality%20Improvement\Trauma\TSC%20Materials\Feb2019%20TSC\TSCFeb2019V4.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HCQ-DPH-BOS-121\HCQ\Data\Quality%20Improvement\Trauma\TSC%20Materials\Feb2019%20TSC\TSCFeb2019V4.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file:///\\HCQ-DPH-BOS-121\HCQ\Data\Quality%20Improvement\Trauma\TSC%20Materials\Feb2019%20TSC\TSCFeb2019V7.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file:///\\HCQ-DPH-BOS-121\HCQ\Data\Quality%20Improvement\Trauma\TSC%20Materials\Aug2019%20TSC\TSCAug2019V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HCQ-DPH-BOS-121\HCQ\Data\Quality%20Improvement\Trauma\TSC%20Materials\2019%20TSC%20Meetings\Aug2019%20TSC\TSCAug2019_supplement.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file:///\\HCQ-DPH-BOS-121\HCQ\Data\Quality%20Improvement\Trauma\TSC%20Materials\Aug2019%20TSC\TSCAug2019V1.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file:///\\HCQ-DPH-BOS-121\HCQ\Data\Quality%20Improvement\Trauma\TSC%20Materials\Aug2019%20TSC\TSCAug2019V1.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HCQ-DPH-BOS-121\HCQ\Data\Quality%20Improvement\Trauma\TSC%20Materials\Aug2019%20TSC\TSCAug2019V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HCQ-DPH-BOS-121\HCQ\Data\Quality%20Improvement\Trauma\TSC%20Materials\2019%20TSC%20Meetings\Aug2019%20TSC\TSCAug2019_supplement.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HCQ-DPH-BOS-121\HCQ\Data\Quality%20Improvement\Trauma\TSC%20Materials\2019%20TSC%20Meetings\Aug2019%20TSC\TSCAug2019_supplement.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HCQ-DPH-BOS-121\HCQ\Data\Quality%20Improvement\Trauma\TSC%20Materials\2019%20TSC%20Meetings\Aug2019%20TSC\TSCAug2019_supplement.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nmcelroy\AppData\Local\Temp\SAS%20Temporary%20Files\_TD2420_DPH-HCQ-W4228FG_\%23LN00056.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hcq-dph-bos-121\OEMS\Shared\MATRIS\Kate%20J\PIRs\2019.2%20Trauma%20Services%20Com%20-%20Run%20Times\Trauma%20Resp%20and%20Trans%20Times%202019.4.11.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hcq-dph-bos-121\OEMS\Shared\MATRIS\Kate%20J\PIRs\2019.2%20Trauma%20Services%20Com%20-%20Run%20Times\Trauma%20Resp%20and%20Trans%20Times%202019.4.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Transferred from Another Facility* (N=1,454)</a:t>
            </a:r>
          </a:p>
        </c:rich>
      </c:tx>
      <c:layout/>
      <c:overlay val="0"/>
      <c:spPr>
        <a:noFill/>
        <a:ln>
          <a:noFill/>
        </a:ln>
        <a:effectLst/>
      </c:spPr>
    </c:title>
    <c:autoTitleDeleted val="0"/>
    <c:plotArea>
      <c:layout/>
      <c:lineChart>
        <c:grouping val="standard"/>
        <c:varyColors val="0"/>
        <c:ser>
          <c:idx val="0"/>
          <c:order val="0"/>
          <c:tx>
            <c:strRef>
              <c:f>'Admission by Transfer'!$C$4</c:f>
              <c:strCache>
                <c:ptCount val="1"/>
                <c:pt idx="0">
                  <c:v>Trauma Hospital</c:v>
                </c:pt>
              </c:strCache>
            </c:strRef>
          </c:tx>
          <c:spPr>
            <a:ln w="38100" cap="rnd">
              <a:solidFill>
                <a:srgbClr val="013366"/>
              </a:solidFill>
              <a:round/>
            </a:ln>
            <a:effectLst/>
          </c:spPr>
          <c:marker>
            <c:symbol val="none"/>
          </c:marker>
          <c:cat>
            <c:strLit>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extLst>
                <c:ext xmlns:c15="http://schemas.microsoft.com/office/drawing/2012/chart" uri="{02D57815-91ED-43cb-92C2-25804820EDAC}">
                  <c15:autoCat val="1"/>
                </c:ext>
              </c:extLst>
            </c:strLit>
          </c:cat>
          <c:val>
            <c:numRef>
              <c:f>'Admission by Transfer'!$C$5:$C$26</c:f>
              <c:numCache>
                <c:formatCode>General</c:formatCode>
                <c:ptCount val="20"/>
                <c:pt idx="0">
                  <c:v>60</c:v>
                </c:pt>
                <c:pt idx="1">
                  <c:v>39</c:v>
                </c:pt>
                <c:pt idx="2">
                  <c:v>209</c:v>
                </c:pt>
                <c:pt idx="3">
                  <c:v>157</c:v>
                </c:pt>
                <c:pt idx="4">
                  <c:v>190</c:v>
                </c:pt>
                <c:pt idx="5">
                  <c:v>184</c:v>
                </c:pt>
                <c:pt idx="6">
                  <c:v>147</c:v>
                </c:pt>
                <c:pt idx="7">
                  <c:v>113</c:v>
                </c:pt>
                <c:pt idx="8">
                  <c:v>67</c:v>
                </c:pt>
                <c:pt idx="9">
                  <c:v>48</c:v>
                </c:pt>
                <c:pt idx="10">
                  <c:v>48</c:v>
                </c:pt>
                <c:pt idx="11">
                  <c:v>22</c:v>
                </c:pt>
                <c:pt idx="12">
                  <c:v>24</c:v>
                </c:pt>
                <c:pt idx="13">
                  <c:v>14</c:v>
                </c:pt>
                <c:pt idx="14">
                  <c:v>20</c:v>
                </c:pt>
                <c:pt idx="15">
                  <c:v>13</c:v>
                </c:pt>
                <c:pt idx="16">
                  <c:v>13</c:v>
                </c:pt>
                <c:pt idx="17">
                  <c:v>9</c:v>
                </c:pt>
                <c:pt idx="18">
                  <c:v>7</c:v>
                </c:pt>
                <c:pt idx="19">
                  <c:v>7</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0-5DF5-4729-BE15-7F14BF12040A}"/>
            </c:ext>
          </c:extLst>
        </c:ser>
        <c:dLbls>
          <c:showLegendKey val="0"/>
          <c:showVal val="0"/>
          <c:showCatName val="0"/>
          <c:showSerName val="0"/>
          <c:showPercent val="0"/>
          <c:showBubbleSize val="0"/>
        </c:dLbls>
        <c:marker val="1"/>
        <c:smooth val="0"/>
        <c:axId val="94552832"/>
        <c:axId val="94554368"/>
      </c:lineChart>
      <c:catAx>
        <c:axId val="94552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554368"/>
        <c:crosses val="autoZero"/>
        <c:auto val="1"/>
        <c:lblAlgn val="ctr"/>
        <c:lblOffset val="100"/>
        <c:noMultiLvlLbl val="0"/>
      </c:catAx>
      <c:valAx>
        <c:axId val="94554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Trauma Patient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552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allregionbyagecat!$D$2</c:f>
              <c:strCache>
                <c:ptCount val="1"/>
                <c:pt idx="0">
                  <c:v>Region 3</c:v>
                </c:pt>
              </c:strCache>
            </c:strRef>
          </c:tx>
          <c:spPr>
            <a:solidFill>
              <a:schemeClr val="accent6">
                <a:lumMod val="75000"/>
              </a:schemeClr>
            </a:solidFill>
            <a:ln>
              <a:solidFill>
                <a:schemeClr val="accent6">
                  <a:lumMod val="75000"/>
                </a:schemeClr>
              </a:solidFill>
            </a:ln>
            <a:effectLst/>
          </c:spPr>
          <c:invertIfNegative val="0"/>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allregionbyagecat!$D$4:$D$21</c:f>
              <c:numCache>
                <c:formatCode>General</c:formatCode>
                <c:ptCount val="18"/>
                <c:pt idx="0">
                  <c:v>15.568857826982001</c:v>
                </c:pt>
                <c:pt idx="1">
                  <c:v>15.0017040624742</c:v>
                </c:pt>
                <c:pt idx="2">
                  <c:v>14.9969181297706</c:v>
                </c:pt>
                <c:pt idx="3">
                  <c:v>17.752995104193399</c:v>
                </c:pt>
                <c:pt idx="4">
                  <c:v>22.917578599573801</c:v>
                </c:pt>
                <c:pt idx="5">
                  <c:v>19.432854063198</c:v>
                </c:pt>
                <c:pt idx="6">
                  <c:v>17.894619944858299</c:v>
                </c:pt>
                <c:pt idx="7">
                  <c:v>16.456804377622699</c:v>
                </c:pt>
                <c:pt idx="8">
                  <c:v>16.070634002802201</c:v>
                </c:pt>
                <c:pt idx="9">
                  <c:v>19.483707222882501</c:v>
                </c:pt>
                <c:pt idx="10">
                  <c:v>24.429997119517299</c:v>
                </c:pt>
                <c:pt idx="11">
                  <c:v>29.400563529121801</c:v>
                </c:pt>
                <c:pt idx="12">
                  <c:v>36.464431488260502</c:v>
                </c:pt>
                <c:pt idx="13">
                  <c:v>46.651495885083101</c:v>
                </c:pt>
                <c:pt idx="14">
                  <c:v>70.346750842278098</c:v>
                </c:pt>
                <c:pt idx="15">
                  <c:v>113.113403580371</c:v>
                </c:pt>
                <c:pt idx="16">
                  <c:v>212.325843412886</c:v>
                </c:pt>
                <c:pt idx="17">
                  <c:v>419.54866683940298</c:v>
                </c:pt>
              </c:numCache>
            </c:numRef>
          </c:val>
          <c:extLst xmlns:c16r2="http://schemas.microsoft.com/office/drawing/2015/06/chart">
            <c:ext xmlns:c16="http://schemas.microsoft.com/office/drawing/2014/chart" uri="{C3380CC4-5D6E-409C-BE32-E72D297353CC}">
              <c16:uniqueId val="{00000000-5D5C-42BB-BA21-594E1CFDB725}"/>
            </c:ext>
          </c:extLst>
        </c:ser>
        <c:ser>
          <c:idx val="1"/>
          <c:order val="1"/>
          <c:tx>
            <c:strRef>
              <c:f>allregionbyagecat!$G$2</c:f>
              <c:strCache>
                <c:ptCount val="1"/>
                <c:pt idx="0">
                  <c:v>Massachusetts</c:v>
                </c:pt>
              </c:strCache>
            </c:strRef>
          </c:tx>
          <c:spPr>
            <a:solidFill>
              <a:srgbClr val="4376BB"/>
            </a:solidFill>
            <a:ln>
              <a:solidFill>
                <a:srgbClr val="4376BB"/>
              </a:solidFill>
            </a:ln>
            <a:effectLst/>
          </c:spPr>
          <c:invertIfNegative val="0"/>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allregionbyagecat!$G$4:$G$21</c:f>
              <c:numCache>
                <c:formatCode>General</c:formatCode>
                <c:ptCount val="18"/>
                <c:pt idx="0">
                  <c:v>22.146102614082299</c:v>
                </c:pt>
                <c:pt idx="1">
                  <c:v>19.6412641623435</c:v>
                </c:pt>
                <c:pt idx="2">
                  <c:v>21.260328758519101</c:v>
                </c:pt>
                <c:pt idx="3">
                  <c:v>28.349398479984401</c:v>
                </c:pt>
                <c:pt idx="4">
                  <c:v>33.161369506022503</c:v>
                </c:pt>
                <c:pt idx="5">
                  <c:v>30.027279371971101</c:v>
                </c:pt>
                <c:pt idx="6">
                  <c:v>27.557225101574101</c:v>
                </c:pt>
                <c:pt idx="7">
                  <c:v>25.9880264357312</c:v>
                </c:pt>
                <c:pt idx="8">
                  <c:v>26.035047526468801</c:v>
                </c:pt>
                <c:pt idx="9">
                  <c:v>29.368992923674</c:v>
                </c:pt>
                <c:pt idx="10">
                  <c:v>34.638507384525802</c:v>
                </c:pt>
                <c:pt idx="11">
                  <c:v>39.501607828706199</c:v>
                </c:pt>
                <c:pt idx="12">
                  <c:v>45.294529074304201</c:v>
                </c:pt>
                <c:pt idx="13">
                  <c:v>57.168152444628497</c:v>
                </c:pt>
                <c:pt idx="14">
                  <c:v>82.414709907875704</c:v>
                </c:pt>
                <c:pt idx="15">
                  <c:v>129.773098119395</c:v>
                </c:pt>
                <c:pt idx="16">
                  <c:v>230.292028784454</c:v>
                </c:pt>
                <c:pt idx="17">
                  <c:v>450.22659178335499</c:v>
                </c:pt>
              </c:numCache>
            </c:numRef>
          </c:val>
          <c:extLst xmlns:c16r2="http://schemas.microsoft.com/office/drawing/2015/06/chart">
            <c:ext xmlns:c16="http://schemas.microsoft.com/office/drawing/2014/chart" uri="{C3380CC4-5D6E-409C-BE32-E72D297353CC}">
              <c16:uniqueId val="{00000001-5D5C-42BB-BA21-594E1CFDB725}"/>
            </c:ext>
          </c:extLst>
        </c:ser>
        <c:dLbls>
          <c:showLegendKey val="0"/>
          <c:showVal val="0"/>
          <c:showCatName val="0"/>
          <c:showSerName val="0"/>
          <c:showPercent val="0"/>
          <c:showBubbleSize val="0"/>
        </c:dLbls>
        <c:gapWidth val="219"/>
        <c:overlap val="-27"/>
        <c:axId val="97580928"/>
        <c:axId val="97582464"/>
      </c:barChart>
      <c:catAx>
        <c:axId val="9758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582464"/>
        <c:crosses val="autoZero"/>
        <c:auto val="1"/>
        <c:lblAlgn val="ctr"/>
        <c:lblOffset val="100"/>
        <c:noMultiLvlLbl val="0"/>
      </c:catAx>
      <c:valAx>
        <c:axId val="97582464"/>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580928"/>
        <c:crosses val="autoZero"/>
        <c:crossBetween val="between"/>
        <c:majorUnit val="1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allregionbygender!$A$3</c:f>
              <c:strCache>
                <c:ptCount val="1"/>
                <c:pt idx="0">
                  <c:v>Male</c:v>
                </c:pt>
              </c:strCache>
            </c:strRef>
          </c:tx>
          <c:spPr>
            <a:solidFill>
              <a:schemeClr val="accent6">
                <a:lumMod val="75000"/>
              </a:schemeClr>
            </a:solidFill>
            <a:ln>
              <a:solidFill>
                <a:schemeClr val="accent6">
                  <a:lumMod val="75000"/>
                </a:schemeClr>
              </a:solidFill>
            </a:ln>
            <a:effectLst/>
          </c:spPr>
          <c:invertIfNegative val="0"/>
          <c:cat>
            <c:strRef>
              <c:f>(allregionbygender!$D$2,allregionbygender!$G$2)</c:f>
              <c:strCache>
                <c:ptCount val="2"/>
                <c:pt idx="0">
                  <c:v>Region 3</c:v>
                </c:pt>
                <c:pt idx="1">
                  <c:v>Massachusetts</c:v>
                </c:pt>
              </c:strCache>
            </c:strRef>
          </c:cat>
          <c:val>
            <c:numRef>
              <c:f>(allregionbygender!$D$3,allregionbygender!$G$3)</c:f>
              <c:numCache>
                <c:formatCode>General</c:formatCode>
                <c:ptCount val="2"/>
                <c:pt idx="0">
                  <c:v>36.860695164406799</c:v>
                </c:pt>
                <c:pt idx="1">
                  <c:v>48.744209413708496</c:v>
                </c:pt>
              </c:numCache>
            </c:numRef>
          </c:val>
          <c:extLst xmlns:c16r2="http://schemas.microsoft.com/office/drawing/2015/06/chart">
            <c:ext xmlns:c16="http://schemas.microsoft.com/office/drawing/2014/chart" uri="{C3380CC4-5D6E-409C-BE32-E72D297353CC}">
              <c16:uniqueId val="{00000000-8BF1-482C-A600-061354766963}"/>
            </c:ext>
          </c:extLst>
        </c:ser>
        <c:ser>
          <c:idx val="1"/>
          <c:order val="1"/>
          <c:tx>
            <c:strRef>
              <c:f>allregionbygender!$A$4</c:f>
              <c:strCache>
                <c:ptCount val="1"/>
                <c:pt idx="0">
                  <c:v>Female</c:v>
                </c:pt>
              </c:strCache>
            </c:strRef>
          </c:tx>
          <c:spPr>
            <a:solidFill>
              <a:srgbClr val="4376BB"/>
            </a:solidFill>
            <a:ln>
              <a:noFill/>
            </a:ln>
            <a:effectLst/>
          </c:spPr>
          <c:invertIfNegative val="0"/>
          <c:dPt>
            <c:idx val="1"/>
            <c:invertIfNegative val="0"/>
            <c:bubble3D val="0"/>
            <c:spPr>
              <a:solidFill>
                <a:srgbClr val="4376BB"/>
              </a:solidFill>
              <a:ln>
                <a:solidFill>
                  <a:srgbClr val="4376BB"/>
                </a:solidFill>
              </a:ln>
              <a:effectLst/>
            </c:spPr>
            <c:extLst xmlns:c16r2="http://schemas.microsoft.com/office/drawing/2015/06/chart">
              <c:ext xmlns:c16="http://schemas.microsoft.com/office/drawing/2014/chart" uri="{C3380CC4-5D6E-409C-BE32-E72D297353CC}">
                <c16:uniqueId val="{00000002-8BF1-482C-A600-061354766963}"/>
              </c:ext>
            </c:extLst>
          </c:dPt>
          <c:cat>
            <c:strRef>
              <c:f>(allregionbygender!$D$2,allregionbygender!$G$2)</c:f>
              <c:strCache>
                <c:ptCount val="2"/>
                <c:pt idx="0">
                  <c:v>Region 3</c:v>
                </c:pt>
                <c:pt idx="1">
                  <c:v>Massachusetts</c:v>
                </c:pt>
              </c:strCache>
            </c:strRef>
          </c:cat>
          <c:val>
            <c:numRef>
              <c:f>(allregionbygender!$D$4,allregionbygender!$G$4)</c:f>
              <c:numCache>
                <c:formatCode>General</c:formatCode>
                <c:ptCount val="2"/>
                <c:pt idx="0">
                  <c:v>39.628099303796901</c:v>
                </c:pt>
                <c:pt idx="1">
                  <c:v>49.067312579928497</c:v>
                </c:pt>
              </c:numCache>
            </c:numRef>
          </c:val>
          <c:extLst xmlns:c16r2="http://schemas.microsoft.com/office/drawing/2015/06/chart">
            <c:ext xmlns:c16="http://schemas.microsoft.com/office/drawing/2014/chart" uri="{C3380CC4-5D6E-409C-BE32-E72D297353CC}">
              <c16:uniqueId val="{00000001-8BF1-482C-A600-061354766963}"/>
            </c:ext>
          </c:extLst>
        </c:ser>
        <c:dLbls>
          <c:showLegendKey val="0"/>
          <c:showVal val="0"/>
          <c:showCatName val="0"/>
          <c:showSerName val="0"/>
          <c:showPercent val="0"/>
          <c:showBubbleSize val="0"/>
        </c:dLbls>
        <c:gapWidth val="219"/>
        <c:axId val="118166272"/>
        <c:axId val="118167808"/>
      </c:barChart>
      <c:catAx>
        <c:axId val="1181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167808"/>
        <c:crosses val="autoZero"/>
        <c:auto val="1"/>
        <c:lblAlgn val="ctr"/>
        <c:lblOffset val="100"/>
        <c:noMultiLvlLbl val="0"/>
      </c:catAx>
      <c:valAx>
        <c:axId val="118167808"/>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166272"/>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b="1" dirty="0"/>
              <a:t>Region 3,</a:t>
            </a:r>
            <a:r>
              <a:rPr lang="en-US" b="1" baseline="0" dirty="0"/>
              <a:t> N= 25,991</a:t>
            </a:r>
            <a:endParaRPr lang="en-US" b="1" dirty="0"/>
          </a:p>
        </c:rich>
      </c:tx>
      <c:layout>
        <c:manualLayout>
          <c:xMode val="edge"/>
          <c:yMode val="edge"/>
          <c:x val="9.6117394416607008E-2"/>
          <c:y val="1.5836355992138351E-2"/>
        </c:manualLayout>
      </c:layout>
      <c:overlay val="0"/>
      <c:spPr>
        <a:noFill/>
        <a:ln>
          <a:noFill/>
        </a:ln>
        <a:effectLst/>
      </c:spPr>
    </c:title>
    <c:autoTitleDeleted val="0"/>
    <c:plotArea>
      <c:layout/>
      <c:pieChart>
        <c:varyColors val="1"/>
        <c:ser>
          <c:idx val="0"/>
          <c:order val="0"/>
          <c:tx>
            <c:strRef>
              <c:f>allregionbytransport!$C$30</c:f>
              <c:strCache>
                <c:ptCount val="1"/>
                <c:pt idx="0">
                  <c:v>Region 1</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F25-42B1-AAF4-1E1033018363}"/>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DF25-42B1-AAF4-1E1033018363}"/>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DF25-42B1-AAF4-1E1033018363}"/>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DF25-42B1-AAF4-1E1033018363}"/>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F25-42B1-AAF4-1E1033018363}"/>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F25-42B1-AAF4-1E1033018363}"/>
              </c:ext>
            </c:extLst>
          </c:dPt>
          <c:cat>
            <c:strRef>
              <c:f>allregionbytransport!$B$31:$B$36</c:f>
              <c:strCache>
                <c:ptCount val="6"/>
                <c:pt idx="0">
                  <c:v>Ground Ambulance</c:v>
                </c:pt>
                <c:pt idx="1">
                  <c:v>Private/Public Vehicle/Walk-in</c:v>
                </c:pt>
                <c:pt idx="2">
                  <c:v>Police</c:v>
                </c:pt>
                <c:pt idx="3">
                  <c:v>Other</c:v>
                </c:pt>
                <c:pt idx="4">
                  <c:v>Unknown</c:v>
                </c:pt>
                <c:pt idx="5">
                  <c:v>Helicopter Ambulance</c:v>
                </c:pt>
              </c:strCache>
            </c:strRef>
          </c:cat>
          <c:val>
            <c:numRef>
              <c:f>allregionbytransport!$C$31:$C$36</c:f>
              <c:numCache>
                <c:formatCode>General</c:formatCode>
                <c:ptCount val="6"/>
                <c:pt idx="0">
                  <c:v>7906</c:v>
                </c:pt>
                <c:pt idx="1">
                  <c:v>4143</c:v>
                </c:pt>
                <c:pt idx="2">
                  <c:v>54</c:v>
                </c:pt>
                <c:pt idx="3">
                  <c:v>302</c:v>
                </c:pt>
                <c:pt idx="4">
                  <c:v>44</c:v>
                </c:pt>
                <c:pt idx="5">
                  <c:v>21</c:v>
                </c:pt>
              </c:numCache>
            </c:numRef>
          </c:val>
          <c:extLst xmlns:c16r2="http://schemas.microsoft.com/office/drawing/2015/06/chart">
            <c:ext xmlns:c16="http://schemas.microsoft.com/office/drawing/2014/chart" uri="{C3380CC4-5D6E-409C-BE32-E72D297353CC}">
              <c16:uniqueId val="{0000000C-DF25-42B1-AAF4-1E103301836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1722739203048505E-5"/>
          <c:y val="0.84658436610828625"/>
          <c:w val="0.99991827726079696"/>
          <c:h val="0.15341563389171384"/>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solidFill>
          <a:sysClr val="window" lastClr="FFFFFF"/>
        </a:solid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935-44CC-9590-A4D24BC1F7E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935-44CC-9590-A4D24BC1F7E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935-44CC-9590-A4D24BC1F7E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935-44CC-9590-A4D24BC1F7E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3935-44CC-9590-A4D24BC1F7E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935-44CC-9590-A4D24BC1F7E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935-44CC-9590-A4D24BC1F7E7}"/>
              </c:ext>
            </c:extLst>
          </c:dPt>
          <c:cat>
            <c:strRef>
              <c:f>allregionbytransport!$B$15:$B$21</c:f>
              <c:strCache>
                <c:ptCount val="7"/>
                <c:pt idx="0">
                  <c:v>Ground Ambulance</c:v>
                </c:pt>
                <c:pt idx="1">
                  <c:v>Private/Public Vehicle/Walk-in</c:v>
                </c:pt>
                <c:pt idx="2">
                  <c:v>Police</c:v>
                </c:pt>
                <c:pt idx="3">
                  <c:v>Other</c:v>
                </c:pt>
                <c:pt idx="4">
                  <c:v>Unknown</c:v>
                </c:pt>
                <c:pt idx="5">
                  <c:v>Helicopter Ambulance</c:v>
                </c:pt>
                <c:pt idx="6">
                  <c:v>Fixed-wing Ambulance</c:v>
                </c:pt>
              </c:strCache>
            </c:strRef>
          </c:cat>
          <c:val>
            <c:numRef>
              <c:f>allregionbytransport!$E$15:$E$21</c:f>
              <c:numCache>
                <c:formatCode>General</c:formatCode>
                <c:ptCount val="7"/>
                <c:pt idx="0">
                  <c:v>18742</c:v>
                </c:pt>
                <c:pt idx="1">
                  <c:v>6629</c:v>
                </c:pt>
                <c:pt idx="2">
                  <c:v>22</c:v>
                </c:pt>
                <c:pt idx="3">
                  <c:v>320</c:v>
                </c:pt>
                <c:pt idx="4">
                  <c:v>238</c:v>
                </c:pt>
                <c:pt idx="5">
                  <c:v>29</c:v>
                </c:pt>
                <c:pt idx="6">
                  <c:v>11</c:v>
                </c:pt>
              </c:numCache>
            </c:numRef>
          </c:val>
          <c:extLst xmlns:c16r2="http://schemas.microsoft.com/office/drawing/2015/06/chart">
            <c:ext xmlns:c16="http://schemas.microsoft.com/office/drawing/2014/chart" uri="{C3380CC4-5D6E-409C-BE32-E72D297353CC}">
              <c16:uniqueId val="{0000000E-3935-44CC-9590-A4D24BC1F7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allregionbytransport!$H$14</c:f>
              <c:strCache>
                <c:ptCount val="1"/>
                <c:pt idx="0">
                  <c:v>Massachusetts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A6A-4C29-AF68-04EA1276B1C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A6A-4C29-AF68-04EA1276B1C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A6A-4C29-AF68-04EA1276B1C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A6A-4C29-AF68-04EA1276B1C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A6A-4C29-AF68-04EA1276B1CA}"/>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A6A-4C29-AF68-04EA1276B1CA}"/>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7A6A-4C29-AF68-04EA1276B1CA}"/>
              </c:ext>
            </c:extLst>
          </c:dPt>
          <c:val>
            <c:numRef>
              <c:f>allregionbytransport!$H$15:$H$21</c:f>
              <c:numCache>
                <c:formatCode>General</c:formatCode>
                <c:ptCount val="7"/>
                <c:pt idx="0">
                  <c:v>105615</c:v>
                </c:pt>
                <c:pt idx="1">
                  <c:v>33646</c:v>
                </c:pt>
                <c:pt idx="2">
                  <c:v>300</c:v>
                </c:pt>
                <c:pt idx="3">
                  <c:v>1383</c:v>
                </c:pt>
                <c:pt idx="4">
                  <c:v>5517</c:v>
                </c:pt>
                <c:pt idx="5">
                  <c:v>3096</c:v>
                </c:pt>
                <c:pt idx="6">
                  <c:v>78</c:v>
                </c:pt>
              </c:numCache>
            </c:numRef>
          </c:val>
          <c:extLst xmlns:c16r2="http://schemas.microsoft.com/office/drawing/2015/06/chart">
            <c:ext xmlns:c16="http://schemas.microsoft.com/office/drawing/2014/chart" uri="{C3380CC4-5D6E-409C-BE32-E72D297353CC}">
              <c16:uniqueId val="{0000000E-7A6A-4C29-AF68-04EA1276B1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Region 3</a:t>
            </a:r>
          </a:p>
        </c:rich>
      </c:tx>
      <c:layout/>
      <c:overlay val="0"/>
      <c:spPr>
        <a:noFill/>
        <a:ln>
          <a:noFill/>
        </a:ln>
        <a:effectLst/>
      </c:spPr>
    </c:title>
    <c:autoTitleDeleted val="0"/>
    <c:plotArea>
      <c:layout/>
      <c:pieChart>
        <c:varyColors val="1"/>
        <c:ser>
          <c:idx val="0"/>
          <c:order val="0"/>
          <c:tx>
            <c:strRef>
              <c:f>allregionbytransfer!$D$2</c:f>
              <c:strCache>
                <c:ptCount val="1"/>
                <c:pt idx="0">
                  <c:v>Region 3</c:v>
                </c:pt>
              </c:strCache>
            </c:strRef>
          </c:tx>
          <c:spPr>
            <a:solidFill>
              <a:srgbClr val="4376BB"/>
            </a:solidFill>
          </c:spPr>
          <c:dPt>
            <c:idx val="0"/>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4A9-434C-A486-DB43A5E398A2}"/>
              </c:ext>
            </c:extLst>
          </c:dPt>
          <c:dPt>
            <c:idx val="1"/>
            <c:bubble3D val="0"/>
            <c:spPr>
              <a:solidFill>
                <a:srgbClr val="4376BB"/>
              </a:solidFill>
              <a:ln w="19050">
                <a:solidFill>
                  <a:schemeClr val="lt1"/>
                </a:solidFill>
              </a:ln>
              <a:effectLst/>
            </c:spPr>
            <c:extLst xmlns:c16r2="http://schemas.microsoft.com/office/drawing/2015/06/chart">
              <c:ext xmlns:c16="http://schemas.microsoft.com/office/drawing/2014/chart" uri="{C3380CC4-5D6E-409C-BE32-E72D297353CC}">
                <c16:uniqueId val="{00000003-04A9-434C-A486-DB43A5E398A2}"/>
              </c:ext>
            </c:extLst>
          </c:dPt>
          <c:dLbls>
            <c:dLbl>
              <c:idx val="0"/>
              <c:layout>
                <c:manualLayout>
                  <c:x val="0.16590911611400688"/>
                  <c:y val="1.2111013722383502E-2"/>
                </c:manualLayout>
              </c:layout>
              <c:tx>
                <c:rich>
                  <a:bodyPr/>
                  <a:lstStyle/>
                  <a:p>
                    <a:r>
                      <a:rPr lang="en-US" dirty="0"/>
                      <a:t>Transferred, 2,013</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A9-434C-A486-DB43A5E398A2}"/>
                </c:ext>
              </c:extLst>
            </c:dLbl>
            <c:dLbl>
              <c:idx val="1"/>
              <c:layout>
                <c:manualLayout>
                  <c:x val="-0.15961165945806069"/>
                  <c:y val="-2.9339501891641522E-2"/>
                </c:manualLayout>
              </c:layout>
              <c:tx>
                <c:rich>
                  <a:bodyPr/>
                  <a:lstStyle/>
                  <a:p>
                    <a:r>
                      <a:rPr lang="en-US" dirty="0"/>
                      <a:t>Not Transferred, 25,576</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8050478725370598"/>
                      <c:h val="0.13174323342899619"/>
                    </c:manualLayout>
                  </c15:layout>
                </c:ext>
                <c:ext xmlns:c16="http://schemas.microsoft.com/office/drawing/2014/chart" uri="{C3380CC4-5D6E-409C-BE32-E72D297353CC}">
                  <c16:uniqueId val="{00000003-04A9-434C-A486-DB43A5E398A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allregionbytransfer!$A$3:$A$4</c:f>
              <c:strCache>
                <c:ptCount val="2"/>
                <c:pt idx="0">
                  <c:v>Transferred</c:v>
                </c:pt>
                <c:pt idx="1">
                  <c:v>Not Transferred</c:v>
                </c:pt>
              </c:strCache>
            </c:strRef>
          </c:cat>
          <c:val>
            <c:numRef>
              <c:f>allregionbytransfer!$D$3:$D$4</c:f>
              <c:numCache>
                <c:formatCode>General</c:formatCode>
                <c:ptCount val="2"/>
                <c:pt idx="0">
                  <c:v>2013</c:v>
                </c:pt>
                <c:pt idx="1">
                  <c:v>25576</c:v>
                </c:pt>
              </c:numCache>
            </c:numRef>
          </c:val>
          <c:extLst xmlns:c16r2="http://schemas.microsoft.com/office/drawing/2015/06/chart">
            <c:ext xmlns:c16="http://schemas.microsoft.com/office/drawing/2014/chart" uri="{C3380CC4-5D6E-409C-BE32-E72D297353CC}">
              <c16:uniqueId val="{00000004-04A9-434C-A486-DB43A5E398A2}"/>
            </c:ext>
          </c:extLst>
        </c:ser>
        <c:ser>
          <c:idx val="1"/>
          <c:order val="1"/>
          <c:tx>
            <c:strRef>
              <c:f>allregionbytransfer!$A$3</c:f>
              <c:strCache>
                <c:ptCount val="1"/>
                <c:pt idx="0">
                  <c:v>Transferred</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6-04A9-434C-A486-DB43A5E398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allregionbytransfer!$A$3:$A$4</c:f>
              <c:strCache>
                <c:ptCount val="2"/>
                <c:pt idx="0">
                  <c:v>Transferred</c:v>
                </c:pt>
                <c:pt idx="1">
                  <c:v>Not Transferred</c:v>
                </c:pt>
              </c:strCache>
            </c:strRef>
          </c:cat>
          <c:val>
            <c:numRef>
              <c:f>allregionbytransfer!$A$4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04A9-434C-A486-DB43A5E398A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Massachusetts</a:t>
            </a:r>
          </a:p>
        </c:rich>
      </c:tx>
      <c:layout/>
      <c:overlay val="0"/>
      <c:spPr>
        <a:noFill/>
        <a:ln>
          <a:noFill/>
        </a:ln>
        <a:effectLst/>
      </c:spPr>
    </c:title>
    <c:autoTitleDeleted val="0"/>
    <c:plotArea>
      <c:layout/>
      <c:pieChart>
        <c:varyColors val="1"/>
        <c:ser>
          <c:idx val="0"/>
          <c:order val="0"/>
          <c:tx>
            <c:strRef>
              <c:f>allregionbytransfer!$G$26</c:f>
              <c:strCache>
                <c:ptCount val="1"/>
                <c:pt idx="0">
                  <c:v>Massachusetts</c:v>
                </c:pt>
              </c:strCache>
            </c:strRef>
          </c:tx>
          <c:spPr>
            <a:solidFill>
              <a:srgbClr val="4376BB"/>
            </a:solidFill>
          </c:spPr>
          <c:dPt>
            <c:idx val="0"/>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FD6-4BD8-868A-9289B674C496}"/>
              </c:ext>
            </c:extLst>
          </c:dPt>
          <c:dPt>
            <c:idx val="1"/>
            <c:bubble3D val="0"/>
            <c:spPr>
              <a:solidFill>
                <a:srgbClr val="4376BB"/>
              </a:solidFill>
              <a:ln w="19050">
                <a:solidFill>
                  <a:schemeClr val="lt1"/>
                </a:solidFill>
              </a:ln>
              <a:effectLst/>
            </c:spPr>
            <c:extLst xmlns:c16r2="http://schemas.microsoft.com/office/drawing/2015/06/chart">
              <c:ext xmlns:c16="http://schemas.microsoft.com/office/drawing/2014/chart" uri="{C3380CC4-5D6E-409C-BE32-E72D297353CC}">
                <c16:uniqueId val="{00000003-5FD6-4BD8-868A-9289B674C496}"/>
              </c:ext>
            </c:extLst>
          </c:dPt>
          <c:dLbls>
            <c:dLbl>
              <c:idx val="0"/>
              <c:layout>
                <c:manualLayout>
                  <c:x val="2.8844497430778899E-2"/>
                  <c:y val="-1.2880352755866542E-2"/>
                </c:manualLayout>
              </c:layout>
              <c:tx>
                <c:rich>
                  <a:bodyPr/>
                  <a:lstStyle/>
                  <a:p>
                    <a:r>
                      <a:rPr lang="en-US" dirty="0"/>
                      <a:t>Transferred, 27,719</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FD6-4BD8-868A-9289B674C496}"/>
                </c:ext>
              </c:extLst>
            </c:dLbl>
            <c:dLbl>
              <c:idx val="1"/>
              <c:layout>
                <c:manualLayout>
                  <c:x val="-0.10679753059036635"/>
                  <c:y val="-3.4443277596392208E-2"/>
                </c:manualLayout>
              </c:layout>
              <c:tx>
                <c:rich>
                  <a:bodyPr/>
                  <a:lstStyle/>
                  <a:p>
                    <a:r>
                      <a:rPr lang="en-US" dirty="0"/>
                      <a:t>Not Transferred, 164,601</a:t>
                    </a:r>
                  </a:p>
                </c:rich>
              </c:tx>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5937802669032567"/>
                      <c:h val="0.13174323342899619"/>
                    </c:manualLayout>
                  </c15:layout>
                </c:ext>
                <c:ext xmlns:c16="http://schemas.microsoft.com/office/drawing/2014/chart" uri="{C3380CC4-5D6E-409C-BE32-E72D297353CC}">
                  <c16:uniqueId val="{00000003-5FD6-4BD8-868A-9289B674C49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allregionbytransfer!$A$27:$A$28</c:f>
              <c:strCache>
                <c:ptCount val="2"/>
                <c:pt idx="0">
                  <c:v>Transferred</c:v>
                </c:pt>
                <c:pt idx="1">
                  <c:v>Not Transferred</c:v>
                </c:pt>
              </c:strCache>
            </c:strRef>
          </c:cat>
          <c:val>
            <c:numRef>
              <c:f>allregionbytransfer!$G$27:$G$28</c:f>
              <c:numCache>
                <c:formatCode>General</c:formatCode>
                <c:ptCount val="2"/>
                <c:pt idx="0">
                  <c:v>27719</c:v>
                </c:pt>
                <c:pt idx="1">
                  <c:v>164601</c:v>
                </c:pt>
              </c:numCache>
            </c:numRef>
          </c:val>
          <c:extLst xmlns:c16r2="http://schemas.microsoft.com/office/drawing/2015/06/chart">
            <c:ext xmlns:c16="http://schemas.microsoft.com/office/drawing/2014/chart" uri="{C3380CC4-5D6E-409C-BE32-E72D297353CC}">
              <c16:uniqueId val="{00000004-5FD6-4BD8-868A-9289B674C496}"/>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allregionbyfalls!$E$2</c:f>
              <c:strCache>
                <c:ptCount val="1"/>
                <c:pt idx="0">
                  <c:v>Region 3</c:v>
                </c:pt>
              </c:strCache>
            </c:strRef>
          </c:tx>
          <c:spPr>
            <a:solidFill>
              <a:schemeClr val="accent6">
                <a:lumMod val="75000"/>
              </a:schemeClr>
            </a:solidFill>
            <a:ln>
              <a:solidFill>
                <a:schemeClr val="accent6">
                  <a:lumMod val="75000"/>
                </a:schemeClr>
              </a:solid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allregionbyfalls!$E$3:$E$6</c:f>
              <c:numCache>
                <c:formatCode>General</c:formatCode>
                <c:ptCount val="4"/>
                <c:pt idx="0">
                  <c:v>4.2498991355585796</c:v>
                </c:pt>
                <c:pt idx="1">
                  <c:v>15.6987292126111</c:v>
                </c:pt>
                <c:pt idx="2">
                  <c:v>4.1915172876238201E-2</c:v>
                </c:pt>
                <c:pt idx="3">
                  <c:v>0.13472734138790901</c:v>
                </c:pt>
              </c:numCache>
            </c:numRef>
          </c:val>
          <c:extLst xmlns:c16r2="http://schemas.microsoft.com/office/drawing/2015/06/chart">
            <c:ext xmlns:c16="http://schemas.microsoft.com/office/drawing/2014/chart" uri="{C3380CC4-5D6E-409C-BE32-E72D297353CC}">
              <c16:uniqueId val="{00000000-85C2-42BF-848D-270275AED66B}"/>
            </c:ext>
          </c:extLst>
        </c:ser>
        <c:ser>
          <c:idx val="1"/>
          <c:order val="1"/>
          <c:tx>
            <c:strRef>
              <c:f>allregionbyfalls!$H$2</c:f>
              <c:strCache>
                <c:ptCount val="1"/>
                <c:pt idx="0">
                  <c:v>Massachusetts</c:v>
                </c:pt>
              </c:strCache>
            </c:strRef>
          </c:tx>
          <c:spPr>
            <a:solidFill>
              <a:srgbClr val="4376BB"/>
            </a:solidFill>
            <a:ln>
              <a:solidFill>
                <a:srgbClr val="4376BB"/>
              </a:solid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allregionbyfalls!$H$3:$H$6</c:f>
              <c:numCache>
                <c:formatCode>General</c:formatCode>
                <c:ptCount val="4"/>
                <c:pt idx="0">
                  <c:v>4.55618550376572</c:v>
                </c:pt>
                <c:pt idx="1">
                  <c:v>14.535934420740301</c:v>
                </c:pt>
                <c:pt idx="2">
                  <c:v>6.0618394493459002E-2</c:v>
                </c:pt>
                <c:pt idx="3">
                  <c:v>0.29150316175530999</c:v>
                </c:pt>
              </c:numCache>
            </c:numRef>
          </c:val>
          <c:extLst xmlns:c16r2="http://schemas.microsoft.com/office/drawing/2015/06/chart">
            <c:ext xmlns:c16="http://schemas.microsoft.com/office/drawing/2014/chart" uri="{C3380CC4-5D6E-409C-BE32-E72D297353CC}">
              <c16:uniqueId val="{00000001-85C2-42BF-848D-270275AED66B}"/>
            </c:ext>
          </c:extLst>
        </c:ser>
        <c:dLbls>
          <c:showLegendKey val="0"/>
          <c:showVal val="0"/>
          <c:showCatName val="0"/>
          <c:showSerName val="0"/>
          <c:showPercent val="0"/>
          <c:showBubbleSize val="0"/>
        </c:dLbls>
        <c:gapWidth val="219"/>
        <c:overlap val="-27"/>
        <c:axId val="118414720"/>
        <c:axId val="118686848"/>
      </c:barChart>
      <c:catAx>
        <c:axId val="11841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686848"/>
        <c:crosses val="autoZero"/>
        <c:auto val="1"/>
        <c:lblAlgn val="ctr"/>
        <c:lblOffset val="100"/>
        <c:noMultiLvlLbl val="0"/>
      </c:catAx>
      <c:valAx>
        <c:axId val="11868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414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8398-4FB8-8ED8-27FBD93575AF}"/>
              </c:ext>
            </c:extLst>
          </c:dPt>
          <c:dPt>
            <c:idx val="1"/>
            <c:invertIfNegative val="0"/>
            <c:bubble3D val="0"/>
            <c:spPr>
              <a:solidFill>
                <a:srgbClr val="4376BB"/>
              </a:solidFill>
              <a:ln>
                <a:solidFill>
                  <a:srgbClr val="4376BB"/>
                </a:solidFill>
              </a:ln>
              <a:effectLst/>
            </c:spPr>
            <c:extLst xmlns:c16r2="http://schemas.microsoft.com/office/drawing/2015/06/chart">
              <c:ext xmlns:c16="http://schemas.microsoft.com/office/drawing/2014/chart" uri="{C3380CC4-5D6E-409C-BE32-E72D297353CC}">
                <c16:uniqueId val="{00000002-8398-4FB8-8ED8-27FBD93575AF}"/>
              </c:ext>
            </c:extLst>
          </c:dPt>
          <c:cat>
            <c:strRef>
              <c:f>(allregionbymvacc!$D$2,allregionbymvacc!$G$2)</c:f>
              <c:strCache>
                <c:ptCount val="2"/>
                <c:pt idx="0">
                  <c:v>Region 3</c:v>
                </c:pt>
                <c:pt idx="1">
                  <c:v>Massachusetts</c:v>
                </c:pt>
              </c:strCache>
            </c:strRef>
          </c:cat>
          <c:val>
            <c:numRef>
              <c:f>(allregionbymvacc!$D$3,allregionbymvacc!$G$3)</c:f>
              <c:numCache>
                <c:formatCode>General</c:formatCode>
                <c:ptCount val="2"/>
                <c:pt idx="0">
                  <c:v>3.3068077458432201</c:v>
                </c:pt>
                <c:pt idx="1">
                  <c:v>5.1846556231464396</c:v>
                </c:pt>
              </c:numCache>
            </c:numRef>
          </c:val>
          <c:extLst xmlns:c16r2="http://schemas.microsoft.com/office/drawing/2015/06/chart">
            <c:ext xmlns:c16="http://schemas.microsoft.com/office/drawing/2014/chart" uri="{C3380CC4-5D6E-409C-BE32-E72D297353CC}">
              <c16:uniqueId val="{00000000-8398-4FB8-8ED8-27FBD93575AF}"/>
            </c:ext>
          </c:extLst>
        </c:ser>
        <c:dLbls>
          <c:showLegendKey val="0"/>
          <c:showVal val="0"/>
          <c:showCatName val="0"/>
          <c:showSerName val="0"/>
          <c:showPercent val="0"/>
          <c:showBubbleSize val="0"/>
        </c:dLbls>
        <c:gapWidth val="182"/>
        <c:axId val="118780288"/>
        <c:axId val="118781824"/>
      </c:barChart>
      <c:catAx>
        <c:axId val="11878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781824"/>
        <c:crosses val="autoZero"/>
        <c:auto val="1"/>
        <c:lblAlgn val="ctr"/>
        <c:lblOffset val="100"/>
        <c:noMultiLvlLbl val="0"/>
      </c:catAx>
      <c:valAx>
        <c:axId val="118781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78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Admitted from Community (N=30,381)</a:t>
            </a:r>
          </a:p>
        </c:rich>
      </c:tx>
      <c:layout/>
      <c:overlay val="0"/>
      <c:spPr>
        <a:noFill/>
        <a:ln>
          <a:noFill/>
        </a:ln>
        <a:effectLst/>
      </c:spPr>
    </c:title>
    <c:autoTitleDeleted val="0"/>
    <c:plotArea>
      <c:layout/>
      <c:lineChart>
        <c:grouping val="standard"/>
        <c:varyColors val="0"/>
        <c:ser>
          <c:idx val="0"/>
          <c:order val="0"/>
          <c:tx>
            <c:strRef>
              <c:f>'Admission by Transfer'!$J$3</c:f>
              <c:strCache>
                <c:ptCount val="1"/>
                <c:pt idx="0">
                  <c:v>Community Hospital</c:v>
                </c:pt>
              </c:strCache>
            </c:strRef>
          </c:tx>
          <c:spPr>
            <a:ln w="38100" cap="rnd">
              <a:solidFill>
                <a:schemeClr val="accent5">
                  <a:lumMod val="60000"/>
                  <a:lumOff val="40000"/>
                </a:schemeClr>
              </a:solidFill>
              <a:round/>
            </a:ln>
            <a:effectLst/>
          </c:spPr>
          <c:marker>
            <c:symbol val="none"/>
          </c:marker>
          <c:cat>
            <c:strLit>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extLst>
                <c:ext xmlns:c15="http://schemas.microsoft.com/office/drawing/2012/chart" uri="{02D57815-91ED-43cb-92C2-25804820EDAC}">
                  <c15:autoCat val="1"/>
                </c:ext>
              </c:extLst>
            </c:strLit>
          </c:cat>
          <c:val>
            <c:numRef>
              <c:f>'Admission by Transfer'!$J$5:$J$25</c:f>
              <c:numCache>
                <c:formatCode>General</c:formatCode>
                <c:ptCount val="20"/>
                <c:pt idx="0">
                  <c:v>9679</c:v>
                </c:pt>
                <c:pt idx="1">
                  <c:v>2119</c:v>
                </c:pt>
                <c:pt idx="2">
                  <c:v>1151</c:v>
                </c:pt>
                <c:pt idx="3">
                  <c:v>1317</c:v>
                </c:pt>
                <c:pt idx="4">
                  <c:v>1140</c:v>
                </c:pt>
                <c:pt idx="5">
                  <c:v>654</c:v>
                </c:pt>
                <c:pt idx="6">
                  <c:v>389</c:v>
                </c:pt>
                <c:pt idx="7">
                  <c:v>230</c:v>
                </c:pt>
                <c:pt idx="8">
                  <c:v>146</c:v>
                </c:pt>
                <c:pt idx="9">
                  <c:v>86</c:v>
                </c:pt>
                <c:pt idx="10">
                  <c:v>59</c:v>
                </c:pt>
                <c:pt idx="11">
                  <c:v>44</c:v>
                </c:pt>
                <c:pt idx="12">
                  <c:v>25</c:v>
                </c:pt>
                <c:pt idx="13">
                  <c:v>33</c:v>
                </c:pt>
                <c:pt idx="14">
                  <c:v>18</c:v>
                </c:pt>
                <c:pt idx="15">
                  <c:v>14</c:v>
                </c:pt>
                <c:pt idx="16">
                  <c:v>12</c:v>
                </c:pt>
                <c:pt idx="17">
                  <c:v>13</c:v>
                </c:pt>
                <c:pt idx="18">
                  <c:v>2</c:v>
                </c:pt>
                <c:pt idx="19">
                  <c:v>5</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0-89B2-4F86-A8FA-A76E72FDAA35}"/>
            </c:ext>
          </c:extLst>
        </c:ser>
        <c:ser>
          <c:idx val="1"/>
          <c:order val="1"/>
          <c:tx>
            <c:strRef>
              <c:f>'Admission by Transfer'!$K$3</c:f>
              <c:strCache>
                <c:ptCount val="1"/>
                <c:pt idx="0">
                  <c:v>Trauma Hospital</c:v>
                </c:pt>
              </c:strCache>
            </c:strRef>
          </c:tx>
          <c:spPr>
            <a:ln w="38100" cap="rnd">
              <a:solidFill>
                <a:srgbClr val="013366"/>
              </a:solidFill>
              <a:round/>
            </a:ln>
            <a:effectLst/>
          </c:spPr>
          <c:marker>
            <c:symbol val="none"/>
          </c:marker>
          <c:cat>
            <c:strLit>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extLst>
                <c:ext xmlns:c15="http://schemas.microsoft.com/office/drawing/2012/chart" uri="{02D57815-91ED-43cb-92C2-25804820EDAC}">
                  <c15:autoCat val="1"/>
                </c:ext>
              </c:extLst>
            </c:strLit>
          </c:cat>
          <c:val>
            <c:numRef>
              <c:f>'Admission by Transfer'!$K$5:$K$25</c:f>
              <c:numCache>
                <c:formatCode>General</c:formatCode>
                <c:ptCount val="20"/>
                <c:pt idx="0">
                  <c:v>139</c:v>
                </c:pt>
                <c:pt idx="1">
                  <c:v>932</c:v>
                </c:pt>
                <c:pt idx="2">
                  <c:v>864</c:v>
                </c:pt>
                <c:pt idx="3">
                  <c:v>876</c:v>
                </c:pt>
                <c:pt idx="4">
                  <c:v>939</c:v>
                </c:pt>
                <c:pt idx="5">
                  <c:v>580</c:v>
                </c:pt>
                <c:pt idx="6">
                  <c:v>401</c:v>
                </c:pt>
                <c:pt idx="7">
                  <c:v>282</c:v>
                </c:pt>
                <c:pt idx="8">
                  <c:v>179</c:v>
                </c:pt>
                <c:pt idx="9">
                  <c:v>136</c:v>
                </c:pt>
                <c:pt idx="10">
                  <c:v>82</c:v>
                </c:pt>
                <c:pt idx="11">
                  <c:v>65</c:v>
                </c:pt>
                <c:pt idx="12">
                  <c:v>43</c:v>
                </c:pt>
                <c:pt idx="13">
                  <c:v>40</c:v>
                </c:pt>
                <c:pt idx="14">
                  <c:v>25</c:v>
                </c:pt>
                <c:pt idx="15">
                  <c:v>20</c:v>
                </c:pt>
                <c:pt idx="16">
                  <c:v>22</c:v>
                </c:pt>
                <c:pt idx="17">
                  <c:v>18</c:v>
                </c:pt>
                <c:pt idx="18">
                  <c:v>9</c:v>
                </c:pt>
                <c:pt idx="19">
                  <c:v>8</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1-89B2-4F86-A8FA-A76E72FDAA35}"/>
            </c:ext>
          </c:extLst>
        </c:ser>
        <c:dLbls>
          <c:showLegendKey val="0"/>
          <c:showVal val="0"/>
          <c:showCatName val="0"/>
          <c:showSerName val="0"/>
          <c:showPercent val="0"/>
          <c:showBubbleSize val="0"/>
        </c:dLbls>
        <c:marker val="1"/>
        <c:smooth val="0"/>
        <c:axId val="95506816"/>
        <c:axId val="95508352"/>
      </c:lineChart>
      <c:catAx>
        <c:axId val="955068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508352"/>
        <c:crosses val="autoZero"/>
        <c:auto val="1"/>
        <c:lblAlgn val="ctr"/>
        <c:lblOffset val="100"/>
        <c:noMultiLvlLbl val="0"/>
      </c:catAx>
      <c:valAx>
        <c:axId val="95508352"/>
        <c:scaling>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Trauma Patient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5506816"/>
        <c:crosses val="autoZero"/>
        <c:crossBetween val="between"/>
        <c:majorUnit val="25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allregionbyatv!$J$8</c:f>
              <c:strCache>
                <c:ptCount val="1"/>
                <c:pt idx="0">
                  <c:v>Region 3</c:v>
                </c:pt>
              </c:strCache>
            </c:strRef>
          </c:tx>
          <c:spPr>
            <a:solidFill>
              <a:schemeClr val="accent6">
                <a:lumMod val="75000"/>
              </a:schemeClr>
            </a:solidFill>
            <a:ln>
              <a:solidFill>
                <a:schemeClr val="accent6">
                  <a:lumMod val="75000"/>
                </a:schemeClr>
              </a:solidFill>
            </a:ln>
            <a:effectLst/>
          </c:spPr>
          <c:invertIfNegative val="0"/>
          <c:cat>
            <c:strRef>
              <c:f>allregionbyatv!$K$5:$L$5</c:f>
              <c:strCache>
                <c:ptCount val="2"/>
                <c:pt idx="0">
                  <c:v>Off Road Vehicle</c:v>
                </c:pt>
                <c:pt idx="1">
                  <c:v>Motor Driven Snow Vehicle</c:v>
                </c:pt>
              </c:strCache>
            </c:strRef>
          </c:cat>
          <c:val>
            <c:numRef>
              <c:f>allregionbyatv!$K$8:$L$8</c:f>
              <c:numCache>
                <c:formatCode>General</c:formatCode>
                <c:ptCount val="2"/>
                <c:pt idx="0">
                  <c:v>0.104787932190596</c:v>
                </c:pt>
                <c:pt idx="1">
                  <c:v>2.2454556897984802E-2</c:v>
                </c:pt>
              </c:numCache>
            </c:numRef>
          </c:val>
          <c:extLst xmlns:c16r2="http://schemas.microsoft.com/office/drawing/2015/06/chart">
            <c:ext xmlns:c16="http://schemas.microsoft.com/office/drawing/2014/chart" uri="{C3380CC4-5D6E-409C-BE32-E72D297353CC}">
              <c16:uniqueId val="{00000000-C7A9-4104-86F1-1A3A469A4EDE}"/>
            </c:ext>
          </c:extLst>
        </c:ser>
        <c:ser>
          <c:idx val="1"/>
          <c:order val="1"/>
          <c:tx>
            <c:strRef>
              <c:f>allregionbyatv!$J$9</c:f>
              <c:strCache>
                <c:ptCount val="1"/>
                <c:pt idx="0">
                  <c:v>Massachusetts</c:v>
                </c:pt>
              </c:strCache>
            </c:strRef>
          </c:tx>
          <c:spPr>
            <a:solidFill>
              <a:srgbClr val="4376BB"/>
            </a:solidFill>
            <a:ln>
              <a:solidFill>
                <a:srgbClr val="4376BB"/>
              </a:solidFill>
            </a:ln>
            <a:effectLst/>
          </c:spPr>
          <c:invertIfNegative val="0"/>
          <c:cat>
            <c:strRef>
              <c:f>allregionbyatv!$K$5:$L$5</c:f>
              <c:strCache>
                <c:ptCount val="2"/>
                <c:pt idx="0">
                  <c:v>Off Road Vehicle</c:v>
                </c:pt>
                <c:pt idx="1">
                  <c:v>Motor Driven Snow Vehicle</c:v>
                </c:pt>
              </c:strCache>
            </c:strRef>
          </c:cat>
          <c:val>
            <c:numRef>
              <c:f>allregionbyatv!$K$9:$L$9</c:f>
              <c:numCache>
                <c:formatCode>General</c:formatCode>
                <c:ptCount val="2"/>
                <c:pt idx="0">
                  <c:v>0.18720386534744701</c:v>
                </c:pt>
                <c:pt idx="1">
                  <c:v>8.5281760880503696E-2</c:v>
                </c:pt>
              </c:numCache>
            </c:numRef>
          </c:val>
          <c:extLst xmlns:c16r2="http://schemas.microsoft.com/office/drawing/2015/06/chart">
            <c:ext xmlns:c16="http://schemas.microsoft.com/office/drawing/2014/chart" uri="{C3380CC4-5D6E-409C-BE32-E72D297353CC}">
              <c16:uniqueId val="{00000001-C7A9-4104-86F1-1A3A469A4EDE}"/>
            </c:ext>
          </c:extLst>
        </c:ser>
        <c:dLbls>
          <c:showLegendKey val="0"/>
          <c:showVal val="0"/>
          <c:showCatName val="0"/>
          <c:showSerName val="0"/>
          <c:showPercent val="0"/>
          <c:showBubbleSize val="0"/>
        </c:dLbls>
        <c:gapWidth val="182"/>
        <c:axId val="118917376"/>
        <c:axId val="118919168"/>
      </c:barChart>
      <c:catAx>
        <c:axId val="118917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919168"/>
        <c:crosses val="autoZero"/>
        <c:auto val="1"/>
        <c:lblAlgn val="ctr"/>
        <c:lblOffset val="100"/>
        <c:noMultiLvlLbl val="0"/>
      </c:catAx>
      <c:valAx>
        <c:axId val="118919168"/>
        <c:scaling>
          <c:orientation val="minMax"/>
          <c:max val="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917376"/>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'#LN00056'!$T$3</c:f>
              <c:strCache>
                <c:ptCount val="1"/>
                <c:pt idx="0">
                  <c:v>Region 5</c:v>
                </c:pt>
              </c:strCache>
            </c:strRef>
          </c:tx>
          <c:spPr>
            <a:ln w="38100" cap="rnd">
              <a:solidFill>
                <a:srgbClr val="013366"/>
              </a:solidFill>
              <a:round/>
            </a:ln>
            <a:effectLst/>
          </c:spPr>
          <c:marker>
            <c:symbol val="none"/>
          </c:marker>
          <c:val>
            <c:numRef>
              <c:f>'#LN00056'!$T$4:$T$8</c:f>
              <c:numCache>
                <c:formatCode>General</c:formatCode>
                <c:ptCount val="5"/>
                <c:pt idx="0">
                  <c:v>76.027799999999999</c:v>
                </c:pt>
                <c:pt idx="1">
                  <c:v>74.813800000000001</c:v>
                </c:pt>
                <c:pt idx="2">
                  <c:v>78.528899999999993</c:v>
                </c:pt>
                <c:pt idx="3">
                  <c:v>58.7226</c:v>
                </c:pt>
                <c:pt idx="4">
                  <c:v>59.530799999999999</c:v>
                </c:pt>
              </c:numCache>
            </c:numRef>
          </c:val>
          <c:smooth val="0"/>
          <c:extLst xmlns:c16r2="http://schemas.microsoft.com/office/drawing/2015/06/chart">
            <c:ext xmlns:c16="http://schemas.microsoft.com/office/drawing/2014/chart" uri="{C3380CC4-5D6E-409C-BE32-E72D297353CC}">
              <c16:uniqueId val="{00000000-16C8-426C-91D8-1174D9E5D1CB}"/>
            </c:ext>
          </c:extLst>
        </c:ser>
        <c:ser>
          <c:idx val="1"/>
          <c:order val="1"/>
          <c:tx>
            <c:strRef>
              <c:f>'#LN00056'!$U$3</c:f>
              <c:strCache>
                <c:ptCount val="1"/>
                <c:pt idx="0">
                  <c:v>Massachusetts</c:v>
                </c:pt>
              </c:strCache>
            </c:strRef>
          </c:tx>
          <c:spPr>
            <a:ln w="38100" cap="rnd">
              <a:solidFill>
                <a:srgbClr val="4376BB"/>
              </a:solidFill>
              <a:round/>
            </a:ln>
            <a:effectLst/>
          </c:spPr>
          <c:marker>
            <c:symbol val="none"/>
          </c:marker>
          <c:val>
            <c:numRef>
              <c:f>'#LN00056'!$U$4:$U$8</c:f>
              <c:numCache>
                <c:formatCode>General</c:formatCode>
                <c:ptCount val="5"/>
                <c:pt idx="0">
                  <c:v>51.977800000000002</c:v>
                </c:pt>
                <c:pt idx="1">
                  <c:v>50.056800000000003</c:v>
                </c:pt>
                <c:pt idx="2">
                  <c:v>51.553400000000003</c:v>
                </c:pt>
                <c:pt idx="3">
                  <c:v>45.381900000000002</c:v>
                </c:pt>
                <c:pt idx="4">
                  <c:v>45.723799999999997</c:v>
                </c:pt>
              </c:numCache>
            </c:numRef>
          </c:val>
          <c:smooth val="0"/>
          <c:extLst xmlns:c16r2="http://schemas.microsoft.com/office/drawing/2015/06/chart">
            <c:ext xmlns:c16="http://schemas.microsoft.com/office/drawing/2014/chart" uri="{C3380CC4-5D6E-409C-BE32-E72D297353CC}">
              <c16:uniqueId val="{00000001-16C8-426C-91D8-1174D9E5D1CB}"/>
            </c:ext>
          </c:extLst>
        </c:ser>
        <c:dLbls>
          <c:showLegendKey val="0"/>
          <c:showVal val="0"/>
          <c:showCatName val="0"/>
          <c:showSerName val="0"/>
          <c:showPercent val="0"/>
          <c:showBubbleSize val="0"/>
        </c:dLbls>
        <c:marker val="1"/>
        <c:smooth val="0"/>
        <c:axId val="85409152"/>
        <c:axId val="97301632"/>
      </c:lineChart>
      <c:catAx>
        <c:axId val="854091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301632"/>
        <c:crosses val="autoZero"/>
        <c:auto val="1"/>
        <c:lblAlgn val="ctr"/>
        <c:lblOffset val="100"/>
        <c:noMultiLvlLbl val="0"/>
      </c:catAx>
      <c:valAx>
        <c:axId val="97301632"/>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409152"/>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Average EMS Response Time to Scene for Region</a:t>
            </a:r>
            <a:r>
              <a:rPr lang="en-US" sz="1600" baseline="0"/>
              <a:t> 5 and Massachusetts</a:t>
            </a:r>
            <a:endParaRPr lang="en-US" sz="1600"/>
          </a:p>
        </c:rich>
      </c:tx>
      <c:layout/>
      <c:overlay val="0"/>
      <c:spPr>
        <a:noFill/>
        <a:ln>
          <a:noFill/>
        </a:ln>
        <a:effectLst/>
      </c:spPr>
    </c:title>
    <c:autoTitleDeleted val="0"/>
    <c:plotArea>
      <c:layout/>
      <c:barChart>
        <c:barDir val="col"/>
        <c:grouping val="clustered"/>
        <c:varyColors val="0"/>
        <c:ser>
          <c:idx val="0"/>
          <c:order val="0"/>
          <c:tx>
            <c:strRef>
              <c:f>'Response Graphs'!$A$7</c:f>
              <c:strCache>
                <c:ptCount val="1"/>
                <c:pt idx="0">
                  <c:v>Region 5</c:v>
                </c:pt>
              </c:strCache>
            </c:strRef>
          </c:tx>
          <c:spPr>
            <a:solidFill>
              <a:srgbClr val="013366"/>
            </a:solidFill>
            <a:ln>
              <a:solidFill>
                <a:srgbClr val="013366"/>
              </a:solidFill>
            </a:ln>
            <a:effectLst/>
          </c:spPr>
          <c:invertIfNegative val="0"/>
          <c:cat>
            <c:numRef>
              <c:f>'Response Graphs'!$B$2:$C$2</c:f>
              <c:numCache>
                <c:formatCode>General</c:formatCode>
                <c:ptCount val="2"/>
                <c:pt idx="0">
                  <c:v>2015</c:v>
                </c:pt>
                <c:pt idx="1">
                  <c:v>2016</c:v>
                </c:pt>
              </c:numCache>
            </c:numRef>
          </c:cat>
          <c:val>
            <c:numRef>
              <c:f>'Response Graphs'!$B$7:$C$7</c:f>
              <c:numCache>
                <c:formatCode>0.0</c:formatCode>
                <c:ptCount val="2"/>
                <c:pt idx="0">
                  <c:v>6.4753333333333334</c:v>
                </c:pt>
                <c:pt idx="1">
                  <c:v>6.2646666666666668</c:v>
                </c:pt>
              </c:numCache>
            </c:numRef>
          </c:val>
          <c:extLst xmlns:c16r2="http://schemas.microsoft.com/office/drawing/2015/06/chart">
            <c:ext xmlns:c16="http://schemas.microsoft.com/office/drawing/2014/chart" uri="{C3380CC4-5D6E-409C-BE32-E72D297353CC}">
              <c16:uniqueId val="{00000000-DC72-4D15-8540-88A200E70C5E}"/>
            </c:ext>
          </c:extLst>
        </c:ser>
        <c:ser>
          <c:idx val="1"/>
          <c:order val="1"/>
          <c:tx>
            <c:strRef>
              <c:f>'Response Graphs'!$A$8</c:f>
              <c:strCache>
                <c:ptCount val="1"/>
                <c:pt idx="0">
                  <c:v>MA</c:v>
                </c:pt>
              </c:strCache>
            </c:strRef>
          </c:tx>
          <c:spPr>
            <a:solidFill>
              <a:srgbClr val="4376BB"/>
            </a:solidFill>
            <a:ln>
              <a:solidFill>
                <a:srgbClr val="4376BB"/>
              </a:solidFill>
            </a:ln>
            <a:effectLst/>
          </c:spPr>
          <c:invertIfNegative val="0"/>
          <c:cat>
            <c:numRef>
              <c:f>'Response Graphs'!$B$2:$C$2</c:f>
              <c:numCache>
                <c:formatCode>General</c:formatCode>
                <c:ptCount val="2"/>
                <c:pt idx="0">
                  <c:v>2015</c:v>
                </c:pt>
                <c:pt idx="1">
                  <c:v>2016</c:v>
                </c:pt>
              </c:numCache>
            </c:numRef>
          </c:cat>
          <c:val>
            <c:numRef>
              <c:f>'Response Graphs'!$B$8:$C$8</c:f>
              <c:numCache>
                <c:formatCode>0.0</c:formatCode>
                <c:ptCount val="2"/>
                <c:pt idx="0">
                  <c:v>6.5363333333333333</c:v>
                </c:pt>
                <c:pt idx="1">
                  <c:v>6.4493333333333327</c:v>
                </c:pt>
              </c:numCache>
            </c:numRef>
          </c:val>
          <c:extLst xmlns:c16r2="http://schemas.microsoft.com/office/drawing/2015/06/chart">
            <c:ext xmlns:c16="http://schemas.microsoft.com/office/drawing/2014/chart" uri="{C3380CC4-5D6E-409C-BE32-E72D297353CC}">
              <c16:uniqueId val="{00000001-DC72-4D15-8540-88A200E70C5E}"/>
            </c:ext>
          </c:extLst>
        </c:ser>
        <c:dLbls>
          <c:showLegendKey val="0"/>
          <c:showVal val="0"/>
          <c:showCatName val="0"/>
          <c:showSerName val="0"/>
          <c:showPercent val="0"/>
          <c:showBubbleSize val="0"/>
        </c:dLbls>
        <c:gapWidth val="150"/>
        <c:axId val="97425664"/>
        <c:axId val="97436032"/>
      </c:barChart>
      <c:catAx>
        <c:axId val="9742566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436032"/>
        <c:crosses val="autoZero"/>
        <c:auto val="1"/>
        <c:lblAlgn val="ctr"/>
        <c:lblOffset val="100"/>
        <c:noMultiLvlLbl val="0"/>
      </c:catAx>
      <c:valAx>
        <c:axId val="97436032"/>
        <c:scaling>
          <c:orientation val="minMax"/>
          <c:max val="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Average</a:t>
                </a:r>
                <a:r>
                  <a:rPr lang="en-US" sz="1200" baseline="0"/>
                  <a:t> Response Time to Scene (min)</a:t>
                </a:r>
                <a:endParaRPr lang="en-US" sz="1200"/>
              </a:p>
            </c:rich>
          </c:tx>
          <c:layout>
            <c:manualLayout>
              <c:xMode val="edge"/>
              <c:yMode val="edge"/>
              <c:x val="1.4640378175539729E-2"/>
              <c:y val="0.2024414974443984"/>
            </c:manualLayout>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4256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dirty="0">
                <a:effectLst/>
              </a:rPr>
              <a:t>Average EMS Transport Time to Destination </a:t>
            </a:r>
            <a:r>
              <a:rPr lang="en-US" sz="1600" dirty="0"/>
              <a:t>for Region</a:t>
            </a:r>
            <a:r>
              <a:rPr lang="en-US" sz="1600" baseline="0" dirty="0"/>
              <a:t> 5 and Massachusetts</a:t>
            </a:r>
            <a:endParaRPr lang="en-US" sz="1600" dirty="0"/>
          </a:p>
        </c:rich>
      </c:tx>
      <c:layout/>
      <c:overlay val="0"/>
      <c:spPr>
        <a:noFill/>
        <a:ln>
          <a:noFill/>
        </a:ln>
        <a:effectLst/>
      </c:spPr>
    </c:title>
    <c:autoTitleDeleted val="0"/>
    <c:plotArea>
      <c:layout/>
      <c:barChart>
        <c:barDir val="col"/>
        <c:grouping val="clustered"/>
        <c:varyColors val="0"/>
        <c:ser>
          <c:idx val="0"/>
          <c:order val="0"/>
          <c:tx>
            <c:strRef>
              <c:f>'Transport Graphs'!$A$7</c:f>
              <c:strCache>
                <c:ptCount val="1"/>
                <c:pt idx="0">
                  <c:v>Region 5</c:v>
                </c:pt>
              </c:strCache>
            </c:strRef>
          </c:tx>
          <c:spPr>
            <a:solidFill>
              <a:srgbClr val="013366"/>
            </a:solidFill>
            <a:ln>
              <a:solidFill>
                <a:srgbClr val="013366"/>
              </a:solidFill>
            </a:ln>
            <a:effectLst/>
          </c:spPr>
          <c:invertIfNegative val="0"/>
          <c:cat>
            <c:numRef>
              <c:f>'Transport Graphs'!$B$2:$C$2</c:f>
              <c:numCache>
                <c:formatCode>General</c:formatCode>
                <c:ptCount val="2"/>
                <c:pt idx="0">
                  <c:v>2015</c:v>
                </c:pt>
                <c:pt idx="1">
                  <c:v>2016</c:v>
                </c:pt>
              </c:numCache>
            </c:numRef>
          </c:cat>
          <c:val>
            <c:numRef>
              <c:f>'Transport Graphs'!$B$7:$C$7</c:f>
              <c:numCache>
                <c:formatCode>0.0</c:formatCode>
                <c:ptCount val="2"/>
                <c:pt idx="0">
                  <c:v>12.031833333333333</c:v>
                </c:pt>
                <c:pt idx="1">
                  <c:v>11.795500000000001</c:v>
                </c:pt>
              </c:numCache>
            </c:numRef>
          </c:val>
          <c:extLst xmlns:c16r2="http://schemas.microsoft.com/office/drawing/2015/06/chart">
            <c:ext xmlns:c16="http://schemas.microsoft.com/office/drawing/2014/chart" uri="{C3380CC4-5D6E-409C-BE32-E72D297353CC}">
              <c16:uniqueId val="{00000000-1C22-4C8F-8E6F-8E2DC0068D0F}"/>
            </c:ext>
          </c:extLst>
        </c:ser>
        <c:ser>
          <c:idx val="1"/>
          <c:order val="1"/>
          <c:tx>
            <c:strRef>
              <c:f>'Transport Graphs'!$A$8</c:f>
              <c:strCache>
                <c:ptCount val="1"/>
                <c:pt idx="0">
                  <c:v>MA</c:v>
                </c:pt>
              </c:strCache>
            </c:strRef>
          </c:tx>
          <c:spPr>
            <a:solidFill>
              <a:srgbClr val="4376BB"/>
            </a:solidFill>
            <a:ln>
              <a:solidFill>
                <a:srgbClr val="4376BB"/>
              </a:solidFill>
            </a:ln>
            <a:effectLst/>
          </c:spPr>
          <c:invertIfNegative val="0"/>
          <c:cat>
            <c:numRef>
              <c:f>'Transport Graphs'!$B$2:$C$2</c:f>
              <c:numCache>
                <c:formatCode>General</c:formatCode>
                <c:ptCount val="2"/>
                <c:pt idx="0">
                  <c:v>2015</c:v>
                </c:pt>
                <c:pt idx="1">
                  <c:v>2016</c:v>
                </c:pt>
              </c:numCache>
            </c:numRef>
          </c:cat>
          <c:val>
            <c:numRef>
              <c:f>'Transport Graphs'!$B$8:$C$8</c:f>
              <c:numCache>
                <c:formatCode>0.0</c:formatCode>
                <c:ptCount val="2"/>
                <c:pt idx="0">
                  <c:v>10.589166666666667</c:v>
                </c:pt>
                <c:pt idx="1">
                  <c:v>10.462666666666667</c:v>
                </c:pt>
              </c:numCache>
            </c:numRef>
          </c:val>
          <c:extLst xmlns:c16r2="http://schemas.microsoft.com/office/drawing/2015/06/chart">
            <c:ext xmlns:c16="http://schemas.microsoft.com/office/drawing/2014/chart" uri="{C3380CC4-5D6E-409C-BE32-E72D297353CC}">
              <c16:uniqueId val="{00000001-1C22-4C8F-8E6F-8E2DC0068D0F}"/>
            </c:ext>
          </c:extLst>
        </c:ser>
        <c:dLbls>
          <c:showLegendKey val="0"/>
          <c:showVal val="0"/>
          <c:showCatName val="0"/>
          <c:showSerName val="0"/>
          <c:showPercent val="0"/>
          <c:showBubbleSize val="0"/>
        </c:dLbls>
        <c:gapWidth val="150"/>
        <c:axId val="97375744"/>
        <c:axId val="97377664"/>
      </c:barChart>
      <c:catAx>
        <c:axId val="9737574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377664"/>
        <c:crosses val="autoZero"/>
        <c:auto val="1"/>
        <c:lblAlgn val="ctr"/>
        <c:lblOffset val="100"/>
        <c:noMultiLvlLbl val="0"/>
      </c:catAx>
      <c:valAx>
        <c:axId val="97377664"/>
        <c:scaling>
          <c:orientation val="minMax"/>
          <c:max val="1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i="0" baseline="0">
                    <a:effectLst/>
                  </a:rPr>
                  <a:t>Average EMS Transport Time (min)</a:t>
                </a:r>
                <a:endParaRPr lang="en-US" sz="1200">
                  <a:effectLst/>
                </a:endParaRPr>
              </a:p>
            </c:rich>
          </c:tx>
          <c:layout>
            <c:manualLayout>
              <c:xMode val="edge"/>
              <c:yMode val="edge"/>
              <c:x val="1.5654951243677322E-2"/>
              <c:y val="0.17592659966858529"/>
            </c:manualLayout>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3757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allregionbyagecat!$F$2</c:f>
              <c:strCache>
                <c:ptCount val="1"/>
                <c:pt idx="0">
                  <c:v>Region 5</c:v>
                </c:pt>
              </c:strCache>
            </c:strRef>
          </c:tx>
          <c:spPr>
            <a:solidFill>
              <a:srgbClr val="002060"/>
            </a:solidFill>
            <a:ln>
              <a:solidFill>
                <a:srgbClr val="002060"/>
              </a:solidFill>
            </a:ln>
            <a:effectLst/>
          </c:spPr>
          <c:invertIfNegative val="0"/>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allregionbyagecat!$F$4:$F$21</c:f>
              <c:numCache>
                <c:formatCode>General</c:formatCode>
                <c:ptCount val="18"/>
                <c:pt idx="0">
                  <c:v>32.797005407351897</c:v>
                </c:pt>
                <c:pt idx="1">
                  <c:v>28.148132595585</c:v>
                </c:pt>
                <c:pt idx="2">
                  <c:v>35.820627939160197</c:v>
                </c:pt>
                <c:pt idx="3">
                  <c:v>53.237944431382999</c:v>
                </c:pt>
                <c:pt idx="4">
                  <c:v>57.334850945255802</c:v>
                </c:pt>
                <c:pt idx="5">
                  <c:v>57.497934084133398</c:v>
                </c:pt>
                <c:pt idx="6">
                  <c:v>51.681048494328202</c:v>
                </c:pt>
                <c:pt idx="7">
                  <c:v>46.257951916795101</c:v>
                </c:pt>
                <c:pt idx="8">
                  <c:v>42.821770382481098</c:v>
                </c:pt>
                <c:pt idx="9">
                  <c:v>45.323658555429901</c:v>
                </c:pt>
                <c:pt idx="10">
                  <c:v>49.793012657270403</c:v>
                </c:pt>
                <c:pt idx="11">
                  <c:v>54.276817204100297</c:v>
                </c:pt>
                <c:pt idx="12">
                  <c:v>56.788052662264597</c:v>
                </c:pt>
                <c:pt idx="13">
                  <c:v>69.039196168573994</c:v>
                </c:pt>
                <c:pt idx="14">
                  <c:v>95.5692141863628</c:v>
                </c:pt>
                <c:pt idx="15">
                  <c:v>147.66279222273701</c:v>
                </c:pt>
                <c:pt idx="16">
                  <c:v>251.465517927343</c:v>
                </c:pt>
                <c:pt idx="17">
                  <c:v>498.52918614145301</c:v>
                </c:pt>
              </c:numCache>
            </c:numRef>
          </c:val>
          <c:extLst xmlns:c16r2="http://schemas.microsoft.com/office/drawing/2015/06/chart">
            <c:ext xmlns:c16="http://schemas.microsoft.com/office/drawing/2014/chart" uri="{C3380CC4-5D6E-409C-BE32-E72D297353CC}">
              <c16:uniqueId val="{00000000-E1BC-4E8E-93EC-F8CF82CE2648}"/>
            </c:ext>
          </c:extLst>
        </c:ser>
        <c:ser>
          <c:idx val="2"/>
          <c:order val="1"/>
          <c:tx>
            <c:strRef>
              <c:f>allregionbyagecat!$G$2</c:f>
              <c:strCache>
                <c:ptCount val="1"/>
                <c:pt idx="0">
                  <c:v>Massachusetts</c:v>
                </c:pt>
              </c:strCache>
            </c:strRef>
          </c:tx>
          <c:spPr>
            <a:solidFill>
              <a:srgbClr val="4376BB"/>
            </a:solidFill>
            <a:ln>
              <a:solidFill>
                <a:srgbClr val="4376BB"/>
              </a:solidFill>
            </a:ln>
            <a:effectLst/>
          </c:spPr>
          <c:invertIfNegative val="0"/>
          <c:cat>
            <c:strRef>
              <c:f>allregionbyagecat!$A$4:$A$21</c:f>
              <c:strCache>
                <c:ptCount val="18"/>
                <c:pt idx="0">
                  <c:v>1-4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allregionbyagecat!$G$4:$G$21</c:f>
              <c:numCache>
                <c:formatCode>General</c:formatCode>
                <c:ptCount val="18"/>
                <c:pt idx="0">
                  <c:v>22.146102614082299</c:v>
                </c:pt>
                <c:pt idx="1">
                  <c:v>19.6412641623435</c:v>
                </c:pt>
                <c:pt idx="2">
                  <c:v>21.260328758519101</c:v>
                </c:pt>
                <c:pt idx="3">
                  <c:v>28.349398479984401</c:v>
                </c:pt>
                <c:pt idx="4">
                  <c:v>33.161369506022503</c:v>
                </c:pt>
                <c:pt idx="5">
                  <c:v>30.027279371971101</c:v>
                </c:pt>
                <c:pt idx="6">
                  <c:v>27.557225101574101</c:v>
                </c:pt>
                <c:pt idx="7">
                  <c:v>25.9880264357312</c:v>
                </c:pt>
                <c:pt idx="8">
                  <c:v>26.035047526468801</c:v>
                </c:pt>
                <c:pt idx="9">
                  <c:v>29.368992923674</c:v>
                </c:pt>
                <c:pt idx="10">
                  <c:v>34.638507384525802</c:v>
                </c:pt>
                <c:pt idx="11">
                  <c:v>39.501607828706199</c:v>
                </c:pt>
                <c:pt idx="12">
                  <c:v>45.294529074304201</c:v>
                </c:pt>
                <c:pt idx="13">
                  <c:v>57.168152444628497</c:v>
                </c:pt>
                <c:pt idx="14">
                  <c:v>82.414709907875704</c:v>
                </c:pt>
                <c:pt idx="15">
                  <c:v>129.773098119395</c:v>
                </c:pt>
                <c:pt idx="16">
                  <c:v>230.292028784454</c:v>
                </c:pt>
                <c:pt idx="17">
                  <c:v>450.22659178335499</c:v>
                </c:pt>
              </c:numCache>
            </c:numRef>
          </c:val>
          <c:extLst xmlns:c16r2="http://schemas.microsoft.com/office/drawing/2015/06/chart">
            <c:ext xmlns:c16="http://schemas.microsoft.com/office/drawing/2014/chart" uri="{C3380CC4-5D6E-409C-BE32-E72D297353CC}">
              <c16:uniqueId val="{00000001-E1BC-4E8E-93EC-F8CF82CE2648}"/>
            </c:ext>
          </c:extLst>
        </c:ser>
        <c:dLbls>
          <c:showLegendKey val="0"/>
          <c:showVal val="0"/>
          <c:showCatName val="0"/>
          <c:showSerName val="0"/>
          <c:showPercent val="0"/>
          <c:showBubbleSize val="0"/>
        </c:dLbls>
        <c:gapWidth val="219"/>
        <c:overlap val="-27"/>
        <c:axId val="97481088"/>
        <c:axId val="97482624"/>
      </c:barChart>
      <c:catAx>
        <c:axId val="974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482624"/>
        <c:crosses val="autoZero"/>
        <c:auto val="1"/>
        <c:lblAlgn val="ctr"/>
        <c:lblOffset val="100"/>
        <c:noMultiLvlLbl val="0"/>
      </c:catAx>
      <c:valAx>
        <c:axId val="9748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481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allregionbygender!$A$3</c:f>
              <c:strCache>
                <c:ptCount val="1"/>
                <c:pt idx="0">
                  <c:v>Male</c:v>
                </c:pt>
              </c:strCache>
            </c:strRef>
          </c:tx>
          <c:spPr>
            <a:solidFill>
              <a:srgbClr val="013366"/>
            </a:solidFill>
            <a:ln>
              <a:solidFill>
                <a:srgbClr val="013366"/>
              </a:solidFill>
            </a:ln>
            <a:effectLst/>
          </c:spPr>
          <c:invertIfNegative val="0"/>
          <c:cat>
            <c:strRef>
              <c:f>allregionbygender!$F$2:$G$2</c:f>
              <c:strCache>
                <c:ptCount val="2"/>
                <c:pt idx="0">
                  <c:v>Region 5</c:v>
                </c:pt>
                <c:pt idx="1">
                  <c:v>Massachusetts</c:v>
                </c:pt>
              </c:strCache>
            </c:strRef>
          </c:cat>
          <c:val>
            <c:numRef>
              <c:f>allregionbygender!$F$3:$G$3</c:f>
              <c:numCache>
                <c:formatCode>General</c:formatCode>
                <c:ptCount val="2"/>
                <c:pt idx="0">
                  <c:v>67.209326072445705</c:v>
                </c:pt>
                <c:pt idx="1">
                  <c:v>48.744209413708496</c:v>
                </c:pt>
              </c:numCache>
            </c:numRef>
          </c:val>
          <c:extLst xmlns:c16r2="http://schemas.microsoft.com/office/drawing/2015/06/chart">
            <c:ext xmlns:c16="http://schemas.microsoft.com/office/drawing/2014/chart" uri="{C3380CC4-5D6E-409C-BE32-E72D297353CC}">
              <c16:uniqueId val="{00000000-A4EB-487B-BFA1-F28E6AF2E29E}"/>
            </c:ext>
          </c:extLst>
        </c:ser>
        <c:ser>
          <c:idx val="1"/>
          <c:order val="1"/>
          <c:tx>
            <c:strRef>
              <c:f>allregionbygender!$A$4</c:f>
              <c:strCache>
                <c:ptCount val="1"/>
                <c:pt idx="0">
                  <c:v>Female</c:v>
                </c:pt>
              </c:strCache>
            </c:strRef>
          </c:tx>
          <c:spPr>
            <a:solidFill>
              <a:srgbClr val="4376BB"/>
            </a:solidFill>
            <a:ln>
              <a:solidFill>
                <a:srgbClr val="4376BB"/>
              </a:solidFill>
            </a:ln>
            <a:effectLst/>
          </c:spPr>
          <c:invertIfNegative val="0"/>
          <c:cat>
            <c:strRef>
              <c:f>allregionbygender!$F$2:$G$2</c:f>
              <c:strCache>
                <c:ptCount val="2"/>
                <c:pt idx="0">
                  <c:v>Region 5</c:v>
                </c:pt>
                <c:pt idx="1">
                  <c:v>Massachusetts</c:v>
                </c:pt>
              </c:strCache>
            </c:strRef>
          </c:cat>
          <c:val>
            <c:numRef>
              <c:f>allregionbygender!$F$4:$G$4</c:f>
              <c:numCache>
                <c:formatCode>General</c:formatCode>
                <c:ptCount val="2"/>
                <c:pt idx="0">
                  <c:v>71.598250195841203</c:v>
                </c:pt>
                <c:pt idx="1">
                  <c:v>49.067312579928497</c:v>
                </c:pt>
              </c:numCache>
            </c:numRef>
          </c:val>
          <c:extLst xmlns:c16r2="http://schemas.microsoft.com/office/drawing/2015/06/chart">
            <c:ext xmlns:c16="http://schemas.microsoft.com/office/drawing/2014/chart" uri="{C3380CC4-5D6E-409C-BE32-E72D297353CC}">
              <c16:uniqueId val="{00000001-A4EB-487B-BFA1-F28E6AF2E29E}"/>
            </c:ext>
          </c:extLst>
        </c:ser>
        <c:dLbls>
          <c:showLegendKey val="0"/>
          <c:showVal val="0"/>
          <c:showCatName val="0"/>
          <c:showSerName val="0"/>
          <c:showPercent val="0"/>
          <c:showBubbleSize val="0"/>
        </c:dLbls>
        <c:gapWidth val="219"/>
        <c:axId val="119236864"/>
        <c:axId val="119246848"/>
      </c:barChart>
      <c:catAx>
        <c:axId val="11923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246848"/>
        <c:crosses val="autoZero"/>
        <c:auto val="1"/>
        <c:lblAlgn val="ctr"/>
        <c:lblOffset val="100"/>
        <c:noMultiLvlLbl val="0"/>
      </c:catAx>
      <c:valAx>
        <c:axId val="11924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236864"/>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b="1" dirty="0"/>
              <a:t>Region 5, N=16,434</a:t>
            </a:r>
          </a:p>
        </c:rich>
      </c:tx>
      <c:layout>
        <c:manualLayout>
          <c:xMode val="edge"/>
          <c:yMode val="edge"/>
          <c:x val="7.6420424719637309E-2"/>
          <c:y val="1.8475748657494743E-2"/>
        </c:manualLayout>
      </c:layout>
      <c:overlay val="0"/>
      <c:spPr>
        <a:noFill/>
        <a:ln>
          <a:noFill/>
        </a:ln>
        <a:effectLst/>
      </c:spPr>
    </c:title>
    <c:autoTitleDeleted val="0"/>
    <c:plotArea>
      <c:layout/>
      <c:pieChart>
        <c:varyColors val="1"/>
        <c:ser>
          <c:idx val="0"/>
          <c:order val="0"/>
          <c:tx>
            <c:strRef>
              <c:f>allregionbytransport!$C$30</c:f>
              <c:strCache>
                <c:ptCount val="1"/>
                <c:pt idx="0">
                  <c:v>Region 1</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F25-42B1-AAF4-1E1033018363}"/>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DF25-42B1-AAF4-1E1033018363}"/>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DF25-42B1-AAF4-1E1033018363}"/>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DF25-42B1-AAF4-1E1033018363}"/>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F25-42B1-AAF4-1E1033018363}"/>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F25-42B1-AAF4-1E1033018363}"/>
              </c:ext>
            </c:extLst>
          </c:dPt>
          <c:cat>
            <c:strRef>
              <c:f>allregionbytransport!$B$31:$B$36</c:f>
              <c:strCache>
                <c:ptCount val="6"/>
                <c:pt idx="0">
                  <c:v>Ground Ambulance</c:v>
                </c:pt>
                <c:pt idx="1">
                  <c:v>Private/Public Vehicle/Walk-in</c:v>
                </c:pt>
                <c:pt idx="2">
                  <c:v>Police</c:v>
                </c:pt>
                <c:pt idx="3">
                  <c:v>Other</c:v>
                </c:pt>
                <c:pt idx="4">
                  <c:v>Unknown</c:v>
                </c:pt>
                <c:pt idx="5">
                  <c:v>Helicopter Ambulance</c:v>
                </c:pt>
              </c:strCache>
            </c:strRef>
          </c:cat>
          <c:val>
            <c:numRef>
              <c:f>allregionbytransport!$C$31:$C$36</c:f>
              <c:numCache>
                <c:formatCode>General</c:formatCode>
                <c:ptCount val="6"/>
                <c:pt idx="0">
                  <c:v>7906</c:v>
                </c:pt>
                <c:pt idx="1">
                  <c:v>4143</c:v>
                </c:pt>
                <c:pt idx="2">
                  <c:v>54</c:v>
                </c:pt>
                <c:pt idx="3">
                  <c:v>302</c:v>
                </c:pt>
                <c:pt idx="4">
                  <c:v>44</c:v>
                </c:pt>
                <c:pt idx="5">
                  <c:v>21</c:v>
                </c:pt>
              </c:numCache>
            </c:numRef>
          </c:val>
          <c:extLst xmlns:c16r2="http://schemas.microsoft.com/office/drawing/2015/06/chart">
            <c:ext xmlns:c16="http://schemas.microsoft.com/office/drawing/2014/chart" uri="{C3380CC4-5D6E-409C-BE32-E72D297353CC}">
              <c16:uniqueId val="{0000000C-DF25-42B1-AAF4-1E103301836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1722739203048505E-5"/>
          <c:y val="0.84658436610828625"/>
          <c:w val="0.99991827726079696"/>
          <c:h val="0.15341563389171384"/>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solidFill>
          <a:sysClr val="window" lastClr="FFFFFF"/>
        </a:solid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allregionbytransport!$H$14</c:f>
              <c:strCache>
                <c:ptCount val="1"/>
                <c:pt idx="0">
                  <c:v>Massachusetts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A6A-4C29-AF68-04EA1276B1C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A6A-4C29-AF68-04EA1276B1C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A6A-4C29-AF68-04EA1276B1C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A6A-4C29-AF68-04EA1276B1C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A6A-4C29-AF68-04EA1276B1CA}"/>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A6A-4C29-AF68-04EA1276B1CA}"/>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7A6A-4C29-AF68-04EA1276B1CA}"/>
              </c:ext>
            </c:extLst>
          </c:dPt>
          <c:val>
            <c:numRef>
              <c:f>allregionbytransport!$H$15:$H$21</c:f>
              <c:numCache>
                <c:formatCode>General</c:formatCode>
                <c:ptCount val="7"/>
                <c:pt idx="0">
                  <c:v>105615</c:v>
                </c:pt>
                <c:pt idx="1">
                  <c:v>33646</c:v>
                </c:pt>
                <c:pt idx="2">
                  <c:v>300</c:v>
                </c:pt>
                <c:pt idx="3">
                  <c:v>1383</c:v>
                </c:pt>
                <c:pt idx="4">
                  <c:v>5517</c:v>
                </c:pt>
                <c:pt idx="5">
                  <c:v>3096</c:v>
                </c:pt>
                <c:pt idx="6">
                  <c:v>78</c:v>
                </c:pt>
              </c:numCache>
            </c:numRef>
          </c:val>
          <c:extLst xmlns:c16r2="http://schemas.microsoft.com/office/drawing/2015/06/chart">
            <c:ext xmlns:c16="http://schemas.microsoft.com/office/drawing/2014/chart" uri="{C3380CC4-5D6E-409C-BE32-E72D297353CC}">
              <c16:uniqueId val="{0000000E-7A6A-4C29-AF68-04EA1276B1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allregionbytransport!$G$14</c:f>
              <c:strCache>
                <c:ptCount val="1"/>
                <c:pt idx="0">
                  <c:v>Region 5</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6A4-4869-8D94-0990C72C5CB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6A4-4869-8D94-0990C72C5CB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6A4-4869-8D94-0990C72C5CB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6A4-4869-8D94-0990C72C5CB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6A4-4869-8D94-0990C72C5CBA}"/>
              </c:ext>
            </c:extLst>
          </c:dPt>
          <c:cat>
            <c:strRef>
              <c:f>allregionbytransport!$B$15:$B$19</c:f>
              <c:strCache>
                <c:ptCount val="5"/>
                <c:pt idx="0">
                  <c:v>Ground Ambulance</c:v>
                </c:pt>
                <c:pt idx="1">
                  <c:v>Private/Public Vehicle/Walk-in</c:v>
                </c:pt>
                <c:pt idx="2">
                  <c:v>Police</c:v>
                </c:pt>
                <c:pt idx="3">
                  <c:v>Other</c:v>
                </c:pt>
                <c:pt idx="4">
                  <c:v>Unknown</c:v>
                </c:pt>
              </c:strCache>
            </c:strRef>
          </c:cat>
          <c:val>
            <c:numRef>
              <c:f>allregionbytransport!$G$15:$G$19</c:f>
              <c:numCache>
                <c:formatCode>General</c:formatCode>
                <c:ptCount val="5"/>
                <c:pt idx="0">
                  <c:v>9871</c:v>
                </c:pt>
                <c:pt idx="1">
                  <c:v>4501</c:v>
                </c:pt>
                <c:pt idx="2">
                  <c:v>54</c:v>
                </c:pt>
                <c:pt idx="3">
                  <c:v>102</c:v>
                </c:pt>
                <c:pt idx="4">
                  <c:v>1906</c:v>
                </c:pt>
              </c:numCache>
            </c:numRef>
          </c:val>
          <c:extLst xmlns:c16r2="http://schemas.microsoft.com/office/drawing/2015/06/chart">
            <c:ext xmlns:c16="http://schemas.microsoft.com/office/drawing/2014/chart" uri="{C3380CC4-5D6E-409C-BE32-E72D297353CC}">
              <c16:uniqueId val="{0000000A-56A4-4869-8D94-0990C72C5C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Trauma Level 1 (N= 683 pts) </a:t>
            </a:r>
          </a:p>
        </c:rich>
      </c:tx>
      <c:layout/>
      <c:overlay val="0"/>
      <c:spPr>
        <a:noFill/>
        <a:ln>
          <a:noFill/>
        </a:ln>
        <a:effectLst/>
      </c:spPr>
    </c:title>
    <c:autoTitleDeleted val="0"/>
    <c:plotArea>
      <c:layout/>
      <c:barChart>
        <c:barDir val="bar"/>
        <c:grouping val="clustered"/>
        <c:varyColors val="0"/>
        <c:ser>
          <c:idx val="1"/>
          <c:order val="0"/>
          <c:tx>
            <c:strRef>
              <c:f>'ISS 1&amp; 2'!$B$10</c:f>
              <c:strCache>
                <c:ptCount val="1"/>
                <c:pt idx="0">
                  <c:v>Trauma Level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'ISS 1&amp; 2'!$A$11:$A$21</c:f>
              <c:numCache>
                <c:formatCode>General</c:formatCode>
                <c:ptCount val="11"/>
                <c:pt idx="0">
                  <c:v>110602</c:v>
                </c:pt>
                <c:pt idx="2">
                  <c:v>140652</c:v>
                </c:pt>
                <c:pt idx="3">
                  <c:v>140695</c:v>
                </c:pt>
                <c:pt idx="5">
                  <c:v>450203</c:v>
                </c:pt>
                <c:pt idx="6">
                  <c:v>450202</c:v>
                </c:pt>
                <c:pt idx="8">
                  <c:v>853151</c:v>
                </c:pt>
                <c:pt idx="9">
                  <c:v>853161</c:v>
                </c:pt>
                <c:pt idx="10">
                  <c:v>856151</c:v>
                </c:pt>
              </c:numCache>
            </c:numRef>
          </c:cat>
          <c:val>
            <c:numRef>
              <c:f>'ISS 1&amp; 2'!$B$11:$B$21</c:f>
              <c:numCache>
                <c:formatCode>General</c:formatCode>
                <c:ptCount val="11"/>
                <c:pt idx="2">
                  <c:v>125</c:v>
                </c:pt>
                <c:pt idx="3">
                  <c:v>87</c:v>
                </c:pt>
                <c:pt idx="5">
                  <c:v>178</c:v>
                </c:pt>
                <c:pt idx="8">
                  <c:v>177</c:v>
                </c:pt>
                <c:pt idx="9">
                  <c:v>116</c:v>
                </c:pt>
              </c:numCache>
            </c:numRef>
          </c:val>
          <c:extLst xmlns:c16r2="http://schemas.microsoft.com/office/drawing/2015/06/chart">
            <c:ext xmlns:c16="http://schemas.microsoft.com/office/drawing/2014/chart" uri="{C3380CC4-5D6E-409C-BE32-E72D297353CC}">
              <c16:uniqueId val="{00000000-5437-46DD-B6E3-AC7B7655DC4C}"/>
            </c:ext>
          </c:extLst>
        </c:ser>
        <c:dLbls>
          <c:showLegendKey val="0"/>
          <c:showVal val="0"/>
          <c:showCatName val="0"/>
          <c:showSerName val="0"/>
          <c:showPercent val="0"/>
          <c:showBubbleSize val="0"/>
        </c:dLbls>
        <c:gapWidth val="182"/>
        <c:axId val="95631232"/>
        <c:axId val="95632768"/>
      </c:barChart>
      <c:catAx>
        <c:axId val="9563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632768"/>
        <c:crosses val="autoZero"/>
        <c:auto val="1"/>
        <c:lblAlgn val="ctr"/>
        <c:lblOffset val="100"/>
        <c:noMultiLvlLbl val="0"/>
      </c:catAx>
      <c:valAx>
        <c:axId val="95632768"/>
        <c:scaling>
          <c:orientation val="minMax"/>
          <c:max val="3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63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allregionbyfalls!$G$2</c:f>
              <c:strCache>
                <c:ptCount val="1"/>
                <c:pt idx="0">
                  <c:v>Region 5</c:v>
                </c:pt>
              </c:strCache>
            </c:strRef>
          </c:tx>
          <c:spPr>
            <a:solidFill>
              <a:srgbClr val="013366"/>
            </a:solidFill>
            <a:ln>
              <a:solidFill>
                <a:srgbClr val="013366"/>
              </a:solid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allregionbyfalls!$G$3:$G$6</c:f>
              <c:numCache>
                <c:formatCode>General</c:formatCode>
                <c:ptCount val="4"/>
                <c:pt idx="0">
                  <c:v>4.2096307065396497</c:v>
                </c:pt>
                <c:pt idx="1">
                  <c:v>15.398991800736001</c:v>
                </c:pt>
                <c:pt idx="2">
                  <c:v>3.5297669066865503E-2</c:v>
                </c:pt>
                <c:pt idx="3">
                  <c:v>0.53253439853053597</c:v>
                </c:pt>
              </c:numCache>
            </c:numRef>
          </c:val>
          <c:extLst xmlns:c16r2="http://schemas.microsoft.com/office/drawing/2015/06/chart">
            <c:ext xmlns:c16="http://schemas.microsoft.com/office/drawing/2014/chart" uri="{C3380CC4-5D6E-409C-BE32-E72D297353CC}">
              <c16:uniqueId val="{00000000-4532-4C8B-8667-6C191953C575}"/>
            </c:ext>
          </c:extLst>
        </c:ser>
        <c:ser>
          <c:idx val="1"/>
          <c:order val="1"/>
          <c:tx>
            <c:strRef>
              <c:f>allregionbyfalls!$H$2</c:f>
              <c:strCache>
                <c:ptCount val="1"/>
                <c:pt idx="0">
                  <c:v>Massachusetts</c:v>
                </c:pt>
              </c:strCache>
            </c:strRef>
          </c:tx>
          <c:spPr>
            <a:solidFill>
              <a:srgbClr val="4376BB"/>
            </a:solidFill>
            <a:ln>
              <a:solidFill>
                <a:srgbClr val="4376BB"/>
              </a:solidFill>
            </a:ln>
            <a:effectLst/>
          </c:spPr>
          <c:invertIfNegative val="0"/>
          <c:cat>
            <c:strRef>
              <c:f>allregionbyfalls!$B$3:$B$6</c:f>
              <c:strCache>
                <c:ptCount val="4"/>
                <c:pt idx="0">
                  <c:v>Fall from Height</c:v>
                </c:pt>
                <c:pt idx="1">
                  <c:v>Fall</c:v>
                </c:pt>
                <c:pt idx="2">
                  <c:v>Fall into Hole</c:v>
                </c:pt>
                <c:pt idx="3">
                  <c:v>Other Fall</c:v>
                </c:pt>
              </c:strCache>
            </c:strRef>
          </c:cat>
          <c:val>
            <c:numRef>
              <c:f>allregionbyfalls!$H$3:$H$6</c:f>
              <c:numCache>
                <c:formatCode>General</c:formatCode>
                <c:ptCount val="4"/>
                <c:pt idx="0">
                  <c:v>4.55618550376572</c:v>
                </c:pt>
                <c:pt idx="1">
                  <c:v>14.535934420740301</c:v>
                </c:pt>
                <c:pt idx="2">
                  <c:v>6.0618394493459002E-2</c:v>
                </c:pt>
                <c:pt idx="3">
                  <c:v>0.29150316175530999</c:v>
                </c:pt>
              </c:numCache>
            </c:numRef>
          </c:val>
          <c:extLst xmlns:c16r2="http://schemas.microsoft.com/office/drawing/2015/06/chart">
            <c:ext xmlns:c16="http://schemas.microsoft.com/office/drawing/2014/chart" uri="{C3380CC4-5D6E-409C-BE32-E72D297353CC}">
              <c16:uniqueId val="{00000001-4532-4C8B-8667-6C191953C575}"/>
            </c:ext>
          </c:extLst>
        </c:ser>
        <c:dLbls>
          <c:showLegendKey val="0"/>
          <c:showVal val="0"/>
          <c:showCatName val="0"/>
          <c:showSerName val="0"/>
          <c:showPercent val="0"/>
          <c:showBubbleSize val="0"/>
        </c:dLbls>
        <c:gapWidth val="219"/>
        <c:overlap val="-27"/>
        <c:axId val="119052160"/>
        <c:axId val="119053696"/>
      </c:barChart>
      <c:catAx>
        <c:axId val="1190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053696"/>
        <c:crosses val="autoZero"/>
        <c:auto val="1"/>
        <c:lblAlgn val="ctr"/>
        <c:lblOffset val="100"/>
        <c:noMultiLvlLbl val="0"/>
      </c:catAx>
      <c:valAx>
        <c:axId val="119053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052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4376BB"/>
            </a:solidFill>
            <a:ln>
              <a:noFill/>
            </a:ln>
            <a:effectLst/>
          </c:spPr>
          <c:invertIfNegative val="0"/>
          <c:dPt>
            <c:idx val="0"/>
            <c:invertIfNegative val="0"/>
            <c:bubble3D val="0"/>
            <c:spPr>
              <a:solidFill>
                <a:srgbClr val="013366"/>
              </a:solidFill>
              <a:ln>
                <a:solidFill>
                  <a:srgbClr val="013366"/>
                </a:solidFill>
              </a:ln>
              <a:effectLst/>
            </c:spPr>
            <c:extLst xmlns:c16r2="http://schemas.microsoft.com/office/drawing/2015/06/chart">
              <c:ext xmlns:c16="http://schemas.microsoft.com/office/drawing/2014/chart" uri="{C3380CC4-5D6E-409C-BE32-E72D297353CC}">
                <c16:uniqueId val="{00000001-6892-4EEE-A95D-4E0448F0EAC0}"/>
              </c:ext>
            </c:extLst>
          </c:dPt>
          <c:cat>
            <c:strRef>
              <c:f>allregionbymvacc!$F$2:$G$2</c:f>
              <c:strCache>
                <c:ptCount val="2"/>
                <c:pt idx="0">
                  <c:v>Region 5</c:v>
                </c:pt>
                <c:pt idx="1">
                  <c:v>Massachusetts</c:v>
                </c:pt>
              </c:strCache>
            </c:strRef>
          </c:cat>
          <c:val>
            <c:numRef>
              <c:f>allregionbymvacc!$F$3:$G$3</c:f>
              <c:numCache>
                <c:formatCode>General</c:formatCode>
                <c:ptCount val="2"/>
                <c:pt idx="0">
                  <c:v>6.3428376631893499</c:v>
                </c:pt>
                <c:pt idx="1">
                  <c:v>5.1846556231464396</c:v>
                </c:pt>
              </c:numCache>
            </c:numRef>
          </c:val>
          <c:extLst xmlns:c16r2="http://schemas.microsoft.com/office/drawing/2015/06/chart">
            <c:ext xmlns:c16="http://schemas.microsoft.com/office/drawing/2014/chart" uri="{C3380CC4-5D6E-409C-BE32-E72D297353CC}">
              <c16:uniqueId val="{00000000-6892-4EEE-A95D-4E0448F0EAC0}"/>
            </c:ext>
          </c:extLst>
        </c:ser>
        <c:dLbls>
          <c:showLegendKey val="0"/>
          <c:showVal val="0"/>
          <c:showCatName val="0"/>
          <c:showSerName val="0"/>
          <c:showPercent val="0"/>
          <c:showBubbleSize val="0"/>
        </c:dLbls>
        <c:gapWidth val="182"/>
        <c:axId val="119110656"/>
        <c:axId val="119149312"/>
      </c:barChart>
      <c:catAx>
        <c:axId val="119110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149312"/>
        <c:crosses val="autoZero"/>
        <c:auto val="1"/>
        <c:lblAlgn val="ctr"/>
        <c:lblOffset val="100"/>
        <c:noMultiLvlLbl val="0"/>
      </c:catAx>
      <c:valAx>
        <c:axId val="1191493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110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allregionbyatv!$J$10</c:f>
              <c:strCache>
                <c:ptCount val="1"/>
                <c:pt idx="0">
                  <c:v>Region 5</c:v>
                </c:pt>
              </c:strCache>
            </c:strRef>
          </c:tx>
          <c:spPr>
            <a:solidFill>
              <a:srgbClr val="013366"/>
            </a:solidFill>
            <a:ln>
              <a:solidFill>
                <a:srgbClr val="013366"/>
              </a:solidFill>
            </a:ln>
            <a:effectLst/>
          </c:spPr>
          <c:invertIfNegative val="0"/>
          <c:cat>
            <c:strRef>
              <c:f>allregionbyatv!$K$5:$L$5</c:f>
              <c:strCache>
                <c:ptCount val="2"/>
                <c:pt idx="0">
                  <c:v>Off Road Vehicle</c:v>
                </c:pt>
                <c:pt idx="1">
                  <c:v>Motor Driven Snow Vehicle</c:v>
                </c:pt>
              </c:strCache>
            </c:strRef>
          </c:cat>
          <c:val>
            <c:numRef>
              <c:f>allregionbyatv!$K$10:$L$10</c:f>
              <c:numCache>
                <c:formatCode>General</c:formatCode>
                <c:ptCount val="2"/>
                <c:pt idx="0">
                  <c:v>0.28084667127114699</c:v>
                </c:pt>
                <c:pt idx="1">
                  <c:v>0.343768603085994</c:v>
                </c:pt>
              </c:numCache>
            </c:numRef>
          </c:val>
          <c:extLst xmlns:c16r2="http://schemas.microsoft.com/office/drawing/2015/06/chart">
            <c:ext xmlns:c16="http://schemas.microsoft.com/office/drawing/2014/chart" uri="{C3380CC4-5D6E-409C-BE32-E72D297353CC}">
              <c16:uniqueId val="{00000000-FE3D-46DC-8464-34A7DA755872}"/>
            </c:ext>
          </c:extLst>
        </c:ser>
        <c:ser>
          <c:idx val="1"/>
          <c:order val="1"/>
          <c:tx>
            <c:strRef>
              <c:f>allregionbyatv!$J$11</c:f>
              <c:strCache>
                <c:ptCount val="1"/>
                <c:pt idx="0">
                  <c:v>Massachusetts</c:v>
                </c:pt>
              </c:strCache>
            </c:strRef>
          </c:tx>
          <c:spPr>
            <a:solidFill>
              <a:srgbClr val="4376BB"/>
            </a:solidFill>
            <a:ln>
              <a:solidFill>
                <a:srgbClr val="4376BB"/>
              </a:solidFill>
            </a:ln>
            <a:effectLst/>
          </c:spPr>
          <c:invertIfNegative val="0"/>
          <c:cat>
            <c:strRef>
              <c:f>allregionbyatv!$K$5:$L$5</c:f>
              <c:strCache>
                <c:ptCount val="2"/>
                <c:pt idx="0">
                  <c:v>Off Road Vehicle</c:v>
                </c:pt>
                <c:pt idx="1">
                  <c:v>Motor Driven Snow Vehicle</c:v>
                </c:pt>
              </c:strCache>
            </c:strRef>
          </c:cat>
          <c:val>
            <c:numRef>
              <c:f>allregionbyatv!$K$11:$L$11</c:f>
              <c:numCache>
                <c:formatCode>General</c:formatCode>
                <c:ptCount val="2"/>
                <c:pt idx="0">
                  <c:v>0.18720386534744701</c:v>
                </c:pt>
                <c:pt idx="1">
                  <c:v>8.5281760880503696E-2</c:v>
                </c:pt>
              </c:numCache>
            </c:numRef>
          </c:val>
          <c:extLst xmlns:c16r2="http://schemas.microsoft.com/office/drawing/2015/06/chart">
            <c:ext xmlns:c16="http://schemas.microsoft.com/office/drawing/2014/chart" uri="{C3380CC4-5D6E-409C-BE32-E72D297353CC}">
              <c16:uniqueId val="{00000001-FE3D-46DC-8464-34A7DA755872}"/>
            </c:ext>
          </c:extLst>
        </c:ser>
        <c:dLbls>
          <c:showLegendKey val="0"/>
          <c:showVal val="0"/>
          <c:showCatName val="0"/>
          <c:showSerName val="0"/>
          <c:showPercent val="0"/>
          <c:showBubbleSize val="0"/>
        </c:dLbls>
        <c:gapWidth val="182"/>
        <c:axId val="119202944"/>
        <c:axId val="119204480"/>
      </c:barChart>
      <c:catAx>
        <c:axId val="11920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9204480"/>
        <c:crosses val="autoZero"/>
        <c:auto val="1"/>
        <c:lblAlgn val="ctr"/>
        <c:lblOffset val="100"/>
        <c:noMultiLvlLbl val="0"/>
      </c:catAx>
      <c:valAx>
        <c:axId val="119204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202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Trauma Level 2 (N= 548 pts)</a:t>
            </a:r>
          </a:p>
        </c:rich>
      </c:tx>
      <c:layout/>
      <c:overlay val="0"/>
      <c:spPr>
        <a:noFill/>
        <a:ln>
          <a:noFill/>
        </a:ln>
        <a:effectLst/>
      </c:spPr>
    </c:title>
    <c:autoTitleDeleted val="0"/>
    <c:plotArea>
      <c:layout/>
      <c:barChart>
        <c:barDir val="bar"/>
        <c:grouping val="clustered"/>
        <c:varyColors val="0"/>
        <c:ser>
          <c:idx val="0"/>
          <c:order val="0"/>
          <c:tx>
            <c:strRef>
              <c:f>'ISS 1&amp; 2'!$C$10</c:f>
              <c:strCache>
                <c:ptCount val="1"/>
                <c:pt idx="0">
                  <c:v>Trauma Level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'ISS 1&amp; 2'!$A$11:$A$21</c:f>
              <c:numCache>
                <c:formatCode>General</c:formatCode>
                <c:ptCount val="11"/>
                <c:pt idx="0">
                  <c:v>110602</c:v>
                </c:pt>
                <c:pt idx="2">
                  <c:v>140652</c:v>
                </c:pt>
                <c:pt idx="3">
                  <c:v>140695</c:v>
                </c:pt>
                <c:pt idx="5">
                  <c:v>450203</c:v>
                </c:pt>
                <c:pt idx="6">
                  <c:v>450202</c:v>
                </c:pt>
                <c:pt idx="8">
                  <c:v>853151</c:v>
                </c:pt>
                <c:pt idx="9">
                  <c:v>853161</c:v>
                </c:pt>
                <c:pt idx="10">
                  <c:v>856151</c:v>
                </c:pt>
              </c:numCache>
            </c:numRef>
          </c:cat>
          <c:val>
            <c:numRef>
              <c:f>'ISS 1&amp; 2'!$C$11:$C$21</c:f>
              <c:numCache>
                <c:formatCode>General</c:formatCode>
                <c:ptCount val="11"/>
                <c:pt idx="5">
                  <c:v>130</c:v>
                </c:pt>
                <c:pt idx="6">
                  <c:v>54</c:v>
                </c:pt>
                <c:pt idx="8">
                  <c:v>184</c:v>
                </c:pt>
                <c:pt idx="9">
                  <c:v>119</c:v>
                </c:pt>
                <c:pt idx="10">
                  <c:v>61</c:v>
                </c:pt>
              </c:numCache>
            </c:numRef>
          </c:val>
          <c:extLst xmlns:c16r2="http://schemas.microsoft.com/office/drawing/2015/06/chart">
            <c:ext xmlns:c16="http://schemas.microsoft.com/office/drawing/2014/chart" uri="{C3380CC4-5D6E-409C-BE32-E72D297353CC}">
              <c16:uniqueId val="{00000000-836E-48AF-8094-589C2F9853CB}"/>
            </c:ext>
          </c:extLst>
        </c:ser>
        <c:dLbls>
          <c:showLegendKey val="0"/>
          <c:showVal val="0"/>
          <c:showCatName val="0"/>
          <c:showSerName val="0"/>
          <c:showPercent val="0"/>
          <c:showBubbleSize val="0"/>
        </c:dLbls>
        <c:gapWidth val="182"/>
        <c:axId val="96735232"/>
        <c:axId val="96736768"/>
      </c:barChart>
      <c:catAx>
        <c:axId val="96735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736768"/>
        <c:crosses val="autoZero"/>
        <c:auto val="1"/>
        <c:lblAlgn val="ctr"/>
        <c:lblOffset val="100"/>
        <c:noMultiLvlLbl val="0"/>
      </c:catAx>
      <c:valAx>
        <c:axId val="96736768"/>
        <c:scaling>
          <c:orientation val="minMax"/>
          <c:max val="3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735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Trauma Level 3 (N=744 pts)</a:t>
            </a:r>
          </a:p>
        </c:rich>
      </c:tx>
      <c:layout/>
      <c:overlay val="0"/>
      <c:spPr>
        <a:noFill/>
        <a:ln>
          <a:noFill/>
        </a:ln>
        <a:effectLst/>
      </c:spPr>
    </c:title>
    <c:autoTitleDeleted val="0"/>
    <c:plotArea>
      <c:layout/>
      <c:barChart>
        <c:barDir val="bar"/>
        <c:grouping val="clustered"/>
        <c:varyColors val="0"/>
        <c:ser>
          <c:idx val="1"/>
          <c:order val="0"/>
          <c:tx>
            <c:strRef>
              <c:f>'All AIS codes'!$D$10</c:f>
              <c:strCache>
                <c:ptCount val="1"/>
                <c:pt idx="0">
                  <c:v>Trauma Level 3</c:v>
                </c:pt>
              </c:strCache>
            </c:strRef>
          </c:tx>
          <c:spPr>
            <a:solidFill>
              <a:srgbClr val="013366"/>
            </a:solidFill>
            <a:ln>
              <a:solidFill>
                <a:srgbClr val="01336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AIS codes'!$A$11:$A$21</c:f>
              <c:numCache>
                <c:formatCode>General</c:formatCode>
                <c:ptCount val="11"/>
                <c:pt idx="0">
                  <c:v>110602</c:v>
                </c:pt>
                <c:pt idx="2">
                  <c:v>140652</c:v>
                </c:pt>
                <c:pt idx="3">
                  <c:v>140695</c:v>
                </c:pt>
                <c:pt idx="5">
                  <c:v>450203</c:v>
                </c:pt>
                <c:pt idx="6">
                  <c:v>450202</c:v>
                </c:pt>
                <c:pt idx="8">
                  <c:v>853151</c:v>
                </c:pt>
                <c:pt idx="9">
                  <c:v>853161</c:v>
                </c:pt>
                <c:pt idx="10">
                  <c:v>856151</c:v>
                </c:pt>
              </c:numCache>
            </c:numRef>
          </c:cat>
          <c:val>
            <c:numRef>
              <c:f>'All AIS codes'!$D$11:$D$21</c:f>
              <c:numCache>
                <c:formatCode>General</c:formatCode>
                <c:ptCount val="11"/>
                <c:pt idx="0">
                  <c:v>45</c:v>
                </c:pt>
                <c:pt idx="5">
                  <c:v>141</c:v>
                </c:pt>
                <c:pt idx="8">
                  <c:v>288</c:v>
                </c:pt>
                <c:pt idx="9">
                  <c:v>186</c:v>
                </c:pt>
                <c:pt idx="10">
                  <c:v>84</c:v>
                </c:pt>
              </c:numCache>
            </c:numRef>
          </c:val>
          <c:extLst xmlns:c16r2="http://schemas.microsoft.com/office/drawing/2015/06/chart">
            <c:ext xmlns:c16="http://schemas.microsoft.com/office/drawing/2014/chart" uri="{C3380CC4-5D6E-409C-BE32-E72D297353CC}">
              <c16:uniqueId val="{00000000-FF44-464F-915D-B66DF669247C}"/>
            </c:ext>
          </c:extLst>
        </c:ser>
        <c:dLbls>
          <c:showLegendKey val="0"/>
          <c:showVal val="0"/>
          <c:showCatName val="0"/>
          <c:showSerName val="0"/>
          <c:showPercent val="0"/>
          <c:showBubbleSize val="0"/>
        </c:dLbls>
        <c:gapWidth val="182"/>
        <c:axId val="96753920"/>
        <c:axId val="96784384"/>
      </c:barChart>
      <c:catAx>
        <c:axId val="96753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784384"/>
        <c:crosses val="autoZero"/>
        <c:auto val="1"/>
        <c:lblAlgn val="ctr"/>
        <c:lblOffset val="100"/>
        <c:noMultiLvlLbl val="0"/>
      </c:catAx>
      <c:valAx>
        <c:axId val="96784384"/>
        <c:scaling>
          <c:orientation val="minMax"/>
          <c:max val="3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75392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8644366552923"/>
          <c:y val="3.0866359269839369E-2"/>
          <c:w val="0.86830892531889703"/>
          <c:h val="0.78659723908480916"/>
        </c:manualLayout>
      </c:layout>
      <c:barChart>
        <c:barDir val="bar"/>
        <c:grouping val="clustered"/>
        <c:varyColors val="0"/>
        <c:ser>
          <c:idx val="0"/>
          <c:order val="0"/>
          <c:tx>
            <c:strRef>
              <c:f>TransfersbySeverity!$B$2</c:f>
              <c:strCache>
                <c:ptCount val="1"/>
                <c:pt idx="0">
                  <c:v>Transfer</c:v>
                </c:pt>
              </c:strCache>
            </c:strRef>
          </c:tx>
          <c:spPr>
            <a:solidFill>
              <a:srgbClr val="013366"/>
            </a:solidFill>
            <a:ln>
              <a:solidFill>
                <a:srgbClr val="01336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TransfersbySeverity!$C$18:$C$21</c:f>
              <c:strCache>
                <c:ptCount val="4"/>
                <c:pt idx="0">
                  <c:v>0-9</c:v>
                </c:pt>
                <c:pt idx="1">
                  <c:v>10-15</c:v>
                </c:pt>
                <c:pt idx="2">
                  <c:v>16-24</c:v>
                </c:pt>
                <c:pt idx="3">
                  <c:v>25+</c:v>
                </c:pt>
              </c:strCache>
            </c:strRef>
          </c:cat>
          <c:val>
            <c:numRef>
              <c:f>TransfersbySeverity!$D$18:$D$21</c:f>
              <c:numCache>
                <c:formatCode>General</c:formatCode>
                <c:ptCount val="4"/>
                <c:pt idx="0">
                  <c:v>138</c:v>
                </c:pt>
                <c:pt idx="1">
                  <c:v>77</c:v>
                </c:pt>
                <c:pt idx="2">
                  <c:v>143</c:v>
                </c:pt>
                <c:pt idx="3">
                  <c:v>81</c:v>
                </c:pt>
              </c:numCache>
            </c:numRef>
          </c:val>
          <c:extLst xmlns:c16r2="http://schemas.microsoft.com/office/drawing/2015/06/chart">
            <c:ext xmlns:c16="http://schemas.microsoft.com/office/drawing/2014/chart" uri="{C3380CC4-5D6E-409C-BE32-E72D297353CC}">
              <c16:uniqueId val="{00000000-9385-4BAC-8A83-ADFC8DCD98C9}"/>
            </c:ext>
          </c:extLst>
        </c:ser>
        <c:ser>
          <c:idx val="1"/>
          <c:order val="1"/>
          <c:tx>
            <c:strRef>
              <c:f>TransfersbySeverity!$C$2</c:f>
              <c:strCache>
                <c:ptCount val="1"/>
                <c:pt idx="0">
                  <c:v>Direct Admit</c:v>
                </c:pt>
              </c:strCache>
            </c:strRef>
          </c:tx>
          <c:spPr>
            <a:solidFill>
              <a:schemeClr val="accent5">
                <a:lumMod val="40000"/>
                <a:lumOff val="60000"/>
              </a:schemeClr>
            </a:solidFill>
            <a:ln>
              <a:solidFill>
                <a:schemeClr val="accent5">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TransfersbySeverity!$C$18:$C$21</c:f>
              <c:strCache>
                <c:ptCount val="4"/>
                <c:pt idx="0">
                  <c:v>0-9</c:v>
                </c:pt>
                <c:pt idx="1">
                  <c:v>10-15</c:v>
                </c:pt>
                <c:pt idx="2">
                  <c:v>16-24</c:v>
                </c:pt>
                <c:pt idx="3">
                  <c:v>25+</c:v>
                </c:pt>
              </c:strCache>
            </c:strRef>
          </c:cat>
          <c:val>
            <c:numRef>
              <c:f>TransfersbySeverity!$F$18:$F$21</c:f>
              <c:numCache>
                <c:formatCode>General</c:formatCode>
                <c:ptCount val="4"/>
                <c:pt idx="0">
                  <c:v>931</c:v>
                </c:pt>
                <c:pt idx="1">
                  <c:v>290</c:v>
                </c:pt>
                <c:pt idx="2">
                  <c:v>323</c:v>
                </c:pt>
                <c:pt idx="3">
                  <c:v>189</c:v>
                </c:pt>
              </c:numCache>
            </c:numRef>
          </c:val>
          <c:extLst xmlns:c16r2="http://schemas.microsoft.com/office/drawing/2015/06/chart">
            <c:ext xmlns:c16="http://schemas.microsoft.com/office/drawing/2014/chart" uri="{C3380CC4-5D6E-409C-BE32-E72D297353CC}">
              <c16:uniqueId val="{00000001-9385-4BAC-8A83-ADFC8DCD98C9}"/>
            </c:ext>
          </c:extLst>
        </c:ser>
        <c:dLbls>
          <c:showLegendKey val="0"/>
          <c:showVal val="0"/>
          <c:showCatName val="0"/>
          <c:showSerName val="0"/>
          <c:showPercent val="0"/>
          <c:showBubbleSize val="0"/>
        </c:dLbls>
        <c:gapWidth val="182"/>
        <c:axId val="94404608"/>
        <c:axId val="94406528"/>
      </c:barChart>
      <c:catAx>
        <c:axId val="9440460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Injury Severity Score</a:t>
                </a:r>
              </a:p>
            </c:rich>
          </c:tx>
          <c:layout>
            <c:manualLayout>
              <c:xMode val="edge"/>
              <c:yMode val="edge"/>
              <c:x val="0"/>
              <c:y val="0.316609746920158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406528"/>
        <c:crosses val="autoZero"/>
        <c:auto val="1"/>
        <c:lblAlgn val="ctr"/>
        <c:lblOffset val="100"/>
        <c:noMultiLvlLbl val="0"/>
      </c:catAx>
      <c:valAx>
        <c:axId val="94406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Patient</a:t>
                </a:r>
                <a:r>
                  <a:rPr lang="en-US" sz="1600" baseline="0" dirty="0"/>
                  <a:t> 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404608"/>
        <c:crosses val="autoZero"/>
        <c:crossBetween val="between"/>
        <c:majorUnit val="100"/>
      </c:valAx>
      <c:spPr>
        <a:noFill/>
        <a:ln>
          <a:noFill/>
        </a:ln>
        <a:effectLst/>
      </c:spPr>
    </c:plotArea>
    <c:legend>
      <c:legendPos val="b"/>
      <c:layout>
        <c:manualLayout>
          <c:xMode val="edge"/>
          <c:yMode val="edge"/>
          <c:x val="0.51862842665500142"/>
          <c:y val="0.28761812679423143"/>
          <c:w val="0.30880796150481188"/>
          <c:h val="9.7860720469875678E-2"/>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'#LN00056'!$R$3</c:f>
              <c:strCache>
                <c:ptCount val="1"/>
                <c:pt idx="0">
                  <c:v>Region 3</c:v>
                </c:pt>
              </c:strCache>
            </c:strRef>
          </c:tx>
          <c:spPr>
            <a:ln w="38100" cap="rnd">
              <a:solidFill>
                <a:schemeClr val="accent6"/>
              </a:solidFill>
              <a:round/>
            </a:ln>
            <a:effectLst/>
          </c:spPr>
          <c:marker>
            <c:symbol val="none"/>
          </c:marker>
          <c:cat>
            <c:numRef>
              <c:f>'#LN00056'!$A$4:$A$8</c:f>
              <c:numCache>
                <c:formatCode>General</c:formatCode>
                <c:ptCount val="5"/>
                <c:pt idx="0">
                  <c:v>2011</c:v>
                </c:pt>
                <c:pt idx="1">
                  <c:v>2012</c:v>
                </c:pt>
                <c:pt idx="2">
                  <c:v>2013</c:v>
                </c:pt>
                <c:pt idx="3">
                  <c:v>2014</c:v>
                </c:pt>
                <c:pt idx="4">
                  <c:v>2015</c:v>
                </c:pt>
              </c:numCache>
            </c:numRef>
          </c:cat>
          <c:val>
            <c:numRef>
              <c:f>'#LN00056'!$R$4:$R$8</c:f>
              <c:numCache>
                <c:formatCode>General</c:formatCode>
                <c:ptCount val="5"/>
                <c:pt idx="0">
                  <c:v>39.239699999999999</c:v>
                </c:pt>
                <c:pt idx="1">
                  <c:v>40.474600000000002</c:v>
                </c:pt>
                <c:pt idx="2">
                  <c:v>40.715400000000002</c:v>
                </c:pt>
                <c:pt idx="3">
                  <c:v>37.648400000000002</c:v>
                </c:pt>
                <c:pt idx="4">
                  <c:v>33.506700000000002</c:v>
                </c:pt>
              </c:numCache>
            </c:numRef>
          </c:val>
          <c:smooth val="0"/>
          <c:extLst xmlns:c16r2="http://schemas.microsoft.com/office/drawing/2015/06/chart">
            <c:ext xmlns:c16="http://schemas.microsoft.com/office/drawing/2014/chart" uri="{C3380CC4-5D6E-409C-BE32-E72D297353CC}">
              <c16:uniqueId val="{00000000-8368-4C9D-9C09-C04C5CF111D6}"/>
            </c:ext>
          </c:extLst>
        </c:ser>
        <c:ser>
          <c:idx val="1"/>
          <c:order val="1"/>
          <c:tx>
            <c:strRef>
              <c:f>'#LN00056'!$U$3</c:f>
              <c:strCache>
                <c:ptCount val="1"/>
                <c:pt idx="0">
                  <c:v>Massachusetts</c:v>
                </c:pt>
              </c:strCache>
            </c:strRef>
          </c:tx>
          <c:spPr>
            <a:ln w="38100" cap="rnd">
              <a:solidFill>
                <a:srgbClr val="4376BB"/>
              </a:solidFill>
              <a:round/>
            </a:ln>
            <a:effectLst/>
          </c:spPr>
          <c:marker>
            <c:symbol val="none"/>
          </c:marker>
          <c:cat>
            <c:numRef>
              <c:f>'#LN00056'!$A$4:$A$8</c:f>
              <c:numCache>
                <c:formatCode>General</c:formatCode>
                <c:ptCount val="5"/>
                <c:pt idx="0">
                  <c:v>2011</c:v>
                </c:pt>
                <c:pt idx="1">
                  <c:v>2012</c:v>
                </c:pt>
                <c:pt idx="2">
                  <c:v>2013</c:v>
                </c:pt>
                <c:pt idx="3">
                  <c:v>2014</c:v>
                </c:pt>
                <c:pt idx="4">
                  <c:v>2015</c:v>
                </c:pt>
              </c:numCache>
            </c:numRef>
          </c:cat>
          <c:val>
            <c:numRef>
              <c:f>'#LN00056'!$U$4:$U$8</c:f>
              <c:numCache>
                <c:formatCode>General</c:formatCode>
                <c:ptCount val="5"/>
                <c:pt idx="0">
                  <c:v>51.977800000000002</c:v>
                </c:pt>
                <c:pt idx="1">
                  <c:v>50.056800000000003</c:v>
                </c:pt>
                <c:pt idx="2">
                  <c:v>51.553400000000003</c:v>
                </c:pt>
                <c:pt idx="3">
                  <c:v>45.381900000000002</c:v>
                </c:pt>
                <c:pt idx="4">
                  <c:v>45.723799999999997</c:v>
                </c:pt>
              </c:numCache>
            </c:numRef>
          </c:val>
          <c:smooth val="0"/>
          <c:extLst xmlns:c16r2="http://schemas.microsoft.com/office/drawing/2015/06/chart">
            <c:ext xmlns:c16="http://schemas.microsoft.com/office/drawing/2014/chart" uri="{C3380CC4-5D6E-409C-BE32-E72D297353CC}">
              <c16:uniqueId val="{00000001-8368-4C9D-9C09-C04C5CF111D6}"/>
            </c:ext>
          </c:extLst>
        </c:ser>
        <c:dLbls>
          <c:showLegendKey val="0"/>
          <c:showVal val="0"/>
          <c:showCatName val="0"/>
          <c:showSerName val="0"/>
          <c:showPercent val="0"/>
          <c:showBubbleSize val="0"/>
        </c:dLbls>
        <c:marker val="1"/>
        <c:smooth val="0"/>
        <c:axId val="94478720"/>
        <c:axId val="94480256"/>
      </c:lineChart>
      <c:catAx>
        <c:axId val="9447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480256"/>
        <c:crosses val="autoZero"/>
        <c:auto val="1"/>
        <c:lblAlgn val="ctr"/>
        <c:lblOffset val="100"/>
        <c:noMultiLvlLbl val="0"/>
      </c:catAx>
      <c:valAx>
        <c:axId val="9448025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478720"/>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Average EMS Response Time to Scene for Region</a:t>
            </a:r>
            <a:r>
              <a:rPr lang="en-US" sz="1600" baseline="0"/>
              <a:t> 3 and Massachusetts</a:t>
            </a:r>
            <a:endParaRPr lang="en-US" sz="1600"/>
          </a:p>
        </c:rich>
      </c:tx>
      <c:layout/>
      <c:overlay val="0"/>
      <c:spPr>
        <a:noFill/>
        <a:ln>
          <a:noFill/>
        </a:ln>
        <a:effectLst/>
      </c:spPr>
    </c:title>
    <c:autoTitleDeleted val="0"/>
    <c:plotArea>
      <c:layout/>
      <c:barChart>
        <c:barDir val="col"/>
        <c:grouping val="clustered"/>
        <c:varyColors val="0"/>
        <c:ser>
          <c:idx val="0"/>
          <c:order val="0"/>
          <c:tx>
            <c:strRef>
              <c:f>'Response Graphs'!$A$5</c:f>
              <c:strCache>
                <c:ptCount val="1"/>
                <c:pt idx="0">
                  <c:v>Region 3</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2-014D-4336-ACC1-D835A424CB7F}"/>
              </c:ext>
            </c:extLst>
          </c:dPt>
          <c:cat>
            <c:numRef>
              <c:f>'Response Graphs'!$B$2:$C$2</c:f>
              <c:numCache>
                <c:formatCode>General</c:formatCode>
                <c:ptCount val="2"/>
                <c:pt idx="0">
                  <c:v>2015</c:v>
                </c:pt>
                <c:pt idx="1">
                  <c:v>2016</c:v>
                </c:pt>
              </c:numCache>
            </c:numRef>
          </c:cat>
          <c:val>
            <c:numRef>
              <c:f>'Response Graphs'!$B$5:$C$5</c:f>
              <c:numCache>
                <c:formatCode>0.0</c:formatCode>
                <c:ptCount val="2"/>
                <c:pt idx="0">
                  <c:v>6.2158333333333333</c:v>
                </c:pt>
                <c:pt idx="1">
                  <c:v>6.2906666666666666</c:v>
                </c:pt>
              </c:numCache>
            </c:numRef>
          </c:val>
          <c:extLst xmlns:c16r2="http://schemas.microsoft.com/office/drawing/2015/06/chart">
            <c:ext xmlns:c16="http://schemas.microsoft.com/office/drawing/2014/chart" uri="{C3380CC4-5D6E-409C-BE32-E72D297353CC}">
              <c16:uniqueId val="{00000000-014D-4336-ACC1-D835A424CB7F}"/>
            </c:ext>
          </c:extLst>
        </c:ser>
        <c:ser>
          <c:idx val="1"/>
          <c:order val="1"/>
          <c:tx>
            <c:strRef>
              <c:f>'Response Graphs'!$A$8</c:f>
              <c:strCache>
                <c:ptCount val="1"/>
                <c:pt idx="0">
                  <c:v>MA</c:v>
                </c:pt>
              </c:strCache>
            </c:strRef>
          </c:tx>
          <c:spPr>
            <a:solidFill>
              <a:srgbClr val="0070C0"/>
            </a:solidFill>
            <a:ln>
              <a:noFill/>
            </a:ln>
            <a:effectLst/>
          </c:spPr>
          <c:invertIfNegative val="0"/>
          <c:cat>
            <c:numRef>
              <c:f>'Response Graphs'!$B$2:$C$2</c:f>
              <c:numCache>
                <c:formatCode>General</c:formatCode>
                <c:ptCount val="2"/>
                <c:pt idx="0">
                  <c:v>2015</c:v>
                </c:pt>
                <c:pt idx="1">
                  <c:v>2016</c:v>
                </c:pt>
              </c:numCache>
            </c:numRef>
          </c:cat>
          <c:val>
            <c:numRef>
              <c:f>'Response Graphs'!$B$8:$C$8</c:f>
              <c:numCache>
                <c:formatCode>0.0</c:formatCode>
                <c:ptCount val="2"/>
                <c:pt idx="0">
                  <c:v>6.5363333333333333</c:v>
                </c:pt>
                <c:pt idx="1">
                  <c:v>6.4493333333333327</c:v>
                </c:pt>
              </c:numCache>
            </c:numRef>
          </c:val>
          <c:extLst xmlns:c16r2="http://schemas.microsoft.com/office/drawing/2015/06/chart">
            <c:ext xmlns:c16="http://schemas.microsoft.com/office/drawing/2014/chart" uri="{C3380CC4-5D6E-409C-BE32-E72D297353CC}">
              <c16:uniqueId val="{00000001-014D-4336-ACC1-D835A424CB7F}"/>
            </c:ext>
          </c:extLst>
        </c:ser>
        <c:dLbls>
          <c:showLegendKey val="0"/>
          <c:showVal val="0"/>
          <c:showCatName val="0"/>
          <c:showSerName val="0"/>
          <c:showPercent val="0"/>
          <c:showBubbleSize val="0"/>
        </c:dLbls>
        <c:gapWidth val="150"/>
        <c:axId val="96846208"/>
        <c:axId val="96848128"/>
      </c:barChart>
      <c:catAx>
        <c:axId val="968462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848128"/>
        <c:crosses val="autoZero"/>
        <c:auto val="1"/>
        <c:lblAlgn val="ctr"/>
        <c:lblOffset val="100"/>
        <c:noMultiLvlLbl val="0"/>
      </c:catAx>
      <c:valAx>
        <c:axId val="96848128"/>
        <c:scaling>
          <c:orientation val="minMax"/>
          <c:max val="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Average</a:t>
                </a:r>
                <a:r>
                  <a:rPr lang="en-US" sz="1400" baseline="0"/>
                  <a:t> Response Time to Scene (min)</a:t>
                </a:r>
                <a:endParaRPr lang="en-US" sz="1400"/>
              </a:p>
            </c:rich>
          </c:tx>
          <c:layout>
            <c:manualLayout>
              <c:xMode val="edge"/>
              <c:yMode val="edge"/>
              <c:x val="1.1432067007560311E-2"/>
              <c:y val="0.22205072229632145"/>
            </c:manualLayout>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8462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Average EMS Transport Time to Destination </a:t>
            </a:r>
            <a:r>
              <a:rPr lang="en-US" sz="1600"/>
              <a:t>for Region</a:t>
            </a:r>
            <a:r>
              <a:rPr lang="en-US" sz="1600" baseline="0"/>
              <a:t> 3 and Massachusetts</a:t>
            </a:r>
            <a:endParaRPr lang="en-US" sz="1600"/>
          </a:p>
        </c:rich>
      </c:tx>
      <c:layout/>
      <c:overlay val="0"/>
      <c:spPr>
        <a:noFill/>
        <a:ln>
          <a:noFill/>
        </a:ln>
        <a:effectLst/>
      </c:spPr>
    </c:title>
    <c:autoTitleDeleted val="0"/>
    <c:plotArea>
      <c:layout/>
      <c:barChart>
        <c:barDir val="col"/>
        <c:grouping val="clustered"/>
        <c:varyColors val="0"/>
        <c:ser>
          <c:idx val="0"/>
          <c:order val="0"/>
          <c:tx>
            <c:strRef>
              <c:f>'Transport Graphs'!$A$5</c:f>
              <c:strCache>
                <c:ptCount val="1"/>
                <c:pt idx="0">
                  <c:v>Region 3</c:v>
                </c:pt>
              </c:strCache>
            </c:strRef>
          </c:tx>
          <c:spPr>
            <a:solidFill>
              <a:schemeClr val="accent6">
                <a:lumMod val="75000"/>
              </a:schemeClr>
            </a:solidFill>
            <a:ln>
              <a:noFill/>
            </a:ln>
            <a:effectLst/>
          </c:spPr>
          <c:invertIfNegative val="0"/>
          <c:cat>
            <c:numRef>
              <c:f>'Transport Graphs'!$B$2:$C$2</c:f>
              <c:numCache>
                <c:formatCode>General</c:formatCode>
                <c:ptCount val="2"/>
                <c:pt idx="0">
                  <c:v>2015</c:v>
                </c:pt>
                <c:pt idx="1">
                  <c:v>2016</c:v>
                </c:pt>
              </c:numCache>
            </c:numRef>
          </c:cat>
          <c:val>
            <c:numRef>
              <c:f>'Transport Graphs'!$B$5:$C$5</c:f>
              <c:numCache>
                <c:formatCode>0.0</c:formatCode>
                <c:ptCount val="2"/>
                <c:pt idx="0">
                  <c:v>9.8568333333333324</c:v>
                </c:pt>
                <c:pt idx="1">
                  <c:v>9.9848333333333343</c:v>
                </c:pt>
              </c:numCache>
            </c:numRef>
          </c:val>
          <c:extLst xmlns:c16r2="http://schemas.microsoft.com/office/drawing/2015/06/chart">
            <c:ext xmlns:c16="http://schemas.microsoft.com/office/drawing/2014/chart" uri="{C3380CC4-5D6E-409C-BE32-E72D297353CC}">
              <c16:uniqueId val="{00000000-C369-42DF-9EF8-63798084924C}"/>
            </c:ext>
          </c:extLst>
        </c:ser>
        <c:ser>
          <c:idx val="1"/>
          <c:order val="1"/>
          <c:tx>
            <c:strRef>
              <c:f>'Transport Graphs'!$A$8</c:f>
              <c:strCache>
                <c:ptCount val="1"/>
                <c:pt idx="0">
                  <c:v>MA</c:v>
                </c:pt>
              </c:strCache>
            </c:strRef>
          </c:tx>
          <c:spPr>
            <a:solidFill>
              <a:srgbClr val="0070C0"/>
            </a:solidFill>
            <a:ln>
              <a:noFill/>
            </a:ln>
            <a:effectLst/>
          </c:spPr>
          <c:invertIfNegative val="0"/>
          <c:cat>
            <c:numRef>
              <c:f>'Transport Graphs'!$B$2:$C$2</c:f>
              <c:numCache>
                <c:formatCode>General</c:formatCode>
                <c:ptCount val="2"/>
                <c:pt idx="0">
                  <c:v>2015</c:v>
                </c:pt>
                <c:pt idx="1">
                  <c:v>2016</c:v>
                </c:pt>
              </c:numCache>
            </c:numRef>
          </c:cat>
          <c:val>
            <c:numRef>
              <c:f>'Transport Graphs'!$B$8:$C$8</c:f>
              <c:numCache>
                <c:formatCode>0.0</c:formatCode>
                <c:ptCount val="2"/>
                <c:pt idx="0">
                  <c:v>10.589166666666667</c:v>
                </c:pt>
                <c:pt idx="1">
                  <c:v>10.462666666666667</c:v>
                </c:pt>
              </c:numCache>
            </c:numRef>
          </c:val>
          <c:extLst xmlns:c16r2="http://schemas.microsoft.com/office/drawing/2015/06/chart">
            <c:ext xmlns:c16="http://schemas.microsoft.com/office/drawing/2014/chart" uri="{C3380CC4-5D6E-409C-BE32-E72D297353CC}">
              <c16:uniqueId val="{00000001-C369-42DF-9EF8-63798084924C}"/>
            </c:ext>
          </c:extLst>
        </c:ser>
        <c:dLbls>
          <c:showLegendKey val="0"/>
          <c:showVal val="0"/>
          <c:showCatName val="0"/>
          <c:showSerName val="0"/>
          <c:showPercent val="0"/>
          <c:showBubbleSize val="0"/>
        </c:dLbls>
        <c:gapWidth val="150"/>
        <c:axId val="96927104"/>
        <c:axId val="97519104"/>
      </c:barChart>
      <c:catAx>
        <c:axId val="969271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7519104"/>
        <c:crosses val="autoZero"/>
        <c:auto val="1"/>
        <c:lblAlgn val="ctr"/>
        <c:lblOffset val="100"/>
        <c:noMultiLvlLbl val="0"/>
      </c:catAx>
      <c:valAx>
        <c:axId val="97519104"/>
        <c:scaling>
          <c:orientation val="minMax"/>
          <c:max val="1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a:effectLst/>
                  </a:rPr>
                  <a:t>Average EMS Transport Time (min)</a:t>
                </a:r>
                <a:endParaRPr lang="en-US" sz="1400">
                  <a:effectLst/>
                </a:endParaRPr>
              </a:p>
            </c:rich>
          </c:tx>
          <c:layout>
            <c:manualLayout>
              <c:xMode val="edge"/>
              <c:yMode val="edge"/>
              <c:x val="1.302569250556828E-2"/>
              <c:y val="0.22646219569326734"/>
            </c:manualLayout>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927104"/>
        <c:crosses val="autoZero"/>
        <c:crossBetween val="between"/>
        <c:majorUnit val="1"/>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157500-80B3-4580-96CF-79B9887643F4}" type="datetimeFigureOut">
              <a:rPr lang="en-US" smtClean="0"/>
              <a:t>8/27/2019</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77" tIns="46589" rIns="93177" bIns="46589" rtlCol="0" anchor="b"/>
          <a:lstStyle>
            <a:lvl1pPr algn="r">
              <a:defRPr sz="1200"/>
            </a:lvl1pPr>
          </a:lstStyle>
          <a:p>
            <a:fld id="{FBE98D1D-ACAC-4224-BD97-FC7829A208F1}" type="slidenum">
              <a:rPr lang="en-US" smtClean="0"/>
              <a:t>‹#›</a:t>
            </a:fld>
            <a:endParaRPr lang="en-US"/>
          </a:p>
        </p:txBody>
      </p:sp>
    </p:spTree>
    <p:extLst>
      <p:ext uri="{BB962C8B-B14F-4D97-AF65-F5344CB8AC3E}">
        <p14:creationId xmlns:p14="http://schemas.microsoft.com/office/powerpoint/2010/main" val="309994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8/27/2019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30E92416-ED93-4C08-BC7B-5C0167D72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9C6250EA-6C6E-4898-B97F-59BCFE9A2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xmlns="" id="{4A028E93-06BB-4C79-8022-1A0D872F3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9F64AE-011C-46D7-8C36-EFECC6B30ACF}"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21898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8583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59819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152104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ct val="30000"/>
              </a:spcAft>
              <a:buFont typeface="Monotype Sorts" panose="05010101010101010101" pitchFamily="2" charset="2"/>
              <a:buNone/>
            </a:pPr>
            <a:r>
              <a:rPr lang="en-US" altLang="en-US"/>
              <a:t>Rates are calculated by location of treating hospital </a:t>
            </a:r>
          </a:p>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9D039A7-0D89-4A75-8FB5-7075DBCEA9C5}" type="slidenum">
              <a:rPr lang="en-US" altLang="en-US" smtClean="0">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67268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7733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306506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2744108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60240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18344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415757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6DC6A2C7-26AD-4DB5-98B7-920A1AACE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23E44815-D399-416F-A949-32D22129E3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four questions will help determine whether a communication constitutes a meeting subject to the law: 1) is the communication between or among members of a public body; 2) if so, does the communication constitute a deliberation; 3) does the communication involve a matter within the body’s jurisdiction; and 4) if so, does the communication fall within an exception listed in the law?</a:t>
            </a:r>
          </a:p>
          <a:p>
            <a:pPr eaLnBrk="1" hangingPunct="1">
              <a:spcBef>
                <a:spcPct val="0"/>
              </a:spcBef>
            </a:pPr>
            <a:endParaRPr lang="en-US" altLang="en-US"/>
          </a:p>
          <a:p>
            <a:pPr eaLnBrk="1" hangingPunct="1">
              <a:spcBef>
                <a:spcPct val="0"/>
              </a:spcBef>
            </a:pPr>
            <a:r>
              <a:rPr lang="en-US" altLang="en-US"/>
              <a:t>What is a deliberation: </a:t>
            </a:r>
          </a:p>
          <a:p>
            <a:pPr eaLnBrk="1" hangingPunct="1">
              <a:spcBef>
                <a:spcPct val="0"/>
              </a:spcBef>
            </a:pPr>
            <a:endParaRPr lang="en-US" altLang="en-US"/>
          </a:p>
          <a:p>
            <a:pPr eaLnBrk="1" hangingPunct="1">
              <a:spcBef>
                <a:spcPct val="0"/>
              </a:spcBef>
            </a:pPr>
            <a:r>
              <a:rPr lang="en-US" altLang="en-US"/>
              <a:t>“an oral or written communication through any medium, including electronic mail, between or among a quorum of a public body on any public business within its jurisdiction.” Distribution of a meeting agenda, scheduling or procedural information, or reports or documents that may be discussed at a meeting is often helpful to public body members when preparing for upcoming meetings. These types of communications generally will not constitute deliberation, provided that, when these materials are distributed, no member of the public body </a:t>
            </a:r>
            <a:r>
              <a:rPr lang="en-US" altLang="en-US" b="1"/>
              <a:t>expresses an opinion on matters within the body’s jurisdiction. </a:t>
            </a:r>
            <a:endParaRPr lang="en-US" altLang="en-US"/>
          </a:p>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xmlns="" id="{CCB4FC48-FFC4-4EB4-B3B3-A344A3C84B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F2BDFC-B72B-4C82-9B64-D5984D8F31BE}"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2753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523951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3059969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2140261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86934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234344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ct val="30000"/>
              </a:spcAft>
              <a:buFont typeface="Monotype Sorts" panose="05010101010101010101" pitchFamily="2" charset="2"/>
              <a:buNone/>
            </a:pPr>
            <a:r>
              <a:rPr lang="en-US" altLang="en-US"/>
              <a:t>Rates are calculated by location of treating hospital </a:t>
            </a:r>
          </a:p>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9D039A7-0D89-4A75-8FB5-7075DBCEA9C5}" type="slidenum">
              <a:rPr lang="en-US" altLang="en-US" smtClean="0">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2402152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37</a:t>
            </a:fld>
            <a:endParaRPr lang="en-US"/>
          </a:p>
        </p:txBody>
      </p:sp>
    </p:spTree>
    <p:extLst>
      <p:ext uri="{BB962C8B-B14F-4D97-AF65-F5344CB8AC3E}">
        <p14:creationId xmlns:p14="http://schemas.microsoft.com/office/powerpoint/2010/main" val="2304772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38</a:t>
            </a:fld>
            <a:endParaRPr lang="en-US"/>
          </a:p>
        </p:txBody>
      </p:sp>
    </p:spTree>
    <p:extLst>
      <p:ext uri="{BB962C8B-B14F-4D97-AF65-F5344CB8AC3E}">
        <p14:creationId xmlns:p14="http://schemas.microsoft.com/office/powerpoint/2010/main" val="188809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39</a:t>
            </a:fld>
            <a:endParaRPr lang="en-US"/>
          </a:p>
        </p:txBody>
      </p:sp>
    </p:spTree>
    <p:extLst>
      <p:ext uri="{BB962C8B-B14F-4D97-AF65-F5344CB8AC3E}">
        <p14:creationId xmlns:p14="http://schemas.microsoft.com/office/powerpoint/2010/main" val="3929861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40</a:t>
            </a:fld>
            <a:endParaRPr lang="en-US"/>
          </a:p>
        </p:txBody>
      </p:sp>
    </p:spTree>
    <p:extLst>
      <p:ext uri="{BB962C8B-B14F-4D97-AF65-F5344CB8AC3E}">
        <p14:creationId xmlns:p14="http://schemas.microsoft.com/office/powerpoint/2010/main" val="160883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EA2E4252-C59D-420A-A773-1E3AFCC798A1}"/>
              </a:ext>
            </a:extLst>
          </p:cNvPr>
          <p:cNvSpPr>
            <a:spLocks noGrp="1" noRot="1" noChangeAspect="1" noTextEdit="1"/>
          </p:cNvSpPr>
          <p:nvPr>
            <p:ph type="sldImg"/>
          </p:nvPr>
        </p:nvSpPr>
        <p:spPr bwMode="auto">
          <a:xfrm>
            <a:off x="430213" y="690563"/>
            <a:ext cx="6149975" cy="3459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52BA6CF9-8FE1-4FEF-9815-3F6074C28547}"/>
              </a:ext>
            </a:extLst>
          </p:cNvPr>
          <p:cNvSpPr>
            <a:spLocks noGrp="1"/>
          </p:cNvSpPr>
          <p:nvPr>
            <p:ph type="body" idx="1"/>
          </p:nvPr>
        </p:nvSpPr>
        <p:spPr bwMode="auto">
          <a:xfrm>
            <a:off x="701675" y="4383089"/>
            <a:ext cx="5607050" cy="415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86" tIns="45844" rIns="91686" bIns="45844"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xmlns="" id="{2EAB2E90-DADD-49D4-A14A-BC14415752F4}"/>
              </a:ext>
            </a:extLst>
          </p:cNvPr>
          <p:cNvSpPr txBox="1">
            <a:spLocks noGrp="1"/>
          </p:cNvSpPr>
          <p:nvPr/>
        </p:nvSpPr>
        <p:spPr bwMode="auto">
          <a:xfrm>
            <a:off x="3970340" y="8759827"/>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6" tIns="45844" rIns="91686" bIns="45844" anchor="b"/>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eaLnBrk="0" fontAlgn="base" hangingPunct="0">
              <a:spcBef>
                <a:spcPct val="0"/>
              </a:spcBef>
              <a:spcAft>
                <a:spcPct val="0"/>
              </a:spcAft>
              <a:defRPr>
                <a:solidFill>
                  <a:schemeClr val="tx1"/>
                </a:solidFill>
                <a:latin typeface="Calibri" panose="020F0502020204030204" pitchFamily="34" charset="0"/>
              </a:defRPr>
            </a:lvl6pPr>
            <a:lvl7pPr marL="2971800" indent="-228600" defTabSz="954088" eaLnBrk="0" fontAlgn="base" hangingPunct="0">
              <a:spcBef>
                <a:spcPct val="0"/>
              </a:spcBef>
              <a:spcAft>
                <a:spcPct val="0"/>
              </a:spcAft>
              <a:defRPr>
                <a:solidFill>
                  <a:schemeClr val="tx1"/>
                </a:solidFill>
                <a:latin typeface="Calibri" panose="020F0502020204030204" pitchFamily="34" charset="0"/>
              </a:defRPr>
            </a:lvl7pPr>
            <a:lvl8pPr marL="3429000" indent="-228600" defTabSz="954088" eaLnBrk="0" fontAlgn="base" hangingPunct="0">
              <a:spcBef>
                <a:spcPct val="0"/>
              </a:spcBef>
              <a:spcAft>
                <a:spcPct val="0"/>
              </a:spcAft>
              <a:defRPr>
                <a:solidFill>
                  <a:schemeClr val="tx1"/>
                </a:solidFill>
                <a:latin typeface="Calibri" panose="020F0502020204030204" pitchFamily="34" charset="0"/>
              </a:defRPr>
            </a:lvl8pPr>
            <a:lvl9pPr marL="3886200" indent="-228600" defTabSz="95408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B72B9DC-3DEA-422C-B9B3-3985307059B6}" type="slidenum">
              <a:rPr lang="en-US" altLang="en-US" sz="1200">
                <a:solidFill>
                  <a:srgbClr val="000000"/>
                </a:solidFill>
                <a:latin typeface="Arial" panose="020B0604020202020204" pitchFamily="34" charset="0"/>
                <a:ea typeface="ＭＳ Ｐゴシック" panose="020B0600070205080204" pitchFamily="34" charset="-128"/>
              </a:rPr>
              <a:pPr algn="r" eaLnBrk="1" hangingPunct="1"/>
              <a:t>4</a:t>
            </a:fld>
            <a:endParaRPr lang="en-US" altLang="en-US" sz="120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75414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41</a:t>
            </a:fld>
            <a:endParaRPr lang="en-US"/>
          </a:p>
        </p:txBody>
      </p:sp>
    </p:spTree>
    <p:extLst>
      <p:ext uri="{BB962C8B-B14F-4D97-AF65-F5344CB8AC3E}">
        <p14:creationId xmlns:p14="http://schemas.microsoft.com/office/powerpoint/2010/main" val="2224084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42</a:t>
            </a:fld>
            <a:endParaRPr lang="en-US"/>
          </a:p>
        </p:txBody>
      </p:sp>
    </p:spTree>
    <p:extLst>
      <p:ext uri="{BB962C8B-B14F-4D97-AF65-F5344CB8AC3E}">
        <p14:creationId xmlns:p14="http://schemas.microsoft.com/office/powerpoint/2010/main" val="4240131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43</a:t>
            </a:fld>
            <a:endParaRPr lang="en-US"/>
          </a:p>
        </p:txBody>
      </p:sp>
    </p:spTree>
    <p:extLst>
      <p:ext uri="{BB962C8B-B14F-4D97-AF65-F5344CB8AC3E}">
        <p14:creationId xmlns:p14="http://schemas.microsoft.com/office/powerpoint/2010/main" val="3666739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xmlns="" id="{F8D80042-D301-4B06-A4A9-7B1E1BD2B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xmlns="" id="{D26D121D-5549-434F-AB54-CC2E2D699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xmlns="" id="{1E4CE543-9087-4F4B-8FAA-23E1255A81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15804D-FD4E-46C4-A53A-D42818F53DD3}" type="slidenum">
              <a:rPr lang="en-US" altLang="en-US" smtClean="0">
                <a:solidFill>
                  <a:srgbClr val="000000"/>
                </a:solidFill>
              </a:rPr>
              <a:pPr/>
              <a:t>44</a:t>
            </a:fld>
            <a:endParaRPr lang="en-US" altLang="en-US">
              <a:solidFill>
                <a:srgbClr val="000000"/>
              </a:solidFill>
            </a:endParaRPr>
          </a:p>
        </p:txBody>
      </p:sp>
    </p:spTree>
    <p:extLst>
      <p:ext uri="{BB962C8B-B14F-4D97-AF65-F5344CB8AC3E}">
        <p14:creationId xmlns:p14="http://schemas.microsoft.com/office/powerpoint/2010/main" val="3648947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44D67C42-9B73-4082-BDB1-AF9A97F68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xmlns="" id="{3B317521-35A9-4287-B30D-F4CA1CB43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xmlns="" id="{649F4E25-FD48-48A1-B9DF-5BCACEE0C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CA6BED-4EF4-4A22-B590-1F66DA4BA3C2}" type="slidenum">
              <a:rPr lang="en-US" altLang="en-US" smtClean="0"/>
              <a:pPr/>
              <a:t>45</a:t>
            </a:fld>
            <a:endParaRPr lang="en-US" altLang="en-US"/>
          </a:p>
        </p:txBody>
      </p:sp>
    </p:spTree>
    <p:extLst>
      <p:ext uri="{BB962C8B-B14F-4D97-AF65-F5344CB8AC3E}">
        <p14:creationId xmlns:p14="http://schemas.microsoft.com/office/powerpoint/2010/main" val="38313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676639D7-A84B-4453-9BFE-4BB64A16B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6E024F69-142E-4747-88FB-BCC8939658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xmlns="" id="{B3BB24D3-B4CB-40C7-9C4F-95B39E49AC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F3EB911-F864-42F7-B123-3B4E08F945E9}"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3375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466A72B2-548D-4A6B-A02C-0A8EA6518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5416E899-B124-4E66-B1A2-2A0C65DA8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xmlns="" id="{D6D5611C-7293-4C8B-BD58-90A0BDF8E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82D8C4-A12B-4910-B498-2845C0162AE5}"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68324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355499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NQF Trauma Outcomes Report: Inter-hospital transfer rate to level I/II trauma center among seriously injured patients (e.g., ISS &gt;= 16, head AIS &gt;= 3) in a region (</a:t>
            </a:r>
            <a:r>
              <a:rPr lang="en-US" dirty="0" err="1"/>
              <a:t>undertriage</a:t>
            </a:r>
            <a:r>
              <a:rPr lang="en-US" dirty="0"/>
              <a:t>)</a:t>
            </a:r>
          </a:p>
          <a:p>
            <a:endParaRPr lang="en-US" dirty="0"/>
          </a:p>
          <a:p>
            <a:r>
              <a:rPr lang="en-US" dirty="0"/>
              <a:t>Percentage of</a:t>
            </a:r>
            <a:r>
              <a:rPr lang="en-US" baseline="0" dirty="0"/>
              <a:t> transfers by ISS group:</a:t>
            </a:r>
          </a:p>
          <a:p>
            <a:r>
              <a:rPr lang="en-US" baseline="0" dirty="0"/>
              <a:t>ISS=1 8.8%</a:t>
            </a:r>
          </a:p>
          <a:p>
            <a:r>
              <a:rPr lang="en-US" baseline="0" dirty="0"/>
              <a:t>ISS=2 17.7%</a:t>
            </a:r>
          </a:p>
          <a:p>
            <a:r>
              <a:rPr lang="en-US" baseline="0" dirty="0"/>
              <a:t>ISS=3 27.0%</a:t>
            </a:r>
          </a:p>
          <a:p>
            <a:r>
              <a:rPr lang="en-US" baseline="0" dirty="0"/>
              <a:t>ISS=4 29.9%</a:t>
            </a:r>
          </a:p>
          <a:p>
            <a:r>
              <a:rPr lang="en-US" baseline="0" dirty="0"/>
              <a:t>ISS=5 34.4%</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403970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303384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67655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D854B6D8-2D5C-4CDA-9C2C-E8E8F551AF27}"/>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3" name="Rectangle 6">
            <a:extLst>
              <a:ext uri="{FF2B5EF4-FFF2-40B4-BE49-F238E27FC236}">
                <a16:creationId xmlns:a16="http://schemas.microsoft.com/office/drawing/2014/main" xmlns="" id="{83569EC0-952F-4F4A-AA27-CF16447B96A9}"/>
              </a:ext>
            </a:extLst>
          </p:cNvPr>
          <p:cNvSpPr>
            <a:spLocks noGrp="1" noChangeArrowheads="1"/>
          </p:cNvSpPr>
          <p:nvPr>
            <p:ph type="sldNum" sz="quarter" idx="11"/>
          </p:nvPr>
        </p:nvSpPr>
        <p:spPr/>
        <p:txBody>
          <a:bodyPr/>
          <a:lstStyle>
            <a:lvl1pPr>
              <a:defRPr/>
            </a:lvl1pPr>
          </a:lstStyle>
          <a:p>
            <a:pPr>
              <a:defRPr/>
            </a:pPr>
            <a:r>
              <a:rPr lang="en-US" altLang="en-US"/>
              <a:t>Slide </a:t>
            </a:r>
            <a:fld id="{36BDE0A0-28DB-43C4-A2D7-CA73EF0B881B}" type="slidenum">
              <a:rPr lang="en-US" altLang="en-US" smtClean="0"/>
              <a:pPr>
                <a:defRPr/>
              </a:pPr>
              <a:t>‹#›</a:t>
            </a:fld>
            <a:endParaRPr lang="en-US" altLang="en-US"/>
          </a:p>
        </p:txBody>
      </p:sp>
    </p:spTree>
    <p:extLst>
      <p:ext uri="{BB962C8B-B14F-4D97-AF65-F5344CB8AC3E}">
        <p14:creationId xmlns:p14="http://schemas.microsoft.com/office/powerpoint/2010/main" val="43515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DRAFT For Policy Development Purposes Only</a:t>
            </a:r>
          </a:p>
        </p:txBody>
      </p:sp>
      <p:sp>
        <p:nvSpPr>
          <p:cNvPr id="4" name="Rectangle 6"/>
          <p:cNvSpPr>
            <a:spLocks noGrp="1" noChangeArrowheads="1"/>
          </p:cNvSpPr>
          <p:nvPr>
            <p:ph type="sldNum" sz="quarter" idx="11"/>
          </p:nvPr>
        </p:nvSpPr>
        <p:spPr/>
        <p:txBody>
          <a:bodyPr/>
          <a:lstStyle>
            <a:lvl1pPr>
              <a:defRPr/>
            </a:lvl1pPr>
          </a:lstStyle>
          <a:p>
            <a:pPr>
              <a:defRPr/>
            </a:pPr>
            <a:r>
              <a:rPr lang="en-US" altLang="en-US"/>
              <a:t>Slide </a:t>
            </a:r>
            <a:fld id="{DAE2BB74-82CC-4EE9-92E7-2EC48A40C99E}" type="slidenum">
              <a:rPr lang="en-US" altLang="en-US" smtClean="0"/>
              <a:pPr>
                <a:defRPr/>
              </a:pPr>
              <a:t>‹#›</a:t>
            </a:fld>
            <a:endParaRPr lang="en-US" altLang="en-US"/>
          </a:p>
        </p:txBody>
      </p:sp>
    </p:spTree>
    <p:extLst>
      <p:ext uri="{BB962C8B-B14F-4D97-AF65-F5344CB8AC3E}">
        <p14:creationId xmlns:p14="http://schemas.microsoft.com/office/powerpoint/2010/main" val="261018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DRAFT For Policy Development Purposes Only</a:t>
            </a:r>
            <a:endParaRPr lang="en-US" dirty="0">
              <a:solidFill>
                <a:srgbClr val="464646">
                  <a:lumMod val="40000"/>
                  <a:lumOff val="60000"/>
                </a:srgbClr>
              </a:solidFill>
            </a:endParaRP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63" r:id="rId9"/>
    <p:sldLayoutId id="2147483666" r:id="rId10"/>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acs.org/quality-programs/trauma/tqi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Trauma Systems Committee</a:t>
            </a:r>
          </a:p>
        </p:txBody>
      </p:sp>
      <p:sp>
        <p:nvSpPr>
          <p:cNvPr id="3" name="TextBox 2"/>
          <p:cNvSpPr txBox="1"/>
          <p:nvPr/>
        </p:nvSpPr>
        <p:spPr>
          <a:xfrm>
            <a:off x="584200" y="4309533"/>
            <a:ext cx="6672277" cy="1569660"/>
          </a:xfrm>
          <a:prstGeom prst="rect">
            <a:avLst/>
          </a:prstGeom>
          <a:noFill/>
        </p:spPr>
        <p:txBody>
          <a:bodyPr wrap="square" rtlCol="0">
            <a:spAutoFit/>
          </a:bodyPr>
          <a:lstStyle/>
          <a:p>
            <a:r>
              <a:rPr lang="en-US" sz="2400" dirty="0">
                <a:solidFill>
                  <a:schemeClr val="bg1"/>
                </a:solidFill>
              </a:rPr>
              <a:t>Bureau of Health Care Safety and Quality</a:t>
            </a:r>
            <a:br>
              <a:rPr lang="en-US" sz="2400" dirty="0">
                <a:solidFill>
                  <a:schemeClr val="bg1"/>
                </a:solidFill>
              </a:rPr>
            </a:br>
            <a:r>
              <a:rPr lang="en-US" sz="2400" dirty="0">
                <a:solidFill>
                  <a:schemeClr val="bg1"/>
                </a:solidFill>
              </a:rPr>
              <a:t>Department of Public Health</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August 28, 2019</a:t>
            </a:r>
          </a:p>
        </p:txBody>
      </p:sp>
    </p:spTree>
    <p:extLst>
      <p:ext uri="{BB962C8B-B14F-4D97-AF65-F5344CB8AC3E}">
        <p14:creationId xmlns:p14="http://schemas.microsoft.com/office/powerpoint/2010/main" val="164200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Calendar Years 2016-2018 Preliminary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151664"/>
              </p:ext>
            </p:extLst>
          </p:nvPr>
        </p:nvGraphicFramePr>
        <p:xfrm>
          <a:off x="2554972" y="3815566"/>
          <a:ext cx="7175624" cy="1473200"/>
        </p:xfrm>
        <a:graphic>
          <a:graphicData uri="http://schemas.openxmlformats.org/drawingml/2006/table">
            <a:tbl>
              <a:tblPr firstRow="1" bandRow="1">
                <a:tableStyleId>{5C22544A-7EE6-4342-B048-85BDC9FD1C3A}</a:tableStyleId>
              </a:tblPr>
              <a:tblGrid>
                <a:gridCol w="2353738">
                  <a:extLst>
                    <a:ext uri="{9D8B030D-6E8A-4147-A177-3AD203B41FA5}">
                      <a16:colId xmlns:a16="http://schemas.microsoft.com/office/drawing/2014/main" xmlns="" val="3676955539"/>
                    </a:ext>
                  </a:extLst>
                </a:gridCol>
                <a:gridCol w="1181539">
                  <a:extLst>
                    <a:ext uri="{9D8B030D-6E8A-4147-A177-3AD203B41FA5}">
                      <a16:colId xmlns:a16="http://schemas.microsoft.com/office/drawing/2014/main" xmlns="" val="3692409766"/>
                    </a:ext>
                  </a:extLst>
                </a:gridCol>
                <a:gridCol w="1163723">
                  <a:extLst>
                    <a:ext uri="{9D8B030D-6E8A-4147-A177-3AD203B41FA5}">
                      <a16:colId xmlns:a16="http://schemas.microsoft.com/office/drawing/2014/main" xmlns="" val="2816818268"/>
                    </a:ext>
                  </a:extLst>
                </a:gridCol>
                <a:gridCol w="1130300">
                  <a:extLst>
                    <a:ext uri="{9D8B030D-6E8A-4147-A177-3AD203B41FA5}">
                      <a16:colId xmlns:a16="http://schemas.microsoft.com/office/drawing/2014/main" xmlns="" val="1766673462"/>
                    </a:ext>
                  </a:extLst>
                </a:gridCol>
                <a:gridCol w="1346324">
                  <a:extLst>
                    <a:ext uri="{9D8B030D-6E8A-4147-A177-3AD203B41FA5}">
                      <a16:colId xmlns:a16="http://schemas.microsoft.com/office/drawing/2014/main" xmlns="" val="3996038307"/>
                    </a:ext>
                  </a:extLst>
                </a:gridCol>
              </a:tblGrid>
              <a:tr h="360680">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b="1" i="0" u="none" strike="noStrike" dirty="0">
                          <a:solidFill>
                            <a:srgbClr val="000000"/>
                          </a:solidFill>
                          <a:effectLst/>
                          <a:latin typeface="Calibri" panose="020F0502020204030204" pitchFamily="34" charset="0"/>
                        </a:rPr>
                        <a:t>2016</a:t>
                      </a:r>
                    </a:p>
                  </a:txBody>
                  <a:tcPr marL="0" marR="0" marT="0" marB="0" anchor="b"/>
                </a:tc>
                <a:tc>
                  <a:txBody>
                    <a:bodyPr/>
                    <a:lstStyle/>
                    <a:p>
                      <a:pPr algn="ctr" fontAlgn="b"/>
                      <a:r>
                        <a:rPr lang="en-US" sz="1800" b="1" i="0" u="none" strike="noStrike" dirty="0">
                          <a:solidFill>
                            <a:srgbClr val="000000"/>
                          </a:solidFill>
                          <a:effectLst/>
                          <a:latin typeface="Calibri" panose="020F0502020204030204" pitchFamily="34" charset="0"/>
                        </a:rPr>
                        <a:t>2017</a:t>
                      </a:r>
                    </a:p>
                  </a:txBody>
                  <a:tcPr marL="0" marR="0" marT="0" marB="0" anchor="b"/>
                </a:tc>
                <a:tc>
                  <a:txBody>
                    <a:bodyPr/>
                    <a:lstStyle/>
                    <a:p>
                      <a:pPr algn="ctr" fontAlgn="b"/>
                      <a:r>
                        <a:rPr lang="en-US" sz="1800" b="1" i="0" u="none" strike="noStrike" dirty="0">
                          <a:solidFill>
                            <a:srgbClr val="000000"/>
                          </a:solidFill>
                          <a:effectLst/>
                          <a:latin typeface="Calibri" panose="020F0502020204030204" pitchFamily="34" charset="0"/>
                        </a:rPr>
                        <a:t>2018</a:t>
                      </a:r>
                    </a:p>
                  </a:txBody>
                  <a:tcPr marL="0" marR="0" marT="0" marB="0" anchor="b"/>
                </a:tc>
                <a:tc>
                  <a:txBody>
                    <a:bodyPr/>
                    <a:lstStyle/>
                    <a:p>
                      <a:pPr algn="ctr" fontAlgn="b"/>
                      <a:r>
                        <a:rPr lang="en-US" sz="1800" b="1" i="0" u="none" strike="noStrike" dirty="0">
                          <a:solidFill>
                            <a:srgbClr val="000000"/>
                          </a:solidFill>
                          <a:effectLst/>
                          <a:latin typeface="Calibri" panose="020F0502020204030204" pitchFamily="34" charset="0"/>
                        </a:rPr>
                        <a:t>Total</a:t>
                      </a:r>
                    </a:p>
                  </a:txBody>
                  <a:tcPr marL="0" marR="0" marT="0" marB="0" anchor="b"/>
                </a:tc>
                <a:extLst>
                  <a:ext uri="{0D108BD9-81ED-4DB2-BD59-A6C34878D82A}">
                    <a16:rowId xmlns:a16="http://schemas.microsoft.com/office/drawing/2014/main" xmlns="" val="1164767436"/>
                  </a:ext>
                </a:extLst>
              </a:tr>
              <a:tr h="370840">
                <a:tc>
                  <a:txBody>
                    <a:bodyPr/>
                    <a:lstStyle/>
                    <a:p>
                      <a:pPr algn="ctr" fontAlgn="b">
                        <a:tabLst>
                          <a:tab pos="1776413" algn="l"/>
                        </a:tabLst>
                      </a:pPr>
                      <a:r>
                        <a:rPr lang="en-US" sz="1800" b="1" i="0" u="none" strike="noStrike" dirty="0">
                          <a:solidFill>
                            <a:srgbClr val="000000"/>
                          </a:solidFill>
                          <a:effectLst/>
                          <a:latin typeface="Calibri" panose="020F0502020204030204" pitchFamily="34" charset="0"/>
                        </a:rPr>
                        <a:t>Traumas</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16,056</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10,284</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5,538</a:t>
                      </a:r>
                    </a:p>
                  </a:txBody>
                  <a:tcPr marL="0" marR="0" marT="0" marB="0" anchor="ctr"/>
                </a:tc>
                <a:tc>
                  <a:txBody>
                    <a:bodyPr/>
                    <a:lstStyle/>
                    <a:p>
                      <a:pPr marL="0" indent="0" algn="ctr" fontAlgn="b">
                        <a:tabLst>
                          <a:tab pos="862013" algn="l"/>
                        </a:tabLst>
                      </a:pPr>
                      <a:r>
                        <a:rPr lang="en-US" sz="1600" b="0" i="0" u="none" strike="noStrike" dirty="0">
                          <a:solidFill>
                            <a:srgbClr val="000000"/>
                          </a:solidFill>
                          <a:effectLst/>
                          <a:latin typeface="Calibri" panose="020F0502020204030204" pitchFamily="34" charset="0"/>
                        </a:rPr>
                        <a:t>31,879 </a:t>
                      </a:r>
                    </a:p>
                  </a:txBody>
                  <a:tcPr marL="0" marR="0" marT="0" marB="0" anchor="ctr"/>
                </a:tc>
                <a:extLst>
                  <a:ext uri="{0D108BD9-81ED-4DB2-BD59-A6C34878D82A}">
                    <a16:rowId xmlns:a16="http://schemas.microsoft.com/office/drawing/2014/main" xmlns="" val="4011393497"/>
                  </a:ext>
                </a:extLst>
              </a:tr>
              <a:tr h="370840">
                <a:tc>
                  <a:txBody>
                    <a:bodyPr/>
                    <a:lstStyle/>
                    <a:p>
                      <a:pPr algn="ctr" fontAlgn="b"/>
                      <a:r>
                        <a:rPr lang="en-US" sz="1600" b="0" i="0" u="none" strike="noStrike" dirty="0">
                          <a:solidFill>
                            <a:srgbClr val="000000"/>
                          </a:solidFill>
                          <a:effectLst/>
                          <a:latin typeface="Calibri" panose="020F0502020204030204" pitchFamily="34" charset="0"/>
                        </a:rPr>
                        <a:t>Trauma Center</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2,979</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3,347</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2,190</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8,516 </a:t>
                      </a:r>
                    </a:p>
                  </a:txBody>
                  <a:tcPr marL="0" marR="0" marT="0" marB="0" anchor="ctr"/>
                </a:tc>
                <a:extLst>
                  <a:ext uri="{0D108BD9-81ED-4DB2-BD59-A6C34878D82A}">
                    <a16:rowId xmlns:a16="http://schemas.microsoft.com/office/drawing/2014/main" xmlns="" val="3240209157"/>
                  </a:ext>
                </a:extLst>
              </a:tr>
              <a:tr h="370840">
                <a:tc>
                  <a:txBody>
                    <a:bodyPr/>
                    <a:lstStyle/>
                    <a:p>
                      <a:pPr algn="ctr" fontAlgn="b"/>
                      <a:r>
                        <a:rPr lang="en-US" sz="1600" b="0" i="0" u="none" strike="noStrike" dirty="0">
                          <a:solidFill>
                            <a:srgbClr val="000000"/>
                          </a:solidFill>
                          <a:effectLst/>
                          <a:latin typeface="Calibri" panose="020F0502020204030204" pitchFamily="34" charset="0"/>
                        </a:rPr>
                        <a:t>Community Hospital</a:t>
                      </a:r>
                    </a:p>
                  </a:txBody>
                  <a:tcPr marL="0" marR="0" marT="0" marB="0" anchor="ctr"/>
                </a:tc>
                <a:tc>
                  <a:txBody>
                    <a:bodyPr/>
                    <a:lstStyle/>
                    <a:p>
                      <a:pPr algn="ctr" fontAlgn="b"/>
                      <a:r>
                        <a:rPr lang="en-US" sz="1600" b="0" i="0" u="none" strike="noStrike">
                          <a:solidFill>
                            <a:srgbClr val="000000"/>
                          </a:solidFill>
                          <a:effectLst/>
                          <a:latin typeface="Calibri" panose="020F0502020204030204" pitchFamily="34" charset="0"/>
                        </a:rPr>
                        <a:t>13,077</a:t>
                      </a:r>
                    </a:p>
                  </a:txBody>
                  <a:tcPr marL="0" marR="0" marT="0" marB="0" anchor="ctr"/>
                </a:tc>
                <a:tc>
                  <a:txBody>
                    <a:bodyPr/>
                    <a:lstStyle/>
                    <a:p>
                      <a:pPr algn="ctr" fontAlgn="b"/>
                      <a:r>
                        <a:rPr lang="en-US" sz="1600" b="0" i="0" u="none" strike="noStrike">
                          <a:solidFill>
                            <a:srgbClr val="000000"/>
                          </a:solidFill>
                          <a:effectLst/>
                          <a:latin typeface="Calibri" panose="020F0502020204030204" pitchFamily="34" charset="0"/>
                        </a:rPr>
                        <a:t>6,937</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3,348</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23,363 </a:t>
                      </a:r>
                    </a:p>
                  </a:txBody>
                  <a:tcPr marL="0" marR="0" marT="0" marB="0" anchor="ctr"/>
                </a:tc>
                <a:extLst>
                  <a:ext uri="{0D108BD9-81ED-4DB2-BD59-A6C34878D82A}">
                    <a16:rowId xmlns:a16="http://schemas.microsoft.com/office/drawing/2014/main" xmlns="" val="334471870"/>
                  </a:ext>
                </a:extLst>
              </a:tr>
            </a:tbl>
          </a:graphicData>
        </a:graphic>
      </p:graphicFrame>
      <p:sp>
        <p:nvSpPr>
          <p:cNvPr id="5" name="TextBox 4"/>
          <p:cNvSpPr txBox="1"/>
          <p:nvPr/>
        </p:nvSpPr>
        <p:spPr>
          <a:xfrm>
            <a:off x="592822" y="1117600"/>
            <a:ext cx="10532378"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Initial trauma counts mirror hospital data submission trends </a:t>
            </a:r>
          </a:p>
          <a:p>
            <a:pPr marL="285750" indent="-285750">
              <a:buFont typeface="Arial" panose="020B0604020202020204" pitchFamily="34" charset="0"/>
              <a:buChar char="•"/>
            </a:pPr>
            <a:r>
              <a:rPr lang="en-US" sz="2000" dirty="0"/>
              <a:t>31,879 traumas have been reported for this period; this will increase as submissions continue</a:t>
            </a:r>
          </a:p>
          <a:p>
            <a:pPr marL="742950" lvl="1" indent="-285750">
              <a:buFont typeface="Arial" panose="020B0604020202020204" pitchFamily="34" charset="0"/>
              <a:buChar char="•"/>
            </a:pPr>
            <a:r>
              <a:rPr lang="en-US" sz="2000" dirty="0"/>
              <a:t>30,381 patients were admitted from the community; 77% of these patients were admitted to community hospitals</a:t>
            </a:r>
          </a:p>
          <a:p>
            <a:pPr marL="742950" lvl="1" indent="-285750">
              <a:buFont typeface="Arial" panose="020B0604020202020204" pitchFamily="34" charset="0"/>
              <a:buChar char="•"/>
            </a:pPr>
            <a:r>
              <a:rPr lang="en-US" sz="2000" dirty="0"/>
              <a:t>1,498 patients were transferred from other facilities; 97% of these patients were transferred to trauma hospitals</a:t>
            </a:r>
          </a:p>
          <a:p>
            <a:pPr marL="742950" lvl="1" indent="-285750">
              <a:buFont typeface="Arial" panose="020B0604020202020204" pitchFamily="34" charset="0"/>
              <a:buChar char="•"/>
            </a:pPr>
            <a:r>
              <a:rPr lang="en-US" sz="2000" dirty="0"/>
              <a:t>The initial admission for transferred patients may be included in the 30,381 community admits</a:t>
            </a:r>
          </a:p>
        </p:txBody>
      </p:sp>
      <p:sp>
        <p:nvSpPr>
          <p:cNvPr id="6" name="TextBox 5"/>
          <p:cNvSpPr txBox="1"/>
          <p:nvPr/>
        </p:nvSpPr>
        <p:spPr>
          <a:xfrm>
            <a:off x="239254" y="5595799"/>
            <a:ext cx="11033760" cy="738664"/>
          </a:xfrm>
          <a:prstGeom prst="rect">
            <a:avLst/>
          </a:prstGeom>
          <a:noFill/>
        </p:spPr>
        <p:txBody>
          <a:bodyPr wrap="square" rtlCol="0">
            <a:spAutoFit/>
          </a:bodyPr>
          <a:lstStyle/>
          <a:p>
            <a:r>
              <a:rPr lang="en-US" sz="1400" dirty="0"/>
              <a:t>Data Source: MA Trauma Registry</a:t>
            </a:r>
          </a:p>
          <a:p>
            <a:r>
              <a:rPr lang="en-US" sz="1400" dirty="0"/>
              <a:t>Preliminary data, will change as submissions continue</a:t>
            </a:r>
          </a:p>
          <a:p>
            <a:r>
              <a:rPr lang="en-US" sz="1400" dirty="0"/>
              <a:t>Time period: Jan 1, 2016-December 30, 2018</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0445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0EC3A-34CE-427C-AAB9-BCB0DD79B91C}"/>
              </a:ext>
            </a:extLst>
          </p:cNvPr>
          <p:cNvSpPr>
            <a:spLocks noGrp="1"/>
          </p:cNvSpPr>
          <p:nvPr>
            <p:ph type="title"/>
          </p:nvPr>
        </p:nvSpPr>
        <p:spPr/>
        <p:txBody>
          <a:bodyPr/>
          <a:lstStyle/>
          <a:p>
            <a:r>
              <a:rPr lang="en-US" dirty="0"/>
              <a:t>Duration of Hospital Admission, 2016-2018</a:t>
            </a:r>
          </a:p>
        </p:txBody>
      </p:sp>
      <p:sp>
        <p:nvSpPr>
          <p:cNvPr id="6" name="TextBox 5"/>
          <p:cNvSpPr txBox="1"/>
          <p:nvPr/>
        </p:nvSpPr>
        <p:spPr>
          <a:xfrm>
            <a:off x="239254" y="5209034"/>
            <a:ext cx="11033760" cy="1169551"/>
          </a:xfrm>
          <a:prstGeom prst="rect">
            <a:avLst/>
          </a:prstGeom>
          <a:noFill/>
        </p:spPr>
        <p:txBody>
          <a:bodyPr wrap="square" rtlCol="0">
            <a:spAutoFit/>
          </a:bodyPr>
          <a:lstStyle/>
          <a:p>
            <a:r>
              <a:rPr lang="en-US" sz="1400" dirty="0"/>
              <a:t>Data Source: MA Trauma Registry</a:t>
            </a:r>
          </a:p>
          <a:p>
            <a:r>
              <a:rPr lang="en-US" sz="1400" dirty="0"/>
              <a:t>Preliminary data, will change as submissions continue</a:t>
            </a:r>
          </a:p>
          <a:p>
            <a:r>
              <a:rPr lang="en-US" sz="1400" dirty="0"/>
              <a:t>Figures limited to duration &lt;20 days, 3.5% of transferred patients and 3.7% of admitted from community patients not visualized</a:t>
            </a:r>
          </a:p>
          <a:p>
            <a:r>
              <a:rPr lang="en-US" sz="1400" dirty="0"/>
              <a:t>*Community Hospital transfer data suppressed due to low counts, 44 (2.9%) transferred patients suppressed</a:t>
            </a:r>
          </a:p>
          <a:p>
            <a:r>
              <a:rPr lang="en-US" sz="1400" dirty="0"/>
              <a:t>Time period: Jan 1, 2016-December 30, 2018</a:t>
            </a:r>
          </a:p>
        </p:txBody>
      </p:sp>
      <p:graphicFrame>
        <p:nvGraphicFramePr>
          <p:cNvPr id="7" name="Chart 6">
            <a:extLst>
              <a:ext uri="{FF2B5EF4-FFF2-40B4-BE49-F238E27FC236}">
                <a16:creationId xmlns:a16="http://schemas.microsoft.com/office/drawing/2014/main" xmlns="" id="{20E7B283-EC24-4307-A23B-4A8D17773E18}"/>
              </a:ext>
            </a:extLst>
          </p:cNvPr>
          <p:cNvGraphicFramePr>
            <a:graphicFrameLocks/>
          </p:cNvGraphicFramePr>
          <p:nvPr>
            <p:extLst>
              <p:ext uri="{D42A27DB-BD31-4B8C-83A1-F6EECF244321}">
                <p14:modId xmlns:p14="http://schemas.microsoft.com/office/powerpoint/2010/main" val="605108034"/>
              </p:ext>
            </p:extLst>
          </p:nvPr>
        </p:nvGraphicFramePr>
        <p:xfrm>
          <a:off x="592822" y="1292352"/>
          <a:ext cx="5132832" cy="3806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3DD208ED-010C-48AA-A07B-6DD2B1C0E1C2}"/>
              </a:ext>
            </a:extLst>
          </p:cNvPr>
          <p:cNvGraphicFramePr>
            <a:graphicFrameLocks/>
          </p:cNvGraphicFramePr>
          <p:nvPr>
            <p:extLst>
              <p:ext uri="{D42A27DB-BD31-4B8C-83A1-F6EECF244321}">
                <p14:modId xmlns:p14="http://schemas.microsoft.com/office/powerpoint/2010/main" val="4131227693"/>
              </p:ext>
            </p:extLst>
          </p:nvPr>
        </p:nvGraphicFramePr>
        <p:xfrm>
          <a:off x="5725654" y="1292352"/>
          <a:ext cx="5900928" cy="3806954"/>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TextBox 10"/>
          <p:cNvSpPr txBox="1"/>
          <p:nvPr/>
        </p:nvSpPr>
        <p:spPr>
          <a:xfrm>
            <a:off x="4853926" y="5000282"/>
            <a:ext cx="3619514" cy="307777"/>
          </a:xfrm>
          <a:prstGeom prst="rect">
            <a:avLst/>
          </a:prstGeom>
          <a:noFill/>
        </p:spPr>
        <p:txBody>
          <a:bodyPr wrap="square" rtlCol="0">
            <a:spAutoFit/>
          </a:bodyPr>
          <a:lstStyle/>
          <a:p>
            <a:r>
              <a:rPr lang="en-US" sz="1400" dirty="0">
                <a:solidFill>
                  <a:schemeClr val="tx1">
                    <a:lumMod val="50000"/>
                    <a:lumOff val="50000"/>
                  </a:schemeClr>
                </a:solidFill>
              </a:rPr>
              <a:t>Duration of Admission, in days</a:t>
            </a:r>
          </a:p>
        </p:txBody>
      </p:sp>
    </p:spTree>
    <p:extLst>
      <p:ext uri="{BB962C8B-B14F-4D97-AF65-F5344CB8AC3E}">
        <p14:creationId xmlns:p14="http://schemas.microsoft.com/office/powerpoint/2010/main" val="78709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942" y="1117770"/>
            <a:ext cx="10972800"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Only trauma hospitals submit AIS data elements to the Massachusetts Trauma Registry</a:t>
            </a:r>
          </a:p>
          <a:p>
            <a:pPr marL="285750" indent="-285750">
              <a:buFont typeface="Arial" panose="020B0604020202020204" pitchFamily="34" charset="0"/>
              <a:buChar char="•"/>
            </a:pPr>
            <a:r>
              <a:rPr lang="en-US" sz="2000" dirty="0"/>
              <a:t>Trauma patients may be given a 7-digit unique numerical identifier with a decimal between the 6</a:t>
            </a:r>
            <a:r>
              <a:rPr lang="en-US" sz="2000" baseline="30000" dirty="0"/>
              <a:t>th</a:t>
            </a:r>
            <a:r>
              <a:rPr lang="en-US" sz="2000" dirty="0"/>
              <a:t> and 7</a:t>
            </a:r>
            <a:r>
              <a:rPr lang="en-US" sz="2000" baseline="30000" dirty="0"/>
              <a:t>th</a:t>
            </a:r>
            <a:r>
              <a:rPr lang="en-US" sz="2000" dirty="0"/>
              <a:t> digit</a:t>
            </a:r>
          </a:p>
          <a:p>
            <a:pPr marL="742950" lvl="1" indent="-285750">
              <a:buFont typeface="Arial" panose="020B0604020202020204" pitchFamily="34" charset="0"/>
              <a:buChar char="•"/>
            </a:pPr>
            <a:r>
              <a:rPr lang="en-US" sz="2000" dirty="0"/>
              <a:t>Pre-Dot</a:t>
            </a:r>
          </a:p>
          <a:p>
            <a:pPr marL="1200150" lvl="2" indent="-285750">
              <a:buFont typeface="Arial" panose="020B0604020202020204" pitchFamily="34" charset="0"/>
              <a:buChar char="•"/>
            </a:pPr>
            <a:r>
              <a:rPr lang="en-US" sz="2000" dirty="0"/>
              <a:t>6 digit code representing the body, anatomical structure and location, and level of the specific injury</a:t>
            </a:r>
          </a:p>
          <a:p>
            <a:pPr marL="1200150" lvl="2" indent="-285750">
              <a:buFont typeface="Arial" panose="020B0604020202020204" pitchFamily="34" charset="0"/>
              <a:buChar char="•"/>
            </a:pPr>
            <a:r>
              <a:rPr lang="en-US" sz="2000" dirty="0"/>
              <a:t>A patient with multiple injuries may have multiple AIS codes</a:t>
            </a:r>
          </a:p>
          <a:p>
            <a:pPr marL="742950" lvl="1" indent="-285750">
              <a:buFont typeface="Arial" panose="020B0604020202020204" pitchFamily="34" charset="0"/>
              <a:buChar char="•"/>
            </a:pPr>
            <a:r>
              <a:rPr lang="en-US" sz="2000" dirty="0"/>
              <a:t>Post-Dot Code </a:t>
            </a:r>
          </a:p>
          <a:p>
            <a:pPr marL="1200150" lvl="2" indent="-285750">
              <a:buFont typeface="Arial" panose="020B0604020202020204" pitchFamily="34" charset="0"/>
              <a:buChar char="•"/>
            </a:pPr>
            <a:r>
              <a:rPr lang="en-US" sz="2000" dirty="0"/>
              <a:t>AIS severity number-1 digit number representing the severity of the injury</a:t>
            </a:r>
          </a:p>
          <a:p>
            <a:pPr marL="1200150" lvl="2" indent="-285750">
              <a:buFont typeface="Arial" panose="020B0604020202020204" pitchFamily="34" charset="0"/>
              <a:buChar char="•"/>
            </a:pPr>
            <a:r>
              <a:rPr lang="en-US" sz="2000" dirty="0"/>
              <a:t>Ranked 1 to 6</a:t>
            </a:r>
          </a:p>
          <a:p>
            <a:pPr marL="1657350" lvl="3" indent="-285750">
              <a:buFont typeface="Arial" panose="020B0604020202020204" pitchFamily="34" charset="0"/>
              <a:buChar char="•"/>
            </a:pPr>
            <a:r>
              <a:rPr lang="en-US" sz="2000" dirty="0"/>
              <a:t>1 = Minor</a:t>
            </a:r>
          </a:p>
          <a:p>
            <a:pPr marL="1657350" lvl="3" indent="-285750">
              <a:buFont typeface="Arial" panose="020B0604020202020204" pitchFamily="34" charset="0"/>
              <a:buChar char="•"/>
            </a:pPr>
            <a:r>
              <a:rPr lang="en-US" sz="2000" dirty="0"/>
              <a:t>6 = Maximum</a:t>
            </a:r>
          </a:p>
          <a:p>
            <a:pPr marL="285750" indent="-285750">
              <a:buFont typeface="Arial" panose="020B0604020202020204" pitchFamily="34" charset="0"/>
              <a:buChar char="•"/>
            </a:pPr>
            <a:r>
              <a:rPr lang="en-US" sz="2000" dirty="0"/>
              <a:t>Can be used to identify classes of injuries</a:t>
            </a:r>
          </a:p>
          <a:p>
            <a:pPr marL="742950" lvl="1" indent="-285750">
              <a:buFont typeface="Arial" panose="020B0604020202020204" pitchFamily="34" charset="0"/>
              <a:buChar char="•"/>
            </a:pPr>
            <a:r>
              <a:rPr lang="en-US" sz="2000" dirty="0"/>
              <a:t>i.e. Head injuries</a:t>
            </a:r>
          </a:p>
          <a:p>
            <a:pPr marL="1200150" lvl="2" indent="-285750">
              <a:buFont typeface="Arial" panose="020B0604020202020204" pitchFamily="34" charset="0"/>
              <a:buChar char="•"/>
            </a:pPr>
            <a:endParaRPr lang="en-US" dirty="0"/>
          </a:p>
        </p:txBody>
      </p:sp>
      <p:sp>
        <p:nvSpPr>
          <p:cNvPr id="2" name="Title 1"/>
          <p:cNvSpPr>
            <a:spLocks noGrp="1"/>
          </p:cNvSpPr>
          <p:nvPr>
            <p:ph type="title"/>
          </p:nvPr>
        </p:nvSpPr>
        <p:spPr>
          <a:xfrm>
            <a:off x="592822" y="56524"/>
            <a:ext cx="11445268" cy="874654"/>
          </a:xfrm>
        </p:spPr>
        <p:txBody>
          <a:bodyPr>
            <a:noAutofit/>
          </a:bodyPr>
          <a:lstStyle/>
          <a:p>
            <a:r>
              <a:rPr lang="en-US" sz="3600" dirty="0"/>
              <a:t>Trauma Patient Abbreviated Injury Scale (AIS), 2016-2018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3725217"/>
              </p:ext>
            </p:extLst>
          </p:nvPr>
        </p:nvGraphicFramePr>
        <p:xfrm>
          <a:off x="6576075" y="4185636"/>
          <a:ext cx="5462015" cy="1989111"/>
        </p:xfrm>
        <a:graphic>
          <a:graphicData uri="http://schemas.openxmlformats.org/drawingml/2006/table">
            <a:tbl>
              <a:tblPr firstRow="1" bandRow="1">
                <a:tableStyleId>{5C22544A-7EE6-4342-B048-85BDC9FD1C3A}</a:tableStyleId>
              </a:tblPr>
              <a:tblGrid>
                <a:gridCol w="1574345">
                  <a:extLst>
                    <a:ext uri="{9D8B030D-6E8A-4147-A177-3AD203B41FA5}">
                      <a16:colId xmlns:a16="http://schemas.microsoft.com/office/drawing/2014/main" xmlns="" val="776449766"/>
                    </a:ext>
                  </a:extLst>
                </a:gridCol>
                <a:gridCol w="1333374">
                  <a:extLst>
                    <a:ext uri="{9D8B030D-6E8A-4147-A177-3AD203B41FA5}">
                      <a16:colId xmlns:a16="http://schemas.microsoft.com/office/drawing/2014/main" xmlns="" val="3382923557"/>
                    </a:ext>
                  </a:extLst>
                </a:gridCol>
                <a:gridCol w="2554296">
                  <a:extLst>
                    <a:ext uri="{9D8B030D-6E8A-4147-A177-3AD203B41FA5}">
                      <a16:colId xmlns:a16="http://schemas.microsoft.com/office/drawing/2014/main" xmlns="" val="430542325"/>
                    </a:ext>
                  </a:extLst>
                </a:gridCol>
              </a:tblGrid>
              <a:tr h="474135">
                <a:tc gridSpan="3">
                  <a:txBody>
                    <a:bodyPr/>
                    <a:lstStyle/>
                    <a:p>
                      <a:pPr algn="ctr" fontAlgn="b"/>
                      <a:r>
                        <a:rPr lang="en-US" sz="1600" b="1" i="0" u="none" strike="noStrike" dirty="0">
                          <a:solidFill>
                            <a:srgbClr val="000000"/>
                          </a:solidFill>
                          <a:effectLst/>
                          <a:latin typeface="Calibri" panose="020F0502020204030204" pitchFamily="34" charset="0"/>
                        </a:rPr>
                        <a:t>Injuries reported</a:t>
                      </a:r>
                      <a:r>
                        <a:rPr lang="en-US" sz="1600" b="1" i="0" u="none" strike="noStrike" baseline="0" dirty="0">
                          <a:solidFill>
                            <a:srgbClr val="000000"/>
                          </a:solidFill>
                          <a:effectLst/>
                          <a:latin typeface="Calibri" panose="020F0502020204030204" pitchFamily="34" charset="0"/>
                        </a:rPr>
                        <a:t> for Trauma Hospital Patients (N=8,516)</a:t>
                      </a:r>
                      <a:endParaRPr lang="en-US" sz="1600" b="1"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0" marR="0" marT="0" marB="0" anchor="b"/>
                </a:tc>
                <a:tc hMerge="1">
                  <a:txBody>
                    <a:bodyPr/>
                    <a:lstStyle/>
                    <a:p>
                      <a:pPr algn="ctr" fontAlgn="b"/>
                      <a:endParaRPr lang="en-US" sz="1600" b="1" i="0" u="none" strike="noStrike" dirty="0">
                        <a:solidFill>
                          <a:schemeClr val="bg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49206113"/>
                  </a:ext>
                </a:extLst>
              </a:tr>
              <a:tr h="272355">
                <a:tc>
                  <a:txBody>
                    <a:bodyPr/>
                    <a:lstStyle/>
                    <a:p>
                      <a:pPr algn="ctr" fontAlgn="b"/>
                      <a:r>
                        <a:rPr lang="en-US" sz="1600" b="0" i="0" u="none" strike="noStrike" dirty="0">
                          <a:solidFill>
                            <a:srgbClr val="000000"/>
                          </a:solidFill>
                          <a:effectLst/>
                          <a:latin typeface="Calibri" panose="020F0502020204030204" pitchFamily="34" charset="0"/>
                        </a:rPr>
                        <a:t>Injuries Reported</a:t>
                      </a:r>
                    </a:p>
                  </a:txBody>
                  <a:tcPr marL="0" marR="0" marT="0" marB="0" anchor="ctr"/>
                </a:tc>
                <a:tc>
                  <a:txBody>
                    <a:bodyPr/>
                    <a:lstStyle/>
                    <a:p>
                      <a:pPr algn="ctr" fontAlgn="b"/>
                      <a:r>
                        <a:rPr lang="en-US" sz="1600" b="0" i="0" u="none" strike="noStrike" dirty="0">
                          <a:solidFill>
                            <a:schemeClr val="tx1"/>
                          </a:solidFill>
                          <a:effectLst/>
                          <a:latin typeface="Calibri" panose="020F0502020204030204" pitchFamily="34" charset="0"/>
                        </a:rPr>
                        <a:t>Populated</a:t>
                      </a:r>
                    </a:p>
                  </a:txBody>
                  <a:tcPr marL="0" marR="0" marT="0" marB="0" anchor="ctr"/>
                </a:tc>
                <a:tc>
                  <a:txBody>
                    <a:bodyPr/>
                    <a:lstStyle/>
                    <a:p>
                      <a:pPr algn="ctr" fontAlgn="b"/>
                      <a:r>
                        <a:rPr lang="en-US" sz="1600" b="0" i="0" u="none" strike="noStrike" dirty="0">
                          <a:solidFill>
                            <a:schemeClr val="tx1"/>
                          </a:solidFill>
                          <a:effectLst/>
                          <a:latin typeface="Calibri" panose="020F0502020204030204" pitchFamily="34" charset="0"/>
                        </a:rPr>
                        <a:t>Not Populated</a:t>
                      </a:r>
                    </a:p>
                  </a:txBody>
                  <a:tcPr marL="0" marR="0" marT="0" marB="0" anchor="ctr"/>
                </a:tc>
                <a:extLst>
                  <a:ext uri="{0D108BD9-81ED-4DB2-BD59-A6C34878D82A}">
                    <a16:rowId xmlns:a16="http://schemas.microsoft.com/office/drawing/2014/main" xmlns="" val="3619589575"/>
                  </a:ext>
                </a:extLst>
              </a:tr>
              <a:tr h="414207">
                <a:tc>
                  <a:txBody>
                    <a:bodyPr/>
                    <a:lstStyle/>
                    <a:p>
                      <a:pPr algn="ctr" fontAlgn="b"/>
                      <a:r>
                        <a:rPr lang="en-US" sz="1600" b="0" i="0" u="none" strike="noStrike" dirty="0">
                          <a:solidFill>
                            <a:srgbClr val="000000"/>
                          </a:solidFill>
                          <a:effectLst/>
                          <a:latin typeface="Calibri" panose="020F0502020204030204" pitchFamily="34" charset="0"/>
                        </a:rPr>
                        <a:t>1 or more</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7,595</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921</a:t>
                      </a:r>
                    </a:p>
                  </a:txBody>
                  <a:tcPr marL="0" marR="0" marT="0" marB="0" anchor="ctr"/>
                </a:tc>
                <a:extLst>
                  <a:ext uri="{0D108BD9-81ED-4DB2-BD59-A6C34878D82A}">
                    <a16:rowId xmlns:a16="http://schemas.microsoft.com/office/drawing/2014/main" xmlns="" val="995702755"/>
                  </a:ext>
                </a:extLst>
              </a:tr>
              <a:tr h="414207">
                <a:tc>
                  <a:txBody>
                    <a:bodyPr/>
                    <a:lstStyle/>
                    <a:p>
                      <a:pPr algn="ctr" fontAlgn="b"/>
                      <a:r>
                        <a:rPr lang="en-US" sz="1600" b="0" i="0" u="none" strike="noStrike" dirty="0">
                          <a:solidFill>
                            <a:srgbClr val="000000"/>
                          </a:solidFill>
                          <a:effectLst/>
                          <a:latin typeface="Calibri" panose="020F0502020204030204" pitchFamily="34" charset="0"/>
                        </a:rPr>
                        <a:t>2</a:t>
                      </a:r>
                      <a:r>
                        <a:rPr lang="en-US" sz="1600" b="0" i="0" u="none" strike="noStrike" baseline="0" dirty="0">
                          <a:solidFill>
                            <a:srgbClr val="000000"/>
                          </a:solidFill>
                          <a:effectLst/>
                          <a:latin typeface="Calibri" panose="020F0502020204030204" pitchFamily="34" charset="0"/>
                        </a:rPr>
                        <a:t> or more</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0" i="0" u="none" strike="noStrike">
                          <a:solidFill>
                            <a:srgbClr val="000000"/>
                          </a:solidFill>
                          <a:effectLst/>
                          <a:latin typeface="Calibri" panose="020F0502020204030204" pitchFamily="34" charset="0"/>
                        </a:rPr>
                        <a:t>4,543</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3,973</a:t>
                      </a:r>
                    </a:p>
                  </a:txBody>
                  <a:tcPr marL="0" marR="0" marT="0" marB="0" anchor="ctr"/>
                </a:tc>
                <a:extLst>
                  <a:ext uri="{0D108BD9-81ED-4DB2-BD59-A6C34878D82A}">
                    <a16:rowId xmlns:a16="http://schemas.microsoft.com/office/drawing/2014/main" xmlns="" val="896913707"/>
                  </a:ext>
                </a:extLst>
              </a:tr>
              <a:tr h="414207">
                <a:tc>
                  <a:txBody>
                    <a:bodyPr/>
                    <a:lstStyle/>
                    <a:p>
                      <a:pPr algn="ctr" fontAlgn="b"/>
                      <a:r>
                        <a:rPr lang="en-US" sz="1600" b="0" i="0" u="none" strike="noStrike" dirty="0">
                          <a:solidFill>
                            <a:srgbClr val="000000"/>
                          </a:solidFill>
                          <a:effectLst/>
                          <a:latin typeface="Calibri" panose="020F0502020204030204" pitchFamily="34" charset="0"/>
                        </a:rPr>
                        <a:t>3</a:t>
                      </a:r>
                      <a:r>
                        <a:rPr lang="en-US" sz="1600" b="0" i="0" u="none" strike="noStrike" baseline="0" dirty="0">
                          <a:solidFill>
                            <a:srgbClr val="000000"/>
                          </a:solidFill>
                          <a:effectLst/>
                          <a:latin typeface="Calibri" panose="020F0502020204030204" pitchFamily="34" charset="0"/>
                        </a:rPr>
                        <a:t> or more</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2,812</a:t>
                      </a:r>
                    </a:p>
                  </a:txBody>
                  <a:tcPr marL="0" marR="0" marT="0" marB="0" anchor="ctr"/>
                </a:tc>
                <a:tc>
                  <a:txBody>
                    <a:bodyPr/>
                    <a:lstStyle/>
                    <a:p>
                      <a:pPr algn="ctr" fontAlgn="b"/>
                      <a:r>
                        <a:rPr lang="en-US" sz="1600" b="0" i="0" u="none" strike="noStrike" dirty="0">
                          <a:solidFill>
                            <a:srgbClr val="000000"/>
                          </a:solidFill>
                          <a:effectLst/>
                          <a:latin typeface="Calibri" panose="020F0502020204030204" pitchFamily="34" charset="0"/>
                        </a:rPr>
                        <a:t>5,704</a:t>
                      </a:r>
                    </a:p>
                  </a:txBody>
                  <a:tcPr marL="0" marR="0" marT="0" marB="0" anchor="ctr"/>
                </a:tc>
                <a:extLst>
                  <a:ext uri="{0D108BD9-81ED-4DB2-BD59-A6C34878D82A}">
                    <a16:rowId xmlns:a16="http://schemas.microsoft.com/office/drawing/2014/main" xmlns="" val="399528297"/>
                  </a:ext>
                </a:extLst>
              </a:tr>
            </a:tbl>
          </a:graphicData>
        </a:graphic>
      </p:graphicFrame>
      <p:sp>
        <p:nvSpPr>
          <p:cNvPr id="5" name="TextBox 4"/>
          <p:cNvSpPr txBox="1"/>
          <p:nvPr/>
        </p:nvSpPr>
        <p:spPr>
          <a:xfrm>
            <a:off x="153910" y="5726548"/>
            <a:ext cx="7600202" cy="738664"/>
          </a:xfrm>
          <a:prstGeom prst="rect">
            <a:avLst/>
          </a:prstGeom>
          <a:noFill/>
        </p:spPr>
        <p:txBody>
          <a:bodyPr wrap="square" rtlCol="0">
            <a:spAutoFit/>
          </a:bodyPr>
          <a:lstStyle/>
          <a:p>
            <a:r>
              <a:rPr lang="en-US" sz="1400" dirty="0"/>
              <a:t>Data Source: Massachusetts Trauma Registry</a:t>
            </a:r>
          </a:p>
          <a:p>
            <a:r>
              <a:rPr lang="en-US" sz="1400" dirty="0"/>
              <a:t>Includes all patients treated at trauma hospitals</a:t>
            </a:r>
          </a:p>
          <a:p>
            <a:r>
              <a:rPr lang="en-US" sz="1400" dirty="0"/>
              <a:t>Number of patients treated at trauma hospitals in the time period = 8,516</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4061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0688" y="2426208"/>
            <a:ext cx="11692128" cy="914400"/>
          </a:xfrm>
          <a:prstGeom prst="rect">
            <a:avLst/>
          </a:prstGeom>
          <a:solidFill>
            <a:schemeClr val="accent5">
              <a:lumMod val="75000"/>
              <a:alpha val="35000"/>
            </a:schemeClr>
          </a:solidFill>
        </p:spPr>
        <p:txBody>
          <a:bodyPr wrap="square" rtlCol="0">
            <a:spAutoFit/>
          </a:bodyPr>
          <a:lstStyle/>
          <a:p>
            <a:endParaRPr lang="en-US" dirty="0"/>
          </a:p>
        </p:txBody>
      </p:sp>
      <p:sp>
        <p:nvSpPr>
          <p:cNvPr id="13" name="TextBox 12"/>
          <p:cNvSpPr txBox="1"/>
          <p:nvPr/>
        </p:nvSpPr>
        <p:spPr>
          <a:xfrm>
            <a:off x="170688" y="3340608"/>
            <a:ext cx="11692128" cy="438912"/>
          </a:xfrm>
          <a:prstGeom prst="rect">
            <a:avLst/>
          </a:prstGeom>
          <a:solidFill>
            <a:schemeClr val="accent5">
              <a:lumMod val="40000"/>
              <a:lumOff val="60000"/>
              <a:alpha val="35000"/>
            </a:schemeClr>
          </a:solidFill>
        </p:spPr>
        <p:txBody>
          <a:bodyPr wrap="square" rtlCol="0">
            <a:spAutoFit/>
          </a:bodyPr>
          <a:lstStyle/>
          <a:p>
            <a:endParaRPr lang="en-US" dirty="0"/>
          </a:p>
        </p:txBody>
      </p:sp>
      <p:sp>
        <p:nvSpPr>
          <p:cNvPr id="12" name="TextBox 11"/>
          <p:cNvSpPr txBox="1"/>
          <p:nvPr/>
        </p:nvSpPr>
        <p:spPr>
          <a:xfrm>
            <a:off x="170688" y="3779520"/>
            <a:ext cx="11692128" cy="719328"/>
          </a:xfrm>
          <a:prstGeom prst="rect">
            <a:avLst/>
          </a:prstGeom>
          <a:solidFill>
            <a:schemeClr val="accent5">
              <a:lumMod val="75000"/>
              <a:alpha val="35000"/>
            </a:schemeClr>
          </a:solidFill>
        </p:spPr>
        <p:txBody>
          <a:bodyPr wrap="square" rtlCol="0">
            <a:spAutoFit/>
          </a:bodyPr>
          <a:lstStyle/>
          <a:p>
            <a:endParaRPr lang="en-US" dirty="0"/>
          </a:p>
        </p:txBody>
      </p:sp>
      <p:sp>
        <p:nvSpPr>
          <p:cNvPr id="11" name="TextBox 10"/>
          <p:cNvSpPr txBox="1"/>
          <p:nvPr/>
        </p:nvSpPr>
        <p:spPr>
          <a:xfrm>
            <a:off x="170688" y="4498848"/>
            <a:ext cx="11692128" cy="438912"/>
          </a:xfrm>
          <a:prstGeom prst="rect">
            <a:avLst/>
          </a:prstGeom>
          <a:solidFill>
            <a:schemeClr val="accent5">
              <a:lumMod val="40000"/>
              <a:lumOff val="60000"/>
              <a:alpha val="35000"/>
            </a:schemeClr>
          </a:solidFill>
        </p:spPr>
        <p:txBody>
          <a:bodyPr wrap="square" rtlCol="0">
            <a:spAutoFit/>
          </a:bodyPr>
          <a:lstStyle/>
          <a:p>
            <a:endParaRPr lang="en-US" dirty="0"/>
          </a:p>
        </p:txBody>
      </p:sp>
      <p:sp>
        <p:nvSpPr>
          <p:cNvPr id="2" name="Title 1"/>
          <p:cNvSpPr>
            <a:spLocks noGrp="1"/>
          </p:cNvSpPr>
          <p:nvPr>
            <p:ph type="title"/>
          </p:nvPr>
        </p:nvSpPr>
        <p:spPr>
          <a:xfrm>
            <a:off x="377952" y="56524"/>
            <a:ext cx="12028536" cy="874654"/>
          </a:xfrm>
        </p:spPr>
        <p:txBody>
          <a:bodyPr>
            <a:normAutofit fontScale="90000"/>
          </a:bodyPr>
          <a:lstStyle/>
          <a:p>
            <a:r>
              <a:rPr lang="en-US" sz="3600" dirty="0"/>
              <a:t>5 Most Common AIS pre-codes for 1</a:t>
            </a:r>
            <a:r>
              <a:rPr lang="en-US" sz="3600" baseline="30000" dirty="0"/>
              <a:t>st</a:t>
            </a:r>
            <a:r>
              <a:rPr lang="en-US" sz="3600" dirty="0"/>
              <a:t> Reported Injury, 2016-2018*</a:t>
            </a:r>
          </a:p>
        </p:txBody>
      </p:sp>
      <p:sp>
        <p:nvSpPr>
          <p:cNvPr id="7" name="TextBox 6"/>
          <p:cNvSpPr txBox="1"/>
          <p:nvPr/>
        </p:nvSpPr>
        <p:spPr>
          <a:xfrm>
            <a:off x="377952" y="5512519"/>
            <a:ext cx="7678935" cy="954107"/>
          </a:xfrm>
          <a:prstGeom prst="rect">
            <a:avLst/>
          </a:prstGeom>
          <a:noFill/>
        </p:spPr>
        <p:txBody>
          <a:bodyPr wrap="square" rtlCol="0">
            <a:spAutoFit/>
          </a:bodyPr>
          <a:lstStyle/>
          <a:p>
            <a:r>
              <a:rPr lang="en-US" sz="1400" dirty="0"/>
              <a:t>Data Source: MA Trauma Registry</a:t>
            </a:r>
          </a:p>
          <a:p>
            <a:r>
              <a:rPr lang="en-US" sz="1400" dirty="0"/>
              <a:t>*from first AIS code</a:t>
            </a:r>
          </a:p>
          <a:p>
            <a:r>
              <a:rPr lang="en-US" sz="1400" dirty="0"/>
              <a:t>Figure may double count patients transferred from a trauma facility to another trauma facility</a:t>
            </a:r>
          </a:p>
          <a:p>
            <a:endParaRPr lang="en-US" sz="1400" dirty="0"/>
          </a:p>
        </p:txBody>
      </p:sp>
      <p:sp>
        <p:nvSpPr>
          <p:cNvPr id="15" name="TextBox 14"/>
          <p:cNvSpPr txBox="1"/>
          <p:nvPr/>
        </p:nvSpPr>
        <p:spPr>
          <a:xfrm>
            <a:off x="9957816" y="4449618"/>
            <a:ext cx="1780032" cy="523220"/>
          </a:xfrm>
          <a:prstGeom prst="rect">
            <a:avLst/>
          </a:prstGeom>
          <a:noFill/>
        </p:spPr>
        <p:txBody>
          <a:bodyPr wrap="square" rtlCol="0">
            <a:spAutoFit/>
          </a:bodyPr>
          <a:lstStyle/>
          <a:p>
            <a:pPr algn="ctr"/>
            <a:r>
              <a:rPr lang="en-US" sz="1400" dirty="0">
                <a:solidFill>
                  <a:schemeClr val="bg1">
                    <a:lumMod val="50000"/>
                  </a:schemeClr>
                </a:solidFill>
              </a:rPr>
              <a:t>Whole area head injury</a:t>
            </a:r>
          </a:p>
        </p:txBody>
      </p:sp>
      <p:sp>
        <p:nvSpPr>
          <p:cNvPr id="16" name="TextBox 15"/>
          <p:cNvSpPr txBox="1"/>
          <p:nvPr/>
        </p:nvSpPr>
        <p:spPr>
          <a:xfrm>
            <a:off x="10076688" y="3852959"/>
            <a:ext cx="1560576" cy="523220"/>
          </a:xfrm>
          <a:prstGeom prst="rect">
            <a:avLst/>
          </a:prstGeom>
          <a:noFill/>
        </p:spPr>
        <p:txBody>
          <a:bodyPr wrap="square" rtlCol="0">
            <a:spAutoFit/>
          </a:bodyPr>
          <a:lstStyle/>
          <a:p>
            <a:pPr algn="ctr"/>
            <a:r>
              <a:rPr lang="en-US" sz="1400" dirty="0">
                <a:solidFill>
                  <a:schemeClr val="bg1">
                    <a:lumMod val="50000"/>
                  </a:schemeClr>
                </a:solidFill>
              </a:rPr>
              <a:t>Head organ level injury</a:t>
            </a:r>
          </a:p>
        </p:txBody>
      </p:sp>
      <p:sp>
        <p:nvSpPr>
          <p:cNvPr id="17" name="TextBox 16"/>
          <p:cNvSpPr txBox="1"/>
          <p:nvPr/>
        </p:nvSpPr>
        <p:spPr>
          <a:xfrm>
            <a:off x="9875520" y="3381791"/>
            <a:ext cx="1987296" cy="307777"/>
          </a:xfrm>
          <a:prstGeom prst="rect">
            <a:avLst/>
          </a:prstGeom>
          <a:noFill/>
        </p:spPr>
        <p:txBody>
          <a:bodyPr wrap="square" rtlCol="0">
            <a:spAutoFit/>
          </a:bodyPr>
          <a:lstStyle/>
          <a:p>
            <a:pPr algn="r"/>
            <a:r>
              <a:rPr lang="en-US" sz="1400" dirty="0">
                <a:solidFill>
                  <a:schemeClr val="bg1">
                    <a:lumMod val="50000"/>
                  </a:schemeClr>
                </a:solidFill>
              </a:rPr>
              <a:t>Thorax skeletal injury</a:t>
            </a:r>
          </a:p>
        </p:txBody>
      </p:sp>
      <p:sp>
        <p:nvSpPr>
          <p:cNvPr id="18" name="TextBox 17"/>
          <p:cNvSpPr txBox="1"/>
          <p:nvPr/>
        </p:nvSpPr>
        <p:spPr>
          <a:xfrm>
            <a:off x="9875520" y="2621280"/>
            <a:ext cx="1658112" cy="523220"/>
          </a:xfrm>
          <a:prstGeom prst="rect">
            <a:avLst/>
          </a:prstGeom>
          <a:noFill/>
        </p:spPr>
        <p:txBody>
          <a:bodyPr wrap="square" rtlCol="0">
            <a:spAutoFit/>
          </a:bodyPr>
          <a:lstStyle/>
          <a:p>
            <a:pPr algn="r"/>
            <a:r>
              <a:rPr lang="en-US" sz="1400" dirty="0">
                <a:solidFill>
                  <a:schemeClr val="bg1">
                    <a:lumMod val="50000"/>
                  </a:schemeClr>
                </a:solidFill>
              </a:rPr>
              <a:t>Skeletal lower extremity injury</a:t>
            </a:r>
          </a:p>
        </p:txBody>
      </p:sp>
      <p:graphicFrame>
        <p:nvGraphicFramePr>
          <p:cNvPr id="19" name="Chart 18">
            <a:extLst>
              <a:ext uri="{FF2B5EF4-FFF2-40B4-BE49-F238E27FC236}">
                <a16:creationId xmlns:a16="http://schemas.microsoft.com/office/drawing/2014/main" xmlns="" id="{107E20B6-A176-43EA-A080-6DD3B44BA59B}"/>
              </a:ext>
            </a:extLst>
          </p:cNvPr>
          <p:cNvGraphicFramePr>
            <a:graphicFrameLocks/>
          </p:cNvGraphicFramePr>
          <p:nvPr>
            <p:extLst>
              <p:ext uri="{D42A27DB-BD31-4B8C-83A1-F6EECF244321}">
                <p14:modId xmlns:p14="http://schemas.microsoft.com/office/powerpoint/2010/main" val="785560025"/>
              </p:ext>
            </p:extLst>
          </p:nvPr>
        </p:nvGraphicFramePr>
        <p:xfrm>
          <a:off x="170688" y="2017633"/>
          <a:ext cx="3255264" cy="3233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xmlns="" id="{B617AC03-6797-4DA0-94A7-94A3EA943B45}"/>
              </a:ext>
            </a:extLst>
          </p:cNvPr>
          <p:cNvGraphicFramePr>
            <a:graphicFrameLocks/>
          </p:cNvGraphicFramePr>
          <p:nvPr>
            <p:extLst>
              <p:ext uri="{D42A27DB-BD31-4B8C-83A1-F6EECF244321}">
                <p14:modId xmlns:p14="http://schemas.microsoft.com/office/powerpoint/2010/main" val="1834831387"/>
              </p:ext>
            </p:extLst>
          </p:nvPr>
        </p:nvGraphicFramePr>
        <p:xfrm>
          <a:off x="3255264" y="2003808"/>
          <a:ext cx="3218688" cy="32334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974336" y="5237621"/>
            <a:ext cx="1499616" cy="307777"/>
          </a:xfrm>
          <a:prstGeom prst="rect">
            <a:avLst/>
          </a:prstGeom>
          <a:noFill/>
        </p:spPr>
        <p:txBody>
          <a:bodyPr wrap="square" rtlCol="0">
            <a:spAutoFit/>
          </a:bodyPr>
          <a:lstStyle/>
          <a:p>
            <a:r>
              <a:rPr lang="en-US" sz="1400" dirty="0">
                <a:solidFill>
                  <a:schemeClr val="tx1">
                    <a:lumMod val="50000"/>
                    <a:lumOff val="50000"/>
                  </a:schemeClr>
                </a:solidFill>
              </a:rPr>
              <a:t>Patient Count</a:t>
            </a:r>
          </a:p>
        </p:txBody>
      </p:sp>
      <p:sp>
        <p:nvSpPr>
          <p:cNvPr id="5" name="Right Brace 4"/>
          <p:cNvSpPr/>
          <p:nvPr/>
        </p:nvSpPr>
        <p:spPr>
          <a:xfrm>
            <a:off x="9668256" y="2426208"/>
            <a:ext cx="414528" cy="824448"/>
          </a:xfrm>
          <a:prstGeom prst="rightBrac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9668256" y="3381791"/>
            <a:ext cx="414528" cy="388427"/>
          </a:xfrm>
          <a:prstGeom prst="rightBrac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p:cNvSpPr/>
          <p:nvPr/>
        </p:nvSpPr>
        <p:spPr>
          <a:xfrm>
            <a:off x="9692640" y="3843657"/>
            <a:ext cx="414528" cy="570883"/>
          </a:xfrm>
          <a:prstGeom prst="rightBrac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p:cNvSpPr/>
          <p:nvPr/>
        </p:nvSpPr>
        <p:spPr>
          <a:xfrm>
            <a:off x="9692640" y="4527674"/>
            <a:ext cx="414528" cy="410085"/>
          </a:xfrm>
          <a:prstGeom prst="rightBrac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2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27" name="Chart 26">
            <a:extLst>
              <a:ext uri="{FF2B5EF4-FFF2-40B4-BE49-F238E27FC236}">
                <a16:creationId xmlns:a16="http://schemas.microsoft.com/office/drawing/2014/main" xmlns="" id="{B9721A90-6BC2-4999-89C2-72D234A7B52D}"/>
              </a:ext>
            </a:extLst>
          </p:cNvPr>
          <p:cNvGraphicFramePr>
            <a:graphicFrameLocks/>
          </p:cNvGraphicFramePr>
          <p:nvPr>
            <p:extLst>
              <p:ext uri="{D42A27DB-BD31-4B8C-83A1-F6EECF244321}">
                <p14:modId xmlns:p14="http://schemas.microsoft.com/office/powerpoint/2010/main" val="1772622650"/>
              </p:ext>
            </p:extLst>
          </p:nvPr>
        </p:nvGraphicFramePr>
        <p:xfrm>
          <a:off x="6470523" y="2017633"/>
          <a:ext cx="3487293" cy="32196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542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FCD89-3E91-4018-9E1E-FBD443037C7D}"/>
              </a:ext>
            </a:extLst>
          </p:cNvPr>
          <p:cNvSpPr>
            <a:spLocks noGrp="1"/>
          </p:cNvSpPr>
          <p:nvPr>
            <p:ph type="title"/>
          </p:nvPr>
        </p:nvSpPr>
        <p:spPr/>
        <p:txBody>
          <a:bodyPr>
            <a:noAutofit/>
          </a:bodyPr>
          <a:lstStyle/>
          <a:p>
            <a:r>
              <a:rPr lang="en-US" sz="3200" dirty="0"/>
              <a:t>Median Duration of Trauma Hospital Patient Stay by Injury Severity Score (ISS), 2016-2018</a:t>
            </a:r>
          </a:p>
        </p:txBody>
      </p:sp>
      <p:sp>
        <p:nvSpPr>
          <p:cNvPr id="5" name="TextBox 4"/>
          <p:cNvSpPr txBox="1">
            <a:spLocks noChangeArrowheads="1"/>
          </p:cNvSpPr>
          <p:nvPr/>
        </p:nvSpPr>
        <p:spPr bwMode="auto">
          <a:xfrm>
            <a:off x="129526" y="5495840"/>
            <a:ext cx="100386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eaLnBrk="1" hangingPunct="1">
              <a:spcBef>
                <a:spcPct val="0"/>
              </a:spcBef>
              <a:buFontTx/>
              <a:buNone/>
            </a:pPr>
            <a:r>
              <a:rPr lang="en-US" sz="1400" dirty="0"/>
              <a:t>Preliminary data, will change as submissions continue</a:t>
            </a:r>
          </a:p>
          <a:p>
            <a:pPr eaLnBrk="1" hangingPunct="1">
              <a:spcBef>
                <a:spcPct val="0"/>
              </a:spcBef>
              <a:buFontTx/>
              <a:buNone/>
            </a:pPr>
            <a:r>
              <a:rPr lang="en-US" sz="1400" dirty="0"/>
              <a:t>AIS score is only a required variable for hospitals with trauma services</a:t>
            </a:r>
          </a:p>
          <a:p>
            <a:pPr>
              <a:spcBef>
                <a:spcPct val="0"/>
              </a:spcBef>
              <a:buNone/>
            </a:pPr>
            <a:r>
              <a:rPr lang="en-US" sz="1400" dirty="0"/>
              <a:t>Direct admits missing duration of stay or ISS = 1,307, transferred traumas missing duration of stay or ISS = 60</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0" name="TextBox 9"/>
          <p:cNvSpPr txBox="1"/>
          <p:nvPr/>
        </p:nvSpPr>
        <p:spPr>
          <a:xfrm>
            <a:off x="5137009" y="4967260"/>
            <a:ext cx="3619514" cy="307777"/>
          </a:xfrm>
          <a:prstGeom prst="rect">
            <a:avLst/>
          </a:prstGeom>
          <a:noFill/>
        </p:spPr>
        <p:txBody>
          <a:bodyPr wrap="square" rtlCol="0">
            <a:spAutoFit/>
          </a:bodyPr>
          <a:lstStyle/>
          <a:p>
            <a:r>
              <a:rPr lang="en-US" sz="1400" dirty="0">
                <a:solidFill>
                  <a:schemeClr val="tx1">
                    <a:lumMod val="65000"/>
                    <a:lumOff val="35000"/>
                  </a:schemeClr>
                </a:solidFill>
              </a:rPr>
              <a:t>Injury Severity Score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6234721"/>
              </p:ext>
            </p:extLst>
          </p:nvPr>
        </p:nvGraphicFramePr>
        <p:xfrm>
          <a:off x="1278622" y="1134721"/>
          <a:ext cx="9601206" cy="4257040"/>
        </p:xfrm>
        <a:graphic>
          <a:graphicData uri="http://schemas.openxmlformats.org/drawingml/2006/table">
            <a:tbl>
              <a:tblPr firstRow="1" bandRow="1">
                <a:tableStyleId>{5C22544A-7EE6-4342-B048-85BDC9FD1C3A}</a:tableStyleId>
              </a:tblPr>
              <a:tblGrid>
                <a:gridCol w="2507566">
                  <a:extLst>
                    <a:ext uri="{9D8B030D-6E8A-4147-A177-3AD203B41FA5}">
                      <a16:colId xmlns:a16="http://schemas.microsoft.com/office/drawing/2014/main" xmlns="" val="3767285250"/>
                    </a:ext>
                  </a:extLst>
                </a:gridCol>
                <a:gridCol w="942976">
                  <a:extLst>
                    <a:ext uri="{9D8B030D-6E8A-4147-A177-3AD203B41FA5}">
                      <a16:colId xmlns:a16="http://schemas.microsoft.com/office/drawing/2014/main" xmlns="" val="658459461"/>
                    </a:ext>
                  </a:extLst>
                </a:gridCol>
                <a:gridCol w="942976">
                  <a:extLst>
                    <a:ext uri="{9D8B030D-6E8A-4147-A177-3AD203B41FA5}">
                      <a16:colId xmlns:a16="http://schemas.microsoft.com/office/drawing/2014/main" xmlns="" val="2707524758"/>
                    </a:ext>
                  </a:extLst>
                </a:gridCol>
                <a:gridCol w="985838">
                  <a:extLst>
                    <a:ext uri="{9D8B030D-6E8A-4147-A177-3AD203B41FA5}">
                      <a16:colId xmlns:a16="http://schemas.microsoft.com/office/drawing/2014/main" xmlns="" val="728984227"/>
                    </a:ext>
                  </a:extLst>
                </a:gridCol>
                <a:gridCol w="1057275">
                  <a:extLst>
                    <a:ext uri="{9D8B030D-6E8A-4147-A177-3AD203B41FA5}">
                      <a16:colId xmlns:a16="http://schemas.microsoft.com/office/drawing/2014/main" xmlns="" val="2944944016"/>
                    </a:ext>
                  </a:extLst>
                </a:gridCol>
                <a:gridCol w="900113">
                  <a:extLst>
                    <a:ext uri="{9D8B030D-6E8A-4147-A177-3AD203B41FA5}">
                      <a16:colId xmlns:a16="http://schemas.microsoft.com/office/drawing/2014/main" xmlns="" val="2821163694"/>
                    </a:ext>
                  </a:extLst>
                </a:gridCol>
                <a:gridCol w="2264462">
                  <a:extLst>
                    <a:ext uri="{9D8B030D-6E8A-4147-A177-3AD203B41FA5}">
                      <a16:colId xmlns:a16="http://schemas.microsoft.com/office/drawing/2014/main" xmlns="" val="1291839741"/>
                    </a:ext>
                  </a:extLst>
                </a:gridCol>
              </a:tblGrid>
              <a:tr h="414338">
                <a:tc>
                  <a:txBody>
                    <a:bodyPr/>
                    <a:lstStyle/>
                    <a:p>
                      <a:pPr algn="ctr" fontAlgn="t"/>
                      <a:endParaRPr lang="en-US" sz="18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n-US" sz="1800" b="1" i="0" u="none" strike="noStrike" dirty="0">
                          <a:solidFill>
                            <a:srgbClr val="000000"/>
                          </a:solidFill>
                          <a:effectLst/>
                          <a:latin typeface="Calibri" panose="020F0502020204030204" pitchFamily="34" charset="0"/>
                        </a:rPr>
                        <a:t>ISS</a:t>
                      </a:r>
                    </a:p>
                  </a:txBody>
                  <a:tcPr marL="0" marR="0" marT="0" marB="0" anchor="ctr"/>
                </a:tc>
                <a:tc>
                  <a:txBody>
                    <a:bodyPr/>
                    <a:lstStyle/>
                    <a:p>
                      <a:pPr algn="ctr" fontAlgn="t"/>
                      <a:r>
                        <a:rPr lang="en-US" sz="1800" b="1" i="0" u="none" strike="noStrike" dirty="0">
                          <a:solidFill>
                            <a:srgbClr val="000000"/>
                          </a:solidFill>
                          <a:effectLst/>
                          <a:latin typeface="Calibri" panose="020F0502020204030204" pitchFamily="34" charset="0"/>
                        </a:rPr>
                        <a:t>Patient</a:t>
                      </a:r>
                      <a:r>
                        <a:rPr lang="en-US" sz="1800" b="1" i="0" u="none" strike="noStrike" baseline="0" dirty="0">
                          <a:solidFill>
                            <a:srgbClr val="000000"/>
                          </a:solidFill>
                          <a:effectLst/>
                          <a:latin typeface="Calibri" panose="020F0502020204030204" pitchFamily="34" charset="0"/>
                        </a:rPr>
                        <a:t> Count</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n-US" sz="1800" b="1" i="0" u="none" strike="noStrike" dirty="0">
                          <a:solidFill>
                            <a:srgbClr val="000000"/>
                          </a:solidFill>
                          <a:effectLst/>
                          <a:latin typeface="Calibri" panose="020F0502020204030204" pitchFamily="34" charset="0"/>
                        </a:rPr>
                        <a:t>Median</a:t>
                      </a:r>
                    </a:p>
                    <a:p>
                      <a:pPr algn="ctr" fontAlgn="t"/>
                      <a:r>
                        <a:rPr lang="en-US" sz="1800" b="1" i="0" u="none" strike="noStrike" dirty="0">
                          <a:solidFill>
                            <a:srgbClr val="000000"/>
                          </a:solidFill>
                          <a:effectLst/>
                          <a:latin typeface="Calibri" panose="020F0502020204030204" pitchFamily="34" charset="0"/>
                        </a:rPr>
                        <a:t>(in days)</a:t>
                      </a:r>
                    </a:p>
                  </a:txBody>
                  <a:tcPr marL="0" marR="0" marT="0" marB="0" anchor="ctr"/>
                </a:tc>
                <a:tc>
                  <a:txBody>
                    <a:bodyPr/>
                    <a:lstStyle/>
                    <a:p>
                      <a:pPr algn="ctr" fontAlgn="t"/>
                      <a:r>
                        <a:rPr lang="en-US" sz="1800" b="1" i="0" u="none" strike="noStrike" dirty="0">
                          <a:solidFill>
                            <a:srgbClr val="000000"/>
                          </a:solidFill>
                          <a:effectLst/>
                          <a:latin typeface="Calibri" panose="020F0502020204030204" pitchFamily="34" charset="0"/>
                        </a:rPr>
                        <a:t>Min</a:t>
                      </a:r>
                    </a:p>
                  </a:txBody>
                  <a:tcPr marL="0" marR="0" marT="0" marB="0" anchor="ctr"/>
                </a:tc>
                <a:tc>
                  <a:txBody>
                    <a:bodyPr/>
                    <a:lstStyle/>
                    <a:p>
                      <a:pPr algn="ctr" fontAlgn="t"/>
                      <a:r>
                        <a:rPr lang="en-US" sz="1800" b="1" i="0" u="none" strike="noStrike" dirty="0">
                          <a:solidFill>
                            <a:srgbClr val="000000"/>
                          </a:solidFill>
                          <a:effectLst/>
                          <a:latin typeface="Calibri" panose="020F0502020204030204" pitchFamily="34" charset="0"/>
                        </a:rPr>
                        <a:t>Max</a:t>
                      </a:r>
                    </a:p>
                  </a:txBody>
                  <a:tcPr marL="0" marR="0" marT="0" marB="0" anchor="ctr"/>
                </a:tc>
                <a:tc>
                  <a:txBody>
                    <a:bodyPr/>
                    <a:lstStyle/>
                    <a:p>
                      <a:pPr algn="ctr" fontAlgn="t"/>
                      <a:r>
                        <a:rPr lang="en-US" sz="1800" b="1" i="0" u="none" strike="noStrike" dirty="0">
                          <a:solidFill>
                            <a:srgbClr val="000000"/>
                          </a:solidFill>
                          <a:effectLst/>
                          <a:latin typeface="Calibri" panose="020F0502020204030204" pitchFamily="34" charset="0"/>
                        </a:rPr>
                        <a:t>Standard Deviation</a:t>
                      </a:r>
                    </a:p>
                  </a:txBody>
                  <a:tcPr marL="0" marR="0" marT="0" marB="0" anchor="ctr"/>
                </a:tc>
                <a:extLst>
                  <a:ext uri="{0D108BD9-81ED-4DB2-BD59-A6C34878D82A}">
                    <a16:rowId xmlns:a16="http://schemas.microsoft.com/office/drawing/2014/main" xmlns="" val="2103199514"/>
                  </a:ext>
                </a:extLst>
              </a:tr>
              <a:tr h="370840">
                <a:tc>
                  <a:txBody>
                    <a:bodyPr/>
                    <a:lstStyle/>
                    <a:p>
                      <a:pPr algn="ctr" fontAlgn="t"/>
                      <a:r>
                        <a:rPr lang="en-US" sz="1800" b="1" i="0" u="none" strike="noStrike" dirty="0">
                          <a:solidFill>
                            <a:srgbClr val="000000"/>
                          </a:solidFill>
                          <a:effectLst/>
                          <a:latin typeface="Calibri" panose="020F0502020204030204" pitchFamily="34" charset="0"/>
                        </a:rPr>
                        <a:t>Transfers (N=1,394)</a:t>
                      </a:r>
                    </a:p>
                  </a:txBody>
                  <a:tcPr marL="0" marR="0" marT="0" marB="0" anchor="ctr"/>
                </a:tc>
                <a:tc>
                  <a:txBody>
                    <a:bodyPr/>
                    <a:lstStyle/>
                    <a:p>
                      <a:pPr algn="ctr" fontAlgn="t"/>
                      <a:r>
                        <a:rPr lang="en-US" sz="1800" b="1" i="0" u="none" strike="noStrike">
                          <a:solidFill>
                            <a:srgbClr val="000000"/>
                          </a:solidFill>
                          <a:effectLst/>
                          <a:latin typeface="Calibri" panose="020F0502020204030204" pitchFamily="34" charset="0"/>
                        </a:rPr>
                        <a:t> </a:t>
                      </a:r>
                    </a:p>
                  </a:txBody>
                  <a:tcPr marL="0" marR="0" marT="0" marB="0" anchor="ctr"/>
                </a:tc>
                <a:tc>
                  <a:txBody>
                    <a:bodyPr/>
                    <a:lstStyle/>
                    <a:p>
                      <a:pPr algn="ctr" fontAlgn="t"/>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n-US" sz="1800" b="1" i="0" u="none" strike="noStrike">
                          <a:solidFill>
                            <a:srgbClr val="000000"/>
                          </a:solidFill>
                          <a:effectLst/>
                          <a:latin typeface="Calibri" panose="020F0502020204030204" pitchFamily="34" charset="0"/>
                        </a:rPr>
                        <a:t> </a:t>
                      </a:r>
                    </a:p>
                  </a:txBody>
                  <a:tcPr marL="0" marR="0" marT="0" marB="0" anchor="ctr"/>
                </a:tc>
                <a:tc>
                  <a:txBody>
                    <a:bodyPr/>
                    <a:lstStyle/>
                    <a:p>
                      <a:pPr algn="ctr" fontAlgn="t"/>
                      <a:r>
                        <a:rPr lang="en-US" sz="1800" b="1"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800" b="1"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800" b="1" i="0" u="none" strike="noStrike">
                          <a:solidFill>
                            <a:srgbClr val="000000"/>
                          </a:solidFill>
                          <a:effectLst/>
                          <a:latin typeface="Calibri" panose="020F0502020204030204" pitchFamily="34" charset="0"/>
                        </a:rPr>
                        <a:t> </a:t>
                      </a:r>
                    </a:p>
                  </a:txBody>
                  <a:tcPr marL="0" marR="0" marT="0" marB="0" anchor="ctr"/>
                </a:tc>
                <a:extLst>
                  <a:ext uri="{0D108BD9-81ED-4DB2-BD59-A6C34878D82A}">
                    <a16:rowId xmlns:a16="http://schemas.microsoft.com/office/drawing/2014/main" xmlns="" val="4280258903"/>
                  </a:ext>
                </a:extLst>
              </a:tr>
              <a:tr h="370840">
                <a:tc>
                  <a:txBody>
                    <a:bodyPr/>
                    <a:lstStyle/>
                    <a:p>
                      <a:pPr algn="ctr" fontAlgn="t"/>
                      <a:r>
                        <a:rPr lang="en-US" sz="18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0-9</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905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4</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48</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4.6</a:t>
                      </a:r>
                    </a:p>
                  </a:txBody>
                  <a:tcPr marL="0" marR="0" marT="0" marB="0" anchor="ctr"/>
                </a:tc>
                <a:extLst>
                  <a:ext uri="{0D108BD9-81ED-4DB2-BD59-A6C34878D82A}">
                    <a16:rowId xmlns:a16="http://schemas.microsoft.com/office/drawing/2014/main" xmlns="" val="12939393"/>
                  </a:ext>
                </a:extLst>
              </a:tr>
              <a:tr h="370840">
                <a:tc>
                  <a:txBody>
                    <a:bodyPr/>
                    <a:lstStyle/>
                    <a:p>
                      <a:pPr algn="ctr" fontAlgn="t"/>
                      <a:r>
                        <a:rPr lang="en-US" sz="18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10-15</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168</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44</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6.6</a:t>
                      </a:r>
                    </a:p>
                  </a:txBody>
                  <a:tcPr marL="0" marR="0" marT="0" marB="0" anchor="ctr"/>
                </a:tc>
                <a:extLst>
                  <a:ext uri="{0D108BD9-81ED-4DB2-BD59-A6C34878D82A}">
                    <a16:rowId xmlns:a16="http://schemas.microsoft.com/office/drawing/2014/main" xmlns="" val="3552235384"/>
                  </a:ext>
                </a:extLst>
              </a:tr>
              <a:tr h="370840">
                <a:tc>
                  <a:txBody>
                    <a:bodyPr/>
                    <a:lstStyle/>
                    <a:p>
                      <a:pPr algn="ctr" fontAlgn="t"/>
                      <a:r>
                        <a:rPr lang="en-US" sz="18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16-24</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205</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58</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8.1</a:t>
                      </a:r>
                    </a:p>
                  </a:txBody>
                  <a:tcPr marL="0" marR="0" marT="0" marB="0" anchor="ctr"/>
                </a:tc>
                <a:extLst>
                  <a:ext uri="{0D108BD9-81ED-4DB2-BD59-A6C34878D82A}">
                    <a16:rowId xmlns:a16="http://schemas.microsoft.com/office/drawing/2014/main" xmlns="" val="3293784688"/>
                  </a:ext>
                </a:extLst>
              </a:tr>
              <a:tr h="370840">
                <a:tc>
                  <a:txBody>
                    <a:bodyPr/>
                    <a:lstStyle/>
                    <a:p>
                      <a:pPr algn="ctr" fontAlgn="t"/>
                      <a:r>
                        <a:rPr lang="en-US" sz="18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25+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116</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8</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163</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18.4</a:t>
                      </a:r>
                    </a:p>
                  </a:txBody>
                  <a:tcPr marL="0" marR="0" marT="0" marB="0" anchor="ctr"/>
                </a:tc>
                <a:extLst>
                  <a:ext uri="{0D108BD9-81ED-4DB2-BD59-A6C34878D82A}">
                    <a16:rowId xmlns:a16="http://schemas.microsoft.com/office/drawing/2014/main" xmlns="" val="1148518500"/>
                  </a:ext>
                </a:extLst>
              </a:tr>
              <a:tr h="370840">
                <a:tc>
                  <a:txBody>
                    <a:bodyPr/>
                    <a:lstStyle/>
                    <a:p>
                      <a:pPr algn="ctr" fontAlgn="t"/>
                      <a:r>
                        <a:rPr lang="en-US" sz="1800" b="1" i="0" u="none" strike="noStrike" dirty="0">
                          <a:solidFill>
                            <a:srgbClr val="000000"/>
                          </a:solidFill>
                          <a:effectLst/>
                          <a:latin typeface="Calibri" panose="020F0502020204030204" pitchFamily="34" charset="0"/>
                        </a:rPr>
                        <a:t>Direct Admits (N=5,755)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 </a:t>
                      </a:r>
                    </a:p>
                  </a:txBody>
                  <a:tcPr marL="0" marR="0" marT="0" marB="0" anchor="ctr"/>
                </a:tc>
                <a:tc>
                  <a:txBody>
                    <a:bodyPr/>
                    <a:lstStyle/>
                    <a:p>
                      <a:pPr algn="ctr" fontAlgn="t"/>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 </a:t>
                      </a:r>
                    </a:p>
                  </a:txBody>
                  <a:tcPr marL="0" marR="0" marT="0" marB="0" anchor="ctr"/>
                </a:tc>
                <a:extLst>
                  <a:ext uri="{0D108BD9-81ED-4DB2-BD59-A6C34878D82A}">
                    <a16:rowId xmlns:a16="http://schemas.microsoft.com/office/drawing/2014/main" xmlns="" val="3398247154"/>
                  </a:ext>
                </a:extLst>
              </a:tr>
              <a:tr h="370840">
                <a:tc>
                  <a:txBody>
                    <a:bodyPr/>
                    <a:lstStyle/>
                    <a:p>
                      <a:pPr algn="l" fontAlgn="t"/>
                      <a:r>
                        <a:rPr lang="en-US" sz="1800" b="0" i="0" u="none" strike="noStrike" dirty="0">
                          <a:solidFill>
                            <a:srgbClr val="000000"/>
                          </a:solidFill>
                          <a:effectLst/>
                          <a:latin typeface="Calibri" panose="020F0502020204030204" pitchFamily="34" charset="0"/>
                        </a:rPr>
                        <a:t> </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0-9</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4517</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3</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111</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4.0</a:t>
                      </a:r>
                    </a:p>
                  </a:txBody>
                  <a:tcPr marL="0" marR="0" marT="0" marB="0" anchor="ctr"/>
                </a:tc>
                <a:extLst>
                  <a:ext uri="{0D108BD9-81ED-4DB2-BD59-A6C34878D82A}">
                    <a16:rowId xmlns:a16="http://schemas.microsoft.com/office/drawing/2014/main" xmlns="" val="1591529289"/>
                  </a:ext>
                </a:extLst>
              </a:tr>
              <a:tr h="370840">
                <a:tc>
                  <a:txBody>
                    <a:bodyPr/>
                    <a:lstStyle/>
                    <a:p>
                      <a:pPr algn="l" fontAlgn="t"/>
                      <a:r>
                        <a:rPr lang="en-US" sz="1800" b="0" i="0" u="none" strike="noStrike" dirty="0">
                          <a:solidFill>
                            <a:srgbClr val="000000"/>
                          </a:solidFill>
                          <a:effectLst/>
                          <a:latin typeface="Calibri" panose="020F0502020204030204" pitchFamily="34" charset="0"/>
                        </a:rPr>
                        <a:t> </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10-15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614</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4</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62</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5.5</a:t>
                      </a:r>
                    </a:p>
                  </a:txBody>
                  <a:tcPr marL="0" marR="0" marT="0" marB="0" anchor="ctr"/>
                </a:tc>
                <a:extLst>
                  <a:ext uri="{0D108BD9-81ED-4DB2-BD59-A6C34878D82A}">
                    <a16:rowId xmlns:a16="http://schemas.microsoft.com/office/drawing/2014/main" xmlns="" val="2369346089"/>
                  </a:ext>
                </a:extLst>
              </a:tr>
              <a:tr h="370840">
                <a:tc>
                  <a:txBody>
                    <a:bodyPr/>
                    <a:lstStyle/>
                    <a:p>
                      <a:pPr algn="l" fontAlgn="t"/>
                      <a:r>
                        <a:rPr lang="en-US" sz="18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600" b="0" i="0" u="none" strike="noStrike">
                          <a:solidFill>
                            <a:srgbClr val="000000"/>
                          </a:solidFill>
                          <a:effectLst/>
                          <a:latin typeface="Calibri" panose="020F0502020204030204" pitchFamily="34" charset="0"/>
                        </a:rPr>
                        <a:t>16-24</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410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71</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8.1</a:t>
                      </a:r>
                    </a:p>
                  </a:txBody>
                  <a:tcPr marL="0" marR="0" marT="0" marB="0" anchor="ctr"/>
                </a:tc>
                <a:extLst>
                  <a:ext uri="{0D108BD9-81ED-4DB2-BD59-A6C34878D82A}">
                    <a16:rowId xmlns:a16="http://schemas.microsoft.com/office/drawing/2014/main" xmlns="" val="1836528512"/>
                  </a:ext>
                </a:extLst>
              </a:tr>
              <a:tr h="370840">
                <a:tc>
                  <a:txBody>
                    <a:bodyPr/>
                    <a:lstStyle/>
                    <a:p>
                      <a:pPr algn="l" fontAlgn="t"/>
                      <a:r>
                        <a:rPr lang="en-US" sz="18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US" sz="1600" b="0" i="0" u="none" strike="noStrike" dirty="0">
                          <a:solidFill>
                            <a:srgbClr val="000000"/>
                          </a:solidFill>
                          <a:effectLst/>
                          <a:latin typeface="Calibri" panose="020F0502020204030204" pitchFamily="34" charset="0"/>
                        </a:rPr>
                        <a:t>25+</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214</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6</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0</a:t>
                      </a:r>
                    </a:p>
                  </a:txBody>
                  <a:tcPr marL="0" marR="0" marT="0" marB="0" anchor="ctr"/>
                </a:tc>
                <a:tc>
                  <a:txBody>
                    <a:bodyPr/>
                    <a:lstStyle/>
                    <a:p>
                      <a:pPr algn="ctr" fontAlgn="t"/>
                      <a:r>
                        <a:rPr lang="en-US" sz="1600" b="0" i="0" u="none" strike="noStrike">
                          <a:solidFill>
                            <a:srgbClr val="000000"/>
                          </a:solidFill>
                          <a:effectLst/>
                          <a:latin typeface="Calibri" panose="020F0502020204030204" pitchFamily="34" charset="0"/>
                        </a:rPr>
                        <a:t>145</a:t>
                      </a:r>
                    </a:p>
                  </a:txBody>
                  <a:tcPr marL="0" marR="0" marT="0" marB="0" anchor="ctr"/>
                </a:tc>
                <a:tc>
                  <a:txBody>
                    <a:bodyPr/>
                    <a:lstStyle/>
                    <a:p>
                      <a:pPr algn="ctr" fontAlgn="t"/>
                      <a:r>
                        <a:rPr lang="en-US" sz="1600" b="0" i="0" u="none" strike="noStrike" dirty="0">
                          <a:solidFill>
                            <a:srgbClr val="000000"/>
                          </a:solidFill>
                          <a:effectLst/>
                          <a:latin typeface="Calibri" panose="020F0502020204030204" pitchFamily="34" charset="0"/>
                        </a:rPr>
                        <a:t>16.0</a:t>
                      </a:r>
                    </a:p>
                  </a:txBody>
                  <a:tcPr marL="0" marR="0" marT="0" marB="0" anchor="ctr"/>
                </a:tc>
                <a:extLst>
                  <a:ext uri="{0D108BD9-81ED-4DB2-BD59-A6C34878D82A}">
                    <a16:rowId xmlns:a16="http://schemas.microsoft.com/office/drawing/2014/main" xmlns="" val="2346787740"/>
                  </a:ext>
                </a:extLst>
              </a:tr>
            </a:tbl>
          </a:graphicData>
        </a:graphic>
      </p:graphicFrame>
    </p:spTree>
    <p:extLst>
      <p:ext uri="{BB962C8B-B14F-4D97-AF65-F5344CB8AC3E}">
        <p14:creationId xmlns:p14="http://schemas.microsoft.com/office/powerpoint/2010/main" val="41056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22" y="193567"/>
            <a:ext cx="10972800" cy="685851"/>
          </a:xfrm>
        </p:spPr>
        <p:txBody>
          <a:bodyPr>
            <a:noAutofit/>
          </a:bodyPr>
          <a:lstStyle/>
          <a:p>
            <a:r>
              <a:rPr lang="en-US" sz="4000" dirty="0"/>
              <a:t>Transfer Status of Head Injury Patients, 2016-2018</a:t>
            </a:r>
          </a:p>
        </p:txBody>
      </p:sp>
      <p:sp>
        <p:nvSpPr>
          <p:cNvPr id="5" name="TextBox 4"/>
          <p:cNvSpPr txBox="1"/>
          <p:nvPr/>
        </p:nvSpPr>
        <p:spPr>
          <a:xfrm>
            <a:off x="263638" y="5415825"/>
            <a:ext cx="7600202" cy="954107"/>
          </a:xfrm>
          <a:prstGeom prst="rect">
            <a:avLst/>
          </a:prstGeom>
          <a:noFill/>
        </p:spPr>
        <p:txBody>
          <a:bodyPr wrap="square" rtlCol="0">
            <a:spAutoFit/>
          </a:bodyPr>
          <a:lstStyle/>
          <a:p>
            <a:r>
              <a:rPr lang="en-US" sz="1400" dirty="0"/>
              <a:t>Data Source: Massachusetts Trauma Registry</a:t>
            </a:r>
          </a:p>
          <a:p>
            <a:r>
              <a:rPr lang="en-US" sz="1400" dirty="0"/>
              <a:t>Includes patients with any ISS code starting with 1, maximum submitted head injury severity</a:t>
            </a:r>
          </a:p>
          <a:p>
            <a:r>
              <a:rPr lang="en-US" sz="1400" dirty="0"/>
              <a:t>Total patients with head injuries = 2,172</a:t>
            </a:r>
          </a:p>
          <a:p>
            <a:r>
              <a:rPr lang="en-US" sz="1400" dirty="0"/>
              <a:t>Transfer patients with head injuries = 439, Direct admit patients with head injuries = 1733</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9" name="Content Placeholder 8">
            <a:extLst>
              <a:ext uri="{FF2B5EF4-FFF2-40B4-BE49-F238E27FC236}">
                <a16:creationId xmlns:a16="http://schemas.microsoft.com/office/drawing/2014/main" xmlns="" id="{27554D36-F8D2-4DE8-9382-E5FE5621FB7E}"/>
              </a:ext>
            </a:extLst>
          </p:cNvPr>
          <p:cNvGraphicFramePr>
            <a:graphicFrameLocks noGrp="1"/>
          </p:cNvGraphicFramePr>
          <p:nvPr>
            <p:ph idx="1"/>
            <p:extLst>
              <p:ext uri="{D42A27DB-BD31-4B8C-83A1-F6EECF244321}">
                <p14:modId xmlns:p14="http://schemas.microsoft.com/office/powerpoint/2010/main" val="3060417772"/>
              </p:ext>
            </p:extLst>
          </p:nvPr>
        </p:nvGraphicFramePr>
        <p:xfrm>
          <a:off x="842962" y="1100137"/>
          <a:ext cx="10739437"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159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742" y="2725166"/>
            <a:ext cx="4850781" cy="2836553"/>
          </a:xfrm>
        </p:spPr>
        <p:txBody>
          <a:bodyPr>
            <a:normAutofit/>
          </a:bodyPr>
          <a:lstStyle/>
          <a:p>
            <a:pPr marL="0" indent="0">
              <a:buNone/>
            </a:pPr>
            <a:r>
              <a:rPr lang="en-US" sz="6000" dirty="0"/>
              <a:t>Region 3</a:t>
            </a:r>
          </a:p>
        </p:txBody>
      </p:sp>
      <p:sp>
        <p:nvSpPr>
          <p:cNvPr id="4"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16</a:t>
            </a:fld>
            <a:endParaRPr lang="en-US" dirty="0">
              <a:solidFill>
                <a:srgbClr val="464646">
                  <a:lumMod val="40000"/>
                  <a:lumOff val="60000"/>
                </a:srgbClr>
              </a:solidFill>
            </a:endParaRPr>
          </a:p>
        </p:txBody>
      </p:sp>
      <p:sp>
        <p:nvSpPr>
          <p:cNvPr id="5"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2717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Traumas per 10,000 Residents, 2011-2015</a:t>
            </a:r>
          </a:p>
        </p:txBody>
      </p:sp>
      <p:sp>
        <p:nvSpPr>
          <p:cNvPr id="6"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xmlns="" id="{E9337438-DB88-493B-9D0B-5F4A702D15A2}"/>
              </a:ext>
            </a:extLst>
          </p:cNvPr>
          <p:cNvGraphicFramePr>
            <a:graphicFrameLocks noGrp="1"/>
          </p:cNvGraphicFramePr>
          <p:nvPr>
            <p:ph idx="1"/>
            <p:extLst>
              <p:ext uri="{D42A27DB-BD31-4B8C-83A1-F6EECF244321}">
                <p14:modId xmlns:p14="http://schemas.microsoft.com/office/powerpoint/2010/main" val="400995518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5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145881" y="4841859"/>
            <a:ext cx="8096550" cy="1546577"/>
          </a:xfrm>
          <a:prstGeom prst="rect">
            <a:avLst/>
          </a:prstGeom>
          <a:noFill/>
        </p:spPr>
        <p:txBody>
          <a:bodyPr wrap="square">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Response Time for Trauma Runs</a:t>
            </a:r>
          </a:p>
        </p:txBody>
      </p:sp>
      <p:graphicFrame>
        <p:nvGraphicFramePr>
          <p:cNvPr id="8" name="Chart 7">
            <a:extLst>
              <a:ext uri="{FF2B5EF4-FFF2-40B4-BE49-F238E27FC236}">
                <a16:creationId xmlns:a16="http://schemas.microsoft.com/office/drawing/2014/main" xmlns="" id="{74AAEFB6-373F-40D5-AD20-A7EECDDF3E22}"/>
              </a:ext>
            </a:extLst>
          </p:cNvPr>
          <p:cNvGraphicFramePr>
            <a:graphicFrameLocks/>
          </p:cNvGraphicFramePr>
          <p:nvPr>
            <p:extLst>
              <p:ext uri="{D42A27DB-BD31-4B8C-83A1-F6EECF244321}">
                <p14:modId xmlns:p14="http://schemas.microsoft.com/office/powerpoint/2010/main" val="1654691394"/>
              </p:ext>
            </p:extLst>
          </p:nvPr>
        </p:nvGraphicFramePr>
        <p:xfrm>
          <a:off x="2111375" y="1057938"/>
          <a:ext cx="7969250" cy="374797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
        <p:nvSpPr>
          <p:cNvPr id="7"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72609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111375" y="4953001"/>
            <a:ext cx="7969250" cy="1546225"/>
          </a:xfrm>
          <a:prstGeom prst="rect">
            <a:avLst/>
          </a:prstGeom>
          <a:noFill/>
        </p:spPr>
        <p:txBody>
          <a:bodyPr>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Transport Time for Trauma Runs</a:t>
            </a:r>
          </a:p>
        </p:txBody>
      </p:sp>
      <p:graphicFrame>
        <p:nvGraphicFramePr>
          <p:cNvPr id="6" name="Chart 5">
            <a:extLst>
              <a:ext uri="{FF2B5EF4-FFF2-40B4-BE49-F238E27FC236}">
                <a16:creationId xmlns:a16="http://schemas.microsoft.com/office/drawing/2014/main" xmlns="" id="{32773AD0-4DB4-4E53-8424-D53FF9ABFF47}"/>
              </a:ext>
            </a:extLst>
          </p:cNvPr>
          <p:cNvGraphicFramePr>
            <a:graphicFrameLocks/>
          </p:cNvGraphicFramePr>
          <p:nvPr>
            <p:extLst>
              <p:ext uri="{D42A27DB-BD31-4B8C-83A1-F6EECF244321}">
                <p14:modId xmlns:p14="http://schemas.microsoft.com/office/powerpoint/2010/main" val="3887481691"/>
              </p:ext>
            </p:extLst>
          </p:nvPr>
        </p:nvGraphicFramePr>
        <p:xfrm>
          <a:off x="2111375" y="1164265"/>
          <a:ext cx="7969250" cy="366291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65885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CB103-062F-4946-B3A1-19A8315BD0E2}"/>
              </a:ext>
            </a:extLst>
          </p:cNvPr>
          <p:cNvSpPr>
            <a:spLocks noGrp="1"/>
          </p:cNvSpPr>
          <p:nvPr>
            <p:ph type="title"/>
          </p:nvPr>
        </p:nvSpPr>
        <p:spPr/>
        <p:txBody>
          <a:bodyPr>
            <a:normAutofit/>
          </a:bodyPr>
          <a:lstStyle/>
          <a:p>
            <a:pPr>
              <a:defRPr/>
            </a:pPr>
            <a:r>
              <a:rPr lang="en-US" sz="4000" dirty="0"/>
              <a:t>Agenda</a:t>
            </a:r>
          </a:p>
        </p:txBody>
      </p:sp>
      <p:sp>
        <p:nvSpPr>
          <p:cNvPr id="3" name="Content Placeholder 2">
            <a:extLst>
              <a:ext uri="{FF2B5EF4-FFF2-40B4-BE49-F238E27FC236}">
                <a16:creationId xmlns:a16="http://schemas.microsoft.com/office/drawing/2014/main" xmlns="" id="{36E40E67-E1AC-4DAD-B393-87C5D2A71C1D}"/>
              </a:ext>
            </a:extLst>
          </p:cNvPr>
          <p:cNvSpPr>
            <a:spLocks noGrp="1"/>
          </p:cNvSpPr>
          <p:nvPr>
            <p:ph idx="1"/>
          </p:nvPr>
        </p:nvSpPr>
        <p:spPr>
          <a:xfrm>
            <a:off x="592822" y="1462088"/>
            <a:ext cx="9617978" cy="4811712"/>
          </a:xfrm>
        </p:spPr>
        <p:txBody>
          <a:bodyPr/>
          <a:lstStyle/>
          <a:p>
            <a:pPr>
              <a:defRPr/>
            </a:pPr>
            <a:r>
              <a:rPr lang="en-US" sz="2400" dirty="0"/>
              <a:t>Approval of Minutes from May 29, 2019</a:t>
            </a:r>
          </a:p>
          <a:p>
            <a:pPr>
              <a:defRPr/>
            </a:pPr>
            <a:endParaRPr lang="en-US" sz="2400" dirty="0"/>
          </a:p>
          <a:p>
            <a:pPr>
              <a:defRPr/>
            </a:pPr>
            <a:r>
              <a:rPr lang="en-US" sz="2400" dirty="0"/>
              <a:t>Department Update</a:t>
            </a:r>
          </a:p>
          <a:p>
            <a:pPr marL="0" indent="0">
              <a:buNone/>
              <a:defRPr/>
            </a:pPr>
            <a:endParaRPr lang="en-US" sz="2400" dirty="0"/>
          </a:p>
          <a:p>
            <a:pPr>
              <a:defRPr/>
            </a:pPr>
            <a:r>
              <a:rPr lang="en-US" sz="2400" dirty="0"/>
              <a:t>Region 3 Discussion</a:t>
            </a:r>
          </a:p>
          <a:p>
            <a:pPr lvl="1">
              <a:buFont typeface="Arial" panose="020B0604020202020204" pitchFamily="34" charset="0"/>
              <a:buChar char="•"/>
              <a:defRPr/>
            </a:pPr>
            <a:r>
              <a:rPr lang="en-US" sz="2400" dirty="0"/>
              <a:t>Public Comment on Region 3</a:t>
            </a:r>
          </a:p>
          <a:p>
            <a:pPr marL="457200" lvl="1" indent="0">
              <a:buNone/>
              <a:defRPr/>
            </a:pPr>
            <a:endParaRPr lang="en-US" sz="2400" dirty="0"/>
          </a:p>
          <a:p>
            <a:pPr>
              <a:defRPr/>
            </a:pPr>
            <a:r>
              <a:rPr lang="en-US" sz="2400" dirty="0"/>
              <a:t>Region 5 Discussion</a:t>
            </a:r>
          </a:p>
          <a:p>
            <a:pPr lvl="1">
              <a:buFont typeface="Arial" panose="020B0604020202020204" pitchFamily="34" charset="0"/>
              <a:buChar char="•"/>
              <a:defRPr/>
            </a:pPr>
            <a:r>
              <a:rPr lang="en-US" sz="2400" dirty="0"/>
              <a:t>Public Comment on Region 5</a:t>
            </a:r>
          </a:p>
          <a:p>
            <a:pPr marL="457200" lvl="1" indent="0">
              <a:buNone/>
              <a:defRPr/>
            </a:pPr>
            <a:endParaRPr lang="en-US" sz="2400" dirty="0"/>
          </a:p>
          <a:p>
            <a:pPr>
              <a:defRPr/>
            </a:pPr>
            <a:endParaRPr lang="en-US" sz="24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7"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5665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Traumas per 10,000 Residents by Age, 2011-2015</a:t>
            </a:r>
          </a:p>
        </p:txBody>
      </p:sp>
      <p:sp>
        <p:nvSpPr>
          <p:cNvPr id="6"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20</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xmlns="" id="{D7A469F0-1794-4E15-8B6B-469184C90839}"/>
              </a:ext>
            </a:extLst>
          </p:cNvPr>
          <p:cNvGraphicFramePr>
            <a:graphicFrameLocks noGrp="1"/>
          </p:cNvGraphicFramePr>
          <p:nvPr>
            <p:ph idx="1"/>
            <p:extLst>
              <p:ext uri="{D42A27DB-BD31-4B8C-83A1-F6EECF244321}">
                <p14:modId xmlns:p14="http://schemas.microsoft.com/office/powerpoint/2010/main" val="1445378585"/>
              </p:ext>
            </p:extLst>
          </p:nvPr>
        </p:nvGraphicFramePr>
        <p:xfrm>
          <a:off x="609600" y="1316736"/>
          <a:ext cx="10972800" cy="4809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8966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Traumas per 10,000 Residents by Gender,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graphicFrame>
        <p:nvGraphicFramePr>
          <p:cNvPr id="5" name="Content Placeholder 4">
            <a:extLst>
              <a:ext uri="{FF2B5EF4-FFF2-40B4-BE49-F238E27FC236}">
                <a16:creationId xmlns:a16="http://schemas.microsoft.com/office/drawing/2014/main" xmlns="" id="{737EAE57-20AE-439C-B41F-09CADBBC5544}"/>
              </a:ext>
            </a:extLst>
          </p:cNvPr>
          <p:cNvGraphicFramePr>
            <a:graphicFrameLocks noGrp="1"/>
          </p:cNvGraphicFramePr>
          <p:nvPr>
            <p:ph idx="1"/>
            <p:extLst>
              <p:ext uri="{D42A27DB-BD31-4B8C-83A1-F6EECF244321}">
                <p14:modId xmlns:p14="http://schemas.microsoft.com/office/powerpoint/2010/main" val="388656300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96295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p:cNvPr>
          <p:cNvGraphicFramePr>
            <a:graphicFrameLocks noGrp="1"/>
          </p:cNvGraphicFramePr>
          <p:nvPr>
            <p:ph sz="half" idx="1"/>
            <p:extLst>
              <p:ext uri="{D42A27DB-BD31-4B8C-83A1-F6EECF244321}">
                <p14:modId xmlns:p14="http://schemas.microsoft.com/office/powerpoint/2010/main" val="1977304137"/>
              </p:ext>
            </p:extLst>
          </p:nvPr>
        </p:nvGraphicFramePr>
        <p:xfrm>
          <a:off x="1981200" y="941387"/>
          <a:ext cx="83820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80899" name="TextBox 2"/>
          <p:cNvSpPr txBox="1">
            <a:spLocks noChangeArrowheads="1"/>
          </p:cNvSpPr>
          <p:nvPr/>
        </p:nvSpPr>
        <p:spPr bwMode="auto">
          <a:xfrm>
            <a:off x="4978400" y="1727200"/>
            <a:ext cx="27559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 name="Title 1"/>
          <p:cNvSpPr>
            <a:spLocks noGrp="1"/>
          </p:cNvSpPr>
          <p:nvPr>
            <p:ph type="title"/>
          </p:nvPr>
        </p:nvSpPr>
        <p:spPr/>
        <p:txBody>
          <a:bodyPr>
            <a:normAutofit/>
          </a:bodyPr>
          <a:lstStyle/>
          <a:p>
            <a:pPr>
              <a:defRPr/>
            </a:pPr>
            <a:r>
              <a:rPr lang="en-US" sz="4000" dirty="0"/>
              <a:t>Mode of Transit for Traumas, 2011-2015 </a:t>
            </a:r>
          </a:p>
        </p:txBody>
      </p:sp>
      <p:graphicFrame>
        <p:nvGraphicFramePr>
          <p:cNvPr id="10" name="Content Placeholder 9">
            <a:extLst/>
          </p:cNvPr>
          <p:cNvGraphicFramePr>
            <a:graphicFrameLocks noGrp="1"/>
          </p:cNvGraphicFramePr>
          <p:nvPr>
            <p:ph sz="half" idx="2"/>
            <p:extLst>
              <p:ext uri="{D42A27DB-BD31-4B8C-83A1-F6EECF244321}">
                <p14:modId xmlns:p14="http://schemas.microsoft.com/office/powerpoint/2010/main" val="2401296882"/>
              </p:ext>
            </p:extLst>
          </p:nvPr>
        </p:nvGraphicFramePr>
        <p:xfrm>
          <a:off x="6172200" y="1314451"/>
          <a:ext cx="4191000" cy="4044950"/>
        </p:xfrm>
        <a:graphic>
          <a:graphicData uri="http://schemas.openxmlformats.org/drawingml/2006/chart">
            <c:chart xmlns:c="http://schemas.openxmlformats.org/drawingml/2006/chart" xmlns:r="http://schemas.openxmlformats.org/officeDocument/2006/relationships" r:id="rId4"/>
          </a:graphicData>
        </a:graphic>
      </p:graphicFrame>
      <p:sp>
        <p:nvSpPr>
          <p:cNvPr id="80904" name="TextBox 7"/>
          <p:cNvSpPr txBox="1">
            <a:spLocks noChangeArrowheads="1"/>
          </p:cNvSpPr>
          <p:nvPr/>
        </p:nvSpPr>
        <p:spPr bwMode="auto">
          <a:xfrm>
            <a:off x="218045" y="5732465"/>
            <a:ext cx="111071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Massachusetts missing = 42,685 missing observations</a:t>
            </a:r>
          </a:p>
          <a:p>
            <a:pPr>
              <a:spcBef>
                <a:spcPct val="0"/>
              </a:spcBef>
              <a:buNone/>
            </a:pPr>
            <a:r>
              <a:rPr lang="en-US" altLang="en-US" sz="1400" dirty="0">
                <a:solidFill>
                  <a:srgbClr val="000000"/>
                </a:solidFill>
              </a:rPr>
              <a:t>Region 3 missing = 1,598 </a:t>
            </a:r>
          </a:p>
        </p:txBody>
      </p:sp>
      <p:graphicFrame>
        <p:nvGraphicFramePr>
          <p:cNvPr id="11" name="Content Placeholder 5">
            <a:extLst/>
          </p:cNvPr>
          <p:cNvGraphicFramePr>
            <a:graphicFrameLocks/>
          </p:cNvGraphicFramePr>
          <p:nvPr>
            <p:extLst>
              <p:ext uri="{D42A27DB-BD31-4B8C-83A1-F6EECF244321}">
                <p14:modId xmlns:p14="http://schemas.microsoft.com/office/powerpoint/2010/main" val="988549323"/>
              </p:ext>
            </p:extLst>
          </p:nvPr>
        </p:nvGraphicFramePr>
        <p:xfrm>
          <a:off x="747963" y="1288400"/>
          <a:ext cx="5998580" cy="36322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xmlns="" id="{70D23386-D1A5-45B8-8E8D-F29C2926FD84}"/>
              </a:ext>
            </a:extLst>
          </p:cNvPr>
          <p:cNvGraphicFramePr>
            <a:graphicFrameLocks/>
          </p:cNvGraphicFramePr>
          <p:nvPr>
            <p:extLst>
              <p:ext uri="{D42A27DB-BD31-4B8C-83A1-F6EECF244321}">
                <p14:modId xmlns:p14="http://schemas.microsoft.com/office/powerpoint/2010/main" val="3627322620"/>
              </p:ext>
            </p:extLst>
          </p:nvPr>
        </p:nvGraphicFramePr>
        <p:xfrm>
          <a:off x="5993728" y="1288400"/>
          <a:ext cx="5450309" cy="3605705"/>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7342099" y="941387"/>
            <a:ext cx="3416972" cy="400110"/>
          </a:xfrm>
          <a:prstGeom prst="rect">
            <a:avLst/>
          </a:prstGeom>
          <a:noFill/>
        </p:spPr>
        <p:txBody>
          <a:bodyPr wrap="square" rtlCol="0">
            <a:spAutoFit/>
          </a:bodyPr>
          <a:lstStyle/>
          <a:p>
            <a:r>
              <a:rPr lang="en-US" sz="2000" b="1" dirty="0">
                <a:solidFill>
                  <a:schemeClr val="tx1">
                    <a:lumMod val="65000"/>
                    <a:lumOff val="35000"/>
                  </a:schemeClr>
                </a:solidFill>
              </a:rPr>
              <a:t>Massachusetts, N=149,635</a:t>
            </a:r>
          </a:p>
        </p:txBody>
      </p:sp>
      <p:sp>
        <p:nvSpPr>
          <p:cNvPr id="14"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
        <p:nvSpPr>
          <p:cNvPr id="16"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
        <p:nvSpPr>
          <p:cNvPr id="1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1126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Transferred Traumas,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graphicFrame>
        <p:nvGraphicFramePr>
          <p:cNvPr id="8" name="Content Placeholder 7">
            <a:extLst>
              <a:ext uri="{FF2B5EF4-FFF2-40B4-BE49-F238E27FC236}">
                <a16:creationId xmlns:a16="http://schemas.microsoft.com/office/drawing/2014/main" xmlns="" id="{ADCD2A63-AA50-4609-A490-2422C080A875}"/>
              </a:ext>
            </a:extLst>
          </p:cNvPr>
          <p:cNvGraphicFramePr>
            <a:graphicFrameLocks noGrp="1"/>
          </p:cNvGraphicFramePr>
          <p:nvPr>
            <p:ph sz="half" idx="1"/>
            <p:extLst>
              <p:ext uri="{D42A27DB-BD31-4B8C-83A1-F6EECF244321}">
                <p14:modId xmlns:p14="http://schemas.microsoft.com/office/powerpoint/2010/main" val="349262969"/>
              </p:ext>
            </p:extLst>
          </p:nvPr>
        </p:nvGraphicFramePr>
        <p:xfrm>
          <a:off x="609600" y="1427670"/>
          <a:ext cx="54102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xmlns="" id="{0103FCC7-E15E-439D-B01D-ACB3E23725CC}"/>
              </a:ext>
            </a:extLst>
          </p:cNvPr>
          <p:cNvGraphicFramePr>
            <a:graphicFrameLocks noGrp="1"/>
          </p:cNvGraphicFramePr>
          <p:nvPr>
            <p:ph sz="half" idx="2"/>
            <p:extLst>
              <p:ext uri="{D42A27DB-BD31-4B8C-83A1-F6EECF244321}">
                <p14:modId xmlns:p14="http://schemas.microsoft.com/office/powerpoint/2010/main" val="528056393"/>
              </p:ext>
            </p:extLst>
          </p:nvPr>
        </p:nvGraphicFramePr>
        <p:xfrm>
          <a:off x="6172200" y="1427670"/>
          <a:ext cx="54102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23</a:t>
            </a:fld>
            <a:endParaRPr lang="en-US" dirty="0">
              <a:solidFill>
                <a:srgbClr val="464646">
                  <a:lumMod val="40000"/>
                  <a:lumOff val="60000"/>
                </a:srgbClr>
              </a:solidFill>
            </a:endParaRPr>
          </a:p>
        </p:txBody>
      </p:sp>
      <p:sp>
        <p:nvSpPr>
          <p:cNvPr id="12"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368028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Traumas per 10,000 Residents by Fall Type,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graphicFrame>
        <p:nvGraphicFramePr>
          <p:cNvPr id="6" name="Content Placeholder 5">
            <a:extLst>
              <a:ext uri="{FF2B5EF4-FFF2-40B4-BE49-F238E27FC236}">
                <a16:creationId xmlns:a16="http://schemas.microsoft.com/office/drawing/2014/main" xmlns="" id="{CC17785A-EABB-4BB2-AA58-075180BE5855}"/>
              </a:ext>
            </a:extLst>
          </p:cNvPr>
          <p:cNvGraphicFramePr>
            <a:graphicFrameLocks noGrp="1"/>
          </p:cNvGraphicFramePr>
          <p:nvPr>
            <p:ph idx="1"/>
            <p:extLst>
              <p:ext uri="{D42A27DB-BD31-4B8C-83A1-F6EECF244321}">
                <p14:modId xmlns:p14="http://schemas.microsoft.com/office/powerpoint/2010/main" val="1303580785"/>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0725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56524"/>
            <a:ext cx="11734800" cy="874654"/>
          </a:xfrm>
        </p:spPr>
        <p:txBody>
          <a:bodyPr>
            <a:noAutofit/>
          </a:bodyPr>
          <a:lstStyle/>
          <a:p>
            <a:r>
              <a:rPr lang="en-US" sz="3200" dirty="0"/>
              <a:t>Traumas per 10,000 Residents by Fall Type and Gender, 2011-2015</a:t>
            </a:r>
          </a:p>
        </p:txBody>
      </p:sp>
      <p:pic>
        <p:nvPicPr>
          <p:cNvPr id="4" name="Content Placeholder 3"/>
          <p:cNvPicPr>
            <a:picLocks noGrp="1" noChangeAspect="1"/>
          </p:cNvPicPr>
          <p:nvPr>
            <p:ph idx="1"/>
          </p:nvPr>
        </p:nvPicPr>
        <p:blipFill>
          <a:blip r:embed="rId2"/>
          <a:stretch>
            <a:fillRect/>
          </a:stretch>
        </p:blipFill>
        <p:spPr>
          <a:xfrm>
            <a:off x="613677" y="1600200"/>
            <a:ext cx="10964646" cy="4525963"/>
          </a:xfrm>
          <a:prstGeom prst="rect">
            <a:avLst/>
          </a:prstGeom>
        </p:spPr>
      </p:pic>
      <p:sp>
        <p:nvSpPr>
          <p:cNvPr id="5"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55189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Motor Vehicle Traumas per 10,000 Residents, 2011-2015</a:t>
            </a:r>
          </a:p>
        </p:txBody>
      </p:sp>
      <p:sp>
        <p:nvSpPr>
          <p:cNvPr id="4" name="TextBox 3"/>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graphicFrame>
        <p:nvGraphicFramePr>
          <p:cNvPr id="6" name="Content Placeholder 5">
            <a:extLst>
              <a:ext uri="{FF2B5EF4-FFF2-40B4-BE49-F238E27FC236}">
                <a16:creationId xmlns:a16="http://schemas.microsoft.com/office/drawing/2014/main" xmlns="" id="{9E6E5702-3A40-420F-9520-D90AF4C25D28}"/>
              </a:ext>
            </a:extLst>
          </p:cNvPr>
          <p:cNvGraphicFramePr>
            <a:graphicFrameLocks noGrp="1"/>
          </p:cNvGraphicFramePr>
          <p:nvPr>
            <p:ph idx="1"/>
            <p:extLst>
              <p:ext uri="{D42A27DB-BD31-4B8C-83A1-F6EECF244321}">
                <p14:modId xmlns:p14="http://schemas.microsoft.com/office/powerpoint/2010/main" val="37228350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77697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CA45A7B0-BBFE-4AF0-9503-30868B0B6328}"/>
              </a:ext>
            </a:extLst>
          </p:cNvPr>
          <p:cNvGraphicFramePr>
            <a:graphicFrameLocks noGrp="1"/>
          </p:cNvGraphicFramePr>
          <p:nvPr>
            <p:ph idx="1"/>
            <p:extLst>
              <p:ext uri="{D42A27DB-BD31-4B8C-83A1-F6EECF244321}">
                <p14:modId xmlns:p14="http://schemas.microsoft.com/office/powerpoint/2010/main" val="19712608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600" dirty="0"/>
              <a:t>Off-Road Vehicle per 10,000 Residents, 2011-2015</a:t>
            </a:r>
          </a:p>
        </p:txBody>
      </p:sp>
      <p:sp>
        <p:nvSpPr>
          <p:cNvPr id="4" name="TextBox 4"/>
          <p:cNvSpPr txBox="1">
            <a:spLocks noChangeArrowheads="1"/>
          </p:cNvSpPr>
          <p:nvPr/>
        </p:nvSpPr>
        <p:spPr bwMode="auto">
          <a:xfrm>
            <a:off x="213260" y="5299998"/>
            <a:ext cx="45649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Region 3 patients in a snow vehicle accident = 15</a:t>
            </a:r>
          </a:p>
          <a:p>
            <a:pPr>
              <a:spcBef>
                <a:spcPct val="0"/>
              </a:spcBef>
              <a:buNone/>
            </a:pPr>
            <a:r>
              <a:rPr lang="en-US" altLang="en-US" sz="1400" dirty="0">
                <a:solidFill>
                  <a:srgbClr val="000000"/>
                </a:solidFill>
              </a:rPr>
              <a:t>Region 3 patients in off road vehicle accident = 70</a:t>
            </a:r>
          </a:p>
          <a:p>
            <a:pPr>
              <a:spcBef>
                <a:spcPct val="0"/>
              </a:spcBef>
              <a:buNone/>
            </a:pPr>
            <a:r>
              <a:rPr lang="en-US" altLang="en-US" sz="1400" dirty="0">
                <a:solidFill>
                  <a:srgbClr val="000000"/>
                </a:solidFill>
              </a:rPr>
              <a:t>MA patients in snow vehicle accident = 287</a:t>
            </a:r>
          </a:p>
          <a:p>
            <a:pPr>
              <a:spcBef>
                <a:spcPct val="0"/>
              </a:spcBef>
              <a:buNone/>
            </a:pPr>
            <a:r>
              <a:rPr lang="en-US" altLang="en-US" sz="1400" dirty="0">
                <a:solidFill>
                  <a:srgbClr val="000000"/>
                </a:solidFill>
              </a:rPr>
              <a:t>MA patients in off road vehicle accident = 630</a:t>
            </a:r>
          </a:p>
          <a:p>
            <a:pPr eaLnBrk="1" hangingPunct="1">
              <a:spcBef>
                <a:spcPct val="0"/>
              </a:spcBef>
              <a:buFontTx/>
              <a:buNone/>
            </a:pPr>
            <a:endParaRPr lang="en-US" altLang="en-US" sz="1400" dirty="0">
              <a:solidFill>
                <a:srgbClr val="000000"/>
              </a:solidFill>
            </a:endParaRP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68174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5A357-55B9-483D-A991-2DD4118C6644}"/>
              </a:ext>
            </a:extLst>
          </p:cNvPr>
          <p:cNvSpPr>
            <a:spLocks noGrp="1"/>
          </p:cNvSpPr>
          <p:nvPr>
            <p:ph type="title"/>
          </p:nvPr>
        </p:nvSpPr>
        <p:spPr/>
        <p:txBody>
          <a:bodyPr>
            <a:normAutofit/>
          </a:bodyPr>
          <a:lstStyle/>
          <a:p>
            <a:pPr>
              <a:defRPr/>
            </a:pPr>
            <a:r>
              <a:rPr lang="en-US" sz="4000" dirty="0"/>
              <a:t>Regional Discussion Framework	</a:t>
            </a:r>
          </a:p>
        </p:txBody>
      </p:sp>
      <p:sp>
        <p:nvSpPr>
          <p:cNvPr id="3" name="Content Placeholder 2">
            <a:extLst>
              <a:ext uri="{FF2B5EF4-FFF2-40B4-BE49-F238E27FC236}">
                <a16:creationId xmlns:a16="http://schemas.microsoft.com/office/drawing/2014/main" xmlns="" id="{59200348-AC69-4687-B738-05997F6C4F03}"/>
              </a:ext>
            </a:extLst>
          </p:cNvPr>
          <p:cNvSpPr>
            <a:spLocks noGrp="1"/>
          </p:cNvSpPr>
          <p:nvPr>
            <p:ph idx="1"/>
          </p:nvPr>
        </p:nvSpPr>
        <p:spPr>
          <a:xfrm>
            <a:off x="609600" y="1306899"/>
            <a:ext cx="10972800" cy="4525963"/>
          </a:xfrm>
        </p:spPr>
        <p:txBody>
          <a:bodyPr>
            <a:noAutofit/>
          </a:bodyPr>
          <a:lstStyle/>
          <a:p>
            <a:pPr marL="0" indent="0">
              <a:buNone/>
              <a:defRPr/>
            </a:pPr>
            <a:r>
              <a:rPr lang="en-US" sz="2000" dirty="0"/>
              <a:t>1.  </a:t>
            </a:r>
            <a:r>
              <a:rPr lang="en-US" sz="2400" b="1" dirty="0"/>
              <a:t>Pre-Hospital: </a:t>
            </a:r>
          </a:p>
          <a:p>
            <a:pPr lvl="1">
              <a:defRPr/>
            </a:pPr>
            <a:r>
              <a:rPr lang="en-US" sz="1800" dirty="0"/>
              <a:t>What is the process used at regional hospitals with designated trauma services for receiving notification from EMS of an incoming trauma? </a:t>
            </a:r>
          </a:p>
          <a:p>
            <a:pPr lvl="1">
              <a:defRPr/>
            </a:pPr>
            <a:r>
              <a:rPr lang="en-US" sz="1800" dirty="0"/>
              <a:t>What follow-up communication or feedback is provided to EMS personnel? </a:t>
            </a:r>
          </a:p>
          <a:p>
            <a:pPr marL="0" indent="0">
              <a:buNone/>
              <a:defRPr/>
            </a:pPr>
            <a:r>
              <a:rPr lang="en-US" sz="2400" dirty="0"/>
              <a:t>2.  </a:t>
            </a:r>
            <a:r>
              <a:rPr lang="en-US" sz="2400" b="1" dirty="0"/>
              <a:t>In-Hospital: </a:t>
            </a:r>
          </a:p>
          <a:p>
            <a:pPr lvl="1">
              <a:defRPr/>
            </a:pPr>
            <a:r>
              <a:rPr lang="en-US" sz="1800" dirty="0"/>
              <a:t>When do your local hospitals transfer patients to a trauma center? </a:t>
            </a:r>
          </a:p>
          <a:p>
            <a:pPr lvl="1">
              <a:defRPr/>
            </a:pPr>
            <a:r>
              <a:rPr lang="en-US" sz="1800" dirty="0"/>
              <a:t>Are there any specialties that are particularly difficult for you to access for your patients?</a:t>
            </a:r>
          </a:p>
          <a:p>
            <a:pPr marL="0" indent="0">
              <a:buNone/>
              <a:defRPr/>
            </a:pPr>
            <a:r>
              <a:rPr lang="en-US" sz="2400" dirty="0"/>
              <a:t>3.  </a:t>
            </a:r>
            <a:r>
              <a:rPr lang="en-US" sz="2400" b="1" dirty="0"/>
              <a:t>Post-Trauma: </a:t>
            </a:r>
          </a:p>
          <a:p>
            <a:pPr lvl="1">
              <a:defRPr/>
            </a:pPr>
            <a:r>
              <a:rPr lang="en-US" sz="1800" dirty="0"/>
              <a:t>What post trauma resources are available to your hospitals? </a:t>
            </a:r>
          </a:p>
          <a:p>
            <a:pPr lvl="1">
              <a:defRPr/>
            </a:pPr>
            <a:r>
              <a:rPr lang="en-US" sz="1800" dirty="0"/>
              <a:t>What barriers do you encounter when trying to place patients in an appropriate facility?</a:t>
            </a:r>
          </a:p>
          <a:p>
            <a:pPr marL="0" indent="0">
              <a:buNone/>
              <a:defRPr/>
            </a:pPr>
            <a:r>
              <a:rPr lang="en-US" sz="2400" dirty="0"/>
              <a:t>4.  </a:t>
            </a:r>
            <a:r>
              <a:rPr lang="en-US" sz="2400" b="1" dirty="0"/>
              <a:t>Prevention and Access</a:t>
            </a:r>
            <a:r>
              <a:rPr lang="en-US" sz="2400" dirty="0"/>
              <a:t>:</a:t>
            </a:r>
          </a:p>
          <a:p>
            <a:pPr lvl="1">
              <a:defRPr/>
            </a:pPr>
            <a:r>
              <a:rPr lang="en-US" sz="1800" dirty="0"/>
              <a:t>What role do the hospitals with designated trauma services play in trauma prevention in your region? </a:t>
            </a:r>
          </a:p>
          <a:p>
            <a:pPr lvl="1">
              <a:defRPr/>
            </a:pPr>
            <a:r>
              <a:rPr lang="en-US" sz="1800" dirty="0"/>
              <a:t>Is there equitable access to trauma care in your region, and is current trauma care meeting the needs of the region’s patient population?</a:t>
            </a:r>
          </a:p>
          <a:p>
            <a:pPr>
              <a:defRPr/>
            </a:pPr>
            <a:endParaRPr lang="en-US"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19277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D2B8B-6EA7-439A-ACA2-B8F20B810E97}"/>
              </a:ext>
            </a:extLst>
          </p:cNvPr>
          <p:cNvSpPr>
            <a:spLocks noGrp="1"/>
          </p:cNvSpPr>
          <p:nvPr>
            <p:ph type="title"/>
          </p:nvPr>
        </p:nvSpPr>
        <p:spPr/>
        <p:txBody>
          <a:bodyPr>
            <a:normAutofit/>
          </a:bodyPr>
          <a:lstStyle/>
          <a:p>
            <a:pPr>
              <a:defRPr/>
            </a:pPr>
            <a:r>
              <a:rPr lang="en-US" sz="4000" dirty="0"/>
              <a:t>Region 3 Public Comment</a:t>
            </a:r>
          </a:p>
        </p:txBody>
      </p:sp>
      <p:sp>
        <p:nvSpPr>
          <p:cNvPr id="3" name="Content Placeholder 2">
            <a:extLst>
              <a:ext uri="{FF2B5EF4-FFF2-40B4-BE49-F238E27FC236}">
                <a16:creationId xmlns:a16="http://schemas.microsoft.com/office/drawing/2014/main" xmlns="" id="{762EA0D7-A079-4633-9A23-AEDB1A0B170C}"/>
              </a:ext>
            </a:extLst>
          </p:cNvPr>
          <p:cNvSpPr>
            <a:spLocks noGrp="1"/>
          </p:cNvSpPr>
          <p:nvPr>
            <p:ph idx="1"/>
          </p:nvPr>
        </p:nvSpPr>
        <p:spPr/>
        <p:txBody>
          <a:bodyPr/>
          <a:lstStyle/>
          <a:p>
            <a:pPr marL="0" indent="0">
              <a:buNone/>
              <a:defRPr/>
            </a:pPr>
            <a:endParaRPr lang="en-US" sz="2400" dirty="0"/>
          </a:p>
          <a:p>
            <a:pPr marL="0" indent="0">
              <a:buNone/>
              <a:defRPr/>
            </a:pPr>
            <a:endParaRPr lang="en-US" sz="2400" dirty="0"/>
          </a:p>
          <a:p>
            <a:pPr marL="0" indent="0" algn="ctr">
              <a:buNone/>
              <a:defRPr/>
            </a:pPr>
            <a:endParaRPr lang="en-US" sz="2800" dirty="0"/>
          </a:p>
          <a:p>
            <a:pPr marL="0" indent="0" algn="ctr">
              <a:buNone/>
              <a:defRPr/>
            </a:pPr>
            <a:endParaRPr lang="en-US" sz="2800" dirty="0"/>
          </a:p>
          <a:p>
            <a:pPr marL="0" indent="0" algn="ctr">
              <a:buNone/>
              <a:defRPr/>
            </a:pPr>
            <a:r>
              <a:rPr lang="en-US" sz="2800" b="1" dirty="0"/>
              <a:t>Public Comment on Region 3</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811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8347CB3-5EA0-4AE8-B37E-F257B49BE192}"/>
              </a:ext>
            </a:extLst>
          </p:cNvPr>
          <p:cNvSpPr>
            <a:spLocks noGrp="1"/>
          </p:cNvSpPr>
          <p:nvPr>
            <p:ph type="title"/>
          </p:nvPr>
        </p:nvSpPr>
        <p:spPr/>
        <p:txBody>
          <a:bodyPr>
            <a:noAutofit/>
          </a:bodyPr>
          <a:lstStyle/>
          <a:p>
            <a:pPr>
              <a:defRPr/>
            </a:pPr>
            <a:r>
              <a:rPr lang="en-US" sz="3200" dirty="0"/>
              <a:t>Open Meeting Law: G.L. c. 30A, §§18-25</a:t>
            </a:r>
          </a:p>
        </p:txBody>
      </p:sp>
      <p:sp>
        <p:nvSpPr>
          <p:cNvPr id="3" name="Rectangle 2">
            <a:extLst>
              <a:ext uri="{FF2B5EF4-FFF2-40B4-BE49-F238E27FC236}">
                <a16:creationId xmlns:a16="http://schemas.microsoft.com/office/drawing/2014/main" xmlns="" id="{C6CBE4B9-EF96-41DD-ABB1-5B28D257868D}"/>
              </a:ext>
            </a:extLst>
          </p:cNvPr>
          <p:cNvSpPr/>
          <p:nvPr/>
        </p:nvSpPr>
        <p:spPr>
          <a:xfrm>
            <a:off x="465051" y="1320784"/>
            <a:ext cx="11374023" cy="4819781"/>
          </a:xfrm>
          <a:prstGeom prst="rect">
            <a:avLst/>
          </a:prstGeom>
        </p:spPr>
        <p:txBody>
          <a:bodyPr wrap="square">
            <a:spAutoFit/>
          </a:bodyPr>
          <a:lstStyle/>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The purpose of open meeting law (OML) is to ensure transparency in the deliberations on which public policy is based.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requires that meetings of public bodies be open to the public.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All meetings of a public body must be open to the public.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meeting is any deliberation by a public body with respect to any matter within the body’s jurisdiction.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A deliberation is a communication between members  among members of a public body.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A public body is any multi-member board, commission, committee or subcommittee within the executive or legislative branches (except the Legislature) of state government</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This includes any body created to advise or make recommendations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Under OML the public is permitted to attend meetings.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Individuals in meetings may not address the public body without the permission of the chair.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Public participation is allowed at the discretion of the chair.  </a:t>
            </a:r>
          </a:p>
          <a:p>
            <a:pPr marL="628650" lvl="1" indent="-171450">
              <a:spcBef>
                <a:spcPct val="20000"/>
              </a:spcBef>
              <a:buFont typeface="Arial" panose="020B0604020202020204" pitchFamily="34" charset="0"/>
              <a:buChar char="•"/>
              <a:defRPr/>
            </a:pPr>
            <a:endParaRPr lang="en-US" sz="1400" kern="0" dirty="0">
              <a:solidFill>
                <a:prstClr val="black"/>
              </a:solidFill>
              <a:ea typeface="ＭＳ Ｐゴシック" charset="0"/>
            </a:endParaRPr>
          </a:p>
          <a:p>
            <a:pPr marL="171450" indent="-171450">
              <a:spcBef>
                <a:spcPct val="20000"/>
              </a:spcBef>
              <a:buFont typeface="Arial" panose="020B0604020202020204" pitchFamily="34" charset="0"/>
              <a:buChar char="•"/>
              <a:defRPr/>
            </a:pPr>
            <a:r>
              <a:rPr lang="en-US" kern="0" dirty="0">
                <a:solidFill>
                  <a:prstClr val="black"/>
                </a:solidFill>
                <a:ea typeface="ＭＳ Ｐゴシック" charset="0"/>
              </a:rPr>
              <a:t>For more information on Open Meeting Law, please visit: </a:t>
            </a:r>
          </a:p>
          <a:p>
            <a:pPr marL="628650" lvl="1" indent="-171450">
              <a:spcBef>
                <a:spcPct val="20000"/>
              </a:spcBef>
              <a:buFont typeface="Arial" panose="020B0604020202020204" pitchFamily="34" charset="0"/>
              <a:buChar char="•"/>
              <a:defRPr/>
            </a:pPr>
            <a:r>
              <a:rPr lang="en-US" sz="1400" kern="0" dirty="0">
                <a:solidFill>
                  <a:prstClr val="black"/>
                </a:solidFill>
                <a:ea typeface="ＭＳ Ｐゴシック" charset="0"/>
              </a:rPr>
              <a:t>https://www.mass.gov/the-open-meeting-law</a:t>
            </a:r>
            <a:endParaRPr lang="en-US" sz="400" kern="0" dirty="0">
              <a:solidFill>
                <a:prstClr val="black"/>
              </a:solidFill>
              <a:ea typeface="ＭＳ Ｐゴシック" charset="0"/>
            </a:endParaRP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7"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0883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0DFD31-1CDD-4DCB-868F-CC2CE87615EE}"/>
              </a:ext>
            </a:extLst>
          </p:cNvPr>
          <p:cNvSpPr>
            <a:spLocks noGrp="1"/>
          </p:cNvSpPr>
          <p:nvPr>
            <p:ph idx="1"/>
          </p:nvPr>
        </p:nvSpPr>
        <p:spPr>
          <a:xfrm>
            <a:off x="4797777" y="2977444"/>
            <a:ext cx="10972800" cy="4525963"/>
          </a:xfrm>
        </p:spPr>
        <p:txBody>
          <a:bodyPr>
            <a:normAutofit/>
          </a:bodyPr>
          <a:lstStyle/>
          <a:p>
            <a:pPr marL="0" indent="0">
              <a:buNone/>
            </a:pPr>
            <a:r>
              <a:rPr lang="en-US" sz="6000" dirty="0"/>
              <a:t>Region 5</a:t>
            </a:r>
          </a:p>
        </p:txBody>
      </p:sp>
    </p:spTree>
    <p:extLst>
      <p:ext uri="{BB962C8B-B14F-4D97-AF65-F5344CB8AC3E}">
        <p14:creationId xmlns:p14="http://schemas.microsoft.com/office/powerpoint/2010/main" val="2416012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Traumas per 10,000 Residents, 2011-2015</a:t>
            </a:r>
          </a:p>
        </p:txBody>
      </p:sp>
      <p:sp>
        <p:nvSpPr>
          <p:cNvPr id="6"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31</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xmlns="" id="{19BCF1AF-6934-45BE-9016-B53D64C57C7F}"/>
              </a:ext>
            </a:extLst>
          </p:cNvPr>
          <p:cNvGraphicFramePr>
            <a:graphicFrameLocks noGrp="1"/>
          </p:cNvGraphicFramePr>
          <p:nvPr>
            <p:ph idx="1"/>
            <p:extLst>
              <p:ext uri="{D42A27DB-BD31-4B8C-83A1-F6EECF244321}">
                <p14:modId xmlns:p14="http://schemas.microsoft.com/office/powerpoint/2010/main" val="416951358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97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094597" y="4838701"/>
            <a:ext cx="7969250" cy="1546225"/>
          </a:xfrm>
          <a:prstGeom prst="rect">
            <a:avLst/>
          </a:prstGeom>
          <a:noFill/>
        </p:spPr>
        <p:txBody>
          <a:bodyPr>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Response Time for Trauma Run</a:t>
            </a:r>
          </a:p>
        </p:txBody>
      </p:sp>
      <p:sp>
        <p:nvSpPr>
          <p:cNvPr id="6"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32</a:t>
            </a:fld>
            <a:endParaRPr lang="en-US" dirty="0">
              <a:solidFill>
                <a:srgbClr val="464646">
                  <a:lumMod val="40000"/>
                  <a:lumOff val="60000"/>
                </a:srgbClr>
              </a:solidFill>
            </a:endParaRPr>
          </a:p>
        </p:txBody>
      </p:sp>
      <p:sp>
        <p:nvSpPr>
          <p:cNvPr id="7"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hart 9">
            <a:extLst>
              <a:ext uri="{FF2B5EF4-FFF2-40B4-BE49-F238E27FC236}">
                <a16:creationId xmlns:a16="http://schemas.microsoft.com/office/drawing/2014/main" xmlns="" id="{18CA1968-0D94-4CD4-BFC9-FD7145A1D39D}"/>
              </a:ext>
            </a:extLst>
          </p:cNvPr>
          <p:cNvGraphicFramePr>
            <a:graphicFrameLocks/>
          </p:cNvGraphicFramePr>
          <p:nvPr>
            <p:extLst>
              <p:ext uri="{D42A27DB-BD31-4B8C-83A1-F6EECF244321}">
                <p14:modId xmlns:p14="http://schemas.microsoft.com/office/powerpoint/2010/main" val="603070121"/>
              </p:ext>
            </p:extLst>
          </p:nvPr>
        </p:nvGraphicFramePr>
        <p:xfrm>
          <a:off x="2111375" y="1038225"/>
          <a:ext cx="7480301" cy="3914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3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p:cNvPr>
          <p:cNvSpPr txBox="1"/>
          <p:nvPr/>
        </p:nvSpPr>
        <p:spPr>
          <a:xfrm>
            <a:off x="2111375" y="4819651"/>
            <a:ext cx="7969250" cy="1546225"/>
          </a:xfrm>
          <a:prstGeom prst="rect">
            <a:avLst/>
          </a:prstGeom>
          <a:noFill/>
        </p:spPr>
        <p:txBody>
          <a:bodyPr>
            <a:spAutoFit/>
          </a:bodyPr>
          <a:lstStyle/>
          <a:p>
            <a:pPr marL="214313" indent="-214313">
              <a:buFont typeface="Arial" panose="020B0604020202020204" pitchFamily="34" charset="0"/>
              <a:buChar char="•"/>
              <a:defRPr/>
            </a:pPr>
            <a:r>
              <a:rPr lang="en-US" sz="1050" dirty="0"/>
              <a:t>Data Time Frame includes: 1/1/2015 – 12/31/2016</a:t>
            </a:r>
          </a:p>
          <a:p>
            <a:pPr marL="214313" indent="-214313">
              <a:buFont typeface="Arial" panose="020B0604020202020204" pitchFamily="34" charset="0"/>
              <a:buChar char="•"/>
              <a:defRPr/>
            </a:pPr>
            <a:r>
              <a:rPr lang="en-US" sz="1050" dirty="0"/>
              <a:t>Response time = Unit Notified by Dispatch Date/Time (or Unit </a:t>
            </a:r>
            <a:r>
              <a:rPr lang="en-US" sz="1050" dirty="0" err="1"/>
              <a:t>En</a:t>
            </a:r>
            <a:r>
              <a:rPr lang="en-US" sz="1050" dirty="0"/>
              <a:t> Route Date/Time if the previous is missing) until Unit Arrived on Scene Date/Time (or Arrived at Patient Date/Time if the previous is missing)</a:t>
            </a:r>
          </a:p>
          <a:p>
            <a:pPr marL="214313" indent="-214313">
              <a:buFont typeface="Arial" panose="020B0604020202020204" pitchFamily="34" charset="0"/>
              <a:buChar char="•"/>
              <a:defRPr/>
            </a:pPr>
            <a:r>
              <a:rPr lang="en-US" sz="1050" dirty="0"/>
              <a:t>Transport time = Unit Left Scene Date/Time until Patient Arrived at Destination Date/Time (if something is missing here, we cannot calculate a transport time)</a:t>
            </a:r>
          </a:p>
          <a:p>
            <a:pPr marL="214313" indent="-214313">
              <a:buFont typeface="Arial" panose="020B0604020202020204" pitchFamily="34" charset="0"/>
              <a:buChar char="•"/>
              <a:defRPr/>
            </a:pPr>
            <a:r>
              <a:rPr lang="en-US" sz="1050" dirty="0"/>
              <a:t>All runs have a Primary Impression, Secondary Impression or Cause of Injury defining it as a Trauma related incident.</a:t>
            </a:r>
          </a:p>
          <a:p>
            <a:pPr marL="214313" indent="-214313">
              <a:buFont typeface="Arial" panose="020B0604020202020204" pitchFamily="34" charset="0"/>
              <a:buChar char="•"/>
              <a:defRPr/>
            </a:pPr>
            <a:r>
              <a:rPr lang="en-US" sz="1050" dirty="0"/>
              <a:t>Only includes incident dispositions indicating transport (</a:t>
            </a:r>
            <a:r>
              <a:rPr lang="en-US" sz="1050" dirty="0" err="1"/>
              <a:t>e.g</a:t>
            </a:r>
            <a:r>
              <a:rPr lang="en-US" sz="1050" dirty="0"/>
              <a:t> does not include cancelled, no patient found, standby only, or refusals)</a:t>
            </a:r>
          </a:p>
          <a:p>
            <a:pPr marL="214313" indent="-214313">
              <a:buFont typeface="Arial" panose="020B0604020202020204" pitchFamily="34" charset="0"/>
              <a:buChar char="•"/>
              <a:defRPr/>
            </a:pPr>
            <a:r>
              <a:rPr lang="en-US" sz="1050" dirty="0"/>
              <a:t>Ambulance services are required to enter data into MATRIS per A/R 5-403 Statewide EMS Minimum Dataset.  Data are required to be submitted within 14 days; however, actual submission timeframes vary by ambulance service.</a:t>
            </a:r>
          </a:p>
        </p:txBody>
      </p:sp>
      <p:sp>
        <p:nvSpPr>
          <p:cNvPr id="2" name="Title 1">
            <a:extLst/>
          </p:cNvPr>
          <p:cNvSpPr>
            <a:spLocks noGrp="1"/>
          </p:cNvSpPr>
          <p:nvPr>
            <p:ph type="title"/>
          </p:nvPr>
        </p:nvSpPr>
        <p:spPr/>
        <p:txBody>
          <a:bodyPr>
            <a:normAutofit/>
          </a:bodyPr>
          <a:lstStyle/>
          <a:p>
            <a:pPr>
              <a:defRPr/>
            </a:pPr>
            <a:r>
              <a:rPr lang="en-US" sz="4000" dirty="0"/>
              <a:t>EMS Transport Time for Trauma Run</a:t>
            </a:r>
          </a:p>
        </p:txBody>
      </p:sp>
      <p:sp>
        <p:nvSpPr>
          <p:cNvPr id="7"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33</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9" name="Chart 8">
            <a:extLst>
              <a:ext uri="{FF2B5EF4-FFF2-40B4-BE49-F238E27FC236}">
                <a16:creationId xmlns:a16="http://schemas.microsoft.com/office/drawing/2014/main" xmlns="" id="{2BC22039-01AD-4541-B860-9868C912E968}"/>
              </a:ext>
            </a:extLst>
          </p:cNvPr>
          <p:cNvGraphicFramePr>
            <a:graphicFrameLocks/>
          </p:cNvGraphicFramePr>
          <p:nvPr>
            <p:extLst>
              <p:ext uri="{D42A27DB-BD31-4B8C-83A1-F6EECF244321}">
                <p14:modId xmlns:p14="http://schemas.microsoft.com/office/powerpoint/2010/main" val="3694737154"/>
              </p:ext>
            </p:extLst>
          </p:nvPr>
        </p:nvGraphicFramePr>
        <p:xfrm>
          <a:off x="2111375" y="1123454"/>
          <a:ext cx="7670800" cy="3818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5557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Traumas per 10,000 Residents by Age, 2011-2015</a:t>
            </a:r>
          </a:p>
        </p:txBody>
      </p:sp>
      <p:sp>
        <p:nvSpPr>
          <p:cNvPr id="6"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34</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xmlns="" id="{A968EFB0-E9DD-4C6B-9443-1C5FA2B251DC}"/>
              </a:ext>
            </a:extLst>
          </p:cNvPr>
          <p:cNvGraphicFramePr>
            <a:graphicFrameLocks noGrp="1"/>
          </p:cNvGraphicFramePr>
          <p:nvPr>
            <p:ph idx="1"/>
            <p:extLst>
              <p:ext uri="{D42A27DB-BD31-4B8C-83A1-F6EECF244321}">
                <p14:modId xmlns:p14="http://schemas.microsoft.com/office/powerpoint/2010/main" val="136782814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2899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Traumas per 10,000 Residents by Gender,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7"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35</a:t>
            </a:fld>
            <a:endParaRPr lang="en-US" dirty="0">
              <a:solidFill>
                <a:srgbClr val="464646">
                  <a:lumMod val="40000"/>
                  <a:lumOff val="60000"/>
                </a:srgbClr>
              </a:solidFill>
            </a:endParaRPr>
          </a:p>
        </p:txBody>
      </p:sp>
      <p:sp>
        <p:nvSpPr>
          <p:cNvPr id="8"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1" name="Chart 10">
            <a:extLst>
              <a:ext uri="{FF2B5EF4-FFF2-40B4-BE49-F238E27FC236}">
                <a16:creationId xmlns:a16="http://schemas.microsoft.com/office/drawing/2014/main" xmlns="" id="{73FF0396-D82C-48D4-9D4C-7B7966B5468D}"/>
              </a:ext>
            </a:extLst>
          </p:cNvPr>
          <p:cNvGraphicFramePr>
            <a:graphicFrameLocks/>
          </p:cNvGraphicFramePr>
          <p:nvPr>
            <p:extLst>
              <p:ext uri="{D42A27DB-BD31-4B8C-83A1-F6EECF244321}">
                <p14:modId xmlns:p14="http://schemas.microsoft.com/office/powerpoint/2010/main" val="791291868"/>
              </p:ext>
            </p:extLst>
          </p:nvPr>
        </p:nvGraphicFramePr>
        <p:xfrm>
          <a:off x="1523999" y="1314450"/>
          <a:ext cx="9591675" cy="4533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637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p:cNvPr>
          <p:cNvGraphicFramePr>
            <a:graphicFrameLocks noGrp="1"/>
          </p:cNvGraphicFramePr>
          <p:nvPr>
            <p:ph sz="half" idx="1"/>
            <p:extLst>
              <p:ext uri="{D42A27DB-BD31-4B8C-83A1-F6EECF244321}">
                <p14:modId xmlns:p14="http://schemas.microsoft.com/office/powerpoint/2010/main" val="3669009350"/>
              </p:ext>
            </p:extLst>
          </p:nvPr>
        </p:nvGraphicFramePr>
        <p:xfrm>
          <a:off x="1981200" y="925965"/>
          <a:ext cx="8382000"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80899" name="TextBox 2"/>
          <p:cNvSpPr txBox="1">
            <a:spLocks noChangeArrowheads="1"/>
          </p:cNvSpPr>
          <p:nvPr/>
        </p:nvSpPr>
        <p:spPr bwMode="auto">
          <a:xfrm>
            <a:off x="4978400" y="1727200"/>
            <a:ext cx="27559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 name="Title 1"/>
          <p:cNvSpPr>
            <a:spLocks noGrp="1"/>
          </p:cNvSpPr>
          <p:nvPr>
            <p:ph type="title"/>
          </p:nvPr>
        </p:nvSpPr>
        <p:spPr/>
        <p:txBody>
          <a:bodyPr>
            <a:normAutofit/>
          </a:bodyPr>
          <a:lstStyle/>
          <a:p>
            <a:pPr>
              <a:defRPr/>
            </a:pPr>
            <a:r>
              <a:rPr lang="en-US" sz="4000" dirty="0"/>
              <a:t>Mode of Transit for Traumas, 2011-2015 </a:t>
            </a:r>
          </a:p>
        </p:txBody>
      </p:sp>
      <p:graphicFrame>
        <p:nvGraphicFramePr>
          <p:cNvPr id="10" name="Content Placeholder 9">
            <a:extLst/>
          </p:cNvPr>
          <p:cNvGraphicFramePr>
            <a:graphicFrameLocks noGrp="1"/>
          </p:cNvGraphicFramePr>
          <p:nvPr>
            <p:ph sz="half" idx="2"/>
            <p:extLst/>
          </p:nvPr>
        </p:nvGraphicFramePr>
        <p:xfrm>
          <a:off x="6172200" y="1314451"/>
          <a:ext cx="4191000" cy="4044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xmlns="" id="{70D23386-D1A5-45B8-8E8D-F29C2926FD84}"/>
              </a:ext>
            </a:extLst>
          </p:cNvPr>
          <p:cNvGraphicFramePr>
            <a:graphicFrameLocks/>
          </p:cNvGraphicFramePr>
          <p:nvPr>
            <p:extLst>
              <p:ext uri="{D42A27DB-BD31-4B8C-83A1-F6EECF244321}">
                <p14:modId xmlns:p14="http://schemas.microsoft.com/office/powerpoint/2010/main" val="1850220368"/>
              </p:ext>
            </p:extLst>
          </p:nvPr>
        </p:nvGraphicFramePr>
        <p:xfrm>
          <a:off x="6019801" y="1357095"/>
          <a:ext cx="5450309" cy="360570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220272" y="1008549"/>
            <a:ext cx="3142928" cy="400110"/>
          </a:xfrm>
          <a:prstGeom prst="rect">
            <a:avLst/>
          </a:prstGeom>
          <a:noFill/>
        </p:spPr>
        <p:txBody>
          <a:bodyPr wrap="square" rtlCol="0">
            <a:spAutoFit/>
          </a:bodyPr>
          <a:lstStyle/>
          <a:p>
            <a:r>
              <a:rPr lang="en-US" sz="2000" b="1" dirty="0">
                <a:solidFill>
                  <a:schemeClr val="tx1">
                    <a:lumMod val="65000"/>
                    <a:lumOff val="35000"/>
                  </a:schemeClr>
                </a:solidFill>
              </a:rPr>
              <a:t>Massachusetts, N= 149,635</a:t>
            </a:r>
          </a:p>
        </p:txBody>
      </p:sp>
      <p:sp>
        <p:nvSpPr>
          <p:cNvPr id="14"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36</a:t>
            </a:fld>
            <a:endParaRPr lang="en-US" dirty="0">
              <a:solidFill>
                <a:srgbClr val="464646">
                  <a:lumMod val="40000"/>
                  <a:lumOff val="60000"/>
                </a:srgbClr>
              </a:solidFill>
            </a:endParaRPr>
          </a:p>
        </p:txBody>
      </p:sp>
      <p:sp>
        <p:nvSpPr>
          <p:cNvPr id="16" name="Slide Number Placeholder 5">
            <a:extLst/>
          </p:cNvPr>
          <p:cNvSpPr txBox="1">
            <a:spLocks/>
          </p:cNvSpPr>
          <p:nvPr/>
        </p:nvSpPr>
        <p:spPr>
          <a:xfrm>
            <a:off x="8756523" y="6492487"/>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36</a:t>
            </a:fld>
            <a:endParaRPr lang="en-US" dirty="0">
              <a:solidFill>
                <a:srgbClr val="464646">
                  <a:lumMod val="40000"/>
                  <a:lumOff val="60000"/>
                </a:srgbClr>
              </a:solidFill>
            </a:endParaRPr>
          </a:p>
        </p:txBody>
      </p:sp>
      <p:sp>
        <p:nvSpPr>
          <p:cNvPr id="1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5" name="Chart 14">
            <a:extLst>
              <a:ext uri="{FF2B5EF4-FFF2-40B4-BE49-F238E27FC236}">
                <a16:creationId xmlns:a16="http://schemas.microsoft.com/office/drawing/2014/main" xmlns="" id="{E5EC5633-768F-4AEA-9EDE-88C7F9DF38C7}"/>
              </a:ext>
            </a:extLst>
          </p:cNvPr>
          <p:cNvGraphicFramePr>
            <a:graphicFrameLocks/>
          </p:cNvGraphicFramePr>
          <p:nvPr>
            <p:extLst>
              <p:ext uri="{D42A27DB-BD31-4B8C-83A1-F6EECF244321}">
                <p14:modId xmlns:p14="http://schemas.microsoft.com/office/powerpoint/2010/main" val="3145636838"/>
              </p:ext>
            </p:extLst>
          </p:nvPr>
        </p:nvGraphicFramePr>
        <p:xfrm>
          <a:off x="978619" y="1357095"/>
          <a:ext cx="5360076" cy="3608781"/>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7">
            <a:extLst>
              <a:ext uri="{FF2B5EF4-FFF2-40B4-BE49-F238E27FC236}">
                <a16:creationId xmlns:a16="http://schemas.microsoft.com/office/drawing/2014/main" xmlns="" id="{92B8443F-7713-4601-BFFC-25C79B645013}"/>
              </a:ext>
            </a:extLst>
          </p:cNvPr>
          <p:cNvSpPr txBox="1">
            <a:spLocks noChangeArrowheads="1"/>
          </p:cNvSpPr>
          <p:nvPr/>
        </p:nvSpPr>
        <p:spPr bwMode="auto">
          <a:xfrm>
            <a:off x="240270" y="5736730"/>
            <a:ext cx="111071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a:spcBef>
                <a:spcPct val="0"/>
              </a:spcBef>
              <a:buNone/>
            </a:pPr>
            <a:r>
              <a:rPr lang="en-US" altLang="en-US" sz="1400" dirty="0">
                <a:solidFill>
                  <a:srgbClr val="000000"/>
                </a:solidFill>
              </a:rPr>
              <a:t>Massachusetts missing = 42,685 missing observations</a:t>
            </a:r>
          </a:p>
          <a:p>
            <a:pPr>
              <a:spcBef>
                <a:spcPct val="0"/>
              </a:spcBef>
              <a:buNone/>
            </a:pPr>
            <a:r>
              <a:rPr lang="en-US" altLang="en-US" sz="1400" dirty="0">
                <a:solidFill>
                  <a:srgbClr val="000000"/>
                </a:solidFill>
              </a:rPr>
              <a:t>Region 5 missing = 28,902 </a:t>
            </a:r>
          </a:p>
        </p:txBody>
      </p:sp>
    </p:spTree>
    <p:extLst>
      <p:ext uri="{BB962C8B-B14F-4D97-AF65-F5344CB8AC3E}">
        <p14:creationId xmlns:p14="http://schemas.microsoft.com/office/powerpoint/2010/main" val="663943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Transferred Traumas,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11"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37</a:t>
            </a:fld>
            <a:endParaRPr lang="en-US" dirty="0">
              <a:solidFill>
                <a:srgbClr val="464646">
                  <a:lumMod val="40000"/>
                  <a:lumOff val="60000"/>
                </a:srgbClr>
              </a:solidFill>
            </a:endParaRPr>
          </a:p>
        </p:txBody>
      </p:sp>
      <p:sp>
        <p:nvSpPr>
          <p:cNvPr id="12"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5" name="Content Placeholder 4">
            <a:extLst>
              <a:ext uri="{FF2B5EF4-FFF2-40B4-BE49-F238E27FC236}">
                <a16:creationId xmlns:a16="http://schemas.microsoft.com/office/drawing/2014/main" xmlns="" id="{F9F8EFB0-3EC9-46A2-9704-7850580C6A85}"/>
              </a:ext>
            </a:extLst>
          </p:cNvPr>
          <p:cNvPicPr>
            <a:picLocks noGrp="1" noChangeAspect="1"/>
          </p:cNvPicPr>
          <p:nvPr>
            <p:ph sz="half" idx="1"/>
          </p:nvPr>
        </p:nvPicPr>
        <p:blipFill>
          <a:blip r:embed="rId3"/>
          <a:stretch>
            <a:fillRect/>
          </a:stretch>
        </p:blipFill>
        <p:spPr>
          <a:xfrm>
            <a:off x="610889" y="1394333"/>
            <a:ext cx="5407621" cy="4523624"/>
          </a:xfrm>
          <a:prstGeom prst="rect">
            <a:avLst/>
          </a:prstGeom>
        </p:spPr>
      </p:pic>
      <p:pic>
        <p:nvPicPr>
          <p:cNvPr id="7" name="Content Placeholder 6">
            <a:extLst>
              <a:ext uri="{FF2B5EF4-FFF2-40B4-BE49-F238E27FC236}">
                <a16:creationId xmlns:a16="http://schemas.microsoft.com/office/drawing/2014/main" xmlns="" id="{9455596F-0598-4229-879A-8F894669125E}"/>
              </a:ext>
            </a:extLst>
          </p:cNvPr>
          <p:cNvPicPr>
            <a:picLocks noGrp="1" noChangeAspect="1"/>
          </p:cNvPicPr>
          <p:nvPr>
            <p:ph sz="half" idx="2"/>
          </p:nvPr>
        </p:nvPicPr>
        <p:blipFill>
          <a:blip r:embed="rId4"/>
          <a:stretch>
            <a:fillRect/>
          </a:stretch>
        </p:blipFill>
        <p:spPr>
          <a:xfrm>
            <a:off x="6173489" y="1394333"/>
            <a:ext cx="5407621" cy="4523624"/>
          </a:xfrm>
          <a:prstGeom prst="rect">
            <a:avLst/>
          </a:prstGeom>
        </p:spPr>
      </p:pic>
    </p:spTree>
    <p:extLst>
      <p:ext uri="{BB962C8B-B14F-4D97-AF65-F5344CB8AC3E}">
        <p14:creationId xmlns:p14="http://schemas.microsoft.com/office/powerpoint/2010/main" val="949068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Traumas per 10,000 residents by fall Type, 2011-2015</a:t>
            </a:r>
          </a:p>
        </p:txBody>
      </p:sp>
      <p:sp>
        <p:nvSpPr>
          <p:cNvPr id="4"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38</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xmlns="" id="{81CE89F4-D303-4AA3-8688-E96F3C2556DE}"/>
              </a:ext>
            </a:extLst>
          </p:cNvPr>
          <p:cNvGraphicFramePr>
            <a:graphicFrameLocks noGrp="1"/>
          </p:cNvGraphicFramePr>
          <p:nvPr>
            <p:ph idx="1"/>
            <p:extLst>
              <p:ext uri="{D42A27DB-BD31-4B8C-83A1-F6EECF244321}">
                <p14:modId xmlns:p14="http://schemas.microsoft.com/office/powerpoint/2010/main" val="1701130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4995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85" y="56524"/>
            <a:ext cx="11636415" cy="874654"/>
          </a:xfrm>
        </p:spPr>
        <p:txBody>
          <a:bodyPr>
            <a:noAutofit/>
          </a:bodyPr>
          <a:lstStyle/>
          <a:p>
            <a:r>
              <a:rPr lang="en-US" sz="3200" dirty="0"/>
              <a:t>Traumas per 10,000 Residents by Fall Type and Gender, 2011-2015</a:t>
            </a:r>
          </a:p>
        </p:txBody>
      </p:sp>
      <p:sp>
        <p:nvSpPr>
          <p:cNvPr id="5" name="TextBox 4"/>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39</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4" name="Content Placeholder 3">
            <a:extLst>
              <a:ext uri="{FF2B5EF4-FFF2-40B4-BE49-F238E27FC236}">
                <a16:creationId xmlns:a16="http://schemas.microsoft.com/office/drawing/2014/main" xmlns="" id="{BFD2A13E-70AF-4490-A324-70730AF407CB}"/>
              </a:ext>
            </a:extLst>
          </p:cNvPr>
          <p:cNvPicPr>
            <a:picLocks noGrp="1" noChangeAspect="1"/>
          </p:cNvPicPr>
          <p:nvPr>
            <p:ph idx="1"/>
          </p:nvPr>
        </p:nvPicPr>
        <p:blipFill>
          <a:blip r:embed="rId3"/>
          <a:stretch>
            <a:fillRect/>
          </a:stretch>
        </p:blipFill>
        <p:spPr>
          <a:xfrm>
            <a:off x="613677" y="1600200"/>
            <a:ext cx="10964646" cy="4525963"/>
          </a:xfrm>
          <a:prstGeom prst="rect">
            <a:avLst/>
          </a:prstGeom>
        </p:spPr>
      </p:pic>
    </p:spTree>
    <p:extLst>
      <p:ext uri="{BB962C8B-B14F-4D97-AF65-F5344CB8AC3E}">
        <p14:creationId xmlns:p14="http://schemas.microsoft.com/office/powerpoint/2010/main" val="32563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a:extLst>
              <a:ext uri="{FF2B5EF4-FFF2-40B4-BE49-F238E27FC236}">
                <a16:creationId xmlns:a16="http://schemas.microsoft.com/office/drawing/2014/main" xmlns="" id="{E359E69A-B824-4EDB-B757-C70BA296C604}"/>
              </a:ext>
            </a:extLst>
          </p:cNvPr>
          <p:cNvSpPr>
            <a:spLocks noGrp="1" noChangeArrowheads="1"/>
          </p:cNvSpPr>
          <p:nvPr>
            <p:ph type="body" idx="4294967295"/>
          </p:nvPr>
        </p:nvSpPr>
        <p:spPr>
          <a:xfrm>
            <a:off x="382821" y="1419953"/>
            <a:ext cx="8813800" cy="4343400"/>
          </a:xfrm>
        </p:spPr>
        <p:txBody>
          <a:bodyPr/>
          <a:lstStyle/>
          <a:p>
            <a:pPr>
              <a:defRPr/>
            </a:pPr>
            <a:r>
              <a:rPr lang="en-US" sz="2400" dirty="0"/>
              <a:t>A Quorum is defined as:  </a:t>
            </a:r>
          </a:p>
          <a:p>
            <a:pPr lvl="1">
              <a:defRPr/>
            </a:pPr>
            <a:endParaRPr lang="en-US" sz="2000" dirty="0"/>
          </a:p>
          <a:p>
            <a:pPr lvl="1">
              <a:buFont typeface="Courier New" panose="02070309020205020404" pitchFamily="49" charset="0"/>
              <a:buChar char="o"/>
              <a:defRPr/>
            </a:pPr>
            <a:r>
              <a:rPr lang="en-US" sz="2400" dirty="0"/>
              <a:t>A </a:t>
            </a:r>
            <a:r>
              <a:rPr lang="en-US" sz="2400" b="1" dirty="0"/>
              <a:t>simple majority </a:t>
            </a:r>
            <a:r>
              <a:rPr lang="en-US" sz="2400" dirty="0"/>
              <a:t>of the members of a public body, unless otherwise provided in a general or special law, executive order, or other authorizing provision.  G.L. c. 30A, § 18.</a:t>
            </a:r>
          </a:p>
          <a:p>
            <a:pPr lvl="1">
              <a:buFont typeface="Courier New" panose="02070309020205020404" pitchFamily="49" charset="0"/>
              <a:buChar char="o"/>
              <a:defRPr/>
            </a:pPr>
            <a:endParaRPr lang="en-US" sz="2000" dirty="0"/>
          </a:p>
          <a:p>
            <a:pPr lvl="1">
              <a:buFont typeface="Courier New" panose="02070309020205020404" pitchFamily="49" charset="0"/>
              <a:buChar char="o"/>
              <a:defRPr/>
            </a:pPr>
            <a:r>
              <a:rPr lang="en-US" sz="2400" b="1" dirty="0"/>
              <a:t>As applied to the Trauma Systems Committee—a quorum equals 10 members  (½ of 19 members + 1)</a:t>
            </a:r>
            <a:r>
              <a:rPr lang="en-US" sz="2000" b="1" dirty="0"/>
              <a:t>  </a:t>
            </a:r>
          </a:p>
          <a:p>
            <a:pPr marL="0" indent="0">
              <a:buNone/>
              <a:defRPr/>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52228" name="Text Box 4">
            <a:extLst>
              <a:ext uri="{FF2B5EF4-FFF2-40B4-BE49-F238E27FC236}">
                <a16:creationId xmlns:a16="http://schemas.microsoft.com/office/drawing/2014/main" xmlns="" id="{ADE9CC75-4D9D-49CB-9CBC-20E99122427D}"/>
              </a:ext>
            </a:extLst>
          </p:cNvPr>
          <p:cNvSpPr txBox="1">
            <a:spLocks noChangeArrowheads="1"/>
          </p:cNvSpPr>
          <p:nvPr/>
        </p:nvSpPr>
        <p:spPr bwMode="auto">
          <a:xfrm>
            <a:off x="517575" y="176159"/>
            <a:ext cx="79911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4000" b="1" dirty="0">
                <a:latin typeface="+mn-lt"/>
              </a:rPr>
              <a:t>What is a Quorum?</a:t>
            </a:r>
          </a:p>
        </p:txBody>
      </p:sp>
      <p:sp>
        <p:nvSpPr>
          <p:cNvPr id="7" name="Slide Number Placeholder 5">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8" name="Footer Placeholder 3">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204099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Motor Vehicle Traumas per 10,000 Residents, 2011-2015</a:t>
            </a:r>
          </a:p>
        </p:txBody>
      </p:sp>
      <p:sp>
        <p:nvSpPr>
          <p:cNvPr id="4" name="TextBox 3"/>
          <p:cNvSpPr txBox="1">
            <a:spLocks noChangeArrowheads="1"/>
          </p:cNvSpPr>
          <p:nvPr/>
        </p:nvSpPr>
        <p:spPr bwMode="auto">
          <a:xfrm>
            <a:off x="592822" y="6114386"/>
            <a:ext cx="278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40</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graphicFrame>
        <p:nvGraphicFramePr>
          <p:cNvPr id="10" name="Content Placeholder 9">
            <a:extLst>
              <a:ext uri="{FF2B5EF4-FFF2-40B4-BE49-F238E27FC236}">
                <a16:creationId xmlns:a16="http://schemas.microsoft.com/office/drawing/2014/main" xmlns="" id="{DBC96821-5ACD-4EA5-9FE6-DA0F1B553F10}"/>
              </a:ext>
            </a:extLst>
          </p:cNvPr>
          <p:cNvGraphicFramePr>
            <a:graphicFrameLocks noGrp="1"/>
          </p:cNvGraphicFramePr>
          <p:nvPr>
            <p:ph idx="1"/>
            <p:extLst>
              <p:ext uri="{D42A27DB-BD31-4B8C-83A1-F6EECF244321}">
                <p14:modId xmlns:p14="http://schemas.microsoft.com/office/powerpoint/2010/main" val="237789757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5718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276E412F-8417-451C-BC58-8EF8B1C1DE13}"/>
              </a:ext>
            </a:extLst>
          </p:cNvPr>
          <p:cNvGraphicFramePr>
            <a:graphicFrameLocks noGrp="1"/>
          </p:cNvGraphicFramePr>
          <p:nvPr>
            <p:ph idx="1"/>
            <p:extLst>
              <p:ext uri="{D42A27DB-BD31-4B8C-83A1-F6EECF244321}">
                <p14:modId xmlns:p14="http://schemas.microsoft.com/office/powerpoint/2010/main" val="232918498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600" dirty="0"/>
              <a:t>Off-Road Vehicle per 10,000 Residents, 2011-2015</a:t>
            </a:r>
          </a:p>
        </p:txBody>
      </p:sp>
      <p:sp>
        <p:nvSpPr>
          <p:cNvPr id="4" name="TextBox 4"/>
          <p:cNvSpPr txBox="1">
            <a:spLocks noChangeArrowheads="1"/>
          </p:cNvSpPr>
          <p:nvPr/>
        </p:nvSpPr>
        <p:spPr bwMode="auto">
          <a:xfrm>
            <a:off x="122594" y="5210350"/>
            <a:ext cx="4793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solidFill>
                  <a:srgbClr val="000000"/>
                </a:solidFill>
              </a:rPr>
              <a:t>Data Source: MA Trauma Registry</a:t>
            </a:r>
          </a:p>
          <a:p>
            <a:pPr eaLnBrk="1" hangingPunct="1">
              <a:spcBef>
                <a:spcPct val="0"/>
              </a:spcBef>
              <a:buFontTx/>
              <a:buNone/>
            </a:pPr>
            <a:r>
              <a:rPr lang="en-US" altLang="en-US" sz="1400" dirty="0">
                <a:solidFill>
                  <a:srgbClr val="000000"/>
                </a:solidFill>
              </a:rPr>
              <a:t>Region 5 treated patients in a snow vehicle accident = 224</a:t>
            </a:r>
          </a:p>
          <a:p>
            <a:pPr eaLnBrk="1" hangingPunct="1">
              <a:spcBef>
                <a:spcPct val="0"/>
              </a:spcBef>
              <a:buFontTx/>
              <a:buNone/>
            </a:pPr>
            <a:r>
              <a:rPr lang="en-US" altLang="en-US" sz="1400" dirty="0">
                <a:solidFill>
                  <a:srgbClr val="000000"/>
                </a:solidFill>
              </a:rPr>
              <a:t>Region 5 treated patients in an off road vehicle accident = 183</a:t>
            </a:r>
          </a:p>
          <a:p>
            <a:pPr eaLnBrk="1" hangingPunct="1">
              <a:spcBef>
                <a:spcPct val="0"/>
              </a:spcBef>
              <a:buFontTx/>
              <a:buNone/>
            </a:pPr>
            <a:r>
              <a:rPr lang="en-US" altLang="en-US" sz="1400" dirty="0">
                <a:solidFill>
                  <a:srgbClr val="000000"/>
                </a:solidFill>
              </a:rPr>
              <a:t>MA treated patients in snow vehicle accident = 287</a:t>
            </a:r>
          </a:p>
          <a:p>
            <a:pPr eaLnBrk="1" hangingPunct="1">
              <a:spcBef>
                <a:spcPct val="0"/>
              </a:spcBef>
              <a:buFontTx/>
              <a:buNone/>
            </a:pPr>
            <a:r>
              <a:rPr lang="en-US" altLang="en-US" sz="1400" dirty="0">
                <a:solidFill>
                  <a:srgbClr val="000000"/>
                </a:solidFill>
              </a:rPr>
              <a:t>MA treated patients in an off road vehicle accident = 630</a:t>
            </a:r>
          </a:p>
        </p:txBody>
      </p:sp>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41</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33971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5A357-55B9-483D-A991-2DD4118C6644}"/>
              </a:ext>
            </a:extLst>
          </p:cNvPr>
          <p:cNvSpPr>
            <a:spLocks noGrp="1"/>
          </p:cNvSpPr>
          <p:nvPr>
            <p:ph type="title"/>
          </p:nvPr>
        </p:nvSpPr>
        <p:spPr/>
        <p:txBody>
          <a:bodyPr>
            <a:normAutofit/>
          </a:bodyPr>
          <a:lstStyle/>
          <a:p>
            <a:pPr>
              <a:defRPr/>
            </a:pPr>
            <a:r>
              <a:rPr lang="en-US" sz="4000" dirty="0"/>
              <a:t>Regional Discussion Framework	</a:t>
            </a:r>
          </a:p>
        </p:txBody>
      </p:sp>
      <p:sp>
        <p:nvSpPr>
          <p:cNvPr id="3" name="Content Placeholder 2">
            <a:extLst>
              <a:ext uri="{FF2B5EF4-FFF2-40B4-BE49-F238E27FC236}">
                <a16:creationId xmlns:a16="http://schemas.microsoft.com/office/drawing/2014/main" xmlns="" id="{59200348-AC69-4687-B738-05997F6C4F03}"/>
              </a:ext>
            </a:extLst>
          </p:cNvPr>
          <p:cNvSpPr>
            <a:spLocks noGrp="1"/>
          </p:cNvSpPr>
          <p:nvPr>
            <p:ph idx="1"/>
          </p:nvPr>
        </p:nvSpPr>
        <p:spPr>
          <a:xfrm>
            <a:off x="609600" y="1255140"/>
            <a:ext cx="10972800" cy="4525963"/>
          </a:xfrm>
        </p:spPr>
        <p:txBody>
          <a:bodyPr>
            <a:noAutofit/>
          </a:bodyPr>
          <a:lstStyle/>
          <a:p>
            <a:pPr marL="0" indent="0">
              <a:buNone/>
              <a:defRPr/>
            </a:pPr>
            <a:r>
              <a:rPr lang="en-US" sz="2400" dirty="0"/>
              <a:t>1.  </a:t>
            </a:r>
            <a:r>
              <a:rPr lang="en-US" sz="2400" b="1" dirty="0"/>
              <a:t>Pre-Hospital: </a:t>
            </a:r>
          </a:p>
          <a:p>
            <a:pPr lvl="1">
              <a:defRPr/>
            </a:pPr>
            <a:r>
              <a:rPr lang="en-US" sz="1800" dirty="0"/>
              <a:t>What is the process used at regional hospitals with designated trauma services for receiving notification from EMS of an incoming trauma? </a:t>
            </a:r>
          </a:p>
          <a:p>
            <a:pPr lvl="1">
              <a:defRPr/>
            </a:pPr>
            <a:r>
              <a:rPr lang="en-US" sz="1800" dirty="0"/>
              <a:t>What follow-up communication or feedback is provided to EMS personnel? </a:t>
            </a:r>
          </a:p>
          <a:p>
            <a:pPr marL="0" indent="0">
              <a:buNone/>
              <a:defRPr/>
            </a:pPr>
            <a:r>
              <a:rPr lang="en-US" sz="2400" dirty="0"/>
              <a:t>2.  </a:t>
            </a:r>
            <a:r>
              <a:rPr lang="en-US" sz="2400" b="1" dirty="0"/>
              <a:t>In-Hospital: </a:t>
            </a:r>
          </a:p>
          <a:p>
            <a:pPr lvl="1">
              <a:defRPr/>
            </a:pPr>
            <a:r>
              <a:rPr lang="en-US" sz="1800" dirty="0"/>
              <a:t>When do your local hospitals transfer patients to a trauma center? </a:t>
            </a:r>
          </a:p>
          <a:p>
            <a:pPr lvl="1">
              <a:defRPr/>
            </a:pPr>
            <a:r>
              <a:rPr lang="en-US" sz="1800" dirty="0"/>
              <a:t>Are there any specialties that are particularly difficult for you to access for your patients?</a:t>
            </a:r>
          </a:p>
          <a:p>
            <a:pPr marL="0" indent="0">
              <a:buNone/>
              <a:defRPr/>
            </a:pPr>
            <a:r>
              <a:rPr lang="en-US" sz="2400" dirty="0"/>
              <a:t>3.  </a:t>
            </a:r>
            <a:r>
              <a:rPr lang="en-US" sz="2400" b="1" dirty="0"/>
              <a:t>Post-Trauma: </a:t>
            </a:r>
          </a:p>
          <a:p>
            <a:pPr lvl="1">
              <a:defRPr/>
            </a:pPr>
            <a:r>
              <a:rPr lang="en-US" sz="1800" dirty="0"/>
              <a:t>What post trauma resources are available to your hospitals? </a:t>
            </a:r>
          </a:p>
          <a:p>
            <a:pPr lvl="1">
              <a:defRPr/>
            </a:pPr>
            <a:r>
              <a:rPr lang="en-US" sz="1800" dirty="0"/>
              <a:t>What barriers do you encounter when trying to place patients in an appropriate facility?</a:t>
            </a:r>
          </a:p>
          <a:p>
            <a:pPr marL="0" indent="0">
              <a:buNone/>
              <a:defRPr/>
            </a:pPr>
            <a:r>
              <a:rPr lang="en-US" sz="2400" dirty="0"/>
              <a:t>4.  </a:t>
            </a:r>
            <a:r>
              <a:rPr lang="en-US" sz="2400" b="1" dirty="0"/>
              <a:t>Prevention and Access</a:t>
            </a:r>
            <a:r>
              <a:rPr lang="en-US" sz="2400" dirty="0"/>
              <a:t>:</a:t>
            </a:r>
          </a:p>
          <a:p>
            <a:pPr lvl="1">
              <a:defRPr/>
            </a:pPr>
            <a:r>
              <a:rPr lang="en-US" sz="1800" dirty="0"/>
              <a:t>What role do the hospitals with designated trauma services play in trauma prevention in your region? </a:t>
            </a:r>
          </a:p>
          <a:p>
            <a:pPr lvl="1">
              <a:defRPr/>
            </a:pPr>
            <a:r>
              <a:rPr lang="en-US" sz="1800" dirty="0"/>
              <a:t>Is there equitable access to trauma care in your region, and is current trauma care meeting the needs of the region’s patient population?</a:t>
            </a:r>
          </a:p>
          <a:p>
            <a:pPr>
              <a:defRPr/>
            </a:pPr>
            <a:endParaRPr lang="en-US" sz="36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42</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927668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D2B8B-6EA7-439A-ACA2-B8F20B810E97}"/>
              </a:ext>
            </a:extLst>
          </p:cNvPr>
          <p:cNvSpPr>
            <a:spLocks noGrp="1"/>
          </p:cNvSpPr>
          <p:nvPr>
            <p:ph type="title"/>
          </p:nvPr>
        </p:nvSpPr>
        <p:spPr/>
        <p:txBody>
          <a:bodyPr>
            <a:normAutofit/>
          </a:bodyPr>
          <a:lstStyle/>
          <a:p>
            <a:pPr>
              <a:defRPr/>
            </a:pPr>
            <a:r>
              <a:rPr lang="en-US" sz="4000"/>
              <a:t>Region 5 </a:t>
            </a:r>
            <a:r>
              <a:rPr lang="en-US" sz="4000" dirty="0"/>
              <a:t>Public Comment</a:t>
            </a:r>
          </a:p>
        </p:txBody>
      </p:sp>
      <p:sp>
        <p:nvSpPr>
          <p:cNvPr id="3" name="Content Placeholder 2">
            <a:extLst>
              <a:ext uri="{FF2B5EF4-FFF2-40B4-BE49-F238E27FC236}">
                <a16:creationId xmlns:a16="http://schemas.microsoft.com/office/drawing/2014/main" xmlns="" id="{762EA0D7-A079-4633-9A23-AEDB1A0B170C}"/>
              </a:ext>
            </a:extLst>
          </p:cNvPr>
          <p:cNvSpPr>
            <a:spLocks noGrp="1"/>
          </p:cNvSpPr>
          <p:nvPr>
            <p:ph idx="1"/>
          </p:nvPr>
        </p:nvSpPr>
        <p:spPr/>
        <p:txBody>
          <a:bodyPr/>
          <a:lstStyle/>
          <a:p>
            <a:pPr marL="0" indent="0">
              <a:buNone/>
              <a:defRPr/>
            </a:pPr>
            <a:endParaRPr lang="en-US" sz="2400" dirty="0"/>
          </a:p>
          <a:p>
            <a:pPr marL="0" indent="0">
              <a:buNone/>
              <a:defRPr/>
            </a:pPr>
            <a:endParaRPr lang="en-US" sz="2400" dirty="0"/>
          </a:p>
          <a:p>
            <a:pPr marL="0" indent="0" algn="ctr">
              <a:buNone/>
              <a:defRPr/>
            </a:pPr>
            <a:endParaRPr lang="en-US" sz="2800" dirty="0"/>
          </a:p>
          <a:p>
            <a:pPr marL="0" indent="0" algn="ctr">
              <a:buNone/>
              <a:defRPr/>
            </a:pPr>
            <a:endParaRPr lang="en-US" sz="2800" dirty="0"/>
          </a:p>
          <a:p>
            <a:pPr marL="0" indent="0" algn="ctr">
              <a:buNone/>
              <a:defRPr/>
            </a:pPr>
            <a:r>
              <a:rPr lang="en-US" sz="2800" b="1" dirty="0"/>
              <a:t>Public Comment on Region 5</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43</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468037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2B454-5C93-40BC-B1EC-84A45B7B76C4}"/>
              </a:ext>
            </a:extLst>
          </p:cNvPr>
          <p:cNvSpPr>
            <a:spLocks noGrp="1"/>
          </p:cNvSpPr>
          <p:nvPr>
            <p:ph type="title"/>
          </p:nvPr>
        </p:nvSpPr>
        <p:spPr/>
        <p:txBody>
          <a:bodyPr>
            <a:normAutofit/>
          </a:bodyPr>
          <a:lstStyle/>
          <a:p>
            <a:pPr>
              <a:defRPr/>
            </a:pPr>
            <a:r>
              <a:rPr lang="en-US" sz="4000" dirty="0"/>
              <a:t>Future Meetings</a:t>
            </a:r>
          </a:p>
        </p:txBody>
      </p:sp>
      <p:sp>
        <p:nvSpPr>
          <p:cNvPr id="3" name="Content Placeholder 2">
            <a:extLst>
              <a:ext uri="{FF2B5EF4-FFF2-40B4-BE49-F238E27FC236}">
                <a16:creationId xmlns:a16="http://schemas.microsoft.com/office/drawing/2014/main" xmlns="" id="{38E73033-B4F2-4AB5-B560-642DE030AB5F}"/>
              </a:ext>
            </a:extLst>
          </p:cNvPr>
          <p:cNvSpPr>
            <a:spLocks noGrp="1"/>
          </p:cNvSpPr>
          <p:nvPr>
            <p:ph idx="1"/>
          </p:nvPr>
        </p:nvSpPr>
        <p:spPr/>
        <p:txBody>
          <a:bodyPr/>
          <a:lstStyle/>
          <a:p>
            <a:pPr marL="0" indent="0">
              <a:buNone/>
              <a:defRPr/>
            </a:pPr>
            <a:r>
              <a:rPr lang="en-US" dirty="0"/>
              <a:t>Meeting Schedule: </a:t>
            </a:r>
            <a:br>
              <a:rPr lang="en-US" dirty="0"/>
            </a:br>
            <a:r>
              <a:rPr lang="en-US" sz="1400" dirty="0"/>
              <a:t> </a:t>
            </a:r>
          </a:p>
          <a:p>
            <a:pPr>
              <a:defRPr/>
            </a:pPr>
            <a:r>
              <a:rPr lang="en-US" dirty="0"/>
              <a:t>Wednesday, November 20, 2019</a:t>
            </a:r>
          </a:p>
          <a:p>
            <a:pPr marL="457200" lvl="1" indent="0">
              <a:buNone/>
              <a:defRPr/>
            </a:pPr>
            <a:endParaRPr lang="en-US" dirty="0"/>
          </a:p>
          <a:p>
            <a:pPr marL="0" lvl="1" indent="0">
              <a:buNone/>
              <a:defRPr/>
            </a:pPr>
            <a:r>
              <a:rPr lang="en-US" dirty="0"/>
              <a:t>All meetings will be held from 10:00am-12:00pm.  </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44</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708640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5EA6B4A-872F-4040-BC37-E733CB9479CF}"/>
              </a:ext>
            </a:extLst>
          </p:cNvPr>
          <p:cNvSpPr>
            <a:spLocks noGrp="1"/>
          </p:cNvSpPr>
          <p:nvPr>
            <p:ph type="title"/>
          </p:nvPr>
        </p:nvSpPr>
        <p:spPr/>
        <p:txBody>
          <a:bodyPr>
            <a:normAutofit/>
          </a:bodyPr>
          <a:lstStyle/>
          <a:p>
            <a:pPr>
              <a:defRPr/>
            </a:pPr>
            <a:r>
              <a:rPr lang="en-US" sz="4000" dirty="0"/>
              <a:t>Additional Information</a:t>
            </a:r>
          </a:p>
        </p:txBody>
      </p:sp>
      <p:sp>
        <p:nvSpPr>
          <p:cNvPr id="4" name="Content Placeholder 3">
            <a:extLst>
              <a:ext uri="{FF2B5EF4-FFF2-40B4-BE49-F238E27FC236}">
                <a16:creationId xmlns:a16="http://schemas.microsoft.com/office/drawing/2014/main" xmlns="" id="{7F834CB0-A5DD-493E-9759-D34F7E5E4CA7}"/>
              </a:ext>
            </a:extLst>
          </p:cNvPr>
          <p:cNvSpPr>
            <a:spLocks noGrp="1"/>
          </p:cNvSpPr>
          <p:nvPr>
            <p:ph idx="1"/>
          </p:nvPr>
        </p:nvSpPr>
        <p:spPr/>
        <p:txBody>
          <a:bodyPr/>
          <a:lstStyle/>
          <a:p>
            <a:pPr marL="0" indent="0">
              <a:buNone/>
              <a:defRPr/>
            </a:pPr>
            <a:endParaRPr lang="en-US" sz="2400" dirty="0"/>
          </a:p>
          <a:p>
            <a:pPr marL="0" indent="0">
              <a:buNone/>
              <a:defRPr/>
            </a:pPr>
            <a:r>
              <a:rPr lang="en-US" dirty="0"/>
              <a:t>For more information, please visit: </a:t>
            </a:r>
            <a:endParaRPr lang="en-US" dirty="0">
              <a:hlinkClick r:id="rId3"/>
            </a:endParaRPr>
          </a:p>
          <a:p>
            <a:pPr marL="0" indent="0">
              <a:buNone/>
              <a:defRPr/>
            </a:pPr>
            <a:r>
              <a:rPr lang="en-US" dirty="0">
                <a:hlinkClick r:id="rId3"/>
              </a:rPr>
              <a:t>https://www.mass.gov/service-details/trauma-systems-committee</a:t>
            </a:r>
          </a:p>
          <a:p>
            <a:pPr marL="0" indent="0">
              <a:buNone/>
              <a:defRPr/>
            </a:pPr>
            <a:r>
              <a:rPr lang="en-US" dirty="0"/>
              <a:t/>
            </a:r>
            <a:br>
              <a:rPr lang="en-US" dirty="0"/>
            </a:br>
            <a:endParaRPr lang="en-US" sz="2600"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45</a:t>
            </a:fld>
            <a:endParaRPr lang="en-US" dirty="0">
              <a:solidFill>
                <a:srgbClr val="464646">
                  <a:lumMod val="40000"/>
                  <a:lumOff val="60000"/>
                </a:srgbClr>
              </a:solidFill>
            </a:endParaRPr>
          </a:p>
        </p:txBody>
      </p:sp>
      <p:sp>
        <p:nvSpPr>
          <p:cNvPr id="6"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0027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343BA2D-1B24-4AEF-ABF3-2526527E8FE7}"/>
              </a:ext>
            </a:extLst>
          </p:cNvPr>
          <p:cNvSpPr>
            <a:spLocks noGrp="1"/>
          </p:cNvSpPr>
          <p:nvPr>
            <p:ph type="title"/>
          </p:nvPr>
        </p:nvSpPr>
        <p:spPr/>
        <p:txBody>
          <a:bodyPr>
            <a:normAutofit/>
          </a:bodyPr>
          <a:lstStyle/>
          <a:p>
            <a:pPr>
              <a:defRPr/>
            </a:pPr>
            <a:r>
              <a:rPr lang="en-US" sz="4000" dirty="0"/>
              <a:t>Meeting Minutes Approval</a:t>
            </a:r>
          </a:p>
        </p:txBody>
      </p:sp>
      <p:sp>
        <p:nvSpPr>
          <p:cNvPr id="6" name="Text Placeholder 5">
            <a:extLst>
              <a:ext uri="{FF2B5EF4-FFF2-40B4-BE49-F238E27FC236}">
                <a16:creationId xmlns:a16="http://schemas.microsoft.com/office/drawing/2014/main" xmlns="" id="{4573D575-F509-4E0C-BB11-2078AB3288A8}"/>
              </a:ext>
            </a:extLst>
          </p:cNvPr>
          <p:cNvSpPr>
            <a:spLocks noGrp="1"/>
          </p:cNvSpPr>
          <p:nvPr>
            <p:ph idx="1"/>
          </p:nvPr>
        </p:nvSpPr>
        <p:spPr/>
        <p:txBody>
          <a:bodyPr/>
          <a:lstStyle/>
          <a:p>
            <a:pPr marL="0" indent="0" algn="ctr">
              <a:buNone/>
              <a:defRPr/>
            </a:pPr>
            <a:endParaRPr lang="en-US" sz="2400" dirty="0"/>
          </a:p>
          <a:p>
            <a:pPr marL="0" indent="0">
              <a:buNone/>
              <a:defRPr/>
            </a:pPr>
            <a:r>
              <a:rPr lang="en-US" sz="2400" b="1" dirty="0"/>
              <a:t>Approval of Minutes from the May 29, 2019 Meeting</a:t>
            </a:r>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7"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7099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Update</a:t>
            </a:r>
          </a:p>
        </p:txBody>
      </p:sp>
      <p:sp>
        <p:nvSpPr>
          <p:cNvPr id="3" name="Content Placeholder 2"/>
          <p:cNvSpPr>
            <a:spLocks noGrp="1"/>
          </p:cNvSpPr>
          <p:nvPr>
            <p:ph idx="1"/>
          </p:nvPr>
        </p:nvSpPr>
        <p:spPr/>
        <p:txBody>
          <a:bodyPr>
            <a:normAutofit fontScale="92500" lnSpcReduction="20000"/>
          </a:bodyPr>
          <a:lstStyle/>
          <a:p>
            <a:r>
              <a:rPr lang="en-US" dirty="0"/>
              <a:t>New Office of Emergency Medical Services Director </a:t>
            </a:r>
          </a:p>
          <a:p>
            <a:pPr marL="0" indent="0">
              <a:buNone/>
            </a:pPr>
            <a:endParaRPr lang="en-US" dirty="0"/>
          </a:p>
          <a:p>
            <a:r>
              <a:rPr lang="en-US" dirty="0"/>
              <a:t>Bureau of Health Care Safety and Quality relocation</a:t>
            </a:r>
          </a:p>
          <a:p>
            <a:pPr lvl="1">
              <a:buFont typeface="Courier New" panose="02070309020205020404" pitchFamily="49" charset="0"/>
              <a:buChar char="o"/>
            </a:pPr>
            <a:r>
              <a:rPr lang="en-US" dirty="0"/>
              <a:t>67 Forest Street, Marlborough, MA 01752</a:t>
            </a:r>
          </a:p>
          <a:p>
            <a:pPr lvl="1">
              <a:buFont typeface="Courier New" panose="02070309020205020404" pitchFamily="49" charset="0"/>
              <a:buChar char="o"/>
            </a:pPr>
            <a:r>
              <a:rPr lang="en-US" dirty="0"/>
              <a:t>Future meetings </a:t>
            </a:r>
          </a:p>
          <a:p>
            <a:pPr lvl="1">
              <a:buFont typeface="Courier New" panose="02070309020205020404" pitchFamily="49" charset="0"/>
              <a:buChar char="o"/>
            </a:pPr>
            <a:endParaRPr lang="en-US" dirty="0"/>
          </a:p>
          <a:p>
            <a:r>
              <a:rPr lang="en-US" dirty="0"/>
              <a:t>July 4</a:t>
            </a:r>
            <a:r>
              <a:rPr lang="en-US" baseline="30000" dirty="0"/>
              <a:t>th</a:t>
            </a:r>
            <a:r>
              <a:rPr lang="en-US" dirty="0"/>
              <a:t> Events Update </a:t>
            </a:r>
          </a:p>
          <a:p>
            <a:pPr marL="457200" lvl="1" indent="0">
              <a:buNone/>
            </a:pPr>
            <a:endParaRPr lang="en-US" dirty="0"/>
          </a:p>
          <a:p>
            <a:r>
              <a:rPr lang="en-US" dirty="0"/>
              <a:t>Lahey Hospital and Medical Center achieved Level 1 Trauma Designation</a:t>
            </a:r>
          </a:p>
        </p:txBody>
      </p:sp>
      <p:sp>
        <p:nvSpPr>
          <p:cNvPr id="4" name="Slide Number Placeholder 5">
            <a:extLst/>
          </p:cNvPr>
          <p:cNvSpPr>
            <a:spLocks noGrp="1"/>
          </p:cNvSpPr>
          <p:nvPr>
            <p:ph type="sldNum" sz="quarter" idx="4"/>
          </p:nvPr>
        </p:nvSpPr>
        <p:spPr>
          <a:xfrm>
            <a:off x="8756523" y="6504679"/>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5" name="Footer Placeholder 3">
            <a:extLst/>
          </p:cNvPr>
          <p:cNvSpPr>
            <a:spLocks noGrp="1"/>
          </p:cNvSpPr>
          <p:nvPr>
            <p:ph type="ftr" sz="quarter" idx="3"/>
          </p:nvPr>
        </p:nvSpPr>
        <p:spPr>
          <a:xfrm>
            <a:off x="611133" y="6522720"/>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9270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1DBDF20B-AE59-4BD7-BA11-900C529CC797}"/>
              </a:ext>
            </a:extLst>
          </p:cNvPr>
          <p:cNvSpPr>
            <a:spLocks noGrp="1"/>
          </p:cNvSpPr>
          <p:nvPr>
            <p:ph type="title"/>
          </p:nvPr>
        </p:nvSpPr>
        <p:spPr/>
        <p:txBody>
          <a:bodyPr>
            <a:normAutofit/>
          </a:bodyPr>
          <a:lstStyle/>
          <a:p>
            <a:pPr>
              <a:defRPr/>
            </a:pPr>
            <a:r>
              <a:rPr lang="en-US" sz="4000" dirty="0"/>
              <a:t>Trauma Registry </a:t>
            </a:r>
          </a:p>
        </p:txBody>
      </p:sp>
      <p:sp>
        <p:nvSpPr>
          <p:cNvPr id="8" name="Text Placeholder 7">
            <a:extLst>
              <a:ext uri="{FF2B5EF4-FFF2-40B4-BE49-F238E27FC236}">
                <a16:creationId xmlns:a16="http://schemas.microsoft.com/office/drawing/2014/main" xmlns="" id="{22318F62-397A-4ED3-AF5C-D7D164699B66}"/>
              </a:ext>
            </a:extLst>
          </p:cNvPr>
          <p:cNvSpPr>
            <a:spLocks noGrp="1"/>
          </p:cNvSpPr>
          <p:nvPr>
            <p:ph idx="1"/>
          </p:nvPr>
        </p:nvSpPr>
        <p:spPr/>
        <p:txBody>
          <a:bodyPr>
            <a:normAutofit/>
          </a:bodyPr>
          <a:lstStyle/>
          <a:p>
            <a:pPr>
              <a:defRPr/>
            </a:pPr>
            <a:r>
              <a:rPr lang="en-US" dirty="0"/>
              <a:t>Trauma Registry Request for Responses (RFR) Update</a:t>
            </a:r>
          </a:p>
          <a:p>
            <a:pPr>
              <a:defRPr/>
            </a:pPr>
            <a:r>
              <a:rPr lang="en-US" dirty="0"/>
              <a:t>Hospital Data Submission Update</a:t>
            </a:r>
          </a:p>
          <a:p>
            <a:pPr>
              <a:defRPr/>
            </a:pPr>
            <a:r>
              <a:rPr lang="en-US" dirty="0"/>
              <a:t>Trauma Registry 2016-2018 Injury Severity Findings</a:t>
            </a:r>
          </a:p>
          <a:p>
            <a:pPr>
              <a:defRPr/>
            </a:pPr>
            <a:r>
              <a:rPr lang="en-US" dirty="0"/>
              <a:t>Trauma Transfer Analysis</a:t>
            </a:r>
          </a:p>
          <a:p>
            <a:pPr>
              <a:defRPr/>
            </a:pPr>
            <a:r>
              <a:rPr lang="en-US" dirty="0"/>
              <a:t>Ambulance Response and Transport Times</a:t>
            </a:r>
          </a:p>
          <a:p>
            <a:pPr>
              <a:defRPr/>
            </a:pPr>
            <a:r>
              <a:rPr lang="en-US" dirty="0"/>
              <a:t>Trauma Rates by Region</a:t>
            </a:r>
          </a:p>
          <a:p>
            <a:pPr marL="168275" indent="-457200">
              <a:defRPr/>
            </a:pPr>
            <a:endParaRPr lang="en-US" dirty="0"/>
          </a:p>
        </p:txBody>
      </p:sp>
      <p:sp>
        <p:nvSpPr>
          <p:cNvPr id="5"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10" name="Footer Placeholder 3">
            <a:extLst/>
          </p:cNvPr>
          <p:cNvSpPr txBox="1">
            <a:spLocks/>
          </p:cNvSpPr>
          <p:nvPr/>
        </p:nvSpPr>
        <p:spPr>
          <a:xfrm>
            <a:off x="763533" y="6524625"/>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64646">
                    <a:lumMod val="40000"/>
                    <a:lumOff val="60000"/>
                  </a:srgbClr>
                </a:solidFill>
              </a:rPr>
              <a:t>Massachusetts Department of Public Health       mass.gov/</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8617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585" y="67377"/>
            <a:ext cx="11489422" cy="874654"/>
          </a:xfrm>
        </p:spPr>
        <p:txBody>
          <a:bodyPr>
            <a:noAutofit/>
          </a:bodyPr>
          <a:lstStyle/>
          <a:p>
            <a:r>
              <a:rPr lang="en-US" sz="3600" dirty="0"/>
              <a:t>Trauma Data Submissions from Designated Trauma Centers</a:t>
            </a:r>
          </a:p>
        </p:txBody>
      </p:sp>
      <p:sp>
        <p:nvSpPr>
          <p:cNvPr id="6" name="Content Placeholder 5"/>
          <p:cNvSpPr txBox="1">
            <a:spLocks noGrp="1"/>
          </p:cNvSpPr>
          <p:nvPr>
            <p:ph idx="1"/>
          </p:nvPr>
        </p:nvSpPr>
        <p:spPr>
          <a:xfrm>
            <a:off x="520137" y="1353817"/>
            <a:ext cx="10972800" cy="1791260"/>
          </a:xfrm>
          <a:prstGeom prst="rect">
            <a:avLst/>
          </a:prstGeom>
          <a:noFill/>
        </p:spPr>
        <p:txBody>
          <a:bodyPr wrap="square" rtlCol="0">
            <a:spAutoFit/>
          </a:bodyPr>
          <a:lstStyle/>
          <a:p>
            <a:pPr marL="285750" indent="-285750">
              <a:buFont typeface="Arial" panose="020B0604020202020204" pitchFamily="34" charset="0"/>
              <a:buChar char="•"/>
            </a:pPr>
            <a:r>
              <a:rPr lang="en-US" sz="2400" dirty="0"/>
              <a:t>2016 &amp; 2017 submissions for designated trauma centers are nearly complete</a:t>
            </a:r>
            <a:endParaRPr lang="en-US" sz="1000" dirty="0"/>
          </a:p>
          <a:p>
            <a:pPr marL="285750" indent="-285750">
              <a:buFont typeface="Arial" panose="020B0604020202020204" pitchFamily="34" charset="0"/>
              <a:buChar char="•"/>
            </a:pPr>
            <a:r>
              <a:rPr lang="en-US" sz="2400" dirty="0"/>
              <a:t>15 trauma designated hospitals have completed data entry through FFY2017</a:t>
            </a:r>
            <a:endParaRPr lang="en-US" sz="1000" dirty="0"/>
          </a:p>
          <a:p>
            <a:pPr marL="285750" indent="-285750">
              <a:buFont typeface="Arial" panose="020B0604020202020204" pitchFamily="34" charset="0"/>
              <a:buChar char="•"/>
            </a:pPr>
            <a:r>
              <a:rPr lang="en-US" sz="2400" dirty="0"/>
              <a:t>14 trauma designated hospitals have completed data entry through FFY 2018</a:t>
            </a:r>
          </a:p>
          <a:p>
            <a:pPr marL="285750" indent="-285750">
              <a:buFont typeface="Arial" panose="020B0604020202020204" pitchFamily="34" charset="0"/>
              <a:buChar char="•"/>
            </a:pPr>
            <a:r>
              <a:rPr lang="en-US" sz="2400" dirty="0"/>
              <a:t>The Registry is now accepting 2019 submissions</a:t>
            </a:r>
          </a:p>
        </p:txBody>
      </p:sp>
      <p:graphicFrame>
        <p:nvGraphicFramePr>
          <p:cNvPr id="7" name="Content Placeholder 4"/>
          <p:cNvGraphicFramePr>
            <a:graphicFrameLocks/>
          </p:cNvGraphicFramePr>
          <p:nvPr>
            <p:extLst>
              <p:ext uri="{D42A27DB-BD31-4B8C-83A1-F6EECF244321}">
                <p14:modId xmlns:p14="http://schemas.microsoft.com/office/powerpoint/2010/main" val="3935182534"/>
              </p:ext>
            </p:extLst>
          </p:nvPr>
        </p:nvGraphicFramePr>
        <p:xfrm>
          <a:off x="2527842" y="3552387"/>
          <a:ext cx="6768558" cy="2508345"/>
        </p:xfrm>
        <a:graphic>
          <a:graphicData uri="http://schemas.openxmlformats.org/drawingml/2006/table">
            <a:tbl>
              <a:tblPr>
                <a:tableStyleId>{B301B821-A1FF-4177-AEE7-76D212191A09}</a:tableStyleId>
              </a:tblPr>
              <a:tblGrid>
                <a:gridCol w="834620">
                  <a:extLst>
                    <a:ext uri="{9D8B030D-6E8A-4147-A177-3AD203B41FA5}">
                      <a16:colId xmlns:a16="http://schemas.microsoft.com/office/drawing/2014/main" xmlns="" val="1654762590"/>
                    </a:ext>
                  </a:extLst>
                </a:gridCol>
                <a:gridCol w="1224554">
                  <a:extLst>
                    <a:ext uri="{9D8B030D-6E8A-4147-A177-3AD203B41FA5}">
                      <a16:colId xmlns:a16="http://schemas.microsoft.com/office/drawing/2014/main" xmlns="" val="2399510927"/>
                    </a:ext>
                  </a:extLst>
                </a:gridCol>
                <a:gridCol w="1224554">
                  <a:extLst>
                    <a:ext uri="{9D8B030D-6E8A-4147-A177-3AD203B41FA5}">
                      <a16:colId xmlns:a16="http://schemas.microsoft.com/office/drawing/2014/main" xmlns="" val="4033801332"/>
                    </a:ext>
                  </a:extLst>
                </a:gridCol>
                <a:gridCol w="1224554">
                  <a:extLst>
                    <a:ext uri="{9D8B030D-6E8A-4147-A177-3AD203B41FA5}">
                      <a16:colId xmlns:a16="http://schemas.microsoft.com/office/drawing/2014/main" xmlns="" val="2888652630"/>
                    </a:ext>
                  </a:extLst>
                </a:gridCol>
                <a:gridCol w="982461">
                  <a:extLst>
                    <a:ext uri="{9D8B030D-6E8A-4147-A177-3AD203B41FA5}">
                      <a16:colId xmlns:a16="http://schemas.microsoft.com/office/drawing/2014/main" xmlns="" val="2201980640"/>
                    </a:ext>
                  </a:extLst>
                </a:gridCol>
                <a:gridCol w="1277815">
                  <a:extLst>
                    <a:ext uri="{9D8B030D-6E8A-4147-A177-3AD203B41FA5}">
                      <a16:colId xmlns:a16="http://schemas.microsoft.com/office/drawing/2014/main" xmlns="" val="20005"/>
                    </a:ext>
                  </a:extLst>
                </a:gridCol>
              </a:tblGrid>
              <a:tr h="377844">
                <a:tc gridSpan="5">
                  <a:txBody>
                    <a:bodyPr/>
                    <a:lstStyle/>
                    <a:p>
                      <a:pPr algn="ctr" fontAlgn="b"/>
                      <a:r>
                        <a:rPr lang="en-US" sz="2000" b="1" u="none" strike="noStrike" dirty="0">
                          <a:solidFill>
                            <a:schemeClr val="bg1"/>
                          </a:solidFill>
                          <a:effectLst/>
                        </a:rPr>
                        <a:t>Status Date</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xmlns="" val="3411737022"/>
                  </a:ext>
                </a:extLst>
              </a:tr>
              <a:tr h="377844">
                <a:tc>
                  <a:txBody>
                    <a:bodyPr/>
                    <a:lstStyle/>
                    <a:p>
                      <a:pPr algn="ctr" fontAlgn="b"/>
                      <a:r>
                        <a:rPr lang="en-US" sz="2000" u="none" strike="noStrike" dirty="0">
                          <a:effectLst/>
                        </a:rPr>
                        <a:t>N = 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August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November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February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u="none" strike="noStrike" dirty="0">
                          <a:effectLst/>
                        </a:rPr>
                        <a:t>May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August</a:t>
                      </a:r>
                      <a:r>
                        <a:rPr lang="en-US" sz="2000" b="1" i="0" u="none" strike="noStrike" baseline="0" dirty="0">
                          <a:solidFill>
                            <a:srgbClr val="000000"/>
                          </a:solidFill>
                          <a:effectLst/>
                          <a:latin typeface="Calibri" panose="020F0502020204030204" pitchFamily="34" charset="0"/>
                        </a:rPr>
                        <a:t> 2019</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86691278"/>
                  </a:ext>
                </a:extLst>
              </a:tr>
              <a:tr h="377844">
                <a:tc>
                  <a:txBody>
                    <a:bodyPr/>
                    <a:lstStyle/>
                    <a:p>
                      <a:pPr algn="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chemeClr val="tx1"/>
                          </a:solidFill>
                          <a:effectLst/>
                          <a:latin typeface="Calibri" panose="020F0502020204030204" pitchFamily="34" charset="0"/>
                        </a:rPr>
                        <a:t>16*</a:t>
                      </a:r>
                    </a:p>
                  </a:txBody>
                  <a:tcPr marL="9525" marR="9525" marT="9525" marB="0" anchor="b"/>
                </a:tc>
                <a:tc>
                  <a:txBody>
                    <a:bodyPr/>
                    <a:lstStyle/>
                    <a:p>
                      <a:pPr algn="ctr" fontAlgn="b"/>
                      <a:r>
                        <a:rPr lang="en-US" sz="2000" b="1" i="0" u="none" strike="noStrike" dirty="0">
                          <a:solidFill>
                            <a:schemeClr val="tx1"/>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xmlns="" val="2491373876"/>
                  </a:ext>
                </a:extLst>
              </a:tr>
              <a:tr h="377844">
                <a:tc>
                  <a:txBody>
                    <a:bodyPr/>
                    <a:lstStyle/>
                    <a:p>
                      <a:pPr algn="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xmlns="" val="3473601006"/>
                  </a:ext>
                </a:extLst>
              </a:tr>
              <a:tr h="377844">
                <a:tc>
                  <a:txBody>
                    <a:bodyPr/>
                    <a:lstStyle/>
                    <a:p>
                      <a:pPr algn="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xmlns="" val="1765760751"/>
                  </a:ext>
                </a:extLst>
              </a:tr>
              <a:tr h="377844">
                <a:tc>
                  <a:txBody>
                    <a:bodyPr/>
                    <a:lstStyle/>
                    <a:p>
                      <a:pPr algn="r" fontAlgn="b"/>
                      <a:r>
                        <a:rPr lang="en-US" sz="2000" b="0" i="0" u="none" strike="noStrike" dirty="0">
                          <a:solidFill>
                            <a:srgbClr val="000000"/>
                          </a:solidFill>
                          <a:effectLst/>
                          <a:latin typeface="Calibri" panose="020F0502020204030204" pitchFamily="34" charset="0"/>
                        </a:rPr>
                        <a:t>2019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xmlns="" val="10005"/>
                  </a:ext>
                </a:extLst>
              </a:tr>
            </a:tbl>
          </a:graphicData>
        </a:graphic>
      </p:graphicFrame>
      <p:sp>
        <p:nvSpPr>
          <p:cNvPr id="8" name="TextBox 7">
            <a:extLst/>
          </p:cNvPr>
          <p:cNvSpPr txBox="1"/>
          <p:nvPr/>
        </p:nvSpPr>
        <p:spPr>
          <a:xfrm>
            <a:off x="4584227" y="6120964"/>
            <a:ext cx="7921487" cy="338554"/>
          </a:xfrm>
          <a:prstGeom prst="rect">
            <a:avLst/>
          </a:prstGeom>
          <a:noFill/>
        </p:spPr>
        <p:txBody>
          <a:bodyPr wrap="square" rtlCol="0">
            <a:spAutoFit/>
          </a:bodyPr>
          <a:lstStyle/>
          <a:p>
            <a:r>
              <a:rPr lang="en-US" sz="1600" dirty="0"/>
              <a:t>*At one hospital all adult submissions received and pediatric submissions are in progress. </a:t>
            </a:r>
          </a:p>
        </p:txBody>
      </p:sp>
      <p:sp>
        <p:nvSpPr>
          <p:cNvPr id="9"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10"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404913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t>Trauma Data Submissions from Community Hospitals</a:t>
            </a:r>
            <a:endParaRPr lang="en-US" sz="3600" dirty="0"/>
          </a:p>
        </p:txBody>
      </p:sp>
      <p:sp>
        <p:nvSpPr>
          <p:cNvPr id="4" name="Content Placeholder 2"/>
          <p:cNvSpPr>
            <a:spLocks noGrp="1"/>
          </p:cNvSpPr>
          <p:nvPr>
            <p:ph idx="1"/>
          </p:nvPr>
        </p:nvSpPr>
        <p:spPr>
          <a:xfrm>
            <a:off x="609600" y="1185530"/>
            <a:ext cx="10972800" cy="2376377"/>
          </a:xfrm>
        </p:spPr>
        <p:txBody>
          <a:bodyPr>
            <a:normAutofit lnSpcReduction="10000"/>
          </a:bodyPr>
          <a:lstStyle/>
          <a:p>
            <a:r>
              <a:rPr lang="en-US" sz="2400" dirty="0"/>
              <a:t>Ongoing, individual outreach continues with community hospitals to increase response rate</a:t>
            </a:r>
            <a:endParaRPr lang="en-US" sz="1000" dirty="0"/>
          </a:p>
          <a:p>
            <a:r>
              <a:rPr lang="en-US" sz="2400" dirty="0"/>
              <a:t>30</a:t>
            </a:r>
            <a:r>
              <a:rPr lang="en-US" sz="2400" dirty="0">
                <a:solidFill>
                  <a:srgbClr val="FF0000"/>
                </a:solidFill>
              </a:rPr>
              <a:t> </a:t>
            </a:r>
            <a:r>
              <a:rPr lang="en-US" sz="2400" dirty="0"/>
              <a:t>community hospitals have complete data through FFY2018</a:t>
            </a:r>
            <a:endParaRPr lang="en-US" sz="1000" dirty="0"/>
          </a:p>
          <a:p>
            <a:r>
              <a:rPr lang="en-US" sz="2400" dirty="0"/>
              <a:t>9 community hospitals have submitted no data between 2016 and 2018</a:t>
            </a:r>
          </a:p>
          <a:p>
            <a:r>
              <a:rPr lang="en-US" sz="2400" dirty="0"/>
              <a:t>4 community hospitals have completed their first submission since the last committee meeting</a:t>
            </a:r>
          </a:p>
          <a:p>
            <a:pPr marL="457200" lvl="1" indent="0">
              <a:buNone/>
            </a:pPr>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1395604290"/>
              </p:ext>
            </p:extLst>
          </p:nvPr>
        </p:nvGraphicFramePr>
        <p:xfrm>
          <a:off x="2019085" y="3585093"/>
          <a:ext cx="6949069" cy="2709080"/>
        </p:xfrm>
        <a:graphic>
          <a:graphicData uri="http://schemas.openxmlformats.org/drawingml/2006/table">
            <a:tbl>
              <a:tblPr>
                <a:tableStyleId>{B301B821-A1FF-4177-AEE7-76D212191A09}</a:tableStyleId>
              </a:tblPr>
              <a:tblGrid>
                <a:gridCol w="921449">
                  <a:extLst>
                    <a:ext uri="{9D8B030D-6E8A-4147-A177-3AD203B41FA5}">
                      <a16:colId xmlns:a16="http://schemas.microsoft.com/office/drawing/2014/main" xmlns="" val="2654224129"/>
                    </a:ext>
                  </a:extLst>
                </a:gridCol>
                <a:gridCol w="1150820">
                  <a:extLst>
                    <a:ext uri="{9D8B030D-6E8A-4147-A177-3AD203B41FA5}">
                      <a16:colId xmlns:a16="http://schemas.microsoft.com/office/drawing/2014/main" xmlns="" val="3935225336"/>
                    </a:ext>
                  </a:extLst>
                </a:gridCol>
                <a:gridCol w="1406769">
                  <a:extLst>
                    <a:ext uri="{9D8B030D-6E8A-4147-A177-3AD203B41FA5}">
                      <a16:colId xmlns:a16="http://schemas.microsoft.com/office/drawing/2014/main" xmlns="" val="2518596102"/>
                    </a:ext>
                  </a:extLst>
                </a:gridCol>
                <a:gridCol w="1406769">
                  <a:extLst>
                    <a:ext uri="{9D8B030D-6E8A-4147-A177-3AD203B41FA5}">
                      <a16:colId xmlns:a16="http://schemas.microsoft.com/office/drawing/2014/main" xmlns="" val="1622481170"/>
                    </a:ext>
                  </a:extLst>
                </a:gridCol>
                <a:gridCol w="937846">
                  <a:extLst>
                    <a:ext uri="{9D8B030D-6E8A-4147-A177-3AD203B41FA5}">
                      <a16:colId xmlns:a16="http://schemas.microsoft.com/office/drawing/2014/main" xmlns="" val="193689277"/>
                    </a:ext>
                  </a:extLst>
                </a:gridCol>
                <a:gridCol w="1125416">
                  <a:extLst>
                    <a:ext uri="{9D8B030D-6E8A-4147-A177-3AD203B41FA5}">
                      <a16:colId xmlns:a16="http://schemas.microsoft.com/office/drawing/2014/main" xmlns="" val="20005"/>
                    </a:ext>
                  </a:extLst>
                </a:gridCol>
              </a:tblGrid>
              <a:tr h="417991">
                <a:tc gridSpan="5">
                  <a:txBody>
                    <a:bodyPr/>
                    <a:lstStyle/>
                    <a:p>
                      <a:pPr algn="ctr" fontAlgn="b"/>
                      <a:r>
                        <a:rPr lang="en-US" sz="2000" b="1" u="none" strike="noStrike" dirty="0">
                          <a:solidFill>
                            <a:schemeClr val="bg1"/>
                          </a:solidFill>
                          <a:effectLst/>
                        </a:rPr>
                        <a:t>Status Date</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tx2">
                        <a:lumMod val="60000"/>
                        <a:lumOff val="40000"/>
                      </a:schemeClr>
                    </a:solidFill>
                  </a:tcPr>
                </a:tc>
                <a:extLst>
                  <a:ext uri="{0D108BD9-81ED-4DB2-BD59-A6C34878D82A}">
                    <a16:rowId xmlns:a16="http://schemas.microsoft.com/office/drawing/2014/main" xmlns="" val="3596934915"/>
                  </a:ext>
                </a:extLst>
              </a:tr>
              <a:tr h="417991">
                <a:tc>
                  <a:txBody>
                    <a:bodyPr/>
                    <a:lstStyle/>
                    <a:p>
                      <a:pPr algn="ctr" fontAlgn="b"/>
                      <a:r>
                        <a:rPr lang="en-US" sz="2000" u="none" strike="noStrike" dirty="0">
                          <a:effectLst/>
                        </a:rPr>
                        <a:t>N = 50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August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November 2018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February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u="none" strike="noStrike" dirty="0">
                          <a:effectLst/>
                        </a:rPr>
                        <a:t>May 2019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August</a:t>
                      </a:r>
                      <a:r>
                        <a:rPr lang="en-US" sz="2000" b="1" i="0" u="none" strike="noStrike" baseline="0" dirty="0">
                          <a:solidFill>
                            <a:srgbClr val="000000"/>
                          </a:solidFill>
                          <a:effectLst/>
                          <a:latin typeface="Calibri" panose="020F0502020204030204" pitchFamily="34" charset="0"/>
                        </a:rPr>
                        <a:t> 2019</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78102233"/>
                  </a:ext>
                </a:extLst>
              </a:tr>
              <a:tr h="417991">
                <a:tc>
                  <a:txBody>
                    <a:bodyPr/>
                    <a:lstStyle/>
                    <a:p>
                      <a:pPr algn="r" fontAlgn="b"/>
                      <a:r>
                        <a:rPr lang="en-US" sz="2000" u="none" strike="noStrike" dirty="0">
                          <a:effectLst/>
                        </a:rPr>
                        <a:t>2016</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38</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xmlns="" val="104794749"/>
                  </a:ext>
                </a:extLst>
              </a:tr>
              <a:tr h="417991">
                <a:tc>
                  <a:txBody>
                    <a:bodyPr/>
                    <a:lstStyle/>
                    <a:p>
                      <a:pPr algn="r" fontAlgn="b"/>
                      <a:r>
                        <a:rPr lang="en-US" sz="2000" u="none" strike="noStrike" dirty="0">
                          <a:effectLst/>
                        </a:rPr>
                        <a:t>2017</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28</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xmlns="" val="2585315015"/>
                  </a:ext>
                </a:extLst>
              </a:tr>
              <a:tr h="417991">
                <a:tc>
                  <a:txBody>
                    <a:bodyPr/>
                    <a:lstStyle/>
                    <a:p>
                      <a:pPr algn="r" fontAlgn="b"/>
                      <a:r>
                        <a:rPr lang="en-US" sz="2000" u="none" strike="noStrike" dirty="0">
                          <a:effectLst/>
                        </a:rPr>
                        <a:t>2018</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xmlns="" val="415597879"/>
                  </a:ext>
                </a:extLst>
              </a:tr>
              <a:tr h="417991">
                <a:tc>
                  <a:txBody>
                    <a:bodyPr/>
                    <a:lstStyle/>
                    <a:p>
                      <a:pPr algn="r" fontAlgn="b"/>
                      <a:r>
                        <a:rPr lang="en-US" sz="2000" u="none" strike="noStrike" dirty="0">
                          <a:effectLst/>
                        </a:rPr>
                        <a:t>2019</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a:r>
                        <a:rPr lang="en-US" dirty="0"/>
                        <a:t>---</a:t>
                      </a:r>
                    </a:p>
                  </a:txBody>
                  <a:tcPr marL="9525" marR="9525" marT="9525" marB="0" anchor="b"/>
                </a:tc>
                <a:tc>
                  <a:txBody>
                    <a:bodyPr/>
                    <a:lstStyle/>
                    <a:p>
                      <a:pPr algn="ctr"/>
                      <a:r>
                        <a:rPr lang="en-US" dirty="0"/>
                        <a:t>---</a:t>
                      </a:r>
                    </a:p>
                  </a:txBody>
                  <a:tcPr marL="9525" marR="9525" marT="9525" marB="0" anchor="b"/>
                </a:tc>
                <a:tc>
                  <a:txBody>
                    <a:bodyPr/>
                    <a:lstStyle/>
                    <a:p>
                      <a:pPr algn="ctr"/>
                      <a:r>
                        <a:rPr lang="en-US" dirty="0"/>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2000" b="1" i="0" u="none" strike="noStrike" dirty="0">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xmlns="" val="3324848736"/>
                  </a:ext>
                </a:extLst>
              </a:tr>
            </a:tbl>
          </a:graphicData>
        </a:graphic>
      </p:graphicFrame>
      <p:sp>
        <p:nvSpPr>
          <p:cNvPr id="8"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9" name="Footer Placeholder 3">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54989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3815</TotalTime>
  <Words>3227</Words>
  <Application>Microsoft Office PowerPoint</Application>
  <PresentationFormat>Custom</PresentationFormat>
  <Paragraphs>592</Paragraphs>
  <Slides>45</Slides>
  <Notes>34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Custom Design</vt:lpstr>
      <vt:lpstr>Trauma Systems Committee</vt:lpstr>
      <vt:lpstr>Agenda</vt:lpstr>
      <vt:lpstr>Open Meeting Law: G.L. c. 30A, §§18-25</vt:lpstr>
      <vt:lpstr>PowerPoint Presentation</vt:lpstr>
      <vt:lpstr>Meeting Minutes Approval</vt:lpstr>
      <vt:lpstr>Department Update</vt:lpstr>
      <vt:lpstr>Trauma Registry </vt:lpstr>
      <vt:lpstr>Trauma Data Submissions from Designated Trauma Centers</vt:lpstr>
      <vt:lpstr>Trauma Data Submissions from Community Hospitals</vt:lpstr>
      <vt:lpstr>Calendar Years 2016-2018 Preliminary Data</vt:lpstr>
      <vt:lpstr>Duration of Hospital Admission, 2016-2018</vt:lpstr>
      <vt:lpstr>Trauma Patient Abbreviated Injury Scale (AIS), 2016-2018</vt:lpstr>
      <vt:lpstr>5 Most Common AIS pre-codes for 1st Reported Injury, 2016-2018*</vt:lpstr>
      <vt:lpstr>Median Duration of Trauma Hospital Patient Stay by Injury Severity Score (ISS), 2016-2018</vt:lpstr>
      <vt:lpstr>Transfer Status of Head Injury Patients, 2016-2018</vt:lpstr>
      <vt:lpstr>PowerPoint Presentation</vt:lpstr>
      <vt:lpstr>Traumas per 10,000 Residents, 2011-2015</vt:lpstr>
      <vt:lpstr>EMS Response Time for Trauma Runs</vt:lpstr>
      <vt:lpstr>EMS Transport Time for Trauma Runs</vt:lpstr>
      <vt:lpstr>Traumas per 10,000 Residents by Age, 2011-2015</vt:lpstr>
      <vt:lpstr>Traumas per 10,000 Residents by Gender, 2011-2015</vt:lpstr>
      <vt:lpstr>Mode of Transit for Traumas, 2011-2015 </vt:lpstr>
      <vt:lpstr>Transferred Traumas, 2011-2015</vt:lpstr>
      <vt:lpstr>Traumas per 10,000 Residents by Fall Type, 2011-2015</vt:lpstr>
      <vt:lpstr>Traumas per 10,000 Residents by Fall Type and Gender, 2011-2015</vt:lpstr>
      <vt:lpstr>Motor Vehicle Traumas per 10,000 Residents, 2011-2015</vt:lpstr>
      <vt:lpstr>Off-Road Vehicle per 10,000 Residents, 2011-2015</vt:lpstr>
      <vt:lpstr>Regional Discussion Framework </vt:lpstr>
      <vt:lpstr>Region 3 Public Comment</vt:lpstr>
      <vt:lpstr>PowerPoint Presentation</vt:lpstr>
      <vt:lpstr>Traumas per 10,000 Residents, 2011-2015</vt:lpstr>
      <vt:lpstr>EMS Response Time for Trauma Run</vt:lpstr>
      <vt:lpstr>EMS Transport Time for Trauma Run</vt:lpstr>
      <vt:lpstr>Traumas per 10,000 Residents by Age, 2011-2015</vt:lpstr>
      <vt:lpstr>Traumas per 10,000 Residents by Gender, 2011-2015</vt:lpstr>
      <vt:lpstr>Mode of Transit for Traumas, 2011-2015 </vt:lpstr>
      <vt:lpstr>Transferred Traumas, 2011-2015</vt:lpstr>
      <vt:lpstr>Traumas per 10,000 residents by fall Type, 2011-2015</vt:lpstr>
      <vt:lpstr>Traumas per 10,000 Residents by Fall Type and Gender, 2011-2015</vt:lpstr>
      <vt:lpstr>Motor Vehicle Traumas per 10,000 Residents, 2011-2015</vt:lpstr>
      <vt:lpstr>Off-Road Vehicle per 10,000 Residents, 2011-2015</vt:lpstr>
      <vt:lpstr>Regional Discussion Framework </vt:lpstr>
      <vt:lpstr>Region 5 Public Comment</vt:lpstr>
      <vt:lpstr>Future Meetings</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 </cp:lastModifiedBy>
  <cp:revision>201</cp:revision>
  <cp:lastPrinted>2019-08-20T16:25:12Z</cp:lastPrinted>
  <dcterms:created xsi:type="dcterms:W3CDTF">2019-01-10T19:26:50Z</dcterms:created>
  <dcterms:modified xsi:type="dcterms:W3CDTF">2019-08-27T14:25:20Z</dcterms:modified>
</cp:coreProperties>
</file>