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31"/>
  </p:notesMasterIdLst>
  <p:handoutMasterIdLst>
    <p:handoutMasterId r:id="rId32"/>
  </p:handoutMasterIdLst>
  <p:sldIdLst>
    <p:sldId id="256" r:id="rId2"/>
    <p:sldId id="283" r:id="rId3"/>
    <p:sldId id="284" r:id="rId4"/>
    <p:sldId id="285" r:id="rId5"/>
    <p:sldId id="286" r:id="rId6"/>
    <p:sldId id="259" r:id="rId7"/>
    <p:sldId id="1258" r:id="rId8"/>
    <p:sldId id="1259" r:id="rId9"/>
    <p:sldId id="1260" r:id="rId10"/>
    <p:sldId id="1261" r:id="rId11"/>
    <p:sldId id="1224" r:id="rId12"/>
    <p:sldId id="1225" r:id="rId13"/>
    <p:sldId id="1262" r:id="rId14"/>
    <p:sldId id="1263" r:id="rId15"/>
    <p:sldId id="269" r:id="rId16"/>
    <p:sldId id="1228" r:id="rId17"/>
    <p:sldId id="1229" r:id="rId18"/>
    <p:sldId id="272" r:id="rId19"/>
    <p:sldId id="273" r:id="rId20"/>
    <p:sldId id="274" r:id="rId21"/>
    <p:sldId id="275" r:id="rId22"/>
    <p:sldId id="276" r:id="rId23"/>
    <p:sldId id="277" r:id="rId24"/>
    <p:sldId id="278" r:id="rId25"/>
    <p:sldId id="279" r:id="rId26"/>
    <p:sldId id="280" r:id="rId27"/>
    <p:sldId id="281" r:id="rId28"/>
    <p:sldId id="1254" r:id="rId29"/>
    <p:sldId id="265" r:id="rId3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694EED-B819-4A88-B23E-E58628355280}">
          <p14:sldIdLst>
            <p14:sldId id="256"/>
            <p14:sldId id="283"/>
            <p14:sldId id="284"/>
            <p14:sldId id="285"/>
            <p14:sldId id="286"/>
            <p14:sldId id="259"/>
            <p14:sldId id="1258"/>
            <p14:sldId id="1259"/>
            <p14:sldId id="1260"/>
            <p14:sldId id="1261"/>
            <p14:sldId id="1224"/>
            <p14:sldId id="1225"/>
            <p14:sldId id="1262"/>
            <p14:sldId id="1263"/>
            <p14:sldId id="269"/>
            <p14:sldId id="1228"/>
            <p14:sldId id="1229"/>
            <p14:sldId id="272"/>
            <p14:sldId id="273"/>
            <p14:sldId id="274"/>
            <p14:sldId id="275"/>
            <p14:sldId id="276"/>
            <p14:sldId id="277"/>
            <p14:sldId id="278"/>
            <p14:sldId id="279"/>
            <p14:sldId id="280"/>
            <p14:sldId id="281"/>
            <p14:sldId id="1254"/>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lo, Katherine (DPH)" initials="FK("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4" autoAdjust="0"/>
    <p:restoredTop sz="88345" autoAdjust="0"/>
  </p:normalViewPr>
  <p:slideViewPr>
    <p:cSldViewPr snapToGrid="0" snapToObjects="1">
      <p:cViewPr varScale="1">
        <p:scale>
          <a:sx n="101" d="100"/>
          <a:sy n="101" d="100"/>
        </p:scale>
        <p:origin x="870" y="1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58"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2019%20TSC%20Meetings\Aug2019%20TSC\RatesByYear.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4.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pphaltankar1\Desktop\Copy%20of%20TSCFeb2019V4.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pphaltankar1\Desktop\Copy%20of%20TSCFeb2019V4.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7.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7.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mcelroy\Desktop\TSCFeb2019V7.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mcelroy\Desktop\TSCFeb2019V7.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hcq-dph-bos-121\OEMS\Shared\MATRIS\Kate%20J\PIRs\2019.2%20Trauma%20Services%20Com%20-%20Run%20Times\Trauma%20Resp%20and%20Trans%20Times%202019.4.1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hcq-dph-bos-121\OEMS\Shared\MATRIS\Kate%20J\PIRs\2019.2%20Trauma%20Services%20Com%20-%20Run%20Times\Trauma%20Resp%20and%20Trans%20Times%202019.4.1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7.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4.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oleObject" Target="file:///\\HCQ-DPH-BOS-121\HCQ\Data\Quality%20Improvement\Trauma\TSC%20Materials\Feb2019%20TSC\TSCFeb2019V4.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HCQ-DPH-BOS-121\HCQ\Data\Quality%20Improvement\Trauma\TSC%20Materials\Feb2019%20TSC\TSCFeb2019V4.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oleObject" Target="file:///\\HCQ-DPH-BOS-121\HCQ\Data\Quality%20Improvement\Trauma\TSC%20Materials\Feb2019%20TSC\TSCFeb2019V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'#LN00010'!$O$3</c:f>
              <c:strCache>
                <c:ptCount val="1"/>
                <c:pt idx="0">
                  <c:v>Region 2</c:v>
                </c:pt>
              </c:strCache>
            </c:strRef>
          </c:tx>
          <c:spPr>
            <a:ln w="28575" cap="rnd">
              <a:solidFill>
                <a:srgbClr val="00B050"/>
              </a:solidFill>
              <a:round/>
            </a:ln>
            <a:effectLst/>
          </c:spPr>
          <c:marker>
            <c:symbol val="none"/>
          </c:marker>
          <c:cat>
            <c:numRef>
              <c:f>'#LN00010'!$A$4:$A$8</c:f>
              <c:numCache>
                <c:formatCode>General</c:formatCode>
                <c:ptCount val="5"/>
                <c:pt idx="0">
                  <c:v>2011</c:v>
                </c:pt>
                <c:pt idx="1">
                  <c:v>2012</c:v>
                </c:pt>
                <c:pt idx="2">
                  <c:v>2013</c:v>
                </c:pt>
                <c:pt idx="3">
                  <c:v>2014</c:v>
                </c:pt>
                <c:pt idx="4">
                  <c:v>2015</c:v>
                </c:pt>
              </c:numCache>
            </c:numRef>
          </c:cat>
          <c:val>
            <c:numRef>
              <c:f>'#LN00010'!$O$4:$O$8</c:f>
              <c:numCache>
                <c:formatCode>General</c:formatCode>
                <c:ptCount val="5"/>
                <c:pt idx="0">
                  <c:v>35.045999999999999</c:v>
                </c:pt>
                <c:pt idx="1">
                  <c:v>31.015499999999999</c:v>
                </c:pt>
                <c:pt idx="2">
                  <c:v>32.259300000000003</c:v>
                </c:pt>
                <c:pt idx="3">
                  <c:v>37.989899999999999</c:v>
                </c:pt>
                <c:pt idx="4">
                  <c:v>27.993200000000002</c:v>
                </c:pt>
              </c:numCache>
            </c:numRef>
          </c:val>
          <c:smooth val="0"/>
          <c:extLst>
            <c:ext xmlns:c16="http://schemas.microsoft.com/office/drawing/2014/chart" uri="{C3380CC4-5D6E-409C-BE32-E72D297353CC}">
              <c16:uniqueId val="{00000000-1D1E-4C0B-A2DB-D1C786711062}"/>
            </c:ext>
          </c:extLst>
        </c:ser>
        <c:ser>
          <c:idx val="1"/>
          <c:order val="1"/>
          <c:tx>
            <c:strRef>
              <c:f>'#LN00010'!$S$3</c:f>
              <c:strCache>
                <c:ptCount val="1"/>
                <c:pt idx="0">
                  <c:v>Massachusetts</c:v>
                </c:pt>
              </c:strCache>
            </c:strRef>
          </c:tx>
          <c:spPr>
            <a:ln w="28575" cap="rnd">
              <a:solidFill>
                <a:srgbClr val="4376BB"/>
              </a:solidFill>
              <a:round/>
            </a:ln>
            <a:effectLst/>
          </c:spPr>
          <c:marker>
            <c:symbol val="none"/>
          </c:marker>
          <c:cat>
            <c:numRef>
              <c:f>'#LN00010'!$A$4:$A$8</c:f>
              <c:numCache>
                <c:formatCode>General</c:formatCode>
                <c:ptCount val="5"/>
                <c:pt idx="0">
                  <c:v>2011</c:v>
                </c:pt>
                <c:pt idx="1">
                  <c:v>2012</c:v>
                </c:pt>
                <c:pt idx="2">
                  <c:v>2013</c:v>
                </c:pt>
                <c:pt idx="3">
                  <c:v>2014</c:v>
                </c:pt>
                <c:pt idx="4">
                  <c:v>2015</c:v>
                </c:pt>
              </c:numCache>
            </c:numRef>
          </c:cat>
          <c:val>
            <c:numRef>
              <c:f>'#LN00010'!$S$4:$S$8</c:f>
              <c:numCache>
                <c:formatCode>General</c:formatCode>
                <c:ptCount val="5"/>
                <c:pt idx="0">
                  <c:v>51.977800000000002</c:v>
                </c:pt>
                <c:pt idx="1">
                  <c:v>50.056800000000003</c:v>
                </c:pt>
                <c:pt idx="2">
                  <c:v>51.553400000000003</c:v>
                </c:pt>
                <c:pt idx="3">
                  <c:v>45.381900000000002</c:v>
                </c:pt>
                <c:pt idx="4">
                  <c:v>45.723799999999997</c:v>
                </c:pt>
              </c:numCache>
            </c:numRef>
          </c:val>
          <c:smooth val="0"/>
          <c:extLst>
            <c:ext xmlns:c16="http://schemas.microsoft.com/office/drawing/2014/chart" uri="{C3380CC4-5D6E-409C-BE32-E72D297353CC}">
              <c16:uniqueId val="{00000001-1D1E-4C0B-A2DB-D1C786711062}"/>
            </c:ext>
          </c:extLst>
        </c:ser>
        <c:dLbls>
          <c:showLegendKey val="0"/>
          <c:showVal val="0"/>
          <c:showCatName val="0"/>
          <c:showSerName val="0"/>
          <c:showPercent val="0"/>
          <c:showBubbleSize val="0"/>
        </c:dLbls>
        <c:smooth val="0"/>
        <c:axId val="492719176"/>
        <c:axId val="1"/>
      </c:lineChart>
      <c:catAx>
        <c:axId val="49271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2719176"/>
        <c:crosses val="autoZero"/>
        <c:crossBetween val="between"/>
        <c:majorUnit val="20"/>
      </c:valAx>
      <c:spPr>
        <a:noFill/>
        <a:ln w="25400">
          <a:noFill/>
        </a:ln>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allregionbytransport!$D$30</c:f>
              <c:strCache>
                <c:ptCount val="1"/>
                <c:pt idx="0">
                  <c:v>Region 2</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0568-40E5-829B-DA00DA12AA2A}"/>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0568-40E5-829B-DA00DA12AA2A}"/>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0568-40E5-829B-DA00DA12AA2A}"/>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0568-40E5-829B-DA00DA12AA2A}"/>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0568-40E5-829B-DA00DA12AA2A}"/>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0568-40E5-829B-DA00DA12AA2A}"/>
              </c:ext>
            </c:extLst>
          </c:dPt>
          <c:cat>
            <c:strRef>
              <c:f>allregionbytransport!$B$31:$B$36</c:f>
              <c:strCache>
                <c:ptCount val="6"/>
                <c:pt idx="0">
                  <c:v>Ground Ambulance</c:v>
                </c:pt>
                <c:pt idx="1">
                  <c:v>Private/Public Vehicle/Walk-in</c:v>
                </c:pt>
                <c:pt idx="2">
                  <c:v>Police</c:v>
                </c:pt>
                <c:pt idx="3">
                  <c:v>Other</c:v>
                </c:pt>
                <c:pt idx="4">
                  <c:v>Unknown</c:v>
                </c:pt>
                <c:pt idx="5">
                  <c:v>Helicopter Ambulance</c:v>
                </c:pt>
              </c:strCache>
            </c:strRef>
          </c:cat>
          <c:val>
            <c:numRef>
              <c:f>allregionbytransport!$D$31:$D$36</c:f>
              <c:numCache>
                <c:formatCode>General</c:formatCode>
                <c:ptCount val="6"/>
                <c:pt idx="0">
                  <c:v>13361</c:v>
                </c:pt>
                <c:pt idx="1">
                  <c:v>3815</c:v>
                </c:pt>
                <c:pt idx="2">
                  <c:v>11</c:v>
                </c:pt>
                <c:pt idx="3">
                  <c:v>196</c:v>
                </c:pt>
                <c:pt idx="4">
                  <c:v>27</c:v>
                </c:pt>
                <c:pt idx="5">
                  <c:v>592</c:v>
                </c:pt>
              </c:numCache>
            </c:numRef>
          </c:val>
          <c:extLst>
            <c:ext xmlns:c16="http://schemas.microsoft.com/office/drawing/2014/chart" uri="{C3380CC4-5D6E-409C-BE32-E72D297353CC}">
              <c16:uniqueId val="{0000000C-0568-40E5-829B-DA00DA12AA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noFill/>
      <a:prstDash val="soli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allregionbytransfer!$G$26</c:f>
              <c:strCache>
                <c:ptCount val="1"/>
                <c:pt idx="0">
                  <c:v>Massachusetts</c:v>
                </c:pt>
              </c:strCache>
            </c:strRef>
          </c:tx>
          <c:spPr>
            <a:solidFill>
              <a:srgbClr val="00B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D5E5-4B3C-B92D-CF369799BA7F}"/>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D5E5-4B3C-B92D-CF369799BA7F}"/>
              </c:ext>
            </c:extLst>
          </c:dPt>
          <c:dLbls>
            <c:dLbl>
              <c:idx val="0"/>
              <c:layout>
                <c:manualLayout>
                  <c:x val="9.9823948893180817E-2"/>
                  <c:y val="1.3974441118994421E-2"/>
                </c:manualLayout>
              </c:layout>
              <c:tx>
                <c:rich>
                  <a:bodyPr/>
                  <a:lstStyle/>
                  <a:p>
                    <a:pPr>
                      <a:defRPr/>
                    </a:pPr>
                    <a:r>
                      <a:rPr lang="en-US" dirty="0"/>
                      <a:t>Transferred 27,719</a:t>
                    </a:r>
                  </a:p>
                </c:rich>
              </c:tx>
              <c:spPr/>
              <c:showLegendKey val="0"/>
              <c:showVal val="1"/>
              <c:showCatName val="1"/>
              <c:showSerName val="0"/>
              <c:showPercent val="0"/>
              <c:showBubbleSize val="0"/>
              <c:extLst>
                <c:ext xmlns:c15="http://schemas.microsoft.com/office/drawing/2012/chart" uri="{CE6537A1-D6FC-4f65-9D91-7224C49458BB}">
                  <c15:layout>
                    <c:manualLayout>
                      <c:w val="0.2266322487990888"/>
                      <c:h val="9.4756282305033968E-2"/>
                    </c:manualLayout>
                  </c15:layout>
                </c:ext>
                <c:ext xmlns:c16="http://schemas.microsoft.com/office/drawing/2014/chart" uri="{C3380CC4-5D6E-409C-BE32-E72D297353CC}">
                  <c16:uniqueId val="{00000001-D5E5-4B3C-B92D-CF369799BA7F}"/>
                </c:ext>
              </c:extLst>
            </c:dLbl>
            <c:dLbl>
              <c:idx val="1"/>
              <c:layout>
                <c:manualLayout>
                  <c:x val="-4.7240999356212565E-2"/>
                  <c:y val="-1.3881750636415776E-2"/>
                </c:manualLayout>
              </c:layout>
              <c:tx>
                <c:rich>
                  <a:bodyPr/>
                  <a:lstStyle/>
                  <a:p>
                    <a:pPr>
                      <a:defRPr/>
                    </a:pPr>
                    <a:r>
                      <a:rPr lang="en-US"/>
                      <a:t>Not Transferred</a:t>
                    </a:r>
                  </a:p>
                  <a:p>
                    <a:pPr>
                      <a:defRPr/>
                    </a:pPr>
                    <a:r>
                      <a:rPr lang="en-US"/>
                      <a:t>164,601</a:t>
                    </a:r>
                  </a:p>
                </c:rich>
              </c:tx>
              <c:spPr/>
              <c:showLegendKey val="0"/>
              <c:showVal val="1"/>
              <c:showCatName val="1"/>
              <c:showSerName val="0"/>
              <c:showPercent val="0"/>
              <c:showBubbleSize val="0"/>
              <c:extLst>
                <c:ext xmlns:c15="http://schemas.microsoft.com/office/drawing/2012/chart" uri="{CE6537A1-D6FC-4f65-9D91-7224C49458BB}">
                  <c15:layout>
                    <c:manualLayout>
                      <c:w val="0.29992150745307777"/>
                      <c:h val="0.13831155031452913"/>
                    </c:manualLayout>
                  </c15:layout>
                </c:ext>
                <c:ext xmlns:c16="http://schemas.microsoft.com/office/drawing/2014/chart" uri="{C3380CC4-5D6E-409C-BE32-E72D297353CC}">
                  <c16:uniqueId val="{00000003-D5E5-4B3C-B92D-CF369799BA7F}"/>
                </c:ext>
              </c:extLst>
            </c:dLbl>
            <c:spPr>
              <a:noFill/>
              <a:ln>
                <a:noFill/>
              </a:ln>
              <a:effectLst/>
            </c:spPr>
            <c:txPr>
              <a:bodyPr/>
              <a:lstStyle/>
              <a:p>
                <a:pPr>
                  <a:defRPr sz="14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allregionbytransfer!$A$27:$A$28</c:f>
              <c:strCache>
                <c:ptCount val="2"/>
                <c:pt idx="0">
                  <c:v>Transferred</c:v>
                </c:pt>
                <c:pt idx="1">
                  <c:v>Not Transferred</c:v>
                </c:pt>
              </c:strCache>
            </c:strRef>
          </c:cat>
          <c:val>
            <c:numRef>
              <c:f>allregionbytransfer!$G$27:$G$28</c:f>
              <c:numCache>
                <c:formatCode>General</c:formatCode>
                <c:ptCount val="2"/>
                <c:pt idx="0">
                  <c:v>27719</c:v>
                </c:pt>
                <c:pt idx="1">
                  <c:v>164601</c:v>
                </c:pt>
              </c:numCache>
            </c:numRef>
          </c:val>
          <c:extLst>
            <c:ext xmlns:c16="http://schemas.microsoft.com/office/drawing/2014/chart" uri="{C3380CC4-5D6E-409C-BE32-E72D297353CC}">
              <c16:uniqueId val="{00000000-6647-46EB-B497-1836FFC68C2B}"/>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allregionbytransfer!$C$26</c:f>
              <c:strCache>
                <c:ptCount val="1"/>
                <c:pt idx="0">
                  <c:v>Region 2</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8A3C-456C-9913-B1B6DCDE6267}"/>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8A3C-456C-9913-B1B6DCDE6267}"/>
              </c:ext>
            </c:extLst>
          </c:dPt>
          <c:dLbls>
            <c:dLbl>
              <c:idx val="0"/>
              <c:layout>
                <c:manualLayout>
                  <c:x val="2.3268099206295596E-2"/>
                  <c:y val="-2.3755573119178138E-2"/>
                </c:manualLayout>
              </c:layout>
              <c:tx>
                <c:rich>
                  <a:bodyPr/>
                  <a:lstStyle/>
                  <a:p>
                    <a:r>
                      <a:rPr lang="en-US"/>
                      <a:t>Transferred 3,748</a:t>
                    </a:r>
                  </a:p>
                </c:rich>
              </c:tx>
              <c:showLegendKey val="0"/>
              <c:showVal val="1"/>
              <c:showCatName val="1"/>
              <c:showSerName val="0"/>
              <c:showPercent val="0"/>
              <c:showBubbleSize val="0"/>
              <c:extLst>
                <c:ext xmlns:c15="http://schemas.microsoft.com/office/drawing/2012/chart" uri="{CE6537A1-D6FC-4f65-9D91-7224C49458BB}">
                  <c15:layout>
                    <c:manualLayout>
                      <c:w val="0.24356072536387494"/>
                      <c:h val="9.5732207868723371E-2"/>
                    </c:manualLayout>
                  </c15:layout>
                </c:ext>
                <c:ext xmlns:c16="http://schemas.microsoft.com/office/drawing/2014/chart" uri="{C3380CC4-5D6E-409C-BE32-E72D297353CC}">
                  <c16:uniqueId val="{00000001-8A3C-456C-9913-B1B6DCDE6267}"/>
                </c:ext>
              </c:extLst>
            </c:dLbl>
            <c:dLbl>
              <c:idx val="1"/>
              <c:layout>
                <c:manualLayout>
                  <c:x val="4.1831530278269247E-2"/>
                  <c:y val="2.2528775095272711E-2"/>
                </c:manualLayout>
              </c:layout>
              <c:tx>
                <c:rich>
                  <a:bodyPr/>
                  <a:lstStyle/>
                  <a:p>
                    <a:pPr>
                      <a:defRPr/>
                    </a:pPr>
                    <a:r>
                      <a:rPr lang="en-US"/>
                      <a:t>Not Transferred 14,436</a:t>
                    </a:r>
                  </a:p>
                </c:rich>
              </c:tx>
              <c:spPr/>
              <c:showLegendKey val="0"/>
              <c:showVal val="1"/>
              <c:showCatName val="1"/>
              <c:showSerName val="0"/>
              <c:showPercent val="0"/>
              <c:showBubbleSize val="0"/>
              <c:extLst>
                <c:ext xmlns:c15="http://schemas.microsoft.com/office/drawing/2012/chart" uri="{CE6537A1-D6FC-4f65-9D91-7224C49458BB}">
                  <c15:layout>
                    <c:manualLayout>
                      <c:w val="0.25265163445478406"/>
                      <c:h val="0.13973606565453514"/>
                    </c:manualLayout>
                  </c15:layout>
                </c:ext>
                <c:ext xmlns:c16="http://schemas.microsoft.com/office/drawing/2014/chart" uri="{C3380CC4-5D6E-409C-BE32-E72D297353CC}">
                  <c16:uniqueId val="{00000003-8A3C-456C-9913-B1B6DCDE6267}"/>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allregionbytransfer!$A$27:$A$28</c:f>
              <c:strCache>
                <c:ptCount val="2"/>
                <c:pt idx="0">
                  <c:v>Transferred</c:v>
                </c:pt>
                <c:pt idx="1">
                  <c:v>Not Transferred</c:v>
                </c:pt>
              </c:strCache>
            </c:strRef>
          </c:cat>
          <c:val>
            <c:numRef>
              <c:f>allregionbytransfer!$C$27:$C$28</c:f>
              <c:numCache>
                <c:formatCode>General</c:formatCode>
                <c:ptCount val="2"/>
                <c:pt idx="0">
                  <c:v>3748</c:v>
                </c:pt>
                <c:pt idx="1">
                  <c:v>14436</c:v>
                </c:pt>
              </c:numCache>
            </c:numRef>
          </c:val>
          <c:extLst>
            <c:ext xmlns:c16="http://schemas.microsoft.com/office/drawing/2014/chart" uri="{C3380CC4-5D6E-409C-BE32-E72D297353CC}">
              <c16:uniqueId val="{00000000-F21A-43CA-B775-C571425A4C6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allregionbyfalls!$D$2</c:f>
              <c:strCache>
                <c:ptCount val="1"/>
                <c:pt idx="0">
                  <c:v>Region 2</c:v>
                </c:pt>
              </c:strCache>
            </c:strRef>
          </c:tx>
          <c:spPr>
            <a:solidFill>
              <a:srgbClr val="00B050"/>
            </a:solidFill>
            <a:ln>
              <a:solidFill>
                <a:srgbClr val="00B050"/>
              </a:solid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allregionbyfalls!$D$3:$D$6</c:f>
              <c:numCache>
                <c:formatCode>General</c:formatCode>
                <c:ptCount val="4"/>
                <c:pt idx="0">
                  <c:v>3.6593965887444</c:v>
                </c:pt>
                <c:pt idx="1">
                  <c:v>10.3182239635368</c:v>
                </c:pt>
                <c:pt idx="2">
                  <c:v>5.46178595334985E-2</c:v>
                </c:pt>
                <c:pt idx="3">
                  <c:v>0.23440164716459799</c:v>
                </c:pt>
              </c:numCache>
            </c:numRef>
          </c:val>
          <c:extLst>
            <c:ext xmlns:c16="http://schemas.microsoft.com/office/drawing/2014/chart" uri="{C3380CC4-5D6E-409C-BE32-E72D297353CC}">
              <c16:uniqueId val="{00000000-7E82-4572-8217-003838728E68}"/>
            </c:ext>
          </c:extLst>
        </c:ser>
        <c:ser>
          <c:idx val="1"/>
          <c:order val="1"/>
          <c:tx>
            <c:strRef>
              <c:f>allregionbyfalls!$H$2</c:f>
              <c:strCache>
                <c:ptCount val="1"/>
                <c:pt idx="0">
                  <c:v>Massachusetts</c:v>
                </c:pt>
              </c:strCache>
            </c:strRef>
          </c:tx>
          <c:spPr>
            <a:solidFill>
              <a:srgbClr val="0070C0"/>
            </a:solidFill>
            <a:ln>
              <a:solidFill>
                <a:srgbClr val="0070C0"/>
              </a:solid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allregionbyfalls!$H$3:$H$6</c:f>
              <c:numCache>
                <c:formatCode>General</c:formatCode>
                <c:ptCount val="4"/>
                <c:pt idx="0">
                  <c:v>4.55618550376572</c:v>
                </c:pt>
                <c:pt idx="1">
                  <c:v>14.535934420740301</c:v>
                </c:pt>
                <c:pt idx="2">
                  <c:v>6.0618394493459002E-2</c:v>
                </c:pt>
                <c:pt idx="3">
                  <c:v>0.29150316175530999</c:v>
                </c:pt>
              </c:numCache>
            </c:numRef>
          </c:val>
          <c:extLst>
            <c:ext xmlns:c16="http://schemas.microsoft.com/office/drawing/2014/chart" uri="{C3380CC4-5D6E-409C-BE32-E72D297353CC}">
              <c16:uniqueId val="{00000001-7E82-4572-8217-003838728E68}"/>
            </c:ext>
          </c:extLst>
        </c:ser>
        <c:dLbls>
          <c:showLegendKey val="0"/>
          <c:showVal val="0"/>
          <c:showCatName val="0"/>
          <c:showSerName val="0"/>
          <c:showPercent val="0"/>
          <c:showBubbleSize val="0"/>
        </c:dLbls>
        <c:gapWidth val="219"/>
        <c:overlap val="-27"/>
        <c:axId val="96764288"/>
        <c:axId val="96765824"/>
      </c:barChart>
      <c:catAx>
        <c:axId val="967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765824"/>
        <c:crosses val="autoZero"/>
        <c:auto val="1"/>
        <c:lblAlgn val="ctr"/>
        <c:lblOffset val="100"/>
        <c:noMultiLvlLbl val="0"/>
      </c:catAx>
      <c:valAx>
        <c:axId val="9676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76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allregionbyfallsgender!$K$13:$K$14</c:f>
              <c:strCache>
                <c:ptCount val="2"/>
                <c:pt idx="0">
                  <c:v>Male</c:v>
                </c:pt>
                <c:pt idx="1">
                  <c:v>Region 2</c:v>
                </c:pt>
              </c:strCache>
            </c:strRef>
          </c:tx>
          <c:spPr>
            <a:solidFill>
              <a:srgbClr val="00B050"/>
            </a:solidFill>
            <a:ln>
              <a:solidFill>
                <a:srgbClr val="00B050"/>
              </a:solidFill>
            </a:ln>
            <a:effectLst/>
          </c:spPr>
          <c:invertIfNegative val="0"/>
          <c:cat>
            <c:strRef>
              <c:f>allregionbyfallsgender!$J$15:$J$18</c:f>
              <c:strCache>
                <c:ptCount val="4"/>
                <c:pt idx="0">
                  <c:v>Fall from Height</c:v>
                </c:pt>
                <c:pt idx="1">
                  <c:v>Fall</c:v>
                </c:pt>
                <c:pt idx="2">
                  <c:v>Fall into Hole</c:v>
                </c:pt>
                <c:pt idx="3">
                  <c:v>Other Fall</c:v>
                </c:pt>
              </c:strCache>
            </c:strRef>
          </c:cat>
          <c:val>
            <c:numRef>
              <c:f>allregionbyfallsgender!$K$15:$K$18</c:f>
              <c:numCache>
                <c:formatCode>General</c:formatCode>
                <c:ptCount val="4"/>
                <c:pt idx="0">
                  <c:v>3.99305637249009</c:v>
                </c:pt>
                <c:pt idx="1">
                  <c:v>8.0183519544466506</c:v>
                </c:pt>
                <c:pt idx="2">
                  <c:v>9.2112027047060799E-2</c:v>
                </c:pt>
                <c:pt idx="3">
                  <c:v>0.18422405409412199</c:v>
                </c:pt>
              </c:numCache>
            </c:numRef>
          </c:val>
          <c:extLst>
            <c:ext xmlns:c16="http://schemas.microsoft.com/office/drawing/2014/chart" uri="{C3380CC4-5D6E-409C-BE32-E72D297353CC}">
              <c16:uniqueId val="{00000000-DC69-470C-BB95-E9F06D7489D3}"/>
            </c:ext>
          </c:extLst>
        </c:ser>
        <c:ser>
          <c:idx val="1"/>
          <c:order val="1"/>
          <c:tx>
            <c:strRef>
              <c:f>allregionbyfallsgender!$L$13:$L$14</c:f>
              <c:strCache>
                <c:ptCount val="2"/>
                <c:pt idx="0">
                  <c:v>Male</c:v>
                </c:pt>
                <c:pt idx="1">
                  <c:v>MA</c:v>
                </c:pt>
              </c:strCache>
            </c:strRef>
          </c:tx>
          <c:spPr>
            <a:solidFill>
              <a:srgbClr val="0070C0"/>
            </a:solidFill>
            <a:ln>
              <a:solidFill>
                <a:srgbClr val="0070C0"/>
              </a:solidFill>
            </a:ln>
            <a:effectLst/>
          </c:spPr>
          <c:invertIfNegative val="0"/>
          <c:cat>
            <c:strRef>
              <c:f>allregionbyfallsgender!$J$15:$J$18</c:f>
              <c:strCache>
                <c:ptCount val="4"/>
                <c:pt idx="0">
                  <c:v>Fall from Height</c:v>
                </c:pt>
                <c:pt idx="1">
                  <c:v>Fall</c:v>
                </c:pt>
                <c:pt idx="2">
                  <c:v>Fall into Hole</c:v>
                </c:pt>
                <c:pt idx="3">
                  <c:v>Other Fall</c:v>
                </c:pt>
              </c:strCache>
            </c:strRef>
          </c:cat>
          <c:val>
            <c:numRef>
              <c:f>allregionbyfallsgender!$L$15:$L$18</c:f>
              <c:numCache>
                <c:formatCode>General</c:formatCode>
                <c:ptCount val="4"/>
                <c:pt idx="0">
                  <c:v>4.7321736887421704</c:v>
                </c:pt>
                <c:pt idx="1">
                  <c:v>10.7893314849438</c:v>
                </c:pt>
                <c:pt idx="2">
                  <c:v>8.6451994054501893E-2</c:v>
                </c:pt>
                <c:pt idx="3">
                  <c:v>0.19988191533168501</c:v>
                </c:pt>
              </c:numCache>
            </c:numRef>
          </c:val>
          <c:extLst>
            <c:ext xmlns:c16="http://schemas.microsoft.com/office/drawing/2014/chart" uri="{C3380CC4-5D6E-409C-BE32-E72D297353CC}">
              <c16:uniqueId val="{00000001-DC69-470C-BB95-E9F06D7489D3}"/>
            </c:ext>
          </c:extLst>
        </c:ser>
        <c:ser>
          <c:idx val="2"/>
          <c:order val="2"/>
          <c:tx>
            <c:strRef>
              <c:f>allregionbyfallsgender!$M$13:$M$14</c:f>
              <c:strCache>
                <c:ptCount val="2"/>
                <c:pt idx="0">
                  <c:v>Female</c:v>
                </c:pt>
                <c:pt idx="1">
                  <c:v>Region 2</c:v>
                </c:pt>
              </c:strCache>
            </c:strRef>
          </c:tx>
          <c:spPr>
            <a:pattFill prst="wdDnDiag">
              <a:fgClr>
                <a:srgbClr val="00B050"/>
              </a:fgClr>
              <a:bgClr>
                <a:schemeClr val="bg1"/>
              </a:bgClr>
            </a:pattFill>
            <a:ln>
              <a:solidFill>
                <a:srgbClr val="00B050"/>
              </a:solidFill>
            </a:ln>
            <a:effectLst/>
          </c:spPr>
          <c:invertIfNegative val="0"/>
          <c:cat>
            <c:strRef>
              <c:f>allregionbyfallsgender!$J$15:$J$18</c:f>
              <c:strCache>
                <c:ptCount val="4"/>
                <c:pt idx="0">
                  <c:v>Fall from Height</c:v>
                </c:pt>
                <c:pt idx="1">
                  <c:v>Fall</c:v>
                </c:pt>
                <c:pt idx="2">
                  <c:v>Fall into Hole</c:v>
                </c:pt>
                <c:pt idx="3">
                  <c:v>Other Fall</c:v>
                </c:pt>
              </c:strCache>
            </c:strRef>
          </c:cat>
          <c:val>
            <c:numRef>
              <c:f>allregionbyfallsgender!$M$15:$M$18</c:f>
              <c:numCache>
                <c:formatCode>General</c:formatCode>
                <c:ptCount val="4"/>
                <c:pt idx="0">
                  <c:v>3.3334863573019802</c:v>
                </c:pt>
                <c:pt idx="1">
                  <c:v>12.5646793467536</c:v>
                </c:pt>
                <c:pt idx="2">
                  <c:v>1.7994528244545099E-2</c:v>
                </c:pt>
                <c:pt idx="3">
                  <c:v>0.28341381985158498</c:v>
                </c:pt>
              </c:numCache>
            </c:numRef>
          </c:val>
          <c:extLst>
            <c:ext xmlns:c16="http://schemas.microsoft.com/office/drawing/2014/chart" uri="{C3380CC4-5D6E-409C-BE32-E72D297353CC}">
              <c16:uniqueId val="{00000002-DC69-470C-BB95-E9F06D7489D3}"/>
            </c:ext>
          </c:extLst>
        </c:ser>
        <c:ser>
          <c:idx val="3"/>
          <c:order val="3"/>
          <c:tx>
            <c:strRef>
              <c:f>allregionbyfallsgender!$N$13:$N$14</c:f>
              <c:strCache>
                <c:ptCount val="2"/>
                <c:pt idx="0">
                  <c:v>Female</c:v>
                </c:pt>
                <c:pt idx="1">
                  <c:v>MA</c:v>
                </c:pt>
              </c:strCache>
            </c:strRef>
          </c:tx>
          <c:spPr>
            <a:pattFill prst="wdDnDiag">
              <a:fgClr>
                <a:srgbClr val="0070C0"/>
              </a:fgClr>
              <a:bgClr>
                <a:schemeClr val="bg1"/>
              </a:bgClr>
            </a:pattFill>
            <a:ln>
              <a:solidFill>
                <a:srgbClr val="0070C0"/>
              </a:solidFill>
            </a:ln>
            <a:effectLst/>
          </c:spPr>
          <c:invertIfNegative val="0"/>
          <c:cat>
            <c:strRef>
              <c:f>allregionbyfallsgender!$J$15:$J$18</c:f>
              <c:strCache>
                <c:ptCount val="4"/>
                <c:pt idx="0">
                  <c:v>Fall from Height</c:v>
                </c:pt>
                <c:pt idx="1">
                  <c:v>Fall</c:v>
                </c:pt>
                <c:pt idx="2">
                  <c:v>Fall into Hole</c:v>
                </c:pt>
                <c:pt idx="3">
                  <c:v>Other Fall</c:v>
                </c:pt>
              </c:strCache>
            </c:strRef>
          </c:cat>
          <c:val>
            <c:numRef>
              <c:f>allregionbyfallsgender!$N$15:$N$18</c:f>
              <c:numCache>
                <c:formatCode>General</c:formatCode>
                <c:ptCount val="4"/>
                <c:pt idx="0">
                  <c:v>4.3906884288619903</c:v>
                </c:pt>
                <c:pt idx="1">
                  <c:v>18.059192682913501</c:v>
                </c:pt>
                <c:pt idx="2">
                  <c:v>3.6324802497479401E-2</c:v>
                </c:pt>
                <c:pt idx="3">
                  <c:v>0.37766262914046</c:v>
                </c:pt>
              </c:numCache>
            </c:numRef>
          </c:val>
          <c:extLst>
            <c:ext xmlns:c16="http://schemas.microsoft.com/office/drawing/2014/chart" uri="{C3380CC4-5D6E-409C-BE32-E72D297353CC}">
              <c16:uniqueId val="{00000003-DC69-470C-BB95-E9F06D7489D3}"/>
            </c:ext>
          </c:extLst>
        </c:ser>
        <c:dLbls>
          <c:showLegendKey val="0"/>
          <c:showVal val="0"/>
          <c:showCatName val="0"/>
          <c:showSerName val="0"/>
          <c:showPercent val="0"/>
          <c:showBubbleSize val="0"/>
        </c:dLbls>
        <c:gapWidth val="219"/>
        <c:overlap val="-27"/>
        <c:axId val="96867456"/>
        <c:axId val="96868992"/>
      </c:barChart>
      <c:catAx>
        <c:axId val="9686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868992"/>
        <c:crosses val="autoZero"/>
        <c:auto val="1"/>
        <c:lblAlgn val="ctr"/>
        <c:lblOffset val="100"/>
        <c:noMultiLvlLbl val="0"/>
      </c:catAx>
      <c:valAx>
        <c:axId val="9686899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86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50"/>
            </a:solidFill>
            <a:ln>
              <a:solidFill>
                <a:srgbClr val="00B050"/>
              </a:solidFill>
            </a:ln>
            <a:effectLst/>
          </c:spPr>
          <c:invertIfNegative val="0"/>
          <c:dPt>
            <c:idx val="1"/>
            <c:invertIfNegative val="0"/>
            <c:bubble3D val="0"/>
            <c:spPr>
              <a:solidFill>
                <a:srgbClr val="0070C0"/>
              </a:solidFill>
              <a:ln>
                <a:solidFill>
                  <a:srgbClr val="0070C0"/>
                </a:solidFill>
              </a:ln>
              <a:effectLst/>
            </c:spPr>
            <c:extLst>
              <c:ext xmlns:c16="http://schemas.microsoft.com/office/drawing/2014/chart" uri="{C3380CC4-5D6E-409C-BE32-E72D297353CC}">
                <c16:uniqueId val="{00000000-3ADE-4F68-B772-3403E3EBB4A2}"/>
              </c:ext>
            </c:extLst>
          </c:dPt>
          <c:cat>
            <c:strRef>
              <c:f>(allregionbymvacc!$C$2,allregionbymvacc!$G$2)</c:f>
              <c:strCache>
                <c:ptCount val="2"/>
                <c:pt idx="0">
                  <c:v>Region 2</c:v>
                </c:pt>
                <c:pt idx="1">
                  <c:v>Massachusetts</c:v>
                </c:pt>
              </c:strCache>
            </c:strRef>
          </c:cat>
          <c:val>
            <c:numRef>
              <c:f>(allregionbymvacc!$C$3,allregionbymvacc!$G$3)</c:f>
              <c:numCache>
                <c:formatCode>General</c:formatCode>
                <c:ptCount val="2"/>
                <c:pt idx="0">
                  <c:v>4.9133316138676397</c:v>
                </c:pt>
                <c:pt idx="1">
                  <c:v>5.1846556231464396</c:v>
                </c:pt>
              </c:numCache>
            </c:numRef>
          </c:val>
          <c:extLst>
            <c:ext xmlns:c16="http://schemas.microsoft.com/office/drawing/2014/chart" uri="{C3380CC4-5D6E-409C-BE32-E72D297353CC}">
              <c16:uniqueId val="{00000000-739C-483F-88E0-E5CF1B946AA9}"/>
            </c:ext>
          </c:extLst>
        </c:ser>
        <c:dLbls>
          <c:showLegendKey val="0"/>
          <c:showVal val="0"/>
          <c:showCatName val="0"/>
          <c:showSerName val="0"/>
          <c:showPercent val="0"/>
          <c:showBubbleSize val="0"/>
        </c:dLbls>
        <c:gapWidth val="182"/>
        <c:axId val="96901760"/>
        <c:axId val="96911744"/>
      </c:barChart>
      <c:catAx>
        <c:axId val="9690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911744"/>
        <c:crosses val="autoZero"/>
        <c:auto val="1"/>
        <c:lblAlgn val="ctr"/>
        <c:lblOffset val="100"/>
        <c:noMultiLvlLbl val="0"/>
      </c:catAx>
      <c:valAx>
        <c:axId val="9691174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90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allregionbyatv!$K$8</c:f>
              <c:strCache>
                <c:ptCount val="1"/>
                <c:pt idx="0">
                  <c:v>Region 2</c:v>
                </c:pt>
              </c:strCache>
            </c:strRef>
          </c:tx>
          <c:spPr>
            <a:solidFill>
              <a:srgbClr val="00B050"/>
            </a:solidFill>
            <a:ln>
              <a:solidFill>
                <a:srgbClr val="00B050"/>
              </a:solidFill>
            </a:ln>
            <a:effectLst/>
          </c:spPr>
          <c:invertIfNegative val="0"/>
          <c:cat>
            <c:strRef>
              <c:f>allregionbyatv!$L$6:$M$6</c:f>
              <c:strCache>
                <c:ptCount val="2"/>
                <c:pt idx="0">
                  <c:v>Off Road Vehicle</c:v>
                </c:pt>
                <c:pt idx="1">
                  <c:v>Motor Driven Snow Vehicle</c:v>
                </c:pt>
              </c:strCache>
            </c:strRef>
          </c:cat>
          <c:val>
            <c:numRef>
              <c:f>allregionbyatv!$L$8:$M$8</c:f>
              <c:numCache>
                <c:formatCode>General</c:formatCode>
                <c:ptCount val="2"/>
                <c:pt idx="0">
                  <c:v>0.22529867057568101</c:v>
                </c:pt>
                <c:pt idx="1">
                  <c:v>2.5033185619520198E-2</c:v>
                </c:pt>
              </c:numCache>
            </c:numRef>
          </c:val>
          <c:extLst>
            <c:ext xmlns:c16="http://schemas.microsoft.com/office/drawing/2014/chart" uri="{C3380CC4-5D6E-409C-BE32-E72D297353CC}">
              <c16:uniqueId val="{00000000-D56F-48D7-AE78-C5655A1F6BDE}"/>
            </c:ext>
          </c:extLst>
        </c:ser>
        <c:ser>
          <c:idx val="1"/>
          <c:order val="1"/>
          <c:tx>
            <c:strRef>
              <c:f>allregionbyatv!$K$9</c:f>
              <c:strCache>
                <c:ptCount val="1"/>
                <c:pt idx="0">
                  <c:v>Massachusetts</c:v>
                </c:pt>
              </c:strCache>
            </c:strRef>
          </c:tx>
          <c:spPr>
            <a:solidFill>
              <a:srgbClr val="0070C0"/>
            </a:solidFill>
            <a:ln>
              <a:solidFill>
                <a:srgbClr val="0070C0"/>
              </a:solidFill>
            </a:ln>
            <a:effectLst/>
          </c:spPr>
          <c:invertIfNegative val="0"/>
          <c:cat>
            <c:strRef>
              <c:f>allregionbyatv!$L$6:$M$6</c:f>
              <c:strCache>
                <c:ptCount val="2"/>
                <c:pt idx="0">
                  <c:v>Off Road Vehicle</c:v>
                </c:pt>
                <c:pt idx="1">
                  <c:v>Motor Driven Snow Vehicle</c:v>
                </c:pt>
              </c:strCache>
            </c:strRef>
          </c:cat>
          <c:val>
            <c:numRef>
              <c:f>allregionbyatv!$L$9:$M$9</c:f>
              <c:numCache>
                <c:formatCode>General</c:formatCode>
                <c:ptCount val="2"/>
                <c:pt idx="0">
                  <c:v>0.18720386534744701</c:v>
                </c:pt>
                <c:pt idx="1">
                  <c:v>8.5281760880503696E-2</c:v>
                </c:pt>
              </c:numCache>
            </c:numRef>
          </c:val>
          <c:extLst>
            <c:ext xmlns:c16="http://schemas.microsoft.com/office/drawing/2014/chart" uri="{C3380CC4-5D6E-409C-BE32-E72D297353CC}">
              <c16:uniqueId val="{00000001-D56F-48D7-AE78-C5655A1F6BDE}"/>
            </c:ext>
          </c:extLst>
        </c:ser>
        <c:dLbls>
          <c:showLegendKey val="0"/>
          <c:showVal val="0"/>
          <c:showCatName val="0"/>
          <c:showSerName val="0"/>
          <c:showPercent val="0"/>
          <c:showBubbleSize val="0"/>
        </c:dLbls>
        <c:gapWidth val="182"/>
        <c:axId val="97112832"/>
        <c:axId val="97114368"/>
      </c:barChart>
      <c:catAx>
        <c:axId val="9711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114368"/>
        <c:crosses val="autoZero"/>
        <c:auto val="1"/>
        <c:lblAlgn val="ctr"/>
        <c:lblOffset val="100"/>
        <c:noMultiLvlLbl val="0"/>
      </c:catAx>
      <c:valAx>
        <c:axId val="97114368"/>
        <c:scaling>
          <c:orientation val="minMax"/>
          <c:max val="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1283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Average EMS Response Time to Scene for Region</a:t>
            </a:r>
            <a:r>
              <a:rPr lang="en-US" sz="1600" baseline="0"/>
              <a:t> 2 and Massachusetts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'Response Graphs'!$A$4</c:f>
              <c:strCache>
                <c:ptCount val="1"/>
                <c:pt idx="0">
                  <c:v>Region 2</c:v>
                </c:pt>
              </c:strCache>
            </c:strRef>
          </c:tx>
          <c:spPr>
            <a:solidFill>
              <a:srgbClr val="00B050"/>
            </a:solidFill>
            <a:ln>
              <a:noFill/>
            </a:ln>
            <a:effectLst/>
          </c:spPr>
          <c:invertIfNegative val="0"/>
          <c:cat>
            <c:numRef>
              <c:f>'Response Graphs'!$B$2:$C$2</c:f>
              <c:numCache>
                <c:formatCode>General</c:formatCode>
                <c:ptCount val="2"/>
                <c:pt idx="0">
                  <c:v>2015</c:v>
                </c:pt>
                <c:pt idx="1">
                  <c:v>2016</c:v>
                </c:pt>
              </c:numCache>
            </c:numRef>
          </c:cat>
          <c:val>
            <c:numRef>
              <c:f>'Response Graphs'!$B$4:$C$4</c:f>
              <c:numCache>
                <c:formatCode>0.0</c:formatCode>
                <c:ptCount val="2"/>
                <c:pt idx="0">
                  <c:v>6.8778333333333332</c:v>
                </c:pt>
                <c:pt idx="1">
                  <c:v>6.9274999999999993</c:v>
                </c:pt>
              </c:numCache>
            </c:numRef>
          </c:val>
          <c:extLst>
            <c:ext xmlns:c16="http://schemas.microsoft.com/office/drawing/2014/chart" uri="{C3380CC4-5D6E-409C-BE32-E72D297353CC}">
              <c16:uniqueId val="{00000000-ED3C-4ADA-9095-44FEBF8D72B2}"/>
            </c:ext>
          </c:extLst>
        </c:ser>
        <c:ser>
          <c:idx val="1"/>
          <c:order val="1"/>
          <c:tx>
            <c:strRef>
              <c:f>'Response Graphs'!$A$8</c:f>
              <c:strCache>
                <c:ptCount val="1"/>
                <c:pt idx="0">
                  <c:v>MA</c:v>
                </c:pt>
              </c:strCache>
            </c:strRef>
          </c:tx>
          <c:spPr>
            <a:solidFill>
              <a:srgbClr val="0070C0"/>
            </a:solidFill>
            <a:ln>
              <a:noFill/>
            </a:ln>
            <a:effectLst/>
          </c:spPr>
          <c:invertIfNegative val="0"/>
          <c:cat>
            <c:numRef>
              <c:f>'Response Graphs'!$B$2:$C$2</c:f>
              <c:numCache>
                <c:formatCode>General</c:formatCode>
                <c:ptCount val="2"/>
                <c:pt idx="0">
                  <c:v>2015</c:v>
                </c:pt>
                <c:pt idx="1">
                  <c:v>2016</c:v>
                </c:pt>
              </c:numCache>
            </c:numRef>
          </c:cat>
          <c:val>
            <c:numRef>
              <c:f>'Response Graphs'!$B$8:$C$8</c:f>
              <c:numCache>
                <c:formatCode>0.0</c:formatCode>
                <c:ptCount val="2"/>
                <c:pt idx="0">
                  <c:v>6.5363333333333333</c:v>
                </c:pt>
                <c:pt idx="1">
                  <c:v>6.4493333333333327</c:v>
                </c:pt>
              </c:numCache>
            </c:numRef>
          </c:val>
          <c:extLst>
            <c:ext xmlns:c16="http://schemas.microsoft.com/office/drawing/2014/chart" uri="{C3380CC4-5D6E-409C-BE32-E72D297353CC}">
              <c16:uniqueId val="{00000001-ED3C-4ADA-9095-44FEBF8D72B2}"/>
            </c:ext>
          </c:extLst>
        </c:ser>
        <c:dLbls>
          <c:showLegendKey val="0"/>
          <c:showVal val="0"/>
          <c:showCatName val="0"/>
          <c:showSerName val="0"/>
          <c:showPercent val="0"/>
          <c:showBubbleSize val="0"/>
        </c:dLbls>
        <c:gapWidth val="150"/>
        <c:axId val="50166400"/>
        <c:axId val="50172672"/>
      </c:barChart>
      <c:catAx>
        <c:axId val="501664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72672"/>
        <c:crosses val="autoZero"/>
        <c:auto val="1"/>
        <c:lblAlgn val="ctr"/>
        <c:lblOffset val="100"/>
        <c:noMultiLvlLbl val="0"/>
      </c:catAx>
      <c:valAx>
        <c:axId val="50172672"/>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a:t>
                </a:r>
                <a:r>
                  <a:rPr lang="en-US" sz="1400" baseline="0"/>
                  <a:t> Response Time to Scene (min)</a:t>
                </a:r>
                <a:endParaRPr lang="en-US" sz="1400"/>
              </a:p>
            </c:rich>
          </c:tx>
          <c:layout>
            <c:manualLayout>
              <c:xMode val="edge"/>
              <c:yMode val="edge"/>
              <c:x val="1.302569250556828E-2"/>
              <c:y val="0.1813889711555097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664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Average EMS Transport Time to Destination </a:t>
            </a:r>
            <a:r>
              <a:rPr lang="en-US" sz="1600"/>
              <a:t>for Region</a:t>
            </a:r>
            <a:r>
              <a:rPr lang="en-US" sz="1600" baseline="0"/>
              <a:t> 2 and Massachusetts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'Transport Graphs'!$A$4</c:f>
              <c:strCache>
                <c:ptCount val="1"/>
                <c:pt idx="0">
                  <c:v>Region 2</c:v>
                </c:pt>
              </c:strCache>
            </c:strRef>
          </c:tx>
          <c:spPr>
            <a:solidFill>
              <a:srgbClr val="00B050"/>
            </a:solidFill>
            <a:ln>
              <a:noFill/>
            </a:ln>
            <a:effectLst/>
          </c:spPr>
          <c:invertIfNegative val="0"/>
          <c:cat>
            <c:numRef>
              <c:f>'Transport Graphs'!$B$2:$C$2</c:f>
              <c:numCache>
                <c:formatCode>General</c:formatCode>
                <c:ptCount val="2"/>
                <c:pt idx="0">
                  <c:v>2015</c:v>
                </c:pt>
                <c:pt idx="1">
                  <c:v>2016</c:v>
                </c:pt>
              </c:numCache>
            </c:numRef>
          </c:cat>
          <c:val>
            <c:numRef>
              <c:f>'Transport Graphs'!$B$4:$C$4</c:f>
              <c:numCache>
                <c:formatCode>0.0</c:formatCode>
                <c:ptCount val="2"/>
                <c:pt idx="0">
                  <c:v>11.434333333333333</c:v>
                </c:pt>
                <c:pt idx="1">
                  <c:v>11.241666666666667</c:v>
                </c:pt>
              </c:numCache>
            </c:numRef>
          </c:val>
          <c:extLst>
            <c:ext xmlns:c16="http://schemas.microsoft.com/office/drawing/2014/chart" uri="{C3380CC4-5D6E-409C-BE32-E72D297353CC}">
              <c16:uniqueId val="{00000000-2E01-4E5F-9A99-518956BACFDC}"/>
            </c:ext>
          </c:extLst>
        </c:ser>
        <c:ser>
          <c:idx val="1"/>
          <c:order val="1"/>
          <c:tx>
            <c:strRef>
              <c:f>'Transport Graphs'!$A$8</c:f>
              <c:strCache>
                <c:ptCount val="1"/>
                <c:pt idx="0">
                  <c:v>MA</c:v>
                </c:pt>
              </c:strCache>
            </c:strRef>
          </c:tx>
          <c:spPr>
            <a:solidFill>
              <a:srgbClr val="0070C0"/>
            </a:solidFill>
            <a:ln>
              <a:noFill/>
            </a:ln>
            <a:effectLst/>
          </c:spPr>
          <c:invertIfNegative val="0"/>
          <c:cat>
            <c:numRef>
              <c:f>'Transport Graphs'!$B$2:$C$2</c:f>
              <c:numCache>
                <c:formatCode>General</c:formatCode>
                <c:ptCount val="2"/>
                <c:pt idx="0">
                  <c:v>2015</c:v>
                </c:pt>
                <c:pt idx="1">
                  <c:v>2016</c:v>
                </c:pt>
              </c:numCache>
            </c:numRef>
          </c:cat>
          <c:val>
            <c:numRef>
              <c:f>'Transport Graphs'!$B$8:$C$8</c:f>
              <c:numCache>
                <c:formatCode>0.0</c:formatCode>
                <c:ptCount val="2"/>
                <c:pt idx="0">
                  <c:v>10.589166666666667</c:v>
                </c:pt>
                <c:pt idx="1">
                  <c:v>10.462666666666667</c:v>
                </c:pt>
              </c:numCache>
            </c:numRef>
          </c:val>
          <c:extLst>
            <c:ext xmlns:c16="http://schemas.microsoft.com/office/drawing/2014/chart" uri="{C3380CC4-5D6E-409C-BE32-E72D297353CC}">
              <c16:uniqueId val="{00000001-2E01-4E5F-9A99-518956BACFDC}"/>
            </c:ext>
          </c:extLst>
        </c:ser>
        <c:dLbls>
          <c:showLegendKey val="0"/>
          <c:showVal val="0"/>
          <c:showCatName val="0"/>
          <c:showSerName val="0"/>
          <c:showPercent val="0"/>
          <c:showBubbleSize val="0"/>
        </c:dLbls>
        <c:gapWidth val="150"/>
        <c:axId val="88041728"/>
        <c:axId val="88048000"/>
      </c:barChart>
      <c:catAx>
        <c:axId val="880417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048000"/>
        <c:crosses val="autoZero"/>
        <c:auto val="1"/>
        <c:lblAlgn val="ctr"/>
        <c:lblOffset val="100"/>
        <c:noMultiLvlLbl val="0"/>
      </c:catAx>
      <c:valAx>
        <c:axId val="88048000"/>
        <c:scaling>
          <c:orientation val="minMax"/>
          <c:max val="1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a:effectLst/>
                  </a:rPr>
                  <a:t>Average EMS Transport Time (min)</a:t>
                </a:r>
                <a:endParaRPr lang="en-US" sz="1400">
                  <a:effectLst/>
                </a:endParaRPr>
              </a:p>
            </c:rich>
          </c:tx>
          <c:layout>
            <c:manualLayout>
              <c:xMode val="edge"/>
              <c:yMode val="edge"/>
              <c:x val="1.4619318003576246E-2"/>
              <c:y val="0.216468078265687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041728"/>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allregionbyagecat!$C$2</c:f>
              <c:strCache>
                <c:ptCount val="1"/>
                <c:pt idx="0">
                  <c:v>Region 2</c:v>
                </c:pt>
              </c:strCache>
            </c:strRef>
          </c:tx>
          <c:spPr>
            <a:solidFill>
              <a:srgbClr val="00B050"/>
            </a:solidFill>
            <a:ln>
              <a:solidFill>
                <a:srgbClr val="00B050"/>
              </a:solid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allregionbyagecat!$C$4:$C$21</c:f>
              <c:numCache>
                <c:formatCode>General</c:formatCode>
                <c:ptCount val="18"/>
                <c:pt idx="0">
                  <c:v>15.618376558206499</c:v>
                </c:pt>
                <c:pt idx="1">
                  <c:v>12.046298331929</c:v>
                </c:pt>
                <c:pt idx="2">
                  <c:v>10.8151431885153</c:v>
                </c:pt>
                <c:pt idx="3">
                  <c:v>16.907986126160399</c:v>
                </c:pt>
                <c:pt idx="4">
                  <c:v>21.8475315175742</c:v>
                </c:pt>
                <c:pt idx="5">
                  <c:v>21.2065489523597</c:v>
                </c:pt>
                <c:pt idx="6">
                  <c:v>17.8352581809093</c:v>
                </c:pt>
                <c:pt idx="7">
                  <c:v>16.451674222128599</c:v>
                </c:pt>
                <c:pt idx="8">
                  <c:v>15.7475296609271</c:v>
                </c:pt>
                <c:pt idx="9">
                  <c:v>18.109559640532702</c:v>
                </c:pt>
                <c:pt idx="10">
                  <c:v>22.3213174050919</c:v>
                </c:pt>
                <c:pt idx="11">
                  <c:v>27.157499762678899</c:v>
                </c:pt>
                <c:pt idx="12">
                  <c:v>32.535309294792398</c:v>
                </c:pt>
                <c:pt idx="13">
                  <c:v>42.864319274486398</c:v>
                </c:pt>
                <c:pt idx="14">
                  <c:v>64.459477102294997</c:v>
                </c:pt>
                <c:pt idx="15">
                  <c:v>101.087575575432</c:v>
                </c:pt>
                <c:pt idx="16">
                  <c:v>175.821049243282</c:v>
                </c:pt>
                <c:pt idx="17">
                  <c:v>344.30215044998198</c:v>
                </c:pt>
              </c:numCache>
            </c:numRef>
          </c:val>
          <c:extLst>
            <c:ext xmlns:c16="http://schemas.microsoft.com/office/drawing/2014/chart" uri="{C3380CC4-5D6E-409C-BE32-E72D297353CC}">
              <c16:uniqueId val="{00000000-5B71-417E-B1C4-DBAD04304039}"/>
            </c:ext>
          </c:extLst>
        </c:ser>
        <c:ser>
          <c:idx val="1"/>
          <c:order val="1"/>
          <c:tx>
            <c:strRef>
              <c:f>allregionbyagecat!$G$2</c:f>
              <c:strCache>
                <c:ptCount val="1"/>
                <c:pt idx="0">
                  <c:v>Massachusetts</c:v>
                </c:pt>
              </c:strCache>
            </c:strRef>
          </c:tx>
          <c:spPr>
            <a:solidFill>
              <a:srgbClr val="0070C0"/>
            </a:solidFill>
            <a:ln>
              <a:solidFill>
                <a:srgbClr val="0070C0"/>
              </a:solidFill>
            </a:ln>
            <a:effectLst/>
          </c:spPr>
          <c:invertIfNegative val="0"/>
          <c:dPt>
            <c:idx val="1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0-0DD7-4962-AAE7-8C248FF11968}"/>
              </c:ext>
            </c:extLst>
          </c:dPt>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allregionbyagecat!$G$4:$G$21</c:f>
              <c:numCache>
                <c:formatCode>General</c:formatCode>
                <c:ptCount val="18"/>
                <c:pt idx="0">
                  <c:v>22.146102614082299</c:v>
                </c:pt>
                <c:pt idx="1">
                  <c:v>19.6412641623435</c:v>
                </c:pt>
                <c:pt idx="2">
                  <c:v>21.260328758519101</c:v>
                </c:pt>
                <c:pt idx="3">
                  <c:v>28.349398479984401</c:v>
                </c:pt>
                <c:pt idx="4">
                  <c:v>33.161369506022503</c:v>
                </c:pt>
                <c:pt idx="5">
                  <c:v>30.027279371971101</c:v>
                </c:pt>
                <c:pt idx="6">
                  <c:v>27.557225101574101</c:v>
                </c:pt>
                <c:pt idx="7">
                  <c:v>25.9880264357312</c:v>
                </c:pt>
                <c:pt idx="8">
                  <c:v>26.035047526468801</c:v>
                </c:pt>
                <c:pt idx="9">
                  <c:v>29.368992923674</c:v>
                </c:pt>
                <c:pt idx="10">
                  <c:v>34.638507384525802</c:v>
                </c:pt>
                <c:pt idx="11">
                  <c:v>39.501607828706199</c:v>
                </c:pt>
                <c:pt idx="12">
                  <c:v>45.294529074304201</c:v>
                </c:pt>
                <c:pt idx="13">
                  <c:v>57.168152444628497</c:v>
                </c:pt>
                <c:pt idx="14">
                  <c:v>82.414709907875704</c:v>
                </c:pt>
                <c:pt idx="15">
                  <c:v>129.773098119395</c:v>
                </c:pt>
                <c:pt idx="16">
                  <c:v>230.292028784454</c:v>
                </c:pt>
                <c:pt idx="17">
                  <c:v>450.22659178335499</c:v>
                </c:pt>
              </c:numCache>
            </c:numRef>
          </c:val>
          <c:extLst>
            <c:ext xmlns:c16="http://schemas.microsoft.com/office/drawing/2014/chart" uri="{C3380CC4-5D6E-409C-BE32-E72D297353CC}">
              <c16:uniqueId val="{00000001-5B71-417E-B1C4-DBAD04304039}"/>
            </c:ext>
          </c:extLst>
        </c:ser>
        <c:dLbls>
          <c:showLegendKey val="0"/>
          <c:showVal val="0"/>
          <c:showCatName val="0"/>
          <c:showSerName val="0"/>
          <c:showPercent val="0"/>
          <c:showBubbleSize val="0"/>
        </c:dLbls>
        <c:gapWidth val="219"/>
        <c:overlap val="-27"/>
        <c:axId val="88110592"/>
        <c:axId val="88112128"/>
      </c:barChart>
      <c:catAx>
        <c:axId val="881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8112128"/>
        <c:crosses val="autoZero"/>
        <c:auto val="1"/>
        <c:lblAlgn val="ctr"/>
        <c:lblOffset val="100"/>
        <c:noMultiLvlLbl val="0"/>
      </c:catAx>
      <c:valAx>
        <c:axId val="8811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8110592"/>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allregionbygender!$A$3</c:f>
              <c:strCache>
                <c:ptCount val="1"/>
                <c:pt idx="0">
                  <c:v>Male</c:v>
                </c:pt>
              </c:strCache>
            </c:strRef>
          </c:tx>
          <c:spPr>
            <a:solidFill>
              <a:srgbClr val="00B050"/>
            </a:solidFill>
            <a:ln>
              <a:solidFill>
                <a:srgbClr val="00B050"/>
              </a:solidFill>
            </a:ln>
            <a:effectLst/>
          </c:spPr>
          <c:invertIfNegative val="0"/>
          <c:cat>
            <c:strRef>
              <c:f>(allregionbygender!$C$2,allregionbygender!$G$2)</c:f>
              <c:strCache>
                <c:ptCount val="2"/>
                <c:pt idx="0">
                  <c:v>Region 2</c:v>
                </c:pt>
                <c:pt idx="1">
                  <c:v>Massachusetts</c:v>
                </c:pt>
              </c:strCache>
            </c:strRef>
          </c:cat>
          <c:val>
            <c:numRef>
              <c:f>(allregionbygender!$C$3,allregionbygender!$G$3)</c:f>
              <c:numCache>
                <c:formatCode>General</c:formatCode>
                <c:ptCount val="2"/>
                <c:pt idx="0">
                  <c:v>33.459693824844798</c:v>
                </c:pt>
                <c:pt idx="1">
                  <c:v>48.744209413708496</c:v>
                </c:pt>
              </c:numCache>
            </c:numRef>
          </c:val>
          <c:extLst>
            <c:ext xmlns:c16="http://schemas.microsoft.com/office/drawing/2014/chart" uri="{C3380CC4-5D6E-409C-BE32-E72D297353CC}">
              <c16:uniqueId val="{00000000-FFEB-472E-AA11-9336F06AE6D6}"/>
            </c:ext>
          </c:extLst>
        </c:ser>
        <c:ser>
          <c:idx val="1"/>
          <c:order val="1"/>
          <c:tx>
            <c:strRef>
              <c:f>allregionbygender!$A$4</c:f>
              <c:strCache>
                <c:ptCount val="1"/>
                <c:pt idx="0">
                  <c:v>Female</c:v>
                </c:pt>
              </c:strCache>
            </c:strRef>
          </c:tx>
          <c:spPr>
            <a:solidFill>
              <a:srgbClr val="0070C0"/>
            </a:solidFill>
            <a:ln>
              <a:solidFill>
                <a:srgbClr val="4376BB"/>
              </a:solidFill>
            </a:ln>
            <a:effectLst/>
          </c:spPr>
          <c:invertIfNegative val="0"/>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0-B2DF-4A49-AB6A-3C295BA48847}"/>
              </c:ext>
            </c:extLst>
          </c:dPt>
          <c:cat>
            <c:strRef>
              <c:f>(allregionbygender!$C$2,allregionbygender!$G$2)</c:f>
              <c:strCache>
                <c:ptCount val="2"/>
                <c:pt idx="0">
                  <c:v>Region 2</c:v>
                </c:pt>
                <c:pt idx="1">
                  <c:v>Massachusetts</c:v>
                </c:pt>
              </c:strCache>
            </c:strRef>
          </c:cat>
          <c:val>
            <c:numRef>
              <c:f>(allregionbygender!$C$4,allregionbygender!$G$4)</c:f>
              <c:numCache>
                <c:formatCode>General</c:formatCode>
                <c:ptCount val="2"/>
                <c:pt idx="0">
                  <c:v>32.259690510408198</c:v>
                </c:pt>
                <c:pt idx="1">
                  <c:v>49.067312579928497</c:v>
                </c:pt>
              </c:numCache>
            </c:numRef>
          </c:val>
          <c:extLst>
            <c:ext xmlns:c16="http://schemas.microsoft.com/office/drawing/2014/chart" uri="{C3380CC4-5D6E-409C-BE32-E72D297353CC}">
              <c16:uniqueId val="{00000001-FFEB-472E-AA11-9336F06AE6D6}"/>
            </c:ext>
          </c:extLst>
        </c:ser>
        <c:dLbls>
          <c:showLegendKey val="0"/>
          <c:showVal val="0"/>
          <c:showCatName val="0"/>
          <c:showSerName val="0"/>
          <c:showPercent val="0"/>
          <c:showBubbleSize val="0"/>
        </c:dLbls>
        <c:gapWidth val="219"/>
        <c:axId val="91337856"/>
        <c:axId val="91339392"/>
      </c:barChart>
      <c:catAx>
        <c:axId val="913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1339392"/>
        <c:crosses val="autoZero"/>
        <c:auto val="1"/>
        <c:lblAlgn val="ctr"/>
        <c:lblOffset val="100"/>
        <c:noMultiLvlLbl val="0"/>
      </c:catAx>
      <c:valAx>
        <c:axId val="91339392"/>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133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155861916577835"/>
          <c:y val="2.375452411458284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allregionbytransport!$D$30</c:f>
              <c:strCache>
                <c:ptCount val="1"/>
                <c:pt idx="0">
                  <c:v>Region 2</c:v>
                </c:pt>
              </c:strCache>
            </c:strRef>
          </c:tx>
          <c:dPt>
            <c:idx val="0"/>
            <c:bubble3D val="0"/>
            <c:spPr>
              <a:solidFill>
                <a:schemeClr val="accent1"/>
              </a:solidFill>
              <a:ln>
                <a:noFill/>
              </a:ln>
              <a:effectLst/>
            </c:spPr>
            <c:extLst>
              <c:ext xmlns:c16="http://schemas.microsoft.com/office/drawing/2014/chart" uri="{C3380CC4-5D6E-409C-BE32-E72D297353CC}">
                <c16:uniqueId val="{00000001-ABB6-4E27-A50D-6F2137427055}"/>
              </c:ext>
            </c:extLst>
          </c:dPt>
          <c:dPt>
            <c:idx val="1"/>
            <c:bubble3D val="0"/>
            <c:spPr>
              <a:solidFill>
                <a:schemeClr val="accent2"/>
              </a:solidFill>
              <a:ln>
                <a:noFill/>
              </a:ln>
              <a:effectLst/>
            </c:spPr>
            <c:extLst>
              <c:ext xmlns:c16="http://schemas.microsoft.com/office/drawing/2014/chart" uri="{C3380CC4-5D6E-409C-BE32-E72D297353CC}">
                <c16:uniqueId val="{00000003-ABB6-4E27-A50D-6F2137427055}"/>
              </c:ext>
            </c:extLst>
          </c:dPt>
          <c:dPt>
            <c:idx val="2"/>
            <c:bubble3D val="0"/>
            <c:spPr>
              <a:solidFill>
                <a:schemeClr val="accent3"/>
              </a:solidFill>
              <a:ln>
                <a:noFill/>
              </a:ln>
              <a:effectLst/>
            </c:spPr>
            <c:extLst>
              <c:ext xmlns:c16="http://schemas.microsoft.com/office/drawing/2014/chart" uri="{C3380CC4-5D6E-409C-BE32-E72D297353CC}">
                <c16:uniqueId val="{00000005-ABB6-4E27-A50D-6F2137427055}"/>
              </c:ext>
            </c:extLst>
          </c:dPt>
          <c:dPt>
            <c:idx val="3"/>
            <c:bubble3D val="0"/>
            <c:spPr>
              <a:solidFill>
                <a:schemeClr val="accent4"/>
              </a:solidFill>
              <a:ln>
                <a:noFill/>
              </a:ln>
              <a:effectLst/>
            </c:spPr>
            <c:extLst>
              <c:ext xmlns:c16="http://schemas.microsoft.com/office/drawing/2014/chart" uri="{C3380CC4-5D6E-409C-BE32-E72D297353CC}">
                <c16:uniqueId val="{00000007-ABB6-4E27-A50D-6F2137427055}"/>
              </c:ext>
            </c:extLst>
          </c:dPt>
          <c:dPt>
            <c:idx val="4"/>
            <c:bubble3D val="0"/>
            <c:spPr>
              <a:solidFill>
                <a:schemeClr val="accent5"/>
              </a:solidFill>
              <a:ln>
                <a:noFill/>
              </a:ln>
              <a:effectLst/>
            </c:spPr>
            <c:extLst>
              <c:ext xmlns:c16="http://schemas.microsoft.com/office/drawing/2014/chart" uri="{C3380CC4-5D6E-409C-BE32-E72D297353CC}">
                <c16:uniqueId val="{00000009-ABB6-4E27-A50D-6F2137427055}"/>
              </c:ext>
            </c:extLst>
          </c:dPt>
          <c:dPt>
            <c:idx val="5"/>
            <c:bubble3D val="0"/>
            <c:spPr>
              <a:solidFill>
                <a:schemeClr val="accent6"/>
              </a:solidFill>
              <a:ln>
                <a:noFill/>
              </a:ln>
              <a:effectLst/>
            </c:spPr>
            <c:extLst>
              <c:ext xmlns:c16="http://schemas.microsoft.com/office/drawing/2014/chart" uri="{C3380CC4-5D6E-409C-BE32-E72D297353CC}">
                <c16:uniqueId val="{0000000B-ABB6-4E27-A50D-6F2137427055}"/>
              </c:ext>
            </c:extLst>
          </c:dPt>
          <c:cat>
            <c:strRef>
              <c:f>allregionbytransport!$B$31:$B$36</c:f>
              <c:strCache>
                <c:ptCount val="6"/>
                <c:pt idx="0">
                  <c:v>Ground Ambulance</c:v>
                </c:pt>
                <c:pt idx="1">
                  <c:v>Private/Public Vehicle/Walk-in</c:v>
                </c:pt>
                <c:pt idx="2">
                  <c:v>Police</c:v>
                </c:pt>
                <c:pt idx="3">
                  <c:v>Other</c:v>
                </c:pt>
                <c:pt idx="4">
                  <c:v>Unknown</c:v>
                </c:pt>
                <c:pt idx="5">
                  <c:v>Helicopter Ambulance</c:v>
                </c:pt>
              </c:strCache>
            </c:strRef>
          </c:cat>
          <c:val>
            <c:numRef>
              <c:f>allregionbytransport!$D$31:$D$36</c:f>
              <c:numCache>
                <c:formatCode>General</c:formatCode>
                <c:ptCount val="6"/>
                <c:pt idx="0">
                  <c:v>13361</c:v>
                </c:pt>
                <c:pt idx="1">
                  <c:v>3815</c:v>
                </c:pt>
                <c:pt idx="2">
                  <c:v>11</c:v>
                </c:pt>
                <c:pt idx="3">
                  <c:v>196</c:v>
                </c:pt>
                <c:pt idx="4">
                  <c:v>27</c:v>
                </c:pt>
                <c:pt idx="5">
                  <c:v>592</c:v>
                </c:pt>
              </c:numCache>
            </c:numRef>
          </c:val>
          <c:extLst>
            <c:ext xmlns:c16="http://schemas.microsoft.com/office/drawing/2014/chart" uri="{C3380CC4-5D6E-409C-BE32-E72D297353CC}">
              <c16:uniqueId val="{0000000C-ABB6-4E27-A50D-6F213742705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5979319280109925"/>
          <c:w val="0.99890151956261442"/>
          <c:h val="0.22378532773135321"/>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allregionbytransport!$H$30</c:f>
              <c:strCache>
                <c:ptCount val="1"/>
                <c:pt idx="0">
                  <c:v>Massachusetts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69C9-4F6D-B5F1-3AA78E27679B}"/>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69C9-4F6D-B5F1-3AA78E27679B}"/>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69C9-4F6D-B5F1-3AA78E27679B}"/>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69C9-4F6D-B5F1-3AA78E27679B}"/>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69C9-4F6D-B5F1-3AA78E27679B}"/>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69C9-4F6D-B5F1-3AA78E27679B}"/>
              </c:ext>
            </c:extLst>
          </c:dPt>
          <c:cat>
            <c:strRef>
              <c:f>allregionbytransport!$B$31:$B$36</c:f>
              <c:strCache>
                <c:ptCount val="6"/>
                <c:pt idx="0">
                  <c:v>Ground Ambulance</c:v>
                </c:pt>
                <c:pt idx="1">
                  <c:v>Private/Public Vehicle/Walk-in</c:v>
                </c:pt>
                <c:pt idx="2">
                  <c:v>Police</c:v>
                </c:pt>
                <c:pt idx="3">
                  <c:v>Other</c:v>
                </c:pt>
                <c:pt idx="4">
                  <c:v>Unknown</c:v>
                </c:pt>
                <c:pt idx="5">
                  <c:v>Helicopter Ambulance</c:v>
                </c:pt>
              </c:strCache>
            </c:strRef>
          </c:cat>
          <c:val>
            <c:numRef>
              <c:f>allregionbytransport!$H$31:$H$36</c:f>
              <c:numCache>
                <c:formatCode>General</c:formatCode>
                <c:ptCount val="6"/>
                <c:pt idx="0">
                  <c:v>105615</c:v>
                </c:pt>
                <c:pt idx="1">
                  <c:v>33646</c:v>
                </c:pt>
                <c:pt idx="2">
                  <c:v>300</c:v>
                </c:pt>
                <c:pt idx="3">
                  <c:v>1383</c:v>
                </c:pt>
                <c:pt idx="4">
                  <c:v>5517</c:v>
                </c:pt>
                <c:pt idx="5">
                  <c:v>3096</c:v>
                </c:pt>
              </c:numCache>
            </c:numRef>
          </c:val>
          <c:extLst>
            <c:ext xmlns:c16="http://schemas.microsoft.com/office/drawing/2014/chart" uri="{C3380CC4-5D6E-409C-BE32-E72D297353CC}">
              <c16:uniqueId val="{0000000C-69C9-4F6D-B5F1-3AA78E2767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D0157500-80B3-4580-96CF-79B9887643F4}" type="datetimeFigureOut">
              <a:rPr lang="en-US" smtClean="0"/>
              <a:t>08/08/2019</a:t>
            </a:fld>
            <a:endParaRPr lang="en-US"/>
          </a:p>
        </p:txBody>
      </p:sp>
      <p:sp>
        <p:nvSpPr>
          <p:cNvPr id="4" name="Footer Placeholder 3"/>
          <p:cNvSpPr>
            <a:spLocks noGrp="1"/>
          </p:cNvSpPr>
          <p:nvPr>
            <p:ph type="ftr" sz="quarter" idx="2"/>
          </p:nvPr>
        </p:nvSpPr>
        <p:spPr>
          <a:xfrm>
            <a:off x="0" y="8829969"/>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9"/>
            <a:ext cx="2971800" cy="466433"/>
          </a:xfrm>
          <a:prstGeom prst="rect">
            <a:avLst/>
          </a:prstGeom>
        </p:spPr>
        <p:txBody>
          <a:bodyPr vert="horz" lIns="93177" tIns="46589" rIns="93177" bIns="46589" rtlCol="0" anchor="b"/>
          <a:lstStyle>
            <a:lvl1pPr algn="r">
              <a:defRPr sz="1200"/>
            </a:lvl1pPr>
          </a:lstStyle>
          <a:p>
            <a:fld id="{FBE98D1D-ACAC-4224-BD97-FC7829A208F1}" type="slidenum">
              <a:rPr lang="en-US" smtClean="0"/>
              <a:t>‹#›</a:t>
            </a:fld>
            <a:endParaRPr lang="en-US"/>
          </a:p>
        </p:txBody>
      </p:sp>
    </p:spTree>
    <p:extLst>
      <p:ext uri="{BB962C8B-B14F-4D97-AF65-F5344CB8AC3E}">
        <p14:creationId xmlns:p14="http://schemas.microsoft.com/office/powerpoint/2010/main" val="309994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08/08/2019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0E92416-ED93-4C08-BC7B-5C0167D72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C6250EA-6C6E-4898-B97F-59BCFE9A2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4A028E93-06BB-4C79-8022-1A0D872F3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9F64AE-011C-46D7-8C36-EFECC6B30ACF}"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21898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66A72B2-548D-4A6B-A02C-0A8EA6518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416E899-B124-4E66-B1A2-2A0C65DA8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D6D5611C-7293-4C8B-BD58-90A0BDF8E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82D8C4-A12B-4910-B498-2845C0162AE5}"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168324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6A121562-C2FC-4ECE-8D63-52C45611D4F5}" type="slidenum">
              <a:rPr lang="en-US" altLang="en-US" smtClean="0"/>
              <a:pPr/>
              <a:t>15</a:t>
            </a:fld>
            <a:endParaRPr lang="en-US" altLang="en-US"/>
          </a:p>
        </p:txBody>
      </p:sp>
    </p:spTree>
    <p:extLst>
      <p:ext uri="{BB962C8B-B14F-4D97-AF65-F5344CB8AC3E}">
        <p14:creationId xmlns:p14="http://schemas.microsoft.com/office/powerpoint/2010/main" val="1299739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72200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47475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209D0AA6-BEC2-40A2-86EC-C5FCC3C33BCE}" type="slidenum">
              <a:rPr lang="en-US" altLang="en-US" smtClean="0"/>
              <a:pPr/>
              <a:t>18</a:t>
            </a:fld>
            <a:endParaRPr lang="en-US" altLang="en-US"/>
          </a:p>
        </p:txBody>
      </p:sp>
    </p:spTree>
    <p:extLst>
      <p:ext uri="{BB962C8B-B14F-4D97-AF65-F5344CB8AC3E}">
        <p14:creationId xmlns:p14="http://schemas.microsoft.com/office/powerpoint/2010/main" val="2134316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960A6532-9BB2-475E-8058-84A40C6D4F9E}" type="slidenum">
              <a:rPr lang="en-US" altLang="en-US" smtClean="0"/>
              <a:pPr/>
              <a:t>19</a:t>
            </a:fld>
            <a:endParaRPr lang="en-US" altLang="en-US"/>
          </a:p>
        </p:txBody>
      </p:sp>
    </p:spTree>
    <p:extLst>
      <p:ext uri="{BB962C8B-B14F-4D97-AF65-F5344CB8AC3E}">
        <p14:creationId xmlns:p14="http://schemas.microsoft.com/office/powerpoint/2010/main" val="72471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r>
              <a:rPr lang="en-US" altLang="en-US"/>
              <a:t>Rates are calculated by location of treating hospital </a:t>
            </a:r>
          </a:p>
          <a:p>
            <a:pPr eaLnBrk="1" hangingPunct="1">
              <a:spcBef>
                <a:spcPct val="0"/>
              </a:spcBef>
            </a:pPr>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0094EC58-1C58-4691-8649-BB6EF00EDD6B}" type="slidenum">
              <a:rPr lang="en-US" altLang="en-US" smtClean="0"/>
              <a:pPr/>
              <a:t>20</a:t>
            </a:fld>
            <a:endParaRPr lang="en-US" altLang="en-US"/>
          </a:p>
        </p:txBody>
      </p:sp>
    </p:spTree>
    <p:extLst>
      <p:ext uri="{BB962C8B-B14F-4D97-AF65-F5344CB8AC3E}">
        <p14:creationId xmlns:p14="http://schemas.microsoft.com/office/powerpoint/2010/main" val="398966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r>
              <a:rPr lang="en-US" altLang="en-US"/>
              <a:t>Rates are calculated by location of treating hospital </a:t>
            </a:r>
          </a:p>
          <a:p>
            <a:pPr eaLnBrk="1" hangingPunct="1">
              <a:spcBef>
                <a:spcPct val="0"/>
              </a:spcBef>
            </a:pPr>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8E5E9F6-9636-4D6A-934B-D850113D48CE}" type="slidenum">
              <a:rPr lang="en-US" altLang="en-US" smtClean="0"/>
              <a:pPr/>
              <a:t>21</a:t>
            </a:fld>
            <a:endParaRPr lang="en-US" altLang="en-US"/>
          </a:p>
        </p:txBody>
      </p:sp>
    </p:spTree>
    <p:extLst>
      <p:ext uri="{BB962C8B-B14F-4D97-AF65-F5344CB8AC3E}">
        <p14:creationId xmlns:p14="http://schemas.microsoft.com/office/powerpoint/2010/main" val="257640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E5496DFD-D4A5-4BC8-9FD4-1F435152DFF2}" type="slidenum">
              <a:rPr lang="en-US" altLang="en-US" smtClean="0"/>
              <a:pPr/>
              <a:t>22</a:t>
            </a:fld>
            <a:endParaRPr lang="en-US" altLang="en-US"/>
          </a:p>
        </p:txBody>
      </p:sp>
    </p:spTree>
    <p:extLst>
      <p:ext uri="{BB962C8B-B14F-4D97-AF65-F5344CB8AC3E}">
        <p14:creationId xmlns:p14="http://schemas.microsoft.com/office/powerpoint/2010/main" val="44485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22685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DC6A2C7-26AD-4DB5-98B7-920A1AACE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3E44815-D399-416F-A949-32D22129E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CCB4FC48-FFC4-4EB4-B3B3-A344A3C84B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F2BDFC-B72B-4C82-9B64-D5984D8F31BE}"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2753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r>
              <a:rPr lang="en-US" altLang="en-US"/>
              <a:t>Rates are calculated by location of treating hospital </a:t>
            </a:r>
          </a:p>
          <a:p>
            <a:pPr eaLnBrk="1" hangingPunct="1">
              <a:spcBef>
                <a:spcPct val="0"/>
              </a:spcBef>
            </a:pPr>
            <a:endParaRPr lang="en-US" altLang="en-US"/>
          </a:p>
          <a:p>
            <a:pPr eaLnBrk="1" hangingPunct="1">
              <a:spcBef>
                <a:spcPct val="0"/>
              </a:spcBef>
            </a:pPr>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8CBC394B-B618-4764-8B72-D8BD12F43611}" type="slidenum">
              <a:rPr lang="en-US" altLang="en-US" smtClean="0"/>
              <a:pPr/>
              <a:t>24</a:t>
            </a:fld>
            <a:endParaRPr lang="en-US" altLang="en-US"/>
          </a:p>
        </p:txBody>
      </p:sp>
    </p:spTree>
    <p:extLst>
      <p:ext uri="{BB962C8B-B14F-4D97-AF65-F5344CB8AC3E}">
        <p14:creationId xmlns:p14="http://schemas.microsoft.com/office/powerpoint/2010/main" val="94753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522F2BB-F749-4662-846E-3A834039B420}" type="slidenum">
              <a:rPr lang="en-US" altLang="en-US" smtClean="0"/>
              <a:pPr/>
              <a:t>25</a:t>
            </a:fld>
            <a:endParaRPr lang="en-US" altLang="en-US"/>
          </a:p>
        </p:txBody>
      </p:sp>
    </p:spTree>
    <p:extLst>
      <p:ext uri="{BB962C8B-B14F-4D97-AF65-F5344CB8AC3E}">
        <p14:creationId xmlns:p14="http://schemas.microsoft.com/office/powerpoint/2010/main" val="3474057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98728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68924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8D80042-D301-4B06-A4A9-7B1E1BD2B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D26D121D-5549-434F-AB54-CC2E2D699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1E4CE543-9087-4F4B-8FAA-23E1255A8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15804D-FD4E-46C4-A53A-D42818F53DD3}"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3648947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4D67C42-9B73-4082-BDB1-AF9A97F68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3B317521-35A9-4287-B30D-F4CA1CB43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649F4E25-FD48-48A1-B9DF-5BCACEE0C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CA6BED-4EF4-4A22-B590-1F66DA4BA3C2}" type="slidenum">
              <a:rPr lang="en-US" altLang="en-US" smtClean="0"/>
              <a:pPr/>
              <a:t>29</a:t>
            </a:fld>
            <a:endParaRPr lang="en-US" altLang="en-US"/>
          </a:p>
        </p:txBody>
      </p:sp>
    </p:spTree>
    <p:extLst>
      <p:ext uri="{BB962C8B-B14F-4D97-AF65-F5344CB8AC3E}">
        <p14:creationId xmlns:p14="http://schemas.microsoft.com/office/powerpoint/2010/main" val="383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A2E4252-C59D-420A-A773-1E3AFCC798A1}"/>
              </a:ext>
            </a:extLst>
          </p:cNvPr>
          <p:cNvSpPr>
            <a:spLocks noGrp="1" noRot="1" noChangeAspect="1" noTextEdit="1"/>
          </p:cNvSpPr>
          <p:nvPr>
            <p:ph type="sldImg"/>
          </p:nvPr>
        </p:nvSpPr>
        <p:spPr bwMode="auto">
          <a:xfrm>
            <a:off x="355600" y="690563"/>
            <a:ext cx="6146800" cy="3459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2BA6CF9-8FE1-4FEF-9815-3F6074C28547}"/>
              </a:ext>
            </a:extLst>
          </p:cNvPr>
          <p:cNvSpPr>
            <a:spLocks noGrp="1"/>
          </p:cNvSpPr>
          <p:nvPr>
            <p:ph type="body" idx="1"/>
          </p:nvPr>
        </p:nvSpPr>
        <p:spPr bwMode="auto">
          <a:xfrm>
            <a:off x="686421" y="4383089"/>
            <a:ext cx="5485158" cy="415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86" tIns="45844" rIns="91686" bIns="45844"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2EAB2E90-DADD-49D4-A14A-BC14415752F4}"/>
              </a:ext>
            </a:extLst>
          </p:cNvPr>
          <p:cNvSpPr txBox="1">
            <a:spLocks noGrp="1"/>
          </p:cNvSpPr>
          <p:nvPr/>
        </p:nvSpPr>
        <p:spPr bwMode="auto">
          <a:xfrm>
            <a:off x="3884028" y="8759826"/>
            <a:ext cx="297242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6" tIns="45844" rIns="91686" bIns="45844" anchor="b"/>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eaLnBrk="0" fontAlgn="base" hangingPunct="0">
              <a:spcBef>
                <a:spcPct val="0"/>
              </a:spcBef>
              <a:spcAft>
                <a:spcPct val="0"/>
              </a:spcAft>
              <a:defRPr>
                <a:solidFill>
                  <a:schemeClr val="tx1"/>
                </a:solidFill>
                <a:latin typeface="Calibri" panose="020F0502020204030204" pitchFamily="34" charset="0"/>
              </a:defRPr>
            </a:lvl6pPr>
            <a:lvl7pPr marL="2971800" indent="-228600" defTabSz="954088" eaLnBrk="0" fontAlgn="base" hangingPunct="0">
              <a:spcBef>
                <a:spcPct val="0"/>
              </a:spcBef>
              <a:spcAft>
                <a:spcPct val="0"/>
              </a:spcAft>
              <a:defRPr>
                <a:solidFill>
                  <a:schemeClr val="tx1"/>
                </a:solidFill>
                <a:latin typeface="Calibri" panose="020F0502020204030204" pitchFamily="34" charset="0"/>
              </a:defRPr>
            </a:lvl7pPr>
            <a:lvl8pPr marL="3429000" indent="-228600" defTabSz="954088" eaLnBrk="0" fontAlgn="base" hangingPunct="0">
              <a:spcBef>
                <a:spcPct val="0"/>
              </a:spcBef>
              <a:spcAft>
                <a:spcPct val="0"/>
              </a:spcAft>
              <a:defRPr>
                <a:solidFill>
                  <a:schemeClr val="tx1"/>
                </a:solidFill>
                <a:latin typeface="Calibri" panose="020F0502020204030204" pitchFamily="34" charset="0"/>
              </a:defRPr>
            </a:lvl8pPr>
            <a:lvl9pPr marL="3886200" indent="-228600" defTabSz="9540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B72B9DC-3DEA-422C-B9B3-3985307059B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t>4</a:t>
            </a:fld>
            <a:endParaRPr lang="en-US" altLang="en-US" sz="120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54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76639D7-A84B-4453-9BFE-4BB64A16B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E024F69-142E-4747-88FB-BCC893965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B3BB24D3-B4CB-40C7-9C4F-95B39E49AC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3EB911-F864-42F7-B123-3B4E08F945E9}"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37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641350" y="1162050"/>
            <a:ext cx="5575300" cy="3136900"/>
          </a:xfrm>
          <a:ln/>
        </p:spPr>
      </p:sp>
      <p:sp>
        <p:nvSpPr>
          <p:cNvPr id="10243" name="Notes Placeholder 2"/>
          <p:cNvSpPr>
            <a:spLocks noGrp="1"/>
          </p:cNvSpPr>
          <p:nvPr>
            <p:ph type="body" idx="1"/>
          </p:nvPr>
        </p:nvSpPr>
        <p:spPr>
          <a:noFill/>
        </p:spPr>
        <p:txBody>
          <a:bodyPr/>
          <a:lstStyle/>
          <a:p>
            <a:endParaRPr lang="en-US" altLang="en-US" dirty="0">
              <a:latin typeface="Arial" pitchFamily="34" charset="0"/>
            </a:endParaRPr>
          </a:p>
          <a:p>
            <a:endParaRPr lang="en-US" altLang="en-US" dirty="0">
              <a:latin typeface="Arial" pitchFamily="34" charset="0"/>
            </a:endParaRPr>
          </a:p>
          <a:p>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18F36052-AB2B-499A-96AC-1AA3C2FA3DF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41350" y="1162050"/>
            <a:ext cx="5575300" cy="3136900"/>
          </a:xfrm>
          <a:ln/>
        </p:spPr>
      </p:sp>
      <p:sp>
        <p:nvSpPr>
          <p:cNvPr id="11267" name="Notes Placeholder 2"/>
          <p:cNvSpPr>
            <a:spLocks noGrp="1"/>
          </p:cNvSpPr>
          <p:nvPr>
            <p:ph type="body" idx="1"/>
          </p:nvPr>
        </p:nvSpPr>
        <p:spPr>
          <a:noFill/>
        </p:spPr>
        <p:txBody>
          <a:bodyPr/>
          <a:lstStyle/>
          <a:p>
            <a:r>
              <a:rPr lang="en-US" altLang="en-US" dirty="0">
                <a:latin typeface="Arial" pitchFamily="34" charset="0"/>
              </a:rPr>
              <a:t>, ARC and US HHS. </a:t>
            </a:r>
          </a:p>
        </p:txBody>
      </p:sp>
      <p:sp>
        <p:nvSpPr>
          <p:cNvPr id="4" name="Slide Number Placeholder 3"/>
          <p:cNvSpPr>
            <a:spLocks noGrp="1"/>
          </p:cNvSpPr>
          <p:nvPr>
            <p:ph type="sldNum" sz="quarter" idx="5"/>
          </p:nvPr>
        </p:nvSpPr>
        <p:spPr/>
        <p:txBody>
          <a:bodyPr/>
          <a:lstStyle/>
          <a:p>
            <a:pPr>
              <a:defRPr/>
            </a:pPr>
            <a:fld id="{F56EE6DE-20B8-455E-8EE0-E6E2AB64977F}"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641350" y="1162050"/>
            <a:ext cx="5575300" cy="3136900"/>
          </a:xfrm>
          <a:ln/>
        </p:spPr>
      </p:sp>
      <p:sp>
        <p:nvSpPr>
          <p:cNvPr id="12291" name="Notes Placeholder 2"/>
          <p:cNvSpPr>
            <a:spLocks noGrp="1"/>
          </p:cNvSpPr>
          <p:nvPr>
            <p:ph type="body" idx="1"/>
          </p:nvPr>
        </p:nvSpPr>
        <p:spPr>
          <a:noFill/>
        </p:spPr>
        <p:txBody>
          <a:bodyPr/>
          <a:lstStyle/>
          <a:p>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EDE69D74-D3AE-4515-ACF0-890899D84EF5}"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641350" y="1162050"/>
            <a:ext cx="5575300" cy="3136900"/>
          </a:xfrm>
          <a:ln/>
        </p:spPr>
      </p:sp>
      <p:sp>
        <p:nvSpPr>
          <p:cNvPr id="15363"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solidFill>
                <a:schemeClr val="accent4"/>
              </a:solidFill>
              <a:latin typeface="Arial" pitchFamily="34" charset="0"/>
            </a:endParaRPr>
          </a:p>
        </p:txBody>
      </p:sp>
      <p:sp>
        <p:nvSpPr>
          <p:cNvPr id="4" name="Slide Number Placeholder 3"/>
          <p:cNvSpPr>
            <a:spLocks noGrp="1"/>
          </p:cNvSpPr>
          <p:nvPr>
            <p:ph type="sldNum" sz="quarter" idx="5"/>
          </p:nvPr>
        </p:nvSpPr>
        <p:spPr/>
        <p:txBody>
          <a:bodyPr/>
          <a:lstStyle/>
          <a:p>
            <a:pPr>
              <a:defRPr/>
            </a:pPr>
            <a:fld id="{7C8D15A7-823A-4BB8-8B13-7C35E9461AE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5485321-BD8B-4970-9A5E-6C57127CA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64149F48-1124-4A2F-9AEB-164101889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DCEABAB5-3D1A-4154-B2A9-4C1C37BE9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7F637F-E05F-4FEC-99B5-88B88798B59F}"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1846710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35085" y="223842"/>
            <a:ext cx="6424083" cy="708025"/>
          </a:xfrm>
        </p:spPr>
        <p:txBody>
          <a:bodyPr/>
          <a:lstStyle/>
          <a:p>
            <a:r>
              <a:rPr lang="en-US"/>
              <a:t>Click to edit Master title style</a:t>
            </a:r>
          </a:p>
        </p:txBody>
      </p:sp>
      <p:sp>
        <p:nvSpPr>
          <p:cNvPr id="3" name="Table Placeholder 2"/>
          <p:cNvSpPr>
            <a:spLocks noGrp="1"/>
          </p:cNvSpPr>
          <p:nvPr>
            <p:ph type="tbl" idx="1"/>
          </p:nvPr>
        </p:nvSpPr>
        <p:spPr>
          <a:xfrm>
            <a:off x="609600" y="1314452"/>
            <a:ext cx="10972800" cy="4811713"/>
          </a:xfrm>
        </p:spPr>
        <p:txBody>
          <a:bodyPr/>
          <a:lstStyle/>
          <a:p>
            <a:pPr lvl="0"/>
            <a:endParaRPr lang="en-US" noProof="0" dirty="0"/>
          </a:p>
        </p:txBody>
      </p:sp>
      <p:sp>
        <p:nvSpPr>
          <p:cNvPr id="4"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5" name="Rectangle 6"/>
          <p:cNvSpPr>
            <a:spLocks noGrp="1" noChangeArrowheads="1"/>
          </p:cNvSpPr>
          <p:nvPr>
            <p:ph type="sldNum" sz="quarter" idx="11"/>
          </p:nvPr>
        </p:nvSpPr>
        <p:spPr/>
        <p:txBody>
          <a:bodyPr/>
          <a:lstStyle>
            <a:lvl1pPr>
              <a:defRPr/>
            </a:lvl1pPr>
          </a:lstStyle>
          <a:p>
            <a:pPr>
              <a:defRPr/>
            </a:pPr>
            <a:r>
              <a:rPr lang="en-US" altLang="en-US"/>
              <a:t>Slide </a:t>
            </a:r>
            <a:fld id="{E5A7A456-320F-4C31-B81B-F927079F051A}" type="slidenum">
              <a:rPr lang="en-US" altLang="en-US" smtClean="0"/>
              <a:pPr>
                <a:defRPr/>
              </a:pPr>
              <a:t>‹#›</a:t>
            </a:fld>
            <a:endParaRPr lang="en-US" altLang="en-US"/>
          </a:p>
        </p:txBody>
      </p:sp>
    </p:spTree>
    <p:extLst>
      <p:ext uri="{BB962C8B-B14F-4D97-AF65-F5344CB8AC3E}">
        <p14:creationId xmlns:p14="http://schemas.microsoft.com/office/powerpoint/2010/main" val="373541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854B6D8-2D5C-4CDA-9C2C-E8E8F551AF2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3" name="Rectangle 6">
            <a:extLst>
              <a:ext uri="{FF2B5EF4-FFF2-40B4-BE49-F238E27FC236}">
                <a16:creationId xmlns:a16="http://schemas.microsoft.com/office/drawing/2014/main" id="{83569EC0-952F-4F4A-AA27-CF16447B96A9}"/>
              </a:ext>
            </a:extLst>
          </p:cNvPr>
          <p:cNvSpPr>
            <a:spLocks noGrp="1" noChangeArrowheads="1"/>
          </p:cNvSpPr>
          <p:nvPr>
            <p:ph type="sldNum" sz="quarter" idx="11"/>
          </p:nvPr>
        </p:nvSpPr>
        <p:spPr/>
        <p:txBody>
          <a:bodyPr/>
          <a:lstStyle>
            <a:lvl1pPr>
              <a:defRPr/>
            </a:lvl1pPr>
          </a:lstStyle>
          <a:p>
            <a:pPr>
              <a:defRPr/>
            </a:pPr>
            <a:r>
              <a:rPr lang="en-US" altLang="en-US"/>
              <a:t>Slide </a:t>
            </a:r>
            <a:fld id="{36BDE0A0-28DB-43C4-A2D7-CA73EF0B881B}" type="slidenum">
              <a:rPr lang="en-US" altLang="en-US" smtClean="0"/>
              <a:pPr>
                <a:defRPr/>
              </a:pPr>
              <a:t>‹#›</a:t>
            </a:fld>
            <a:endParaRPr lang="en-US" altLang="en-US"/>
          </a:p>
        </p:txBody>
      </p:sp>
    </p:spTree>
    <p:extLst>
      <p:ext uri="{BB962C8B-B14F-4D97-AF65-F5344CB8AC3E}">
        <p14:creationId xmlns:p14="http://schemas.microsoft.com/office/powerpoint/2010/main" val="43515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4" name="Rectangle 6"/>
          <p:cNvSpPr>
            <a:spLocks noGrp="1" noChangeArrowheads="1"/>
          </p:cNvSpPr>
          <p:nvPr>
            <p:ph type="sldNum" sz="quarter" idx="11"/>
          </p:nvPr>
        </p:nvSpPr>
        <p:spPr/>
        <p:txBody>
          <a:bodyPr/>
          <a:lstStyle>
            <a:lvl1pPr>
              <a:defRPr/>
            </a:lvl1pPr>
          </a:lstStyle>
          <a:p>
            <a:pPr>
              <a:defRPr/>
            </a:pPr>
            <a:r>
              <a:rPr lang="en-US" altLang="en-US"/>
              <a:t>Slide </a:t>
            </a:r>
            <a:fld id="{DAE2BB74-82CC-4EE9-92E7-2EC48A40C99E}" type="slidenum">
              <a:rPr lang="en-US" altLang="en-US" smtClean="0"/>
              <a:pPr>
                <a:defRPr/>
              </a:pPr>
              <a:t>‹#›</a:t>
            </a:fld>
            <a:endParaRPr lang="en-US" altLang="en-US"/>
          </a:p>
        </p:txBody>
      </p:sp>
    </p:spTree>
    <p:extLst>
      <p:ext uri="{BB962C8B-B14F-4D97-AF65-F5344CB8AC3E}">
        <p14:creationId xmlns:p14="http://schemas.microsoft.com/office/powerpoint/2010/main" val="261018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63" r:id="rId9"/>
    <p:sldLayoutId id="2147483664" r:id="rId10"/>
    <p:sldLayoutId id="2147483666" r:id="rId11"/>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s.org/quality-programs/trauma/tqi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Trauma Systems Committee</a:t>
            </a:r>
          </a:p>
        </p:txBody>
      </p:sp>
      <p:sp>
        <p:nvSpPr>
          <p:cNvPr id="3" name="TextBox 2"/>
          <p:cNvSpPr txBox="1"/>
          <p:nvPr/>
        </p:nvSpPr>
        <p:spPr>
          <a:xfrm>
            <a:off x="584200" y="4309533"/>
            <a:ext cx="6672277" cy="1569660"/>
          </a:xfrm>
          <a:prstGeom prst="rect">
            <a:avLst/>
          </a:prstGeom>
          <a:noFill/>
        </p:spPr>
        <p:txBody>
          <a:bodyPr wrap="square" rtlCol="0">
            <a:spAutoFit/>
          </a:bodyPr>
          <a:lstStyle/>
          <a:p>
            <a:r>
              <a:rPr lang="en-US" sz="2400" dirty="0">
                <a:solidFill>
                  <a:schemeClr val="bg1"/>
                </a:solidFill>
              </a:rPr>
              <a:t>Bureau of Health Care Safety and Quality</a:t>
            </a:r>
            <a:br>
              <a:rPr lang="en-US" sz="2400" dirty="0">
                <a:solidFill>
                  <a:schemeClr val="bg1"/>
                </a:solidFill>
              </a:rPr>
            </a:br>
            <a:r>
              <a:rPr lang="en-US" sz="2400" dirty="0">
                <a:solidFill>
                  <a:schemeClr val="bg1"/>
                </a:solidFill>
              </a:rPr>
              <a:t>Department of Public Health</a:t>
            </a:r>
            <a:br>
              <a:rPr lang="en-US" sz="2400" dirty="0">
                <a:solidFill>
                  <a:schemeClr val="bg1"/>
                </a:solidFill>
              </a:rPr>
            </a:br>
            <a:br>
              <a:rPr lang="en-US" sz="2400" dirty="0">
                <a:solidFill>
                  <a:schemeClr val="bg1"/>
                </a:solidFill>
              </a:rPr>
            </a:br>
            <a:r>
              <a:rPr lang="en-US" sz="2400" dirty="0">
                <a:solidFill>
                  <a:schemeClr val="bg1"/>
                </a:solidFill>
              </a:rPr>
              <a:t>Wednesday, May 29, 2019</a:t>
            </a: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92822" y="1"/>
            <a:ext cx="10972800" cy="972152"/>
          </a:xfrm>
        </p:spPr>
        <p:txBody>
          <a:bodyPr>
            <a:normAutofit/>
          </a:bodyPr>
          <a:lstStyle/>
          <a:p>
            <a:r>
              <a:rPr lang="en-US" altLang="en-US" sz="4000" dirty="0"/>
              <a:t>Boston Fireworks and July 4</a:t>
            </a:r>
            <a:r>
              <a:rPr lang="en-US" altLang="en-US" sz="4000" baseline="30000" dirty="0"/>
              <a:t>th</a:t>
            </a:r>
            <a:r>
              <a:rPr lang="en-US" altLang="en-US" sz="4000" dirty="0"/>
              <a:t> Pops Concert</a:t>
            </a:r>
          </a:p>
        </p:txBody>
      </p:sp>
      <p:sp>
        <p:nvSpPr>
          <p:cNvPr id="6150" name="Content Placeholder 5"/>
          <p:cNvSpPr>
            <a:spLocks noGrp="1"/>
          </p:cNvSpPr>
          <p:nvPr>
            <p:ph idx="1"/>
          </p:nvPr>
        </p:nvSpPr>
        <p:spPr>
          <a:xfrm>
            <a:off x="372533" y="4867058"/>
            <a:ext cx="10282633" cy="1504866"/>
          </a:xfrm>
        </p:spPr>
        <p:txBody>
          <a:bodyPr>
            <a:normAutofit/>
          </a:bodyPr>
          <a:lstStyle/>
          <a:p>
            <a:pPr>
              <a:defRPr/>
            </a:pPr>
            <a:r>
              <a:rPr lang="en-US" altLang="en-US" sz="2600" dirty="0"/>
              <a:t>500,000 spectators</a:t>
            </a:r>
          </a:p>
          <a:p>
            <a:pPr>
              <a:defRPr/>
            </a:pPr>
            <a:r>
              <a:rPr lang="en-US" altLang="en-US" sz="2600" dirty="0"/>
              <a:t>Public safety planning</a:t>
            </a:r>
          </a:p>
          <a:p>
            <a:pPr>
              <a:defRPr/>
            </a:pPr>
            <a:r>
              <a:rPr lang="en-US" altLang="en-US" sz="2600" dirty="0"/>
              <a:t>Medical concerns</a:t>
            </a:r>
            <a:endParaRPr lang="en-US" altLang="en-US" dirty="0"/>
          </a:p>
          <a:p>
            <a:pPr>
              <a:defRPr/>
            </a:pPr>
            <a:endParaRPr lang="en-US" altLang="en-US" dirty="0"/>
          </a:p>
          <a:p>
            <a:pPr>
              <a:defRPr/>
            </a:pPr>
            <a:endParaRPr lang="en-US" altLang="en-US" dirty="0"/>
          </a:p>
        </p:txBody>
      </p:sp>
      <p:pic>
        <p:nvPicPr>
          <p:cNvPr id="2050" name="Picture 2" descr="Image result for boston 4th of july fireworks"/>
          <p:cNvPicPr>
            <a:picLocks noChangeAspect="1" noChangeArrowheads="1"/>
          </p:cNvPicPr>
          <p:nvPr/>
        </p:nvPicPr>
        <p:blipFill rotWithShape="1">
          <a:blip r:embed="rId3">
            <a:extLst>
              <a:ext uri="{28A0092B-C50C-407E-A947-70E740481C1C}">
                <a14:useLocalDpi xmlns:a14="http://schemas.microsoft.com/office/drawing/2010/main" val="0"/>
              </a:ext>
            </a:extLst>
          </a:blip>
          <a:srcRect t="18509"/>
          <a:stretch/>
        </p:blipFill>
        <p:spPr bwMode="auto">
          <a:xfrm>
            <a:off x="240631" y="1211645"/>
            <a:ext cx="6458478" cy="34178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oston 4th of july firewo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883" y="1211645"/>
            <a:ext cx="5127280" cy="341985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634369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0544-E299-4C0A-9CCB-12C50CC66791}"/>
              </a:ext>
            </a:extLst>
          </p:cNvPr>
          <p:cNvSpPr>
            <a:spLocks noGrp="1"/>
          </p:cNvSpPr>
          <p:nvPr>
            <p:ph type="title"/>
          </p:nvPr>
        </p:nvSpPr>
        <p:spPr/>
        <p:txBody>
          <a:bodyPr>
            <a:normAutofit/>
          </a:bodyPr>
          <a:lstStyle/>
          <a:p>
            <a:pPr>
              <a:defRPr/>
            </a:pPr>
            <a:r>
              <a:rPr lang="en-US" sz="3800" dirty="0"/>
              <a:t>Trauma Registry: Framing the Regional Conversation</a:t>
            </a:r>
          </a:p>
        </p:txBody>
      </p:sp>
      <p:sp>
        <p:nvSpPr>
          <p:cNvPr id="3" name="Content Placeholder 2">
            <a:extLst>
              <a:ext uri="{FF2B5EF4-FFF2-40B4-BE49-F238E27FC236}">
                <a16:creationId xmlns:a16="http://schemas.microsoft.com/office/drawing/2014/main" id="{39BB5AC3-FB22-485B-A21F-E727C9781215}"/>
              </a:ext>
            </a:extLst>
          </p:cNvPr>
          <p:cNvSpPr>
            <a:spLocks noGrp="1"/>
          </p:cNvSpPr>
          <p:nvPr>
            <p:ph idx="1"/>
          </p:nvPr>
        </p:nvSpPr>
        <p:spPr>
          <a:xfrm>
            <a:off x="1776413" y="3705726"/>
            <a:ext cx="8716962" cy="1992430"/>
          </a:xfrm>
        </p:spPr>
        <p:txBody>
          <a:bodyPr>
            <a:normAutofit/>
          </a:bodyPr>
          <a:lstStyle/>
          <a:p>
            <a:pPr marL="111125" lvl="1" indent="0" algn="ctr">
              <a:buNone/>
              <a:defRPr/>
            </a:pPr>
            <a:r>
              <a:rPr lang="en-US" sz="3200" b="1" dirty="0">
                <a:solidFill>
                  <a:schemeClr val="accent1">
                    <a:lumMod val="50000"/>
                  </a:schemeClr>
                </a:solidFill>
              </a:rPr>
              <a:t>Framing the Regional Conversation </a:t>
            </a:r>
          </a:p>
          <a:p>
            <a:pPr marL="111125" lvl="1" indent="0" algn="ctr">
              <a:buNone/>
              <a:defRPr/>
            </a:pPr>
            <a:r>
              <a:rPr lang="en-US" sz="3200" b="1" dirty="0">
                <a:solidFill>
                  <a:schemeClr val="accent1">
                    <a:lumMod val="50000"/>
                  </a:schemeClr>
                </a:solidFill>
              </a:rPr>
              <a:t>Katherine T. Fillo, Ph.D., MPH, RN-BC</a:t>
            </a:r>
          </a:p>
          <a:p>
            <a:pPr marL="111125" lvl="1" indent="0" algn="ctr">
              <a:buNone/>
              <a:defRPr/>
            </a:pPr>
            <a:r>
              <a:rPr lang="en-US" sz="3200" b="1" dirty="0">
                <a:solidFill>
                  <a:schemeClr val="accent1">
                    <a:lumMod val="50000"/>
                  </a:schemeClr>
                </a:solidFill>
              </a:rPr>
              <a:t>Director, Division of Quality Improvement</a:t>
            </a:r>
            <a:endParaRPr lang="en-US" dirty="0"/>
          </a:p>
          <a:p>
            <a:pPr marL="111125" lvl="1" indent="0">
              <a:buNone/>
              <a:defRPr/>
            </a:pPr>
            <a:endParaRPr lang="en-US" sz="1400" dirty="0">
              <a:solidFill>
                <a:srgbClr val="FF0000"/>
              </a:solidFill>
            </a:endParaRPr>
          </a:p>
          <a:p>
            <a:pPr marL="111125" lvl="1" indent="0" algn="ctr">
              <a:buNone/>
              <a:defRPr/>
            </a:pPr>
            <a:endParaRPr lang="en-US" sz="2000" b="1" dirty="0"/>
          </a:p>
          <a:p>
            <a:pPr>
              <a:defRPr/>
            </a:pPr>
            <a:endParaRPr lang="en-US" sz="2000" dirty="0"/>
          </a:p>
        </p:txBody>
      </p:sp>
      <p:pic>
        <p:nvPicPr>
          <p:cNvPr id="66565" name="Picture 26">
            <a:extLst>
              <a:ext uri="{FF2B5EF4-FFF2-40B4-BE49-F238E27FC236}">
                <a16:creationId xmlns:a16="http://schemas.microsoft.com/office/drawing/2014/main" id="{2731DC3B-45AD-43E5-8AA7-167A49374E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494" y="1397167"/>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4694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BDF20B-AE59-4BD7-BA11-900C529CC797}"/>
              </a:ext>
            </a:extLst>
          </p:cNvPr>
          <p:cNvSpPr>
            <a:spLocks noGrp="1"/>
          </p:cNvSpPr>
          <p:nvPr>
            <p:ph type="title"/>
          </p:nvPr>
        </p:nvSpPr>
        <p:spPr/>
        <p:txBody>
          <a:bodyPr>
            <a:normAutofit/>
          </a:bodyPr>
          <a:lstStyle/>
          <a:p>
            <a:pPr>
              <a:defRPr/>
            </a:pPr>
            <a:r>
              <a:rPr lang="en-US" sz="4000" dirty="0"/>
              <a:t>Trauma Registry </a:t>
            </a:r>
          </a:p>
        </p:txBody>
      </p:sp>
      <p:sp>
        <p:nvSpPr>
          <p:cNvPr id="8" name="Text Placeholder 7">
            <a:extLst>
              <a:ext uri="{FF2B5EF4-FFF2-40B4-BE49-F238E27FC236}">
                <a16:creationId xmlns:a16="http://schemas.microsoft.com/office/drawing/2014/main" id="{22318F62-397A-4ED3-AF5C-D7D164699B66}"/>
              </a:ext>
            </a:extLst>
          </p:cNvPr>
          <p:cNvSpPr>
            <a:spLocks noGrp="1"/>
          </p:cNvSpPr>
          <p:nvPr>
            <p:ph idx="1"/>
          </p:nvPr>
        </p:nvSpPr>
        <p:spPr/>
        <p:txBody>
          <a:bodyPr/>
          <a:lstStyle/>
          <a:p>
            <a:pPr>
              <a:defRPr/>
            </a:pPr>
            <a:r>
              <a:rPr lang="en-US" dirty="0"/>
              <a:t> Data Submission Update</a:t>
            </a:r>
          </a:p>
          <a:p>
            <a:pPr marL="0" indent="0">
              <a:buNone/>
              <a:defRPr/>
            </a:pPr>
            <a:endParaRPr lang="en-US" dirty="0"/>
          </a:p>
          <a:p>
            <a:pPr marL="168275" indent="-457200">
              <a:defRPr/>
            </a:pPr>
            <a:r>
              <a:rPr lang="en-US" dirty="0"/>
              <a:t>Ambulance Response and Transport Times</a:t>
            </a:r>
          </a:p>
          <a:p>
            <a:pPr marL="0" indent="0">
              <a:buNone/>
              <a:defRPr/>
            </a:pPr>
            <a:endParaRPr lang="en-US" dirty="0"/>
          </a:p>
          <a:p>
            <a:pPr marL="168275" indent="-457200">
              <a:defRPr/>
            </a:pPr>
            <a:r>
              <a:rPr lang="en-US" dirty="0"/>
              <a:t>Trauma Rates by Region</a:t>
            </a:r>
          </a:p>
          <a:p>
            <a:pPr marL="168275" indent="-457200">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7" name="Slide Number Placeholder 5">
            <a:extLst/>
          </p:cNvPr>
          <p:cNvSpPr txBox="1">
            <a:spLocks/>
          </p:cNvSpPr>
          <p:nvPr/>
        </p:nvSpPr>
        <p:spPr>
          <a:xfrm>
            <a:off x="8908923" y="66448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10" name="Footer Placeholder 3">
            <a:extLst/>
          </p:cNvPr>
          <p:cNvSpPr txBox="1">
            <a:spLocks/>
          </p:cNvSpPr>
          <p:nvPr/>
        </p:nvSpPr>
        <p:spPr>
          <a:xfrm>
            <a:off x="763533" y="66629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8617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85" y="67377"/>
            <a:ext cx="11489422" cy="874654"/>
          </a:xfrm>
        </p:spPr>
        <p:txBody>
          <a:bodyPr>
            <a:noAutofit/>
          </a:bodyPr>
          <a:lstStyle/>
          <a:p>
            <a:r>
              <a:rPr lang="en-US" sz="3600" dirty="0"/>
              <a:t>Trauma Data Submissions from Designated Trauma Centers</a:t>
            </a:r>
          </a:p>
        </p:txBody>
      </p:sp>
      <p:sp>
        <p:nvSpPr>
          <p:cNvPr id="6" name="Content Placeholder 5"/>
          <p:cNvSpPr txBox="1">
            <a:spLocks noGrp="1"/>
          </p:cNvSpPr>
          <p:nvPr>
            <p:ph idx="1"/>
          </p:nvPr>
        </p:nvSpPr>
        <p:spPr>
          <a:xfrm>
            <a:off x="520137" y="1353817"/>
            <a:ext cx="10972800" cy="1717393"/>
          </a:xfrm>
          <a:prstGeom prst="rect">
            <a:avLst/>
          </a:prstGeom>
          <a:noFill/>
        </p:spPr>
        <p:txBody>
          <a:bodyPr wrap="square" rtlCol="0">
            <a:spAutoFit/>
          </a:bodyPr>
          <a:lstStyle/>
          <a:p>
            <a:pPr marL="285750" indent="-285750">
              <a:buFont typeface="Arial" panose="020B0604020202020204" pitchFamily="34" charset="0"/>
              <a:buChar char="•"/>
            </a:pPr>
            <a:r>
              <a:rPr lang="en-US" sz="2400" dirty="0"/>
              <a:t>2016 submissions for designated trauma centers is nearly complete</a:t>
            </a:r>
            <a:endParaRPr lang="en-US" sz="1000" dirty="0"/>
          </a:p>
          <a:p>
            <a:pPr marL="285750" indent="-285750">
              <a:buFont typeface="Arial" panose="020B0604020202020204" pitchFamily="34" charset="0"/>
              <a:buChar char="•"/>
            </a:pPr>
            <a:r>
              <a:rPr lang="en-US" sz="2400" dirty="0"/>
              <a:t>All programs have submitted a year or more of data from 2017-2018, though the quarters aren’t necessarily consecutive</a:t>
            </a:r>
            <a:endParaRPr lang="en-US" sz="1000" dirty="0"/>
          </a:p>
          <a:p>
            <a:pPr marL="285750" indent="-285750">
              <a:buFont typeface="Arial" panose="020B0604020202020204" pitchFamily="34" charset="0"/>
              <a:buChar char="•"/>
            </a:pPr>
            <a:r>
              <a:rPr lang="en-US" sz="2400" dirty="0"/>
              <a:t>12 trauma designated hospitals have completed data entry through FFY 2018</a:t>
            </a:r>
          </a:p>
        </p:txBody>
      </p:sp>
      <p:graphicFrame>
        <p:nvGraphicFramePr>
          <p:cNvPr id="7" name="Content Placeholder 4"/>
          <p:cNvGraphicFramePr>
            <a:graphicFrameLocks/>
          </p:cNvGraphicFramePr>
          <p:nvPr>
            <p:extLst/>
          </p:nvPr>
        </p:nvGraphicFramePr>
        <p:xfrm>
          <a:off x="2527842" y="3552387"/>
          <a:ext cx="6957390" cy="2130501"/>
        </p:xfrm>
        <a:graphic>
          <a:graphicData uri="http://schemas.openxmlformats.org/drawingml/2006/table">
            <a:tbl>
              <a:tblPr>
                <a:tableStyleId>{B301B821-A1FF-4177-AEE7-76D212191A09}</a:tableStyleId>
              </a:tblPr>
              <a:tblGrid>
                <a:gridCol w="1012898">
                  <a:extLst>
                    <a:ext uri="{9D8B030D-6E8A-4147-A177-3AD203B41FA5}">
                      <a16:colId xmlns:a16="http://schemas.microsoft.com/office/drawing/2014/main" val="1654762590"/>
                    </a:ext>
                  </a:extLst>
                </a:gridCol>
                <a:gridCol w="1486123">
                  <a:extLst>
                    <a:ext uri="{9D8B030D-6E8A-4147-A177-3AD203B41FA5}">
                      <a16:colId xmlns:a16="http://schemas.microsoft.com/office/drawing/2014/main" val="2399510927"/>
                    </a:ext>
                  </a:extLst>
                </a:gridCol>
                <a:gridCol w="1486123">
                  <a:extLst>
                    <a:ext uri="{9D8B030D-6E8A-4147-A177-3AD203B41FA5}">
                      <a16:colId xmlns:a16="http://schemas.microsoft.com/office/drawing/2014/main" val="4033801332"/>
                    </a:ext>
                  </a:extLst>
                </a:gridCol>
                <a:gridCol w="1486123">
                  <a:extLst>
                    <a:ext uri="{9D8B030D-6E8A-4147-A177-3AD203B41FA5}">
                      <a16:colId xmlns:a16="http://schemas.microsoft.com/office/drawing/2014/main" val="2888652630"/>
                    </a:ext>
                  </a:extLst>
                </a:gridCol>
                <a:gridCol w="1486123">
                  <a:extLst>
                    <a:ext uri="{9D8B030D-6E8A-4147-A177-3AD203B41FA5}">
                      <a16:colId xmlns:a16="http://schemas.microsoft.com/office/drawing/2014/main" val="2201980640"/>
                    </a:ext>
                  </a:extLst>
                </a:gridCol>
              </a:tblGrid>
              <a:tr h="377844">
                <a:tc gridSpan="5">
                  <a:txBody>
                    <a:bodyPr/>
                    <a:lstStyle/>
                    <a:p>
                      <a:pPr algn="ctr" fontAlgn="b"/>
                      <a:r>
                        <a:rPr lang="en-US" sz="2000" b="1" u="none" strike="noStrike" dirty="0">
                          <a:solidFill>
                            <a:schemeClr val="bg1"/>
                          </a:solidFill>
                          <a:effectLst/>
                        </a:rPr>
                        <a:t>Status Date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3411737022"/>
                  </a:ext>
                </a:extLst>
              </a:tr>
              <a:tr h="377844">
                <a:tc>
                  <a:txBody>
                    <a:bodyPr/>
                    <a:lstStyle/>
                    <a:p>
                      <a:pPr algn="ctr" fontAlgn="b"/>
                      <a:r>
                        <a:rPr lang="en-US" sz="2000" u="none" strike="noStrike" dirty="0">
                          <a:effectLst/>
                        </a:rPr>
                        <a:t>N = 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August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November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February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May 2019</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6691278"/>
                  </a:ext>
                </a:extLst>
              </a:tr>
              <a:tr h="377844">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chemeClr val="tx1"/>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2491373876"/>
                  </a:ext>
                </a:extLst>
              </a:tr>
              <a:tr h="377844">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3473601006"/>
                  </a:ext>
                </a:extLst>
              </a:tr>
              <a:tr h="377844">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765760751"/>
                  </a:ext>
                </a:extLst>
              </a:tr>
            </a:tbl>
          </a:graphicData>
        </a:graphic>
      </p:graphicFrame>
      <p:sp>
        <p:nvSpPr>
          <p:cNvPr id="8" name="TextBox 7">
            <a:extLst/>
          </p:cNvPr>
          <p:cNvSpPr txBox="1"/>
          <p:nvPr/>
        </p:nvSpPr>
        <p:spPr>
          <a:xfrm>
            <a:off x="4885310" y="6149068"/>
            <a:ext cx="7921487" cy="338554"/>
          </a:xfrm>
          <a:prstGeom prst="rect">
            <a:avLst/>
          </a:prstGeom>
          <a:noFill/>
        </p:spPr>
        <p:txBody>
          <a:bodyPr wrap="square" rtlCol="0">
            <a:spAutoFit/>
          </a:bodyPr>
          <a:lstStyle/>
          <a:p>
            <a:r>
              <a:rPr lang="en-US" sz="1600" dirty="0"/>
              <a:t>*At one hospital all adult submissions received and working on pediatric submissions </a:t>
            </a:r>
          </a:p>
        </p:txBody>
      </p:sp>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04913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t>Trauma Data Submissions from Community Hospitals</a:t>
            </a:r>
            <a:endParaRPr lang="en-US" sz="3600" dirty="0"/>
          </a:p>
        </p:txBody>
      </p:sp>
      <p:sp>
        <p:nvSpPr>
          <p:cNvPr id="4" name="Content Placeholder 2"/>
          <p:cNvSpPr>
            <a:spLocks noGrp="1"/>
          </p:cNvSpPr>
          <p:nvPr>
            <p:ph idx="1"/>
          </p:nvPr>
        </p:nvSpPr>
        <p:spPr>
          <a:xfrm>
            <a:off x="609600" y="1185530"/>
            <a:ext cx="10972800" cy="2376377"/>
          </a:xfrm>
        </p:spPr>
        <p:txBody>
          <a:bodyPr>
            <a:normAutofit lnSpcReduction="10000"/>
          </a:bodyPr>
          <a:lstStyle/>
          <a:p>
            <a:r>
              <a:rPr lang="en-US" sz="2400" dirty="0"/>
              <a:t>Ongoing, individual outreach continues with community hospitals to increase response rate</a:t>
            </a:r>
            <a:endParaRPr lang="en-US" sz="1000" dirty="0"/>
          </a:p>
          <a:p>
            <a:r>
              <a:rPr lang="en-US" sz="2400" dirty="0"/>
              <a:t>22</a:t>
            </a:r>
            <a:r>
              <a:rPr lang="en-US" sz="2400" dirty="0">
                <a:solidFill>
                  <a:srgbClr val="FF0000"/>
                </a:solidFill>
              </a:rPr>
              <a:t> </a:t>
            </a:r>
            <a:r>
              <a:rPr lang="en-US" sz="2400" dirty="0"/>
              <a:t>community hospitals have complete data through FFY-2018</a:t>
            </a:r>
            <a:endParaRPr lang="en-US" sz="1000" dirty="0"/>
          </a:p>
          <a:p>
            <a:r>
              <a:rPr lang="en-US" sz="2400" dirty="0"/>
              <a:t>13 community hospitals have submitted no data between 2016 and 2018</a:t>
            </a:r>
          </a:p>
          <a:p>
            <a:r>
              <a:rPr lang="en-US" sz="2400" dirty="0"/>
              <a:t>5 community hospital have completed their first submission since the last committee meeting</a:t>
            </a:r>
          </a:p>
          <a:p>
            <a:pPr marL="457200" lvl="1" indent="0">
              <a:buNone/>
            </a:pPr>
            <a:endParaRPr lang="en-US" sz="1000" dirty="0"/>
          </a:p>
        </p:txBody>
      </p:sp>
      <p:graphicFrame>
        <p:nvGraphicFramePr>
          <p:cNvPr id="5" name="Table 4"/>
          <p:cNvGraphicFramePr>
            <a:graphicFrameLocks noGrp="1"/>
          </p:cNvGraphicFramePr>
          <p:nvPr>
            <p:extLst/>
          </p:nvPr>
        </p:nvGraphicFramePr>
        <p:xfrm>
          <a:off x="2019085" y="3585093"/>
          <a:ext cx="8120273" cy="2507946"/>
        </p:xfrm>
        <a:graphic>
          <a:graphicData uri="http://schemas.openxmlformats.org/drawingml/2006/table">
            <a:tbl>
              <a:tblPr>
                <a:tableStyleId>{B301B821-A1FF-4177-AEE7-76D212191A09}</a:tableStyleId>
              </a:tblPr>
              <a:tblGrid>
                <a:gridCol w="1120037">
                  <a:extLst>
                    <a:ext uri="{9D8B030D-6E8A-4147-A177-3AD203B41FA5}">
                      <a16:colId xmlns:a16="http://schemas.microsoft.com/office/drawing/2014/main" val="2654224129"/>
                    </a:ext>
                  </a:extLst>
                </a:gridCol>
                <a:gridCol w="1750059">
                  <a:extLst>
                    <a:ext uri="{9D8B030D-6E8A-4147-A177-3AD203B41FA5}">
                      <a16:colId xmlns:a16="http://schemas.microsoft.com/office/drawing/2014/main" val="3935225336"/>
                    </a:ext>
                  </a:extLst>
                </a:gridCol>
                <a:gridCol w="1750059">
                  <a:extLst>
                    <a:ext uri="{9D8B030D-6E8A-4147-A177-3AD203B41FA5}">
                      <a16:colId xmlns:a16="http://schemas.microsoft.com/office/drawing/2014/main" val="2518596102"/>
                    </a:ext>
                  </a:extLst>
                </a:gridCol>
                <a:gridCol w="1750059">
                  <a:extLst>
                    <a:ext uri="{9D8B030D-6E8A-4147-A177-3AD203B41FA5}">
                      <a16:colId xmlns:a16="http://schemas.microsoft.com/office/drawing/2014/main" val="1622481170"/>
                    </a:ext>
                  </a:extLst>
                </a:gridCol>
                <a:gridCol w="1750059">
                  <a:extLst>
                    <a:ext uri="{9D8B030D-6E8A-4147-A177-3AD203B41FA5}">
                      <a16:colId xmlns:a16="http://schemas.microsoft.com/office/drawing/2014/main" val="193689277"/>
                    </a:ext>
                  </a:extLst>
                </a:gridCol>
              </a:tblGrid>
              <a:tr h="417991">
                <a:tc gridSpan="5">
                  <a:txBody>
                    <a:bodyPr/>
                    <a:lstStyle/>
                    <a:p>
                      <a:pPr algn="ctr" fontAlgn="b"/>
                      <a:r>
                        <a:rPr lang="en-US" sz="2000" b="1" u="none" strike="noStrike" dirty="0">
                          <a:solidFill>
                            <a:schemeClr val="bg1"/>
                          </a:solidFill>
                          <a:effectLst/>
                        </a:rPr>
                        <a:t>Status Date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3596934915"/>
                  </a:ext>
                </a:extLst>
              </a:tr>
              <a:tr h="417991">
                <a:tc>
                  <a:txBody>
                    <a:bodyPr/>
                    <a:lstStyle/>
                    <a:p>
                      <a:pPr algn="ctr" fontAlgn="b"/>
                      <a:r>
                        <a:rPr lang="en-US" sz="2000" u="none" strike="noStrike" dirty="0">
                          <a:effectLst/>
                        </a:rPr>
                        <a:t>N = 50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August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November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February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May 2019</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8102233"/>
                  </a:ext>
                </a:extLst>
              </a:tr>
              <a:tr h="417991">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104794749"/>
                  </a:ext>
                </a:extLst>
              </a:tr>
              <a:tr h="417991">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val="2585315015"/>
                  </a:ext>
                </a:extLst>
              </a:tr>
              <a:tr h="417991">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415597879"/>
                  </a:ext>
                </a:extLst>
              </a:tr>
              <a:tr h="417991">
                <a:tc>
                  <a:txBody>
                    <a:bodyPr/>
                    <a:lstStyle/>
                    <a:p>
                      <a:pPr algn="r" fontAlgn="b"/>
                      <a:r>
                        <a:rPr lang="en-US" sz="2000" u="none" strike="noStrike" dirty="0">
                          <a:effectLst/>
                        </a:rPr>
                        <a:t>2019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n-US" dirty="0"/>
                        <a:t>---</a:t>
                      </a:r>
                    </a:p>
                  </a:txBody>
                  <a:tcPr marL="9525" marR="9525" marT="9525" marB="0" anchor="b"/>
                </a:tc>
                <a:tc>
                  <a:txBody>
                    <a:bodyPr/>
                    <a:lstStyle/>
                    <a:p>
                      <a:pPr algn="ctr"/>
                      <a:r>
                        <a:rPr lang="en-US" dirty="0"/>
                        <a:t>---</a:t>
                      </a:r>
                    </a:p>
                  </a:txBody>
                  <a:tcPr marL="9525" marR="9525" marT="9525" marB="0" anchor="b"/>
                </a:tc>
                <a:tc>
                  <a:txBody>
                    <a:bodyPr/>
                    <a:lstStyle/>
                    <a:p>
                      <a:pPr algn="ctr"/>
                      <a:r>
                        <a:rPr lang="en-US" dirty="0"/>
                        <a:t>---</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324848736"/>
                  </a:ext>
                </a:extLst>
              </a:tr>
            </a:tbl>
          </a:graphicData>
        </a:graphic>
      </p:graphicFrame>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549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Traumas per 10,000 Residents, 2011-2015 </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7" name="Content Placeholder 6">
            <a:extLst>
              <a:ext uri="{FF2B5EF4-FFF2-40B4-BE49-F238E27FC236}">
                <a16:creationId xmlns:a16="http://schemas.microsoft.com/office/drawing/2014/main" id="{1E3499B0-2DDD-4EA3-ABCE-B65199E9B043}"/>
              </a:ext>
            </a:extLst>
          </p:cNvPr>
          <p:cNvGraphicFramePr>
            <a:graphicFrameLocks noGrp="1"/>
          </p:cNvGraphicFramePr>
          <p:nvPr>
            <p:ph idx="1"/>
            <p:extLst>
              <p:ext uri="{D42A27DB-BD31-4B8C-83A1-F6EECF244321}">
                <p14:modId xmlns:p14="http://schemas.microsoft.com/office/powerpoint/2010/main" val="372327853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C8BBDEC-1383-42B7-B292-F329D1F7854E}"/>
              </a:ext>
            </a:extLst>
          </p:cNvPr>
          <p:cNvSpPr txBox="1"/>
          <p:nvPr/>
        </p:nvSpPr>
        <p:spPr>
          <a:xfrm>
            <a:off x="125834" y="6115466"/>
            <a:ext cx="3699545" cy="369332"/>
          </a:xfrm>
          <a:prstGeom prst="rect">
            <a:avLst/>
          </a:prstGeom>
          <a:noFill/>
        </p:spPr>
        <p:txBody>
          <a:bodyPr wrap="square" rtlCol="0">
            <a:spAutoFit/>
          </a:bodyPr>
          <a:lstStyle/>
          <a:p>
            <a:r>
              <a:rPr lang="it-IT" dirty="0"/>
              <a:t>Data Source: MA Trauma Registry</a:t>
            </a:r>
          </a:p>
        </p:txBody>
      </p:sp>
    </p:spTree>
    <p:extLst>
      <p:ext uri="{BB962C8B-B14F-4D97-AF65-F5344CB8AC3E}">
        <p14:creationId xmlns:p14="http://schemas.microsoft.com/office/powerpoint/2010/main" val="112432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11375" y="4953001"/>
            <a:ext cx="7969250" cy="1546225"/>
          </a:xfrm>
          <a:prstGeom prst="rect">
            <a:avLst/>
          </a:prstGeom>
          <a:noFill/>
        </p:spPr>
        <p:txBody>
          <a:bodyPr>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Response Time for Trauma Runs</a:t>
            </a:r>
          </a:p>
        </p:txBody>
      </p:sp>
      <p:graphicFrame>
        <p:nvGraphicFramePr>
          <p:cNvPr id="7" name="Chart 6">
            <a:extLst>
              <a:ext uri="{FF2B5EF4-FFF2-40B4-BE49-F238E27FC236}">
                <a16:creationId xmlns:a16="http://schemas.microsoft.com/office/drawing/2014/main" id="{432D1D7C-9033-4A79-AB2E-F9FDF3CECC7F}"/>
              </a:ext>
            </a:extLst>
          </p:cNvPr>
          <p:cNvGraphicFramePr>
            <a:graphicFrameLocks/>
          </p:cNvGraphicFramePr>
          <p:nvPr>
            <p:extLst>
              <p:ext uri="{D42A27DB-BD31-4B8C-83A1-F6EECF244321}">
                <p14:modId xmlns:p14="http://schemas.microsoft.com/office/powerpoint/2010/main" val="129123400"/>
              </p:ext>
            </p:extLst>
          </p:nvPr>
        </p:nvGraphicFramePr>
        <p:xfrm>
          <a:off x="2111375" y="1180214"/>
          <a:ext cx="7969250" cy="362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13151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11375" y="4953001"/>
            <a:ext cx="7969250" cy="1546225"/>
          </a:xfrm>
          <a:prstGeom prst="rect">
            <a:avLst/>
          </a:prstGeom>
          <a:noFill/>
        </p:spPr>
        <p:txBody>
          <a:bodyPr>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Transport Time for Trauma Runs</a:t>
            </a:r>
          </a:p>
        </p:txBody>
      </p:sp>
      <p:graphicFrame>
        <p:nvGraphicFramePr>
          <p:cNvPr id="8" name="Chart 7">
            <a:extLst>
              <a:ext uri="{FF2B5EF4-FFF2-40B4-BE49-F238E27FC236}">
                <a16:creationId xmlns:a16="http://schemas.microsoft.com/office/drawing/2014/main" id="{39BAC8A5-E1A9-4C1D-ABC6-61C4EB746D4A}"/>
              </a:ext>
            </a:extLst>
          </p:cNvPr>
          <p:cNvGraphicFramePr>
            <a:graphicFrameLocks/>
          </p:cNvGraphicFramePr>
          <p:nvPr>
            <p:extLst>
              <p:ext uri="{D42A27DB-BD31-4B8C-83A1-F6EECF244321}">
                <p14:modId xmlns:p14="http://schemas.microsoft.com/office/powerpoint/2010/main" val="1027747074"/>
              </p:ext>
            </p:extLst>
          </p:nvPr>
        </p:nvGraphicFramePr>
        <p:xfrm>
          <a:off x="2111375" y="1217428"/>
          <a:ext cx="7969250" cy="362038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
        <p:nvSpPr>
          <p:cNvPr id="7"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71370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Traumas per 10,000 Residents by Age, 2011-2015</a:t>
            </a:r>
          </a:p>
        </p:txBody>
      </p:sp>
      <p:graphicFrame>
        <p:nvGraphicFramePr>
          <p:cNvPr id="7" name="Content Placeholder 6">
            <a:extLst>
              <a:ext uri="{FF2B5EF4-FFF2-40B4-BE49-F238E27FC236}">
                <a16:creationId xmlns:a16="http://schemas.microsoft.com/office/drawing/2014/main" id="{4DA3E5B9-B3CB-4063-A261-DDACBBD21A61}"/>
              </a:ext>
            </a:extLst>
          </p:cNvPr>
          <p:cNvGraphicFramePr>
            <a:graphicFrameLocks noGrp="1"/>
          </p:cNvGraphicFramePr>
          <p:nvPr>
            <p:ph idx="1"/>
            <p:extLst>
              <p:ext uri="{D42A27DB-BD31-4B8C-83A1-F6EECF244321}">
                <p14:modId xmlns:p14="http://schemas.microsoft.com/office/powerpoint/2010/main" val="2352175059"/>
              </p:ext>
            </p:extLst>
          </p:nvPr>
        </p:nvGraphicFramePr>
        <p:xfrm>
          <a:off x="1981200" y="1314451"/>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CCC4DFB-B5C9-4C71-AA3C-202BF7A2EB4A}"/>
              </a:ext>
            </a:extLst>
          </p:cNvPr>
          <p:cNvSpPr txBox="1"/>
          <p:nvPr/>
        </p:nvSpPr>
        <p:spPr>
          <a:xfrm>
            <a:off x="125834" y="6115466"/>
            <a:ext cx="3699545" cy="369332"/>
          </a:xfrm>
          <a:prstGeom prst="rect">
            <a:avLst/>
          </a:prstGeom>
          <a:noFill/>
        </p:spPr>
        <p:txBody>
          <a:bodyPr wrap="square" rtlCol="0">
            <a:spAutoFit/>
          </a:bodyPr>
          <a:lstStyle/>
          <a:p>
            <a:r>
              <a:rPr lang="it-IT" dirty="0"/>
              <a:t>Data Source: MA Trauma Registry</a:t>
            </a:r>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75305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Traumas per 10,000 Residents by Gender, 2011-2015 </a:t>
            </a:r>
          </a:p>
        </p:txBody>
      </p:sp>
      <p:graphicFrame>
        <p:nvGraphicFramePr>
          <p:cNvPr id="8" name="Content Placeholder 7">
            <a:extLst>
              <a:ext uri="{FF2B5EF4-FFF2-40B4-BE49-F238E27FC236}">
                <a16:creationId xmlns:a16="http://schemas.microsoft.com/office/drawing/2014/main" id="{46ADFB9C-5E6F-4A80-82AF-A7288CD25C72}"/>
              </a:ext>
            </a:extLst>
          </p:cNvPr>
          <p:cNvGraphicFramePr>
            <a:graphicFrameLocks noGrp="1"/>
          </p:cNvGraphicFramePr>
          <p:nvPr>
            <p:ph idx="1"/>
            <p:extLst>
              <p:ext uri="{D42A27DB-BD31-4B8C-83A1-F6EECF244321}">
                <p14:modId xmlns:p14="http://schemas.microsoft.com/office/powerpoint/2010/main" val="1059692825"/>
              </p:ext>
            </p:extLst>
          </p:nvPr>
        </p:nvGraphicFramePr>
        <p:xfrm>
          <a:off x="1981200" y="1314451"/>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830EA00-9B1E-4A6F-826B-4450BE376E0B}"/>
              </a:ext>
            </a:extLst>
          </p:cNvPr>
          <p:cNvSpPr txBox="1"/>
          <p:nvPr/>
        </p:nvSpPr>
        <p:spPr>
          <a:xfrm>
            <a:off x="58723" y="6024288"/>
            <a:ext cx="3313651" cy="369332"/>
          </a:xfrm>
          <a:prstGeom prst="rect">
            <a:avLst/>
          </a:prstGeom>
          <a:noFill/>
        </p:spPr>
        <p:txBody>
          <a:bodyPr wrap="square" rtlCol="0">
            <a:spAutoFit/>
          </a:bodyPr>
          <a:lstStyle/>
          <a:p>
            <a:r>
              <a:rPr lang="it-IT"/>
              <a:t>Data Source: MA Trauma Registry</a:t>
            </a:r>
            <a:endParaRPr lang="it-IT" dirty="0"/>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6773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B103-062F-4946-B3A1-19A8315BD0E2}"/>
              </a:ext>
            </a:extLst>
          </p:cNvPr>
          <p:cNvSpPr>
            <a:spLocks noGrp="1"/>
          </p:cNvSpPr>
          <p:nvPr>
            <p:ph type="title"/>
          </p:nvPr>
        </p:nvSpPr>
        <p:spPr/>
        <p:txBody>
          <a:bodyPr>
            <a:normAutofit/>
          </a:bodyPr>
          <a:lstStyle/>
          <a:p>
            <a:pPr>
              <a:defRPr/>
            </a:pPr>
            <a:r>
              <a:rPr lang="en-US" sz="4000" dirty="0"/>
              <a:t>Agenda</a:t>
            </a:r>
          </a:p>
        </p:txBody>
      </p:sp>
      <p:sp>
        <p:nvSpPr>
          <p:cNvPr id="3" name="Content Placeholder 2">
            <a:extLst>
              <a:ext uri="{FF2B5EF4-FFF2-40B4-BE49-F238E27FC236}">
                <a16:creationId xmlns:a16="http://schemas.microsoft.com/office/drawing/2014/main" id="{36E40E67-E1AC-4DAD-B393-87C5D2A71C1D}"/>
              </a:ext>
            </a:extLst>
          </p:cNvPr>
          <p:cNvSpPr>
            <a:spLocks noGrp="1"/>
          </p:cNvSpPr>
          <p:nvPr>
            <p:ph idx="1"/>
          </p:nvPr>
        </p:nvSpPr>
        <p:spPr>
          <a:xfrm>
            <a:off x="592822" y="1462088"/>
            <a:ext cx="9617978" cy="4811712"/>
          </a:xfrm>
        </p:spPr>
        <p:txBody>
          <a:bodyPr/>
          <a:lstStyle/>
          <a:p>
            <a:pPr>
              <a:defRPr/>
            </a:pPr>
            <a:r>
              <a:rPr lang="en-US" sz="2400" dirty="0"/>
              <a:t>Approval of Minutes from November 28, 2018 and February 27, 2019</a:t>
            </a:r>
          </a:p>
          <a:p>
            <a:pPr marL="0" indent="0">
              <a:buNone/>
              <a:defRPr/>
            </a:pPr>
            <a:endParaRPr lang="en-US" sz="2400" dirty="0"/>
          </a:p>
          <a:p>
            <a:pPr>
              <a:defRPr/>
            </a:pPr>
            <a:r>
              <a:rPr lang="en-US" sz="2400" dirty="0"/>
              <a:t>Department Update</a:t>
            </a:r>
          </a:p>
          <a:p>
            <a:pPr marL="0" indent="0">
              <a:buNone/>
              <a:defRPr/>
            </a:pPr>
            <a:endParaRPr lang="en-US" sz="2400" dirty="0"/>
          </a:p>
          <a:p>
            <a:pPr>
              <a:defRPr/>
            </a:pPr>
            <a:r>
              <a:rPr lang="en-US" sz="2400" dirty="0"/>
              <a:t>Region 2 Discussion</a:t>
            </a:r>
          </a:p>
          <a:p>
            <a:pPr lvl="1">
              <a:buFont typeface="Arial" panose="020B0604020202020204" pitchFamily="34" charset="0"/>
              <a:buChar char="•"/>
              <a:defRPr/>
            </a:pPr>
            <a:r>
              <a:rPr lang="en-US" sz="2400" dirty="0"/>
              <a:t>Public Comment on Region 2</a:t>
            </a:r>
          </a:p>
          <a:p>
            <a:pPr marL="457200" lvl="1" indent="0">
              <a:buNone/>
              <a:defRPr/>
            </a:pPr>
            <a:endParaRPr lang="en-US" sz="2400" dirty="0"/>
          </a:p>
          <a:p>
            <a:pPr>
              <a:defRPr/>
            </a:pPr>
            <a:r>
              <a:rPr lang="en-US" sz="2400" dirty="0"/>
              <a:t>Region 3 Discussion</a:t>
            </a:r>
          </a:p>
          <a:p>
            <a:pPr lvl="1">
              <a:buFont typeface="Arial" panose="020B0604020202020204" pitchFamily="34" charset="0"/>
              <a:buChar char="•"/>
              <a:defRPr/>
            </a:pPr>
            <a:r>
              <a:rPr lang="en-US" sz="2400" dirty="0"/>
              <a:t>Public Comment on Region 3</a:t>
            </a:r>
          </a:p>
          <a:p>
            <a:pPr marL="457200" lvl="1" indent="0">
              <a:buNone/>
              <a:defRPr/>
            </a:pPr>
            <a:endParaRPr lang="en-US" sz="2400" dirty="0"/>
          </a:p>
          <a:p>
            <a:pPr>
              <a:defRPr/>
            </a:pPr>
            <a:endParaRPr lang="en-US" sz="24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7"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566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p:cNvPr>
          <p:cNvGraphicFramePr>
            <a:graphicFrameLocks/>
          </p:cNvGraphicFramePr>
          <p:nvPr>
            <p:extLst>
              <p:ext uri="{D42A27DB-BD31-4B8C-83A1-F6EECF244321}">
                <p14:modId xmlns:p14="http://schemas.microsoft.com/office/powerpoint/2010/main" val="4124106008"/>
              </p:ext>
            </p:extLst>
          </p:nvPr>
        </p:nvGraphicFramePr>
        <p:xfrm>
          <a:off x="2120900" y="1092530"/>
          <a:ext cx="8372475" cy="5033635"/>
        </p:xfrm>
        <a:graphic>
          <a:graphicData uri="http://schemas.openxmlformats.org/drawingml/2006/chart">
            <c:chart xmlns:c="http://schemas.openxmlformats.org/drawingml/2006/chart" xmlns:r="http://schemas.openxmlformats.org/officeDocument/2006/relationships" r:id="rId3"/>
          </a:graphicData>
        </a:graphic>
      </p:graphicFrame>
      <p:sp>
        <p:nvSpPr>
          <p:cNvPr id="103427" name="TextBox 2"/>
          <p:cNvSpPr txBox="1">
            <a:spLocks noChangeArrowheads="1"/>
          </p:cNvSpPr>
          <p:nvPr/>
        </p:nvSpPr>
        <p:spPr bwMode="auto">
          <a:xfrm>
            <a:off x="4495800" y="1689100"/>
            <a:ext cx="32639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 name="Title 1"/>
          <p:cNvSpPr>
            <a:spLocks noGrp="1"/>
          </p:cNvSpPr>
          <p:nvPr>
            <p:ph type="title"/>
          </p:nvPr>
        </p:nvSpPr>
        <p:spPr/>
        <p:txBody>
          <a:bodyPr>
            <a:normAutofit/>
          </a:bodyPr>
          <a:lstStyle/>
          <a:p>
            <a:pPr>
              <a:defRPr/>
            </a:pPr>
            <a:r>
              <a:rPr lang="en-US" sz="4000" dirty="0"/>
              <a:t>Mode of Transit for Traumas, 2011-2015 </a:t>
            </a:r>
          </a:p>
        </p:txBody>
      </p:sp>
      <p:graphicFrame>
        <p:nvGraphicFramePr>
          <p:cNvPr id="7" name="Content Placeholder 6">
            <a:extLst/>
          </p:cNvPr>
          <p:cNvGraphicFramePr>
            <a:graphicFrameLocks noGrp="1"/>
          </p:cNvGraphicFramePr>
          <p:nvPr>
            <p:ph sz="half" idx="1"/>
          </p:nvPr>
        </p:nvGraphicFramePr>
        <p:xfrm>
          <a:off x="1981200" y="1778001"/>
          <a:ext cx="3908426" cy="4348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a:extLst/>
          </p:cNvPr>
          <p:cNvGraphicFramePr>
            <a:graphicFrameLocks noGrp="1"/>
          </p:cNvGraphicFramePr>
          <p:nvPr>
            <p:ph sz="half" idx="2"/>
          </p:nvPr>
        </p:nvGraphicFramePr>
        <p:xfrm>
          <a:off x="6172200" y="1314451"/>
          <a:ext cx="4038600" cy="3765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p:cNvPr>
          <p:cNvGraphicFramePr>
            <a:graphicFrameLocks/>
          </p:cNvGraphicFramePr>
          <p:nvPr>
            <p:extLst>
              <p:ext uri="{D42A27DB-BD31-4B8C-83A1-F6EECF244321}">
                <p14:modId xmlns:p14="http://schemas.microsoft.com/office/powerpoint/2010/main" val="3902710417"/>
              </p:ext>
            </p:extLst>
          </p:nvPr>
        </p:nvGraphicFramePr>
        <p:xfrm>
          <a:off x="6274879" y="1180732"/>
          <a:ext cx="4051300" cy="37655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p:cNvPr>
          <p:cNvGraphicFramePr>
            <a:graphicFrameLocks/>
          </p:cNvGraphicFramePr>
          <p:nvPr>
            <p:extLst>
              <p:ext uri="{D42A27DB-BD31-4B8C-83A1-F6EECF244321}">
                <p14:modId xmlns:p14="http://schemas.microsoft.com/office/powerpoint/2010/main" val="3935262380"/>
              </p:ext>
            </p:extLst>
          </p:nvPr>
        </p:nvGraphicFramePr>
        <p:xfrm>
          <a:off x="2358241" y="1616649"/>
          <a:ext cx="4275117" cy="3290663"/>
        </p:xfrm>
        <a:graphic>
          <a:graphicData uri="http://schemas.openxmlformats.org/drawingml/2006/chart">
            <c:chart xmlns:c="http://schemas.openxmlformats.org/drawingml/2006/chart" xmlns:r="http://schemas.openxmlformats.org/officeDocument/2006/relationships" r:id="rId7"/>
          </a:graphicData>
        </a:graphic>
      </p:graphicFrame>
      <p:sp>
        <p:nvSpPr>
          <p:cNvPr id="103435" name="TextBox 4"/>
          <p:cNvSpPr txBox="1">
            <a:spLocks noChangeArrowheads="1"/>
          </p:cNvSpPr>
          <p:nvPr/>
        </p:nvSpPr>
        <p:spPr bwMode="auto">
          <a:xfrm>
            <a:off x="2759978" y="6056313"/>
            <a:ext cx="792707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t>Region 2 N: 18,003				MA N: 149,635</a:t>
            </a:r>
          </a:p>
        </p:txBody>
      </p:sp>
      <p:sp>
        <p:nvSpPr>
          <p:cNvPr id="3" name="TextBox 2">
            <a:extLst>
              <a:ext uri="{FF2B5EF4-FFF2-40B4-BE49-F238E27FC236}">
                <a16:creationId xmlns:a16="http://schemas.microsoft.com/office/drawing/2014/main" id="{F95D3A95-5B3B-4EA0-9F7E-EC720DF24BF7}"/>
              </a:ext>
            </a:extLst>
          </p:cNvPr>
          <p:cNvSpPr txBox="1"/>
          <p:nvPr/>
        </p:nvSpPr>
        <p:spPr>
          <a:xfrm>
            <a:off x="92512" y="5456106"/>
            <a:ext cx="2812613" cy="738664"/>
          </a:xfrm>
          <a:prstGeom prst="rect">
            <a:avLst/>
          </a:prstGeom>
          <a:noFill/>
        </p:spPr>
        <p:txBody>
          <a:bodyPr wrap="square" rtlCol="0">
            <a:spAutoFit/>
          </a:bodyPr>
          <a:lstStyle/>
          <a:p>
            <a:r>
              <a:rPr lang="it-IT" sz="1400" dirty="0"/>
              <a:t>Data Source: MA Trauma Registry</a:t>
            </a:r>
          </a:p>
          <a:p>
            <a:r>
              <a:rPr lang="en-US" altLang="en-US" sz="1400" dirty="0">
                <a:solidFill>
                  <a:srgbClr val="000000"/>
                </a:solidFill>
              </a:rPr>
              <a:t>There are 42,685 missing observations.</a:t>
            </a:r>
            <a:endParaRPr lang="it-IT" sz="1400" dirty="0"/>
          </a:p>
        </p:txBody>
      </p:sp>
      <p:sp>
        <p:nvSpPr>
          <p:cNvPr id="12"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sp>
        <p:nvSpPr>
          <p:cNvPr id="15"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6642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Transferred Traumas, 2011-2015 </a:t>
            </a:r>
          </a:p>
        </p:txBody>
      </p:sp>
      <p:graphicFrame>
        <p:nvGraphicFramePr>
          <p:cNvPr id="7" name="Content Placeholder 13">
            <a:extLst/>
          </p:cNvPr>
          <p:cNvGraphicFramePr>
            <a:graphicFrameLocks/>
          </p:cNvGraphicFramePr>
          <p:nvPr>
            <p:extLst>
              <p:ext uri="{D42A27DB-BD31-4B8C-83A1-F6EECF244321}">
                <p14:modId xmlns:p14="http://schemas.microsoft.com/office/powerpoint/2010/main" val="977689515"/>
              </p:ext>
            </p:extLst>
          </p:nvPr>
        </p:nvGraphicFramePr>
        <p:xfrm>
          <a:off x="6445624" y="1143001"/>
          <a:ext cx="4038600" cy="4983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p:cNvPr>
          <p:cNvGraphicFramePr>
            <a:graphicFrameLocks noGrp="1"/>
          </p:cNvGraphicFramePr>
          <p:nvPr>
            <p:ph sz="half" idx="1"/>
            <p:extLst>
              <p:ext uri="{D42A27DB-BD31-4B8C-83A1-F6EECF244321}">
                <p14:modId xmlns:p14="http://schemas.microsoft.com/office/powerpoint/2010/main" val="2418710997"/>
              </p:ext>
            </p:extLst>
          </p:nvPr>
        </p:nvGraphicFramePr>
        <p:xfrm>
          <a:off x="2057400" y="1123928"/>
          <a:ext cx="4191000" cy="49323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2A40A22-91DA-4D22-BC73-69C8704252DB}"/>
              </a:ext>
            </a:extLst>
          </p:cNvPr>
          <p:cNvSpPr txBox="1"/>
          <p:nvPr/>
        </p:nvSpPr>
        <p:spPr>
          <a:xfrm>
            <a:off x="251670" y="6126164"/>
            <a:ext cx="4038600" cy="369332"/>
          </a:xfrm>
          <a:prstGeom prst="rect">
            <a:avLst/>
          </a:prstGeom>
          <a:noFill/>
        </p:spPr>
        <p:txBody>
          <a:bodyPr wrap="square" rtlCol="0">
            <a:spAutoFit/>
          </a:bodyPr>
          <a:lstStyle/>
          <a:p>
            <a:r>
              <a:rPr lang="it-IT"/>
              <a:t>Data Source: MA Trauma Registry</a:t>
            </a:r>
            <a:endParaRPr lang="it-IT" dirty="0"/>
          </a:p>
        </p:txBody>
      </p:sp>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03736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Traumas per 10,000 Residents by Fall Type, 2011-2015 </a:t>
            </a:r>
          </a:p>
        </p:txBody>
      </p:sp>
      <p:graphicFrame>
        <p:nvGraphicFramePr>
          <p:cNvPr id="9" name="Content Placeholder 8">
            <a:extLst>
              <a:ext uri="{FF2B5EF4-FFF2-40B4-BE49-F238E27FC236}">
                <a16:creationId xmlns:a16="http://schemas.microsoft.com/office/drawing/2014/main" id="{1A4595B1-67BA-4A98-888D-984622204257}"/>
              </a:ext>
            </a:extLst>
          </p:cNvPr>
          <p:cNvGraphicFramePr>
            <a:graphicFrameLocks noGrp="1"/>
          </p:cNvGraphicFramePr>
          <p:nvPr>
            <p:ph idx="1"/>
          </p:nvPr>
        </p:nvGraphicFramePr>
        <p:xfrm>
          <a:off x="1981200" y="1314451"/>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85D5731-3998-42ED-901F-0EB087962591}"/>
              </a:ext>
            </a:extLst>
          </p:cNvPr>
          <p:cNvSpPr txBox="1"/>
          <p:nvPr/>
        </p:nvSpPr>
        <p:spPr>
          <a:xfrm>
            <a:off x="218114" y="6191075"/>
            <a:ext cx="3716323" cy="369332"/>
          </a:xfrm>
          <a:prstGeom prst="rect">
            <a:avLst/>
          </a:prstGeom>
          <a:noFill/>
        </p:spPr>
        <p:txBody>
          <a:bodyPr wrap="square" rtlCol="0">
            <a:spAutoFit/>
          </a:bodyPr>
          <a:lstStyle/>
          <a:p>
            <a:r>
              <a:rPr lang="it-IT"/>
              <a:t>Data Source: MA Trauma Registry</a:t>
            </a:r>
            <a:endParaRPr lang="it-IT" dirty="0"/>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18477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21" y="56524"/>
            <a:ext cx="11390631" cy="874654"/>
          </a:xfrm>
        </p:spPr>
        <p:txBody>
          <a:bodyPr>
            <a:noAutofit/>
          </a:bodyPr>
          <a:lstStyle/>
          <a:p>
            <a:pPr>
              <a:defRPr/>
            </a:pPr>
            <a:r>
              <a:rPr lang="en-US" sz="3200" dirty="0"/>
              <a:t>Traumas per 10,000 Residents by Fall Type and Gender, 2011-2015 </a:t>
            </a:r>
          </a:p>
        </p:txBody>
      </p:sp>
      <p:graphicFrame>
        <p:nvGraphicFramePr>
          <p:cNvPr id="8" name="Content Placeholder 7">
            <a:extLst>
              <a:ext uri="{FF2B5EF4-FFF2-40B4-BE49-F238E27FC236}">
                <a16:creationId xmlns:a16="http://schemas.microsoft.com/office/drawing/2014/main" id="{693300BC-48CA-4656-BF2D-35DE26D233A7}"/>
              </a:ext>
            </a:extLst>
          </p:cNvPr>
          <p:cNvGraphicFramePr>
            <a:graphicFrameLocks noGrp="1"/>
          </p:cNvGraphicFramePr>
          <p:nvPr>
            <p:ph idx="1"/>
            <p:extLst>
              <p:ext uri="{D42A27DB-BD31-4B8C-83A1-F6EECF244321}">
                <p14:modId xmlns:p14="http://schemas.microsoft.com/office/powerpoint/2010/main" val="10402379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1416A13-F32C-484B-A99A-5E08E28FB9EA}"/>
              </a:ext>
            </a:extLst>
          </p:cNvPr>
          <p:cNvSpPr txBox="1"/>
          <p:nvPr/>
        </p:nvSpPr>
        <p:spPr>
          <a:xfrm>
            <a:off x="184557" y="6126163"/>
            <a:ext cx="3498209" cy="369332"/>
          </a:xfrm>
          <a:prstGeom prst="rect">
            <a:avLst/>
          </a:prstGeom>
          <a:noFill/>
        </p:spPr>
        <p:txBody>
          <a:bodyPr wrap="square" rtlCol="0">
            <a:spAutoFit/>
          </a:bodyPr>
          <a:lstStyle/>
          <a:p>
            <a:r>
              <a:rPr lang="it-IT" dirty="0"/>
              <a:t>Data Source: MA Trauma Registry</a:t>
            </a:r>
          </a:p>
        </p:txBody>
      </p:sp>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13331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4389" y="117961"/>
            <a:ext cx="10958547" cy="708025"/>
          </a:xfrm>
        </p:spPr>
        <p:txBody>
          <a:bodyPr>
            <a:noAutofit/>
          </a:bodyPr>
          <a:lstStyle/>
          <a:p>
            <a:pPr>
              <a:defRPr/>
            </a:pPr>
            <a:r>
              <a:rPr lang="en-US" sz="3600" dirty="0"/>
              <a:t>Motor Vehicle Traumas per 10,000 Residents, 2011-2015 </a:t>
            </a:r>
          </a:p>
        </p:txBody>
      </p:sp>
      <p:graphicFrame>
        <p:nvGraphicFramePr>
          <p:cNvPr id="8" name="Table Placeholder 7">
            <a:extLst>
              <a:ext uri="{FF2B5EF4-FFF2-40B4-BE49-F238E27FC236}">
                <a16:creationId xmlns:a16="http://schemas.microsoft.com/office/drawing/2014/main" id="{3687751C-E0CC-4E5F-80E8-B40B234C63E8}"/>
              </a:ext>
            </a:extLst>
          </p:cNvPr>
          <p:cNvGraphicFramePr>
            <a:graphicFrameLocks noGrp="1"/>
          </p:cNvGraphicFramePr>
          <p:nvPr>
            <p:ph type="tbl" idx="1"/>
          </p:nvPr>
        </p:nvGraphicFramePr>
        <p:xfrm>
          <a:off x="1981200" y="1314451"/>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96075E9-1B57-42CC-9EDE-1DA59244C936}"/>
              </a:ext>
            </a:extLst>
          </p:cNvPr>
          <p:cNvSpPr txBox="1"/>
          <p:nvPr/>
        </p:nvSpPr>
        <p:spPr>
          <a:xfrm>
            <a:off x="534389" y="6126164"/>
            <a:ext cx="3592993" cy="369332"/>
          </a:xfrm>
          <a:prstGeom prst="rect">
            <a:avLst/>
          </a:prstGeom>
          <a:noFill/>
        </p:spPr>
        <p:txBody>
          <a:bodyPr wrap="square" rtlCol="0">
            <a:spAutoFit/>
          </a:bodyPr>
          <a:lstStyle/>
          <a:p>
            <a:r>
              <a:rPr lang="it-IT"/>
              <a:t>Data Source: MA Trauma Registry</a:t>
            </a:r>
            <a:endParaRPr lang="it-IT" dirty="0"/>
          </a:p>
        </p:txBody>
      </p:sp>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
        <p:nvSpPr>
          <p:cNvPr id="7"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16362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39387" y="166089"/>
            <a:ext cx="11380436" cy="708025"/>
          </a:xfrm>
        </p:spPr>
        <p:txBody>
          <a:bodyPr>
            <a:noAutofit/>
          </a:bodyPr>
          <a:lstStyle/>
          <a:p>
            <a:pPr>
              <a:defRPr/>
            </a:pPr>
            <a:r>
              <a:rPr lang="en-US" sz="3600" dirty="0"/>
              <a:t>Off-Road Vehicle Traumas per 10,000 Residents, 2011-2015 </a:t>
            </a:r>
          </a:p>
        </p:txBody>
      </p:sp>
      <p:graphicFrame>
        <p:nvGraphicFramePr>
          <p:cNvPr id="7" name="Table Placeholder 6">
            <a:extLst>
              <a:ext uri="{FF2B5EF4-FFF2-40B4-BE49-F238E27FC236}">
                <a16:creationId xmlns:a16="http://schemas.microsoft.com/office/drawing/2014/main" id="{C47EB8CF-0BCC-4EBA-A73F-DC8C4876B533}"/>
              </a:ext>
            </a:extLst>
          </p:cNvPr>
          <p:cNvGraphicFramePr>
            <a:graphicFrameLocks noGrp="1"/>
          </p:cNvGraphicFramePr>
          <p:nvPr>
            <p:ph type="tbl" idx="1"/>
            <p:extLst>
              <p:ext uri="{D42A27DB-BD31-4B8C-83A1-F6EECF244321}">
                <p14:modId xmlns:p14="http://schemas.microsoft.com/office/powerpoint/2010/main" val="2610646143"/>
              </p:ext>
            </p:extLst>
          </p:nvPr>
        </p:nvGraphicFramePr>
        <p:xfrm>
          <a:off x="1981200" y="1314451"/>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3A75D1-887E-4286-BEC9-640F82830A2F}"/>
              </a:ext>
            </a:extLst>
          </p:cNvPr>
          <p:cNvSpPr txBox="1"/>
          <p:nvPr/>
        </p:nvSpPr>
        <p:spPr>
          <a:xfrm>
            <a:off x="343949" y="6126164"/>
            <a:ext cx="3682767" cy="369332"/>
          </a:xfrm>
          <a:prstGeom prst="rect">
            <a:avLst/>
          </a:prstGeom>
          <a:noFill/>
        </p:spPr>
        <p:txBody>
          <a:bodyPr wrap="square" rtlCol="0">
            <a:spAutoFit/>
          </a:bodyPr>
          <a:lstStyle/>
          <a:p>
            <a:r>
              <a:rPr lang="it-IT"/>
              <a:t>Data Source: MA Trauma Registry</a:t>
            </a:r>
            <a:endParaRPr lang="it-IT" dirty="0"/>
          </a:p>
        </p:txBody>
      </p:sp>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5726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Regional Discussion Framework	</a:t>
            </a:r>
          </a:p>
        </p:txBody>
      </p:sp>
      <p:sp>
        <p:nvSpPr>
          <p:cNvPr id="3" name="Content Placeholder 2"/>
          <p:cNvSpPr>
            <a:spLocks noGrp="1"/>
          </p:cNvSpPr>
          <p:nvPr>
            <p:ph idx="1"/>
          </p:nvPr>
        </p:nvSpPr>
        <p:spPr/>
        <p:txBody>
          <a:bodyPr/>
          <a:lstStyle/>
          <a:p>
            <a:pPr marL="0" indent="0">
              <a:buNone/>
              <a:defRPr/>
            </a:pPr>
            <a:r>
              <a:rPr lang="en-US" sz="2000" dirty="0"/>
              <a:t>1.  </a:t>
            </a:r>
            <a:r>
              <a:rPr lang="en-US" sz="2000" b="1" dirty="0"/>
              <a:t>Pre-Hospital: </a:t>
            </a:r>
          </a:p>
          <a:p>
            <a:pPr lvl="1">
              <a:defRPr/>
            </a:pPr>
            <a:r>
              <a:rPr lang="en-US" sz="1600" dirty="0"/>
              <a:t>What is the process used at regional hospitals with designated trauma services for receiving notification from EMS of an incoming trauma? </a:t>
            </a:r>
          </a:p>
          <a:p>
            <a:pPr lvl="1">
              <a:defRPr/>
            </a:pPr>
            <a:r>
              <a:rPr lang="en-US" sz="1600" dirty="0"/>
              <a:t>What follow-up communication or feedback is provided to EMS personnel? </a:t>
            </a:r>
          </a:p>
          <a:p>
            <a:pPr marL="0" indent="0">
              <a:buNone/>
              <a:defRPr/>
            </a:pPr>
            <a:r>
              <a:rPr lang="en-US" sz="2000" dirty="0"/>
              <a:t>2.  </a:t>
            </a:r>
            <a:r>
              <a:rPr lang="en-US" sz="2000" b="1" dirty="0"/>
              <a:t>In-Hospital: </a:t>
            </a:r>
          </a:p>
          <a:p>
            <a:pPr lvl="1">
              <a:defRPr/>
            </a:pPr>
            <a:r>
              <a:rPr lang="en-US" sz="1600" dirty="0"/>
              <a:t>When do your local hospitals transfer patients to a trauma center? </a:t>
            </a:r>
          </a:p>
          <a:p>
            <a:pPr lvl="1">
              <a:defRPr/>
            </a:pPr>
            <a:r>
              <a:rPr lang="en-US" sz="1600" dirty="0"/>
              <a:t>Are there any specialties that are particularly difficult for you to access for your patients?</a:t>
            </a:r>
          </a:p>
          <a:p>
            <a:pPr marL="0" indent="0">
              <a:buNone/>
              <a:defRPr/>
            </a:pPr>
            <a:r>
              <a:rPr lang="en-US" sz="2000" dirty="0"/>
              <a:t>3.  </a:t>
            </a:r>
            <a:r>
              <a:rPr lang="en-US" sz="2000" b="1" dirty="0"/>
              <a:t>Post-Trauma: </a:t>
            </a:r>
          </a:p>
          <a:p>
            <a:pPr lvl="1">
              <a:defRPr/>
            </a:pPr>
            <a:r>
              <a:rPr lang="en-US" sz="1600" dirty="0"/>
              <a:t>What post trauma resources are available to your hospitals? </a:t>
            </a:r>
          </a:p>
          <a:p>
            <a:pPr lvl="1">
              <a:defRPr/>
            </a:pPr>
            <a:r>
              <a:rPr lang="en-US" sz="1600" dirty="0"/>
              <a:t>What barriers do you encounter when trying to place patients in an appropriate facility?</a:t>
            </a:r>
          </a:p>
          <a:p>
            <a:pPr marL="0" indent="0">
              <a:buNone/>
              <a:defRPr/>
            </a:pPr>
            <a:r>
              <a:rPr lang="en-US" sz="2000" dirty="0"/>
              <a:t>4.  </a:t>
            </a:r>
            <a:r>
              <a:rPr lang="en-US" sz="2000" b="1" dirty="0"/>
              <a:t>Prevention and Access</a:t>
            </a:r>
            <a:r>
              <a:rPr lang="en-US" sz="2000" dirty="0"/>
              <a:t>:</a:t>
            </a:r>
          </a:p>
          <a:p>
            <a:pPr lvl="1">
              <a:defRPr/>
            </a:pPr>
            <a:r>
              <a:rPr lang="en-US" sz="1600" dirty="0"/>
              <a:t>What role do the hospitals with designated trauma services play in trauma prevention in your region? </a:t>
            </a:r>
          </a:p>
          <a:p>
            <a:pPr lvl="1">
              <a:defRPr/>
            </a:pPr>
            <a:r>
              <a:rPr lang="en-US" sz="1600" dirty="0"/>
              <a:t>Is there equitable access to trauma care in your region, and is current trauma care meeting the needs of the region’s patient population?</a:t>
            </a:r>
          </a:p>
          <a:p>
            <a:pPr>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99851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Region 2 Public Comment</a:t>
            </a:r>
          </a:p>
        </p:txBody>
      </p:sp>
      <p:sp>
        <p:nvSpPr>
          <p:cNvPr id="3" name="Content Placeholder 2"/>
          <p:cNvSpPr>
            <a:spLocks noGrp="1"/>
          </p:cNvSpPr>
          <p:nvPr>
            <p:ph idx="1"/>
          </p:nvPr>
        </p:nvSpPr>
        <p:spPr/>
        <p:txBody>
          <a:bodyPr/>
          <a:lstStyle/>
          <a:p>
            <a:pPr>
              <a:defRPr/>
            </a:pPr>
            <a:endParaRPr lang="en-US" sz="2800" dirty="0"/>
          </a:p>
          <a:p>
            <a:pPr>
              <a:defRPr/>
            </a:pPr>
            <a:endParaRPr lang="en-US" sz="2800" dirty="0"/>
          </a:p>
          <a:p>
            <a:pPr marL="0" indent="0" algn="ctr">
              <a:buNone/>
              <a:defRPr/>
            </a:pPr>
            <a:endParaRPr lang="en-US" sz="2800" dirty="0"/>
          </a:p>
          <a:p>
            <a:pPr marL="0" indent="0" algn="ctr">
              <a:buNone/>
              <a:defRPr/>
            </a:pPr>
            <a:r>
              <a:rPr lang="en-US" sz="2800" b="1" dirty="0"/>
              <a:t>Public Comment on Region 2</a:t>
            </a:r>
            <a:endParaRPr lang="en-US" b="1"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816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454-5C93-40BC-B1EC-84A45B7B76C4}"/>
              </a:ext>
            </a:extLst>
          </p:cNvPr>
          <p:cNvSpPr>
            <a:spLocks noGrp="1"/>
          </p:cNvSpPr>
          <p:nvPr>
            <p:ph type="title"/>
          </p:nvPr>
        </p:nvSpPr>
        <p:spPr/>
        <p:txBody>
          <a:bodyPr>
            <a:normAutofit/>
          </a:bodyPr>
          <a:lstStyle/>
          <a:p>
            <a:pPr>
              <a:defRPr/>
            </a:pPr>
            <a:r>
              <a:rPr lang="en-US" sz="4000" dirty="0"/>
              <a:t>Future Meetings</a:t>
            </a:r>
          </a:p>
        </p:txBody>
      </p:sp>
      <p:sp>
        <p:nvSpPr>
          <p:cNvPr id="3" name="Content Placeholder 2">
            <a:extLst>
              <a:ext uri="{FF2B5EF4-FFF2-40B4-BE49-F238E27FC236}">
                <a16:creationId xmlns:a16="http://schemas.microsoft.com/office/drawing/2014/main" id="{38E73033-B4F2-4AB5-B560-642DE030AB5F}"/>
              </a:ext>
            </a:extLst>
          </p:cNvPr>
          <p:cNvSpPr>
            <a:spLocks noGrp="1"/>
          </p:cNvSpPr>
          <p:nvPr>
            <p:ph idx="1"/>
          </p:nvPr>
        </p:nvSpPr>
        <p:spPr/>
        <p:txBody>
          <a:bodyPr/>
          <a:lstStyle/>
          <a:p>
            <a:pPr marL="0" indent="0">
              <a:buNone/>
              <a:defRPr/>
            </a:pPr>
            <a:r>
              <a:rPr lang="en-US" dirty="0"/>
              <a:t>Meeting Schedule: </a:t>
            </a:r>
            <a:br>
              <a:rPr lang="en-US" dirty="0"/>
            </a:br>
            <a:r>
              <a:rPr lang="en-US" sz="1400" dirty="0"/>
              <a:t> </a:t>
            </a:r>
          </a:p>
          <a:p>
            <a:pPr>
              <a:defRPr/>
            </a:pPr>
            <a:r>
              <a:rPr lang="en-US" dirty="0"/>
              <a:t>Wednesday, August 28, 2019</a:t>
            </a:r>
          </a:p>
          <a:p>
            <a:pPr>
              <a:defRPr/>
            </a:pPr>
            <a:r>
              <a:rPr lang="en-US" dirty="0"/>
              <a:t>Wednesday, November 20, 2019</a:t>
            </a:r>
          </a:p>
          <a:p>
            <a:pPr marL="457200" lvl="1" indent="0">
              <a:buNone/>
              <a:defRPr/>
            </a:pPr>
            <a:endParaRPr lang="en-US" dirty="0"/>
          </a:p>
          <a:p>
            <a:pPr marL="0" lvl="1" indent="0">
              <a:buNone/>
              <a:defRPr/>
            </a:pPr>
            <a:r>
              <a:rPr lang="en-US" dirty="0"/>
              <a:t>All meetings will be held from 10:00am-12:00pm.  </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708640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A6B4A-872F-4040-BC37-E733CB9479CF}"/>
              </a:ext>
            </a:extLst>
          </p:cNvPr>
          <p:cNvSpPr>
            <a:spLocks noGrp="1"/>
          </p:cNvSpPr>
          <p:nvPr>
            <p:ph type="title"/>
          </p:nvPr>
        </p:nvSpPr>
        <p:spPr/>
        <p:txBody>
          <a:bodyPr>
            <a:normAutofit/>
          </a:bodyPr>
          <a:lstStyle/>
          <a:p>
            <a:pPr>
              <a:defRPr/>
            </a:pPr>
            <a:r>
              <a:rPr lang="en-US" sz="4000" dirty="0"/>
              <a:t>Additional Information</a:t>
            </a:r>
          </a:p>
        </p:txBody>
      </p:sp>
      <p:sp>
        <p:nvSpPr>
          <p:cNvPr id="4" name="Content Placeholder 3">
            <a:extLst>
              <a:ext uri="{FF2B5EF4-FFF2-40B4-BE49-F238E27FC236}">
                <a16:creationId xmlns:a16="http://schemas.microsoft.com/office/drawing/2014/main" id="{7F834CB0-A5DD-493E-9759-D34F7E5E4CA7}"/>
              </a:ext>
            </a:extLst>
          </p:cNvPr>
          <p:cNvSpPr>
            <a:spLocks noGrp="1"/>
          </p:cNvSpPr>
          <p:nvPr>
            <p:ph idx="1"/>
          </p:nvPr>
        </p:nvSpPr>
        <p:spPr/>
        <p:txBody>
          <a:bodyPr/>
          <a:lstStyle/>
          <a:p>
            <a:pPr marL="0" indent="0">
              <a:buNone/>
              <a:defRPr/>
            </a:pPr>
            <a:endParaRPr lang="en-US" sz="2400" dirty="0"/>
          </a:p>
          <a:p>
            <a:pPr marL="0" indent="0">
              <a:buNone/>
              <a:defRPr/>
            </a:pPr>
            <a:r>
              <a:rPr lang="en-US" dirty="0"/>
              <a:t>For more information, please visit: </a:t>
            </a:r>
            <a:endParaRPr lang="en-US" dirty="0">
              <a:hlinkClick r:id="rId3"/>
            </a:endParaRPr>
          </a:p>
          <a:p>
            <a:pPr marL="0" indent="0">
              <a:buNone/>
              <a:defRPr/>
            </a:pPr>
            <a:r>
              <a:rPr lang="en-US" dirty="0">
                <a:hlinkClick r:id="rId3"/>
              </a:rPr>
              <a:t>https://www.mass.gov/service-details/trauma-systems-committee</a:t>
            </a:r>
          </a:p>
          <a:p>
            <a:pPr marL="0" indent="0">
              <a:buNone/>
              <a:defRPr/>
            </a:pPr>
            <a:br>
              <a:rPr lang="en-US" dirty="0"/>
            </a:br>
            <a:endParaRPr lang="en-US" sz="26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0027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47CB3-5EA0-4AE8-B37E-F257B49BE192}"/>
              </a:ext>
            </a:extLst>
          </p:cNvPr>
          <p:cNvSpPr>
            <a:spLocks noGrp="1"/>
          </p:cNvSpPr>
          <p:nvPr>
            <p:ph type="title"/>
          </p:nvPr>
        </p:nvSpPr>
        <p:spPr/>
        <p:txBody>
          <a:bodyPr>
            <a:noAutofit/>
          </a:bodyPr>
          <a:lstStyle/>
          <a:p>
            <a:pPr>
              <a:defRPr/>
            </a:pPr>
            <a:r>
              <a:rPr lang="en-US" sz="3200" dirty="0"/>
              <a:t>Open Meeting Law: G.L. c. 30A, §§18-25</a:t>
            </a:r>
          </a:p>
        </p:txBody>
      </p:sp>
      <p:sp>
        <p:nvSpPr>
          <p:cNvPr id="3" name="Rectangle 2">
            <a:extLst>
              <a:ext uri="{FF2B5EF4-FFF2-40B4-BE49-F238E27FC236}">
                <a16:creationId xmlns:a16="http://schemas.microsoft.com/office/drawing/2014/main" id="{C6CBE4B9-EF96-41DD-ABB1-5B28D257868D}"/>
              </a:ext>
            </a:extLst>
          </p:cNvPr>
          <p:cNvSpPr/>
          <p:nvPr/>
        </p:nvSpPr>
        <p:spPr>
          <a:xfrm>
            <a:off x="465051" y="1320784"/>
            <a:ext cx="11374023" cy="4819781"/>
          </a:xfrm>
          <a:prstGeom prst="rect">
            <a:avLst/>
          </a:prstGeom>
        </p:spPr>
        <p:txBody>
          <a:bodyPr wrap="square">
            <a:spAutoFit/>
          </a:bodyPr>
          <a:lstStyle/>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The purpose of open meeting law (OML) is to ensure transparency in the deliberations on which public policy is based.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requires that meetings of public bodies be open to the public.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All meetings of a public body must be open to the public.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meeting is any deliberation by a public body with respect to any matter within the body’s jurisdiction.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deliberation is a communication between members  among members of a public body.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 public body is any multi-member board, commission, committee or subcommittee within the executive or legislative branches (except the Legislature) of state government</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includes any body created to advise or make recommendations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Under OML the public is permitted to attend meetings.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Individuals in meetings may not address the public body without the permission of the chair.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Public participation is allowed at the discretion of the chair.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For more information on Open Meeting Law, please visit: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https://www.mass.gov/the-open-meeting-law</a:t>
            </a:r>
            <a:endParaRPr lang="en-US" sz="400" kern="0" dirty="0">
              <a:solidFill>
                <a:prstClr val="black"/>
              </a:solidFill>
              <a:ea typeface="ＭＳ Ｐゴシック" charset="0"/>
            </a:endParaRP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7"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883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a:extLst>
              <a:ext uri="{FF2B5EF4-FFF2-40B4-BE49-F238E27FC236}">
                <a16:creationId xmlns:a16="http://schemas.microsoft.com/office/drawing/2014/main" id="{E359E69A-B824-4EDB-B757-C70BA296C604}"/>
              </a:ext>
            </a:extLst>
          </p:cNvPr>
          <p:cNvSpPr>
            <a:spLocks noGrp="1" noChangeArrowheads="1"/>
          </p:cNvSpPr>
          <p:nvPr>
            <p:ph type="body" idx="4294967295"/>
          </p:nvPr>
        </p:nvSpPr>
        <p:spPr>
          <a:xfrm>
            <a:off x="382821" y="1419953"/>
            <a:ext cx="8813800" cy="4343400"/>
          </a:xfrm>
        </p:spPr>
        <p:txBody>
          <a:bodyPr/>
          <a:lstStyle/>
          <a:p>
            <a:pPr>
              <a:defRPr/>
            </a:pPr>
            <a:r>
              <a:rPr lang="en-US" sz="2400" dirty="0"/>
              <a:t>A Quorum is defined as:  </a:t>
            </a:r>
          </a:p>
          <a:p>
            <a:pPr lvl="1">
              <a:defRPr/>
            </a:pPr>
            <a:endParaRPr lang="en-US" sz="2000" dirty="0"/>
          </a:p>
          <a:p>
            <a:pPr lvl="1">
              <a:buFont typeface="Courier New" panose="02070309020205020404" pitchFamily="49" charset="0"/>
              <a:buChar char="o"/>
              <a:defRPr/>
            </a:pPr>
            <a:r>
              <a:rPr lang="en-US" sz="2400" dirty="0"/>
              <a:t>A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defRPr/>
            </a:pPr>
            <a:endParaRPr lang="en-US" sz="2000" dirty="0"/>
          </a:p>
          <a:p>
            <a:pPr lvl="1">
              <a:buFont typeface="Courier New" panose="02070309020205020404" pitchFamily="49" charset="0"/>
              <a:buChar char="o"/>
              <a:defRPr/>
            </a:pPr>
            <a:r>
              <a:rPr lang="en-US" sz="2400" b="1" dirty="0"/>
              <a:t>As applied to the Trauma Systems Committee—a quorum equals 10 members  (½ of 19 members + 1)</a:t>
            </a:r>
            <a:r>
              <a:rPr lang="en-US" sz="2000" b="1" dirty="0"/>
              <a:t>  </a:t>
            </a:r>
          </a:p>
          <a:p>
            <a:pPr marL="0" indent="0">
              <a:buNone/>
              <a:defRPr/>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52228" name="Text Box 4">
            <a:extLst>
              <a:ext uri="{FF2B5EF4-FFF2-40B4-BE49-F238E27FC236}">
                <a16:creationId xmlns:a16="http://schemas.microsoft.com/office/drawing/2014/main" id="{ADE9CC75-4D9D-49CB-9CBC-20E99122427D}"/>
              </a:ext>
            </a:extLst>
          </p:cNvPr>
          <p:cNvSpPr txBox="1">
            <a:spLocks noChangeArrowheads="1"/>
          </p:cNvSpPr>
          <p:nvPr/>
        </p:nvSpPr>
        <p:spPr bwMode="auto">
          <a:xfrm>
            <a:off x="517575" y="176159"/>
            <a:ext cx="79911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4000" b="1" dirty="0">
                <a:latin typeface="+mn-lt"/>
              </a:rPr>
              <a:t>What is a Quorum?</a:t>
            </a:r>
          </a:p>
        </p:txBody>
      </p:sp>
      <p:sp>
        <p:nvSpPr>
          <p:cNvPr id="7"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0409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3BA2D-1B24-4AEF-ABF3-2526527E8FE7}"/>
              </a:ext>
            </a:extLst>
          </p:cNvPr>
          <p:cNvSpPr>
            <a:spLocks noGrp="1"/>
          </p:cNvSpPr>
          <p:nvPr>
            <p:ph type="title"/>
          </p:nvPr>
        </p:nvSpPr>
        <p:spPr/>
        <p:txBody>
          <a:bodyPr>
            <a:normAutofit/>
          </a:bodyPr>
          <a:lstStyle/>
          <a:p>
            <a:pPr>
              <a:defRPr/>
            </a:pPr>
            <a:r>
              <a:rPr lang="en-US" sz="4000" dirty="0"/>
              <a:t>Meeting Minutes Approval</a:t>
            </a:r>
          </a:p>
        </p:txBody>
      </p:sp>
      <p:sp>
        <p:nvSpPr>
          <p:cNvPr id="6" name="Text Placeholder 5">
            <a:extLst>
              <a:ext uri="{FF2B5EF4-FFF2-40B4-BE49-F238E27FC236}">
                <a16:creationId xmlns:a16="http://schemas.microsoft.com/office/drawing/2014/main" id="{4573D575-F509-4E0C-BB11-2078AB3288A8}"/>
              </a:ext>
            </a:extLst>
          </p:cNvPr>
          <p:cNvSpPr>
            <a:spLocks noGrp="1"/>
          </p:cNvSpPr>
          <p:nvPr>
            <p:ph idx="1"/>
          </p:nvPr>
        </p:nvSpPr>
        <p:spPr/>
        <p:txBody>
          <a:bodyPr/>
          <a:lstStyle/>
          <a:p>
            <a:pPr marL="0" indent="0" algn="ctr">
              <a:buNone/>
              <a:defRPr/>
            </a:pPr>
            <a:endParaRPr lang="en-US" sz="2400" dirty="0"/>
          </a:p>
          <a:p>
            <a:pPr>
              <a:defRPr/>
            </a:pPr>
            <a:r>
              <a:rPr lang="en-US" sz="2400" b="1" dirty="0"/>
              <a:t>Approval of Minutes from the November 28, 2018 Meeting </a:t>
            </a:r>
          </a:p>
          <a:p>
            <a:pPr>
              <a:defRPr/>
            </a:pPr>
            <a:endParaRPr lang="en-US" sz="2400" dirty="0"/>
          </a:p>
          <a:p>
            <a:pPr>
              <a:defRPr/>
            </a:pPr>
            <a:r>
              <a:rPr lang="en-US" sz="2400" b="1" dirty="0"/>
              <a:t>Approval of Minutes from the February 27, 2019 Meeting </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7099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8BAB-B757-47BA-838A-1CB196BDC0DD}"/>
              </a:ext>
            </a:extLst>
          </p:cNvPr>
          <p:cNvSpPr>
            <a:spLocks noGrp="1"/>
          </p:cNvSpPr>
          <p:nvPr>
            <p:ph type="title"/>
          </p:nvPr>
        </p:nvSpPr>
        <p:spPr/>
        <p:txBody>
          <a:bodyPr>
            <a:normAutofit/>
          </a:bodyPr>
          <a:lstStyle/>
          <a:p>
            <a:pPr>
              <a:defRPr/>
            </a:pPr>
            <a:r>
              <a:rPr lang="en-US" sz="4000" dirty="0"/>
              <a:t>Department Updates </a:t>
            </a:r>
          </a:p>
        </p:txBody>
      </p:sp>
      <p:sp>
        <p:nvSpPr>
          <p:cNvPr id="3" name="Content Placeholder 2">
            <a:extLst>
              <a:ext uri="{FF2B5EF4-FFF2-40B4-BE49-F238E27FC236}">
                <a16:creationId xmlns:a16="http://schemas.microsoft.com/office/drawing/2014/main" id="{8C0A09F2-C274-4D1D-9B44-AE59CC22E440}"/>
              </a:ext>
            </a:extLst>
          </p:cNvPr>
          <p:cNvSpPr>
            <a:spLocks noGrp="1"/>
          </p:cNvSpPr>
          <p:nvPr>
            <p:ph idx="1"/>
          </p:nvPr>
        </p:nvSpPr>
        <p:spPr/>
        <p:txBody>
          <a:bodyPr/>
          <a:lstStyle/>
          <a:p>
            <a:pPr marL="0" indent="0">
              <a:buNone/>
              <a:defRPr/>
            </a:pPr>
            <a:endParaRPr lang="en-US" dirty="0"/>
          </a:p>
          <a:p>
            <a:pPr>
              <a:defRPr/>
            </a:pPr>
            <a:r>
              <a:rPr lang="en-US" dirty="0"/>
              <a:t>New Trauma Systems Committee Chair</a:t>
            </a:r>
          </a:p>
          <a:p>
            <a:pPr marL="0" indent="0">
              <a:buNone/>
              <a:defRPr/>
            </a:pPr>
            <a:endParaRPr lang="en-US" dirty="0"/>
          </a:p>
          <a:p>
            <a:pPr>
              <a:defRPr/>
            </a:pPr>
            <a:r>
              <a:rPr lang="en-US" dirty="0"/>
              <a:t>Boston Marathon Recap</a:t>
            </a:r>
          </a:p>
          <a:p>
            <a:pPr marL="0" indent="0">
              <a:buNone/>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6661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altLang="en-US" sz="4000" dirty="0"/>
              <a:t>2019 Boston Marathon Overview</a:t>
            </a:r>
          </a:p>
        </p:txBody>
      </p:sp>
      <p:sp>
        <p:nvSpPr>
          <p:cNvPr id="5" name="Content Placeholder 4"/>
          <p:cNvSpPr>
            <a:spLocks noGrp="1"/>
          </p:cNvSpPr>
          <p:nvPr>
            <p:ph idx="1"/>
          </p:nvPr>
        </p:nvSpPr>
        <p:spPr>
          <a:xfrm>
            <a:off x="609600" y="2170498"/>
            <a:ext cx="5694947" cy="2336533"/>
          </a:xfrm>
        </p:spPr>
        <p:txBody>
          <a:bodyPr/>
          <a:lstStyle/>
          <a:p>
            <a:pPr>
              <a:defRPr/>
            </a:pPr>
            <a:r>
              <a:rPr lang="en-US" altLang="en-US" sz="3600" dirty="0"/>
              <a:t>30,000 runners</a:t>
            </a:r>
          </a:p>
          <a:p>
            <a:pPr>
              <a:defRPr/>
            </a:pPr>
            <a:r>
              <a:rPr lang="en-US" altLang="en-US" sz="3600" dirty="0"/>
              <a:t>10,000 volunteers</a:t>
            </a:r>
          </a:p>
          <a:p>
            <a:pPr>
              <a:defRPr/>
            </a:pPr>
            <a:r>
              <a:rPr lang="en-US" altLang="en-US" sz="3600" dirty="0"/>
              <a:t>1,900 medical personnel</a:t>
            </a:r>
          </a:p>
          <a:p>
            <a:pPr>
              <a:defRPr/>
            </a:pPr>
            <a:endParaRPr lang="en-US" dirty="0"/>
          </a:p>
        </p:txBody>
      </p:sp>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032" name="Picture 8" descr="Men&amp;#39;s winner Lawrence Cherono of Kenya crosses the finish line ahead of Lelisa Desisa of Ethiopia during the 123rd running of the Boston Marathon on the sixth anniversary of the 2013 Boston marathon bombings in Bo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030" y="1576101"/>
            <a:ext cx="4286250" cy="3209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747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altLang="en-US" sz="4000" dirty="0"/>
              <a:t>2019 Boston Marathon: Public Health Priorities</a:t>
            </a:r>
          </a:p>
        </p:txBody>
      </p:sp>
      <p:sp>
        <p:nvSpPr>
          <p:cNvPr id="3" name="Content Placeholder 2"/>
          <p:cNvSpPr>
            <a:spLocks noGrp="1"/>
          </p:cNvSpPr>
          <p:nvPr>
            <p:ph idx="1"/>
          </p:nvPr>
        </p:nvSpPr>
        <p:spPr>
          <a:xfrm>
            <a:off x="457556" y="1282567"/>
            <a:ext cx="7069400" cy="4525963"/>
          </a:xfrm>
        </p:spPr>
        <p:txBody>
          <a:bodyPr/>
          <a:lstStyle/>
          <a:p>
            <a:pPr>
              <a:spcAft>
                <a:spcPts val="600"/>
              </a:spcAft>
              <a:defRPr/>
            </a:pPr>
            <a:r>
              <a:rPr lang="en-US" altLang="en-US" sz="3200" dirty="0"/>
              <a:t>Situational Awareness</a:t>
            </a:r>
          </a:p>
          <a:p>
            <a:pPr>
              <a:spcAft>
                <a:spcPts val="600"/>
              </a:spcAft>
              <a:defRPr/>
            </a:pPr>
            <a:r>
              <a:rPr lang="en-US" altLang="en-US" sz="3200" dirty="0"/>
              <a:t>Coordination with Hospitals</a:t>
            </a:r>
          </a:p>
          <a:p>
            <a:pPr>
              <a:spcAft>
                <a:spcPts val="600"/>
              </a:spcAft>
              <a:defRPr/>
            </a:pPr>
            <a:r>
              <a:rPr lang="en-US" altLang="en-US" sz="3200" dirty="0"/>
              <a:t>Ambulance Strike Teams</a:t>
            </a:r>
          </a:p>
          <a:p>
            <a:pPr>
              <a:spcAft>
                <a:spcPts val="600"/>
              </a:spcAft>
              <a:defRPr/>
            </a:pPr>
            <a:r>
              <a:rPr lang="en-US" altLang="en-US" sz="3200" dirty="0"/>
              <a:t>MCI Patient Tracking &amp; Family Reunification</a:t>
            </a:r>
          </a:p>
          <a:p>
            <a:pPr>
              <a:defRPr/>
            </a:pPr>
            <a:endParaRPr lang="en-US" sz="3200" dirty="0"/>
          </a:p>
        </p:txBody>
      </p:sp>
      <p:pic>
        <p:nvPicPr>
          <p:cNvPr id="5125" name="Picture 4" descr="C:\Users\KMilesky\AppData\Local\Microsoft\Windows\Temporary Internet Files\Content.Outlook\EGDU860V\IMG_0296.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455" y="1547530"/>
            <a:ext cx="3931920" cy="2572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400553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altLang="en-US" sz="4000" dirty="0"/>
              <a:t>2019 Boston Marathon</a:t>
            </a:r>
          </a:p>
        </p:txBody>
      </p:sp>
      <p:sp>
        <p:nvSpPr>
          <p:cNvPr id="6147" name="Content Placeholder 2"/>
          <p:cNvSpPr>
            <a:spLocks noGrp="1"/>
          </p:cNvSpPr>
          <p:nvPr>
            <p:ph idx="1"/>
          </p:nvPr>
        </p:nvSpPr>
        <p:spPr>
          <a:xfrm>
            <a:off x="542022" y="1244066"/>
            <a:ext cx="5618146" cy="4525963"/>
          </a:xfrm>
        </p:spPr>
        <p:txBody>
          <a:bodyPr/>
          <a:lstStyle/>
          <a:p>
            <a:endParaRPr lang="en-US" altLang="en-US" dirty="0"/>
          </a:p>
          <a:p>
            <a:r>
              <a:rPr lang="en-US" altLang="en-US" dirty="0"/>
              <a:t>Medical Stations provided care to 853 runners</a:t>
            </a:r>
          </a:p>
          <a:p>
            <a:r>
              <a:rPr lang="en-US" altLang="en-US" dirty="0"/>
              <a:t>Many cases of heat-related illness</a:t>
            </a:r>
          </a:p>
          <a:p>
            <a:r>
              <a:rPr lang="en-US" altLang="en-US" dirty="0"/>
              <a:t>53 transports to hospitals </a:t>
            </a:r>
          </a:p>
          <a:p>
            <a:endParaRPr lang="en-US" altLang="en-US" dirty="0"/>
          </a:p>
          <a:p>
            <a:endParaRPr lang="en-US" altLang="en-US" dirty="0"/>
          </a:p>
        </p:txBody>
      </p:sp>
      <p:pic>
        <p:nvPicPr>
          <p:cNvPr id="61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316" y="1899251"/>
            <a:ext cx="4871050" cy="28171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6"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642849597"/>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1553</TotalTime>
  <Words>1693</Words>
  <Application>Microsoft Office PowerPoint</Application>
  <PresentationFormat>Widescreen</PresentationFormat>
  <Paragraphs>302</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Courier New</vt:lpstr>
      <vt:lpstr>Monotype Sorts</vt:lpstr>
      <vt:lpstr>Custom Design</vt:lpstr>
      <vt:lpstr>Trauma Systems Committee</vt:lpstr>
      <vt:lpstr>Agenda</vt:lpstr>
      <vt:lpstr>Open Meeting Law: G.L. c. 30A, §§18-25</vt:lpstr>
      <vt:lpstr>PowerPoint Presentation</vt:lpstr>
      <vt:lpstr>Meeting Minutes Approval</vt:lpstr>
      <vt:lpstr>Department Updates </vt:lpstr>
      <vt:lpstr>2019 Boston Marathon Overview</vt:lpstr>
      <vt:lpstr>2019 Boston Marathon: Public Health Priorities</vt:lpstr>
      <vt:lpstr>2019 Boston Marathon</vt:lpstr>
      <vt:lpstr>Boston Fireworks and July 4th Pops Concert</vt:lpstr>
      <vt:lpstr>Trauma Registry: Framing the Regional Conversation</vt:lpstr>
      <vt:lpstr>Trauma Registry </vt:lpstr>
      <vt:lpstr>Trauma Data Submissions from Designated Trauma Centers</vt:lpstr>
      <vt:lpstr>Trauma Data Submissions from Community Hospitals</vt:lpstr>
      <vt:lpstr>Traumas per 10,000 Residents, 2011-2015 </vt:lpstr>
      <vt:lpstr>EMS Response Time for Trauma Runs</vt:lpstr>
      <vt:lpstr>EMS Transport Time for Trauma Runs</vt:lpstr>
      <vt:lpstr>Traumas per 10,000 Residents by Age, 2011-2015</vt:lpstr>
      <vt:lpstr>Traumas per 10,000 Residents by Gender, 2011-2015 </vt:lpstr>
      <vt:lpstr>Mode of Transit for Traumas, 2011-2015 </vt:lpstr>
      <vt:lpstr>Transferred Traumas, 2011-2015 </vt:lpstr>
      <vt:lpstr>Traumas per 10,000 Residents by Fall Type, 2011-2015 </vt:lpstr>
      <vt:lpstr>Traumas per 10,000 Residents by Fall Type and Gender, 2011-2015 </vt:lpstr>
      <vt:lpstr>Motor Vehicle Traumas per 10,000 Residents, 2011-2015 </vt:lpstr>
      <vt:lpstr>Off-Road Vehicle Traumas per 10,000 Residents, 2011-2015 </vt:lpstr>
      <vt:lpstr>Regional Discussion Framework </vt:lpstr>
      <vt:lpstr>Region 2 Public Comment</vt:lpstr>
      <vt:lpstr>Future Meetings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Fillo, Katherine (DPH)</cp:lastModifiedBy>
  <cp:revision>57</cp:revision>
  <cp:lastPrinted>2019-05-28T21:03:06Z</cp:lastPrinted>
  <dcterms:created xsi:type="dcterms:W3CDTF">2019-01-10T19:26:50Z</dcterms:created>
  <dcterms:modified xsi:type="dcterms:W3CDTF">2019-08-08T12:16:29Z</dcterms:modified>
</cp:coreProperties>
</file>