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0" r:id="rId5"/>
    <p:sldMasterId id="2147483702" r:id="rId6"/>
    <p:sldMasterId id="2147483719" r:id="rId7"/>
    <p:sldMasterId id="2147483757" r:id="rId8"/>
    <p:sldMasterId id="2147483782" r:id="rId9"/>
  </p:sldMasterIdLst>
  <p:notesMasterIdLst>
    <p:notesMasterId r:id="rId31"/>
  </p:notesMasterIdLst>
  <p:sldIdLst>
    <p:sldId id="2146847652" r:id="rId10"/>
    <p:sldId id="2147469859" r:id="rId11"/>
    <p:sldId id="2147469787" r:id="rId12"/>
    <p:sldId id="2146847642" r:id="rId13"/>
    <p:sldId id="2147469876" r:id="rId14"/>
    <p:sldId id="2147469877" r:id="rId15"/>
    <p:sldId id="2147469879" r:id="rId16"/>
    <p:sldId id="2147469882" r:id="rId17"/>
    <p:sldId id="2147469874" r:id="rId18"/>
    <p:sldId id="2147469878" r:id="rId19"/>
    <p:sldId id="2147469881" r:id="rId20"/>
    <p:sldId id="2147469880" r:id="rId21"/>
    <p:sldId id="2147469883" r:id="rId22"/>
    <p:sldId id="2147469870" r:id="rId23"/>
    <p:sldId id="2147469884" r:id="rId24"/>
    <p:sldId id="2147469885" r:id="rId25"/>
    <p:sldId id="2147469886" r:id="rId26"/>
    <p:sldId id="2147469887" r:id="rId27"/>
    <p:sldId id="2147469888" r:id="rId28"/>
    <p:sldId id="2147469863" r:id="rId29"/>
    <p:sldId id="2147469860"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FAB04FB2-3D39-4039-A54B-D04EB30AAD58}">
          <p14:sldIdLst>
            <p14:sldId id="2146847652"/>
            <p14:sldId id="2147469859"/>
            <p14:sldId id="2147469787"/>
            <p14:sldId id="2146847642"/>
            <p14:sldId id="2147469876"/>
            <p14:sldId id="2147469877"/>
            <p14:sldId id="2147469879"/>
            <p14:sldId id="2147469882"/>
            <p14:sldId id="2147469874"/>
            <p14:sldId id="2147469878"/>
            <p14:sldId id="2147469881"/>
            <p14:sldId id="2147469880"/>
            <p14:sldId id="2147469883"/>
            <p14:sldId id="2147469870"/>
            <p14:sldId id="2147469884"/>
            <p14:sldId id="2147469885"/>
            <p14:sldId id="2147469886"/>
            <p14:sldId id="2147469887"/>
            <p14:sldId id="2147469888"/>
            <p14:sldId id="2147469863"/>
            <p14:sldId id="2147469860"/>
          </p14:sldIdLst>
        </p14:section>
        <p14:section name="Appendix" id="{9840369A-0B4E-4F3A-BF96-F5C6FA5E1C5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2DA101-F9B0-9515-2D29-CBF25B139C00}" name="Rocha, Lo-Ammi (HLC)" initials="LR" userId="S::Lo-Ammi.Rocha@mass.gov::11bad7a8-1eaa-4ec5-ad72-c4b172bd9348" providerId="AD"/>
  <p188:author id="{714BA315-F770-9D60-8F51-190F5D1D426D}" name="Russell, Alisse (EOHLC)" initials="RA" userId="S::alisse.russell@mass.gov::fa17bc2e-0586-4f0f-83fd-04d4c9e444a8" providerId="AD"/>
  <p188:author id="{97649E24-2D22-B707-D770-245F377F1548}" name="Donalds, Melissa (EOHLC)" initials="D(" userId="S::melissa.donalds@mass.gov::d2b241b4-cbe7-4852-856f-a84a64c02ed4" providerId="AD"/>
  <p188:author id="{47AA6E27-F0D6-5D58-2B8A-C35E6163B868}" name="Goodman, Natalie (OCD)" initials="G(" userId="S::natalie.goodman@mass.gov::fce521dd-316f-46c3-be85-8ec2a49bb015" providerId="AD"/>
  <p188:author id="{8C5E5A33-A221-F7B6-C478-A3A748892805}" name="Goodman, Elisha (OCD)" initials="G(" userId="S::elisha.goodman@mass.gov::f8143c01-ede4-4ff8-8550-fffef821787f" providerId="AD"/>
  <p188:author id="{523C5936-E07B-9959-0529-9B3D5DF63004}" name="Butman, Molly (OCD)" initials="B(" userId="S::molly.butman@mass.gov::27ac62bc-2300-4c2d-ad2b-229bf03e1faa" providerId="AD"/>
  <p188:author id="{5096E550-0E0B-FF9C-EEC5-716F72594EB2}" name="Goodman, Natalie (OCD)" initials="GN(" userId="S::Natalie.Goodman@mass.gov::fce521dd-316f-46c3-be85-8ec2a49bb015" providerId="AD"/>
  <p188:author id="{0E15AA5B-40A8-A6EC-5C34-84CC698115EB}" name="Letchford, Mary (HEDIT)" initials="L(" userId="S::mary.letchford@mass.gov::9a32f4a7-25d3-4e15-960e-e00d3650e27d" providerId="AD"/>
  <p188:author id="{56C4955D-0A83-28E0-5D22-7F8BDA3756E9}" name="Butman, Molly (OCD)" initials="BM(" userId="S::Molly.Butman@mass.gov::27ac62bc-2300-4c2d-ad2b-229bf03e1faa" providerId="AD"/>
  <p188:author id="{82660361-1D72-453D-187B-991628495948}" name="Walcott, Jestina (OCD)" initials="W(" userId="S::jestina.walcott@mass.gov::5859becf-5bdf-4c3d-821f-e5601376f569" providerId="AD"/>
  <p188:author id="{477CFB82-2FD2-4196-6817-9E810D5AAE13}" name="Baez, Gerelyn M. (OCD)" initials="B(" userId="S::gerelyn.m.baez@mass.gov::2a5038df-2e7e-4e13-b31b-fbf05a654f91" providerId="AD"/>
  <p188:author id="{DFB3779E-75D0-323A-10F6-906762538521}" name="Raymond, Tanya (OCD)" initials="R(" userId="S::tanya.raymond@mass.gov::1d6d22c7-4ce3-452a-a149-6775dd4b4ad3" providerId="AD"/>
  <p188:author id="{4A9430AC-82CD-2972-50EE-BA39E300D1D0}" name="Buttaro, Jackie (EOHLC)" initials="BJ" userId="S::jackie.buttaro@mass.gov::9c4972d4-de91-4848-8f95-f6939d9a945b" providerId="AD"/>
  <p188:author id="{D01C0AB8-71EB-D73D-5817-E33FA37280CA}" name="Russell, Alisse (EOHLC)" initials="AR" userId="S::Alisse.Russell@mass.gov::fa17bc2e-0586-4f0f-83fd-04d4c9e444a8" providerId="AD"/>
  <p188:author id="{D10DBDE1-3106-6169-F4F8-67AC61DB06F1}" name="Letchford, Mary (HEDIT)" initials="LM(" userId="S::Mary.Letchford@mass.gov::9a32f4a7-25d3-4e15-960e-e00d3650e27d" providerId="AD"/>
  <p188:author id="{91DF7AF0-EE37-7AB2-2F08-B4D70A0576CD}" name="Mullen, Amy (OCD)" initials="M(" userId="S::amy.mullen2@mass.gov::e81bce94-ddc1-4a47-a6f7-d6bba6815460" providerId="AD"/>
  <p188:author id="{4FCD1CFD-70D1-D30D-0DA3-200B1306CA89}" name="Hartman, Ricky (EOHLC)" initials="RH" userId="S::Ricky.Hartman@mass.gov::dca2e982-aaea-44c9-80b1-a29d029f0c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ubin, Roberta (OCD)" initials="R(" lastIdx="7" clrIdx="0">
    <p:extLst>
      <p:ext uri="{19B8F6BF-5375-455C-9EA6-DF929625EA0E}">
        <p15:presenceInfo xmlns:p15="http://schemas.microsoft.com/office/powerpoint/2012/main" userId="S::roberta.rubin@mass.gov::2cbd6095-3de4-4e08-a541-e182ee3ba991" providerId="AD"/>
      </p:ext>
    </p:extLst>
  </p:cmAuthor>
  <p:cmAuthor id="2" name="Marcus, Claire S." initials="MCS" lastIdx="2" clrIdx="1">
    <p:extLst>
      <p:ext uri="{19B8F6BF-5375-455C-9EA6-DF929625EA0E}">
        <p15:presenceInfo xmlns:p15="http://schemas.microsoft.com/office/powerpoint/2012/main" userId="S::claire.s.marcus@accenture.com::15938662-5f1f-4d13-9d2e-664eaac8f32b" providerId="AD"/>
      </p:ext>
    </p:extLst>
  </p:cmAuthor>
  <p:cmAuthor id="3" name="Jenkins, Berkley A." initials="JBA" lastIdx="2" clrIdx="2">
    <p:extLst>
      <p:ext uri="{19B8F6BF-5375-455C-9EA6-DF929625EA0E}">
        <p15:presenceInfo xmlns:p15="http://schemas.microsoft.com/office/powerpoint/2012/main" userId="S::berkley.a.jenkins@accenturefederal.com::cd9b54af-c228-4767-a43a-eacd60b28041" providerId="AD"/>
      </p:ext>
    </p:extLst>
  </p:cmAuthor>
  <p:cmAuthor id="4" name="Allen, Malia M. (EOHED)" initials="A(" lastIdx="1" clrIdx="3">
    <p:extLst>
      <p:ext uri="{19B8F6BF-5375-455C-9EA6-DF929625EA0E}">
        <p15:presenceInfo xmlns:p15="http://schemas.microsoft.com/office/powerpoint/2012/main" userId="S::malia.m.allen@mass.gov::2e3ed45b-3dd8-433a-a324-75694be93851" providerId="AD"/>
      </p:ext>
    </p:extLst>
  </p:cmAuthor>
  <p:cmAuthor id="5" name="Mullen, Amy (OCD)" initials="M(" lastIdx="1" clrIdx="4">
    <p:extLst>
      <p:ext uri="{19B8F6BF-5375-455C-9EA6-DF929625EA0E}">
        <p15:presenceInfo xmlns:p15="http://schemas.microsoft.com/office/powerpoint/2012/main" userId="S::amy.mullen2@mass.gov::e81bce94-ddc1-4a47-a6f7-d6bba6815460" providerId="AD"/>
      </p:ext>
    </p:extLst>
  </p:cmAuthor>
  <p:cmAuthor id="6" name="Stitely, Amy (OCD)" initials="S(" lastIdx="5" clrIdx="5">
    <p:extLst>
      <p:ext uri="{19B8F6BF-5375-455C-9EA6-DF929625EA0E}">
        <p15:presenceInfo xmlns:p15="http://schemas.microsoft.com/office/powerpoint/2012/main" userId="S::amy.stitely@mass.gov::8760cb38-3584-482c-9a32-a9a96f11ca98" providerId="AD"/>
      </p:ext>
    </p:extLst>
  </p:cmAuthor>
  <p:cmAuthor id="7" name="McElderry, Kristin" initials="MK" lastIdx="3" clrIdx="6">
    <p:extLst>
      <p:ext uri="{19B8F6BF-5375-455C-9EA6-DF929625EA0E}">
        <p15:presenceInfo xmlns:p15="http://schemas.microsoft.com/office/powerpoint/2012/main" userId="S::kristin.mcelderry_accenture.com#ext#@massgov.onmicrosoft.com::f6da3f67-f840-4a29-a0c3-cbec3509cee2" providerId="AD"/>
      </p:ext>
    </p:extLst>
  </p:cmAuthor>
  <p:cmAuthor id="8" name="Matchett, Kaley" initials="MK" lastIdx="1" clrIdx="7">
    <p:extLst>
      <p:ext uri="{19B8F6BF-5375-455C-9EA6-DF929625EA0E}">
        <p15:presenceInfo xmlns:p15="http://schemas.microsoft.com/office/powerpoint/2012/main" userId="S::kaley.matchett@accenture.com::78af905c-12df-424c-9e1e-fc2d064a96b2" providerId="AD"/>
      </p:ext>
    </p:extLst>
  </p:cmAuthor>
  <p:cmAuthor id="9" name="Rothman-Shore, Aviva (OCD)" initials="R(" lastIdx="4" clrIdx="8">
    <p:extLst>
      <p:ext uri="{19B8F6BF-5375-455C-9EA6-DF929625EA0E}">
        <p15:presenceInfo xmlns:p15="http://schemas.microsoft.com/office/powerpoint/2012/main" userId="S::aviva.rothman-shore@mass.gov::1423b96d-bcbc-4ed3-97dc-23b737719a51" providerId="AD"/>
      </p:ext>
    </p:extLst>
  </p:cmAuthor>
  <p:cmAuthor id="10" name="McElderry, Kristin" initials="MK [2]" lastIdx="2" clrIdx="9">
    <p:extLst>
      <p:ext uri="{19B8F6BF-5375-455C-9EA6-DF929625EA0E}">
        <p15:presenceInfo xmlns:p15="http://schemas.microsoft.com/office/powerpoint/2012/main" userId="S::kristin.mcelderry@accenture.com::44961bcc-41a6-42d5-9c42-800ca24772a9" providerId="AD"/>
      </p:ext>
    </p:extLst>
  </p:cmAuthor>
  <p:cmAuthor id="11" name="Goodwin, Brendan (OCD)" initials="G(" lastIdx="3" clrIdx="10">
    <p:extLst>
      <p:ext uri="{19B8F6BF-5375-455C-9EA6-DF929625EA0E}">
        <p15:presenceInfo xmlns:p15="http://schemas.microsoft.com/office/powerpoint/2012/main" userId="S::brendan.goodwin@mass.gov::8dfe72e5-c104-4215-bbf7-9e61923454d3" providerId="AD"/>
      </p:ext>
    </p:extLst>
  </p:cmAuthor>
  <p:cmAuthor id="12" name="Schaffer, Adam (OCD)" initials="SA(" lastIdx="6" clrIdx="11">
    <p:extLst>
      <p:ext uri="{19B8F6BF-5375-455C-9EA6-DF929625EA0E}">
        <p15:presenceInfo xmlns:p15="http://schemas.microsoft.com/office/powerpoint/2012/main" userId="S::adam.schaffer2@mass.gov::765b3ac6-a7b7-4689-a5ea-7ac8268785cc" providerId="AD"/>
      </p:ext>
    </p:extLst>
  </p:cmAuthor>
  <p:cmAuthor id="13" name="Goodman, Elisha (OCD)" initials="G(" lastIdx="25" clrIdx="12">
    <p:extLst>
      <p:ext uri="{19B8F6BF-5375-455C-9EA6-DF929625EA0E}">
        <p15:presenceInfo xmlns:p15="http://schemas.microsoft.com/office/powerpoint/2012/main" userId="S::elisha.goodman@mass.gov::f8143c01-ede4-4ff8-8550-fffef821787f" providerId="AD"/>
      </p:ext>
    </p:extLst>
  </p:cmAuthor>
  <p:cmAuthor id="14" name="Letchford, Mary (OCD)" initials="LM(" lastIdx="13" clrIdx="13">
    <p:extLst>
      <p:ext uri="{19B8F6BF-5375-455C-9EA6-DF929625EA0E}">
        <p15:presenceInfo xmlns:p15="http://schemas.microsoft.com/office/powerpoint/2012/main" userId="S::Mary.Letchford@mass.gov::9a32f4a7-25d3-4e15-960e-e00d3650e27d" providerId="AD"/>
      </p:ext>
    </p:extLst>
  </p:cmAuthor>
  <p:cmAuthor id="15" name="Goodman, Natalie (OCD)" initials="GN(" lastIdx="3" clrIdx="14">
    <p:extLst>
      <p:ext uri="{19B8F6BF-5375-455C-9EA6-DF929625EA0E}">
        <p15:presenceInfo xmlns:p15="http://schemas.microsoft.com/office/powerpoint/2012/main" userId="S::Natalie.Goodman@mass.gov::fce521dd-316f-46c3-be85-8ec2a49bb015" providerId="AD"/>
      </p:ext>
    </p:extLst>
  </p:cmAuthor>
  <p:cmAuthor id="16" name="Walcott, Jestina (OCD)" initials="W(" lastIdx="1" clrIdx="15">
    <p:extLst>
      <p:ext uri="{19B8F6BF-5375-455C-9EA6-DF929625EA0E}">
        <p15:presenceInfo xmlns:p15="http://schemas.microsoft.com/office/powerpoint/2012/main" userId="S::jestina.walcott@mass.gov::5859becf-5bdf-4c3d-821f-e5601376f569" providerId="AD"/>
      </p:ext>
    </p:extLst>
  </p:cmAuthor>
  <p:cmAuthor id="17" name="Raymond, Tanya (OCD)" initials="R(" lastIdx="1" clrIdx="16">
    <p:extLst>
      <p:ext uri="{19B8F6BF-5375-455C-9EA6-DF929625EA0E}">
        <p15:presenceInfo xmlns:p15="http://schemas.microsoft.com/office/powerpoint/2012/main" userId="S::tanya.raymond@mass.gov::1d6d22c7-4ce3-452a-a149-6775dd4b4a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69E"/>
    <a:srgbClr val="FAF9DC"/>
    <a:srgbClr val="CCEBD1"/>
    <a:srgbClr val="1F497D"/>
    <a:srgbClr val="FFFFFF"/>
    <a:srgbClr val="AFCAEB"/>
    <a:srgbClr val="5790D5"/>
    <a:srgbClr val="2D6BB5"/>
    <a:srgbClr val="F0E184"/>
    <a:srgbClr val="000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715D0-C70E-4333-9929-B68B298941F1}" v="4" dt="2026-04-28T17:29:36.060"/>
    <p1510:client id="{C7A9CFA9-72CE-4E1A-B290-8A4B434F1DAE}" v="5" dt="2026-04-28T17:12:24.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230" autoAdjust="0"/>
  </p:normalViewPr>
  <p:slideViewPr>
    <p:cSldViewPr snapToGrid="0">
      <p:cViewPr varScale="1">
        <p:scale>
          <a:sx n="94" d="100"/>
          <a:sy n="94" d="100"/>
        </p:scale>
        <p:origin x="11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microsoft.com/office/2015/10/relationships/revisionInfo" Target="revisionInfo.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gs" Target="tags/tag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man, Ricky (HLC)" userId="dca2e982-aaea-44c9-80b1-a29d029f0c75" providerId="ADAL" clId="{643428CC-2B1B-4855-A7BF-8849861DFBCD}"/>
    <pc:docChg chg="mod">
      <pc:chgData name="Hartman, Ricky (HLC)" userId="dca2e982-aaea-44c9-80b1-a29d029f0c75" providerId="ADAL" clId="{643428CC-2B1B-4855-A7BF-8849861DFBCD}" dt="2026-04-28T17:32:52.402" v="0"/>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8CEDDF-6A88-4F7B-AA4F-5AEF21FD4DAE}" type="datetimeFigureOut">
              <a:rPr lang="en-US" smtClean="0"/>
              <a:t>4/28/2026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9C16A-D750-4451-B9BC-7BFEBF51219C}" type="slidenum">
              <a:rPr lang="en-US" smtClean="0"/>
              <a:t>‹#›</a:t>
            </a:fld>
            <a:endParaRPr lang="en-US"/>
          </a:p>
        </p:txBody>
      </p:sp>
    </p:spTree>
    <p:extLst>
      <p:ext uri="{BB962C8B-B14F-4D97-AF65-F5344CB8AC3E}">
        <p14:creationId xmlns:p14="http://schemas.microsoft.com/office/powerpoint/2010/main" val="136465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E8D6EA-BFB4-46D9-AE29-A37DC2FD68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325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10</a:t>
            </a:fld>
            <a:endParaRPr lang="en-US"/>
          </a:p>
        </p:txBody>
      </p:sp>
    </p:spTree>
    <p:extLst>
      <p:ext uri="{BB962C8B-B14F-4D97-AF65-F5344CB8AC3E}">
        <p14:creationId xmlns:p14="http://schemas.microsoft.com/office/powerpoint/2010/main" val="419966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11</a:t>
            </a:fld>
            <a:endParaRPr lang="en-US"/>
          </a:p>
        </p:txBody>
      </p:sp>
    </p:spTree>
    <p:extLst>
      <p:ext uri="{BB962C8B-B14F-4D97-AF65-F5344CB8AC3E}">
        <p14:creationId xmlns:p14="http://schemas.microsoft.com/office/powerpoint/2010/main" val="2640172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12</a:t>
            </a:fld>
            <a:endParaRPr lang="en-US"/>
          </a:p>
        </p:txBody>
      </p:sp>
    </p:spTree>
    <p:extLst>
      <p:ext uri="{BB962C8B-B14F-4D97-AF65-F5344CB8AC3E}">
        <p14:creationId xmlns:p14="http://schemas.microsoft.com/office/powerpoint/2010/main" val="3695404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5C358-7330-39BD-C13E-84BF83C520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401B2-88D2-BFD3-032E-27071A23A8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F9D735-3E81-FCC6-E70F-F98500C5219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FBE738-0686-8D79-2554-B1BD2C6564F2}"/>
              </a:ext>
            </a:extLst>
          </p:cNvPr>
          <p:cNvSpPr>
            <a:spLocks noGrp="1"/>
          </p:cNvSpPr>
          <p:nvPr>
            <p:ph type="sldNum" sz="quarter" idx="5"/>
          </p:nvPr>
        </p:nvSpPr>
        <p:spPr/>
        <p:txBody>
          <a:bodyPr/>
          <a:lstStyle/>
          <a:p>
            <a:fld id="{3359C16A-D750-4451-B9BC-7BFEBF51219C}" type="slidenum">
              <a:rPr lang="en-US" smtClean="0"/>
              <a:t>13</a:t>
            </a:fld>
            <a:endParaRPr lang="en-US"/>
          </a:p>
        </p:txBody>
      </p:sp>
    </p:spTree>
    <p:extLst>
      <p:ext uri="{BB962C8B-B14F-4D97-AF65-F5344CB8AC3E}">
        <p14:creationId xmlns:p14="http://schemas.microsoft.com/office/powerpoint/2010/main" val="646964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C4A6C-CE83-2A41-EDF9-F56AE8B5FE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7ADA26-3A63-6312-0E20-CDF4FDD8DF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A2E5A-D77B-063A-8519-9938D7E60175}"/>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4C3313E7-32CA-C926-5286-241D6C351475}"/>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043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15</a:t>
            </a:fld>
            <a:endParaRPr lang="en-US"/>
          </a:p>
        </p:txBody>
      </p:sp>
    </p:spTree>
    <p:extLst>
      <p:ext uri="{BB962C8B-B14F-4D97-AF65-F5344CB8AC3E}">
        <p14:creationId xmlns:p14="http://schemas.microsoft.com/office/powerpoint/2010/main" val="2587433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16</a:t>
            </a:fld>
            <a:endParaRPr lang="en-US"/>
          </a:p>
        </p:txBody>
      </p:sp>
    </p:spTree>
    <p:extLst>
      <p:ext uri="{BB962C8B-B14F-4D97-AF65-F5344CB8AC3E}">
        <p14:creationId xmlns:p14="http://schemas.microsoft.com/office/powerpoint/2010/main" val="2820030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17</a:t>
            </a:fld>
            <a:endParaRPr lang="en-US"/>
          </a:p>
        </p:txBody>
      </p:sp>
    </p:spTree>
    <p:extLst>
      <p:ext uri="{BB962C8B-B14F-4D97-AF65-F5344CB8AC3E}">
        <p14:creationId xmlns:p14="http://schemas.microsoft.com/office/powerpoint/2010/main" val="39922880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18</a:t>
            </a:fld>
            <a:endParaRPr lang="en-US"/>
          </a:p>
        </p:txBody>
      </p:sp>
    </p:spTree>
    <p:extLst>
      <p:ext uri="{BB962C8B-B14F-4D97-AF65-F5344CB8AC3E}">
        <p14:creationId xmlns:p14="http://schemas.microsoft.com/office/powerpoint/2010/main" val="528662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BFDAA-567F-77CF-19E3-B991455870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D4EAAC-257D-B8E1-E4C9-55B2AD7D3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5268ED-5C08-1C91-6B71-2FE943EFA6A8}"/>
              </a:ext>
            </a:extLst>
          </p:cNvPr>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0ECC7DAA-8DDE-E77D-F3EF-4A829D1EFB7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396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614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20</a:t>
            </a:fld>
            <a:endParaRPr lang="en-US"/>
          </a:p>
        </p:txBody>
      </p:sp>
    </p:spTree>
    <p:extLst>
      <p:ext uri="{BB962C8B-B14F-4D97-AF65-F5344CB8AC3E}">
        <p14:creationId xmlns:p14="http://schemas.microsoft.com/office/powerpoint/2010/main" val="16150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1706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pPr defTabSz="483306">
              <a:defRPr/>
            </a:pPr>
            <a:fld id="{40F9511E-7B53-4413-A00A-F3625F1F9446}" type="slidenum">
              <a:rPr lang="en-US">
                <a:solidFill>
                  <a:prstClr val="black"/>
                </a:solidFill>
                <a:latin typeface="Calibri"/>
              </a:rPr>
              <a:pPr defTabSz="483306">
                <a:defRPr/>
              </a:pPr>
              <a:t>3</a:t>
            </a:fld>
            <a:endParaRPr lang="en-US">
              <a:solidFill>
                <a:prstClr val="black"/>
              </a:solidFill>
              <a:latin typeface="Calibri"/>
            </a:endParaRPr>
          </a:p>
        </p:txBody>
      </p:sp>
    </p:spTree>
    <p:extLst>
      <p:ext uri="{BB962C8B-B14F-4D97-AF65-F5344CB8AC3E}">
        <p14:creationId xmlns:p14="http://schemas.microsoft.com/office/powerpoint/2010/main" val="1949973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defRPr/>
            </a:pPr>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4</a:t>
            </a:fld>
            <a:endParaRPr lang="en-US"/>
          </a:p>
        </p:txBody>
      </p:sp>
    </p:spTree>
    <p:extLst>
      <p:ext uri="{BB962C8B-B14F-4D97-AF65-F5344CB8AC3E}">
        <p14:creationId xmlns:p14="http://schemas.microsoft.com/office/powerpoint/2010/main" val="4229416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5</a:t>
            </a:fld>
            <a:endParaRPr lang="en-US"/>
          </a:p>
        </p:txBody>
      </p:sp>
    </p:spTree>
    <p:extLst>
      <p:ext uri="{BB962C8B-B14F-4D97-AF65-F5344CB8AC3E}">
        <p14:creationId xmlns:p14="http://schemas.microsoft.com/office/powerpoint/2010/main" val="144204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6</a:t>
            </a:fld>
            <a:endParaRPr lang="en-US"/>
          </a:p>
        </p:txBody>
      </p:sp>
    </p:spTree>
    <p:extLst>
      <p:ext uri="{BB962C8B-B14F-4D97-AF65-F5344CB8AC3E}">
        <p14:creationId xmlns:p14="http://schemas.microsoft.com/office/powerpoint/2010/main" val="50340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359C16A-D750-4451-B9BC-7BFEBF51219C}" type="slidenum">
              <a:rPr lang="en-US" smtClean="0"/>
              <a:t>7</a:t>
            </a:fld>
            <a:endParaRPr lang="en-US"/>
          </a:p>
        </p:txBody>
      </p:sp>
    </p:spTree>
    <p:extLst>
      <p:ext uri="{BB962C8B-B14F-4D97-AF65-F5344CB8AC3E}">
        <p14:creationId xmlns:p14="http://schemas.microsoft.com/office/powerpoint/2010/main" val="214089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81A3D-76F2-2952-F248-EFF7FB3982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0C6902-DD3F-181D-905A-A5AA03EC4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A1BC8-3345-4156-9865-F51755A29DDC}"/>
              </a:ext>
            </a:extLst>
          </p:cNvPr>
          <p:cNvSpPr>
            <a:spLocks noGrp="1"/>
          </p:cNvSpPr>
          <p:nvPr>
            <p:ph type="body" idx="1"/>
          </p:nvPr>
        </p:nvSpPr>
        <p:spPr/>
        <p:txBody>
          <a:bodyPr/>
          <a:lstStyle/>
          <a:p>
            <a:pPr>
              <a:spcBef>
                <a:spcPct val="20000"/>
              </a:spcBef>
            </a:pPr>
            <a:endParaRPr lang="en-US"/>
          </a:p>
        </p:txBody>
      </p:sp>
      <p:sp>
        <p:nvSpPr>
          <p:cNvPr id="4" name="Slide Number Placeholder 3">
            <a:extLst>
              <a:ext uri="{FF2B5EF4-FFF2-40B4-BE49-F238E27FC236}">
                <a16:creationId xmlns:a16="http://schemas.microsoft.com/office/drawing/2014/main" id="{A180D3B4-4B17-9475-ADFC-042B98C99210}"/>
              </a:ext>
            </a:extLst>
          </p:cNvPr>
          <p:cNvSpPr>
            <a:spLocks noGrp="1"/>
          </p:cNvSpPr>
          <p:nvPr>
            <p:ph type="sldNum" sz="quarter" idx="5"/>
          </p:nvPr>
        </p:nvSpPr>
        <p:spPr/>
        <p:txBody>
          <a:bodyPr/>
          <a:lstStyle/>
          <a:p>
            <a:fld id="{3359C16A-D750-4451-B9BC-7BFEBF51219C}" type="slidenum">
              <a:rPr lang="en-US" smtClean="0"/>
              <a:t>8</a:t>
            </a:fld>
            <a:endParaRPr lang="en-US"/>
          </a:p>
        </p:txBody>
      </p:sp>
    </p:spTree>
    <p:extLst>
      <p:ext uri="{BB962C8B-B14F-4D97-AF65-F5344CB8AC3E}">
        <p14:creationId xmlns:p14="http://schemas.microsoft.com/office/powerpoint/2010/main" val="964759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CAC03-A962-00B3-629F-0B65D2B4DE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217C2-7D58-EE49-9E39-BB9B7E1E3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7B9EB-112C-B653-510A-7FC57ED964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4F00A1E-3581-EC91-141E-1065FA02FE8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F9511E-7B53-4413-A00A-F3625F1F94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6601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6314A563-188B-45D6-BA46-21415E741D2D}" type="datetime1">
              <a:rPr lang="en-US" smtClean="0"/>
              <a:t>4/28/2026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27282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43C50F-6FEA-4752-87EB-3388DB189B5B}"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865268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95EB7D-7BD5-4D77-A66D-6CDEB89941C5}"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32497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30B9752B-7FE3-4DFC-8002-38355EF5A6B8}" type="datetime1">
              <a:rPr lang="en-US" smtClean="0"/>
              <a:t>4/28/2026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701798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059D26-1765-4BE2-B7EC-B0B7F72B7CEF}"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924914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C9C86-0B73-43FF-897E-D3AD317D0EB4}"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13759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CFB63C-C189-4C37-B949-77771DCAC417}"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669736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CFA06B-79EC-4438-A955-1DAD4D31D72F}" type="datetime1">
              <a:rPr lang="en-US" smtClean="0"/>
              <a:t>4/28/2026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4049841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581817-3EC7-448F-B6A2-2EAC0ABC0B37}" type="datetime1">
              <a:rPr lang="en-US" smtClean="0"/>
              <a:t>4/28/2026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67931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17974-8BA9-4189-BDF9-522A91F0C8C2}" type="datetime1">
              <a:rPr lang="en-US" smtClean="0"/>
              <a:t>4/28/2026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137136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24ACD9F-7C59-4FB4-99CB-66FAD4D59ACE}"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63191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26BB3F-B3CB-4EEF-8A00-D041AD245665}"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644060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ED35CAA-3F3C-4B47-B77D-80D80F80380B}"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732950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43207-7B01-4F8B-9305-002E3626DDC4}"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900415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33F45D-F9B0-4E0C-B9F7-B2A6C71CF214}"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054087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1683" name="Rectangle 3"/>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711692" name="Rectangle 12"/>
          <p:cNvSpPr>
            <a:spLocks noGrp="1" noChangeArrowheads="1"/>
          </p:cNvSpPr>
          <p:nvPr>
            <p:ph type="subTitle" sz="quarter" idx="1"/>
          </p:nvPr>
        </p:nvSpPr>
        <p:spPr>
          <a:xfrm>
            <a:off x="1828800" y="3724275"/>
            <a:ext cx="8534400" cy="1752600"/>
          </a:xfrm>
        </p:spPr>
        <p:txBody>
          <a:bodyPr/>
          <a:lstStyle>
            <a:lvl1pPr marL="0" indent="0">
              <a:buFontTx/>
              <a:buNone/>
              <a:defRPr sz="2400" b="1"/>
            </a:lvl1pPr>
          </a:lstStyle>
          <a:p>
            <a:r>
              <a:rPr lang="en-US"/>
              <a:t>Click to edit Master subtitle style</a:t>
            </a:r>
          </a:p>
        </p:txBody>
      </p:sp>
    </p:spTree>
    <p:extLst>
      <p:ext uri="{BB962C8B-B14F-4D97-AF65-F5344CB8AC3E}">
        <p14:creationId xmlns:p14="http://schemas.microsoft.com/office/powerpoint/2010/main" val="1624196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0F6E3F6D-6CD0-428F-8540-77B58516A713}"/>
              </a:ext>
            </a:extLst>
          </p:cNvPr>
          <p:cNvSpPr txBox="1"/>
          <p:nvPr userDrawn="1"/>
        </p:nvSpPr>
        <p:spPr>
          <a:xfrm>
            <a:off x="5188975" y="6459794"/>
            <a:ext cx="1814051" cy="369332"/>
          </a:xfrm>
          <a:prstGeom prst="rect">
            <a:avLst/>
          </a:prstGeom>
          <a:noFill/>
        </p:spPr>
        <p:txBody>
          <a:bodyPr wrap="square" rtlCol="0">
            <a:spAutoFit/>
          </a:bodyPr>
          <a:lstStyle/>
          <a:p>
            <a:pPr algn="ctr"/>
            <a:r>
              <a:rPr lang="en-US" b="1">
                <a:solidFill>
                  <a:srgbClr val="C00000"/>
                </a:solidFill>
              </a:rPr>
              <a:t>DRAFT</a:t>
            </a:r>
          </a:p>
        </p:txBody>
      </p:sp>
    </p:spTree>
    <p:extLst>
      <p:ext uri="{BB962C8B-B14F-4D97-AF65-F5344CB8AC3E}">
        <p14:creationId xmlns:p14="http://schemas.microsoft.com/office/powerpoint/2010/main" val="5534517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58980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7501" y="1295401"/>
            <a:ext cx="5433484"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54184" y="1295401"/>
            <a:ext cx="5433483"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95730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8153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945752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12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0786A0-E8C1-454D-A304-4233165A5040}"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210789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91906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7166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272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1184" y="128589"/>
            <a:ext cx="2766483" cy="6224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1" y="128589"/>
            <a:ext cx="8100484" cy="6224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83981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1"/>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4"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54184" y="3900489"/>
            <a:ext cx="5433483"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78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Content Placeholder 2"/>
          <p:cNvSpPr>
            <a:spLocks noGrp="1"/>
          </p:cNvSpPr>
          <p:nvPr>
            <p:ph sz="quarter" idx="1"/>
          </p:nvPr>
        </p:nvSpPr>
        <p:spPr>
          <a:xfrm>
            <a:off x="317501" y="1295400"/>
            <a:ext cx="5433484"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4"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17501" y="3900489"/>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0014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1"/>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954184" y="1295401"/>
            <a:ext cx="5433483" cy="5057775"/>
          </a:xfrm>
        </p:spPr>
        <p:txBody>
          <a:bodyPr/>
          <a:lstStyle/>
          <a:p>
            <a:pPr lvl="0"/>
            <a:endParaRPr lang="en-US" noProof="0"/>
          </a:p>
        </p:txBody>
      </p:sp>
    </p:spTree>
    <p:extLst>
      <p:ext uri="{BB962C8B-B14F-4D97-AF65-F5344CB8AC3E}">
        <p14:creationId xmlns:p14="http://schemas.microsoft.com/office/powerpoint/2010/main" val="2552399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0"/>
            <a:ext cx="11070167"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7501" y="3900489"/>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4399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76593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1683" name="Rectangle 3"/>
          <p:cNvSpPr>
            <a:spLocks noGrp="1" noChangeArrowheads="1"/>
          </p:cNvSpPr>
          <p:nvPr>
            <p:ph type="ctrTitle"/>
          </p:nvPr>
        </p:nvSpPr>
        <p:spPr>
          <a:xfrm>
            <a:off x="914402" y="2130427"/>
            <a:ext cx="10363200" cy="1470025"/>
          </a:xfrm>
        </p:spPr>
        <p:txBody>
          <a:bodyPr/>
          <a:lstStyle>
            <a:lvl1pPr>
              <a:defRPr/>
            </a:lvl1pPr>
          </a:lstStyle>
          <a:p>
            <a:r>
              <a:rPr lang="en-US"/>
              <a:t>Click to edit Master title style</a:t>
            </a:r>
          </a:p>
        </p:txBody>
      </p:sp>
      <p:sp>
        <p:nvSpPr>
          <p:cNvPr id="711692" name="Rectangle 12"/>
          <p:cNvSpPr>
            <a:spLocks noGrp="1" noChangeArrowheads="1"/>
          </p:cNvSpPr>
          <p:nvPr>
            <p:ph type="subTitle" sz="quarter" idx="1"/>
          </p:nvPr>
        </p:nvSpPr>
        <p:spPr>
          <a:xfrm>
            <a:off x="1828801" y="3724275"/>
            <a:ext cx="8534400" cy="1752600"/>
          </a:xfrm>
        </p:spPr>
        <p:txBody>
          <a:bodyPr/>
          <a:lstStyle>
            <a:lvl1pPr marL="0" indent="0">
              <a:buFontTx/>
              <a:buNone/>
              <a:defRPr sz="2400" b="1"/>
            </a:lvl1pPr>
          </a:lstStyle>
          <a:p>
            <a:r>
              <a:rPr lang="en-US"/>
              <a:t>Click to edit Master subtitle style</a:t>
            </a:r>
          </a:p>
        </p:txBody>
      </p:sp>
    </p:spTree>
    <p:extLst>
      <p:ext uri="{BB962C8B-B14F-4D97-AF65-F5344CB8AC3E}">
        <p14:creationId xmlns:p14="http://schemas.microsoft.com/office/powerpoint/2010/main" val="242478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044235-7677-4AE3-B650-D0A44C0B2746}"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8140611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60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5" y="2906714"/>
            <a:ext cx="10363200" cy="1500187"/>
          </a:xfrm>
        </p:spPr>
        <p:txBody>
          <a:bodyPr anchor="b"/>
          <a:lstStyle>
            <a:lvl1pPr marL="0" indent="0">
              <a:buNone/>
              <a:defRPr sz="2000"/>
            </a:lvl1pPr>
            <a:lvl2pPr marL="457218" indent="0">
              <a:buNone/>
              <a:defRPr sz="1800"/>
            </a:lvl2pPr>
            <a:lvl3pPr marL="914438" indent="0">
              <a:buNone/>
              <a:defRPr sz="1600"/>
            </a:lvl3pPr>
            <a:lvl4pPr marL="1371655" indent="0">
              <a:buNone/>
              <a:defRPr sz="1400"/>
            </a:lvl4pPr>
            <a:lvl5pPr marL="1828874" indent="0">
              <a:buNone/>
              <a:defRPr sz="1400"/>
            </a:lvl5pPr>
            <a:lvl6pPr marL="2286093" indent="0">
              <a:buNone/>
              <a:defRPr sz="1400"/>
            </a:lvl6pPr>
            <a:lvl7pPr marL="2743311" indent="0">
              <a:buNone/>
              <a:defRPr sz="1400"/>
            </a:lvl7pPr>
            <a:lvl8pPr marL="3200531" indent="0">
              <a:buNone/>
              <a:defRPr sz="1400"/>
            </a:lvl8pPr>
            <a:lvl9pPr marL="3657748" indent="0">
              <a:buNone/>
              <a:defRPr sz="1400"/>
            </a:lvl9pPr>
          </a:lstStyle>
          <a:p>
            <a:pPr lvl="0"/>
            <a:r>
              <a:rPr lang="en-US"/>
              <a:t>Click to edit Master text styles</a:t>
            </a:r>
          </a:p>
        </p:txBody>
      </p:sp>
    </p:spTree>
    <p:extLst>
      <p:ext uri="{BB962C8B-B14F-4D97-AF65-F5344CB8AC3E}">
        <p14:creationId xmlns:p14="http://schemas.microsoft.com/office/powerpoint/2010/main" val="3537314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17501" y="1295403"/>
            <a:ext cx="5433484"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54185" y="1295403"/>
            <a:ext cx="5433483"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8363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2"/>
          </a:xfrm>
        </p:spPr>
        <p:txBody>
          <a:bodyPr anchor="b"/>
          <a:lstStyle>
            <a:lvl1pPr marL="0" indent="0">
              <a:buNone/>
              <a:defRPr sz="2400" b="1"/>
            </a:lvl1pPr>
            <a:lvl2pPr marL="457218" indent="0">
              <a:buNone/>
              <a:defRPr sz="2000" b="1"/>
            </a:lvl2pPr>
            <a:lvl3pPr marL="914438" indent="0">
              <a:buNone/>
              <a:defRPr sz="1800" b="1"/>
            </a:lvl3pPr>
            <a:lvl4pPr marL="1371655" indent="0">
              <a:buNone/>
              <a:defRPr sz="1600" b="1"/>
            </a:lvl4pPr>
            <a:lvl5pPr marL="1828874" indent="0">
              <a:buNone/>
              <a:defRPr sz="1600" b="1"/>
            </a:lvl5pPr>
            <a:lvl6pPr marL="2286093" indent="0">
              <a:buNone/>
              <a:defRPr sz="1600" b="1"/>
            </a:lvl6pPr>
            <a:lvl7pPr marL="2743311" indent="0">
              <a:buNone/>
              <a:defRPr sz="1600" b="1"/>
            </a:lvl7pPr>
            <a:lvl8pPr marL="3200531" indent="0">
              <a:buNone/>
              <a:defRPr sz="1600" b="1"/>
            </a:lvl8pPr>
            <a:lvl9pPr marL="3657748"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2" cy="639762"/>
          </a:xfrm>
        </p:spPr>
        <p:txBody>
          <a:bodyPr anchor="b"/>
          <a:lstStyle>
            <a:lvl1pPr marL="0" indent="0">
              <a:buNone/>
              <a:defRPr sz="2400" b="1"/>
            </a:lvl1pPr>
            <a:lvl2pPr marL="457218" indent="0">
              <a:buNone/>
              <a:defRPr sz="2000" b="1"/>
            </a:lvl2pPr>
            <a:lvl3pPr marL="914438" indent="0">
              <a:buNone/>
              <a:defRPr sz="1800" b="1"/>
            </a:lvl3pPr>
            <a:lvl4pPr marL="1371655" indent="0">
              <a:buNone/>
              <a:defRPr sz="1600" b="1"/>
            </a:lvl4pPr>
            <a:lvl5pPr marL="1828874" indent="0">
              <a:buNone/>
              <a:defRPr sz="1600" b="1"/>
            </a:lvl5pPr>
            <a:lvl6pPr marL="2286093" indent="0">
              <a:buNone/>
              <a:defRPr sz="1600" b="1"/>
            </a:lvl6pPr>
            <a:lvl7pPr marL="2743311" indent="0">
              <a:buNone/>
              <a:defRPr sz="1600" b="1"/>
            </a:lvl7pPr>
            <a:lvl8pPr marL="3200531" indent="0">
              <a:buNone/>
              <a:defRPr sz="1600" b="1"/>
            </a:lvl8pPr>
            <a:lvl9pPr marL="36577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86817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40411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650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3"/>
            <a:ext cx="6815667" cy="5853113"/>
          </a:xfrm>
        </p:spPr>
        <p:txBody>
          <a:bodyPr/>
          <a:lstStyle>
            <a:lvl1pPr>
              <a:defRPr sz="3201"/>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8" indent="0">
              <a:buNone/>
              <a:defRPr sz="1201"/>
            </a:lvl2pPr>
            <a:lvl3pPr marL="914438" indent="0">
              <a:buNone/>
              <a:defRPr sz="1000"/>
            </a:lvl3pPr>
            <a:lvl4pPr marL="1371655" indent="0">
              <a:buNone/>
              <a:defRPr sz="900"/>
            </a:lvl4pPr>
            <a:lvl5pPr marL="1828874" indent="0">
              <a:buNone/>
              <a:defRPr sz="900"/>
            </a:lvl5pPr>
            <a:lvl6pPr marL="2286093" indent="0">
              <a:buNone/>
              <a:defRPr sz="900"/>
            </a:lvl6pPr>
            <a:lvl7pPr marL="2743311" indent="0">
              <a:buNone/>
              <a:defRPr sz="900"/>
            </a:lvl7pPr>
            <a:lvl8pPr marL="3200531" indent="0">
              <a:buNone/>
              <a:defRPr sz="900"/>
            </a:lvl8pPr>
            <a:lvl9pPr marL="3657748" indent="0">
              <a:buNone/>
              <a:defRPr sz="900"/>
            </a:lvl9pPr>
          </a:lstStyle>
          <a:p>
            <a:pPr lvl="0"/>
            <a:r>
              <a:rPr lang="en-US"/>
              <a:t>Click to edit Master text styles</a:t>
            </a:r>
          </a:p>
        </p:txBody>
      </p:sp>
    </p:spTree>
    <p:extLst>
      <p:ext uri="{BB962C8B-B14F-4D97-AF65-F5344CB8AC3E}">
        <p14:creationId xmlns:p14="http://schemas.microsoft.com/office/powerpoint/2010/main" val="189017432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6"/>
            <a:ext cx="7315200" cy="4114800"/>
          </a:xfrm>
        </p:spPr>
        <p:txBody>
          <a:bodyPr/>
          <a:lstStyle>
            <a:lvl1pPr marL="0" indent="0">
              <a:buNone/>
              <a:defRPr sz="3201"/>
            </a:lvl1pPr>
            <a:lvl2pPr marL="457218" indent="0">
              <a:buNone/>
              <a:defRPr sz="2800"/>
            </a:lvl2pPr>
            <a:lvl3pPr marL="914438" indent="0">
              <a:buNone/>
              <a:defRPr sz="2400"/>
            </a:lvl3pPr>
            <a:lvl4pPr marL="1371655" indent="0">
              <a:buNone/>
              <a:defRPr sz="2000"/>
            </a:lvl4pPr>
            <a:lvl5pPr marL="1828874" indent="0">
              <a:buNone/>
              <a:defRPr sz="2000"/>
            </a:lvl5pPr>
            <a:lvl6pPr marL="2286093" indent="0">
              <a:buNone/>
              <a:defRPr sz="2000"/>
            </a:lvl6pPr>
            <a:lvl7pPr marL="2743311" indent="0">
              <a:buNone/>
              <a:defRPr sz="2000"/>
            </a:lvl7pPr>
            <a:lvl8pPr marL="3200531" indent="0">
              <a:buNone/>
              <a:defRPr sz="2000"/>
            </a:lvl8pPr>
            <a:lvl9pPr marL="3657748" indent="0">
              <a:buNone/>
              <a:defRPr sz="2000"/>
            </a:lvl9pPr>
          </a:lstStyle>
          <a:p>
            <a:pPr lvl="0"/>
            <a:endParaRPr lang="en-US"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7218" indent="0">
              <a:buNone/>
              <a:defRPr sz="1201"/>
            </a:lvl2pPr>
            <a:lvl3pPr marL="914438" indent="0">
              <a:buNone/>
              <a:defRPr sz="1000"/>
            </a:lvl3pPr>
            <a:lvl4pPr marL="1371655" indent="0">
              <a:buNone/>
              <a:defRPr sz="900"/>
            </a:lvl4pPr>
            <a:lvl5pPr marL="1828874" indent="0">
              <a:buNone/>
              <a:defRPr sz="900"/>
            </a:lvl5pPr>
            <a:lvl6pPr marL="2286093" indent="0">
              <a:buNone/>
              <a:defRPr sz="900"/>
            </a:lvl6pPr>
            <a:lvl7pPr marL="2743311" indent="0">
              <a:buNone/>
              <a:defRPr sz="900"/>
            </a:lvl7pPr>
            <a:lvl8pPr marL="3200531" indent="0">
              <a:buNone/>
              <a:defRPr sz="900"/>
            </a:lvl8pPr>
            <a:lvl9pPr marL="3657748" indent="0">
              <a:buNone/>
              <a:defRPr sz="900"/>
            </a:lvl9pPr>
          </a:lstStyle>
          <a:p>
            <a:pPr lvl="0"/>
            <a:r>
              <a:rPr lang="en-US"/>
              <a:t>Click to edit Master text styles</a:t>
            </a:r>
          </a:p>
        </p:txBody>
      </p:sp>
    </p:spTree>
    <p:extLst>
      <p:ext uri="{BB962C8B-B14F-4D97-AF65-F5344CB8AC3E}">
        <p14:creationId xmlns:p14="http://schemas.microsoft.com/office/powerpoint/2010/main" val="28107784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753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1186" y="128589"/>
            <a:ext cx="2766482" cy="6224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17501" y="128589"/>
            <a:ext cx="8100484" cy="6224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86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A95767-0AEC-4B1A-9D0C-3E8602E84A7A}" type="datetime1">
              <a:rPr lang="en-US" smtClean="0"/>
              <a:t>4/28/2026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1546101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3"/>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5"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954185" y="3900490"/>
            <a:ext cx="5433483"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2333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Content Placeholder 2"/>
          <p:cNvSpPr>
            <a:spLocks noGrp="1"/>
          </p:cNvSpPr>
          <p:nvPr>
            <p:ph sz="quarter" idx="1"/>
          </p:nvPr>
        </p:nvSpPr>
        <p:spPr>
          <a:xfrm>
            <a:off x="317501" y="1295400"/>
            <a:ext cx="5433484"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954185" y="1295400"/>
            <a:ext cx="5433483"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17502" y="3900490"/>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20621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1" y="1295403"/>
            <a:ext cx="5433484" cy="5057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5954185" y="1295403"/>
            <a:ext cx="5433483" cy="5057775"/>
          </a:xfrm>
        </p:spPr>
        <p:txBody>
          <a:bodyPr/>
          <a:lstStyle/>
          <a:p>
            <a:pPr lvl="0"/>
            <a:endParaRPr lang="en-US" noProof="0"/>
          </a:p>
        </p:txBody>
      </p:sp>
    </p:spTree>
    <p:extLst>
      <p:ext uri="{BB962C8B-B14F-4D97-AF65-F5344CB8AC3E}">
        <p14:creationId xmlns:p14="http://schemas.microsoft.com/office/powerpoint/2010/main" val="35404253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17499" y="128588"/>
            <a:ext cx="10972800" cy="736600"/>
          </a:xfrm>
        </p:spPr>
        <p:txBody>
          <a:bodyPr/>
          <a:lstStyle/>
          <a:p>
            <a:r>
              <a:rPr lang="en-US"/>
              <a:t>Click to edit Master title style</a:t>
            </a:r>
          </a:p>
        </p:txBody>
      </p:sp>
      <p:sp>
        <p:nvSpPr>
          <p:cNvPr id="3" name="Text Placeholder 2"/>
          <p:cNvSpPr>
            <a:spLocks noGrp="1"/>
          </p:cNvSpPr>
          <p:nvPr>
            <p:ph type="body" sz="half" idx="1"/>
          </p:nvPr>
        </p:nvSpPr>
        <p:spPr>
          <a:xfrm>
            <a:off x="317502" y="1295400"/>
            <a:ext cx="11070167" cy="2452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17502" y="3900490"/>
            <a:ext cx="11070167" cy="2452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8905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91610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10B996DD-FC86-4D1F-A423-416D8712923D}" type="datetime1">
              <a:rPr lang="en-US" smtClean="0"/>
              <a:t>4/28/2026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11049801" y="6518276"/>
            <a:ext cx="532599"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796333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0E98B2-D0A8-4B5F-A4D9-C1A870DC8E2C}"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10282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5C5273-C976-4773-98BB-81F1C262BAD0}"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34098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C98D5C-49F3-4843-89C5-ED9F21B39BB3}"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984104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EC2AB8-E4ED-4DBC-B500-5287EF00F6BB}" type="datetime1">
              <a:rPr lang="en-US" smtClean="0"/>
              <a:t>4/28/2026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22572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79036E-588C-46DC-9295-CD5F371152B5}" type="datetime1">
              <a:rPr lang="en-US" smtClean="0"/>
              <a:t>4/28/2026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2467982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6CC7E5-4C85-4CF9-BEE3-265548C90DBF}" type="datetime1">
              <a:rPr lang="en-US" smtClean="0"/>
              <a:t>4/28/2026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689919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EC9D4-6202-4A2A-94D9-9CE232723427}" type="datetime1">
              <a:rPr lang="en-US" smtClean="0"/>
              <a:t>4/28/2026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3922642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25F36ACA-29B1-4FAC-AAD0-C976E86F1415}"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1777731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DC44B5A3-3E19-4199-999A-918E456351DA}"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72646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F5C86E-3378-462F-B153-E3CE1EFECF82}"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85639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C553BB-9BAC-4BB7-9ED5-D133111A202E}"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20625332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518276"/>
            <a:ext cx="2844800" cy="365125"/>
          </a:xfrm>
        </p:spPr>
        <p:txBody>
          <a:bodyPr/>
          <a:lstStyle/>
          <a:p>
            <a:fld id="{DC48135C-1B88-417B-A743-C158D0A9C5EF}" type="datetime1">
              <a:rPr lang="en-US" smtClean="0"/>
              <a:t>4/28/2026</a:t>
            </a:fld>
            <a:endParaRPr lang="en-US"/>
          </a:p>
        </p:txBody>
      </p:sp>
      <p:sp>
        <p:nvSpPr>
          <p:cNvPr id="5" name="Footer Placeholder 4"/>
          <p:cNvSpPr>
            <a:spLocks noGrp="1"/>
          </p:cNvSpPr>
          <p:nvPr>
            <p:ph type="ftr" sz="quarter" idx="11"/>
          </p:nvPr>
        </p:nvSpPr>
        <p:spPr>
          <a:xfrm>
            <a:off x="4165601" y="6518276"/>
            <a:ext cx="3860800" cy="365125"/>
          </a:xfrm>
        </p:spPr>
        <p:txBody>
          <a:bodyPr/>
          <a:lstStyle>
            <a:lvl1pPr>
              <a:defRPr sz="900">
                <a:solidFill>
                  <a:srgbClr val="FF0000"/>
                </a:solidFill>
              </a:defRPr>
            </a:lvl1pPr>
          </a:lstStyle>
          <a:p>
            <a:r>
              <a:rPr lang="en-US"/>
              <a:t>DRAFT FOR POLICY AND PROGRAM DEVELOPMENT</a:t>
            </a:r>
          </a:p>
        </p:txBody>
      </p:sp>
      <p:sp>
        <p:nvSpPr>
          <p:cNvPr id="6" name="Slide Number Placeholder 5"/>
          <p:cNvSpPr>
            <a:spLocks noGrp="1"/>
          </p:cNvSpPr>
          <p:nvPr>
            <p:ph type="sldNum" sz="quarter" idx="12"/>
          </p:nvPr>
        </p:nvSpPr>
        <p:spPr>
          <a:xfrm>
            <a:off x="8737601" y="6518276"/>
            <a:ext cx="2844800" cy="365125"/>
          </a:xfrm>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8061801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6A7FFA-A3CA-4227-8350-FE828EE0377B}"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329492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F25C4B-F2A8-46EC-BA51-6476F9D3D20C}"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3852901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normAutofit/>
          </a:bodyPr>
          <a:lstStyle>
            <a:lvl1pPr>
              <a:defRPr sz="2800"/>
            </a:lvl1pPr>
            <a:lvl2pPr>
              <a:defRPr sz="2400"/>
            </a:lvl2pPr>
            <a:lvl3pPr>
              <a:defRPr sz="1800"/>
            </a:lvl3pPr>
            <a:lvl4pPr>
              <a:defRPr sz="1600"/>
            </a:lvl4pPr>
            <a:lvl5pPr>
              <a:defRPr sz="12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A17643-7B35-4C6E-AAB2-052C5410F60C}"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968056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2CEC5-2DD3-41F7-B4F5-F39D5563CB0F}" type="datetime1">
              <a:rPr lang="en-US" smtClean="0"/>
              <a:t>4/28/2026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4210623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normAutofit/>
          </a:bodyPr>
          <a:lstStyle>
            <a:lvl1pPr marL="0" indent="0">
              <a:buNone/>
              <a:defRPr sz="28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normAutofit/>
          </a:bodyPr>
          <a:lstStyle>
            <a:lvl1pPr>
              <a:defRPr sz="2800"/>
            </a:lvl1pPr>
            <a:lvl2pPr>
              <a:defRPr sz="2400"/>
            </a:lvl2pPr>
            <a:lvl3pPr>
              <a:defRPr sz="1800"/>
            </a:lvl3pPr>
            <a:lvl4pPr>
              <a:defRPr sz="1600"/>
            </a:lvl4pPr>
            <a:lvl5pPr>
              <a:defRPr sz="12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B58532-075D-49E3-B9F3-BB9B1AD940CD}" type="datetime1">
              <a:rPr lang="en-US" smtClean="0"/>
              <a:t>4/28/2026</a:t>
            </a:fld>
            <a:endParaRPr lang="en-US"/>
          </a:p>
        </p:txBody>
      </p:sp>
      <p:sp>
        <p:nvSpPr>
          <p:cNvPr id="8" name="Footer Placeholder 7"/>
          <p:cNvSpPr>
            <a:spLocks noGrp="1"/>
          </p:cNvSpPr>
          <p:nvPr>
            <p:ph type="ftr" sz="quarter" idx="11"/>
          </p:nvPr>
        </p:nvSpPr>
        <p:spPr/>
        <p:txBody>
          <a:bodyPr/>
          <a:lstStyle/>
          <a:p>
            <a:r>
              <a:rPr lang="en-US"/>
              <a:t>DRAFT FOR POLICY AND PROGRAM DEVELOPMENT</a:t>
            </a:r>
          </a:p>
        </p:txBody>
      </p:sp>
      <p:sp>
        <p:nvSpPr>
          <p:cNvPr id="9" name="Slide Number Placeholder 8"/>
          <p:cNvSpPr>
            <a:spLocks noGrp="1"/>
          </p:cNvSpPr>
          <p:nvPr>
            <p:ph type="sldNum" sz="quarter" idx="12"/>
          </p:nvPr>
        </p:nvSpPr>
        <p:spPr/>
        <p:txBody>
          <a:bodyPr/>
          <a:lstStyle/>
          <a:p>
            <a:fld id="{48F239AC-B64B-47D9-9A99-24B0D39D1C15}" type="slidenum">
              <a:rPr lang="en-US" smtClean="0"/>
              <a:t>‹#›</a:t>
            </a:fld>
            <a:endParaRPr lang="en-US"/>
          </a:p>
        </p:txBody>
      </p:sp>
      <p:sp>
        <p:nvSpPr>
          <p:cNvPr id="10" name="Title 1"/>
          <p:cNvSpPr>
            <a:spLocks noGrp="1"/>
          </p:cNvSpPr>
          <p:nvPr>
            <p:ph type="title"/>
          </p:nvPr>
        </p:nvSpPr>
        <p:spPr>
          <a:xfrm>
            <a:off x="150852" y="76201"/>
            <a:ext cx="11431549" cy="762000"/>
          </a:xfrm>
        </p:spPr>
        <p:txBody>
          <a:bodyPr/>
          <a:lstStyle/>
          <a:p>
            <a:r>
              <a:rPr lang="en-US"/>
              <a:t>Click to edit Master title style</a:t>
            </a:r>
          </a:p>
        </p:txBody>
      </p:sp>
    </p:spTree>
    <p:extLst>
      <p:ext uri="{BB962C8B-B14F-4D97-AF65-F5344CB8AC3E}">
        <p14:creationId xmlns:p14="http://schemas.microsoft.com/office/powerpoint/2010/main" val="6580696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153DD7-B9F6-450D-BEA2-A1C19A907C14}" type="datetime1">
              <a:rPr lang="en-US" smtClean="0"/>
              <a:t>4/28/2026</a:t>
            </a:fld>
            <a:endParaRPr lang="en-US"/>
          </a:p>
        </p:txBody>
      </p:sp>
      <p:sp>
        <p:nvSpPr>
          <p:cNvPr id="4" name="Footer Placeholder 3"/>
          <p:cNvSpPr>
            <a:spLocks noGrp="1"/>
          </p:cNvSpPr>
          <p:nvPr>
            <p:ph type="ftr" sz="quarter" idx="11"/>
          </p:nvPr>
        </p:nvSpPr>
        <p:spPr/>
        <p:txBody>
          <a:bodyPr/>
          <a:lstStyle/>
          <a:p>
            <a:r>
              <a:rPr lang="en-US"/>
              <a:t>DRAFT FOR POLICY AND PROGRAM DEVELOPMENT</a:t>
            </a:r>
          </a:p>
        </p:txBody>
      </p:sp>
      <p:sp>
        <p:nvSpPr>
          <p:cNvPr id="5" name="Slide Number Placeholder 4"/>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0117076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6805F-BA49-4EBE-B5B1-3BD7DE1BD92B}" type="datetime1">
              <a:rPr lang="en-US" smtClean="0"/>
              <a:t>4/28/2026</a:t>
            </a:fld>
            <a:endParaRPr lang="en-US"/>
          </a:p>
        </p:txBody>
      </p:sp>
      <p:sp>
        <p:nvSpPr>
          <p:cNvPr id="3" name="Footer Placeholder 2"/>
          <p:cNvSpPr>
            <a:spLocks noGrp="1"/>
          </p:cNvSpPr>
          <p:nvPr>
            <p:ph type="ftr" sz="quarter" idx="11"/>
          </p:nvPr>
        </p:nvSpPr>
        <p:spPr/>
        <p:txBody>
          <a:bodyPr/>
          <a:lstStyle/>
          <a:p>
            <a:r>
              <a:rPr lang="en-US"/>
              <a:t>DRAFT FOR POLICY AND PROGRAM DEVELOPMENT</a:t>
            </a:r>
          </a:p>
        </p:txBody>
      </p:sp>
      <p:sp>
        <p:nvSpPr>
          <p:cNvPr id="4" name="Slide Number Placeholder 3"/>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0863085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B62B8B1-B607-4088-B87D-14CDE82A6D07}"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2570686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A399C25-AC59-48BE-8FB0-BE5947B42789}"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42707662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C1D41E-903B-495A-BF84-B94A36E23818}"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13037262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A8C23D-481E-4D93-A5CE-00E0B8DBEDE2}" type="datetime1">
              <a:rPr lang="en-US" smtClean="0"/>
              <a:t>4/28/2026</a:t>
            </a:fld>
            <a:endParaRPr lang="en-US"/>
          </a:p>
        </p:txBody>
      </p:sp>
      <p:sp>
        <p:nvSpPr>
          <p:cNvPr id="5" name="Footer Placeholder 4"/>
          <p:cNvSpPr>
            <a:spLocks noGrp="1"/>
          </p:cNvSpPr>
          <p:nvPr>
            <p:ph type="ftr" sz="quarter" idx="11"/>
          </p:nvPr>
        </p:nvSpPr>
        <p:spPr/>
        <p:txBody>
          <a:bodyPr/>
          <a:lstStyle/>
          <a:p>
            <a:r>
              <a:rPr lang="en-US"/>
              <a:t>DRAFT FOR POLICY AND PROGRAM DEVELOPMENT</a:t>
            </a:r>
          </a:p>
        </p:txBody>
      </p:sp>
      <p:sp>
        <p:nvSpPr>
          <p:cNvPr id="6" name="Slide Number Placeholder 5"/>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2343843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07EC65CB-FD66-4BDC-BC99-4223C1FD135A}"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25445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EA40A648-D2FC-4DE0-BF56-FAF96666A1EC}" type="datetime1">
              <a:rPr lang="en-US" smtClean="0"/>
              <a:t>4/28/2026</a:t>
            </a:fld>
            <a:endParaRPr lang="en-US"/>
          </a:p>
        </p:txBody>
      </p:sp>
      <p:sp>
        <p:nvSpPr>
          <p:cNvPr id="6" name="Footer Placeholder 5"/>
          <p:cNvSpPr>
            <a:spLocks noGrp="1"/>
          </p:cNvSpPr>
          <p:nvPr>
            <p:ph type="ftr" sz="quarter" idx="11"/>
          </p:nvPr>
        </p:nvSpPr>
        <p:spPr/>
        <p:txBody>
          <a:bodyPr/>
          <a:lstStyle/>
          <a:p>
            <a:r>
              <a:rPr lang="en-US"/>
              <a:t>DRAFT FOR POLICY AND PROGRAM DEVELOPMENT</a:t>
            </a:r>
          </a:p>
        </p:txBody>
      </p:sp>
      <p:sp>
        <p:nvSpPr>
          <p:cNvPr id="7" name="Slide Number Placeholder 6"/>
          <p:cNvSpPr>
            <a:spLocks noGrp="1"/>
          </p:cNvSpPr>
          <p:nvPr>
            <p:ph type="sldNum" sz="quarter" idx="12"/>
          </p:nvPr>
        </p:nvSpPr>
        <p:spPr/>
        <p:txBody>
          <a:bodyPr/>
          <a:lstStyle/>
          <a:p>
            <a:fld id="{48F239AC-B64B-47D9-9A99-24B0D39D1C15}" type="slidenum">
              <a:rPr lang="en-US" smtClean="0"/>
              <a:t>‹#›</a:t>
            </a:fld>
            <a:endParaRPr lang="en-US"/>
          </a:p>
        </p:txBody>
      </p:sp>
    </p:spTree>
    <p:extLst>
      <p:ext uri="{BB962C8B-B14F-4D97-AF65-F5344CB8AC3E}">
        <p14:creationId xmlns:p14="http://schemas.microsoft.com/office/powerpoint/2010/main" val="329000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2.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4.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0D57DCE7-A0EC-45A1-8297-1DB749020374}" type="datetime1">
              <a:rPr lang="en-US" smtClean="0"/>
              <a:t>4/28/2026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5029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DC18369A-D6C7-41D9-95C7-AC3F6416E387}" type="datetime1">
              <a:rPr lang="en-US" smtClean="0"/>
              <a:t>4/28/2026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2010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white">
          <a:xfrm>
            <a:off x="317500" y="128588"/>
            <a:ext cx="10972800" cy="73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317501" y="1295401"/>
            <a:ext cx="11070167"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New text level 1</a:t>
            </a:r>
          </a:p>
          <a:p>
            <a:pPr lvl="1"/>
            <a:r>
              <a:rPr lang="en-US"/>
              <a:t>Level 2</a:t>
            </a:r>
          </a:p>
          <a:p>
            <a:pPr lvl="2"/>
            <a:r>
              <a:rPr lang="en-US"/>
              <a:t>Level 3</a:t>
            </a:r>
          </a:p>
          <a:p>
            <a:pPr lvl="2"/>
            <a:endParaRPr lang="en-US"/>
          </a:p>
        </p:txBody>
      </p:sp>
      <p:sp>
        <p:nvSpPr>
          <p:cNvPr id="600071" name="Line 7"/>
          <p:cNvSpPr>
            <a:spLocks noChangeShapeType="1"/>
          </p:cNvSpPr>
          <p:nvPr/>
        </p:nvSpPr>
        <p:spPr bwMode="auto">
          <a:xfrm>
            <a:off x="0" y="492363"/>
            <a:ext cx="12192000" cy="0"/>
          </a:xfrm>
          <a:prstGeom prst="line">
            <a:avLst/>
          </a:prstGeom>
          <a:noFill/>
          <a:ln w="19050">
            <a:solidFill>
              <a:srgbClr val="003399"/>
            </a:solidFill>
            <a:round/>
            <a:headEnd/>
            <a:tailEnd/>
          </a:ln>
          <a:effectLst/>
        </p:spPr>
        <p:txBody>
          <a:bodyPr/>
          <a:lstStyle/>
          <a:p>
            <a:pPr algn="ctr" fontAlgn="base">
              <a:spcBef>
                <a:spcPct val="20000"/>
              </a:spcBef>
              <a:spcAft>
                <a:spcPct val="0"/>
              </a:spcAft>
              <a:buFontTx/>
              <a:buChar char="•"/>
              <a:defRPr/>
            </a:pPr>
            <a:endParaRPr lang="en-US" sz="800">
              <a:solidFill>
                <a:srgbClr val="000000"/>
              </a:solidFill>
            </a:endParaRPr>
          </a:p>
        </p:txBody>
      </p:sp>
      <p:pic>
        <p:nvPicPr>
          <p:cNvPr id="8" name="Picture 1" descr="Description: Commonwealth Seal - Color"/>
          <p:cNvPicPr>
            <a:picLocks noChangeAspect="1" noChangeArrowheads="1"/>
          </p:cNvPicPr>
          <p:nvPr/>
        </p:nvPicPr>
        <p:blipFill>
          <a:blip r:embed="rId18" cstate="print"/>
          <a:srcRect/>
          <a:stretch>
            <a:fillRect/>
          </a:stretch>
        </p:blipFill>
        <p:spPr bwMode="auto">
          <a:xfrm>
            <a:off x="11097491" y="15767"/>
            <a:ext cx="568991" cy="458091"/>
          </a:xfrm>
          <a:prstGeom prst="rect">
            <a:avLst/>
          </a:prstGeom>
          <a:noFill/>
        </p:spPr>
      </p:pic>
      <p:sp>
        <p:nvSpPr>
          <p:cNvPr id="9" name="Slide Number Placeholder 5"/>
          <p:cNvSpPr txBox="1">
            <a:spLocks/>
          </p:cNvSpPr>
          <p:nvPr userDrawn="1"/>
        </p:nvSpPr>
        <p:spPr>
          <a:xfrm>
            <a:off x="11529696" y="6407945"/>
            <a:ext cx="48768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FF6AE2-3BC5-47D5-9BFE-CCD16185DD91}" type="slidenum">
              <a:rPr lang="en-US" sz="1000" smtClean="0">
                <a:solidFill>
                  <a:prstClr val="black"/>
                </a:solidFill>
                <a:latin typeface="Lucida Sans Unicode"/>
              </a:rPr>
              <a:pPr/>
              <a:t>‹#›</a:t>
            </a:fld>
            <a:endParaRPr lang="en-US" sz="1000">
              <a:solidFill>
                <a:prstClr val="black"/>
              </a:solidFill>
              <a:latin typeface="Lucida Sans Unicode"/>
            </a:endParaRPr>
          </a:p>
        </p:txBody>
      </p:sp>
    </p:spTree>
    <p:extLst>
      <p:ext uri="{BB962C8B-B14F-4D97-AF65-F5344CB8AC3E}">
        <p14:creationId xmlns:p14="http://schemas.microsoft.com/office/powerpoint/2010/main" val="251459279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hf sldNum="0" hdr="0" ftr="0" dt="0"/>
  <p:txStyles>
    <p:title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cs typeface="Times New Roman" pitchFamily="18" charset="0"/>
        </a:defRPr>
      </a:lvl2pPr>
      <a:lvl3pPr algn="l" rtl="0" eaLnBrk="0" fontAlgn="base" hangingPunct="0">
        <a:spcBef>
          <a:spcPct val="0"/>
        </a:spcBef>
        <a:spcAft>
          <a:spcPct val="0"/>
        </a:spcAft>
        <a:defRPr sz="2600" b="1">
          <a:solidFill>
            <a:schemeClr val="tx1"/>
          </a:solidFill>
          <a:latin typeface="Arial" charset="0"/>
          <a:cs typeface="Times New Roman" pitchFamily="18" charset="0"/>
        </a:defRPr>
      </a:lvl3pPr>
      <a:lvl4pPr algn="l" rtl="0" eaLnBrk="0" fontAlgn="base" hangingPunct="0">
        <a:spcBef>
          <a:spcPct val="0"/>
        </a:spcBef>
        <a:spcAft>
          <a:spcPct val="0"/>
        </a:spcAft>
        <a:defRPr sz="2600" b="1">
          <a:solidFill>
            <a:schemeClr val="tx1"/>
          </a:solidFill>
          <a:latin typeface="Arial" charset="0"/>
          <a:cs typeface="Times New Roman" pitchFamily="18" charset="0"/>
        </a:defRPr>
      </a:lvl4pPr>
      <a:lvl5pPr algn="l" rtl="0" eaLnBrk="0" fontAlgn="base" hangingPunct="0">
        <a:spcBef>
          <a:spcPct val="0"/>
        </a:spcBef>
        <a:spcAft>
          <a:spcPct val="0"/>
        </a:spcAft>
        <a:defRPr sz="2600" b="1">
          <a:solidFill>
            <a:schemeClr val="tx1"/>
          </a:solidFill>
          <a:latin typeface="Arial" charset="0"/>
          <a:cs typeface="Times New Roman" pitchFamily="18" charset="0"/>
        </a:defRPr>
      </a:lvl5pPr>
      <a:lvl6pPr marL="457200" algn="l" rtl="0" fontAlgn="base">
        <a:spcBef>
          <a:spcPct val="0"/>
        </a:spcBef>
        <a:spcAft>
          <a:spcPct val="0"/>
        </a:spcAft>
        <a:defRPr sz="2600" b="1">
          <a:solidFill>
            <a:schemeClr val="tx1"/>
          </a:solidFill>
          <a:latin typeface="Arial" charset="0"/>
          <a:cs typeface="Times New Roman" pitchFamily="18" charset="0"/>
        </a:defRPr>
      </a:lvl6pPr>
      <a:lvl7pPr marL="914400" algn="l" rtl="0" fontAlgn="base">
        <a:spcBef>
          <a:spcPct val="0"/>
        </a:spcBef>
        <a:spcAft>
          <a:spcPct val="0"/>
        </a:spcAft>
        <a:defRPr sz="2600" b="1">
          <a:solidFill>
            <a:schemeClr val="tx1"/>
          </a:solidFill>
          <a:latin typeface="Arial" charset="0"/>
          <a:cs typeface="Times New Roman" pitchFamily="18" charset="0"/>
        </a:defRPr>
      </a:lvl7pPr>
      <a:lvl8pPr marL="1371600" algn="l" rtl="0" fontAlgn="base">
        <a:spcBef>
          <a:spcPct val="0"/>
        </a:spcBef>
        <a:spcAft>
          <a:spcPct val="0"/>
        </a:spcAft>
        <a:defRPr sz="2600" b="1">
          <a:solidFill>
            <a:schemeClr val="tx1"/>
          </a:solidFill>
          <a:latin typeface="Arial" charset="0"/>
          <a:cs typeface="Times New Roman" pitchFamily="18" charset="0"/>
        </a:defRPr>
      </a:lvl8pPr>
      <a:lvl9pPr marL="1828800" algn="l" rtl="0" fontAlgn="base">
        <a:spcBef>
          <a:spcPct val="0"/>
        </a:spcBef>
        <a:spcAft>
          <a:spcPct val="0"/>
        </a:spcAft>
        <a:defRPr sz="2600" b="1">
          <a:solidFill>
            <a:schemeClr val="tx1"/>
          </a:solidFill>
          <a:latin typeface="Arial" charset="0"/>
          <a:cs typeface="Times New Roman" pitchFamily="18" charset="0"/>
        </a:defRPr>
      </a:lvl9pPr>
    </p:titleStyle>
    <p:bodyStyle>
      <a:lvl1pPr marL="180975" indent="-180975" algn="l" rtl="0" eaLnBrk="0" fontAlgn="base" hangingPunct="0">
        <a:spcBef>
          <a:spcPct val="20000"/>
        </a:spcBef>
        <a:spcAft>
          <a:spcPct val="0"/>
        </a:spcAft>
        <a:buClr>
          <a:srgbClr val="000099"/>
        </a:buClr>
        <a:buChar char="•"/>
        <a:defRPr sz="1600">
          <a:solidFill>
            <a:schemeClr val="tx1"/>
          </a:solidFill>
          <a:latin typeface="+mn-lt"/>
          <a:ea typeface="+mn-ea"/>
          <a:cs typeface="+mn-cs"/>
        </a:defRPr>
      </a:lvl1pPr>
      <a:lvl2pPr marL="428625" indent="-228600" algn="l" rtl="0" eaLnBrk="0" fontAlgn="base" hangingPunct="0">
        <a:spcBef>
          <a:spcPct val="20000"/>
        </a:spcBef>
        <a:spcAft>
          <a:spcPct val="0"/>
        </a:spcAft>
        <a:buClr>
          <a:srgbClr val="000099"/>
        </a:buClr>
        <a:buFont typeface="Times New Roman" pitchFamily="18" charset="0"/>
        <a:buChar char="–"/>
        <a:defRPr sz="1400">
          <a:solidFill>
            <a:schemeClr val="tx1"/>
          </a:solidFill>
          <a:latin typeface="+mn-lt"/>
        </a:defRPr>
      </a:lvl2pPr>
      <a:lvl3pPr marL="695325" indent="-247650" algn="l" rtl="0" eaLnBrk="0" fontAlgn="base" hangingPunct="0">
        <a:spcBef>
          <a:spcPct val="20000"/>
        </a:spcBef>
        <a:spcAft>
          <a:spcPct val="0"/>
        </a:spcAft>
        <a:buClr>
          <a:srgbClr val="000099"/>
        </a:buClr>
        <a:buFont typeface="Arial" charset="0"/>
        <a:buChar char="»"/>
        <a:defRPr sz="1400">
          <a:solidFill>
            <a:schemeClr val="tx1"/>
          </a:solidFill>
          <a:latin typeface="+mn-lt"/>
        </a:defRPr>
      </a:lvl3pPr>
      <a:lvl4pPr marL="1600200" indent="-228600" algn="l" rtl="0" eaLnBrk="0" fontAlgn="base" hangingPunct="0">
        <a:spcBef>
          <a:spcPct val="20000"/>
        </a:spcBef>
        <a:spcAft>
          <a:spcPct val="0"/>
        </a:spcAft>
        <a:buClr>
          <a:srgbClr val="336600"/>
        </a:buClr>
        <a:buFont typeface="Arial" charset="0"/>
        <a:buChar char="–"/>
        <a:defRPr sz="1600">
          <a:solidFill>
            <a:schemeClr val="tx1"/>
          </a:solidFill>
          <a:latin typeface="+mn-lt"/>
        </a:defRPr>
      </a:lvl4pPr>
      <a:lvl5pPr marL="2057400" indent="-228600" algn="l" rtl="0" eaLnBrk="0" fontAlgn="base" hangingPunct="0">
        <a:spcBef>
          <a:spcPct val="20000"/>
        </a:spcBef>
        <a:spcAft>
          <a:spcPct val="0"/>
        </a:spcAft>
        <a:buClr>
          <a:srgbClr val="009999"/>
        </a:buClr>
        <a:buChar char="•"/>
        <a:defRPr sz="1400">
          <a:solidFill>
            <a:schemeClr val="tx1"/>
          </a:solidFill>
          <a:latin typeface="+mn-lt"/>
        </a:defRPr>
      </a:lvl5pPr>
      <a:lvl6pPr marL="2514600" indent="-228600" algn="l" rtl="0" fontAlgn="base">
        <a:spcBef>
          <a:spcPct val="20000"/>
        </a:spcBef>
        <a:spcAft>
          <a:spcPct val="0"/>
        </a:spcAft>
        <a:buClr>
          <a:srgbClr val="009999"/>
        </a:buClr>
        <a:buChar char="•"/>
        <a:defRPr sz="1400">
          <a:solidFill>
            <a:schemeClr val="tx1"/>
          </a:solidFill>
          <a:latin typeface="+mn-lt"/>
        </a:defRPr>
      </a:lvl6pPr>
      <a:lvl7pPr marL="2971800" indent="-228600" algn="l" rtl="0" fontAlgn="base">
        <a:spcBef>
          <a:spcPct val="20000"/>
        </a:spcBef>
        <a:spcAft>
          <a:spcPct val="0"/>
        </a:spcAft>
        <a:buClr>
          <a:srgbClr val="009999"/>
        </a:buClr>
        <a:buChar char="•"/>
        <a:defRPr sz="1400">
          <a:solidFill>
            <a:schemeClr val="tx1"/>
          </a:solidFill>
          <a:latin typeface="+mn-lt"/>
        </a:defRPr>
      </a:lvl7pPr>
      <a:lvl8pPr marL="3429000" indent="-228600" algn="l" rtl="0" fontAlgn="base">
        <a:spcBef>
          <a:spcPct val="20000"/>
        </a:spcBef>
        <a:spcAft>
          <a:spcPct val="0"/>
        </a:spcAft>
        <a:buClr>
          <a:srgbClr val="009999"/>
        </a:buClr>
        <a:buChar char="•"/>
        <a:defRPr sz="1400">
          <a:solidFill>
            <a:schemeClr val="tx1"/>
          </a:solidFill>
          <a:latin typeface="+mn-lt"/>
        </a:defRPr>
      </a:lvl8pPr>
      <a:lvl9pPr marL="3886200" indent="-228600" algn="l" rtl="0" fontAlgn="base">
        <a:spcBef>
          <a:spcPct val="20000"/>
        </a:spcBef>
        <a:spcAft>
          <a:spcPct val="0"/>
        </a:spcAft>
        <a:buClr>
          <a:srgbClr val="009999"/>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white">
          <a:xfrm>
            <a:off x="317499" y="128588"/>
            <a:ext cx="10972800" cy="73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4"/>
          <p:cNvSpPr>
            <a:spLocks noGrp="1" noChangeArrowheads="1"/>
          </p:cNvSpPr>
          <p:nvPr>
            <p:ph type="body" idx="1"/>
          </p:nvPr>
        </p:nvSpPr>
        <p:spPr bwMode="auto">
          <a:xfrm>
            <a:off x="317502" y="1295403"/>
            <a:ext cx="11070167" cy="50577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New text level 1</a:t>
            </a:r>
          </a:p>
          <a:p>
            <a:pPr lvl="1"/>
            <a:r>
              <a:rPr lang="en-US"/>
              <a:t>Level 2</a:t>
            </a:r>
          </a:p>
          <a:p>
            <a:pPr lvl="2"/>
            <a:r>
              <a:rPr lang="en-US"/>
              <a:t>Level 3</a:t>
            </a:r>
          </a:p>
          <a:p>
            <a:pPr lvl="2"/>
            <a:endParaRPr lang="en-US"/>
          </a:p>
        </p:txBody>
      </p:sp>
      <p:sp>
        <p:nvSpPr>
          <p:cNvPr id="600071" name="Line 7"/>
          <p:cNvSpPr>
            <a:spLocks noChangeShapeType="1"/>
          </p:cNvSpPr>
          <p:nvPr/>
        </p:nvSpPr>
        <p:spPr bwMode="auto">
          <a:xfrm>
            <a:off x="0" y="492363"/>
            <a:ext cx="12192000" cy="0"/>
          </a:xfrm>
          <a:prstGeom prst="line">
            <a:avLst/>
          </a:prstGeom>
          <a:noFill/>
          <a:ln w="19050">
            <a:solidFill>
              <a:srgbClr val="003399"/>
            </a:solidFill>
            <a:round/>
            <a:headEnd/>
            <a:tailEnd/>
          </a:ln>
          <a:effectLst/>
        </p:spPr>
        <p:txBody>
          <a:bodyPr/>
          <a:lstStyle/>
          <a:p>
            <a:pPr algn="ctr" fontAlgn="base">
              <a:spcBef>
                <a:spcPct val="20000"/>
              </a:spcBef>
              <a:spcAft>
                <a:spcPct val="0"/>
              </a:spcAft>
              <a:buFontTx/>
              <a:buChar char="•"/>
              <a:defRPr/>
            </a:pPr>
            <a:endParaRPr lang="en-US" sz="800">
              <a:solidFill>
                <a:srgbClr val="000000"/>
              </a:solidFill>
            </a:endParaRPr>
          </a:p>
        </p:txBody>
      </p:sp>
      <p:pic>
        <p:nvPicPr>
          <p:cNvPr id="8" name="Picture 1" descr="Description: Commonwealth Seal - Color"/>
          <p:cNvPicPr>
            <a:picLocks noChangeAspect="1" noChangeArrowheads="1"/>
          </p:cNvPicPr>
          <p:nvPr/>
        </p:nvPicPr>
        <p:blipFill>
          <a:blip r:embed="rId18" cstate="print"/>
          <a:srcRect/>
          <a:stretch>
            <a:fillRect/>
          </a:stretch>
        </p:blipFill>
        <p:spPr bwMode="auto">
          <a:xfrm>
            <a:off x="11159886" y="15767"/>
            <a:ext cx="506597" cy="458091"/>
          </a:xfrm>
          <a:prstGeom prst="rect">
            <a:avLst/>
          </a:prstGeom>
          <a:noFill/>
        </p:spPr>
      </p:pic>
      <p:sp>
        <p:nvSpPr>
          <p:cNvPr id="9" name="Slide Number Placeholder 5"/>
          <p:cNvSpPr txBox="1">
            <a:spLocks/>
          </p:cNvSpPr>
          <p:nvPr userDrawn="1"/>
        </p:nvSpPr>
        <p:spPr>
          <a:xfrm>
            <a:off x="11529696" y="6407946"/>
            <a:ext cx="487680" cy="365125"/>
          </a:xfrm>
          <a:prstGeom prst="rect">
            <a:avLst/>
          </a:prstGeom>
        </p:spPr>
        <p:txBody>
          <a:bodyPr vert="horz" anchor="b"/>
          <a:lstStyle>
            <a:defPPr>
              <a:defRPr lang="en-US"/>
            </a:defPPr>
            <a:lvl1pPr marL="0" algn="r" defTabSz="914400" rtl="0" eaLnBrk="1" latinLnBrk="0" hangingPunct="1">
              <a:defRPr kumimoji="0" sz="10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FF6AE2-3BC5-47D5-9BFE-CCD16185DD91}" type="slidenum">
              <a:rPr lang="en-US" sz="1000" smtClean="0">
                <a:solidFill>
                  <a:prstClr val="black"/>
                </a:solidFill>
                <a:latin typeface="Lucida Sans Unicode"/>
              </a:rPr>
              <a:pPr/>
              <a:t>‹#›</a:t>
            </a:fld>
            <a:endParaRPr lang="en-US" sz="1000">
              <a:solidFill>
                <a:prstClr val="black"/>
              </a:solidFill>
              <a:latin typeface="Lucida Sans Unicode"/>
            </a:endParaRPr>
          </a:p>
        </p:txBody>
      </p:sp>
    </p:spTree>
    <p:extLst>
      <p:ext uri="{BB962C8B-B14F-4D97-AF65-F5344CB8AC3E}">
        <p14:creationId xmlns:p14="http://schemas.microsoft.com/office/powerpoint/2010/main" val="380612478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Lst>
  <p:hf sldNum="0" hdr="0" ftr="0" dt="0"/>
  <p:txStyles>
    <p:titleStyle>
      <a:lvl1pPr algn="l" rtl="0" eaLnBrk="0" fontAlgn="base" hangingPunct="0">
        <a:spcBef>
          <a:spcPct val="0"/>
        </a:spcBef>
        <a:spcAft>
          <a:spcPct val="0"/>
        </a:spcAft>
        <a:defRPr sz="2201" b="1">
          <a:solidFill>
            <a:schemeClr val="tx1"/>
          </a:solidFill>
          <a:latin typeface="+mj-lt"/>
          <a:ea typeface="+mj-ea"/>
          <a:cs typeface="+mj-cs"/>
        </a:defRPr>
      </a:lvl1pPr>
      <a:lvl2pPr algn="l" rtl="0" eaLnBrk="0" fontAlgn="base" hangingPunct="0">
        <a:spcBef>
          <a:spcPct val="0"/>
        </a:spcBef>
        <a:spcAft>
          <a:spcPct val="0"/>
        </a:spcAft>
        <a:defRPr sz="2600" b="1">
          <a:solidFill>
            <a:schemeClr val="tx1"/>
          </a:solidFill>
          <a:latin typeface="Arial" charset="0"/>
          <a:cs typeface="Times New Roman" pitchFamily="18" charset="0"/>
        </a:defRPr>
      </a:lvl2pPr>
      <a:lvl3pPr algn="l" rtl="0" eaLnBrk="0" fontAlgn="base" hangingPunct="0">
        <a:spcBef>
          <a:spcPct val="0"/>
        </a:spcBef>
        <a:spcAft>
          <a:spcPct val="0"/>
        </a:spcAft>
        <a:defRPr sz="2600" b="1">
          <a:solidFill>
            <a:schemeClr val="tx1"/>
          </a:solidFill>
          <a:latin typeface="Arial" charset="0"/>
          <a:cs typeface="Times New Roman" pitchFamily="18" charset="0"/>
        </a:defRPr>
      </a:lvl3pPr>
      <a:lvl4pPr algn="l" rtl="0" eaLnBrk="0" fontAlgn="base" hangingPunct="0">
        <a:spcBef>
          <a:spcPct val="0"/>
        </a:spcBef>
        <a:spcAft>
          <a:spcPct val="0"/>
        </a:spcAft>
        <a:defRPr sz="2600" b="1">
          <a:solidFill>
            <a:schemeClr val="tx1"/>
          </a:solidFill>
          <a:latin typeface="Arial" charset="0"/>
          <a:cs typeface="Times New Roman" pitchFamily="18" charset="0"/>
        </a:defRPr>
      </a:lvl4pPr>
      <a:lvl5pPr algn="l" rtl="0" eaLnBrk="0" fontAlgn="base" hangingPunct="0">
        <a:spcBef>
          <a:spcPct val="0"/>
        </a:spcBef>
        <a:spcAft>
          <a:spcPct val="0"/>
        </a:spcAft>
        <a:defRPr sz="2600" b="1">
          <a:solidFill>
            <a:schemeClr val="tx1"/>
          </a:solidFill>
          <a:latin typeface="Arial" charset="0"/>
          <a:cs typeface="Times New Roman" pitchFamily="18" charset="0"/>
        </a:defRPr>
      </a:lvl5pPr>
      <a:lvl6pPr marL="457218" algn="l" rtl="0" fontAlgn="base">
        <a:spcBef>
          <a:spcPct val="0"/>
        </a:spcBef>
        <a:spcAft>
          <a:spcPct val="0"/>
        </a:spcAft>
        <a:defRPr sz="2600" b="1">
          <a:solidFill>
            <a:schemeClr val="tx1"/>
          </a:solidFill>
          <a:latin typeface="Arial" charset="0"/>
          <a:cs typeface="Times New Roman" pitchFamily="18" charset="0"/>
        </a:defRPr>
      </a:lvl6pPr>
      <a:lvl7pPr marL="914438" algn="l" rtl="0" fontAlgn="base">
        <a:spcBef>
          <a:spcPct val="0"/>
        </a:spcBef>
        <a:spcAft>
          <a:spcPct val="0"/>
        </a:spcAft>
        <a:defRPr sz="2600" b="1">
          <a:solidFill>
            <a:schemeClr val="tx1"/>
          </a:solidFill>
          <a:latin typeface="Arial" charset="0"/>
          <a:cs typeface="Times New Roman" pitchFamily="18" charset="0"/>
        </a:defRPr>
      </a:lvl7pPr>
      <a:lvl8pPr marL="1371655" algn="l" rtl="0" fontAlgn="base">
        <a:spcBef>
          <a:spcPct val="0"/>
        </a:spcBef>
        <a:spcAft>
          <a:spcPct val="0"/>
        </a:spcAft>
        <a:defRPr sz="2600" b="1">
          <a:solidFill>
            <a:schemeClr val="tx1"/>
          </a:solidFill>
          <a:latin typeface="Arial" charset="0"/>
          <a:cs typeface="Times New Roman" pitchFamily="18" charset="0"/>
        </a:defRPr>
      </a:lvl8pPr>
      <a:lvl9pPr marL="1828874" algn="l" rtl="0" fontAlgn="base">
        <a:spcBef>
          <a:spcPct val="0"/>
        </a:spcBef>
        <a:spcAft>
          <a:spcPct val="0"/>
        </a:spcAft>
        <a:defRPr sz="2600" b="1">
          <a:solidFill>
            <a:schemeClr val="tx1"/>
          </a:solidFill>
          <a:latin typeface="Arial" charset="0"/>
          <a:cs typeface="Times New Roman" pitchFamily="18" charset="0"/>
        </a:defRPr>
      </a:lvl9pPr>
    </p:titleStyle>
    <p:bodyStyle>
      <a:lvl1pPr marL="180983" indent="-180983" algn="l" rtl="0" eaLnBrk="0" fontAlgn="base" hangingPunct="0">
        <a:spcBef>
          <a:spcPct val="20000"/>
        </a:spcBef>
        <a:spcAft>
          <a:spcPct val="0"/>
        </a:spcAft>
        <a:buClr>
          <a:srgbClr val="000099"/>
        </a:buClr>
        <a:buChar char="•"/>
        <a:defRPr sz="1600">
          <a:solidFill>
            <a:schemeClr val="tx1"/>
          </a:solidFill>
          <a:latin typeface="+mn-lt"/>
          <a:ea typeface="+mn-ea"/>
          <a:cs typeface="+mn-cs"/>
        </a:defRPr>
      </a:lvl1pPr>
      <a:lvl2pPr marL="428642" indent="-228609" algn="l" rtl="0" eaLnBrk="0" fontAlgn="base" hangingPunct="0">
        <a:spcBef>
          <a:spcPct val="20000"/>
        </a:spcBef>
        <a:spcAft>
          <a:spcPct val="0"/>
        </a:spcAft>
        <a:buClr>
          <a:srgbClr val="000099"/>
        </a:buClr>
        <a:buFont typeface="Times New Roman" pitchFamily="18" charset="0"/>
        <a:buChar char="–"/>
        <a:defRPr sz="1400">
          <a:solidFill>
            <a:schemeClr val="tx1"/>
          </a:solidFill>
          <a:latin typeface="+mn-lt"/>
        </a:defRPr>
      </a:lvl2pPr>
      <a:lvl3pPr marL="695353" indent="-247660" algn="l" rtl="0" eaLnBrk="0" fontAlgn="base" hangingPunct="0">
        <a:spcBef>
          <a:spcPct val="20000"/>
        </a:spcBef>
        <a:spcAft>
          <a:spcPct val="0"/>
        </a:spcAft>
        <a:buClr>
          <a:srgbClr val="000099"/>
        </a:buClr>
        <a:buFont typeface="Arial" charset="0"/>
        <a:buChar char="»"/>
        <a:defRPr sz="1400">
          <a:solidFill>
            <a:schemeClr val="tx1"/>
          </a:solidFill>
          <a:latin typeface="+mn-lt"/>
        </a:defRPr>
      </a:lvl3pPr>
      <a:lvl4pPr marL="1600265" indent="-228609" algn="l" rtl="0" eaLnBrk="0" fontAlgn="base" hangingPunct="0">
        <a:spcBef>
          <a:spcPct val="20000"/>
        </a:spcBef>
        <a:spcAft>
          <a:spcPct val="0"/>
        </a:spcAft>
        <a:buClr>
          <a:srgbClr val="336600"/>
        </a:buClr>
        <a:buFont typeface="Arial" charset="0"/>
        <a:buChar char="–"/>
        <a:defRPr sz="1600">
          <a:solidFill>
            <a:schemeClr val="tx1"/>
          </a:solidFill>
          <a:latin typeface="+mn-lt"/>
        </a:defRPr>
      </a:lvl4pPr>
      <a:lvl5pPr marL="2057484" indent="-228609" algn="l" rtl="0" eaLnBrk="0" fontAlgn="base" hangingPunct="0">
        <a:spcBef>
          <a:spcPct val="20000"/>
        </a:spcBef>
        <a:spcAft>
          <a:spcPct val="0"/>
        </a:spcAft>
        <a:buClr>
          <a:srgbClr val="009999"/>
        </a:buClr>
        <a:buChar char="•"/>
        <a:defRPr sz="1400">
          <a:solidFill>
            <a:schemeClr val="tx1"/>
          </a:solidFill>
          <a:latin typeface="+mn-lt"/>
        </a:defRPr>
      </a:lvl5pPr>
      <a:lvl6pPr marL="2514702" indent="-228609" algn="l" rtl="0" fontAlgn="base">
        <a:spcBef>
          <a:spcPct val="20000"/>
        </a:spcBef>
        <a:spcAft>
          <a:spcPct val="0"/>
        </a:spcAft>
        <a:buClr>
          <a:srgbClr val="009999"/>
        </a:buClr>
        <a:buChar char="•"/>
        <a:defRPr sz="1400">
          <a:solidFill>
            <a:schemeClr val="tx1"/>
          </a:solidFill>
          <a:latin typeface="+mn-lt"/>
        </a:defRPr>
      </a:lvl6pPr>
      <a:lvl7pPr marL="2971920" indent="-228609" algn="l" rtl="0" fontAlgn="base">
        <a:spcBef>
          <a:spcPct val="20000"/>
        </a:spcBef>
        <a:spcAft>
          <a:spcPct val="0"/>
        </a:spcAft>
        <a:buClr>
          <a:srgbClr val="009999"/>
        </a:buClr>
        <a:buChar char="•"/>
        <a:defRPr sz="1400">
          <a:solidFill>
            <a:schemeClr val="tx1"/>
          </a:solidFill>
          <a:latin typeface="+mn-lt"/>
        </a:defRPr>
      </a:lvl7pPr>
      <a:lvl8pPr marL="3429139" indent="-228609" algn="l" rtl="0" fontAlgn="base">
        <a:spcBef>
          <a:spcPct val="20000"/>
        </a:spcBef>
        <a:spcAft>
          <a:spcPct val="0"/>
        </a:spcAft>
        <a:buClr>
          <a:srgbClr val="009999"/>
        </a:buClr>
        <a:buChar char="•"/>
        <a:defRPr sz="1400">
          <a:solidFill>
            <a:schemeClr val="tx1"/>
          </a:solidFill>
          <a:latin typeface="+mn-lt"/>
        </a:defRPr>
      </a:lvl8pPr>
      <a:lvl9pPr marL="3886358" indent="-228609" algn="l" rtl="0" fontAlgn="base">
        <a:spcBef>
          <a:spcPct val="20000"/>
        </a:spcBef>
        <a:spcAft>
          <a:spcPct val="0"/>
        </a:spcAft>
        <a:buClr>
          <a:srgbClr val="009999"/>
        </a:buClr>
        <a:buChar char="•"/>
        <a:defRPr sz="1400">
          <a:solidFill>
            <a:schemeClr val="tx1"/>
          </a:solidFill>
          <a:latin typeface="+mn-lt"/>
        </a:defRPr>
      </a:lvl9pPr>
    </p:bodyStyle>
    <p:otherStyle>
      <a:defPPr>
        <a:defRPr lang="en-US"/>
      </a:defPPr>
      <a:lvl1pPr marL="0" algn="l" defTabSz="914438" rtl="0" eaLnBrk="1" latinLnBrk="0" hangingPunct="1">
        <a:defRPr sz="1800" kern="1200">
          <a:solidFill>
            <a:schemeClr val="tx1"/>
          </a:solidFill>
          <a:latin typeface="+mn-lt"/>
          <a:ea typeface="+mn-ea"/>
          <a:cs typeface="+mn-cs"/>
        </a:defRPr>
      </a:lvl1pPr>
      <a:lvl2pPr marL="457218" algn="l" defTabSz="914438" rtl="0" eaLnBrk="1" latinLnBrk="0" hangingPunct="1">
        <a:defRPr sz="1800" kern="1200">
          <a:solidFill>
            <a:schemeClr val="tx1"/>
          </a:solidFill>
          <a:latin typeface="+mn-lt"/>
          <a:ea typeface="+mn-ea"/>
          <a:cs typeface="+mn-cs"/>
        </a:defRPr>
      </a:lvl2pPr>
      <a:lvl3pPr marL="914438" algn="l" defTabSz="914438" rtl="0" eaLnBrk="1" latinLnBrk="0" hangingPunct="1">
        <a:defRPr sz="1800" kern="1200">
          <a:solidFill>
            <a:schemeClr val="tx1"/>
          </a:solidFill>
          <a:latin typeface="+mn-lt"/>
          <a:ea typeface="+mn-ea"/>
          <a:cs typeface="+mn-cs"/>
        </a:defRPr>
      </a:lvl3pPr>
      <a:lvl4pPr marL="1371655" algn="l" defTabSz="914438" rtl="0" eaLnBrk="1" latinLnBrk="0" hangingPunct="1">
        <a:defRPr sz="1800" kern="1200">
          <a:solidFill>
            <a:schemeClr val="tx1"/>
          </a:solidFill>
          <a:latin typeface="+mn-lt"/>
          <a:ea typeface="+mn-ea"/>
          <a:cs typeface="+mn-cs"/>
        </a:defRPr>
      </a:lvl4pPr>
      <a:lvl5pPr marL="1828874" algn="l" defTabSz="914438" rtl="0" eaLnBrk="1" latinLnBrk="0" hangingPunct="1">
        <a:defRPr sz="1800" kern="1200">
          <a:solidFill>
            <a:schemeClr val="tx1"/>
          </a:solidFill>
          <a:latin typeface="+mn-lt"/>
          <a:ea typeface="+mn-ea"/>
          <a:cs typeface="+mn-cs"/>
        </a:defRPr>
      </a:lvl5pPr>
      <a:lvl6pPr marL="2286093" algn="l" defTabSz="914438" rtl="0" eaLnBrk="1" latinLnBrk="0" hangingPunct="1">
        <a:defRPr sz="1800" kern="1200">
          <a:solidFill>
            <a:schemeClr val="tx1"/>
          </a:solidFill>
          <a:latin typeface="+mn-lt"/>
          <a:ea typeface="+mn-ea"/>
          <a:cs typeface="+mn-cs"/>
        </a:defRPr>
      </a:lvl6pPr>
      <a:lvl7pPr marL="2743311" algn="l" defTabSz="914438" rtl="0" eaLnBrk="1" latinLnBrk="0" hangingPunct="1">
        <a:defRPr sz="1800" kern="1200">
          <a:solidFill>
            <a:schemeClr val="tx1"/>
          </a:solidFill>
          <a:latin typeface="+mn-lt"/>
          <a:ea typeface="+mn-ea"/>
          <a:cs typeface="+mn-cs"/>
        </a:defRPr>
      </a:lvl7pPr>
      <a:lvl8pPr marL="3200531" algn="l" defTabSz="914438" rtl="0" eaLnBrk="1" latinLnBrk="0" hangingPunct="1">
        <a:defRPr sz="1800" kern="1200">
          <a:solidFill>
            <a:schemeClr val="tx1"/>
          </a:solidFill>
          <a:latin typeface="+mn-lt"/>
          <a:ea typeface="+mn-ea"/>
          <a:cs typeface="+mn-cs"/>
        </a:defRPr>
      </a:lvl8pPr>
      <a:lvl9pPr marL="3657748" algn="l" defTabSz="91443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58F4C185-4A09-487B-B0BF-B1F6E9711EA9}" type="datetime1">
              <a:rPr lang="en-US" smtClean="0"/>
              <a:t>4/28/2026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11011301" y="6518276"/>
            <a:ext cx="5711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375486"/>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sldNum="0"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1" y="0"/>
            <a:ext cx="12192000" cy="9144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50852" y="76201"/>
            <a:ext cx="11431549" cy="762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150852" y="1219201"/>
            <a:ext cx="11814076" cy="4906964"/>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518276"/>
            <a:ext cx="2844800" cy="365125"/>
          </a:xfrm>
          <a:prstGeom prst="rect">
            <a:avLst/>
          </a:prstGeom>
        </p:spPr>
        <p:txBody>
          <a:bodyPr vert="horz" lIns="121899" tIns="60949" rIns="121899" bIns="60949" rtlCol="0" anchor="ctr"/>
          <a:lstStyle>
            <a:lvl1pPr algn="l">
              <a:defRPr sz="900">
                <a:solidFill>
                  <a:schemeClr val="tx1">
                    <a:tint val="75000"/>
                  </a:schemeClr>
                </a:solidFill>
                <a:latin typeface="Gill Sans MT" pitchFamily="34" charset="0"/>
              </a:defRPr>
            </a:lvl1pPr>
          </a:lstStyle>
          <a:p>
            <a:fld id="{22CE0671-501C-42C5-B4F3-33B685B76400}" type="datetime1">
              <a:rPr lang="en-US" smtClean="0"/>
              <a:t>4/28/2026</a:t>
            </a:fld>
            <a:endParaRPr lang="en-US"/>
          </a:p>
        </p:txBody>
      </p:sp>
      <p:sp>
        <p:nvSpPr>
          <p:cNvPr id="5" name="Footer Placeholder 4"/>
          <p:cNvSpPr>
            <a:spLocks noGrp="1"/>
          </p:cNvSpPr>
          <p:nvPr>
            <p:ph type="ftr" sz="quarter" idx="3"/>
          </p:nvPr>
        </p:nvSpPr>
        <p:spPr>
          <a:xfrm>
            <a:off x="4165601" y="6518276"/>
            <a:ext cx="3860800" cy="365125"/>
          </a:xfrm>
          <a:prstGeom prst="rect">
            <a:avLst/>
          </a:prstGeom>
        </p:spPr>
        <p:txBody>
          <a:bodyPr vert="horz" lIns="121899" tIns="60949" rIns="121899" bIns="60949" rtlCol="0" anchor="ctr"/>
          <a:lstStyle>
            <a:lvl1pPr algn="ctr">
              <a:defRPr sz="900">
                <a:solidFill>
                  <a:srgbClr val="FF0000"/>
                </a:solidFill>
                <a:latin typeface="Gill Sans MT" pitchFamily="34" charset="0"/>
              </a:defRPr>
            </a:lvl1pPr>
          </a:lstStyle>
          <a:p>
            <a:r>
              <a:rPr lang="en-US"/>
              <a:t>DRAFT FOR POLICY AND PROGRAM DEVELOPMENT</a:t>
            </a:r>
          </a:p>
        </p:txBody>
      </p:sp>
      <p:sp>
        <p:nvSpPr>
          <p:cNvPr id="6" name="Slide Number Placeholder 5"/>
          <p:cNvSpPr>
            <a:spLocks noGrp="1"/>
          </p:cNvSpPr>
          <p:nvPr>
            <p:ph type="sldNum" sz="quarter" idx="4"/>
          </p:nvPr>
        </p:nvSpPr>
        <p:spPr>
          <a:xfrm>
            <a:off x="8737601" y="6518276"/>
            <a:ext cx="2844800" cy="365125"/>
          </a:xfrm>
          <a:prstGeom prst="rect">
            <a:avLst/>
          </a:prstGeom>
        </p:spPr>
        <p:txBody>
          <a:bodyPr vert="horz" lIns="121899" tIns="60949" rIns="121899" bIns="60949" rtlCol="0" anchor="ctr"/>
          <a:lstStyle>
            <a:lvl1pPr algn="r">
              <a:defRPr sz="900">
                <a:solidFill>
                  <a:schemeClr val="tx1">
                    <a:tint val="75000"/>
                  </a:schemeClr>
                </a:solidFill>
                <a:latin typeface="Gill Sans MT" pitchFamily="34" charset="0"/>
              </a:defRPr>
            </a:lvl1pPr>
          </a:lstStyle>
          <a:p>
            <a:fld id="{48F239AC-B64B-47D9-9A99-24B0D39D1C15}" type="slidenum">
              <a:rPr lang="en-US" smtClean="0"/>
              <a:pPr/>
              <a:t>‹#›</a:t>
            </a:fld>
            <a:endParaRPr lang="en-US"/>
          </a:p>
        </p:txBody>
      </p:sp>
      <p:pic>
        <p:nvPicPr>
          <p:cNvPr id="1026" name="Picture 2" descr="Seal of Massachusetts - Wikipedi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1355169" y="76200"/>
            <a:ext cx="762198"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46816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sldNum="0" hdr="0" ftr="0" dt="0"/>
  <p:txStyles>
    <p:titleStyle>
      <a:lvl1pPr algn="l" defTabSz="1218987" rtl="0" eaLnBrk="1" latinLnBrk="0" hangingPunct="1">
        <a:spcBef>
          <a:spcPct val="0"/>
        </a:spcBef>
        <a:buNone/>
        <a:defRPr sz="2800" kern="1200">
          <a:solidFill>
            <a:schemeClr val="bg1"/>
          </a:solidFill>
          <a:latin typeface="Gill Sans MT" pitchFamily="34" charset="0"/>
          <a:ea typeface="+mj-ea"/>
          <a:cs typeface="+mj-cs"/>
        </a:defRPr>
      </a:lvl1pPr>
    </p:titleStyle>
    <p:bodyStyle>
      <a:lvl1pPr marL="457120" indent="-457120" algn="l" defTabSz="1218987" rtl="0" eaLnBrk="1" latinLnBrk="0" hangingPunct="1">
        <a:spcBef>
          <a:spcPct val="20000"/>
        </a:spcBef>
        <a:buFont typeface="Arial" pitchFamily="34" charset="0"/>
        <a:buChar char="•"/>
        <a:defRPr sz="2800" kern="1200">
          <a:solidFill>
            <a:schemeClr val="tx1"/>
          </a:solidFill>
          <a:latin typeface="Gill Sans MT" pitchFamily="34" charset="0"/>
          <a:ea typeface="+mn-ea"/>
          <a:cs typeface="+mn-cs"/>
        </a:defRPr>
      </a:lvl1pPr>
      <a:lvl2pPr marL="990427" indent="-380933" algn="l" defTabSz="1218987" rtl="0" eaLnBrk="1" latinLnBrk="0" hangingPunct="1">
        <a:spcBef>
          <a:spcPct val="20000"/>
        </a:spcBef>
        <a:buFont typeface="Arial" pitchFamily="34" charset="0"/>
        <a:buChar char="–"/>
        <a:defRPr sz="2400" kern="1200">
          <a:solidFill>
            <a:schemeClr val="tx1"/>
          </a:solidFill>
          <a:latin typeface="Gill Sans MT" pitchFamily="34" charset="0"/>
          <a:ea typeface="+mn-ea"/>
          <a:cs typeface="+mn-cs"/>
        </a:defRPr>
      </a:lvl2pPr>
      <a:lvl3pPr marL="1523733" indent="-304747" algn="l" defTabSz="1218987" rtl="0" eaLnBrk="1" latinLnBrk="0" hangingPunct="1">
        <a:spcBef>
          <a:spcPct val="20000"/>
        </a:spcBef>
        <a:buFont typeface="Arial" pitchFamily="34" charset="0"/>
        <a:buChar char="•"/>
        <a:defRPr sz="1800" kern="1200">
          <a:solidFill>
            <a:schemeClr val="tx1"/>
          </a:solidFill>
          <a:latin typeface="Gill Sans MT" pitchFamily="34" charset="0"/>
          <a:ea typeface="+mn-ea"/>
          <a:cs typeface="+mn-cs"/>
        </a:defRPr>
      </a:lvl3pPr>
      <a:lvl4pPr marL="2133227" indent="-304747" algn="l" defTabSz="1218987" rtl="0" eaLnBrk="1" latinLnBrk="0" hangingPunct="1">
        <a:spcBef>
          <a:spcPct val="20000"/>
        </a:spcBef>
        <a:buFont typeface="Arial" pitchFamily="34" charset="0"/>
        <a:buChar char="–"/>
        <a:defRPr sz="1600" kern="1200">
          <a:solidFill>
            <a:schemeClr val="tx1"/>
          </a:solidFill>
          <a:latin typeface="Gill Sans MT" pitchFamily="34" charset="0"/>
          <a:ea typeface="+mn-ea"/>
          <a:cs typeface="+mn-cs"/>
        </a:defRPr>
      </a:lvl4pPr>
      <a:lvl5pPr marL="2742720" indent="-304747" algn="l" defTabSz="1218987" rtl="0" eaLnBrk="1" latinLnBrk="0" hangingPunct="1">
        <a:spcBef>
          <a:spcPct val="20000"/>
        </a:spcBef>
        <a:buFont typeface="Arial" pitchFamily="34" charset="0"/>
        <a:buChar char="»"/>
        <a:defRPr sz="1200" kern="1200">
          <a:solidFill>
            <a:schemeClr val="tx1"/>
          </a:solidFill>
          <a:latin typeface="Gill Sans MT" pitchFamily="34" charset="0"/>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hyperlink" Target="https://www.mass.gov/info-details/regional-administering-agencies-resource-portal" TargetMode="External"/><Relationship Id="rId2" Type="http://schemas.openxmlformats.org/officeDocument/2006/relationships/notesSlide" Target="../notesSlides/notesSlide20.xml"/><Relationship Id="rId1" Type="http://schemas.openxmlformats.org/officeDocument/2006/relationships/slideLayout" Target="../slideLayouts/slideLayout70.xml"/><Relationship Id="rId5" Type="http://schemas.openxmlformats.org/officeDocument/2006/relationships/hyperlink" Target="https://www.mass.gov/info-details/raft-public-resource-and-training-portal" TargetMode="External"/><Relationship Id="rId4" Type="http://schemas.openxmlformats.org/officeDocument/2006/relationships/hyperlink" Target="https://dhcdma.zendesk.com/hc/en-u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56.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4B28FB-993C-4994-A66C-D6406A79B2DA}"/>
              </a:ext>
            </a:extLst>
          </p:cNvPr>
          <p:cNvSpPr>
            <a:spLocks noGrp="1" noRot="1" noMove="1" noResize="1" noEditPoints="1" noAdjustHandles="1" noChangeArrowheads="1" noChangeShapeType="1"/>
          </p:cNvSpPr>
          <p:nvPr>
            <p:ph type="title" idx="4294967295"/>
          </p:nvPr>
        </p:nvSpPr>
        <p:spPr>
          <a:xfrm>
            <a:off x="0" y="3321"/>
            <a:ext cx="12191999" cy="6308702"/>
          </a:xfrm>
          <a:prstGeom prst="rect">
            <a:avLst/>
          </a:prstGeom>
          <a:noFill/>
          <a:ln w="2540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spcBef>
                <a:spcPts val="0"/>
              </a:spcBef>
              <a:defRPr/>
            </a:pPr>
            <a:r>
              <a:rPr kumimoji="0" lang="en-US" sz="4000" b="0" i="0" u="none" strike="noStrike" kern="1200" cap="none" spc="0" normalizeH="0" baseline="0" noProof="0" dirty="0">
                <a:ln>
                  <a:noFill/>
                </a:ln>
                <a:solidFill>
                  <a:schemeClr val="tx2"/>
                </a:solidFill>
                <a:effectLst/>
                <a:uLnTx/>
                <a:uFillTx/>
                <a:latin typeface="Gill Sans MT"/>
                <a:ea typeface="+mn-ea"/>
                <a:cs typeface="+mn-cs"/>
              </a:rPr>
              <a:t>RAA RAFT Office Hours</a:t>
            </a:r>
            <a:br>
              <a:rPr lang="en-US" sz="4000" dirty="0">
                <a:solidFill>
                  <a:schemeClr val="tx2"/>
                </a:solidFill>
                <a:latin typeface="Gill Sans MT"/>
              </a:rPr>
            </a:br>
            <a:r>
              <a:rPr lang="en-US" sz="1800" dirty="0">
                <a:solidFill>
                  <a:schemeClr val="tx2"/>
                </a:solidFill>
                <a:latin typeface="Gill Sans MT"/>
              </a:rPr>
              <a:t>RAFT Policy Clarifications, Processing Reminders, and 4-23-26 HHH Build</a:t>
            </a:r>
            <a:endParaRPr lang="en-US" sz="1800" b="0" i="0" u="none" strike="noStrike" kern="1200" cap="none" spc="0" normalizeH="0" baseline="0" noProof="0" dirty="0">
              <a:ln>
                <a:noFill/>
              </a:ln>
              <a:solidFill>
                <a:schemeClr val="tx2"/>
              </a:solidFill>
              <a:effectLst/>
              <a:uLnTx/>
              <a:uFillTx/>
              <a:latin typeface="Gill Sans MT"/>
            </a:endParaRPr>
          </a:p>
          <a:p>
            <a:pPr algn="ctr" defTabSz="457200">
              <a:spcBef>
                <a:spcPts val="0"/>
              </a:spcBef>
              <a:defRPr/>
            </a:pPr>
            <a:r>
              <a:rPr kumimoji="0" lang="en-US" sz="2400" b="0" i="1" u="none" strike="noStrike" kern="1200" cap="none" spc="0" normalizeH="0" baseline="0" noProof="0" dirty="0">
                <a:ln>
                  <a:noFill/>
                </a:ln>
                <a:solidFill>
                  <a:schemeClr val="tx2"/>
                </a:solidFill>
                <a:effectLst/>
                <a:uLnTx/>
                <a:uFillTx/>
                <a:latin typeface="Gill Sans MT"/>
                <a:ea typeface="+mn-ea"/>
                <a:cs typeface="+mn-cs"/>
              </a:rPr>
              <a:t>EOHLC Office Hours</a:t>
            </a:r>
            <a:br>
              <a:rPr lang="en-US" sz="2400" i="1" dirty="0">
                <a:latin typeface="Gill Sans MT"/>
              </a:rPr>
            </a:br>
            <a:r>
              <a:rPr lang="en-US" sz="2400" i="1" dirty="0">
                <a:solidFill>
                  <a:schemeClr val="tx2"/>
                </a:solidFill>
                <a:latin typeface="Gill Sans MT"/>
              </a:rPr>
              <a:t>04.23.2026 </a:t>
            </a:r>
            <a:endParaRPr kumimoji="0" lang="en-US" sz="2400" b="0" i="1" u="none" strike="noStrike" kern="1200" cap="none" spc="0" normalizeH="0" baseline="0" noProof="0" dirty="0">
              <a:ln>
                <a:noFill/>
              </a:ln>
              <a:solidFill>
                <a:schemeClr val="tx2"/>
              </a:solidFill>
              <a:effectLst/>
              <a:uLnTx/>
              <a:uFillTx/>
              <a:latin typeface="Gill Sans MT" panose="020B0502020104020203"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chemeClr val="tx2"/>
              </a:solidFill>
              <a:effectLst/>
              <a:uLnTx/>
              <a:uFillTx/>
              <a:latin typeface="Gill Sans MT" panose="020B0502020104020203" pitchFamily="34" charset="0"/>
              <a:ea typeface="+mn-ea"/>
              <a:cs typeface="+mn-cs"/>
            </a:endParaRPr>
          </a:p>
        </p:txBody>
      </p:sp>
    </p:spTree>
    <p:custDataLst>
      <p:tags r:id="rId1"/>
    </p:custDataLst>
    <p:extLst>
      <p:ext uri="{BB962C8B-B14F-4D97-AF65-F5344CB8AC3E}">
        <p14:creationId xmlns:p14="http://schemas.microsoft.com/office/powerpoint/2010/main" val="3581242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4CB84-BF74-60C9-F0BC-426648F01502}"/>
              </a:ext>
            </a:extLst>
          </p:cNvPr>
          <p:cNvSpPr>
            <a:spLocks noGrp="1"/>
          </p:cNvSpPr>
          <p:nvPr>
            <p:ph type="title"/>
          </p:nvPr>
        </p:nvSpPr>
        <p:spPr/>
        <p:txBody>
          <a:bodyPr/>
          <a:lstStyle/>
          <a:p>
            <a:r>
              <a:rPr lang="en-US">
                <a:latin typeface="Gill Sans MT"/>
              </a:rPr>
              <a:t>Notice to Quit Clarifications</a:t>
            </a:r>
            <a:endParaRPr lang="en-US"/>
          </a:p>
        </p:txBody>
      </p:sp>
      <p:sp>
        <p:nvSpPr>
          <p:cNvPr id="3" name="Content Placeholder 2">
            <a:extLst>
              <a:ext uri="{FF2B5EF4-FFF2-40B4-BE49-F238E27FC236}">
                <a16:creationId xmlns:a16="http://schemas.microsoft.com/office/drawing/2014/main" id="{490B8A34-526A-3AA8-6FD2-E448BA73E5F8}"/>
              </a:ext>
            </a:extLst>
          </p:cNvPr>
          <p:cNvSpPr>
            <a:spLocks noGrp="1"/>
          </p:cNvSpPr>
          <p:nvPr>
            <p:ph idx="1"/>
          </p:nvPr>
        </p:nvSpPr>
        <p:spPr/>
        <p:txBody>
          <a:bodyPr vert="horz" lIns="121899" tIns="60949" rIns="121899" bIns="60949" rtlCol="0" anchor="t">
            <a:normAutofit fontScale="92500"/>
          </a:bodyPr>
          <a:lstStyle/>
          <a:p>
            <a:pPr marL="456565" indent="-456565"/>
            <a:r>
              <a:rPr lang="en-US">
                <a:latin typeface="Gill Sans MT"/>
              </a:rPr>
              <a:t>Applicants applying under the Notice to Quit housing crisis must provide a document that meets the RAFT Admin Plan guidelines:</a:t>
            </a:r>
          </a:p>
          <a:p>
            <a:pPr marL="989965" lvl="1" indent="-380365"/>
            <a:r>
              <a:rPr lang="en-US"/>
              <a:t>Written statement from the landlord to the tenant (usually with the title “Notice to Quit” or “Notice Terminating Tenancy”) that states that the tenancy is being terminated;</a:t>
            </a:r>
          </a:p>
          <a:p>
            <a:pPr marL="989965" lvl="1" indent="-380365"/>
            <a:r>
              <a:rPr lang="en-US"/>
              <a:t>Includes the date of the notice;</a:t>
            </a:r>
          </a:p>
          <a:p>
            <a:pPr marL="989965" lvl="1" indent="-380365"/>
            <a:r>
              <a:rPr lang="en-US"/>
              <a:t>Includes the date that the tenancy will be terminated;</a:t>
            </a:r>
          </a:p>
          <a:p>
            <a:pPr marL="989965" lvl="1" indent="-380365"/>
            <a:r>
              <a:rPr lang="en-US"/>
              <a:t>Includes the name of the leaseholder;</a:t>
            </a:r>
          </a:p>
          <a:p>
            <a:pPr marL="989965" lvl="1" indent="-380365"/>
            <a:r>
              <a:rPr lang="en-US"/>
              <a:t>Includes the rental address;</a:t>
            </a:r>
          </a:p>
          <a:p>
            <a:pPr marL="989965" lvl="1" indent="-380365"/>
            <a:r>
              <a:rPr lang="en-US"/>
              <a:t>Includes the amount due, or, if for something other than nonpayment, includes the reason for the termination;</a:t>
            </a:r>
          </a:p>
          <a:p>
            <a:pPr marL="989965" lvl="1" indent="-380365"/>
            <a:r>
              <a:rPr lang="en-US"/>
              <a:t>Dated within 90 days of the RAFT application.</a:t>
            </a:r>
          </a:p>
          <a:p>
            <a:pPr marL="456565" indent="-456565"/>
            <a:r>
              <a:rPr lang="en-US"/>
              <a:t>Documents that do not meet the above criteria should not be accepted.</a:t>
            </a:r>
          </a:p>
        </p:txBody>
      </p:sp>
    </p:spTree>
    <p:extLst>
      <p:ext uri="{BB962C8B-B14F-4D97-AF65-F5344CB8AC3E}">
        <p14:creationId xmlns:p14="http://schemas.microsoft.com/office/powerpoint/2010/main" val="3565737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CB8C-433B-C643-36E4-C173DFCCC9D9}"/>
              </a:ext>
            </a:extLst>
          </p:cNvPr>
          <p:cNvSpPr>
            <a:spLocks noGrp="1"/>
          </p:cNvSpPr>
          <p:nvPr>
            <p:ph type="title"/>
          </p:nvPr>
        </p:nvSpPr>
        <p:spPr/>
        <p:txBody>
          <a:bodyPr/>
          <a:lstStyle/>
          <a:p>
            <a:r>
              <a:rPr lang="en-US">
                <a:latin typeface="Gill Sans MT"/>
              </a:rPr>
              <a:t>Notice to Quit Clarifications, continued</a:t>
            </a:r>
            <a:endParaRPr lang="en-US"/>
          </a:p>
        </p:txBody>
      </p:sp>
      <p:sp>
        <p:nvSpPr>
          <p:cNvPr id="3" name="Content Placeholder 2">
            <a:extLst>
              <a:ext uri="{FF2B5EF4-FFF2-40B4-BE49-F238E27FC236}">
                <a16:creationId xmlns:a16="http://schemas.microsoft.com/office/drawing/2014/main" id="{61A35E86-85D1-C9FF-D603-6DEFD812C0D0}"/>
              </a:ext>
            </a:extLst>
          </p:cNvPr>
          <p:cNvSpPr>
            <a:spLocks noGrp="1"/>
          </p:cNvSpPr>
          <p:nvPr>
            <p:ph sz="half" idx="1"/>
          </p:nvPr>
        </p:nvSpPr>
        <p:spPr>
          <a:xfrm>
            <a:off x="609600" y="1463042"/>
            <a:ext cx="5384800" cy="3394075"/>
          </a:xfrm>
        </p:spPr>
        <p:txBody>
          <a:bodyPr>
            <a:normAutofit fontScale="55000" lnSpcReduction="20000"/>
          </a:bodyPr>
          <a:lstStyle/>
          <a:p>
            <a:pPr marL="0" indent="0" algn="ctr">
              <a:buNone/>
            </a:pPr>
            <a:r>
              <a:rPr lang="en-US" b="1">
                <a:solidFill>
                  <a:srgbClr val="C00000"/>
                </a:solidFill>
              </a:rPr>
              <a:t>Not acceptable:</a:t>
            </a:r>
          </a:p>
          <a:p>
            <a:pPr marL="0" indent="0">
              <a:buNone/>
            </a:pPr>
            <a:endParaRPr lang="en-US"/>
          </a:p>
          <a:p>
            <a:pPr marL="0" indent="0">
              <a:buNone/>
            </a:pPr>
            <a:r>
              <a:rPr lang="en-US"/>
              <a:t>Notice to Quit</a:t>
            </a:r>
          </a:p>
          <a:p>
            <a:pPr marL="0" indent="0">
              <a:buNone/>
            </a:pPr>
            <a:r>
              <a:rPr lang="en-US"/>
              <a:t>4/1/2026</a:t>
            </a:r>
          </a:p>
          <a:p>
            <a:pPr marL="0" indent="0">
              <a:buNone/>
            </a:pPr>
            <a:endParaRPr lang="en-US"/>
          </a:p>
          <a:p>
            <a:pPr marL="0" indent="0">
              <a:buNone/>
            </a:pPr>
            <a:r>
              <a:rPr lang="en-US"/>
              <a:t>To: John Smith</a:t>
            </a:r>
          </a:p>
          <a:p>
            <a:pPr marL="0" indent="0">
              <a:buNone/>
            </a:pPr>
            <a:endParaRPr lang="en-US"/>
          </a:p>
          <a:p>
            <a:pPr marL="0" indent="0">
              <a:buNone/>
            </a:pPr>
            <a:r>
              <a:rPr lang="en-US"/>
              <a:t>Your tenancy is terminated. You must surrender possession of the premises and remove your personal belongings. If you do not vacate, I will file in eviction court.</a:t>
            </a:r>
          </a:p>
          <a:p>
            <a:pPr marL="0" indent="0">
              <a:buNone/>
            </a:pPr>
            <a:endParaRPr lang="en-US"/>
          </a:p>
          <a:p>
            <a:pPr marL="0" indent="0">
              <a:buNone/>
            </a:pPr>
            <a:r>
              <a:rPr lang="en-US"/>
              <a:t>From: Jane Lee</a:t>
            </a:r>
          </a:p>
          <a:p>
            <a:pPr marL="0" indent="0">
              <a:buNone/>
            </a:pPr>
            <a:endParaRPr lang="en-US"/>
          </a:p>
          <a:p>
            <a:pPr marL="0" indent="0">
              <a:buNone/>
            </a:pPr>
            <a:endParaRPr lang="en-US"/>
          </a:p>
        </p:txBody>
      </p:sp>
      <p:sp>
        <p:nvSpPr>
          <p:cNvPr id="7" name="Rectangle 6">
            <a:extLst>
              <a:ext uri="{FF2B5EF4-FFF2-40B4-BE49-F238E27FC236}">
                <a16:creationId xmlns:a16="http://schemas.microsoft.com/office/drawing/2014/main" id="{32C6AB20-86CA-4C04-EBD4-2607E3054691}"/>
              </a:ext>
              <a:ext uri="{C183D7F6-B498-43B3-948B-1728B52AA6E4}">
                <adec:decorative xmlns:adec="http://schemas.microsoft.com/office/drawing/2017/decorative" val="1"/>
              </a:ext>
            </a:extLst>
          </p:cNvPr>
          <p:cNvSpPr/>
          <p:nvPr/>
        </p:nvSpPr>
        <p:spPr>
          <a:xfrm>
            <a:off x="457200" y="1804990"/>
            <a:ext cx="5537200" cy="307467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84B7497-EE59-2C8B-C499-2EE4EB7A7F47}"/>
              </a:ext>
            </a:extLst>
          </p:cNvPr>
          <p:cNvSpPr>
            <a:spLocks noGrp="1"/>
          </p:cNvSpPr>
          <p:nvPr>
            <p:ph sz="half" idx="2"/>
          </p:nvPr>
        </p:nvSpPr>
        <p:spPr>
          <a:xfrm>
            <a:off x="6197600" y="1463041"/>
            <a:ext cx="5384800" cy="3394075"/>
          </a:xfrm>
        </p:spPr>
        <p:txBody>
          <a:bodyPr>
            <a:normAutofit fontScale="55000" lnSpcReduction="20000"/>
          </a:bodyPr>
          <a:lstStyle/>
          <a:p>
            <a:pPr marL="0" indent="0" algn="ctr">
              <a:buNone/>
            </a:pPr>
            <a:r>
              <a:rPr lang="en-US" b="1">
                <a:solidFill>
                  <a:srgbClr val="00B050"/>
                </a:solidFill>
              </a:rPr>
              <a:t>Acceptable:</a:t>
            </a:r>
          </a:p>
          <a:p>
            <a:pPr marL="0" indent="0">
              <a:buNone/>
            </a:pPr>
            <a:endParaRPr lang="en-US"/>
          </a:p>
          <a:p>
            <a:pPr marL="0" indent="0">
              <a:buNone/>
            </a:pPr>
            <a:r>
              <a:rPr lang="en-US"/>
              <a:t>30-day Notice to Quit</a:t>
            </a:r>
          </a:p>
          <a:p>
            <a:pPr marL="0" indent="0">
              <a:buNone/>
            </a:pPr>
            <a:r>
              <a:rPr lang="en-US"/>
              <a:t>4/1/2026</a:t>
            </a:r>
          </a:p>
          <a:p>
            <a:pPr marL="0" indent="0">
              <a:buNone/>
            </a:pPr>
            <a:endParaRPr lang="en-US"/>
          </a:p>
          <a:p>
            <a:pPr marL="0" indent="0">
              <a:buNone/>
            </a:pPr>
            <a:r>
              <a:rPr lang="en-US"/>
              <a:t>To: John Smith</a:t>
            </a:r>
          </a:p>
          <a:p>
            <a:pPr marL="0" indent="0">
              <a:buNone/>
            </a:pPr>
            <a:r>
              <a:rPr lang="en-US"/>
              <a:t>123 Apple Way, Boston, MA 02135</a:t>
            </a:r>
          </a:p>
          <a:p>
            <a:pPr marL="0" indent="0">
              <a:buNone/>
            </a:pPr>
            <a:endParaRPr lang="en-US"/>
          </a:p>
          <a:p>
            <a:pPr marL="0" indent="0">
              <a:buNone/>
            </a:pPr>
            <a:r>
              <a:rPr lang="en-US"/>
              <a:t>You are hereby notified of my intent to terminate your tenancy for nonpayment of rent totaling $6,800, effective 5/1/2026. You must surrender possession of the premises and remove your personal belongings by that date. If you do not vacate by then, I will file in eviction court.</a:t>
            </a:r>
          </a:p>
          <a:p>
            <a:pPr marL="0" indent="0">
              <a:buNone/>
            </a:pPr>
            <a:endParaRPr lang="en-US"/>
          </a:p>
          <a:p>
            <a:pPr marL="0" indent="0">
              <a:buNone/>
            </a:pPr>
            <a:r>
              <a:rPr lang="en-US"/>
              <a:t>From: Jane Lee</a:t>
            </a:r>
          </a:p>
        </p:txBody>
      </p:sp>
      <p:sp>
        <p:nvSpPr>
          <p:cNvPr id="8" name="Rectangle 7">
            <a:extLst>
              <a:ext uri="{FF2B5EF4-FFF2-40B4-BE49-F238E27FC236}">
                <a16:creationId xmlns:a16="http://schemas.microsoft.com/office/drawing/2014/main" id="{926D51A8-F8E0-F433-F5A5-D6C35B3CFB07}"/>
              </a:ext>
              <a:ext uri="{C183D7F6-B498-43B3-948B-1728B52AA6E4}">
                <adec:decorative xmlns:adec="http://schemas.microsoft.com/office/drawing/2017/decorative" val="1"/>
              </a:ext>
            </a:extLst>
          </p:cNvPr>
          <p:cNvSpPr/>
          <p:nvPr/>
        </p:nvSpPr>
        <p:spPr>
          <a:xfrm>
            <a:off x="6197600" y="1804990"/>
            <a:ext cx="5537200" cy="307467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735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71547-1391-4F59-482C-1DCDC6C0CBE6}"/>
              </a:ext>
            </a:extLst>
          </p:cNvPr>
          <p:cNvSpPr>
            <a:spLocks noGrp="1"/>
          </p:cNvSpPr>
          <p:nvPr>
            <p:ph type="title"/>
          </p:nvPr>
        </p:nvSpPr>
        <p:spPr/>
        <p:txBody>
          <a:bodyPr/>
          <a:lstStyle/>
          <a:p>
            <a:r>
              <a:rPr lang="en-US">
                <a:latin typeface="Gill Sans MT"/>
              </a:rPr>
              <a:t>Requesting Missing Documents</a:t>
            </a:r>
          </a:p>
        </p:txBody>
      </p:sp>
      <p:sp>
        <p:nvSpPr>
          <p:cNvPr id="3" name="Content Placeholder 2">
            <a:extLst>
              <a:ext uri="{FF2B5EF4-FFF2-40B4-BE49-F238E27FC236}">
                <a16:creationId xmlns:a16="http://schemas.microsoft.com/office/drawing/2014/main" id="{4851293D-B261-C831-6F66-95ACEE3750A5}"/>
              </a:ext>
            </a:extLst>
          </p:cNvPr>
          <p:cNvSpPr>
            <a:spLocks noGrp="1"/>
          </p:cNvSpPr>
          <p:nvPr>
            <p:ph idx="1"/>
          </p:nvPr>
        </p:nvSpPr>
        <p:spPr/>
        <p:txBody>
          <a:bodyPr vert="horz" lIns="121899" tIns="60949" rIns="121899" bIns="60949" rtlCol="0" anchor="t">
            <a:normAutofit/>
          </a:bodyPr>
          <a:lstStyle/>
          <a:p>
            <a:pPr marL="456565" indent="-456565"/>
            <a:r>
              <a:rPr lang="en-US">
                <a:latin typeface="Gill Sans MT"/>
              </a:rPr>
              <a:t>If documentation is missing during the initial review, staff can request it. </a:t>
            </a:r>
            <a:endParaRPr lang="en-US"/>
          </a:p>
          <a:p>
            <a:pPr marL="456565" indent="-456565"/>
            <a:r>
              <a:rPr lang="en-US">
                <a:latin typeface="Gill Sans MT"/>
              </a:rPr>
              <a:t>Cases can be returned to “Draft Stage” multiple times for missing documentation within the same 14-day period.</a:t>
            </a:r>
          </a:p>
          <a:p>
            <a:pPr marL="456565" indent="-456565"/>
            <a:r>
              <a:rPr lang="en-US">
                <a:latin typeface="Gill Sans MT"/>
              </a:rPr>
              <a:t>Applicants have 14 days to upload the documents while in "Draft Stage" before the application will automatically time out </a:t>
            </a:r>
          </a:p>
          <a:p>
            <a:pPr marL="456565" indent="-456565"/>
            <a:r>
              <a:rPr lang="en-US">
                <a:latin typeface="Gill Sans MT"/>
              </a:rPr>
              <a:t>RAAs should not coach applicants on acceptable crisis documentation but may ask if additional documentation has been obtained since the initial submission.</a:t>
            </a:r>
          </a:p>
        </p:txBody>
      </p:sp>
    </p:spTree>
    <p:extLst>
      <p:ext uri="{BB962C8B-B14F-4D97-AF65-F5344CB8AC3E}">
        <p14:creationId xmlns:p14="http://schemas.microsoft.com/office/powerpoint/2010/main" val="327184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39CDF-C5FF-D2B4-B618-D2EAACDC1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1E75B-7EA6-3CA5-A19E-F80894B1E674}"/>
              </a:ext>
            </a:extLst>
          </p:cNvPr>
          <p:cNvSpPr>
            <a:spLocks noGrp="1"/>
          </p:cNvSpPr>
          <p:nvPr>
            <p:ph type="title"/>
          </p:nvPr>
        </p:nvSpPr>
        <p:spPr/>
        <p:txBody>
          <a:bodyPr/>
          <a:lstStyle/>
          <a:p>
            <a:r>
              <a:rPr lang="en-US">
                <a:latin typeface="Gill Sans MT"/>
              </a:rPr>
              <a:t>Requesting Missing Documents - Examples</a:t>
            </a:r>
            <a:endParaRPr lang="en-US"/>
          </a:p>
        </p:txBody>
      </p:sp>
      <p:sp>
        <p:nvSpPr>
          <p:cNvPr id="10" name="TextBox 9">
            <a:extLst>
              <a:ext uri="{FF2B5EF4-FFF2-40B4-BE49-F238E27FC236}">
                <a16:creationId xmlns:a16="http://schemas.microsoft.com/office/drawing/2014/main" id="{3DF68EA3-1F56-A7DF-7F8C-48399818F5FC}"/>
              </a:ext>
            </a:extLst>
          </p:cNvPr>
          <p:cNvSpPr txBox="1"/>
          <p:nvPr/>
        </p:nvSpPr>
        <p:spPr>
          <a:xfrm>
            <a:off x="879993" y="1544018"/>
            <a:ext cx="3860801" cy="646331"/>
          </a:xfrm>
          <a:prstGeom prst="rect">
            <a:avLst/>
          </a:prstGeom>
          <a:solidFill>
            <a:schemeClr val="accent2"/>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Coaching, providing too much detail and direction</a:t>
            </a:r>
          </a:p>
        </p:txBody>
      </p:sp>
      <p:sp>
        <p:nvSpPr>
          <p:cNvPr id="6" name="Rectangle 5">
            <a:extLst>
              <a:ext uri="{FF2B5EF4-FFF2-40B4-BE49-F238E27FC236}">
                <a16:creationId xmlns:a16="http://schemas.microsoft.com/office/drawing/2014/main" id="{C441F3EF-E3EB-6647-3EA1-F4B8B87D11B8}"/>
              </a:ext>
            </a:extLst>
          </p:cNvPr>
          <p:cNvSpPr/>
          <p:nvPr/>
        </p:nvSpPr>
        <p:spPr>
          <a:xfrm>
            <a:off x="356005" y="2529549"/>
            <a:ext cx="5380759" cy="3377622"/>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solidFill>
                  <a:schemeClr val="tx1"/>
                </a:solidFill>
              </a:rPr>
              <a:t>Thank you for submitting your documentation. The notice to quit you provided does not meet program criteria.</a:t>
            </a:r>
          </a:p>
          <a:p>
            <a:endParaRPr lang="en-US">
              <a:solidFill>
                <a:schemeClr val="tx1"/>
              </a:solidFill>
            </a:endParaRPr>
          </a:p>
          <a:p>
            <a:r>
              <a:rPr lang="en-US">
                <a:solidFill>
                  <a:schemeClr val="tx1"/>
                </a:solidFill>
              </a:rPr>
              <a:t>Your NTQ is missing the amount of arrears you currently owe. You should ask your landlord to update the NTQ to include this information so it meets program requirements. Once you obtain this updated document, please upload it to your application so we can proceed. </a:t>
            </a:r>
          </a:p>
        </p:txBody>
      </p:sp>
      <p:sp>
        <p:nvSpPr>
          <p:cNvPr id="12" name="TextBox 11">
            <a:extLst>
              <a:ext uri="{FF2B5EF4-FFF2-40B4-BE49-F238E27FC236}">
                <a16:creationId xmlns:a16="http://schemas.microsoft.com/office/drawing/2014/main" id="{9A003724-F6E1-400F-9B04-8F247AD70F5B}"/>
              </a:ext>
            </a:extLst>
          </p:cNvPr>
          <p:cNvSpPr txBox="1"/>
          <p:nvPr/>
        </p:nvSpPr>
        <p:spPr>
          <a:xfrm>
            <a:off x="6958904" y="1544724"/>
            <a:ext cx="4185589" cy="646331"/>
          </a:xfrm>
          <a:prstGeom prst="rect">
            <a:avLst/>
          </a:prstGeom>
          <a:solidFill>
            <a:srgbClr val="00B050"/>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Non-Coaching, but still helpful and points to which document is not sufficent </a:t>
            </a:r>
          </a:p>
        </p:txBody>
      </p:sp>
      <p:sp>
        <p:nvSpPr>
          <p:cNvPr id="8" name="Rectangle 7">
            <a:extLst>
              <a:ext uri="{FF2B5EF4-FFF2-40B4-BE49-F238E27FC236}">
                <a16:creationId xmlns:a16="http://schemas.microsoft.com/office/drawing/2014/main" id="{2019C7FA-7652-EB6C-D27D-D8179170D6FC}"/>
              </a:ext>
            </a:extLst>
          </p:cNvPr>
          <p:cNvSpPr/>
          <p:nvPr/>
        </p:nvSpPr>
        <p:spPr>
          <a:xfrm>
            <a:off x="6290171" y="2529549"/>
            <a:ext cx="5542395" cy="3377622"/>
          </a:xfrm>
          <a:prstGeom prst="rect">
            <a:avLst/>
          </a:prstGeom>
          <a:solidFill>
            <a:srgbClr val="CCEBD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ea typeface="+mn-lt"/>
                <a:cs typeface="+mn-lt"/>
              </a:rPr>
              <a:t>Thank you for submitting your documentation. At this time, the Notice to Quit provided does not meet program criteria. </a:t>
            </a:r>
          </a:p>
          <a:p>
            <a:endParaRPr lang="en-US">
              <a:solidFill>
                <a:schemeClr val="tx1"/>
              </a:solidFill>
              <a:ea typeface="+mn-lt"/>
              <a:cs typeface="+mn-lt"/>
            </a:endParaRPr>
          </a:p>
          <a:p>
            <a:r>
              <a:rPr lang="en-US">
                <a:solidFill>
                  <a:schemeClr val="tx1"/>
                </a:solidFill>
                <a:ea typeface="+mn-lt"/>
                <a:cs typeface="+mn-lt"/>
              </a:rPr>
              <a:t>If you have received any additional or updated documentation related to your housing crisis since your initial submission, please upload. </a:t>
            </a:r>
            <a:endParaRPr lang="en-US">
              <a:solidFill>
                <a:schemeClr val="tx1"/>
              </a:solidFill>
            </a:endParaRPr>
          </a:p>
          <a:p>
            <a:endParaRPr lang="en-US">
              <a:solidFill>
                <a:schemeClr val="tx1"/>
              </a:solidFill>
              <a:ea typeface="+mn-lt"/>
              <a:cs typeface="+mn-lt"/>
            </a:endParaRPr>
          </a:p>
          <a:p>
            <a:r>
              <a:rPr lang="en-US">
                <a:solidFill>
                  <a:schemeClr val="tx1"/>
                </a:solidFill>
                <a:ea typeface="+mn-lt"/>
                <a:cs typeface="+mn-lt"/>
              </a:rPr>
              <a:t>All requested information must be submitted by [deadline]. If documentation is not received by this date, your application may be denied or timed out.</a:t>
            </a:r>
            <a:endParaRPr lang="en-US">
              <a:solidFill>
                <a:schemeClr val="tx1"/>
              </a:solidFill>
            </a:endParaRPr>
          </a:p>
          <a:p>
            <a:endParaRPr lang="en-US">
              <a:solidFill>
                <a:schemeClr val="tx1"/>
              </a:solidFill>
            </a:endParaRPr>
          </a:p>
        </p:txBody>
      </p:sp>
    </p:spTree>
    <p:extLst>
      <p:ext uri="{BB962C8B-B14F-4D97-AF65-F5344CB8AC3E}">
        <p14:creationId xmlns:p14="http://schemas.microsoft.com/office/powerpoint/2010/main" val="64131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a:extLst>
            <a:ext uri="{FF2B5EF4-FFF2-40B4-BE49-F238E27FC236}">
              <a16:creationId xmlns:a16="http://schemas.microsoft.com/office/drawing/2014/main" id="{0641816D-7A46-6F53-CA54-2948D83AF7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0AA3FB-291D-39EA-3A68-F978516B4589}"/>
              </a:ext>
            </a:extLst>
          </p:cNvPr>
          <p:cNvSpPr>
            <a:spLocks noGrp="1"/>
          </p:cNvSpPr>
          <p:nvPr>
            <p:ph type="title"/>
          </p:nvPr>
        </p:nvSpPr>
        <p:spPr>
          <a:xfrm>
            <a:off x="380225" y="2667000"/>
            <a:ext cx="11431549" cy="762000"/>
          </a:xfrm>
        </p:spPr>
        <p:txBody>
          <a:bodyPr>
            <a:normAutofit/>
          </a:bodyPr>
          <a:lstStyle/>
          <a:p>
            <a:pPr algn="ctr"/>
            <a:r>
              <a:rPr lang="en-US" sz="3200">
                <a:latin typeface="Gill Sans MT"/>
              </a:rPr>
              <a:t>Question Break 2</a:t>
            </a:r>
            <a:endParaRPr lang="en-US"/>
          </a:p>
        </p:txBody>
      </p:sp>
    </p:spTree>
    <p:extLst>
      <p:ext uri="{BB962C8B-B14F-4D97-AF65-F5344CB8AC3E}">
        <p14:creationId xmlns:p14="http://schemas.microsoft.com/office/powerpoint/2010/main" val="165570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13EC-1750-3F14-C53B-E34A28DF9263}"/>
              </a:ext>
            </a:extLst>
          </p:cNvPr>
          <p:cNvSpPr>
            <a:spLocks noGrp="1"/>
          </p:cNvSpPr>
          <p:nvPr>
            <p:ph type="title"/>
          </p:nvPr>
        </p:nvSpPr>
        <p:spPr/>
        <p:txBody>
          <a:bodyPr/>
          <a:lstStyle/>
          <a:p>
            <a:r>
              <a:rPr lang="en-US"/>
              <a:t>Case Attachment Verification </a:t>
            </a:r>
          </a:p>
        </p:txBody>
      </p:sp>
      <p:sp>
        <p:nvSpPr>
          <p:cNvPr id="3" name="Content Placeholder 2">
            <a:extLst>
              <a:ext uri="{FF2B5EF4-FFF2-40B4-BE49-F238E27FC236}">
                <a16:creationId xmlns:a16="http://schemas.microsoft.com/office/drawing/2014/main" id="{979AB9A3-9951-F297-7C9B-1FD94BC4E26E}"/>
              </a:ext>
            </a:extLst>
          </p:cNvPr>
          <p:cNvSpPr>
            <a:spLocks noGrp="1"/>
          </p:cNvSpPr>
          <p:nvPr>
            <p:ph idx="1"/>
          </p:nvPr>
        </p:nvSpPr>
        <p:spPr>
          <a:xfrm>
            <a:off x="150852" y="1219201"/>
            <a:ext cx="11798132" cy="2209799"/>
          </a:xfrm>
        </p:spPr>
        <p:txBody>
          <a:bodyPr>
            <a:normAutofit fontScale="70000" lnSpcReduction="20000"/>
          </a:bodyPr>
          <a:lstStyle/>
          <a:p>
            <a:r>
              <a:rPr lang="en-US"/>
              <a:t>The Case Attachment verification field will change from a checkbox to a dropdown menu</a:t>
            </a:r>
          </a:p>
          <a:p>
            <a:r>
              <a:rPr lang="en-US"/>
              <a:t>Staff may select from the following options</a:t>
            </a:r>
          </a:p>
          <a:p>
            <a:pPr lvl="1"/>
            <a:r>
              <a:rPr lang="en-US"/>
              <a:t>Accepted</a:t>
            </a:r>
          </a:p>
          <a:p>
            <a:pPr lvl="1"/>
            <a:r>
              <a:rPr lang="en-US"/>
              <a:t>Duplicate</a:t>
            </a:r>
          </a:p>
          <a:p>
            <a:pPr lvl="1"/>
            <a:r>
              <a:rPr lang="en-US"/>
              <a:t>Irrelevant</a:t>
            </a:r>
          </a:p>
          <a:p>
            <a:r>
              <a:rPr lang="en-US"/>
              <a:t>Once saved, the Case Attachment section will sort docs with Accepted on top</a:t>
            </a:r>
          </a:p>
          <a:p>
            <a:r>
              <a:rPr lang="en-US"/>
              <a:t>HLC is still exploring the options to limit the number of documents uploaded on a case</a:t>
            </a:r>
          </a:p>
        </p:txBody>
      </p:sp>
      <p:pic>
        <p:nvPicPr>
          <p:cNvPr id="5" name="Picture 4" descr="The image shows the case attachment screen and the options for how to mark the verification status">
            <a:extLst>
              <a:ext uri="{FF2B5EF4-FFF2-40B4-BE49-F238E27FC236}">
                <a16:creationId xmlns:a16="http://schemas.microsoft.com/office/drawing/2014/main" id="{8AF9BF87-EA2C-4434-1953-66FCC92F80AB}"/>
              </a:ext>
            </a:extLst>
          </p:cNvPr>
          <p:cNvPicPr>
            <a:picLocks noChangeAspect="1"/>
          </p:cNvPicPr>
          <p:nvPr/>
        </p:nvPicPr>
        <p:blipFill>
          <a:blip r:embed="rId3"/>
          <a:stretch>
            <a:fillRect/>
          </a:stretch>
        </p:blipFill>
        <p:spPr>
          <a:xfrm>
            <a:off x="371394" y="3429000"/>
            <a:ext cx="11669754" cy="2991267"/>
          </a:xfrm>
          <a:prstGeom prst="rect">
            <a:avLst/>
          </a:prstGeom>
          <a:ln>
            <a:solidFill>
              <a:schemeClr val="accent1"/>
            </a:solidFill>
          </a:ln>
        </p:spPr>
      </p:pic>
    </p:spTree>
    <p:extLst>
      <p:ext uri="{BB962C8B-B14F-4D97-AF65-F5344CB8AC3E}">
        <p14:creationId xmlns:p14="http://schemas.microsoft.com/office/powerpoint/2010/main" val="2703655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01116-5A7B-2B69-1052-319DE28B3B53}"/>
              </a:ext>
            </a:extLst>
          </p:cNvPr>
          <p:cNvSpPr>
            <a:spLocks noGrp="1"/>
          </p:cNvSpPr>
          <p:nvPr>
            <p:ph type="title"/>
          </p:nvPr>
        </p:nvSpPr>
        <p:spPr/>
        <p:txBody>
          <a:bodyPr/>
          <a:lstStyle/>
          <a:p>
            <a:r>
              <a:rPr lang="en-US"/>
              <a:t>Person Account Updates</a:t>
            </a:r>
          </a:p>
        </p:txBody>
      </p:sp>
      <p:sp>
        <p:nvSpPr>
          <p:cNvPr id="3" name="Content Placeholder 2">
            <a:extLst>
              <a:ext uri="{FF2B5EF4-FFF2-40B4-BE49-F238E27FC236}">
                <a16:creationId xmlns:a16="http://schemas.microsoft.com/office/drawing/2014/main" id="{D7626FF8-D4B4-C484-D2C1-EE7F51E9DC47}"/>
              </a:ext>
            </a:extLst>
          </p:cNvPr>
          <p:cNvSpPr>
            <a:spLocks noGrp="1"/>
          </p:cNvSpPr>
          <p:nvPr>
            <p:ph idx="1"/>
          </p:nvPr>
        </p:nvSpPr>
        <p:spPr>
          <a:xfrm>
            <a:off x="150852" y="1219201"/>
            <a:ext cx="11814076" cy="2054351"/>
          </a:xfrm>
        </p:spPr>
        <p:txBody>
          <a:bodyPr>
            <a:normAutofit fontScale="85000" lnSpcReduction="20000"/>
          </a:bodyPr>
          <a:lstStyle/>
          <a:p>
            <a:r>
              <a:rPr lang="en-US"/>
              <a:t>Duplicates view has been added to the Person Account case layout</a:t>
            </a:r>
          </a:p>
          <a:p>
            <a:r>
              <a:rPr lang="en-US"/>
              <a:t>Case numbers now appears in the Payments tab on Person Account</a:t>
            </a:r>
          </a:p>
          <a:p>
            <a:r>
              <a:rPr lang="en-US"/>
              <a:t>Deloitte has not been able to solve the issue around the ‘view’ eyeball refreshing the page</a:t>
            </a:r>
          </a:p>
          <a:p>
            <a:pPr lvl="1"/>
            <a:r>
              <a:rPr lang="en-US"/>
              <a:t>To keep the page from refreshing </a:t>
            </a:r>
          </a:p>
          <a:p>
            <a:pPr lvl="2"/>
            <a:r>
              <a:rPr lang="en-US"/>
              <a:t>Search using case number that now appears</a:t>
            </a:r>
          </a:p>
          <a:p>
            <a:pPr lvl="2"/>
            <a:r>
              <a:rPr lang="en-US"/>
              <a:t>Right click on the eyeball and select ‘open in new tab’ (this will open a new browser tab)</a:t>
            </a:r>
          </a:p>
          <a:p>
            <a:pPr lvl="1"/>
            <a:endParaRPr lang="en-US"/>
          </a:p>
        </p:txBody>
      </p:sp>
      <p:pic>
        <p:nvPicPr>
          <p:cNvPr id="7" name="Picture 6" descr="The image shows the Payments tab in Person Account, showing that it now lists the case number associated with the payments. ">
            <a:extLst>
              <a:ext uri="{FF2B5EF4-FFF2-40B4-BE49-F238E27FC236}">
                <a16:creationId xmlns:a16="http://schemas.microsoft.com/office/drawing/2014/main" id="{F3DFFEBC-A43E-2F96-C8C2-15E777EE5A38}"/>
              </a:ext>
            </a:extLst>
          </p:cNvPr>
          <p:cNvPicPr>
            <a:picLocks noChangeAspect="1"/>
          </p:cNvPicPr>
          <p:nvPr/>
        </p:nvPicPr>
        <p:blipFill>
          <a:blip r:embed="rId3"/>
          <a:stretch>
            <a:fillRect/>
          </a:stretch>
        </p:blipFill>
        <p:spPr>
          <a:xfrm>
            <a:off x="494310" y="3498556"/>
            <a:ext cx="10911305" cy="2196318"/>
          </a:xfrm>
          <a:prstGeom prst="rect">
            <a:avLst/>
          </a:prstGeom>
          <a:ln>
            <a:solidFill>
              <a:schemeClr val="accent1"/>
            </a:solidFill>
          </a:ln>
        </p:spPr>
      </p:pic>
      <p:sp>
        <p:nvSpPr>
          <p:cNvPr id="9" name="TextBox 8">
            <a:extLst>
              <a:ext uri="{FF2B5EF4-FFF2-40B4-BE49-F238E27FC236}">
                <a16:creationId xmlns:a16="http://schemas.microsoft.com/office/drawing/2014/main" id="{2E01D589-3F78-D699-7F86-E455FD2CFB54}"/>
              </a:ext>
              <a:ext uri="{C183D7F6-B498-43B3-948B-1728B52AA6E4}">
                <adec:decorative xmlns:adec="http://schemas.microsoft.com/office/drawing/2017/decorative" val="1"/>
              </a:ext>
            </a:extLst>
          </p:cNvPr>
          <p:cNvSpPr txBox="1"/>
          <p:nvPr/>
        </p:nvSpPr>
        <p:spPr>
          <a:xfrm>
            <a:off x="419101" y="3498556"/>
            <a:ext cx="2516123" cy="305348"/>
          </a:xfrm>
          <a:prstGeom prst="rect">
            <a:avLst/>
          </a:prstGeom>
          <a:noFill/>
          <a:ln w="28575">
            <a:solidFill>
              <a:srgbClr val="FF0000"/>
            </a:solidFill>
          </a:ln>
        </p:spPr>
        <p:txBody>
          <a:bodyPr wrap="square" rtlCol="0">
            <a:spAutoFit/>
          </a:bodyPr>
          <a:lstStyle/>
          <a:p>
            <a:pPr algn="ctr"/>
            <a:endParaRPr lang="en-US"/>
          </a:p>
        </p:txBody>
      </p:sp>
      <p:sp>
        <p:nvSpPr>
          <p:cNvPr id="8" name="TextBox 7">
            <a:extLst>
              <a:ext uri="{FF2B5EF4-FFF2-40B4-BE49-F238E27FC236}">
                <a16:creationId xmlns:a16="http://schemas.microsoft.com/office/drawing/2014/main" id="{360F7ADD-EE4A-24F7-105B-C3746EF70F4C}"/>
              </a:ext>
              <a:ext uri="{C183D7F6-B498-43B3-948B-1728B52AA6E4}">
                <adec:decorative xmlns:adec="http://schemas.microsoft.com/office/drawing/2017/decorative" val="1"/>
              </a:ext>
            </a:extLst>
          </p:cNvPr>
          <p:cNvSpPr txBox="1"/>
          <p:nvPr/>
        </p:nvSpPr>
        <p:spPr>
          <a:xfrm>
            <a:off x="9086088" y="4379098"/>
            <a:ext cx="1008888" cy="842126"/>
          </a:xfrm>
          <a:prstGeom prst="rect">
            <a:avLst/>
          </a:prstGeom>
          <a:noFill/>
          <a:ln w="28575">
            <a:solidFill>
              <a:srgbClr val="FF0000"/>
            </a:solidFill>
          </a:ln>
        </p:spPr>
        <p:txBody>
          <a:bodyPr wrap="square" rtlCol="0">
            <a:spAutoFit/>
          </a:bodyPr>
          <a:lstStyle/>
          <a:p>
            <a:pPr algn="ctr"/>
            <a:endParaRPr lang="en-US"/>
          </a:p>
        </p:txBody>
      </p:sp>
    </p:spTree>
    <p:extLst>
      <p:ext uri="{BB962C8B-B14F-4D97-AF65-F5344CB8AC3E}">
        <p14:creationId xmlns:p14="http://schemas.microsoft.com/office/powerpoint/2010/main" val="1259157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9C20C-478B-38B6-0BD6-31F3EDEB79DF}"/>
              </a:ext>
            </a:extLst>
          </p:cNvPr>
          <p:cNvSpPr>
            <a:spLocks noGrp="1"/>
          </p:cNvSpPr>
          <p:nvPr>
            <p:ph type="title"/>
          </p:nvPr>
        </p:nvSpPr>
        <p:spPr/>
        <p:txBody>
          <a:bodyPr/>
          <a:lstStyle/>
          <a:p>
            <a:r>
              <a:rPr lang="en-US"/>
              <a:t>Case Layout Changes</a:t>
            </a:r>
          </a:p>
        </p:txBody>
      </p:sp>
      <p:sp>
        <p:nvSpPr>
          <p:cNvPr id="3" name="Content Placeholder 2">
            <a:extLst>
              <a:ext uri="{FF2B5EF4-FFF2-40B4-BE49-F238E27FC236}">
                <a16:creationId xmlns:a16="http://schemas.microsoft.com/office/drawing/2014/main" id="{1F86BDE6-4091-E5E4-EF5A-A008688FB8ED}"/>
              </a:ext>
            </a:extLst>
          </p:cNvPr>
          <p:cNvSpPr>
            <a:spLocks noGrp="1"/>
          </p:cNvSpPr>
          <p:nvPr>
            <p:ph idx="1"/>
          </p:nvPr>
        </p:nvSpPr>
        <p:spPr>
          <a:xfrm>
            <a:off x="150852" y="1060705"/>
            <a:ext cx="11814076" cy="1612692"/>
          </a:xfrm>
        </p:spPr>
        <p:txBody>
          <a:bodyPr vert="horz" lIns="121899" tIns="60949" rIns="121899" bIns="60949" rtlCol="0" anchor="t">
            <a:normAutofit fontScale="70000" lnSpcReduction="20000"/>
          </a:bodyPr>
          <a:lstStyle/>
          <a:p>
            <a:pPr marL="456565" indent="-456565"/>
            <a:r>
              <a:rPr lang="en-US">
                <a:latin typeface="Gill Sans MT"/>
              </a:rPr>
              <a:t>HomeBASE fields have been pulled out of the Prescreening section and added to a distinct HomeBASE section</a:t>
            </a:r>
          </a:p>
          <a:p>
            <a:pPr marL="456565" indent="-456565"/>
            <a:r>
              <a:rPr lang="en-US"/>
              <a:t>If you work on RAFT files only, feel free to collapse this section so that it does not appear in your case view </a:t>
            </a:r>
          </a:p>
          <a:p>
            <a:pPr marL="456565" indent="-456565"/>
            <a:r>
              <a:rPr lang="en-US"/>
              <a:t>This section is case specific, so it does not mean the applicant doesn’t have a HomeBASE case – still do a duplicate review to check</a:t>
            </a:r>
          </a:p>
        </p:txBody>
      </p:sp>
      <p:pic>
        <p:nvPicPr>
          <p:cNvPr id="5" name="Picture 4" descr="The image shows the new HomeBASE section on the case layout">
            <a:extLst>
              <a:ext uri="{FF2B5EF4-FFF2-40B4-BE49-F238E27FC236}">
                <a16:creationId xmlns:a16="http://schemas.microsoft.com/office/drawing/2014/main" id="{D24F310D-FEEF-0F47-410A-74FB78AED46C}"/>
              </a:ext>
            </a:extLst>
          </p:cNvPr>
          <p:cNvPicPr>
            <a:picLocks noChangeAspect="1"/>
          </p:cNvPicPr>
          <p:nvPr/>
        </p:nvPicPr>
        <p:blipFill>
          <a:blip r:embed="rId3"/>
          <a:stretch>
            <a:fillRect/>
          </a:stretch>
        </p:blipFill>
        <p:spPr>
          <a:xfrm>
            <a:off x="2034958" y="2673396"/>
            <a:ext cx="8045863" cy="4026107"/>
          </a:xfrm>
          <a:prstGeom prst="rect">
            <a:avLst/>
          </a:prstGeom>
          <a:ln>
            <a:solidFill>
              <a:schemeClr val="accent1"/>
            </a:solidFill>
          </a:ln>
        </p:spPr>
      </p:pic>
    </p:spTree>
    <p:extLst>
      <p:ext uri="{BB962C8B-B14F-4D97-AF65-F5344CB8AC3E}">
        <p14:creationId xmlns:p14="http://schemas.microsoft.com/office/powerpoint/2010/main" val="291679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42139-2B74-B1AA-063F-2C99E7EF1E4E}"/>
              </a:ext>
            </a:extLst>
          </p:cNvPr>
          <p:cNvSpPr>
            <a:spLocks noGrp="1"/>
          </p:cNvSpPr>
          <p:nvPr>
            <p:ph type="title"/>
          </p:nvPr>
        </p:nvSpPr>
        <p:spPr>
          <a:xfrm>
            <a:off x="150852" y="86784"/>
            <a:ext cx="11431549" cy="762000"/>
          </a:xfrm>
        </p:spPr>
        <p:txBody>
          <a:bodyPr/>
          <a:lstStyle/>
          <a:p>
            <a:r>
              <a:rPr lang="en-US"/>
              <a:t>Other 4/23 Updates</a:t>
            </a:r>
          </a:p>
        </p:txBody>
      </p:sp>
      <p:sp>
        <p:nvSpPr>
          <p:cNvPr id="4" name="Rectangle 1">
            <a:extLst>
              <a:ext uri="{FF2B5EF4-FFF2-40B4-BE49-F238E27FC236}">
                <a16:creationId xmlns:a16="http://schemas.microsoft.com/office/drawing/2014/main" id="{9EEFC1A3-5017-C855-EF93-76F9EA784400}"/>
              </a:ext>
            </a:extLst>
          </p:cNvPr>
          <p:cNvSpPr>
            <a:spLocks noGrp="1" noChangeArrowheads="1"/>
          </p:cNvSpPr>
          <p:nvPr>
            <p:ph idx="1"/>
          </p:nvPr>
        </p:nvSpPr>
        <p:spPr bwMode="auto">
          <a:xfrm>
            <a:off x="150854" y="1122242"/>
            <a:ext cx="11431548" cy="54988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01568" rIns="0" bIns="101568"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1800" b="1" i="0" u="sng" strike="noStrike" cap="none" normalizeH="0" baseline="0">
                <a:ln>
                  <a:noFill/>
                </a:ln>
                <a:solidFill>
                  <a:srgbClr val="0A0A0A"/>
                </a:solidFill>
                <a:effectLst/>
                <a:ea typeface="Google Sans"/>
              </a:rPr>
              <a:t>Document Checklist Archiving</a:t>
            </a:r>
            <a:endParaRPr kumimoji="0" lang="en-US" altLang="en-US" sz="1800" b="0" i="0" u="sng" strike="noStrike" cap="none" normalizeH="0" baseline="0">
              <a:ln>
                <a:noFill/>
              </a:ln>
              <a:solidFill>
                <a:schemeClr val="tx1"/>
              </a:solidFill>
              <a:effectLst/>
            </a:endParaRPr>
          </a:p>
          <a:p>
            <a:pPr marL="0" marR="0" lvl="0" indent="0" algn="l" defTabSz="914400" rtl="0" eaLnBrk="0" fontAlgn="base" latinLnBrk="0" hangingPunct="0">
              <a:spcBef>
                <a:spcPct val="0"/>
              </a:spcBef>
              <a:spcAft>
                <a:spcPct val="0"/>
              </a:spcAft>
              <a:buClrTx/>
              <a:buSzTx/>
              <a:buFontTx/>
              <a:buChar char="•"/>
              <a:tabLst/>
            </a:pPr>
            <a:r>
              <a:rPr kumimoji="0" lang="en-US" altLang="en-US" sz="1600" b="1" i="0" u="none" strike="noStrike" cap="none" normalizeH="0" baseline="0">
                <a:ln>
                  <a:noFill/>
                </a:ln>
                <a:solidFill>
                  <a:srgbClr val="0A0A0A"/>
                </a:solidFill>
                <a:effectLst/>
                <a:ea typeface="Google Sans"/>
              </a:rPr>
              <a:t>Archiving Policy:</a:t>
            </a:r>
            <a:r>
              <a:rPr kumimoji="0" lang="en-US" altLang="en-US" sz="1600" b="0" i="0" u="none" strike="noStrike" cap="none" normalizeH="0" baseline="0">
                <a:ln>
                  <a:noFill/>
                </a:ln>
                <a:solidFill>
                  <a:srgbClr val="0A0A0A"/>
                </a:solidFill>
                <a:effectLst/>
                <a:ea typeface="Google Sans"/>
              </a:rPr>
              <a:t> Beginning </a:t>
            </a:r>
            <a:r>
              <a:rPr kumimoji="0" lang="en-US" altLang="en-US" sz="1600" b="1" i="0" u="none" strike="noStrike" cap="none" normalizeH="0" baseline="0">
                <a:ln>
                  <a:noFill/>
                </a:ln>
                <a:solidFill>
                  <a:srgbClr val="0A0A0A"/>
                </a:solidFill>
                <a:effectLst/>
                <a:ea typeface="Google Sans"/>
              </a:rPr>
              <a:t>4/23</a:t>
            </a:r>
            <a:r>
              <a:rPr kumimoji="0" lang="en-US" altLang="en-US" sz="1600" b="0" i="0" u="none" strike="noStrike" cap="none" normalizeH="0" baseline="0">
                <a:ln>
                  <a:noFill/>
                </a:ln>
                <a:solidFill>
                  <a:srgbClr val="0A0A0A"/>
                </a:solidFill>
                <a:effectLst/>
                <a:ea typeface="Google Sans"/>
              </a:rPr>
              <a:t>, document checklists on cases closed for more than 12 months will be archived to optimize system performance</a:t>
            </a:r>
          </a:p>
          <a:p>
            <a:pPr marL="0" marR="0" lvl="0" indent="0" algn="l" defTabSz="914400" rtl="0" eaLnBrk="0" fontAlgn="base" latinLnBrk="0" hangingPunct="0">
              <a:spcBef>
                <a:spcPct val="0"/>
              </a:spcBef>
              <a:spcAft>
                <a:spcPct val="0"/>
              </a:spcAft>
              <a:buClrTx/>
              <a:buSzTx/>
              <a:buFontTx/>
              <a:buChar char="•"/>
              <a:tabLst/>
            </a:pPr>
            <a:r>
              <a:rPr kumimoji="0" lang="en-US" altLang="en-US" sz="1600" b="1" i="0" u="none" strike="noStrike" cap="none" normalizeH="0" baseline="0">
                <a:ln>
                  <a:noFill/>
                </a:ln>
                <a:solidFill>
                  <a:srgbClr val="0A0A0A"/>
                </a:solidFill>
                <a:effectLst/>
                <a:ea typeface="Google Sans"/>
              </a:rPr>
              <a:t>Impact on Older Cases:</a:t>
            </a:r>
            <a:r>
              <a:rPr kumimoji="0" lang="en-US" altLang="en-US" sz="1600" b="0" i="0" u="none" strike="noStrike" cap="none" normalizeH="0" baseline="0">
                <a:ln>
                  <a:noFill/>
                </a:ln>
                <a:solidFill>
                  <a:srgbClr val="0A0A0A"/>
                </a:solidFill>
                <a:effectLst/>
                <a:ea typeface="Google Sans"/>
              </a:rPr>
              <a:t> When viewing these older paid cases, the Doc Checklist will appear empty</a:t>
            </a:r>
          </a:p>
          <a:p>
            <a:pPr marL="0" marR="0" lvl="0" indent="0" algn="l" defTabSz="914400" rtl="0" eaLnBrk="0" fontAlgn="base" latinLnBrk="0" hangingPunct="0">
              <a:spcBef>
                <a:spcPct val="0"/>
              </a:spcBef>
              <a:spcAft>
                <a:spcPct val="0"/>
              </a:spcAft>
              <a:buClrTx/>
              <a:buSzTx/>
              <a:buFontTx/>
              <a:buChar char="•"/>
              <a:tabLst/>
            </a:pPr>
            <a:r>
              <a:rPr kumimoji="0" lang="en-US" altLang="en-US" sz="1600" b="1" i="0" u="none" strike="noStrike" cap="none" normalizeH="0" baseline="0">
                <a:ln>
                  <a:noFill/>
                </a:ln>
                <a:solidFill>
                  <a:srgbClr val="0A0A0A"/>
                </a:solidFill>
                <a:effectLst/>
                <a:ea typeface="Google Sans"/>
              </a:rPr>
              <a:t>Recovery:</a:t>
            </a:r>
            <a:r>
              <a:rPr kumimoji="0" lang="en-US" altLang="en-US" sz="1600" b="0" i="0" u="none" strike="noStrike" cap="none" normalizeH="0" baseline="0">
                <a:ln>
                  <a:noFill/>
                </a:ln>
                <a:solidFill>
                  <a:srgbClr val="0A0A0A"/>
                </a:solidFill>
                <a:effectLst/>
                <a:ea typeface="Google Sans"/>
              </a:rPr>
              <a:t> If access is required for a specific case, the checklist can be unarchived by submitting </a:t>
            </a:r>
            <a:r>
              <a:rPr kumimoji="0" lang="en-US" altLang="en-US" sz="1600" i="0" u="none" strike="noStrike" cap="none" normalizeH="0" baseline="0">
                <a:ln>
                  <a:noFill/>
                </a:ln>
                <a:solidFill>
                  <a:srgbClr val="0A0A0A"/>
                </a:solidFill>
                <a:effectLst/>
                <a:ea typeface="Google Sans"/>
              </a:rPr>
              <a:t>a Zendesk ticket</a:t>
            </a:r>
          </a:p>
          <a:p>
            <a:pPr marL="0" marR="0" lvl="0" indent="0" algn="l" defTabSz="914400" rtl="0" eaLnBrk="0" fontAlgn="base" latinLnBrk="0" hangingPunct="0">
              <a:spcBef>
                <a:spcPct val="0"/>
              </a:spcBef>
              <a:spcAft>
                <a:spcPct val="0"/>
              </a:spcAft>
              <a:buClrTx/>
              <a:buSzTx/>
              <a:buNone/>
              <a:tabLst/>
            </a:pPr>
            <a:endParaRPr kumimoji="0" lang="en-US" altLang="en-US" sz="1400" b="0" i="0" u="none" strike="noStrike" cap="none" normalizeH="0" baseline="0">
              <a:ln>
                <a:noFill/>
              </a:ln>
              <a:solidFill>
                <a:srgbClr val="0A0A0A"/>
              </a:solidFill>
              <a:effectLst/>
              <a:ea typeface="Google Sans"/>
            </a:endParaRPr>
          </a:p>
          <a:p>
            <a:pPr marL="0" indent="0" defTabSz="914400" eaLnBrk="0" fontAlgn="base" hangingPunct="0">
              <a:spcBef>
                <a:spcPct val="0"/>
              </a:spcBef>
              <a:spcAft>
                <a:spcPct val="0"/>
              </a:spcAft>
              <a:buNone/>
            </a:pPr>
            <a:r>
              <a:rPr lang="en-US" altLang="en-US" sz="1800" b="1" u="sng">
                <a:solidFill>
                  <a:srgbClr val="0A0A0A"/>
                </a:solidFill>
              </a:rPr>
              <a:t>Translation Fixes &amp; Assessment</a:t>
            </a:r>
          </a:p>
          <a:p>
            <a:pPr marL="0" lvl="0" indent="0" defTabSz="914400" eaLnBrk="0" fontAlgn="base" hangingPunct="0">
              <a:spcBef>
                <a:spcPct val="0"/>
              </a:spcBef>
              <a:spcAft>
                <a:spcPct val="0"/>
              </a:spcAft>
              <a:buFontTx/>
              <a:buChar char="•"/>
            </a:pPr>
            <a:r>
              <a:rPr lang="en-US" altLang="en-US" sz="1600" b="1">
                <a:solidFill>
                  <a:srgbClr val="0A0A0A"/>
                </a:solidFill>
                <a:ea typeface="Google Sans"/>
              </a:rPr>
              <a:t>RAFT Denials:</a:t>
            </a:r>
            <a:r>
              <a:rPr lang="en-US" altLang="en-US" sz="1600">
                <a:solidFill>
                  <a:srgbClr val="0A0A0A"/>
                </a:solidFill>
                <a:ea typeface="Google Sans"/>
              </a:rPr>
              <a:t> Historically untranslated RAFT Denial Reasons will be fully corrected in the 4/23 build</a:t>
            </a:r>
          </a:p>
          <a:p>
            <a:pPr marL="0" lvl="0" indent="0" defTabSz="914400" eaLnBrk="0" fontAlgn="base" hangingPunct="0">
              <a:spcBef>
                <a:spcPct val="0"/>
              </a:spcBef>
              <a:spcAft>
                <a:spcPct val="0"/>
              </a:spcAft>
              <a:buFontTx/>
              <a:buChar char="•"/>
            </a:pPr>
            <a:r>
              <a:rPr lang="en-US" altLang="en-US" sz="1600" b="1">
                <a:solidFill>
                  <a:srgbClr val="0A0A0A"/>
                </a:solidFill>
                <a:ea typeface="Google Sans"/>
              </a:rPr>
              <a:t>Chinese Language Fix:</a:t>
            </a:r>
            <a:r>
              <a:rPr lang="en-US" altLang="en-US" sz="1600">
                <a:solidFill>
                  <a:srgbClr val="0A0A0A"/>
                </a:solidFill>
                <a:ea typeface="Google Sans"/>
              </a:rPr>
              <a:t> A defect causing Chinese RAFT/LOI/LL applications to display partially in English has been resolved</a:t>
            </a:r>
          </a:p>
          <a:p>
            <a:pPr marL="0" lvl="0" indent="0" defTabSz="914400" eaLnBrk="0" fontAlgn="base" hangingPunct="0">
              <a:spcBef>
                <a:spcPct val="0"/>
              </a:spcBef>
              <a:spcAft>
                <a:spcPct val="0"/>
              </a:spcAft>
              <a:buFontTx/>
              <a:buChar char="•"/>
            </a:pPr>
            <a:r>
              <a:rPr lang="en-US" altLang="en-US" sz="1600" b="1">
                <a:solidFill>
                  <a:srgbClr val="0A0A0A"/>
                </a:solidFill>
                <a:ea typeface="Google Sans"/>
              </a:rPr>
              <a:t>System-Wide Audit:</a:t>
            </a:r>
            <a:r>
              <a:rPr lang="en-US" altLang="en-US" sz="1600">
                <a:solidFill>
                  <a:srgbClr val="0A0A0A"/>
                </a:solidFill>
                <a:ea typeface="Google Sans"/>
              </a:rPr>
              <a:t> HLC and Deloitte will be doing a comprehensive translation assessment over the coming months to ensure all applications and notifications are translated correctly</a:t>
            </a:r>
          </a:p>
          <a:p>
            <a:pPr marL="0" lvl="0" indent="0" defTabSz="914400" eaLnBrk="0" fontAlgn="base" hangingPunct="0">
              <a:spcBef>
                <a:spcPct val="0"/>
              </a:spcBef>
              <a:spcAft>
                <a:spcPct val="0"/>
              </a:spcAft>
              <a:buFontTx/>
              <a:buChar char="•"/>
            </a:pPr>
            <a:endParaRPr lang="en-US" altLang="en-US" sz="1400">
              <a:solidFill>
                <a:srgbClr val="0A0A0A"/>
              </a:solidFill>
              <a:ea typeface="Google Sans"/>
            </a:endParaRPr>
          </a:p>
          <a:p>
            <a:pPr marL="0" lvl="0" indent="0" defTabSz="914400" eaLnBrk="0" fontAlgn="base" hangingPunct="0">
              <a:spcBef>
                <a:spcPct val="0"/>
              </a:spcBef>
              <a:spcAft>
                <a:spcPct val="0"/>
              </a:spcAft>
              <a:buNone/>
            </a:pPr>
            <a:r>
              <a:rPr lang="en-US" altLang="en-US" sz="1800" b="1" u="sng">
                <a:solidFill>
                  <a:srgbClr val="0A0A0A"/>
                </a:solidFill>
              </a:rPr>
              <a:t>Pallium &amp; Fraud Section Layout Changes</a:t>
            </a:r>
          </a:p>
          <a:p>
            <a:pPr marL="0" lvl="0" indent="0" defTabSz="914400" eaLnBrk="0" fontAlgn="base" hangingPunct="0">
              <a:spcBef>
                <a:spcPct val="0"/>
              </a:spcBef>
              <a:spcAft>
                <a:spcPct val="0"/>
              </a:spcAft>
              <a:buFontTx/>
              <a:buChar char="•"/>
            </a:pPr>
            <a:r>
              <a:rPr lang="en-US" altLang="en-US" sz="1600" b="1">
                <a:solidFill>
                  <a:srgbClr val="0A0A0A"/>
                </a:solidFill>
                <a:ea typeface="Google Sans"/>
              </a:rPr>
              <a:t>Untrusted List Updates:</a:t>
            </a:r>
            <a:r>
              <a:rPr lang="en-US" altLang="en-US" sz="1600">
                <a:solidFill>
                  <a:srgbClr val="0A0A0A"/>
                </a:solidFill>
                <a:ea typeface="Google Sans"/>
              </a:rPr>
              <a:t> Upcoming changes to how HLC and Deloitte handle the Untrusted List will introduce two new fields in the Pallium List item view</a:t>
            </a:r>
          </a:p>
          <a:p>
            <a:pPr marL="0" lvl="0" indent="0" defTabSz="914400" eaLnBrk="0" fontAlgn="base" hangingPunct="0">
              <a:spcBef>
                <a:spcPct val="0"/>
              </a:spcBef>
              <a:spcAft>
                <a:spcPct val="0"/>
              </a:spcAft>
              <a:buFontTx/>
              <a:buChar char="•"/>
            </a:pPr>
            <a:r>
              <a:rPr lang="en-US" altLang="en-US" sz="1600" b="1">
                <a:solidFill>
                  <a:srgbClr val="0A0A0A"/>
                </a:solidFill>
                <a:ea typeface="Google Sans"/>
              </a:rPr>
              <a:t>Current Action:</a:t>
            </a:r>
            <a:r>
              <a:rPr lang="en-US" altLang="en-US" sz="1600">
                <a:solidFill>
                  <a:srgbClr val="0A0A0A"/>
                </a:solidFill>
                <a:ea typeface="Google Sans"/>
              </a:rPr>
              <a:t> Please continue processing as normal; specialized training and a formal rollout for these fields are coming in the next few weeks</a:t>
            </a:r>
          </a:p>
          <a:p>
            <a:pPr marL="0" lvl="0" indent="0" defTabSz="914400" eaLnBrk="0" fontAlgn="base" hangingPunct="0">
              <a:spcBef>
                <a:spcPct val="0"/>
              </a:spcBef>
              <a:spcAft>
                <a:spcPct val="0"/>
              </a:spcAft>
              <a:buFontTx/>
              <a:buChar char="•"/>
            </a:pPr>
            <a:r>
              <a:rPr lang="en-US" altLang="en-US" sz="1600" b="1">
                <a:solidFill>
                  <a:srgbClr val="0A0A0A"/>
                </a:solidFill>
                <a:ea typeface="Google Sans"/>
              </a:rPr>
              <a:t>UI Improvement:</a:t>
            </a:r>
            <a:r>
              <a:rPr lang="en-US" altLang="en-US" sz="1600">
                <a:solidFill>
                  <a:srgbClr val="0A0A0A"/>
                </a:solidFill>
                <a:ea typeface="Google Sans"/>
              </a:rPr>
              <a:t> The Recommended Actions field is being reformatted to improve readability and ease of use for staff.</a:t>
            </a:r>
          </a:p>
          <a:p>
            <a:pPr marL="0" lvl="0" indent="0" defTabSz="914400" eaLnBrk="0" fontAlgn="base" hangingPunct="0">
              <a:spcBef>
                <a:spcPct val="0"/>
              </a:spcBef>
              <a:spcAft>
                <a:spcPct val="0"/>
              </a:spcAft>
              <a:buNone/>
            </a:pPr>
            <a:endParaRPr lang="en-US" altLang="en-US" sz="1800">
              <a:solidFill>
                <a:srgbClr val="0A0A0A"/>
              </a:solidFill>
              <a:latin typeface="Arial" panose="020B0604020202020204" pitchFamily="34" charset="0"/>
              <a:ea typeface="Google Sans"/>
            </a:endParaRPr>
          </a:p>
          <a:p>
            <a:pPr marL="0" lvl="0" indent="0" defTabSz="914400" eaLnBrk="0" fontAlgn="base" hangingPunct="0">
              <a:spcBef>
                <a:spcPct val="0"/>
              </a:spcBef>
              <a:spcAft>
                <a:spcPct val="0"/>
              </a:spcAft>
              <a:buFontTx/>
              <a:buChar char="•"/>
            </a:pP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5002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a:extLst>
            <a:ext uri="{FF2B5EF4-FFF2-40B4-BE49-F238E27FC236}">
              <a16:creationId xmlns:a16="http://schemas.microsoft.com/office/drawing/2014/main" id="{55A10764-51C1-A404-91B6-135ECA746C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86340F-6760-E397-CF88-BD5BA89C4B84}"/>
              </a:ext>
            </a:extLst>
          </p:cNvPr>
          <p:cNvSpPr>
            <a:spLocks noGrp="1"/>
          </p:cNvSpPr>
          <p:nvPr>
            <p:ph type="title"/>
          </p:nvPr>
        </p:nvSpPr>
        <p:spPr>
          <a:xfrm>
            <a:off x="380225" y="2667000"/>
            <a:ext cx="11431549" cy="762000"/>
          </a:xfrm>
        </p:spPr>
        <p:txBody>
          <a:bodyPr>
            <a:normAutofit/>
          </a:bodyPr>
          <a:lstStyle/>
          <a:p>
            <a:pPr algn="ctr"/>
            <a:r>
              <a:rPr lang="en-US" sz="3200">
                <a:latin typeface="Gill Sans MT"/>
              </a:rPr>
              <a:t>Final Question Break </a:t>
            </a:r>
            <a:endParaRPr lang="en-US"/>
          </a:p>
        </p:txBody>
      </p:sp>
    </p:spTree>
    <p:extLst>
      <p:ext uri="{BB962C8B-B14F-4D97-AF65-F5344CB8AC3E}">
        <p14:creationId xmlns:p14="http://schemas.microsoft.com/office/powerpoint/2010/main" val="185398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380225" y="2667000"/>
            <a:ext cx="11431549" cy="762000"/>
          </a:xfrm>
        </p:spPr>
        <p:txBody>
          <a:bodyPr>
            <a:normAutofit/>
          </a:bodyPr>
          <a:lstStyle/>
          <a:p>
            <a:pPr algn="ctr"/>
            <a:r>
              <a:rPr lang="en-US" sz="3600"/>
              <a:t>Welcome</a:t>
            </a:r>
          </a:p>
        </p:txBody>
      </p:sp>
    </p:spTree>
    <p:custDataLst>
      <p:tags r:id="rId1"/>
    </p:custDataLst>
    <p:extLst>
      <p:ext uri="{BB962C8B-B14F-4D97-AF65-F5344CB8AC3E}">
        <p14:creationId xmlns:p14="http://schemas.microsoft.com/office/powerpoint/2010/main" val="260083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4197F-838D-86B5-C716-272357602586}"/>
              </a:ext>
            </a:extLst>
          </p:cNvPr>
          <p:cNvSpPr>
            <a:spLocks noGrp="1"/>
          </p:cNvSpPr>
          <p:nvPr>
            <p:ph type="title"/>
          </p:nvPr>
        </p:nvSpPr>
        <p:spPr/>
        <p:txBody>
          <a:bodyPr/>
          <a:lstStyle/>
          <a:p>
            <a:r>
              <a:rPr lang="en-US">
                <a:latin typeface="Gill Sans MT"/>
              </a:rPr>
              <a:t>RAA Resources</a:t>
            </a:r>
            <a:endParaRPr lang="en-US"/>
          </a:p>
        </p:txBody>
      </p:sp>
      <p:sp>
        <p:nvSpPr>
          <p:cNvPr id="8" name="Text Placeholder 7">
            <a:extLst>
              <a:ext uri="{FF2B5EF4-FFF2-40B4-BE49-F238E27FC236}">
                <a16:creationId xmlns:a16="http://schemas.microsoft.com/office/drawing/2014/main" id="{C8486BAB-D833-2747-0168-28018296147A}"/>
              </a:ext>
            </a:extLst>
          </p:cNvPr>
          <p:cNvSpPr>
            <a:spLocks noGrp="1"/>
          </p:cNvSpPr>
          <p:nvPr>
            <p:ph type="body" sz="quarter" idx="3"/>
          </p:nvPr>
        </p:nvSpPr>
        <p:spPr>
          <a:xfrm>
            <a:off x="3169949" y="1218812"/>
            <a:ext cx="5389033" cy="639763"/>
          </a:xfrm>
        </p:spPr>
        <p:txBody>
          <a:bodyPr/>
          <a:lstStyle/>
          <a:p>
            <a:pPr algn="ctr"/>
            <a:r>
              <a:rPr lang="en-US"/>
              <a:t>Resources</a:t>
            </a:r>
          </a:p>
        </p:txBody>
      </p:sp>
      <p:sp>
        <p:nvSpPr>
          <p:cNvPr id="6" name="Content Placeholder 5">
            <a:extLst>
              <a:ext uri="{FF2B5EF4-FFF2-40B4-BE49-F238E27FC236}">
                <a16:creationId xmlns:a16="http://schemas.microsoft.com/office/drawing/2014/main" id="{D17CEE60-65BC-115E-E9A4-333BDE87A8CB}"/>
              </a:ext>
            </a:extLst>
          </p:cNvPr>
          <p:cNvSpPr>
            <a:spLocks noGrp="1"/>
          </p:cNvSpPr>
          <p:nvPr>
            <p:ph sz="quarter" idx="4"/>
          </p:nvPr>
        </p:nvSpPr>
        <p:spPr>
          <a:xfrm>
            <a:off x="3122644" y="1993768"/>
            <a:ext cx="5475296" cy="4267589"/>
          </a:xfrm>
        </p:spPr>
        <p:txBody>
          <a:bodyPr vert="horz" lIns="121899" tIns="60949" rIns="121899" bIns="60949" rtlCol="0" anchor="t">
            <a:normAutofit/>
          </a:bodyPr>
          <a:lstStyle/>
          <a:p>
            <a:pPr marL="0" lvl="1" indent="0" algn="ctr">
              <a:lnSpc>
                <a:spcPct val="90000"/>
              </a:lnSpc>
              <a:spcBef>
                <a:spcPts val="0"/>
              </a:spcBef>
              <a:buNone/>
            </a:pPr>
            <a:r>
              <a:rPr lang="en-US" sz="1700" b="1">
                <a:solidFill>
                  <a:srgbClr val="000092"/>
                </a:solidFill>
                <a:latin typeface="Gill Sans MT"/>
                <a:ea typeface="Calibri"/>
                <a:cs typeface="Calibri"/>
              </a:rPr>
              <a:t> </a:t>
            </a:r>
            <a:r>
              <a:rPr lang="en-US" sz="1700" b="1">
                <a:solidFill>
                  <a:srgbClr val="000000"/>
                </a:solidFill>
                <a:latin typeface="Gill Sans MT"/>
                <a:ea typeface="Calibri"/>
                <a:cs typeface="Calibri"/>
                <a:hlinkClick r:id="rId3">
                  <a:extLst>
                    <a:ext uri="{A12FA001-AC4F-418D-AE19-62706E023703}">
                      <ahyp:hlinkClr xmlns:ahyp="http://schemas.microsoft.com/office/drawing/2018/hyperlinkcolor" val="tx"/>
                    </a:ext>
                  </a:extLst>
                </a:hlinkClick>
              </a:rPr>
              <a:t>RAA Resource Portal</a:t>
            </a:r>
            <a:r>
              <a:rPr lang="en-US" sz="1700" b="1">
                <a:solidFill>
                  <a:srgbClr val="000092"/>
                </a:solidFill>
                <a:latin typeface="Gill Sans MT"/>
                <a:ea typeface="Calibri"/>
                <a:cs typeface="Calibri"/>
              </a:rPr>
              <a:t> </a:t>
            </a:r>
            <a:endParaRPr lang="en-US" sz="1700">
              <a:solidFill>
                <a:srgbClr val="000000"/>
              </a:solidFill>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rPr>
              <a:t>Only for RAA staff</a:t>
            </a:r>
            <a:r>
              <a:rPr lang="en-US" sz="1700">
                <a:latin typeface="Gill Sans MT"/>
                <a:ea typeface="Calibri"/>
                <a:cs typeface="Calibri"/>
              </a:rPr>
              <a:t>, this resource provides key updates, training and learning opportunities, and helpful information to support programs including FAQs.</a:t>
            </a:r>
          </a:p>
          <a:p>
            <a:pPr marL="0" lvl="1" indent="0" algn="ctr">
              <a:lnSpc>
                <a:spcPct val="90000"/>
              </a:lnSpc>
              <a:spcBef>
                <a:spcPts val="0"/>
              </a:spcBef>
              <a:buNone/>
            </a:pPr>
            <a:endParaRPr lang="en-US" sz="1700">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hlinkClick r:id="rId4"/>
              </a:rPr>
              <a:t>Zendesk Training Materials </a:t>
            </a:r>
            <a:endParaRPr lang="en-US" sz="1700">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rPr>
              <a:t>Only for RAA staff</a:t>
            </a:r>
            <a:r>
              <a:rPr lang="en-US" sz="1700">
                <a:latin typeface="Gill Sans MT"/>
                <a:ea typeface="Calibri"/>
                <a:cs typeface="Calibri"/>
              </a:rPr>
              <a:t>, this resource offers helpful info on processing within HHH/Salesforce </a:t>
            </a:r>
          </a:p>
          <a:p>
            <a:pPr marL="0" lvl="1" indent="0" algn="ctr">
              <a:lnSpc>
                <a:spcPct val="90000"/>
              </a:lnSpc>
              <a:spcBef>
                <a:spcPts val="0"/>
              </a:spcBef>
              <a:buNone/>
            </a:pPr>
            <a:endParaRPr lang="en-US" sz="1700">
              <a:latin typeface="Gill Sans MT"/>
              <a:ea typeface="Calibri"/>
              <a:cs typeface="Calibri"/>
            </a:endParaRPr>
          </a:p>
          <a:p>
            <a:pPr marL="0" lvl="1" indent="0" algn="ctr">
              <a:lnSpc>
                <a:spcPct val="90000"/>
              </a:lnSpc>
              <a:spcBef>
                <a:spcPts val="0"/>
              </a:spcBef>
              <a:buNone/>
            </a:pPr>
            <a:r>
              <a:rPr lang="en-US" sz="1700" b="1">
                <a:latin typeface="Gill Sans MT"/>
                <a:ea typeface="Calibri"/>
                <a:cs typeface="Calibri"/>
                <a:hlinkClick r:id="rId5"/>
              </a:rPr>
              <a:t>RAFT Public Resource and Training Portal</a:t>
            </a:r>
            <a:r>
              <a:rPr lang="en-US" sz="1700" b="1">
                <a:latin typeface="Gill Sans MT"/>
                <a:ea typeface="Calibri"/>
                <a:cs typeface="Calibri"/>
              </a:rPr>
              <a:t> </a:t>
            </a:r>
            <a:endParaRPr lang="en-US" sz="1700">
              <a:latin typeface="Gill Sans MT"/>
              <a:ea typeface="Calibri"/>
              <a:cs typeface="Calibri"/>
            </a:endParaRPr>
          </a:p>
          <a:p>
            <a:pPr marL="0" lvl="1" indent="0" algn="ctr">
              <a:lnSpc>
                <a:spcPct val="90000"/>
              </a:lnSpc>
              <a:spcBef>
                <a:spcPts val="0"/>
              </a:spcBef>
              <a:buNone/>
            </a:pPr>
            <a:r>
              <a:rPr lang="en-US" sz="1700">
                <a:latin typeface="Gill Sans MT"/>
                <a:ea typeface="Calibri"/>
                <a:cs typeface="Calibri"/>
              </a:rPr>
              <a:t>Resources are available for</a:t>
            </a:r>
            <a:r>
              <a:rPr lang="en-US" sz="1700" b="1">
                <a:latin typeface="Gill Sans MT"/>
                <a:ea typeface="Calibri"/>
                <a:cs typeface="Calibri"/>
              </a:rPr>
              <a:t> public</a:t>
            </a:r>
            <a:r>
              <a:rPr lang="en-US" sz="1700">
                <a:latin typeface="Gill Sans MT"/>
                <a:ea typeface="Calibri"/>
                <a:cs typeface="Calibri"/>
              </a:rPr>
              <a:t> community-based organizations and other partners with information about the RAFT program.</a:t>
            </a:r>
            <a:endParaRPr lang="en-US">
              <a:latin typeface="Gill Sans MT"/>
            </a:endParaRPr>
          </a:p>
          <a:p>
            <a:pPr marL="0" lvl="1" indent="0" algn="ctr">
              <a:lnSpc>
                <a:spcPct val="90000"/>
              </a:lnSpc>
              <a:spcBef>
                <a:spcPts val="0"/>
              </a:spcBef>
              <a:buNone/>
            </a:pPr>
            <a:endParaRPr lang="en-US" sz="1000"/>
          </a:p>
          <a:p>
            <a:pPr marL="456565" indent="-456565" algn="ctr"/>
            <a:endParaRPr lang="en-US"/>
          </a:p>
        </p:txBody>
      </p:sp>
    </p:spTree>
    <p:extLst>
      <p:ext uri="{BB962C8B-B14F-4D97-AF65-F5344CB8AC3E}">
        <p14:creationId xmlns:p14="http://schemas.microsoft.com/office/powerpoint/2010/main" val="60595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89457-80A3-495C-9438-2EDEF9F6662F}"/>
              </a:ext>
            </a:extLst>
          </p:cNvPr>
          <p:cNvSpPr>
            <a:spLocks noGrp="1"/>
          </p:cNvSpPr>
          <p:nvPr>
            <p:ph type="title"/>
          </p:nvPr>
        </p:nvSpPr>
        <p:spPr>
          <a:xfrm>
            <a:off x="245385" y="2335858"/>
            <a:ext cx="11431549" cy="762000"/>
          </a:xfrm>
        </p:spPr>
        <p:txBody>
          <a:bodyPr>
            <a:normAutofit/>
          </a:bodyPr>
          <a:lstStyle/>
          <a:p>
            <a:pPr algn="ctr"/>
            <a:r>
              <a:rPr lang="en-US" sz="3600">
                <a:solidFill>
                  <a:srgbClr val="1F497D"/>
                </a:solidFill>
              </a:rPr>
              <a:t>Thank You!</a:t>
            </a:r>
          </a:p>
        </p:txBody>
      </p:sp>
      <p:pic>
        <p:nvPicPr>
          <p:cNvPr id="5" name="Picture 4" descr="Seal of Massachusetts">
            <a:extLst>
              <a:ext uri="{FF2B5EF4-FFF2-40B4-BE49-F238E27FC236}">
                <a16:creationId xmlns:a16="http://schemas.microsoft.com/office/drawing/2014/main" id="{6632EA68-5FC5-15BF-ED23-A662F28319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88" y="3041106"/>
            <a:ext cx="2193068" cy="2838087"/>
          </a:xfrm>
          <a:prstGeom prst="rect">
            <a:avLst/>
          </a:prstGeom>
        </p:spPr>
      </p:pic>
      <p:sp>
        <p:nvSpPr>
          <p:cNvPr id="9" name="TextBox 8">
            <a:extLst>
              <a:ext uri="{FF2B5EF4-FFF2-40B4-BE49-F238E27FC236}">
                <a16:creationId xmlns:a16="http://schemas.microsoft.com/office/drawing/2014/main" id="{D8658B4B-96BE-4EBD-BB14-A883AC13232A}"/>
              </a:ext>
            </a:extLst>
          </p:cNvPr>
          <p:cNvSpPr txBox="1"/>
          <p:nvPr/>
        </p:nvSpPr>
        <p:spPr>
          <a:xfrm>
            <a:off x="2116416" y="4037530"/>
            <a:ext cx="760144" cy="923330"/>
          </a:xfrm>
          <a:prstGeom prst="rect">
            <a:avLst/>
          </a:prstGeom>
          <a:noFill/>
          <a:effectLst>
            <a:reflection blurRad="6350" stA="50000" endA="300" endPos="55000" dir="5400000" sy="-100000" algn="bl" rotWithShape="0"/>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F497D"/>
                </a:solidFill>
                <a:effectLst/>
                <a:uLnTx/>
                <a:uFillTx/>
                <a:latin typeface="Gill Sans MT" panose="020B0502020104020203" pitchFamily="34" charset="0"/>
                <a:ea typeface="+mn-ea"/>
                <a:cs typeface="+mn-cs"/>
              </a:rPr>
              <a:t>+</a:t>
            </a:r>
            <a:r>
              <a:rPr kumimoji="0" lang="en-US" sz="4800" b="1" i="0" u="none" strike="noStrike" kern="1200" cap="none" spc="0" normalizeH="0" baseline="0" noProof="0">
                <a:ln>
                  <a:noFill/>
                </a:ln>
                <a:solidFill>
                  <a:srgbClr val="FFFFFF"/>
                </a:solidFill>
                <a:effectLst/>
                <a:uLnTx/>
                <a:uFillTx/>
                <a:latin typeface="Gill Sans MT" panose="020B0502020104020203" pitchFamily="34" charset="0"/>
                <a:ea typeface="+mn-ea"/>
                <a:cs typeface="+mn-cs"/>
              </a:rPr>
              <a:t> </a:t>
            </a:r>
          </a:p>
        </p:txBody>
      </p:sp>
      <p:pic>
        <p:nvPicPr>
          <p:cNvPr id="15" name="Picture 14" descr="RCAP logo">
            <a:extLst>
              <a:ext uri="{FF2B5EF4-FFF2-40B4-BE49-F238E27FC236}">
                <a16:creationId xmlns:a16="http://schemas.microsoft.com/office/drawing/2014/main" id="{05397C4F-7EDB-4EBD-813F-6EF2A8E1318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63144" y="4135808"/>
            <a:ext cx="1719125" cy="535115"/>
          </a:xfrm>
          <a:prstGeom prst="rect">
            <a:avLst/>
          </a:prstGeom>
        </p:spPr>
      </p:pic>
      <p:pic>
        <p:nvPicPr>
          <p:cNvPr id="10" name="Picture 8" descr="Metro Housing Boston logo">
            <a:extLst>
              <a:ext uri="{FF2B5EF4-FFF2-40B4-BE49-F238E27FC236}">
                <a16:creationId xmlns:a16="http://schemas.microsoft.com/office/drawing/2014/main" id="{AAD753D0-0623-4243-883A-EE7AF050720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98021" y="4178466"/>
            <a:ext cx="951469" cy="474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Way Finders logo">
            <a:extLst>
              <a:ext uri="{FF2B5EF4-FFF2-40B4-BE49-F238E27FC236}">
                <a16:creationId xmlns:a16="http://schemas.microsoft.com/office/drawing/2014/main" id="{9DB683C3-3A07-44CC-A98D-9B7AB9E7A1A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5822" y="4050991"/>
            <a:ext cx="853298" cy="8183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MOC logo">
            <a:extLst>
              <a:ext uri="{FF2B5EF4-FFF2-40B4-BE49-F238E27FC236}">
                <a16:creationId xmlns:a16="http://schemas.microsoft.com/office/drawing/2014/main" id="{04025CA3-311E-4FED-A86D-C71500B700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02333" y="4117389"/>
            <a:ext cx="1649243" cy="542901"/>
          </a:xfrm>
          <a:prstGeom prst="rect">
            <a:avLst/>
          </a:prstGeom>
        </p:spPr>
      </p:pic>
      <p:pic>
        <p:nvPicPr>
          <p:cNvPr id="18" name="Picture 20" descr="FCRHRA logo">
            <a:extLst>
              <a:ext uri="{FF2B5EF4-FFF2-40B4-BE49-F238E27FC236}">
                <a16:creationId xmlns:a16="http://schemas.microsoft.com/office/drawing/2014/main" id="{93598DB7-B412-4D53-ADD6-3B1BA376A4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08586" y="4117389"/>
            <a:ext cx="995537" cy="663691"/>
          </a:xfrm>
          <a:prstGeom prst="rect">
            <a:avLst/>
          </a:prstGeom>
          <a:solidFill>
            <a:schemeClr val="bg1"/>
          </a:solidFill>
        </p:spPr>
      </p:pic>
      <p:pic>
        <p:nvPicPr>
          <p:cNvPr id="20" name="Picture 2" descr="CMHA logo">
            <a:extLst>
              <a:ext uri="{FF2B5EF4-FFF2-40B4-BE49-F238E27FC236}">
                <a16:creationId xmlns:a16="http://schemas.microsoft.com/office/drawing/2014/main" id="{721E7F39-DC54-4D44-9BA6-6459D44B3C8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87075" y="3870776"/>
            <a:ext cx="1089859" cy="10898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CTI logo">
            <a:extLst>
              <a:ext uri="{FF2B5EF4-FFF2-40B4-BE49-F238E27FC236}">
                <a16:creationId xmlns:a16="http://schemas.microsoft.com/office/drawing/2014/main" id="{75D8802D-BFB9-4C57-8123-474405A7EC6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7140" y="4898403"/>
            <a:ext cx="727428" cy="697608"/>
          </a:xfrm>
          <a:prstGeom prst="rect">
            <a:avLst/>
          </a:prstGeom>
          <a:solidFill>
            <a:schemeClr val="bg1"/>
          </a:solidFill>
        </p:spPr>
      </p:pic>
      <p:pic>
        <p:nvPicPr>
          <p:cNvPr id="14" name="Picture 16" descr="HAC logo">
            <a:extLst>
              <a:ext uri="{FF2B5EF4-FFF2-40B4-BE49-F238E27FC236}">
                <a16:creationId xmlns:a16="http://schemas.microsoft.com/office/drawing/2014/main" id="{557AEE42-BA83-495E-88EB-4E770F11B75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1033" y="4896797"/>
            <a:ext cx="853298" cy="585412"/>
          </a:xfrm>
          <a:prstGeom prst="rect">
            <a:avLst/>
          </a:prstGeom>
          <a:solidFill>
            <a:schemeClr val="bg1"/>
          </a:solidFill>
        </p:spPr>
      </p:pic>
      <p:pic>
        <p:nvPicPr>
          <p:cNvPr id="4" name="Picture 3" descr="Hearthway logo">
            <a:extLst>
              <a:ext uri="{FF2B5EF4-FFF2-40B4-BE49-F238E27FC236}">
                <a16:creationId xmlns:a16="http://schemas.microsoft.com/office/drawing/2014/main" id="{CB9EB85B-42C3-34E1-ADB1-3917923E9F20}"/>
              </a:ext>
            </a:extLst>
          </p:cNvPr>
          <p:cNvPicPr>
            <a:picLocks noChangeAspect="1"/>
          </p:cNvPicPr>
          <p:nvPr/>
        </p:nvPicPr>
        <p:blipFill>
          <a:blip r:embed="rId12"/>
          <a:stretch>
            <a:fillRect/>
          </a:stretch>
        </p:blipFill>
        <p:spPr>
          <a:xfrm>
            <a:off x="6241677" y="4894729"/>
            <a:ext cx="1053353" cy="699248"/>
          </a:xfrm>
          <a:prstGeom prst="rect">
            <a:avLst/>
          </a:prstGeom>
        </p:spPr>
      </p:pic>
      <p:pic>
        <p:nvPicPr>
          <p:cNvPr id="17" name="Picture 18" descr="NeighborWorks logo">
            <a:extLst>
              <a:ext uri="{FF2B5EF4-FFF2-40B4-BE49-F238E27FC236}">
                <a16:creationId xmlns:a16="http://schemas.microsoft.com/office/drawing/2014/main" id="{49D3D2AA-9C78-48E1-952C-C132490F29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68612" y="4940969"/>
            <a:ext cx="1326113" cy="546853"/>
          </a:xfrm>
          <a:prstGeom prst="rect">
            <a:avLst/>
          </a:prstGeom>
          <a:solidFill>
            <a:schemeClr val="bg1"/>
          </a:solidFill>
        </p:spPr>
      </p:pic>
      <p:pic>
        <p:nvPicPr>
          <p:cNvPr id="19" name="Picture 22" descr="LHAND logo">
            <a:extLst>
              <a:ext uri="{FF2B5EF4-FFF2-40B4-BE49-F238E27FC236}">
                <a16:creationId xmlns:a16="http://schemas.microsoft.com/office/drawing/2014/main" id="{8ED07375-B84C-4A0A-8F28-8CDF3DB4B32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18638" y="4816115"/>
            <a:ext cx="1331229" cy="85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580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EABF-760A-4D66-86DC-1E326DB34183}"/>
              </a:ext>
            </a:extLst>
          </p:cNvPr>
          <p:cNvSpPr>
            <a:spLocks noGrp="1"/>
          </p:cNvSpPr>
          <p:nvPr>
            <p:ph type="title"/>
          </p:nvPr>
        </p:nvSpPr>
        <p:spPr/>
        <p:txBody>
          <a:bodyPr/>
          <a:lstStyle/>
          <a:p>
            <a:r>
              <a:rPr lang="en-US">
                <a:latin typeface="Gill Sans MT"/>
              </a:rPr>
              <a:t>Engagement Best Practices</a:t>
            </a:r>
            <a:endParaRPr lang="en-US"/>
          </a:p>
        </p:txBody>
      </p:sp>
      <p:sp>
        <p:nvSpPr>
          <p:cNvPr id="40" name="Rectangle: Rounded Corners 39">
            <a:extLst>
              <a:ext uri="{FF2B5EF4-FFF2-40B4-BE49-F238E27FC236}">
                <a16:creationId xmlns:a16="http://schemas.microsoft.com/office/drawing/2014/main" id="{68DDC171-5EE1-4F05-BEAB-53ED460B2D69}"/>
              </a:ext>
              <a:ext uri="{C183D7F6-B498-43B3-948B-1728B52AA6E4}">
                <adec:decorative xmlns:adec="http://schemas.microsoft.com/office/drawing/2017/decorative" val="0"/>
              </a:ext>
            </a:extLst>
          </p:cNvPr>
          <p:cNvSpPr/>
          <p:nvPr/>
        </p:nvSpPr>
        <p:spPr>
          <a:xfrm>
            <a:off x="3430069" y="1236066"/>
            <a:ext cx="4873113" cy="614968"/>
          </a:xfrm>
          <a:prstGeom prst="roundRect">
            <a:avLst/>
          </a:prstGeom>
          <a:solidFill>
            <a:schemeClr val="tx1">
              <a:lumMod val="10000"/>
              <a:lumOff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lvl="0" algn="ctr" defTabSz="1218987">
              <a:spcBef>
                <a:spcPct val="20000"/>
              </a:spcBef>
              <a:defRPr/>
            </a:pPr>
            <a:r>
              <a:rPr lang="en-US" sz="2200" b="1">
                <a:solidFill>
                  <a:srgbClr val="1F497D"/>
                </a:solidFill>
                <a:latin typeface="Gill Sans MT" pitchFamily="34" charset="0"/>
              </a:rPr>
              <a:t>Asking Questions</a:t>
            </a:r>
            <a:endParaRPr kumimoji="0" lang="en-US" sz="2200" b="1" i="0" u="none" strike="noStrike" kern="1200" cap="none" spc="0" normalizeH="0" baseline="0" noProof="0">
              <a:ln>
                <a:noFill/>
              </a:ln>
              <a:solidFill>
                <a:srgbClr val="1F497D"/>
              </a:solidFill>
              <a:effectLst/>
              <a:uLnTx/>
              <a:uFillTx/>
              <a:latin typeface="Gill Sans MT" pitchFamily="34" charset="0"/>
              <a:ea typeface="+mn-ea"/>
              <a:cs typeface="+mn-cs"/>
            </a:endParaRPr>
          </a:p>
        </p:txBody>
      </p:sp>
      <p:sp>
        <p:nvSpPr>
          <p:cNvPr id="53" name="Rectangle 52">
            <a:extLst>
              <a:ext uri="{FF2B5EF4-FFF2-40B4-BE49-F238E27FC236}">
                <a16:creationId xmlns:a16="http://schemas.microsoft.com/office/drawing/2014/main" id="{A8EF3876-C8BE-4350-BF81-45E9C3EF0C09}"/>
              </a:ext>
            </a:extLst>
          </p:cNvPr>
          <p:cNvSpPr/>
          <p:nvPr/>
        </p:nvSpPr>
        <p:spPr>
          <a:xfrm>
            <a:off x="3043896" y="1985717"/>
            <a:ext cx="6223102" cy="400110"/>
          </a:xfrm>
          <a:prstGeom prst="rect">
            <a:avLst/>
          </a:prstGeom>
        </p:spPr>
        <p:txBody>
          <a:bodyPr wrap="square" lIns="91440" tIns="45720" rIns="91440" bIns="45720" anchor="t">
            <a:spAutoFit/>
          </a:bodyPr>
          <a:lstStyle/>
          <a:p>
            <a:pPr defTabSz="457200">
              <a:defRPr/>
            </a:pPr>
            <a:r>
              <a:rPr kumimoji="0" lang="en-US" sz="2000" b="1" i="0" u="none" strike="noStrike" kern="1200" cap="none" spc="0" normalizeH="0" baseline="0" noProof="0">
                <a:ln>
                  <a:noFill/>
                </a:ln>
                <a:solidFill>
                  <a:srgbClr val="1F497D"/>
                </a:solidFill>
                <a:effectLst/>
                <a:uLnTx/>
                <a:uFillTx/>
                <a:latin typeface="Gill Sans MT"/>
                <a:cs typeface="Arial"/>
              </a:rPr>
              <a:t>We will be monitoring the </a:t>
            </a:r>
            <a:r>
              <a:rPr lang="en-US" sz="2000" b="1">
                <a:solidFill>
                  <a:srgbClr val="1F497D"/>
                </a:solidFill>
                <a:latin typeface="Gill Sans MT"/>
                <a:cs typeface="Arial"/>
              </a:rPr>
              <a:t>chat </a:t>
            </a:r>
            <a:r>
              <a:rPr kumimoji="0" lang="en-US" sz="2000" b="1" i="0" u="none" strike="noStrike" kern="1200" cap="none" spc="0" normalizeH="0" baseline="0" noProof="0">
                <a:ln>
                  <a:noFill/>
                </a:ln>
                <a:solidFill>
                  <a:srgbClr val="1F497D"/>
                </a:solidFill>
                <a:effectLst/>
                <a:uLnTx/>
                <a:uFillTx/>
                <a:latin typeface="Gill Sans MT"/>
                <a:cs typeface="Arial"/>
              </a:rPr>
              <a:t>for questions </a:t>
            </a:r>
          </a:p>
        </p:txBody>
      </p:sp>
      <p:sp>
        <p:nvSpPr>
          <p:cNvPr id="3" name="TextBox 2">
            <a:extLst>
              <a:ext uri="{FF2B5EF4-FFF2-40B4-BE49-F238E27FC236}">
                <a16:creationId xmlns:a16="http://schemas.microsoft.com/office/drawing/2014/main" id="{6A8CB0C3-D084-550E-5E9C-309E58C964BF}"/>
              </a:ext>
            </a:extLst>
          </p:cNvPr>
          <p:cNvSpPr txBox="1"/>
          <p:nvPr/>
        </p:nvSpPr>
        <p:spPr>
          <a:xfrm>
            <a:off x="256696" y="2366872"/>
            <a:ext cx="11239500"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2600">
                <a:latin typeface="Gill Sans MT"/>
                <a:ea typeface="Calibri"/>
                <a:cs typeface="Calibri"/>
              </a:rPr>
              <a:t>If at any point throughout today’s session you have any questions, please send those in the chat. We will also have two questions breaks during today's session as well. </a:t>
            </a:r>
            <a:endParaRPr lang="en-US" sz="2600">
              <a:solidFill>
                <a:srgbClr val="444444"/>
              </a:solidFill>
              <a:latin typeface="Gill Sans MT"/>
              <a:ea typeface="Calibri"/>
              <a:cs typeface="Calibri"/>
            </a:endParaRPr>
          </a:p>
          <a:p>
            <a:pPr marL="285750" indent="-285750">
              <a:buFont typeface="Arial,Sans-Serif"/>
              <a:buChar char="•"/>
            </a:pPr>
            <a:r>
              <a:rPr lang="en-US" sz="2600">
                <a:latin typeface="Gill Sans MT"/>
                <a:ea typeface="Calibri"/>
                <a:cs typeface="Calibri"/>
              </a:rPr>
              <a:t>You can also raise your hand during our question break if you would prefer to come off mute and share your question verbally</a:t>
            </a:r>
            <a:r>
              <a:rPr lang="en-US" sz="2600">
                <a:solidFill>
                  <a:srgbClr val="444444"/>
                </a:solidFill>
                <a:latin typeface="Gill Sans MT"/>
                <a:ea typeface="Calibri"/>
                <a:cs typeface="Calibri"/>
              </a:rPr>
              <a:t> </a:t>
            </a:r>
          </a:p>
          <a:p>
            <a:pPr marL="285750" indent="-285750">
              <a:buFont typeface="Arial,Sans-Serif"/>
              <a:buChar char="•"/>
            </a:pPr>
            <a:r>
              <a:rPr lang="en-US" sz="2600">
                <a:latin typeface="Gill Sans MT"/>
                <a:ea typeface="Calibri"/>
                <a:cs typeface="Calibri"/>
              </a:rPr>
              <a:t>We will make sure to share today’s presentation and with everyone after the session</a:t>
            </a:r>
            <a:endParaRPr lang="en-US" sz="2600">
              <a:solidFill>
                <a:srgbClr val="444444"/>
              </a:solidFill>
              <a:latin typeface="Gill Sans MT"/>
              <a:ea typeface="Calibri"/>
              <a:cs typeface="Calibri"/>
            </a:endParaRPr>
          </a:p>
          <a:p>
            <a:pPr marL="285750" indent="-285750">
              <a:buFont typeface="Arial,Sans-Serif"/>
              <a:buChar char="•"/>
            </a:pPr>
            <a:endParaRPr lang="en-US" sz="2600">
              <a:solidFill>
                <a:srgbClr val="000000"/>
              </a:solidFill>
              <a:latin typeface="Gill Sans MT"/>
              <a:ea typeface="Calibri"/>
              <a:cs typeface="Calibri"/>
            </a:endParaRPr>
          </a:p>
          <a:p>
            <a:pPr marL="285750" indent="-285750">
              <a:buFont typeface="Arial,Sans-Serif"/>
              <a:buChar char="•"/>
            </a:pPr>
            <a:endParaRPr lang="en-US" sz="1200">
              <a:solidFill>
                <a:srgbClr val="444444"/>
              </a:solidFill>
              <a:latin typeface="Calibri"/>
              <a:ea typeface="Calibri"/>
              <a:cs typeface="Calibri"/>
            </a:endParaRPr>
          </a:p>
          <a:p>
            <a:endParaRPr lang="en-US"/>
          </a:p>
        </p:txBody>
      </p:sp>
    </p:spTree>
    <p:custDataLst>
      <p:tags r:id="rId1"/>
    </p:custDataLst>
    <p:extLst>
      <p:ext uri="{BB962C8B-B14F-4D97-AF65-F5344CB8AC3E}">
        <p14:creationId xmlns:p14="http://schemas.microsoft.com/office/powerpoint/2010/main" val="2719326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F5BD-504B-4017-B860-3C3863FC2573}"/>
              </a:ext>
            </a:extLst>
          </p:cNvPr>
          <p:cNvSpPr>
            <a:spLocks noGrp="1"/>
          </p:cNvSpPr>
          <p:nvPr>
            <p:ph type="title"/>
          </p:nvPr>
        </p:nvSpPr>
        <p:spPr/>
        <p:txBody>
          <a:bodyPr/>
          <a:lstStyle/>
          <a:p>
            <a:r>
              <a:rPr lang="en-US"/>
              <a:t>Agenda</a:t>
            </a:r>
          </a:p>
        </p:txBody>
      </p:sp>
      <p:sp>
        <p:nvSpPr>
          <p:cNvPr id="6" name="Content Placeholder 5">
            <a:extLst>
              <a:ext uri="{FF2B5EF4-FFF2-40B4-BE49-F238E27FC236}">
                <a16:creationId xmlns:a16="http://schemas.microsoft.com/office/drawing/2014/main" id="{BCBAE985-2D29-46DF-FC0D-A7B71AA57607}"/>
              </a:ext>
            </a:extLst>
          </p:cNvPr>
          <p:cNvSpPr>
            <a:spLocks noGrp="1"/>
          </p:cNvSpPr>
          <p:nvPr>
            <p:ph idx="1"/>
          </p:nvPr>
        </p:nvSpPr>
        <p:spPr/>
        <p:txBody>
          <a:bodyPr vert="horz" lIns="121899" tIns="60949" rIns="121899" bIns="60949" rtlCol="0" anchor="t">
            <a:normAutofit/>
          </a:bodyPr>
          <a:lstStyle/>
          <a:p>
            <a:pPr marL="456565" indent="-456565"/>
            <a:r>
              <a:rPr lang="en-US">
                <a:solidFill>
                  <a:schemeClr val="tx2"/>
                </a:solidFill>
                <a:latin typeface="Gill Sans MT"/>
              </a:rPr>
              <a:t>RAFT Benefit Cap</a:t>
            </a:r>
          </a:p>
          <a:p>
            <a:pPr marL="456565" indent="-456565"/>
            <a:r>
              <a:rPr lang="en-US">
                <a:solidFill>
                  <a:schemeClr val="tx2"/>
                </a:solidFill>
                <a:latin typeface="Gill Sans MT"/>
              </a:rPr>
              <a:t>Denial Reasons Refresher</a:t>
            </a:r>
          </a:p>
          <a:p>
            <a:pPr marL="0" indent="0">
              <a:buNone/>
            </a:pPr>
            <a:r>
              <a:rPr lang="en-US" i="1">
                <a:solidFill>
                  <a:schemeClr val="tx2"/>
                </a:solidFill>
                <a:latin typeface="Gill Sans MT"/>
              </a:rPr>
              <a:t>Question break 1</a:t>
            </a:r>
          </a:p>
          <a:p>
            <a:pPr marL="456565" indent="-456565"/>
            <a:r>
              <a:rPr lang="en-US">
                <a:solidFill>
                  <a:schemeClr val="tx2"/>
                </a:solidFill>
                <a:latin typeface="Gill Sans MT"/>
              </a:rPr>
              <a:t>Notice to Quit Clarifications under RAFT</a:t>
            </a:r>
            <a:endParaRPr lang="en-US">
              <a:solidFill>
                <a:schemeClr val="tx2"/>
              </a:solidFill>
            </a:endParaRPr>
          </a:p>
          <a:p>
            <a:pPr marL="456565" indent="-456565"/>
            <a:r>
              <a:rPr lang="en-US">
                <a:solidFill>
                  <a:schemeClr val="tx2"/>
                </a:solidFill>
                <a:latin typeface="Gill Sans MT"/>
              </a:rPr>
              <a:t>Requesting Missing Documents</a:t>
            </a:r>
          </a:p>
          <a:p>
            <a:pPr marL="0" indent="0">
              <a:buNone/>
            </a:pPr>
            <a:r>
              <a:rPr lang="en-US" i="1">
                <a:solidFill>
                  <a:schemeClr val="tx2"/>
                </a:solidFill>
                <a:latin typeface="Gill Sans MT"/>
              </a:rPr>
              <a:t>Question break 2</a:t>
            </a:r>
          </a:p>
          <a:p>
            <a:pPr marL="456565" indent="-456565"/>
            <a:r>
              <a:rPr lang="en-US" i="1">
                <a:solidFill>
                  <a:schemeClr val="tx2"/>
                </a:solidFill>
                <a:latin typeface="Gill Sans MT"/>
              </a:rPr>
              <a:t>4-23-26 HHH Build</a:t>
            </a:r>
          </a:p>
          <a:p>
            <a:pPr marL="0" indent="0">
              <a:buNone/>
            </a:pPr>
            <a:r>
              <a:rPr lang="en-US" i="1">
                <a:solidFill>
                  <a:schemeClr val="tx2"/>
                </a:solidFill>
                <a:latin typeface="Gill Sans MT"/>
              </a:rPr>
              <a:t>Final Question Break </a:t>
            </a:r>
            <a:endParaRPr lang="en-US" i="1">
              <a:solidFill>
                <a:schemeClr val="tx2"/>
              </a:solidFill>
            </a:endParaRPr>
          </a:p>
        </p:txBody>
      </p:sp>
    </p:spTree>
    <p:custDataLst>
      <p:tags r:id="rId1"/>
    </p:custDataLst>
    <p:extLst>
      <p:ext uri="{BB962C8B-B14F-4D97-AF65-F5344CB8AC3E}">
        <p14:creationId xmlns:p14="http://schemas.microsoft.com/office/powerpoint/2010/main" val="78074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5124-6110-6E07-952E-F47E509FBA63}"/>
              </a:ext>
            </a:extLst>
          </p:cNvPr>
          <p:cNvSpPr>
            <a:spLocks noGrp="1"/>
          </p:cNvSpPr>
          <p:nvPr>
            <p:ph type="title"/>
          </p:nvPr>
        </p:nvSpPr>
        <p:spPr/>
        <p:txBody>
          <a:bodyPr/>
          <a:lstStyle/>
          <a:p>
            <a:r>
              <a:rPr lang="en-US">
                <a:latin typeface="Gill Sans MT"/>
              </a:rPr>
              <a:t>RAFT Benefit Cap</a:t>
            </a:r>
          </a:p>
        </p:txBody>
      </p:sp>
      <p:sp>
        <p:nvSpPr>
          <p:cNvPr id="3" name="Content Placeholder 2">
            <a:extLst>
              <a:ext uri="{FF2B5EF4-FFF2-40B4-BE49-F238E27FC236}">
                <a16:creationId xmlns:a16="http://schemas.microsoft.com/office/drawing/2014/main" id="{62EE2C66-2C4E-515A-ADB2-58660A0507C4}"/>
              </a:ext>
            </a:extLst>
          </p:cNvPr>
          <p:cNvSpPr>
            <a:spLocks noGrp="1"/>
          </p:cNvSpPr>
          <p:nvPr>
            <p:ph idx="1"/>
          </p:nvPr>
        </p:nvSpPr>
        <p:spPr/>
        <p:txBody>
          <a:bodyPr vert="horz" lIns="121899" tIns="60949" rIns="121899" bIns="60949" rtlCol="0" anchor="t">
            <a:normAutofit lnSpcReduction="10000"/>
          </a:bodyPr>
          <a:lstStyle/>
          <a:p>
            <a:pPr marL="456565" indent="-456565"/>
            <a:r>
              <a:rPr lang="en-US">
                <a:latin typeface="Gill Sans MT"/>
              </a:rPr>
              <a:t>The RAFT benefit cap is $7,000 in a </a:t>
            </a:r>
            <a:r>
              <a:rPr lang="en-US" b="1" i="1">
                <a:latin typeface="Gill Sans MT"/>
              </a:rPr>
              <a:t>rolling </a:t>
            </a:r>
            <a:r>
              <a:rPr lang="en-US">
                <a:latin typeface="Gill Sans MT"/>
              </a:rPr>
              <a:t>12-month period.</a:t>
            </a:r>
          </a:p>
          <a:p>
            <a:pPr marL="456565" indent="-456565"/>
            <a:r>
              <a:rPr lang="en-US"/>
              <a:t>When reviewing prior payment history, refer to the payment date.</a:t>
            </a:r>
          </a:p>
          <a:p>
            <a:pPr marL="989965" lvl="1" indent="-380365"/>
            <a:r>
              <a:rPr lang="en-US"/>
              <a:t>For re-issued payments, refer to the </a:t>
            </a:r>
            <a:r>
              <a:rPr lang="en-US" i="1"/>
              <a:t>original </a:t>
            </a:r>
            <a:r>
              <a:rPr lang="en-US"/>
              <a:t>payment date, not the re-issue date.</a:t>
            </a:r>
          </a:p>
          <a:p>
            <a:pPr marL="456565" indent="-456565"/>
            <a:r>
              <a:rPr lang="en-US"/>
              <a:t>Follow up with landlords, utility companies, etc. regarding any outstanding balances not able to be covered by RAFT to ensure the crisis will be resolved.</a:t>
            </a:r>
          </a:p>
          <a:p>
            <a:pPr marL="456565" indent="-456565"/>
            <a:r>
              <a:rPr lang="en-US"/>
              <a:t>Applicants might re-apply before the 12</a:t>
            </a:r>
            <a:r>
              <a:rPr lang="en-US" baseline="30000"/>
              <a:t>th</a:t>
            </a:r>
            <a:r>
              <a:rPr lang="en-US"/>
              <a:t> month, but become eligible while awaiting assignment for processing.</a:t>
            </a:r>
          </a:p>
          <a:p>
            <a:pPr marL="989965" lvl="1" indent="-380365"/>
            <a:r>
              <a:rPr lang="en-US" b="1" i="1"/>
              <a:t>Example</a:t>
            </a:r>
            <a:r>
              <a:rPr lang="en-US"/>
              <a:t>: an applicant received $7,000 with a payment date of 2/10/2025. The applicant then re-applied for RAFT on 2/5/2026, slightly before the 12-month period reset, but their case was not assigned and worked until 2/12/2026. Therefore, they are potentially eligible for the full $7,000 benefit again.</a:t>
            </a:r>
          </a:p>
        </p:txBody>
      </p:sp>
    </p:spTree>
    <p:extLst>
      <p:ext uri="{BB962C8B-B14F-4D97-AF65-F5344CB8AC3E}">
        <p14:creationId xmlns:p14="http://schemas.microsoft.com/office/powerpoint/2010/main" val="379966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9D742-B874-BDEE-7358-7D315597AD0C}"/>
              </a:ext>
            </a:extLst>
          </p:cNvPr>
          <p:cNvSpPr>
            <a:spLocks noGrp="1"/>
          </p:cNvSpPr>
          <p:nvPr>
            <p:ph type="title"/>
          </p:nvPr>
        </p:nvSpPr>
        <p:spPr/>
        <p:txBody>
          <a:bodyPr/>
          <a:lstStyle/>
          <a:p>
            <a:r>
              <a:rPr lang="en-US">
                <a:latin typeface="Gill Sans MT"/>
              </a:rPr>
              <a:t>RAFT Benefit Cap, continued</a:t>
            </a:r>
            <a:endParaRPr lang="en-US"/>
          </a:p>
        </p:txBody>
      </p:sp>
      <p:graphicFrame>
        <p:nvGraphicFramePr>
          <p:cNvPr id="10" name="Content Placeholder 9">
            <a:extLst>
              <a:ext uri="{FF2B5EF4-FFF2-40B4-BE49-F238E27FC236}">
                <a16:creationId xmlns:a16="http://schemas.microsoft.com/office/drawing/2014/main" id="{D406893F-D405-6E1B-79DE-9A69F78DF44A}"/>
              </a:ext>
            </a:extLst>
          </p:cNvPr>
          <p:cNvGraphicFramePr>
            <a:graphicFrameLocks noGrp="1"/>
          </p:cNvGraphicFramePr>
          <p:nvPr>
            <p:ph idx="1"/>
            <p:extLst>
              <p:ext uri="{D42A27DB-BD31-4B8C-83A1-F6EECF244321}">
                <p14:modId xmlns:p14="http://schemas.microsoft.com/office/powerpoint/2010/main" val="3617100991"/>
              </p:ext>
            </p:extLst>
          </p:nvPr>
        </p:nvGraphicFramePr>
        <p:xfrm>
          <a:off x="188913" y="2193579"/>
          <a:ext cx="11814173" cy="2834640"/>
        </p:xfrm>
        <a:graphic>
          <a:graphicData uri="http://schemas.openxmlformats.org/drawingml/2006/table">
            <a:tbl>
              <a:tblPr firstRow="1" bandRow="1">
                <a:tableStyleId>{5C22544A-7EE6-4342-B048-85BDC9FD1C3A}</a:tableStyleId>
              </a:tblPr>
              <a:tblGrid>
                <a:gridCol w="1687739">
                  <a:extLst>
                    <a:ext uri="{9D8B030D-6E8A-4147-A177-3AD203B41FA5}">
                      <a16:colId xmlns:a16="http://schemas.microsoft.com/office/drawing/2014/main" val="1044192177"/>
                    </a:ext>
                  </a:extLst>
                </a:gridCol>
                <a:gridCol w="1687739">
                  <a:extLst>
                    <a:ext uri="{9D8B030D-6E8A-4147-A177-3AD203B41FA5}">
                      <a16:colId xmlns:a16="http://schemas.microsoft.com/office/drawing/2014/main" val="2054700643"/>
                    </a:ext>
                  </a:extLst>
                </a:gridCol>
                <a:gridCol w="1687739">
                  <a:extLst>
                    <a:ext uri="{9D8B030D-6E8A-4147-A177-3AD203B41FA5}">
                      <a16:colId xmlns:a16="http://schemas.microsoft.com/office/drawing/2014/main" val="1549972847"/>
                    </a:ext>
                  </a:extLst>
                </a:gridCol>
                <a:gridCol w="1687739">
                  <a:extLst>
                    <a:ext uri="{9D8B030D-6E8A-4147-A177-3AD203B41FA5}">
                      <a16:colId xmlns:a16="http://schemas.microsoft.com/office/drawing/2014/main" val="4088565877"/>
                    </a:ext>
                  </a:extLst>
                </a:gridCol>
                <a:gridCol w="1687739">
                  <a:extLst>
                    <a:ext uri="{9D8B030D-6E8A-4147-A177-3AD203B41FA5}">
                      <a16:colId xmlns:a16="http://schemas.microsoft.com/office/drawing/2014/main" val="962657536"/>
                    </a:ext>
                  </a:extLst>
                </a:gridCol>
                <a:gridCol w="1687739">
                  <a:extLst>
                    <a:ext uri="{9D8B030D-6E8A-4147-A177-3AD203B41FA5}">
                      <a16:colId xmlns:a16="http://schemas.microsoft.com/office/drawing/2014/main" val="2164977569"/>
                    </a:ext>
                  </a:extLst>
                </a:gridCol>
                <a:gridCol w="1687739">
                  <a:extLst>
                    <a:ext uri="{9D8B030D-6E8A-4147-A177-3AD203B41FA5}">
                      <a16:colId xmlns:a16="http://schemas.microsoft.com/office/drawing/2014/main" val="1816070514"/>
                    </a:ext>
                  </a:extLst>
                </a:gridCol>
              </a:tblGrid>
              <a:tr h="370840">
                <a:tc>
                  <a:txBody>
                    <a:bodyPr/>
                    <a:lstStyle/>
                    <a:p>
                      <a:r>
                        <a:rPr lang="en-US"/>
                        <a:t>Case Number</a:t>
                      </a:r>
                    </a:p>
                  </a:txBody>
                  <a:tcPr/>
                </a:tc>
                <a:tc>
                  <a:txBody>
                    <a:bodyPr/>
                    <a:lstStyle/>
                    <a:p>
                      <a:r>
                        <a:rPr lang="en-US"/>
                        <a:t>Payment Reason</a:t>
                      </a:r>
                    </a:p>
                  </a:txBody>
                  <a:tcPr/>
                </a:tc>
                <a:tc>
                  <a:txBody>
                    <a:bodyPr/>
                    <a:lstStyle/>
                    <a:p>
                      <a:r>
                        <a:rPr lang="en-US"/>
                        <a:t>Status</a:t>
                      </a:r>
                    </a:p>
                  </a:txBody>
                  <a:tcPr/>
                </a:tc>
                <a:tc>
                  <a:txBody>
                    <a:bodyPr/>
                    <a:lstStyle/>
                    <a:p>
                      <a:r>
                        <a:rPr lang="en-US"/>
                        <a:t>Verified or Actual Payment</a:t>
                      </a:r>
                    </a:p>
                  </a:txBody>
                  <a:tcPr/>
                </a:tc>
                <a:tc>
                  <a:txBody>
                    <a:bodyPr/>
                    <a:lstStyle/>
                    <a:p>
                      <a:r>
                        <a:rPr lang="en-US"/>
                        <a:t>Happy Payment Date</a:t>
                      </a:r>
                    </a:p>
                  </a:txBody>
                  <a:tcPr/>
                </a:tc>
                <a:tc>
                  <a:txBody>
                    <a:bodyPr/>
                    <a:lstStyle/>
                    <a:p>
                      <a:r>
                        <a:rPr lang="en-US"/>
                        <a:t>Paid to Rental</a:t>
                      </a:r>
                    </a:p>
                  </a:txBody>
                  <a:tcPr/>
                </a:tc>
                <a:tc>
                  <a:txBody>
                    <a:bodyPr/>
                    <a:lstStyle/>
                    <a:p>
                      <a:r>
                        <a:rPr lang="en-US"/>
                        <a:t>Paid to Provider</a:t>
                      </a:r>
                    </a:p>
                  </a:txBody>
                  <a:tcPr/>
                </a:tc>
                <a:extLst>
                  <a:ext uri="{0D108BD9-81ED-4DB2-BD59-A6C34878D82A}">
                    <a16:rowId xmlns:a16="http://schemas.microsoft.com/office/drawing/2014/main" val="2663479639"/>
                  </a:ext>
                </a:extLst>
              </a:tr>
              <a:tr h="370840">
                <a:tc>
                  <a:txBody>
                    <a:bodyPr/>
                    <a:lstStyle/>
                    <a:p>
                      <a:r>
                        <a:rPr lang="en-US"/>
                        <a:t>00112233</a:t>
                      </a:r>
                    </a:p>
                  </a:txBody>
                  <a:tcPr/>
                </a:tc>
                <a:tc>
                  <a:txBody>
                    <a:bodyPr/>
                    <a:lstStyle/>
                    <a:p>
                      <a:r>
                        <a:rPr lang="en-US"/>
                        <a:t>ARR</a:t>
                      </a:r>
                    </a:p>
                  </a:txBody>
                  <a:tcPr/>
                </a:tc>
                <a:tc>
                  <a:txBody>
                    <a:bodyPr/>
                    <a:lstStyle/>
                    <a:p>
                      <a:r>
                        <a:rPr lang="en-US"/>
                        <a:t>Payment Successful</a:t>
                      </a:r>
                    </a:p>
                  </a:txBody>
                  <a:tcPr/>
                </a:tc>
                <a:tc>
                  <a:txBody>
                    <a:bodyPr/>
                    <a:lstStyle/>
                    <a:p>
                      <a:r>
                        <a:rPr lang="en-US"/>
                        <a:t>$5,153</a:t>
                      </a:r>
                    </a:p>
                  </a:txBody>
                  <a:tcPr/>
                </a:tc>
                <a:tc>
                  <a:txBody>
                    <a:bodyPr/>
                    <a:lstStyle/>
                    <a:p>
                      <a:r>
                        <a:rPr lang="en-US"/>
                        <a:t>3/13/2026</a:t>
                      </a:r>
                    </a:p>
                  </a:txBody>
                  <a:tcPr/>
                </a:tc>
                <a:tc>
                  <a:txBody>
                    <a:bodyPr/>
                    <a:lstStyle/>
                    <a:p>
                      <a:r>
                        <a:rPr lang="en-US"/>
                        <a:t>John Smith</a:t>
                      </a:r>
                    </a:p>
                  </a:txBody>
                  <a:tcPr/>
                </a:tc>
                <a:tc>
                  <a:txBody>
                    <a:bodyPr/>
                    <a:lstStyle/>
                    <a:p>
                      <a:endParaRPr lang="en-US"/>
                    </a:p>
                  </a:txBody>
                  <a:tcPr/>
                </a:tc>
                <a:extLst>
                  <a:ext uri="{0D108BD9-81ED-4DB2-BD59-A6C34878D82A}">
                    <a16:rowId xmlns:a16="http://schemas.microsoft.com/office/drawing/2014/main" val="4198302012"/>
                  </a:ext>
                </a:extLst>
              </a:tr>
              <a:tr h="370840">
                <a:tc>
                  <a:txBody>
                    <a:bodyPr/>
                    <a:lstStyle/>
                    <a:p>
                      <a:r>
                        <a:rPr lang="en-US"/>
                        <a:t>01234567</a:t>
                      </a:r>
                    </a:p>
                  </a:txBody>
                  <a:tcPr/>
                </a:tc>
                <a:tc>
                  <a:txBody>
                    <a:bodyPr/>
                    <a:lstStyle/>
                    <a:p>
                      <a:r>
                        <a:rPr lang="en-US"/>
                        <a:t>ARR</a:t>
                      </a:r>
                    </a:p>
                  </a:txBody>
                  <a:tcPr/>
                </a:tc>
                <a:tc>
                  <a:txBody>
                    <a:bodyPr/>
                    <a:lstStyle/>
                    <a:p>
                      <a:r>
                        <a:rPr lang="en-US"/>
                        <a:t>Payment Successful</a:t>
                      </a:r>
                    </a:p>
                  </a:txBody>
                  <a:tcPr/>
                </a:tc>
                <a:tc>
                  <a:txBody>
                    <a:bodyPr/>
                    <a:lstStyle/>
                    <a:p>
                      <a:r>
                        <a:rPr lang="en-US"/>
                        <a:t>$7,000</a:t>
                      </a:r>
                    </a:p>
                  </a:txBody>
                  <a:tcPr/>
                </a:tc>
                <a:tc>
                  <a:txBody>
                    <a:bodyPr/>
                    <a:lstStyle/>
                    <a:p>
                      <a:r>
                        <a:rPr lang="en-US"/>
                        <a:t>2/10/2025</a:t>
                      </a:r>
                    </a:p>
                  </a:txBody>
                  <a:tcPr/>
                </a:tc>
                <a:tc>
                  <a:txBody>
                    <a:bodyPr/>
                    <a:lstStyle/>
                    <a:p>
                      <a:r>
                        <a:rPr lang="en-US"/>
                        <a:t>John Smith</a:t>
                      </a:r>
                    </a:p>
                  </a:txBody>
                  <a:tcPr/>
                </a:tc>
                <a:tc>
                  <a:txBody>
                    <a:bodyPr/>
                    <a:lstStyle/>
                    <a:p>
                      <a:endParaRPr lang="en-US" dirty="0"/>
                    </a:p>
                  </a:txBody>
                  <a:tcPr/>
                </a:tc>
                <a:extLst>
                  <a:ext uri="{0D108BD9-81ED-4DB2-BD59-A6C34878D82A}">
                    <a16:rowId xmlns:a16="http://schemas.microsoft.com/office/drawing/2014/main" val="2227376961"/>
                  </a:ext>
                </a:extLst>
              </a:tr>
            </a:tbl>
          </a:graphicData>
        </a:graphic>
      </p:graphicFrame>
      <p:cxnSp>
        <p:nvCxnSpPr>
          <p:cNvPr id="12" name="Straight Arrow Connector 11" descr="Green arrow pointing to the Happy Payment Date column">
            <a:extLst>
              <a:ext uri="{FF2B5EF4-FFF2-40B4-BE49-F238E27FC236}">
                <a16:creationId xmlns:a16="http://schemas.microsoft.com/office/drawing/2014/main" id="{DC4BA857-9315-F69B-5300-A146425A6518}"/>
              </a:ext>
            </a:extLst>
          </p:cNvPr>
          <p:cNvCxnSpPr>
            <a:cxnSpLocks/>
          </p:cNvCxnSpPr>
          <p:nvPr/>
        </p:nvCxnSpPr>
        <p:spPr>
          <a:xfrm flipV="1">
            <a:off x="7764089" y="4878590"/>
            <a:ext cx="0" cy="1490057"/>
          </a:xfrm>
          <a:prstGeom prst="straightConnector1">
            <a:avLst/>
          </a:prstGeom>
          <a:ln w="174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96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40C1-C075-1C4B-1D0E-BCB8EB459224}"/>
              </a:ext>
            </a:extLst>
          </p:cNvPr>
          <p:cNvSpPr>
            <a:spLocks noGrp="1"/>
          </p:cNvSpPr>
          <p:nvPr>
            <p:ph type="title"/>
          </p:nvPr>
        </p:nvSpPr>
        <p:spPr/>
        <p:txBody>
          <a:bodyPr/>
          <a:lstStyle/>
          <a:p>
            <a:r>
              <a:rPr lang="en-US">
                <a:latin typeface="Gill Sans MT"/>
              </a:rPr>
              <a:t>Denial Reminders &amp; Refresher </a:t>
            </a:r>
            <a:endParaRPr lang="en-US"/>
          </a:p>
        </p:txBody>
      </p:sp>
      <p:sp>
        <p:nvSpPr>
          <p:cNvPr id="3" name="Content Placeholder 2">
            <a:extLst>
              <a:ext uri="{FF2B5EF4-FFF2-40B4-BE49-F238E27FC236}">
                <a16:creationId xmlns:a16="http://schemas.microsoft.com/office/drawing/2014/main" id="{FCF8DFC2-3AA8-DF17-8CC6-384B415C8D2B}"/>
              </a:ext>
            </a:extLst>
          </p:cNvPr>
          <p:cNvSpPr>
            <a:spLocks noGrp="1"/>
          </p:cNvSpPr>
          <p:nvPr>
            <p:ph idx="1"/>
          </p:nvPr>
        </p:nvSpPr>
        <p:spPr>
          <a:xfrm>
            <a:off x="150852" y="1219201"/>
            <a:ext cx="11814076" cy="3396572"/>
          </a:xfrm>
        </p:spPr>
        <p:txBody>
          <a:bodyPr vert="horz" lIns="121899" tIns="60949" rIns="121899" bIns="60949" rtlCol="0" anchor="t">
            <a:normAutofit lnSpcReduction="10000"/>
          </a:bodyPr>
          <a:lstStyle/>
          <a:p>
            <a:pPr marL="171450" indent="-171450"/>
            <a:r>
              <a:rPr lang="en-US" sz="2000" dirty="0">
                <a:latin typeface="Gill Sans MT"/>
              </a:rPr>
              <a:t>RAAs are encouraged to use their best judgment in making a denial decision, and the tenant may submit an administrative review.</a:t>
            </a:r>
          </a:p>
          <a:p>
            <a:pPr marL="171450" indent="-171450"/>
            <a:r>
              <a:rPr lang="en-US" sz="2000" dirty="0">
                <a:latin typeface="Gill Sans MT"/>
              </a:rPr>
              <a:t>Always select the most accurate and specific denial reason when determining a household is not eligible for RAFT. </a:t>
            </a:r>
          </a:p>
          <a:p>
            <a:pPr marL="171450" indent="-171450"/>
            <a:r>
              <a:rPr lang="en-US" sz="2000" dirty="0">
                <a:latin typeface="Gill Sans MT"/>
              </a:rPr>
              <a:t>A case cannot be denied for a reason that is not listed, specified, or required in the RAFT admin plan.</a:t>
            </a:r>
          </a:p>
          <a:p>
            <a:pPr marL="171450" indent="-171450"/>
            <a:r>
              <a:rPr lang="en-US" sz="2000" dirty="0">
                <a:latin typeface="Gill Sans MT"/>
              </a:rPr>
              <a:t>If you are requesting additional information due to concerns of potential suspicious activity, please ensure you case comment in HHH and explain why you are asking for it outside of the RAFT admin plan. </a:t>
            </a:r>
          </a:p>
          <a:p>
            <a:pPr marL="171450" indent="-171450"/>
            <a:r>
              <a:rPr lang="en-US" sz="2000" dirty="0">
                <a:latin typeface="Gill Sans MT"/>
              </a:rPr>
              <a:t>An application should only be denied if the household is found to be ineligible for RAFT based on one of the ineligibility reasons from the admin plan. </a:t>
            </a:r>
          </a:p>
          <a:p>
            <a:pPr marL="171450" indent="-171450"/>
            <a:endParaRPr lang="en-US" sz="2000" dirty="0">
              <a:latin typeface="Gill Sans MT"/>
              <a:ea typeface="Calibri"/>
              <a:cs typeface="Calibri"/>
            </a:endParaRPr>
          </a:p>
          <a:p>
            <a:pPr marL="171450" indent="-171450"/>
            <a:endParaRPr lang="en-US" sz="2000" dirty="0">
              <a:latin typeface="Gill Sans MT"/>
            </a:endParaRPr>
          </a:p>
          <a:p>
            <a:pPr marL="456565" indent="-456565"/>
            <a:endParaRPr lang="en-US" dirty="0">
              <a:latin typeface="Gill Sans MT"/>
            </a:endParaRPr>
          </a:p>
          <a:p>
            <a:pPr marL="456565" indent="-456565"/>
            <a:endParaRPr lang="en-US" sz="2000" dirty="0">
              <a:latin typeface="Gill Sans MT"/>
            </a:endParaRPr>
          </a:p>
          <a:p>
            <a:pPr marL="456565" indent="-456565"/>
            <a:endParaRPr lang="en-US" sz="2000" dirty="0">
              <a:latin typeface="Gill Sans MT"/>
            </a:endParaRPr>
          </a:p>
        </p:txBody>
      </p:sp>
      <p:sp>
        <p:nvSpPr>
          <p:cNvPr id="8" name="Rectangle 7">
            <a:extLst>
              <a:ext uri="{FF2B5EF4-FFF2-40B4-BE49-F238E27FC236}">
                <a16:creationId xmlns:a16="http://schemas.microsoft.com/office/drawing/2014/main" id="{B47834FF-E2BC-5ECE-1633-23252513EC2C}"/>
              </a:ext>
            </a:extLst>
          </p:cNvPr>
          <p:cNvSpPr/>
          <p:nvPr/>
        </p:nvSpPr>
        <p:spPr>
          <a:xfrm>
            <a:off x="3898739" y="4423754"/>
            <a:ext cx="3210168" cy="1067293"/>
          </a:xfrm>
          <a:prstGeom prst="rect">
            <a:avLst/>
          </a:prstGeom>
          <a:solidFill>
            <a:srgbClr val="F7F69E"/>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Key Reminders  </a:t>
            </a:r>
            <a:endParaRPr lang="en-US">
              <a:solidFill>
                <a:schemeClr val="tx1"/>
              </a:solidFill>
            </a:endParaRPr>
          </a:p>
          <a:p>
            <a:pPr algn="ctr"/>
            <a:r>
              <a:rPr lang="en-US" b="1">
                <a:solidFill>
                  <a:schemeClr val="tx1"/>
                </a:solidFill>
              </a:rPr>
              <a:t>Denials vs Timeouts</a:t>
            </a:r>
            <a:endParaRPr lang="en-US">
              <a:solidFill>
                <a:schemeClr val="tx1"/>
              </a:solidFill>
            </a:endParaRPr>
          </a:p>
        </p:txBody>
      </p:sp>
      <p:sp>
        <p:nvSpPr>
          <p:cNvPr id="7" name="Rectangle 6">
            <a:extLst>
              <a:ext uri="{FF2B5EF4-FFF2-40B4-BE49-F238E27FC236}">
                <a16:creationId xmlns:a16="http://schemas.microsoft.com/office/drawing/2014/main" id="{E0CCEEBB-A10A-CEF1-4823-6EF2DA817CA4}"/>
              </a:ext>
            </a:extLst>
          </p:cNvPr>
          <p:cNvSpPr/>
          <p:nvPr/>
        </p:nvSpPr>
        <p:spPr>
          <a:xfrm>
            <a:off x="2413965" y="5600202"/>
            <a:ext cx="2556327" cy="1256721"/>
          </a:xfrm>
          <a:prstGeom prst="rect">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Denials</a:t>
            </a:r>
          </a:p>
          <a:p>
            <a:pPr algn="ctr"/>
            <a:r>
              <a:rPr lang="en-US">
                <a:solidFill>
                  <a:schemeClr val="tx1"/>
                </a:solidFill>
              </a:rPr>
              <a:t>Ineligible for RAFT</a:t>
            </a:r>
          </a:p>
          <a:p>
            <a:pPr algn="ctr"/>
            <a:r>
              <a:rPr lang="en-US">
                <a:solidFill>
                  <a:schemeClr val="tx1"/>
                </a:solidFill>
              </a:rPr>
              <a:t>Appeal option </a:t>
            </a:r>
          </a:p>
        </p:txBody>
      </p:sp>
      <p:sp>
        <p:nvSpPr>
          <p:cNvPr id="6" name="Rectangle 5">
            <a:extLst>
              <a:ext uri="{FF2B5EF4-FFF2-40B4-BE49-F238E27FC236}">
                <a16:creationId xmlns:a16="http://schemas.microsoft.com/office/drawing/2014/main" id="{990AFB07-5C53-25B3-A6C5-194592831C29}"/>
              </a:ext>
            </a:extLst>
          </p:cNvPr>
          <p:cNvSpPr/>
          <p:nvPr/>
        </p:nvSpPr>
        <p:spPr>
          <a:xfrm>
            <a:off x="6064018" y="5604662"/>
            <a:ext cx="2726602" cy="124937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b="1">
                <a:solidFill>
                  <a:schemeClr val="tx1"/>
                </a:solidFill>
              </a:rPr>
              <a:t>Timeouts</a:t>
            </a:r>
          </a:p>
          <a:p>
            <a:pPr algn="ctr"/>
            <a:r>
              <a:rPr lang="en-US">
                <a:solidFill>
                  <a:schemeClr val="tx1"/>
                </a:solidFill>
              </a:rPr>
              <a:t>Missing Documentation </a:t>
            </a:r>
          </a:p>
          <a:p>
            <a:pPr algn="ctr"/>
            <a:r>
              <a:rPr lang="en-US">
                <a:solidFill>
                  <a:schemeClr val="tx1"/>
                </a:solidFill>
              </a:rPr>
              <a:t>No appeal option </a:t>
            </a:r>
          </a:p>
        </p:txBody>
      </p:sp>
    </p:spTree>
    <p:extLst>
      <p:ext uri="{BB962C8B-B14F-4D97-AF65-F5344CB8AC3E}">
        <p14:creationId xmlns:p14="http://schemas.microsoft.com/office/powerpoint/2010/main" val="2701629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9F177-4C29-ADD5-ADC0-E04685A12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5A2B7-175D-881A-2DA5-948C26496D9A}"/>
              </a:ext>
            </a:extLst>
          </p:cNvPr>
          <p:cNvSpPr>
            <a:spLocks noGrp="1"/>
          </p:cNvSpPr>
          <p:nvPr>
            <p:ph type="title"/>
          </p:nvPr>
        </p:nvSpPr>
        <p:spPr/>
        <p:txBody>
          <a:bodyPr>
            <a:normAutofit/>
          </a:bodyPr>
          <a:lstStyle/>
          <a:p>
            <a:r>
              <a:rPr lang="en-US" sz="2400" dirty="0">
                <a:latin typeface="Gill Sans MT"/>
              </a:rPr>
              <a:t>Denial Reminders &amp; Refresher, continued </a:t>
            </a:r>
            <a:endParaRPr lang="en-US" sz="2400" dirty="0"/>
          </a:p>
        </p:txBody>
      </p:sp>
      <p:sp>
        <p:nvSpPr>
          <p:cNvPr id="6" name="Rectangle 5">
            <a:extLst>
              <a:ext uri="{FF2B5EF4-FFF2-40B4-BE49-F238E27FC236}">
                <a16:creationId xmlns:a16="http://schemas.microsoft.com/office/drawing/2014/main" id="{C0378C07-A3B6-96C1-2C1E-C219D41000D5}"/>
              </a:ext>
            </a:extLst>
          </p:cNvPr>
          <p:cNvSpPr/>
          <p:nvPr/>
        </p:nvSpPr>
        <p:spPr>
          <a:xfrm>
            <a:off x="151476" y="1089643"/>
            <a:ext cx="5492402" cy="13120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chemeClr val="tx1"/>
                </a:solidFill>
                <a:latin typeface="Calibri"/>
                <a:ea typeface="Calibri"/>
                <a:cs typeface="Calibri"/>
              </a:rPr>
              <a:t>Example #1:</a:t>
            </a:r>
            <a:endParaRPr lang="en-US" sz="1600" b="1">
              <a:solidFill>
                <a:schemeClr val="tx1"/>
              </a:solidFill>
              <a:latin typeface="Gill Sans MT" panose="020B0502020104020203"/>
              <a:ea typeface="Calibri"/>
              <a:cs typeface="Calibri"/>
            </a:endParaRPr>
          </a:p>
          <a:p>
            <a:pPr algn="ctr"/>
            <a:r>
              <a:rPr lang="en-US" sz="1600">
                <a:solidFill>
                  <a:schemeClr val="tx1"/>
                </a:solidFill>
                <a:latin typeface="Calibri"/>
                <a:ea typeface="Calibri"/>
                <a:cs typeface="Calibri"/>
              </a:rPr>
              <a:t>Chaser/CM identifies that the tenant only has $400 remaining in RAFT dollars currently and has a shut off notice for $750. </a:t>
            </a:r>
          </a:p>
          <a:p>
            <a:pPr algn="ctr"/>
            <a:r>
              <a:rPr lang="en-US" sz="1600">
                <a:solidFill>
                  <a:schemeClr val="tx1"/>
                </a:solidFill>
                <a:latin typeface="Calibri"/>
                <a:ea typeface="Calibri"/>
                <a:cs typeface="Calibri"/>
              </a:rPr>
              <a:t> What is the Chaser/CM next step in this situation? </a:t>
            </a:r>
            <a:endParaRPr lang="en-US">
              <a:solidFill>
                <a:schemeClr val="tx1"/>
              </a:solidFill>
            </a:endParaRPr>
          </a:p>
        </p:txBody>
      </p:sp>
      <p:sp>
        <p:nvSpPr>
          <p:cNvPr id="19" name="TextBox 18">
            <a:extLst>
              <a:ext uri="{FF2B5EF4-FFF2-40B4-BE49-F238E27FC236}">
                <a16:creationId xmlns:a16="http://schemas.microsoft.com/office/drawing/2014/main" id="{802DB052-D33B-23D1-AC50-2FA7BDCD0FDA}"/>
              </a:ext>
            </a:extLst>
          </p:cNvPr>
          <p:cNvSpPr txBox="1"/>
          <p:nvPr/>
        </p:nvSpPr>
        <p:spPr>
          <a:xfrm>
            <a:off x="432151" y="2614856"/>
            <a:ext cx="1999525" cy="369332"/>
          </a:xfrm>
          <a:prstGeom prst="rect">
            <a:avLst/>
          </a:prstGeom>
          <a:solidFill>
            <a:schemeClr val="accent2"/>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Incorrect</a:t>
            </a:r>
          </a:p>
        </p:txBody>
      </p:sp>
      <p:sp>
        <p:nvSpPr>
          <p:cNvPr id="11" name="Rectangle 10">
            <a:extLst>
              <a:ext uri="{FF2B5EF4-FFF2-40B4-BE49-F238E27FC236}">
                <a16:creationId xmlns:a16="http://schemas.microsoft.com/office/drawing/2014/main" id="{8B7B3549-E177-223D-2596-5161DDA3D0E6}"/>
              </a:ext>
            </a:extLst>
          </p:cNvPr>
          <p:cNvSpPr/>
          <p:nvPr/>
        </p:nvSpPr>
        <p:spPr>
          <a:xfrm>
            <a:off x="149277" y="3154952"/>
            <a:ext cx="2586748" cy="163480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Calibri"/>
              <a:buChar char="-"/>
            </a:pPr>
            <a:r>
              <a:rPr lang="en-US" sz="1600">
                <a:solidFill>
                  <a:schemeClr val="tx1"/>
                </a:solidFill>
                <a:latin typeface="Calibri"/>
                <a:ea typeface="Calibri"/>
                <a:cs typeface="Calibri"/>
              </a:rPr>
              <a:t>Deny for “No eligible housing crisis” because remaining assistance will not resolve the crisis.</a:t>
            </a:r>
          </a:p>
        </p:txBody>
      </p:sp>
      <p:sp>
        <p:nvSpPr>
          <p:cNvPr id="20" name="TextBox 19">
            <a:extLst>
              <a:ext uri="{FF2B5EF4-FFF2-40B4-BE49-F238E27FC236}">
                <a16:creationId xmlns:a16="http://schemas.microsoft.com/office/drawing/2014/main" id="{006D2D2D-4EBF-40E3-E1D1-F6BC55BC72B9}"/>
              </a:ext>
            </a:extLst>
          </p:cNvPr>
          <p:cNvSpPr txBox="1"/>
          <p:nvPr/>
        </p:nvSpPr>
        <p:spPr>
          <a:xfrm>
            <a:off x="3269847" y="2614855"/>
            <a:ext cx="1999525" cy="369332"/>
          </a:xfrm>
          <a:prstGeom prst="rect">
            <a:avLst/>
          </a:prstGeom>
          <a:solidFill>
            <a:srgbClr val="00B050"/>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Correct </a:t>
            </a:r>
          </a:p>
        </p:txBody>
      </p:sp>
      <p:sp>
        <p:nvSpPr>
          <p:cNvPr id="10" name="Rectangle 9">
            <a:extLst>
              <a:ext uri="{FF2B5EF4-FFF2-40B4-BE49-F238E27FC236}">
                <a16:creationId xmlns:a16="http://schemas.microsoft.com/office/drawing/2014/main" id="{B430249C-28A4-DAB7-DC23-F82766A98F64}"/>
              </a:ext>
            </a:extLst>
          </p:cNvPr>
          <p:cNvSpPr/>
          <p:nvPr/>
        </p:nvSpPr>
        <p:spPr>
          <a:xfrm>
            <a:off x="2896610" y="3153060"/>
            <a:ext cx="2744117" cy="2085755"/>
          </a:xfrm>
          <a:prstGeom prst="rect">
            <a:avLst/>
          </a:prstGeom>
          <a:solidFill>
            <a:srgbClr val="CCEBD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solidFill>
                <a:schemeClr val="tx1"/>
              </a:solidFill>
            </a:endParaRPr>
          </a:p>
          <a:p>
            <a:pPr marL="171450" indent="-171450" algn="ctr">
              <a:buFont typeface="Calibri"/>
              <a:buChar char="-"/>
            </a:pPr>
            <a:r>
              <a:rPr lang="en-US" sz="1600">
                <a:solidFill>
                  <a:schemeClr val="tx1"/>
                </a:solidFill>
                <a:latin typeface="Calibri"/>
                <a:ea typeface="Calibri"/>
                <a:cs typeface="Calibri"/>
              </a:rPr>
              <a:t>Check with utility company if remaining RAFT prevents shut-off. </a:t>
            </a:r>
          </a:p>
          <a:p>
            <a:pPr marL="171450" indent="-171450" algn="ctr">
              <a:buFont typeface="Calibri"/>
              <a:buChar char="-"/>
            </a:pPr>
            <a:r>
              <a:rPr lang="en-US" sz="1600">
                <a:solidFill>
                  <a:schemeClr val="tx1"/>
                </a:solidFill>
                <a:latin typeface="Calibri"/>
                <a:ea typeface="Calibri"/>
                <a:cs typeface="Calibri"/>
              </a:rPr>
              <a:t>If it does not, upload confirmation to HHH. Deny for "RAFT unable solve your housing crisis"</a:t>
            </a:r>
          </a:p>
        </p:txBody>
      </p:sp>
      <p:cxnSp>
        <p:nvCxnSpPr>
          <p:cNvPr id="24" name="Straight Arrow Connector 23">
            <a:extLst>
              <a:ext uri="{FF2B5EF4-FFF2-40B4-BE49-F238E27FC236}">
                <a16:creationId xmlns:a16="http://schemas.microsoft.com/office/drawing/2014/main" id="{362C0E8C-367B-6F1C-C736-72CCCFA5E673}"/>
              </a:ext>
              <a:ext uri="{C183D7F6-B498-43B3-948B-1728B52AA6E4}">
                <adec:decorative xmlns:adec="http://schemas.microsoft.com/office/drawing/2017/decorative" val="1"/>
              </a:ext>
            </a:extLst>
          </p:cNvPr>
          <p:cNvCxnSpPr/>
          <p:nvPr/>
        </p:nvCxnSpPr>
        <p:spPr>
          <a:xfrm>
            <a:off x="6002438" y="1095736"/>
            <a:ext cx="42440" cy="4888374"/>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D29E6AC8-FC37-DCB9-876A-B459E88C5FF0}"/>
              </a:ext>
            </a:extLst>
          </p:cNvPr>
          <p:cNvSpPr/>
          <p:nvPr/>
        </p:nvSpPr>
        <p:spPr>
          <a:xfrm>
            <a:off x="6237830" y="1089642"/>
            <a:ext cx="5511693" cy="131203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solidFill>
                  <a:schemeClr val="tx1"/>
                </a:solidFill>
                <a:latin typeface="Calibri"/>
                <a:ea typeface="Calibri"/>
                <a:cs typeface="Calibri"/>
              </a:rPr>
              <a:t>Example #2:</a:t>
            </a:r>
            <a:endParaRPr lang="en-US" sz="1600" b="1">
              <a:solidFill>
                <a:schemeClr val="tx1"/>
              </a:solidFill>
              <a:latin typeface="Gill Sans MT" panose="020B0502020104020203"/>
              <a:ea typeface="Calibri"/>
              <a:cs typeface="Calibri"/>
            </a:endParaRPr>
          </a:p>
          <a:p>
            <a:pPr algn="ctr"/>
            <a:r>
              <a:rPr lang="en-US" sz="1600">
                <a:solidFill>
                  <a:schemeClr val="tx1"/>
                </a:solidFill>
                <a:latin typeface="Calibri"/>
                <a:ea typeface="Calibri"/>
                <a:cs typeface="Calibri"/>
              </a:rPr>
              <a:t>Chaser/CM is requesting the tenant’s most recent proof of residency due to concerns about whether the housing crisis is within Massachusetts.</a:t>
            </a:r>
          </a:p>
          <a:p>
            <a:pPr algn="ctr"/>
            <a:r>
              <a:rPr lang="en-US" sz="1600">
                <a:solidFill>
                  <a:schemeClr val="tx1"/>
                </a:solidFill>
                <a:latin typeface="Calibri"/>
                <a:ea typeface="Calibri"/>
                <a:cs typeface="Calibri"/>
              </a:rPr>
              <a:t>What is the Chaser/CM next step in this situation? </a:t>
            </a:r>
            <a:endParaRPr lang="en-US">
              <a:solidFill>
                <a:schemeClr val="tx1"/>
              </a:solidFill>
            </a:endParaRPr>
          </a:p>
        </p:txBody>
      </p:sp>
      <p:sp>
        <p:nvSpPr>
          <p:cNvPr id="25" name="TextBox 24">
            <a:extLst>
              <a:ext uri="{FF2B5EF4-FFF2-40B4-BE49-F238E27FC236}">
                <a16:creationId xmlns:a16="http://schemas.microsoft.com/office/drawing/2014/main" id="{80948747-5D55-5D47-9127-20B8F308811C}"/>
              </a:ext>
            </a:extLst>
          </p:cNvPr>
          <p:cNvSpPr txBox="1"/>
          <p:nvPr/>
        </p:nvSpPr>
        <p:spPr>
          <a:xfrm>
            <a:off x="6618410" y="2614855"/>
            <a:ext cx="1999525" cy="369332"/>
          </a:xfrm>
          <a:prstGeom prst="rect">
            <a:avLst/>
          </a:prstGeom>
          <a:solidFill>
            <a:schemeClr val="accent2"/>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Incorrect</a:t>
            </a:r>
          </a:p>
        </p:txBody>
      </p:sp>
      <p:sp>
        <p:nvSpPr>
          <p:cNvPr id="27" name="Rectangle 26">
            <a:extLst>
              <a:ext uri="{FF2B5EF4-FFF2-40B4-BE49-F238E27FC236}">
                <a16:creationId xmlns:a16="http://schemas.microsoft.com/office/drawing/2014/main" id="{70AD73F6-418A-86C6-519F-8469D413B97A}"/>
              </a:ext>
            </a:extLst>
          </p:cNvPr>
          <p:cNvSpPr/>
          <p:nvPr/>
        </p:nvSpPr>
        <p:spPr>
          <a:xfrm>
            <a:off x="6235631" y="3154952"/>
            <a:ext cx="2763640" cy="1634804"/>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Calibri"/>
              <a:buChar char="-"/>
            </a:pPr>
            <a:r>
              <a:rPr lang="en-US" sz="1600">
                <a:solidFill>
                  <a:schemeClr val="tx1"/>
                </a:solidFill>
                <a:latin typeface="Calibri"/>
                <a:ea typeface="Calibri"/>
                <a:cs typeface="Calibri"/>
              </a:rPr>
              <a:t>Deny for “Other” crisis, as the tenant did not provide information requested to support an eligible crisis.</a:t>
            </a:r>
          </a:p>
          <a:p>
            <a:pPr marL="285750" indent="-285750" algn="ctr">
              <a:buFont typeface="Calibri"/>
              <a:buChar char="-"/>
            </a:pPr>
            <a:endParaRPr lang="en-US" sz="1600">
              <a:solidFill>
                <a:schemeClr val="tx1"/>
              </a:solidFill>
              <a:latin typeface="Gill Sans MT"/>
              <a:ea typeface="Calibri"/>
              <a:cs typeface="Calibri"/>
            </a:endParaRPr>
          </a:p>
        </p:txBody>
      </p:sp>
      <p:sp>
        <p:nvSpPr>
          <p:cNvPr id="26" name="TextBox 25">
            <a:extLst>
              <a:ext uri="{FF2B5EF4-FFF2-40B4-BE49-F238E27FC236}">
                <a16:creationId xmlns:a16="http://schemas.microsoft.com/office/drawing/2014/main" id="{E8CC2F52-5CFF-DBA8-B624-8DE1001AE21B}"/>
              </a:ext>
            </a:extLst>
          </p:cNvPr>
          <p:cNvSpPr txBox="1"/>
          <p:nvPr/>
        </p:nvSpPr>
        <p:spPr>
          <a:xfrm>
            <a:off x="9576150" y="2603308"/>
            <a:ext cx="1999525" cy="369332"/>
          </a:xfrm>
          <a:prstGeom prst="rect">
            <a:avLst/>
          </a:prstGeom>
          <a:solidFill>
            <a:srgbClr val="00B050"/>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Correct </a:t>
            </a:r>
          </a:p>
        </p:txBody>
      </p:sp>
      <p:sp>
        <p:nvSpPr>
          <p:cNvPr id="28" name="Rectangle 27">
            <a:extLst>
              <a:ext uri="{FF2B5EF4-FFF2-40B4-BE49-F238E27FC236}">
                <a16:creationId xmlns:a16="http://schemas.microsoft.com/office/drawing/2014/main" id="{D22031B2-5CD8-D681-D83F-E26075D187C8}"/>
              </a:ext>
            </a:extLst>
          </p:cNvPr>
          <p:cNvSpPr/>
          <p:nvPr/>
        </p:nvSpPr>
        <p:spPr>
          <a:xfrm>
            <a:off x="9314713" y="3154952"/>
            <a:ext cx="2608857" cy="1474414"/>
          </a:xfrm>
          <a:prstGeom prst="rect">
            <a:avLst/>
          </a:prstGeom>
          <a:solidFill>
            <a:srgbClr val="CCEBD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indent="-171450" algn="ctr">
              <a:buFont typeface="Calibri"/>
              <a:buChar char="-"/>
            </a:pPr>
            <a:r>
              <a:rPr lang="en-US" sz="1600">
                <a:solidFill>
                  <a:schemeClr val="tx1"/>
                </a:solidFill>
                <a:latin typeface="Calibri"/>
                <a:ea typeface="Calibri"/>
                <a:cs typeface="Calibri"/>
              </a:rPr>
              <a:t>Tenant Document </a:t>
            </a:r>
            <a:r>
              <a:rPr lang="en-US" sz="1600" b="1">
                <a:solidFill>
                  <a:schemeClr val="tx1"/>
                </a:solidFill>
                <a:latin typeface="Calibri"/>
                <a:ea typeface="Calibri"/>
                <a:cs typeface="Calibri"/>
              </a:rPr>
              <a:t>Timeout </a:t>
            </a:r>
            <a:r>
              <a:rPr lang="en-US" sz="1600">
                <a:solidFill>
                  <a:schemeClr val="tx1"/>
                </a:solidFill>
                <a:latin typeface="Calibri"/>
                <a:ea typeface="Calibri"/>
                <a:cs typeface="Calibri"/>
              </a:rPr>
              <a:t>as the requested information was not provided by the stated deadline </a:t>
            </a:r>
            <a:endParaRPr lang="en-US">
              <a:solidFill>
                <a:schemeClr val="tx1"/>
              </a:solidFill>
            </a:endParaRPr>
          </a:p>
        </p:txBody>
      </p:sp>
      <p:sp>
        <p:nvSpPr>
          <p:cNvPr id="5" name="TextBox 4">
            <a:extLst>
              <a:ext uri="{FF2B5EF4-FFF2-40B4-BE49-F238E27FC236}">
                <a16:creationId xmlns:a16="http://schemas.microsoft.com/office/drawing/2014/main" id="{27D0E847-B6E9-5B56-9D75-12C305C57761}"/>
              </a:ext>
            </a:extLst>
          </p:cNvPr>
          <p:cNvSpPr txBox="1"/>
          <p:nvPr/>
        </p:nvSpPr>
        <p:spPr>
          <a:xfrm>
            <a:off x="9382849" y="4635028"/>
            <a:ext cx="2478857" cy="369332"/>
          </a:xfrm>
          <a:prstGeom prst="rect">
            <a:avLst/>
          </a:prstGeom>
          <a:solidFill>
            <a:srgbClr val="FAF9DC"/>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t>*Timeout or Deny </a:t>
            </a:r>
            <a:endParaRPr lang="en-US"/>
          </a:p>
        </p:txBody>
      </p:sp>
      <p:sp>
        <p:nvSpPr>
          <p:cNvPr id="3" name="Rectangle 2">
            <a:extLst>
              <a:ext uri="{FF2B5EF4-FFF2-40B4-BE49-F238E27FC236}">
                <a16:creationId xmlns:a16="http://schemas.microsoft.com/office/drawing/2014/main" id="{58E3A1E7-CB89-3554-0038-696432AB1FAF}"/>
              </a:ext>
            </a:extLst>
          </p:cNvPr>
          <p:cNvSpPr/>
          <p:nvPr/>
        </p:nvSpPr>
        <p:spPr>
          <a:xfrm>
            <a:off x="9380209" y="5014229"/>
            <a:ext cx="2560511" cy="1774822"/>
          </a:xfrm>
          <a:prstGeom prst="rect">
            <a:avLst/>
          </a:prstGeom>
          <a:solidFill>
            <a:srgbClr val="CCEBD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pPr marL="171450" indent="-171450" algn="ctr">
              <a:buFont typeface="Calibri,Sans-Serif"/>
              <a:buChar char="-"/>
            </a:pPr>
            <a:r>
              <a:rPr lang="en-US" sz="1600" b="1">
                <a:solidFill>
                  <a:schemeClr val="tx1"/>
                </a:solidFill>
                <a:latin typeface="Calibri"/>
                <a:ea typeface="Calibri"/>
                <a:cs typeface="Calibri"/>
              </a:rPr>
              <a:t>Deny </a:t>
            </a:r>
            <a:r>
              <a:rPr lang="en-US" sz="1600">
                <a:solidFill>
                  <a:schemeClr val="tx1"/>
                </a:solidFill>
                <a:latin typeface="Calibri"/>
                <a:ea typeface="Calibri"/>
                <a:cs typeface="Calibri"/>
              </a:rPr>
              <a:t>for “No Eligible Housing Crisis” if, after RAA due diligence, the documentation provided does not support an eligible housing crisis in Massachusetts. </a:t>
            </a:r>
          </a:p>
          <a:p>
            <a:pPr marL="171450" indent="-171450" algn="ctr">
              <a:buFont typeface="Calibri,Sans-Serif"/>
              <a:buChar char="-"/>
            </a:pPr>
            <a:endParaRPr lang="en-US" sz="1400">
              <a:solidFill>
                <a:schemeClr val="tx1"/>
              </a:solidFill>
              <a:latin typeface="Calibri"/>
              <a:ea typeface="Calibri"/>
              <a:cs typeface="Calibri"/>
            </a:endParaRPr>
          </a:p>
        </p:txBody>
      </p:sp>
    </p:spTree>
    <p:extLst>
      <p:ext uri="{BB962C8B-B14F-4D97-AF65-F5344CB8AC3E}">
        <p14:creationId xmlns:p14="http://schemas.microsoft.com/office/powerpoint/2010/main" val="227014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F497D"/>
        </a:solidFill>
        <a:effectLst/>
      </p:bgPr>
    </p:bg>
    <p:spTree>
      <p:nvGrpSpPr>
        <p:cNvPr id="1" name="">
          <a:extLst>
            <a:ext uri="{FF2B5EF4-FFF2-40B4-BE49-F238E27FC236}">
              <a16:creationId xmlns:a16="http://schemas.microsoft.com/office/drawing/2014/main" id="{327B307E-58FE-CC7B-4280-034FAC44F8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EFF3E-0E9D-2D4F-2099-C2DA30B17A26}"/>
              </a:ext>
            </a:extLst>
          </p:cNvPr>
          <p:cNvSpPr>
            <a:spLocks noGrp="1"/>
          </p:cNvSpPr>
          <p:nvPr>
            <p:ph type="title"/>
          </p:nvPr>
        </p:nvSpPr>
        <p:spPr>
          <a:xfrm>
            <a:off x="380225" y="2667000"/>
            <a:ext cx="11431549" cy="762000"/>
          </a:xfrm>
        </p:spPr>
        <p:txBody>
          <a:bodyPr>
            <a:normAutofit/>
          </a:bodyPr>
          <a:lstStyle/>
          <a:p>
            <a:pPr algn="ctr"/>
            <a:r>
              <a:rPr lang="en-US" sz="3600">
                <a:latin typeface="Gill Sans MT"/>
              </a:rPr>
              <a:t>Question Break 1</a:t>
            </a:r>
            <a:endParaRPr lang="en-US" sz="3600"/>
          </a:p>
        </p:txBody>
      </p:sp>
    </p:spTree>
    <p:extLst>
      <p:ext uri="{BB962C8B-B14F-4D97-AF65-F5344CB8AC3E}">
        <p14:creationId xmlns:p14="http://schemas.microsoft.com/office/powerpoint/2010/main" val="27763502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sulting Learning Workshop Template">
  <a:themeElements>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sulting Learning Workshop 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ulting Learning Worksho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ulting Learning Worksho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ulting Learning Worksho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ulting Learning Worksho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ulting Learning Worksho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ulting Learning Worksho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ulting Learning Worksho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ulting Learning Worksho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ulting Learning Worksho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ulting Learning Worksho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ulting Learning Worksho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nsulting Learning Workshop Template">
  <a:themeElements>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sulting Learning Workshop Template">
      <a:majorFont>
        <a:latin typeface="Arial"/>
        <a:ea typeface=""/>
        <a:cs typeface="Times New Roman"/>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CC00"/>
          </a:solidFill>
          <a:prstDash val="solid"/>
          <a:round/>
          <a:headEnd type="none" w="med" len="med"/>
          <a:tailEnd type="none" w="med" len="med"/>
        </a:ln>
        <a:effectLst>
          <a:prstShdw prst="shdw18" dist="17961" dir="13500000">
            <a:srgbClr val="99CC00">
              <a:gamma/>
              <a:shade val="60000"/>
              <a:invGamma/>
            </a:srgbClr>
          </a:prstShdw>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800" b="0" i="0" u="none" strike="noStrike" cap="none" normalizeH="0" baseline="0" smtClean="0">
            <a:ln>
              <a:noFill/>
            </a:ln>
            <a:solidFill>
              <a:schemeClr val="tx1"/>
            </a:solidFill>
            <a:effectLst/>
            <a:latin typeface="Arial" charset="0"/>
          </a:defRPr>
        </a:defPPr>
      </a:lstStyle>
    </a:lnDef>
  </a:objectDefaults>
  <a:extraClrSchemeLst>
    <a:extraClrScheme>
      <a:clrScheme name="Consulting Learning Workshop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ulting Learning Workshop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ulting Learning Workshop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ulting Learning Workshop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ulting Learning Workshop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ulting Learning Workshop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ulting Learning Workshop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ulting Learning Workshop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ulting Learning Workshop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ulting Learning Workshop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ulting Learning Workshop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ulting Learning Workshop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56edfc87-841d-412c-92fb-a3bff7634b4b">
      <UserInfo>
        <DisplayName/>
        <AccountId xsi:nil="true"/>
        <AccountType/>
      </UserInfo>
    </SharedWithUsers>
    <lcf76f155ced4ddcb4097134ff3c332f xmlns="b37fdf11-447b-45ff-ae17-28c1cff47fd2">
      <Terms xmlns="http://schemas.microsoft.com/office/infopath/2007/PartnerControls"/>
    </lcf76f155ced4ddcb4097134ff3c332f>
    <TaxCatchAll xmlns="56edfc87-841d-412c-92fb-a3bff7634b4b" xsi:nil="true"/>
    <MediaLengthInSeconds xmlns="b37fdf11-447b-45ff-ae17-28c1cff47fd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E852E80A032574C85AFC8E1EDEAE63B" ma:contentTypeVersion="15" ma:contentTypeDescription="Create a new document." ma:contentTypeScope="" ma:versionID="6b939735a81b8de81ee72e866ebf8c97">
  <xsd:schema xmlns:xsd="http://www.w3.org/2001/XMLSchema" xmlns:xs="http://www.w3.org/2001/XMLSchema" xmlns:p="http://schemas.microsoft.com/office/2006/metadata/properties" xmlns:ns2="b37fdf11-447b-45ff-ae17-28c1cff47fd2" xmlns:ns3="56edfc87-841d-412c-92fb-a3bff7634b4b" targetNamespace="http://schemas.microsoft.com/office/2006/metadata/properties" ma:root="true" ma:fieldsID="0fdd1fd0740bae9ab51f14c5e8402590" ns2:_="" ns3:_="">
    <xsd:import namespace="b37fdf11-447b-45ff-ae17-28c1cff47fd2"/>
    <xsd:import namespace="56edfc87-841d-412c-92fb-a3bff7634b4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7fdf11-447b-45ff-ae17-28c1cff47f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edfc87-841d-412c-92fb-a3bff7634b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29304d6-3ebc-49a6-86fc-d260d4c4430c}" ma:internalName="TaxCatchAll" ma:showField="CatchAllData" ma:web="56edfc87-841d-412c-92fb-a3bff7634b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219DDC-1239-43C8-90EB-AA4C13CF8B9C}">
  <ds:schemaRefs>
    <ds:schemaRef ds:uri="http://schemas.microsoft.com/sharepoint/v3/contenttype/forms"/>
  </ds:schemaRefs>
</ds:datastoreItem>
</file>

<file path=customXml/itemProps2.xml><?xml version="1.0" encoding="utf-8"?>
<ds:datastoreItem xmlns:ds="http://schemas.openxmlformats.org/officeDocument/2006/customXml" ds:itemID="{D72F1FAE-C649-4584-8798-F5AB58FB0D15}">
  <ds:schemaRefs>
    <ds:schemaRef ds:uri="http://purl.org/dc/terms/"/>
    <ds:schemaRef ds:uri="http://schemas.microsoft.com/office/2006/metadata/properties"/>
    <ds:schemaRef ds:uri="http://schemas.microsoft.com/office/2006/documentManagement/types"/>
    <ds:schemaRef ds:uri="http://www.w3.org/XML/1998/namespace"/>
    <ds:schemaRef ds:uri="http://schemas.microsoft.com/office/infopath/2007/PartnerControls"/>
    <ds:schemaRef ds:uri="b37fdf11-447b-45ff-ae17-28c1cff47fd2"/>
    <ds:schemaRef ds:uri="http://schemas.openxmlformats.org/package/2006/metadata/core-properties"/>
    <ds:schemaRef ds:uri="http://purl.org/dc/elements/1.1/"/>
    <ds:schemaRef ds:uri="56edfc87-841d-412c-92fb-a3bff7634b4b"/>
    <ds:schemaRef ds:uri="http://purl.org/dc/dcmitype/"/>
  </ds:schemaRefs>
</ds:datastoreItem>
</file>

<file path=customXml/itemProps3.xml><?xml version="1.0" encoding="utf-8"?>
<ds:datastoreItem xmlns:ds="http://schemas.openxmlformats.org/officeDocument/2006/customXml" ds:itemID="{33C8BE2C-F91C-4096-801F-8E74116702E1}">
  <ds:schemaRefs>
    <ds:schemaRef ds:uri="56edfc87-841d-412c-92fb-a3bff7634b4b"/>
    <ds:schemaRef ds:uri="b37fdf11-447b-45ff-ae17-28c1cff47f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office theme</Template>
  <TotalTime>21</TotalTime>
  <Words>1706</Words>
  <Application>Microsoft Office PowerPoint</Application>
  <PresentationFormat>Widescreen</PresentationFormat>
  <Paragraphs>201</Paragraphs>
  <Slides>21</Slides>
  <Notes>21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21</vt:i4>
      </vt:variant>
    </vt:vector>
  </HeadingPairs>
  <TitlesOfParts>
    <vt:vector size="35" baseType="lpstr">
      <vt:lpstr>Arial</vt:lpstr>
      <vt:lpstr>Arial,Sans-Serif</vt:lpstr>
      <vt:lpstr>Calibri</vt:lpstr>
      <vt:lpstr>Calibri,Sans-Serif</vt:lpstr>
      <vt:lpstr>Gill Sans MT</vt:lpstr>
      <vt:lpstr>Google Sans</vt:lpstr>
      <vt:lpstr>Lucida Sans Unicode</vt:lpstr>
      <vt:lpstr>Times New Roman</vt:lpstr>
      <vt:lpstr>1_Office Theme</vt:lpstr>
      <vt:lpstr>3_Office Theme</vt:lpstr>
      <vt:lpstr>Consulting Learning Workshop Template</vt:lpstr>
      <vt:lpstr>1_Consulting Learning Workshop Template</vt:lpstr>
      <vt:lpstr>2_Office Theme</vt:lpstr>
      <vt:lpstr>4_Office Theme</vt:lpstr>
      <vt:lpstr>RAA RAFT Office Hours RAFT Policy Clarifications, Processing Reminders, and 4-23-26 HHH Build EOHLC Office Hours 04.23.2026  </vt:lpstr>
      <vt:lpstr>Welcome</vt:lpstr>
      <vt:lpstr>Engagement Best Practices</vt:lpstr>
      <vt:lpstr>Agenda</vt:lpstr>
      <vt:lpstr>RAFT Benefit Cap</vt:lpstr>
      <vt:lpstr>RAFT Benefit Cap, continued</vt:lpstr>
      <vt:lpstr>Denial Reminders &amp; Refresher </vt:lpstr>
      <vt:lpstr>Denial Reminders &amp; Refresher, continued </vt:lpstr>
      <vt:lpstr>Question Break 1</vt:lpstr>
      <vt:lpstr>Notice to Quit Clarifications</vt:lpstr>
      <vt:lpstr>Notice to Quit Clarifications, continued</vt:lpstr>
      <vt:lpstr>Requesting Missing Documents</vt:lpstr>
      <vt:lpstr>Requesting Missing Documents - Examples</vt:lpstr>
      <vt:lpstr>Question Break 2</vt:lpstr>
      <vt:lpstr>Case Attachment Verification </vt:lpstr>
      <vt:lpstr>Person Account Updates</vt:lpstr>
      <vt:lpstr>Case Layout Changes</vt:lpstr>
      <vt:lpstr>Other 4/23 Updates</vt:lpstr>
      <vt:lpstr>Final Question Break </vt:lpstr>
      <vt:lpstr>RAA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RAFT Policy Clarifications, Processing Reminders, and 4-23-26 HHH Build</dc:title>
  <dc:creator>HLC</dc:creator>
  <cp:lastModifiedBy>Hartman, Ricky (HLC)</cp:lastModifiedBy>
  <cp:revision>4</cp:revision>
  <cp:lastPrinted>2023-06-16T16:40:20Z</cp:lastPrinted>
  <dcterms:created xsi:type="dcterms:W3CDTF">2021-02-09T15:29:29Z</dcterms:created>
  <dcterms:modified xsi:type="dcterms:W3CDTF">2026-04-28T17:32:56Z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0x0101006E852E80A032574C85AFC8E1EDEAE63B</vt:lpwstr>
  </property>
  <property fmtid="{D5CDD505-2E9C-101B-9397-08002B2CF9AE}" pid="3" name="TaxKeyword">
    <vt:lpwstr/>
  </property>
  <property fmtid="{D5CDD505-2E9C-101B-9397-08002B2CF9AE}" pid="4" name="ArticulateGUID">
    <vt:lpwstr>528A0D18-1620-427A-973D-EA8428885F52</vt:lpwstr>
  </property>
  <property fmtid="{D5CDD505-2E9C-101B-9397-08002B2CF9AE}" pid="5" name="ArticulatePath">
    <vt:lpwstr>https://massgov.sharepoint.com/sites/OCD-Teams-InteragencyHousingStability-EndtoEndSolution/Shared Documents/End to End Solution/RAA E2E Working Group/E2E Working Group 1 - 3.31.22</vt:lpwstr>
  </property>
  <property fmtid="{D5CDD505-2E9C-101B-9397-08002B2CF9AE}" pid="6" name="Order">
    <vt:r8>212400</vt:r8>
  </property>
  <property fmtid="{D5CDD505-2E9C-101B-9397-08002B2CF9AE}" pid="7" name="xd_Signature">
    <vt:bool>false</vt:bool>
  </property>
  <property fmtid="{D5CDD505-2E9C-101B-9397-08002B2CF9AE}" pid="8" name="xd_ProgID">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y fmtid="{D5CDD505-2E9C-101B-9397-08002B2CF9AE}" pid="13" name="MediaServiceImageTags">
    <vt:lpwstr/>
  </property>
</Properties>
</file>