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3" r:id="rId2"/>
  </p:sldMasterIdLst>
  <p:notesMasterIdLst>
    <p:notesMasterId r:id="rId41"/>
  </p:notesMasterIdLst>
  <p:handoutMasterIdLst>
    <p:handoutMasterId r:id="rId42"/>
  </p:handoutMasterIdLst>
  <p:sldIdLst>
    <p:sldId id="256" r:id="rId3"/>
    <p:sldId id="270" r:id="rId4"/>
    <p:sldId id="956" r:id="rId5"/>
    <p:sldId id="965" r:id="rId6"/>
    <p:sldId id="969" r:id="rId7"/>
    <p:sldId id="970" r:id="rId8"/>
    <p:sldId id="954" r:id="rId9"/>
    <p:sldId id="967" r:id="rId10"/>
    <p:sldId id="971" r:id="rId11"/>
    <p:sldId id="973" r:id="rId12"/>
    <p:sldId id="257" r:id="rId13"/>
    <p:sldId id="258" r:id="rId14"/>
    <p:sldId id="259" r:id="rId15"/>
    <p:sldId id="260" r:id="rId16"/>
    <p:sldId id="261" r:id="rId17"/>
    <p:sldId id="262" r:id="rId18"/>
    <p:sldId id="974" r:id="rId19"/>
    <p:sldId id="975" r:id="rId20"/>
    <p:sldId id="3588" r:id="rId21"/>
    <p:sldId id="3589" r:id="rId22"/>
    <p:sldId id="3590" r:id="rId23"/>
    <p:sldId id="3599" r:id="rId24"/>
    <p:sldId id="3592" r:id="rId25"/>
    <p:sldId id="3650" r:id="rId26"/>
    <p:sldId id="3593" r:id="rId27"/>
    <p:sldId id="3612" r:id="rId28"/>
    <p:sldId id="3602" r:id="rId29"/>
    <p:sldId id="3604" r:id="rId30"/>
    <p:sldId id="3611" r:id="rId31"/>
    <p:sldId id="3606" r:id="rId32"/>
    <p:sldId id="3601" r:id="rId33"/>
    <p:sldId id="3596" r:id="rId34"/>
    <p:sldId id="3656" r:id="rId35"/>
    <p:sldId id="3334" r:id="rId36"/>
    <p:sldId id="951" r:id="rId37"/>
    <p:sldId id="3658" r:id="rId38"/>
    <p:sldId id="3657" r:id="rId39"/>
    <p:sldId id="934"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ery, James (DPH)" initials="LJ(" lastIdx="8" clrIdx="0"/>
  <p:cmAuthor id="2" name=" Lauren Nelson" initials="lbn" lastIdx="3" clrIdx="1"/>
  <p:cmAuthor id="3" name=" Kelly Haynes" initials="KMH" lastIdx="2" clrIdx="2"/>
  <p:cmAuthor id="4" name=" " initials=" " lastIdx="2" clrIdx="3"/>
  <p:cmAuthor id="5" name="Callahan, Marita (DPH)" initials="CM("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8" autoAdjust="0"/>
    <p:restoredTop sz="94131" autoAdjust="0"/>
  </p:normalViewPr>
  <p:slideViewPr>
    <p:cSldViewPr snapToGrid="0" snapToObjects="1">
      <p:cViewPr varScale="1">
        <p:scale>
          <a:sx n="106" d="100"/>
          <a:sy n="106" d="100"/>
        </p:scale>
        <p:origin x="456"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massgov.sharepoint.com/sites/HPC-Share-GFS/HPCRCT/Active%20Research%20Topics/Telehealth/2022%20report/APCD%20analysis/Teleheath%20descriptives%201005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ssgov.sharepoint.com/sites/HPC-Share-GFS/HPCRCT/Active%20Research%20Topics/Telehealth/2022%20report/APCD%20analysis/Teleheath%20descriptives%201005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ssgov.sharepoint.com/sites/HPC-Share-GFS/HPCRCT/Active%20Research%20Topics/Telehealth/2022%20report/APCD%20analysis/Teleheath%20descriptives%20100522.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https://massgov.sharepoint.com/sites/HPC-Share-GFS/HPCRCT/Active%20Research%20Topics/Telehealth/2022%20report/APCD%20analysis/Cost%20sharing%20100622.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massgov.sharepoint.com/sites/HPC-Share-GFS/HPCRCT/Active%20Research%20Topics/Telehealth/2022%20report/APCD%20analysis/Non-mh%20telehealth%20users%20100622.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massgov.sharepoint.com/sites/HPC-Share-GFS/HPCRCT/Active%20Research%20Topics/Telehealth/2022%20report/APCD%20analysis/MH%20telehealth%20users%20100622.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massgov.sharepoint.com/sites/HPC-Share-GFS/HPCRCT/Active%20Research%20Topics/Telehealth/2022%20report/APCD%20analysis/Regression%20100522.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massgov.sharepoint.com/sites/HPC-Share-GFS/HPCRCT/Active%20Research%20Topics/Telehealth/2022%20report/APCD%20analysis/Teleheath%20descriptives%201005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'Tele trends'!$A$14</c:f>
              <c:strCache>
                <c:ptCount val="1"/>
                <c:pt idx="0">
                  <c:v>Urgent care and retail clinics</c:v>
                </c:pt>
              </c:strCache>
            </c:strRef>
          </c:tx>
          <c:spPr>
            <a:solidFill>
              <a:schemeClr val="accent1"/>
            </a:solidFill>
            <a:ln>
              <a:noFill/>
            </a:ln>
            <a:effectLst/>
          </c:spPr>
          <c:invertIfNegative val="0"/>
          <c:cat>
            <c:numRef>
              <c:f>'Tele trends'!$B$13:$D$13</c:f>
              <c:numCache>
                <c:formatCode>General</c:formatCode>
                <c:ptCount val="3"/>
                <c:pt idx="0">
                  <c:v>2018</c:v>
                </c:pt>
                <c:pt idx="1">
                  <c:v>2019</c:v>
                </c:pt>
                <c:pt idx="2">
                  <c:v>2020</c:v>
                </c:pt>
              </c:numCache>
            </c:numRef>
          </c:cat>
          <c:val>
            <c:numRef>
              <c:f>'Tele trends'!$B$14:$D$14</c:f>
              <c:numCache>
                <c:formatCode>0%</c:formatCode>
                <c:ptCount val="3"/>
                <c:pt idx="0">
                  <c:v>2.5547737008086824E-2</c:v>
                </c:pt>
                <c:pt idx="1">
                  <c:v>2.7842198586449662E-2</c:v>
                </c:pt>
                <c:pt idx="2">
                  <c:v>3.4722432212155083E-2</c:v>
                </c:pt>
              </c:numCache>
            </c:numRef>
          </c:val>
          <c:extLst>
            <c:ext xmlns:c16="http://schemas.microsoft.com/office/drawing/2014/chart" uri="{C3380CC4-5D6E-409C-BE32-E72D297353CC}">
              <c16:uniqueId val="{00000000-827F-443C-A9AB-6111063AC51E}"/>
            </c:ext>
          </c:extLst>
        </c:ser>
        <c:ser>
          <c:idx val="1"/>
          <c:order val="1"/>
          <c:tx>
            <c:strRef>
              <c:f>'Tele trends'!$A$15</c:f>
              <c:strCache>
                <c:ptCount val="1"/>
                <c:pt idx="0">
                  <c:v>Office and HOPD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'Tele trends'!$B$13:$D$13</c:f>
              <c:numCache>
                <c:formatCode>General</c:formatCode>
                <c:ptCount val="3"/>
                <c:pt idx="0">
                  <c:v>2018</c:v>
                </c:pt>
                <c:pt idx="1">
                  <c:v>2019</c:v>
                </c:pt>
                <c:pt idx="2">
                  <c:v>2020</c:v>
                </c:pt>
              </c:numCache>
            </c:numRef>
          </c:cat>
          <c:val>
            <c:numRef>
              <c:f>'Tele trends'!$B$15:$D$15</c:f>
              <c:numCache>
                <c:formatCode>0%</c:formatCode>
                <c:ptCount val="3"/>
                <c:pt idx="0">
                  <c:v>0.93229128847021125</c:v>
                </c:pt>
                <c:pt idx="1">
                  <c:v>0.92664638580473757</c:v>
                </c:pt>
                <c:pt idx="2">
                  <c:v>0.63097209158637979</c:v>
                </c:pt>
              </c:numCache>
            </c:numRef>
          </c:val>
          <c:extLst>
            <c:ext xmlns:c16="http://schemas.microsoft.com/office/drawing/2014/chart" uri="{C3380CC4-5D6E-409C-BE32-E72D297353CC}">
              <c16:uniqueId val="{00000001-827F-443C-A9AB-6111063AC51E}"/>
            </c:ext>
          </c:extLst>
        </c:ser>
        <c:ser>
          <c:idx val="2"/>
          <c:order val="2"/>
          <c:tx>
            <c:strRef>
              <c:f>'Tele trends'!$A$16</c:f>
              <c:strCache>
                <c:ptCount val="1"/>
                <c:pt idx="0">
                  <c:v>Other</c:v>
                </c:pt>
              </c:strCache>
            </c:strRef>
          </c:tx>
          <c:spPr>
            <a:solidFill>
              <a:schemeClr val="accent3"/>
            </a:solidFill>
            <a:ln>
              <a:noFill/>
            </a:ln>
            <a:effectLst/>
          </c:spPr>
          <c:invertIfNegative val="0"/>
          <c:cat>
            <c:numRef>
              <c:f>'Tele trends'!$B$13:$D$13</c:f>
              <c:numCache>
                <c:formatCode>General</c:formatCode>
                <c:ptCount val="3"/>
                <c:pt idx="0">
                  <c:v>2018</c:v>
                </c:pt>
                <c:pt idx="1">
                  <c:v>2019</c:v>
                </c:pt>
                <c:pt idx="2">
                  <c:v>2020</c:v>
                </c:pt>
              </c:numCache>
            </c:numRef>
          </c:cat>
          <c:val>
            <c:numRef>
              <c:f>'Tele trends'!$B$16:$D$16</c:f>
              <c:numCache>
                <c:formatCode>0%</c:formatCode>
                <c:ptCount val="3"/>
                <c:pt idx="0">
                  <c:v>4.1148452725375241E-2</c:v>
                </c:pt>
                <c:pt idx="1">
                  <c:v>4.3440289088255001E-2</c:v>
                </c:pt>
                <c:pt idx="2">
                  <c:v>2.884147625663723E-2</c:v>
                </c:pt>
              </c:numCache>
            </c:numRef>
          </c:val>
          <c:extLst>
            <c:ext xmlns:c16="http://schemas.microsoft.com/office/drawing/2014/chart" uri="{C3380CC4-5D6E-409C-BE32-E72D297353CC}">
              <c16:uniqueId val="{00000002-827F-443C-A9AB-6111063AC51E}"/>
            </c:ext>
          </c:extLst>
        </c:ser>
        <c:ser>
          <c:idx val="3"/>
          <c:order val="3"/>
          <c:tx>
            <c:strRef>
              <c:f>'Tele trends'!$A$17</c:f>
              <c:strCache>
                <c:ptCount val="1"/>
                <c:pt idx="0">
                  <c:v>Telehealth</c:v>
                </c:pt>
              </c:strCache>
            </c:strRef>
          </c:tx>
          <c:spPr>
            <a:solidFill>
              <a:schemeClr val="accent4"/>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7F-443C-A9AB-6111063AC51E}"/>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'Tele trends'!$B$13:$D$13</c:f>
              <c:numCache>
                <c:formatCode>General</c:formatCode>
                <c:ptCount val="3"/>
                <c:pt idx="0">
                  <c:v>2018</c:v>
                </c:pt>
                <c:pt idx="1">
                  <c:v>2019</c:v>
                </c:pt>
                <c:pt idx="2">
                  <c:v>2020</c:v>
                </c:pt>
              </c:numCache>
            </c:numRef>
          </c:cat>
          <c:val>
            <c:numRef>
              <c:f>'Tele trends'!$B$17:$D$17</c:f>
              <c:numCache>
                <c:formatCode>0%</c:formatCode>
                <c:ptCount val="3"/>
                <c:pt idx="0">
                  <c:v>1.0125217963266576E-3</c:v>
                </c:pt>
                <c:pt idx="1">
                  <c:v>2.0711265205577314E-3</c:v>
                </c:pt>
                <c:pt idx="2">
                  <c:v>0.30549185124118639</c:v>
                </c:pt>
              </c:numCache>
            </c:numRef>
          </c:val>
          <c:extLst>
            <c:ext xmlns:c16="http://schemas.microsoft.com/office/drawing/2014/chart" uri="{C3380CC4-5D6E-409C-BE32-E72D297353CC}">
              <c16:uniqueId val="{00000004-827F-443C-A9AB-6111063AC51E}"/>
            </c:ext>
          </c:extLst>
        </c:ser>
        <c:dLbls>
          <c:showLegendKey val="0"/>
          <c:showVal val="0"/>
          <c:showCatName val="0"/>
          <c:showSerName val="0"/>
          <c:showPercent val="0"/>
          <c:showBubbleSize val="0"/>
        </c:dLbls>
        <c:gapWidth val="150"/>
        <c:overlap val="100"/>
        <c:axId val="389162216"/>
        <c:axId val="389162872"/>
      </c:barChart>
      <c:catAx>
        <c:axId val="38916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162872"/>
        <c:crosses val="autoZero"/>
        <c:auto val="1"/>
        <c:lblAlgn val="ctr"/>
        <c:lblOffset val="100"/>
        <c:noMultiLvlLbl val="0"/>
      </c:catAx>
      <c:valAx>
        <c:axId val="3891628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16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'Telehealth 2020'!$B$2</c:f>
              <c:strCache>
                <c:ptCount val="1"/>
                <c:pt idx="0">
                  <c:v>In-person</c:v>
                </c:pt>
              </c:strCache>
            </c:strRef>
          </c:tx>
          <c:spPr>
            <a:solidFill>
              <a:schemeClr val="accent1"/>
            </a:solidFill>
            <a:ln>
              <a:noFill/>
            </a:ln>
            <a:effectLst/>
          </c:spPr>
          <c:invertIfNegative val="0"/>
          <c:cat>
            <c:strRef>
              <c:f>'Telehealth 2020'!$A$3:$A$14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'Telehealth 2020'!$B$3:$B$14</c:f>
              <c:numCache>
                <c:formatCode>#,##0</c:formatCode>
                <c:ptCount val="12"/>
                <c:pt idx="0">
                  <c:v>1081942</c:v>
                </c:pt>
                <c:pt idx="1">
                  <c:v>954752</c:v>
                </c:pt>
                <c:pt idx="2">
                  <c:v>653360</c:v>
                </c:pt>
                <c:pt idx="3">
                  <c:v>218101</c:v>
                </c:pt>
                <c:pt idx="4">
                  <c:v>290210</c:v>
                </c:pt>
                <c:pt idx="5">
                  <c:v>491924</c:v>
                </c:pt>
                <c:pt idx="6">
                  <c:v>617329</c:v>
                </c:pt>
                <c:pt idx="7">
                  <c:v>638298</c:v>
                </c:pt>
                <c:pt idx="8">
                  <c:v>698272</c:v>
                </c:pt>
                <c:pt idx="9">
                  <c:v>789991</c:v>
                </c:pt>
                <c:pt idx="10">
                  <c:v>706118</c:v>
                </c:pt>
                <c:pt idx="11">
                  <c:v>714951</c:v>
                </c:pt>
              </c:numCache>
            </c:numRef>
          </c:val>
          <c:extLst>
            <c:ext xmlns:c16="http://schemas.microsoft.com/office/drawing/2014/chart" uri="{C3380CC4-5D6E-409C-BE32-E72D297353CC}">
              <c16:uniqueId val="{00000000-04EC-481B-BDF1-DD37A5754568}"/>
            </c:ext>
          </c:extLst>
        </c:ser>
        <c:ser>
          <c:idx val="1"/>
          <c:order val="1"/>
          <c:tx>
            <c:strRef>
              <c:f>'Telehealth 2020'!$C$2</c:f>
              <c:strCache>
                <c:ptCount val="1"/>
                <c:pt idx="0">
                  <c:v>Telehealth</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4EC-481B-BDF1-DD37A5754568}"/>
                </c:ext>
              </c:extLst>
            </c:dLbl>
            <c:dLbl>
              <c:idx val="1"/>
              <c:delete val="1"/>
              <c:extLst>
                <c:ext xmlns:c15="http://schemas.microsoft.com/office/drawing/2012/chart" uri="{CE6537A1-D6FC-4f65-9D91-7224C49458BB}"/>
                <c:ext xmlns:c16="http://schemas.microsoft.com/office/drawing/2014/chart" uri="{C3380CC4-5D6E-409C-BE32-E72D297353CC}">
                  <c16:uniqueId val="{00000002-04EC-481B-BDF1-DD37A5754568}"/>
                </c:ext>
              </c:extLst>
            </c:dLbl>
            <c:dLbl>
              <c:idx val="2"/>
              <c:tx>
                <c:rich>
                  <a:bodyPr/>
                  <a:lstStyle/>
                  <a:p>
                    <a:fld id="{BD817EA3-8A58-8A49-AFBC-A2C26ACCA3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4EC-481B-BDF1-DD37A5754568}"/>
                </c:ext>
              </c:extLst>
            </c:dLbl>
            <c:dLbl>
              <c:idx val="3"/>
              <c:tx>
                <c:rich>
                  <a:bodyPr/>
                  <a:lstStyle/>
                  <a:p>
                    <a:fld id="{5C6DD73D-EB8C-4C48-ABCB-C775AC94EB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4EC-481B-BDF1-DD37A5754568}"/>
                </c:ext>
              </c:extLst>
            </c:dLbl>
            <c:dLbl>
              <c:idx val="4"/>
              <c:tx>
                <c:rich>
                  <a:bodyPr/>
                  <a:lstStyle/>
                  <a:p>
                    <a:fld id="{9108FB80-C8DA-7547-A45C-12161B27F7C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4EC-481B-BDF1-DD37A5754568}"/>
                </c:ext>
              </c:extLst>
            </c:dLbl>
            <c:dLbl>
              <c:idx val="5"/>
              <c:tx>
                <c:rich>
                  <a:bodyPr/>
                  <a:lstStyle/>
                  <a:p>
                    <a:fld id="{7F3B8E5F-8D35-B64A-AE32-1C63146986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4EC-481B-BDF1-DD37A5754568}"/>
                </c:ext>
              </c:extLst>
            </c:dLbl>
            <c:dLbl>
              <c:idx val="6"/>
              <c:tx>
                <c:rich>
                  <a:bodyPr/>
                  <a:lstStyle/>
                  <a:p>
                    <a:fld id="{A0A6EC25-5B2F-174F-9E11-40C0E4D4BA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4EC-481B-BDF1-DD37A5754568}"/>
                </c:ext>
              </c:extLst>
            </c:dLbl>
            <c:dLbl>
              <c:idx val="7"/>
              <c:tx>
                <c:rich>
                  <a:bodyPr/>
                  <a:lstStyle/>
                  <a:p>
                    <a:fld id="{DC157571-85BE-A94C-8DF6-EC77AE26FC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4EC-481B-BDF1-DD37A5754568}"/>
                </c:ext>
              </c:extLst>
            </c:dLbl>
            <c:dLbl>
              <c:idx val="8"/>
              <c:tx>
                <c:rich>
                  <a:bodyPr/>
                  <a:lstStyle/>
                  <a:p>
                    <a:fld id="{4ECAEFE5-3F8A-1843-8EBE-C48D989F3B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4EC-481B-BDF1-DD37A5754568}"/>
                </c:ext>
              </c:extLst>
            </c:dLbl>
            <c:dLbl>
              <c:idx val="9"/>
              <c:tx>
                <c:rich>
                  <a:bodyPr/>
                  <a:lstStyle/>
                  <a:p>
                    <a:fld id="{82CF672B-EBE5-8942-A17B-C297991FBE2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4EC-481B-BDF1-DD37A5754568}"/>
                </c:ext>
              </c:extLst>
            </c:dLbl>
            <c:dLbl>
              <c:idx val="10"/>
              <c:tx>
                <c:rich>
                  <a:bodyPr/>
                  <a:lstStyle/>
                  <a:p>
                    <a:fld id="{446A893C-9BA7-BF45-8551-B7C222B7BA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4EC-481B-BDF1-DD37A5754568}"/>
                </c:ext>
              </c:extLst>
            </c:dLbl>
            <c:dLbl>
              <c:idx val="11"/>
              <c:tx>
                <c:rich>
                  <a:bodyPr/>
                  <a:lstStyle/>
                  <a:p>
                    <a:fld id="{38F7A1A3-792A-0C40-938E-EE8D6178A8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4EC-481B-BDF1-DD37A5754568}"/>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'Telehealth 2020'!$A$3:$A$14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'Telehealth 2020'!$C$3:$C$14</c:f>
              <c:numCache>
                <c:formatCode>#,##0</c:formatCode>
                <c:ptCount val="12"/>
                <c:pt idx="0">
                  <c:v>3286</c:v>
                </c:pt>
                <c:pt idx="1">
                  <c:v>3515</c:v>
                </c:pt>
                <c:pt idx="2">
                  <c:v>152725</c:v>
                </c:pt>
                <c:pt idx="3">
                  <c:v>432530</c:v>
                </c:pt>
                <c:pt idx="4">
                  <c:v>420844</c:v>
                </c:pt>
                <c:pt idx="5">
                  <c:v>408814</c:v>
                </c:pt>
                <c:pt idx="6">
                  <c:v>358634</c:v>
                </c:pt>
                <c:pt idx="7">
                  <c:v>317824</c:v>
                </c:pt>
                <c:pt idx="8">
                  <c:v>326281</c:v>
                </c:pt>
                <c:pt idx="9">
                  <c:v>338219</c:v>
                </c:pt>
                <c:pt idx="10">
                  <c:v>323872</c:v>
                </c:pt>
                <c:pt idx="11">
                  <c:v>368589</c:v>
                </c:pt>
              </c:numCache>
            </c:numRef>
          </c:val>
          <c:extLst>
            <c:ext xmlns:c15="http://schemas.microsoft.com/office/drawing/2012/chart" uri="{02D57815-91ED-43cb-92C2-25804820EDAC}">
              <c15:datalabelsRange>
                <c15:f>'Telehealth 2020'!$F$3:$F$14</c15:f>
                <c15:dlblRangeCache>
                  <c:ptCount val="12"/>
                  <c:pt idx="0">
                    <c:v>0%</c:v>
                  </c:pt>
                  <c:pt idx="1">
                    <c:v>0%</c:v>
                  </c:pt>
                  <c:pt idx="2">
                    <c:v>19%</c:v>
                  </c:pt>
                  <c:pt idx="3">
                    <c:v>66%</c:v>
                  </c:pt>
                  <c:pt idx="4">
                    <c:v>59%</c:v>
                  </c:pt>
                  <c:pt idx="5">
                    <c:v>45%</c:v>
                  </c:pt>
                  <c:pt idx="6">
                    <c:v>37%</c:v>
                  </c:pt>
                  <c:pt idx="7">
                    <c:v>33%</c:v>
                  </c:pt>
                  <c:pt idx="8">
                    <c:v>32%</c:v>
                  </c:pt>
                  <c:pt idx="9">
                    <c:v>30%</c:v>
                  </c:pt>
                  <c:pt idx="10">
                    <c:v>31%</c:v>
                  </c:pt>
                  <c:pt idx="11">
                    <c:v>34%</c:v>
                  </c:pt>
                </c15:dlblRangeCache>
              </c15:datalabelsRange>
            </c:ext>
            <c:ext xmlns:c16="http://schemas.microsoft.com/office/drawing/2014/chart" uri="{C3380CC4-5D6E-409C-BE32-E72D297353CC}">
              <c16:uniqueId val="{0000000D-04EC-481B-BDF1-DD37A5754568}"/>
            </c:ext>
          </c:extLst>
        </c:ser>
        <c:dLbls>
          <c:showLegendKey val="0"/>
          <c:showVal val="0"/>
          <c:showCatName val="0"/>
          <c:showSerName val="0"/>
          <c:showPercent val="0"/>
          <c:showBubbleSize val="0"/>
        </c:dLbls>
        <c:gapWidth val="40"/>
        <c:overlap val="100"/>
        <c:axId val="528823728"/>
        <c:axId val="528825368"/>
      </c:barChart>
      <c:catAx>
        <c:axId val="52882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8825368"/>
        <c:crosses val="autoZero"/>
        <c:auto val="1"/>
        <c:lblAlgn val="ctr"/>
        <c:lblOffset val="100"/>
        <c:noMultiLvlLbl val="0"/>
      </c:catAx>
      <c:valAx>
        <c:axId val="528825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882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 payer &amp; Qt'!$B$2</c:f>
              <c:strCache>
                <c:ptCount val="1"/>
                <c:pt idx="0">
                  <c:v>BCBS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payer &amp; Qt'!$A$3:$A$6</c:f>
              <c:strCache>
                <c:ptCount val="4"/>
                <c:pt idx="0">
                  <c:v>Q1</c:v>
                </c:pt>
                <c:pt idx="1">
                  <c:v>Q2</c:v>
                </c:pt>
                <c:pt idx="2">
                  <c:v>Q3</c:v>
                </c:pt>
                <c:pt idx="3">
                  <c:v>Q4</c:v>
                </c:pt>
              </c:strCache>
            </c:strRef>
          </c:cat>
          <c:val>
            <c:numRef>
              <c:f>'By payer &amp; Qt'!$B$3:$B$6</c:f>
              <c:numCache>
                <c:formatCode>0%</c:formatCode>
                <c:ptCount val="4"/>
                <c:pt idx="0">
                  <c:v>5.6191336363554001E-2</c:v>
                </c:pt>
                <c:pt idx="1">
                  <c:v>0.55410349369049072</c:v>
                </c:pt>
                <c:pt idx="2">
                  <c:v>0.34839850664138794</c:v>
                </c:pt>
                <c:pt idx="3">
                  <c:v>0.32200026512145996</c:v>
                </c:pt>
              </c:numCache>
            </c:numRef>
          </c:val>
          <c:extLst>
            <c:ext xmlns:c16="http://schemas.microsoft.com/office/drawing/2014/chart" uri="{C3380CC4-5D6E-409C-BE32-E72D297353CC}">
              <c16:uniqueId val="{00000000-8E06-4C1A-8A13-B3A0CA46452D}"/>
            </c:ext>
          </c:extLst>
        </c:ser>
        <c:ser>
          <c:idx val="1"/>
          <c:order val="1"/>
          <c:tx>
            <c:strRef>
              <c:f>'By payer &amp; Qt'!$C$2</c:f>
              <c:strCache>
                <c:ptCount val="1"/>
                <c:pt idx="0">
                  <c:v>HPHC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payer &amp; Qt'!$A$3:$A$6</c:f>
              <c:strCache>
                <c:ptCount val="4"/>
                <c:pt idx="0">
                  <c:v>Q1</c:v>
                </c:pt>
                <c:pt idx="1">
                  <c:v>Q2</c:v>
                </c:pt>
                <c:pt idx="2">
                  <c:v>Q3</c:v>
                </c:pt>
                <c:pt idx="3">
                  <c:v>Q4</c:v>
                </c:pt>
              </c:strCache>
            </c:strRef>
          </c:cat>
          <c:val>
            <c:numRef>
              <c:f>'By payer &amp; Qt'!$C$3:$C$6</c:f>
              <c:numCache>
                <c:formatCode>0%</c:formatCode>
                <c:ptCount val="4"/>
                <c:pt idx="0">
                  <c:v>5.6575417518615723E-2</c:v>
                </c:pt>
                <c:pt idx="1">
                  <c:v>0.56749439239501953</c:v>
                </c:pt>
                <c:pt idx="2">
                  <c:v>0.33979266881942749</c:v>
                </c:pt>
                <c:pt idx="3">
                  <c:v>0.32260969281196594</c:v>
                </c:pt>
              </c:numCache>
            </c:numRef>
          </c:val>
          <c:extLst>
            <c:ext xmlns:c16="http://schemas.microsoft.com/office/drawing/2014/chart" uri="{C3380CC4-5D6E-409C-BE32-E72D297353CC}">
              <c16:uniqueId val="{00000001-8E06-4C1A-8A13-B3A0CA46452D}"/>
            </c:ext>
          </c:extLst>
        </c:ser>
        <c:ser>
          <c:idx val="2"/>
          <c:order val="2"/>
          <c:tx>
            <c:strRef>
              <c:f>'By payer &amp; Qt'!$D$2</c:f>
              <c:strCache>
                <c:ptCount val="1"/>
                <c:pt idx="0">
                  <c:v>AllWays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payer &amp; Qt'!$A$3:$A$6</c:f>
              <c:strCache>
                <c:ptCount val="4"/>
                <c:pt idx="0">
                  <c:v>Q1</c:v>
                </c:pt>
                <c:pt idx="1">
                  <c:v>Q2</c:v>
                </c:pt>
                <c:pt idx="2">
                  <c:v>Q3</c:v>
                </c:pt>
                <c:pt idx="3">
                  <c:v>Q4</c:v>
                </c:pt>
              </c:strCache>
            </c:strRef>
          </c:cat>
          <c:val>
            <c:numRef>
              <c:f>'By payer &amp; Qt'!$D$3:$D$6</c:f>
              <c:numCache>
                <c:formatCode>0%</c:formatCode>
                <c:ptCount val="4"/>
                <c:pt idx="0">
                  <c:v>5.6669719517230988E-2</c:v>
                </c:pt>
                <c:pt idx="1">
                  <c:v>0.57637250423431396</c:v>
                </c:pt>
                <c:pt idx="2">
                  <c:v>0.3281664252281189</c:v>
                </c:pt>
                <c:pt idx="3">
                  <c:v>0.30345219373703003</c:v>
                </c:pt>
              </c:numCache>
            </c:numRef>
          </c:val>
          <c:extLst>
            <c:ext xmlns:c16="http://schemas.microsoft.com/office/drawing/2014/chart" uri="{C3380CC4-5D6E-409C-BE32-E72D297353CC}">
              <c16:uniqueId val="{00000002-8E06-4C1A-8A13-B3A0CA46452D}"/>
            </c:ext>
          </c:extLst>
        </c:ser>
        <c:ser>
          <c:idx val="3"/>
          <c:order val="3"/>
          <c:tx>
            <c:strRef>
              <c:f>'By payer &amp; Qt'!$E$2</c:f>
              <c:strCache>
                <c:ptCount val="1"/>
                <c:pt idx="0">
                  <c:v>Tufts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payer &amp; Qt'!$A$3:$A$6</c:f>
              <c:strCache>
                <c:ptCount val="4"/>
                <c:pt idx="0">
                  <c:v>Q1</c:v>
                </c:pt>
                <c:pt idx="1">
                  <c:v>Q2</c:v>
                </c:pt>
                <c:pt idx="2">
                  <c:v>Q3</c:v>
                </c:pt>
                <c:pt idx="3">
                  <c:v>Q4</c:v>
                </c:pt>
              </c:strCache>
            </c:strRef>
          </c:cat>
          <c:val>
            <c:numRef>
              <c:f>'By payer &amp; Qt'!$E$3:$E$6</c:f>
              <c:numCache>
                <c:formatCode>0%</c:formatCode>
                <c:ptCount val="4"/>
                <c:pt idx="0">
                  <c:v>5.7466782629489899E-2</c:v>
                </c:pt>
                <c:pt idx="1">
                  <c:v>0.56826764345169067</c:v>
                </c:pt>
                <c:pt idx="2">
                  <c:v>0.33885493874549866</c:v>
                </c:pt>
                <c:pt idx="3">
                  <c:v>0.32085034251213074</c:v>
                </c:pt>
              </c:numCache>
            </c:numRef>
          </c:val>
          <c:extLst>
            <c:ext xmlns:c16="http://schemas.microsoft.com/office/drawing/2014/chart" uri="{C3380CC4-5D6E-409C-BE32-E72D297353CC}">
              <c16:uniqueId val="{00000003-8E06-4C1A-8A13-B3A0CA46452D}"/>
            </c:ext>
          </c:extLst>
        </c:ser>
        <c:ser>
          <c:idx val="4"/>
          <c:order val="4"/>
          <c:tx>
            <c:strRef>
              <c:f>'By payer &amp; Qt'!$F$2</c:f>
              <c:strCache>
                <c:ptCount val="1"/>
                <c:pt idx="0">
                  <c:v>Anthem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payer &amp; Qt'!$A$3:$A$6</c:f>
              <c:strCache>
                <c:ptCount val="4"/>
                <c:pt idx="0">
                  <c:v>Q1</c:v>
                </c:pt>
                <c:pt idx="1">
                  <c:v>Q2</c:v>
                </c:pt>
                <c:pt idx="2">
                  <c:v>Q3</c:v>
                </c:pt>
                <c:pt idx="3">
                  <c:v>Q4</c:v>
                </c:pt>
              </c:strCache>
            </c:strRef>
          </c:cat>
          <c:val>
            <c:numRef>
              <c:f>'By payer &amp; Qt'!$F$3:$F$6</c:f>
              <c:numCache>
                <c:formatCode>0%</c:formatCode>
                <c:ptCount val="4"/>
                <c:pt idx="0">
                  <c:v>4.9395885318517685E-2</c:v>
                </c:pt>
                <c:pt idx="1">
                  <c:v>0.51741892099380493</c:v>
                </c:pt>
                <c:pt idx="2">
                  <c:v>0.29814860224723816</c:v>
                </c:pt>
                <c:pt idx="3">
                  <c:v>0.28843492269515991</c:v>
                </c:pt>
              </c:numCache>
            </c:numRef>
          </c:val>
          <c:extLst>
            <c:ext xmlns:c16="http://schemas.microsoft.com/office/drawing/2014/chart" uri="{C3380CC4-5D6E-409C-BE32-E72D297353CC}">
              <c16:uniqueId val="{00000004-8E06-4C1A-8A13-B3A0CA46452D}"/>
            </c:ext>
          </c:extLst>
        </c:ser>
        <c:dLbls>
          <c:showLegendKey val="0"/>
          <c:showVal val="0"/>
          <c:showCatName val="0"/>
          <c:showSerName val="0"/>
          <c:showPercent val="0"/>
          <c:showBubbleSize val="0"/>
        </c:dLbls>
        <c:gapWidth val="182"/>
        <c:axId val="491676560"/>
        <c:axId val="491666720"/>
      </c:barChart>
      <c:catAx>
        <c:axId val="49167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1666720"/>
        <c:crosses val="autoZero"/>
        <c:auto val="1"/>
        <c:lblAlgn val="ctr"/>
        <c:lblOffset val="100"/>
        <c:noMultiLvlLbl val="0"/>
      </c:catAx>
      <c:valAx>
        <c:axId val="491666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167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'by payer'!$B$2</c:f>
              <c:strCache>
                <c:ptCount val="1"/>
                <c:pt idx="0">
                  <c:v>BCBS</c:v>
                </c:pt>
              </c:strCache>
            </c:strRef>
          </c:tx>
          <c:spPr>
            <a:ln w="44450" cap="rnd">
              <a:solidFill>
                <a:schemeClr val="accent1"/>
              </a:solidFill>
              <a:round/>
            </a:ln>
            <a:effectLst/>
          </c:spPr>
          <c:marker>
            <c:symbol val="none"/>
          </c:marker>
          <c:cat>
            <c:strRef>
              <c:f>'by payer'!$A$3:$A$14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payer'!$B$3:$B$14</c:f>
              <c:numCache>
                <c:formatCode>0.0%</c:formatCode>
                <c:ptCount val="12"/>
                <c:pt idx="0">
                  <c:v>0.91940975189208984</c:v>
                </c:pt>
                <c:pt idx="1">
                  <c:v>0.9075581431388855</c:v>
                </c:pt>
                <c:pt idx="2">
                  <c:v>4.5163512229919434E-2</c:v>
                </c:pt>
                <c:pt idx="3">
                  <c:v>2.2245407104492188E-2</c:v>
                </c:pt>
                <c:pt idx="4">
                  <c:v>2.4661831557750702E-2</c:v>
                </c:pt>
                <c:pt idx="5">
                  <c:v>2.580452524125576E-2</c:v>
                </c:pt>
                <c:pt idx="6">
                  <c:v>2.8445461764931679E-2</c:v>
                </c:pt>
                <c:pt idx="7">
                  <c:v>2.8099542483687401E-2</c:v>
                </c:pt>
                <c:pt idx="8">
                  <c:v>3.2036755234003067E-2</c:v>
                </c:pt>
                <c:pt idx="9">
                  <c:v>3.1924169510602951E-2</c:v>
                </c:pt>
                <c:pt idx="10">
                  <c:v>2.9659280553460121E-2</c:v>
                </c:pt>
                <c:pt idx="11">
                  <c:v>2.6984762400388718E-2</c:v>
                </c:pt>
              </c:numCache>
            </c:numRef>
          </c:val>
          <c:smooth val="0"/>
          <c:extLst>
            <c:ext xmlns:c16="http://schemas.microsoft.com/office/drawing/2014/chart" uri="{C3380CC4-5D6E-409C-BE32-E72D297353CC}">
              <c16:uniqueId val="{00000000-57AF-4B87-902A-7130BF8FC1B6}"/>
            </c:ext>
          </c:extLst>
        </c:ser>
        <c:ser>
          <c:idx val="1"/>
          <c:order val="1"/>
          <c:tx>
            <c:strRef>
              <c:f>'by payer'!$C$2</c:f>
              <c:strCache>
                <c:ptCount val="1"/>
                <c:pt idx="0">
                  <c:v>HPHC</c:v>
                </c:pt>
              </c:strCache>
            </c:strRef>
          </c:tx>
          <c:spPr>
            <a:ln w="44450" cap="rnd">
              <a:solidFill>
                <a:schemeClr val="accent2"/>
              </a:solidFill>
              <a:round/>
            </a:ln>
            <a:effectLst/>
          </c:spPr>
          <c:marker>
            <c:symbol val="none"/>
          </c:marker>
          <c:dLbls>
            <c:dLbl>
              <c:idx val="9"/>
              <c:layout>
                <c:manualLayout>
                  <c:x val="-5.3734551316496508E-2"/>
                  <c:y val="-4.1335453100159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AF-4B87-902A-7130BF8FC1B6}"/>
                </c:ext>
              </c:extLst>
            </c:dLbl>
            <c:dLbl>
              <c:idx val="10"/>
              <c:layout>
                <c:manualLayout>
                  <c:x val="-3.8688876947877641E-2"/>
                  <c:y val="-3.17965023847376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AF-4B87-902A-7130BF8FC1B6}"/>
                </c:ext>
              </c:extLst>
            </c:dLbl>
            <c:dLbl>
              <c:idx val="11"/>
              <c:layout>
                <c:manualLayout>
                  <c:x val="-1.7195056421278884E-2"/>
                  <c:y val="-4.4515103338632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AF-4B87-902A-7130BF8FC1B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payer'!$A$3:$A$14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payer'!$C$3:$C$14</c:f>
              <c:numCache>
                <c:formatCode>0.0%</c:formatCode>
                <c:ptCount val="12"/>
                <c:pt idx="0">
                  <c:v>0.66292136907577515</c:v>
                </c:pt>
                <c:pt idx="1">
                  <c:v>0.839530348777771</c:v>
                </c:pt>
                <c:pt idx="2">
                  <c:v>3.1145025044679642E-2</c:v>
                </c:pt>
                <c:pt idx="3">
                  <c:v>2.4097582325339317E-2</c:v>
                </c:pt>
                <c:pt idx="4">
                  <c:v>2.1209821105003357E-2</c:v>
                </c:pt>
                <c:pt idx="5">
                  <c:v>1.8465688452124596E-2</c:v>
                </c:pt>
                <c:pt idx="6">
                  <c:v>2.0872009918093681E-2</c:v>
                </c:pt>
                <c:pt idx="7">
                  <c:v>2.2472819313406944E-2</c:v>
                </c:pt>
                <c:pt idx="8">
                  <c:v>2.5088666006922722E-2</c:v>
                </c:pt>
                <c:pt idx="9">
                  <c:v>0.7142060399055481</c:v>
                </c:pt>
                <c:pt idx="10">
                  <c:v>0.71086424589157104</c:v>
                </c:pt>
                <c:pt idx="11">
                  <c:v>0.68455934524536133</c:v>
                </c:pt>
              </c:numCache>
            </c:numRef>
          </c:val>
          <c:smooth val="0"/>
          <c:extLst>
            <c:ext xmlns:c16="http://schemas.microsoft.com/office/drawing/2014/chart" uri="{C3380CC4-5D6E-409C-BE32-E72D297353CC}">
              <c16:uniqueId val="{00000004-57AF-4B87-902A-7130BF8FC1B6}"/>
            </c:ext>
          </c:extLst>
        </c:ser>
        <c:ser>
          <c:idx val="2"/>
          <c:order val="2"/>
          <c:tx>
            <c:strRef>
              <c:f>'by payer'!$D$2</c:f>
              <c:strCache>
                <c:ptCount val="1"/>
                <c:pt idx="0">
                  <c:v>AllWays</c:v>
                </c:pt>
              </c:strCache>
            </c:strRef>
          </c:tx>
          <c:spPr>
            <a:ln w="44450" cap="rnd">
              <a:solidFill>
                <a:schemeClr val="accent3"/>
              </a:solidFill>
              <a:round/>
            </a:ln>
            <a:effectLst/>
          </c:spPr>
          <c:marker>
            <c:symbol val="none"/>
          </c:marker>
          <c:cat>
            <c:strRef>
              <c:f>'by payer'!$A$3:$A$14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payer'!$D$3:$D$14</c:f>
              <c:numCache>
                <c:formatCode>0.0%</c:formatCode>
                <c:ptCount val="12"/>
                <c:pt idx="0">
                  <c:v>0.75409835577011108</c:v>
                </c:pt>
                <c:pt idx="1">
                  <c:v>0.69841271638870239</c:v>
                </c:pt>
                <c:pt idx="2">
                  <c:v>3.3892128616571426E-2</c:v>
                </c:pt>
                <c:pt idx="3">
                  <c:v>2.4886321276426315E-2</c:v>
                </c:pt>
                <c:pt idx="4">
                  <c:v>2.779214084148407E-2</c:v>
                </c:pt>
                <c:pt idx="5">
                  <c:v>2.7567055076360703E-2</c:v>
                </c:pt>
                <c:pt idx="6">
                  <c:v>3.5331808030605316E-2</c:v>
                </c:pt>
                <c:pt idx="7">
                  <c:v>3.1123857945203781E-2</c:v>
                </c:pt>
                <c:pt idx="8">
                  <c:v>3.1476009637117386E-2</c:v>
                </c:pt>
                <c:pt idx="9">
                  <c:v>2.7204031124711037E-2</c:v>
                </c:pt>
                <c:pt idx="10">
                  <c:v>2.8821928426623344E-2</c:v>
                </c:pt>
                <c:pt idx="11">
                  <c:v>2.6191722601652145E-2</c:v>
                </c:pt>
              </c:numCache>
            </c:numRef>
          </c:val>
          <c:smooth val="0"/>
          <c:extLst>
            <c:ext xmlns:c16="http://schemas.microsoft.com/office/drawing/2014/chart" uri="{C3380CC4-5D6E-409C-BE32-E72D297353CC}">
              <c16:uniqueId val="{00000005-57AF-4B87-902A-7130BF8FC1B6}"/>
            </c:ext>
          </c:extLst>
        </c:ser>
        <c:ser>
          <c:idx val="3"/>
          <c:order val="3"/>
          <c:tx>
            <c:strRef>
              <c:f>'by payer'!$E$2</c:f>
              <c:strCache>
                <c:ptCount val="1"/>
                <c:pt idx="0">
                  <c:v>Tufts</c:v>
                </c:pt>
              </c:strCache>
            </c:strRef>
          </c:tx>
          <c:spPr>
            <a:ln w="44450" cap="rnd">
              <a:solidFill>
                <a:schemeClr val="accent4"/>
              </a:solidFill>
              <a:round/>
            </a:ln>
            <a:effectLst/>
          </c:spPr>
          <c:marker>
            <c:symbol val="none"/>
          </c:marker>
          <c:cat>
            <c:strRef>
              <c:f>'by payer'!$A$3:$A$14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payer'!$E$3:$E$14</c:f>
              <c:numCache>
                <c:formatCode>0.0%</c:formatCode>
                <c:ptCount val="12"/>
                <c:pt idx="0">
                  <c:v>0.79874211549758911</c:v>
                </c:pt>
                <c:pt idx="1">
                  <c:v>0.80178570747375488</c:v>
                </c:pt>
                <c:pt idx="2">
                  <c:v>1.4455412514507771E-2</c:v>
                </c:pt>
                <c:pt idx="3">
                  <c:v>5.6407670490443707E-3</c:v>
                </c:pt>
                <c:pt idx="4">
                  <c:v>5.726921372115612E-3</c:v>
                </c:pt>
                <c:pt idx="5">
                  <c:v>6.4337877556681633E-3</c:v>
                </c:pt>
                <c:pt idx="6">
                  <c:v>9.6158115193247795E-3</c:v>
                </c:pt>
                <c:pt idx="7">
                  <c:v>2.0014729350805283E-2</c:v>
                </c:pt>
                <c:pt idx="8">
                  <c:v>4.2123842984437943E-2</c:v>
                </c:pt>
                <c:pt idx="9">
                  <c:v>7.0448108017444611E-2</c:v>
                </c:pt>
                <c:pt idx="10">
                  <c:v>7.8897386789321899E-2</c:v>
                </c:pt>
                <c:pt idx="11">
                  <c:v>7.3115281760692596E-2</c:v>
                </c:pt>
              </c:numCache>
            </c:numRef>
          </c:val>
          <c:smooth val="0"/>
          <c:extLst>
            <c:ext xmlns:c16="http://schemas.microsoft.com/office/drawing/2014/chart" uri="{C3380CC4-5D6E-409C-BE32-E72D297353CC}">
              <c16:uniqueId val="{00000006-57AF-4B87-902A-7130BF8FC1B6}"/>
            </c:ext>
          </c:extLst>
        </c:ser>
        <c:ser>
          <c:idx val="4"/>
          <c:order val="4"/>
          <c:tx>
            <c:strRef>
              <c:f>'by payer'!$F$2</c:f>
              <c:strCache>
                <c:ptCount val="1"/>
                <c:pt idx="0">
                  <c:v>Anthem</c:v>
                </c:pt>
              </c:strCache>
            </c:strRef>
          </c:tx>
          <c:spPr>
            <a:ln w="44450" cap="rnd">
              <a:solidFill>
                <a:schemeClr val="accent5"/>
              </a:solidFill>
              <a:round/>
            </a:ln>
            <a:effectLst/>
          </c:spPr>
          <c:marker>
            <c:symbol val="none"/>
          </c:marker>
          <c:dLbls>
            <c:dLbl>
              <c:idx val="9"/>
              <c:layout>
                <c:manualLayout>
                  <c:x val="-2.7941966684578184E-2"/>
                  <c:y val="-4.133545310015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AF-4B87-902A-7130BF8FC1B6}"/>
                </c:ext>
              </c:extLst>
            </c:dLbl>
            <c:dLbl>
              <c:idx val="10"/>
              <c:layout>
                <c:manualLayout>
                  <c:x val="-2.3643202579258622E-2"/>
                  <c:y val="-4.133545310015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AF-4B87-902A-7130BF8FC1B6}"/>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AF-4B87-902A-7130BF8FC1B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Demi" panose="020B07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payer'!$A$3:$A$14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payer'!$F$3:$F$14</c:f>
              <c:numCache>
                <c:formatCode>0.0%</c:formatCode>
                <c:ptCount val="12"/>
                <c:pt idx="0">
                  <c:v>0.65048545598983765</c:v>
                </c:pt>
                <c:pt idx="1">
                  <c:v>0.63690477609634399</c:v>
                </c:pt>
                <c:pt idx="2">
                  <c:v>4.3235581368207932E-2</c:v>
                </c:pt>
                <c:pt idx="3">
                  <c:v>1.7850670963525772E-2</c:v>
                </c:pt>
                <c:pt idx="4">
                  <c:v>1.6296578571200371E-2</c:v>
                </c:pt>
                <c:pt idx="5">
                  <c:v>2.2414078935980797E-2</c:v>
                </c:pt>
                <c:pt idx="6">
                  <c:v>2.3951204493641853E-2</c:v>
                </c:pt>
                <c:pt idx="7">
                  <c:v>2.4535836651921272E-2</c:v>
                </c:pt>
                <c:pt idx="8">
                  <c:v>2.5433801114559174E-2</c:v>
                </c:pt>
                <c:pt idx="9">
                  <c:v>0.16255554556846619</c:v>
                </c:pt>
                <c:pt idx="10">
                  <c:v>0.15904907882213593</c:v>
                </c:pt>
                <c:pt idx="11">
                  <c:v>0.1501421183347702</c:v>
                </c:pt>
              </c:numCache>
            </c:numRef>
          </c:val>
          <c:smooth val="0"/>
          <c:extLst>
            <c:ext xmlns:c16="http://schemas.microsoft.com/office/drawing/2014/chart" uri="{C3380CC4-5D6E-409C-BE32-E72D297353CC}">
              <c16:uniqueId val="{0000000A-57AF-4B87-902A-7130BF8FC1B6}"/>
            </c:ext>
          </c:extLst>
        </c:ser>
        <c:dLbls>
          <c:showLegendKey val="0"/>
          <c:showVal val="0"/>
          <c:showCatName val="0"/>
          <c:showSerName val="0"/>
          <c:showPercent val="0"/>
          <c:showBubbleSize val="0"/>
        </c:dLbls>
        <c:smooth val="0"/>
        <c:axId val="565570864"/>
        <c:axId val="565571192"/>
      </c:lineChart>
      <c:catAx>
        <c:axId val="56557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5571192"/>
        <c:crosses val="autoZero"/>
        <c:auto val="1"/>
        <c:lblAlgn val="ctr"/>
        <c:lblOffset val="100"/>
        <c:noMultiLvlLbl val="0"/>
      </c:catAx>
      <c:valAx>
        <c:axId val="565571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557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POPV!$A$3:$A$16</c:f>
              <c:strCache>
                <c:ptCount val="14"/>
                <c:pt idx="0">
                  <c:v>MACIPA</c:v>
                </c:pt>
                <c:pt idx="1">
                  <c:v>BILH</c:v>
                </c:pt>
                <c:pt idx="2">
                  <c:v>Atrius</c:v>
                </c:pt>
                <c:pt idx="3">
                  <c:v>MGB</c:v>
                </c:pt>
                <c:pt idx="4">
                  <c:v>BMC</c:v>
                </c:pt>
                <c:pt idx="5">
                  <c:v>Baystate</c:v>
                </c:pt>
                <c:pt idx="6">
                  <c:v>Southcoast</c:v>
                </c:pt>
                <c:pt idx="7">
                  <c:v>Signature</c:v>
                </c:pt>
                <c:pt idx="8">
                  <c:v>Wellforce</c:v>
                </c:pt>
                <c:pt idx="9">
                  <c:v>Steward</c:v>
                </c:pt>
                <c:pt idx="10">
                  <c:v>Acton</c:v>
                </c:pt>
                <c:pt idx="11">
                  <c:v>UMass</c:v>
                </c:pt>
                <c:pt idx="12">
                  <c:v>South Shore</c:v>
                </c:pt>
                <c:pt idx="13">
                  <c:v>Reliant</c:v>
                </c:pt>
              </c:strCache>
            </c:strRef>
          </c:cat>
          <c:val>
            <c:numRef>
              <c:f>POPV!$D$3:$D$16</c:f>
              <c:numCache>
                <c:formatCode>0.0%</c:formatCode>
                <c:ptCount val="14"/>
                <c:pt idx="0">
                  <c:v>0.59585678577423096</c:v>
                </c:pt>
                <c:pt idx="1">
                  <c:v>0.59502971172332764</c:v>
                </c:pt>
                <c:pt idx="2">
                  <c:v>0.59276753664016724</c:v>
                </c:pt>
                <c:pt idx="3">
                  <c:v>0.5822792649269104</c:v>
                </c:pt>
                <c:pt idx="4">
                  <c:v>0.56793785095214844</c:v>
                </c:pt>
                <c:pt idx="5">
                  <c:v>0.55698823928833008</c:v>
                </c:pt>
                <c:pt idx="6">
                  <c:v>0.54753679037094116</c:v>
                </c:pt>
                <c:pt idx="7">
                  <c:v>0.53189617395401001</c:v>
                </c:pt>
                <c:pt idx="8">
                  <c:v>0.50978320837020874</c:v>
                </c:pt>
                <c:pt idx="9">
                  <c:v>0.4738067090511322</c:v>
                </c:pt>
                <c:pt idx="10">
                  <c:v>0.43860527873039246</c:v>
                </c:pt>
                <c:pt idx="11">
                  <c:v>0.41868141293525696</c:v>
                </c:pt>
                <c:pt idx="12">
                  <c:v>0.40663707256317139</c:v>
                </c:pt>
                <c:pt idx="13">
                  <c:v>0.36692160367965698</c:v>
                </c:pt>
              </c:numCache>
            </c:numRef>
          </c:val>
          <c:extLst>
            <c:ext xmlns:c16="http://schemas.microsoft.com/office/drawing/2014/chart" uri="{C3380CC4-5D6E-409C-BE32-E72D297353CC}">
              <c16:uniqueId val="{00000000-5979-4F96-BD45-CD17B0DE6147}"/>
            </c:ext>
          </c:extLst>
        </c:ser>
        <c:dLbls>
          <c:showLegendKey val="0"/>
          <c:showVal val="0"/>
          <c:showCatName val="0"/>
          <c:showSerName val="0"/>
          <c:showPercent val="0"/>
          <c:showBubbleSize val="0"/>
        </c:dLbls>
        <c:gapWidth val="75"/>
        <c:overlap val="-27"/>
        <c:axId val="530633912"/>
        <c:axId val="530634896"/>
      </c:barChart>
      <c:catAx>
        <c:axId val="53063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0634896"/>
        <c:crosses val="autoZero"/>
        <c:auto val="1"/>
        <c:lblAlgn val="ctr"/>
        <c:lblOffset val="100"/>
        <c:noMultiLvlLbl val="0"/>
      </c:catAx>
      <c:valAx>
        <c:axId val="53063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063391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POPV!$A$3:$A$16</c:f>
              <c:strCache>
                <c:ptCount val="14"/>
                <c:pt idx="0">
                  <c:v>Atrius</c:v>
                </c:pt>
                <c:pt idx="1">
                  <c:v>MACIPA</c:v>
                </c:pt>
                <c:pt idx="2">
                  <c:v>MGB</c:v>
                </c:pt>
                <c:pt idx="3">
                  <c:v>Acton</c:v>
                </c:pt>
                <c:pt idx="4">
                  <c:v>BILH</c:v>
                </c:pt>
                <c:pt idx="5">
                  <c:v>BMC</c:v>
                </c:pt>
                <c:pt idx="6">
                  <c:v>Southcoast</c:v>
                </c:pt>
                <c:pt idx="7">
                  <c:v>Reliant</c:v>
                </c:pt>
                <c:pt idx="8">
                  <c:v>Baystate</c:v>
                </c:pt>
                <c:pt idx="9">
                  <c:v>Wellforce</c:v>
                </c:pt>
                <c:pt idx="10">
                  <c:v>Steward</c:v>
                </c:pt>
                <c:pt idx="11">
                  <c:v>South Shore</c:v>
                </c:pt>
                <c:pt idx="12">
                  <c:v>UMass</c:v>
                </c:pt>
                <c:pt idx="13">
                  <c:v>Signature</c:v>
                </c:pt>
              </c:strCache>
            </c:strRef>
          </c:cat>
          <c:val>
            <c:numRef>
              <c:f>POPV!$D$3:$D$16</c:f>
              <c:numCache>
                <c:formatCode>0.0%</c:formatCode>
                <c:ptCount val="14"/>
                <c:pt idx="0">
                  <c:v>0.93161499500274658</c:v>
                </c:pt>
                <c:pt idx="1">
                  <c:v>0.92281204462051392</c:v>
                </c:pt>
                <c:pt idx="2">
                  <c:v>0.91658604145050049</c:v>
                </c:pt>
                <c:pt idx="3">
                  <c:v>0.91646778583526611</c:v>
                </c:pt>
                <c:pt idx="4">
                  <c:v>0.91020113229751587</c:v>
                </c:pt>
                <c:pt idx="5">
                  <c:v>0.88391304016113281</c:v>
                </c:pt>
                <c:pt idx="6">
                  <c:v>0.8787076473236084</c:v>
                </c:pt>
                <c:pt idx="7">
                  <c:v>0.87470781803131104</c:v>
                </c:pt>
                <c:pt idx="8">
                  <c:v>0.8660736083984375</c:v>
                </c:pt>
                <c:pt idx="9">
                  <c:v>0.8580782413482666</c:v>
                </c:pt>
                <c:pt idx="10">
                  <c:v>0.83563721179962158</c:v>
                </c:pt>
                <c:pt idx="11">
                  <c:v>0.83460676670074463</c:v>
                </c:pt>
                <c:pt idx="12">
                  <c:v>0.82481443881988525</c:v>
                </c:pt>
                <c:pt idx="13">
                  <c:v>0.82211911678314209</c:v>
                </c:pt>
              </c:numCache>
            </c:numRef>
          </c:val>
          <c:extLst>
            <c:ext xmlns:c16="http://schemas.microsoft.com/office/drawing/2014/chart" uri="{C3380CC4-5D6E-409C-BE32-E72D297353CC}">
              <c16:uniqueId val="{00000000-DE22-4BF3-8DFA-CBA8122BE128}"/>
            </c:ext>
          </c:extLst>
        </c:ser>
        <c:dLbls>
          <c:showLegendKey val="0"/>
          <c:showVal val="0"/>
          <c:showCatName val="0"/>
          <c:showSerName val="0"/>
          <c:showPercent val="0"/>
          <c:showBubbleSize val="0"/>
        </c:dLbls>
        <c:gapWidth val="75"/>
        <c:overlap val="-27"/>
        <c:axId val="530633912"/>
        <c:axId val="530634896"/>
      </c:barChart>
      <c:catAx>
        <c:axId val="53063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0634896"/>
        <c:crosses val="autoZero"/>
        <c:auto val="1"/>
        <c:lblAlgn val="ctr"/>
        <c:lblOffset val="100"/>
        <c:noMultiLvlLbl val="0"/>
      </c:catAx>
      <c:valAx>
        <c:axId val="5306348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063391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noFill/>
            <a:ln>
              <a:noFill/>
            </a:ln>
            <a:effectLst/>
          </c:spPr>
          <c:invertIfNegative val="0"/>
          <c:cat>
            <c:strRef>
              <c:f>'Presentation 2'!$A$2:$A$23</c:f>
              <c:strCache>
                <c:ptCount val="22"/>
                <c:pt idx="0">
                  <c:v>Community internet access</c:v>
                </c:pt>
                <c:pt idx="2">
                  <c:v>Small town/rural</c:v>
                </c:pt>
                <c:pt idx="3">
                  <c:v>Commuting</c:v>
                </c:pt>
                <c:pt idx="4">
                  <c:v>Suburban</c:v>
                </c:pt>
                <c:pt idx="6">
                  <c:v>5</c:v>
                </c:pt>
                <c:pt idx="7">
                  <c:v>4</c:v>
                </c:pt>
                <c:pt idx="8">
                  <c:v>3</c:v>
                </c:pt>
                <c:pt idx="9">
                  <c:v>2</c:v>
                </c:pt>
                <c:pt idx="11">
                  <c:v>&gt;5</c:v>
                </c:pt>
                <c:pt idx="12">
                  <c:v>&gt;2 &amp; &lt;=5</c:v>
                </c:pt>
                <c:pt idx="13">
                  <c:v>&gt;1 &amp; &lt;=2</c:v>
                </c:pt>
                <c:pt idx="15">
                  <c:v>Female</c:v>
                </c:pt>
                <c:pt idx="17">
                  <c:v>50 to 64</c:v>
                </c:pt>
                <c:pt idx="18">
                  <c:v>26 to 49</c:v>
                </c:pt>
                <c:pt idx="19">
                  <c:v>18 to 25</c:v>
                </c:pt>
                <c:pt idx="21">
                  <c:v>Having had a mental health visit</c:v>
                </c:pt>
              </c:strCache>
            </c:strRef>
          </c:cat>
          <c:val>
            <c:numRef>
              <c:f>'Presentation 2'!$B$2:$B$23</c:f>
              <c:numCache>
                <c:formatCode>General</c:formatCode>
                <c:ptCount val="22"/>
                <c:pt idx="0" formatCode="0.0%">
                  <c:v>5.5420400000000002E-2</c:v>
                </c:pt>
                <c:pt idx="2" formatCode="0.0%">
                  <c:v>-8.3308699999999999E-2</c:v>
                </c:pt>
                <c:pt idx="3" formatCode="0.0%">
                  <c:v>-3.8723399999999998E-2</c:v>
                </c:pt>
                <c:pt idx="4" formatCode="0.0%">
                  <c:v>-3.01032E-2</c:v>
                </c:pt>
                <c:pt idx="6" formatCode="0.0%">
                  <c:v>-2.8826399999999999E-2</c:v>
                </c:pt>
                <c:pt idx="7" formatCode="0.0%">
                  <c:v>-2.8100300000000002E-2</c:v>
                </c:pt>
                <c:pt idx="8" formatCode="0.0%">
                  <c:v>-2.99607E-2</c:v>
                </c:pt>
                <c:pt idx="9" formatCode="0.0%">
                  <c:v>-1.1965E-2</c:v>
                </c:pt>
                <c:pt idx="11" formatCode="0.0%">
                  <c:v>0.2743275</c:v>
                </c:pt>
                <c:pt idx="12" formatCode="0.0%">
                  <c:v>0.23480590000000001</c:v>
                </c:pt>
                <c:pt idx="13" formatCode="0.0%">
                  <c:v>0.2016511</c:v>
                </c:pt>
                <c:pt idx="15" formatCode="0.0%">
                  <c:v>2.1829299999999999E-2</c:v>
                </c:pt>
                <c:pt idx="17" formatCode="0.0%">
                  <c:v>8.2939799999999994E-2</c:v>
                </c:pt>
                <c:pt idx="18" formatCode="0.0%">
                  <c:v>9.2377100000000004E-2</c:v>
                </c:pt>
                <c:pt idx="19" formatCode="0.0%">
                  <c:v>5.5315099999999999E-2</c:v>
                </c:pt>
                <c:pt idx="21" formatCode="0.0%">
                  <c:v>0.34170129999999999</c:v>
                </c:pt>
              </c:numCache>
            </c:numRef>
          </c:val>
          <c:extLst>
            <c:ext xmlns:c16="http://schemas.microsoft.com/office/drawing/2014/chart" uri="{C3380CC4-5D6E-409C-BE32-E72D297353CC}">
              <c16:uniqueId val="{00000000-D8B1-4E70-8605-A7177DE59A86}"/>
            </c:ext>
          </c:extLst>
        </c:ser>
        <c:dLbls>
          <c:showLegendKey val="0"/>
          <c:showVal val="0"/>
          <c:showCatName val="0"/>
          <c:showSerName val="0"/>
          <c:showPercent val="0"/>
          <c:showBubbleSize val="0"/>
        </c:dLbls>
        <c:gapWidth val="182"/>
        <c:axId val="511851536"/>
        <c:axId val="511851208"/>
      </c:barChart>
      <c:scatterChart>
        <c:scatterStyle val="lineMarker"/>
        <c:varyColors val="0"/>
        <c:ser>
          <c:idx val="1"/>
          <c:order val="1"/>
          <c:spPr>
            <a:ln w="25400" cap="rnd">
              <a:noFill/>
              <a:round/>
            </a:ln>
            <a:effectLst/>
          </c:spPr>
          <c:marker>
            <c:symbol val="circle"/>
            <c:size val="5"/>
            <c:spPr>
              <a:solidFill>
                <a:schemeClr val="accent2"/>
              </a:solidFill>
              <a:ln w="9525">
                <a:solidFill>
                  <a:schemeClr val="accent2"/>
                </a:solidFill>
              </a:ln>
              <a:effectLst/>
            </c:spPr>
          </c:marker>
          <c:errBars>
            <c:errDir val="x"/>
            <c:errBarType val="both"/>
            <c:errValType val="cust"/>
            <c:noEndCap val="0"/>
            <c:plus>
              <c:numRef>
                <c:f>'Presentation 2'!$G$2:$G$21</c:f>
                <c:numCache>
                  <c:formatCode>General</c:formatCode>
                  <c:ptCount val="20"/>
                  <c:pt idx="0">
                    <c:v>2.9542599999999995E-2</c:v>
                  </c:pt>
                  <c:pt idx="2">
                    <c:v>1.0008100000000006E-2</c:v>
                  </c:pt>
                  <c:pt idx="3">
                    <c:v>4.9564999999999956E-3</c:v>
                  </c:pt>
                  <c:pt idx="4">
                    <c:v>2.7204000000000013E-3</c:v>
                  </c:pt>
                  <c:pt idx="6">
                    <c:v>5.000499999999998E-3</c:v>
                  </c:pt>
                  <c:pt idx="7">
                    <c:v>4.4767000000000001E-3</c:v>
                  </c:pt>
                  <c:pt idx="8">
                    <c:v>4.0350999999999998E-3</c:v>
                  </c:pt>
                  <c:pt idx="9">
                    <c:v>3.7893000000000007E-3</c:v>
                  </c:pt>
                  <c:pt idx="11">
                    <c:v>4.2783000000000126E-3</c:v>
                  </c:pt>
                  <c:pt idx="12">
                    <c:v>3.2124999999999793E-3</c:v>
                  </c:pt>
                  <c:pt idx="13">
                    <c:v>2.1483999999999948E-3</c:v>
                  </c:pt>
                  <c:pt idx="15">
                    <c:v>1.7141999999999991E-3</c:v>
                  </c:pt>
                  <c:pt idx="17">
                    <c:v>2.5741000000000097E-3</c:v>
                  </c:pt>
                  <c:pt idx="18">
                    <c:v>2.4525999999999992E-3</c:v>
                  </c:pt>
                  <c:pt idx="19">
                    <c:v>3.0246000000000023E-3</c:v>
                  </c:pt>
                </c:numCache>
              </c:numRef>
            </c:plus>
            <c:minus>
              <c:numRef>
                <c:f>'Presentation 2'!$F$2:$F$21</c:f>
                <c:numCache>
                  <c:formatCode>General</c:formatCode>
                  <c:ptCount val="20"/>
                  <c:pt idx="0">
                    <c:v>2.9542600000000002E-2</c:v>
                  </c:pt>
                  <c:pt idx="2">
                    <c:v>1.0008199999999995E-2</c:v>
                  </c:pt>
                  <c:pt idx="3">
                    <c:v>4.9565000000000026E-3</c:v>
                  </c:pt>
                  <c:pt idx="4">
                    <c:v>2.7204999999999972E-3</c:v>
                  </c:pt>
                  <c:pt idx="6">
                    <c:v>5.0003999999999986E-3</c:v>
                  </c:pt>
                  <c:pt idx="7">
                    <c:v>4.4767999999999961E-3</c:v>
                  </c:pt>
                  <c:pt idx="8">
                    <c:v>4.0350999999999998E-3</c:v>
                  </c:pt>
                  <c:pt idx="9">
                    <c:v>3.7893999999999983E-3</c:v>
                  </c:pt>
                  <c:pt idx="11">
                    <c:v>4.2783000000000126E-3</c:v>
                  </c:pt>
                  <c:pt idx="12">
                    <c:v>3.2126000000000099E-3</c:v>
                  </c:pt>
                  <c:pt idx="13">
                    <c:v>2.1483999999999948E-3</c:v>
                  </c:pt>
                  <c:pt idx="15">
                    <c:v>1.7141999999999991E-3</c:v>
                  </c:pt>
                  <c:pt idx="17">
                    <c:v>2.5741999999999987E-3</c:v>
                  </c:pt>
                  <c:pt idx="18">
                    <c:v>2.4525000000000102E-3</c:v>
                  </c:pt>
                  <c:pt idx="19">
                    <c:v>3.0246000000000023E-3</c:v>
                  </c:pt>
                </c:numCache>
              </c:numRef>
            </c:minus>
            <c:spPr>
              <a:noFill/>
              <a:ln w="9525" cap="flat" cmpd="sng" algn="ctr">
                <a:solidFill>
                  <a:schemeClr val="tx1">
                    <a:lumMod val="65000"/>
                    <a:lumOff val="35000"/>
                  </a:schemeClr>
                </a:solidFill>
                <a:round/>
              </a:ln>
              <a:effectLst/>
            </c:spPr>
          </c:errBars>
          <c:xVal>
            <c:numRef>
              <c:f>'Presentation 2'!$B$2:$B$23</c:f>
              <c:numCache>
                <c:formatCode>General</c:formatCode>
                <c:ptCount val="22"/>
                <c:pt idx="0" formatCode="0.0%">
                  <c:v>5.5420400000000002E-2</c:v>
                </c:pt>
                <c:pt idx="2" formatCode="0.0%">
                  <c:v>-8.3308699999999999E-2</c:v>
                </c:pt>
                <c:pt idx="3" formatCode="0.0%">
                  <c:v>-3.8723399999999998E-2</c:v>
                </c:pt>
                <c:pt idx="4" formatCode="0.0%">
                  <c:v>-3.01032E-2</c:v>
                </c:pt>
                <c:pt idx="6" formatCode="0.0%">
                  <c:v>-2.8826399999999999E-2</c:v>
                </c:pt>
                <c:pt idx="7" formatCode="0.0%">
                  <c:v>-2.8100300000000002E-2</c:v>
                </c:pt>
                <c:pt idx="8" formatCode="0.0%">
                  <c:v>-2.99607E-2</c:v>
                </c:pt>
                <c:pt idx="9" formatCode="0.0%">
                  <c:v>-1.1965E-2</c:v>
                </c:pt>
                <c:pt idx="11" formatCode="0.0%">
                  <c:v>0.2743275</c:v>
                </c:pt>
                <c:pt idx="12" formatCode="0.0%">
                  <c:v>0.23480590000000001</c:v>
                </c:pt>
                <c:pt idx="13" formatCode="0.0%">
                  <c:v>0.2016511</c:v>
                </c:pt>
                <c:pt idx="15" formatCode="0.0%">
                  <c:v>2.1829299999999999E-2</c:v>
                </c:pt>
                <c:pt idx="17" formatCode="0.0%">
                  <c:v>8.2939799999999994E-2</c:v>
                </c:pt>
                <c:pt idx="18" formatCode="0.0%">
                  <c:v>9.2377100000000004E-2</c:v>
                </c:pt>
                <c:pt idx="19" formatCode="0.0%">
                  <c:v>5.5315099999999999E-2</c:v>
                </c:pt>
                <c:pt idx="21" formatCode="0.0%">
                  <c:v>0.34170129999999999</c:v>
                </c:pt>
              </c:numCache>
            </c:numRef>
          </c:xVal>
          <c:yVal>
            <c:numRef>
              <c:f>'Presentation 2'!$E$2:$E$23</c:f>
              <c:numCache>
                <c:formatCode>0.00</c:formatCode>
                <c:ptCount val="22"/>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numCache>
            </c:numRef>
          </c:yVal>
          <c:smooth val="0"/>
          <c:extLst>
            <c:ext xmlns:c16="http://schemas.microsoft.com/office/drawing/2014/chart" uri="{C3380CC4-5D6E-409C-BE32-E72D297353CC}">
              <c16:uniqueId val="{00000001-D8B1-4E70-8605-A7177DE59A86}"/>
            </c:ext>
          </c:extLst>
        </c:ser>
        <c:dLbls>
          <c:showLegendKey val="0"/>
          <c:showVal val="0"/>
          <c:showCatName val="0"/>
          <c:showSerName val="0"/>
          <c:showPercent val="0"/>
          <c:showBubbleSize val="0"/>
        </c:dLbls>
        <c:axId val="229500760"/>
        <c:axId val="229500432"/>
      </c:scatterChart>
      <c:catAx>
        <c:axId val="51185153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851208"/>
        <c:crosses val="autoZero"/>
        <c:auto val="1"/>
        <c:lblAlgn val="ctr"/>
        <c:lblOffset val="100"/>
        <c:noMultiLvlLbl val="0"/>
      </c:catAx>
      <c:valAx>
        <c:axId val="511851208"/>
        <c:scaling>
          <c:orientation val="minMax"/>
        </c:scaling>
        <c:delete val="0"/>
        <c:axPos val="b"/>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851536"/>
        <c:crosses val="autoZero"/>
        <c:crossBetween val="between"/>
        <c:majorUnit val="0.1"/>
      </c:valAx>
      <c:valAx>
        <c:axId val="229500432"/>
        <c:scaling>
          <c:orientation val="minMax"/>
          <c:max val="22"/>
          <c:min val="0"/>
        </c:scaling>
        <c:delete val="1"/>
        <c:axPos val="r"/>
        <c:numFmt formatCode="0.00" sourceLinked="1"/>
        <c:majorTickMark val="out"/>
        <c:minorTickMark val="none"/>
        <c:tickLblPos val="nextTo"/>
        <c:crossAx val="229500760"/>
        <c:crosses val="max"/>
        <c:crossBetween val="midCat"/>
      </c:valAx>
      <c:valAx>
        <c:axId val="229500760"/>
        <c:scaling>
          <c:orientation val="minMax"/>
        </c:scaling>
        <c:delete val="1"/>
        <c:axPos val="b"/>
        <c:numFmt formatCode="0.0%" sourceLinked="1"/>
        <c:majorTickMark val="out"/>
        <c:minorTickMark val="none"/>
        <c:tickLblPos val="nextTo"/>
        <c:crossAx val="229500432"/>
        <c:crosses val="autoZero"/>
        <c:crossBetween val="midCat"/>
      </c:valAx>
      <c:spPr>
        <a:solidFill>
          <a:schemeClr val="accent3">
            <a:lumMod val="20000"/>
            <a:lumOff val="80000"/>
          </a:schemeClr>
        </a:solid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CCS_telehealth!$A$3:$A$22</cx:f>
        <cx:lvl ptCount="20">
          <cx:pt idx="0">Mental health</cx:pt>
          <cx:pt idx="1">Symptoms, signs &amp; abnormal findings (e.g., fever, rash, cough)</cx:pt>
          <cx:pt idx="2">Musculoskeletal system</cx:pt>
          <cx:pt idx="3">Endocrine &amp; metabolic diseases</cx:pt>
          <cx:pt idx="4">COVID-related diagnoses &amp; screenings</cx:pt>
          <cx:pt idx="5">Skin &amp; subcutaneous tissue</cx:pt>
          <cx:pt idx="6">Respiratory system</cx:pt>
          <cx:pt idx="7">Nervous system</cx:pt>
          <cx:pt idx="8">Ciculatory system</cx:pt>
          <cx:pt idx="9">Genitourinary system</cx:pt>
          <cx:pt idx="10">Digestive system</cx:pt>
          <cx:pt idx="11">Injuries &amp; poisoning</cx:pt>
          <cx:pt idx="12">Routine exams no abnormal findings</cx:pt>
          <cx:pt idx="13">Other and ill-defined diagnoses</cx:pt>
          <cx:pt idx="14">Infectious &amp; parasitic diseases</cx:pt>
          <cx:pt idx="15">Eye &amp; ear</cx:pt>
          <cx:pt idx="16">Non-BH counseling (e.g., dietary)</cx:pt>
          <cx:pt idx="17">Complications of pregnancy &amp; Childbirth</cx:pt>
          <cx:pt idx="18">Congenital malformations</cx:pt>
          <cx:pt idx="19">Blood diseases</cx:pt>
        </cx:lvl>
      </cx:strDim>
      <cx:numDim type="size">
        <cx:f>CCS_telehealth!$C$3:$C$22</cx:f>
        <cx:lvl ptCount="20" formatCode="0.0%">
          <cx:pt idx="0">0.63200892822256649</cx:pt>
          <cx:pt idx="1">0.071116962667769568</cx:pt>
          <cx:pt idx="2">0.04156016984693111</cx:pt>
          <cx:pt idx="3">0.031489292239815163</cx:pt>
          <cx:pt idx="4">0.022663816010542064</cx:pt>
          <cx:pt idx="5">0.022475399487889101</cx:pt>
          <cx:pt idx="6">0.02240998914361941</cx:pt>
          <cx:pt idx="7">0.021457487183479777</cx:pt>
          <cx:pt idx="8">0.019312548858777621</cx:pt>
          <cx:pt idx="9">0.019293446722840453</cx:pt>
          <cx:pt idx="10">0.018045440508278894</cx:pt>
          <cx:pt idx="11">0.017127669704388657</cx:pt>
          <cx:pt idx="12">0.015997170568470883</cx:pt>
          <cx:pt idx="13">0.011999614484165632</cx:pt>
          <cx:pt idx="14">0.0094697391776993566</cx:pt>
          <cx:pt idx="15">0.0089233023193755565</cx:pt>
          <cx:pt idx="16">0.0047604838165836065</cx:pt>
          <cx:pt idx="17">0.0039955301001907027</cx:pt>
          <cx:pt idx="18">0.0032803577077552648</cx:pt>
          <cx:pt idx="19">0.0026126512288606645</cx:pt>
        </cx:lvl>
      </cx:numDim>
    </cx:data>
  </cx:chartData>
  <cx:chart>
    <cx:plotArea>
      <cx:plotAreaRegion>
        <cx:series layoutId="treemap" uniqueId="{956DC6C1-1346-49D3-B608-990E0A665E15}">
          <cx:dataLabels>
            <cx:txPr>
              <a:bodyPr vertOverflow="overflow" horzOverflow="overflow" wrap="square" lIns="0" tIns="0" rIns="0" bIns="0"/>
              <a:lstStyle/>
              <a:p>
                <a:pPr algn="ctr" rtl="0">
                  <a:defRPr sz="1100" b="0" i="0">
                    <a:solidFill>
                      <a:srgbClr val="FFFFFF"/>
                    </a:solidFill>
                    <a:latin typeface="Franklin Gothic Book" panose="020B0503020102020204" pitchFamily="34" charset="0"/>
                    <a:ea typeface="Franklin Gothic Book" panose="020B0503020102020204" pitchFamily="34" charset="0"/>
                    <a:cs typeface="Franklin Gothic Book" panose="020B0503020102020204" pitchFamily="34" charset="0"/>
                  </a:defRPr>
                </a:pPr>
                <a:endParaRPr lang="en-US" sz="1100"/>
              </a:p>
            </cx:txPr>
            <cx:visibility seriesName="0" categoryName="1" value="1"/>
            <cx:separator>, </cx:separator>
            <cx:dataLabel idx="9">
              <cx:txPr>
                <a:bodyPr vertOverflow="overflow" horzOverflow="overflow" wrap="square" lIns="0" tIns="0" rIns="0" bIns="0"/>
                <a:lstStyle/>
                <a:p>
                  <a:pPr algn="ctr" rtl="0">
                    <a:defRPr sz="1050"/>
                  </a:pPr>
                  <a:r>
                    <a:rPr lang="en-US" sz="1050"/>
                    <a:t>Genitourinary system, 1.9%</a:t>
                  </a:r>
                </a:p>
              </cx:txPr>
              <cx:visibility seriesName="0" categoryName="1" value="1"/>
              <cx:separator>, </cx:separator>
            </cx:dataLabel>
            <cx:dataLabel idx="12">
              <cx:txPr>
                <a:bodyPr vertOverflow="overflow" horzOverflow="overflow" wrap="square" lIns="0" tIns="0" rIns="0" bIns="0"/>
                <a:lstStyle/>
                <a:p>
                  <a:pPr algn="ctr" rtl="0">
                    <a:defRPr sz="1000"/>
                  </a:pPr>
                  <a:r>
                    <a:rPr lang="en-US" sz="1000"/>
                    <a:t>Routine exams no abnormal findings, 1.6%</a:t>
                  </a:r>
                </a:p>
              </cx:txPr>
              <cx:visibility seriesName="0" categoryName="1" value="1"/>
              <cx:separator>, </cx:separator>
            </cx:dataLabel>
            <cx:dataLabelHidden idx="13"/>
            <cx:dataLabelHidden idx="14"/>
            <cx:dataLabelHidden idx="15"/>
            <cx:dataLabelHidden idx="16"/>
            <cx:dataLabelHidden idx="17"/>
            <cx:dataLabelHidden idx="18"/>
            <cx:dataLabelHidden idx="19"/>
          </cx:dataLabels>
          <cx:dataId val="0"/>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42DE6-874B-C94B-BD59-5093B58EA2E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E73CD9E-00B2-2140-B460-32CB580B770C}">
      <dgm:prSet phldrT="[Text]"/>
      <dgm:spPr/>
      <dgm:t>
        <a:bodyPr/>
        <a:lstStyle/>
        <a:p>
          <a:r>
            <a:rPr lang="en-US" dirty="0"/>
            <a:t>FULL COUNCIL</a:t>
          </a:r>
        </a:p>
      </dgm:t>
    </dgm:pt>
    <dgm:pt modelId="{F79E4ADB-E0C6-9345-86D2-AAA3FB194A24}" type="parTrans" cxnId="{7913D32C-C12B-9241-86F7-92296103537D}">
      <dgm:prSet/>
      <dgm:spPr/>
      <dgm:t>
        <a:bodyPr/>
        <a:lstStyle/>
        <a:p>
          <a:endParaRPr lang="en-US"/>
        </a:p>
      </dgm:t>
    </dgm:pt>
    <dgm:pt modelId="{382B344B-40C6-2D46-9A7D-AF7B4F8A97EB}" type="sibTrans" cxnId="{7913D32C-C12B-9241-86F7-92296103537D}">
      <dgm:prSet/>
      <dgm:spPr/>
      <dgm:t>
        <a:bodyPr/>
        <a:lstStyle/>
        <a:p>
          <a:endParaRPr lang="en-US"/>
        </a:p>
      </dgm:t>
    </dgm:pt>
    <dgm:pt modelId="{D4AB573E-30DB-2E44-84CE-BA80F506EDE6}" type="asst">
      <dgm:prSet phldrT="[Text]"/>
      <dgm:spPr/>
      <dgm:t>
        <a:bodyPr/>
        <a:lstStyle/>
        <a:p>
          <a:r>
            <a:rPr lang="en-US" dirty="0"/>
            <a:t>Steering Committee</a:t>
          </a:r>
        </a:p>
      </dgm:t>
    </dgm:pt>
    <dgm:pt modelId="{DF7DC26A-A5B9-A34A-865F-52A6C8116644}" type="parTrans" cxnId="{571EBFEA-9555-6940-9EB0-7F084B641D85}">
      <dgm:prSet/>
      <dgm:spPr/>
      <dgm:t>
        <a:bodyPr/>
        <a:lstStyle/>
        <a:p>
          <a:endParaRPr lang="en-US"/>
        </a:p>
      </dgm:t>
    </dgm:pt>
    <dgm:pt modelId="{B064293B-106E-7C40-BA98-279899AB8E2C}" type="sibTrans" cxnId="{571EBFEA-9555-6940-9EB0-7F084B641D85}">
      <dgm:prSet/>
      <dgm:spPr/>
      <dgm:t>
        <a:bodyPr/>
        <a:lstStyle/>
        <a:p>
          <a:endParaRPr lang="en-US"/>
        </a:p>
      </dgm:t>
    </dgm:pt>
    <dgm:pt modelId="{76B0AAD2-0E6F-BE41-90EE-C48F8AC6AE60}">
      <dgm:prSet phldrT="[Text]"/>
      <dgm:spPr/>
      <dgm:t>
        <a:bodyPr/>
        <a:lstStyle/>
        <a:p>
          <a:r>
            <a:rPr lang="en-US" dirty="0"/>
            <a:t>Workgroup 1</a:t>
          </a:r>
        </a:p>
      </dgm:t>
    </dgm:pt>
    <dgm:pt modelId="{A2E19346-DA1B-9D4E-9A3E-65D5576C8B65}" type="parTrans" cxnId="{C726B860-F6CE-D84B-BCE8-AF072797831E}">
      <dgm:prSet/>
      <dgm:spPr/>
      <dgm:t>
        <a:bodyPr/>
        <a:lstStyle/>
        <a:p>
          <a:endParaRPr lang="en-US"/>
        </a:p>
      </dgm:t>
    </dgm:pt>
    <dgm:pt modelId="{311DC0A3-B315-4D4A-A23F-668823FDADE3}" type="sibTrans" cxnId="{C726B860-F6CE-D84B-BCE8-AF072797831E}">
      <dgm:prSet/>
      <dgm:spPr/>
      <dgm:t>
        <a:bodyPr/>
        <a:lstStyle/>
        <a:p>
          <a:endParaRPr lang="en-US"/>
        </a:p>
      </dgm:t>
    </dgm:pt>
    <dgm:pt modelId="{F31BFF79-9D9C-E04D-9F73-E911AD53BC28}">
      <dgm:prSet phldrT="[Text]"/>
      <dgm:spPr/>
      <dgm:t>
        <a:bodyPr/>
        <a:lstStyle/>
        <a:p>
          <a:r>
            <a:rPr lang="en-US" dirty="0"/>
            <a:t>Workgroup 2</a:t>
          </a:r>
        </a:p>
      </dgm:t>
    </dgm:pt>
    <dgm:pt modelId="{0618931E-2862-2347-9A02-2FCAA58F56E5}" type="parTrans" cxnId="{9F0F9048-C397-6C47-B6D8-775121A72C42}">
      <dgm:prSet/>
      <dgm:spPr/>
      <dgm:t>
        <a:bodyPr/>
        <a:lstStyle/>
        <a:p>
          <a:endParaRPr lang="en-US"/>
        </a:p>
      </dgm:t>
    </dgm:pt>
    <dgm:pt modelId="{9E6BC145-DBAA-B54C-BE11-B4A44FD4809C}" type="sibTrans" cxnId="{9F0F9048-C397-6C47-B6D8-775121A72C42}">
      <dgm:prSet/>
      <dgm:spPr/>
      <dgm:t>
        <a:bodyPr/>
        <a:lstStyle/>
        <a:p>
          <a:endParaRPr lang="en-US"/>
        </a:p>
      </dgm:t>
    </dgm:pt>
    <dgm:pt modelId="{9E797753-D059-9A4E-BAA0-CC8A6465FEA9}">
      <dgm:prSet phldrT="[Text]"/>
      <dgm:spPr/>
      <dgm:t>
        <a:bodyPr/>
        <a:lstStyle/>
        <a:p>
          <a:r>
            <a:rPr lang="en-US" dirty="0"/>
            <a:t>Workgroup 3</a:t>
          </a:r>
        </a:p>
      </dgm:t>
    </dgm:pt>
    <dgm:pt modelId="{20C0D960-9C85-844D-A836-4727B0CEB913}" type="parTrans" cxnId="{2141A566-CDFB-3941-A67E-C4FD86C87225}">
      <dgm:prSet/>
      <dgm:spPr/>
      <dgm:t>
        <a:bodyPr/>
        <a:lstStyle/>
        <a:p>
          <a:endParaRPr lang="en-US"/>
        </a:p>
      </dgm:t>
    </dgm:pt>
    <dgm:pt modelId="{E575ED27-04C7-C747-84B4-E09F14264D1A}" type="sibTrans" cxnId="{2141A566-CDFB-3941-A67E-C4FD86C87225}">
      <dgm:prSet/>
      <dgm:spPr/>
      <dgm:t>
        <a:bodyPr/>
        <a:lstStyle/>
        <a:p>
          <a:endParaRPr lang="en-US"/>
        </a:p>
      </dgm:t>
    </dgm:pt>
    <dgm:pt modelId="{19F0191B-C13F-5342-9F92-982A52A11D03}" type="pres">
      <dgm:prSet presAssocID="{40542DE6-874B-C94B-BD59-5093B58EA2E7}" presName="hierChild1" presStyleCnt="0">
        <dgm:presLayoutVars>
          <dgm:orgChart val="1"/>
          <dgm:chPref val="1"/>
          <dgm:dir/>
          <dgm:animOne val="branch"/>
          <dgm:animLvl val="lvl"/>
          <dgm:resizeHandles/>
        </dgm:presLayoutVars>
      </dgm:prSet>
      <dgm:spPr/>
    </dgm:pt>
    <dgm:pt modelId="{9F42447D-150C-6046-8C7A-0B1E95DA7381}" type="pres">
      <dgm:prSet presAssocID="{3E73CD9E-00B2-2140-B460-32CB580B770C}" presName="hierRoot1" presStyleCnt="0">
        <dgm:presLayoutVars>
          <dgm:hierBranch val="init"/>
        </dgm:presLayoutVars>
      </dgm:prSet>
      <dgm:spPr/>
    </dgm:pt>
    <dgm:pt modelId="{D0AA04CB-8A95-9047-B60A-E8B3368D7144}" type="pres">
      <dgm:prSet presAssocID="{3E73CD9E-00B2-2140-B460-32CB580B770C}" presName="rootComposite1" presStyleCnt="0"/>
      <dgm:spPr/>
    </dgm:pt>
    <dgm:pt modelId="{548EB24A-B5E0-444B-A07C-9AD479BB8E87}" type="pres">
      <dgm:prSet presAssocID="{3E73CD9E-00B2-2140-B460-32CB580B770C}" presName="rootText1" presStyleLbl="node0" presStyleIdx="0" presStyleCnt="1" custScaleX="325542">
        <dgm:presLayoutVars>
          <dgm:chPref val="3"/>
        </dgm:presLayoutVars>
      </dgm:prSet>
      <dgm:spPr/>
    </dgm:pt>
    <dgm:pt modelId="{57B1824F-BDAE-784F-AD81-96243C587BEE}" type="pres">
      <dgm:prSet presAssocID="{3E73CD9E-00B2-2140-B460-32CB580B770C}" presName="rootConnector1" presStyleLbl="node1" presStyleIdx="0" presStyleCnt="0"/>
      <dgm:spPr/>
    </dgm:pt>
    <dgm:pt modelId="{01356195-71D0-4B45-A930-6E3AAF88639F}" type="pres">
      <dgm:prSet presAssocID="{3E73CD9E-00B2-2140-B460-32CB580B770C}" presName="hierChild2" presStyleCnt="0"/>
      <dgm:spPr/>
    </dgm:pt>
    <dgm:pt modelId="{32C4F11B-D583-2942-A2E3-82981E371A95}" type="pres">
      <dgm:prSet presAssocID="{A2E19346-DA1B-9D4E-9A3E-65D5576C8B65}" presName="Name37" presStyleLbl="parChTrans1D2" presStyleIdx="0" presStyleCnt="4"/>
      <dgm:spPr/>
    </dgm:pt>
    <dgm:pt modelId="{46F5696D-6080-6A45-BDC6-11A0EFBBF028}" type="pres">
      <dgm:prSet presAssocID="{76B0AAD2-0E6F-BE41-90EE-C48F8AC6AE60}" presName="hierRoot2" presStyleCnt="0">
        <dgm:presLayoutVars>
          <dgm:hierBranch val="init"/>
        </dgm:presLayoutVars>
      </dgm:prSet>
      <dgm:spPr/>
    </dgm:pt>
    <dgm:pt modelId="{62F2D989-6CC0-CB43-B0A4-FEA55F5C043E}" type="pres">
      <dgm:prSet presAssocID="{76B0AAD2-0E6F-BE41-90EE-C48F8AC6AE60}" presName="rootComposite" presStyleCnt="0"/>
      <dgm:spPr/>
    </dgm:pt>
    <dgm:pt modelId="{77EB5D1E-B6EE-664C-AF2C-75A4BC4AD484}" type="pres">
      <dgm:prSet presAssocID="{76B0AAD2-0E6F-BE41-90EE-C48F8AC6AE60}" presName="rootText" presStyleLbl="node2" presStyleIdx="0" presStyleCnt="3" custScaleX="133480" custLinFactNeighborX="-32061" custLinFactNeighborY="-1233">
        <dgm:presLayoutVars>
          <dgm:chPref val="3"/>
        </dgm:presLayoutVars>
      </dgm:prSet>
      <dgm:spPr/>
    </dgm:pt>
    <dgm:pt modelId="{76EE1F17-14D3-3649-9F89-8A353B72B6D2}" type="pres">
      <dgm:prSet presAssocID="{76B0AAD2-0E6F-BE41-90EE-C48F8AC6AE60}" presName="rootConnector" presStyleLbl="node2" presStyleIdx="0" presStyleCnt="3"/>
      <dgm:spPr/>
    </dgm:pt>
    <dgm:pt modelId="{CA9FDF57-5EA8-AF41-B290-5FAA2F209784}" type="pres">
      <dgm:prSet presAssocID="{76B0AAD2-0E6F-BE41-90EE-C48F8AC6AE60}" presName="hierChild4" presStyleCnt="0"/>
      <dgm:spPr/>
    </dgm:pt>
    <dgm:pt modelId="{F4131315-2035-D645-BBEB-D03F7036A8C2}" type="pres">
      <dgm:prSet presAssocID="{76B0AAD2-0E6F-BE41-90EE-C48F8AC6AE60}" presName="hierChild5" presStyleCnt="0"/>
      <dgm:spPr/>
    </dgm:pt>
    <dgm:pt modelId="{A6994518-BE95-0142-BA5A-E20D17859206}" type="pres">
      <dgm:prSet presAssocID="{0618931E-2862-2347-9A02-2FCAA58F56E5}" presName="Name37" presStyleLbl="parChTrans1D2" presStyleIdx="1" presStyleCnt="4"/>
      <dgm:spPr/>
    </dgm:pt>
    <dgm:pt modelId="{81416016-FCBC-EA4C-A1C4-AB7155666A71}" type="pres">
      <dgm:prSet presAssocID="{F31BFF79-9D9C-E04D-9F73-E911AD53BC28}" presName="hierRoot2" presStyleCnt="0">
        <dgm:presLayoutVars>
          <dgm:hierBranch val="init"/>
        </dgm:presLayoutVars>
      </dgm:prSet>
      <dgm:spPr/>
    </dgm:pt>
    <dgm:pt modelId="{4AD4CAC3-A300-0F43-AEA3-24FF37DD04FB}" type="pres">
      <dgm:prSet presAssocID="{F31BFF79-9D9C-E04D-9F73-E911AD53BC28}" presName="rootComposite" presStyleCnt="0"/>
      <dgm:spPr/>
    </dgm:pt>
    <dgm:pt modelId="{D0D49CB7-8085-524B-8A57-A76776A5B2A4}" type="pres">
      <dgm:prSet presAssocID="{F31BFF79-9D9C-E04D-9F73-E911AD53BC28}" presName="rootText" presStyleLbl="node2" presStyleIdx="1" presStyleCnt="3" custScaleX="123402">
        <dgm:presLayoutVars>
          <dgm:chPref val="3"/>
        </dgm:presLayoutVars>
      </dgm:prSet>
      <dgm:spPr/>
    </dgm:pt>
    <dgm:pt modelId="{604B69E9-8B4E-CA43-9A0A-4C6421426B9E}" type="pres">
      <dgm:prSet presAssocID="{F31BFF79-9D9C-E04D-9F73-E911AD53BC28}" presName="rootConnector" presStyleLbl="node2" presStyleIdx="1" presStyleCnt="3"/>
      <dgm:spPr/>
    </dgm:pt>
    <dgm:pt modelId="{79F465EA-8C61-3F47-A3D2-837D26AC98C5}" type="pres">
      <dgm:prSet presAssocID="{F31BFF79-9D9C-E04D-9F73-E911AD53BC28}" presName="hierChild4" presStyleCnt="0"/>
      <dgm:spPr/>
    </dgm:pt>
    <dgm:pt modelId="{289336D0-C807-DF47-A4F2-A947FFF21E3E}" type="pres">
      <dgm:prSet presAssocID="{F31BFF79-9D9C-E04D-9F73-E911AD53BC28}" presName="hierChild5" presStyleCnt="0"/>
      <dgm:spPr/>
    </dgm:pt>
    <dgm:pt modelId="{1C45EF91-E0E9-E14B-BCE7-B4ED29D3E332}" type="pres">
      <dgm:prSet presAssocID="{20C0D960-9C85-844D-A836-4727B0CEB913}" presName="Name37" presStyleLbl="parChTrans1D2" presStyleIdx="2" presStyleCnt="4"/>
      <dgm:spPr/>
    </dgm:pt>
    <dgm:pt modelId="{1A29395A-1B0D-3441-87F4-36EE538FC43C}" type="pres">
      <dgm:prSet presAssocID="{9E797753-D059-9A4E-BAA0-CC8A6465FEA9}" presName="hierRoot2" presStyleCnt="0">
        <dgm:presLayoutVars>
          <dgm:hierBranch val="init"/>
        </dgm:presLayoutVars>
      </dgm:prSet>
      <dgm:spPr/>
    </dgm:pt>
    <dgm:pt modelId="{B86C46D3-12A7-AB47-8A87-8837EA0BBE85}" type="pres">
      <dgm:prSet presAssocID="{9E797753-D059-9A4E-BAA0-CC8A6465FEA9}" presName="rootComposite" presStyleCnt="0"/>
      <dgm:spPr/>
    </dgm:pt>
    <dgm:pt modelId="{3CC10533-FCE6-7C42-B513-963EEC2F3842}" type="pres">
      <dgm:prSet presAssocID="{9E797753-D059-9A4E-BAA0-CC8A6465FEA9}" presName="rootText" presStyleLbl="node2" presStyleIdx="2" presStyleCnt="3" custScaleX="135333">
        <dgm:presLayoutVars>
          <dgm:chPref val="3"/>
        </dgm:presLayoutVars>
      </dgm:prSet>
      <dgm:spPr/>
    </dgm:pt>
    <dgm:pt modelId="{AF616E57-ED26-0644-96A5-6BEC50617336}" type="pres">
      <dgm:prSet presAssocID="{9E797753-D059-9A4E-BAA0-CC8A6465FEA9}" presName="rootConnector" presStyleLbl="node2" presStyleIdx="2" presStyleCnt="3"/>
      <dgm:spPr/>
    </dgm:pt>
    <dgm:pt modelId="{620A17EC-AA4B-F742-AF01-30A7BD8D501B}" type="pres">
      <dgm:prSet presAssocID="{9E797753-D059-9A4E-BAA0-CC8A6465FEA9}" presName="hierChild4" presStyleCnt="0"/>
      <dgm:spPr/>
    </dgm:pt>
    <dgm:pt modelId="{2E4416F8-09FC-ED47-981A-BFABEDA28CA2}" type="pres">
      <dgm:prSet presAssocID="{9E797753-D059-9A4E-BAA0-CC8A6465FEA9}" presName="hierChild5" presStyleCnt="0"/>
      <dgm:spPr/>
    </dgm:pt>
    <dgm:pt modelId="{44AE12F5-C773-394C-A764-EA2315016E8D}" type="pres">
      <dgm:prSet presAssocID="{3E73CD9E-00B2-2140-B460-32CB580B770C}" presName="hierChild3" presStyleCnt="0"/>
      <dgm:spPr/>
    </dgm:pt>
    <dgm:pt modelId="{BD9DD235-AA50-3B4A-AB5F-2DFFEAC91CAC}" type="pres">
      <dgm:prSet presAssocID="{DF7DC26A-A5B9-A34A-865F-52A6C8116644}" presName="Name111" presStyleLbl="parChTrans1D2" presStyleIdx="3" presStyleCnt="4"/>
      <dgm:spPr/>
    </dgm:pt>
    <dgm:pt modelId="{E032C414-8226-924D-B9AC-A0DD6F23CB6A}" type="pres">
      <dgm:prSet presAssocID="{D4AB573E-30DB-2E44-84CE-BA80F506EDE6}" presName="hierRoot3" presStyleCnt="0">
        <dgm:presLayoutVars>
          <dgm:hierBranch val="init"/>
        </dgm:presLayoutVars>
      </dgm:prSet>
      <dgm:spPr/>
    </dgm:pt>
    <dgm:pt modelId="{70AB9072-A041-5A47-9906-A9CA698E3A09}" type="pres">
      <dgm:prSet presAssocID="{D4AB573E-30DB-2E44-84CE-BA80F506EDE6}" presName="rootComposite3" presStyleCnt="0"/>
      <dgm:spPr/>
    </dgm:pt>
    <dgm:pt modelId="{A74622E5-E36C-4B4C-B1D7-F7711B61DEFA}" type="pres">
      <dgm:prSet presAssocID="{D4AB573E-30DB-2E44-84CE-BA80F506EDE6}" presName="rootText3" presStyleLbl="asst1" presStyleIdx="0" presStyleCnt="1" custScaleX="158917">
        <dgm:presLayoutVars>
          <dgm:chPref val="3"/>
        </dgm:presLayoutVars>
      </dgm:prSet>
      <dgm:spPr/>
    </dgm:pt>
    <dgm:pt modelId="{148A7DEF-B523-9A44-B6E9-7DA12B23556D}" type="pres">
      <dgm:prSet presAssocID="{D4AB573E-30DB-2E44-84CE-BA80F506EDE6}" presName="rootConnector3" presStyleLbl="asst1" presStyleIdx="0" presStyleCnt="1"/>
      <dgm:spPr/>
    </dgm:pt>
    <dgm:pt modelId="{C74CB280-F353-4345-A2BE-D27594D9E678}" type="pres">
      <dgm:prSet presAssocID="{D4AB573E-30DB-2E44-84CE-BA80F506EDE6}" presName="hierChild6" presStyleCnt="0"/>
      <dgm:spPr/>
    </dgm:pt>
    <dgm:pt modelId="{8B6FD420-FBF1-3240-B1B9-B32A024E0E5C}" type="pres">
      <dgm:prSet presAssocID="{D4AB573E-30DB-2E44-84CE-BA80F506EDE6}" presName="hierChild7" presStyleCnt="0"/>
      <dgm:spPr/>
    </dgm:pt>
  </dgm:ptLst>
  <dgm:cxnLst>
    <dgm:cxn modelId="{7F09B506-8BAD-454F-BEB2-06AD0D6AD9B9}" type="presOf" srcId="{F31BFF79-9D9C-E04D-9F73-E911AD53BC28}" destId="{D0D49CB7-8085-524B-8A57-A76776A5B2A4}" srcOrd="0" destOrd="0" presId="urn:microsoft.com/office/officeart/2005/8/layout/orgChart1"/>
    <dgm:cxn modelId="{E6E05D0D-BEF8-CF49-84AC-DF97743FA629}" type="presOf" srcId="{20C0D960-9C85-844D-A836-4727B0CEB913}" destId="{1C45EF91-E0E9-E14B-BCE7-B4ED29D3E332}" srcOrd="0" destOrd="0" presId="urn:microsoft.com/office/officeart/2005/8/layout/orgChart1"/>
    <dgm:cxn modelId="{872FE41D-53CC-E04C-9B1A-18DEA0E1F4C1}" type="presOf" srcId="{3E73CD9E-00B2-2140-B460-32CB580B770C}" destId="{548EB24A-B5E0-444B-A07C-9AD479BB8E87}" srcOrd="0" destOrd="0" presId="urn:microsoft.com/office/officeart/2005/8/layout/orgChart1"/>
    <dgm:cxn modelId="{7913D32C-C12B-9241-86F7-92296103537D}" srcId="{40542DE6-874B-C94B-BD59-5093B58EA2E7}" destId="{3E73CD9E-00B2-2140-B460-32CB580B770C}" srcOrd="0" destOrd="0" parTransId="{F79E4ADB-E0C6-9345-86D2-AAA3FB194A24}" sibTransId="{382B344B-40C6-2D46-9A7D-AF7B4F8A97EB}"/>
    <dgm:cxn modelId="{B7120C46-44CA-9449-871E-AF25A86D15F6}" type="presOf" srcId="{76B0AAD2-0E6F-BE41-90EE-C48F8AC6AE60}" destId="{76EE1F17-14D3-3649-9F89-8A353B72B6D2}" srcOrd="1" destOrd="0" presId="urn:microsoft.com/office/officeart/2005/8/layout/orgChart1"/>
    <dgm:cxn modelId="{9F0F9048-C397-6C47-B6D8-775121A72C42}" srcId="{3E73CD9E-00B2-2140-B460-32CB580B770C}" destId="{F31BFF79-9D9C-E04D-9F73-E911AD53BC28}" srcOrd="2" destOrd="0" parTransId="{0618931E-2862-2347-9A02-2FCAA58F56E5}" sibTransId="{9E6BC145-DBAA-B54C-BE11-B4A44FD4809C}"/>
    <dgm:cxn modelId="{C726B860-F6CE-D84B-BCE8-AF072797831E}" srcId="{3E73CD9E-00B2-2140-B460-32CB580B770C}" destId="{76B0AAD2-0E6F-BE41-90EE-C48F8AC6AE60}" srcOrd="1" destOrd="0" parTransId="{A2E19346-DA1B-9D4E-9A3E-65D5576C8B65}" sibTransId="{311DC0A3-B315-4D4A-A23F-668823FDADE3}"/>
    <dgm:cxn modelId="{2141A566-CDFB-3941-A67E-C4FD86C87225}" srcId="{3E73CD9E-00B2-2140-B460-32CB580B770C}" destId="{9E797753-D059-9A4E-BAA0-CC8A6465FEA9}" srcOrd="3" destOrd="0" parTransId="{20C0D960-9C85-844D-A836-4727B0CEB913}" sibTransId="{E575ED27-04C7-C747-84B4-E09F14264D1A}"/>
    <dgm:cxn modelId="{A7A63F7E-A1B0-CF4E-AA3B-91682E17C191}" type="presOf" srcId="{76B0AAD2-0E6F-BE41-90EE-C48F8AC6AE60}" destId="{77EB5D1E-B6EE-664C-AF2C-75A4BC4AD484}" srcOrd="0" destOrd="0" presId="urn:microsoft.com/office/officeart/2005/8/layout/orgChart1"/>
    <dgm:cxn modelId="{DC63FE7F-0007-B240-A492-338ADCEDC717}" type="presOf" srcId="{40542DE6-874B-C94B-BD59-5093B58EA2E7}" destId="{19F0191B-C13F-5342-9F92-982A52A11D03}" srcOrd="0" destOrd="0" presId="urn:microsoft.com/office/officeart/2005/8/layout/orgChart1"/>
    <dgm:cxn modelId="{D1E1808B-F559-0949-B4BB-6E4D50137D1E}" type="presOf" srcId="{9E797753-D059-9A4E-BAA0-CC8A6465FEA9}" destId="{3CC10533-FCE6-7C42-B513-963EEC2F3842}" srcOrd="0" destOrd="0" presId="urn:microsoft.com/office/officeart/2005/8/layout/orgChart1"/>
    <dgm:cxn modelId="{50C7D395-868D-F840-8F0B-7501816B0046}" type="presOf" srcId="{D4AB573E-30DB-2E44-84CE-BA80F506EDE6}" destId="{148A7DEF-B523-9A44-B6E9-7DA12B23556D}" srcOrd="1" destOrd="0" presId="urn:microsoft.com/office/officeart/2005/8/layout/orgChart1"/>
    <dgm:cxn modelId="{7DC00AA1-DB4F-304D-9517-B481CAE58F18}" type="presOf" srcId="{3E73CD9E-00B2-2140-B460-32CB580B770C}" destId="{57B1824F-BDAE-784F-AD81-96243C587BEE}" srcOrd="1" destOrd="0" presId="urn:microsoft.com/office/officeart/2005/8/layout/orgChart1"/>
    <dgm:cxn modelId="{9ED42BA3-D47A-4947-99F1-120595CC707A}" type="presOf" srcId="{A2E19346-DA1B-9D4E-9A3E-65D5576C8B65}" destId="{32C4F11B-D583-2942-A2E3-82981E371A95}" srcOrd="0" destOrd="0" presId="urn:microsoft.com/office/officeart/2005/8/layout/orgChart1"/>
    <dgm:cxn modelId="{CF76B9A4-7349-DB47-933E-8A3DE5C69BAC}" type="presOf" srcId="{9E797753-D059-9A4E-BAA0-CC8A6465FEA9}" destId="{AF616E57-ED26-0644-96A5-6BEC50617336}" srcOrd="1" destOrd="0" presId="urn:microsoft.com/office/officeart/2005/8/layout/orgChart1"/>
    <dgm:cxn modelId="{435480AC-4636-F54D-9249-5F98077EA56C}" type="presOf" srcId="{F31BFF79-9D9C-E04D-9F73-E911AD53BC28}" destId="{604B69E9-8B4E-CA43-9A0A-4C6421426B9E}" srcOrd="1" destOrd="0" presId="urn:microsoft.com/office/officeart/2005/8/layout/orgChart1"/>
    <dgm:cxn modelId="{DC1E07AD-7512-B74A-B7BB-AD5D246B4D26}" type="presOf" srcId="{0618931E-2862-2347-9A02-2FCAA58F56E5}" destId="{A6994518-BE95-0142-BA5A-E20D17859206}" srcOrd="0" destOrd="0" presId="urn:microsoft.com/office/officeart/2005/8/layout/orgChart1"/>
    <dgm:cxn modelId="{571EBFEA-9555-6940-9EB0-7F084B641D85}" srcId="{3E73CD9E-00B2-2140-B460-32CB580B770C}" destId="{D4AB573E-30DB-2E44-84CE-BA80F506EDE6}" srcOrd="0" destOrd="0" parTransId="{DF7DC26A-A5B9-A34A-865F-52A6C8116644}" sibTransId="{B064293B-106E-7C40-BA98-279899AB8E2C}"/>
    <dgm:cxn modelId="{6D7F48F7-F24D-6E4E-9ECE-C309EFE53DBD}" type="presOf" srcId="{DF7DC26A-A5B9-A34A-865F-52A6C8116644}" destId="{BD9DD235-AA50-3B4A-AB5F-2DFFEAC91CAC}" srcOrd="0" destOrd="0" presId="urn:microsoft.com/office/officeart/2005/8/layout/orgChart1"/>
    <dgm:cxn modelId="{CF9929FB-66A2-FE41-91F9-C6E917B1D239}" type="presOf" srcId="{D4AB573E-30DB-2E44-84CE-BA80F506EDE6}" destId="{A74622E5-E36C-4B4C-B1D7-F7711B61DEFA}" srcOrd="0" destOrd="0" presId="urn:microsoft.com/office/officeart/2005/8/layout/orgChart1"/>
    <dgm:cxn modelId="{7563EC82-76F8-054E-B085-104EDE4E61CA}" type="presParOf" srcId="{19F0191B-C13F-5342-9F92-982A52A11D03}" destId="{9F42447D-150C-6046-8C7A-0B1E95DA7381}" srcOrd="0" destOrd="0" presId="urn:microsoft.com/office/officeart/2005/8/layout/orgChart1"/>
    <dgm:cxn modelId="{82F28590-F839-6147-A17D-F0A7057BB8B0}" type="presParOf" srcId="{9F42447D-150C-6046-8C7A-0B1E95DA7381}" destId="{D0AA04CB-8A95-9047-B60A-E8B3368D7144}" srcOrd="0" destOrd="0" presId="urn:microsoft.com/office/officeart/2005/8/layout/orgChart1"/>
    <dgm:cxn modelId="{53583B8C-3123-7648-9378-3E6501C9450D}" type="presParOf" srcId="{D0AA04CB-8A95-9047-B60A-E8B3368D7144}" destId="{548EB24A-B5E0-444B-A07C-9AD479BB8E87}" srcOrd="0" destOrd="0" presId="urn:microsoft.com/office/officeart/2005/8/layout/orgChart1"/>
    <dgm:cxn modelId="{A394AC93-EAEB-BB45-BEE3-F84D863E5D2A}" type="presParOf" srcId="{D0AA04CB-8A95-9047-B60A-E8B3368D7144}" destId="{57B1824F-BDAE-784F-AD81-96243C587BEE}" srcOrd="1" destOrd="0" presId="urn:microsoft.com/office/officeart/2005/8/layout/orgChart1"/>
    <dgm:cxn modelId="{C942B8A2-9BBB-9944-9C17-9D04BD4889D4}" type="presParOf" srcId="{9F42447D-150C-6046-8C7A-0B1E95DA7381}" destId="{01356195-71D0-4B45-A930-6E3AAF88639F}" srcOrd="1" destOrd="0" presId="urn:microsoft.com/office/officeart/2005/8/layout/orgChart1"/>
    <dgm:cxn modelId="{6575ED69-C1D4-9D4C-89A5-6095C993E859}" type="presParOf" srcId="{01356195-71D0-4B45-A930-6E3AAF88639F}" destId="{32C4F11B-D583-2942-A2E3-82981E371A95}" srcOrd="0" destOrd="0" presId="urn:microsoft.com/office/officeart/2005/8/layout/orgChart1"/>
    <dgm:cxn modelId="{23D3BE07-9626-9E43-951B-56C38DA63F3A}" type="presParOf" srcId="{01356195-71D0-4B45-A930-6E3AAF88639F}" destId="{46F5696D-6080-6A45-BDC6-11A0EFBBF028}" srcOrd="1" destOrd="0" presId="urn:microsoft.com/office/officeart/2005/8/layout/orgChart1"/>
    <dgm:cxn modelId="{6A708FB2-6FA5-1449-B567-86D33A2EF119}" type="presParOf" srcId="{46F5696D-6080-6A45-BDC6-11A0EFBBF028}" destId="{62F2D989-6CC0-CB43-B0A4-FEA55F5C043E}" srcOrd="0" destOrd="0" presId="urn:microsoft.com/office/officeart/2005/8/layout/orgChart1"/>
    <dgm:cxn modelId="{C331827E-B559-CA4F-856B-B574EEF6CBC8}" type="presParOf" srcId="{62F2D989-6CC0-CB43-B0A4-FEA55F5C043E}" destId="{77EB5D1E-B6EE-664C-AF2C-75A4BC4AD484}" srcOrd="0" destOrd="0" presId="urn:microsoft.com/office/officeart/2005/8/layout/orgChart1"/>
    <dgm:cxn modelId="{4F0CA28B-78AD-794D-9B9F-F740A551CC1A}" type="presParOf" srcId="{62F2D989-6CC0-CB43-B0A4-FEA55F5C043E}" destId="{76EE1F17-14D3-3649-9F89-8A353B72B6D2}" srcOrd="1" destOrd="0" presId="urn:microsoft.com/office/officeart/2005/8/layout/orgChart1"/>
    <dgm:cxn modelId="{CB0152CA-B39D-E84B-A49F-A06BE06DB276}" type="presParOf" srcId="{46F5696D-6080-6A45-BDC6-11A0EFBBF028}" destId="{CA9FDF57-5EA8-AF41-B290-5FAA2F209784}" srcOrd="1" destOrd="0" presId="urn:microsoft.com/office/officeart/2005/8/layout/orgChart1"/>
    <dgm:cxn modelId="{2F9A38C4-EA92-B948-A88C-2767978D2CD7}" type="presParOf" srcId="{46F5696D-6080-6A45-BDC6-11A0EFBBF028}" destId="{F4131315-2035-D645-BBEB-D03F7036A8C2}" srcOrd="2" destOrd="0" presId="urn:microsoft.com/office/officeart/2005/8/layout/orgChart1"/>
    <dgm:cxn modelId="{D572D6DF-F0D0-E449-8A3E-DC9045B61ED1}" type="presParOf" srcId="{01356195-71D0-4B45-A930-6E3AAF88639F}" destId="{A6994518-BE95-0142-BA5A-E20D17859206}" srcOrd="2" destOrd="0" presId="urn:microsoft.com/office/officeart/2005/8/layout/orgChart1"/>
    <dgm:cxn modelId="{DD299BA7-40E8-3C4A-9777-B99FF4A87085}" type="presParOf" srcId="{01356195-71D0-4B45-A930-6E3AAF88639F}" destId="{81416016-FCBC-EA4C-A1C4-AB7155666A71}" srcOrd="3" destOrd="0" presId="urn:microsoft.com/office/officeart/2005/8/layout/orgChart1"/>
    <dgm:cxn modelId="{30E19259-2FD3-C747-9030-174C77647FCB}" type="presParOf" srcId="{81416016-FCBC-EA4C-A1C4-AB7155666A71}" destId="{4AD4CAC3-A300-0F43-AEA3-24FF37DD04FB}" srcOrd="0" destOrd="0" presId="urn:microsoft.com/office/officeart/2005/8/layout/orgChart1"/>
    <dgm:cxn modelId="{77A95F27-EB17-F44E-B140-1A9741FC0010}" type="presParOf" srcId="{4AD4CAC3-A300-0F43-AEA3-24FF37DD04FB}" destId="{D0D49CB7-8085-524B-8A57-A76776A5B2A4}" srcOrd="0" destOrd="0" presId="urn:microsoft.com/office/officeart/2005/8/layout/orgChart1"/>
    <dgm:cxn modelId="{CB6B4A5E-E344-BD40-AA9A-4DA11216FC61}" type="presParOf" srcId="{4AD4CAC3-A300-0F43-AEA3-24FF37DD04FB}" destId="{604B69E9-8B4E-CA43-9A0A-4C6421426B9E}" srcOrd="1" destOrd="0" presId="urn:microsoft.com/office/officeart/2005/8/layout/orgChart1"/>
    <dgm:cxn modelId="{7D287DC7-A5BF-B34F-AA8A-FE187BC2231C}" type="presParOf" srcId="{81416016-FCBC-EA4C-A1C4-AB7155666A71}" destId="{79F465EA-8C61-3F47-A3D2-837D26AC98C5}" srcOrd="1" destOrd="0" presId="urn:microsoft.com/office/officeart/2005/8/layout/orgChart1"/>
    <dgm:cxn modelId="{44336252-F094-BB48-AF42-07C43F7172C5}" type="presParOf" srcId="{81416016-FCBC-EA4C-A1C4-AB7155666A71}" destId="{289336D0-C807-DF47-A4F2-A947FFF21E3E}" srcOrd="2" destOrd="0" presId="urn:microsoft.com/office/officeart/2005/8/layout/orgChart1"/>
    <dgm:cxn modelId="{4DE3B1C4-D578-FB47-91D3-695B213CC587}" type="presParOf" srcId="{01356195-71D0-4B45-A930-6E3AAF88639F}" destId="{1C45EF91-E0E9-E14B-BCE7-B4ED29D3E332}" srcOrd="4" destOrd="0" presId="urn:microsoft.com/office/officeart/2005/8/layout/orgChart1"/>
    <dgm:cxn modelId="{8DD9323B-663D-6644-A4E4-02233B52E1A2}" type="presParOf" srcId="{01356195-71D0-4B45-A930-6E3AAF88639F}" destId="{1A29395A-1B0D-3441-87F4-36EE538FC43C}" srcOrd="5" destOrd="0" presId="urn:microsoft.com/office/officeart/2005/8/layout/orgChart1"/>
    <dgm:cxn modelId="{3FC7D146-1F83-8140-B16C-2CAF2DD1FE17}" type="presParOf" srcId="{1A29395A-1B0D-3441-87F4-36EE538FC43C}" destId="{B86C46D3-12A7-AB47-8A87-8837EA0BBE85}" srcOrd="0" destOrd="0" presId="urn:microsoft.com/office/officeart/2005/8/layout/orgChart1"/>
    <dgm:cxn modelId="{89AF30D3-E5F6-4046-8C69-64BB2EA9573B}" type="presParOf" srcId="{B86C46D3-12A7-AB47-8A87-8837EA0BBE85}" destId="{3CC10533-FCE6-7C42-B513-963EEC2F3842}" srcOrd="0" destOrd="0" presId="urn:microsoft.com/office/officeart/2005/8/layout/orgChart1"/>
    <dgm:cxn modelId="{1D1D5D3A-7D8D-4F4B-982E-5CB9A1CA709C}" type="presParOf" srcId="{B86C46D3-12A7-AB47-8A87-8837EA0BBE85}" destId="{AF616E57-ED26-0644-96A5-6BEC50617336}" srcOrd="1" destOrd="0" presId="urn:microsoft.com/office/officeart/2005/8/layout/orgChart1"/>
    <dgm:cxn modelId="{6AA81A42-7E87-0140-9E4C-09A2C5B41FE9}" type="presParOf" srcId="{1A29395A-1B0D-3441-87F4-36EE538FC43C}" destId="{620A17EC-AA4B-F742-AF01-30A7BD8D501B}" srcOrd="1" destOrd="0" presId="urn:microsoft.com/office/officeart/2005/8/layout/orgChart1"/>
    <dgm:cxn modelId="{10A0C87D-E512-F84B-8DF9-4C18C9A5D4AA}" type="presParOf" srcId="{1A29395A-1B0D-3441-87F4-36EE538FC43C}" destId="{2E4416F8-09FC-ED47-981A-BFABEDA28CA2}" srcOrd="2" destOrd="0" presId="urn:microsoft.com/office/officeart/2005/8/layout/orgChart1"/>
    <dgm:cxn modelId="{9743C870-ED77-E440-B2EB-CE49CDED0FEE}" type="presParOf" srcId="{9F42447D-150C-6046-8C7A-0B1E95DA7381}" destId="{44AE12F5-C773-394C-A764-EA2315016E8D}" srcOrd="2" destOrd="0" presId="urn:microsoft.com/office/officeart/2005/8/layout/orgChart1"/>
    <dgm:cxn modelId="{A206424B-4AC7-8743-9D7C-08F7429A301E}" type="presParOf" srcId="{44AE12F5-C773-394C-A764-EA2315016E8D}" destId="{BD9DD235-AA50-3B4A-AB5F-2DFFEAC91CAC}" srcOrd="0" destOrd="0" presId="urn:microsoft.com/office/officeart/2005/8/layout/orgChart1"/>
    <dgm:cxn modelId="{77E64C3C-FCD5-C043-984E-15B34BF40746}" type="presParOf" srcId="{44AE12F5-C773-394C-A764-EA2315016E8D}" destId="{E032C414-8226-924D-B9AC-A0DD6F23CB6A}" srcOrd="1" destOrd="0" presId="urn:microsoft.com/office/officeart/2005/8/layout/orgChart1"/>
    <dgm:cxn modelId="{ADF97758-2AF8-6D42-B011-CDFE2A21A3C6}" type="presParOf" srcId="{E032C414-8226-924D-B9AC-A0DD6F23CB6A}" destId="{70AB9072-A041-5A47-9906-A9CA698E3A09}" srcOrd="0" destOrd="0" presId="urn:microsoft.com/office/officeart/2005/8/layout/orgChart1"/>
    <dgm:cxn modelId="{F3734D96-7576-8E44-8192-0EDC81F09468}" type="presParOf" srcId="{70AB9072-A041-5A47-9906-A9CA698E3A09}" destId="{A74622E5-E36C-4B4C-B1D7-F7711B61DEFA}" srcOrd="0" destOrd="0" presId="urn:microsoft.com/office/officeart/2005/8/layout/orgChart1"/>
    <dgm:cxn modelId="{86E4544E-0045-5549-87BC-C60C52E05188}" type="presParOf" srcId="{70AB9072-A041-5A47-9906-A9CA698E3A09}" destId="{148A7DEF-B523-9A44-B6E9-7DA12B23556D}" srcOrd="1" destOrd="0" presId="urn:microsoft.com/office/officeart/2005/8/layout/orgChart1"/>
    <dgm:cxn modelId="{BA055ABE-1D97-A34E-B975-F453A8673A6A}" type="presParOf" srcId="{E032C414-8226-924D-B9AC-A0DD6F23CB6A}" destId="{C74CB280-F353-4345-A2BE-D27594D9E678}" srcOrd="1" destOrd="0" presId="urn:microsoft.com/office/officeart/2005/8/layout/orgChart1"/>
    <dgm:cxn modelId="{95D4F163-3557-C24B-BF4A-EC0B875B4EB5}" type="presParOf" srcId="{E032C414-8226-924D-B9AC-A0DD6F23CB6A}" destId="{8B6FD420-FBF1-3240-B1B9-B32A024E0E5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DD235-AA50-3B4A-AB5F-2DFFEAC91CAC}">
      <dsp:nvSpPr>
        <dsp:cNvPr id="0" name=""/>
        <dsp:cNvSpPr/>
      </dsp:nvSpPr>
      <dsp:spPr>
        <a:xfrm>
          <a:off x="5239220" y="1180100"/>
          <a:ext cx="247179" cy="1082880"/>
        </a:xfrm>
        <a:custGeom>
          <a:avLst/>
          <a:gdLst/>
          <a:ahLst/>
          <a:cxnLst/>
          <a:rect l="0" t="0" r="0" b="0"/>
          <a:pathLst>
            <a:path>
              <a:moveTo>
                <a:pt x="247179" y="0"/>
              </a:moveTo>
              <a:lnTo>
                <a:pt x="247179" y="1082880"/>
              </a:lnTo>
              <a:lnTo>
                <a:pt x="0" y="10828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45EF91-E0E9-E14B-BCE7-B4ED29D3E332}">
      <dsp:nvSpPr>
        <dsp:cNvPr id="0" name=""/>
        <dsp:cNvSpPr/>
      </dsp:nvSpPr>
      <dsp:spPr>
        <a:xfrm>
          <a:off x="5486400" y="1180100"/>
          <a:ext cx="3517973" cy="2165761"/>
        </a:xfrm>
        <a:custGeom>
          <a:avLst/>
          <a:gdLst/>
          <a:ahLst/>
          <a:cxnLst/>
          <a:rect l="0" t="0" r="0" b="0"/>
          <a:pathLst>
            <a:path>
              <a:moveTo>
                <a:pt x="0" y="0"/>
              </a:moveTo>
              <a:lnTo>
                <a:pt x="0" y="1918582"/>
              </a:lnTo>
              <a:lnTo>
                <a:pt x="3517973" y="1918582"/>
              </a:lnTo>
              <a:lnTo>
                <a:pt x="3517973" y="2165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94518-BE95-0142-BA5A-E20D17859206}">
      <dsp:nvSpPr>
        <dsp:cNvPr id="0" name=""/>
        <dsp:cNvSpPr/>
      </dsp:nvSpPr>
      <dsp:spPr>
        <a:xfrm>
          <a:off x="5418869" y="1180100"/>
          <a:ext cx="91440" cy="2165761"/>
        </a:xfrm>
        <a:custGeom>
          <a:avLst/>
          <a:gdLst/>
          <a:ahLst/>
          <a:cxnLst/>
          <a:rect l="0" t="0" r="0" b="0"/>
          <a:pathLst>
            <a:path>
              <a:moveTo>
                <a:pt x="67530" y="0"/>
              </a:moveTo>
              <a:lnTo>
                <a:pt x="67530" y="1918582"/>
              </a:lnTo>
              <a:lnTo>
                <a:pt x="45720" y="1918582"/>
              </a:lnTo>
              <a:lnTo>
                <a:pt x="45720" y="2165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4F11B-D583-2942-A2E3-82981E371A95}">
      <dsp:nvSpPr>
        <dsp:cNvPr id="0" name=""/>
        <dsp:cNvSpPr/>
      </dsp:nvSpPr>
      <dsp:spPr>
        <a:xfrm>
          <a:off x="1571118" y="1180100"/>
          <a:ext cx="3915281" cy="2151248"/>
        </a:xfrm>
        <a:custGeom>
          <a:avLst/>
          <a:gdLst/>
          <a:ahLst/>
          <a:cxnLst/>
          <a:rect l="0" t="0" r="0" b="0"/>
          <a:pathLst>
            <a:path>
              <a:moveTo>
                <a:pt x="3915281" y="0"/>
              </a:moveTo>
              <a:lnTo>
                <a:pt x="3915281" y="1904069"/>
              </a:lnTo>
              <a:lnTo>
                <a:pt x="0" y="1904069"/>
              </a:lnTo>
              <a:lnTo>
                <a:pt x="0" y="2151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EB24A-B5E0-444B-A07C-9AD479BB8E87}">
      <dsp:nvSpPr>
        <dsp:cNvPr id="0" name=""/>
        <dsp:cNvSpPr/>
      </dsp:nvSpPr>
      <dsp:spPr>
        <a:xfrm>
          <a:off x="1654626" y="3056"/>
          <a:ext cx="7663547" cy="1177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FULL COUNCIL</a:t>
          </a:r>
        </a:p>
      </dsp:txBody>
      <dsp:txXfrm>
        <a:off x="1654626" y="3056"/>
        <a:ext cx="7663547" cy="1177044"/>
      </dsp:txXfrm>
    </dsp:sp>
    <dsp:sp modelId="{77EB5D1E-B6EE-664C-AF2C-75A4BC4AD484}">
      <dsp:nvSpPr>
        <dsp:cNvPr id="0" name=""/>
        <dsp:cNvSpPr/>
      </dsp:nvSpPr>
      <dsp:spPr>
        <a:xfrm>
          <a:off x="0" y="3331349"/>
          <a:ext cx="3142237" cy="1177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Workgroup 1</a:t>
          </a:r>
        </a:p>
      </dsp:txBody>
      <dsp:txXfrm>
        <a:off x="0" y="3331349"/>
        <a:ext cx="3142237" cy="1177044"/>
      </dsp:txXfrm>
    </dsp:sp>
    <dsp:sp modelId="{D0D49CB7-8085-524B-8A57-A76776A5B2A4}">
      <dsp:nvSpPr>
        <dsp:cNvPr id="0" name=""/>
        <dsp:cNvSpPr/>
      </dsp:nvSpPr>
      <dsp:spPr>
        <a:xfrm>
          <a:off x="4012092" y="3345862"/>
          <a:ext cx="2904992" cy="1177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Workgroup 2</a:t>
          </a:r>
        </a:p>
      </dsp:txBody>
      <dsp:txXfrm>
        <a:off x="4012092" y="3345862"/>
        <a:ext cx="2904992" cy="1177044"/>
      </dsp:txXfrm>
    </dsp:sp>
    <dsp:sp modelId="{3CC10533-FCE6-7C42-B513-963EEC2F3842}">
      <dsp:nvSpPr>
        <dsp:cNvPr id="0" name=""/>
        <dsp:cNvSpPr/>
      </dsp:nvSpPr>
      <dsp:spPr>
        <a:xfrm>
          <a:off x="7411444" y="3345862"/>
          <a:ext cx="3185859" cy="1177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Workgroup 3</a:t>
          </a:r>
        </a:p>
      </dsp:txBody>
      <dsp:txXfrm>
        <a:off x="7411444" y="3345862"/>
        <a:ext cx="3185859" cy="1177044"/>
      </dsp:txXfrm>
    </dsp:sp>
    <dsp:sp modelId="{A74622E5-E36C-4B4C-B1D7-F7711B61DEFA}">
      <dsp:nvSpPr>
        <dsp:cNvPr id="0" name=""/>
        <dsp:cNvSpPr/>
      </dsp:nvSpPr>
      <dsp:spPr>
        <a:xfrm>
          <a:off x="1498173" y="1674459"/>
          <a:ext cx="3741047" cy="1177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Steering Committee</a:t>
          </a:r>
        </a:p>
      </dsp:txBody>
      <dsp:txXfrm>
        <a:off x="1498173" y="1674459"/>
        <a:ext cx="3741047" cy="11770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B0547EB-6566-46D9-B1D2-0AEE24CCD148}" type="datetimeFigureOut">
              <a:rPr lang="en-US" smtClean="0"/>
              <a:t>11/14/22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5430355-801D-4BD7-AF26-2BFCF27B654E}" type="slidenum">
              <a:rPr lang="en-US" smtClean="0"/>
              <a:t>‹#›</a:t>
            </a:fld>
            <a:endParaRPr lang="en-US"/>
          </a:p>
        </p:txBody>
      </p:sp>
    </p:spTree>
    <p:extLst>
      <p:ext uri="{BB962C8B-B14F-4D97-AF65-F5344CB8AC3E}">
        <p14:creationId xmlns:p14="http://schemas.microsoft.com/office/powerpoint/2010/main" val="1114070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11/14/22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dirty="0"/>
          </a:p>
        </p:txBody>
      </p:sp>
    </p:spTree>
    <p:extLst>
      <p:ext uri="{BB962C8B-B14F-4D97-AF65-F5344CB8AC3E}">
        <p14:creationId xmlns:p14="http://schemas.microsoft.com/office/powerpoint/2010/main" val="145230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21</a:t>
            </a:fld>
            <a:endParaRPr lang="en-US"/>
          </a:p>
        </p:txBody>
      </p:sp>
    </p:spTree>
    <p:extLst>
      <p:ext uri="{BB962C8B-B14F-4D97-AF65-F5344CB8AC3E}">
        <p14:creationId xmlns:p14="http://schemas.microsoft.com/office/powerpoint/2010/main" val="142656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Break out BH vs non-BH</a:t>
            </a:r>
          </a:p>
        </p:txBody>
      </p:sp>
      <p:sp>
        <p:nvSpPr>
          <p:cNvPr id="4" name="Slide Number Placeholder 3"/>
          <p:cNvSpPr>
            <a:spLocks noGrp="1"/>
          </p:cNvSpPr>
          <p:nvPr>
            <p:ph type="sldNum" sz="quarter" idx="5"/>
          </p:nvPr>
        </p:nvSpPr>
        <p:spPr/>
        <p:txBody>
          <a:bodyPr/>
          <a:lstStyle/>
          <a:p>
            <a:fld id="{A3E9C991-3E34-4889-8CF6-00B0537EA877}" type="slidenum">
              <a:rPr lang="en-US" smtClean="0"/>
              <a:t>23</a:t>
            </a:fld>
            <a:endParaRPr lang="en-US"/>
          </a:p>
        </p:txBody>
      </p:sp>
    </p:spTree>
    <p:extLst>
      <p:ext uri="{BB962C8B-B14F-4D97-AF65-F5344CB8AC3E}">
        <p14:creationId xmlns:p14="http://schemas.microsoft.com/office/powerpoint/2010/main" val="369347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24</a:t>
            </a:fld>
            <a:endParaRPr lang="en-US"/>
          </a:p>
        </p:txBody>
      </p:sp>
    </p:spTree>
    <p:extLst>
      <p:ext uri="{BB962C8B-B14F-4D97-AF65-F5344CB8AC3E}">
        <p14:creationId xmlns:p14="http://schemas.microsoft.com/office/powerpoint/2010/main" val="342558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27</a:t>
            </a:fld>
            <a:endParaRPr lang="en-US"/>
          </a:p>
        </p:txBody>
      </p:sp>
    </p:spTree>
    <p:extLst>
      <p:ext uri="{BB962C8B-B14F-4D97-AF65-F5344CB8AC3E}">
        <p14:creationId xmlns:p14="http://schemas.microsoft.com/office/powerpoint/2010/main" val="389646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28</a:t>
            </a:fld>
            <a:endParaRPr lang="en-US"/>
          </a:p>
        </p:txBody>
      </p:sp>
    </p:spTree>
    <p:extLst>
      <p:ext uri="{BB962C8B-B14F-4D97-AF65-F5344CB8AC3E}">
        <p14:creationId xmlns:p14="http://schemas.microsoft.com/office/powerpoint/2010/main" val="141093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29</a:t>
            </a:fld>
            <a:endParaRPr lang="en-US"/>
          </a:p>
        </p:txBody>
      </p:sp>
    </p:spTree>
    <p:extLst>
      <p:ext uri="{BB962C8B-B14F-4D97-AF65-F5344CB8AC3E}">
        <p14:creationId xmlns:p14="http://schemas.microsoft.com/office/powerpoint/2010/main" val="272579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30</a:t>
            </a:fld>
            <a:endParaRPr lang="en-US"/>
          </a:p>
        </p:txBody>
      </p:sp>
    </p:spTree>
    <p:extLst>
      <p:ext uri="{BB962C8B-B14F-4D97-AF65-F5344CB8AC3E}">
        <p14:creationId xmlns:p14="http://schemas.microsoft.com/office/powerpoint/2010/main" val="1527306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31</a:t>
            </a:fld>
            <a:endParaRPr lang="en-US"/>
          </a:p>
        </p:txBody>
      </p:sp>
    </p:spTree>
    <p:extLst>
      <p:ext uri="{BB962C8B-B14F-4D97-AF65-F5344CB8AC3E}">
        <p14:creationId xmlns:p14="http://schemas.microsoft.com/office/powerpoint/2010/main" val="3801764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32</a:t>
            </a:fld>
            <a:endParaRPr lang="en-US"/>
          </a:p>
        </p:txBody>
      </p:sp>
    </p:spTree>
    <p:extLst>
      <p:ext uri="{BB962C8B-B14F-4D97-AF65-F5344CB8AC3E}">
        <p14:creationId xmlns:p14="http://schemas.microsoft.com/office/powerpoint/2010/main" val="146606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8a6ff813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8a6ff813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 big challenge when advocating on behalf of the rare disease community is that many people do not see the whole problem.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Patients and caregivers are focused on the disorder that affects them.</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Others hear “Rare” and assume that means few.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The overall data we have is too broad - nationwide, generalized, too non-specific</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	7000 diseases - now over 10,000 acording to Rare-X</a:t>
            </a:r>
            <a:endParaRPr sz="1600"/>
          </a:p>
          <a:p>
            <a:pPr marL="0" lvl="0" indent="0" algn="l" rtl="0">
              <a:spcBef>
                <a:spcPts val="0"/>
              </a:spcBef>
              <a:spcAft>
                <a:spcPts val="0"/>
              </a:spcAft>
              <a:buNone/>
            </a:pPr>
            <a:r>
              <a:rPr lang="en" sz="1600"/>
              <a:t>	30 million people  How do we know?</a:t>
            </a:r>
            <a:endParaRPr sz="1600"/>
          </a:p>
          <a:p>
            <a:pPr marL="0" lvl="0" indent="0" algn="l" rtl="0">
              <a:spcBef>
                <a:spcPts val="0"/>
              </a:spcBef>
              <a:spcAft>
                <a:spcPts val="0"/>
              </a:spcAft>
              <a:buNone/>
            </a:pPr>
            <a:r>
              <a:rPr lang="en" sz="1600"/>
              <a:t>	1 in 10 Americans?  Really?  But does that rule of thumb hold in Massachusetts?  Is it different in Boston than in North Adams?</a:t>
            </a: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8a6ff8132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8a6ff8132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After years of asking, we came to the conclusion that there is no accessible source of LOCAL data on the prevalence and incidence of rare diseases.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There are many sources of data that could answer these questions - too many.</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And many of these sources are not accessible because it is connected to personally identifiable information.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We need a way to locate the diseases without violating people’s privacy.</a:t>
            </a:r>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8a6ff8132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8a6ff8132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Solution:  ASK THEM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8a6ff8132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8a6ff8132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We are asking people to respond anonymously.   </a:t>
            </a:r>
            <a:r>
              <a:rPr lang="en" sz="1500" b="1"/>
              <a:t>No name, no email, no phone number.</a:t>
            </a:r>
            <a:endParaRPr sz="1500" b="1"/>
          </a:p>
          <a:p>
            <a:pPr marL="0" lvl="0" indent="0" algn="l" rtl="0">
              <a:spcBef>
                <a:spcPts val="0"/>
              </a:spcBef>
              <a:spcAft>
                <a:spcPts val="0"/>
              </a:spcAft>
              <a:buNone/>
            </a:pPr>
            <a:endParaRPr sz="1500"/>
          </a:p>
          <a:p>
            <a:pPr marL="0" lvl="0" indent="0" algn="l" rtl="0">
              <a:spcBef>
                <a:spcPts val="0"/>
              </a:spcBef>
              <a:spcAft>
                <a:spcPts val="0"/>
              </a:spcAft>
              <a:buNone/>
            </a:pPr>
            <a:r>
              <a:rPr lang="en" sz="1500"/>
              <a:t>The only data we want are zip code and diagnosis.  If people know their mutation, they can provide that too.</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With just these three pieces of data, there is no way to identify an unknown individual.  Obviously, if you know someone in your zip code with a diagnosis, you might be able to make the connection.  But wait, you already know them and their diagnosis - nothing new is revealed.</a:t>
            </a: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8a6ff8132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8a6ff8132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If we can put rare diseases on the map:</a:t>
            </a:r>
            <a:endParaRPr sz="1600"/>
          </a:p>
          <a:p>
            <a:pPr marL="457200" lvl="0" indent="-330200" algn="l" rtl="0">
              <a:spcBef>
                <a:spcPts val="0"/>
              </a:spcBef>
              <a:spcAft>
                <a:spcPts val="0"/>
              </a:spcAft>
              <a:buSzPts val="1600"/>
              <a:buChar char="●"/>
            </a:pPr>
            <a:r>
              <a:rPr lang="en" sz="1600"/>
              <a:t>We can answer the questions we posed earlier</a:t>
            </a:r>
            <a:endParaRPr sz="1600"/>
          </a:p>
          <a:p>
            <a:pPr marL="457200" lvl="0" indent="-330200" algn="l" rtl="0">
              <a:spcBef>
                <a:spcPts val="0"/>
              </a:spcBef>
              <a:spcAft>
                <a:spcPts val="0"/>
              </a:spcAft>
              <a:buSzPts val="1600"/>
              <a:buChar char="●"/>
            </a:pPr>
            <a:r>
              <a:rPr lang="en" sz="1600"/>
              <a:t>We can connect patients to resources</a:t>
            </a:r>
            <a:endParaRPr sz="1600"/>
          </a:p>
          <a:p>
            <a:pPr marL="457200" lvl="0" indent="-330200" algn="l" rtl="0">
              <a:spcBef>
                <a:spcPts val="0"/>
              </a:spcBef>
              <a:spcAft>
                <a:spcPts val="0"/>
              </a:spcAft>
              <a:buSzPts val="1600"/>
              <a:buChar char="●"/>
            </a:pPr>
            <a:r>
              <a:rPr lang="en" sz="1600"/>
              <a:t>We can inform researchers where they should do their studies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Can you think of any other benefits?</a:t>
            </a:r>
            <a:endParaRPr sz="16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8a6ff8132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8a6ff8132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Our plan is pretty simple.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We spent 2022 designing the project.   While it ended up very simple, we had many more complicated approaches that we discarded.</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2023 will be about going from a prototype to a more robust model from what we learn from version 1. </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E9C991-3E34-4889-8CF6-00B0537EA877}" type="slidenum">
              <a:rPr lang="en-US" smtClean="0"/>
              <a:t>19</a:t>
            </a:fld>
            <a:endParaRPr lang="en-US"/>
          </a:p>
        </p:txBody>
      </p:sp>
    </p:spTree>
    <p:extLst>
      <p:ext uri="{BB962C8B-B14F-4D97-AF65-F5344CB8AC3E}">
        <p14:creationId xmlns:p14="http://schemas.microsoft.com/office/powerpoint/2010/main" val="3932914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147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539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756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Half-Screen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51F40-959F-4BDD-8E9D-0820C9CA7157}"/>
              </a:ext>
            </a:extLst>
          </p:cNvPr>
          <p:cNvSpPr/>
          <p:nvPr/>
        </p:nvSpPr>
        <p:spPr>
          <a:xfrm>
            <a:off x="1" y="0"/>
            <a:ext cx="40233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F1F788C0-EEC4-4CB0-A7B6-C5B2BC1571DF}"/>
              </a:ext>
            </a:extLst>
          </p:cNvPr>
          <p:cNvSpPr>
            <a:spLocks noGrp="1"/>
          </p:cNvSpPr>
          <p:nvPr>
            <p:ph type="title"/>
          </p:nvPr>
        </p:nvSpPr>
        <p:spPr>
          <a:xfrm>
            <a:off x="-1" y="0"/>
            <a:ext cx="4023360" cy="6858000"/>
          </a:xfrm>
          <a:noFill/>
        </p:spPr>
        <p:txBody>
          <a:bodyPr wrap="square" tIns="548640" rIns="640080" anchor="t">
            <a:normAutofit/>
          </a:bodyPr>
          <a:lstStyle>
            <a:lvl1pPr>
              <a:defRPr sz="2800">
                <a:solidFill>
                  <a:schemeClr val="accent3"/>
                </a:solidFill>
              </a:defRPr>
            </a:lvl1pPr>
          </a:lstStyle>
          <a:p>
            <a:r>
              <a:rPr lang="en-US"/>
              <a:t>Click to edit Master title style</a:t>
            </a:r>
          </a:p>
        </p:txBody>
      </p:sp>
      <p:sp>
        <p:nvSpPr>
          <p:cNvPr id="11" name="Slide Number Placeholder 5">
            <a:extLst>
              <a:ext uri="{FF2B5EF4-FFF2-40B4-BE49-F238E27FC236}">
                <a16:creationId xmlns:a16="http://schemas.microsoft.com/office/drawing/2014/main" id="{3DACB43A-B83B-402D-9ADB-5BFC3981A97A}"/>
              </a:ext>
            </a:extLst>
          </p:cNvPr>
          <p:cNvSpPr>
            <a:spLocks noGrp="1"/>
          </p:cNvSpPr>
          <p:nvPr>
            <p:ph type="sldNum" sz="quarter" idx="4"/>
          </p:nvPr>
        </p:nvSpPr>
        <p:spPr>
          <a:xfrm>
            <a:off x="11473354" y="6410426"/>
            <a:ext cx="519844" cy="347660"/>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9" name="Graphic 8">
            <a:extLst>
              <a:ext uri="{FF2B5EF4-FFF2-40B4-BE49-F238E27FC236}">
                <a16:creationId xmlns:a16="http://schemas.microsoft.com/office/drawing/2014/main" id="{F5E026F6-5446-4D13-B925-15F5915223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036808" y="539942"/>
            <a:ext cx="822960" cy="351329"/>
          </a:xfrm>
          <a:prstGeom prst="rect">
            <a:avLst/>
          </a:prstGeom>
        </p:spPr>
      </p:pic>
      <p:sp>
        <p:nvSpPr>
          <p:cNvPr id="27" name="Text Placeholder 26">
            <a:extLst>
              <a:ext uri="{FF2B5EF4-FFF2-40B4-BE49-F238E27FC236}">
                <a16:creationId xmlns:a16="http://schemas.microsoft.com/office/drawing/2014/main" id="{7016CF9A-3D91-4DAC-B575-A1F6BB614722}"/>
              </a:ext>
            </a:extLst>
          </p:cNvPr>
          <p:cNvSpPr>
            <a:spLocks noGrp="1"/>
          </p:cNvSpPr>
          <p:nvPr>
            <p:ph type="body" sz="quarter" idx="16"/>
          </p:nvPr>
        </p:nvSpPr>
        <p:spPr>
          <a:xfrm>
            <a:off x="3696930" y="1573213"/>
            <a:ext cx="8110896" cy="4651375"/>
          </a:xfrm>
        </p:spPr>
        <p:txBody>
          <a:bodyPr/>
          <a:lstStyle>
            <a:lvl1pPr marL="344488" indent="-344488">
              <a:buSzPct val="140000"/>
              <a:defRPr/>
            </a:lvl1pPr>
            <a:lvl2pPr marL="796925" indent="-228600">
              <a:defRPr/>
            </a:lvl2pPr>
            <a:lvl3pPr marL="1139825" indent="-228600">
              <a:defRPr/>
            </a:lvl3pPr>
            <a:lvl4pPr marL="1484313" indent="-231775">
              <a:defRPr/>
            </a:lvl4pPr>
            <a:lvl5pPr marL="1946275"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B6A2D38B-6D3E-434F-809F-128817C20410}"/>
              </a:ext>
            </a:extLst>
          </p:cNvPr>
          <p:cNvSpPr>
            <a:spLocks noGrp="1"/>
          </p:cNvSpPr>
          <p:nvPr>
            <p:ph type="body" sz="quarter" idx="17" hasCustomPrompt="1"/>
          </p:nvPr>
        </p:nvSpPr>
        <p:spPr>
          <a:xfrm>
            <a:off x="4198938" y="6430962"/>
            <a:ext cx="7088187" cy="347472"/>
          </a:xfrm>
        </p:spPr>
        <p:txBody>
          <a:bodyPr anchor="b" anchorCtr="0">
            <a:noAutofit/>
          </a:bodyPr>
          <a:lstStyle>
            <a:lvl1pPr marL="0" indent="0">
              <a:buFont typeface="Arial" panose="020B0604020202020204" pitchFamily="34" charset="0"/>
              <a:buNone/>
              <a:defRPr sz="900">
                <a:solidFill>
                  <a:schemeClr val="tx1">
                    <a:lumMod val="50000"/>
                    <a:lumOff val="50000"/>
                  </a:schemeClr>
                </a:solidFill>
              </a:defRPr>
            </a:lvl1pPr>
            <a:lvl2pPr marL="457200" indent="0">
              <a:buNone/>
              <a:defRPr sz="900">
                <a:solidFill>
                  <a:schemeClr val="tx1">
                    <a:lumMod val="50000"/>
                    <a:lumOff val="50000"/>
                  </a:schemeClr>
                </a:solidFill>
              </a:defRPr>
            </a:lvl2pPr>
            <a:lvl3pPr marL="914400" indent="0">
              <a:buNone/>
              <a:defRPr sz="900">
                <a:solidFill>
                  <a:schemeClr val="tx1">
                    <a:lumMod val="50000"/>
                    <a:lumOff val="50000"/>
                  </a:schemeClr>
                </a:solidFill>
              </a:defRPr>
            </a:lvl3pPr>
            <a:lvl4pPr marL="1371600" indent="0">
              <a:buNone/>
              <a:defRPr sz="900">
                <a:solidFill>
                  <a:schemeClr val="tx1">
                    <a:lumMod val="50000"/>
                    <a:lumOff val="50000"/>
                  </a:schemeClr>
                </a:solidFill>
              </a:defRPr>
            </a:lvl4pPr>
            <a:lvl5pPr marL="1828800" indent="0">
              <a:buNone/>
              <a:defRPr sz="900">
                <a:solidFill>
                  <a:schemeClr val="tx1">
                    <a:lumMod val="50000"/>
                    <a:lumOff val="50000"/>
                  </a:schemeClr>
                </a:solidFill>
              </a:defRPr>
            </a:lvl5pPr>
          </a:lstStyle>
          <a:p>
            <a:pPr lvl="0"/>
            <a:r>
              <a:rPr lang="en-US"/>
              <a:t>Source:</a:t>
            </a:r>
          </a:p>
        </p:txBody>
      </p:sp>
    </p:spTree>
    <p:extLst>
      <p:ext uri="{BB962C8B-B14F-4D97-AF65-F5344CB8AC3E}">
        <p14:creationId xmlns:p14="http://schemas.microsoft.com/office/powerpoint/2010/main" val="134292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900D9-C0E9-4125-94C3-18C242285B92}"/>
              </a:ext>
            </a:extLst>
          </p:cNvPr>
          <p:cNvSpPr/>
          <p:nvPr/>
        </p:nvSpPr>
        <p:spPr>
          <a:xfrm>
            <a:off x="0" y="215900"/>
            <a:ext cx="1219200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5D9B6B98-314E-487B-A50C-D8C81D298CF0}"/>
              </a:ext>
            </a:extLst>
          </p:cNvPr>
          <p:cNvSpPr/>
          <p:nvPr/>
        </p:nvSpPr>
        <p:spPr>
          <a:xfrm>
            <a:off x="0" y="203200"/>
            <a:ext cx="12192000" cy="92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37E6E61-2406-4414-B226-7F311C0B42C1}"/>
              </a:ext>
            </a:extLst>
          </p:cNvPr>
          <p:cNvSpPr>
            <a:spLocks noGrp="1"/>
          </p:cNvSpPr>
          <p:nvPr>
            <p:ph type="title"/>
          </p:nvPr>
        </p:nvSpPr>
        <p:spPr>
          <a:noFill/>
        </p:spPr>
        <p:txBody>
          <a:bodyPr wrap="square"/>
          <a:lstStyle/>
          <a:p>
            <a:r>
              <a:rPr lang="en-US"/>
              <a:t>Click to edit Master title style</a:t>
            </a:r>
          </a:p>
        </p:txBody>
      </p:sp>
      <p:sp>
        <p:nvSpPr>
          <p:cNvPr id="10" name="Slide Number Placeholder 5">
            <a:extLst>
              <a:ext uri="{FF2B5EF4-FFF2-40B4-BE49-F238E27FC236}">
                <a16:creationId xmlns:a16="http://schemas.microsoft.com/office/drawing/2014/main" id="{568BADD1-7742-4F5C-8351-6EE14D6DD648}"/>
              </a:ext>
            </a:extLst>
          </p:cNvPr>
          <p:cNvSpPr>
            <a:spLocks noGrp="1"/>
          </p:cNvSpPr>
          <p:nvPr>
            <p:ph type="sldNum" sz="quarter" idx="4"/>
          </p:nvPr>
        </p:nvSpPr>
        <p:spPr>
          <a:xfrm>
            <a:off x="11473354" y="6410426"/>
            <a:ext cx="519844" cy="347660"/>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12" name="Text Placeholder 8">
            <a:extLst>
              <a:ext uri="{FF2B5EF4-FFF2-40B4-BE49-F238E27FC236}">
                <a16:creationId xmlns:a16="http://schemas.microsoft.com/office/drawing/2014/main" id="{1F4EB4F8-F073-4C6D-B448-3587D29149B3}"/>
              </a:ext>
            </a:extLst>
          </p:cNvPr>
          <p:cNvSpPr>
            <a:spLocks noGrp="1"/>
          </p:cNvSpPr>
          <p:nvPr>
            <p:ph type="body" sz="quarter" idx="13" hasCustomPrompt="1"/>
          </p:nvPr>
        </p:nvSpPr>
        <p:spPr>
          <a:xfrm>
            <a:off x="458724" y="6382183"/>
            <a:ext cx="10841335" cy="365126"/>
          </a:xfrm>
        </p:spPr>
        <p:txBody>
          <a:bodyPr anchor="b">
            <a:noAutofit/>
          </a:bodyPr>
          <a:lstStyle>
            <a:lvl1pPr marL="0">
              <a:lnSpc>
                <a:spcPct val="100000"/>
              </a:lnSpc>
              <a:spcBef>
                <a:spcPts val="0"/>
              </a:spcBef>
              <a:spcAft>
                <a:spcPts val="0"/>
              </a:spcAft>
              <a:buNone/>
              <a:defRPr sz="900">
                <a:solidFill>
                  <a:schemeClr val="tx2">
                    <a:lumMod val="75000"/>
                  </a:schemeClr>
                </a:solidFill>
              </a:defRPr>
            </a:lvl1pPr>
            <a:lvl2pPr>
              <a:buNone/>
              <a:defRPr/>
            </a:lvl2pPr>
            <a:lvl3pPr>
              <a:buNone/>
              <a:defRPr/>
            </a:lvl3pPr>
            <a:lvl4pPr>
              <a:buNone/>
              <a:defRPr/>
            </a:lvl4pPr>
            <a:lvl5pPr>
              <a:buNone/>
              <a:defRPr/>
            </a:lvl5pPr>
          </a:lstStyle>
          <a:p>
            <a:pPr lvl="0"/>
            <a:r>
              <a:rPr lang="en-US"/>
              <a:t>Source:</a:t>
            </a:r>
          </a:p>
        </p:txBody>
      </p:sp>
      <p:pic>
        <p:nvPicPr>
          <p:cNvPr id="9" name="Graphic 8">
            <a:extLst>
              <a:ext uri="{FF2B5EF4-FFF2-40B4-BE49-F238E27FC236}">
                <a16:creationId xmlns:a16="http://schemas.microsoft.com/office/drawing/2014/main" id="{6D8BEF3E-3A7D-4AB0-803C-46DB69FAE9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6808" y="538601"/>
            <a:ext cx="822960" cy="354011"/>
          </a:xfrm>
          <a:prstGeom prst="rect">
            <a:avLst/>
          </a:prstGeom>
        </p:spPr>
      </p:pic>
    </p:spTree>
    <p:extLst>
      <p:ext uri="{BB962C8B-B14F-4D97-AF65-F5344CB8AC3E}">
        <p14:creationId xmlns:p14="http://schemas.microsoft.com/office/powerpoint/2010/main" val="579214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900D9-C0E9-4125-94C3-18C242285B92}"/>
              </a:ext>
            </a:extLst>
          </p:cNvPr>
          <p:cNvSpPr/>
          <p:nvPr/>
        </p:nvSpPr>
        <p:spPr>
          <a:xfrm>
            <a:off x="0" y="215900"/>
            <a:ext cx="1219200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5D9B6B98-314E-487B-A50C-D8C81D298CF0}"/>
              </a:ext>
            </a:extLst>
          </p:cNvPr>
          <p:cNvSpPr/>
          <p:nvPr/>
        </p:nvSpPr>
        <p:spPr>
          <a:xfrm>
            <a:off x="0" y="203200"/>
            <a:ext cx="12192000" cy="92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37E6E61-2406-4414-B226-7F311C0B42C1}"/>
              </a:ext>
            </a:extLst>
          </p:cNvPr>
          <p:cNvSpPr>
            <a:spLocks noGrp="1"/>
          </p:cNvSpPr>
          <p:nvPr>
            <p:ph type="title"/>
          </p:nvPr>
        </p:nvSpPr>
        <p:spPr>
          <a:noFill/>
        </p:spPr>
        <p:txBody>
          <a:bodyPr wrap="square"/>
          <a:lstStyle/>
          <a:p>
            <a:r>
              <a:rPr lang="en-US"/>
              <a:t>Click to edit Master title style</a:t>
            </a:r>
          </a:p>
        </p:txBody>
      </p:sp>
      <p:sp>
        <p:nvSpPr>
          <p:cNvPr id="10" name="Slide Number Placeholder 5">
            <a:extLst>
              <a:ext uri="{FF2B5EF4-FFF2-40B4-BE49-F238E27FC236}">
                <a16:creationId xmlns:a16="http://schemas.microsoft.com/office/drawing/2014/main" id="{568BADD1-7742-4F5C-8351-6EE14D6DD648}"/>
              </a:ext>
            </a:extLst>
          </p:cNvPr>
          <p:cNvSpPr>
            <a:spLocks noGrp="1"/>
          </p:cNvSpPr>
          <p:nvPr>
            <p:ph type="sldNum" sz="quarter" idx="4"/>
          </p:nvPr>
        </p:nvSpPr>
        <p:spPr>
          <a:xfrm>
            <a:off x="11473354" y="6410426"/>
            <a:ext cx="519844" cy="347660"/>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12" name="Text Placeholder 8">
            <a:extLst>
              <a:ext uri="{FF2B5EF4-FFF2-40B4-BE49-F238E27FC236}">
                <a16:creationId xmlns:a16="http://schemas.microsoft.com/office/drawing/2014/main" id="{1F4EB4F8-F073-4C6D-B448-3587D29149B3}"/>
              </a:ext>
            </a:extLst>
          </p:cNvPr>
          <p:cNvSpPr>
            <a:spLocks noGrp="1"/>
          </p:cNvSpPr>
          <p:nvPr>
            <p:ph type="body" sz="quarter" idx="13" hasCustomPrompt="1"/>
          </p:nvPr>
        </p:nvSpPr>
        <p:spPr>
          <a:xfrm>
            <a:off x="458724" y="6382183"/>
            <a:ext cx="10841335" cy="365126"/>
          </a:xfrm>
        </p:spPr>
        <p:txBody>
          <a:bodyPr anchor="b">
            <a:noAutofit/>
          </a:bodyPr>
          <a:lstStyle>
            <a:lvl1pPr marL="0">
              <a:lnSpc>
                <a:spcPct val="100000"/>
              </a:lnSpc>
              <a:spcBef>
                <a:spcPts val="0"/>
              </a:spcBef>
              <a:spcAft>
                <a:spcPts val="0"/>
              </a:spcAft>
              <a:buNone/>
              <a:defRPr sz="900">
                <a:solidFill>
                  <a:schemeClr val="tx2">
                    <a:lumMod val="75000"/>
                  </a:schemeClr>
                </a:solidFill>
              </a:defRPr>
            </a:lvl1pPr>
            <a:lvl2pPr>
              <a:buNone/>
              <a:defRPr/>
            </a:lvl2pPr>
            <a:lvl3pPr>
              <a:buNone/>
              <a:defRPr/>
            </a:lvl3pPr>
            <a:lvl4pPr>
              <a:buNone/>
              <a:defRPr/>
            </a:lvl4pPr>
            <a:lvl5pPr>
              <a:buNone/>
              <a:defRPr/>
            </a:lvl5pPr>
          </a:lstStyle>
          <a:p>
            <a:pPr lvl="0"/>
            <a:r>
              <a:rPr lang="en-US"/>
              <a:t>Source:</a:t>
            </a:r>
          </a:p>
        </p:txBody>
      </p:sp>
      <p:pic>
        <p:nvPicPr>
          <p:cNvPr id="9" name="Graphic 8">
            <a:extLst>
              <a:ext uri="{FF2B5EF4-FFF2-40B4-BE49-F238E27FC236}">
                <a16:creationId xmlns:a16="http://schemas.microsoft.com/office/drawing/2014/main" id="{6D8BEF3E-3A7D-4AB0-803C-46DB69FAE9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6808" y="538601"/>
            <a:ext cx="822960" cy="354011"/>
          </a:xfrm>
          <a:prstGeom prst="rect">
            <a:avLst/>
          </a:prstGeom>
        </p:spPr>
      </p:pic>
    </p:spTree>
    <p:extLst>
      <p:ext uri="{BB962C8B-B14F-4D97-AF65-F5344CB8AC3E}">
        <p14:creationId xmlns:p14="http://schemas.microsoft.com/office/powerpoint/2010/main" val="952409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hart with bookm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900D9-C0E9-4125-94C3-18C242285B92}"/>
              </a:ext>
            </a:extLst>
          </p:cNvPr>
          <p:cNvSpPr/>
          <p:nvPr/>
        </p:nvSpPr>
        <p:spPr>
          <a:xfrm>
            <a:off x="0" y="215900"/>
            <a:ext cx="1219200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5D9B6B98-314E-487B-A50C-D8C81D298CF0}"/>
              </a:ext>
            </a:extLst>
          </p:cNvPr>
          <p:cNvSpPr/>
          <p:nvPr/>
        </p:nvSpPr>
        <p:spPr>
          <a:xfrm>
            <a:off x="0" y="203200"/>
            <a:ext cx="12192000" cy="92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37E6E61-2406-4414-B226-7F311C0B42C1}"/>
              </a:ext>
            </a:extLst>
          </p:cNvPr>
          <p:cNvSpPr>
            <a:spLocks noGrp="1"/>
          </p:cNvSpPr>
          <p:nvPr>
            <p:ph type="title"/>
          </p:nvPr>
        </p:nvSpPr>
        <p:spPr>
          <a:noFill/>
        </p:spPr>
        <p:txBody>
          <a:bodyPr wrap="square"/>
          <a:lstStyle/>
          <a:p>
            <a:r>
              <a:rPr lang="en-US"/>
              <a:t>Click to edit Master title style</a:t>
            </a:r>
          </a:p>
        </p:txBody>
      </p:sp>
      <p:sp>
        <p:nvSpPr>
          <p:cNvPr id="10" name="Slide Number Placeholder 5">
            <a:extLst>
              <a:ext uri="{FF2B5EF4-FFF2-40B4-BE49-F238E27FC236}">
                <a16:creationId xmlns:a16="http://schemas.microsoft.com/office/drawing/2014/main" id="{568BADD1-7742-4F5C-8351-6EE14D6DD648}"/>
              </a:ext>
            </a:extLst>
          </p:cNvPr>
          <p:cNvSpPr>
            <a:spLocks noGrp="1"/>
          </p:cNvSpPr>
          <p:nvPr>
            <p:ph type="sldNum" sz="quarter" idx="4"/>
          </p:nvPr>
        </p:nvSpPr>
        <p:spPr>
          <a:xfrm>
            <a:off x="11473354" y="6410426"/>
            <a:ext cx="519844" cy="347660"/>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11" name="Graphic 10">
            <a:extLst>
              <a:ext uri="{FF2B5EF4-FFF2-40B4-BE49-F238E27FC236}">
                <a16:creationId xmlns:a16="http://schemas.microsoft.com/office/drawing/2014/main" id="{809B9246-4100-40E4-9AB0-18656799B6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6808" y="538601"/>
            <a:ext cx="822960" cy="354011"/>
          </a:xfrm>
          <a:prstGeom prst="rect">
            <a:avLst/>
          </a:prstGeom>
        </p:spPr>
      </p:pic>
      <p:sp>
        <p:nvSpPr>
          <p:cNvPr id="12" name="Text Placeholder 8">
            <a:extLst>
              <a:ext uri="{FF2B5EF4-FFF2-40B4-BE49-F238E27FC236}">
                <a16:creationId xmlns:a16="http://schemas.microsoft.com/office/drawing/2014/main" id="{BC4E7208-DADC-4AA5-94FD-1D2130C907F7}"/>
              </a:ext>
            </a:extLst>
          </p:cNvPr>
          <p:cNvSpPr>
            <a:spLocks noGrp="1"/>
          </p:cNvSpPr>
          <p:nvPr>
            <p:ph type="body" sz="quarter" idx="13" hasCustomPrompt="1"/>
          </p:nvPr>
        </p:nvSpPr>
        <p:spPr>
          <a:xfrm>
            <a:off x="458724" y="6382183"/>
            <a:ext cx="10841335" cy="365126"/>
          </a:xfrm>
        </p:spPr>
        <p:txBody>
          <a:bodyPr anchor="b">
            <a:noAutofit/>
          </a:bodyPr>
          <a:lstStyle>
            <a:lvl1pPr marL="0">
              <a:lnSpc>
                <a:spcPct val="100000"/>
              </a:lnSpc>
              <a:spcBef>
                <a:spcPts val="0"/>
              </a:spcBef>
              <a:spcAft>
                <a:spcPts val="0"/>
              </a:spcAft>
              <a:buNone/>
              <a:defRPr sz="900">
                <a:solidFill>
                  <a:schemeClr val="tx2">
                    <a:lumMod val="50000"/>
                  </a:schemeClr>
                </a:solidFill>
              </a:defRPr>
            </a:lvl1pPr>
            <a:lvl2pPr>
              <a:buNone/>
              <a:defRPr/>
            </a:lvl2pPr>
            <a:lvl3pPr>
              <a:buNone/>
              <a:defRPr/>
            </a:lvl3pPr>
            <a:lvl4pPr>
              <a:buNone/>
              <a:defRPr/>
            </a:lvl4pPr>
            <a:lvl5pPr>
              <a:buNone/>
              <a:defRPr/>
            </a:lvl5pPr>
          </a:lstStyle>
          <a:p>
            <a:pPr lvl="0"/>
            <a:r>
              <a:rPr lang="en-US"/>
              <a:t>Source:</a:t>
            </a:r>
          </a:p>
        </p:txBody>
      </p:sp>
      <p:sp>
        <p:nvSpPr>
          <p:cNvPr id="6" name="Content Placeholder 5">
            <a:extLst>
              <a:ext uri="{FF2B5EF4-FFF2-40B4-BE49-F238E27FC236}">
                <a16:creationId xmlns:a16="http://schemas.microsoft.com/office/drawing/2014/main" id="{85BFCE9D-1974-473C-8232-870B7E91680F}"/>
              </a:ext>
            </a:extLst>
          </p:cNvPr>
          <p:cNvSpPr>
            <a:spLocks noGrp="1"/>
          </p:cNvSpPr>
          <p:nvPr>
            <p:ph sz="quarter" idx="15"/>
          </p:nvPr>
        </p:nvSpPr>
        <p:spPr>
          <a:xfrm>
            <a:off x="-1" y="0"/>
            <a:ext cx="1554480" cy="210312"/>
          </a:xfrm>
          <a:prstGeom prst="homePlate">
            <a:avLst/>
          </a:prstGeom>
          <a:solidFill>
            <a:schemeClr val="accent3"/>
          </a:solidFill>
        </p:spPr>
        <p:txBody>
          <a:bodyPr anchor="ctr">
            <a:noAutofit/>
          </a:bodyPr>
          <a:lstStyle>
            <a:lvl1pPr marL="0" indent="0" algn="ctr">
              <a:buFont typeface="Arial" panose="020B0604020202020204" pitchFamily="34" charset="0"/>
              <a:buNone/>
              <a:defRPr sz="1200">
                <a:latin typeface="+mj-lt"/>
              </a:defRPr>
            </a:lvl1pPr>
            <a:lvl2pPr marL="457200" indent="0">
              <a:buFont typeface="Arial" panose="020B0604020202020204" pitchFamily="34" charset="0"/>
              <a:buNone/>
              <a:defRPr/>
            </a:lvl2pPr>
          </a:lstStyle>
          <a:p>
            <a:pPr lvl="0"/>
            <a:r>
              <a:rPr lang="en-US"/>
              <a:t>Click to edit Master text styles</a:t>
            </a:r>
          </a:p>
        </p:txBody>
      </p:sp>
      <p:sp>
        <p:nvSpPr>
          <p:cNvPr id="13" name="Text Placeholder 2">
            <a:extLst>
              <a:ext uri="{FF2B5EF4-FFF2-40B4-BE49-F238E27FC236}">
                <a16:creationId xmlns:a16="http://schemas.microsoft.com/office/drawing/2014/main" id="{7719A65C-5DB6-4249-A253-6E66E98E7F34}"/>
              </a:ext>
            </a:extLst>
          </p:cNvPr>
          <p:cNvSpPr>
            <a:spLocks noGrp="1"/>
          </p:cNvSpPr>
          <p:nvPr>
            <p:ph type="body" sz="quarter" idx="14"/>
          </p:nvPr>
        </p:nvSpPr>
        <p:spPr>
          <a:xfrm>
            <a:off x="386298" y="1301574"/>
            <a:ext cx="10576670" cy="310850"/>
          </a:xfrm>
        </p:spPr>
        <p:txBody>
          <a:bodyPr>
            <a:noAutofit/>
          </a:bodyPr>
          <a:lstStyle>
            <a:lvl1pPr marL="0" indent="0">
              <a:buFont typeface="Arial" panose="020B0604020202020204" pitchFamily="34" charset="0"/>
              <a:buNone/>
              <a:defRPr sz="1400" i="1">
                <a:solidFill>
                  <a:schemeClr val="tx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4" name="Chart Placeholder 5">
            <a:extLst>
              <a:ext uri="{FF2B5EF4-FFF2-40B4-BE49-F238E27FC236}">
                <a16:creationId xmlns:a16="http://schemas.microsoft.com/office/drawing/2014/main" id="{E7F03A44-0A06-44A9-8AB8-BBCB86439572}"/>
              </a:ext>
            </a:extLst>
          </p:cNvPr>
          <p:cNvSpPr>
            <a:spLocks noGrp="1"/>
          </p:cNvSpPr>
          <p:nvPr>
            <p:ph type="chart" sz="quarter" idx="16"/>
          </p:nvPr>
        </p:nvSpPr>
        <p:spPr>
          <a:xfrm>
            <a:off x="457200" y="1725613"/>
            <a:ext cx="11256963" cy="4519612"/>
          </a:xfrm>
        </p:spPr>
        <p:txBody>
          <a:bodyPr/>
          <a:lstStyle/>
          <a:p>
            <a:endParaRPr lang="en-US"/>
          </a:p>
        </p:txBody>
      </p:sp>
    </p:spTree>
    <p:extLst>
      <p:ext uri="{BB962C8B-B14F-4D97-AF65-F5344CB8AC3E}">
        <p14:creationId xmlns:p14="http://schemas.microsoft.com/office/powerpoint/2010/main" val="2639899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900D9-C0E9-4125-94C3-18C242285B92}"/>
              </a:ext>
            </a:extLst>
          </p:cNvPr>
          <p:cNvSpPr/>
          <p:nvPr/>
        </p:nvSpPr>
        <p:spPr>
          <a:xfrm>
            <a:off x="0" y="215900"/>
            <a:ext cx="1219200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5D9B6B98-314E-487B-A50C-D8C81D298CF0}"/>
              </a:ext>
            </a:extLst>
          </p:cNvPr>
          <p:cNvSpPr/>
          <p:nvPr/>
        </p:nvSpPr>
        <p:spPr>
          <a:xfrm>
            <a:off x="0" y="203200"/>
            <a:ext cx="12192000" cy="92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37E6E61-2406-4414-B226-7F311C0B42C1}"/>
              </a:ext>
            </a:extLst>
          </p:cNvPr>
          <p:cNvSpPr>
            <a:spLocks noGrp="1"/>
          </p:cNvSpPr>
          <p:nvPr>
            <p:ph type="title"/>
          </p:nvPr>
        </p:nvSpPr>
        <p:spPr>
          <a:noFill/>
        </p:spPr>
        <p:txBody>
          <a:bodyPr wrap="square"/>
          <a:lstStyle/>
          <a:p>
            <a:r>
              <a:rPr lang="en-US"/>
              <a:t>Click to edit Master title style</a:t>
            </a:r>
          </a:p>
        </p:txBody>
      </p:sp>
      <p:sp>
        <p:nvSpPr>
          <p:cNvPr id="10" name="Slide Number Placeholder 5">
            <a:extLst>
              <a:ext uri="{FF2B5EF4-FFF2-40B4-BE49-F238E27FC236}">
                <a16:creationId xmlns:a16="http://schemas.microsoft.com/office/drawing/2014/main" id="{568BADD1-7742-4F5C-8351-6EE14D6DD648}"/>
              </a:ext>
            </a:extLst>
          </p:cNvPr>
          <p:cNvSpPr>
            <a:spLocks noGrp="1"/>
          </p:cNvSpPr>
          <p:nvPr>
            <p:ph type="sldNum" sz="quarter" idx="4"/>
          </p:nvPr>
        </p:nvSpPr>
        <p:spPr>
          <a:xfrm>
            <a:off x="11473354" y="6410426"/>
            <a:ext cx="519844" cy="347660"/>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626DEED6-50B8-42BB-A0F3-08CD563198DA}"/>
              </a:ext>
            </a:extLst>
          </p:cNvPr>
          <p:cNvSpPr>
            <a:spLocks noGrp="1"/>
          </p:cNvSpPr>
          <p:nvPr>
            <p:ph type="body" sz="quarter" idx="14"/>
          </p:nvPr>
        </p:nvSpPr>
        <p:spPr>
          <a:xfrm>
            <a:off x="386298" y="1301574"/>
            <a:ext cx="11337000" cy="310850"/>
          </a:xfrm>
        </p:spPr>
        <p:txBody>
          <a:bodyPr>
            <a:noAutofit/>
          </a:bodyPr>
          <a:lstStyle>
            <a:lvl1pPr marL="0" indent="0">
              <a:buFont typeface="Arial" panose="020B0604020202020204" pitchFamily="34" charset="0"/>
              <a:buNone/>
              <a:defRPr sz="1400" i="1">
                <a:solidFill>
                  <a:schemeClr val="tx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2" name="Text Placeholder 8">
            <a:extLst>
              <a:ext uri="{FF2B5EF4-FFF2-40B4-BE49-F238E27FC236}">
                <a16:creationId xmlns:a16="http://schemas.microsoft.com/office/drawing/2014/main" id="{BC4E7208-DADC-4AA5-94FD-1D2130C907F7}"/>
              </a:ext>
            </a:extLst>
          </p:cNvPr>
          <p:cNvSpPr>
            <a:spLocks noGrp="1"/>
          </p:cNvSpPr>
          <p:nvPr>
            <p:ph type="body" sz="quarter" idx="13" hasCustomPrompt="1"/>
          </p:nvPr>
        </p:nvSpPr>
        <p:spPr>
          <a:xfrm>
            <a:off x="458724" y="6382183"/>
            <a:ext cx="10841335" cy="365126"/>
          </a:xfrm>
        </p:spPr>
        <p:txBody>
          <a:bodyPr anchor="b">
            <a:noAutofit/>
          </a:bodyPr>
          <a:lstStyle>
            <a:lvl1pPr marL="0">
              <a:lnSpc>
                <a:spcPct val="100000"/>
              </a:lnSpc>
              <a:spcBef>
                <a:spcPts val="0"/>
              </a:spcBef>
              <a:spcAft>
                <a:spcPts val="0"/>
              </a:spcAft>
              <a:buNone/>
              <a:defRPr sz="900">
                <a:solidFill>
                  <a:schemeClr val="tx2">
                    <a:lumMod val="50000"/>
                  </a:schemeClr>
                </a:solidFill>
              </a:defRPr>
            </a:lvl1pPr>
            <a:lvl2pPr>
              <a:buNone/>
              <a:defRPr/>
            </a:lvl2pPr>
            <a:lvl3pPr>
              <a:buNone/>
              <a:defRPr/>
            </a:lvl3pPr>
            <a:lvl4pPr>
              <a:buNone/>
              <a:defRPr/>
            </a:lvl4pPr>
            <a:lvl5pPr>
              <a:buNone/>
              <a:defRPr/>
            </a:lvl5pPr>
          </a:lstStyle>
          <a:p>
            <a:pPr lvl="0"/>
            <a:r>
              <a:rPr lang="en-US"/>
              <a:t>Source:</a:t>
            </a:r>
          </a:p>
        </p:txBody>
      </p:sp>
      <p:pic>
        <p:nvPicPr>
          <p:cNvPr id="13" name="Graphic 12">
            <a:extLst>
              <a:ext uri="{FF2B5EF4-FFF2-40B4-BE49-F238E27FC236}">
                <a16:creationId xmlns:a16="http://schemas.microsoft.com/office/drawing/2014/main" id="{6F0EA908-9203-4E4C-82F5-5ECF11F75C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6808" y="538601"/>
            <a:ext cx="822960" cy="354011"/>
          </a:xfrm>
          <a:prstGeom prst="rect">
            <a:avLst/>
          </a:prstGeom>
        </p:spPr>
      </p:pic>
      <p:sp>
        <p:nvSpPr>
          <p:cNvPr id="6" name="Chart Placeholder 5">
            <a:extLst>
              <a:ext uri="{FF2B5EF4-FFF2-40B4-BE49-F238E27FC236}">
                <a16:creationId xmlns:a16="http://schemas.microsoft.com/office/drawing/2014/main" id="{02011F25-5D9C-4F47-B9FC-0981ADEC4820}"/>
              </a:ext>
            </a:extLst>
          </p:cNvPr>
          <p:cNvSpPr>
            <a:spLocks noGrp="1"/>
          </p:cNvSpPr>
          <p:nvPr>
            <p:ph type="chart" sz="quarter" idx="15"/>
          </p:nvPr>
        </p:nvSpPr>
        <p:spPr>
          <a:xfrm>
            <a:off x="457200" y="1725613"/>
            <a:ext cx="11256963" cy="4519612"/>
          </a:xfrm>
        </p:spPr>
        <p:txBody>
          <a:bodyPr/>
          <a:lstStyle/>
          <a:p>
            <a:endParaRPr lang="en-US"/>
          </a:p>
        </p:txBody>
      </p:sp>
    </p:spTree>
    <p:extLst>
      <p:ext uri="{BB962C8B-B14F-4D97-AF65-F5344CB8AC3E}">
        <p14:creationId xmlns:p14="http://schemas.microsoft.com/office/powerpoint/2010/main" val="2148727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900D9-C0E9-4125-94C3-18C242285B92}"/>
              </a:ext>
            </a:extLst>
          </p:cNvPr>
          <p:cNvSpPr/>
          <p:nvPr/>
        </p:nvSpPr>
        <p:spPr>
          <a:xfrm>
            <a:off x="0" y="215900"/>
            <a:ext cx="1219200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5D9B6B98-314E-487B-A50C-D8C81D298CF0}"/>
              </a:ext>
            </a:extLst>
          </p:cNvPr>
          <p:cNvSpPr/>
          <p:nvPr/>
        </p:nvSpPr>
        <p:spPr>
          <a:xfrm>
            <a:off x="0" y="203200"/>
            <a:ext cx="12192000" cy="92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37E6E61-2406-4414-B226-7F311C0B42C1}"/>
              </a:ext>
            </a:extLst>
          </p:cNvPr>
          <p:cNvSpPr>
            <a:spLocks noGrp="1"/>
          </p:cNvSpPr>
          <p:nvPr>
            <p:ph type="title"/>
          </p:nvPr>
        </p:nvSpPr>
        <p:spPr>
          <a:noFill/>
        </p:spPr>
        <p:txBody>
          <a:bodyPr wrap="square"/>
          <a:lstStyle/>
          <a:p>
            <a:r>
              <a:rPr lang="en-US"/>
              <a:t>Click to edit Master title style</a:t>
            </a:r>
          </a:p>
        </p:txBody>
      </p:sp>
      <p:sp>
        <p:nvSpPr>
          <p:cNvPr id="3" name="Content Placeholder 2">
            <a:extLst>
              <a:ext uri="{FF2B5EF4-FFF2-40B4-BE49-F238E27FC236}">
                <a16:creationId xmlns:a16="http://schemas.microsoft.com/office/drawing/2014/main" id="{7BCFDBFE-30B6-48F2-9354-CDD8770E3942}"/>
              </a:ext>
            </a:extLst>
          </p:cNvPr>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B22E77F3-B12A-4A82-89B6-59CC9293B645}"/>
              </a:ext>
            </a:extLst>
          </p:cNvPr>
          <p:cNvSpPr>
            <a:spLocks noGrp="1"/>
          </p:cNvSpPr>
          <p:nvPr>
            <p:ph type="body" sz="quarter" idx="13" hasCustomPrompt="1"/>
          </p:nvPr>
        </p:nvSpPr>
        <p:spPr>
          <a:xfrm>
            <a:off x="458724" y="6382183"/>
            <a:ext cx="10841335" cy="365126"/>
          </a:xfrm>
        </p:spPr>
        <p:txBody>
          <a:bodyPr anchor="b">
            <a:noAutofit/>
          </a:bodyPr>
          <a:lstStyle>
            <a:lvl1pPr marL="0">
              <a:lnSpc>
                <a:spcPct val="100000"/>
              </a:lnSpc>
              <a:spcBef>
                <a:spcPts val="0"/>
              </a:spcBef>
              <a:spcAft>
                <a:spcPts val="0"/>
              </a:spcAft>
              <a:buNone/>
              <a:defRPr sz="900">
                <a:solidFill>
                  <a:schemeClr val="tx2">
                    <a:lumMod val="75000"/>
                  </a:schemeClr>
                </a:solidFill>
              </a:defRPr>
            </a:lvl1pPr>
            <a:lvl2pPr>
              <a:buNone/>
              <a:defRPr/>
            </a:lvl2pPr>
            <a:lvl3pPr>
              <a:buNone/>
              <a:defRPr/>
            </a:lvl3pPr>
            <a:lvl4pPr>
              <a:buNone/>
              <a:defRPr/>
            </a:lvl4pPr>
            <a:lvl5pPr>
              <a:buNone/>
              <a:defRPr/>
            </a:lvl5pPr>
          </a:lstStyle>
          <a:p>
            <a:pPr lvl="0"/>
            <a:r>
              <a:rPr lang="en-US"/>
              <a:t>Source:</a:t>
            </a:r>
          </a:p>
        </p:txBody>
      </p:sp>
      <p:sp>
        <p:nvSpPr>
          <p:cNvPr id="10" name="Slide Number Placeholder 5">
            <a:extLst>
              <a:ext uri="{FF2B5EF4-FFF2-40B4-BE49-F238E27FC236}">
                <a16:creationId xmlns:a16="http://schemas.microsoft.com/office/drawing/2014/main" id="{568BADD1-7742-4F5C-8351-6EE14D6DD648}"/>
              </a:ext>
            </a:extLst>
          </p:cNvPr>
          <p:cNvSpPr>
            <a:spLocks noGrp="1"/>
          </p:cNvSpPr>
          <p:nvPr>
            <p:ph type="sldNum" sz="quarter" idx="4"/>
          </p:nvPr>
        </p:nvSpPr>
        <p:spPr>
          <a:xfrm>
            <a:off x="11473354" y="6410426"/>
            <a:ext cx="519844" cy="347660"/>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13" name="Graphic 12">
            <a:extLst>
              <a:ext uri="{FF2B5EF4-FFF2-40B4-BE49-F238E27FC236}">
                <a16:creationId xmlns:a16="http://schemas.microsoft.com/office/drawing/2014/main" id="{E40A5F15-316D-4A44-8887-9D0D1CE6B5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36808" y="538601"/>
            <a:ext cx="822960" cy="354011"/>
          </a:xfrm>
          <a:prstGeom prst="rect">
            <a:avLst/>
          </a:prstGeom>
        </p:spPr>
      </p:pic>
    </p:spTree>
    <p:extLst>
      <p:ext uri="{BB962C8B-B14F-4D97-AF65-F5344CB8AC3E}">
        <p14:creationId xmlns:p14="http://schemas.microsoft.com/office/powerpoint/2010/main" val="720720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162794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12991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460942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29959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0904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Title of Slide</a:t>
            </a:r>
            <a:endParaRPr lang="en-US"/>
          </a:p>
        </p:txBody>
      </p:sp>
    </p:spTree>
    <p:extLst>
      <p:ext uri="{BB962C8B-B14F-4D97-AF65-F5344CB8AC3E}">
        <p14:creationId xmlns:p14="http://schemas.microsoft.com/office/powerpoint/2010/main" val="3634649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Title of Slide</a:t>
            </a: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310250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n-lt"/>
                <a:cs typeface="Arial" charset="0"/>
              </a:rPr>
              <a:t>Connect with DPH</a:t>
            </a:r>
            <a:endParaRPr lang="en-US" sz="200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a:t>
            </a:r>
            <a:r>
              <a:rPr lang="en-US" sz="3600" err="1"/>
              <a:t>MassDPH</a:t>
            </a:r>
            <a:endParaRPr lang="en-US" sz="3600"/>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564715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7650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9457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43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Title of Slide</a:t>
            </a: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Title of Slide</a:t>
            </a: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6636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n-lt"/>
                <a:cs typeface="Arial" charset="0"/>
              </a:rPr>
              <a:t>Connect with DPH</a:t>
            </a:r>
            <a:endParaRPr lang="en-US" sz="200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@MassDPH</a:t>
            </a:r>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2288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345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52" r:id="rId5"/>
    <p:sldLayoutId id="2147483653" r:id="rId6"/>
    <p:sldLayoutId id="2147483654" r:id="rId7"/>
    <p:sldLayoutId id="2147483655"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5505785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5145" y="1223158"/>
            <a:ext cx="8370536" cy="5058889"/>
          </a:xfrm>
        </p:spPr>
        <p:txBody>
          <a:bodyPr>
            <a:noAutofit/>
          </a:bodyPr>
          <a:lstStyle/>
          <a:p>
            <a:r>
              <a:rPr lang="en-US" sz="4000" dirty="0">
                <a:solidFill>
                  <a:schemeClr val="bg1"/>
                </a:solidFill>
                <a:cs typeface="Arial" panose="020B0604020202020204" pitchFamily="34" charset="0"/>
              </a:rPr>
              <a:t>Rare Disease Advisory Council </a:t>
            </a:r>
            <a:br>
              <a:rPr lang="en-US" sz="3600" dirty="0">
                <a:solidFill>
                  <a:schemeClr val="bg1"/>
                </a:solidFill>
                <a:cs typeface="Arial" panose="020B0604020202020204" pitchFamily="34" charset="0"/>
              </a:rPr>
            </a:b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FULL COUNCIL MEETING</a:t>
            </a:r>
            <a:br>
              <a:rPr lang="en-US" sz="3600" dirty="0">
                <a:solidFill>
                  <a:schemeClr val="bg1"/>
                </a:solidFill>
                <a:cs typeface="Arial" panose="020B0604020202020204" pitchFamily="34" charset="0"/>
              </a:rPr>
            </a:b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November 17, 2022</a:t>
            </a: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9:00 am – 11:00 am</a:t>
            </a:r>
          </a:p>
        </p:txBody>
      </p:sp>
      <p:sp>
        <p:nvSpPr>
          <p:cNvPr id="3" name="Title 1"/>
          <p:cNvSpPr txBox="1">
            <a:spLocks/>
          </p:cNvSpPr>
          <p:nvPr/>
        </p:nvSpPr>
        <p:spPr>
          <a:xfrm>
            <a:off x="601132" y="3979342"/>
            <a:ext cx="7842223"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endParaRPr lang="en-US" altLang="en-US" sz="2000" b="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22167" y="-110833"/>
            <a:ext cx="8562000" cy="1118400"/>
          </a:xfrm>
          <a:prstGeom prst="rect">
            <a:avLst/>
          </a:prstGeom>
        </p:spPr>
        <p:txBody>
          <a:bodyPr spcFirstLastPara="1" vert="horz" wrap="square" lIns="121900" tIns="121900" rIns="121900" bIns="121900" rtlCol="0" anchor="b" anchorCtr="0">
            <a:noAutofit/>
          </a:bodyPr>
          <a:lstStyle/>
          <a:p>
            <a:pPr>
              <a:buSzPts val="990"/>
            </a:pPr>
            <a:r>
              <a:rPr lang="en" sz="4000" dirty="0">
                <a:solidFill>
                  <a:schemeClr val="bg1"/>
                </a:solidFill>
              </a:rPr>
              <a:t>RNE Data Mapping Project</a:t>
            </a:r>
            <a:endParaRPr sz="4000" dirty="0">
              <a:solidFill>
                <a:schemeClr val="bg1"/>
              </a:solidFill>
            </a:endParaRPr>
          </a:p>
        </p:txBody>
      </p:sp>
      <p:sp>
        <p:nvSpPr>
          <p:cNvPr id="55" name="Google Shape;55;p13"/>
          <p:cNvSpPr txBox="1">
            <a:spLocks noGrp="1"/>
          </p:cNvSpPr>
          <p:nvPr>
            <p:ph type="subTitle" idx="1"/>
          </p:nvPr>
        </p:nvSpPr>
        <p:spPr>
          <a:xfrm>
            <a:off x="8010600" y="4693533"/>
            <a:ext cx="3807600" cy="577200"/>
          </a:xfrm>
          <a:prstGeom prst="rect">
            <a:avLst/>
          </a:prstGeom>
        </p:spPr>
        <p:txBody>
          <a:bodyPr spcFirstLastPara="1" vert="horz" wrap="square" lIns="121900" tIns="121900" rIns="121900" bIns="121900" rtlCol="0" anchor="t" anchorCtr="0">
            <a:noAutofit/>
          </a:bodyPr>
          <a:lstStyle/>
          <a:p>
            <a:pPr marL="0" indent="0" algn="l"/>
            <a:r>
              <a:rPr lang="en" sz="2400" dirty="0"/>
              <a:t>MA RDAC</a:t>
            </a:r>
            <a:endParaRPr sz="2400" dirty="0"/>
          </a:p>
          <a:p>
            <a:pPr marL="0" indent="0" algn="l"/>
            <a:r>
              <a:rPr lang="en" sz="2400" dirty="0"/>
              <a:t>November 17,  2022</a:t>
            </a:r>
            <a:endParaRPr sz="2400" dirty="0"/>
          </a:p>
          <a:p>
            <a:pPr marL="0" indent="0" algn="l"/>
            <a:r>
              <a:rPr lang="en" sz="2400" dirty="0"/>
              <a:t>Julie </a:t>
            </a:r>
            <a:r>
              <a:rPr lang="en" sz="2400" dirty="0" err="1"/>
              <a:t>Gortze</a:t>
            </a:r>
            <a:r>
              <a:rPr lang="en" sz="2400" dirty="0"/>
              <a:t>, President</a:t>
            </a:r>
            <a:endParaRPr sz="2400" dirty="0"/>
          </a:p>
          <a:p>
            <a:pPr marL="0" indent="0" algn="l"/>
            <a:r>
              <a:rPr lang="en" sz="2400" dirty="0"/>
              <a:t>Rare New England</a:t>
            </a:r>
            <a:endParaRPr sz="2400" dirty="0"/>
          </a:p>
        </p:txBody>
      </p:sp>
      <p:pic>
        <p:nvPicPr>
          <p:cNvPr id="56" name="Google Shape;56;p13"/>
          <p:cNvPicPr preferRelativeResize="0"/>
          <p:nvPr/>
        </p:nvPicPr>
        <p:blipFill>
          <a:blip r:embed="rId3">
            <a:alphaModFix/>
          </a:blip>
          <a:stretch>
            <a:fillRect/>
          </a:stretch>
        </p:blipFill>
        <p:spPr>
          <a:xfrm>
            <a:off x="329767" y="448367"/>
            <a:ext cx="2292400" cy="2292400"/>
          </a:xfrm>
          <a:prstGeom prst="rect">
            <a:avLst/>
          </a:prstGeom>
          <a:noFill/>
          <a:ln>
            <a:noFill/>
          </a:ln>
        </p:spPr>
      </p:pic>
      <p:sp>
        <p:nvSpPr>
          <p:cNvPr id="57" name="Google Shape;57;p13"/>
          <p:cNvSpPr txBox="1"/>
          <p:nvPr/>
        </p:nvSpPr>
        <p:spPr>
          <a:xfrm>
            <a:off x="664400" y="2868701"/>
            <a:ext cx="10863200" cy="923289"/>
          </a:xfrm>
          <a:prstGeom prst="rect">
            <a:avLst/>
          </a:prstGeom>
          <a:noFill/>
          <a:ln>
            <a:noFill/>
          </a:ln>
        </p:spPr>
        <p:txBody>
          <a:bodyPr spcFirstLastPara="1" wrap="square" lIns="121900" tIns="121900" rIns="121900" bIns="121900" anchor="t" anchorCtr="0">
            <a:spAutoFit/>
          </a:bodyPr>
          <a:lstStyle/>
          <a:p>
            <a:pPr algn="ctr"/>
            <a:r>
              <a:rPr lang="en" sz="4400" b="1">
                <a:solidFill>
                  <a:schemeClr val="dk1"/>
                </a:solidFill>
              </a:rPr>
              <a:t>Putting Rare Diseases on the Map</a:t>
            </a:r>
            <a:endParaRPr sz="44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26414" y="136167"/>
            <a:ext cx="11360800" cy="763600"/>
          </a:xfrm>
          <a:prstGeom prst="rect">
            <a:avLst/>
          </a:prstGeom>
        </p:spPr>
        <p:txBody>
          <a:bodyPr spcFirstLastPara="1" vert="horz" wrap="square" lIns="121900" tIns="121900" rIns="121900" bIns="121900" rtlCol="0" anchor="t" anchorCtr="0">
            <a:normAutofit fontScale="90000"/>
          </a:bodyPr>
          <a:lstStyle/>
          <a:p>
            <a:r>
              <a:rPr lang="en" dirty="0">
                <a:solidFill>
                  <a:schemeClr val="bg1"/>
                </a:solidFill>
              </a:rPr>
              <a:t>Have you ever been asked...</a:t>
            </a:r>
            <a:endParaRPr dirty="0">
              <a:solidFill>
                <a:schemeClr val="bg1"/>
              </a:solidFill>
            </a:endParaRPr>
          </a:p>
        </p:txBody>
      </p:sp>
      <p:sp>
        <p:nvSpPr>
          <p:cNvPr id="63" name="Google Shape;63;p14"/>
          <p:cNvSpPr txBox="1">
            <a:spLocks noGrp="1"/>
          </p:cNvSpPr>
          <p:nvPr>
            <p:ph type="body" idx="1"/>
          </p:nvPr>
        </p:nvSpPr>
        <p:spPr>
          <a:xfrm>
            <a:off x="415600" y="1182415"/>
            <a:ext cx="11360800" cy="4909418"/>
          </a:xfrm>
          <a:prstGeom prst="rect">
            <a:avLst/>
          </a:prstGeom>
        </p:spPr>
        <p:txBody>
          <a:bodyPr spcFirstLastPara="1" vert="horz" wrap="square" lIns="121900" tIns="121900" rIns="121900" bIns="121900" rtlCol="0" anchor="t" anchorCtr="0">
            <a:normAutofit/>
          </a:bodyPr>
          <a:lstStyle/>
          <a:p>
            <a:pPr marL="0" indent="0">
              <a:buNone/>
            </a:pPr>
            <a:endParaRPr dirty="0"/>
          </a:p>
          <a:p>
            <a:pPr marL="0" indent="0">
              <a:spcBef>
                <a:spcPts val="1600"/>
              </a:spcBef>
              <a:buNone/>
            </a:pPr>
            <a:r>
              <a:rPr lang="en" dirty="0"/>
              <a:t>How many people have your disease in this area?</a:t>
            </a:r>
            <a:endParaRPr dirty="0"/>
          </a:p>
          <a:p>
            <a:pPr marL="0" indent="0">
              <a:spcBef>
                <a:spcPts val="1600"/>
              </a:spcBef>
              <a:buNone/>
            </a:pPr>
            <a:endParaRPr dirty="0"/>
          </a:p>
          <a:p>
            <a:pPr marL="0" indent="0">
              <a:spcBef>
                <a:spcPts val="1600"/>
              </a:spcBef>
              <a:buNone/>
            </a:pPr>
            <a:r>
              <a:rPr lang="en" dirty="0"/>
              <a:t>How many people in our district or state have a rare disease?</a:t>
            </a:r>
            <a:endParaRPr dirty="0"/>
          </a:p>
          <a:p>
            <a:pPr marL="0" indent="0">
              <a:spcBef>
                <a:spcPts val="1600"/>
              </a:spcBef>
              <a:buNone/>
            </a:pPr>
            <a:endParaRPr dirty="0"/>
          </a:p>
          <a:p>
            <a:pPr marL="0" indent="0">
              <a:spcBef>
                <a:spcPts val="1600"/>
              </a:spcBef>
              <a:buNone/>
            </a:pPr>
            <a:r>
              <a:rPr lang="en" dirty="0"/>
              <a:t>Why should we spend so much time and money on diseases that we know are rare?</a:t>
            </a:r>
            <a:endParaRPr dirty="0"/>
          </a:p>
          <a:p>
            <a:pPr marL="0" indent="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4294967295"/>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lgn="ctr">
              <a:spcBef>
                <a:spcPts val="0"/>
              </a:spcBef>
              <a:buNone/>
            </a:pPr>
            <a:r>
              <a:rPr lang="en" sz="4000" b="1" dirty="0">
                <a:solidFill>
                  <a:schemeClr val="dk1"/>
                </a:solidFill>
              </a:rPr>
              <a:t>There is very little geographic data on WHERE rare disease patients live. </a:t>
            </a:r>
            <a:endParaRPr sz="4000" b="1" dirty="0">
              <a:solidFill>
                <a:schemeClr val="dk1"/>
              </a:solidFill>
            </a:endParaRPr>
          </a:p>
          <a:p>
            <a:pPr marL="0" indent="0">
              <a:spcBef>
                <a:spcPts val="1600"/>
              </a:spcBef>
              <a:buNone/>
            </a:pPr>
            <a:endParaRPr dirty="0"/>
          </a:p>
          <a:p>
            <a:pPr marL="0" indent="0">
              <a:spcBef>
                <a:spcPts val="1600"/>
              </a:spcBef>
              <a:buNone/>
            </a:pPr>
            <a:r>
              <a:rPr lang="en" dirty="0"/>
              <a:t>Data are fragmented across different sources</a:t>
            </a:r>
            <a:endParaRPr dirty="0"/>
          </a:p>
          <a:p>
            <a:pPr marL="0" indent="0">
              <a:spcBef>
                <a:spcPts val="1600"/>
              </a:spcBef>
              <a:spcAft>
                <a:spcPts val="1600"/>
              </a:spcAft>
              <a:buNone/>
            </a:pPr>
            <a:r>
              <a:rPr lang="en" dirty="0"/>
              <a:t>HIPAA protections make it harder to aggregate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15600" y="115583"/>
            <a:ext cx="11360800" cy="763600"/>
          </a:xfrm>
          <a:prstGeom prst="rect">
            <a:avLst/>
          </a:prstGeom>
        </p:spPr>
        <p:txBody>
          <a:bodyPr spcFirstLastPara="1" vert="horz" wrap="square" lIns="121900" tIns="121900" rIns="121900" bIns="121900" rtlCol="0" anchor="t" anchorCtr="0">
            <a:normAutofit fontScale="90000"/>
          </a:bodyPr>
          <a:lstStyle/>
          <a:p>
            <a:r>
              <a:rPr lang="en" dirty="0">
                <a:solidFill>
                  <a:schemeClr val="bg1"/>
                </a:solidFill>
              </a:rPr>
              <a:t>The Rare New England Solution</a:t>
            </a:r>
            <a:endParaRPr dirty="0">
              <a:solidFill>
                <a:schemeClr val="bg1"/>
              </a:solidFill>
            </a:endParaRPr>
          </a:p>
        </p:txBody>
      </p:sp>
      <p:sp>
        <p:nvSpPr>
          <p:cNvPr id="74" name="Google Shape;74;p16"/>
          <p:cNvSpPr txBox="1">
            <a:spLocks noGrp="1"/>
          </p:cNvSpPr>
          <p:nvPr>
            <p:ph type="body" idx="1"/>
          </p:nvPr>
        </p:nvSpPr>
        <p:spPr>
          <a:xfrm>
            <a:off x="415600" y="1526033"/>
            <a:ext cx="11360800" cy="2454000"/>
          </a:xfrm>
          <a:prstGeom prst="rect">
            <a:avLst/>
          </a:prstGeom>
        </p:spPr>
        <p:txBody>
          <a:bodyPr spcFirstLastPara="1" vert="horz" wrap="square" lIns="121900" tIns="121900" rIns="121900" bIns="121900" rtlCol="0" anchor="ctr" anchorCtr="0">
            <a:normAutofit/>
          </a:bodyPr>
          <a:lstStyle/>
          <a:p>
            <a:pPr marL="0" indent="0" algn="ctr">
              <a:spcAft>
                <a:spcPts val="1600"/>
              </a:spcAft>
              <a:buNone/>
            </a:pPr>
            <a:r>
              <a:rPr lang="en" sz="5733"/>
              <a:t>ASK THE PATIENTS!</a:t>
            </a:r>
            <a:endParaRPr sz="5733"/>
          </a:p>
        </p:txBody>
      </p:sp>
      <p:sp>
        <p:nvSpPr>
          <p:cNvPr id="75" name="Google Shape;75;p16"/>
          <p:cNvSpPr/>
          <p:nvPr/>
        </p:nvSpPr>
        <p:spPr>
          <a:xfrm>
            <a:off x="1731633" y="3583333"/>
            <a:ext cx="3387200" cy="1834400"/>
          </a:xfrm>
          <a:prstGeom prst="wedgeRoundRectCallout">
            <a:avLst>
              <a:gd name="adj1" fmla="val -395"/>
              <a:gd name="adj2" fmla="val 8458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800" b="1"/>
              <a:t>What do you have?</a:t>
            </a:r>
            <a:endParaRPr sz="2800" b="1"/>
          </a:p>
        </p:txBody>
      </p:sp>
      <p:sp>
        <p:nvSpPr>
          <p:cNvPr id="76" name="Google Shape;76;p16"/>
          <p:cNvSpPr/>
          <p:nvPr/>
        </p:nvSpPr>
        <p:spPr>
          <a:xfrm>
            <a:off x="6958300" y="3583333"/>
            <a:ext cx="3387200" cy="1834400"/>
          </a:xfrm>
          <a:prstGeom prst="wedgeRoundRectCallout">
            <a:avLst>
              <a:gd name="adj1" fmla="val 3223"/>
              <a:gd name="adj2" fmla="val 8365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800" b="1"/>
              <a:t>Where do you live?</a:t>
            </a:r>
            <a:endParaRPr sz="28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5599" y="136167"/>
            <a:ext cx="11360800" cy="763600"/>
          </a:xfrm>
          <a:prstGeom prst="rect">
            <a:avLst/>
          </a:prstGeom>
        </p:spPr>
        <p:txBody>
          <a:bodyPr spcFirstLastPara="1" vert="horz" wrap="square" lIns="121900" tIns="121900" rIns="121900" bIns="121900" rtlCol="0" anchor="t" anchorCtr="0">
            <a:normAutofit fontScale="90000"/>
          </a:bodyPr>
          <a:lstStyle/>
          <a:p>
            <a:r>
              <a:rPr lang="en" dirty="0">
                <a:solidFill>
                  <a:schemeClr val="bg1"/>
                </a:solidFill>
              </a:rPr>
              <a:t>Data Model</a:t>
            </a:r>
            <a:endParaRPr dirty="0">
              <a:solidFill>
                <a:schemeClr val="bg1"/>
              </a:solidFill>
            </a:endParaRPr>
          </a:p>
        </p:txBody>
      </p:sp>
      <p:graphicFrame>
        <p:nvGraphicFramePr>
          <p:cNvPr id="82" name="Google Shape;82;p17"/>
          <p:cNvGraphicFramePr/>
          <p:nvPr/>
        </p:nvGraphicFramePr>
        <p:xfrm>
          <a:off x="1270000" y="1678967"/>
          <a:ext cx="9651999" cy="3817335"/>
        </p:xfrm>
        <a:graphic>
          <a:graphicData uri="http://schemas.openxmlformats.org/drawingml/2006/table">
            <a:tbl>
              <a:tblPr>
                <a:noFill/>
              </a:tblPr>
              <a:tblGrid>
                <a:gridCol w="3217333">
                  <a:extLst>
                    <a:ext uri="{9D8B030D-6E8A-4147-A177-3AD203B41FA5}">
                      <a16:colId xmlns:a16="http://schemas.microsoft.com/office/drawing/2014/main" val="20000"/>
                    </a:ext>
                  </a:extLst>
                </a:gridCol>
                <a:gridCol w="3217333">
                  <a:extLst>
                    <a:ext uri="{9D8B030D-6E8A-4147-A177-3AD203B41FA5}">
                      <a16:colId xmlns:a16="http://schemas.microsoft.com/office/drawing/2014/main" val="20001"/>
                    </a:ext>
                  </a:extLst>
                </a:gridCol>
                <a:gridCol w="3217333">
                  <a:extLst>
                    <a:ext uri="{9D8B030D-6E8A-4147-A177-3AD203B41FA5}">
                      <a16:colId xmlns:a16="http://schemas.microsoft.com/office/drawing/2014/main" val="20002"/>
                    </a:ext>
                  </a:extLst>
                </a:gridCol>
              </a:tblGrid>
              <a:tr h="763467">
                <a:tc>
                  <a:txBody>
                    <a:bodyPr/>
                    <a:lstStyle/>
                    <a:p>
                      <a:pPr marL="0" lvl="0" indent="0" algn="ctr" rtl="0">
                        <a:spcBef>
                          <a:spcPts val="0"/>
                        </a:spcBef>
                        <a:spcAft>
                          <a:spcPts val="0"/>
                        </a:spcAft>
                        <a:buNone/>
                      </a:pPr>
                      <a:r>
                        <a:rPr lang="en" sz="2400" b="1"/>
                        <a:t>ZIP CODE</a:t>
                      </a:r>
                      <a:endParaRPr sz="2400" b="1"/>
                    </a:p>
                  </a:txBody>
                  <a:tcPr marL="121900" marR="121900" marT="121900" marB="121900" anchor="ctr">
                    <a:solidFill>
                      <a:srgbClr val="CFE2F3"/>
                    </a:solidFill>
                  </a:tcPr>
                </a:tc>
                <a:tc>
                  <a:txBody>
                    <a:bodyPr/>
                    <a:lstStyle/>
                    <a:p>
                      <a:pPr marL="0" lvl="0" indent="0" algn="ctr" rtl="0">
                        <a:spcBef>
                          <a:spcPts val="0"/>
                        </a:spcBef>
                        <a:spcAft>
                          <a:spcPts val="0"/>
                        </a:spcAft>
                        <a:buNone/>
                      </a:pPr>
                      <a:r>
                        <a:rPr lang="en" sz="2400" b="1"/>
                        <a:t>DIAGNOSIS</a:t>
                      </a:r>
                      <a:endParaRPr sz="2400" b="1"/>
                    </a:p>
                  </a:txBody>
                  <a:tcPr marL="121900" marR="121900" marT="121900" marB="121900" anchor="ctr">
                    <a:solidFill>
                      <a:srgbClr val="CFE2F3"/>
                    </a:solidFill>
                  </a:tcPr>
                </a:tc>
                <a:tc>
                  <a:txBody>
                    <a:bodyPr/>
                    <a:lstStyle/>
                    <a:p>
                      <a:pPr marL="0" lvl="0" indent="0" algn="ctr" rtl="0">
                        <a:spcBef>
                          <a:spcPts val="0"/>
                        </a:spcBef>
                        <a:spcAft>
                          <a:spcPts val="0"/>
                        </a:spcAft>
                        <a:buNone/>
                      </a:pPr>
                      <a:r>
                        <a:rPr lang="en" sz="2400" b="1"/>
                        <a:t>MUTATION</a:t>
                      </a:r>
                      <a:endParaRPr sz="2400" b="1"/>
                    </a:p>
                  </a:txBody>
                  <a:tcPr marL="121900" marR="121900" marT="121900" marB="121900" anchor="ctr">
                    <a:solidFill>
                      <a:srgbClr val="CFE2F3"/>
                    </a:solidFill>
                  </a:tcPr>
                </a:tc>
                <a:extLst>
                  <a:ext uri="{0D108BD9-81ED-4DB2-BD59-A6C34878D82A}">
                    <a16:rowId xmlns:a16="http://schemas.microsoft.com/office/drawing/2014/main" val="10000"/>
                  </a:ext>
                </a:extLst>
              </a:tr>
              <a:tr h="763467">
                <a:tc>
                  <a:txBody>
                    <a:bodyPr/>
                    <a:lstStyle/>
                    <a:p>
                      <a:pPr marL="0" lvl="0" indent="0" algn="l" rtl="0">
                        <a:spcBef>
                          <a:spcPts val="0"/>
                        </a:spcBef>
                        <a:spcAft>
                          <a:spcPts val="0"/>
                        </a:spcAft>
                        <a:buNone/>
                      </a:pPr>
                      <a:endParaRPr sz="2400"/>
                    </a:p>
                  </a:txBody>
                  <a:tcPr marL="121900" marR="121900" marT="121900" marB="121900">
                    <a:solidFill>
                      <a:srgbClr val="D9D9D9"/>
                    </a:solidFill>
                  </a:tcPr>
                </a:tc>
                <a:tc>
                  <a:txBody>
                    <a:bodyPr/>
                    <a:lstStyle/>
                    <a:p>
                      <a:pPr marL="0" lvl="0" indent="0" algn="l" rtl="0">
                        <a:spcBef>
                          <a:spcPts val="0"/>
                        </a:spcBef>
                        <a:spcAft>
                          <a:spcPts val="0"/>
                        </a:spcAft>
                        <a:buNone/>
                      </a:pPr>
                      <a:endParaRPr sz="2400"/>
                    </a:p>
                  </a:txBody>
                  <a:tcPr marL="121900" marR="121900" marT="121900" marB="121900">
                    <a:solidFill>
                      <a:srgbClr val="D9D9D9"/>
                    </a:solidFill>
                  </a:tcPr>
                </a:tc>
                <a:tc>
                  <a:txBody>
                    <a:bodyPr/>
                    <a:lstStyle/>
                    <a:p>
                      <a:pPr marL="0" lvl="0" indent="0" algn="l" rtl="0">
                        <a:spcBef>
                          <a:spcPts val="0"/>
                        </a:spcBef>
                        <a:spcAft>
                          <a:spcPts val="0"/>
                        </a:spcAft>
                        <a:buNone/>
                      </a:pPr>
                      <a:endParaRPr sz="2400"/>
                    </a:p>
                  </a:txBody>
                  <a:tcPr marL="121900" marR="121900" marT="121900" marB="121900">
                    <a:solidFill>
                      <a:srgbClr val="D9D9D9"/>
                    </a:solidFill>
                  </a:tcPr>
                </a:tc>
                <a:extLst>
                  <a:ext uri="{0D108BD9-81ED-4DB2-BD59-A6C34878D82A}">
                    <a16:rowId xmlns:a16="http://schemas.microsoft.com/office/drawing/2014/main" val="10001"/>
                  </a:ext>
                </a:extLst>
              </a:tr>
              <a:tr h="763467">
                <a:tc>
                  <a:txBody>
                    <a:bodyPr/>
                    <a:lstStyle/>
                    <a:p>
                      <a:pPr marL="0" lvl="0" indent="0" algn="l" rtl="0">
                        <a:spcBef>
                          <a:spcPts val="0"/>
                        </a:spcBef>
                        <a:spcAft>
                          <a:spcPts val="0"/>
                        </a:spcAft>
                        <a:buNone/>
                      </a:pPr>
                      <a:endParaRPr sz="2400"/>
                    </a:p>
                  </a:txBody>
                  <a:tcPr marL="121900" marR="121900" marT="121900" marB="121900">
                    <a:solidFill>
                      <a:srgbClr val="D9D9D9"/>
                    </a:solidFill>
                  </a:tcPr>
                </a:tc>
                <a:tc>
                  <a:txBody>
                    <a:bodyPr/>
                    <a:lstStyle/>
                    <a:p>
                      <a:pPr marL="0" lvl="0" indent="0" algn="l" rtl="0">
                        <a:spcBef>
                          <a:spcPts val="0"/>
                        </a:spcBef>
                        <a:spcAft>
                          <a:spcPts val="0"/>
                        </a:spcAft>
                        <a:buNone/>
                      </a:pPr>
                      <a:endParaRPr sz="2400"/>
                    </a:p>
                  </a:txBody>
                  <a:tcPr marL="121900" marR="121900" marT="121900" marB="121900">
                    <a:solidFill>
                      <a:srgbClr val="D9D9D9"/>
                    </a:solidFill>
                  </a:tcPr>
                </a:tc>
                <a:tc>
                  <a:txBody>
                    <a:bodyPr/>
                    <a:lstStyle/>
                    <a:p>
                      <a:pPr marL="0" lvl="0" indent="0" algn="l" rtl="0">
                        <a:spcBef>
                          <a:spcPts val="0"/>
                        </a:spcBef>
                        <a:spcAft>
                          <a:spcPts val="0"/>
                        </a:spcAft>
                        <a:buNone/>
                      </a:pPr>
                      <a:endParaRPr sz="2400"/>
                    </a:p>
                  </a:txBody>
                  <a:tcPr marL="121900" marR="121900" marT="121900" marB="121900">
                    <a:solidFill>
                      <a:srgbClr val="D9D9D9"/>
                    </a:solidFill>
                  </a:tcPr>
                </a:tc>
                <a:extLst>
                  <a:ext uri="{0D108BD9-81ED-4DB2-BD59-A6C34878D82A}">
                    <a16:rowId xmlns:a16="http://schemas.microsoft.com/office/drawing/2014/main" val="10002"/>
                  </a:ext>
                </a:extLst>
              </a:tr>
              <a:tr h="763467">
                <a:tc>
                  <a:txBody>
                    <a:bodyPr/>
                    <a:lstStyle/>
                    <a:p>
                      <a:pPr marL="0" lvl="0" indent="0" algn="l" rtl="0">
                        <a:spcBef>
                          <a:spcPts val="0"/>
                        </a:spcBef>
                        <a:spcAft>
                          <a:spcPts val="0"/>
                        </a:spcAft>
                        <a:buNone/>
                      </a:pPr>
                      <a:endParaRPr sz="2400"/>
                    </a:p>
                  </a:txBody>
                  <a:tcPr marL="121900" marR="121900" marT="121900" marB="121900">
                    <a:solidFill>
                      <a:srgbClr val="D9D9D9"/>
                    </a:solidFill>
                  </a:tcPr>
                </a:tc>
                <a:tc>
                  <a:txBody>
                    <a:bodyPr/>
                    <a:lstStyle/>
                    <a:p>
                      <a:pPr marL="0" lvl="0" indent="0" algn="l" rtl="0">
                        <a:spcBef>
                          <a:spcPts val="0"/>
                        </a:spcBef>
                        <a:spcAft>
                          <a:spcPts val="0"/>
                        </a:spcAft>
                        <a:buNone/>
                      </a:pPr>
                      <a:endParaRPr sz="2400"/>
                    </a:p>
                  </a:txBody>
                  <a:tcPr marL="121900" marR="121900" marT="121900" marB="121900">
                    <a:solidFill>
                      <a:srgbClr val="D9D9D9"/>
                    </a:solidFill>
                  </a:tcPr>
                </a:tc>
                <a:tc>
                  <a:txBody>
                    <a:bodyPr/>
                    <a:lstStyle/>
                    <a:p>
                      <a:pPr marL="0" lvl="0" indent="0" algn="l" rtl="0">
                        <a:spcBef>
                          <a:spcPts val="0"/>
                        </a:spcBef>
                        <a:spcAft>
                          <a:spcPts val="0"/>
                        </a:spcAft>
                        <a:buNone/>
                      </a:pPr>
                      <a:endParaRPr sz="2400"/>
                    </a:p>
                  </a:txBody>
                  <a:tcPr marL="121900" marR="121900" marT="121900" marB="121900">
                    <a:solidFill>
                      <a:srgbClr val="D9D9D9"/>
                    </a:solidFill>
                  </a:tcPr>
                </a:tc>
                <a:extLst>
                  <a:ext uri="{0D108BD9-81ED-4DB2-BD59-A6C34878D82A}">
                    <a16:rowId xmlns:a16="http://schemas.microsoft.com/office/drawing/2014/main" val="10003"/>
                  </a:ext>
                </a:extLst>
              </a:tr>
              <a:tr h="763467">
                <a:tc>
                  <a:txBody>
                    <a:bodyPr/>
                    <a:lstStyle/>
                    <a:p>
                      <a:pPr marL="0" lvl="0" indent="0" algn="l" rtl="0">
                        <a:spcBef>
                          <a:spcPts val="0"/>
                        </a:spcBef>
                        <a:spcAft>
                          <a:spcPts val="0"/>
                        </a:spcAft>
                        <a:buNone/>
                      </a:pPr>
                      <a:endParaRPr sz="2400"/>
                    </a:p>
                  </a:txBody>
                  <a:tcPr marL="121900" marR="121900" marT="121900" marB="121900">
                    <a:solidFill>
                      <a:srgbClr val="D9D9D9"/>
                    </a:solidFill>
                  </a:tcPr>
                </a:tc>
                <a:tc>
                  <a:txBody>
                    <a:bodyPr/>
                    <a:lstStyle/>
                    <a:p>
                      <a:pPr marL="0" lvl="0" indent="0" algn="l" rtl="0">
                        <a:spcBef>
                          <a:spcPts val="0"/>
                        </a:spcBef>
                        <a:spcAft>
                          <a:spcPts val="0"/>
                        </a:spcAft>
                        <a:buNone/>
                      </a:pPr>
                      <a:endParaRPr sz="2400"/>
                    </a:p>
                  </a:txBody>
                  <a:tcPr marL="121900" marR="121900" marT="121900" marB="121900">
                    <a:solidFill>
                      <a:srgbClr val="D9D9D9"/>
                    </a:solidFill>
                  </a:tcPr>
                </a:tc>
                <a:tc>
                  <a:txBody>
                    <a:bodyPr/>
                    <a:lstStyle/>
                    <a:p>
                      <a:pPr marL="0" lvl="0" indent="0" algn="l" rtl="0">
                        <a:spcBef>
                          <a:spcPts val="0"/>
                        </a:spcBef>
                        <a:spcAft>
                          <a:spcPts val="0"/>
                        </a:spcAft>
                        <a:buNone/>
                      </a:pPr>
                      <a:endParaRPr sz="2400"/>
                    </a:p>
                  </a:txBody>
                  <a:tcPr marL="121900" marR="121900" marT="121900" marB="121900">
                    <a:solidFill>
                      <a:srgbClr val="D9D9D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15600" y="114542"/>
            <a:ext cx="11360800" cy="763600"/>
          </a:xfrm>
          <a:prstGeom prst="rect">
            <a:avLst/>
          </a:prstGeom>
        </p:spPr>
        <p:txBody>
          <a:bodyPr spcFirstLastPara="1" vert="horz" wrap="square" lIns="121900" tIns="121900" rIns="121900" bIns="121900" rtlCol="0" anchor="t" anchorCtr="0">
            <a:normAutofit fontScale="90000"/>
          </a:bodyPr>
          <a:lstStyle/>
          <a:p>
            <a:r>
              <a:rPr lang="en" dirty="0">
                <a:solidFill>
                  <a:schemeClr val="bg1"/>
                </a:solidFill>
              </a:rPr>
              <a:t>Our Vision</a:t>
            </a:r>
            <a:endParaRPr dirty="0">
              <a:solidFill>
                <a:schemeClr val="bg1"/>
              </a:solidFill>
            </a:endParaRPr>
          </a:p>
        </p:txBody>
      </p:sp>
      <p:pic>
        <p:nvPicPr>
          <p:cNvPr id="88" name="Google Shape;88;p18"/>
          <p:cNvPicPr preferRelativeResize="0"/>
          <p:nvPr/>
        </p:nvPicPr>
        <p:blipFill>
          <a:blip r:embed="rId3">
            <a:alphaModFix/>
          </a:blip>
          <a:stretch>
            <a:fillRect/>
          </a:stretch>
        </p:blipFill>
        <p:spPr>
          <a:xfrm>
            <a:off x="3837900" y="1065501"/>
            <a:ext cx="4955328" cy="5094633"/>
          </a:xfrm>
          <a:prstGeom prst="rect">
            <a:avLst/>
          </a:prstGeom>
          <a:noFill/>
          <a:ln>
            <a:noFill/>
          </a:ln>
          <a:effectLst>
            <a:outerShdw blurRad="57150" dist="76200" dir="3780000" algn="bl" rotWithShape="0">
              <a:schemeClr val="dk1">
                <a:alpha val="50000"/>
              </a:scheme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415600" y="0"/>
            <a:ext cx="11360800" cy="945931"/>
          </a:xfrm>
          <a:prstGeom prst="rect">
            <a:avLst/>
          </a:prstGeom>
        </p:spPr>
        <p:txBody>
          <a:bodyPr spcFirstLastPara="1" vert="horz" wrap="square" lIns="121900" tIns="121900" rIns="121900" bIns="121900" rtlCol="0" anchor="t" anchorCtr="0">
            <a:normAutofit/>
          </a:bodyPr>
          <a:lstStyle/>
          <a:p>
            <a:r>
              <a:rPr lang="en" dirty="0">
                <a:solidFill>
                  <a:schemeClr val="bg1"/>
                </a:solidFill>
              </a:rPr>
              <a:t>Our Plan</a:t>
            </a:r>
            <a:endParaRPr dirty="0">
              <a:solidFill>
                <a:schemeClr val="bg1"/>
              </a:solidFill>
            </a:endParaRPr>
          </a:p>
        </p:txBody>
      </p:sp>
      <p:sp>
        <p:nvSpPr>
          <p:cNvPr id="94" name="Google Shape;94;p19"/>
          <p:cNvSpPr txBox="1">
            <a:spLocks noGrp="1"/>
          </p:cNvSpPr>
          <p:nvPr>
            <p:ph type="body" idx="1"/>
          </p:nvPr>
        </p:nvSpPr>
        <p:spPr>
          <a:xfrm>
            <a:off x="415600" y="945931"/>
            <a:ext cx="11360800" cy="5297214"/>
          </a:xfrm>
          <a:prstGeom prst="rect">
            <a:avLst/>
          </a:prstGeom>
        </p:spPr>
        <p:txBody>
          <a:bodyPr spcFirstLastPara="1" vert="horz" wrap="square" lIns="121900" tIns="121900" rIns="121900" bIns="121900" rtlCol="0" anchor="t" anchorCtr="0">
            <a:normAutofit/>
          </a:bodyPr>
          <a:lstStyle/>
          <a:p>
            <a:pPr marL="0" indent="0">
              <a:buNone/>
            </a:pPr>
            <a:r>
              <a:rPr lang="en" sz="2533" dirty="0"/>
              <a:t>2022 - 	Pilot Project Developed - Simple proof of concept</a:t>
            </a:r>
            <a:endParaRPr sz="2533" dirty="0"/>
          </a:p>
          <a:p>
            <a:pPr marL="0" indent="0">
              <a:spcBef>
                <a:spcPts val="1600"/>
              </a:spcBef>
              <a:buNone/>
            </a:pPr>
            <a:r>
              <a:rPr lang="en" sz="2533" dirty="0"/>
              <a:t>		Begin collecting data</a:t>
            </a:r>
            <a:endParaRPr sz="2533" dirty="0"/>
          </a:p>
          <a:p>
            <a:pPr marL="0" indent="0">
              <a:spcBef>
                <a:spcPts val="1600"/>
              </a:spcBef>
              <a:buNone/>
            </a:pPr>
            <a:r>
              <a:rPr lang="en" sz="2533" dirty="0"/>
              <a:t>		Learn</a:t>
            </a:r>
            <a:endParaRPr sz="2533" dirty="0"/>
          </a:p>
          <a:p>
            <a:pPr marL="0" indent="0">
              <a:spcBef>
                <a:spcPts val="1600"/>
              </a:spcBef>
              <a:buNone/>
            </a:pPr>
            <a:r>
              <a:rPr lang="en" sz="2533" dirty="0"/>
              <a:t>2023 - 	Improve the survey as needed</a:t>
            </a:r>
            <a:endParaRPr sz="2533" dirty="0"/>
          </a:p>
          <a:p>
            <a:pPr marL="0" indent="0">
              <a:spcBef>
                <a:spcPts val="1600"/>
              </a:spcBef>
              <a:buNone/>
            </a:pPr>
            <a:r>
              <a:rPr lang="en" sz="2533" dirty="0"/>
              <a:t>		Increase recruitment</a:t>
            </a:r>
            <a:endParaRPr sz="2533" dirty="0"/>
          </a:p>
          <a:p>
            <a:pPr marL="0" indent="0">
              <a:spcBef>
                <a:spcPts val="1600"/>
              </a:spcBef>
              <a:buNone/>
            </a:pPr>
            <a:r>
              <a:rPr lang="en" sz="2533" dirty="0"/>
              <a:t>		Translate into other languages TBD</a:t>
            </a:r>
            <a:endParaRPr sz="2533" dirty="0"/>
          </a:p>
          <a:p>
            <a:pPr marL="0" indent="0">
              <a:spcBef>
                <a:spcPts val="1600"/>
              </a:spcBef>
              <a:spcAft>
                <a:spcPts val="1600"/>
              </a:spcAft>
              <a:buNone/>
            </a:pPr>
            <a:r>
              <a:rPr lang="en" sz="2533" dirty="0"/>
              <a:t>		Build the map</a:t>
            </a:r>
            <a:endParaRPr sz="2533"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9BF1-40BE-99FA-2E31-4DA41F7728D9}"/>
              </a:ext>
            </a:extLst>
          </p:cNvPr>
          <p:cNvSpPr>
            <a:spLocks noGrp="1"/>
          </p:cNvSpPr>
          <p:nvPr>
            <p:ph type="title"/>
          </p:nvPr>
        </p:nvSpPr>
        <p:spPr>
          <a:xfrm>
            <a:off x="415600" y="115577"/>
            <a:ext cx="11360800" cy="877651"/>
          </a:xfrm>
        </p:spPr>
        <p:txBody>
          <a:bodyPr/>
          <a:lstStyle/>
          <a:p>
            <a:endParaRPr lang="en-US" dirty="0"/>
          </a:p>
        </p:txBody>
      </p:sp>
      <p:sp>
        <p:nvSpPr>
          <p:cNvPr id="3" name="Text Placeholder 2">
            <a:extLst>
              <a:ext uri="{FF2B5EF4-FFF2-40B4-BE49-F238E27FC236}">
                <a16:creationId xmlns:a16="http://schemas.microsoft.com/office/drawing/2014/main" id="{FE050E4C-C177-12A3-9536-BDF54EDDF01C}"/>
              </a:ext>
            </a:extLst>
          </p:cNvPr>
          <p:cNvSpPr>
            <a:spLocks noGrp="1"/>
          </p:cNvSpPr>
          <p:nvPr>
            <p:ph type="body" idx="1"/>
          </p:nvPr>
        </p:nvSpPr>
        <p:spPr/>
        <p:txBody>
          <a:bodyPr>
            <a:normAutofit/>
          </a:bodyPr>
          <a:lstStyle/>
          <a:p>
            <a:pPr marL="152396" indent="0" algn="ctr">
              <a:buNone/>
            </a:pPr>
            <a:r>
              <a:rPr lang="en-US" sz="5400" dirty="0"/>
              <a:t>Thank you!</a:t>
            </a:r>
          </a:p>
          <a:p>
            <a:pPr marL="152396" indent="0" algn="ctr">
              <a:buNone/>
            </a:pPr>
            <a:endParaRPr lang="en-US" sz="5400" dirty="0"/>
          </a:p>
          <a:p>
            <a:pPr marL="152396" indent="0" algn="ctr">
              <a:buNone/>
            </a:pPr>
            <a:endParaRPr lang="en-US" sz="5400" dirty="0"/>
          </a:p>
          <a:p>
            <a:pPr marL="0" indent="0" algn="ctr"/>
            <a:r>
              <a:rPr lang="en-US" sz="5400" dirty="0"/>
              <a:t>Julie </a:t>
            </a:r>
            <a:r>
              <a:rPr lang="en-US" sz="5400" dirty="0" err="1"/>
              <a:t>Gortze</a:t>
            </a:r>
            <a:r>
              <a:rPr lang="en-US" sz="5400" dirty="0"/>
              <a:t>, President</a:t>
            </a:r>
          </a:p>
          <a:p>
            <a:pPr marL="0" indent="0" algn="ctr">
              <a:buNone/>
            </a:pPr>
            <a:r>
              <a:rPr lang="en-US" sz="5400" dirty="0"/>
              <a:t>Rare New England</a:t>
            </a:r>
          </a:p>
          <a:p>
            <a:pPr marL="152396" indent="0" algn="ctr">
              <a:buNone/>
            </a:pPr>
            <a:endParaRPr lang="en-US" sz="5400" dirty="0"/>
          </a:p>
          <a:p>
            <a:pPr marL="152396" indent="0" algn="ctr">
              <a:buNone/>
            </a:pPr>
            <a:endParaRPr lang="en-US" sz="5400" dirty="0"/>
          </a:p>
          <a:p>
            <a:pPr marL="152396" indent="0" algn="ctr">
              <a:buNone/>
            </a:pPr>
            <a:endParaRPr lang="en-US" sz="5400" dirty="0"/>
          </a:p>
        </p:txBody>
      </p:sp>
      <p:sp>
        <p:nvSpPr>
          <p:cNvPr id="4" name="Slide Number Placeholder 3">
            <a:extLst>
              <a:ext uri="{FF2B5EF4-FFF2-40B4-BE49-F238E27FC236}">
                <a16:creationId xmlns:a16="http://schemas.microsoft.com/office/drawing/2014/main" id="{2F1D4F46-6286-DA7F-3202-F31E63B2557F}"/>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267451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A176-B4F7-4384-B231-855AA77C344F}"/>
              </a:ext>
            </a:extLst>
          </p:cNvPr>
          <p:cNvSpPr>
            <a:spLocks noGrp="1"/>
          </p:cNvSpPr>
          <p:nvPr>
            <p:ph type="ctrTitle"/>
          </p:nvPr>
        </p:nvSpPr>
        <p:spPr/>
        <p:txBody>
          <a:bodyPr>
            <a:noAutofit/>
          </a:bodyPr>
          <a:lstStyle/>
          <a:p>
            <a:r>
              <a:rPr lang="en-US" sz="4100" dirty="0"/>
              <a:t>Telehealth Utilization in the Massachusetts </a:t>
            </a:r>
            <a:r>
              <a:rPr lang="en-US" sz="4100"/>
              <a:t>Commercial Market</a:t>
            </a:r>
            <a:endParaRPr lang="en-US" sz="4100" dirty="0"/>
          </a:p>
        </p:txBody>
      </p:sp>
      <p:sp>
        <p:nvSpPr>
          <p:cNvPr id="3" name="Subtitle 2">
            <a:extLst>
              <a:ext uri="{FF2B5EF4-FFF2-40B4-BE49-F238E27FC236}">
                <a16:creationId xmlns:a16="http://schemas.microsoft.com/office/drawing/2014/main" id="{991B454A-1DC9-476F-833A-04F51AF65E63}"/>
              </a:ext>
            </a:extLst>
          </p:cNvPr>
          <p:cNvSpPr>
            <a:spLocks noGrp="1"/>
          </p:cNvSpPr>
          <p:nvPr>
            <p:ph type="subTitle" idx="1"/>
          </p:nvPr>
        </p:nvSpPr>
        <p:spPr/>
        <p:txBody>
          <a:bodyPr/>
          <a:lstStyle/>
          <a:p>
            <a:r>
              <a:rPr lang="en-US"/>
              <a:t>November 17, </a:t>
            </a:r>
            <a:r>
              <a:rPr lang="en-US" dirty="0"/>
              <a:t>2022</a:t>
            </a:r>
          </a:p>
        </p:txBody>
      </p:sp>
    </p:spTree>
    <p:extLst>
      <p:ext uri="{BB962C8B-B14F-4D97-AF65-F5344CB8AC3E}">
        <p14:creationId xmlns:p14="http://schemas.microsoft.com/office/powerpoint/2010/main" val="230950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a:t>
            </a:r>
            <a:br>
              <a:rPr lang="en-US"/>
            </a:br>
            <a:r>
              <a:rPr lang="en-US"/>
              <a:t>Telehealth Policy in the Commonwealth</a:t>
            </a:r>
          </a:p>
        </p:txBody>
      </p:sp>
      <p:grpSp>
        <p:nvGrpSpPr>
          <p:cNvPr id="21" name="Group 20">
            <a:extLst>
              <a:ext uri="{FF2B5EF4-FFF2-40B4-BE49-F238E27FC236}">
                <a16:creationId xmlns:a16="http://schemas.microsoft.com/office/drawing/2014/main" id="{E846F148-FEC0-4E21-A1D3-43ECF4709354}"/>
              </a:ext>
            </a:extLst>
          </p:cNvPr>
          <p:cNvGrpSpPr/>
          <p:nvPr/>
        </p:nvGrpSpPr>
        <p:grpSpPr>
          <a:xfrm>
            <a:off x="3535075" y="3081424"/>
            <a:ext cx="962025" cy="962025"/>
            <a:chOff x="3362325" y="3095625"/>
            <a:chExt cx="962025" cy="962025"/>
          </a:xfrm>
        </p:grpSpPr>
        <p:sp>
          <p:nvSpPr>
            <p:cNvPr id="18" name="Oval 17">
              <a:extLst>
                <a:ext uri="{FF2B5EF4-FFF2-40B4-BE49-F238E27FC236}">
                  <a16:creationId xmlns:a16="http://schemas.microsoft.com/office/drawing/2014/main" id="{BCAE1C85-06C7-433F-8359-4CAD4869CC5C}"/>
                </a:ext>
              </a:extLst>
            </p:cNvPr>
            <p:cNvSpPr/>
            <p:nvPr/>
          </p:nvSpPr>
          <p:spPr>
            <a:xfrm>
              <a:off x="3362325" y="3095625"/>
              <a:ext cx="962025" cy="962025"/>
            </a:xfrm>
            <a:prstGeom prst="ellipse">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9" name="Picture 8">
              <a:extLst>
                <a:ext uri="{FF2B5EF4-FFF2-40B4-BE49-F238E27FC236}">
                  <a16:creationId xmlns:a16="http://schemas.microsoft.com/office/drawing/2014/main" id="{D95ADA2A-FE75-4837-9D23-A7B6FE3484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43300" y="3231289"/>
              <a:ext cx="611160" cy="562031"/>
            </a:xfrm>
            <a:prstGeom prst="rect">
              <a:avLst/>
            </a:prstGeom>
          </p:spPr>
        </p:pic>
      </p:grpSp>
      <p:sp>
        <p:nvSpPr>
          <p:cNvPr id="3" name="Rectangle 2"/>
          <p:cNvSpPr/>
          <p:nvPr/>
        </p:nvSpPr>
        <p:spPr>
          <a:xfrm>
            <a:off x="4527564" y="1081881"/>
            <a:ext cx="6749089" cy="1570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F2682A"/>
                </a:solidFill>
                <a:effectLst/>
                <a:uLnTx/>
                <a:uFillTx/>
                <a:latin typeface="Franklin Gothic Demi Cond" panose="020B0706030402020204" pitchFamily="34" charset="0"/>
                <a:ea typeface="+mn-ea"/>
                <a:cs typeface="+mn-cs"/>
              </a:rPr>
              <a:t>March 2020: Emergency Order</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1600">
                <a:solidFill>
                  <a:prstClr val="black"/>
                </a:solidFill>
                <a:latin typeface="Franklin Gothic Book" panose="020B0503020102020204"/>
              </a:rPr>
              <a:t>I</a:t>
            </a:r>
            <a:r>
              <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rPr>
              <a:t>n response to a state of emergency, Governor Charlie Baker issued an executive order mandating the coverage of clinically appropriate and medically necessary telehealth services. The order also established that telehealth services be reimbursed at the same rates </a:t>
            </a:r>
            <a:r>
              <a:rPr lang="en-US" sz="1600">
                <a:solidFill>
                  <a:prstClr val="black"/>
                </a:solidFill>
                <a:latin typeface="Franklin Gothic Book" panose="020B0503020102020204"/>
              </a:rPr>
              <a:t>as in-person services.</a:t>
            </a:r>
            <a:r>
              <a:rPr lang="en-US" sz="1600" baseline="30000">
                <a:solidFill>
                  <a:prstClr val="black"/>
                </a:solidFill>
                <a:latin typeface="Franklin Gothic Book" panose="020B0503020102020204"/>
              </a:rPr>
              <a:t>1</a:t>
            </a:r>
            <a:endParaRPr kumimoji="0" lang="en-US" sz="1600" b="0" i="0" u="none" strike="noStrike" kern="1200" cap="none" spc="0" normalizeH="0" baseline="30000" noProof="0">
              <a:ln>
                <a:noFill/>
              </a:ln>
              <a:solidFill>
                <a:prstClr val="black"/>
              </a:solidFill>
              <a:effectLst/>
              <a:uLnTx/>
              <a:uFillTx/>
              <a:latin typeface="Franklin Gothic Book" panose="020B0503020102020204"/>
              <a:ea typeface="+mn-ea"/>
              <a:cs typeface="+mn-cs"/>
            </a:endParaRPr>
          </a:p>
        </p:txBody>
      </p:sp>
      <p:sp>
        <p:nvSpPr>
          <p:cNvPr id="4" name="Rectangle 3"/>
          <p:cNvSpPr/>
          <p:nvPr/>
        </p:nvSpPr>
        <p:spPr>
          <a:xfrm>
            <a:off x="4508514" y="2929352"/>
            <a:ext cx="6749089" cy="10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FAA721"/>
                </a:solidFill>
                <a:effectLst/>
                <a:uLnTx/>
                <a:uFillTx/>
                <a:latin typeface="Franklin Gothic Demi Cond" panose="020B0706030402020204" pitchFamily="34" charset="0"/>
                <a:ea typeface="+mn-ea"/>
                <a:cs typeface="Arial"/>
                <a:sym typeface="Arial"/>
              </a:rPr>
              <a:t>January 2021: Chapter 260 of the Acts of 2020</a:t>
            </a:r>
            <a:endParaRPr kumimoji="0" lang="en-US" sz="2000" b="0" i="0" u="none" strike="noStrike" kern="1200" cap="none" spc="0" normalizeH="0" baseline="0" noProof="0">
              <a:ln>
                <a:noFill/>
              </a:ln>
              <a:solidFill>
                <a:srgbClr val="FAA721"/>
              </a:solidFill>
              <a:effectLst/>
              <a:uLnTx/>
              <a:uFillTx/>
              <a:latin typeface="Franklin Gothic Demi Cond" panose="020B0706030402020204" pitchFamily="34" charset="0"/>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a:ea typeface="+mn-ea"/>
                <a:cs typeface="+mn-cs"/>
              </a:rPr>
              <a:t>Chapter 260 mandated that all services that can be appropriately delivered via telehealth will continue to be covered permanently. In addition:</a:t>
            </a:r>
          </a:p>
        </p:txBody>
      </p:sp>
      <p:sp>
        <p:nvSpPr>
          <p:cNvPr id="15" name="Text Placeholder 2">
            <a:extLst>
              <a:ext uri="{FF2B5EF4-FFF2-40B4-BE49-F238E27FC236}">
                <a16:creationId xmlns:a16="http://schemas.microsoft.com/office/drawing/2014/main" id="{F7B4631A-0786-2283-A88C-110AA58E4329}"/>
              </a:ext>
            </a:extLst>
          </p:cNvPr>
          <p:cNvSpPr txBox="1">
            <a:spLocks/>
          </p:cNvSpPr>
          <p:nvPr/>
        </p:nvSpPr>
        <p:spPr>
          <a:xfrm>
            <a:off x="4760333" y="4043449"/>
            <a:ext cx="6941130" cy="2511334"/>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7013" indent="-227013">
              <a:lnSpc>
                <a:spcPct val="114000"/>
              </a:lnSpc>
              <a:buClr>
                <a:srgbClr val="094975"/>
              </a:buClr>
              <a:buBlip>
                <a:blip r:embed="rId4"/>
              </a:buBlip>
              <a:defRPr/>
            </a:pPr>
            <a:r>
              <a:rPr lang="en-US" sz="1600">
                <a:solidFill>
                  <a:srgbClr val="000000"/>
                </a:solidFill>
              </a:rPr>
              <a:t>It required that </a:t>
            </a:r>
            <a:r>
              <a:rPr lang="en-US" sz="1600" b="1">
                <a:solidFill>
                  <a:srgbClr val="000000"/>
                </a:solidFill>
                <a:highlight>
                  <a:srgbClr val="E8E8E8"/>
                </a:highlight>
              </a:rPr>
              <a:t>behavioral health services</a:t>
            </a:r>
            <a:r>
              <a:rPr lang="en-US" sz="1600">
                <a:solidFill>
                  <a:srgbClr val="000000"/>
                </a:solidFill>
              </a:rPr>
              <a:t> delivered via telehealth be reimbursed on par with in-person services</a:t>
            </a:r>
            <a:r>
              <a:rPr lang="en-US" sz="1600" b="1">
                <a:solidFill>
                  <a:srgbClr val="000000"/>
                </a:solidFill>
              </a:rPr>
              <a:t> </a:t>
            </a:r>
            <a:r>
              <a:rPr lang="en-US" sz="1600" b="1">
                <a:solidFill>
                  <a:srgbClr val="000000"/>
                </a:solidFill>
                <a:highlight>
                  <a:srgbClr val="E8E8E8"/>
                </a:highlight>
              </a:rPr>
              <a:t>in perpetuity</a:t>
            </a:r>
            <a:r>
              <a:rPr lang="en-US" sz="1600">
                <a:solidFill>
                  <a:srgbClr val="000000"/>
                </a:solidFill>
              </a:rPr>
              <a:t>.</a:t>
            </a:r>
          </a:p>
          <a:p>
            <a:pPr marL="227013" indent="-227013">
              <a:lnSpc>
                <a:spcPct val="114000"/>
              </a:lnSpc>
              <a:buClr>
                <a:srgbClr val="094975"/>
              </a:buClr>
              <a:buBlip>
                <a:blip r:embed="rId4"/>
              </a:buBlip>
              <a:defRPr/>
            </a:pPr>
            <a:r>
              <a:rPr lang="en-US" sz="1600">
                <a:solidFill>
                  <a:srgbClr val="000000"/>
                </a:solidFill>
              </a:rPr>
              <a:t>It mandated reimbursement parity for </a:t>
            </a:r>
            <a:r>
              <a:rPr lang="en-US" sz="1600" b="1">
                <a:solidFill>
                  <a:srgbClr val="000000"/>
                </a:solidFill>
                <a:highlight>
                  <a:srgbClr val="E8E8E8"/>
                </a:highlight>
              </a:rPr>
              <a:t>primary care and chronic disease management</a:t>
            </a:r>
            <a:r>
              <a:rPr lang="en-US" sz="1600" b="1">
                <a:solidFill>
                  <a:srgbClr val="000000"/>
                </a:solidFill>
              </a:rPr>
              <a:t> </a:t>
            </a:r>
            <a:r>
              <a:rPr lang="en-US" sz="1600">
                <a:solidFill>
                  <a:srgbClr val="000000"/>
                </a:solidFill>
              </a:rPr>
              <a:t>provided via telehealth </a:t>
            </a:r>
            <a:r>
              <a:rPr lang="en-US" sz="1600" b="1">
                <a:solidFill>
                  <a:srgbClr val="000000"/>
                </a:solidFill>
                <a:highlight>
                  <a:srgbClr val="E8E8E8"/>
                </a:highlight>
              </a:rPr>
              <a:t>until January 1, 2023</a:t>
            </a:r>
            <a:r>
              <a:rPr lang="en-US" sz="1600">
                <a:solidFill>
                  <a:srgbClr val="000000"/>
                </a:solidFill>
              </a:rPr>
              <a:t>.</a:t>
            </a:r>
          </a:p>
          <a:p>
            <a:pPr marL="227013" indent="-227013">
              <a:lnSpc>
                <a:spcPct val="114000"/>
              </a:lnSpc>
              <a:buClr>
                <a:srgbClr val="094975"/>
              </a:buClr>
              <a:buBlip>
                <a:blip r:embed="rId4"/>
              </a:buBlip>
              <a:defRPr/>
            </a:pPr>
            <a:r>
              <a:rPr lang="en-US" sz="1600">
                <a:solidFill>
                  <a:srgbClr val="000000"/>
                </a:solidFill>
              </a:rPr>
              <a:t>The requirement to reimburse </a:t>
            </a:r>
            <a:r>
              <a:rPr lang="en-US" sz="1600" b="1">
                <a:solidFill>
                  <a:srgbClr val="000000"/>
                </a:solidFill>
                <a:highlight>
                  <a:srgbClr val="E8E8E8"/>
                </a:highlight>
              </a:rPr>
              <a:t>all other services</a:t>
            </a:r>
            <a:r>
              <a:rPr lang="en-US" sz="1600" b="1">
                <a:solidFill>
                  <a:srgbClr val="000000"/>
                </a:solidFill>
              </a:rPr>
              <a:t> </a:t>
            </a:r>
            <a:r>
              <a:rPr lang="en-US" sz="1600">
                <a:solidFill>
                  <a:srgbClr val="000000"/>
                </a:solidFill>
              </a:rPr>
              <a:t>delivered via telehealth at parity would </a:t>
            </a:r>
            <a:r>
              <a:rPr lang="en-US" sz="1600" b="1">
                <a:solidFill>
                  <a:srgbClr val="000000"/>
                </a:solidFill>
                <a:highlight>
                  <a:srgbClr val="E8E8E8"/>
                </a:highlight>
              </a:rPr>
              <a:t>no longer be statutorily mandated</a:t>
            </a:r>
            <a:r>
              <a:rPr lang="en-US" sz="1600">
                <a:solidFill>
                  <a:srgbClr val="000000"/>
                </a:solidFill>
              </a:rPr>
              <a:t> as of September 13, 2021 (90 days after the end of the governor’s state of emergency).</a:t>
            </a:r>
          </a:p>
        </p:txBody>
      </p:sp>
      <p:grpSp>
        <p:nvGrpSpPr>
          <p:cNvPr id="10" name="Group 9">
            <a:extLst>
              <a:ext uri="{FF2B5EF4-FFF2-40B4-BE49-F238E27FC236}">
                <a16:creationId xmlns:a16="http://schemas.microsoft.com/office/drawing/2014/main" id="{8E315C43-041C-26A4-CA08-9B73C3229AE3}"/>
              </a:ext>
            </a:extLst>
          </p:cNvPr>
          <p:cNvGrpSpPr/>
          <p:nvPr/>
        </p:nvGrpSpPr>
        <p:grpSpPr>
          <a:xfrm>
            <a:off x="3427070" y="1323515"/>
            <a:ext cx="962025" cy="962025"/>
            <a:chOff x="3427070" y="1506395"/>
            <a:chExt cx="962025" cy="962025"/>
          </a:xfrm>
        </p:grpSpPr>
        <p:sp>
          <p:nvSpPr>
            <p:cNvPr id="13" name="Oval 12">
              <a:extLst>
                <a:ext uri="{FF2B5EF4-FFF2-40B4-BE49-F238E27FC236}">
                  <a16:creationId xmlns:a16="http://schemas.microsoft.com/office/drawing/2014/main" id="{E2BA8A55-4516-4758-9A73-DE59409B5D49}"/>
                </a:ext>
              </a:extLst>
            </p:cNvPr>
            <p:cNvSpPr/>
            <p:nvPr/>
          </p:nvSpPr>
          <p:spPr>
            <a:xfrm>
              <a:off x="3427070" y="1506395"/>
              <a:ext cx="962025" cy="96202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8" name="Graphic 7" descr="Surgical mask with solid fill">
              <a:extLst>
                <a:ext uri="{FF2B5EF4-FFF2-40B4-BE49-F238E27FC236}">
                  <a16:creationId xmlns:a16="http://schemas.microsoft.com/office/drawing/2014/main" id="{C7951EE8-0C37-BB88-B8EB-0C0C274FE4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9614" y="1629483"/>
              <a:ext cx="715848" cy="715848"/>
            </a:xfrm>
            <a:prstGeom prst="rect">
              <a:avLst/>
            </a:prstGeom>
          </p:spPr>
        </p:pic>
      </p:grpSp>
      <p:sp>
        <p:nvSpPr>
          <p:cNvPr id="24" name="Text Placeholder 4">
            <a:extLst>
              <a:ext uri="{FF2B5EF4-FFF2-40B4-BE49-F238E27FC236}">
                <a16:creationId xmlns:a16="http://schemas.microsoft.com/office/drawing/2014/main" id="{238EC151-EED5-9827-4017-BD9E15CB7D42}"/>
              </a:ext>
            </a:extLst>
          </p:cNvPr>
          <p:cNvSpPr txBox="1">
            <a:spLocks/>
          </p:cNvSpPr>
          <p:nvPr/>
        </p:nvSpPr>
        <p:spPr>
          <a:xfrm>
            <a:off x="4078076" y="6413776"/>
            <a:ext cx="7977799" cy="365126"/>
          </a:xfrm>
          <a:prstGeom prst="rect">
            <a:avLst/>
          </a:prstGeom>
        </p:spPr>
        <p:txBody>
          <a:bodyPr/>
          <a:lstStyle>
            <a:lvl1pPr marL="228600" indent="-228600" algn="l" defTabSz="914400" rtl="0" eaLnBrk="1" latinLnBrk="0" hangingPunct="1">
              <a:lnSpc>
                <a:spcPct val="110000"/>
              </a:lnSpc>
              <a:spcBef>
                <a:spcPts val="1000"/>
              </a:spcBef>
              <a:spcAft>
                <a:spcPts val="400"/>
              </a:spcAft>
              <a:buSzPct val="115000"/>
              <a:buFontTx/>
              <a:buBlip>
                <a:blip r:embed="rId4"/>
              </a:buBlip>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10000"/>
              </a:lnSpc>
              <a:spcBef>
                <a:spcPts val="500"/>
              </a:spcBef>
              <a:spcAft>
                <a:spcPts val="400"/>
              </a:spcAft>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10000"/>
              </a:lnSpc>
              <a:spcBef>
                <a:spcPts val="500"/>
              </a:spcBef>
              <a:spcAft>
                <a:spcPts val="400"/>
              </a:spcAft>
              <a:buClr>
                <a:schemeClr val="accent1"/>
              </a:buClr>
              <a:buFont typeface="Franklin Gothic Book" panose="020B05030201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10000"/>
              </a:lnSpc>
              <a:spcBef>
                <a:spcPts val="5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10000"/>
              </a:lnSpc>
              <a:spcBef>
                <a:spcPts val="500"/>
              </a:spcBef>
              <a:spcAft>
                <a:spcPts val="400"/>
              </a:spcAft>
              <a:buClr>
                <a:schemeClr val="accent1"/>
              </a:buClr>
              <a:buFont typeface="Franklin Gothic Book" panose="020B05030201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800">
                <a:solidFill>
                  <a:schemeClr val="tx2">
                    <a:lumMod val="75000"/>
                  </a:schemeClr>
                </a:solidFill>
              </a:rPr>
              <a:t>1. Commonwealth of Massachusetts, order expanding access to telehealth services and to protect health care providers, March 10, 2020. https://www.mass.gov/doc/march-15-2020-telehealth-order/download</a:t>
            </a:r>
          </a:p>
        </p:txBody>
      </p:sp>
    </p:spTree>
    <p:extLst>
      <p:ext uri="{BB962C8B-B14F-4D97-AF65-F5344CB8AC3E}">
        <p14:creationId xmlns:p14="http://schemas.microsoft.com/office/powerpoint/2010/main" val="381402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5198BB1-F4BD-0A39-40B4-073C7F26AAC7}"/>
              </a:ext>
            </a:extLst>
          </p:cNvPr>
          <p:cNvSpPr>
            <a:spLocks noGrp="1"/>
          </p:cNvSpPr>
          <p:nvPr>
            <p:ph type="title"/>
          </p:nvPr>
        </p:nvSpPr>
        <p:spPr>
          <a:xfrm>
            <a:off x="592822" y="56524"/>
            <a:ext cx="10972800" cy="874654"/>
          </a:xfrm>
        </p:spPr>
        <p:txBody>
          <a:bodyPr/>
          <a:lstStyle/>
          <a:p>
            <a:r>
              <a:rPr lang="en-US" dirty="0"/>
              <a:t>AGENDA</a:t>
            </a:r>
          </a:p>
        </p:txBody>
      </p:sp>
      <p:sp>
        <p:nvSpPr>
          <p:cNvPr id="2" name="Title 1">
            <a:extLst>
              <a:ext uri="{FF2B5EF4-FFF2-40B4-BE49-F238E27FC236}">
                <a16:creationId xmlns:a16="http://schemas.microsoft.com/office/drawing/2014/main" id="{A6F004BE-BFBA-4CBC-88E3-CFA9AFD41AC2}"/>
              </a:ext>
            </a:extLst>
          </p:cNvPr>
          <p:cNvSpPr>
            <a:spLocks noGrp="1"/>
          </p:cNvSpPr>
          <p:nvPr>
            <p:ph sz="half" idx="1"/>
          </p:nvPr>
        </p:nvSpPr>
        <p:spPr>
          <a:xfrm>
            <a:off x="609600" y="1600200"/>
            <a:ext cx="10972800" cy="4525963"/>
          </a:xfrm>
        </p:spPr>
        <p:txBody>
          <a:bodyPr>
            <a:normAutofit/>
          </a:bodyPr>
          <a:lstStyle/>
          <a:p>
            <a:pPr marL="0" indent="0">
              <a:buNone/>
            </a:pPr>
            <a:r>
              <a:rPr lang="en-US" b="1" dirty="0"/>
              <a:t>Welcome: Dr. Dylan Tierney, Council Chair</a:t>
            </a:r>
          </a:p>
          <a:p>
            <a:r>
              <a:rPr lang="en-US" dirty="0"/>
              <a:t>Roll Call</a:t>
            </a:r>
          </a:p>
          <a:p>
            <a:r>
              <a:rPr lang="en-US" dirty="0"/>
              <a:t>VOTE  Minutes from the last full council meeting on 9/15/22</a:t>
            </a:r>
          </a:p>
          <a:p>
            <a:r>
              <a:rPr lang="en-US" dirty="0"/>
              <a:t>Rare Disease Speaker – Jenn McNary</a:t>
            </a:r>
          </a:p>
          <a:p>
            <a:r>
              <a:rPr lang="en-US" dirty="0"/>
              <a:t>Discussion on RDAC priorities, goals and subcommittee workgroups</a:t>
            </a:r>
          </a:p>
          <a:p>
            <a:r>
              <a:rPr lang="en-US" dirty="0"/>
              <a:t>Guest Speaker – Rare NE Data Mapping Project</a:t>
            </a:r>
          </a:p>
          <a:p>
            <a:r>
              <a:rPr lang="en-US" dirty="0"/>
              <a:t>Guest Speaker – HPC Telehealth Report</a:t>
            </a:r>
          </a:p>
          <a:p>
            <a:r>
              <a:rPr lang="en-US" dirty="0"/>
              <a:t>Adjourn</a:t>
            </a:r>
          </a:p>
        </p:txBody>
      </p:sp>
      <p:sp>
        <p:nvSpPr>
          <p:cNvPr id="4" name="Slide Number Placeholder 3">
            <a:extLst>
              <a:ext uri="{FF2B5EF4-FFF2-40B4-BE49-F238E27FC236}">
                <a16:creationId xmlns:a16="http://schemas.microsoft.com/office/drawing/2014/main" id="{0B9845D9-930D-44C4-A8BE-C93D5A492BCA}"/>
              </a:ext>
            </a:extLst>
          </p:cNvPr>
          <p:cNvSpPr>
            <a:spLocks noGrp="1"/>
          </p:cNvSpPr>
          <p:nvPr>
            <p:ph type="sldNum" sz="quarter" idx="4"/>
          </p:nvPr>
        </p:nvSpPr>
        <p:spPr>
          <a:xfrm>
            <a:off x="8756523" y="6492487"/>
            <a:ext cx="2736414" cy="365125"/>
          </a:xfrm>
        </p:spPr>
        <p:txBody>
          <a:bodyPr anchor="ctr">
            <a:normAutofit/>
          </a:bodyPr>
          <a:lstStyle/>
          <a:p>
            <a:pPr>
              <a:spcAft>
                <a:spcPts val="600"/>
              </a:spcAft>
            </a:pPr>
            <a:fld id="{CA49D0EE-DE7F-324B-A84C-F36708423CDB}" type="slidenum">
              <a:rPr lang="en-US" smtClean="0">
                <a:solidFill>
                  <a:srgbClr val="464646">
                    <a:lumMod val="40000"/>
                    <a:lumOff val="60000"/>
                  </a:srgbClr>
                </a:solidFill>
              </a:rPr>
              <a:pPr>
                <a:spcAft>
                  <a:spcPts val="600"/>
                </a:spcAft>
              </a:pPr>
              <a:t>2</a:t>
            </a:fld>
            <a:endParaRPr lang="en-US" dirty="0">
              <a:solidFill>
                <a:srgbClr val="464646">
                  <a:lumMod val="40000"/>
                  <a:lumOff val="60000"/>
                </a:srgbClr>
              </a:solidFill>
            </a:endParaRPr>
          </a:p>
        </p:txBody>
      </p:sp>
    </p:spTree>
    <p:extLst>
      <p:ext uri="{BB962C8B-B14F-4D97-AF65-F5344CB8AC3E}">
        <p14:creationId xmlns:p14="http://schemas.microsoft.com/office/powerpoint/2010/main" val="323485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66B82-34EE-4055-8B13-EFC9E3537D14}"/>
              </a:ext>
            </a:extLst>
          </p:cNvPr>
          <p:cNvSpPr>
            <a:spLocks noGrp="1"/>
          </p:cNvSpPr>
          <p:nvPr>
            <p:ph type="title"/>
          </p:nvPr>
        </p:nvSpPr>
        <p:spPr>
          <a:xfrm>
            <a:off x="220717" y="56524"/>
            <a:ext cx="11344905" cy="1155448"/>
          </a:xfrm>
        </p:spPr>
        <p:txBody>
          <a:bodyPr>
            <a:normAutofit fontScale="90000"/>
          </a:bodyPr>
          <a:lstStyle/>
          <a:p>
            <a:r>
              <a:rPr lang="en-US" dirty="0"/>
              <a:t>Legislatively Mandated Report on Telehealth Use in the Commonwealth</a:t>
            </a:r>
          </a:p>
        </p:txBody>
      </p:sp>
      <p:sp>
        <p:nvSpPr>
          <p:cNvPr id="8" name="Slide Number Placeholder 7">
            <a:extLst>
              <a:ext uri="{FF2B5EF4-FFF2-40B4-BE49-F238E27FC236}">
                <a16:creationId xmlns:a16="http://schemas.microsoft.com/office/drawing/2014/main" id="{BE0CF0CB-29B3-4377-B4EA-F3FA022AB43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E7E0BE75-CDAD-4376-AFC4-B2FCB643294C}"/>
              </a:ext>
            </a:extLst>
          </p:cNvPr>
          <p:cNvSpPr>
            <a:spLocks noGrp="1"/>
          </p:cNvSpPr>
          <p:nvPr>
            <p:ph type="body" sz="quarter" idx="13"/>
          </p:nvPr>
        </p:nvSpPr>
        <p:spPr>
          <a:xfrm>
            <a:off x="1" y="1221581"/>
            <a:ext cx="3308807" cy="5636420"/>
          </a:xfrm>
          <a:solidFill>
            <a:schemeClr val="accent4">
              <a:alpha val="20000"/>
            </a:schemeClr>
          </a:solidFill>
        </p:spPr>
        <p:txBody>
          <a:bodyPr lIns="457200" tIns="182880" rIns="274320" bIns="182880" anchor="ctr">
            <a:normAutofit/>
          </a:bodyPr>
          <a:lstStyle/>
          <a:p>
            <a:pPr marL="0" indent="0">
              <a:lnSpc>
                <a:spcPct val="110000"/>
              </a:lnSpc>
              <a:spcAft>
                <a:spcPts val="1000"/>
              </a:spcAft>
              <a:buNone/>
            </a:pPr>
            <a:r>
              <a:rPr lang="en-US" sz="2000">
                <a:solidFill>
                  <a:schemeClr val="tx1"/>
                </a:solidFill>
                <a:latin typeface="+mj-lt"/>
                <a:ea typeface="Calibri" panose="020F0502020204030204" pitchFamily="34" charset="0"/>
                <a:cs typeface="Times New Roman" panose="02020603050405020304" pitchFamily="18" charset="0"/>
              </a:rPr>
              <a:t>Chapter 260 also directs the HPC in consultation with CHIA to issue a report on the use of telehealth services and their impact on healthcare access and costs.</a:t>
            </a:r>
            <a:endParaRPr lang="en-US" sz="900" baseline="30000">
              <a:solidFill>
                <a:schemeClr val="tx1"/>
              </a:solidFill>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FEA646-B5FC-4364-87B6-600AE05780E9}"/>
              </a:ext>
            </a:extLst>
          </p:cNvPr>
          <p:cNvSpPr txBox="1"/>
          <p:nvPr/>
        </p:nvSpPr>
        <p:spPr>
          <a:xfrm>
            <a:off x="3718088" y="1874963"/>
            <a:ext cx="7755265" cy="4525854"/>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F2682A"/>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The HPC is charged with:</a:t>
            </a:r>
            <a:endParaRPr kumimoji="0" lang="en-US" sz="2000" b="1" i="0" u="none" strike="noStrike" kern="1200" cap="none" spc="0" normalizeH="0" baseline="0" noProof="0">
              <a:ln>
                <a:noFill/>
              </a:ln>
              <a:solidFill>
                <a:srgbClr val="094975"/>
              </a:solidFill>
              <a:effectLst/>
              <a:highlight>
                <a:srgbClr val="D6ECF4"/>
              </a:highlight>
              <a:uLnTx/>
              <a:uFillTx/>
              <a:latin typeface="Franklin Gothic Demi" panose="020B0703020102020204" pitchFamily="34" charset="0"/>
              <a:ea typeface="Calibri" panose="020F0502020204030204" pitchFamily="34" charset="0"/>
              <a:cs typeface="Times New Roman" panose="02020603050405020304" pitchFamily="18" charset="0"/>
            </a:endParaRPr>
          </a:p>
          <a:p>
            <a:pPr marL="342900" marR="0" lvl="0" indent="-228600" algn="l" defTabSz="914400" rtl="0" eaLnBrk="1" fontAlgn="auto" latinLnBrk="0" hangingPunct="1">
              <a:lnSpc>
                <a:spcPct val="110000"/>
              </a:lnSpc>
              <a:spcBef>
                <a:spcPts val="0"/>
              </a:spcBef>
              <a:spcAft>
                <a:spcPts val="1200"/>
              </a:spcAft>
              <a:buClrTx/>
              <a:buSzTx/>
              <a:buFontTx/>
              <a:buBlip>
                <a:blip r:embed="rId2"/>
              </a:buBlip>
              <a:tabLst/>
              <a:defRPr/>
            </a:pPr>
            <a:r>
              <a:rPr kumimoji="0" lang="en-US" sz="1800" b="1" i="0" u="none" strike="noStrike" kern="1200" cap="none" spc="0" normalizeH="0" baseline="0" noProof="0">
                <a:ln>
                  <a:noFill/>
                </a:ln>
                <a:solidFill>
                  <a:srgbClr val="094975"/>
                </a:solidFill>
                <a:effectLst/>
                <a:highlight>
                  <a:srgbClr val="D6ECF4"/>
                </a:highlight>
                <a:uLnTx/>
                <a:uFillTx/>
                <a:latin typeface="Franklin Gothic Book" panose="020B0503020102020204"/>
                <a:ea typeface="Calibri" panose="020F0502020204030204" pitchFamily="34" charset="0"/>
                <a:cs typeface="Times New Roman" panose="02020603050405020304" pitchFamily="18" charset="0"/>
              </a:rPr>
              <a:t>Analyzing utilization and spending trends:</a:t>
            </a:r>
            <a:r>
              <a:rPr kumimoji="0" lang="en-US" sz="1800" b="1" i="0" u="none" strike="noStrike" kern="1200" cap="none" spc="0" normalizeH="0" baseline="0" noProof="0">
                <a:ln>
                  <a:noFill/>
                </a:ln>
                <a:solidFill>
                  <a:srgbClr val="094975"/>
                </a:solidFill>
                <a:effectLst/>
                <a:uLnTx/>
                <a:uFillTx/>
                <a:latin typeface="Franklin Gothic Book" panose="020B0503020102020204"/>
                <a:ea typeface="Calibri" panose="020F0502020204030204" pitchFamily="34" charset="0"/>
                <a:cs typeface="Times New Roman" panose="02020603050405020304" pitchFamily="18" charset="0"/>
              </a:rPr>
              <a:t> </a:t>
            </a:r>
            <a:r>
              <a:rPr kumimoji="0" lang="en-US" sz="1800" b="0" i="0" u="none" strike="noStrike" kern="1200" cap="none" spc="0" normalizeH="0" baseline="0" noProof="0">
                <a:ln>
                  <a:noFill/>
                </a:ln>
                <a:solidFill>
                  <a:srgbClr val="000000"/>
                </a:solidFill>
                <a:effectLst/>
                <a:uLnTx/>
                <a:uFillTx/>
                <a:latin typeface="Franklin Gothic Book" panose="020B0503020102020204"/>
                <a:ea typeface="Calibri" panose="020F0502020204030204" pitchFamily="34" charset="0"/>
                <a:cs typeface="Times New Roman" panose="02020603050405020304" pitchFamily="18" charset="0"/>
              </a:rPr>
              <a:t>such as telehealth use by type of service, provider organization, payer, patient demographics, and geographic region and total healthcare expenditures on telehealth services and impact on total healthcare spending; </a:t>
            </a:r>
            <a:endParaRPr kumimoji="0" lang="en-US" sz="700" b="0" i="0" u="none" strike="noStrike" kern="1200" cap="none" spc="0" normalizeH="0" baseline="0" noProof="0">
              <a:ln>
                <a:noFill/>
              </a:ln>
              <a:solidFill>
                <a:srgbClr val="000000"/>
              </a:solidFill>
              <a:effectLst/>
              <a:uLnTx/>
              <a:uFillTx/>
              <a:latin typeface="Franklin Gothic Book" panose="020B0503020102020204"/>
              <a:ea typeface="Calibri" panose="020F0502020204030204" pitchFamily="34" charset="0"/>
              <a:cs typeface="Times New Roman" panose="02020603050405020304" pitchFamily="18" charset="0"/>
            </a:endParaRPr>
          </a:p>
          <a:p>
            <a:pPr marL="342900" marR="0" lvl="0" indent="-228600" algn="l" defTabSz="914400" rtl="0" eaLnBrk="1" fontAlgn="auto" latinLnBrk="0" hangingPunct="1">
              <a:lnSpc>
                <a:spcPct val="110000"/>
              </a:lnSpc>
              <a:spcBef>
                <a:spcPts val="0"/>
              </a:spcBef>
              <a:spcAft>
                <a:spcPts val="1200"/>
              </a:spcAft>
              <a:buClrTx/>
              <a:buSzTx/>
              <a:buFontTx/>
              <a:buBlip>
                <a:blip r:embed="rId2"/>
              </a:buBlip>
              <a:tabLst/>
              <a:defRPr/>
            </a:pPr>
            <a:r>
              <a:rPr kumimoji="0" lang="en-US" sz="1800" b="1" i="0" u="none" strike="noStrike" kern="1200" cap="none" spc="0" normalizeH="0" baseline="0" noProof="0">
                <a:ln>
                  <a:noFill/>
                </a:ln>
                <a:solidFill>
                  <a:srgbClr val="094975"/>
                </a:solidFill>
                <a:effectLst/>
                <a:highlight>
                  <a:srgbClr val="D6ECF4"/>
                </a:highlight>
                <a:uLnTx/>
                <a:uFillTx/>
                <a:latin typeface="Franklin Gothic Book" panose="020B0503020102020204"/>
                <a:ea typeface="+mn-ea"/>
                <a:cs typeface="Times New Roman" panose="02020603050405020304" pitchFamily="18" charset="0"/>
              </a:rPr>
              <a:t>Assessing patient access:</a:t>
            </a:r>
            <a:r>
              <a:rPr lang="en-US" b="1">
                <a:solidFill>
                  <a:srgbClr val="094975"/>
                </a:solidFill>
                <a:highlight>
                  <a:srgbClr val="D6ECF4"/>
                </a:highlight>
                <a:latin typeface="Franklin Gothic Book" panose="020B0503020102020204"/>
                <a:cs typeface="Times New Roman" panose="02020603050405020304" pitchFamily="18" charset="0"/>
              </a:rPr>
              <a:t> </a:t>
            </a:r>
            <a:r>
              <a:rPr kumimoji="0" lang="en-US" sz="1800" b="0" i="0" u="none" strike="noStrike" kern="1200" cap="none" spc="0" normalizeH="0" baseline="0" noProof="0">
                <a:ln>
                  <a:noFill/>
                </a:ln>
                <a:solidFill>
                  <a:srgbClr val="000000"/>
                </a:solidFill>
                <a:effectLst/>
                <a:uLnTx/>
                <a:uFillTx/>
                <a:latin typeface="Franklin Gothic Book" panose="020B0503020102020204"/>
                <a:ea typeface="Calibri" panose="020F0502020204030204" pitchFamily="34" charset="0"/>
                <a:cs typeface="Times New Roman" panose="02020603050405020304" pitchFamily="18" charset="0"/>
              </a:rPr>
              <a:t>including impact of payer coverage and payment rates and cost of care, barriers to increased telehealth use, such as provider technology infrastructure and patient broadband and cellular access, and equity in access for low-income patients;</a:t>
            </a:r>
          </a:p>
          <a:p>
            <a:pPr marL="342900" marR="0" lvl="0" indent="-228600" algn="l" defTabSz="914400" rtl="0" eaLnBrk="1" fontAlgn="auto" latinLnBrk="0" hangingPunct="1">
              <a:lnSpc>
                <a:spcPct val="110000"/>
              </a:lnSpc>
              <a:spcBef>
                <a:spcPts val="0"/>
              </a:spcBef>
              <a:spcAft>
                <a:spcPts val="400"/>
              </a:spcAft>
              <a:buClrTx/>
              <a:buSzTx/>
              <a:buFontTx/>
              <a:buBlip>
                <a:blip r:embed="rId2"/>
              </a:buBlip>
              <a:tabLst/>
              <a:defRPr/>
            </a:pPr>
            <a:r>
              <a:rPr kumimoji="0" lang="en-US" sz="1800" b="1" i="0" u="none" strike="noStrike" kern="1200" cap="none" spc="0" normalizeH="0" baseline="0" noProof="0">
                <a:ln>
                  <a:noFill/>
                </a:ln>
                <a:solidFill>
                  <a:srgbClr val="094975"/>
                </a:solidFill>
                <a:effectLst/>
                <a:highlight>
                  <a:srgbClr val="D6ECF4"/>
                </a:highlight>
                <a:uLnTx/>
                <a:uFillTx/>
                <a:latin typeface="Franklin Gothic Book" panose="020B0503020102020204"/>
                <a:ea typeface="+mn-ea"/>
                <a:cs typeface="Times New Roman" panose="02020603050405020304" pitchFamily="18" charset="0"/>
              </a:rPr>
              <a:t>Providing policy recommendations</a:t>
            </a:r>
            <a:r>
              <a:rPr lang="en-US">
                <a:solidFill>
                  <a:srgbClr val="000000"/>
                </a:solidFill>
                <a:latin typeface="Franklin Gothic Book" panose="020B0503020102020204"/>
                <a:cs typeface="Times New Roman" panose="02020603050405020304" pitchFamily="18" charset="0"/>
              </a:rPr>
              <a:t> on reimbursement levels, including facility fees; the appropriateness of pre-authorization and other utilization management tools on telehealth, and ways to expand the use of and services provided through telehealth</a:t>
            </a:r>
            <a:endParaRPr kumimoji="0" lang="en-US" sz="1800" b="0" i="0" u="none" strike="noStrike" kern="1200" cap="none" spc="0" normalizeH="0" baseline="30000" noProof="0">
              <a:ln>
                <a:noFill/>
              </a:ln>
              <a:solidFill>
                <a:srgbClr val="000000"/>
              </a:solidFill>
              <a:effectLst/>
              <a:uLnTx/>
              <a:uFillTx/>
              <a:latin typeface="Franklin Gothic Book" panose="020B05030201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026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06EBB99-9E94-40F1-B5E6-E07D15F80391}"/>
              </a:ext>
            </a:extLst>
          </p:cNvPr>
          <p:cNvSpPr txBox="1">
            <a:spLocks/>
          </p:cNvSpPr>
          <p:nvPr/>
        </p:nvSpPr>
        <p:spPr>
          <a:xfrm>
            <a:off x="2645783" y="3612107"/>
            <a:ext cx="8535950" cy="2511334"/>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7013" indent="-227013">
              <a:lnSpc>
                <a:spcPct val="114000"/>
              </a:lnSpc>
              <a:buClr>
                <a:srgbClr val="094975"/>
              </a:buClr>
              <a:buBlip>
                <a:blip r:embed="rId3"/>
              </a:buBlip>
              <a:defRPr/>
            </a:pPr>
            <a:r>
              <a:rPr lang="en-US" sz="1800">
                <a:solidFill>
                  <a:srgbClr val="000000"/>
                </a:solidFill>
              </a:rPr>
              <a:t>Telehealth identified by:</a:t>
            </a:r>
          </a:p>
          <a:p>
            <a:pPr marL="627063" lvl="1" indent="-227013">
              <a:lnSpc>
                <a:spcPct val="114000"/>
              </a:lnSpc>
              <a:buClr>
                <a:srgbClr val="094975"/>
              </a:buClr>
              <a:buBlip>
                <a:blip r:embed="rId3"/>
              </a:buBlip>
              <a:defRPr/>
            </a:pPr>
            <a:r>
              <a:rPr lang="en-US" sz="1600">
                <a:solidFill>
                  <a:srgbClr val="000000"/>
                </a:solidFill>
              </a:rPr>
              <a:t>Place of service code 02</a:t>
            </a:r>
          </a:p>
          <a:p>
            <a:pPr marL="627063" lvl="1" indent="-227013">
              <a:lnSpc>
                <a:spcPct val="114000"/>
              </a:lnSpc>
              <a:buClr>
                <a:srgbClr val="094975"/>
              </a:buClr>
              <a:buBlip>
                <a:blip r:embed="rId3"/>
              </a:buBlip>
              <a:defRPr/>
            </a:pPr>
            <a:r>
              <a:rPr lang="en-US" sz="1600">
                <a:solidFill>
                  <a:srgbClr val="000000"/>
                </a:solidFill>
              </a:rPr>
              <a:t>Procedure modifiers</a:t>
            </a:r>
          </a:p>
          <a:p>
            <a:pPr marL="627063" lvl="1" indent="-227013">
              <a:lnSpc>
                <a:spcPct val="114000"/>
              </a:lnSpc>
              <a:buClr>
                <a:srgbClr val="094975"/>
              </a:buClr>
              <a:buBlip>
                <a:blip r:embed="rId3"/>
              </a:buBlip>
              <a:defRPr/>
            </a:pPr>
            <a:r>
              <a:rPr lang="en-US" sz="1600">
                <a:solidFill>
                  <a:srgbClr val="000000"/>
                </a:solidFill>
              </a:rPr>
              <a:t>Telehealth specific procedure codes</a:t>
            </a:r>
          </a:p>
          <a:p>
            <a:pPr marL="227013" indent="-227013">
              <a:lnSpc>
                <a:spcPct val="114000"/>
              </a:lnSpc>
              <a:buClr>
                <a:srgbClr val="094975"/>
              </a:buClr>
              <a:buBlip>
                <a:blip r:embed="rId3"/>
              </a:buBlip>
              <a:defRPr/>
            </a:pPr>
            <a:r>
              <a:rPr lang="en-US" sz="1800">
                <a:solidFill>
                  <a:srgbClr val="000000"/>
                </a:solidFill>
              </a:rPr>
              <a:t>Remote patient monitoring and chronic care management codes were excluded</a:t>
            </a:r>
          </a:p>
        </p:txBody>
      </p:sp>
      <p:sp>
        <p:nvSpPr>
          <p:cNvPr id="3" name="TextBox 2">
            <a:extLst>
              <a:ext uri="{FF2B5EF4-FFF2-40B4-BE49-F238E27FC236}">
                <a16:creationId xmlns:a16="http://schemas.microsoft.com/office/drawing/2014/main" id="{0B4389C8-4504-4DA9-9DCB-03DEE602D74F}"/>
              </a:ext>
            </a:extLst>
          </p:cNvPr>
          <p:cNvSpPr txBox="1"/>
          <p:nvPr/>
        </p:nvSpPr>
        <p:spPr>
          <a:xfrm>
            <a:off x="653802" y="1515592"/>
            <a:ext cx="1598022" cy="954107"/>
          </a:xfrm>
          <a:prstGeom prst="rect">
            <a:avLst/>
          </a:prstGeom>
          <a:noFill/>
        </p:spPr>
        <p:txBody>
          <a:bodyPr wrap="square" rtlCol="0">
            <a:spAutoFit/>
          </a:bodyPr>
          <a:lstStyle/>
          <a:p>
            <a:pPr algn="r">
              <a:defRPr/>
            </a:pPr>
            <a:r>
              <a:rPr lang="en-US" sz="2800" spc="60">
                <a:solidFill>
                  <a:srgbClr val="000000"/>
                </a:solidFill>
                <a:latin typeface="Franklin Gothic Demi" panose="020B0703020102020204" pitchFamily="34" charset="0"/>
              </a:rPr>
              <a:t>Data</a:t>
            </a:r>
          </a:p>
          <a:p>
            <a:pPr algn="r">
              <a:defRPr/>
            </a:pPr>
            <a:r>
              <a:rPr lang="en-US" sz="2800" spc="60">
                <a:solidFill>
                  <a:srgbClr val="000000"/>
                </a:solidFill>
                <a:latin typeface="Franklin Gothic Demi" panose="020B0703020102020204" pitchFamily="34" charset="0"/>
              </a:rPr>
              <a:t>source</a:t>
            </a:r>
          </a:p>
        </p:txBody>
      </p:sp>
      <p:sp>
        <p:nvSpPr>
          <p:cNvPr id="2" name="Title 1"/>
          <p:cNvSpPr>
            <a:spLocks noGrp="1"/>
          </p:cNvSpPr>
          <p:nvPr>
            <p:ph type="title"/>
          </p:nvPr>
        </p:nvSpPr>
        <p:spPr/>
        <p:txBody>
          <a:bodyPr/>
          <a:lstStyle/>
          <a:p>
            <a:r>
              <a:rPr lang="en-US"/>
              <a:t>Methods for Quantitative Analysis</a:t>
            </a:r>
          </a:p>
        </p:txBody>
      </p:sp>
      <p:sp>
        <p:nvSpPr>
          <p:cNvPr id="7" name="Text Placeholder 3">
            <a:extLst>
              <a:ext uri="{FF2B5EF4-FFF2-40B4-BE49-F238E27FC236}">
                <a16:creationId xmlns:a16="http://schemas.microsoft.com/office/drawing/2014/main" id="{CD525E7A-5431-4E04-8DCD-88DFE7A8B410}"/>
              </a:ext>
            </a:extLst>
          </p:cNvPr>
          <p:cNvSpPr>
            <a:spLocks noGrp="1"/>
          </p:cNvSpPr>
          <p:nvPr>
            <p:ph type="body" sz="quarter" idx="13"/>
          </p:nvPr>
        </p:nvSpPr>
        <p:spPr/>
        <p:txBody>
          <a:bodyPr/>
          <a:lstStyle/>
          <a:p>
            <a:endParaRPr lang="en-US">
              <a:solidFill>
                <a:prstClr val="white">
                  <a:lumMod val="50000"/>
                </a:prstClr>
              </a:solidFill>
            </a:endParaRPr>
          </a:p>
        </p:txBody>
      </p:sp>
      <p:sp>
        <p:nvSpPr>
          <p:cNvPr id="4" name="Text Placeholder 2"/>
          <p:cNvSpPr txBox="1">
            <a:spLocks/>
          </p:cNvSpPr>
          <p:nvPr/>
        </p:nvSpPr>
        <p:spPr>
          <a:xfrm>
            <a:off x="2645783" y="1547666"/>
            <a:ext cx="8548690" cy="1526987"/>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7013" indent="-227013">
              <a:lnSpc>
                <a:spcPct val="114000"/>
              </a:lnSpc>
              <a:buBlip>
                <a:blip r:embed="rId4"/>
              </a:buBlip>
              <a:defRPr/>
            </a:pPr>
            <a:r>
              <a:rPr lang="en-US" sz="1800">
                <a:solidFill>
                  <a:srgbClr val="000000"/>
                </a:solidFill>
              </a:rPr>
              <a:t>Massachusetts All-Payer Claims Database (APCD), V10.0, five large commercial payers</a:t>
            </a:r>
          </a:p>
          <a:p>
            <a:pPr marL="227013" indent="-227013">
              <a:lnSpc>
                <a:spcPct val="114000"/>
              </a:lnSpc>
              <a:buBlip>
                <a:blip r:embed="rId4"/>
              </a:buBlip>
              <a:defRPr/>
            </a:pPr>
            <a:r>
              <a:rPr lang="en-US" sz="1800">
                <a:solidFill>
                  <a:srgbClr val="000000"/>
                </a:solidFill>
              </a:rPr>
              <a:t>Includes both professional and facility claims; claims on the same day for the same patient were combined</a:t>
            </a:r>
          </a:p>
          <a:p>
            <a:pPr marL="227013" indent="-227013">
              <a:lnSpc>
                <a:spcPct val="114000"/>
              </a:lnSpc>
              <a:buBlip>
                <a:blip r:embed="rId4"/>
              </a:buBlip>
              <a:defRPr/>
            </a:pPr>
            <a:r>
              <a:rPr lang="en-US" sz="1800">
                <a:solidFill>
                  <a:srgbClr val="000000"/>
                </a:solidFill>
              </a:rPr>
              <a:t>Sample restricted to commercial members under 65</a:t>
            </a:r>
          </a:p>
        </p:txBody>
      </p:sp>
      <p:cxnSp>
        <p:nvCxnSpPr>
          <p:cNvPr id="11" name="Straight Connector 10">
            <a:extLst>
              <a:ext uri="{FF2B5EF4-FFF2-40B4-BE49-F238E27FC236}">
                <a16:creationId xmlns:a16="http://schemas.microsoft.com/office/drawing/2014/main" id="{A197720C-6DFA-4454-8B45-A7467B1AB931}"/>
              </a:ext>
            </a:extLst>
          </p:cNvPr>
          <p:cNvCxnSpPr>
            <a:cxnSpLocks/>
          </p:cNvCxnSpPr>
          <p:nvPr/>
        </p:nvCxnSpPr>
        <p:spPr>
          <a:xfrm>
            <a:off x="2417287" y="1588356"/>
            <a:ext cx="0" cy="164061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3DAACA-682F-434C-89E4-B831E03CA315}"/>
              </a:ext>
            </a:extLst>
          </p:cNvPr>
          <p:cNvSpPr txBox="1"/>
          <p:nvPr/>
        </p:nvSpPr>
        <p:spPr>
          <a:xfrm>
            <a:off x="261257" y="3643222"/>
            <a:ext cx="1990567" cy="954107"/>
          </a:xfrm>
          <a:prstGeom prst="rect">
            <a:avLst/>
          </a:prstGeom>
          <a:noFill/>
        </p:spPr>
        <p:txBody>
          <a:bodyPr wrap="square" rtlCol="0">
            <a:spAutoFit/>
          </a:bodyPr>
          <a:lstStyle/>
          <a:p>
            <a:pPr algn="r">
              <a:defRPr/>
            </a:pPr>
            <a:r>
              <a:rPr lang="en-US" sz="2800" spc="60">
                <a:solidFill>
                  <a:srgbClr val="000000"/>
                </a:solidFill>
                <a:latin typeface="Franklin Gothic Demi" panose="020B0703020102020204" pitchFamily="34" charset="0"/>
              </a:rPr>
              <a:t>Identify telehealth</a:t>
            </a:r>
          </a:p>
        </p:txBody>
      </p:sp>
      <p:cxnSp>
        <p:nvCxnSpPr>
          <p:cNvPr id="14" name="Straight Connector 13">
            <a:extLst>
              <a:ext uri="{FF2B5EF4-FFF2-40B4-BE49-F238E27FC236}">
                <a16:creationId xmlns:a16="http://schemas.microsoft.com/office/drawing/2014/main" id="{AF5CECEA-CC48-4BAC-87C3-66C988F7D617}"/>
              </a:ext>
            </a:extLst>
          </p:cNvPr>
          <p:cNvCxnSpPr>
            <a:cxnSpLocks/>
          </p:cNvCxnSpPr>
          <p:nvPr/>
        </p:nvCxnSpPr>
        <p:spPr>
          <a:xfrm>
            <a:off x="2417287" y="3612108"/>
            <a:ext cx="0" cy="185054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31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6BE422D-C59D-4C02-B670-92B074B697FE}"/>
              </a:ext>
            </a:extLst>
          </p:cNvPr>
          <p:cNvSpPr txBox="1"/>
          <p:nvPr/>
        </p:nvSpPr>
        <p:spPr>
          <a:xfrm>
            <a:off x="8934994" y="1160526"/>
            <a:ext cx="3257006" cy="5734050"/>
          </a:xfrm>
          <a:prstGeom prst="rect">
            <a:avLst/>
          </a:prstGeom>
          <a:solidFill>
            <a:schemeClr val="accent1">
              <a:alpha val="10000"/>
            </a:schemeClr>
          </a:solidFill>
          <a:ln w="12700">
            <a:noFill/>
          </a:ln>
        </p:spPr>
        <p:txBody>
          <a:bodyPr wrap="square" lIns="182880" tIns="182880" rIns="365760" bIns="182880" rtlCol="0" anchor="ctr">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Franklin Gothic Book" panose="020B0503020102020204"/>
                <a:ea typeface="+mn-ea"/>
                <a:cs typeface="+mn-cs"/>
              </a:rPr>
              <a:t>Share of commercial members who had any telehealth use:</a:t>
            </a:r>
            <a:endParaRPr kumimoji="0" lang="en-US" sz="600" b="1" i="0" u="none" strike="noStrike" kern="1200" cap="none" spc="0" normalizeH="0" baseline="0" noProof="0">
              <a:ln>
                <a:noFill/>
              </a:ln>
              <a:solidFill>
                <a:srgbClr val="000000"/>
              </a:solidFill>
              <a:effectLst/>
              <a:uLnTx/>
              <a:uFillTx/>
              <a:latin typeface="Franklin Gothic Book" panose="020B0503020102020204"/>
              <a:ea typeface="+mn-ea"/>
              <a:cs typeface="+mn-cs"/>
            </a:endParaRPr>
          </a:p>
          <a:p>
            <a:pPr marL="287338" marR="0" lvl="0" indent="-220663" algn="l" defTabSz="914400" rtl="0" eaLnBrk="1" fontAlgn="auto" latinLnBrk="0" hangingPunct="1">
              <a:lnSpc>
                <a:spcPct val="120000"/>
              </a:lnSpc>
              <a:spcBef>
                <a:spcPts val="600"/>
              </a:spcBef>
              <a:spcAft>
                <a:spcPts val="600"/>
              </a:spcAft>
              <a:buClr>
                <a:srgbClr val="094975"/>
              </a:buClr>
              <a:buSzPct val="100000"/>
              <a:buFontTx/>
              <a:buBlip>
                <a:blip r:embed="rId2"/>
              </a:buBlip>
              <a:tabLst/>
              <a:defRPr/>
            </a:pPr>
            <a:r>
              <a:rPr kumimoji="0" lang="en-US" sz="1600" b="0" i="0" u="none" strike="noStrike" kern="1200" cap="none" spc="0" normalizeH="0" baseline="0" noProof="0">
                <a:ln>
                  <a:noFill/>
                </a:ln>
                <a:solidFill>
                  <a:srgbClr val="000000"/>
                </a:solidFill>
                <a:effectLst/>
                <a:uLnTx/>
                <a:uFillTx/>
                <a:latin typeface="Franklin Gothic Book" panose="020B0503020102020204"/>
                <a:ea typeface="+mn-ea"/>
                <a:cs typeface="+mn-cs"/>
              </a:rPr>
              <a:t>2018: </a:t>
            </a:r>
            <a:r>
              <a:rPr kumimoji="0" lang="en-US" sz="1600" b="1" i="0" u="none" strike="noStrike" kern="1200" cap="none" spc="0" normalizeH="0" baseline="0" noProof="0">
                <a:ln>
                  <a:noFill/>
                </a:ln>
                <a:solidFill>
                  <a:srgbClr val="094975"/>
                </a:solidFill>
                <a:effectLst/>
                <a:uLnTx/>
                <a:uFillTx/>
                <a:latin typeface="Franklin Gothic Book" panose="020B0503020102020204"/>
                <a:ea typeface="+mn-ea"/>
                <a:cs typeface="+mn-cs"/>
              </a:rPr>
              <a:t>0.3%</a:t>
            </a:r>
          </a:p>
          <a:p>
            <a:pPr marL="287338" marR="0" lvl="0" indent="-220663" algn="l" defTabSz="914400" rtl="0" eaLnBrk="1" fontAlgn="auto" latinLnBrk="0" hangingPunct="1">
              <a:lnSpc>
                <a:spcPct val="120000"/>
              </a:lnSpc>
              <a:spcBef>
                <a:spcPts val="600"/>
              </a:spcBef>
              <a:spcAft>
                <a:spcPts val="600"/>
              </a:spcAft>
              <a:buClr>
                <a:srgbClr val="094975"/>
              </a:buClr>
              <a:buSzPct val="100000"/>
              <a:buFontTx/>
              <a:buBlip>
                <a:blip r:embed="rId2"/>
              </a:buBlip>
              <a:tabLst/>
              <a:defRPr/>
            </a:pPr>
            <a:r>
              <a:rPr kumimoji="0" lang="en-US" sz="1600" b="0" i="0" u="none" strike="noStrike" kern="1200" cap="none" spc="0" normalizeH="0" baseline="0" noProof="0">
                <a:ln>
                  <a:noFill/>
                </a:ln>
                <a:solidFill>
                  <a:srgbClr val="000000"/>
                </a:solidFill>
                <a:effectLst/>
                <a:uLnTx/>
                <a:uFillTx/>
                <a:latin typeface="Franklin Gothic Book" panose="020B0503020102020204"/>
                <a:ea typeface="+mn-ea"/>
                <a:cs typeface="+mn-cs"/>
              </a:rPr>
              <a:t>2019: </a:t>
            </a:r>
            <a:r>
              <a:rPr lang="en-US" sz="1600" b="1">
                <a:solidFill>
                  <a:srgbClr val="094975"/>
                </a:solidFill>
                <a:latin typeface="Franklin Gothic Book" panose="020B0503020102020204"/>
              </a:rPr>
              <a:t>0</a:t>
            </a:r>
            <a:r>
              <a:rPr kumimoji="0" lang="en-US" sz="1600" b="1" i="0" u="none" strike="noStrike" kern="1200" cap="none" spc="0" normalizeH="0" baseline="0" noProof="0">
                <a:ln>
                  <a:noFill/>
                </a:ln>
                <a:solidFill>
                  <a:srgbClr val="094975"/>
                </a:solidFill>
                <a:effectLst/>
                <a:uLnTx/>
                <a:uFillTx/>
                <a:latin typeface="Franklin Gothic Book" panose="020B0503020102020204"/>
                <a:ea typeface="+mn-ea"/>
                <a:cs typeface="+mn-cs"/>
              </a:rPr>
              <a:t>.6%</a:t>
            </a:r>
          </a:p>
          <a:p>
            <a:pPr marL="287338" marR="0" lvl="0" indent="-220663" algn="l" defTabSz="914400" rtl="0" eaLnBrk="1" fontAlgn="auto" latinLnBrk="0" hangingPunct="1">
              <a:lnSpc>
                <a:spcPct val="120000"/>
              </a:lnSpc>
              <a:spcBef>
                <a:spcPts val="600"/>
              </a:spcBef>
              <a:spcAft>
                <a:spcPts val="600"/>
              </a:spcAft>
              <a:buClr>
                <a:srgbClr val="094975"/>
              </a:buClr>
              <a:buSzPct val="100000"/>
              <a:buFontTx/>
              <a:buBlip>
                <a:blip r:embed="rId2"/>
              </a:buBlip>
              <a:tabLst/>
              <a:defRPr/>
            </a:pPr>
            <a:r>
              <a:rPr kumimoji="0" lang="en-US" sz="1600" b="0" i="0" u="none" strike="noStrike" kern="1200" cap="none" spc="0" normalizeH="0" baseline="0" noProof="0">
                <a:ln>
                  <a:noFill/>
                </a:ln>
                <a:solidFill>
                  <a:srgbClr val="000000"/>
                </a:solidFill>
                <a:effectLst/>
                <a:uLnTx/>
                <a:uFillTx/>
                <a:latin typeface="Franklin Gothic Book" panose="020B0503020102020204"/>
                <a:ea typeface="+mn-ea"/>
                <a:cs typeface="+mn-cs"/>
              </a:rPr>
              <a:t>2020: </a:t>
            </a:r>
            <a:r>
              <a:rPr lang="en-US" sz="1600" b="1">
                <a:solidFill>
                  <a:srgbClr val="094975"/>
                </a:solidFill>
                <a:latin typeface="Franklin Gothic Book" panose="020B0503020102020204"/>
              </a:rPr>
              <a:t>53</a:t>
            </a:r>
            <a:r>
              <a:rPr kumimoji="0" lang="en-US" sz="1600" b="1" i="0" u="none" strike="noStrike" kern="1200" cap="none" spc="0" normalizeH="0" baseline="0" noProof="0">
                <a:ln>
                  <a:noFill/>
                </a:ln>
                <a:solidFill>
                  <a:srgbClr val="094975"/>
                </a:solidFill>
                <a:effectLst/>
                <a:uLnTx/>
                <a:uFillTx/>
                <a:latin typeface="Franklin Gothic Book" panose="020B0503020102020204"/>
                <a:ea typeface="+mn-ea"/>
                <a:cs typeface="+mn-cs"/>
              </a:rPr>
              <a:t>.5%</a:t>
            </a:r>
          </a:p>
        </p:txBody>
      </p:sp>
      <p:sp>
        <p:nvSpPr>
          <p:cNvPr id="2" name="Title 1">
            <a:extLst>
              <a:ext uri="{FF2B5EF4-FFF2-40B4-BE49-F238E27FC236}">
                <a16:creationId xmlns:a16="http://schemas.microsoft.com/office/drawing/2014/main" id="{9C315ECB-A690-4E9C-BCCC-A5C0C09FA050}"/>
              </a:ext>
            </a:extLst>
          </p:cNvPr>
          <p:cNvSpPr>
            <a:spLocks noGrp="1"/>
          </p:cNvSpPr>
          <p:nvPr>
            <p:ph type="title"/>
          </p:nvPr>
        </p:nvSpPr>
        <p:spPr>
          <a:xfrm>
            <a:off x="0" y="56524"/>
            <a:ext cx="10962968" cy="1047724"/>
          </a:xfrm>
        </p:spPr>
        <p:txBody>
          <a:bodyPr>
            <a:noAutofit/>
          </a:bodyPr>
          <a:lstStyle/>
          <a:p>
            <a:r>
              <a:rPr lang="en-US" sz="2800" dirty="0"/>
              <a:t>Over half of commercial members had some telehealth use in 2020 with telehealth accounting for nearly 1/3 of all ambulatory visits.</a:t>
            </a:r>
          </a:p>
        </p:txBody>
      </p:sp>
      <p:sp>
        <p:nvSpPr>
          <p:cNvPr id="15" name="Slide Number Placeholder 14">
            <a:extLst>
              <a:ext uri="{FF2B5EF4-FFF2-40B4-BE49-F238E27FC236}">
                <a16:creationId xmlns:a16="http://schemas.microsoft.com/office/drawing/2014/main" id="{34F41536-F1E6-47B3-83A8-5D52E2EF6BE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53BBAFCC-152D-4332-B164-D4CA7F5D7C1D}"/>
              </a:ext>
            </a:extLst>
          </p:cNvPr>
          <p:cNvSpPr>
            <a:spLocks noGrp="1"/>
          </p:cNvSpPr>
          <p:nvPr>
            <p:ph type="body" sz="quarter" idx="13"/>
          </p:nvPr>
        </p:nvSpPr>
        <p:spPr>
          <a:xfrm>
            <a:off x="458725" y="6390572"/>
            <a:ext cx="8136636" cy="365126"/>
          </a:xfrm>
        </p:spPr>
        <p:txBody>
          <a:bodyPr>
            <a:noAutofit/>
          </a:bodyPr>
          <a:lstStyle/>
          <a:p>
            <a:r>
              <a:rPr lang="en-US"/>
              <a:t>Notes: Ambulatory visits for all diagnoses are included, including for mental health. Analysis by ambulatory sites includes members with partial year coverage; share of members by telehealth use include members with full year coverage only.</a:t>
            </a:r>
          </a:p>
          <a:p>
            <a:r>
              <a:rPr lang="en-US"/>
              <a:t>Sources: HPC analysis of Center for Health Information and Analysis All-Payer Claims Database, 2018-2020, V 10.0.</a:t>
            </a:r>
          </a:p>
        </p:txBody>
      </p:sp>
      <p:sp>
        <p:nvSpPr>
          <p:cNvPr id="3" name="Text Placeholder 2">
            <a:extLst>
              <a:ext uri="{FF2B5EF4-FFF2-40B4-BE49-F238E27FC236}">
                <a16:creationId xmlns:a16="http://schemas.microsoft.com/office/drawing/2014/main" id="{1D1718AA-3D6E-4655-94DB-A6357D14C7B1}"/>
              </a:ext>
            </a:extLst>
          </p:cNvPr>
          <p:cNvSpPr>
            <a:spLocks noGrp="1"/>
          </p:cNvSpPr>
          <p:nvPr>
            <p:ph type="body" sz="quarter" idx="14"/>
          </p:nvPr>
        </p:nvSpPr>
        <p:spPr/>
        <p:txBody>
          <a:bodyPr/>
          <a:lstStyle/>
          <a:p>
            <a:r>
              <a:rPr lang="en-US"/>
              <a:t>Share of ambulatory visits by site, 2018-2020</a:t>
            </a: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nvGraphicFramePr>
        <p:xfrm>
          <a:off x="674179" y="1809750"/>
          <a:ext cx="7656005" cy="4280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680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228622" y="56524"/>
            <a:ext cx="11337000" cy="1094062"/>
          </a:xfrm>
        </p:spPr>
        <p:txBody>
          <a:bodyPr>
            <a:normAutofit fontScale="90000"/>
          </a:bodyPr>
          <a:lstStyle/>
          <a:p>
            <a:r>
              <a:rPr lang="en-US" dirty="0"/>
              <a:t>Telehealth enabled ambulatory visit volume to return toward baseline levels later in 2020.</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23</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Number of in-person and telehealth ambulatory visits by month, 2020 </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Sources: HPC analysis of Center for Health Information and Analysis All-Payer Claims Database, 2020, V 10.0.</a:t>
            </a:r>
          </a:p>
        </p:txBody>
      </p:sp>
      <p:graphicFrame>
        <p:nvGraphicFramePr>
          <p:cNvPr id="4" name="Chart 3">
            <a:extLst>
              <a:ext uri="{FF2B5EF4-FFF2-40B4-BE49-F238E27FC236}">
                <a16:creationId xmlns:a16="http://schemas.microsoft.com/office/drawing/2014/main" id="{00000000-0008-0000-0100-000002000000}"/>
              </a:ext>
            </a:extLst>
          </p:cNvPr>
          <p:cNvGraphicFramePr>
            <a:graphicFrameLocks/>
          </p:cNvGraphicFramePr>
          <p:nvPr/>
        </p:nvGraphicFramePr>
        <p:xfrm>
          <a:off x="792749" y="1763412"/>
          <a:ext cx="10680605" cy="4618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2308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458724" y="56524"/>
            <a:ext cx="11106898" cy="1245050"/>
          </a:xfrm>
        </p:spPr>
        <p:txBody>
          <a:bodyPr>
            <a:normAutofit fontScale="90000"/>
          </a:bodyPr>
          <a:lstStyle/>
          <a:p>
            <a:r>
              <a:rPr lang="en-US" dirty="0"/>
              <a:t>High telehealth use for mental health conditions continued through the end of 2020.</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24</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Percent of ambulatory visits that were telehealth by month and type of condition,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Sources: HPC analysis of Center for Health Information and Analysis All-Payer Claims Database, 2020, V 10.0.</a:t>
            </a:r>
          </a:p>
        </p:txBody>
      </p:sp>
      <p:pic>
        <p:nvPicPr>
          <p:cNvPr id="1026" name="Picture 2">
            <a:extLst>
              <a:ext uri="{FF2B5EF4-FFF2-40B4-BE49-F238E27FC236}">
                <a16:creationId xmlns:a16="http://schemas.microsoft.com/office/drawing/2014/main" id="{48277D38-AE8C-7FAD-B72E-C111443FD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02" y="1971303"/>
            <a:ext cx="10997611" cy="420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304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386298" y="72290"/>
            <a:ext cx="11179324" cy="1103820"/>
          </a:xfrm>
        </p:spPr>
        <p:txBody>
          <a:bodyPr>
            <a:normAutofit fontScale="90000"/>
          </a:bodyPr>
          <a:lstStyle/>
          <a:p>
            <a:r>
              <a:rPr lang="en-US" dirty="0"/>
              <a:t>63% of all telehealth visits in 2020 were for mental health conditions.</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25</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Telehealth visits by clinical areas,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Notes: clinical areas adapted from Clinical Classification System (CCS). </a:t>
            </a:r>
          </a:p>
          <a:p>
            <a:r>
              <a:rPr lang="en-US"/>
              <a:t>Sources: HPC analysis of Center for Health Information and Analysis All-Payer Claims Database, 2020, V 10.0.</a:t>
            </a:r>
          </a:p>
        </p:txBody>
      </p:sp>
      <p:pic>
        <p:nvPicPr>
          <p:cNvPr id="8" name="Picture 7" descr="Graphical user interface, text, application, email&#10;&#10;Description automatically generated">
            <a:extLst>
              <a:ext uri="{FF2B5EF4-FFF2-40B4-BE49-F238E27FC236}">
                <a16:creationId xmlns:a16="http://schemas.microsoft.com/office/drawing/2014/main" id="{1E537558-602D-0F9D-2BD4-926513DF904E}"/>
              </a:ext>
            </a:extLst>
          </p:cNvPr>
          <p:cNvPicPr>
            <a:picLocks noChangeAspect="1"/>
          </p:cNvPicPr>
          <p:nvPr/>
        </p:nvPicPr>
        <p:blipFill rotWithShape="1">
          <a:blip r:embed="rId2">
            <a:extLst>
              <a:ext uri="{28A0092B-C50C-407E-A947-70E740481C1C}">
                <a14:useLocalDpi xmlns:a14="http://schemas.microsoft.com/office/drawing/2010/main" val="0"/>
              </a:ext>
            </a:extLst>
          </a:blip>
          <a:srcRect r="16398"/>
          <a:stretch/>
        </p:blipFill>
        <p:spPr>
          <a:xfrm>
            <a:off x="9972841" y="4272216"/>
            <a:ext cx="2219159" cy="1752690"/>
          </a:xfrm>
          <a:prstGeom prst="rect">
            <a:avLst/>
          </a:prstGeom>
        </p:spPr>
      </p:pic>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00000000-0008-0000-0400-000003000000}"/>
                  </a:ext>
                </a:extLst>
              </p:cNvPr>
              <p:cNvGraphicFramePr/>
              <p:nvPr/>
            </p:nvGraphicFramePr>
            <p:xfrm>
              <a:off x="624840" y="1644454"/>
              <a:ext cx="9348001" cy="452168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00000000-0008-0000-0400-000003000000}"/>
                  </a:ext>
                </a:extLst>
              </p:cNvPr>
              <p:cNvPicPr>
                <a:picLocks noGrp="1" noRot="1" noChangeAspect="1" noMove="1" noResize="1" noEditPoints="1" noAdjustHandles="1" noChangeArrowheads="1" noChangeShapeType="1"/>
              </p:cNvPicPr>
              <p:nvPr/>
            </p:nvPicPr>
            <p:blipFill>
              <a:blip r:embed="rId4"/>
              <a:stretch>
                <a:fillRect/>
              </a:stretch>
            </p:blipFill>
            <p:spPr>
              <a:xfrm>
                <a:off x="624840" y="1644454"/>
                <a:ext cx="9348001" cy="4521682"/>
              </a:xfrm>
              <a:prstGeom prst="rect">
                <a:avLst/>
              </a:prstGeom>
            </p:spPr>
          </p:pic>
        </mc:Fallback>
      </mc:AlternateContent>
    </p:spTree>
    <p:extLst>
      <p:ext uri="{BB962C8B-B14F-4D97-AF65-F5344CB8AC3E}">
        <p14:creationId xmlns:p14="http://schemas.microsoft.com/office/powerpoint/2010/main" val="3146341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120316" y="68555"/>
            <a:ext cx="11445306" cy="1071643"/>
          </a:xfrm>
        </p:spPr>
        <p:txBody>
          <a:bodyPr>
            <a:normAutofit fontScale="90000"/>
          </a:bodyPr>
          <a:lstStyle/>
          <a:p>
            <a:r>
              <a:rPr lang="en-US" dirty="0"/>
              <a:t>Telehealth use was similar across commercial health plans in 2020.</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26</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Percent of ambulatory visits that were telehealth by payer and quarter,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Sources: HPC analysis of Center for Health Information and Analysis All-Payer Claims Database, 2020, V 10.0.</a:t>
            </a:r>
          </a:p>
        </p:txBody>
      </p:sp>
      <p:graphicFrame>
        <p:nvGraphicFramePr>
          <p:cNvPr id="4" name="Chart 3">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560189497"/>
              </p:ext>
            </p:extLst>
          </p:nvPr>
        </p:nvGraphicFramePr>
        <p:xfrm>
          <a:off x="963358" y="1813302"/>
          <a:ext cx="10265283" cy="4407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127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96253" y="56523"/>
            <a:ext cx="11469369" cy="1095949"/>
          </a:xfrm>
        </p:spPr>
        <p:txBody>
          <a:bodyPr>
            <a:normAutofit fontScale="90000"/>
          </a:bodyPr>
          <a:lstStyle/>
          <a:p>
            <a:r>
              <a:rPr lang="en-US" dirty="0"/>
              <a:t>Payers waived virtually all cost-sharing for telehealth in the first 6 months of the COVID-19 pandemic.</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27</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Percent of telehealth visits with any cost-sharing by month and payer,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Sources: HPC analysis of Center for Health Information and Analysis All-Payer Claims Database, 2020, V 10.0.</a:t>
            </a:r>
          </a:p>
        </p:txBody>
      </p:sp>
      <p:graphicFrame>
        <p:nvGraphicFramePr>
          <p:cNvPr id="2" name="Chart 1">
            <a:extLst>
              <a:ext uri="{FF2B5EF4-FFF2-40B4-BE49-F238E27FC236}">
                <a16:creationId xmlns:a16="http://schemas.microsoft.com/office/drawing/2014/main" id="{00000000-0008-0000-0100-000002000000}"/>
              </a:ext>
            </a:extLst>
          </p:cNvPr>
          <p:cNvGraphicFramePr>
            <a:graphicFrameLocks/>
          </p:cNvGraphicFramePr>
          <p:nvPr/>
        </p:nvGraphicFramePr>
        <p:xfrm>
          <a:off x="458724" y="1761525"/>
          <a:ext cx="11014630" cy="4547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89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108284" y="56523"/>
            <a:ext cx="11457338" cy="1134755"/>
          </a:xfrm>
        </p:spPr>
        <p:txBody>
          <a:bodyPr>
            <a:normAutofit/>
          </a:bodyPr>
          <a:lstStyle/>
          <a:p>
            <a:r>
              <a:rPr lang="en-US" sz="3200" dirty="0"/>
              <a:t>Telehealth use for non-mental health services was higher for residents in Metro Boston and the Pioneer Valley/Franklin region.</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28</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Among members with at least one visit for a non-mental health condition, percent with any telehealth use for such conditions by zip code, March 15-December 31,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Notes: Analysis includes members who had health care utilization for non-mental health conditions between March 15-December 31, 2020. Zip codes for which the number of telehealth users or non-telehealth users was less than 11 were omitted. </a:t>
            </a:r>
          </a:p>
          <a:p>
            <a:r>
              <a:rPr lang="en-US"/>
              <a:t>Sources: HPC analysis of Center for Health Information and Analysis All-Payer Claims Database, 2020, V 10.0.</a:t>
            </a:r>
          </a:p>
        </p:txBody>
      </p:sp>
      <p:grpSp>
        <p:nvGrpSpPr>
          <p:cNvPr id="7" name="Group 6">
            <a:extLst>
              <a:ext uri="{FF2B5EF4-FFF2-40B4-BE49-F238E27FC236}">
                <a16:creationId xmlns:a16="http://schemas.microsoft.com/office/drawing/2014/main" id="{4D5227A8-A7CF-8316-FBBE-0CC24367D196}"/>
              </a:ext>
            </a:extLst>
          </p:cNvPr>
          <p:cNvGrpSpPr/>
          <p:nvPr/>
        </p:nvGrpSpPr>
        <p:grpSpPr>
          <a:xfrm>
            <a:off x="2122543" y="1722719"/>
            <a:ext cx="7258963" cy="4452449"/>
            <a:chOff x="2122543" y="1722719"/>
            <a:chExt cx="7258963" cy="4452449"/>
          </a:xfrm>
        </p:grpSpPr>
        <p:pic>
          <p:nvPicPr>
            <p:cNvPr id="6" name="Picture 5">
              <a:extLst>
                <a:ext uri="{FF2B5EF4-FFF2-40B4-BE49-F238E27FC236}">
                  <a16:creationId xmlns:a16="http://schemas.microsoft.com/office/drawing/2014/main" id="{D513BA94-F917-171B-AF42-43283A2AD916}"/>
                </a:ext>
              </a:extLst>
            </p:cNvPr>
            <p:cNvPicPr>
              <a:picLocks noChangeAspect="1"/>
            </p:cNvPicPr>
            <p:nvPr/>
          </p:nvPicPr>
          <p:blipFill rotWithShape="1">
            <a:blip r:embed="rId3">
              <a:extLst>
                <a:ext uri="{28A0092B-C50C-407E-A947-70E740481C1C}">
                  <a14:useLocalDpi xmlns:a14="http://schemas.microsoft.com/office/drawing/2010/main" val="0"/>
                </a:ext>
              </a:extLst>
            </a:blip>
            <a:srcRect r="8929" b="693"/>
            <a:stretch/>
          </p:blipFill>
          <p:spPr>
            <a:xfrm>
              <a:off x="2122543" y="1722719"/>
              <a:ext cx="7258963" cy="4452449"/>
            </a:xfrm>
            <a:prstGeom prst="rect">
              <a:avLst/>
            </a:prstGeom>
          </p:spPr>
        </p:pic>
        <p:pic>
          <p:nvPicPr>
            <p:cNvPr id="4" name="Picture 3">
              <a:extLst>
                <a:ext uri="{FF2B5EF4-FFF2-40B4-BE49-F238E27FC236}">
                  <a16:creationId xmlns:a16="http://schemas.microsoft.com/office/drawing/2014/main" id="{7C24DECE-F4D0-0D9D-BDEC-BE8B714AB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523" y="3008793"/>
              <a:ext cx="1624642" cy="617112"/>
            </a:xfrm>
            <a:prstGeom prst="rect">
              <a:avLst/>
            </a:prstGeom>
          </p:spPr>
        </p:pic>
      </p:grpSp>
    </p:spTree>
    <p:extLst>
      <p:ext uri="{BB962C8B-B14F-4D97-AF65-F5344CB8AC3E}">
        <p14:creationId xmlns:p14="http://schemas.microsoft.com/office/powerpoint/2010/main" val="1507733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228622" y="56524"/>
            <a:ext cx="11337000" cy="1125712"/>
          </a:xfrm>
        </p:spPr>
        <p:txBody>
          <a:bodyPr>
            <a:normAutofit fontScale="90000"/>
          </a:bodyPr>
          <a:lstStyle/>
          <a:p>
            <a:r>
              <a:rPr lang="en-US" dirty="0"/>
              <a:t>Telehealth use for non-mental health services by provider organization ranged from 37% to 60%.</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29</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Among members with at least one visit for a non-mental health condition, percent with any telehealth use for such conditions by provider organization, March 15-December 31,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Notes: Analysis restricted to members who had at least a visit for non-mental health conditions between March 15-December 31, 2020. Results for members attributed to other provider organizations are not shown.</a:t>
            </a:r>
          </a:p>
          <a:p>
            <a:r>
              <a:rPr lang="en-US"/>
              <a:t>Sources: HPC analysis of Center for Health Information and Analysis All-Payer Claims Database, 2020, V 10.0.</a:t>
            </a:r>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p:cNvGraphicFramePr>
          <p:nvPr/>
        </p:nvGraphicFramePr>
        <p:xfrm>
          <a:off x="609232" y="1959429"/>
          <a:ext cx="11114066" cy="433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788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C642-C793-BE64-1264-986DA23FAC5B}"/>
              </a:ext>
            </a:extLst>
          </p:cNvPr>
          <p:cNvSpPr>
            <a:spLocks noGrp="1"/>
          </p:cNvSpPr>
          <p:nvPr>
            <p:ph type="title"/>
          </p:nvPr>
        </p:nvSpPr>
        <p:spPr/>
        <p:txBody>
          <a:bodyPr>
            <a:normAutofit/>
          </a:bodyPr>
          <a:lstStyle/>
          <a:p>
            <a:r>
              <a:rPr lang="en-US" dirty="0"/>
              <a:t>Council Priorities</a:t>
            </a:r>
          </a:p>
        </p:txBody>
      </p:sp>
      <p:sp>
        <p:nvSpPr>
          <p:cNvPr id="6" name="Content Placeholder 5">
            <a:extLst>
              <a:ext uri="{FF2B5EF4-FFF2-40B4-BE49-F238E27FC236}">
                <a16:creationId xmlns:a16="http://schemas.microsoft.com/office/drawing/2014/main" id="{5666BC40-67FF-EDB4-A139-B902319DC27E}"/>
              </a:ext>
            </a:extLst>
          </p:cNvPr>
          <p:cNvSpPr>
            <a:spLocks noGrp="1"/>
          </p:cNvSpPr>
          <p:nvPr>
            <p:ph idx="1"/>
          </p:nvPr>
        </p:nvSpPr>
        <p:spPr/>
        <p:txBody>
          <a:bodyPr>
            <a:normAutofit fontScale="92500"/>
          </a:bodyPr>
          <a:lstStyle/>
          <a:p>
            <a:pPr marL="514350" indent="-514350">
              <a:buFont typeface="+mj-lt"/>
              <a:buAutoNum type="arabicPeriod"/>
            </a:pPr>
            <a:r>
              <a:rPr lang="en-US" sz="4000" dirty="0"/>
              <a:t>Improving healthcare access and quality of care for people with rare diseases.</a:t>
            </a:r>
          </a:p>
          <a:p>
            <a:pPr marL="514350" indent="-514350">
              <a:buFont typeface="+mj-lt"/>
              <a:buAutoNum type="arabicPeriod"/>
            </a:pPr>
            <a:r>
              <a:rPr lang="en-US" sz="4000" dirty="0"/>
              <a:t>Advocate for and improve access to social supports and services for people impacted by a rare disease.</a:t>
            </a:r>
          </a:p>
          <a:p>
            <a:pPr marL="514350" indent="-514350">
              <a:buFont typeface="+mj-lt"/>
              <a:buAutoNum type="arabicPeriod"/>
            </a:pPr>
            <a:r>
              <a:rPr lang="en-US" sz="4000" dirty="0"/>
              <a:t>Foster communication and collaboration to empower the rare disease community in Massachusetts. </a:t>
            </a:r>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0468748F-070D-5DA8-E7FD-8F53D01C4B93}"/>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a:solidFill>
                <a:srgbClr val="464646">
                  <a:lumMod val="40000"/>
                  <a:lumOff val="60000"/>
                </a:srgbClr>
              </a:solidFill>
            </a:endParaRPr>
          </a:p>
        </p:txBody>
      </p:sp>
    </p:spTree>
    <p:extLst>
      <p:ext uri="{BB962C8B-B14F-4D97-AF65-F5344CB8AC3E}">
        <p14:creationId xmlns:p14="http://schemas.microsoft.com/office/powerpoint/2010/main" val="3284197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228622" y="68555"/>
            <a:ext cx="11337000" cy="1092389"/>
          </a:xfrm>
        </p:spPr>
        <p:txBody>
          <a:bodyPr>
            <a:normAutofit fontScale="90000"/>
          </a:bodyPr>
          <a:lstStyle/>
          <a:p>
            <a:r>
              <a:rPr lang="en-US" dirty="0"/>
              <a:t>Telehealth use for mental health conditions was higher overall, but also varied by zip code.</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30</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Among members with at least one visit for a mental health condition, percent with any telehealth use for such conditions by zip code, March 15-December 31,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Notes: Analysis includes members who had health care utilization for mental health conditions between March 15-December 31, 2020. Zip codes for which the number of telehealth users or non-telehealth users was less than 11 were omitted. </a:t>
            </a:r>
          </a:p>
          <a:p>
            <a:r>
              <a:rPr lang="en-US"/>
              <a:t>Sources: HPC analysis of Center for Health Information and Analysis All-Payer Claims Database, 2020, V 10.0.</a:t>
            </a:r>
          </a:p>
        </p:txBody>
      </p:sp>
      <p:grpSp>
        <p:nvGrpSpPr>
          <p:cNvPr id="8" name="Group 7">
            <a:extLst>
              <a:ext uri="{FF2B5EF4-FFF2-40B4-BE49-F238E27FC236}">
                <a16:creationId xmlns:a16="http://schemas.microsoft.com/office/drawing/2014/main" id="{3593BF2D-25DE-9514-F988-CAF852AD5772}"/>
              </a:ext>
            </a:extLst>
          </p:cNvPr>
          <p:cNvGrpSpPr/>
          <p:nvPr/>
        </p:nvGrpSpPr>
        <p:grpSpPr>
          <a:xfrm>
            <a:off x="1852555" y="1742466"/>
            <a:ext cx="7976986" cy="4487056"/>
            <a:chOff x="1852555" y="1742466"/>
            <a:chExt cx="7976986" cy="4487056"/>
          </a:xfrm>
        </p:grpSpPr>
        <p:pic>
          <p:nvPicPr>
            <p:cNvPr id="6" name="Picture 5" descr="Map&#10;&#10;Description automatically generated">
              <a:extLst>
                <a:ext uri="{FF2B5EF4-FFF2-40B4-BE49-F238E27FC236}">
                  <a16:creationId xmlns:a16="http://schemas.microsoft.com/office/drawing/2014/main" id="{D513BA94-F917-171B-AF42-43283A2AD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555" y="1742466"/>
              <a:ext cx="7976986" cy="4487056"/>
            </a:xfrm>
            <a:prstGeom prst="rect">
              <a:avLst/>
            </a:prstGeom>
          </p:spPr>
        </p:pic>
        <p:pic>
          <p:nvPicPr>
            <p:cNvPr id="4" name="Picture 3">
              <a:extLst>
                <a:ext uri="{FF2B5EF4-FFF2-40B4-BE49-F238E27FC236}">
                  <a16:creationId xmlns:a16="http://schemas.microsoft.com/office/drawing/2014/main" id="{914B3E1D-5CEA-2D66-E979-82C0419297BF}"/>
                </a:ext>
              </a:extLst>
            </p:cNvPr>
            <p:cNvPicPr>
              <a:picLocks noChangeAspect="1"/>
            </p:cNvPicPr>
            <p:nvPr/>
          </p:nvPicPr>
          <p:blipFill rotWithShape="1">
            <a:blip r:embed="rId4">
              <a:extLst>
                <a:ext uri="{28A0092B-C50C-407E-A947-70E740481C1C}">
                  <a14:useLocalDpi xmlns:a14="http://schemas.microsoft.com/office/drawing/2010/main" val="0"/>
                </a:ext>
              </a:extLst>
            </a:blip>
            <a:srcRect r="3467"/>
            <a:stretch/>
          </p:blipFill>
          <p:spPr>
            <a:xfrm>
              <a:off x="7144601" y="3135086"/>
              <a:ext cx="1781685" cy="476697"/>
            </a:xfrm>
            <a:prstGeom prst="rect">
              <a:avLst/>
            </a:prstGeom>
          </p:spPr>
        </p:pic>
      </p:grpSp>
    </p:spTree>
    <p:extLst>
      <p:ext uri="{BB962C8B-B14F-4D97-AF65-F5344CB8AC3E}">
        <p14:creationId xmlns:p14="http://schemas.microsoft.com/office/powerpoint/2010/main" val="141789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84221" y="56524"/>
            <a:ext cx="11481401" cy="1098508"/>
          </a:xfrm>
        </p:spPr>
        <p:txBody>
          <a:bodyPr>
            <a:normAutofit/>
          </a:bodyPr>
          <a:lstStyle/>
          <a:p>
            <a:r>
              <a:rPr lang="en-US" sz="3200" dirty="0"/>
              <a:t>Telehealth use for mental health conditions varied less by provider organization compared to other conditions.</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31</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Among members with at least one visit for a mental health condition, percent with any telehealth use for such conditions by provider organization, March 15-December 31,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Notes: Analysis restricted to members who had at least one visit for mental health conditions between March 15-December 31, 2020. Results for members attributed to other provider organizations are not shown.</a:t>
            </a:r>
          </a:p>
          <a:p>
            <a:r>
              <a:rPr lang="en-US"/>
              <a:t>Sources: HPC analysis of Center for Health Information and Analysis All-Payer Claims Database, 2020, V 10.0.</a:t>
            </a:r>
          </a:p>
        </p:txBody>
      </p:sp>
      <p:graphicFrame>
        <p:nvGraphicFramePr>
          <p:cNvPr id="7" name="Chart 6">
            <a:extLst>
              <a:ext uri="{FF2B5EF4-FFF2-40B4-BE49-F238E27FC236}">
                <a16:creationId xmlns:a16="http://schemas.microsoft.com/office/drawing/2014/main" id="{00000000-0008-0000-0400-000002000000}"/>
              </a:ext>
            </a:extLst>
          </p:cNvPr>
          <p:cNvGraphicFramePr>
            <a:graphicFrameLocks/>
          </p:cNvGraphicFramePr>
          <p:nvPr/>
        </p:nvGraphicFramePr>
        <p:xfrm>
          <a:off x="458724" y="2134356"/>
          <a:ext cx="11136814" cy="4247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935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0790C-85BF-4F74-B149-52E716C0499F}"/>
              </a:ext>
            </a:extLst>
          </p:cNvPr>
          <p:cNvSpPr>
            <a:spLocks noGrp="1"/>
          </p:cNvSpPr>
          <p:nvPr>
            <p:ph type="title"/>
          </p:nvPr>
        </p:nvSpPr>
        <p:spPr>
          <a:xfrm>
            <a:off x="108284" y="56523"/>
            <a:ext cx="11884914" cy="1103093"/>
          </a:xfrm>
        </p:spPr>
        <p:txBody>
          <a:bodyPr>
            <a:noAutofit/>
          </a:bodyPr>
          <a:lstStyle/>
          <a:p>
            <a:r>
              <a:rPr lang="en-US" sz="2600" dirty="0"/>
              <a:t>Telehealth use was higher for those in communities that were more urban and had a high level of internet access; there were minimal differences by community income.</a:t>
            </a:r>
          </a:p>
        </p:txBody>
      </p:sp>
      <p:sp>
        <p:nvSpPr>
          <p:cNvPr id="10" name="Slide Number Placeholder 9">
            <a:extLst>
              <a:ext uri="{FF2B5EF4-FFF2-40B4-BE49-F238E27FC236}">
                <a16:creationId xmlns:a16="http://schemas.microsoft.com/office/drawing/2014/main" id="{7A8DD309-E25A-4552-BAF5-C9EB44D68893}"/>
              </a:ext>
            </a:extLst>
          </p:cNvPr>
          <p:cNvSpPr>
            <a:spLocks noGrp="1"/>
          </p:cNvSpPr>
          <p:nvPr>
            <p:ph type="sldNum" sz="quarter" idx="4"/>
          </p:nvPr>
        </p:nvSpPr>
        <p:spPr/>
        <p:txBody>
          <a:bodyPr/>
          <a:lstStyle/>
          <a:p>
            <a:pPr lvl="0"/>
            <a:fld id="{64B45ABE-12D6-4644-9C39-CE3E6BA3FBDF}" type="slidenum">
              <a:rPr lang="en-US" noProof="0" smtClean="0"/>
              <a:pPr lvl="0"/>
              <a:t>32</a:t>
            </a:fld>
            <a:endParaRPr lang="en-US" noProof="0"/>
          </a:p>
        </p:txBody>
      </p:sp>
      <p:sp>
        <p:nvSpPr>
          <p:cNvPr id="9" name="Text Placeholder 8">
            <a:extLst>
              <a:ext uri="{FF2B5EF4-FFF2-40B4-BE49-F238E27FC236}">
                <a16:creationId xmlns:a16="http://schemas.microsoft.com/office/drawing/2014/main" id="{C6C59690-220B-4B7A-A1DD-EA2AE15AEDEC}"/>
              </a:ext>
            </a:extLst>
          </p:cNvPr>
          <p:cNvSpPr>
            <a:spLocks noGrp="1"/>
          </p:cNvSpPr>
          <p:nvPr>
            <p:ph type="body" sz="quarter" idx="14"/>
          </p:nvPr>
        </p:nvSpPr>
        <p:spPr/>
        <p:txBody>
          <a:bodyPr/>
          <a:lstStyle/>
          <a:p>
            <a:r>
              <a:rPr lang="en-US"/>
              <a:t>Percentage point difference in likelihood (and 95% CI’s) of any telehealth use relative to the omitted group, from March 15-December 31, 2020</a:t>
            </a:r>
          </a:p>
        </p:txBody>
      </p:sp>
      <p:sp>
        <p:nvSpPr>
          <p:cNvPr id="5" name="Text Placeholder 4">
            <a:extLst>
              <a:ext uri="{FF2B5EF4-FFF2-40B4-BE49-F238E27FC236}">
                <a16:creationId xmlns:a16="http://schemas.microsoft.com/office/drawing/2014/main" id="{27930DE0-7AD7-47AD-BAB8-D477FE2E2201}"/>
              </a:ext>
            </a:extLst>
          </p:cNvPr>
          <p:cNvSpPr>
            <a:spLocks noGrp="1"/>
          </p:cNvSpPr>
          <p:nvPr>
            <p:ph type="body" sz="quarter" idx="13"/>
          </p:nvPr>
        </p:nvSpPr>
        <p:spPr/>
        <p:txBody>
          <a:bodyPr/>
          <a:lstStyle/>
          <a:p>
            <a:r>
              <a:rPr lang="en-US"/>
              <a:t>Notes: Analysis excludes members without any health care utilization between March 15 – December 31, 2020. Community internet access measured by percent of households with an internet subscription, which includes cellular data plans (American Community Survey 5-year estimates, 2020). Regression also adjusted for provider organization, payer and total number of visits (coefficients not shown).</a:t>
            </a:r>
          </a:p>
          <a:p>
            <a:r>
              <a:rPr lang="en-US"/>
              <a:t>Sources: HPC analysis of Center for Health Information and Analysis All-Payer Claims Database, 2020, V 10.0.</a:t>
            </a:r>
          </a:p>
        </p:txBody>
      </p:sp>
      <p:sp>
        <p:nvSpPr>
          <p:cNvPr id="7" name="TextBox 6">
            <a:extLst>
              <a:ext uri="{FF2B5EF4-FFF2-40B4-BE49-F238E27FC236}">
                <a16:creationId xmlns:a16="http://schemas.microsoft.com/office/drawing/2014/main" id="{F06E158B-1B51-53FC-B111-52EBCDA15A17}"/>
              </a:ext>
            </a:extLst>
          </p:cNvPr>
          <p:cNvSpPr txBox="1"/>
          <p:nvPr/>
        </p:nvSpPr>
        <p:spPr>
          <a:xfrm>
            <a:off x="620481" y="2354002"/>
            <a:ext cx="1890031" cy="341632"/>
          </a:xfrm>
          <a:prstGeom prst="rect">
            <a:avLst/>
          </a:prstGeom>
          <a:noFill/>
        </p:spPr>
        <p:txBody>
          <a:bodyPr wrap="square">
            <a:spAutoFit/>
          </a:bodyPr>
          <a:lstStyle/>
          <a:p>
            <a:pPr marL="0" indent="0">
              <a:lnSpc>
                <a:spcPct val="90000"/>
              </a:lnSpc>
              <a:spcBef>
                <a:spcPts val="0"/>
              </a:spcBef>
              <a:spcAft>
                <a:spcPts val="0"/>
              </a:spcAft>
              <a:buNone/>
            </a:pPr>
            <a:r>
              <a:rPr lang="en-US">
                <a:solidFill>
                  <a:srgbClr val="F2682A"/>
                </a:solidFill>
                <a:latin typeface="Franklin Gothic Medium Cond" panose="020B0606030402020204" pitchFamily="34" charset="0"/>
                <a:cs typeface="Arial"/>
                <a:sym typeface="Arial"/>
              </a:rPr>
              <a:t>Age </a:t>
            </a:r>
            <a:r>
              <a:rPr lang="en-US" sz="1400">
                <a:solidFill>
                  <a:schemeClr val="tx2">
                    <a:lumMod val="50000"/>
                  </a:schemeClr>
                </a:solidFill>
                <a:latin typeface="Franklin Gothic Medium Cond" panose="020B0606030402020204" pitchFamily="34" charset="0"/>
                <a:cs typeface="Arial"/>
                <a:sym typeface="Arial"/>
              </a:rPr>
              <a:t>(ref: 0-17)</a:t>
            </a:r>
            <a:endParaRPr lang="en-US" sz="1400">
              <a:solidFill>
                <a:schemeClr val="tx2">
                  <a:lumMod val="50000"/>
                </a:schemeClr>
              </a:solidFill>
              <a:latin typeface="Franklin Gothic Medium Cond" panose="020B0606030402020204" pitchFamily="34" charset="0"/>
            </a:endParaRPr>
          </a:p>
        </p:txBody>
      </p:sp>
      <p:sp>
        <p:nvSpPr>
          <p:cNvPr id="11" name="TextBox 10">
            <a:extLst>
              <a:ext uri="{FF2B5EF4-FFF2-40B4-BE49-F238E27FC236}">
                <a16:creationId xmlns:a16="http://schemas.microsoft.com/office/drawing/2014/main" id="{23E6FCF7-1C76-0E7E-F1D8-93B71C0E8AB0}"/>
              </a:ext>
            </a:extLst>
          </p:cNvPr>
          <p:cNvSpPr txBox="1"/>
          <p:nvPr/>
        </p:nvSpPr>
        <p:spPr>
          <a:xfrm>
            <a:off x="620481" y="2834540"/>
            <a:ext cx="1890031" cy="341632"/>
          </a:xfrm>
          <a:prstGeom prst="rect">
            <a:avLst/>
          </a:prstGeom>
          <a:noFill/>
        </p:spPr>
        <p:txBody>
          <a:bodyPr wrap="square">
            <a:spAutoFit/>
          </a:bodyPr>
          <a:lstStyle/>
          <a:p>
            <a:pPr marL="0" indent="0">
              <a:lnSpc>
                <a:spcPct val="90000"/>
              </a:lnSpc>
              <a:spcBef>
                <a:spcPts val="0"/>
              </a:spcBef>
              <a:spcAft>
                <a:spcPts val="0"/>
              </a:spcAft>
              <a:buNone/>
            </a:pPr>
            <a:r>
              <a:rPr lang="en-US">
                <a:solidFill>
                  <a:srgbClr val="F2682A"/>
                </a:solidFill>
                <a:latin typeface="Franklin Gothic Medium Cond" panose="020B0606030402020204" pitchFamily="34" charset="0"/>
                <a:cs typeface="Arial"/>
                <a:sym typeface="Arial"/>
              </a:rPr>
              <a:t>Gender </a:t>
            </a:r>
            <a:r>
              <a:rPr lang="en-US" sz="1400">
                <a:solidFill>
                  <a:schemeClr val="tx2">
                    <a:lumMod val="50000"/>
                  </a:schemeClr>
                </a:solidFill>
                <a:latin typeface="Franklin Gothic Medium Cond" panose="020B0606030402020204" pitchFamily="34" charset="0"/>
                <a:cs typeface="Arial"/>
                <a:sym typeface="Arial"/>
              </a:rPr>
              <a:t>(ref: male)</a:t>
            </a:r>
            <a:endParaRPr lang="en-US" sz="1400">
              <a:solidFill>
                <a:schemeClr val="tx2">
                  <a:lumMod val="50000"/>
                </a:schemeClr>
              </a:solidFill>
              <a:latin typeface="Franklin Gothic Medium Cond" panose="020B0606030402020204" pitchFamily="34" charset="0"/>
            </a:endParaRPr>
          </a:p>
        </p:txBody>
      </p:sp>
      <p:sp>
        <p:nvSpPr>
          <p:cNvPr id="12" name="TextBox 11">
            <a:extLst>
              <a:ext uri="{FF2B5EF4-FFF2-40B4-BE49-F238E27FC236}">
                <a16:creationId xmlns:a16="http://schemas.microsoft.com/office/drawing/2014/main" id="{DE92B2F5-3F17-E242-2800-F7D5366781C3}"/>
              </a:ext>
            </a:extLst>
          </p:cNvPr>
          <p:cNvSpPr txBox="1"/>
          <p:nvPr/>
        </p:nvSpPr>
        <p:spPr>
          <a:xfrm>
            <a:off x="620481" y="3366219"/>
            <a:ext cx="1890031" cy="341632"/>
          </a:xfrm>
          <a:prstGeom prst="rect">
            <a:avLst/>
          </a:prstGeom>
          <a:noFill/>
        </p:spPr>
        <p:txBody>
          <a:bodyPr wrap="square">
            <a:spAutoFit/>
          </a:bodyPr>
          <a:lstStyle/>
          <a:p>
            <a:pPr marL="0" indent="0">
              <a:lnSpc>
                <a:spcPct val="90000"/>
              </a:lnSpc>
              <a:spcBef>
                <a:spcPts val="0"/>
              </a:spcBef>
              <a:spcAft>
                <a:spcPts val="0"/>
              </a:spcAft>
              <a:buNone/>
            </a:pPr>
            <a:r>
              <a:rPr lang="en-US">
                <a:solidFill>
                  <a:srgbClr val="F2682A"/>
                </a:solidFill>
                <a:latin typeface="Franklin Gothic Medium Cond" panose="020B0606030402020204" pitchFamily="34" charset="0"/>
                <a:cs typeface="Arial"/>
                <a:sym typeface="Arial"/>
              </a:rPr>
              <a:t>Risk score </a:t>
            </a:r>
            <a:r>
              <a:rPr lang="en-US" sz="1400">
                <a:solidFill>
                  <a:schemeClr val="tx2">
                    <a:lumMod val="50000"/>
                  </a:schemeClr>
                </a:solidFill>
                <a:latin typeface="Franklin Gothic Medium Cond" panose="020B0606030402020204" pitchFamily="34" charset="0"/>
                <a:cs typeface="Arial"/>
                <a:sym typeface="Arial"/>
              </a:rPr>
              <a:t>(ref: &lt;1)</a:t>
            </a:r>
            <a:endParaRPr lang="en-US" sz="1400">
              <a:solidFill>
                <a:schemeClr val="tx2">
                  <a:lumMod val="50000"/>
                </a:schemeClr>
              </a:solidFill>
              <a:latin typeface="Franklin Gothic Medium Cond" panose="020B0606030402020204" pitchFamily="34" charset="0"/>
            </a:endParaRPr>
          </a:p>
        </p:txBody>
      </p:sp>
      <p:sp>
        <p:nvSpPr>
          <p:cNvPr id="13" name="TextBox 12">
            <a:extLst>
              <a:ext uri="{FF2B5EF4-FFF2-40B4-BE49-F238E27FC236}">
                <a16:creationId xmlns:a16="http://schemas.microsoft.com/office/drawing/2014/main" id="{365D0182-C228-0B09-01E6-7E011BB350F6}"/>
              </a:ext>
            </a:extLst>
          </p:cNvPr>
          <p:cNvSpPr txBox="1"/>
          <p:nvPr/>
        </p:nvSpPr>
        <p:spPr>
          <a:xfrm>
            <a:off x="620481" y="4968287"/>
            <a:ext cx="1890031" cy="341632"/>
          </a:xfrm>
          <a:prstGeom prst="rect">
            <a:avLst/>
          </a:prstGeom>
          <a:noFill/>
        </p:spPr>
        <p:txBody>
          <a:bodyPr wrap="square">
            <a:spAutoFit/>
          </a:bodyPr>
          <a:lstStyle/>
          <a:p>
            <a:pPr marL="0" indent="0">
              <a:lnSpc>
                <a:spcPct val="90000"/>
              </a:lnSpc>
              <a:spcBef>
                <a:spcPts val="0"/>
              </a:spcBef>
              <a:spcAft>
                <a:spcPts val="0"/>
              </a:spcAft>
              <a:buNone/>
            </a:pPr>
            <a:r>
              <a:rPr lang="en-US">
                <a:solidFill>
                  <a:srgbClr val="F2682A"/>
                </a:solidFill>
                <a:latin typeface="Franklin Gothic Medium Cond" panose="020B0606030402020204" pitchFamily="34" charset="0"/>
                <a:cs typeface="Arial"/>
                <a:sym typeface="Arial"/>
              </a:rPr>
              <a:t>Geography </a:t>
            </a:r>
            <a:r>
              <a:rPr lang="en-US" sz="1400">
                <a:solidFill>
                  <a:schemeClr val="tx2">
                    <a:lumMod val="50000"/>
                  </a:schemeClr>
                </a:solidFill>
                <a:latin typeface="Franklin Gothic Medium Cond" panose="020B0606030402020204" pitchFamily="34" charset="0"/>
                <a:cs typeface="Arial"/>
                <a:sym typeface="Arial"/>
              </a:rPr>
              <a:t>(ref: urban)</a:t>
            </a:r>
            <a:endParaRPr lang="en-US" sz="1400">
              <a:solidFill>
                <a:schemeClr val="tx2">
                  <a:lumMod val="50000"/>
                </a:schemeClr>
              </a:solidFill>
              <a:latin typeface="Franklin Gothic Medium Cond" panose="020B0606030402020204" pitchFamily="34" charset="0"/>
            </a:endParaRPr>
          </a:p>
        </p:txBody>
      </p:sp>
      <p:sp>
        <p:nvSpPr>
          <p:cNvPr id="14" name="TextBox 13">
            <a:extLst>
              <a:ext uri="{FF2B5EF4-FFF2-40B4-BE49-F238E27FC236}">
                <a16:creationId xmlns:a16="http://schemas.microsoft.com/office/drawing/2014/main" id="{FF2FC756-2C6A-09E0-D335-4BF496434795}"/>
              </a:ext>
            </a:extLst>
          </p:cNvPr>
          <p:cNvSpPr txBox="1"/>
          <p:nvPr/>
        </p:nvSpPr>
        <p:spPr>
          <a:xfrm>
            <a:off x="620481" y="4042603"/>
            <a:ext cx="1890031" cy="590931"/>
          </a:xfrm>
          <a:prstGeom prst="rect">
            <a:avLst/>
          </a:prstGeom>
          <a:noFill/>
        </p:spPr>
        <p:txBody>
          <a:bodyPr wrap="square">
            <a:spAutoFit/>
          </a:bodyPr>
          <a:lstStyle/>
          <a:p>
            <a:pPr marL="0" indent="0">
              <a:lnSpc>
                <a:spcPct val="90000"/>
              </a:lnSpc>
              <a:spcBef>
                <a:spcPts val="0"/>
              </a:spcBef>
              <a:spcAft>
                <a:spcPts val="0"/>
              </a:spcAft>
              <a:buNone/>
            </a:pPr>
            <a:r>
              <a:rPr lang="en-US">
                <a:solidFill>
                  <a:srgbClr val="F2682A"/>
                </a:solidFill>
                <a:latin typeface="Franklin Gothic Medium Cond" panose="020B0606030402020204" pitchFamily="34" charset="0"/>
                <a:cs typeface="Arial"/>
                <a:sym typeface="Arial"/>
              </a:rPr>
              <a:t>Community income quintile </a:t>
            </a:r>
            <a:r>
              <a:rPr lang="en-US" sz="1400">
                <a:solidFill>
                  <a:schemeClr val="tx2">
                    <a:lumMod val="50000"/>
                  </a:schemeClr>
                </a:solidFill>
                <a:latin typeface="Franklin Gothic Medium Cond" panose="020B0606030402020204" pitchFamily="34" charset="0"/>
                <a:cs typeface="Arial"/>
                <a:sym typeface="Arial"/>
              </a:rPr>
              <a:t>(ref: 1; lowest)</a:t>
            </a:r>
            <a:endParaRPr lang="en-US" sz="1400">
              <a:solidFill>
                <a:schemeClr val="tx2">
                  <a:lumMod val="50000"/>
                </a:schemeClr>
              </a:solidFill>
              <a:latin typeface="Franklin Gothic Medium Cond" panose="020B0606030402020204" pitchFamily="34" charset="0"/>
            </a:endParaRPr>
          </a:p>
        </p:txBody>
      </p:sp>
      <p:graphicFrame>
        <p:nvGraphicFramePr>
          <p:cNvPr id="2" name="Chart 1">
            <a:extLst>
              <a:ext uri="{FF2B5EF4-FFF2-40B4-BE49-F238E27FC236}">
                <a16:creationId xmlns:a16="http://schemas.microsoft.com/office/drawing/2014/main" id="{00000000-0008-0000-0300-000003000000}"/>
              </a:ext>
            </a:extLst>
          </p:cNvPr>
          <p:cNvGraphicFramePr>
            <a:graphicFrameLocks/>
          </p:cNvGraphicFramePr>
          <p:nvPr/>
        </p:nvGraphicFramePr>
        <p:xfrm>
          <a:off x="1857369" y="1754381"/>
          <a:ext cx="9246059" cy="4444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187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74BF-E680-9A30-31B4-C5CD2A79F41F}"/>
              </a:ext>
            </a:extLst>
          </p:cNvPr>
          <p:cNvSpPr>
            <a:spLocks noGrp="1"/>
          </p:cNvSpPr>
          <p:nvPr>
            <p:ph type="title"/>
          </p:nvPr>
        </p:nvSpPr>
        <p:spPr/>
        <p:txBody>
          <a:bodyPr/>
          <a:lstStyle/>
          <a:p>
            <a:r>
              <a:rPr lang="en-US"/>
              <a:t>Policy Considerations</a:t>
            </a:r>
          </a:p>
        </p:txBody>
      </p:sp>
      <p:sp>
        <p:nvSpPr>
          <p:cNvPr id="5" name="Slide Number Placeholder 4">
            <a:extLst>
              <a:ext uri="{FF2B5EF4-FFF2-40B4-BE49-F238E27FC236}">
                <a16:creationId xmlns:a16="http://schemas.microsoft.com/office/drawing/2014/main" id="{377FAE04-4868-F258-D846-94611F745F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6E1BE8EE-02A9-EA5D-6556-FD05C1DD3BCE}"/>
              </a:ext>
            </a:extLst>
          </p:cNvPr>
          <p:cNvSpPr>
            <a:spLocks noGrp="1"/>
          </p:cNvSpPr>
          <p:nvPr>
            <p:ph idx="1"/>
          </p:nvPr>
        </p:nvSpPr>
        <p:spPr/>
        <p:txBody>
          <a:bodyPr>
            <a:noAutofit/>
          </a:bodyPr>
          <a:lstStyle/>
          <a:p>
            <a:pPr>
              <a:lnSpc>
                <a:spcPct val="100000"/>
              </a:lnSpc>
              <a:spcAft>
                <a:spcPts val="0"/>
              </a:spcAft>
            </a:pPr>
            <a:r>
              <a:rPr lang="en-US" sz="1500" b="1">
                <a:solidFill>
                  <a:schemeClr val="accent1"/>
                </a:solidFill>
              </a:rPr>
              <a:t>Reimbursement</a:t>
            </a:r>
          </a:p>
          <a:p>
            <a:pPr lvl="1">
              <a:lnSpc>
                <a:spcPct val="100000"/>
              </a:lnSpc>
              <a:spcAft>
                <a:spcPts val="0"/>
              </a:spcAft>
            </a:pPr>
            <a:r>
              <a:rPr lang="en-US" sz="1500"/>
              <a:t>Is payment parity for telehealth vs in-office visits appropriate (non-mental health services)?  For all services, or for primary care and chronic disease management services? Other services?</a:t>
            </a:r>
          </a:p>
          <a:p>
            <a:pPr lvl="1">
              <a:lnSpc>
                <a:spcPct val="100000"/>
              </a:lnSpc>
              <a:spcAft>
                <a:spcPts val="0"/>
              </a:spcAft>
            </a:pPr>
            <a:r>
              <a:rPr lang="en-US" sz="1500"/>
              <a:t>When are differential payments for telehealth vs. in-office services appropriate?</a:t>
            </a:r>
          </a:p>
          <a:p>
            <a:pPr lvl="1">
              <a:lnSpc>
                <a:spcPct val="100000"/>
              </a:lnSpc>
              <a:spcAft>
                <a:spcPts val="0"/>
              </a:spcAft>
            </a:pPr>
            <a:r>
              <a:rPr lang="en-US" sz="1500"/>
              <a:t>Telehealth in global payment models to improve access/transparency</a:t>
            </a:r>
          </a:p>
          <a:p>
            <a:pPr>
              <a:lnSpc>
                <a:spcPct val="100000"/>
              </a:lnSpc>
              <a:spcAft>
                <a:spcPts val="0"/>
              </a:spcAft>
            </a:pPr>
            <a:r>
              <a:rPr lang="en-US" sz="1500" b="1">
                <a:solidFill>
                  <a:schemeClr val="accent1"/>
                </a:solidFill>
              </a:rPr>
              <a:t>Policies To Expand Access And Ensure Quality Of Care</a:t>
            </a:r>
          </a:p>
          <a:p>
            <a:pPr lvl="1">
              <a:lnSpc>
                <a:spcPct val="100000"/>
              </a:lnSpc>
              <a:spcAft>
                <a:spcPts val="0"/>
              </a:spcAft>
            </a:pPr>
            <a:r>
              <a:rPr lang="en-US" sz="1500"/>
              <a:t>Clinical guidelines for when a telehealth vs in-person visit is appropriate vs. coverage/utilization management requirements</a:t>
            </a:r>
          </a:p>
          <a:p>
            <a:pPr lvl="1">
              <a:lnSpc>
                <a:spcPct val="100000"/>
              </a:lnSpc>
              <a:spcAft>
                <a:spcPts val="0"/>
              </a:spcAft>
            </a:pPr>
            <a:r>
              <a:rPr lang="en-US" sz="1500"/>
              <a:t>Policies to support equitable access to telehealth services</a:t>
            </a:r>
          </a:p>
          <a:p>
            <a:pPr lvl="1">
              <a:lnSpc>
                <a:spcPct val="100000"/>
              </a:lnSpc>
              <a:spcAft>
                <a:spcPts val="0"/>
              </a:spcAft>
            </a:pPr>
            <a:r>
              <a:rPr lang="en-US" sz="1500"/>
              <a:t>Policies to address the provision of telehealth when providers are out of state and when patients travel out of state</a:t>
            </a:r>
          </a:p>
          <a:p>
            <a:pPr lvl="1">
              <a:lnSpc>
                <a:spcPct val="100000"/>
              </a:lnSpc>
              <a:spcAft>
                <a:spcPts val="0"/>
              </a:spcAft>
            </a:pPr>
            <a:r>
              <a:rPr lang="en-US" sz="1500"/>
              <a:t>Policies that incorporate telehealth consideration in network adequacy requirements</a:t>
            </a:r>
          </a:p>
          <a:p>
            <a:pPr>
              <a:lnSpc>
                <a:spcPct val="100000"/>
              </a:lnSpc>
              <a:spcAft>
                <a:spcPts val="0"/>
              </a:spcAft>
            </a:pPr>
            <a:r>
              <a:rPr lang="en-US" sz="1500" b="1">
                <a:solidFill>
                  <a:schemeClr val="accent1"/>
                </a:solidFill>
              </a:rPr>
              <a:t>Virtual Visits Provided Through Video Vs. Audio Only</a:t>
            </a:r>
          </a:p>
          <a:p>
            <a:pPr lvl="1">
              <a:lnSpc>
                <a:spcPct val="100000"/>
              </a:lnSpc>
              <a:spcAft>
                <a:spcPts val="0"/>
              </a:spcAft>
            </a:pPr>
            <a:r>
              <a:rPr lang="en-US" sz="1500"/>
              <a:t>Should coverage or payment policies differ by modality?</a:t>
            </a:r>
          </a:p>
          <a:p>
            <a:pPr>
              <a:lnSpc>
                <a:spcPct val="100000"/>
              </a:lnSpc>
              <a:spcAft>
                <a:spcPts val="0"/>
              </a:spcAft>
            </a:pPr>
            <a:r>
              <a:rPr lang="en-US" sz="1500" b="1">
                <a:solidFill>
                  <a:schemeClr val="accent1"/>
                </a:solidFill>
              </a:rPr>
              <a:t>Facility Fees</a:t>
            </a:r>
          </a:p>
          <a:p>
            <a:pPr lvl="1">
              <a:lnSpc>
                <a:spcPct val="100000"/>
              </a:lnSpc>
              <a:spcAft>
                <a:spcPts val="0"/>
              </a:spcAft>
            </a:pPr>
            <a:r>
              <a:rPr lang="en-US" sz="1500"/>
              <a:t>The HPC has previously recommended prohibiting facility fees for E&amp;M visits, which would include most telehealth services</a:t>
            </a:r>
          </a:p>
          <a:p>
            <a:pPr>
              <a:lnSpc>
                <a:spcPct val="100000"/>
              </a:lnSpc>
              <a:spcAft>
                <a:spcPts val="0"/>
              </a:spcAft>
            </a:pPr>
            <a:r>
              <a:rPr lang="en-US" sz="1500" b="1">
                <a:solidFill>
                  <a:schemeClr val="accent1"/>
                </a:solidFill>
              </a:rPr>
              <a:t>Role of third-party companies</a:t>
            </a:r>
            <a:r>
              <a:rPr lang="en-US" sz="1500" b="1">
                <a:solidFill>
                  <a:srgbClr val="0070C0"/>
                </a:solidFill>
              </a:rPr>
              <a:t> </a:t>
            </a:r>
            <a:r>
              <a:rPr lang="en-US" sz="1500">
                <a:solidFill>
                  <a:schemeClr val="tx1"/>
                </a:solidFill>
              </a:rPr>
              <a:t>providing telehealth services </a:t>
            </a:r>
            <a:r>
              <a:rPr lang="en-US" sz="1500"/>
              <a:t>such as Teledoc and alternative models of care such as </a:t>
            </a:r>
            <a:r>
              <a:rPr lang="en-US" sz="1500" err="1"/>
              <a:t>TalkSpace</a:t>
            </a:r>
            <a:endParaRPr lang="en-US" sz="1500"/>
          </a:p>
        </p:txBody>
      </p:sp>
    </p:spTree>
    <p:extLst>
      <p:ext uri="{BB962C8B-B14F-4D97-AF65-F5344CB8AC3E}">
        <p14:creationId xmlns:p14="http://schemas.microsoft.com/office/powerpoint/2010/main" val="11813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205A66-9483-903D-A475-5E55E7BBDAA7}"/>
              </a:ext>
            </a:extLst>
          </p:cNvPr>
          <p:cNvSpPr/>
          <p:nvPr/>
        </p:nvSpPr>
        <p:spPr>
          <a:xfrm>
            <a:off x="4023359" y="1235034"/>
            <a:ext cx="8168641" cy="4286992"/>
          </a:xfrm>
          <a:prstGeom prst="rect">
            <a:avLst/>
          </a:prstGeom>
          <a:solidFill>
            <a:srgbClr val="DAE4EA"/>
          </a:solidFill>
          <a:ln>
            <a:solidFill>
              <a:srgbClr val="D6E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1EF34-90E5-404E-8E6A-2514749100E4}"/>
              </a:ext>
            </a:extLst>
          </p:cNvPr>
          <p:cNvSpPr>
            <a:spLocks noGrp="1"/>
          </p:cNvSpPr>
          <p:nvPr>
            <p:ph type="title"/>
          </p:nvPr>
        </p:nvSpPr>
        <p:spPr/>
        <p:txBody>
          <a:bodyPr>
            <a:normAutofit/>
          </a:bodyPr>
          <a:lstStyle/>
          <a:p>
            <a:pPr>
              <a:spcBef>
                <a:spcPts val="0"/>
              </a:spcBef>
            </a:pPr>
            <a:r>
              <a:rPr lang="en-US" sz="3000" dirty="0"/>
              <a:t>Discussion Questions</a:t>
            </a:r>
          </a:p>
        </p:txBody>
      </p:sp>
      <p:sp>
        <p:nvSpPr>
          <p:cNvPr id="3" name="Slide Number Placeholder 2">
            <a:extLst>
              <a:ext uri="{FF2B5EF4-FFF2-40B4-BE49-F238E27FC236}">
                <a16:creationId xmlns:a16="http://schemas.microsoft.com/office/drawing/2014/main" id="{31718433-593B-4F83-806E-C862638528E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Text Placeholder 2">
            <a:extLst>
              <a:ext uri="{FF2B5EF4-FFF2-40B4-BE49-F238E27FC236}">
                <a16:creationId xmlns:a16="http://schemas.microsoft.com/office/drawing/2014/main" id="{520D5C54-CBCA-1049-F1D1-53F5ED301D72}"/>
              </a:ext>
            </a:extLst>
          </p:cNvPr>
          <p:cNvSpPr>
            <a:spLocks noGrp="1"/>
          </p:cNvSpPr>
          <p:nvPr>
            <p:ph type="body" sz="quarter" idx="16"/>
          </p:nvPr>
        </p:nvSpPr>
        <p:spPr>
          <a:xfrm>
            <a:off x="4257703" y="1757548"/>
            <a:ext cx="7735496" cy="3764478"/>
          </a:xfrm>
        </p:spPr>
        <p:txBody>
          <a:bodyPr>
            <a:normAutofit lnSpcReduction="10000"/>
          </a:bodyPr>
          <a:lstStyle/>
          <a:p>
            <a:pPr>
              <a:lnSpc>
                <a:spcPct val="120000"/>
              </a:lnSpc>
            </a:pPr>
            <a:r>
              <a:rPr lang="en-US" sz="2200" dirty="0">
                <a:solidFill>
                  <a:schemeClr val="accent1">
                    <a:lumMod val="75000"/>
                  </a:schemeClr>
                </a:solidFill>
              </a:rPr>
              <a:t>How has the availability of telehealth changed care for patients with rare diseases? What worked and what didn’t work?</a:t>
            </a:r>
          </a:p>
          <a:p>
            <a:pPr>
              <a:lnSpc>
                <a:spcPct val="120000"/>
              </a:lnSpc>
            </a:pPr>
            <a:r>
              <a:rPr lang="en-US" sz="2200" dirty="0">
                <a:solidFill>
                  <a:schemeClr val="accent1">
                    <a:lumMod val="75000"/>
                  </a:schemeClr>
                </a:solidFill>
              </a:rPr>
              <a:t>Do you have any concerns about the future access of telehealth for patients with rare diseases? What resources would patients need from the state to address any access challenges?</a:t>
            </a:r>
          </a:p>
          <a:p>
            <a:pPr>
              <a:lnSpc>
                <a:spcPct val="120000"/>
              </a:lnSpc>
            </a:pPr>
            <a:r>
              <a:rPr lang="en-US" sz="2200" dirty="0">
                <a:solidFill>
                  <a:schemeClr val="accent1">
                    <a:lumMod val="75000"/>
                  </a:schemeClr>
                </a:solidFill>
              </a:rPr>
              <a:t>Are there </a:t>
            </a:r>
            <a:r>
              <a:rPr lang="en-US" sz="2200">
                <a:solidFill>
                  <a:schemeClr val="accent1">
                    <a:lumMod val="75000"/>
                  </a:schemeClr>
                </a:solidFill>
              </a:rPr>
              <a:t>any recent lessons </a:t>
            </a:r>
            <a:r>
              <a:rPr lang="en-US" sz="2200" dirty="0">
                <a:solidFill>
                  <a:schemeClr val="accent1">
                    <a:lumMod val="75000"/>
                  </a:schemeClr>
                </a:solidFill>
              </a:rPr>
              <a:t>learned from telehealth that could inform and improve the overall approach to care for patients with rare diseases? </a:t>
            </a:r>
            <a:br>
              <a:rPr lang="en-US" sz="2200" dirty="0">
                <a:solidFill>
                  <a:schemeClr val="accent1">
                    <a:lumMod val="75000"/>
                  </a:schemeClr>
                </a:solidFill>
              </a:rPr>
            </a:br>
            <a:endParaRPr lang="en-US" sz="2200" dirty="0">
              <a:solidFill>
                <a:schemeClr val="accent1">
                  <a:lumMod val="75000"/>
                </a:schemeClr>
              </a:solidFill>
            </a:endParaRPr>
          </a:p>
          <a:p>
            <a:pPr>
              <a:lnSpc>
                <a:spcPct val="120000"/>
              </a:lnSpc>
            </a:pPr>
            <a:endParaRPr lang="en-US" sz="2200" dirty="0">
              <a:solidFill>
                <a:schemeClr val="accent1">
                  <a:lumMod val="75000"/>
                </a:schemeClr>
              </a:solidFill>
            </a:endParaRPr>
          </a:p>
        </p:txBody>
      </p:sp>
    </p:spTree>
    <p:extLst>
      <p:ext uri="{BB962C8B-B14F-4D97-AF65-F5344CB8AC3E}">
        <p14:creationId xmlns:p14="http://schemas.microsoft.com/office/powerpoint/2010/main" val="758551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8CAF-0B36-442A-45DE-62122F9441C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1A762CB-E4F9-3405-2654-7508D6AC7593}"/>
              </a:ext>
            </a:extLst>
          </p:cNvPr>
          <p:cNvSpPr>
            <a:spLocks noGrp="1"/>
          </p:cNvSpPr>
          <p:nvPr>
            <p:ph idx="1"/>
          </p:nvPr>
        </p:nvSpPr>
        <p:spPr>
          <a:xfrm>
            <a:off x="609600" y="2216727"/>
            <a:ext cx="10972800" cy="3909436"/>
          </a:xfrm>
        </p:spPr>
        <p:txBody>
          <a:bodyPr>
            <a:normAutofit/>
          </a:bodyPr>
          <a:lstStyle/>
          <a:p>
            <a:pPr marL="0" indent="0" algn="ctr">
              <a:buNone/>
            </a:pPr>
            <a:r>
              <a:rPr lang="en-US" sz="4000" b="1" dirty="0"/>
              <a:t>THANK YOU!</a:t>
            </a:r>
          </a:p>
          <a:p>
            <a:pPr marL="0" indent="0" algn="ctr">
              <a:buNone/>
            </a:pPr>
            <a:endParaRPr lang="en-US" sz="4000" b="1" dirty="0"/>
          </a:p>
          <a:p>
            <a:pPr marL="0" indent="0" algn="ctr">
              <a:buNone/>
            </a:pPr>
            <a:r>
              <a:rPr lang="en-US" sz="4000" b="1" dirty="0"/>
              <a:t>Yue Huang</a:t>
            </a:r>
          </a:p>
          <a:p>
            <a:pPr marL="0" indent="0" algn="ctr">
              <a:buNone/>
            </a:pPr>
            <a:r>
              <a:rPr lang="en-US" sz="4000" dirty="0"/>
              <a:t>Senior Research Analyst at </a:t>
            </a:r>
          </a:p>
          <a:p>
            <a:pPr marL="0" indent="0" algn="ctr">
              <a:buNone/>
            </a:pPr>
            <a:r>
              <a:rPr lang="en-US" sz="4000" dirty="0"/>
              <a:t>Massachusetts Health Policy Commission</a:t>
            </a:r>
          </a:p>
          <a:p>
            <a:pPr marL="0" indent="0" algn="ctr">
              <a:buNone/>
            </a:pPr>
            <a:endParaRPr lang="en-US" sz="4000" b="1" dirty="0"/>
          </a:p>
          <a:p>
            <a:pPr marL="0" indent="0" algn="ctr">
              <a:buNone/>
            </a:pPr>
            <a:endParaRPr lang="en-US" sz="4000" b="1" dirty="0"/>
          </a:p>
        </p:txBody>
      </p:sp>
      <p:sp>
        <p:nvSpPr>
          <p:cNvPr id="4" name="Slide Number Placeholder 3">
            <a:extLst>
              <a:ext uri="{FF2B5EF4-FFF2-40B4-BE49-F238E27FC236}">
                <a16:creationId xmlns:a16="http://schemas.microsoft.com/office/drawing/2014/main" id="{C2B4FB20-7EB1-9B40-33A6-23C59E84751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35</a:t>
            </a:fld>
            <a:endParaRPr lang="en-US">
              <a:solidFill>
                <a:srgbClr val="464646">
                  <a:lumMod val="40000"/>
                  <a:lumOff val="60000"/>
                </a:srgbClr>
              </a:solidFill>
            </a:endParaRPr>
          </a:p>
        </p:txBody>
      </p:sp>
    </p:spTree>
    <p:extLst>
      <p:ext uri="{BB962C8B-B14F-4D97-AF65-F5344CB8AC3E}">
        <p14:creationId xmlns:p14="http://schemas.microsoft.com/office/powerpoint/2010/main" val="284073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9D46-A32B-32F1-C475-BD2E663F93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5CE01F-F4C7-97ED-0F44-881B44E2FFE3}"/>
              </a:ext>
            </a:extLst>
          </p:cNvPr>
          <p:cNvSpPr>
            <a:spLocks noGrp="1"/>
          </p:cNvSpPr>
          <p:nvPr>
            <p:ph idx="1"/>
          </p:nvPr>
        </p:nvSpPr>
        <p:spPr/>
        <p:txBody>
          <a:bodyPr>
            <a:normAutofit/>
          </a:bodyPr>
          <a:lstStyle/>
          <a:p>
            <a:pPr marL="0" indent="0" algn="ctr">
              <a:buNone/>
            </a:pPr>
            <a:endParaRPr lang="en-US" sz="4800" b="1" dirty="0"/>
          </a:p>
          <a:p>
            <a:pPr marL="0" indent="0" algn="ctr">
              <a:buNone/>
            </a:pPr>
            <a:endParaRPr lang="en-US" sz="4800" b="1" dirty="0"/>
          </a:p>
          <a:p>
            <a:pPr marL="0" indent="0" algn="ctr">
              <a:buNone/>
            </a:pPr>
            <a:r>
              <a:rPr lang="en-US" sz="4800" b="1" dirty="0"/>
              <a:t>ANNOUNCEMENTS</a:t>
            </a:r>
          </a:p>
          <a:p>
            <a:pPr marL="0" indent="0" algn="ctr">
              <a:buNone/>
            </a:pPr>
            <a:endParaRPr lang="en-US" sz="4800" b="1" dirty="0"/>
          </a:p>
        </p:txBody>
      </p:sp>
      <p:sp>
        <p:nvSpPr>
          <p:cNvPr id="4" name="Slide Number Placeholder 3">
            <a:extLst>
              <a:ext uri="{FF2B5EF4-FFF2-40B4-BE49-F238E27FC236}">
                <a16:creationId xmlns:a16="http://schemas.microsoft.com/office/drawing/2014/main" id="{DBDA51A7-95C5-DC63-CB86-7AE41E954155}"/>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36</a:t>
            </a:fld>
            <a:endParaRPr lang="en-US">
              <a:solidFill>
                <a:srgbClr val="464646">
                  <a:lumMod val="40000"/>
                  <a:lumOff val="60000"/>
                </a:srgbClr>
              </a:solidFill>
            </a:endParaRPr>
          </a:p>
        </p:txBody>
      </p:sp>
    </p:spTree>
    <p:extLst>
      <p:ext uri="{BB962C8B-B14F-4D97-AF65-F5344CB8AC3E}">
        <p14:creationId xmlns:p14="http://schemas.microsoft.com/office/powerpoint/2010/main" val="3471457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8CAF-0B36-442A-45DE-62122F9441C0}"/>
              </a:ext>
            </a:extLst>
          </p:cNvPr>
          <p:cNvSpPr>
            <a:spLocks noGrp="1"/>
          </p:cNvSpPr>
          <p:nvPr>
            <p:ph type="title"/>
          </p:nvPr>
        </p:nvSpPr>
        <p:spPr/>
        <p:txBody>
          <a:bodyPr/>
          <a:lstStyle/>
          <a:p>
            <a:r>
              <a:rPr lang="en-US" dirty="0"/>
              <a:t>Adjourn</a:t>
            </a:r>
          </a:p>
        </p:txBody>
      </p:sp>
      <p:sp>
        <p:nvSpPr>
          <p:cNvPr id="3" name="Content Placeholder 2">
            <a:extLst>
              <a:ext uri="{FF2B5EF4-FFF2-40B4-BE49-F238E27FC236}">
                <a16:creationId xmlns:a16="http://schemas.microsoft.com/office/drawing/2014/main" id="{51A762CB-E4F9-3405-2654-7508D6AC7593}"/>
              </a:ext>
            </a:extLst>
          </p:cNvPr>
          <p:cNvSpPr>
            <a:spLocks noGrp="1"/>
          </p:cNvSpPr>
          <p:nvPr>
            <p:ph idx="1"/>
          </p:nvPr>
        </p:nvSpPr>
        <p:spPr>
          <a:xfrm>
            <a:off x="609600" y="2216727"/>
            <a:ext cx="10972800" cy="3909436"/>
          </a:xfrm>
        </p:spPr>
        <p:txBody>
          <a:bodyPr>
            <a:normAutofit/>
          </a:bodyPr>
          <a:lstStyle/>
          <a:p>
            <a:pPr marL="0" indent="0" algn="ctr">
              <a:buNone/>
            </a:pPr>
            <a:r>
              <a:rPr lang="en-US" sz="4000" b="1" dirty="0"/>
              <a:t>Next Full Council Meeting</a:t>
            </a:r>
          </a:p>
          <a:p>
            <a:pPr marL="0" indent="0" algn="ctr">
              <a:buNone/>
            </a:pPr>
            <a:r>
              <a:rPr lang="en-US" sz="4000" dirty="0"/>
              <a:t>January 19, 2023</a:t>
            </a:r>
          </a:p>
          <a:p>
            <a:pPr marL="0" indent="0" algn="ctr">
              <a:buNone/>
            </a:pPr>
            <a:r>
              <a:rPr lang="en-US" sz="4000" dirty="0"/>
              <a:t>9:00 am – 11:00 am </a:t>
            </a:r>
          </a:p>
        </p:txBody>
      </p:sp>
      <p:sp>
        <p:nvSpPr>
          <p:cNvPr id="4" name="Slide Number Placeholder 3">
            <a:extLst>
              <a:ext uri="{FF2B5EF4-FFF2-40B4-BE49-F238E27FC236}">
                <a16:creationId xmlns:a16="http://schemas.microsoft.com/office/drawing/2014/main" id="{C2B4FB20-7EB1-9B40-33A6-23C59E84751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37</a:t>
            </a:fld>
            <a:endParaRPr lang="en-US">
              <a:solidFill>
                <a:srgbClr val="464646">
                  <a:lumMod val="40000"/>
                  <a:lumOff val="60000"/>
                </a:srgbClr>
              </a:solidFill>
            </a:endParaRPr>
          </a:p>
        </p:txBody>
      </p:sp>
    </p:spTree>
    <p:extLst>
      <p:ext uri="{BB962C8B-B14F-4D97-AF65-F5344CB8AC3E}">
        <p14:creationId xmlns:p14="http://schemas.microsoft.com/office/powerpoint/2010/main" val="3497513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C7AD-616A-43C1-9E96-57229059C52D}"/>
              </a:ext>
            </a:extLst>
          </p:cNvPr>
          <p:cNvSpPr>
            <a:spLocks noGrp="1"/>
          </p:cNvSpPr>
          <p:nvPr>
            <p:ph type="title"/>
          </p:nvPr>
        </p:nvSpPr>
        <p:spPr/>
        <p:txBody>
          <a:bodyPr/>
          <a:lstStyle/>
          <a:p>
            <a:r>
              <a:rPr lang="en-US"/>
              <a:t>Adjourn</a:t>
            </a:r>
          </a:p>
        </p:txBody>
      </p:sp>
      <p:sp>
        <p:nvSpPr>
          <p:cNvPr id="3" name="Content Placeholder 2">
            <a:extLst>
              <a:ext uri="{FF2B5EF4-FFF2-40B4-BE49-F238E27FC236}">
                <a16:creationId xmlns:a16="http://schemas.microsoft.com/office/drawing/2014/main" id="{3C6EF17D-4329-4DC2-93D6-9DD534E8FB3D}"/>
              </a:ext>
            </a:extLst>
          </p:cNvPr>
          <p:cNvSpPr>
            <a:spLocks noGrp="1"/>
          </p:cNvSpPr>
          <p:nvPr>
            <p:ph idx="1"/>
          </p:nvPr>
        </p:nvSpPr>
        <p:spPr>
          <a:xfrm>
            <a:off x="393895" y="1195754"/>
            <a:ext cx="11188505" cy="4930409"/>
          </a:xfrm>
        </p:spPr>
        <p:txBody>
          <a:bodyPr>
            <a:normAutofit lnSpcReduction="10000"/>
          </a:bodyPr>
          <a:lstStyle/>
          <a:p>
            <a:pPr marL="0" indent="0" algn="ctr">
              <a:buNone/>
            </a:pPr>
            <a:endParaRPr lang="en-US" sz="2400" dirty="0"/>
          </a:p>
          <a:p>
            <a:pPr marL="0" indent="0" algn="ctr">
              <a:buNone/>
            </a:pPr>
            <a:r>
              <a:rPr lang="en-US" sz="8800" dirty="0"/>
              <a:t>Thank you</a:t>
            </a:r>
          </a:p>
          <a:p>
            <a:pPr marL="0" indent="0" algn="ctr">
              <a:buNone/>
            </a:pPr>
            <a:r>
              <a:rPr lang="en-US" sz="4000" dirty="0"/>
              <a:t>Dr. Dylan Tierney, RDAC Chair</a:t>
            </a:r>
          </a:p>
          <a:p>
            <a:pPr marL="0" indent="0" algn="ctr">
              <a:buNone/>
            </a:pPr>
            <a:r>
              <a:rPr lang="en-US" sz="2400" dirty="0" err="1"/>
              <a:t>Dylan.Tierney@mass.gov</a:t>
            </a:r>
            <a:endParaRPr lang="en-US" sz="2400" dirty="0"/>
          </a:p>
          <a:p>
            <a:pPr marL="0" indent="0" algn="ctr">
              <a:buNone/>
            </a:pPr>
            <a:endParaRPr lang="en-US" sz="2000" dirty="0"/>
          </a:p>
          <a:p>
            <a:pPr marL="0" indent="0" algn="ctr">
              <a:buNone/>
            </a:pPr>
            <a:endParaRPr lang="en-US" sz="2000" dirty="0"/>
          </a:p>
          <a:p>
            <a:pPr marL="0" indent="0" algn="ctr">
              <a:buNone/>
            </a:pPr>
            <a:r>
              <a:rPr lang="en-US" sz="2000" dirty="0"/>
              <a:t>Mary Lou Woodford, RN, BSN, MBA, CCM</a:t>
            </a:r>
          </a:p>
          <a:p>
            <a:pPr marL="0" indent="0" algn="ctr">
              <a:buNone/>
            </a:pPr>
            <a:r>
              <a:rPr lang="en-US" sz="2000" dirty="0"/>
              <a:t>Massachusetts  Rare Disease Advisory Council Coordinator</a:t>
            </a:r>
          </a:p>
          <a:p>
            <a:pPr marL="0" indent="0" algn="ctr">
              <a:buNone/>
            </a:pPr>
            <a:r>
              <a:rPr lang="en-US" sz="2000" dirty="0"/>
              <a:t>Marylou.Woodford@mass.gov</a:t>
            </a:r>
          </a:p>
          <a:p>
            <a:pPr marL="0" indent="0" algn="ctr">
              <a:buNone/>
            </a:pPr>
            <a:endParaRPr lang="en-US" dirty="0"/>
          </a:p>
        </p:txBody>
      </p:sp>
      <p:sp>
        <p:nvSpPr>
          <p:cNvPr id="4" name="Slide Number Placeholder 3">
            <a:extLst>
              <a:ext uri="{FF2B5EF4-FFF2-40B4-BE49-F238E27FC236}">
                <a16:creationId xmlns:a16="http://schemas.microsoft.com/office/drawing/2014/main" id="{BB2E6922-8692-437B-95E2-E7D11F66D8B4}"/>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38</a:t>
            </a:fld>
            <a:endParaRPr lang="en-US">
              <a:solidFill>
                <a:srgbClr val="464646">
                  <a:lumMod val="40000"/>
                  <a:lumOff val="60000"/>
                </a:srgbClr>
              </a:solidFill>
            </a:endParaRPr>
          </a:p>
        </p:txBody>
      </p:sp>
    </p:spTree>
    <p:extLst>
      <p:ext uri="{BB962C8B-B14F-4D97-AF65-F5344CB8AC3E}">
        <p14:creationId xmlns:p14="http://schemas.microsoft.com/office/powerpoint/2010/main" val="61283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29E27D-A626-C0F3-F3C1-A060D9DBD004}"/>
              </a:ext>
            </a:extLst>
          </p:cNvPr>
          <p:cNvSpPr>
            <a:spLocks noGrp="1"/>
          </p:cNvSpPr>
          <p:nvPr>
            <p:ph type="title"/>
          </p:nvPr>
        </p:nvSpPr>
        <p:spPr/>
        <p:txBody>
          <a:bodyPr/>
          <a:lstStyle/>
          <a:p>
            <a:r>
              <a:rPr lang="en-US" dirty="0"/>
              <a:t>Developing Goals for each Priority (example)</a:t>
            </a:r>
          </a:p>
        </p:txBody>
      </p:sp>
      <p:sp>
        <p:nvSpPr>
          <p:cNvPr id="6" name="Content Placeholder 5">
            <a:extLst>
              <a:ext uri="{FF2B5EF4-FFF2-40B4-BE49-F238E27FC236}">
                <a16:creationId xmlns:a16="http://schemas.microsoft.com/office/drawing/2014/main" id="{6D24D277-5673-F226-9285-FB1169965B84}"/>
              </a:ext>
            </a:extLst>
          </p:cNvPr>
          <p:cNvSpPr>
            <a:spLocks noGrp="1"/>
          </p:cNvSpPr>
          <p:nvPr>
            <p:ph sz="half" idx="1"/>
          </p:nvPr>
        </p:nvSpPr>
        <p:spPr>
          <a:xfrm>
            <a:off x="246743" y="1128157"/>
            <a:ext cx="11569205" cy="1146308"/>
          </a:xfrm>
        </p:spPr>
        <p:txBody>
          <a:bodyPr>
            <a:normAutofit fontScale="77500" lnSpcReduction="20000"/>
          </a:bodyPr>
          <a:lstStyle/>
          <a:p>
            <a:pPr marL="0" indent="0">
              <a:buNone/>
            </a:pPr>
            <a:r>
              <a:rPr lang="en-US" sz="3200" b="1" dirty="0"/>
              <a:t>PRIORITY 1</a:t>
            </a:r>
          </a:p>
          <a:p>
            <a:pPr marL="0" indent="0" algn="ctr">
              <a:buNone/>
            </a:pPr>
            <a:r>
              <a:rPr lang="en-US" sz="3300" b="1" dirty="0">
                <a:solidFill>
                  <a:schemeClr val="tx2"/>
                </a:solidFill>
              </a:rPr>
              <a:t>Improve healthcare access and quality of care for people with rare diseases in Massachusetts</a:t>
            </a:r>
            <a:endParaRPr lang="en-US" sz="3300" dirty="0"/>
          </a:p>
        </p:txBody>
      </p:sp>
      <p:sp>
        <p:nvSpPr>
          <p:cNvPr id="7" name="Content Placeholder 6">
            <a:extLst>
              <a:ext uri="{FF2B5EF4-FFF2-40B4-BE49-F238E27FC236}">
                <a16:creationId xmlns:a16="http://schemas.microsoft.com/office/drawing/2014/main" id="{5295DF42-7B06-A3D7-93BE-3D3E23C9CCDC}"/>
              </a:ext>
            </a:extLst>
          </p:cNvPr>
          <p:cNvSpPr>
            <a:spLocks noGrp="1"/>
          </p:cNvSpPr>
          <p:nvPr>
            <p:ph sz="half" idx="2"/>
          </p:nvPr>
        </p:nvSpPr>
        <p:spPr>
          <a:xfrm>
            <a:off x="246743" y="4174957"/>
            <a:ext cx="11335657" cy="2317530"/>
          </a:xfrm>
        </p:spPr>
        <p:txBody>
          <a:bodyPr>
            <a:normAutofit fontScale="77500" lnSpcReduction="20000"/>
          </a:bodyPr>
          <a:lstStyle/>
          <a:p>
            <a:pPr marL="0" indent="0">
              <a:buNone/>
            </a:pPr>
            <a:r>
              <a:rPr lang="en-US" b="1" dirty="0"/>
              <a:t>ACTIVITIES (example of possible activities) </a:t>
            </a:r>
          </a:p>
          <a:p>
            <a:pPr marL="514350" indent="-514350">
              <a:buFont typeface="+mj-lt"/>
              <a:buAutoNum type="arabicPeriod"/>
            </a:pPr>
            <a:r>
              <a:rPr lang="en-US" b="1" dirty="0">
                <a:solidFill>
                  <a:schemeClr val="tx2"/>
                </a:solidFill>
              </a:rPr>
              <a:t>Identify records, datasets, and other information needed for report</a:t>
            </a:r>
          </a:p>
          <a:p>
            <a:pPr marL="514350" indent="-514350">
              <a:buFont typeface="+mj-lt"/>
              <a:buAutoNum type="arabicPeriod"/>
            </a:pPr>
            <a:r>
              <a:rPr lang="en-US" b="1" dirty="0">
                <a:solidFill>
                  <a:schemeClr val="tx2"/>
                </a:solidFill>
              </a:rPr>
              <a:t>List information in each record or dataset and contact person for each</a:t>
            </a:r>
          </a:p>
          <a:p>
            <a:pPr marL="514350" indent="-514350">
              <a:buFont typeface="+mj-lt"/>
              <a:buAutoNum type="arabicPeriod"/>
            </a:pPr>
            <a:r>
              <a:rPr lang="en-US" b="1" dirty="0">
                <a:solidFill>
                  <a:schemeClr val="tx2"/>
                </a:solidFill>
              </a:rPr>
              <a:t>Develop a methodology for analyzing the data</a:t>
            </a:r>
          </a:p>
          <a:p>
            <a:pPr marL="514350" indent="-514350">
              <a:buFont typeface="+mj-lt"/>
              <a:buAutoNum type="arabicPeriod"/>
            </a:pPr>
            <a:r>
              <a:rPr lang="en-US" b="1" dirty="0">
                <a:solidFill>
                  <a:schemeClr val="tx2"/>
                </a:solidFill>
              </a:rPr>
              <a:t>Develop a report template</a:t>
            </a:r>
          </a:p>
          <a:p>
            <a:pPr marL="514350" indent="-514350">
              <a:buFont typeface="+mj-lt"/>
              <a:buAutoNum type="arabicPeriod"/>
            </a:pPr>
            <a:r>
              <a:rPr lang="en-US" b="1" dirty="0">
                <a:solidFill>
                  <a:schemeClr val="tx2"/>
                </a:solidFill>
              </a:rPr>
              <a:t>Analyze the data and populate the report template</a:t>
            </a:r>
          </a:p>
        </p:txBody>
      </p:sp>
      <p:sp>
        <p:nvSpPr>
          <p:cNvPr id="4" name="Slide Number Placeholder 3">
            <a:extLst>
              <a:ext uri="{FF2B5EF4-FFF2-40B4-BE49-F238E27FC236}">
                <a16:creationId xmlns:a16="http://schemas.microsoft.com/office/drawing/2014/main" id="{26849298-041E-3E5B-C32A-C0E9FC6F66F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a:solidFill>
                <a:srgbClr val="464646">
                  <a:lumMod val="40000"/>
                  <a:lumOff val="60000"/>
                </a:srgbClr>
              </a:solidFill>
            </a:endParaRPr>
          </a:p>
        </p:txBody>
      </p:sp>
      <p:sp>
        <p:nvSpPr>
          <p:cNvPr id="8" name="Content Placeholder 6">
            <a:extLst>
              <a:ext uri="{FF2B5EF4-FFF2-40B4-BE49-F238E27FC236}">
                <a16:creationId xmlns:a16="http://schemas.microsoft.com/office/drawing/2014/main" id="{EB85E214-FB4C-C182-E545-1A3AE162FA71}"/>
              </a:ext>
            </a:extLst>
          </p:cNvPr>
          <p:cNvSpPr txBox="1">
            <a:spLocks/>
          </p:cNvSpPr>
          <p:nvPr/>
        </p:nvSpPr>
        <p:spPr>
          <a:xfrm>
            <a:off x="1255815" y="3573568"/>
            <a:ext cx="5410200" cy="23379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5">
            <a:extLst>
              <a:ext uri="{FF2B5EF4-FFF2-40B4-BE49-F238E27FC236}">
                <a16:creationId xmlns:a16="http://schemas.microsoft.com/office/drawing/2014/main" id="{3D1CA0B0-6E5A-2A59-2576-E556A631C02E}"/>
              </a:ext>
            </a:extLst>
          </p:cNvPr>
          <p:cNvSpPr txBox="1">
            <a:spLocks/>
          </p:cNvSpPr>
          <p:nvPr/>
        </p:nvSpPr>
        <p:spPr>
          <a:xfrm>
            <a:off x="246743" y="2230281"/>
            <a:ext cx="11569205" cy="194467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GOAL: Determine the prevalence of rare diseases in MA</a:t>
            </a:r>
          </a:p>
          <a:p>
            <a:pPr marL="0" indent="0">
              <a:buFont typeface="Arial" panose="020B0604020202020204" pitchFamily="34" charset="0"/>
              <a:buNone/>
            </a:pPr>
            <a:r>
              <a:rPr lang="en-US" sz="3200" b="1" dirty="0">
                <a:solidFill>
                  <a:schemeClr val="tx2"/>
                </a:solidFill>
              </a:rPr>
              <a:t>OUTCOME: Report that defines the prevalence of rare diseases in MA</a:t>
            </a:r>
          </a:p>
          <a:p>
            <a:pPr marL="0" indent="0">
              <a:buFont typeface="Arial" panose="020B0604020202020204" pitchFamily="34" charset="0"/>
              <a:buNone/>
            </a:pPr>
            <a:r>
              <a:rPr lang="en-US" sz="3200" b="1" dirty="0">
                <a:solidFill>
                  <a:schemeClr val="tx2"/>
                </a:solidFill>
              </a:rPr>
              <a:t>* Legislative charge (ii)</a:t>
            </a:r>
          </a:p>
          <a:p>
            <a:pPr marL="0" indent="0">
              <a:buFont typeface="Arial" panose="020B0604020202020204" pitchFamily="34" charset="0"/>
              <a:buNone/>
            </a:pPr>
            <a:endParaRPr lang="en-US" sz="3200" b="1" dirty="0"/>
          </a:p>
        </p:txBody>
      </p:sp>
    </p:spTree>
    <p:extLst>
      <p:ext uri="{BB962C8B-B14F-4D97-AF65-F5344CB8AC3E}">
        <p14:creationId xmlns:p14="http://schemas.microsoft.com/office/powerpoint/2010/main" val="322682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29E27D-A626-C0F3-F3C1-A060D9DBD004}"/>
              </a:ext>
            </a:extLst>
          </p:cNvPr>
          <p:cNvSpPr>
            <a:spLocks noGrp="1"/>
          </p:cNvSpPr>
          <p:nvPr>
            <p:ph type="title"/>
          </p:nvPr>
        </p:nvSpPr>
        <p:spPr/>
        <p:txBody>
          <a:bodyPr/>
          <a:lstStyle/>
          <a:p>
            <a:r>
              <a:rPr lang="en-US" dirty="0"/>
              <a:t>Developing Goal for Priority 2</a:t>
            </a:r>
          </a:p>
        </p:txBody>
      </p:sp>
      <p:sp>
        <p:nvSpPr>
          <p:cNvPr id="6" name="Content Placeholder 5">
            <a:extLst>
              <a:ext uri="{FF2B5EF4-FFF2-40B4-BE49-F238E27FC236}">
                <a16:creationId xmlns:a16="http://schemas.microsoft.com/office/drawing/2014/main" id="{6D24D277-5673-F226-9285-FB1169965B84}"/>
              </a:ext>
            </a:extLst>
          </p:cNvPr>
          <p:cNvSpPr>
            <a:spLocks noGrp="1"/>
          </p:cNvSpPr>
          <p:nvPr>
            <p:ph sz="half" idx="1"/>
          </p:nvPr>
        </p:nvSpPr>
        <p:spPr>
          <a:xfrm>
            <a:off x="433137" y="1128157"/>
            <a:ext cx="11382811" cy="1603011"/>
          </a:xfrm>
        </p:spPr>
        <p:txBody>
          <a:bodyPr>
            <a:normAutofit lnSpcReduction="10000"/>
          </a:bodyPr>
          <a:lstStyle/>
          <a:p>
            <a:pPr marL="0" indent="0">
              <a:buNone/>
            </a:pPr>
            <a:r>
              <a:rPr lang="en-US" sz="3200" b="1" dirty="0"/>
              <a:t>PRIORITY 2</a:t>
            </a:r>
          </a:p>
          <a:p>
            <a:pPr marL="0" indent="0" algn="ctr">
              <a:buNone/>
            </a:pPr>
            <a:r>
              <a:rPr lang="en-US" sz="3300" b="1" dirty="0">
                <a:solidFill>
                  <a:schemeClr val="tx2"/>
                </a:solidFill>
              </a:rPr>
              <a:t>Advocate for and improve access to social supports and services for people impacted by rare diseases. </a:t>
            </a:r>
            <a:endParaRPr lang="en-US" sz="3300" dirty="0"/>
          </a:p>
        </p:txBody>
      </p:sp>
      <p:sp>
        <p:nvSpPr>
          <p:cNvPr id="4" name="Slide Number Placeholder 3">
            <a:extLst>
              <a:ext uri="{FF2B5EF4-FFF2-40B4-BE49-F238E27FC236}">
                <a16:creationId xmlns:a16="http://schemas.microsoft.com/office/drawing/2014/main" id="{26849298-041E-3E5B-C32A-C0E9FC6F66F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8" name="Content Placeholder 6">
            <a:extLst>
              <a:ext uri="{FF2B5EF4-FFF2-40B4-BE49-F238E27FC236}">
                <a16:creationId xmlns:a16="http://schemas.microsoft.com/office/drawing/2014/main" id="{EB85E214-FB4C-C182-E545-1A3AE162FA71}"/>
              </a:ext>
            </a:extLst>
          </p:cNvPr>
          <p:cNvSpPr txBox="1">
            <a:spLocks/>
          </p:cNvSpPr>
          <p:nvPr/>
        </p:nvSpPr>
        <p:spPr>
          <a:xfrm>
            <a:off x="1255815" y="3573568"/>
            <a:ext cx="5410200" cy="23379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5">
            <a:extLst>
              <a:ext uri="{FF2B5EF4-FFF2-40B4-BE49-F238E27FC236}">
                <a16:creationId xmlns:a16="http://schemas.microsoft.com/office/drawing/2014/main" id="{3D1CA0B0-6E5A-2A59-2576-E556A631C02E}"/>
              </a:ext>
            </a:extLst>
          </p:cNvPr>
          <p:cNvSpPr txBox="1">
            <a:spLocks/>
          </p:cNvSpPr>
          <p:nvPr/>
        </p:nvSpPr>
        <p:spPr>
          <a:xfrm>
            <a:off x="246743" y="3146961"/>
            <a:ext cx="11569205" cy="27645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GOAL: Develop a profile of existing rare disease social supports and services in MA</a:t>
            </a:r>
          </a:p>
          <a:p>
            <a:pPr marL="0" indent="0">
              <a:buFont typeface="Arial" panose="020B0604020202020204" pitchFamily="34" charset="0"/>
              <a:buNone/>
            </a:pPr>
            <a:r>
              <a:rPr lang="en-US" sz="3200" b="1" dirty="0">
                <a:solidFill>
                  <a:schemeClr val="tx2"/>
                </a:solidFill>
              </a:rPr>
              <a:t>OUTCOME:</a:t>
            </a:r>
          </a:p>
          <a:p>
            <a:pPr marL="0" indent="0">
              <a:buFont typeface="Arial" panose="020B0604020202020204" pitchFamily="34" charset="0"/>
              <a:buNone/>
            </a:pPr>
            <a:r>
              <a:rPr lang="en-US" sz="3200" b="1" dirty="0"/>
              <a:t>*Legislative charge (v and vi)</a:t>
            </a:r>
          </a:p>
        </p:txBody>
      </p:sp>
    </p:spTree>
    <p:extLst>
      <p:ext uri="{BB962C8B-B14F-4D97-AF65-F5344CB8AC3E}">
        <p14:creationId xmlns:p14="http://schemas.microsoft.com/office/powerpoint/2010/main" val="333484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29E27D-A626-C0F3-F3C1-A060D9DBD004}"/>
              </a:ext>
            </a:extLst>
          </p:cNvPr>
          <p:cNvSpPr>
            <a:spLocks noGrp="1"/>
          </p:cNvSpPr>
          <p:nvPr>
            <p:ph type="title"/>
          </p:nvPr>
        </p:nvSpPr>
        <p:spPr/>
        <p:txBody>
          <a:bodyPr/>
          <a:lstStyle/>
          <a:p>
            <a:r>
              <a:rPr lang="en-US" dirty="0"/>
              <a:t>Developing Goal for Priority 3</a:t>
            </a:r>
          </a:p>
        </p:txBody>
      </p:sp>
      <p:sp>
        <p:nvSpPr>
          <p:cNvPr id="6" name="Content Placeholder 5">
            <a:extLst>
              <a:ext uri="{FF2B5EF4-FFF2-40B4-BE49-F238E27FC236}">
                <a16:creationId xmlns:a16="http://schemas.microsoft.com/office/drawing/2014/main" id="{6D24D277-5673-F226-9285-FB1169965B84}"/>
              </a:ext>
            </a:extLst>
          </p:cNvPr>
          <p:cNvSpPr>
            <a:spLocks noGrp="1"/>
          </p:cNvSpPr>
          <p:nvPr>
            <p:ph sz="half" idx="1"/>
          </p:nvPr>
        </p:nvSpPr>
        <p:spPr>
          <a:xfrm>
            <a:off x="246743" y="1128156"/>
            <a:ext cx="11569205" cy="1864425"/>
          </a:xfrm>
        </p:spPr>
        <p:txBody>
          <a:bodyPr>
            <a:normAutofit/>
          </a:bodyPr>
          <a:lstStyle/>
          <a:p>
            <a:pPr marL="0" indent="0">
              <a:buNone/>
            </a:pPr>
            <a:r>
              <a:rPr lang="en-US" sz="3200" b="1" dirty="0"/>
              <a:t>PRIORITY 3</a:t>
            </a:r>
          </a:p>
          <a:p>
            <a:pPr marL="0" indent="0" algn="ctr">
              <a:buNone/>
            </a:pPr>
            <a:r>
              <a:rPr lang="en-US" sz="3300" b="1" dirty="0">
                <a:solidFill>
                  <a:schemeClr val="tx2"/>
                </a:solidFill>
              </a:rPr>
              <a:t>Foster communication and collaboration to empower the rare disease community in Massachusetts.</a:t>
            </a:r>
            <a:endParaRPr lang="en-US" sz="3300" dirty="0"/>
          </a:p>
        </p:txBody>
      </p:sp>
      <p:sp>
        <p:nvSpPr>
          <p:cNvPr id="4" name="Slide Number Placeholder 3">
            <a:extLst>
              <a:ext uri="{FF2B5EF4-FFF2-40B4-BE49-F238E27FC236}">
                <a16:creationId xmlns:a16="http://schemas.microsoft.com/office/drawing/2014/main" id="{26849298-041E-3E5B-C32A-C0E9FC6F66F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a:solidFill>
                <a:srgbClr val="464646">
                  <a:lumMod val="40000"/>
                  <a:lumOff val="60000"/>
                </a:srgbClr>
              </a:solidFill>
            </a:endParaRPr>
          </a:p>
        </p:txBody>
      </p:sp>
      <p:sp>
        <p:nvSpPr>
          <p:cNvPr id="8" name="Content Placeholder 6">
            <a:extLst>
              <a:ext uri="{FF2B5EF4-FFF2-40B4-BE49-F238E27FC236}">
                <a16:creationId xmlns:a16="http://schemas.microsoft.com/office/drawing/2014/main" id="{EB85E214-FB4C-C182-E545-1A3AE162FA71}"/>
              </a:ext>
            </a:extLst>
          </p:cNvPr>
          <p:cNvSpPr txBox="1">
            <a:spLocks/>
          </p:cNvSpPr>
          <p:nvPr/>
        </p:nvSpPr>
        <p:spPr>
          <a:xfrm>
            <a:off x="1255815" y="3573568"/>
            <a:ext cx="5410200" cy="23379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5">
            <a:extLst>
              <a:ext uri="{FF2B5EF4-FFF2-40B4-BE49-F238E27FC236}">
                <a16:creationId xmlns:a16="http://schemas.microsoft.com/office/drawing/2014/main" id="{3D1CA0B0-6E5A-2A59-2576-E556A631C02E}"/>
              </a:ext>
            </a:extLst>
          </p:cNvPr>
          <p:cNvSpPr txBox="1">
            <a:spLocks/>
          </p:cNvSpPr>
          <p:nvPr/>
        </p:nvSpPr>
        <p:spPr>
          <a:xfrm>
            <a:off x="246743" y="3189559"/>
            <a:ext cx="11569205" cy="33029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GOAL: Develop a profile of rare disease expert individuals, community-based organizations, voluntary organizations, healthcare providers, and any other public or private organizations with an interest in rare diseases in Massachusetts. </a:t>
            </a:r>
          </a:p>
          <a:p>
            <a:pPr marL="0" indent="0">
              <a:buFont typeface="Arial" panose="020B0604020202020204" pitchFamily="34" charset="0"/>
              <a:buNone/>
            </a:pPr>
            <a:r>
              <a:rPr lang="en-US" sz="3200" b="1" dirty="0">
                <a:solidFill>
                  <a:schemeClr val="tx2"/>
                </a:solidFill>
              </a:rPr>
              <a:t>OUTCOME:</a:t>
            </a:r>
          </a:p>
          <a:p>
            <a:pPr marL="0" indent="0">
              <a:buFont typeface="Arial" panose="020B0604020202020204" pitchFamily="34" charset="0"/>
              <a:buNone/>
            </a:pPr>
            <a:r>
              <a:rPr lang="en-US" sz="3200" b="1" dirty="0">
                <a:solidFill>
                  <a:schemeClr val="tx2"/>
                </a:solidFill>
              </a:rPr>
              <a:t>*Legislative charge (I and iii)</a:t>
            </a:r>
          </a:p>
        </p:txBody>
      </p:sp>
    </p:spTree>
    <p:extLst>
      <p:ext uri="{BB962C8B-B14F-4D97-AF65-F5344CB8AC3E}">
        <p14:creationId xmlns:p14="http://schemas.microsoft.com/office/powerpoint/2010/main" val="297661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F1B2-50B7-D2D8-69CD-B2D3FE9596D8}"/>
              </a:ext>
            </a:extLst>
          </p:cNvPr>
          <p:cNvSpPr>
            <a:spLocks noGrp="1"/>
          </p:cNvSpPr>
          <p:nvPr>
            <p:ph type="title"/>
          </p:nvPr>
        </p:nvSpPr>
        <p:spPr/>
        <p:txBody>
          <a:bodyPr>
            <a:normAutofit/>
          </a:bodyPr>
          <a:lstStyle/>
          <a:p>
            <a:r>
              <a:rPr lang="en-US" dirty="0"/>
              <a:t>NOMINATIONS for Subcommittees</a:t>
            </a:r>
          </a:p>
        </p:txBody>
      </p:sp>
      <p:graphicFrame>
        <p:nvGraphicFramePr>
          <p:cNvPr id="5" name="Content Placeholder 4">
            <a:extLst>
              <a:ext uri="{FF2B5EF4-FFF2-40B4-BE49-F238E27FC236}">
                <a16:creationId xmlns:a16="http://schemas.microsoft.com/office/drawing/2014/main" id="{45112794-1099-638E-84BF-5AC1A1921A45}"/>
              </a:ext>
            </a:extLst>
          </p:cNvPr>
          <p:cNvGraphicFramePr>
            <a:graphicFrameLocks noGrp="1"/>
          </p:cNvGraphicFramePr>
          <p:nvPr>
            <p:ph idx="1"/>
            <p:extLst>
              <p:ext uri="{D42A27DB-BD31-4B8C-83A1-F6EECF244321}">
                <p14:modId xmlns:p14="http://schemas.microsoft.com/office/powerpoint/2010/main" val="417890564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CAFFD8C-F71A-7B9A-FAD5-A685C993A36E}"/>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a:solidFill>
                <a:srgbClr val="464646">
                  <a:lumMod val="40000"/>
                  <a:lumOff val="60000"/>
                </a:srgbClr>
              </a:solidFill>
            </a:endParaRPr>
          </a:p>
        </p:txBody>
      </p:sp>
    </p:spTree>
    <p:extLst>
      <p:ext uri="{BB962C8B-B14F-4D97-AF65-F5344CB8AC3E}">
        <p14:creationId xmlns:p14="http://schemas.microsoft.com/office/powerpoint/2010/main" val="389031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B30A-9DF7-6E80-41A5-63F8F49DC760}"/>
              </a:ext>
            </a:extLst>
          </p:cNvPr>
          <p:cNvSpPr>
            <a:spLocks noGrp="1"/>
          </p:cNvSpPr>
          <p:nvPr>
            <p:ph type="title"/>
          </p:nvPr>
        </p:nvSpPr>
        <p:spPr/>
        <p:txBody>
          <a:bodyPr/>
          <a:lstStyle/>
          <a:p>
            <a:r>
              <a:rPr lang="en-US" dirty="0"/>
              <a:t>Subcommittee Workgroups</a:t>
            </a:r>
          </a:p>
        </p:txBody>
      </p:sp>
      <p:sp>
        <p:nvSpPr>
          <p:cNvPr id="4" name="Slide Number Placeholder 3">
            <a:extLst>
              <a:ext uri="{FF2B5EF4-FFF2-40B4-BE49-F238E27FC236}">
                <a16:creationId xmlns:a16="http://schemas.microsoft.com/office/drawing/2014/main" id="{3C787545-9D9D-D6F3-E8E2-BE61307F862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a:solidFill>
                <a:srgbClr val="464646">
                  <a:lumMod val="40000"/>
                  <a:lumOff val="60000"/>
                </a:srgbClr>
              </a:solidFill>
            </a:endParaRPr>
          </a:p>
        </p:txBody>
      </p:sp>
      <p:sp>
        <p:nvSpPr>
          <p:cNvPr id="6" name="Content Placeholder 5">
            <a:extLst>
              <a:ext uri="{FF2B5EF4-FFF2-40B4-BE49-F238E27FC236}">
                <a16:creationId xmlns:a16="http://schemas.microsoft.com/office/drawing/2014/main" id="{55D6D2EA-AAFB-F050-96E0-74ECDFEA7B0A}"/>
              </a:ext>
            </a:extLst>
          </p:cNvPr>
          <p:cNvSpPr>
            <a:spLocks noGrp="1"/>
          </p:cNvSpPr>
          <p:nvPr>
            <p:ph idx="1"/>
          </p:nvPr>
        </p:nvSpPr>
        <p:spPr/>
        <p:txBody>
          <a:bodyPr>
            <a:normAutofit/>
          </a:bodyPr>
          <a:lstStyle/>
          <a:p>
            <a:pPr marL="0" indent="0" algn="ctr">
              <a:buNone/>
            </a:pPr>
            <a:r>
              <a:rPr lang="en-US" sz="4000" b="1" dirty="0"/>
              <a:t>STEERING COMMITTEE RECOMMENDATION</a:t>
            </a:r>
            <a:endParaRPr lang="en-US" sz="4000" dirty="0"/>
          </a:p>
          <a:p>
            <a:pPr marL="0" indent="0" algn="ctr">
              <a:buNone/>
            </a:pPr>
            <a:r>
              <a:rPr lang="en-US" sz="4000" b="1" dirty="0"/>
              <a:t>Every council member should be on at least ONE sub-committee workgroup. </a:t>
            </a:r>
          </a:p>
        </p:txBody>
      </p:sp>
      <p:pic>
        <p:nvPicPr>
          <p:cNvPr id="8" name="Picture 7" descr="Several hands raised and ready to answer a question">
            <a:extLst>
              <a:ext uri="{FF2B5EF4-FFF2-40B4-BE49-F238E27FC236}">
                <a16:creationId xmlns:a16="http://schemas.microsoft.com/office/drawing/2014/main" id="{314ECFFE-255E-A782-F7B8-351CB548A486}"/>
              </a:ext>
            </a:extLst>
          </p:cNvPr>
          <p:cNvPicPr>
            <a:picLocks noChangeAspect="1"/>
          </p:cNvPicPr>
          <p:nvPr/>
        </p:nvPicPr>
        <p:blipFill>
          <a:blip r:embed="rId2"/>
          <a:stretch>
            <a:fillRect/>
          </a:stretch>
        </p:blipFill>
        <p:spPr>
          <a:xfrm>
            <a:off x="4577971" y="4504646"/>
            <a:ext cx="2705698" cy="1804679"/>
          </a:xfrm>
          <a:prstGeom prst="rect">
            <a:avLst/>
          </a:prstGeom>
        </p:spPr>
      </p:pic>
    </p:spTree>
    <p:extLst>
      <p:ext uri="{BB962C8B-B14F-4D97-AF65-F5344CB8AC3E}">
        <p14:creationId xmlns:p14="http://schemas.microsoft.com/office/powerpoint/2010/main" val="200051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3001-8A93-19D4-F4DF-312DD369DC7D}"/>
              </a:ext>
            </a:extLst>
          </p:cNvPr>
          <p:cNvSpPr>
            <a:spLocks noGrp="1"/>
          </p:cNvSpPr>
          <p:nvPr>
            <p:ph type="title"/>
          </p:nvPr>
        </p:nvSpPr>
        <p:spPr/>
        <p:txBody>
          <a:bodyPr/>
          <a:lstStyle/>
          <a:p>
            <a:r>
              <a:rPr lang="en-US" dirty="0"/>
              <a:t>Guest Speaker – Julie </a:t>
            </a:r>
            <a:r>
              <a:rPr lang="en-US" dirty="0" err="1"/>
              <a:t>Gortze</a:t>
            </a:r>
            <a:endParaRPr lang="en-US" dirty="0"/>
          </a:p>
        </p:txBody>
      </p:sp>
      <p:pic>
        <p:nvPicPr>
          <p:cNvPr id="5" name="Content Placeholder 4">
            <a:extLst>
              <a:ext uri="{FF2B5EF4-FFF2-40B4-BE49-F238E27FC236}">
                <a16:creationId xmlns:a16="http://schemas.microsoft.com/office/drawing/2014/main" id="{C94B3F37-6FD3-928C-C67B-635932A891FA}"/>
              </a:ext>
            </a:extLst>
          </p:cNvPr>
          <p:cNvPicPr>
            <a:picLocks noGrp="1" noChangeAspect="1"/>
          </p:cNvPicPr>
          <p:nvPr>
            <p:ph idx="1"/>
          </p:nvPr>
        </p:nvPicPr>
        <p:blipFill>
          <a:blip r:embed="rId2"/>
          <a:stretch>
            <a:fillRect/>
          </a:stretch>
        </p:blipFill>
        <p:spPr>
          <a:xfrm>
            <a:off x="609600" y="1320800"/>
            <a:ext cx="10972800" cy="4454180"/>
          </a:xfrm>
          <a:prstGeom prst="rect">
            <a:avLst/>
          </a:prstGeom>
        </p:spPr>
      </p:pic>
      <p:sp>
        <p:nvSpPr>
          <p:cNvPr id="4" name="Slide Number Placeholder 3">
            <a:extLst>
              <a:ext uri="{FF2B5EF4-FFF2-40B4-BE49-F238E27FC236}">
                <a16:creationId xmlns:a16="http://schemas.microsoft.com/office/drawing/2014/main" id="{FCDD537B-E376-F452-0F08-2ECD58B33429}"/>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a:solidFill>
                <a:srgbClr val="464646">
                  <a:lumMod val="40000"/>
                  <a:lumOff val="60000"/>
                </a:srgbClr>
              </a:solidFill>
            </a:endParaRPr>
          </a:p>
        </p:txBody>
      </p:sp>
    </p:spTree>
    <p:extLst>
      <p:ext uri="{BB962C8B-B14F-4D97-AF65-F5344CB8AC3E}">
        <p14:creationId xmlns:p14="http://schemas.microsoft.com/office/powerpoint/2010/main" val="15891985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44638</TotalTime>
  <Words>2697</Words>
  <Application>Microsoft Macintosh PowerPoint</Application>
  <PresentationFormat>Widescreen</PresentationFormat>
  <Paragraphs>288</Paragraphs>
  <Slides>38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Franklin Gothic Book</vt:lpstr>
      <vt:lpstr>Franklin Gothic Demi</vt:lpstr>
      <vt:lpstr>Franklin Gothic Demi Cond</vt:lpstr>
      <vt:lpstr>Franklin Gothic Medium Cond</vt:lpstr>
      <vt:lpstr>Wingdings</vt:lpstr>
      <vt:lpstr>Custom Design</vt:lpstr>
      <vt:lpstr>1_Custom Design</vt:lpstr>
      <vt:lpstr>Rare Disease Advisory Council   FULL COUNCIL MEETING  November 17, 2022 9:00 am – 11:00 am</vt:lpstr>
      <vt:lpstr>AGENDA</vt:lpstr>
      <vt:lpstr>Council Priorities</vt:lpstr>
      <vt:lpstr>Developing Goals for each Priority (example)</vt:lpstr>
      <vt:lpstr>Developing Goal for Priority 2</vt:lpstr>
      <vt:lpstr>Developing Goal for Priority 3</vt:lpstr>
      <vt:lpstr>NOMINATIONS for Subcommittees</vt:lpstr>
      <vt:lpstr>Subcommittee Workgroups</vt:lpstr>
      <vt:lpstr>Guest Speaker – Julie Gortze</vt:lpstr>
      <vt:lpstr>RNE Data Mapping Project</vt:lpstr>
      <vt:lpstr>Have you ever been asked...</vt:lpstr>
      <vt:lpstr>PowerPoint Presentation</vt:lpstr>
      <vt:lpstr>The Rare New England Solution</vt:lpstr>
      <vt:lpstr>Data Model</vt:lpstr>
      <vt:lpstr>Our Vision</vt:lpstr>
      <vt:lpstr>Our Plan</vt:lpstr>
      <vt:lpstr>PowerPoint Presentation</vt:lpstr>
      <vt:lpstr>Telehealth Utilization in the Massachusetts Commercial Market</vt:lpstr>
      <vt:lpstr>Background: Telehealth Policy in the Commonwealth</vt:lpstr>
      <vt:lpstr>Legislatively Mandated Report on Telehealth Use in the Commonwealth</vt:lpstr>
      <vt:lpstr>Methods for Quantitative Analysis</vt:lpstr>
      <vt:lpstr>Over half of commercial members had some telehealth use in 2020 with telehealth accounting for nearly 1/3 of all ambulatory visits.</vt:lpstr>
      <vt:lpstr>Telehealth enabled ambulatory visit volume to return toward baseline levels later in 2020.</vt:lpstr>
      <vt:lpstr>High telehealth use for mental health conditions continued through the end of 2020.</vt:lpstr>
      <vt:lpstr>63% of all telehealth visits in 2020 were for mental health conditions.</vt:lpstr>
      <vt:lpstr>Telehealth use was similar across commercial health plans in 2020.</vt:lpstr>
      <vt:lpstr>Payers waived virtually all cost-sharing for telehealth in the first 6 months of the COVID-19 pandemic.</vt:lpstr>
      <vt:lpstr>Telehealth use for non-mental health services was higher for residents in Metro Boston and the Pioneer Valley/Franklin region.</vt:lpstr>
      <vt:lpstr>Telehealth use for non-mental health services by provider organization ranged from 37% to 60%.</vt:lpstr>
      <vt:lpstr>Telehealth use for mental health conditions was higher overall, but also varied by zip code.</vt:lpstr>
      <vt:lpstr>Telehealth use for mental health conditions varied less by provider organization compared to other conditions.</vt:lpstr>
      <vt:lpstr>Telehealth use was higher for those in communities that were more urban and had a high level of internet access; there were minimal differences by community income.</vt:lpstr>
      <vt:lpstr>Policy Considerations</vt:lpstr>
      <vt:lpstr>Discussion Questions</vt:lpstr>
      <vt:lpstr>PowerPoint Presentation</vt:lpstr>
      <vt:lpstr>PowerPoint Presentation</vt:lpstr>
      <vt:lpstr>Adjourn</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mary woodford</cp:lastModifiedBy>
  <cp:revision>389</cp:revision>
  <cp:lastPrinted>2022-07-11T16:00:23Z</cp:lastPrinted>
  <dcterms:created xsi:type="dcterms:W3CDTF">2019-01-10T19:26:50Z</dcterms:created>
  <dcterms:modified xsi:type="dcterms:W3CDTF">2022-11-14T22:05:58Z</dcterms:modified>
</cp:coreProperties>
</file>