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56" r:id="rId3"/>
    <p:sldId id="270" r:id="rId4"/>
    <p:sldId id="3659" r:id="rId5"/>
    <p:sldId id="267" r:id="rId6"/>
    <p:sldId id="268" r:id="rId7"/>
    <p:sldId id="257" r:id="rId8"/>
    <p:sldId id="258" r:id="rId9"/>
    <p:sldId id="261" r:id="rId10"/>
    <p:sldId id="262" r:id="rId11"/>
    <p:sldId id="260" r:id="rId12"/>
    <p:sldId id="263" r:id="rId13"/>
    <p:sldId id="265" r:id="rId14"/>
    <p:sldId id="272" r:id="rId15"/>
    <p:sldId id="266" r:id="rId16"/>
    <p:sldId id="264" r:id="rId17"/>
    <p:sldId id="273" r:id="rId18"/>
    <p:sldId id="259" r:id="rId19"/>
    <p:sldId id="271" r:id="rId20"/>
    <p:sldId id="3658" r:id="rId21"/>
    <p:sldId id="3657" r:id="rId22"/>
    <p:sldId id="934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very, James (DPH)" initials="LJ(" lastIdx="8" clrIdx="0"/>
  <p:cmAuthor id="2" name=" Lauren Nelson" initials="lbn" lastIdx="3" clrIdx="1"/>
  <p:cmAuthor id="3" name=" Kelly Haynes" initials="KMH" lastIdx="2" clrIdx="2"/>
  <p:cmAuthor id="4" name=" " initials=" " lastIdx="2" clrIdx="3"/>
  <p:cmAuthor id="5" name="Callahan, Marita (DPH)" initials="CM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4376BB"/>
    <a:srgbClr val="01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33" autoAdjust="0"/>
    <p:restoredTop sz="94149" autoAdjust="0"/>
  </p:normalViewPr>
  <p:slideViewPr>
    <p:cSldViewPr snapToGrid="0" snapToObjects="1">
      <p:cViewPr varScale="1">
        <p:scale>
          <a:sx n="107" d="100"/>
          <a:sy n="107" d="100"/>
        </p:scale>
        <p:origin x="40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547EB-6566-46D9-B1D2-0AEE24CCD148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30355-801D-4BD7-AF26-2BFCF27B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7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6C4BF5-E566-BD4E-BF84-8EF979555B2D}" type="datetimeFigureOut">
              <a:rPr lang="en-US" smtClean="0"/>
              <a:t>1/16/23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4CBBDB-52D0-FE4C-8729-D7393D454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BBDB-52D0-FE4C-8729-D7393D454E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09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https://www.ecfr.gov/current/title-21/part-316 </a:t>
            </a:r>
          </a:p>
          <a:p>
            <a:endParaRPr lang="en-US" dirty="0"/>
          </a:p>
          <a:p>
            <a:r>
              <a:rPr lang="en-US" dirty="0"/>
              <a:t>https://journals.lww.com/epidem/Fulltext/2005/03000/Estimating_Rare_Disease_Prevalence_From.20.aspx</a:t>
            </a:r>
          </a:p>
          <a:p>
            <a:endParaRPr lang="en-US" dirty="0"/>
          </a:p>
          <a:p>
            <a:r>
              <a:rPr lang="en-US" dirty="0"/>
              <a:t>https://pubmed.ncbi.nlm.nih.gov/30671425/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https://pubmed.ncbi.nlm.nih.gov/32056000/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5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https://pubmed.ncbi.nlm.nih.gov/7865253/ </a:t>
            </a:r>
          </a:p>
          <a:p>
            <a:endParaRPr lang="en-US" dirty="0"/>
          </a:p>
          <a:p>
            <a:r>
              <a:rPr lang="en-US" dirty="0"/>
              <a:t>https://pubmed.ncbi.nlm.nih.gov/29597096/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65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3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https://link.springer.com/chapter/10.1007/978-3-319-67144-4_1</a:t>
            </a:r>
          </a:p>
          <a:p>
            <a:endParaRPr lang="en-US" dirty="0"/>
          </a:p>
          <a:p>
            <a:r>
              <a:rPr lang="en-US" dirty="0"/>
              <a:t>https://onlinelibrary.wiley.com/doi/10.1111/jdv.17165#:~:text=Knowledge%20of%20the%20epidemiology%20of,novel%20therapies%2C%20or%20participating%20in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81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85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https://www.cdc.gov/csels/dsepd/ss1978/lesson3/section2.html#:~:text=Prevalence%20and%20incidence%20are%20frequently,during%20a%20particular%20time%20period.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6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https://www.ecfr.gov/current/title-21/part-316 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This corresponds to a prevalence of about 1 in 1,630 people considering a current population of about 326 million, although by the time of the Orphan Drug Act of 1983, when the US population was 235.8 million, the prevalence corresponded to 1 in 1,179 people. Thus, if a disease affects 1 in 1,200 people, it would have been considered rare in the United States in the early 1980s, but it would no longer be considered rare nowadays. (Ferreira- https://onlinelibrary-wiley-com.silk.library.umass.edu/doi/full/10.1002/ajmg.a.61124)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4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4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https://link.springer.com/chapter/10.1007/978-3-319-67144-4_1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4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https://www.orpha.net/orphacom/cahiers/docs/GB/Prevalence_of_rare_diseases_by_alphabetical_list.pdf</a:t>
            </a:r>
          </a:p>
          <a:p>
            <a:endParaRPr lang="en-US" dirty="0"/>
          </a:p>
          <a:p>
            <a:r>
              <a:rPr lang="en-US" dirty="0"/>
              <a:t>https://pubmed.ncbi.nlm.nih.gov/31527858/</a:t>
            </a:r>
          </a:p>
          <a:p>
            <a:endParaRPr lang="en-US" dirty="0"/>
          </a:p>
          <a:p>
            <a:r>
              <a:rPr lang="en-US" dirty="0"/>
              <a:t>https://pubmed.ncbi.nlm.nih.gov/29597096/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8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https://www.orpha.net/orphacom/cahiers/docs/GB/Prevalence_of_rare_diseases_by_alphabetical_list.pdf</a:t>
            </a:r>
          </a:p>
          <a:p>
            <a:endParaRPr lang="en-US" dirty="0"/>
          </a:p>
          <a:p>
            <a:r>
              <a:rPr lang="en-US" dirty="0"/>
              <a:t>https://pubmed.ncbi.nlm.nih.gov/31527858/</a:t>
            </a:r>
          </a:p>
          <a:p>
            <a:endParaRPr lang="en-US" dirty="0"/>
          </a:p>
          <a:p>
            <a:r>
              <a:rPr lang="en-US" dirty="0"/>
              <a:t>https://pubmed.ncbi.nlm.nih.gov/29597096/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AAF8CD-F36E-4617-9A6B-53ED30EFB0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767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4" y="2130425"/>
            <a:ext cx="849245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2794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146094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299591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09044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1C5B4-7BBB-FC41-86C0-AAB19811817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2F905-B39E-504D-8E43-B107523010D3}"/>
              </a:ext>
            </a:extLst>
          </p:cNvPr>
          <p:cNvSpPr txBox="1"/>
          <p:nvPr userDrawn="1"/>
        </p:nvSpPr>
        <p:spPr>
          <a:xfrm>
            <a:off x="721895" y="293879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Title of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4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20238"/>
            <a:ext cx="5157787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20238"/>
            <a:ext cx="5183188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F137F5-2097-674B-B3F7-F6DD317C147C}"/>
              </a:ext>
            </a:extLst>
          </p:cNvPr>
          <p:cNvSpPr txBox="1"/>
          <p:nvPr userDrawn="1"/>
        </p:nvSpPr>
        <p:spPr>
          <a:xfrm>
            <a:off x="721895" y="293879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Title of Slide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31025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E049E-FD56-F54C-8BAD-BC944A51238B}"/>
              </a:ext>
            </a:extLst>
          </p:cNvPr>
          <p:cNvSpPr txBox="1"/>
          <p:nvPr userDrawn="1"/>
        </p:nvSpPr>
        <p:spPr>
          <a:xfrm>
            <a:off x="721895" y="159655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charset="0"/>
              </a:rPr>
              <a:t>Connect with DPH</a:t>
            </a:r>
            <a:endParaRPr lang="en-US" sz="200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1" y="1353768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02" y="242378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22" y="1401896"/>
            <a:ext cx="9220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@</a:t>
            </a:r>
            <a:r>
              <a:rPr lang="en-US" sz="3600" err="1"/>
              <a:t>MassDPH</a:t>
            </a:r>
            <a:endParaRPr lang="en-US" sz="3600"/>
          </a:p>
          <a:p>
            <a:pPr fontAlgn="base"/>
            <a:endParaRPr lang="en-US" sz="3600"/>
          </a:p>
          <a:p>
            <a:pPr fontAlgn="base"/>
            <a:r>
              <a:rPr lang="en-US" sz="3600"/>
              <a:t>Massachusetts Department of Public Health</a:t>
            </a:r>
          </a:p>
          <a:p>
            <a:pPr fontAlgn="base"/>
            <a:endParaRPr lang="en-US" sz="3600"/>
          </a:p>
          <a:p>
            <a:pPr fontAlgn="base"/>
            <a:r>
              <a:rPr lang="en-US" sz="3600"/>
              <a:t>DPH blog</a:t>
            </a:r>
          </a:p>
          <a:p>
            <a:pPr fontAlgn="base"/>
            <a:r>
              <a:rPr lang="en-US" sz="2800"/>
              <a:t>https://blog.mass.gov/publichealth</a:t>
            </a:r>
          </a:p>
          <a:p>
            <a:pPr fontAlgn="base"/>
            <a:endParaRPr lang="en-US" sz="3600"/>
          </a:p>
          <a:p>
            <a:pPr fontAlgn="base"/>
            <a:r>
              <a:rPr lang="en-US" sz="3600"/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8" y="4887039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8" y="3597197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15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0A2F920-3F11-AE49-8B23-113E3DB9044E}"/>
              </a:ext>
            </a:extLst>
          </p:cNvPr>
          <p:cNvSpPr txBox="1">
            <a:spLocks/>
          </p:cNvSpPr>
          <p:nvPr userDrawn="1"/>
        </p:nvSpPr>
        <p:spPr>
          <a:xfrm>
            <a:off x="2142581" y="1725492"/>
            <a:ext cx="8153399" cy="7620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charset="0"/>
              </a:rPr>
              <a:t>Thank You!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78"/>
            <a:ext cx="193646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73BCFC28-B021-C74C-B60E-3525D726A156}"/>
              </a:ext>
            </a:extLst>
          </p:cNvPr>
          <p:cNvSpPr txBox="1">
            <a:spLocks/>
          </p:cNvSpPr>
          <p:nvPr userDrawn="1"/>
        </p:nvSpPr>
        <p:spPr>
          <a:xfrm>
            <a:off x="4199980" y="3581406"/>
            <a:ext cx="4038601" cy="844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Arial" charset="0"/>
              </a:rPr>
              <a:t>Name of Presenter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Arial" charset="0"/>
              </a:rPr>
              <a:t>first.last@state.ma.us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74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11299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94570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43553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F37ED-E52C-D04B-BD70-B183C03E603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F9CA7-3F15-9446-8EB4-C69A477911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71600"/>
            <a:ext cx="5181600" cy="4754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C81A7-EF54-644A-A3A3-A900741EE329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3944A5-DA90-DB40-BCC8-0A6C4A82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DFBDE89-FFE1-E340-9D69-8210BFC18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11C5B4-7BBB-FC41-86C0-AAB19811817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2F905-B39E-504D-8E43-B107523010D3}"/>
              </a:ext>
            </a:extLst>
          </p:cNvPr>
          <p:cNvSpPr txBox="1"/>
          <p:nvPr userDrawn="1"/>
        </p:nvSpPr>
        <p:spPr>
          <a:xfrm>
            <a:off x="721895" y="293879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Title of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22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A8284-67CC-404B-90F5-554DCBF91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9728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712-FBB8-5B49-9A19-7524CF76EC3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20238"/>
            <a:ext cx="5157787" cy="4297680"/>
          </a:xfrm>
          <a:prstGeom prst="rect">
            <a:avLst/>
          </a:prstGeo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55752-6A74-934C-B334-F2DD6B79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9728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1ED7E2-1F15-7C46-9001-20B2F8A00C5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920238"/>
            <a:ext cx="5183188" cy="42976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9027F3-96A1-F54F-89E8-F47E6B10DE1B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F137F5-2097-674B-B3F7-F6DD317C147C}"/>
              </a:ext>
            </a:extLst>
          </p:cNvPr>
          <p:cNvSpPr txBox="1"/>
          <p:nvPr userDrawn="1"/>
        </p:nvSpPr>
        <p:spPr>
          <a:xfrm>
            <a:off x="721895" y="293879"/>
            <a:ext cx="7086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Title of Slide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FBF09-BBCF-454C-91A3-1D89A60FA302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EF3B907-07EC-464A-9168-21644716B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1561A3A6-AA0A-054F-AD42-397A9574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166365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3E049E-FD56-F54C-8BAD-BC944A51238B}"/>
              </a:ext>
            </a:extLst>
          </p:cNvPr>
          <p:cNvSpPr txBox="1"/>
          <p:nvPr userDrawn="1"/>
        </p:nvSpPr>
        <p:spPr>
          <a:xfrm>
            <a:off x="721895" y="159655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charset="0"/>
              </a:rPr>
              <a:t>Connect with DPH</a:t>
            </a:r>
            <a:endParaRPr lang="en-US" sz="200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  <p:pic>
        <p:nvPicPr>
          <p:cNvPr id="13" name="Picture 2" descr="C:\Users\ABCohen\AppData\Local\Microsoft\Windows\Temporary Internet Files\Content.IE5\43RR80EE\Twitter_bird_logo_2012.svg[1].png">
            <a:extLst>
              <a:ext uri="{FF2B5EF4-FFF2-40B4-BE49-F238E27FC236}">
                <a16:creationId xmlns:a16="http://schemas.microsoft.com/office/drawing/2014/main" id="{4F6B478E-A7A8-1F4E-B422-5CB6507546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81" y="1353768"/>
            <a:ext cx="843195" cy="6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BCohen\AppData\Local\Microsoft\Windows\Temporary Internet Files\Content.IE5\75V1FWE6\LinkedIn_logo_initials[1].png">
            <a:extLst>
              <a:ext uri="{FF2B5EF4-FFF2-40B4-BE49-F238E27FC236}">
                <a16:creationId xmlns:a16="http://schemas.microsoft.com/office/drawing/2014/main" id="{655629D2-47C3-9740-AF5E-F6DEC31BCC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02" y="2423785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F5FDECC-88AB-4247-9773-F39572AE3242}"/>
              </a:ext>
            </a:extLst>
          </p:cNvPr>
          <p:cNvSpPr/>
          <p:nvPr userDrawn="1"/>
        </p:nvSpPr>
        <p:spPr>
          <a:xfrm>
            <a:off x="2423322" y="1401896"/>
            <a:ext cx="92202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/>
              <a:t>@MassDPH</a:t>
            </a:r>
          </a:p>
          <a:p>
            <a:pPr fontAlgn="base"/>
            <a:endParaRPr lang="en-US" sz="3600"/>
          </a:p>
          <a:p>
            <a:pPr fontAlgn="base"/>
            <a:r>
              <a:rPr lang="en-US" sz="3600"/>
              <a:t>Massachusetts Department of Public Health</a:t>
            </a:r>
          </a:p>
          <a:p>
            <a:pPr fontAlgn="base"/>
            <a:endParaRPr lang="en-US" sz="3600"/>
          </a:p>
          <a:p>
            <a:pPr fontAlgn="base"/>
            <a:r>
              <a:rPr lang="en-US" sz="3600"/>
              <a:t>DPH blog</a:t>
            </a:r>
          </a:p>
          <a:p>
            <a:pPr fontAlgn="base"/>
            <a:r>
              <a:rPr lang="en-US" sz="2800"/>
              <a:t>https://blog.mass.gov/publichealth</a:t>
            </a:r>
          </a:p>
          <a:p>
            <a:pPr fontAlgn="base"/>
            <a:endParaRPr lang="en-US" sz="3600"/>
          </a:p>
          <a:p>
            <a:pPr fontAlgn="base"/>
            <a:r>
              <a:rPr lang="en-US" sz="3600"/>
              <a:t>www.mass.gov/dph</a:t>
            </a:r>
          </a:p>
        </p:txBody>
      </p:sp>
      <p:pic>
        <p:nvPicPr>
          <p:cNvPr id="16" name="Picture 4" descr="C:\Users\ABCohen\AppData\Local\Microsoft\Windows\Temporary Internet Files\Content.Outlook\L5IST9YM\DPHLogo_Blue.png">
            <a:extLst>
              <a:ext uri="{FF2B5EF4-FFF2-40B4-BE49-F238E27FC236}">
                <a16:creationId xmlns:a16="http://schemas.microsoft.com/office/drawing/2014/main" id="{375142A8-4983-3D49-94CC-CD7FE0DAAE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48" y="4887039"/>
            <a:ext cx="1200149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9DE3C-CDCC-724A-BB9E-78CAF2E049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8" y="3597197"/>
            <a:ext cx="1129705" cy="112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0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4376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CC38585-9175-5F41-B983-E626A8B41D81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01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C0A2F920-3F11-AE49-8B23-113E3DB9044E}"/>
              </a:ext>
            </a:extLst>
          </p:cNvPr>
          <p:cNvSpPr txBox="1">
            <a:spLocks/>
          </p:cNvSpPr>
          <p:nvPr userDrawn="1"/>
        </p:nvSpPr>
        <p:spPr>
          <a:xfrm>
            <a:off x="2142581" y="1725492"/>
            <a:ext cx="8153399" cy="7620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i="0" kern="1200" cap="all" baseline="0">
                <a:solidFill>
                  <a:srgbClr val="1C263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Arial" charset="0"/>
              </a:rPr>
              <a:t>Thank You!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046DACA1-5854-FE4E-B523-7C1C85892163}"/>
              </a:ext>
            </a:extLst>
          </p:cNvPr>
          <p:cNvSpPr/>
          <p:nvPr userDrawn="1"/>
        </p:nvSpPr>
        <p:spPr>
          <a:xfrm>
            <a:off x="-1707848" y="791678"/>
            <a:ext cx="193646" cy="16861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7BF16A-46A2-2C4D-B679-429BA6325698}"/>
              </a:ext>
            </a:extLst>
          </p:cNvPr>
          <p:cNvSpPr txBox="1"/>
          <p:nvPr userDrawn="1"/>
        </p:nvSpPr>
        <p:spPr>
          <a:xfrm>
            <a:off x="1768625" y="173753"/>
            <a:ext cx="104233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</a:rPr>
              <a:t>  Massachusetts Department of Public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9E6C06E-03B8-7949-8144-A02BF1F0C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11" y="0"/>
            <a:ext cx="1185447" cy="24874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Subtitle 3">
            <a:extLst>
              <a:ext uri="{FF2B5EF4-FFF2-40B4-BE49-F238E27FC236}">
                <a16:creationId xmlns:a16="http://schemas.microsoft.com/office/drawing/2014/main" id="{73BCFC28-B021-C74C-B60E-3525D726A156}"/>
              </a:ext>
            </a:extLst>
          </p:cNvPr>
          <p:cNvSpPr txBox="1">
            <a:spLocks/>
          </p:cNvSpPr>
          <p:nvPr userDrawn="1"/>
        </p:nvSpPr>
        <p:spPr>
          <a:xfrm>
            <a:off x="4199980" y="3581406"/>
            <a:ext cx="4038601" cy="8445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CB1F54"/>
              </a:buClr>
              <a:buFont typeface="Arial"/>
              <a:buNone/>
              <a:defRPr sz="2400" b="0" i="0" kern="1200" baseline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B1F54"/>
              </a:buClr>
              <a:buFont typeface="Arial"/>
              <a:buNone/>
              <a:defRPr sz="1600" kern="1200">
                <a:solidFill>
                  <a:srgbClr val="1C263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Arial" charset="0"/>
              </a:rPr>
              <a:t>Name of Presenter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B1F54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cs typeface="Arial" charset="0"/>
              </a:rPr>
              <a:t>first.last@state.ma.us</a:t>
            </a:r>
          </a:p>
        </p:txBody>
      </p:sp>
    </p:spTree>
    <p:extLst>
      <p:ext uri="{BB962C8B-B14F-4D97-AF65-F5344CB8AC3E}">
        <p14:creationId xmlns:p14="http://schemas.microsoft.com/office/powerpoint/2010/main" val="222887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93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3319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1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72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1E840A-BCBE-4B40-B158-B16879D32C9F}"/>
              </a:ext>
            </a:extLst>
          </p:cNvPr>
          <p:cNvSpPr/>
          <p:nvPr userDrawn="1"/>
        </p:nvSpPr>
        <p:spPr>
          <a:xfrm>
            <a:off x="0" y="0"/>
            <a:ext cx="12192000" cy="977549"/>
          </a:xfrm>
          <a:prstGeom prst="rect">
            <a:avLst/>
          </a:prstGeom>
          <a:solidFill>
            <a:srgbClr val="437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B607E6-0B1F-BB4A-9794-46A0CA431F4F}"/>
              </a:ext>
            </a:extLst>
          </p:cNvPr>
          <p:cNvSpPr/>
          <p:nvPr userDrawn="1"/>
        </p:nvSpPr>
        <p:spPr>
          <a:xfrm>
            <a:off x="0" y="6510528"/>
            <a:ext cx="12192000" cy="347472"/>
          </a:xfrm>
          <a:prstGeom prst="rect">
            <a:avLst/>
          </a:prstGeom>
          <a:solidFill>
            <a:srgbClr val="2A3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FA3409-650A-E04D-9C6C-C839AFCA4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F3A1742-1D21-6E49-B1F6-D58AC8A01F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1133" y="6510528"/>
            <a:ext cx="3816488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464646">
                    <a:lumMod val="40000"/>
                    <a:lumOff val="60000"/>
                  </a:srgbClr>
                </a:solidFill>
              </a:rPr>
              <a:t>Massachusetts Department of Public Health       mass.gov/dph</a:t>
            </a:r>
          </a:p>
        </p:txBody>
      </p:sp>
    </p:spTree>
    <p:extLst>
      <p:ext uri="{BB962C8B-B14F-4D97-AF65-F5344CB8AC3E}">
        <p14:creationId xmlns:p14="http://schemas.microsoft.com/office/powerpoint/2010/main" val="255057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-wiley-com.silk.library.umass.edu/doi/full/10.1002/ajmg.a.61124#ajmga61124-bib-005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library-wiley-com.silk.library.umass.edu/doi/full/10.1002/ajmg.a.61124#ajmga61124-bib-0007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5145" y="1223158"/>
            <a:ext cx="8370536" cy="505888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cs typeface="Arial" panose="020B0604020202020204" pitchFamily="34" charset="0"/>
              </a:rPr>
              <a:t>Rare Disease Advisory Council </a:t>
            </a:r>
            <a:b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FULL COUNCIL MEETING</a:t>
            </a:r>
            <a:b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January 19, 2023</a:t>
            </a:r>
            <a:b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cs typeface="Arial" panose="020B0604020202020204" pitchFamily="34" charset="0"/>
              </a:rPr>
              <a:t>9:00 am – 11:00 am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1132" y="3979342"/>
            <a:ext cx="7842223" cy="2533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altLang="en-US" sz="20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02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05D5-A72A-FABB-D38B-424272BEB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7" y="1122362"/>
            <a:ext cx="9477253" cy="3571557"/>
          </a:xfrm>
        </p:spPr>
        <p:txBody>
          <a:bodyPr/>
          <a:lstStyle/>
          <a:p>
            <a:r>
              <a:rPr lang="en-US" dirty="0"/>
              <a:t>Methods for Estimating</a:t>
            </a:r>
          </a:p>
        </p:txBody>
      </p:sp>
    </p:spTree>
    <p:extLst>
      <p:ext uri="{BB962C8B-B14F-4D97-AF65-F5344CB8AC3E}">
        <p14:creationId xmlns:p14="http://schemas.microsoft.com/office/powerpoint/2010/main" val="2100482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1801"/>
            <a:ext cx="10515600" cy="4474469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Orphanet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Literature Reviews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Surveys and Registries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Surveillance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Healthcare data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Statistical modeling (e.g. genetics databases)</a:t>
            </a:r>
          </a:p>
        </p:txBody>
      </p:sp>
    </p:spTree>
    <p:extLst>
      <p:ext uri="{BB962C8B-B14F-4D97-AF65-F5344CB8AC3E}">
        <p14:creationId xmlns:p14="http://schemas.microsoft.com/office/powerpoint/2010/main" val="186440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Orphanet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956"/>
            <a:ext cx="11124156" cy="4272314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Carries out a systematic survey of literature to estimate the prevalence and incidence of rare diseases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study aims to collect new data regarding point prevalence, birth prevalence and incidence, and to update already published data according to new scientific studies or other available data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Utilizes registries (RARECARE, EUROCAT, etc.), health institutes (NIH, WHO, EMA, etc.), literature searches, grey literature, collaborative experts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Worldwide or European estimate</a:t>
            </a:r>
          </a:p>
        </p:txBody>
      </p:sp>
    </p:spTree>
    <p:extLst>
      <p:ext uri="{BB962C8B-B14F-4D97-AF65-F5344CB8AC3E}">
        <p14:creationId xmlns:p14="http://schemas.microsoft.com/office/powerpoint/2010/main" val="3132952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Orphanet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Estimate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Wakap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et al.)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Orphanet</a:t>
            </a:r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contains information on 6172 unique rare diseases; 71.9% of which are genetic and 69.9% which are exclusively pediatric onset</a:t>
            </a:r>
          </a:p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the 5304 diseases defined by point prevalence, 84.5% of those analyzed have a point prevalence of &lt;1/1 000 000</a:t>
            </a:r>
          </a:p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77.3-80.7% of the population burden of rare diseases is attributable to the 4.2% (n = 149) diseases in the most common prevalence range (1-5 per 10 000)</a:t>
            </a:r>
          </a:p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Conservative, evidence-based estimate for the population prevalence of rare diseases of 3.5-5.9%, which equates to 263-446 million persons affected globally at any point in time</a:t>
            </a:r>
          </a:p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 the European definition of 5 per 10 000; and excluding rare cancers, infectious diseases, and poisonings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8C8C2D-F785-5675-DFF2-EADE9D520D89}"/>
              </a:ext>
            </a:extLst>
          </p:cNvPr>
          <p:cNvSpPr txBox="1"/>
          <p:nvPr/>
        </p:nvSpPr>
        <p:spPr>
          <a:xfrm>
            <a:off x="1020701" y="6351272"/>
            <a:ext cx="963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Wakap</a:t>
            </a:r>
            <a:r>
              <a:rPr lang="en-US" dirty="0"/>
              <a:t> et.al, </a:t>
            </a:r>
            <a:r>
              <a:rPr lang="en-US" i="1" dirty="0" err="1"/>
              <a:t>Eur</a:t>
            </a:r>
            <a:r>
              <a:rPr lang="en-US" i="1" dirty="0"/>
              <a:t> J Hum Genet</a:t>
            </a:r>
            <a:r>
              <a:rPr lang="en-US" dirty="0"/>
              <a:t>. 2020 Feb;28(2):165-173. </a:t>
            </a:r>
            <a:r>
              <a:rPr lang="en-US" dirty="0" err="1"/>
              <a:t>doi</a:t>
            </a:r>
            <a:r>
              <a:rPr lang="en-US" dirty="0"/>
              <a:t>: 10.1038/s41431-019-0508-0</a:t>
            </a:r>
          </a:p>
        </p:txBody>
      </p:sp>
    </p:spTree>
    <p:extLst>
      <p:ext uri="{BB962C8B-B14F-4D97-AF65-F5344CB8AC3E}">
        <p14:creationId xmlns:p14="http://schemas.microsoft.com/office/powerpoint/2010/main" val="247677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Claims, Hospital, and Mortality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469"/>
            <a:ext cx="11353800" cy="4114801"/>
          </a:xfrm>
        </p:spPr>
        <p:txBody>
          <a:bodyPr>
            <a:noAutofit/>
          </a:bodyPr>
          <a:lstStyle/>
          <a:p>
            <a:r>
              <a:rPr lang="en-US" sz="2400" b="0" i="0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Utilizes data that is generated from interactions from the healthcare system </a:t>
            </a:r>
          </a:p>
          <a:p>
            <a:r>
              <a:rPr lang="en-US" sz="2400" b="0" i="0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Often rely on ICD codes</a:t>
            </a:r>
          </a:p>
          <a:p>
            <a:pPr lvl="1"/>
            <a:r>
              <a:rPr lang="en-US" sz="2400" i="0" dirty="0">
                <a:solidFill>
                  <a:srgbClr val="1C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b="0" i="0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nly a small % of rare diseases utilize ICD codes</a:t>
            </a:r>
          </a:p>
          <a:p>
            <a:r>
              <a:rPr lang="en-US" sz="2400" b="0" i="0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Examples:</a:t>
            </a:r>
          </a:p>
          <a:p>
            <a:pPr lvl="1"/>
            <a:r>
              <a:rPr lang="en-US" sz="2400" b="0" i="0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2016 study matched unique rare disease identifiers (Orpha codes) to ICD-10 codes and then then interrogated a hospital database to find that at least 2% of the population of Western Australia is affected by a rare disease (Walker et al., </a:t>
            </a:r>
            <a:r>
              <a:rPr lang="en-US" sz="2400" b="1" i="0" u="sng" dirty="0">
                <a:solidFill>
                  <a:srgbClr val="2F7B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2016</a:t>
            </a:r>
            <a:r>
              <a:rPr lang="en-US" sz="2400" b="0" i="0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sz="2400" b="0" i="0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same approach in Hong Kong found a rare disease prevalence of 1.5% (Chiu, Chung, Wong, Lee, &amp; Chung, </a:t>
            </a:r>
            <a:r>
              <a:rPr lang="en-US" sz="2400" b="1" i="0" u="sng" dirty="0">
                <a:solidFill>
                  <a:srgbClr val="2F7BA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2018</a:t>
            </a:r>
            <a:r>
              <a:rPr lang="en-US" sz="2400" b="0" i="0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21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andatory and voluntary notification schemes, which may be active or passive, hospital discharge databases and death certification data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Examples: </a:t>
            </a:r>
          </a:p>
          <a:p>
            <a:pPr lvl="1"/>
            <a:r>
              <a:rPr lang="en-US" sz="2600" i="0" dirty="0">
                <a:latin typeface="Calibri" panose="020F0502020204030204" pitchFamily="34" charset="0"/>
                <a:cs typeface="Calibri" panose="020F0502020204030204" pitchFamily="34" charset="0"/>
              </a:rPr>
              <a:t>Australian </a:t>
            </a:r>
            <a:r>
              <a:rPr lang="en-US" sz="2600" i="0" dirty="0" err="1">
                <a:latin typeface="Calibri" panose="020F0502020204030204" pitchFamily="34" charset="0"/>
                <a:cs typeface="Calibri" panose="020F0502020204030204" pitchFamily="34" charset="0"/>
              </a:rPr>
              <a:t>Paediatric</a:t>
            </a:r>
            <a:r>
              <a:rPr lang="en-US" sz="2600" i="0" dirty="0">
                <a:latin typeface="Calibri" panose="020F0502020204030204" pitchFamily="34" charset="0"/>
                <a:cs typeface="Calibri" panose="020F0502020204030204" pitchFamily="34" charset="0"/>
              </a:rPr>
              <a:t> Surveillance Unit has facilitated active, prospective, national case ascertainment by voluntary notification of selected rare conditions </a:t>
            </a:r>
          </a:p>
          <a:p>
            <a:pPr lvl="1"/>
            <a:r>
              <a:rPr lang="en-US" sz="2600" i="0" dirty="0" err="1">
                <a:latin typeface="Calibri" panose="020F0502020204030204" pitchFamily="34" charset="0"/>
                <a:cs typeface="Calibri" panose="020F0502020204030204" pitchFamily="34" charset="0"/>
              </a:rPr>
              <a:t>EuroCat</a:t>
            </a:r>
            <a:endParaRPr lang="en-US" sz="260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10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Registries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Registries</a:t>
            </a:r>
          </a:p>
          <a:p>
            <a:pPr lvl="1"/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Hosted by academic, pharmaceutical, and patient organization researchers</a:t>
            </a:r>
          </a:p>
          <a:p>
            <a:pPr lvl="1"/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Often disease or symptom specific </a:t>
            </a:r>
          </a:p>
          <a:p>
            <a:pPr lvl="1"/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Example: Surveillance, Epidemiology, and End Results (SEER) (Cancer registry at the NIH) and HI Global Registry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Surveys</a:t>
            </a:r>
          </a:p>
          <a:p>
            <a:pPr lvl="1"/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Specialized studies within a particular geographic region or disease group</a:t>
            </a:r>
          </a:p>
          <a:p>
            <a:pPr marL="594360" lvl="2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03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05D5-A72A-FABB-D38B-424272BEB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Considerations for Estimates in MA</a:t>
            </a:r>
          </a:p>
        </p:txBody>
      </p:sp>
    </p:spTree>
    <p:extLst>
      <p:ext uri="{BB962C8B-B14F-4D97-AF65-F5344CB8AC3E}">
        <p14:creationId xmlns:p14="http://schemas.microsoft.com/office/powerpoint/2010/main" val="3049783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Is there anything unique about our population?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Demographics?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Healthcare infrastructure?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 we utilize other population estimates or do we require a specific more precise estimate? 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If we do require a more specific estimate, what is the timeframe that this is needed?  Does it require the establishment of new infrastructure? </a:t>
            </a:r>
          </a:p>
        </p:txBody>
      </p:sp>
    </p:spTree>
    <p:extLst>
      <p:ext uri="{BB962C8B-B14F-4D97-AF65-F5344CB8AC3E}">
        <p14:creationId xmlns:p14="http://schemas.microsoft.com/office/powerpoint/2010/main" val="4242202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9D46-A32B-32F1-C475-BD2E663F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CE01F-F4C7-97ED-0F44-881B44E2F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  <a:p>
            <a:pPr marL="0" indent="0" algn="ctr">
              <a:buNone/>
            </a:pPr>
            <a:r>
              <a:rPr lang="en-US" sz="4800" b="1" dirty="0"/>
              <a:t>ANNOUNCEMENTS</a:t>
            </a:r>
          </a:p>
          <a:p>
            <a:pPr marL="0" indent="0" algn="ctr">
              <a:buNone/>
            </a:pPr>
            <a:endParaRPr lang="en-US" sz="4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A51A7-95C5-DC63-CB86-7AE41E954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19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5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5198BB1-F4BD-0A39-40B4-073C7F26A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22" y="56524"/>
            <a:ext cx="10972800" cy="874654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004BE-BFBA-4CBC-88E3-CFA9AFD41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Welcome: Dr. Dylan Tierney, Council Chair</a:t>
            </a:r>
          </a:p>
          <a:p>
            <a:r>
              <a:rPr lang="en-US" dirty="0"/>
              <a:t>Roll Call</a:t>
            </a:r>
          </a:p>
          <a:p>
            <a:r>
              <a:rPr lang="en-US" dirty="0"/>
              <a:t>VOTE  Minutes from the last full council meeting on 11/17/22</a:t>
            </a:r>
          </a:p>
          <a:p>
            <a:r>
              <a:rPr lang="en-US" dirty="0"/>
              <a:t>Rare Disease Speaker – Rich </a:t>
            </a:r>
            <a:r>
              <a:rPr lang="en-US" dirty="0" err="1"/>
              <a:t>Pezzillo</a:t>
            </a:r>
            <a:endParaRPr lang="en-US" dirty="0"/>
          </a:p>
          <a:p>
            <a:r>
              <a:rPr lang="en-US" dirty="0"/>
              <a:t>Update on workgroups</a:t>
            </a:r>
          </a:p>
          <a:p>
            <a:r>
              <a:rPr lang="en-US" dirty="0"/>
              <a:t>The Prevalence of Rare Disease by Tia </a:t>
            </a:r>
            <a:r>
              <a:rPr lang="en-US" dirty="0" err="1"/>
              <a:t>Pasquini</a:t>
            </a:r>
            <a:r>
              <a:rPr lang="en-US" dirty="0"/>
              <a:t>, PhD, MPA</a:t>
            </a:r>
          </a:p>
          <a:p>
            <a:r>
              <a:rPr lang="en-US" dirty="0"/>
              <a:t>Future plans for the council</a:t>
            </a:r>
          </a:p>
          <a:p>
            <a:r>
              <a:rPr lang="en-US" dirty="0"/>
              <a:t>Adjourn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845D9-930D-44C4-A8BE-C93D5A492B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6523" y="6492487"/>
            <a:ext cx="273641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52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8CAF-0B36-442A-45DE-62122F94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762CB-E4F9-3405-2654-7508D6AC7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16727"/>
            <a:ext cx="10972800" cy="3909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Next Full Council Meeting</a:t>
            </a:r>
          </a:p>
          <a:p>
            <a:pPr marL="0" indent="0" algn="ctr">
              <a:buNone/>
            </a:pPr>
            <a:r>
              <a:rPr lang="en-US" sz="4000" dirty="0"/>
              <a:t>March 16, 2023</a:t>
            </a:r>
          </a:p>
          <a:p>
            <a:pPr marL="0" indent="0" algn="ctr">
              <a:buNone/>
            </a:pPr>
            <a:r>
              <a:rPr lang="en-US" sz="4000" dirty="0"/>
              <a:t>9:00 am – 11:00 am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4FB20-7EB1-9B40-33A6-23C59E8475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20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13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C7AD-616A-43C1-9E96-57229059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Adjourn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EF17D-4329-4DC2-93D6-9DD534E8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895" y="1195754"/>
            <a:ext cx="11188505" cy="493040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8800" dirty="0"/>
              <a:t>Thank you</a:t>
            </a:r>
          </a:p>
          <a:p>
            <a:pPr marL="0" indent="0" algn="ctr">
              <a:buNone/>
            </a:pPr>
            <a:r>
              <a:rPr lang="en-US" sz="4000" dirty="0"/>
              <a:t>Dr. Dylan Tierney, RDAC Chair</a:t>
            </a:r>
          </a:p>
          <a:p>
            <a:pPr marL="0" indent="0" algn="ctr">
              <a:buNone/>
            </a:pPr>
            <a:r>
              <a:rPr lang="en-US" sz="2400" dirty="0" err="1"/>
              <a:t>Dylan.Tierney@mass.gov</a:t>
            </a:r>
            <a:endParaRPr lang="en-US" sz="24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Mary Lou Woodford, RN, BSN, MBA, CCM</a:t>
            </a:r>
          </a:p>
          <a:p>
            <a:pPr marL="0" indent="0" algn="ctr">
              <a:buNone/>
            </a:pPr>
            <a:r>
              <a:rPr lang="en-US" sz="2000" dirty="0"/>
              <a:t>Massachusetts  Rare Disease Advisory Council Coordinator</a:t>
            </a:r>
          </a:p>
          <a:p>
            <a:pPr marL="0" indent="0" algn="ctr">
              <a:buNone/>
            </a:pPr>
            <a:r>
              <a:rPr lang="en-US" sz="2000" dirty="0"/>
              <a:t>Marylou.Woodford@mass.gov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E6922-8692-437B-95E2-E7D11F66D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49D0EE-DE7F-324B-A84C-F36708423CDB}" type="slidenum">
              <a:rPr lang="en-US" smtClean="0">
                <a:solidFill>
                  <a:srgbClr val="464646">
                    <a:lumMod val="40000"/>
                    <a:lumOff val="60000"/>
                  </a:srgbClr>
                </a:solidFill>
              </a:rPr>
              <a:pPr/>
              <a:t>21</a:t>
            </a:fld>
            <a:endParaRPr lang="en-US">
              <a:solidFill>
                <a:srgbClr val="464646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3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48AAA-F1F8-826E-1361-F1079FC18F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082" y="4660681"/>
            <a:ext cx="9689834" cy="1125050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Rare Disease Prevalence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4537E-DFEF-C58F-8D0A-110B962E36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8997" y="5866227"/>
            <a:ext cx="8314005" cy="6963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Tai Pasquini, MPA, PhD</a:t>
            </a:r>
          </a:p>
        </p:txBody>
      </p:sp>
      <p:pic>
        <p:nvPicPr>
          <p:cNvPr id="4" name="Picture 3" descr="An abstract genetic concept">
            <a:extLst>
              <a:ext uri="{FF2B5EF4-FFF2-40B4-BE49-F238E27FC236}">
                <a16:creationId xmlns:a16="http://schemas.microsoft.com/office/drawing/2014/main" id="{5E8A5D77-21E1-5270-ECA6-CC528B0DC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082" b="28606"/>
          <a:stretch/>
        </p:blipFill>
        <p:spPr>
          <a:xfrm>
            <a:off x="20" y="1"/>
            <a:ext cx="1219198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3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Importance of Accurate Prevalence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Policy decisions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Supporting patient and caregiver needs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Better management and diagnosis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Allocation of healthcare resources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Clinical trial design and participation and understanding the number of people who would benefit from drug developments 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6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Rare diseases are poorly understood, difficult to diagnose, and may not have a clear disease definition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New diseases are constantly being identified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Diseases can change over time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Patients are geographically dispersed and often not followed by consistent healthcare providers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 centralized infrastructure to identify and track patients</a:t>
            </a:r>
          </a:p>
          <a:p>
            <a:pPr lvl="1"/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Privacy concerns (especially since preexisting condition coverage protections are relatively new)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12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05D5-A72A-FABB-D38B-424272BEB7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Definitions </a:t>
            </a:r>
          </a:p>
        </p:txBody>
      </p:sp>
    </p:spTree>
    <p:extLst>
      <p:ext uri="{BB962C8B-B14F-4D97-AF65-F5344CB8AC3E}">
        <p14:creationId xmlns:p14="http://schemas.microsoft.com/office/powerpoint/2010/main" val="3564106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Incidence vs. 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Prevalence</a:t>
            </a:r>
          </a:p>
          <a:p>
            <a:pPr lvl="1"/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Proportion of persons who </a:t>
            </a:r>
            <a:r>
              <a:rPr lang="en-US" sz="2400" b="1" i="0" dirty="0"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 a condition at or during a particular time period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 includes both new and old cases of the disease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Incidence</a:t>
            </a:r>
          </a:p>
          <a:p>
            <a:pPr lvl="1"/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 proportion or rate of persons who </a:t>
            </a:r>
            <a:r>
              <a:rPr lang="en-US" sz="2400" b="1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a condition during a particular time period </a:t>
            </a:r>
          </a:p>
          <a:p>
            <a:pPr lvl="1"/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Gives the rate of new cases in a defined time period </a:t>
            </a:r>
          </a:p>
          <a:p>
            <a:pPr lvl="1"/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Can be reported for specific groups (e.g. gender, race, age, etc.)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9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U.S. Rare Disease 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rare disease is a disease or condition that affects less than 200,000 people in the United States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Defined by the Orphan Drug Act of 1983</a:t>
            </a:r>
          </a:p>
          <a:p>
            <a:pPr lvl="1"/>
            <a:r>
              <a:rPr lang="en-US" sz="2400" i="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4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aw passed by Congress that incentivizes the development of drugs to treat rare diseases</a:t>
            </a:r>
          </a:p>
          <a:p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European definition is no more than 1 person in 2,000 or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 than 5 per 10,000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3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6180-4238-E87B-6C78-A22F102E4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Current U.S. Rare Disease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4E0EF-07D4-64EC-0E80-A97925C72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7,000 rare diseases</a:t>
            </a:r>
          </a:p>
          <a:p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Around 80% of rare diseases are of genetic origin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~60-</a:t>
            </a:r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70% are pediatric onset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Roughly 1 in 10 people 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Roughly 30 million Americans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631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45982</TotalTime>
  <Words>1393</Words>
  <Application>Microsoft Macintosh PowerPoint</Application>
  <PresentationFormat>Widescreen</PresentationFormat>
  <Paragraphs>153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</vt:lpstr>
      <vt:lpstr>Custom Design</vt:lpstr>
      <vt:lpstr>1_Custom Design</vt:lpstr>
      <vt:lpstr>Rare Disease Advisory Council   FULL COUNCIL MEETING  January 19, 2023 9:00 am – 11:00 am</vt:lpstr>
      <vt:lpstr>AGENDA</vt:lpstr>
      <vt:lpstr>Rare Disease Prevalence</vt:lpstr>
      <vt:lpstr>Importance of Accurate Prevalence </vt:lpstr>
      <vt:lpstr>Challenges</vt:lpstr>
      <vt:lpstr>Definitions </vt:lpstr>
      <vt:lpstr>Incidence vs. Prevalence</vt:lpstr>
      <vt:lpstr>U.S. Rare Disease Definition </vt:lpstr>
      <vt:lpstr>Current U.S. Rare Disease Estimates</vt:lpstr>
      <vt:lpstr>Methods for Estimating</vt:lpstr>
      <vt:lpstr>Methods</vt:lpstr>
      <vt:lpstr>Orphanet</vt:lpstr>
      <vt:lpstr>Orphanet Estimate (Wakap et al.)</vt:lpstr>
      <vt:lpstr>Claims, Hospital, and Mortality Data </vt:lpstr>
      <vt:lpstr>Surveillance</vt:lpstr>
      <vt:lpstr>Registries </vt:lpstr>
      <vt:lpstr>Considerations for Estimates in MA</vt:lpstr>
      <vt:lpstr>Key Considerations </vt:lpstr>
      <vt:lpstr>PowerPoint Presentation</vt:lpstr>
      <vt:lpstr>Adjourn</vt:lpstr>
      <vt:lpstr>Adjourn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mary woodford</cp:lastModifiedBy>
  <cp:revision>390</cp:revision>
  <cp:lastPrinted>2022-07-11T16:00:23Z</cp:lastPrinted>
  <dcterms:created xsi:type="dcterms:W3CDTF">2019-01-10T19:26:50Z</dcterms:created>
  <dcterms:modified xsi:type="dcterms:W3CDTF">2023-01-17T15:09:34Z</dcterms:modified>
</cp:coreProperties>
</file>