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304" r:id="rId2"/>
    <p:sldId id="305" r:id="rId3"/>
    <p:sldId id="306" r:id="rId4"/>
    <p:sldId id="307" r:id="rId5"/>
    <p:sldId id="308" r:id="rId6"/>
    <p:sldId id="309" r:id="rId7"/>
    <p:sldId id="310" r:id="rId8"/>
    <p:sldId id="311" r:id="rId9"/>
    <p:sldId id="312" r:id="rId10"/>
    <p:sldId id="313" r:id="rId11"/>
    <p:sldId id="31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9134" autoAdjust="0"/>
  </p:normalViewPr>
  <p:slideViewPr>
    <p:cSldViewPr>
      <p:cViewPr>
        <p:scale>
          <a:sx n="100" d="100"/>
          <a:sy n="100" d="100"/>
        </p:scale>
        <p:origin x="-1860" y="624"/>
      </p:cViewPr>
      <p:guideLst>
        <p:guide orient="horz" pos="2160"/>
        <p:guide pos="2880"/>
      </p:guideLst>
    </p:cSldViewPr>
  </p:slideViewPr>
  <p:notesTextViewPr>
    <p:cViewPr>
      <p:scale>
        <a:sx n="1" d="1"/>
        <a:sy n="1" d="1"/>
      </p:scale>
      <p:origin x="0" y="0"/>
    </p:cViewPr>
  </p:notesTextViewPr>
  <p:notesViewPr>
    <p:cSldViewPr>
      <p:cViewPr varScale="1">
        <p:scale>
          <a:sx n="83" d="100"/>
          <a:sy n="83" d="100"/>
        </p:scale>
        <p:origin x="-199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7E9ABC-8B68-43A2-8B8D-C26CDF49AB2A}" type="datetimeFigureOut">
              <a:rPr lang="en-US" smtClean="0"/>
              <a:t>6/6/2018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4075E-3DB8-46BD-B536-7DB4CAF7BBE4}" type="slidenum">
              <a:rPr lang="en-US" smtClean="0"/>
              <a:t>‹#›</a:t>
            </a:fld>
            <a:endParaRPr lang="en-US"/>
          </a:p>
        </p:txBody>
      </p:sp>
    </p:spTree>
    <p:extLst>
      <p:ext uri="{BB962C8B-B14F-4D97-AF65-F5344CB8AC3E}">
        <p14:creationId xmlns:p14="http://schemas.microsoft.com/office/powerpoint/2010/main" val="1336797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lvl="0"/>
            <a:endParaRPr lang="en-US" sz="1400" dirty="0"/>
          </a:p>
          <a:p>
            <a:pPr lvl="0"/>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DCAF38A3-E5E6-42B2-A3D3-8D9110FE6158}" type="slidenum">
              <a:rPr lang="en-US" smtClean="0">
                <a:solidFill>
                  <a:prstClr val="black"/>
                </a:solidFill>
              </a:rPr>
              <a:pPr/>
              <a:t>1</a:t>
            </a:fld>
            <a:endParaRPr lang="en-US">
              <a:solidFill>
                <a:prstClr val="black"/>
              </a:solidFill>
            </a:endParaRPr>
          </a:p>
        </p:txBody>
      </p:sp>
      <p:sp>
        <p:nvSpPr>
          <p:cNvPr id="5" name="Notes Placeholder 2"/>
          <p:cNvSpPr txBox="1">
            <a:spLocks/>
          </p:cNvSpPr>
          <p:nvPr/>
        </p:nvSpPr>
        <p:spPr>
          <a:xfrm>
            <a:off x="834887" y="4493303"/>
            <a:ext cx="5486400" cy="4114800"/>
          </a:xfrm>
          <a:prstGeom prst="rect">
            <a:avLst/>
          </a:prstGeom>
        </p:spPr>
        <p:txBody>
          <a:bodyPr vert="horz" lIns="91426" tIns="45713" rIns="91426" bIns="45713"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pPr>
              <a:defRPr/>
            </a:pPr>
            <a:r>
              <a:rPr lang="en-US" sz="1400" dirty="0">
                <a:solidFill>
                  <a:prstClr val="black"/>
                </a:solidFill>
              </a:rPr>
              <a:t>Welcome to this educational program, “ </a:t>
            </a:r>
            <a:r>
              <a:rPr lang="en-US" sz="1400" dirty="0" smtClean="0">
                <a:solidFill>
                  <a:prstClr val="black"/>
                </a:solidFill>
              </a:rPr>
              <a:t>Resident Rights”  </a:t>
            </a:r>
            <a:r>
              <a:rPr lang="en-US" sz="1400" dirty="0">
                <a:solidFill>
                  <a:prstClr val="black"/>
                </a:solidFill>
              </a:rPr>
              <a:t>part of an  initiative on  Strengthening Resident and Family Councils</a:t>
            </a:r>
            <a:r>
              <a:rPr lang="en-US" sz="1400" dirty="0">
                <a:solidFill>
                  <a:srgbClr val="FF0000"/>
                </a:solidFill>
              </a:rPr>
              <a:t> </a:t>
            </a:r>
            <a:r>
              <a:rPr lang="en-US" sz="1400" dirty="0"/>
              <a:t>and Engagement.</a:t>
            </a:r>
          </a:p>
          <a:p>
            <a:pPr>
              <a:defRPr/>
            </a:pPr>
            <a:endParaRPr lang="en-US" sz="1400" dirty="0">
              <a:solidFill>
                <a:prstClr val="black"/>
              </a:solidFill>
            </a:endParaRPr>
          </a:p>
          <a:p>
            <a:pPr>
              <a:defRPr/>
            </a:pPr>
            <a:r>
              <a:rPr lang="en-US" sz="1400" dirty="0">
                <a:solidFill>
                  <a:prstClr val="black"/>
                </a:solidFill>
              </a:rPr>
              <a:t>I’m  Paula Griswold, the Executive Director of the Massachusetts Coalition for the Prevention of Medical Errors.   </a:t>
            </a:r>
            <a:br>
              <a:rPr lang="en-US" sz="1400" dirty="0">
                <a:solidFill>
                  <a:prstClr val="black"/>
                </a:solidFill>
              </a:rPr>
            </a:br>
            <a:endParaRPr lang="en-US" sz="1400" dirty="0">
              <a:solidFill>
                <a:prstClr val="black"/>
              </a:solidFill>
            </a:endParaRPr>
          </a:p>
          <a:p>
            <a:pPr>
              <a:defRPr/>
            </a:pPr>
            <a:r>
              <a:rPr lang="en-US" sz="1400" dirty="0">
                <a:solidFill>
                  <a:prstClr val="black"/>
                </a:solidFill>
              </a:rPr>
              <a:t>Our Coalition was contracted by  the Massachusetts Department of Public Health, sponsor of this  initiative to increase resident and family engagement in Massachusetts nursing homes,  and improve the quality of life for residents.   </a:t>
            </a:r>
          </a:p>
          <a:p>
            <a:endParaRPr lang="en-US" sz="1400" dirty="0">
              <a:solidFill>
                <a:prstClr val="black"/>
              </a:solidFill>
            </a:endParaRPr>
          </a:p>
          <a:p>
            <a:r>
              <a:rPr lang="en-US" sz="1400" dirty="0">
                <a:solidFill>
                  <a:prstClr val="black"/>
                </a:solidFill>
              </a:rPr>
              <a:t>The project is funded through the federal government Center for Medicare and Medicaid Services. </a:t>
            </a:r>
          </a:p>
          <a:p>
            <a:endParaRPr lang="en-US" dirty="0">
              <a:solidFill>
                <a:prstClr val="black"/>
              </a:solidFill>
            </a:endParaRPr>
          </a:p>
          <a:p>
            <a:endParaRPr lang="en-US" dirty="0">
              <a:solidFill>
                <a:prstClr val="black"/>
              </a:solidFill>
            </a:endParaRPr>
          </a:p>
          <a:p>
            <a:endParaRPr lang="en-US" dirty="0">
              <a:solidFill>
                <a:prstClr val="black"/>
              </a:solidFill>
            </a:endParaRPr>
          </a:p>
        </p:txBody>
      </p:sp>
    </p:spTree>
    <p:extLst>
      <p:ext uri="{BB962C8B-B14F-4D97-AF65-F5344CB8AC3E}">
        <p14:creationId xmlns:p14="http://schemas.microsoft.com/office/powerpoint/2010/main" val="32605023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EBFC1D-5803-5048-A389-A46305FA92AD}" type="slidenum">
              <a:rPr lang="en-US" smtClean="0"/>
              <a:t>10</a:t>
            </a:fld>
            <a:endParaRPr lang="en-US"/>
          </a:p>
        </p:txBody>
      </p:sp>
    </p:spTree>
    <p:extLst>
      <p:ext uri="{BB962C8B-B14F-4D97-AF65-F5344CB8AC3E}">
        <p14:creationId xmlns:p14="http://schemas.microsoft.com/office/powerpoint/2010/main" val="10877852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EBFC1D-5803-5048-A389-A46305FA92AD}" type="slidenum">
              <a:rPr lang="en-US" smtClean="0"/>
              <a:t>11</a:t>
            </a:fld>
            <a:endParaRPr lang="en-US"/>
          </a:p>
        </p:txBody>
      </p:sp>
    </p:spTree>
    <p:extLst>
      <p:ext uri="{BB962C8B-B14F-4D97-AF65-F5344CB8AC3E}">
        <p14:creationId xmlns:p14="http://schemas.microsoft.com/office/powerpoint/2010/main" val="3439454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sz="1400" dirty="0"/>
          </a:p>
          <a:p>
            <a:endParaRPr lang="en-US" sz="1400" dirty="0"/>
          </a:p>
        </p:txBody>
      </p:sp>
      <p:sp>
        <p:nvSpPr>
          <p:cNvPr id="4" name="Slide Number Placeholder 3"/>
          <p:cNvSpPr>
            <a:spLocks noGrp="1"/>
          </p:cNvSpPr>
          <p:nvPr>
            <p:ph type="sldNum" sz="quarter" idx="10"/>
          </p:nvPr>
        </p:nvSpPr>
        <p:spPr/>
        <p:txBody>
          <a:bodyPr/>
          <a:lstStyle/>
          <a:p>
            <a:fld id="{DCAF38A3-E5E6-42B2-A3D3-8D9110FE6158}"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931985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FD3F90C3-2CFF-4809-8D51-D9E37EEF1E9D}" type="slidenum">
              <a:rPr lang="en-US" smtClean="0"/>
              <a:t>3</a:t>
            </a:fld>
            <a:endParaRPr lang="en-US"/>
          </a:p>
        </p:txBody>
      </p:sp>
    </p:spTree>
    <p:extLst>
      <p:ext uri="{BB962C8B-B14F-4D97-AF65-F5344CB8AC3E}">
        <p14:creationId xmlns:p14="http://schemas.microsoft.com/office/powerpoint/2010/main" val="1856321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endParaRPr lang="en-US" dirty="0"/>
          </a:p>
        </p:txBody>
      </p:sp>
      <p:sp>
        <p:nvSpPr>
          <p:cNvPr id="4" name="Slide Number Placeholder 3"/>
          <p:cNvSpPr>
            <a:spLocks noGrp="1"/>
          </p:cNvSpPr>
          <p:nvPr>
            <p:ph type="sldNum" sz="quarter" idx="10"/>
          </p:nvPr>
        </p:nvSpPr>
        <p:spPr/>
        <p:txBody>
          <a:bodyPr/>
          <a:lstStyle/>
          <a:p>
            <a:fld id="{0CEBFC1D-5803-5048-A389-A46305FA92AD}" type="slidenum">
              <a:rPr lang="en-US" smtClean="0"/>
              <a:t>4</a:t>
            </a:fld>
            <a:endParaRPr lang="en-US"/>
          </a:p>
        </p:txBody>
      </p:sp>
    </p:spTree>
    <p:extLst>
      <p:ext uri="{BB962C8B-B14F-4D97-AF65-F5344CB8AC3E}">
        <p14:creationId xmlns:p14="http://schemas.microsoft.com/office/powerpoint/2010/main" val="3236994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EBFC1D-5803-5048-A389-A46305FA92AD}" type="slidenum">
              <a:rPr lang="en-US" smtClean="0"/>
              <a:t>5</a:t>
            </a:fld>
            <a:endParaRPr lang="en-US"/>
          </a:p>
        </p:txBody>
      </p:sp>
    </p:spTree>
    <p:extLst>
      <p:ext uri="{BB962C8B-B14F-4D97-AF65-F5344CB8AC3E}">
        <p14:creationId xmlns:p14="http://schemas.microsoft.com/office/powerpoint/2010/main" val="1260960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EBFC1D-5803-5048-A389-A46305FA92AD}" type="slidenum">
              <a:rPr lang="en-US" smtClean="0"/>
              <a:t>6</a:t>
            </a:fld>
            <a:endParaRPr lang="en-US"/>
          </a:p>
        </p:txBody>
      </p:sp>
    </p:spTree>
    <p:extLst>
      <p:ext uri="{BB962C8B-B14F-4D97-AF65-F5344CB8AC3E}">
        <p14:creationId xmlns:p14="http://schemas.microsoft.com/office/powerpoint/2010/main" val="4266025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EBFC1D-5803-5048-A389-A46305FA92AD}" type="slidenum">
              <a:rPr lang="en-US" smtClean="0"/>
              <a:t>7</a:t>
            </a:fld>
            <a:endParaRPr lang="en-US"/>
          </a:p>
        </p:txBody>
      </p:sp>
    </p:spTree>
    <p:extLst>
      <p:ext uri="{BB962C8B-B14F-4D97-AF65-F5344CB8AC3E}">
        <p14:creationId xmlns:p14="http://schemas.microsoft.com/office/powerpoint/2010/main" val="2984156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EBFC1D-5803-5048-A389-A46305FA92AD}" type="slidenum">
              <a:rPr lang="en-US" smtClean="0"/>
              <a:t>8</a:t>
            </a:fld>
            <a:endParaRPr lang="en-US"/>
          </a:p>
        </p:txBody>
      </p:sp>
    </p:spTree>
    <p:extLst>
      <p:ext uri="{BB962C8B-B14F-4D97-AF65-F5344CB8AC3E}">
        <p14:creationId xmlns:p14="http://schemas.microsoft.com/office/powerpoint/2010/main" val="2904764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EBFC1D-5803-5048-A389-A46305FA92AD}" type="slidenum">
              <a:rPr lang="en-US" smtClean="0"/>
              <a:t>9</a:t>
            </a:fld>
            <a:endParaRPr lang="en-US"/>
          </a:p>
        </p:txBody>
      </p:sp>
    </p:spTree>
    <p:extLst>
      <p:ext uri="{BB962C8B-B14F-4D97-AF65-F5344CB8AC3E}">
        <p14:creationId xmlns:p14="http://schemas.microsoft.com/office/powerpoint/2010/main" val="342962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a:t>Click to edit Master title style</a:t>
            </a:r>
          </a:p>
        </p:txBody>
      </p:sp>
      <p:sp>
        <p:nvSpPr>
          <p:cNvPr id="3" name="Content Placeholder 2"/>
          <p:cNvSpPr>
            <a:spLocks noGrp="1"/>
          </p:cNvSpPr>
          <p:nvPr>
            <p:ph idx="1"/>
          </p:nvPr>
        </p:nvSpPr>
        <p:spPr>
          <a:xfrm>
            <a:off x="457200" y="1371600"/>
            <a:ext cx="8229600" cy="47545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39078"/>
            <a:ext cx="8229600" cy="82772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371600"/>
            <a:ext cx="8229600" cy="47545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p:cNvCxnSpPr/>
          <p:nvPr userDrawn="1"/>
        </p:nvCxnSpPr>
        <p:spPr>
          <a:xfrm>
            <a:off x="533400" y="1143000"/>
            <a:ext cx="8077200" cy="0"/>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5"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629400" y="6172200"/>
            <a:ext cx="2298700"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5"/>
        </a:buClr>
        <a:buFont typeface="Wingdings" panose="05000000000000000000"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5"/>
        </a:buClr>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accent5"/>
        </a:buClr>
        <a:buFont typeface="Wingdings" panose="05000000000000000000"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accent5"/>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accent5"/>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295400"/>
            <a:ext cx="8009948" cy="2091461"/>
          </a:xfrm>
        </p:spPr>
        <p:txBody>
          <a:bodyPr>
            <a:noAutofit/>
          </a:bodyPr>
          <a:lstStyle/>
          <a:p>
            <a:pPr marL="0" marR="0">
              <a:spcBef>
                <a:spcPts val="0"/>
              </a:spcBef>
              <a:spcAft>
                <a:spcPts val="0"/>
              </a:spcAft>
            </a:pPr>
            <a:r>
              <a:rPr lang="en-US" sz="4000" dirty="0"/>
              <a:t/>
            </a:r>
            <a:br>
              <a:rPr lang="en-US" sz="4000" dirty="0"/>
            </a:br>
            <a:r>
              <a:rPr lang="en-US" sz="4000" dirty="0"/>
              <a:t/>
            </a:r>
            <a:br>
              <a:rPr lang="en-US" sz="4000" dirty="0"/>
            </a:br>
            <a:r>
              <a:rPr lang="en-US" sz="4000" dirty="0"/>
              <a:t/>
            </a:r>
            <a:br>
              <a:rPr lang="en-US" sz="4000" dirty="0"/>
            </a:br>
            <a:r>
              <a:rPr lang="en-US" sz="4000" dirty="0"/>
              <a:t/>
            </a:r>
            <a:br>
              <a:rPr lang="en-US" sz="4000" dirty="0"/>
            </a:br>
            <a:r>
              <a:rPr lang="en-US" sz="4000" dirty="0"/>
              <a:t/>
            </a:r>
            <a:br>
              <a:rPr lang="en-US" sz="4000" dirty="0"/>
            </a:br>
            <a:r>
              <a:rPr lang="en-US" sz="4000" dirty="0"/>
              <a:t/>
            </a:r>
            <a:br>
              <a:rPr lang="en-US" sz="4000" dirty="0"/>
            </a:br>
            <a:r>
              <a:rPr lang="en-US" sz="4000" dirty="0"/>
              <a:t/>
            </a:r>
            <a:br>
              <a:rPr lang="en-US" sz="4000" dirty="0"/>
            </a:br>
            <a:r>
              <a:rPr lang="en-US" sz="3200" b="0" dirty="0">
                <a:cs typeface="Times New Roman" panose="02020603050405020304" pitchFamily="18" charset="0"/>
              </a:rPr>
              <a:t>Strengthening Resident and Family Councils</a:t>
            </a:r>
            <a:r>
              <a:rPr lang="en-US" sz="4000" dirty="0">
                <a:cs typeface="Times New Roman" panose="02020603050405020304" pitchFamily="18" charset="0"/>
              </a:rPr>
              <a:t/>
            </a:r>
            <a:br>
              <a:rPr lang="en-US" sz="4000" dirty="0">
                <a:cs typeface="Times New Roman" panose="02020603050405020304" pitchFamily="18" charset="0"/>
              </a:rPr>
            </a:br>
            <a:r>
              <a:rPr lang="en-US" sz="4000" dirty="0">
                <a:cs typeface="Times New Roman" panose="02020603050405020304" pitchFamily="18" charset="0"/>
              </a:rPr>
              <a:t/>
            </a:r>
            <a:br>
              <a:rPr lang="en-US" sz="4000" dirty="0">
                <a:cs typeface="Times New Roman" panose="02020603050405020304" pitchFamily="18" charset="0"/>
              </a:rPr>
            </a:br>
            <a:r>
              <a:rPr lang="en-US" sz="4000" dirty="0"/>
              <a:t/>
            </a:r>
            <a:br>
              <a:rPr lang="en-US" sz="4000" dirty="0"/>
            </a:br>
            <a:r>
              <a:rPr lang="en-US" sz="4000" dirty="0">
                <a:cs typeface="Andalus" pitchFamily="18" charset="-78"/>
              </a:rPr>
              <a:t>Resident Rights</a:t>
            </a:r>
            <a:br>
              <a:rPr lang="en-US" sz="4000" dirty="0">
                <a:cs typeface="Andalus" pitchFamily="18" charset="-78"/>
              </a:rPr>
            </a:b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November 2017</a:t>
            </a: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4000" b="1" dirty="0">
                <a:latin typeface="Times New Roman"/>
                <a:ea typeface="Times New Roman"/>
              </a:rPr>
              <a:t> </a:t>
            </a: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662128"/>
            <a:ext cx="3641634" cy="93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6602" y="496887"/>
            <a:ext cx="1103313"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345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Exercising Your Rights</a:t>
            </a:r>
          </a:p>
        </p:txBody>
      </p:sp>
      <p:sp>
        <p:nvSpPr>
          <p:cNvPr id="3" name="Content Placeholder 2"/>
          <p:cNvSpPr>
            <a:spLocks noGrp="1"/>
          </p:cNvSpPr>
          <p:nvPr>
            <p:ph idx="1"/>
          </p:nvPr>
        </p:nvSpPr>
        <p:spPr/>
        <p:txBody>
          <a:bodyPr/>
          <a:lstStyle/>
          <a:p>
            <a:pPr>
              <a:buSzPct val="50000"/>
            </a:pPr>
            <a:endParaRPr lang="en-US" dirty="0"/>
          </a:p>
          <a:p>
            <a:pPr>
              <a:buSzPct val="50000"/>
            </a:pPr>
            <a:r>
              <a:rPr lang="en-US" dirty="0"/>
              <a:t>Resident assessment and care planning</a:t>
            </a:r>
          </a:p>
          <a:p>
            <a:pPr>
              <a:buSzPct val="50000"/>
            </a:pPr>
            <a:r>
              <a:rPr lang="en-US" dirty="0"/>
              <a:t>Expressing needs and preferences</a:t>
            </a:r>
          </a:p>
          <a:p>
            <a:pPr>
              <a:buSzPct val="50000"/>
            </a:pPr>
            <a:r>
              <a:rPr lang="en-US" dirty="0"/>
              <a:t>Identifying when changes are necessary</a:t>
            </a:r>
          </a:p>
          <a:p>
            <a:pPr>
              <a:buSzPct val="50000"/>
            </a:pPr>
            <a:r>
              <a:rPr lang="en-US" dirty="0"/>
              <a:t>Participating in the Resident or Family Council</a:t>
            </a:r>
          </a:p>
          <a:p>
            <a:pPr>
              <a:buSzPct val="50000"/>
            </a:pPr>
            <a:r>
              <a:rPr lang="en-US" dirty="0"/>
              <a:t>Be informed</a:t>
            </a:r>
          </a:p>
        </p:txBody>
      </p:sp>
    </p:spTree>
    <p:extLst>
      <p:ext uri="{BB962C8B-B14F-4D97-AF65-F5344CB8AC3E}">
        <p14:creationId xmlns:p14="http://schemas.microsoft.com/office/powerpoint/2010/main" val="1011953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Raise Grievances</a:t>
            </a:r>
          </a:p>
        </p:txBody>
      </p:sp>
      <p:sp>
        <p:nvSpPr>
          <p:cNvPr id="3" name="Content Placeholder 2"/>
          <p:cNvSpPr>
            <a:spLocks noGrp="1"/>
          </p:cNvSpPr>
          <p:nvPr>
            <p:ph idx="1"/>
          </p:nvPr>
        </p:nvSpPr>
        <p:spPr/>
        <p:txBody>
          <a:bodyPr/>
          <a:lstStyle/>
          <a:p>
            <a:pPr>
              <a:buSzPct val="50000"/>
            </a:pPr>
            <a:r>
              <a:rPr lang="en-US" dirty="0"/>
              <a:t>Raise grievances without retaliation</a:t>
            </a:r>
          </a:p>
          <a:p>
            <a:pPr>
              <a:buSzPct val="50000"/>
            </a:pPr>
            <a:r>
              <a:rPr lang="en-US" dirty="0"/>
              <a:t>Efforts by the facility to resolve </a:t>
            </a:r>
          </a:p>
          <a:p>
            <a:pPr>
              <a:buSzPct val="50000"/>
            </a:pPr>
            <a:r>
              <a:rPr lang="en-US" dirty="0"/>
              <a:t>Long-Term Care Ombudsman as a resource</a:t>
            </a:r>
          </a:p>
          <a:p>
            <a:pPr marL="0" indent="0">
              <a:buNone/>
            </a:pPr>
            <a:endParaRPr lang="en-US" dirty="0"/>
          </a:p>
          <a:p>
            <a:pPr marL="0" indent="0">
              <a:buNone/>
            </a:pPr>
            <a:r>
              <a:rPr lang="en-US" dirty="0"/>
              <a:t>See the webinar program “Problem Solving in Long-Term Care” that is part of this series.</a:t>
            </a:r>
          </a:p>
          <a:p>
            <a:endParaRPr lang="en-US" dirty="0"/>
          </a:p>
        </p:txBody>
      </p:sp>
    </p:spTree>
    <p:extLst>
      <p:ext uri="{BB962C8B-B14F-4D97-AF65-F5344CB8AC3E}">
        <p14:creationId xmlns:p14="http://schemas.microsoft.com/office/powerpoint/2010/main" val="1685904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a:t>Introduction</a:t>
            </a:r>
          </a:p>
        </p:txBody>
      </p:sp>
      <p:sp>
        <p:nvSpPr>
          <p:cNvPr id="3" name="Content Placeholder 2"/>
          <p:cNvSpPr>
            <a:spLocks noGrp="1"/>
          </p:cNvSpPr>
          <p:nvPr>
            <p:ph idx="1"/>
          </p:nvPr>
        </p:nvSpPr>
        <p:spPr>
          <a:xfrm>
            <a:off x="457200" y="1981200"/>
            <a:ext cx="8229600" cy="3867150"/>
          </a:xfrm>
        </p:spPr>
        <p:txBody>
          <a:bodyPr/>
          <a:lstStyle/>
          <a:p>
            <a:pPr>
              <a:buSzPct val="50000"/>
              <a:buFont typeface="Wingdings" panose="05000000000000000000" pitchFamily="2" charset="2"/>
              <a:buChar char="§"/>
            </a:pPr>
            <a:r>
              <a:rPr lang="en-US" sz="2800" dirty="0"/>
              <a:t>Goals</a:t>
            </a:r>
          </a:p>
          <a:p>
            <a:pPr lvl="1">
              <a:buSzPct val="50000"/>
              <a:buFont typeface="Wingdings" panose="05000000000000000000" pitchFamily="2" charset="2"/>
              <a:buChar char="§"/>
            </a:pPr>
            <a:r>
              <a:rPr lang="en-US" dirty="0"/>
              <a:t>Engage residents and families</a:t>
            </a:r>
          </a:p>
          <a:p>
            <a:pPr lvl="1">
              <a:buSzPct val="50000"/>
              <a:buFont typeface="Wingdings" panose="05000000000000000000" pitchFamily="2" charset="2"/>
              <a:buChar char="§"/>
            </a:pPr>
            <a:r>
              <a:rPr lang="en-US" dirty="0"/>
              <a:t>Partner with nursing homes on improvement</a:t>
            </a:r>
          </a:p>
          <a:p>
            <a:pPr lvl="1">
              <a:buSzPct val="50000"/>
              <a:buFont typeface="Wingdings" panose="05000000000000000000" pitchFamily="2" charset="2"/>
              <a:buChar char="§"/>
            </a:pPr>
            <a:r>
              <a:rPr lang="en-US" dirty="0"/>
              <a:t>Improve quality of life for residents</a:t>
            </a:r>
          </a:p>
          <a:p>
            <a:pPr marL="0" indent="0">
              <a:buNone/>
            </a:pPr>
            <a:endParaRPr lang="en-US" sz="2800" dirty="0"/>
          </a:p>
          <a:p>
            <a:pPr marL="914400" lvl="2" indent="0">
              <a:buNone/>
            </a:pPr>
            <a:endParaRPr lang="en-US" sz="2000" dirty="0"/>
          </a:p>
        </p:txBody>
      </p:sp>
    </p:spTree>
    <p:extLst>
      <p:ext uri="{BB962C8B-B14F-4D97-AF65-F5344CB8AC3E}">
        <p14:creationId xmlns:p14="http://schemas.microsoft.com/office/powerpoint/2010/main" val="245156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D3F063-B51B-4747-A93D-A9877CE3778B}"/>
              </a:ext>
            </a:extLst>
          </p:cNvPr>
          <p:cNvSpPr>
            <a:spLocks noGrp="1"/>
          </p:cNvSpPr>
          <p:nvPr>
            <p:ph type="ctrTitle"/>
          </p:nvPr>
        </p:nvSpPr>
        <p:spPr>
          <a:xfrm>
            <a:off x="381000" y="1371600"/>
            <a:ext cx="8229600" cy="2541431"/>
          </a:xfrm>
        </p:spPr>
        <p:txBody>
          <a:bodyPr>
            <a:normAutofit/>
          </a:bodyPr>
          <a:lstStyle/>
          <a:p>
            <a:r>
              <a:rPr lang="en-US" sz="3600" dirty="0">
                <a:cs typeface="Andalus" pitchFamily="18" charset="-78"/>
              </a:rPr>
              <a:t>Resident Rights</a:t>
            </a:r>
            <a:r>
              <a:rPr lang="en-US" sz="3200" dirty="0">
                <a:latin typeface="Andalus" pitchFamily="18" charset="-78"/>
                <a:cs typeface="Andalus" pitchFamily="18" charset="-78"/>
              </a:rPr>
              <a:t/>
            </a:r>
            <a:br>
              <a:rPr lang="en-US" sz="3200" dirty="0">
                <a:latin typeface="Andalus" pitchFamily="18" charset="-78"/>
                <a:cs typeface="Andalus" pitchFamily="18" charset="-78"/>
              </a:rPr>
            </a:br>
            <a:endParaRPr lang="en-US" sz="3000" dirty="0"/>
          </a:p>
        </p:txBody>
      </p:sp>
      <p:sp>
        <p:nvSpPr>
          <p:cNvPr id="3" name="Subtitle 2">
            <a:extLst>
              <a:ext uri="{FF2B5EF4-FFF2-40B4-BE49-F238E27FC236}">
                <a16:creationId xmlns="" xmlns:a16="http://schemas.microsoft.com/office/drawing/2014/main" id="{09E23940-E3AB-412C-9C56-4940363FBA3B}"/>
              </a:ext>
            </a:extLst>
          </p:cNvPr>
          <p:cNvSpPr>
            <a:spLocks noGrp="1"/>
          </p:cNvSpPr>
          <p:nvPr>
            <p:ph type="subTitle" idx="1"/>
          </p:nvPr>
        </p:nvSpPr>
        <p:spPr>
          <a:xfrm>
            <a:off x="762000" y="4191000"/>
            <a:ext cx="7391400" cy="1752600"/>
          </a:xfrm>
        </p:spPr>
        <p:txBody>
          <a:bodyPr>
            <a:normAutofit fontScale="70000" lnSpcReduction="20000"/>
          </a:bodyPr>
          <a:lstStyle/>
          <a:p>
            <a:pPr>
              <a:lnSpc>
                <a:spcPct val="120000"/>
              </a:lnSpc>
              <a:spcBef>
                <a:spcPts val="0"/>
              </a:spcBef>
            </a:pPr>
            <a:r>
              <a:rPr lang="en-US" sz="3300" b="1" dirty="0">
                <a:solidFill>
                  <a:schemeClr val="tx1"/>
                </a:solidFill>
              </a:rPr>
              <a:t>Lori </a:t>
            </a:r>
            <a:r>
              <a:rPr lang="en-US" sz="3300" b="1" dirty="0" err="1">
                <a:solidFill>
                  <a:schemeClr val="tx1"/>
                </a:solidFill>
              </a:rPr>
              <a:t>Smetanka</a:t>
            </a:r>
            <a:r>
              <a:rPr lang="en-US" sz="3300" b="1" dirty="0">
                <a:solidFill>
                  <a:schemeClr val="tx1"/>
                </a:solidFill>
              </a:rPr>
              <a:t>, </a:t>
            </a:r>
            <a:r>
              <a:rPr lang="en-US" sz="3300" b="1" dirty="0" smtClean="0">
                <a:solidFill>
                  <a:schemeClr val="tx1"/>
                </a:solidFill>
              </a:rPr>
              <a:t>JD</a:t>
            </a:r>
          </a:p>
          <a:p>
            <a:pPr>
              <a:lnSpc>
                <a:spcPct val="120000"/>
              </a:lnSpc>
              <a:spcBef>
                <a:spcPts val="0"/>
              </a:spcBef>
            </a:pPr>
            <a:r>
              <a:rPr lang="en-US" sz="3300" b="1" dirty="0" smtClean="0">
                <a:solidFill>
                  <a:schemeClr val="tx1"/>
                </a:solidFill>
              </a:rPr>
              <a:t>Executive </a:t>
            </a:r>
            <a:r>
              <a:rPr lang="en-US" sz="3300" b="1" dirty="0">
                <a:solidFill>
                  <a:schemeClr val="tx1"/>
                </a:solidFill>
              </a:rPr>
              <a:t>Director, </a:t>
            </a:r>
            <a:br>
              <a:rPr lang="en-US" sz="3300" b="1" dirty="0">
                <a:solidFill>
                  <a:schemeClr val="tx1"/>
                </a:solidFill>
              </a:rPr>
            </a:br>
            <a:r>
              <a:rPr lang="en-US" sz="3300" b="1" dirty="0">
                <a:solidFill>
                  <a:schemeClr val="tx1"/>
                </a:solidFill>
              </a:rPr>
              <a:t>National Consumer Voice for Quality Long-Term Care</a:t>
            </a:r>
          </a:p>
          <a:p>
            <a:r>
              <a:rPr lang="en-US" dirty="0"/>
              <a:t>    	</a:t>
            </a:r>
          </a:p>
          <a:p>
            <a:endParaRPr lang="en-US" dirty="0"/>
          </a:p>
        </p:txBody>
      </p:sp>
    </p:spTree>
    <p:extLst>
      <p:ext uri="{BB962C8B-B14F-4D97-AF65-F5344CB8AC3E}">
        <p14:creationId xmlns:p14="http://schemas.microsoft.com/office/powerpoint/2010/main" val="319181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Residents’ Rights</a:t>
            </a:r>
          </a:p>
        </p:txBody>
      </p:sp>
      <p:sp>
        <p:nvSpPr>
          <p:cNvPr id="3" name="Content Placeholder 2"/>
          <p:cNvSpPr>
            <a:spLocks noGrp="1"/>
          </p:cNvSpPr>
          <p:nvPr>
            <p:ph idx="1"/>
          </p:nvPr>
        </p:nvSpPr>
        <p:spPr>
          <a:xfrm>
            <a:off x="457200" y="1600200"/>
            <a:ext cx="8229600" cy="4754563"/>
          </a:xfrm>
        </p:spPr>
        <p:txBody>
          <a:bodyPr/>
          <a:lstStyle/>
          <a:p>
            <a:pPr marL="0" indent="0">
              <a:buNone/>
            </a:pPr>
            <a:r>
              <a:rPr lang="en-US" dirty="0"/>
              <a:t>Residents of nursing homes have rights that are guaranteed by federal and state law.</a:t>
            </a:r>
          </a:p>
          <a:p>
            <a:pPr marL="0" indent="0">
              <a:buNone/>
            </a:pPr>
            <a:endParaRPr lang="en-US" dirty="0"/>
          </a:p>
          <a:p>
            <a:pPr marL="0" indent="0">
              <a:buNone/>
            </a:pPr>
            <a:r>
              <a:rPr lang="en-US" dirty="0"/>
              <a:t>Nursing homes are required to promote and protect the rights of each resident.</a:t>
            </a:r>
          </a:p>
        </p:txBody>
      </p:sp>
      <p:pic>
        <p:nvPicPr>
          <p:cNvPr id="10" name="Picture 9" descr="A picture containing building, sky, outdoor&#10;&#10;Description generated with very high confidence">
            <a:extLst>
              <a:ext uri="{FF2B5EF4-FFF2-40B4-BE49-F238E27FC236}">
                <a16:creationId xmlns="" xmlns:a16="http://schemas.microsoft.com/office/drawing/2014/main" id="{37A0C100-F6CE-4BC2-B8BE-4BBDC9E5E7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200" y="4797648"/>
            <a:ext cx="3946358" cy="1581178"/>
          </a:xfrm>
          <a:prstGeom prst="rect">
            <a:avLst/>
          </a:prstGeom>
        </p:spPr>
      </p:pic>
    </p:spTree>
    <p:extLst>
      <p:ext uri="{BB962C8B-B14F-4D97-AF65-F5344CB8AC3E}">
        <p14:creationId xmlns:p14="http://schemas.microsoft.com/office/powerpoint/2010/main" val="2624450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Dignity and Respect</a:t>
            </a:r>
          </a:p>
        </p:txBody>
      </p:sp>
      <p:sp>
        <p:nvSpPr>
          <p:cNvPr id="3" name="Content Placeholder 2"/>
          <p:cNvSpPr>
            <a:spLocks noGrp="1"/>
          </p:cNvSpPr>
          <p:nvPr>
            <p:ph idx="1"/>
          </p:nvPr>
        </p:nvSpPr>
        <p:spPr/>
        <p:txBody>
          <a:bodyPr>
            <a:normAutofit/>
          </a:bodyPr>
          <a:lstStyle/>
          <a:p>
            <a:pPr>
              <a:buSzPct val="50000"/>
            </a:pPr>
            <a:r>
              <a:rPr lang="en-US" dirty="0"/>
              <a:t>Freedom from abuse, neglect, exploitation, misappropriation of property</a:t>
            </a:r>
          </a:p>
          <a:p>
            <a:pPr>
              <a:buSzPct val="50000"/>
            </a:pPr>
            <a:r>
              <a:rPr lang="en-US" dirty="0"/>
              <a:t>Freedom from physical or chemical restraints</a:t>
            </a:r>
          </a:p>
          <a:p>
            <a:pPr>
              <a:buSzPct val="50000"/>
            </a:pPr>
            <a:r>
              <a:rPr lang="en-US" dirty="0"/>
              <a:t>Quality of life</a:t>
            </a:r>
          </a:p>
          <a:p>
            <a:pPr lvl="1">
              <a:buSzPct val="50000"/>
            </a:pPr>
            <a:r>
              <a:rPr lang="en-US" dirty="0"/>
              <a:t>Make choices about things that are meaningful </a:t>
            </a:r>
            <a:r>
              <a:rPr lang="en-US" dirty="0" smtClean="0"/>
              <a:t>    to </a:t>
            </a:r>
            <a:r>
              <a:rPr lang="en-US" dirty="0"/>
              <a:t>them</a:t>
            </a:r>
          </a:p>
          <a:p>
            <a:pPr lvl="1">
              <a:buSzPct val="50000"/>
            </a:pPr>
            <a:r>
              <a:rPr lang="en-US" dirty="0"/>
              <a:t>Use of personal belongings</a:t>
            </a:r>
          </a:p>
          <a:p>
            <a:pPr lvl="1">
              <a:buSzPct val="50000"/>
            </a:pPr>
            <a:r>
              <a:rPr lang="en-US" dirty="0"/>
              <a:t>Security of possessions</a:t>
            </a:r>
          </a:p>
        </p:txBody>
      </p:sp>
    </p:spTree>
    <p:extLst>
      <p:ext uri="{BB962C8B-B14F-4D97-AF65-F5344CB8AC3E}">
        <p14:creationId xmlns:p14="http://schemas.microsoft.com/office/powerpoint/2010/main" val="4273418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Self-Determination</a:t>
            </a:r>
          </a:p>
        </p:txBody>
      </p:sp>
      <p:sp>
        <p:nvSpPr>
          <p:cNvPr id="3" name="Content Placeholder 2"/>
          <p:cNvSpPr>
            <a:spLocks noGrp="1"/>
          </p:cNvSpPr>
          <p:nvPr>
            <p:ph idx="1"/>
          </p:nvPr>
        </p:nvSpPr>
        <p:spPr>
          <a:xfrm>
            <a:off x="457200" y="1371600"/>
            <a:ext cx="8229600" cy="4754563"/>
          </a:xfrm>
        </p:spPr>
        <p:txBody>
          <a:bodyPr>
            <a:normAutofit lnSpcReduction="10000"/>
          </a:bodyPr>
          <a:lstStyle/>
          <a:p>
            <a:pPr>
              <a:buSzPct val="50000"/>
            </a:pPr>
            <a:r>
              <a:rPr lang="en-US" dirty="0"/>
              <a:t>Accommodation of needs, preferences</a:t>
            </a:r>
          </a:p>
          <a:p>
            <a:pPr>
              <a:buSzPct val="50000"/>
            </a:pPr>
            <a:r>
              <a:rPr lang="en-US" dirty="0"/>
              <a:t>Choice </a:t>
            </a:r>
            <a:r>
              <a:rPr lang="mr-IN" dirty="0"/>
              <a:t>–</a:t>
            </a:r>
            <a:r>
              <a:rPr lang="en-US" dirty="0"/>
              <a:t> activities, daily schedule, </a:t>
            </a:r>
            <a:r>
              <a:rPr lang="en-US" dirty="0" smtClean="0"/>
              <a:t>health </a:t>
            </a:r>
            <a:r>
              <a:rPr lang="en-US" dirty="0"/>
              <a:t>care providers</a:t>
            </a:r>
          </a:p>
          <a:p>
            <a:pPr>
              <a:buSzPct val="50000"/>
            </a:pPr>
            <a:r>
              <a:rPr lang="en-US" dirty="0"/>
              <a:t>Participation in decisions about care, </a:t>
            </a:r>
            <a:r>
              <a:rPr lang="en-US" dirty="0" smtClean="0"/>
              <a:t>including </a:t>
            </a:r>
            <a:r>
              <a:rPr lang="en-US" dirty="0"/>
              <a:t>development of care plan</a:t>
            </a:r>
          </a:p>
          <a:p>
            <a:pPr lvl="1">
              <a:buSzPct val="50000"/>
            </a:pPr>
            <a:r>
              <a:rPr lang="en-US" dirty="0"/>
              <a:t>Person-centered care</a:t>
            </a:r>
          </a:p>
          <a:p>
            <a:pPr>
              <a:buSzPct val="50000"/>
            </a:pPr>
            <a:r>
              <a:rPr lang="en-US" dirty="0"/>
              <a:t>Request or refuse treatment</a:t>
            </a:r>
          </a:p>
          <a:p>
            <a:pPr>
              <a:buSzPct val="50000"/>
            </a:pPr>
            <a:r>
              <a:rPr lang="en-US" dirty="0"/>
              <a:t>Participate in resident and family groups</a:t>
            </a:r>
          </a:p>
          <a:p>
            <a:pPr>
              <a:buSzPct val="50000"/>
            </a:pPr>
            <a:r>
              <a:rPr lang="en-US" dirty="0"/>
              <a:t>Manage finances and personal affairs</a:t>
            </a:r>
          </a:p>
          <a:p>
            <a:pPr>
              <a:buSzPct val="50000"/>
            </a:pPr>
            <a:endParaRPr lang="en-US" dirty="0"/>
          </a:p>
        </p:txBody>
      </p:sp>
    </p:spTree>
    <p:extLst>
      <p:ext uri="{BB962C8B-B14F-4D97-AF65-F5344CB8AC3E}">
        <p14:creationId xmlns:p14="http://schemas.microsoft.com/office/powerpoint/2010/main" val="4038770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Privacy</a:t>
            </a:r>
          </a:p>
        </p:txBody>
      </p:sp>
      <p:sp>
        <p:nvSpPr>
          <p:cNvPr id="3" name="Content Placeholder 2"/>
          <p:cNvSpPr>
            <a:spLocks noGrp="1"/>
          </p:cNvSpPr>
          <p:nvPr>
            <p:ph idx="1"/>
          </p:nvPr>
        </p:nvSpPr>
        <p:spPr>
          <a:xfrm>
            <a:off x="457200" y="1371600"/>
            <a:ext cx="4269126" cy="4754563"/>
          </a:xfrm>
        </p:spPr>
        <p:txBody>
          <a:bodyPr/>
          <a:lstStyle/>
          <a:p>
            <a:pPr>
              <a:buSzPct val="50000"/>
            </a:pPr>
            <a:endParaRPr lang="en-US" dirty="0"/>
          </a:p>
          <a:p>
            <a:pPr>
              <a:buSzPct val="50000"/>
            </a:pPr>
            <a:r>
              <a:rPr lang="en-US" dirty="0"/>
              <a:t>Personal, financial, medical affairs</a:t>
            </a:r>
          </a:p>
          <a:p>
            <a:pPr>
              <a:buSzPct val="50000"/>
            </a:pPr>
            <a:r>
              <a:rPr lang="en-US" dirty="0"/>
              <a:t>Communication with others</a:t>
            </a:r>
          </a:p>
          <a:p>
            <a:pPr>
              <a:buSzPct val="50000"/>
            </a:pPr>
            <a:r>
              <a:rPr lang="en-US" dirty="0"/>
              <a:t>During treatment and provision of care</a:t>
            </a:r>
          </a:p>
        </p:txBody>
      </p:sp>
      <p:pic>
        <p:nvPicPr>
          <p:cNvPr id="5" name="Picture 4" descr="A close up of a logo&#10;&#10;Description generated with very high confidence">
            <a:extLst>
              <a:ext uri="{FF2B5EF4-FFF2-40B4-BE49-F238E27FC236}">
                <a16:creationId xmlns="" xmlns:a16="http://schemas.microsoft.com/office/drawing/2014/main" id="{56BDFC6C-7FED-4197-AE36-358EAA55BED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83615" y="2209800"/>
            <a:ext cx="3046076" cy="2742854"/>
          </a:xfrm>
          <a:prstGeom prst="rect">
            <a:avLst/>
          </a:prstGeom>
        </p:spPr>
      </p:pic>
    </p:spTree>
    <p:extLst>
      <p:ext uri="{BB962C8B-B14F-4D97-AF65-F5344CB8AC3E}">
        <p14:creationId xmlns:p14="http://schemas.microsoft.com/office/powerpoint/2010/main" val="3266650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 Fully Informed</a:t>
            </a:r>
          </a:p>
        </p:txBody>
      </p:sp>
      <p:sp>
        <p:nvSpPr>
          <p:cNvPr id="3" name="Content Placeholder 2"/>
          <p:cNvSpPr>
            <a:spLocks noGrp="1"/>
          </p:cNvSpPr>
          <p:nvPr>
            <p:ph idx="1"/>
          </p:nvPr>
        </p:nvSpPr>
        <p:spPr/>
        <p:txBody>
          <a:bodyPr/>
          <a:lstStyle/>
          <a:p>
            <a:pPr>
              <a:buSzPct val="50000"/>
            </a:pPr>
            <a:r>
              <a:rPr lang="en-US" dirty="0"/>
              <a:t>In a language and manner s/he understands</a:t>
            </a:r>
          </a:p>
          <a:p>
            <a:pPr>
              <a:buSzPct val="50000"/>
            </a:pPr>
            <a:r>
              <a:rPr lang="en-US" dirty="0"/>
              <a:t>Type of care being provided, risks and benefits</a:t>
            </a:r>
          </a:p>
          <a:p>
            <a:pPr>
              <a:buSzPct val="50000"/>
            </a:pPr>
            <a:r>
              <a:rPr lang="en-US" dirty="0"/>
              <a:t>Changes to health status, plan of care</a:t>
            </a:r>
          </a:p>
          <a:p>
            <a:pPr>
              <a:buSzPct val="50000"/>
            </a:pPr>
            <a:r>
              <a:rPr lang="en-US" dirty="0"/>
              <a:t>Contact information for the LTC Ombudsman and State Survey Agency</a:t>
            </a:r>
          </a:p>
          <a:p>
            <a:endParaRPr lang="en-US" dirty="0"/>
          </a:p>
        </p:txBody>
      </p:sp>
      <p:pic>
        <p:nvPicPr>
          <p:cNvPr id="5" name="Picture 4" descr="A person sitting in a room&#10;&#10;Description generated with very high confidence">
            <a:extLst>
              <a:ext uri="{FF2B5EF4-FFF2-40B4-BE49-F238E27FC236}">
                <a16:creationId xmlns="" xmlns:a16="http://schemas.microsoft.com/office/drawing/2014/main" id="{7F0303EF-2216-4130-B2F0-F8CB01F02A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86100" y="4497601"/>
            <a:ext cx="2971800" cy="1977598"/>
          </a:xfrm>
          <a:prstGeom prst="rect">
            <a:avLst/>
          </a:prstGeom>
        </p:spPr>
      </p:pic>
    </p:spTree>
    <p:extLst>
      <p:ext uri="{BB962C8B-B14F-4D97-AF65-F5344CB8AC3E}">
        <p14:creationId xmlns:p14="http://schemas.microsoft.com/office/powerpoint/2010/main" val="1079849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Around Transfer/Discharge</a:t>
            </a:r>
          </a:p>
        </p:txBody>
      </p:sp>
      <p:sp>
        <p:nvSpPr>
          <p:cNvPr id="3" name="Content Placeholder 2"/>
          <p:cNvSpPr>
            <a:spLocks noGrp="1"/>
          </p:cNvSpPr>
          <p:nvPr>
            <p:ph idx="1"/>
          </p:nvPr>
        </p:nvSpPr>
        <p:spPr/>
        <p:txBody>
          <a:bodyPr/>
          <a:lstStyle/>
          <a:p>
            <a:pPr>
              <a:buSzPct val="50000"/>
            </a:pPr>
            <a:r>
              <a:rPr lang="en-US" dirty="0" smtClean="0"/>
              <a:t>30-day written </a:t>
            </a:r>
            <a:r>
              <a:rPr lang="en-US" dirty="0"/>
              <a:t>notice </a:t>
            </a:r>
            <a:r>
              <a:rPr lang="mr-IN" dirty="0"/>
              <a:t>–</a:t>
            </a:r>
            <a:r>
              <a:rPr lang="en-US" dirty="0"/>
              <a:t> reason, effective date, location, appeal rights</a:t>
            </a:r>
          </a:p>
          <a:p>
            <a:pPr>
              <a:buSzPct val="50000"/>
            </a:pPr>
            <a:r>
              <a:rPr lang="en-US" dirty="0"/>
              <a:t>Preparation and orientation for discharge</a:t>
            </a:r>
          </a:p>
          <a:p>
            <a:pPr>
              <a:buSzPct val="50000"/>
            </a:pPr>
            <a:r>
              <a:rPr lang="en-US" dirty="0"/>
              <a:t>Right to return after hospitalization</a:t>
            </a:r>
          </a:p>
        </p:txBody>
      </p:sp>
      <p:pic>
        <p:nvPicPr>
          <p:cNvPr id="5" name="Picture 4" descr="A group of people in a room&#10;&#10;Description generated with very high confidence">
            <a:extLst>
              <a:ext uri="{FF2B5EF4-FFF2-40B4-BE49-F238E27FC236}">
                <a16:creationId xmlns="" xmlns:a16="http://schemas.microsoft.com/office/drawing/2014/main" id="{695F9DE6-580F-40D1-9790-DE06654B2C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4440781"/>
            <a:ext cx="4724798" cy="1889919"/>
          </a:xfrm>
          <a:prstGeom prst="rect">
            <a:avLst/>
          </a:prstGeom>
        </p:spPr>
      </p:pic>
    </p:spTree>
    <p:extLst>
      <p:ext uri="{BB962C8B-B14F-4D97-AF65-F5344CB8AC3E}">
        <p14:creationId xmlns:p14="http://schemas.microsoft.com/office/powerpoint/2010/main" val="1113520090"/>
      </p:ext>
    </p:extLst>
  </p:cSld>
  <p:clrMapOvr>
    <a:masterClrMapping/>
  </p:clrMapOvr>
</p:sld>
</file>

<file path=ppt/theme/theme1.xml><?xml version="1.0" encoding="utf-8"?>
<a:theme xmlns:a="http://schemas.openxmlformats.org/drawingml/2006/main" name="Blank">
  <a:themeElements>
    <a:clrScheme name="Custom 11">
      <a:dk1>
        <a:srgbClr val="000000"/>
      </a:dk1>
      <a:lt1>
        <a:srgbClr val="FFFFFF"/>
      </a:lt1>
      <a:dk2>
        <a:srgbClr val="000000"/>
      </a:dk2>
      <a:lt2>
        <a:srgbClr val="808080"/>
      </a:lt2>
      <a:accent1>
        <a:srgbClr val="FF0000"/>
      </a:accent1>
      <a:accent2>
        <a:srgbClr val="FF0000"/>
      </a:accent2>
      <a:accent3>
        <a:srgbClr val="FFFFFF"/>
      </a:accent3>
      <a:accent4>
        <a:srgbClr val="000000"/>
      </a:accent4>
      <a:accent5>
        <a:srgbClr val="FF0000"/>
      </a:accent5>
      <a:accent6>
        <a:srgbClr val="E70000"/>
      </a:accent6>
      <a:hlink>
        <a:srgbClr val="5959FE"/>
      </a:hlink>
      <a:folHlink>
        <a:srgbClr val="B2B2B2"/>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June 2017 Session Designing Meaningful Conversations 5 12 17</Template>
  <TotalTime>4041</TotalTime>
  <Words>334</Words>
  <Application>Microsoft Office PowerPoint</Application>
  <PresentationFormat>On-screen Show (4:3)</PresentationFormat>
  <Paragraphs>77</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Blank</vt:lpstr>
      <vt:lpstr>       Strengthening Resident and Family Councils   Resident Rights  November 2017    </vt:lpstr>
      <vt:lpstr>Introduction</vt:lpstr>
      <vt:lpstr>Resident Rights </vt:lpstr>
      <vt:lpstr>Residents’ Rights</vt:lpstr>
      <vt:lpstr>Dignity and Respect</vt:lpstr>
      <vt:lpstr>Self-Determination</vt:lpstr>
      <vt:lpstr>Privacy</vt:lpstr>
      <vt:lpstr>Be Fully Informed</vt:lpstr>
      <vt:lpstr>Around Transfer/Discharge</vt:lpstr>
      <vt:lpstr>Exercising Your Rights</vt:lpstr>
      <vt:lpstr>Raise Grievances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Biocchi</dc:creator>
  <cp:lastModifiedBy> </cp:lastModifiedBy>
  <cp:revision>101</cp:revision>
  <dcterms:created xsi:type="dcterms:W3CDTF">2017-09-27T13:51:58Z</dcterms:created>
  <dcterms:modified xsi:type="dcterms:W3CDTF">2018-06-06T15:35:09Z</dcterms:modified>
</cp:coreProperties>
</file>