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63" r:id="rId6"/>
    <p:sldId id="259" r:id="rId7"/>
    <p:sldId id="311" r:id="rId8"/>
    <p:sldId id="282" r:id="rId9"/>
    <p:sldId id="313" r:id="rId10"/>
    <p:sldId id="304" r:id="rId11"/>
    <p:sldId id="309" r:id="rId12"/>
    <p:sldId id="305" r:id="rId13"/>
    <p:sldId id="306" r:id="rId14"/>
    <p:sldId id="310" r:id="rId15"/>
    <p:sldId id="307" r:id="rId16"/>
    <p:sldId id="308" r:id="rId17"/>
    <p:sldId id="294" r:id="rId18"/>
    <p:sldId id="312" r:id="rId19"/>
    <p:sldId id="295"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31E40-FB79-2EFE-E104-927707A0C9B6}" name="Reardon, Timothy (EOHLC)" initials="TR" userId="S::Timothy.Reardon2@mass.gov::31339d56-df5e-429b-974c-d8934eead266" providerId="AD"/>
  <p188:author id="{18CC7F4C-439E-CFA7-BD51-C4E901705248}" name="Dearing, Philip (EOHLC)" initials="DP" userId="S::philip.dearing@mass.gov::ce333ee0-ab1a-4fe1-9c34-5cddae6d31b6" providerId="AD"/>
  <p188:author id="{B6552A53-3A94-4486-38B1-3F74EAC993C5}" name="Dearing, Philip (EOHLC)" initials="PD" userId="S::Philip.Dearing@mass.gov::ce333ee0-ab1a-4fe1-9c34-5cddae6d31b6" providerId="AD"/>
  <p188:author id="{A531355E-2B15-76AA-81D6-FA6682EA9573}" name="Walsh, Matthew (EOHLC)" initials="WM" userId="S::matthew.walsh@mass.gov::6b9d2727-13b7-4fba-bda7-e67533322e9c" providerId="AD"/>
  <p188:author id="{2EFB27D2-5561-7D95-F0B4-D9E809F4A868}" name="Shupin, Eric (EOHLC)" initials="ES" userId="S::eric.shupin@mass.gov::c0128860-9151-4cc9-aba2-fd00b56a7c9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D0D0D"/>
    <a:srgbClr val="DD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DEC20-5D65-47BB-9E78-EE76341B7690}" v="136" dt="2025-09-08T19:58:24.609"/>
    <p1510:client id="{70EDB730-8B80-B15F-6FA5-84FF7285B735}" v="593" dt="2025-09-09T19:39:30.582"/>
    <p1510:client id="{8FCCB819-31A6-41CA-B8FC-2E97C1BC7C05}" v="4" dt="2025-09-09T19:02:43.079"/>
    <p1510:client id="{C10B6D6B-DEA3-7C12-D557-58238CFB6B22}" v="1950" dt="2025-09-09T18:48:36.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90F831-B739-41DE-9B41-FF7413CE518D}" type="datetimeFigureOut">
              <a:rPr lang="en-US" smtClean="0"/>
              <a:t>9/16/2025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B36B19-5F50-4E63-BE48-78AEEF2E5D5B}" type="slidenum">
              <a:rPr lang="en-US" smtClean="0"/>
              <a:t>‹#›</a:t>
            </a:fld>
            <a:endParaRPr lang="en-US"/>
          </a:p>
        </p:txBody>
      </p:sp>
    </p:spTree>
    <p:extLst>
      <p:ext uri="{BB962C8B-B14F-4D97-AF65-F5344CB8AC3E}">
        <p14:creationId xmlns:p14="http://schemas.microsoft.com/office/powerpoint/2010/main" val="212383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a:p>
        </p:txBody>
      </p:sp>
      <p:sp>
        <p:nvSpPr>
          <p:cNvPr id="4" name="Slide Number Placeholder 3"/>
          <p:cNvSpPr>
            <a:spLocks noGrp="1"/>
          </p:cNvSpPr>
          <p:nvPr>
            <p:ph type="sldNum" sz="quarter" idx="5"/>
          </p:nvPr>
        </p:nvSpPr>
        <p:spPr/>
        <p:txBody>
          <a:bodyPr/>
          <a:lstStyle/>
          <a:p>
            <a:fld id="{75B36B19-5F50-4E63-BE48-78AEEF2E5D5B}" type="slidenum">
              <a:rPr lang="en-US" smtClean="0"/>
              <a:t>1</a:t>
            </a:fld>
            <a:endParaRPr lang="en-US"/>
          </a:p>
        </p:txBody>
      </p:sp>
    </p:spTree>
    <p:extLst>
      <p:ext uri="{BB962C8B-B14F-4D97-AF65-F5344CB8AC3E}">
        <p14:creationId xmlns:p14="http://schemas.microsoft.com/office/powerpoint/2010/main" val="24958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A8398-4EE5-231E-4169-2A83437FF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8AFEA-10F9-3A08-3B8E-547E54ADA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7FEFC-BA6D-86F7-D113-59F5DC7D3B2A}"/>
              </a:ext>
            </a:extLst>
          </p:cNvPr>
          <p:cNvSpPr>
            <a:spLocks noGrp="1"/>
          </p:cNvSpPr>
          <p:nvPr>
            <p:ph type="body" idx="1"/>
          </p:nvPr>
        </p:nvSpPr>
        <p:spPr/>
        <p:txBody>
          <a:bodyPr/>
          <a:lstStyle/>
          <a:p>
            <a:pPr marL="171450" indent="-171450">
              <a:buFont typeface="Arial" panose="020B0604020202020204" pitchFamily="34" charset="0"/>
              <a:buChar char="•"/>
            </a:pPr>
            <a:endParaRPr lang="en-US"/>
          </a:p>
          <a:p>
            <a:endParaRPr lang="en-US"/>
          </a:p>
        </p:txBody>
      </p:sp>
      <p:sp>
        <p:nvSpPr>
          <p:cNvPr id="4" name="Slide Number Placeholder 3">
            <a:extLst>
              <a:ext uri="{FF2B5EF4-FFF2-40B4-BE49-F238E27FC236}">
                <a16:creationId xmlns:a16="http://schemas.microsoft.com/office/drawing/2014/main" id="{0CF917BC-5711-1AC6-C1D5-7C03838F4AB4}"/>
              </a:ext>
            </a:extLst>
          </p:cNvPr>
          <p:cNvSpPr>
            <a:spLocks noGrp="1"/>
          </p:cNvSpPr>
          <p:nvPr>
            <p:ph type="sldNum" sz="quarter" idx="5"/>
          </p:nvPr>
        </p:nvSpPr>
        <p:spPr/>
        <p:txBody>
          <a:bodyPr/>
          <a:lstStyle/>
          <a:p>
            <a:fld id="{75B36B19-5F50-4E63-BE48-78AEEF2E5D5B}" type="slidenum">
              <a:rPr lang="en-US" smtClean="0"/>
              <a:t>10</a:t>
            </a:fld>
            <a:endParaRPr lang="en-US"/>
          </a:p>
        </p:txBody>
      </p:sp>
    </p:spTree>
    <p:extLst>
      <p:ext uri="{BB962C8B-B14F-4D97-AF65-F5344CB8AC3E}">
        <p14:creationId xmlns:p14="http://schemas.microsoft.com/office/powerpoint/2010/main" val="51331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D15A1-70DC-9375-AB9F-201BF6FE1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46B04-8AAA-0496-F898-B855E146B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54146-DE42-5BFC-4B5C-78B32A159F26}"/>
              </a:ext>
            </a:extLst>
          </p:cNvPr>
          <p:cNvSpPr>
            <a:spLocks noGrp="1"/>
          </p:cNvSpPr>
          <p:nvPr>
            <p:ph type="body" idx="1"/>
          </p:nvPr>
        </p:nvSpPr>
        <p:spPr/>
        <p:txBody>
          <a:bodyPr/>
          <a:lstStyle/>
          <a:p>
            <a:endParaRPr lang="en-US" b="1" u="sng"/>
          </a:p>
        </p:txBody>
      </p:sp>
      <p:sp>
        <p:nvSpPr>
          <p:cNvPr id="4" name="Slide Number Placeholder 3">
            <a:extLst>
              <a:ext uri="{FF2B5EF4-FFF2-40B4-BE49-F238E27FC236}">
                <a16:creationId xmlns:a16="http://schemas.microsoft.com/office/drawing/2014/main" id="{C4D1D594-275A-6130-F06B-9F0F3D529749}"/>
              </a:ext>
            </a:extLst>
          </p:cNvPr>
          <p:cNvSpPr>
            <a:spLocks noGrp="1"/>
          </p:cNvSpPr>
          <p:nvPr>
            <p:ph type="sldNum" sz="quarter" idx="5"/>
          </p:nvPr>
        </p:nvSpPr>
        <p:spPr/>
        <p:txBody>
          <a:bodyPr/>
          <a:lstStyle/>
          <a:p>
            <a:fld id="{75B36B19-5F50-4E63-BE48-78AEEF2E5D5B}" type="slidenum">
              <a:rPr lang="en-US" smtClean="0"/>
              <a:t>11</a:t>
            </a:fld>
            <a:endParaRPr lang="en-US"/>
          </a:p>
        </p:txBody>
      </p:sp>
    </p:spTree>
    <p:extLst>
      <p:ext uri="{BB962C8B-B14F-4D97-AF65-F5344CB8AC3E}">
        <p14:creationId xmlns:p14="http://schemas.microsoft.com/office/powerpoint/2010/main" val="3559072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4B988-4734-C141-4189-7B992CFB0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39B7D-4C64-70F2-A504-85B4B8A06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B0AB0-8E9C-8184-FD3B-597C514437B8}"/>
              </a:ext>
            </a:extLst>
          </p:cNvPr>
          <p:cNvSpPr>
            <a:spLocks noGrp="1"/>
          </p:cNvSpPr>
          <p:nvPr>
            <p:ph type="body" idx="1"/>
          </p:nvPr>
        </p:nvSpPr>
        <p:spPr/>
        <p:txBody>
          <a:bodyPr/>
          <a:lstStyle/>
          <a:p>
            <a:endParaRPr lang="en-US" b="1" u="sng"/>
          </a:p>
        </p:txBody>
      </p:sp>
      <p:sp>
        <p:nvSpPr>
          <p:cNvPr id="4" name="Slide Number Placeholder 3">
            <a:extLst>
              <a:ext uri="{FF2B5EF4-FFF2-40B4-BE49-F238E27FC236}">
                <a16:creationId xmlns:a16="http://schemas.microsoft.com/office/drawing/2014/main" id="{B4EEEE08-CA2C-66A0-8768-8164D4806349}"/>
              </a:ext>
            </a:extLst>
          </p:cNvPr>
          <p:cNvSpPr>
            <a:spLocks noGrp="1"/>
          </p:cNvSpPr>
          <p:nvPr>
            <p:ph type="sldNum" sz="quarter" idx="5"/>
          </p:nvPr>
        </p:nvSpPr>
        <p:spPr/>
        <p:txBody>
          <a:bodyPr/>
          <a:lstStyle/>
          <a:p>
            <a:fld id="{75B36B19-5F50-4E63-BE48-78AEEF2E5D5B}" type="slidenum">
              <a:rPr lang="en-US" smtClean="0"/>
              <a:t>12</a:t>
            </a:fld>
            <a:endParaRPr lang="en-US"/>
          </a:p>
        </p:txBody>
      </p:sp>
    </p:spTree>
    <p:extLst>
      <p:ext uri="{BB962C8B-B14F-4D97-AF65-F5344CB8AC3E}">
        <p14:creationId xmlns:p14="http://schemas.microsoft.com/office/powerpoint/2010/main" val="61291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EFC83-E77D-CAEC-B4F9-74623A0DA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9C54A-7E9B-324B-8EAD-BA65EB274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8BA87-3349-6831-0B34-BA24DB36533B}"/>
              </a:ext>
            </a:extLst>
          </p:cNvPr>
          <p:cNvSpPr>
            <a:spLocks noGrp="1"/>
          </p:cNvSpPr>
          <p:nvPr>
            <p:ph type="body" idx="1"/>
          </p:nvPr>
        </p:nvSpPr>
        <p:spPr/>
        <p:txBody>
          <a:bodyPr/>
          <a:lstStyle/>
          <a:p>
            <a:endParaRPr lang="en-US" b="1" u="sng"/>
          </a:p>
        </p:txBody>
      </p:sp>
      <p:sp>
        <p:nvSpPr>
          <p:cNvPr id="4" name="Slide Number Placeholder 3">
            <a:extLst>
              <a:ext uri="{FF2B5EF4-FFF2-40B4-BE49-F238E27FC236}">
                <a16:creationId xmlns:a16="http://schemas.microsoft.com/office/drawing/2014/main" id="{2E3108C3-72BD-62A0-D6FC-10DC0D12DA07}"/>
              </a:ext>
            </a:extLst>
          </p:cNvPr>
          <p:cNvSpPr>
            <a:spLocks noGrp="1"/>
          </p:cNvSpPr>
          <p:nvPr>
            <p:ph type="sldNum" sz="quarter" idx="5"/>
          </p:nvPr>
        </p:nvSpPr>
        <p:spPr/>
        <p:txBody>
          <a:bodyPr/>
          <a:lstStyle/>
          <a:p>
            <a:fld id="{75B36B19-5F50-4E63-BE48-78AEEF2E5D5B}" type="slidenum">
              <a:rPr lang="en-US" smtClean="0"/>
              <a:t>13</a:t>
            </a:fld>
            <a:endParaRPr lang="en-US"/>
          </a:p>
        </p:txBody>
      </p:sp>
    </p:spTree>
    <p:extLst>
      <p:ext uri="{BB962C8B-B14F-4D97-AF65-F5344CB8AC3E}">
        <p14:creationId xmlns:p14="http://schemas.microsoft.com/office/powerpoint/2010/main" val="227759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latin typeface="Aptos"/>
              <a:ea typeface="Calibri"/>
              <a:cs typeface="Calibri"/>
            </a:endParaRPr>
          </a:p>
        </p:txBody>
      </p:sp>
      <p:sp>
        <p:nvSpPr>
          <p:cNvPr id="4" name="Slide Number Placeholder 3"/>
          <p:cNvSpPr>
            <a:spLocks noGrp="1"/>
          </p:cNvSpPr>
          <p:nvPr>
            <p:ph type="sldNum" sz="quarter" idx="5"/>
          </p:nvPr>
        </p:nvSpPr>
        <p:spPr/>
        <p:txBody>
          <a:bodyPr/>
          <a:lstStyle/>
          <a:p>
            <a:fld id="{75B36B19-5F50-4E63-BE48-78AEEF2E5D5B}" type="slidenum">
              <a:rPr lang="en-US" smtClean="0"/>
              <a:t>14</a:t>
            </a:fld>
            <a:endParaRPr lang="en-US"/>
          </a:p>
        </p:txBody>
      </p:sp>
    </p:spTree>
    <p:extLst>
      <p:ext uri="{BB962C8B-B14F-4D97-AF65-F5344CB8AC3E}">
        <p14:creationId xmlns:p14="http://schemas.microsoft.com/office/powerpoint/2010/main" val="3603704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latin typeface="Calibri"/>
              <a:ea typeface="Calibri"/>
              <a:cs typeface="Calibri"/>
            </a:endParaRPr>
          </a:p>
        </p:txBody>
      </p:sp>
      <p:sp>
        <p:nvSpPr>
          <p:cNvPr id="4" name="Slide Number Placeholder 3"/>
          <p:cNvSpPr>
            <a:spLocks noGrp="1"/>
          </p:cNvSpPr>
          <p:nvPr>
            <p:ph type="sldNum" sz="quarter" idx="5"/>
          </p:nvPr>
        </p:nvSpPr>
        <p:spPr/>
        <p:txBody>
          <a:bodyPr/>
          <a:lstStyle/>
          <a:p>
            <a:fld id="{75B36B19-5F50-4E63-BE48-78AEEF2E5D5B}" type="slidenum">
              <a:rPr lang="en-US" smtClean="0"/>
              <a:t>15</a:t>
            </a:fld>
            <a:endParaRPr lang="en-US"/>
          </a:p>
        </p:txBody>
      </p:sp>
    </p:spTree>
    <p:extLst>
      <p:ext uri="{BB962C8B-B14F-4D97-AF65-F5344CB8AC3E}">
        <p14:creationId xmlns:p14="http://schemas.microsoft.com/office/powerpoint/2010/main" val="743444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solidFill>
                <a:srgbClr val="000000"/>
              </a:solidFill>
              <a:latin typeface="Calibri"/>
              <a:ea typeface="Calibri"/>
              <a:cs typeface="Calibri"/>
            </a:endParaRPr>
          </a:p>
          <a:p>
            <a:pPr>
              <a:buFont typeface="Calibri"/>
            </a:pPr>
            <a:endParaRPr lang="en-US" b="1">
              <a:latin typeface="Calibri"/>
              <a:ea typeface="Calibri"/>
              <a:cs typeface="Calibri"/>
            </a:endParaRPr>
          </a:p>
        </p:txBody>
      </p:sp>
      <p:sp>
        <p:nvSpPr>
          <p:cNvPr id="4" name="Slide Number Placeholder 3"/>
          <p:cNvSpPr>
            <a:spLocks noGrp="1"/>
          </p:cNvSpPr>
          <p:nvPr>
            <p:ph type="sldNum" sz="quarter" idx="5"/>
          </p:nvPr>
        </p:nvSpPr>
        <p:spPr/>
        <p:txBody>
          <a:bodyPr/>
          <a:lstStyle/>
          <a:p>
            <a:fld id="{75B36B19-5F50-4E63-BE48-78AEEF2E5D5B}" type="slidenum">
              <a:rPr lang="en-US" smtClean="0"/>
              <a:t>16</a:t>
            </a:fld>
            <a:endParaRPr lang="en-US"/>
          </a:p>
        </p:txBody>
      </p:sp>
    </p:spTree>
    <p:extLst>
      <p:ext uri="{BB962C8B-B14F-4D97-AF65-F5344CB8AC3E}">
        <p14:creationId xmlns:p14="http://schemas.microsoft.com/office/powerpoint/2010/main" val="177695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cs typeface="+mn-lt"/>
            </a:endParaRPr>
          </a:p>
        </p:txBody>
      </p:sp>
      <p:sp>
        <p:nvSpPr>
          <p:cNvPr id="4" name="Slide Number Placeholder 3"/>
          <p:cNvSpPr>
            <a:spLocks noGrp="1"/>
          </p:cNvSpPr>
          <p:nvPr>
            <p:ph type="sldNum" sz="quarter" idx="5"/>
          </p:nvPr>
        </p:nvSpPr>
        <p:spPr/>
        <p:txBody>
          <a:bodyPr/>
          <a:lstStyle/>
          <a:p>
            <a:fld id="{75B36B19-5F50-4E63-BE48-78AEEF2E5D5B}" type="slidenum">
              <a:rPr lang="en-US" smtClean="0"/>
              <a:t>2</a:t>
            </a:fld>
            <a:endParaRPr lang="en-US"/>
          </a:p>
        </p:txBody>
      </p:sp>
    </p:spTree>
    <p:extLst>
      <p:ext uri="{BB962C8B-B14F-4D97-AF65-F5344CB8AC3E}">
        <p14:creationId xmlns:p14="http://schemas.microsoft.com/office/powerpoint/2010/main" val="188314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p>
        </p:txBody>
      </p:sp>
      <p:sp>
        <p:nvSpPr>
          <p:cNvPr id="4" name="Slide Number Placeholder 3"/>
          <p:cNvSpPr>
            <a:spLocks noGrp="1"/>
          </p:cNvSpPr>
          <p:nvPr>
            <p:ph type="sldNum" sz="quarter" idx="5"/>
          </p:nvPr>
        </p:nvSpPr>
        <p:spPr/>
        <p:txBody>
          <a:bodyPr/>
          <a:lstStyle/>
          <a:p>
            <a:fld id="{75B36B19-5F50-4E63-BE48-78AEEF2E5D5B}" type="slidenum">
              <a:rPr lang="en-US" smtClean="0"/>
              <a:t>3</a:t>
            </a:fld>
            <a:endParaRPr lang="en-US"/>
          </a:p>
        </p:txBody>
      </p:sp>
    </p:spTree>
    <p:extLst>
      <p:ext uri="{BB962C8B-B14F-4D97-AF65-F5344CB8AC3E}">
        <p14:creationId xmlns:p14="http://schemas.microsoft.com/office/powerpoint/2010/main" val="136627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A43CE-C138-30A1-E875-CE30DB428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25A64-5054-9DE1-F7F0-25F5CC6D5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EF0D6-2415-BA05-CC53-359235CF3B37}"/>
              </a:ext>
            </a:extLst>
          </p:cNvPr>
          <p:cNvSpPr>
            <a:spLocks noGrp="1"/>
          </p:cNvSpPr>
          <p:nvPr>
            <p:ph type="body" idx="1"/>
          </p:nvPr>
        </p:nvSpPr>
        <p:spPr/>
        <p:txBody>
          <a:bodyPr/>
          <a:lstStyle/>
          <a:p>
            <a:endParaRPr lang="en-US" b="1" u="sng"/>
          </a:p>
        </p:txBody>
      </p:sp>
      <p:sp>
        <p:nvSpPr>
          <p:cNvPr id="4" name="Slide Number Placeholder 3">
            <a:extLst>
              <a:ext uri="{FF2B5EF4-FFF2-40B4-BE49-F238E27FC236}">
                <a16:creationId xmlns:a16="http://schemas.microsoft.com/office/drawing/2014/main" id="{B265D643-E319-ECC2-CA30-58B867BBB73E}"/>
              </a:ext>
            </a:extLst>
          </p:cNvPr>
          <p:cNvSpPr>
            <a:spLocks noGrp="1"/>
          </p:cNvSpPr>
          <p:nvPr>
            <p:ph type="sldNum" sz="quarter" idx="5"/>
          </p:nvPr>
        </p:nvSpPr>
        <p:spPr/>
        <p:txBody>
          <a:bodyPr/>
          <a:lstStyle/>
          <a:p>
            <a:fld id="{75B36B19-5F50-4E63-BE48-78AEEF2E5D5B}" type="slidenum">
              <a:rPr lang="en-US" smtClean="0"/>
              <a:t>4</a:t>
            </a:fld>
            <a:endParaRPr lang="en-US"/>
          </a:p>
        </p:txBody>
      </p:sp>
    </p:spTree>
    <p:extLst>
      <p:ext uri="{BB962C8B-B14F-4D97-AF65-F5344CB8AC3E}">
        <p14:creationId xmlns:p14="http://schemas.microsoft.com/office/powerpoint/2010/main" val="10959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B36B19-5F50-4E63-BE48-78AEEF2E5D5B}" type="slidenum">
              <a:rPr lang="en-US" smtClean="0"/>
              <a:t>5</a:t>
            </a:fld>
            <a:endParaRPr lang="en-US"/>
          </a:p>
        </p:txBody>
      </p:sp>
    </p:spTree>
    <p:extLst>
      <p:ext uri="{BB962C8B-B14F-4D97-AF65-F5344CB8AC3E}">
        <p14:creationId xmlns:p14="http://schemas.microsoft.com/office/powerpoint/2010/main" val="71949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9936D-AD6D-ED5F-1A0D-55229B46A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83917-E4E5-B529-0969-F1E353FE2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94014-ABC9-EEDA-9C4E-E4EC8DC405C7}"/>
              </a:ext>
            </a:extLst>
          </p:cNvPr>
          <p:cNvSpPr>
            <a:spLocks noGrp="1"/>
          </p:cNvSpPr>
          <p:nvPr>
            <p:ph type="body" idx="1"/>
          </p:nvPr>
        </p:nvSpPr>
        <p:spPr/>
        <p:txBody>
          <a:bodyPr/>
          <a:lstStyle/>
          <a:p>
            <a:endParaRPr lang="en-US" b="1" u="sng"/>
          </a:p>
        </p:txBody>
      </p:sp>
      <p:sp>
        <p:nvSpPr>
          <p:cNvPr id="4" name="Slide Number Placeholder 3">
            <a:extLst>
              <a:ext uri="{FF2B5EF4-FFF2-40B4-BE49-F238E27FC236}">
                <a16:creationId xmlns:a16="http://schemas.microsoft.com/office/drawing/2014/main" id="{AAB69281-60B4-FEAF-7794-3CA2E2C701AB}"/>
              </a:ext>
            </a:extLst>
          </p:cNvPr>
          <p:cNvSpPr>
            <a:spLocks noGrp="1"/>
          </p:cNvSpPr>
          <p:nvPr>
            <p:ph type="sldNum" sz="quarter" idx="5"/>
          </p:nvPr>
        </p:nvSpPr>
        <p:spPr/>
        <p:txBody>
          <a:bodyPr/>
          <a:lstStyle/>
          <a:p>
            <a:fld id="{75B36B19-5F50-4E63-BE48-78AEEF2E5D5B}" type="slidenum">
              <a:rPr lang="en-US" smtClean="0"/>
              <a:t>6</a:t>
            </a:fld>
            <a:endParaRPr lang="en-US"/>
          </a:p>
        </p:txBody>
      </p:sp>
    </p:spTree>
    <p:extLst>
      <p:ext uri="{BB962C8B-B14F-4D97-AF65-F5344CB8AC3E}">
        <p14:creationId xmlns:p14="http://schemas.microsoft.com/office/powerpoint/2010/main" val="4087885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21085-1750-FC21-6477-9427B3310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069EC-6468-0059-A552-B7641ED19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874A8-6A11-5023-EDEA-2E6092F0903E}"/>
              </a:ext>
            </a:extLst>
          </p:cNvPr>
          <p:cNvSpPr>
            <a:spLocks noGrp="1"/>
          </p:cNvSpPr>
          <p:nvPr>
            <p:ph type="body" idx="1"/>
          </p:nvPr>
        </p:nvSpPr>
        <p:spPr/>
        <p:txBody>
          <a:bodyPr/>
          <a:lstStyle/>
          <a:p>
            <a:pPr marL="171450" indent="-171450">
              <a:buFont typeface="Arial" panose="020B0604020202020204" pitchFamily="34" charset="0"/>
              <a:buChar char="•"/>
            </a:pPr>
            <a:endParaRPr lang="en-US"/>
          </a:p>
          <a:p>
            <a:endParaRPr lang="en-US"/>
          </a:p>
        </p:txBody>
      </p:sp>
      <p:sp>
        <p:nvSpPr>
          <p:cNvPr id="4" name="Slide Number Placeholder 3">
            <a:extLst>
              <a:ext uri="{FF2B5EF4-FFF2-40B4-BE49-F238E27FC236}">
                <a16:creationId xmlns:a16="http://schemas.microsoft.com/office/drawing/2014/main" id="{D53BA9DF-F6ED-65F3-9629-D66FDE8A86EC}"/>
              </a:ext>
            </a:extLst>
          </p:cNvPr>
          <p:cNvSpPr>
            <a:spLocks noGrp="1"/>
          </p:cNvSpPr>
          <p:nvPr>
            <p:ph type="sldNum" sz="quarter" idx="5"/>
          </p:nvPr>
        </p:nvSpPr>
        <p:spPr/>
        <p:txBody>
          <a:bodyPr/>
          <a:lstStyle/>
          <a:p>
            <a:fld id="{75B36B19-5F50-4E63-BE48-78AEEF2E5D5B}" type="slidenum">
              <a:rPr lang="en-US" smtClean="0"/>
              <a:t>7</a:t>
            </a:fld>
            <a:endParaRPr lang="en-US"/>
          </a:p>
        </p:txBody>
      </p:sp>
    </p:spTree>
    <p:extLst>
      <p:ext uri="{BB962C8B-B14F-4D97-AF65-F5344CB8AC3E}">
        <p14:creationId xmlns:p14="http://schemas.microsoft.com/office/powerpoint/2010/main" val="152939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F98C8-62BB-721F-B499-65BE54C0C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4005A-5138-4D85-5108-7331C13E1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E5D8F-853A-51DE-385B-FC92F04393AF}"/>
              </a:ext>
            </a:extLst>
          </p:cNvPr>
          <p:cNvSpPr>
            <a:spLocks noGrp="1"/>
          </p:cNvSpPr>
          <p:nvPr>
            <p:ph type="body" idx="1"/>
          </p:nvPr>
        </p:nvSpPr>
        <p:spPr/>
        <p:txBody>
          <a:bodyPr/>
          <a:lstStyle/>
          <a:p>
            <a:endParaRPr lang="en-US" b="1" u="sng"/>
          </a:p>
          <a:p>
            <a:pPr>
              <a:buFont typeface="Arial" panose="020B0604020202020204" pitchFamily="34" charset="0"/>
            </a:pPr>
            <a:endParaRPr lang="en-US"/>
          </a:p>
        </p:txBody>
      </p:sp>
      <p:sp>
        <p:nvSpPr>
          <p:cNvPr id="4" name="Slide Number Placeholder 3">
            <a:extLst>
              <a:ext uri="{FF2B5EF4-FFF2-40B4-BE49-F238E27FC236}">
                <a16:creationId xmlns:a16="http://schemas.microsoft.com/office/drawing/2014/main" id="{3E2735B3-9AF0-98D3-9B43-FC9825BB3208}"/>
              </a:ext>
            </a:extLst>
          </p:cNvPr>
          <p:cNvSpPr>
            <a:spLocks noGrp="1"/>
          </p:cNvSpPr>
          <p:nvPr>
            <p:ph type="sldNum" sz="quarter" idx="5"/>
          </p:nvPr>
        </p:nvSpPr>
        <p:spPr/>
        <p:txBody>
          <a:bodyPr/>
          <a:lstStyle/>
          <a:p>
            <a:fld id="{75B36B19-5F50-4E63-BE48-78AEEF2E5D5B}" type="slidenum">
              <a:rPr lang="en-US" smtClean="0"/>
              <a:t>8</a:t>
            </a:fld>
            <a:endParaRPr lang="en-US"/>
          </a:p>
        </p:txBody>
      </p:sp>
    </p:spTree>
    <p:extLst>
      <p:ext uri="{BB962C8B-B14F-4D97-AF65-F5344CB8AC3E}">
        <p14:creationId xmlns:p14="http://schemas.microsoft.com/office/powerpoint/2010/main" val="295394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D5E05-DBED-51FB-4261-BEF50570F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150FA-7539-C5A2-E1BF-69D4DA140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63E7E-83E1-BFEB-2BFC-53472F818335}"/>
              </a:ext>
            </a:extLst>
          </p:cNvPr>
          <p:cNvSpPr>
            <a:spLocks noGrp="1"/>
          </p:cNvSpPr>
          <p:nvPr>
            <p:ph type="body" idx="1"/>
          </p:nvPr>
        </p:nvSpPr>
        <p:spPr/>
        <p:txBody>
          <a:bodyPr/>
          <a:lstStyle/>
          <a:p>
            <a:endParaRPr lang="en-US" b="1" u="sng"/>
          </a:p>
        </p:txBody>
      </p:sp>
      <p:sp>
        <p:nvSpPr>
          <p:cNvPr id="4" name="Slide Number Placeholder 3">
            <a:extLst>
              <a:ext uri="{FF2B5EF4-FFF2-40B4-BE49-F238E27FC236}">
                <a16:creationId xmlns:a16="http://schemas.microsoft.com/office/drawing/2014/main" id="{8CA6B43C-1831-9E8C-CF11-3657378DD786}"/>
              </a:ext>
            </a:extLst>
          </p:cNvPr>
          <p:cNvSpPr>
            <a:spLocks noGrp="1"/>
          </p:cNvSpPr>
          <p:nvPr>
            <p:ph type="sldNum" sz="quarter" idx="5"/>
          </p:nvPr>
        </p:nvSpPr>
        <p:spPr/>
        <p:txBody>
          <a:bodyPr/>
          <a:lstStyle/>
          <a:p>
            <a:fld id="{75B36B19-5F50-4E63-BE48-78AEEF2E5D5B}" type="slidenum">
              <a:rPr lang="en-US" smtClean="0"/>
              <a:t>9</a:t>
            </a:fld>
            <a:endParaRPr lang="en-US"/>
          </a:p>
        </p:txBody>
      </p:sp>
    </p:spTree>
    <p:extLst>
      <p:ext uri="{BB962C8B-B14F-4D97-AF65-F5344CB8AC3E}">
        <p14:creationId xmlns:p14="http://schemas.microsoft.com/office/powerpoint/2010/main" val="497780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8E232D-AA22-71B4-0F94-E7FEF6F1FEC1}"/>
              </a:ext>
            </a:extLst>
          </p:cNvPr>
          <p:cNvPicPr>
            <a:picLocks noChangeAspect="1"/>
          </p:cNvPicPr>
          <p:nvPr userDrawn="1"/>
        </p:nvPicPr>
        <p:blipFill>
          <a:blip r:embed="rId2">
            <a:alphaModFix amt="80000"/>
          </a:blip>
          <a:stretch>
            <a:fillRect/>
          </a:stretch>
        </p:blipFill>
        <p:spPr>
          <a:xfrm>
            <a:off x="7278624" y="0"/>
            <a:ext cx="4913376" cy="6858000"/>
          </a:xfrm>
          <a:prstGeom prst="rect">
            <a:avLst/>
          </a:prstGeom>
        </p:spPr>
      </p:pic>
      <p:sp>
        <p:nvSpPr>
          <p:cNvPr id="2" name="Title 1">
            <a:extLst>
              <a:ext uri="{FF2B5EF4-FFF2-40B4-BE49-F238E27FC236}">
                <a16:creationId xmlns:a16="http://schemas.microsoft.com/office/drawing/2014/main" id="{22D8CC1A-9633-746E-A76B-A99472A01C70}"/>
              </a:ext>
            </a:extLst>
          </p:cNvPr>
          <p:cNvSpPr>
            <a:spLocks noGrp="1"/>
          </p:cNvSpPr>
          <p:nvPr>
            <p:ph type="ctrTitle"/>
          </p:nvPr>
        </p:nvSpPr>
        <p:spPr>
          <a:xfrm>
            <a:off x="504828" y="2245117"/>
            <a:ext cx="6257916" cy="1843088"/>
          </a:xfrm>
        </p:spPr>
        <p:txBody>
          <a:bodyPr anchor="b">
            <a:normAutofit/>
          </a:bodyPr>
          <a:lstStyle>
            <a:lvl1pPr algn="ctr">
              <a:defRPr sz="48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5FF7AA25-BC3F-492D-F29C-116D41E44F51}"/>
              </a:ext>
            </a:extLst>
          </p:cNvPr>
          <p:cNvSpPr>
            <a:spLocks noGrp="1"/>
          </p:cNvSpPr>
          <p:nvPr>
            <p:ph type="subTitle" idx="1"/>
          </p:nvPr>
        </p:nvSpPr>
        <p:spPr>
          <a:xfrm>
            <a:off x="504827" y="4243383"/>
            <a:ext cx="6257916" cy="436562"/>
          </a:xfrm>
        </p:spPr>
        <p:txBody>
          <a:bodyPr>
            <a:no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7D15EA0-CBD1-557A-62DA-77A0EEB5BAFE}"/>
              </a:ext>
            </a:extLst>
          </p:cNvPr>
          <p:cNvSpPr>
            <a:spLocks noGrp="1"/>
          </p:cNvSpPr>
          <p:nvPr>
            <p:ph type="ftr" sz="quarter" idx="11"/>
          </p:nvPr>
        </p:nvSpPr>
        <p:spPr>
          <a:xfrm>
            <a:off x="504825" y="6327777"/>
            <a:ext cx="6257916" cy="365125"/>
          </a:xfrm>
        </p:spPr>
        <p:txBody>
          <a:bodyPr/>
          <a:lstStyle/>
          <a:p>
            <a:r>
              <a:rPr lang="en-US"/>
              <a:t>Confidential: For Policy Development</a:t>
            </a:r>
          </a:p>
        </p:txBody>
      </p:sp>
      <p:pic>
        <p:nvPicPr>
          <p:cNvPr id="10" name="Picture 9" descr="Logo&#10;&#10;AI-generated content may be incorrect.">
            <a:extLst>
              <a:ext uri="{FF2B5EF4-FFF2-40B4-BE49-F238E27FC236}">
                <a16:creationId xmlns:a16="http://schemas.microsoft.com/office/drawing/2014/main" id="{38E7D09F-F625-9CC2-1E1D-22D72928B2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825" y="342103"/>
            <a:ext cx="1371600" cy="1371600"/>
          </a:xfrm>
          <a:prstGeom prst="rect">
            <a:avLst/>
          </a:prstGeom>
        </p:spPr>
      </p:pic>
      <p:cxnSp>
        <p:nvCxnSpPr>
          <p:cNvPr id="11" name="Straight Connector 10">
            <a:extLst>
              <a:ext uri="{FF2B5EF4-FFF2-40B4-BE49-F238E27FC236}">
                <a16:creationId xmlns:a16="http://schemas.microsoft.com/office/drawing/2014/main" id="{9ED8353D-D84E-1C36-FEC2-CAC689A0DD6D}"/>
              </a:ext>
            </a:extLst>
          </p:cNvPr>
          <p:cNvCxnSpPr>
            <a:cxnSpLocks/>
          </p:cNvCxnSpPr>
          <p:nvPr userDrawn="1"/>
        </p:nvCxnSpPr>
        <p:spPr>
          <a:xfrm>
            <a:off x="2087528" y="342103"/>
            <a:ext cx="0" cy="1371600"/>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A80CDF97-F131-2D7B-5642-2920E2019B96}"/>
              </a:ext>
            </a:extLst>
          </p:cNvPr>
          <p:cNvSpPr txBox="1">
            <a:spLocks/>
          </p:cNvSpPr>
          <p:nvPr userDrawn="1"/>
        </p:nvSpPr>
        <p:spPr>
          <a:xfrm>
            <a:off x="2239919" y="342102"/>
            <a:ext cx="4464107" cy="137159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Courier New" panose="02070309020205020404" pitchFamily="49"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accent1"/>
                </a:solidFill>
              </a:rPr>
              <a:t>Executive Office of </a:t>
            </a:r>
            <a:br>
              <a:rPr lang="en-US" sz="1800">
                <a:solidFill>
                  <a:schemeClr val="accent1"/>
                </a:solidFill>
              </a:rPr>
            </a:br>
            <a:r>
              <a:rPr lang="en-US" sz="1800">
                <a:solidFill>
                  <a:schemeClr val="accent1"/>
                </a:solidFill>
              </a:rPr>
              <a:t>Housing &amp; Livable Communities</a:t>
            </a:r>
          </a:p>
        </p:txBody>
      </p:sp>
      <p:sp>
        <p:nvSpPr>
          <p:cNvPr id="19" name="Text Placeholder 18">
            <a:extLst>
              <a:ext uri="{FF2B5EF4-FFF2-40B4-BE49-F238E27FC236}">
                <a16:creationId xmlns:a16="http://schemas.microsoft.com/office/drawing/2014/main" id="{4BE2C87B-9AAA-2318-D361-E4715D6EFCED}"/>
              </a:ext>
            </a:extLst>
          </p:cNvPr>
          <p:cNvSpPr>
            <a:spLocks noGrp="1"/>
          </p:cNvSpPr>
          <p:nvPr>
            <p:ph type="body" sz="quarter" idx="12"/>
          </p:nvPr>
        </p:nvSpPr>
        <p:spPr>
          <a:xfrm>
            <a:off x="504825" y="4881958"/>
            <a:ext cx="6257916" cy="914400"/>
          </a:xfrm>
        </p:spPr>
        <p:txBody>
          <a:bodyPr>
            <a:normAutofit/>
          </a:bodyPr>
          <a:lstStyle>
            <a:lvl1pPr marL="0" indent="0" algn="ctr">
              <a:buNone/>
              <a:defRPr sz="2400">
                <a:solidFill>
                  <a:schemeClr val="accent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5445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Title Slide">
    <p:bg>
      <p:bgPr>
        <a:solidFill>
          <a:srgbClr val="DDE2E8"/>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6E5A0B3-8600-EA30-7DBF-BCB73F833625}"/>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4BD0DE52-9DC0-0A84-2F7B-1673AF94400F}"/>
              </a:ext>
            </a:extLst>
          </p:cNvPr>
          <p:cNvSpPr>
            <a:spLocks noGrp="1"/>
          </p:cNvSpPr>
          <p:nvPr>
            <p:ph type="sldNum" sz="quarter" idx="11"/>
          </p:nvPr>
        </p:nvSpPr>
        <p:spPr/>
        <p:txBody>
          <a:bodyPr/>
          <a:lstStyle/>
          <a:p>
            <a:fld id="{871568D6-CB9E-45EC-95EC-971FF1168ED4}" type="slidenum">
              <a:rPr lang="en-US" smtClean="0"/>
              <a:pPr/>
              <a:t>‹#›</a:t>
            </a:fld>
            <a:endParaRPr lang="en-US"/>
          </a:p>
        </p:txBody>
      </p:sp>
      <p:pic>
        <p:nvPicPr>
          <p:cNvPr id="5" name="image4.jpeg">
            <a:extLst>
              <a:ext uri="{FF2B5EF4-FFF2-40B4-BE49-F238E27FC236}">
                <a16:creationId xmlns:a16="http://schemas.microsoft.com/office/drawing/2014/main" id="{6A9E92E1-39D5-13DE-3391-D35CAC4668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51" t="3084" r="3943"/>
          <a:stretch/>
        </p:blipFill>
        <p:spPr>
          <a:xfrm>
            <a:off x="1782724" y="-1170"/>
            <a:ext cx="10409276" cy="5855216"/>
          </a:xfrm>
          <a:prstGeom prst="rect">
            <a:avLst/>
          </a:prstGeom>
          <a:ln w="12700">
            <a:miter lim="400000"/>
          </a:ln>
        </p:spPr>
      </p:pic>
      <p:sp>
        <p:nvSpPr>
          <p:cNvPr id="6" name="Rectangle 5">
            <a:extLst>
              <a:ext uri="{FF2B5EF4-FFF2-40B4-BE49-F238E27FC236}">
                <a16:creationId xmlns:a16="http://schemas.microsoft.com/office/drawing/2014/main" id="{5FEB1A45-06B5-282C-15A8-7C6EDBBA0A5A}"/>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6" descr="Logo&#10;&#10;AI-generated content may be incorrect.">
            <a:extLst>
              <a:ext uri="{FF2B5EF4-FFF2-40B4-BE49-F238E27FC236}">
                <a16:creationId xmlns:a16="http://schemas.microsoft.com/office/drawing/2014/main" id="{09C90FBD-4510-664E-3E9A-28F90AFB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2" name="Title 1">
            <a:extLst>
              <a:ext uri="{FF2B5EF4-FFF2-40B4-BE49-F238E27FC236}">
                <a16:creationId xmlns:a16="http://schemas.microsoft.com/office/drawing/2014/main" id="{EC255E8F-809B-5F7A-77C5-C28D496396BD}"/>
              </a:ext>
            </a:extLst>
          </p:cNvPr>
          <p:cNvSpPr>
            <a:spLocks noGrp="1"/>
          </p:cNvSpPr>
          <p:nvPr>
            <p:ph type="title"/>
          </p:nvPr>
        </p:nvSpPr>
        <p:spPr>
          <a:xfrm>
            <a:off x="838200" y="1974825"/>
            <a:ext cx="4974154" cy="1903227"/>
          </a:xfrm>
        </p:spPr>
        <p:txBody>
          <a:bodyPr/>
          <a:lstStyle>
            <a:lvl1pPr algn="ctr">
              <a:defRPr>
                <a:solidFill>
                  <a:schemeClr val="tx1"/>
                </a:solidFill>
              </a:defRPr>
            </a:lvl1pPr>
          </a:lstStyle>
          <a:p>
            <a:r>
              <a:rPr lang="en-US"/>
              <a:t>Click to edit Master title style</a:t>
            </a:r>
          </a:p>
        </p:txBody>
      </p:sp>
      <p:sp>
        <p:nvSpPr>
          <p:cNvPr id="8" name="Subtitle 2">
            <a:extLst>
              <a:ext uri="{FF2B5EF4-FFF2-40B4-BE49-F238E27FC236}">
                <a16:creationId xmlns:a16="http://schemas.microsoft.com/office/drawing/2014/main" id="{C35029E4-2834-DA2B-0D30-562D26811B56}"/>
              </a:ext>
            </a:extLst>
          </p:cNvPr>
          <p:cNvSpPr>
            <a:spLocks noGrp="1"/>
          </p:cNvSpPr>
          <p:nvPr>
            <p:ph type="subTitle" idx="1"/>
          </p:nvPr>
        </p:nvSpPr>
        <p:spPr>
          <a:xfrm>
            <a:off x="838200" y="4115791"/>
            <a:ext cx="4974155" cy="828347"/>
          </a:xfrm>
        </p:spPr>
        <p:txBody>
          <a:bodyPr>
            <a:no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4098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 Slide State House">
    <p:bg>
      <p:bgPr>
        <a:solidFill>
          <a:schemeClr val="bg1">
            <a:alpha val="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32F52A-6E7E-CC2A-B3B6-A2BBE9F18780}"/>
              </a:ext>
            </a:extLst>
          </p:cNvPr>
          <p:cNvPicPr>
            <a:picLocks noChangeAspect="1"/>
          </p:cNvPicPr>
          <p:nvPr userDrawn="1"/>
        </p:nvPicPr>
        <p:blipFill>
          <a:blip r:embed="rId2">
            <a:alphaModFix amt="95000"/>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837F9D83-F773-E958-196D-28276FA76AAB}"/>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0BD687A3-3863-BEF3-572B-1C58596389E3}"/>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9" name="Rectangle 8">
            <a:extLst>
              <a:ext uri="{FF2B5EF4-FFF2-40B4-BE49-F238E27FC236}">
                <a16:creationId xmlns:a16="http://schemas.microsoft.com/office/drawing/2014/main" id="{F11B0BC8-0B03-A4B0-F9BE-FC190D5E67B9}"/>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9" descr="Logo&#10;&#10;AI-generated content may be incorrect.">
            <a:extLst>
              <a:ext uri="{FF2B5EF4-FFF2-40B4-BE49-F238E27FC236}">
                <a16:creationId xmlns:a16="http://schemas.microsoft.com/office/drawing/2014/main" id="{CF371CFD-EF98-EE8D-9D44-5ED3191D2B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13" name="Content Placeholder 12">
            <a:extLst>
              <a:ext uri="{FF2B5EF4-FFF2-40B4-BE49-F238E27FC236}">
                <a16:creationId xmlns:a16="http://schemas.microsoft.com/office/drawing/2014/main" id="{B19771E7-2154-8888-16C2-98D144EBCA46}"/>
              </a:ext>
            </a:extLst>
          </p:cNvPr>
          <p:cNvSpPr>
            <a:spLocks noGrp="1"/>
          </p:cNvSpPr>
          <p:nvPr>
            <p:ph sz="quarter" idx="12"/>
          </p:nvPr>
        </p:nvSpPr>
        <p:spPr>
          <a:xfrm>
            <a:off x="2235200" y="5945188"/>
            <a:ext cx="9118600" cy="776287"/>
          </a:xfrm>
        </p:spPr>
        <p:txBody>
          <a:bodyPr anchor="ctr">
            <a:normAutofit/>
          </a:bodyPr>
          <a:lstStyle>
            <a:lvl1pPr marL="0" indent="0">
              <a:buNone/>
              <a:defRPr sz="4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2265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MA Seal Dome">
    <p:bg>
      <p:bgPr>
        <a:solidFill>
          <a:schemeClr val="bg1">
            <a:alpha val="70000"/>
          </a:schemeClr>
        </a:solidFill>
        <a:effectLst/>
      </p:bgPr>
    </p:bg>
    <p:spTree>
      <p:nvGrpSpPr>
        <p:cNvPr id="1" name=""/>
        <p:cNvGrpSpPr/>
        <p:nvPr/>
      </p:nvGrpSpPr>
      <p:grpSpPr>
        <a:xfrm>
          <a:off x="0" y="0"/>
          <a:ext cx="0" cy="0"/>
          <a:chOff x="0" y="0"/>
          <a:chExt cx="0" cy="0"/>
        </a:xfrm>
      </p:grpSpPr>
      <p:pic>
        <p:nvPicPr>
          <p:cNvPr id="6" name="image4.jpeg">
            <a:extLst>
              <a:ext uri="{FF2B5EF4-FFF2-40B4-BE49-F238E27FC236}">
                <a16:creationId xmlns:a16="http://schemas.microsoft.com/office/drawing/2014/main" id="{ECA756BE-8186-2875-42A8-35DF8CF00FC4}"/>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2716" r="8386" b="13456"/>
          <a:stretch/>
        </p:blipFill>
        <p:spPr>
          <a:xfrm>
            <a:off x="0" y="0"/>
            <a:ext cx="12192000" cy="5854045"/>
          </a:xfrm>
          <a:prstGeom prst="rect">
            <a:avLst/>
          </a:prstGeom>
          <a:ln w="12700">
            <a:miter lim="400000"/>
          </a:ln>
        </p:spPr>
      </p:pic>
      <p:sp>
        <p:nvSpPr>
          <p:cNvPr id="10" name="Shape 99">
            <a:extLst>
              <a:ext uri="{FF2B5EF4-FFF2-40B4-BE49-F238E27FC236}">
                <a16:creationId xmlns:a16="http://schemas.microsoft.com/office/drawing/2014/main" id="{F50188A3-A472-9AE2-E61C-B29FEF2958FE}"/>
              </a:ext>
            </a:extLst>
          </p:cNvPr>
          <p:cNvSpPr/>
          <p:nvPr userDrawn="1"/>
        </p:nvSpPr>
        <p:spPr>
          <a:xfrm>
            <a:off x="0" y="-2"/>
            <a:ext cx="12192000" cy="5854045"/>
          </a:xfrm>
          <a:prstGeom prst="rect">
            <a:avLst/>
          </a:prstGeom>
          <a:solidFill>
            <a:srgbClr val="000000">
              <a:alpha val="57000"/>
            </a:srgbClr>
          </a:solidFill>
          <a:ln w="12700">
            <a:miter lim="400000"/>
          </a:ln>
        </p:spPr>
        <p:txBody>
          <a:bodyPr lIns="45718" tIns="45718" rIns="45718" bIns="45718" anchor="ctr"/>
          <a:lstStyle/>
          <a:p>
            <a:pPr>
              <a:defRPr>
                <a:latin typeface="Verdana"/>
                <a:ea typeface="Verdana"/>
                <a:cs typeface="Verdana"/>
                <a:sym typeface="Verdana"/>
              </a:defRPr>
            </a:pPr>
            <a:endParaRPr/>
          </a:p>
        </p:txBody>
      </p:sp>
      <p:sp>
        <p:nvSpPr>
          <p:cNvPr id="3" name="Footer Placeholder 2">
            <a:extLst>
              <a:ext uri="{FF2B5EF4-FFF2-40B4-BE49-F238E27FC236}">
                <a16:creationId xmlns:a16="http://schemas.microsoft.com/office/drawing/2014/main" id="{837F9D83-F773-E958-196D-28276FA76AAB}"/>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0BD687A3-3863-BEF3-572B-1C58596389E3}"/>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7" name="Rectangle 6">
            <a:extLst>
              <a:ext uri="{FF2B5EF4-FFF2-40B4-BE49-F238E27FC236}">
                <a16:creationId xmlns:a16="http://schemas.microsoft.com/office/drawing/2014/main" id="{42EFDF8B-24FB-7719-6DE4-63E1B860E2A0}"/>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7" descr="Logo&#10;&#10;AI-generated content may be incorrect.">
            <a:extLst>
              <a:ext uri="{FF2B5EF4-FFF2-40B4-BE49-F238E27FC236}">
                <a16:creationId xmlns:a16="http://schemas.microsoft.com/office/drawing/2014/main" id="{8F50EFF8-FA32-EE29-0B14-D784B0177A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Tree>
    <p:extLst>
      <p:ext uri="{BB962C8B-B14F-4D97-AF65-F5344CB8AC3E}">
        <p14:creationId xmlns:p14="http://schemas.microsoft.com/office/powerpoint/2010/main" val="30509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Bost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DE89BC-561F-F2C7-909E-8B3E605AE9F6}"/>
              </a:ext>
            </a:extLst>
          </p:cNvPr>
          <p:cNvPicPr>
            <a:picLocks noChangeAspect="1"/>
          </p:cNvPicPr>
          <p:nvPr userDrawn="1"/>
        </p:nvPicPr>
        <p:blipFill rotWithShape="1">
          <a:blip r:embed="rId2">
            <a:alphaModFix amt="70000"/>
            <a:duotone>
              <a:prstClr val="black"/>
              <a:schemeClr val="tx2">
                <a:tint val="45000"/>
                <a:satMod val="400000"/>
              </a:schemeClr>
            </a:duotone>
          </a:blip>
          <a:srcRect l="15359" r="4027" b="519"/>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33AAB9E-A588-D5C2-8D69-5B532EC57F10}"/>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4" name="Picture 3" descr="Logo&#10;&#10;AI-generated content may be incorrect.">
            <a:extLst>
              <a:ext uri="{FF2B5EF4-FFF2-40B4-BE49-F238E27FC236}">
                <a16:creationId xmlns:a16="http://schemas.microsoft.com/office/drawing/2014/main" id="{4E17247C-3BCE-2AEF-EFF8-1831505100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5" name="Title 1">
            <a:extLst>
              <a:ext uri="{FF2B5EF4-FFF2-40B4-BE49-F238E27FC236}">
                <a16:creationId xmlns:a16="http://schemas.microsoft.com/office/drawing/2014/main" id="{354ACE2F-995B-3FA1-2AFB-5603ADAE2651}"/>
              </a:ext>
            </a:extLst>
          </p:cNvPr>
          <p:cNvSpPr>
            <a:spLocks noGrp="1"/>
          </p:cNvSpPr>
          <p:nvPr>
            <p:ph type="title"/>
          </p:nvPr>
        </p:nvSpPr>
        <p:spPr>
          <a:xfrm>
            <a:off x="1926899" y="5945022"/>
            <a:ext cx="9426901" cy="838200"/>
          </a:xfrm>
        </p:spPr>
        <p:txBody>
          <a:bodyPr/>
          <a:lstStyle/>
          <a:p>
            <a:r>
              <a:rPr lang="en-US"/>
              <a:t>Click to edit Master title style</a:t>
            </a:r>
          </a:p>
        </p:txBody>
      </p:sp>
    </p:spTree>
    <p:extLst>
      <p:ext uri="{BB962C8B-B14F-4D97-AF65-F5344CB8AC3E}">
        <p14:creationId xmlns:p14="http://schemas.microsoft.com/office/powerpoint/2010/main" val="68217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89AA-7BB8-3260-009A-642D09D620CC}"/>
              </a:ext>
            </a:extLst>
          </p:cNvPr>
          <p:cNvSpPr>
            <a:spLocks noGrp="1"/>
          </p:cNvSpPr>
          <p:nvPr>
            <p:ph type="title"/>
          </p:nvPr>
        </p:nvSpPr>
        <p:spPr>
          <a:xfrm>
            <a:off x="2632009" y="2767151"/>
            <a:ext cx="8721791" cy="1003952"/>
          </a:xfrm>
        </p:spPr>
        <p:txBody>
          <a:bodyPr/>
          <a:lstStyle>
            <a:lvl1pPr>
              <a:defRPr>
                <a:solidFill>
                  <a:schemeClr val="accent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30BD6D0F-CF8A-C72F-DFE4-16DF1645A99B}"/>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DF7AAC53-19EE-EA03-F9BE-BD50F3843EAE}"/>
              </a:ext>
            </a:extLst>
          </p:cNvPr>
          <p:cNvSpPr>
            <a:spLocks noGrp="1"/>
          </p:cNvSpPr>
          <p:nvPr>
            <p:ph type="sldNum" sz="quarter" idx="11"/>
          </p:nvPr>
        </p:nvSpPr>
        <p:spPr/>
        <p:txBody>
          <a:bodyPr/>
          <a:lstStyle/>
          <a:p>
            <a:fld id="{871568D6-CB9E-45EC-95EC-971FF1168ED4}" type="slidenum">
              <a:rPr lang="en-US" smtClean="0"/>
              <a:pPr/>
              <a:t>‹#›</a:t>
            </a:fld>
            <a:endParaRPr lang="en-US"/>
          </a:p>
        </p:txBody>
      </p:sp>
      <p:pic>
        <p:nvPicPr>
          <p:cNvPr id="5" name="Picture 4" descr="Logo&#10;&#10;AI-generated content may be incorrect.">
            <a:extLst>
              <a:ext uri="{FF2B5EF4-FFF2-40B4-BE49-F238E27FC236}">
                <a16:creationId xmlns:a16="http://schemas.microsoft.com/office/drawing/2014/main" id="{1873EFA6-C3CF-9008-EA4E-25B4810F92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2583327"/>
            <a:ext cx="1371600" cy="1371600"/>
          </a:xfrm>
          <a:prstGeom prst="rect">
            <a:avLst/>
          </a:prstGeom>
        </p:spPr>
      </p:pic>
      <p:cxnSp>
        <p:nvCxnSpPr>
          <p:cNvPr id="6" name="Straight Connector 5">
            <a:extLst>
              <a:ext uri="{FF2B5EF4-FFF2-40B4-BE49-F238E27FC236}">
                <a16:creationId xmlns:a16="http://schemas.microsoft.com/office/drawing/2014/main" id="{2A62E322-5374-C9CB-8B35-0BEFB1619D8E}"/>
              </a:ext>
            </a:extLst>
          </p:cNvPr>
          <p:cNvCxnSpPr>
            <a:cxnSpLocks/>
          </p:cNvCxnSpPr>
          <p:nvPr userDrawn="1"/>
        </p:nvCxnSpPr>
        <p:spPr>
          <a:xfrm>
            <a:off x="2430428" y="2583327"/>
            <a:ext cx="0" cy="1371600"/>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5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345-FFA9-31CC-2E00-9120A6347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34C3A-9DFC-D235-1BEC-619E258F79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C76CA6-BBCE-5A5E-65D4-6D6F4377BB1D}"/>
              </a:ext>
            </a:extLst>
          </p:cNvPr>
          <p:cNvSpPr>
            <a:spLocks noGrp="1"/>
          </p:cNvSpPr>
          <p:nvPr>
            <p:ph type="ftr" sz="quarter" idx="11"/>
          </p:nvPr>
        </p:nvSpPr>
        <p:spPr/>
        <p:txBody>
          <a:bodyPr/>
          <a:lstStyle/>
          <a:p>
            <a:r>
              <a:rPr lang="en-US"/>
              <a:t>Confidential: For Policy Development</a:t>
            </a:r>
          </a:p>
        </p:txBody>
      </p:sp>
      <p:sp>
        <p:nvSpPr>
          <p:cNvPr id="6" name="Slide Number Placeholder 5">
            <a:extLst>
              <a:ext uri="{FF2B5EF4-FFF2-40B4-BE49-F238E27FC236}">
                <a16:creationId xmlns:a16="http://schemas.microsoft.com/office/drawing/2014/main" id="{343E21D8-9A91-68FE-FEC9-DB68D10D5C6E}"/>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238659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Content w/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345-FFA9-31CC-2E00-9120A6347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34C3A-9DFC-D235-1BEC-619E258F79E4}"/>
              </a:ext>
            </a:extLst>
          </p:cNvPr>
          <p:cNvSpPr>
            <a:spLocks noGrp="1"/>
          </p:cNvSpPr>
          <p:nvPr>
            <p:ph idx="1"/>
          </p:nvPr>
        </p:nvSpPr>
        <p:spPr>
          <a:xfrm>
            <a:off x="838200" y="2134534"/>
            <a:ext cx="10515600" cy="3975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C76CA6-BBCE-5A5E-65D4-6D6F4377BB1D}"/>
              </a:ext>
            </a:extLst>
          </p:cNvPr>
          <p:cNvSpPr>
            <a:spLocks noGrp="1"/>
          </p:cNvSpPr>
          <p:nvPr>
            <p:ph type="ftr" sz="quarter" idx="11"/>
          </p:nvPr>
        </p:nvSpPr>
        <p:spPr/>
        <p:txBody>
          <a:bodyPr/>
          <a:lstStyle/>
          <a:p>
            <a:r>
              <a:rPr lang="en-US"/>
              <a:t>Confidential: For Policy Development</a:t>
            </a:r>
          </a:p>
        </p:txBody>
      </p:sp>
      <p:sp>
        <p:nvSpPr>
          <p:cNvPr id="6" name="Slide Number Placeholder 5">
            <a:extLst>
              <a:ext uri="{FF2B5EF4-FFF2-40B4-BE49-F238E27FC236}">
                <a16:creationId xmlns:a16="http://schemas.microsoft.com/office/drawing/2014/main" id="{343E21D8-9A91-68FE-FEC9-DB68D10D5C6E}"/>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4" name="Text Placeholder 2">
            <a:extLst>
              <a:ext uri="{FF2B5EF4-FFF2-40B4-BE49-F238E27FC236}">
                <a16:creationId xmlns:a16="http://schemas.microsoft.com/office/drawing/2014/main" id="{408BF755-D678-C780-6AD0-7EF160EA9DA7}"/>
              </a:ext>
            </a:extLst>
          </p:cNvPr>
          <p:cNvSpPr>
            <a:spLocks noGrp="1"/>
          </p:cNvSpPr>
          <p:nvPr>
            <p:ph type="body" idx="13"/>
          </p:nvPr>
        </p:nvSpPr>
        <p:spPr>
          <a:xfrm>
            <a:off x="862014" y="1157288"/>
            <a:ext cx="1049178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5557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985C-4911-D6ED-A429-074A9842F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44A97-F623-2D2D-06F7-2CE26DB84387}"/>
              </a:ext>
            </a:extLst>
          </p:cNvPr>
          <p:cNvSpPr>
            <a:spLocks noGrp="1"/>
          </p:cNvSpPr>
          <p:nvPr>
            <p:ph sz="half" idx="1"/>
          </p:nvPr>
        </p:nvSpPr>
        <p:spPr>
          <a:xfrm>
            <a:off x="838200" y="1183340"/>
            <a:ext cx="5181600" cy="4993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85A8-00AC-534A-D46F-F38A5E825514}"/>
              </a:ext>
            </a:extLst>
          </p:cNvPr>
          <p:cNvSpPr>
            <a:spLocks noGrp="1"/>
          </p:cNvSpPr>
          <p:nvPr>
            <p:ph sz="half" idx="2"/>
          </p:nvPr>
        </p:nvSpPr>
        <p:spPr>
          <a:xfrm>
            <a:off x="6172200" y="1183340"/>
            <a:ext cx="5181600" cy="4993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656B77E-8DFE-1E4E-028B-70A462884095}"/>
              </a:ext>
            </a:extLst>
          </p:cNvPr>
          <p:cNvSpPr>
            <a:spLocks noGrp="1"/>
          </p:cNvSpPr>
          <p:nvPr>
            <p:ph type="ftr" sz="quarter" idx="11"/>
          </p:nvPr>
        </p:nvSpPr>
        <p:spPr/>
        <p:txBody>
          <a:bodyPr/>
          <a:lstStyle/>
          <a:p>
            <a:r>
              <a:rPr lang="en-US"/>
              <a:t>Confidential: For Policy Development</a:t>
            </a:r>
          </a:p>
        </p:txBody>
      </p:sp>
      <p:sp>
        <p:nvSpPr>
          <p:cNvPr id="7" name="Slide Number Placeholder 6">
            <a:extLst>
              <a:ext uri="{FF2B5EF4-FFF2-40B4-BE49-F238E27FC236}">
                <a16:creationId xmlns:a16="http://schemas.microsoft.com/office/drawing/2014/main" id="{EB4EF84F-8323-D3DE-D03A-8C9E8B8069FF}"/>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265001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C709-8D1E-BB28-AF1B-BC6185E9A98C}"/>
              </a:ext>
            </a:extLst>
          </p:cNvPr>
          <p:cNvSpPr>
            <a:spLocks noGrp="1"/>
          </p:cNvSpPr>
          <p:nvPr>
            <p:ph type="title"/>
          </p:nvPr>
        </p:nvSpPr>
        <p:spPr>
          <a:xfrm>
            <a:off x="839788" y="1"/>
            <a:ext cx="10515600" cy="990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1341A-C4F3-B022-F722-4D416EFB7CB1}"/>
              </a:ext>
            </a:extLst>
          </p:cNvPr>
          <p:cNvSpPr>
            <a:spLocks noGrp="1"/>
          </p:cNvSpPr>
          <p:nvPr>
            <p:ph type="body" idx="1"/>
          </p:nvPr>
        </p:nvSpPr>
        <p:spPr>
          <a:xfrm>
            <a:off x="862014" y="11572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F067ED-EFF8-C20F-1ED4-F0BB88F669F2}"/>
              </a:ext>
            </a:extLst>
          </p:cNvPr>
          <p:cNvSpPr>
            <a:spLocks noGrp="1"/>
          </p:cNvSpPr>
          <p:nvPr>
            <p:ph sz="half" idx="2"/>
          </p:nvPr>
        </p:nvSpPr>
        <p:spPr>
          <a:xfrm>
            <a:off x="839788" y="2138365"/>
            <a:ext cx="5157787" cy="4051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1F98D-CFC6-8AE0-D7E6-65FD92EDCE48}"/>
              </a:ext>
            </a:extLst>
          </p:cNvPr>
          <p:cNvSpPr>
            <a:spLocks noGrp="1"/>
          </p:cNvSpPr>
          <p:nvPr>
            <p:ph type="body" sz="quarter" idx="3"/>
          </p:nvPr>
        </p:nvSpPr>
        <p:spPr>
          <a:xfrm>
            <a:off x="6172200" y="115252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A16B1-B487-3C0D-9BEA-BB3F2E8B005C}"/>
              </a:ext>
            </a:extLst>
          </p:cNvPr>
          <p:cNvSpPr>
            <a:spLocks noGrp="1"/>
          </p:cNvSpPr>
          <p:nvPr>
            <p:ph sz="quarter" idx="4"/>
          </p:nvPr>
        </p:nvSpPr>
        <p:spPr>
          <a:xfrm>
            <a:off x="6172200" y="2138365"/>
            <a:ext cx="5183188" cy="4051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60336C6-9F6F-95E4-5837-C1B723AEDB1B}"/>
              </a:ext>
            </a:extLst>
          </p:cNvPr>
          <p:cNvSpPr>
            <a:spLocks noGrp="1"/>
          </p:cNvSpPr>
          <p:nvPr>
            <p:ph type="ftr" sz="quarter" idx="11"/>
          </p:nvPr>
        </p:nvSpPr>
        <p:spPr/>
        <p:txBody>
          <a:bodyPr/>
          <a:lstStyle/>
          <a:p>
            <a:r>
              <a:rPr lang="en-US"/>
              <a:t>Confidential: For Policy Development</a:t>
            </a:r>
          </a:p>
        </p:txBody>
      </p:sp>
      <p:sp>
        <p:nvSpPr>
          <p:cNvPr id="9" name="Slide Number Placeholder 8">
            <a:extLst>
              <a:ext uri="{FF2B5EF4-FFF2-40B4-BE49-F238E27FC236}">
                <a16:creationId xmlns:a16="http://schemas.microsoft.com/office/drawing/2014/main" id="{0E5431F1-B53F-7BE6-F435-DDA25B238692}"/>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49768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7E85-37AE-8676-E8D4-C5BAEAC23B9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8FB4B0E-29F0-6C0C-AB77-C796401B8AC0}"/>
              </a:ext>
            </a:extLst>
          </p:cNvPr>
          <p:cNvSpPr>
            <a:spLocks noGrp="1"/>
          </p:cNvSpPr>
          <p:nvPr>
            <p:ph type="ftr" sz="quarter" idx="11"/>
          </p:nvPr>
        </p:nvSpPr>
        <p:spPr/>
        <p:txBody>
          <a:bodyPr/>
          <a:lstStyle/>
          <a:p>
            <a:r>
              <a:rPr lang="en-US"/>
              <a:t>Confidential: For Policy Development</a:t>
            </a:r>
          </a:p>
        </p:txBody>
      </p:sp>
      <p:sp>
        <p:nvSpPr>
          <p:cNvPr id="5" name="Slide Number Placeholder 4">
            <a:extLst>
              <a:ext uri="{FF2B5EF4-FFF2-40B4-BE49-F238E27FC236}">
                <a16:creationId xmlns:a16="http://schemas.microsoft.com/office/drawing/2014/main" id="{D74A5F6E-1DC1-CFE3-447F-72873EBC38D8}"/>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7" name="Text Placeholder 6">
            <a:extLst>
              <a:ext uri="{FF2B5EF4-FFF2-40B4-BE49-F238E27FC236}">
                <a16:creationId xmlns:a16="http://schemas.microsoft.com/office/drawing/2014/main" id="{1072FDF9-424C-93B8-5CFD-E3A45B46A574}"/>
              </a:ext>
            </a:extLst>
          </p:cNvPr>
          <p:cNvSpPr>
            <a:spLocks noGrp="1"/>
          </p:cNvSpPr>
          <p:nvPr>
            <p:ph type="body" sz="quarter" idx="13"/>
          </p:nvPr>
        </p:nvSpPr>
        <p:spPr>
          <a:xfrm>
            <a:off x="838200" y="1319213"/>
            <a:ext cx="5084135"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9DCCE5A4-9FEF-5602-F03E-67AC6F59344C}"/>
              </a:ext>
            </a:extLst>
          </p:cNvPr>
          <p:cNvSpPr>
            <a:spLocks noGrp="1"/>
          </p:cNvSpPr>
          <p:nvPr>
            <p:ph type="body" sz="quarter" idx="14"/>
          </p:nvPr>
        </p:nvSpPr>
        <p:spPr>
          <a:xfrm>
            <a:off x="838200" y="3789363"/>
            <a:ext cx="5084135"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91012A24-8370-31C6-EBBE-2BF1B11EF255}"/>
              </a:ext>
            </a:extLst>
          </p:cNvPr>
          <p:cNvSpPr>
            <a:spLocks noGrp="1"/>
          </p:cNvSpPr>
          <p:nvPr>
            <p:ph type="body" sz="quarter" idx="15"/>
          </p:nvPr>
        </p:nvSpPr>
        <p:spPr>
          <a:xfrm>
            <a:off x="6096000" y="1319213"/>
            <a:ext cx="5257800" cy="478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82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282C-51F1-7E13-3866-0CD93047AAD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75F0064-EE5C-E33A-BDBC-82ADC94C8006}"/>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58A08D05-3429-931F-6B2C-6D9AF98AC5FC}"/>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18" name="Table Placeholder 17">
            <a:extLst>
              <a:ext uri="{FF2B5EF4-FFF2-40B4-BE49-F238E27FC236}">
                <a16:creationId xmlns:a16="http://schemas.microsoft.com/office/drawing/2014/main" id="{EF92E540-E73C-5356-0426-44C6FF948DAF}"/>
              </a:ext>
            </a:extLst>
          </p:cNvPr>
          <p:cNvSpPr>
            <a:spLocks noGrp="1"/>
          </p:cNvSpPr>
          <p:nvPr>
            <p:ph type="tbl" sz="quarter" idx="12"/>
          </p:nvPr>
        </p:nvSpPr>
        <p:spPr>
          <a:xfrm>
            <a:off x="838200" y="1254125"/>
            <a:ext cx="10515600" cy="4827698"/>
          </a:xfrm>
        </p:spPr>
        <p:txBody>
          <a:bodyPr/>
          <a:lstStyle/>
          <a:p>
            <a:endParaRPr lang="en-US"/>
          </a:p>
        </p:txBody>
      </p:sp>
    </p:spTree>
    <p:extLst>
      <p:ext uri="{BB962C8B-B14F-4D97-AF65-F5344CB8AC3E}">
        <p14:creationId xmlns:p14="http://schemas.microsoft.com/office/powerpoint/2010/main" val="234255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7E85-37AE-8676-E8D4-C5BAEAC23B9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8FB4B0E-29F0-6C0C-AB77-C796401B8AC0}"/>
              </a:ext>
            </a:extLst>
          </p:cNvPr>
          <p:cNvSpPr>
            <a:spLocks noGrp="1"/>
          </p:cNvSpPr>
          <p:nvPr>
            <p:ph type="ftr" sz="quarter" idx="11"/>
          </p:nvPr>
        </p:nvSpPr>
        <p:spPr/>
        <p:txBody>
          <a:bodyPr/>
          <a:lstStyle/>
          <a:p>
            <a:r>
              <a:rPr lang="en-US"/>
              <a:t>Confidential: For Policy Development</a:t>
            </a:r>
          </a:p>
        </p:txBody>
      </p:sp>
      <p:sp>
        <p:nvSpPr>
          <p:cNvPr id="5" name="Slide Number Placeholder 4">
            <a:extLst>
              <a:ext uri="{FF2B5EF4-FFF2-40B4-BE49-F238E27FC236}">
                <a16:creationId xmlns:a16="http://schemas.microsoft.com/office/drawing/2014/main" id="{D74A5F6E-1DC1-CFE3-447F-72873EBC38D8}"/>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7" name="Text Placeholder 6">
            <a:extLst>
              <a:ext uri="{FF2B5EF4-FFF2-40B4-BE49-F238E27FC236}">
                <a16:creationId xmlns:a16="http://schemas.microsoft.com/office/drawing/2014/main" id="{1072FDF9-424C-93B8-5CFD-E3A45B46A574}"/>
              </a:ext>
            </a:extLst>
          </p:cNvPr>
          <p:cNvSpPr>
            <a:spLocks noGrp="1"/>
          </p:cNvSpPr>
          <p:nvPr>
            <p:ph type="body" sz="quarter" idx="13"/>
          </p:nvPr>
        </p:nvSpPr>
        <p:spPr>
          <a:xfrm>
            <a:off x="838200" y="1319213"/>
            <a:ext cx="10515600"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9DCCE5A4-9FEF-5602-F03E-67AC6F59344C}"/>
              </a:ext>
            </a:extLst>
          </p:cNvPr>
          <p:cNvSpPr>
            <a:spLocks noGrp="1"/>
          </p:cNvSpPr>
          <p:nvPr>
            <p:ph type="body" sz="quarter" idx="14"/>
          </p:nvPr>
        </p:nvSpPr>
        <p:spPr>
          <a:xfrm>
            <a:off x="838200" y="3952223"/>
            <a:ext cx="10515600" cy="2154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726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D50240-01E0-7562-240F-4B82BDE06CB5}"/>
              </a:ext>
            </a:extLst>
          </p:cNvPr>
          <p:cNvSpPr>
            <a:spLocks noGrp="1"/>
          </p:cNvSpPr>
          <p:nvPr>
            <p:ph type="body" idx="1"/>
          </p:nvPr>
        </p:nvSpPr>
        <p:spPr>
          <a:xfrm>
            <a:off x="838200" y="1200150"/>
            <a:ext cx="10515600" cy="49768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162AB4D-34EA-1CB0-0AE6-A916F54E1FAC}"/>
              </a:ext>
            </a:extLst>
          </p:cNvPr>
          <p:cNvSpPr>
            <a:spLocks noGrp="1"/>
          </p:cNvSpPr>
          <p:nvPr>
            <p:ph type="ftr" sz="quarter" idx="3"/>
          </p:nvPr>
        </p:nvSpPr>
        <p:spPr>
          <a:xfrm>
            <a:off x="3705225" y="6356350"/>
            <a:ext cx="4448175" cy="365125"/>
          </a:xfrm>
          <a:prstGeom prst="rect">
            <a:avLst/>
          </a:prstGeom>
        </p:spPr>
        <p:txBody>
          <a:bodyPr vert="horz" lIns="91440" tIns="45720" rIns="91440" bIns="45720" rtlCol="0" anchor="ctr"/>
          <a:lstStyle>
            <a:lvl1pPr algn="ctr">
              <a:defRPr sz="1200" cap="all" baseline="0">
                <a:solidFill>
                  <a:schemeClr val="tx2"/>
                </a:solidFill>
              </a:defRPr>
            </a:lvl1pPr>
          </a:lstStyle>
          <a:p>
            <a:r>
              <a:rPr lang="en-US"/>
              <a:t>Confidential: For Policy Development Purposes</a:t>
            </a:r>
          </a:p>
        </p:txBody>
      </p:sp>
      <p:sp>
        <p:nvSpPr>
          <p:cNvPr id="7" name="Slide Number Placeholder 6">
            <a:extLst>
              <a:ext uri="{FF2B5EF4-FFF2-40B4-BE49-F238E27FC236}">
                <a16:creationId xmlns:a16="http://schemas.microsoft.com/office/drawing/2014/main" id="{9818EBD1-0B4D-CF2E-23EE-22A3DF562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71568D6-CB9E-45EC-95EC-971FF1168ED4}" type="slidenum">
              <a:rPr lang="en-US" smtClean="0"/>
              <a:pPr/>
              <a:t>‹#›</a:t>
            </a:fld>
            <a:endParaRPr lang="en-US"/>
          </a:p>
        </p:txBody>
      </p:sp>
      <p:sp>
        <p:nvSpPr>
          <p:cNvPr id="8" name="Rectangle 7">
            <a:extLst>
              <a:ext uri="{FF2B5EF4-FFF2-40B4-BE49-F238E27FC236}">
                <a16:creationId xmlns:a16="http://schemas.microsoft.com/office/drawing/2014/main" id="{90CC180C-85A2-9ACC-441D-1EB0F67C5087}"/>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Placeholder 1">
            <a:extLst>
              <a:ext uri="{FF2B5EF4-FFF2-40B4-BE49-F238E27FC236}">
                <a16:creationId xmlns:a16="http://schemas.microsoft.com/office/drawing/2014/main" id="{D612C1F5-ED0E-DA4D-FB80-6B34E5479AF8}"/>
              </a:ext>
            </a:extLst>
          </p:cNvPr>
          <p:cNvSpPr>
            <a:spLocks noGrp="1"/>
          </p:cNvSpPr>
          <p:nvPr>
            <p:ph type="title"/>
          </p:nvPr>
        </p:nvSpPr>
        <p:spPr>
          <a:xfrm>
            <a:off x="838200" y="1"/>
            <a:ext cx="10515600" cy="1003952"/>
          </a:xfrm>
          <a:prstGeom prst="rect">
            <a:avLst/>
          </a:prstGeom>
        </p:spPr>
        <p:txBody>
          <a:bodyPr vert="horz" lIns="91440" tIns="45720" rIns="91440" bIns="45720" rtlCol="0" anchor="ctr">
            <a:normAutofit/>
          </a:bodyPr>
          <a:lstStyle/>
          <a:p>
            <a:r>
              <a:rPr lang="en-US"/>
              <a:t>Click to edit Master title style</a:t>
            </a:r>
          </a:p>
        </p:txBody>
      </p:sp>
      <p:pic>
        <p:nvPicPr>
          <p:cNvPr id="9" name="Picture 8" descr="Logo&#10;&#10;AI-generated content may be incorrect.">
            <a:extLst>
              <a:ext uri="{FF2B5EF4-FFF2-40B4-BE49-F238E27FC236}">
                <a16:creationId xmlns:a16="http://schemas.microsoft.com/office/drawing/2014/main" id="{26184C52-3CC7-AFE5-8BAE-8759E097D64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31801" y="90976"/>
            <a:ext cx="821999" cy="821999"/>
          </a:xfrm>
          <a:prstGeom prst="rect">
            <a:avLst/>
          </a:prstGeom>
        </p:spPr>
      </p:pic>
      <p:sp>
        <p:nvSpPr>
          <p:cNvPr id="10" name="Shape 2">
            <a:extLst>
              <a:ext uri="{FF2B5EF4-FFF2-40B4-BE49-F238E27FC236}">
                <a16:creationId xmlns:a16="http://schemas.microsoft.com/office/drawing/2014/main" id="{B7F89903-78E7-AD58-C681-B32784ED91A9}"/>
              </a:ext>
            </a:extLst>
          </p:cNvPr>
          <p:cNvSpPr/>
          <p:nvPr userDrawn="1"/>
        </p:nvSpPr>
        <p:spPr>
          <a:xfrm>
            <a:off x="0" y="993331"/>
            <a:ext cx="12192000" cy="45719"/>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a:p>
        </p:txBody>
      </p:sp>
    </p:spTree>
    <p:extLst>
      <p:ext uri="{BB962C8B-B14F-4D97-AF65-F5344CB8AC3E}">
        <p14:creationId xmlns:p14="http://schemas.microsoft.com/office/powerpoint/2010/main" val="111551886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8" r:id="rId4"/>
    <p:sldLayoutId id="2147483652" r:id="rId5"/>
    <p:sldLayoutId id="2147483653" r:id="rId6"/>
    <p:sldLayoutId id="2147483654" r:id="rId7"/>
    <p:sldLayoutId id="2147483661" r:id="rId8"/>
    <p:sldLayoutId id="2147483664" r:id="rId9"/>
    <p:sldLayoutId id="2147483663" r:id="rId10"/>
    <p:sldLayoutId id="2147483665" r:id="rId11"/>
    <p:sldLayoutId id="2147483662" r:id="rId12"/>
    <p:sldLayoutId id="2147483660" r:id="rId13"/>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46BA0C-2716-9B2A-E109-CF00F8D0D229}"/>
              </a:ext>
            </a:extLst>
          </p:cNvPr>
          <p:cNvSpPr>
            <a:spLocks noGrp="1"/>
          </p:cNvSpPr>
          <p:nvPr>
            <p:ph type="ctrTitle"/>
          </p:nvPr>
        </p:nvSpPr>
        <p:spPr>
          <a:xfrm>
            <a:off x="504825" y="2725207"/>
            <a:ext cx="6257916" cy="1843088"/>
          </a:xfrm>
        </p:spPr>
        <p:txBody>
          <a:bodyPr anchor="ctr">
            <a:normAutofit fontScale="90000"/>
          </a:bodyPr>
          <a:lstStyle/>
          <a:p>
            <a:r>
              <a:rPr lang="en-US" sz="4400" b="1">
                <a:solidFill>
                  <a:srgbClr val="002060"/>
                </a:solidFill>
                <a:latin typeface="Arial"/>
                <a:cs typeface="Arial"/>
              </a:rPr>
              <a:t>Seasonal Communities Advisory Council</a:t>
            </a:r>
            <a:endParaRPr lang="en-US" b="1">
              <a:solidFill>
                <a:srgbClr val="002060"/>
              </a:solidFill>
              <a:latin typeface="Arial"/>
              <a:cs typeface="Arial"/>
            </a:endParaRPr>
          </a:p>
        </p:txBody>
      </p:sp>
      <p:sp>
        <p:nvSpPr>
          <p:cNvPr id="12" name="Text Placeholder 11">
            <a:extLst>
              <a:ext uri="{FF2B5EF4-FFF2-40B4-BE49-F238E27FC236}">
                <a16:creationId xmlns:a16="http://schemas.microsoft.com/office/drawing/2014/main" id="{63C8326D-5A8D-F700-93B0-1BFFAD6DAD90}"/>
              </a:ext>
            </a:extLst>
          </p:cNvPr>
          <p:cNvSpPr>
            <a:spLocks noGrp="1"/>
          </p:cNvSpPr>
          <p:nvPr>
            <p:ph type="body" sz="quarter" idx="12"/>
          </p:nvPr>
        </p:nvSpPr>
        <p:spPr>
          <a:xfrm>
            <a:off x="504825" y="4577820"/>
            <a:ext cx="6257916" cy="525463"/>
          </a:xfrm>
        </p:spPr>
        <p:txBody>
          <a:bodyPr vert="horz" lIns="91440" tIns="45720" rIns="91440" bIns="45720" rtlCol="0" anchor="t">
            <a:noAutofit/>
          </a:bodyPr>
          <a:lstStyle/>
          <a:p>
            <a:r>
              <a:rPr lang="en-US" sz="2000" b="1">
                <a:latin typeface="Arial"/>
                <a:cs typeface="Arial"/>
              </a:rPr>
              <a:t>September 11, 2025</a:t>
            </a:r>
          </a:p>
          <a:p>
            <a:r>
              <a:rPr lang="en-US" sz="2000" b="1">
                <a:latin typeface="Arial"/>
                <a:cs typeface="Arial"/>
              </a:rPr>
              <a:t>Draft Regulation Update</a:t>
            </a:r>
          </a:p>
        </p:txBody>
      </p:sp>
      <p:sp>
        <p:nvSpPr>
          <p:cNvPr id="5" name="Slide Number Placeholder 4">
            <a:extLst>
              <a:ext uri="{FF2B5EF4-FFF2-40B4-BE49-F238E27FC236}">
                <a16:creationId xmlns:a16="http://schemas.microsoft.com/office/drawing/2014/main" id="{CDC9EC12-9A44-079B-464A-341A3891A3DC}"/>
              </a:ext>
            </a:extLst>
          </p:cNvPr>
          <p:cNvSpPr>
            <a:spLocks noGrp="1"/>
          </p:cNvSpPr>
          <p:nvPr>
            <p:ph type="sldNum" sz="quarter" idx="4294967295"/>
          </p:nvPr>
        </p:nvSpPr>
        <p:spPr>
          <a:xfrm>
            <a:off x="9448800" y="6356350"/>
            <a:ext cx="2743200" cy="365125"/>
          </a:xfrm>
        </p:spPr>
        <p:txBody>
          <a:bodyPr/>
          <a:lstStyle/>
          <a:p>
            <a:fld id="{E0E267CC-2087-4FC7-8FDE-A41ECB95C19E}" type="slidenum">
              <a:rPr lang="en-US" smtClean="0"/>
              <a:t>1</a:t>
            </a:fld>
            <a:endParaRPr lang="en-US"/>
          </a:p>
        </p:txBody>
      </p:sp>
    </p:spTree>
    <p:extLst>
      <p:ext uri="{BB962C8B-B14F-4D97-AF65-F5344CB8AC3E}">
        <p14:creationId xmlns:p14="http://schemas.microsoft.com/office/powerpoint/2010/main" val="156444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7EB6F-8A36-51ED-396E-FEA056558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30633-ED0A-01B9-F4CD-008D6958D77F}"/>
              </a:ext>
            </a:extLst>
          </p:cNvPr>
          <p:cNvSpPr>
            <a:spLocks noGrp="1"/>
          </p:cNvSpPr>
          <p:nvPr>
            <p:ph type="title"/>
          </p:nvPr>
        </p:nvSpPr>
        <p:spPr>
          <a:xfrm>
            <a:off x="346911" y="1"/>
            <a:ext cx="10515600" cy="1003952"/>
          </a:xfrm>
        </p:spPr>
        <p:txBody>
          <a:bodyPr>
            <a:normAutofit fontScale="90000"/>
          </a:bodyPr>
          <a:lstStyle/>
          <a:p>
            <a:r>
              <a:rPr lang="en-US" sz="3600" b="1"/>
              <a:t>5. Employment- &amp; Vocation-Specific Housing (1/2)</a:t>
            </a:r>
            <a:endParaRPr lang="en-US"/>
          </a:p>
        </p:txBody>
      </p:sp>
      <p:sp>
        <p:nvSpPr>
          <p:cNvPr id="4" name="Slide Number Placeholder 3">
            <a:extLst>
              <a:ext uri="{FF2B5EF4-FFF2-40B4-BE49-F238E27FC236}">
                <a16:creationId xmlns:a16="http://schemas.microsoft.com/office/drawing/2014/main" id="{EB68C965-CFEC-FF42-798B-8C426B6F7574}"/>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10</a:t>
            </a:fld>
            <a:endParaRPr lang="en-US"/>
          </a:p>
        </p:txBody>
      </p:sp>
      <p:graphicFrame>
        <p:nvGraphicFramePr>
          <p:cNvPr id="6" name="Table Placeholder 5">
            <a:extLst>
              <a:ext uri="{FF2B5EF4-FFF2-40B4-BE49-F238E27FC236}">
                <a16:creationId xmlns:a16="http://schemas.microsoft.com/office/drawing/2014/main" id="{7C4295B2-CDD3-1D2E-064A-3A5D077FF7E9}"/>
              </a:ext>
            </a:extLst>
          </p:cNvPr>
          <p:cNvGraphicFramePr>
            <a:graphicFrameLocks noGrp="1"/>
          </p:cNvGraphicFramePr>
          <p:nvPr>
            <p:ph type="tbl" sz="quarter" idx="12"/>
            <p:extLst>
              <p:ext uri="{D42A27DB-BD31-4B8C-83A1-F6EECF244321}">
                <p14:modId xmlns:p14="http://schemas.microsoft.com/office/powerpoint/2010/main" val="1878074008"/>
              </p:ext>
            </p:extLst>
          </p:nvPr>
        </p:nvGraphicFramePr>
        <p:xfrm>
          <a:off x="67518" y="1099594"/>
          <a:ext cx="12057554" cy="5069305"/>
        </p:xfrm>
        <a:graphic>
          <a:graphicData uri="http://schemas.openxmlformats.org/drawingml/2006/table">
            <a:tbl>
              <a:tblPr firstRow="1" bandRow="1">
                <a:tableStyleId>{5C22544A-7EE6-4342-B048-85BDC9FD1C3A}</a:tableStyleId>
              </a:tblPr>
              <a:tblGrid>
                <a:gridCol w="1972113">
                  <a:extLst>
                    <a:ext uri="{9D8B030D-6E8A-4147-A177-3AD203B41FA5}">
                      <a16:colId xmlns:a16="http://schemas.microsoft.com/office/drawing/2014/main" val="1828283287"/>
                    </a:ext>
                  </a:extLst>
                </a:gridCol>
                <a:gridCol w="10085441">
                  <a:extLst>
                    <a:ext uri="{9D8B030D-6E8A-4147-A177-3AD203B41FA5}">
                      <a16:colId xmlns:a16="http://schemas.microsoft.com/office/drawing/2014/main" val="848643920"/>
                    </a:ext>
                  </a:extLst>
                </a:gridCol>
              </a:tblGrid>
              <a:tr h="497305">
                <a:tc>
                  <a:txBody>
                    <a:bodyPr/>
                    <a:lstStyle/>
                    <a:p>
                      <a:pPr lvl="0">
                        <a:buNone/>
                      </a:pPr>
                      <a:r>
                        <a:rPr lang="en-US" sz="1800">
                          <a:latin typeface="+mj-lt"/>
                        </a:rPr>
                        <a:t>Component</a:t>
                      </a:r>
                    </a:p>
                  </a:txBody>
                  <a:tcPr/>
                </a:tc>
                <a:tc>
                  <a:txBody>
                    <a:bodyPr/>
                    <a:lstStyle/>
                    <a:p>
                      <a:pPr lvl="0">
                        <a:buNone/>
                      </a:pPr>
                      <a:r>
                        <a:rPr lang="en-US" sz="1800">
                          <a:latin typeface="+mj-lt"/>
                        </a:rPr>
                        <a:t>Summary of Draft</a:t>
                      </a:r>
                    </a:p>
                  </a:txBody>
                  <a:tcPr/>
                </a:tc>
                <a:extLst>
                  <a:ext uri="{0D108BD9-81ED-4DB2-BD59-A6C34878D82A}">
                    <a16:rowId xmlns:a16="http://schemas.microsoft.com/office/drawing/2014/main" val="250702664"/>
                  </a:ext>
                </a:extLst>
              </a:tr>
              <a:tr h="1339515">
                <a:tc>
                  <a:txBody>
                    <a:bodyPr/>
                    <a:lstStyle/>
                    <a:p>
                      <a:pPr lvl="0">
                        <a:buNone/>
                      </a:pPr>
                      <a:r>
                        <a:rPr lang="en-US" sz="1800" b="1">
                          <a:latin typeface="+mj-lt"/>
                        </a:rPr>
                        <a:t>Overall</a:t>
                      </a:r>
                    </a:p>
                  </a:txBody>
                  <a:tcPr anchor="ctr"/>
                </a:tc>
                <a:tc>
                  <a:txBody>
                    <a:bodyPr/>
                    <a:lstStyle/>
                    <a:p>
                      <a:pPr marL="285750" lvl="0" indent="-285750">
                        <a:spcBef>
                          <a:spcPts val="0"/>
                        </a:spcBef>
                        <a:spcAft>
                          <a:spcPts val="0"/>
                        </a:spcAft>
                        <a:buFont typeface="Arial"/>
                        <a:buChar char="•"/>
                      </a:pPr>
                      <a:r>
                        <a:rPr lang="en-US"/>
                        <a:t>Must still meet requirements of funding sources used to develop (e.g. AMI eligibility,  Affirmative Fair Housing Marketing Plans (AFHMPs), etc.)</a:t>
                      </a:r>
                    </a:p>
                    <a:p>
                      <a:pPr marL="285750" lvl="0" indent="-285750">
                        <a:spcBef>
                          <a:spcPts val="0"/>
                        </a:spcBef>
                        <a:spcAft>
                          <a:spcPts val="0"/>
                        </a:spcAft>
                        <a:buFont typeface="Arial"/>
                        <a:buChar char="•"/>
                      </a:pPr>
                      <a:endParaRPr lang="en-US"/>
                    </a:p>
                    <a:p>
                      <a:pPr marL="285750" lvl="0" indent="-285750">
                        <a:spcBef>
                          <a:spcPts val="0"/>
                        </a:spcBef>
                        <a:spcAft>
                          <a:spcPts val="0"/>
                        </a:spcAft>
                        <a:buFont typeface="Arial"/>
                        <a:buChar char="•"/>
                      </a:pPr>
                      <a:r>
                        <a:rPr lang="en-US"/>
                        <a:t>Must abide by fair housing law, community must notify EOHLC of any related fair housing complaints</a:t>
                      </a:r>
                    </a:p>
                  </a:txBody>
                  <a:tcPr anchor="ctr"/>
                </a:tc>
                <a:extLst>
                  <a:ext uri="{0D108BD9-81ED-4DB2-BD59-A6C34878D82A}">
                    <a16:rowId xmlns:a16="http://schemas.microsoft.com/office/drawing/2014/main" val="2143055245"/>
                  </a:ext>
                </a:extLst>
              </a:tr>
              <a:tr h="2959768">
                <a:tc>
                  <a:txBody>
                    <a:bodyPr/>
                    <a:lstStyle/>
                    <a:p>
                      <a:pPr lvl="0">
                        <a:buNone/>
                      </a:pPr>
                      <a:r>
                        <a:rPr lang="en-US" sz="1800" b="1">
                          <a:latin typeface="+mj-lt"/>
                        </a:rPr>
                        <a:t>Essential Public Employee Preference</a:t>
                      </a:r>
                    </a:p>
                  </a:txBody>
                  <a:tcPr anchor="ctr">
                    <a:solidFill>
                      <a:schemeClr val="accent6">
                        <a:lumMod val="60000"/>
                        <a:lumOff val="40000"/>
                      </a:schemeClr>
                    </a:solidFill>
                  </a:tcPr>
                </a:tc>
                <a:tc>
                  <a:txBody>
                    <a:bodyPr/>
                    <a:lstStyle/>
                    <a:p>
                      <a:pPr marL="285750" lvl="0" indent="-285750">
                        <a:spcBef>
                          <a:spcPts val="0"/>
                        </a:spcBef>
                        <a:spcAft>
                          <a:spcPts val="0"/>
                        </a:spcAft>
                        <a:buFont typeface="Arial"/>
                        <a:buChar char="•"/>
                      </a:pPr>
                      <a:r>
                        <a:rPr lang="en-US"/>
                        <a:t>A Seasonal Community must support development through direct financial assistance, property tax relief, or donation of municipal land for the preference to be applied</a:t>
                      </a:r>
                    </a:p>
                    <a:p>
                      <a:pPr marL="285750" lvl="0" indent="-285750">
                        <a:spcBef>
                          <a:spcPts val="0"/>
                        </a:spcBef>
                        <a:spcAft>
                          <a:spcPts val="0"/>
                        </a:spcAft>
                        <a:buFont typeface="Arial"/>
                        <a:buChar char="•"/>
                      </a:pPr>
                      <a:endParaRPr lang="en-US"/>
                    </a:p>
                    <a:p>
                      <a:pPr marL="285750" lvl="0" indent="-285750">
                        <a:spcBef>
                          <a:spcPts val="0"/>
                        </a:spcBef>
                        <a:spcAft>
                          <a:spcPts val="0"/>
                        </a:spcAft>
                        <a:buFont typeface="Arial"/>
                        <a:buChar char="•"/>
                      </a:pPr>
                      <a:r>
                        <a:rPr lang="en-US"/>
                        <a:t>Includes households with at least one municipal, county, or state employee (defined in line with Conflict of Interest Law (M.G.L. 268A)) essential for public health and safety in a Seasonal Community</a:t>
                      </a:r>
                    </a:p>
                    <a:p>
                      <a:pPr marL="742950" lvl="1" indent="-285750">
                        <a:spcBef>
                          <a:spcPts val="0"/>
                        </a:spcBef>
                        <a:spcAft>
                          <a:spcPts val="0"/>
                        </a:spcAft>
                        <a:buFont typeface="Arial"/>
                        <a:buChar char="•"/>
                      </a:pPr>
                      <a:r>
                        <a:rPr lang="en-US"/>
                        <a:t>Includes, but is not limited to: teachers at public institutions, public works employees, publicly employed first-responders, town administrators, and other employees essential for municipal operations </a:t>
                      </a:r>
                    </a:p>
                    <a:p>
                      <a:pPr marL="285750" lvl="0" indent="-285750">
                        <a:spcBef>
                          <a:spcPts val="0"/>
                        </a:spcBef>
                        <a:spcAft>
                          <a:spcPts val="0"/>
                        </a:spcAft>
                        <a:buFont typeface="Arial"/>
                        <a:buChar char="•"/>
                      </a:pPr>
                      <a:endParaRPr lang="en-US"/>
                    </a:p>
                    <a:p>
                      <a:pPr marL="285750" lvl="0" indent="-285750">
                        <a:spcBef>
                          <a:spcPts val="0"/>
                        </a:spcBef>
                        <a:spcAft>
                          <a:spcPts val="0"/>
                        </a:spcAft>
                        <a:buFont typeface="Arial"/>
                        <a:buChar char="•"/>
                      </a:pPr>
                      <a:r>
                        <a:rPr lang="en-US"/>
                        <a:t>Beneficiaries may be employed full-time, part-time, intermittently, or on a volunteer basis</a:t>
                      </a:r>
                      <a:endParaRPr lang="en-US" dirty="0"/>
                    </a:p>
                  </a:txBody>
                  <a:tcPr anchor="ctr">
                    <a:solidFill>
                      <a:schemeClr val="accent6">
                        <a:lumMod val="60000"/>
                        <a:lumOff val="40000"/>
                      </a:schemeClr>
                    </a:solidFill>
                  </a:tcPr>
                </a:tc>
                <a:extLst>
                  <a:ext uri="{0D108BD9-81ED-4DB2-BD59-A6C34878D82A}">
                    <a16:rowId xmlns:a16="http://schemas.microsoft.com/office/drawing/2014/main" val="2233433042"/>
                  </a:ext>
                </a:extLst>
              </a:tr>
            </a:tbl>
          </a:graphicData>
        </a:graphic>
      </p:graphicFrame>
      <p:sp>
        <p:nvSpPr>
          <p:cNvPr id="7" name="Footer Placeholder 2">
            <a:extLst>
              <a:ext uri="{FF2B5EF4-FFF2-40B4-BE49-F238E27FC236}">
                <a16:creationId xmlns:a16="http://schemas.microsoft.com/office/drawing/2014/main" id="{9CE060B8-D752-92CE-79AA-7937A1BDA46F}"/>
              </a:ext>
            </a:extLst>
          </p:cNvPr>
          <p:cNvSpPr>
            <a:spLocks noGrp="1"/>
          </p:cNvSpPr>
          <p:nvPr>
            <p:ph type="ftr" sz="quarter" idx="10"/>
          </p:nvPr>
        </p:nvSpPr>
        <p:spPr>
          <a:xfrm>
            <a:off x="-4510" y="6176350"/>
            <a:ext cx="12202309" cy="686807"/>
          </a:xfrm>
        </p:spPr>
        <p:txBody>
          <a:bodyPr/>
          <a:lstStyle/>
          <a:p>
            <a:r>
              <a:rPr lang="en-US">
                <a:solidFill>
                  <a:srgbClr val="C00000"/>
                </a:solidFill>
              </a:rPr>
              <a:t>NOTE: THIS PRESENTATION OFFERs a PLAIN LANGUAGE overview of the current status of draft REGULATIONS. The Summaries provided are not complete restatements of current draft regulations and Adjustments may be made before draft regulations are made available for public comment.</a:t>
            </a:r>
            <a:endParaRPr lang="en-US">
              <a:solidFill>
                <a:srgbClr val="C00000"/>
              </a:solidFill>
              <a:cs typeface="Arial"/>
            </a:endParaRPr>
          </a:p>
        </p:txBody>
      </p:sp>
    </p:spTree>
    <p:extLst>
      <p:ext uri="{BB962C8B-B14F-4D97-AF65-F5344CB8AC3E}">
        <p14:creationId xmlns:p14="http://schemas.microsoft.com/office/powerpoint/2010/main" val="11977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CCCB0-CCC0-0E80-0417-C6470E141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BFE79-7D54-C941-BC51-25277052A745}"/>
              </a:ext>
            </a:extLst>
          </p:cNvPr>
          <p:cNvSpPr>
            <a:spLocks noGrp="1"/>
          </p:cNvSpPr>
          <p:nvPr>
            <p:ph type="title"/>
          </p:nvPr>
        </p:nvSpPr>
        <p:spPr>
          <a:xfrm>
            <a:off x="346911" y="1"/>
            <a:ext cx="10515600" cy="1003952"/>
          </a:xfrm>
        </p:spPr>
        <p:txBody>
          <a:bodyPr>
            <a:normAutofit fontScale="90000"/>
          </a:bodyPr>
          <a:lstStyle/>
          <a:p>
            <a:r>
              <a:rPr lang="en-US" sz="3600" b="1"/>
              <a:t>5. Employment- &amp; Vocation-Specific Housing (2/2)</a:t>
            </a:r>
            <a:endParaRPr lang="en-US"/>
          </a:p>
        </p:txBody>
      </p:sp>
      <p:sp>
        <p:nvSpPr>
          <p:cNvPr id="4" name="Slide Number Placeholder 3">
            <a:extLst>
              <a:ext uri="{FF2B5EF4-FFF2-40B4-BE49-F238E27FC236}">
                <a16:creationId xmlns:a16="http://schemas.microsoft.com/office/drawing/2014/main" id="{DEF96758-3406-E507-1B5E-2110B1E9F1C4}"/>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11</a:t>
            </a:fld>
            <a:endParaRPr lang="en-US"/>
          </a:p>
        </p:txBody>
      </p:sp>
      <p:graphicFrame>
        <p:nvGraphicFramePr>
          <p:cNvPr id="6" name="Table Placeholder 5">
            <a:extLst>
              <a:ext uri="{FF2B5EF4-FFF2-40B4-BE49-F238E27FC236}">
                <a16:creationId xmlns:a16="http://schemas.microsoft.com/office/drawing/2014/main" id="{0345C532-6E46-3574-55A2-C726C27D7D39}"/>
              </a:ext>
            </a:extLst>
          </p:cNvPr>
          <p:cNvGraphicFramePr>
            <a:graphicFrameLocks noGrp="1"/>
          </p:cNvGraphicFramePr>
          <p:nvPr>
            <p:ph type="tbl" sz="quarter" idx="12"/>
            <p:extLst>
              <p:ext uri="{D42A27DB-BD31-4B8C-83A1-F6EECF244321}">
                <p14:modId xmlns:p14="http://schemas.microsoft.com/office/powerpoint/2010/main" val="3275728617"/>
              </p:ext>
            </p:extLst>
          </p:nvPr>
        </p:nvGraphicFramePr>
        <p:xfrm>
          <a:off x="67518" y="1099594"/>
          <a:ext cx="12057554" cy="2444816"/>
        </p:xfrm>
        <a:graphic>
          <a:graphicData uri="http://schemas.openxmlformats.org/drawingml/2006/table">
            <a:tbl>
              <a:tblPr firstRow="1" bandRow="1">
                <a:tableStyleId>{5C22544A-7EE6-4342-B048-85BDC9FD1C3A}</a:tableStyleId>
              </a:tblPr>
              <a:tblGrid>
                <a:gridCol w="1972113">
                  <a:extLst>
                    <a:ext uri="{9D8B030D-6E8A-4147-A177-3AD203B41FA5}">
                      <a16:colId xmlns:a16="http://schemas.microsoft.com/office/drawing/2014/main" val="1828283287"/>
                    </a:ext>
                  </a:extLst>
                </a:gridCol>
                <a:gridCol w="10085441">
                  <a:extLst>
                    <a:ext uri="{9D8B030D-6E8A-4147-A177-3AD203B41FA5}">
                      <a16:colId xmlns:a16="http://schemas.microsoft.com/office/drawing/2014/main" val="848643920"/>
                    </a:ext>
                  </a:extLst>
                </a:gridCol>
              </a:tblGrid>
              <a:tr h="433136">
                <a:tc>
                  <a:txBody>
                    <a:bodyPr/>
                    <a:lstStyle/>
                    <a:p>
                      <a:pPr lvl="0">
                        <a:buNone/>
                      </a:pPr>
                      <a:r>
                        <a:rPr lang="en-US" sz="1800">
                          <a:latin typeface="+mj-lt"/>
                        </a:rPr>
                        <a:t>Component</a:t>
                      </a:r>
                    </a:p>
                  </a:txBody>
                  <a:tcPr/>
                </a:tc>
                <a:tc>
                  <a:txBody>
                    <a:bodyPr/>
                    <a:lstStyle/>
                    <a:p>
                      <a:pPr lvl="0">
                        <a:buNone/>
                      </a:pPr>
                      <a:r>
                        <a:rPr lang="en-US" sz="1800">
                          <a:latin typeface="+mj-lt"/>
                        </a:rPr>
                        <a:t>Summary of Draft</a:t>
                      </a:r>
                    </a:p>
                  </a:txBody>
                  <a:tcPr/>
                </a:tc>
                <a:extLst>
                  <a:ext uri="{0D108BD9-81ED-4DB2-BD59-A6C34878D82A}">
                    <a16:rowId xmlns:a16="http://schemas.microsoft.com/office/drawing/2014/main" val="250702664"/>
                  </a:ext>
                </a:extLst>
              </a:tr>
              <a:tr h="1049437">
                <a:tc>
                  <a:txBody>
                    <a:bodyPr/>
                    <a:lstStyle/>
                    <a:p>
                      <a:pPr lvl="0">
                        <a:buNone/>
                      </a:pPr>
                      <a:r>
                        <a:rPr lang="en-US" sz="1800" b="1" i="0" u="none" strike="noStrike" noProof="0">
                          <a:solidFill>
                            <a:srgbClr val="000000"/>
                          </a:solidFill>
                          <a:latin typeface="Arial"/>
                        </a:rPr>
                        <a:t>Artist Housing</a:t>
                      </a:r>
                      <a:endParaRPr lang="en-US" sz="1800" b="0" i="0" u="none" strike="noStrike" noProof="0">
                        <a:solidFill>
                          <a:srgbClr val="000000"/>
                        </a:solidFill>
                        <a:latin typeface="Arial"/>
                      </a:endParaRPr>
                    </a:p>
                    <a:p>
                      <a:pPr lvl="0">
                        <a:buNone/>
                      </a:pPr>
                      <a:endParaRPr lang="en-US" sz="1800" b="1">
                        <a:latin typeface="+mj-lt"/>
                      </a:endParaRPr>
                    </a:p>
                  </a:txBody>
                  <a:tcPr anchor="ctr"/>
                </a:tc>
                <a:tc>
                  <a:txBody>
                    <a:bodyPr/>
                    <a:lstStyle/>
                    <a:p>
                      <a:pPr marL="285750" lvl="0" indent="-285750">
                        <a:spcBef>
                          <a:spcPts val="0"/>
                        </a:spcBef>
                        <a:spcAft>
                          <a:spcPts val="0"/>
                        </a:spcAft>
                        <a:buClr>
                          <a:srgbClr val="000000"/>
                        </a:buClr>
                        <a:buFont typeface="Arial,Sans-Serif"/>
                        <a:buChar char="•"/>
                      </a:pPr>
                      <a:r>
                        <a:rPr lang="en-US" sz="1800" b="0" i="0" u="none" strike="noStrike" noProof="0">
                          <a:solidFill>
                            <a:srgbClr val="000000"/>
                          </a:solidFill>
                          <a:latin typeface="Arial"/>
                        </a:rPr>
                        <a:t>Allows municipalities to further define who qualifies as a person who "by vocation produces or supports artistic and literary activities"</a:t>
                      </a:r>
                    </a:p>
                    <a:p>
                      <a:pPr marL="0" lvl="0" indent="0">
                        <a:spcBef>
                          <a:spcPts val="0"/>
                        </a:spcBef>
                        <a:spcAft>
                          <a:spcPts val="0"/>
                        </a:spcAft>
                        <a:buClr>
                          <a:srgbClr val="000000"/>
                        </a:buClr>
                        <a:buNone/>
                      </a:pPr>
                      <a:endParaRPr lang="en-US" sz="1800" b="0" i="0" u="none" strike="noStrike" noProof="0">
                        <a:solidFill>
                          <a:srgbClr val="000000"/>
                        </a:solidFill>
                        <a:latin typeface="Arial"/>
                      </a:endParaRPr>
                    </a:p>
                    <a:p>
                      <a:pPr marL="285750" lvl="0" indent="-285750">
                        <a:spcBef>
                          <a:spcPts val="0"/>
                        </a:spcBef>
                        <a:spcAft>
                          <a:spcPts val="0"/>
                        </a:spcAft>
                        <a:buClr>
                          <a:srgbClr val="000000"/>
                        </a:buClr>
                        <a:buFont typeface="Arial,Sans-Serif"/>
                        <a:buChar char="•"/>
                      </a:pPr>
                      <a:r>
                        <a:rPr lang="en-US" sz="1800" b="0" i="0" u="none" strike="noStrike" noProof="0">
                          <a:solidFill>
                            <a:srgbClr val="000000"/>
                          </a:solidFill>
                          <a:latin typeface="Arial"/>
                        </a:rPr>
                        <a:t>Must be designed for occupancy by artists and used in pursuit of occupant's artistic or literary vocation</a:t>
                      </a:r>
                    </a:p>
                    <a:p>
                      <a:pPr marL="0" lvl="0" indent="0">
                        <a:spcBef>
                          <a:spcPts val="0"/>
                        </a:spcBef>
                        <a:spcAft>
                          <a:spcPts val="0"/>
                        </a:spcAft>
                        <a:buClr>
                          <a:srgbClr val="000000"/>
                        </a:buClr>
                        <a:buNone/>
                      </a:pPr>
                      <a:endParaRPr lang="en-US" sz="1800" b="0" i="0" u="none" strike="noStrike" noProof="0">
                        <a:solidFill>
                          <a:srgbClr val="000000"/>
                        </a:solidFill>
                        <a:latin typeface="Arial"/>
                      </a:endParaRPr>
                    </a:p>
                    <a:p>
                      <a:pPr marL="285750" lvl="0" indent="-285750">
                        <a:spcBef>
                          <a:spcPts val="0"/>
                        </a:spcBef>
                        <a:spcAft>
                          <a:spcPts val="0"/>
                        </a:spcAft>
                        <a:buClr>
                          <a:srgbClr val="000000"/>
                        </a:buClr>
                        <a:buFont typeface="Arial,Sans-Serif"/>
                        <a:buChar char="•"/>
                      </a:pPr>
                      <a:r>
                        <a:rPr lang="en-US" sz="1800" b="0" i="0" u="none" strike="noStrike" noProof="0">
                          <a:solidFill>
                            <a:srgbClr val="000000"/>
                          </a:solidFill>
                          <a:latin typeface="Arial"/>
                        </a:rPr>
                        <a:t>Must be affordable or attainable</a:t>
                      </a:r>
                    </a:p>
                  </a:txBody>
                  <a:tcPr anchor="ctr"/>
                </a:tc>
                <a:extLst>
                  <a:ext uri="{0D108BD9-81ED-4DB2-BD59-A6C34878D82A}">
                    <a16:rowId xmlns:a16="http://schemas.microsoft.com/office/drawing/2014/main" val="2143055245"/>
                  </a:ext>
                </a:extLst>
              </a:tr>
            </a:tbl>
          </a:graphicData>
        </a:graphic>
      </p:graphicFrame>
      <p:sp>
        <p:nvSpPr>
          <p:cNvPr id="7" name="Footer Placeholder 2">
            <a:extLst>
              <a:ext uri="{FF2B5EF4-FFF2-40B4-BE49-F238E27FC236}">
                <a16:creationId xmlns:a16="http://schemas.microsoft.com/office/drawing/2014/main" id="{345F428F-3872-4CC4-133B-D5BD6D31BCBF}"/>
              </a:ext>
            </a:extLst>
          </p:cNvPr>
          <p:cNvSpPr txBox="1">
            <a:spLocks/>
          </p:cNvSpPr>
          <p:nvPr/>
        </p:nvSpPr>
        <p:spPr>
          <a:xfrm>
            <a:off x="-4511" y="5847468"/>
            <a:ext cx="12198515" cy="1005106"/>
          </a:xfrm>
          <a:prstGeom prst="rect">
            <a:avLst/>
          </a:prstGeom>
        </p:spPr>
        <p:txBody>
          <a:bodyPr vert="horz" lIns="91440" tIns="45720" rIns="91440" bIns="45720" rtlCol="0" anchor="ctr"/>
          <a:lstStyle>
            <a:defPPr>
              <a:defRPr lang="en-US"/>
            </a:defPPr>
            <a:lvl1pPr marL="0" algn="ctr" defTabSz="914400" rtl="0" eaLnBrk="1" latinLnBrk="0" hangingPunct="1">
              <a:defRPr sz="12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00000"/>
                </a:solidFill>
              </a:rPr>
              <a:t>NOTE: THIS PRESENTATION OFFERs a PLAIN LANGUAGE overview of the current status of draft REGULATIONS. The Summaries provided are not complete restatements of current draft regulations and Adjustments may be made before draft regulations are made available for public comment.</a:t>
            </a:r>
            <a:endParaRPr lang="en-US">
              <a:solidFill>
                <a:srgbClr val="C00000"/>
              </a:solidFill>
              <a:cs typeface="Arial"/>
            </a:endParaRPr>
          </a:p>
        </p:txBody>
      </p:sp>
    </p:spTree>
    <p:extLst>
      <p:ext uri="{BB962C8B-B14F-4D97-AF65-F5344CB8AC3E}">
        <p14:creationId xmlns:p14="http://schemas.microsoft.com/office/powerpoint/2010/main" val="679763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5DBFA-4E95-93C4-213A-2C2A1E20F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E7769-0267-CB36-9726-81BE861BECCE}"/>
              </a:ext>
            </a:extLst>
          </p:cNvPr>
          <p:cNvSpPr>
            <a:spLocks noGrp="1"/>
          </p:cNvSpPr>
          <p:nvPr>
            <p:ph type="title"/>
          </p:nvPr>
        </p:nvSpPr>
        <p:spPr>
          <a:xfrm>
            <a:off x="346911" y="1"/>
            <a:ext cx="10515600" cy="1003952"/>
          </a:xfrm>
        </p:spPr>
        <p:txBody>
          <a:bodyPr>
            <a:normAutofit/>
          </a:bodyPr>
          <a:lstStyle/>
          <a:p>
            <a:r>
              <a:rPr lang="en-US" sz="3600" b="1"/>
              <a:t>6. Residential Tax Exemption</a:t>
            </a:r>
            <a:endParaRPr lang="en-US"/>
          </a:p>
        </p:txBody>
      </p:sp>
      <p:sp>
        <p:nvSpPr>
          <p:cNvPr id="4" name="Slide Number Placeholder 3">
            <a:extLst>
              <a:ext uri="{FF2B5EF4-FFF2-40B4-BE49-F238E27FC236}">
                <a16:creationId xmlns:a16="http://schemas.microsoft.com/office/drawing/2014/main" id="{32091FEF-AB9D-F294-0220-D495DC0D5757}"/>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12</a:t>
            </a:fld>
            <a:endParaRPr lang="en-US"/>
          </a:p>
        </p:txBody>
      </p:sp>
      <p:graphicFrame>
        <p:nvGraphicFramePr>
          <p:cNvPr id="6" name="Table Placeholder 5">
            <a:extLst>
              <a:ext uri="{FF2B5EF4-FFF2-40B4-BE49-F238E27FC236}">
                <a16:creationId xmlns:a16="http://schemas.microsoft.com/office/drawing/2014/main" id="{3314EC66-4A84-6E12-1E6E-6734AFBDCF6F}"/>
              </a:ext>
            </a:extLst>
          </p:cNvPr>
          <p:cNvGraphicFramePr>
            <a:graphicFrameLocks noGrp="1"/>
          </p:cNvGraphicFramePr>
          <p:nvPr>
            <p:ph type="tbl" sz="quarter" idx="12"/>
            <p:extLst>
              <p:ext uri="{D42A27DB-BD31-4B8C-83A1-F6EECF244321}">
                <p14:modId xmlns:p14="http://schemas.microsoft.com/office/powerpoint/2010/main" val="2481028361"/>
              </p:ext>
            </p:extLst>
          </p:nvPr>
        </p:nvGraphicFramePr>
        <p:xfrm>
          <a:off x="60158" y="1102895"/>
          <a:ext cx="12072379" cy="4700197"/>
        </p:xfrm>
        <a:graphic>
          <a:graphicData uri="http://schemas.openxmlformats.org/drawingml/2006/table">
            <a:tbl>
              <a:tblPr firstRow="1" bandRow="1">
                <a:tableStyleId>{5C22544A-7EE6-4342-B048-85BDC9FD1C3A}</a:tableStyleId>
              </a:tblPr>
              <a:tblGrid>
                <a:gridCol w="1974539">
                  <a:extLst>
                    <a:ext uri="{9D8B030D-6E8A-4147-A177-3AD203B41FA5}">
                      <a16:colId xmlns:a16="http://schemas.microsoft.com/office/drawing/2014/main" val="1828283287"/>
                    </a:ext>
                  </a:extLst>
                </a:gridCol>
                <a:gridCol w="10097840">
                  <a:extLst>
                    <a:ext uri="{9D8B030D-6E8A-4147-A177-3AD203B41FA5}">
                      <a16:colId xmlns:a16="http://schemas.microsoft.com/office/drawing/2014/main" val="848643920"/>
                    </a:ext>
                  </a:extLst>
                </a:gridCol>
              </a:tblGrid>
              <a:tr h="583416">
                <a:tc>
                  <a:txBody>
                    <a:bodyPr/>
                    <a:lstStyle/>
                    <a:p>
                      <a:pPr lvl="0">
                        <a:buNone/>
                      </a:pPr>
                      <a:r>
                        <a:rPr lang="en-US" sz="1800">
                          <a:latin typeface="+mj-lt"/>
                        </a:rPr>
                        <a:t>Component</a:t>
                      </a:r>
                    </a:p>
                  </a:txBody>
                  <a:tcPr/>
                </a:tc>
                <a:tc>
                  <a:txBody>
                    <a:bodyPr/>
                    <a:lstStyle/>
                    <a:p>
                      <a:pPr lvl="0">
                        <a:buNone/>
                      </a:pPr>
                      <a:r>
                        <a:rPr lang="en-US" sz="1800">
                          <a:latin typeface="+mj-lt"/>
                        </a:rPr>
                        <a:t>Summary of Draft</a:t>
                      </a:r>
                    </a:p>
                  </a:txBody>
                  <a:tcPr/>
                </a:tc>
                <a:extLst>
                  <a:ext uri="{0D108BD9-81ED-4DB2-BD59-A6C34878D82A}">
                    <a16:rowId xmlns:a16="http://schemas.microsoft.com/office/drawing/2014/main" val="250702664"/>
                  </a:ext>
                </a:extLst>
              </a:tr>
              <a:tr h="1232571">
                <a:tc>
                  <a:txBody>
                    <a:bodyPr/>
                    <a:lstStyle/>
                    <a:p>
                      <a:pPr lvl="0">
                        <a:buNone/>
                      </a:pPr>
                      <a:r>
                        <a:rPr lang="en-US" sz="1800" b="1">
                          <a:latin typeface="+mj-lt"/>
                        </a:rPr>
                        <a:t>Parameters</a:t>
                      </a:r>
                      <a:endParaRPr lang="en-US"/>
                    </a:p>
                  </a:txBody>
                  <a:tcPr anchor="ctr"/>
                </a:tc>
                <a:tc>
                  <a:txBody>
                    <a:bodyPr/>
                    <a:lstStyle/>
                    <a:p>
                      <a:pPr marL="285750" lvl="0" indent="-285750">
                        <a:spcBef>
                          <a:spcPts val="0"/>
                        </a:spcBef>
                        <a:spcAft>
                          <a:spcPts val="0"/>
                        </a:spcAft>
                        <a:buFont typeface="Arial"/>
                        <a:buChar char="•"/>
                      </a:pPr>
                      <a:r>
                        <a:rPr lang="en-US"/>
                        <a:t>Municipalities which have already adopted the Residential Property Tax Exemption may increase the exemption to 50% or less of the avg. assessed value of all class one, residential parcels within that municipality</a:t>
                      </a:r>
                    </a:p>
                  </a:txBody>
                  <a:tcPr anchor="ctr"/>
                </a:tc>
                <a:extLst>
                  <a:ext uri="{0D108BD9-81ED-4DB2-BD59-A6C34878D82A}">
                    <a16:rowId xmlns:a16="http://schemas.microsoft.com/office/drawing/2014/main" val="2143055245"/>
                  </a:ext>
                </a:extLst>
              </a:tr>
              <a:tr h="2884210">
                <a:tc>
                  <a:txBody>
                    <a:bodyPr/>
                    <a:lstStyle/>
                    <a:p>
                      <a:pPr lvl="0">
                        <a:buNone/>
                      </a:pPr>
                      <a:r>
                        <a:rPr lang="en-US" sz="1600" b="1">
                          <a:latin typeface="+mj-lt"/>
                        </a:rPr>
                        <a:t> </a:t>
                      </a:r>
                      <a:r>
                        <a:rPr lang="en-US" sz="1800" b="1">
                          <a:latin typeface="+mj-lt"/>
                        </a:rPr>
                        <a:t>Implementation</a:t>
                      </a:r>
                    </a:p>
                  </a:txBody>
                  <a:tcPr anchor="ctr">
                    <a:solidFill>
                      <a:schemeClr val="accent6">
                        <a:lumMod val="60000"/>
                        <a:lumOff val="40000"/>
                      </a:schemeClr>
                    </a:solidFill>
                  </a:tcPr>
                </a:tc>
                <a:tc>
                  <a:txBody>
                    <a:bodyPr/>
                    <a:lstStyle/>
                    <a:p>
                      <a:pPr marL="285750" lvl="0" indent="-285750">
                        <a:spcBef>
                          <a:spcPts val="0"/>
                        </a:spcBef>
                        <a:spcAft>
                          <a:spcPts val="0"/>
                        </a:spcAft>
                        <a:buFont typeface="Arial"/>
                        <a:buChar char="•"/>
                      </a:pPr>
                      <a:r>
                        <a:rPr lang="en-US"/>
                        <a:t>Municipalities must adopt the increase at the option of their select board, or their mayor with the approval of their city council</a:t>
                      </a:r>
                    </a:p>
                    <a:p>
                      <a:pPr marL="0" lvl="0" indent="0">
                        <a:spcBef>
                          <a:spcPts val="0"/>
                        </a:spcBef>
                        <a:spcAft>
                          <a:spcPts val="0"/>
                        </a:spcAft>
                        <a:buNone/>
                      </a:pPr>
                      <a:endParaRPr lang="en-US"/>
                    </a:p>
                    <a:p>
                      <a:pPr marL="285750" lvl="0" indent="-285750">
                        <a:spcBef>
                          <a:spcPts val="0"/>
                        </a:spcBef>
                        <a:spcAft>
                          <a:spcPts val="0"/>
                        </a:spcAft>
                        <a:buFont typeface="Arial"/>
                        <a:buChar char="•"/>
                      </a:pPr>
                      <a:r>
                        <a:rPr lang="en-US"/>
                        <a:t>Municipalities must then, upon request, provide the Commissioner of Revenue with evidence of a) designation acceptance and b) vote to increase the exemption</a:t>
                      </a:r>
                    </a:p>
                    <a:p>
                      <a:pPr marL="0" lvl="0" indent="0">
                        <a:spcBef>
                          <a:spcPts val="0"/>
                        </a:spcBef>
                        <a:spcAft>
                          <a:spcPts val="0"/>
                        </a:spcAft>
                        <a:buNone/>
                      </a:pPr>
                      <a:endParaRPr lang="en-US"/>
                    </a:p>
                    <a:p>
                      <a:pPr marL="285750" lvl="0" indent="-285750">
                        <a:spcBef>
                          <a:spcPts val="0"/>
                        </a:spcBef>
                        <a:spcAft>
                          <a:spcPts val="0"/>
                        </a:spcAft>
                        <a:buFont typeface="Arial"/>
                        <a:buChar char="•"/>
                      </a:pPr>
                      <a:r>
                        <a:rPr lang="en-US"/>
                        <a:t>Provides that the Commissioner may require modifications to a proposed increase to ensure efficient and lawful administration (e.g. establishing effective date, etc.)</a:t>
                      </a:r>
                    </a:p>
                    <a:p>
                      <a:pPr marL="0" lvl="0" indent="0">
                        <a:spcBef>
                          <a:spcPts val="0"/>
                        </a:spcBef>
                        <a:spcAft>
                          <a:spcPts val="0"/>
                        </a:spcAft>
                        <a:buNone/>
                      </a:pPr>
                      <a:endParaRPr lang="en-US"/>
                    </a:p>
                    <a:p>
                      <a:pPr marL="285750" lvl="0" indent="-285750">
                        <a:spcBef>
                          <a:spcPts val="0"/>
                        </a:spcBef>
                        <a:spcAft>
                          <a:spcPts val="0"/>
                        </a:spcAft>
                        <a:buFont typeface="Arial"/>
                        <a:buChar char="•"/>
                      </a:pPr>
                      <a:r>
                        <a:rPr lang="en-US"/>
                        <a:t>Still subject to other requirements of M.G.L. c.</a:t>
                      </a:r>
                      <a:r>
                        <a:rPr lang="en-US" sz="1800" b="0" i="0" u="none" strike="noStrike" noProof="0">
                          <a:latin typeface="Arial"/>
                        </a:rPr>
                        <a:t>59, § 5C, which establishes exemption authority</a:t>
                      </a:r>
                      <a:endParaRPr lang="en-US"/>
                    </a:p>
                  </a:txBody>
                  <a:tcPr anchor="ctr">
                    <a:solidFill>
                      <a:schemeClr val="accent6">
                        <a:lumMod val="60000"/>
                        <a:lumOff val="40000"/>
                      </a:schemeClr>
                    </a:solidFill>
                  </a:tcPr>
                </a:tc>
                <a:extLst>
                  <a:ext uri="{0D108BD9-81ED-4DB2-BD59-A6C34878D82A}">
                    <a16:rowId xmlns:a16="http://schemas.microsoft.com/office/drawing/2014/main" val="2233433042"/>
                  </a:ext>
                </a:extLst>
              </a:tr>
            </a:tbl>
          </a:graphicData>
        </a:graphic>
      </p:graphicFrame>
      <p:sp>
        <p:nvSpPr>
          <p:cNvPr id="7" name="Footer Placeholder 2">
            <a:extLst>
              <a:ext uri="{FF2B5EF4-FFF2-40B4-BE49-F238E27FC236}">
                <a16:creationId xmlns:a16="http://schemas.microsoft.com/office/drawing/2014/main" id="{5C6D300F-0465-45FC-D176-9D6D407D3535}"/>
              </a:ext>
            </a:extLst>
          </p:cNvPr>
          <p:cNvSpPr>
            <a:spLocks noGrp="1"/>
          </p:cNvSpPr>
          <p:nvPr>
            <p:ph type="ftr" sz="quarter" idx="10"/>
          </p:nvPr>
        </p:nvSpPr>
        <p:spPr>
          <a:xfrm>
            <a:off x="9867" y="5847468"/>
            <a:ext cx="12198515" cy="1005106"/>
          </a:xfrm>
        </p:spPr>
        <p:txBody>
          <a:bodyPr/>
          <a:lstStyle/>
          <a:p>
            <a:r>
              <a:rPr lang="en-US">
                <a:solidFill>
                  <a:srgbClr val="C00000"/>
                </a:solidFill>
              </a:rPr>
              <a:t>NOTE: THIS PRESENTATION OFFERs a PLAIN LANGUAGE overview of the current status of draft REGULATIONS. The Summaries provided are not complete restatements of current draft regulations and Adjustments may be made before draft regulations are made available for public comment.</a:t>
            </a:r>
            <a:endParaRPr lang="en-US">
              <a:solidFill>
                <a:srgbClr val="C00000"/>
              </a:solidFill>
              <a:cs typeface="Arial"/>
            </a:endParaRPr>
          </a:p>
        </p:txBody>
      </p:sp>
    </p:spTree>
    <p:extLst>
      <p:ext uri="{BB962C8B-B14F-4D97-AF65-F5344CB8AC3E}">
        <p14:creationId xmlns:p14="http://schemas.microsoft.com/office/powerpoint/2010/main" val="129802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DBAFE-C6EB-1042-253C-58A3FC529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62E8D-DAE7-51DC-94BE-388422DDFD2D}"/>
              </a:ext>
            </a:extLst>
          </p:cNvPr>
          <p:cNvSpPr>
            <a:spLocks noGrp="1"/>
          </p:cNvSpPr>
          <p:nvPr>
            <p:ph type="title"/>
          </p:nvPr>
        </p:nvSpPr>
        <p:spPr>
          <a:xfrm>
            <a:off x="346911" y="1"/>
            <a:ext cx="10515600" cy="1003952"/>
          </a:xfrm>
        </p:spPr>
        <p:txBody>
          <a:bodyPr>
            <a:normAutofit/>
          </a:bodyPr>
          <a:lstStyle/>
          <a:p>
            <a:r>
              <a:rPr lang="en-US" sz="3500" b="1"/>
              <a:t>7. Comprehensive Housing Needs Assessment</a:t>
            </a:r>
            <a:endParaRPr lang="en-US" sz="3500">
              <a:cs typeface="Arial"/>
            </a:endParaRPr>
          </a:p>
        </p:txBody>
      </p:sp>
      <p:sp>
        <p:nvSpPr>
          <p:cNvPr id="4" name="Slide Number Placeholder 3">
            <a:extLst>
              <a:ext uri="{FF2B5EF4-FFF2-40B4-BE49-F238E27FC236}">
                <a16:creationId xmlns:a16="http://schemas.microsoft.com/office/drawing/2014/main" id="{FD0A96DE-24B1-29C0-DD50-66F589AE252D}"/>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13</a:t>
            </a:fld>
            <a:endParaRPr lang="en-US"/>
          </a:p>
        </p:txBody>
      </p:sp>
      <p:graphicFrame>
        <p:nvGraphicFramePr>
          <p:cNvPr id="6" name="Table Placeholder 5">
            <a:extLst>
              <a:ext uri="{FF2B5EF4-FFF2-40B4-BE49-F238E27FC236}">
                <a16:creationId xmlns:a16="http://schemas.microsoft.com/office/drawing/2014/main" id="{3E615FC5-F469-7AD2-74E3-B728BB1852ED}"/>
              </a:ext>
            </a:extLst>
          </p:cNvPr>
          <p:cNvGraphicFramePr>
            <a:graphicFrameLocks noGrp="1"/>
          </p:cNvGraphicFramePr>
          <p:nvPr>
            <p:ph type="tbl" sz="quarter" idx="12"/>
            <p:extLst>
              <p:ext uri="{D42A27DB-BD31-4B8C-83A1-F6EECF244321}">
                <p14:modId xmlns:p14="http://schemas.microsoft.com/office/powerpoint/2010/main" val="874214093"/>
              </p:ext>
            </p:extLst>
          </p:nvPr>
        </p:nvGraphicFramePr>
        <p:xfrm>
          <a:off x="70184" y="1122947"/>
          <a:ext cx="12016230" cy="2156804"/>
        </p:xfrm>
        <a:graphic>
          <a:graphicData uri="http://schemas.openxmlformats.org/drawingml/2006/table">
            <a:tbl>
              <a:tblPr firstRow="1" bandRow="1">
                <a:tableStyleId>{5C22544A-7EE6-4342-B048-85BDC9FD1C3A}</a:tableStyleId>
              </a:tblPr>
              <a:tblGrid>
                <a:gridCol w="1965355">
                  <a:extLst>
                    <a:ext uri="{9D8B030D-6E8A-4147-A177-3AD203B41FA5}">
                      <a16:colId xmlns:a16="http://schemas.microsoft.com/office/drawing/2014/main" val="1828283287"/>
                    </a:ext>
                  </a:extLst>
                </a:gridCol>
                <a:gridCol w="10050875">
                  <a:extLst>
                    <a:ext uri="{9D8B030D-6E8A-4147-A177-3AD203B41FA5}">
                      <a16:colId xmlns:a16="http://schemas.microsoft.com/office/drawing/2014/main" val="848643920"/>
                    </a:ext>
                  </a:extLst>
                </a:gridCol>
              </a:tblGrid>
              <a:tr h="830427">
                <a:tc>
                  <a:txBody>
                    <a:bodyPr/>
                    <a:lstStyle/>
                    <a:p>
                      <a:pPr lvl="0">
                        <a:buNone/>
                      </a:pPr>
                      <a:r>
                        <a:rPr lang="en-US" sz="1800">
                          <a:latin typeface="+mj-lt"/>
                        </a:rPr>
                        <a:t>Component</a:t>
                      </a:r>
                    </a:p>
                  </a:txBody>
                  <a:tcPr/>
                </a:tc>
                <a:tc>
                  <a:txBody>
                    <a:bodyPr/>
                    <a:lstStyle/>
                    <a:p>
                      <a:pPr lvl="0">
                        <a:buNone/>
                      </a:pPr>
                      <a:r>
                        <a:rPr lang="en-US" sz="1800">
                          <a:latin typeface="+mj-lt"/>
                        </a:rPr>
                        <a:t>Summary of Draft</a:t>
                      </a:r>
                    </a:p>
                  </a:txBody>
                  <a:tcPr/>
                </a:tc>
                <a:extLst>
                  <a:ext uri="{0D108BD9-81ED-4DB2-BD59-A6C34878D82A}">
                    <a16:rowId xmlns:a16="http://schemas.microsoft.com/office/drawing/2014/main" val="250702664"/>
                  </a:ext>
                </a:extLst>
              </a:tr>
              <a:tr h="1326377">
                <a:tc>
                  <a:txBody>
                    <a:bodyPr/>
                    <a:lstStyle/>
                    <a:p>
                      <a:pPr lvl="0">
                        <a:buNone/>
                      </a:pPr>
                      <a:r>
                        <a:rPr lang="en-US" sz="1800" b="1">
                          <a:latin typeface="+mj-lt"/>
                        </a:rPr>
                        <a:t>Overall</a:t>
                      </a:r>
                    </a:p>
                  </a:txBody>
                  <a:tcPr anchor="ctr"/>
                </a:tc>
                <a:tc>
                  <a:txBody>
                    <a:bodyPr/>
                    <a:lstStyle/>
                    <a:p>
                      <a:pPr marL="285750" lvl="0" indent="-285750">
                        <a:spcBef>
                          <a:spcPts val="0"/>
                        </a:spcBef>
                        <a:spcAft>
                          <a:spcPts val="0"/>
                        </a:spcAft>
                        <a:buFont typeface="Arial"/>
                        <a:buChar char="•"/>
                      </a:pPr>
                      <a:r>
                        <a:rPr lang="en-US"/>
                        <a:t>Mirrors Comprehensive Housing Needs Assessments included in Housing Production Plans (see: 760 CMR 56.03 (4)(b))</a:t>
                      </a:r>
                      <a:endParaRPr lang="en-US" dirty="0"/>
                    </a:p>
                  </a:txBody>
                  <a:tcPr anchor="ctr"/>
                </a:tc>
                <a:extLst>
                  <a:ext uri="{0D108BD9-81ED-4DB2-BD59-A6C34878D82A}">
                    <a16:rowId xmlns:a16="http://schemas.microsoft.com/office/drawing/2014/main" val="2143055245"/>
                  </a:ext>
                </a:extLst>
              </a:tr>
            </a:tbl>
          </a:graphicData>
        </a:graphic>
      </p:graphicFrame>
      <p:sp>
        <p:nvSpPr>
          <p:cNvPr id="7" name="Footer Placeholder 2">
            <a:extLst>
              <a:ext uri="{FF2B5EF4-FFF2-40B4-BE49-F238E27FC236}">
                <a16:creationId xmlns:a16="http://schemas.microsoft.com/office/drawing/2014/main" id="{38787D13-3217-E87F-3DCA-6B5863A9A95D}"/>
              </a:ext>
            </a:extLst>
          </p:cNvPr>
          <p:cNvSpPr>
            <a:spLocks noGrp="1"/>
          </p:cNvSpPr>
          <p:nvPr>
            <p:ph type="ftr" sz="quarter" idx="10"/>
          </p:nvPr>
        </p:nvSpPr>
        <p:spPr>
          <a:xfrm>
            <a:off x="9867" y="5847468"/>
            <a:ext cx="12198515" cy="1005106"/>
          </a:xfrm>
        </p:spPr>
        <p:txBody>
          <a:bodyPr/>
          <a:lstStyle/>
          <a:p>
            <a:r>
              <a:rPr lang="en-US">
                <a:solidFill>
                  <a:srgbClr val="C00000"/>
                </a:solidFill>
              </a:rPr>
              <a:t>NOTE: THIS PRESENTATION OFFERs a PLAIN LANGUAGE overview of the current status of draft REGULATIONS. The Summaries provided are not complete restatements of current draft regulations and Adjustments may be made before draft regulations are made available for public comment.</a:t>
            </a:r>
            <a:endParaRPr lang="en-US">
              <a:solidFill>
                <a:srgbClr val="C00000"/>
              </a:solidFill>
              <a:cs typeface="Arial"/>
            </a:endParaRPr>
          </a:p>
        </p:txBody>
      </p:sp>
    </p:spTree>
    <p:extLst>
      <p:ext uri="{BB962C8B-B14F-4D97-AF65-F5344CB8AC3E}">
        <p14:creationId xmlns:p14="http://schemas.microsoft.com/office/powerpoint/2010/main" val="2646122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13A5B-6650-C597-02F8-979721B52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EDA37-7CCE-A164-3B49-0B1180A9DFCE}"/>
              </a:ext>
            </a:extLst>
          </p:cNvPr>
          <p:cNvSpPr>
            <a:spLocks noGrp="1"/>
          </p:cNvSpPr>
          <p:nvPr>
            <p:ph type="title"/>
          </p:nvPr>
        </p:nvSpPr>
        <p:spPr>
          <a:xfrm>
            <a:off x="2632009" y="2817283"/>
            <a:ext cx="8721791" cy="1003952"/>
          </a:xfrm>
        </p:spPr>
        <p:txBody>
          <a:bodyPr>
            <a:normAutofit fontScale="90000"/>
          </a:bodyPr>
          <a:lstStyle/>
          <a:p>
            <a:r>
              <a:rPr lang="en-US" b="1"/>
              <a:t>Seasonal Communities Funding Discussion</a:t>
            </a:r>
          </a:p>
        </p:txBody>
      </p:sp>
      <p:sp>
        <p:nvSpPr>
          <p:cNvPr id="4" name="Slide Number Placeholder 3">
            <a:extLst>
              <a:ext uri="{FF2B5EF4-FFF2-40B4-BE49-F238E27FC236}">
                <a16:creationId xmlns:a16="http://schemas.microsoft.com/office/drawing/2014/main" id="{9EB98608-D419-C73F-3F34-79D2EA4F0B41}"/>
              </a:ext>
            </a:extLst>
          </p:cNvPr>
          <p:cNvSpPr>
            <a:spLocks noGrp="1"/>
          </p:cNvSpPr>
          <p:nvPr>
            <p:ph type="sldNum" sz="quarter" idx="11"/>
          </p:nvPr>
        </p:nvSpPr>
        <p:spPr/>
        <p:txBody>
          <a:bodyPr/>
          <a:lstStyle/>
          <a:p>
            <a:fld id="{871568D6-CB9E-45EC-95EC-971FF1168ED4}" type="slidenum">
              <a:rPr lang="en-US" smtClean="0"/>
              <a:pPr/>
              <a:t>14</a:t>
            </a:fld>
            <a:endParaRPr lang="en-US"/>
          </a:p>
        </p:txBody>
      </p:sp>
    </p:spTree>
    <p:extLst>
      <p:ext uri="{BB962C8B-B14F-4D97-AF65-F5344CB8AC3E}">
        <p14:creationId xmlns:p14="http://schemas.microsoft.com/office/powerpoint/2010/main" val="193151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09828-28A8-12F9-5DE8-47673BD8B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41F88-06A9-703D-775F-1003C680875C}"/>
              </a:ext>
            </a:extLst>
          </p:cNvPr>
          <p:cNvSpPr>
            <a:spLocks noGrp="1"/>
          </p:cNvSpPr>
          <p:nvPr>
            <p:ph type="title"/>
          </p:nvPr>
        </p:nvSpPr>
        <p:spPr/>
        <p:txBody>
          <a:bodyPr>
            <a:normAutofit/>
          </a:bodyPr>
          <a:lstStyle/>
          <a:p>
            <a:r>
              <a:rPr lang="en-US" b="1"/>
              <a:t>Next Steps</a:t>
            </a:r>
            <a:endParaRPr lang="en-US" b="1">
              <a:cs typeface="Arial"/>
            </a:endParaRPr>
          </a:p>
        </p:txBody>
      </p:sp>
      <p:sp>
        <p:nvSpPr>
          <p:cNvPr id="4" name="Slide Number Placeholder 3">
            <a:extLst>
              <a:ext uri="{FF2B5EF4-FFF2-40B4-BE49-F238E27FC236}">
                <a16:creationId xmlns:a16="http://schemas.microsoft.com/office/drawing/2014/main" id="{98ED12C8-FA75-FE6F-7936-764139F23B6C}"/>
              </a:ext>
            </a:extLst>
          </p:cNvPr>
          <p:cNvSpPr>
            <a:spLocks noGrp="1"/>
          </p:cNvSpPr>
          <p:nvPr>
            <p:ph type="sldNum" sz="quarter" idx="11"/>
          </p:nvPr>
        </p:nvSpPr>
        <p:spPr/>
        <p:txBody>
          <a:bodyPr/>
          <a:lstStyle/>
          <a:p>
            <a:fld id="{871568D6-CB9E-45EC-95EC-971FF1168ED4}" type="slidenum">
              <a:rPr lang="en-US" smtClean="0"/>
              <a:pPr/>
              <a:t>15</a:t>
            </a:fld>
            <a:endParaRPr lang="en-US"/>
          </a:p>
        </p:txBody>
      </p:sp>
    </p:spTree>
    <p:extLst>
      <p:ext uri="{BB962C8B-B14F-4D97-AF65-F5344CB8AC3E}">
        <p14:creationId xmlns:p14="http://schemas.microsoft.com/office/powerpoint/2010/main" val="393714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77BD-A30D-7B4A-7586-2C64F6E24E7B}"/>
              </a:ext>
            </a:extLst>
          </p:cNvPr>
          <p:cNvSpPr>
            <a:spLocks noGrp="1"/>
          </p:cNvSpPr>
          <p:nvPr>
            <p:ph type="title"/>
          </p:nvPr>
        </p:nvSpPr>
        <p:spPr>
          <a:xfrm>
            <a:off x="216568" y="1"/>
            <a:ext cx="10515600" cy="1003952"/>
          </a:xfrm>
        </p:spPr>
        <p:txBody>
          <a:bodyPr/>
          <a:lstStyle/>
          <a:p>
            <a:r>
              <a:rPr lang="en-US" b="1"/>
              <a:t>Next Steps</a:t>
            </a:r>
            <a:endParaRPr lang="en-US" b="1">
              <a:cs typeface="Arial"/>
            </a:endParaRPr>
          </a:p>
        </p:txBody>
      </p:sp>
      <p:sp>
        <p:nvSpPr>
          <p:cNvPr id="3" name="Content Placeholder 2">
            <a:extLst>
              <a:ext uri="{FF2B5EF4-FFF2-40B4-BE49-F238E27FC236}">
                <a16:creationId xmlns:a16="http://schemas.microsoft.com/office/drawing/2014/main" id="{6AAD8212-1AAB-9442-51F0-70427F4DBBD2}"/>
              </a:ext>
            </a:extLst>
          </p:cNvPr>
          <p:cNvSpPr>
            <a:spLocks noGrp="1"/>
          </p:cNvSpPr>
          <p:nvPr>
            <p:ph idx="1"/>
          </p:nvPr>
        </p:nvSpPr>
        <p:spPr>
          <a:xfrm>
            <a:off x="216568" y="1200150"/>
            <a:ext cx="11738810" cy="5157286"/>
          </a:xfrm>
        </p:spPr>
        <p:txBody>
          <a:bodyPr vert="horz" lIns="91440" tIns="45720" rIns="91440" bIns="45720" rtlCol="0" anchor="t">
            <a:normAutofit fontScale="77500" lnSpcReduction="20000"/>
          </a:bodyPr>
          <a:lstStyle/>
          <a:p>
            <a:pPr marL="0" indent="0">
              <a:spcBef>
                <a:spcPts val="1200"/>
              </a:spcBef>
              <a:spcAft>
                <a:spcPts val="1200"/>
              </a:spcAft>
              <a:buNone/>
            </a:pPr>
            <a:r>
              <a:rPr lang="en-US" sz="2500" b="1" u="sng" dirty="0">
                <a:solidFill>
                  <a:schemeClr val="accent1"/>
                </a:solidFill>
                <a:cs typeface="Arial"/>
              </a:rPr>
              <a:t>Regulation Next Steps</a:t>
            </a:r>
          </a:p>
          <a:p>
            <a:pPr>
              <a:spcBef>
                <a:spcPts val="1200"/>
              </a:spcBef>
              <a:spcAft>
                <a:spcPts val="1200"/>
              </a:spcAft>
            </a:pPr>
            <a:r>
              <a:rPr lang="en-US" sz="2200" b="1">
                <a:solidFill>
                  <a:schemeClr val="accent1"/>
                </a:solidFill>
              </a:rPr>
              <a:t>Next Step 1: </a:t>
            </a:r>
            <a:r>
              <a:rPr lang="en-US" sz="2200"/>
              <a:t>Draft regulations made available for public comment</a:t>
            </a:r>
            <a:endParaRPr lang="en-US" sz="2200">
              <a:cs typeface="Arial"/>
            </a:endParaRPr>
          </a:p>
          <a:p>
            <a:pPr>
              <a:spcBef>
                <a:spcPts val="1200"/>
              </a:spcBef>
              <a:spcAft>
                <a:spcPts val="1200"/>
              </a:spcAft>
            </a:pPr>
            <a:r>
              <a:rPr lang="en-US" sz="2200" b="1">
                <a:solidFill>
                  <a:schemeClr val="accent1"/>
                </a:solidFill>
              </a:rPr>
              <a:t>Next Step 2:</a:t>
            </a:r>
            <a:r>
              <a:rPr lang="en-US" sz="2200"/>
              <a:t> 1-month comment period closes, EOHLC incorporates feedback </a:t>
            </a:r>
            <a:r>
              <a:rPr lang="en-US" sz="2200" dirty="0"/>
              <a:t>received through comment period</a:t>
            </a:r>
            <a:endParaRPr lang="en-US" sz="2200">
              <a:cs typeface="Arial"/>
            </a:endParaRPr>
          </a:p>
          <a:p>
            <a:pPr>
              <a:spcBef>
                <a:spcPts val="1200"/>
              </a:spcBef>
              <a:spcAft>
                <a:spcPts val="1200"/>
              </a:spcAft>
            </a:pPr>
            <a:r>
              <a:rPr lang="en-US" sz="2200" b="1">
                <a:solidFill>
                  <a:schemeClr val="accent1"/>
                </a:solidFill>
              </a:rPr>
              <a:t>Next Step 3: </a:t>
            </a:r>
            <a:r>
              <a:rPr lang="en-US" sz="2200"/>
              <a:t>Finalized regulation filed with Secretary of the Commonwealth</a:t>
            </a:r>
            <a:endParaRPr lang="en-US" sz="2200">
              <a:cs typeface="Arial"/>
            </a:endParaRPr>
          </a:p>
          <a:p>
            <a:pPr marL="0" indent="0">
              <a:spcBef>
                <a:spcPts val="1200"/>
              </a:spcBef>
              <a:spcAft>
                <a:spcPts val="1200"/>
              </a:spcAft>
              <a:buNone/>
            </a:pPr>
            <a:r>
              <a:rPr lang="en-US" sz="2300" b="1" u="sng" dirty="0">
                <a:solidFill>
                  <a:schemeClr val="accent1"/>
                </a:solidFill>
                <a:cs typeface="Arial"/>
              </a:rPr>
              <a:t>Advisory Council Next Steps</a:t>
            </a:r>
          </a:p>
          <a:p>
            <a:pPr>
              <a:spcBef>
                <a:spcPts val="1200"/>
              </a:spcBef>
              <a:spcAft>
                <a:spcPts val="1200"/>
              </a:spcAft>
            </a:pPr>
            <a:r>
              <a:rPr lang="en-US" sz="2200" b="1">
                <a:solidFill>
                  <a:schemeClr val="accent1"/>
                </a:solidFill>
                <a:cs typeface="Arial"/>
              </a:rPr>
              <a:t>November: </a:t>
            </a:r>
            <a:r>
              <a:rPr lang="en-US" sz="2200">
                <a:cs typeface="Arial"/>
              </a:rPr>
              <a:t>Advisory Council Meeting (</a:t>
            </a:r>
            <a:r>
              <a:rPr lang="en-US" sz="2200" dirty="0">
                <a:cs typeface="Arial"/>
              </a:rPr>
              <a:t>Tentative </a:t>
            </a:r>
            <a:r>
              <a:rPr lang="en-US" sz="2200">
                <a:cs typeface="Arial"/>
              </a:rPr>
              <a:t>Date</a:t>
            </a:r>
            <a:r>
              <a:rPr lang="en-US" sz="2200" dirty="0">
                <a:cs typeface="Arial"/>
              </a:rPr>
              <a:t>: 11/13</a:t>
            </a:r>
            <a:r>
              <a:rPr lang="en-US" sz="2200">
                <a:cs typeface="Arial"/>
              </a:rPr>
              <a:t>, Location TBD</a:t>
            </a:r>
            <a:r>
              <a:rPr lang="en-US" sz="2200" dirty="0">
                <a:cs typeface="Arial"/>
              </a:rPr>
              <a:t>)</a:t>
            </a:r>
          </a:p>
          <a:p>
            <a:pPr lvl="1">
              <a:spcBef>
                <a:spcPts val="1200"/>
              </a:spcBef>
              <a:spcAft>
                <a:spcPts val="1200"/>
              </a:spcAft>
            </a:pPr>
            <a:r>
              <a:rPr lang="en-US" sz="1800" b="1" dirty="0">
                <a:solidFill>
                  <a:schemeClr val="accent1"/>
                </a:solidFill>
                <a:cs typeface="Arial"/>
              </a:rPr>
              <a:t>Proposal:</a:t>
            </a:r>
            <a:r>
              <a:rPr lang="en-US" sz="1800" dirty="0">
                <a:solidFill>
                  <a:srgbClr val="000000"/>
                </a:solidFill>
                <a:cs typeface="Arial"/>
              </a:rPr>
              <a:t> Discuss annual report recommendations</a:t>
            </a:r>
          </a:p>
          <a:p>
            <a:pPr>
              <a:spcBef>
                <a:spcPts val="1200"/>
              </a:spcBef>
              <a:spcAft>
                <a:spcPts val="1200"/>
              </a:spcAft>
            </a:pPr>
            <a:r>
              <a:rPr lang="en-US" sz="2200" b="1">
                <a:solidFill>
                  <a:schemeClr val="accent1"/>
                </a:solidFill>
                <a:cs typeface="Arial"/>
              </a:rPr>
              <a:t>December 31:</a:t>
            </a:r>
            <a:r>
              <a:rPr lang="en-US" sz="2200">
                <a:cs typeface="Arial"/>
              </a:rPr>
              <a:t> Annual Report of Advisory Council due</a:t>
            </a:r>
          </a:p>
          <a:p>
            <a:pPr lvl="1">
              <a:spcBef>
                <a:spcPts val="1200"/>
              </a:spcBef>
              <a:spcAft>
                <a:spcPts val="1200"/>
              </a:spcAft>
            </a:pPr>
            <a:r>
              <a:rPr lang="en-US" sz="2200" b="1">
                <a:solidFill>
                  <a:schemeClr val="accent1"/>
                </a:solidFill>
                <a:cs typeface="Arial"/>
              </a:rPr>
              <a:t>Proposal:</a:t>
            </a:r>
            <a:r>
              <a:rPr lang="en-US" sz="2200">
                <a:cs typeface="Arial"/>
              </a:rPr>
              <a:t> Report focuses largely on implementing designation w. regulations now in effect</a:t>
            </a:r>
          </a:p>
          <a:p>
            <a:pPr lvl="1">
              <a:spcBef>
                <a:spcPts val="1200"/>
              </a:spcBef>
              <a:spcAft>
                <a:spcPts val="1200"/>
              </a:spcAft>
            </a:pPr>
            <a:r>
              <a:rPr lang="en-US" sz="2200" b="1">
                <a:solidFill>
                  <a:schemeClr val="accent1"/>
                </a:solidFill>
                <a:cs typeface="Arial"/>
              </a:rPr>
              <a:t>Recommendation: </a:t>
            </a:r>
            <a:r>
              <a:rPr lang="en-US" sz="2200">
                <a:cs typeface="Arial"/>
              </a:rPr>
              <a:t>EOHLC includes recommendations made by tools working group, other recommendations made to EOHLC by members, and/or submitted via form to be provided; draft provided to Advisory Council for review, feedback at November meeting</a:t>
            </a:r>
          </a:p>
        </p:txBody>
      </p:sp>
      <p:sp>
        <p:nvSpPr>
          <p:cNvPr id="5" name="Slide Number Placeholder 4">
            <a:extLst>
              <a:ext uri="{FF2B5EF4-FFF2-40B4-BE49-F238E27FC236}">
                <a16:creationId xmlns:a16="http://schemas.microsoft.com/office/drawing/2014/main" id="{37832A4C-2355-12FB-6898-A4F832317B1A}"/>
              </a:ext>
            </a:extLst>
          </p:cNvPr>
          <p:cNvSpPr>
            <a:spLocks noGrp="1"/>
          </p:cNvSpPr>
          <p:nvPr>
            <p:ph type="sldNum" sz="quarter" idx="12"/>
          </p:nvPr>
        </p:nvSpPr>
        <p:spPr/>
        <p:txBody>
          <a:bodyPr/>
          <a:lstStyle/>
          <a:p>
            <a:fld id="{E0E267CC-2087-4FC7-8FDE-A41ECB95C19E}" type="slidenum">
              <a:rPr lang="en-US" smtClean="0"/>
              <a:t>16</a:t>
            </a:fld>
            <a:endParaRPr lang="en-US"/>
          </a:p>
        </p:txBody>
      </p:sp>
    </p:spTree>
    <p:extLst>
      <p:ext uri="{BB962C8B-B14F-4D97-AF65-F5344CB8AC3E}">
        <p14:creationId xmlns:p14="http://schemas.microsoft.com/office/powerpoint/2010/main" val="241586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F506-CAE8-F3C5-48B6-D4ACEF4F31E6}"/>
              </a:ext>
            </a:extLst>
          </p:cNvPr>
          <p:cNvSpPr>
            <a:spLocks noGrp="1"/>
          </p:cNvSpPr>
          <p:nvPr>
            <p:ph type="title"/>
          </p:nvPr>
        </p:nvSpPr>
        <p:spPr>
          <a:xfrm>
            <a:off x="330200" y="100264"/>
            <a:ext cx="10515600" cy="1003952"/>
          </a:xfrm>
        </p:spPr>
        <p:txBody>
          <a:bodyPr/>
          <a:lstStyle/>
          <a:p>
            <a:r>
              <a:rPr lang="en-US" b="1"/>
              <a:t>Contents</a:t>
            </a:r>
          </a:p>
        </p:txBody>
      </p:sp>
      <p:sp>
        <p:nvSpPr>
          <p:cNvPr id="5" name="Slide Number Placeholder 4">
            <a:extLst>
              <a:ext uri="{FF2B5EF4-FFF2-40B4-BE49-F238E27FC236}">
                <a16:creationId xmlns:a16="http://schemas.microsoft.com/office/drawing/2014/main" id="{7B74E84C-22E1-89B2-7AE8-245473C49F5A}"/>
              </a:ext>
            </a:extLst>
          </p:cNvPr>
          <p:cNvSpPr>
            <a:spLocks noGrp="1"/>
          </p:cNvSpPr>
          <p:nvPr>
            <p:ph type="sldNum" sz="quarter" idx="12"/>
          </p:nvPr>
        </p:nvSpPr>
        <p:spPr>
          <a:xfrm>
            <a:off x="9452811" y="6496718"/>
            <a:ext cx="2743200" cy="365125"/>
          </a:xfrm>
        </p:spPr>
        <p:txBody>
          <a:bodyPr/>
          <a:lstStyle/>
          <a:p>
            <a:fld id="{E0E267CC-2087-4FC7-8FDE-A41ECB95C19E}" type="slidenum">
              <a:rPr lang="en-US" smtClean="0"/>
              <a:t>2</a:t>
            </a:fld>
            <a:endParaRPr lang="en-US"/>
          </a:p>
        </p:txBody>
      </p:sp>
      <p:graphicFrame>
        <p:nvGraphicFramePr>
          <p:cNvPr id="6" name="Content Placeholder 6">
            <a:extLst>
              <a:ext uri="{FF2B5EF4-FFF2-40B4-BE49-F238E27FC236}">
                <a16:creationId xmlns:a16="http://schemas.microsoft.com/office/drawing/2014/main" id="{F1AC0C36-D4AF-772F-59A5-B6C9A8577A8B}"/>
              </a:ext>
            </a:extLst>
          </p:cNvPr>
          <p:cNvGraphicFramePr>
            <a:graphicFrameLocks noGrp="1"/>
          </p:cNvGraphicFramePr>
          <p:nvPr>
            <p:ph idx="1"/>
            <p:extLst>
              <p:ext uri="{D42A27DB-BD31-4B8C-83A1-F6EECF244321}">
                <p14:modId xmlns:p14="http://schemas.microsoft.com/office/powerpoint/2010/main" val="3451142100"/>
              </p:ext>
            </p:extLst>
          </p:nvPr>
        </p:nvGraphicFramePr>
        <p:xfrm>
          <a:off x="330868" y="1102894"/>
          <a:ext cx="11662626" cy="5254030"/>
        </p:xfrm>
        <a:graphic>
          <a:graphicData uri="http://schemas.openxmlformats.org/drawingml/2006/table">
            <a:tbl>
              <a:tblPr firstRow="1" bandRow="1">
                <a:tableStyleId>{2D5ABB26-0587-4C30-8999-92F81FD0307C}</a:tableStyleId>
              </a:tblPr>
              <a:tblGrid>
                <a:gridCol w="10010017">
                  <a:extLst>
                    <a:ext uri="{9D8B030D-6E8A-4147-A177-3AD203B41FA5}">
                      <a16:colId xmlns:a16="http://schemas.microsoft.com/office/drawing/2014/main" val="20001"/>
                    </a:ext>
                  </a:extLst>
                </a:gridCol>
                <a:gridCol w="1652609">
                  <a:extLst>
                    <a:ext uri="{9D8B030D-6E8A-4147-A177-3AD203B41FA5}">
                      <a16:colId xmlns:a16="http://schemas.microsoft.com/office/drawing/2014/main" val="20002"/>
                    </a:ext>
                  </a:extLst>
                </a:gridCol>
              </a:tblGrid>
              <a:tr h="350639">
                <a:tc>
                  <a:txBody>
                    <a:bodyPr/>
                    <a:lstStyle/>
                    <a:p>
                      <a:pPr marL="0" lvl="0" indent="0" algn="l">
                        <a:lnSpc>
                          <a:spcPct val="100000"/>
                        </a:lnSpc>
                        <a:spcBef>
                          <a:spcPts val="0"/>
                        </a:spcBef>
                        <a:spcAft>
                          <a:spcPts val="0"/>
                        </a:spcAft>
                        <a:buNone/>
                      </a:pPr>
                      <a:r>
                        <a:rPr lang="en-US" sz="1800" b="1" baseline="0"/>
                        <a:t>Call to Order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800" b="1"/>
                        <a:t>N/A</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167002"/>
                  </a:ext>
                </a:extLst>
              </a:tr>
              <a:tr h="350639">
                <a:tc>
                  <a:txBody>
                    <a:bodyPr/>
                    <a:lstStyle/>
                    <a:p>
                      <a:pPr marL="0" lvl="0" indent="0" algn="l">
                        <a:lnSpc>
                          <a:spcPct val="100000"/>
                        </a:lnSpc>
                        <a:spcBef>
                          <a:spcPts val="0"/>
                        </a:spcBef>
                        <a:spcAft>
                          <a:spcPts val="0"/>
                        </a:spcAft>
                        <a:buNone/>
                      </a:pPr>
                      <a:r>
                        <a:rPr lang="en-US" sz="1800" b="1" baseline="0"/>
                        <a:t>Draft Regulation Update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800" b="1"/>
                        <a:t>3 – 13</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7846300"/>
                  </a:ext>
                </a:extLst>
              </a:tr>
              <a:tr h="296095">
                <a:tc>
                  <a:txBody>
                    <a:bodyPr/>
                    <a:lstStyle/>
                    <a:p>
                      <a:pPr marL="457200" lvl="1" indent="0" algn="l">
                        <a:lnSpc>
                          <a:spcPct val="100000"/>
                        </a:lnSpc>
                        <a:spcBef>
                          <a:spcPts val="0"/>
                        </a:spcBef>
                        <a:spcAft>
                          <a:spcPts val="0"/>
                        </a:spcAft>
                        <a:buNone/>
                      </a:pPr>
                      <a:r>
                        <a:rPr lang="en-US" sz="1400" b="1" baseline="0"/>
                        <a:t>1.  Key Definitions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400" b="0"/>
                        <a:t>4</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379440"/>
                  </a:ext>
                </a:extLst>
              </a:tr>
              <a:tr h="670110">
                <a:tc>
                  <a:txBody>
                    <a:bodyPr/>
                    <a:lstStyle/>
                    <a:p>
                      <a:pPr marL="457200" lvl="1" indent="0" algn="l">
                        <a:lnSpc>
                          <a:spcPct val="100000"/>
                        </a:lnSpc>
                        <a:spcBef>
                          <a:spcPts val="0"/>
                        </a:spcBef>
                        <a:spcAft>
                          <a:spcPts val="0"/>
                        </a:spcAft>
                        <a:buNone/>
                      </a:pPr>
                      <a:r>
                        <a:rPr lang="en-US" sz="1400" b="1" baseline="0"/>
                        <a:t>2.  Designation</a:t>
                      </a:r>
                      <a:endParaRPr lang="en-US" sz="1400"/>
                    </a:p>
                    <a:p>
                      <a:pPr marL="742950" lvl="1" indent="-285750" algn="l">
                        <a:lnSpc>
                          <a:spcPct val="100000"/>
                        </a:lnSpc>
                        <a:spcBef>
                          <a:spcPts val="0"/>
                        </a:spcBef>
                        <a:spcAft>
                          <a:spcPts val="0"/>
                        </a:spcAft>
                        <a:buFont typeface="Arial"/>
                        <a:buChar char="•"/>
                      </a:pPr>
                      <a:r>
                        <a:rPr lang="en-US" sz="1200" b="0" baseline="0"/>
                        <a:t>Acceptance &amp; Denial</a:t>
                      </a:r>
                    </a:p>
                    <a:p>
                      <a:pPr marL="742950" lvl="1" indent="-285750" algn="l">
                        <a:lnSpc>
                          <a:spcPct val="100000"/>
                        </a:lnSpc>
                        <a:spcBef>
                          <a:spcPts val="0"/>
                        </a:spcBef>
                        <a:spcAft>
                          <a:spcPts val="0"/>
                        </a:spcAft>
                        <a:buFont typeface="Arial"/>
                        <a:buChar char="•"/>
                      </a:pPr>
                      <a:r>
                        <a:rPr lang="en-US" sz="1200" b="0" baseline="0"/>
                        <a:t>Revocation</a:t>
                      </a:r>
                      <a:endParaRPr lang="en-US" sz="1200" b="0"/>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400" b="0" i="0" u="none" strike="noStrike" noProof="0">
                          <a:solidFill>
                            <a:srgbClr val="000000"/>
                          </a:solidFill>
                          <a:latin typeface="Arial"/>
                        </a:rPr>
                        <a:t>5 – 6</a:t>
                      </a:r>
                      <a:endParaRPr lang="en-US" sz="1400"/>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683700"/>
                  </a:ext>
                </a:extLst>
              </a:tr>
              <a:tr h="864910">
                <a:tc>
                  <a:txBody>
                    <a:bodyPr/>
                    <a:lstStyle/>
                    <a:p>
                      <a:pPr marL="457200" marR="0" lvl="1" indent="0" algn="l" rtl="0" eaLnBrk="1" fontAlgn="auto" latinLnBrk="0" hangingPunct="1">
                        <a:lnSpc>
                          <a:spcPct val="100000"/>
                        </a:lnSpc>
                        <a:spcBef>
                          <a:spcPts val="0"/>
                        </a:spcBef>
                        <a:spcAft>
                          <a:spcPts val="0"/>
                        </a:spcAft>
                        <a:buClrTx/>
                        <a:buSzTx/>
                        <a:buFontTx/>
                        <a:buNone/>
                      </a:pPr>
                      <a:r>
                        <a:rPr lang="en-US" sz="1400" b="1" baseline="0"/>
                        <a:t>3.   Zoning Requirements</a:t>
                      </a:r>
                    </a:p>
                    <a:p>
                      <a:pPr marL="800100" marR="0" lvl="1" indent="-342900" algn="l">
                        <a:lnSpc>
                          <a:spcPct val="100000"/>
                        </a:lnSpc>
                        <a:spcBef>
                          <a:spcPts val="0"/>
                        </a:spcBef>
                        <a:spcAft>
                          <a:spcPts val="0"/>
                        </a:spcAft>
                        <a:buFont typeface="Arial"/>
                        <a:buChar char="•"/>
                      </a:pPr>
                      <a:r>
                        <a:rPr lang="en-US" sz="1200" b="0" i="0" u="none" strike="noStrike" baseline="0" noProof="0">
                          <a:solidFill>
                            <a:srgbClr val="000000"/>
                          </a:solidFill>
                          <a:latin typeface="Arial"/>
                        </a:rPr>
                        <a:t>Undersized Lots</a:t>
                      </a:r>
                    </a:p>
                    <a:p>
                      <a:pPr marL="800100" marR="0" lvl="1" indent="-342900" algn="l">
                        <a:lnSpc>
                          <a:spcPct val="100000"/>
                        </a:lnSpc>
                        <a:spcBef>
                          <a:spcPts val="0"/>
                        </a:spcBef>
                        <a:spcAft>
                          <a:spcPts val="0"/>
                        </a:spcAft>
                        <a:buFont typeface="Arial"/>
                        <a:buChar char="•"/>
                      </a:pPr>
                      <a:r>
                        <a:rPr lang="en-US" sz="1200" b="0" i="0" u="none" strike="noStrike" baseline="0" noProof="0">
                          <a:solidFill>
                            <a:srgbClr val="000000"/>
                          </a:solidFill>
                          <a:latin typeface="Arial"/>
                        </a:rPr>
                        <a:t>Tiny Homes</a:t>
                      </a:r>
                    </a:p>
                    <a:p>
                      <a:pPr marL="800100" marR="0" lvl="1" indent="-342900" algn="l">
                        <a:lnSpc>
                          <a:spcPct val="100000"/>
                        </a:lnSpc>
                        <a:spcBef>
                          <a:spcPts val="0"/>
                        </a:spcBef>
                        <a:spcAft>
                          <a:spcPts val="0"/>
                        </a:spcAft>
                        <a:buFont typeface="Arial"/>
                        <a:buChar char="•"/>
                      </a:pPr>
                      <a:r>
                        <a:rPr lang="en-US" sz="1200" b="0" i="0" u="none" strike="noStrike" baseline="0" noProof="0">
                          <a:solidFill>
                            <a:srgbClr val="000000"/>
                          </a:solidFill>
                          <a:latin typeface="Arial"/>
                        </a:rPr>
                        <a:t>Waivers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lang="en-US" sz="1400"/>
                        <a:t>7 – 8</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0110">
                <a:tc>
                  <a:txBody>
                    <a:bodyPr/>
                    <a:lstStyle/>
                    <a:p>
                      <a:pPr lvl="1" algn="l">
                        <a:lnSpc>
                          <a:spcPct val="100000"/>
                        </a:lnSpc>
                        <a:spcBef>
                          <a:spcPts val="0"/>
                        </a:spcBef>
                        <a:spcAft>
                          <a:spcPts val="0"/>
                        </a:spcAft>
                        <a:buNone/>
                      </a:pPr>
                      <a:r>
                        <a:rPr lang="en-US" sz="1400" b="1" i="0" u="none" strike="noStrike" noProof="0">
                          <a:solidFill>
                            <a:srgbClr val="000000"/>
                          </a:solidFill>
                          <a:latin typeface="Arial"/>
                        </a:rPr>
                        <a:t>4.  Year-Round Housing</a:t>
                      </a:r>
                      <a:endParaRPr lang="en-US" sz="1400" b="0" i="0" u="none" strike="noStrike" noProof="0">
                        <a:solidFill>
                          <a:srgbClr val="000000"/>
                        </a:solidFill>
                        <a:latin typeface="Arial"/>
                      </a:endParaRPr>
                    </a:p>
                    <a:p>
                      <a:pPr marL="742950" lvl="1" indent="-285750" algn="l">
                        <a:lnSpc>
                          <a:spcPct val="100000"/>
                        </a:lnSpc>
                        <a:spcBef>
                          <a:spcPts val="0"/>
                        </a:spcBef>
                        <a:spcAft>
                          <a:spcPts val="0"/>
                        </a:spcAft>
                        <a:buFont typeface="Arial"/>
                        <a:buChar char="•"/>
                      </a:pPr>
                      <a:r>
                        <a:rPr lang="en-US" sz="1200" b="0" i="0" u="none" strike="noStrike" noProof="0">
                          <a:solidFill>
                            <a:srgbClr val="000000"/>
                          </a:solidFill>
                          <a:latin typeface="Arial"/>
                        </a:rPr>
                        <a:t>Trusts</a:t>
                      </a:r>
                    </a:p>
                    <a:p>
                      <a:pPr marL="742950" lvl="1" indent="-285750" algn="l">
                        <a:lnSpc>
                          <a:spcPct val="100000"/>
                        </a:lnSpc>
                        <a:spcBef>
                          <a:spcPts val="0"/>
                        </a:spcBef>
                        <a:spcAft>
                          <a:spcPts val="0"/>
                        </a:spcAft>
                        <a:buFont typeface="Arial"/>
                        <a:buChar char="•"/>
                      </a:pPr>
                      <a:r>
                        <a:rPr lang="en-US" sz="1200" b="0" i="0" u="none" strike="noStrike" noProof="0">
                          <a:solidFill>
                            <a:srgbClr val="000000"/>
                          </a:solidFill>
                          <a:latin typeface="Arial"/>
                        </a:rPr>
                        <a:t>Occupancy Restrictions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lang="en-US" sz="1400"/>
                        <a:t>9</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0110">
                <a:tc>
                  <a:txBody>
                    <a:bodyPr/>
                    <a:lstStyle/>
                    <a:p>
                      <a:pPr marL="457200" lvl="1" indent="0">
                        <a:buNone/>
                      </a:pPr>
                      <a:r>
                        <a:rPr lang="en-US" sz="1400" b="1"/>
                        <a:t>5.  Employment- or Vocation-Specific Housing</a:t>
                      </a:r>
                    </a:p>
                    <a:p>
                      <a:pPr marL="742950" lvl="1" indent="-285750">
                        <a:buFont typeface="Arial"/>
                        <a:buChar char="•"/>
                      </a:pPr>
                      <a:r>
                        <a:rPr lang="en-US" sz="1200" b="0"/>
                        <a:t>Seasonal Communities Essential Public Employee Preference</a:t>
                      </a:r>
                    </a:p>
                    <a:p>
                      <a:pPr marL="742950" lvl="1" indent="-285750">
                        <a:buFont typeface="Arial"/>
                        <a:buChar char="•"/>
                      </a:pPr>
                      <a:r>
                        <a:rPr lang="en-US" sz="1200" b="0"/>
                        <a:t>Artist Housing</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lang="en-US" sz="1400"/>
                        <a:t>10 – 11</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6095">
                <a:tc>
                  <a:txBody>
                    <a:bodyPr/>
                    <a:lstStyle/>
                    <a:p>
                      <a:pPr marL="457200" lvl="1" indent="0">
                        <a:buNone/>
                      </a:pPr>
                      <a:r>
                        <a:rPr lang="en-US" sz="1400" b="1"/>
                        <a:t>6.  Residential Tax Exemption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400"/>
                        <a:t>12</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719560"/>
                  </a:ext>
                </a:extLst>
              </a:tr>
              <a:tr h="296095">
                <a:tc>
                  <a:txBody>
                    <a:bodyPr/>
                    <a:lstStyle/>
                    <a:p>
                      <a:pPr marL="457200" lvl="1" indent="0">
                        <a:buNone/>
                      </a:pPr>
                      <a:r>
                        <a:rPr lang="en-US" sz="1400" b="1"/>
                        <a:t>7.  Comprehensive Housing Needs Assessment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400"/>
                        <a:t>13</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265162"/>
                  </a:ext>
                </a:extLst>
              </a:tr>
              <a:tr h="350639">
                <a:tc>
                  <a:txBody>
                    <a:bodyPr/>
                    <a:lstStyle/>
                    <a:p>
                      <a:pPr marL="0" lvl="0" indent="0">
                        <a:buNone/>
                      </a:pPr>
                      <a:r>
                        <a:rPr lang="en-US" sz="1800" b="1"/>
                        <a:t>Funding Discussion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600" b="1"/>
                        <a:t>14</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0989091"/>
                  </a:ext>
                </a:extLst>
              </a:tr>
              <a:tr h="350639">
                <a:tc>
                  <a:txBody>
                    <a:bodyPr/>
                    <a:lstStyle/>
                    <a:p>
                      <a:r>
                        <a:rPr lang="en-US" sz="1800" b="1"/>
                        <a:t>Next Steps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800" b="1"/>
                        <a:t>15 – 16</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80959822"/>
                  </a:ext>
                </a:extLst>
              </a:tr>
            </a:tbl>
          </a:graphicData>
        </a:graphic>
      </p:graphicFrame>
    </p:spTree>
    <p:extLst>
      <p:ext uri="{BB962C8B-B14F-4D97-AF65-F5344CB8AC3E}">
        <p14:creationId xmlns:p14="http://schemas.microsoft.com/office/powerpoint/2010/main" val="53216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9171-B035-FD92-262E-53414C0FCA92}"/>
              </a:ext>
            </a:extLst>
          </p:cNvPr>
          <p:cNvSpPr>
            <a:spLocks noGrp="1"/>
          </p:cNvSpPr>
          <p:nvPr>
            <p:ph type="title"/>
          </p:nvPr>
        </p:nvSpPr>
        <p:spPr/>
        <p:txBody>
          <a:bodyPr>
            <a:normAutofit/>
          </a:bodyPr>
          <a:lstStyle/>
          <a:p>
            <a:r>
              <a:rPr lang="en-US" b="1">
                <a:cs typeface="Arial"/>
              </a:rPr>
              <a:t>Draft Regulation Update</a:t>
            </a:r>
          </a:p>
        </p:txBody>
      </p:sp>
      <p:sp>
        <p:nvSpPr>
          <p:cNvPr id="3" name="Footer Placeholder 2">
            <a:extLst>
              <a:ext uri="{FF2B5EF4-FFF2-40B4-BE49-F238E27FC236}">
                <a16:creationId xmlns:a16="http://schemas.microsoft.com/office/drawing/2014/main" id="{F58A0106-F313-663B-75E4-5ACB198BB34A}"/>
              </a:ext>
            </a:extLst>
          </p:cNvPr>
          <p:cNvSpPr>
            <a:spLocks noGrp="1"/>
          </p:cNvSpPr>
          <p:nvPr>
            <p:ph type="ftr" sz="quarter" idx="10"/>
          </p:nvPr>
        </p:nvSpPr>
        <p:spPr>
          <a:xfrm>
            <a:off x="9867" y="5847468"/>
            <a:ext cx="12198515" cy="1005106"/>
          </a:xfrm>
        </p:spPr>
        <p:txBody>
          <a:bodyPr/>
          <a:lstStyle/>
          <a:p>
            <a:r>
              <a:rPr lang="en-US">
                <a:solidFill>
                  <a:srgbClr val="C00000"/>
                </a:solidFill>
              </a:rPr>
              <a:t>NOTE: THIS PRESENTATION OFFERs a PLAIN LANGUAGE overview of the current status of draft REGULATIONS. The Summaries provided are not complete restatements of current draft regulations and Adjustments may be made before draft regulations are made available for public comment.</a:t>
            </a:r>
            <a:endParaRPr lang="en-US">
              <a:solidFill>
                <a:srgbClr val="C00000"/>
              </a:solidFill>
              <a:cs typeface="Arial"/>
            </a:endParaRPr>
          </a:p>
        </p:txBody>
      </p:sp>
      <p:sp>
        <p:nvSpPr>
          <p:cNvPr id="4" name="Slide Number Placeholder 3">
            <a:extLst>
              <a:ext uri="{FF2B5EF4-FFF2-40B4-BE49-F238E27FC236}">
                <a16:creationId xmlns:a16="http://schemas.microsoft.com/office/drawing/2014/main" id="{33AD340A-C2E9-A9C9-2DB0-C91D4D9E5621}"/>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3</a:t>
            </a:fld>
            <a:endParaRPr lang="en-US"/>
          </a:p>
        </p:txBody>
      </p:sp>
    </p:spTree>
    <p:extLst>
      <p:ext uri="{BB962C8B-B14F-4D97-AF65-F5344CB8AC3E}">
        <p14:creationId xmlns:p14="http://schemas.microsoft.com/office/powerpoint/2010/main" val="241183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9FC1C-4F8A-F113-592F-A13919C19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61C4D-346A-D78D-4BA6-B0C30FF92553}"/>
              </a:ext>
            </a:extLst>
          </p:cNvPr>
          <p:cNvSpPr>
            <a:spLocks noGrp="1"/>
          </p:cNvSpPr>
          <p:nvPr>
            <p:ph type="title"/>
          </p:nvPr>
        </p:nvSpPr>
        <p:spPr>
          <a:xfrm>
            <a:off x="346911" y="1"/>
            <a:ext cx="10515600" cy="1003952"/>
          </a:xfrm>
        </p:spPr>
        <p:txBody>
          <a:bodyPr>
            <a:normAutofit/>
          </a:bodyPr>
          <a:lstStyle/>
          <a:p>
            <a:r>
              <a:rPr lang="en-US" sz="3600" b="1"/>
              <a:t>1. Key Definitions</a:t>
            </a:r>
            <a:endParaRPr lang="en-US" b="1">
              <a:cs typeface="Arial"/>
            </a:endParaRPr>
          </a:p>
        </p:txBody>
      </p:sp>
      <p:sp>
        <p:nvSpPr>
          <p:cNvPr id="4" name="Slide Number Placeholder 3">
            <a:extLst>
              <a:ext uri="{FF2B5EF4-FFF2-40B4-BE49-F238E27FC236}">
                <a16:creationId xmlns:a16="http://schemas.microsoft.com/office/drawing/2014/main" id="{CD314524-5C1F-2855-004C-2034A8EC2E89}"/>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4</a:t>
            </a:fld>
            <a:endParaRPr lang="en-US"/>
          </a:p>
        </p:txBody>
      </p:sp>
      <p:graphicFrame>
        <p:nvGraphicFramePr>
          <p:cNvPr id="6" name="Table Placeholder 5">
            <a:extLst>
              <a:ext uri="{FF2B5EF4-FFF2-40B4-BE49-F238E27FC236}">
                <a16:creationId xmlns:a16="http://schemas.microsoft.com/office/drawing/2014/main" id="{0762D3AD-79C0-A848-6179-D8CD19F3DDEC}"/>
              </a:ext>
            </a:extLst>
          </p:cNvPr>
          <p:cNvGraphicFramePr>
            <a:graphicFrameLocks noGrp="1"/>
          </p:cNvGraphicFramePr>
          <p:nvPr>
            <p:ph type="tbl" sz="quarter" idx="12"/>
            <p:extLst>
              <p:ext uri="{D42A27DB-BD31-4B8C-83A1-F6EECF244321}">
                <p14:modId xmlns:p14="http://schemas.microsoft.com/office/powerpoint/2010/main" val="3010837236"/>
              </p:ext>
            </p:extLst>
          </p:nvPr>
        </p:nvGraphicFramePr>
        <p:xfrm>
          <a:off x="80210" y="1102894"/>
          <a:ext cx="12032273" cy="4941218"/>
        </p:xfrm>
        <a:graphic>
          <a:graphicData uri="http://schemas.openxmlformats.org/drawingml/2006/table">
            <a:tbl>
              <a:tblPr firstRow="1" bandRow="1">
                <a:tableStyleId>{5C22544A-7EE6-4342-B048-85BDC9FD1C3A}</a:tableStyleId>
              </a:tblPr>
              <a:tblGrid>
                <a:gridCol w="1967979">
                  <a:extLst>
                    <a:ext uri="{9D8B030D-6E8A-4147-A177-3AD203B41FA5}">
                      <a16:colId xmlns:a16="http://schemas.microsoft.com/office/drawing/2014/main" val="1828283287"/>
                    </a:ext>
                  </a:extLst>
                </a:gridCol>
                <a:gridCol w="10064294">
                  <a:extLst>
                    <a:ext uri="{9D8B030D-6E8A-4147-A177-3AD203B41FA5}">
                      <a16:colId xmlns:a16="http://schemas.microsoft.com/office/drawing/2014/main" val="848643920"/>
                    </a:ext>
                  </a:extLst>
                </a:gridCol>
              </a:tblGrid>
              <a:tr h="372853">
                <a:tc>
                  <a:txBody>
                    <a:bodyPr/>
                    <a:lstStyle/>
                    <a:p>
                      <a:pPr lvl="0">
                        <a:buNone/>
                      </a:pPr>
                      <a:r>
                        <a:rPr lang="en-US" sz="1800">
                          <a:latin typeface="+mj-lt"/>
                        </a:rPr>
                        <a:t>Component</a:t>
                      </a:r>
                    </a:p>
                  </a:txBody>
                  <a:tcPr/>
                </a:tc>
                <a:tc>
                  <a:txBody>
                    <a:bodyPr/>
                    <a:lstStyle/>
                    <a:p>
                      <a:pPr lvl="0">
                        <a:buNone/>
                      </a:pPr>
                      <a:r>
                        <a:rPr lang="en-US" sz="1800">
                          <a:latin typeface="+mj-lt"/>
                        </a:rPr>
                        <a:t>Summary of Draft</a:t>
                      </a:r>
                    </a:p>
                  </a:txBody>
                  <a:tcPr/>
                </a:tc>
                <a:extLst>
                  <a:ext uri="{0D108BD9-81ED-4DB2-BD59-A6C34878D82A}">
                    <a16:rowId xmlns:a16="http://schemas.microsoft.com/office/drawing/2014/main" val="250702664"/>
                  </a:ext>
                </a:extLst>
              </a:tr>
              <a:tr h="1441704">
                <a:tc>
                  <a:txBody>
                    <a:bodyPr/>
                    <a:lstStyle/>
                    <a:p>
                      <a:pPr lvl="0">
                        <a:buNone/>
                      </a:pPr>
                      <a:r>
                        <a:rPr lang="en-US" sz="1800" b="1">
                          <a:latin typeface="+mj-lt"/>
                        </a:rPr>
                        <a:t>Attainable Housing Unit</a:t>
                      </a:r>
                    </a:p>
                  </a:txBody>
                  <a:tcPr anchor="ctr"/>
                </a:tc>
                <a:tc>
                  <a:txBody>
                    <a:bodyPr/>
                    <a:lstStyle/>
                    <a:p>
                      <a:pPr marL="285750" lvl="0" indent="-285750">
                        <a:spcBef>
                          <a:spcPts val="0"/>
                        </a:spcBef>
                        <a:spcAft>
                          <a:spcPts val="0"/>
                        </a:spcAft>
                        <a:buFont typeface="Arial" panose="020B0604020202020204" pitchFamily="34" charset="0"/>
                        <a:buChar char="•"/>
                      </a:pPr>
                      <a:r>
                        <a:rPr lang="en-US" sz="1600"/>
                        <a:t>Must be Year-Round Housing Unit</a:t>
                      </a:r>
                    </a:p>
                    <a:p>
                      <a:pPr marL="0" lvl="0" indent="0">
                        <a:spcBef>
                          <a:spcPts val="0"/>
                        </a:spcBef>
                        <a:spcAft>
                          <a:spcPts val="0"/>
                        </a:spcAft>
                        <a:buNone/>
                      </a:pPr>
                      <a:endParaRPr lang="en-US" sz="1600"/>
                    </a:p>
                    <a:p>
                      <a:pPr marL="285750" lvl="0" indent="-285750">
                        <a:spcBef>
                          <a:spcPts val="0"/>
                        </a:spcBef>
                        <a:spcAft>
                          <a:spcPts val="0"/>
                        </a:spcAft>
                        <a:buFont typeface="Arial" panose="020B0604020202020204" pitchFamily="34" charset="0"/>
                        <a:buChar char="•"/>
                      </a:pPr>
                      <a:r>
                        <a:rPr lang="en-US" sz="1600"/>
                        <a:t>Up to 250% AMI or lower limit established locally</a:t>
                      </a:r>
                    </a:p>
                    <a:p>
                      <a:pPr marL="0" lvl="0" indent="0">
                        <a:spcBef>
                          <a:spcPts val="0"/>
                        </a:spcBef>
                        <a:spcAft>
                          <a:spcPts val="0"/>
                        </a:spcAft>
                        <a:buNone/>
                      </a:pPr>
                      <a:endParaRPr lang="en-US" sz="1600"/>
                    </a:p>
                    <a:p>
                      <a:pPr marL="285750" lvl="0" indent="-285750">
                        <a:spcBef>
                          <a:spcPts val="0"/>
                        </a:spcBef>
                        <a:spcAft>
                          <a:spcPts val="0"/>
                        </a:spcAft>
                        <a:buFont typeface="Arial" panose="020B0604020202020204" pitchFamily="34" charset="0"/>
                        <a:buChar char="•"/>
                      </a:pPr>
                      <a:r>
                        <a:rPr lang="en-US" sz="1600"/>
                        <a:t>Not counted toward SHI unless it also satisfies requirements for SHI inclusion</a:t>
                      </a:r>
                    </a:p>
                  </a:txBody>
                  <a:tcPr anchor="ctr"/>
                </a:tc>
                <a:extLst>
                  <a:ext uri="{0D108BD9-81ED-4DB2-BD59-A6C34878D82A}">
                    <a16:rowId xmlns:a16="http://schemas.microsoft.com/office/drawing/2014/main" val="3982773034"/>
                  </a:ext>
                </a:extLst>
              </a:tr>
              <a:tr h="914400">
                <a:tc>
                  <a:txBody>
                    <a:bodyPr/>
                    <a:lstStyle/>
                    <a:p>
                      <a:pPr lvl="0">
                        <a:buNone/>
                      </a:pPr>
                      <a:r>
                        <a:rPr lang="en-US" sz="1600" b="1">
                          <a:latin typeface="+mj-lt"/>
                        </a:rPr>
                        <a:t>Single-family Residential Zoning District</a:t>
                      </a:r>
                    </a:p>
                  </a:txBody>
                  <a:tcPr anchor="ctr">
                    <a:solidFill>
                      <a:schemeClr val="accent6">
                        <a:lumMod val="60000"/>
                        <a:lumOff val="40000"/>
                      </a:schemeClr>
                    </a:solidFill>
                  </a:tcPr>
                </a:tc>
                <a:tc>
                  <a:txBody>
                    <a:bodyPr/>
                    <a:lstStyle/>
                    <a:p>
                      <a:pPr marL="285750" marR="0" lvl="0" indent="-285750">
                        <a:spcBef>
                          <a:spcPts val="0"/>
                        </a:spcBef>
                        <a:spcAft>
                          <a:spcPts val="0"/>
                        </a:spcAft>
                        <a:buSzPts val="1000"/>
                        <a:buFont typeface="Arial"/>
                        <a:buChar char="•"/>
                      </a:pPr>
                      <a:r>
                        <a:rPr lang="en-US" sz="1600" b="0" kern="100">
                          <a:effectLst/>
                          <a:latin typeface="+mj-lt"/>
                          <a:ea typeface="Aptos" panose="020B0004020202020204" pitchFamily="34" charset="0"/>
                          <a:cs typeface="Arial"/>
                        </a:rPr>
                        <a:t>Any district where single-family residential dwellings are permitted, whether as-of-right or by special permit</a:t>
                      </a:r>
                    </a:p>
                  </a:txBody>
                  <a:tcPr marL="68580" marR="68580" marT="0" marB="0" anchor="ctr">
                    <a:solidFill>
                      <a:schemeClr val="accent6">
                        <a:lumMod val="60000"/>
                        <a:lumOff val="40000"/>
                      </a:schemeClr>
                    </a:solidFill>
                  </a:tcPr>
                </a:tc>
                <a:extLst>
                  <a:ext uri="{0D108BD9-81ED-4DB2-BD59-A6C34878D82A}">
                    <a16:rowId xmlns:a16="http://schemas.microsoft.com/office/drawing/2014/main" val="3786113982"/>
                  </a:ext>
                </a:extLst>
              </a:tr>
              <a:tr h="994273">
                <a:tc>
                  <a:txBody>
                    <a:bodyPr/>
                    <a:lstStyle/>
                    <a:p>
                      <a:pPr lvl="0">
                        <a:buNone/>
                      </a:pPr>
                      <a:r>
                        <a:rPr lang="en-US" sz="1600" b="1">
                          <a:latin typeface="+mj-lt"/>
                        </a:rPr>
                        <a:t>Year-round Housing Unit</a:t>
                      </a:r>
                    </a:p>
                  </a:txBody>
                  <a:tcPr anchor="ctr">
                    <a:solidFill>
                      <a:schemeClr val="accent6">
                        <a:lumMod val="60000"/>
                        <a:lumOff val="40000"/>
                      </a:schemeClr>
                    </a:solidFill>
                  </a:tcPr>
                </a:tc>
                <a:tc>
                  <a:txBody>
                    <a:bodyPr/>
                    <a:lstStyle/>
                    <a:p>
                      <a:pPr marL="285750" lvl="0" indent="-285750">
                        <a:spcBef>
                          <a:spcPts val="0"/>
                        </a:spcBef>
                        <a:spcAft>
                          <a:spcPts val="0"/>
                        </a:spcAft>
                        <a:buFont typeface="Arial"/>
                        <a:buChar char="•"/>
                      </a:pPr>
                      <a:r>
                        <a:rPr lang="en-US" sz="1600" b="0" kern="100">
                          <a:effectLst/>
                          <a:latin typeface="+mj-lt"/>
                          <a:ea typeface="Aptos" panose="020B0004020202020204" pitchFamily="34" charset="0"/>
                          <a:cs typeface="Arial"/>
                        </a:rPr>
                        <a:t>Dwelling unit subject to year-round housing occupancy restriction</a:t>
                      </a:r>
                    </a:p>
                  </a:txBody>
                  <a:tcPr marL="68580" marR="68580" marT="0" marB="0" anchor="ctr">
                    <a:solidFill>
                      <a:schemeClr val="accent6">
                        <a:lumMod val="60000"/>
                        <a:lumOff val="40000"/>
                      </a:schemeClr>
                    </a:solidFill>
                  </a:tcPr>
                </a:tc>
                <a:extLst>
                  <a:ext uri="{0D108BD9-81ED-4DB2-BD59-A6C34878D82A}">
                    <a16:rowId xmlns:a16="http://schemas.microsoft.com/office/drawing/2014/main" val="274841898"/>
                  </a:ext>
                </a:extLst>
              </a:tr>
              <a:tr h="1217988">
                <a:tc>
                  <a:txBody>
                    <a:bodyPr/>
                    <a:lstStyle/>
                    <a:p>
                      <a:pPr lvl="0">
                        <a:buNone/>
                      </a:pPr>
                      <a:r>
                        <a:rPr lang="en-US" sz="1600" b="1">
                          <a:latin typeface="+mj-lt"/>
                        </a:rPr>
                        <a:t>Year-round Housing Occupancy Restriction</a:t>
                      </a:r>
                    </a:p>
                  </a:txBody>
                  <a:tcPr anchor="ctr">
                    <a:solidFill>
                      <a:schemeClr val="accent6">
                        <a:lumMod val="60000"/>
                        <a:lumOff val="40000"/>
                      </a:schemeClr>
                    </a:solidFill>
                  </a:tcPr>
                </a:tc>
                <a:tc>
                  <a:txBody>
                    <a:bodyPr/>
                    <a:lstStyle/>
                    <a:p>
                      <a:pPr marL="285750" lvl="0" indent="-285750">
                        <a:spcBef>
                          <a:spcPts val="0"/>
                        </a:spcBef>
                        <a:spcAft>
                          <a:spcPts val="0"/>
                        </a:spcAft>
                        <a:buFont typeface="Arial"/>
                        <a:buChar char="•"/>
                      </a:pPr>
                      <a:r>
                        <a:rPr lang="en-US" sz="1600" b="0" kern="100">
                          <a:effectLst/>
                          <a:latin typeface="+mj-lt"/>
                          <a:ea typeface="Aptos" panose="020B0004020202020204" pitchFamily="34" charset="0"/>
                          <a:cs typeface="Arial"/>
                        </a:rPr>
                        <a:t>Restriction limiting occupancy to individuals/households who have signed an agreement with the Seasonal Community to occupy a dwelling unit for 10+ months of a 12-month period</a:t>
                      </a:r>
                    </a:p>
                    <a:p>
                      <a:pPr marL="0" lvl="0" indent="0">
                        <a:spcBef>
                          <a:spcPts val="0"/>
                        </a:spcBef>
                        <a:spcAft>
                          <a:spcPts val="0"/>
                        </a:spcAft>
                        <a:buNone/>
                      </a:pPr>
                      <a:endParaRPr lang="en-US" sz="1600" b="0" kern="100">
                        <a:effectLst/>
                        <a:latin typeface="+mj-lt"/>
                        <a:ea typeface="Aptos" panose="020B0004020202020204" pitchFamily="34" charset="0"/>
                        <a:cs typeface="Arial"/>
                      </a:endParaRPr>
                    </a:p>
                    <a:p>
                      <a:pPr marL="285750" lvl="0" indent="-285750">
                        <a:spcBef>
                          <a:spcPts val="0"/>
                        </a:spcBef>
                        <a:spcAft>
                          <a:spcPts val="0"/>
                        </a:spcAft>
                        <a:buFont typeface="Arial"/>
                        <a:buChar char="•"/>
                      </a:pPr>
                      <a:r>
                        <a:rPr lang="en-US" sz="1600" b="0" kern="100">
                          <a:effectLst/>
                          <a:latin typeface="+mj-lt"/>
                          <a:ea typeface="Aptos" panose="020B0004020202020204" pitchFamily="34" charset="0"/>
                          <a:cs typeface="Arial"/>
                        </a:rPr>
                        <a:t>Allows reasonable exceptions for temporary absences, as established in agreement with municipality</a:t>
                      </a:r>
                    </a:p>
                  </a:txBody>
                  <a:tcPr marL="68580" marR="68580" marT="0" marB="0" anchor="ctr">
                    <a:solidFill>
                      <a:schemeClr val="accent6">
                        <a:lumMod val="60000"/>
                        <a:lumOff val="40000"/>
                      </a:schemeClr>
                    </a:solidFill>
                  </a:tcPr>
                </a:tc>
                <a:extLst>
                  <a:ext uri="{0D108BD9-81ED-4DB2-BD59-A6C34878D82A}">
                    <a16:rowId xmlns:a16="http://schemas.microsoft.com/office/drawing/2014/main" val="1085139256"/>
                  </a:ext>
                </a:extLst>
              </a:tr>
            </a:tbl>
          </a:graphicData>
        </a:graphic>
      </p:graphicFrame>
      <p:sp>
        <p:nvSpPr>
          <p:cNvPr id="5" name="Footer Placeholder 2">
            <a:extLst>
              <a:ext uri="{FF2B5EF4-FFF2-40B4-BE49-F238E27FC236}">
                <a16:creationId xmlns:a16="http://schemas.microsoft.com/office/drawing/2014/main" id="{2D41B452-A303-38EF-C5F8-FB62C4FC19BB}"/>
              </a:ext>
            </a:extLst>
          </p:cNvPr>
          <p:cNvSpPr txBox="1">
            <a:spLocks/>
          </p:cNvSpPr>
          <p:nvPr/>
        </p:nvSpPr>
        <p:spPr>
          <a:xfrm>
            <a:off x="-4510" y="6048751"/>
            <a:ext cx="12212892" cy="803823"/>
          </a:xfrm>
          <a:prstGeom prst="rect">
            <a:avLst/>
          </a:prstGeom>
        </p:spPr>
        <p:txBody>
          <a:bodyPr vert="horz" lIns="91440" tIns="45720" rIns="91440" bIns="45720" rtlCol="0" anchor="ctr"/>
          <a:lstStyle>
            <a:defPPr>
              <a:defRPr lang="en-US"/>
            </a:defPPr>
            <a:lvl1pPr marL="0" algn="ctr" defTabSz="914400" rtl="0" eaLnBrk="1" latinLnBrk="0" hangingPunct="1">
              <a:defRPr sz="1200" kern="1200" cap="all"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00000"/>
                </a:solidFill>
              </a:rPr>
              <a:t>NOTE: THIS PRESENTATION OFFERs a PLAIN LANGUAGE overview of the current status of draft REGULATIONS. The Summaries provided are not complete restatements of current draft regulations and Adjustments may be made before draft regulations are made available for public comment.</a:t>
            </a:r>
            <a:endParaRPr lang="en-US">
              <a:solidFill>
                <a:srgbClr val="C00000"/>
              </a:solidFill>
              <a:cs typeface="Arial"/>
            </a:endParaRPr>
          </a:p>
        </p:txBody>
      </p:sp>
    </p:spTree>
    <p:extLst>
      <p:ext uri="{BB962C8B-B14F-4D97-AF65-F5344CB8AC3E}">
        <p14:creationId xmlns:p14="http://schemas.microsoft.com/office/powerpoint/2010/main" val="151085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84405-5572-16F4-E717-4481F88757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101FF-06D2-1600-78F3-5A73C1A478AD}"/>
              </a:ext>
            </a:extLst>
          </p:cNvPr>
          <p:cNvSpPr>
            <a:spLocks noGrp="1"/>
          </p:cNvSpPr>
          <p:nvPr>
            <p:ph type="title"/>
          </p:nvPr>
        </p:nvSpPr>
        <p:spPr>
          <a:xfrm>
            <a:off x="346911" y="1"/>
            <a:ext cx="10515600" cy="1003952"/>
          </a:xfrm>
        </p:spPr>
        <p:txBody>
          <a:bodyPr>
            <a:normAutofit/>
          </a:bodyPr>
          <a:lstStyle/>
          <a:p>
            <a:r>
              <a:rPr lang="en-US" sz="3600" b="1"/>
              <a:t>2. Designation (1/2)</a:t>
            </a:r>
            <a:endParaRPr lang="en-US" b="1">
              <a:cs typeface="Arial"/>
            </a:endParaRPr>
          </a:p>
        </p:txBody>
      </p:sp>
      <p:sp>
        <p:nvSpPr>
          <p:cNvPr id="4" name="Slide Number Placeholder 3">
            <a:extLst>
              <a:ext uri="{FF2B5EF4-FFF2-40B4-BE49-F238E27FC236}">
                <a16:creationId xmlns:a16="http://schemas.microsoft.com/office/drawing/2014/main" id="{B541682B-21D2-602B-D9AA-042F1E9006E9}"/>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5</a:t>
            </a:fld>
            <a:endParaRPr lang="en-US"/>
          </a:p>
        </p:txBody>
      </p:sp>
      <p:graphicFrame>
        <p:nvGraphicFramePr>
          <p:cNvPr id="6" name="Table Placeholder 5">
            <a:extLst>
              <a:ext uri="{FF2B5EF4-FFF2-40B4-BE49-F238E27FC236}">
                <a16:creationId xmlns:a16="http://schemas.microsoft.com/office/drawing/2014/main" id="{342DE7C0-ED59-9B67-B2F4-E4FF24055BD6}"/>
              </a:ext>
            </a:extLst>
          </p:cNvPr>
          <p:cNvGraphicFramePr>
            <a:graphicFrameLocks noGrp="1"/>
          </p:cNvGraphicFramePr>
          <p:nvPr>
            <p:ph type="tbl" sz="quarter" idx="12"/>
            <p:extLst>
              <p:ext uri="{D42A27DB-BD31-4B8C-83A1-F6EECF244321}">
                <p14:modId xmlns:p14="http://schemas.microsoft.com/office/powerpoint/2010/main" val="1687956501"/>
              </p:ext>
            </p:extLst>
          </p:nvPr>
        </p:nvGraphicFramePr>
        <p:xfrm>
          <a:off x="80210" y="1102894"/>
          <a:ext cx="12032273" cy="5162307"/>
        </p:xfrm>
        <a:graphic>
          <a:graphicData uri="http://schemas.openxmlformats.org/drawingml/2006/table">
            <a:tbl>
              <a:tblPr firstRow="1" bandRow="1">
                <a:tableStyleId>{5C22544A-7EE6-4342-B048-85BDC9FD1C3A}</a:tableStyleId>
              </a:tblPr>
              <a:tblGrid>
                <a:gridCol w="1967979">
                  <a:extLst>
                    <a:ext uri="{9D8B030D-6E8A-4147-A177-3AD203B41FA5}">
                      <a16:colId xmlns:a16="http://schemas.microsoft.com/office/drawing/2014/main" val="1828283287"/>
                    </a:ext>
                  </a:extLst>
                </a:gridCol>
                <a:gridCol w="10064294">
                  <a:extLst>
                    <a:ext uri="{9D8B030D-6E8A-4147-A177-3AD203B41FA5}">
                      <a16:colId xmlns:a16="http://schemas.microsoft.com/office/drawing/2014/main" val="848643920"/>
                    </a:ext>
                  </a:extLst>
                </a:gridCol>
              </a:tblGrid>
              <a:tr h="465123">
                <a:tc>
                  <a:txBody>
                    <a:bodyPr/>
                    <a:lstStyle/>
                    <a:p>
                      <a:pPr lvl="0">
                        <a:buNone/>
                      </a:pPr>
                      <a:r>
                        <a:rPr lang="en-US" sz="1800">
                          <a:latin typeface="+mj-lt"/>
                        </a:rPr>
                        <a:t>Component</a:t>
                      </a:r>
                    </a:p>
                  </a:txBody>
                  <a:tcPr/>
                </a:tc>
                <a:tc>
                  <a:txBody>
                    <a:bodyPr/>
                    <a:lstStyle/>
                    <a:p>
                      <a:pPr lvl="0">
                        <a:buNone/>
                      </a:pPr>
                      <a:r>
                        <a:rPr lang="en-US" sz="1800">
                          <a:latin typeface="+mj-lt"/>
                        </a:rPr>
                        <a:t>Summary of Draft</a:t>
                      </a:r>
                    </a:p>
                  </a:txBody>
                  <a:tcPr/>
                </a:tc>
                <a:extLst>
                  <a:ext uri="{0D108BD9-81ED-4DB2-BD59-A6C34878D82A}">
                    <a16:rowId xmlns:a16="http://schemas.microsoft.com/office/drawing/2014/main" val="250702664"/>
                  </a:ext>
                </a:extLst>
              </a:tr>
              <a:tr h="1981200">
                <a:tc>
                  <a:txBody>
                    <a:bodyPr/>
                    <a:lstStyle/>
                    <a:p>
                      <a:pPr lvl="0">
                        <a:buNone/>
                      </a:pPr>
                      <a:r>
                        <a:rPr lang="en-US" sz="2000" b="1">
                          <a:latin typeface="+mj-lt"/>
                        </a:rPr>
                        <a:t>Acceptance &amp; Denial</a:t>
                      </a:r>
                    </a:p>
                  </a:txBody>
                  <a:tcPr anchor="ctr"/>
                </a:tc>
                <a:tc>
                  <a:txBody>
                    <a:bodyPr/>
                    <a:lstStyle/>
                    <a:p>
                      <a:pPr marL="285750" lvl="0" indent="-285750">
                        <a:spcBef>
                          <a:spcPts val="0"/>
                        </a:spcBef>
                        <a:spcAft>
                          <a:spcPts val="0"/>
                        </a:spcAft>
                        <a:buFont typeface="Arial" panose="020B0604020202020204" pitchFamily="34" charset="0"/>
                        <a:buChar char="•"/>
                      </a:pPr>
                      <a:r>
                        <a:rPr lang="en-US"/>
                        <a:t>Municipalities' local legislative body must vote to accept or deny designation</a:t>
                      </a:r>
                      <a:endParaRPr lang="en-US" b="1"/>
                    </a:p>
                    <a:p>
                      <a:pPr marL="0" lvl="0" indent="0">
                        <a:spcBef>
                          <a:spcPts val="0"/>
                        </a:spcBef>
                        <a:spcAft>
                          <a:spcPts val="0"/>
                        </a:spcAft>
                        <a:buNone/>
                      </a:pPr>
                      <a:endParaRPr lang="en-US"/>
                    </a:p>
                    <a:p>
                      <a:pPr marL="285750" indent="-285750">
                        <a:spcBef>
                          <a:spcPts val="0"/>
                        </a:spcBef>
                        <a:spcAft>
                          <a:spcPts val="0"/>
                        </a:spcAft>
                        <a:buFont typeface="Arial" panose="020B0604020202020204" pitchFamily="34" charset="0"/>
                        <a:buChar char="•"/>
                      </a:pPr>
                      <a:r>
                        <a:rPr lang="en-US"/>
                        <a:t>Municipalities may accept the designation after a vote to deny without need for redesignation</a:t>
                      </a:r>
                    </a:p>
                    <a:p>
                      <a:pPr marL="0" lvl="0" indent="0">
                        <a:spcBef>
                          <a:spcPts val="0"/>
                        </a:spcBef>
                        <a:spcAft>
                          <a:spcPts val="0"/>
                        </a:spcAft>
                        <a:buNone/>
                      </a:pPr>
                      <a:endParaRPr lang="en-US"/>
                    </a:p>
                    <a:p>
                      <a:pPr marL="285750" lvl="0" indent="-285750">
                        <a:spcBef>
                          <a:spcPts val="0"/>
                        </a:spcBef>
                        <a:spcAft>
                          <a:spcPts val="0"/>
                        </a:spcAft>
                        <a:buFont typeface="Arial" panose="020B0604020202020204" pitchFamily="34" charset="0"/>
                        <a:buChar char="•"/>
                      </a:pPr>
                      <a:r>
                        <a:rPr lang="en-US"/>
                        <a:t>Municipalities must notify the Secretary of the result of any vote by certified mail, or other methods as specified by the Secretary</a:t>
                      </a:r>
                    </a:p>
                  </a:txBody>
                  <a:tcPr anchor="ctr"/>
                </a:tc>
                <a:extLst>
                  <a:ext uri="{0D108BD9-81ED-4DB2-BD59-A6C34878D82A}">
                    <a16:rowId xmlns:a16="http://schemas.microsoft.com/office/drawing/2014/main" val="3982773034"/>
                  </a:ext>
                </a:extLst>
              </a:tr>
              <a:tr h="2715984">
                <a:tc>
                  <a:txBody>
                    <a:bodyPr/>
                    <a:lstStyle/>
                    <a:p>
                      <a:pPr lvl="0">
                        <a:buNone/>
                      </a:pPr>
                      <a:r>
                        <a:rPr lang="en-US" sz="2000" b="1">
                          <a:latin typeface="+mj-lt"/>
                        </a:rPr>
                        <a:t>Revocation</a:t>
                      </a:r>
                    </a:p>
                  </a:txBody>
                  <a:tcPr anchor="ctr">
                    <a:solidFill>
                      <a:schemeClr val="accent6">
                        <a:lumMod val="60000"/>
                        <a:lumOff val="40000"/>
                      </a:schemeClr>
                    </a:solidFill>
                  </a:tcPr>
                </a:tc>
                <a:tc>
                  <a:txBody>
                    <a:bodyPr/>
                    <a:lstStyle/>
                    <a:p>
                      <a:pPr marL="342900" marR="0" lvl="0" indent="-342900">
                        <a:spcBef>
                          <a:spcPts val="0"/>
                        </a:spcBef>
                        <a:spcAft>
                          <a:spcPts val="0"/>
                        </a:spcAft>
                        <a:buSzPts val="1000"/>
                        <a:buFont typeface="Symbol" panose="05050102010706020507" pitchFamily="18" charset="2"/>
                        <a:buChar char=""/>
                      </a:pPr>
                      <a:r>
                        <a:rPr lang="en-US" sz="1800" b="0" kern="100">
                          <a:effectLst/>
                          <a:latin typeface="+mj-lt"/>
                          <a:ea typeface="Aptos" panose="020B0004020202020204" pitchFamily="34" charset="0"/>
                          <a:cs typeface="Arial"/>
                        </a:rPr>
                        <a:t>Municipalities may vote to revoke their acceptance of the designation by vote of their local legislative body </a:t>
                      </a:r>
                    </a:p>
                    <a:p>
                      <a:pPr marL="0" marR="0" lvl="0" indent="0">
                        <a:spcBef>
                          <a:spcPts val="0"/>
                        </a:spcBef>
                        <a:spcAft>
                          <a:spcPts val="0"/>
                        </a:spcAft>
                        <a:buSzPts val="1000"/>
                        <a:buNone/>
                      </a:pPr>
                      <a:endParaRPr lang="en-US" sz="1800" b="0" kern="100">
                        <a:effectLst/>
                        <a:latin typeface="+mj-lt"/>
                        <a:ea typeface="Aptos" panose="020B0004020202020204" pitchFamily="34" charset="0"/>
                        <a:cs typeface="Arial"/>
                      </a:endParaRPr>
                    </a:p>
                    <a:p>
                      <a:pPr marL="342900" marR="0" lvl="0" indent="-342900">
                        <a:spcBef>
                          <a:spcPts val="0"/>
                        </a:spcBef>
                        <a:spcAft>
                          <a:spcPts val="0"/>
                        </a:spcAft>
                        <a:buSzPts val="1000"/>
                        <a:buFont typeface="Symbol" panose="05050102010706020507" pitchFamily="18" charset="2"/>
                        <a:buChar char=""/>
                      </a:pPr>
                      <a:r>
                        <a:rPr lang="en-US" sz="1800" b="0" u="none" kern="100">
                          <a:effectLst/>
                          <a:latin typeface="+mj-lt"/>
                          <a:ea typeface="Aptos" panose="020B0004020202020204" pitchFamily="34" charset="0"/>
                          <a:cs typeface="Arial"/>
                        </a:rPr>
                        <a:t>EOHLC may revoke a municipality's designation if that municipality:</a:t>
                      </a:r>
                    </a:p>
                    <a:p>
                      <a:pPr marL="800100" marR="0" lvl="1" indent="-342900">
                        <a:spcBef>
                          <a:spcPts val="0"/>
                        </a:spcBef>
                        <a:spcAft>
                          <a:spcPts val="0"/>
                        </a:spcAft>
                        <a:buSzPts val="1000"/>
                        <a:buFont typeface="Symbol" panose="05050102010706020507" pitchFamily="18" charset="2"/>
                        <a:buChar char=""/>
                      </a:pPr>
                      <a:r>
                        <a:rPr lang="en-US" sz="1800" b="0" u="none" kern="100">
                          <a:effectLst/>
                          <a:latin typeface="+mj-lt"/>
                          <a:ea typeface="Aptos" panose="020B0004020202020204" pitchFamily="34" charset="0"/>
                          <a:cs typeface="Arial"/>
                        </a:rPr>
                        <a:t>Fails to adopt zoning in line with requirements within 18 months of regulations' effective date </a:t>
                      </a:r>
                      <a:r>
                        <a:rPr lang="en-US" sz="1800" b="0" u="sng" kern="100">
                          <a:effectLst/>
                          <a:latin typeface="+mj-lt"/>
                          <a:ea typeface="Aptos" panose="020B0004020202020204" pitchFamily="34" charset="0"/>
                          <a:cs typeface="Arial"/>
                        </a:rPr>
                        <a:t>or</a:t>
                      </a:r>
                      <a:r>
                        <a:rPr lang="en-US" sz="1800" b="0" u="none" kern="100">
                          <a:effectLst/>
                          <a:latin typeface="+mj-lt"/>
                          <a:ea typeface="Aptos" panose="020B0004020202020204" pitchFamily="34" charset="0"/>
                          <a:cs typeface="Arial"/>
                        </a:rPr>
                        <a:t> within 18 months of acceptance, whichever is </a:t>
                      </a:r>
                      <a:r>
                        <a:rPr lang="en-US" sz="1800" b="0" u="sng" kern="100">
                          <a:effectLst/>
                          <a:latin typeface="+mj-lt"/>
                          <a:ea typeface="Aptos" panose="020B0004020202020204" pitchFamily="34" charset="0"/>
                          <a:cs typeface="Arial"/>
                        </a:rPr>
                        <a:t>later</a:t>
                      </a:r>
                    </a:p>
                    <a:p>
                      <a:pPr marL="800100" marR="0" lvl="1" indent="-342900">
                        <a:spcBef>
                          <a:spcPts val="0"/>
                        </a:spcBef>
                        <a:spcAft>
                          <a:spcPts val="0"/>
                        </a:spcAft>
                        <a:buSzPts val="1000"/>
                        <a:buFont typeface="Symbol" panose="05050102010706020507" pitchFamily="18" charset="2"/>
                        <a:buChar char=""/>
                      </a:pPr>
                      <a:r>
                        <a:rPr lang="en-US" sz="1800" b="0" u="none" kern="100">
                          <a:effectLst/>
                          <a:latin typeface="+mj-lt"/>
                          <a:ea typeface="Aptos" panose="020B0004020202020204" pitchFamily="34" charset="0"/>
                          <a:cs typeface="Arial"/>
                        </a:rPr>
                        <a:t>Fails to meaningfully permit new residential units under zoning requirements</a:t>
                      </a:r>
                    </a:p>
                    <a:p>
                      <a:pPr marL="800100" marR="0" lvl="1" indent="-342900">
                        <a:spcBef>
                          <a:spcPts val="0"/>
                        </a:spcBef>
                        <a:spcAft>
                          <a:spcPts val="0"/>
                        </a:spcAft>
                        <a:buSzPts val="1000"/>
                        <a:buFont typeface="Symbol" panose="05050102010706020507" pitchFamily="18" charset="2"/>
                        <a:buChar char=""/>
                      </a:pPr>
                      <a:r>
                        <a:rPr lang="en-US" sz="1800" b="0" u="none" kern="100">
                          <a:effectLst/>
                          <a:latin typeface="+mj-lt"/>
                          <a:ea typeface="Aptos" panose="020B0004020202020204" pitchFamily="34" charset="0"/>
                          <a:cs typeface="Arial"/>
                        </a:rPr>
                        <a:t>No longer exhibits the characteristics that resulted in its designation over 5+ consecutive years</a:t>
                      </a:r>
                    </a:p>
                  </a:txBody>
                  <a:tcPr marL="68580" marR="68580" marT="0" marB="0" anchor="ctr">
                    <a:solidFill>
                      <a:schemeClr val="accent6">
                        <a:lumMod val="60000"/>
                        <a:lumOff val="40000"/>
                      </a:schemeClr>
                    </a:solidFill>
                  </a:tcPr>
                </a:tc>
                <a:extLst>
                  <a:ext uri="{0D108BD9-81ED-4DB2-BD59-A6C34878D82A}">
                    <a16:rowId xmlns:a16="http://schemas.microsoft.com/office/drawing/2014/main" val="3786113982"/>
                  </a:ext>
                </a:extLst>
              </a:tr>
            </a:tbl>
          </a:graphicData>
        </a:graphic>
      </p:graphicFrame>
      <p:sp>
        <p:nvSpPr>
          <p:cNvPr id="7" name="Footer Placeholder 2">
            <a:extLst>
              <a:ext uri="{FF2B5EF4-FFF2-40B4-BE49-F238E27FC236}">
                <a16:creationId xmlns:a16="http://schemas.microsoft.com/office/drawing/2014/main" id="{75114054-7705-4FB1-61BE-E743EE9C0314}"/>
              </a:ext>
            </a:extLst>
          </p:cNvPr>
          <p:cNvSpPr>
            <a:spLocks noGrp="1"/>
          </p:cNvSpPr>
          <p:nvPr>
            <p:ph type="ftr" sz="quarter" idx="10"/>
          </p:nvPr>
        </p:nvSpPr>
        <p:spPr>
          <a:xfrm>
            <a:off x="-4510" y="6264411"/>
            <a:ext cx="12212892" cy="588163"/>
          </a:xfrm>
        </p:spPr>
        <p:txBody>
          <a:bodyPr/>
          <a:lstStyle/>
          <a:p>
            <a:r>
              <a:rPr lang="en-US">
                <a:solidFill>
                  <a:srgbClr val="C00000"/>
                </a:solidFill>
              </a:rPr>
              <a:t>NOTE: THIS PRESENTATION OFFERs a PLAIN LANGUAGE overview of the current status of draft REGULATIONS. The Summaries provided are not complete restatements of current draft regulations. Adjustments may be made before draft regulations are made available for public comment.</a:t>
            </a:r>
            <a:endParaRPr lang="en-US">
              <a:solidFill>
                <a:srgbClr val="C00000"/>
              </a:solidFill>
              <a:cs typeface="Arial"/>
            </a:endParaRPr>
          </a:p>
        </p:txBody>
      </p:sp>
    </p:spTree>
    <p:extLst>
      <p:ext uri="{BB962C8B-B14F-4D97-AF65-F5344CB8AC3E}">
        <p14:creationId xmlns:p14="http://schemas.microsoft.com/office/powerpoint/2010/main" val="396933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060B7-1B6D-F009-AA1C-470179BF5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9F3BA-88DA-A41E-4B73-369B5C794BE0}"/>
              </a:ext>
            </a:extLst>
          </p:cNvPr>
          <p:cNvSpPr>
            <a:spLocks noGrp="1"/>
          </p:cNvSpPr>
          <p:nvPr>
            <p:ph type="title"/>
          </p:nvPr>
        </p:nvSpPr>
        <p:spPr>
          <a:xfrm>
            <a:off x="346911" y="1"/>
            <a:ext cx="10515600" cy="1003952"/>
          </a:xfrm>
        </p:spPr>
        <p:txBody>
          <a:bodyPr>
            <a:normAutofit/>
          </a:bodyPr>
          <a:lstStyle/>
          <a:p>
            <a:r>
              <a:rPr lang="en-US" sz="3600" b="1"/>
              <a:t>2. Designation (1/2)</a:t>
            </a:r>
            <a:endParaRPr lang="en-US" b="1">
              <a:cs typeface="Arial"/>
            </a:endParaRPr>
          </a:p>
        </p:txBody>
      </p:sp>
      <p:sp>
        <p:nvSpPr>
          <p:cNvPr id="4" name="Slide Number Placeholder 3">
            <a:extLst>
              <a:ext uri="{FF2B5EF4-FFF2-40B4-BE49-F238E27FC236}">
                <a16:creationId xmlns:a16="http://schemas.microsoft.com/office/drawing/2014/main" id="{86F4DBA3-B4A8-1F35-A5C5-E302734D8A29}"/>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6</a:t>
            </a:fld>
            <a:endParaRPr lang="en-US"/>
          </a:p>
        </p:txBody>
      </p:sp>
      <p:graphicFrame>
        <p:nvGraphicFramePr>
          <p:cNvPr id="6" name="Table Placeholder 5">
            <a:extLst>
              <a:ext uri="{FF2B5EF4-FFF2-40B4-BE49-F238E27FC236}">
                <a16:creationId xmlns:a16="http://schemas.microsoft.com/office/drawing/2014/main" id="{B4D2A921-E51F-A07F-BA61-EC904AEDE098}"/>
              </a:ext>
            </a:extLst>
          </p:cNvPr>
          <p:cNvGraphicFramePr>
            <a:graphicFrameLocks noGrp="1"/>
          </p:cNvGraphicFramePr>
          <p:nvPr>
            <p:ph type="tbl" sz="quarter" idx="12"/>
            <p:extLst>
              <p:ext uri="{D42A27DB-BD31-4B8C-83A1-F6EECF244321}">
                <p14:modId xmlns:p14="http://schemas.microsoft.com/office/powerpoint/2010/main" val="1534095058"/>
              </p:ext>
            </p:extLst>
          </p:nvPr>
        </p:nvGraphicFramePr>
        <p:xfrm>
          <a:off x="80210" y="1102894"/>
          <a:ext cx="12032273" cy="1637245"/>
        </p:xfrm>
        <a:graphic>
          <a:graphicData uri="http://schemas.openxmlformats.org/drawingml/2006/table">
            <a:tbl>
              <a:tblPr firstRow="1" bandRow="1">
                <a:tableStyleId>{5C22544A-7EE6-4342-B048-85BDC9FD1C3A}</a:tableStyleId>
              </a:tblPr>
              <a:tblGrid>
                <a:gridCol w="1967979">
                  <a:extLst>
                    <a:ext uri="{9D8B030D-6E8A-4147-A177-3AD203B41FA5}">
                      <a16:colId xmlns:a16="http://schemas.microsoft.com/office/drawing/2014/main" val="1828283287"/>
                    </a:ext>
                  </a:extLst>
                </a:gridCol>
                <a:gridCol w="10064294">
                  <a:extLst>
                    <a:ext uri="{9D8B030D-6E8A-4147-A177-3AD203B41FA5}">
                      <a16:colId xmlns:a16="http://schemas.microsoft.com/office/drawing/2014/main" val="848643920"/>
                    </a:ext>
                  </a:extLst>
                </a:gridCol>
              </a:tblGrid>
              <a:tr h="301570">
                <a:tc>
                  <a:txBody>
                    <a:bodyPr/>
                    <a:lstStyle/>
                    <a:p>
                      <a:pPr lvl="0">
                        <a:buNone/>
                      </a:pPr>
                      <a:r>
                        <a:rPr lang="en-US" sz="1800">
                          <a:latin typeface="+mj-lt"/>
                        </a:rPr>
                        <a:t>Component</a:t>
                      </a:r>
                    </a:p>
                  </a:txBody>
                  <a:tcPr/>
                </a:tc>
                <a:tc>
                  <a:txBody>
                    <a:bodyPr/>
                    <a:lstStyle/>
                    <a:p>
                      <a:pPr lvl="0">
                        <a:buNone/>
                      </a:pPr>
                      <a:r>
                        <a:rPr lang="en-US" sz="1800">
                          <a:latin typeface="+mj-lt"/>
                        </a:rPr>
                        <a:t>Summary of Draft</a:t>
                      </a:r>
                    </a:p>
                  </a:txBody>
                  <a:tcPr/>
                </a:tc>
                <a:extLst>
                  <a:ext uri="{0D108BD9-81ED-4DB2-BD59-A6C34878D82A}">
                    <a16:rowId xmlns:a16="http://schemas.microsoft.com/office/drawing/2014/main" val="250702664"/>
                  </a:ext>
                </a:extLst>
              </a:tr>
              <a:tr h="1271485">
                <a:tc>
                  <a:txBody>
                    <a:bodyPr/>
                    <a:lstStyle/>
                    <a:p>
                      <a:pPr lvl="0">
                        <a:buNone/>
                      </a:pPr>
                      <a:r>
                        <a:rPr lang="en-US" sz="2000" b="1">
                          <a:latin typeface="+mj-lt"/>
                        </a:rPr>
                        <a:t>Further Designations</a:t>
                      </a:r>
                    </a:p>
                  </a:txBody>
                  <a:tcPr anchor="ctr"/>
                </a:tc>
                <a:tc>
                  <a:txBody>
                    <a:bodyPr/>
                    <a:lstStyle/>
                    <a:p>
                      <a:pPr marL="285750" lvl="0" indent="-285750">
                        <a:spcBef>
                          <a:spcPts val="0"/>
                        </a:spcBef>
                        <a:spcAft>
                          <a:spcPts val="0"/>
                        </a:spcAft>
                        <a:buFont typeface="Arial" panose="020B0604020202020204" pitchFamily="34" charset="0"/>
                        <a:buChar char="•"/>
                      </a:pPr>
                      <a:r>
                        <a:rPr lang="en-US"/>
                        <a:t>EOHLC will outline further designations in forthcoming guidelines</a:t>
                      </a:r>
                    </a:p>
                  </a:txBody>
                  <a:tcPr anchor="ctr"/>
                </a:tc>
                <a:extLst>
                  <a:ext uri="{0D108BD9-81ED-4DB2-BD59-A6C34878D82A}">
                    <a16:rowId xmlns:a16="http://schemas.microsoft.com/office/drawing/2014/main" val="3982773034"/>
                  </a:ext>
                </a:extLst>
              </a:tr>
            </a:tbl>
          </a:graphicData>
        </a:graphic>
      </p:graphicFrame>
      <p:sp>
        <p:nvSpPr>
          <p:cNvPr id="7" name="Footer Placeholder 2">
            <a:extLst>
              <a:ext uri="{FF2B5EF4-FFF2-40B4-BE49-F238E27FC236}">
                <a16:creationId xmlns:a16="http://schemas.microsoft.com/office/drawing/2014/main" id="{84553D92-C598-ACA6-F56A-A58D0CE2412D}"/>
              </a:ext>
            </a:extLst>
          </p:cNvPr>
          <p:cNvSpPr>
            <a:spLocks noGrp="1"/>
          </p:cNvSpPr>
          <p:nvPr>
            <p:ph type="ftr" sz="quarter" idx="10"/>
          </p:nvPr>
        </p:nvSpPr>
        <p:spPr>
          <a:xfrm>
            <a:off x="9867" y="5847468"/>
            <a:ext cx="12198515" cy="1005106"/>
          </a:xfrm>
        </p:spPr>
        <p:txBody>
          <a:bodyPr/>
          <a:lstStyle/>
          <a:p>
            <a:r>
              <a:rPr lang="en-US">
                <a:solidFill>
                  <a:srgbClr val="C00000"/>
                </a:solidFill>
              </a:rPr>
              <a:t>NOTE: THIS PRESENTATION OFFERs a PLAIN LANGUAGE overview of the current status of draft REGULATIONS. The Summaries provided are not complete restatements of current draft regulations and Adjustments may be made before draft regulations are made available for public comment.</a:t>
            </a:r>
            <a:endParaRPr lang="en-US">
              <a:solidFill>
                <a:srgbClr val="C00000"/>
              </a:solidFill>
              <a:cs typeface="Arial"/>
            </a:endParaRPr>
          </a:p>
        </p:txBody>
      </p:sp>
    </p:spTree>
    <p:extLst>
      <p:ext uri="{BB962C8B-B14F-4D97-AF65-F5344CB8AC3E}">
        <p14:creationId xmlns:p14="http://schemas.microsoft.com/office/powerpoint/2010/main" val="281241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199FA-FCC0-7797-8D37-D721230E1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A1BB3-80DF-E34A-2BC0-F61DB5510C43}"/>
              </a:ext>
            </a:extLst>
          </p:cNvPr>
          <p:cNvSpPr>
            <a:spLocks noGrp="1"/>
          </p:cNvSpPr>
          <p:nvPr>
            <p:ph type="title"/>
          </p:nvPr>
        </p:nvSpPr>
        <p:spPr>
          <a:xfrm>
            <a:off x="346911" y="1"/>
            <a:ext cx="10515600" cy="1003952"/>
          </a:xfrm>
        </p:spPr>
        <p:txBody>
          <a:bodyPr>
            <a:normAutofit/>
          </a:bodyPr>
          <a:lstStyle/>
          <a:p>
            <a:r>
              <a:rPr lang="en-US" sz="3600" b="1"/>
              <a:t>3. Zoning Requirements (1/2)</a:t>
            </a:r>
            <a:endParaRPr lang="en-US"/>
          </a:p>
        </p:txBody>
      </p:sp>
      <p:sp>
        <p:nvSpPr>
          <p:cNvPr id="4" name="Slide Number Placeholder 3">
            <a:extLst>
              <a:ext uri="{FF2B5EF4-FFF2-40B4-BE49-F238E27FC236}">
                <a16:creationId xmlns:a16="http://schemas.microsoft.com/office/drawing/2014/main" id="{6D7CA44E-7C95-77D1-0507-1C28A8584344}"/>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7</a:t>
            </a:fld>
            <a:endParaRPr lang="en-US"/>
          </a:p>
        </p:txBody>
      </p:sp>
      <p:graphicFrame>
        <p:nvGraphicFramePr>
          <p:cNvPr id="6" name="Table Placeholder 5">
            <a:extLst>
              <a:ext uri="{FF2B5EF4-FFF2-40B4-BE49-F238E27FC236}">
                <a16:creationId xmlns:a16="http://schemas.microsoft.com/office/drawing/2014/main" id="{FE76BEBA-F855-A0B3-B0B6-01F8580D0119}"/>
              </a:ext>
            </a:extLst>
          </p:cNvPr>
          <p:cNvGraphicFramePr>
            <a:graphicFrameLocks noGrp="1"/>
          </p:cNvGraphicFramePr>
          <p:nvPr>
            <p:ph type="tbl" sz="quarter" idx="12"/>
            <p:extLst>
              <p:ext uri="{D42A27DB-BD31-4B8C-83A1-F6EECF244321}">
                <p14:modId xmlns:p14="http://schemas.microsoft.com/office/powerpoint/2010/main" val="1123464630"/>
              </p:ext>
            </p:extLst>
          </p:nvPr>
        </p:nvGraphicFramePr>
        <p:xfrm>
          <a:off x="100263" y="1102894"/>
          <a:ext cx="11992168" cy="5258481"/>
        </p:xfrm>
        <a:graphic>
          <a:graphicData uri="http://schemas.openxmlformats.org/drawingml/2006/table">
            <a:tbl>
              <a:tblPr firstRow="1" bandRow="1">
                <a:tableStyleId>{5C22544A-7EE6-4342-B048-85BDC9FD1C3A}</a:tableStyleId>
              </a:tblPr>
              <a:tblGrid>
                <a:gridCol w="1961419">
                  <a:extLst>
                    <a:ext uri="{9D8B030D-6E8A-4147-A177-3AD203B41FA5}">
                      <a16:colId xmlns:a16="http://schemas.microsoft.com/office/drawing/2014/main" val="1828283287"/>
                    </a:ext>
                  </a:extLst>
                </a:gridCol>
                <a:gridCol w="10030749">
                  <a:extLst>
                    <a:ext uri="{9D8B030D-6E8A-4147-A177-3AD203B41FA5}">
                      <a16:colId xmlns:a16="http://schemas.microsoft.com/office/drawing/2014/main" val="848643920"/>
                    </a:ext>
                  </a:extLst>
                </a:gridCol>
              </a:tblGrid>
              <a:tr h="393345">
                <a:tc>
                  <a:txBody>
                    <a:bodyPr/>
                    <a:lstStyle/>
                    <a:p>
                      <a:pPr lvl="0">
                        <a:buNone/>
                      </a:pPr>
                      <a:r>
                        <a:rPr lang="en-US" sz="1800">
                          <a:latin typeface="+mj-lt"/>
                        </a:rPr>
                        <a:t>Component</a:t>
                      </a:r>
                    </a:p>
                  </a:txBody>
                  <a:tcPr/>
                </a:tc>
                <a:tc>
                  <a:txBody>
                    <a:bodyPr/>
                    <a:lstStyle/>
                    <a:p>
                      <a:pPr lvl="0">
                        <a:buNone/>
                      </a:pPr>
                      <a:r>
                        <a:rPr lang="en-US" sz="1800">
                          <a:latin typeface="+mj-lt"/>
                        </a:rPr>
                        <a:t>Summary of Draft</a:t>
                      </a:r>
                    </a:p>
                  </a:txBody>
                  <a:tcPr/>
                </a:tc>
                <a:extLst>
                  <a:ext uri="{0D108BD9-81ED-4DB2-BD59-A6C34878D82A}">
                    <a16:rowId xmlns:a16="http://schemas.microsoft.com/office/drawing/2014/main" val="250702664"/>
                  </a:ext>
                </a:extLst>
              </a:tr>
              <a:tr h="1438814">
                <a:tc>
                  <a:txBody>
                    <a:bodyPr/>
                    <a:lstStyle/>
                    <a:p>
                      <a:pPr lvl="0">
                        <a:buNone/>
                      </a:pPr>
                      <a:r>
                        <a:rPr lang="en-US" sz="1700" b="1">
                          <a:latin typeface="+mj-lt"/>
                        </a:rPr>
                        <a:t>Overall</a:t>
                      </a:r>
                      <a:endParaRPr lang="en-US" sz="1700" b="1" dirty="0">
                        <a:latin typeface="+mj-lt"/>
                      </a:endParaRPr>
                    </a:p>
                  </a:txBody>
                  <a:tcPr anchor="ctr"/>
                </a:tc>
                <a:tc>
                  <a:txBody>
                    <a:bodyPr/>
                    <a:lstStyle/>
                    <a:p>
                      <a:pPr marL="285750" lvl="0" indent="-285750">
                        <a:spcBef>
                          <a:spcPts val="0"/>
                        </a:spcBef>
                        <a:spcAft>
                          <a:spcPts val="0"/>
                        </a:spcAft>
                        <a:buFont typeface="Arial"/>
                        <a:buChar char="•"/>
                      </a:pPr>
                      <a:r>
                        <a:rPr lang="en-US" sz="1700"/>
                        <a:t>Requires that municipalities adopt zoning that permits undersized lot and tiny house development as-of-right in all single-family residential zoning districts</a:t>
                      </a:r>
                    </a:p>
                    <a:p>
                      <a:pPr marL="0" lvl="0" indent="0">
                        <a:spcBef>
                          <a:spcPts val="0"/>
                        </a:spcBef>
                        <a:spcAft>
                          <a:spcPts val="0"/>
                        </a:spcAft>
                        <a:buNone/>
                      </a:pPr>
                      <a:endParaRPr lang="en-US" sz="1700"/>
                    </a:p>
                    <a:p>
                      <a:pPr marL="285750" lvl="0" indent="-285750">
                        <a:spcBef>
                          <a:spcPts val="0"/>
                        </a:spcBef>
                        <a:spcAft>
                          <a:spcPts val="0"/>
                        </a:spcAft>
                        <a:buFont typeface="Arial"/>
                        <a:buChar char="•"/>
                      </a:pPr>
                      <a:r>
                        <a:rPr lang="en-US" sz="1700"/>
                        <a:t>Requires that municipalities submit to EOHLC the text of zoning within 60 days of adoption, and maintain a record of development permitted under required zoning</a:t>
                      </a:r>
                      <a:endParaRPr lang="en-US" sz="1700" dirty="0"/>
                    </a:p>
                  </a:txBody>
                  <a:tcPr anchor="ctr"/>
                </a:tc>
                <a:extLst>
                  <a:ext uri="{0D108BD9-81ED-4DB2-BD59-A6C34878D82A}">
                    <a16:rowId xmlns:a16="http://schemas.microsoft.com/office/drawing/2014/main" val="2233433042"/>
                  </a:ext>
                </a:extLst>
              </a:tr>
              <a:tr h="1583732">
                <a:tc>
                  <a:txBody>
                    <a:bodyPr/>
                    <a:lstStyle/>
                    <a:p>
                      <a:pPr lvl="0">
                        <a:buNone/>
                      </a:pPr>
                      <a:r>
                        <a:rPr lang="en-US" sz="1700" b="1">
                          <a:latin typeface="+mj-lt"/>
                        </a:rPr>
                        <a:t>Undersized Lots</a:t>
                      </a:r>
                      <a:endParaRPr lang="en-US" sz="1700" b="1" dirty="0">
                        <a:latin typeface="+mj-lt"/>
                      </a:endParaRPr>
                    </a:p>
                  </a:txBody>
                  <a:tcPr anchor="ctr">
                    <a:solidFill>
                      <a:schemeClr val="accent6">
                        <a:lumMod val="60000"/>
                        <a:lumOff val="40000"/>
                      </a:schemeClr>
                    </a:solidFill>
                  </a:tcPr>
                </a:tc>
                <a:tc>
                  <a:txBody>
                    <a:bodyPr/>
                    <a:lstStyle/>
                    <a:p>
                      <a:pPr marL="285750" lvl="0" indent="-285750">
                        <a:spcBef>
                          <a:spcPts val="0"/>
                        </a:spcBef>
                        <a:spcAft>
                          <a:spcPts val="0"/>
                        </a:spcAft>
                        <a:buFont typeface="Arial"/>
                        <a:buChar char="•"/>
                      </a:pPr>
                      <a:r>
                        <a:rPr lang="en-US" sz="1700"/>
                        <a:t>Limits as-of-right requirement to year-round, attainable housing units</a:t>
                      </a:r>
                    </a:p>
                    <a:p>
                      <a:pPr marL="285750" lvl="0" indent="-285750">
                        <a:spcBef>
                          <a:spcPts val="0"/>
                        </a:spcBef>
                        <a:spcAft>
                          <a:spcPts val="0"/>
                        </a:spcAft>
                        <a:buFont typeface="Arial"/>
                        <a:buChar char="•"/>
                      </a:pPr>
                      <a:endParaRPr lang="en-US" sz="1700"/>
                    </a:p>
                    <a:p>
                      <a:pPr marL="285750" lvl="0" indent="-285750">
                        <a:spcBef>
                          <a:spcPts val="0"/>
                        </a:spcBef>
                        <a:spcAft>
                          <a:spcPts val="0"/>
                        </a:spcAft>
                        <a:buFont typeface="Arial"/>
                        <a:buChar char="•"/>
                      </a:pPr>
                      <a:r>
                        <a:rPr lang="en-US" sz="1700"/>
                        <a:t>Does not include square footage limit for maximum size of undersized lots, only specifies that lots must be smaller than minimum lot size in zoning district</a:t>
                      </a:r>
                    </a:p>
                    <a:p>
                      <a:pPr marL="0" lvl="0" indent="0">
                        <a:spcBef>
                          <a:spcPts val="0"/>
                        </a:spcBef>
                        <a:spcAft>
                          <a:spcPts val="0"/>
                        </a:spcAft>
                        <a:buNone/>
                      </a:pPr>
                      <a:endParaRPr lang="en-US" sz="1700"/>
                    </a:p>
                    <a:p>
                      <a:pPr marL="285750" lvl="0" indent="-285750">
                        <a:spcBef>
                          <a:spcPts val="0"/>
                        </a:spcBef>
                        <a:spcAft>
                          <a:spcPts val="0"/>
                        </a:spcAft>
                        <a:buFont typeface="Arial"/>
                        <a:buChar char="•"/>
                      </a:pPr>
                      <a:r>
                        <a:rPr lang="en-US" sz="1700"/>
                        <a:t>Prohibits residential units on undersized lots from being rented for less than 6 months</a:t>
                      </a:r>
                      <a:endParaRPr lang="en-US" sz="1700" dirty="0"/>
                    </a:p>
                  </a:txBody>
                  <a:tcPr anchor="ctr">
                    <a:solidFill>
                      <a:schemeClr val="accent6">
                        <a:lumMod val="60000"/>
                        <a:lumOff val="40000"/>
                      </a:schemeClr>
                    </a:solidFill>
                  </a:tcPr>
                </a:tc>
                <a:extLst>
                  <a:ext uri="{0D108BD9-81ED-4DB2-BD59-A6C34878D82A}">
                    <a16:rowId xmlns:a16="http://schemas.microsoft.com/office/drawing/2014/main" val="3982773034"/>
                  </a:ext>
                </a:extLst>
              </a:tr>
              <a:tr h="1780402">
                <a:tc>
                  <a:txBody>
                    <a:bodyPr/>
                    <a:lstStyle/>
                    <a:p>
                      <a:pPr lvl="0">
                        <a:buNone/>
                      </a:pPr>
                      <a:r>
                        <a:rPr lang="en-US" sz="1700" b="1">
                          <a:latin typeface="+mj-lt"/>
                        </a:rPr>
                        <a:t>Tiny Houses</a:t>
                      </a:r>
                      <a:endParaRPr lang="en-US" sz="1700" b="1" dirty="0">
                        <a:latin typeface="+mj-lt"/>
                      </a:endParaRPr>
                    </a:p>
                  </a:txBody>
                  <a:tcPr anchor="ctr"/>
                </a:tc>
                <a:tc>
                  <a:txBody>
                    <a:bodyPr/>
                    <a:lstStyle/>
                    <a:p>
                      <a:pPr marL="342900" marR="0" lvl="0" indent="-342900">
                        <a:spcBef>
                          <a:spcPts val="0"/>
                        </a:spcBef>
                        <a:spcAft>
                          <a:spcPts val="0"/>
                        </a:spcAft>
                        <a:buSzPts val="1000"/>
                        <a:buFont typeface="Symbol" panose="05050102010706020507" pitchFamily="18" charset="2"/>
                        <a:buChar char=""/>
                      </a:pPr>
                      <a:r>
                        <a:rPr lang="en-US" sz="1700" b="0" kern="100">
                          <a:effectLst/>
                          <a:latin typeface="+mj-lt"/>
                          <a:ea typeface="Aptos" panose="020B0004020202020204" pitchFamily="34" charset="0"/>
                          <a:cs typeface="Arial"/>
                        </a:rPr>
                        <a:t>Limits as-of-right requirement to year-round housing units </a:t>
                      </a:r>
                    </a:p>
                    <a:p>
                      <a:pPr marL="0" marR="0" lvl="0" indent="0">
                        <a:spcBef>
                          <a:spcPts val="0"/>
                        </a:spcBef>
                        <a:spcAft>
                          <a:spcPts val="0"/>
                        </a:spcAft>
                        <a:buSzPts val="1000"/>
                        <a:buNone/>
                      </a:pPr>
                      <a:endParaRPr lang="en-US" sz="1700" b="0" kern="100">
                        <a:effectLst/>
                        <a:latin typeface="+mj-lt"/>
                        <a:ea typeface="Aptos" panose="020B0004020202020204" pitchFamily="34" charset="0"/>
                        <a:cs typeface="Arial"/>
                      </a:endParaRPr>
                    </a:p>
                    <a:p>
                      <a:pPr marL="342900" marR="0" lvl="0" indent="-342900">
                        <a:spcBef>
                          <a:spcPts val="0"/>
                        </a:spcBef>
                        <a:spcAft>
                          <a:spcPts val="0"/>
                        </a:spcAft>
                        <a:buSzPts val="1000"/>
                        <a:buFont typeface="Symbol" panose="05050102010706020507" pitchFamily="18" charset="2"/>
                        <a:buChar char=""/>
                      </a:pPr>
                      <a:r>
                        <a:rPr lang="en-US" sz="1700" b="0" kern="100">
                          <a:effectLst/>
                          <a:latin typeface="+mj-lt"/>
                          <a:ea typeface="Aptos" panose="020B0004020202020204" pitchFamily="34" charset="0"/>
                          <a:cs typeface="Arial"/>
                        </a:rPr>
                        <a:t>Requires tiny houses to comply with state building code and local enhancements (e.g. opt-in energy code), applicable water and sewer requirements, floor-to-area ratio requirements</a:t>
                      </a:r>
                    </a:p>
                    <a:p>
                      <a:pPr marL="0" marR="0" lvl="0" indent="0">
                        <a:spcBef>
                          <a:spcPts val="0"/>
                        </a:spcBef>
                        <a:spcAft>
                          <a:spcPts val="0"/>
                        </a:spcAft>
                        <a:buSzPts val="1000"/>
                        <a:buNone/>
                      </a:pPr>
                      <a:endParaRPr lang="en-US" sz="1700" b="0" kern="100">
                        <a:effectLst/>
                        <a:latin typeface="+mj-lt"/>
                        <a:ea typeface="Aptos" panose="020B0004020202020204" pitchFamily="34" charset="0"/>
                        <a:cs typeface="Arial"/>
                      </a:endParaRPr>
                    </a:p>
                    <a:p>
                      <a:pPr marL="342900" marR="0" lvl="0" indent="-342900">
                        <a:spcBef>
                          <a:spcPts val="0"/>
                        </a:spcBef>
                        <a:spcAft>
                          <a:spcPts val="0"/>
                        </a:spcAft>
                        <a:buSzPts val="1000"/>
                        <a:buFont typeface="Symbol" panose="05050102010706020507" pitchFamily="18" charset="2"/>
                        <a:buChar char=""/>
                      </a:pPr>
                      <a:r>
                        <a:rPr lang="en-US" sz="1700" b="0" kern="100">
                          <a:effectLst/>
                          <a:latin typeface="+mj-lt"/>
                          <a:ea typeface="Aptos" panose="020B0004020202020204" pitchFamily="34" charset="0"/>
                          <a:cs typeface="Arial"/>
                        </a:rPr>
                        <a:t>Allows municipalities to allow, further regulate, or prohibit movable tiny houses</a:t>
                      </a:r>
                      <a:endParaRPr lang="en-US" sz="1700" b="0" kern="100" dirty="0">
                        <a:effectLst/>
                        <a:latin typeface="+mj-lt"/>
                        <a:ea typeface="Aptos" panose="020B0004020202020204" pitchFamily="34" charset="0"/>
                        <a:cs typeface="Arial"/>
                      </a:endParaRPr>
                    </a:p>
                  </a:txBody>
                  <a:tcPr marL="68580" marR="68580" marT="0" marB="0" anchor="ctr"/>
                </a:tc>
                <a:extLst>
                  <a:ext uri="{0D108BD9-81ED-4DB2-BD59-A6C34878D82A}">
                    <a16:rowId xmlns:a16="http://schemas.microsoft.com/office/drawing/2014/main" val="3786113982"/>
                  </a:ext>
                </a:extLst>
              </a:tr>
            </a:tbl>
          </a:graphicData>
        </a:graphic>
      </p:graphicFrame>
      <p:sp>
        <p:nvSpPr>
          <p:cNvPr id="7" name="Footer Placeholder 2">
            <a:extLst>
              <a:ext uri="{FF2B5EF4-FFF2-40B4-BE49-F238E27FC236}">
                <a16:creationId xmlns:a16="http://schemas.microsoft.com/office/drawing/2014/main" id="{FF15A01B-C2FE-BF3E-DDE2-179CB23A9432}"/>
              </a:ext>
            </a:extLst>
          </p:cNvPr>
          <p:cNvSpPr>
            <a:spLocks noGrp="1"/>
          </p:cNvSpPr>
          <p:nvPr>
            <p:ph type="ftr" sz="quarter" idx="10"/>
          </p:nvPr>
        </p:nvSpPr>
        <p:spPr>
          <a:xfrm>
            <a:off x="101323" y="6403391"/>
            <a:ext cx="11990643" cy="459766"/>
          </a:xfrm>
        </p:spPr>
        <p:txBody>
          <a:bodyPr/>
          <a:lstStyle/>
          <a:p>
            <a:r>
              <a:rPr lang="en-US" sz="1000" dirty="0">
                <a:solidFill>
                  <a:srgbClr val="C00000"/>
                </a:solidFill>
              </a:rPr>
              <a:t>NOTE: THIS PRESENTATION OFFERs a PLAIN LANGUAGE overview of the current status of draft REGULATIONS. The Summaries provided are not complete restatements of current draft regulations and Adjustments may be made before draft regulations are made available for public comment.</a:t>
            </a:r>
            <a:endParaRPr lang="en-US" sz="1000" dirty="0">
              <a:solidFill>
                <a:srgbClr val="C00000"/>
              </a:solidFill>
              <a:cs typeface="Arial"/>
            </a:endParaRPr>
          </a:p>
        </p:txBody>
      </p:sp>
    </p:spTree>
    <p:extLst>
      <p:ext uri="{BB962C8B-B14F-4D97-AF65-F5344CB8AC3E}">
        <p14:creationId xmlns:p14="http://schemas.microsoft.com/office/powerpoint/2010/main" val="37234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6A75F-C70D-A3EA-3D3D-9E8C63A57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0DD24-6AD7-578B-2093-616469FFEF23}"/>
              </a:ext>
            </a:extLst>
          </p:cNvPr>
          <p:cNvSpPr>
            <a:spLocks noGrp="1"/>
          </p:cNvSpPr>
          <p:nvPr>
            <p:ph type="title"/>
          </p:nvPr>
        </p:nvSpPr>
        <p:spPr>
          <a:xfrm>
            <a:off x="346911" y="1"/>
            <a:ext cx="10515600" cy="1003952"/>
          </a:xfrm>
        </p:spPr>
        <p:txBody>
          <a:bodyPr>
            <a:normAutofit/>
          </a:bodyPr>
          <a:lstStyle/>
          <a:p>
            <a:r>
              <a:rPr lang="en-US" sz="3600" b="1"/>
              <a:t>3. Zoning Requirements (2/2)</a:t>
            </a:r>
            <a:endParaRPr lang="en-US"/>
          </a:p>
        </p:txBody>
      </p:sp>
      <p:sp>
        <p:nvSpPr>
          <p:cNvPr id="4" name="Slide Number Placeholder 3">
            <a:extLst>
              <a:ext uri="{FF2B5EF4-FFF2-40B4-BE49-F238E27FC236}">
                <a16:creationId xmlns:a16="http://schemas.microsoft.com/office/drawing/2014/main" id="{7F1AFA1C-CB79-9657-5A0E-F58D09D9B787}"/>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8</a:t>
            </a:fld>
            <a:endParaRPr lang="en-US"/>
          </a:p>
        </p:txBody>
      </p:sp>
      <p:graphicFrame>
        <p:nvGraphicFramePr>
          <p:cNvPr id="6" name="Table Placeholder 5">
            <a:extLst>
              <a:ext uri="{FF2B5EF4-FFF2-40B4-BE49-F238E27FC236}">
                <a16:creationId xmlns:a16="http://schemas.microsoft.com/office/drawing/2014/main" id="{E96F08C7-EC0D-53DB-30E2-E42B7771EB38}"/>
              </a:ext>
            </a:extLst>
          </p:cNvPr>
          <p:cNvGraphicFramePr>
            <a:graphicFrameLocks noGrp="1"/>
          </p:cNvGraphicFramePr>
          <p:nvPr>
            <p:ph type="tbl" sz="quarter" idx="12"/>
            <p:extLst>
              <p:ext uri="{D42A27DB-BD31-4B8C-83A1-F6EECF244321}">
                <p14:modId xmlns:p14="http://schemas.microsoft.com/office/powerpoint/2010/main" val="1499288230"/>
              </p:ext>
            </p:extLst>
          </p:nvPr>
        </p:nvGraphicFramePr>
        <p:xfrm>
          <a:off x="67519" y="1099594"/>
          <a:ext cx="12055118" cy="2035190"/>
        </p:xfrm>
        <a:graphic>
          <a:graphicData uri="http://schemas.openxmlformats.org/drawingml/2006/table">
            <a:tbl>
              <a:tblPr firstRow="1" bandRow="1">
                <a:tableStyleId>{5C22544A-7EE6-4342-B048-85BDC9FD1C3A}</a:tableStyleId>
              </a:tblPr>
              <a:tblGrid>
                <a:gridCol w="1971715">
                  <a:extLst>
                    <a:ext uri="{9D8B030D-6E8A-4147-A177-3AD203B41FA5}">
                      <a16:colId xmlns:a16="http://schemas.microsoft.com/office/drawing/2014/main" val="1828283287"/>
                    </a:ext>
                  </a:extLst>
                </a:gridCol>
                <a:gridCol w="10083403">
                  <a:extLst>
                    <a:ext uri="{9D8B030D-6E8A-4147-A177-3AD203B41FA5}">
                      <a16:colId xmlns:a16="http://schemas.microsoft.com/office/drawing/2014/main" val="848643920"/>
                    </a:ext>
                  </a:extLst>
                </a:gridCol>
              </a:tblGrid>
              <a:tr h="382854">
                <a:tc>
                  <a:txBody>
                    <a:bodyPr/>
                    <a:lstStyle/>
                    <a:p>
                      <a:pPr lvl="0">
                        <a:buNone/>
                      </a:pPr>
                      <a:r>
                        <a:rPr lang="en-US" sz="1800">
                          <a:latin typeface="+mj-lt"/>
                        </a:rPr>
                        <a:t>Component</a:t>
                      </a:r>
                    </a:p>
                  </a:txBody>
                  <a:tcPr/>
                </a:tc>
                <a:tc>
                  <a:txBody>
                    <a:bodyPr/>
                    <a:lstStyle/>
                    <a:p>
                      <a:pPr lvl="0">
                        <a:buNone/>
                      </a:pPr>
                      <a:r>
                        <a:rPr lang="en-US" sz="1800">
                          <a:latin typeface="+mj-lt"/>
                        </a:rPr>
                        <a:t>Summary of Draft</a:t>
                      </a:r>
                    </a:p>
                  </a:txBody>
                  <a:tcPr/>
                </a:tc>
                <a:extLst>
                  <a:ext uri="{0D108BD9-81ED-4DB2-BD59-A6C34878D82A}">
                    <a16:rowId xmlns:a16="http://schemas.microsoft.com/office/drawing/2014/main" val="250702664"/>
                  </a:ext>
                </a:extLst>
              </a:tr>
              <a:tr h="1652336">
                <a:tc>
                  <a:txBody>
                    <a:bodyPr/>
                    <a:lstStyle/>
                    <a:p>
                      <a:pPr lvl="0" algn="l">
                        <a:buNone/>
                      </a:pPr>
                      <a:r>
                        <a:rPr lang="en-US" sz="2000" b="1" i="0" u="none" strike="noStrike" noProof="0">
                          <a:solidFill>
                            <a:srgbClr val="000000"/>
                          </a:solidFill>
                          <a:latin typeface="Arial"/>
                        </a:rPr>
                        <a:t>Waivers</a:t>
                      </a:r>
                      <a:endParaRPr lang="en-US" sz="2000" b="0" i="0" u="none" strike="noStrike" noProof="0">
                        <a:solidFill>
                          <a:srgbClr val="000000"/>
                        </a:solidFill>
                        <a:latin typeface="Arial"/>
                      </a:endParaRPr>
                    </a:p>
                  </a:txBody>
                  <a:tcPr anchor="ctr">
                    <a:solidFill>
                      <a:schemeClr val="accent6">
                        <a:lumMod val="60000"/>
                        <a:lumOff val="40000"/>
                      </a:schemeClr>
                    </a:solidFill>
                  </a:tcPr>
                </a:tc>
                <a:tc>
                  <a:txBody>
                    <a:bodyPr/>
                    <a:lstStyle/>
                    <a:p>
                      <a:pPr marL="342900" lvl="0" indent="-342900">
                        <a:spcBef>
                          <a:spcPts val="0"/>
                        </a:spcBef>
                        <a:spcAft>
                          <a:spcPts val="0"/>
                        </a:spcAft>
                        <a:buClr>
                          <a:srgbClr val="000000"/>
                        </a:buClr>
                        <a:buFont typeface="Symbol,Sans-Serif"/>
                        <a:buChar char=""/>
                      </a:pPr>
                      <a:r>
                        <a:rPr lang="en-US" sz="2000" b="0" i="0" u="none" strike="noStrike" noProof="0">
                          <a:solidFill>
                            <a:srgbClr val="000000"/>
                          </a:solidFill>
                          <a:latin typeface="Arial"/>
                        </a:rPr>
                        <a:t>Allows municipalities to request a waiver of requirements based on lack of local or regional capacity or if implementation would cause undue hardship; EOHLC will develop a waiver request form to be made available to municipalities</a:t>
                      </a:r>
                    </a:p>
                  </a:txBody>
                  <a:tcPr anchor="ctr">
                    <a:solidFill>
                      <a:schemeClr val="accent6">
                        <a:lumMod val="60000"/>
                        <a:lumOff val="40000"/>
                      </a:schemeClr>
                    </a:solidFill>
                  </a:tcPr>
                </a:tc>
                <a:extLst>
                  <a:ext uri="{0D108BD9-81ED-4DB2-BD59-A6C34878D82A}">
                    <a16:rowId xmlns:a16="http://schemas.microsoft.com/office/drawing/2014/main" val="2233433042"/>
                  </a:ext>
                </a:extLst>
              </a:tr>
            </a:tbl>
          </a:graphicData>
        </a:graphic>
      </p:graphicFrame>
      <p:sp>
        <p:nvSpPr>
          <p:cNvPr id="7" name="Footer Placeholder 2">
            <a:extLst>
              <a:ext uri="{FF2B5EF4-FFF2-40B4-BE49-F238E27FC236}">
                <a16:creationId xmlns:a16="http://schemas.microsoft.com/office/drawing/2014/main" id="{FAAF7084-BF73-E5C2-4745-1EB3C8BF66CD}"/>
              </a:ext>
            </a:extLst>
          </p:cNvPr>
          <p:cNvSpPr>
            <a:spLocks noGrp="1"/>
          </p:cNvSpPr>
          <p:nvPr>
            <p:ph type="ftr" sz="quarter" idx="10"/>
          </p:nvPr>
        </p:nvSpPr>
        <p:spPr>
          <a:xfrm>
            <a:off x="9867" y="5847468"/>
            <a:ext cx="12198515" cy="1005106"/>
          </a:xfrm>
        </p:spPr>
        <p:txBody>
          <a:bodyPr/>
          <a:lstStyle/>
          <a:p>
            <a:r>
              <a:rPr lang="en-US">
                <a:solidFill>
                  <a:srgbClr val="C00000"/>
                </a:solidFill>
              </a:rPr>
              <a:t>NOTE: THIS PRESENTATION OFFERs a PLAIN LANGUAGE overview of the current status of draft REGULATIONS. The Summaries provided are not complete restatements of current draft regulations and Adjustments may be made before draft regulations are made available for public comment.</a:t>
            </a:r>
            <a:endParaRPr lang="en-US">
              <a:solidFill>
                <a:srgbClr val="C00000"/>
              </a:solidFill>
              <a:cs typeface="Arial"/>
            </a:endParaRPr>
          </a:p>
        </p:txBody>
      </p:sp>
    </p:spTree>
    <p:extLst>
      <p:ext uri="{BB962C8B-B14F-4D97-AF65-F5344CB8AC3E}">
        <p14:creationId xmlns:p14="http://schemas.microsoft.com/office/powerpoint/2010/main" val="297246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BD648-96CF-6329-F4EE-26642060F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F2D1B-00A4-62CD-D254-FFC871812064}"/>
              </a:ext>
            </a:extLst>
          </p:cNvPr>
          <p:cNvSpPr>
            <a:spLocks noGrp="1"/>
          </p:cNvSpPr>
          <p:nvPr>
            <p:ph type="title"/>
          </p:nvPr>
        </p:nvSpPr>
        <p:spPr>
          <a:xfrm>
            <a:off x="346911" y="1"/>
            <a:ext cx="10515600" cy="1003952"/>
          </a:xfrm>
        </p:spPr>
        <p:txBody>
          <a:bodyPr>
            <a:normAutofit/>
          </a:bodyPr>
          <a:lstStyle/>
          <a:p>
            <a:r>
              <a:rPr lang="en-US" sz="3600" b="1"/>
              <a:t>4. Year-Round Housing</a:t>
            </a:r>
            <a:endParaRPr lang="en-US"/>
          </a:p>
        </p:txBody>
      </p:sp>
      <p:sp>
        <p:nvSpPr>
          <p:cNvPr id="4" name="Slide Number Placeholder 3">
            <a:extLst>
              <a:ext uri="{FF2B5EF4-FFF2-40B4-BE49-F238E27FC236}">
                <a16:creationId xmlns:a16="http://schemas.microsoft.com/office/drawing/2014/main" id="{1F0CE5A6-5220-EC21-04D3-9C7177086BB3}"/>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9</a:t>
            </a:fld>
            <a:endParaRPr lang="en-US"/>
          </a:p>
        </p:txBody>
      </p:sp>
      <p:graphicFrame>
        <p:nvGraphicFramePr>
          <p:cNvPr id="6" name="Table Placeholder 5">
            <a:extLst>
              <a:ext uri="{FF2B5EF4-FFF2-40B4-BE49-F238E27FC236}">
                <a16:creationId xmlns:a16="http://schemas.microsoft.com/office/drawing/2014/main" id="{743324A7-6A08-15E8-4BBB-E43CB4AE1399}"/>
              </a:ext>
            </a:extLst>
          </p:cNvPr>
          <p:cNvGraphicFramePr>
            <a:graphicFrameLocks noGrp="1"/>
          </p:cNvGraphicFramePr>
          <p:nvPr>
            <p:ph type="tbl" sz="quarter" idx="12"/>
            <p:extLst>
              <p:ext uri="{D42A27DB-BD31-4B8C-83A1-F6EECF244321}">
                <p14:modId xmlns:p14="http://schemas.microsoft.com/office/powerpoint/2010/main" val="391988228"/>
              </p:ext>
            </p:extLst>
          </p:nvPr>
        </p:nvGraphicFramePr>
        <p:xfrm>
          <a:off x="79830" y="1103655"/>
          <a:ext cx="12040299" cy="4985964"/>
        </p:xfrm>
        <a:graphic>
          <a:graphicData uri="http://schemas.openxmlformats.org/drawingml/2006/table">
            <a:tbl>
              <a:tblPr firstRow="1" bandRow="1">
                <a:tableStyleId>{5C22544A-7EE6-4342-B048-85BDC9FD1C3A}</a:tableStyleId>
              </a:tblPr>
              <a:tblGrid>
                <a:gridCol w="1969292">
                  <a:extLst>
                    <a:ext uri="{9D8B030D-6E8A-4147-A177-3AD203B41FA5}">
                      <a16:colId xmlns:a16="http://schemas.microsoft.com/office/drawing/2014/main" val="1828283287"/>
                    </a:ext>
                  </a:extLst>
                </a:gridCol>
                <a:gridCol w="10071007">
                  <a:extLst>
                    <a:ext uri="{9D8B030D-6E8A-4147-A177-3AD203B41FA5}">
                      <a16:colId xmlns:a16="http://schemas.microsoft.com/office/drawing/2014/main" val="848643920"/>
                    </a:ext>
                  </a:extLst>
                </a:gridCol>
              </a:tblGrid>
              <a:tr h="433136">
                <a:tc>
                  <a:txBody>
                    <a:bodyPr/>
                    <a:lstStyle/>
                    <a:p>
                      <a:pPr lvl="0">
                        <a:buNone/>
                      </a:pPr>
                      <a:r>
                        <a:rPr lang="en-US" sz="1800">
                          <a:latin typeface="+mj-lt"/>
                        </a:rPr>
                        <a:t>Component</a:t>
                      </a:r>
                    </a:p>
                  </a:txBody>
                  <a:tcPr/>
                </a:tc>
                <a:tc>
                  <a:txBody>
                    <a:bodyPr/>
                    <a:lstStyle/>
                    <a:p>
                      <a:pPr lvl="0">
                        <a:buNone/>
                      </a:pPr>
                      <a:r>
                        <a:rPr lang="en-US" sz="1800">
                          <a:latin typeface="+mj-lt"/>
                        </a:rPr>
                        <a:t>Summary of Draft</a:t>
                      </a:r>
                    </a:p>
                  </a:txBody>
                  <a:tcPr/>
                </a:tc>
                <a:extLst>
                  <a:ext uri="{0D108BD9-81ED-4DB2-BD59-A6C34878D82A}">
                    <a16:rowId xmlns:a16="http://schemas.microsoft.com/office/drawing/2014/main" val="250702664"/>
                  </a:ext>
                </a:extLst>
              </a:tr>
              <a:tr h="1673271">
                <a:tc>
                  <a:txBody>
                    <a:bodyPr/>
                    <a:lstStyle/>
                    <a:p>
                      <a:pPr lvl="0">
                        <a:buNone/>
                      </a:pPr>
                      <a:r>
                        <a:rPr lang="en-US" sz="2000" b="1">
                          <a:latin typeface="+mj-lt"/>
                        </a:rPr>
                        <a:t>Occupancy Restrictions</a:t>
                      </a:r>
                    </a:p>
                  </a:txBody>
                  <a:tcPr anchor="ctr"/>
                </a:tc>
                <a:tc>
                  <a:txBody>
                    <a:bodyPr/>
                    <a:lstStyle/>
                    <a:p>
                      <a:pPr marL="285750" lvl="0" indent="-285750">
                        <a:spcBef>
                          <a:spcPts val="0"/>
                        </a:spcBef>
                        <a:spcAft>
                          <a:spcPts val="0"/>
                        </a:spcAft>
                        <a:buFont typeface="Arial"/>
                        <a:buChar char="•"/>
                      </a:pPr>
                      <a:r>
                        <a:rPr lang="en-US"/>
                        <a:t>30-yr term; regulations cannot legally allow year-round housing occupancy restrictions to be held in perpetuity</a:t>
                      </a:r>
                    </a:p>
                    <a:p>
                      <a:pPr marL="0" lvl="0" indent="0">
                        <a:spcBef>
                          <a:spcPts val="0"/>
                        </a:spcBef>
                        <a:spcAft>
                          <a:spcPts val="0"/>
                        </a:spcAft>
                        <a:buNone/>
                      </a:pPr>
                      <a:endParaRPr lang="en-US"/>
                    </a:p>
                    <a:p>
                      <a:pPr marL="285750" lvl="0" indent="-285750">
                        <a:spcBef>
                          <a:spcPts val="0"/>
                        </a:spcBef>
                        <a:spcAft>
                          <a:spcPts val="0"/>
                        </a:spcAft>
                        <a:buFont typeface="Arial"/>
                        <a:buChar char="•"/>
                      </a:pPr>
                      <a:r>
                        <a:rPr lang="en-US"/>
                        <a:t>Why? All deed restrictions which may be held in perpetuity are included in M.G.L. c.184 </a:t>
                      </a:r>
                      <a:r>
                        <a:rPr lang="en-US" sz="1800" b="0" i="0" u="none" strike="noStrike" noProof="0">
                          <a:latin typeface="Arial"/>
                        </a:rPr>
                        <a:t>§ 31. These restrictions were not included in, or granted the benefits of, this section in statute.</a:t>
                      </a:r>
                      <a:endParaRPr lang="en-US"/>
                    </a:p>
                  </a:txBody>
                  <a:tcPr anchor="ctr"/>
                </a:tc>
                <a:extLst>
                  <a:ext uri="{0D108BD9-81ED-4DB2-BD59-A6C34878D82A}">
                    <a16:rowId xmlns:a16="http://schemas.microsoft.com/office/drawing/2014/main" val="2233433042"/>
                  </a:ext>
                </a:extLst>
              </a:tr>
              <a:tr h="2879557">
                <a:tc>
                  <a:txBody>
                    <a:bodyPr/>
                    <a:lstStyle/>
                    <a:p>
                      <a:pPr lvl="0">
                        <a:buNone/>
                      </a:pPr>
                      <a:r>
                        <a:rPr lang="en-US" sz="2000" b="1">
                          <a:latin typeface="+mj-lt"/>
                        </a:rPr>
                        <a:t>Trusts</a:t>
                      </a:r>
                    </a:p>
                  </a:txBody>
                  <a:tcPr anchor="ctr">
                    <a:solidFill>
                      <a:schemeClr val="accent6">
                        <a:lumMod val="60000"/>
                        <a:lumOff val="40000"/>
                      </a:schemeClr>
                    </a:solidFill>
                  </a:tcPr>
                </a:tc>
                <a:tc>
                  <a:txBody>
                    <a:bodyPr/>
                    <a:lstStyle/>
                    <a:p>
                      <a:pPr marL="285750" lvl="0" indent="-285750">
                        <a:spcBef>
                          <a:spcPts val="0"/>
                        </a:spcBef>
                        <a:spcAft>
                          <a:spcPts val="0"/>
                        </a:spcAft>
                        <a:buFont typeface="Arial"/>
                        <a:buChar char="•"/>
                      </a:pPr>
                      <a:r>
                        <a:rPr lang="en-US" sz="1800"/>
                        <a:t>Allows for the formation of regional trusts, with a term established by member municipalities </a:t>
                      </a:r>
                    </a:p>
                    <a:p>
                      <a:pPr marL="0" lvl="0" indent="0">
                        <a:spcBef>
                          <a:spcPts val="0"/>
                        </a:spcBef>
                        <a:spcAft>
                          <a:spcPts val="0"/>
                        </a:spcAft>
                        <a:buNone/>
                      </a:pPr>
                      <a:endParaRPr lang="en-US" sz="1800"/>
                    </a:p>
                    <a:p>
                      <a:pPr marL="285750" lvl="0" indent="-285750">
                        <a:spcBef>
                          <a:spcPts val="0"/>
                        </a:spcBef>
                        <a:spcAft>
                          <a:spcPts val="0"/>
                        </a:spcAft>
                        <a:buFont typeface="Arial"/>
                        <a:buChar char="•"/>
                      </a:pPr>
                      <a:r>
                        <a:rPr lang="en-US" sz="1800"/>
                        <a:t>Establishes 3-year terms for members</a:t>
                      </a:r>
                    </a:p>
                    <a:p>
                      <a:pPr marL="0" lvl="0" indent="0">
                        <a:spcBef>
                          <a:spcPts val="0"/>
                        </a:spcBef>
                        <a:spcAft>
                          <a:spcPts val="0"/>
                        </a:spcAft>
                        <a:buNone/>
                      </a:pPr>
                      <a:endParaRPr lang="en-US" sz="1800"/>
                    </a:p>
                    <a:p>
                      <a:pPr marL="285750" lvl="0" indent="-285750">
                        <a:spcBef>
                          <a:spcPts val="0"/>
                        </a:spcBef>
                        <a:spcAft>
                          <a:spcPts val="0"/>
                        </a:spcAft>
                        <a:buFont typeface="Arial"/>
                        <a:buChar char="•"/>
                      </a:pPr>
                      <a:r>
                        <a:rPr lang="en-US" sz="1800"/>
                        <a:t>Granted the same powers as Municipal Affordable Housing Trusts (MAHTs) EXCEPT:</a:t>
                      </a:r>
                    </a:p>
                    <a:p>
                      <a:pPr marL="742950" lvl="1" indent="-285750">
                        <a:spcBef>
                          <a:spcPts val="0"/>
                        </a:spcBef>
                        <a:spcAft>
                          <a:spcPts val="0"/>
                        </a:spcAft>
                        <a:buFont typeface="Arial"/>
                        <a:buChar char="•"/>
                      </a:pPr>
                      <a:r>
                        <a:rPr lang="en-US" sz="1800"/>
                        <a:t>Exemption from taxation</a:t>
                      </a:r>
                    </a:p>
                    <a:p>
                      <a:pPr marL="742950" lvl="1" indent="-285750">
                        <a:spcBef>
                          <a:spcPts val="0"/>
                        </a:spcBef>
                        <a:spcAft>
                          <a:spcPts val="0"/>
                        </a:spcAft>
                        <a:buFont typeface="Arial"/>
                        <a:buChar char="•"/>
                      </a:pPr>
                      <a:r>
                        <a:rPr lang="en-US" sz="1800"/>
                        <a:t>Exemption from 30B for intra-municipal transfers</a:t>
                      </a:r>
                    </a:p>
                    <a:p>
                      <a:pPr marL="742950" lvl="1" indent="-285750">
                        <a:spcBef>
                          <a:spcPts val="0"/>
                        </a:spcBef>
                        <a:spcAft>
                          <a:spcPts val="0"/>
                        </a:spcAft>
                        <a:buFont typeface="Arial"/>
                        <a:buChar char="•"/>
                      </a:pPr>
                      <a:r>
                        <a:rPr lang="en-US" sz="1800"/>
                        <a:t>Why? These powers may not legally be granted through regulation; must be explicitly granted in statute.</a:t>
                      </a:r>
                    </a:p>
                  </a:txBody>
                  <a:tcPr anchor="ctr">
                    <a:solidFill>
                      <a:schemeClr val="accent6">
                        <a:lumMod val="60000"/>
                        <a:lumOff val="40000"/>
                      </a:schemeClr>
                    </a:solidFill>
                  </a:tcPr>
                </a:tc>
                <a:extLst>
                  <a:ext uri="{0D108BD9-81ED-4DB2-BD59-A6C34878D82A}">
                    <a16:rowId xmlns:a16="http://schemas.microsoft.com/office/drawing/2014/main" val="3982773034"/>
                  </a:ext>
                </a:extLst>
              </a:tr>
            </a:tbl>
          </a:graphicData>
        </a:graphic>
      </p:graphicFrame>
      <p:sp>
        <p:nvSpPr>
          <p:cNvPr id="7" name="Footer Placeholder 2">
            <a:extLst>
              <a:ext uri="{FF2B5EF4-FFF2-40B4-BE49-F238E27FC236}">
                <a16:creationId xmlns:a16="http://schemas.microsoft.com/office/drawing/2014/main" id="{06FA75EF-BD16-CE65-A9E5-84ADFEB39822}"/>
              </a:ext>
            </a:extLst>
          </p:cNvPr>
          <p:cNvSpPr>
            <a:spLocks noGrp="1"/>
          </p:cNvSpPr>
          <p:nvPr>
            <p:ph type="ftr" sz="quarter" idx="10"/>
          </p:nvPr>
        </p:nvSpPr>
        <p:spPr>
          <a:xfrm>
            <a:off x="-4510" y="6091883"/>
            <a:ext cx="12212892" cy="760691"/>
          </a:xfrm>
        </p:spPr>
        <p:txBody>
          <a:bodyPr/>
          <a:lstStyle/>
          <a:p>
            <a:r>
              <a:rPr lang="en-US">
                <a:solidFill>
                  <a:srgbClr val="C00000"/>
                </a:solidFill>
              </a:rPr>
              <a:t>NOTE: THIS PRESENTATION OFFERs a PLAIN LANGUAGE overview of the current status of draft REGULATIONS. The Summaries provided are not complete restatements of current draft regulations and Adjustments may be made before draft regulations are made available for public comment.</a:t>
            </a:r>
            <a:endParaRPr lang="en-US">
              <a:solidFill>
                <a:srgbClr val="C00000"/>
              </a:solidFill>
              <a:cs typeface="Arial"/>
            </a:endParaRPr>
          </a:p>
        </p:txBody>
      </p:sp>
    </p:spTree>
    <p:extLst>
      <p:ext uri="{BB962C8B-B14F-4D97-AF65-F5344CB8AC3E}">
        <p14:creationId xmlns:p14="http://schemas.microsoft.com/office/powerpoint/2010/main" val="971661901"/>
      </p:ext>
    </p:extLst>
  </p:cSld>
  <p:clrMapOvr>
    <a:masterClrMapping/>
  </p:clrMapOvr>
</p:sld>
</file>

<file path=ppt/theme/theme1.xml><?xml version="1.0" encoding="utf-8"?>
<a:theme xmlns:a="http://schemas.openxmlformats.org/drawingml/2006/main" name="Office Theme">
  <a:themeElements>
    <a:clrScheme name="MA Brand Colors">
      <a:dk1>
        <a:srgbClr val="000000"/>
      </a:dk1>
      <a:lt1>
        <a:srgbClr val="FFFFFF"/>
      </a:lt1>
      <a:dk2>
        <a:srgbClr val="535353"/>
      </a:dk2>
      <a:lt2>
        <a:srgbClr val="DCDCDC"/>
      </a:lt2>
      <a:accent1>
        <a:srgbClr val="14558F"/>
      </a:accent1>
      <a:accent2>
        <a:srgbClr val="388557"/>
      </a:accent2>
      <a:accent3>
        <a:srgbClr val="F6C51B"/>
      </a:accent3>
      <a:accent4>
        <a:srgbClr val="535353"/>
      </a:accent4>
      <a:accent5>
        <a:srgbClr val="680A1D"/>
      </a:accent5>
      <a:accent6>
        <a:srgbClr val="8AAAC7"/>
      </a:accent6>
      <a:hlink>
        <a:srgbClr val="0000FF"/>
      </a:hlink>
      <a:folHlink>
        <a:srgbClr val="800080"/>
      </a:folHlink>
    </a:clrScheme>
    <a:fontScheme name="MA Brand Typograph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0f635cb-58c7-4c7c-a2be-5f3d12299da6">
      <Terms xmlns="http://schemas.microsoft.com/office/infopath/2007/PartnerControls"/>
    </lcf76f155ced4ddcb4097134ff3c332f>
    <TaxCatchAll xmlns="dc119905-464d-4721-bcb1-84ed6b26f14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7B2CC7-0BF9-429A-9491-F12BB803CFA4}">
  <ds:schemaRefs>
    <ds:schemaRef ds:uri="http://schemas.microsoft.com/sharepoint/v3/contenttype/forms"/>
  </ds:schemaRefs>
</ds:datastoreItem>
</file>

<file path=customXml/itemProps2.xml><?xml version="1.0" encoding="utf-8"?>
<ds:datastoreItem xmlns:ds="http://schemas.openxmlformats.org/officeDocument/2006/customXml" ds:itemID="{7D7E6CB2-C5EB-42A1-8F9B-8DD37B83724A}">
  <ds:schemaRefs>
    <ds:schemaRef ds:uri="00f635cb-58c7-4c7c-a2be-5f3d12299da6"/>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dc119905-464d-4721-bcb1-84ed6b26f144"/>
    <ds:schemaRef ds:uri="http://purl.org/dc/dcmitype/"/>
  </ds:schemaRefs>
</ds:datastoreItem>
</file>

<file path=customXml/itemProps3.xml><?xml version="1.0" encoding="utf-8"?>
<ds:datastoreItem xmlns:ds="http://schemas.openxmlformats.org/officeDocument/2006/customXml" ds:itemID="{6C84549B-921B-4CCA-A749-EFCDC03C30D8}">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0</TotalTime>
  <Words>1777</Words>
  <Application>Microsoft Office PowerPoint</Application>
  <PresentationFormat>Widescreen</PresentationFormat>
  <Paragraphs>211</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Arial,Sans-Serif</vt:lpstr>
      <vt:lpstr>Calibri</vt:lpstr>
      <vt:lpstr>Symbol</vt:lpstr>
      <vt:lpstr>Symbol,Sans-Serif</vt:lpstr>
      <vt:lpstr>Verdana</vt:lpstr>
      <vt:lpstr>Office Theme</vt:lpstr>
      <vt:lpstr>Seasonal Communities Advisory Council</vt:lpstr>
      <vt:lpstr>Contents</vt:lpstr>
      <vt:lpstr>Draft Regulation Update</vt:lpstr>
      <vt:lpstr>1. Key Definitions</vt:lpstr>
      <vt:lpstr>2. Designation (1/2)</vt:lpstr>
      <vt:lpstr>2. Designation (1/2)</vt:lpstr>
      <vt:lpstr>3. Zoning Requirements (1/2)</vt:lpstr>
      <vt:lpstr>3. Zoning Requirements (2/2)</vt:lpstr>
      <vt:lpstr>4. Year-Round Housing</vt:lpstr>
      <vt:lpstr>5. Employment- &amp; Vocation-Specific Housing (1/2)</vt:lpstr>
      <vt:lpstr>5. Employment- &amp; Vocation-Specific Housing (2/2)</vt:lpstr>
      <vt:lpstr>6. Residential Tax Exemption</vt:lpstr>
      <vt:lpstr>7. Comprehensive Housing Needs Assessment</vt:lpstr>
      <vt:lpstr>Seasonal Communities Funding Discussion</vt:lpstr>
      <vt:lpstr>Next Steps</vt:lpstr>
      <vt:lpstr>Next Steps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Shupin, Eric (EOHLC)</dc:creator>
  <cp:lastModifiedBy>Dearing, Philip (EOHLC)</cp:lastModifiedBy>
  <cp:revision>1</cp:revision>
  <dcterms:created xsi:type="dcterms:W3CDTF">2025-09-01T15:07:09Z</dcterms:created>
  <dcterms:modified xsi:type="dcterms:W3CDTF">2025-09-16T16:11:08Z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0x0101001517B14D604B3B48B5D202D444E0E01D</vt:lpwstr>
  </property>
  <property fmtid="{D5CDD505-2E9C-101B-9397-08002B2CF9AE}" pid="3" name="MediaServiceImageTags">
    <vt:lpwstr/>
  </property>
</Properties>
</file>