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EAE8A5-98C9-4D92-A5A1-A340464AD011}" v="1" dt="2022-11-16T13:32:10.8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13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2400">
                <a:latin typeface="Book Antiqua" pitchFamily="18" charset="0"/>
                <a:cs typeface="Book Antiqua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711200" y="1844566"/>
            <a:ext cx="10769600" cy="4556234"/>
          </a:xfrm>
          <a:ln w="6350" cmpd="sng"/>
        </p:spPr>
        <p:txBody>
          <a:bodyPr/>
          <a:lstStyle>
            <a:lvl1pPr>
              <a:buClrTx/>
              <a:buSzPct val="100000"/>
              <a:defRPr sz="2000">
                <a:solidFill>
                  <a:schemeClr val="tx1"/>
                </a:solidFill>
                <a:latin typeface="Book Antiqua" pitchFamily="18" charset="0"/>
              </a:defRPr>
            </a:lvl1pPr>
            <a:lvl2pPr>
              <a:buClrTx/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Book Antiqua" pitchFamily="18" charset="0"/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1625930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219200"/>
            <a:ext cx="5334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219200"/>
            <a:ext cx="5334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606519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81500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485" y="109538"/>
            <a:ext cx="7418916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219200"/>
            <a:ext cx="53340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219200"/>
            <a:ext cx="53340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74742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fld id="{65AACD5F-0186-4FBA-B659-6E6466A2CD2D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fld id="{8A11D55E-3F6A-4163-B294-6197E1C51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1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519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AACD5F-0186-4FBA-B659-6E6466A2CD2D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11D55E-3F6A-4163-B294-6197E1C51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3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1"/>
            <a:ext cx="1220046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982133" y="109538"/>
            <a:ext cx="7552267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219200"/>
            <a:ext cx="10871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3"/>
            <a:r>
              <a:rPr lang="en-US" altLang="en-US" dirty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23283" y="6856413"/>
            <a:ext cx="12215284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867" y="157164"/>
            <a:ext cx="1016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5384800" y="6445251"/>
            <a:ext cx="1422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74C11B1E-D27A-4545-9113-CFB59631C2EA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1115484" y="1420814"/>
            <a:ext cx="931333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1115485" y="6251159"/>
            <a:ext cx="741891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263840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/>
  <p:txStyles>
    <p:titleStyle>
      <a:lvl1pPr algn="l" rtl="0" eaLnBrk="1" fontAlgn="base" hangingPunct="1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1" fontAlgn="base" hangingPunct="1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1" fontAlgn="base" hangingPunct="1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1" fontAlgn="base" hangingPunct="1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D56922-E0C8-2CBD-791E-54119C6D03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Quarterly Tea with MOD: FAQs about Digital Accessibility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18650A-B837-9E1E-345C-BB941ADFC1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Julia O’Leary, General Counsel</a:t>
            </a:r>
          </a:p>
          <a:p>
            <a:r>
              <a:rPr lang="en-US" dirty="0"/>
              <a:t>Robert Dias, Assistive Technology Information Specialist</a:t>
            </a:r>
          </a:p>
        </p:txBody>
      </p:sp>
      <p:pic>
        <p:nvPicPr>
          <p:cNvPr id="6" name="Picture 5" descr="Massachusetts State Seal">
            <a:extLst>
              <a:ext uri="{FF2B5EF4-FFF2-40B4-BE49-F238E27FC236}">
                <a16:creationId xmlns:a16="http://schemas.microsoft.com/office/drawing/2014/main" id="{1C980970-304E-B500-DB42-F51D4F132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31" y="172863"/>
            <a:ext cx="1012024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33173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7E4B-3350-9D8B-5387-83A8C0A1F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digital resources need to be accessible?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C27A5-B6B3-7E18-F8C3-0FCD92BE3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7850" y="1339741"/>
            <a:ext cx="10769600" cy="4556234"/>
          </a:xfrm>
        </p:spPr>
        <p:txBody>
          <a:bodyPr/>
          <a:lstStyle/>
          <a:p>
            <a:r>
              <a:rPr lang="en-US" dirty="0"/>
              <a:t>The ADA requires that both places of public accommodation and state and local government services be accessible to people with disabilities</a:t>
            </a:r>
          </a:p>
          <a:p>
            <a:r>
              <a:rPr lang="en-US" dirty="0"/>
              <a:t>DOJ has recently clarified that this obligation extends to digital resources</a:t>
            </a:r>
          </a:p>
        </p:txBody>
      </p:sp>
    </p:spTree>
    <p:extLst>
      <p:ext uri="{BB962C8B-B14F-4D97-AF65-F5344CB8AC3E}">
        <p14:creationId xmlns:p14="http://schemas.microsoft.com/office/powerpoint/2010/main" val="364684758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DDA4494-8899-CA4D-1E2F-D1CCC9A6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websites accessible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22693C-A6D0-D782-94B4-EEA00D481C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5475" y="1368316"/>
            <a:ext cx="10769600" cy="4556234"/>
          </a:xfrm>
        </p:spPr>
        <p:txBody>
          <a:bodyPr/>
          <a:lstStyle/>
          <a:p>
            <a:r>
              <a:rPr lang="en-US" dirty="0"/>
              <a:t>WCAG Standards are a good guideline</a:t>
            </a:r>
          </a:p>
          <a:p>
            <a:r>
              <a:rPr lang="en-US" dirty="0"/>
              <a:t>WCAG Standards are guided by four core principles:</a:t>
            </a:r>
          </a:p>
          <a:p>
            <a:pPr lvl="1"/>
            <a:r>
              <a:rPr lang="en-US" dirty="0"/>
              <a:t>Perceivable: information and user interface components must be presentable to users in ways they can perceive.</a:t>
            </a:r>
          </a:p>
          <a:p>
            <a:pPr lvl="1"/>
            <a:r>
              <a:rPr lang="en-US" dirty="0"/>
              <a:t>Operable: User interface components and navigation must be operable and cannot require interaction that a user cannot perform.</a:t>
            </a:r>
          </a:p>
          <a:p>
            <a:pPr lvl="1"/>
            <a:r>
              <a:rPr lang="en-US" dirty="0"/>
              <a:t>Understandable: Information and the operation of a user interface must be understandable.</a:t>
            </a:r>
          </a:p>
          <a:p>
            <a:pPr lvl="1"/>
            <a:r>
              <a:rPr lang="en-US" dirty="0"/>
              <a:t>Robust: Content must be robust enough that it can be interpreted reliably by a wide variety of user agents, including assistive technologies.</a:t>
            </a:r>
          </a:p>
        </p:txBody>
      </p:sp>
    </p:spTree>
    <p:extLst>
      <p:ext uri="{BB962C8B-B14F-4D97-AF65-F5344CB8AC3E}">
        <p14:creationId xmlns:p14="http://schemas.microsoft.com/office/powerpoint/2010/main" val="304095701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7FBC528-935F-FFBB-E5A1-A9B887E5F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Word documents accessible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2D349C-EF4E-D23B-46D2-68FA80D85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8325" y="1358790"/>
            <a:ext cx="10769600" cy="4908659"/>
          </a:xfrm>
        </p:spPr>
        <p:txBody>
          <a:bodyPr/>
          <a:lstStyle/>
          <a:p>
            <a:r>
              <a:rPr lang="en-US" dirty="0"/>
              <a:t>Use headings to organize text</a:t>
            </a:r>
          </a:p>
          <a:p>
            <a:pPr lvl="1"/>
            <a:r>
              <a:rPr lang="en-US" dirty="0"/>
              <a:t>Keep headings concise </a:t>
            </a:r>
          </a:p>
          <a:p>
            <a:r>
              <a:rPr lang="en-US" dirty="0"/>
              <a:t>Use alternative text for images </a:t>
            </a:r>
          </a:p>
          <a:p>
            <a:r>
              <a:rPr lang="en-US" dirty="0"/>
              <a:t>Use meaningful text to label hyperlinks</a:t>
            </a:r>
          </a:p>
          <a:p>
            <a:r>
              <a:rPr lang="en-US" dirty="0"/>
              <a:t>Use simple table structure</a:t>
            </a:r>
          </a:p>
          <a:p>
            <a:pPr lvl="1"/>
            <a:r>
              <a:rPr lang="en-US" dirty="0"/>
              <a:t>Avoid splitting/merging cells</a:t>
            </a:r>
          </a:p>
          <a:p>
            <a:pPr lvl="1"/>
            <a:r>
              <a:rPr lang="en-US" dirty="0"/>
              <a:t>Identify column headings in tables</a:t>
            </a:r>
          </a:p>
          <a:p>
            <a:r>
              <a:rPr lang="en-US" dirty="0"/>
              <a:t>Place objects (including tables, images) in line with text</a:t>
            </a:r>
          </a:p>
          <a:p>
            <a:r>
              <a:rPr lang="en-US" dirty="0"/>
              <a:t>Use the accessibility checker!</a:t>
            </a:r>
          </a:p>
        </p:txBody>
      </p:sp>
    </p:spTree>
    <p:extLst>
      <p:ext uri="{BB962C8B-B14F-4D97-AF65-F5344CB8AC3E}">
        <p14:creationId xmlns:p14="http://schemas.microsoft.com/office/powerpoint/2010/main" val="224327973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F6EB10-B159-2BFA-2C93-AFBBC7DE5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PowerPoint documents accessible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DBEF11-46B7-B5B8-45F6-B2EFC87C63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6900" y="1425466"/>
            <a:ext cx="10769600" cy="4556234"/>
          </a:xfrm>
        </p:spPr>
        <p:txBody>
          <a:bodyPr/>
          <a:lstStyle/>
          <a:p>
            <a:r>
              <a:rPr lang="en-US" dirty="0"/>
              <a:t>Use unique titles for each slide</a:t>
            </a:r>
          </a:p>
          <a:p>
            <a:r>
              <a:rPr lang="en-US" dirty="0"/>
              <a:t>Use image and audio descriptions</a:t>
            </a:r>
          </a:p>
          <a:p>
            <a:r>
              <a:rPr lang="en-US" dirty="0"/>
              <a:t>If you have a lot of shapes/images, group them together and use alternative text for that one image</a:t>
            </a:r>
          </a:p>
          <a:p>
            <a:r>
              <a:rPr lang="en-US" dirty="0"/>
              <a:t>Use high contrast color schemes</a:t>
            </a:r>
          </a:p>
          <a:p>
            <a:r>
              <a:rPr lang="en-US" dirty="0"/>
              <a:t>Make sure there are no errant bullet points!</a:t>
            </a:r>
          </a:p>
          <a:p>
            <a:r>
              <a:rPr lang="en-US" dirty="0"/>
              <a:t>Check reading order</a:t>
            </a:r>
          </a:p>
          <a:p>
            <a:r>
              <a:rPr lang="en-US" dirty="0"/>
              <a:t>Use accessibility checker</a:t>
            </a:r>
          </a:p>
        </p:txBody>
      </p:sp>
    </p:spTree>
    <p:extLst>
      <p:ext uri="{BB962C8B-B14F-4D97-AF65-F5344CB8AC3E}">
        <p14:creationId xmlns:p14="http://schemas.microsoft.com/office/powerpoint/2010/main" val="182001233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0C32A45-62EF-36DD-8F09-311B6E369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PDFs accessible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E7CC9E-2787-787A-90EA-CB6763D24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5475" y="1330216"/>
            <a:ext cx="10769600" cy="4556234"/>
          </a:xfrm>
        </p:spPr>
        <p:txBody>
          <a:bodyPr/>
          <a:lstStyle/>
          <a:p>
            <a:r>
              <a:rPr lang="en-US" dirty="0"/>
              <a:t>Make sure the native document (e.g. Word doc) is as accessible as possible</a:t>
            </a:r>
          </a:p>
          <a:p>
            <a:r>
              <a:rPr lang="en-US" dirty="0"/>
              <a:t>Save documents to PDF, don’t print to PDF</a:t>
            </a:r>
          </a:p>
          <a:p>
            <a:r>
              <a:rPr lang="en-US" dirty="0"/>
              <a:t>Make sure text is </a:t>
            </a:r>
            <a:r>
              <a:rPr lang="en-US" dirty="0" err="1"/>
              <a:t>OCR’d</a:t>
            </a:r>
            <a:r>
              <a:rPr lang="en-US" dirty="0"/>
              <a:t> </a:t>
            </a:r>
          </a:p>
          <a:p>
            <a:r>
              <a:rPr lang="en-US" dirty="0"/>
              <a:t>Set document language</a:t>
            </a:r>
          </a:p>
          <a:p>
            <a:r>
              <a:rPr lang="en-US" dirty="0"/>
              <a:t>Add alt text to images</a:t>
            </a:r>
          </a:p>
          <a:p>
            <a:r>
              <a:rPr lang="en-US" dirty="0"/>
              <a:t>Check for tags</a:t>
            </a:r>
          </a:p>
          <a:p>
            <a:r>
              <a:rPr lang="en-US" dirty="0"/>
              <a:t>Check reading order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18383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ABD75EA-CCDD-4D87-9611-FD84261C0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accessible web meetings and sharing video content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68AEC6-039D-C43C-88DA-718FF1464E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1200" y="1406416"/>
            <a:ext cx="10769600" cy="4556234"/>
          </a:xfrm>
        </p:spPr>
        <p:txBody>
          <a:bodyPr/>
          <a:lstStyle/>
          <a:p>
            <a:r>
              <a:rPr lang="en-US" dirty="0"/>
              <a:t>Include ADA Coordinator contact information on meeting invitations/notices</a:t>
            </a:r>
          </a:p>
          <a:p>
            <a:r>
              <a:rPr lang="en-US" dirty="0"/>
              <a:t>Consider accessibility features that come with your chosen platform (Zoom, Teams, Webex, etc.)</a:t>
            </a:r>
          </a:p>
          <a:p>
            <a:r>
              <a:rPr lang="en-US" dirty="0"/>
              <a:t>If using ASL interpreters, spotlight the interpreter</a:t>
            </a:r>
          </a:p>
          <a:p>
            <a:r>
              <a:rPr lang="en-US" dirty="0"/>
              <a:t>Make sure when you’re moderating, you check for folks who cannot use hand raise feature </a:t>
            </a:r>
          </a:p>
          <a:p>
            <a:r>
              <a:rPr lang="en-US" dirty="0"/>
              <a:t>If presenting visual material, describe it verbally</a:t>
            </a:r>
          </a:p>
          <a:p>
            <a:r>
              <a:rPr lang="en-US" dirty="0"/>
              <a:t>For videos, include captioning, </a:t>
            </a:r>
            <a:r>
              <a:rPr lang="en-US"/>
              <a:t>alternative text, audio </a:t>
            </a:r>
            <a:r>
              <a:rPr lang="en-US" dirty="0"/>
              <a:t>description, and ASL interpreting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2344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05015D-9471-2C48-F019-1B217D6CA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Auditing Services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38196A-B67D-544B-9269-E90F5A7C15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0225" y="1444516"/>
            <a:ext cx="10769600" cy="4556234"/>
          </a:xfrm>
        </p:spPr>
        <p:txBody>
          <a:bodyPr/>
          <a:lstStyle/>
          <a:p>
            <a:r>
              <a:rPr lang="en-US" dirty="0"/>
              <a:t>Accessibility auditing services are widely available and a good investment</a:t>
            </a:r>
          </a:p>
          <a:p>
            <a:r>
              <a:rPr lang="en-US" dirty="0"/>
              <a:t>State/local governments can use the Commonwealth Statewide Contract for Accessibility Auditing Services, ITS-61</a:t>
            </a:r>
          </a:p>
          <a:p>
            <a:pPr lvl="1"/>
            <a:r>
              <a:rPr lang="en-US" dirty="0"/>
              <a:t>Non-government entities might want to check out the list of vendors for ideas about who to contact</a:t>
            </a:r>
          </a:p>
          <a:p>
            <a:pPr lvl="1"/>
            <a:r>
              <a:rPr lang="en-US" dirty="0"/>
              <a:t>Local governments may want to consider applying to MOD’s Municipal ADA Improvement Grant Program to pay for these services</a:t>
            </a:r>
          </a:p>
        </p:txBody>
      </p:sp>
    </p:spTree>
    <p:extLst>
      <p:ext uri="{BB962C8B-B14F-4D97-AF65-F5344CB8AC3E}">
        <p14:creationId xmlns:p14="http://schemas.microsoft.com/office/powerpoint/2010/main" val="232883948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A44FEC8A-F564-477D-93D8-FB6A686CBCDF}" vid="{C19D0142-8154-4E98-A293-562A1DE660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1279</TotalTime>
  <Words>472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Calibri</vt:lpstr>
      <vt:lpstr>Symbol</vt:lpstr>
      <vt:lpstr>Wingdings</vt:lpstr>
      <vt:lpstr>Theme1</vt:lpstr>
      <vt:lpstr>Quarterly Tea with MOD: FAQs about Digital Accessibility</vt:lpstr>
      <vt:lpstr>Why do digital resources need to be accessible?</vt:lpstr>
      <vt:lpstr>How to make websites accessible</vt:lpstr>
      <vt:lpstr>How to make Word documents accessible</vt:lpstr>
      <vt:lpstr>How to make PowerPoint documents accessible</vt:lpstr>
      <vt:lpstr>How to make PDFs accessible </vt:lpstr>
      <vt:lpstr>Considerations for accessible web meetings and sharing video content</vt:lpstr>
      <vt:lpstr>Auditing Services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Quarterly Tea with MOD: FAQs about Digital Accessibility</dc:title>
  <dc:creator>O'Leary, Julia E. (OHA)</dc:creator>
  <cp:lastModifiedBy>Melikechi, Lilia (OHA)</cp:lastModifiedBy>
  <cp:revision>2</cp:revision>
  <dcterms:created xsi:type="dcterms:W3CDTF">2022-11-15T16:19:57Z</dcterms:created>
  <dcterms:modified xsi:type="dcterms:W3CDTF">2022-11-16T15:49:56Z</dcterms:modified>
</cp:coreProperties>
</file>