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4" r:id="rId3"/>
    <p:sldMasterId id="2147483672" r:id="rId4"/>
    <p:sldMasterId id="2147483680" r:id="rId5"/>
  </p:sldMasterIdLst>
  <p:notesMasterIdLst>
    <p:notesMasterId r:id="rId44"/>
  </p:notesMasterIdLst>
  <p:handoutMasterIdLst>
    <p:handoutMasterId r:id="rId45"/>
  </p:handoutMasterIdLst>
  <p:sldIdLst>
    <p:sldId id="383" r:id="rId6"/>
    <p:sldId id="257" r:id="rId7"/>
    <p:sldId id="295" r:id="rId8"/>
    <p:sldId id="302" r:id="rId9"/>
    <p:sldId id="304" r:id="rId10"/>
    <p:sldId id="358" r:id="rId11"/>
    <p:sldId id="307" r:id="rId12"/>
    <p:sldId id="309" r:id="rId13"/>
    <p:sldId id="349" r:id="rId14"/>
    <p:sldId id="360" r:id="rId15"/>
    <p:sldId id="350" r:id="rId16"/>
    <p:sldId id="361" r:id="rId17"/>
    <p:sldId id="328" r:id="rId18"/>
    <p:sldId id="346" r:id="rId19"/>
    <p:sldId id="347" r:id="rId20"/>
    <p:sldId id="331" r:id="rId21"/>
    <p:sldId id="362" r:id="rId22"/>
    <p:sldId id="363" r:id="rId23"/>
    <p:sldId id="365" r:id="rId24"/>
    <p:sldId id="366" r:id="rId25"/>
    <p:sldId id="260" r:id="rId26"/>
    <p:sldId id="385" r:id="rId27"/>
    <p:sldId id="386" r:id="rId28"/>
    <p:sldId id="387" r:id="rId29"/>
    <p:sldId id="388" r:id="rId30"/>
    <p:sldId id="389" r:id="rId31"/>
    <p:sldId id="390" r:id="rId32"/>
    <p:sldId id="391" r:id="rId33"/>
    <p:sldId id="392" r:id="rId34"/>
    <p:sldId id="393" r:id="rId35"/>
    <p:sldId id="394" r:id="rId36"/>
    <p:sldId id="395" r:id="rId37"/>
    <p:sldId id="396" r:id="rId38"/>
    <p:sldId id="397" r:id="rId39"/>
    <p:sldId id="398" r:id="rId40"/>
    <p:sldId id="399" r:id="rId41"/>
    <p:sldId id="382" r:id="rId42"/>
    <p:sldId id="38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FD0F"/>
    <a:srgbClr val="4376BB"/>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18" autoAdjust="0"/>
    <p:restoredTop sz="94674"/>
  </p:normalViewPr>
  <p:slideViewPr>
    <p:cSldViewPr snapToGrid="0" snapToObjects="1">
      <p:cViewPr>
        <p:scale>
          <a:sx n="79" d="100"/>
          <a:sy n="79" d="100"/>
        </p:scale>
        <p:origin x="-510"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u="none" strike="noStrike" baseline="0" dirty="0">
                <a:effectLst/>
              </a:rPr>
              <a:t>Percent Change for Caseload Lost</a:t>
            </a:r>
            <a:r>
              <a:rPr lang="en-US" baseline="0" dirty="0"/>
              <a:t> from Baseline (OCT 2012) to </a:t>
            </a:r>
          </a:p>
          <a:p>
            <a:pPr>
              <a:defRPr/>
            </a:pPr>
            <a:r>
              <a:rPr lang="en-US" baseline="0" dirty="0"/>
              <a:t>April 2020 by State</a:t>
            </a:r>
            <a:endParaRPr lang="en-US" dirty="0"/>
          </a:p>
        </c:rich>
      </c:tx>
      <c:overlay val="0"/>
    </c:title>
    <c:autoTitleDeleted val="0"/>
    <c:plotArea>
      <c:layout>
        <c:manualLayout>
          <c:layoutTarget val="inner"/>
          <c:xMode val="edge"/>
          <c:yMode val="edge"/>
          <c:x val="3.7941281436206016E-2"/>
          <c:y val="7.6268938486141191E-2"/>
          <c:w val="0.80781486312214801"/>
          <c:h val="0.90798956830927302"/>
        </c:manualLayout>
      </c:layout>
      <c:lineChart>
        <c:grouping val="standard"/>
        <c:varyColors val="0"/>
        <c:ser>
          <c:idx val="0"/>
          <c:order val="0"/>
          <c:tx>
            <c:strRef>
              <c:f>'Percent Change'!$B$1</c:f>
              <c:strCache>
                <c:ptCount val="1"/>
                <c:pt idx="0">
                  <c:v>California</c:v>
                </c:pt>
              </c:strCache>
            </c:strRef>
          </c:tx>
          <c:spPr>
            <a:ln w="57150">
              <a:solidFill>
                <a:schemeClr val="tx1"/>
              </a:solidFill>
            </a:ln>
          </c:spPr>
          <c:marker>
            <c:symbol val="none"/>
          </c:marker>
          <c:dPt>
            <c:idx val="82"/>
            <c:bubble3D val="0"/>
            <c:spPr>
              <a:ln w="57150">
                <a:solidFill>
                  <a:sysClr val="windowText" lastClr="000000"/>
                </a:solidFill>
              </a:ln>
            </c:spPr>
            <c:extLst xmlns:c16r2="http://schemas.microsoft.com/office/drawing/2015/06/chart">
              <c:ext xmlns:c16="http://schemas.microsoft.com/office/drawing/2014/chart" uri="{C3380CC4-5D6E-409C-BE32-E72D297353CC}">
                <c16:uniqueId val="{00000001-E935-4364-8AA6-127B30C94751}"/>
              </c:ext>
            </c:extLst>
          </c:dPt>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Change'!$B$2:$B$90</c:f>
              <c:numCache>
                <c:formatCode>0%</c:formatCode>
                <c:ptCount val="89"/>
                <c:pt idx="0">
                  <c:v>0</c:v>
                </c:pt>
                <c:pt idx="1">
                  <c:v>-1.2174249172969054E-2</c:v>
                </c:pt>
                <c:pt idx="2">
                  <c:v>-4.1558091564454669E-2</c:v>
                </c:pt>
                <c:pt idx="3">
                  <c:v>-1.171420152128777E-2</c:v>
                </c:pt>
                <c:pt idx="4">
                  <c:v>-2.9835723516805746E-2</c:v>
                </c:pt>
                <c:pt idx="5">
                  <c:v>-3.3795808258127558E-2</c:v>
                </c:pt>
                <c:pt idx="6">
                  <c:v>-2.2788011267084185E-2</c:v>
                </c:pt>
                <c:pt idx="7">
                  <c:v>-2.1825722244188661E-2</c:v>
                </c:pt>
                <c:pt idx="8">
                  <c:v>-3.6559496887532683E-2</c:v>
                </c:pt>
                <c:pt idx="9">
                  <c:v>-2.6194133303570899E-2</c:v>
                </c:pt>
                <c:pt idx="10">
                  <c:v>-2.5893332915933098E-2</c:v>
                </c:pt>
                <c:pt idx="11">
                  <c:v>-4.4163894017543059E-2</c:v>
                </c:pt>
                <c:pt idx="12">
                  <c:v>-5.1208884091810791E-2</c:v>
                </c:pt>
                <c:pt idx="13">
                  <c:v>-0.10104783338652923</c:v>
                </c:pt>
                <c:pt idx="14">
                  <c:v>-9.0676344907796524E-2</c:v>
                </c:pt>
                <c:pt idx="15">
                  <c:v>-5.774346626850313E-2</c:v>
                </c:pt>
                <c:pt idx="16">
                  <c:v>-9.0766176697769763E-2</c:v>
                </c:pt>
                <c:pt idx="17">
                  <c:v>-8.3158376848442184E-2</c:v>
                </c:pt>
                <c:pt idx="18">
                  <c:v>-7.666871056673652E-2</c:v>
                </c:pt>
                <c:pt idx="19">
                  <c:v>-8.335165130565747E-2</c:v>
                </c:pt>
                <c:pt idx="20">
                  <c:v>-9.0467417941722306E-2</c:v>
                </c:pt>
                <c:pt idx="21">
                  <c:v>-7.7550695413746817E-2</c:v>
                </c:pt>
                <c:pt idx="22">
                  <c:v>-8.4554172312345188E-2</c:v>
                </c:pt>
                <c:pt idx="23">
                  <c:v>-9.6663769818287948E-2</c:v>
                </c:pt>
                <c:pt idx="24">
                  <c:v>-9.8959924813514011E-2</c:v>
                </c:pt>
                <c:pt idx="25">
                  <c:v>-0.13136674304637297</c:v>
                </c:pt>
                <c:pt idx="26">
                  <c:v>-0.1354173401215315</c:v>
                </c:pt>
                <c:pt idx="27">
                  <c:v>-0.12196026576598951</c:v>
                </c:pt>
                <c:pt idx="28">
                  <c:v>-0.14851780949263416</c:v>
                </c:pt>
                <c:pt idx="29">
                  <c:v>-0.14034651932438325</c:v>
                </c:pt>
                <c:pt idx="30">
                  <c:v>-0.1412468788557063</c:v>
                </c:pt>
                <c:pt idx="31">
                  <c:v>-0.15674490425768661</c:v>
                </c:pt>
                <c:pt idx="32">
                  <c:v>-0.15044851243319612</c:v>
                </c:pt>
                <c:pt idx="33">
                  <c:v>-0.1426596879161951</c:v>
                </c:pt>
                <c:pt idx="34">
                  <c:v>-0.14630876411192772</c:v>
                </c:pt>
                <c:pt idx="35">
                  <c:v>-0.15532392867083655</c:v>
                </c:pt>
                <c:pt idx="36">
                  <c:v>-0.16374702006855801</c:v>
                </c:pt>
                <c:pt idx="37">
                  <c:v>-0.18939195447433776</c:v>
                </c:pt>
                <c:pt idx="38">
                  <c:v>-0.18967642180925304</c:v>
                </c:pt>
                <c:pt idx="39">
                  <c:v>-0.18642069996658528</c:v>
                </c:pt>
                <c:pt idx="40">
                  <c:v>-0.20050795793966703</c:v>
                </c:pt>
                <c:pt idx="41">
                  <c:v>-0.19604971509031155</c:v>
                </c:pt>
                <c:pt idx="42">
                  <c:v>-0.20809466092922824</c:v>
                </c:pt>
                <c:pt idx="43">
                  <c:v>-0.21021727723927852</c:v>
                </c:pt>
                <c:pt idx="44">
                  <c:v>-0.20919441981253739</c:v>
                </c:pt>
                <c:pt idx="45">
                  <c:v>-0.22401734570199117</c:v>
                </c:pt>
                <c:pt idx="46">
                  <c:v>-0.20733109071445532</c:v>
                </c:pt>
                <c:pt idx="47">
                  <c:v>-0.220704458174795</c:v>
                </c:pt>
                <c:pt idx="48">
                  <c:v>-0.23324415940242804</c:v>
                </c:pt>
                <c:pt idx="49">
                  <c:v>-0.24330531987943482</c:v>
                </c:pt>
                <c:pt idx="50">
                  <c:v>-0.25792952696076599</c:v>
                </c:pt>
                <c:pt idx="51">
                  <c:v>-0.24190067734530729</c:v>
                </c:pt>
                <c:pt idx="52">
                  <c:v>-0.26866782858188953</c:v>
                </c:pt>
                <c:pt idx="53">
                  <c:v>-0.25761511569585949</c:v>
                </c:pt>
                <c:pt idx="54">
                  <c:v>-0.27747134399927043</c:v>
                </c:pt>
                <c:pt idx="55">
                  <c:v>-0.2707305570319577</c:v>
                </c:pt>
                <c:pt idx="56">
                  <c:v>-0.27548211428645319</c:v>
                </c:pt>
                <c:pt idx="57">
                  <c:v>-0.28524383546354903</c:v>
                </c:pt>
                <c:pt idx="58">
                  <c:v>-0.27417819224411377</c:v>
                </c:pt>
                <c:pt idx="59">
                  <c:v>-0.2896687316635963</c:v>
                </c:pt>
                <c:pt idx="60">
                  <c:v>-0.29479458804298042</c:v>
                </c:pt>
                <c:pt idx="61">
                  <c:v>-0.30339325975746778</c:v>
                </c:pt>
                <c:pt idx="62">
                  <c:v>-0.32416822227651454</c:v>
                </c:pt>
                <c:pt idx="63">
                  <c:v>-0.29449446819920611</c:v>
                </c:pt>
                <c:pt idx="64">
                  <c:v>-0.31145770453915955</c:v>
                </c:pt>
                <c:pt idx="65">
                  <c:v>-0.31081595167594134</c:v>
                </c:pt>
                <c:pt idx="66">
                  <c:v>-0.31774116603024471</c:v>
                </c:pt>
                <c:pt idx="67">
                  <c:v>-0.31170678359317627</c:v>
                </c:pt>
                <c:pt idx="68">
                  <c:v>-0.31766494511754018</c:v>
                </c:pt>
                <c:pt idx="69">
                  <c:v>-0.32124664747079279</c:v>
                </c:pt>
                <c:pt idx="70">
                  <c:v>-0.31287255523123858</c:v>
                </c:pt>
                <c:pt idx="71">
                  <c:v>-0.33253074527039028</c:v>
                </c:pt>
                <c:pt idx="72">
                  <c:v>-0.33191621416170947</c:v>
                </c:pt>
                <c:pt idx="73">
                  <c:v>-0.34746119709026668</c:v>
                </c:pt>
                <c:pt idx="74">
                  <c:v>-0.36940805614214656</c:v>
                </c:pt>
                <c:pt idx="75">
                  <c:v>-0.35737263791731799</c:v>
                </c:pt>
                <c:pt idx="76">
                  <c:v>-0.36560857975259509</c:v>
                </c:pt>
                <c:pt idx="77">
                  <c:v>-0.3698020910390748</c:v>
                </c:pt>
                <c:pt idx="78">
                  <c:v>-0.37427530585342583</c:v>
                </c:pt>
                <c:pt idx="79">
                  <c:v>-0.37057178614861852</c:v>
                </c:pt>
                <c:pt idx="80">
                  <c:v>-0.37942566181189363</c:v>
                </c:pt>
                <c:pt idx="81">
                  <c:v>-0.377301003870253</c:v>
                </c:pt>
                <c:pt idx="82">
                  <c:v>-0.39480799475709005</c:v>
                </c:pt>
                <c:pt idx="83">
                  <c:v>-0.40363737084128148</c:v>
                </c:pt>
                <c:pt idx="84">
                  <c:v>-0.42934627637022404</c:v>
                </c:pt>
                <c:pt idx="85">
                  <c:v>-0.44758689354184289</c:v>
                </c:pt>
                <c:pt idx="86">
                  <c:v>-0.43308926761911049</c:v>
                </c:pt>
                <c:pt idx="87">
                  <c:v>-0.4495094299560437</c:v>
                </c:pt>
                <c:pt idx="88">
                  <c:v>-0.39104118447298342</c:v>
                </c:pt>
              </c:numCache>
            </c:numRef>
          </c:val>
          <c:smooth val="0"/>
          <c:extLst xmlns:c16r2="http://schemas.microsoft.com/office/drawing/2015/06/chart">
            <c:ext xmlns:c16="http://schemas.microsoft.com/office/drawing/2014/chart" uri="{C3380CC4-5D6E-409C-BE32-E72D297353CC}">
              <c16:uniqueId val="{00000002-E935-4364-8AA6-127B30C94751}"/>
            </c:ext>
          </c:extLst>
        </c:ser>
        <c:ser>
          <c:idx val="1"/>
          <c:order val="1"/>
          <c:tx>
            <c:strRef>
              <c:f>'Percent Change'!$C$1</c:f>
              <c:strCache>
                <c:ptCount val="1"/>
                <c:pt idx="0">
                  <c:v>Texas</c:v>
                </c:pt>
              </c:strCache>
            </c:strRef>
          </c:tx>
          <c:spPr>
            <a:ln w="57150">
              <a:solidFill>
                <a:srgbClr val="00B0F0"/>
              </a:solidFill>
            </a:ln>
          </c:spPr>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Change'!$C$2:$C$90</c:f>
              <c:numCache>
                <c:formatCode>0%</c:formatCode>
                <c:ptCount val="89"/>
                <c:pt idx="0">
                  <c:v>0</c:v>
                </c:pt>
                <c:pt idx="1">
                  <c:v>-7.8687324630962729E-3</c:v>
                </c:pt>
                <c:pt idx="2">
                  <c:v>-2.6304338985807862E-2</c:v>
                </c:pt>
                <c:pt idx="3">
                  <c:v>-1.6699198893904255E-2</c:v>
                </c:pt>
                <c:pt idx="4">
                  <c:v>-2.5635395063234534E-2</c:v>
                </c:pt>
                <c:pt idx="5">
                  <c:v>-3.5790533121873858E-2</c:v>
                </c:pt>
                <c:pt idx="6">
                  <c:v>-3.9174901386686223E-2</c:v>
                </c:pt>
                <c:pt idx="7">
                  <c:v>-3.7624537432393912E-2</c:v>
                </c:pt>
                <c:pt idx="8">
                  <c:v>-4.0543288194868077E-2</c:v>
                </c:pt>
                <c:pt idx="9">
                  <c:v>-3.9565288113537433E-2</c:v>
                </c:pt>
                <c:pt idx="10">
                  <c:v>-3.9149485584156762E-2</c:v>
                </c:pt>
                <c:pt idx="11">
                  <c:v>-4.0159001260623772E-2</c:v>
                </c:pt>
                <c:pt idx="12">
                  <c:v>-4.3072668862591978E-2</c:v>
                </c:pt>
                <c:pt idx="13">
                  <c:v>-6.0308649505916745E-2</c:v>
                </c:pt>
                <c:pt idx="14">
                  <c:v>-7.5027449066731755E-2</c:v>
                </c:pt>
                <c:pt idx="15">
                  <c:v>-6.8465088853645661E-2</c:v>
                </c:pt>
                <c:pt idx="16">
                  <c:v>-7.2575332438697071E-2</c:v>
                </c:pt>
                <c:pt idx="17">
                  <c:v>-7.4240575820422094E-2</c:v>
                </c:pt>
                <c:pt idx="18">
                  <c:v>-7.627180675857026E-2</c:v>
                </c:pt>
                <c:pt idx="19">
                  <c:v>-7.5170794192997437E-2</c:v>
                </c:pt>
                <c:pt idx="20">
                  <c:v>-7.215851327721523E-2</c:v>
                </c:pt>
                <c:pt idx="21">
                  <c:v>-6.8792444390224028E-2</c:v>
                </c:pt>
                <c:pt idx="22">
                  <c:v>-6.9051685576023702E-2</c:v>
                </c:pt>
                <c:pt idx="23">
                  <c:v>-6.4418893090968266E-2</c:v>
                </c:pt>
                <c:pt idx="24">
                  <c:v>-6.3147086332398072E-2</c:v>
                </c:pt>
                <c:pt idx="25">
                  <c:v>-8.1139441258997191E-2</c:v>
                </c:pt>
                <c:pt idx="26">
                  <c:v>-9.3246512951893012E-2</c:v>
                </c:pt>
                <c:pt idx="27">
                  <c:v>-9.7833556992395598E-2</c:v>
                </c:pt>
                <c:pt idx="28">
                  <c:v>-0.11023036883412629</c:v>
                </c:pt>
                <c:pt idx="29">
                  <c:v>-0.11106807368549465</c:v>
                </c:pt>
                <c:pt idx="30">
                  <c:v>-0.10925745191330161</c:v>
                </c:pt>
                <c:pt idx="31">
                  <c:v>-0.11058923996584114</c:v>
                </c:pt>
                <c:pt idx="32">
                  <c:v>-0.10343824976617466</c:v>
                </c:pt>
                <c:pt idx="33">
                  <c:v>-0.10390183400431052</c:v>
                </c:pt>
                <c:pt idx="34">
                  <c:v>-0.10199361555040465</c:v>
                </c:pt>
                <c:pt idx="35">
                  <c:v>-0.10033040543288196</c:v>
                </c:pt>
                <c:pt idx="36">
                  <c:v>-0.10241856776869585</c:v>
                </c:pt>
                <c:pt idx="37">
                  <c:v>-0.11017852059696642</c:v>
                </c:pt>
                <c:pt idx="38">
                  <c:v>-0.12266784595990399</c:v>
                </c:pt>
                <c:pt idx="39">
                  <c:v>-0.12603899800740104</c:v>
                </c:pt>
                <c:pt idx="40">
                  <c:v>-0.12704749705176688</c:v>
                </c:pt>
                <c:pt idx="41">
                  <c:v>-0.1268258712537107</c:v>
                </c:pt>
                <c:pt idx="42">
                  <c:v>-0.13285653287788213</c:v>
                </c:pt>
                <c:pt idx="43">
                  <c:v>-0.13352039363994961</c:v>
                </c:pt>
                <c:pt idx="44">
                  <c:v>-0.12746736610955223</c:v>
                </c:pt>
                <c:pt idx="45">
                  <c:v>-0.13816233581391568</c:v>
                </c:pt>
                <c:pt idx="46">
                  <c:v>-0.13022853889634423</c:v>
                </c:pt>
                <c:pt idx="47">
                  <c:v>-0.13314728965881828</c:v>
                </c:pt>
                <c:pt idx="48">
                  <c:v>-0.13617482005611814</c:v>
                </c:pt>
                <c:pt idx="49">
                  <c:v>-0.14347728843885976</c:v>
                </c:pt>
                <c:pt idx="50">
                  <c:v>-0.15905514212516769</c:v>
                </c:pt>
                <c:pt idx="51">
                  <c:v>-0.15553047863039327</c:v>
                </c:pt>
                <c:pt idx="52">
                  <c:v>-0.16370521735594323</c:v>
                </c:pt>
                <c:pt idx="53">
                  <c:v>-0.16545179130576226</c:v>
                </c:pt>
                <c:pt idx="54">
                  <c:v>-0.17532532227237607</c:v>
                </c:pt>
                <c:pt idx="55">
                  <c:v>-0.17107681672156483</c:v>
                </c:pt>
                <c:pt idx="56">
                  <c:v>-0.16895307226220979</c:v>
                </c:pt>
                <c:pt idx="57">
                  <c:v>-0.17416737830913753</c:v>
                </c:pt>
                <c:pt idx="58">
                  <c:v>-0.1744367858159489</c:v>
                </c:pt>
                <c:pt idx="59">
                  <c:v>-0.1861331381399699</c:v>
                </c:pt>
                <c:pt idx="60">
                  <c:v>-0.19101703875401566</c:v>
                </c:pt>
                <c:pt idx="61">
                  <c:v>-0.20656439347728839</c:v>
                </c:pt>
                <c:pt idx="62">
                  <c:v>-0.22657882965312515</c:v>
                </c:pt>
                <c:pt idx="63">
                  <c:v>-0.22366821194746045</c:v>
                </c:pt>
                <c:pt idx="64">
                  <c:v>-0.23418527103411813</c:v>
                </c:pt>
                <c:pt idx="65">
                  <c:v>-0.22561099589280631</c:v>
                </c:pt>
                <c:pt idx="66">
                  <c:v>-0.2530803952665609</c:v>
                </c:pt>
                <c:pt idx="67">
                  <c:v>-0.25761559106990362</c:v>
                </c:pt>
                <c:pt idx="68">
                  <c:v>-0.26017038754015698</c:v>
                </c:pt>
                <c:pt idx="69">
                  <c:v>-0.2716857793501688</c:v>
                </c:pt>
                <c:pt idx="70">
                  <c:v>-0.27124049448985399</c:v>
                </c:pt>
                <c:pt idx="71">
                  <c:v>-0.2746878939449392</c:v>
                </c:pt>
                <c:pt idx="72">
                  <c:v>-0.28028140376560529</c:v>
                </c:pt>
                <c:pt idx="73">
                  <c:v>-0.2979952014964824</c:v>
                </c:pt>
                <c:pt idx="74">
                  <c:v>-0.31168720263511041</c:v>
                </c:pt>
                <c:pt idx="75">
                  <c:v>-0.31354662274815992</c:v>
                </c:pt>
                <c:pt idx="76">
                  <c:v>-0.32013948192428121</c:v>
                </c:pt>
                <c:pt idx="77">
                  <c:v>-0.30148765055966875</c:v>
                </c:pt>
                <c:pt idx="78">
                  <c:v>-0.31737119271278114</c:v>
                </c:pt>
                <c:pt idx="79">
                  <c:v>-0.31216400309056158</c:v>
                </c:pt>
                <c:pt idx="80">
                  <c:v>-0.31016530437965106</c:v>
                </c:pt>
                <c:pt idx="81">
                  <c:v>-0.2997804074661462</c:v>
                </c:pt>
                <c:pt idx="82">
                  <c:v>-0.29981598958968725</c:v>
                </c:pt>
                <c:pt idx="83">
                  <c:v>-0.29789658818266851</c:v>
                </c:pt>
                <c:pt idx="84">
                  <c:v>-0.30755865967223783</c:v>
                </c:pt>
                <c:pt idx="85">
                  <c:v>-0.31618274978650729</c:v>
                </c:pt>
                <c:pt idx="86">
                  <c:v>-0.30984608189988205</c:v>
                </c:pt>
                <c:pt idx="87">
                  <c:v>-0.31101012565572772</c:v>
                </c:pt>
                <c:pt idx="88">
                  <c:v>-0.31905575210442849</c:v>
                </c:pt>
              </c:numCache>
            </c:numRef>
          </c:val>
          <c:smooth val="0"/>
          <c:extLst xmlns:c16r2="http://schemas.microsoft.com/office/drawing/2015/06/chart">
            <c:ext xmlns:c16="http://schemas.microsoft.com/office/drawing/2014/chart" uri="{C3380CC4-5D6E-409C-BE32-E72D297353CC}">
              <c16:uniqueId val="{00000003-E935-4364-8AA6-127B30C94751}"/>
            </c:ext>
          </c:extLst>
        </c:ser>
        <c:ser>
          <c:idx val="2"/>
          <c:order val="2"/>
          <c:tx>
            <c:strRef>
              <c:f>'Percent Change'!$D$1</c:f>
              <c:strCache>
                <c:ptCount val="1"/>
                <c:pt idx="0">
                  <c:v>New York</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Change'!$D$2:$D$90</c:f>
              <c:numCache>
                <c:formatCode>0%</c:formatCode>
                <c:ptCount val="89"/>
                <c:pt idx="0">
                  <c:v>0</c:v>
                </c:pt>
                <c:pt idx="1">
                  <c:v>-8.9191894160745022E-3</c:v>
                </c:pt>
                <c:pt idx="2">
                  <c:v>-2.7122557692344618E-2</c:v>
                </c:pt>
                <c:pt idx="3">
                  <c:v>-1.1051496168571373E-2</c:v>
                </c:pt>
                <c:pt idx="4">
                  <c:v>-1.3462347496844718E-2</c:v>
                </c:pt>
                <c:pt idx="5">
                  <c:v>-1.412124949333704E-2</c:v>
                </c:pt>
                <c:pt idx="6">
                  <c:v>-7.2536849526377845E-3</c:v>
                </c:pt>
                <c:pt idx="7">
                  <c:v>-6.2336355061731741E-3</c:v>
                </c:pt>
                <c:pt idx="8">
                  <c:v>-1.2738131599825619E-2</c:v>
                </c:pt>
                <c:pt idx="9">
                  <c:v>-1.8266761179722701E-2</c:v>
                </c:pt>
                <c:pt idx="10">
                  <c:v>-2.3474584248208141E-2</c:v>
                </c:pt>
                <c:pt idx="11">
                  <c:v>-2.7522125083803473E-2</c:v>
                </c:pt>
                <c:pt idx="12">
                  <c:v>-2.7205160566540432E-2</c:v>
                </c:pt>
                <c:pt idx="13">
                  <c:v>-4.8339970378225128E-2</c:v>
                </c:pt>
                <c:pt idx="14">
                  <c:v>-6.5605892082226336E-2</c:v>
                </c:pt>
                <c:pt idx="15">
                  <c:v>-7.2502271579040434E-2</c:v>
                </c:pt>
                <c:pt idx="16">
                  <c:v>-8.0447515478433873E-2</c:v>
                </c:pt>
                <c:pt idx="17">
                  <c:v>-7.6096457105095827E-2</c:v>
                </c:pt>
                <c:pt idx="18">
                  <c:v>-7.7316290247289921E-2</c:v>
                </c:pt>
                <c:pt idx="19">
                  <c:v>-7.0842530106826618E-2</c:v>
                </c:pt>
                <c:pt idx="20">
                  <c:v>-7.0179786116185694E-2</c:v>
                </c:pt>
                <c:pt idx="21">
                  <c:v>-7.0721507291144348E-2</c:v>
                </c:pt>
                <c:pt idx="22">
                  <c:v>-7.4982278801989377E-2</c:v>
                </c:pt>
                <c:pt idx="23">
                  <c:v>-6.9578514031923167E-2</c:v>
                </c:pt>
                <c:pt idx="24">
                  <c:v>-6.6673966455549127E-2</c:v>
                </c:pt>
                <c:pt idx="25">
                  <c:v>-8.4197301767509392E-2</c:v>
                </c:pt>
                <c:pt idx="26">
                  <c:v>-9.2774553704354723E-2</c:v>
                </c:pt>
                <c:pt idx="27">
                  <c:v>-0.10463863163536402</c:v>
                </c:pt>
                <c:pt idx="28">
                  <c:v>-0.10835383997710168</c:v>
                </c:pt>
                <c:pt idx="29">
                  <c:v>-0.10202799661136119</c:v>
                </c:pt>
                <c:pt idx="30">
                  <c:v>-9.8422285102859774E-2</c:v>
                </c:pt>
                <c:pt idx="31">
                  <c:v>-9.637834421578173E-2</c:v>
                </c:pt>
                <c:pt idx="32">
                  <c:v>-9.1160916161924677E-2</c:v>
                </c:pt>
                <c:pt idx="33">
                  <c:v>-9.3191410069482505E-2</c:v>
                </c:pt>
                <c:pt idx="34">
                  <c:v>-9.2699634818456222E-2</c:v>
                </c:pt>
                <c:pt idx="35">
                  <c:v>-9.5974934830174274E-2</c:v>
                </c:pt>
                <c:pt idx="36">
                  <c:v>-9.5905778935498676E-2</c:v>
                </c:pt>
                <c:pt idx="37">
                  <c:v>-0.10270226658444803</c:v>
                </c:pt>
                <c:pt idx="38">
                  <c:v>-0.11194226251193418</c:v>
                </c:pt>
                <c:pt idx="39">
                  <c:v>-0.11757846792799331</c:v>
                </c:pt>
                <c:pt idx="40">
                  <c:v>-0.1218776593803248</c:v>
                </c:pt>
                <c:pt idx="41">
                  <c:v>-0.11857930740371481</c:v>
                </c:pt>
                <c:pt idx="42">
                  <c:v>-0.12138972612344712</c:v>
                </c:pt>
                <c:pt idx="43">
                  <c:v>-0.11992208435866547</c:v>
                </c:pt>
                <c:pt idx="44">
                  <c:v>-0.12228683175715527</c:v>
                </c:pt>
                <c:pt idx="45">
                  <c:v>-0.13349008669459794</c:v>
                </c:pt>
                <c:pt idx="46">
                  <c:v>-0.1262671376951493</c:v>
                </c:pt>
                <c:pt idx="47">
                  <c:v>-0.12920434222178678</c:v>
                </c:pt>
                <c:pt idx="48">
                  <c:v>-0.13501151637746056</c:v>
                </c:pt>
                <c:pt idx="49">
                  <c:v>-0.142591770832733</c:v>
                </c:pt>
                <c:pt idx="50">
                  <c:v>-0.15610406425351009</c:v>
                </c:pt>
                <c:pt idx="51">
                  <c:v>-0.14962454112182388</c:v>
                </c:pt>
                <c:pt idx="52">
                  <c:v>-0.16290439389660805</c:v>
                </c:pt>
                <c:pt idx="53">
                  <c:v>-0.16975082746948977</c:v>
                </c:pt>
                <c:pt idx="54">
                  <c:v>-0.17621114063043286</c:v>
                </c:pt>
                <c:pt idx="55">
                  <c:v>-0.17289934167430265</c:v>
                </c:pt>
                <c:pt idx="56">
                  <c:v>-0.17270916296394478</c:v>
                </c:pt>
                <c:pt idx="57">
                  <c:v>-0.17755968057660643</c:v>
                </c:pt>
                <c:pt idx="58">
                  <c:v>-0.17430935352685462</c:v>
                </c:pt>
                <c:pt idx="59">
                  <c:v>-0.17769607136888332</c:v>
                </c:pt>
                <c:pt idx="60">
                  <c:v>-0.17192155416347299</c:v>
                </c:pt>
                <c:pt idx="61">
                  <c:v>-0.17663952297800656</c:v>
                </c:pt>
                <c:pt idx="62">
                  <c:v>-0.19404951946258187</c:v>
                </c:pt>
                <c:pt idx="63">
                  <c:v>-0.18838642008748219</c:v>
                </c:pt>
                <c:pt idx="64">
                  <c:v>-0.19930344646085107</c:v>
                </c:pt>
                <c:pt idx="65">
                  <c:v>-0.21772965039774239</c:v>
                </c:pt>
                <c:pt idx="66">
                  <c:v>-0.20650718548955649</c:v>
                </c:pt>
                <c:pt idx="67">
                  <c:v>-0.20367563580200665</c:v>
                </c:pt>
                <c:pt idx="68">
                  <c:v>-0.20796138027481781</c:v>
                </c:pt>
                <c:pt idx="69">
                  <c:v>-0.21340164398929617</c:v>
                </c:pt>
                <c:pt idx="70">
                  <c:v>-0.21408551894775463</c:v>
                </c:pt>
                <c:pt idx="71">
                  <c:v>-0.23952528320299371</c:v>
                </c:pt>
                <c:pt idx="72">
                  <c:v>-0.21876314682372744</c:v>
                </c:pt>
                <c:pt idx="73">
                  <c:v>-0.23790204067519205</c:v>
                </c:pt>
                <c:pt idx="74">
                  <c:v>-0.26106350240028586</c:v>
                </c:pt>
                <c:pt idx="75">
                  <c:v>-0.27019976448575866</c:v>
                </c:pt>
                <c:pt idx="76">
                  <c:v>-0.29620430188084823</c:v>
                </c:pt>
                <c:pt idx="77">
                  <c:v>-0.27865215161277312</c:v>
                </c:pt>
                <c:pt idx="78">
                  <c:v>-0.2807902213564929</c:v>
                </c:pt>
                <c:pt idx="79">
                  <c:v>-0.28218294423537593</c:v>
                </c:pt>
                <c:pt idx="80">
                  <c:v>-0.31420980745846327</c:v>
                </c:pt>
                <c:pt idx="81">
                  <c:v>-0.31068093583293477</c:v>
                </c:pt>
                <c:pt idx="82">
                  <c:v>-0.28583091767951241</c:v>
                </c:pt>
                <c:pt idx="83">
                  <c:v>-0.284753238320818</c:v>
                </c:pt>
                <c:pt idx="84">
                  <c:v>-0.29533024821203202</c:v>
                </c:pt>
                <c:pt idx="85">
                  <c:v>-0.30769378538236491</c:v>
                </c:pt>
                <c:pt idx="86">
                  <c:v>-0.29959486171702565</c:v>
                </c:pt>
                <c:pt idx="87">
                  <c:v>-0.32698251700562664</c:v>
                </c:pt>
                <c:pt idx="88">
                  <c:v>-0.30999513987740202</c:v>
                </c:pt>
              </c:numCache>
            </c:numRef>
          </c:val>
          <c:smooth val="0"/>
          <c:extLst xmlns:c16r2="http://schemas.microsoft.com/office/drawing/2015/06/chart">
            <c:ext xmlns:c16="http://schemas.microsoft.com/office/drawing/2014/chart" uri="{C3380CC4-5D6E-409C-BE32-E72D297353CC}">
              <c16:uniqueId val="{00000004-E935-4364-8AA6-127B30C94751}"/>
            </c:ext>
          </c:extLst>
        </c:ser>
        <c:ser>
          <c:idx val="3"/>
          <c:order val="3"/>
          <c:tx>
            <c:strRef>
              <c:f>'Percent Change'!$E$1</c:f>
              <c:strCache>
                <c:ptCount val="1"/>
                <c:pt idx="0">
                  <c:v>Florida</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Change'!$E$2:$E$90</c:f>
              <c:numCache>
                <c:formatCode>0%</c:formatCode>
                <c:ptCount val="89"/>
                <c:pt idx="0">
                  <c:v>0</c:v>
                </c:pt>
                <c:pt idx="1">
                  <c:v>-2.6253025913726691E-2</c:v>
                </c:pt>
                <c:pt idx="2">
                  <c:v>-5.2803682685820919E-2</c:v>
                </c:pt>
                <c:pt idx="3">
                  <c:v>-3.8293186237549071E-2</c:v>
                </c:pt>
                <c:pt idx="4">
                  <c:v>-5.1706416921306397E-2</c:v>
                </c:pt>
                <c:pt idx="5">
                  <c:v>-6.1407198698361087E-2</c:v>
                </c:pt>
                <c:pt idx="6">
                  <c:v>-5.5250208341600882E-2</c:v>
                </c:pt>
                <c:pt idx="7">
                  <c:v>-5.0244057303861278E-2</c:v>
                </c:pt>
                <c:pt idx="8">
                  <c:v>-4.8128894003730327E-2</c:v>
                </c:pt>
                <c:pt idx="9">
                  <c:v>-4.1515536330806735E-2</c:v>
                </c:pt>
                <c:pt idx="10">
                  <c:v>-3.0695662526290746E-2</c:v>
                </c:pt>
                <c:pt idx="11">
                  <c:v>-2.9800785745466074E-2</c:v>
                </c:pt>
                <c:pt idx="12">
                  <c:v>-4.7362990594864929E-2</c:v>
                </c:pt>
                <c:pt idx="13">
                  <c:v>-7.2473114012460815E-2</c:v>
                </c:pt>
                <c:pt idx="14">
                  <c:v>-9.7878884082701734E-2</c:v>
                </c:pt>
                <c:pt idx="15">
                  <c:v>-0.10092067145521644</c:v>
                </c:pt>
                <c:pt idx="16">
                  <c:v>-0.10022421524663672</c:v>
                </c:pt>
                <c:pt idx="17">
                  <c:v>-9.6811381404024011E-2</c:v>
                </c:pt>
                <c:pt idx="18">
                  <c:v>-9.0735743481884179E-2</c:v>
                </c:pt>
                <c:pt idx="19">
                  <c:v>-8.3281082582642219E-2</c:v>
                </c:pt>
                <c:pt idx="20">
                  <c:v>-7.1588158260248447E-2</c:v>
                </c:pt>
                <c:pt idx="21">
                  <c:v>-5.6524068415413353E-2</c:v>
                </c:pt>
                <c:pt idx="22">
                  <c:v>-4.0043255684749424E-2</c:v>
                </c:pt>
                <c:pt idx="23">
                  <c:v>-2.8963450930592494E-2</c:v>
                </c:pt>
                <c:pt idx="24">
                  <c:v>-2.0189293225921667E-2</c:v>
                </c:pt>
                <c:pt idx="25">
                  <c:v>-3.9420215087900279E-2</c:v>
                </c:pt>
                <c:pt idx="26">
                  <c:v>-5.5020040477796739E-2</c:v>
                </c:pt>
                <c:pt idx="27">
                  <c:v>-4.5559347593158495E-2</c:v>
                </c:pt>
                <c:pt idx="28">
                  <c:v>-5.3855311718719046E-2</c:v>
                </c:pt>
                <c:pt idx="29">
                  <c:v>-4.5827215365689122E-2</c:v>
                </c:pt>
                <c:pt idx="30">
                  <c:v>-4.8301519901583378E-2</c:v>
                </c:pt>
                <c:pt idx="31">
                  <c:v>-4.4952180642088946E-2</c:v>
                </c:pt>
                <c:pt idx="32">
                  <c:v>-4.2295329179729335E-2</c:v>
                </c:pt>
                <c:pt idx="33">
                  <c:v>-3.4215643477915836E-2</c:v>
                </c:pt>
                <c:pt idx="34">
                  <c:v>-2.6907813802135028E-2</c:v>
                </c:pt>
                <c:pt idx="35">
                  <c:v>-2.3693400531767161E-2</c:v>
                </c:pt>
                <c:pt idx="36">
                  <c:v>-2.0022619945235909E-2</c:v>
                </c:pt>
                <c:pt idx="37">
                  <c:v>-3.4300964323981109E-2</c:v>
                </c:pt>
                <c:pt idx="38">
                  <c:v>-4.6063335846660558E-2</c:v>
                </c:pt>
                <c:pt idx="39">
                  <c:v>-4.5543473947378899E-2</c:v>
                </c:pt>
                <c:pt idx="40">
                  <c:v>-5.3182665978808719E-2</c:v>
                </c:pt>
                <c:pt idx="41">
                  <c:v>-4.6450255962538156E-2</c:v>
                </c:pt>
                <c:pt idx="42">
                  <c:v>-4.8843208063812038E-2</c:v>
                </c:pt>
                <c:pt idx="43">
                  <c:v>-4.9863089805150973E-2</c:v>
                </c:pt>
                <c:pt idx="44">
                  <c:v>-4.9394817254653001E-2</c:v>
                </c:pt>
                <c:pt idx="45">
                  <c:v>-4.875590301202426E-2</c:v>
                </c:pt>
                <c:pt idx="46">
                  <c:v>-4.3063216794317238E-2</c:v>
                </c:pt>
                <c:pt idx="47">
                  <c:v>-4.9309496408587616E-2</c:v>
                </c:pt>
                <c:pt idx="48">
                  <c:v>-5.6089527362196967E-2</c:v>
                </c:pt>
                <c:pt idx="49">
                  <c:v>-6.9734910115480719E-2</c:v>
                </c:pt>
                <c:pt idx="50">
                  <c:v>-6.9014643438231715E-2</c:v>
                </c:pt>
                <c:pt idx="51">
                  <c:v>-6.295487916187148E-2</c:v>
                </c:pt>
                <c:pt idx="52">
                  <c:v>-7.6292710028175725E-2</c:v>
                </c:pt>
                <c:pt idx="53">
                  <c:v>-7.7697527679669864E-2</c:v>
                </c:pt>
                <c:pt idx="54">
                  <c:v>-8.2062780269058333E-2</c:v>
                </c:pt>
                <c:pt idx="55">
                  <c:v>-7.4320409540061139E-2</c:v>
                </c:pt>
                <c:pt idx="56">
                  <c:v>-6.4700980197626934E-2</c:v>
                </c:pt>
                <c:pt idx="57">
                  <c:v>-6.1948886860589747E-2</c:v>
                </c:pt>
                <c:pt idx="58">
                  <c:v>-5.8182864399380918E-2</c:v>
                </c:pt>
                <c:pt idx="59">
                  <c:v>-8.3066788364617672E-2</c:v>
                </c:pt>
                <c:pt idx="60">
                  <c:v>-0.11237945950236117</c:v>
                </c:pt>
                <c:pt idx="61">
                  <c:v>-0.11315726814556137</c:v>
                </c:pt>
                <c:pt idx="62">
                  <c:v>-0.11335767292352872</c:v>
                </c:pt>
                <c:pt idx="63">
                  <c:v>-0.10291082979483313</c:v>
                </c:pt>
                <c:pt idx="64">
                  <c:v>-0.10515695067264574</c:v>
                </c:pt>
                <c:pt idx="65">
                  <c:v>-0.131937775308544</c:v>
                </c:pt>
                <c:pt idx="66">
                  <c:v>-0.10544069209095597</c:v>
                </c:pt>
                <c:pt idx="67">
                  <c:v>-0.10641493710067862</c:v>
                </c:pt>
                <c:pt idx="68">
                  <c:v>-0.10489503551728241</c:v>
                </c:pt>
                <c:pt idx="69">
                  <c:v>-0.10284336680026984</c:v>
                </c:pt>
                <c:pt idx="70">
                  <c:v>-9.869240842890592E-2</c:v>
                </c:pt>
                <c:pt idx="71">
                  <c:v>-0.13819199174570418</c:v>
                </c:pt>
                <c:pt idx="72">
                  <c:v>-0.10890709948807498</c:v>
                </c:pt>
                <c:pt idx="73">
                  <c:v>-0.1307829675780785</c:v>
                </c:pt>
                <c:pt idx="74">
                  <c:v>-0.1520040477796738</c:v>
                </c:pt>
                <c:pt idx="75">
                  <c:v>-0.14689868645581172</c:v>
                </c:pt>
                <c:pt idx="76">
                  <c:v>-0.19748601134965671</c:v>
                </c:pt>
                <c:pt idx="77">
                  <c:v>-0.15753998174530737</c:v>
                </c:pt>
                <c:pt idx="78">
                  <c:v>-0.15796261756418906</c:v>
                </c:pt>
                <c:pt idx="79">
                  <c:v>-0.15447239969840076</c:v>
                </c:pt>
                <c:pt idx="80">
                  <c:v>-0.19100559546013729</c:v>
                </c:pt>
                <c:pt idx="81">
                  <c:v>-0.1755506170879797</c:v>
                </c:pt>
                <c:pt idx="82">
                  <c:v>-0.15260923052502084</c:v>
                </c:pt>
                <c:pt idx="83">
                  <c:v>-0.15989126552640975</c:v>
                </c:pt>
                <c:pt idx="84">
                  <c:v>-0.17349696416524463</c:v>
                </c:pt>
                <c:pt idx="85">
                  <c:v>-0.18917020516687166</c:v>
                </c:pt>
                <c:pt idx="86">
                  <c:v>-0.17782848525735151</c:v>
                </c:pt>
                <c:pt idx="87">
                  <c:v>-0.21118893606889166</c:v>
                </c:pt>
                <c:pt idx="88">
                  <c:v>-0.18472558434858521</c:v>
                </c:pt>
              </c:numCache>
            </c:numRef>
          </c:val>
          <c:smooth val="0"/>
          <c:extLst xmlns:c16r2="http://schemas.microsoft.com/office/drawing/2015/06/chart">
            <c:ext xmlns:c16="http://schemas.microsoft.com/office/drawing/2014/chart" uri="{C3380CC4-5D6E-409C-BE32-E72D297353CC}">
              <c16:uniqueId val="{00000005-E935-4364-8AA6-127B30C94751}"/>
            </c:ext>
          </c:extLst>
        </c:ser>
        <c:ser>
          <c:idx val="4"/>
          <c:order val="4"/>
          <c:tx>
            <c:strRef>
              <c:f>'Percent Change'!$F$1</c:f>
              <c:strCache>
                <c:ptCount val="1"/>
                <c:pt idx="0">
                  <c:v>Georgia</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Change'!$F$2:$F$90</c:f>
              <c:numCache>
                <c:formatCode>0%</c:formatCode>
                <c:ptCount val="89"/>
                <c:pt idx="0">
                  <c:v>0</c:v>
                </c:pt>
                <c:pt idx="1">
                  <c:v>-2.2769510603803944E-2</c:v>
                </c:pt>
                <c:pt idx="2">
                  <c:v>-4.5024977263440902E-2</c:v>
                </c:pt>
                <c:pt idx="3">
                  <c:v>-3.6437807273062783E-2</c:v>
                </c:pt>
                <c:pt idx="4">
                  <c:v>-5.8475793802475362E-2</c:v>
                </c:pt>
                <c:pt idx="5">
                  <c:v>-6.4486153765042409E-2</c:v>
                </c:pt>
                <c:pt idx="6">
                  <c:v>-6.5132003848739295E-2</c:v>
                </c:pt>
                <c:pt idx="7">
                  <c:v>-5.8337397355968879E-2</c:v>
                </c:pt>
                <c:pt idx="8">
                  <c:v>-5.8614190248981846E-2</c:v>
                </c:pt>
                <c:pt idx="9">
                  <c:v>-5.289050863989242E-2</c:v>
                </c:pt>
                <c:pt idx="10">
                  <c:v>-4.3519092119310931E-2</c:v>
                </c:pt>
                <c:pt idx="11">
                  <c:v>-4.5983866928521522E-2</c:v>
                </c:pt>
                <c:pt idx="12">
                  <c:v>-7.2177042006616676E-2</c:v>
                </c:pt>
                <c:pt idx="13">
                  <c:v>-0.11046343038658746</c:v>
                </c:pt>
                <c:pt idx="14">
                  <c:v>-0.11489211667479471</c:v>
                </c:pt>
                <c:pt idx="15">
                  <c:v>-0.11424626659109782</c:v>
                </c:pt>
                <c:pt idx="16">
                  <c:v>-0.13454441207871459</c:v>
                </c:pt>
                <c:pt idx="17">
                  <c:v>-0.12768719766966741</c:v>
                </c:pt>
                <c:pt idx="18">
                  <c:v>-0.12123528713967502</c:v>
                </c:pt>
                <c:pt idx="19">
                  <c:v>-0.11001528951218553</c:v>
                </c:pt>
                <c:pt idx="20">
                  <c:v>-0.1028219694473369</c:v>
                </c:pt>
                <c:pt idx="21">
                  <c:v>-9.2541090563998507E-2</c:v>
                </c:pt>
                <c:pt idx="22">
                  <c:v>-8.5894765978199228E-2</c:v>
                </c:pt>
                <c:pt idx="23">
                  <c:v>-8.1192581950467302E-2</c:v>
                </c:pt>
                <c:pt idx="24">
                  <c:v>-8.1957057559741142E-2</c:v>
                </c:pt>
                <c:pt idx="25">
                  <c:v>-0.10973190631219598</c:v>
                </c:pt>
                <c:pt idx="26">
                  <c:v>-0.1200094900420462</c:v>
                </c:pt>
                <c:pt idx="27">
                  <c:v>-0.12068170135364908</c:v>
                </c:pt>
                <c:pt idx="28">
                  <c:v>-0.1423341549249364</c:v>
                </c:pt>
                <c:pt idx="29">
                  <c:v>-0.14037024344593974</c:v>
                </c:pt>
                <c:pt idx="30">
                  <c:v>-0.14553704411551494</c:v>
                </c:pt>
                <c:pt idx="31">
                  <c:v>-0.1436192647853537</c:v>
                </c:pt>
                <c:pt idx="32">
                  <c:v>-0.13939817316690617</c:v>
                </c:pt>
                <c:pt idx="33">
                  <c:v>-0.13601075538098562</c:v>
                </c:pt>
                <c:pt idx="34">
                  <c:v>-0.13491346926939862</c:v>
                </c:pt>
                <c:pt idx="35">
                  <c:v>-0.13457077330662059</c:v>
                </c:pt>
                <c:pt idx="36">
                  <c:v>-0.13909831419947538</c:v>
                </c:pt>
                <c:pt idx="37">
                  <c:v>-0.15174181813388865</c:v>
                </c:pt>
                <c:pt idx="38">
                  <c:v>-0.15778842478482646</c:v>
                </c:pt>
                <c:pt idx="39">
                  <c:v>-0.16544636149151826</c:v>
                </c:pt>
                <c:pt idx="40">
                  <c:v>-0.16703133031936623</c:v>
                </c:pt>
                <c:pt idx="41">
                  <c:v>-0.16134389539864769</c:v>
                </c:pt>
                <c:pt idx="42">
                  <c:v>-0.16936100383555863</c:v>
                </c:pt>
                <c:pt idx="43">
                  <c:v>-0.17066258946341717</c:v>
                </c:pt>
                <c:pt idx="44">
                  <c:v>-0.16994754115646704</c:v>
                </c:pt>
                <c:pt idx="45">
                  <c:v>-0.17705518723062119</c:v>
                </c:pt>
                <c:pt idx="46">
                  <c:v>-0.16735425536121473</c:v>
                </c:pt>
                <c:pt idx="47">
                  <c:v>-0.1732789413330873</c:v>
                </c:pt>
                <c:pt idx="48">
                  <c:v>-0.18133888676534549</c:v>
                </c:pt>
                <c:pt idx="49">
                  <c:v>-0.19316189748118462</c:v>
                </c:pt>
                <c:pt idx="50">
                  <c:v>-0.21049110967588869</c:v>
                </c:pt>
                <c:pt idx="51">
                  <c:v>-0.20117900591809568</c:v>
                </c:pt>
                <c:pt idx="52">
                  <c:v>-0.21061303035495393</c:v>
                </c:pt>
                <c:pt idx="53">
                  <c:v>-0.21475503828968356</c:v>
                </c:pt>
                <c:pt idx="54">
                  <c:v>-0.23475002965638136</c:v>
                </c:pt>
                <c:pt idx="55">
                  <c:v>-0.23155373077277941</c:v>
                </c:pt>
                <c:pt idx="56">
                  <c:v>-0.22986661218679572</c:v>
                </c:pt>
                <c:pt idx="57">
                  <c:v>-0.23545189734937855</c:v>
                </c:pt>
                <c:pt idx="58">
                  <c:v>-0.22715140571247805</c:v>
                </c:pt>
                <c:pt idx="59">
                  <c:v>-0.24939698691165035</c:v>
                </c:pt>
                <c:pt idx="60">
                  <c:v>-0.24479695264205403</c:v>
                </c:pt>
                <c:pt idx="61">
                  <c:v>-0.25434630745100106</c:v>
                </c:pt>
                <c:pt idx="62">
                  <c:v>-0.2754583558502155</c:v>
                </c:pt>
                <c:pt idx="63">
                  <c:v>-0.27324401270611187</c:v>
                </c:pt>
                <c:pt idx="64">
                  <c:v>-0.27731352726409997</c:v>
                </c:pt>
                <c:pt idx="65">
                  <c:v>-0.28394008092896972</c:v>
                </c:pt>
                <c:pt idx="66">
                  <c:v>-0.29161778855659093</c:v>
                </c:pt>
                <c:pt idx="67">
                  <c:v>-0.29525234285413016</c:v>
                </c:pt>
                <c:pt idx="68">
                  <c:v>-0.29665278308663623</c:v>
                </c:pt>
                <c:pt idx="69">
                  <c:v>-0.31142825132794683</c:v>
                </c:pt>
                <c:pt idx="70">
                  <c:v>-0.28897507545901491</c:v>
                </c:pt>
                <c:pt idx="71">
                  <c:v>-0.30748724775600045</c:v>
                </c:pt>
                <c:pt idx="72">
                  <c:v>-0.31654891984868661</c:v>
                </c:pt>
                <c:pt idx="73">
                  <c:v>-0.33591124174564047</c:v>
                </c:pt>
                <c:pt idx="74">
                  <c:v>-0.33743689781070008</c:v>
                </c:pt>
                <c:pt idx="75">
                  <c:v>-0.33448114513174021</c:v>
                </c:pt>
                <c:pt idx="76">
                  <c:v>-0.34882165311260194</c:v>
                </c:pt>
                <c:pt idx="77">
                  <c:v>-0.33880768166181185</c:v>
                </c:pt>
                <c:pt idx="78">
                  <c:v>-0.33538072203403235</c:v>
                </c:pt>
                <c:pt idx="79">
                  <c:v>-0.33129473170860302</c:v>
                </c:pt>
                <c:pt idx="80">
                  <c:v>-0.33414503947593877</c:v>
                </c:pt>
                <c:pt idx="81">
                  <c:v>-0.32543924395998369</c:v>
                </c:pt>
                <c:pt idx="82">
                  <c:v>-0.32538981665765987</c:v>
                </c:pt>
                <c:pt idx="83">
                  <c:v>-0.32520858321580615</c:v>
                </c:pt>
                <c:pt idx="84">
                  <c:v>-0.34160197181984742</c:v>
                </c:pt>
                <c:pt idx="85">
                  <c:v>-0.35295048043337862</c:v>
                </c:pt>
                <c:pt idx="86">
                  <c:v>-0.3422214606756383</c:v>
                </c:pt>
                <c:pt idx="87">
                  <c:v>-0.35184330886132675</c:v>
                </c:pt>
                <c:pt idx="88">
                  <c:v>-0.38998471048781447</c:v>
                </c:pt>
              </c:numCache>
            </c:numRef>
          </c:val>
          <c:smooth val="0"/>
          <c:extLst xmlns:c16r2="http://schemas.microsoft.com/office/drawing/2015/06/chart">
            <c:ext xmlns:c16="http://schemas.microsoft.com/office/drawing/2014/chart" uri="{C3380CC4-5D6E-409C-BE32-E72D297353CC}">
              <c16:uniqueId val="{00000006-E935-4364-8AA6-127B30C94751}"/>
            </c:ext>
          </c:extLst>
        </c:ser>
        <c:ser>
          <c:idx val="5"/>
          <c:order val="5"/>
          <c:tx>
            <c:strRef>
              <c:f>'Percent Change'!$G$1</c:f>
              <c:strCache>
                <c:ptCount val="1"/>
                <c:pt idx="0">
                  <c:v>North Carolina</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Change'!$G$2:$G$90</c:f>
              <c:numCache>
                <c:formatCode>0%</c:formatCode>
                <c:ptCount val="89"/>
                <c:pt idx="0">
                  <c:v>0</c:v>
                </c:pt>
                <c:pt idx="1">
                  <c:v>-8.6737177501438056E-3</c:v>
                </c:pt>
                <c:pt idx="2">
                  <c:v>-3.0553465799294854E-2</c:v>
                </c:pt>
                <c:pt idx="3">
                  <c:v>-1.8217757519434774E-2</c:v>
                </c:pt>
                <c:pt idx="4">
                  <c:v>-3.0276880411854057E-2</c:v>
                </c:pt>
                <c:pt idx="5">
                  <c:v>-3.6524022362850572E-2</c:v>
                </c:pt>
                <c:pt idx="6">
                  <c:v>-3.7807378560575922E-2</c:v>
                </c:pt>
                <c:pt idx="7">
                  <c:v>-3.3592217255977941E-2</c:v>
                </c:pt>
                <c:pt idx="8">
                  <c:v>-3.6693661400480915E-2</c:v>
                </c:pt>
                <c:pt idx="9">
                  <c:v>-3.4108509979200785E-2</c:v>
                </c:pt>
                <c:pt idx="10">
                  <c:v>-2.4372704341284246E-2</c:v>
                </c:pt>
                <c:pt idx="11">
                  <c:v>-2.0747591863226722E-2</c:v>
                </c:pt>
                <c:pt idx="12">
                  <c:v>-3.4340841704651015E-2</c:v>
                </c:pt>
                <c:pt idx="13">
                  <c:v>-5.0740511277308165E-2</c:v>
                </c:pt>
                <c:pt idx="14">
                  <c:v>-6.596377100205042E-2</c:v>
                </c:pt>
                <c:pt idx="15">
                  <c:v>-6.4805800179964845E-2</c:v>
                </c:pt>
                <c:pt idx="16">
                  <c:v>-7.5474620524848435E-2</c:v>
                </c:pt>
                <c:pt idx="17">
                  <c:v>-6.5358970954846551E-2</c:v>
                </c:pt>
                <c:pt idx="18">
                  <c:v>-6.308728297266597E-2</c:v>
                </c:pt>
                <c:pt idx="19">
                  <c:v>-5.9834638816362085E-2</c:v>
                </c:pt>
                <c:pt idx="20">
                  <c:v>-5.9956336386836062E-2</c:v>
                </c:pt>
                <c:pt idx="21">
                  <c:v>-5.7006092254134E-2</c:v>
                </c:pt>
                <c:pt idx="22">
                  <c:v>-5.7467067899868662E-2</c:v>
                </c:pt>
                <c:pt idx="23">
                  <c:v>-5.8407458217167418E-2</c:v>
                </c:pt>
                <c:pt idx="24">
                  <c:v>-5.2606540691242154E-2</c:v>
                </c:pt>
                <c:pt idx="25">
                  <c:v>-7.5168532696080592E-2</c:v>
                </c:pt>
                <c:pt idx="26">
                  <c:v>-8.4376982195276673E-2</c:v>
                </c:pt>
                <c:pt idx="27">
                  <c:v>-8.4472865129589514E-2</c:v>
                </c:pt>
                <c:pt idx="28">
                  <c:v>-0.11777374577746313</c:v>
                </c:pt>
                <c:pt idx="29">
                  <c:v>-9.2545470637695249E-2</c:v>
                </c:pt>
                <c:pt idx="30">
                  <c:v>-9.5071617176321288E-2</c:v>
                </c:pt>
                <c:pt idx="31">
                  <c:v>-9.3423168267174117E-2</c:v>
                </c:pt>
                <c:pt idx="32">
                  <c:v>-9.2125060848785245E-2</c:v>
                </c:pt>
                <c:pt idx="33">
                  <c:v>-7.2893156908734213E-2</c:v>
                </c:pt>
                <c:pt idx="34">
                  <c:v>-7.7348025549114241E-2</c:v>
                </c:pt>
                <c:pt idx="35">
                  <c:v>-7.6451888893805942E-2</c:v>
                </c:pt>
                <c:pt idx="36">
                  <c:v>-8.0796123379209606E-2</c:v>
                </c:pt>
                <c:pt idx="37">
                  <c:v>-9.3913646354235825E-2</c:v>
                </c:pt>
                <c:pt idx="38">
                  <c:v>-0.10281600802466406</c:v>
                </c:pt>
                <c:pt idx="39">
                  <c:v>-0.10898939387234297</c:v>
                </c:pt>
                <c:pt idx="40">
                  <c:v>-0.11909029222168133</c:v>
                </c:pt>
                <c:pt idx="41">
                  <c:v>-0.11970984348954872</c:v>
                </c:pt>
                <c:pt idx="42">
                  <c:v>-0.12570990249443137</c:v>
                </c:pt>
                <c:pt idx="43">
                  <c:v>-0.12077561918248736</c:v>
                </c:pt>
                <c:pt idx="44">
                  <c:v>-0.11961764836040178</c:v>
                </c:pt>
                <c:pt idx="45">
                  <c:v>-0.12308418521632669</c:v>
                </c:pt>
                <c:pt idx="46">
                  <c:v>-0.11518859435618301</c:v>
                </c:pt>
                <c:pt idx="47">
                  <c:v>-0.11887639952206042</c:v>
                </c:pt>
                <c:pt idx="48">
                  <c:v>-0.12716289772978717</c:v>
                </c:pt>
                <c:pt idx="49">
                  <c:v>-0.14167072325234908</c:v>
                </c:pt>
                <c:pt idx="50">
                  <c:v>-0.1582510952781343</c:v>
                </c:pt>
                <c:pt idx="51">
                  <c:v>-0.14534377719756308</c:v>
                </c:pt>
                <c:pt idx="52">
                  <c:v>-0.15350857783481586</c:v>
                </c:pt>
                <c:pt idx="53">
                  <c:v>-0.15109306545116608</c:v>
                </c:pt>
                <c:pt idx="54">
                  <c:v>-0.16718664719505538</c:v>
                </c:pt>
                <c:pt idx="55">
                  <c:v>-0.15855349530173624</c:v>
                </c:pt>
                <c:pt idx="56">
                  <c:v>-0.15564750483102474</c:v>
                </c:pt>
                <c:pt idx="57">
                  <c:v>-0.15704887079405816</c:v>
                </c:pt>
                <c:pt idx="58">
                  <c:v>-0.15036656783348823</c:v>
                </c:pt>
                <c:pt idx="59">
                  <c:v>-0.15266407045182984</c:v>
                </c:pt>
                <c:pt idx="60">
                  <c:v>-0.15112625569765903</c:v>
                </c:pt>
                <c:pt idx="61">
                  <c:v>-0.16403726158339604</c:v>
                </c:pt>
                <c:pt idx="62">
                  <c:v>-0.18880824888259506</c:v>
                </c:pt>
                <c:pt idx="63">
                  <c:v>-0.1850245607824047</c:v>
                </c:pt>
                <c:pt idx="64">
                  <c:v>-0.19455753713619806</c:v>
                </c:pt>
                <c:pt idx="65">
                  <c:v>-0.20107388886430355</c:v>
                </c:pt>
                <c:pt idx="66">
                  <c:v>-0.19752253248956353</c:v>
                </c:pt>
                <c:pt idx="67">
                  <c:v>-0.19148928323818792</c:v>
                </c:pt>
                <c:pt idx="68">
                  <c:v>-0.19354339071558169</c:v>
                </c:pt>
                <c:pt idx="69">
                  <c:v>-0.19418506881444442</c:v>
                </c:pt>
                <c:pt idx="70">
                  <c:v>-0.1791941408151525</c:v>
                </c:pt>
                <c:pt idx="71">
                  <c:v>-0.17797347730524704</c:v>
                </c:pt>
                <c:pt idx="72">
                  <c:v>-0.21673230959861933</c:v>
                </c:pt>
                <c:pt idx="73">
                  <c:v>-0.23185968638904875</c:v>
                </c:pt>
                <c:pt idx="74">
                  <c:v>-0.24641385057214704</c:v>
                </c:pt>
                <c:pt idx="75">
                  <c:v>-0.22904454140498098</c:v>
                </c:pt>
                <c:pt idx="76">
                  <c:v>-0.24824959432658211</c:v>
                </c:pt>
                <c:pt idx="77">
                  <c:v>-0.23366064026407662</c:v>
                </c:pt>
                <c:pt idx="78">
                  <c:v>-0.22859220699686134</c:v>
                </c:pt>
                <c:pt idx="79">
                  <c:v>-0.21420632243821669</c:v>
                </c:pt>
                <c:pt idx="80">
                  <c:v>-0.2131231993283853</c:v>
                </c:pt>
                <c:pt idx="81">
                  <c:v>-0.19785443495449251</c:v>
                </c:pt>
                <c:pt idx="82">
                  <c:v>-0.20848637724771724</c:v>
                </c:pt>
                <c:pt idx="83">
                  <c:v>-0.21304450443274181</c:v>
                </c:pt>
                <c:pt idx="84">
                  <c:v>-0.22417061261819415</c:v>
                </c:pt>
                <c:pt idx="85">
                  <c:v>-0.23213627177648954</c:v>
                </c:pt>
                <c:pt idx="86">
                  <c:v>-0.21695726571373786</c:v>
                </c:pt>
                <c:pt idx="87">
                  <c:v>-0.22346992963667744</c:v>
                </c:pt>
                <c:pt idx="88">
                  <c:v>-9.8755734537032902E-2</c:v>
                </c:pt>
              </c:numCache>
            </c:numRef>
          </c:val>
          <c:smooth val="0"/>
          <c:extLst xmlns:c16r2="http://schemas.microsoft.com/office/drawing/2015/06/chart">
            <c:ext xmlns:c16="http://schemas.microsoft.com/office/drawing/2014/chart" uri="{C3380CC4-5D6E-409C-BE32-E72D297353CC}">
              <c16:uniqueId val="{00000007-E935-4364-8AA6-127B30C94751}"/>
            </c:ext>
          </c:extLst>
        </c:ser>
        <c:ser>
          <c:idx val="6"/>
          <c:order val="6"/>
          <c:tx>
            <c:strRef>
              <c:f>'Percent Change'!$H$1</c:f>
              <c:strCache>
                <c:ptCount val="1"/>
                <c:pt idx="0">
                  <c:v>Illinois</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Change'!$H$2:$H$90</c:f>
              <c:numCache>
                <c:formatCode>0%</c:formatCode>
                <c:ptCount val="89"/>
                <c:pt idx="0">
                  <c:v>0</c:v>
                </c:pt>
                <c:pt idx="1">
                  <c:v>-1.4659051938326284E-2</c:v>
                </c:pt>
                <c:pt idx="2">
                  <c:v>-3.4994155975952013E-2</c:v>
                </c:pt>
                <c:pt idx="3">
                  <c:v>-4.4197618997627863E-3</c:v>
                </c:pt>
                <c:pt idx="4">
                  <c:v>-1.4711543172290176E-2</c:v>
                </c:pt>
                <c:pt idx="5">
                  <c:v>-1.0900679586509088E-2</c:v>
                </c:pt>
                <c:pt idx="6">
                  <c:v>-1.5610892980872149E-2</c:v>
                </c:pt>
                <c:pt idx="7">
                  <c:v>-9.3154443207984494E-3</c:v>
                </c:pt>
                <c:pt idx="8">
                  <c:v>-1.6702710647321872E-2</c:v>
                </c:pt>
                <c:pt idx="9">
                  <c:v>-3.0476410439456592E-2</c:v>
                </c:pt>
                <c:pt idx="10">
                  <c:v>-3.3937332465478254E-2</c:v>
                </c:pt>
                <c:pt idx="11">
                  <c:v>-3.678235734632318E-2</c:v>
                </c:pt>
                <c:pt idx="12">
                  <c:v>-4.5751359522959612E-2</c:v>
                </c:pt>
                <c:pt idx="13">
                  <c:v>-7.2458899363806228E-2</c:v>
                </c:pt>
                <c:pt idx="14">
                  <c:v>-8.9063626374395466E-2</c:v>
                </c:pt>
                <c:pt idx="15">
                  <c:v>-8.6330582792673582E-2</c:v>
                </c:pt>
                <c:pt idx="16">
                  <c:v>-8.8965642737662831E-2</c:v>
                </c:pt>
                <c:pt idx="17">
                  <c:v>-7.4268097227762953E-2</c:v>
                </c:pt>
                <c:pt idx="18">
                  <c:v>-6.8305093049460752E-2</c:v>
                </c:pt>
                <c:pt idx="19">
                  <c:v>-6.3552886667926467E-2</c:v>
                </c:pt>
                <c:pt idx="20">
                  <c:v>-6.5190613167600997E-2</c:v>
                </c:pt>
                <c:pt idx="21">
                  <c:v>-5.8611711844122061E-2</c:v>
                </c:pt>
                <c:pt idx="22">
                  <c:v>-6.1418243153393393E-2</c:v>
                </c:pt>
                <c:pt idx="23">
                  <c:v>-5.9192614833322832E-2</c:v>
                </c:pt>
                <c:pt idx="24">
                  <c:v>-5.8317760933924045E-2</c:v>
                </c:pt>
                <c:pt idx="25">
                  <c:v>-8.24812256353189E-2</c:v>
                </c:pt>
                <c:pt idx="26">
                  <c:v>-9.4375739251544966E-2</c:v>
                </c:pt>
                <c:pt idx="27">
                  <c:v>-0.11183432366794743</c:v>
                </c:pt>
                <c:pt idx="28">
                  <c:v>-0.15312742771957089</c:v>
                </c:pt>
                <c:pt idx="29">
                  <c:v>-0.14624757665469867</c:v>
                </c:pt>
                <c:pt idx="30">
                  <c:v>-0.14902961205478682</c:v>
                </c:pt>
                <c:pt idx="31">
                  <c:v>-0.1514827023887011</c:v>
                </c:pt>
                <c:pt idx="32">
                  <c:v>-0.15486313785597805</c:v>
                </c:pt>
                <c:pt idx="33">
                  <c:v>-0.15954535592556041</c:v>
                </c:pt>
                <c:pt idx="34">
                  <c:v>-0.1673525521237953</c:v>
                </c:pt>
                <c:pt idx="35">
                  <c:v>-0.17413441955193487</c:v>
                </c:pt>
                <c:pt idx="36">
                  <c:v>-0.18578747349192681</c:v>
                </c:pt>
                <c:pt idx="37">
                  <c:v>-0.20221373030703871</c:v>
                </c:pt>
                <c:pt idx="38">
                  <c:v>-0.20902709247555662</c:v>
                </c:pt>
                <c:pt idx="39">
                  <c:v>-0.21120022956166318</c:v>
                </c:pt>
                <c:pt idx="40">
                  <c:v>-0.21590694354042872</c:v>
                </c:pt>
                <c:pt idx="41">
                  <c:v>-0.20639903136176263</c:v>
                </c:pt>
                <c:pt idx="42">
                  <c:v>-0.21493760541989493</c:v>
                </c:pt>
                <c:pt idx="43">
                  <c:v>-0.21589294587803842</c:v>
                </c:pt>
                <c:pt idx="44">
                  <c:v>-0.21756916594928644</c:v>
                </c:pt>
                <c:pt idx="45">
                  <c:v>-0.23177679327552303</c:v>
                </c:pt>
                <c:pt idx="46">
                  <c:v>-0.21576346750092734</c:v>
                </c:pt>
                <c:pt idx="47">
                  <c:v>-0.21844751926428285</c:v>
                </c:pt>
                <c:pt idx="48">
                  <c:v>-0.23375746250376184</c:v>
                </c:pt>
                <c:pt idx="49">
                  <c:v>-0.24373429637250577</c:v>
                </c:pt>
                <c:pt idx="50">
                  <c:v>-0.25969513091313745</c:v>
                </c:pt>
                <c:pt idx="51">
                  <c:v>-0.24892392970373944</c:v>
                </c:pt>
                <c:pt idx="52">
                  <c:v>-0.26445083671026937</c:v>
                </c:pt>
                <c:pt idx="53">
                  <c:v>-0.25238135231416359</c:v>
                </c:pt>
                <c:pt idx="54">
                  <c:v>-0.27611088948145657</c:v>
                </c:pt>
                <c:pt idx="55">
                  <c:v>-0.26540967658401049</c:v>
                </c:pt>
                <c:pt idx="56">
                  <c:v>-0.26422687411202328</c:v>
                </c:pt>
                <c:pt idx="57">
                  <c:v>-0.27705923110840491</c:v>
                </c:pt>
                <c:pt idx="58">
                  <c:v>-0.26442634080108618</c:v>
                </c:pt>
                <c:pt idx="59">
                  <c:v>-0.27388876057698364</c:v>
                </c:pt>
                <c:pt idx="60">
                  <c:v>-0.27469712558002812</c:v>
                </c:pt>
                <c:pt idx="61">
                  <c:v>-0.2825953065838005</c:v>
                </c:pt>
                <c:pt idx="62">
                  <c:v>-0.30233900938543268</c:v>
                </c:pt>
                <c:pt idx="63">
                  <c:v>-0.28887325816588627</c:v>
                </c:pt>
                <c:pt idx="64">
                  <c:v>-0.31148298234194893</c:v>
                </c:pt>
                <c:pt idx="65">
                  <c:v>-0.30531001322779094</c:v>
                </c:pt>
                <c:pt idx="66">
                  <c:v>-0.31174893792736613</c:v>
                </c:pt>
                <c:pt idx="67">
                  <c:v>-0.30549548225446355</c:v>
                </c:pt>
                <c:pt idx="68">
                  <c:v>-0.3117979297457325</c:v>
                </c:pt>
                <c:pt idx="69">
                  <c:v>-0.31319419656917291</c:v>
                </c:pt>
                <c:pt idx="70">
                  <c:v>-0.30370728088409238</c:v>
                </c:pt>
                <c:pt idx="71">
                  <c:v>-0.31786941580756012</c:v>
                </c:pt>
                <c:pt idx="72">
                  <c:v>-0.31905221827954733</c:v>
                </c:pt>
                <c:pt idx="73">
                  <c:v>-0.34153246407849891</c:v>
                </c:pt>
                <c:pt idx="74">
                  <c:v>-0.36164010610228092</c:v>
                </c:pt>
                <c:pt idx="75">
                  <c:v>-0.37305519978163648</c:v>
                </c:pt>
                <c:pt idx="76">
                  <c:v>-0.37666309726275715</c:v>
                </c:pt>
                <c:pt idx="77">
                  <c:v>-0.37137548029479073</c:v>
                </c:pt>
                <c:pt idx="78">
                  <c:v>-0.37024866847236515</c:v>
                </c:pt>
                <c:pt idx="79">
                  <c:v>-0.36321484312119878</c:v>
                </c:pt>
                <c:pt idx="80">
                  <c:v>-0.37328616121107772</c:v>
                </c:pt>
                <c:pt idx="81">
                  <c:v>-0.36241347694934944</c:v>
                </c:pt>
                <c:pt idx="82">
                  <c:v>-0.36614385397638594</c:v>
                </c:pt>
                <c:pt idx="83">
                  <c:v>-0.36754362021542397</c:v>
                </c:pt>
                <c:pt idx="84">
                  <c:v>-0.38774224704474358</c:v>
                </c:pt>
                <c:pt idx="85">
                  <c:v>-0.40086505553572549</c:v>
                </c:pt>
                <c:pt idx="86">
                  <c:v>-0.38942896536278437</c:v>
                </c:pt>
                <c:pt idx="87">
                  <c:v>-0.40133397722580333</c:v>
                </c:pt>
                <c:pt idx="88">
                  <c:v>-0.43258025909673081</c:v>
                </c:pt>
              </c:numCache>
            </c:numRef>
          </c:val>
          <c:smooth val="0"/>
          <c:extLst xmlns:c16r2="http://schemas.microsoft.com/office/drawing/2015/06/chart">
            <c:ext xmlns:c16="http://schemas.microsoft.com/office/drawing/2014/chart" uri="{C3380CC4-5D6E-409C-BE32-E72D297353CC}">
              <c16:uniqueId val="{00000008-E935-4364-8AA6-127B30C94751}"/>
            </c:ext>
          </c:extLst>
        </c:ser>
        <c:ser>
          <c:idx val="7"/>
          <c:order val="7"/>
          <c:tx>
            <c:strRef>
              <c:f>'Percent Change'!$I$1</c:f>
              <c:strCache>
                <c:ptCount val="1"/>
                <c:pt idx="0">
                  <c:v>Michigan</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Change'!$I$2:$I$90</c:f>
              <c:numCache>
                <c:formatCode>0%</c:formatCode>
                <c:ptCount val="89"/>
                <c:pt idx="0">
                  <c:v>0</c:v>
                </c:pt>
                <c:pt idx="1">
                  <c:v>-8.3775957384207844E-3</c:v>
                </c:pt>
                <c:pt idx="2">
                  <c:v>-2.2883534385307436E-2</c:v>
                </c:pt>
                <c:pt idx="3">
                  <c:v>-1.8683122473945879E-2</c:v>
                </c:pt>
                <c:pt idx="4">
                  <c:v>-3.1737305851928688E-2</c:v>
                </c:pt>
                <c:pt idx="5">
                  <c:v>-3.1292100902798214E-2</c:v>
                </c:pt>
                <c:pt idx="6">
                  <c:v>-2.6352261641141572E-2</c:v>
                </c:pt>
                <c:pt idx="7">
                  <c:v>-1.8241788872199072E-2</c:v>
                </c:pt>
                <c:pt idx="8">
                  <c:v>-1.7645601375102626E-2</c:v>
                </c:pt>
                <c:pt idx="9">
                  <c:v>-9.9996902922092623E-3</c:v>
                </c:pt>
                <c:pt idx="10">
                  <c:v>-5.5244127166018675E-3</c:v>
                </c:pt>
                <c:pt idx="11">
                  <c:v>-3.5616395930440081E-3</c:v>
                </c:pt>
                <c:pt idx="12">
                  <c:v>-1.1010111959366298E-2</c:v>
                </c:pt>
                <c:pt idx="13">
                  <c:v>-2.6023197113523411E-2</c:v>
                </c:pt>
                <c:pt idx="14">
                  <c:v>-4.5283150347646961E-2</c:v>
                </c:pt>
                <c:pt idx="15">
                  <c:v>-3.9317404029298397E-2</c:v>
                </c:pt>
                <c:pt idx="16">
                  <c:v>-4.8020192947953566E-2</c:v>
                </c:pt>
                <c:pt idx="17">
                  <c:v>-3.2592873623735974E-2</c:v>
                </c:pt>
                <c:pt idx="18">
                  <c:v>-3.1961844000185868E-2</c:v>
                </c:pt>
                <c:pt idx="19">
                  <c:v>-2.1567276274834679E-2</c:v>
                </c:pt>
                <c:pt idx="20">
                  <c:v>-1.8566982052433567E-2</c:v>
                </c:pt>
                <c:pt idx="21">
                  <c:v>-1.0142930145407791E-2</c:v>
                </c:pt>
                <c:pt idx="22">
                  <c:v>-9.7674094491847496E-3</c:v>
                </c:pt>
                <c:pt idx="23">
                  <c:v>-1.196633476315101E-2</c:v>
                </c:pt>
                <c:pt idx="24">
                  <c:v>-1.5636372082939776E-2</c:v>
                </c:pt>
                <c:pt idx="25">
                  <c:v>-3.2178639453675495E-2</c:v>
                </c:pt>
                <c:pt idx="26">
                  <c:v>-5.0157176703779949E-2</c:v>
                </c:pt>
                <c:pt idx="27">
                  <c:v>-5.2185762732861574E-2</c:v>
                </c:pt>
                <c:pt idx="28">
                  <c:v>-6.291326633321459E-2</c:v>
                </c:pt>
                <c:pt idx="29">
                  <c:v>-5.6850736330272378E-2</c:v>
                </c:pt>
                <c:pt idx="30">
                  <c:v>-6.0168481038140542E-2</c:v>
                </c:pt>
                <c:pt idx="31">
                  <c:v>-5.8225064651501346E-2</c:v>
                </c:pt>
                <c:pt idx="32">
                  <c:v>-5.983941651052227E-2</c:v>
                </c:pt>
                <c:pt idx="33">
                  <c:v>-5.8554129179119507E-2</c:v>
                </c:pt>
                <c:pt idx="34">
                  <c:v>-5.9928457500348475E-2</c:v>
                </c:pt>
                <c:pt idx="35">
                  <c:v>-5.9537451414590326E-2</c:v>
                </c:pt>
                <c:pt idx="36">
                  <c:v>-6.2975207891354468E-2</c:v>
                </c:pt>
                <c:pt idx="37">
                  <c:v>-7.549514533038082E-2</c:v>
                </c:pt>
                <c:pt idx="38">
                  <c:v>-9.08643944438422E-2</c:v>
                </c:pt>
                <c:pt idx="39">
                  <c:v>-9.038047602087429E-2</c:v>
                </c:pt>
                <c:pt idx="40">
                  <c:v>-9.9199405361041881E-2</c:v>
                </c:pt>
                <c:pt idx="41">
                  <c:v>-9.6040385895907243E-2</c:v>
                </c:pt>
                <c:pt idx="42">
                  <c:v>-9.6334608297071744E-2</c:v>
                </c:pt>
                <c:pt idx="43">
                  <c:v>-9.6199111138640658E-2</c:v>
                </c:pt>
                <c:pt idx="44">
                  <c:v>-9.8142527525279855E-2</c:v>
                </c:pt>
                <c:pt idx="45">
                  <c:v>-0.10218034284652433</c:v>
                </c:pt>
                <c:pt idx="46">
                  <c:v>-9.8010901714232657E-2</c:v>
                </c:pt>
                <c:pt idx="47">
                  <c:v>-9.8068971924988757E-2</c:v>
                </c:pt>
                <c:pt idx="48">
                  <c:v>-0.1023468107840253</c:v>
                </c:pt>
                <c:pt idx="49">
                  <c:v>-0.11553261997305542</c:v>
                </c:pt>
                <c:pt idx="50">
                  <c:v>-0.13014695634668694</c:v>
                </c:pt>
                <c:pt idx="51">
                  <c:v>-0.12644594824782818</c:v>
                </c:pt>
                <c:pt idx="52">
                  <c:v>-0.13706505412143644</c:v>
                </c:pt>
                <c:pt idx="53">
                  <c:v>-0.13663146321445718</c:v>
                </c:pt>
                <c:pt idx="54">
                  <c:v>-0.14198166529879064</c:v>
                </c:pt>
                <c:pt idx="55">
                  <c:v>-0.13882651718103967</c:v>
                </c:pt>
                <c:pt idx="56">
                  <c:v>-0.14218297536274527</c:v>
                </c:pt>
                <c:pt idx="57">
                  <c:v>-0.14024730167087351</c:v>
                </c:pt>
                <c:pt idx="58">
                  <c:v>-0.13912461092958794</c:v>
                </c:pt>
                <c:pt idx="59">
                  <c:v>-0.13838131223190919</c:v>
                </c:pt>
                <c:pt idx="60">
                  <c:v>-0.1405144246403518</c:v>
                </c:pt>
                <c:pt idx="61">
                  <c:v>-0.15092060640785421</c:v>
                </c:pt>
                <c:pt idx="62">
                  <c:v>-0.16638276785852546</c:v>
                </c:pt>
                <c:pt idx="63">
                  <c:v>-0.16443160877711882</c:v>
                </c:pt>
                <c:pt idx="64">
                  <c:v>-0.1764598850984096</c:v>
                </c:pt>
                <c:pt idx="65">
                  <c:v>-0.17469455069142259</c:v>
                </c:pt>
                <c:pt idx="66">
                  <c:v>-0.17740062251265931</c:v>
                </c:pt>
                <c:pt idx="67">
                  <c:v>-0.17653731204608447</c:v>
                </c:pt>
                <c:pt idx="68">
                  <c:v>-0.1803467178716881</c:v>
                </c:pt>
                <c:pt idx="69">
                  <c:v>-0.17955696300540436</c:v>
                </c:pt>
                <c:pt idx="70">
                  <c:v>-0.18378447434845224</c:v>
                </c:pt>
                <c:pt idx="71">
                  <c:v>-0.1890456354429596</c:v>
                </c:pt>
                <c:pt idx="72">
                  <c:v>-0.19354414110286944</c:v>
                </c:pt>
                <c:pt idx="73">
                  <c:v>-0.19743484522353161</c:v>
                </c:pt>
                <c:pt idx="74">
                  <c:v>-0.20396967960729051</c:v>
                </c:pt>
                <c:pt idx="75">
                  <c:v>-0.21053548477011941</c:v>
                </c:pt>
                <c:pt idx="76">
                  <c:v>-0.22033773634575782</c:v>
                </c:pt>
                <c:pt idx="77">
                  <c:v>-0.2147475107236323</c:v>
                </c:pt>
                <c:pt idx="78">
                  <c:v>-0.20849915604627034</c:v>
                </c:pt>
                <c:pt idx="79">
                  <c:v>-0.20511172708549485</c:v>
                </c:pt>
                <c:pt idx="80">
                  <c:v>-0.20808879322359353</c:v>
                </c:pt>
                <c:pt idx="81">
                  <c:v>-0.19928922062034471</c:v>
                </c:pt>
                <c:pt idx="82">
                  <c:v>-0.19506170927729682</c:v>
                </c:pt>
                <c:pt idx="83">
                  <c:v>-0.19107809281942489</c:v>
                </c:pt>
                <c:pt idx="84">
                  <c:v>-0.20386128188054575</c:v>
                </c:pt>
                <c:pt idx="85">
                  <c:v>-0.21615668117131481</c:v>
                </c:pt>
                <c:pt idx="86">
                  <c:v>-0.20968378834569579</c:v>
                </c:pt>
                <c:pt idx="87">
                  <c:v>-0.21256019945181726</c:v>
                </c:pt>
                <c:pt idx="88">
                  <c:v>-0.13541198878857796</c:v>
                </c:pt>
              </c:numCache>
            </c:numRef>
          </c:val>
          <c:smooth val="0"/>
          <c:extLst xmlns:c16r2="http://schemas.microsoft.com/office/drawing/2015/06/chart">
            <c:ext xmlns:c16="http://schemas.microsoft.com/office/drawing/2014/chart" uri="{C3380CC4-5D6E-409C-BE32-E72D297353CC}">
              <c16:uniqueId val="{00000009-E935-4364-8AA6-127B30C94751}"/>
            </c:ext>
          </c:extLst>
        </c:ser>
        <c:ser>
          <c:idx val="8"/>
          <c:order val="8"/>
          <c:tx>
            <c:strRef>
              <c:f>'Percent Change'!$J$1</c:f>
              <c:strCache>
                <c:ptCount val="1"/>
                <c:pt idx="0">
                  <c:v>Pennsylvania</c:v>
                </c:pt>
              </c:strCache>
            </c:strRef>
          </c:tx>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Change'!$J$2:$J$90</c:f>
              <c:numCache>
                <c:formatCode>0%</c:formatCode>
                <c:ptCount val="89"/>
                <c:pt idx="0">
                  <c:v>0</c:v>
                </c:pt>
                <c:pt idx="1">
                  <c:v>1.7825100117652148E-4</c:v>
                </c:pt>
                <c:pt idx="2">
                  <c:v>-1.2224057547345457E-2</c:v>
                </c:pt>
                <c:pt idx="3">
                  <c:v>-2.4004468158429493E-3</c:v>
                </c:pt>
                <c:pt idx="4">
                  <c:v>-3.1134508205488132E-3</c:v>
                </c:pt>
                <c:pt idx="5">
                  <c:v>-7.1894570474504427E-3</c:v>
                </c:pt>
                <c:pt idx="6">
                  <c:v>-9.5463313963395358E-4</c:v>
                </c:pt>
                <c:pt idx="7">
                  <c:v>7.8628497185615487E-3</c:v>
                </c:pt>
                <c:pt idx="8">
                  <c:v>6.7141210443131261E-3</c:v>
                </c:pt>
                <c:pt idx="9">
                  <c:v>1.0326674668156066E-2</c:v>
                </c:pt>
                <c:pt idx="10">
                  <c:v>1.9449164795031226E-2</c:v>
                </c:pt>
                <c:pt idx="11">
                  <c:v>1.9619493529488663E-2</c:v>
                </c:pt>
                <c:pt idx="12">
                  <c:v>1.4537359429279917E-2</c:v>
                </c:pt>
                <c:pt idx="13">
                  <c:v>-3.3194297552415764E-3</c:v>
                </c:pt>
                <c:pt idx="14">
                  <c:v>-1.8193485520077046E-2</c:v>
                </c:pt>
                <c:pt idx="15">
                  <c:v>-2.6385109307475063E-2</c:v>
                </c:pt>
                <c:pt idx="16">
                  <c:v>-4.6761179308623779E-2</c:v>
                </c:pt>
                <c:pt idx="17">
                  <c:v>-3.6925685177042866E-2</c:v>
                </c:pt>
                <c:pt idx="18">
                  <c:v>-2.4757083496730115E-2</c:v>
                </c:pt>
                <c:pt idx="19">
                  <c:v>-1.8526220722273057E-2</c:v>
                </c:pt>
                <c:pt idx="20">
                  <c:v>-1.2370619481646083E-2</c:v>
                </c:pt>
                <c:pt idx="21">
                  <c:v>-4.9712223661434463E-3</c:v>
                </c:pt>
                <c:pt idx="22">
                  <c:v>-1.152689807607743E-3</c:v>
                </c:pt>
                <c:pt idx="23">
                  <c:v>3.3313131553200925E-3</c:v>
                </c:pt>
                <c:pt idx="24">
                  <c:v>8.7303379242869017E-3</c:v>
                </c:pt>
                <c:pt idx="25">
                  <c:v>-7.5578424498817798E-3</c:v>
                </c:pt>
                <c:pt idx="26">
                  <c:v>-1.6795205444181671E-2</c:v>
                </c:pt>
                <c:pt idx="27">
                  <c:v>-2.8290414453383428E-2</c:v>
                </c:pt>
                <c:pt idx="28">
                  <c:v>-4.1778073542401928E-2</c:v>
                </c:pt>
                <c:pt idx="29">
                  <c:v>-4.0256998332362848E-2</c:v>
                </c:pt>
                <c:pt idx="30">
                  <c:v>-3.3859767956807785E-2</c:v>
                </c:pt>
                <c:pt idx="31">
                  <c:v>-3.4826284496520143E-2</c:v>
                </c:pt>
                <c:pt idx="32">
                  <c:v>-3.1067168938376688E-2</c:v>
                </c:pt>
                <c:pt idx="33">
                  <c:v>-2.6888173244128621E-2</c:v>
                </c:pt>
                <c:pt idx="34">
                  <c:v>-2.7850728650481438E-2</c:v>
                </c:pt>
                <c:pt idx="35">
                  <c:v>-2.7272403179997906E-2</c:v>
                </c:pt>
                <c:pt idx="36">
                  <c:v>-2.6765378109984805E-2</c:v>
                </c:pt>
                <c:pt idx="37">
                  <c:v>-3.5582860968180197E-2</c:v>
                </c:pt>
                <c:pt idx="38">
                  <c:v>-4.3996308223708924E-2</c:v>
                </c:pt>
                <c:pt idx="39">
                  <c:v>-5.7226493644361498E-2</c:v>
                </c:pt>
                <c:pt idx="40">
                  <c:v>-6.3778208220936161E-2</c:v>
                </c:pt>
                <c:pt idx="41">
                  <c:v>-5.978538579458359E-2</c:v>
                </c:pt>
                <c:pt idx="42">
                  <c:v>-6.4629851893223678E-2</c:v>
                </c:pt>
                <c:pt idx="43">
                  <c:v>-6.833747271769397E-2</c:v>
                </c:pt>
                <c:pt idx="44">
                  <c:v>-6.7192705176805201E-2</c:v>
                </c:pt>
                <c:pt idx="45">
                  <c:v>-7.9947554594320569E-2</c:v>
                </c:pt>
                <c:pt idx="46">
                  <c:v>-7.6893520774163893E-2</c:v>
                </c:pt>
                <c:pt idx="47">
                  <c:v>-8.0660558599026322E-2</c:v>
                </c:pt>
                <c:pt idx="48">
                  <c:v>-8.5045533227967152E-2</c:v>
                </c:pt>
                <c:pt idx="49">
                  <c:v>-9.2587531144410984E-2</c:v>
                </c:pt>
                <c:pt idx="50">
                  <c:v>-0.10336577501554745</c:v>
                </c:pt>
                <c:pt idx="51">
                  <c:v>-0.10541368096239701</c:v>
                </c:pt>
                <c:pt idx="52">
                  <c:v>-0.11033736972822661</c:v>
                </c:pt>
                <c:pt idx="53">
                  <c:v>-0.10761607111026605</c:v>
                </c:pt>
                <c:pt idx="54">
                  <c:v>-0.11515014675999102</c:v>
                </c:pt>
                <c:pt idx="55">
                  <c:v>-0.11097907333246193</c:v>
                </c:pt>
                <c:pt idx="56">
                  <c:v>-0.10576622183139039</c:v>
                </c:pt>
                <c:pt idx="57">
                  <c:v>-0.11276554447758591</c:v>
                </c:pt>
                <c:pt idx="58">
                  <c:v>-0.10175755487159988</c:v>
                </c:pt>
                <c:pt idx="59">
                  <c:v>-0.10377773288493308</c:v>
                </c:pt>
                <c:pt idx="60">
                  <c:v>-0.10233191920872398</c:v>
                </c:pt>
                <c:pt idx="61">
                  <c:v>-0.10612668496710276</c:v>
                </c:pt>
                <c:pt idx="62">
                  <c:v>-0.12045410432833037</c:v>
                </c:pt>
                <c:pt idx="63">
                  <c:v>-0.12508070809219929</c:v>
                </c:pt>
                <c:pt idx="64">
                  <c:v>-0.13655215030124424</c:v>
                </c:pt>
                <c:pt idx="65">
                  <c:v>-0.14658966223415848</c:v>
                </c:pt>
                <c:pt idx="66">
                  <c:v>-0.14975856892173989</c:v>
                </c:pt>
                <c:pt idx="67">
                  <c:v>-0.14574594082858983</c:v>
                </c:pt>
                <c:pt idx="68">
                  <c:v>-0.1444189611531651</c:v>
                </c:pt>
                <c:pt idx="69">
                  <c:v>-0.15053891219355686</c:v>
                </c:pt>
                <c:pt idx="70">
                  <c:v>-0.14538151655951803</c:v>
                </c:pt>
                <c:pt idx="71">
                  <c:v>-0.15512986575719045</c:v>
                </c:pt>
                <c:pt idx="72">
                  <c:v>-0.15165595180092928</c:v>
                </c:pt>
                <c:pt idx="73">
                  <c:v>-0.16597544889543792</c:v>
                </c:pt>
                <c:pt idx="74">
                  <c:v>-0.18719524030215529</c:v>
                </c:pt>
                <c:pt idx="75">
                  <c:v>-0.19622266322840287</c:v>
                </c:pt>
                <c:pt idx="76">
                  <c:v>-0.21616300856000914</c:v>
                </c:pt>
                <c:pt idx="77">
                  <c:v>-0.21365165001010089</c:v>
                </c:pt>
                <c:pt idx="78">
                  <c:v>-0.20887848431193135</c:v>
                </c:pt>
                <c:pt idx="79">
                  <c:v>-0.20612945776045444</c:v>
                </c:pt>
                <c:pt idx="80">
                  <c:v>-0.20840314830879414</c:v>
                </c:pt>
                <c:pt idx="81">
                  <c:v>-0.20738117590204908</c:v>
                </c:pt>
                <c:pt idx="82">
                  <c:v>-0.21682847896440127</c:v>
                </c:pt>
                <c:pt idx="83">
                  <c:v>-0.21446764348215308</c:v>
                </c:pt>
                <c:pt idx="84">
                  <c:v>-0.22007660831917231</c:v>
                </c:pt>
                <c:pt idx="85">
                  <c:v>-0.24594280915655586</c:v>
                </c:pt>
                <c:pt idx="86">
                  <c:v>-0.24721829409830742</c:v>
                </c:pt>
                <c:pt idx="87">
                  <c:v>-0.24547539542013763</c:v>
                </c:pt>
                <c:pt idx="88">
                  <c:v>-0.25485535921537872</c:v>
                </c:pt>
              </c:numCache>
            </c:numRef>
          </c:val>
          <c:smooth val="0"/>
          <c:extLst xmlns:c16r2="http://schemas.microsoft.com/office/drawing/2015/06/chart">
            <c:ext xmlns:c16="http://schemas.microsoft.com/office/drawing/2014/chart" uri="{C3380CC4-5D6E-409C-BE32-E72D297353CC}">
              <c16:uniqueId val="{0000000A-E935-4364-8AA6-127B30C94751}"/>
            </c:ext>
          </c:extLst>
        </c:ser>
        <c:ser>
          <c:idx val="9"/>
          <c:order val="9"/>
          <c:tx>
            <c:strRef>
              <c:f>'Percent Change'!$K$1</c:f>
              <c:strCache>
                <c:ptCount val="1"/>
                <c:pt idx="0">
                  <c:v>Massachusetts</c:v>
                </c:pt>
              </c:strCache>
            </c:strRef>
          </c:tx>
          <c:spPr>
            <a:ln w="63500"/>
          </c:spPr>
          <c:marker>
            <c:symbol val="none"/>
          </c:marker>
          <c:cat>
            <c:numRef>
              <c:f>'Percent Change'!$A$2:$A$90</c:f>
              <c:numCache>
                <c:formatCode>mmm\-yy</c:formatCode>
                <c:ptCount val="89"/>
                <c:pt idx="0">
                  <c:v>41183</c:v>
                </c:pt>
                <c:pt idx="1">
                  <c:v>41214</c:v>
                </c:pt>
                <c:pt idx="2">
                  <c:v>41244</c:v>
                </c:pt>
                <c:pt idx="3">
                  <c:v>41275</c:v>
                </c:pt>
                <c:pt idx="4">
                  <c:v>41306</c:v>
                </c:pt>
                <c:pt idx="5">
                  <c:v>41334</c:v>
                </c:pt>
                <c:pt idx="6">
                  <c:v>41365</c:v>
                </c:pt>
                <c:pt idx="7">
                  <c:v>41395</c:v>
                </c:pt>
                <c:pt idx="8">
                  <c:v>41426</c:v>
                </c:pt>
                <c:pt idx="9">
                  <c:v>41456</c:v>
                </c:pt>
                <c:pt idx="10">
                  <c:v>41487</c:v>
                </c:pt>
                <c:pt idx="11">
                  <c:v>41518</c:v>
                </c:pt>
                <c:pt idx="12">
                  <c:v>41548</c:v>
                </c:pt>
                <c:pt idx="13">
                  <c:v>41579</c:v>
                </c:pt>
                <c:pt idx="14">
                  <c:v>41609</c:v>
                </c:pt>
                <c:pt idx="15">
                  <c:v>41640</c:v>
                </c:pt>
                <c:pt idx="16">
                  <c:v>41671</c:v>
                </c:pt>
                <c:pt idx="17">
                  <c:v>41699</c:v>
                </c:pt>
                <c:pt idx="18">
                  <c:v>41730</c:v>
                </c:pt>
                <c:pt idx="19">
                  <c:v>41760</c:v>
                </c:pt>
                <c:pt idx="20">
                  <c:v>41791</c:v>
                </c:pt>
                <c:pt idx="21">
                  <c:v>41821</c:v>
                </c:pt>
                <c:pt idx="22">
                  <c:v>41852</c:v>
                </c:pt>
                <c:pt idx="23">
                  <c:v>41883</c:v>
                </c:pt>
                <c:pt idx="24">
                  <c:v>41913</c:v>
                </c:pt>
                <c:pt idx="25">
                  <c:v>41944</c:v>
                </c:pt>
                <c:pt idx="26">
                  <c:v>41974</c:v>
                </c:pt>
                <c:pt idx="27">
                  <c:v>42005</c:v>
                </c:pt>
                <c:pt idx="28">
                  <c:v>42036</c:v>
                </c:pt>
                <c:pt idx="29">
                  <c:v>42064</c:v>
                </c:pt>
                <c:pt idx="30">
                  <c:v>42095</c:v>
                </c:pt>
                <c:pt idx="31">
                  <c:v>42125</c:v>
                </c:pt>
                <c:pt idx="32">
                  <c:v>42156</c:v>
                </c:pt>
                <c:pt idx="33">
                  <c:v>42186</c:v>
                </c:pt>
                <c:pt idx="34">
                  <c:v>42217</c:v>
                </c:pt>
                <c:pt idx="35">
                  <c:v>42248</c:v>
                </c:pt>
                <c:pt idx="36">
                  <c:v>42278</c:v>
                </c:pt>
                <c:pt idx="37">
                  <c:v>42309</c:v>
                </c:pt>
                <c:pt idx="38">
                  <c:v>42339</c:v>
                </c:pt>
                <c:pt idx="39">
                  <c:v>42370</c:v>
                </c:pt>
                <c:pt idx="40">
                  <c:v>42401</c:v>
                </c:pt>
                <c:pt idx="41">
                  <c:v>42430</c:v>
                </c:pt>
                <c:pt idx="42">
                  <c:v>42461</c:v>
                </c:pt>
                <c:pt idx="43">
                  <c:v>42491</c:v>
                </c:pt>
                <c:pt idx="44">
                  <c:v>42522</c:v>
                </c:pt>
                <c:pt idx="45">
                  <c:v>42552</c:v>
                </c:pt>
                <c:pt idx="46">
                  <c:v>42583</c:v>
                </c:pt>
                <c:pt idx="47">
                  <c:v>42614</c:v>
                </c:pt>
                <c:pt idx="48">
                  <c:v>42644</c:v>
                </c:pt>
                <c:pt idx="49">
                  <c:v>42675</c:v>
                </c:pt>
                <c:pt idx="50">
                  <c:v>42705</c:v>
                </c:pt>
                <c:pt idx="51">
                  <c:v>42736</c:v>
                </c:pt>
                <c:pt idx="52">
                  <c:v>42767</c:v>
                </c:pt>
                <c:pt idx="53">
                  <c:v>42795</c:v>
                </c:pt>
                <c:pt idx="54">
                  <c:v>42826</c:v>
                </c:pt>
                <c:pt idx="55">
                  <c:v>42856</c:v>
                </c:pt>
                <c:pt idx="56">
                  <c:v>42887</c:v>
                </c:pt>
                <c:pt idx="57">
                  <c:v>42917</c:v>
                </c:pt>
                <c:pt idx="58">
                  <c:v>42948</c:v>
                </c:pt>
                <c:pt idx="59">
                  <c:v>42979</c:v>
                </c:pt>
                <c:pt idx="60">
                  <c:v>43009</c:v>
                </c:pt>
                <c:pt idx="61">
                  <c:v>43040</c:v>
                </c:pt>
                <c:pt idx="62">
                  <c:v>43070</c:v>
                </c:pt>
                <c:pt idx="63">
                  <c:v>43101</c:v>
                </c:pt>
                <c:pt idx="64">
                  <c:v>43132</c:v>
                </c:pt>
                <c:pt idx="65">
                  <c:v>43160</c:v>
                </c:pt>
                <c:pt idx="66">
                  <c:v>43191</c:v>
                </c:pt>
                <c:pt idx="67">
                  <c:v>43221</c:v>
                </c:pt>
                <c:pt idx="68">
                  <c:v>43252</c:v>
                </c:pt>
                <c:pt idx="69">
                  <c:v>43282</c:v>
                </c:pt>
                <c:pt idx="70">
                  <c:v>43313</c:v>
                </c:pt>
                <c:pt idx="71">
                  <c:v>43344</c:v>
                </c:pt>
                <c:pt idx="72">
                  <c:v>43374</c:v>
                </c:pt>
                <c:pt idx="73">
                  <c:v>43405</c:v>
                </c:pt>
                <c:pt idx="74">
                  <c:v>43452</c:v>
                </c:pt>
                <c:pt idx="75">
                  <c:v>43466</c:v>
                </c:pt>
                <c:pt idx="76">
                  <c:v>43515</c:v>
                </c:pt>
                <c:pt idx="77">
                  <c:v>43543</c:v>
                </c:pt>
                <c:pt idx="78">
                  <c:v>43574</c:v>
                </c:pt>
                <c:pt idx="79">
                  <c:v>43604</c:v>
                </c:pt>
                <c:pt idx="80">
                  <c:v>43635</c:v>
                </c:pt>
                <c:pt idx="81" formatCode="d\-mmm">
                  <c:v>43696</c:v>
                </c:pt>
                <c:pt idx="82" formatCode="d\-mmm">
                  <c:v>44093</c:v>
                </c:pt>
                <c:pt idx="83" formatCode="d\-mmm">
                  <c:v>44123</c:v>
                </c:pt>
                <c:pt idx="84" formatCode="d\-mmm">
                  <c:v>44154</c:v>
                </c:pt>
                <c:pt idx="85" formatCode="d\-mmm">
                  <c:v>44184</c:v>
                </c:pt>
                <c:pt idx="86" formatCode="d\-mmm">
                  <c:v>43850</c:v>
                </c:pt>
                <c:pt idx="87" formatCode="d\-mmm">
                  <c:v>43881</c:v>
                </c:pt>
                <c:pt idx="88" formatCode="d\-mmm">
                  <c:v>43941</c:v>
                </c:pt>
              </c:numCache>
            </c:numRef>
          </c:cat>
          <c:val>
            <c:numRef>
              <c:f>'Percent Change'!$K$2:$K$90</c:f>
              <c:numCache>
                <c:formatCode>0%</c:formatCode>
                <c:ptCount val="89"/>
                <c:pt idx="0">
                  <c:v>0</c:v>
                </c:pt>
                <c:pt idx="1">
                  <c:v>-1.2479617171559876E-2</c:v>
                </c:pt>
                <c:pt idx="2">
                  <c:v>-2.9277526036758705E-2</c:v>
                </c:pt>
                <c:pt idx="3">
                  <c:v>-7.8499496062733876E-3</c:v>
                </c:pt>
                <c:pt idx="4">
                  <c:v>-2.6540696007014142E-2</c:v>
                </c:pt>
                <c:pt idx="5">
                  <c:v>-2.6376813969304913E-2</c:v>
                </c:pt>
                <c:pt idx="6">
                  <c:v>-2.3746507264071348E-2</c:v>
                </c:pt>
                <c:pt idx="7">
                  <c:v>-1.6330845057727417E-2</c:v>
                </c:pt>
                <c:pt idx="8">
                  <c:v>-3.4407033817058452E-2</c:v>
                </c:pt>
                <c:pt idx="9">
                  <c:v>-1.4839518514573213E-2</c:v>
                </c:pt>
                <c:pt idx="10">
                  <c:v>-7.3992740025728976E-3</c:v>
                </c:pt>
                <c:pt idx="11">
                  <c:v>-5.9243356631896171E-3</c:v>
                </c:pt>
                <c:pt idx="12">
                  <c:v>-4.1568678864952968E-2</c:v>
                </c:pt>
                <c:pt idx="13">
                  <c:v>-2.1345635411630703E-2</c:v>
                </c:pt>
                <c:pt idx="14">
                  <c:v>-9.1986987766205841E-2</c:v>
                </c:pt>
                <c:pt idx="15">
                  <c:v>-6.4045100336777572E-2</c:v>
                </c:pt>
                <c:pt idx="16">
                  <c:v>-9.0593990445677175E-2</c:v>
                </c:pt>
                <c:pt idx="17">
                  <c:v>-9.0643155056989944E-2</c:v>
                </c:pt>
                <c:pt idx="18">
                  <c:v>-4.1363826317816432E-2</c:v>
                </c:pt>
                <c:pt idx="19">
                  <c:v>-5.9710420439367695E-2</c:v>
                </c:pt>
                <c:pt idx="20">
                  <c:v>-6.9231966830275549E-2</c:v>
                </c:pt>
                <c:pt idx="21">
                  <c:v>-3.5152697088635554E-2</c:v>
                </c:pt>
                <c:pt idx="22">
                  <c:v>-4.1224526585763588E-2</c:v>
                </c:pt>
                <c:pt idx="23">
                  <c:v>-3.4431616122714837E-2</c:v>
                </c:pt>
                <c:pt idx="24">
                  <c:v>-5.764550676423108E-2</c:v>
                </c:pt>
                <c:pt idx="25">
                  <c:v>-6.7404682109817315E-2</c:v>
                </c:pt>
                <c:pt idx="26">
                  <c:v>-7.3910799006874806E-2</c:v>
                </c:pt>
                <c:pt idx="27">
                  <c:v>-8.0957726628372861E-2</c:v>
                </c:pt>
                <c:pt idx="28">
                  <c:v>-0.10047607731954544</c:v>
                </c:pt>
                <c:pt idx="29">
                  <c:v>-7.8171731987315529E-2</c:v>
                </c:pt>
                <c:pt idx="30">
                  <c:v>-6.9559730905694117E-2</c:v>
                </c:pt>
                <c:pt idx="31">
                  <c:v>-7.26325191127426E-2</c:v>
                </c:pt>
                <c:pt idx="32">
                  <c:v>-7.0567605437605985E-2</c:v>
                </c:pt>
                <c:pt idx="33">
                  <c:v>-6.4757987200812828E-2</c:v>
                </c:pt>
                <c:pt idx="34">
                  <c:v>-6.4462999532936216E-2</c:v>
                </c:pt>
                <c:pt idx="35">
                  <c:v>-6.25046091823106E-2</c:v>
                </c:pt>
                <c:pt idx="36">
                  <c:v>-6.4708822589500059E-2</c:v>
                </c:pt>
                <c:pt idx="37">
                  <c:v>-4.9713616139103078E-2</c:v>
                </c:pt>
                <c:pt idx="38">
                  <c:v>-6.0284007571350107E-2</c:v>
                </c:pt>
                <c:pt idx="39">
                  <c:v>-7.477937380673394E-2</c:v>
                </c:pt>
                <c:pt idx="40">
                  <c:v>-6.895336736616986E-2</c:v>
                </c:pt>
                <c:pt idx="41">
                  <c:v>-6.7158859053253472E-2</c:v>
                </c:pt>
                <c:pt idx="42">
                  <c:v>-7.1829497127967268E-2</c:v>
                </c:pt>
                <c:pt idx="43">
                  <c:v>-4.915641721089159E-2</c:v>
                </c:pt>
                <c:pt idx="44">
                  <c:v>-8.6226534140725453E-2</c:v>
                </c:pt>
                <c:pt idx="45">
                  <c:v>-6.0390530895861105E-2</c:v>
                </c:pt>
                <c:pt idx="46">
                  <c:v>-4.7370102999860664E-2</c:v>
                </c:pt>
                <c:pt idx="47">
                  <c:v>-4.8738518014732946E-2</c:v>
                </c:pt>
                <c:pt idx="48">
                  <c:v>-5.1622841878415926E-2</c:v>
                </c:pt>
                <c:pt idx="49">
                  <c:v>-5.8087988266046109E-2</c:v>
                </c:pt>
                <c:pt idx="50">
                  <c:v>-6.9944853694310805E-2</c:v>
                </c:pt>
                <c:pt idx="51">
                  <c:v>-6.9117249403879089E-2</c:v>
                </c:pt>
                <c:pt idx="52">
                  <c:v>-8.6496939502945791E-2</c:v>
                </c:pt>
                <c:pt idx="53">
                  <c:v>-8.0515245126557944E-2</c:v>
                </c:pt>
                <c:pt idx="54">
                  <c:v>-8.8316030121518563E-2</c:v>
                </c:pt>
                <c:pt idx="55">
                  <c:v>-7.7131081047861705E-2</c:v>
                </c:pt>
                <c:pt idx="56">
                  <c:v>-7.9728611345553424E-2</c:v>
                </c:pt>
                <c:pt idx="57">
                  <c:v>-8.4645072476831174E-2</c:v>
                </c:pt>
                <c:pt idx="58">
                  <c:v>-7.9343488556936737E-2</c:v>
                </c:pt>
                <c:pt idx="59">
                  <c:v>-8.711149714435551E-2</c:v>
                </c:pt>
                <c:pt idx="60">
                  <c:v>-8.1490343250927966E-2</c:v>
                </c:pt>
                <c:pt idx="61">
                  <c:v>-8.7160661755668278E-2</c:v>
                </c:pt>
                <c:pt idx="62">
                  <c:v>-0.10481895131884067</c:v>
                </c:pt>
                <c:pt idx="63">
                  <c:v>-0.1001647014478978</c:v>
                </c:pt>
                <c:pt idx="64">
                  <c:v>-0.11186587894033873</c:v>
                </c:pt>
                <c:pt idx="65">
                  <c:v>-0.11595473578118465</c:v>
                </c:pt>
                <c:pt idx="66">
                  <c:v>-0.11587279476233003</c:v>
                </c:pt>
                <c:pt idx="67">
                  <c:v>-0.11243127197043568</c:v>
                </c:pt>
                <c:pt idx="68">
                  <c:v>-0.11764272076959004</c:v>
                </c:pt>
                <c:pt idx="69">
                  <c:v>-0.12259195830840963</c:v>
                </c:pt>
                <c:pt idx="70">
                  <c:v>-0.12316554544039204</c:v>
                </c:pt>
                <c:pt idx="71">
                  <c:v>-0.12758216635665642</c:v>
                </c:pt>
                <c:pt idx="72">
                  <c:v>-0.12748383713403089</c:v>
                </c:pt>
                <c:pt idx="73">
                  <c:v>-0.14141381033931777</c:v>
                </c:pt>
                <c:pt idx="74">
                  <c:v>-0.15678594547644609</c:v>
                </c:pt>
                <c:pt idx="75">
                  <c:v>-0.15742508542351219</c:v>
                </c:pt>
                <c:pt idx="76">
                  <c:v>-0.16140741893984711</c:v>
                </c:pt>
                <c:pt idx="77">
                  <c:v>-0.15808880767623468</c:v>
                </c:pt>
                <c:pt idx="78">
                  <c:v>-0.15489310794090416</c:v>
                </c:pt>
                <c:pt idx="79">
                  <c:v>-0.1502798285793886</c:v>
                </c:pt>
                <c:pt idx="80">
                  <c:v>-0.15802325486115099</c:v>
                </c:pt>
                <c:pt idx="81">
                  <c:v>-0.15583542965773234</c:v>
                </c:pt>
                <c:pt idx="82">
                  <c:v>-0.15835101893656944</c:v>
                </c:pt>
                <c:pt idx="83">
                  <c:v>-0.15286097067330939</c:v>
                </c:pt>
                <c:pt idx="84">
                  <c:v>-0.16519309401093096</c:v>
                </c:pt>
                <c:pt idx="85">
                  <c:v>-0.17803325166545125</c:v>
                </c:pt>
                <c:pt idx="86">
                  <c:v>-0.16937208597251696</c:v>
                </c:pt>
                <c:pt idx="87">
                  <c:v>-0.16670080875785609</c:v>
                </c:pt>
                <c:pt idx="88">
                  <c:v>-0.12356705643277965</c:v>
                </c:pt>
              </c:numCache>
            </c:numRef>
          </c:val>
          <c:smooth val="0"/>
          <c:extLst xmlns:c16r2="http://schemas.microsoft.com/office/drawing/2015/06/chart">
            <c:ext xmlns:c16="http://schemas.microsoft.com/office/drawing/2014/chart" uri="{C3380CC4-5D6E-409C-BE32-E72D297353CC}">
              <c16:uniqueId val="{0000000B-E935-4364-8AA6-127B30C94751}"/>
            </c:ext>
          </c:extLst>
        </c:ser>
        <c:dLbls>
          <c:showLegendKey val="0"/>
          <c:showVal val="0"/>
          <c:showCatName val="0"/>
          <c:showSerName val="0"/>
          <c:showPercent val="0"/>
          <c:showBubbleSize val="0"/>
        </c:dLbls>
        <c:marker val="1"/>
        <c:smooth val="0"/>
        <c:axId val="57327616"/>
        <c:axId val="57329152"/>
      </c:lineChart>
      <c:dateAx>
        <c:axId val="57327616"/>
        <c:scaling>
          <c:orientation val="minMax"/>
          <c:max val="43922"/>
        </c:scaling>
        <c:delete val="0"/>
        <c:axPos val="b"/>
        <c:numFmt formatCode="mmm\-yy" sourceLinked="1"/>
        <c:majorTickMark val="out"/>
        <c:minorTickMark val="none"/>
        <c:tickLblPos val="low"/>
        <c:crossAx val="57329152"/>
        <c:crosses val="autoZero"/>
        <c:auto val="1"/>
        <c:lblOffset val="100"/>
        <c:baseTimeUnit val="months"/>
      </c:dateAx>
      <c:valAx>
        <c:axId val="57329152"/>
        <c:scaling>
          <c:orientation val="minMax"/>
        </c:scaling>
        <c:delete val="0"/>
        <c:axPos val="l"/>
        <c:majorGridlines/>
        <c:numFmt formatCode="0%" sourceLinked="1"/>
        <c:majorTickMark val="out"/>
        <c:minorTickMark val="none"/>
        <c:tickLblPos val="nextTo"/>
        <c:crossAx val="57327616"/>
        <c:crosses val="autoZero"/>
        <c:crossBetween val="between"/>
      </c:valAx>
    </c:plotArea>
    <c:legend>
      <c:legendPos val="r"/>
      <c:layout>
        <c:manualLayout>
          <c:xMode val="edge"/>
          <c:yMode val="edge"/>
          <c:x val="0.85078290560902115"/>
          <c:y val="4.0117509030776578E-2"/>
          <c:w val="0.14860649363274034"/>
          <c:h val="0.81895919166816"/>
        </c:manualLayout>
      </c:layout>
      <c:overlay val="0"/>
      <c:spPr>
        <a:noFill/>
      </c:sp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b="0" i="0" u="none" strike="noStrike" baseline="0">
                <a:solidFill>
                  <a:srgbClr val="000000"/>
                </a:solidFill>
                <a:latin typeface="Arial"/>
                <a:ea typeface="Arial"/>
                <a:cs typeface="Arial"/>
              </a:defRPr>
            </a:pPr>
            <a:r>
              <a:rPr lang="en-US" sz="1650" b="1" i="0" u="none" strike="noStrike" baseline="0" dirty="0">
                <a:solidFill>
                  <a:srgbClr val="0000FF"/>
                </a:solidFill>
                <a:latin typeface="Arial"/>
                <a:cs typeface="Arial"/>
              </a:rPr>
              <a:t>Participation </a:t>
            </a:r>
            <a:r>
              <a:rPr lang="en-US" sz="1650" b="1" i="0" u="none" strike="noStrike" baseline="0" dirty="0">
                <a:solidFill>
                  <a:srgbClr val="000000"/>
                </a:solidFill>
                <a:latin typeface="Arial"/>
                <a:cs typeface="Arial"/>
              </a:rPr>
              <a:t>&amp;</a:t>
            </a:r>
            <a:r>
              <a:rPr lang="en-US" sz="1650" b="1" i="0" u="none" strike="noStrike" baseline="0" dirty="0">
                <a:solidFill>
                  <a:srgbClr val="0000FF"/>
                </a:solidFill>
                <a:latin typeface="Arial"/>
                <a:cs typeface="Arial"/>
              </a:rPr>
              <a:t> </a:t>
            </a:r>
            <a:r>
              <a:rPr lang="en-US" sz="1650" b="1" i="0" u="none" strike="noStrike" baseline="0" dirty="0">
                <a:solidFill>
                  <a:srgbClr val="FF00FF"/>
                </a:solidFill>
                <a:latin typeface="Arial"/>
                <a:cs typeface="Arial"/>
              </a:rPr>
              <a:t>Active Caseload  </a:t>
            </a:r>
            <a:r>
              <a:rPr lang="en-US" sz="1650" b="1" i="0" u="none" strike="noStrike" baseline="0" dirty="0">
                <a:solidFill>
                  <a:schemeClr val="tx1"/>
                </a:solidFill>
                <a:latin typeface="Arial"/>
                <a:cs typeface="Arial"/>
              </a:rPr>
              <a:t>- July 2019 – August 2020  </a:t>
            </a:r>
          </a:p>
        </c:rich>
      </c:tx>
      <c:layout>
        <c:manualLayout>
          <c:xMode val="edge"/>
          <c:yMode val="edge"/>
          <c:x val="0.19438052443161102"/>
          <c:y val="3.3274195228628387E-2"/>
        </c:manualLayout>
      </c:layout>
      <c:overlay val="0"/>
      <c:spPr>
        <a:noFill/>
        <a:ln w="25400">
          <a:noFill/>
        </a:ln>
      </c:spPr>
    </c:title>
    <c:autoTitleDeleted val="0"/>
    <c:plotArea>
      <c:layout>
        <c:manualLayout>
          <c:layoutTarget val="inner"/>
          <c:xMode val="edge"/>
          <c:yMode val="edge"/>
          <c:x val="6.1202863278453833E-2"/>
          <c:y val="0.12775378884091101"/>
          <c:w val="0.93430782010834501"/>
          <c:h val="0.65110218365561445"/>
        </c:manualLayout>
      </c:layout>
      <c:lineChart>
        <c:grouping val="standard"/>
        <c:varyColors val="0"/>
        <c:ser>
          <c:idx val="0"/>
          <c:order val="0"/>
          <c:tx>
            <c:strRef>
              <c:f>State!$B$1</c:f>
              <c:strCache>
                <c:ptCount val="1"/>
                <c:pt idx="0">
                  <c:v>Participation</c:v>
                </c:pt>
              </c:strCache>
            </c:strRef>
          </c:tx>
          <c:spPr>
            <a:ln w="12700">
              <a:solidFill>
                <a:srgbClr val="0000FA"/>
              </a:solidFill>
              <a:prstDash val="solid"/>
            </a:ln>
          </c:spPr>
          <c:marker>
            <c:symbol val="diamond"/>
            <c:size val="5"/>
            <c:spPr>
              <a:solidFill>
                <a:srgbClr val="0000FA"/>
              </a:solidFill>
              <a:ln>
                <a:solidFill>
                  <a:srgbClr val="0000FA"/>
                </a:solidFill>
                <a:prstDash val="solid"/>
              </a:ln>
            </c:spPr>
          </c:marker>
          <c:dLbls>
            <c:dLbl>
              <c:idx val="0"/>
              <c:layout>
                <c:manualLayout>
                  <c:x val="-3.5180285099093149E-2"/>
                  <c:y val="-3.01659911558674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62C-4011-A85D-5613A44BDBA8}"/>
                </c:ext>
              </c:extLst>
            </c:dLbl>
            <c:dLbl>
              <c:idx val="1"/>
              <c:layout>
                <c:manualLayout>
                  <c:x val="-3.4531503921291277E-2"/>
                  <c:y val="-2.425577755161557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62C-4011-A85D-5613A44BDBA8}"/>
                </c:ext>
              </c:extLst>
            </c:dLbl>
            <c:dLbl>
              <c:idx val="2"/>
              <c:layout>
                <c:manualLayout>
                  <c:x val="-3.518029903254178E-2"/>
                  <c:y val="-3.01659125188536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62C-4011-A85D-5613A44BDBA8}"/>
                </c:ext>
              </c:extLst>
            </c:dLbl>
            <c:dLbl>
              <c:idx val="3"/>
              <c:layout>
                <c:manualLayout>
                  <c:x val="-4.221635883905013E-2"/>
                  <c:y val="2.71493212669683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E62C-4011-A85D-5613A44BDBA8}"/>
                </c:ext>
              </c:extLst>
            </c:dLbl>
            <c:spPr>
              <a:noFill/>
              <a:ln w="25400">
                <a:noFill/>
              </a:ln>
            </c:spPr>
            <c:txPr>
              <a:bodyPr/>
              <a:lstStyle/>
              <a:p>
                <a:pPr>
                  <a:defRPr sz="11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State!$A$2:$A$15</c:f>
              <c:strCache>
                <c:ptCount val="14"/>
                <c:pt idx="0">
                  <c:v>July</c:v>
                </c:pt>
                <c:pt idx="1">
                  <c:v>August</c:v>
                </c:pt>
                <c:pt idx="2">
                  <c:v>September </c:v>
                </c:pt>
                <c:pt idx="3">
                  <c:v>October</c:v>
                </c:pt>
                <c:pt idx="4">
                  <c:v>November</c:v>
                </c:pt>
                <c:pt idx="5">
                  <c:v>December</c:v>
                </c:pt>
                <c:pt idx="6">
                  <c:v>January</c:v>
                </c:pt>
                <c:pt idx="7">
                  <c:v>February</c:v>
                </c:pt>
                <c:pt idx="8">
                  <c:v>March </c:v>
                </c:pt>
                <c:pt idx="9">
                  <c:v>April</c:v>
                </c:pt>
                <c:pt idx="10">
                  <c:v>May</c:v>
                </c:pt>
                <c:pt idx="11">
                  <c:v>June</c:v>
                </c:pt>
                <c:pt idx="12">
                  <c:v>July</c:v>
                </c:pt>
                <c:pt idx="13">
                  <c:v>August</c:v>
                </c:pt>
              </c:strCache>
            </c:strRef>
          </c:cat>
          <c:val>
            <c:numRef>
              <c:f>State!$B$2:$B$15</c:f>
              <c:numCache>
                <c:formatCode>General</c:formatCode>
                <c:ptCount val="14"/>
                <c:pt idx="0">
                  <c:v>103244</c:v>
                </c:pt>
                <c:pt idx="1">
                  <c:v>103354</c:v>
                </c:pt>
                <c:pt idx="2" formatCode="0">
                  <c:v>103006</c:v>
                </c:pt>
                <c:pt idx="3" formatCode="0">
                  <c:v>103663</c:v>
                </c:pt>
                <c:pt idx="4" formatCode="0">
                  <c:v>102202</c:v>
                </c:pt>
                <c:pt idx="5" formatCode="0">
                  <c:v>100639</c:v>
                </c:pt>
                <c:pt idx="6" formatCode="0">
                  <c:v>101642</c:v>
                </c:pt>
                <c:pt idx="7" formatCode="0">
                  <c:v>101078</c:v>
                </c:pt>
                <c:pt idx="8" formatCode="0">
                  <c:v>103034</c:v>
                </c:pt>
                <c:pt idx="9" formatCode="0">
                  <c:v>107223</c:v>
                </c:pt>
                <c:pt idx="10" formatCode="0">
                  <c:v>109559</c:v>
                </c:pt>
                <c:pt idx="11" formatCode="0">
                  <c:v>110332</c:v>
                </c:pt>
                <c:pt idx="12" formatCode="0">
                  <c:v>110302</c:v>
                </c:pt>
              </c:numCache>
            </c:numRef>
          </c:val>
          <c:smooth val="0"/>
          <c:extLst xmlns:c16r2="http://schemas.microsoft.com/office/drawing/2015/06/chart">
            <c:ext xmlns:c16="http://schemas.microsoft.com/office/drawing/2014/chart" uri="{C3380CC4-5D6E-409C-BE32-E72D297353CC}">
              <c16:uniqueId val="{00000004-E62C-4011-A85D-5613A44BDBA8}"/>
            </c:ext>
          </c:extLst>
        </c:ser>
        <c:ser>
          <c:idx val="1"/>
          <c:order val="1"/>
          <c:tx>
            <c:strRef>
              <c:f>State!$C$1</c:f>
              <c:strCache>
                <c:ptCount val="1"/>
                <c:pt idx="0">
                  <c:v>Active Caseload</c:v>
                </c:pt>
              </c:strCache>
            </c:strRef>
          </c:tx>
          <c:spPr>
            <a:ln w="12700">
              <a:solidFill>
                <a:srgbClr val="FF00FF"/>
              </a:solidFill>
              <a:prstDash val="solid"/>
            </a:ln>
          </c:spPr>
          <c:marker>
            <c:symbol val="square"/>
            <c:size val="5"/>
            <c:spPr>
              <a:solidFill>
                <a:srgbClr val="FF00FF"/>
              </a:solidFill>
              <a:ln>
                <a:solidFill>
                  <a:srgbClr val="FF00FF"/>
                </a:solidFill>
                <a:prstDash val="solid"/>
              </a:ln>
            </c:spPr>
          </c:marker>
          <c:dLbls>
            <c:dLbl>
              <c:idx val="0"/>
              <c:layout>
                <c:manualLayout>
                  <c:x val="-3.6939313984168866E-2"/>
                  <c:y val="-2.71493212669683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E62C-4011-A85D-5613A44BDBA8}"/>
                </c:ext>
              </c:extLst>
            </c:dLbl>
            <c:dLbl>
              <c:idx val="1"/>
              <c:layout>
                <c:manualLayout>
                  <c:x val="-3.6777091486318698E-2"/>
                  <c:y val="3.92224781426131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E62C-4011-A85D-5613A44BDBA8}"/>
                </c:ext>
              </c:extLst>
            </c:dLbl>
            <c:dLbl>
              <c:idx val="2"/>
              <c:layout>
                <c:manualLayout>
                  <c:x val="-3.6939313984168866E-2"/>
                  <c:y val="-3.01659125188536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62C-4011-A85D-5613A44BDBA8}"/>
                </c:ext>
              </c:extLst>
            </c:dLbl>
            <c:dLbl>
              <c:idx val="14"/>
              <c:layout>
                <c:manualLayout>
                  <c:x val="-2.2446689113355782E-3"/>
                  <c:y val="-2.11640211640211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E62C-4011-A85D-5613A44BDBA8}"/>
                </c:ext>
              </c:extLst>
            </c:dLbl>
            <c:spPr>
              <a:noFill/>
              <a:ln w="25400">
                <a:noFill/>
              </a:ln>
            </c:spPr>
            <c:txPr>
              <a:bodyPr/>
              <a:lstStyle/>
              <a:p>
                <a:pPr>
                  <a:defRPr sz="11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State!$A$2:$A$15</c:f>
              <c:strCache>
                <c:ptCount val="14"/>
                <c:pt idx="0">
                  <c:v>July</c:v>
                </c:pt>
                <c:pt idx="1">
                  <c:v>August</c:v>
                </c:pt>
                <c:pt idx="2">
                  <c:v>September </c:v>
                </c:pt>
                <c:pt idx="3">
                  <c:v>October</c:v>
                </c:pt>
                <c:pt idx="4">
                  <c:v>November</c:v>
                </c:pt>
                <c:pt idx="5">
                  <c:v>December</c:v>
                </c:pt>
                <c:pt idx="6">
                  <c:v>January</c:v>
                </c:pt>
                <c:pt idx="7">
                  <c:v>February</c:v>
                </c:pt>
                <c:pt idx="8">
                  <c:v>March </c:v>
                </c:pt>
                <c:pt idx="9">
                  <c:v>April</c:v>
                </c:pt>
                <c:pt idx="10">
                  <c:v>May</c:v>
                </c:pt>
                <c:pt idx="11">
                  <c:v>June</c:v>
                </c:pt>
                <c:pt idx="12">
                  <c:v>July</c:v>
                </c:pt>
                <c:pt idx="13">
                  <c:v>August</c:v>
                </c:pt>
              </c:strCache>
            </c:strRef>
          </c:cat>
          <c:val>
            <c:numRef>
              <c:f>State!$C$2:$C$15</c:f>
              <c:numCache>
                <c:formatCode>0</c:formatCode>
                <c:ptCount val="14"/>
                <c:pt idx="0">
                  <c:v>106840.25806451611</c:v>
                </c:pt>
                <c:pt idx="1">
                  <c:v>107139.58064516127</c:v>
                </c:pt>
                <c:pt idx="2">
                  <c:v>107117.10000000002</c:v>
                </c:pt>
                <c:pt idx="3">
                  <c:v>106824.53333333335</c:v>
                </c:pt>
                <c:pt idx="4">
                  <c:v>107067.06666666667</c:v>
                </c:pt>
                <c:pt idx="5">
                  <c:v>105846</c:v>
                </c:pt>
                <c:pt idx="6">
                  <c:v>104974.83870967742</c:v>
                </c:pt>
                <c:pt idx="7">
                  <c:v>105140.20689655172</c:v>
                </c:pt>
                <c:pt idx="8">
                  <c:v>104800.70967741935</c:v>
                </c:pt>
                <c:pt idx="9">
                  <c:v>106475</c:v>
                </c:pt>
                <c:pt idx="10">
                  <c:v>109260.87096774195</c:v>
                </c:pt>
                <c:pt idx="11">
                  <c:v>110930.34482758623</c:v>
                </c:pt>
                <c:pt idx="12">
                  <c:v>111234</c:v>
                </c:pt>
                <c:pt idx="13">
                  <c:v>112054.13333333333</c:v>
                </c:pt>
              </c:numCache>
            </c:numRef>
          </c:val>
          <c:smooth val="0"/>
          <c:extLst xmlns:c16r2="http://schemas.microsoft.com/office/drawing/2015/06/chart">
            <c:ext xmlns:c16="http://schemas.microsoft.com/office/drawing/2014/chart" uri="{C3380CC4-5D6E-409C-BE32-E72D297353CC}">
              <c16:uniqueId val="{00000009-E62C-4011-A85D-5613A44BDBA8}"/>
            </c:ext>
          </c:extLst>
        </c:ser>
        <c:dLbls>
          <c:showLegendKey val="0"/>
          <c:showVal val="0"/>
          <c:showCatName val="0"/>
          <c:showSerName val="0"/>
          <c:showPercent val="0"/>
          <c:showBubbleSize val="0"/>
        </c:dLbls>
        <c:marker val="1"/>
        <c:smooth val="0"/>
        <c:axId val="78106624"/>
        <c:axId val="78108160"/>
      </c:lineChart>
      <c:catAx>
        <c:axId val="78106624"/>
        <c:scaling>
          <c:orientation val="minMax"/>
        </c:scaling>
        <c:delete val="0"/>
        <c:axPos val="b"/>
        <c:numFmt formatCode="General" sourceLinked="0"/>
        <c:majorTickMark val="none"/>
        <c:minorTickMark val="none"/>
        <c:tickLblPos val="low"/>
        <c:txPr>
          <a:bodyPr rot="-2700000" vert="horz"/>
          <a:lstStyle/>
          <a:p>
            <a:pPr>
              <a:defRPr sz="1200" b="0" i="0" u="none" strike="noStrike" baseline="0">
                <a:solidFill>
                  <a:srgbClr val="000000"/>
                </a:solidFill>
                <a:latin typeface="Arial"/>
                <a:ea typeface="Arial"/>
                <a:cs typeface="Arial"/>
              </a:defRPr>
            </a:pPr>
            <a:endParaRPr lang="en-US"/>
          </a:p>
        </c:txPr>
        <c:crossAx val="78108160"/>
        <c:crossesAt val="120000"/>
        <c:auto val="1"/>
        <c:lblAlgn val="ctr"/>
        <c:lblOffset val="50"/>
        <c:tickMarkSkip val="1"/>
        <c:noMultiLvlLbl val="0"/>
      </c:catAx>
      <c:valAx>
        <c:axId val="78108160"/>
        <c:scaling>
          <c:orientation val="minMax"/>
          <c:max val="115000"/>
          <c:min val="95000"/>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78106624"/>
        <c:crossesAt val="1"/>
        <c:crossBetween val="between"/>
        <c:majorUnit val="5000"/>
      </c:valAx>
      <c:spPr>
        <a:solidFill>
          <a:srgbClr val="C0C0C0"/>
        </a:solidFill>
        <a:ln w="12700">
          <a:solidFill>
            <a:srgbClr val="808080"/>
          </a:solidFill>
          <a:prstDash val="solid"/>
        </a:ln>
      </c:spPr>
    </c:plotArea>
    <c:legend>
      <c:legendPos val="r"/>
      <c:legendEntry>
        <c:idx val="0"/>
        <c:txPr>
          <a:bodyPr/>
          <a:lstStyle/>
          <a:p>
            <a:pPr>
              <a:defRPr sz="365" b="0" i="0" u="none" strike="noStrike" baseline="0">
                <a:solidFill>
                  <a:srgbClr val="000000"/>
                </a:solidFill>
                <a:latin typeface="Arial"/>
                <a:ea typeface="Arial"/>
                <a:cs typeface="Arial"/>
              </a:defRPr>
            </a:pPr>
            <a:endParaRPr lang="en-US"/>
          </a:p>
        </c:txPr>
      </c:legendEntry>
      <c:legendEntry>
        <c:idx val="1"/>
        <c:txPr>
          <a:bodyPr/>
          <a:lstStyle/>
          <a:p>
            <a:pPr>
              <a:defRPr sz="365" b="0" i="0" u="none" strike="noStrike" baseline="0">
                <a:solidFill>
                  <a:srgbClr val="000000"/>
                </a:solidFill>
                <a:latin typeface="Arial"/>
                <a:ea typeface="Arial"/>
                <a:cs typeface="Arial"/>
              </a:defRPr>
            </a:pPr>
            <a:endParaRPr lang="en-US"/>
          </a:p>
        </c:txPr>
      </c:legendEntry>
      <c:layout>
        <c:manualLayout>
          <c:xMode val="edge"/>
          <c:yMode val="edge"/>
          <c:x val="0.31637357830271218"/>
          <c:y val="0.90161665278327374"/>
          <c:w val="0.36001126222858498"/>
          <c:h val="9.7695515208553907E-2"/>
        </c:manualLayout>
      </c:layout>
      <c:overlay val="0"/>
      <c:spPr>
        <a:solidFill>
          <a:srgbClr val="FFFFFF"/>
        </a:solidFill>
        <a:ln w="3175">
          <a:solidFill>
            <a:schemeClr val="accent1"/>
          </a:solidFill>
          <a:prstDash val="solid"/>
        </a:ln>
      </c:spPr>
      <c:txPr>
        <a:bodyPr/>
        <a:lstStyle/>
        <a:p>
          <a:pPr>
            <a:defRPr sz="21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b="0" i="0" baseline="0" dirty="0">
                <a:effectLst/>
              </a:rPr>
              <a:t>Comfort Returning to WIC Clinics (n=1,131)</a:t>
            </a:r>
            <a:endParaRPr lang="en-US" dirty="0">
              <a:effectLst/>
            </a:endParaRPr>
          </a:p>
        </c:rich>
      </c:tx>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Sheet1!$A$1:$F$1</c:f>
              <c:strCache>
                <c:ptCount val="6"/>
                <c:pt idx="0">
                  <c:v>Making sure everyone in the WIC clinic is wearing a mask</c:v>
                </c:pt>
                <c:pt idx="1">
                  <c:v>Making sure everyone in the WIC clinic is at least 6 feet apart</c:v>
                </c:pt>
                <c:pt idx="2">
                  <c:v>Being told what the WIC clinic is doing to stay clean</c:v>
                </c:pt>
                <c:pt idx="3">
                  <c:v>If I didn’t have to bring my child(ren) to the appointment</c:v>
                </c:pt>
                <c:pt idx="4">
                  <c:v>I don’t think I’ll be comfortable going back to the WIC clinic right after reopening</c:v>
                </c:pt>
                <c:pt idx="5">
                  <c:v>I don’t think I’ll ever be comfortable going back to the WIC clinic</c:v>
                </c:pt>
              </c:strCache>
            </c:strRef>
          </c:cat>
          <c:val>
            <c:numRef>
              <c:f>Sheet1!$A$2:$F$2</c:f>
              <c:numCache>
                <c:formatCode>0%</c:formatCode>
                <c:ptCount val="6"/>
                <c:pt idx="0">
                  <c:v>0.70468611847922202</c:v>
                </c:pt>
                <c:pt idx="1">
                  <c:v>0.59504862953138804</c:v>
                </c:pt>
                <c:pt idx="2">
                  <c:v>0.516357206012378</c:v>
                </c:pt>
                <c:pt idx="3">
                  <c:v>0.56321839080459801</c:v>
                </c:pt>
                <c:pt idx="4">
                  <c:v>0.33333333333333298</c:v>
                </c:pt>
                <c:pt idx="5">
                  <c:v>9.9911582670203294E-2</c:v>
                </c:pt>
              </c:numCache>
            </c:numRef>
          </c:val>
          <c:extLst xmlns:c16r2="http://schemas.microsoft.com/office/drawing/2015/06/chart">
            <c:ext xmlns:c16="http://schemas.microsoft.com/office/drawing/2014/chart" uri="{C3380CC4-5D6E-409C-BE32-E72D297353CC}">
              <c16:uniqueId val="{00000000-E0EC-4FA1-B232-A643A9CD4430}"/>
            </c:ext>
          </c:extLst>
        </c:ser>
        <c:dLbls>
          <c:dLblPos val="outEnd"/>
          <c:showLegendKey val="0"/>
          <c:showVal val="1"/>
          <c:showCatName val="0"/>
          <c:showSerName val="0"/>
          <c:showPercent val="0"/>
          <c:showBubbleSize val="0"/>
        </c:dLbls>
        <c:gapWidth val="219"/>
        <c:overlap val="-27"/>
        <c:axId val="85883520"/>
        <c:axId val="85915136"/>
      </c:barChart>
      <c:catAx>
        <c:axId val="85883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5915136"/>
        <c:crosses val="autoZero"/>
        <c:auto val="1"/>
        <c:lblAlgn val="ctr"/>
        <c:lblOffset val="100"/>
        <c:noMultiLvlLbl val="0"/>
      </c:catAx>
      <c:valAx>
        <c:axId val="85915136"/>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8835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WIC Telehealth Services Experience</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WICSmart (n=320)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Good</c:v>
                </c:pt>
                <c:pt idx="2">
                  <c:v>Neutral</c:v>
                </c:pt>
                <c:pt idx="3">
                  <c:v>Fair</c:v>
                </c:pt>
                <c:pt idx="4">
                  <c:v>Poor</c:v>
                </c:pt>
              </c:strCache>
            </c:strRef>
          </c:cat>
          <c:val>
            <c:numRef>
              <c:f>Sheet1!$B$2:$B$6</c:f>
              <c:numCache>
                <c:formatCode>0%</c:formatCode>
                <c:ptCount val="5"/>
                <c:pt idx="0">
                  <c:v>0.65312499999999996</c:v>
                </c:pt>
                <c:pt idx="1">
                  <c:v>0.26874999999999999</c:v>
                </c:pt>
                <c:pt idx="2">
                  <c:v>0.05</c:v>
                </c:pt>
                <c:pt idx="3">
                  <c:v>2.1874999999999999E-2</c:v>
                </c:pt>
                <c:pt idx="4">
                  <c:v>6.2500000000000003E-3</c:v>
                </c:pt>
              </c:numCache>
            </c:numRef>
          </c:val>
          <c:extLst xmlns:c16r2="http://schemas.microsoft.com/office/drawing/2015/06/chart">
            <c:ext xmlns:c16="http://schemas.microsoft.com/office/drawing/2014/chart" uri="{C3380CC4-5D6E-409C-BE32-E72D297353CC}">
              <c16:uniqueId val="{00000000-E0AC-4492-99E7-D280DD805A23}"/>
            </c:ext>
          </c:extLst>
        </c:ser>
        <c:ser>
          <c:idx val="1"/>
          <c:order val="1"/>
          <c:tx>
            <c:strRef>
              <c:f>Sheet1!$C$1</c:f>
              <c:strCache>
                <c:ptCount val="1"/>
                <c:pt idx="0">
                  <c:v>Phone (n=974)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Good</c:v>
                </c:pt>
                <c:pt idx="2">
                  <c:v>Neutral</c:v>
                </c:pt>
                <c:pt idx="3">
                  <c:v>Fair</c:v>
                </c:pt>
                <c:pt idx="4">
                  <c:v>Poor</c:v>
                </c:pt>
              </c:strCache>
            </c:strRef>
          </c:cat>
          <c:val>
            <c:numRef>
              <c:f>Sheet1!$C$2:$C$6</c:f>
              <c:numCache>
                <c:formatCode>0%</c:formatCode>
                <c:ptCount val="5"/>
                <c:pt idx="0">
                  <c:v>0.74743326488706396</c:v>
                </c:pt>
                <c:pt idx="1">
                  <c:v>0.208418891170431</c:v>
                </c:pt>
                <c:pt idx="2">
                  <c:v>3.08008213552361E-2</c:v>
                </c:pt>
                <c:pt idx="3">
                  <c:v>7.1868583162217597E-3</c:v>
                </c:pt>
                <c:pt idx="4">
                  <c:v>6.1601642710472299E-3</c:v>
                </c:pt>
              </c:numCache>
            </c:numRef>
          </c:val>
          <c:extLst xmlns:c16r2="http://schemas.microsoft.com/office/drawing/2015/06/chart">
            <c:ext xmlns:c16="http://schemas.microsoft.com/office/drawing/2014/chart" uri="{C3380CC4-5D6E-409C-BE32-E72D297353CC}">
              <c16:uniqueId val="{00000001-E0AC-4492-99E7-D280DD805A23}"/>
            </c:ext>
          </c:extLst>
        </c:ser>
        <c:ser>
          <c:idx val="2"/>
          <c:order val="2"/>
          <c:tx>
            <c:strRef>
              <c:f>Sheet1!$D$1</c:f>
              <c:strCache>
                <c:ptCount val="1"/>
                <c:pt idx="0">
                  <c:v>Video Chat (n=82)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Excellent</c:v>
                </c:pt>
                <c:pt idx="1">
                  <c:v>Good</c:v>
                </c:pt>
                <c:pt idx="2">
                  <c:v>Neutral</c:v>
                </c:pt>
                <c:pt idx="3">
                  <c:v>Fair</c:v>
                </c:pt>
                <c:pt idx="4">
                  <c:v>Poor</c:v>
                </c:pt>
              </c:strCache>
            </c:strRef>
          </c:cat>
          <c:val>
            <c:numRef>
              <c:f>Sheet1!$D$2:$D$6</c:f>
              <c:numCache>
                <c:formatCode>0%</c:formatCode>
                <c:ptCount val="5"/>
                <c:pt idx="0">
                  <c:v>0.68292682926829296</c:v>
                </c:pt>
                <c:pt idx="1">
                  <c:v>0.25609756097560998</c:v>
                </c:pt>
                <c:pt idx="2">
                  <c:v>6.0975609756097497E-2</c:v>
                </c:pt>
                <c:pt idx="3">
                  <c:v>0</c:v>
                </c:pt>
                <c:pt idx="4">
                  <c:v>0</c:v>
                </c:pt>
              </c:numCache>
            </c:numRef>
          </c:val>
          <c:extLst xmlns:c16r2="http://schemas.microsoft.com/office/drawing/2015/06/chart">
            <c:ext xmlns:c16="http://schemas.microsoft.com/office/drawing/2014/chart" uri="{C3380CC4-5D6E-409C-BE32-E72D297353CC}">
              <c16:uniqueId val="{00000002-E0AC-4492-99E7-D280DD805A23}"/>
            </c:ext>
          </c:extLst>
        </c:ser>
        <c:dLbls>
          <c:dLblPos val="outEnd"/>
          <c:showLegendKey val="0"/>
          <c:showVal val="1"/>
          <c:showCatName val="0"/>
          <c:showSerName val="0"/>
          <c:showPercent val="0"/>
          <c:showBubbleSize val="0"/>
        </c:dLbls>
        <c:gapWidth val="219"/>
        <c:overlap val="-27"/>
        <c:axId val="78313344"/>
        <c:axId val="78314880"/>
      </c:barChart>
      <c:catAx>
        <c:axId val="78313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314880"/>
        <c:crosses val="autoZero"/>
        <c:auto val="1"/>
        <c:lblAlgn val="ctr"/>
        <c:lblOffset val="100"/>
        <c:noMultiLvlLbl val="0"/>
      </c:catAx>
      <c:valAx>
        <c:axId val="7831488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83133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Experience</a:t>
            </a:r>
            <a:r>
              <a:rPr lang="en-US" baseline="0" dirty="0"/>
              <a:t> Accessing WIC Services (n=926)</a:t>
            </a:r>
            <a:endParaRPr lang="en-US" dirty="0"/>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Very easy to access</c:v>
                </c:pt>
                <c:pt idx="1">
                  <c:v>Easy to access</c:v>
                </c:pt>
                <c:pt idx="2">
                  <c:v>Somewhat easy to access</c:v>
                </c:pt>
                <c:pt idx="3">
                  <c:v>Not easy to access</c:v>
                </c:pt>
              </c:strCache>
            </c:strRef>
          </c:cat>
          <c:val>
            <c:numRef>
              <c:f>Sheet1!$B$2:$B$5</c:f>
              <c:numCache>
                <c:formatCode>0%</c:formatCode>
                <c:ptCount val="4"/>
                <c:pt idx="0">
                  <c:v>0.48380129589632798</c:v>
                </c:pt>
                <c:pt idx="1">
                  <c:v>0.37796976241900598</c:v>
                </c:pt>
                <c:pt idx="2">
                  <c:v>0.110151187904968</c:v>
                </c:pt>
                <c:pt idx="3">
                  <c:v>2.8077753779697599E-2</c:v>
                </c:pt>
              </c:numCache>
            </c:numRef>
          </c:val>
          <c:extLst xmlns:c16r2="http://schemas.microsoft.com/office/drawing/2015/06/chart">
            <c:ext xmlns:c16="http://schemas.microsoft.com/office/drawing/2014/chart" uri="{C3380CC4-5D6E-409C-BE32-E72D297353CC}">
              <c16:uniqueId val="{00000000-6817-4C8C-8F13-74F04CD65053}"/>
            </c:ext>
          </c:extLst>
        </c:ser>
        <c:dLbls>
          <c:dLblPos val="outEnd"/>
          <c:showLegendKey val="0"/>
          <c:showVal val="1"/>
          <c:showCatName val="0"/>
          <c:showSerName val="0"/>
          <c:showPercent val="0"/>
          <c:showBubbleSize val="0"/>
        </c:dLbls>
        <c:gapWidth val="219"/>
        <c:overlap val="-27"/>
        <c:axId val="86159360"/>
        <c:axId val="86162048"/>
      </c:barChart>
      <c:catAx>
        <c:axId val="86159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162048"/>
        <c:crosses val="autoZero"/>
        <c:auto val="1"/>
        <c:lblAlgn val="ctr"/>
        <c:lblOffset val="100"/>
        <c:noMultiLvlLbl val="0"/>
      </c:catAx>
      <c:valAx>
        <c:axId val="86162048"/>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59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Overall Satisfaction with WIC (n=928)</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8.6206896551724102E-3</c:v>
                </c:pt>
                <c:pt idx="1">
                  <c:v>4.3103448275862103E-3</c:v>
                </c:pt>
                <c:pt idx="2">
                  <c:v>3.2327586206896499E-3</c:v>
                </c:pt>
                <c:pt idx="3">
                  <c:v>5.3879310344827598E-3</c:v>
                </c:pt>
                <c:pt idx="4">
                  <c:v>1.72413793103448E-2</c:v>
                </c:pt>
                <c:pt idx="5">
                  <c:v>9.5905172413793094E-2</c:v>
                </c:pt>
                <c:pt idx="6">
                  <c:v>3.2327586206896498E-2</c:v>
                </c:pt>
                <c:pt idx="7">
                  <c:v>7.3275862068965497E-2</c:v>
                </c:pt>
                <c:pt idx="8">
                  <c:v>0.108836206896552</c:v>
                </c:pt>
                <c:pt idx="9">
                  <c:v>9.8060344827586202E-2</c:v>
                </c:pt>
                <c:pt idx="10">
                  <c:v>0.55280172413793105</c:v>
                </c:pt>
              </c:numCache>
            </c:numRef>
          </c:val>
          <c:extLst xmlns:c16r2="http://schemas.microsoft.com/office/drawing/2015/06/chart">
            <c:ext xmlns:c16="http://schemas.microsoft.com/office/drawing/2014/chart" uri="{C3380CC4-5D6E-409C-BE32-E72D297353CC}">
              <c16:uniqueId val="{00000000-7022-4BE8-AEC1-DF3AC5F87AC4}"/>
            </c:ext>
          </c:extLst>
        </c:ser>
        <c:dLbls>
          <c:dLblPos val="outEnd"/>
          <c:showLegendKey val="0"/>
          <c:showVal val="1"/>
          <c:showCatName val="0"/>
          <c:showSerName val="0"/>
          <c:showPercent val="0"/>
          <c:showBubbleSize val="0"/>
        </c:dLbls>
        <c:gapWidth val="219"/>
        <c:overlap val="-27"/>
        <c:axId val="86182528"/>
        <c:axId val="86234624"/>
      </c:barChart>
      <c:catAx>
        <c:axId val="8618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6234624"/>
        <c:crosses val="autoZero"/>
        <c:auto val="1"/>
        <c:lblAlgn val="ctr"/>
        <c:lblOffset val="100"/>
        <c:noMultiLvlLbl val="0"/>
      </c:catAx>
      <c:valAx>
        <c:axId val="8623462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6182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24F8751-65B8-4915-9C70-EE6594199DE0}" type="datetimeFigureOut">
              <a:rPr lang="en-US" smtClean="0"/>
              <a:t>9/16/2020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73029-E4B3-4767-8203-9F9046749772}" type="slidenum">
              <a:rPr lang="en-US" smtClean="0"/>
              <a:t>‹#›</a:t>
            </a:fld>
            <a:endParaRPr lang="en-US"/>
          </a:p>
        </p:txBody>
      </p:sp>
    </p:spTree>
    <p:extLst>
      <p:ext uri="{BB962C8B-B14F-4D97-AF65-F5344CB8AC3E}">
        <p14:creationId xmlns:p14="http://schemas.microsoft.com/office/powerpoint/2010/main" val="2329231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4BF5-E566-BD4E-BF84-8EF979555B2D}" type="datetimeFigureOut">
              <a:rPr lang="en-US" smtClean="0"/>
              <a:t>9/16/2020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BBDB-52D0-FE4C-8729-D7393D454E10}" type="slidenum">
              <a:rPr lang="en-US" smtClean="0"/>
              <a:t>‹#›</a:t>
            </a:fld>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03505" y="1143000"/>
            <a:ext cx="5452544" cy="3085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2" y="4400551"/>
            <a:ext cx="5486399" cy="3600450"/>
          </a:xfrm>
          <a:prstGeom prst="rect">
            <a:avLst/>
          </a:prstGeom>
          <a:noFill/>
          <a:ln>
            <a:noFill/>
          </a:ln>
        </p:spPr>
        <p:txBody>
          <a:bodyPr spcFirstLastPara="1" wrap="square" lIns="90697" tIns="45336" rIns="90697" bIns="45336" anchor="t" anchorCtr="0">
            <a:noAutofit/>
          </a:bodyPr>
          <a:lstStyle/>
          <a:p>
            <a:endParaRPr/>
          </a:p>
        </p:txBody>
      </p:sp>
      <p:sp>
        <p:nvSpPr>
          <p:cNvPr id="97" name="Google Shape;97;p1:notes"/>
          <p:cNvSpPr txBox="1">
            <a:spLocks noGrp="1"/>
          </p:cNvSpPr>
          <p:nvPr>
            <p:ph type="sldNum" idx="12"/>
          </p:nvPr>
        </p:nvSpPr>
        <p:spPr>
          <a:xfrm>
            <a:off x="3884614" y="8685217"/>
            <a:ext cx="2971800" cy="458788"/>
          </a:xfrm>
          <a:prstGeom prst="rect">
            <a:avLst/>
          </a:prstGeom>
          <a:noFill/>
          <a:ln>
            <a:noFill/>
          </a:ln>
        </p:spPr>
        <p:txBody>
          <a:bodyPr spcFirstLastPara="1" wrap="square" lIns="90697" tIns="45336" rIns="90697" bIns="45336" anchor="b" anchorCtr="0">
            <a:noAutofit/>
          </a:bodyPr>
          <a:lstStyle/>
          <a:p>
            <a:fld id="{00000000-1234-1234-1234-123412341234}" type="slidenum">
              <a:rPr lang="en-US"/>
              <a:pPr/>
              <a:t>22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31</a:t>
            </a:fld>
            <a:endParaRPr lang="en-US" dirty="0"/>
          </a:p>
        </p:txBody>
      </p:sp>
    </p:spTree>
    <p:extLst>
      <p:ext uri="{BB962C8B-B14F-4D97-AF65-F5344CB8AC3E}">
        <p14:creationId xmlns:p14="http://schemas.microsoft.com/office/powerpoint/2010/main" val="1223017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5:notes"/>
          <p:cNvSpPr txBox="1">
            <a:spLocks noGrp="1"/>
          </p:cNvSpPr>
          <p:nvPr>
            <p:ph type="body" idx="1"/>
          </p:nvPr>
        </p:nvSpPr>
        <p:spPr>
          <a:xfrm>
            <a:off x="685802" y="4400551"/>
            <a:ext cx="5486399" cy="3600450"/>
          </a:xfrm>
          <a:prstGeom prst="rect">
            <a:avLst/>
          </a:prstGeom>
          <a:noFill/>
          <a:ln>
            <a:noFill/>
          </a:ln>
        </p:spPr>
        <p:txBody>
          <a:bodyPr spcFirstLastPara="1" wrap="square" lIns="90697" tIns="45336" rIns="90697" bIns="45336" anchor="t" anchorCtr="0">
            <a:noAutofit/>
          </a:bodyPr>
          <a:lstStyle/>
          <a:p>
            <a:endParaRPr/>
          </a:p>
        </p:txBody>
      </p:sp>
      <p:sp>
        <p:nvSpPr>
          <p:cNvPr id="136" name="Google Shape;136;p5:notes"/>
          <p:cNvSpPr txBox="1">
            <a:spLocks noGrp="1"/>
          </p:cNvSpPr>
          <p:nvPr>
            <p:ph type="sldNum" idx="12"/>
          </p:nvPr>
        </p:nvSpPr>
        <p:spPr>
          <a:xfrm>
            <a:off x="3884614" y="8685217"/>
            <a:ext cx="2971800" cy="458788"/>
          </a:xfrm>
          <a:prstGeom prst="rect">
            <a:avLst/>
          </a:prstGeom>
          <a:noFill/>
          <a:ln>
            <a:noFill/>
          </a:ln>
        </p:spPr>
        <p:txBody>
          <a:bodyPr spcFirstLastPara="1" wrap="square" lIns="90697" tIns="45336" rIns="90697" bIns="45336" anchor="b" anchorCtr="0">
            <a:noAutofit/>
          </a:bodyPr>
          <a:lstStyle/>
          <a:p>
            <a:fld id="{00000000-1234-1234-1234-123412341234}" type="slidenum">
              <a:rPr lang="en-US"/>
              <a:pPr/>
              <a:t>32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2" y="4400551"/>
            <a:ext cx="5486399" cy="3600450"/>
          </a:xfrm>
          <a:prstGeom prst="rect">
            <a:avLst/>
          </a:prstGeom>
          <a:noFill/>
          <a:ln>
            <a:noFill/>
          </a:ln>
        </p:spPr>
        <p:txBody>
          <a:bodyPr spcFirstLastPara="1" wrap="square" lIns="90697" tIns="45336" rIns="90697" bIns="45336" anchor="t" anchorCtr="0">
            <a:noAutofit/>
          </a:bodyPr>
          <a:lstStyle/>
          <a:p>
            <a:endParaRPr/>
          </a:p>
        </p:txBody>
      </p:sp>
      <p:sp>
        <p:nvSpPr>
          <p:cNvPr id="155" name="Google Shape;155;p7:notes"/>
          <p:cNvSpPr txBox="1">
            <a:spLocks noGrp="1"/>
          </p:cNvSpPr>
          <p:nvPr>
            <p:ph type="sldNum" idx="12"/>
          </p:nvPr>
        </p:nvSpPr>
        <p:spPr>
          <a:xfrm>
            <a:off x="3884614" y="8685217"/>
            <a:ext cx="2971800" cy="458788"/>
          </a:xfrm>
          <a:prstGeom prst="rect">
            <a:avLst/>
          </a:prstGeom>
          <a:noFill/>
          <a:ln>
            <a:noFill/>
          </a:ln>
        </p:spPr>
        <p:txBody>
          <a:bodyPr spcFirstLastPara="1" wrap="square" lIns="90697" tIns="45336" rIns="90697" bIns="45336" anchor="b" anchorCtr="0">
            <a:noAutofit/>
          </a:bodyPr>
          <a:lstStyle/>
          <a:p>
            <a:fld id="{00000000-1234-1234-1234-123412341234}" type="slidenum">
              <a:rPr lang="en-US"/>
              <a:pPr/>
              <a:t>33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34</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72:notes"/>
          <p:cNvSpPr txBox="1">
            <a:spLocks noGrp="1"/>
          </p:cNvSpPr>
          <p:nvPr>
            <p:ph type="body" idx="1"/>
          </p:nvPr>
        </p:nvSpPr>
        <p:spPr>
          <a:xfrm>
            <a:off x="685802" y="4400551"/>
            <a:ext cx="5486399" cy="3600450"/>
          </a:xfrm>
          <a:prstGeom prst="rect">
            <a:avLst/>
          </a:prstGeom>
        </p:spPr>
        <p:txBody>
          <a:bodyPr spcFirstLastPara="1" wrap="square" lIns="90697" tIns="45336" rIns="90697" bIns="45336" anchor="t" anchorCtr="0">
            <a:noAutofit/>
          </a:bodyPr>
          <a:lstStyle/>
          <a:p>
            <a:endParaRPr/>
          </a:p>
        </p:txBody>
      </p:sp>
      <p:sp>
        <p:nvSpPr>
          <p:cNvPr id="482" name="Google Shape;482;p72: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23</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687388" y="1143000"/>
            <a:ext cx="5484812"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2" y="4400551"/>
            <a:ext cx="5486399" cy="3600450"/>
          </a:xfrm>
          <a:prstGeom prst="rect">
            <a:avLst/>
          </a:prstGeom>
          <a:noFill/>
          <a:ln>
            <a:noFill/>
          </a:ln>
        </p:spPr>
        <p:txBody>
          <a:bodyPr spcFirstLastPara="1" wrap="square" lIns="90697" tIns="45336" rIns="90697" bIns="45336" anchor="t" anchorCtr="0">
            <a:noAutofit/>
          </a:bodyPr>
          <a:lstStyle/>
          <a:p>
            <a:endParaRPr/>
          </a:p>
        </p:txBody>
      </p:sp>
      <p:sp>
        <p:nvSpPr>
          <p:cNvPr id="155" name="Google Shape;155;p7:notes"/>
          <p:cNvSpPr txBox="1">
            <a:spLocks noGrp="1"/>
          </p:cNvSpPr>
          <p:nvPr>
            <p:ph type="sldNum" idx="12"/>
          </p:nvPr>
        </p:nvSpPr>
        <p:spPr>
          <a:xfrm>
            <a:off x="3884614" y="8685217"/>
            <a:ext cx="2971800" cy="458788"/>
          </a:xfrm>
          <a:prstGeom prst="rect">
            <a:avLst/>
          </a:prstGeom>
          <a:noFill/>
          <a:ln>
            <a:noFill/>
          </a:ln>
        </p:spPr>
        <p:txBody>
          <a:bodyPr spcFirstLastPara="1" wrap="square" lIns="90697" tIns="45336" rIns="90697" bIns="45336" anchor="b" anchorCtr="0">
            <a:noAutofit/>
          </a:bodyPr>
          <a:lstStyle/>
          <a:p>
            <a:fld id="{00000000-1234-1234-1234-123412341234}" type="slidenum">
              <a:rPr lang="en-US"/>
              <a:pPr/>
              <a:t>24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26</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60813" indent="-560813">
              <a:buSzPts val="1000"/>
              <a:buFont typeface="Arial" panose="020B0604020202020204" pitchFamily="34" charset="0"/>
              <a:buChar char="•"/>
              <a:tabLst>
                <a:tab pos="448650" algn="l"/>
              </a:tabLst>
            </a:pPr>
            <a:endParaRPr lang="en-US" dirty="0">
              <a:latin typeface="Calibri"/>
              <a:ea typeface="Times New Roman"/>
              <a:cs typeface="Times New Roman"/>
            </a:endParaRPr>
          </a:p>
          <a:p>
            <a:pPr marL="560813" indent="-560813">
              <a:buSzPts val="1000"/>
              <a:buFont typeface="Arial" panose="020B0604020202020204" pitchFamily="34" charset="0"/>
              <a:buChar char="•"/>
              <a:tabLst>
                <a:tab pos="448650" algn="l"/>
              </a:tabLst>
            </a:pPr>
            <a:r>
              <a:rPr lang="en-US" dirty="0">
                <a:latin typeface="Calibri"/>
                <a:ea typeface="Times New Roman"/>
                <a:cs typeface="Times New Roman"/>
              </a:rPr>
              <a:t>we are confident there will be plenty of flu vaccine universally available for all pediatric practices to handle the potential increase in demand from the new requirement</a:t>
            </a:r>
            <a:r>
              <a:rPr lang="en-US" sz="1600" dirty="0">
                <a:latin typeface="Calibri"/>
                <a:ea typeface="Times New Roman"/>
                <a:cs typeface="Times New Roman"/>
              </a:rPr>
              <a:t>.</a:t>
            </a:r>
            <a:endParaRPr lang="en-US" sz="1400" dirty="0">
              <a:latin typeface="Calibri"/>
              <a:ea typeface="Calibri"/>
              <a:cs typeface="Times New Roman"/>
            </a:endParaRPr>
          </a:p>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28</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4CBBDB-52D0-FE4C-8729-D7393D454E10}" type="slidenum">
              <a:rPr lang="en-US" smtClean="0">
                <a:solidFill>
                  <a:prstClr val="black"/>
                </a:solidFill>
                <a:latin typeface="Calibri"/>
              </a:rPr>
              <a:pPr/>
              <a:t>29</a:t>
            </a:fld>
            <a:endParaRPr lang="en-US" dirty="0">
              <a:solidFill>
                <a:prstClr val="black"/>
              </a:solidFill>
              <a:latin typeface="Calibri"/>
            </a:endParaRPr>
          </a:p>
        </p:txBody>
      </p:sp>
    </p:spTree>
    <p:extLst>
      <p:ext uri="{BB962C8B-B14F-4D97-AF65-F5344CB8AC3E}">
        <p14:creationId xmlns:p14="http://schemas.microsoft.com/office/powerpoint/2010/main" val="49904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4812" cy="30861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34CBBDB-52D0-FE4C-8729-D7393D454E10}" type="slidenum">
              <a:rPr lang="en-US" smtClean="0"/>
              <a:pPr/>
              <a:t>30</a:t>
            </a:fld>
            <a:endParaRPr lang="en-US" dirty="0"/>
          </a:p>
        </p:txBody>
      </p:sp>
    </p:spTree>
    <p:extLst>
      <p:ext uri="{BB962C8B-B14F-4D97-AF65-F5344CB8AC3E}">
        <p14:creationId xmlns:p14="http://schemas.microsoft.com/office/powerpoint/2010/main" val="1223017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11" y="0"/>
            <a:ext cx="1185447" cy="2487495"/>
          </a:xfrm>
          <a:prstGeom prst="rect">
            <a:avLst/>
          </a:prstGeom>
          <a:solidFill>
            <a:schemeClr val="bg1"/>
          </a:solidFill>
        </p:spPr>
      </p:pic>
    </p:spTree>
    <p:extLst>
      <p:ext uri="{BB962C8B-B14F-4D97-AF65-F5344CB8AC3E}">
        <p14:creationId xmlns:p14="http://schemas.microsoft.com/office/powerpoint/2010/main" val="476420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9"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0"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7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5" y="649253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687441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15"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35" y="649253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9869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806"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806"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35" y="649253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169268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909"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5" y="649253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98" y="1353816"/>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33"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7" y="4887087"/>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3" y="3597197"/>
            <a:ext cx="1129705" cy="1129705"/>
          </a:xfrm>
          <a:prstGeom prst="rect">
            <a:avLst/>
          </a:prstGeom>
        </p:spPr>
      </p:pic>
    </p:spTree>
    <p:extLst>
      <p:ext uri="{BB962C8B-B14F-4D97-AF65-F5344CB8AC3E}">
        <p14:creationId xmlns:p14="http://schemas.microsoft.com/office/powerpoint/2010/main" val="2820903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0"/>
            <a:ext cx="10972800"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18288"/>
            <a:ext cx="3860800" cy="329184"/>
          </a:xfrm>
          <a:prstGeom prst="rect">
            <a:avLst/>
          </a:prstGeom>
        </p:spPr>
        <p:txBody>
          <a:bodyPr/>
          <a:lstStyle/>
          <a:p>
            <a:fld id="{6396A3A3-94A6-4E5B-AF39-173ACA3E61CC}" type="datetime2">
              <a:rPr lang="en-US" smtClean="0">
                <a:solidFill>
                  <a:prstClr val="black"/>
                </a:solidFill>
              </a:rPr>
              <a:pPr/>
              <a:t>Wednesday, September 16, 2020</a:t>
            </a:fld>
            <a:endParaRPr lang="en-US">
              <a:solidFill>
                <a:prstClr val="black"/>
              </a:solidFill>
            </a:endParaRPr>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2472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30"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49"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21" y="0"/>
            <a:ext cx="1185447" cy="2487495"/>
          </a:xfrm>
          <a:prstGeom prst="rect">
            <a:avLst/>
          </a:prstGeom>
          <a:solidFill>
            <a:schemeClr val="bg1"/>
          </a:solidFill>
        </p:spPr>
      </p:pic>
    </p:spTree>
    <p:extLst>
      <p:ext uri="{BB962C8B-B14F-4D97-AF65-F5344CB8AC3E}">
        <p14:creationId xmlns:p14="http://schemas.microsoft.com/office/powerpoint/2010/main" val="333187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30"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49"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6"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733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4" y="649253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3983219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15"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3"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34" y="649253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55179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47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806"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806"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7"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7"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34" y="649253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3990075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13"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909" y="293879"/>
            <a:ext cx="7086600" cy="677108"/>
          </a:xfrm>
          <a:prstGeom prst="rect">
            <a:avLst/>
          </a:prstGeom>
          <a:noFill/>
        </p:spPr>
        <p:txBody>
          <a:bodyPr wrap="square" rtlCol="0">
            <a:spAutoFit/>
          </a:bodyPr>
          <a:lstStyle/>
          <a:p>
            <a:pPr>
              <a:defRPr/>
            </a:pPr>
            <a:r>
              <a:rPr lang="en-US" sz="3800" b="1" dirty="0">
                <a:solidFill>
                  <a:prstClr val="black"/>
                </a:solidFill>
                <a:latin typeface="Arial" charset="0"/>
                <a:cs typeface="Arial" charset="0"/>
              </a:rPr>
              <a:t>Connect with DPH</a:t>
            </a:r>
            <a:endParaRPr lang="en-US" dirty="0">
              <a:solidFill>
                <a:prstClr val="black"/>
              </a:solidFil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13"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34" y="6492533"/>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98" y="1353814"/>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3"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32" y="1401898"/>
            <a:ext cx="9220201" cy="4401205"/>
          </a:xfrm>
          <a:prstGeom prst="rect">
            <a:avLst/>
          </a:prstGeom>
        </p:spPr>
        <p:txBody>
          <a:bodyPr wrap="square">
            <a:spAutoFit/>
          </a:bodyPr>
          <a:lstStyle/>
          <a:p>
            <a:pPr fontAlgn="base">
              <a:defRPr/>
            </a:pPr>
            <a:r>
              <a:rPr lang="en-US" sz="3600" dirty="0">
                <a:solidFill>
                  <a:prstClr val="black"/>
                </a:solidFill>
              </a:rPr>
              <a:t>@</a:t>
            </a:r>
            <a:r>
              <a:rPr lang="en-US" sz="3600" dirty="0" err="1">
                <a:solidFill>
                  <a:prstClr val="black"/>
                </a:solidFill>
              </a:rPr>
              <a:t>MassDPH</a:t>
            </a:r>
            <a:endParaRPr lang="en-US" sz="3600" dirty="0">
              <a:solidFill>
                <a:prstClr val="black"/>
              </a:solidFill>
            </a:endParaRPr>
          </a:p>
          <a:p>
            <a:pPr fontAlgn="base"/>
            <a:endParaRPr lang="en-US" sz="3600" dirty="0">
              <a:solidFill>
                <a:prstClr val="black"/>
              </a:solidFill>
            </a:endParaRPr>
          </a:p>
          <a:p>
            <a:pPr fontAlgn="base"/>
            <a:r>
              <a:rPr lang="en-US" sz="3600" dirty="0">
                <a:solidFill>
                  <a:prstClr val="black"/>
                </a:solidFill>
              </a:rPr>
              <a:t>Massachusetts Department of Public Health</a:t>
            </a:r>
          </a:p>
          <a:p>
            <a:pPr fontAlgn="base"/>
            <a:endParaRPr lang="en-US" sz="3600" dirty="0">
              <a:solidFill>
                <a:prstClr val="black"/>
              </a:solidFill>
            </a:endParaRPr>
          </a:p>
          <a:p>
            <a:pPr fontAlgn="base"/>
            <a:r>
              <a:rPr lang="en-US" sz="3600" dirty="0">
                <a:solidFill>
                  <a:prstClr val="black"/>
                </a:solidFill>
              </a:rPr>
              <a:t>DPH blog</a:t>
            </a:r>
          </a:p>
          <a:p>
            <a:pPr fontAlgn="base"/>
            <a:r>
              <a:rPr lang="en-US" sz="2800" dirty="0">
                <a:solidFill>
                  <a:prstClr val="black"/>
                </a:solidFill>
              </a:rPr>
              <a:t>https://blog.mass.gov/publichealth</a:t>
            </a:r>
          </a:p>
          <a:p>
            <a:pPr fontAlgn="base"/>
            <a:endParaRPr lang="en-US" sz="3600" dirty="0">
              <a:solidFill>
                <a:prstClr val="black"/>
              </a:solidFill>
            </a:endParaRPr>
          </a:p>
          <a:p>
            <a:pPr fontAlgn="base"/>
            <a:r>
              <a:rPr lang="en-US" sz="3600" dirty="0">
                <a:solidFill>
                  <a:prstClr val="black"/>
                </a:solidFill>
              </a:rPr>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66" y="4887085"/>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73" y="3597197"/>
            <a:ext cx="1129705" cy="1129705"/>
          </a:xfrm>
          <a:prstGeom prst="rect">
            <a:avLst/>
          </a:prstGeom>
        </p:spPr>
      </p:pic>
    </p:spTree>
    <p:extLst>
      <p:ext uri="{BB962C8B-B14F-4D97-AF65-F5344CB8AC3E}">
        <p14:creationId xmlns:p14="http://schemas.microsoft.com/office/powerpoint/2010/main" val="3711922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4" y="533400"/>
            <a:ext cx="10972801" cy="9906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14" y="1600200"/>
            <a:ext cx="10972801" cy="4876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1" y="18288"/>
            <a:ext cx="3860800" cy="329184"/>
          </a:xfrm>
          <a:prstGeom prst="rect">
            <a:avLst/>
          </a:prstGeom>
        </p:spPr>
        <p:txBody>
          <a:bodyPr/>
          <a:lstStyle/>
          <a:p>
            <a:fld id="{6396A3A3-94A6-4E5B-AF39-173ACA3E61CC}" type="datetime2">
              <a:rPr lang="en-US" smtClean="0">
                <a:solidFill>
                  <a:prstClr val="black"/>
                </a:solidFill>
              </a:rPr>
              <a:pPr/>
              <a:t>Wednesday, September 16, 2020</a:t>
            </a:fld>
            <a:endParaRPr lang="en-US">
              <a:solidFill>
                <a:prstClr val="black"/>
              </a:solidFill>
            </a:endParaRPr>
          </a:p>
        </p:txBody>
      </p:sp>
      <p:sp>
        <p:nvSpPr>
          <p:cNvPr id="5" name="Footer Placeholder 4"/>
          <p:cNvSpPr>
            <a:spLocks noGrp="1"/>
          </p:cNvSpPr>
          <p:nvPr>
            <p:ph type="ftr" sz="quarter" idx="11"/>
          </p:nvPr>
        </p:nvSpPr>
        <p:spPr>
          <a:xfrm>
            <a:off x="4572001" y="18288"/>
            <a:ext cx="5486400" cy="329184"/>
          </a:xfrm>
          <a:prstGeom prst="rect">
            <a:avLst/>
          </a:prstGeom>
        </p:spPr>
        <p:txBody>
          <a:bodyPr/>
          <a:lstStyle/>
          <a:p>
            <a:pPr algn="r"/>
            <a:endParaRPr lang="en-US" dirty="0">
              <a:solidFill>
                <a:prstClr val="black"/>
              </a:solidFill>
            </a:endParaRPr>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0CFEC368-1D7A-4F81-ABF6-AE0E36BAF64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7153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r Thank You Slide : 150th Logo">
  <p:cSld name="Title or Thank You Slide : 150th Logo">
    <p:bg>
      <p:bgPr>
        <a:solidFill>
          <a:srgbClr val="4376BB"/>
        </a:solidFill>
        <a:effectLst/>
      </p:bgPr>
    </p:bg>
    <p:spTree>
      <p:nvGrpSpPr>
        <p:cNvPr id="1" name="Shape 10"/>
        <p:cNvGrpSpPr/>
        <p:nvPr/>
      </p:nvGrpSpPr>
      <p:grpSpPr>
        <a:xfrm>
          <a:off x="0" y="0"/>
          <a:ext cx="0" cy="0"/>
          <a:chOff x="0" y="0"/>
          <a:chExt cx="0" cy="0"/>
        </a:xfrm>
      </p:grpSpPr>
      <p:sp>
        <p:nvSpPr>
          <p:cNvPr id="11" name="Google Shape;11;p88"/>
          <p:cNvSpPr/>
          <p:nvPr/>
        </p:nvSpPr>
        <p:spPr>
          <a:xfrm>
            <a:off x="0" y="5"/>
            <a:ext cx="12192000" cy="977549"/>
          </a:xfrm>
          <a:prstGeom prst="rect">
            <a:avLst/>
          </a:prstGeom>
          <a:solidFill>
            <a:srgbClr val="013366"/>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2" name="Google Shape;12;p88"/>
          <p:cNvSpPr/>
          <p:nvPr/>
        </p:nvSpPr>
        <p:spPr>
          <a:xfrm>
            <a:off x="-1707848" y="791683"/>
            <a:ext cx="193647" cy="168613"/>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algn="ctr">
              <a:buClr>
                <a:srgbClr val="000000"/>
              </a:buClr>
              <a:buSzPts val="1800"/>
              <a:buFont typeface="Calibri"/>
              <a:buNone/>
            </a:pPr>
            <a:endParaRPr kern="0">
              <a:solidFill>
                <a:srgbClr val="FFFFFF"/>
              </a:solidFill>
              <a:latin typeface="Calibri"/>
              <a:ea typeface="Calibri"/>
              <a:cs typeface="Calibri"/>
              <a:sym typeface="Calibri"/>
            </a:endParaRPr>
          </a:p>
        </p:txBody>
      </p:sp>
      <p:sp>
        <p:nvSpPr>
          <p:cNvPr id="13" name="Google Shape;13;p88"/>
          <p:cNvSpPr txBox="1"/>
          <p:nvPr/>
        </p:nvSpPr>
        <p:spPr>
          <a:xfrm>
            <a:off x="1768630" y="173759"/>
            <a:ext cx="10423375" cy="646331"/>
          </a:xfrm>
          <a:prstGeom prst="rect">
            <a:avLst/>
          </a:prstGeom>
          <a:noFill/>
          <a:ln>
            <a:noFill/>
          </a:ln>
        </p:spPr>
        <p:txBody>
          <a:bodyPr spcFirstLastPara="1" wrap="square" lIns="91425" tIns="45700" rIns="91425" bIns="45700" anchor="t" anchorCtr="0">
            <a:spAutoFit/>
          </a:bodyPr>
          <a:lstStyle/>
          <a:p>
            <a:pPr>
              <a:buClr>
                <a:srgbClr val="FFFFFF"/>
              </a:buClr>
              <a:buSzPts val="3600"/>
              <a:buFont typeface="Calibri"/>
              <a:buNone/>
            </a:pPr>
            <a:r>
              <a:rPr lang="en-US" sz="3600" b="1" kern="0">
                <a:solidFill>
                  <a:srgbClr val="FFFFFF"/>
                </a:solidFill>
                <a:latin typeface="Calibri"/>
                <a:ea typeface="Calibri"/>
                <a:cs typeface="Calibri"/>
                <a:sym typeface="Calibri"/>
              </a:rPr>
              <a:t>  Massachusetts Department of Public Health</a:t>
            </a:r>
            <a:endParaRPr sz="1400" kern="0">
              <a:solidFill>
                <a:srgbClr val="000000"/>
              </a:solidFill>
              <a:cs typeface="Arial"/>
              <a:sym typeface="Arial"/>
            </a:endParaRPr>
          </a:p>
        </p:txBody>
      </p:sp>
      <p:pic>
        <p:nvPicPr>
          <p:cNvPr id="14" name="Google Shape;14;p88"/>
          <p:cNvPicPr preferRelativeResize="0"/>
          <p:nvPr/>
        </p:nvPicPr>
        <p:blipFill rotWithShape="1">
          <a:blip r:embed="rId2">
            <a:alphaModFix/>
          </a:blip>
          <a:srcRect/>
          <a:stretch/>
        </p:blipFill>
        <p:spPr>
          <a:xfrm>
            <a:off x="703516" y="5"/>
            <a:ext cx="1185447" cy="2487495"/>
          </a:xfrm>
          <a:prstGeom prst="rect">
            <a:avLst/>
          </a:prstGeom>
          <a:solidFill>
            <a:schemeClr val="lt1"/>
          </a:solidFill>
          <a:ln>
            <a:noFill/>
          </a:ln>
        </p:spPr>
      </p:pic>
    </p:spTree>
    <p:extLst>
      <p:ext uri="{BB962C8B-B14F-4D97-AF65-F5344CB8AC3E}">
        <p14:creationId xmlns:p14="http://schemas.microsoft.com/office/powerpoint/2010/main" val="23012418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tyle A">
  <p:cSld name="Content Style A">
    <p:spTree>
      <p:nvGrpSpPr>
        <p:cNvPr id="1" name="Shape 15"/>
        <p:cNvGrpSpPr/>
        <p:nvPr/>
      </p:nvGrpSpPr>
      <p:grpSpPr>
        <a:xfrm>
          <a:off x="0" y="0"/>
          <a:ext cx="0" cy="0"/>
          <a:chOff x="0" y="0"/>
          <a:chExt cx="0" cy="0"/>
        </a:xfrm>
      </p:grpSpPr>
      <p:sp>
        <p:nvSpPr>
          <p:cNvPr id="16" name="Google Shape;16;p89"/>
          <p:cNvSpPr/>
          <p:nvPr/>
        </p:nvSpPr>
        <p:spPr>
          <a:xfrm>
            <a:off x="0"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7" name="Google Shape;17;p89"/>
          <p:cNvSpPr/>
          <p:nvPr/>
        </p:nvSpPr>
        <p:spPr>
          <a:xfrm>
            <a:off x="0"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18" name="Google Shape;18;p89"/>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B5B5B5"/>
                </a:solidFill>
                <a:latin typeface="Calibri"/>
                <a:ea typeface="Calibri"/>
                <a:cs typeface="Calibri"/>
                <a:sym typeface="Calibri"/>
              </a:defRPr>
            </a:lvl1pPr>
            <a:lvl2pPr marL="0" marR="0" lvl="1" indent="0" algn="r" rtl="0">
              <a:spcBef>
                <a:spcPts val="0"/>
              </a:spcBef>
              <a:buNone/>
              <a:defRPr sz="1200" b="0" i="0" u="none" strike="noStrike" cap="none">
                <a:solidFill>
                  <a:srgbClr val="B5B5B5"/>
                </a:solidFill>
                <a:latin typeface="Calibri"/>
                <a:ea typeface="Calibri"/>
                <a:cs typeface="Calibri"/>
                <a:sym typeface="Calibri"/>
              </a:defRPr>
            </a:lvl2pPr>
            <a:lvl3pPr marL="0" marR="0" lvl="2" indent="0" algn="r" rtl="0">
              <a:spcBef>
                <a:spcPts val="0"/>
              </a:spcBef>
              <a:buNone/>
              <a:defRPr sz="1200" b="0" i="0" u="none" strike="noStrike" cap="none">
                <a:solidFill>
                  <a:srgbClr val="B5B5B5"/>
                </a:solidFill>
                <a:latin typeface="Calibri"/>
                <a:ea typeface="Calibri"/>
                <a:cs typeface="Calibri"/>
                <a:sym typeface="Calibri"/>
              </a:defRPr>
            </a:lvl3pPr>
            <a:lvl4pPr marL="0" marR="0" lvl="3" indent="0" algn="r" rtl="0">
              <a:spcBef>
                <a:spcPts val="0"/>
              </a:spcBef>
              <a:buNone/>
              <a:defRPr sz="1200" b="0" i="0" u="none" strike="noStrike" cap="none">
                <a:solidFill>
                  <a:srgbClr val="B5B5B5"/>
                </a:solidFill>
                <a:latin typeface="Calibri"/>
                <a:ea typeface="Calibri"/>
                <a:cs typeface="Calibri"/>
                <a:sym typeface="Calibri"/>
              </a:defRPr>
            </a:lvl4pPr>
            <a:lvl5pPr marL="0" marR="0" lvl="4" indent="0" algn="r" rtl="0">
              <a:spcBef>
                <a:spcPts val="0"/>
              </a:spcBef>
              <a:buNone/>
              <a:defRPr sz="1200" b="0" i="0" u="none" strike="noStrike" cap="none">
                <a:solidFill>
                  <a:srgbClr val="B5B5B5"/>
                </a:solidFill>
                <a:latin typeface="Calibri"/>
                <a:ea typeface="Calibri"/>
                <a:cs typeface="Calibri"/>
                <a:sym typeface="Calibri"/>
              </a:defRPr>
            </a:lvl5pPr>
            <a:lvl6pPr marL="0" marR="0" lvl="5" indent="0" algn="r" rtl="0">
              <a:spcBef>
                <a:spcPts val="0"/>
              </a:spcBef>
              <a:buNone/>
              <a:defRPr sz="1200" b="0" i="0" u="none" strike="noStrike" cap="none">
                <a:solidFill>
                  <a:srgbClr val="B5B5B5"/>
                </a:solidFill>
                <a:latin typeface="Calibri"/>
                <a:ea typeface="Calibri"/>
                <a:cs typeface="Calibri"/>
                <a:sym typeface="Calibri"/>
              </a:defRPr>
            </a:lvl6pPr>
            <a:lvl7pPr marL="0" marR="0" lvl="6" indent="0" algn="r" rtl="0">
              <a:spcBef>
                <a:spcPts val="0"/>
              </a:spcBef>
              <a:buNone/>
              <a:defRPr sz="1200" b="0" i="0" u="none" strike="noStrike" cap="none">
                <a:solidFill>
                  <a:srgbClr val="B5B5B5"/>
                </a:solidFill>
                <a:latin typeface="Calibri"/>
                <a:ea typeface="Calibri"/>
                <a:cs typeface="Calibri"/>
                <a:sym typeface="Calibri"/>
              </a:defRPr>
            </a:lvl7pPr>
            <a:lvl8pPr marL="0" marR="0" lvl="7" indent="0" algn="r" rtl="0">
              <a:spcBef>
                <a:spcPts val="0"/>
              </a:spcBef>
              <a:buNone/>
              <a:defRPr sz="1200" b="0" i="0" u="none" strike="noStrike" cap="none">
                <a:solidFill>
                  <a:srgbClr val="B5B5B5"/>
                </a:solidFill>
                <a:latin typeface="Calibri"/>
                <a:ea typeface="Calibri"/>
                <a:cs typeface="Calibri"/>
                <a:sym typeface="Calibri"/>
              </a:defRPr>
            </a:lvl8pPr>
            <a:lvl9pPr marL="0" marR="0" lvl="8" indent="0" algn="r" rtl="0">
              <a:spcBef>
                <a:spcPts val="0"/>
              </a:spcBef>
              <a:buNone/>
              <a:defRPr sz="1200" b="0" i="0" u="none" strike="noStrike" cap="none">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19" name="Google Shape;19;p89"/>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Tree>
    <p:extLst>
      <p:ext uri="{BB962C8B-B14F-4D97-AF65-F5344CB8AC3E}">
        <p14:creationId xmlns:p14="http://schemas.microsoft.com/office/powerpoint/2010/main" val="1279687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7"/>
        <p:cNvGrpSpPr/>
        <p:nvPr/>
      </p:nvGrpSpPr>
      <p:grpSpPr>
        <a:xfrm>
          <a:off x="0" y="0"/>
          <a:ext cx="0" cy="0"/>
          <a:chOff x="0" y="0"/>
          <a:chExt cx="0" cy="0"/>
        </a:xfrm>
      </p:grpSpPr>
      <p:sp>
        <p:nvSpPr>
          <p:cNvPr id="28" name="Google Shape;28;p97"/>
          <p:cNvSpPr txBox="1">
            <a:spLocks noGrp="1"/>
          </p:cNvSpPr>
          <p:nvPr>
            <p:ph type="body" idx="1"/>
          </p:nvPr>
        </p:nvSpPr>
        <p:spPr>
          <a:xfrm>
            <a:off x="609600" y="1295404"/>
            <a:ext cx="10972800" cy="4525963"/>
          </a:xfrm>
          <a:prstGeom prst="rect">
            <a:avLst/>
          </a:prstGeom>
          <a:noFill/>
          <a:ln>
            <a:noFill/>
          </a:ln>
        </p:spPr>
        <p:txBody>
          <a:bodyPr spcFirstLastPara="1" wrap="square" lIns="121750" tIns="60850" rIns="121750" bIns="60850" anchor="t" anchorCtr="0">
            <a:noAutofit/>
          </a:bodyPr>
          <a:lstStyle>
            <a:lvl1pPr marL="457200" marR="0" lvl="0" indent="-342900" algn="l" rtl="0">
              <a:lnSpc>
                <a:spcPct val="90000"/>
              </a:lnSpc>
              <a:spcBef>
                <a:spcPts val="479"/>
              </a:spcBef>
              <a:spcAft>
                <a:spcPts val="0"/>
              </a:spcAft>
              <a:buClr>
                <a:schemeClr val="dk1"/>
              </a:buClr>
              <a:buSzPts val="18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lnSpc>
                <a:spcPct val="90000"/>
              </a:lnSpc>
              <a:spcBef>
                <a:spcPts val="479"/>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600" marR="0" lvl="2" indent="-342900" algn="l" rtl="0">
              <a:lnSpc>
                <a:spcPct val="90000"/>
              </a:lnSpc>
              <a:spcBef>
                <a:spcPts val="479"/>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3pPr>
            <a:lvl4pPr marL="1828800" marR="0" lvl="3" indent="-342900" algn="l" rtl="0">
              <a:lnSpc>
                <a:spcPct val="90000"/>
              </a:lnSpc>
              <a:spcBef>
                <a:spcPts val="479"/>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4pPr>
            <a:lvl5pPr marL="2286000" marR="0" lvl="4" indent="-342900" algn="l" rtl="0">
              <a:lnSpc>
                <a:spcPct val="90000"/>
              </a:lnSpc>
              <a:spcBef>
                <a:spcPts val="479"/>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5pPr>
            <a:lvl6pPr marL="2743200" marR="0" lvl="5" indent="-355600" algn="l" rtl="0">
              <a:lnSpc>
                <a:spcPct val="90000"/>
              </a:lnSpc>
              <a:spcBef>
                <a:spcPts val="533"/>
              </a:spcBef>
              <a:spcAft>
                <a:spcPts val="0"/>
              </a:spcAft>
              <a:buClr>
                <a:schemeClr val="dk1"/>
              </a:buClr>
              <a:buSzPts val="2000"/>
              <a:buFont typeface="Arial"/>
              <a:buChar char="•"/>
              <a:defRPr sz="2700" b="0" i="0" u="none" strike="noStrike" cap="none">
                <a:solidFill>
                  <a:schemeClr val="dk1"/>
                </a:solidFill>
                <a:latin typeface="Arial"/>
                <a:ea typeface="Arial"/>
                <a:cs typeface="Arial"/>
                <a:sym typeface="Arial"/>
              </a:defRPr>
            </a:lvl6pPr>
            <a:lvl7pPr marL="3200400" marR="0" lvl="6" indent="-355600" algn="l" rtl="0">
              <a:lnSpc>
                <a:spcPct val="90000"/>
              </a:lnSpc>
              <a:spcBef>
                <a:spcPts val="533"/>
              </a:spcBef>
              <a:spcAft>
                <a:spcPts val="0"/>
              </a:spcAft>
              <a:buClr>
                <a:schemeClr val="dk1"/>
              </a:buClr>
              <a:buSzPts val="2000"/>
              <a:buFont typeface="Arial"/>
              <a:buChar char="•"/>
              <a:defRPr sz="2700" b="0" i="0" u="none" strike="noStrike" cap="none">
                <a:solidFill>
                  <a:schemeClr val="dk1"/>
                </a:solidFill>
                <a:latin typeface="Arial"/>
                <a:ea typeface="Arial"/>
                <a:cs typeface="Arial"/>
                <a:sym typeface="Arial"/>
              </a:defRPr>
            </a:lvl7pPr>
            <a:lvl8pPr marL="3657600" marR="0" lvl="7" indent="-355600" algn="l" rtl="0">
              <a:lnSpc>
                <a:spcPct val="90000"/>
              </a:lnSpc>
              <a:spcBef>
                <a:spcPts val="533"/>
              </a:spcBef>
              <a:spcAft>
                <a:spcPts val="0"/>
              </a:spcAft>
              <a:buClr>
                <a:schemeClr val="dk1"/>
              </a:buClr>
              <a:buSzPts val="2000"/>
              <a:buFont typeface="Arial"/>
              <a:buChar char="•"/>
              <a:defRPr sz="2700" b="0" i="0" u="none" strike="noStrike" cap="none">
                <a:solidFill>
                  <a:schemeClr val="dk1"/>
                </a:solidFill>
                <a:latin typeface="Arial"/>
                <a:ea typeface="Arial"/>
                <a:cs typeface="Arial"/>
                <a:sym typeface="Arial"/>
              </a:defRPr>
            </a:lvl8pPr>
            <a:lvl9pPr marL="4114800" marR="0" lvl="8" indent="-355600" algn="l" rtl="0">
              <a:lnSpc>
                <a:spcPct val="90000"/>
              </a:lnSpc>
              <a:spcBef>
                <a:spcPts val="533"/>
              </a:spcBef>
              <a:spcAft>
                <a:spcPts val="0"/>
              </a:spcAft>
              <a:buClr>
                <a:schemeClr val="dk1"/>
              </a:buClr>
              <a:buSzPts val="20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29" name="Google Shape;29;p97"/>
          <p:cNvSpPr txBox="1">
            <a:spLocks noGrp="1"/>
          </p:cNvSpPr>
          <p:nvPr>
            <p:ph type="ftr" idx="11"/>
          </p:nvPr>
        </p:nvSpPr>
        <p:spPr>
          <a:xfrm>
            <a:off x="1413935" y="6382944"/>
            <a:ext cx="3860800" cy="365125"/>
          </a:xfrm>
          <a:prstGeom prst="rect">
            <a:avLst/>
          </a:prstGeom>
          <a:noFill/>
          <a:ln>
            <a:noFill/>
          </a:ln>
        </p:spPr>
        <p:txBody>
          <a:bodyPr spcFirstLastPara="1" wrap="square" lIns="121750" tIns="60850" rIns="121750" bIns="60850" anchor="b" anchorCtr="0">
            <a:noAutofit/>
          </a:bodyPr>
          <a:lstStyle>
            <a:lvl1pPr marR="0" lvl="0" algn="l" rtl="0">
              <a:spcBef>
                <a:spcPts val="0"/>
              </a:spcBef>
              <a:spcAft>
                <a:spcPts val="0"/>
              </a:spcAft>
              <a:buClr>
                <a:srgbClr val="7F7F7F"/>
              </a:buClr>
              <a:buSzPts val="1400"/>
              <a:buFont typeface="Arial"/>
              <a:buNone/>
              <a:defRPr sz="1100">
                <a:solidFill>
                  <a:srgbClr val="7F7F7F"/>
                </a:solidFill>
                <a:latin typeface="Arial"/>
                <a:ea typeface="Arial"/>
                <a:cs typeface="Arial"/>
                <a:sym typeface="Arial"/>
              </a:defRPr>
            </a:lvl1pPr>
            <a:lvl2pPr marR="0" lvl="1"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9pPr>
          </a:lstStyle>
          <a:p>
            <a:endParaRPr kern="0"/>
          </a:p>
        </p:txBody>
      </p:sp>
      <p:sp>
        <p:nvSpPr>
          <p:cNvPr id="30" name="Google Shape;30;p97"/>
          <p:cNvSpPr txBox="1">
            <a:spLocks noGrp="1"/>
          </p:cNvSpPr>
          <p:nvPr>
            <p:ph type="ctrTitle"/>
          </p:nvPr>
        </p:nvSpPr>
        <p:spPr>
          <a:xfrm>
            <a:off x="609600" y="152400"/>
            <a:ext cx="10972800" cy="685800"/>
          </a:xfrm>
          <a:prstGeom prst="rect">
            <a:avLst/>
          </a:prstGeom>
          <a:noFill/>
          <a:ln>
            <a:noFill/>
          </a:ln>
        </p:spPr>
        <p:txBody>
          <a:bodyPr spcFirstLastPara="1" wrap="square" lIns="121725" tIns="60850" rIns="121725" bIns="60850" anchor="ctr" anchorCtr="0">
            <a:noAutofit/>
          </a:bodyPr>
          <a:lstStyle>
            <a:lvl1pPr marR="0" lvl="0" algn="l" rtl="0">
              <a:lnSpc>
                <a:spcPct val="90000"/>
              </a:lnSpc>
              <a:spcBef>
                <a:spcPts val="0"/>
              </a:spcBef>
              <a:spcAft>
                <a:spcPts val="0"/>
              </a:spcAft>
              <a:buClr>
                <a:schemeClr val="accent1"/>
              </a:buClr>
              <a:buSzPts val="1800"/>
              <a:buFont typeface="Arial"/>
              <a:buNone/>
              <a:defRPr sz="2400" b="1" i="0" u="none" strike="noStrike" cap="none">
                <a:solidFill>
                  <a:schemeClr val="accent1"/>
                </a:solidFill>
                <a:latin typeface="Arial"/>
                <a:ea typeface="Arial"/>
                <a:cs typeface="Arial"/>
                <a:sym typeface="Arial"/>
              </a:defRPr>
            </a:lvl1pPr>
            <a:lvl2pPr lvl="1">
              <a:spcBef>
                <a:spcPts val="0"/>
              </a:spcBef>
              <a:spcAft>
                <a:spcPts val="0"/>
              </a:spcAft>
              <a:buSzPts val="1400"/>
              <a:buFont typeface="Arial"/>
              <a:buNone/>
              <a:defRPr sz="2400"/>
            </a:lvl2pPr>
            <a:lvl3pPr lvl="2">
              <a:spcBef>
                <a:spcPts val="0"/>
              </a:spcBef>
              <a:spcAft>
                <a:spcPts val="0"/>
              </a:spcAft>
              <a:buSzPts val="1400"/>
              <a:buFont typeface="Arial"/>
              <a:buNone/>
              <a:defRPr sz="2400"/>
            </a:lvl3pPr>
            <a:lvl4pPr lvl="3">
              <a:spcBef>
                <a:spcPts val="0"/>
              </a:spcBef>
              <a:spcAft>
                <a:spcPts val="0"/>
              </a:spcAft>
              <a:buSzPts val="1400"/>
              <a:buFont typeface="Arial"/>
              <a:buNone/>
              <a:defRPr sz="2400"/>
            </a:lvl4pPr>
            <a:lvl5pPr lvl="4">
              <a:spcBef>
                <a:spcPts val="0"/>
              </a:spcBef>
              <a:spcAft>
                <a:spcPts val="0"/>
              </a:spcAft>
              <a:buSzPts val="1400"/>
              <a:buFont typeface="Arial"/>
              <a:buNone/>
              <a:defRPr sz="2400"/>
            </a:lvl5pPr>
            <a:lvl6pPr lvl="5">
              <a:spcBef>
                <a:spcPts val="0"/>
              </a:spcBef>
              <a:spcAft>
                <a:spcPts val="0"/>
              </a:spcAft>
              <a:buSzPts val="1400"/>
              <a:buFont typeface="Arial"/>
              <a:buNone/>
              <a:defRPr sz="2400"/>
            </a:lvl6pPr>
            <a:lvl7pPr lvl="6">
              <a:spcBef>
                <a:spcPts val="0"/>
              </a:spcBef>
              <a:spcAft>
                <a:spcPts val="0"/>
              </a:spcAft>
              <a:buSzPts val="1400"/>
              <a:buFont typeface="Arial"/>
              <a:buNone/>
              <a:defRPr sz="2400"/>
            </a:lvl7pPr>
            <a:lvl8pPr lvl="7">
              <a:spcBef>
                <a:spcPts val="0"/>
              </a:spcBef>
              <a:spcAft>
                <a:spcPts val="0"/>
              </a:spcAft>
              <a:buSzPts val="1400"/>
              <a:buFont typeface="Arial"/>
              <a:buNone/>
              <a:defRPr sz="2400"/>
            </a:lvl8pPr>
            <a:lvl9pPr lvl="8">
              <a:spcBef>
                <a:spcPts val="0"/>
              </a:spcBef>
              <a:spcAft>
                <a:spcPts val="0"/>
              </a:spcAft>
              <a:buSzPts val="1400"/>
              <a:buFont typeface="Arial"/>
              <a:buNone/>
              <a:defRPr sz="2400"/>
            </a:lvl9pPr>
          </a:lstStyle>
          <a:p>
            <a:endParaRPr/>
          </a:p>
        </p:txBody>
      </p:sp>
    </p:spTree>
    <p:extLst>
      <p:ext uri="{BB962C8B-B14F-4D97-AF65-F5344CB8AC3E}">
        <p14:creationId xmlns:p14="http://schemas.microsoft.com/office/powerpoint/2010/main" val="3361753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3"/>
        <p:cNvGrpSpPr/>
        <p:nvPr/>
      </p:nvGrpSpPr>
      <p:grpSpPr>
        <a:xfrm>
          <a:off x="0" y="0"/>
          <a:ext cx="0" cy="0"/>
          <a:chOff x="0" y="0"/>
          <a:chExt cx="0" cy="0"/>
        </a:xfrm>
      </p:grpSpPr>
      <p:sp>
        <p:nvSpPr>
          <p:cNvPr id="54" name="Google Shape;54;p101"/>
          <p:cNvSpPr txBox="1">
            <a:spLocks noGrp="1"/>
          </p:cNvSpPr>
          <p:nvPr>
            <p:ph type="title"/>
          </p:nvPr>
        </p:nvSpPr>
        <p:spPr>
          <a:xfrm>
            <a:off x="609600" y="533400"/>
            <a:ext cx="10972800" cy="99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101"/>
          <p:cNvSpPr txBox="1">
            <a:spLocks noGrp="1"/>
          </p:cNvSpPr>
          <p:nvPr>
            <p:ph type="body" idx="1"/>
          </p:nvPr>
        </p:nvSpPr>
        <p:spPr>
          <a:xfrm>
            <a:off x="609600" y="1673352"/>
            <a:ext cx="5384800" cy="47183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 name="Google Shape;56;p101"/>
          <p:cNvSpPr txBox="1">
            <a:spLocks noGrp="1"/>
          </p:cNvSpPr>
          <p:nvPr>
            <p:ph type="body" idx="2"/>
          </p:nvPr>
        </p:nvSpPr>
        <p:spPr>
          <a:xfrm>
            <a:off x="6197600" y="1673352"/>
            <a:ext cx="5384800" cy="4718304"/>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101"/>
          <p:cNvSpPr txBox="1">
            <a:spLocks noGrp="1"/>
          </p:cNvSpPr>
          <p:nvPr>
            <p:ph type="dt" idx="10"/>
          </p:nvPr>
        </p:nvSpPr>
        <p:spPr>
          <a:xfrm>
            <a:off x="609600" y="18288"/>
            <a:ext cx="3860800" cy="329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solidFill>
                <a:srgbClr val="000000"/>
              </a:solidFill>
            </a:endParaRPr>
          </a:p>
        </p:txBody>
      </p:sp>
      <p:sp>
        <p:nvSpPr>
          <p:cNvPr id="58" name="Google Shape;58;p101"/>
          <p:cNvSpPr txBox="1">
            <a:spLocks noGrp="1"/>
          </p:cNvSpPr>
          <p:nvPr>
            <p:ph type="ftr" idx="11"/>
          </p:nvPr>
        </p:nvSpPr>
        <p:spPr>
          <a:xfrm>
            <a:off x="4572000" y="18288"/>
            <a:ext cx="5486400" cy="32918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solidFill>
                <a:srgbClr val="000000"/>
              </a:solidFill>
            </a:endParaRPr>
          </a:p>
        </p:txBody>
      </p:sp>
      <p:sp>
        <p:nvSpPr>
          <p:cNvPr id="59" name="Google Shape;59;p101"/>
          <p:cNvSpPr txBox="1">
            <a:spLocks noGrp="1"/>
          </p:cNvSpPr>
          <p:nvPr>
            <p:ph type="sldNum" idx="12"/>
          </p:nvPr>
        </p:nvSpPr>
        <p:spPr>
          <a:xfrm>
            <a:off x="10160000" y="18288"/>
            <a:ext cx="1422400" cy="32918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a:buClr>
                <a:srgbClr val="000000"/>
              </a:buClr>
              <a:buFont typeface="Arial"/>
              <a:buNone/>
            </a:pPr>
            <a:fld id="{00000000-1234-1234-1234-123412341234}" type="slidenum">
              <a:rPr lang="en-US" kern="0">
                <a:solidFill>
                  <a:srgbClr val="000000"/>
                </a:solidFill>
              </a:rPr>
              <a:pPr>
                <a:buClr>
                  <a:srgbClr val="000000"/>
                </a:buClr>
                <a:buFont typeface="Arial"/>
                <a:buNone/>
              </a:pPr>
              <a:t>‹#›</a:t>
            </a:fld>
            <a:endParaRPr kern="0">
              <a:solidFill>
                <a:srgbClr val="000000"/>
              </a:solidFill>
            </a:endParaRPr>
          </a:p>
        </p:txBody>
      </p:sp>
    </p:spTree>
    <p:extLst>
      <p:ext uri="{BB962C8B-B14F-4D97-AF65-F5344CB8AC3E}">
        <p14:creationId xmlns:p14="http://schemas.microsoft.com/office/powerpoint/2010/main" val="4038913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r Thank You Slide : Traditional Logo">
  <p:cSld name="Title or Thank You Slide : Traditional Logo">
    <p:bg>
      <p:bgPr>
        <a:solidFill>
          <a:srgbClr val="4376BB"/>
        </a:solidFill>
        <a:effectLst/>
      </p:bgPr>
    </p:bg>
    <p:spTree>
      <p:nvGrpSpPr>
        <p:cNvPr id="1" name="Shape 60"/>
        <p:cNvGrpSpPr/>
        <p:nvPr/>
      </p:nvGrpSpPr>
      <p:grpSpPr>
        <a:xfrm>
          <a:off x="0" y="0"/>
          <a:ext cx="0" cy="0"/>
          <a:chOff x="0" y="0"/>
          <a:chExt cx="0" cy="0"/>
        </a:xfrm>
      </p:grpSpPr>
      <p:sp>
        <p:nvSpPr>
          <p:cNvPr id="61" name="Google Shape;61;p102"/>
          <p:cNvSpPr/>
          <p:nvPr/>
        </p:nvSpPr>
        <p:spPr>
          <a:xfrm>
            <a:off x="0" y="5"/>
            <a:ext cx="12192000" cy="977549"/>
          </a:xfrm>
          <a:prstGeom prst="rect">
            <a:avLst/>
          </a:prstGeom>
          <a:solidFill>
            <a:srgbClr val="013366"/>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62" name="Google Shape;62;p102"/>
          <p:cNvSpPr/>
          <p:nvPr/>
        </p:nvSpPr>
        <p:spPr>
          <a:xfrm>
            <a:off x="-1707848" y="791683"/>
            <a:ext cx="193647" cy="168613"/>
          </a:xfrm>
          <a:prstGeom prst="rightArrow">
            <a:avLst>
              <a:gd name="adj1" fmla="val 50000"/>
              <a:gd name="adj2" fmla="val 50000"/>
            </a:avLst>
          </a:prstGeom>
          <a:solidFill>
            <a:srgbClr val="000000"/>
          </a:solidFill>
          <a:ln>
            <a:noFill/>
          </a:ln>
        </p:spPr>
        <p:txBody>
          <a:bodyPr spcFirstLastPara="1" wrap="square" lIns="91425" tIns="45700" rIns="91425" bIns="45700" anchor="ctr" anchorCtr="0">
            <a:noAutofit/>
          </a:bodyPr>
          <a:lstStyle/>
          <a:p>
            <a:pPr algn="ctr">
              <a:buClr>
                <a:srgbClr val="000000"/>
              </a:buClr>
              <a:buSzPts val="1800"/>
              <a:buFont typeface="Calibri"/>
              <a:buNone/>
            </a:pPr>
            <a:endParaRPr kern="0">
              <a:solidFill>
                <a:srgbClr val="FFFFFF"/>
              </a:solidFill>
              <a:latin typeface="Calibri"/>
              <a:ea typeface="Calibri"/>
              <a:cs typeface="Calibri"/>
              <a:sym typeface="Calibri"/>
            </a:endParaRPr>
          </a:p>
        </p:txBody>
      </p:sp>
      <p:sp>
        <p:nvSpPr>
          <p:cNvPr id="63" name="Google Shape;63;p102"/>
          <p:cNvSpPr txBox="1"/>
          <p:nvPr/>
        </p:nvSpPr>
        <p:spPr>
          <a:xfrm>
            <a:off x="1768630" y="173759"/>
            <a:ext cx="10423375" cy="646331"/>
          </a:xfrm>
          <a:prstGeom prst="rect">
            <a:avLst/>
          </a:prstGeom>
          <a:noFill/>
          <a:ln>
            <a:noFill/>
          </a:ln>
        </p:spPr>
        <p:txBody>
          <a:bodyPr spcFirstLastPara="1" wrap="square" lIns="91425" tIns="45700" rIns="91425" bIns="45700" anchor="t" anchorCtr="0">
            <a:spAutoFit/>
          </a:bodyPr>
          <a:lstStyle/>
          <a:p>
            <a:pPr>
              <a:buClr>
                <a:srgbClr val="FFFFFF"/>
              </a:buClr>
              <a:buSzPts val="3600"/>
              <a:buFont typeface="Calibri"/>
              <a:buNone/>
            </a:pPr>
            <a:r>
              <a:rPr lang="en-US" sz="3600" b="1" kern="0">
                <a:solidFill>
                  <a:srgbClr val="FFFFFF"/>
                </a:solidFill>
                <a:latin typeface="Calibri"/>
                <a:ea typeface="Calibri"/>
                <a:cs typeface="Calibri"/>
                <a:sym typeface="Calibri"/>
              </a:rPr>
              <a:t>  Massachusetts Department of Public Health</a:t>
            </a:r>
            <a:endParaRPr sz="1400" kern="0">
              <a:solidFill>
                <a:srgbClr val="000000"/>
              </a:solidFill>
              <a:cs typeface="Arial"/>
              <a:sym typeface="Arial"/>
            </a:endParaRPr>
          </a:p>
        </p:txBody>
      </p:sp>
      <p:pic>
        <p:nvPicPr>
          <p:cNvPr id="64" name="Google Shape;64;p102"/>
          <p:cNvPicPr preferRelativeResize="0"/>
          <p:nvPr/>
        </p:nvPicPr>
        <p:blipFill rotWithShape="1">
          <a:blip r:embed="rId2">
            <a:alphaModFix/>
          </a:blip>
          <a:srcRect/>
          <a:stretch/>
        </p:blipFill>
        <p:spPr>
          <a:xfrm>
            <a:off x="611392" y="233425"/>
            <a:ext cx="1247157" cy="1256196"/>
          </a:xfrm>
          <a:prstGeom prst="rect">
            <a:avLst/>
          </a:prstGeom>
          <a:noFill/>
          <a:ln>
            <a:noFill/>
          </a:ln>
        </p:spPr>
      </p:pic>
    </p:spTree>
    <p:extLst>
      <p:ext uri="{BB962C8B-B14F-4D97-AF65-F5344CB8AC3E}">
        <p14:creationId xmlns:p14="http://schemas.microsoft.com/office/powerpoint/2010/main" val="1139956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tyle C">
  <p:cSld name="Content Style C">
    <p:spTree>
      <p:nvGrpSpPr>
        <p:cNvPr id="1" name="Shape 65"/>
        <p:cNvGrpSpPr/>
        <p:nvPr/>
      </p:nvGrpSpPr>
      <p:grpSpPr>
        <a:xfrm>
          <a:off x="0" y="0"/>
          <a:ext cx="0" cy="0"/>
          <a:chOff x="0" y="0"/>
          <a:chExt cx="0" cy="0"/>
        </a:xfrm>
      </p:grpSpPr>
      <p:sp>
        <p:nvSpPr>
          <p:cNvPr id="66" name="Google Shape;66;p103"/>
          <p:cNvSpPr txBox="1">
            <a:spLocks noGrp="1"/>
          </p:cNvSpPr>
          <p:nvPr>
            <p:ph type="body" idx="1"/>
          </p:nvPr>
        </p:nvSpPr>
        <p:spPr>
          <a:xfrm>
            <a:off x="839789" y="1097280"/>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7" name="Google Shape;67;p103"/>
          <p:cNvSpPr txBox="1">
            <a:spLocks noGrp="1"/>
          </p:cNvSpPr>
          <p:nvPr>
            <p:ph type="body" idx="2"/>
          </p:nvPr>
        </p:nvSpPr>
        <p:spPr>
          <a:xfrm>
            <a:off x="839789" y="1920238"/>
            <a:ext cx="5157787" cy="42976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103"/>
          <p:cNvSpPr txBox="1">
            <a:spLocks noGrp="1"/>
          </p:cNvSpPr>
          <p:nvPr>
            <p:ph type="body" idx="3"/>
          </p:nvPr>
        </p:nvSpPr>
        <p:spPr>
          <a:xfrm>
            <a:off x="6172203" y="1097280"/>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103"/>
          <p:cNvSpPr txBox="1">
            <a:spLocks noGrp="1"/>
          </p:cNvSpPr>
          <p:nvPr>
            <p:ph type="body" idx="4"/>
          </p:nvPr>
        </p:nvSpPr>
        <p:spPr>
          <a:xfrm>
            <a:off x="6172203" y="1920238"/>
            <a:ext cx="5183188" cy="429768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03"/>
          <p:cNvSpPr/>
          <p:nvPr/>
        </p:nvSpPr>
        <p:spPr>
          <a:xfrm>
            <a:off x="0"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71" name="Google Shape;71;p103"/>
          <p:cNvSpPr/>
          <p:nvPr/>
        </p:nvSpPr>
        <p:spPr>
          <a:xfrm>
            <a:off x="0"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72" name="Google Shape;72;p103"/>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B5B5B5"/>
                </a:solidFill>
                <a:latin typeface="Calibri"/>
                <a:ea typeface="Calibri"/>
                <a:cs typeface="Calibri"/>
                <a:sym typeface="Calibri"/>
              </a:defRPr>
            </a:lvl1pPr>
            <a:lvl2pPr marL="0" marR="0" lvl="1" indent="0" algn="r" rtl="0">
              <a:spcBef>
                <a:spcPts val="0"/>
              </a:spcBef>
              <a:buNone/>
              <a:defRPr sz="1200">
                <a:solidFill>
                  <a:srgbClr val="B5B5B5"/>
                </a:solidFill>
                <a:latin typeface="Calibri"/>
                <a:ea typeface="Calibri"/>
                <a:cs typeface="Calibri"/>
                <a:sym typeface="Calibri"/>
              </a:defRPr>
            </a:lvl2pPr>
            <a:lvl3pPr marL="0" marR="0" lvl="2" indent="0" algn="r" rtl="0">
              <a:spcBef>
                <a:spcPts val="0"/>
              </a:spcBef>
              <a:buNone/>
              <a:defRPr sz="1200">
                <a:solidFill>
                  <a:srgbClr val="B5B5B5"/>
                </a:solidFill>
                <a:latin typeface="Calibri"/>
                <a:ea typeface="Calibri"/>
                <a:cs typeface="Calibri"/>
                <a:sym typeface="Calibri"/>
              </a:defRPr>
            </a:lvl3pPr>
            <a:lvl4pPr marL="0" marR="0" lvl="3" indent="0" algn="r" rtl="0">
              <a:spcBef>
                <a:spcPts val="0"/>
              </a:spcBef>
              <a:buNone/>
              <a:defRPr sz="1200">
                <a:solidFill>
                  <a:srgbClr val="B5B5B5"/>
                </a:solidFill>
                <a:latin typeface="Calibri"/>
                <a:ea typeface="Calibri"/>
                <a:cs typeface="Calibri"/>
                <a:sym typeface="Calibri"/>
              </a:defRPr>
            </a:lvl4pPr>
            <a:lvl5pPr marL="0" marR="0" lvl="4" indent="0" algn="r" rtl="0">
              <a:spcBef>
                <a:spcPts val="0"/>
              </a:spcBef>
              <a:buNone/>
              <a:defRPr sz="1200">
                <a:solidFill>
                  <a:srgbClr val="B5B5B5"/>
                </a:solidFill>
                <a:latin typeface="Calibri"/>
                <a:ea typeface="Calibri"/>
                <a:cs typeface="Calibri"/>
                <a:sym typeface="Calibri"/>
              </a:defRPr>
            </a:lvl5pPr>
            <a:lvl6pPr marL="0" marR="0" lvl="5" indent="0" algn="r" rtl="0">
              <a:spcBef>
                <a:spcPts val="0"/>
              </a:spcBef>
              <a:buNone/>
              <a:defRPr sz="1200">
                <a:solidFill>
                  <a:srgbClr val="B5B5B5"/>
                </a:solidFill>
                <a:latin typeface="Calibri"/>
                <a:ea typeface="Calibri"/>
                <a:cs typeface="Calibri"/>
                <a:sym typeface="Calibri"/>
              </a:defRPr>
            </a:lvl6pPr>
            <a:lvl7pPr marL="0" marR="0" lvl="6" indent="0" algn="r" rtl="0">
              <a:spcBef>
                <a:spcPts val="0"/>
              </a:spcBef>
              <a:buNone/>
              <a:defRPr sz="1200">
                <a:solidFill>
                  <a:srgbClr val="B5B5B5"/>
                </a:solidFill>
                <a:latin typeface="Calibri"/>
                <a:ea typeface="Calibri"/>
                <a:cs typeface="Calibri"/>
                <a:sym typeface="Calibri"/>
              </a:defRPr>
            </a:lvl7pPr>
            <a:lvl8pPr marL="0" marR="0" lvl="7" indent="0" algn="r" rtl="0">
              <a:spcBef>
                <a:spcPts val="0"/>
              </a:spcBef>
              <a:buNone/>
              <a:defRPr sz="1200">
                <a:solidFill>
                  <a:srgbClr val="B5B5B5"/>
                </a:solidFill>
                <a:latin typeface="Calibri"/>
                <a:ea typeface="Calibri"/>
                <a:cs typeface="Calibri"/>
                <a:sym typeface="Calibri"/>
              </a:defRPr>
            </a:lvl8pPr>
            <a:lvl9pPr marL="0" marR="0" lvl="8" indent="0" algn="r" rtl="0">
              <a:spcBef>
                <a:spcPts val="0"/>
              </a:spcBef>
              <a:buNone/>
              <a:defRPr sz="1200">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73" name="Google Shape;73;p103"/>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Tree>
    <p:extLst>
      <p:ext uri="{BB962C8B-B14F-4D97-AF65-F5344CB8AC3E}">
        <p14:creationId xmlns:p14="http://schemas.microsoft.com/office/powerpoint/2010/main" val="23717438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1"/>
        <p:cNvGrpSpPr/>
        <p:nvPr/>
      </p:nvGrpSpPr>
      <p:grpSpPr>
        <a:xfrm>
          <a:off x="0" y="0"/>
          <a:ext cx="0" cy="0"/>
          <a:chOff x="0" y="0"/>
          <a:chExt cx="0" cy="0"/>
        </a:xfrm>
      </p:grpSpPr>
      <p:pic>
        <p:nvPicPr>
          <p:cNvPr id="82" name="Google Shape;82;p104"/>
          <p:cNvPicPr preferRelativeResize="0"/>
          <p:nvPr/>
        </p:nvPicPr>
        <p:blipFill rotWithShape="1">
          <a:blip r:embed="rId2">
            <a:alphaModFix/>
          </a:blip>
          <a:srcRect l="22911" t="17854"/>
          <a:stretch/>
        </p:blipFill>
        <p:spPr>
          <a:xfrm>
            <a:off x="0" y="0"/>
            <a:ext cx="2582333" cy="2103438"/>
          </a:xfrm>
          <a:prstGeom prst="rect">
            <a:avLst/>
          </a:prstGeom>
          <a:noFill/>
          <a:ln>
            <a:noFill/>
          </a:ln>
        </p:spPr>
      </p:pic>
      <p:sp>
        <p:nvSpPr>
          <p:cNvPr id="83" name="Google Shape;83;p104"/>
          <p:cNvSpPr txBox="1">
            <a:spLocks noGrp="1"/>
          </p:cNvSpPr>
          <p:nvPr>
            <p:ph type="dt" idx="10"/>
          </p:nvPr>
        </p:nvSpPr>
        <p:spPr>
          <a:xfrm>
            <a:off x="609600" y="6356353"/>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solidFill>
                <a:srgbClr val="000000"/>
              </a:solidFill>
            </a:endParaRPr>
          </a:p>
        </p:txBody>
      </p:sp>
      <p:sp>
        <p:nvSpPr>
          <p:cNvPr id="84" name="Google Shape;84;p104"/>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solidFill>
                <a:srgbClr val="000000"/>
              </a:solidFill>
            </a:endParaRPr>
          </a:p>
        </p:txBody>
      </p:sp>
      <p:sp>
        <p:nvSpPr>
          <p:cNvPr id="85" name="Google Shape;85;p104"/>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a:buClr>
                <a:srgbClr val="000000"/>
              </a:buClr>
              <a:buFont typeface="Arial"/>
              <a:buNone/>
            </a:pPr>
            <a:fld id="{00000000-1234-1234-1234-123412341234}" type="slidenum">
              <a:rPr lang="en-US" kern="0">
                <a:solidFill>
                  <a:srgbClr val="000000"/>
                </a:solidFill>
              </a:rPr>
              <a:pPr>
                <a:buClr>
                  <a:srgbClr val="000000"/>
                </a:buClr>
                <a:buFont typeface="Arial"/>
                <a:buNone/>
              </a:pPr>
              <a:t>‹#›</a:t>
            </a:fld>
            <a:endParaRPr kern="0">
              <a:solidFill>
                <a:srgbClr val="000000"/>
              </a:solidFill>
            </a:endParaRPr>
          </a:p>
        </p:txBody>
      </p:sp>
    </p:spTree>
    <p:extLst>
      <p:ext uri="{BB962C8B-B14F-4D97-AF65-F5344CB8AC3E}">
        <p14:creationId xmlns:p14="http://schemas.microsoft.com/office/powerpoint/2010/main" val="147063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25177716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FFFFFF"/>
              </a:solidFill>
              <a:sym typeface="Aria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prstClr val="white"/>
              </a:solidFill>
              <a:sym typeface="Aria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a:buClr>
                <a:srgbClr val="000000"/>
              </a:buClr>
              <a:buFont typeface="Arial"/>
              <a:buNone/>
            </a:pPr>
            <a:fld id="{CA49D0EE-DE7F-324B-A84C-F36708423CDB}" type="slidenum">
              <a:rPr lang="en-US" kern="0" smtClean="0">
                <a:solidFill>
                  <a:srgbClr val="464646">
                    <a:lumMod val="40000"/>
                    <a:lumOff val="60000"/>
                  </a:srgbClr>
                </a:solidFill>
                <a:cs typeface="Arial"/>
                <a:sym typeface="Arial"/>
              </a:rPr>
              <a:pPr>
                <a:buClr>
                  <a:srgbClr val="000000"/>
                </a:buClr>
                <a:buFont typeface="Arial"/>
                <a:buNone/>
              </a:pPr>
              <a:t>‹#›</a:t>
            </a:fld>
            <a:endParaRPr lang="en-US" kern="0" dirty="0">
              <a:solidFill>
                <a:srgbClr val="464646">
                  <a:lumMod val="40000"/>
                  <a:lumOff val="60000"/>
                </a:srgbClr>
              </a:solidFill>
              <a:cs typeface="Arial"/>
              <a:sym typeface="Aria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a:buClr>
                <a:srgbClr val="000000"/>
              </a:buClr>
              <a:buFont typeface="Arial"/>
              <a:buNone/>
            </a:pPr>
            <a:endParaRPr lang="en-US" kern="0" dirty="0">
              <a:solidFill>
                <a:srgbClr val="464646">
                  <a:lumMod val="40000"/>
                  <a:lumOff val="60000"/>
                </a:srgbClr>
              </a:solidFill>
              <a:cs typeface="Arial"/>
              <a:sym typeface="Arial"/>
            </a:endParaRPr>
          </a:p>
        </p:txBody>
      </p:sp>
    </p:spTree>
    <p:extLst>
      <p:ext uri="{BB962C8B-B14F-4D97-AF65-F5344CB8AC3E}">
        <p14:creationId xmlns:p14="http://schemas.microsoft.com/office/powerpoint/2010/main" val="1139293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cs typeface="Arial"/>
                <a:sym typeface="Arial"/>
              </a:rPr>
              <a:pPr/>
              <a:t>‹#›</a:t>
            </a:fld>
            <a:endParaRPr lang="en-US" dirty="0">
              <a:solidFill>
                <a:srgbClr val="464646">
                  <a:lumMod val="40000"/>
                  <a:lumOff val="60000"/>
                </a:srgbClr>
              </a:solidFill>
              <a:latin typeface="Calibri"/>
              <a:cs typeface="Arial"/>
              <a:sym typeface="Aria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latin typeface="Calibri"/>
              <a:cs typeface="Arial"/>
              <a:sym typeface="Arial"/>
            </a:endParaRPr>
          </a:p>
        </p:txBody>
      </p:sp>
    </p:spTree>
    <p:extLst>
      <p:ext uri="{BB962C8B-B14F-4D97-AF65-F5344CB8AC3E}">
        <p14:creationId xmlns:p14="http://schemas.microsoft.com/office/powerpoint/2010/main" val="1956559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sym typeface="Aria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latin typeface="Calibri"/>
                <a:cs typeface="Arial"/>
                <a:sym typeface="Arial"/>
              </a:rPr>
              <a:pPr/>
              <a:t>‹#›</a:t>
            </a:fld>
            <a:endParaRPr lang="en-US" dirty="0">
              <a:solidFill>
                <a:srgbClr val="464646">
                  <a:lumMod val="40000"/>
                  <a:lumOff val="60000"/>
                </a:srgbClr>
              </a:solidFill>
              <a:latin typeface="Calibri"/>
              <a:cs typeface="Arial"/>
              <a:sym typeface="Aria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endParaRPr lang="en-US" dirty="0">
              <a:solidFill>
                <a:srgbClr val="464646">
                  <a:lumMod val="40000"/>
                  <a:lumOff val="60000"/>
                </a:srgbClr>
              </a:solidFill>
              <a:latin typeface="Calibri"/>
              <a:cs typeface="Arial"/>
              <a:sym typeface="Arial"/>
            </a:endParaRPr>
          </a:p>
        </p:txBody>
      </p:sp>
    </p:spTree>
    <p:extLst>
      <p:ext uri="{BB962C8B-B14F-4D97-AF65-F5344CB8AC3E}">
        <p14:creationId xmlns:p14="http://schemas.microsoft.com/office/powerpoint/2010/main" val="13568698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Content Style A">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5"/>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srgbClr val="FFFFFF"/>
              </a:solidFill>
              <a:sym typeface="Arial"/>
            </a:endParaRPr>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400" kern="0" dirty="0">
              <a:solidFill>
                <a:prstClr val="white"/>
              </a:solidFill>
              <a:sym typeface="Aria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7" y="6492495"/>
            <a:ext cx="2736415"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pPr>
              <a:buClr>
                <a:srgbClr val="000000"/>
              </a:buClr>
              <a:buFont typeface="Arial"/>
              <a:buNone/>
            </a:pPr>
            <a:fld id="{CA49D0EE-DE7F-324B-A84C-F36708423CDB}" type="slidenum">
              <a:rPr lang="en-US" kern="0" smtClean="0">
                <a:solidFill>
                  <a:srgbClr val="464646">
                    <a:lumMod val="40000"/>
                    <a:lumOff val="60000"/>
                  </a:srgbClr>
                </a:solidFill>
                <a:cs typeface="Arial"/>
                <a:sym typeface="Arial"/>
              </a:rPr>
              <a:pPr>
                <a:buClr>
                  <a:srgbClr val="000000"/>
                </a:buClr>
                <a:buFont typeface="Arial"/>
                <a:buNone/>
              </a:pPr>
              <a:t>‹#›</a:t>
            </a:fld>
            <a:endParaRPr lang="en-US" kern="0" dirty="0">
              <a:solidFill>
                <a:srgbClr val="464646">
                  <a:lumMod val="40000"/>
                  <a:lumOff val="60000"/>
                </a:srgbClr>
              </a:solidFill>
              <a:cs typeface="Arial"/>
              <a:sym typeface="Aria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pPr>
              <a:buClr>
                <a:srgbClr val="000000"/>
              </a:buClr>
              <a:buFont typeface="Arial"/>
              <a:buNone/>
            </a:pPr>
            <a:endParaRPr lang="en-US" kern="0" dirty="0">
              <a:solidFill>
                <a:srgbClr val="464646">
                  <a:lumMod val="40000"/>
                  <a:lumOff val="60000"/>
                </a:srgbClr>
              </a:solidFill>
              <a:cs typeface="Arial"/>
              <a:sym typeface="Arial"/>
            </a:endParaRPr>
          </a:p>
        </p:txBody>
      </p:sp>
    </p:spTree>
    <p:extLst>
      <p:ext uri="{BB962C8B-B14F-4D97-AF65-F5344CB8AC3E}">
        <p14:creationId xmlns:p14="http://schemas.microsoft.com/office/powerpoint/2010/main" val="4285109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nect with DPH">
  <p:cSld name="Connect with DPH">
    <p:spTree>
      <p:nvGrpSpPr>
        <p:cNvPr id="1" name="Shape 42"/>
        <p:cNvGrpSpPr/>
        <p:nvPr/>
      </p:nvGrpSpPr>
      <p:grpSpPr>
        <a:xfrm>
          <a:off x="0" y="0"/>
          <a:ext cx="0" cy="0"/>
          <a:chOff x="0" y="0"/>
          <a:chExt cx="0" cy="0"/>
        </a:xfrm>
      </p:grpSpPr>
      <p:sp>
        <p:nvSpPr>
          <p:cNvPr id="43" name="Google Shape;43;p100"/>
          <p:cNvSpPr/>
          <p:nvPr/>
        </p:nvSpPr>
        <p:spPr>
          <a:xfrm>
            <a:off x="0"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4" name="Google Shape;44;p100"/>
          <p:cNvSpPr txBox="1"/>
          <p:nvPr/>
        </p:nvSpPr>
        <p:spPr>
          <a:xfrm>
            <a:off x="721895" y="293879"/>
            <a:ext cx="7086600" cy="677108"/>
          </a:xfrm>
          <a:prstGeom prst="rect">
            <a:avLst/>
          </a:prstGeom>
          <a:noFill/>
          <a:ln>
            <a:noFill/>
          </a:ln>
        </p:spPr>
        <p:txBody>
          <a:bodyPr spcFirstLastPara="1" wrap="square" lIns="91425" tIns="45700" rIns="91425" bIns="45700" anchor="t" anchorCtr="0">
            <a:spAutoFit/>
          </a:bodyPr>
          <a:lstStyle/>
          <a:p>
            <a:pPr>
              <a:buClr>
                <a:srgbClr val="000000"/>
              </a:buClr>
              <a:buSzPts val="3800"/>
              <a:buFont typeface="Arial"/>
              <a:buNone/>
            </a:pPr>
            <a:r>
              <a:rPr lang="en-US" sz="3800" b="1" kern="0">
                <a:solidFill>
                  <a:srgbClr val="000000"/>
                </a:solidFill>
                <a:ea typeface="Arial"/>
                <a:cs typeface="Arial"/>
                <a:sym typeface="Arial"/>
              </a:rPr>
              <a:t>Connect with DPH</a:t>
            </a:r>
            <a:endParaRPr kern="0">
              <a:solidFill>
                <a:srgbClr val="000000"/>
              </a:solidFill>
              <a:latin typeface="Calibri"/>
              <a:ea typeface="Calibri"/>
              <a:cs typeface="Calibri"/>
              <a:sym typeface="Calibri"/>
            </a:endParaRPr>
          </a:p>
        </p:txBody>
      </p:sp>
      <p:sp>
        <p:nvSpPr>
          <p:cNvPr id="45" name="Google Shape;45;p100"/>
          <p:cNvSpPr/>
          <p:nvPr/>
        </p:nvSpPr>
        <p:spPr>
          <a:xfrm>
            <a:off x="0"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6" name="Google Shape;46;p100"/>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B5B5B5"/>
                </a:solidFill>
                <a:latin typeface="Calibri"/>
                <a:ea typeface="Calibri"/>
                <a:cs typeface="Calibri"/>
                <a:sym typeface="Calibri"/>
              </a:defRPr>
            </a:lvl1pPr>
            <a:lvl2pPr marL="0" marR="0" lvl="1" indent="0" algn="r" rtl="0">
              <a:spcBef>
                <a:spcPts val="0"/>
              </a:spcBef>
              <a:buNone/>
              <a:defRPr sz="1200">
                <a:solidFill>
                  <a:srgbClr val="B5B5B5"/>
                </a:solidFill>
                <a:latin typeface="Calibri"/>
                <a:ea typeface="Calibri"/>
                <a:cs typeface="Calibri"/>
                <a:sym typeface="Calibri"/>
              </a:defRPr>
            </a:lvl2pPr>
            <a:lvl3pPr marL="0" marR="0" lvl="2" indent="0" algn="r" rtl="0">
              <a:spcBef>
                <a:spcPts val="0"/>
              </a:spcBef>
              <a:buNone/>
              <a:defRPr sz="1200">
                <a:solidFill>
                  <a:srgbClr val="B5B5B5"/>
                </a:solidFill>
                <a:latin typeface="Calibri"/>
                <a:ea typeface="Calibri"/>
                <a:cs typeface="Calibri"/>
                <a:sym typeface="Calibri"/>
              </a:defRPr>
            </a:lvl3pPr>
            <a:lvl4pPr marL="0" marR="0" lvl="3" indent="0" algn="r" rtl="0">
              <a:spcBef>
                <a:spcPts val="0"/>
              </a:spcBef>
              <a:buNone/>
              <a:defRPr sz="1200">
                <a:solidFill>
                  <a:srgbClr val="B5B5B5"/>
                </a:solidFill>
                <a:latin typeface="Calibri"/>
                <a:ea typeface="Calibri"/>
                <a:cs typeface="Calibri"/>
                <a:sym typeface="Calibri"/>
              </a:defRPr>
            </a:lvl4pPr>
            <a:lvl5pPr marL="0" marR="0" lvl="4" indent="0" algn="r" rtl="0">
              <a:spcBef>
                <a:spcPts val="0"/>
              </a:spcBef>
              <a:buNone/>
              <a:defRPr sz="1200">
                <a:solidFill>
                  <a:srgbClr val="B5B5B5"/>
                </a:solidFill>
                <a:latin typeface="Calibri"/>
                <a:ea typeface="Calibri"/>
                <a:cs typeface="Calibri"/>
                <a:sym typeface="Calibri"/>
              </a:defRPr>
            </a:lvl5pPr>
            <a:lvl6pPr marL="0" marR="0" lvl="5" indent="0" algn="r" rtl="0">
              <a:spcBef>
                <a:spcPts val="0"/>
              </a:spcBef>
              <a:buNone/>
              <a:defRPr sz="1200">
                <a:solidFill>
                  <a:srgbClr val="B5B5B5"/>
                </a:solidFill>
                <a:latin typeface="Calibri"/>
                <a:ea typeface="Calibri"/>
                <a:cs typeface="Calibri"/>
                <a:sym typeface="Calibri"/>
              </a:defRPr>
            </a:lvl6pPr>
            <a:lvl7pPr marL="0" marR="0" lvl="6" indent="0" algn="r" rtl="0">
              <a:spcBef>
                <a:spcPts val="0"/>
              </a:spcBef>
              <a:buNone/>
              <a:defRPr sz="1200">
                <a:solidFill>
                  <a:srgbClr val="B5B5B5"/>
                </a:solidFill>
                <a:latin typeface="Calibri"/>
                <a:ea typeface="Calibri"/>
                <a:cs typeface="Calibri"/>
                <a:sym typeface="Calibri"/>
              </a:defRPr>
            </a:lvl7pPr>
            <a:lvl8pPr marL="0" marR="0" lvl="7" indent="0" algn="r" rtl="0">
              <a:spcBef>
                <a:spcPts val="0"/>
              </a:spcBef>
              <a:buNone/>
              <a:defRPr sz="1200">
                <a:solidFill>
                  <a:srgbClr val="B5B5B5"/>
                </a:solidFill>
                <a:latin typeface="Calibri"/>
                <a:ea typeface="Calibri"/>
                <a:cs typeface="Calibri"/>
                <a:sym typeface="Calibri"/>
              </a:defRPr>
            </a:lvl8pPr>
            <a:lvl9pPr marL="0" marR="0" lvl="8" indent="0" algn="r" rtl="0">
              <a:spcBef>
                <a:spcPts val="0"/>
              </a:spcBef>
              <a:buNone/>
              <a:defRPr sz="1200">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47" name="Google Shape;47;p100"/>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pic>
        <p:nvPicPr>
          <p:cNvPr id="48" name="Google Shape;48;p100" descr="C:\Users\ABCohen\AppData\Local\Microsoft\Windows\Temporary Internet Files\Content.IE5\43RR80EE\Twitter_bird_logo_2012.svg[1].png"/>
          <p:cNvPicPr preferRelativeResize="0"/>
          <p:nvPr/>
        </p:nvPicPr>
        <p:blipFill rotWithShape="1">
          <a:blip r:embed="rId2">
            <a:alphaModFix/>
          </a:blip>
          <a:srcRect/>
          <a:stretch/>
        </p:blipFill>
        <p:spPr>
          <a:xfrm>
            <a:off x="1272281" y="1353776"/>
            <a:ext cx="843195" cy="685799"/>
          </a:xfrm>
          <a:prstGeom prst="rect">
            <a:avLst/>
          </a:prstGeom>
          <a:noFill/>
          <a:ln>
            <a:noFill/>
          </a:ln>
        </p:spPr>
      </p:pic>
      <p:pic>
        <p:nvPicPr>
          <p:cNvPr id="49" name="Google Shape;49;p100" descr="C:\Users\ABCohen\AppData\Local\Microsoft\Windows\Temporary Internet Files\Content.IE5\75V1FWE6\LinkedIn_logo_initials[1].png"/>
          <p:cNvPicPr preferRelativeResize="0"/>
          <p:nvPr/>
        </p:nvPicPr>
        <p:blipFill rotWithShape="1">
          <a:blip r:embed="rId3">
            <a:alphaModFix/>
          </a:blip>
          <a:srcRect/>
          <a:stretch/>
        </p:blipFill>
        <p:spPr>
          <a:xfrm>
            <a:off x="1235403" y="2423785"/>
            <a:ext cx="838200" cy="838200"/>
          </a:xfrm>
          <a:prstGeom prst="rect">
            <a:avLst/>
          </a:prstGeom>
          <a:noFill/>
          <a:ln>
            <a:noFill/>
          </a:ln>
        </p:spPr>
      </p:pic>
      <p:sp>
        <p:nvSpPr>
          <p:cNvPr id="50" name="Google Shape;50;p100"/>
          <p:cNvSpPr/>
          <p:nvPr/>
        </p:nvSpPr>
        <p:spPr>
          <a:xfrm>
            <a:off x="2423327" y="1401900"/>
            <a:ext cx="9220201" cy="4401205"/>
          </a:xfrm>
          <a:prstGeom prst="rect">
            <a:avLst/>
          </a:prstGeom>
          <a:noFill/>
          <a:ln>
            <a:noFill/>
          </a:ln>
        </p:spPr>
        <p:txBody>
          <a:bodyPr spcFirstLastPara="1" wrap="square" lIns="91425" tIns="45700" rIns="91425" bIns="45700" anchor="t" anchorCtr="0">
            <a:spAutoFit/>
          </a:bodyPr>
          <a:lstStyle/>
          <a:p>
            <a:pPr>
              <a:buClr>
                <a:srgbClr val="000000"/>
              </a:buClr>
              <a:buSzPts val="3600"/>
              <a:buFont typeface="Calibri"/>
              <a:buNone/>
            </a:pPr>
            <a:r>
              <a:rPr lang="en-US" sz="3600" kern="0">
                <a:solidFill>
                  <a:srgbClr val="000000"/>
                </a:solidFill>
                <a:latin typeface="Calibri"/>
                <a:ea typeface="Calibri"/>
                <a:cs typeface="Calibri"/>
                <a:sym typeface="Calibri"/>
              </a:rPr>
              <a:t>@MassDPH</a:t>
            </a:r>
            <a:endParaRPr sz="3600" kern="0">
              <a:solidFill>
                <a:srgbClr val="000000"/>
              </a:solidFill>
              <a:latin typeface="Calibri"/>
              <a:ea typeface="Calibri"/>
              <a:cs typeface="Calibri"/>
              <a:sym typeface="Calibri"/>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Massachusetts Department of Public 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DPH blog</a:t>
            </a:r>
            <a:endParaRPr sz="1400" kern="0">
              <a:solidFill>
                <a:srgbClr val="000000"/>
              </a:solidFill>
              <a:cs typeface="Arial"/>
              <a:sym typeface="Arial"/>
            </a:endParaRPr>
          </a:p>
          <a:p>
            <a:pPr>
              <a:buClr>
                <a:srgbClr val="000000"/>
              </a:buClr>
              <a:buFont typeface="Arial"/>
              <a:buNone/>
            </a:pPr>
            <a:r>
              <a:rPr lang="en-US" sz="2800" kern="0">
                <a:solidFill>
                  <a:srgbClr val="000000"/>
                </a:solidFill>
                <a:latin typeface="Calibri"/>
                <a:ea typeface="Calibri"/>
                <a:cs typeface="Calibri"/>
                <a:sym typeface="Calibri"/>
              </a:rPr>
              <a:t>https://blog.mass.gov/publichealth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www.mass.gov/dph</a:t>
            </a:r>
            <a:endParaRPr sz="1400" kern="0">
              <a:solidFill>
                <a:srgbClr val="000000"/>
              </a:solidFill>
              <a:cs typeface="Arial"/>
              <a:sym typeface="Arial"/>
            </a:endParaRPr>
          </a:p>
        </p:txBody>
      </p:sp>
      <p:pic>
        <p:nvPicPr>
          <p:cNvPr id="51" name="Google Shape;51;p100" descr="C:\Users\ABCohen\AppData\Local\Microsoft\Windows\Temporary Internet Files\Content.Outlook\L5IST9YM\DPHLogo_Blue.png"/>
          <p:cNvPicPr preferRelativeResize="0"/>
          <p:nvPr/>
        </p:nvPicPr>
        <p:blipFill rotWithShape="1">
          <a:blip r:embed="rId4">
            <a:alphaModFix/>
          </a:blip>
          <a:srcRect/>
          <a:stretch/>
        </p:blipFill>
        <p:spPr>
          <a:xfrm>
            <a:off x="1089648" y="4887047"/>
            <a:ext cx="1200149" cy="1200149"/>
          </a:xfrm>
          <a:prstGeom prst="rect">
            <a:avLst/>
          </a:prstGeom>
          <a:noFill/>
          <a:ln>
            <a:noFill/>
          </a:ln>
        </p:spPr>
      </p:pic>
      <p:pic>
        <p:nvPicPr>
          <p:cNvPr id="52" name="Google Shape;52;p100"/>
          <p:cNvPicPr preferRelativeResize="0"/>
          <p:nvPr/>
        </p:nvPicPr>
        <p:blipFill rotWithShape="1">
          <a:blip r:embed="rId5">
            <a:alphaModFix/>
          </a:blip>
          <a:srcRect/>
          <a:stretch/>
        </p:blipFill>
        <p:spPr>
          <a:xfrm>
            <a:off x="1089653" y="3597197"/>
            <a:ext cx="1129705" cy="1129705"/>
          </a:xfrm>
          <a:prstGeom prst="rect">
            <a:avLst/>
          </a:prstGeom>
          <a:noFill/>
          <a:ln>
            <a:noFill/>
          </a:ln>
        </p:spPr>
      </p:pic>
    </p:spTree>
    <p:extLst>
      <p:ext uri="{BB962C8B-B14F-4D97-AF65-F5344CB8AC3E}">
        <p14:creationId xmlns:p14="http://schemas.microsoft.com/office/powerpoint/2010/main" val="369148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B">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4AF37ED-E52C-D04B-BD70-B183C03E603D}"/>
              </a:ext>
            </a:extLst>
          </p:cNvPr>
          <p:cNvSpPr>
            <a:spLocks noGrp="1"/>
          </p:cNvSpPr>
          <p:nvPr>
            <p:ph sz="half" idx="1" hasCustomPrompt="1"/>
          </p:nvPr>
        </p:nvSpPr>
        <p:spPr>
          <a:xfrm>
            <a:off x="838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 xmlns:a16="http://schemas.microsoft.com/office/drawing/2014/main" id="{06BF9CA7-3F15-9446-8EB4-C69A47791146}"/>
              </a:ext>
            </a:extLst>
          </p:cNvPr>
          <p:cNvSpPr>
            <a:spLocks noGrp="1"/>
          </p:cNvSpPr>
          <p:nvPr>
            <p:ph sz="half" idx="2" hasCustomPrompt="1"/>
          </p:nvPr>
        </p:nvSpPr>
        <p:spPr>
          <a:xfrm>
            <a:off x="6172200" y="1371600"/>
            <a:ext cx="5181600" cy="47548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 xmlns:a16="http://schemas.microsoft.com/office/drawing/2014/main" id="{5E6C81A7-EF54-644A-A3A3-A900741EE329}"/>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5">
            <a:extLst>
              <a:ext uri="{FF2B5EF4-FFF2-40B4-BE49-F238E27FC236}">
                <a16:creationId xmlns="" xmlns:a16="http://schemas.microsoft.com/office/drawing/2014/main" id="{093944A5-DA90-DB40-BCC8-0A6C4A82F040}"/>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0" name="Footer Placeholder 3">
            <a:extLst>
              <a:ext uri="{FF2B5EF4-FFF2-40B4-BE49-F238E27FC236}">
                <a16:creationId xmlns="" xmlns:a16="http://schemas.microsoft.com/office/drawing/2014/main" id="{0DFBDE89-FFE1-E340-9D69-8210BFC18AEB}"/>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
        <p:nvSpPr>
          <p:cNvPr id="11" name="Rectangle 10">
            <a:extLst>
              <a:ext uri="{FF2B5EF4-FFF2-40B4-BE49-F238E27FC236}">
                <a16:creationId xmlns="" xmlns:a16="http://schemas.microsoft.com/office/drawing/2014/main" id="{9C11C5B4-7BBB-FC41-86C0-AAB198118171}"/>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tyle C">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E61A8284-67CC-404B-90F5-554DCBF9132D}"/>
              </a:ext>
            </a:extLst>
          </p:cNvPr>
          <p:cNvSpPr>
            <a:spLocks noGrp="1"/>
          </p:cNvSpPr>
          <p:nvPr>
            <p:ph type="body" idx="1"/>
          </p:nvPr>
        </p:nvSpPr>
        <p:spPr>
          <a:xfrm>
            <a:off x="839788" y="1097280"/>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 xmlns:a16="http://schemas.microsoft.com/office/drawing/2014/main" id="{5A90A712-FBB8-5B49-9A19-7524CF76EC3A}"/>
              </a:ext>
            </a:extLst>
          </p:cNvPr>
          <p:cNvSpPr>
            <a:spLocks noGrp="1"/>
          </p:cNvSpPr>
          <p:nvPr>
            <p:ph sz="half" idx="2" hasCustomPrompt="1"/>
          </p:nvPr>
        </p:nvSpPr>
        <p:spPr>
          <a:xfrm>
            <a:off x="839788" y="1920238"/>
            <a:ext cx="5157787" cy="4297680"/>
          </a:xfrm>
          <a:prstGeom prst="rect">
            <a:avLst/>
          </a:prstGeom>
        </p:spPr>
        <p:txBody>
          <a:bodyPr/>
          <a:lstStyle>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endParaRPr lang="en-US" dirty="0"/>
          </a:p>
        </p:txBody>
      </p:sp>
      <p:sp>
        <p:nvSpPr>
          <p:cNvPr id="5" name="Text Placeholder 4">
            <a:extLst>
              <a:ext uri="{FF2B5EF4-FFF2-40B4-BE49-F238E27FC236}">
                <a16:creationId xmlns="" xmlns:a16="http://schemas.microsoft.com/office/drawing/2014/main" id="{55855752-6A74-934C-B334-F2DD6B79DA48}"/>
              </a:ext>
            </a:extLst>
          </p:cNvPr>
          <p:cNvSpPr>
            <a:spLocks noGrp="1"/>
          </p:cNvSpPr>
          <p:nvPr>
            <p:ph type="body" sz="quarter" idx="3"/>
          </p:nvPr>
        </p:nvSpPr>
        <p:spPr>
          <a:xfrm>
            <a:off x="6172200" y="1097280"/>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51ED7E2-1F15-7C46-9001-20B2F8A00C5A}"/>
              </a:ext>
            </a:extLst>
          </p:cNvPr>
          <p:cNvSpPr>
            <a:spLocks noGrp="1"/>
          </p:cNvSpPr>
          <p:nvPr>
            <p:ph sz="quarter" idx="4" hasCustomPrompt="1"/>
          </p:nvPr>
        </p:nvSpPr>
        <p:spPr>
          <a:xfrm>
            <a:off x="6172200" y="1920238"/>
            <a:ext cx="5183188" cy="429768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0" name="Rectangle 9">
            <a:extLst>
              <a:ext uri="{FF2B5EF4-FFF2-40B4-BE49-F238E27FC236}">
                <a16:creationId xmlns="" xmlns:a16="http://schemas.microsoft.com/office/drawing/2014/main" id="{599027F3-96A1-F54F-89E8-F47E6B10DE1B}"/>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7CFBF09-BBCF-454C-91A3-1D89A60FA302}"/>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Slide Number Placeholder 5">
            <a:extLst>
              <a:ext uri="{FF2B5EF4-FFF2-40B4-BE49-F238E27FC236}">
                <a16:creationId xmlns="" xmlns:a16="http://schemas.microsoft.com/office/drawing/2014/main" id="{EEF3B907-07EC-464A-9168-21644716BCF2}"/>
              </a:ext>
            </a:extLst>
          </p:cNvPr>
          <p:cNvSpPr>
            <a:spLocks noGrp="1"/>
          </p:cNvSpPr>
          <p:nvPr>
            <p:ph type="sldNum" sz="quarter" idx="10"/>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4" name="Footer Placeholder 3">
            <a:extLst>
              <a:ext uri="{FF2B5EF4-FFF2-40B4-BE49-F238E27FC236}">
                <a16:creationId xmlns="" xmlns:a16="http://schemas.microsoft.com/office/drawing/2014/main" id="{1561A3A6-AA0A-054F-AD42-397A9574A9D0}"/>
              </a:ext>
            </a:extLst>
          </p:cNvPr>
          <p:cNvSpPr>
            <a:spLocks noGrp="1"/>
          </p:cNvSpPr>
          <p:nvPr>
            <p:ph type="ftr" sz="quarter" idx="11"/>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spTree>
    <p:extLst>
      <p:ext uri="{BB962C8B-B14F-4D97-AF65-F5344CB8AC3E}">
        <p14:creationId xmlns:p14="http://schemas.microsoft.com/office/powerpoint/2010/main" val="166365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charset="0"/>
                <a:cs typeface="Arial" charset="0"/>
              </a:rPr>
              <a:t>Connect with DPH</a:t>
            </a:r>
            <a:endParaRPr lang="en-US" dirty="0"/>
          </a:p>
        </p:txBody>
      </p:sp>
      <p:sp>
        <p:nvSpPr>
          <p:cNvPr id="9" name="Rectangle 8">
            <a:extLst>
              <a:ext uri="{FF2B5EF4-FFF2-40B4-BE49-F238E27FC236}">
                <a16:creationId xmlns=""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dirty="0">
              <a:solidFill>
                <a:srgbClr val="464646">
                  <a:lumMod val="40000"/>
                  <a:lumOff val="60000"/>
                </a:srgbClr>
              </a:solidFill>
            </a:endParaRPr>
          </a:p>
        </p:txBody>
      </p:sp>
      <p:sp>
        <p:nvSpPr>
          <p:cNvPr id="11" name="Footer Placeholder 3">
            <a:extLst>
              <a:ext uri="{FF2B5EF4-FFF2-40B4-BE49-F238E27FC236}">
                <a16:creationId xmlns=""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dirty="0">
                <a:solidFill>
                  <a:srgbClr val="464646">
                    <a:lumMod val="40000"/>
                    <a:lumOff val="60000"/>
                  </a:srgbClr>
                </a:solidFill>
              </a:rPr>
              <a:t>Massachusetts Department of Public Health       </a:t>
            </a:r>
            <a:r>
              <a:rPr lang="en-US" dirty="0" err="1">
                <a:solidFill>
                  <a:srgbClr val="464646">
                    <a:lumMod val="40000"/>
                    <a:lumOff val="60000"/>
                  </a:srgbClr>
                </a:solidFill>
              </a:rPr>
              <a:t>mass.gov</a:t>
            </a:r>
            <a:r>
              <a:rPr lang="en-US" dirty="0">
                <a:solidFill>
                  <a:srgbClr val="464646">
                    <a:lumMod val="40000"/>
                    <a:lumOff val="60000"/>
                  </a:srgbClr>
                </a:solidFill>
              </a:rPr>
              <a:t>/</a:t>
            </a:r>
            <a:r>
              <a:rPr lang="en-US" dirty="0" err="1">
                <a:solidFill>
                  <a:srgbClr val="464646">
                    <a:lumMod val="40000"/>
                    <a:lumOff val="60000"/>
                  </a:srgbClr>
                </a:solidFill>
              </a:rPr>
              <a:t>dph</a:t>
            </a:r>
            <a:endParaRPr lang="en-US" dirty="0">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dirty="0"/>
              <a:t>@</a:t>
            </a:r>
            <a:r>
              <a:rPr lang="en-US" sz="3600" dirty="0" err="1"/>
              <a:t>MassDPH</a:t>
            </a:r>
            <a:endParaRPr lang="en-US" sz="3600" dirty="0"/>
          </a:p>
          <a:p>
            <a:pPr fontAlgn="base"/>
            <a:endParaRPr lang="en-US" sz="3600" dirty="0"/>
          </a:p>
          <a:p>
            <a:pPr fontAlgn="base"/>
            <a:r>
              <a:rPr lang="en-US" sz="3600" dirty="0"/>
              <a:t>Massachusetts Department of Public Health</a:t>
            </a:r>
          </a:p>
          <a:p>
            <a:pPr fontAlgn="base"/>
            <a:endParaRPr lang="en-US" sz="3600" dirty="0"/>
          </a:p>
          <a:p>
            <a:pPr fontAlgn="base"/>
            <a:r>
              <a:rPr lang="en-US" sz="3600" dirty="0"/>
              <a:t>DPH blog</a:t>
            </a:r>
          </a:p>
          <a:p>
            <a:pPr fontAlgn="base"/>
            <a:r>
              <a:rPr lang="en-US" sz="2800" dirty="0"/>
              <a:t>https://blog.mass.gov/publichealth</a:t>
            </a:r>
          </a:p>
          <a:p>
            <a:pPr fontAlgn="base"/>
            <a:endParaRPr lang="en-US" sz="3600" dirty="0"/>
          </a:p>
          <a:p>
            <a:pPr fontAlgn="base"/>
            <a:r>
              <a:rPr lang="en-US" sz="3600" dirty="0"/>
              <a:t>www.mass.gov/dph</a:t>
            </a:r>
          </a:p>
        </p:txBody>
      </p:sp>
      <p:pic>
        <p:nvPicPr>
          <p:cNvPr id="16" name="Picture 4" descr="C:\Users\ABCohen\AppData\Local\Microsoft\Windows\Temporary Internet Files\Content.Outlook\L5IST9YM\DPHLogo_Blue.png">
            <a:extLst>
              <a:ext uri="{FF2B5EF4-FFF2-40B4-BE49-F238E27FC236}">
                <a16:creationId xmlns=""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5580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2A3D91-E425-4E7E-AD23-F61C4A7A8F0B}" type="datetimeFigureOut">
              <a:rPr lang="en-US" smtClean="0"/>
              <a:t>9/16/2020</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24B239A-1EF7-4D78-ADC0-BE274DA8F13E}" type="slidenum">
              <a:rPr lang="en-US" smtClean="0"/>
              <a:t>‹#›</a:t>
            </a:fld>
            <a:endParaRPr lang="en-US"/>
          </a:p>
        </p:txBody>
      </p:sp>
    </p:spTree>
    <p:extLst>
      <p:ext uri="{BB962C8B-B14F-4D97-AF65-F5344CB8AC3E}">
        <p14:creationId xmlns:p14="http://schemas.microsoft.com/office/powerpoint/2010/main" val="312526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nect with DPH">
  <p:cSld name="Connect with DPH">
    <p:spTree>
      <p:nvGrpSpPr>
        <p:cNvPr id="1" name="Shape 42"/>
        <p:cNvGrpSpPr/>
        <p:nvPr/>
      </p:nvGrpSpPr>
      <p:grpSpPr>
        <a:xfrm>
          <a:off x="0" y="0"/>
          <a:ext cx="0" cy="0"/>
          <a:chOff x="0" y="0"/>
          <a:chExt cx="0" cy="0"/>
        </a:xfrm>
      </p:grpSpPr>
      <p:sp>
        <p:nvSpPr>
          <p:cNvPr id="43" name="Google Shape;43;p100"/>
          <p:cNvSpPr/>
          <p:nvPr/>
        </p:nvSpPr>
        <p:spPr>
          <a:xfrm>
            <a:off x="0" y="5"/>
            <a:ext cx="12192000" cy="977549"/>
          </a:xfrm>
          <a:prstGeom prst="rect">
            <a:avLst/>
          </a:prstGeom>
          <a:solidFill>
            <a:srgbClr val="4376BB"/>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4" name="Google Shape;44;p100"/>
          <p:cNvSpPr txBox="1"/>
          <p:nvPr/>
        </p:nvSpPr>
        <p:spPr>
          <a:xfrm>
            <a:off x="721895" y="293879"/>
            <a:ext cx="7086600" cy="677108"/>
          </a:xfrm>
          <a:prstGeom prst="rect">
            <a:avLst/>
          </a:prstGeom>
          <a:noFill/>
          <a:ln>
            <a:noFill/>
          </a:ln>
        </p:spPr>
        <p:txBody>
          <a:bodyPr spcFirstLastPara="1" wrap="square" lIns="91425" tIns="45700" rIns="91425" bIns="45700" anchor="t" anchorCtr="0">
            <a:spAutoFit/>
          </a:bodyPr>
          <a:lstStyle/>
          <a:p>
            <a:pPr>
              <a:buClr>
                <a:srgbClr val="000000"/>
              </a:buClr>
              <a:buSzPts val="3800"/>
              <a:buFont typeface="Arial"/>
              <a:buNone/>
            </a:pPr>
            <a:r>
              <a:rPr lang="en-US" sz="3800" b="1" kern="0">
                <a:solidFill>
                  <a:srgbClr val="000000"/>
                </a:solidFill>
                <a:ea typeface="Arial"/>
                <a:cs typeface="Arial"/>
                <a:sym typeface="Arial"/>
              </a:rPr>
              <a:t>Connect with DPH</a:t>
            </a:r>
            <a:endParaRPr kern="0">
              <a:solidFill>
                <a:srgbClr val="000000"/>
              </a:solidFill>
              <a:latin typeface="Calibri"/>
              <a:ea typeface="Calibri"/>
              <a:cs typeface="Calibri"/>
              <a:sym typeface="Calibri"/>
            </a:endParaRPr>
          </a:p>
        </p:txBody>
      </p:sp>
      <p:sp>
        <p:nvSpPr>
          <p:cNvPr id="45" name="Google Shape;45;p100"/>
          <p:cNvSpPr/>
          <p:nvPr/>
        </p:nvSpPr>
        <p:spPr>
          <a:xfrm>
            <a:off x="0" y="6510528"/>
            <a:ext cx="12192000" cy="347472"/>
          </a:xfrm>
          <a:prstGeom prst="rect">
            <a:avLst/>
          </a:prstGeom>
          <a:solidFill>
            <a:srgbClr val="2A3C4E"/>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Calibri"/>
              <a:ea typeface="Calibri"/>
              <a:cs typeface="Calibri"/>
              <a:sym typeface="Calibri"/>
            </a:endParaRPr>
          </a:p>
        </p:txBody>
      </p:sp>
      <p:sp>
        <p:nvSpPr>
          <p:cNvPr id="46" name="Google Shape;46;p100"/>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B5B5B5"/>
                </a:solidFill>
                <a:latin typeface="Calibri"/>
                <a:ea typeface="Calibri"/>
                <a:cs typeface="Calibri"/>
                <a:sym typeface="Calibri"/>
              </a:defRPr>
            </a:lvl1pPr>
            <a:lvl2pPr marL="0" marR="0" lvl="1" indent="0" algn="r" rtl="0">
              <a:spcBef>
                <a:spcPts val="0"/>
              </a:spcBef>
              <a:buNone/>
              <a:defRPr sz="1200">
                <a:solidFill>
                  <a:srgbClr val="B5B5B5"/>
                </a:solidFill>
                <a:latin typeface="Calibri"/>
                <a:ea typeface="Calibri"/>
                <a:cs typeface="Calibri"/>
                <a:sym typeface="Calibri"/>
              </a:defRPr>
            </a:lvl2pPr>
            <a:lvl3pPr marL="0" marR="0" lvl="2" indent="0" algn="r" rtl="0">
              <a:spcBef>
                <a:spcPts val="0"/>
              </a:spcBef>
              <a:buNone/>
              <a:defRPr sz="1200">
                <a:solidFill>
                  <a:srgbClr val="B5B5B5"/>
                </a:solidFill>
                <a:latin typeface="Calibri"/>
                <a:ea typeface="Calibri"/>
                <a:cs typeface="Calibri"/>
                <a:sym typeface="Calibri"/>
              </a:defRPr>
            </a:lvl3pPr>
            <a:lvl4pPr marL="0" marR="0" lvl="3" indent="0" algn="r" rtl="0">
              <a:spcBef>
                <a:spcPts val="0"/>
              </a:spcBef>
              <a:buNone/>
              <a:defRPr sz="1200">
                <a:solidFill>
                  <a:srgbClr val="B5B5B5"/>
                </a:solidFill>
                <a:latin typeface="Calibri"/>
                <a:ea typeface="Calibri"/>
                <a:cs typeface="Calibri"/>
                <a:sym typeface="Calibri"/>
              </a:defRPr>
            </a:lvl4pPr>
            <a:lvl5pPr marL="0" marR="0" lvl="4" indent="0" algn="r" rtl="0">
              <a:spcBef>
                <a:spcPts val="0"/>
              </a:spcBef>
              <a:buNone/>
              <a:defRPr sz="1200">
                <a:solidFill>
                  <a:srgbClr val="B5B5B5"/>
                </a:solidFill>
                <a:latin typeface="Calibri"/>
                <a:ea typeface="Calibri"/>
                <a:cs typeface="Calibri"/>
                <a:sym typeface="Calibri"/>
              </a:defRPr>
            </a:lvl5pPr>
            <a:lvl6pPr marL="0" marR="0" lvl="5" indent="0" algn="r" rtl="0">
              <a:spcBef>
                <a:spcPts val="0"/>
              </a:spcBef>
              <a:buNone/>
              <a:defRPr sz="1200">
                <a:solidFill>
                  <a:srgbClr val="B5B5B5"/>
                </a:solidFill>
                <a:latin typeface="Calibri"/>
                <a:ea typeface="Calibri"/>
                <a:cs typeface="Calibri"/>
                <a:sym typeface="Calibri"/>
              </a:defRPr>
            </a:lvl6pPr>
            <a:lvl7pPr marL="0" marR="0" lvl="6" indent="0" algn="r" rtl="0">
              <a:spcBef>
                <a:spcPts val="0"/>
              </a:spcBef>
              <a:buNone/>
              <a:defRPr sz="1200">
                <a:solidFill>
                  <a:srgbClr val="B5B5B5"/>
                </a:solidFill>
                <a:latin typeface="Calibri"/>
                <a:ea typeface="Calibri"/>
                <a:cs typeface="Calibri"/>
                <a:sym typeface="Calibri"/>
              </a:defRPr>
            </a:lvl7pPr>
            <a:lvl8pPr marL="0" marR="0" lvl="7" indent="0" algn="r" rtl="0">
              <a:spcBef>
                <a:spcPts val="0"/>
              </a:spcBef>
              <a:buNone/>
              <a:defRPr sz="1200">
                <a:solidFill>
                  <a:srgbClr val="B5B5B5"/>
                </a:solidFill>
                <a:latin typeface="Calibri"/>
                <a:ea typeface="Calibri"/>
                <a:cs typeface="Calibri"/>
                <a:sym typeface="Calibri"/>
              </a:defRPr>
            </a:lvl8pPr>
            <a:lvl9pPr marL="0" marR="0" lvl="8" indent="0" algn="r" rtl="0">
              <a:spcBef>
                <a:spcPts val="0"/>
              </a:spcBef>
              <a:buNone/>
              <a:defRPr sz="1200">
                <a:solidFill>
                  <a:srgbClr val="B5B5B5"/>
                </a:solidFill>
                <a:latin typeface="Calibri"/>
                <a:ea typeface="Calibri"/>
                <a:cs typeface="Calibri"/>
                <a:sym typeface="Calibri"/>
              </a:defRPr>
            </a:lvl9pPr>
          </a:lstStyle>
          <a:p>
            <a:pPr>
              <a:buClr>
                <a:srgbClr val="000000"/>
              </a:buClr>
              <a:buFont typeface="Arial"/>
              <a:buNone/>
            </a:pPr>
            <a:fld id="{00000000-1234-1234-1234-123412341234}" type="slidenum">
              <a:rPr lang="en-US" kern="0"/>
              <a:pPr>
                <a:buClr>
                  <a:srgbClr val="000000"/>
                </a:buClr>
                <a:buFont typeface="Arial"/>
                <a:buNone/>
              </a:pPr>
              <a:t>‹#›</a:t>
            </a:fld>
            <a:endParaRPr kern="0"/>
          </a:p>
        </p:txBody>
      </p:sp>
      <p:sp>
        <p:nvSpPr>
          <p:cNvPr id="47" name="Google Shape;47;p100"/>
          <p:cNvSpPr txBox="1">
            <a:spLocks noGrp="1"/>
          </p:cNvSpPr>
          <p:nvPr>
            <p:ph type="ftr" idx="11"/>
          </p:nvPr>
        </p:nvSpPr>
        <p:spPr>
          <a:xfrm>
            <a:off x="611133" y="6510528"/>
            <a:ext cx="3816488" cy="33832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a:solidFill>
                  <a:srgbClr val="ACB8CA"/>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pic>
        <p:nvPicPr>
          <p:cNvPr id="48" name="Google Shape;48;p100" descr="C:\Users\ABCohen\AppData\Local\Microsoft\Windows\Temporary Internet Files\Content.IE5\43RR80EE\Twitter_bird_logo_2012.svg[1].png"/>
          <p:cNvPicPr preferRelativeResize="0"/>
          <p:nvPr/>
        </p:nvPicPr>
        <p:blipFill rotWithShape="1">
          <a:blip r:embed="rId2">
            <a:alphaModFix/>
          </a:blip>
          <a:srcRect/>
          <a:stretch/>
        </p:blipFill>
        <p:spPr>
          <a:xfrm>
            <a:off x="1272281" y="1353776"/>
            <a:ext cx="843195" cy="685799"/>
          </a:xfrm>
          <a:prstGeom prst="rect">
            <a:avLst/>
          </a:prstGeom>
          <a:noFill/>
          <a:ln>
            <a:noFill/>
          </a:ln>
        </p:spPr>
      </p:pic>
      <p:pic>
        <p:nvPicPr>
          <p:cNvPr id="49" name="Google Shape;49;p100" descr="C:\Users\ABCohen\AppData\Local\Microsoft\Windows\Temporary Internet Files\Content.IE5\75V1FWE6\LinkedIn_logo_initials[1].png"/>
          <p:cNvPicPr preferRelativeResize="0"/>
          <p:nvPr/>
        </p:nvPicPr>
        <p:blipFill rotWithShape="1">
          <a:blip r:embed="rId3">
            <a:alphaModFix/>
          </a:blip>
          <a:srcRect/>
          <a:stretch/>
        </p:blipFill>
        <p:spPr>
          <a:xfrm>
            <a:off x="1235403" y="2423785"/>
            <a:ext cx="838200" cy="838200"/>
          </a:xfrm>
          <a:prstGeom prst="rect">
            <a:avLst/>
          </a:prstGeom>
          <a:noFill/>
          <a:ln>
            <a:noFill/>
          </a:ln>
        </p:spPr>
      </p:pic>
      <p:sp>
        <p:nvSpPr>
          <p:cNvPr id="50" name="Google Shape;50;p100"/>
          <p:cNvSpPr/>
          <p:nvPr/>
        </p:nvSpPr>
        <p:spPr>
          <a:xfrm>
            <a:off x="2423327" y="1401900"/>
            <a:ext cx="9220201" cy="4401205"/>
          </a:xfrm>
          <a:prstGeom prst="rect">
            <a:avLst/>
          </a:prstGeom>
          <a:noFill/>
          <a:ln>
            <a:noFill/>
          </a:ln>
        </p:spPr>
        <p:txBody>
          <a:bodyPr spcFirstLastPara="1" wrap="square" lIns="91425" tIns="45700" rIns="91425" bIns="45700" anchor="t" anchorCtr="0">
            <a:spAutoFit/>
          </a:bodyPr>
          <a:lstStyle/>
          <a:p>
            <a:pPr>
              <a:buClr>
                <a:srgbClr val="000000"/>
              </a:buClr>
              <a:buSzPts val="3600"/>
              <a:buFont typeface="Calibri"/>
              <a:buNone/>
            </a:pPr>
            <a:r>
              <a:rPr lang="en-US" sz="3600" kern="0">
                <a:solidFill>
                  <a:srgbClr val="000000"/>
                </a:solidFill>
                <a:latin typeface="Calibri"/>
                <a:ea typeface="Calibri"/>
                <a:cs typeface="Calibri"/>
                <a:sym typeface="Calibri"/>
              </a:rPr>
              <a:t>@MassDPH</a:t>
            </a:r>
            <a:endParaRPr sz="3600" kern="0">
              <a:solidFill>
                <a:srgbClr val="000000"/>
              </a:solidFill>
              <a:latin typeface="Calibri"/>
              <a:ea typeface="Calibri"/>
              <a:cs typeface="Calibri"/>
              <a:sym typeface="Calibri"/>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Massachusetts Department of Public 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DPH blog</a:t>
            </a:r>
            <a:endParaRPr sz="1400" kern="0">
              <a:solidFill>
                <a:srgbClr val="000000"/>
              </a:solidFill>
              <a:cs typeface="Arial"/>
              <a:sym typeface="Arial"/>
            </a:endParaRPr>
          </a:p>
          <a:p>
            <a:pPr>
              <a:buClr>
                <a:srgbClr val="000000"/>
              </a:buClr>
              <a:buFont typeface="Arial"/>
              <a:buNone/>
            </a:pPr>
            <a:r>
              <a:rPr lang="en-US" sz="2800" kern="0">
                <a:solidFill>
                  <a:srgbClr val="000000"/>
                </a:solidFill>
                <a:latin typeface="Calibri"/>
                <a:ea typeface="Calibri"/>
                <a:cs typeface="Calibri"/>
                <a:sym typeface="Calibri"/>
              </a:rPr>
              <a:t>https://blog.mass.gov/publichealth</a:t>
            </a:r>
            <a:endParaRPr sz="1400" kern="0">
              <a:solidFill>
                <a:srgbClr val="000000"/>
              </a:solidFill>
              <a:cs typeface="Arial"/>
              <a:sym typeface="Arial"/>
            </a:endParaRPr>
          </a:p>
          <a:p>
            <a:pPr>
              <a:buClr>
                <a:srgbClr val="000000"/>
              </a:buClr>
              <a:buFont typeface="Arial"/>
              <a:buNone/>
            </a:pPr>
            <a:endParaRPr sz="3600" kern="0">
              <a:solidFill>
                <a:srgbClr val="000000"/>
              </a:solidFill>
              <a:latin typeface="Calibri"/>
              <a:ea typeface="Calibri"/>
              <a:cs typeface="Calibri"/>
              <a:sym typeface="Calibri"/>
            </a:endParaRPr>
          </a:p>
          <a:p>
            <a:pPr>
              <a:buClr>
                <a:srgbClr val="000000"/>
              </a:buClr>
              <a:buFont typeface="Arial"/>
              <a:buNone/>
            </a:pPr>
            <a:r>
              <a:rPr lang="en-US" sz="3600" kern="0">
                <a:solidFill>
                  <a:srgbClr val="000000"/>
                </a:solidFill>
                <a:latin typeface="Calibri"/>
                <a:ea typeface="Calibri"/>
                <a:cs typeface="Calibri"/>
                <a:sym typeface="Calibri"/>
              </a:rPr>
              <a:t>www.mass.gov/dph</a:t>
            </a:r>
            <a:endParaRPr sz="1400" kern="0">
              <a:solidFill>
                <a:srgbClr val="000000"/>
              </a:solidFill>
              <a:cs typeface="Arial"/>
              <a:sym typeface="Arial"/>
            </a:endParaRPr>
          </a:p>
        </p:txBody>
      </p:sp>
      <p:pic>
        <p:nvPicPr>
          <p:cNvPr id="51" name="Google Shape;51;p100" descr="C:\Users\ABCohen\AppData\Local\Microsoft\Windows\Temporary Internet Files\Content.Outlook\L5IST9YM\DPHLogo_Blue.png"/>
          <p:cNvPicPr preferRelativeResize="0"/>
          <p:nvPr/>
        </p:nvPicPr>
        <p:blipFill rotWithShape="1">
          <a:blip r:embed="rId4">
            <a:alphaModFix/>
          </a:blip>
          <a:srcRect/>
          <a:stretch/>
        </p:blipFill>
        <p:spPr>
          <a:xfrm>
            <a:off x="1089648" y="4887047"/>
            <a:ext cx="1200149" cy="1200149"/>
          </a:xfrm>
          <a:prstGeom prst="rect">
            <a:avLst/>
          </a:prstGeom>
          <a:noFill/>
          <a:ln>
            <a:noFill/>
          </a:ln>
        </p:spPr>
      </p:pic>
      <p:pic>
        <p:nvPicPr>
          <p:cNvPr id="52" name="Google Shape;52;p100"/>
          <p:cNvPicPr preferRelativeResize="0"/>
          <p:nvPr/>
        </p:nvPicPr>
        <p:blipFill rotWithShape="1">
          <a:blip r:embed="rId5">
            <a:alphaModFix/>
          </a:blip>
          <a:srcRect/>
          <a:stretch/>
        </p:blipFill>
        <p:spPr>
          <a:xfrm>
            <a:off x="1089653" y="3597197"/>
            <a:ext cx="1129705" cy="1129705"/>
          </a:xfrm>
          <a:prstGeom prst="rect">
            <a:avLst/>
          </a:prstGeom>
          <a:noFill/>
          <a:ln>
            <a:noFill/>
          </a:ln>
        </p:spPr>
      </p:pic>
    </p:spTree>
    <p:extLst>
      <p:ext uri="{BB962C8B-B14F-4D97-AF65-F5344CB8AC3E}">
        <p14:creationId xmlns:p14="http://schemas.microsoft.com/office/powerpoint/2010/main" val="32508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r Thank You Slide : 150th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4CC38585-9175-5F41-B983-E626A8B41D81}"/>
              </a:ext>
            </a:extLst>
          </p:cNvPr>
          <p:cNvSpPr/>
          <p:nvPr userDrawn="1"/>
        </p:nvSpPr>
        <p:spPr>
          <a:xfrm>
            <a:off x="13"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ight Arrow 17">
            <a:extLst>
              <a:ext uri="{FF2B5EF4-FFF2-40B4-BE49-F238E27FC236}">
                <a16:creationId xmlns="" xmlns:a16="http://schemas.microsoft.com/office/drawing/2014/main" id="{046DACA1-5854-FE4E-B523-7C1C85892163}"/>
              </a:ext>
            </a:extLst>
          </p:cNvPr>
          <p:cNvSpPr/>
          <p:nvPr userDrawn="1"/>
        </p:nvSpPr>
        <p:spPr>
          <a:xfrm>
            <a:off x="-1707829" y="791683"/>
            <a:ext cx="193647" cy="168613"/>
          </a:xfrm>
          <a:prstGeom prst="rightArrow">
            <a:avLst/>
          </a:prstGeom>
          <a:solidFill>
            <a:sysClr val="windowText" lastClr="000000"/>
          </a:solid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20" name="TextBox 19">
            <a:extLst>
              <a:ext uri="{FF2B5EF4-FFF2-40B4-BE49-F238E27FC236}">
                <a16:creationId xmlns="" xmlns:a16="http://schemas.microsoft.com/office/drawing/2014/main" id="{A57BF16A-46A2-2C4D-B679-429BA6325698}"/>
              </a:ext>
            </a:extLst>
          </p:cNvPr>
          <p:cNvSpPr txBox="1"/>
          <p:nvPr userDrawn="1"/>
        </p:nvSpPr>
        <p:spPr>
          <a:xfrm>
            <a:off x="1768650" y="173767"/>
            <a:ext cx="10423375" cy="646331"/>
          </a:xfrm>
          <a:prstGeom prst="rect">
            <a:avLst/>
          </a:prstGeom>
          <a:noFill/>
          <a:ln>
            <a:noFill/>
          </a:ln>
        </p:spPr>
        <p:txBody>
          <a:bodyPr wrap="square" rtlCol="0">
            <a:spAutoFit/>
          </a:bodyPr>
          <a:lstStyle/>
          <a:p>
            <a:pPr>
              <a:defRPr/>
            </a:pPr>
            <a:r>
              <a:rPr lang="en-US" sz="3600" b="1" kern="0" dirty="0">
                <a:ln w="12700">
                  <a:solidFill>
                    <a:prstClr val="black"/>
                  </a:solidFill>
                  <a:prstDash val="solid"/>
                </a:ln>
                <a:solidFill>
                  <a:srgbClr val="FFFFFF"/>
                </a:solidFill>
              </a:rPr>
              <a:t>  Massachusetts Department of Public Health</a:t>
            </a:r>
          </a:p>
        </p:txBody>
      </p:sp>
      <p:pic>
        <p:nvPicPr>
          <p:cNvPr id="26" name="Picture 25">
            <a:extLst>
              <a:ext uri="{FF2B5EF4-FFF2-40B4-BE49-F238E27FC236}">
                <a16:creationId xmlns="" xmlns:a16="http://schemas.microsoft.com/office/drawing/2014/main" id="{B9E6C06E-03B8-7949-8144-A02BF1F0C7F8}"/>
              </a:ext>
            </a:extLst>
          </p:cNvPr>
          <p:cNvPicPr>
            <a:picLocks noChangeAspect="1"/>
          </p:cNvPicPr>
          <p:nvPr userDrawn="1"/>
        </p:nvPicPr>
        <p:blipFill>
          <a:blip r:embed="rId2"/>
          <a:stretch>
            <a:fillRect/>
          </a:stretch>
        </p:blipFill>
        <p:spPr>
          <a:xfrm>
            <a:off x="703522" y="0"/>
            <a:ext cx="1185447" cy="2487495"/>
          </a:xfrm>
          <a:prstGeom prst="rect">
            <a:avLst/>
          </a:prstGeom>
          <a:solidFill>
            <a:schemeClr val="bg1"/>
          </a:solidFill>
        </p:spPr>
      </p:pic>
    </p:spTree>
    <p:extLst>
      <p:ext uri="{BB962C8B-B14F-4D97-AF65-F5344CB8AC3E}">
        <p14:creationId xmlns:p14="http://schemas.microsoft.com/office/powerpoint/2010/main" val="2994304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2" r:id="rId4"/>
    <p:sldLayoutId id="2147483653" r:id="rId5"/>
    <p:sldLayoutId id="2147483654" r:id="rId6"/>
    <p:sldLayoutId id="2147483657"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52335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3123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566196658"/>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O4nnmXBu6is" TargetMode="External"/><Relationship Id="rId2" Type="http://schemas.openxmlformats.org/officeDocument/2006/relationships/slideLayout" Target="../slideLayouts/slideLayout4.xml"/><Relationship Id="rId1" Type="http://schemas.openxmlformats.org/officeDocument/2006/relationships/video" Target="https://www.youtube.com/embed/O4nnmXBu6is?feature=oembed" TargetMode="Externa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EC1C4EF3-3A8A-F442-8EF2-6A57E937ACE1}"/>
              </a:ext>
            </a:extLst>
          </p:cNvPr>
          <p:cNvSpPr txBox="1">
            <a:spLocks/>
          </p:cNvSpPr>
          <p:nvPr/>
        </p:nvSpPr>
        <p:spPr>
          <a:xfrm>
            <a:off x="2118545"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dirty="0" smtClean="0">
                <a:solidFill>
                  <a:prstClr val="white"/>
                </a:solidFill>
              </a:rPr>
              <a:t>Public health council</a:t>
            </a:r>
            <a:endParaRPr lang="en-US" dirty="0">
              <a:solidFill>
                <a:prstClr val="white"/>
              </a:solidFill>
            </a:endParaRPr>
          </a:p>
        </p:txBody>
      </p:sp>
      <p:sp>
        <p:nvSpPr>
          <p:cNvPr id="3" name="Subtitle 3">
            <a:extLst>
              <a:ext uri="{FF2B5EF4-FFF2-40B4-BE49-F238E27FC236}">
                <a16:creationId xmlns="" xmlns:a16="http://schemas.microsoft.com/office/drawing/2014/main" id="{FF1BA0A7-A603-4A44-96C5-9FA90B2F7419}"/>
              </a:ext>
            </a:extLst>
          </p:cNvPr>
          <p:cNvSpPr txBox="1">
            <a:spLocks/>
          </p:cNvSpPr>
          <p:nvPr/>
        </p:nvSpPr>
        <p:spPr>
          <a:xfrm>
            <a:off x="2846930" y="4015574"/>
            <a:ext cx="6696619" cy="1349692"/>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sz="5000" b="1" dirty="0" smtClean="0">
                <a:solidFill>
                  <a:sysClr val="window" lastClr="FFFFFF"/>
                </a:solidFill>
              </a:rPr>
              <a:t>September 17, 2020</a:t>
            </a:r>
            <a:endParaRPr lang="en-US" sz="5000" b="1" dirty="0">
              <a:solidFill>
                <a:sysClr val="window" lastClr="FFFFFF"/>
              </a:solidFill>
            </a:endParaRPr>
          </a:p>
        </p:txBody>
      </p:sp>
      <p:sp>
        <p:nvSpPr>
          <p:cNvPr id="4" name="TextBox 3"/>
          <p:cNvSpPr txBox="1"/>
          <p:nvPr/>
        </p:nvSpPr>
        <p:spPr>
          <a:xfrm>
            <a:off x="385023" y="5558611"/>
            <a:ext cx="11502188" cy="1200329"/>
          </a:xfrm>
          <a:prstGeom prst="rect">
            <a:avLst/>
          </a:prstGeom>
          <a:noFill/>
        </p:spPr>
        <p:txBody>
          <a:bodyPr wrap="square" rtlCol="0">
            <a:spAutoFit/>
          </a:bodyPr>
          <a:lstStyle/>
          <a:p>
            <a:pPr algn="ctr"/>
            <a:r>
              <a:rPr lang="en-US" sz="2400" b="1" i="1" dirty="0" smtClean="0">
                <a:solidFill>
                  <a:prstClr val="white"/>
                </a:solidFill>
                <a:latin typeface="Arial" pitchFamily="34" charset="0"/>
                <a:cs typeface="Arial" pitchFamily="34" charset="0"/>
              </a:rPr>
              <a:t>Today’s presentations are available on the mass.gov/</a:t>
            </a:r>
            <a:r>
              <a:rPr lang="en-US" sz="2400" b="1" i="1" dirty="0" err="1" smtClean="0">
                <a:solidFill>
                  <a:prstClr val="white"/>
                </a:solidFill>
                <a:latin typeface="Arial" pitchFamily="34" charset="0"/>
                <a:cs typeface="Arial" pitchFamily="34" charset="0"/>
              </a:rPr>
              <a:t>dph</a:t>
            </a:r>
            <a:r>
              <a:rPr lang="en-US" sz="2400" b="1" i="1" dirty="0" smtClean="0">
                <a:solidFill>
                  <a:prstClr val="white"/>
                </a:solidFill>
                <a:latin typeface="Arial" pitchFamily="34" charset="0"/>
                <a:cs typeface="Arial" pitchFamily="34" charset="0"/>
              </a:rPr>
              <a:t> website under “Upcoming Events” by clicking on the September 17 Public Health Council listing</a:t>
            </a:r>
            <a:endParaRPr lang="en-US" sz="2400" b="1" i="1"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2900112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10</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4" name="Rectangle 3"/>
          <p:cNvSpPr/>
          <p:nvPr/>
        </p:nvSpPr>
        <p:spPr>
          <a:xfrm>
            <a:off x="380010" y="1159524"/>
            <a:ext cx="10913423" cy="5139869"/>
          </a:xfrm>
          <a:prstGeom prst="rect">
            <a:avLst/>
          </a:prstGeom>
        </p:spPr>
        <p:txBody>
          <a:bodyPr wrap="square">
            <a:spAutoFit/>
          </a:bodyPr>
          <a:lstStyle/>
          <a:p>
            <a:pPr lvl="0">
              <a:spcAft>
                <a:spcPts val="1200"/>
              </a:spcAft>
            </a:pPr>
            <a:r>
              <a:rPr lang="en-US" sz="2800" b="1" dirty="0"/>
              <a:t>Whole grains/whole wheat bread</a:t>
            </a:r>
            <a:r>
              <a:rPr lang="en-US" sz="2800" dirty="0"/>
              <a:t> – allows MA WIC to issue loaves of bread larger (20 ounce loaves) than the amount allowed in WIC regulations (16 ounce loaves)</a:t>
            </a:r>
          </a:p>
          <a:p>
            <a:pPr lvl="0">
              <a:spcAft>
                <a:spcPts val="1200"/>
              </a:spcAft>
            </a:pPr>
            <a:r>
              <a:rPr lang="en-US" sz="2800" b="1" dirty="0"/>
              <a:t>Mandatory minimum requirements</a:t>
            </a:r>
            <a:r>
              <a:rPr lang="en-US" sz="2800" dirty="0"/>
              <a:t> – allows MA WIC to relax mandatory minimum requirements at the retailer to deal with potential food shortages; not implementing this as we did not see any single WIC food categories with consistent shortages.  We did stop our inventory audits because of social distancing and are instead monitoring redemptions and dealing with individual store issues as they arise</a:t>
            </a:r>
          </a:p>
          <a:p>
            <a:pPr lvl="0">
              <a:spcAft>
                <a:spcPts val="1200"/>
              </a:spcAft>
            </a:pPr>
            <a:r>
              <a:rPr lang="en-US" sz="2800" b="1" dirty="0"/>
              <a:t>Local agency monitoring</a:t>
            </a:r>
            <a:r>
              <a:rPr lang="en-US" sz="2800" dirty="0"/>
              <a:t> – allows MA WIC to conduct all required audits of local programs remotely</a:t>
            </a:r>
          </a:p>
        </p:txBody>
      </p:sp>
      <p:sp>
        <p:nvSpPr>
          <p:cNvPr id="5" name="TextBox 4">
            <a:extLst>
              <a:ext uri="{FF2B5EF4-FFF2-40B4-BE49-F238E27FC236}">
                <a16:creationId xmlns="" xmlns:a16="http://schemas.microsoft.com/office/drawing/2014/main" id="{24067031-449F-5741-99A0-209BB8A8C96C}"/>
              </a:ext>
            </a:extLst>
          </p:cNvPr>
          <p:cNvSpPr txBox="1"/>
          <p:nvPr/>
        </p:nvSpPr>
        <p:spPr>
          <a:xfrm>
            <a:off x="1" y="293879"/>
            <a:ext cx="12192000" cy="646331"/>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COVID-19 Waivers</a:t>
            </a:r>
            <a:r>
              <a:rPr kumimoji="0" lang="en-US" sz="3600" b="1" i="0" u="none" strike="noStrike" kern="1200" cap="none" spc="0" normalizeH="0" noProof="0" dirty="0">
                <a:ln>
                  <a:noFill/>
                </a:ln>
                <a:solidFill>
                  <a:schemeClr val="bg1"/>
                </a:solidFill>
                <a:effectLst/>
                <a:uLnTx/>
                <a:uFillTx/>
                <a:latin typeface="Arial" charset="0"/>
                <a:cs typeface="Arial" charset="0"/>
              </a:rPr>
              <a:t> Granted by USDA – 3/2020, cont.</a:t>
            </a:r>
            <a:endParaRPr lang="en-US" sz="1600" dirty="0">
              <a:solidFill>
                <a:schemeClr val="bg1"/>
              </a:solidFill>
            </a:endParaRPr>
          </a:p>
        </p:txBody>
      </p:sp>
    </p:spTree>
    <p:extLst>
      <p:ext uri="{BB962C8B-B14F-4D97-AF65-F5344CB8AC3E}">
        <p14:creationId xmlns:p14="http://schemas.microsoft.com/office/powerpoint/2010/main" val="3421269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11</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4" name="Rectangle 3"/>
          <p:cNvSpPr/>
          <p:nvPr/>
        </p:nvSpPr>
        <p:spPr>
          <a:xfrm>
            <a:off x="549881" y="1352618"/>
            <a:ext cx="10367158" cy="5724644"/>
          </a:xfrm>
          <a:prstGeom prst="rect">
            <a:avLst/>
          </a:prstGeom>
        </p:spPr>
        <p:txBody>
          <a:bodyPr wrap="square">
            <a:spAutoFit/>
          </a:bodyPr>
          <a:lstStyle/>
          <a:p>
            <a:pPr>
              <a:spcAft>
                <a:spcPts val="1200"/>
              </a:spcAft>
            </a:pPr>
            <a:r>
              <a:rPr lang="en-US" sz="2800" b="1" dirty="0"/>
              <a:t>Expanded WIC food package with changes allowed by current regulations - </a:t>
            </a:r>
            <a:r>
              <a:rPr lang="en-US" sz="2800" dirty="0"/>
              <a:t>added additional sizes of eggs to minimize challenges with stocking shortages and additional breakfast cereals and yogurt to maximize options for participants</a:t>
            </a:r>
          </a:p>
          <a:p>
            <a:pPr lvl="0">
              <a:spcAft>
                <a:spcPts val="1200"/>
              </a:spcAft>
            </a:pPr>
            <a:r>
              <a:rPr lang="en-US" sz="2800" b="1" dirty="0"/>
              <a:t>Authorized self-checkout lanes at Walmart, Shaw’s, Star Market, and Price Rite</a:t>
            </a:r>
          </a:p>
          <a:p>
            <a:pPr lvl="0">
              <a:spcAft>
                <a:spcPts val="1200"/>
              </a:spcAft>
            </a:pPr>
            <a:r>
              <a:rPr lang="en-US" sz="2800" b="1" dirty="0"/>
              <a:t>Increased nutrition education material availability on website and </a:t>
            </a:r>
            <a:r>
              <a:rPr lang="en-US" sz="2800" b="1" dirty="0" err="1"/>
              <a:t>WICShopper</a:t>
            </a:r>
            <a:r>
              <a:rPr lang="en-US" sz="2800" b="1" dirty="0"/>
              <a:t> app</a:t>
            </a:r>
          </a:p>
          <a:p>
            <a:pPr lvl="0">
              <a:spcAft>
                <a:spcPts val="1200"/>
              </a:spcAft>
            </a:pPr>
            <a:r>
              <a:rPr lang="en-US" sz="2800" b="1" dirty="0"/>
              <a:t>Expansion of </a:t>
            </a:r>
            <a:r>
              <a:rPr lang="en-US" sz="2800" b="1" dirty="0" err="1"/>
              <a:t>WICSmart</a:t>
            </a:r>
            <a:r>
              <a:rPr lang="en-US" sz="2800" b="1" dirty="0"/>
              <a:t> online education </a:t>
            </a:r>
          </a:p>
          <a:p>
            <a:pPr lvl="0">
              <a:spcAft>
                <a:spcPts val="1200"/>
              </a:spcAft>
            </a:pPr>
            <a:r>
              <a:rPr lang="en-US" sz="2800" b="1" dirty="0"/>
              <a:t>Update of data sharing agreement with DTA/SNAP</a:t>
            </a:r>
          </a:p>
          <a:p>
            <a:pPr lvl="0"/>
            <a:endParaRPr lang="en-US" b="1" dirty="0"/>
          </a:p>
          <a:p>
            <a:pPr lvl="0"/>
            <a:endParaRPr lang="en-US" dirty="0"/>
          </a:p>
        </p:txBody>
      </p:sp>
      <p:sp>
        <p:nvSpPr>
          <p:cNvPr id="5" name="TextBox 4">
            <a:extLst>
              <a:ext uri="{FF2B5EF4-FFF2-40B4-BE49-F238E27FC236}">
                <a16:creationId xmlns="" xmlns:a16="http://schemas.microsoft.com/office/drawing/2014/main" id="{24067031-449F-5741-99A0-209BB8A8C96C}"/>
              </a:ext>
            </a:extLst>
          </p:cNvPr>
          <p:cNvSpPr txBox="1"/>
          <p:nvPr/>
        </p:nvSpPr>
        <p:spPr>
          <a:xfrm>
            <a:off x="118753" y="293879"/>
            <a:ext cx="12073248" cy="646331"/>
          </a:xfrm>
          <a:prstGeom prst="rect">
            <a:avLst/>
          </a:prstGeom>
          <a:noFill/>
        </p:spPr>
        <p:txBody>
          <a:bodyPr wrap="square" rtlCol="0">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Additional MA WIC Flexibilities/Strategies</a:t>
            </a:r>
            <a:endParaRPr lang="en-US" sz="1600" dirty="0">
              <a:solidFill>
                <a:schemeClr val="bg1"/>
              </a:solidFill>
            </a:endParaRPr>
          </a:p>
        </p:txBody>
      </p:sp>
    </p:spTree>
    <p:extLst>
      <p:ext uri="{BB962C8B-B14F-4D97-AF65-F5344CB8AC3E}">
        <p14:creationId xmlns:p14="http://schemas.microsoft.com/office/powerpoint/2010/main" val="285617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12</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5" name="TextBox 4">
            <a:extLst>
              <a:ext uri="{FF2B5EF4-FFF2-40B4-BE49-F238E27FC236}">
                <a16:creationId xmlns="" xmlns:a16="http://schemas.microsoft.com/office/drawing/2014/main" id="{24067031-449F-5741-99A0-209BB8A8C96C}"/>
              </a:ext>
            </a:extLst>
          </p:cNvPr>
          <p:cNvSpPr txBox="1"/>
          <p:nvPr/>
        </p:nvSpPr>
        <p:spPr>
          <a:xfrm>
            <a:off x="142503" y="293879"/>
            <a:ext cx="12049497" cy="646331"/>
          </a:xfrm>
          <a:prstGeom prst="rect">
            <a:avLst/>
          </a:prstGeom>
          <a:noFill/>
        </p:spPr>
        <p:txBody>
          <a:bodyPr wrap="square" rtlCol="0">
            <a:spAutoFi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Arial" charset="0"/>
                <a:cs typeface="Arial" charset="0"/>
              </a:rPr>
              <a:t>WIC </a:t>
            </a:r>
            <a:r>
              <a:rPr kumimoji="0" lang="en-US" sz="3600" b="1" i="0" u="none" strike="noStrike" kern="1200" cap="none" spc="0" normalizeH="0" baseline="0" noProof="0" dirty="0">
                <a:ln>
                  <a:noFill/>
                </a:ln>
                <a:solidFill>
                  <a:schemeClr val="bg1"/>
                </a:solidFill>
                <a:effectLst/>
                <a:uLnTx/>
                <a:uFillTx/>
                <a:latin typeface="Arial" charset="0"/>
                <a:cs typeface="Arial" charset="0"/>
              </a:rPr>
              <a:t>Participation Trends 2012</a:t>
            </a:r>
            <a:r>
              <a:rPr kumimoji="0" lang="en-US" sz="3600" b="1" i="0" u="none" strike="noStrike" kern="1200" cap="none" spc="0" normalizeH="0" noProof="0" dirty="0">
                <a:ln>
                  <a:noFill/>
                </a:ln>
                <a:solidFill>
                  <a:schemeClr val="bg1"/>
                </a:solidFill>
                <a:effectLst/>
                <a:uLnTx/>
                <a:uFillTx/>
                <a:latin typeface="Arial" charset="0"/>
                <a:cs typeface="Arial" charset="0"/>
              </a:rPr>
              <a:t> - 2020</a:t>
            </a:r>
            <a:endParaRPr lang="en-US" sz="1600" dirty="0">
              <a:solidFill>
                <a:schemeClr val="bg1"/>
              </a:solidFill>
            </a:endParaRPr>
          </a:p>
        </p:txBody>
      </p:sp>
      <p:graphicFrame>
        <p:nvGraphicFramePr>
          <p:cNvPr id="6" name="Content Placeholder 3"/>
          <p:cNvGraphicFramePr>
            <a:graphicFrameLocks/>
          </p:cNvGraphicFramePr>
          <p:nvPr>
            <p:extLst>
              <p:ext uri="{D42A27DB-BD31-4B8C-83A1-F6EECF244321}">
                <p14:modId xmlns:p14="http://schemas.microsoft.com/office/powerpoint/2010/main" val="1936041076"/>
              </p:ext>
            </p:extLst>
          </p:nvPr>
        </p:nvGraphicFramePr>
        <p:xfrm>
          <a:off x="225631" y="1068780"/>
          <a:ext cx="11714561" cy="52963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259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33AB1DAC-8690-964E-BBF1-9853D9A906A0}"/>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13</a:t>
            </a:fld>
            <a:endParaRPr lang="en-US" dirty="0">
              <a:solidFill>
                <a:srgbClr val="464646">
                  <a:lumMod val="40000"/>
                  <a:lumOff val="60000"/>
                </a:srgbClr>
              </a:solidFill>
            </a:endParaRPr>
          </a:p>
        </p:txBody>
      </p:sp>
      <p:sp>
        <p:nvSpPr>
          <p:cNvPr id="5" name="Footer Placeholder 4">
            <a:extLst>
              <a:ext uri="{FF2B5EF4-FFF2-40B4-BE49-F238E27FC236}">
                <a16:creationId xmlns="" xmlns:a16="http://schemas.microsoft.com/office/drawing/2014/main" id="{C50BC40C-926A-4C4A-9970-75925BCD6921}"/>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6" name="TextBox 5">
            <a:extLst>
              <a:ext uri="{FF2B5EF4-FFF2-40B4-BE49-F238E27FC236}">
                <a16:creationId xmlns="" xmlns:a16="http://schemas.microsoft.com/office/drawing/2014/main" id="{81954107-8724-7644-B5F3-7869DF3F5E85}"/>
              </a:ext>
            </a:extLst>
          </p:cNvPr>
          <p:cNvSpPr txBox="1"/>
          <p:nvPr/>
        </p:nvSpPr>
        <p:spPr>
          <a:xfrm>
            <a:off x="368135" y="293879"/>
            <a:ext cx="11471564"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MA WIC Digital Marketing Campaigns</a:t>
            </a:r>
            <a:endParaRPr lang="en-US" dirty="0">
              <a:solidFill>
                <a:schemeClr val="bg1"/>
              </a:solidFill>
            </a:endParaRPr>
          </a:p>
        </p:txBody>
      </p:sp>
      <p:sp>
        <p:nvSpPr>
          <p:cNvPr id="3" name="Rectangle 2"/>
          <p:cNvSpPr/>
          <p:nvPr/>
        </p:nvSpPr>
        <p:spPr>
          <a:xfrm>
            <a:off x="3771056" y="5655025"/>
            <a:ext cx="4985467" cy="369332"/>
          </a:xfrm>
          <a:prstGeom prst="rect">
            <a:avLst/>
          </a:prstGeom>
        </p:spPr>
        <p:txBody>
          <a:bodyPr wrap="none">
            <a:spAutoFit/>
          </a:bodyPr>
          <a:lstStyle/>
          <a:p>
            <a:r>
              <a:rPr lang="en-US" u="sng" dirty="0">
                <a:hlinkClick r:id="rId3"/>
              </a:rPr>
              <a:t>https://www.youtube.com/watch?v=O4nnmXBu6is</a:t>
            </a:r>
            <a:endParaRPr lang="en-US" dirty="0"/>
          </a:p>
        </p:txBody>
      </p:sp>
      <p:pic>
        <p:nvPicPr>
          <p:cNvPr id="2" name="Online Media 1" title="Get Your WIC On!">
            <a:hlinkClick r:id="" action="ppaction://media"/>
            <a:extLst>
              <a:ext uri="{FF2B5EF4-FFF2-40B4-BE49-F238E27FC236}">
                <a16:creationId xmlns="" xmlns:a16="http://schemas.microsoft.com/office/drawing/2014/main" id="{CAD9064A-4788-4E65-ABB2-97286517D914}"/>
              </a:ext>
            </a:extLst>
          </p:cNvPr>
          <p:cNvPicPr>
            <a:picLocks noRot="1" noChangeAspect="1"/>
          </p:cNvPicPr>
          <p:nvPr>
            <a:videoFile r:link="rId1"/>
          </p:nvPr>
        </p:nvPicPr>
        <p:blipFill>
          <a:blip r:embed="rId4"/>
          <a:stretch>
            <a:fillRect/>
          </a:stretch>
        </p:blipFill>
        <p:spPr>
          <a:xfrm>
            <a:off x="3055917" y="1598506"/>
            <a:ext cx="6096000" cy="3429000"/>
          </a:xfrm>
          <a:prstGeom prst="rect">
            <a:avLst/>
          </a:prstGeom>
        </p:spPr>
      </p:pic>
    </p:spTree>
    <p:extLst>
      <p:ext uri="{BB962C8B-B14F-4D97-AF65-F5344CB8AC3E}">
        <p14:creationId xmlns:p14="http://schemas.microsoft.com/office/powerpoint/2010/main" val="173784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0"/>
            <a:ext cx="12258797" cy="667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1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9" y="152400"/>
            <a:ext cx="12208860" cy="665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5605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379200" cy="758825"/>
          </a:xfrm>
          <a:prstGeom prst="rect">
            <a:avLst/>
          </a:prstGeom>
        </p:spPr>
        <p:txBody>
          <a:bodyPr/>
          <a:lstStyle/>
          <a:p>
            <a:r>
              <a:rPr lang="en-US" sz="3600" b="1" dirty="0">
                <a:solidFill>
                  <a:schemeClr val="bg1"/>
                </a:solidFill>
                <a:latin typeface="Arial" charset="0"/>
                <a:cs typeface="Arial" charset="0"/>
              </a:rPr>
              <a:t> </a:t>
            </a:r>
            <a:r>
              <a:rPr lang="en-US" sz="3800" b="1" dirty="0">
                <a:solidFill>
                  <a:schemeClr val="bg1"/>
                </a:solidFill>
                <a:latin typeface="Arial" charset="0"/>
                <a:ea typeface="+mn-ea"/>
                <a:cs typeface="Arial" charset="0"/>
              </a:rPr>
              <a:t>MA WIC Caseload and Participation Trends</a:t>
            </a:r>
            <a:r>
              <a:rPr lang="en-US" sz="1200" dirty="0">
                <a:solidFill>
                  <a:schemeClr val="bg1"/>
                </a:solidFill>
              </a:rPr>
              <a:t/>
            </a:r>
            <a:br>
              <a:rPr lang="en-US" sz="1200" dirty="0">
                <a:solidFill>
                  <a:schemeClr val="bg1"/>
                </a:solidFill>
              </a:rPr>
            </a:br>
            <a:endParaRPr lang="en-US" dirty="0">
              <a:solidFill>
                <a:schemeClr val="bg1"/>
              </a:solidFill>
            </a:endParaRPr>
          </a:p>
        </p:txBody>
      </p:sp>
      <p:graphicFrame>
        <p:nvGraphicFramePr>
          <p:cNvPr id="4" name="Chart 3"/>
          <p:cNvGraphicFramePr>
            <a:graphicFrameLocks/>
          </p:cNvGraphicFramePr>
          <p:nvPr>
            <p:extLst>
              <p:ext uri="{D42A27DB-BD31-4B8C-83A1-F6EECF244321}">
                <p14:modId xmlns:p14="http://schemas.microsoft.com/office/powerpoint/2010/main" val="63563653"/>
              </p:ext>
            </p:extLst>
          </p:nvPr>
        </p:nvGraphicFramePr>
        <p:xfrm>
          <a:off x="237507" y="1296183"/>
          <a:ext cx="11507190" cy="50491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018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379200" cy="758825"/>
          </a:xfrm>
          <a:prstGeom prst="rect">
            <a:avLst/>
          </a:prstGeom>
        </p:spPr>
        <p:txBody>
          <a:bodyPr/>
          <a:lstStyle/>
          <a:p>
            <a:r>
              <a:rPr lang="en-US" sz="3800" b="1" dirty="0">
                <a:solidFill>
                  <a:schemeClr val="bg1"/>
                </a:solidFill>
                <a:latin typeface="Arial" charset="0"/>
                <a:ea typeface="+mn-ea"/>
                <a:cs typeface="Arial" charset="0"/>
              </a:rPr>
              <a:t>Participant Satisfaction Survey – July 2020</a:t>
            </a:r>
            <a:r>
              <a:rPr lang="en-US" sz="1200" dirty="0">
                <a:solidFill>
                  <a:schemeClr val="bg1"/>
                </a:solidFill>
              </a:rPr>
              <a:t/>
            </a:r>
            <a:br>
              <a:rPr lang="en-US" sz="1200" dirty="0">
                <a:solidFill>
                  <a:schemeClr val="bg1"/>
                </a:solidFill>
              </a:rPr>
            </a:br>
            <a:endParaRPr lang="en-US" dirty="0">
              <a:solidFill>
                <a:schemeClr val="bg1"/>
              </a:solidFill>
            </a:endParaRPr>
          </a:p>
        </p:txBody>
      </p:sp>
      <p:graphicFrame>
        <p:nvGraphicFramePr>
          <p:cNvPr id="5" name="Content Placeholder 7"/>
          <p:cNvGraphicFramePr>
            <a:graphicFrameLocks/>
          </p:cNvGraphicFramePr>
          <p:nvPr>
            <p:extLst>
              <p:ext uri="{D42A27DB-BD31-4B8C-83A1-F6EECF244321}">
                <p14:modId xmlns:p14="http://schemas.microsoft.com/office/powerpoint/2010/main" val="143739106"/>
              </p:ext>
            </p:extLst>
          </p:nvPr>
        </p:nvGraphicFramePr>
        <p:xfrm>
          <a:off x="308758" y="987425"/>
          <a:ext cx="11281559" cy="55202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540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379200" cy="758825"/>
          </a:xfrm>
          <a:prstGeom prst="rect">
            <a:avLst/>
          </a:prstGeom>
        </p:spPr>
        <p:txBody>
          <a:bodyPr/>
          <a:lstStyle/>
          <a:p>
            <a:r>
              <a:rPr lang="en-US" sz="3800" b="1" dirty="0">
                <a:solidFill>
                  <a:schemeClr val="bg1"/>
                </a:solidFill>
                <a:latin typeface="Arial" charset="0"/>
                <a:ea typeface="+mn-ea"/>
                <a:cs typeface="Arial" charset="0"/>
              </a:rPr>
              <a:t>Participant Satisfaction Survey – July 2020</a:t>
            </a:r>
            <a:r>
              <a:rPr lang="en-US" sz="1200" dirty="0">
                <a:solidFill>
                  <a:schemeClr val="bg1"/>
                </a:solidFill>
              </a:rPr>
              <a:t/>
            </a:r>
            <a:br>
              <a:rPr lang="en-US" sz="1200" dirty="0">
                <a:solidFill>
                  <a:schemeClr val="bg1"/>
                </a:solidFill>
              </a:rPr>
            </a:br>
            <a:endParaRPr lang="en-US" dirty="0">
              <a:solidFill>
                <a:schemeClr val="bg1"/>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3571841792"/>
              </p:ext>
            </p:extLst>
          </p:nvPr>
        </p:nvGraphicFramePr>
        <p:xfrm>
          <a:off x="593766" y="1318160"/>
          <a:ext cx="11110872" cy="4583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6955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379200" cy="758825"/>
          </a:xfrm>
          <a:prstGeom prst="rect">
            <a:avLst/>
          </a:prstGeom>
        </p:spPr>
        <p:txBody>
          <a:bodyPr/>
          <a:lstStyle/>
          <a:p>
            <a:r>
              <a:rPr lang="en-US" sz="3800" b="1" dirty="0">
                <a:solidFill>
                  <a:schemeClr val="bg1"/>
                </a:solidFill>
                <a:latin typeface="Arial" charset="0"/>
                <a:ea typeface="+mn-ea"/>
                <a:cs typeface="Arial" charset="0"/>
              </a:rPr>
              <a:t>Participant Satisfaction Survey – July 2020</a:t>
            </a:r>
            <a:br>
              <a:rPr lang="en-US" sz="3800" b="1" dirty="0">
                <a:solidFill>
                  <a:schemeClr val="bg1"/>
                </a:solidFill>
                <a:latin typeface="Arial" charset="0"/>
                <a:ea typeface="+mn-ea"/>
                <a:cs typeface="Arial" charset="0"/>
              </a:rPr>
            </a:br>
            <a:endParaRPr lang="en-US" sz="3800" b="1" dirty="0">
              <a:solidFill>
                <a:schemeClr val="bg1"/>
              </a:solidFill>
              <a:latin typeface="Arial" charset="0"/>
              <a:ea typeface="+mn-ea"/>
              <a:cs typeface="Arial" charset="0"/>
            </a:endParaRPr>
          </a:p>
        </p:txBody>
      </p:sp>
      <p:graphicFrame>
        <p:nvGraphicFramePr>
          <p:cNvPr id="4" name="Content Placeholder 5"/>
          <p:cNvGraphicFramePr>
            <a:graphicFrameLocks/>
          </p:cNvGraphicFramePr>
          <p:nvPr>
            <p:extLst>
              <p:ext uri="{D42A27DB-BD31-4B8C-83A1-F6EECF244321}">
                <p14:modId xmlns:p14="http://schemas.microsoft.com/office/powerpoint/2010/main" val="2136767938"/>
              </p:ext>
            </p:extLst>
          </p:nvPr>
        </p:nvGraphicFramePr>
        <p:xfrm>
          <a:off x="332983" y="1163781"/>
          <a:ext cx="11150455" cy="52845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1921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EC1C4EF3-3A8A-F442-8EF2-6A57E937ACE1}"/>
              </a:ext>
            </a:extLst>
          </p:cNvPr>
          <p:cNvSpPr txBox="1">
            <a:spLocks/>
          </p:cNvSpPr>
          <p:nvPr/>
        </p:nvSpPr>
        <p:spPr>
          <a:xfrm>
            <a:off x="2118523" y="2057400"/>
            <a:ext cx="8153399" cy="152400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a:ln>
                  <a:noFill/>
                </a:ln>
                <a:solidFill>
                  <a:schemeClr val="bg1"/>
                </a:solidFill>
                <a:effectLst/>
                <a:uLnTx/>
                <a:uFillTx/>
                <a:latin typeface="Arial" charset="0"/>
                <a:cs typeface="Arial" charset="0"/>
              </a:rPr>
              <a:t>Massachusetts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all" spc="0" normalizeH="0" baseline="0" noProof="0" dirty="0" err="1">
                <a:ln>
                  <a:noFill/>
                </a:ln>
                <a:solidFill>
                  <a:schemeClr val="bg1"/>
                </a:solidFill>
                <a:effectLst/>
                <a:uLnTx/>
                <a:uFillTx/>
                <a:latin typeface="Arial" charset="0"/>
                <a:cs typeface="Arial" charset="0"/>
              </a:rPr>
              <a:t>wIC</a:t>
            </a:r>
            <a:r>
              <a:rPr kumimoji="0" lang="en-US" sz="5000" b="1" i="0" u="none" strike="noStrike" kern="1200" cap="all" spc="0" normalizeH="0" baseline="0" noProof="0" dirty="0">
                <a:ln>
                  <a:noFill/>
                </a:ln>
                <a:solidFill>
                  <a:schemeClr val="bg1"/>
                </a:solidFill>
                <a:effectLst/>
                <a:uLnTx/>
                <a:uFillTx/>
                <a:latin typeface="Arial" charset="0"/>
                <a:cs typeface="Arial" charset="0"/>
              </a:rPr>
              <a:t> Nutrition</a:t>
            </a:r>
            <a:r>
              <a:rPr kumimoji="0" lang="en-US" sz="5000" b="1" i="0" u="none" strike="noStrike" kern="1200" cap="all" spc="0" normalizeH="0" noProof="0" dirty="0">
                <a:ln>
                  <a:noFill/>
                </a:ln>
                <a:solidFill>
                  <a:schemeClr val="bg1"/>
                </a:solidFill>
                <a:effectLst/>
                <a:uLnTx/>
                <a:uFillTx/>
                <a:latin typeface="Arial" charset="0"/>
                <a:cs typeface="Arial" charset="0"/>
              </a:rPr>
              <a:t> Program UPDATE</a:t>
            </a:r>
            <a:endParaRPr kumimoji="0" lang="en-US" sz="5000" b="1" i="0" u="none" strike="noStrike" kern="1200" cap="all" spc="0" normalizeH="0" baseline="0" noProof="0" dirty="0">
              <a:ln>
                <a:noFill/>
              </a:ln>
              <a:solidFill>
                <a:schemeClr val="bg1"/>
              </a:solidFill>
              <a:effectLst/>
              <a:uLnTx/>
              <a:uFillTx/>
              <a:latin typeface="Arial" charset="0"/>
              <a:cs typeface="Arial" charset="0"/>
            </a:endParaRPr>
          </a:p>
        </p:txBody>
      </p:sp>
      <p:sp>
        <p:nvSpPr>
          <p:cNvPr id="3" name="Subtitle 3">
            <a:extLst>
              <a:ext uri="{FF2B5EF4-FFF2-40B4-BE49-F238E27FC236}">
                <a16:creationId xmlns="" xmlns:a16="http://schemas.microsoft.com/office/drawing/2014/main" id="{FF1BA0A7-A603-4A44-96C5-9FA90B2F7419}"/>
              </a:ext>
            </a:extLst>
          </p:cNvPr>
          <p:cNvSpPr txBox="1">
            <a:spLocks/>
          </p:cNvSpPr>
          <p:nvPr/>
        </p:nvSpPr>
        <p:spPr>
          <a:xfrm>
            <a:off x="611391" y="4478565"/>
            <a:ext cx="6696618" cy="567872"/>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CB1F54"/>
              </a:buClr>
              <a:buSzTx/>
              <a:buFont typeface="Arial"/>
              <a:buNone/>
              <a:tabLst/>
              <a:defRPr/>
            </a:pPr>
            <a:r>
              <a:rPr kumimoji="0" lang="en-US" sz="2400" b="0" i="0" u="none" strike="noStrike" kern="1200" cap="none" spc="0" normalizeH="0" baseline="0" noProof="0" dirty="0">
                <a:ln>
                  <a:noFill/>
                </a:ln>
                <a:solidFill>
                  <a:sysClr val="window" lastClr="FFFFFF"/>
                </a:solidFill>
                <a:effectLst/>
                <a:uLnTx/>
                <a:uFillTx/>
                <a:latin typeface="Calibri"/>
                <a:cs typeface="Arial" charset="0"/>
              </a:rPr>
              <a:t>September</a:t>
            </a:r>
            <a:r>
              <a:rPr kumimoji="0" lang="en-US" sz="2400" b="0" i="0" u="none" strike="noStrike" kern="1200" cap="none" spc="0" normalizeH="0" noProof="0" dirty="0">
                <a:ln>
                  <a:noFill/>
                </a:ln>
                <a:solidFill>
                  <a:sysClr val="window" lastClr="FFFFFF"/>
                </a:solidFill>
                <a:effectLst/>
                <a:uLnTx/>
                <a:uFillTx/>
                <a:latin typeface="Calibri"/>
                <a:cs typeface="Arial" charset="0"/>
              </a:rPr>
              <a:t> 17</a:t>
            </a:r>
            <a:r>
              <a:rPr kumimoji="0" lang="en-US" sz="2400" b="0" i="0" u="none" strike="noStrike" kern="1200" cap="none" spc="0" normalizeH="0" baseline="0" noProof="0" dirty="0">
                <a:ln>
                  <a:noFill/>
                </a:ln>
                <a:solidFill>
                  <a:sysClr val="window" lastClr="FFFFFF"/>
                </a:solidFill>
                <a:effectLst/>
                <a:uLnTx/>
                <a:uFillTx/>
                <a:latin typeface="Calibri"/>
                <a:cs typeface="Arial" charset="0"/>
              </a:rPr>
              <a:t>, 2020</a:t>
            </a:r>
          </a:p>
        </p:txBody>
      </p:sp>
      <p:sp>
        <p:nvSpPr>
          <p:cNvPr id="4" name="Content Placeholder 16">
            <a:extLst>
              <a:ext uri="{FF2B5EF4-FFF2-40B4-BE49-F238E27FC236}">
                <a16:creationId xmlns="" xmlns:a16="http://schemas.microsoft.com/office/drawing/2014/main" id="{E360BE17-72C1-2D40-9570-6B55000C01CE}"/>
              </a:ext>
            </a:extLst>
          </p:cNvPr>
          <p:cNvSpPr txBox="1">
            <a:spLocks/>
          </p:cNvSpPr>
          <p:nvPr/>
        </p:nvSpPr>
        <p:spPr>
          <a:xfrm>
            <a:off x="611391" y="5177980"/>
            <a:ext cx="6330830" cy="92490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000"/>
              </a:spcBef>
              <a:buClr>
                <a:srgbClr val="CB1F54"/>
              </a:buClr>
              <a:buFont typeface="Arial"/>
              <a:buNone/>
              <a:defRPr sz="1800" kern="1200">
                <a:solidFill>
                  <a:schemeClr val="bg1"/>
                </a:solidFill>
                <a:latin typeface="+mn-lt"/>
                <a:ea typeface="+mn-ea"/>
                <a:cs typeface="+mn-cs"/>
              </a:defRPr>
            </a:lvl1pPr>
            <a:lvl2pPr marL="4572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2pPr>
            <a:lvl3pPr marL="9144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3pPr>
            <a:lvl4pPr marL="1371600" indent="0" algn="l" defTabSz="914400" rtl="0" eaLnBrk="1" latinLnBrk="0" hangingPunct="1">
              <a:lnSpc>
                <a:spcPct val="110000"/>
              </a:lnSpc>
              <a:spcBef>
                <a:spcPts val="500"/>
              </a:spcBef>
              <a:buClr>
                <a:srgbClr val="CB1F54"/>
              </a:buClr>
              <a:buFont typeface="Arial"/>
              <a:buNone/>
              <a:defRPr sz="20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CB1F54"/>
              </a:buClr>
              <a:buFont typeface="Arial"/>
              <a:buNone/>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
                <a:srgbClr val="CB1F54"/>
              </a:buClr>
              <a:buSzTx/>
              <a:buFont typeface="Arial"/>
              <a:buNone/>
              <a:tabLst/>
              <a:defRPr/>
            </a:pPr>
            <a:r>
              <a:rPr kumimoji="0" lang="en-US" sz="1800" b="0" i="0" u="none" strike="noStrike" kern="1200" cap="none" spc="0" normalizeH="0" baseline="0" noProof="0" dirty="0">
                <a:ln>
                  <a:noFill/>
                </a:ln>
                <a:solidFill>
                  <a:sysClr val="window" lastClr="FFFFFF"/>
                </a:solidFill>
                <a:effectLst/>
                <a:uLnTx/>
                <a:uFillTx/>
                <a:latin typeface="Calibri"/>
                <a:ea typeface="+mn-ea"/>
                <a:cs typeface="+mn-cs"/>
              </a:rPr>
              <a:t>Rachel Colchamiro,</a:t>
            </a:r>
            <a:r>
              <a:rPr kumimoji="0" lang="en-US" sz="1800" b="0" i="0" u="none" strike="noStrike" kern="1200" cap="none" spc="0" normalizeH="0" noProof="0" dirty="0">
                <a:ln>
                  <a:noFill/>
                </a:ln>
                <a:solidFill>
                  <a:sysClr val="window" lastClr="FFFFFF"/>
                </a:solidFill>
                <a:effectLst/>
                <a:uLnTx/>
                <a:uFillTx/>
                <a:latin typeface="Calibri"/>
                <a:ea typeface="+mn-ea"/>
                <a:cs typeface="+mn-cs"/>
              </a:rPr>
              <a:t> MPH, RD, LDN, CLC</a:t>
            </a:r>
          </a:p>
          <a:p>
            <a:pPr marL="0" marR="0" lvl="0" indent="0" algn="l" defTabSz="914400" rtl="0" eaLnBrk="1" fontAlgn="auto" latinLnBrk="0" hangingPunct="1">
              <a:lnSpc>
                <a:spcPct val="110000"/>
              </a:lnSpc>
              <a:spcBef>
                <a:spcPts val="1000"/>
              </a:spcBef>
              <a:spcAft>
                <a:spcPts val="0"/>
              </a:spcAft>
              <a:buClr>
                <a:srgbClr val="CB1F54"/>
              </a:buClr>
              <a:buSzTx/>
              <a:buFont typeface="Arial"/>
              <a:buNone/>
              <a:tabLst/>
              <a:defRPr/>
            </a:pPr>
            <a:r>
              <a:rPr lang="en-US" dirty="0">
                <a:solidFill>
                  <a:sysClr val="window" lastClr="FFFFFF"/>
                </a:solidFill>
                <a:latin typeface="Calibri"/>
              </a:rPr>
              <a:t>Director, Nutrition Division</a:t>
            </a: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16690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28600"/>
            <a:ext cx="11379200" cy="758825"/>
          </a:xfrm>
          <a:prstGeom prst="rect">
            <a:avLst/>
          </a:prstGeom>
        </p:spPr>
        <p:txBody>
          <a:bodyPr/>
          <a:lstStyle/>
          <a:p>
            <a:r>
              <a:rPr lang="en-US" sz="3800" b="1" dirty="0">
                <a:solidFill>
                  <a:schemeClr val="bg1"/>
                </a:solidFill>
                <a:latin typeface="Arial" charset="0"/>
                <a:ea typeface="+mn-ea"/>
                <a:cs typeface="Arial" charset="0"/>
              </a:rPr>
              <a:t>Participant Satisfaction Survey – July 2020</a:t>
            </a:r>
            <a:br>
              <a:rPr lang="en-US" sz="3800" b="1" dirty="0">
                <a:solidFill>
                  <a:schemeClr val="bg1"/>
                </a:solidFill>
                <a:latin typeface="Arial" charset="0"/>
                <a:ea typeface="+mn-ea"/>
                <a:cs typeface="Arial" charset="0"/>
              </a:rPr>
            </a:br>
            <a:endParaRPr lang="en-US" sz="3800" b="1" dirty="0">
              <a:solidFill>
                <a:schemeClr val="bg1"/>
              </a:solidFill>
              <a:latin typeface="Arial" charset="0"/>
              <a:ea typeface="+mn-ea"/>
              <a:cs typeface="Arial"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2524040131"/>
              </p:ext>
            </p:extLst>
          </p:nvPr>
        </p:nvGraphicFramePr>
        <p:xfrm>
          <a:off x="487363" y="1106178"/>
          <a:ext cx="11091079" cy="50927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209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BED381F1-D8E8-5A46-A626-A8E179831010}"/>
              </a:ext>
            </a:extLst>
          </p:cNvPr>
          <p:cNvSpPr txBox="1">
            <a:spLocks/>
          </p:cNvSpPr>
          <p:nvPr/>
        </p:nvSpPr>
        <p:spPr>
          <a:xfrm>
            <a:off x="2142581" y="1725492"/>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dirty="0">
                <a:ln>
                  <a:noFill/>
                </a:ln>
                <a:solidFill>
                  <a:schemeClr val="bg1"/>
                </a:solidFill>
                <a:effectLst/>
                <a:uLnTx/>
                <a:uFillTx/>
                <a:latin typeface="Arial" charset="0"/>
                <a:cs typeface="Arial" charset="0"/>
              </a:rPr>
              <a:t>Thank You!</a:t>
            </a:r>
          </a:p>
        </p:txBody>
      </p:sp>
    </p:spTree>
    <p:extLst>
      <p:ext uri="{BB962C8B-B14F-4D97-AF65-F5344CB8AC3E}">
        <p14:creationId xmlns:p14="http://schemas.microsoft.com/office/powerpoint/2010/main" val="2899603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p:nvPr/>
        </p:nvSpPr>
        <p:spPr>
          <a:xfrm>
            <a:off x="914402" y="1617785"/>
            <a:ext cx="10879013" cy="4216958"/>
          </a:xfrm>
          <a:prstGeom prst="rect">
            <a:avLst/>
          </a:prstGeom>
          <a:noFill/>
          <a:ln>
            <a:noFill/>
          </a:ln>
        </p:spPr>
        <p:txBody>
          <a:bodyPr spcFirstLastPara="1" wrap="square" lIns="91425" tIns="45700" rIns="91425" bIns="45700" anchor="t" anchorCtr="0">
            <a:noAutofit/>
          </a:bodyPr>
          <a:lstStyle/>
          <a:p>
            <a:pPr algn="ctr">
              <a:lnSpc>
                <a:spcPct val="90000"/>
              </a:lnSpc>
              <a:buClr>
                <a:srgbClr val="FFFFFF"/>
              </a:buClr>
              <a:buSzPts val="4000"/>
              <a:buFont typeface="Calibri"/>
              <a:buNone/>
            </a:pPr>
            <a:endParaRPr lang="en-US" sz="4000" b="1" kern="0" dirty="0">
              <a:solidFill>
                <a:srgbClr val="FFFFFF"/>
              </a:solidFill>
              <a:latin typeface="Calibri"/>
              <a:ea typeface="Calibri"/>
              <a:cs typeface="Calibri"/>
              <a:sym typeface="Calibri"/>
            </a:endParaRPr>
          </a:p>
          <a:p>
            <a:pPr algn="ctr">
              <a:lnSpc>
                <a:spcPct val="90000"/>
              </a:lnSpc>
              <a:buClr>
                <a:srgbClr val="FFFFFF"/>
              </a:buClr>
              <a:buSzPts val="4000"/>
              <a:buFont typeface="Calibri"/>
              <a:buNone/>
            </a:pPr>
            <a:r>
              <a:rPr lang="en-US" sz="4000" b="1" kern="0" dirty="0">
                <a:solidFill>
                  <a:srgbClr val="FFFFFF"/>
                </a:solidFill>
                <a:ea typeface="Calibri"/>
                <a:cs typeface="Calibri"/>
                <a:sym typeface="Calibri"/>
              </a:rPr>
              <a:t>Influenza Immunization </a:t>
            </a:r>
          </a:p>
          <a:p>
            <a:pPr algn="ctr">
              <a:lnSpc>
                <a:spcPct val="90000"/>
              </a:lnSpc>
              <a:buClr>
                <a:srgbClr val="FFFFFF"/>
              </a:buClr>
              <a:buSzPts val="4000"/>
              <a:buFont typeface="Calibri"/>
              <a:buNone/>
            </a:pPr>
            <a:r>
              <a:rPr lang="en-US" sz="4000" b="1" kern="0" dirty="0">
                <a:solidFill>
                  <a:srgbClr val="FFFFFF"/>
                </a:solidFill>
                <a:ea typeface="Calibri"/>
                <a:cs typeface="Calibri"/>
                <a:sym typeface="Calibri"/>
              </a:rPr>
              <a:t>Update </a:t>
            </a:r>
            <a:endParaRPr sz="3000" b="1" kern="0" dirty="0">
              <a:solidFill>
                <a:srgbClr val="FFFFFF"/>
              </a:solidFill>
              <a:ea typeface="Calibri"/>
              <a:cs typeface="Calibri"/>
              <a:sym typeface="Calibri"/>
            </a:endParaRPr>
          </a:p>
          <a:p>
            <a:pPr algn="r">
              <a:lnSpc>
                <a:spcPct val="90000"/>
              </a:lnSpc>
              <a:buClr>
                <a:srgbClr val="1C2632"/>
              </a:buClr>
              <a:buSzPts val="2600"/>
              <a:buFont typeface="Arial"/>
              <a:buNone/>
            </a:pPr>
            <a:endParaRPr sz="2600" b="1" kern="0" dirty="0">
              <a:solidFill>
                <a:srgbClr val="FFFFFF"/>
              </a:solidFill>
              <a:ea typeface="Calibri"/>
              <a:cs typeface="Calibri"/>
              <a:sym typeface="Calibri"/>
            </a:endParaRPr>
          </a:p>
          <a:p>
            <a:pPr algn="ctr">
              <a:lnSpc>
                <a:spcPct val="90000"/>
              </a:lnSpc>
              <a:buClr>
                <a:srgbClr val="FFFFFF"/>
              </a:buClr>
              <a:buSzPts val="2600"/>
              <a:buFont typeface="Calibri"/>
              <a:buNone/>
            </a:pPr>
            <a:r>
              <a:rPr lang="en-US" sz="2600" b="1" kern="0" dirty="0">
                <a:solidFill>
                  <a:srgbClr val="FFFFFF"/>
                </a:solidFill>
                <a:ea typeface="Calibri"/>
                <a:cs typeface="Calibri"/>
                <a:sym typeface="Calibri"/>
              </a:rPr>
              <a:t>Public Health Council</a:t>
            </a:r>
          </a:p>
          <a:p>
            <a:pPr algn="ctr">
              <a:lnSpc>
                <a:spcPct val="90000"/>
              </a:lnSpc>
              <a:buClr>
                <a:srgbClr val="FFFFFF"/>
              </a:buClr>
              <a:buSzPts val="2600"/>
              <a:buFont typeface="Calibri"/>
              <a:buNone/>
            </a:pPr>
            <a:r>
              <a:rPr lang="en-US" sz="2600" b="1" kern="0" dirty="0">
                <a:solidFill>
                  <a:srgbClr val="FFFFFF"/>
                </a:solidFill>
                <a:ea typeface="Calibri"/>
                <a:cs typeface="Calibri"/>
                <a:sym typeface="Calibri"/>
              </a:rPr>
              <a:t>September 17, 2020</a:t>
            </a:r>
          </a:p>
          <a:p>
            <a:pPr algn="ctr">
              <a:lnSpc>
                <a:spcPct val="90000"/>
              </a:lnSpc>
              <a:buClr>
                <a:srgbClr val="FFFFFF"/>
              </a:buClr>
              <a:buSzPts val="2600"/>
              <a:buFont typeface="Calibri"/>
              <a:buNone/>
            </a:pPr>
            <a:endParaRPr lang="en-US" sz="2600" b="1" kern="0" dirty="0">
              <a:solidFill>
                <a:srgbClr val="FFFFFF"/>
              </a:solidFill>
              <a:ea typeface="Calibri"/>
              <a:cs typeface="Calibri"/>
              <a:sym typeface="Calibri"/>
            </a:endParaRPr>
          </a:p>
          <a:p>
            <a:pPr algn="ctr">
              <a:lnSpc>
                <a:spcPct val="90000"/>
              </a:lnSpc>
              <a:buClr>
                <a:srgbClr val="FFFFFF"/>
              </a:buClr>
              <a:buSzPts val="2600"/>
              <a:buFont typeface="Calibri"/>
              <a:buNone/>
            </a:pPr>
            <a:r>
              <a:rPr lang="en-US" sz="2600" b="1" kern="0" dirty="0">
                <a:solidFill>
                  <a:srgbClr val="FFFFFF"/>
                </a:solidFill>
                <a:ea typeface="Calibri"/>
                <a:cs typeface="Calibri"/>
                <a:sym typeface="Calibri"/>
              </a:rPr>
              <a:t>Pejman Talebian, Director</a:t>
            </a:r>
          </a:p>
          <a:p>
            <a:pPr algn="ctr">
              <a:lnSpc>
                <a:spcPct val="90000"/>
              </a:lnSpc>
              <a:buClr>
                <a:srgbClr val="FFFFFF"/>
              </a:buClr>
              <a:buSzPts val="2600"/>
              <a:buFont typeface="Calibri"/>
              <a:buNone/>
            </a:pPr>
            <a:r>
              <a:rPr lang="en-US" sz="2600" b="1" kern="0" dirty="0">
                <a:solidFill>
                  <a:srgbClr val="FFFFFF"/>
                </a:solidFill>
                <a:ea typeface="Calibri"/>
                <a:cs typeface="Calibri"/>
                <a:sym typeface="Calibri"/>
              </a:rPr>
              <a:t>Immunization Division </a:t>
            </a:r>
          </a:p>
          <a:p>
            <a:pPr algn="ctr">
              <a:lnSpc>
                <a:spcPct val="90000"/>
              </a:lnSpc>
              <a:buClr>
                <a:srgbClr val="FFFFFF"/>
              </a:buClr>
              <a:buSzPts val="2600"/>
              <a:buFont typeface="Calibri"/>
              <a:buNone/>
            </a:pPr>
            <a:endParaRPr sz="2600" b="1" kern="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02613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Massachusetts leads the nation</a:t>
            </a:r>
          </a:p>
        </p:txBody>
      </p:sp>
      <p:sp>
        <p:nvSpPr>
          <p:cNvPr id="6" name="Slide Number Placeholder 1">
            <a:extLst>
              <a:ext uri="{FF2B5EF4-FFF2-40B4-BE49-F238E27FC236}">
                <a16:creationId xmlns="" xmlns:a16="http://schemas.microsoft.com/office/drawing/2014/main"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23</a:t>
            </a:fld>
            <a:endParaRPr lang="en-US" dirty="0">
              <a:solidFill>
                <a:srgbClr val="44546A">
                  <a:lumMod val="40000"/>
                  <a:lumOff val="60000"/>
                </a:srgbClr>
              </a:solidFill>
            </a:endParaRPr>
          </a:p>
        </p:txBody>
      </p:sp>
      <p:sp>
        <p:nvSpPr>
          <p:cNvPr id="5" name="Rectangle 4"/>
          <p:cNvSpPr/>
          <p:nvPr/>
        </p:nvSpPr>
        <p:spPr>
          <a:xfrm>
            <a:off x="1055077" y="1289538"/>
            <a:ext cx="11324492" cy="1077218"/>
          </a:xfrm>
          <a:prstGeom prst="rect">
            <a:avLst/>
          </a:prstGeom>
        </p:spPr>
        <p:txBody>
          <a:bodyPr wrap="square">
            <a:spAutoFit/>
          </a:bodyPr>
          <a:lstStyle/>
          <a:p>
            <a:pPr>
              <a:defRPr/>
            </a:pPr>
            <a:r>
              <a:rPr lang="en-US" altLang="en-US" sz="3200" kern="0" dirty="0">
                <a:solidFill>
                  <a:srgbClr val="000000"/>
                </a:solidFill>
                <a:ea typeface="+mj-ea"/>
                <a:cs typeface="Arial"/>
                <a:sym typeface="Arial"/>
              </a:rPr>
              <a:t>Childhood Flu Vaccination Rates </a:t>
            </a:r>
          </a:p>
          <a:p>
            <a:pPr>
              <a:defRPr/>
            </a:pPr>
            <a:r>
              <a:rPr lang="en-US" altLang="en-US" sz="3200" kern="0" dirty="0">
                <a:solidFill>
                  <a:srgbClr val="000000"/>
                </a:solidFill>
                <a:ea typeface="+mj-ea"/>
                <a:cs typeface="Arial"/>
                <a:sym typeface="Arial"/>
              </a:rPr>
              <a:t>2018-19 Influenza Season</a:t>
            </a:r>
            <a:endParaRPr lang="en-US" sz="3200" kern="0" dirty="0">
              <a:solidFill>
                <a:srgbClr val="000000"/>
              </a:solidFill>
              <a:cs typeface="Arial"/>
              <a:sym typeface="Aria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786" y="2988407"/>
            <a:ext cx="9077154" cy="277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3">
            <a:extLst>
              <a:ext uri="{FF2B5EF4-FFF2-40B4-BE49-F238E27FC236}">
                <a16:creationId xmlns="" xmlns:a16="http://schemas.microsoft.com/office/drawing/2014/main" id="{96561F8A-62CD-47C0-9A04-62FCCE7B2F77}"/>
              </a:ext>
            </a:extLst>
          </p:cNvPr>
          <p:cNvSpPr txBox="1">
            <a:spLocks noChangeArrowheads="1"/>
          </p:cNvSpPr>
          <p:nvPr/>
        </p:nvSpPr>
        <p:spPr bwMode="auto">
          <a:xfrm>
            <a:off x="0" y="6501276"/>
            <a:ext cx="7239000" cy="323165"/>
          </a:xfrm>
          <a:prstGeom prst="rect">
            <a:avLst/>
          </a:prstGeom>
          <a:noFill/>
          <a:ln w="9525">
            <a:noFill/>
            <a:miter lim="800000"/>
            <a:headEnd/>
            <a:tailEnd/>
          </a:ln>
        </p:spPr>
        <p:txBody>
          <a:bodyPr>
            <a:spAutoFit/>
          </a:bodyPr>
          <a:lstStyle/>
          <a:p>
            <a:pPr eaLnBrk="0" fontAlgn="base" hangingPunct="0">
              <a:spcBef>
                <a:spcPct val="0"/>
              </a:spcBef>
              <a:spcAft>
                <a:spcPct val="0"/>
              </a:spcAft>
              <a:buClr>
                <a:srgbClr val="000000"/>
              </a:buClr>
              <a:buFont typeface="Arial"/>
              <a:buNone/>
            </a:pPr>
            <a:r>
              <a:rPr lang="en-US" altLang="en-US" sz="1500" kern="0" dirty="0">
                <a:solidFill>
                  <a:srgbClr val="FFFFFF"/>
                </a:solidFill>
                <a:cs typeface="Arial"/>
                <a:sym typeface="Arial"/>
              </a:rPr>
              <a:t>Source: 2018-19 National Immunization Survey (NIS) – Flu</a:t>
            </a:r>
          </a:p>
        </p:txBody>
      </p:sp>
    </p:spTree>
    <p:extLst>
      <p:ext uri="{BB962C8B-B14F-4D97-AF65-F5344CB8AC3E}">
        <p14:creationId xmlns:p14="http://schemas.microsoft.com/office/powerpoint/2010/main" val="3883400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24</a:t>
            </a:fld>
            <a:endParaRPr/>
          </a:p>
        </p:txBody>
      </p:sp>
      <p:sp>
        <p:nvSpPr>
          <p:cNvPr id="158" name="Google Shape;158;p7"/>
          <p:cNvSpPr txBox="1"/>
          <p:nvPr/>
        </p:nvSpPr>
        <p:spPr>
          <a:xfrm>
            <a:off x="359055" y="248518"/>
            <a:ext cx="11121763" cy="70784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b="1" kern="0" dirty="0">
                <a:solidFill>
                  <a:srgbClr val="FFFFFF"/>
                </a:solidFill>
                <a:cs typeface="Arial"/>
                <a:sym typeface="Arial"/>
              </a:rPr>
              <a:t>Flu Vaccination Rates </a:t>
            </a:r>
            <a:endParaRPr sz="2000" kern="0" dirty="0">
              <a:solidFill>
                <a:srgbClr val="FFFFFF"/>
              </a:solidFill>
              <a:latin typeface="Calibri"/>
              <a:ea typeface="Calibri"/>
              <a:cs typeface="Calibri"/>
              <a:sym typeface="Calibri"/>
            </a:endParaRPr>
          </a:p>
        </p:txBody>
      </p:sp>
      <p:sp>
        <p:nvSpPr>
          <p:cNvPr id="2" name="AutoShape 4" descr="Meet the Editorial Board - The Boston Glo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56364"/>
            <a:ext cx="8728054" cy="57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3">
            <a:extLst>
              <a:ext uri="{FF2B5EF4-FFF2-40B4-BE49-F238E27FC236}">
                <a16:creationId xmlns="" xmlns:a16="http://schemas.microsoft.com/office/drawing/2014/main" id="{733EFE84-0F29-4DB5-B0A3-0E45EF7590A8}"/>
              </a:ext>
            </a:extLst>
          </p:cNvPr>
          <p:cNvSpPr txBox="1">
            <a:spLocks noChangeArrowheads="1"/>
          </p:cNvSpPr>
          <p:nvPr/>
        </p:nvSpPr>
        <p:spPr bwMode="auto">
          <a:xfrm>
            <a:off x="-1" y="6521168"/>
            <a:ext cx="7892143" cy="323165"/>
          </a:xfrm>
          <a:prstGeom prst="rect">
            <a:avLst/>
          </a:prstGeom>
          <a:noFill/>
          <a:ln w="9525">
            <a:noFill/>
            <a:miter lim="800000"/>
            <a:headEnd/>
            <a:tailEnd/>
          </a:ln>
        </p:spPr>
        <p:txBody>
          <a:bodyPr wrap="square">
            <a:spAutoFit/>
          </a:bodyPr>
          <a:lstStyle/>
          <a:p>
            <a:pPr eaLnBrk="0" fontAlgn="base" hangingPunct="0">
              <a:spcBef>
                <a:spcPct val="0"/>
              </a:spcBef>
              <a:spcAft>
                <a:spcPct val="0"/>
              </a:spcAft>
              <a:buClr>
                <a:srgbClr val="000000"/>
              </a:buClr>
              <a:buFont typeface="Arial"/>
              <a:buNone/>
            </a:pPr>
            <a:r>
              <a:rPr lang="en-US" altLang="en-US" sz="1500" kern="0" dirty="0">
                <a:solidFill>
                  <a:srgbClr val="FFFFFF"/>
                </a:solidFill>
                <a:cs typeface="Arial"/>
                <a:sym typeface="Arial"/>
              </a:rPr>
              <a:t>Source: 2017-18 and 2018-19 National Immunization Survey (NIS) – Flu, and BRFSS</a:t>
            </a:r>
          </a:p>
        </p:txBody>
      </p:sp>
      <p:sp>
        <p:nvSpPr>
          <p:cNvPr id="4" name="Text Box 69">
            <a:extLst>
              <a:ext uri="{FF2B5EF4-FFF2-40B4-BE49-F238E27FC236}">
                <a16:creationId xmlns="" xmlns:a16="http://schemas.microsoft.com/office/drawing/2014/main" id="{D54CD4F6-DF6F-46A9-999D-D0D4B43DD9C4}"/>
              </a:ext>
            </a:extLst>
          </p:cNvPr>
          <p:cNvSpPr txBox="1">
            <a:spLocks noChangeArrowheads="1"/>
          </p:cNvSpPr>
          <p:nvPr/>
        </p:nvSpPr>
        <p:spPr bwMode="auto">
          <a:xfrm>
            <a:off x="286204" y="5579894"/>
            <a:ext cx="1815193" cy="830997"/>
          </a:xfrm>
          <a:prstGeom prst="rect">
            <a:avLst/>
          </a:prstGeom>
          <a:noFill/>
          <a:ln w="9525">
            <a:noFill/>
            <a:miter lim="800000"/>
            <a:headEnd/>
            <a:tailEnd/>
          </a:ln>
        </p:spPr>
        <p:txBody>
          <a:bodyPr wrap="square">
            <a:spAutoFit/>
          </a:bodyPr>
          <a:lstStyle/>
          <a:p>
            <a:pPr eaLnBrk="0" fontAlgn="base" hangingPunct="0">
              <a:lnSpc>
                <a:spcPct val="80000"/>
              </a:lnSpc>
              <a:spcBef>
                <a:spcPct val="0"/>
              </a:spcBef>
              <a:spcAft>
                <a:spcPct val="0"/>
              </a:spcAft>
              <a:buClr>
                <a:srgbClr val="000000"/>
              </a:buClr>
              <a:buFont typeface="Arial"/>
              <a:buNone/>
            </a:pPr>
            <a:r>
              <a:rPr lang="en-US" altLang="en-US" sz="2000" kern="0" dirty="0">
                <a:solidFill>
                  <a:srgbClr val="CC0000"/>
                </a:solidFill>
                <a:latin typeface="Times New Roman" pitchFamily="18" charset="0"/>
                <a:cs typeface="Arial"/>
                <a:sym typeface="Arial"/>
              </a:rPr>
              <a:t>*Statistically significant change</a:t>
            </a:r>
            <a:endParaRPr lang="en-US" altLang="en-US" sz="5400" b="1" kern="0" dirty="0">
              <a:solidFill>
                <a:srgbClr val="CC0000"/>
              </a:solidFill>
              <a:latin typeface="Times New Roman" pitchFamily="18" charset="0"/>
              <a:cs typeface="Arial"/>
              <a:sym typeface="Arial"/>
            </a:endParaRPr>
          </a:p>
        </p:txBody>
      </p:sp>
    </p:spTree>
    <p:extLst>
      <p:ext uri="{BB962C8B-B14F-4D97-AF65-F5344CB8AC3E}">
        <p14:creationId xmlns:p14="http://schemas.microsoft.com/office/powerpoint/2010/main" val="4114025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Flu Vaccination Rates	- race and ethnicity</a:t>
            </a:r>
          </a:p>
        </p:txBody>
      </p:sp>
      <p:sp>
        <p:nvSpPr>
          <p:cNvPr id="6" name="Slide Number Placeholder 1">
            <a:extLst>
              <a:ext uri="{FF2B5EF4-FFF2-40B4-BE49-F238E27FC236}">
                <a16:creationId xmlns="" xmlns:a16="http://schemas.microsoft.com/office/drawing/2014/main"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25</a:t>
            </a:fld>
            <a:endParaRPr lang="en-US" dirty="0">
              <a:solidFill>
                <a:srgbClr val="44546A">
                  <a:lumMod val="40000"/>
                  <a:lumOff val="60000"/>
                </a:srgbClr>
              </a:solidFill>
            </a:endParaRPr>
          </a:p>
        </p:txBody>
      </p:sp>
      <p:sp>
        <p:nvSpPr>
          <p:cNvPr id="5" name="TextBox 4">
            <a:extLst>
              <a:ext uri="{FF2B5EF4-FFF2-40B4-BE49-F238E27FC236}">
                <a16:creationId xmlns="" xmlns:a16="http://schemas.microsoft.com/office/drawing/2014/main" id="{B1C8A9D9-A3A9-465F-AFBC-9C1EA2CB40CC}"/>
              </a:ext>
            </a:extLst>
          </p:cNvPr>
          <p:cNvSpPr txBox="1"/>
          <p:nvPr/>
        </p:nvSpPr>
        <p:spPr>
          <a:xfrm>
            <a:off x="685799" y="1230191"/>
            <a:ext cx="9389533" cy="1077218"/>
          </a:xfrm>
          <a:prstGeom prst="rect">
            <a:avLst/>
          </a:prstGeom>
          <a:noFill/>
        </p:spPr>
        <p:txBody>
          <a:bodyPr wrap="square">
            <a:spAutoFit/>
          </a:bodyPr>
          <a:lstStyle/>
          <a:p>
            <a:pPr>
              <a:buClr>
                <a:srgbClr val="000000"/>
              </a:buClr>
              <a:buFont typeface="Arial"/>
              <a:buNone/>
            </a:pPr>
            <a:r>
              <a:rPr lang="en-US" sz="3200" kern="0" dirty="0">
                <a:solidFill>
                  <a:srgbClr val="000000"/>
                </a:solidFill>
                <a:cs typeface="Arial"/>
                <a:sym typeface="Arial"/>
              </a:rPr>
              <a:t>Seasonal Influenza Vaccination Rates in MA in </a:t>
            </a:r>
            <a:r>
              <a:rPr lang="en-US" sz="3200" u="sng" kern="0" dirty="0">
                <a:solidFill>
                  <a:srgbClr val="000000"/>
                </a:solidFill>
                <a:cs typeface="Arial"/>
                <a:sym typeface="Arial"/>
              </a:rPr>
              <a:t>&gt;</a:t>
            </a:r>
            <a:r>
              <a:rPr lang="en-US" sz="3200" kern="0" dirty="0">
                <a:solidFill>
                  <a:srgbClr val="000000"/>
                </a:solidFill>
                <a:cs typeface="Arial"/>
                <a:sym typeface="Arial"/>
              </a:rPr>
              <a:t>6 months, by </a:t>
            </a:r>
            <a:r>
              <a:rPr lang="en-US" sz="3200" kern="0" dirty="0" smtClean="0">
                <a:solidFill>
                  <a:srgbClr val="000000"/>
                </a:solidFill>
                <a:cs typeface="Arial"/>
                <a:sym typeface="Arial"/>
              </a:rPr>
              <a:t>Race/Ethnicity, 2018-2019 </a:t>
            </a:r>
            <a:r>
              <a:rPr lang="en-US" sz="3200" kern="0" dirty="0">
                <a:solidFill>
                  <a:srgbClr val="000000"/>
                </a:solidFill>
                <a:cs typeface="Arial"/>
                <a:sym typeface="Arial"/>
              </a:rPr>
              <a:t>Season </a:t>
            </a:r>
          </a:p>
        </p:txBody>
      </p:sp>
      <p:graphicFrame>
        <p:nvGraphicFramePr>
          <p:cNvPr id="4" name="Group 52">
            <a:extLst>
              <a:ext uri="{FF2B5EF4-FFF2-40B4-BE49-F238E27FC236}">
                <a16:creationId xmlns="" xmlns:a16="http://schemas.microsoft.com/office/drawing/2014/main" id="{5AAA011A-F07B-4E45-BCA9-99C2F6D26463}"/>
              </a:ext>
            </a:extLst>
          </p:cNvPr>
          <p:cNvGraphicFramePr>
            <a:graphicFrameLocks noGrp="1"/>
          </p:cNvGraphicFramePr>
          <p:nvPr>
            <p:extLst>
              <p:ext uri="{D42A27DB-BD31-4B8C-83A1-F6EECF244321}">
                <p14:modId xmlns:p14="http://schemas.microsoft.com/office/powerpoint/2010/main" val="2884848757"/>
              </p:ext>
            </p:extLst>
          </p:nvPr>
        </p:nvGraphicFramePr>
        <p:xfrm>
          <a:off x="914400" y="3081869"/>
          <a:ext cx="8652932" cy="2590799"/>
        </p:xfrm>
        <a:graphic>
          <a:graphicData uri="http://schemas.openxmlformats.org/drawingml/2006/table">
            <a:tbl>
              <a:tblPr/>
              <a:tblGrid>
                <a:gridCol w="2291742">
                  <a:extLst>
                    <a:ext uri="{9D8B030D-6E8A-4147-A177-3AD203B41FA5}">
                      <a16:colId xmlns="" xmlns:a16="http://schemas.microsoft.com/office/drawing/2014/main" val="20000"/>
                    </a:ext>
                  </a:extLst>
                </a:gridCol>
                <a:gridCol w="1613500">
                  <a:extLst>
                    <a:ext uri="{9D8B030D-6E8A-4147-A177-3AD203B41FA5}">
                      <a16:colId xmlns="" xmlns:a16="http://schemas.microsoft.com/office/drawing/2014/main" val="20001"/>
                    </a:ext>
                  </a:extLst>
                </a:gridCol>
                <a:gridCol w="1781276">
                  <a:extLst>
                    <a:ext uri="{9D8B030D-6E8A-4147-A177-3AD203B41FA5}">
                      <a16:colId xmlns="" xmlns:a16="http://schemas.microsoft.com/office/drawing/2014/main" val="20002"/>
                    </a:ext>
                  </a:extLst>
                </a:gridCol>
                <a:gridCol w="2966414">
                  <a:extLst>
                    <a:ext uri="{9D8B030D-6E8A-4147-A177-3AD203B41FA5}">
                      <a16:colId xmlns="" xmlns:a16="http://schemas.microsoft.com/office/drawing/2014/main" val="20003"/>
                    </a:ext>
                  </a:extLst>
                </a:gridCol>
              </a:tblGrid>
              <a:tr h="501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rPr>
                        <a:t>Ranking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501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White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501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Black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50144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Hispanic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5850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Other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9" name="Text Box 4">
            <a:extLst>
              <a:ext uri="{FF2B5EF4-FFF2-40B4-BE49-F238E27FC236}">
                <a16:creationId xmlns="" xmlns:a16="http://schemas.microsoft.com/office/drawing/2014/main" id="{36975CA3-68F7-48CF-BCED-7B8F281307B7}"/>
              </a:ext>
            </a:extLst>
          </p:cNvPr>
          <p:cNvSpPr txBox="1">
            <a:spLocks noChangeArrowheads="1"/>
          </p:cNvSpPr>
          <p:nvPr/>
        </p:nvSpPr>
        <p:spPr bwMode="auto">
          <a:xfrm>
            <a:off x="95003" y="6529949"/>
            <a:ext cx="2622834" cy="323165"/>
          </a:xfrm>
          <a:prstGeom prst="rect">
            <a:avLst/>
          </a:prstGeom>
          <a:noFill/>
          <a:ln w="9525">
            <a:noFill/>
            <a:miter lim="800000"/>
            <a:headEnd/>
            <a:tailEnd/>
          </a:ln>
        </p:spPr>
        <p:txBody>
          <a:bodyPr wrap="none">
            <a:spAutoFit/>
          </a:bodyPr>
          <a:lstStyle/>
          <a:p>
            <a:pPr fontAlgn="base">
              <a:spcBef>
                <a:spcPct val="0"/>
              </a:spcBef>
              <a:spcAft>
                <a:spcPct val="0"/>
              </a:spcAft>
              <a:buClr>
                <a:srgbClr val="000000"/>
              </a:buClr>
              <a:buFont typeface="Arial"/>
              <a:buNone/>
            </a:pPr>
            <a:r>
              <a:rPr lang="en-US" altLang="en-US" sz="1500" kern="0" dirty="0">
                <a:solidFill>
                  <a:srgbClr val="FFFFFF"/>
                </a:solidFill>
                <a:cs typeface="Arial"/>
                <a:sym typeface="Arial"/>
              </a:rPr>
              <a:t>Source: NIS-Flu and BRFSS</a:t>
            </a:r>
          </a:p>
        </p:txBody>
      </p:sp>
    </p:spTree>
    <p:extLst>
      <p:ext uri="{BB962C8B-B14F-4D97-AF65-F5344CB8AC3E}">
        <p14:creationId xmlns:p14="http://schemas.microsoft.com/office/powerpoint/2010/main" val="859832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Flu vaccination rates - h</a:t>
            </a:r>
            <a:r>
              <a:rPr kumimoji="0" lang="en-US" sz="4000" b="1" i="0" u="none" strike="noStrike" kern="0" cap="none" spc="0" normalizeH="0" baseline="0" noProof="0" dirty="0" err="1" smtClean="0">
                <a:ln>
                  <a:noFill/>
                </a:ln>
                <a:solidFill>
                  <a:schemeClr val="bg1"/>
                </a:solidFill>
                <a:effectLst/>
                <a:uLnTx/>
                <a:uFillTx/>
              </a:rPr>
              <a:t>ealth</a:t>
            </a:r>
            <a:r>
              <a:rPr kumimoji="0" lang="en-US" sz="4000" b="1" i="0" u="none" strike="noStrike" kern="0" cap="none" spc="0" normalizeH="0" noProof="0" dirty="0" smtClean="0">
                <a:ln>
                  <a:noFill/>
                </a:ln>
                <a:solidFill>
                  <a:schemeClr val="bg1"/>
                </a:solidFill>
                <a:effectLst/>
                <a:uLnTx/>
                <a:uFillTx/>
              </a:rPr>
              <a:t> </a:t>
            </a:r>
            <a:r>
              <a:rPr kumimoji="0" lang="en-US" sz="4000" b="1" i="0" u="none" strike="noStrike" kern="0" cap="none" spc="0" normalizeH="0" noProof="0" dirty="0">
                <a:ln>
                  <a:noFill/>
                </a:ln>
                <a:solidFill>
                  <a:schemeClr val="bg1"/>
                </a:solidFill>
                <a:effectLst/>
                <a:uLnTx/>
                <a:uFillTx/>
              </a:rPr>
              <a:t>care workers</a:t>
            </a:r>
            <a:r>
              <a:rPr kumimoji="0" lang="en-US" sz="4000" b="0" i="0" u="none" strike="noStrike" kern="0" cap="none" spc="0" normalizeH="0" baseline="0" noProof="0" dirty="0">
                <a:ln>
                  <a:noFill/>
                </a:ln>
                <a:solidFill>
                  <a:sysClr val="windowText" lastClr="000000"/>
                </a:solidFill>
                <a:effectLst/>
                <a:uLnTx/>
                <a:uFillTx/>
              </a:rPr>
              <a:t/>
            </a:r>
            <a:br>
              <a:rPr kumimoji="0" lang="en-US" sz="4000" b="0" i="0" u="none" strike="noStrike" kern="0" cap="none" spc="0" normalizeH="0" baseline="0" noProof="0" dirty="0">
                <a:ln>
                  <a:noFill/>
                </a:ln>
                <a:solidFill>
                  <a:sysClr val="windowText" lastClr="000000"/>
                </a:solidFill>
                <a:effectLst/>
                <a:uLnTx/>
                <a:uFillTx/>
              </a:rPr>
            </a:br>
            <a:endParaRPr lang="en-US" sz="4000" b="1" dirty="0">
              <a:solidFill>
                <a:schemeClr val="bg1"/>
              </a:solidFill>
            </a:endParaRPr>
          </a:p>
        </p:txBody>
      </p:sp>
      <p:sp>
        <p:nvSpPr>
          <p:cNvPr id="6" name="Slide Number Placeholder 1">
            <a:extLst>
              <a:ext uri="{FF2B5EF4-FFF2-40B4-BE49-F238E27FC236}">
                <a16:creationId xmlns="" xmlns:a16="http://schemas.microsoft.com/office/drawing/2014/main"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26</a:t>
            </a:fld>
            <a:endParaRPr lang="en-US" dirty="0">
              <a:solidFill>
                <a:srgbClr val="44546A">
                  <a:lumMod val="40000"/>
                  <a:lumOff val="60000"/>
                </a:srgbClr>
              </a:solidFill>
            </a:endParaRPr>
          </a:p>
        </p:txBody>
      </p:sp>
      <p:sp>
        <p:nvSpPr>
          <p:cNvPr id="7" name="Subtitle 2">
            <a:extLst>
              <a:ext uri="{FF2B5EF4-FFF2-40B4-BE49-F238E27FC236}">
                <a16:creationId xmlns="" xmlns:a16="http://schemas.microsoft.com/office/drawing/2014/main" id="{9DBFB226-F2D6-4A9E-92D7-453058EE61EA}"/>
              </a:ext>
            </a:extLst>
          </p:cNvPr>
          <p:cNvSpPr txBox="1">
            <a:spLocks/>
          </p:cNvSpPr>
          <p:nvPr/>
        </p:nvSpPr>
        <p:spPr>
          <a:xfrm>
            <a:off x="566058" y="1286933"/>
            <a:ext cx="10711542" cy="497197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7200" indent="-457200">
              <a:spcBef>
                <a:spcPts val="600"/>
              </a:spcBef>
              <a:buFont typeface="Arial" panose="020B0604020202020204" pitchFamily="34" charset="0"/>
              <a:buChar char="•"/>
            </a:pPr>
            <a:endParaRPr lang="en-US" sz="2800" kern="0" dirty="0">
              <a:solidFill>
                <a:prstClr val="black"/>
              </a:solidFill>
            </a:endParaRPr>
          </a:p>
          <a:p>
            <a:pPr marL="457200" indent="-457200">
              <a:spcBef>
                <a:spcPts val="600"/>
              </a:spcBef>
              <a:buFont typeface="Arial" panose="020B0604020202020204" pitchFamily="34" charset="0"/>
              <a:buChar char="•"/>
            </a:pPr>
            <a:r>
              <a:rPr lang="en-US" sz="2800" kern="0" dirty="0" smtClean="0">
                <a:solidFill>
                  <a:prstClr val="black"/>
                </a:solidFill>
              </a:rPr>
              <a:t>The </a:t>
            </a:r>
            <a:r>
              <a:rPr lang="en-US" sz="2800" kern="0" dirty="0">
                <a:solidFill>
                  <a:prstClr val="black"/>
                </a:solidFill>
              </a:rPr>
              <a:t>c</a:t>
            </a:r>
            <a:r>
              <a:rPr lang="en-US" sz="2800" kern="0" dirty="0" smtClean="0">
                <a:solidFill>
                  <a:prstClr val="black"/>
                </a:solidFill>
              </a:rPr>
              <a:t>urrent </a:t>
            </a:r>
            <a:r>
              <a:rPr lang="en-US" sz="2800" i="1" kern="0" dirty="0">
                <a:solidFill>
                  <a:prstClr val="black"/>
                </a:solidFill>
              </a:rPr>
              <a:t>Healthy People 2020 </a:t>
            </a:r>
            <a:r>
              <a:rPr lang="en-US" sz="2800" kern="0" dirty="0">
                <a:solidFill>
                  <a:prstClr val="black"/>
                </a:solidFill>
              </a:rPr>
              <a:t>goal for influenza vaccination among healthcare personnel is 90%.</a:t>
            </a:r>
          </a:p>
          <a:p>
            <a:pPr marL="457200" indent="-457200">
              <a:spcBef>
                <a:spcPts val="600"/>
              </a:spcBef>
              <a:buFont typeface="Arial" panose="020B0604020202020204" pitchFamily="34" charset="0"/>
              <a:buChar char="•"/>
            </a:pPr>
            <a:endParaRPr lang="en-US" sz="1200" kern="0" dirty="0" smtClean="0">
              <a:solidFill>
                <a:prstClr val="black"/>
              </a:solidFill>
            </a:endParaRPr>
          </a:p>
          <a:p>
            <a:pPr marL="457200" indent="-457200">
              <a:spcBef>
                <a:spcPts val="600"/>
              </a:spcBef>
              <a:buFont typeface="Arial" panose="020B0604020202020204" pitchFamily="34" charset="0"/>
              <a:buChar char="•"/>
            </a:pPr>
            <a:r>
              <a:rPr lang="en-US" sz="2800" kern="0" dirty="0" smtClean="0">
                <a:solidFill>
                  <a:prstClr val="black"/>
                </a:solidFill>
              </a:rPr>
              <a:t>Vaccination </a:t>
            </a:r>
            <a:r>
              <a:rPr lang="en-US" sz="2800" kern="0" dirty="0">
                <a:solidFill>
                  <a:prstClr val="black"/>
                </a:solidFill>
              </a:rPr>
              <a:t>rates in acute care hospitals, </a:t>
            </a:r>
            <a:r>
              <a:rPr lang="en-US" sz="2800" kern="0" dirty="0" smtClean="0">
                <a:solidFill>
                  <a:prstClr val="black"/>
                </a:solidFill>
              </a:rPr>
              <a:t>nationally </a:t>
            </a:r>
            <a:r>
              <a:rPr lang="en-US" sz="2800" kern="0" dirty="0">
                <a:solidFill>
                  <a:prstClr val="black"/>
                </a:solidFill>
              </a:rPr>
              <a:t>and in MA </a:t>
            </a:r>
            <a:r>
              <a:rPr lang="en-US" sz="2800" b="1" kern="0" dirty="0">
                <a:solidFill>
                  <a:prstClr val="black"/>
                </a:solidFill>
              </a:rPr>
              <a:t>have surpassed </a:t>
            </a:r>
            <a:r>
              <a:rPr lang="en-US" sz="2800" b="1" kern="0" dirty="0" smtClean="0">
                <a:solidFill>
                  <a:prstClr val="black"/>
                </a:solidFill>
              </a:rPr>
              <a:t>90% </a:t>
            </a:r>
            <a:r>
              <a:rPr lang="en-US" sz="2800" kern="0" dirty="0">
                <a:solidFill>
                  <a:prstClr val="black"/>
                </a:solidFill>
              </a:rPr>
              <a:t>and should be congratulated. </a:t>
            </a:r>
            <a:r>
              <a:rPr lang="en-US" sz="2800" kern="0" dirty="0" smtClean="0">
                <a:solidFill>
                  <a:prstClr val="black"/>
                </a:solidFill>
              </a:rPr>
              <a:t> </a:t>
            </a:r>
          </a:p>
          <a:p>
            <a:pPr marL="457200" indent="-457200">
              <a:spcBef>
                <a:spcPts val="600"/>
              </a:spcBef>
              <a:buFont typeface="Arial" panose="020B0604020202020204" pitchFamily="34" charset="0"/>
              <a:buChar char="•"/>
            </a:pPr>
            <a:endParaRPr lang="en-US" sz="2800" kern="0" dirty="0" smtClean="0">
              <a:solidFill>
                <a:prstClr val="black"/>
              </a:solidFill>
            </a:endParaRPr>
          </a:p>
          <a:p>
            <a:pPr marL="457200" indent="-457200">
              <a:spcBef>
                <a:spcPts val="600"/>
              </a:spcBef>
              <a:buFont typeface="Arial" panose="020B0604020202020204" pitchFamily="34" charset="0"/>
              <a:buChar char="•"/>
            </a:pPr>
            <a:r>
              <a:rPr lang="en-US" sz="2800" kern="0" dirty="0">
                <a:solidFill>
                  <a:prstClr val="black"/>
                </a:solidFill>
              </a:rPr>
              <a:t>We </a:t>
            </a:r>
            <a:r>
              <a:rPr lang="en-US" sz="2800" kern="0" dirty="0" smtClean="0">
                <a:solidFill>
                  <a:prstClr val="black"/>
                </a:solidFill>
              </a:rPr>
              <a:t>continue to work </a:t>
            </a:r>
            <a:r>
              <a:rPr lang="en-US" sz="2800" kern="0" dirty="0">
                <a:solidFill>
                  <a:prstClr val="black"/>
                </a:solidFill>
              </a:rPr>
              <a:t>closely with healthcare facilities to encourage health care worker vaccination.</a:t>
            </a:r>
          </a:p>
          <a:p>
            <a:pPr marL="457200" indent="-457200">
              <a:spcBef>
                <a:spcPts val="600"/>
              </a:spcBef>
              <a:buFont typeface="Arial" panose="020B0604020202020204" pitchFamily="34" charset="0"/>
              <a:buChar char="•"/>
            </a:pPr>
            <a:endParaRPr lang="en-US" sz="1200" kern="0" dirty="0" smtClean="0">
              <a:solidFill>
                <a:prstClr val="black"/>
              </a:solidFill>
            </a:endParaRPr>
          </a:p>
        </p:txBody>
      </p:sp>
    </p:spTree>
    <p:extLst>
      <p:ext uri="{BB962C8B-B14F-4D97-AF65-F5344CB8AC3E}">
        <p14:creationId xmlns:p14="http://schemas.microsoft.com/office/powerpoint/2010/main" val="1658390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Flu </a:t>
            </a:r>
            <a:r>
              <a:rPr lang="en-US" sz="4000" b="1" dirty="0" smtClean="0">
                <a:solidFill>
                  <a:schemeClr val="bg1"/>
                </a:solidFill>
              </a:rPr>
              <a:t>season</a:t>
            </a:r>
            <a:endParaRPr lang="en-US" sz="4000" b="1" dirty="0">
              <a:solidFill>
                <a:schemeClr val="bg1"/>
              </a:solidFill>
            </a:endParaRPr>
          </a:p>
        </p:txBody>
      </p:sp>
      <p:sp>
        <p:nvSpPr>
          <p:cNvPr id="6" name="Slide Number Placeholder 1">
            <a:extLst>
              <a:ext uri="{FF2B5EF4-FFF2-40B4-BE49-F238E27FC236}">
                <a16:creationId xmlns:a16="http://schemas.microsoft.com/office/drawing/2014/main" xmlns=""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27</a:t>
            </a:fld>
            <a:endParaRPr lang="en-US" dirty="0">
              <a:solidFill>
                <a:srgbClr val="44546A">
                  <a:lumMod val="40000"/>
                  <a:lumOff val="60000"/>
                </a:srgbClr>
              </a:solidFill>
            </a:endParaRPr>
          </a:p>
        </p:txBody>
      </p:sp>
      <p:sp>
        <p:nvSpPr>
          <p:cNvPr id="5" name="Rectangle 4"/>
          <p:cNvSpPr/>
          <p:nvPr/>
        </p:nvSpPr>
        <p:spPr>
          <a:xfrm>
            <a:off x="287867" y="1289537"/>
            <a:ext cx="11669671" cy="3970318"/>
          </a:xfrm>
          <a:prstGeom prst="rect">
            <a:avLst/>
          </a:prstGeom>
        </p:spPr>
        <p:txBody>
          <a:bodyPr wrap="square">
            <a:spAutoFit/>
          </a:bodyPr>
          <a:lstStyle/>
          <a:p>
            <a:pPr>
              <a:buFont typeface="Arial"/>
              <a:buNone/>
              <a:defRPr/>
            </a:pPr>
            <a:r>
              <a:rPr lang="en-US" sz="3600" kern="0" dirty="0">
                <a:solidFill>
                  <a:srgbClr val="000000"/>
                </a:solidFill>
                <a:cs typeface="Arial"/>
                <a:sym typeface="Arial"/>
              </a:rPr>
              <a:t>2019-2020 flu season:</a:t>
            </a:r>
          </a:p>
          <a:p>
            <a:pPr>
              <a:buFont typeface="Arial"/>
              <a:buNone/>
              <a:defRPr/>
            </a:pPr>
            <a:endParaRPr lang="en-US" sz="3600" kern="0" dirty="0">
              <a:solidFill>
                <a:srgbClr val="000000"/>
              </a:solidFill>
              <a:cs typeface="Arial"/>
              <a:sym typeface="Arial"/>
            </a:endParaRPr>
          </a:p>
          <a:p>
            <a:pPr marL="571500" indent="-571500">
              <a:buFont typeface="Arial" panose="020B0604020202020204" pitchFamily="34" charset="0"/>
              <a:buChar char="•"/>
              <a:defRPr/>
            </a:pPr>
            <a:r>
              <a:rPr lang="en-US" sz="3600" kern="0" dirty="0">
                <a:solidFill>
                  <a:srgbClr val="000000"/>
                </a:solidFill>
                <a:cs typeface="Arial"/>
                <a:sym typeface="Arial"/>
              </a:rPr>
              <a:t>40,698 </a:t>
            </a:r>
            <a:r>
              <a:rPr lang="en-US" sz="3600" kern="0" dirty="0" smtClean="0">
                <a:solidFill>
                  <a:srgbClr val="000000"/>
                </a:solidFill>
                <a:cs typeface="Arial"/>
                <a:sym typeface="Arial"/>
              </a:rPr>
              <a:t>laboratory-confirmed </a:t>
            </a:r>
            <a:r>
              <a:rPr lang="en-US" sz="3600" kern="0" dirty="0">
                <a:solidFill>
                  <a:srgbClr val="000000"/>
                </a:solidFill>
                <a:cs typeface="Arial"/>
                <a:sym typeface="Arial"/>
              </a:rPr>
              <a:t>cases reported to DPH </a:t>
            </a:r>
            <a:endParaRPr lang="en-US" sz="3600" kern="0" dirty="0" smtClean="0">
              <a:solidFill>
                <a:srgbClr val="000000"/>
              </a:solidFill>
              <a:cs typeface="Arial"/>
              <a:sym typeface="Arial"/>
            </a:endParaRPr>
          </a:p>
          <a:p>
            <a:pPr marL="571500" indent="-571500">
              <a:buFont typeface="Arial" panose="020B0604020202020204" pitchFamily="34" charset="0"/>
              <a:buChar char="•"/>
              <a:defRPr/>
            </a:pPr>
            <a:endParaRPr lang="en-US" sz="3600" kern="0" dirty="0" smtClean="0">
              <a:solidFill>
                <a:srgbClr val="000000"/>
              </a:solidFill>
              <a:cs typeface="Arial"/>
              <a:sym typeface="Arial"/>
            </a:endParaRPr>
          </a:p>
          <a:p>
            <a:pPr marL="571500" indent="-571500">
              <a:buFont typeface="Arial" panose="020B0604020202020204" pitchFamily="34" charset="0"/>
              <a:buChar char="•"/>
              <a:defRPr/>
            </a:pPr>
            <a:r>
              <a:rPr lang="en-US" sz="3600" kern="0" dirty="0" smtClean="0">
                <a:solidFill>
                  <a:srgbClr val="000000"/>
                </a:solidFill>
                <a:cs typeface="Arial"/>
                <a:sym typeface="Arial"/>
              </a:rPr>
              <a:t>55,000-60,000 emergency department visits for flu </a:t>
            </a:r>
            <a:endParaRPr lang="en-US" sz="3600" kern="0" dirty="0">
              <a:solidFill>
                <a:srgbClr val="000000"/>
              </a:solidFill>
              <a:cs typeface="Arial"/>
              <a:sym typeface="Arial"/>
            </a:endParaRPr>
          </a:p>
          <a:p>
            <a:pPr marL="571500" indent="-571500">
              <a:buFont typeface="Arial" panose="020B0604020202020204" pitchFamily="34" charset="0"/>
              <a:buChar char="•"/>
              <a:defRPr/>
            </a:pPr>
            <a:endParaRPr lang="en-US" sz="3600" kern="0" dirty="0">
              <a:solidFill>
                <a:srgbClr val="000000"/>
              </a:solidFill>
              <a:cs typeface="Arial"/>
              <a:sym typeface="Arial"/>
            </a:endParaRPr>
          </a:p>
          <a:p>
            <a:pPr marL="571500" indent="-571500">
              <a:buFont typeface="Arial" panose="020B0604020202020204" pitchFamily="34" charset="0"/>
              <a:buChar char="•"/>
              <a:defRPr/>
            </a:pPr>
            <a:r>
              <a:rPr lang="en-US" sz="3600" kern="0" dirty="0" smtClean="0">
                <a:solidFill>
                  <a:srgbClr val="000000"/>
                </a:solidFill>
                <a:cs typeface="Arial"/>
                <a:sym typeface="Arial"/>
              </a:rPr>
              <a:t>7,000-8,000 hospitalizations </a:t>
            </a:r>
            <a:endParaRPr lang="en-US" sz="3600" kern="0" dirty="0">
              <a:solidFill>
                <a:sysClr val="windowText" lastClr="000000"/>
              </a:solidFill>
              <a:cs typeface="Arial"/>
              <a:sym typeface="Arial"/>
            </a:endParaRPr>
          </a:p>
        </p:txBody>
      </p:sp>
    </p:spTree>
    <p:extLst>
      <p:ext uri="{BB962C8B-B14F-4D97-AF65-F5344CB8AC3E}">
        <p14:creationId xmlns:p14="http://schemas.microsoft.com/office/powerpoint/2010/main" val="65777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Flu </a:t>
            </a:r>
            <a:r>
              <a:rPr lang="en-US" sz="4000" b="1" dirty="0" smtClean="0">
                <a:solidFill>
                  <a:schemeClr val="bg1"/>
                </a:solidFill>
              </a:rPr>
              <a:t>vaccine supply in Massachusetts</a:t>
            </a:r>
            <a:endParaRPr lang="en-US" sz="4000" b="1" dirty="0">
              <a:solidFill>
                <a:schemeClr val="bg1"/>
              </a:solidFill>
            </a:endParaRPr>
          </a:p>
        </p:txBody>
      </p:sp>
      <p:sp>
        <p:nvSpPr>
          <p:cNvPr id="6" name="Slide Number Placeholder 1">
            <a:extLst>
              <a:ext uri="{FF2B5EF4-FFF2-40B4-BE49-F238E27FC236}">
                <a16:creationId xmlns:a16="http://schemas.microsoft.com/office/drawing/2014/main" xmlns=""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28</a:t>
            </a:fld>
            <a:endParaRPr lang="en-US" dirty="0">
              <a:solidFill>
                <a:srgbClr val="44546A">
                  <a:lumMod val="40000"/>
                  <a:lumOff val="60000"/>
                </a:srgbClr>
              </a:solidFill>
            </a:endParaRPr>
          </a:p>
        </p:txBody>
      </p:sp>
      <p:sp>
        <p:nvSpPr>
          <p:cNvPr id="5" name="Rectangle 4"/>
          <p:cNvSpPr/>
          <p:nvPr/>
        </p:nvSpPr>
        <p:spPr>
          <a:xfrm>
            <a:off x="338668" y="1625600"/>
            <a:ext cx="11618870" cy="3046988"/>
          </a:xfrm>
          <a:prstGeom prst="rect">
            <a:avLst/>
          </a:prstGeom>
        </p:spPr>
        <p:txBody>
          <a:bodyPr wrap="square">
            <a:spAutoFit/>
          </a:bodyPr>
          <a:lstStyle/>
          <a:p>
            <a:pPr marL="571500" indent="-571500">
              <a:buFont typeface="Arial" panose="020B0604020202020204" pitchFamily="34" charset="0"/>
              <a:buChar char="•"/>
              <a:defRPr/>
            </a:pPr>
            <a:r>
              <a:rPr lang="en-US" sz="3200" kern="0" dirty="0" smtClean="0">
                <a:solidFill>
                  <a:srgbClr val="000000"/>
                </a:solidFill>
                <a:ea typeface="Times New Roman"/>
                <a:cs typeface="Times New Roman"/>
                <a:sym typeface="Arial"/>
              </a:rPr>
              <a:t>DPH </a:t>
            </a:r>
            <a:r>
              <a:rPr lang="en-US" sz="3200" kern="0" dirty="0">
                <a:solidFill>
                  <a:srgbClr val="000000"/>
                </a:solidFill>
                <a:ea typeface="Times New Roman"/>
                <a:cs typeface="Times New Roman"/>
                <a:sym typeface="Arial"/>
              </a:rPr>
              <a:t>has purchased approximately 900,000 doses annually  </a:t>
            </a:r>
          </a:p>
          <a:p>
            <a:pPr marL="571500" indent="-571500">
              <a:buFont typeface="Arial" panose="020B0604020202020204" pitchFamily="34" charset="0"/>
              <a:buChar char="•"/>
              <a:defRPr/>
            </a:pPr>
            <a:endParaRPr lang="en-US" sz="3200" kern="0" dirty="0" smtClean="0">
              <a:solidFill>
                <a:srgbClr val="000000"/>
              </a:solidFill>
              <a:ea typeface="Times New Roman"/>
              <a:cs typeface="Times New Roman"/>
              <a:sym typeface="Arial"/>
            </a:endParaRPr>
          </a:p>
          <a:p>
            <a:pPr marL="571500" indent="-571500">
              <a:buFont typeface="Arial" panose="020B0604020202020204" pitchFamily="34" charset="0"/>
              <a:buChar char="•"/>
              <a:defRPr/>
            </a:pPr>
            <a:r>
              <a:rPr lang="en-US" sz="3200" kern="0" dirty="0" smtClean="0">
                <a:solidFill>
                  <a:srgbClr val="000000"/>
                </a:solidFill>
                <a:ea typeface="Times New Roman"/>
                <a:cs typeface="Times New Roman"/>
                <a:sym typeface="Arial"/>
              </a:rPr>
              <a:t>This </a:t>
            </a:r>
            <a:r>
              <a:rPr lang="en-US" sz="3200" kern="0" dirty="0">
                <a:solidFill>
                  <a:srgbClr val="000000"/>
                </a:solidFill>
                <a:ea typeface="Times New Roman"/>
                <a:cs typeface="Times New Roman"/>
                <a:sym typeface="Arial"/>
              </a:rPr>
              <a:t>year we will receive </a:t>
            </a:r>
            <a:r>
              <a:rPr lang="en-US" sz="3200" kern="0" dirty="0" smtClean="0">
                <a:solidFill>
                  <a:srgbClr val="000000"/>
                </a:solidFill>
                <a:ea typeface="Times New Roman"/>
                <a:cs typeface="Times New Roman"/>
                <a:sym typeface="Arial"/>
              </a:rPr>
              <a:t>1.156M doses </a:t>
            </a:r>
          </a:p>
          <a:p>
            <a:pPr marL="571500" indent="-571500">
              <a:buFont typeface="Arial" panose="020B0604020202020204" pitchFamily="34" charset="0"/>
              <a:buChar char="•"/>
              <a:defRPr/>
            </a:pPr>
            <a:endParaRPr lang="en-US" sz="3200" kern="0" dirty="0">
              <a:solidFill>
                <a:srgbClr val="000000"/>
              </a:solidFill>
              <a:ea typeface="Times New Roman"/>
              <a:cs typeface="Times New Roman"/>
              <a:sym typeface="Arial"/>
            </a:endParaRPr>
          </a:p>
          <a:p>
            <a:pPr marL="571500" indent="-571500">
              <a:buFont typeface="Arial" panose="020B0604020202020204" pitchFamily="34" charset="0"/>
              <a:buChar char="•"/>
              <a:defRPr/>
            </a:pPr>
            <a:r>
              <a:rPr lang="en-US" sz="3200" kern="0" dirty="0" smtClean="0">
                <a:solidFill>
                  <a:srgbClr val="000000"/>
                </a:solidFill>
                <a:ea typeface="Times New Roman"/>
                <a:cs typeface="Times New Roman"/>
                <a:sym typeface="Arial"/>
              </a:rPr>
              <a:t>A </a:t>
            </a:r>
            <a:r>
              <a:rPr lang="en-US" sz="3200" kern="0" dirty="0">
                <a:solidFill>
                  <a:srgbClr val="000000"/>
                </a:solidFill>
                <a:ea typeface="Times New Roman"/>
                <a:cs typeface="Times New Roman"/>
                <a:sym typeface="Arial"/>
              </a:rPr>
              <a:t>28% </a:t>
            </a:r>
            <a:r>
              <a:rPr lang="en-US" sz="3200" kern="0" dirty="0" smtClean="0">
                <a:solidFill>
                  <a:srgbClr val="000000"/>
                </a:solidFill>
                <a:ea typeface="Times New Roman"/>
                <a:cs typeface="Times New Roman"/>
                <a:sym typeface="Arial"/>
              </a:rPr>
              <a:t>increase</a:t>
            </a:r>
            <a:r>
              <a:rPr lang="en-US" sz="3200" kern="0" dirty="0">
                <a:solidFill>
                  <a:srgbClr val="000000"/>
                </a:solidFill>
                <a:ea typeface="Times New Roman"/>
                <a:cs typeface="Times New Roman"/>
                <a:sym typeface="Arial"/>
              </a:rPr>
              <a:t> </a:t>
            </a:r>
            <a:r>
              <a:rPr lang="en-US" sz="3200" kern="0" dirty="0" smtClean="0">
                <a:solidFill>
                  <a:srgbClr val="000000"/>
                </a:solidFill>
                <a:ea typeface="Times New Roman"/>
                <a:cs typeface="Times New Roman"/>
                <a:sym typeface="Arial"/>
              </a:rPr>
              <a:t>this season</a:t>
            </a:r>
          </a:p>
          <a:p>
            <a:pPr>
              <a:buFont typeface="Arial"/>
              <a:buNone/>
              <a:defRPr/>
            </a:pPr>
            <a:r>
              <a:rPr lang="en-US" sz="3200" kern="0" dirty="0">
                <a:solidFill>
                  <a:srgbClr val="000000"/>
                </a:solidFill>
                <a:ea typeface="Times New Roman"/>
                <a:cs typeface="Times New Roman"/>
                <a:sym typeface="Arial"/>
              </a:rPr>
              <a:t>	</a:t>
            </a:r>
            <a:endParaRPr lang="en-US" sz="3200" kern="0" dirty="0" smtClean="0">
              <a:solidFill>
                <a:srgbClr val="000000"/>
              </a:solidFill>
              <a:ea typeface="Times New Roman"/>
              <a:cs typeface="Times New Roman"/>
              <a:sym typeface="Arial"/>
            </a:endParaRPr>
          </a:p>
        </p:txBody>
      </p:sp>
    </p:spTree>
    <p:extLst>
      <p:ext uri="{BB962C8B-B14F-4D97-AF65-F5344CB8AC3E}">
        <p14:creationId xmlns:p14="http://schemas.microsoft.com/office/powerpoint/2010/main" val="2466232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692" y="257908"/>
            <a:ext cx="10925908" cy="588230"/>
          </a:xfrm>
          <a:prstGeom prst="rect">
            <a:avLst/>
          </a:prstGeom>
        </p:spPr>
        <p:txBody>
          <a:bodyPr lIns="111063" tIns="55532" rIns="111063" bIns="55532">
            <a:noAutofit/>
          </a:bodyPr>
          <a:lstStyle/>
          <a:p>
            <a:r>
              <a:rPr lang="en-US" sz="4000" b="1" dirty="0">
                <a:solidFill>
                  <a:schemeClr val="bg1"/>
                </a:solidFill>
              </a:rPr>
              <a:t> Flu </a:t>
            </a:r>
            <a:r>
              <a:rPr lang="en-US" sz="4000" b="1" dirty="0" smtClean="0">
                <a:solidFill>
                  <a:schemeClr val="bg1"/>
                </a:solidFill>
              </a:rPr>
              <a:t>vaccination during COVID-19</a:t>
            </a:r>
            <a:endParaRPr lang="en-US" sz="4000" b="1" dirty="0">
              <a:solidFill>
                <a:schemeClr val="bg1"/>
              </a:solidFill>
            </a:endParaRPr>
          </a:p>
        </p:txBody>
      </p:sp>
      <p:sp>
        <p:nvSpPr>
          <p:cNvPr id="6" name="Slide Number Placeholder 1">
            <a:extLst>
              <a:ext uri="{FF2B5EF4-FFF2-40B4-BE49-F238E27FC236}">
                <a16:creationId xmlns="" xmlns:a16="http://schemas.microsoft.com/office/drawing/2014/main"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29</a:t>
            </a:fld>
            <a:endParaRPr lang="en-US" dirty="0">
              <a:solidFill>
                <a:srgbClr val="44546A">
                  <a:lumMod val="40000"/>
                  <a:lumOff val="60000"/>
                </a:srgbClr>
              </a:solidFill>
            </a:endParaRPr>
          </a:p>
        </p:txBody>
      </p:sp>
      <p:sp>
        <p:nvSpPr>
          <p:cNvPr id="5" name="Rectangle 4"/>
          <p:cNvSpPr/>
          <p:nvPr/>
        </p:nvSpPr>
        <p:spPr>
          <a:xfrm>
            <a:off x="750277" y="1289537"/>
            <a:ext cx="11207261" cy="646331"/>
          </a:xfrm>
          <a:prstGeom prst="rect">
            <a:avLst/>
          </a:prstGeom>
        </p:spPr>
        <p:txBody>
          <a:bodyPr wrap="square">
            <a:spAutoFit/>
          </a:bodyPr>
          <a:lstStyle/>
          <a:p>
            <a:pPr>
              <a:buFont typeface="Arial"/>
              <a:buNone/>
              <a:defRPr/>
            </a:pPr>
            <a:r>
              <a:rPr lang="en-US" sz="3600" kern="0" dirty="0">
                <a:solidFill>
                  <a:srgbClr val="000000"/>
                </a:solidFill>
                <a:cs typeface="Arial"/>
                <a:sym typeface="Arial"/>
              </a:rPr>
              <a:t> Flu vaccine </a:t>
            </a:r>
            <a:r>
              <a:rPr lang="en-US" sz="3600" kern="0" dirty="0" smtClean="0">
                <a:solidFill>
                  <a:srgbClr val="000000"/>
                </a:solidFill>
                <a:cs typeface="Arial"/>
                <a:sym typeface="Arial"/>
              </a:rPr>
              <a:t>is even more </a:t>
            </a:r>
            <a:r>
              <a:rPr lang="en-US" sz="3600" kern="0" dirty="0">
                <a:solidFill>
                  <a:srgbClr val="000000"/>
                </a:solidFill>
                <a:cs typeface="Arial"/>
                <a:sym typeface="Arial"/>
              </a:rPr>
              <a:t>important </a:t>
            </a:r>
            <a:r>
              <a:rPr lang="en-US" sz="3600" kern="0" dirty="0" smtClean="0">
                <a:solidFill>
                  <a:srgbClr val="000000"/>
                </a:solidFill>
                <a:cs typeface="Arial"/>
                <a:sym typeface="Arial"/>
              </a:rPr>
              <a:t>now:</a:t>
            </a:r>
            <a:endParaRPr lang="en-US" sz="3600" kern="0" dirty="0">
              <a:solidFill>
                <a:sysClr val="windowText" lastClr="000000"/>
              </a:solidFill>
              <a:cs typeface="Arial"/>
              <a:sym typeface="Arial"/>
            </a:endParaRPr>
          </a:p>
        </p:txBody>
      </p:sp>
      <p:sp>
        <p:nvSpPr>
          <p:cNvPr id="3" name="TextBox 2">
            <a:extLst>
              <a:ext uri="{FF2B5EF4-FFF2-40B4-BE49-F238E27FC236}">
                <a16:creationId xmlns="" xmlns:a16="http://schemas.microsoft.com/office/drawing/2014/main" id="{CCDB2BC6-32D3-4B8E-88AD-D0D9E2331E01}"/>
              </a:ext>
            </a:extLst>
          </p:cNvPr>
          <p:cNvSpPr txBox="1"/>
          <p:nvPr/>
        </p:nvSpPr>
        <p:spPr>
          <a:xfrm>
            <a:off x="287867" y="1935868"/>
            <a:ext cx="11430000" cy="3539430"/>
          </a:xfrm>
          <a:prstGeom prst="rect">
            <a:avLst/>
          </a:prstGeom>
          <a:noFill/>
        </p:spPr>
        <p:txBody>
          <a:bodyPr wrap="square" rtlCol="0">
            <a:spAutoFit/>
          </a:bodyPr>
          <a:lstStyle/>
          <a:p>
            <a:pPr marL="285750" indent="-285750">
              <a:buClr>
                <a:srgbClr val="000000"/>
              </a:buClr>
              <a:buFont typeface="Arial" panose="020B0604020202020204" pitchFamily="34" charset="0"/>
              <a:buChar char="•"/>
            </a:pPr>
            <a:r>
              <a:rPr lang="en-US" sz="3200" kern="0" dirty="0">
                <a:solidFill>
                  <a:srgbClr val="000000"/>
                </a:solidFill>
                <a:cs typeface="Arial"/>
                <a:sym typeface="Arial"/>
              </a:rPr>
              <a:t>Flu and COVID-19 have overlapping symptoms and signs</a:t>
            </a:r>
          </a:p>
          <a:p>
            <a:pPr marL="285750" indent="-285750">
              <a:buClr>
                <a:srgbClr val="000000"/>
              </a:buClr>
              <a:buFont typeface="Arial" panose="020B0604020202020204" pitchFamily="34" charset="0"/>
              <a:buChar char="•"/>
            </a:pPr>
            <a:r>
              <a:rPr lang="en-US" sz="3200" kern="0" dirty="0">
                <a:solidFill>
                  <a:srgbClr val="000000"/>
                </a:solidFill>
                <a:cs typeface="Arial"/>
                <a:sym typeface="Arial"/>
              </a:rPr>
              <a:t>Flu and COVID-19 are managed differently in terms of treatment and isolation</a:t>
            </a:r>
          </a:p>
          <a:p>
            <a:pPr marL="285750" indent="-285750">
              <a:buClr>
                <a:srgbClr val="000000"/>
              </a:buClr>
              <a:buFont typeface="Arial" panose="020B0604020202020204" pitchFamily="34" charset="0"/>
              <a:buChar char="•"/>
            </a:pPr>
            <a:r>
              <a:rPr lang="en-US" sz="3200" kern="0" dirty="0">
                <a:solidFill>
                  <a:srgbClr val="000000"/>
                </a:solidFill>
                <a:cs typeface="Arial"/>
                <a:sym typeface="Arial"/>
              </a:rPr>
              <a:t>Patients with ILI </a:t>
            </a:r>
            <a:r>
              <a:rPr lang="en-US" sz="3200" kern="0" dirty="0" smtClean="0">
                <a:solidFill>
                  <a:srgbClr val="000000"/>
                </a:solidFill>
                <a:cs typeface="Arial"/>
                <a:sym typeface="Arial"/>
              </a:rPr>
              <a:t>must be </a:t>
            </a:r>
            <a:r>
              <a:rPr lang="en-US" sz="3200" kern="0" dirty="0">
                <a:solidFill>
                  <a:srgbClr val="000000"/>
                </a:solidFill>
                <a:cs typeface="Arial"/>
                <a:sym typeface="Arial"/>
              </a:rPr>
              <a:t>seen, evaluated and tested for both </a:t>
            </a:r>
          </a:p>
          <a:p>
            <a:pPr marL="285750" indent="-285750">
              <a:buClr>
                <a:srgbClr val="000000"/>
              </a:buClr>
              <a:buFont typeface="Arial" panose="020B0604020202020204" pitchFamily="34" charset="0"/>
              <a:buChar char="•"/>
            </a:pPr>
            <a:r>
              <a:rPr lang="en-US" sz="3200" kern="0" dirty="0">
                <a:solidFill>
                  <a:srgbClr val="000000"/>
                </a:solidFill>
                <a:cs typeface="Arial"/>
                <a:sym typeface="Arial"/>
              </a:rPr>
              <a:t>Some patients can be infected by both flu and SARS-CoV2</a:t>
            </a:r>
          </a:p>
          <a:p>
            <a:pPr marL="285750" indent="-285750">
              <a:buClr>
                <a:srgbClr val="000000"/>
              </a:buClr>
              <a:buFont typeface="Arial" panose="020B0604020202020204" pitchFamily="34" charset="0"/>
              <a:buChar char="•"/>
            </a:pPr>
            <a:r>
              <a:rPr lang="en-US" sz="3200" kern="0" dirty="0">
                <a:solidFill>
                  <a:srgbClr val="000000"/>
                </a:solidFill>
                <a:cs typeface="Arial"/>
                <a:sym typeface="Arial"/>
              </a:rPr>
              <a:t>High levels of flu vaccination will prevent illness AND reduce impact on healthcare </a:t>
            </a:r>
            <a:r>
              <a:rPr lang="en-US" sz="3200" kern="0" dirty="0" smtClean="0">
                <a:solidFill>
                  <a:srgbClr val="000000"/>
                </a:solidFill>
                <a:cs typeface="Arial"/>
                <a:sym typeface="Arial"/>
              </a:rPr>
              <a:t>facilities, resources, and staff</a:t>
            </a:r>
            <a:endParaRPr lang="en-US" sz="3200" kern="0" dirty="0">
              <a:solidFill>
                <a:srgbClr val="000000"/>
              </a:solidFill>
              <a:cs typeface="Arial"/>
              <a:sym typeface="Arial"/>
            </a:endParaRPr>
          </a:p>
        </p:txBody>
      </p:sp>
    </p:spTree>
    <p:extLst>
      <p:ext uri="{BB962C8B-B14F-4D97-AF65-F5344CB8AC3E}">
        <p14:creationId xmlns:p14="http://schemas.microsoft.com/office/powerpoint/2010/main" val="2250058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E9B4619B-E19F-A847-ADD9-7F3A3189BD9E}"/>
              </a:ext>
            </a:extLst>
          </p:cNvPr>
          <p:cNvSpPr>
            <a:spLocks noGrp="1"/>
          </p:cNvSpPr>
          <p:nvPr>
            <p:ph sz="half" idx="2"/>
          </p:nvPr>
        </p:nvSpPr>
        <p:spPr>
          <a:xfrm>
            <a:off x="611133" y="1323393"/>
            <a:ext cx="11091333" cy="4297680"/>
          </a:xfrm>
        </p:spPr>
        <p:txBody>
          <a:bodyPr/>
          <a:lstStyle/>
          <a:p>
            <a:pPr>
              <a:spcAft>
                <a:spcPct val="25000"/>
              </a:spcAft>
            </a:pPr>
            <a:r>
              <a:rPr lang="en-US" altLang="en-US" dirty="0"/>
              <a:t>Nutrition and health </a:t>
            </a:r>
            <a:r>
              <a:rPr lang="en-US" altLang="en-US" b="1" dirty="0"/>
              <a:t>screening</a:t>
            </a:r>
            <a:r>
              <a:rPr lang="en-US" altLang="en-US" dirty="0"/>
              <a:t> and </a:t>
            </a:r>
            <a:r>
              <a:rPr lang="en-US" altLang="en-US" b="1" dirty="0"/>
              <a:t>assessment</a:t>
            </a:r>
          </a:p>
          <a:p>
            <a:pPr>
              <a:spcAft>
                <a:spcPct val="25000"/>
              </a:spcAft>
            </a:pPr>
            <a:r>
              <a:rPr lang="en-US" altLang="en-US" b="1" dirty="0"/>
              <a:t>Nutrition and breastfeeding education and counseling</a:t>
            </a:r>
            <a:r>
              <a:rPr lang="en-US" altLang="en-US" dirty="0"/>
              <a:t>, including breastfeeding peer counseling</a:t>
            </a:r>
            <a:endParaRPr lang="en-US" altLang="en-US" b="1" dirty="0"/>
          </a:p>
          <a:p>
            <a:pPr>
              <a:spcAft>
                <a:spcPct val="25000"/>
              </a:spcAft>
            </a:pPr>
            <a:r>
              <a:rPr lang="en-US" altLang="en-US" b="1" dirty="0"/>
              <a:t>Referrals</a:t>
            </a:r>
            <a:r>
              <a:rPr lang="en-US" altLang="en-US" dirty="0"/>
              <a:t> to related health and social services</a:t>
            </a:r>
          </a:p>
          <a:p>
            <a:pPr>
              <a:spcAft>
                <a:spcPct val="25000"/>
              </a:spcAft>
            </a:pPr>
            <a:r>
              <a:rPr lang="en-US" altLang="en-US" b="1" dirty="0"/>
              <a:t>Monthly benefits </a:t>
            </a:r>
            <a:r>
              <a:rPr lang="en-US" altLang="en-US" dirty="0"/>
              <a:t>to purchase specific nutrient-dense foods ($50 - $80 per month per participant)</a:t>
            </a:r>
          </a:p>
          <a:p>
            <a:pPr>
              <a:spcAft>
                <a:spcPct val="25000"/>
              </a:spcAft>
            </a:pPr>
            <a:r>
              <a:rPr lang="en-US" altLang="en-US" dirty="0"/>
              <a:t>Checks to spend at </a:t>
            </a:r>
            <a:r>
              <a:rPr lang="en-US" altLang="en-US" b="1" dirty="0"/>
              <a:t>farmers’ markets</a:t>
            </a:r>
          </a:p>
          <a:p>
            <a:endParaRPr lang="en-US" dirty="0"/>
          </a:p>
        </p:txBody>
      </p:sp>
      <p:sp>
        <p:nvSpPr>
          <p:cNvPr id="6" name="Slide Number Placeholder 5">
            <a:extLst>
              <a:ext uri="{FF2B5EF4-FFF2-40B4-BE49-F238E27FC236}">
                <a16:creationId xmlns="" xmlns:a16="http://schemas.microsoft.com/office/drawing/2014/main" id="{E3CA4616-86DB-2A48-9ED8-05C746D0DBA8}"/>
              </a:ext>
            </a:extLst>
          </p:cNvPr>
          <p:cNvSpPr>
            <a:spLocks noGrp="1"/>
          </p:cNvSpPr>
          <p:nvPr>
            <p:ph type="sldNum" sz="quarter" idx="10"/>
          </p:nvPr>
        </p:nvSpPr>
        <p:spPr/>
        <p:txBody>
          <a:bodyPr/>
          <a:lstStyle/>
          <a:p>
            <a:fld id="{CA49D0EE-DE7F-324B-A84C-F36708423CDB}" type="slidenum">
              <a:rPr lang="en-US" smtClean="0">
                <a:solidFill>
                  <a:srgbClr val="464646">
                    <a:lumMod val="40000"/>
                    <a:lumOff val="60000"/>
                  </a:srgbClr>
                </a:solidFill>
              </a:rPr>
              <a:pPr/>
              <a:t>3</a:t>
            </a:fld>
            <a:endParaRPr lang="en-US" dirty="0">
              <a:solidFill>
                <a:srgbClr val="464646">
                  <a:lumMod val="40000"/>
                  <a:lumOff val="60000"/>
                </a:srgbClr>
              </a:solidFill>
            </a:endParaRPr>
          </a:p>
        </p:txBody>
      </p:sp>
      <p:sp>
        <p:nvSpPr>
          <p:cNvPr id="7" name="Footer Placeholder 6">
            <a:extLst>
              <a:ext uri="{FF2B5EF4-FFF2-40B4-BE49-F238E27FC236}">
                <a16:creationId xmlns="" xmlns:a16="http://schemas.microsoft.com/office/drawing/2014/main" id="{B7C89FC3-4085-A24D-ADCF-8C25170133D1}"/>
              </a:ext>
            </a:extLst>
          </p:cNvPr>
          <p:cNvSpPr>
            <a:spLocks noGrp="1"/>
          </p:cNvSpPr>
          <p:nvPr>
            <p:ph type="ftr" sz="quarter" idx="11"/>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8" name="TextBox 7">
            <a:extLst>
              <a:ext uri="{FF2B5EF4-FFF2-40B4-BE49-F238E27FC236}">
                <a16:creationId xmlns="" xmlns:a16="http://schemas.microsoft.com/office/drawing/2014/main" id="{24067031-449F-5741-99A0-209BB8A8C96C}"/>
              </a:ext>
            </a:extLst>
          </p:cNvPr>
          <p:cNvSpPr txBox="1"/>
          <p:nvPr/>
        </p:nvSpPr>
        <p:spPr>
          <a:xfrm>
            <a:off x="721894" y="293879"/>
            <a:ext cx="760930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What Does WIC Offer Families?</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562" y="5333471"/>
            <a:ext cx="5475287"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7799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11582400" y="6528816"/>
            <a:ext cx="1422400" cy="329184"/>
          </a:xfrm>
          <a:prstGeom prst="rect">
            <a:avLst/>
          </a:prstGeom>
        </p:spPr>
        <p:txBody>
          <a:bodyPr/>
          <a:lstStyle/>
          <a:p>
            <a:pPr>
              <a:buClr>
                <a:srgbClr val="000000"/>
              </a:buClr>
              <a:buFont typeface="Arial"/>
              <a:buNone/>
            </a:pPr>
            <a:fld id="{CA49D0EE-DE7F-324B-A84C-F36708423CDB}" type="slidenum">
              <a:rPr lang="en-US" sz="1400" kern="0" smtClean="0">
                <a:solidFill>
                  <a:srgbClr val="464646">
                    <a:lumMod val="40000"/>
                    <a:lumOff val="60000"/>
                  </a:srgbClr>
                </a:solidFill>
                <a:cs typeface="Arial"/>
                <a:sym typeface="Arial"/>
              </a:rPr>
              <a:pPr>
                <a:buClr>
                  <a:srgbClr val="000000"/>
                </a:buClr>
                <a:buFont typeface="Arial"/>
                <a:buNone/>
              </a:pPr>
              <a:t>30</a:t>
            </a:fld>
            <a:endParaRPr lang="en-US" sz="1400" kern="0" dirty="0">
              <a:solidFill>
                <a:srgbClr val="464646">
                  <a:lumMod val="40000"/>
                  <a:lumOff val="60000"/>
                </a:srgbClr>
              </a:solidFill>
              <a:cs typeface="Arial"/>
              <a:sym typeface="Arial"/>
            </a:endParaRPr>
          </a:p>
        </p:txBody>
      </p:sp>
      <p:sp>
        <p:nvSpPr>
          <p:cNvPr id="2" name="Rectangle 1"/>
          <p:cNvSpPr/>
          <p:nvPr/>
        </p:nvSpPr>
        <p:spPr>
          <a:xfrm>
            <a:off x="750277" y="353943"/>
            <a:ext cx="11090032" cy="707886"/>
          </a:xfrm>
          <a:prstGeom prst="rect">
            <a:avLst/>
          </a:prstGeom>
        </p:spPr>
        <p:txBody>
          <a:bodyPr wrap="square">
            <a:spAutoFit/>
          </a:bodyPr>
          <a:lstStyle/>
          <a:p>
            <a:pPr>
              <a:defRPr/>
            </a:pPr>
            <a:r>
              <a:rPr lang="en-US" sz="4000" b="1" kern="0" dirty="0">
                <a:solidFill>
                  <a:srgbClr val="FFFFFF"/>
                </a:solidFill>
                <a:ea typeface="+mj-ea"/>
                <a:cs typeface="Arial"/>
                <a:sym typeface="Arial"/>
              </a:rPr>
              <a:t>New Student Flu Immunization Requirement</a:t>
            </a:r>
            <a:endParaRPr lang="en-US" b="1" kern="0" dirty="0">
              <a:solidFill>
                <a:srgbClr val="FFFFFF"/>
              </a:solidFill>
              <a:cs typeface="Arial"/>
              <a:sym typeface="Arial"/>
            </a:endParaRPr>
          </a:p>
        </p:txBody>
      </p:sp>
      <p:sp>
        <p:nvSpPr>
          <p:cNvPr id="3" name="Rectangle 2"/>
          <p:cNvSpPr/>
          <p:nvPr/>
        </p:nvSpPr>
        <p:spPr>
          <a:xfrm>
            <a:off x="750276" y="1293030"/>
            <a:ext cx="10761785" cy="5115246"/>
          </a:xfrm>
          <a:prstGeom prst="rect">
            <a:avLst/>
          </a:prstGeom>
        </p:spPr>
        <p:txBody>
          <a:bodyPr wrap="square">
            <a:spAutoFit/>
          </a:bodyPr>
          <a:lstStyle/>
          <a:p>
            <a:pPr eaLnBrk="0" fontAlgn="base" hangingPunct="0">
              <a:spcBef>
                <a:spcPct val="20000"/>
              </a:spcBef>
              <a:spcAft>
                <a:spcPct val="0"/>
              </a:spcAft>
              <a:buClr>
                <a:srgbClr val="336666"/>
              </a:buClr>
              <a:buSzPct val="70000"/>
              <a:buFont typeface="Arial"/>
              <a:buNone/>
              <a:defRPr/>
            </a:pPr>
            <a:r>
              <a:rPr lang="en-US" sz="3200" kern="0" dirty="0">
                <a:solidFill>
                  <a:sysClr val="windowText" lastClr="000000"/>
                </a:solidFill>
                <a:cs typeface="Arial"/>
                <a:sym typeface="Arial"/>
              </a:rPr>
              <a:t>All </a:t>
            </a:r>
            <a:r>
              <a:rPr lang="en-US" sz="3200" kern="0" dirty="0" smtClean="0">
                <a:solidFill>
                  <a:sysClr val="windowText" lastClr="000000"/>
                </a:solidFill>
                <a:cs typeface="Arial"/>
                <a:sym typeface="Arial"/>
              </a:rPr>
              <a:t>students</a:t>
            </a:r>
          </a:p>
          <a:p>
            <a:pPr marL="742950" lvl="1" indent="-285750" eaLnBrk="0" fontAlgn="base" hangingPunct="0">
              <a:spcBef>
                <a:spcPct val="20000"/>
              </a:spcBef>
              <a:spcAft>
                <a:spcPct val="0"/>
              </a:spcAft>
              <a:buClr>
                <a:srgbClr val="99CCCC"/>
              </a:buClr>
              <a:buSzPct val="75000"/>
              <a:buFont typeface="Wingdings" pitchFamily="2" charset="2"/>
              <a:buChar char="l"/>
              <a:defRPr/>
            </a:pPr>
            <a:r>
              <a:rPr lang="en-US" sz="3200" kern="0" dirty="0">
                <a:solidFill>
                  <a:sysClr val="windowText" lastClr="000000"/>
                </a:solidFill>
                <a:cs typeface="Arial"/>
                <a:sym typeface="Arial"/>
              </a:rPr>
              <a:t>Childcare attendees ≥6 months of age</a:t>
            </a:r>
          </a:p>
          <a:p>
            <a:pPr marL="742950" lvl="1" indent="-285750" eaLnBrk="0" fontAlgn="base" hangingPunct="0">
              <a:spcBef>
                <a:spcPct val="20000"/>
              </a:spcBef>
              <a:spcAft>
                <a:spcPct val="0"/>
              </a:spcAft>
              <a:buClr>
                <a:srgbClr val="99CCCC"/>
              </a:buClr>
              <a:buSzPct val="75000"/>
              <a:buFont typeface="Wingdings" pitchFamily="2" charset="2"/>
              <a:buChar char="l"/>
              <a:defRPr/>
            </a:pPr>
            <a:r>
              <a:rPr lang="en-US" sz="3200" kern="0" dirty="0" smtClean="0">
                <a:solidFill>
                  <a:sysClr val="windowText" lastClr="000000"/>
                </a:solidFill>
                <a:cs typeface="Arial"/>
                <a:sym typeface="Arial"/>
              </a:rPr>
              <a:t>Kindergarten </a:t>
            </a:r>
            <a:r>
              <a:rPr lang="en-US" sz="3200" kern="0" dirty="0">
                <a:solidFill>
                  <a:sysClr val="windowText" lastClr="000000"/>
                </a:solidFill>
                <a:cs typeface="Arial"/>
                <a:sym typeface="Arial"/>
              </a:rPr>
              <a:t>– Grade 12</a:t>
            </a:r>
          </a:p>
          <a:p>
            <a:pPr marL="742950" lvl="1" indent="-285750" eaLnBrk="0" fontAlgn="base" hangingPunct="0">
              <a:spcBef>
                <a:spcPct val="20000"/>
              </a:spcBef>
              <a:spcAft>
                <a:spcPct val="0"/>
              </a:spcAft>
              <a:buClr>
                <a:srgbClr val="99CCCC"/>
              </a:buClr>
              <a:buSzPct val="75000"/>
              <a:buFont typeface="Wingdings" pitchFamily="2" charset="2"/>
              <a:buChar char="l"/>
              <a:defRPr/>
            </a:pPr>
            <a:r>
              <a:rPr lang="en-US" sz="3200" kern="0" dirty="0">
                <a:solidFill>
                  <a:sysClr val="windowText" lastClr="000000"/>
                </a:solidFill>
                <a:cs typeface="Arial"/>
                <a:sym typeface="Arial"/>
              </a:rPr>
              <a:t>Post-secondary Institutions</a:t>
            </a:r>
          </a:p>
          <a:p>
            <a:pPr eaLnBrk="0" fontAlgn="base" hangingPunct="0">
              <a:spcBef>
                <a:spcPct val="20000"/>
              </a:spcBef>
              <a:spcAft>
                <a:spcPct val="0"/>
              </a:spcAft>
              <a:buClr>
                <a:srgbClr val="336666"/>
              </a:buClr>
              <a:buSzPct val="70000"/>
              <a:buFont typeface="Arial"/>
              <a:buNone/>
              <a:defRPr/>
            </a:pPr>
            <a:r>
              <a:rPr lang="en-US" sz="3200" kern="0" dirty="0">
                <a:solidFill>
                  <a:sysClr val="windowText" lastClr="000000"/>
                </a:solidFill>
                <a:cs typeface="Arial"/>
                <a:sym typeface="Arial"/>
              </a:rPr>
              <a:t>Receipt of 1 dose of influenza vaccine for the current flu season by December 31</a:t>
            </a:r>
            <a:r>
              <a:rPr lang="en-US" sz="3200" kern="0" baseline="30000" dirty="0">
                <a:solidFill>
                  <a:sysClr val="windowText" lastClr="000000"/>
                </a:solidFill>
                <a:cs typeface="Arial"/>
                <a:sym typeface="Arial"/>
              </a:rPr>
              <a:t>st</a:t>
            </a:r>
          </a:p>
          <a:p>
            <a:pPr eaLnBrk="0" fontAlgn="base" hangingPunct="0">
              <a:spcBef>
                <a:spcPct val="20000"/>
              </a:spcBef>
              <a:spcAft>
                <a:spcPct val="0"/>
              </a:spcAft>
              <a:buClr>
                <a:srgbClr val="336666"/>
              </a:buClr>
              <a:buSzPct val="70000"/>
              <a:buFont typeface="Arial"/>
              <a:buNone/>
              <a:defRPr/>
            </a:pPr>
            <a:r>
              <a:rPr lang="en-US" sz="3200" kern="0" dirty="0">
                <a:solidFill>
                  <a:sysClr val="windowText" lastClr="000000"/>
                </a:solidFill>
                <a:cs typeface="Arial"/>
                <a:sym typeface="Arial"/>
              </a:rPr>
              <a:t>Those entering between January 1 – March 31</a:t>
            </a:r>
            <a:r>
              <a:rPr lang="en-US" sz="3200" kern="0" baseline="30000" dirty="0">
                <a:solidFill>
                  <a:sysClr val="windowText" lastClr="000000"/>
                </a:solidFill>
                <a:cs typeface="Arial"/>
                <a:sym typeface="Arial"/>
              </a:rPr>
              <a:t>st</a:t>
            </a:r>
            <a:r>
              <a:rPr lang="en-US" sz="3200" kern="0" dirty="0">
                <a:solidFill>
                  <a:sysClr val="windowText" lastClr="000000"/>
                </a:solidFill>
                <a:cs typeface="Arial"/>
                <a:sym typeface="Arial"/>
              </a:rPr>
              <a:t> must have received a dose of flu vaccine for school entry</a:t>
            </a:r>
          </a:p>
          <a:p>
            <a:pPr eaLnBrk="0" fontAlgn="base" hangingPunct="0">
              <a:spcBef>
                <a:spcPct val="20000"/>
              </a:spcBef>
              <a:spcAft>
                <a:spcPct val="0"/>
              </a:spcAft>
              <a:buClr>
                <a:srgbClr val="336666"/>
              </a:buClr>
              <a:buSzPct val="70000"/>
              <a:buFont typeface="Arial"/>
              <a:buNone/>
              <a:defRPr/>
            </a:pPr>
            <a:r>
              <a:rPr lang="en-US" sz="3200" kern="0" dirty="0">
                <a:solidFill>
                  <a:sysClr val="windowText" lastClr="000000"/>
                </a:solidFill>
                <a:cs typeface="Arial"/>
                <a:sym typeface="Arial"/>
              </a:rPr>
              <a:t>Exemptions – medical or religious</a:t>
            </a:r>
          </a:p>
        </p:txBody>
      </p:sp>
    </p:spTree>
    <p:extLst>
      <p:ext uri="{BB962C8B-B14F-4D97-AF65-F5344CB8AC3E}">
        <p14:creationId xmlns:p14="http://schemas.microsoft.com/office/powerpoint/2010/main" val="3804177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4294967295"/>
          </p:nvPr>
        </p:nvSpPr>
        <p:spPr>
          <a:xfrm>
            <a:off x="11582400" y="6528816"/>
            <a:ext cx="1422400" cy="329184"/>
          </a:xfrm>
          <a:prstGeom prst="rect">
            <a:avLst/>
          </a:prstGeom>
        </p:spPr>
        <p:txBody>
          <a:bodyPr/>
          <a:lstStyle/>
          <a:p>
            <a:pPr>
              <a:buClr>
                <a:srgbClr val="000000"/>
              </a:buClr>
              <a:buFont typeface="Arial"/>
              <a:buNone/>
            </a:pPr>
            <a:fld id="{CA49D0EE-DE7F-324B-A84C-F36708423CDB}" type="slidenum">
              <a:rPr lang="en-US" sz="1400" kern="0" smtClean="0">
                <a:solidFill>
                  <a:srgbClr val="464646">
                    <a:lumMod val="40000"/>
                    <a:lumOff val="60000"/>
                  </a:srgbClr>
                </a:solidFill>
                <a:cs typeface="Arial"/>
                <a:sym typeface="Arial"/>
              </a:rPr>
              <a:pPr>
                <a:buClr>
                  <a:srgbClr val="000000"/>
                </a:buClr>
                <a:buFont typeface="Arial"/>
                <a:buNone/>
              </a:pPr>
              <a:t>31</a:t>
            </a:fld>
            <a:endParaRPr lang="en-US" sz="1400" kern="0" dirty="0">
              <a:solidFill>
                <a:srgbClr val="464646">
                  <a:lumMod val="40000"/>
                  <a:lumOff val="60000"/>
                </a:srgbClr>
              </a:solidFill>
              <a:cs typeface="Arial"/>
              <a:sym typeface="Arial"/>
            </a:endParaRPr>
          </a:p>
        </p:txBody>
      </p:sp>
      <p:sp>
        <p:nvSpPr>
          <p:cNvPr id="2" name="Rectangle 1"/>
          <p:cNvSpPr/>
          <p:nvPr/>
        </p:nvSpPr>
        <p:spPr>
          <a:xfrm>
            <a:off x="0" y="0"/>
            <a:ext cx="11863755" cy="707886"/>
          </a:xfrm>
          <a:prstGeom prst="rect">
            <a:avLst/>
          </a:prstGeom>
        </p:spPr>
        <p:txBody>
          <a:bodyPr wrap="square">
            <a:spAutoFit/>
          </a:bodyPr>
          <a:lstStyle/>
          <a:p>
            <a:pPr>
              <a:defRPr/>
            </a:pPr>
            <a:r>
              <a:rPr lang="en-US" sz="4000" b="1" kern="0" dirty="0">
                <a:solidFill>
                  <a:srgbClr val="FFFFFF"/>
                </a:solidFill>
                <a:ea typeface="+mj-ea"/>
                <a:cs typeface="Arial"/>
                <a:sym typeface="Arial"/>
              </a:rPr>
              <a:t>  Support from Massachusetts Pediatricians</a:t>
            </a:r>
            <a:endParaRPr lang="en-US" b="1" kern="0" dirty="0">
              <a:solidFill>
                <a:srgbClr val="FFFFFF"/>
              </a:solidFill>
              <a:cs typeface="Arial"/>
              <a:sym typeface="Aria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080" t="18258" r="23692" b="1099"/>
          <a:stretch/>
        </p:blipFill>
        <p:spPr bwMode="auto">
          <a:xfrm>
            <a:off x="3446583" y="1053606"/>
            <a:ext cx="5908431" cy="539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385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32</a:t>
            </a:fld>
            <a:endParaRPr/>
          </a:p>
        </p:txBody>
      </p:sp>
      <p:sp>
        <p:nvSpPr>
          <p:cNvPr id="139" name="Google Shape;139;p5"/>
          <p:cNvSpPr txBox="1"/>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p>
            <a:pPr algn="r">
              <a:buClr>
                <a:srgbClr val="000000"/>
              </a:buClr>
              <a:buFont typeface="Arial"/>
              <a:buNone/>
            </a:pPr>
            <a:fld id="{00000000-1234-1234-1234-123412341234}" type="slidenum">
              <a:rPr lang="en-US" sz="1200" kern="0">
                <a:solidFill>
                  <a:srgbClr val="B5B5B5"/>
                </a:solidFill>
                <a:latin typeface="Calibri"/>
                <a:ea typeface="Calibri"/>
                <a:cs typeface="Calibri"/>
                <a:sym typeface="Calibri"/>
              </a:rPr>
              <a:pPr algn="r">
                <a:buClr>
                  <a:srgbClr val="000000"/>
                </a:buClr>
                <a:buFont typeface="Arial"/>
                <a:buNone/>
              </a:pPr>
              <a:t>32</a:t>
            </a:fld>
            <a:endParaRPr sz="1200" kern="0">
              <a:solidFill>
                <a:srgbClr val="B5B5B5"/>
              </a:solidFill>
              <a:latin typeface="Calibri"/>
              <a:ea typeface="Calibri"/>
              <a:cs typeface="Calibri"/>
              <a:sym typeface="Calibri"/>
            </a:endParaRPr>
          </a:p>
        </p:txBody>
      </p:sp>
      <p:sp>
        <p:nvSpPr>
          <p:cNvPr id="150" name="Google Shape;150;p5"/>
          <p:cNvSpPr txBox="1"/>
          <p:nvPr/>
        </p:nvSpPr>
        <p:spPr>
          <a:xfrm>
            <a:off x="291022" y="225838"/>
            <a:ext cx="11900978" cy="1323399"/>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b="1" kern="0" dirty="0">
                <a:solidFill>
                  <a:srgbClr val="FFFFFF"/>
                </a:solidFill>
                <a:ea typeface="Arial"/>
                <a:cs typeface="Arial"/>
                <a:sym typeface="Arial"/>
              </a:rPr>
              <a:t>Support from Massachusetts Medical Society Office of Health Equity</a:t>
            </a:r>
            <a:endParaRPr sz="2000" kern="0" dirty="0">
              <a:solidFill>
                <a:srgbClr val="FFFFFF"/>
              </a:solidFill>
              <a:latin typeface="Calibri"/>
              <a:ea typeface="Calibri"/>
              <a:cs typeface="Calibri"/>
              <a:sym typeface="Calibri"/>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889" t="34390" r="35479" b="8537"/>
          <a:stretch/>
        </p:blipFill>
        <p:spPr bwMode="auto">
          <a:xfrm>
            <a:off x="2672862" y="1006095"/>
            <a:ext cx="66352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91330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33</a:t>
            </a:fld>
            <a:endParaRPr/>
          </a:p>
        </p:txBody>
      </p:sp>
      <p:sp>
        <p:nvSpPr>
          <p:cNvPr id="158" name="Google Shape;158;p7"/>
          <p:cNvSpPr txBox="1"/>
          <p:nvPr/>
        </p:nvSpPr>
        <p:spPr>
          <a:xfrm>
            <a:off x="359055" y="248518"/>
            <a:ext cx="11121763" cy="707846"/>
          </a:xfrm>
          <a:prstGeom prst="rect">
            <a:avLst/>
          </a:prstGeom>
          <a:noFill/>
          <a:ln>
            <a:noFill/>
          </a:ln>
        </p:spPr>
        <p:txBody>
          <a:bodyPr spcFirstLastPara="1" wrap="square" lIns="91425" tIns="45700" rIns="91425" bIns="45700" anchor="t" anchorCtr="0">
            <a:spAutoFit/>
          </a:bodyPr>
          <a:lstStyle/>
          <a:p>
            <a:pPr>
              <a:buClr>
                <a:srgbClr val="000000"/>
              </a:buClr>
              <a:buFont typeface="Arial"/>
              <a:buNone/>
            </a:pPr>
            <a:r>
              <a:rPr lang="en-US" sz="4000" b="1" kern="0" dirty="0">
                <a:solidFill>
                  <a:srgbClr val="FFFFFF"/>
                </a:solidFill>
                <a:cs typeface="Arial"/>
                <a:sym typeface="Arial"/>
              </a:rPr>
              <a:t>Editorial support</a:t>
            </a:r>
            <a:endParaRPr sz="2000" kern="0" dirty="0">
              <a:solidFill>
                <a:srgbClr val="FFFFFF"/>
              </a:solidFill>
              <a:latin typeface="Calibri"/>
              <a:ea typeface="Calibri"/>
              <a:cs typeface="Calibri"/>
              <a:sym typeface="Calibri"/>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 t="24006" r="34093" b="31023"/>
          <a:stretch/>
        </p:blipFill>
        <p:spPr bwMode="auto">
          <a:xfrm>
            <a:off x="1582774" y="1840523"/>
            <a:ext cx="9898044" cy="407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4" descr="Meet the Editorial Board - The Boston Glo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buClr>
                <a:srgbClr val="000000"/>
              </a:buClr>
              <a:buFont typeface="Arial"/>
              <a:buNone/>
            </a:pPr>
            <a:endParaRPr lang="en-US" sz="1400" kern="0">
              <a:solidFill>
                <a:srgbClr val="000000"/>
              </a:solidFill>
              <a:cs typeface="Arial"/>
              <a:sym typeface="Arial"/>
            </a:endParaRP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4981" t="30204" b="34898"/>
          <a:stretch/>
        </p:blipFill>
        <p:spPr>
          <a:xfrm>
            <a:off x="2936492" y="1035213"/>
            <a:ext cx="5966888" cy="1152294"/>
          </a:xfrm>
          <a:prstGeom prst="rect">
            <a:avLst/>
          </a:prstGeom>
        </p:spPr>
      </p:pic>
    </p:spTree>
    <p:extLst>
      <p:ext uri="{BB962C8B-B14F-4D97-AF65-F5344CB8AC3E}">
        <p14:creationId xmlns:p14="http://schemas.microsoft.com/office/powerpoint/2010/main" val="55537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2413"/>
            <a:ext cx="10737850" cy="593725"/>
          </a:xfrm>
          <a:prstGeom prst="rect">
            <a:avLst/>
          </a:prstGeom>
        </p:spPr>
        <p:txBody>
          <a:bodyPr lIns="111063" tIns="55532" rIns="111063" bIns="55532">
            <a:noAutofit/>
          </a:bodyPr>
          <a:lstStyle/>
          <a:p>
            <a:r>
              <a:rPr lang="en-US" sz="4000" b="1" dirty="0">
                <a:solidFill>
                  <a:schemeClr val="bg1"/>
                </a:solidFill>
              </a:rPr>
              <a:t> Other required vaccines</a:t>
            </a:r>
          </a:p>
        </p:txBody>
      </p:sp>
      <p:sp>
        <p:nvSpPr>
          <p:cNvPr id="6" name="Slide Number Placeholder 1">
            <a:extLst>
              <a:ext uri="{FF2B5EF4-FFF2-40B4-BE49-F238E27FC236}">
                <a16:creationId xmlns="" xmlns:a16="http://schemas.microsoft.com/office/drawing/2014/main" id="{CFDC2373-DFA8-40EB-8616-8466B6234F2D}"/>
              </a:ext>
            </a:extLst>
          </p:cNvPr>
          <p:cNvSpPr>
            <a:spLocks noGrp="1"/>
          </p:cNvSpPr>
          <p:nvPr>
            <p:ph type="sldNum" sz="quarter" idx="4"/>
          </p:nvPr>
        </p:nvSpPr>
        <p:spPr>
          <a:xfrm>
            <a:off x="9455585" y="6501276"/>
            <a:ext cx="2736415" cy="365125"/>
          </a:xfrm>
        </p:spPr>
        <p:txBody>
          <a:bodyPr/>
          <a:lstStyle/>
          <a:p>
            <a:fld id="{631A3E32-B534-452A-837F-1F0D4725C9C0}" type="slidenum">
              <a:rPr lang="en-US" smtClean="0">
                <a:solidFill>
                  <a:srgbClr val="44546A">
                    <a:lumMod val="40000"/>
                    <a:lumOff val="60000"/>
                  </a:srgbClr>
                </a:solidFill>
              </a:rPr>
              <a:pPr/>
              <a:t>34</a:t>
            </a:fld>
            <a:endParaRPr lang="en-US" dirty="0">
              <a:solidFill>
                <a:srgbClr val="44546A">
                  <a:lumMod val="40000"/>
                  <a:lumOff val="60000"/>
                </a:srgbClr>
              </a:solidFill>
            </a:endParaRPr>
          </a:p>
        </p:txBody>
      </p:sp>
      <p:sp>
        <p:nvSpPr>
          <p:cNvPr id="5" name="TextBox 4">
            <a:extLst>
              <a:ext uri="{FF2B5EF4-FFF2-40B4-BE49-F238E27FC236}">
                <a16:creationId xmlns="" xmlns:a16="http://schemas.microsoft.com/office/drawing/2014/main" id="{02452825-99EA-4ADB-B6FC-F728CB3E9C43}"/>
              </a:ext>
            </a:extLst>
          </p:cNvPr>
          <p:cNvSpPr txBox="1"/>
          <p:nvPr/>
        </p:nvSpPr>
        <p:spPr>
          <a:xfrm>
            <a:off x="397328" y="1174168"/>
            <a:ext cx="6128656" cy="523220"/>
          </a:xfrm>
          <a:prstGeom prst="rect">
            <a:avLst/>
          </a:prstGeom>
          <a:noFill/>
        </p:spPr>
        <p:txBody>
          <a:bodyPr wrap="square">
            <a:spAutoFit/>
          </a:bodyPr>
          <a:lstStyle/>
          <a:p>
            <a:pPr>
              <a:buClr>
                <a:srgbClr val="000000"/>
              </a:buClr>
              <a:buFont typeface="Arial"/>
              <a:buNone/>
            </a:pPr>
            <a:r>
              <a:rPr lang="en-US" sz="2800" kern="0" dirty="0">
                <a:solidFill>
                  <a:srgbClr val="000000"/>
                </a:solidFill>
                <a:cs typeface="Arial"/>
                <a:sym typeface="Arial"/>
              </a:rPr>
              <a:t>2019-20 MA School Requirements</a:t>
            </a:r>
          </a:p>
        </p:txBody>
      </p:sp>
      <p:sp>
        <p:nvSpPr>
          <p:cNvPr id="4" name="TextBox 3">
            <a:extLst>
              <a:ext uri="{FF2B5EF4-FFF2-40B4-BE49-F238E27FC236}">
                <a16:creationId xmlns="" xmlns:a16="http://schemas.microsoft.com/office/drawing/2014/main" id="{CCB77DDB-563C-453E-BBD3-56AFEC6362E9}"/>
              </a:ext>
            </a:extLst>
          </p:cNvPr>
          <p:cNvSpPr txBox="1"/>
          <p:nvPr/>
        </p:nvSpPr>
        <p:spPr>
          <a:xfrm>
            <a:off x="838200" y="1927123"/>
            <a:ext cx="3352800" cy="2246769"/>
          </a:xfrm>
          <a:prstGeom prst="rect">
            <a:avLst/>
          </a:prstGeom>
          <a:solidFill>
            <a:schemeClr val="accent1">
              <a:lumMod val="20000"/>
              <a:lumOff val="80000"/>
            </a:schemeClr>
          </a:solidFill>
          <a:ln w="19050">
            <a:solidFill>
              <a:schemeClr val="tx1"/>
            </a:solidFill>
          </a:ln>
        </p:spPr>
        <p:txBody>
          <a:bodyPr wrap="square" rtlCol="0">
            <a:spAutoFit/>
          </a:bodyPr>
          <a:lstStyle/>
          <a:p>
            <a:pPr algn="ctr">
              <a:buClr>
                <a:srgbClr val="000000"/>
              </a:buClr>
              <a:buFont typeface="Arial"/>
              <a:buNone/>
            </a:pPr>
            <a:r>
              <a:rPr lang="en-US" sz="2000" u="sng" kern="0" dirty="0">
                <a:solidFill>
                  <a:srgbClr val="000000"/>
                </a:solidFill>
                <a:cs typeface="Arial"/>
                <a:sym typeface="Arial"/>
              </a:rPr>
              <a:t>Childcare (≥2 years):</a:t>
            </a:r>
          </a:p>
          <a:p>
            <a:pPr>
              <a:buClr>
                <a:srgbClr val="000000"/>
              </a:buClr>
              <a:buFont typeface="Arial"/>
              <a:buNone/>
            </a:pPr>
            <a:r>
              <a:rPr lang="en-US" sz="2000" kern="0" dirty="0">
                <a:solidFill>
                  <a:srgbClr val="000000"/>
                </a:solidFill>
                <a:cs typeface="Arial"/>
                <a:sym typeface="Arial"/>
              </a:rPr>
              <a:t>1-4 Hib</a:t>
            </a:r>
          </a:p>
          <a:p>
            <a:pPr>
              <a:buClr>
                <a:srgbClr val="000000"/>
              </a:buClr>
              <a:buFont typeface="Arial"/>
              <a:buNone/>
            </a:pPr>
            <a:r>
              <a:rPr lang="en-US" sz="2000" kern="0" dirty="0">
                <a:solidFill>
                  <a:srgbClr val="000000"/>
                </a:solidFill>
                <a:cs typeface="Arial"/>
                <a:sym typeface="Arial"/>
              </a:rPr>
              <a:t>4 DTaP</a:t>
            </a:r>
          </a:p>
          <a:p>
            <a:pPr>
              <a:buClr>
                <a:srgbClr val="000000"/>
              </a:buClr>
              <a:buFont typeface="Arial"/>
              <a:buNone/>
            </a:pPr>
            <a:r>
              <a:rPr lang="en-US" sz="2000" kern="0" dirty="0">
                <a:solidFill>
                  <a:srgbClr val="000000"/>
                </a:solidFill>
                <a:cs typeface="Arial"/>
                <a:sym typeface="Arial"/>
              </a:rPr>
              <a:t>3 Polio</a:t>
            </a:r>
          </a:p>
          <a:p>
            <a:pPr>
              <a:buClr>
                <a:srgbClr val="000000"/>
              </a:buClr>
              <a:buFont typeface="Arial"/>
              <a:buNone/>
            </a:pPr>
            <a:r>
              <a:rPr lang="en-US" sz="2000" kern="0" dirty="0">
                <a:solidFill>
                  <a:srgbClr val="000000"/>
                </a:solidFill>
                <a:cs typeface="Arial"/>
                <a:sym typeface="Arial"/>
              </a:rPr>
              <a:t>3 </a:t>
            </a:r>
            <a:r>
              <a:rPr lang="en-US" sz="2000" kern="0" dirty="0" err="1">
                <a:solidFill>
                  <a:srgbClr val="000000"/>
                </a:solidFill>
                <a:cs typeface="Arial"/>
                <a:sym typeface="Arial"/>
              </a:rPr>
              <a:t>HepB</a:t>
            </a:r>
            <a:endParaRPr lang="en-US" sz="2000" kern="0" dirty="0">
              <a:solidFill>
                <a:srgbClr val="000000"/>
              </a:solidFill>
              <a:cs typeface="Arial"/>
              <a:sym typeface="Arial"/>
            </a:endParaRPr>
          </a:p>
          <a:p>
            <a:pPr>
              <a:buClr>
                <a:srgbClr val="000000"/>
              </a:buClr>
              <a:buFont typeface="Arial"/>
              <a:buNone/>
            </a:pPr>
            <a:r>
              <a:rPr lang="en-US" sz="2000" kern="0" dirty="0">
                <a:solidFill>
                  <a:srgbClr val="000000"/>
                </a:solidFill>
                <a:cs typeface="Arial"/>
                <a:sym typeface="Arial"/>
              </a:rPr>
              <a:t>1 MMR</a:t>
            </a:r>
          </a:p>
          <a:p>
            <a:pPr>
              <a:buClr>
                <a:srgbClr val="000000"/>
              </a:buClr>
              <a:buFont typeface="Arial"/>
              <a:buNone/>
            </a:pPr>
            <a:r>
              <a:rPr lang="en-US" sz="2000" kern="0" dirty="0">
                <a:solidFill>
                  <a:srgbClr val="000000"/>
                </a:solidFill>
                <a:cs typeface="Arial"/>
                <a:sym typeface="Arial"/>
              </a:rPr>
              <a:t>1 Varicella</a:t>
            </a:r>
          </a:p>
        </p:txBody>
      </p:sp>
      <p:sp>
        <p:nvSpPr>
          <p:cNvPr id="9" name="TextBox 8">
            <a:extLst>
              <a:ext uri="{FF2B5EF4-FFF2-40B4-BE49-F238E27FC236}">
                <a16:creationId xmlns="" xmlns:a16="http://schemas.microsoft.com/office/drawing/2014/main" id="{DB59B806-56DE-4CB9-A2C7-80EB7D5AE19C}"/>
              </a:ext>
            </a:extLst>
          </p:cNvPr>
          <p:cNvSpPr txBox="1"/>
          <p:nvPr/>
        </p:nvSpPr>
        <p:spPr>
          <a:xfrm>
            <a:off x="4731774" y="1910900"/>
            <a:ext cx="3352800" cy="1938992"/>
          </a:xfrm>
          <a:prstGeom prst="rect">
            <a:avLst/>
          </a:prstGeom>
          <a:solidFill>
            <a:schemeClr val="accent1">
              <a:lumMod val="20000"/>
              <a:lumOff val="80000"/>
            </a:schemeClr>
          </a:solidFill>
          <a:ln w="19050">
            <a:solidFill>
              <a:schemeClr val="tx1"/>
            </a:solidFill>
          </a:ln>
        </p:spPr>
        <p:txBody>
          <a:bodyPr wrap="square" rtlCol="0">
            <a:spAutoFit/>
          </a:bodyPr>
          <a:lstStyle/>
          <a:p>
            <a:pPr algn="ctr">
              <a:buClr>
                <a:srgbClr val="000000"/>
              </a:buClr>
              <a:buFont typeface="Arial"/>
              <a:buNone/>
            </a:pPr>
            <a:r>
              <a:rPr lang="en-US" sz="2000" u="sng" kern="0" dirty="0">
                <a:solidFill>
                  <a:srgbClr val="000000"/>
                </a:solidFill>
                <a:cs typeface="Arial"/>
                <a:sym typeface="Arial"/>
              </a:rPr>
              <a:t>Kindergarten – Grade 6:</a:t>
            </a:r>
          </a:p>
          <a:p>
            <a:pPr>
              <a:buClr>
                <a:srgbClr val="000000"/>
              </a:buClr>
              <a:buFont typeface="Arial"/>
              <a:buNone/>
            </a:pPr>
            <a:r>
              <a:rPr lang="en-US" sz="2000" kern="0" dirty="0">
                <a:solidFill>
                  <a:srgbClr val="000000"/>
                </a:solidFill>
                <a:cs typeface="Arial"/>
                <a:sym typeface="Arial"/>
              </a:rPr>
              <a:t>5 DTaP</a:t>
            </a:r>
          </a:p>
          <a:p>
            <a:pPr>
              <a:buClr>
                <a:srgbClr val="000000"/>
              </a:buClr>
              <a:buFont typeface="Arial"/>
              <a:buNone/>
            </a:pPr>
            <a:r>
              <a:rPr lang="en-US" sz="2000" kern="0" dirty="0">
                <a:solidFill>
                  <a:srgbClr val="000000"/>
                </a:solidFill>
                <a:cs typeface="Arial"/>
                <a:sym typeface="Arial"/>
              </a:rPr>
              <a:t>4 Polio</a:t>
            </a:r>
          </a:p>
          <a:p>
            <a:pPr>
              <a:buClr>
                <a:srgbClr val="000000"/>
              </a:buClr>
              <a:buFont typeface="Arial"/>
              <a:buNone/>
            </a:pPr>
            <a:r>
              <a:rPr lang="en-US" sz="2000" kern="0" dirty="0">
                <a:solidFill>
                  <a:srgbClr val="000000"/>
                </a:solidFill>
                <a:cs typeface="Arial"/>
                <a:sym typeface="Arial"/>
              </a:rPr>
              <a:t>3 </a:t>
            </a:r>
            <a:r>
              <a:rPr lang="en-US" sz="2000" kern="0" dirty="0" err="1">
                <a:solidFill>
                  <a:srgbClr val="000000"/>
                </a:solidFill>
                <a:cs typeface="Arial"/>
                <a:sym typeface="Arial"/>
              </a:rPr>
              <a:t>HepB</a:t>
            </a:r>
            <a:endParaRPr lang="en-US" sz="2000" kern="0" dirty="0">
              <a:solidFill>
                <a:srgbClr val="000000"/>
              </a:solidFill>
              <a:cs typeface="Arial"/>
              <a:sym typeface="Arial"/>
            </a:endParaRPr>
          </a:p>
          <a:p>
            <a:pPr>
              <a:buClr>
                <a:srgbClr val="000000"/>
              </a:buClr>
              <a:buFont typeface="Arial"/>
              <a:buNone/>
            </a:pPr>
            <a:r>
              <a:rPr lang="en-US" sz="2000" kern="0" dirty="0">
                <a:solidFill>
                  <a:srgbClr val="000000"/>
                </a:solidFill>
                <a:cs typeface="Arial"/>
                <a:sym typeface="Arial"/>
              </a:rPr>
              <a:t>2 MMR</a:t>
            </a:r>
          </a:p>
          <a:p>
            <a:pPr>
              <a:buClr>
                <a:srgbClr val="000000"/>
              </a:buClr>
              <a:buFont typeface="Arial"/>
              <a:buNone/>
            </a:pPr>
            <a:r>
              <a:rPr lang="en-US" sz="2000" kern="0" dirty="0">
                <a:solidFill>
                  <a:srgbClr val="000000"/>
                </a:solidFill>
                <a:cs typeface="Arial"/>
                <a:sym typeface="Arial"/>
              </a:rPr>
              <a:t>2 Varicella</a:t>
            </a:r>
          </a:p>
        </p:txBody>
      </p:sp>
      <p:sp>
        <p:nvSpPr>
          <p:cNvPr id="11" name="TextBox 10">
            <a:extLst>
              <a:ext uri="{FF2B5EF4-FFF2-40B4-BE49-F238E27FC236}">
                <a16:creationId xmlns="" xmlns:a16="http://schemas.microsoft.com/office/drawing/2014/main" id="{E720C6FC-24AA-40BE-9911-FB32297F7512}"/>
              </a:ext>
            </a:extLst>
          </p:cNvPr>
          <p:cNvSpPr txBox="1"/>
          <p:nvPr/>
        </p:nvSpPr>
        <p:spPr>
          <a:xfrm>
            <a:off x="838200" y="4312833"/>
            <a:ext cx="3352800" cy="1938992"/>
          </a:xfrm>
          <a:prstGeom prst="rect">
            <a:avLst/>
          </a:prstGeom>
          <a:solidFill>
            <a:schemeClr val="accent1">
              <a:lumMod val="20000"/>
              <a:lumOff val="80000"/>
            </a:schemeClr>
          </a:solidFill>
          <a:ln w="19050">
            <a:solidFill>
              <a:schemeClr val="tx1"/>
            </a:solidFill>
          </a:ln>
        </p:spPr>
        <p:txBody>
          <a:bodyPr wrap="square" rtlCol="0">
            <a:spAutoFit/>
          </a:bodyPr>
          <a:lstStyle/>
          <a:p>
            <a:pPr algn="ctr">
              <a:buClr>
                <a:srgbClr val="000000"/>
              </a:buClr>
              <a:buFont typeface="Arial"/>
              <a:buNone/>
            </a:pPr>
            <a:r>
              <a:rPr lang="en-US" sz="2000" u="sng" kern="0" dirty="0">
                <a:solidFill>
                  <a:srgbClr val="000000"/>
                </a:solidFill>
                <a:cs typeface="Arial"/>
                <a:sym typeface="Arial"/>
              </a:rPr>
              <a:t>Grade 7 – Grade 12:</a:t>
            </a:r>
          </a:p>
          <a:p>
            <a:pPr>
              <a:buClr>
                <a:srgbClr val="000000"/>
              </a:buClr>
              <a:buFont typeface="Arial"/>
              <a:buNone/>
            </a:pPr>
            <a:r>
              <a:rPr lang="en-US" sz="2000" kern="0" dirty="0">
                <a:solidFill>
                  <a:srgbClr val="000000"/>
                </a:solidFill>
                <a:cs typeface="Arial"/>
                <a:sym typeface="Arial"/>
              </a:rPr>
              <a:t>1 Tdap</a:t>
            </a:r>
          </a:p>
          <a:p>
            <a:pPr>
              <a:buClr>
                <a:srgbClr val="000000"/>
              </a:buClr>
              <a:buFont typeface="Arial"/>
              <a:buNone/>
            </a:pPr>
            <a:r>
              <a:rPr lang="en-US" sz="2000" kern="0" dirty="0">
                <a:solidFill>
                  <a:srgbClr val="000000"/>
                </a:solidFill>
                <a:cs typeface="Arial"/>
                <a:sym typeface="Arial"/>
              </a:rPr>
              <a:t>4 Polio</a:t>
            </a:r>
          </a:p>
          <a:p>
            <a:pPr>
              <a:buClr>
                <a:srgbClr val="000000"/>
              </a:buClr>
              <a:buFont typeface="Arial"/>
              <a:buNone/>
            </a:pPr>
            <a:r>
              <a:rPr lang="en-US" sz="2000" kern="0" dirty="0">
                <a:solidFill>
                  <a:srgbClr val="000000"/>
                </a:solidFill>
                <a:cs typeface="Arial"/>
                <a:sym typeface="Arial"/>
              </a:rPr>
              <a:t>3 </a:t>
            </a:r>
            <a:r>
              <a:rPr lang="en-US" sz="2000" kern="0" dirty="0" err="1">
                <a:solidFill>
                  <a:srgbClr val="000000"/>
                </a:solidFill>
                <a:cs typeface="Arial"/>
                <a:sym typeface="Arial"/>
              </a:rPr>
              <a:t>HepB</a:t>
            </a:r>
            <a:endParaRPr lang="en-US" sz="2000" kern="0" dirty="0">
              <a:solidFill>
                <a:srgbClr val="000000"/>
              </a:solidFill>
              <a:cs typeface="Arial"/>
              <a:sym typeface="Arial"/>
            </a:endParaRPr>
          </a:p>
          <a:p>
            <a:pPr>
              <a:buClr>
                <a:srgbClr val="000000"/>
              </a:buClr>
              <a:buFont typeface="Arial"/>
              <a:buNone/>
            </a:pPr>
            <a:r>
              <a:rPr lang="en-US" sz="2000" kern="0" dirty="0">
                <a:solidFill>
                  <a:srgbClr val="000000"/>
                </a:solidFill>
                <a:cs typeface="Arial"/>
                <a:sym typeface="Arial"/>
              </a:rPr>
              <a:t>2 MMR</a:t>
            </a:r>
          </a:p>
          <a:p>
            <a:pPr>
              <a:buClr>
                <a:srgbClr val="000000"/>
              </a:buClr>
              <a:buFont typeface="Arial"/>
              <a:buNone/>
            </a:pPr>
            <a:r>
              <a:rPr lang="en-US" sz="2000" kern="0" dirty="0">
                <a:solidFill>
                  <a:srgbClr val="000000"/>
                </a:solidFill>
                <a:cs typeface="Arial"/>
                <a:sym typeface="Arial"/>
              </a:rPr>
              <a:t>2 Varicella</a:t>
            </a:r>
          </a:p>
        </p:txBody>
      </p:sp>
      <p:sp>
        <p:nvSpPr>
          <p:cNvPr id="13" name="TextBox 12">
            <a:extLst>
              <a:ext uri="{FF2B5EF4-FFF2-40B4-BE49-F238E27FC236}">
                <a16:creationId xmlns="" xmlns:a16="http://schemas.microsoft.com/office/drawing/2014/main" id="{5F76ABDB-1EAE-4733-8A53-0FDC06E785B7}"/>
              </a:ext>
            </a:extLst>
          </p:cNvPr>
          <p:cNvSpPr txBox="1"/>
          <p:nvPr/>
        </p:nvSpPr>
        <p:spPr>
          <a:xfrm>
            <a:off x="4731774" y="3977604"/>
            <a:ext cx="3352800" cy="1938992"/>
          </a:xfrm>
          <a:prstGeom prst="rect">
            <a:avLst/>
          </a:prstGeom>
          <a:solidFill>
            <a:schemeClr val="accent1">
              <a:lumMod val="20000"/>
              <a:lumOff val="80000"/>
            </a:schemeClr>
          </a:solidFill>
          <a:ln w="19050">
            <a:solidFill>
              <a:schemeClr val="tx1"/>
            </a:solidFill>
          </a:ln>
        </p:spPr>
        <p:txBody>
          <a:bodyPr wrap="square" rtlCol="0">
            <a:spAutoFit/>
          </a:bodyPr>
          <a:lstStyle/>
          <a:p>
            <a:pPr algn="ctr">
              <a:buClr>
                <a:srgbClr val="000000"/>
              </a:buClr>
              <a:buFont typeface="Arial"/>
              <a:buNone/>
            </a:pPr>
            <a:r>
              <a:rPr lang="en-US" sz="2000" u="sng" kern="0" dirty="0">
                <a:solidFill>
                  <a:srgbClr val="000000"/>
                </a:solidFill>
                <a:cs typeface="Arial"/>
                <a:sym typeface="Arial"/>
              </a:rPr>
              <a:t>Post-Secondary:</a:t>
            </a:r>
          </a:p>
          <a:p>
            <a:pPr>
              <a:buClr>
                <a:srgbClr val="000000"/>
              </a:buClr>
              <a:buFont typeface="Arial"/>
              <a:buNone/>
            </a:pPr>
            <a:r>
              <a:rPr lang="en-US" sz="2000" kern="0" dirty="0">
                <a:solidFill>
                  <a:srgbClr val="000000"/>
                </a:solidFill>
                <a:cs typeface="Arial"/>
                <a:sym typeface="Arial"/>
              </a:rPr>
              <a:t>1 Tdap</a:t>
            </a:r>
          </a:p>
          <a:p>
            <a:pPr>
              <a:buClr>
                <a:srgbClr val="000000"/>
              </a:buClr>
              <a:buFont typeface="Arial"/>
              <a:buNone/>
            </a:pPr>
            <a:r>
              <a:rPr lang="en-US" sz="2000" kern="0" dirty="0">
                <a:solidFill>
                  <a:srgbClr val="000000"/>
                </a:solidFill>
                <a:cs typeface="Arial"/>
                <a:sym typeface="Arial"/>
              </a:rPr>
              <a:t>3 </a:t>
            </a:r>
            <a:r>
              <a:rPr lang="en-US" sz="2000" kern="0" dirty="0" err="1">
                <a:solidFill>
                  <a:srgbClr val="000000"/>
                </a:solidFill>
                <a:cs typeface="Arial"/>
                <a:sym typeface="Arial"/>
              </a:rPr>
              <a:t>HepB</a:t>
            </a:r>
            <a:endParaRPr lang="en-US" sz="2000" kern="0" dirty="0">
              <a:solidFill>
                <a:srgbClr val="000000"/>
              </a:solidFill>
              <a:cs typeface="Arial"/>
              <a:sym typeface="Arial"/>
            </a:endParaRPr>
          </a:p>
          <a:p>
            <a:pPr>
              <a:buClr>
                <a:srgbClr val="000000"/>
              </a:buClr>
              <a:buFont typeface="Arial"/>
              <a:buNone/>
            </a:pPr>
            <a:r>
              <a:rPr lang="en-US" sz="2000" kern="0" dirty="0">
                <a:solidFill>
                  <a:srgbClr val="000000"/>
                </a:solidFill>
                <a:cs typeface="Arial"/>
                <a:sym typeface="Arial"/>
              </a:rPr>
              <a:t>2 MMR</a:t>
            </a:r>
          </a:p>
          <a:p>
            <a:pPr>
              <a:buClr>
                <a:srgbClr val="000000"/>
              </a:buClr>
              <a:buFont typeface="Arial"/>
              <a:buNone/>
            </a:pPr>
            <a:r>
              <a:rPr lang="en-US" sz="2000" kern="0" dirty="0">
                <a:solidFill>
                  <a:srgbClr val="000000"/>
                </a:solidFill>
                <a:cs typeface="Arial"/>
                <a:sym typeface="Arial"/>
              </a:rPr>
              <a:t>2 Varicella</a:t>
            </a:r>
          </a:p>
          <a:p>
            <a:pPr>
              <a:buClr>
                <a:srgbClr val="000000"/>
              </a:buClr>
              <a:buFont typeface="Arial"/>
              <a:buNone/>
            </a:pPr>
            <a:r>
              <a:rPr lang="en-US" sz="2000" kern="0" dirty="0">
                <a:solidFill>
                  <a:srgbClr val="000000"/>
                </a:solidFill>
                <a:cs typeface="Arial"/>
                <a:sym typeface="Arial"/>
              </a:rPr>
              <a:t>1 </a:t>
            </a:r>
            <a:r>
              <a:rPr lang="en-US" sz="2000" kern="0" dirty="0" err="1">
                <a:solidFill>
                  <a:srgbClr val="000000"/>
                </a:solidFill>
                <a:cs typeface="Arial"/>
                <a:sym typeface="Arial"/>
              </a:rPr>
              <a:t>MenACWY</a:t>
            </a:r>
            <a:r>
              <a:rPr lang="en-US" sz="2000" kern="0" dirty="0">
                <a:solidFill>
                  <a:srgbClr val="000000"/>
                </a:solidFill>
                <a:cs typeface="Arial"/>
                <a:sym typeface="Arial"/>
              </a:rPr>
              <a:t> </a:t>
            </a:r>
            <a:r>
              <a:rPr lang="en-US" sz="1000" kern="0" dirty="0">
                <a:solidFill>
                  <a:srgbClr val="000000"/>
                </a:solidFill>
                <a:cs typeface="Arial"/>
                <a:sym typeface="Arial"/>
              </a:rPr>
              <a:t>(full-time students ≤21 years)</a:t>
            </a:r>
          </a:p>
        </p:txBody>
      </p:sp>
    </p:spTree>
    <p:extLst>
      <p:ext uri="{BB962C8B-B14F-4D97-AF65-F5344CB8AC3E}">
        <p14:creationId xmlns:p14="http://schemas.microsoft.com/office/powerpoint/2010/main" val="799648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buClrTx/>
              <a:buFontTx/>
              <a:buNone/>
            </a:pPr>
            <a:fld id="{CA49D0EE-DE7F-324B-A84C-F36708423CDB}" type="slidenum">
              <a:rPr lang="en-US" kern="1200" smtClean="0">
                <a:solidFill>
                  <a:srgbClr val="464646">
                    <a:lumMod val="40000"/>
                    <a:lumOff val="60000"/>
                  </a:srgbClr>
                </a:solidFill>
                <a:latin typeface="Calibri"/>
                <a:ea typeface="+mn-ea"/>
              </a:rPr>
              <a:pPr>
                <a:buClrTx/>
                <a:buFontTx/>
                <a:buNone/>
              </a:pPr>
              <a:t>35</a:t>
            </a:fld>
            <a:endParaRPr lang="en-US" kern="1200" dirty="0">
              <a:solidFill>
                <a:srgbClr val="464646">
                  <a:lumMod val="40000"/>
                  <a:lumOff val="60000"/>
                </a:srgbClr>
              </a:solidFill>
              <a:latin typeface="Calibri"/>
              <a:ea typeface="+mn-ea"/>
            </a:endParaRPr>
          </a:p>
        </p:txBody>
      </p:sp>
      <p:sp>
        <p:nvSpPr>
          <p:cNvPr id="4" name="TextBox 3">
            <a:extLst>
              <a:ext uri="{FF2B5EF4-FFF2-40B4-BE49-F238E27FC236}">
                <a16:creationId xmlns="" xmlns:a16="http://schemas.microsoft.com/office/drawing/2014/main" id="{CE0E7A03-FE28-4942-9037-242911258A85}"/>
              </a:ext>
            </a:extLst>
          </p:cNvPr>
          <p:cNvSpPr txBox="1"/>
          <p:nvPr/>
        </p:nvSpPr>
        <p:spPr>
          <a:xfrm>
            <a:off x="740229" y="1195161"/>
            <a:ext cx="7162799" cy="430887"/>
          </a:xfrm>
          <a:prstGeom prst="rect">
            <a:avLst/>
          </a:prstGeom>
          <a:noFill/>
        </p:spPr>
        <p:txBody>
          <a:bodyPr wrap="square" rtlCol="0">
            <a:spAutoFit/>
          </a:bodyPr>
          <a:lstStyle/>
          <a:p>
            <a:pPr>
              <a:buClr>
                <a:srgbClr val="000000"/>
              </a:buClr>
              <a:buFont typeface="Arial"/>
              <a:buNone/>
            </a:pPr>
            <a:r>
              <a:rPr lang="en-US" sz="2200" kern="0" dirty="0">
                <a:solidFill>
                  <a:srgbClr val="000000"/>
                </a:solidFill>
                <a:cs typeface="Arial"/>
                <a:sym typeface="Arial"/>
              </a:rPr>
              <a:t>For Kindergarten – Grade 6</a:t>
            </a:r>
          </a:p>
        </p:txBody>
      </p:sp>
      <p:graphicFrame>
        <p:nvGraphicFramePr>
          <p:cNvPr id="5" name="Content Placeholder 5">
            <a:extLst>
              <a:ext uri="{FF2B5EF4-FFF2-40B4-BE49-F238E27FC236}">
                <a16:creationId xmlns="" xmlns:a16="http://schemas.microsoft.com/office/drawing/2014/main" id="{5A26DA28-8018-4652-BB24-974598330CBC}"/>
              </a:ext>
            </a:extLst>
          </p:cNvPr>
          <p:cNvGraphicFramePr>
            <a:graphicFrameLocks/>
          </p:cNvGraphicFramePr>
          <p:nvPr>
            <p:extLst>
              <p:ext uri="{D42A27DB-BD31-4B8C-83A1-F6EECF244321}">
                <p14:modId xmlns:p14="http://schemas.microsoft.com/office/powerpoint/2010/main" val="73864716"/>
              </p:ext>
            </p:extLst>
          </p:nvPr>
        </p:nvGraphicFramePr>
        <p:xfrm>
          <a:off x="838200" y="1850572"/>
          <a:ext cx="7162799" cy="3733800"/>
        </p:xfrm>
        <a:graphic>
          <a:graphicData uri="http://schemas.openxmlformats.org/drawingml/2006/table">
            <a:tbl>
              <a:tblPr firstRow="1" firstCol="1" lastRow="1" lastCol="1" bandRow="1" bandCol="1">
                <a:tableStyleId>{7DF18680-E054-41AD-8BC1-D1AEF772440D}</a:tableStyleId>
              </a:tblPr>
              <a:tblGrid>
                <a:gridCol w="1524000">
                  <a:extLst>
                    <a:ext uri="{9D8B030D-6E8A-4147-A177-3AD203B41FA5}">
                      <a16:colId xmlns="" xmlns:a16="http://schemas.microsoft.com/office/drawing/2014/main" val="2451207410"/>
                    </a:ext>
                  </a:extLst>
                </a:gridCol>
                <a:gridCol w="5638799">
                  <a:extLst>
                    <a:ext uri="{9D8B030D-6E8A-4147-A177-3AD203B41FA5}">
                      <a16:colId xmlns="" xmlns:a16="http://schemas.microsoft.com/office/drawing/2014/main" val="1144397798"/>
                    </a:ext>
                  </a:extLst>
                </a:gridCol>
              </a:tblGrid>
              <a:tr h="707757">
                <a:tc>
                  <a:txBody>
                    <a:bodyPr/>
                    <a:lstStyle/>
                    <a:p>
                      <a:pPr marL="0" marR="0">
                        <a:spcBef>
                          <a:spcPts val="25"/>
                        </a:spcBef>
                        <a:spcAft>
                          <a:spcPts val="0"/>
                        </a:spcAft>
                      </a:pPr>
                      <a:r>
                        <a:rPr lang="en-US" sz="2200" b="0" dirty="0">
                          <a:solidFill>
                            <a:schemeClr val="tx1"/>
                          </a:solidFill>
                          <a:effectLst/>
                        </a:rPr>
                        <a:t> </a:t>
                      </a:r>
                      <a:r>
                        <a:rPr lang="en-US" sz="2200" b="0" spc="-5" dirty="0">
                          <a:solidFill>
                            <a:schemeClr val="tx1"/>
                          </a:solidFill>
                          <a:effectLst/>
                        </a:rPr>
                        <a:t>DTaP</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4770" marR="224790">
                        <a:spcBef>
                          <a:spcPts val="470"/>
                        </a:spcBef>
                        <a:spcAft>
                          <a:spcPts val="0"/>
                        </a:spcAft>
                      </a:pPr>
                      <a:r>
                        <a:rPr lang="en-US" sz="2200" b="0" dirty="0">
                          <a:solidFill>
                            <a:schemeClr val="tx1"/>
                          </a:solidFill>
                          <a:effectLst/>
                        </a:rPr>
                        <a:t>5</a:t>
                      </a:r>
                      <a:r>
                        <a:rPr lang="en-US" sz="2200" b="0" spc="-15" dirty="0">
                          <a:solidFill>
                            <a:schemeClr val="tx1"/>
                          </a:solidFill>
                          <a:effectLst/>
                        </a:rPr>
                        <a:t> </a:t>
                      </a:r>
                      <a:r>
                        <a:rPr lang="en-US" sz="2200" b="0" dirty="0">
                          <a:solidFill>
                            <a:schemeClr val="tx1"/>
                          </a:solidFill>
                          <a:effectLst/>
                        </a:rPr>
                        <a:t>doses</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4118134550"/>
                  </a:ext>
                </a:extLst>
              </a:tr>
              <a:tr h="707757">
                <a:tc>
                  <a:txBody>
                    <a:bodyPr/>
                    <a:lstStyle/>
                    <a:p>
                      <a:pPr marL="0" marR="0">
                        <a:spcBef>
                          <a:spcPts val="10"/>
                        </a:spcBef>
                        <a:spcAft>
                          <a:spcPts val="0"/>
                        </a:spcAft>
                      </a:pPr>
                      <a:r>
                        <a:rPr lang="en-US" sz="2200" b="0" dirty="0">
                          <a:solidFill>
                            <a:schemeClr val="tx1"/>
                          </a:solidFill>
                          <a:effectLst/>
                        </a:rPr>
                        <a:t> </a:t>
                      </a:r>
                      <a:r>
                        <a:rPr lang="en-US" sz="2200" b="0" spc="-5" dirty="0">
                          <a:solidFill>
                            <a:schemeClr val="tx1"/>
                          </a:solidFill>
                          <a:effectLst/>
                        </a:rPr>
                        <a:t>Polio</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4135" marR="100330">
                        <a:spcBef>
                          <a:spcPts val="655"/>
                        </a:spcBef>
                        <a:spcAft>
                          <a:spcPts val="0"/>
                        </a:spcAft>
                      </a:pPr>
                      <a:r>
                        <a:rPr lang="en-US" sz="2200" b="0" dirty="0">
                          <a:solidFill>
                            <a:schemeClr val="tx1"/>
                          </a:solidFill>
                          <a:effectLst/>
                        </a:rPr>
                        <a:t>4</a:t>
                      </a:r>
                      <a:r>
                        <a:rPr lang="en-US" sz="2200" b="0" spc="-15" dirty="0">
                          <a:solidFill>
                            <a:schemeClr val="tx1"/>
                          </a:solidFill>
                          <a:effectLst/>
                        </a:rPr>
                        <a:t> </a:t>
                      </a:r>
                      <a:r>
                        <a:rPr lang="en-US" sz="2200" b="0" dirty="0">
                          <a:solidFill>
                            <a:schemeClr val="tx1"/>
                          </a:solidFill>
                          <a:effectLst/>
                        </a:rPr>
                        <a:t>doses</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680218554"/>
                  </a:ext>
                </a:extLst>
              </a:tr>
              <a:tr h="744067">
                <a:tc>
                  <a:txBody>
                    <a:bodyPr/>
                    <a:lstStyle/>
                    <a:p>
                      <a:pPr marL="41910" marR="0">
                        <a:spcBef>
                          <a:spcPts val="365"/>
                        </a:spcBef>
                        <a:spcAft>
                          <a:spcPts val="0"/>
                        </a:spcAft>
                      </a:pPr>
                      <a:r>
                        <a:rPr lang="en-US" sz="2200" b="0" spc="-5" dirty="0">
                          <a:solidFill>
                            <a:schemeClr val="tx1"/>
                          </a:solidFill>
                          <a:effectLst/>
                        </a:rPr>
                        <a:t>Hepatitis</a:t>
                      </a:r>
                      <a:r>
                        <a:rPr lang="en-US" sz="2200" b="0" spc="-50" dirty="0">
                          <a:solidFill>
                            <a:schemeClr val="tx1"/>
                          </a:solidFill>
                          <a:effectLst/>
                        </a:rPr>
                        <a:t> </a:t>
                      </a:r>
                      <a:r>
                        <a:rPr lang="en-US" sz="2200" b="0" dirty="0">
                          <a:solidFill>
                            <a:schemeClr val="tx1"/>
                          </a:solidFill>
                          <a:effectLst/>
                        </a:rPr>
                        <a:t>B</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4770" marR="0">
                        <a:spcBef>
                          <a:spcPts val="365"/>
                        </a:spcBef>
                        <a:spcAft>
                          <a:spcPts val="0"/>
                        </a:spcAft>
                      </a:pPr>
                      <a:r>
                        <a:rPr lang="en-US" sz="2200" b="0" dirty="0">
                          <a:solidFill>
                            <a:schemeClr val="tx1"/>
                          </a:solidFill>
                          <a:effectLst/>
                        </a:rPr>
                        <a:t>3</a:t>
                      </a:r>
                      <a:r>
                        <a:rPr lang="en-US" sz="2200" b="0" spc="-30" dirty="0">
                          <a:solidFill>
                            <a:schemeClr val="tx1"/>
                          </a:solidFill>
                          <a:effectLst/>
                        </a:rPr>
                        <a:t> </a:t>
                      </a:r>
                      <a:r>
                        <a:rPr lang="en-US" sz="2200" b="0" dirty="0">
                          <a:solidFill>
                            <a:schemeClr val="tx1"/>
                          </a:solidFill>
                          <a:effectLst/>
                        </a:rPr>
                        <a:t>doses;</a:t>
                      </a:r>
                      <a:r>
                        <a:rPr lang="en-US" sz="2200" b="0" spc="-15" dirty="0">
                          <a:solidFill>
                            <a:schemeClr val="tx1"/>
                          </a:solidFill>
                          <a:effectLst/>
                        </a:rPr>
                        <a:t> </a:t>
                      </a:r>
                      <a:r>
                        <a:rPr lang="en-US" sz="2200" b="0" spc="-5" dirty="0">
                          <a:solidFill>
                            <a:schemeClr val="tx1"/>
                          </a:solidFill>
                          <a:effectLst/>
                        </a:rPr>
                        <a:t>laboratory</a:t>
                      </a:r>
                      <a:r>
                        <a:rPr lang="en-US" sz="2200" b="0" spc="-25" dirty="0">
                          <a:solidFill>
                            <a:schemeClr val="tx1"/>
                          </a:solidFill>
                          <a:effectLst/>
                        </a:rPr>
                        <a:t> </a:t>
                      </a:r>
                      <a:r>
                        <a:rPr lang="en-US" sz="2200" b="0" spc="-5" dirty="0">
                          <a:solidFill>
                            <a:schemeClr val="tx1"/>
                          </a:solidFill>
                          <a:effectLst/>
                        </a:rPr>
                        <a:t>evidence</a:t>
                      </a:r>
                      <a:r>
                        <a:rPr lang="en-US" sz="2200" b="0" spc="-25" dirty="0">
                          <a:solidFill>
                            <a:schemeClr val="tx1"/>
                          </a:solidFill>
                          <a:effectLst/>
                        </a:rPr>
                        <a:t> </a:t>
                      </a:r>
                      <a:r>
                        <a:rPr lang="en-US" sz="2200" b="0" dirty="0">
                          <a:solidFill>
                            <a:schemeClr val="tx1"/>
                          </a:solidFill>
                          <a:effectLst/>
                        </a:rPr>
                        <a:t>of</a:t>
                      </a:r>
                      <a:r>
                        <a:rPr lang="en-US" sz="2200" b="0" spc="-30" dirty="0">
                          <a:solidFill>
                            <a:schemeClr val="tx1"/>
                          </a:solidFill>
                          <a:effectLst/>
                        </a:rPr>
                        <a:t> </a:t>
                      </a:r>
                      <a:r>
                        <a:rPr lang="en-US" sz="2200" b="0" spc="-5" dirty="0">
                          <a:solidFill>
                            <a:schemeClr val="tx1"/>
                          </a:solidFill>
                          <a:effectLst/>
                        </a:rPr>
                        <a:t>immunity</a:t>
                      </a:r>
                      <a:r>
                        <a:rPr lang="en-US" sz="2200" b="0" spc="-25" dirty="0">
                          <a:solidFill>
                            <a:schemeClr val="tx1"/>
                          </a:solidFill>
                          <a:effectLst/>
                        </a:rPr>
                        <a:t> </a:t>
                      </a:r>
                      <a:r>
                        <a:rPr lang="en-US" sz="2200" b="0" spc="-5" dirty="0">
                          <a:solidFill>
                            <a:schemeClr val="tx1"/>
                          </a:solidFill>
                          <a:effectLst/>
                        </a:rPr>
                        <a:t>acceptable</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164237624"/>
                  </a:ext>
                </a:extLst>
              </a:tr>
              <a:tr h="759915">
                <a:tc>
                  <a:txBody>
                    <a:bodyPr/>
                    <a:lstStyle/>
                    <a:p>
                      <a:pPr marL="0" marR="0">
                        <a:spcBef>
                          <a:spcPts val="25"/>
                        </a:spcBef>
                        <a:spcAft>
                          <a:spcPts val="0"/>
                        </a:spcAft>
                      </a:pPr>
                      <a:r>
                        <a:rPr lang="en-US" sz="2200" b="0" dirty="0">
                          <a:solidFill>
                            <a:schemeClr val="tx1"/>
                          </a:solidFill>
                          <a:effectLst/>
                        </a:rPr>
                        <a:t> </a:t>
                      </a:r>
                      <a:r>
                        <a:rPr lang="en-US" sz="2200" b="0" spc="5" dirty="0">
                          <a:solidFill>
                            <a:schemeClr val="tx1"/>
                          </a:solidFill>
                          <a:effectLst/>
                        </a:rPr>
                        <a:t>MMR</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4770" marR="90805">
                        <a:spcBef>
                          <a:spcPts val="470"/>
                        </a:spcBef>
                        <a:spcAft>
                          <a:spcPts val="0"/>
                        </a:spcAft>
                      </a:pPr>
                      <a:r>
                        <a:rPr lang="en-US" sz="2200" b="0" dirty="0">
                          <a:solidFill>
                            <a:schemeClr val="tx1"/>
                          </a:solidFill>
                          <a:effectLst/>
                        </a:rPr>
                        <a:t>2</a:t>
                      </a:r>
                      <a:r>
                        <a:rPr lang="en-US" sz="2200" b="0" spc="-15" dirty="0">
                          <a:solidFill>
                            <a:schemeClr val="tx1"/>
                          </a:solidFill>
                          <a:effectLst/>
                        </a:rPr>
                        <a:t> </a:t>
                      </a:r>
                      <a:r>
                        <a:rPr lang="en-US" sz="2200" b="0" dirty="0">
                          <a:solidFill>
                            <a:schemeClr val="tx1"/>
                          </a:solidFill>
                          <a:effectLst/>
                        </a:rPr>
                        <a:t>doses; </a:t>
                      </a:r>
                      <a:r>
                        <a:rPr lang="en-US" sz="2200" b="0" spc="-5" dirty="0">
                          <a:solidFill>
                            <a:schemeClr val="tx1"/>
                          </a:solidFill>
                          <a:effectLst/>
                        </a:rPr>
                        <a:t>laboratory</a:t>
                      </a:r>
                      <a:r>
                        <a:rPr lang="en-US" sz="2200" b="0" spc="-20" dirty="0">
                          <a:solidFill>
                            <a:schemeClr val="tx1"/>
                          </a:solidFill>
                          <a:effectLst/>
                        </a:rPr>
                        <a:t> </a:t>
                      </a:r>
                      <a:r>
                        <a:rPr lang="en-US" sz="2200" b="0" spc="-5" dirty="0">
                          <a:solidFill>
                            <a:schemeClr val="tx1"/>
                          </a:solidFill>
                          <a:effectLst/>
                        </a:rPr>
                        <a:t>evidence</a:t>
                      </a:r>
                      <a:r>
                        <a:rPr lang="en-US" sz="2200" b="0" spc="-20" dirty="0">
                          <a:solidFill>
                            <a:schemeClr val="tx1"/>
                          </a:solidFill>
                          <a:effectLst/>
                        </a:rPr>
                        <a:t> </a:t>
                      </a:r>
                      <a:r>
                        <a:rPr lang="en-US" sz="2200" b="0" dirty="0">
                          <a:solidFill>
                            <a:schemeClr val="tx1"/>
                          </a:solidFill>
                          <a:effectLst/>
                        </a:rPr>
                        <a:t>of</a:t>
                      </a:r>
                      <a:r>
                        <a:rPr lang="en-US" sz="2200" b="0" spc="-20" dirty="0">
                          <a:solidFill>
                            <a:schemeClr val="tx1"/>
                          </a:solidFill>
                          <a:effectLst/>
                        </a:rPr>
                        <a:t> </a:t>
                      </a:r>
                      <a:r>
                        <a:rPr lang="en-US" sz="2200" b="0" spc="-5" dirty="0">
                          <a:solidFill>
                            <a:schemeClr val="tx1"/>
                          </a:solidFill>
                          <a:effectLst/>
                        </a:rPr>
                        <a:t>immunity</a:t>
                      </a:r>
                      <a:r>
                        <a:rPr lang="en-US" sz="2200" b="0" spc="-20" dirty="0">
                          <a:solidFill>
                            <a:schemeClr val="tx1"/>
                          </a:solidFill>
                          <a:effectLst/>
                        </a:rPr>
                        <a:t> </a:t>
                      </a:r>
                      <a:r>
                        <a:rPr lang="en-US" sz="2200" b="0" spc="-5" dirty="0">
                          <a:solidFill>
                            <a:schemeClr val="tx1"/>
                          </a:solidFill>
                          <a:effectLst/>
                        </a:rPr>
                        <a:t>acceptable</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966291523"/>
                  </a:ext>
                </a:extLst>
              </a:tr>
              <a:tr h="814304">
                <a:tc>
                  <a:txBody>
                    <a:bodyPr/>
                    <a:lstStyle/>
                    <a:p>
                      <a:pPr marL="0" marR="0">
                        <a:spcBef>
                          <a:spcPts val="25"/>
                        </a:spcBef>
                        <a:spcAft>
                          <a:spcPts val="0"/>
                        </a:spcAft>
                      </a:pPr>
                      <a:r>
                        <a:rPr lang="en-US" sz="2200" b="0" dirty="0">
                          <a:solidFill>
                            <a:schemeClr val="tx1"/>
                          </a:solidFill>
                          <a:effectLst/>
                        </a:rPr>
                        <a:t> </a:t>
                      </a:r>
                      <a:r>
                        <a:rPr lang="en-US" sz="2200" b="0" spc="-5" dirty="0">
                          <a:solidFill>
                            <a:schemeClr val="tx1"/>
                          </a:solidFill>
                          <a:effectLst/>
                        </a:rPr>
                        <a:t>Varicella</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64770" marR="100965">
                        <a:spcBef>
                          <a:spcPts val="470"/>
                        </a:spcBef>
                        <a:spcAft>
                          <a:spcPts val="0"/>
                        </a:spcAft>
                      </a:pPr>
                      <a:r>
                        <a:rPr lang="en-US" sz="2200" b="0" dirty="0">
                          <a:solidFill>
                            <a:schemeClr val="tx1"/>
                          </a:solidFill>
                          <a:effectLst/>
                        </a:rPr>
                        <a:t>2</a:t>
                      </a:r>
                      <a:r>
                        <a:rPr lang="en-US" sz="2200" b="0" spc="-15" dirty="0">
                          <a:solidFill>
                            <a:schemeClr val="tx1"/>
                          </a:solidFill>
                          <a:effectLst/>
                        </a:rPr>
                        <a:t> </a:t>
                      </a:r>
                      <a:r>
                        <a:rPr lang="en-US" sz="2200" b="0" dirty="0">
                          <a:solidFill>
                            <a:schemeClr val="tx1"/>
                          </a:solidFill>
                          <a:effectLst/>
                        </a:rPr>
                        <a:t>doses;</a:t>
                      </a:r>
                      <a:r>
                        <a:rPr lang="en-US" sz="2200" b="0" spc="5" dirty="0">
                          <a:solidFill>
                            <a:schemeClr val="tx1"/>
                          </a:solidFill>
                          <a:effectLst/>
                        </a:rPr>
                        <a:t> </a:t>
                      </a:r>
                      <a:r>
                        <a:rPr lang="en-US" sz="2200" b="0" dirty="0">
                          <a:solidFill>
                            <a:schemeClr val="tx1"/>
                          </a:solidFill>
                          <a:effectLst/>
                        </a:rPr>
                        <a:t>a</a:t>
                      </a:r>
                      <a:r>
                        <a:rPr lang="en-US" sz="2200" b="0" spc="-20" dirty="0">
                          <a:solidFill>
                            <a:schemeClr val="tx1"/>
                          </a:solidFill>
                          <a:effectLst/>
                        </a:rPr>
                        <a:t> </a:t>
                      </a:r>
                      <a:r>
                        <a:rPr lang="en-US" sz="2200" b="0" spc="-5" dirty="0">
                          <a:solidFill>
                            <a:schemeClr val="tx1"/>
                          </a:solidFill>
                          <a:effectLst/>
                        </a:rPr>
                        <a:t>reliable</a:t>
                      </a:r>
                      <a:r>
                        <a:rPr lang="en-US" sz="2200" b="0" spc="-15" dirty="0">
                          <a:solidFill>
                            <a:schemeClr val="tx1"/>
                          </a:solidFill>
                          <a:effectLst/>
                        </a:rPr>
                        <a:t> </a:t>
                      </a:r>
                      <a:r>
                        <a:rPr lang="en-US" sz="2200" b="0" spc="-5" dirty="0">
                          <a:solidFill>
                            <a:schemeClr val="tx1"/>
                          </a:solidFill>
                          <a:effectLst/>
                        </a:rPr>
                        <a:t>history</a:t>
                      </a:r>
                      <a:r>
                        <a:rPr lang="en-US" sz="2200" b="0" spc="-20" dirty="0">
                          <a:solidFill>
                            <a:schemeClr val="tx1"/>
                          </a:solidFill>
                          <a:effectLst/>
                        </a:rPr>
                        <a:t> </a:t>
                      </a:r>
                      <a:r>
                        <a:rPr lang="en-US" sz="2200" b="0" dirty="0">
                          <a:solidFill>
                            <a:schemeClr val="tx1"/>
                          </a:solidFill>
                          <a:effectLst/>
                        </a:rPr>
                        <a:t>of</a:t>
                      </a:r>
                      <a:r>
                        <a:rPr lang="en-US" sz="2200" b="0" spc="-25" dirty="0">
                          <a:solidFill>
                            <a:schemeClr val="tx1"/>
                          </a:solidFill>
                          <a:effectLst/>
                        </a:rPr>
                        <a:t> </a:t>
                      </a:r>
                      <a:r>
                        <a:rPr lang="en-US" sz="2200" b="0" spc="-5" dirty="0">
                          <a:solidFill>
                            <a:schemeClr val="tx1"/>
                          </a:solidFill>
                          <a:effectLst/>
                        </a:rPr>
                        <a:t>chickenpox*</a:t>
                      </a:r>
                      <a:r>
                        <a:rPr lang="en-US" sz="2200" b="0" spc="-15" dirty="0">
                          <a:solidFill>
                            <a:schemeClr val="tx1"/>
                          </a:solidFill>
                          <a:effectLst/>
                        </a:rPr>
                        <a:t> </a:t>
                      </a:r>
                      <a:r>
                        <a:rPr lang="en-US" sz="2200" b="0" dirty="0">
                          <a:solidFill>
                            <a:schemeClr val="tx1"/>
                          </a:solidFill>
                          <a:effectLst/>
                        </a:rPr>
                        <a:t>or</a:t>
                      </a:r>
                      <a:r>
                        <a:rPr lang="en-US" sz="2200" b="0" spc="-20" dirty="0">
                          <a:solidFill>
                            <a:schemeClr val="tx1"/>
                          </a:solidFill>
                          <a:effectLst/>
                        </a:rPr>
                        <a:t> </a:t>
                      </a:r>
                      <a:r>
                        <a:rPr lang="en-US" sz="2200" b="0" spc="-5" dirty="0">
                          <a:solidFill>
                            <a:schemeClr val="tx1"/>
                          </a:solidFill>
                          <a:effectLst/>
                        </a:rPr>
                        <a:t>laboratory</a:t>
                      </a:r>
                      <a:r>
                        <a:rPr lang="en-US" sz="2200" b="0" spc="-20" dirty="0">
                          <a:solidFill>
                            <a:schemeClr val="tx1"/>
                          </a:solidFill>
                          <a:effectLst/>
                        </a:rPr>
                        <a:t> </a:t>
                      </a:r>
                      <a:r>
                        <a:rPr lang="en-US" sz="2200" b="0" spc="-5" dirty="0">
                          <a:solidFill>
                            <a:schemeClr val="tx1"/>
                          </a:solidFill>
                          <a:effectLst/>
                        </a:rPr>
                        <a:t>evidence</a:t>
                      </a:r>
                      <a:r>
                        <a:rPr lang="en-US" sz="2200" b="0" spc="-20" dirty="0">
                          <a:solidFill>
                            <a:schemeClr val="tx1"/>
                          </a:solidFill>
                          <a:effectLst/>
                        </a:rPr>
                        <a:t> </a:t>
                      </a:r>
                      <a:r>
                        <a:rPr lang="en-US" sz="2200" b="0" dirty="0">
                          <a:solidFill>
                            <a:schemeClr val="tx1"/>
                          </a:solidFill>
                          <a:effectLst/>
                        </a:rPr>
                        <a:t>of</a:t>
                      </a:r>
                      <a:r>
                        <a:rPr lang="en-US" sz="2200" b="0" spc="-20" dirty="0">
                          <a:solidFill>
                            <a:schemeClr val="tx1"/>
                          </a:solidFill>
                          <a:effectLst/>
                        </a:rPr>
                        <a:t> </a:t>
                      </a:r>
                      <a:r>
                        <a:rPr lang="en-US" sz="2200" b="0" spc="-5" dirty="0">
                          <a:solidFill>
                            <a:schemeClr val="tx1"/>
                          </a:solidFill>
                          <a:effectLst/>
                        </a:rPr>
                        <a:t>immunity</a:t>
                      </a:r>
                      <a:r>
                        <a:rPr lang="en-US" sz="2200" b="0" spc="-20" dirty="0">
                          <a:solidFill>
                            <a:schemeClr val="tx1"/>
                          </a:solidFill>
                          <a:effectLst/>
                        </a:rPr>
                        <a:t> </a:t>
                      </a:r>
                      <a:r>
                        <a:rPr lang="en-US" sz="2200" b="0" spc="-5" dirty="0">
                          <a:solidFill>
                            <a:schemeClr val="tx1"/>
                          </a:solidFill>
                          <a:effectLst/>
                        </a:rPr>
                        <a:t>acceptable</a:t>
                      </a:r>
                      <a:endParaRPr lang="en-US" sz="2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797438427"/>
                  </a:ext>
                </a:extLst>
              </a:tr>
            </a:tbl>
          </a:graphicData>
        </a:graphic>
      </p:graphicFrame>
      <p:sp>
        <p:nvSpPr>
          <p:cNvPr id="7" name="TextBox 6">
            <a:extLst>
              <a:ext uri="{FF2B5EF4-FFF2-40B4-BE49-F238E27FC236}">
                <a16:creationId xmlns="" xmlns:a16="http://schemas.microsoft.com/office/drawing/2014/main" id="{B777E8CB-1554-44DC-835E-6805B9EC5F30}"/>
              </a:ext>
            </a:extLst>
          </p:cNvPr>
          <p:cNvSpPr txBox="1"/>
          <p:nvPr/>
        </p:nvSpPr>
        <p:spPr>
          <a:xfrm>
            <a:off x="250372" y="189011"/>
            <a:ext cx="11242570" cy="707886"/>
          </a:xfrm>
          <a:prstGeom prst="rect">
            <a:avLst/>
          </a:prstGeom>
          <a:noFill/>
        </p:spPr>
        <p:txBody>
          <a:bodyPr wrap="square">
            <a:spAutoFit/>
          </a:bodyPr>
          <a:lstStyle/>
          <a:p>
            <a:pPr>
              <a:buClr>
                <a:srgbClr val="000000"/>
              </a:buClr>
              <a:buFont typeface="Arial"/>
              <a:buNone/>
            </a:pPr>
            <a:r>
              <a:rPr lang="en-US" sz="4000" kern="0" dirty="0">
                <a:solidFill>
                  <a:srgbClr val="FFFFFF"/>
                </a:solidFill>
                <a:cs typeface="Arial"/>
                <a:sym typeface="Arial"/>
              </a:rPr>
              <a:t>2019-20 MA School Requirements</a:t>
            </a:r>
          </a:p>
        </p:txBody>
      </p:sp>
    </p:spTree>
    <p:extLst>
      <p:ext uri="{BB962C8B-B14F-4D97-AF65-F5344CB8AC3E}">
        <p14:creationId xmlns:p14="http://schemas.microsoft.com/office/powerpoint/2010/main" val="393817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buClrTx/>
              <a:buFontTx/>
              <a:buNone/>
            </a:pPr>
            <a:fld id="{CA49D0EE-DE7F-324B-A84C-F36708423CDB}" type="slidenum">
              <a:rPr lang="en-US" kern="1200" smtClean="0">
                <a:solidFill>
                  <a:srgbClr val="464646">
                    <a:lumMod val="40000"/>
                    <a:lumOff val="60000"/>
                  </a:srgbClr>
                </a:solidFill>
                <a:latin typeface="Calibri"/>
                <a:ea typeface="+mn-ea"/>
              </a:rPr>
              <a:pPr>
                <a:buClrTx/>
                <a:buFontTx/>
                <a:buNone/>
              </a:pPr>
              <a:t>36</a:t>
            </a:fld>
            <a:endParaRPr lang="en-US" kern="1200" dirty="0">
              <a:solidFill>
                <a:srgbClr val="464646">
                  <a:lumMod val="40000"/>
                  <a:lumOff val="60000"/>
                </a:srgbClr>
              </a:solidFill>
              <a:latin typeface="Calibri"/>
              <a:ea typeface="+mn-ea"/>
            </a:endParaRPr>
          </a:p>
        </p:txBody>
      </p:sp>
      <p:sp>
        <p:nvSpPr>
          <p:cNvPr id="4" name="TextBox 3">
            <a:extLst>
              <a:ext uri="{FF2B5EF4-FFF2-40B4-BE49-F238E27FC236}">
                <a16:creationId xmlns="" xmlns:a16="http://schemas.microsoft.com/office/drawing/2014/main" id="{21F568BE-0510-473E-964F-9F0A5C6BDA74}"/>
              </a:ext>
            </a:extLst>
          </p:cNvPr>
          <p:cNvSpPr txBox="1"/>
          <p:nvPr/>
        </p:nvSpPr>
        <p:spPr>
          <a:xfrm>
            <a:off x="239485" y="189012"/>
            <a:ext cx="11146971" cy="707886"/>
          </a:xfrm>
          <a:prstGeom prst="rect">
            <a:avLst/>
          </a:prstGeom>
          <a:noFill/>
        </p:spPr>
        <p:txBody>
          <a:bodyPr wrap="square">
            <a:spAutoFit/>
          </a:bodyPr>
          <a:lstStyle/>
          <a:p>
            <a:pPr>
              <a:buClr>
                <a:srgbClr val="000000"/>
              </a:buClr>
              <a:buFont typeface="Arial"/>
              <a:buNone/>
            </a:pPr>
            <a:r>
              <a:rPr lang="en-US" sz="4000" kern="0" dirty="0">
                <a:solidFill>
                  <a:srgbClr val="FFFFFF"/>
                </a:solidFill>
                <a:cs typeface="Arial"/>
                <a:sym typeface="Arial"/>
              </a:rPr>
              <a:t>2019-20 MA Immunization Surveys</a:t>
            </a:r>
          </a:p>
        </p:txBody>
      </p:sp>
      <p:sp>
        <p:nvSpPr>
          <p:cNvPr id="6" name="TextBox 5">
            <a:extLst>
              <a:ext uri="{FF2B5EF4-FFF2-40B4-BE49-F238E27FC236}">
                <a16:creationId xmlns="" xmlns:a16="http://schemas.microsoft.com/office/drawing/2014/main" id="{E43E03A5-DA19-4B4B-AA1A-0A7ED0E65FC5}"/>
              </a:ext>
            </a:extLst>
          </p:cNvPr>
          <p:cNvSpPr txBox="1"/>
          <p:nvPr/>
        </p:nvSpPr>
        <p:spPr>
          <a:xfrm>
            <a:off x="239485" y="1184275"/>
            <a:ext cx="5072743" cy="461665"/>
          </a:xfrm>
          <a:prstGeom prst="rect">
            <a:avLst/>
          </a:prstGeom>
          <a:noFill/>
        </p:spPr>
        <p:txBody>
          <a:bodyPr wrap="square" rtlCol="0">
            <a:spAutoFit/>
          </a:bodyPr>
          <a:lstStyle/>
          <a:p>
            <a:pPr algn="ctr">
              <a:buClr>
                <a:srgbClr val="000000"/>
              </a:buClr>
              <a:buFont typeface="Arial"/>
              <a:buNone/>
            </a:pPr>
            <a:r>
              <a:rPr lang="en-US" sz="2400" kern="0" dirty="0">
                <a:solidFill>
                  <a:srgbClr val="000000"/>
                </a:solidFill>
                <a:cs typeface="Arial"/>
                <a:sym typeface="Arial"/>
              </a:rPr>
              <a:t>Kindergarten </a:t>
            </a:r>
            <a:r>
              <a:rPr lang="en-US" sz="2400" kern="0" dirty="0" err="1">
                <a:solidFill>
                  <a:srgbClr val="000000"/>
                </a:solidFill>
                <a:cs typeface="Arial"/>
                <a:sym typeface="Arial"/>
              </a:rPr>
              <a:t>Imm</a:t>
            </a:r>
            <a:r>
              <a:rPr lang="en-US" sz="2400" kern="0" dirty="0">
                <a:solidFill>
                  <a:srgbClr val="000000"/>
                </a:solidFill>
                <a:cs typeface="Arial"/>
                <a:sym typeface="Arial"/>
              </a:rPr>
              <a:t> Survey Results</a:t>
            </a:r>
          </a:p>
        </p:txBody>
      </p:sp>
      <p:graphicFrame>
        <p:nvGraphicFramePr>
          <p:cNvPr id="8" name="Table 7">
            <a:extLst>
              <a:ext uri="{FF2B5EF4-FFF2-40B4-BE49-F238E27FC236}">
                <a16:creationId xmlns="" xmlns:a16="http://schemas.microsoft.com/office/drawing/2014/main" id="{9FC5F9B1-C9F9-4571-AD16-1CAB2B9246D5}"/>
              </a:ext>
            </a:extLst>
          </p:cNvPr>
          <p:cNvGraphicFramePr>
            <a:graphicFrameLocks noGrp="1"/>
          </p:cNvGraphicFramePr>
          <p:nvPr>
            <p:extLst>
              <p:ext uri="{D42A27DB-BD31-4B8C-83A1-F6EECF244321}">
                <p14:modId xmlns:p14="http://schemas.microsoft.com/office/powerpoint/2010/main" val="453854903"/>
              </p:ext>
            </p:extLst>
          </p:nvPr>
        </p:nvGraphicFramePr>
        <p:xfrm>
          <a:off x="489856" y="1817914"/>
          <a:ext cx="4572000" cy="4343400"/>
        </p:xfrm>
        <a:graphic>
          <a:graphicData uri="http://schemas.openxmlformats.org/drawingml/2006/table">
            <a:tbl>
              <a:tblPr>
                <a:tableStyleId>{5C22544A-7EE6-4342-B048-85BDC9FD1C3A}</a:tableStyleId>
              </a:tblPr>
              <a:tblGrid>
                <a:gridCol w="3048000">
                  <a:extLst>
                    <a:ext uri="{9D8B030D-6E8A-4147-A177-3AD203B41FA5}">
                      <a16:colId xmlns="" xmlns:a16="http://schemas.microsoft.com/office/drawing/2014/main" val="2539440411"/>
                    </a:ext>
                  </a:extLst>
                </a:gridCol>
                <a:gridCol w="1524000">
                  <a:extLst>
                    <a:ext uri="{9D8B030D-6E8A-4147-A177-3AD203B41FA5}">
                      <a16:colId xmlns="" xmlns:a16="http://schemas.microsoft.com/office/drawing/2014/main" val="463427887"/>
                    </a:ext>
                  </a:extLst>
                </a:gridCol>
              </a:tblGrid>
              <a:tr h="320040">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5 DTaP/ DTP</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97.2%</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200381811"/>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4 Polio</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97.3%</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028139841"/>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2 MMR</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97.3%</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357749874"/>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3 Hep B</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98.0%</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347058075"/>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2 Varicella</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96.8%</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763481744"/>
                  </a:ext>
                </a:extLst>
              </a:tr>
              <a:tr h="777240">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History of chickenpox disease</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0.2%</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617837589"/>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Immunity to chickenpox</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97.0%</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1582305368"/>
                  </a:ext>
                </a:extLst>
              </a:tr>
              <a:tr h="393192">
                <a:tc>
                  <a:txBody>
                    <a:bodyPr/>
                    <a:lstStyle/>
                    <a:p>
                      <a:pPr algn="l" rtl="0" fontAlgn="ctr"/>
                      <a:r>
                        <a:rPr lang="en-US" sz="2000" u="none" strike="noStrike" dirty="0">
                          <a:solidFill>
                            <a:schemeClr val="tx1"/>
                          </a:solidFill>
                          <a:effectLst/>
                          <a:latin typeface="Arial" panose="020B0604020202020204" pitchFamily="34" charset="0"/>
                          <a:cs typeface="Arial" panose="020B0604020202020204" pitchFamily="34" charset="0"/>
                        </a:rPr>
                        <a:t>Series Complete</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u="none" strike="noStrike" dirty="0">
                          <a:solidFill>
                            <a:schemeClr val="tx1"/>
                          </a:solidFill>
                          <a:effectLst/>
                          <a:latin typeface="Arial" panose="020B0604020202020204" pitchFamily="34" charset="0"/>
                          <a:cs typeface="Arial" panose="020B0604020202020204" pitchFamily="34" charset="0"/>
                        </a:rPr>
                        <a:t>95.9%</a:t>
                      </a:r>
                      <a:endParaRPr lang="en-US" sz="2000" b="0" i="0" u="none" strike="noStrike" dirty="0">
                        <a:solidFill>
                          <a:schemeClr val="tx1"/>
                        </a:solidFill>
                        <a:effectLst/>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594578524"/>
                  </a:ext>
                </a:extLst>
              </a:tr>
              <a:tr h="393192">
                <a:tc>
                  <a:txBody>
                    <a:bodyPr/>
                    <a:lstStyle/>
                    <a:p>
                      <a:pPr algn="l" rtl="0" fontAlgn="ctr"/>
                      <a:r>
                        <a:rPr lang="en-US" sz="2000" b="0" i="0" u="none" strike="noStrike" dirty="0">
                          <a:solidFill>
                            <a:schemeClr val="tx1"/>
                          </a:solidFill>
                          <a:effectLst/>
                          <a:latin typeface="Arial" panose="020B0604020202020204" pitchFamily="34" charset="0"/>
                          <a:cs typeface="Arial" panose="020B0604020202020204" pitchFamily="34" charset="0"/>
                        </a:rPr>
                        <a:t>Medical Exemptions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b="0" i="0" u="none" strike="noStrike" dirty="0">
                          <a:solidFill>
                            <a:schemeClr val="tx1"/>
                          </a:solidFill>
                          <a:effectLst/>
                          <a:latin typeface="Arial" panose="020B0604020202020204" pitchFamily="34" charset="0"/>
                          <a:cs typeface="Arial" panose="020B0604020202020204" pitchFamily="34" charset="0"/>
                        </a:rPr>
                        <a:t>0.23%</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2738841708"/>
                  </a:ext>
                </a:extLst>
              </a:tr>
              <a:tr h="393192">
                <a:tc>
                  <a:txBody>
                    <a:bodyPr/>
                    <a:lstStyle/>
                    <a:p>
                      <a:pPr algn="l" rtl="0" fontAlgn="ctr"/>
                      <a:r>
                        <a:rPr lang="en-US" sz="2000" b="0" i="0" u="none" strike="noStrike" dirty="0">
                          <a:solidFill>
                            <a:schemeClr val="tx1"/>
                          </a:solidFill>
                          <a:effectLst/>
                          <a:latin typeface="Arial" panose="020B0604020202020204" pitchFamily="34" charset="0"/>
                          <a:cs typeface="Arial" panose="020B0604020202020204" pitchFamily="34" charset="0"/>
                        </a:rPr>
                        <a:t>Religious exemptions</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rtl="0" fontAlgn="ctr"/>
                      <a:r>
                        <a:rPr lang="en-US" sz="2000" b="0" i="0" u="none" strike="noStrike" dirty="0">
                          <a:solidFill>
                            <a:schemeClr val="tx1"/>
                          </a:solidFill>
                          <a:effectLst/>
                          <a:latin typeface="Arial" panose="020B0604020202020204" pitchFamily="34" charset="0"/>
                          <a:cs typeface="Arial" panose="020B0604020202020204" pitchFamily="34" charset="0"/>
                        </a:rPr>
                        <a:t>1.10%</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 xmlns:a16="http://schemas.microsoft.com/office/drawing/2014/main" val="3304041467"/>
                  </a:ext>
                </a:extLst>
              </a:tr>
            </a:tbl>
          </a:graphicData>
        </a:graphic>
      </p:graphicFrame>
      <p:sp>
        <p:nvSpPr>
          <p:cNvPr id="10" name="TextBox 9">
            <a:extLst>
              <a:ext uri="{FF2B5EF4-FFF2-40B4-BE49-F238E27FC236}">
                <a16:creationId xmlns="" xmlns:a16="http://schemas.microsoft.com/office/drawing/2014/main" id="{96B3B0B8-9EEF-4752-8B1B-408C1A89FD5C}"/>
              </a:ext>
            </a:extLst>
          </p:cNvPr>
          <p:cNvSpPr txBox="1"/>
          <p:nvPr/>
        </p:nvSpPr>
        <p:spPr>
          <a:xfrm>
            <a:off x="5529946" y="1817914"/>
            <a:ext cx="5660568" cy="4226798"/>
          </a:xfrm>
          <a:prstGeom prst="rect">
            <a:avLst/>
          </a:prstGeom>
          <a:noFill/>
        </p:spPr>
        <p:txBody>
          <a:bodyPr wrap="square" rtlCol="0">
            <a:spAutoFit/>
          </a:bodyPr>
          <a:lstStyle/>
          <a:p>
            <a:pPr marL="285750" indent="-285750">
              <a:spcBef>
                <a:spcPts val="800"/>
              </a:spcBef>
              <a:buClr>
                <a:srgbClr val="000000"/>
              </a:buClr>
              <a:buFont typeface="Arial" panose="020B0604020202020204" pitchFamily="34" charset="0"/>
              <a:buChar char="•"/>
            </a:pPr>
            <a:r>
              <a:rPr lang="en-US" sz="2200" kern="0" dirty="0">
                <a:solidFill>
                  <a:srgbClr val="000000"/>
                </a:solidFill>
                <a:cs typeface="Arial"/>
                <a:sym typeface="Arial"/>
              </a:rPr>
              <a:t>Survey childcare, Kindergarten, Grade 7 and college</a:t>
            </a:r>
          </a:p>
          <a:p>
            <a:pPr marL="285750" indent="-285750">
              <a:spcBef>
                <a:spcPts val="800"/>
              </a:spcBef>
              <a:buClr>
                <a:srgbClr val="000000"/>
              </a:buClr>
              <a:buFont typeface="Arial" panose="020B0604020202020204" pitchFamily="34" charset="0"/>
              <a:buChar char="•"/>
            </a:pPr>
            <a:r>
              <a:rPr lang="en-US" sz="2200" kern="0" dirty="0">
                <a:solidFill>
                  <a:srgbClr val="000000"/>
                </a:solidFill>
                <a:cs typeface="Arial"/>
                <a:sym typeface="Arial"/>
              </a:rPr>
              <a:t>1144/1369 Kindergartens surveyed responded</a:t>
            </a:r>
          </a:p>
          <a:p>
            <a:pPr marL="285750" indent="-285750">
              <a:spcBef>
                <a:spcPts val="800"/>
              </a:spcBef>
              <a:buClr>
                <a:srgbClr val="000000"/>
              </a:buClr>
              <a:buFont typeface="Arial" panose="020B0604020202020204" pitchFamily="34" charset="0"/>
              <a:buChar char="•"/>
            </a:pPr>
            <a:r>
              <a:rPr lang="en-US" sz="2200" kern="0" dirty="0" err="1">
                <a:solidFill>
                  <a:srgbClr val="000000"/>
                </a:solidFill>
                <a:cs typeface="Arial"/>
                <a:sym typeface="Arial"/>
              </a:rPr>
              <a:t>Imm</a:t>
            </a:r>
            <a:r>
              <a:rPr lang="en-US" sz="2200" kern="0" dirty="0">
                <a:solidFill>
                  <a:srgbClr val="000000"/>
                </a:solidFill>
                <a:cs typeface="Arial"/>
                <a:sym typeface="Arial"/>
              </a:rPr>
              <a:t> rates for childcare, Kindergarten and Grade 7 are similar, with most rates consistently &gt;95%</a:t>
            </a:r>
          </a:p>
          <a:p>
            <a:pPr marL="285750" indent="-285750">
              <a:spcBef>
                <a:spcPts val="800"/>
              </a:spcBef>
              <a:buClr>
                <a:srgbClr val="000000"/>
              </a:buClr>
              <a:buFont typeface="Arial" panose="020B0604020202020204" pitchFamily="34" charset="0"/>
              <a:buChar char="•"/>
            </a:pPr>
            <a:r>
              <a:rPr lang="en-US" sz="2200" kern="0" dirty="0">
                <a:solidFill>
                  <a:srgbClr val="000000"/>
                </a:solidFill>
                <a:cs typeface="Arial"/>
                <a:sym typeface="Arial"/>
              </a:rPr>
              <a:t>College rates are lower, approximately 85-90%, with Men ACWY rates lower</a:t>
            </a:r>
          </a:p>
          <a:p>
            <a:pPr marL="285750" indent="-285750">
              <a:spcBef>
                <a:spcPts val="800"/>
              </a:spcBef>
              <a:buClr>
                <a:srgbClr val="000000"/>
              </a:buClr>
              <a:buFont typeface="Arial" panose="020B0604020202020204" pitchFamily="34" charset="0"/>
              <a:buChar char="•"/>
            </a:pPr>
            <a:r>
              <a:rPr lang="en-US" sz="2200" kern="0" dirty="0">
                <a:solidFill>
                  <a:srgbClr val="000000"/>
                </a:solidFill>
                <a:cs typeface="Arial"/>
                <a:sym typeface="Arial"/>
              </a:rPr>
              <a:t>Exemptions rates are slightly lower for childcare and Grade 7 </a:t>
            </a:r>
          </a:p>
        </p:txBody>
      </p:sp>
    </p:spTree>
    <p:extLst>
      <p:ext uri="{BB962C8B-B14F-4D97-AF65-F5344CB8AC3E}">
        <p14:creationId xmlns:p14="http://schemas.microsoft.com/office/powerpoint/2010/main" val="1919420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2"/>
          <p:cNvSpPr txBox="1">
            <a:spLocks noGrp="1"/>
          </p:cNvSpPr>
          <p:nvPr>
            <p:ph type="sldNum" idx="12"/>
          </p:nvPr>
        </p:nvSpPr>
        <p:spPr>
          <a:xfrm>
            <a:off x="8756527" y="6492495"/>
            <a:ext cx="2736415" cy="365125"/>
          </a:xfrm>
          <a:prstGeom prst="rect">
            <a:avLst/>
          </a:prstGeom>
          <a:noFill/>
          <a:ln>
            <a:noFill/>
          </a:ln>
        </p:spPr>
        <p:txBody>
          <a:bodyPr spcFirstLastPara="1" wrap="square" lIns="91425" tIns="45700" rIns="91425" bIns="45700" anchor="ctr" anchorCtr="0">
            <a:noAutofit/>
          </a:bodyPr>
          <a:lstStyle/>
          <a:p>
            <a:fld id="{00000000-1234-1234-1234-123412341234}" type="slidenum">
              <a:rPr lang="en-US"/>
              <a:pPr/>
              <a:t>37</a:t>
            </a:fld>
            <a:endParaRPr/>
          </a:p>
        </p:txBody>
      </p:sp>
    </p:spTree>
    <p:extLst>
      <p:ext uri="{BB962C8B-B14F-4D97-AF65-F5344CB8AC3E}">
        <p14:creationId xmlns:p14="http://schemas.microsoft.com/office/powerpoint/2010/main" val="2142930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 xmlns:a16="http://schemas.microsoft.com/office/drawing/2014/main" id="{BED381F1-D8E8-5A46-A626-A8E179831010}"/>
              </a:ext>
            </a:extLst>
          </p:cNvPr>
          <p:cNvSpPr txBox="1">
            <a:spLocks/>
          </p:cNvSpPr>
          <p:nvPr/>
        </p:nvSpPr>
        <p:spPr>
          <a:xfrm>
            <a:off x="2142584" y="2717060"/>
            <a:ext cx="8153399" cy="76200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algn="ctr">
              <a:defRPr/>
            </a:pPr>
            <a:r>
              <a:rPr lang="en-US" i="1" cap="none" dirty="0" smtClean="0">
                <a:solidFill>
                  <a:prstClr val="white"/>
                </a:solidFill>
              </a:rPr>
              <a:t>Next Meeting:</a:t>
            </a:r>
            <a:endParaRPr lang="en-US" i="1" cap="none" dirty="0">
              <a:solidFill>
                <a:prstClr val="white"/>
              </a:solidFill>
            </a:endParaRPr>
          </a:p>
        </p:txBody>
      </p:sp>
      <p:sp>
        <p:nvSpPr>
          <p:cNvPr id="3" name="Subtitle 3">
            <a:extLst>
              <a:ext uri="{FF2B5EF4-FFF2-40B4-BE49-F238E27FC236}">
                <a16:creationId xmlns="" xmlns:a16="http://schemas.microsoft.com/office/drawing/2014/main" id="{DD223DFD-2833-AC4E-8009-E8D870640DA3}"/>
              </a:ext>
            </a:extLst>
          </p:cNvPr>
          <p:cNvSpPr txBox="1">
            <a:spLocks/>
          </p:cNvSpPr>
          <p:nvPr/>
        </p:nvSpPr>
        <p:spPr>
          <a:xfrm>
            <a:off x="3139807" y="3571313"/>
            <a:ext cx="6158429"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ltLang="en-US" sz="5000" b="1" dirty="0" smtClean="0">
                <a:solidFill>
                  <a:sysClr val="window" lastClr="FFFFFF"/>
                </a:solidFill>
              </a:rPr>
              <a:t>October 14, 2020</a:t>
            </a:r>
            <a:endParaRPr lang="en-US" altLang="en-US" sz="5000" b="1" dirty="0">
              <a:solidFill>
                <a:sysClr val="window" lastClr="FFFFFF"/>
              </a:solidFill>
            </a:endParaRPr>
          </a:p>
        </p:txBody>
      </p:sp>
    </p:spTree>
    <p:extLst>
      <p:ext uri="{BB962C8B-B14F-4D97-AF65-F5344CB8AC3E}">
        <p14:creationId xmlns:p14="http://schemas.microsoft.com/office/powerpoint/2010/main" val="1426092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E3CA4616-86DB-2A48-9ED8-05C746D0DBA8}"/>
              </a:ext>
            </a:extLst>
          </p:cNvPr>
          <p:cNvSpPr>
            <a:spLocks noGrp="1"/>
          </p:cNvSpPr>
          <p:nvPr>
            <p:ph type="sldNum" sz="quarter" idx="10"/>
          </p:nvPr>
        </p:nvSpPr>
        <p:spPr/>
        <p:txBody>
          <a:bodyPr/>
          <a:lstStyle/>
          <a:p>
            <a:fld id="{CA49D0EE-DE7F-324B-A84C-F36708423CDB}" type="slidenum">
              <a:rPr lang="en-US" smtClean="0">
                <a:solidFill>
                  <a:srgbClr val="464646">
                    <a:lumMod val="40000"/>
                    <a:lumOff val="60000"/>
                  </a:srgbClr>
                </a:solidFill>
              </a:rPr>
              <a:pPr/>
              <a:t>4</a:t>
            </a:fld>
            <a:endParaRPr lang="en-US" dirty="0">
              <a:solidFill>
                <a:srgbClr val="464646">
                  <a:lumMod val="40000"/>
                  <a:lumOff val="60000"/>
                </a:srgbClr>
              </a:solidFill>
            </a:endParaRPr>
          </a:p>
        </p:txBody>
      </p:sp>
      <p:sp>
        <p:nvSpPr>
          <p:cNvPr id="7" name="Footer Placeholder 6">
            <a:extLst>
              <a:ext uri="{FF2B5EF4-FFF2-40B4-BE49-F238E27FC236}">
                <a16:creationId xmlns="" xmlns:a16="http://schemas.microsoft.com/office/drawing/2014/main" id="{B7C89FC3-4085-A24D-ADCF-8C25170133D1}"/>
              </a:ext>
            </a:extLst>
          </p:cNvPr>
          <p:cNvSpPr>
            <a:spLocks noGrp="1"/>
          </p:cNvSpPr>
          <p:nvPr>
            <p:ph type="ftr" sz="quarter" idx="11"/>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8" name="TextBox 7">
            <a:extLst>
              <a:ext uri="{FF2B5EF4-FFF2-40B4-BE49-F238E27FC236}">
                <a16:creationId xmlns="" xmlns:a16="http://schemas.microsoft.com/office/drawing/2014/main" id="{24067031-449F-5741-99A0-209BB8A8C96C}"/>
              </a:ext>
            </a:extLst>
          </p:cNvPr>
          <p:cNvSpPr txBox="1"/>
          <p:nvPr/>
        </p:nvSpPr>
        <p:spPr>
          <a:xfrm>
            <a:off x="721894" y="293879"/>
            <a:ext cx="7609305"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chemeClr val="bg1"/>
                </a:solidFill>
                <a:effectLst/>
                <a:uLnTx/>
                <a:uFillTx/>
                <a:latin typeface="Arial" charset="0"/>
                <a:cs typeface="Arial" charset="0"/>
              </a:rPr>
              <a:t>WIC Reach</a:t>
            </a:r>
            <a:endParaRPr lang="en-US" dirty="0">
              <a:solidFill>
                <a:schemeClr val="bg1"/>
              </a:solidFill>
            </a:endParaRPr>
          </a:p>
        </p:txBody>
      </p:sp>
      <p:sp>
        <p:nvSpPr>
          <p:cNvPr id="2" name="Content Placeholder 1"/>
          <p:cNvSpPr>
            <a:spLocks noGrp="1"/>
          </p:cNvSpPr>
          <p:nvPr>
            <p:ph sz="half" idx="2"/>
          </p:nvPr>
        </p:nvSpPr>
        <p:spPr>
          <a:xfrm>
            <a:off x="839788" y="1542867"/>
            <a:ext cx="10423298" cy="4297680"/>
          </a:xfrm>
        </p:spPr>
        <p:txBody>
          <a:bodyPr/>
          <a:lstStyle/>
          <a:p>
            <a:pPr>
              <a:spcAft>
                <a:spcPct val="50000"/>
              </a:spcAft>
            </a:pPr>
            <a:r>
              <a:rPr lang="en-US" altLang="en-US" dirty="0"/>
              <a:t>Nationally, approximately 6.3 million women, infants and children receive WIC services each month</a:t>
            </a:r>
          </a:p>
          <a:p>
            <a:pPr>
              <a:spcAft>
                <a:spcPct val="50000"/>
              </a:spcAft>
            </a:pPr>
            <a:r>
              <a:rPr lang="en-US" altLang="en-US" dirty="0"/>
              <a:t>Approximately half of all babies born in the US participate in WIC during the first year of life; about 43% of babies born in Massachusetts accessed the program in 2018</a:t>
            </a:r>
          </a:p>
          <a:p>
            <a:pPr>
              <a:spcAft>
                <a:spcPct val="50000"/>
              </a:spcAft>
            </a:pPr>
            <a:r>
              <a:rPr lang="en-US" altLang="en-US" dirty="0"/>
              <a:t>In FY20, nearly 185,000 unique individuals accessed WIC in MA</a:t>
            </a:r>
          </a:p>
          <a:p>
            <a:pPr>
              <a:spcAft>
                <a:spcPct val="50000"/>
              </a:spcAft>
            </a:pPr>
            <a:r>
              <a:rPr lang="en-US" altLang="en-US" dirty="0"/>
              <a:t>31 local programs operate over 114 sites statewide</a:t>
            </a:r>
          </a:p>
          <a:p>
            <a:endParaRPr lang="en-US" dirty="0"/>
          </a:p>
        </p:txBody>
      </p:sp>
    </p:spTree>
    <p:extLst>
      <p:ext uri="{BB962C8B-B14F-4D97-AF65-F5344CB8AC3E}">
        <p14:creationId xmlns:p14="http://schemas.microsoft.com/office/powerpoint/2010/main" val="3996842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E3CA4616-86DB-2A48-9ED8-05C746D0DBA8}"/>
              </a:ext>
            </a:extLst>
          </p:cNvPr>
          <p:cNvSpPr>
            <a:spLocks noGrp="1"/>
          </p:cNvSpPr>
          <p:nvPr>
            <p:ph type="sldNum" sz="quarter" idx="10"/>
          </p:nvPr>
        </p:nvSpPr>
        <p:spPr/>
        <p:txBody>
          <a:bodyPr/>
          <a:lstStyle/>
          <a:p>
            <a:fld id="{CA49D0EE-DE7F-324B-A84C-F36708423CDB}" type="slidenum">
              <a:rPr lang="en-US" smtClean="0">
                <a:solidFill>
                  <a:srgbClr val="464646">
                    <a:lumMod val="40000"/>
                    <a:lumOff val="60000"/>
                  </a:srgbClr>
                </a:solidFill>
              </a:rPr>
              <a:pPr/>
              <a:t>5</a:t>
            </a:fld>
            <a:endParaRPr lang="en-US" dirty="0">
              <a:solidFill>
                <a:srgbClr val="464646">
                  <a:lumMod val="40000"/>
                  <a:lumOff val="60000"/>
                </a:srgbClr>
              </a:solidFill>
            </a:endParaRPr>
          </a:p>
        </p:txBody>
      </p:sp>
      <p:sp>
        <p:nvSpPr>
          <p:cNvPr id="7" name="Footer Placeholder 6">
            <a:extLst>
              <a:ext uri="{FF2B5EF4-FFF2-40B4-BE49-F238E27FC236}">
                <a16:creationId xmlns="" xmlns:a16="http://schemas.microsoft.com/office/drawing/2014/main" id="{B7C89FC3-4085-A24D-ADCF-8C25170133D1}"/>
              </a:ext>
            </a:extLst>
          </p:cNvPr>
          <p:cNvSpPr>
            <a:spLocks noGrp="1"/>
          </p:cNvSpPr>
          <p:nvPr>
            <p:ph type="ftr" sz="quarter" idx="11"/>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8" name="TextBox 7">
            <a:extLst>
              <a:ext uri="{FF2B5EF4-FFF2-40B4-BE49-F238E27FC236}">
                <a16:creationId xmlns="" xmlns:a16="http://schemas.microsoft.com/office/drawing/2014/main" id="{24067031-449F-5741-99A0-209BB8A8C96C}"/>
              </a:ext>
            </a:extLst>
          </p:cNvPr>
          <p:cNvSpPr txBox="1"/>
          <p:nvPr/>
        </p:nvSpPr>
        <p:spPr>
          <a:xfrm>
            <a:off x="721893" y="93824"/>
            <a:ext cx="7609305" cy="40011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Arial" charset="0"/>
                <a:cs typeface="Arial" charset="0"/>
              </a:rPr>
              <a:t>WIC Clinic Locations</a:t>
            </a:r>
            <a:endParaRPr lang="en-US" sz="1050" dirty="0">
              <a:solidFill>
                <a:schemeClr val="bg1"/>
              </a:solidFill>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352" b="9763"/>
          <a:stretch/>
        </p:blipFill>
        <p:spPr bwMode="auto">
          <a:xfrm>
            <a:off x="0" y="548566"/>
            <a:ext cx="11045728" cy="6337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775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11133" y="1219198"/>
            <a:ext cx="10453914" cy="4754880"/>
          </a:xfrm>
        </p:spPr>
        <p:txBody>
          <a:bodyPr/>
          <a:lstStyle/>
          <a:p>
            <a:pPr lvl="0">
              <a:spcAft>
                <a:spcPts val="600"/>
              </a:spcAft>
              <a:defRPr/>
            </a:pPr>
            <a:r>
              <a:rPr lang="en-US" dirty="0"/>
              <a:t>Eligibility Determination</a:t>
            </a:r>
          </a:p>
          <a:p>
            <a:pPr lvl="0">
              <a:spcAft>
                <a:spcPts val="600"/>
              </a:spcAft>
              <a:defRPr/>
            </a:pPr>
            <a:r>
              <a:rPr lang="en-US" dirty="0"/>
              <a:t>Food Security Screening</a:t>
            </a:r>
          </a:p>
          <a:p>
            <a:pPr lvl="0">
              <a:spcAft>
                <a:spcPts val="600"/>
              </a:spcAft>
              <a:defRPr/>
            </a:pPr>
            <a:r>
              <a:rPr lang="en-US" dirty="0"/>
              <a:t>Weight and Height Evaluation</a:t>
            </a:r>
          </a:p>
          <a:p>
            <a:pPr lvl="0">
              <a:spcAft>
                <a:spcPts val="600"/>
              </a:spcAft>
              <a:defRPr/>
            </a:pPr>
            <a:r>
              <a:rPr lang="en-US" dirty="0"/>
              <a:t>Blood Test for Iron (</a:t>
            </a:r>
            <a:r>
              <a:rPr lang="en-US" dirty="0" err="1"/>
              <a:t>Hgb</a:t>
            </a:r>
            <a:r>
              <a:rPr lang="en-US" dirty="0"/>
              <a:t>/</a:t>
            </a:r>
            <a:r>
              <a:rPr lang="en-US" dirty="0" err="1"/>
              <a:t>Hct</a:t>
            </a:r>
            <a:r>
              <a:rPr lang="en-US" dirty="0"/>
              <a:t>) </a:t>
            </a:r>
          </a:p>
          <a:p>
            <a:pPr lvl="0">
              <a:spcAft>
                <a:spcPts val="600"/>
              </a:spcAft>
              <a:defRPr/>
            </a:pPr>
            <a:r>
              <a:rPr lang="en-US" dirty="0"/>
              <a:t>Immunization Screening </a:t>
            </a:r>
          </a:p>
          <a:p>
            <a:pPr lvl="0">
              <a:spcAft>
                <a:spcPts val="600"/>
              </a:spcAft>
              <a:defRPr/>
            </a:pPr>
            <a:r>
              <a:rPr lang="en-US" dirty="0"/>
              <a:t>Health Screening</a:t>
            </a:r>
          </a:p>
          <a:p>
            <a:pPr lvl="0">
              <a:spcAft>
                <a:spcPts val="600"/>
              </a:spcAft>
              <a:defRPr/>
            </a:pPr>
            <a:r>
              <a:rPr lang="en-US" dirty="0"/>
              <a:t>Nutrition/Breastfeeding Assessment and Counseling</a:t>
            </a:r>
          </a:p>
          <a:p>
            <a:pPr lvl="0">
              <a:spcAft>
                <a:spcPts val="600"/>
              </a:spcAft>
              <a:defRPr/>
            </a:pPr>
            <a:r>
              <a:rPr lang="en-US" dirty="0"/>
              <a:t>Explanation and Issuance of Benefits</a:t>
            </a:r>
          </a:p>
          <a:p>
            <a:pPr lvl="0">
              <a:spcAft>
                <a:spcPts val="600"/>
              </a:spcAft>
              <a:defRPr/>
            </a:pPr>
            <a:r>
              <a:rPr lang="en-US" dirty="0"/>
              <a:t>Referrals </a:t>
            </a:r>
          </a:p>
          <a:p>
            <a:pPr marL="0" indent="0">
              <a:buNone/>
            </a:pPr>
            <a:endParaRPr lang="en-US" dirty="0"/>
          </a:p>
        </p:txBody>
      </p:sp>
      <p:sp>
        <p:nvSpPr>
          <p:cNvPr id="6" name="Slide Number Placeholder 5">
            <a:extLst>
              <a:ext uri="{FF2B5EF4-FFF2-40B4-BE49-F238E27FC236}">
                <a16:creationId xmlns="" xmlns:a16="http://schemas.microsoft.com/office/drawing/2014/main" id="{E3CA4616-86DB-2A48-9ED8-05C746D0DBA8}"/>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6</a:t>
            </a:fld>
            <a:endParaRPr lang="en-US" dirty="0">
              <a:solidFill>
                <a:srgbClr val="464646">
                  <a:lumMod val="40000"/>
                  <a:lumOff val="60000"/>
                </a:srgbClr>
              </a:solidFill>
            </a:endParaRPr>
          </a:p>
        </p:txBody>
      </p:sp>
      <p:sp>
        <p:nvSpPr>
          <p:cNvPr id="7" name="Footer Placeholder 6">
            <a:extLst>
              <a:ext uri="{FF2B5EF4-FFF2-40B4-BE49-F238E27FC236}">
                <a16:creationId xmlns="" xmlns:a16="http://schemas.microsoft.com/office/drawing/2014/main" id="{B7C89FC3-4085-A24D-ADCF-8C25170133D1}"/>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8" name="TextBox 7">
            <a:extLst>
              <a:ext uri="{FF2B5EF4-FFF2-40B4-BE49-F238E27FC236}">
                <a16:creationId xmlns="" xmlns:a16="http://schemas.microsoft.com/office/drawing/2014/main" id="{24067031-449F-5741-99A0-209BB8A8C96C}"/>
              </a:ext>
            </a:extLst>
          </p:cNvPr>
          <p:cNvSpPr txBox="1"/>
          <p:nvPr/>
        </p:nvSpPr>
        <p:spPr>
          <a:xfrm>
            <a:off x="371174" y="293879"/>
            <a:ext cx="1139991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What Happens at a WIC Certification Appointment?</a:t>
            </a:r>
            <a:endParaRPr lang="en-US" sz="1600" dirty="0">
              <a:solidFill>
                <a:schemeClr val="bg1"/>
              </a:solidFill>
            </a:endParaRPr>
          </a:p>
        </p:txBody>
      </p:sp>
    </p:spTree>
    <p:extLst>
      <p:ext uri="{BB962C8B-B14F-4D97-AF65-F5344CB8AC3E}">
        <p14:creationId xmlns:p14="http://schemas.microsoft.com/office/powerpoint/2010/main" val="81751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 xmlns:a16="http://schemas.microsoft.com/office/drawing/2014/main" id="{E3CA4616-86DB-2A48-9ED8-05C746D0DBA8}"/>
              </a:ext>
            </a:extLst>
          </p:cNvPr>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7</a:t>
            </a:fld>
            <a:endParaRPr lang="en-US" dirty="0">
              <a:solidFill>
                <a:srgbClr val="464646">
                  <a:lumMod val="40000"/>
                  <a:lumOff val="60000"/>
                </a:srgbClr>
              </a:solidFill>
            </a:endParaRPr>
          </a:p>
        </p:txBody>
      </p:sp>
      <p:sp>
        <p:nvSpPr>
          <p:cNvPr id="7" name="Footer Placeholder 6">
            <a:extLst>
              <a:ext uri="{FF2B5EF4-FFF2-40B4-BE49-F238E27FC236}">
                <a16:creationId xmlns="" xmlns:a16="http://schemas.microsoft.com/office/drawing/2014/main" id="{B7C89FC3-4085-A24D-ADCF-8C25170133D1}"/>
              </a:ext>
            </a:extLst>
          </p:cNvPr>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8" name="TextBox 7">
            <a:extLst>
              <a:ext uri="{FF2B5EF4-FFF2-40B4-BE49-F238E27FC236}">
                <a16:creationId xmlns="" xmlns:a16="http://schemas.microsoft.com/office/drawing/2014/main" id="{24067031-449F-5741-99A0-209BB8A8C96C}"/>
              </a:ext>
            </a:extLst>
          </p:cNvPr>
          <p:cNvSpPr txBox="1"/>
          <p:nvPr/>
        </p:nvSpPr>
        <p:spPr>
          <a:xfrm>
            <a:off x="371174" y="293879"/>
            <a:ext cx="1139991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WIC</a:t>
            </a:r>
            <a:r>
              <a:rPr kumimoji="0" lang="en-US" sz="3600" b="1" i="0" u="none" strike="noStrike" kern="1200" cap="none" spc="0" normalizeH="0" noProof="0" dirty="0">
                <a:ln>
                  <a:noFill/>
                </a:ln>
                <a:solidFill>
                  <a:schemeClr val="bg1"/>
                </a:solidFill>
                <a:effectLst/>
                <a:uLnTx/>
                <a:uFillTx/>
                <a:latin typeface="Arial" charset="0"/>
                <a:cs typeface="Arial" charset="0"/>
              </a:rPr>
              <a:t> Food Benefits</a:t>
            </a:r>
            <a:endParaRPr lang="en-US" sz="1600" dirty="0">
              <a:solidFill>
                <a:schemeClr val="bg1"/>
              </a:solidFill>
            </a:endParaRPr>
          </a:p>
        </p:txBody>
      </p:sp>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5604"/>
          <a:stretch/>
        </p:blipFill>
        <p:spPr bwMode="auto">
          <a:xfrm>
            <a:off x="8964705" y="507996"/>
            <a:ext cx="3034392" cy="6002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9871" y="517138"/>
            <a:ext cx="2766652" cy="581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63" y="1118253"/>
            <a:ext cx="4023360" cy="528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51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8</a:t>
            </a:fld>
            <a:endParaRPr lang="en-US" dirty="0">
              <a:solidFill>
                <a:srgbClr val="464646">
                  <a:lumMod val="40000"/>
                  <a:lumOff val="60000"/>
                </a:srgbClr>
              </a:solidFill>
            </a:endParaRPr>
          </a:p>
        </p:txBody>
      </p:sp>
      <p:sp>
        <p:nvSpPr>
          <p:cNvPr id="5" name="Footer Placeholder 4"/>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6" name="TextBox 5">
            <a:extLst>
              <a:ext uri="{FF2B5EF4-FFF2-40B4-BE49-F238E27FC236}">
                <a16:creationId xmlns="" xmlns:a16="http://schemas.microsoft.com/office/drawing/2014/main" id="{24067031-449F-5741-99A0-209BB8A8C96C}"/>
              </a:ext>
            </a:extLst>
          </p:cNvPr>
          <p:cNvSpPr txBox="1"/>
          <p:nvPr/>
        </p:nvSpPr>
        <p:spPr>
          <a:xfrm>
            <a:off x="371174" y="293879"/>
            <a:ext cx="1139991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WIC</a:t>
            </a:r>
            <a:r>
              <a:rPr kumimoji="0" lang="en-US" sz="3600" b="1" i="0" u="none" strike="noStrike" kern="1200" cap="none" spc="0" normalizeH="0" noProof="0" dirty="0">
                <a:ln>
                  <a:noFill/>
                </a:ln>
                <a:solidFill>
                  <a:schemeClr val="bg1"/>
                </a:solidFill>
                <a:effectLst/>
                <a:uLnTx/>
                <a:uFillTx/>
                <a:latin typeface="Arial" charset="0"/>
                <a:cs typeface="Arial" charset="0"/>
              </a:rPr>
              <a:t> Technology</a:t>
            </a:r>
            <a:endParaRPr lang="en-US" sz="1600"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5606" y="989650"/>
            <a:ext cx="4446851" cy="312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573" y="2908127"/>
            <a:ext cx="2195513" cy="334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209" y="4462577"/>
            <a:ext cx="3529229" cy="1645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024" y="1767593"/>
            <a:ext cx="2560320" cy="2281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0263" y="1348492"/>
            <a:ext cx="2640823" cy="683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54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CA49D0EE-DE7F-324B-A84C-F36708423CDB}" type="slidenum">
              <a:rPr lang="en-US" smtClean="0">
                <a:solidFill>
                  <a:srgbClr val="464646">
                    <a:lumMod val="40000"/>
                    <a:lumOff val="60000"/>
                  </a:srgbClr>
                </a:solidFill>
              </a:rPr>
              <a:pPr/>
              <a:t>9</a:t>
            </a:fld>
            <a:endParaRPr lang="en-US" dirty="0">
              <a:solidFill>
                <a:srgbClr val="464646">
                  <a:lumMod val="40000"/>
                  <a:lumOff val="60000"/>
                </a:srgbClr>
              </a:solidFill>
            </a:endParaRPr>
          </a:p>
        </p:txBody>
      </p:sp>
      <p:sp>
        <p:nvSpPr>
          <p:cNvPr id="3" name="Footer Placeholder 2"/>
          <p:cNvSpPr>
            <a:spLocks noGrp="1"/>
          </p:cNvSpPr>
          <p:nvPr>
            <p:ph type="ftr" sz="quarter" idx="3"/>
          </p:nvPr>
        </p:nvSpPr>
        <p:spPr/>
        <p:txBody>
          <a:bodyPr/>
          <a:lstStyle/>
          <a:p>
            <a:r>
              <a:rPr lang="en-US">
                <a:solidFill>
                  <a:srgbClr val="464646">
                    <a:lumMod val="40000"/>
                    <a:lumOff val="60000"/>
                  </a:srgbClr>
                </a:solidFill>
              </a:rPr>
              <a:t>Massachusetts Department of Public Health       mass.gov/dph</a:t>
            </a:r>
            <a:endParaRPr lang="en-US" dirty="0">
              <a:solidFill>
                <a:srgbClr val="464646">
                  <a:lumMod val="40000"/>
                  <a:lumOff val="60000"/>
                </a:srgbClr>
              </a:solidFill>
            </a:endParaRPr>
          </a:p>
        </p:txBody>
      </p:sp>
      <p:sp>
        <p:nvSpPr>
          <p:cNvPr id="4" name="Rectangle 3"/>
          <p:cNvSpPr/>
          <p:nvPr/>
        </p:nvSpPr>
        <p:spPr>
          <a:xfrm>
            <a:off x="498764" y="1159524"/>
            <a:ext cx="10794669" cy="4862870"/>
          </a:xfrm>
          <a:prstGeom prst="rect">
            <a:avLst/>
          </a:prstGeom>
        </p:spPr>
        <p:txBody>
          <a:bodyPr wrap="square">
            <a:spAutoFit/>
          </a:bodyPr>
          <a:lstStyle/>
          <a:p>
            <a:pPr lvl="0">
              <a:spcAft>
                <a:spcPts val="1200"/>
              </a:spcAft>
            </a:pPr>
            <a:r>
              <a:rPr lang="en-US" sz="2800" b="1" dirty="0"/>
              <a:t>Physical presence at certification</a:t>
            </a:r>
            <a:r>
              <a:rPr lang="en-US" sz="2800" dirty="0"/>
              <a:t> – allows all WIC certification/recertification appointments to be conducted by phone</a:t>
            </a:r>
          </a:p>
          <a:p>
            <a:pPr lvl="0">
              <a:spcAft>
                <a:spcPts val="1200"/>
              </a:spcAft>
            </a:pPr>
            <a:r>
              <a:rPr lang="en-US" sz="2800" b="1" dirty="0"/>
              <a:t>Remote benefits issuance</a:t>
            </a:r>
            <a:r>
              <a:rPr lang="en-US" sz="2800" dirty="0"/>
              <a:t> – allows staff to issue foods to participants’ WIC Card accounts remotely</a:t>
            </a:r>
          </a:p>
          <a:p>
            <a:pPr lvl="0">
              <a:spcAft>
                <a:spcPts val="1200"/>
              </a:spcAft>
            </a:pPr>
            <a:r>
              <a:rPr lang="en-US" sz="2800" b="1" dirty="0"/>
              <a:t>Medical documentation</a:t>
            </a:r>
            <a:r>
              <a:rPr lang="en-US" sz="2800" dirty="0"/>
              <a:t> – allows staff to issue special formula to existing participants without renewal documentation and allows staff to collect medical approval from providers by phone</a:t>
            </a:r>
          </a:p>
          <a:p>
            <a:pPr lvl="0">
              <a:spcAft>
                <a:spcPts val="1200"/>
              </a:spcAft>
            </a:pPr>
            <a:r>
              <a:rPr lang="en-US" sz="2800" b="1" dirty="0"/>
              <a:t>Separation of duties</a:t>
            </a:r>
            <a:r>
              <a:rPr lang="en-US" sz="2800" dirty="0"/>
              <a:t> – allows a single staff person to conduct all components of the WIC certification and benefit issuance without requiring reporting or additional quality assurance activities</a:t>
            </a:r>
          </a:p>
        </p:txBody>
      </p:sp>
      <p:sp>
        <p:nvSpPr>
          <p:cNvPr id="5" name="TextBox 4">
            <a:extLst>
              <a:ext uri="{FF2B5EF4-FFF2-40B4-BE49-F238E27FC236}">
                <a16:creationId xmlns="" xmlns:a16="http://schemas.microsoft.com/office/drawing/2014/main" id="{24067031-449F-5741-99A0-209BB8A8C96C}"/>
              </a:ext>
            </a:extLst>
          </p:cNvPr>
          <p:cNvSpPr txBox="1"/>
          <p:nvPr/>
        </p:nvSpPr>
        <p:spPr>
          <a:xfrm>
            <a:off x="371174" y="293879"/>
            <a:ext cx="11399912" cy="646331"/>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charset="0"/>
                <a:cs typeface="Arial" charset="0"/>
              </a:rPr>
              <a:t>COVID</a:t>
            </a:r>
            <a:r>
              <a:rPr kumimoji="0" lang="en-US" sz="3600" b="1" i="0" u="none" strike="noStrike" kern="1200" cap="none" spc="0" normalizeH="0" noProof="0" dirty="0">
                <a:ln>
                  <a:noFill/>
                </a:ln>
                <a:solidFill>
                  <a:schemeClr val="bg1"/>
                </a:solidFill>
                <a:effectLst/>
                <a:uLnTx/>
                <a:uFillTx/>
                <a:latin typeface="Arial" charset="0"/>
                <a:cs typeface="Arial" charset="0"/>
              </a:rPr>
              <a:t>-19 </a:t>
            </a:r>
            <a:r>
              <a:rPr kumimoji="0" lang="en-US" sz="3600" b="1" i="0" u="none" strike="noStrike" kern="1200" cap="none" spc="0" normalizeH="0" baseline="0" noProof="0" dirty="0">
                <a:ln>
                  <a:noFill/>
                </a:ln>
                <a:solidFill>
                  <a:schemeClr val="bg1"/>
                </a:solidFill>
                <a:effectLst/>
                <a:uLnTx/>
                <a:uFillTx/>
                <a:latin typeface="Arial" charset="0"/>
                <a:cs typeface="Arial" charset="0"/>
              </a:rPr>
              <a:t>Waivers</a:t>
            </a:r>
            <a:r>
              <a:rPr kumimoji="0" lang="en-US" sz="3600" b="1" i="0" u="none" strike="noStrike" kern="1200" cap="none" spc="0" normalizeH="0" noProof="0" dirty="0">
                <a:ln>
                  <a:noFill/>
                </a:ln>
                <a:solidFill>
                  <a:schemeClr val="bg1"/>
                </a:solidFill>
                <a:effectLst/>
                <a:uLnTx/>
                <a:uFillTx/>
                <a:latin typeface="Arial" charset="0"/>
                <a:cs typeface="Arial" charset="0"/>
              </a:rPr>
              <a:t> Granted by USDA – 3/2020</a:t>
            </a:r>
            <a:endParaRPr lang="en-US" sz="1600" dirty="0">
              <a:solidFill>
                <a:schemeClr val="bg1"/>
              </a:solidFill>
            </a:endParaRPr>
          </a:p>
        </p:txBody>
      </p:sp>
    </p:spTree>
    <p:extLst>
      <p:ext uri="{BB962C8B-B14F-4D97-AF65-F5344CB8AC3E}">
        <p14:creationId xmlns:p14="http://schemas.microsoft.com/office/powerpoint/2010/main" val="3778755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2517</TotalTime>
  <Words>1327</Words>
  <Application>Microsoft Office PowerPoint</Application>
  <PresentationFormat>Custom</PresentationFormat>
  <Paragraphs>262</Paragraphs>
  <Slides>38</Slides>
  <Notes>14</Notes>
  <HiddenSlides>0</HiddenSlides>
  <MMClips>1</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MA WIC Caseload and Participation Trends </vt:lpstr>
      <vt:lpstr>Participant Satisfaction Survey – July 2020 </vt:lpstr>
      <vt:lpstr>Participant Satisfaction Survey – July 2020 </vt:lpstr>
      <vt:lpstr>Participant Satisfaction Survey – July 2020 </vt:lpstr>
      <vt:lpstr>Participant Satisfaction Survey – July 2020 </vt:lpstr>
      <vt:lpstr>PowerPoint Presentation</vt:lpstr>
      <vt:lpstr>PowerPoint Presentation</vt:lpstr>
      <vt:lpstr> Massachusetts leads the nation</vt:lpstr>
      <vt:lpstr>PowerPoint Presentation</vt:lpstr>
      <vt:lpstr> Flu Vaccination Rates - race and ethnicity</vt:lpstr>
      <vt:lpstr> Flu vaccination rates - health care workers </vt:lpstr>
      <vt:lpstr> Flu season</vt:lpstr>
      <vt:lpstr> Flu vaccine supply in Massachusetts</vt:lpstr>
      <vt:lpstr> Flu vaccination during COVID-19</vt:lpstr>
      <vt:lpstr>PowerPoint Presentation</vt:lpstr>
      <vt:lpstr>PowerPoint Presentation</vt:lpstr>
      <vt:lpstr>PowerPoint Presentation</vt:lpstr>
      <vt:lpstr>PowerPoint Presentation</vt:lpstr>
      <vt:lpstr> Other required vaccines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McNamara, Torey (DPH)</cp:lastModifiedBy>
  <cp:revision>129</cp:revision>
  <dcterms:created xsi:type="dcterms:W3CDTF">2019-01-10T19:26:50Z</dcterms:created>
  <dcterms:modified xsi:type="dcterms:W3CDTF">2020-09-16T23:22:18Z</dcterms:modified>
</cp:coreProperties>
</file>