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 id="266" r:id="rId6"/>
    <p:sldId id="267" r:id="rId7"/>
    <p:sldId id="269" r:id="rId8"/>
    <p:sldId id="284" r:id="rId9"/>
    <p:sldId id="271" r:id="rId10"/>
    <p:sldId id="270" r:id="rId11"/>
    <p:sldId id="280" r:id="rId12"/>
    <p:sldId id="281" r:id="rId13"/>
    <p:sldId id="265" r:id="rId14"/>
    <p:sldId id="257" r:id="rId15"/>
    <p:sldId id="258" r:id="rId16"/>
    <p:sldId id="261" r:id="rId17"/>
    <p:sldId id="260" r:id="rId18"/>
    <p:sldId id="262" r:id="rId19"/>
    <p:sldId id="263" r:id="rId20"/>
    <p:sldId id="2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18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47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0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5137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98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20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53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7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414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8812DA-F765-4142-A6A3-A8ED7235E082}" type="datetime1">
              <a:rPr lang="en-US" smtClean="0"/>
              <a:t>12/16/2021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54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E0277FD-7DE6-41D4-930D-AC99F5AFE54E}" type="datetime1">
              <a:rPr lang="en-US" smtClean="0"/>
              <a:t>12/16/2021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3598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12/16/2021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938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3ED0CC-082F-4160-86E5-0D6041F12778}" type="datetime1">
              <a:rPr lang="en-US" smtClean="0"/>
              <a:t>12/16/2021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3612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32B087-60EB-429F-8D64-4469C61C2DC8}"/>
              </a:ext>
            </a:extLst>
          </p:cNvPr>
          <p:cNvPicPr>
            <a:picLocks noChangeAspect="1"/>
          </p:cNvPicPr>
          <p:nvPr/>
        </p:nvPicPr>
        <p:blipFill rotWithShape="1">
          <a:blip r:embed="rId3"/>
          <a:srcRect t="6845" b="5606"/>
          <a:stretch/>
        </p:blipFill>
        <p:spPr>
          <a:xfrm>
            <a:off x="20" y="10"/>
            <a:ext cx="12191980" cy="6857990"/>
          </a:xfrm>
          <a:prstGeom prst="rect">
            <a:avLst/>
          </a:prstGeom>
        </p:spPr>
      </p:pic>
      <p:sp>
        <p:nvSpPr>
          <p:cNvPr id="2" name="Title 1">
            <a:extLst>
              <a:ext uri="{FF2B5EF4-FFF2-40B4-BE49-F238E27FC236}">
                <a16:creationId xmlns:a16="http://schemas.microsoft.com/office/drawing/2014/main" id="{DCCC714A-20A4-47DD-9CF6-1B831ED6925F}"/>
              </a:ext>
            </a:extLst>
          </p:cNvPr>
          <p:cNvSpPr>
            <a:spLocks noGrp="1"/>
          </p:cNvSpPr>
          <p:nvPr>
            <p:ph type="ctrTitle"/>
          </p:nvPr>
        </p:nvSpPr>
        <p:spPr>
          <a:xfrm>
            <a:off x="2480733" y="1910444"/>
            <a:ext cx="7806266" cy="2530926"/>
          </a:xfrm>
          <a:solidFill>
            <a:schemeClr val="tx1"/>
          </a:solidFill>
        </p:spPr>
        <p:txBody>
          <a:bodyPr>
            <a:noAutofit/>
          </a:bodyPr>
          <a:lstStyle/>
          <a:p>
            <a:pPr algn="ctr"/>
            <a:r>
              <a:rPr lang="en-US" sz="5000" b="1" dirty="0">
                <a:solidFill>
                  <a:schemeClr val="bg1"/>
                </a:solidFill>
                <a:latin typeface="Arial Black" panose="020B0A04020102020204" pitchFamily="34" charset="0"/>
              </a:rPr>
              <a:t>Restrictive Housing</a:t>
            </a:r>
            <a:br>
              <a:rPr lang="en-US" sz="5000" b="1" dirty="0">
                <a:solidFill>
                  <a:schemeClr val="bg1"/>
                </a:solidFill>
                <a:latin typeface="Arial Black" panose="020B0A04020102020204" pitchFamily="34" charset="0"/>
              </a:rPr>
            </a:br>
            <a:r>
              <a:rPr lang="en-US" sz="5000" b="1" dirty="0">
                <a:solidFill>
                  <a:schemeClr val="bg1"/>
                </a:solidFill>
                <a:latin typeface="Arial Black" panose="020B0A04020102020204" pitchFamily="34" charset="0"/>
              </a:rPr>
              <a:t>and </a:t>
            </a:r>
            <a:br>
              <a:rPr lang="en-US" sz="5000" b="1" dirty="0">
                <a:solidFill>
                  <a:schemeClr val="bg1"/>
                </a:solidFill>
                <a:latin typeface="Arial Black" panose="020B0A04020102020204" pitchFamily="34" charset="0"/>
              </a:rPr>
            </a:br>
            <a:r>
              <a:rPr lang="en-US" sz="5000" b="1" dirty="0">
                <a:solidFill>
                  <a:schemeClr val="bg1"/>
                </a:solidFill>
                <a:latin typeface="Arial Black" panose="020B0A04020102020204" pitchFamily="34" charset="0"/>
              </a:rPr>
              <a:t>Prison Order</a:t>
            </a:r>
          </a:p>
        </p:txBody>
      </p:sp>
      <p:sp>
        <p:nvSpPr>
          <p:cNvPr id="3" name="Subtitle 2">
            <a:extLst>
              <a:ext uri="{FF2B5EF4-FFF2-40B4-BE49-F238E27FC236}">
                <a16:creationId xmlns:a16="http://schemas.microsoft.com/office/drawing/2014/main" id="{1B1266E1-1AFC-4086-916A-5C00375F6F94}"/>
              </a:ext>
            </a:extLst>
          </p:cNvPr>
          <p:cNvSpPr>
            <a:spLocks noGrp="1"/>
          </p:cNvSpPr>
          <p:nvPr>
            <p:ph type="subTitle" idx="1"/>
          </p:nvPr>
        </p:nvSpPr>
        <p:spPr>
          <a:xfrm>
            <a:off x="2480733" y="4441370"/>
            <a:ext cx="7806266" cy="881743"/>
          </a:xfrm>
          <a:solidFill>
            <a:schemeClr val="tx1"/>
          </a:solidFill>
        </p:spPr>
        <p:txBody>
          <a:bodyPr>
            <a:normAutofit/>
          </a:bodyPr>
          <a:lstStyle/>
          <a:p>
            <a:pPr algn="ctr"/>
            <a:r>
              <a:rPr lang="en-US" dirty="0">
                <a:solidFill>
                  <a:srgbClr val="C3754D"/>
                </a:solidFill>
                <a:latin typeface="Arial Black" panose="020B0A04020102020204" pitchFamily="34" charset="0"/>
              </a:rPr>
              <a:t>RHOC Subcommittee – Effects of Rh on Prison  Order and Control</a:t>
            </a:r>
          </a:p>
        </p:txBody>
      </p:sp>
    </p:spTree>
    <p:extLst>
      <p:ext uri="{BB962C8B-B14F-4D97-AF65-F5344CB8AC3E}">
        <p14:creationId xmlns:p14="http://schemas.microsoft.com/office/powerpoint/2010/main" val="299309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32B087-60EB-429F-8D64-4469C61C2DC8}"/>
              </a:ext>
            </a:extLst>
          </p:cNvPr>
          <p:cNvPicPr>
            <a:picLocks noChangeAspect="1"/>
          </p:cNvPicPr>
          <p:nvPr/>
        </p:nvPicPr>
        <p:blipFill rotWithShape="1">
          <a:blip r:embed="rId2"/>
          <a:srcRect t="6845" b="5606"/>
          <a:stretch/>
        </p:blipFill>
        <p:spPr>
          <a:xfrm>
            <a:off x="20" y="10"/>
            <a:ext cx="12191980" cy="6857990"/>
          </a:xfrm>
          <a:prstGeom prst="rect">
            <a:avLst/>
          </a:prstGeom>
        </p:spPr>
      </p:pic>
      <p:sp>
        <p:nvSpPr>
          <p:cNvPr id="2" name="Title 1">
            <a:extLst>
              <a:ext uri="{FF2B5EF4-FFF2-40B4-BE49-F238E27FC236}">
                <a16:creationId xmlns:a16="http://schemas.microsoft.com/office/drawing/2014/main" id="{DCCC714A-20A4-47DD-9CF6-1B831ED6925F}"/>
              </a:ext>
            </a:extLst>
          </p:cNvPr>
          <p:cNvSpPr>
            <a:spLocks noGrp="1"/>
          </p:cNvSpPr>
          <p:nvPr>
            <p:ph type="ctrTitle"/>
          </p:nvPr>
        </p:nvSpPr>
        <p:spPr>
          <a:xfrm>
            <a:off x="2480733" y="1910444"/>
            <a:ext cx="7806266" cy="2530926"/>
          </a:xfrm>
          <a:solidFill>
            <a:schemeClr val="tx1"/>
          </a:solidFill>
        </p:spPr>
        <p:txBody>
          <a:bodyPr>
            <a:noAutofit/>
          </a:bodyPr>
          <a:lstStyle/>
          <a:p>
            <a:pPr algn="ctr"/>
            <a:r>
              <a:rPr lang="en-US" sz="5000" b="1" dirty="0">
                <a:solidFill>
                  <a:schemeClr val="bg1"/>
                </a:solidFill>
                <a:latin typeface="Arial Black" panose="020B0A04020102020204" pitchFamily="34" charset="0"/>
              </a:rPr>
              <a:t>Restrictive Housing</a:t>
            </a:r>
            <a:br>
              <a:rPr lang="en-US" sz="5000" b="1" dirty="0">
                <a:solidFill>
                  <a:schemeClr val="bg1"/>
                </a:solidFill>
                <a:latin typeface="Arial Black" panose="020B0A04020102020204" pitchFamily="34" charset="0"/>
              </a:rPr>
            </a:br>
            <a:r>
              <a:rPr lang="en-US" sz="5000" b="1" dirty="0">
                <a:solidFill>
                  <a:schemeClr val="bg1"/>
                </a:solidFill>
                <a:latin typeface="Arial Black" panose="020B0A04020102020204" pitchFamily="34" charset="0"/>
              </a:rPr>
              <a:t>and </a:t>
            </a:r>
            <a:br>
              <a:rPr lang="en-US" sz="5000" b="1" dirty="0">
                <a:solidFill>
                  <a:schemeClr val="bg1"/>
                </a:solidFill>
                <a:latin typeface="Arial Black" panose="020B0A04020102020204" pitchFamily="34" charset="0"/>
              </a:rPr>
            </a:br>
            <a:r>
              <a:rPr lang="en-US" sz="5000" b="1" dirty="0">
                <a:solidFill>
                  <a:schemeClr val="bg1"/>
                </a:solidFill>
                <a:latin typeface="Arial Black" panose="020B0A04020102020204" pitchFamily="34" charset="0"/>
              </a:rPr>
              <a:t>Mental Health</a:t>
            </a:r>
          </a:p>
        </p:txBody>
      </p:sp>
      <p:sp>
        <p:nvSpPr>
          <p:cNvPr id="3" name="Subtitle 2">
            <a:extLst>
              <a:ext uri="{FF2B5EF4-FFF2-40B4-BE49-F238E27FC236}">
                <a16:creationId xmlns:a16="http://schemas.microsoft.com/office/drawing/2014/main" id="{1B1266E1-1AFC-4086-916A-5C00375F6F94}"/>
              </a:ext>
            </a:extLst>
          </p:cNvPr>
          <p:cNvSpPr>
            <a:spLocks noGrp="1"/>
          </p:cNvSpPr>
          <p:nvPr>
            <p:ph type="subTitle" idx="1"/>
          </p:nvPr>
        </p:nvSpPr>
        <p:spPr>
          <a:xfrm>
            <a:off x="2480733" y="4441370"/>
            <a:ext cx="7806266" cy="881743"/>
          </a:xfrm>
          <a:solidFill>
            <a:schemeClr val="tx1"/>
          </a:solidFill>
        </p:spPr>
        <p:txBody>
          <a:bodyPr>
            <a:normAutofit/>
          </a:bodyPr>
          <a:lstStyle/>
          <a:p>
            <a:pPr algn="ctr"/>
            <a:r>
              <a:rPr lang="en-US" dirty="0">
                <a:solidFill>
                  <a:srgbClr val="C3754D"/>
                </a:solidFill>
                <a:latin typeface="Arial Black" panose="020B0A04020102020204" pitchFamily="34" charset="0"/>
              </a:rPr>
              <a:t>RHOC Subcommittee – Prison  Order and Control</a:t>
            </a:r>
          </a:p>
        </p:txBody>
      </p:sp>
    </p:spTree>
    <p:extLst>
      <p:ext uri="{BB962C8B-B14F-4D97-AF65-F5344CB8AC3E}">
        <p14:creationId xmlns:p14="http://schemas.microsoft.com/office/powerpoint/2010/main" val="314528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5F74-A415-4B4F-950F-17123EA0A62E}"/>
              </a:ext>
            </a:extLst>
          </p:cNvPr>
          <p:cNvSpPr>
            <a:spLocks noGrp="1"/>
          </p:cNvSpPr>
          <p:nvPr>
            <p:ph type="title"/>
          </p:nvPr>
        </p:nvSpPr>
        <p:spPr>
          <a:xfrm>
            <a:off x="1010653" y="545433"/>
            <a:ext cx="10170694" cy="1103754"/>
          </a:xfrm>
          <a:solidFill>
            <a:schemeClr val="bg1"/>
          </a:solidFill>
          <a:effectLst/>
        </p:spPr>
        <p:txBody>
          <a:bodyPr vert="horz" lIns="91440" tIns="45720" rIns="91440" bIns="45720" rtlCol="0" anchor="b">
            <a:normAutofit/>
          </a:bodyPr>
          <a:lstStyle/>
          <a:p>
            <a:r>
              <a:rPr lang="en-US" sz="6000" b="1" dirty="0"/>
              <a:t>Variation Among RH Experiences </a:t>
            </a:r>
          </a:p>
        </p:txBody>
      </p:sp>
      <p:sp>
        <p:nvSpPr>
          <p:cNvPr id="4" name="TextBox 3">
            <a:extLst>
              <a:ext uri="{FF2B5EF4-FFF2-40B4-BE49-F238E27FC236}">
                <a16:creationId xmlns:a16="http://schemas.microsoft.com/office/drawing/2014/main" id="{6504E0AF-4940-4A7F-A075-FFBA0118F14F}"/>
              </a:ext>
            </a:extLst>
          </p:cNvPr>
          <p:cNvSpPr txBox="1"/>
          <p:nvPr/>
        </p:nvSpPr>
        <p:spPr>
          <a:xfrm>
            <a:off x="653144" y="1828801"/>
            <a:ext cx="11021786" cy="4801314"/>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imes New Roman" panose="02020603050405020304" pitchFamily="18" charset="0"/>
                <a:ea typeface="Calibri" panose="020F0502020204030204" pitchFamily="34" charset="0"/>
              </a:rPr>
              <a:t>To be sure, e</a:t>
            </a:r>
            <a:r>
              <a:rPr lang="en-US" sz="2800" dirty="0">
                <a:effectLst/>
                <a:latin typeface="Times New Roman" panose="02020603050405020304" pitchFamily="18" charset="0"/>
                <a:ea typeface="Calibri" panose="020F0502020204030204" pitchFamily="34" charset="0"/>
              </a:rPr>
              <a:t>ach person experiences RH differently. </a:t>
            </a:r>
          </a:p>
          <a:p>
            <a:pPr marL="342900" indent="-342900">
              <a:buFont typeface="Arial" panose="020B0604020202020204" pitchFamily="34" charset="0"/>
              <a:buChar char="•"/>
            </a:pPr>
            <a:r>
              <a:rPr lang="en-US" sz="2800" dirty="0">
                <a:latin typeface="Times New Roman" panose="02020603050405020304" pitchFamily="18" charset="0"/>
                <a:ea typeface="Calibri" panose="020F0502020204030204" pitchFamily="34" charset="0"/>
              </a:rPr>
              <a:t>P</a:t>
            </a:r>
            <a:r>
              <a:rPr lang="en-US" sz="2800" dirty="0">
                <a:effectLst/>
                <a:latin typeface="Times New Roman" panose="02020603050405020304" pitchFamily="18" charset="0"/>
                <a:ea typeface="Calibri" panose="020F0502020204030204" pitchFamily="34" charset="0"/>
              </a:rPr>
              <a:t>reexisting disabilities and other conditions, the length of the confinement, and the amount of control the prisoner perceives that they have over whether and how they can end it all effecting their overall experience. </a:t>
            </a:r>
          </a:p>
          <a:p>
            <a:pPr marL="342900" indent="-342900">
              <a:buFont typeface="Arial" panose="020B0604020202020204" pitchFamily="34" charset="0"/>
              <a:buChar char="•"/>
            </a:pPr>
            <a:r>
              <a:rPr lang="en-US" sz="2800" dirty="0">
                <a:latin typeface="Times New Roman" panose="02020603050405020304" pitchFamily="18" charset="0"/>
                <a:ea typeface="Calibri" panose="020F0502020204030204" pitchFamily="34" charset="0"/>
              </a:rPr>
              <a:t>Personal d</a:t>
            </a:r>
            <a:r>
              <a:rPr lang="en-US" sz="2800" dirty="0">
                <a:effectLst/>
                <a:latin typeface="Times New Roman" panose="02020603050405020304" pitchFamily="18" charset="0"/>
                <a:ea typeface="Calibri" panose="020F0502020204030204" pitchFamily="34" charset="0"/>
              </a:rPr>
              <a:t>ifferences between individual </a:t>
            </a:r>
            <a:r>
              <a:rPr lang="en-US" sz="2800" dirty="0">
                <a:latin typeface="Times New Roman" panose="02020603050405020304" pitchFamily="18" charset="0"/>
                <a:ea typeface="Calibri" panose="020F0502020204030204" pitchFamily="34" charset="0"/>
              </a:rPr>
              <a:t>in RH </a:t>
            </a:r>
            <a:r>
              <a:rPr lang="en-US" sz="2800" dirty="0">
                <a:effectLst/>
                <a:latin typeface="Times New Roman" panose="02020603050405020304" pitchFamily="18" charset="0"/>
                <a:ea typeface="Calibri" panose="020F0502020204030204" pitchFamily="34" charset="0"/>
              </a:rPr>
              <a:t>also account for how they manifest the strain caused by restrictive housing, if at all, and the duration of those external manifestations. </a:t>
            </a:r>
          </a:p>
          <a:p>
            <a:pPr marL="342900" indent="-3429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Moreover, there is variation in how different correctional systems utilize restrictive housing. </a:t>
            </a:r>
          </a:p>
          <a:p>
            <a:endParaRPr lang="en-US" sz="2600" dirty="0"/>
          </a:p>
        </p:txBody>
      </p:sp>
    </p:spTree>
    <p:extLst>
      <p:ext uri="{BB962C8B-B14F-4D97-AF65-F5344CB8AC3E}">
        <p14:creationId xmlns:p14="http://schemas.microsoft.com/office/powerpoint/2010/main" val="355306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1D0F-76B1-49B0-AEE5-9EC66DFF33CE}"/>
              </a:ext>
            </a:extLst>
          </p:cNvPr>
          <p:cNvSpPr>
            <a:spLocks noGrp="1"/>
          </p:cNvSpPr>
          <p:nvPr>
            <p:ph type="title"/>
          </p:nvPr>
        </p:nvSpPr>
        <p:spPr>
          <a:xfrm>
            <a:off x="1097280" y="286603"/>
            <a:ext cx="10058400" cy="1450757"/>
          </a:xfrm>
        </p:spPr>
        <p:txBody>
          <a:bodyPr>
            <a:normAutofit/>
          </a:bodyPr>
          <a:lstStyle/>
          <a:p>
            <a:r>
              <a:rPr lang="en-US" sz="6000" b="1" dirty="0"/>
              <a:t>Inherent Risks of RH Conditions</a:t>
            </a:r>
          </a:p>
        </p:txBody>
      </p:sp>
      <p:sp>
        <p:nvSpPr>
          <p:cNvPr id="3" name="Content Placeholder 2">
            <a:extLst>
              <a:ext uri="{FF2B5EF4-FFF2-40B4-BE49-F238E27FC236}">
                <a16:creationId xmlns:a16="http://schemas.microsoft.com/office/drawing/2014/main" id="{50880B11-FE67-4BFD-996B-EBE8291147FE}"/>
              </a:ext>
            </a:extLst>
          </p:cNvPr>
          <p:cNvSpPr>
            <a:spLocks noGrp="1"/>
          </p:cNvSpPr>
          <p:nvPr>
            <p:ph idx="1"/>
          </p:nvPr>
        </p:nvSpPr>
        <p:spPr>
          <a:xfrm>
            <a:off x="1097280" y="1845733"/>
            <a:ext cx="10058400" cy="4195837"/>
          </a:xfrm>
        </p:spPr>
        <p:txBody>
          <a:bodyPr>
            <a:normAutofit/>
          </a:bodyPr>
          <a:lstStyle/>
          <a:p>
            <a:r>
              <a:rPr lang="en-US" sz="2800" dirty="0"/>
              <a:t>Despite the variation in individual experiences, it is well understood that isolation from socially and psychologically meaningful contact and perceptual stimulation – static characteristics of restrictive housing settings – may have foreseeable deleterious effects on an individual’s mental health and overall wellbeing. </a:t>
            </a:r>
          </a:p>
          <a:p>
            <a:r>
              <a:rPr lang="en-US" sz="1700" dirty="0"/>
              <a:t>See, e.g., Craig Haney, </a:t>
            </a:r>
            <a:r>
              <a:rPr lang="en-US" sz="1700" i="1" dirty="0"/>
              <a:t>Restricting the Use of Solitary Confinement</a:t>
            </a:r>
            <a:r>
              <a:rPr lang="en-US" sz="1700" dirty="0"/>
              <a:t>, 1 Ann. Rev. Criminology 285 (2018) (collecting studies); Dana G. Smith, </a:t>
            </a:r>
            <a:r>
              <a:rPr lang="en-US" sz="1700" i="1" dirty="0"/>
              <a:t>Neuroscientists Make a Case Against Solitary Confinement</a:t>
            </a:r>
            <a:r>
              <a:rPr lang="en-US" sz="1700" dirty="0"/>
              <a:t>, Sci. Am. (Nov. 9, 2018); Carol Schaeffer, </a:t>
            </a:r>
            <a:r>
              <a:rPr lang="en-US" sz="1700" i="1" dirty="0"/>
              <a:t>“Isolation Devastates the Brain”: The Neuroscience of Solitary Confinement</a:t>
            </a:r>
            <a:r>
              <a:rPr lang="en-US" sz="1700" dirty="0"/>
              <a:t>, Solitary Watch (May 11, 2016); See Terry </a:t>
            </a:r>
            <a:r>
              <a:rPr lang="en-US" sz="1700" dirty="0" err="1"/>
              <a:t>Kupers</a:t>
            </a:r>
            <a:r>
              <a:rPr lang="en-US" sz="1700" dirty="0"/>
              <a:t>, </a:t>
            </a:r>
            <a:r>
              <a:rPr lang="en-US" sz="1700" i="1" dirty="0"/>
              <a:t>Isolated Confinement: Effective Method for Behavior Change or Punishment for Punishments Sake?</a:t>
            </a:r>
            <a:r>
              <a:rPr lang="en-US" sz="1700" dirty="0"/>
              <a:t>, Routledge Handbook of Int'l Crime &amp; Just. Stud., 5-6 (2013); Stuart </a:t>
            </a:r>
            <a:r>
              <a:rPr lang="en-US" sz="1700" dirty="0" err="1"/>
              <a:t>Grassian</a:t>
            </a:r>
            <a:r>
              <a:rPr lang="en-US" sz="1700" dirty="0"/>
              <a:t>, </a:t>
            </a:r>
            <a:r>
              <a:rPr lang="en-US" sz="1700" i="1" dirty="0"/>
              <a:t>Psychiatric Effects of Solitary Confinement</a:t>
            </a:r>
            <a:r>
              <a:rPr lang="en-US" sz="1700" dirty="0"/>
              <a:t>, 22 Wash. U. J.L. &amp; </a:t>
            </a:r>
            <a:r>
              <a:rPr lang="en-US" sz="1700" dirty="0" err="1"/>
              <a:t>Pol’y</a:t>
            </a:r>
            <a:r>
              <a:rPr lang="en-US" sz="1700" dirty="0"/>
              <a:t> 325 (2006); Peter Scharff Smith, </a:t>
            </a:r>
            <a:r>
              <a:rPr lang="en-US" sz="1700" i="1" dirty="0"/>
              <a:t>The Effects of Solitary Confinement on Prison Inmates: A Brief History and Review of the Literature</a:t>
            </a:r>
            <a:r>
              <a:rPr lang="en-US" sz="1700" dirty="0"/>
              <a:t>, 34 Crime &amp; Just. 441 (2006). </a:t>
            </a:r>
          </a:p>
        </p:txBody>
      </p:sp>
    </p:spTree>
    <p:extLst>
      <p:ext uri="{BB962C8B-B14F-4D97-AF65-F5344CB8AC3E}">
        <p14:creationId xmlns:p14="http://schemas.microsoft.com/office/powerpoint/2010/main" val="109172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6B63-39C5-4F62-A561-4B1D3D274CDA}"/>
              </a:ext>
            </a:extLst>
          </p:cNvPr>
          <p:cNvSpPr>
            <a:spLocks noGrp="1"/>
          </p:cNvSpPr>
          <p:nvPr>
            <p:ph type="title"/>
          </p:nvPr>
        </p:nvSpPr>
        <p:spPr/>
        <p:txBody>
          <a:bodyPr>
            <a:normAutofit/>
          </a:bodyPr>
          <a:lstStyle/>
          <a:p>
            <a:r>
              <a:rPr lang="en-US" b="1" dirty="0">
                <a:latin typeface="+mn-lt"/>
              </a:rPr>
              <a:t>Recorded Psychological Disturbances Experienced by People in RH Conditions</a:t>
            </a:r>
          </a:p>
        </p:txBody>
      </p:sp>
      <p:sp>
        <p:nvSpPr>
          <p:cNvPr id="3" name="Content Placeholder 2">
            <a:extLst>
              <a:ext uri="{FF2B5EF4-FFF2-40B4-BE49-F238E27FC236}">
                <a16:creationId xmlns:a16="http://schemas.microsoft.com/office/drawing/2014/main" id="{E6BDBD14-E8F6-4F69-9E62-F896D84DA3D8}"/>
              </a:ext>
            </a:extLst>
          </p:cNvPr>
          <p:cNvSpPr>
            <a:spLocks noGrp="1"/>
          </p:cNvSpPr>
          <p:nvPr>
            <p:ph idx="1"/>
          </p:nvPr>
        </p:nvSpPr>
        <p:spPr/>
        <p:txBody>
          <a:bodyPr>
            <a:normAutofit/>
          </a:bodyPr>
          <a:lstStyle/>
          <a:p>
            <a:r>
              <a:rPr lang="en-US" sz="2800" dirty="0"/>
              <a:t>Studies going back many years have catalogued a broad range of psychological disturbances among people in RH, including individuals without a prior history of mental illness: anxiety, panic, depression, post traumatic stress, cognitive dysfunction, confusion, memory loss, paranoia, psychosis, auditory and visual hallucinations, stimuli hypersensitivity, irritability, aggression, suicidal ideation, self harm. </a:t>
            </a:r>
          </a:p>
          <a:p>
            <a:r>
              <a:rPr lang="en-US" sz="1700" i="1" dirty="0"/>
              <a:t>See, e.g., Position Statement: Solitary Confinement (Isolation)</a:t>
            </a:r>
            <a:r>
              <a:rPr lang="en-US" sz="1700" dirty="0"/>
              <a:t>, </a:t>
            </a:r>
            <a:r>
              <a:rPr lang="en-US" sz="1700" b="0" i="0" u="none" strike="noStrike" baseline="0" dirty="0"/>
              <a:t>National Commission on Correctional Health Care (April 2016)</a:t>
            </a:r>
            <a:r>
              <a:rPr lang="en-US" sz="1700" dirty="0"/>
              <a:t>;</a:t>
            </a:r>
            <a:r>
              <a:rPr lang="en-US" sz="1700" b="0" i="0" u="none" strike="noStrike" baseline="0" dirty="0"/>
              <a:t> </a:t>
            </a:r>
            <a:r>
              <a:rPr lang="en-US" sz="1700" i="1" dirty="0"/>
              <a:t>Prisons and Health, </a:t>
            </a:r>
            <a:r>
              <a:rPr lang="en-US" sz="1700" dirty="0"/>
              <a:t>World Health Organization (2014); Stuart </a:t>
            </a:r>
            <a:r>
              <a:rPr lang="en-US" sz="1700" dirty="0" err="1"/>
              <a:t>Grassian</a:t>
            </a:r>
            <a:r>
              <a:rPr lang="en-US" sz="1700" dirty="0"/>
              <a:t>, </a:t>
            </a:r>
            <a:r>
              <a:rPr lang="en-US" sz="1700" i="1" dirty="0"/>
              <a:t>Psychiatric Effects of Solitary Confinement</a:t>
            </a:r>
            <a:r>
              <a:rPr lang="en-US" sz="1700" dirty="0"/>
              <a:t>, 22 Wash. U. J.L. &amp; </a:t>
            </a:r>
            <a:r>
              <a:rPr lang="en-US" sz="1700" dirty="0" err="1"/>
              <a:t>Pol’y</a:t>
            </a:r>
            <a:r>
              <a:rPr lang="en-US" sz="1700" dirty="0"/>
              <a:t> 325 (2006); Peter Scharff Smith, </a:t>
            </a:r>
            <a:r>
              <a:rPr lang="en-US" sz="1700" i="1" dirty="0"/>
              <a:t>The Effects of Solitary Confinement on Prison Inmates: A Brief History and Review of the Literature</a:t>
            </a:r>
            <a:r>
              <a:rPr lang="en-US" sz="1700" dirty="0"/>
              <a:t>, 34 Crime &amp; Just. 441 (2006); Craig Haney, </a:t>
            </a:r>
            <a:r>
              <a:rPr lang="en-US" sz="1700" i="1" dirty="0"/>
              <a:t>Mental Health Issues in Long Term Solitary and “Supermax” Confinement</a:t>
            </a:r>
            <a:r>
              <a:rPr lang="en-US" sz="1700" dirty="0"/>
              <a:t>, 49 Crime &amp; </a:t>
            </a:r>
            <a:r>
              <a:rPr lang="en-US" sz="1700" dirty="0" err="1"/>
              <a:t>Delinq</a:t>
            </a:r>
            <a:r>
              <a:rPr lang="en-US" sz="1700" dirty="0"/>
              <a:t>. 124 (2003).</a:t>
            </a:r>
          </a:p>
        </p:txBody>
      </p:sp>
    </p:spTree>
    <p:extLst>
      <p:ext uri="{BB962C8B-B14F-4D97-AF65-F5344CB8AC3E}">
        <p14:creationId xmlns:p14="http://schemas.microsoft.com/office/powerpoint/2010/main" val="215892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2B29-E771-4138-BA9F-A273286AF433}"/>
              </a:ext>
            </a:extLst>
          </p:cNvPr>
          <p:cNvSpPr>
            <a:spLocks noGrp="1"/>
          </p:cNvSpPr>
          <p:nvPr>
            <p:ph type="title"/>
          </p:nvPr>
        </p:nvSpPr>
        <p:spPr/>
        <p:txBody>
          <a:bodyPr>
            <a:normAutofit/>
          </a:bodyPr>
          <a:lstStyle/>
          <a:p>
            <a:r>
              <a:rPr lang="en-US" dirty="0"/>
              <a:t>Study of Isolated Prisoners at </a:t>
            </a:r>
            <a:br>
              <a:rPr lang="en-US" dirty="0"/>
            </a:br>
            <a:r>
              <a:rPr lang="en-US" dirty="0"/>
              <a:t>MCI-Cedar Junction:</a:t>
            </a:r>
          </a:p>
        </p:txBody>
      </p:sp>
      <p:sp>
        <p:nvSpPr>
          <p:cNvPr id="3" name="Content Placeholder 2">
            <a:extLst>
              <a:ext uri="{FF2B5EF4-FFF2-40B4-BE49-F238E27FC236}">
                <a16:creationId xmlns:a16="http://schemas.microsoft.com/office/drawing/2014/main" id="{0FE7E985-0EB8-46E0-BB6D-5D82B777E5B9}"/>
              </a:ext>
            </a:extLst>
          </p:cNvPr>
          <p:cNvSpPr>
            <a:spLocks noGrp="1"/>
          </p:cNvSpPr>
          <p:nvPr>
            <p:ph idx="1"/>
          </p:nvPr>
        </p:nvSpPr>
        <p:spPr>
          <a:xfrm>
            <a:off x="4523014" y="473528"/>
            <a:ext cx="7211786" cy="5831675"/>
          </a:xfrm>
        </p:spPr>
        <p:txBody>
          <a:bodyPr>
            <a:noAutofit/>
          </a:bodyPr>
          <a:lstStyle/>
          <a:p>
            <a:pPr>
              <a:spcAft>
                <a:spcPts val="600"/>
              </a:spcAft>
            </a:pPr>
            <a:r>
              <a:rPr lang="en-US" sz="2300" dirty="0">
                <a:solidFill>
                  <a:srgbClr val="000000"/>
                </a:solidFill>
                <a:effectLst/>
                <a:ea typeface="Times New Roman" panose="02020603050405020304" pitchFamily="18" charset="0"/>
              </a:rPr>
              <a:t>This 1983 study of isolated inmates at MCI-Cedar Junction (“Walpole”) provides a record from within the Commonwealth of the prevalence of psychopathology in solitary confinement. In the study, Dr. </a:t>
            </a:r>
            <a:r>
              <a:rPr lang="en-US" sz="2300" dirty="0" err="1">
                <a:solidFill>
                  <a:srgbClr val="000000"/>
                </a:solidFill>
                <a:ea typeface="Times New Roman" panose="02020603050405020304" pitchFamily="18" charset="0"/>
              </a:rPr>
              <a:t>Grassian</a:t>
            </a:r>
            <a:r>
              <a:rPr lang="en-US" sz="2300" dirty="0">
                <a:solidFill>
                  <a:srgbClr val="000000"/>
                </a:solidFill>
                <a:ea typeface="Times New Roman" panose="02020603050405020304" pitchFamily="18" charset="0"/>
              </a:rPr>
              <a:t> found: </a:t>
            </a:r>
            <a:endParaRPr lang="en-US" sz="2300" dirty="0">
              <a:solidFill>
                <a:srgbClr val="000000"/>
              </a:solidFill>
              <a:effectLst/>
              <a:ea typeface="Times New Roman" panose="02020603050405020304" pitchFamily="18" charset="0"/>
            </a:endParaRPr>
          </a:p>
          <a:p>
            <a:pPr lvl="1">
              <a:spcAft>
                <a:spcPts val="600"/>
              </a:spcAft>
              <a:buFont typeface="Arial" panose="020B0604020202020204" pitchFamily="34" charset="0"/>
              <a:buChar char="•"/>
            </a:pPr>
            <a:r>
              <a:rPr lang="en-US" sz="2300" dirty="0">
                <a:solidFill>
                  <a:srgbClr val="000000"/>
                </a:solidFill>
                <a:ea typeface="Times New Roman" panose="02020603050405020304" pitchFamily="18" charset="0"/>
              </a:rPr>
              <a:t>Two-thirds of the prisoners interviewed exhibited “hyperresponsivity to external stimuli.” </a:t>
            </a:r>
          </a:p>
          <a:p>
            <a:pPr lvl="1">
              <a:spcAft>
                <a:spcPts val="600"/>
              </a:spcAft>
              <a:buFont typeface="Arial" panose="020B0604020202020204" pitchFamily="34" charset="0"/>
              <a:buChar char="•"/>
            </a:pPr>
            <a:r>
              <a:rPr lang="en-US" sz="2300" dirty="0">
                <a:solidFill>
                  <a:srgbClr val="000000"/>
                </a:solidFill>
                <a:ea typeface="Times New Roman" panose="02020603050405020304" pitchFamily="18" charset="0"/>
              </a:rPr>
              <a:t>Two-thirds suffered from “massive free-floating anxiety,” while nearly half experienced obsessive thoughts like “primitive aggressive fantasies” and “persecutory fears.”</a:t>
            </a:r>
            <a:endParaRPr lang="en-US" sz="2300" dirty="0"/>
          </a:p>
          <a:p>
            <a:pPr lvl="1">
              <a:spcAft>
                <a:spcPts val="600"/>
              </a:spcAft>
              <a:buFont typeface="Arial" panose="020B0604020202020204" pitchFamily="34" charset="0"/>
              <a:buChar char="•"/>
            </a:pPr>
            <a:r>
              <a:rPr lang="en-US" sz="2300" dirty="0">
                <a:solidFill>
                  <a:srgbClr val="000000"/>
                </a:solidFill>
                <a:effectLst/>
                <a:ea typeface="Times New Roman" panose="02020603050405020304" pitchFamily="18" charset="0"/>
              </a:rPr>
              <a:t>Half of the interviewed inmates suffered from “difficulties with thinking, concentration, and memory,” with a quarter reporting “acute </a:t>
            </a:r>
            <a:r>
              <a:rPr lang="en-US" sz="2300" dirty="0" err="1">
                <a:solidFill>
                  <a:srgbClr val="000000"/>
                </a:solidFill>
                <a:effectLst/>
                <a:ea typeface="Times New Roman" panose="02020603050405020304" pitchFamily="18" charset="0"/>
              </a:rPr>
              <a:t>confusional</a:t>
            </a:r>
            <a:r>
              <a:rPr lang="en-US" sz="2300" dirty="0">
                <a:solidFill>
                  <a:srgbClr val="000000"/>
                </a:solidFill>
                <a:effectLst/>
                <a:ea typeface="Times New Roman" panose="02020603050405020304" pitchFamily="18" charset="0"/>
              </a:rPr>
              <a:t> states.” </a:t>
            </a:r>
          </a:p>
          <a:p>
            <a:pPr lvl="1">
              <a:spcAft>
                <a:spcPts val="600"/>
              </a:spcAft>
              <a:buFont typeface="Arial" panose="020B0604020202020204" pitchFamily="34" charset="0"/>
              <a:buChar char="•"/>
            </a:pPr>
            <a:r>
              <a:rPr lang="en-US" sz="2300" dirty="0">
                <a:solidFill>
                  <a:srgbClr val="000000"/>
                </a:solidFill>
                <a:effectLst/>
                <a:ea typeface="Times New Roman" panose="02020603050405020304" pitchFamily="18" charset="0"/>
              </a:rPr>
              <a:t>Half had experienced “hallucinations,” such as “hearing voices,” and “perceptual distortions,” like seeing “[t]he cell walls start wavering.” </a:t>
            </a:r>
            <a:endParaRPr lang="en-US" sz="2300" dirty="0">
              <a:solidFill>
                <a:srgbClr val="000000"/>
              </a:solidFill>
              <a:ea typeface="Times New Roman" panose="02020603050405020304" pitchFamily="18" charset="0"/>
            </a:endParaRPr>
          </a:p>
        </p:txBody>
      </p:sp>
      <p:sp>
        <p:nvSpPr>
          <p:cNvPr id="4" name="Text Placeholder 3">
            <a:extLst>
              <a:ext uri="{FF2B5EF4-FFF2-40B4-BE49-F238E27FC236}">
                <a16:creationId xmlns:a16="http://schemas.microsoft.com/office/drawing/2014/main" id="{99C6181F-912B-48B6-9A65-40B96C050EDB}"/>
              </a:ext>
            </a:extLst>
          </p:cNvPr>
          <p:cNvSpPr>
            <a:spLocks noGrp="1"/>
          </p:cNvSpPr>
          <p:nvPr>
            <p:ph type="body" sz="half" idx="2"/>
          </p:nvPr>
        </p:nvSpPr>
        <p:spPr/>
        <p:txBody>
          <a:bodyPr>
            <a:normAutofit/>
          </a:bodyPr>
          <a:lstStyle/>
          <a:p>
            <a:r>
              <a:rPr lang="en-US" sz="2400" dirty="0">
                <a:solidFill>
                  <a:schemeClr val="bg1"/>
                </a:solidFill>
                <a:effectLst/>
                <a:ea typeface="Times New Roman" panose="02020603050405020304" pitchFamily="18" charset="0"/>
              </a:rPr>
              <a:t>Stuart </a:t>
            </a:r>
            <a:r>
              <a:rPr lang="en-US" sz="2400" dirty="0" err="1">
                <a:solidFill>
                  <a:schemeClr val="bg1"/>
                </a:solidFill>
                <a:effectLst/>
                <a:ea typeface="Times New Roman" panose="02020603050405020304" pitchFamily="18" charset="0"/>
              </a:rPr>
              <a:t>Grassian</a:t>
            </a:r>
            <a:r>
              <a:rPr lang="en-US" sz="2400" dirty="0">
                <a:solidFill>
                  <a:schemeClr val="bg1"/>
                </a:solidFill>
                <a:ea typeface="Times New Roman" panose="02020603050405020304" pitchFamily="18" charset="0"/>
              </a:rPr>
              <a:t>,</a:t>
            </a:r>
            <a:r>
              <a:rPr lang="en-US" sz="2400" dirty="0">
                <a:solidFill>
                  <a:schemeClr val="bg1"/>
                </a:solidFill>
                <a:effectLst/>
                <a:ea typeface="Times New Roman" panose="02020603050405020304" pitchFamily="18" charset="0"/>
              </a:rPr>
              <a:t>  </a:t>
            </a:r>
            <a:r>
              <a:rPr lang="en-US" sz="2400" i="1" dirty="0">
                <a:solidFill>
                  <a:schemeClr val="bg1"/>
                </a:solidFill>
                <a:effectLst/>
                <a:ea typeface="Times New Roman" panose="02020603050405020304" pitchFamily="18" charset="0"/>
              </a:rPr>
              <a:t>Psychopathological Effects of Solitary Confinement,</a:t>
            </a:r>
            <a:r>
              <a:rPr lang="en-US" sz="2400" dirty="0">
                <a:solidFill>
                  <a:schemeClr val="bg1"/>
                </a:solidFill>
                <a:effectLst/>
                <a:ea typeface="Times New Roman" panose="02020603050405020304" pitchFamily="18" charset="0"/>
              </a:rPr>
              <a:t> 140 Am. J. Psychiatry 1450, 1453 (1983).</a:t>
            </a:r>
            <a:endParaRPr lang="en-US" sz="2400" dirty="0">
              <a:solidFill>
                <a:schemeClr val="bg1"/>
              </a:solidFill>
            </a:endParaRPr>
          </a:p>
        </p:txBody>
      </p:sp>
    </p:spTree>
    <p:extLst>
      <p:ext uri="{BB962C8B-B14F-4D97-AF65-F5344CB8AC3E}">
        <p14:creationId xmlns:p14="http://schemas.microsoft.com/office/powerpoint/2010/main" val="368253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1634-BF16-48B1-85A4-BE0A2D71507A}"/>
              </a:ext>
            </a:extLst>
          </p:cNvPr>
          <p:cNvSpPr>
            <a:spLocks noGrp="1"/>
          </p:cNvSpPr>
          <p:nvPr>
            <p:ph type="title"/>
          </p:nvPr>
        </p:nvSpPr>
        <p:spPr/>
        <p:txBody>
          <a:bodyPr/>
          <a:lstStyle/>
          <a:p>
            <a:r>
              <a:rPr lang="en-US" b="1" dirty="0">
                <a:latin typeface="+mn-lt"/>
              </a:rPr>
              <a:t>Recorded Physiological Effects Experienced by People in RH Conditions </a:t>
            </a:r>
          </a:p>
        </p:txBody>
      </p:sp>
      <p:sp>
        <p:nvSpPr>
          <p:cNvPr id="3" name="Content Placeholder 2">
            <a:extLst>
              <a:ext uri="{FF2B5EF4-FFF2-40B4-BE49-F238E27FC236}">
                <a16:creationId xmlns:a16="http://schemas.microsoft.com/office/drawing/2014/main" id="{458372C5-A97A-43D6-A027-80DC97B5A785}"/>
              </a:ext>
            </a:extLst>
          </p:cNvPr>
          <p:cNvSpPr>
            <a:spLocks noGrp="1"/>
          </p:cNvSpPr>
          <p:nvPr>
            <p:ph idx="1"/>
          </p:nvPr>
        </p:nvSpPr>
        <p:spPr>
          <a:xfrm>
            <a:off x="1097280" y="1845734"/>
            <a:ext cx="10058400" cy="4199466"/>
          </a:xfrm>
        </p:spPr>
        <p:txBody>
          <a:bodyPr>
            <a:normAutofit fontScale="70000" lnSpcReduction="20000"/>
          </a:bodyPr>
          <a:lstStyle/>
          <a:p>
            <a:r>
              <a:rPr lang="en-US" sz="3600" dirty="0"/>
              <a:t>Physiological symptoms associated with living in isolative conditions of RH, even for a short period of time, include insomnia, headaches, lethargy, dizziness, heart palpitations, appetite loss, weight loss, severe digestive problems, diaphoresis, back pain, joint pain, deteriorated vision, shaking, chills, and aggravation of preexisting medical problems. </a:t>
            </a:r>
          </a:p>
          <a:p>
            <a:r>
              <a:rPr lang="en-US" sz="3600" dirty="0"/>
              <a:t>Neuroscientists posit that stress of RH conditions can create changes in the brain, particularly an area of the brain important for emotion regulation and memory.</a:t>
            </a:r>
          </a:p>
          <a:p>
            <a:r>
              <a:rPr lang="en-US" sz="2400" i="1" dirty="0"/>
              <a:t>See, e.g., </a:t>
            </a:r>
            <a:r>
              <a:rPr lang="en-US" sz="2400" dirty="0"/>
              <a:t>Dana G. Smith, </a:t>
            </a:r>
            <a:r>
              <a:rPr lang="en-US" sz="2400" i="1" dirty="0"/>
              <a:t>Neuroscientists Make a Case Against Solitary Confinement</a:t>
            </a:r>
            <a:r>
              <a:rPr lang="en-US" sz="2400" dirty="0"/>
              <a:t>, Sci. Am. (Nov. 9, 2018); Carol Schaeffer, </a:t>
            </a:r>
            <a:r>
              <a:rPr lang="en-US" sz="2400" i="1" dirty="0"/>
              <a:t>“Isolation Devastates the Brain”: The Neuroscience of Solitary Confinement</a:t>
            </a:r>
            <a:r>
              <a:rPr lang="en-US" sz="2400" dirty="0"/>
              <a:t>, Solitary Watch (May 11, 2016); </a:t>
            </a:r>
            <a:r>
              <a:rPr lang="en-US" sz="2400" i="1" dirty="0"/>
              <a:t>Position Statement: Solitary Confinement (Isolation)</a:t>
            </a:r>
            <a:r>
              <a:rPr lang="en-US" sz="2400" dirty="0"/>
              <a:t>, </a:t>
            </a:r>
            <a:r>
              <a:rPr lang="en-US" sz="2400" b="0" i="0" u="none" strike="noStrike" baseline="0" dirty="0"/>
              <a:t>National Commission on Correctional Health Care (April 2016)</a:t>
            </a:r>
            <a:r>
              <a:rPr lang="en-US" sz="2400" dirty="0"/>
              <a:t>;</a:t>
            </a:r>
            <a:r>
              <a:rPr lang="en-US" sz="2400" b="0" i="0" u="none" strike="noStrike" baseline="0" dirty="0"/>
              <a:t> </a:t>
            </a:r>
            <a:r>
              <a:rPr lang="en-US" sz="2400" i="1" dirty="0"/>
              <a:t>Prisons and Health, </a:t>
            </a:r>
            <a:r>
              <a:rPr lang="en-US" sz="2400" dirty="0"/>
              <a:t>World Health Organization (2014); </a:t>
            </a:r>
            <a:r>
              <a:rPr lang="en-US" sz="2400" dirty="0" err="1"/>
              <a:t>Carnagie</a:t>
            </a:r>
            <a:r>
              <a:rPr lang="en-US" sz="2400" dirty="0"/>
              <a:t> Fujio et al., </a:t>
            </a:r>
            <a:r>
              <a:rPr lang="en-US" sz="2400" i="1" dirty="0"/>
              <a:t>Buried Alive: Solitary Confinement in the U.S. Detention System</a:t>
            </a:r>
            <a:r>
              <a:rPr lang="en-US" sz="2400" dirty="0"/>
              <a:t>, Physicians for Human Rights (April 2013); Stuart </a:t>
            </a:r>
            <a:r>
              <a:rPr lang="en-US" sz="2400" dirty="0" err="1"/>
              <a:t>Grassian</a:t>
            </a:r>
            <a:r>
              <a:rPr lang="en-US" sz="2400" dirty="0"/>
              <a:t>, </a:t>
            </a:r>
            <a:r>
              <a:rPr lang="en-US" sz="2400" i="1" dirty="0"/>
              <a:t>Psychiatric Effects of Solitary Confinement</a:t>
            </a:r>
            <a:r>
              <a:rPr lang="en-US" sz="2400" dirty="0"/>
              <a:t>, 22 Wash. U. J.L. &amp; </a:t>
            </a:r>
            <a:r>
              <a:rPr lang="en-US" sz="2400" dirty="0" err="1"/>
              <a:t>Pol’y</a:t>
            </a:r>
            <a:r>
              <a:rPr lang="en-US" sz="2400" dirty="0"/>
              <a:t> 325 (2006); Peter Scharff Smith, </a:t>
            </a:r>
            <a:r>
              <a:rPr lang="en-US" sz="2400" i="1" dirty="0"/>
              <a:t>The Effects of Solitary Confinement on Prison Inmates: A Brief History and Review of the Literature</a:t>
            </a:r>
            <a:r>
              <a:rPr lang="en-US" sz="2400" dirty="0"/>
              <a:t>, 34 Crime &amp; Just. 441 (2006); Craig Haney, </a:t>
            </a:r>
            <a:r>
              <a:rPr lang="en-US" sz="2400" i="1" dirty="0"/>
              <a:t>Mental Health Issues in Long Term Solitary and “Supermax” Confinement</a:t>
            </a:r>
            <a:r>
              <a:rPr lang="en-US" sz="2400" dirty="0"/>
              <a:t>, 49 Crime &amp; </a:t>
            </a:r>
            <a:r>
              <a:rPr lang="en-US" sz="2400" dirty="0" err="1"/>
              <a:t>Delinq</a:t>
            </a:r>
            <a:r>
              <a:rPr lang="en-US" sz="2400" dirty="0"/>
              <a:t>. 124 (2003). </a:t>
            </a:r>
          </a:p>
          <a:p>
            <a:endParaRPr lang="en-US" dirty="0"/>
          </a:p>
        </p:txBody>
      </p:sp>
    </p:spTree>
    <p:extLst>
      <p:ext uri="{BB962C8B-B14F-4D97-AF65-F5344CB8AC3E}">
        <p14:creationId xmlns:p14="http://schemas.microsoft.com/office/powerpoint/2010/main" val="3525912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68F04-C483-49B5-BE3C-529CBC875B39}"/>
              </a:ext>
            </a:extLst>
          </p:cNvPr>
          <p:cNvSpPr>
            <a:spLocks noGrp="1"/>
          </p:cNvSpPr>
          <p:nvPr>
            <p:ph idx="1"/>
          </p:nvPr>
        </p:nvSpPr>
        <p:spPr>
          <a:xfrm>
            <a:off x="609600" y="1737360"/>
            <a:ext cx="10546080" cy="4131734"/>
          </a:xfrm>
        </p:spPr>
        <p:txBody>
          <a:bodyPr>
            <a:normAutofit fontScale="92500" lnSpcReduction="20000"/>
          </a:bodyPr>
          <a:lstStyle/>
          <a:p>
            <a:pPr marL="0" marR="0">
              <a:spcBef>
                <a:spcPts val="0"/>
              </a:spcBef>
              <a:spcAft>
                <a:spcPts val="0"/>
              </a:spcAft>
            </a:pPr>
            <a:r>
              <a:rPr lang="en-US" b="1" dirty="0">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Calibri" panose="020F0502020204030204" pitchFamily="34" charset="0"/>
            </a:endParaRPr>
          </a:p>
          <a:p>
            <a:pPr>
              <a:spcBef>
                <a:spcPts val="0"/>
              </a:spcBef>
              <a:spcAft>
                <a:spcPts val="0"/>
              </a:spcAft>
              <a:buFont typeface="Arial" panose="020B0604020202020204" pitchFamily="34" charset="0"/>
              <a:buChar char="•"/>
            </a:pPr>
            <a:r>
              <a:rPr lang="en-US" b="1" dirty="0">
                <a:effectLst/>
                <a:latin typeface="Times New Roman" panose="02020603050405020304" pitchFamily="18" charset="0"/>
                <a:ea typeface="Calibri" panose="020F0502020204030204" pitchFamily="34" charset="0"/>
              </a:rPr>
              <a:t>   Development and exacerbations of mental health conditions</a:t>
            </a:r>
            <a:endParaRPr lang="en-US" b="1" dirty="0">
              <a:latin typeface="Times New Roman" panose="02020603050405020304" pitchFamily="18" charset="0"/>
              <a:ea typeface="Calibri" panose="020F0502020204030204" pitchFamily="34" charset="0"/>
            </a:endParaRPr>
          </a:p>
          <a:p>
            <a:pPr marL="292608" lvl="1" indent="0">
              <a:spcBef>
                <a:spcPts val="0"/>
              </a:spcBef>
              <a:spcAft>
                <a:spcPts val="0"/>
              </a:spcAft>
              <a:buNone/>
            </a:pPr>
            <a:r>
              <a:rPr lang="en-US" dirty="0">
                <a:latin typeface="Times New Roman" panose="02020603050405020304" pitchFamily="18" charset="0"/>
                <a:ea typeface="Calibri" panose="020F0502020204030204" pitchFamily="34" charset="0"/>
              </a:rPr>
              <a:t>Based on a cohort of 119 participants, p</a:t>
            </a:r>
            <a:r>
              <a:rPr lang="en-US" dirty="0">
                <a:effectLst/>
                <a:latin typeface="Times New Roman" panose="02020603050405020304" pitchFamily="18" charset="0"/>
                <a:ea typeface="Calibri" panose="020F0502020204030204" pitchFamily="34" charset="0"/>
              </a:rPr>
              <a:t>lacement </a:t>
            </a:r>
            <a:r>
              <a:rPr lang="en-US">
                <a:effectLst/>
                <a:latin typeface="Times New Roman" panose="02020603050405020304" pitchFamily="18" charset="0"/>
                <a:ea typeface="Calibri" panose="020F0502020204030204" pitchFamily="34" charset="0"/>
              </a:rPr>
              <a:t>in RH </a:t>
            </a:r>
            <a:r>
              <a:rPr lang="en-US" dirty="0">
                <a:effectLst/>
                <a:latin typeface="Times New Roman" panose="02020603050405020304" pitchFamily="18" charset="0"/>
                <a:ea typeface="Calibri" panose="020F0502020204030204" pitchFamily="34" charset="0"/>
              </a:rPr>
              <a:t>conditions was significantly associated with positive screenings for PTSD symptoms</a:t>
            </a:r>
            <a:r>
              <a:rPr lang="en-US" dirty="0">
                <a:latin typeface="Times New Roman" panose="02020603050405020304" pitchFamily="18" charset="0"/>
                <a:ea typeface="Calibri" panose="020F0502020204030204" pitchFamily="34" charset="0"/>
              </a:rPr>
              <a:t>. B.O. Hagan, et al., </a:t>
            </a:r>
            <a:r>
              <a:rPr lang="en-US" i="1" dirty="0">
                <a:latin typeface="Times New Roman" panose="02020603050405020304" pitchFamily="18" charset="0"/>
                <a:ea typeface="Calibri" panose="020F0502020204030204" pitchFamily="34" charset="0"/>
              </a:rPr>
              <a:t>History of Solitary Confinement Is Associated with Post-Traumatic Stress Disorder among Individuals Recently Release from Prison</a:t>
            </a:r>
            <a:r>
              <a:rPr lang="en-US" dirty="0">
                <a:latin typeface="Times New Roman" panose="02020603050405020304" pitchFamily="18" charset="0"/>
                <a:ea typeface="Calibri" panose="020F0502020204030204" pitchFamily="34" charset="0"/>
              </a:rPr>
              <a:t>, J. Urban Health 95</a:t>
            </a:r>
            <a:r>
              <a:rPr lang="en-US" i="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(2018) </a:t>
            </a:r>
            <a:endParaRPr lang="en-US"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b="1" dirty="0">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Calibri" panose="020F0502020204030204" pitchFamily="34" charset="0"/>
            </a:endParaRPr>
          </a:p>
          <a:p>
            <a:pPr marL="194310" marR="0" indent="-285750">
              <a:spcBef>
                <a:spcPts val="0"/>
              </a:spcBef>
              <a:spcAft>
                <a:spcPts val="0"/>
              </a:spcAft>
              <a:buFont typeface="Arial" panose="020B0604020202020204" pitchFamily="34" charset="0"/>
              <a:buChar char="•"/>
            </a:pPr>
            <a:r>
              <a:rPr lang="en-US" b="1" dirty="0">
                <a:latin typeface="Times New Roman" panose="02020603050405020304" pitchFamily="18" charset="0"/>
                <a:ea typeface="Calibri" panose="020F0502020204030204" pitchFamily="34" charset="0"/>
              </a:rPr>
              <a:t>Hypertension</a:t>
            </a:r>
            <a:endParaRPr lang="en-US" dirty="0">
              <a:effectLst/>
              <a:latin typeface="Times New Roman" panose="02020603050405020304" pitchFamily="18" charset="0"/>
              <a:ea typeface="Calibri" panose="020F0502020204030204" pitchFamily="34" charset="0"/>
            </a:endParaRPr>
          </a:p>
          <a:p>
            <a:pPr marL="292608" lvl="1" indent="0">
              <a:spcBef>
                <a:spcPts val="0"/>
              </a:spcBef>
              <a:spcAft>
                <a:spcPts val="0"/>
              </a:spcAft>
              <a:buNone/>
            </a:pPr>
            <a:r>
              <a:rPr lang="en-US" dirty="0">
                <a:latin typeface="Times New Roman" panose="02020603050405020304" pitchFamily="18" charset="0"/>
                <a:ea typeface="Calibri" panose="020F0502020204030204" pitchFamily="34" charset="0"/>
              </a:rPr>
              <a:t>California prisoners between the ages of 27 and 45 </a:t>
            </a:r>
            <a:r>
              <a:rPr lang="en-US" dirty="0">
                <a:effectLst/>
                <a:latin typeface="Times New Roman" panose="02020603050405020304" pitchFamily="18" charset="0"/>
                <a:ea typeface="Calibri" panose="020F0502020204030204" pitchFamily="34" charset="0"/>
              </a:rPr>
              <a:t>in </a:t>
            </a:r>
            <a:r>
              <a:rPr lang="en-US" dirty="0">
                <a:latin typeface="Times New Roman" panose="02020603050405020304" pitchFamily="18" charset="0"/>
                <a:ea typeface="Calibri" panose="020F0502020204030204" pitchFamily="34" charset="0"/>
              </a:rPr>
              <a:t>RH conditions </a:t>
            </a:r>
            <a:r>
              <a:rPr lang="en-US" dirty="0">
                <a:effectLst/>
                <a:latin typeface="Times New Roman" panose="02020603050405020304" pitchFamily="18" charset="0"/>
                <a:ea typeface="Calibri" panose="020F0502020204030204" pitchFamily="34" charset="0"/>
              </a:rPr>
              <a:t>experienced a 31% higher hypertension prevalence when compared to males housed in supermax prison facilities, where out of cell time is already limited to about 2 hours per day. As a result, study authors cited a $155 million increase in future healthcare costs for people placed in RH settings and drastically worse quality of life. B.B. Williams, et al., </a:t>
            </a:r>
            <a:r>
              <a:rPr lang="en-US" i="1" dirty="0">
                <a:latin typeface="Times New Roman" panose="02020603050405020304" pitchFamily="18" charset="0"/>
                <a:ea typeface="Calibri" panose="020F0502020204030204" pitchFamily="34" charset="0"/>
              </a:rPr>
              <a:t>The Cardiovascular Health Burdens of Solitary Confinement</a:t>
            </a:r>
            <a:r>
              <a:rPr lang="en-US" dirty="0">
                <a:latin typeface="Times New Roman" panose="02020603050405020304" pitchFamily="18" charset="0"/>
                <a:ea typeface="Calibri" panose="020F0502020204030204" pitchFamily="34" charset="0"/>
              </a:rPr>
              <a:t>, JGEN INTERN MED (</a:t>
            </a:r>
            <a:r>
              <a:rPr lang="en-US" dirty="0">
                <a:effectLst/>
                <a:latin typeface="Times New Roman" panose="02020603050405020304" pitchFamily="18" charset="0"/>
                <a:ea typeface="Calibri" panose="020F0502020204030204" pitchFamily="34" charset="0"/>
              </a:rPr>
              <a:t>2019).</a:t>
            </a:r>
          </a:p>
          <a:p>
            <a:pPr marL="0" marR="0">
              <a:spcBef>
                <a:spcPts val="0"/>
              </a:spcBef>
              <a:spcAft>
                <a:spcPts val="0"/>
              </a:spcAft>
            </a:pPr>
            <a:r>
              <a:rPr lang="en-US" b="1" dirty="0">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Calibri" panose="020F0502020204030204" pitchFamily="34" charset="0"/>
            </a:endParaRPr>
          </a:p>
          <a:p>
            <a:pPr marR="0">
              <a:spcBef>
                <a:spcPts val="0"/>
              </a:spcBef>
              <a:spcAft>
                <a:spcPts val="0"/>
              </a:spcAft>
              <a:buFont typeface="Arial" panose="020B0604020202020204" pitchFamily="34" charset="0"/>
              <a:buChar char="•"/>
            </a:pPr>
            <a:r>
              <a:rPr lang="en-US" b="1" dirty="0">
                <a:effectLst/>
                <a:latin typeface="Times New Roman" panose="02020603050405020304" pitchFamily="18" charset="0"/>
                <a:ea typeface="Calibri" panose="020F0502020204030204" pitchFamily="34" charset="0"/>
              </a:rPr>
              <a:t>   Increased rates of morbidity and reincarceration after release</a:t>
            </a:r>
            <a:endParaRPr lang="en-US" dirty="0">
              <a:effectLst/>
              <a:latin typeface="Times New Roman" panose="02020603050405020304" pitchFamily="18" charset="0"/>
              <a:ea typeface="Calibri" panose="020F0502020204030204" pitchFamily="34" charset="0"/>
            </a:endParaRPr>
          </a:p>
          <a:p>
            <a:pPr marL="292608" lvl="1" indent="0">
              <a:spcBef>
                <a:spcPts val="0"/>
              </a:spcBef>
              <a:spcAft>
                <a:spcPts val="0"/>
              </a:spcAft>
              <a:buNone/>
            </a:pPr>
            <a:r>
              <a:rPr lang="en-US" dirty="0">
                <a:latin typeface="Times New Roman" panose="02020603050405020304" pitchFamily="18" charset="0"/>
                <a:ea typeface="Calibri" panose="020F0502020204030204" pitchFamily="34" charset="0"/>
              </a:rPr>
              <a:t>W</a:t>
            </a:r>
            <a:r>
              <a:rPr lang="en-US" dirty="0">
                <a:effectLst/>
                <a:latin typeface="Times New Roman" panose="02020603050405020304" pitchFamily="18" charset="0"/>
                <a:ea typeface="Calibri" panose="020F0502020204030204" pitchFamily="34" charset="0"/>
              </a:rPr>
              <a:t>ith a cohort of nearly 300,000 of South Carolina prisoners from 2000 to 2015, showed that, in the first year post-release, individuals held in RH conditions were more likely to die post-release, primarily by suicide and homicide. Within two weeks of release, </a:t>
            </a:r>
            <a:r>
              <a:rPr lang="en-US" dirty="0">
                <a:latin typeface="Times New Roman" panose="02020603050405020304" pitchFamily="18" charset="0"/>
                <a:ea typeface="Calibri" panose="020F0502020204030204" pitchFamily="34" charset="0"/>
              </a:rPr>
              <a:t>data showed that </a:t>
            </a:r>
            <a:r>
              <a:rPr lang="en-US" dirty="0">
                <a:effectLst/>
                <a:latin typeface="Times New Roman" panose="02020603050405020304" pitchFamily="18" charset="0"/>
                <a:ea typeface="Calibri" panose="020F0502020204030204" pitchFamily="34" charset="0"/>
              </a:rPr>
              <a:t>those </a:t>
            </a:r>
            <a:r>
              <a:rPr lang="en-US" dirty="0">
                <a:latin typeface="Times New Roman" panose="02020603050405020304" pitchFamily="18" charset="0"/>
                <a:ea typeface="Calibri" panose="020F0502020204030204" pitchFamily="34" charset="0"/>
              </a:rPr>
              <a:t>housed in </a:t>
            </a:r>
            <a:r>
              <a:rPr lang="en-US" dirty="0">
                <a:effectLst/>
                <a:latin typeface="Times New Roman" panose="02020603050405020304" pitchFamily="18" charset="0"/>
                <a:ea typeface="Calibri" panose="020F0502020204030204" pitchFamily="34" charset="0"/>
              </a:rPr>
              <a:t>solitary confinement were more likely to die of an opioid overdose or be incarcerated again.</a:t>
            </a:r>
            <a:r>
              <a:rPr lang="en-US" dirty="0">
                <a:latin typeface="Times New Roman" panose="02020603050405020304" pitchFamily="18" charset="0"/>
                <a:ea typeface="Calibri" panose="020F0502020204030204" pitchFamily="34" charset="0"/>
              </a:rPr>
              <a:t> Lauren Brinkley-Rubenstein, et al., </a:t>
            </a:r>
            <a:r>
              <a:rPr lang="en-US" i="1" dirty="0">
                <a:latin typeface="Times New Roman" panose="02020603050405020304" pitchFamily="18" charset="0"/>
                <a:ea typeface="Calibri" panose="020F0502020204030204" pitchFamily="34" charset="0"/>
              </a:rPr>
              <a:t>Association of Restrictive Housing During Incarceration with Mortality After Release</a:t>
            </a:r>
            <a:r>
              <a:rPr lang="en-US" dirty="0">
                <a:latin typeface="Times New Roman" panose="02020603050405020304" pitchFamily="18" charset="0"/>
                <a:ea typeface="Calibri" panose="020F0502020204030204" pitchFamily="34" charset="0"/>
              </a:rPr>
              <a:t>, JAMA Network Open (2019). </a:t>
            </a:r>
            <a:endParaRPr lang="en-US" dirty="0">
              <a:effectLst/>
              <a:latin typeface="Times New Roman" panose="02020603050405020304" pitchFamily="18" charset="0"/>
              <a:ea typeface="Calibri" panose="020F0502020204030204" pitchFamily="34" charset="0"/>
            </a:endParaRPr>
          </a:p>
          <a:p>
            <a:endParaRPr lang="en-US" dirty="0"/>
          </a:p>
        </p:txBody>
      </p:sp>
      <p:sp>
        <p:nvSpPr>
          <p:cNvPr id="5" name="Title 4">
            <a:extLst>
              <a:ext uri="{FF2B5EF4-FFF2-40B4-BE49-F238E27FC236}">
                <a16:creationId xmlns:a16="http://schemas.microsoft.com/office/drawing/2014/main" id="{3084C103-2DDC-45CE-9913-A48209A3043C}"/>
              </a:ext>
            </a:extLst>
          </p:cNvPr>
          <p:cNvSpPr>
            <a:spLocks noGrp="1"/>
          </p:cNvSpPr>
          <p:nvPr>
            <p:ph type="title"/>
          </p:nvPr>
        </p:nvSpPr>
        <p:spPr/>
        <p:txBody>
          <a:bodyPr>
            <a:normAutofit fontScale="90000"/>
          </a:bodyPr>
          <a:lstStyle/>
          <a:p>
            <a:r>
              <a:rPr lang="en-US" b="1" dirty="0">
                <a:latin typeface="+mn-lt"/>
              </a:rPr>
              <a:t>Recent Studies Have Shown a Correlation between RH Conditions and…</a:t>
            </a:r>
          </a:p>
        </p:txBody>
      </p:sp>
    </p:spTree>
    <p:extLst>
      <p:ext uri="{BB962C8B-B14F-4D97-AF65-F5344CB8AC3E}">
        <p14:creationId xmlns:p14="http://schemas.microsoft.com/office/powerpoint/2010/main" val="351549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CB0-C0D1-40E5-9C67-E1EF478B3DFB}"/>
              </a:ext>
            </a:extLst>
          </p:cNvPr>
          <p:cNvSpPr>
            <a:spLocks noGrp="1"/>
          </p:cNvSpPr>
          <p:nvPr>
            <p:ph type="title"/>
          </p:nvPr>
        </p:nvSpPr>
        <p:spPr/>
        <p:txBody>
          <a:bodyPr>
            <a:normAutofit/>
          </a:bodyPr>
          <a:lstStyle/>
          <a:p>
            <a:r>
              <a:rPr lang="en-US" sz="3800" b="1" dirty="0">
                <a:latin typeface="+mn-lt"/>
              </a:rPr>
              <a:t>Recognition by Additional International Sources: </a:t>
            </a:r>
          </a:p>
        </p:txBody>
      </p:sp>
      <p:sp>
        <p:nvSpPr>
          <p:cNvPr id="3" name="Content Placeholder 2">
            <a:extLst>
              <a:ext uri="{FF2B5EF4-FFF2-40B4-BE49-F238E27FC236}">
                <a16:creationId xmlns:a16="http://schemas.microsoft.com/office/drawing/2014/main" id="{D7C6F9D5-2599-4764-82ED-B9A6E2FF5E33}"/>
              </a:ext>
            </a:extLst>
          </p:cNvPr>
          <p:cNvSpPr>
            <a:spLocks noGrp="1"/>
          </p:cNvSpPr>
          <p:nvPr>
            <p:ph idx="1"/>
          </p:nvPr>
        </p:nvSpPr>
        <p:spPr>
          <a:xfrm>
            <a:off x="4480560" y="264160"/>
            <a:ext cx="7355840" cy="6319520"/>
          </a:xfrm>
        </p:spPr>
        <p:txBody>
          <a:bodyPr>
            <a:normAutofit fontScale="92500" lnSpcReduction="20000"/>
          </a:bodyPr>
          <a:lstStyle/>
          <a:p>
            <a:r>
              <a:rPr lang="en-US" sz="2400" dirty="0"/>
              <a:t>Examples of international sources recognizing the link between RH conditions poor health outcomes include: </a:t>
            </a:r>
          </a:p>
          <a:p>
            <a:r>
              <a:rPr lang="en-US" b="1" dirty="0"/>
              <a:t>Istanbul Statement on the Use &amp; Effects of Solitary Confinement, prepared by the International Psychological Trauma Symposium comprised of experts from around Europe: </a:t>
            </a:r>
          </a:p>
          <a:p>
            <a:r>
              <a:rPr lang="en-US" sz="1400" dirty="0"/>
              <a:t>It has been convincingly documented on numerous occasions that solitary confinement may cause serious psychological and sometimes physiological ill effects.3 Research suggests that between one third and as many as 90 per cent of prisoners experience  adverse symptoms in solitary confinement. A long list of symptoms ranging from insomnia and confusion to hallucinations and psychosis has been documented. Negative health effects can occur after only a few days in solitary confinement, and the health risks rise with each additional day spent in such conditions. Individuals may react to solitary confinement differently. Still, a significant number of individuals will experience serious health problems regardless of the specific conditions, regardless of time and place, and regardless of pre-existing personal factors.</a:t>
            </a:r>
          </a:p>
          <a:p>
            <a:r>
              <a:rPr lang="en-US" sz="1400" dirty="0"/>
              <a:t>Istanbul Statement at 2. Int'l Psychol. Trauma </a:t>
            </a:r>
            <a:r>
              <a:rPr lang="en-US" sz="1400" dirty="0" err="1"/>
              <a:t>Symp</a:t>
            </a:r>
            <a:r>
              <a:rPr lang="en-US" sz="1400" dirty="0"/>
              <a:t>., Istanbul Statement on the Use &amp; Effects of Solitary Confinement, 2 (Dec. 9, 2007). </a:t>
            </a:r>
          </a:p>
          <a:p>
            <a:r>
              <a:rPr lang="en-US" b="1" dirty="0"/>
              <a:t>U.N. Special Rapporteur on torture and other cruel, inhuman or degrading treatment or punishment Nils Melzer reported in 2020 regarding the restrictive housing practices routinely used in US correctional facilities: </a:t>
            </a:r>
          </a:p>
          <a:p>
            <a:r>
              <a:rPr lang="en-US" sz="1500" dirty="0"/>
              <a:t>"These practices trigger and exacerbate psychological suffering, in particular in inmates who may have experienced previous trauma or have mental health conditions or psychosocial disabilities or psychosocial disabilities…The severe and often irreparable psychological and physical consequences of solitary confinement and social exclusion are well documented and can range from progressively severe forms of anxiety, stress, and depression to cognitive impairment and suicidal tendencies…This deliberate infliction of severe mental pain or suffering may well amount to psychological torture.</a:t>
            </a:r>
          </a:p>
          <a:p>
            <a:pPr marL="0" indent="0">
              <a:buNone/>
            </a:pPr>
            <a:r>
              <a:rPr lang="en-US" sz="1500" i="1" dirty="0"/>
              <a:t>See United States: prolonged solitary confinement amounts to psychological torture</a:t>
            </a:r>
            <a:r>
              <a:rPr lang="en-US" sz="1500" dirty="0"/>
              <a:t>, says UN expert, UNHCHR (February 28, 2020). </a:t>
            </a:r>
          </a:p>
        </p:txBody>
      </p:sp>
      <p:sp>
        <p:nvSpPr>
          <p:cNvPr id="4" name="Text Placeholder 3">
            <a:extLst>
              <a:ext uri="{FF2B5EF4-FFF2-40B4-BE49-F238E27FC236}">
                <a16:creationId xmlns:a16="http://schemas.microsoft.com/office/drawing/2014/main" id="{55433371-ADB9-4A42-924C-453B09A3EE86}"/>
              </a:ext>
            </a:extLst>
          </p:cNvPr>
          <p:cNvSpPr>
            <a:spLocks noGrp="1"/>
          </p:cNvSpPr>
          <p:nvPr>
            <p:ph type="body" sz="half" idx="2"/>
          </p:nvPr>
        </p:nvSpPr>
        <p:spPr/>
        <p:txBody>
          <a:bodyPr>
            <a:normAutofit/>
          </a:bodyPr>
          <a:lstStyle/>
          <a:p>
            <a:r>
              <a:rPr lang="en-US" sz="2400" b="1" dirty="0"/>
              <a:t>Time in RH Conditions Is Linked to Psychological Disturbances and Physiological Harm</a:t>
            </a:r>
          </a:p>
        </p:txBody>
      </p:sp>
    </p:spTree>
    <p:extLst>
      <p:ext uri="{BB962C8B-B14F-4D97-AF65-F5344CB8AC3E}">
        <p14:creationId xmlns:p14="http://schemas.microsoft.com/office/powerpoint/2010/main" val="67586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Restrictive Housing Research</a:t>
            </a:r>
          </a:p>
        </p:txBody>
      </p:sp>
      <p:sp>
        <p:nvSpPr>
          <p:cNvPr id="3" name="Content Placeholder 2"/>
          <p:cNvSpPr>
            <a:spLocks noGrp="1"/>
          </p:cNvSpPr>
          <p:nvPr>
            <p:ph idx="1"/>
          </p:nvPr>
        </p:nvSpPr>
        <p:spPr/>
        <p:txBody>
          <a:bodyPr>
            <a:normAutofit/>
          </a:bodyPr>
          <a:lstStyle/>
          <a:p>
            <a:pPr marL="457200" lvl="1" indent="-457200">
              <a:spcBef>
                <a:spcPts val="1200"/>
              </a:spcBef>
              <a:spcAft>
                <a:spcPts val="200"/>
              </a:spcAft>
              <a:buClrTx/>
              <a:buSzPct val="100000"/>
              <a:buFont typeface="Arial" panose="020B0604020202020204" pitchFamily="34" charset="0"/>
              <a:buChar char="•"/>
            </a:pPr>
            <a:endParaRPr lang="en-US" sz="3400" dirty="0">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r>
              <a:rPr lang="en-US" sz="3200" dirty="0"/>
              <a:t>Existing Research on Restrictive Housing and Institutional Order</a:t>
            </a:r>
          </a:p>
          <a:p>
            <a:pPr marL="0" indent="0">
              <a:buClrTx/>
              <a:buNone/>
            </a:pPr>
            <a:endParaRPr lang="en-US" sz="3200" dirty="0"/>
          </a:p>
          <a:p>
            <a:pPr>
              <a:buClrTx/>
              <a:buFont typeface="Arial" panose="020B0604020202020204" pitchFamily="34" charset="0"/>
              <a:buChar char="•"/>
            </a:pPr>
            <a:r>
              <a:rPr lang="en-US" sz="3200" dirty="0"/>
              <a:t>Existing Research on Restrictive Housing and Mental Health</a:t>
            </a:r>
          </a:p>
          <a:p>
            <a:pPr marL="0" lvl="1" indent="0">
              <a:spcBef>
                <a:spcPts val="1200"/>
              </a:spcBef>
              <a:spcAft>
                <a:spcPts val="200"/>
              </a:spcAft>
              <a:buClrTx/>
              <a:buSzPct val="100000"/>
              <a:buNone/>
            </a:pPr>
            <a:endParaRPr lang="en-US" sz="3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242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b="1">
                <a:solidFill>
                  <a:srgbClr val="FFFFFF"/>
                </a:solidFill>
              </a:rPr>
              <a:t>Prior Research</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714374"/>
            <a:ext cx="7004976" cy="5537729"/>
          </a:xfrm>
        </p:spPr>
        <p:txBody>
          <a:bodyPr anchor="ctr">
            <a:normAutofit fontScale="92500" lnSpcReduction="20000"/>
          </a:bodyPr>
          <a:lstStyle/>
          <a:p>
            <a:pPr>
              <a:buClr>
                <a:schemeClr val="tx1"/>
              </a:buClr>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Administrative segregation may affect prison order through three mechanisms (Mears &amp; </a:t>
            </a:r>
            <a:r>
              <a:rPr lang="en-US" sz="1400" dirty="0" err="1">
                <a:effectLst/>
                <a:latin typeface="Calibri" panose="020F0502020204030204" pitchFamily="34" charset="0"/>
                <a:ea typeface="Calibri" panose="020F0502020204030204" pitchFamily="34" charset="0"/>
              </a:rPr>
              <a:t>Reisig</a:t>
            </a:r>
            <a:r>
              <a:rPr lang="en-US" sz="1400" dirty="0">
                <a:effectLst/>
                <a:latin typeface="Calibri" panose="020F0502020204030204" pitchFamily="34" charset="0"/>
                <a:ea typeface="Calibri" panose="020F0502020204030204" pitchFamily="34" charset="0"/>
              </a:rPr>
              <a:t>, 2006). </a:t>
            </a:r>
          </a:p>
          <a:p>
            <a:pPr lvl="1">
              <a:buClr>
                <a:schemeClr val="tx1"/>
              </a:buClr>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First, it may incapacitate inmates by removing them from the general prison population, thereby reducing their opportunity to engage in serious misconduct. </a:t>
            </a:r>
          </a:p>
          <a:p>
            <a:pPr lvl="2">
              <a:buClr>
                <a:schemeClr val="tx1"/>
              </a:buClr>
              <a:buFont typeface="Arial" panose="020B0604020202020204" pitchFamily="34" charset="0"/>
              <a:buChar char="•"/>
            </a:pPr>
            <a:r>
              <a:rPr lang="en-US" sz="1200" b="1" dirty="0"/>
              <a:t>Lack of research in the area of incapacitation and reduced opportunity and prison safety</a:t>
            </a:r>
            <a:endParaRPr lang="en-US" sz="1200" dirty="0">
              <a:effectLst/>
              <a:latin typeface="Calibri" panose="020F0502020204030204" pitchFamily="34" charset="0"/>
              <a:ea typeface="Calibri" panose="020F0502020204030204" pitchFamily="34" charset="0"/>
            </a:endParaRPr>
          </a:p>
          <a:p>
            <a:pPr lvl="1">
              <a:buClr>
                <a:schemeClr val="tx1"/>
              </a:buClr>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Second, administrative segregation may deter inmates from serious misconduct because of its promise for swift, certain, and severe punishment. </a:t>
            </a:r>
          </a:p>
          <a:p>
            <a:pPr lvl="1">
              <a:buClr>
                <a:schemeClr val="tx1"/>
              </a:buClr>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Third, segregation may normalize facilities by removing troublesome inmates from the general prison population”. </a:t>
            </a:r>
          </a:p>
          <a:p>
            <a:pPr lvl="2">
              <a:buClr>
                <a:schemeClr val="tx1"/>
              </a:buClr>
            </a:pPr>
            <a:endParaRPr lang="en-US" sz="1400" b="1" dirty="0"/>
          </a:p>
          <a:p>
            <a:pPr marL="384048" lvl="2" indent="0">
              <a:buClr>
                <a:schemeClr val="tx1"/>
              </a:buClr>
              <a:buNone/>
            </a:pPr>
            <a:r>
              <a:rPr lang="en-US" sz="1400" b="1" dirty="0"/>
              <a:t>Prior Research Indicates the use of restrictive housing to improve prison safety are inconsistent:</a:t>
            </a:r>
          </a:p>
          <a:p>
            <a:pPr>
              <a:spcBef>
                <a:spcPts val="0"/>
              </a:spcBef>
              <a:buClrTx/>
              <a:buFont typeface="Arial" panose="020B0604020202020204" pitchFamily="34" charset="0"/>
              <a:buChar char="•"/>
            </a:pPr>
            <a:r>
              <a:rPr lang="en-US" sz="1400" dirty="0"/>
              <a:t>sometimes improving order (Sundt, Castellano, &amp; Briggs, 2008) </a:t>
            </a:r>
          </a:p>
          <a:p>
            <a:pPr>
              <a:spcBef>
                <a:spcPts val="0"/>
              </a:spcBef>
              <a:buClrTx/>
              <a:buFont typeface="Arial" panose="020B0604020202020204" pitchFamily="34" charset="0"/>
              <a:buChar char="•"/>
            </a:pPr>
            <a:r>
              <a:rPr lang="en-US" sz="1400" dirty="0"/>
              <a:t>sometimes making it worse (Briggs, Sundt, &amp; Castellano, 2003; </a:t>
            </a:r>
            <a:r>
              <a:rPr lang="en-US" sz="1400" dirty="0" err="1"/>
              <a:t>Labracque</a:t>
            </a:r>
            <a:r>
              <a:rPr lang="en-US" sz="1400" dirty="0"/>
              <a:t>, 2015, </a:t>
            </a:r>
            <a:r>
              <a:rPr lang="en-US" sz="1400" dirty="0" err="1"/>
              <a:t>Wooldredge</a:t>
            </a:r>
            <a:r>
              <a:rPr lang="en-US" sz="1400" dirty="0"/>
              <a:t> &amp; Steiner, 2015), </a:t>
            </a:r>
          </a:p>
          <a:p>
            <a:pPr>
              <a:spcBef>
                <a:spcPts val="0"/>
              </a:spcBef>
              <a:buClrTx/>
              <a:buFont typeface="Arial" panose="020B0604020202020204" pitchFamily="34" charset="0"/>
              <a:buChar char="•"/>
            </a:pPr>
            <a:r>
              <a:rPr lang="en-US" sz="1400" dirty="0"/>
              <a:t>bust mostly having no effect (Briggs et al, 2003;, Huebner, 2003, Sundt, et al., 2008,; also </a:t>
            </a:r>
            <a:r>
              <a:rPr lang="en-US" sz="1400" dirty="0" err="1"/>
              <a:t>Lebrecque</a:t>
            </a:r>
            <a:r>
              <a:rPr lang="en-US" sz="1400" dirty="0"/>
              <a:t>, 2015; Morris, 2015).</a:t>
            </a:r>
          </a:p>
          <a:p>
            <a:pPr marL="0" indent="0">
              <a:spcBef>
                <a:spcPts val="0"/>
              </a:spcBef>
              <a:buClrTx/>
              <a:buNone/>
            </a:pPr>
            <a:endParaRPr lang="en-US" sz="1400" dirty="0"/>
          </a:p>
          <a:p>
            <a:pPr>
              <a:buClrTx/>
              <a:buFont typeface="Arial" panose="020B0604020202020204" pitchFamily="34" charset="0"/>
              <a:buChar char="•"/>
            </a:pPr>
            <a:r>
              <a:rPr lang="en-US" sz="1400" dirty="0"/>
              <a:t>Steiner and Cain did a review of 16 studies of the effects of segregation on offenders’ behavior and found the lack of research on this topic prevents any determination of whether segregation deters, amplifies, or has no effect on offenders’ subsequent misbehavior (Steiner &amp; Cain, 2016)</a:t>
            </a:r>
          </a:p>
          <a:p>
            <a:pPr>
              <a:spcBef>
                <a:spcPts val="0"/>
              </a:spcBef>
              <a:spcAft>
                <a:spcPts val="0"/>
              </a:spcAft>
            </a:pPr>
            <a:endParaRPr lang="en-US" sz="1400" i="1" dirty="0"/>
          </a:p>
          <a:p>
            <a:pPr>
              <a:spcBef>
                <a:spcPts val="0"/>
              </a:spcBef>
              <a:spcAft>
                <a:spcPts val="0"/>
              </a:spcAft>
            </a:pPr>
            <a:endParaRPr lang="en-US" sz="1400" i="1" dirty="0"/>
          </a:p>
          <a:p>
            <a:pPr>
              <a:spcBef>
                <a:spcPts val="0"/>
              </a:spcBef>
              <a:spcAft>
                <a:spcPts val="0"/>
              </a:spcAft>
              <a:buClrTx/>
              <a:buFont typeface="Arial" panose="020B0604020202020204" pitchFamily="34" charset="0"/>
              <a:buChar char="•"/>
            </a:pPr>
            <a:r>
              <a:rPr lang="en-US" sz="1400" i="1" dirty="0"/>
              <a:t>…there is a notable lack of research on the impact of restrictive housing on behavioral outcomes in</a:t>
            </a:r>
          </a:p>
          <a:p>
            <a:pPr>
              <a:spcBef>
                <a:spcPts val="0"/>
              </a:spcBef>
              <a:spcAft>
                <a:spcPts val="0"/>
              </a:spcAft>
            </a:pPr>
            <a:r>
              <a:rPr lang="en-US" sz="1400" i="1" dirty="0"/>
              <a:t>Prison</a:t>
            </a:r>
          </a:p>
          <a:p>
            <a:pPr>
              <a:spcBef>
                <a:spcPts val="0"/>
              </a:spcBef>
              <a:spcAft>
                <a:spcPts val="0"/>
              </a:spcAft>
            </a:pPr>
            <a:endParaRPr lang="en-US" sz="1400" i="1" dirty="0"/>
          </a:p>
          <a:p>
            <a:pPr>
              <a:spcBef>
                <a:spcPts val="0"/>
              </a:spcBef>
              <a:spcAft>
                <a:spcPts val="0"/>
              </a:spcAft>
            </a:pPr>
            <a:endParaRPr lang="en-US" sz="1400" i="1" dirty="0"/>
          </a:p>
          <a:p>
            <a:pPr>
              <a:spcBef>
                <a:spcPts val="0"/>
              </a:spcBef>
              <a:spcAft>
                <a:spcPts val="0"/>
              </a:spcAft>
            </a:pPr>
            <a:endParaRPr lang="en-US" sz="1400" i="1" dirty="0"/>
          </a:p>
          <a:p>
            <a:pPr>
              <a:spcBef>
                <a:spcPts val="0"/>
              </a:spcBef>
              <a:spcAft>
                <a:spcPts val="0"/>
              </a:spcAft>
            </a:pPr>
            <a:endParaRPr lang="en-US" sz="1400" i="1" dirty="0"/>
          </a:p>
          <a:p>
            <a:pPr marL="0" lvl="1" indent="0">
              <a:spcBef>
                <a:spcPts val="1200"/>
              </a:spcBef>
              <a:spcAft>
                <a:spcPts val="200"/>
              </a:spcAft>
              <a:buClrTx/>
              <a:buSzPct val="100000"/>
              <a:buNone/>
            </a:pPr>
            <a:r>
              <a:rPr lang="en-US" sz="1300" dirty="0"/>
              <a:t>Sundt, J. (2016). The Effect of Administrative Segregation on Prison Order and Organizational Culture. Restrictive Housing in the U.S.: Issues, Challenges, and Future Directions. Washington, DC:, National Institute of Justice, U.S. Department of Justice</a:t>
            </a:r>
          </a:p>
          <a:p>
            <a:pPr marL="0" lvl="1" indent="0">
              <a:spcBef>
                <a:spcPts val="1200"/>
              </a:spcBef>
              <a:spcAft>
                <a:spcPts val="200"/>
              </a:spcAft>
              <a:buClrTx/>
              <a:buSzPct val="100000"/>
              <a:buNone/>
            </a:pPr>
            <a:r>
              <a:rPr lang="en-US" sz="1300" dirty="0" err="1"/>
              <a:t>Lebrecque</a:t>
            </a:r>
            <a:r>
              <a:rPr lang="en-US" sz="1300" dirty="0"/>
              <a:t> &amp; Smith (2019) Criminal Justice and Behavior, Vol.46, No. 10, pg. 1445</a:t>
            </a:r>
          </a:p>
          <a:p>
            <a:endParaRPr lang="en-US" sz="1400" dirty="0"/>
          </a:p>
        </p:txBody>
      </p:sp>
    </p:spTree>
    <p:extLst>
      <p:ext uri="{BB962C8B-B14F-4D97-AF65-F5344CB8AC3E}">
        <p14:creationId xmlns:p14="http://schemas.microsoft.com/office/powerpoint/2010/main" val="250548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Competing Perspectives</a:t>
            </a:r>
          </a:p>
        </p:txBody>
      </p:sp>
      <p:sp>
        <p:nvSpPr>
          <p:cNvPr id="3" name="Content Placeholder 2"/>
          <p:cNvSpPr>
            <a:spLocks noGrp="1"/>
          </p:cNvSpPr>
          <p:nvPr>
            <p:ph idx="1"/>
          </p:nvPr>
        </p:nvSpPr>
        <p:spPr>
          <a:xfrm>
            <a:off x="1097280" y="1845734"/>
            <a:ext cx="10434320" cy="4023360"/>
          </a:xfrm>
        </p:spPr>
        <p:txBody>
          <a:bodyPr>
            <a:normAutofit fontScale="92500" lnSpcReduction="20000"/>
          </a:bodyPr>
          <a:lstStyle/>
          <a:p>
            <a:pPr algn="ctr">
              <a:buClrTx/>
              <a:buFont typeface="Arial" panose="020B0604020202020204" pitchFamily="34" charset="0"/>
              <a:buChar char="•"/>
            </a:pPr>
            <a:r>
              <a:rPr lang="en-US" sz="2200" dirty="0">
                <a:solidFill>
                  <a:schemeClr val="accent2">
                    <a:lumMod val="75000"/>
                  </a:schemeClr>
                </a:solidFill>
              </a:rPr>
              <a:t>Deterrence Theory</a:t>
            </a:r>
          </a:p>
          <a:p>
            <a:pPr algn="ctr">
              <a:buClrTx/>
              <a:buFont typeface="Arial" panose="020B0604020202020204" pitchFamily="34" charset="0"/>
              <a:buChar char="•"/>
            </a:pPr>
            <a:r>
              <a:rPr lang="en-US" dirty="0"/>
              <a:t>Restrictive Housing is an unpleasant experience that should deter inmates from reoffending increasing safety, order and control.  The expectation that non-compliance with institutional rules resulting in placement in RH should deter behavior</a:t>
            </a:r>
          </a:p>
          <a:p>
            <a:pPr marL="91440" lvl="3" indent="-91440" algn="ctr">
              <a:spcBef>
                <a:spcPts val="1200"/>
              </a:spcBef>
              <a:spcAft>
                <a:spcPts val="200"/>
              </a:spcAft>
              <a:buSzPct val="100000"/>
              <a:buFont typeface="Calibri" panose="020F0502020204030204" pitchFamily="34" charset="0"/>
              <a:buChar char=" "/>
            </a:pPr>
            <a:r>
              <a:rPr lang="en-US" sz="2200" dirty="0">
                <a:solidFill>
                  <a:schemeClr val="accent2">
                    <a:lumMod val="75000"/>
                  </a:schemeClr>
                </a:solidFill>
              </a:rPr>
              <a:t>Deprivation Theory,  Social Bonds Theory,  Labeling Theory, Strain Theory, Social Learning Theory, and Defiance Theory</a:t>
            </a:r>
          </a:p>
          <a:p>
            <a:pPr algn="ctr">
              <a:buClrTx/>
              <a:buFont typeface="Arial" panose="020B0604020202020204" pitchFamily="34" charset="0"/>
              <a:buChar char="•"/>
            </a:pPr>
            <a:r>
              <a:rPr lang="en-US" dirty="0"/>
              <a:t>Harsh conditions of Restrictive Housing increases criminal behavior and causes mental health issues through weakened social bonds, negative labels, few rehabilitative opportunities...from this perspective RH leads to more violation of institutional rules</a:t>
            </a:r>
          </a:p>
          <a:p>
            <a:pPr algn="ctr"/>
            <a:r>
              <a:rPr lang="en-US" sz="2200" dirty="0">
                <a:solidFill>
                  <a:schemeClr val="accent2">
                    <a:lumMod val="75000"/>
                  </a:schemeClr>
                </a:solidFill>
              </a:rPr>
              <a:t>Behavior Deep Freeze Theory</a:t>
            </a:r>
            <a:endParaRPr lang="en-US" sz="2200" dirty="0"/>
          </a:p>
          <a:p>
            <a:pPr algn="ctr">
              <a:buClrTx/>
              <a:buFont typeface="Arial" panose="020B0604020202020204" pitchFamily="34" charset="0"/>
              <a:buChar char="•"/>
            </a:pPr>
            <a:r>
              <a:rPr lang="en-US" sz="1900" dirty="0"/>
              <a:t>Restrictive Housing has no effect on inmate behavior.  Their behavior is based on previously held values and motivations</a:t>
            </a:r>
          </a:p>
          <a:p>
            <a:pPr marL="201168" lvl="1" indent="0" algn="ctr">
              <a:buClrTx/>
              <a:buNone/>
            </a:pPr>
            <a:endParaRPr lang="en-US" sz="1600" dirty="0"/>
          </a:p>
          <a:p>
            <a:pPr marL="201168" lvl="1" indent="0">
              <a:buClrTx/>
              <a:buNone/>
            </a:pPr>
            <a:r>
              <a:rPr lang="en-US" sz="1400" dirty="0" err="1"/>
              <a:t>Lebrecque</a:t>
            </a:r>
            <a:r>
              <a:rPr lang="en-US" sz="1400" dirty="0"/>
              <a:t> &amp; Smith (2019) Criminal Justice and Behavior, Vol.46, No. 10, pg. 1447</a:t>
            </a:r>
          </a:p>
          <a:p>
            <a:pPr marL="201168" lvl="1" indent="0">
              <a:buClrTx/>
              <a:buNone/>
            </a:pPr>
            <a:endParaRPr lang="en-US" sz="1600" dirty="0"/>
          </a:p>
          <a:p>
            <a:pPr marL="91440" lvl="1" indent="-91440">
              <a:spcBef>
                <a:spcPts val="1200"/>
              </a:spcBef>
              <a:spcAft>
                <a:spcPts val="200"/>
              </a:spcAft>
              <a:buSzPct val="100000"/>
              <a:buFont typeface="Calibri" panose="020F0502020204030204" pitchFamily="34" charset="0"/>
              <a:buChar char=" "/>
            </a:pPr>
            <a:endParaRPr lang="en-US" sz="1400" dirty="0"/>
          </a:p>
          <a:p>
            <a:endParaRPr lang="en-US" dirty="0"/>
          </a:p>
        </p:txBody>
      </p:sp>
    </p:spTree>
    <p:extLst>
      <p:ext uri="{BB962C8B-B14F-4D97-AF65-F5344CB8AC3E}">
        <p14:creationId xmlns:p14="http://schemas.microsoft.com/office/powerpoint/2010/main" val="250548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80" y="207773"/>
            <a:ext cx="10058400" cy="1450757"/>
          </a:xfrm>
        </p:spPr>
        <p:txBody>
          <a:bodyPr>
            <a:normAutofit/>
          </a:bodyPr>
          <a:lstStyle/>
          <a:p>
            <a:pPr algn="ctr"/>
            <a:r>
              <a:rPr lang="en-US" sz="3600" b="1" dirty="0"/>
              <a:t>MA DOC Data– RH Admissions – 2019 Biannual</a:t>
            </a:r>
          </a:p>
        </p:txBody>
      </p:sp>
      <p:sp>
        <p:nvSpPr>
          <p:cNvPr id="3" name="Content Placeholder 2"/>
          <p:cNvSpPr>
            <a:spLocks noGrp="1"/>
          </p:cNvSpPr>
          <p:nvPr>
            <p:ph idx="1"/>
          </p:nvPr>
        </p:nvSpPr>
        <p:spPr>
          <a:xfrm>
            <a:off x="1031965" y="2193109"/>
            <a:ext cx="10434320" cy="3281680"/>
          </a:xfrm>
        </p:spPr>
        <p:txBody>
          <a:bodyPr>
            <a:normAutofit/>
          </a:bodyPr>
          <a:lstStyle/>
          <a:p>
            <a:pPr marL="201168" lvl="1" indent="0">
              <a:buClrTx/>
              <a:buNone/>
            </a:pPr>
            <a:endParaRPr lang="en-US" sz="1600" dirty="0"/>
          </a:p>
          <a:p>
            <a:pPr marL="91440" lvl="1" indent="-91440">
              <a:spcBef>
                <a:spcPts val="1200"/>
              </a:spcBef>
              <a:spcAft>
                <a:spcPts val="200"/>
              </a:spcAft>
              <a:buSzPct val="100000"/>
              <a:buFont typeface="Calibri" panose="020F0502020204030204" pitchFamily="34" charset="0"/>
              <a:buChar char=" "/>
            </a:pPr>
            <a:endParaRPr lang="en-US" sz="1400" dirty="0"/>
          </a:p>
          <a:p>
            <a:endParaRPr lang="en-US" dirty="0"/>
          </a:p>
        </p:txBody>
      </p:sp>
      <p:graphicFrame>
        <p:nvGraphicFramePr>
          <p:cNvPr id="4" name="Table 3">
            <a:extLst>
              <a:ext uri="{FF2B5EF4-FFF2-40B4-BE49-F238E27FC236}">
                <a16:creationId xmlns:a16="http://schemas.microsoft.com/office/drawing/2014/main" id="{019DE421-55F9-4374-88D7-D69AEAD6C3F5}"/>
              </a:ext>
            </a:extLst>
          </p:cNvPr>
          <p:cNvGraphicFramePr>
            <a:graphicFrameLocks noGrp="1"/>
          </p:cNvGraphicFramePr>
          <p:nvPr>
            <p:extLst>
              <p:ext uri="{D42A27DB-BD31-4B8C-83A1-F6EECF244321}">
                <p14:modId xmlns:p14="http://schemas.microsoft.com/office/powerpoint/2010/main" val="1258804388"/>
              </p:ext>
            </p:extLst>
          </p:nvPr>
        </p:nvGraphicFramePr>
        <p:xfrm>
          <a:off x="1676400" y="1883229"/>
          <a:ext cx="7380512" cy="2844346"/>
        </p:xfrm>
        <a:graphic>
          <a:graphicData uri="http://schemas.openxmlformats.org/drawingml/2006/table">
            <a:tbl>
              <a:tblPr>
                <a:tableStyleId>{5C22544A-7EE6-4342-B048-85BDC9FD1C3A}</a:tableStyleId>
              </a:tblPr>
              <a:tblGrid>
                <a:gridCol w="2157380">
                  <a:extLst>
                    <a:ext uri="{9D8B030D-6E8A-4147-A177-3AD203B41FA5}">
                      <a16:colId xmlns:a16="http://schemas.microsoft.com/office/drawing/2014/main" val="1243553327"/>
                    </a:ext>
                  </a:extLst>
                </a:gridCol>
                <a:gridCol w="1362556">
                  <a:extLst>
                    <a:ext uri="{9D8B030D-6E8A-4147-A177-3AD203B41FA5}">
                      <a16:colId xmlns:a16="http://schemas.microsoft.com/office/drawing/2014/main" val="3047427504"/>
                    </a:ext>
                  </a:extLst>
                </a:gridCol>
                <a:gridCol w="1249009">
                  <a:extLst>
                    <a:ext uri="{9D8B030D-6E8A-4147-A177-3AD203B41FA5}">
                      <a16:colId xmlns:a16="http://schemas.microsoft.com/office/drawing/2014/main" val="1916963394"/>
                    </a:ext>
                  </a:extLst>
                </a:gridCol>
                <a:gridCol w="1430685">
                  <a:extLst>
                    <a:ext uri="{9D8B030D-6E8A-4147-A177-3AD203B41FA5}">
                      <a16:colId xmlns:a16="http://schemas.microsoft.com/office/drawing/2014/main" val="3149460355"/>
                    </a:ext>
                  </a:extLst>
                </a:gridCol>
                <a:gridCol w="1180882">
                  <a:extLst>
                    <a:ext uri="{9D8B030D-6E8A-4147-A177-3AD203B41FA5}">
                      <a16:colId xmlns:a16="http://schemas.microsoft.com/office/drawing/2014/main" val="626272834"/>
                    </a:ext>
                  </a:extLst>
                </a:gridCol>
              </a:tblGrid>
              <a:tr h="498280">
                <a:tc gridSpan="5">
                  <a:txBody>
                    <a:bodyPr/>
                    <a:lstStyle/>
                    <a:p>
                      <a:pPr algn="ctr" fontAlgn="ctr"/>
                      <a:r>
                        <a:rPr lang="en-US" sz="1400" u="none" strike="noStrike" dirty="0">
                          <a:effectLst/>
                        </a:rPr>
                        <a:t>Restrictive Housing Single Versus Multiple Admissions</a:t>
                      </a:r>
                      <a:endParaRPr lang="en-US" sz="1400" b="1" i="0" u="none" strike="noStrike" dirty="0">
                        <a:solidFill>
                          <a:srgbClr val="203764"/>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7305853"/>
                  </a:ext>
                </a:extLst>
              </a:tr>
              <a:tr h="498280">
                <a:tc>
                  <a:txBody>
                    <a:bodyPr/>
                    <a:lstStyle/>
                    <a:p>
                      <a:pPr algn="ctr" fontAlgn="ctr"/>
                      <a:r>
                        <a:rPr lang="en-US" sz="1400" u="none" strike="noStrike">
                          <a:effectLst/>
                        </a:rPr>
                        <a:t> </a:t>
                      </a:r>
                      <a:endParaRPr lang="en-US" sz="1400" b="1" i="0" u="none" strike="noStrike">
                        <a:solidFill>
                          <a:srgbClr val="203764"/>
                        </a:solidFill>
                        <a:effectLst/>
                        <a:latin typeface="Calibri" panose="020F0502020204030204" pitchFamily="34" charset="0"/>
                      </a:endParaRPr>
                    </a:p>
                  </a:txBody>
                  <a:tcPr marL="6350" marR="6350" marT="6350" marB="0" anchor="ctr"/>
                </a:tc>
                <a:tc gridSpan="2">
                  <a:txBody>
                    <a:bodyPr/>
                    <a:lstStyle/>
                    <a:p>
                      <a:pPr algn="ctr" fontAlgn="ctr"/>
                      <a:r>
                        <a:rPr lang="en-US" sz="1400" u="none" strike="noStrike" dirty="0">
                          <a:effectLst/>
                        </a:rPr>
                        <a:t>January - June 2019</a:t>
                      </a:r>
                    </a:p>
                    <a:p>
                      <a:pPr algn="ctr" fontAlgn="ctr"/>
                      <a:r>
                        <a:rPr lang="en-US" sz="1400" b="1" i="0" u="none" strike="noStrike" dirty="0">
                          <a:solidFill>
                            <a:srgbClr val="203764"/>
                          </a:solidFill>
                          <a:effectLst/>
                          <a:latin typeface="Calibri" panose="020F0502020204030204" pitchFamily="34" charset="0"/>
                        </a:rPr>
                        <a:t>Based on 1,395 Inmates</a:t>
                      </a:r>
                    </a:p>
                  </a:txBody>
                  <a:tcPr marL="6350" marR="6350" marT="6350" marB="0" anchor="ctr"/>
                </a:tc>
                <a:tc hMerge="1">
                  <a:txBody>
                    <a:bodyPr/>
                    <a:lstStyle/>
                    <a:p>
                      <a:endParaRPr lang="en-US"/>
                    </a:p>
                  </a:txBody>
                  <a:tcPr/>
                </a:tc>
                <a:tc gridSpan="2">
                  <a:txBody>
                    <a:bodyPr/>
                    <a:lstStyle/>
                    <a:p>
                      <a:pPr algn="l" fontAlgn="ctr"/>
                      <a:r>
                        <a:rPr lang="en-US" sz="1400" u="none" strike="noStrike" dirty="0">
                          <a:effectLst/>
                        </a:rPr>
                        <a:t>July - December 2019</a:t>
                      </a:r>
                    </a:p>
                    <a:p>
                      <a:pPr algn="l" fontAlgn="ctr"/>
                      <a:r>
                        <a:rPr lang="en-US" sz="1400" b="1" i="0" u="none" strike="noStrike" dirty="0">
                          <a:solidFill>
                            <a:srgbClr val="203764"/>
                          </a:solidFill>
                          <a:effectLst/>
                          <a:latin typeface="Calibri" panose="020F0502020204030204" pitchFamily="34" charset="0"/>
                        </a:rPr>
                        <a:t>Based on 1,373 Inmates</a:t>
                      </a:r>
                    </a:p>
                  </a:txBody>
                  <a:tcPr marL="6350" marR="6350" marT="6350" marB="0" anchor="ctr"/>
                </a:tc>
                <a:tc hMerge="1">
                  <a:txBody>
                    <a:bodyPr/>
                    <a:lstStyle/>
                    <a:p>
                      <a:endParaRPr lang="en-US"/>
                    </a:p>
                  </a:txBody>
                  <a:tcPr/>
                </a:tc>
                <a:extLst>
                  <a:ext uri="{0D108BD9-81ED-4DB2-BD59-A6C34878D82A}">
                    <a16:rowId xmlns:a16="http://schemas.microsoft.com/office/drawing/2014/main" val="3803155692"/>
                  </a:ext>
                </a:extLst>
              </a:tr>
              <a:tr h="311424">
                <a:tc>
                  <a:txBody>
                    <a:bodyPr/>
                    <a:lstStyle/>
                    <a:p>
                      <a:pPr algn="l" fontAlgn="ctr"/>
                      <a:r>
                        <a:rPr lang="en-US" sz="1400" u="none" strike="noStrike">
                          <a:effectLst/>
                        </a:rPr>
                        <a:t>Admission Types</a:t>
                      </a:r>
                      <a:endParaRPr lang="en-US" sz="1400" b="1" i="0" u="none" strike="noStrike">
                        <a:solidFill>
                          <a:srgbClr val="203764"/>
                        </a:solidFill>
                        <a:effectLst/>
                        <a:latin typeface="Calibri" panose="020F0502020204030204" pitchFamily="34" charset="0"/>
                      </a:endParaRPr>
                    </a:p>
                  </a:txBody>
                  <a:tcPr marL="6350" marR="6350" marT="6350" marB="0" anchor="ctr"/>
                </a:tc>
                <a:tc>
                  <a:txBody>
                    <a:bodyPr/>
                    <a:lstStyle/>
                    <a:p>
                      <a:pPr algn="r" fontAlgn="ctr"/>
                      <a:r>
                        <a:rPr lang="en-US" sz="1400" u="none" strike="noStrike">
                          <a:effectLst/>
                        </a:rPr>
                        <a:t>RHU Count</a:t>
                      </a:r>
                      <a:endParaRPr lang="en-US" sz="1400" b="1" i="0" u="none" strike="noStrike">
                        <a:solidFill>
                          <a:srgbClr val="203764"/>
                        </a:solidFill>
                        <a:effectLst/>
                        <a:latin typeface="Calibri" panose="020F0502020204030204" pitchFamily="34" charset="0"/>
                      </a:endParaRPr>
                    </a:p>
                  </a:txBody>
                  <a:tcPr marL="6350" marR="6350" marT="6350" marB="0" anchor="ctr"/>
                </a:tc>
                <a:tc>
                  <a:txBody>
                    <a:bodyPr/>
                    <a:lstStyle/>
                    <a:p>
                      <a:pPr algn="r" fontAlgn="ctr"/>
                      <a:r>
                        <a:rPr lang="en-US" sz="1400" u="none" strike="noStrike" dirty="0">
                          <a:effectLst/>
                        </a:rPr>
                        <a:t>Percent</a:t>
                      </a:r>
                      <a:endParaRPr lang="en-US" sz="1400" b="1" i="0" u="none" strike="noStrike" dirty="0">
                        <a:solidFill>
                          <a:srgbClr val="203764"/>
                        </a:solidFill>
                        <a:effectLst/>
                        <a:latin typeface="Calibri" panose="020F0502020204030204" pitchFamily="34" charset="0"/>
                      </a:endParaRPr>
                    </a:p>
                  </a:txBody>
                  <a:tcPr marL="6350" marR="6350" marT="6350" marB="0" anchor="ctr"/>
                </a:tc>
                <a:tc>
                  <a:txBody>
                    <a:bodyPr/>
                    <a:lstStyle/>
                    <a:p>
                      <a:pPr algn="r" fontAlgn="ctr"/>
                      <a:r>
                        <a:rPr lang="en-US" sz="1400" u="none" strike="noStrike" dirty="0">
                          <a:effectLst/>
                        </a:rPr>
                        <a:t>RHU Count</a:t>
                      </a:r>
                      <a:endParaRPr lang="en-US" sz="1400" b="1" i="0" u="none" strike="noStrike" dirty="0">
                        <a:solidFill>
                          <a:srgbClr val="203764"/>
                        </a:solidFill>
                        <a:effectLst/>
                        <a:latin typeface="Calibri" panose="020F0502020204030204" pitchFamily="34" charset="0"/>
                      </a:endParaRPr>
                    </a:p>
                  </a:txBody>
                  <a:tcPr marL="6350" marR="6350" marT="6350" marB="0" anchor="ctr"/>
                </a:tc>
                <a:tc>
                  <a:txBody>
                    <a:bodyPr/>
                    <a:lstStyle/>
                    <a:p>
                      <a:pPr algn="r" fontAlgn="ctr"/>
                      <a:r>
                        <a:rPr lang="en-US" sz="1400" u="none" strike="noStrike">
                          <a:effectLst/>
                        </a:rPr>
                        <a:t>Percent</a:t>
                      </a:r>
                      <a:endParaRPr lang="en-US" sz="1400" b="1" i="0" u="none" strike="noStrike">
                        <a:solidFill>
                          <a:srgbClr val="203764"/>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73157295"/>
                  </a:ext>
                </a:extLst>
              </a:tr>
              <a:tr h="612469">
                <a:tc>
                  <a:txBody>
                    <a:bodyPr/>
                    <a:lstStyle/>
                    <a:p>
                      <a:pPr algn="l" fontAlgn="ctr"/>
                      <a:r>
                        <a:rPr lang="en-US" sz="1400" u="none" strike="noStrike">
                          <a:effectLst/>
                        </a:rPr>
                        <a:t>Multiple Admissions</a:t>
                      </a:r>
                      <a:endParaRPr lang="en-US" sz="1400" b="0" i="0" u="none" strike="noStrike">
                        <a:solidFill>
                          <a:srgbClr val="1F497D"/>
                        </a:solidFill>
                        <a:effectLst/>
                        <a:latin typeface="Calibri" panose="020F0502020204030204" pitchFamily="34" charset="0"/>
                      </a:endParaRPr>
                    </a:p>
                  </a:txBody>
                  <a:tcPr marL="6350" marR="6350" marT="6350" marB="0" anchor="ctr"/>
                </a:tc>
                <a:tc>
                  <a:txBody>
                    <a:bodyPr/>
                    <a:lstStyle/>
                    <a:p>
                      <a:pPr algn="r" fontAlgn="ctr"/>
                      <a:r>
                        <a:rPr lang="en-US" sz="1400" u="none" strike="noStrike">
                          <a:effectLst/>
                        </a:rPr>
                        <a:t>1,176</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400" u="none" strike="noStrike" dirty="0">
                          <a:effectLst/>
                        </a:rPr>
                        <a:t>55%</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400" u="none" strike="noStrike" dirty="0">
                          <a:effectLst/>
                        </a:rPr>
                        <a:t>1,272</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400" u="none" strike="noStrike">
                          <a:effectLst/>
                        </a:rPr>
                        <a:t>59%</a:t>
                      </a:r>
                      <a:endParaRPr lang="en-US" sz="1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71486436"/>
                  </a:ext>
                </a:extLst>
              </a:tr>
              <a:tr h="612469">
                <a:tc>
                  <a:txBody>
                    <a:bodyPr/>
                    <a:lstStyle/>
                    <a:p>
                      <a:pPr algn="l" fontAlgn="ctr"/>
                      <a:r>
                        <a:rPr lang="en-US" sz="1400" u="none" strike="noStrike">
                          <a:effectLst/>
                        </a:rPr>
                        <a:t>Single Admissions</a:t>
                      </a:r>
                      <a:endParaRPr lang="en-US" sz="1400" b="0" i="0" u="none" strike="noStrike">
                        <a:solidFill>
                          <a:srgbClr val="1F497D"/>
                        </a:solidFill>
                        <a:effectLst/>
                        <a:latin typeface="Calibri" panose="020F0502020204030204" pitchFamily="34" charset="0"/>
                      </a:endParaRPr>
                    </a:p>
                  </a:txBody>
                  <a:tcPr marL="6350" marR="6350" marT="6350" marB="0" anchor="ctr"/>
                </a:tc>
                <a:tc>
                  <a:txBody>
                    <a:bodyPr/>
                    <a:lstStyle/>
                    <a:p>
                      <a:pPr algn="r" fontAlgn="ctr"/>
                      <a:r>
                        <a:rPr lang="en-US" sz="1400" u="none" strike="noStrike">
                          <a:effectLst/>
                        </a:rPr>
                        <a:t>944</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400" u="none" strike="noStrike" dirty="0">
                          <a:effectLst/>
                        </a:rPr>
                        <a:t>45%</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400" u="none" strike="noStrike" dirty="0">
                          <a:effectLst/>
                        </a:rPr>
                        <a:t>887</a:t>
                      </a:r>
                      <a:endParaRPr lang="en-US"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400" u="none" strike="noStrike" dirty="0">
                          <a:effectLst/>
                        </a:rPr>
                        <a:t>41%</a:t>
                      </a:r>
                      <a:endParaRPr lang="en-US"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81174917"/>
                  </a:ext>
                </a:extLst>
              </a:tr>
              <a:tr h="311424">
                <a:tc>
                  <a:txBody>
                    <a:bodyPr/>
                    <a:lstStyle/>
                    <a:p>
                      <a:pPr algn="l" fontAlgn="ctr"/>
                      <a:r>
                        <a:rPr lang="en-US" sz="1400" u="none" strike="noStrike" dirty="0">
                          <a:effectLst/>
                        </a:rPr>
                        <a:t>Total Admissions</a:t>
                      </a:r>
                      <a:endParaRPr lang="en-US" sz="1400" b="1" i="0" u="none" strike="noStrike" dirty="0">
                        <a:solidFill>
                          <a:srgbClr val="1F497D"/>
                        </a:solidFill>
                        <a:effectLst/>
                        <a:latin typeface="Calibri" panose="020F0502020204030204" pitchFamily="34" charset="0"/>
                      </a:endParaRPr>
                    </a:p>
                  </a:txBody>
                  <a:tcPr marL="6350" marR="6350" marT="6350" marB="0" anchor="ctr"/>
                </a:tc>
                <a:tc>
                  <a:txBody>
                    <a:bodyPr/>
                    <a:lstStyle/>
                    <a:p>
                      <a:pPr algn="r" fontAlgn="ctr"/>
                      <a:r>
                        <a:rPr lang="en-US" sz="1400" u="none" strike="noStrike" dirty="0">
                          <a:effectLst/>
                        </a:rPr>
                        <a:t>2,120</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400" u="none" strike="noStrike" dirty="0">
                          <a:effectLst/>
                        </a:rPr>
                        <a:t>100%</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400" u="none" strike="noStrike">
                          <a:effectLst/>
                        </a:rPr>
                        <a:t>2,159</a:t>
                      </a:r>
                      <a:endParaRPr lang="en-US" sz="14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400" u="none" strike="noStrike" dirty="0">
                          <a:effectLst/>
                        </a:rPr>
                        <a:t>100%</a:t>
                      </a:r>
                      <a:endParaRPr lang="en-US" sz="14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40971149"/>
                  </a:ext>
                </a:extLst>
              </a:tr>
            </a:tbl>
          </a:graphicData>
        </a:graphic>
      </p:graphicFrame>
      <p:sp>
        <p:nvSpPr>
          <p:cNvPr id="6" name="TextBox 5">
            <a:extLst>
              <a:ext uri="{FF2B5EF4-FFF2-40B4-BE49-F238E27FC236}">
                <a16:creationId xmlns:a16="http://schemas.microsoft.com/office/drawing/2014/main" id="{9BF52C9A-ED79-42E1-B66C-7DE4A0282CC7}"/>
              </a:ext>
            </a:extLst>
          </p:cNvPr>
          <p:cNvSpPr txBox="1"/>
          <p:nvPr/>
        </p:nvSpPr>
        <p:spPr>
          <a:xfrm>
            <a:off x="2762654" y="5165387"/>
            <a:ext cx="6294257" cy="929357"/>
          </a:xfrm>
          <a:prstGeom prst="rect">
            <a:avLst/>
          </a:prstGeom>
          <a:noFill/>
        </p:spPr>
        <p:txBody>
          <a:bodyPr wrap="square" rtlCol="0">
            <a:spAutoFit/>
          </a:bodyPr>
          <a:lstStyle/>
          <a:p>
            <a:pPr marL="0" marR="0" algn="just">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Data is based on inmates who had one or more admission date(s) within the reporting time frame regardless of their release date. These counts include inmates with a single admission as well as inmates with multiple admissions, who were admitted and discharged during the reporting time frame and then re-admitted during the reporting period.</a:t>
            </a:r>
          </a:p>
        </p:txBody>
      </p:sp>
    </p:spTree>
    <p:extLst>
      <p:ext uri="{BB962C8B-B14F-4D97-AF65-F5344CB8AC3E}">
        <p14:creationId xmlns:p14="http://schemas.microsoft.com/office/powerpoint/2010/main" val="3632389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5400" b="1" dirty="0"/>
            </a:br>
            <a:br>
              <a:rPr lang="en-US" sz="5400" b="1" dirty="0"/>
            </a:br>
            <a:br>
              <a:rPr lang="en-US" sz="5400" b="1" u="sng" dirty="0"/>
            </a:br>
            <a:r>
              <a:rPr lang="en-US" sz="5400" b="1" dirty="0"/>
              <a:t>Restrictive Housing and Managing Gangs</a:t>
            </a:r>
          </a:p>
        </p:txBody>
      </p:sp>
      <p:sp>
        <p:nvSpPr>
          <p:cNvPr id="3" name="Content Placeholder 2"/>
          <p:cNvSpPr>
            <a:spLocks noGrp="1"/>
          </p:cNvSpPr>
          <p:nvPr>
            <p:ph idx="1"/>
          </p:nvPr>
        </p:nvSpPr>
        <p:spPr/>
        <p:txBody>
          <a:bodyPr>
            <a:normAutofit fontScale="70000" lnSpcReduction="20000"/>
          </a:bodyPr>
          <a:lstStyle/>
          <a:p>
            <a:pPr>
              <a:spcBef>
                <a:spcPts val="0"/>
              </a:spcBef>
              <a:spcAft>
                <a:spcPts val="0"/>
              </a:spcAft>
            </a:pPr>
            <a:endParaRPr lang="en-US" dirty="0"/>
          </a:p>
          <a:p>
            <a:pPr>
              <a:spcBef>
                <a:spcPts val="0"/>
              </a:spcBef>
              <a:spcAft>
                <a:spcPts val="0"/>
              </a:spcAft>
            </a:pPr>
            <a:r>
              <a:rPr lang="en-US" sz="2800" dirty="0"/>
              <a:t>A survey by the Urban Institute of 600 prison wardens showed that 83 percent of respondents endorse the use of RH for gang affiliates and gang leaders.</a:t>
            </a:r>
          </a:p>
          <a:p>
            <a:pPr>
              <a:spcBef>
                <a:spcPts val="0"/>
              </a:spcBef>
              <a:spcAft>
                <a:spcPts val="0"/>
              </a:spcAft>
              <a:buClrTx/>
              <a:buFont typeface="Arial" panose="020B0604020202020204" pitchFamily="34" charset="0"/>
              <a:buChar char="•"/>
            </a:pPr>
            <a:r>
              <a:rPr lang="en-US" sz="2800" dirty="0"/>
              <a:t>Removing gang members from the general population controls both violent and nonviolent misconduct, ‘soothes tensions’</a:t>
            </a:r>
          </a:p>
          <a:p>
            <a:pPr>
              <a:spcBef>
                <a:spcPts val="0"/>
              </a:spcBef>
              <a:spcAft>
                <a:spcPts val="0"/>
              </a:spcAft>
              <a:buClrTx/>
              <a:buFont typeface="Arial" panose="020B0604020202020204" pitchFamily="34" charset="0"/>
              <a:buChar char="•"/>
            </a:pPr>
            <a:endParaRPr lang="en-US" sz="2800" dirty="0"/>
          </a:p>
          <a:p>
            <a:pPr>
              <a:spcBef>
                <a:spcPts val="0"/>
              </a:spcBef>
              <a:spcAft>
                <a:spcPts val="0"/>
              </a:spcAft>
              <a:buClrTx/>
              <a:buFont typeface="Arial" panose="020B0604020202020204" pitchFamily="34" charset="0"/>
              <a:buChar char="•"/>
            </a:pPr>
            <a:r>
              <a:rPr lang="en-US" sz="2800" dirty="0"/>
              <a:t>Reduction in violations (Arizona), reduction in homicide and assault (Texas)</a:t>
            </a:r>
          </a:p>
          <a:p>
            <a:pPr>
              <a:spcBef>
                <a:spcPts val="0"/>
              </a:spcBef>
              <a:spcAft>
                <a:spcPts val="0"/>
              </a:spcAft>
              <a:buClrTx/>
              <a:buFont typeface="Arial" panose="020B0604020202020204" pitchFamily="34" charset="0"/>
              <a:buChar char="•"/>
            </a:pPr>
            <a:r>
              <a:rPr lang="en-US" sz="2800" dirty="0"/>
              <a:t>Gang leader segregation/transfer not effective (Texas); gang affiliates leaving RH ‘fared worse’ than non-affiliates by engaging in misconduct upon return to gen pop (Ohio)</a:t>
            </a:r>
          </a:p>
          <a:p>
            <a:pPr>
              <a:spcBef>
                <a:spcPts val="0"/>
              </a:spcBef>
              <a:spcAft>
                <a:spcPts val="0"/>
              </a:spcAft>
              <a:buClrTx/>
              <a:buFont typeface="Arial" panose="020B0604020202020204" pitchFamily="34" charset="0"/>
              <a:buChar char="•"/>
            </a:pPr>
            <a:endParaRPr lang="en-US" sz="2800" dirty="0"/>
          </a:p>
          <a:p>
            <a:pPr>
              <a:spcBef>
                <a:spcPts val="0"/>
              </a:spcBef>
              <a:spcAft>
                <a:spcPts val="0"/>
              </a:spcAft>
              <a:buClrTx/>
              <a:buFont typeface="Arial" panose="020B0604020202020204" pitchFamily="34" charset="0"/>
              <a:buChar char="•"/>
            </a:pPr>
            <a:r>
              <a:rPr lang="en-US" sz="2800" dirty="0"/>
              <a:t>Some aggregate-level studies – </a:t>
            </a:r>
          </a:p>
          <a:p>
            <a:pPr lvl="1">
              <a:spcBef>
                <a:spcPts val="0"/>
              </a:spcBef>
              <a:spcAft>
                <a:spcPts val="0"/>
              </a:spcAft>
              <a:buClrTx/>
              <a:buFont typeface="Arial" panose="020B0604020202020204" pitchFamily="34" charset="0"/>
              <a:buChar char="•"/>
            </a:pPr>
            <a:r>
              <a:rPr lang="en-US" sz="2800" dirty="0"/>
              <a:t>Indicate using Restrictive Housing units to manage gang inmates reduces violence and other disobedience outcomes within state prison systems</a:t>
            </a:r>
          </a:p>
          <a:p>
            <a:pPr lvl="1">
              <a:spcBef>
                <a:spcPts val="0"/>
              </a:spcBef>
              <a:spcAft>
                <a:spcPts val="0"/>
              </a:spcAft>
              <a:buClrTx/>
              <a:buFont typeface="Arial" panose="020B0604020202020204" pitchFamily="34" charset="0"/>
              <a:buChar char="•"/>
            </a:pPr>
            <a:r>
              <a:rPr lang="en-US" sz="2800" dirty="0"/>
              <a:t>Other studies have had mixed results </a:t>
            </a:r>
          </a:p>
          <a:p>
            <a:pPr>
              <a:spcBef>
                <a:spcPts val="0"/>
              </a:spcBef>
              <a:spcAft>
                <a:spcPts val="0"/>
              </a:spcAft>
              <a:buClrTx/>
              <a:buFont typeface="Arial" panose="020B0604020202020204" pitchFamily="34" charset="0"/>
              <a:buChar char="•"/>
            </a:pPr>
            <a:endParaRPr lang="en-US" dirty="0"/>
          </a:p>
          <a:p>
            <a:r>
              <a:rPr lang="en-US" sz="1700" dirty="0" err="1"/>
              <a:t>Pyrooz</a:t>
            </a:r>
            <a:r>
              <a:rPr lang="en-US" sz="1700" dirty="0"/>
              <a:t> D.C. (2018). Using Restrictive Housing to Manage Gangs in U.S. Prisons. Washington, DC:, National Institute of Justice, U.S. Department of Justice</a:t>
            </a:r>
          </a:p>
          <a:p>
            <a:r>
              <a:rPr lang="en-US" sz="1700" dirty="0" err="1"/>
              <a:t>Lebrecque&amp;Smith</a:t>
            </a:r>
            <a:r>
              <a:rPr lang="en-US" sz="1700" dirty="0"/>
              <a:t> (2019) Criminal Justice and Behavior, Vol.46, No. 10, pg. 1447</a:t>
            </a:r>
          </a:p>
          <a:p>
            <a:endParaRPr lang="en-US" sz="1700" dirty="0"/>
          </a:p>
          <a:p>
            <a:pPr marL="91440" lvl="1" indent="-91440">
              <a:spcBef>
                <a:spcPts val="1200"/>
              </a:spcBef>
              <a:spcAft>
                <a:spcPts val="200"/>
              </a:spcAft>
              <a:buSzPct val="100000"/>
              <a:buFont typeface="Calibri" panose="020F0502020204030204" pitchFamily="34" charset="0"/>
              <a:buChar char=" "/>
            </a:pPr>
            <a:endParaRPr lang="en-US" sz="1400" dirty="0"/>
          </a:p>
          <a:p>
            <a:endParaRPr lang="en-US" dirty="0"/>
          </a:p>
        </p:txBody>
      </p:sp>
    </p:spTree>
    <p:extLst>
      <p:ext uri="{BB962C8B-B14F-4D97-AF65-F5344CB8AC3E}">
        <p14:creationId xmlns:p14="http://schemas.microsoft.com/office/powerpoint/2010/main" val="9013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37397"/>
          </a:xfrm>
        </p:spPr>
        <p:txBody>
          <a:bodyPr>
            <a:normAutofit/>
          </a:bodyPr>
          <a:lstStyle/>
          <a:p>
            <a:pPr algn="ctr"/>
            <a:r>
              <a:rPr lang="en-US" sz="5400" b="1" dirty="0"/>
              <a:t>Restrictive Housing Reform</a:t>
            </a:r>
          </a:p>
        </p:txBody>
      </p:sp>
      <p:sp>
        <p:nvSpPr>
          <p:cNvPr id="3" name="Content Placeholder 2"/>
          <p:cNvSpPr>
            <a:spLocks noGrp="1"/>
          </p:cNvSpPr>
          <p:nvPr>
            <p:ph idx="1"/>
          </p:nvPr>
        </p:nvSpPr>
        <p:spPr>
          <a:xfrm>
            <a:off x="1097280" y="1605280"/>
            <a:ext cx="10058400" cy="4263814"/>
          </a:xfrm>
        </p:spPr>
        <p:txBody>
          <a:bodyPr>
            <a:normAutofit fontScale="92500" lnSpcReduction="10000"/>
          </a:bodyPr>
          <a:lstStyle/>
          <a:p>
            <a:pPr marL="91440" lvl="1" indent="-91440">
              <a:spcBef>
                <a:spcPts val="1200"/>
              </a:spcBef>
              <a:spcAft>
                <a:spcPts val="200"/>
              </a:spcAft>
              <a:buSzPct val="100000"/>
              <a:buFont typeface="Calibri" panose="020F0502020204030204" pitchFamily="34" charset="0"/>
              <a:buChar char=" "/>
            </a:pPr>
            <a:endParaRPr lang="en-US" sz="1400" dirty="0"/>
          </a:p>
          <a:p>
            <a:pPr lvl="2"/>
            <a:r>
              <a:rPr lang="en-US" sz="2000" dirty="0"/>
              <a:t>There is cross-national evidence that supports </a:t>
            </a:r>
            <a:r>
              <a:rPr lang="en-US" sz="2000" u="sng" dirty="0"/>
              <a:t>reforming </a:t>
            </a:r>
            <a:r>
              <a:rPr lang="en-US" sz="2000" dirty="0"/>
              <a:t>the use of RH</a:t>
            </a:r>
          </a:p>
          <a:p>
            <a:pPr marL="0" lvl="3" indent="0">
              <a:buNone/>
            </a:pPr>
            <a:r>
              <a:rPr lang="en-US" sz="2000" dirty="0"/>
              <a:t>	 </a:t>
            </a:r>
            <a:r>
              <a:rPr lang="en-US" sz="2000" u="sng" dirty="0"/>
              <a:t>Colorado DOC:   </a:t>
            </a:r>
          </a:p>
          <a:p>
            <a:pPr lvl="8">
              <a:buFont typeface="Arial" panose="020B0604020202020204" pitchFamily="34" charset="0"/>
              <a:buChar char="•"/>
            </a:pPr>
            <a:r>
              <a:rPr lang="en-US" sz="2000" dirty="0"/>
              <a:t>Reassigned those in long term segregation to step-down</a:t>
            </a:r>
          </a:p>
          <a:p>
            <a:pPr lvl="8">
              <a:buFont typeface="Arial" panose="020B0604020202020204" pitchFamily="34" charset="0"/>
              <a:buChar char="•"/>
            </a:pPr>
            <a:r>
              <a:rPr lang="en-US" sz="2000" dirty="0"/>
              <a:t>Developed a sanction matrix narrowing list of violations punishable by segregation</a:t>
            </a:r>
          </a:p>
          <a:p>
            <a:pPr lvl="8">
              <a:buFont typeface="Arial" panose="020B0604020202020204" pitchFamily="34" charset="0"/>
              <a:buChar char="•"/>
            </a:pPr>
            <a:r>
              <a:rPr lang="en-US" sz="2000" dirty="0"/>
              <a:t>Eliminated indeterminate sentences to administrative segregation</a:t>
            </a:r>
          </a:p>
          <a:p>
            <a:pPr marL="0" lvl="8" indent="0">
              <a:buNone/>
            </a:pPr>
            <a:r>
              <a:rPr lang="en-US" sz="2000" dirty="0"/>
              <a:t>Reports no increase of assaults on staff by inmates since these reforms have been implemented</a:t>
            </a:r>
          </a:p>
          <a:p>
            <a:pPr marL="0" lvl="8" indent="0">
              <a:buNone/>
            </a:pPr>
            <a:r>
              <a:rPr lang="en-US" sz="2000" dirty="0"/>
              <a:t> 	</a:t>
            </a:r>
            <a:r>
              <a:rPr lang="en-US" sz="2000" u="sng" dirty="0"/>
              <a:t>Washington State DOC: </a:t>
            </a:r>
          </a:p>
          <a:p>
            <a:pPr lvl="7">
              <a:buFont typeface="Arial" panose="020B0604020202020204" pitchFamily="34" charset="0"/>
              <a:buChar char="•"/>
            </a:pPr>
            <a:r>
              <a:rPr lang="en-US" sz="2000" dirty="0"/>
              <a:t>reduce restrictive housing population and created productive activities for those who remain </a:t>
            </a:r>
          </a:p>
          <a:p>
            <a:pPr lvl="7">
              <a:buFont typeface="Arial" panose="020B0604020202020204" pitchFamily="34" charset="0"/>
              <a:buChar char="•"/>
            </a:pPr>
            <a:r>
              <a:rPr lang="en-US" sz="2000" dirty="0"/>
              <a:t>Modified sanction guidelines</a:t>
            </a:r>
          </a:p>
          <a:p>
            <a:pPr lvl="7">
              <a:buFont typeface="Arial" panose="020B0604020202020204" pitchFamily="34" charset="0"/>
              <a:buChar char="•"/>
            </a:pPr>
            <a:r>
              <a:rPr lang="en-US" sz="2000" dirty="0"/>
              <a:t>Expanded cognitive behavioral and skill-building programs</a:t>
            </a:r>
          </a:p>
          <a:p>
            <a:pPr marL="0" lvl="7" indent="0">
              <a:buNone/>
            </a:pPr>
            <a:r>
              <a:rPr lang="en-US" sz="2000" dirty="0"/>
              <a:t>Report less violence and fewer staff uses of force at the prisons with intensive management units	</a:t>
            </a:r>
          </a:p>
          <a:p>
            <a:pPr marL="0" lvl="7" indent="0">
              <a:buNone/>
            </a:pPr>
            <a:r>
              <a:rPr lang="en-US" sz="1700" dirty="0"/>
              <a:t>	</a:t>
            </a:r>
            <a:r>
              <a:rPr lang="en-US" sz="1100" dirty="0"/>
              <a:t>U.S Department of Justice, </a:t>
            </a:r>
            <a:r>
              <a:rPr lang="en-US" sz="1100" i="1" dirty="0"/>
              <a:t>Report and Recommendations Concerning the Use of Restrictive Housing </a:t>
            </a:r>
            <a:r>
              <a:rPr lang="en-US" sz="1100" dirty="0"/>
              <a:t>(January, 2016),</a:t>
            </a:r>
            <a:r>
              <a:rPr lang="en-US" sz="1100" i="1" dirty="0"/>
              <a:t> 80 - 81</a:t>
            </a:r>
            <a:endParaRPr lang="en-US" sz="1100" dirty="0"/>
          </a:p>
          <a:p>
            <a:endParaRPr lang="en-US" dirty="0"/>
          </a:p>
        </p:txBody>
      </p:sp>
    </p:spTree>
    <p:extLst>
      <p:ext uri="{BB962C8B-B14F-4D97-AF65-F5344CB8AC3E}">
        <p14:creationId xmlns:p14="http://schemas.microsoft.com/office/powerpoint/2010/main" val="9013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Restrictive Housing Reform</a:t>
            </a:r>
          </a:p>
        </p:txBody>
      </p:sp>
      <p:sp>
        <p:nvSpPr>
          <p:cNvPr id="3" name="Content Placeholder 2"/>
          <p:cNvSpPr>
            <a:spLocks noGrp="1"/>
          </p:cNvSpPr>
          <p:nvPr>
            <p:ph idx="1"/>
          </p:nvPr>
        </p:nvSpPr>
        <p:spPr>
          <a:xfrm>
            <a:off x="1097280" y="1845734"/>
            <a:ext cx="10058400" cy="4422986"/>
          </a:xfrm>
        </p:spPr>
        <p:txBody>
          <a:bodyPr>
            <a:normAutofit fontScale="32500" lnSpcReduction="20000"/>
          </a:bodyPr>
          <a:lstStyle/>
          <a:p>
            <a:pPr marL="91440" lvl="1" indent="-91440">
              <a:spcBef>
                <a:spcPts val="1200"/>
              </a:spcBef>
              <a:spcAft>
                <a:spcPts val="200"/>
              </a:spcAft>
              <a:buSzPct val="100000"/>
              <a:buFont typeface="Calibri" panose="020F0502020204030204" pitchFamily="34" charset="0"/>
              <a:buChar char=" "/>
            </a:pPr>
            <a:endParaRPr lang="en-US" sz="6200" dirty="0"/>
          </a:p>
          <a:p>
            <a:pPr marL="0" lvl="7" indent="0">
              <a:buNone/>
            </a:pPr>
            <a:r>
              <a:rPr lang="en-US" sz="6200" dirty="0"/>
              <a:t>	</a:t>
            </a:r>
            <a:r>
              <a:rPr lang="en-US" sz="6200" u="sng" dirty="0"/>
              <a:t>Virginia DOC: Red Onion State Prison</a:t>
            </a:r>
          </a:p>
          <a:p>
            <a:pPr lvl="7">
              <a:buFont typeface="Arial" panose="020B0604020202020204" pitchFamily="34" charset="0"/>
              <a:buChar char="•"/>
            </a:pPr>
            <a:r>
              <a:rPr lang="en-US" sz="6200" dirty="0"/>
              <a:t>Cultural Change </a:t>
            </a:r>
          </a:p>
          <a:p>
            <a:pPr lvl="7">
              <a:buFont typeface="Arial" panose="020B0604020202020204" pitchFamily="34" charset="0"/>
              <a:buChar char="•"/>
            </a:pPr>
            <a:r>
              <a:rPr lang="en-US" sz="6200" dirty="0"/>
              <a:t>  Cognitive Treatment Officers</a:t>
            </a:r>
          </a:p>
          <a:p>
            <a:pPr lvl="7">
              <a:buFont typeface="Arial" panose="020B0604020202020204" pitchFamily="34" charset="0"/>
              <a:buChar char="•"/>
            </a:pPr>
            <a:r>
              <a:rPr lang="en-US" sz="6200" dirty="0"/>
              <a:t>Segregation Step-Down Program</a:t>
            </a:r>
          </a:p>
          <a:p>
            <a:pPr marL="0" lvl="4" indent="0">
              <a:buNone/>
            </a:pPr>
            <a:r>
              <a:rPr lang="en-US" sz="6200" dirty="0"/>
              <a:t>Reports that there has been a 68 percent reduction in the number of security S (maximum security administrative segregation level inmates, a 78 percent reduction in incident reports, a 91 percent decrease in inmate grievances, and an 86 percent reduction in informal complaints”</a:t>
            </a:r>
          </a:p>
          <a:p>
            <a:pPr marL="566928" lvl="3" indent="0">
              <a:buNone/>
            </a:pPr>
            <a:endParaRPr lang="en-US" sz="6200" dirty="0"/>
          </a:p>
          <a:p>
            <a:pPr marL="566928" lvl="3" indent="0">
              <a:buNone/>
            </a:pPr>
            <a:r>
              <a:rPr lang="en-US" sz="6200" dirty="0"/>
              <a:t>	</a:t>
            </a:r>
            <a:r>
              <a:rPr lang="en-US" sz="6200" u="sng" dirty="0"/>
              <a:t>Hampden County HOC </a:t>
            </a:r>
          </a:p>
          <a:p>
            <a:pPr lvl="3">
              <a:buFont typeface="Arial" panose="020B0604020202020204" pitchFamily="34" charset="0"/>
              <a:buChar char="•"/>
            </a:pPr>
            <a:r>
              <a:rPr lang="en-US" sz="6200" dirty="0"/>
              <a:t>Increased use of alternatives to using disciplinary segregation</a:t>
            </a:r>
          </a:p>
          <a:p>
            <a:pPr lvl="3">
              <a:buFont typeface="Arial" panose="020B0604020202020204" pitchFamily="34" charset="0"/>
              <a:buChar char="•"/>
            </a:pPr>
            <a:r>
              <a:rPr lang="en-US" sz="6200" dirty="0"/>
              <a:t>New programming and positive reinforcement in restrictive housing </a:t>
            </a:r>
          </a:p>
          <a:p>
            <a:pPr lvl="3">
              <a:buFont typeface="Arial" panose="020B0604020202020204" pitchFamily="34" charset="0"/>
              <a:buChar char="•"/>
            </a:pPr>
            <a:r>
              <a:rPr lang="en-US" sz="6200" dirty="0"/>
              <a:t>Step-Down Units</a:t>
            </a:r>
          </a:p>
          <a:p>
            <a:pPr marL="0" lvl="3" indent="0">
              <a:buNone/>
            </a:pPr>
            <a:r>
              <a:rPr lang="en-US" sz="6200" dirty="0"/>
              <a:t>No reported increase in assaults in either segregation unit or the general population</a:t>
            </a:r>
          </a:p>
          <a:p>
            <a:pPr marL="0" indent="0">
              <a:buNone/>
            </a:pPr>
            <a:r>
              <a:rPr lang="en-US" sz="3400" dirty="0"/>
              <a:t>U.S Department of Justice, </a:t>
            </a:r>
            <a:r>
              <a:rPr lang="en-US" sz="3400" i="1" dirty="0"/>
              <a:t>Report and Recommendations Concerning the Use of Restrictive Housing </a:t>
            </a:r>
            <a:r>
              <a:rPr lang="en-US" sz="3400" dirty="0"/>
              <a:t>(January, 2016),</a:t>
            </a:r>
            <a:r>
              <a:rPr lang="en-US" sz="3400" i="1" dirty="0"/>
              <a:t> 82 - 83</a:t>
            </a:r>
            <a:endParaRPr lang="en-US" sz="3400" dirty="0"/>
          </a:p>
          <a:p>
            <a:endParaRPr lang="en-US" dirty="0"/>
          </a:p>
        </p:txBody>
      </p:sp>
    </p:spTree>
    <p:extLst>
      <p:ext uri="{BB962C8B-B14F-4D97-AF65-F5344CB8AC3E}">
        <p14:creationId xmlns:p14="http://schemas.microsoft.com/office/powerpoint/2010/main" val="399860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422986"/>
          </a:xfrm>
        </p:spPr>
        <p:txBody>
          <a:bodyPr>
            <a:normAutofit fontScale="70000" lnSpcReduction="20000"/>
          </a:bodyPr>
          <a:lstStyle/>
          <a:p>
            <a:pPr marL="857250" lvl="1" indent="-857250">
              <a:spcBef>
                <a:spcPts val="1200"/>
              </a:spcBef>
              <a:spcAft>
                <a:spcPts val="200"/>
              </a:spcAft>
              <a:buClrTx/>
              <a:buSzPct val="100000"/>
              <a:buFont typeface="Arial" panose="020B0604020202020204" pitchFamily="34" charset="0"/>
              <a:buChar char="•"/>
            </a:pPr>
            <a:r>
              <a:rPr lang="en-US" sz="6200" dirty="0"/>
              <a:t>Competing perspectives on the expected effects restrictive housing has on inmate behavior and prison order</a:t>
            </a:r>
          </a:p>
          <a:p>
            <a:pPr marL="857250" lvl="1" indent="-857250">
              <a:spcBef>
                <a:spcPts val="1200"/>
              </a:spcBef>
              <a:spcAft>
                <a:spcPts val="200"/>
              </a:spcAft>
              <a:buClrTx/>
              <a:buSzPct val="100000"/>
              <a:buFont typeface="Arial" panose="020B0604020202020204" pitchFamily="34" charset="0"/>
              <a:buChar char="•"/>
            </a:pPr>
            <a:r>
              <a:rPr lang="en-US" sz="6200" dirty="0"/>
              <a:t>Lack of research with different definitions, methodologies and findings</a:t>
            </a:r>
          </a:p>
          <a:p>
            <a:pPr marL="857250" lvl="1" indent="-857250">
              <a:spcBef>
                <a:spcPts val="1200"/>
              </a:spcBef>
              <a:spcAft>
                <a:spcPts val="200"/>
              </a:spcAft>
              <a:buClrTx/>
              <a:buSzPct val="100000"/>
              <a:buFont typeface="Arial" panose="020B0604020202020204" pitchFamily="34" charset="0"/>
              <a:buChar char="•"/>
            </a:pPr>
            <a:r>
              <a:rPr lang="en-US" sz="6200" dirty="0"/>
              <a:t>Some positive outcomes regarding RH reform noted in the DOJ report.</a:t>
            </a:r>
          </a:p>
          <a:p>
            <a:pPr marL="857250" lvl="1" indent="-857250">
              <a:spcBef>
                <a:spcPts val="1200"/>
              </a:spcBef>
              <a:spcAft>
                <a:spcPts val="200"/>
              </a:spcAft>
              <a:buClrTx/>
              <a:buSzPct val="100000"/>
              <a:buFont typeface="Arial" panose="020B0604020202020204" pitchFamily="34" charset="0"/>
              <a:buChar char="•"/>
            </a:pPr>
            <a:endParaRPr lang="en-US" sz="6200" dirty="0"/>
          </a:p>
          <a:p>
            <a:pPr marL="857250" lvl="1" indent="-857250">
              <a:spcBef>
                <a:spcPts val="1200"/>
              </a:spcBef>
              <a:spcAft>
                <a:spcPts val="200"/>
              </a:spcAft>
              <a:buClrTx/>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363637262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5149FFC2AA564EA9B041B318DDC43A" ma:contentTypeVersion="10" ma:contentTypeDescription="Create a new document." ma:contentTypeScope="" ma:versionID="6578294d8844f051e40ca533872b5ceb">
  <xsd:schema xmlns:xsd="http://www.w3.org/2001/XMLSchema" xmlns:xs="http://www.w3.org/2001/XMLSchema" xmlns:p="http://schemas.microsoft.com/office/2006/metadata/properties" xmlns:ns3="1dbe10cd-131f-4d4b-9e94-ae8073894b63" targetNamespace="http://schemas.microsoft.com/office/2006/metadata/properties" ma:root="true" ma:fieldsID="6aab6715caf58469577f41df39f94a9f" ns3:_="">
    <xsd:import namespace="1dbe10cd-131f-4d4b-9e94-ae8073894b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e10cd-131f-4d4b-9e94-ae8073894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6FB3F5-8080-4E03-BB05-B0563CA5C0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e10cd-131f-4d4b-9e94-ae8073894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B2366A-9F3E-4646-8285-1A309BA0BB70}">
  <ds:schemaRefs>
    <ds:schemaRef ds:uri="http://schemas.microsoft.com/sharepoint/v3/contenttype/forms"/>
  </ds:schemaRefs>
</ds:datastoreItem>
</file>

<file path=customXml/itemProps3.xml><?xml version="1.0" encoding="utf-8"?>
<ds:datastoreItem xmlns:ds="http://schemas.openxmlformats.org/officeDocument/2006/customXml" ds:itemID="{1B6CD9E6-FD90-4F01-A78F-3E05C9CF027E}">
  <ds:schemaRefs>
    <ds:schemaRef ds:uri="http://schemas.microsoft.com/office/2006/metadata/properties"/>
    <ds:schemaRef ds:uri="http://purl.org/dc/elements/1.1/"/>
    <ds:schemaRef ds:uri="http://www.w3.org/XML/1998/namespace"/>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 ds:uri="1dbe10cd-131f-4d4b-9e94-ae8073894b63"/>
  </ds:schemaRefs>
</ds:datastoreItem>
</file>

<file path=docProps/app.xml><?xml version="1.0" encoding="utf-8"?>
<Properties xmlns="http://schemas.openxmlformats.org/officeDocument/2006/extended-properties" xmlns:vt="http://schemas.openxmlformats.org/officeDocument/2006/docPropsVTypes">
  <TotalTime>172</TotalTime>
  <Words>2702</Words>
  <Application>Microsoft Office PowerPoint</Application>
  <PresentationFormat>Widescreen</PresentationFormat>
  <Paragraphs>158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Times New Roman</vt:lpstr>
      <vt:lpstr>Retrospect</vt:lpstr>
      <vt:lpstr>Restrictive Housing and  Prison Order</vt:lpstr>
      <vt:lpstr>Restrictive Housing Research</vt:lpstr>
      <vt:lpstr>Prior Research</vt:lpstr>
      <vt:lpstr>Competing Perspectives</vt:lpstr>
      <vt:lpstr>MA DOC Data– RH Admissions – 2019 Biannual</vt:lpstr>
      <vt:lpstr>   Restrictive Housing and Managing Gangs</vt:lpstr>
      <vt:lpstr>Restrictive Housing Reform</vt:lpstr>
      <vt:lpstr>Restrictive Housing Reform</vt:lpstr>
      <vt:lpstr>PowerPoint Presentation</vt:lpstr>
      <vt:lpstr>Restrictive Housing and  Mental Health</vt:lpstr>
      <vt:lpstr>Variation Among RH Experiences </vt:lpstr>
      <vt:lpstr>Inherent Risks of RH Conditions</vt:lpstr>
      <vt:lpstr>Recorded Psychological Disturbances Experienced by People in RH Conditions</vt:lpstr>
      <vt:lpstr>Study of Isolated Prisoners at  MCI-Cedar Junction:</vt:lpstr>
      <vt:lpstr>Recorded Physiological Effects Experienced by People in RH Conditions </vt:lpstr>
      <vt:lpstr>Recent Studies Have Shown a Correlation between RH Conditions and…</vt:lpstr>
      <vt:lpstr>Recognition by Additional International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Restrictive Housing and  Prison Order</dc:title>
  <dc:creator>Matthews, Hollie (DOC)</dc:creator>
  <cp:lastModifiedBy>Matthews, Hollie (DOC)</cp:lastModifiedBy>
  <cp:revision>6</cp:revision>
  <dcterms:created xsi:type="dcterms:W3CDTF">2021-12-15T21:07:27Z</dcterms:created>
  <dcterms:modified xsi:type="dcterms:W3CDTF">2021-12-16T14:49:17Z</dcterms:modified>
</cp:coreProperties>
</file>