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4" r:id="rId3"/>
    <p:sldMasterId id="2147483682" r:id="rId4"/>
    <p:sldMasterId id="2147483690" r:id="rId5"/>
    <p:sldMasterId id="2147483698" r:id="rId6"/>
  </p:sldMasterIdLst>
  <p:notesMasterIdLst>
    <p:notesMasterId r:id="rId32"/>
  </p:notesMasterIdLst>
  <p:handoutMasterIdLst>
    <p:handoutMasterId r:id="rId33"/>
  </p:handoutMasterIdLst>
  <p:sldIdLst>
    <p:sldId id="592" r:id="rId7"/>
    <p:sldId id="613" r:id="rId8"/>
    <p:sldId id="593" r:id="rId9"/>
    <p:sldId id="594" r:id="rId10"/>
    <p:sldId id="590" r:id="rId11"/>
    <p:sldId id="614" r:id="rId12"/>
    <p:sldId id="616" r:id="rId13"/>
    <p:sldId id="595" r:id="rId14"/>
    <p:sldId id="618" r:id="rId15"/>
    <p:sldId id="600" r:id="rId16"/>
    <p:sldId id="615" r:id="rId17"/>
    <p:sldId id="619" r:id="rId18"/>
    <p:sldId id="596" r:id="rId19"/>
    <p:sldId id="597" r:id="rId20"/>
    <p:sldId id="598" r:id="rId21"/>
    <p:sldId id="599" r:id="rId22"/>
    <p:sldId id="604" r:id="rId23"/>
    <p:sldId id="605" r:id="rId24"/>
    <p:sldId id="606" r:id="rId25"/>
    <p:sldId id="607" r:id="rId26"/>
    <p:sldId id="608" r:id="rId27"/>
    <p:sldId id="609" r:id="rId28"/>
    <p:sldId id="610" r:id="rId29"/>
    <p:sldId id="611" r:id="rId30"/>
    <p:sldId id="612"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ne, Mark (ANF)" initials="FM" lastIdx="8" clrIdx="0"/>
  <p:cmAuthor id="1" name="Sanchez, Natalie (ANF)" initials="SN(" lastIdx="0" clrIdx="1"/>
  <p:cmAuthor id="2" name="O'Malley, Helen (ANF)" initials="OH" lastIdx="1" clrIdx="2"/>
  <p:cmAuthor id="3" name="James, Jennifer (EOLWD)" initials="JJP"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003366"/>
    <a:srgbClr val="007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86" autoAdjust="0"/>
    <p:restoredTop sz="86883" autoAdjust="0"/>
  </p:normalViewPr>
  <p:slideViewPr>
    <p:cSldViewPr>
      <p:cViewPr>
        <p:scale>
          <a:sx n="100" d="100"/>
          <a:sy n="100" d="100"/>
        </p:scale>
        <p:origin x="-1253" y="77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4.xml"/>
  <Relationship Id="rId11" Type="http://schemas.openxmlformats.org/officeDocument/2006/relationships/slide" Target="slides/slide5.xml"/>
  <Relationship Id="rId12" Type="http://schemas.openxmlformats.org/officeDocument/2006/relationships/slide" Target="slides/slide6.xml"/>
  <Relationship Id="rId13" Type="http://schemas.openxmlformats.org/officeDocument/2006/relationships/slide" Target="slides/slide7.xml"/>
  <Relationship Id="rId14" Type="http://schemas.openxmlformats.org/officeDocument/2006/relationships/slide" Target="slides/slide8.xml"/>
  <Relationship Id="rId15" Type="http://schemas.openxmlformats.org/officeDocument/2006/relationships/slide" Target="slides/slide9.xml"/>
  <Relationship Id="rId16" Type="http://schemas.openxmlformats.org/officeDocument/2006/relationships/slide" Target="slides/slide10.xml"/>
  <Relationship Id="rId17" Type="http://schemas.openxmlformats.org/officeDocument/2006/relationships/slide" Target="slides/slide11.xml"/>
  <Relationship Id="rId18" Type="http://schemas.openxmlformats.org/officeDocument/2006/relationships/slide" Target="slides/slide12.xml"/>
  <Relationship Id="rId19" Type="http://schemas.openxmlformats.org/officeDocument/2006/relationships/slide" Target="slides/slide13.xml"/>
  <Relationship Id="rId2" Type="http://schemas.openxmlformats.org/officeDocument/2006/relationships/slideMaster" Target="slideMasters/slideMaster2.xml"/>
  <Relationship Id="rId20" Type="http://schemas.openxmlformats.org/officeDocument/2006/relationships/slide" Target="slides/slide14.xml"/>
  <Relationship Id="rId21" Type="http://schemas.openxmlformats.org/officeDocument/2006/relationships/slide" Target="slides/slide15.xml"/>
  <Relationship Id="rId22" Type="http://schemas.openxmlformats.org/officeDocument/2006/relationships/slide" Target="slides/slide16.xml"/>
  <Relationship Id="rId23" Type="http://schemas.openxmlformats.org/officeDocument/2006/relationships/slide" Target="slides/slide17.xml"/>
  <Relationship Id="rId24" Type="http://schemas.openxmlformats.org/officeDocument/2006/relationships/slide" Target="slides/slide18.xml"/>
  <Relationship Id="rId25" Type="http://schemas.openxmlformats.org/officeDocument/2006/relationships/slide" Target="slides/slide19.xml"/>
  <Relationship Id="rId26" Type="http://schemas.openxmlformats.org/officeDocument/2006/relationships/slide" Target="slides/slide20.xml"/>
  <Relationship Id="rId27" Type="http://schemas.openxmlformats.org/officeDocument/2006/relationships/slide" Target="slides/slide21.xml"/>
  <Relationship Id="rId28" Type="http://schemas.openxmlformats.org/officeDocument/2006/relationships/slide" Target="slides/slide22.xml"/>
  <Relationship Id="rId29" Type="http://schemas.openxmlformats.org/officeDocument/2006/relationships/slide" Target="slides/slide23.xml"/>
  <Relationship Id="rId3" Type="http://schemas.openxmlformats.org/officeDocument/2006/relationships/slideMaster" Target="slideMasters/slideMaster3.xml"/>
  <Relationship Id="rId30" Type="http://schemas.openxmlformats.org/officeDocument/2006/relationships/slide" Target="slides/slide24.xml"/>
  <Relationship Id="rId31" Type="http://schemas.openxmlformats.org/officeDocument/2006/relationships/slide" Target="slides/slide25.xml"/>
  <Relationship Id="rId32" Type="http://schemas.openxmlformats.org/officeDocument/2006/relationships/notesMaster" Target="notesMasters/notesMaster1.xml"/>
  <Relationship Id="rId33" Type="http://schemas.openxmlformats.org/officeDocument/2006/relationships/handoutMaster" Target="handoutMasters/handoutMaster1.xml"/>
  <Relationship Id="rId34" Type="http://schemas.openxmlformats.org/officeDocument/2006/relationships/commentAuthors" Target="commentAuthors.xml"/>
  <Relationship Id="rId35" Type="http://schemas.openxmlformats.org/officeDocument/2006/relationships/presProps" Target="presProps.xml"/>
  <Relationship Id="rId36" Type="http://schemas.openxmlformats.org/officeDocument/2006/relationships/viewProps" Target="viewProps.xml"/>
  <Relationship Id="rId37" Type="http://schemas.openxmlformats.org/officeDocument/2006/relationships/theme" Target="theme/theme1.xml"/>
  <Relationship Id="rId38" Type="http://schemas.openxmlformats.org/officeDocument/2006/relationships/tableStyles" Target="tableStyles.xml"/>
  <Relationship Id="rId4" Type="http://schemas.openxmlformats.org/officeDocument/2006/relationships/slideMaster" Target="slideMasters/slideMaster4.xml"/>
  <Relationship Id="rId5" Type="http://schemas.openxmlformats.org/officeDocument/2006/relationships/slideMaster" Target="slideMasters/slideMaster5.xml"/>
  <Relationship Id="rId6" Type="http://schemas.openxmlformats.org/officeDocument/2006/relationships/slideMaster" Target="slideMasters/slideMaster6.xml"/>
  <Relationship Id="rId7" Type="http://schemas.openxmlformats.org/officeDocument/2006/relationships/slide" Target="slides/slide1.xml"/>
  <Relationship Id="rId8" Type="http://schemas.openxmlformats.org/officeDocument/2006/relationships/slide" Target="slides/slide2.xml"/>
  <Relationship Id="rId9" Type="http://schemas.openxmlformats.org/officeDocument/2006/relationships/slide" Target="slides/slide3.xml"/>
</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9A1AA0-2806-47A6-AB36-0712EF071997}" type="doc">
      <dgm:prSet loTypeId="urn:microsoft.com/office/officeart/2005/8/layout/hProcess9" loCatId="process" qsTypeId="urn:microsoft.com/office/officeart/2005/8/quickstyle/simple1" qsCatId="simple" csTypeId="urn:microsoft.com/office/officeart/2005/8/colors/accent2_5" csCatId="accent2" phldr="1"/>
      <dgm:spPr/>
      <dgm:t>
        <a:bodyPr/>
        <a:lstStyle/>
        <a:p>
          <a:endParaRPr lang="en-US"/>
        </a:p>
      </dgm:t>
    </dgm:pt>
    <dgm:pt modelId="{3CE6A47B-B736-4B71-A7F0-0694B778FB32}">
      <dgm:prSet phldrT="[Text]" custT="1"/>
      <dgm:spPr>
        <a:xfrm>
          <a:off x="690" y="1366837"/>
          <a:ext cx="1106276" cy="1822450"/>
        </a:xfr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800" b="0" dirty="0" smtClean="0">
              <a:solidFill>
                <a:schemeClr val="accent1">
                  <a:lumMod val="75000"/>
                </a:schemeClr>
              </a:solidFill>
              <a:latin typeface="Arial Narrow" panose="020B0606020202030204" pitchFamily="34" charset="0"/>
              <a:ea typeface="+mn-ea"/>
              <a:cs typeface="+mn-cs"/>
            </a:rPr>
            <a:t>WIOA Enacted </a:t>
          </a:r>
        </a:p>
        <a:p>
          <a:r>
            <a:rPr lang="en-US" sz="800" b="0" dirty="0" smtClean="0">
              <a:solidFill>
                <a:schemeClr val="accent1">
                  <a:lumMod val="75000"/>
                </a:schemeClr>
              </a:solidFill>
              <a:latin typeface="Arial Narrow" panose="020B0606020202030204" pitchFamily="34" charset="0"/>
              <a:ea typeface="+mn-ea"/>
              <a:cs typeface="+mn-cs"/>
            </a:rPr>
            <a:t>July 2014</a:t>
          </a:r>
          <a:endParaRPr lang="en-US" sz="800" b="0" dirty="0">
            <a:solidFill>
              <a:schemeClr val="accent1">
                <a:lumMod val="75000"/>
              </a:schemeClr>
            </a:solidFill>
            <a:latin typeface="Arial Narrow" panose="020B0606020202030204" pitchFamily="34" charset="0"/>
            <a:ea typeface="+mn-ea"/>
            <a:cs typeface="+mn-cs"/>
          </a:endParaRPr>
        </a:p>
      </dgm:t>
    </dgm:pt>
    <dgm:pt modelId="{37715365-D704-4A84-AC86-17BEBF0422FF}" type="parTrans" cxnId="{17FF3D09-C901-409E-ABB7-E8953AB090CA}">
      <dgm:prSet/>
      <dgm:spPr/>
      <dgm:t>
        <a:bodyPr/>
        <a:lstStyle/>
        <a:p>
          <a:endParaRPr lang="en-US"/>
        </a:p>
      </dgm:t>
    </dgm:pt>
    <dgm:pt modelId="{BA826B50-2283-4F6F-B402-1AF557CF4B25}" type="sibTrans" cxnId="{17FF3D09-C901-409E-ABB7-E8953AB090CA}">
      <dgm:prSet/>
      <dgm:spPr/>
      <dgm:t>
        <a:bodyPr/>
        <a:lstStyle/>
        <a:p>
          <a:endParaRPr lang="en-US"/>
        </a:p>
      </dgm:t>
    </dgm:pt>
    <dgm:pt modelId="{29BA6BB4-71A0-4BF2-96A8-0100222271D4}">
      <dgm:prSet phldrT="[Text]" custT="1"/>
      <dgm:spPr>
        <a:xfrm>
          <a:off x="5808642" y="1366837"/>
          <a:ext cx="1106276" cy="1822450"/>
        </a:xfrm>
        <a:solidFill>
          <a:srgbClr val="003399">
            <a:alpha val="90000"/>
            <a:hueOff val="0"/>
            <a:satOff val="0"/>
            <a:lumOff val="0"/>
            <a:alphaOff val="-33333"/>
          </a:srgbClr>
        </a:solidFill>
        <a:ln w="25400" cap="flat" cmpd="sng" algn="ctr">
          <a:solidFill>
            <a:srgbClr val="FFFFFF">
              <a:hueOff val="0"/>
              <a:satOff val="0"/>
              <a:lumOff val="0"/>
              <a:alphaOff val="0"/>
            </a:srgbClr>
          </a:solidFill>
          <a:prstDash val="solid"/>
        </a:ln>
        <a:effectLst/>
      </dgm:spPr>
      <dgm:t>
        <a:bodyPr/>
        <a:lstStyle/>
        <a:p>
          <a:r>
            <a:rPr lang="en-US" sz="800" b="1" dirty="0" smtClean="0">
              <a:solidFill>
                <a:schemeClr val="accent1">
                  <a:lumMod val="75000"/>
                </a:schemeClr>
              </a:solidFill>
              <a:latin typeface="Arial Narrow" panose="020B0606020202030204" pitchFamily="34" charset="0"/>
              <a:ea typeface="+mn-ea"/>
              <a:cs typeface="+mn-cs"/>
            </a:rPr>
            <a:t>Policy and Planning in Regional and Local Areas</a:t>
          </a:r>
        </a:p>
        <a:p>
          <a:r>
            <a:rPr lang="en-US" sz="800" b="1" dirty="0" smtClean="0">
              <a:solidFill>
                <a:schemeClr val="accent1">
                  <a:lumMod val="75000"/>
                </a:schemeClr>
              </a:solidFill>
              <a:latin typeface="Arial Narrow" panose="020B0606020202030204" pitchFamily="34" charset="0"/>
              <a:ea typeface="+mn-ea"/>
              <a:cs typeface="+mn-cs"/>
            </a:rPr>
            <a:t>November 2016 – June, 2017</a:t>
          </a:r>
        </a:p>
        <a:p>
          <a:endParaRPr lang="en-US" sz="700" b="0" dirty="0">
            <a:solidFill>
              <a:schemeClr val="accent1">
                <a:lumMod val="75000"/>
              </a:schemeClr>
            </a:solidFill>
            <a:latin typeface="Arial"/>
            <a:ea typeface="+mn-ea"/>
            <a:cs typeface="+mn-cs"/>
          </a:endParaRPr>
        </a:p>
      </dgm:t>
    </dgm:pt>
    <dgm:pt modelId="{BB44DDCA-07C7-4A6C-881E-743373F771EB}" type="parTrans" cxnId="{4A7A6C60-CD39-48E6-8FFB-21C7A37BC48A}">
      <dgm:prSet/>
      <dgm:spPr/>
      <dgm:t>
        <a:bodyPr/>
        <a:lstStyle/>
        <a:p>
          <a:endParaRPr lang="en-US"/>
        </a:p>
      </dgm:t>
    </dgm:pt>
    <dgm:pt modelId="{83C04E70-002D-4F3F-A1D5-5FB56FAEF95A}" type="sibTrans" cxnId="{4A7A6C60-CD39-48E6-8FFB-21C7A37BC48A}">
      <dgm:prSet/>
      <dgm:spPr/>
      <dgm:t>
        <a:bodyPr/>
        <a:lstStyle/>
        <a:p>
          <a:endParaRPr lang="en-US"/>
        </a:p>
      </dgm:t>
    </dgm:pt>
    <dgm:pt modelId="{4A00CAD6-72C9-4F82-910B-1C6C25ADE259}">
      <dgm:prSet custT="1"/>
      <dgm:spPr>
        <a:xfrm>
          <a:off x="1162280" y="1366837"/>
          <a:ext cx="1106276" cy="1822450"/>
        </a:xfrm>
        <a:solidFill>
          <a:srgbClr val="003399">
            <a:alpha val="90000"/>
            <a:hueOff val="0"/>
            <a:satOff val="0"/>
            <a:lumOff val="0"/>
            <a:alphaOff val="-6667"/>
          </a:srgbClr>
        </a:solidFill>
        <a:ln w="25400" cap="flat" cmpd="sng" algn="ctr">
          <a:solidFill>
            <a:srgbClr val="FFFFFF">
              <a:hueOff val="0"/>
              <a:satOff val="0"/>
              <a:lumOff val="0"/>
              <a:alphaOff val="0"/>
            </a:srgbClr>
          </a:solidFill>
          <a:prstDash val="solid"/>
        </a:ln>
        <a:effectLst/>
      </dgm:spPr>
      <dgm:t>
        <a:bodyPr/>
        <a:lstStyle/>
        <a:p>
          <a:r>
            <a:rPr lang="en-US" sz="800" b="1" dirty="0" smtClean="0">
              <a:solidFill>
                <a:schemeClr val="accent1">
                  <a:lumMod val="75000"/>
                </a:schemeClr>
              </a:solidFill>
              <a:latin typeface="Arial Narrow" panose="020B0606020202030204" pitchFamily="34" charset="0"/>
              <a:ea typeface="+mn-ea"/>
              <a:cs typeface="+mn-cs"/>
            </a:rPr>
            <a:t>Combined</a:t>
          </a:r>
          <a:br>
            <a:rPr lang="en-US" sz="800" b="1" dirty="0" smtClean="0">
              <a:solidFill>
                <a:schemeClr val="accent1">
                  <a:lumMod val="75000"/>
                </a:schemeClr>
              </a:solidFill>
              <a:latin typeface="Arial Narrow" panose="020B0606020202030204" pitchFamily="34" charset="0"/>
              <a:ea typeface="+mn-ea"/>
              <a:cs typeface="+mn-cs"/>
            </a:rPr>
          </a:br>
          <a:r>
            <a:rPr lang="en-US" sz="800" b="1" dirty="0" smtClean="0">
              <a:solidFill>
                <a:schemeClr val="accent1">
                  <a:lumMod val="75000"/>
                </a:schemeClr>
              </a:solidFill>
              <a:latin typeface="Arial Narrow" panose="020B0606020202030204" pitchFamily="34" charset="0"/>
              <a:ea typeface="+mn-ea"/>
              <a:cs typeface="+mn-cs"/>
            </a:rPr>
            <a:t>State Plan </a:t>
          </a:r>
          <a:br>
            <a:rPr lang="en-US" sz="800" b="1" dirty="0" smtClean="0">
              <a:solidFill>
                <a:schemeClr val="accent1">
                  <a:lumMod val="75000"/>
                </a:schemeClr>
              </a:solidFill>
              <a:latin typeface="Arial Narrow" panose="020B0606020202030204" pitchFamily="34" charset="0"/>
              <a:ea typeface="+mn-ea"/>
              <a:cs typeface="+mn-cs"/>
            </a:rPr>
          </a:br>
          <a:r>
            <a:rPr lang="en-US" sz="800" b="1" i="1" dirty="0" smtClean="0">
              <a:solidFill>
                <a:schemeClr val="accent1">
                  <a:lumMod val="75000"/>
                </a:schemeClr>
              </a:solidFill>
              <a:latin typeface="Arial Narrow" panose="020B0606020202030204" pitchFamily="34" charset="0"/>
              <a:ea typeface="+mn-ea"/>
              <a:cs typeface="+mn-cs"/>
            </a:rPr>
            <a:t>Draft</a:t>
          </a:r>
        </a:p>
        <a:p>
          <a:r>
            <a:rPr lang="en-US" sz="800" b="1" dirty="0" smtClean="0">
              <a:solidFill>
                <a:schemeClr val="accent1">
                  <a:lumMod val="75000"/>
                </a:schemeClr>
              </a:solidFill>
              <a:latin typeface="Arial Narrow" panose="020B0606020202030204" pitchFamily="34" charset="0"/>
              <a:ea typeface="+mn-ea"/>
              <a:cs typeface="+mn-cs"/>
            </a:rPr>
            <a:t>November 2015 </a:t>
          </a:r>
          <a:r>
            <a:rPr lang="en-US" sz="700" b="0" dirty="0" smtClean="0">
              <a:solidFill>
                <a:schemeClr val="accent1">
                  <a:lumMod val="75000"/>
                </a:schemeClr>
              </a:solidFill>
              <a:latin typeface="Arial Narrow" panose="020B0606020202030204" pitchFamily="34" charset="0"/>
              <a:ea typeface="+mn-ea"/>
              <a:cs typeface="+mn-cs"/>
            </a:rPr>
            <a:t> </a:t>
          </a:r>
        </a:p>
      </dgm:t>
    </dgm:pt>
    <dgm:pt modelId="{859B551D-3E8D-4E7B-8CC7-67A0669DC795}" type="parTrans" cxnId="{689C4443-3609-4C6D-ACBA-AB0440FE43EB}">
      <dgm:prSet/>
      <dgm:spPr/>
      <dgm:t>
        <a:bodyPr/>
        <a:lstStyle/>
        <a:p>
          <a:endParaRPr lang="en-US"/>
        </a:p>
      </dgm:t>
    </dgm:pt>
    <dgm:pt modelId="{8E757146-0F1E-495B-98C3-19FE2667F3B3}" type="sibTrans" cxnId="{689C4443-3609-4C6D-ACBA-AB0440FE43EB}">
      <dgm:prSet/>
      <dgm:spPr/>
      <dgm:t>
        <a:bodyPr/>
        <a:lstStyle/>
        <a:p>
          <a:endParaRPr lang="en-US"/>
        </a:p>
      </dgm:t>
    </dgm:pt>
    <dgm:pt modelId="{FCA95153-445E-4B91-99E0-78F3733BDF45}">
      <dgm:prSet custT="1"/>
      <dgm:spPr>
        <a:xfrm>
          <a:off x="3485461" y="1366837"/>
          <a:ext cx="1106276" cy="1822450"/>
        </a:xfrm>
        <a:solidFill>
          <a:schemeClr val="accent2">
            <a:alpha val="70000"/>
          </a:schemeClr>
        </a:solidFill>
        <a:ln w="25400" cap="flat" cmpd="sng" algn="ctr">
          <a:solidFill>
            <a:srgbClr val="FFFFFF">
              <a:hueOff val="0"/>
              <a:satOff val="0"/>
              <a:lumOff val="0"/>
              <a:alphaOff val="0"/>
            </a:srgbClr>
          </a:solidFill>
          <a:prstDash val="solid"/>
        </a:ln>
        <a:effectLst/>
      </dgm:spPr>
      <dgm:t>
        <a:bodyPr/>
        <a:lstStyle/>
        <a:p>
          <a:pPr algn="ctr"/>
          <a:r>
            <a:rPr lang="en-US" sz="800" b="1" dirty="0" smtClean="0">
              <a:solidFill>
                <a:schemeClr val="accent1">
                  <a:lumMod val="75000"/>
                </a:schemeClr>
              </a:solidFill>
              <a:latin typeface="Arial Narrow" panose="020B0606020202030204" pitchFamily="34" charset="0"/>
              <a:ea typeface="+mn-ea"/>
              <a:cs typeface="+mn-cs"/>
            </a:rPr>
            <a:t>Implementation Phase:</a:t>
          </a:r>
        </a:p>
        <a:p>
          <a:pPr algn="ctr"/>
          <a:r>
            <a:rPr lang="en-US" sz="800" b="1" dirty="0" smtClean="0">
              <a:solidFill>
                <a:schemeClr val="accent1">
                  <a:lumMod val="75000"/>
                </a:schemeClr>
              </a:solidFill>
              <a:latin typeface="Arial Narrow" panose="020B0606020202030204" pitchFamily="34" charset="0"/>
              <a:ea typeface="+mn-ea"/>
              <a:cs typeface="+mn-cs"/>
            </a:rPr>
            <a:t>Technical Assistance &amp; WIOA State Policy Guidance for local areas</a:t>
          </a:r>
        </a:p>
        <a:p>
          <a:pPr algn="ctr"/>
          <a:r>
            <a:rPr lang="en-US" sz="800" b="1" dirty="0" smtClean="0">
              <a:solidFill>
                <a:schemeClr val="accent1">
                  <a:lumMod val="75000"/>
                </a:schemeClr>
              </a:solidFill>
              <a:latin typeface="Arial Narrow" panose="020B0606020202030204" pitchFamily="34" charset="0"/>
              <a:ea typeface="+mn-ea"/>
              <a:cs typeface="+mn-cs"/>
            </a:rPr>
            <a:t>April – July 2016</a:t>
          </a:r>
        </a:p>
      </dgm:t>
    </dgm:pt>
    <dgm:pt modelId="{A301246F-7538-4B2B-A24A-C08DFC702EDE}" type="parTrans" cxnId="{95A6F16B-AD40-489D-957A-EE3E4CED4E74}">
      <dgm:prSet/>
      <dgm:spPr/>
      <dgm:t>
        <a:bodyPr/>
        <a:lstStyle/>
        <a:p>
          <a:endParaRPr lang="en-US"/>
        </a:p>
      </dgm:t>
    </dgm:pt>
    <dgm:pt modelId="{BCA3E0F1-9372-4DAF-8FA8-83FF0A3764B8}" type="sibTrans" cxnId="{95A6F16B-AD40-489D-957A-EE3E4CED4E74}">
      <dgm:prSet/>
      <dgm:spPr/>
      <dgm:t>
        <a:bodyPr/>
        <a:lstStyle/>
        <a:p>
          <a:endParaRPr lang="en-US"/>
        </a:p>
      </dgm:t>
    </dgm:pt>
    <dgm:pt modelId="{385F40A9-B62F-4E47-AD92-FFDDF8F720FA}">
      <dgm:prSet phldrT="[Text]" custT="1"/>
      <dgm:spPr>
        <a:xfrm>
          <a:off x="690" y="1366837"/>
          <a:ext cx="1106276" cy="1822450"/>
        </a:xfr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800" b="1" dirty="0" smtClean="0">
              <a:solidFill>
                <a:schemeClr val="accent1">
                  <a:lumMod val="75000"/>
                </a:schemeClr>
              </a:solidFill>
              <a:latin typeface="Arial Narrow" panose="020B0606020202030204" pitchFamily="34" charset="0"/>
              <a:ea typeface="+mn-ea"/>
              <a:cs typeface="+mn-cs"/>
            </a:rPr>
            <a:t>Lead Operator</a:t>
          </a:r>
        </a:p>
        <a:p>
          <a:r>
            <a:rPr lang="en-US" sz="800" b="1" dirty="0" smtClean="0">
              <a:solidFill>
                <a:schemeClr val="accent1">
                  <a:lumMod val="75000"/>
                </a:schemeClr>
              </a:solidFill>
              <a:latin typeface="Arial Narrow" panose="020B0606020202030204" pitchFamily="34" charset="0"/>
              <a:ea typeface="+mn-ea"/>
              <a:cs typeface="+mn-cs"/>
            </a:rPr>
            <a:t>In Place</a:t>
          </a:r>
        </a:p>
        <a:p>
          <a:r>
            <a:rPr lang="en-US" sz="800" b="1" dirty="0" smtClean="0">
              <a:solidFill>
                <a:schemeClr val="accent1">
                  <a:lumMod val="75000"/>
                </a:schemeClr>
              </a:solidFill>
              <a:latin typeface="Arial Narrow" panose="020B0606020202030204" pitchFamily="34" charset="0"/>
              <a:ea typeface="+mn-ea"/>
              <a:cs typeface="+mn-cs"/>
            </a:rPr>
            <a:t>Local Signed</a:t>
          </a:r>
        </a:p>
        <a:p>
          <a:r>
            <a:rPr lang="en-US" sz="800" b="1" dirty="0" smtClean="0">
              <a:solidFill>
                <a:schemeClr val="accent1">
                  <a:lumMod val="75000"/>
                </a:schemeClr>
              </a:solidFill>
              <a:latin typeface="Arial Narrow" panose="020B0606020202030204" pitchFamily="34" charset="0"/>
              <a:ea typeface="+mn-ea"/>
              <a:cs typeface="+mn-cs"/>
            </a:rPr>
            <a:t>Umbrella </a:t>
          </a:r>
        </a:p>
        <a:p>
          <a:r>
            <a:rPr lang="en-US" sz="800" b="1" dirty="0" err="1" smtClean="0">
              <a:solidFill>
                <a:schemeClr val="accent1">
                  <a:lumMod val="75000"/>
                </a:schemeClr>
              </a:solidFill>
              <a:latin typeface="Arial Narrow" panose="020B0606020202030204" pitchFamily="34" charset="0"/>
              <a:ea typeface="+mn-ea"/>
              <a:cs typeface="+mn-cs"/>
            </a:rPr>
            <a:t>MOUJuly</a:t>
          </a:r>
          <a:r>
            <a:rPr lang="en-US" sz="800" b="1" dirty="0" smtClean="0">
              <a:solidFill>
                <a:schemeClr val="accent1">
                  <a:lumMod val="75000"/>
                </a:schemeClr>
              </a:solidFill>
              <a:latin typeface="Arial Narrow" panose="020B0606020202030204" pitchFamily="34" charset="0"/>
              <a:ea typeface="+mn-ea"/>
              <a:cs typeface="+mn-cs"/>
            </a:rPr>
            <a:t> 1, 2017</a:t>
          </a:r>
          <a:endParaRPr lang="en-US" sz="800" b="1" dirty="0">
            <a:solidFill>
              <a:schemeClr val="accent1">
                <a:lumMod val="75000"/>
              </a:schemeClr>
            </a:solidFill>
            <a:latin typeface="Arial Narrow" panose="020B0606020202030204" pitchFamily="34" charset="0"/>
            <a:ea typeface="+mn-ea"/>
            <a:cs typeface="+mn-cs"/>
          </a:endParaRPr>
        </a:p>
      </dgm:t>
    </dgm:pt>
    <dgm:pt modelId="{0D4AC2EE-D2E0-460F-8303-6912EBC8E4F8}" type="parTrans" cxnId="{04F3D28B-179F-4D90-8E48-66649C56988D}">
      <dgm:prSet/>
      <dgm:spPr/>
      <dgm:t>
        <a:bodyPr/>
        <a:lstStyle/>
        <a:p>
          <a:endParaRPr lang="en-US"/>
        </a:p>
      </dgm:t>
    </dgm:pt>
    <dgm:pt modelId="{B06FCE2C-0270-4781-8583-4648B2CCB93D}" type="sibTrans" cxnId="{04F3D28B-179F-4D90-8E48-66649C56988D}">
      <dgm:prSet/>
      <dgm:spPr/>
      <dgm:t>
        <a:bodyPr/>
        <a:lstStyle/>
        <a:p>
          <a:endParaRPr lang="en-US"/>
        </a:p>
      </dgm:t>
    </dgm:pt>
    <dgm:pt modelId="{80B45AB0-4A07-419D-B5A2-D999263884DA}">
      <dgm:prSet phldrT="[Text]" custT="1"/>
      <dgm:spPr>
        <a:xfrm>
          <a:off x="690" y="1366837"/>
          <a:ext cx="1106276" cy="1822450"/>
        </a:xfr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600" b="1" dirty="0" smtClean="0">
              <a:solidFill>
                <a:schemeClr val="accent1">
                  <a:lumMod val="75000"/>
                </a:schemeClr>
              </a:solidFill>
              <a:latin typeface="Arial Narrow" panose="020B0606020202030204" pitchFamily="34" charset="0"/>
              <a:ea typeface="+mn-ea"/>
              <a:cs typeface="+mn-cs"/>
            </a:rPr>
            <a:t> </a:t>
          </a:r>
          <a:r>
            <a:rPr lang="en-US" sz="800" b="1" dirty="0" smtClean="0">
              <a:solidFill>
                <a:schemeClr val="accent1">
                  <a:lumMod val="75000"/>
                </a:schemeClr>
              </a:solidFill>
              <a:latin typeface="Arial Narrow" panose="020B0606020202030204" pitchFamily="34" charset="0"/>
              <a:ea typeface="+mn-ea"/>
              <a:cs typeface="+mn-cs"/>
            </a:rPr>
            <a:t>MWIB</a:t>
          </a:r>
        </a:p>
        <a:p>
          <a:r>
            <a:rPr lang="en-US" sz="800" b="1" dirty="0" smtClean="0">
              <a:solidFill>
                <a:schemeClr val="accent1">
                  <a:lumMod val="75000"/>
                </a:schemeClr>
              </a:solidFill>
              <a:latin typeface="Arial Narrow" panose="020B0606020202030204" pitchFamily="34" charset="0"/>
              <a:ea typeface="+mn-ea"/>
              <a:cs typeface="+mn-cs"/>
            </a:rPr>
            <a:t>Establishes</a:t>
          </a:r>
        </a:p>
        <a:p>
          <a:r>
            <a:rPr lang="en-US" sz="800" b="1" dirty="0" smtClean="0">
              <a:solidFill>
                <a:schemeClr val="accent1">
                  <a:lumMod val="75000"/>
                </a:schemeClr>
              </a:solidFill>
              <a:latin typeface="Arial Narrow" panose="020B0606020202030204" pitchFamily="34" charset="0"/>
              <a:ea typeface="+mn-ea"/>
              <a:cs typeface="+mn-cs"/>
            </a:rPr>
            <a:t>WIOA Steering Committee</a:t>
          </a:r>
        </a:p>
        <a:p>
          <a:r>
            <a:rPr lang="en-US" sz="800" b="1" dirty="0" smtClean="0">
              <a:solidFill>
                <a:schemeClr val="accent1">
                  <a:lumMod val="75000"/>
                </a:schemeClr>
              </a:solidFill>
              <a:latin typeface="Arial Narrow" panose="020B0606020202030204" pitchFamily="34" charset="0"/>
              <a:ea typeface="+mn-ea"/>
              <a:cs typeface="+mn-cs"/>
            </a:rPr>
            <a:t>October, 2014</a:t>
          </a:r>
        </a:p>
        <a:p>
          <a:r>
            <a:rPr lang="en-US" sz="800" b="1" dirty="0" smtClean="0">
              <a:solidFill>
                <a:schemeClr val="accent1">
                  <a:lumMod val="75000"/>
                </a:schemeClr>
              </a:solidFill>
              <a:latin typeface="Arial Narrow" panose="020B0606020202030204" pitchFamily="34" charset="0"/>
              <a:ea typeface="+mn-ea"/>
              <a:cs typeface="+mn-cs"/>
            </a:rPr>
            <a:t>Steering Committee &amp;</a:t>
          </a:r>
        </a:p>
        <a:p>
          <a:r>
            <a:rPr lang="en-US" sz="800" b="1" dirty="0" smtClean="0">
              <a:solidFill>
                <a:schemeClr val="accent1">
                  <a:lumMod val="75000"/>
                </a:schemeClr>
              </a:solidFill>
              <a:latin typeface="Arial Narrow" panose="020B0606020202030204" pitchFamily="34" charset="0"/>
              <a:ea typeface="+mn-ea"/>
              <a:cs typeface="+mn-cs"/>
            </a:rPr>
            <a:t>Workgroups</a:t>
          </a:r>
        </a:p>
        <a:p>
          <a:r>
            <a:rPr lang="en-US" sz="800" b="1" dirty="0" smtClean="0">
              <a:solidFill>
                <a:schemeClr val="accent1">
                  <a:lumMod val="75000"/>
                </a:schemeClr>
              </a:solidFill>
              <a:latin typeface="Arial Narrow" panose="020B0606020202030204" pitchFamily="34" charset="0"/>
              <a:ea typeface="+mn-ea"/>
              <a:cs typeface="+mn-cs"/>
            </a:rPr>
            <a:t>October, 2014 – November, 2015</a:t>
          </a:r>
        </a:p>
      </dgm:t>
    </dgm:pt>
    <dgm:pt modelId="{1BAE56D5-4819-4AE8-A4A6-68C4BACA04C5}" type="parTrans" cxnId="{BAACA4D2-5FA5-40BA-AA98-D364A01F4305}">
      <dgm:prSet/>
      <dgm:spPr/>
      <dgm:t>
        <a:bodyPr/>
        <a:lstStyle/>
        <a:p>
          <a:endParaRPr lang="en-US"/>
        </a:p>
      </dgm:t>
    </dgm:pt>
    <dgm:pt modelId="{1AF1A7C0-F4DB-4B43-A8E9-0E28EA4E27A7}" type="sibTrans" cxnId="{BAACA4D2-5FA5-40BA-AA98-D364A01F4305}">
      <dgm:prSet/>
      <dgm:spPr/>
      <dgm:t>
        <a:bodyPr/>
        <a:lstStyle/>
        <a:p>
          <a:endParaRPr lang="en-US"/>
        </a:p>
      </dgm:t>
    </dgm:pt>
    <dgm:pt modelId="{3C1774F5-A65A-4A1B-8E7C-42B369A7673F}">
      <dgm:prSet phldrT="[Text]" custT="1"/>
      <dgm:spPr>
        <a:xfrm>
          <a:off x="690" y="1366837"/>
          <a:ext cx="1106276" cy="1822450"/>
        </a:xfr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800" b="1" dirty="0" smtClean="0">
              <a:solidFill>
                <a:srgbClr val="FF0000"/>
              </a:solidFill>
              <a:latin typeface="Arial Narrow" panose="020B0606020202030204" pitchFamily="34" charset="0"/>
              <a:ea typeface="+mn-ea"/>
              <a:cs typeface="+mn-cs"/>
            </a:rPr>
            <a:t>Final Rules</a:t>
          </a:r>
        </a:p>
        <a:p>
          <a:r>
            <a:rPr lang="en-US" sz="800" b="1" dirty="0" smtClean="0">
              <a:solidFill>
                <a:srgbClr val="FF0000"/>
              </a:solidFill>
              <a:latin typeface="Arial Narrow" panose="020B0606020202030204" pitchFamily="34" charset="0"/>
              <a:ea typeface="+mn-ea"/>
              <a:cs typeface="+mn-cs"/>
            </a:rPr>
            <a:t>Enacted</a:t>
          </a:r>
        </a:p>
        <a:p>
          <a:r>
            <a:rPr lang="en-US" sz="800" b="1" dirty="0" smtClean="0">
              <a:solidFill>
                <a:srgbClr val="FF0000"/>
              </a:solidFill>
              <a:latin typeface="Arial Narrow" panose="020B0606020202030204" pitchFamily="34" charset="0"/>
              <a:ea typeface="+mn-ea"/>
              <a:cs typeface="+mn-cs"/>
            </a:rPr>
            <a:t>August, 2016</a:t>
          </a:r>
          <a:endParaRPr lang="en-US" sz="800" b="1" dirty="0">
            <a:solidFill>
              <a:srgbClr val="FF0000"/>
            </a:solidFill>
            <a:latin typeface="Arial Narrow" panose="020B0606020202030204" pitchFamily="34" charset="0"/>
            <a:ea typeface="+mn-ea"/>
            <a:cs typeface="+mn-cs"/>
          </a:endParaRPr>
        </a:p>
      </dgm:t>
    </dgm:pt>
    <dgm:pt modelId="{E7D26E8E-8D57-4C8C-8F90-CA282C6AA643}" type="parTrans" cxnId="{2BA05D73-1C51-496B-AAF2-1C61C1B16C7A}">
      <dgm:prSet/>
      <dgm:spPr/>
      <dgm:t>
        <a:bodyPr/>
        <a:lstStyle/>
        <a:p>
          <a:endParaRPr lang="en-US"/>
        </a:p>
      </dgm:t>
    </dgm:pt>
    <dgm:pt modelId="{6DC79522-48BB-487B-B18B-936BADFC4E6F}" type="sibTrans" cxnId="{2BA05D73-1C51-496B-AAF2-1C61C1B16C7A}">
      <dgm:prSet/>
      <dgm:spPr/>
      <dgm:t>
        <a:bodyPr/>
        <a:lstStyle/>
        <a:p>
          <a:endParaRPr lang="en-US"/>
        </a:p>
      </dgm:t>
    </dgm:pt>
    <dgm:pt modelId="{B15354E0-D6BF-4266-874F-93899DA6D75B}">
      <dgm:prSet phldrT="[Text]" custT="1"/>
      <dgm:spPr>
        <a:xfrm>
          <a:off x="690" y="1366837"/>
          <a:ext cx="1106276" cy="1822450"/>
        </a:xfr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700" b="1" dirty="0" smtClean="0">
              <a:solidFill>
                <a:schemeClr val="accent1">
                  <a:lumMod val="75000"/>
                </a:schemeClr>
              </a:solidFill>
              <a:latin typeface="Arial"/>
              <a:ea typeface="+mn-ea"/>
              <a:cs typeface="+mn-cs"/>
            </a:rPr>
            <a:t> </a:t>
          </a:r>
          <a:r>
            <a:rPr lang="en-US" sz="800" b="1" dirty="0" smtClean="0">
              <a:solidFill>
                <a:schemeClr val="accent1">
                  <a:lumMod val="75000"/>
                </a:schemeClr>
              </a:solidFill>
              <a:latin typeface="Arial Narrow" panose="020B0606020202030204" pitchFamily="34" charset="0"/>
              <a:ea typeface="+mn-ea"/>
              <a:cs typeface="+mn-cs"/>
            </a:rPr>
            <a:t>Provisions</a:t>
          </a:r>
        </a:p>
        <a:p>
          <a:r>
            <a:rPr lang="en-US" sz="800" b="1" dirty="0" smtClean="0">
              <a:solidFill>
                <a:schemeClr val="accent1">
                  <a:lumMod val="75000"/>
                </a:schemeClr>
              </a:solidFill>
              <a:latin typeface="Arial Narrow" panose="020B0606020202030204" pitchFamily="34" charset="0"/>
              <a:ea typeface="+mn-ea"/>
              <a:cs typeface="+mn-cs"/>
            </a:rPr>
            <a:t>Take  Effect</a:t>
          </a:r>
        </a:p>
        <a:p>
          <a:r>
            <a:rPr lang="en-US" sz="800" b="1" dirty="0" smtClean="0">
              <a:solidFill>
                <a:schemeClr val="accent1">
                  <a:lumMod val="75000"/>
                </a:schemeClr>
              </a:solidFill>
              <a:latin typeface="Arial Narrow" panose="020B0606020202030204" pitchFamily="34" charset="0"/>
              <a:ea typeface="+mn-ea"/>
              <a:cs typeface="+mn-cs"/>
            </a:rPr>
            <a:t>July 2015</a:t>
          </a:r>
        </a:p>
        <a:p>
          <a:r>
            <a:rPr lang="en-US" sz="800" b="1" dirty="0" smtClean="0">
              <a:solidFill>
                <a:schemeClr val="accent1">
                  <a:lumMod val="75000"/>
                </a:schemeClr>
              </a:solidFill>
              <a:latin typeface="Arial Narrow" panose="020B0606020202030204" pitchFamily="34" charset="0"/>
              <a:ea typeface="+mn-ea"/>
              <a:cs typeface="+mn-cs"/>
            </a:rPr>
            <a:t>*ETPL</a:t>
          </a:r>
        </a:p>
        <a:p>
          <a:r>
            <a:rPr lang="en-US" sz="800" b="1" dirty="0" smtClean="0">
              <a:solidFill>
                <a:schemeClr val="accent1">
                  <a:lumMod val="75000"/>
                </a:schemeClr>
              </a:solidFill>
              <a:latin typeface="Arial Narrow" panose="020B0606020202030204" pitchFamily="34" charset="0"/>
              <a:ea typeface="+mn-ea"/>
              <a:cs typeface="+mn-cs"/>
            </a:rPr>
            <a:t>*Eligibility</a:t>
          </a:r>
        </a:p>
      </dgm:t>
    </dgm:pt>
    <dgm:pt modelId="{D310FF06-C4E1-438A-B551-FF5EBF5D84E4}" type="parTrans" cxnId="{B1F8A748-E3EE-40DC-8629-13B85F2975D9}">
      <dgm:prSet/>
      <dgm:spPr/>
      <dgm:t>
        <a:bodyPr/>
        <a:lstStyle/>
        <a:p>
          <a:endParaRPr lang="en-US"/>
        </a:p>
      </dgm:t>
    </dgm:pt>
    <dgm:pt modelId="{33FB3331-0173-4840-A8A4-87EA68717B21}" type="sibTrans" cxnId="{B1F8A748-E3EE-40DC-8629-13B85F2975D9}">
      <dgm:prSet/>
      <dgm:spPr/>
      <dgm:t>
        <a:bodyPr/>
        <a:lstStyle/>
        <a:p>
          <a:endParaRPr lang="en-US"/>
        </a:p>
      </dgm:t>
    </dgm:pt>
    <dgm:pt modelId="{58739A3A-88CD-4EB4-A4AF-67CE88268FF3}">
      <dgm:prSet phldrT="[Text]" custT="1"/>
      <dgm:spPr>
        <a:xfrm>
          <a:off x="690" y="1366837"/>
          <a:ext cx="1106276" cy="1822450"/>
        </a:xfr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sz="800" b="1" dirty="0" smtClean="0">
              <a:solidFill>
                <a:schemeClr val="accent1">
                  <a:lumMod val="75000"/>
                </a:schemeClr>
              </a:solidFill>
              <a:latin typeface="Arial Narrow" panose="020B0606020202030204" pitchFamily="34" charset="0"/>
              <a:ea typeface="+mn-ea"/>
              <a:cs typeface="+mn-cs"/>
            </a:rPr>
            <a:t>Submission of Combined State Plan</a:t>
          </a:r>
        </a:p>
        <a:p>
          <a:r>
            <a:rPr lang="en-US" sz="800" b="1" dirty="0" smtClean="0">
              <a:solidFill>
                <a:schemeClr val="accent1">
                  <a:lumMod val="75000"/>
                </a:schemeClr>
              </a:solidFill>
              <a:latin typeface="Arial Narrow" panose="020B0606020202030204" pitchFamily="34" charset="0"/>
              <a:ea typeface="+mn-ea"/>
              <a:cs typeface="+mn-cs"/>
            </a:rPr>
            <a:t>March, 3, 2016</a:t>
          </a:r>
        </a:p>
        <a:p>
          <a:r>
            <a:rPr lang="en-US" sz="800" b="1" dirty="0" smtClean="0">
              <a:solidFill>
                <a:schemeClr val="accent1">
                  <a:lumMod val="75000"/>
                </a:schemeClr>
              </a:solidFill>
              <a:latin typeface="Arial Narrow" panose="020B0606020202030204" pitchFamily="34" charset="0"/>
              <a:ea typeface="+mn-ea"/>
              <a:cs typeface="+mn-cs"/>
            </a:rPr>
            <a:t>Adjusted</a:t>
          </a:r>
        </a:p>
        <a:p>
          <a:r>
            <a:rPr lang="en-US" sz="800" b="1" dirty="0" smtClean="0">
              <a:solidFill>
                <a:schemeClr val="accent1">
                  <a:lumMod val="75000"/>
                </a:schemeClr>
              </a:solidFill>
              <a:latin typeface="Arial Narrow" panose="020B0606020202030204" pitchFamily="34" charset="0"/>
              <a:ea typeface="+mn-ea"/>
              <a:cs typeface="+mn-cs"/>
            </a:rPr>
            <a:t>April 1, 2016</a:t>
          </a:r>
        </a:p>
        <a:p>
          <a:endParaRPr lang="en-US" sz="800" b="1" dirty="0" smtClean="0">
            <a:solidFill>
              <a:schemeClr val="accent1">
                <a:lumMod val="75000"/>
              </a:schemeClr>
            </a:solidFill>
            <a:latin typeface="Arial Narrow" panose="020B0606020202030204" pitchFamily="34" charset="0"/>
            <a:ea typeface="+mn-ea"/>
            <a:cs typeface="+mn-cs"/>
          </a:endParaRPr>
        </a:p>
        <a:p>
          <a:r>
            <a:rPr lang="en-US" sz="800" b="1" dirty="0" smtClean="0">
              <a:solidFill>
                <a:schemeClr val="accent1">
                  <a:lumMod val="75000"/>
                </a:schemeClr>
              </a:solidFill>
              <a:latin typeface="Arial Narrow" panose="020B0606020202030204" pitchFamily="34" charset="0"/>
              <a:ea typeface="+mn-ea"/>
              <a:cs typeface="+mn-cs"/>
            </a:rPr>
            <a:t>DOL Final Approval</a:t>
          </a:r>
        </a:p>
        <a:p>
          <a:r>
            <a:rPr lang="en-US" sz="800" b="1" dirty="0" smtClean="0">
              <a:solidFill>
                <a:schemeClr val="accent1">
                  <a:lumMod val="75000"/>
                </a:schemeClr>
              </a:solidFill>
              <a:latin typeface="Arial Narrow" panose="020B0606020202030204" pitchFamily="34" charset="0"/>
              <a:ea typeface="+mn-ea"/>
              <a:cs typeface="+mn-cs"/>
            </a:rPr>
            <a:t>October, 2016</a:t>
          </a:r>
          <a:endParaRPr lang="en-US" sz="800" b="1" dirty="0">
            <a:solidFill>
              <a:schemeClr val="accent1">
                <a:lumMod val="75000"/>
              </a:schemeClr>
            </a:solidFill>
            <a:latin typeface="Arial Narrow" panose="020B0606020202030204" pitchFamily="34" charset="0"/>
            <a:ea typeface="+mn-ea"/>
            <a:cs typeface="+mn-cs"/>
          </a:endParaRPr>
        </a:p>
      </dgm:t>
    </dgm:pt>
    <dgm:pt modelId="{DF5EFCA1-29D6-4BD9-932A-C76F407E741D}" type="parTrans" cxnId="{3E2A02FA-8B68-4E64-882B-DA157D7449EC}">
      <dgm:prSet/>
      <dgm:spPr/>
      <dgm:t>
        <a:bodyPr/>
        <a:lstStyle/>
        <a:p>
          <a:endParaRPr lang="en-US"/>
        </a:p>
      </dgm:t>
    </dgm:pt>
    <dgm:pt modelId="{21A828E6-AE99-40BD-9130-6913535A2AF5}" type="sibTrans" cxnId="{3E2A02FA-8B68-4E64-882B-DA157D7449EC}">
      <dgm:prSet/>
      <dgm:spPr/>
      <dgm:t>
        <a:bodyPr/>
        <a:lstStyle/>
        <a:p>
          <a:endParaRPr lang="en-US"/>
        </a:p>
      </dgm:t>
    </dgm:pt>
    <dgm:pt modelId="{3987AA8D-9136-43B2-863A-E11D556E221A}" type="pres">
      <dgm:prSet presAssocID="{699A1AA0-2806-47A6-AB36-0712EF071997}" presName="CompostProcess" presStyleCnt="0">
        <dgm:presLayoutVars>
          <dgm:dir/>
          <dgm:resizeHandles val="exact"/>
        </dgm:presLayoutVars>
      </dgm:prSet>
      <dgm:spPr/>
      <dgm:t>
        <a:bodyPr/>
        <a:lstStyle/>
        <a:p>
          <a:endParaRPr lang="en-US"/>
        </a:p>
      </dgm:t>
    </dgm:pt>
    <dgm:pt modelId="{13E7014B-9DBB-42C5-8938-5B95B9FC849B}" type="pres">
      <dgm:prSet presAssocID="{699A1AA0-2806-47A6-AB36-0712EF071997}" presName="arrow" presStyleLbl="bgShp" presStyleIdx="0" presStyleCnt="1" custScaleX="117647" custLinFactNeighborX="1110"/>
      <dgm:spPr>
        <a:xfrm>
          <a:off x="605789" y="0"/>
          <a:ext cx="6865620" cy="4556125"/>
        </a:xfrm>
        <a:prstGeom prst="rightArrow">
          <a:avLst/>
        </a:prstGeom>
        <a:solidFill>
          <a:srgbClr val="003399">
            <a:tint val="40000"/>
            <a:hueOff val="0"/>
            <a:satOff val="0"/>
            <a:lumOff val="0"/>
            <a:alphaOff val="0"/>
          </a:srgbClr>
        </a:solidFill>
        <a:ln>
          <a:noFill/>
        </a:ln>
        <a:effectLst/>
      </dgm:spPr>
      <dgm:t>
        <a:bodyPr/>
        <a:lstStyle/>
        <a:p>
          <a:endParaRPr lang="en-US"/>
        </a:p>
      </dgm:t>
    </dgm:pt>
    <dgm:pt modelId="{ABFF6EBB-002D-4677-890C-A44057938B65}" type="pres">
      <dgm:prSet presAssocID="{699A1AA0-2806-47A6-AB36-0712EF071997}" presName="linearProcess" presStyleCnt="0"/>
      <dgm:spPr/>
    </dgm:pt>
    <dgm:pt modelId="{B3FBB33D-88FF-420A-9621-FC1C1207BCE6}" type="pres">
      <dgm:prSet presAssocID="{3CE6A47B-B736-4B71-A7F0-0694B778FB32}" presName="textNode" presStyleLbl="node1" presStyleIdx="0" presStyleCnt="9" custScaleX="20024" custScaleY="91115" custLinFactX="-18809" custLinFactNeighborX="-100000" custLinFactNeighborY="0">
        <dgm:presLayoutVars>
          <dgm:bulletEnabled val="1"/>
        </dgm:presLayoutVars>
      </dgm:prSet>
      <dgm:spPr>
        <a:prstGeom prst="roundRect">
          <a:avLst/>
        </a:prstGeom>
      </dgm:spPr>
      <dgm:t>
        <a:bodyPr/>
        <a:lstStyle/>
        <a:p>
          <a:endParaRPr lang="en-US"/>
        </a:p>
      </dgm:t>
    </dgm:pt>
    <dgm:pt modelId="{B8380D87-8A97-4EE5-8A2F-AD2FC2A66350}" type="pres">
      <dgm:prSet presAssocID="{BA826B50-2283-4F6F-B402-1AF557CF4B25}" presName="sibTrans" presStyleCnt="0"/>
      <dgm:spPr/>
    </dgm:pt>
    <dgm:pt modelId="{8713DB1C-A463-493E-A28D-9D584B48B7F2}" type="pres">
      <dgm:prSet presAssocID="{4A00CAD6-72C9-4F82-910B-1C6C25ADE259}" presName="textNode" presStyleLbl="node1" presStyleIdx="1" presStyleCnt="9" custScaleX="23012" custScaleY="86934" custLinFactX="38699" custLinFactNeighborX="100000" custLinFactNeighborY="-2090">
        <dgm:presLayoutVars>
          <dgm:bulletEnabled val="1"/>
        </dgm:presLayoutVars>
      </dgm:prSet>
      <dgm:spPr>
        <a:prstGeom prst="roundRect">
          <a:avLst/>
        </a:prstGeom>
      </dgm:spPr>
      <dgm:t>
        <a:bodyPr/>
        <a:lstStyle/>
        <a:p>
          <a:endParaRPr lang="en-US"/>
        </a:p>
      </dgm:t>
    </dgm:pt>
    <dgm:pt modelId="{36E5FEBF-ECB9-4E1D-B25B-805952D06BDF}" type="pres">
      <dgm:prSet presAssocID="{8E757146-0F1E-495B-98C3-19FE2667F3B3}" presName="sibTrans" presStyleCnt="0"/>
      <dgm:spPr/>
    </dgm:pt>
    <dgm:pt modelId="{BBBCD454-D938-4E0C-9556-52C75A86BF4C}" type="pres">
      <dgm:prSet presAssocID="{FCA95153-445E-4B91-99E0-78F3733BDF45}" presName="textNode" presStyleLbl="node1" presStyleIdx="2" presStyleCnt="9" custScaleX="24571" custScaleY="86934" custLinFactX="60413" custLinFactNeighborX="100000" custLinFactNeighborY="-2090">
        <dgm:presLayoutVars>
          <dgm:bulletEnabled val="1"/>
        </dgm:presLayoutVars>
      </dgm:prSet>
      <dgm:spPr>
        <a:prstGeom prst="roundRect">
          <a:avLst/>
        </a:prstGeom>
      </dgm:spPr>
      <dgm:t>
        <a:bodyPr/>
        <a:lstStyle/>
        <a:p>
          <a:endParaRPr lang="en-US"/>
        </a:p>
      </dgm:t>
    </dgm:pt>
    <dgm:pt modelId="{7CBD6069-5C6D-473E-BB71-27AB9DAA0DD1}" type="pres">
      <dgm:prSet presAssocID="{BCA3E0F1-9372-4DAF-8FA8-83FF0A3764B8}" presName="sibTrans" presStyleCnt="0"/>
      <dgm:spPr/>
    </dgm:pt>
    <dgm:pt modelId="{8A3681F6-6B3B-4210-93FB-4B6507A1DF8A}" type="pres">
      <dgm:prSet presAssocID="{29BA6BB4-71A0-4BF2-96A8-0100222271D4}" presName="textNode" presStyleLbl="node1" presStyleIdx="3" presStyleCnt="9" custScaleX="22154" custScaleY="83972" custLinFactX="80568" custLinFactNeighborX="100000" custLinFactNeighborY="-3571">
        <dgm:presLayoutVars>
          <dgm:bulletEnabled val="1"/>
        </dgm:presLayoutVars>
      </dgm:prSet>
      <dgm:spPr>
        <a:prstGeom prst="roundRect">
          <a:avLst/>
        </a:prstGeom>
      </dgm:spPr>
      <dgm:t>
        <a:bodyPr/>
        <a:lstStyle/>
        <a:p>
          <a:endParaRPr lang="en-US"/>
        </a:p>
      </dgm:t>
    </dgm:pt>
    <dgm:pt modelId="{147DD575-9D41-4931-944E-FF5EB6E75954}" type="pres">
      <dgm:prSet presAssocID="{83C04E70-002D-4F3F-A1D5-5FB56FAEF95A}" presName="sibTrans" presStyleCnt="0"/>
      <dgm:spPr/>
    </dgm:pt>
    <dgm:pt modelId="{71C00F5A-7930-4951-8B95-6408F52E1902}" type="pres">
      <dgm:prSet presAssocID="{385F40A9-B62F-4E47-AD92-FFDDF8F720FA}" presName="textNode" presStyleLbl="node1" presStyleIdx="4" presStyleCnt="9" custScaleX="19624" custScaleY="80313" custLinFactX="79389" custLinFactNeighborX="100000" custLinFactNeighborY="-1220">
        <dgm:presLayoutVars>
          <dgm:bulletEnabled val="1"/>
        </dgm:presLayoutVars>
      </dgm:prSet>
      <dgm:spPr>
        <a:prstGeom prst="roundRect">
          <a:avLst/>
        </a:prstGeom>
      </dgm:spPr>
      <dgm:t>
        <a:bodyPr/>
        <a:lstStyle/>
        <a:p>
          <a:endParaRPr lang="en-US"/>
        </a:p>
      </dgm:t>
    </dgm:pt>
    <dgm:pt modelId="{7092769A-F6C5-4856-BA13-EA677060E2B0}" type="pres">
      <dgm:prSet presAssocID="{B06FCE2C-0270-4781-8583-4648B2CCB93D}" presName="sibTrans" presStyleCnt="0"/>
      <dgm:spPr/>
    </dgm:pt>
    <dgm:pt modelId="{ED84EB6D-63CB-4765-B084-917AD0101D38}" type="pres">
      <dgm:prSet presAssocID="{80B45AB0-4A07-419D-B5A2-D999263884DA}" presName="textNode" presStyleLbl="node1" presStyleIdx="5" presStyleCnt="9" custScaleX="20383" custScaleY="88675" custLinFactX="-101185" custLinFactNeighborX="-200000" custLinFactNeighborY="-1220">
        <dgm:presLayoutVars>
          <dgm:bulletEnabled val="1"/>
        </dgm:presLayoutVars>
      </dgm:prSet>
      <dgm:spPr>
        <a:prstGeom prst="roundRect">
          <a:avLst/>
        </a:prstGeom>
      </dgm:spPr>
      <dgm:t>
        <a:bodyPr/>
        <a:lstStyle/>
        <a:p>
          <a:endParaRPr lang="en-US"/>
        </a:p>
      </dgm:t>
    </dgm:pt>
    <dgm:pt modelId="{8456F0C0-74EE-43DB-9BF8-DE76C8EF8935}" type="pres">
      <dgm:prSet presAssocID="{1AF1A7C0-F4DB-4B43-A8E9-0E28EA4E27A7}" presName="sibTrans" presStyleCnt="0"/>
      <dgm:spPr/>
    </dgm:pt>
    <dgm:pt modelId="{768181FB-AC76-45AC-9A05-4DFEF8128EDB}" type="pres">
      <dgm:prSet presAssocID="{B15354E0-D6BF-4266-874F-93899DA6D75B}" presName="textNode" presStyleLbl="node1" presStyleIdx="6" presStyleCnt="9" custScaleX="21220" custScaleY="88675" custLinFactX="-103953" custLinFactNeighborX="-200000" custLinFactNeighborY="-1220">
        <dgm:presLayoutVars>
          <dgm:bulletEnabled val="1"/>
        </dgm:presLayoutVars>
      </dgm:prSet>
      <dgm:spPr>
        <a:prstGeom prst="roundRect">
          <a:avLst/>
        </a:prstGeom>
      </dgm:spPr>
      <dgm:t>
        <a:bodyPr/>
        <a:lstStyle/>
        <a:p>
          <a:endParaRPr lang="en-US"/>
        </a:p>
      </dgm:t>
    </dgm:pt>
    <dgm:pt modelId="{86C01A82-A205-4728-A273-696D948F5118}" type="pres">
      <dgm:prSet presAssocID="{33FB3331-0173-4840-A8A4-87EA68717B21}" presName="sibTrans" presStyleCnt="0"/>
      <dgm:spPr/>
    </dgm:pt>
    <dgm:pt modelId="{61443C63-2CEA-43D0-9398-B2298FA15466}" type="pres">
      <dgm:prSet presAssocID="{3C1774F5-A65A-4A1B-8E7C-42B369A7673F}" presName="textNode" presStyleLbl="node1" presStyleIdx="7" presStyleCnt="9" custScaleX="21733" custScaleY="86934" custLinFactX="-35722" custLinFactNeighborX="-100000" custLinFactNeighborY="-2090">
        <dgm:presLayoutVars>
          <dgm:bulletEnabled val="1"/>
        </dgm:presLayoutVars>
      </dgm:prSet>
      <dgm:spPr>
        <a:prstGeom prst="roundRect">
          <a:avLst/>
        </a:prstGeom>
      </dgm:spPr>
      <dgm:t>
        <a:bodyPr/>
        <a:lstStyle/>
        <a:p>
          <a:endParaRPr lang="en-US"/>
        </a:p>
      </dgm:t>
    </dgm:pt>
    <dgm:pt modelId="{BF2BAA93-CF82-4346-B357-E2CDC9070EFE}" type="pres">
      <dgm:prSet presAssocID="{6DC79522-48BB-487B-B18B-936BADFC4E6F}" presName="sibTrans" presStyleCnt="0"/>
      <dgm:spPr/>
    </dgm:pt>
    <dgm:pt modelId="{33C2EF0E-C8ED-4E86-9516-F7DF81BA99AB}" type="pres">
      <dgm:prSet presAssocID="{58739A3A-88CD-4EB4-A4AF-67CE88268FF3}" presName="textNode" presStyleLbl="node1" presStyleIdx="8" presStyleCnt="9" custScaleX="21747" custScaleY="86934" custLinFactX="-107802" custLinFactNeighborX="-200000" custLinFactNeighborY="-2090">
        <dgm:presLayoutVars>
          <dgm:bulletEnabled val="1"/>
        </dgm:presLayoutVars>
      </dgm:prSet>
      <dgm:spPr>
        <a:prstGeom prst="roundRect">
          <a:avLst/>
        </a:prstGeom>
      </dgm:spPr>
      <dgm:t>
        <a:bodyPr/>
        <a:lstStyle/>
        <a:p>
          <a:endParaRPr lang="en-US"/>
        </a:p>
      </dgm:t>
    </dgm:pt>
  </dgm:ptLst>
  <dgm:cxnLst>
    <dgm:cxn modelId="{95A6F16B-AD40-489D-957A-EE3E4CED4E74}" srcId="{699A1AA0-2806-47A6-AB36-0712EF071997}" destId="{FCA95153-445E-4B91-99E0-78F3733BDF45}" srcOrd="2" destOrd="0" parTransId="{A301246F-7538-4B2B-A24A-C08DFC702EDE}" sibTransId="{BCA3E0F1-9372-4DAF-8FA8-83FF0A3764B8}"/>
    <dgm:cxn modelId="{C5CF5EF9-F537-4129-956B-A431F555E4AB}" type="presOf" srcId="{FCA95153-445E-4B91-99E0-78F3733BDF45}" destId="{BBBCD454-D938-4E0C-9556-52C75A86BF4C}" srcOrd="0" destOrd="0" presId="urn:microsoft.com/office/officeart/2005/8/layout/hProcess9"/>
    <dgm:cxn modelId="{B1F8A748-E3EE-40DC-8629-13B85F2975D9}" srcId="{699A1AA0-2806-47A6-AB36-0712EF071997}" destId="{B15354E0-D6BF-4266-874F-93899DA6D75B}" srcOrd="6" destOrd="0" parTransId="{D310FF06-C4E1-438A-B551-FF5EBF5D84E4}" sibTransId="{33FB3331-0173-4840-A8A4-87EA68717B21}"/>
    <dgm:cxn modelId="{3E2A02FA-8B68-4E64-882B-DA157D7449EC}" srcId="{699A1AA0-2806-47A6-AB36-0712EF071997}" destId="{58739A3A-88CD-4EB4-A4AF-67CE88268FF3}" srcOrd="8" destOrd="0" parTransId="{DF5EFCA1-29D6-4BD9-932A-C76F407E741D}" sibTransId="{21A828E6-AE99-40BD-9130-6913535A2AF5}"/>
    <dgm:cxn modelId="{D3365130-9BC7-4C2C-8234-E4675CB9BDC2}" type="presOf" srcId="{3CE6A47B-B736-4B71-A7F0-0694B778FB32}" destId="{B3FBB33D-88FF-420A-9621-FC1C1207BCE6}" srcOrd="0" destOrd="0" presId="urn:microsoft.com/office/officeart/2005/8/layout/hProcess9"/>
    <dgm:cxn modelId="{8A131D3C-10FC-47E2-A03D-75F1B7D805B6}" type="presOf" srcId="{3C1774F5-A65A-4A1B-8E7C-42B369A7673F}" destId="{61443C63-2CEA-43D0-9398-B2298FA15466}" srcOrd="0" destOrd="0" presId="urn:microsoft.com/office/officeart/2005/8/layout/hProcess9"/>
    <dgm:cxn modelId="{FFC5D1DA-90EF-48E1-BB34-565CCE8F23AD}" type="presOf" srcId="{B15354E0-D6BF-4266-874F-93899DA6D75B}" destId="{768181FB-AC76-45AC-9A05-4DFEF8128EDB}" srcOrd="0" destOrd="0" presId="urn:microsoft.com/office/officeart/2005/8/layout/hProcess9"/>
    <dgm:cxn modelId="{2BA05D73-1C51-496B-AAF2-1C61C1B16C7A}" srcId="{699A1AA0-2806-47A6-AB36-0712EF071997}" destId="{3C1774F5-A65A-4A1B-8E7C-42B369A7673F}" srcOrd="7" destOrd="0" parTransId="{E7D26E8E-8D57-4C8C-8F90-CA282C6AA643}" sibTransId="{6DC79522-48BB-487B-B18B-936BADFC4E6F}"/>
    <dgm:cxn modelId="{B39DD82E-6028-4CD1-A9DA-5C6B04D9DBBB}" type="presOf" srcId="{699A1AA0-2806-47A6-AB36-0712EF071997}" destId="{3987AA8D-9136-43B2-863A-E11D556E221A}" srcOrd="0" destOrd="0" presId="urn:microsoft.com/office/officeart/2005/8/layout/hProcess9"/>
    <dgm:cxn modelId="{04F3D28B-179F-4D90-8E48-66649C56988D}" srcId="{699A1AA0-2806-47A6-AB36-0712EF071997}" destId="{385F40A9-B62F-4E47-AD92-FFDDF8F720FA}" srcOrd="4" destOrd="0" parTransId="{0D4AC2EE-D2E0-460F-8303-6912EBC8E4F8}" sibTransId="{B06FCE2C-0270-4781-8583-4648B2CCB93D}"/>
    <dgm:cxn modelId="{2D7FB89A-8390-40C1-93FD-89430E7A5699}" type="presOf" srcId="{29BA6BB4-71A0-4BF2-96A8-0100222271D4}" destId="{8A3681F6-6B3B-4210-93FB-4B6507A1DF8A}" srcOrd="0" destOrd="0" presId="urn:microsoft.com/office/officeart/2005/8/layout/hProcess9"/>
    <dgm:cxn modelId="{689C4443-3609-4C6D-ACBA-AB0440FE43EB}" srcId="{699A1AA0-2806-47A6-AB36-0712EF071997}" destId="{4A00CAD6-72C9-4F82-910B-1C6C25ADE259}" srcOrd="1" destOrd="0" parTransId="{859B551D-3E8D-4E7B-8CC7-67A0669DC795}" sibTransId="{8E757146-0F1E-495B-98C3-19FE2667F3B3}"/>
    <dgm:cxn modelId="{BAACA4D2-5FA5-40BA-AA98-D364A01F4305}" srcId="{699A1AA0-2806-47A6-AB36-0712EF071997}" destId="{80B45AB0-4A07-419D-B5A2-D999263884DA}" srcOrd="5" destOrd="0" parTransId="{1BAE56D5-4819-4AE8-A4A6-68C4BACA04C5}" sibTransId="{1AF1A7C0-F4DB-4B43-A8E9-0E28EA4E27A7}"/>
    <dgm:cxn modelId="{C1B6D498-454C-4E95-8E24-FC1C453021E0}" type="presOf" srcId="{58739A3A-88CD-4EB4-A4AF-67CE88268FF3}" destId="{33C2EF0E-C8ED-4E86-9516-F7DF81BA99AB}" srcOrd="0" destOrd="0" presId="urn:microsoft.com/office/officeart/2005/8/layout/hProcess9"/>
    <dgm:cxn modelId="{4A7A6C60-CD39-48E6-8FFB-21C7A37BC48A}" srcId="{699A1AA0-2806-47A6-AB36-0712EF071997}" destId="{29BA6BB4-71A0-4BF2-96A8-0100222271D4}" srcOrd="3" destOrd="0" parTransId="{BB44DDCA-07C7-4A6C-881E-743373F771EB}" sibTransId="{83C04E70-002D-4F3F-A1D5-5FB56FAEF95A}"/>
    <dgm:cxn modelId="{17FF3D09-C901-409E-ABB7-E8953AB090CA}" srcId="{699A1AA0-2806-47A6-AB36-0712EF071997}" destId="{3CE6A47B-B736-4B71-A7F0-0694B778FB32}" srcOrd="0" destOrd="0" parTransId="{37715365-D704-4A84-AC86-17BEBF0422FF}" sibTransId="{BA826B50-2283-4F6F-B402-1AF557CF4B25}"/>
    <dgm:cxn modelId="{273C0521-189F-4328-BC12-B74ECA4F6245}" type="presOf" srcId="{385F40A9-B62F-4E47-AD92-FFDDF8F720FA}" destId="{71C00F5A-7930-4951-8B95-6408F52E1902}" srcOrd="0" destOrd="0" presId="urn:microsoft.com/office/officeart/2005/8/layout/hProcess9"/>
    <dgm:cxn modelId="{630027DD-CB90-49E1-91F0-53E62D9C85FF}" type="presOf" srcId="{4A00CAD6-72C9-4F82-910B-1C6C25ADE259}" destId="{8713DB1C-A463-493E-A28D-9D584B48B7F2}" srcOrd="0" destOrd="0" presId="urn:microsoft.com/office/officeart/2005/8/layout/hProcess9"/>
    <dgm:cxn modelId="{13B10D1A-34D8-4735-93FE-EDE037894407}" type="presOf" srcId="{80B45AB0-4A07-419D-B5A2-D999263884DA}" destId="{ED84EB6D-63CB-4765-B084-917AD0101D38}" srcOrd="0" destOrd="0" presId="urn:microsoft.com/office/officeart/2005/8/layout/hProcess9"/>
    <dgm:cxn modelId="{41744877-6CD3-4D45-AFA8-899A52E24E7C}" type="presParOf" srcId="{3987AA8D-9136-43B2-863A-E11D556E221A}" destId="{13E7014B-9DBB-42C5-8938-5B95B9FC849B}" srcOrd="0" destOrd="0" presId="urn:microsoft.com/office/officeart/2005/8/layout/hProcess9"/>
    <dgm:cxn modelId="{3FBFEF32-1144-465C-B783-C8BB1ECFEF08}" type="presParOf" srcId="{3987AA8D-9136-43B2-863A-E11D556E221A}" destId="{ABFF6EBB-002D-4677-890C-A44057938B65}" srcOrd="1" destOrd="0" presId="urn:microsoft.com/office/officeart/2005/8/layout/hProcess9"/>
    <dgm:cxn modelId="{D09036DF-E8A1-4836-A4B4-17BA812BA659}" type="presParOf" srcId="{ABFF6EBB-002D-4677-890C-A44057938B65}" destId="{B3FBB33D-88FF-420A-9621-FC1C1207BCE6}" srcOrd="0" destOrd="0" presId="urn:microsoft.com/office/officeart/2005/8/layout/hProcess9"/>
    <dgm:cxn modelId="{2CFAB250-E7CD-42C0-96C1-75F85863B29C}" type="presParOf" srcId="{ABFF6EBB-002D-4677-890C-A44057938B65}" destId="{B8380D87-8A97-4EE5-8A2F-AD2FC2A66350}" srcOrd="1" destOrd="0" presId="urn:microsoft.com/office/officeart/2005/8/layout/hProcess9"/>
    <dgm:cxn modelId="{FC6EFD9A-FFF2-4620-9CC4-F119AA28DD4B}" type="presParOf" srcId="{ABFF6EBB-002D-4677-890C-A44057938B65}" destId="{8713DB1C-A463-493E-A28D-9D584B48B7F2}" srcOrd="2" destOrd="0" presId="urn:microsoft.com/office/officeart/2005/8/layout/hProcess9"/>
    <dgm:cxn modelId="{009750CC-28F8-4D83-ABF4-371F7D462027}" type="presParOf" srcId="{ABFF6EBB-002D-4677-890C-A44057938B65}" destId="{36E5FEBF-ECB9-4E1D-B25B-805952D06BDF}" srcOrd="3" destOrd="0" presId="urn:microsoft.com/office/officeart/2005/8/layout/hProcess9"/>
    <dgm:cxn modelId="{BE6573F4-5F3D-408B-AD4B-D1D5327FDD63}" type="presParOf" srcId="{ABFF6EBB-002D-4677-890C-A44057938B65}" destId="{BBBCD454-D938-4E0C-9556-52C75A86BF4C}" srcOrd="4" destOrd="0" presId="urn:microsoft.com/office/officeart/2005/8/layout/hProcess9"/>
    <dgm:cxn modelId="{35BE7277-4358-4911-96AF-2EC9E9A205E6}" type="presParOf" srcId="{ABFF6EBB-002D-4677-890C-A44057938B65}" destId="{7CBD6069-5C6D-473E-BB71-27AB9DAA0DD1}" srcOrd="5" destOrd="0" presId="urn:microsoft.com/office/officeart/2005/8/layout/hProcess9"/>
    <dgm:cxn modelId="{87A2EF4B-DDF5-4C1E-8BA9-9966BB8039B0}" type="presParOf" srcId="{ABFF6EBB-002D-4677-890C-A44057938B65}" destId="{8A3681F6-6B3B-4210-93FB-4B6507A1DF8A}" srcOrd="6" destOrd="0" presId="urn:microsoft.com/office/officeart/2005/8/layout/hProcess9"/>
    <dgm:cxn modelId="{300CB6E5-FA54-4C87-A9A0-07DB440C4E86}" type="presParOf" srcId="{ABFF6EBB-002D-4677-890C-A44057938B65}" destId="{147DD575-9D41-4931-944E-FF5EB6E75954}" srcOrd="7" destOrd="0" presId="urn:microsoft.com/office/officeart/2005/8/layout/hProcess9"/>
    <dgm:cxn modelId="{BBAA6D83-F372-4052-9FAB-49DCE01494AB}" type="presParOf" srcId="{ABFF6EBB-002D-4677-890C-A44057938B65}" destId="{71C00F5A-7930-4951-8B95-6408F52E1902}" srcOrd="8" destOrd="0" presId="urn:microsoft.com/office/officeart/2005/8/layout/hProcess9"/>
    <dgm:cxn modelId="{E6C866E8-A230-43AA-8204-546C772D2CB9}" type="presParOf" srcId="{ABFF6EBB-002D-4677-890C-A44057938B65}" destId="{7092769A-F6C5-4856-BA13-EA677060E2B0}" srcOrd="9" destOrd="0" presId="urn:microsoft.com/office/officeart/2005/8/layout/hProcess9"/>
    <dgm:cxn modelId="{3D239C31-52B0-4978-91D3-94E01CD4566B}" type="presParOf" srcId="{ABFF6EBB-002D-4677-890C-A44057938B65}" destId="{ED84EB6D-63CB-4765-B084-917AD0101D38}" srcOrd="10" destOrd="0" presId="urn:microsoft.com/office/officeart/2005/8/layout/hProcess9"/>
    <dgm:cxn modelId="{F880D08A-EA58-430F-9EDA-D400F77FEC5E}" type="presParOf" srcId="{ABFF6EBB-002D-4677-890C-A44057938B65}" destId="{8456F0C0-74EE-43DB-9BF8-DE76C8EF8935}" srcOrd="11" destOrd="0" presId="urn:microsoft.com/office/officeart/2005/8/layout/hProcess9"/>
    <dgm:cxn modelId="{B196999D-E127-45E4-A7D7-71CCE601BFC8}" type="presParOf" srcId="{ABFF6EBB-002D-4677-890C-A44057938B65}" destId="{768181FB-AC76-45AC-9A05-4DFEF8128EDB}" srcOrd="12" destOrd="0" presId="urn:microsoft.com/office/officeart/2005/8/layout/hProcess9"/>
    <dgm:cxn modelId="{622475DC-52D5-40BF-968C-25FDA7C78C3A}" type="presParOf" srcId="{ABFF6EBB-002D-4677-890C-A44057938B65}" destId="{86C01A82-A205-4728-A273-696D948F5118}" srcOrd="13" destOrd="0" presId="urn:microsoft.com/office/officeart/2005/8/layout/hProcess9"/>
    <dgm:cxn modelId="{EA741946-53BF-49C3-B849-B6BF1833686D}" type="presParOf" srcId="{ABFF6EBB-002D-4677-890C-A44057938B65}" destId="{61443C63-2CEA-43D0-9398-B2298FA15466}" srcOrd="14" destOrd="0" presId="urn:microsoft.com/office/officeart/2005/8/layout/hProcess9"/>
    <dgm:cxn modelId="{BB7B1228-DE5D-4A61-87A7-45D2D7A4D5AA}" type="presParOf" srcId="{ABFF6EBB-002D-4677-890C-A44057938B65}" destId="{BF2BAA93-CF82-4346-B357-E2CDC9070EFE}" srcOrd="15" destOrd="0" presId="urn:microsoft.com/office/officeart/2005/8/layout/hProcess9"/>
    <dgm:cxn modelId="{BCAFF982-4B87-4B4D-B3A6-E0D3CE8E5101}" type="presParOf" srcId="{ABFF6EBB-002D-4677-890C-A44057938B65}" destId="{33C2EF0E-C8ED-4E86-9516-F7DF81BA99AB}" srcOrd="1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6111D7-FB14-4B15-9C92-0A81883262C7}" type="doc">
      <dgm:prSet loTypeId="urn:microsoft.com/office/officeart/2009/3/layout/RandomtoResultProcess" loCatId="process" qsTypeId="urn:microsoft.com/office/officeart/2005/8/quickstyle/simple1" qsCatId="simple" csTypeId="urn:microsoft.com/office/officeart/2005/8/colors/accent1_4" csCatId="accent1" phldr="1"/>
      <dgm:spPr/>
      <dgm:t>
        <a:bodyPr/>
        <a:lstStyle/>
        <a:p>
          <a:endParaRPr lang="en-US"/>
        </a:p>
      </dgm:t>
    </dgm:pt>
    <dgm:pt modelId="{068C3C58-F195-458F-AF26-CC4C7F00D931}">
      <dgm:prSet phldrT="[Text]" custT="1"/>
      <dgm:spPr>
        <a:xfrm>
          <a:off x="83257" y="2224551"/>
          <a:ext cx="1245126" cy="410325"/>
        </a:xfrm>
        <a:noFill/>
        <a:ln>
          <a:noFill/>
        </a:ln>
        <a:effectLst/>
      </dgm:spPr>
      <dgm:t>
        <a:bodyPr/>
        <a:lstStyle/>
        <a:p>
          <a:r>
            <a:rPr lang="en-US" sz="1300" b="1"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Entry Point for Business</a:t>
          </a:r>
        </a:p>
      </dgm:t>
    </dgm:pt>
    <dgm:pt modelId="{D99DF6D8-C632-4C8A-8E9A-02A3E84C7404}" type="parTrans" cxnId="{11B6EC11-BC4C-45EF-8DCB-003D1E277516}">
      <dgm:prSet/>
      <dgm:spPr/>
      <dgm:t>
        <a:bodyPr/>
        <a:lstStyle/>
        <a:p>
          <a:endParaRPr lang="en-US"/>
        </a:p>
      </dgm:t>
    </dgm:pt>
    <dgm:pt modelId="{968FA01E-013B-4F32-A1D2-1DA6D0CF7413}" type="sibTrans" cxnId="{11B6EC11-BC4C-45EF-8DCB-003D1E277516}">
      <dgm:prSet/>
      <dgm:spPr/>
      <dgm:t>
        <a:bodyPr/>
        <a:lstStyle/>
        <a:p>
          <a:endParaRPr lang="en-US"/>
        </a:p>
      </dgm:t>
    </dgm:pt>
    <dgm:pt modelId="{822F5886-94D8-40D8-A549-EF5B192B87E2}">
      <dgm:prSet phldrT="[Text]"/>
      <dgm:spPr>
        <a:xfrm>
          <a:off x="1831605" y="1989019"/>
          <a:ext cx="1246622" cy="872635"/>
        </a:xfrm>
        <a:noFill/>
        <a:ln>
          <a:noFill/>
        </a:ln>
        <a:effectLst/>
      </dgm:spPr>
      <dgm:t>
        <a:bodyPr/>
        <a:lstStyle/>
        <a:p>
          <a:r>
            <a:rPr lang="en-US" b="1"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Assessment, Triage &amp; Referral</a:t>
          </a:r>
          <a:endParaRPr lang="en-US"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82A14F18-ABDC-422C-A8F8-CCEE510E619D}" type="parTrans" cxnId="{4F948651-DA6A-4BD4-B730-C6A0514F5C0C}">
      <dgm:prSet/>
      <dgm:spPr/>
      <dgm:t>
        <a:bodyPr/>
        <a:lstStyle/>
        <a:p>
          <a:endParaRPr lang="en-US"/>
        </a:p>
      </dgm:t>
    </dgm:pt>
    <dgm:pt modelId="{3D51EE9D-8D31-4678-AC82-BADB4D65BD07}" type="sibTrans" cxnId="{4F948651-DA6A-4BD4-B730-C6A0514F5C0C}">
      <dgm:prSet/>
      <dgm:spPr/>
      <dgm:t>
        <a:bodyPr/>
        <a:lstStyle/>
        <a:p>
          <a:endParaRPr lang="en-US"/>
        </a:p>
      </dgm:t>
    </dgm:pt>
    <dgm:pt modelId="{7316E5D9-1617-423A-8B04-9A31368FACC1}">
      <dgm:prSet phldrT="[Text]"/>
      <dgm:spPr>
        <a:xfrm>
          <a:off x="3535322" y="1989019"/>
          <a:ext cx="1246622" cy="872635"/>
        </a:xfrm>
        <a:noFill/>
        <a:ln>
          <a:noFill/>
        </a:ln>
        <a:effectLst/>
      </dgm:spPr>
      <dgm:t>
        <a:bodyPr/>
        <a:lstStyle/>
        <a:p>
          <a:r>
            <a:rPr lang="en-US" b="1" dirty="0" smtClean="0">
              <a:solidFill>
                <a:sysClr val="windowText" lastClr="000000">
                  <a:hueOff val="0"/>
                  <a:satOff val="0"/>
                  <a:lumOff val="0"/>
                  <a:alphaOff val="0"/>
                </a:sysClr>
              </a:solidFill>
              <a:latin typeface="Arial (Body)"/>
              <a:ea typeface="+mn-ea"/>
              <a:cs typeface="+mn-cs"/>
            </a:rPr>
            <a:t>Account Management</a:t>
          </a:r>
          <a:endParaRPr lang="en-US" b="1" dirty="0">
            <a:solidFill>
              <a:sysClr val="windowText" lastClr="000000">
                <a:hueOff val="0"/>
                <a:satOff val="0"/>
                <a:lumOff val="0"/>
                <a:alphaOff val="0"/>
              </a:sysClr>
            </a:solidFill>
            <a:latin typeface="Arial (Body)"/>
            <a:ea typeface="+mn-ea"/>
            <a:cs typeface="+mn-cs"/>
          </a:endParaRPr>
        </a:p>
      </dgm:t>
    </dgm:pt>
    <dgm:pt modelId="{6890B0A8-9D13-4E0B-9238-9E7230FF8C41}" type="parTrans" cxnId="{E9B0BA91-DFF3-4E91-872E-FF655FB1EC15}">
      <dgm:prSet/>
      <dgm:spPr/>
      <dgm:t>
        <a:bodyPr/>
        <a:lstStyle/>
        <a:p>
          <a:endParaRPr lang="en-US"/>
        </a:p>
      </dgm:t>
    </dgm:pt>
    <dgm:pt modelId="{BEF2471E-1F67-4056-9F50-9FCFD2E5641E}" type="sibTrans" cxnId="{E9B0BA91-DFF3-4E91-872E-FF655FB1EC15}">
      <dgm:prSet/>
      <dgm:spPr/>
      <dgm:t>
        <a:bodyPr/>
        <a:lstStyle/>
        <a:p>
          <a:endParaRPr lang="en-US"/>
        </a:p>
      </dgm:t>
    </dgm:pt>
    <dgm:pt modelId="{3A3448C6-D214-453E-BCFB-65E8E8737F8A}">
      <dgm:prSet/>
      <dgm:spPr>
        <a:xfrm>
          <a:off x="5239039" y="1989019"/>
          <a:ext cx="1246622" cy="872635"/>
        </a:xfrm>
        <a:noFill/>
        <a:ln>
          <a:noFill/>
        </a:ln>
        <a:effectLst/>
      </dgm:spPr>
      <dgm:t>
        <a:bodyPr/>
        <a:lstStyle/>
        <a:p>
          <a:r>
            <a:rPr lang="en-US" b="1"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Service Delivery</a:t>
          </a:r>
          <a:endParaRPr lang="en-US"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CFF60217-23B5-4269-A120-990B84FEDB87}" type="parTrans" cxnId="{78077B6B-CBDD-4A35-AA2F-D8D628C6FD1D}">
      <dgm:prSet/>
      <dgm:spPr/>
      <dgm:t>
        <a:bodyPr/>
        <a:lstStyle/>
        <a:p>
          <a:endParaRPr lang="en-US"/>
        </a:p>
      </dgm:t>
    </dgm:pt>
    <dgm:pt modelId="{2AACDC04-522F-4C99-A0BC-7C1908A38C3D}" type="sibTrans" cxnId="{78077B6B-CBDD-4A35-AA2F-D8D628C6FD1D}">
      <dgm:prSet/>
      <dgm:spPr/>
      <dgm:t>
        <a:bodyPr/>
        <a:lstStyle/>
        <a:p>
          <a:endParaRPr lang="en-US"/>
        </a:p>
      </dgm:t>
    </dgm:pt>
    <dgm:pt modelId="{0D8EF1D9-C32F-478A-ACBE-31A8DFE89995}">
      <dgm:prSet/>
      <dgm:spPr>
        <a:xfrm>
          <a:off x="7036253" y="1926688"/>
          <a:ext cx="1059629" cy="1059629"/>
        </a:xfrm>
        <a:solidFill>
          <a:srgbClr val="5B9BD5">
            <a:shade val="50000"/>
            <a:hueOff val="35185"/>
            <a:satOff val="943"/>
            <a:lumOff val="4153"/>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b="1" dirty="0" smtClean="0">
              <a:solidFill>
                <a:sysClr val="window" lastClr="FFFFFF"/>
              </a:solidFill>
              <a:latin typeface="Arial" panose="020B0604020202020204" pitchFamily="34" charset="0"/>
              <a:ea typeface="+mn-ea"/>
              <a:cs typeface="Arial" panose="020B0604020202020204" pitchFamily="34" charset="0"/>
            </a:rPr>
            <a:t>Outcomes</a:t>
          </a:r>
          <a:endParaRPr lang="en-US" b="1" dirty="0">
            <a:solidFill>
              <a:sysClr val="window" lastClr="FFFFFF"/>
            </a:solidFill>
            <a:latin typeface="Arial" panose="020B0604020202020204" pitchFamily="34" charset="0"/>
            <a:ea typeface="+mn-ea"/>
            <a:cs typeface="Arial" panose="020B0604020202020204" pitchFamily="34" charset="0"/>
          </a:endParaRPr>
        </a:p>
      </dgm:t>
    </dgm:pt>
    <dgm:pt modelId="{BC00DFBD-16B2-46FA-9548-68EFE549278D}" type="parTrans" cxnId="{B6F1CE7C-C1AC-46CF-BF2E-FC50DC69BF9E}">
      <dgm:prSet/>
      <dgm:spPr/>
      <dgm:t>
        <a:bodyPr/>
        <a:lstStyle/>
        <a:p>
          <a:endParaRPr lang="en-US"/>
        </a:p>
      </dgm:t>
    </dgm:pt>
    <dgm:pt modelId="{7DF80DB0-D885-4524-8002-EB8C0BAC274B}" type="sibTrans" cxnId="{B6F1CE7C-C1AC-46CF-BF2E-FC50DC69BF9E}">
      <dgm:prSet/>
      <dgm:spPr/>
      <dgm:t>
        <a:bodyPr/>
        <a:lstStyle/>
        <a:p>
          <a:endParaRPr lang="en-US"/>
        </a:p>
      </dgm:t>
    </dgm:pt>
    <dgm:pt modelId="{71E8056B-B2F0-4E85-804D-1D72FF516C91}">
      <dgm:prSet custT="1"/>
      <dgm:spPr>
        <a:xfrm>
          <a:off x="76322" y="3098170"/>
          <a:ext cx="1245126" cy="776845"/>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Core Partner Agencies (Career Center, WDB, MRC, MCB, DTA, ABE)</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75BF7E64-2620-41B5-BD02-540DBACE9AEE}" type="parTrans" cxnId="{4C473272-E590-48E7-8997-9D9B69C8A205}">
      <dgm:prSet/>
      <dgm:spPr/>
      <dgm:t>
        <a:bodyPr/>
        <a:lstStyle/>
        <a:p>
          <a:endParaRPr lang="en-US"/>
        </a:p>
      </dgm:t>
    </dgm:pt>
    <dgm:pt modelId="{69477A3D-7F48-4585-9687-9A2E12180E5E}" type="sibTrans" cxnId="{4C473272-E590-48E7-8997-9D9B69C8A205}">
      <dgm:prSet/>
      <dgm:spPr/>
      <dgm:t>
        <a:bodyPr/>
        <a:lstStyle/>
        <a:p>
          <a:endParaRPr lang="en-US"/>
        </a:p>
      </dgm:t>
    </dgm:pt>
    <dgm:pt modelId="{667A22C8-4D26-4C5E-9B1B-45C048C51090}">
      <dgm:prSet custT="1"/>
      <dgm:spPr>
        <a:xfrm>
          <a:off x="76322" y="3098170"/>
          <a:ext cx="1245126" cy="776845"/>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Community College</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BF00F520-2844-4E8C-86E9-89BD48DF6617}" type="parTrans" cxnId="{2663E84A-4E13-4640-BA36-3499BEBB69D3}">
      <dgm:prSet/>
      <dgm:spPr/>
      <dgm:t>
        <a:bodyPr/>
        <a:lstStyle/>
        <a:p>
          <a:endParaRPr lang="en-US"/>
        </a:p>
      </dgm:t>
    </dgm:pt>
    <dgm:pt modelId="{C024CD00-430D-4BD6-A1B8-1200521703B2}" type="sibTrans" cxnId="{2663E84A-4E13-4640-BA36-3499BEBB69D3}">
      <dgm:prSet/>
      <dgm:spPr/>
      <dgm:t>
        <a:bodyPr/>
        <a:lstStyle/>
        <a:p>
          <a:endParaRPr lang="en-US"/>
        </a:p>
      </dgm:t>
    </dgm:pt>
    <dgm:pt modelId="{5194606B-0C4E-4C1F-95C3-3485F267B462}">
      <dgm:prSet custT="1"/>
      <dgm:spPr>
        <a:xfrm>
          <a:off x="76322" y="3098170"/>
          <a:ext cx="1245126" cy="776845"/>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Economic Development</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99212CFC-D50F-43F7-9781-379108EC5785}" type="parTrans" cxnId="{A754C13F-45C1-4626-AF2F-B853E4A59895}">
      <dgm:prSet/>
      <dgm:spPr/>
      <dgm:t>
        <a:bodyPr/>
        <a:lstStyle/>
        <a:p>
          <a:endParaRPr lang="en-US"/>
        </a:p>
      </dgm:t>
    </dgm:pt>
    <dgm:pt modelId="{2E9BE1D9-4F1B-4037-8774-35BD4C5023DA}" type="sibTrans" cxnId="{A754C13F-45C1-4626-AF2F-B853E4A59895}">
      <dgm:prSet/>
      <dgm:spPr/>
      <dgm:t>
        <a:bodyPr/>
        <a:lstStyle/>
        <a:p>
          <a:endParaRPr lang="en-US"/>
        </a:p>
      </dgm:t>
    </dgm:pt>
    <dgm:pt modelId="{38259C72-D7E5-4745-BC70-5635DD2A06DB}">
      <dgm:prSet custT="1"/>
      <dgm:spPr>
        <a:xfrm>
          <a:off x="76322" y="3098170"/>
          <a:ext cx="1245126" cy="776845"/>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Business to Business Referral</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810351BF-B437-4070-BAA3-8230F55103B2}" type="parTrans" cxnId="{DE3F2848-6602-4BE5-A646-758E286E5BA7}">
      <dgm:prSet/>
      <dgm:spPr/>
      <dgm:t>
        <a:bodyPr/>
        <a:lstStyle/>
        <a:p>
          <a:endParaRPr lang="en-US"/>
        </a:p>
      </dgm:t>
    </dgm:pt>
    <dgm:pt modelId="{CC48E5E9-28B7-4BF5-A123-EBBCD9EC30CA}" type="sibTrans" cxnId="{DE3F2848-6602-4BE5-A646-758E286E5BA7}">
      <dgm:prSet/>
      <dgm:spPr/>
      <dgm:t>
        <a:bodyPr/>
        <a:lstStyle/>
        <a:p>
          <a:endParaRPr lang="en-US"/>
        </a:p>
      </dgm:t>
    </dgm:pt>
    <dgm:pt modelId="{B3055EA2-4B19-4367-AB5F-220E3CD0ADDD}">
      <dgm:prSet custT="1"/>
      <dgm:spPr>
        <a:xfrm>
          <a:off x="76322" y="3098170"/>
          <a:ext cx="1245126" cy="776845"/>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Job Fair</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D0E8EB32-B0A6-4EA8-BF61-AA78149DA090}" type="parTrans" cxnId="{58E527DC-76F9-4290-A5E4-53CEBC942A92}">
      <dgm:prSet/>
      <dgm:spPr/>
      <dgm:t>
        <a:bodyPr/>
        <a:lstStyle/>
        <a:p>
          <a:endParaRPr lang="en-US"/>
        </a:p>
      </dgm:t>
    </dgm:pt>
    <dgm:pt modelId="{E89D3FFF-28E3-48ED-A0E2-6D435DDBD6E7}" type="sibTrans" cxnId="{58E527DC-76F9-4290-A5E4-53CEBC942A92}">
      <dgm:prSet/>
      <dgm:spPr/>
      <dgm:t>
        <a:bodyPr/>
        <a:lstStyle/>
        <a:p>
          <a:endParaRPr lang="en-US"/>
        </a:p>
      </dgm:t>
    </dgm:pt>
    <dgm:pt modelId="{42C86B02-F7D6-49CA-AA7C-E84A058209C7}">
      <dgm:prSet custT="1"/>
      <dgm:spPr>
        <a:xfrm>
          <a:off x="76322" y="3098170"/>
          <a:ext cx="1245126" cy="776845"/>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Job Posting</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463BC1A7-6E7F-47DF-9002-64689EB83856}" type="parTrans" cxnId="{D079BD49-52DB-4D1D-B00F-44B9DF53E62B}">
      <dgm:prSet/>
      <dgm:spPr/>
      <dgm:t>
        <a:bodyPr/>
        <a:lstStyle/>
        <a:p>
          <a:endParaRPr lang="en-US"/>
        </a:p>
      </dgm:t>
    </dgm:pt>
    <dgm:pt modelId="{26804CA3-F669-4EAA-AAB7-9D691B0C2F72}" type="sibTrans" cxnId="{D079BD49-52DB-4D1D-B00F-44B9DF53E62B}">
      <dgm:prSet/>
      <dgm:spPr/>
      <dgm:t>
        <a:bodyPr/>
        <a:lstStyle/>
        <a:p>
          <a:endParaRPr lang="en-US"/>
        </a:p>
      </dgm:t>
    </dgm:pt>
    <dgm:pt modelId="{4F53B9E7-A43F-4B3F-8823-01B3E04B6F1D}">
      <dgm:prSet phldrT="[Text]" custT="1"/>
      <dgm:spPr>
        <a:xfrm>
          <a:off x="1831605"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Assess business need and priorities</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18847C5D-1F0C-43A3-9743-8A7A6B837EBE}" type="parTrans" cxnId="{076E395B-6CA5-4951-8014-A98033C3828B}">
      <dgm:prSet/>
      <dgm:spPr/>
      <dgm:t>
        <a:bodyPr/>
        <a:lstStyle/>
        <a:p>
          <a:endParaRPr lang="en-US"/>
        </a:p>
      </dgm:t>
    </dgm:pt>
    <dgm:pt modelId="{D1B7392B-5839-410C-B5E4-AF37B2A79EFB}" type="sibTrans" cxnId="{076E395B-6CA5-4951-8014-A98033C3828B}">
      <dgm:prSet/>
      <dgm:spPr/>
      <dgm:t>
        <a:bodyPr/>
        <a:lstStyle/>
        <a:p>
          <a:endParaRPr lang="en-US"/>
        </a:p>
      </dgm:t>
    </dgm:pt>
    <dgm:pt modelId="{67D1610C-1321-4EE7-9FD4-247E35EFFD72}">
      <dgm:prSet phldrT="[Text]" custT="1"/>
      <dgm:spPr>
        <a:xfrm>
          <a:off x="1831605"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What are the skill needs?</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21EC6A34-A947-4497-9CE2-F3FD0BED9D98}" type="parTrans" cxnId="{6CE7787A-4EA5-4585-A093-23A3660B9B8D}">
      <dgm:prSet/>
      <dgm:spPr/>
      <dgm:t>
        <a:bodyPr/>
        <a:lstStyle/>
        <a:p>
          <a:endParaRPr lang="en-US"/>
        </a:p>
      </dgm:t>
    </dgm:pt>
    <dgm:pt modelId="{C0B59E59-08A1-4717-A425-39E17B0BBBE2}" type="sibTrans" cxnId="{6CE7787A-4EA5-4585-A093-23A3660B9B8D}">
      <dgm:prSet/>
      <dgm:spPr/>
      <dgm:t>
        <a:bodyPr/>
        <a:lstStyle/>
        <a:p>
          <a:endParaRPr lang="en-US"/>
        </a:p>
      </dgm:t>
    </dgm:pt>
    <dgm:pt modelId="{D31AA07B-FFFA-4A65-BC39-40798F01DFEE}">
      <dgm:prSet phldrT="[Text]" custT="1"/>
      <dgm:spPr>
        <a:xfrm>
          <a:off x="1831605"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Are there existing programs, resources, or capacity to meet business needs? </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4D77DF23-49E4-439A-9E83-6985B9F625C4}" type="parTrans" cxnId="{DD027C9A-5805-4B64-8E61-D20960D3E7C7}">
      <dgm:prSet/>
      <dgm:spPr/>
      <dgm:t>
        <a:bodyPr/>
        <a:lstStyle/>
        <a:p>
          <a:endParaRPr lang="en-US"/>
        </a:p>
      </dgm:t>
    </dgm:pt>
    <dgm:pt modelId="{D80CF3B4-7938-4FD1-B1BE-CE331524F531}" type="sibTrans" cxnId="{DD027C9A-5805-4B64-8E61-D20960D3E7C7}">
      <dgm:prSet/>
      <dgm:spPr/>
      <dgm:t>
        <a:bodyPr/>
        <a:lstStyle/>
        <a:p>
          <a:endParaRPr lang="en-US"/>
        </a:p>
      </dgm:t>
    </dgm:pt>
    <dgm:pt modelId="{887A2F46-6A11-4A02-A2DB-103FFAEFC53F}">
      <dgm:prSet phldrT="[Text]" custT="1"/>
      <dgm:spPr>
        <a:xfrm>
          <a:off x="1831605"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Are work-based training models appropriate?</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06F4DDF1-F2DB-4F75-8005-4EA219ECE766}" type="parTrans" cxnId="{18C64BF1-B4FC-4C66-8CA6-1AFAACD0F085}">
      <dgm:prSet/>
      <dgm:spPr/>
      <dgm:t>
        <a:bodyPr/>
        <a:lstStyle/>
        <a:p>
          <a:endParaRPr lang="en-US"/>
        </a:p>
      </dgm:t>
    </dgm:pt>
    <dgm:pt modelId="{F22AFB7B-F80F-465C-A7BA-EF41192EBCFB}" type="sibTrans" cxnId="{18C64BF1-B4FC-4C66-8CA6-1AFAACD0F085}">
      <dgm:prSet/>
      <dgm:spPr/>
      <dgm:t>
        <a:bodyPr/>
        <a:lstStyle/>
        <a:p>
          <a:endParaRPr lang="en-US"/>
        </a:p>
      </dgm:t>
    </dgm:pt>
    <dgm:pt modelId="{25C70F56-95C9-4379-B575-70BEA69958FD}">
      <dgm:prSet phldrT="[Text]" custT="1"/>
      <dgm:spPr>
        <a:xfrm>
          <a:off x="1831605"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Is customer eligible for Workforce Training Fund?</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2001308F-6770-4809-A082-D4711F8FE86F}" type="parTrans" cxnId="{D1EF8F32-88FF-4C65-A529-006F3A38A180}">
      <dgm:prSet/>
      <dgm:spPr/>
      <dgm:t>
        <a:bodyPr/>
        <a:lstStyle/>
        <a:p>
          <a:endParaRPr lang="en-US"/>
        </a:p>
      </dgm:t>
    </dgm:pt>
    <dgm:pt modelId="{1C5D7D5C-6F98-4257-AC57-DA6354DF34DB}" type="sibTrans" cxnId="{D1EF8F32-88FF-4C65-A529-006F3A38A180}">
      <dgm:prSet/>
      <dgm:spPr/>
      <dgm:t>
        <a:bodyPr/>
        <a:lstStyle/>
        <a:p>
          <a:endParaRPr lang="en-US"/>
        </a:p>
      </dgm:t>
    </dgm:pt>
    <dgm:pt modelId="{FF043482-4E95-45B4-A601-C9202B72C0B2}">
      <dgm:prSet phldrT="[Text]" custT="1"/>
      <dgm:spPr>
        <a:xfrm>
          <a:off x="3535322"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Account manager (agency) based on business need. </a:t>
          </a:r>
          <a:r>
            <a:rPr lang="en-US" sz="1200" i="1"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Examples:</a:t>
          </a:r>
          <a:endParaRPr lang="en-US" sz="1200" i="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05ECBD17-B175-4724-8F6A-D106F42DFD34}" type="parTrans" cxnId="{0988EC67-F40F-43E9-A383-378F39BB129E}">
      <dgm:prSet/>
      <dgm:spPr/>
      <dgm:t>
        <a:bodyPr/>
        <a:lstStyle/>
        <a:p>
          <a:endParaRPr lang="en-US"/>
        </a:p>
      </dgm:t>
    </dgm:pt>
    <dgm:pt modelId="{8AA8D009-2889-4CCF-BF0B-24A5A5875A25}" type="sibTrans" cxnId="{0988EC67-F40F-43E9-A383-378F39BB129E}">
      <dgm:prSet/>
      <dgm:spPr/>
      <dgm:t>
        <a:bodyPr/>
        <a:lstStyle/>
        <a:p>
          <a:endParaRPr lang="en-US"/>
        </a:p>
      </dgm:t>
    </dgm:pt>
    <dgm:pt modelId="{DD3C52C7-3866-483C-B38D-497C096B968E}">
      <dgm:prSet phldrT="[Text]" custT="1"/>
      <dgm:spPr>
        <a:xfrm>
          <a:off x="3535322"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Talent sourcing &amp; development = career center</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50DA474D-E26A-4DAF-8491-9273C81213DD}" type="parTrans" cxnId="{73B0B048-16E9-423C-91E4-443274DA71CB}">
      <dgm:prSet/>
      <dgm:spPr/>
      <dgm:t>
        <a:bodyPr/>
        <a:lstStyle/>
        <a:p>
          <a:endParaRPr lang="en-US"/>
        </a:p>
      </dgm:t>
    </dgm:pt>
    <dgm:pt modelId="{37CA3D59-8461-49AC-83F5-309ED6979A3D}" type="sibTrans" cxnId="{73B0B048-16E9-423C-91E4-443274DA71CB}">
      <dgm:prSet/>
      <dgm:spPr/>
      <dgm:t>
        <a:bodyPr/>
        <a:lstStyle/>
        <a:p>
          <a:endParaRPr lang="en-US"/>
        </a:p>
      </dgm:t>
    </dgm:pt>
    <dgm:pt modelId="{67301163-758B-4CFF-901A-66532E42DAFD}">
      <dgm:prSet phldrT="[Text]" custT="1"/>
      <dgm:spPr>
        <a:xfrm>
          <a:off x="3535322"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Incumbent worker training = Workforce Training Fund</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93845323-09C5-4311-AF47-943F6A9E4D9D}" type="parTrans" cxnId="{F7B3AEF0-3FED-4CF9-89CA-01A90D6245E8}">
      <dgm:prSet/>
      <dgm:spPr/>
      <dgm:t>
        <a:bodyPr/>
        <a:lstStyle/>
        <a:p>
          <a:endParaRPr lang="en-US"/>
        </a:p>
      </dgm:t>
    </dgm:pt>
    <dgm:pt modelId="{1F382E46-5636-49C7-87FB-29BF2424E09A}" type="sibTrans" cxnId="{F7B3AEF0-3FED-4CF9-89CA-01A90D6245E8}">
      <dgm:prSet/>
      <dgm:spPr/>
      <dgm:t>
        <a:bodyPr/>
        <a:lstStyle/>
        <a:p>
          <a:endParaRPr lang="en-US"/>
        </a:p>
      </dgm:t>
    </dgm:pt>
    <dgm:pt modelId="{C8454C3A-7647-4D74-A29C-E6A19C436183}">
      <dgm:prSet phldrT="[Text]" custT="1"/>
      <dgm:spPr>
        <a:xfrm>
          <a:off x="3535322"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Economic incentives = MOBD</a:t>
          </a:r>
          <a:endParaRPr lang="en-US" sz="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4C641D7A-C0F9-42D9-BB93-07F4F6AE20DA}" type="parTrans" cxnId="{DC289183-CDB6-4E9E-858A-E9B401EF85BB}">
      <dgm:prSet/>
      <dgm:spPr/>
      <dgm:t>
        <a:bodyPr/>
        <a:lstStyle/>
        <a:p>
          <a:endParaRPr lang="en-US"/>
        </a:p>
      </dgm:t>
    </dgm:pt>
    <dgm:pt modelId="{5F43B383-9674-4E36-AEE4-12AFFB4FEB22}" type="sibTrans" cxnId="{DC289183-CDB6-4E9E-858A-E9B401EF85BB}">
      <dgm:prSet/>
      <dgm:spPr/>
      <dgm:t>
        <a:bodyPr/>
        <a:lstStyle/>
        <a:p>
          <a:endParaRPr lang="en-US"/>
        </a:p>
      </dgm:t>
    </dgm:pt>
    <dgm:pt modelId="{910596D2-3CA0-40B1-8781-843B4731A07A}">
      <dgm:prSet custT="1"/>
      <dgm:spPr>
        <a:xfrm>
          <a:off x="5239039"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Body)"/>
              <a:ea typeface="+mn-ea"/>
              <a:cs typeface="+mn-cs"/>
            </a:rPr>
            <a:t>Layoff aversion</a:t>
          </a:r>
          <a:endParaRPr lang="en-US" sz="1200" dirty="0">
            <a:solidFill>
              <a:sysClr val="windowText" lastClr="000000">
                <a:hueOff val="0"/>
                <a:satOff val="0"/>
                <a:lumOff val="0"/>
                <a:alphaOff val="0"/>
              </a:sysClr>
            </a:solidFill>
            <a:latin typeface="Arial (Body)"/>
            <a:ea typeface="+mn-ea"/>
            <a:cs typeface="+mn-cs"/>
          </a:endParaRPr>
        </a:p>
      </dgm:t>
    </dgm:pt>
    <dgm:pt modelId="{4CD83E4F-A41F-4BF3-8E46-050BD3CBCE7C}" type="parTrans" cxnId="{8519457D-63D6-4ABC-ADB3-90B06076C63F}">
      <dgm:prSet/>
      <dgm:spPr/>
      <dgm:t>
        <a:bodyPr/>
        <a:lstStyle/>
        <a:p>
          <a:endParaRPr lang="en-US"/>
        </a:p>
      </dgm:t>
    </dgm:pt>
    <dgm:pt modelId="{E1C141CC-F2D8-47EF-B63D-242C4D2259E3}" type="sibTrans" cxnId="{8519457D-63D6-4ABC-ADB3-90B06076C63F}">
      <dgm:prSet/>
      <dgm:spPr/>
      <dgm:t>
        <a:bodyPr/>
        <a:lstStyle/>
        <a:p>
          <a:endParaRPr lang="en-US"/>
        </a:p>
      </dgm:t>
    </dgm:pt>
    <dgm:pt modelId="{80E39A98-2949-4383-AF8B-8CF74E4F9B16}">
      <dgm:prSet custT="1"/>
      <dgm:spPr>
        <a:xfrm>
          <a:off x="5239039"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Body)"/>
              <a:ea typeface="+mn-ea"/>
              <a:cs typeface="+mn-cs"/>
            </a:rPr>
            <a:t>Business access to education and training resources</a:t>
          </a:r>
          <a:endParaRPr lang="en-US" sz="1200" dirty="0">
            <a:solidFill>
              <a:sysClr val="windowText" lastClr="000000">
                <a:hueOff val="0"/>
                <a:satOff val="0"/>
                <a:lumOff val="0"/>
                <a:alphaOff val="0"/>
              </a:sysClr>
            </a:solidFill>
            <a:latin typeface="Arial (Body)"/>
            <a:ea typeface="+mn-ea"/>
            <a:cs typeface="+mn-cs"/>
          </a:endParaRPr>
        </a:p>
      </dgm:t>
    </dgm:pt>
    <dgm:pt modelId="{106C82DA-9EBB-49B5-B988-57FB0DF24635}" type="parTrans" cxnId="{531036FE-8E09-4DF1-9705-B87DBC0C3F72}">
      <dgm:prSet/>
      <dgm:spPr/>
      <dgm:t>
        <a:bodyPr/>
        <a:lstStyle/>
        <a:p>
          <a:endParaRPr lang="en-US"/>
        </a:p>
      </dgm:t>
    </dgm:pt>
    <dgm:pt modelId="{ED1C850E-BC4A-4970-8971-12A6C9B6A985}" type="sibTrans" cxnId="{531036FE-8E09-4DF1-9705-B87DBC0C3F72}">
      <dgm:prSet/>
      <dgm:spPr/>
      <dgm:t>
        <a:bodyPr/>
        <a:lstStyle/>
        <a:p>
          <a:endParaRPr lang="en-US"/>
        </a:p>
      </dgm:t>
    </dgm:pt>
    <dgm:pt modelId="{393A483E-7C46-43E7-BF43-52211A57A201}">
      <dgm:prSet custT="1"/>
      <dgm:spPr>
        <a:xfrm>
          <a:off x="5239039"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Body)"/>
              <a:ea typeface="+mn-ea"/>
              <a:cs typeface="+mn-cs"/>
            </a:rPr>
            <a:t>Referral to incentives</a:t>
          </a:r>
          <a:endParaRPr lang="en-US" sz="1200" dirty="0">
            <a:solidFill>
              <a:sysClr val="windowText" lastClr="000000">
                <a:hueOff val="0"/>
                <a:satOff val="0"/>
                <a:lumOff val="0"/>
                <a:alphaOff val="0"/>
              </a:sysClr>
            </a:solidFill>
            <a:latin typeface="Arial (Body)"/>
            <a:ea typeface="+mn-ea"/>
            <a:cs typeface="+mn-cs"/>
          </a:endParaRPr>
        </a:p>
      </dgm:t>
    </dgm:pt>
    <dgm:pt modelId="{8CDC150F-2AEA-4148-841F-B995BC032291}" type="parTrans" cxnId="{E44882C1-AEA5-4DCA-BE84-009133BA6F3E}">
      <dgm:prSet/>
      <dgm:spPr/>
      <dgm:t>
        <a:bodyPr/>
        <a:lstStyle/>
        <a:p>
          <a:endParaRPr lang="en-US"/>
        </a:p>
      </dgm:t>
    </dgm:pt>
    <dgm:pt modelId="{15683A46-B808-4FAF-9BA1-4EC049FC00D9}" type="sibTrans" cxnId="{E44882C1-AEA5-4DCA-BE84-009133BA6F3E}">
      <dgm:prSet/>
      <dgm:spPr/>
      <dgm:t>
        <a:bodyPr/>
        <a:lstStyle/>
        <a:p>
          <a:endParaRPr lang="en-US"/>
        </a:p>
      </dgm:t>
    </dgm:pt>
    <dgm:pt modelId="{A002CD1A-A818-4E78-9915-D216F377EF5B}">
      <dgm:prSet custT="1"/>
      <dgm:spPr>
        <a:xfrm>
          <a:off x="6942757"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Body)"/>
              <a:ea typeface="+mn-ea"/>
              <a:cs typeface="+mn-cs"/>
            </a:rPr>
            <a:t>Successful hires</a:t>
          </a:r>
          <a:endParaRPr lang="en-US" sz="1200" dirty="0">
            <a:solidFill>
              <a:sysClr val="windowText" lastClr="000000">
                <a:hueOff val="0"/>
                <a:satOff val="0"/>
                <a:lumOff val="0"/>
                <a:alphaOff val="0"/>
              </a:sysClr>
            </a:solidFill>
            <a:latin typeface="Arial (Body)"/>
            <a:ea typeface="+mn-ea"/>
            <a:cs typeface="+mn-cs"/>
          </a:endParaRPr>
        </a:p>
      </dgm:t>
    </dgm:pt>
    <dgm:pt modelId="{A1228894-2866-42CF-A7C1-ADEC8384A116}" type="parTrans" cxnId="{3BAEE2FA-F077-4CC3-9B8F-2D2BA3CEE345}">
      <dgm:prSet/>
      <dgm:spPr/>
      <dgm:t>
        <a:bodyPr/>
        <a:lstStyle/>
        <a:p>
          <a:endParaRPr lang="en-US"/>
        </a:p>
      </dgm:t>
    </dgm:pt>
    <dgm:pt modelId="{2465AC34-AA90-4ABF-9022-D4550AFF5C73}" type="sibTrans" cxnId="{3BAEE2FA-F077-4CC3-9B8F-2D2BA3CEE345}">
      <dgm:prSet/>
      <dgm:spPr/>
      <dgm:t>
        <a:bodyPr/>
        <a:lstStyle/>
        <a:p>
          <a:endParaRPr lang="en-US"/>
        </a:p>
      </dgm:t>
    </dgm:pt>
    <dgm:pt modelId="{40698C4E-4F45-429B-9594-F51DBF832004}">
      <dgm:prSet custT="1"/>
      <dgm:spPr>
        <a:xfrm>
          <a:off x="6942757"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Body)"/>
              <a:ea typeface="+mn-ea"/>
              <a:cs typeface="+mn-cs"/>
            </a:rPr>
            <a:t>Employee retention</a:t>
          </a:r>
          <a:endParaRPr lang="en-US" sz="1200" dirty="0">
            <a:solidFill>
              <a:sysClr val="windowText" lastClr="000000">
                <a:hueOff val="0"/>
                <a:satOff val="0"/>
                <a:lumOff val="0"/>
                <a:alphaOff val="0"/>
              </a:sysClr>
            </a:solidFill>
            <a:latin typeface="Arial (Body)"/>
            <a:ea typeface="+mn-ea"/>
            <a:cs typeface="+mn-cs"/>
          </a:endParaRPr>
        </a:p>
      </dgm:t>
    </dgm:pt>
    <dgm:pt modelId="{33D8D4ED-9C75-4781-A4D3-26B10DE135DA}" type="parTrans" cxnId="{D379180C-382C-4198-B31E-4FD84B6BF8BC}">
      <dgm:prSet/>
      <dgm:spPr/>
      <dgm:t>
        <a:bodyPr/>
        <a:lstStyle/>
        <a:p>
          <a:endParaRPr lang="en-US"/>
        </a:p>
      </dgm:t>
    </dgm:pt>
    <dgm:pt modelId="{A8D324C7-D394-41C7-A09F-2AF07E2C6B3B}" type="sibTrans" cxnId="{D379180C-382C-4198-B31E-4FD84B6BF8BC}">
      <dgm:prSet/>
      <dgm:spPr/>
      <dgm:t>
        <a:bodyPr/>
        <a:lstStyle/>
        <a:p>
          <a:endParaRPr lang="en-US"/>
        </a:p>
      </dgm:t>
    </dgm:pt>
    <dgm:pt modelId="{B0A5E5B7-0A19-4004-8606-3CFB93917820}">
      <dgm:prSet custT="1"/>
      <dgm:spPr>
        <a:xfrm>
          <a:off x="6942757"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Body)"/>
              <a:ea typeface="+mn-ea"/>
              <a:cs typeface="+mn-cs"/>
            </a:rPr>
            <a:t>Repeat business/ referrals</a:t>
          </a:r>
          <a:endParaRPr lang="en-US" sz="1200" dirty="0">
            <a:solidFill>
              <a:sysClr val="windowText" lastClr="000000">
                <a:hueOff val="0"/>
                <a:satOff val="0"/>
                <a:lumOff val="0"/>
                <a:alphaOff val="0"/>
              </a:sysClr>
            </a:solidFill>
            <a:latin typeface="Arial (Body)"/>
            <a:ea typeface="+mn-ea"/>
            <a:cs typeface="+mn-cs"/>
          </a:endParaRPr>
        </a:p>
      </dgm:t>
    </dgm:pt>
    <dgm:pt modelId="{38EC9C54-8BE7-482F-BE43-F8551BC116DC}" type="parTrans" cxnId="{1AC7964B-16AA-45C1-BE91-7CC6C7202B37}">
      <dgm:prSet/>
      <dgm:spPr/>
      <dgm:t>
        <a:bodyPr/>
        <a:lstStyle/>
        <a:p>
          <a:endParaRPr lang="en-US"/>
        </a:p>
      </dgm:t>
    </dgm:pt>
    <dgm:pt modelId="{82CD24ED-7680-46B3-9F0E-EB82D0A3B49F}" type="sibTrans" cxnId="{1AC7964B-16AA-45C1-BE91-7CC6C7202B37}">
      <dgm:prSet/>
      <dgm:spPr/>
      <dgm:t>
        <a:bodyPr/>
        <a:lstStyle/>
        <a:p>
          <a:endParaRPr lang="en-US"/>
        </a:p>
      </dgm:t>
    </dgm:pt>
    <dgm:pt modelId="{A0E68673-818D-45BC-9D36-233C949ED9F8}">
      <dgm:prSet custT="1"/>
      <dgm:spPr>
        <a:xfrm>
          <a:off x="5239039" y="3089787"/>
          <a:ext cx="1246622" cy="768750"/>
        </a:xfrm>
        <a:noFill/>
        <a:ln>
          <a:noFill/>
        </a:ln>
        <a:effectLst/>
      </dgm:spPr>
      <dgm:t>
        <a:bodyPr/>
        <a:lstStyle/>
        <a:p>
          <a:r>
            <a:rPr lang="en-US" sz="1200" dirty="0" smtClean="0">
              <a:solidFill>
                <a:sysClr val="windowText" lastClr="000000">
                  <a:hueOff val="0"/>
                  <a:satOff val="0"/>
                  <a:lumOff val="0"/>
                  <a:alphaOff val="0"/>
                </a:sysClr>
              </a:solidFill>
              <a:latin typeface="Arial (Body)"/>
              <a:ea typeface="+mn-ea"/>
              <a:cs typeface="+mn-cs"/>
            </a:rPr>
            <a:t>Talent sourcing</a:t>
          </a:r>
          <a:endParaRPr lang="en-US" sz="1200" dirty="0">
            <a:solidFill>
              <a:sysClr val="windowText" lastClr="000000">
                <a:hueOff val="0"/>
                <a:satOff val="0"/>
                <a:lumOff val="0"/>
                <a:alphaOff val="0"/>
              </a:sysClr>
            </a:solidFill>
            <a:latin typeface="Arial (Body)"/>
            <a:ea typeface="+mn-ea"/>
            <a:cs typeface="+mn-cs"/>
          </a:endParaRPr>
        </a:p>
      </dgm:t>
    </dgm:pt>
    <dgm:pt modelId="{9606D862-9789-45D7-B41B-4806D0BA82D6}" type="parTrans" cxnId="{22E4E5EA-1EB1-4308-96C5-CFDD612517DA}">
      <dgm:prSet/>
      <dgm:spPr/>
      <dgm:t>
        <a:bodyPr/>
        <a:lstStyle/>
        <a:p>
          <a:endParaRPr lang="en-US"/>
        </a:p>
      </dgm:t>
    </dgm:pt>
    <dgm:pt modelId="{20DCFA52-CE06-41C9-B699-2900FE566823}" type="sibTrans" cxnId="{22E4E5EA-1EB1-4308-96C5-CFDD612517DA}">
      <dgm:prSet/>
      <dgm:spPr/>
      <dgm:t>
        <a:bodyPr/>
        <a:lstStyle/>
        <a:p>
          <a:endParaRPr lang="en-US"/>
        </a:p>
      </dgm:t>
    </dgm:pt>
    <dgm:pt modelId="{7752BE53-2D19-410B-B224-F321AADF2B6E}" type="pres">
      <dgm:prSet presAssocID="{446111D7-FB14-4B15-9C92-0A81883262C7}" presName="Name0" presStyleCnt="0">
        <dgm:presLayoutVars>
          <dgm:dir/>
          <dgm:animOne val="branch"/>
          <dgm:animLvl val="lvl"/>
        </dgm:presLayoutVars>
      </dgm:prSet>
      <dgm:spPr/>
      <dgm:t>
        <a:bodyPr/>
        <a:lstStyle/>
        <a:p>
          <a:endParaRPr lang="en-US"/>
        </a:p>
      </dgm:t>
    </dgm:pt>
    <dgm:pt modelId="{33FBF89D-FD23-401D-AE03-59AE08C60D70}" type="pres">
      <dgm:prSet presAssocID="{068C3C58-F195-458F-AF26-CC4C7F00D931}" presName="chaos" presStyleCnt="0"/>
      <dgm:spPr/>
    </dgm:pt>
    <dgm:pt modelId="{294C11C8-3F1C-4B71-B015-B9F7757CA447}" type="pres">
      <dgm:prSet presAssocID="{068C3C58-F195-458F-AF26-CC4C7F00D931}" presName="parTx1" presStyleLbl="revTx" presStyleIdx="0" presStyleCnt="9"/>
      <dgm:spPr>
        <a:prstGeom prst="rect">
          <a:avLst/>
        </a:prstGeom>
      </dgm:spPr>
      <dgm:t>
        <a:bodyPr/>
        <a:lstStyle/>
        <a:p>
          <a:endParaRPr lang="en-US"/>
        </a:p>
      </dgm:t>
    </dgm:pt>
    <dgm:pt modelId="{9808C9A0-3A91-4763-9E64-C16CE7A873EA}" type="pres">
      <dgm:prSet presAssocID="{068C3C58-F195-458F-AF26-CC4C7F00D931}" presName="desTx1" presStyleLbl="revTx" presStyleIdx="1" presStyleCnt="9" custScaleY="101053" custLinFactNeighborX="-1178" custLinFactNeighborY="7805">
        <dgm:presLayoutVars>
          <dgm:bulletEnabled val="1"/>
        </dgm:presLayoutVars>
      </dgm:prSet>
      <dgm:spPr>
        <a:prstGeom prst="rect">
          <a:avLst/>
        </a:prstGeom>
      </dgm:spPr>
      <dgm:t>
        <a:bodyPr/>
        <a:lstStyle/>
        <a:p>
          <a:endParaRPr lang="en-US"/>
        </a:p>
      </dgm:t>
    </dgm:pt>
    <dgm:pt modelId="{16C9C8B5-490B-49B2-BDFB-3B56FCD24C7D}" type="pres">
      <dgm:prSet presAssocID="{068C3C58-F195-458F-AF26-CC4C7F00D931}" presName="c1" presStyleLbl="node1" presStyleIdx="0" presStyleCnt="19"/>
      <dgm:spPr>
        <a:xfrm>
          <a:off x="81842" y="2099755"/>
          <a:ext cx="99044" cy="99044"/>
        </a:xfrm>
        <a:prstGeom prst="ellipse">
          <a:avLst/>
        </a:prstGeom>
        <a:solidFill>
          <a:srgbClr val="5B9BD5">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7849717A-54AD-480B-B0C9-C44444289B36}" type="pres">
      <dgm:prSet presAssocID="{068C3C58-F195-458F-AF26-CC4C7F00D931}" presName="c2" presStyleLbl="node1" presStyleIdx="1" presStyleCnt="19"/>
      <dgm:spPr>
        <a:xfrm>
          <a:off x="151173" y="1961094"/>
          <a:ext cx="99044" cy="99044"/>
        </a:xfrm>
        <a:prstGeom prst="ellipse">
          <a:avLst/>
        </a:prstGeom>
        <a:solidFill>
          <a:srgbClr val="5B9BD5">
            <a:shade val="50000"/>
            <a:hueOff val="35185"/>
            <a:satOff val="943"/>
            <a:lumOff val="4153"/>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3AD51D4-5434-4380-8213-58454EC483A6}" type="pres">
      <dgm:prSet presAssocID="{068C3C58-F195-458F-AF26-CC4C7F00D931}" presName="c3" presStyleLbl="node1" presStyleIdx="2" presStyleCnt="19"/>
      <dgm:spPr>
        <a:xfrm>
          <a:off x="317567" y="1988826"/>
          <a:ext cx="155640" cy="155640"/>
        </a:xfrm>
        <a:prstGeom prst="ellipse">
          <a:avLst/>
        </a:prstGeom>
        <a:solidFill>
          <a:srgbClr val="5B9BD5">
            <a:shade val="50000"/>
            <a:hueOff val="70370"/>
            <a:satOff val="1885"/>
            <a:lumOff val="8306"/>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97512A8-3847-4BCC-9932-5C3C7B32B79C}" type="pres">
      <dgm:prSet presAssocID="{068C3C58-F195-458F-AF26-CC4C7F00D931}" presName="c4" presStyleLbl="node1" presStyleIdx="3" presStyleCnt="19"/>
      <dgm:spPr>
        <a:xfrm>
          <a:off x="456229" y="1836298"/>
          <a:ext cx="99044" cy="99044"/>
        </a:xfrm>
        <a:prstGeom prst="ellipse">
          <a:avLst/>
        </a:prstGeom>
        <a:solidFill>
          <a:srgbClr val="5B9BD5">
            <a:shade val="50000"/>
            <a:hueOff val="105555"/>
            <a:satOff val="2828"/>
            <a:lumOff val="12459"/>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B13203B1-F143-4C9F-A8FF-E50E945DD5AB}" type="pres">
      <dgm:prSet presAssocID="{068C3C58-F195-458F-AF26-CC4C7F00D931}" presName="c5" presStyleLbl="node1" presStyleIdx="4" presStyleCnt="19"/>
      <dgm:spPr>
        <a:xfrm>
          <a:off x="636489" y="1780833"/>
          <a:ext cx="99044" cy="99044"/>
        </a:xfrm>
        <a:prstGeom prst="ellipse">
          <a:avLst/>
        </a:prstGeom>
        <a:solidFill>
          <a:srgbClr val="5B9BD5">
            <a:shade val="50000"/>
            <a:hueOff val="140740"/>
            <a:satOff val="3771"/>
            <a:lumOff val="16612"/>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E6BE29CC-9163-4B6C-AB20-6D1AA8C73B26}" type="pres">
      <dgm:prSet presAssocID="{068C3C58-F195-458F-AF26-CC4C7F00D931}" presName="c6" presStyleLbl="node1" presStyleIdx="5" presStyleCnt="19"/>
      <dgm:spPr>
        <a:xfrm>
          <a:off x="858348" y="1877897"/>
          <a:ext cx="99044" cy="99044"/>
        </a:xfrm>
        <a:prstGeom prst="ellipse">
          <a:avLst/>
        </a:prstGeom>
        <a:solidFill>
          <a:srgbClr val="5B9BD5">
            <a:shade val="50000"/>
            <a:hueOff val="175925"/>
            <a:satOff val="4713"/>
            <a:lumOff val="20765"/>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9CDB841A-5AA5-4FC8-92BA-11E69F09EFDE}" type="pres">
      <dgm:prSet presAssocID="{068C3C58-F195-458F-AF26-CC4C7F00D931}" presName="c7" presStyleLbl="node1" presStyleIdx="6" presStyleCnt="19"/>
      <dgm:spPr>
        <a:xfrm>
          <a:off x="997010" y="1947227"/>
          <a:ext cx="155640" cy="155640"/>
        </a:xfrm>
        <a:prstGeom prst="ellipse">
          <a:avLst/>
        </a:prstGeom>
        <a:solidFill>
          <a:srgbClr val="5B9BD5">
            <a:shade val="50000"/>
            <a:hueOff val="211110"/>
            <a:satOff val="5656"/>
            <a:lumOff val="24918"/>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F4BC43D7-F455-434A-AD92-7C07B54CBEB0}" type="pres">
      <dgm:prSet presAssocID="{068C3C58-F195-458F-AF26-CC4C7F00D931}" presName="c8" presStyleLbl="node1" presStyleIdx="7" presStyleCnt="19"/>
      <dgm:spPr>
        <a:xfrm>
          <a:off x="1191136" y="2099755"/>
          <a:ext cx="99044" cy="99044"/>
        </a:xfrm>
        <a:prstGeom prst="ellipse">
          <a:avLst/>
        </a:prstGeom>
        <a:solidFill>
          <a:srgbClr val="5B9BD5">
            <a:shade val="50000"/>
            <a:hueOff val="246295"/>
            <a:satOff val="6598"/>
            <a:lumOff val="29071"/>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7E9EED5A-3499-40EB-88C7-F598F62983DA}" type="pres">
      <dgm:prSet presAssocID="{068C3C58-F195-458F-AF26-CC4C7F00D931}" presName="c9" presStyleLbl="node1" presStyleIdx="8" presStyleCnt="19"/>
      <dgm:spPr>
        <a:xfrm>
          <a:off x="1274334" y="2252283"/>
          <a:ext cx="99044" cy="99044"/>
        </a:xfrm>
        <a:prstGeom prst="ellipse">
          <a:avLst/>
        </a:prstGeom>
        <a:solidFill>
          <a:srgbClr val="5B9BD5">
            <a:shade val="50000"/>
            <a:hueOff val="281481"/>
            <a:satOff val="7541"/>
            <a:lumOff val="33224"/>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EE9B0486-486F-4912-95EC-EC6224638207}" type="pres">
      <dgm:prSet presAssocID="{068C3C58-F195-458F-AF26-CC4C7F00D931}" presName="c10" presStyleLbl="node1" presStyleIdx="9" presStyleCnt="19"/>
      <dgm:spPr>
        <a:xfrm>
          <a:off x="553292" y="1961094"/>
          <a:ext cx="254684" cy="254684"/>
        </a:xfrm>
        <a:prstGeom prst="ellipse">
          <a:avLst/>
        </a:prstGeom>
        <a:solidFill>
          <a:srgbClr val="5B9BD5">
            <a:shade val="50000"/>
            <a:hueOff val="316666"/>
            <a:satOff val="8484"/>
            <a:lumOff val="37377"/>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B416F69-47CA-43CB-BD15-4ED0FB34A647}" type="pres">
      <dgm:prSet presAssocID="{068C3C58-F195-458F-AF26-CC4C7F00D931}" presName="c11" presStyleLbl="node1" presStyleIdx="10" presStyleCnt="19"/>
      <dgm:spPr>
        <a:xfrm>
          <a:off x="12511" y="2488008"/>
          <a:ext cx="99044" cy="99044"/>
        </a:xfrm>
        <a:prstGeom prst="ellipse">
          <a:avLst/>
        </a:prstGeom>
        <a:solidFill>
          <a:srgbClr val="5B9BD5">
            <a:shade val="50000"/>
            <a:hueOff val="316666"/>
            <a:satOff val="8484"/>
            <a:lumOff val="37377"/>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476AD5B5-C389-40CB-B8EB-687BA6BBDDC4}" type="pres">
      <dgm:prSet presAssocID="{068C3C58-F195-458F-AF26-CC4C7F00D931}" presName="c12" presStyleLbl="node1" presStyleIdx="11" presStyleCnt="19"/>
      <dgm:spPr>
        <a:xfrm>
          <a:off x="95708" y="2612804"/>
          <a:ext cx="155640" cy="155640"/>
        </a:xfrm>
        <a:prstGeom prst="ellipse">
          <a:avLst/>
        </a:prstGeom>
        <a:solidFill>
          <a:srgbClr val="5B9BD5">
            <a:shade val="50000"/>
            <a:hueOff val="281481"/>
            <a:satOff val="7541"/>
            <a:lumOff val="33224"/>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981607A4-8CAF-4D80-9F48-7912C3D1FA04}" type="pres">
      <dgm:prSet presAssocID="{068C3C58-F195-458F-AF26-CC4C7F00D931}" presName="c13" presStyleLbl="node1" presStyleIdx="12" presStyleCnt="19"/>
      <dgm:spPr>
        <a:xfrm>
          <a:off x="303701" y="2723734"/>
          <a:ext cx="226386" cy="226386"/>
        </a:xfrm>
        <a:prstGeom prst="ellipse">
          <a:avLst/>
        </a:prstGeom>
        <a:solidFill>
          <a:srgbClr val="5B9BD5">
            <a:shade val="50000"/>
            <a:hueOff val="246295"/>
            <a:satOff val="6598"/>
            <a:lumOff val="29071"/>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7F62C05-E22E-4FC1-835C-70B66AAD0409}" type="pres">
      <dgm:prSet presAssocID="{068C3C58-F195-458F-AF26-CC4C7F00D931}" presName="c14" presStyleLbl="node1" presStyleIdx="13" presStyleCnt="19"/>
      <dgm:spPr>
        <a:xfrm>
          <a:off x="594891" y="2903994"/>
          <a:ext cx="99044" cy="99044"/>
        </a:xfrm>
        <a:prstGeom prst="ellipse">
          <a:avLst/>
        </a:prstGeom>
        <a:solidFill>
          <a:srgbClr val="5B9BD5">
            <a:shade val="50000"/>
            <a:hueOff val="211110"/>
            <a:satOff val="5656"/>
            <a:lumOff val="24918"/>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2943B9A6-DA3E-494E-8C9D-EF932786FC89}" type="pres">
      <dgm:prSet presAssocID="{068C3C58-F195-458F-AF26-CC4C7F00D931}" presName="c15" presStyleLbl="node1" presStyleIdx="14" presStyleCnt="19"/>
      <dgm:spPr>
        <a:xfrm>
          <a:off x="650355" y="2723734"/>
          <a:ext cx="155640" cy="155640"/>
        </a:xfrm>
        <a:prstGeom prst="ellipse">
          <a:avLst/>
        </a:prstGeom>
        <a:solidFill>
          <a:srgbClr val="5B9BD5">
            <a:shade val="50000"/>
            <a:hueOff val="175925"/>
            <a:satOff val="4713"/>
            <a:lumOff val="20765"/>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117B2C8E-0C69-46D4-AF2F-7FF9A2038F66}" type="pres">
      <dgm:prSet presAssocID="{068C3C58-F195-458F-AF26-CC4C7F00D931}" presName="c16" presStyleLbl="node1" presStyleIdx="15" presStyleCnt="19"/>
      <dgm:spPr>
        <a:xfrm>
          <a:off x="789017" y="2917860"/>
          <a:ext cx="99044" cy="99044"/>
        </a:xfrm>
        <a:prstGeom prst="ellipse">
          <a:avLst/>
        </a:prstGeom>
        <a:solidFill>
          <a:srgbClr val="5B9BD5">
            <a:shade val="50000"/>
            <a:hueOff val="140740"/>
            <a:satOff val="3771"/>
            <a:lumOff val="16612"/>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F2EF90EF-C5BF-4EE3-8B8C-11752FED6597}" type="pres">
      <dgm:prSet presAssocID="{068C3C58-F195-458F-AF26-CC4C7F00D931}" presName="c17" presStyleLbl="node1" presStyleIdx="16" presStyleCnt="19"/>
      <dgm:spPr>
        <a:xfrm>
          <a:off x="913813" y="2696001"/>
          <a:ext cx="226386" cy="226386"/>
        </a:xfrm>
        <a:prstGeom prst="ellipse">
          <a:avLst/>
        </a:prstGeom>
        <a:solidFill>
          <a:srgbClr val="5B9BD5">
            <a:shade val="50000"/>
            <a:hueOff val="105555"/>
            <a:satOff val="2828"/>
            <a:lumOff val="12459"/>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77EBD74F-1DE7-4ECA-B19D-DB0CF1C59569}" type="pres">
      <dgm:prSet presAssocID="{068C3C58-F195-458F-AF26-CC4C7F00D931}" presName="c18" presStyleLbl="node1" presStyleIdx="17" presStyleCnt="19"/>
      <dgm:spPr>
        <a:xfrm>
          <a:off x="1218869" y="2640536"/>
          <a:ext cx="155640" cy="155640"/>
        </a:xfrm>
        <a:prstGeom prst="ellipse">
          <a:avLst/>
        </a:prstGeom>
        <a:solidFill>
          <a:srgbClr val="5B9BD5">
            <a:shade val="50000"/>
            <a:hueOff val="70370"/>
            <a:satOff val="1885"/>
            <a:lumOff val="8306"/>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F04092BD-34E5-449B-854F-EFBBF5C5D43B}" type="pres">
      <dgm:prSet presAssocID="{968FA01E-013B-4F32-A1D2-1DA6D0CF7413}" presName="chevronComposite1" presStyleCnt="0"/>
      <dgm:spPr/>
    </dgm:pt>
    <dgm:pt modelId="{19919A00-81F6-4ECF-B988-98405A56B522}" type="pres">
      <dgm:prSet presAssocID="{968FA01E-013B-4F32-A1D2-1DA6D0CF7413}" presName="chevron1" presStyleLbl="sibTrans2D1" presStyleIdx="0" presStyleCnt="4"/>
      <dgm:spPr>
        <a:xfrm>
          <a:off x="1374510" y="1988595"/>
          <a:ext cx="457094" cy="872644"/>
        </a:xfrm>
        <a:prstGeom prst="chevron">
          <a:avLst>
            <a:gd name="adj" fmla="val 62310"/>
          </a:avLst>
        </a:prstGeom>
        <a:solidFill>
          <a:srgbClr val="5B9BD5">
            <a:shade val="90000"/>
            <a:hueOff val="0"/>
            <a:satOff val="0"/>
            <a:lumOff val="0"/>
            <a:alphaOff val="0"/>
          </a:srgbClr>
        </a:solidFill>
        <a:ln>
          <a:noFill/>
        </a:ln>
        <a:effectLst/>
      </dgm:spPr>
      <dgm:t>
        <a:bodyPr/>
        <a:lstStyle/>
        <a:p>
          <a:endParaRPr lang="en-US"/>
        </a:p>
      </dgm:t>
    </dgm:pt>
    <dgm:pt modelId="{AA52F6D9-A2AF-409E-A78A-58EDCAEA0704}" type="pres">
      <dgm:prSet presAssocID="{968FA01E-013B-4F32-A1D2-1DA6D0CF7413}" presName="spChevron1" presStyleCnt="0"/>
      <dgm:spPr/>
    </dgm:pt>
    <dgm:pt modelId="{1ACAEE1B-4CFE-4AC0-BCF4-F3DDE3D66B4F}" type="pres">
      <dgm:prSet presAssocID="{822F5886-94D8-40D8-A549-EF5B192B87E2}" presName="middle" presStyleCnt="0"/>
      <dgm:spPr/>
    </dgm:pt>
    <dgm:pt modelId="{670416BF-EB43-4A24-9F0F-7E84DBF905CB}" type="pres">
      <dgm:prSet presAssocID="{822F5886-94D8-40D8-A549-EF5B192B87E2}" presName="parTxMid" presStyleLbl="revTx" presStyleIdx="2" presStyleCnt="9"/>
      <dgm:spPr>
        <a:prstGeom prst="rect">
          <a:avLst/>
        </a:prstGeom>
      </dgm:spPr>
      <dgm:t>
        <a:bodyPr/>
        <a:lstStyle/>
        <a:p>
          <a:endParaRPr lang="en-US"/>
        </a:p>
      </dgm:t>
    </dgm:pt>
    <dgm:pt modelId="{453E3B0F-1E57-4D4C-A6D7-7D78B454ACAD}" type="pres">
      <dgm:prSet presAssocID="{822F5886-94D8-40D8-A549-EF5B192B87E2}" presName="desTxMid" presStyleLbl="revTx" presStyleIdx="3" presStyleCnt="9">
        <dgm:presLayoutVars>
          <dgm:bulletEnabled val="1"/>
        </dgm:presLayoutVars>
      </dgm:prSet>
      <dgm:spPr>
        <a:prstGeom prst="rect">
          <a:avLst/>
        </a:prstGeom>
      </dgm:spPr>
      <dgm:t>
        <a:bodyPr/>
        <a:lstStyle/>
        <a:p>
          <a:endParaRPr lang="en-US"/>
        </a:p>
      </dgm:t>
    </dgm:pt>
    <dgm:pt modelId="{782FAC2E-906F-49AE-81F3-51029D879B44}" type="pres">
      <dgm:prSet presAssocID="{822F5886-94D8-40D8-A549-EF5B192B87E2}" presName="spMid" presStyleCnt="0"/>
      <dgm:spPr/>
    </dgm:pt>
    <dgm:pt modelId="{F35FA147-5728-4850-98AA-717DCAD75CA9}" type="pres">
      <dgm:prSet presAssocID="{3D51EE9D-8D31-4678-AC82-BADB4D65BD07}" presName="chevronComposite1" presStyleCnt="0"/>
      <dgm:spPr/>
    </dgm:pt>
    <dgm:pt modelId="{7642E82C-C9B7-4026-810D-ED6EC2849B5B}" type="pres">
      <dgm:prSet presAssocID="{3D51EE9D-8D31-4678-AC82-BADB4D65BD07}" presName="chevron1" presStyleLbl="sibTrans2D1" presStyleIdx="1" presStyleCnt="4"/>
      <dgm:spPr>
        <a:xfrm>
          <a:off x="3078227" y="1988595"/>
          <a:ext cx="457094" cy="872644"/>
        </a:xfrm>
        <a:prstGeom prst="chevron">
          <a:avLst>
            <a:gd name="adj" fmla="val 62310"/>
          </a:avLst>
        </a:prstGeom>
        <a:solidFill>
          <a:srgbClr val="5B9BD5">
            <a:shade val="90000"/>
            <a:hueOff val="175458"/>
            <a:satOff val="-1607"/>
            <a:lumOff val="13877"/>
            <a:alphaOff val="0"/>
          </a:srgbClr>
        </a:solidFill>
        <a:ln>
          <a:noFill/>
        </a:ln>
        <a:effectLst/>
      </dgm:spPr>
      <dgm:t>
        <a:bodyPr/>
        <a:lstStyle/>
        <a:p>
          <a:endParaRPr lang="en-US"/>
        </a:p>
      </dgm:t>
    </dgm:pt>
    <dgm:pt modelId="{3B0A62DE-5265-4285-8FD5-208D9E7D2E3C}" type="pres">
      <dgm:prSet presAssocID="{3D51EE9D-8D31-4678-AC82-BADB4D65BD07}" presName="spChevron1" presStyleCnt="0"/>
      <dgm:spPr/>
    </dgm:pt>
    <dgm:pt modelId="{AEFF3B34-271A-4B93-B355-3423C7E403FE}" type="pres">
      <dgm:prSet presAssocID="{7316E5D9-1617-423A-8B04-9A31368FACC1}" presName="middle" presStyleCnt="0"/>
      <dgm:spPr/>
    </dgm:pt>
    <dgm:pt modelId="{A3162233-8DDB-489F-B019-B1ADA2D2E852}" type="pres">
      <dgm:prSet presAssocID="{7316E5D9-1617-423A-8B04-9A31368FACC1}" presName="parTxMid" presStyleLbl="revTx" presStyleIdx="4" presStyleCnt="9"/>
      <dgm:spPr>
        <a:prstGeom prst="rect">
          <a:avLst/>
        </a:prstGeom>
      </dgm:spPr>
      <dgm:t>
        <a:bodyPr/>
        <a:lstStyle/>
        <a:p>
          <a:endParaRPr lang="en-US"/>
        </a:p>
      </dgm:t>
    </dgm:pt>
    <dgm:pt modelId="{F653F23F-2C57-46A8-A6EE-4C94D31FD1AA}" type="pres">
      <dgm:prSet presAssocID="{7316E5D9-1617-423A-8B04-9A31368FACC1}" presName="desTxMid" presStyleLbl="revTx" presStyleIdx="5" presStyleCnt="9">
        <dgm:presLayoutVars>
          <dgm:bulletEnabled val="1"/>
        </dgm:presLayoutVars>
      </dgm:prSet>
      <dgm:spPr>
        <a:prstGeom prst="rect">
          <a:avLst/>
        </a:prstGeom>
      </dgm:spPr>
      <dgm:t>
        <a:bodyPr/>
        <a:lstStyle/>
        <a:p>
          <a:endParaRPr lang="en-US"/>
        </a:p>
      </dgm:t>
    </dgm:pt>
    <dgm:pt modelId="{A67D868C-918F-4365-8D0F-0D7431C93E65}" type="pres">
      <dgm:prSet presAssocID="{7316E5D9-1617-423A-8B04-9A31368FACC1}" presName="spMid" presStyleCnt="0"/>
      <dgm:spPr/>
    </dgm:pt>
    <dgm:pt modelId="{EE54CCBE-FDC5-4C22-B49F-9DAB23308F54}" type="pres">
      <dgm:prSet presAssocID="{BEF2471E-1F67-4056-9F50-9FCFD2E5641E}" presName="chevronComposite1" presStyleCnt="0"/>
      <dgm:spPr/>
    </dgm:pt>
    <dgm:pt modelId="{C75D0C35-DECC-4B94-92CD-0600DC5B86F2}" type="pres">
      <dgm:prSet presAssocID="{BEF2471E-1F67-4056-9F50-9FCFD2E5641E}" presName="chevron1" presStyleLbl="sibTrans2D1" presStyleIdx="2" presStyleCnt="4"/>
      <dgm:spPr>
        <a:xfrm>
          <a:off x="4781944" y="1988595"/>
          <a:ext cx="457094" cy="872644"/>
        </a:xfrm>
        <a:prstGeom prst="chevron">
          <a:avLst>
            <a:gd name="adj" fmla="val 62310"/>
          </a:avLst>
        </a:prstGeom>
        <a:solidFill>
          <a:srgbClr val="5B9BD5">
            <a:shade val="90000"/>
            <a:hueOff val="350916"/>
            <a:satOff val="-3215"/>
            <a:lumOff val="27754"/>
            <a:alphaOff val="0"/>
          </a:srgbClr>
        </a:solidFill>
        <a:ln>
          <a:noFill/>
        </a:ln>
        <a:effectLst/>
      </dgm:spPr>
      <dgm:t>
        <a:bodyPr/>
        <a:lstStyle/>
        <a:p>
          <a:endParaRPr lang="en-US"/>
        </a:p>
      </dgm:t>
    </dgm:pt>
    <dgm:pt modelId="{CB5AB7C3-2E38-491D-BDE0-EB73C7D1A87D}" type="pres">
      <dgm:prSet presAssocID="{BEF2471E-1F67-4056-9F50-9FCFD2E5641E}" presName="spChevron1" presStyleCnt="0"/>
      <dgm:spPr/>
    </dgm:pt>
    <dgm:pt modelId="{E21659D3-58BF-434B-9E1A-9D6C8AD22704}" type="pres">
      <dgm:prSet presAssocID="{3A3448C6-D214-453E-BCFB-65E8E8737F8A}" presName="middle" presStyleCnt="0"/>
      <dgm:spPr/>
    </dgm:pt>
    <dgm:pt modelId="{35D0DB32-4534-463A-8682-63D431B5761F}" type="pres">
      <dgm:prSet presAssocID="{3A3448C6-D214-453E-BCFB-65E8E8737F8A}" presName="parTxMid" presStyleLbl="revTx" presStyleIdx="6" presStyleCnt="9"/>
      <dgm:spPr>
        <a:prstGeom prst="rect">
          <a:avLst/>
        </a:prstGeom>
      </dgm:spPr>
      <dgm:t>
        <a:bodyPr/>
        <a:lstStyle/>
        <a:p>
          <a:endParaRPr lang="en-US"/>
        </a:p>
      </dgm:t>
    </dgm:pt>
    <dgm:pt modelId="{E1F6BF43-1733-4033-AEE5-60702642DCF0}" type="pres">
      <dgm:prSet presAssocID="{3A3448C6-D214-453E-BCFB-65E8E8737F8A}" presName="desTxMid" presStyleLbl="revTx" presStyleIdx="7" presStyleCnt="9">
        <dgm:presLayoutVars>
          <dgm:bulletEnabled val="1"/>
        </dgm:presLayoutVars>
      </dgm:prSet>
      <dgm:spPr>
        <a:prstGeom prst="rect">
          <a:avLst/>
        </a:prstGeom>
      </dgm:spPr>
      <dgm:t>
        <a:bodyPr/>
        <a:lstStyle/>
        <a:p>
          <a:endParaRPr lang="en-US"/>
        </a:p>
      </dgm:t>
    </dgm:pt>
    <dgm:pt modelId="{7478516C-AF89-41B0-B13A-EDA3B14236A3}" type="pres">
      <dgm:prSet presAssocID="{3A3448C6-D214-453E-BCFB-65E8E8737F8A}" presName="spMid" presStyleCnt="0"/>
      <dgm:spPr/>
    </dgm:pt>
    <dgm:pt modelId="{1DCB0A97-1207-451F-BF60-D6BEBE17A301}" type="pres">
      <dgm:prSet presAssocID="{2AACDC04-522F-4C99-A0BC-7C1908A38C3D}" presName="chevronComposite1" presStyleCnt="0"/>
      <dgm:spPr/>
    </dgm:pt>
    <dgm:pt modelId="{50545D9D-3CCA-4F8E-AD01-F98B86BB3F77}" type="pres">
      <dgm:prSet presAssocID="{2AACDC04-522F-4C99-A0BC-7C1908A38C3D}" presName="chevron1" presStyleLbl="sibTrans2D1" presStyleIdx="3" presStyleCnt="4"/>
      <dgm:spPr>
        <a:xfrm>
          <a:off x="6485662" y="1988595"/>
          <a:ext cx="457094" cy="872644"/>
        </a:xfrm>
        <a:prstGeom prst="chevron">
          <a:avLst>
            <a:gd name="adj" fmla="val 62310"/>
          </a:avLst>
        </a:prstGeom>
        <a:solidFill>
          <a:srgbClr val="5B9BD5">
            <a:shade val="90000"/>
            <a:hueOff val="175458"/>
            <a:satOff val="-1607"/>
            <a:lumOff val="13877"/>
            <a:alphaOff val="0"/>
          </a:srgbClr>
        </a:solidFill>
        <a:ln>
          <a:noFill/>
        </a:ln>
        <a:effectLst/>
      </dgm:spPr>
      <dgm:t>
        <a:bodyPr/>
        <a:lstStyle/>
        <a:p>
          <a:endParaRPr lang="en-US"/>
        </a:p>
      </dgm:t>
    </dgm:pt>
    <dgm:pt modelId="{A67EB52B-C832-4B0A-B1D1-97DABBF0A94E}" type="pres">
      <dgm:prSet presAssocID="{2AACDC04-522F-4C99-A0BC-7C1908A38C3D}" presName="spChevron1" presStyleCnt="0"/>
      <dgm:spPr/>
    </dgm:pt>
    <dgm:pt modelId="{53AE4CE0-4AA1-461C-9776-AE8C4033DB26}" type="pres">
      <dgm:prSet presAssocID="{0D8EF1D9-C32F-478A-ACBE-31A8DFE89995}" presName="last" presStyleCnt="0"/>
      <dgm:spPr/>
    </dgm:pt>
    <dgm:pt modelId="{3B1E22FA-BFAF-43CE-8780-E9EDC3419E3E}" type="pres">
      <dgm:prSet presAssocID="{0D8EF1D9-C32F-478A-ACBE-31A8DFE89995}" presName="circleTx" presStyleLbl="node1" presStyleIdx="18" presStyleCnt="19" custLinFactNeighborX="-3265" custLinFactNeighborY="-477"/>
      <dgm:spPr>
        <a:prstGeom prst="ellipse">
          <a:avLst/>
        </a:prstGeom>
      </dgm:spPr>
      <dgm:t>
        <a:bodyPr/>
        <a:lstStyle/>
        <a:p>
          <a:endParaRPr lang="en-US"/>
        </a:p>
      </dgm:t>
    </dgm:pt>
    <dgm:pt modelId="{03902ACE-1885-4450-9D8D-E4DF1315CF31}" type="pres">
      <dgm:prSet presAssocID="{0D8EF1D9-C32F-478A-ACBE-31A8DFE89995}" presName="desTxN" presStyleLbl="revTx" presStyleIdx="8" presStyleCnt="9">
        <dgm:presLayoutVars>
          <dgm:bulletEnabled val="1"/>
        </dgm:presLayoutVars>
      </dgm:prSet>
      <dgm:spPr>
        <a:prstGeom prst="rect">
          <a:avLst/>
        </a:prstGeom>
      </dgm:spPr>
      <dgm:t>
        <a:bodyPr/>
        <a:lstStyle/>
        <a:p>
          <a:endParaRPr lang="en-US"/>
        </a:p>
      </dgm:t>
    </dgm:pt>
    <dgm:pt modelId="{9B513EA1-046D-4E65-8179-BA2D154E086D}" type="pres">
      <dgm:prSet presAssocID="{0D8EF1D9-C32F-478A-ACBE-31A8DFE89995}" presName="spN" presStyleCnt="0"/>
      <dgm:spPr/>
    </dgm:pt>
  </dgm:ptLst>
  <dgm:cxnLst>
    <dgm:cxn modelId="{596AE269-9734-4E43-B6EB-F3ED3AB67F01}" type="presOf" srcId="{446111D7-FB14-4B15-9C92-0A81883262C7}" destId="{7752BE53-2D19-410B-B224-F321AADF2B6E}" srcOrd="0" destOrd="0" presId="urn:microsoft.com/office/officeart/2009/3/layout/RandomtoResultProcess"/>
    <dgm:cxn modelId="{F87E6651-6A7D-42DA-9A94-608A62EBA6FB}" type="presOf" srcId="{D31AA07B-FFFA-4A65-BC39-40798F01DFEE}" destId="{453E3B0F-1E57-4D4C-A6D7-7D78B454ACAD}" srcOrd="0" destOrd="2" presId="urn:microsoft.com/office/officeart/2009/3/layout/RandomtoResultProcess"/>
    <dgm:cxn modelId="{AD3A7A82-837B-4D82-B2D9-4E701549C776}" type="presOf" srcId="{B3055EA2-4B19-4367-AB5F-220E3CD0ADDD}" destId="{9808C9A0-3A91-4763-9E64-C16CE7A873EA}" srcOrd="0" destOrd="4" presId="urn:microsoft.com/office/officeart/2009/3/layout/RandomtoResultProcess"/>
    <dgm:cxn modelId="{22E4E5EA-1EB1-4308-96C5-CFDD612517DA}" srcId="{3A3448C6-D214-453E-BCFB-65E8E8737F8A}" destId="{A0E68673-818D-45BC-9D36-233C949ED9F8}" srcOrd="1" destOrd="0" parTransId="{9606D862-9789-45D7-B41B-4806D0BA82D6}" sibTransId="{20DCFA52-CE06-41C9-B699-2900FE566823}"/>
    <dgm:cxn modelId="{8519457D-63D6-4ABC-ADB3-90B06076C63F}" srcId="{3A3448C6-D214-453E-BCFB-65E8E8737F8A}" destId="{910596D2-3CA0-40B1-8781-843B4731A07A}" srcOrd="0" destOrd="0" parTransId="{4CD83E4F-A41F-4BF3-8E46-050BD3CBCE7C}" sibTransId="{E1C141CC-F2D8-47EF-B63D-242C4D2259E3}"/>
    <dgm:cxn modelId="{0988EC67-F40F-43E9-A383-378F39BB129E}" srcId="{7316E5D9-1617-423A-8B04-9A31368FACC1}" destId="{FF043482-4E95-45B4-A601-C9202B72C0B2}" srcOrd="0" destOrd="0" parTransId="{05ECBD17-B175-4724-8F6A-D106F42DFD34}" sibTransId="{8AA8D009-2889-4CCF-BF0B-24A5A5875A25}"/>
    <dgm:cxn modelId="{73B0B048-16E9-423C-91E4-443274DA71CB}" srcId="{FF043482-4E95-45B4-A601-C9202B72C0B2}" destId="{DD3C52C7-3866-483C-B38D-497C096B968E}" srcOrd="0" destOrd="0" parTransId="{50DA474D-E26A-4DAF-8491-9273C81213DD}" sibTransId="{37CA3D59-8461-49AC-83F5-309ED6979A3D}"/>
    <dgm:cxn modelId="{4C473272-E590-48E7-8997-9D9B69C8A205}" srcId="{068C3C58-F195-458F-AF26-CC4C7F00D931}" destId="{71E8056B-B2F0-4E85-804D-1D72FF516C91}" srcOrd="0" destOrd="0" parTransId="{75BF7E64-2620-41B5-BD02-540DBACE9AEE}" sibTransId="{69477A3D-7F48-4585-9687-9A2E12180E5E}"/>
    <dgm:cxn modelId="{3BAEE2FA-F077-4CC3-9B8F-2D2BA3CEE345}" srcId="{0D8EF1D9-C32F-478A-ACBE-31A8DFE89995}" destId="{A002CD1A-A818-4E78-9915-D216F377EF5B}" srcOrd="0" destOrd="0" parTransId="{A1228894-2866-42CF-A7C1-ADEC8384A116}" sibTransId="{2465AC34-AA90-4ABF-9022-D4550AFF5C73}"/>
    <dgm:cxn modelId="{DC289183-CDB6-4E9E-858A-E9B401EF85BB}" srcId="{FF043482-4E95-45B4-A601-C9202B72C0B2}" destId="{C8454C3A-7647-4D74-A29C-E6A19C436183}" srcOrd="2" destOrd="0" parTransId="{4C641D7A-C0F9-42D9-BB93-07F4F6AE20DA}" sibTransId="{5F43B383-9674-4E36-AEE4-12AFFB4FEB22}"/>
    <dgm:cxn modelId="{78077B6B-CBDD-4A35-AA2F-D8D628C6FD1D}" srcId="{446111D7-FB14-4B15-9C92-0A81883262C7}" destId="{3A3448C6-D214-453E-BCFB-65E8E8737F8A}" srcOrd="3" destOrd="0" parTransId="{CFF60217-23B5-4269-A120-990B84FEDB87}" sibTransId="{2AACDC04-522F-4C99-A0BC-7C1908A38C3D}"/>
    <dgm:cxn modelId="{9587027C-530A-4CE9-BE1B-FFBED115140E}" type="presOf" srcId="{25C70F56-95C9-4379-B575-70BEA69958FD}" destId="{453E3B0F-1E57-4D4C-A6D7-7D78B454ACAD}" srcOrd="0" destOrd="4" presId="urn:microsoft.com/office/officeart/2009/3/layout/RandomtoResultProcess"/>
    <dgm:cxn modelId="{F657EC84-EAC7-4B0A-B314-482E5B30DAD3}" type="presOf" srcId="{42C86B02-F7D6-49CA-AA7C-E84A058209C7}" destId="{9808C9A0-3A91-4763-9E64-C16CE7A873EA}" srcOrd="0" destOrd="5" presId="urn:microsoft.com/office/officeart/2009/3/layout/RandomtoResultProcess"/>
    <dgm:cxn modelId="{353B3A42-C540-4ADE-A00B-FA5FD92A49B4}" type="presOf" srcId="{7316E5D9-1617-423A-8B04-9A31368FACC1}" destId="{A3162233-8DDB-489F-B019-B1ADA2D2E852}" srcOrd="0" destOrd="0" presId="urn:microsoft.com/office/officeart/2009/3/layout/RandomtoResultProcess"/>
    <dgm:cxn modelId="{11B6EC11-BC4C-45EF-8DCB-003D1E277516}" srcId="{446111D7-FB14-4B15-9C92-0A81883262C7}" destId="{068C3C58-F195-458F-AF26-CC4C7F00D931}" srcOrd="0" destOrd="0" parTransId="{D99DF6D8-C632-4C8A-8E9A-02A3E84C7404}" sibTransId="{968FA01E-013B-4F32-A1D2-1DA6D0CF7413}"/>
    <dgm:cxn modelId="{1D741287-0F57-4D5B-980C-F589DED45CCC}" type="presOf" srcId="{A0E68673-818D-45BC-9D36-233C949ED9F8}" destId="{E1F6BF43-1733-4033-AEE5-60702642DCF0}" srcOrd="0" destOrd="1" presId="urn:microsoft.com/office/officeart/2009/3/layout/RandomtoResultProcess"/>
    <dgm:cxn modelId="{791B6BBC-F882-4524-A1EC-B12EDF5B63A4}" type="presOf" srcId="{38259C72-D7E5-4745-BC70-5635DD2A06DB}" destId="{9808C9A0-3A91-4763-9E64-C16CE7A873EA}" srcOrd="0" destOrd="3" presId="urn:microsoft.com/office/officeart/2009/3/layout/RandomtoResultProcess"/>
    <dgm:cxn modelId="{3D39DAAE-9229-497F-B1F1-65FFBA425178}" type="presOf" srcId="{B0A5E5B7-0A19-4004-8606-3CFB93917820}" destId="{03902ACE-1885-4450-9D8D-E4DF1315CF31}" srcOrd="0" destOrd="2" presId="urn:microsoft.com/office/officeart/2009/3/layout/RandomtoResultProcess"/>
    <dgm:cxn modelId="{12C97FCD-A56D-432E-BBC5-A2D5BD1D02FA}" type="presOf" srcId="{FF043482-4E95-45B4-A601-C9202B72C0B2}" destId="{F653F23F-2C57-46A8-A6EE-4C94D31FD1AA}" srcOrd="0" destOrd="0" presId="urn:microsoft.com/office/officeart/2009/3/layout/RandomtoResultProcess"/>
    <dgm:cxn modelId="{B6F1CE7C-C1AC-46CF-BF2E-FC50DC69BF9E}" srcId="{446111D7-FB14-4B15-9C92-0A81883262C7}" destId="{0D8EF1D9-C32F-478A-ACBE-31A8DFE89995}" srcOrd="4" destOrd="0" parTransId="{BC00DFBD-16B2-46FA-9548-68EFE549278D}" sibTransId="{7DF80DB0-D885-4524-8002-EB8C0BAC274B}"/>
    <dgm:cxn modelId="{CA57410F-480C-45D9-9989-212B5E5F6DCE}" type="presOf" srcId="{4F53B9E7-A43F-4B3F-8823-01B3E04B6F1D}" destId="{453E3B0F-1E57-4D4C-A6D7-7D78B454ACAD}" srcOrd="0" destOrd="0" presId="urn:microsoft.com/office/officeart/2009/3/layout/RandomtoResultProcess"/>
    <dgm:cxn modelId="{076E395B-6CA5-4951-8014-A98033C3828B}" srcId="{822F5886-94D8-40D8-A549-EF5B192B87E2}" destId="{4F53B9E7-A43F-4B3F-8823-01B3E04B6F1D}" srcOrd="0" destOrd="0" parTransId="{18847C5D-1F0C-43A3-9743-8A7A6B837EBE}" sibTransId="{D1B7392B-5839-410C-B5E4-AF37B2A79EFB}"/>
    <dgm:cxn modelId="{F7B3AEF0-3FED-4CF9-89CA-01A90D6245E8}" srcId="{FF043482-4E95-45B4-A601-C9202B72C0B2}" destId="{67301163-758B-4CFF-901A-66532E42DAFD}" srcOrd="1" destOrd="0" parTransId="{93845323-09C5-4311-AF47-943F6A9E4D9D}" sibTransId="{1F382E46-5636-49C7-87FB-29BF2424E09A}"/>
    <dgm:cxn modelId="{546B21C3-5302-4891-B779-376FF1BA903D}" type="presOf" srcId="{068C3C58-F195-458F-AF26-CC4C7F00D931}" destId="{294C11C8-3F1C-4B71-B015-B9F7757CA447}" srcOrd="0" destOrd="0" presId="urn:microsoft.com/office/officeart/2009/3/layout/RandomtoResultProcess"/>
    <dgm:cxn modelId="{14FA9443-BAAB-43F6-B820-9DE6CD9F29D4}" type="presOf" srcId="{887A2F46-6A11-4A02-A2DB-103FFAEFC53F}" destId="{453E3B0F-1E57-4D4C-A6D7-7D78B454ACAD}" srcOrd="0" destOrd="3" presId="urn:microsoft.com/office/officeart/2009/3/layout/RandomtoResultProcess"/>
    <dgm:cxn modelId="{D3074E6C-8BBF-4D73-AAFB-1644ADF85D23}" type="presOf" srcId="{71E8056B-B2F0-4E85-804D-1D72FF516C91}" destId="{9808C9A0-3A91-4763-9E64-C16CE7A873EA}" srcOrd="0" destOrd="0" presId="urn:microsoft.com/office/officeart/2009/3/layout/RandomtoResultProcess"/>
    <dgm:cxn modelId="{39A5EC8F-6093-4766-886D-2636A978221E}" type="presOf" srcId="{40698C4E-4F45-429B-9594-F51DBF832004}" destId="{03902ACE-1885-4450-9D8D-E4DF1315CF31}" srcOrd="0" destOrd="1" presId="urn:microsoft.com/office/officeart/2009/3/layout/RandomtoResultProcess"/>
    <dgm:cxn modelId="{6CE7787A-4EA5-4585-A093-23A3660B9B8D}" srcId="{822F5886-94D8-40D8-A549-EF5B192B87E2}" destId="{67D1610C-1321-4EE7-9FD4-247E35EFFD72}" srcOrd="1" destOrd="0" parTransId="{21EC6A34-A947-4497-9CE2-F3FD0BED9D98}" sibTransId="{C0B59E59-08A1-4717-A425-39E17B0BBBE2}"/>
    <dgm:cxn modelId="{6127253B-6845-481D-940F-56209CBA5D7D}" type="presOf" srcId="{3A3448C6-D214-453E-BCFB-65E8E8737F8A}" destId="{35D0DB32-4534-463A-8682-63D431B5761F}" srcOrd="0" destOrd="0" presId="urn:microsoft.com/office/officeart/2009/3/layout/RandomtoResultProcess"/>
    <dgm:cxn modelId="{4F948651-DA6A-4BD4-B730-C6A0514F5C0C}" srcId="{446111D7-FB14-4B15-9C92-0A81883262C7}" destId="{822F5886-94D8-40D8-A549-EF5B192B87E2}" srcOrd="1" destOrd="0" parTransId="{82A14F18-ABDC-422C-A8F8-CCEE510E619D}" sibTransId="{3D51EE9D-8D31-4678-AC82-BADB4D65BD07}"/>
    <dgm:cxn modelId="{5B6400FC-E994-4415-B08C-5F87227CDB0D}" type="presOf" srcId="{A002CD1A-A818-4E78-9915-D216F377EF5B}" destId="{03902ACE-1885-4450-9D8D-E4DF1315CF31}" srcOrd="0" destOrd="0" presId="urn:microsoft.com/office/officeart/2009/3/layout/RandomtoResultProcess"/>
    <dgm:cxn modelId="{7E44ABE9-704A-4585-86DD-BCB46D17821B}" type="presOf" srcId="{910596D2-3CA0-40B1-8781-843B4731A07A}" destId="{E1F6BF43-1733-4033-AEE5-60702642DCF0}" srcOrd="0" destOrd="0" presId="urn:microsoft.com/office/officeart/2009/3/layout/RandomtoResultProcess"/>
    <dgm:cxn modelId="{D1EF8F32-88FF-4C65-A529-006F3A38A180}" srcId="{822F5886-94D8-40D8-A549-EF5B192B87E2}" destId="{25C70F56-95C9-4379-B575-70BEA69958FD}" srcOrd="4" destOrd="0" parTransId="{2001308F-6770-4809-A082-D4711F8FE86F}" sibTransId="{1C5D7D5C-6F98-4257-AC57-DA6354DF34DB}"/>
    <dgm:cxn modelId="{1AC7964B-16AA-45C1-BE91-7CC6C7202B37}" srcId="{0D8EF1D9-C32F-478A-ACBE-31A8DFE89995}" destId="{B0A5E5B7-0A19-4004-8606-3CFB93917820}" srcOrd="2" destOrd="0" parTransId="{38EC9C54-8BE7-482F-BE43-F8551BC116DC}" sibTransId="{82CD24ED-7680-46B3-9F0E-EB82D0A3B49F}"/>
    <dgm:cxn modelId="{DD027C9A-5805-4B64-8E61-D20960D3E7C7}" srcId="{822F5886-94D8-40D8-A549-EF5B192B87E2}" destId="{D31AA07B-FFFA-4A65-BC39-40798F01DFEE}" srcOrd="2" destOrd="0" parTransId="{4D77DF23-49E4-439A-9E83-6985B9F625C4}" sibTransId="{D80CF3B4-7938-4FD1-B1BE-CE331524F531}"/>
    <dgm:cxn modelId="{1031AE70-BC1C-4D08-972C-612BF38B1785}" type="presOf" srcId="{67D1610C-1321-4EE7-9FD4-247E35EFFD72}" destId="{453E3B0F-1E57-4D4C-A6D7-7D78B454ACAD}" srcOrd="0" destOrd="1" presId="urn:microsoft.com/office/officeart/2009/3/layout/RandomtoResultProcess"/>
    <dgm:cxn modelId="{E9B0BA91-DFF3-4E91-872E-FF655FB1EC15}" srcId="{446111D7-FB14-4B15-9C92-0A81883262C7}" destId="{7316E5D9-1617-423A-8B04-9A31368FACC1}" srcOrd="2" destOrd="0" parTransId="{6890B0A8-9D13-4E0B-9238-9E7230FF8C41}" sibTransId="{BEF2471E-1F67-4056-9F50-9FCFD2E5641E}"/>
    <dgm:cxn modelId="{38CBAD7B-E82F-442C-8E40-BC0C750C04FE}" type="presOf" srcId="{393A483E-7C46-43E7-BF43-52211A57A201}" destId="{E1F6BF43-1733-4033-AEE5-60702642DCF0}" srcOrd="0" destOrd="3" presId="urn:microsoft.com/office/officeart/2009/3/layout/RandomtoResultProcess"/>
    <dgm:cxn modelId="{BB3DE2FB-78C7-4110-999D-DC75E27ECBEE}" type="presOf" srcId="{C8454C3A-7647-4D74-A29C-E6A19C436183}" destId="{F653F23F-2C57-46A8-A6EE-4C94D31FD1AA}" srcOrd="0" destOrd="3" presId="urn:microsoft.com/office/officeart/2009/3/layout/RandomtoResultProcess"/>
    <dgm:cxn modelId="{C3ADB534-87BD-4FD2-AF69-C179EB98D2E5}" type="presOf" srcId="{DD3C52C7-3866-483C-B38D-497C096B968E}" destId="{F653F23F-2C57-46A8-A6EE-4C94D31FD1AA}" srcOrd="0" destOrd="1" presId="urn:microsoft.com/office/officeart/2009/3/layout/RandomtoResultProcess"/>
    <dgm:cxn modelId="{E44882C1-AEA5-4DCA-BE84-009133BA6F3E}" srcId="{3A3448C6-D214-453E-BCFB-65E8E8737F8A}" destId="{393A483E-7C46-43E7-BF43-52211A57A201}" srcOrd="3" destOrd="0" parTransId="{8CDC150F-2AEA-4148-841F-B995BC032291}" sibTransId="{15683A46-B808-4FAF-9BA1-4EC049FC00D9}"/>
    <dgm:cxn modelId="{802EC34C-E531-43BC-950F-C1CA6DBBEA46}" type="presOf" srcId="{0D8EF1D9-C32F-478A-ACBE-31A8DFE89995}" destId="{3B1E22FA-BFAF-43CE-8780-E9EDC3419E3E}" srcOrd="0" destOrd="0" presId="urn:microsoft.com/office/officeart/2009/3/layout/RandomtoResultProcess"/>
    <dgm:cxn modelId="{52388E22-B6A7-4D3C-B8DA-F8F3F5556F47}" type="presOf" srcId="{822F5886-94D8-40D8-A549-EF5B192B87E2}" destId="{670416BF-EB43-4A24-9F0F-7E84DBF905CB}" srcOrd="0" destOrd="0" presId="urn:microsoft.com/office/officeart/2009/3/layout/RandomtoResultProcess"/>
    <dgm:cxn modelId="{18C64BF1-B4FC-4C66-8CA6-1AFAACD0F085}" srcId="{822F5886-94D8-40D8-A549-EF5B192B87E2}" destId="{887A2F46-6A11-4A02-A2DB-103FFAEFC53F}" srcOrd="3" destOrd="0" parTransId="{06F4DDF1-F2DB-4F75-8005-4EA219ECE766}" sibTransId="{F22AFB7B-F80F-465C-A7BA-EF41192EBCFB}"/>
    <dgm:cxn modelId="{D079BD49-52DB-4D1D-B00F-44B9DF53E62B}" srcId="{068C3C58-F195-458F-AF26-CC4C7F00D931}" destId="{42C86B02-F7D6-49CA-AA7C-E84A058209C7}" srcOrd="5" destOrd="0" parTransId="{463BC1A7-6E7F-47DF-9002-64689EB83856}" sibTransId="{26804CA3-F669-4EAA-AAB7-9D691B0C2F72}"/>
    <dgm:cxn modelId="{D379180C-382C-4198-B31E-4FD84B6BF8BC}" srcId="{0D8EF1D9-C32F-478A-ACBE-31A8DFE89995}" destId="{40698C4E-4F45-429B-9594-F51DBF832004}" srcOrd="1" destOrd="0" parTransId="{33D8D4ED-9C75-4781-A4D3-26B10DE135DA}" sibTransId="{A8D324C7-D394-41C7-A09F-2AF07E2C6B3B}"/>
    <dgm:cxn modelId="{DE3F2848-6602-4BE5-A646-758E286E5BA7}" srcId="{068C3C58-F195-458F-AF26-CC4C7F00D931}" destId="{38259C72-D7E5-4745-BC70-5635DD2A06DB}" srcOrd="3" destOrd="0" parTransId="{810351BF-B437-4070-BAA3-8230F55103B2}" sibTransId="{CC48E5E9-28B7-4BF5-A123-EBBCD9EC30CA}"/>
    <dgm:cxn modelId="{531036FE-8E09-4DF1-9705-B87DBC0C3F72}" srcId="{3A3448C6-D214-453E-BCFB-65E8E8737F8A}" destId="{80E39A98-2949-4383-AF8B-8CF74E4F9B16}" srcOrd="2" destOrd="0" parTransId="{106C82DA-9EBB-49B5-B988-57FB0DF24635}" sibTransId="{ED1C850E-BC4A-4970-8971-12A6C9B6A985}"/>
    <dgm:cxn modelId="{15D57FEB-D6E1-422A-8025-F5D1F2BCD1A4}" type="presOf" srcId="{5194606B-0C4E-4C1F-95C3-3485F267B462}" destId="{9808C9A0-3A91-4763-9E64-C16CE7A873EA}" srcOrd="0" destOrd="2" presId="urn:microsoft.com/office/officeart/2009/3/layout/RandomtoResultProcess"/>
    <dgm:cxn modelId="{7CA1FF00-D586-4EAF-A907-50EAB9B29E69}" type="presOf" srcId="{667A22C8-4D26-4C5E-9B1B-45C048C51090}" destId="{9808C9A0-3A91-4763-9E64-C16CE7A873EA}" srcOrd="0" destOrd="1" presId="urn:microsoft.com/office/officeart/2009/3/layout/RandomtoResultProcess"/>
    <dgm:cxn modelId="{4C124FA1-8234-4EC8-83D6-DB6EF1267CBD}" type="presOf" srcId="{67301163-758B-4CFF-901A-66532E42DAFD}" destId="{F653F23F-2C57-46A8-A6EE-4C94D31FD1AA}" srcOrd="0" destOrd="2" presId="urn:microsoft.com/office/officeart/2009/3/layout/RandomtoResultProcess"/>
    <dgm:cxn modelId="{2663E84A-4E13-4640-BA36-3499BEBB69D3}" srcId="{068C3C58-F195-458F-AF26-CC4C7F00D931}" destId="{667A22C8-4D26-4C5E-9B1B-45C048C51090}" srcOrd="1" destOrd="0" parTransId="{BF00F520-2844-4E8C-86E9-89BD48DF6617}" sibTransId="{C024CD00-430D-4BD6-A1B8-1200521703B2}"/>
    <dgm:cxn modelId="{E4EAA92A-5918-465A-A61C-6283E71189E3}" type="presOf" srcId="{80E39A98-2949-4383-AF8B-8CF74E4F9B16}" destId="{E1F6BF43-1733-4033-AEE5-60702642DCF0}" srcOrd="0" destOrd="2" presId="urn:microsoft.com/office/officeart/2009/3/layout/RandomtoResultProcess"/>
    <dgm:cxn modelId="{A754C13F-45C1-4626-AF2F-B853E4A59895}" srcId="{068C3C58-F195-458F-AF26-CC4C7F00D931}" destId="{5194606B-0C4E-4C1F-95C3-3485F267B462}" srcOrd="2" destOrd="0" parTransId="{99212CFC-D50F-43F7-9781-379108EC5785}" sibTransId="{2E9BE1D9-4F1B-4037-8774-35BD4C5023DA}"/>
    <dgm:cxn modelId="{58E527DC-76F9-4290-A5E4-53CEBC942A92}" srcId="{068C3C58-F195-458F-AF26-CC4C7F00D931}" destId="{B3055EA2-4B19-4367-AB5F-220E3CD0ADDD}" srcOrd="4" destOrd="0" parTransId="{D0E8EB32-B0A6-4EA8-BF61-AA78149DA090}" sibTransId="{E89D3FFF-28E3-48ED-A0E2-6D435DDBD6E7}"/>
    <dgm:cxn modelId="{DC5787EF-94F6-48CE-8067-C200A127352C}" type="presParOf" srcId="{7752BE53-2D19-410B-B224-F321AADF2B6E}" destId="{33FBF89D-FD23-401D-AE03-59AE08C60D70}" srcOrd="0" destOrd="0" presId="urn:microsoft.com/office/officeart/2009/3/layout/RandomtoResultProcess"/>
    <dgm:cxn modelId="{64616BF3-02AE-4E5D-BB40-346C9559A24B}" type="presParOf" srcId="{33FBF89D-FD23-401D-AE03-59AE08C60D70}" destId="{294C11C8-3F1C-4B71-B015-B9F7757CA447}" srcOrd="0" destOrd="0" presId="urn:microsoft.com/office/officeart/2009/3/layout/RandomtoResultProcess"/>
    <dgm:cxn modelId="{6131797D-A059-4AA0-BAB4-43A5E937A56E}" type="presParOf" srcId="{33FBF89D-FD23-401D-AE03-59AE08C60D70}" destId="{9808C9A0-3A91-4763-9E64-C16CE7A873EA}" srcOrd="1" destOrd="0" presId="urn:microsoft.com/office/officeart/2009/3/layout/RandomtoResultProcess"/>
    <dgm:cxn modelId="{33007956-4316-4C55-92E9-B89E04916D5B}" type="presParOf" srcId="{33FBF89D-FD23-401D-AE03-59AE08C60D70}" destId="{16C9C8B5-490B-49B2-BDFB-3B56FCD24C7D}" srcOrd="2" destOrd="0" presId="urn:microsoft.com/office/officeart/2009/3/layout/RandomtoResultProcess"/>
    <dgm:cxn modelId="{C710AF09-4633-4A33-8F4B-BB68F12C9071}" type="presParOf" srcId="{33FBF89D-FD23-401D-AE03-59AE08C60D70}" destId="{7849717A-54AD-480B-B0C9-C44444289B36}" srcOrd="3" destOrd="0" presId="urn:microsoft.com/office/officeart/2009/3/layout/RandomtoResultProcess"/>
    <dgm:cxn modelId="{8146E890-E99E-4425-92EE-4D3CE692D303}" type="presParOf" srcId="{33FBF89D-FD23-401D-AE03-59AE08C60D70}" destId="{13AD51D4-5434-4380-8213-58454EC483A6}" srcOrd="4" destOrd="0" presId="urn:microsoft.com/office/officeart/2009/3/layout/RandomtoResultProcess"/>
    <dgm:cxn modelId="{414BA917-F90B-4D51-A579-56B3B0A1A30D}" type="presParOf" srcId="{33FBF89D-FD23-401D-AE03-59AE08C60D70}" destId="{197512A8-3847-4BCC-9932-5C3C7B32B79C}" srcOrd="5" destOrd="0" presId="urn:microsoft.com/office/officeart/2009/3/layout/RandomtoResultProcess"/>
    <dgm:cxn modelId="{B5A70D0B-56C9-431D-B00B-7C954BBDF364}" type="presParOf" srcId="{33FBF89D-FD23-401D-AE03-59AE08C60D70}" destId="{B13203B1-F143-4C9F-A8FF-E50E945DD5AB}" srcOrd="6" destOrd="0" presId="urn:microsoft.com/office/officeart/2009/3/layout/RandomtoResultProcess"/>
    <dgm:cxn modelId="{2E80AB60-113C-459B-B350-D8EC5C1E0049}" type="presParOf" srcId="{33FBF89D-FD23-401D-AE03-59AE08C60D70}" destId="{E6BE29CC-9163-4B6C-AB20-6D1AA8C73B26}" srcOrd="7" destOrd="0" presId="urn:microsoft.com/office/officeart/2009/3/layout/RandomtoResultProcess"/>
    <dgm:cxn modelId="{C8B49180-8AF9-46ED-81F9-0B5F9EF3B974}" type="presParOf" srcId="{33FBF89D-FD23-401D-AE03-59AE08C60D70}" destId="{9CDB841A-5AA5-4FC8-92BA-11E69F09EFDE}" srcOrd="8" destOrd="0" presId="urn:microsoft.com/office/officeart/2009/3/layout/RandomtoResultProcess"/>
    <dgm:cxn modelId="{6F3C77D3-D139-4EA3-8364-6CB3642877BE}" type="presParOf" srcId="{33FBF89D-FD23-401D-AE03-59AE08C60D70}" destId="{F4BC43D7-F455-434A-AD92-7C07B54CBEB0}" srcOrd="9" destOrd="0" presId="urn:microsoft.com/office/officeart/2009/3/layout/RandomtoResultProcess"/>
    <dgm:cxn modelId="{47238DC1-4827-43F9-ABF4-B0DDB78911C6}" type="presParOf" srcId="{33FBF89D-FD23-401D-AE03-59AE08C60D70}" destId="{7E9EED5A-3499-40EB-88C7-F598F62983DA}" srcOrd="10" destOrd="0" presId="urn:microsoft.com/office/officeart/2009/3/layout/RandomtoResultProcess"/>
    <dgm:cxn modelId="{572A3F9A-0A74-4984-ADD4-B5531E47D33C}" type="presParOf" srcId="{33FBF89D-FD23-401D-AE03-59AE08C60D70}" destId="{EE9B0486-486F-4912-95EC-EC6224638207}" srcOrd="11" destOrd="0" presId="urn:microsoft.com/office/officeart/2009/3/layout/RandomtoResultProcess"/>
    <dgm:cxn modelId="{B16FF48A-AC96-4E25-8189-B75E8BD8D8CE}" type="presParOf" srcId="{33FBF89D-FD23-401D-AE03-59AE08C60D70}" destId="{1B416F69-47CA-43CB-BD15-4ED0FB34A647}" srcOrd="12" destOrd="0" presId="urn:microsoft.com/office/officeart/2009/3/layout/RandomtoResultProcess"/>
    <dgm:cxn modelId="{E9E8FBE0-6D29-4507-A68B-5BF331D58BD0}" type="presParOf" srcId="{33FBF89D-FD23-401D-AE03-59AE08C60D70}" destId="{476AD5B5-C389-40CB-B8EB-687BA6BBDDC4}" srcOrd="13" destOrd="0" presId="urn:microsoft.com/office/officeart/2009/3/layout/RandomtoResultProcess"/>
    <dgm:cxn modelId="{34C8ABA0-E872-4C96-81DF-FFBFD1983FAF}" type="presParOf" srcId="{33FBF89D-FD23-401D-AE03-59AE08C60D70}" destId="{981607A4-8CAF-4D80-9F48-7912C3D1FA04}" srcOrd="14" destOrd="0" presId="urn:microsoft.com/office/officeart/2009/3/layout/RandomtoResultProcess"/>
    <dgm:cxn modelId="{9D5D2A92-D46E-4351-A3FD-5FCDEBE07570}" type="presParOf" srcId="{33FBF89D-FD23-401D-AE03-59AE08C60D70}" destId="{17F62C05-E22E-4FC1-835C-70B66AAD0409}" srcOrd="15" destOrd="0" presId="urn:microsoft.com/office/officeart/2009/3/layout/RandomtoResultProcess"/>
    <dgm:cxn modelId="{4DD8FA17-43E8-4C80-926F-7D5ED19D3A7C}" type="presParOf" srcId="{33FBF89D-FD23-401D-AE03-59AE08C60D70}" destId="{2943B9A6-DA3E-494E-8C9D-EF932786FC89}" srcOrd="16" destOrd="0" presId="urn:microsoft.com/office/officeart/2009/3/layout/RandomtoResultProcess"/>
    <dgm:cxn modelId="{184C3A63-9866-48C3-86A7-0B344ADAC89F}" type="presParOf" srcId="{33FBF89D-FD23-401D-AE03-59AE08C60D70}" destId="{117B2C8E-0C69-46D4-AF2F-7FF9A2038F66}" srcOrd="17" destOrd="0" presId="urn:microsoft.com/office/officeart/2009/3/layout/RandomtoResultProcess"/>
    <dgm:cxn modelId="{D1A0F629-51F6-4333-9755-04667708552A}" type="presParOf" srcId="{33FBF89D-FD23-401D-AE03-59AE08C60D70}" destId="{F2EF90EF-C5BF-4EE3-8B8C-11752FED6597}" srcOrd="18" destOrd="0" presId="urn:microsoft.com/office/officeart/2009/3/layout/RandomtoResultProcess"/>
    <dgm:cxn modelId="{F32CC54A-42A7-4AA0-B6B8-3DA7954697D5}" type="presParOf" srcId="{33FBF89D-FD23-401D-AE03-59AE08C60D70}" destId="{77EBD74F-1DE7-4ECA-B19D-DB0CF1C59569}" srcOrd="19" destOrd="0" presId="urn:microsoft.com/office/officeart/2009/3/layout/RandomtoResultProcess"/>
    <dgm:cxn modelId="{0E7C7C4E-BEB2-4843-9F7D-34859E799209}" type="presParOf" srcId="{7752BE53-2D19-410B-B224-F321AADF2B6E}" destId="{F04092BD-34E5-449B-854F-EFBBF5C5D43B}" srcOrd="1" destOrd="0" presId="urn:microsoft.com/office/officeart/2009/3/layout/RandomtoResultProcess"/>
    <dgm:cxn modelId="{9064C7F5-8BDD-4EB4-B257-6C5EC7FEFC4D}" type="presParOf" srcId="{F04092BD-34E5-449B-854F-EFBBF5C5D43B}" destId="{19919A00-81F6-4ECF-B988-98405A56B522}" srcOrd="0" destOrd="0" presId="urn:microsoft.com/office/officeart/2009/3/layout/RandomtoResultProcess"/>
    <dgm:cxn modelId="{0F82C0A6-1983-41CB-8E94-3E090F4EF32B}" type="presParOf" srcId="{F04092BD-34E5-449B-854F-EFBBF5C5D43B}" destId="{AA52F6D9-A2AF-409E-A78A-58EDCAEA0704}" srcOrd="1" destOrd="0" presId="urn:microsoft.com/office/officeart/2009/3/layout/RandomtoResultProcess"/>
    <dgm:cxn modelId="{36A5F210-85D5-4452-B28C-6A217C6595BB}" type="presParOf" srcId="{7752BE53-2D19-410B-B224-F321AADF2B6E}" destId="{1ACAEE1B-4CFE-4AC0-BCF4-F3DDE3D66B4F}" srcOrd="2" destOrd="0" presId="urn:microsoft.com/office/officeart/2009/3/layout/RandomtoResultProcess"/>
    <dgm:cxn modelId="{52CB9A26-2EF7-4F7B-ACC1-04F087F80B86}" type="presParOf" srcId="{1ACAEE1B-4CFE-4AC0-BCF4-F3DDE3D66B4F}" destId="{670416BF-EB43-4A24-9F0F-7E84DBF905CB}" srcOrd="0" destOrd="0" presId="urn:microsoft.com/office/officeart/2009/3/layout/RandomtoResultProcess"/>
    <dgm:cxn modelId="{AA265C6C-EA43-40B7-9E7E-D8F3B5739C2D}" type="presParOf" srcId="{1ACAEE1B-4CFE-4AC0-BCF4-F3DDE3D66B4F}" destId="{453E3B0F-1E57-4D4C-A6D7-7D78B454ACAD}" srcOrd="1" destOrd="0" presId="urn:microsoft.com/office/officeart/2009/3/layout/RandomtoResultProcess"/>
    <dgm:cxn modelId="{B3A4AA9A-5BB2-4409-A0E0-EF57438DA04F}" type="presParOf" srcId="{1ACAEE1B-4CFE-4AC0-BCF4-F3DDE3D66B4F}" destId="{782FAC2E-906F-49AE-81F3-51029D879B44}" srcOrd="2" destOrd="0" presId="urn:microsoft.com/office/officeart/2009/3/layout/RandomtoResultProcess"/>
    <dgm:cxn modelId="{307C2088-ACA3-4227-97DF-49BF4FEE110D}" type="presParOf" srcId="{7752BE53-2D19-410B-B224-F321AADF2B6E}" destId="{F35FA147-5728-4850-98AA-717DCAD75CA9}" srcOrd="3" destOrd="0" presId="urn:microsoft.com/office/officeart/2009/3/layout/RandomtoResultProcess"/>
    <dgm:cxn modelId="{D5EECCFA-C346-4AA3-AD0C-82A11CBB86ED}" type="presParOf" srcId="{F35FA147-5728-4850-98AA-717DCAD75CA9}" destId="{7642E82C-C9B7-4026-810D-ED6EC2849B5B}" srcOrd="0" destOrd="0" presId="urn:microsoft.com/office/officeart/2009/3/layout/RandomtoResultProcess"/>
    <dgm:cxn modelId="{6DFE51B9-DF41-4B8B-B443-28F2898FF25E}" type="presParOf" srcId="{F35FA147-5728-4850-98AA-717DCAD75CA9}" destId="{3B0A62DE-5265-4285-8FD5-208D9E7D2E3C}" srcOrd="1" destOrd="0" presId="urn:microsoft.com/office/officeart/2009/3/layout/RandomtoResultProcess"/>
    <dgm:cxn modelId="{447DBDA0-759A-4E4C-8681-07CBBFF99454}" type="presParOf" srcId="{7752BE53-2D19-410B-B224-F321AADF2B6E}" destId="{AEFF3B34-271A-4B93-B355-3423C7E403FE}" srcOrd="4" destOrd="0" presId="urn:microsoft.com/office/officeart/2009/3/layout/RandomtoResultProcess"/>
    <dgm:cxn modelId="{8DA42AB6-4B0C-4CCE-9682-8DD4C3956797}" type="presParOf" srcId="{AEFF3B34-271A-4B93-B355-3423C7E403FE}" destId="{A3162233-8DDB-489F-B019-B1ADA2D2E852}" srcOrd="0" destOrd="0" presId="urn:microsoft.com/office/officeart/2009/3/layout/RandomtoResultProcess"/>
    <dgm:cxn modelId="{247F5A89-30D2-4D1B-9A80-D136EA03005F}" type="presParOf" srcId="{AEFF3B34-271A-4B93-B355-3423C7E403FE}" destId="{F653F23F-2C57-46A8-A6EE-4C94D31FD1AA}" srcOrd="1" destOrd="0" presId="urn:microsoft.com/office/officeart/2009/3/layout/RandomtoResultProcess"/>
    <dgm:cxn modelId="{47EDC18C-031D-4699-8D9F-D9C0229AFB16}" type="presParOf" srcId="{AEFF3B34-271A-4B93-B355-3423C7E403FE}" destId="{A67D868C-918F-4365-8D0F-0D7431C93E65}" srcOrd="2" destOrd="0" presId="urn:microsoft.com/office/officeart/2009/3/layout/RandomtoResultProcess"/>
    <dgm:cxn modelId="{C8AC5D60-2E53-4487-97CC-61E5989D2E84}" type="presParOf" srcId="{7752BE53-2D19-410B-B224-F321AADF2B6E}" destId="{EE54CCBE-FDC5-4C22-B49F-9DAB23308F54}" srcOrd="5" destOrd="0" presId="urn:microsoft.com/office/officeart/2009/3/layout/RandomtoResultProcess"/>
    <dgm:cxn modelId="{C14C8101-67D8-4437-86DE-A73B9D556A42}" type="presParOf" srcId="{EE54CCBE-FDC5-4C22-B49F-9DAB23308F54}" destId="{C75D0C35-DECC-4B94-92CD-0600DC5B86F2}" srcOrd="0" destOrd="0" presId="urn:microsoft.com/office/officeart/2009/3/layout/RandomtoResultProcess"/>
    <dgm:cxn modelId="{C454B3B1-2D96-4D38-A766-08AABF3E332E}" type="presParOf" srcId="{EE54CCBE-FDC5-4C22-B49F-9DAB23308F54}" destId="{CB5AB7C3-2E38-491D-BDE0-EB73C7D1A87D}" srcOrd="1" destOrd="0" presId="urn:microsoft.com/office/officeart/2009/3/layout/RandomtoResultProcess"/>
    <dgm:cxn modelId="{1ACFCDB0-4217-4CD4-8DAF-D189E54D49E1}" type="presParOf" srcId="{7752BE53-2D19-410B-B224-F321AADF2B6E}" destId="{E21659D3-58BF-434B-9E1A-9D6C8AD22704}" srcOrd="6" destOrd="0" presId="urn:microsoft.com/office/officeart/2009/3/layout/RandomtoResultProcess"/>
    <dgm:cxn modelId="{89B3EE57-80C8-4BCD-82B8-B42A60FB60B3}" type="presParOf" srcId="{E21659D3-58BF-434B-9E1A-9D6C8AD22704}" destId="{35D0DB32-4534-463A-8682-63D431B5761F}" srcOrd="0" destOrd="0" presId="urn:microsoft.com/office/officeart/2009/3/layout/RandomtoResultProcess"/>
    <dgm:cxn modelId="{14020796-2C0A-405F-BD68-952F07FC28DE}" type="presParOf" srcId="{E21659D3-58BF-434B-9E1A-9D6C8AD22704}" destId="{E1F6BF43-1733-4033-AEE5-60702642DCF0}" srcOrd="1" destOrd="0" presId="urn:microsoft.com/office/officeart/2009/3/layout/RandomtoResultProcess"/>
    <dgm:cxn modelId="{8EFEDCB1-ED21-4B57-BC03-4D37127F3A70}" type="presParOf" srcId="{E21659D3-58BF-434B-9E1A-9D6C8AD22704}" destId="{7478516C-AF89-41B0-B13A-EDA3B14236A3}" srcOrd="2" destOrd="0" presId="urn:microsoft.com/office/officeart/2009/3/layout/RandomtoResultProcess"/>
    <dgm:cxn modelId="{6E8ACD48-7882-4DCD-BAE6-15E314FE246E}" type="presParOf" srcId="{7752BE53-2D19-410B-B224-F321AADF2B6E}" destId="{1DCB0A97-1207-451F-BF60-D6BEBE17A301}" srcOrd="7" destOrd="0" presId="urn:microsoft.com/office/officeart/2009/3/layout/RandomtoResultProcess"/>
    <dgm:cxn modelId="{5DCCC6A8-C071-4C8E-8251-6892A87BE4BE}" type="presParOf" srcId="{1DCB0A97-1207-451F-BF60-D6BEBE17A301}" destId="{50545D9D-3CCA-4F8E-AD01-F98B86BB3F77}" srcOrd="0" destOrd="0" presId="urn:microsoft.com/office/officeart/2009/3/layout/RandomtoResultProcess"/>
    <dgm:cxn modelId="{6404A071-695C-4502-AD47-212DED8352E8}" type="presParOf" srcId="{1DCB0A97-1207-451F-BF60-D6BEBE17A301}" destId="{A67EB52B-C832-4B0A-B1D1-97DABBF0A94E}" srcOrd="1" destOrd="0" presId="urn:microsoft.com/office/officeart/2009/3/layout/RandomtoResultProcess"/>
    <dgm:cxn modelId="{2E9B0399-C7D8-4153-9A6A-A2B26E2543BA}" type="presParOf" srcId="{7752BE53-2D19-410B-B224-F321AADF2B6E}" destId="{53AE4CE0-4AA1-461C-9776-AE8C4033DB26}" srcOrd="8" destOrd="0" presId="urn:microsoft.com/office/officeart/2009/3/layout/RandomtoResultProcess"/>
    <dgm:cxn modelId="{FBC96205-9E81-49E9-8E5C-E189ED9F55FE}" type="presParOf" srcId="{53AE4CE0-4AA1-461C-9776-AE8C4033DB26}" destId="{3B1E22FA-BFAF-43CE-8780-E9EDC3419E3E}" srcOrd="0" destOrd="0" presId="urn:microsoft.com/office/officeart/2009/3/layout/RandomtoResultProcess"/>
    <dgm:cxn modelId="{555BA22B-B5C2-4CB7-8257-F3B75C9D31F7}" type="presParOf" srcId="{53AE4CE0-4AA1-461C-9776-AE8C4033DB26}" destId="{03902ACE-1885-4450-9D8D-E4DF1315CF31}" srcOrd="1" destOrd="0" presId="urn:microsoft.com/office/officeart/2009/3/layout/RandomtoResultProcess"/>
    <dgm:cxn modelId="{BE7F55CE-1AEC-45D1-A8E2-E09B9D17B14E}" type="presParOf" srcId="{53AE4CE0-4AA1-461C-9776-AE8C4033DB26}" destId="{9B513EA1-046D-4E65-8179-BA2D154E086D}"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7014B-9DBB-42C5-8938-5B95B9FC849B}">
      <dsp:nvSpPr>
        <dsp:cNvPr id="0" name=""/>
        <dsp:cNvSpPr/>
      </dsp:nvSpPr>
      <dsp:spPr>
        <a:xfrm>
          <a:off x="4" y="0"/>
          <a:ext cx="8534395" cy="4101405"/>
        </a:xfrm>
        <a:prstGeom prst="rightArrow">
          <a:avLst/>
        </a:prstGeom>
        <a:solidFill>
          <a:srgbClr val="003399">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B3FBB33D-88FF-420A-9621-FC1C1207BCE6}">
      <dsp:nvSpPr>
        <dsp:cNvPr id="0" name=""/>
        <dsp:cNvSpPr/>
      </dsp:nvSpPr>
      <dsp:spPr>
        <a:xfrm>
          <a:off x="0" y="1303303"/>
          <a:ext cx="742649" cy="1494798"/>
        </a:xfrm>
        <a:prstGeom prst="roundRect">
          <a:avLst/>
        </a:prstGeo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0" kern="1200" dirty="0" smtClean="0">
              <a:solidFill>
                <a:schemeClr val="accent1">
                  <a:lumMod val="75000"/>
                </a:schemeClr>
              </a:solidFill>
              <a:latin typeface="Arial Narrow" panose="020B0606020202030204" pitchFamily="34" charset="0"/>
              <a:ea typeface="+mn-ea"/>
              <a:cs typeface="+mn-cs"/>
            </a:rPr>
            <a:t>WIOA Enacted </a:t>
          </a:r>
        </a:p>
        <a:p>
          <a:pPr lvl="0" algn="ctr" defTabSz="355600">
            <a:lnSpc>
              <a:spcPct val="90000"/>
            </a:lnSpc>
            <a:spcBef>
              <a:spcPct val="0"/>
            </a:spcBef>
            <a:spcAft>
              <a:spcPct val="35000"/>
            </a:spcAft>
          </a:pPr>
          <a:r>
            <a:rPr lang="en-US" sz="800" b="0" kern="1200" dirty="0" smtClean="0">
              <a:solidFill>
                <a:schemeClr val="accent1">
                  <a:lumMod val="75000"/>
                </a:schemeClr>
              </a:solidFill>
              <a:latin typeface="Arial Narrow" panose="020B0606020202030204" pitchFamily="34" charset="0"/>
              <a:ea typeface="+mn-ea"/>
              <a:cs typeface="+mn-cs"/>
            </a:rPr>
            <a:t>July 2014</a:t>
          </a:r>
          <a:endParaRPr lang="en-US" sz="800" b="0" kern="1200" dirty="0">
            <a:solidFill>
              <a:schemeClr val="accent1">
                <a:lumMod val="75000"/>
              </a:schemeClr>
            </a:solidFill>
            <a:latin typeface="Arial Narrow" panose="020B0606020202030204" pitchFamily="34" charset="0"/>
            <a:ea typeface="+mn-ea"/>
            <a:cs typeface="+mn-cs"/>
          </a:endParaRPr>
        </a:p>
      </dsp:txBody>
      <dsp:txXfrm>
        <a:off x="36253" y="1339556"/>
        <a:ext cx="670143" cy="1422292"/>
      </dsp:txXfrm>
    </dsp:sp>
    <dsp:sp modelId="{8713DB1C-A463-493E-A28D-9D584B48B7F2}">
      <dsp:nvSpPr>
        <dsp:cNvPr id="0" name=""/>
        <dsp:cNvSpPr/>
      </dsp:nvSpPr>
      <dsp:spPr>
        <a:xfrm>
          <a:off x="2508952" y="1303311"/>
          <a:ext cx="853468" cy="1426206"/>
        </a:xfrm>
        <a:prstGeom prst="roundRect">
          <a:avLst/>
        </a:prstGeom>
        <a:solidFill>
          <a:srgbClr val="003399">
            <a:alpha val="90000"/>
            <a:hueOff val="0"/>
            <a:satOff val="0"/>
            <a:lumOff val="0"/>
            <a:alphaOff val="-6667"/>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Combined</a:t>
          </a:r>
          <a:br>
            <a:rPr lang="en-US" sz="800" b="1" kern="1200" dirty="0" smtClean="0">
              <a:solidFill>
                <a:schemeClr val="accent1">
                  <a:lumMod val="75000"/>
                </a:schemeClr>
              </a:solidFill>
              <a:latin typeface="Arial Narrow" panose="020B0606020202030204" pitchFamily="34" charset="0"/>
              <a:ea typeface="+mn-ea"/>
              <a:cs typeface="+mn-cs"/>
            </a:rPr>
          </a:br>
          <a:r>
            <a:rPr lang="en-US" sz="800" b="1" kern="1200" dirty="0" smtClean="0">
              <a:solidFill>
                <a:schemeClr val="accent1">
                  <a:lumMod val="75000"/>
                </a:schemeClr>
              </a:solidFill>
              <a:latin typeface="Arial Narrow" panose="020B0606020202030204" pitchFamily="34" charset="0"/>
              <a:ea typeface="+mn-ea"/>
              <a:cs typeface="+mn-cs"/>
            </a:rPr>
            <a:t>State Plan </a:t>
          </a:r>
          <a:br>
            <a:rPr lang="en-US" sz="800" b="1" kern="1200" dirty="0" smtClean="0">
              <a:solidFill>
                <a:schemeClr val="accent1">
                  <a:lumMod val="75000"/>
                </a:schemeClr>
              </a:solidFill>
              <a:latin typeface="Arial Narrow" panose="020B0606020202030204" pitchFamily="34" charset="0"/>
              <a:ea typeface="+mn-ea"/>
              <a:cs typeface="+mn-cs"/>
            </a:rPr>
          </a:br>
          <a:r>
            <a:rPr lang="en-US" sz="800" b="1" i="1" kern="1200" dirty="0" smtClean="0">
              <a:solidFill>
                <a:schemeClr val="accent1">
                  <a:lumMod val="75000"/>
                </a:schemeClr>
              </a:solidFill>
              <a:latin typeface="Arial Narrow" panose="020B0606020202030204" pitchFamily="34" charset="0"/>
              <a:ea typeface="+mn-ea"/>
              <a:cs typeface="+mn-cs"/>
            </a:rPr>
            <a:t>Draft</a:t>
          </a:r>
        </a:p>
        <a:p>
          <a:pPr lvl="0" algn="ctr" defTabSz="3556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November 2015 </a:t>
          </a:r>
          <a:r>
            <a:rPr lang="en-US" sz="700" b="0" kern="1200" dirty="0" smtClean="0">
              <a:solidFill>
                <a:schemeClr val="accent1">
                  <a:lumMod val="75000"/>
                </a:schemeClr>
              </a:solidFill>
              <a:latin typeface="Arial Narrow" panose="020B0606020202030204" pitchFamily="34" charset="0"/>
              <a:ea typeface="+mn-ea"/>
              <a:cs typeface="+mn-cs"/>
            </a:rPr>
            <a:t> </a:t>
          </a:r>
        </a:p>
      </dsp:txBody>
      <dsp:txXfrm>
        <a:off x="2550615" y="1344974"/>
        <a:ext cx="770142" cy="1342880"/>
      </dsp:txXfrm>
    </dsp:sp>
    <dsp:sp modelId="{BBBCD454-D938-4E0C-9556-52C75A86BF4C}">
      <dsp:nvSpPr>
        <dsp:cNvPr id="0" name=""/>
        <dsp:cNvSpPr/>
      </dsp:nvSpPr>
      <dsp:spPr>
        <a:xfrm>
          <a:off x="4332725" y="1303311"/>
          <a:ext cx="911288" cy="1426206"/>
        </a:xfrm>
        <a:prstGeom prst="roundRect">
          <a:avLst/>
        </a:prstGeom>
        <a:solidFill>
          <a:schemeClr val="accent2">
            <a:alpha val="70000"/>
          </a:scheme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Implementation Phase:</a:t>
          </a:r>
        </a:p>
        <a:p>
          <a:pPr lvl="0" algn="ctr" defTabSz="3556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Technical Assistance &amp; WIOA State Policy Guidance for local areas</a:t>
          </a:r>
        </a:p>
        <a:p>
          <a:pPr lvl="0" algn="ctr" defTabSz="3556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April – July 2016</a:t>
          </a:r>
        </a:p>
      </dsp:txBody>
      <dsp:txXfrm>
        <a:off x="4377210" y="1347796"/>
        <a:ext cx="822318" cy="1337236"/>
      </dsp:txXfrm>
    </dsp:sp>
    <dsp:sp modelId="{8A3681F6-6B3B-4210-93FB-4B6507A1DF8A}">
      <dsp:nvSpPr>
        <dsp:cNvPr id="0" name=""/>
        <dsp:cNvSpPr/>
      </dsp:nvSpPr>
      <dsp:spPr>
        <a:xfrm>
          <a:off x="6156498" y="1303311"/>
          <a:ext cx="821646" cy="1377612"/>
        </a:xfrm>
        <a:prstGeom prst="roundRect">
          <a:avLst/>
        </a:prstGeom>
        <a:solidFill>
          <a:srgbClr val="003399">
            <a:alpha val="90000"/>
            <a:hueOff val="0"/>
            <a:satOff val="0"/>
            <a:lumOff val="0"/>
            <a:alphaOff val="-33333"/>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Policy and Planning in Regional and Local Areas</a:t>
          </a:r>
        </a:p>
        <a:p>
          <a:pPr lvl="0" algn="ctr" defTabSz="3556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November 2016 – June, 2017</a:t>
          </a:r>
        </a:p>
        <a:p>
          <a:pPr lvl="0" algn="ctr" defTabSz="355600">
            <a:lnSpc>
              <a:spcPct val="90000"/>
            </a:lnSpc>
            <a:spcBef>
              <a:spcPct val="0"/>
            </a:spcBef>
            <a:spcAft>
              <a:spcPct val="35000"/>
            </a:spcAft>
          </a:pPr>
          <a:endParaRPr lang="en-US" sz="700" b="0" kern="1200" dirty="0">
            <a:solidFill>
              <a:schemeClr val="accent1">
                <a:lumMod val="75000"/>
              </a:schemeClr>
            </a:solidFill>
            <a:latin typeface="Arial"/>
            <a:ea typeface="+mn-ea"/>
            <a:cs typeface="+mn-cs"/>
          </a:endParaRPr>
        </a:p>
      </dsp:txBody>
      <dsp:txXfrm>
        <a:off x="6196607" y="1343420"/>
        <a:ext cx="741428" cy="1297394"/>
      </dsp:txXfrm>
    </dsp:sp>
    <dsp:sp modelId="{71C00F5A-7930-4951-8B95-6408F52E1902}">
      <dsp:nvSpPr>
        <dsp:cNvPr id="0" name=""/>
        <dsp:cNvSpPr/>
      </dsp:nvSpPr>
      <dsp:spPr>
        <a:xfrm>
          <a:off x="7099394" y="1371895"/>
          <a:ext cx="727814" cy="1317584"/>
        </a:xfrm>
        <a:prstGeom prst="roundRect">
          <a:avLst/>
        </a:prstGeo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Lead Operator</a:t>
          </a:r>
        </a:p>
        <a:p>
          <a:pPr lvl="0" algn="ctr" defTabSz="3556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In Place</a:t>
          </a:r>
        </a:p>
        <a:p>
          <a:pPr lvl="0" algn="ctr" defTabSz="3556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Local Signed</a:t>
          </a:r>
        </a:p>
        <a:p>
          <a:pPr lvl="0" algn="ctr" defTabSz="3556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Umbrella </a:t>
          </a:r>
        </a:p>
        <a:p>
          <a:pPr lvl="0" algn="ctr" defTabSz="355600">
            <a:lnSpc>
              <a:spcPct val="90000"/>
            </a:lnSpc>
            <a:spcBef>
              <a:spcPct val="0"/>
            </a:spcBef>
            <a:spcAft>
              <a:spcPct val="35000"/>
            </a:spcAft>
          </a:pPr>
          <a:r>
            <a:rPr lang="en-US" sz="800" b="1" kern="1200" dirty="0" err="1" smtClean="0">
              <a:solidFill>
                <a:schemeClr val="accent1">
                  <a:lumMod val="75000"/>
                </a:schemeClr>
              </a:solidFill>
              <a:latin typeface="Arial Narrow" panose="020B0606020202030204" pitchFamily="34" charset="0"/>
              <a:ea typeface="+mn-ea"/>
              <a:cs typeface="+mn-cs"/>
            </a:rPr>
            <a:t>MOUJuly</a:t>
          </a:r>
          <a:r>
            <a:rPr lang="en-US" sz="800" b="1" kern="1200" dirty="0" smtClean="0">
              <a:solidFill>
                <a:schemeClr val="accent1">
                  <a:lumMod val="75000"/>
                </a:schemeClr>
              </a:solidFill>
              <a:latin typeface="Arial Narrow" panose="020B0606020202030204" pitchFamily="34" charset="0"/>
              <a:ea typeface="+mn-ea"/>
              <a:cs typeface="+mn-cs"/>
            </a:rPr>
            <a:t> 1, 2017</a:t>
          </a:r>
          <a:endParaRPr lang="en-US" sz="800" b="1" kern="1200" dirty="0">
            <a:solidFill>
              <a:schemeClr val="accent1">
                <a:lumMod val="75000"/>
              </a:schemeClr>
            </a:solidFill>
            <a:latin typeface="Arial Narrow" panose="020B0606020202030204" pitchFamily="34" charset="0"/>
            <a:ea typeface="+mn-ea"/>
            <a:cs typeface="+mn-cs"/>
          </a:endParaRPr>
        </a:p>
      </dsp:txBody>
      <dsp:txXfrm>
        <a:off x="7134923" y="1407424"/>
        <a:ext cx="656756" cy="1246526"/>
      </dsp:txXfrm>
    </dsp:sp>
    <dsp:sp modelId="{ED84EB6D-63CB-4765-B084-917AD0101D38}">
      <dsp:nvSpPr>
        <dsp:cNvPr id="0" name=""/>
        <dsp:cNvSpPr/>
      </dsp:nvSpPr>
      <dsp:spPr>
        <a:xfrm>
          <a:off x="800133" y="1303303"/>
          <a:ext cx="755964" cy="1454768"/>
        </a:xfrm>
        <a:prstGeom prst="roundRect">
          <a:avLst/>
        </a:prstGeo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600" b="1" kern="1200" dirty="0" smtClean="0">
              <a:solidFill>
                <a:schemeClr val="accent1">
                  <a:lumMod val="75000"/>
                </a:schemeClr>
              </a:solidFill>
              <a:latin typeface="Arial Narrow" panose="020B0606020202030204" pitchFamily="34" charset="0"/>
              <a:ea typeface="+mn-ea"/>
              <a:cs typeface="+mn-cs"/>
            </a:rPr>
            <a:t> </a:t>
          </a:r>
          <a:r>
            <a:rPr lang="en-US" sz="800" b="1" kern="1200" dirty="0" smtClean="0">
              <a:solidFill>
                <a:schemeClr val="accent1">
                  <a:lumMod val="75000"/>
                </a:schemeClr>
              </a:solidFill>
              <a:latin typeface="Arial Narrow" panose="020B0606020202030204" pitchFamily="34" charset="0"/>
              <a:ea typeface="+mn-ea"/>
              <a:cs typeface="+mn-cs"/>
            </a:rPr>
            <a:t>MWIB</a:t>
          </a:r>
        </a:p>
        <a:p>
          <a:pPr lvl="0" algn="ctr" defTabSz="2667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Establishes</a:t>
          </a:r>
        </a:p>
        <a:p>
          <a:pPr lvl="0" algn="ctr" defTabSz="2667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WIOA Steering Committee</a:t>
          </a:r>
        </a:p>
        <a:p>
          <a:pPr lvl="0" algn="ctr" defTabSz="2667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October, 2014</a:t>
          </a:r>
        </a:p>
        <a:p>
          <a:pPr lvl="0" algn="ctr" defTabSz="2667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Steering Committee &amp;</a:t>
          </a:r>
        </a:p>
        <a:p>
          <a:pPr lvl="0" algn="ctr" defTabSz="2667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Workgroups</a:t>
          </a:r>
        </a:p>
        <a:p>
          <a:pPr lvl="0" algn="ctr" defTabSz="2667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October, 2014 – November, 2015</a:t>
          </a:r>
        </a:p>
      </dsp:txBody>
      <dsp:txXfrm>
        <a:off x="837036" y="1340206"/>
        <a:ext cx="682158" cy="1380962"/>
      </dsp:txXfrm>
    </dsp:sp>
    <dsp:sp modelId="{768181FB-AC76-45AC-9A05-4DFEF8128EDB}">
      <dsp:nvSpPr>
        <dsp:cNvPr id="0" name=""/>
        <dsp:cNvSpPr/>
      </dsp:nvSpPr>
      <dsp:spPr>
        <a:xfrm>
          <a:off x="1618414" y="1303303"/>
          <a:ext cx="787006" cy="1454768"/>
        </a:xfrm>
        <a:prstGeom prst="roundRect">
          <a:avLst/>
        </a:prstGeo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b="1" kern="1200" dirty="0" smtClean="0">
              <a:solidFill>
                <a:schemeClr val="accent1">
                  <a:lumMod val="75000"/>
                </a:schemeClr>
              </a:solidFill>
              <a:latin typeface="Arial"/>
              <a:ea typeface="+mn-ea"/>
              <a:cs typeface="+mn-cs"/>
            </a:rPr>
            <a:t> </a:t>
          </a:r>
          <a:r>
            <a:rPr lang="en-US" sz="800" b="1" kern="1200" dirty="0" smtClean="0">
              <a:solidFill>
                <a:schemeClr val="accent1">
                  <a:lumMod val="75000"/>
                </a:schemeClr>
              </a:solidFill>
              <a:latin typeface="Arial Narrow" panose="020B0606020202030204" pitchFamily="34" charset="0"/>
              <a:ea typeface="+mn-ea"/>
              <a:cs typeface="+mn-cs"/>
            </a:rPr>
            <a:t>Provisions</a:t>
          </a:r>
        </a:p>
        <a:p>
          <a:pPr lvl="0" algn="ctr" defTabSz="31115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Take  Effect</a:t>
          </a:r>
        </a:p>
        <a:p>
          <a:pPr lvl="0" algn="ctr" defTabSz="31115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July 2015</a:t>
          </a:r>
        </a:p>
        <a:p>
          <a:pPr lvl="0" algn="ctr" defTabSz="31115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*ETPL</a:t>
          </a:r>
        </a:p>
        <a:p>
          <a:pPr lvl="0" algn="ctr" defTabSz="31115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*Eligibility</a:t>
          </a:r>
        </a:p>
      </dsp:txBody>
      <dsp:txXfrm>
        <a:off x="1656832" y="1341721"/>
        <a:ext cx="710170" cy="1377932"/>
      </dsp:txXfrm>
    </dsp:sp>
    <dsp:sp modelId="{61443C63-2CEA-43D0-9398-B2298FA15466}">
      <dsp:nvSpPr>
        <dsp:cNvPr id="0" name=""/>
        <dsp:cNvSpPr/>
      </dsp:nvSpPr>
      <dsp:spPr>
        <a:xfrm>
          <a:off x="5265922" y="1303311"/>
          <a:ext cx="806032" cy="1426206"/>
        </a:xfrm>
        <a:prstGeom prst="roundRect">
          <a:avLst/>
        </a:prstGeo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solidFill>
                <a:srgbClr val="FF0000"/>
              </a:solidFill>
              <a:latin typeface="Arial Narrow" panose="020B0606020202030204" pitchFamily="34" charset="0"/>
              <a:ea typeface="+mn-ea"/>
              <a:cs typeface="+mn-cs"/>
            </a:rPr>
            <a:t>Final Rules</a:t>
          </a:r>
        </a:p>
        <a:p>
          <a:pPr lvl="0" algn="ctr" defTabSz="355600">
            <a:lnSpc>
              <a:spcPct val="90000"/>
            </a:lnSpc>
            <a:spcBef>
              <a:spcPct val="0"/>
            </a:spcBef>
            <a:spcAft>
              <a:spcPct val="35000"/>
            </a:spcAft>
          </a:pPr>
          <a:r>
            <a:rPr lang="en-US" sz="800" b="1" kern="1200" dirty="0" smtClean="0">
              <a:solidFill>
                <a:srgbClr val="FF0000"/>
              </a:solidFill>
              <a:latin typeface="Arial Narrow" panose="020B0606020202030204" pitchFamily="34" charset="0"/>
              <a:ea typeface="+mn-ea"/>
              <a:cs typeface="+mn-cs"/>
            </a:rPr>
            <a:t>Enacted</a:t>
          </a:r>
        </a:p>
        <a:p>
          <a:pPr lvl="0" algn="ctr" defTabSz="355600">
            <a:lnSpc>
              <a:spcPct val="90000"/>
            </a:lnSpc>
            <a:spcBef>
              <a:spcPct val="0"/>
            </a:spcBef>
            <a:spcAft>
              <a:spcPct val="35000"/>
            </a:spcAft>
          </a:pPr>
          <a:r>
            <a:rPr lang="en-US" sz="800" b="1" kern="1200" dirty="0" smtClean="0">
              <a:solidFill>
                <a:srgbClr val="FF0000"/>
              </a:solidFill>
              <a:latin typeface="Arial Narrow" panose="020B0606020202030204" pitchFamily="34" charset="0"/>
              <a:ea typeface="+mn-ea"/>
              <a:cs typeface="+mn-cs"/>
            </a:rPr>
            <a:t>August, 2016</a:t>
          </a:r>
          <a:endParaRPr lang="en-US" sz="800" b="1" kern="1200" dirty="0">
            <a:solidFill>
              <a:srgbClr val="FF0000"/>
            </a:solidFill>
            <a:latin typeface="Arial Narrow" panose="020B0606020202030204" pitchFamily="34" charset="0"/>
            <a:ea typeface="+mn-ea"/>
            <a:cs typeface="+mn-cs"/>
          </a:endParaRPr>
        </a:p>
      </dsp:txBody>
      <dsp:txXfrm>
        <a:off x="5305269" y="1342658"/>
        <a:ext cx="727338" cy="1347512"/>
      </dsp:txXfrm>
    </dsp:sp>
    <dsp:sp modelId="{33C2EF0E-C8ED-4E86-9516-F7DF81BA99AB}">
      <dsp:nvSpPr>
        <dsp:cNvPr id="0" name=""/>
        <dsp:cNvSpPr/>
      </dsp:nvSpPr>
      <dsp:spPr>
        <a:xfrm>
          <a:off x="3398654" y="1303311"/>
          <a:ext cx="806552" cy="1426206"/>
        </a:xfrm>
        <a:prstGeom prst="roundRect">
          <a:avLst/>
        </a:prstGeom>
        <a:solidFill>
          <a:srgbClr val="003399">
            <a:alpha val="9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Submission of Combined State Plan</a:t>
          </a:r>
        </a:p>
        <a:p>
          <a:pPr lvl="0" algn="ctr" defTabSz="3556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March, 3, 2016</a:t>
          </a:r>
        </a:p>
        <a:p>
          <a:pPr lvl="0" algn="ctr" defTabSz="3556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Adjusted</a:t>
          </a:r>
        </a:p>
        <a:p>
          <a:pPr lvl="0" algn="ctr" defTabSz="3556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April 1, 2016</a:t>
          </a:r>
        </a:p>
        <a:p>
          <a:pPr lvl="0" algn="ctr" defTabSz="355600">
            <a:lnSpc>
              <a:spcPct val="90000"/>
            </a:lnSpc>
            <a:spcBef>
              <a:spcPct val="0"/>
            </a:spcBef>
            <a:spcAft>
              <a:spcPct val="35000"/>
            </a:spcAft>
          </a:pPr>
          <a:endParaRPr lang="en-US" sz="800" b="1" kern="1200" dirty="0" smtClean="0">
            <a:solidFill>
              <a:schemeClr val="accent1">
                <a:lumMod val="75000"/>
              </a:schemeClr>
            </a:solidFill>
            <a:latin typeface="Arial Narrow" panose="020B0606020202030204" pitchFamily="34" charset="0"/>
            <a:ea typeface="+mn-ea"/>
            <a:cs typeface="+mn-cs"/>
          </a:endParaRPr>
        </a:p>
        <a:p>
          <a:pPr lvl="0" algn="ctr" defTabSz="3556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DOL Final Approval</a:t>
          </a:r>
        </a:p>
        <a:p>
          <a:pPr lvl="0" algn="ctr" defTabSz="355600">
            <a:lnSpc>
              <a:spcPct val="90000"/>
            </a:lnSpc>
            <a:spcBef>
              <a:spcPct val="0"/>
            </a:spcBef>
            <a:spcAft>
              <a:spcPct val="35000"/>
            </a:spcAft>
          </a:pPr>
          <a:r>
            <a:rPr lang="en-US" sz="800" b="1" kern="1200" dirty="0" smtClean="0">
              <a:solidFill>
                <a:schemeClr val="accent1">
                  <a:lumMod val="75000"/>
                </a:schemeClr>
              </a:solidFill>
              <a:latin typeface="Arial Narrow" panose="020B0606020202030204" pitchFamily="34" charset="0"/>
              <a:ea typeface="+mn-ea"/>
              <a:cs typeface="+mn-cs"/>
            </a:rPr>
            <a:t>October, 2016</a:t>
          </a:r>
          <a:endParaRPr lang="en-US" sz="800" b="1" kern="1200" dirty="0">
            <a:solidFill>
              <a:schemeClr val="accent1">
                <a:lumMod val="75000"/>
              </a:schemeClr>
            </a:solidFill>
            <a:latin typeface="Arial Narrow" panose="020B0606020202030204" pitchFamily="34" charset="0"/>
            <a:ea typeface="+mn-ea"/>
            <a:cs typeface="+mn-cs"/>
          </a:endParaRPr>
        </a:p>
      </dsp:txBody>
      <dsp:txXfrm>
        <a:off x="3438027" y="1342684"/>
        <a:ext cx="727806" cy="13474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C11C8-3F1C-4B71-B015-B9F7757CA447}">
      <dsp:nvSpPr>
        <dsp:cNvPr id="0" name=""/>
        <dsp:cNvSpPr/>
      </dsp:nvSpPr>
      <dsp:spPr>
        <a:xfrm>
          <a:off x="91716" y="1920762"/>
          <a:ext cx="1317644" cy="434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Entry Point for Business</a:t>
          </a:r>
        </a:p>
      </dsp:txBody>
      <dsp:txXfrm>
        <a:off x="91716" y="1920762"/>
        <a:ext cx="1317644" cy="434223"/>
      </dsp:txXfrm>
    </dsp:sp>
    <dsp:sp modelId="{9808C9A0-3A91-4763-9E64-C16CE7A873EA}">
      <dsp:nvSpPr>
        <dsp:cNvPr id="0" name=""/>
        <dsp:cNvSpPr/>
      </dsp:nvSpPr>
      <dsp:spPr>
        <a:xfrm>
          <a:off x="76194" y="2895603"/>
          <a:ext cx="1317644" cy="822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Core Partner Agencies (Career Center, WDB, MRC, MCB, DTA, ABE)</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Community College</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Economic Development</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Business to Business Referral</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Job Fair</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Job Posting</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76194" y="2895603"/>
        <a:ext cx="1317644" cy="822089"/>
      </dsp:txXfrm>
    </dsp:sp>
    <dsp:sp modelId="{16C9C8B5-490B-49B2-BDFB-3B56FCD24C7D}">
      <dsp:nvSpPr>
        <dsp:cNvPr id="0" name=""/>
        <dsp:cNvSpPr/>
      </dsp:nvSpPr>
      <dsp:spPr>
        <a:xfrm>
          <a:off x="90219" y="1788698"/>
          <a:ext cx="104812" cy="104812"/>
        </a:xfrm>
        <a:prstGeom prst="ellipse">
          <a:avLst/>
        </a:prstGeom>
        <a:solidFill>
          <a:srgbClr val="5B9BD5">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49717A-54AD-480B-B0C9-C44444289B36}">
      <dsp:nvSpPr>
        <dsp:cNvPr id="0" name=""/>
        <dsp:cNvSpPr/>
      </dsp:nvSpPr>
      <dsp:spPr>
        <a:xfrm>
          <a:off x="163587" y="1641961"/>
          <a:ext cx="104812" cy="104812"/>
        </a:xfrm>
        <a:prstGeom prst="ellipse">
          <a:avLst/>
        </a:prstGeom>
        <a:solidFill>
          <a:srgbClr val="5B9BD5">
            <a:shade val="50000"/>
            <a:hueOff val="35185"/>
            <a:satOff val="943"/>
            <a:lumOff val="415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AD51D4-5434-4380-8213-58454EC483A6}">
      <dsp:nvSpPr>
        <dsp:cNvPr id="0" name=""/>
        <dsp:cNvSpPr/>
      </dsp:nvSpPr>
      <dsp:spPr>
        <a:xfrm>
          <a:off x="339673" y="1671308"/>
          <a:ext cx="164705" cy="164705"/>
        </a:xfrm>
        <a:prstGeom prst="ellipse">
          <a:avLst/>
        </a:prstGeom>
        <a:solidFill>
          <a:srgbClr val="5B9BD5">
            <a:shade val="50000"/>
            <a:hueOff val="70370"/>
            <a:satOff val="1885"/>
            <a:lumOff val="830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7512A8-3847-4BCC-9932-5C3C7B32B79C}">
      <dsp:nvSpPr>
        <dsp:cNvPr id="0" name=""/>
        <dsp:cNvSpPr/>
      </dsp:nvSpPr>
      <dsp:spPr>
        <a:xfrm>
          <a:off x="486410" y="1509897"/>
          <a:ext cx="104812" cy="104812"/>
        </a:xfrm>
        <a:prstGeom prst="ellipse">
          <a:avLst/>
        </a:prstGeom>
        <a:solidFill>
          <a:srgbClr val="5B9BD5">
            <a:shade val="50000"/>
            <a:hueOff val="105555"/>
            <a:satOff val="2828"/>
            <a:lumOff val="12459"/>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3203B1-F143-4C9F-A8FF-E50E945DD5AB}">
      <dsp:nvSpPr>
        <dsp:cNvPr id="0" name=""/>
        <dsp:cNvSpPr/>
      </dsp:nvSpPr>
      <dsp:spPr>
        <a:xfrm>
          <a:off x="677169" y="1451202"/>
          <a:ext cx="104812" cy="104812"/>
        </a:xfrm>
        <a:prstGeom prst="ellipse">
          <a:avLst/>
        </a:prstGeom>
        <a:solidFill>
          <a:srgbClr val="5B9BD5">
            <a:shade val="50000"/>
            <a:hueOff val="140740"/>
            <a:satOff val="3771"/>
            <a:lumOff val="1661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BE29CC-9163-4B6C-AB20-6D1AA8C73B26}">
      <dsp:nvSpPr>
        <dsp:cNvPr id="0" name=""/>
        <dsp:cNvSpPr/>
      </dsp:nvSpPr>
      <dsp:spPr>
        <a:xfrm>
          <a:off x="911949" y="1553918"/>
          <a:ext cx="104812" cy="104812"/>
        </a:xfrm>
        <a:prstGeom prst="ellipse">
          <a:avLst/>
        </a:prstGeom>
        <a:solidFill>
          <a:srgbClr val="5B9BD5">
            <a:shade val="50000"/>
            <a:hueOff val="175925"/>
            <a:satOff val="4713"/>
            <a:lumOff val="20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DB841A-5AA5-4FC8-92BA-11E69F09EFDE}">
      <dsp:nvSpPr>
        <dsp:cNvPr id="0" name=""/>
        <dsp:cNvSpPr/>
      </dsp:nvSpPr>
      <dsp:spPr>
        <a:xfrm>
          <a:off x="1058687" y="1627287"/>
          <a:ext cx="164705" cy="164705"/>
        </a:xfrm>
        <a:prstGeom prst="ellipse">
          <a:avLst/>
        </a:prstGeom>
        <a:solidFill>
          <a:srgbClr val="5B9BD5">
            <a:shade val="50000"/>
            <a:hueOff val="211110"/>
            <a:satOff val="5656"/>
            <a:lumOff val="2491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BC43D7-F455-434A-AD92-7C07B54CBEB0}">
      <dsp:nvSpPr>
        <dsp:cNvPr id="0" name=""/>
        <dsp:cNvSpPr/>
      </dsp:nvSpPr>
      <dsp:spPr>
        <a:xfrm>
          <a:off x="1264120" y="1788698"/>
          <a:ext cx="104812" cy="104812"/>
        </a:xfrm>
        <a:prstGeom prst="ellipse">
          <a:avLst/>
        </a:prstGeom>
        <a:solidFill>
          <a:srgbClr val="5B9BD5">
            <a:shade val="50000"/>
            <a:hueOff val="246295"/>
            <a:satOff val="6598"/>
            <a:lumOff val="2907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9EED5A-3499-40EB-88C7-F598F62983DA}">
      <dsp:nvSpPr>
        <dsp:cNvPr id="0" name=""/>
        <dsp:cNvSpPr/>
      </dsp:nvSpPr>
      <dsp:spPr>
        <a:xfrm>
          <a:off x="1352162" y="1950110"/>
          <a:ext cx="104812" cy="104812"/>
        </a:xfrm>
        <a:prstGeom prst="ellipse">
          <a:avLst/>
        </a:prstGeom>
        <a:solidFill>
          <a:srgbClr val="5B9BD5">
            <a:shade val="50000"/>
            <a:hueOff val="281481"/>
            <a:satOff val="7541"/>
            <a:lumOff val="3322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9B0486-486F-4912-95EC-EC6224638207}">
      <dsp:nvSpPr>
        <dsp:cNvPr id="0" name=""/>
        <dsp:cNvSpPr/>
      </dsp:nvSpPr>
      <dsp:spPr>
        <a:xfrm>
          <a:off x="589127" y="1641961"/>
          <a:ext cx="269518" cy="269518"/>
        </a:xfrm>
        <a:prstGeom prst="ellipse">
          <a:avLst/>
        </a:prstGeom>
        <a:solidFill>
          <a:srgbClr val="5B9BD5">
            <a:shade val="50000"/>
            <a:hueOff val="316666"/>
            <a:satOff val="8484"/>
            <a:lumOff val="3737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416F69-47CA-43CB-BD15-4ED0FB34A647}">
      <dsp:nvSpPr>
        <dsp:cNvPr id="0" name=""/>
        <dsp:cNvSpPr/>
      </dsp:nvSpPr>
      <dsp:spPr>
        <a:xfrm>
          <a:off x="16850" y="2199564"/>
          <a:ext cx="104812" cy="104812"/>
        </a:xfrm>
        <a:prstGeom prst="ellipse">
          <a:avLst/>
        </a:prstGeom>
        <a:solidFill>
          <a:srgbClr val="5B9BD5">
            <a:shade val="50000"/>
            <a:hueOff val="316666"/>
            <a:satOff val="8484"/>
            <a:lumOff val="37377"/>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6AD5B5-C389-40CB-B8EB-687BA6BBDDC4}">
      <dsp:nvSpPr>
        <dsp:cNvPr id="0" name=""/>
        <dsp:cNvSpPr/>
      </dsp:nvSpPr>
      <dsp:spPr>
        <a:xfrm>
          <a:off x="104892" y="2331628"/>
          <a:ext cx="164705" cy="164705"/>
        </a:xfrm>
        <a:prstGeom prst="ellipse">
          <a:avLst/>
        </a:prstGeom>
        <a:solidFill>
          <a:srgbClr val="5B9BD5">
            <a:shade val="50000"/>
            <a:hueOff val="281481"/>
            <a:satOff val="7541"/>
            <a:lumOff val="33224"/>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1607A4-8CAF-4D80-9F48-7912C3D1FA04}">
      <dsp:nvSpPr>
        <dsp:cNvPr id="0" name=""/>
        <dsp:cNvSpPr/>
      </dsp:nvSpPr>
      <dsp:spPr>
        <a:xfrm>
          <a:off x="324999" y="2449018"/>
          <a:ext cx="239571" cy="239571"/>
        </a:xfrm>
        <a:prstGeom prst="ellipse">
          <a:avLst/>
        </a:prstGeom>
        <a:solidFill>
          <a:srgbClr val="5B9BD5">
            <a:shade val="50000"/>
            <a:hueOff val="246295"/>
            <a:satOff val="6598"/>
            <a:lumOff val="29071"/>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F62C05-E22E-4FC1-835C-70B66AAD0409}">
      <dsp:nvSpPr>
        <dsp:cNvPr id="0" name=""/>
        <dsp:cNvSpPr/>
      </dsp:nvSpPr>
      <dsp:spPr>
        <a:xfrm>
          <a:off x="633148" y="2639777"/>
          <a:ext cx="104812" cy="104812"/>
        </a:xfrm>
        <a:prstGeom prst="ellipse">
          <a:avLst/>
        </a:prstGeom>
        <a:solidFill>
          <a:srgbClr val="5B9BD5">
            <a:shade val="50000"/>
            <a:hueOff val="211110"/>
            <a:satOff val="5656"/>
            <a:lumOff val="24918"/>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43B9A6-DA3E-494E-8C9D-EF932786FC89}">
      <dsp:nvSpPr>
        <dsp:cNvPr id="0" name=""/>
        <dsp:cNvSpPr/>
      </dsp:nvSpPr>
      <dsp:spPr>
        <a:xfrm>
          <a:off x="691843" y="2449018"/>
          <a:ext cx="164705" cy="164705"/>
        </a:xfrm>
        <a:prstGeom prst="ellipse">
          <a:avLst/>
        </a:prstGeom>
        <a:solidFill>
          <a:srgbClr val="5B9BD5">
            <a:shade val="50000"/>
            <a:hueOff val="175925"/>
            <a:satOff val="4713"/>
            <a:lumOff val="20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7B2C8E-0C69-46D4-AF2F-7FF9A2038F66}">
      <dsp:nvSpPr>
        <dsp:cNvPr id="0" name=""/>
        <dsp:cNvSpPr/>
      </dsp:nvSpPr>
      <dsp:spPr>
        <a:xfrm>
          <a:off x="838581" y="2654451"/>
          <a:ext cx="104812" cy="104812"/>
        </a:xfrm>
        <a:prstGeom prst="ellipse">
          <a:avLst/>
        </a:prstGeom>
        <a:solidFill>
          <a:srgbClr val="5B9BD5">
            <a:shade val="50000"/>
            <a:hueOff val="140740"/>
            <a:satOff val="3771"/>
            <a:lumOff val="1661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EF90EF-C5BF-4EE3-8B8C-11752FED6597}">
      <dsp:nvSpPr>
        <dsp:cNvPr id="0" name=""/>
        <dsp:cNvSpPr/>
      </dsp:nvSpPr>
      <dsp:spPr>
        <a:xfrm>
          <a:off x="970645" y="2419670"/>
          <a:ext cx="239571" cy="239571"/>
        </a:xfrm>
        <a:prstGeom prst="ellipse">
          <a:avLst/>
        </a:prstGeom>
        <a:solidFill>
          <a:srgbClr val="5B9BD5">
            <a:shade val="50000"/>
            <a:hueOff val="105555"/>
            <a:satOff val="2828"/>
            <a:lumOff val="12459"/>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EBD74F-1DE7-4ECA-B19D-DB0CF1C59569}">
      <dsp:nvSpPr>
        <dsp:cNvPr id="0" name=""/>
        <dsp:cNvSpPr/>
      </dsp:nvSpPr>
      <dsp:spPr>
        <a:xfrm>
          <a:off x="1293467" y="2360975"/>
          <a:ext cx="164705" cy="164705"/>
        </a:xfrm>
        <a:prstGeom prst="ellipse">
          <a:avLst/>
        </a:prstGeom>
        <a:solidFill>
          <a:srgbClr val="5B9BD5">
            <a:shade val="50000"/>
            <a:hueOff val="70370"/>
            <a:satOff val="1885"/>
            <a:lumOff val="8306"/>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919A00-81F6-4ECF-B988-98405A56B522}">
      <dsp:nvSpPr>
        <dsp:cNvPr id="0" name=""/>
        <dsp:cNvSpPr/>
      </dsp:nvSpPr>
      <dsp:spPr>
        <a:xfrm>
          <a:off x="1458173" y="1671064"/>
          <a:ext cx="483716" cy="923467"/>
        </a:xfrm>
        <a:prstGeom prst="chevron">
          <a:avLst>
            <a:gd name="adj" fmla="val 62310"/>
          </a:avLst>
        </a:prstGeom>
        <a:solidFill>
          <a:srgbClr val="5B9BD5">
            <a:shade val="9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70416BF-EB43-4A24-9F0F-7E84DBF905CB}">
      <dsp:nvSpPr>
        <dsp:cNvPr id="0" name=""/>
        <dsp:cNvSpPr/>
      </dsp:nvSpPr>
      <dsp:spPr>
        <a:xfrm>
          <a:off x="1941890" y="1671513"/>
          <a:ext cx="1319227" cy="923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Assessment, Triage &amp; Referral</a:t>
          </a:r>
          <a:endParaRPr lang="en-US" sz="12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1941890" y="1671513"/>
        <a:ext cx="1319227" cy="923459"/>
      </dsp:txXfrm>
    </dsp:sp>
    <dsp:sp modelId="{453E3B0F-1E57-4D4C-A6D7-7D78B454ACAD}">
      <dsp:nvSpPr>
        <dsp:cNvPr id="0" name=""/>
        <dsp:cNvSpPr/>
      </dsp:nvSpPr>
      <dsp:spPr>
        <a:xfrm>
          <a:off x="1941890" y="2836390"/>
          <a:ext cx="1319227" cy="813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Assess business need and priorities</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What are the skill needs?</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Are there existing programs, resources, or capacity to meet business needs? </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Are work-based training models appropriate?</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Is customer eligible for Workforce Training Fund?</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1941890" y="2836390"/>
        <a:ext cx="1319227" cy="813523"/>
      </dsp:txXfrm>
    </dsp:sp>
    <dsp:sp modelId="{7642E82C-C9B7-4026-810D-ED6EC2849B5B}">
      <dsp:nvSpPr>
        <dsp:cNvPr id="0" name=""/>
        <dsp:cNvSpPr/>
      </dsp:nvSpPr>
      <dsp:spPr>
        <a:xfrm>
          <a:off x="3261117" y="1671064"/>
          <a:ext cx="483716" cy="923467"/>
        </a:xfrm>
        <a:prstGeom prst="chevron">
          <a:avLst>
            <a:gd name="adj" fmla="val 62310"/>
          </a:avLst>
        </a:prstGeom>
        <a:solidFill>
          <a:srgbClr val="5B9BD5">
            <a:shade val="90000"/>
            <a:hueOff val="175458"/>
            <a:satOff val="-1607"/>
            <a:lumOff val="13877"/>
            <a:alphaOff val="0"/>
          </a:srgbClr>
        </a:solidFill>
        <a:ln>
          <a:noFill/>
        </a:ln>
        <a:effectLst/>
      </dsp:spPr>
      <dsp:style>
        <a:lnRef idx="0">
          <a:scrgbClr r="0" g="0" b="0"/>
        </a:lnRef>
        <a:fillRef idx="1">
          <a:scrgbClr r="0" g="0" b="0"/>
        </a:fillRef>
        <a:effectRef idx="0">
          <a:scrgbClr r="0" g="0" b="0"/>
        </a:effectRef>
        <a:fontRef idx="minor">
          <a:schemeClr val="lt1"/>
        </a:fontRef>
      </dsp:style>
    </dsp:sp>
    <dsp:sp modelId="{A3162233-8DDB-489F-B019-B1ADA2D2E852}">
      <dsp:nvSpPr>
        <dsp:cNvPr id="0" name=""/>
        <dsp:cNvSpPr/>
      </dsp:nvSpPr>
      <dsp:spPr>
        <a:xfrm>
          <a:off x="3744834" y="1671513"/>
          <a:ext cx="1319227" cy="923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ysClr val="windowText" lastClr="000000">
                  <a:hueOff val="0"/>
                  <a:satOff val="0"/>
                  <a:lumOff val="0"/>
                  <a:alphaOff val="0"/>
                </a:sysClr>
              </a:solidFill>
              <a:latin typeface="Arial (Body)"/>
              <a:ea typeface="+mn-ea"/>
              <a:cs typeface="+mn-cs"/>
            </a:rPr>
            <a:t>Account Management</a:t>
          </a:r>
          <a:endParaRPr lang="en-US" sz="1200" b="1" kern="1200" dirty="0">
            <a:solidFill>
              <a:sysClr val="windowText" lastClr="000000">
                <a:hueOff val="0"/>
                <a:satOff val="0"/>
                <a:lumOff val="0"/>
                <a:alphaOff val="0"/>
              </a:sysClr>
            </a:solidFill>
            <a:latin typeface="Arial (Body)"/>
            <a:ea typeface="+mn-ea"/>
            <a:cs typeface="+mn-cs"/>
          </a:endParaRPr>
        </a:p>
      </dsp:txBody>
      <dsp:txXfrm>
        <a:off x="3744834" y="1671513"/>
        <a:ext cx="1319227" cy="923459"/>
      </dsp:txXfrm>
    </dsp:sp>
    <dsp:sp modelId="{F653F23F-2C57-46A8-A6EE-4C94D31FD1AA}">
      <dsp:nvSpPr>
        <dsp:cNvPr id="0" name=""/>
        <dsp:cNvSpPr/>
      </dsp:nvSpPr>
      <dsp:spPr>
        <a:xfrm>
          <a:off x="3744834" y="2836390"/>
          <a:ext cx="1319227" cy="813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lvl="0" algn="l" defTabSz="533400">
            <a:lnSpc>
              <a:spcPct val="90000"/>
            </a:lnSpc>
            <a:spcBef>
              <a:spcPct val="0"/>
            </a:spcBef>
            <a:spcAft>
              <a:spcPct val="35000"/>
            </a:spcAft>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Account manager (agency) based on business need. </a:t>
          </a:r>
          <a:r>
            <a:rPr lang="en-US" sz="1200" i="1"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Examples:</a:t>
          </a:r>
          <a:endParaRPr lang="en-US" sz="1200" i="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Talent sourcing &amp; development = career center</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Incumbent worker training = Workforce Training Fund</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Economic incentives = MOBD</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3744834" y="2836390"/>
        <a:ext cx="1319227" cy="813523"/>
      </dsp:txXfrm>
    </dsp:sp>
    <dsp:sp modelId="{C75D0C35-DECC-4B94-92CD-0600DC5B86F2}">
      <dsp:nvSpPr>
        <dsp:cNvPr id="0" name=""/>
        <dsp:cNvSpPr/>
      </dsp:nvSpPr>
      <dsp:spPr>
        <a:xfrm>
          <a:off x="5064061" y="1671064"/>
          <a:ext cx="483716" cy="923467"/>
        </a:xfrm>
        <a:prstGeom prst="chevron">
          <a:avLst>
            <a:gd name="adj" fmla="val 62310"/>
          </a:avLst>
        </a:prstGeom>
        <a:solidFill>
          <a:srgbClr val="5B9BD5">
            <a:shade val="90000"/>
            <a:hueOff val="350916"/>
            <a:satOff val="-3215"/>
            <a:lumOff val="27754"/>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5D0DB32-4534-463A-8682-63D431B5761F}">
      <dsp:nvSpPr>
        <dsp:cNvPr id="0" name=""/>
        <dsp:cNvSpPr/>
      </dsp:nvSpPr>
      <dsp:spPr>
        <a:xfrm>
          <a:off x="5547778" y="1671513"/>
          <a:ext cx="1319227" cy="923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Service Delivery</a:t>
          </a:r>
          <a:endParaRPr lang="en-US" sz="12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sp:txBody>
      <dsp:txXfrm>
        <a:off x="5547778" y="1671513"/>
        <a:ext cx="1319227" cy="923459"/>
      </dsp:txXfrm>
    </dsp:sp>
    <dsp:sp modelId="{E1F6BF43-1733-4033-AEE5-60702642DCF0}">
      <dsp:nvSpPr>
        <dsp:cNvPr id="0" name=""/>
        <dsp:cNvSpPr/>
      </dsp:nvSpPr>
      <dsp:spPr>
        <a:xfrm>
          <a:off x="5547778" y="2836390"/>
          <a:ext cx="1319227" cy="813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Body)"/>
              <a:ea typeface="+mn-ea"/>
              <a:cs typeface="+mn-cs"/>
            </a:rPr>
            <a:t>Layoff aversion</a:t>
          </a:r>
          <a:endParaRPr lang="en-US" sz="1200" kern="1200" dirty="0">
            <a:solidFill>
              <a:sysClr val="windowText" lastClr="000000">
                <a:hueOff val="0"/>
                <a:satOff val="0"/>
                <a:lumOff val="0"/>
                <a:alphaOff val="0"/>
              </a:sysClr>
            </a:solidFill>
            <a:latin typeface="Arial (Body)"/>
            <a:ea typeface="+mn-ea"/>
            <a:cs typeface="+mn-cs"/>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Body)"/>
              <a:ea typeface="+mn-ea"/>
              <a:cs typeface="+mn-cs"/>
            </a:rPr>
            <a:t>Talent sourcing</a:t>
          </a:r>
          <a:endParaRPr lang="en-US" sz="1200" kern="1200" dirty="0">
            <a:solidFill>
              <a:sysClr val="windowText" lastClr="000000">
                <a:hueOff val="0"/>
                <a:satOff val="0"/>
                <a:lumOff val="0"/>
                <a:alphaOff val="0"/>
              </a:sysClr>
            </a:solidFill>
            <a:latin typeface="Arial (Body)"/>
            <a:ea typeface="+mn-ea"/>
            <a:cs typeface="+mn-cs"/>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Body)"/>
              <a:ea typeface="+mn-ea"/>
              <a:cs typeface="+mn-cs"/>
            </a:rPr>
            <a:t>Business access to education and training resources</a:t>
          </a:r>
          <a:endParaRPr lang="en-US" sz="1200" kern="1200" dirty="0">
            <a:solidFill>
              <a:sysClr val="windowText" lastClr="000000">
                <a:hueOff val="0"/>
                <a:satOff val="0"/>
                <a:lumOff val="0"/>
                <a:alphaOff val="0"/>
              </a:sysClr>
            </a:solidFill>
            <a:latin typeface="Arial (Body)"/>
            <a:ea typeface="+mn-ea"/>
            <a:cs typeface="+mn-cs"/>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Body)"/>
              <a:ea typeface="+mn-ea"/>
              <a:cs typeface="+mn-cs"/>
            </a:rPr>
            <a:t>Referral to incentives</a:t>
          </a:r>
          <a:endParaRPr lang="en-US" sz="1200" kern="1200" dirty="0">
            <a:solidFill>
              <a:sysClr val="windowText" lastClr="000000">
                <a:hueOff val="0"/>
                <a:satOff val="0"/>
                <a:lumOff val="0"/>
                <a:alphaOff val="0"/>
              </a:sysClr>
            </a:solidFill>
            <a:latin typeface="Arial (Body)"/>
            <a:ea typeface="+mn-ea"/>
            <a:cs typeface="+mn-cs"/>
          </a:endParaRPr>
        </a:p>
      </dsp:txBody>
      <dsp:txXfrm>
        <a:off x="5547778" y="2836390"/>
        <a:ext cx="1319227" cy="813523"/>
      </dsp:txXfrm>
    </dsp:sp>
    <dsp:sp modelId="{50545D9D-3CCA-4F8E-AD01-F98B86BB3F77}">
      <dsp:nvSpPr>
        <dsp:cNvPr id="0" name=""/>
        <dsp:cNvSpPr/>
      </dsp:nvSpPr>
      <dsp:spPr>
        <a:xfrm>
          <a:off x="6867005" y="1671064"/>
          <a:ext cx="483716" cy="923467"/>
        </a:xfrm>
        <a:prstGeom prst="chevron">
          <a:avLst>
            <a:gd name="adj" fmla="val 62310"/>
          </a:avLst>
        </a:prstGeom>
        <a:solidFill>
          <a:srgbClr val="5B9BD5">
            <a:shade val="90000"/>
            <a:hueOff val="175458"/>
            <a:satOff val="-1607"/>
            <a:lumOff val="13877"/>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B1E22FA-BFAF-43CE-8780-E9EDC3419E3E}">
      <dsp:nvSpPr>
        <dsp:cNvPr id="0" name=""/>
        <dsp:cNvSpPr/>
      </dsp:nvSpPr>
      <dsp:spPr>
        <a:xfrm>
          <a:off x="7413052" y="1600203"/>
          <a:ext cx="1121343" cy="1121343"/>
        </a:xfrm>
        <a:prstGeom prst="ellipse">
          <a:avLst/>
        </a:prstGeom>
        <a:solidFill>
          <a:srgbClr val="5B9BD5">
            <a:shade val="50000"/>
            <a:hueOff val="35185"/>
            <a:satOff val="943"/>
            <a:lumOff val="415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b="1" kern="1200" dirty="0" smtClean="0">
              <a:solidFill>
                <a:sysClr val="window" lastClr="FFFFFF"/>
              </a:solidFill>
              <a:latin typeface="Arial" panose="020B0604020202020204" pitchFamily="34" charset="0"/>
              <a:ea typeface="+mn-ea"/>
              <a:cs typeface="Arial" panose="020B0604020202020204" pitchFamily="34" charset="0"/>
            </a:rPr>
            <a:t>Outcomes</a:t>
          </a:r>
          <a:endParaRPr lang="en-US" sz="1200" b="1" kern="1200" dirty="0">
            <a:solidFill>
              <a:sysClr val="window" lastClr="FFFFFF"/>
            </a:solidFill>
            <a:latin typeface="Arial" panose="020B0604020202020204" pitchFamily="34" charset="0"/>
            <a:ea typeface="+mn-ea"/>
            <a:cs typeface="Arial" panose="020B0604020202020204" pitchFamily="34" charset="0"/>
          </a:endParaRPr>
        </a:p>
      </dsp:txBody>
      <dsp:txXfrm>
        <a:off x="7577269" y="1764420"/>
        <a:ext cx="792909" cy="792909"/>
      </dsp:txXfrm>
    </dsp:sp>
    <dsp:sp modelId="{03902ACE-1885-4450-9D8D-E4DF1315CF31}">
      <dsp:nvSpPr>
        <dsp:cNvPr id="0" name=""/>
        <dsp:cNvSpPr/>
      </dsp:nvSpPr>
      <dsp:spPr>
        <a:xfrm>
          <a:off x="7350722" y="2836390"/>
          <a:ext cx="1319227" cy="8135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Body)"/>
              <a:ea typeface="+mn-ea"/>
              <a:cs typeface="+mn-cs"/>
            </a:rPr>
            <a:t>Successful hires</a:t>
          </a:r>
          <a:endParaRPr lang="en-US" sz="1200" kern="1200" dirty="0">
            <a:solidFill>
              <a:sysClr val="windowText" lastClr="000000">
                <a:hueOff val="0"/>
                <a:satOff val="0"/>
                <a:lumOff val="0"/>
                <a:alphaOff val="0"/>
              </a:sysClr>
            </a:solidFill>
            <a:latin typeface="Arial (Body)"/>
            <a:ea typeface="+mn-ea"/>
            <a:cs typeface="+mn-cs"/>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Body)"/>
              <a:ea typeface="+mn-ea"/>
              <a:cs typeface="+mn-cs"/>
            </a:rPr>
            <a:t>Employee retention</a:t>
          </a:r>
          <a:endParaRPr lang="en-US" sz="1200" kern="1200" dirty="0">
            <a:solidFill>
              <a:sysClr val="windowText" lastClr="000000">
                <a:hueOff val="0"/>
                <a:satOff val="0"/>
                <a:lumOff val="0"/>
                <a:alphaOff val="0"/>
              </a:sysClr>
            </a:solidFill>
            <a:latin typeface="Arial (Body)"/>
            <a:ea typeface="+mn-ea"/>
            <a:cs typeface="+mn-cs"/>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Body)"/>
              <a:ea typeface="+mn-ea"/>
              <a:cs typeface="+mn-cs"/>
            </a:rPr>
            <a:t>Repeat business/ referrals</a:t>
          </a:r>
          <a:endParaRPr lang="en-US" sz="1200" kern="1200" dirty="0">
            <a:solidFill>
              <a:sysClr val="windowText" lastClr="000000">
                <a:hueOff val="0"/>
                <a:satOff val="0"/>
                <a:lumOff val="0"/>
                <a:alphaOff val="0"/>
              </a:sysClr>
            </a:solidFill>
            <a:latin typeface="Arial (Body)"/>
            <a:ea typeface="+mn-ea"/>
            <a:cs typeface="+mn-cs"/>
          </a:endParaRPr>
        </a:p>
      </dsp:txBody>
      <dsp:txXfrm>
        <a:off x="7350722" y="2836390"/>
        <a:ext cx="1319227" cy="81352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Relationships xmlns="http://schemas.openxmlformats.org/package/2006/relationships">
  <Relationship Id="rId1" Type="http://schemas.openxmlformats.org/officeDocument/2006/relationships/image" Target="../media/image6.emf"/>
</Relationships>

</file>

<file path=ppt/handoutMasters/_rels/handoutMaster1.xml.rels><?xml version="1.0" encoding="UTF-8"?>

<Relationships xmlns="http://schemas.openxmlformats.org/package/2006/relationships">
  <Relationship Id="rId1" Type="http://schemas.openxmlformats.org/officeDocument/2006/relationships/theme" Target="../theme/theme8.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7FC91CD-EC66-4A18-8356-1EE436EAD520}" type="datetimeFigureOut">
              <a:rPr lang="en-US" smtClean="0"/>
              <a:pPr/>
              <a:t>2/14/2017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067DF2E-02ED-4A4C-8E06-6129E718A6A6}" type="slidenum">
              <a:rPr lang="en-US" smtClean="0"/>
              <a:pPr/>
              <a:t>‹#›</a:t>
            </a:fld>
            <a:endParaRPr lang="en-US" dirty="0"/>
          </a:p>
        </p:txBody>
      </p:sp>
    </p:spTree>
    <p:extLst>
      <p:ext uri="{BB962C8B-B14F-4D97-AF65-F5344CB8AC3E}">
        <p14:creationId xmlns:p14="http://schemas.microsoft.com/office/powerpoint/2010/main" val="3333363925"/>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
  <Relationship Id="rId1" Type="http://schemas.openxmlformats.org/officeDocument/2006/relationships/theme" Target="../theme/theme7.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BDB8D75-8256-4DE6-960E-3CB80FF15074}" type="datetimeFigureOut">
              <a:rPr lang="en-US" smtClean="0"/>
              <a:pPr/>
              <a:t>2/14/2017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B3A0E2F-76B9-417E-B0DC-AF868851F63D}" type="slidenum">
              <a:rPr lang="en-US" smtClean="0"/>
              <a:pPr/>
              <a:t>‹#›</a:t>
            </a:fld>
            <a:endParaRPr lang="en-US" dirty="0"/>
          </a:p>
        </p:txBody>
      </p:sp>
    </p:spTree>
    <p:extLst>
      <p:ext uri="{BB962C8B-B14F-4D97-AF65-F5344CB8AC3E}">
        <p14:creationId xmlns:p14="http://schemas.microsoft.com/office/powerpoint/2010/main" val="281479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4A392C-5817-4A90-AD3D-FFFF30B52D05}" type="slidenum">
              <a:rPr lang="en-US">
                <a:solidFill>
                  <a:srgbClr val="FFFFFF"/>
                </a:solidFill>
              </a:rPr>
              <a:pPr>
                <a:defRPr/>
              </a:pPr>
              <a:t>1</a:t>
            </a:fld>
            <a:endParaRPr lang="en-US" dirty="0">
              <a:solidFill>
                <a:srgbClr val="FFFFFF"/>
              </a:solidFill>
            </a:endParaRPr>
          </a:p>
        </p:txBody>
      </p:sp>
      <p:sp>
        <p:nvSpPr>
          <p:cNvPr id="2" name="Date Placeholder 1"/>
          <p:cNvSpPr>
            <a:spLocks noGrp="1"/>
          </p:cNvSpPr>
          <p:nvPr>
            <p:ph type="dt" sz="quarter" idx="1"/>
          </p:nvPr>
        </p:nvSpPr>
        <p:spPr/>
        <p:txBody>
          <a:bodyPr/>
          <a:lstStyle/>
          <a:p>
            <a:pPr>
              <a:defRPr/>
            </a:pPr>
            <a:fld id="{A8934A49-479B-48DD-A35C-8881FC9D2694}" type="datetime1">
              <a:rPr lang="en-US" smtClean="0">
                <a:solidFill>
                  <a:prstClr val="black"/>
                </a:solidFill>
              </a:rPr>
              <a:pPr>
                <a:defRPr/>
              </a:pPr>
              <a:t>2/14/2017</a:t>
            </a:fld>
            <a:endParaRPr lang="en-US" dirty="0">
              <a:solidFill>
                <a:prstClr val="black"/>
              </a:solidFill>
            </a:endParaRPr>
          </a:p>
        </p:txBody>
      </p:sp>
      <p:sp>
        <p:nvSpPr>
          <p:cNvPr id="3" name="Footer Placeholder 2"/>
          <p:cNvSpPr>
            <a:spLocks noGrp="1"/>
          </p:cNvSpPr>
          <p:nvPr>
            <p:ph type="ftr" sz="quarter" idx="4"/>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49837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3</a:t>
            </a:fld>
            <a:endParaRPr lang="en-US" dirty="0"/>
          </a:p>
        </p:txBody>
      </p:sp>
    </p:spTree>
    <p:extLst>
      <p:ext uri="{BB962C8B-B14F-4D97-AF65-F5344CB8AC3E}">
        <p14:creationId xmlns:p14="http://schemas.microsoft.com/office/powerpoint/2010/main" val="2572032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smtClean="0"/>
              <a:t>Massachusetts Department of Elementary and Secondary Education</a:t>
            </a:r>
            <a:endParaRPr lang="en-US" dirty="0"/>
          </a:p>
        </p:txBody>
      </p:sp>
      <p:sp>
        <p:nvSpPr>
          <p:cNvPr id="5" name="Slide Number Placeholder 4"/>
          <p:cNvSpPr>
            <a:spLocks noGrp="1"/>
          </p:cNvSpPr>
          <p:nvPr>
            <p:ph type="sldNum" sz="quarter" idx="11"/>
          </p:nvPr>
        </p:nvSpPr>
        <p:spPr/>
        <p:txBody>
          <a:bodyPr/>
          <a:lstStyle/>
          <a:p>
            <a:fld id="{145724FF-A098-4B60-9000-6891DF0985A5}" type="slidenum">
              <a:rPr lang="en-US" smtClean="0"/>
              <a:pPr/>
              <a:t>4</a:t>
            </a:fld>
            <a:endParaRPr lang="en-US" dirty="0"/>
          </a:p>
        </p:txBody>
      </p:sp>
    </p:spTree>
    <p:extLst>
      <p:ext uri="{BB962C8B-B14F-4D97-AF65-F5344CB8AC3E}">
        <p14:creationId xmlns:p14="http://schemas.microsoft.com/office/powerpoint/2010/main" val="1483607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A0E2F-76B9-417E-B0DC-AF868851F63D}" type="slidenum">
              <a:rPr lang="en-US" smtClean="0"/>
              <a:pPr/>
              <a:t>14</a:t>
            </a:fld>
            <a:endParaRPr lang="en-US" dirty="0"/>
          </a:p>
        </p:txBody>
      </p:sp>
    </p:spTree>
    <p:extLst>
      <p:ext uri="{BB962C8B-B14F-4D97-AF65-F5344CB8AC3E}">
        <p14:creationId xmlns:p14="http://schemas.microsoft.com/office/powerpoint/2010/main" val="1210242401"/>
      </p:ext>
    </p:extLst>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2.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3.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6.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7.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8.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19.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21.xml.rels><?xml version="1.0" encoding="UTF-8"?>

<Relationships xmlns="http://schemas.openxmlformats.org/package/2006/relationships">
  <Relationship Id="rId1" Type="http://schemas.openxmlformats.org/officeDocument/2006/relationships/slideMaster" Target="../slideMasters/slideMaster3.xml"/>
</Relationships>

</file>

<file path=ppt/slideLayouts/_rels/slideLayout22.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23.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24.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25.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26.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27.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28.xml.rels><?xml version="1.0" encoding="UTF-8"?>

<Relationships xmlns="http://schemas.openxmlformats.org/package/2006/relationships">
  <Relationship Id="rId1" Type="http://schemas.openxmlformats.org/officeDocument/2006/relationships/slideMaster" Target="../slideMasters/slideMaster4.xml"/>
</Relationships>

</file>

<file path=ppt/slideLayouts/_rels/slideLayout29.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31.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32.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33.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34.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35.xml.rels><?xml version="1.0" encoding="UTF-8"?>

<Relationships xmlns="http://schemas.openxmlformats.org/package/2006/relationships">
  <Relationship Id="rId1" Type="http://schemas.openxmlformats.org/officeDocument/2006/relationships/slideMaster" Target="../slideMasters/slideMaster5.xml"/>
</Relationships>

</file>

<file path=ppt/slideLayouts/_rels/slideLayout36.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37.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38.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39.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41.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42.xml.rels><?xml version="1.0" encoding="UTF-8"?>

<Relationships xmlns="http://schemas.openxmlformats.org/package/2006/relationships">
  <Relationship Id="rId1" Type="http://schemas.openxmlformats.org/officeDocument/2006/relationships/slideMaster" Target="../slideMasters/slideMaster6.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2.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844566"/>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6043783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519258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5309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047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dirty="0" smtClean="0"/>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1438575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33486300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73709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154206051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622540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9724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125811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353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dirty="0" smtClean="0"/>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2155143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98253778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892563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74690514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643251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4639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6358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dirty="0" smtClean="0"/>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879311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51336143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2651084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269880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271919375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063129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87287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2686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dirty="0" smtClean="0"/>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35350997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13963582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085735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smtClean="0"/>
              <a:t>Click to edit Master title style</a:t>
            </a:r>
            <a:endParaRPr lang="en-US"/>
          </a:p>
        </p:txBody>
      </p:sp>
    </p:spTree>
    <p:extLst>
      <p:ext uri="{BB962C8B-B14F-4D97-AF65-F5344CB8AC3E}">
        <p14:creationId xmlns:p14="http://schemas.microsoft.com/office/powerpoint/2010/main" val="90155760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571282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219200"/>
            <a:ext cx="40005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437011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36744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6838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dirty="0" smtClean="0"/>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525B1E92-C86F-4366-A76D-C560614973E7}" type="slidenum">
              <a:rPr lang="en-US"/>
              <a:pPr fontAlgn="base">
                <a:spcAft>
                  <a:spcPct val="0"/>
                </a:spcAft>
                <a:defRPr/>
              </a:pPr>
              <a:t>‹#›</a:t>
            </a:fld>
            <a:endParaRPr lang="en-US" dirty="0"/>
          </a:p>
        </p:txBody>
      </p:sp>
    </p:spTree>
    <p:extLst>
      <p:ext uri="{BB962C8B-B14F-4D97-AF65-F5344CB8AC3E}">
        <p14:creationId xmlns:p14="http://schemas.microsoft.com/office/powerpoint/2010/main" val="4090076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dirty="0" smtClean="0"/>
              <a:t>Draft for Policy Development Purposes Only</a:t>
            </a: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AEDD70FA-59E1-4157-923E-C4A67B08AD84}" type="slidenum">
              <a:rPr lang="en-US"/>
              <a:pPr fontAlgn="base">
                <a:spcAft>
                  <a:spcPct val="0"/>
                </a:spcAft>
                <a:defRPr/>
              </a:pPr>
              <a:t>‹#›</a:t>
            </a:fld>
            <a:endParaRPr lang="en-US" dirty="0"/>
          </a:p>
        </p:txBody>
      </p:sp>
    </p:spTree>
    <p:extLst>
      <p:ext uri="{BB962C8B-B14F-4D97-AF65-F5344CB8AC3E}">
        <p14:creationId xmlns:p14="http://schemas.microsoft.com/office/powerpoint/2010/main" val="3378108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803105-46D3-4386-8A91-2DEED770BA1D}" type="datetimeFigureOut">
              <a:rPr lang="en-US" smtClean="0"/>
              <a:t>2/14/2017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A5336E-FA99-4589-ACEC-72BFF9BCF8D4}" type="slidenum">
              <a:rPr lang="en-US" smtClean="0"/>
              <a:t>‹#›</a:t>
            </a:fld>
            <a:endParaRPr lang="en-US" dirty="0"/>
          </a:p>
        </p:txBody>
      </p:sp>
    </p:spTree>
    <p:extLst>
      <p:ext uri="{BB962C8B-B14F-4D97-AF65-F5344CB8AC3E}">
        <p14:creationId xmlns:p14="http://schemas.microsoft.com/office/powerpoint/2010/main" val="383029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5651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9988632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9027122"/>
      </p:ext>
    </p:extLst>
  </p:cSld>
  <p:clrMapOvr>
    <a:masterClrMapping/>
  </p:clrMapOvr>
  <p:transition/>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tags" Target="../tags/tag2.xml"/>
  <Relationship Id="rId11" Type="http://schemas.openxmlformats.org/officeDocument/2006/relationships/image" Target="../media/image1.jpeg"/>
  <Relationship Id="rId12" Type="http://schemas.openxmlformats.org/officeDocument/2006/relationships/image" Target="../media/image2.png"/>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theme" Target="../theme/theme1.xml"/>
  <Relationship Id="rId9" Type="http://schemas.openxmlformats.org/officeDocument/2006/relationships/tags" Target="../tags/tag1.xml"/>
</Relationships>

</file>

<file path=ppt/slideMasters/_rels/slideMaster2.xml.rels><?xml version="1.0" encoding="UTF-8"?>

<Relationships xmlns="http://schemas.openxmlformats.org/package/2006/relationships">
  <Relationship Id="rId1" Type="http://schemas.openxmlformats.org/officeDocument/2006/relationships/slideLayout" Target="../slideLayouts/slideLayout8.xml"/>
  <Relationship Id="rId10" Type="http://schemas.openxmlformats.org/officeDocument/2006/relationships/tags" Target="../tags/tag4.xml"/>
  <Relationship Id="rId11" Type="http://schemas.openxmlformats.org/officeDocument/2006/relationships/image" Target="../media/image1.jpeg"/>
  <Relationship Id="rId12" Type="http://schemas.openxmlformats.org/officeDocument/2006/relationships/image" Target="../media/image2.png"/>
  <Relationship Id="rId2" Type="http://schemas.openxmlformats.org/officeDocument/2006/relationships/slideLayout" Target="../slideLayouts/slideLayout9.xml"/>
  <Relationship Id="rId3" Type="http://schemas.openxmlformats.org/officeDocument/2006/relationships/slideLayout" Target="../slideLayouts/slideLayout10.xml"/>
  <Relationship Id="rId4" Type="http://schemas.openxmlformats.org/officeDocument/2006/relationships/slideLayout" Target="../slideLayouts/slideLayout11.xml"/>
  <Relationship Id="rId5" Type="http://schemas.openxmlformats.org/officeDocument/2006/relationships/slideLayout" Target="../slideLayouts/slideLayout12.xml"/>
  <Relationship Id="rId6" Type="http://schemas.openxmlformats.org/officeDocument/2006/relationships/slideLayout" Target="../slideLayouts/slideLayout13.xml"/>
  <Relationship Id="rId7" Type="http://schemas.openxmlformats.org/officeDocument/2006/relationships/slideLayout" Target="../slideLayouts/slideLayout14.xml"/>
  <Relationship Id="rId8" Type="http://schemas.openxmlformats.org/officeDocument/2006/relationships/theme" Target="../theme/theme2.xml"/>
  <Relationship Id="rId9" Type="http://schemas.openxmlformats.org/officeDocument/2006/relationships/tags" Target="../tags/tag3.xml"/>
</Relationships>

</file>

<file path=ppt/slideMasters/_rels/slideMaster3.xml.rels><?xml version="1.0" encoding="UTF-8"?>

<Relationships xmlns="http://schemas.openxmlformats.org/package/2006/relationships">
  <Relationship Id="rId1" Type="http://schemas.openxmlformats.org/officeDocument/2006/relationships/slideLayout" Target="../slideLayouts/slideLayout15.xml"/>
  <Relationship Id="rId10" Type="http://schemas.openxmlformats.org/officeDocument/2006/relationships/tags" Target="../tags/tag6.xml"/>
  <Relationship Id="rId11" Type="http://schemas.openxmlformats.org/officeDocument/2006/relationships/image" Target="../media/image1.jpeg"/>
  <Relationship Id="rId12" Type="http://schemas.openxmlformats.org/officeDocument/2006/relationships/image" Target="../media/image2.png"/>
  <Relationship Id="rId2" Type="http://schemas.openxmlformats.org/officeDocument/2006/relationships/slideLayout" Target="../slideLayouts/slideLayout16.xml"/>
  <Relationship Id="rId3" Type="http://schemas.openxmlformats.org/officeDocument/2006/relationships/slideLayout" Target="../slideLayouts/slideLayout17.xml"/>
  <Relationship Id="rId4" Type="http://schemas.openxmlformats.org/officeDocument/2006/relationships/slideLayout" Target="../slideLayouts/slideLayout18.xml"/>
  <Relationship Id="rId5" Type="http://schemas.openxmlformats.org/officeDocument/2006/relationships/slideLayout" Target="../slideLayouts/slideLayout19.xml"/>
  <Relationship Id="rId6" Type="http://schemas.openxmlformats.org/officeDocument/2006/relationships/slideLayout" Target="../slideLayouts/slideLayout20.xml"/>
  <Relationship Id="rId7" Type="http://schemas.openxmlformats.org/officeDocument/2006/relationships/slideLayout" Target="../slideLayouts/slideLayout21.xml"/>
  <Relationship Id="rId8" Type="http://schemas.openxmlformats.org/officeDocument/2006/relationships/theme" Target="../theme/theme3.xml"/>
  <Relationship Id="rId9" Type="http://schemas.openxmlformats.org/officeDocument/2006/relationships/tags" Target="../tags/tag5.xml"/>
</Relationships>

</file>

<file path=ppt/slideMasters/_rels/slideMaster4.xml.rels><?xml version="1.0" encoding="UTF-8"?>

<Relationships xmlns="http://schemas.openxmlformats.org/package/2006/relationships">
  <Relationship Id="rId1" Type="http://schemas.openxmlformats.org/officeDocument/2006/relationships/slideLayout" Target="../slideLayouts/slideLayout22.xml"/>
  <Relationship Id="rId10" Type="http://schemas.openxmlformats.org/officeDocument/2006/relationships/tags" Target="../tags/tag8.xml"/>
  <Relationship Id="rId11" Type="http://schemas.openxmlformats.org/officeDocument/2006/relationships/image" Target="../media/image1.jpeg"/>
  <Relationship Id="rId12" Type="http://schemas.openxmlformats.org/officeDocument/2006/relationships/image" Target="../media/image2.png"/>
  <Relationship Id="rId2" Type="http://schemas.openxmlformats.org/officeDocument/2006/relationships/slideLayout" Target="../slideLayouts/slideLayout23.xml"/>
  <Relationship Id="rId3" Type="http://schemas.openxmlformats.org/officeDocument/2006/relationships/slideLayout" Target="../slideLayouts/slideLayout24.xml"/>
  <Relationship Id="rId4" Type="http://schemas.openxmlformats.org/officeDocument/2006/relationships/slideLayout" Target="../slideLayouts/slideLayout25.xml"/>
  <Relationship Id="rId5" Type="http://schemas.openxmlformats.org/officeDocument/2006/relationships/slideLayout" Target="../slideLayouts/slideLayout26.xml"/>
  <Relationship Id="rId6" Type="http://schemas.openxmlformats.org/officeDocument/2006/relationships/slideLayout" Target="../slideLayouts/slideLayout27.xml"/>
  <Relationship Id="rId7" Type="http://schemas.openxmlformats.org/officeDocument/2006/relationships/slideLayout" Target="../slideLayouts/slideLayout28.xml"/>
  <Relationship Id="rId8" Type="http://schemas.openxmlformats.org/officeDocument/2006/relationships/theme" Target="../theme/theme4.xml"/>
  <Relationship Id="rId9" Type="http://schemas.openxmlformats.org/officeDocument/2006/relationships/tags" Target="../tags/tag7.xml"/>
</Relationships>

</file>

<file path=ppt/slideMasters/_rels/slideMaster5.xml.rels><?xml version="1.0" encoding="UTF-8"?>

<Relationships xmlns="http://schemas.openxmlformats.org/package/2006/relationships">
  <Relationship Id="rId1" Type="http://schemas.openxmlformats.org/officeDocument/2006/relationships/slideLayout" Target="../slideLayouts/slideLayout29.xml"/>
  <Relationship Id="rId10" Type="http://schemas.openxmlformats.org/officeDocument/2006/relationships/tags" Target="../tags/tag10.xml"/>
  <Relationship Id="rId11" Type="http://schemas.openxmlformats.org/officeDocument/2006/relationships/image" Target="../media/image1.jpeg"/>
  <Relationship Id="rId12" Type="http://schemas.openxmlformats.org/officeDocument/2006/relationships/image" Target="../media/image2.png"/>
  <Relationship Id="rId2" Type="http://schemas.openxmlformats.org/officeDocument/2006/relationships/slideLayout" Target="../slideLayouts/slideLayout30.xml"/>
  <Relationship Id="rId3" Type="http://schemas.openxmlformats.org/officeDocument/2006/relationships/slideLayout" Target="../slideLayouts/slideLayout31.xml"/>
  <Relationship Id="rId4" Type="http://schemas.openxmlformats.org/officeDocument/2006/relationships/slideLayout" Target="../slideLayouts/slideLayout32.xml"/>
  <Relationship Id="rId5" Type="http://schemas.openxmlformats.org/officeDocument/2006/relationships/slideLayout" Target="../slideLayouts/slideLayout33.xml"/>
  <Relationship Id="rId6" Type="http://schemas.openxmlformats.org/officeDocument/2006/relationships/slideLayout" Target="../slideLayouts/slideLayout34.xml"/>
  <Relationship Id="rId7" Type="http://schemas.openxmlformats.org/officeDocument/2006/relationships/slideLayout" Target="../slideLayouts/slideLayout35.xml"/>
  <Relationship Id="rId8" Type="http://schemas.openxmlformats.org/officeDocument/2006/relationships/theme" Target="../theme/theme5.xml"/>
  <Relationship Id="rId9" Type="http://schemas.openxmlformats.org/officeDocument/2006/relationships/tags" Target="../tags/tag9.xml"/>
</Relationships>

</file>

<file path=ppt/slideMasters/_rels/slideMaster6.xml.rels><?xml version="1.0" encoding="UTF-8"?>

<Relationships xmlns="http://schemas.openxmlformats.org/package/2006/relationships">
  <Relationship Id="rId1" Type="http://schemas.openxmlformats.org/officeDocument/2006/relationships/slideLayout" Target="../slideLayouts/slideLayout36.xml"/>
  <Relationship Id="rId10" Type="http://schemas.openxmlformats.org/officeDocument/2006/relationships/tags" Target="../tags/tag12.xml"/>
  <Relationship Id="rId11" Type="http://schemas.openxmlformats.org/officeDocument/2006/relationships/image" Target="../media/image1.jpeg"/>
  <Relationship Id="rId12" Type="http://schemas.openxmlformats.org/officeDocument/2006/relationships/image" Target="../media/image2.png"/>
  <Relationship Id="rId2" Type="http://schemas.openxmlformats.org/officeDocument/2006/relationships/slideLayout" Target="../slideLayouts/slideLayout37.xml"/>
  <Relationship Id="rId3" Type="http://schemas.openxmlformats.org/officeDocument/2006/relationships/slideLayout" Target="../slideLayouts/slideLayout38.xml"/>
  <Relationship Id="rId4" Type="http://schemas.openxmlformats.org/officeDocument/2006/relationships/slideLayout" Target="../slideLayouts/slideLayout39.xml"/>
  <Relationship Id="rId5" Type="http://schemas.openxmlformats.org/officeDocument/2006/relationships/slideLayout" Target="../slideLayouts/slideLayout40.xml"/>
  <Relationship Id="rId6" Type="http://schemas.openxmlformats.org/officeDocument/2006/relationships/slideLayout" Target="../slideLayouts/slideLayout41.xml"/>
  <Relationship Id="rId7" Type="http://schemas.openxmlformats.org/officeDocument/2006/relationships/slideLayout" Target="../slideLayouts/slideLayout42.xml"/>
  <Relationship Id="rId8" Type="http://schemas.openxmlformats.org/officeDocument/2006/relationships/theme" Target="../theme/theme6.xml"/>
  <Relationship Id="rId9" Type="http://schemas.openxmlformats.org/officeDocument/2006/relationships/tags" Target="../tags/tag11.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1030"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706" r:id="rId6"/>
    <p:sldLayoutId id="2147483707" r:id="rId7"/>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220466175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369662619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314111333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318029152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3"/>
            <a:r>
              <a:rPr lang="en-US" altLang="en-US" smtClean="0"/>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280244244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Lst>
  <p:transition/>
  <p:hf sldNum="0" hd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notesSlide" Target="../notesSlides/notesSlide1.xml"/>
  <Relationship Id="rId3" Type="http://schemas.openxmlformats.org/officeDocument/2006/relationships/image" Target="../media/image3.png"/>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5.png"/>
</Relationships>

</file>

<file path=ppt/slides/_rels/slide15.xml.rels><?xml version="1.0" encoding="UTF-8"?>

<Relationships xmlns="http://schemas.openxmlformats.org/package/2006/relationships">
  <Relationship Id="rId1" Type="http://schemas.openxmlformats.org/officeDocument/2006/relationships/vmlDrawing" Target="../drawings/vmlDrawing1.vml"/>
  <Relationship Id="rId2" Type="http://schemas.openxmlformats.org/officeDocument/2006/relationships/slideLayout" Target="../slideLayouts/slideLayout6.xml"/>
  <Relationship Id="rId3" Type="http://schemas.openxmlformats.org/officeDocument/2006/relationships/oleObject" Target="../embeddings/oleObject1.bin"/>
  <Relationship Id="rId4" Type="http://schemas.openxmlformats.org/officeDocument/2006/relationships/image" Target="../media/image6.emf"/>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diagramData" Target="../diagrams/data2.xml"/>
  <Relationship Id="rId3" Type="http://schemas.openxmlformats.org/officeDocument/2006/relationships/diagramLayout" Target="../diagrams/layout2.xml"/>
  <Relationship Id="rId4" Type="http://schemas.openxmlformats.org/officeDocument/2006/relationships/diagramQuickStyle" Target="../diagrams/quickStyle2.xml"/>
  <Relationship Id="rId5" Type="http://schemas.openxmlformats.org/officeDocument/2006/relationships/diagramColors" Target="../diagrams/colors2.xml"/>
  <Relationship Id="rId6" Type="http://schemas.microsoft.com/office/2007/relationships/diagramDrawing" Target="../diagrams/drawing2.xml"/>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Relationships xmlns="http://schemas.openxmlformats.org/package/2006/relationships">
  <Relationship Id="rId1" Type="http://schemas.openxmlformats.org/officeDocument/2006/relationships/slideLayout" Target="../slideLayouts/slideLayout7.xml"/>
</Relationships>

</file>

<file path=ppt/slides/_rels/slide3.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2.xml"/>
</Relationships>

</file>

<file path=ppt/slides/_rels/slide4.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3.xml"/>
</Relationships>

</file>

<file path=ppt/slides/_rels/slide5.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4.jpeg"/>
</Relationships>

</file>

<file path=ppt/slides/_rels/slide6.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diagramData" Target="../diagrams/data1.xml"/>
  <Relationship Id="rId3" Type="http://schemas.openxmlformats.org/officeDocument/2006/relationships/diagramLayout" Target="../diagrams/layout1.xml"/>
  <Relationship Id="rId4" Type="http://schemas.openxmlformats.org/officeDocument/2006/relationships/diagramQuickStyle" Target="../diagrams/quickStyle1.xml"/>
  <Relationship Id="rId5" Type="http://schemas.openxmlformats.org/officeDocument/2006/relationships/diagramColors" Target="../diagrams/colors1.xml"/>
  <Relationship Id="rId6" Type="http://schemas.microsoft.com/office/2007/relationships/diagramDrawing" Target="../diagrams/drawing1.xml"/>
</Relationships>

</file>

<file path=ppt/slides/_rels/slide9.xml.rels><?xml version="1.0" encoding="UTF-8"?>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0" y="0"/>
            <a:ext cx="9144000" cy="2438400"/>
          </a:xfrm>
          <a:prstGeom prst="rect">
            <a:avLst/>
          </a:prstGeom>
          <a:solidFill>
            <a:srgbClr val="003366"/>
          </a:solidFill>
          <a:ln w="9525">
            <a:solidFill>
              <a:srgbClr val="000000"/>
            </a:solidFill>
            <a:miter lim="800000"/>
            <a:headEnd/>
            <a:tailEnd/>
          </a:ln>
        </p:spPr>
        <p:txBody>
          <a:bodyPr/>
          <a:lstStyle/>
          <a:p>
            <a:pPr algn="ctr" eaLnBrk="0" fontAlgn="base" hangingPunct="0">
              <a:spcBef>
                <a:spcPct val="50000"/>
              </a:spcBef>
              <a:spcAft>
                <a:spcPct val="0"/>
              </a:spcAft>
            </a:pPr>
            <a:endParaRPr lang="en-US" sz="1200" b="1" dirty="0">
              <a:solidFill>
                <a:srgbClr val="FFFFFF"/>
              </a:solidFill>
            </a:endParaRPr>
          </a:p>
        </p:txBody>
      </p:sp>
      <p:sp>
        <p:nvSpPr>
          <p:cNvPr id="31746" name="Rectangle 3"/>
          <p:cNvSpPr>
            <a:spLocks noChangeArrowheads="1"/>
          </p:cNvSpPr>
          <p:nvPr/>
        </p:nvSpPr>
        <p:spPr bwMode="white">
          <a:xfrm>
            <a:off x="152400" y="838200"/>
            <a:ext cx="6629400" cy="1485900"/>
          </a:xfrm>
          <a:prstGeom prst="rect">
            <a:avLst/>
          </a:prstGeom>
          <a:noFill/>
          <a:ln w="9525">
            <a:noFill/>
            <a:miter lim="800000"/>
            <a:headEnd/>
            <a:tailEnd/>
          </a:ln>
        </p:spPr>
        <p:txBody>
          <a:bodyPr lIns="64008" tIns="32004" rIns="64008" bIns="32004" anchor="ctr"/>
          <a:lstStyle/>
          <a:p>
            <a:pPr algn="ctr" fontAlgn="base">
              <a:spcBef>
                <a:spcPct val="0"/>
              </a:spcBef>
            </a:pPr>
            <a:r>
              <a:rPr lang="en-US" sz="2800" b="1" dirty="0">
                <a:solidFill>
                  <a:srgbClr val="FFFFFF"/>
                </a:solidFill>
                <a:latin typeface="Arial" panose="020B0604020202020204" pitchFamily="34" charset="0"/>
                <a:cs typeface="Arial" panose="020B0604020202020204" pitchFamily="34" charset="0"/>
              </a:rPr>
              <a:t>Commonwealth of Massachusetts</a:t>
            </a:r>
            <a:br>
              <a:rPr lang="en-US" sz="2800" b="1" dirty="0">
                <a:solidFill>
                  <a:srgbClr val="FFFFFF"/>
                </a:solidFill>
                <a:latin typeface="Arial" panose="020B0604020202020204" pitchFamily="34" charset="0"/>
                <a:cs typeface="Arial" panose="020B0604020202020204" pitchFamily="34" charset="0"/>
              </a:rPr>
            </a:br>
            <a:endParaRPr lang="en-US" dirty="0">
              <a:solidFill>
                <a:srgbClr val="000000"/>
              </a:solidFill>
              <a:latin typeface="Arial" panose="020B0604020202020204" pitchFamily="34" charset="0"/>
              <a:cs typeface="Arial" panose="020B0604020202020204" pitchFamily="34" charset="0"/>
            </a:endParaRPr>
          </a:p>
        </p:txBody>
      </p:sp>
      <p:pic>
        <p:nvPicPr>
          <p:cNvPr id="31747" name="Picture 4"/>
          <p:cNvPicPr>
            <a:picLocks noChangeAspect="1" noChangeArrowheads="1"/>
          </p:cNvPicPr>
          <p:nvPr/>
        </p:nvPicPr>
        <p:blipFill>
          <a:blip r:embed="rId3"/>
          <a:srcRect/>
          <a:stretch>
            <a:fillRect/>
          </a:stretch>
        </p:blipFill>
        <p:spPr bwMode="auto">
          <a:xfrm>
            <a:off x="6705600" y="762000"/>
            <a:ext cx="1487488" cy="1543050"/>
          </a:xfrm>
          <a:prstGeom prst="rect">
            <a:avLst/>
          </a:prstGeom>
          <a:noFill/>
          <a:ln w="9525">
            <a:noFill/>
            <a:miter lim="800000"/>
            <a:headEnd/>
            <a:tailEnd/>
          </a:ln>
        </p:spPr>
      </p:pic>
      <p:sp>
        <p:nvSpPr>
          <p:cNvPr id="5" name="Date Placeholder 4"/>
          <p:cNvSpPr>
            <a:spLocks noGrp="1"/>
          </p:cNvSpPr>
          <p:nvPr>
            <p:ph type="dt" sz="quarter" idx="10"/>
          </p:nvPr>
        </p:nvSpPr>
        <p:spPr/>
        <p:txBody>
          <a:bodyPr/>
          <a:lstStyle/>
          <a:p>
            <a:pPr>
              <a:defRPr/>
            </a:pPr>
            <a:fld id="{897FB06D-4827-4176-97D3-69A1056DE5C9}" type="datetime1">
              <a:rPr lang="en-US" smtClean="0"/>
              <a:t>2/14/2017</a:t>
            </a:fld>
            <a:endParaRPr lang="en-US" dirty="0"/>
          </a:p>
        </p:txBody>
      </p:sp>
      <p:sp>
        <p:nvSpPr>
          <p:cNvPr id="2" name="Rectangle 1"/>
          <p:cNvSpPr/>
          <p:nvPr/>
        </p:nvSpPr>
        <p:spPr bwMode="auto">
          <a:xfrm>
            <a:off x="4406900" y="6471593"/>
            <a:ext cx="368300" cy="23083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endParaRPr lang="en-US" sz="1600" dirty="0">
              <a:solidFill>
                <a:srgbClr val="000000"/>
              </a:solidFill>
            </a:endParaRPr>
          </a:p>
        </p:txBody>
      </p:sp>
      <p:sp>
        <p:nvSpPr>
          <p:cNvPr id="8" name="TextBox 7"/>
          <p:cNvSpPr txBox="1"/>
          <p:nvPr/>
        </p:nvSpPr>
        <p:spPr>
          <a:xfrm>
            <a:off x="374650" y="4048934"/>
            <a:ext cx="8737600" cy="369332"/>
          </a:xfrm>
          <a:prstGeom prst="rect">
            <a:avLst/>
          </a:prstGeom>
          <a:noFill/>
        </p:spPr>
        <p:txBody>
          <a:bodyPr>
            <a:spAutoFit/>
          </a:bodyPr>
          <a:lstStyle/>
          <a:p>
            <a:pPr algn="r" fontAlgn="base">
              <a:spcBef>
                <a:spcPct val="0"/>
              </a:spcBef>
              <a:spcAft>
                <a:spcPct val="0"/>
              </a:spcAft>
              <a:defRPr/>
            </a:pPr>
            <a:endParaRPr lang="en-US" b="1" dirty="0">
              <a:solidFill>
                <a:srgbClr val="003366"/>
              </a:solidFill>
              <a:latin typeface="Calibri" pitchFamily="34" charset="0"/>
            </a:endParaRPr>
          </a:p>
        </p:txBody>
      </p:sp>
      <p:sp>
        <p:nvSpPr>
          <p:cNvPr id="9" name="TextBox 8"/>
          <p:cNvSpPr txBox="1"/>
          <p:nvPr/>
        </p:nvSpPr>
        <p:spPr>
          <a:xfrm>
            <a:off x="38100" y="3896534"/>
            <a:ext cx="8737600" cy="369332"/>
          </a:xfrm>
          <a:prstGeom prst="rect">
            <a:avLst/>
          </a:prstGeom>
          <a:noFill/>
        </p:spPr>
        <p:txBody>
          <a:bodyPr>
            <a:spAutoFit/>
          </a:bodyPr>
          <a:lstStyle/>
          <a:p>
            <a:pPr algn="r" fontAlgn="base">
              <a:spcBef>
                <a:spcPct val="0"/>
              </a:spcBef>
              <a:spcAft>
                <a:spcPct val="0"/>
              </a:spcAft>
              <a:defRPr/>
            </a:pPr>
            <a:endParaRPr lang="en-US" b="1" dirty="0">
              <a:solidFill>
                <a:srgbClr val="003366"/>
              </a:solidFill>
              <a:latin typeface="Calibri" pitchFamily="34" charset="0"/>
            </a:endParaRPr>
          </a:p>
        </p:txBody>
      </p:sp>
      <p:sp>
        <p:nvSpPr>
          <p:cNvPr id="11" name="TextBox 10"/>
          <p:cNvSpPr txBox="1"/>
          <p:nvPr/>
        </p:nvSpPr>
        <p:spPr>
          <a:xfrm>
            <a:off x="377825" y="2526928"/>
            <a:ext cx="8737600" cy="4585871"/>
          </a:xfrm>
          <a:prstGeom prst="rect">
            <a:avLst/>
          </a:prstGeom>
          <a:noFill/>
        </p:spPr>
        <p:txBody>
          <a:bodyPr>
            <a:spAutoFit/>
          </a:bodyPr>
          <a:lstStyle/>
          <a:p>
            <a:pPr algn="ctr" fontAlgn="base">
              <a:spcBef>
                <a:spcPct val="0"/>
              </a:spcBef>
              <a:spcAft>
                <a:spcPct val="0"/>
              </a:spcAft>
              <a:defRPr/>
            </a:pPr>
            <a:endParaRPr lang="en-US" sz="2800" b="1" dirty="0" smtClean="0">
              <a:solidFill>
                <a:srgbClr val="003366"/>
              </a:solidFill>
              <a:latin typeface="Calibri" pitchFamily="34" charset="0"/>
            </a:endParaRPr>
          </a:p>
          <a:p>
            <a:pPr algn="ctr" fontAlgn="base">
              <a:spcBef>
                <a:spcPct val="0"/>
              </a:spcBef>
              <a:spcAft>
                <a:spcPct val="0"/>
              </a:spcAft>
              <a:defRPr/>
            </a:pPr>
            <a:r>
              <a:rPr lang="en-US" sz="2800" b="1" smtClean="0">
                <a:solidFill>
                  <a:schemeClr val="accent2">
                    <a:lumMod val="75000"/>
                  </a:schemeClr>
                </a:solidFill>
                <a:latin typeface="Calibri" panose="020F0502020204030204" pitchFamily="34" charset="0"/>
              </a:rPr>
              <a:t>Community Corrections Centers</a:t>
            </a:r>
          </a:p>
          <a:p>
            <a:pPr algn="ctr" fontAlgn="base">
              <a:spcBef>
                <a:spcPct val="0"/>
              </a:spcBef>
              <a:spcAft>
                <a:spcPct val="0"/>
              </a:spcAft>
              <a:defRPr/>
            </a:pPr>
            <a:r>
              <a:rPr lang="en-US" sz="2800" b="1" smtClean="0">
                <a:solidFill>
                  <a:schemeClr val="accent2">
                    <a:lumMod val="75000"/>
                  </a:schemeClr>
                </a:solidFill>
                <a:latin typeface="Calibri" panose="020F0502020204030204" pitchFamily="34" charset="0"/>
              </a:rPr>
              <a:t> </a:t>
            </a:r>
            <a:r>
              <a:rPr lang="en-US" sz="2800" b="1" dirty="0">
                <a:solidFill>
                  <a:schemeClr val="accent2">
                    <a:lumMod val="75000"/>
                  </a:schemeClr>
                </a:solidFill>
                <a:latin typeface="Calibri" panose="020F0502020204030204" pitchFamily="34" charset="0"/>
              </a:rPr>
              <a:t>Manager’s </a:t>
            </a:r>
            <a:r>
              <a:rPr lang="en-US" sz="2800" b="1" dirty="0" smtClean="0">
                <a:solidFill>
                  <a:schemeClr val="accent2">
                    <a:lumMod val="75000"/>
                  </a:schemeClr>
                </a:solidFill>
                <a:latin typeface="Calibri" panose="020F0502020204030204" pitchFamily="34" charset="0"/>
              </a:rPr>
              <a:t>Meeting</a:t>
            </a:r>
          </a:p>
          <a:p>
            <a:pPr algn="ctr" fontAlgn="base">
              <a:spcBef>
                <a:spcPct val="0"/>
              </a:spcBef>
              <a:spcAft>
                <a:spcPct val="0"/>
              </a:spcAft>
              <a:defRPr/>
            </a:pPr>
            <a:endParaRPr lang="en-US" sz="2800" b="1" dirty="0" smtClean="0">
              <a:solidFill>
                <a:srgbClr val="003366"/>
              </a:solidFill>
              <a:latin typeface="Calibri" pitchFamily="34" charset="0"/>
            </a:endParaRPr>
          </a:p>
          <a:p>
            <a:pPr algn="ctr" fontAlgn="base">
              <a:spcBef>
                <a:spcPct val="0"/>
              </a:spcBef>
              <a:spcAft>
                <a:spcPct val="0"/>
              </a:spcAft>
              <a:defRPr/>
            </a:pPr>
            <a:endParaRPr lang="en-US" sz="1200" b="1" dirty="0">
              <a:solidFill>
                <a:srgbClr val="003366"/>
              </a:solidFill>
              <a:latin typeface="Calibri" pitchFamily="34" charset="0"/>
            </a:endParaRPr>
          </a:p>
          <a:p>
            <a:pPr algn="ctr" fontAlgn="base">
              <a:spcBef>
                <a:spcPct val="0"/>
              </a:spcBef>
              <a:spcAft>
                <a:spcPct val="0"/>
              </a:spcAft>
              <a:defRPr/>
            </a:pPr>
            <a:r>
              <a:rPr lang="en-US" sz="2800" b="1" dirty="0">
                <a:solidFill>
                  <a:schemeClr val="accent2">
                    <a:lumMod val="75000"/>
                  </a:schemeClr>
                </a:solidFill>
                <a:latin typeface="Calibri" panose="020F0502020204030204" pitchFamily="34" charset="0"/>
              </a:rPr>
              <a:t>Probation Training Academy, Clinton MA</a:t>
            </a:r>
          </a:p>
          <a:p>
            <a:pPr algn="ctr" fontAlgn="base">
              <a:spcBef>
                <a:spcPct val="0"/>
              </a:spcBef>
              <a:spcAft>
                <a:spcPct val="0"/>
              </a:spcAft>
              <a:defRPr/>
            </a:pPr>
            <a:endParaRPr lang="en-US" sz="2800" b="1" dirty="0" smtClean="0">
              <a:solidFill>
                <a:srgbClr val="003366"/>
              </a:solidFill>
              <a:latin typeface="Calibri" pitchFamily="34" charset="0"/>
            </a:endParaRPr>
          </a:p>
          <a:p>
            <a:pPr algn="ctr" fontAlgn="base">
              <a:spcBef>
                <a:spcPct val="0"/>
              </a:spcBef>
              <a:spcAft>
                <a:spcPct val="0"/>
              </a:spcAft>
              <a:defRPr/>
            </a:pPr>
            <a:r>
              <a:rPr lang="en-US" sz="2800" b="1" dirty="0" smtClean="0">
                <a:solidFill>
                  <a:srgbClr val="003366"/>
                </a:solidFill>
                <a:latin typeface="Calibri" pitchFamily="34" charset="0"/>
              </a:rPr>
              <a:t>December 1, 2016</a:t>
            </a:r>
            <a:endParaRPr lang="en-US" sz="2800" b="1" dirty="0">
              <a:solidFill>
                <a:srgbClr val="003366"/>
              </a:solidFill>
              <a:latin typeface="Calibri" pitchFamily="34" charset="0"/>
            </a:endParaRPr>
          </a:p>
          <a:p>
            <a:pPr algn="ctr" fontAlgn="base">
              <a:spcBef>
                <a:spcPct val="0"/>
              </a:spcBef>
              <a:spcAft>
                <a:spcPct val="0"/>
              </a:spcAft>
              <a:defRPr/>
            </a:pPr>
            <a:endParaRPr lang="en-US" sz="2800" b="1" dirty="0">
              <a:solidFill>
                <a:srgbClr val="003366"/>
              </a:solidFill>
              <a:latin typeface="Calibri" pitchFamily="34" charset="0"/>
            </a:endParaRPr>
          </a:p>
          <a:p>
            <a:pPr algn="ctr" fontAlgn="base">
              <a:spcBef>
                <a:spcPct val="0"/>
              </a:spcBef>
              <a:spcAft>
                <a:spcPct val="0"/>
              </a:spcAft>
              <a:defRPr/>
            </a:pPr>
            <a:r>
              <a:rPr lang="en-US" sz="2800" b="1" dirty="0" smtClean="0">
                <a:solidFill>
                  <a:srgbClr val="003366"/>
                </a:solidFill>
                <a:latin typeface="Calibri" pitchFamily="34" charset="0"/>
              </a:rPr>
              <a:t>				</a:t>
            </a:r>
            <a:r>
              <a:rPr lang="en-US" sz="2000" b="1" dirty="0" smtClean="0">
                <a:solidFill>
                  <a:srgbClr val="003366"/>
                </a:solidFill>
                <a:latin typeface="Calibri" pitchFamily="34" charset="0"/>
              </a:rPr>
              <a:t>Alice Sweeney, Director DCS</a:t>
            </a:r>
            <a:endParaRPr lang="en-US" sz="2000" b="1" dirty="0">
              <a:solidFill>
                <a:srgbClr val="003366"/>
              </a:solidFill>
              <a:latin typeface="Calibri" pitchFamily="34" charset="0"/>
            </a:endParaRPr>
          </a:p>
          <a:p>
            <a:pPr algn="r" fontAlgn="base">
              <a:spcBef>
                <a:spcPct val="0"/>
              </a:spcBef>
              <a:spcAft>
                <a:spcPct val="0"/>
              </a:spcAft>
              <a:defRPr/>
            </a:pPr>
            <a:r>
              <a:rPr lang="en-US" sz="2800" b="1" dirty="0" smtClean="0">
                <a:solidFill>
                  <a:srgbClr val="003366"/>
                </a:solidFill>
                <a:latin typeface="Calibri" pitchFamily="34" charset="0"/>
              </a:rPr>
              <a:t>                       </a:t>
            </a:r>
            <a:endParaRPr lang="en-US" b="1" dirty="0">
              <a:solidFill>
                <a:srgbClr val="003366"/>
              </a:solidFill>
              <a:latin typeface="Calibri" pitchFamily="34" charset="0"/>
            </a:endParaRPr>
          </a:p>
        </p:txBody>
      </p:sp>
    </p:spTree>
    <p:extLst>
      <p:ext uri="{BB962C8B-B14F-4D97-AF65-F5344CB8AC3E}">
        <p14:creationId xmlns:p14="http://schemas.microsoft.com/office/powerpoint/2010/main" val="541953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304800" y="1066800"/>
            <a:ext cx="8513673" cy="5070654"/>
          </a:xfrm>
          <a:prstGeom prst="rect">
            <a:avLst/>
          </a:prstGeom>
        </p:spPr>
        <p:txBody>
          <a:bodyPr/>
          <a:lstStyle/>
          <a:p>
            <a:pPr marL="0" indent="0">
              <a:buNone/>
            </a:pPr>
            <a:r>
              <a:rPr lang="en-US" sz="1400" b="0" dirty="0" smtClean="0">
                <a:solidFill>
                  <a:srgbClr val="000000"/>
                </a:solidFill>
                <a:latin typeface="Arial (Body)"/>
              </a:rPr>
              <a:t>WIOA </a:t>
            </a:r>
            <a:r>
              <a:rPr lang="en-US" sz="1400" b="0" dirty="0">
                <a:solidFill>
                  <a:srgbClr val="000000"/>
                </a:solidFill>
                <a:latin typeface="Arial (Body)"/>
              </a:rPr>
              <a:t>requires states to connect supports and services along a continuum for priority populations that lead to long-term employment outcomes for individuals seeking services, especially those with significant challenges to employment.</a:t>
            </a:r>
          </a:p>
          <a:p>
            <a:r>
              <a:rPr lang="en-US" sz="1400" b="0" dirty="0" smtClean="0">
                <a:solidFill>
                  <a:srgbClr val="000000"/>
                </a:solidFill>
                <a:latin typeface="Arial (Body)"/>
              </a:rPr>
              <a:t>Veterans</a:t>
            </a:r>
          </a:p>
          <a:p>
            <a:r>
              <a:rPr lang="en-US" sz="1400" b="0" dirty="0" smtClean="0">
                <a:solidFill>
                  <a:srgbClr val="000000"/>
                </a:solidFill>
                <a:latin typeface="Arial (Body)"/>
              </a:rPr>
              <a:t>Unemployment Insurance </a:t>
            </a:r>
            <a:r>
              <a:rPr lang="en-US" sz="1400" b="0" dirty="0">
                <a:solidFill>
                  <a:srgbClr val="000000"/>
                </a:solidFill>
                <a:latin typeface="Arial (Body)"/>
              </a:rPr>
              <a:t>Claimants</a:t>
            </a:r>
          </a:p>
          <a:p>
            <a:pPr lvl="0"/>
            <a:r>
              <a:rPr lang="en-US" sz="1400" b="0" dirty="0" smtClean="0">
                <a:solidFill>
                  <a:srgbClr val="000000"/>
                </a:solidFill>
                <a:latin typeface="Arial (Body)"/>
              </a:rPr>
              <a:t>Youth and Adults with Disabilities</a:t>
            </a:r>
          </a:p>
          <a:p>
            <a:pPr lvl="0"/>
            <a:r>
              <a:rPr lang="en-US" sz="1400" b="0" dirty="0" smtClean="0">
                <a:solidFill>
                  <a:srgbClr val="000000"/>
                </a:solidFill>
                <a:latin typeface="Arial (Body)"/>
              </a:rPr>
              <a:t>Low-Income</a:t>
            </a:r>
          </a:p>
          <a:p>
            <a:pPr marL="473075" lvl="1" indent="-285750">
              <a:buFont typeface="Arial"/>
              <a:buChar char="•"/>
            </a:pPr>
            <a:r>
              <a:rPr lang="en-US" sz="1400" b="0" dirty="0" smtClean="0">
                <a:solidFill>
                  <a:srgbClr val="000000"/>
                </a:solidFill>
                <a:latin typeface="Arial (Body)"/>
              </a:rPr>
              <a:t>TANF, SNAP, homeless, and low-income individuals are a priority population across all WIOA programs.</a:t>
            </a:r>
          </a:p>
          <a:p>
            <a:pPr lvl="0"/>
            <a:r>
              <a:rPr lang="en-US" sz="1400" dirty="0" smtClean="0">
                <a:solidFill>
                  <a:schemeClr val="tx1"/>
                </a:solidFill>
                <a:latin typeface="Arial (Body)"/>
              </a:rPr>
              <a:t>Reentry – Returning Citizens</a:t>
            </a:r>
          </a:p>
          <a:p>
            <a:pPr lvl="0"/>
            <a:r>
              <a:rPr lang="en-US" sz="1400" b="0" dirty="0" smtClean="0">
                <a:solidFill>
                  <a:srgbClr val="000000"/>
                </a:solidFill>
                <a:latin typeface="Arial (Body)"/>
              </a:rPr>
              <a:t>Older Workers</a:t>
            </a:r>
          </a:p>
          <a:p>
            <a:pPr lvl="0"/>
            <a:r>
              <a:rPr lang="en-US" sz="1400" b="0" dirty="0" smtClean="0">
                <a:solidFill>
                  <a:srgbClr val="000000"/>
                </a:solidFill>
                <a:latin typeface="Arial (Body)"/>
              </a:rPr>
              <a:t>Out-of School Youth</a:t>
            </a:r>
          </a:p>
          <a:p>
            <a:pPr marL="473075" lvl="1" indent="-285750">
              <a:buFont typeface="Arial"/>
              <a:buChar char="•"/>
            </a:pPr>
            <a:r>
              <a:rPr lang="en-US" sz="1400" b="0" dirty="0" smtClean="0">
                <a:solidFill>
                  <a:srgbClr val="000000"/>
                </a:solidFill>
                <a:latin typeface="Arial (Body)"/>
              </a:rPr>
              <a:t>WIOA Title I Youth funding shifts </a:t>
            </a:r>
            <a:r>
              <a:rPr lang="en-US" sz="1400" b="0" dirty="0">
                <a:solidFill>
                  <a:srgbClr val="000000"/>
                </a:solidFill>
                <a:latin typeface="Arial (Body)"/>
              </a:rPr>
              <a:t>the focus on funding use from in-school to out-of-school youth</a:t>
            </a:r>
            <a:r>
              <a:rPr lang="en-US" sz="1400" b="0" dirty="0" smtClean="0">
                <a:solidFill>
                  <a:srgbClr val="000000"/>
                </a:solidFill>
                <a:latin typeface="Arial (Body)"/>
              </a:rPr>
              <a:t>.</a:t>
            </a:r>
          </a:p>
          <a:p>
            <a:pPr marL="473075" lvl="1" indent="-285750">
              <a:buFont typeface="Arial"/>
              <a:buChar char="•"/>
            </a:pPr>
            <a:r>
              <a:rPr lang="en-US" sz="1400" b="0" dirty="0" smtClean="0">
                <a:solidFill>
                  <a:srgbClr val="000000"/>
                </a:solidFill>
                <a:latin typeface="Arial (Body)"/>
              </a:rPr>
              <a:t>Integrate ABE programming with core partner services to refer and co-enroll youth 16-24 and connect ABE out-of-school youth with core programs.</a:t>
            </a:r>
          </a:p>
          <a:p>
            <a:pPr marL="473075" lvl="1" indent="-285750">
              <a:buFont typeface="Arial"/>
              <a:buChar char="•"/>
            </a:pPr>
            <a:r>
              <a:rPr lang="en-US" sz="1400" b="0" dirty="0" smtClean="0">
                <a:solidFill>
                  <a:srgbClr val="000000"/>
                </a:solidFill>
                <a:latin typeface="Arial (Body)"/>
              </a:rPr>
              <a:t>New referral, co-enrollment and transitional support service requirements for vocational rehabilitation.</a:t>
            </a:r>
            <a:endParaRPr lang="en-US" sz="1400" b="0" dirty="0">
              <a:solidFill>
                <a:srgbClr val="000000"/>
              </a:solidFill>
              <a:latin typeface="Arial (Body)"/>
            </a:endParaRPr>
          </a:p>
          <a:p>
            <a:endParaRPr lang="en-US" b="0" dirty="0">
              <a:latin typeface="Arial (Body)"/>
            </a:endParaRPr>
          </a:p>
        </p:txBody>
      </p:sp>
      <p:sp>
        <p:nvSpPr>
          <p:cNvPr id="3" name="Title 2"/>
          <p:cNvSpPr>
            <a:spLocks noGrp="1"/>
          </p:cNvSpPr>
          <p:nvPr>
            <p:ph type="title"/>
          </p:nvPr>
        </p:nvSpPr>
        <p:spPr>
          <a:xfrm>
            <a:off x="462685" y="304800"/>
            <a:ext cx="7751547" cy="374495"/>
          </a:xfrm>
        </p:spPr>
        <p:txBody>
          <a:bodyPr/>
          <a:lstStyle/>
          <a:p>
            <a:r>
              <a:rPr lang="en-US" sz="2000" dirty="0" smtClean="0"/>
              <a:t>       </a:t>
            </a:r>
            <a:r>
              <a:rPr lang="en-US" sz="2000" dirty="0" smtClean="0">
                <a:latin typeface="Arial (Body)"/>
              </a:rPr>
              <a:t>PRIORITY POPULATIONS</a:t>
            </a:r>
            <a:endParaRPr lang="en-US" sz="2000" dirty="0">
              <a:latin typeface="Arial (Body)"/>
            </a:endParaRPr>
          </a:p>
        </p:txBody>
      </p:sp>
    </p:spTree>
    <p:extLst>
      <p:ext uri="{BB962C8B-B14F-4D97-AF65-F5344CB8AC3E}">
        <p14:creationId xmlns:p14="http://schemas.microsoft.com/office/powerpoint/2010/main" val="19753452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Title 6"/>
          <p:cNvSpPr>
            <a:spLocks noGrp="1"/>
          </p:cNvSpPr>
          <p:nvPr>
            <p:ph type="title"/>
          </p:nvPr>
        </p:nvSpPr>
        <p:spPr>
          <a:xfrm>
            <a:off x="304800" y="0"/>
            <a:ext cx="8229600" cy="990600"/>
          </a:xfrm>
        </p:spPr>
        <p:txBody>
          <a:bodyPr>
            <a:normAutofit/>
          </a:bodyPr>
          <a:lstStyle/>
          <a:p>
            <a:r>
              <a:rPr lang="en-US" sz="2600" dirty="0" smtClean="0">
                <a:solidFill>
                  <a:srgbClr val="35359B"/>
                </a:solidFill>
              </a:rPr>
              <a:t>     </a:t>
            </a:r>
            <a:r>
              <a:rPr lang="en-US" sz="2600" dirty="0" smtClean="0">
                <a:latin typeface="Arial (Body)"/>
              </a:rPr>
              <a:t>COMPREHENSIVE CAREER CENTER</a:t>
            </a:r>
            <a:endParaRPr lang="en-US" sz="2600" dirty="0">
              <a:latin typeface="Arial (Body)"/>
            </a:endParaRPr>
          </a:p>
        </p:txBody>
      </p:sp>
      <p:sp>
        <p:nvSpPr>
          <p:cNvPr id="3" name="Slide Number Placeholder 2"/>
          <p:cNvSpPr>
            <a:spLocks noGrp="1"/>
          </p:cNvSpPr>
          <p:nvPr>
            <p:ph type="sldNum" sz="quarter" idx="4294967295"/>
          </p:nvPr>
        </p:nvSpPr>
        <p:spPr>
          <a:xfrm>
            <a:off x="7620000" y="18288"/>
            <a:ext cx="1066800" cy="329184"/>
          </a:xfrm>
          <a:prstGeom prst="rect">
            <a:avLst/>
          </a:prstGeom>
        </p:spPr>
        <p:txBody>
          <a:bodyPr/>
          <a:lstStyle/>
          <a:p>
            <a:fld id="{2E3C7BC4-877A-4D01-9ACF-B146C046AFB2}" type="slidenum">
              <a:rPr lang="en-US" smtClean="0"/>
              <a:t>11</a:t>
            </a:fld>
            <a:endParaRPr lang="en-US" dirty="0"/>
          </a:p>
        </p:txBody>
      </p:sp>
      <p:sp>
        <p:nvSpPr>
          <p:cNvPr id="12" name="Rectangle 3"/>
          <p:cNvSpPr>
            <a:spLocks noGrp="1" noChangeArrowheads="1"/>
          </p:cNvSpPr>
          <p:nvPr>
            <p:ph idx="4294967295"/>
          </p:nvPr>
        </p:nvSpPr>
        <p:spPr bwMode="auto">
          <a:xfrm>
            <a:off x="381000" y="1066800"/>
            <a:ext cx="8610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marL="407988" indent="-407988" eaLnBrk="0" hangingPunct="0">
              <a:spcBef>
                <a:spcPct val="20000"/>
              </a:spcBef>
              <a:buChar char="•"/>
              <a:defRPr sz="3200">
                <a:solidFill>
                  <a:schemeClr val="accent2"/>
                </a:solidFill>
                <a:latin typeface="Arial" charset="0"/>
              </a:defRPr>
            </a:lvl1pPr>
            <a:lvl2pPr marL="800100" indent="-342900" eaLnBrk="0" hangingPunct="0">
              <a:spcBef>
                <a:spcPct val="20000"/>
              </a:spcBef>
              <a:buChar char="–"/>
              <a:defRPr sz="2800">
                <a:solidFill>
                  <a:schemeClr val="accent2"/>
                </a:solidFill>
                <a:latin typeface="Arial" charset="0"/>
              </a:defRPr>
            </a:lvl2pPr>
            <a:lvl3pPr marL="1143000" indent="-228600" eaLnBrk="0" hangingPunct="0">
              <a:spcBef>
                <a:spcPct val="20000"/>
              </a:spcBef>
              <a:buChar char="•"/>
              <a:defRPr sz="2400">
                <a:solidFill>
                  <a:schemeClr val="accent2"/>
                </a:solidFill>
                <a:latin typeface="Arial" charset="0"/>
              </a:defRPr>
            </a:lvl3pPr>
            <a:lvl4pPr marL="1600200" indent="-228600" eaLnBrk="0" hangingPunct="0">
              <a:spcBef>
                <a:spcPct val="20000"/>
              </a:spcBef>
              <a:buChar char="–"/>
              <a:defRPr sz="2000">
                <a:solidFill>
                  <a:schemeClr val="accent2"/>
                </a:solidFill>
                <a:latin typeface="Arial" charset="0"/>
              </a:defRPr>
            </a:lvl4pPr>
            <a:lvl5pPr marL="2057400" indent="-228600" eaLnBrk="0" hangingPunct="0">
              <a:spcBef>
                <a:spcPct val="20000"/>
              </a:spcBef>
              <a:buChar char="»"/>
              <a:defRPr sz="2000">
                <a:solidFill>
                  <a:schemeClr val="accent2"/>
                </a:solidFill>
                <a:latin typeface="Arial" charset="0"/>
              </a:defRPr>
            </a:lvl5pPr>
            <a:lvl6pPr marL="2514600" indent="-228600" eaLnBrk="0" fontAlgn="base" hangingPunct="0">
              <a:spcBef>
                <a:spcPct val="20000"/>
              </a:spcBef>
              <a:spcAft>
                <a:spcPct val="0"/>
              </a:spcAft>
              <a:buChar char="»"/>
              <a:defRPr sz="2000">
                <a:solidFill>
                  <a:schemeClr val="accent2"/>
                </a:solidFill>
                <a:latin typeface="Arial" charset="0"/>
              </a:defRPr>
            </a:lvl6pPr>
            <a:lvl7pPr marL="2971800" indent="-228600" eaLnBrk="0" fontAlgn="base" hangingPunct="0">
              <a:spcBef>
                <a:spcPct val="20000"/>
              </a:spcBef>
              <a:spcAft>
                <a:spcPct val="0"/>
              </a:spcAft>
              <a:buChar char="»"/>
              <a:defRPr sz="2000">
                <a:solidFill>
                  <a:schemeClr val="accent2"/>
                </a:solidFill>
                <a:latin typeface="Arial" charset="0"/>
              </a:defRPr>
            </a:lvl7pPr>
            <a:lvl8pPr marL="3429000" indent="-228600" eaLnBrk="0" fontAlgn="base" hangingPunct="0">
              <a:spcBef>
                <a:spcPct val="20000"/>
              </a:spcBef>
              <a:spcAft>
                <a:spcPct val="0"/>
              </a:spcAft>
              <a:buChar char="»"/>
              <a:defRPr sz="2000">
                <a:solidFill>
                  <a:schemeClr val="accent2"/>
                </a:solidFill>
                <a:latin typeface="Arial" charset="0"/>
              </a:defRPr>
            </a:lvl8pPr>
            <a:lvl9pPr marL="3886200" indent="-228600" eaLnBrk="0" fontAlgn="base" hangingPunct="0">
              <a:spcBef>
                <a:spcPct val="20000"/>
              </a:spcBef>
              <a:spcAft>
                <a:spcPct val="0"/>
              </a:spcAft>
              <a:buChar char="»"/>
              <a:defRPr sz="2000">
                <a:solidFill>
                  <a:schemeClr val="accent2"/>
                </a:solidFill>
                <a:latin typeface="Arial" charset="0"/>
              </a:defRPr>
            </a:lvl9pPr>
          </a:lstStyle>
          <a:p>
            <a:pPr marL="0" indent="0" eaLnBrk="1" hangingPunct="1">
              <a:spcBef>
                <a:spcPct val="0"/>
              </a:spcBef>
              <a:buNone/>
            </a:pPr>
            <a:r>
              <a:rPr lang="en-US" sz="1600" dirty="0" smtClean="0">
                <a:solidFill>
                  <a:schemeClr val="tx1"/>
                </a:solidFill>
                <a:latin typeface="+mn-lt"/>
              </a:rPr>
              <a:t>A </a:t>
            </a:r>
            <a:r>
              <a:rPr lang="en-US" sz="1600" dirty="0">
                <a:solidFill>
                  <a:schemeClr val="tx1"/>
                </a:solidFill>
                <a:latin typeface="+mn-lt"/>
              </a:rPr>
              <a:t>comprehensive </a:t>
            </a:r>
            <a:r>
              <a:rPr lang="en-US" sz="1600" dirty="0" smtClean="0">
                <a:solidFill>
                  <a:schemeClr val="tx1"/>
                </a:solidFill>
                <a:latin typeface="+mn-lt"/>
              </a:rPr>
              <a:t>One-Stop Career Center </a:t>
            </a:r>
            <a:r>
              <a:rPr lang="en-US" sz="1600" dirty="0">
                <a:solidFill>
                  <a:schemeClr val="tx1"/>
                </a:solidFill>
                <a:latin typeface="+mn-lt"/>
              </a:rPr>
              <a:t>is a physical location where jobseeker and employer customers can </a:t>
            </a:r>
            <a:r>
              <a:rPr lang="en-US" sz="1600" b="1" dirty="0">
                <a:solidFill>
                  <a:schemeClr val="tx1"/>
                </a:solidFill>
                <a:latin typeface="+mn-lt"/>
              </a:rPr>
              <a:t>“access” </a:t>
            </a:r>
            <a:r>
              <a:rPr lang="en-US" sz="1600" dirty="0">
                <a:solidFill>
                  <a:schemeClr val="tx1"/>
                </a:solidFill>
                <a:latin typeface="+mn-lt"/>
              </a:rPr>
              <a:t>the programs, services, and activities of all required </a:t>
            </a:r>
            <a:r>
              <a:rPr lang="en-US" sz="1600" dirty="0" smtClean="0">
                <a:solidFill>
                  <a:schemeClr val="tx1"/>
                </a:solidFill>
                <a:latin typeface="+mn-lt"/>
              </a:rPr>
              <a:t>partners.</a:t>
            </a:r>
          </a:p>
          <a:p>
            <a:pPr marL="0" indent="0" eaLnBrk="1" hangingPunct="1">
              <a:spcBef>
                <a:spcPct val="0"/>
              </a:spcBef>
              <a:buNone/>
            </a:pPr>
            <a:r>
              <a:rPr lang="en-US" sz="1600" dirty="0" smtClean="0">
                <a:solidFill>
                  <a:schemeClr val="tx1"/>
                </a:solidFill>
                <a:latin typeface="+mn-lt"/>
              </a:rPr>
              <a:t>A comprehensive one stop center must provide:</a:t>
            </a:r>
          </a:p>
          <a:p>
            <a:pPr lvl="1" eaLnBrk="1" hangingPunct="1">
              <a:spcBef>
                <a:spcPct val="0"/>
              </a:spcBef>
              <a:buFont typeface="Wingdings" panose="05000000000000000000" pitchFamily="2" charset="2"/>
              <a:buChar char="ü"/>
            </a:pPr>
            <a:r>
              <a:rPr lang="en-US" sz="1400" dirty="0" smtClean="0">
                <a:solidFill>
                  <a:schemeClr val="tx1"/>
                </a:solidFill>
                <a:latin typeface="+mn-lt"/>
              </a:rPr>
              <a:t>Basic Career Services</a:t>
            </a:r>
          </a:p>
          <a:p>
            <a:pPr lvl="1" eaLnBrk="1" hangingPunct="1">
              <a:spcBef>
                <a:spcPct val="0"/>
              </a:spcBef>
              <a:buFont typeface="Wingdings" panose="05000000000000000000" pitchFamily="2" charset="2"/>
              <a:buChar char="ü"/>
            </a:pPr>
            <a:r>
              <a:rPr lang="en-US" sz="1400" dirty="0" smtClean="0">
                <a:solidFill>
                  <a:schemeClr val="tx1"/>
                </a:solidFill>
                <a:latin typeface="+mn-lt"/>
              </a:rPr>
              <a:t>Business Services</a:t>
            </a:r>
          </a:p>
          <a:p>
            <a:pPr lvl="1" eaLnBrk="1" hangingPunct="1">
              <a:spcBef>
                <a:spcPct val="0"/>
              </a:spcBef>
              <a:buFont typeface="Wingdings" panose="05000000000000000000" pitchFamily="2" charset="2"/>
              <a:buChar char="ü"/>
            </a:pPr>
            <a:r>
              <a:rPr lang="en-US" sz="1400" dirty="0" smtClean="0">
                <a:solidFill>
                  <a:schemeClr val="tx1"/>
                </a:solidFill>
                <a:latin typeface="+mn-lt"/>
              </a:rPr>
              <a:t>Access to Training Services</a:t>
            </a:r>
          </a:p>
          <a:p>
            <a:pPr lvl="1" eaLnBrk="1" hangingPunct="1">
              <a:spcBef>
                <a:spcPct val="0"/>
              </a:spcBef>
              <a:buFont typeface="Wingdings" panose="05000000000000000000" pitchFamily="2" charset="2"/>
              <a:buChar char="ü"/>
            </a:pPr>
            <a:r>
              <a:rPr lang="en-US" sz="1400" dirty="0" smtClean="0">
                <a:solidFill>
                  <a:schemeClr val="tx1"/>
                </a:solidFill>
                <a:latin typeface="+mn-lt"/>
              </a:rPr>
              <a:t>Access to any WIOA Employment and Training Services</a:t>
            </a:r>
          </a:p>
          <a:p>
            <a:pPr lvl="1" eaLnBrk="1" hangingPunct="1">
              <a:spcBef>
                <a:spcPct val="0"/>
              </a:spcBef>
              <a:buFont typeface="Wingdings" panose="05000000000000000000" pitchFamily="2" charset="2"/>
              <a:buChar char="ü"/>
            </a:pPr>
            <a:r>
              <a:rPr lang="en-US" sz="1400" dirty="0" smtClean="0">
                <a:solidFill>
                  <a:schemeClr val="tx1"/>
                </a:solidFill>
                <a:latin typeface="+mn-lt"/>
              </a:rPr>
              <a:t>Access to Employment Services</a:t>
            </a:r>
          </a:p>
          <a:p>
            <a:pPr lvl="1" eaLnBrk="1" hangingPunct="1">
              <a:spcBef>
                <a:spcPct val="0"/>
              </a:spcBef>
              <a:buFont typeface="Wingdings" panose="05000000000000000000" pitchFamily="2" charset="2"/>
              <a:buChar char="ü"/>
            </a:pPr>
            <a:r>
              <a:rPr lang="en-US" sz="1400" dirty="0" smtClean="0">
                <a:solidFill>
                  <a:schemeClr val="tx1"/>
                </a:solidFill>
                <a:latin typeface="+mn-lt"/>
              </a:rPr>
              <a:t>Access to Workforce and Labor Market Information</a:t>
            </a:r>
          </a:p>
          <a:p>
            <a:pPr lvl="1" eaLnBrk="1" hangingPunct="1">
              <a:spcBef>
                <a:spcPct val="0"/>
              </a:spcBef>
              <a:buFont typeface="Wingdings" panose="05000000000000000000" pitchFamily="2" charset="2"/>
              <a:buChar char="ü"/>
            </a:pPr>
            <a:r>
              <a:rPr lang="en-US" sz="1400" dirty="0" smtClean="0">
                <a:solidFill>
                  <a:schemeClr val="tx1"/>
                </a:solidFill>
                <a:latin typeface="+mn-lt"/>
              </a:rPr>
              <a:t>Access to Core Partners Programs and Services</a:t>
            </a:r>
          </a:p>
          <a:p>
            <a:pPr lvl="1" eaLnBrk="1" hangingPunct="1">
              <a:spcBef>
                <a:spcPct val="0"/>
              </a:spcBef>
              <a:buFont typeface="Wingdings" panose="05000000000000000000" pitchFamily="2" charset="2"/>
              <a:buChar char="ü"/>
            </a:pPr>
            <a:r>
              <a:rPr lang="en-US" sz="1400" dirty="0" smtClean="0">
                <a:solidFill>
                  <a:schemeClr val="tx1"/>
                </a:solidFill>
                <a:latin typeface="+mn-lt"/>
              </a:rPr>
              <a:t>Access to Unemployment Insurance</a:t>
            </a:r>
          </a:p>
          <a:p>
            <a:pPr marL="457200" lvl="1" indent="0" eaLnBrk="1" hangingPunct="1">
              <a:spcBef>
                <a:spcPct val="0"/>
              </a:spcBef>
              <a:buNone/>
            </a:pPr>
            <a:endParaRPr lang="en-US" sz="1400" dirty="0" smtClean="0">
              <a:solidFill>
                <a:schemeClr val="tx1"/>
              </a:solidFill>
              <a:latin typeface="+mn-lt"/>
            </a:endParaRPr>
          </a:p>
          <a:p>
            <a:pPr eaLnBrk="1" hangingPunct="1">
              <a:spcBef>
                <a:spcPct val="0"/>
              </a:spcBef>
              <a:buFont typeface="Wingdings" panose="05000000000000000000" pitchFamily="2" charset="2"/>
              <a:buChar char="v"/>
            </a:pPr>
            <a:r>
              <a:rPr lang="en-US" sz="1400" b="1" dirty="0" smtClean="0">
                <a:solidFill>
                  <a:schemeClr val="tx1"/>
                </a:solidFill>
                <a:latin typeface="+mn-lt"/>
              </a:rPr>
              <a:t>All Comprehensive One-Stop Career Centers must be physically and programmatically accessible to individuals with disabilities.</a:t>
            </a:r>
            <a:endParaRPr lang="en-US" sz="1400" b="1" dirty="0">
              <a:solidFill>
                <a:schemeClr val="tx1"/>
              </a:solidFill>
              <a:latin typeface="+mn-lt"/>
            </a:endParaRPr>
          </a:p>
        </p:txBody>
      </p:sp>
    </p:spTree>
    <p:extLst>
      <p:ext uri="{BB962C8B-B14F-4D97-AF65-F5344CB8AC3E}">
        <p14:creationId xmlns:p14="http://schemas.microsoft.com/office/powerpoint/2010/main" val="325939145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533400" y="914400"/>
            <a:ext cx="8077200" cy="4556234"/>
          </a:xfrm>
          <a:prstGeom prst="rect">
            <a:avLst/>
          </a:prstGeom>
        </p:spPr>
        <p:txBody>
          <a:bodyPr/>
          <a:lstStyle/>
          <a:p>
            <a:endParaRPr lang="en-US" sz="1200" b="0" dirty="0" smtClean="0">
              <a:latin typeface="Arial (Body)"/>
            </a:endParaRPr>
          </a:p>
          <a:p>
            <a:endParaRPr lang="en-US" sz="1200" b="0" dirty="0">
              <a:latin typeface="Arial (Body)"/>
            </a:endParaRPr>
          </a:p>
          <a:p>
            <a:r>
              <a:rPr lang="en-US" b="0" dirty="0" smtClean="0">
                <a:latin typeface="Arial (Body)"/>
              </a:rPr>
              <a:t>Submitted </a:t>
            </a:r>
            <a:r>
              <a:rPr lang="en-US" b="0" dirty="0">
                <a:latin typeface="Arial (Body)"/>
              </a:rPr>
              <a:t>to the U.S. Departments of Labor, Education, and Health and Human </a:t>
            </a:r>
            <a:r>
              <a:rPr lang="en-US" b="0" dirty="0" smtClean="0">
                <a:latin typeface="Arial (Body)"/>
              </a:rPr>
              <a:t>Services.  </a:t>
            </a:r>
          </a:p>
          <a:p>
            <a:r>
              <a:rPr lang="en-US" b="0" dirty="0" smtClean="0">
                <a:latin typeface="Arial (Body)"/>
              </a:rPr>
              <a:t>A </a:t>
            </a:r>
            <a:r>
              <a:rPr lang="en-US" b="0" dirty="0">
                <a:latin typeface="Arial (Body)"/>
              </a:rPr>
              <a:t>collaborative effort </a:t>
            </a:r>
            <a:r>
              <a:rPr lang="en-US" b="0" dirty="0" smtClean="0">
                <a:latin typeface="Arial (Body)"/>
              </a:rPr>
              <a:t>across federally </a:t>
            </a:r>
            <a:r>
              <a:rPr lang="en-US" b="0" dirty="0">
                <a:latin typeface="Arial (Body)"/>
              </a:rPr>
              <a:t>funded programs that provide employment and training services for adults, dislocated workers, youth and veterans, adult education and literacy programs, vocational rehabilitation programs that assist individuals with disabilities in obtaining employment, and employment programs for those on public assistance and or with barriers to employment.</a:t>
            </a:r>
          </a:p>
          <a:p>
            <a:pPr lvl="0"/>
            <a:endParaRPr lang="en-US" b="0" dirty="0">
              <a:latin typeface="Arial (Body)"/>
            </a:endParaRPr>
          </a:p>
          <a:p>
            <a:pPr marL="0" lvl="2" indent="0" algn="ctr">
              <a:lnSpc>
                <a:spcPct val="100000"/>
              </a:lnSpc>
              <a:spcBef>
                <a:spcPct val="0"/>
              </a:spcBef>
              <a:spcAft>
                <a:spcPts val="1200"/>
              </a:spcAft>
              <a:buClr>
                <a:srgbClr val="FFC000"/>
              </a:buClr>
              <a:buSzPct val="80000"/>
              <a:buNone/>
            </a:pPr>
            <a:r>
              <a:rPr lang="en-US" sz="2800" b="1" dirty="0">
                <a:solidFill>
                  <a:srgbClr val="7030A0"/>
                </a:solidFill>
              </a:rPr>
              <a:t>www.mass.gov/massworkforce/state-plan</a:t>
            </a:r>
          </a:p>
          <a:p>
            <a:pPr marL="0" indent="0">
              <a:buNone/>
            </a:pPr>
            <a:endParaRPr lang="en-US" b="0" dirty="0">
              <a:latin typeface="Arial (Body)"/>
            </a:endParaRPr>
          </a:p>
        </p:txBody>
      </p:sp>
      <p:sp>
        <p:nvSpPr>
          <p:cNvPr id="2" name="Title 1"/>
          <p:cNvSpPr>
            <a:spLocks noGrp="1"/>
          </p:cNvSpPr>
          <p:nvPr>
            <p:ph type="title"/>
          </p:nvPr>
        </p:nvSpPr>
        <p:spPr>
          <a:xfrm>
            <a:off x="685800" y="109538"/>
            <a:ext cx="7391400" cy="762000"/>
          </a:xfrm>
        </p:spPr>
        <p:txBody>
          <a:bodyPr/>
          <a:lstStyle/>
          <a:p>
            <a:pPr algn="ctr"/>
            <a:r>
              <a:rPr lang="en-US" dirty="0" smtClean="0">
                <a:latin typeface="Arial (Body)"/>
              </a:rPr>
              <a:t>COMBINED STATE PLAN</a:t>
            </a:r>
            <a:endParaRPr lang="en-US" dirty="0">
              <a:latin typeface="Arial (Body)"/>
            </a:endParaRPr>
          </a:p>
        </p:txBody>
      </p:sp>
    </p:spTree>
    <p:extLst>
      <p:ext uri="{BB962C8B-B14F-4D97-AF65-F5344CB8AC3E}">
        <p14:creationId xmlns:p14="http://schemas.microsoft.com/office/powerpoint/2010/main" val="3651252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14400" y="228601"/>
            <a:ext cx="7886700" cy="457200"/>
          </a:xfrm>
        </p:spPr>
        <p:txBody>
          <a:bodyPr/>
          <a:lstStyle/>
          <a:p>
            <a:r>
              <a:rPr lang="en-US" b="1" dirty="0" smtClean="0">
                <a:latin typeface="+mn-lt"/>
              </a:rPr>
              <a:t>Combined Plan: </a:t>
            </a:r>
            <a:r>
              <a:rPr lang="en-US" b="1" i="1" dirty="0" smtClean="0">
                <a:latin typeface="+mn-lt"/>
              </a:rPr>
              <a:t>Vision Statement</a:t>
            </a:r>
          </a:p>
        </p:txBody>
      </p:sp>
      <p:sp>
        <p:nvSpPr>
          <p:cNvPr id="3" name="Content Placeholder 2"/>
          <p:cNvSpPr>
            <a:spLocks noGrp="1"/>
          </p:cNvSpPr>
          <p:nvPr>
            <p:ph idx="1"/>
          </p:nvPr>
        </p:nvSpPr>
        <p:spPr>
          <a:xfrm>
            <a:off x="628650" y="1066800"/>
            <a:ext cx="7886700" cy="5529263"/>
          </a:xfrm>
        </p:spPr>
        <p:txBody>
          <a:bodyPr>
            <a:normAutofit fontScale="70000" lnSpcReduction="20000"/>
          </a:bodyPr>
          <a:lstStyle/>
          <a:p>
            <a:pPr marL="0" indent="0">
              <a:buFontTx/>
              <a:buNone/>
              <a:defRPr/>
            </a:pPr>
            <a:r>
              <a:rPr lang="en-US" sz="2900" dirty="0" smtClean="0">
                <a:latin typeface="Arial (Body)"/>
              </a:rPr>
              <a:t>All </a:t>
            </a:r>
            <a:r>
              <a:rPr lang="en-US" sz="2900" dirty="0">
                <a:latin typeface="Arial (Body)"/>
              </a:rPr>
              <a:t>Massachusetts residents will benefit from a seamless system of education and workforce services that supports</a:t>
            </a:r>
            <a:r>
              <a:rPr lang="en-US" sz="2900" i="1" dirty="0">
                <a:latin typeface="Arial (Body)"/>
              </a:rPr>
              <a:t> </a:t>
            </a:r>
            <a:r>
              <a:rPr lang="en-US" sz="2900" b="1" i="1" dirty="0">
                <a:latin typeface="Arial (Body)"/>
              </a:rPr>
              <a:t>career pathways</a:t>
            </a:r>
            <a:r>
              <a:rPr lang="en-US" sz="2900" dirty="0">
                <a:latin typeface="Arial (Body)"/>
              </a:rPr>
              <a:t> for individuals and leads to a more informed, educated, and skilled workforce, which meets the Commonwealth’s businesses’ demands and sustains a thriving </a:t>
            </a:r>
            <a:r>
              <a:rPr lang="en-US" sz="2900" dirty="0" smtClean="0">
                <a:latin typeface="Arial (Body)"/>
              </a:rPr>
              <a:t>economy.</a:t>
            </a:r>
          </a:p>
          <a:p>
            <a:pPr marL="187325" lvl="1" indent="0">
              <a:buNone/>
              <a:defRPr/>
            </a:pPr>
            <a:r>
              <a:rPr lang="en-US" sz="2300" b="0" dirty="0" smtClean="0">
                <a:latin typeface="Arial (Body)"/>
              </a:rPr>
              <a:t>To </a:t>
            </a:r>
            <a:r>
              <a:rPr lang="en-US" sz="2300" b="0" dirty="0">
                <a:latin typeface="Arial (Body)"/>
              </a:rPr>
              <a:t>achieve this vision, Massachusetts will engage businesses to understand their needs and </a:t>
            </a:r>
            <a:r>
              <a:rPr lang="en-US" sz="2300" b="0" dirty="0" smtClean="0">
                <a:latin typeface="Arial (Body)"/>
              </a:rPr>
              <a:t>develop an integrated </a:t>
            </a:r>
            <a:r>
              <a:rPr lang="en-US" sz="2300" b="0" dirty="0">
                <a:latin typeface="Arial (Body)"/>
              </a:rPr>
              <a:t>education and workforce system that supports career pathways to prepare residents with foundation, technical, professional skills and information and connections to postsecondary education and training.  </a:t>
            </a:r>
            <a:r>
              <a:rPr lang="en-US" sz="2300" b="0" i="1" u="sng" dirty="0">
                <a:latin typeface="Arial (Body)"/>
              </a:rPr>
              <a:t>WIOA partners will work to</a:t>
            </a:r>
            <a:r>
              <a:rPr lang="en-US" sz="2300" b="0" i="1" u="sng" dirty="0" smtClean="0">
                <a:latin typeface="Arial (Body)"/>
              </a:rPr>
              <a:t>:</a:t>
            </a:r>
            <a:endParaRPr lang="en-US" sz="1400" b="0" dirty="0" smtClean="0">
              <a:latin typeface="Arial (Body)"/>
            </a:endParaRPr>
          </a:p>
          <a:p>
            <a:pPr lvl="1">
              <a:defRPr/>
            </a:pPr>
            <a:r>
              <a:rPr lang="en-US" sz="2600" dirty="0" smtClean="0">
                <a:latin typeface="Arial (Body)"/>
              </a:rPr>
              <a:t>Design </a:t>
            </a:r>
            <a:r>
              <a:rPr lang="en-US" sz="2600" dirty="0">
                <a:latin typeface="Arial (Body)"/>
              </a:rPr>
              <a:t>career pathways </a:t>
            </a:r>
            <a:r>
              <a:rPr lang="en-US" sz="2600" b="0" dirty="0">
                <a:latin typeface="Arial (Body)"/>
              </a:rPr>
              <a:t>across partners aligned with business demand</a:t>
            </a:r>
          </a:p>
          <a:p>
            <a:pPr lvl="1">
              <a:defRPr/>
            </a:pPr>
            <a:r>
              <a:rPr lang="en-US" sz="2600" dirty="0">
                <a:latin typeface="Arial (Body)"/>
              </a:rPr>
              <a:t>Improve foundation skills</a:t>
            </a:r>
            <a:r>
              <a:rPr lang="en-US" sz="2600" b="0" i="1" dirty="0">
                <a:latin typeface="Arial (Body)"/>
              </a:rPr>
              <a:t> and </a:t>
            </a:r>
            <a:r>
              <a:rPr lang="en-US" sz="2600" dirty="0">
                <a:latin typeface="Arial (Body)"/>
              </a:rPr>
              <a:t>transition to postsecondary education and </a:t>
            </a:r>
            <a:r>
              <a:rPr lang="en-US" sz="2600" dirty="0" smtClean="0">
                <a:latin typeface="Arial (Body)"/>
              </a:rPr>
              <a:t>training</a:t>
            </a:r>
            <a:r>
              <a:rPr lang="en-US" sz="2600" b="0" dirty="0" smtClean="0">
                <a:latin typeface="Arial (Body)"/>
              </a:rPr>
              <a:t> for individuals with barriers to employment</a:t>
            </a:r>
            <a:endParaRPr lang="en-US" sz="2600" b="0" dirty="0">
              <a:latin typeface="Arial (Body)"/>
            </a:endParaRPr>
          </a:p>
          <a:p>
            <a:pPr lvl="1">
              <a:defRPr/>
            </a:pPr>
            <a:r>
              <a:rPr lang="en-US" sz="2600" dirty="0">
                <a:latin typeface="Arial (Body)"/>
              </a:rPr>
              <a:t>Assist low-income individuals and families </a:t>
            </a:r>
            <a:r>
              <a:rPr lang="en-US" sz="2600" b="0" dirty="0">
                <a:latin typeface="Arial (Body)"/>
              </a:rPr>
              <a:t>to achieve economic self-sufficiency through support services, labor-market driven credentialing, and employment</a:t>
            </a:r>
          </a:p>
          <a:p>
            <a:pPr lvl="1">
              <a:defRPr/>
            </a:pPr>
            <a:r>
              <a:rPr lang="en-US" sz="2600" dirty="0">
                <a:latin typeface="Arial (Body)"/>
              </a:rPr>
              <a:t>Meet the needs of job seekers and businesses </a:t>
            </a:r>
            <a:r>
              <a:rPr lang="en-US" sz="2600" b="0" dirty="0">
                <a:latin typeface="Arial (Body)"/>
              </a:rPr>
              <a:t>who engage in the public workforce system (including </a:t>
            </a:r>
            <a:r>
              <a:rPr lang="en-US" sz="2600" b="0" dirty="0" smtClean="0">
                <a:latin typeface="Arial (Body)"/>
              </a:rPr>
              <a:t>partner </a:t>
            </a:r>
            <a:r>
              <a:rPr lang="en-US" sz="2600" b="0" dirty="0">
                <a:latin typeface="Arial (Body)"/>
              </a:rPr>
              <a:t>programs</a:t>
            </a:r>
            <a:r>
              <a:rPr lang="en-US" sz="2900" b="0" dirty="0">
                <a:latin typeface="Arial (Body)"/>
              </a:rPr>
              <a:t>) </a:t>
            </a:r>
          </a:p>
        </p:txBody>
      </p:sp>
    </p:spTree>
    <p:extLst>
      <p:ext uri="{BB962C8B-B14F-4D97-AF65-F5344CB8AC3E}">
        <p14:creationId xmlns:p14="http://schemas.microsoft.com/office/powerpoint/2010/main" val="245624319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889000" y="109538"/>
            <a:ext cx="5664200" cy="762000"/>
          </a:xfrm>
        </p:spPr>
        <p:txBody>
          <a:bodyPr/>
          <a:lstStyle/>
          <a:p>
            <a:pPr algn="ctr"/>
            <a:r>
              <a:rPr lang="en-US" dirty="0" smtClean="0">
                <a:latin typeface="+mn-lt"/>
              </a:rPr>
              <a:t>INTEGRATED SERVICE DESIGN:</a:t>
            </a:r>
            <a:br>
              <a:rPr lang="en-US" dirty="0" smtClean="0">
                <a:latin typeface="+mn-lt"/>
              </a:rPr>
            </a:br>
            <a:r>
              <a:rPr lang="en-US" dirty="0" smtClean="0">
                <a:latin typeface="+mn-lt"/>
              </a:rPr>
              <a:t>PERSON - CENTRIC</a:t>
            </a:r>
          </a:p>
        </p:txBody>
      </p:sp>
      <p:pic>
        <p:nvPicPr>
          <p:cNvPr id="9220" name="Picture 3"/>
          <p:cNvPicPr>
            <a:picLocks noChangeAspect="1" noChangeArrowheads="1"/>
          </p:cNvPicPr>
          <p:nvPr/>
        </p:nvPicPr>
        <p:blipFill>
          <a:blip r:embed="rId3">
            <a:extLst>
              <a:ext uri="{28A0092B-C50C-407E-A947-70E740481C1C}">
                <a14:useLocalDpi xmlns:a14="http://schemas.microsoft.com/office/drawing/2010/main" val="0"/>
              </a:ext>
            </a:extLst>
          </a:blip>
          <a:srcRect l="17609" t="14072" r="18478" b="10323"/>
          <a:stretch>
            <a:fillRect/>
          </a:stretch>
        </p:blipFill>
        <p:spPr bwMode="auto">
          <a:xfrm>
            <a:off x="238125" y="1623348"/>
            <a:ext cx="8686800" cy="4548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1"/>
          <p:cNvSpPr>
            <a:spLocks noChangeArrowheads="1"/>
          </p:cNvSpPr>
          <p:nvPr/>
        </p:nvSpPr>
        <p:spPr bwMode="auto">
          <a:xfrm>
            <a:off x="228600" y="6172200"/>
            <a:ext cx="8001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accent2"/>
                </a:solidFill>
                <a:latin typeface="Arial" panose="020B0604020202020204" pitchFamily="34" charset="0"/>
              </a:defRPr>
            </a:lvl1pPr>
            <a:lvl2pPr marL="742950" indent="-285750">
              <a:defRPr sz="3200">
                <a:solidFill>
                  <a:schemeClr val="accent2"/>
                </a:solidFill>
                <a:latin typeface="Arial" panose="020B0604020202020204" pitchFamily="34" charset="0"/>
              </a:defRPr>
            </a:lvl2pPr>
            <a:lvl3pPr marL="1143000" indent="-228600">
              <a:defRPr sz="3200">
                <a:solidFill>
                  <a:schemeClr val="accent2"/>
                </a:solidFill>
                <a:latin typeface="Arial" panose="020B0604020202020204" pitchFamily="34" charset="0"/>
              </a:defRPr>
            </a:lvl3pPr>
            <a:lvl4pPr marL="1600200" indent="-228600">
              <a:defRPr sz="3200">
                <a:solidFill>
                  <a:schemeClr val="accent2"/>
                </a:solidFill>
                <a:latin typeface="Arial" panose="020B0604020202020204" pitchFamily="34" charset="0"/>
              </a:defRPr>
            </a:lvl4pPr>
            <a:lvl5pPr marL="2057400" indent="-228600">
              <a:defRPr sz="3200">
                <a:solidFill>
                  <a:schemeClr val="accent2"/>
                </a:solidFill>
                <a:latin typeface="Arial" panose="020B0604020202020204" pitchFamily="34" charset="0"/>
              </a:defRPr>
            </a:lvl5pPr>
            <a:lvl6pPr marL="2514600" indent="-228600" eaLnBrk="0" fontAlgn="base" hangingPunct="0">
              <a:spcBef>
                <a:spcPct val="0"/>
              </a:spcBef>
              <a:spcAft>
                <a:spcPct val="0"/>
              </a:spcAft>
              <a:defRPr sz="3200">
                <a:solidFill>
                  <a:schemeClr val="accent2"/>
                </a:solidFill>
                <a:latin typeface="Arial" panose="020B0604020202020204" pitchFamily="34" charset="0"/>
              </a:defRPr>
            </a:lvl6pPr>
            <a:lvl7pPr marL="2971800" indent="-228600" eaLnBrk="0" fontAlgn="base" hangingPunct="0">
              <a:spcBef>
                <a:spcPct val="0"/>
              </a:spcBef>
              <a:spcAft>
                <a:spcPct val="0"/>
              </a:spcAft>
              <a:defRPr sz="3200">
                <a:solidFill>
                  <a:schemeClr val="accent2"/>
                </a:solidFill>
                <a:latin typeface="Arial" panose="020B0604020202020204" pitchFamily="34" charset="0"/>
              </a:defRPr>
            </a:lvl7pPr>
            <a:lvl8pPr marL="3429000" indent="-228600" eaLnBrk="0" fontAlgn="base" hangingPunct="0">
              <a:spcBef>
                <a:spcPct val="0"/>
              </a:spcBef>
              <a:spcAft>
                <a:spcPct val="0"/>
              </a:spcAft>
              <a:defRPr sz="3200">
                <a:solidFill>
                  <a:schemeClr val="accent2"/>
                </a:solidFill>
                <a:latin typeface="Arial" panose="020B0604020202020204" pitchFamily="34" charset="0"/>
              </a:defRPr>
            </a:lvl8pPr>
            <a:lvl9pPr marL="3886200" indent="-228600" eaLnBrk="0" fontAlgn="base" hangingPunct="0">
              <a:spcBef>
                <a:spcPct val="0"/>
              </a:spcBef>
              <a:spcAft>
                <a:spcPct val="0"/>
              </a:spcAft>
              <a:defRPr sz="3200">
                <a:solidFill>
                  <a:schemeClr val="accent2"/>
                </a:solidFill>
                <a:latin typeface="Arial" panose="020B0604020202020204" pitchFamily="34" charset="0"/>
              </a:defRPr>
            </a:lvl9pPr>
          </a:lstStyle>
          <a:p>
            <a:r>
              <a:rPr lang="en-US" sz="1000" dirty="0">
                <a:solidFill>
                  <a:schemeClr val="accent4"/>
                </a:solidFill>
              </a:rPr>
              <a:t>CLASP GRAPHIC: </a:t>
            </a:r>
            <a:r>
              <a:rPr lang="en-US" sz="1000" u="sng" dirty="0">
                <a:solidFill>
                  <a:schemeClr val="accent4"/>
                </a:solidFill>
              </a:rPr>
              <a:t>http://www.clasp.org/resources-and-publications/publication-1/Alliance-WIOA-CP-Summary.pdf</a:t>
            </a:r>
            <a:endParaRPr lang="en-US" sz="1000" dirty="0">
              <a:solidFill>
                <a:schemeClr val="accent4"/>
              </a:solidFill>
            </a:endParaRPr>
          </a:p>
        </p:txBody>
      </p:sp>
      <p:sp>
        <p:nvSpPr>
          <p:cNvPr id="2" name="TextBox 1"/>
          <p:cNvSpPr txBox="1"/>
          <p:nvPr/>
        </p:nvSpPr>
        <p:spPr>
          <a:xfrm>
            <a:off x="152400" y="990600"/>
            <a:ext cx="8763000" cy="523220"/>
          </a:xfrm>
          <a:prstGeom prst="rect">
            <a:avLst/>
          </a:prstGeom>
          <a:noFill/>
        </p:spPr>
        <p:txBody>
          <a:bodyPr wrap="square" rtlCol="0">
            <a:spAutoFit/>
          </a:bodyPr>
          <a:lstStyle/>
          <a:p>
            <a:r>
              <a:rPr lang="en-US" sz="1400" i="1" dirty="0" smtClean="0"/>
              <a:t>State </a:t>
            </a:r>
            <a:r>
              <a:rPr lang="en-US" sz="1400" i="1" dirty="0"/>
              <a:t>and Local MOUs are designed around </a:t>
            </a:r>
            <a:r>
              <a:rPr lang="en-US" sz="1400" i="1" dirty="0" smtClean="0"/>
              <a:t> a “career pathway” approach based on customer perspective</a:t>
            </a:r>
            <a:r>
              <a:rPr lang="en-US" sz="1400" i="1" dirty="0"/>
              <a:t>, not focused on the operations of funding streams</a:t>
            </a:r>
            <a:r>
              <a:rPr lang="en-US" sz="1400" i="1" dirty="0" smtClean="0"/>
              <a:t>.</a:t>
            </a:r>
            <a:endParaRPr lang="en-US" sz="1400" i="1" dirty="0"/>
          </a:p>
        </p:txBody>
      </p:sp>
    </p:spTree>
    <p:extLst>
      <p:ext uri="{BB962C8B-B14F-4D97-AF65-F5344CB8AC3E}">
        <p14:creationId xmlns:p14="http://schemas.microsoft.com/office/powerpoint/2010/main" val="200598662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2576865280"/>
              </p:ext>
            </p:extLst>
          </p:nvPr>
        </p:nvGraphicFramePr>
        <p:xfrm>
          <a:off x="304800" y="1461760"/>
          <a:ext cx="8221663" cy="5227638"/>
        </p:xfrm>
        <a:graphic>
          <a:graphicData uri="http://schemas.openxmlformats.org/presentationml/2006/ole">
            <mc:AlternateContent xmlns:mc="http://schemas.openxmlformats.org/markup-compatibility/2006">
              <mc:Choice xmlns:v="urn:schemas-microsoft-com:vml" Requires="v">
                <p:oleObj spid="_x0000_s1032" name="Visio" r:id="rId3" imgW="16751916" imgH="10645992" progId="Visio.Drawing.11">
                  <p:embed/>
                </p:oleObj>
              </mc:Choice>
              <mc:Fallback>
                <p:oleObj name="Visio" r:id="rId3" imgW="16751916" imgH="10645992"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61760"/>
                        <a:ext cx="8221663" cy="5227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1104900" y="107007"/>
            <a:ext cx="5638800" cy="461665"/>
          </a:xfrm>
          <a:prstGeom prst="rect">
            <a:avLst/>
          </a:prstGeom>
          <a:noFill/>
        </p:spPr>
        <p:txBody>
          <a:bodyPr wrap="square" rtlCol="0">
            <a:spAutoFit/>
          </a:bodyPr>
          <a:lstStyle/>
          <a:p>
            <a:pPr algn="ctr"/>
            <a:r>
              <a:rPr lang="en-US" sz="2400" i="1" dirty="0" smtClean="0">
                <a:solidFill>
                  <a:srgbClr val="FFC000"/>
                </a:solidFill>
                <a:cs typeface="Calibri" pitchFamily="34" charset="0"/>
              </a:rPr>
              <a:t>Adult Job </a:t>
            </a:r>
            <a:r>
              <a:rPr lang="en-US" sz="2400" i="1" dirty="0">
                <a:solidFill>
                  <a:srgbClr val="FFC000"/>
                </a:solidFill>
                <a:cs typeface="Calibri" pitchFamily="34" charset="0"/>
              </a:rPr>
              <a:t>Seeker </a:t>
            </a:r>
            <a:r>
              <a:rPr lang="en-US" sz="2400" i="1" dirty="0" smtClean="0">
                <a:solidFill>
                  <a:srgbClr val="FFC000"/>
                </a:solidFill>
                <a:cs typeface="Calibri" pitchFamily="34" charset="0"/>
              </a:rPr>
              <a:t>Customer Flow Model</a:t>
            </a:r>
            <a:endParaRPr lang="en-US" sz="2400" dirty="0">
              <a:solidFill>
                <a:srgbClr val="FFC000"/>
              </a:solidFill>
            </a:endParaRPr>
          </a:p>
        </p:txBody>
      </p:sp>
      <p:sp>
        <p:nvSpPr>
          <p:cNvPr id="10" name="TextBox 9"/>
          <p:cNvSpPr txBox="1"/>
          <p:nvPr/>
        </p:nvSpPr>
        <p:spPr>
          <a:xfrm>
            <a:off x="457200" y="1219200"/>
            <a:ext cx="6934200" cy="369332"/>
          </a:xfrm>
          <a:prstGeom prst="rect">
            <a:avLst/>
          </a:prstGeom>
          <a:noFill/>
        </p:spPr>
        <p:txBody>
          <a:bodyPr wrap="square" rtlCol="0">
            <a:spAutoFit/>
          </a:bodyPr>
          <a:lstStyle/>
          <a:p>
            <a:endParaRPr lang="en-US" dirty="0"/>
          </a:p>
        </p:txBody>
      </p:sp>
      <p:sp>
        <p:nvSpPr>
          <p:cNvPr id="5" name="TextBox 4"/>
          <p:cNvSpPr txBox="1"/>
          <p:nvPr/>
        </p:nvSpPr>
        <p:spPr>
          <a:xfrm>
            <a:off x="152400" y="957590"/>
            <a:ext cx="8915400" cy="461665"/>
          </a:xfrm>
          <a:prstGeom prst="rect">
            <a:avLst/>
          </a:prstGeom>
          <a:noFill/>
        </p:spPr>
        <p:txBody>
          <a:bodyPr wrap="square" rtlCol="0">
            <a:spAutoFit/>
          </a:bodyPr>
          <a:lstStyle/>
          <a:p>
            <a:r>
              <a:rPr lang="en-US" sz="1200" b="1" i="1" dirty="0"/>
              <a:t>New </a:t>
            </a:r>
            <a:r>
              <a:rPr lang="en-US" sz="1200" b="1" i="1" u="sng" dirty="0"/>
              <a:t>statewide</a:t>
            </a:r>
            <a:r>
              <a:rPr lang="en-US" sz="1200" b="1" i="1" dirty="0"/>
              <a:t> customer flow to manage individuals from various referral sources who are triaged based on new, intensive skill assessment tools to Job Ready and Skill Building Teams within the Career Center.</a:t>
            </a:r>
          </a:p>
        </p:txBody>
      </p:sp>
    </p:spTree>
    <p:extLst>
      <p:ext uri="{BB962C8B-B14F-4D97-AF65-F5344CB8AC3E}">
        <p14:creationId xmlns:p14="http://schemas.microsoft.com/office/powerpoint/2010/main" val="4026848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124382614"/>
              </p:ext>
            </p:extLst>
          </p:nvPr>
        </p:nvGraphicFramePr>
        <p:xfrm>
          <a:off x="304800" y="381000"/>
          <a:ext cx="86868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90" name="Title 1"/>
          <p:cNvSpPr>
            <a:spLocks noGrp="1"/>
          </p:cNvSpPr>
          <p:nvPr>
            <p:ph type="title"/>
          </p:nvPr>
        </p:nvSpPr>
        <p:spPr>
          <a:xfrm>
            <a:off x="838200" y="152400"/>
            <a:ext cx="8229600" cy="533400"/>
          </a:xfrm>
        </p:spPr>
        <p:txBody>
          <a:bodyPr/>
          <a:lstStyle/>
          <a:p>
            <a:r>
              <a:rPr lang="en-US" i="1" dirty="0" smtClean="0">
                <a:latin typeface="Arial (Body)"/>
                <a:cs typeface="Calibri" pitchFamily="34" charset="0"/>
              </a:rPr>
              <a:t>                  Demand-Driven Design: </a:t>
            </a:r>
            <a:br>
              <a:rPr lang="en-US" i="1" dirty="0" smtClean="0">
                <a:latin typeface="Arial (Body)"/>
                <a:cs typeface="Calibri" pitchFamily="34" charset="0"/>
              </a:rPr>
            </a:br>
            <a:r>
              <a:rPr lang="en-US" i="1" dirty="0" smtClean="0">
                <a:latin typeface="Arial (Body)"/>
                <a:cs typeface="Calibri" pitchFamily="34" charset="0"/>
              </a:rPr>
              <a:t>                          Business Centric </a:t>
            </a:r>
          </a:p>
        </p:txBody>
      </p:sp>
      <p:sp>
        <p:nvSpPr>
          <p:cNvPr id="2" name="TextBox 1"/>
          <p:cNvSpPr txBox="1"/>
          <p:nvPr/>
        </p:nvSpPr>
        <p:spPr>
          <a:xfrm>
            <a:off x="304800" y="914400"/>
            <a:ext cx="8534400" cy="923330"/>
          </a:xfrm>
          <a:prstGeom prst="rect">
            <a:avLst/>
          </a:prstGeom>
          <a:noFill/>
        </p:spPr>
        <p:txBody>
          <a:bodyPr wrap="square" rtlCol="0">
            <a:spAutoFit/>
          </a:bodyPr>
          <a:lstStyle/>
          <a:p>
            <a:r>
              <a:rPr lang="en-US" b="1" dirty="0" smtClean="0">
                <a:latin typeface="Arial (Body)"/>
              </a:rPr>
              <a:t>Demand Driven “Flipping the Model”- </a:t>
            </a:r>
            <a:r>
              <a:rPr lang="en-US" dirty="0" smtClean="0">
                <a:latin typeface="Arial (Body)"/>
              </a:rPr>
              <a:t>Increase </a:t>
            </a:r>
            <a:r>
              <a:rPr lang="en-US" dirty="0">
                <a:latin typeface="Arial (Body)"/>
              </a:rPr>
              <a:t>talent recruitment and hiring for business partners through business outreach, talent recruitment, matching and education and training activities that match </a:t>
            </a:r>
            <a:r>
              <a:rPr lang="en-US" u="sng" dirty="0">
                <a:latin typeface="Arial (Body)"/>
              </a:rPr>
              <a:t>business </a:t>
            </a:r>
            <a:r>
              <a:rPr lang="en-US" u="sng" dirty="0" smtClean="0">
                <a:latin typeface="Arial (Body)"/>
              </a:rPr>
              <a:t>need</a:t>
            </a:r>
            <a:r>
              <a:rPr lang="en-US" dirty="0" smtClean="0">
                <a:latin typeface="Arial (Body)"/>
              </a:rPr>
              <a:t> </a:t>
            </a:r>
            <a:endParaRPr lang="en-US" dirty="0">
              <a:latin typeface="Arial (Body)"/>
            </a:endParaRPr>
          </a:p>
        </p:txBody>
      </p:sp>
    </p:spTree>
    <p:extLst>
      <p:ext uri="{BB962C8B-B14F-4D97-AF65-F5344CB8AC3E}">
        <p14:creationId xmlns:p14="http://schemas.microsoft.com/office/powerpoint/2010/main" val="345938298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69900" y="990600"/>
            <a:ext cx="8348663" cy="5257800"/>
          </a:xfrm>
          <a:prstGeom prst="rect">
            <a:avLst/>
          </a:prstGeom>
        </p:spPr>
        <p:txBody>
          <a:bodyPr>
            <a:normAutofit/>
          </a:bodyPr>
          <a:lstStyle/>
          <a:p>
            <a:pPr marL="0" indent="0">
              <a:lnSpc>
                <a:spcPct val="80000"/>
              </a:lnSpc>
              <a:spcBef>
                <a:spcPct val="0"/>
              </a:spcBef>
              <a:spcAft>
                <a:spcPts val="1800"/>
              </a:spcAft>
              <a:buNone/>
            </a:pPr>
            <a:endParaRPr lang="en-US" sz="2400" dirty="0" smtClean="0">
              <a:latin typeface="Arial" charset="0"/>
              <a:cs typeface="Arial" charset="0"/>
            </a:endParaRPr>
          </a:p>
          <a:p>
            <a:pPr marL="233363" indent="-233363">
              <a:lnSpc>
                <a:spcPct val="80000"/>
              </a:lnSpc>
              <a:spcBef>
                <a:spcPct val="0"/>
              </a:spcBef>
              <a:spcAft>
                <a:spcPts val="1800"/>
              </a:spcAft>
            </a:pPr>
            <a:r>
              <a:rPr lang="en-US" sz="2000" b="0" dirty="0" smtClean="0">
                <a:latin typeface="Arial (Body)"/>
                <a:cs typeface="Arial" charset="0"/>
              </a:rPr>
              <a:t>Articulates </a:t>
            </a:r>
            <a:r>
              <a:rPr lang="en-US" sz="2000" b="0" dirty="0">
                <a:latin typeface="Arial (Body)"/>
                <a:cs typeface="Arial" charset="0"/>
              </a:rPr>
              <a:t>a coordinated vision for organizing the broadly defined public workforce system</a:t>
            </a:r>
          </a:p>
          <a:p>
            <a:pPr marL="233363" indent="-233363">
              <a:lnSpc>
                <a:spcPct val="80000"/>
              </a:lnSpc>
              <a:spcBef>
                <a:spcPct val="0"/>
              </a:spcBef>
              <a:spcAft>
                <a:spcPts val="1800"/>
              </a:spcAft>
            </a:pPr>
            <a:r>
              <a:rPr lang="en-US" sz="2000" b="0" dirty="0">
                <a:latin typeface="Arial (Body)"/>
                <a:cs typeface="Arial" charset="0"/>
              </a:rPr>
              <a:t>Establishes agreement at the state level focused on designing partnerships and service delivery systems through the WIOA Core Program partners</a:t>
            </a:r>
          </a:p>
          <a:p>
            <a:pPr marL="233363" indent="-233363">
              <a:lnSpc>
                <a:spcPct val="80000"/>
              </a:lnSpc>
              <a:spcBef>
                <a:spcPct val="0"/>
              </a:spcBef>
              <a:spcAft>
                <a:spcPts val="1800"/>
              </a:spcAft>
            </a:pPr>
            <a:r>
              <a:rPr lang="en-US" sz="2000" b="0" dirty="0">
                <a:latin typeface="Arial (Body)"/>
                <a:cs typeface="Arial" charset="0"/>
              </a:rPr>
              <a:t>Priority Populations (low-income, TANF/SNAP, disability, veterans, homeless, CORI, etc.)</a:t>
            </a:r>
          </a:p>
          <a:p>
            <a:pPr marL="233363" indent="-233363">
              <a:lnSpc>
                <a:spcPct val="80000"/>
              </a:lnSpc>
              <a:spcBef>
                <a:spcPct val="0"/>
              </a:spcBef>
              <a:spcAft>
                <a:spcPts val="1800"/>
              </a:spcAft>
            </a:pPr>
            <a:r>
              <a:rPr lang="en-US" sz="2000" b="0" dirty="0">
                <a:latin typeface="Arial (Body)"/>
                <a:cs typeface="Arial" charset="0"/>
              </a:rPr>
              <a:t>Will establish a definition and set of shared and infrastructure costs </a:t>
            </a:r>
          </a:p>
          <a:p>
            <a:pPr marL="233363" indent="-233363">
              <a:lnSpc>
                <a:spcPct val="80000"/>
              </a:lnSpc>
              <a:spcBef>
                <a:spcPct val="0"/>
              </a:spcBef>
              <a:spcAft>
                <a:spcPts val="1800"/>
              </a:spcAft>
            </a:pPr>
            <a:r>
              <a:rPr lang="en-US" sz="2000" b="0" dirty="0">
                <a:latin typeface="Arial (Body)"/>
                <a:cs typeface="Arial" charset="0"/>
              </a:rPr>
              <a:t>Will guide the establishment of local area partnerships and MOU </a:t>
            </a:r>
            <a:r>
              <a:rPr lang="en-US" sz="2000" b="0" dirty="0" smtClean="0">
                <a:latin typeface="Arial (Body)"/>
                <a:cs typeface="Arial" charset="0"/>
              </a:rPr>
              <a:t>agreements</a:t>
            </a:r>
            <a:endParaRPr lang="en-US" sz="2000" b="0" dirty="0">
              <a:latin typeface="Arial (Body)"/>
              <a:cs typeface="Arial" charset="0"/>
            </a:endParaRPr>
          </a:p>
        </p:txBody>
      </p:sp>
      <p:sp>
        <p:nvSpPr>
          <p:cNvPr id="8195" name="Title 1"/>
          <p:cNvSpPr txBox="1">
            <a:spLocks/>
          </p:cNvSpPr>
          <p:nvPr/>
        </p:nvSpPr>
        <p:spPr bwMode="auto">
          <a:xfrm>
            <a:off x="533400" y="533400"/>
            <a:ext cx="7315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lnSpc>
                <a:spcPct val="90000"/>
              </a:lnSpc>
            </a:pPr>
            <a:r>
              <a:rPr lang="en-US" sz="2000" b="1" dirty="0" smtClean="0">
                <a:solidFill>
                  <a:srgbClr val="FFC000"/>
                </a:solidFill>
                <a:latin typeface="Arial" charset="0"/>
              </a:rPr>
              <a:t>CROSS-AGENCY/WORKFORCE SYSTEM </a:t>
            </a:r>
          </a:p>
          <a:p>
            <a:pPr algn="ctr">
              <a:lnSpc>
                <a:spcPct val="90000"/>
              </a:lnSpc>
            </a:pPr>
            <a:r>
              <a:rPr lang="en-US" sz="2000" b="1" dirty="0" smtClean="0">
                <a:solidFill>
                  <a:srgbClr val="FFC000"/>
                </a:solidFill>
                <a:latin typeface="Arial" charset="0"/>
              </a:rPr>
              <a:t>COORDINATION </a:t>
            </a:r>
            <a:endParaRPr lang="en-US" sz="2000" b="1" dirty="0">
              <a:solidFill>
                <a:srgbClr val="FFC000"/>
              </a:solidFill>
              <a:latin typeface="Arial" charset="0"/>
            </a:endParaRPr>
          </a:p>
          <a:p>
            <a:pPr>
              <a:lnSpc>
                <a:spcPct val="90000"/>
              </a:lnSpc>
            </a:pPr>
            <a:r>
              <a:rPr lang="en-US" sz="2000" b="1" dirty="0" smtClean="0">
                <a:solidFill>
                  <a:srgbClr val="FFC000"/>
                </a:solidFill>
                <a:latin typeface="Arial" charset="0"/>
                <a:cs typeface="Arial" charset="0"/>
              </a:rPr>
              <a:t>    </a:t>
            </a:r>
            <a:r>
              <a:rPr lang="en-US" sz="1800" b="1" dirty="0" smtClean="0">
                <a:solidFill>
                  <a:srgbClr val="FFC000"/>
                </a:solidFill>
                <a:latin typeface="Arial" charset="0"/>
                <a:cs typeface="Arial" charset="0"/>
              </a:rPr>
              <a:t>STATEWIDE MEMORANDUM OF UNDERSTANDING (MOU)</a:t>
            </a:r>
          </a:p>
          <a:p>
            <a:pPr>
              <a:lnSpc>
                <a:spcPct val="90000"/>
              </a:lnSpc>
            </a:pPr>
            <a:r>
              <a:rPr lang="en-US" sz="1800" b="1" dirty="0">
                <a:solidFill>
                  <a:srgbClr val="FFC000"/>
                </a:solidFill>
                <a:latin typeface="Arial" charset="0"/>
                <a:cs typeface="Arial" charset="0"/>
              </a:rPr>
              <a:t> </a:t>
            </a:r>
            <a:r>
              <a:rPr lang="en-US" sz="1800" b="1" dirty="0" smtClean="0">
                <a:solidFill>
                  <a:srgbClr val="FFC000"/>
                </a:solidFill>
                <a:latin typeface="Arial" charset="0"/>
                <a:cs typeface="Arial" charset="0"/>
              </a:rPr>
              <a:t>                                                </a:t>
            </a:r>
          </a:p>
          <a:p>
            <a:pPr algn="ctr">
              <a:lnSpc>
                <a:spcPct val="90000"/>
              </a:lnSpc>
            </a:pPr>
            <a:r>
              <a:rPr lang="en-US" sz="1800" b="1" dirty="0" smtClean="0">
                <a:solidFill>
                  <a:srgbClr val="FFC000"/>
                </a:solidFill>
                <a:latin typeface="Arial" charset="0"/>
              </a:rPr>
              <a:t> </a:t>
            </a:r>
            <a:endParaRPr lang="en-US" sz="1800" b="1" dirty="0">
              <a:solidFill>
                <a:srgbClr val="FFC000"/>
              </a:solidFill>
              <a:latin typeface="Arial" charset="0"/>
            </a:endParaRPr>
          </a:p>
        </p:txBody>
      </p:sp>
    </p:spTree>
    <p:extLst>
      <p:ext uri="{BB962C8B-B14F-4D97-AF65-F5344CB8AC3E}">
        <p14:creationId xmlns:p14="http://schemas.microsoft.com/office/powerpoint/2010/main" val="391369592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69900" y="990600"/>
            <a:ext cx="8348663" cy="5257800"/>
          </a:xfrm>
          <a:prstGeom prst="rect">
            <a:avLst/>
          </a:prstGeom>
        </p:spPr>
        <p:txBody>
          <a:bodyPr>
            <a:normAutofit/>
          </a:bodyPr>
          <a:lstStyle/>
          <a:p>
            <a:pPr marL="233363" indent="-233363" eaLnBrk="1" hangingPunct="1">
              <a:lnSpc>
                <a:spcPct val="80000"/>
              </a:lnSpc>
              <a:spcAft>
                <a:spcPts val="1800"/>
              </a:spcAft>
            </a:pPr>
            <a:r>
              <a:rPr lang="en-US" sz="2000" b="0" dirty="0" smtClean="0">
                <a:latin typeface="Arial (Body)"/>
              </a:rPr>
              <a:t>The 16 Workforce Boards will convene stakeholders to:</a:t>
            </a:r>
          </a:p>
          <a:p>
            <a:pPr marL="0" indent="0" eaLnBrk="1" hangingPunct="1">
              <a:lnSpc>
                <a:spcPct val="80000"/>
              </a:lnSpc>
              <a:spcAft>
                <a:spcPts val="1800"/>
              </a:spcAft>
              <a:buNone/>
            </a:pPr>
            <a:endParaRPr lang="en-US" sz="1050" b="0" dirty="0" smtClean="0">
              <a:latin typeface="Arial (Body)"/>
            </a:endParaRPr>
          </a:p>
          <a:p>
            <a:pPr eaLnBrk="1" hangingPunct="1">
              <a:lnSpc>
                <a:spcPct val="80000"/>
              </a:lnSpc>
              <a:spcAft>
                <a:spcPts val="1800"/>
              </a:spcAft>
              <a:buFont typeface="Wingdings" panose="05000000000000000000" pitchFamily="2" charset="2"/>
              <a:buChar char="Ø"/>
            </a:pPr>
            <a:r>
              <a:rPr lang="en-US" sz="2000" b="0" dirty="0" smtClean="0">
                <a:latin typeface="Arial (Body)"/>
              </a:rPr>
              <a:t>Establish </a:t>
            </a:r>
            <a:r>
              <a:rPr lang="en-US" sz="2000" b="0" dirty="0">
                <a:latin typeface="Arial (Body)"/>
              </a:rPr>
              <a:t>the roles of local partners in the development of an integrated education and workforce system that supports career pathways in each region to prepare residents with foundation, technical, and professional skills, and provide information and connections to postsecondary education and </a:t>
            </a:r>
            <a:r>
              <a:rPr lang="en-US" sz="2000" b="0" dirty="0" smtClean="0">
                <a:latin typeface="Arial (Body)"/>
              </a:rPr>
              <a:t>training</a:t>
            </a:r>
            <a:endParaRPr lang="en-US" sz="2000" b="0" dirty="0">
              <a:latin typeface="Arial (Body)"/>
            </a:endParaRPr>
          </a:p>
          <a:p>
            <a:pPr eaLnBrk="1" hangingPunct="1">
              <a:lnSpc>
                <a:spcPct val="80000"/>
              </a:lnSpc>
              <a:spcBef>
                <a:spcPct val="0"/>
              </a:spcBef>
              <a:spcAft>
                <a:spcPts val="1800"/>
              </a:spcAft>
              <a:buFont typeface="Wingdings" panose="05000000000000000000" pitchFamily="2" charset="2"/>
              <a:buChar char="Ø"/>
            </a:pPr>
            <a:r>
              <a:rPr lang="en-US" sz="2000" b="0" dirty="0">
                <a:latin typeface="Arial (Body)"/>
                <a:cs typeface="Arial" charset="0"/>
              </a:rPr>
              <a:t>D</a:t>
            </a:r>
            <a:r>
              <a:rPr lang="en-US" sz="2000" b="0" dirty="0" smtClean="0">
                <a:latin typeface="Arial (Body)"/>
                <a:cs typeface="Arial" charset="0"/>
              </a:rPr>
              <a:t>esign and develop “Umbrella”</a:t>
            </a:r>
            <a:r>
              <a:rPr lang="en-US" altLang="ja-JP" sz="2000" b="0" dirty="0" smtClean="0">
                <a:latin typeface="Arial (Body)"/>
                <a:cs typeface="Arial" charset="0"/>
              </a:rPr>
              <a:t>  </a:t>
            </a:r>
            <a:r>
              <a:rPr lang="en-US" sz="2000" b="0" dirty="0" smtClean="0">
                <a:latin typeface="Arial (Body)"/>
                <a:cs typeface="Arial" charset="0"/>
              </a:rPr>
              <a:t>MOUs </a:t>
            </a:r>
            <a:r>
              <a:rPr lang="en-US" sz="2000" b="0" dirty="0">
                <a:latin typeface="Arial (Body)"/>
                <a:cs typeface="Arial" charset="0"/>
              </a:rPr>
              <a:t>that focus on populations and service design (not funding streams</a:t>
            </a:r>
            <a:r>
              <a:rPr lang="en-US" sz="2000" b="0" dirty="0" smtClean="0">
                <a:latin typeface="Arial (Body)"/>
                <a:cs typeface="Arial" charset="0"/>
              </a:rPr>
              <a:t>)</a:t>
            </a:r>
            <a:endParaRPr lang="en-US" sz="2000" b="0" dirty="0">
              <a:latin typeface="Arial (Body)"/>
              <a:cs typeface="Arial" charset="0"/>
            </a:endParaRPr>
          </a:p>
          <a:p>
            <a:pPr eaLnBrk="1" hangingPunct="1">
              <a:lnSpc>
                <a:spcPct val="80000"/>
              </a:lnSpc>
              <a:spcBef>
                <a:spcPct val="0"/>
              </a:spcBef>
              <a:spcAft>
                <a:spcPts val="1800"/>
              </a:spcAft>
              <a:buFont typeface="Wingdings" panose="05000000000000000000" pitchFamily="2" charset="2"/>
              <a:buChar char="Ø"/>
            </a:pPr>
            <a:r>
              <a:rPr lang="en-US" sz="2000" b="0" dirty="0">
                <a:latin typeface="Arial (Body)"/>
                <a:cs typeface="Arial" charset="0"/>
              </a:rPr>
              <a:t>Workforce Boards will lead partners </a:t>
            </a:r>
            <a:r>
              <a:rPr lang="en-US" sz="2000" b="0" dirty="0" smtClean="0">
                <a:latin typeface="Arial (Body)"/>
                <a:cs typeface="Arial" charset="0"/>
              </a:rPr>
              <a:t>to develop “Umbrella” MOUs </a:t>
            </a:r>
            <a:r>
              <a:rPr lang="en-US" sz="2000" b="0" dirty="0">
                <a:latin typeface="Arial (Body)"/>
                <a:cs typeface="Arial" charset="0"/>
              </a:rPr>
              <a:t>and focus on demand-driven practice and integrate service </a:t>
            </a:r>
            <a:r>
              <a:rPr lang="en-US" sz="2000" b="0" dirty="0" smtClean="0">
                <a:latin typeface="Arial (Body)"/>
                <a:cs typeface="Arial" charset="0"/>
              </a:rPr>
              <a:t>design</a:t>
            </a:r>
          </a:p>
          <a:p>
            <a:pPr eaLnBrk="1" hangingPunct="1">
              <a:lnSpc>
                <a:spcPct val="80000"/>
              </a:lnSpc>
              <a:spcBef>
                <a:spcPct val="0"/>
              </a:spcBef>
              <a:spcAft>
                <a:spcPts val="1800"/>
              </a:spcAft>
              <a:buFont typeface="Wingdings" panose="05000000000000000000" pitchFamily="2" charset="2"/>
              <a:buChar char="Ø"/>
            </a:pPr>
            <a:r>
              <a:rPr lang="en-US" sz="2000" b="0" dirty="0" smtClean="0">
                <a:latin typeface="Arial (Body)"/>
                <a:cs typeface="Arial" charset="0"/>
              </a:rPr>
              <a:t>Agree to operational costs of service delivery (shared and infrastructure costs)</a:t>
            </a:r>
            <a:endParaRPr lang="en-US" sz="2000" b="0" dirty="0">
              <a:latin typeface="Arial (Body)"/>
              <a:cs typeface="Arial" charset="0"/>
            </a:endParaRPr>
          </a:p>
        </p:txBody>
      </p:sp>
      <p:sp>
        <p:nvSpPr>
          <p:cNvPr id="8195" name="Title 1"/>
          <p:cNvSpPr txBox="1">
            <a:spLocks/>
          </p:cNvSpPr>
          <p:nvPr/>
        </p:nvSpPr>
        <p:spPr bwMode="auto">
          <a:xfrm>
            <a:off x="228600" y="381000"/>
            <a:ext cx="769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lnSpc>
                <a:spcPct val="90000"/>
              </a:lnSpc>
            </a:pPr>
            <a:r>
              <a:rPr lang="en-US" sz="2000" b="1" dirty="0" smtClean="0">
                <a:solidFill>
                  <a:srgbClr val="FFC000"/>
                </a:solidFill>
                <a:latin typeface="Arial" charset="0"/>
              </a:rPr>
              <a:t>CROSS-AGENCY/WORKFORCE SYSTEM </a:t>
            </a:r>
          </a:p>
          <a:p>
            <a:pPr algn="ctr">
              <a:lnSpc>
                <a:spcPct val="90000"/>
              </a:lnSpc>
            </a:pPr>
            <a:r>
              <a:rPr lang="en-US" sz="2000" b="1" dirty="0" smtClean="0">
                <a:solidFill>
                  <a:srgbClr val="FFC000"/>
                </a:solidFill>
                <a:latin typeface="Arial" charset="0"/>
              </a:rPr>
              <a:t>COORDINATION</a:t>
            </a:r>
          </a:p>
          <a:p>
            <a:pPr algn="ctr">
              <a:lnSpc>
                <a:spcPct val="90000"/>
              </a:lnSpc>
            </a:pPr>
            <a:r>
              <a:rPr lang="en-US" sz="2000" b="1" dirty="0" smtClean="0">
                <a:solidFill>
                  <a:srgbClr val="FFC000"/>
                </a:solidFill>
                <a:latin typeface="Arial" charset="0"/>
              </a:rPr>
              <a:t>LOCAL UMBRELLA MOU  </a:t>
            </a:r>
            <a:endParaRPr lang="en-US" sz="2000" b="1" dirty="0">
              <a:solidFill>
                <a:srgbClr val="FFC000"/>
              </a:solidFill>
              <a:latin typeface="Arial" charset="0"/>
            </a:endParaRPr>
          </a:p>
        </p:txBody>
      </p:sp>
    </p:spTree>
    <p:extLst>
      <p:ext uri="{BB962C8B-B14F-4D97-AF65-F5344CB8AC3E}">
        <p14:creationId xmlns:p14="http://schemas.microsoft.com/office/powerpoint/2010/main" val="363605163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69900" y="990600"/>
            <a:ext cx="8348663" cy="5257800"/>
          </a:xfrm>
          <a:prstGeom prst="rect">
            <a:avLst/>
          </a:prstGeom>
        </p:spPr>
        <p:txBody>
          <a:bodyPr>
            <a:normAutofit/>
          </a:bodyPr>
          <a:lstStyle/>
          <a:p>
            <a:pPr marL="0" indent="0">
              <a:buNone/>
            </a:pPr>
            <a:endParaRPr lang="en-US" sz="2000" b="0" dirty="0" smtClean="0"/>
          </a:p>
          <a:p>
            <a:pPr marL="0" indent="0">
              <a:buNone/>
            </a:pPr>
            <a:r>
              <a:rPr lang="en-US" sz="2000" b="0" dirty="0" smtClean="0">
                <a:latin typeface="Arial (Body)"/>
              </a:rPr>
              <a:t>A </a:t>
            </a:r>
            <a:r>
              <a:rPr lang="en-US" sz="2000" b="0" dirty="0">
                <a:latin typeface="Arial (Body)"/>
              </a:rPr>
              <a:t>shared customer is a job seeker or a business who is formally enrolled in services by more than one core program (at the same time or sequential) *</a:t>
            </a:r>
          </a:p>
          <a:p>
            <a:pPr marL="0" indent="0">
              <a:buNone/>
            </a:pPr>
            <a:endParaRPr lang="en-US" sz="2000" b="0" i="1" dirty="0">
              <a:latin typeface="Arial (Body)"/>
            </a:endParaRPr>
          </a:p>
          <a:p>
            <a:pPr marL="0" indent="0">
              <a:buNone/>
            </a:pPr>
            <a:r>
              <a:rPr lang="en-US" sz="2000" b="0" dirty="0" smtClean="0">
                <a:latin typeface="Arial (Body)"/>
              </a:rPr>
              <a:t>  *If </a:t>
            </a:r>
            <a:r>
              <a:rPr lang="en-US" sz="2000" b="0" dirty="0">
                <a:latin typeface="Arial (Body)"/>
              </a:rPr>
              <a:t>applicable a “shared” customer must meet the eligibility criteria of the </a:t>
            </a:r>
            <a:r>
              <a:rPr lang="en-US" sz="2000" b="0" dirty="0" smtClean="0">
                <a:latin typeface="Arial (Body)"/>
              </a:rPr>
              <a:t> partner </a:t>
            </a:r>
            <a:r>
              <a:rPr lang="en-US" sz="2000" b="0" dirty="0">
                <a:latin typeface="Arial (Body)"/>
              </a:rPr>
              <a:t>agency providing services.</a:t>
            </a:r>
          </a:p>
        </p:txBody>
      </p:sp>
      <p:sp>
        <p:nvSpPr>
          <p:cNvPr id="8195" name="Title 1"/>
          <p:cNvSpPr txBox="1">
            <a:spLocks/>
          </p:cNvSpPr>
          <p:nvPr/>
        </p:nvSpPr>
        <p:spPr bwMode="auto">
          <a:xfrm>
            <a:off x="228600" y="381000"/>
            <a:ext cx="769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lnSpc>
                <a:spcPct val="90000"/>
              </a:lnSpc>
            </a:pPr>
            <a:r>
              <a:rPr lang="en-US" sz="2000" b="1" dirty="0" smtClean="0">
                <a:solidFill>
                  <a:srgbClr val="FFC000"/>
                </a:solidFill>
                <a:latin typeface="Arial" charset="0"/>
              </a:rPr>
              <a:t>CROSS AGENCY-COORDINATION</a:t>
            </a:r>
          </a:p>
          <a:p>
            <a:pPr algn="ctr">
              <a:lnSpc>
                <a:spcPct val="90000"/>
              </a:lnSpc>
            </a:pPr>
            <a:r>
              <a:rPr lang="en-US" sz="2000" b="1" dirty="0" smtClean="0">
                <a:solidFill>
                  <a:srgbClr val="FFC000"/>
                </a:solidFill>
                <a:latin typeface="Arial" charset="0"/>
              </a:rPr>
              <a:t>DEFINITION SHARED CUSTOMER  </a:t>
            </a:r>
            <a:endParaRPr lang="en-US" sz="2000" b="1" dirty="0">
              <a:solidFill>
                <a:srgbClr val="FFC000"/>
              </a:solidFill>
              <a:latin typeface="Arial" charset="0"/>
            </a:endParaRPr>
          </a:p>
        </p:txBody>
      </p:sp>
    </p:spTree>
    <p:extLst>
      <p:ext uri="{BB962C8B-B14F-4D97-AF65-F5344CB8AC3E}">
        <p14:creationId xmlns:p14="http://schemas.microsoft.com/office/powerpoint/2010/main" val="203608378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2685" y="311305"/>
            <a:ext cx="7751547" cy="374495"/>
          </a:xfrm>
        </p:spPr>
        <p:txBody>
          <a:bodyPr/>
          <a:lstStyle/>
          <a:p>
            <a:pPr algn="ctr"/>
            <a:r>
              <a:rPr lang="en-US" dirty="0" smtClean="0">
                <a:latin typeface="Arial (Body)"/>
              </a:rPr>
              <a:t>          </a:t>
            </a:r>
            <a:r>
              <a:rPr lang="en-US" sz="3200" dirty="0" smtClean="0">
                <a:latin typeface="Arial (Body)"/>
              </a:rPr>
              <a:t>AGENDA</a:t>
            </a:r>
            <a:endParaRPr lang="en-US" sz="3200" dirty="0">
              <a:latin typeface="Arial (Body)"/>
            </a:endParaRPr>
          </a:p>
        </p:txBody>
      </p:sp>
      <p:sp>
        <p:nvSpPr>
          <p:cNvPr id="4" name="Content Placeholder 3"/>
          <p:cNvSpPr>
            <a:spLocks noGrp="1"/>
          </p:cNvSpPr>
          <p:nvPr>
            <p:ph sz="half" idx="4294967295"/>
          </p:nvPr>
        </p:nvSpPr>
        <p:spPr>
          <a:xfrm>
            <a:off x="533400" y="914400"/>
            <a:ext cx="8077200" cy="4556234"/>
          </a:xfrm>
          <a:prstGeom prst="rect">
            <a:avLst/>
          </a:prstGeom>
        </p:spPr>
        <p:txBody>
          <a:bodyPr/>
          <a:lstStyle/>
          <a:p>
            <a:pPr lvl="0"/>
            <a:endParaRPr lang="en-US" sz="1200" b="0" dirty="0" smtClean="0">
              <a:latin typeface="Arial (Body)"/>
            </a:endParaRPr>
          </a:p>
          <a:p>
            <a:pPr lvl="0"/>
            <a:r>
              <a:rPr lang="en-US" sz="1200" b="0" dirty="0" smtClean="0">
                <a:latin typeface="Arial (Body)"/>
              </a:rPr>
              <a:t>MA WORKFORCE DEVELOPMENT SYSTEM GOVERNANCE</a:t>
            </a:r>
          </a:p>
          <a:p>
            <a:pPr lvl="0"/>
            <a:r>
              <a:rPr lang="en-US" sz="1200" b="0" dirty="0" smtClean="0">
                <a:latin typeface="Arial (Body)"/>
              </a:rPr>
              <a:t>CURRENT LANDSCAPE OF MA WORKFORCE DEVELOPMENT SYSTEM</a:t>
            </a:r>
          </a:p>
          <a:p>
            <a:pPr lvl="0"/>
            <a:r>
              <a:rPr lang="en-US" sz="1200" b="0" dirty="0" smtClean="0">
                <a:latin typeface="Arial (Body)"/>
              </a:rPr>
              <a:t>WORKFORCE INNOVATION AND OPPORTUNITY AND TIMELINE</a:t>
            </a:r>
          </a:p>
          <a:p>
            <a:pPr lvl="0"/>
            <a:r>
              <a:rPr lang="en-US" sz="1200" b="0" dirty="0" smtClean="0">
                <a:latin typeface="Arial (Body)"/>
              </a:rPr>
              <a:t>PRIOR SERVICE DELIVERY STRATEGY</a:t>
            </a:r>
          </a:p>
          <a:p>
            <a:pPr lvl="0"/>
            <a:r>
              <a:rPr lang="en-US" sz="1200" b="0" dirty="0" smtClean="0">
                <a:latin typeface="Arial (Body)"/>
              </a:rPr>
              <a:t>OUTCOMES</a:t>
            </a:r>
          </a:p>
          <a:p>
            <a:pPr lvl="0"/>
            <a:r>
              <a:rPr lang="en-US" sz="1200" b="0" dirty="0" smtClean="0">
                <a:latin typeface="Arial (Body)"/>
              </a:rPr>
              <a:t>KEY PILLARS OF WIOA</a:t>
            </a:r>
          </a:p>
          <a:p>
            <a:pPr lvl="0"/>
            <a:r>
              <a:rPr lang="en-US" sz="1200" b="0" dirty="0" smtClean="0">
                <a:latin typeface="Arial (Body)"/>
              </a:rPr>
              <a:t>PRIORITY POPULATIONS</a:t>
            </a:r>
          </a:p>
          <a:p>
            <a:pPr lvl="0"/>
            <a:r>
              <a:rPr lang="en-US" sz="1200" b="0" dirty="0" smtClean="0">
                <a:latin typeface="Arial (Body)"/>
              </a:rPr>
              <a:t>COMPREHENSIVE CAREER CENTER</a:t>
            </a:r>
          </a:p>
          <a:p>
            <a:pPr lvl="0"/>
            <a:r>
              <a:rPr lang="en-US" sz="1200" b="0" dirty="0" smtClean="0">
                <a:latin typeface="Arial (Body)"/>
              </a:rPr>
              <a:t>COMBINDED STATE PLAN</a:t>
            </a:r>
          </a:p>
          <a:p>
            <a:pPr lvl="0"/>
            <a:endParaRPr lang="en-US" sz="1200" b="0" dirty="0" smtClean="0">
              <a:latin typeface="Arial (Body)"/>
            </a:endParaRPr>
          </a:p>
          <a:p>
            <a:pPr lvl="0"/>
            <a:endParaRPr lang="en-US" sz="1200" b="0" dirty="0" smtClean="0">
              <a:latin typeface="Arial (Body)"/>
            </a:endParaRPr>
          </a:p>
          <a:p>
            <a:pPr lvl="0"/>
            <a:endParaRPr lang="en-US" sz="1200" b="0" dirty="0" smtClean="0">
              <a:latin typeface="Arial (Body)"/>
            </a:endParaRPr>
          </a:p>
          <a:p>
            <a:pPr marL="346075" lvl="1" indent="0">
              <a:buNone/>
            </a:pPr>
            <a:endParaRPr lang="en-US" sz="1200" b="0" dirty="0">
              <a:latin typeface="Arial (Body)"/>
            </a:endParaRPr>
          </a:p>
          <a:p>
            <a:pPr marL="0" indent="0">
              <a:buNone/>
            </a:pPr>
            <a:endParaRPr lang="en-US" sz="1200" b="0" dirty="0">
              <a:latin typeface="Arial (Body)"/>
            </a:endParaRPr>
          </a:p>
        </p:txBody>
      </p:sp>
    </p:spTree>
    <p:extLst>
      <p:ext uri="{BB962C8B-B14F-4D97-AF65-F5344CB8AC3E}">
        <p14:creationId xmlns:p14="http://schemas.microsoft.com/office/powerpoint/2010/main" val="3938284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69900" y="990600"/>
            <a:ext cx="8348663" cy="5257800"/>
          </a:xfrm>
          <a:prstGeom prst="rect">
            <a:avLst/>
          </a:prstGeom>
        </p:spPr>
        <p:txBody>
          <a:bodyPr>
            <a:normAutofit/>
          </a:bodyPr>
          <a:lstStyle/>
          <a:p>
            <a:pPr marL="0" indent="0">
              <a:buNone/>
            </a:pPr>
            <a:r>
              <a:rPr lang="en-US" b="0" dirty="0">
                <a:latin typeface="Arial (Body)"/>
              </a:rPr>
              <a:t>Each required Partner must:</a:t>
            </a:r>
          </a:p>
          <a:p>
            <a:endParaRPr lang="en-US" b="0" dirty="0">
              <a:latin typeface="Arial (Body)"/>
            </a:endParaRPr>
          </a:p>
          <a:p>
            <a:pPr marL="560070" lvl="1" indent="-285750">
              <a:buFont typeface="Wingdings" panose="05000000000000000000" pitchFamily="2" charset="2"/>
              <a:buChar char="Ø"/>
            </a:pPr>
            <a:r>
              <a:rPr lang="en-US" b="0" dirty="0" smtClean="0">
                <a:latin typeface="Arial (Body)"/>
              </a:rPr>
              <a:t>Provide </a:t>
            </a:r>
            <a:r>
              <a:rPr lang="en-US" b="0" dirty="0">
                <a:latin typeface="Arial (Body)"/>
              </a:rPr>
              <a:t>access to its programs or activities through the </a:t>
            </a:r>
            <a:r>
              <a:rPr lang="en-US" b="0" dirty="0" smtClean="0">
                <a:latin typeface="Arial (Body)"/>
              </a:rPr>
              <a:t>OSCC delivery     system</a:t>
            </a:r>
            <a:r>
              <a:rPr lang="en-US" b="0" dirty="0">
                <a:latin typeface="Arial (Body)"/>
              </a:rPr>
              <a:t>, in addition to any other appropriate locations;  </a:t>
            </a:r>
          </a:p>
          <a:p>
            <a:pPr lvl="1"/>
            <a:endParaRPr lang="en-US" b="0" dirty="0">
              <a:latin typeface="Arial (Body)"/>
            </a:endParaRPr>
          </a:p>
          <a:p>
            <a:pPr marL="560070" lvl="1" indent="-285750">
              <a:buFont typeface="Wingdings" panose="05000000000000000000" pitchFamily="2" charset="2"/>
              <a:buChar char="Ø"/>
            </a:pPr>
            <a:r>
              <a:rPr lang="en-US" b="0" dirty="0">
                <a:latin typeface="Arial (Body)"/>
              </a:rPr>
              <a:t> </a:t>
            </a:r>
            <a:r>
              <a:rPr lang="en-US" b="0" dirty="0" smtClean="0">
                <a:latin typeface="Arial (Body)"/>
              </a:rPr>
              <a:t>Use </a:t>
            </a:r>
            <a:r>
              <a:rPr lang="en-US" b="0" dirty="0">
                <a:latin typeface="Arial (Body)"/>
              </a:rPr>
              <a:t>a portion of funds made available to the partner’s  	programs to: </a:t>
            </a:r>
          </a:p>
          <a:p>
            <a:pPr lvl="4"/>
            <a:r>
              <a:rPr lang="en-US" sz="2000" b="0" dirty="0">
                <a:latin typeface="Arial (Body)"/>
              </a:rPr>
              <a:t>Provide applicable career services;</a:t>
            </a:r>
          </a:p>
          <a:p>
            <a:pPr lvl="4"/>
            <a:r>
              <a:rPr lang="en-US" sz="2000" b="0" dirty="0">
                <a:latin typeface="Arial (Body)"/>
              </a:rPr>
              <a:t>Work collaboratively with State and Local Boards to establish and maintain the one-stop delivery system this includes jointly funding the one-stop infrastructure through partner contributions. </a:t>
            </a:r>
          </a:p>
          <a:p>
            <a:pPr marL="233363" indent="-233363" eaLnBrk="1" hangingPunct="1">
              <a:lnSpc>
                <a:spcPct val="80000"/>
              </a:lnSpc>
              <a:spcAft>
                <a:spcPts val="1800"/>
              </a:spcAft>
            </a:pPr>
            <a:endParaRPr lang="en-US" sz="2000" b="0" dirty="0" smtClean="0">
              <a:latin typeface="Arial (Body)"/>
            </a:endParaRPr>
          </a:p>
        </p:txBody>
      </p:sp>
      <p:sp>
        <p:nvSpPr>
          <p:cNvPr id="8195" name="Title 1"/>
          <p:cNvSpPr txBox="1">
            <a:spLocks/>
          </p:cNvSpPr>
          <p:nvPr/>
        </p:nvSpPr>
        <p:spPr bwMode="auto">
          <a:xfrm>
            <a:off x="76200" y="257175"/>
            <a:ext cx="769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lnSpc>
                <a:spcPct val="90000"/>
              </a:lnSpc>
            </a:pPr>
            <a:r>
              <a:rPr lang="en-US" sz="2000" cap="all" dirty="0" smtClean="0">
                <a:solidFill>
                  <a:srgbClr val="FFC000"/>
                </a:solidFill>
              </a:rPr>
              <a:t>     </a:t>
            </a:r>
            <a:r>
              <a:rPr lang="en-US" sz="2000" b="1" cap="all" dirty="0" smtClean="0">
                <a:solidFill>
                  <a:srgbClr val="FFC000"/>
                </a:solidFill>
                <a:latin typeface="+mn-lt"/>
              </a:rPr>
              <a:t>CROSS AGENCY – COORDINATION</a:t>
            </a:r>
          </a:p>
          <a:p>
            <a:pPr algn="ctr">
              <a:lnSpc>
                <a:spcPct val="90000"/>
              </a:lnSpc>
            </a:pPr>
            <a:r>
              <a:rPr lang="en-US" sz="2000" b="1" cap="all" dirty="0" smtClean="0">
                <a:solidFill>
                  <a:srgbClr val="FFC000"/>
                </a:solidFill>
                <a:latin typeface="+mn-lt"/>
              </a:rPr>
              <a:t>Roles </a:t>
            </a:r>
            <a:r>
              <a:rPr lang="en-US" sz="2000" b="1" cap="all" dirty="0">
                <a:solidFill>
                  <a:srgbClr val="FFC000"/>
                </a:solidFill>
                <a:latin typeface="+mn-lt"/>
              </a:rPr>
              <a:t>and Responsibilities of the </a:t>
            </a:r>
            <a:r>
              <a:rPr lang="en-US" sz="2000" b="1" cap="all" dirty="0" smtClean="0">
                <a:solidFill>
                  <a:srgbClr val="FFC000"/>
                </a:solidFill>
                <a:latin typeface="+mn-lt"/>
              </a:rPr>
              <a:t>  </a:t>
            </a:r>
          </a:p>
          <a:p>
            <a:pPr algn="ctr">
              <a:lnSpc>
                <a:spcPct val="90000"/>
              </a:lnSpc>
            </a:pPr>
            <a:r>
              <a:rPr lang="en-US" sz="2000" b="1" cap="all" dirty="0" smtClean="0">
                <a:solidFill>
                  <a:srgbClr val="FFC000"/>
                </a:solidFill>
                <a:latin typeface="+mn-lt"/>
              </a:rPr>
              <a:t>Required </a:t>
            </a:r>
            <a:r>
              <a:rPr lang="en-US" sz="2000" b="1" cap="all" dirty="0">
                <a:solidFill>
                  <a:srgbClr val="FFC000"/>
                </a:solidFill>
                <a:latin typeface="+mn-lt"/>
              </a:rPr>
              <a:t>OSCC Partners</a:t>
            </a:r>
            <a:endParaRPr lang="en-US" sz="2000" b="1" dirty="0" smtClean="0">
              <a:solidFill>
                <a:srgbClr val="FFC000"/>
              </a:solidFill>
              <a:latin typeface="+mn-lt"/>
            </a:endParaRPr>
          </a:p>
        </p:txBody>
      </p:sp>
    </p:spTree>
    <p:extLst>
      <p:ext uri="{BB962C8B-B14F-4D97-AF65-F5344CB8AC3E}">
        <p14:creationId xmlns:p14="http://schemas.microsoft.com/office/powerpoint/2010/main" val="177880580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69900" y="990600"/>
            <a:ext cx="8348663" cy="5257800"/>
          </a:xfrm>
          <a:prstGeom prst="rect">
            <a:avLst/>
          </a:prstGeom>
        </p:spPr>
        <p:txBody>
          <a:bodyPr>
            <a:normAutofit fontScale="92500" lnSpcReduction="20000"/>
          </a:bodyPr>
          <a:lstStyle/>
          <a:p>
            <a:r>
              <a:rPr lang="en-US" sz="2100" dirty="0">
                <a:latin typeface="Arial (Body)"/>
              </a:rPr>
              <a:t>DEFINITION: Cost of shared services that are provided through the Partner programs to an individual or business. </a:t>
            </a:r>
          </a:p>
          <a:p>
            <a:pPr marL="0" indent="0" algn="ctr">
              <a:buNone/>
            </a:pPr>
            <a:r>
              <a:rPr lang="en-US" sz="2100" dirty="0" smtClean="0">
                <a:solidFill>
                  <a:srgbClr val="0070C0"/>
                </a:solidFill>
                <a:latin typeface="Arial (Body)"/>
              </a:rPr>
              <a:t>EXAMPLES </a:t>
            </a:r>
            <a:r>
              <a:rPr lang="en-US" sz="2100" dirty="0">
                <a:solidFill>
                  <a:srgbClr val="0070C0"/>
                </a:solidFill>
                <a:latin typeface="Arial (Body)"/>
              </a:rPr>
              <a:t>INCLUDED BUT NOT LIMITED TO:</a:t>
            </a:r>
          </a:p>
          <a:p>
            <a:pPr lvl="4">
              <a:buFont typeface="Wingdings" panose="05000000000000000000" pitchFamily="2" charset="2"/>
              <a:buChar char="Ø"/>
            </a:pPr>
            <a:r>
              <a:rPr lang="en-US" sz="2100" dirty="0" smtClean="0">
                <a:latin typeface="Arial (Body)"/>
              </a:rPr>
              <a:t>Initial </a:t>
            </a:r>
            <a:r>
              <a:rPr lang="en-US" sz="2100" dirty="0">
                <a:latin typeface="Arial (Body)"/>
              </a:rPr>
              <a:t>Intake</a:t>
            </a:r>
          </a:p>
          <a:p>
            <a:pPr lvl="4">
              <a:buFont typeface="Wingdings" panose="05000000000000000000" pitchFamily="2" charset="2"/>
              <a:buChar char="Ø"/>
            </a:pPr>
            <a:r>
              <a:rPr lang="en-US" sz="2100" dirty="0">
                <a:latin typeface="Arial (Body)"/>
              </a:rPr>
              <a:t>Assessment</a:t>
            </a:r>
          </a:p>
          <a:p>
            <a:pPr lvl="4">
              <a:buFont typeface="Wingdings" panose="05000000000000000000" pitchFamily="2" charset="2"/>
              <a:buChar char="Ø"/>
            </a:pPr>
            <a:r>
              <a:rPr lang="en-US" sz="2100" dirty="0">
                <a:latin typeface="Arial (Body)"/>
              </a:rPr>
              <a:t>Review of Basic Skills</a:t>
            </a:r>
          </a:p>
          <a:p>
            <a:pPr lvl="4">
              <a:buFont typeface="Wingdings" panose="05000000000000000000" pitchFamily="2" charset="2"/>
              <a:buChar char="Ø"/>
            </a:pPr>
            <a:r>
              <a:rPr lang="en-US" sz="2100" dirty="0">
                <a:latin typeface="Arial (Body)"/>
              </a:rPr>
              <a:t>Identification of  and Referral to Appropriate Services</a:t>
            </a:r>
          </a:p>
          <a:p>
            <a:pPr lvl="4">
              <a:buFont typeface="Wingdings" panose="05000000000000000000" pitchFamily="2" charset="2"/>
              <a:buChar char="Ø"/>
            </a:pPr>
            <a:r>
              <a:rPr lang="en-US" sz="2100" dirty="0">
                <a:latin typeface="Arial (Body)"/>
              </a:rPr>
              <a:t>Business Services</a:t>
            </a:r>
          </a:p>
          <a:p>
            <a:endParaRPr lang="en-US" sz="2100" dirty="0">
              <a:latin typeface="Arial (Body)"/>
            </a:endParaRPr>
          </a:p>
          <a:p>
            <a:pPr marL="0" indent="0" algn="ctr">
              <a:buNone/>
            </a:pPr>
            <a:r>
              <a:rPr lang="en-US" sz="2100" dirty="0">
                <a:solidFill>
                  <a:srgbClr val="0070C0"/>
                </a:solidFill>
                <a:latin typeface="Arial (Body)"/>
              </a:rPr>
              <a:t>HOW ARE SHARED COSTS CALCULATED?</a:t>
            </a:r>
          </a:p>
          <a:p>
            <a:r>
              <a:rPr lang="en-US" sz="2100" dirty="0">
                <a:latin typeface="Arial (Body)"/>
              </a:rPr>
              <a:t>The federal government has not provided a consistent methodology across agencies (i.e. % of FTE, cost for % of program partner customer using OSCC, </a:t>
            </a:r>
            <a:r>
              <a:rPr lang="en-US" sz="2100" dirty="0" err="1">
                <a:latin typeface="Arial (Body)"/>
              </a:rPr>
              <a:t>etc</a:t>
            </a:r>
            <a:r>
              <a:rPr lang="en-US" sz="2100" dirty="0" smtClean="0">
                <a:latin typeface="Arial (Body)"/>
              </a:rPr>
              <a:t>)</a:t>
            </a:r>
            <a:endParaRPr lang="en-US" sz="2100" dirty="0">
              <a:latin typeface="Arial (Body)"/>
            </a:endParaRPr>
          </a:p>
          <a:p>
            <a:r>
              <a:rPr lang="en-US" sz="2100" dirty="0">
                <a:latin typeface="Arial (Body)"/>
              </a:rPr>
              <a:t>Methodology/ calculations are defined by local </a:t>
            </a:r>
            <a:r>
              <a:rPr lang="en-US" sz="2100" dirty="0" smtClean="0">
                <a:latin typeface="Arial (Body)"/>
              </a:rPr>
              <a:t>partners</a:t>
            </a:r>
            <a:endParaRPr lang="en-US" sz="2100" dirty="0">
              <a:latin typeface="Arial (Body)"/>
            </a:endParaRPr>
          </a:p>
          <a:p>
            <a:pPr lvl="2">
              <a:buFont typeface="Wingdings" panose="05000000000000000000" pitchFamily="2" charset="2"/>
              <a:buChar char="ü"/>
            </a:pPr>
            <a:endParaRPr lang="en-US" dirty="0"/>
          </a:p>
          <a:p>
            <a:pPr marL="0" indent="0" eaLnBrk="1" hangingPunct="1">
              <a:lnSpc>
                <a:spcPct val="80000"/>
              </a:lnSpc>
              <a:spcAft>
                <a:spcPts val="1800"/>
              </a:spcAft>
              <a:buNone/>
            </a:pPr>
            <a:endParaRPr lang="en-US" sz="2000" b="0" dirty="0" smtClean="0">
              <a:latin typeface="Arial (Body)"/>
            </a:endParaRPr>
          </a:p>
        </p:txBody>
      </p:sp>
      <p:sp>
        <p:nvSpPr>
          <p:cNvPr id="8195" name="Title 1"/>
          <p:cNvSpPr txBox="1">
            <a:spLocks/>
          </p:cNvSpPr>
          <p:nvPr/>
        </p:nvSpPr>
        <p:spPr bwMode="auto">
          <a:xfrm>
            <a:off x="76200" y="257175"/>
            <a:ext cx="769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lnSpc>
                <a:spcPct val="90000"/>
              </a:lnSpc>
            </a:pPr>
            <a:r>
              <a:rPr lang="en-US" sz="2000" cap="all" dirty="0" smtClean="0">
                <a:solidFill>
                  <a:srgbClr val="FFC000"/>
                </a:solidFill>
              </a:rPr>
              <a:t>     </a:t>
            </a:r>
            <a:r>
              <a:rPr lang="en-US" sz="2000" b="1" cap="all" dirty="0" smtClean="0">
                <a:solidFill>
                  <a:srgbClr val="FFC000"/>
                </a:solidFill>
                <a:latin typeface="+mn-lt"/>
              </a:rPr>
              <a:t>CROSS AGENCY – COORDINATION</a:t>
            </a:r>
          </a:p>
          <a:p>
            <a:pPr algn="ctr">
              <a:lnSpc>
                <a:spcPct val="90000"/>
              </a:lnSpc>
            </a:pPr>
            <a:r>
              <a:rPr lang="en-US" sz="2000" b="1" dirty="0" smtClean="0">
                <a:solidFill>
                  <a:srgbClr val="FFC000"/>
                </a:solidFill>
                <a:latin typeface="+mn-lt"/>
              </a:rPr>
              <a:t>SHARED COSTS</a:t>
            </a:r>
          </a:p>
        </p:txBody>
      </p:sp>
    </p:spTree>
    <p:extLst>
      <p:ext uri="{BB962C8B-B14F-4D97-AF65-F5344CB8AC3E}">
        <p14:creationId xmlns:p14="http://schemas.microsoft.com/office/powerpoint/2010/main" val="260014869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1066800"/>
            <a:ext cx="8348663" cy="5257800"/>
          </a:xfrm>
          <a:prstGeom prst="rect">
            <a:avLst/>
          </a:prstGeom>
        </p:spPr>
        <p:txBody>
          <a:bodyPr>
            <a:normAutofit/>
          </a:bodyPr>
          <a:lstStyle/>
          <a:p>
            <a:r>
              <a:rPr lang="en-US" dirty="0">
                <a:latin typeface="Arial (Body)"/>
              </a:rPr>
              <a:t>Each required Partner must support the one-stop delivery system by jointly funding the OSCC infrastructure through Partner contributions.</a:t>
            </a:r>
          </a:p>
          <a:p>
            <a:pPr lvl="1">
              <a:buFont typeface="Wingdings" panose="05000000000000000000" pitchFamily="2" charset="2"/>
              <a:buChar char="v"/>
            </a:pPr>
            <a:r>
              <a:rPr lang="en-US" dirty="0">
                <a:latin typeface="Arial (Body)"/>
              </a:rPr>
              <a:t>Each Partner must contribute to the OSCC whether or not they are  physically located in the OSCC. </a:t>
            </a:r>
          </a:p>
          <a:p>
            <a:r>
              <a:rPr lang="en-US" dirty="0" smtClean="0">
                <a:latin typeface="Arial (Body)"/>
              </a:rPr>
              <a:t>DEFINITION</a:t>
            </a:r>
            <a:r>
              <a:rPr lang="en-US" dirty="0">
                <a:latin typeface="Arial (Body)"/>
              </a:rPr>
              <a:t>: Infrastructure Costs are non-personnel costs that support the general operation of the One Stop Center. </a:t>
            </a:r>
            <a:endParaRPr lang="en-US" sz="1000" dirty="0">
              <a:latin typeface="Arial (Body)"/>
            </a:endParaRPr>
          </a:p>
          <a:p>
            <a:pPr marL="0" indent="0" algn="ctr">
              <a:buNone/>
            </a:pPr>
            <a:r>
              <a:rPr lang="en-US" dirty="0">
                <a:solidFill>
                  <a:srgbClr val="0070C0"/>
                </a:solidFill>
                <a:latin typeface="Arial (Body)"/>
              </a:rPr>
              <a:t>EXAMPLES</a:t>
            </a:r>
          </a:p>
          <a:p>
            <a:pPr marL="0" indent="0" algn="ctr">
              <a:buNone/>
            </a:pPr>
            <a:endParaRPr lang="en-US" sz="1000" dirty="0">
              <a:solidFill>
                <a:srgbClr val="0070C0"/>
              </a:solidFill>
              <a:latin typeface="Arial (Body)"/>
            </a:endParaRPr>
          </a:p>
          <a:p>
            <a:pPr lvl="4">
              <a:buFont typeface="Wingdings" panose="05000000000000000000" pitchFamily="2" charset="2"/>
              <a:buChar char="Ø"/>
            </a:pPr>
            <a:r>
              <a:rPr lang="en-US" sz="2000" dirty="0">
                <a:latin typeface="Arial (Body)"/>
              </a:rPr>
              <a:t>Rental of Facilities</a:t>
            </a:r>
          </a:p>
          <a:p>
            <a:pPr lvl="4">
              <a:buFont typeface="Wingdings" panose="05000000000000000000" pitchFamily="2" charset="2"/>
              <a:buChar char="Ø"/>
            </a:pPr>
            <a:r>
              <a:rPr lang="en-US" sz="2000" dirty="0">
                <a:latin typeface="Arial (Body)"/>
              </a:rPr>
              <a:t>Utilities and Maintenance</a:t>
            </a:r>
          </a:p>
          <a:p>
            <a:pPr lvl="4">
              <a:buFont typeface="Wingdings" panose="05000000000000000000" pitchFamily="2" charset="2"/>
              <a:buChar char="Ø"/>
            </a:pPr>
            <a:r>
              <a:rPr lang="en-US" sz="2000" dirty="0">
                <a:latin typeface="Arial (Body)"/>
              </a:rPr>
              <a:t>Equipment including assessment – related products and assistive technology for individuals with disabilities</a:t>
            </a:r>
          </a:p>
          <a:p>
            <a:pPr lvl="4">
              <a:buFont typeface="Wingdings" panose="05000000000000000000" pitchFamily="2" charset="2"/>
              <a:buChar char="Ø"/>
            </a:pPr>
            <a:r>
              <a:rPr lang="en-US" sz="2000" dirty="0">
                <a:latin typeface="Arial (Body)"/>
              </a:rPr>
              <a:t>Technology to facilitate access to the one-stop center</a:t>
            </a:r>
          </a:p>
          <a:p>
            <a:pPr marL="0" indent="0" eaLnBrk="1" hangingPunct="1">
              <a:lnSpc>
                <a:spcPct val="80000"/>
              </a:lnSpc>
              <a:spcAft>
                <a:spcPts val="1800"/>
              </a:spcAft>
              <a:buNone/>
            </a:pPr>
            <a:endParaRPr lang="en-US" sz="2000" b="0" dirty="0" smtClean="0">
              <a:latin typeface="Arial (Body)"/>
            </a:endParaRPr>
          </a:p>
        </p:txBody>
      </p:sp>
      <p:sp>
        <p:nvSpPr>
          <p:cNvPr id="8195" name="Title 1"/>
          <p:cNvSpPr txBox="1">
            <a:spLocks/>
          </p:cNvSpPr>
          <p:nvPr/>
        </p:nvSpPr>
        <p:spPr bwMode="auto">
          <a:xfrm>
            <a:off x="76200" y="257175"/>
            <a:ext cx="7696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gn="ctr">
              <a:lnSpc>
                <a:spcPct val="90000"/>
              </a:lnSpc>
            </a:pPr>
            <a:r>
              <a:rPr lang="en-US" sz="2000" cap="all" dirty="0" smtClean="0">
                <a:solidFill>
                  <a:srgbClr val="FFC000"/>
                </a:solidFill>
              </a:rPr>
              <a:t>     </a:t>
            </a:r>
            <a:r>
              <a:rPr lang="en-US" sz="2000" b="1" cap="all" dirty="0" smtClean="0">
                <a:solidFill>
                  <a:srgbClr val="FFC000"/>
                </a:solidFill>
                <a:latin typeface="+mn-lt"/>
              </a:rPr>
              <a:t>CROSS AGENCY – COORDINATION</a:t>
            </a:r>
          </a:p>
          <a:p>
            <a:pPr algn="ctr">
              <a:lnSpc>
                <a:spcPct val="90000"/>
              </a:lnSpc>
            </a:pPr>
            <a:r>
              <a:rPr lang="en-US" sz="2000" b="1" cap="all" dirty="0" smtClean="0">
                <a:solidFill>
                  <a:srgbClr val="FFC000"/>
                </a:solidFill>
                <a:latin typeface="+mn-lt"/>
              </a:rPr>
              <a:t>Roles </a:t>
            </a:r>
            <a:r>
              <a:rPr lang="en-US" sz="2000" b="1" cap="all" dirty="0">
                <a:solidFill>
                  <a:srgbClr val="FFC000"/>
                </a:solidFill>
                <a:latin typeface="+mn-lt"/>
              </a:rPr>
              <a:t>and Responsibilities of the </a:t>
            </a:r>
            <a:endParaRPr lang="en-US" sz="2000" b="1" cap="all" dirty="0" smtClean="0">
              <a:solidFill>
                <a:srgbClr val="FFC000"/>
              </a:solidFill>
              <a:latin typeface="+mn-lt"/>
            </a:endParaRPr>
          </a:p>
          <a:p>
            <a:pPr algn="ctr">
              <a:lnSpc>
                <a:spcPct val="90000"/>
              </a:lnSpc>
            </a:pPr>
            <a:r>
              <a:rPr lang="en-US" sz="2000" b="1" cap="all" dirty="0" smtClean="0">
                <a:solidFill>
                  <a:srgbClr val="FFC000"/>
                </a:solidFill>
                <a:latin typeface="+mn-lt"/>
              </a:rPr>
              <a:t>  INFRASTRUCTURE COSTS</a:t>
            </a:r>
          </a:p>
        </p:txBody>
      </p:sp>
    </p:spTree>
    <p:extLst>
      <p:ext uri="{BB962C8B-B14F-4D97-AF65-F5344CB8AC3E}">
        <p14:creationId xmlns:p14="http://schemas.microsoft.com/office/powerpoint/2010/main" val="128759613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138" y="1219200"/>
            <a:ext cx="8585200" cy="5181600"/>
          </a:xfrm>
        </p:spPr>
        <p:txBody>
          <a:bodyPr>
            <a:normAutofit/>
          </a:bodyPr>
          <a:lstStyle/>
          <a:p>
            <a:pPr>
              <a:buFont typeface="Arial" panose="020B0604020202020204" pitchFamily="34" charset="0"/>
              <a:buChar char="•"/>
              <a:defRPr/>
            </a:pPr>
            <a:r>
              <a:rPr lang="en-US" sz="2300" b="0" dirty="0" smtClean="0">
                <a:latin typeface="+mn-lt"/>
              </a:rPr>
              <a:t>FEDERAL PERFORMANCE STANDARDS</a:t>
            </a:r>
          </a:p>
          <a:p>
            <a:pPr>
              <a:buFont typeface="Arial" panose="020B0604020202020204" pitchFamily="34" charset="0"/>
              <a:buChar char="•"/>
              <a:defRPr/>
            </a:pPr>
            <a:endParaRPr lang="en-US" sz="2300" b="0" dirty="0" smtClean="0">
              <a:latin typeface="+mn-lt"/>
            </a:endParaRPr>
          </a:p>
          <a:p>
            <a:pPr>
              <a:buFont typeface="Arial" panose="020B0604020202020204" pitchFamily="34" charset="0"/>
              <a:buChar char="•"/>
              <a:defRPr/>
            </a:pPr>
            <a:r>
              <a:rPr lang="en-US" sz="2300" b="0" dirty="0" smtClean="0">
                <a:latin typeface="+mn-lt"/>
              </a:rPr>
              <a:t>STATE PERFORMANCE METRICS</a:t>
            </a:r>
          </a:p>
          <a:p>
            <a:pPr>
              <a:buFont typeface="Arial" panose="020B0604020202020204" pitchFamily="34" charset="0"/>
              <a:buChar char="•"/>
              <a:defRPr/>
            </a:pPr>
            <a:endParaRPr lang="en-US" sz="2300" b="0" dirty="0" smtClean="0">
              <a:latin typeface="+mn-lt"/>
            </a:endParaRPr>
          </a:p>
          <a:p>
            <a:pPr>
              <a:buFont typeface="Arial" panose="020B0604020202020204" pitchFamily="34" charset="0"/>
              <a:buChar char="•"/>
              <a:defRPr/>
            </a:pPr>
            <a:r>
              <a:rPr lang="en-US" sz="2300" b="0" dirty="0" smtClean="0">
                <a:latin typeface="+mn-lt"/>
              </a:rPr>
              <a:t>WORKFORCE DEVELOPMENT BOARD STANDARDS</a:t>
            </a:r>
          </a:p>
          <a:p>
            <a:pPr marL="0" indent="0">
              <a:buNone/>
              <a:defRPr/>
            </a:pPr>
            <a:endParaRPr lang="en-US" sz="2300" b="0" dirty="0" smtClean="0">
              <a:latin typeface="+mn-lt"/>
            </a:endParaRPr>
          </a:p>
          <a:p>
            <a:pPr>
              <a:buFont typeface="Arial" panose="020B0604020202020204" pitchFamily="34" charset="0"/>
              <a:buChar char="•"/>
              <a:defRPr/>
            </a:pPr>
            <a:r>
              <a:rPr lang="en-US" sz="2300" b="0" dirty="0" smtClean="0">
                <a:latin typeface="+mn-lt"/>
              </a:rPr>
              <a:t>ONE STOP CAREER CENTER STANDARDS</a:t>
            </a:r>
          </a:p>
        </p:txBody>
      </p:sp>
      <p:sp>
        <p:nvSpPr>
          <p:cNvPr id="7" name="Title 1"/>
          <p:cNvSpPr txBox="1">
            <a:spLocks/>
          </p:cNvSpPr>
          <p:nvPr/>
        </p:nvSpPr>
        <p:spPr bwMode="auto">
          <a:xfrm>
            <a:off x="803275" y="-152400"/>
            <a:ext cx="582612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accent2"/>
                </a:solidFill>
                <a:latin typeface="Arial" panose="020B0604020202020204" pitchFamily="34" charset="0"/>
              </a:defRPr>
            </a:lvl1pPr>
            <a:lvl2pPr marL="742950" indent="-285750">
              <a:defRPr sz="3200">
                <a:solidFill>
                  <a:schemeClr val="accent2"/>
                </a:solidFill>
                <a:latin typeface="Arial" panose="020B0604020202020204" pitchFamily="34" charset="0"/>
              </a:defRPr>
            </a:lvl2pPr>
            <a:lvl3pPr marL="1143000" indent="-228600">
              <a:defRPr sz="3200">
                <a:solidFill>
                  <a:schemeClr val="accent2"/>
                </a:solidFill>
                <a:latin typeface="Arial" panose="020B0604020202020204" pitchFamily="34" charset="0"/>
              </a:defRPr>
            </a:lvl3pPr>
            <a:lvl4pPr marL="1600200" indent="-228600">
              <a:defRPr sz="3200">
                <a:solidFill>
                  <a:schemeClr val="accent2"/>
                </a:solidFill>
                <a:latin typeface="Arial" panose="020B0604020202020204" pitchFamily="34" charset="0"/>
              </a:defRPr>
            </a:lvl4pPr>
            <a:lvl5pPr marL="2057400" indent="-228600">
              <a:defRPr sz="3200">
                <a:solidFill>
                  <a:schemeClr val="accent2"/>
                </a:solidFill>
                <a:latin typeface="Arial" panose="020B0604020202020204" pitchFamily="34" charset="0"/>
              </a:defRPr>
            </a:lvl5pPr>
            <a:lvl6pPr marL="2514600" indent="-228600" eaLnBrk="0" fontAlgn="base" hangingPunct="0">
              <a:spcBef>
                <a:spcPct val="0"/>
              </a:spcBef>
              <a:spcAft>
                <a:spcPct val="0"/>
              </a:spcAft>
              <a:defRPr sz="3200">
                <a:solidFill>
                  <a:schemeClr val="accent2"/>
                </a:solidFill>
                <a:latin typeface="Arial" panose="020B0604020202020204" pitchFamily="34" charset="0"/>
              </a:defRPr>
            </a:lvl6pPr>
            <a:lvl7pPr marL="2971800" indent="-228600" eaLnBrk="0" fontAlgn="base" hangingPunct="0">
              <a:spcBef>
                <a:spcPct val="0"/>
              </a:spcBef>
              <a:spcAft>
                <a:spcPct val="0"/>
              </a:spcAft>
              <a:defRPr sz="3200">
                <a:solidFill>
                  <a:schemeClr val="accent2"/>
                </a:solidFill>
                <a:latin typeface="Arial" panose="020B0604020202020204" pitchFamily="34" charset="0"/>
              </a:defRPr>
            </a:lvl7pPr>
            <a:lvl8pPr marL="3429000" indent="-228600" eaLnBrk="0" fontAlgn="base" hangingPunct="0">
              <a:spcBef>
                <a:spcPct val="0"/>
              </a:spcBef>
              <a:spcAft>
                <a:spcPct val="0"/>
              </a:spcAft>
              <a:defRPr sz="3200">
                <a:solidFill>
                  <a:schemeClr val="accent2"/>
                </a:solidFill>
                <a:latin typeface="Arial" panose="020B0604020202020204" pitchFamily="34" charset="0"/>
              </a:defRPr>
            </a:lvl8pPr>
            <a:lvl9pPr marL="3886200" indent="-228600" eaLnBrk="0" fontAlgn="base" hangingPunct="0">
              <a:spcBef>
                <a:spcPct val="0"/>
              </a:spcBef>
              <a:spcAft>
                <a:spcPct val="0"/>
              </a:spcAft>
              <a:defRPr sz="3200">
                <a:solidFill>
                  <a:schemeClr val="accent2"/>
                </a:solidFill>
                <a:latin typeface="Arial" panose="020B0604020202020204" pitchFamily="34" charset="0"/>
              </a:defRPr>
            </a:lvl9pPr>
          </a:lstStyle>
          <a:p>
            <a:pPr algn="ctr">
              <a:lnSpc>
                <a:spcPct val="90000"/>
              </a:lnSpc>
            </a:pPr>
            <a:r>
              <a:rPr lang="en-US" sz="2400" b="1" dirty="0" smtClean="0">
                <a:solidFill>
                  <a:srgbClr val="FFC000"/>
                </a:solidFill>
                <a:latin typeface="+mn-lt"/>
              </a:rPr>
              <a:t>ALSO INCLUDED IN </a:t>
            </a:r>
          </a:p>
          <a:p>
            <a:pPr algn="ctr">
              <a:lnSpc>
                <a:spcPct val="90000"/>
              </a:lnSpc>
            </a:pPr>
            <a:r>
              <a:rPr lang="en-US" sz="2400" b="1" dirty="0" smtClean="0">
                <a:solidFill>
                  <a:srgbClr val="FFC000"/>
                </a:solidFill>
                <a:latin typeface="+mn-lt"/>
              </a:rPr>
              <a:t>COMBINED PLAN</a:t>
            </a:r>
            <a:endParaRPr lang="en-US" sz="2400" b="1" dirty="0">
              <a:solidFill>
                <a:srgbClr val="FFC000"/>
              </a:solidFill>
              <a:latin typeface="+mn-lt"/>
            </a:endParaRPr>
          </a:p>
        </p:txBody>
      </p:sp>
    </p:spTree>
    <p:extLst>
      <p:ext uri="{BB962C8B-B14F-4D97-AF65-F5344CB8AC3E}">
        <p14:creationId xmlns:p14="http://schemas.microsoft.com/office/powerpoint/2010/main" val="349951139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mj-lt"/>
              </a:rPr>
              <a:t> STILLL TO COME</a:t>
            </a:r>
            <a:endParaRPr lang="en-US" dirty="0">
              <a:latin typeface="+mj-lt"/>
            </a:endParaRPr>
          </a:p>
        </p:txBody>
      </p:sp>
      <p:sp>
        <p:nvSpPr>
          <p:cNvPr id="5" name="Content Placeholder 4"/>
          <p:cNvSpPr>
            <a:spLocks noGrp="1"/>
          </p:cNvSpPr>
          <p:nvPr>
            <p:ph sz="half" idx="1"/>
          </p:nvPr>
        </p:nvSpPr>
        <p:spPr>
          <a:xfrm>
            <a:off x="-304800" y="1066800"/>
            <a:ext cx="9220200" cy="5410200"/>
          </a:xfrm>
        </p:spPr>
        <p:txBody>
          <a:bodyPr/>
          <a:lstStyle/>
          <a:p>
            <a:pPr marL="568325" lvl="3" indent="0">
              <a:buNone/>
            </a:pPr>
            <a:endParaRPr lang="en-US" sz="800" b="0" dirty="0" smtClean="0"/>
          </a:p>
          <a:p>
            <a:pPr lvl="3">
              <a:buFont typeface="Wingdings" panose="05000000000000000000" pitchFamily="2" charset="2"/>
              <a:buChar char="Ø"/>
            </a:pPr>
            <a:r>
              <a:rPr lang="en-US" sz="2600" b="0" dirty="0" smtClean="0"/>
              <a:t>Integrated Data Systems</a:t>
            </a:r>
          </a:p>
          <a:p>
            <a:pPr lvl="3">
              <a:buFont typeface="Wingdings" panose="05000000000000000000" pitchFamily="2" charset="2"/>
              <a:buChar char="Ø"/>
            </a:pPr>
            <a:r>
              <a:rPr lang="en-US" sz="2600" b="0" dirty="0" smtClean="0"/>
              <a:t>Competitive Selection of Lead Operator</a:t>
            </a:r>
          </a:p>
          <a:p>
            <a:pPr lvl="3">
              <a:buFont typeface="Wingdings" panose="05000000000000000000" pitchFamily="2" charset="2"/>
              <a:buChar char="Ø"/>
            </a:pPr>
            <a:r>
              <a:rPr lang="en-US" sz="2600" b="0" dirty="0" smtClean="0"/>
              <a:t>Determining Shared &amp; Infrastructure Costs</a:t>
            </a:r>
          </a:p>
          <a:p>
            <a:pPr lvl="3">
              <a:buFont typeface="Wingdings" panose="05000000000000000000" pitchFamily="2" charset="2"/>
              <a:buChar char="Ø"/>
            </a:pPr>
            <a:r>
              <a:rPr lang="en-US" sz="2600" b="0" dirty="0" smtClean="0"/>
              <a:t>Staff Development Across Core Partners</a:t>
            </a:r>
          </a:p>
          <a:p>
            <a:pPr lvl="3">
              <a:buFont typeface="Wingdings" panose="05000000000000000000" pitchFamily="2" charset="2"/>
              <a:buChar char="Ø"/>
            </a:pPr>
            <a:r>
              <a:rPr lang="en-US" sz="2600" b="0" dirty="0" smtClean="0"/>
              <a:t>Regional Planning</a:t>
            </a:r>
          </a:p>
          <a:p>
            <a:pPr lvl="3">
              <a:buFont typeface="Wingdings" panose="05000000000000000000" pitchFamily="2" charset="2"/>
              <a:buChar char="Ø"/>
            </a:pPr>
            <a:r>
              <a:rPr lang="en-US" sz="2600" b="0" dirty="0" smtClean="0"/>
              <a:t>Annual Planning</a:t>
            </a:r>
          </a:p>
          <a:p>
            <a:pPr lvl="3">
              <a:buFont typeface="Wingdings" panose="05000000000000000000" pitchFamily="2" charset="2"/>
              <a:buChar char="Ø"/>
            </a:pPr>
            <a:r>
              <a:rPr lang="en-US" sz="2600" b="0" dirty="0" smtClean="0"/>
              <a:t>Workforce Board Certification</a:t>
            </a:r>
          </a:p>
          <a:p>
            <a:pPr lvl="3">
              <a:buFont typeface="Wingdings" panose="05000000000000000000" pitchFamily="2" charset="2"/>
              <a:buChar char="Ø"/>
            </a:pPr>
            <a:r>
              <a:rPr lang="en-US" sz="2600" b="0" dirty="0" smtClean="0"/>
              <a:t>Career Center Certification</a:t>
            </a:r>
            <a:endParaRPr lang="en-US" sz="2600" b="0" dirty="0"/>
          </a:p>
          <a:p>
            <a:pPr lvl="3">
              <a:buFont typeface="Wingdings" panose="05000000000000000000" pitchFamily="2" charset="2"/>
              <a:buChar char="Ø"/>
            </a:pPr>
            <a:endParaRPr lang="en-US" sz="2600" b="0" dirty="0" smtClean="0"/>
          </a:p>
          <a:p>
            <a:pPr lvl="3">
              <a:buFont typeface="Arial" panose="020B0604020202020204" pitchFamily="34" charset="0"/>
              <a:buChar char="•"/>
            </a:pPr>
            <a:endParaRPr lang="en-US" sz="2600" b="0" dirty="0"/>
          </a:p>
          <a:p>
            <a:pPr marL="396875" lvl="2" indent="0" algn="ctr"/>
            <a:endParaRPr lang="en-US" sz="2800" b="1" dirty="0" smtClean="0">
              <a:solidFill>
                <a:srgbClr val="7030A0"/>
              </a:solidFill>
              <a:latin typeface="+mj-lt"/>
            </a:endParaRPr>
          </a:p>
        </p:txBody>
      </p:sp>
    </p:spTree>
    <p:extLst>
      <p:ext uri="{BB962C8B-B14F-4D97-AF65-F5344CB8AC3E}">
        <p14:creationId xmlns:p14="http://schemas.microsoft.com/office/powerpoint/2010/main" val="35848794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9988" y="381000"/>
            <a:ext cx="4332287" cy="417513"/>
          </a:xfrm>
          <a:prstGeom prst="rect">
            <a:avLst/>
          </a:prstGeom>
        </p:spPr>
        <p:txBody>
          <a:bodyPr lIns="0" tIns="0" rIns="0" bIns="0"/>
          <a:lstStyle/>
          <a:p>
            <a:pPr algn="ctr">
              <a:lnSpc>
                <a:spcPts val="2732"/>
              </a:lnSpc>
              <a:defRPr/>
            </a:pPr>
            <a:endParaRPr lang="en-US" b="1" spc="-89" dirty="0">
              <a:latin typeface="Times New Roman"/>
            </a:endParaRPr>
          </a:p>
        </p:txBody>
      </p:sp>
      <p:sp>
        <p:nvSpPr>
          <p:cNvPr id="18435" name="Rectangle 4"/>
          <p:cNvSpPr>
            <a:spLocks noChangeArrowheads="1"/>
          </p:cNvSpPr>
          <p:nvPr/>
        </p:nvSpPr>
        <p:spPr bwMode="auto">
          <a:xfrm>
            <a:off x="228600" y="990600"/>
            <a:ext cx="8763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5875" eaLnBrk="0" hangingPunct="0">
              <a:spcBef>
                <a:spcPct val="20000"/>
              </a:spcBef>
              <a:buChar char="•"/>
              <a:defRPr sz="3200">
                <a:solidFill>
                  <a:schemeClr val="accent2"/>
                </a:solidFill>
                <a:latin typeface="Arial" charset="0"/>
              </a:defRPr>
            </a:lvl1pPr>
            <a:lvl2pPr marL="468313" eaLnBrk="0" hangingPunct="0">
              <a:spcBef>
                <a:spcPct val="20000"/>
              </a:spcBef>
              <a:buChar char="–"/>
              <a:defRPr sz="2800">
                <a:solidFill>
                  <a:schemeClr val="accent2"/>
                </a:solidFill>
                <a:latin typeface="Arial" charset="0"/>
              </a:defRPr>
            </a:lvl2pPr>
            <a:lvl3pPr marL="1143000" indent="-228600" eaLnBrk="0" hangingPunct="0">
              <a:spcBef>
                <a:spcPct val="20000"/>
              </a:spcBef>
              <a:buChar char="•"/>
              <a:defRPr sz="2400">
                <a:solidFill>
                  <a:schemeClr val="accent2"/>
                </a:solidFill>
                <a:latin typeface="Arial" charset="0"/>
              </a:defRPr>
            </a:lvl3pPr>
            <a:lvl4pPr marL="1600200" indent="-228600" eaLnBrk="0" hangingPunct="0">
              <a:spcBef>
                <a:spcPct val="20000"/>
              </a:spcBef>
              <a:buChar char="–"/>
              <a:defRPr sz="2000">
                <a:solidFill>
                  <a:schemeClr val="accent2"/>
                </a:solidFill>
                <a:latin typeface="Arial" charset="0"/>
              </a:defRPr>
            </a:lvl4pPr>
            <a:lvl5pPr marL="2057400" indent="-228600" eaLnBrk="0" hangingPunct="0">
              <a:spcBef>
                <a:spcPct val="20000"/>
              </a:spcBef>
              <a:buChar char="»"/>
              <a:defRPr sz="2000">
                <a:solidFill>
                  <a:schemeClr val="accent2"/>
                </a:solidFill>
                <a:latin typeface="Arial" charset="0"/>
              </a:defRPr>
            </a:lvl5pPr>
            <a:lvl6pPr marL="2514600" indent="-228600" eaLnBrk="0" fontAlgn="base" hangingPunct="0">
              <a:spcBef>
                <a:spcPct val="20000"/>
              </a:spcBef>
              <a:spcAft>
                <a:spcPct val="0"/>
              </a:spcAft>
              <a:buChar char="»"/>
              <a:defRPr sz="2000">
                <a:solidFill>
                  <a:schemeClr val="accent2"/>
                </a:solidFill>
                <a:latin typeface="Arial" charset="0"/>
              </a:defRPr>
            </a:lvl6pPr>
            <a:lvl7pPr marL="2971800" indent="-228600" eaLnBrk="0" fontAlgn="base" hangingPunct="0">
              <a:spcBef>
                <a:spcPct val="20000"/>
              </a:spcBef>
              <a:spcAft>
                <a:spcPct val="0"/>
              </a:spcAft>
              <a:buChar char="»"/>
              <a:defRPr sz="2000">
                <a:solidFill>
                  <a:schemeClr val="accent2"/>
                </a:solidFill>
                <a:latin typeface="Arial" charset="0"/>
              </a:defRPr>
            </a:lvl7pPr>
            <a:lvl8pPr marL="3429000" indent="-228600" eaLnBrk="0" fontAlgn="base" hangingPunct="0">
              <a:spcBef>
                <a:spcPct val="20000"/>
              </a:spcBef>
              <a:spcAft>
                <a:spcPct val="0"/>
              </a:spcAft>
              <a:buChar char="»"/>
              <a:defRPr sz="2000">
                <a:solidFill>
                  <a:schemeClr val="accent2"/>
                </a:solidFill>
                <a:latin typeface="Arial" charset="0"/>
              </a:defRPr>
            </a:lvl8pPr>
            <a:lvl9pPr marL="3886200" indent="-228600" eaLnBrk="0" fontAlgn="base" hangingPunct="0">
              <a:spcBef>
                <a:spcPct val="20000"/>
              </a:spcBef>
              <a:spcAft>
                <a:spcPct val="0"/>
              </a:spcAft>
              <a:buChar char="»"/>
              <a:defRPr sz="2000">
                <a:solidFill>
                  <a:schemeClr val="accent2"/>
                </a:solidFill>
                <a:latin typeface="Arial" charset="0"/>
              </a:defRPr>
            </a:lvl9pPr>
          </a:lstStyle>
          <a:p>
            <a:pPr marL="358775" indent="-342900" eaLnBrk="1" hangingPunct="1">
              <a:spcBef>
                <a:spcPct val="0"/>
              </a:spcBef>
              <a:buFont typeface="Wingdings" panose="05000000000000000000" pitchFamily="2" charset="2"/>
              <a:buChar char="ü"/>
            </a:pPr>
            <a:r>
              <a:rPr lang="en-US" altLang="en-US" sz="2000" dirty="0" smtClean="0">
                <a:solidFill>
                  <a:schemeClr val="tx1"/>
                </a:solidFill>
                <a:latin typeface="Calibri" panose="020F0502020204030204" pitchFamily="34" charset="0"/>
              </a:rPr>
              <a:t>April 16, </a:t>
            </a:r>
            <a:r>
              <a:rPr lang="en-US" altLang="en-US" sz="2000" dirty="0">
                <a:solidFill>
                  <a:schemeClr val="tx1"/>
                </a:solidFill>
                <a:latin typeface="Calibri" panose="020F0502020204030204" pitchFamily="34" charset="0"/>
              </a:rPr>
              <a:t>2015 - Publish Notices of Proposed Rulemaking</a:t>
            </a:r>
          </a:p>
          <a:p>
            <a:pPr eaLnBrk="1" hangingPunct="1">
              <a:spcBef>
                <a:spcPct val="0"/>
              </a:spcBef>
              <a:buFontTx/>
              <a:buNone/>
            </a:pPr>
            <a:endParaRPr lang="en-US" altLang="en-US" sz="2000" dirty="0">
              <a:solidFill>
                <a:schemeClr val="tx1"/>
              </a:solidFill>
              <a:latin typeface="Calibri" panose="020F0502020204030204" pitchFamily="34" charset="0"/>
            </a:endParaRPr>
          </a:p>
          <a:p>
            <a:pPr marL="358775" indent="-342900" eaLnBrk="1" hangingPunct="1">
              <a:lnSpc>
                <a:spcPts val="2438"/>
              </a:lnSpc>
              <a:spcBef>
                <a:spcPct val="0"/>
              </a:spcBef>
              <a:buFont typeface="Wingdings" panose="05000000000000000000" pitchFamily="2" charset="2"/>
              <a:buChar char="ü"/>
            </a:pPr>
            <a:r>
              <a:rPr lang="en-US" altLang="en-US" sz="2000" dirty="0">
                <a:solidFill>
                  <a:schemeClr val="tx1"/>
                </a:solidFill>
                <a:latin typeface="Calibri" panose="020F0502020204030204" pitchFamily="34" charset="0"/>
              </a:rPr>
              <a:t>July 1, 2015 — Majority of Provisions take effect</a:t>
            </a:r>
          </a:p>
          <a:p>
            <a:pPr marL="811213" lvl="1" indent="-342900" eaLnBrk="1" hangingPunct="1">
              <a:lnSpc>
                <a:spcPts val="2438"/>
              </a:lnSpc>
              <a:spcBef>
                <a:spcPct val="0"/>
              </a:spcBef>
              <a:buFont typeface="Wingdings" panose="05000000000000000000" pitchFamily="2" charset="2"/>
              <a:buChar char="ü"/>
            </a:pPr>
            <a:r>
              <a:rPr lang="en-US" altLang="en-US" sz="2000" dirty="0" smtClean="0">
                <a:solidFill>
                  <a:schemeClr val="tx1"/>
                </a:solidFill>
                <a:latin typeface="Calibri" panose="020F0502020204030204" pitchFamily="34" charset="0"/>
              </a:rPr>
              <a:t>WIA </a:t>
            </a:r>
            <a:r>
              <a:rPr lang="en-US" altLang="en-US" sz="2000" dirty="0">
                <a:solidFill>
                  <a:schemeClr val="tx1"/>
                </a:solidFill>
                <a:latin typeface="Calibri" panose="020F0502020204030204" pitchFamily="34" charset="0"/>
              </a:rPr>
              <a:t>State and local plan provisions continue to apply </a:t>
            </a:r>
          </a:p>
          <a:p>
            <a:pPr marL="811213" lvl="1" indent="-342900" eaLnBrk="1" hangingPunct="1">
              <a:lnSpc>
                <a:spcPts val="2438"/>
              </a:lnSpc>
              <a:spcBef>
                <a:spcPct val="0"/>
              </a:spcBef>
              <a:buFont typeface="Wingdings" panose="05000000000000000000" pitchFamily="2" charset="2"/>
              <a:buChar char="ü"/>
            </a:pPr>
            <a:r>
              <a:rPr lang="en-US" altLang="en-US" sz="2000" dirty="0">
                <a:solidFill>
                  <a:schemeClr val="tx1"/>
                </a:solidFill>
                <a:latin typeface="Calibri" panose="020F0502020204030204" pitchFamily="34" charset="0"/>
              </a:rPr>
              <a:t> Current performance accountability system remains in effect</a:t>
            </a:r>
          </a:p>
          <a:p>
            <a:pPr eaLnBrk="1" hangingPunct="1">
              <a:lnSpc>
                <a:spcPts val="2438"/>
              </a:lnSpc>
              <a:spcBef>
                <a:spcPct val="0"/>
              </a:spcBef>
              <a:buFontTx/>
              <a:buNone/>
            </a:pPr>
            <a:endParaRPr lang="en-US" altLang="en-US" sz="2000" dirty="0">
              <a:solidFill>
                <a:schemeClr val="tx1"/>
              </a:solidFill>
              <a:latin typeface="Calibri" panose="020F0502020204030204" pitchFamily="34" charset="0"/>
            </a:endParaRPr>
          </a:p>
          <a:p>
            <a:pPr marL="358775" indent="-342900" eaLnBrk="1" hangingPunct="1">
              <a:lnSpc>
                <a:spcPts val="1675"/>
              </a:lnSpc>
              <a:spcBef>
                <a:spcPct val="0"/>
              </a:spcBef>
              <a:buFont typeface="Wingdings" panose="05000000000000000000" pitchFamily="2" charset="2"/>
              <a:buChar char="ü"/>
            </a:pPr>
            <a:r>
              <a:rPr lang="en-US" altLang="en-US" sz="2000" dirty="0">
                <a:solidFill>
                  <a:schemeClr val="tx1"/>
                </a:solidFill>
                <a:latin typeface="Calibri" panose="020F0502020204030204" pitchFamily="34" charset="0"/>
              </a:rPr>
              <a:t>July 1</a:t>
            </a:r>
            <a:r>
              <a:rPr lang="en-US" altLang="en-US" sz="2000" dirty="0" smtClean="0">
                <a:solidFill>
                  <a:schemeClr val="tx1"/>
                </a:solidFill>
                <a:latin typeface="Calibri" panose="020F0502020204030204" pitchFamily="34" charset="0"/>
              </a:rPr>
              <a:t>, </a:t>
            </a:r>
            <a:r>
              <a:rPr lang="en-US" altLang="en-US" sz="2000" dirty="0">
                <a:solidFill>
                  <a:schemeClr val="tx1"/>
                </a:solidFill>
                <a:latin typeface="Calibri" panose="020F0502020204030204" pitchFamily="34" charset="0"/>
              </a:rPr>
              <a:t>2015 — </a:t>
            </a:r>
            <a:r>
              <a:rPr lang="en-US" altLang="en-US" sz="2000" dirty="0" smtClean="0">
                <a:solidFill>
                  <a:schemeClr val="tx1"/>
                </a:solidFill>
                <a:latin typeface="Calibri" panose="020F0502020204030204" pitchFamily="34" charset="0"/>
              </a:rPr>
              <a:t>ETPL </a:t>
            </a:r>
            <a:r>
              <a:rPr lang="en-US" altLang="en-US" sz="2000" dirty="0">
                <a:solidFill>
                  <a:schemeClr val="tx1"/>
                </a:solidFill>
                <a:latin typeface="Calibri" panose="020F0502020204030204" pitchFamily="34" charset="0"/>
              </a:rPr>
              <a:t>provisions are implemented by Governors </a:t>
            </a:r>
            <a:r>
              <a:rPr lang="en-US" altLang="en-US" sz="2000" dirty="0" smtClean="0">
                <a:solidFill>
                  <a:schemeClr val="tx1"/>
                </a:solidFill>
                <a:latin typeface="Calibri" panose="020F0502020204030204" pitchFamily="34" charset="0"/>
              </a:rPr>
              <a:t>and Boards </a:t>
            </a:r>
            <a:endParaRPr lang="en-US" altLang="en-US" sz="2000" dirty="0">
              <a:solidFill>
                <a:schemeClr val="tx1"/>
              </a:solidFill>
              <a:latin typeface="Calibri" panose="020F0502020204030204" pitchFamily="34" charset="0"/>
            </a:endParaRPr>
          </a:p>
          <a:p>
            <a:pPr eaLnBrk="1" hangingPunct="1">
              <a:lnSpc>
                <a:spcPts val="1675"/>
              </a:lnSpc>
              <a:spcBef>
                <a:spcPct val="0"/>
              </a:spcBef>
              <a:buFontTx/>
              <a:buNone/>
            </a:pPr>
            <a:r>
              <a:rPr lang="en-US" altLang="en-US" sz="2000" dirty="0">
                <a:solidFill>
                  <a:schemeClr val="tx1"/>
                </a:solidFill>
                <a:latin typeface="Calibri" panose="020F0502020204030204" pitchFamily="34" charset="0"/>
              </a:rPr>
              <a:t> </a:t>
            </a:r>
          </a:p>
          <a:p>
            <a:pPr marL="358775" indent="-342900" eaLnBrk="1" hangingPunct="1">
              <a:lnSpc>
                <a:spcPts val="1675"/>
              </a:lnSpc>
              <a:spcBef>
                <a:spcPct val="0"/>
              </a:spcBef>
              <a:buFont typeface="Wingdings" panose="05000000000000000000" pitchFamily="2" charset="2"/>
              <a:buChar char="ü"/>
            </a:pPr>
            <a:r>
              <a:rPr lang="en-US" altLang="en-US" sz="2000" dirty="0">
                <a:solidFill>
                  <a:schemeClr val="tx1"/>
                </a:solidFill>
                <a:latin typeface="Calibri" panose="020F0502020204030204" pitchFamily="34" charset="0"/>
              </a:rPr>
              <a:t>January 22, 20l6 - DOL, ED and HHS publish Final Rules to implement </a:t>
            </a:r>
            <a:r>
              <a:rPr lang="en-US" altLang="en-US" sz="2000" dirty="0" smtClean="0">
                <a:solidFill>
                  <a:schemeClr val="tx1"/>
                </a:solidFill>
                <a:latin typeface="Calibri" panose="020F0502020204030204" pitchFamily="34" charset="0"/>
              </a:rPr>
              <a:t>WIOA </a:t>
            </a:r>
          </a:p>
          <a:p>
            <a:pPr lvl="2" eaLnBrk="1" hangingPunct="1">
              <a:lnSpc>
                <a:spcPts val="1675"/>
              </a:lnSpc>
              <a:spcBef>
                <a:spcPct val="0"/>
              </a:spcBef>
              <a:buFont typeface="Wingdings" panose="05000000000000000000" pitchFamily="2" charset="2"/>
              <a:buChar char="ü"/>
            </a:pPr>
            <a:r>
              <a:rPr lang="en-US" altLang="en-US" sz="1800" dirty="0" smtClean="0">
                <a:solidFill>
                  <a:srgbClr val="7030A0"/>
                </a:solidFill>
                <a:latin typeface="Calibri" panose="020F0502020204030204" pitchFamily="34" charset="0"/>
              </a:rPr>
              <a:t>The final regulations issued August, 2016</a:t>
            </a:r>
          </a:p>
          <a:p>
            <a:pPr eaLnBrk="1" hangingPunct="1">
              <a:lnSpc>
                <a:spcPts val="1675"/>
              </a:lnSpc>
              <a:spcBef>
                <a:spcPct val="0"/>
              </a:spcBef>
            </a:pPr>
            <a:endParaRPr lang="en-US" altLang="en-US" sz="2000" dirty="0">
              <a:solidFill>
                <a:schemeClr val="tx1"/>
              </a:solidFill>
              <a:latin typeface="Calibri" panose="020F0502020204030204" pitchFamily="34" charset="0"/>
            </a:endParaRPr>
          </a:p>
          <a:p>
            <a:pPr marL="358775" indent="-342900" eaLnBrk="1" hangingPunct="1">
              <a:spcBef>
                <a:spcPct val="0"/>
              </a:spcBef>
              <a:buFont typeface="Wingdings" panose="05000000000000000000" pitchFamily="2" charset="2"/>
              <a:buChar char="ü"/>
            </a:pPr>
            <a:r>
              <a:rPr lang="en-US" altLang="en-US" sz="2000" dirty="0" smtClean="0">
                <a:solidFill>
                  <a:schemeClr val="tx1"/>
                </a:solidFill>
                <a:latin typeface="Calibri" panose="020F0502020204030204" pitchFamily="34" charset="0"/>
              </a:rPr>
              <a:t>March 3, 20l6 - Deadline for state Combined Plan submissions</a:t>
            </a:r>
          </a:p>
          <a:p>
            <a:pPr lvl="2" eaLnBrk="1" hangingPunct="1">
              <a:spcBef>
                <a:spcPct val="0"/>
              </a:spcBef>
              <a:buFont typeface="Wingdings" panose="05000000000000000000" pitchFamily="2" charset="2"/>
              <a:buChar char="ü"/>
            </a:pPr>
            <a:r>
              <a:rPr lang="en-US" altLang="en-US" sz="1800" dirty="0" smtClean="0">
                <a:solidFill>
                  <a:srgbClr val="7030A0"/>
                </a:solidFill>
                <a:latin typeface="Calibri" panose="020F0502020204030204" pitchFamily="34" charset="0"/>
              </a:rPr>
              <a:t>Final plan guidance may not be available until February, 2016 due date changed to April 1, 2016.   The Commonwealth has submitted on time.</a:t>
            </a:r>
          </a:p>
          <a:p>
            <a:pPr eaLnBrk="1" hangingPunct="1">
              <a:spcBef>
                <a:spcPct val="0"/>
              </a:spcBef>
              <a:buFontTx/>
              <a:buNone/>
            </a:pPr>
            <a:endParaRPr lang="en-US" altLang="en-US" sz="1000" dirty="0">
              <a:solidFill>
                <a:schemeClr val="tx2">
                  <a:lumMod val="60000"/>
                  <a:lumOff val="40000"/>
                </a:schemeClr>
              </a:solidFill>
              <a:latin typeface="Calibri" panose="020F0502020204030204" pitchFamily="34" charset="0"/>
            </a:endParaRPr>
          </a:p>
          <a:p>
            <a:pPr marL="358775" indent="-342900" eaLnBrk="1" hangingPunct="1">
              <a:spcBef>
                <a:spcPct val="0"/>
              </a:spcBef>
              <a:buFont typeface="Wingdings" panose="05000000000000000000" pitchFamily="2" charset="2"/>
              <a:buChar char="ü"/>
            </a:pPr>
            <a:r>
              <a:rPr lang="en-US" altLang="en-US" sz="2000" dirty="0">
                <a:solidFill>
                  <a:schemeClr val="tx1"/>
                </a:solidFill>
                <a:latin typeface="Calibri" panose="020F0502020204030204" pitchFamily="34" charset="0"/>
              </a:rPr>
              <a:t>July 1, 2016 - Full </a:t>
            </a:r>
            <a:r>
              <a:rPr lang="en-US" altLang="en-US" sz="2000" dirty="0" smtClean="0">
                <a:solidFill>
                  <a:schemeClr val="tx1"/>
                </a:solidFill>
                <a:latin typeface="Calibri" panose="020F0502020204030204" pitchFamily="34" charset="0"/>
              </a:rPr>
              <a:t>Implementation –  Program, services and activities</a:t>
            </a:r>
            <a:endParaRPr lang="en-US" altLang="en-US" sz="2000" dirty="0">
              <a:solidFill>
                <a:schemeClr val="tx1"/>
              </a:solidFill>
              <a:latin typeface="Calibri" panose="020F0502020204030204" pitchFamily="34" charset="0"/>
            </a:endParaRPr>
          </a:p>
          <a:p>
            <a:pPr lvl="2" eaLnBrk="1" hangingPunct="1">
              <a:spcBef>
                <a:spcPct val="0"/>
              </a:spcBef>
              <a:buFont typeface="Arial" panose="020B0604020202020204" pitchFamily="34" charset="0"/>
              <a:buChar char="•"/>
            </a:pPr>
            <a:r>
              <a:rPr lang="en-US" altLang="en-US" sz="1800" dirty="0" smtClean="0">
                <a:solidFill>
                  <a:srgbClr val="7030A0"/>
                </a:solidFill>
                <a:latin typeface="Calibri" panose="020F0502020204030204" pitchFamily="34" charset="0"/>
              </a:rPr>
              <a:t>One-stop </a:t>
            </a:r>
            <a:r>
              <a:rPr lang="en-US" altLang="en-US" sz="1800" dirty="0">
                <a:solidFill>
                  <a:srgbClr val="7030A0"/>
                </a:solidFill>
                <a:latin typeface="Calibri" panose="020F0502020204030204" pitchFamily="34" charset="0"/>
              </a:rPr>
              <a:t>infrastructure cost requirements </a:t>
            </a:r>
            <a:r>
              <a:rPr lang="en-US" altLang="en-US" sz="1800" dirty="0" smtClean="0">
                <a:solidFill>
                  <a:srgbClr val="7030A0"/>
                </a:solidFill>
                <a:latin typeface="Calibri" panose="020F0502020204030204" pitchFamily="34" charset="0"/>
              </a:rPr>
              <a:t>pushed out to July, 2017</a:t>
            </a:r>
            <a:endParaRPr lang="en-US" altLang="en-US" sz="1800" dirty="0">
              <a:solidFill>
                <a:srgbClr val="7030A0"/>
              </a:solidFill>
              <a:latin typeface="Calibri" panose="020F0502020204030204" pitchFamily="34" charset="0"/>
            </a:endParaRPr>
          </a:p>
          <a:p>
            <a:pPr lvl="2" eaLnBrk="1" hangingPunct="1">
              <a:lnSpc>
                <a:spcPts val="2088"/>
              </a:lnSpc>
              <a:spcBef>
                <a:spcPct val="0"/>
              </a:spcBef>
              <a:buFont typeface="Wingdings" panose="05000000000000000000" pitchFamily="2" charset="2"/>
              <a:buChar char="ü"/>
            </a:pPr>
            <a:r>
              <a:rPr lang="en-US" altLang="en-US" sz="1800" dirty="0">
                <a:solidFill>
                  <a:schemeClr val="tx1"/>
                </a:solidFill>
                <a:latin typeface="Calibri" panose="020F0502020204030204" pitchFamily="34" charset="0"/>
              </a:rPr>
              <a:t>Use of common One-Stop identifier must be </a:t>
            </a:r>
            <a:r>
              <a:rPr lang="en-US" altLang="en-US" sz="1800" dirty="0" smtClean="0">
                <a:solidFill>
                  <a:schemeClr val="tx1"/>
                </a:solidFill>
                <a:latin typeface="Calibri" panose="020F0502020204030204" pitchFamily="34" charset="0"/>
              </a:rPr>
              <a:t>implemented</a:t>
            </a:r>
          </a:p>
          <a:p>
            <a:pPr marL="754063" lvl="1" indent="-285750" eaLnBrk="1" hangingPunct="1">
              <a:lnSpc>
                <a:spcPts val="2088"/>
              </a:lnSpc>
              <a:spcBef>
                <a:spcPct val="0"/>
              </a:spcBef>
              <a:buFont typeface="Wingdings" panose="05000000000000000000" pitchFamily="2" charset="2"/>
              <a:buChar char="ü"/>
            </a:pPr>
            <a:endParaRPr lang="en-US" altLang="en-US" sz="1800" dirty="0">
              <a:solidFill>
                <a:schemeClr val="tx1"/>
              </a:solidFill>
              <a:latin typeface="Calibri" panose="020F0502020204030204" pitchFamily="34" charset="0"/>
            </a:endParaRPr>
          </a:p>
          <a:p>
            <a:pPr eaLnBrk="1" hangingPunct="1">
              <a:lnSpc>
                <a:spcPts val="2088"/>
              </a:lnSpc>
              <a:spcBef>
                <a:spcPct val="0"/>
              </a:spcBef>
              <a:buFont typeface="Arial" charset="0"/>
              <a:buChar char="•"/>
            </a:pPr>
            <a:r>
              <a:rPr lang="en-US" altLang="en-US" sz="2000" dirty="0" smtClean="0">
                <a:solidFill>
                  <a:schemeClr val="tx1"/>
                </a:solidFill>
                <a:latin typeface="Calibri" panose="020F0502020204030204" pitchFamily="34" charset="0"/>
              </a:rPr>
              <a:t>July 1, 2017 – Lead Operator of Local One-Stops in place.</a:t>
            </a:r>
          </a:p>
        </p:txBody>
      </p:sp>
      <p:sp>
        <p:nvSpPr>
          <p:cNvPr id="2" name="TextBox 1"/>
          <p:cNvSpPr txBox="1"/>
          <p:nvPr/>
        </p:nvSpPr>
        <p:spPr>
          <a:xfrm>
            <a:off x="762000" y="38100"/>
            <a:ext cx="6096000" cy="830997"/>
          </a:xfrm>
          <a:prstGeom prst="rect">
            <a:avLst/>
          </a:prstGeom>
          <a:noFill/>
        </p:spPr>
        <p:txBody>
          <a:bodyPr wrap="square" rtlCol="0">
            <a:spAutoFit/>
          </a:bodyPr>
          <a:lstStyle/>
          <a:p>
            <a:pPr algn="ctr"/>
            <a:r>
              <a:rPr lang="en-US" sz="2400" b="1" dirty="0" smtClean="0">
                <a:solidFill>
                  <a:srgbClr val="FFC000"/>
                </a:solidFill>
                <a:latin typeface="Calibri" panose="020F0502020204030204" pitchFamily="34" charset="0"/>
              </a:rPr>
              <a:t>WHERE IS COMMONWEALTH </a:t>
            </a:r>
          </a:p>
          <a:p>
            <a:pPr algn="ctr"/>
            <a:r>
              <a:rPr lang="en-US" sz="2400" b="1" dirty="0" smtClean="0">
                <a:solidFill>
                  <a:srgbClr val="FFC000"/>
                </a:solidFill>
                <a:latin typeface="Calibri" panose="020F0502020204030204" pitchFamily="34" charset="0"/>
              </a:rPr>
              <a:t>IN IMPLEMENTATION</a:t>
            </a:r>
            <a:endParaRPr lang="en-US" sz="2400" b="1" dirty="0">
              <a:solidFill>
                <a:srgbClr val="FFC000"/>
              </a:solidFill>
              <a:latin typeface="Calibri" panose="020F0502020204030204" pitchFamily="34" charset="0"/>
            </a:endParaRPr>
          </a:p>
        </p:txBody>
      </p:sp>
    </p:spTree>
    <p:extLst>
      <p:ext uri="{BB962C8B-B14F-4D97-AF65-F5344CB8AC3E}">
        <p14:creationId xmlns:p14="http://schemas.microsoft.com/office/powerpoint/2010/main" val="2841030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txBox="1">
            <a:spLocks noGrp="1"/>
          </p:cNvSpPr>
          <p:nvPr/>
        </p:nvSpPr>
        <p:spPr bwMode="auto">
          <a:xfrm>
            <a:off x="8647113" y="6408738"/>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lgn="r"/>
            <a:endParaRPr lang="en-US" altLang="en-US" sz="1000" dirty="0">
              <a:latin typeface="Arial" charset="0"/>
            </a:endParaRPr>
          </a:p>
        </p:txBody>
      </p:sp>
      <p:sp>
        <p:nvSpPr>
          <p:cNvPr id="21508" name="Oval 4"/>
          <p:cNvSpPr>
            <a:spLocks noChangeArrowheads="1"/>
          </p:cNvSpPr>
          <p:nvPr/>
        </p:nvSpPr>
        <p:spPr bwMode="auto">
          <a:xfrm>
            <a:off x="3046572" y="925757"/>
            <a:ext cx="5965825" cy="5394653"/>
          </a:xfrm>
          <a:prstGeom prst="ellipse">
            <a:avLst/>
          </a:prstGeom>
          <a:solidFill>
            <a:schemeClr val="bg1">
              <a:lumMod val="95000"/>
            </a:schemeClr>
          </a:solidFill>
          <a:ln w="9525">
            <a:solidFill>
              <a:schemeClr val="tx1"/>
            </a:solidFill>
            <a:round/>
            <a:headEnd/>
            <a:tailEnd/>
          </a:ln>
        </p:spPr>
        <p:txBody>
          <a:bodyPr wrap="none" anchor="ctr"/>
          <a:lstStyle/>
          <a:p>
            <a:endParaRPr lang="en-US" altLang="en-US" dirty="0"/>
          </a:p>
        </p:txBody>
      </p:sp>
      <p:sp>
        <p:nvSpPr>
          <p:cNvPr id="24" name="Rectangle 2"/>
          <p:cNvSpPr>
            <a:spLocks noGrp="1" noChangeArrowheads="1"/>
          </p:cNvSpPr>
          <p:nvPr>
            <p:ph type="title"/>
          </p:nvPr>
        </p:nvSpPr>
        <p:spPr bwMode="auto">
          <a:xfrm>
            <a:off x="-261935" y="76200"/>
            <a:ext cx="7620000" cy="7159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p>
            <a:pPr algn="ctr">
              <a:defRPr/>
            </a:pPr>
            <a:r>
              <a:rPr lang="en-US" altLang="en-US" dirty="0" smtClean="0">
                <a:latin typeface="Calibri" panose="020F0502020204030204" pitchFamily="34" charset="0"/>
              </a:rPr>
              <a:t>MA Workforce System Governance – State</a:t>
            </a:r>
            <a:endParaRPr lang="en-US" altLang="en-US" dirty="0" smtClean="0">
              <a:effectLst/>
              <a:latin typeface="Calibri" panose="020F0502020204030204" pitchFamily="34" charset="0"/>
            </a:endParaRPr>
          </a:p>
        </p:txBody>
      </p:sp>
      <p:sp>
        <p:nvSpPr>
          <p:cNvPr id="30" name="Line 20"/>
          <p:cNvSpPr>
            <a:spLocks noChangeShapeType="1"/>
          </p:cNvSpPr>
          <p:nvPr/>
        </p:nvSpPr>
        <p:spPr bwMode="auto">
          <a:xfrm>
            <a:off x="3898319" y="2057400"/>
            <a:ext cx="86106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4" name="Text Box 6"/>
          <p:cNvSpPr txBox="1">
            <a:spLocks noChangeArrowheads="1"/>
          </p:cNvSpPr>
          <p:nvPr/>
        </p:nvSpPr>
        <p:spPr bwMode="auto">
          <a:xfrm>
            <a:off x="5155220" y="4540851"/>
            <a:ext cx="2057400" cy="954107"/>
          </a:xfrm>
          <a:prstGeom prst="rect">
            <a:avLst/>
          </a:prstGeom>
          <a:solidFill>
            <a:schemeClr val="accent1">
              <a:lumMod val="75000"/>
            </a:schemeClr>
          </a:solidFill>
          <a:ln w="9525">
            <a:solidFill>
              <a:srgbClr val="000080"/>
            </a:solidFill>
            <a:miter lim="800000"/>
            <a:headEnd/>
            <a:tailEnd/>
          </a:ln>
          <a:extLst/>
        </p:spPr>
        <p:txBody>
          <a:bodyPr wrap="square">
            <a:spAutoFit/>
          </a:bodyPr>
          <a:lstStyle>
            <a:lvl1pPr eaLnBrk="0" hangingPunct="0">
              <a:defRPr>
                <a:solidFill>
                  <a:srgbClr val="0080FF"/>
                </a:solidFill>
                <a:latin typeface="Lucida Sans Unicode" pitchFamily="34" charset="0"/>
                <a:cs typeface="Arial" charset="0"/>
              </a:defRPr>
            </a:lvl1pPr>
            <a:lvl2pPr marL="742950" indent="-285750" eaLnBrk="0" hangingPunct="0">
              <a:defRPr>
                <a:solidFill>
                  <a:srgbClr val="0080FF"/>
                </a:solidFill>
                <a:latin typeface="Lucida Sans Unicode" pitchFamily="34" charset="0"/>
                <a:cs typeface="Arial" charset="0"/>
              </a:defRPr>
            </a:lvl2pPr>
            <a:lvl3pPr marL="1143000" indent="-228600" eaLnBrk="0" hangingPunct="0">
              <a:defRPr>
                <a:solidFill>
                  <a:srgbClr val="0080FF"/>
                </a:solidFill>
                <a:latin typeface="Lucida Sans Unicode" pitchFamily="34" charset="0"/>
                <a:cs typeface="Arial" charset="0"/>
              </a:defRPr>
            </a:lvl3pPr>
            <a:lvl4pPr marL="1600200" indent="-228600" eaLnBrk="0" hangingPunct="0">
              <a:defRPr>
                <a:solidFill>
                  <a:srgbClr val="0080FF"/>
                </a:solidFill>
                <a:latin typeface="Lucida Sans Unicode" pitchFamily="34" charset="0"/>
                <a:cs typeface="Arial" charset="0"/>
              </a:defRPr>
            </a:lvl4pPr>
            <a:lvl5pPr marL="2057400" indent="-228600" eaLnBrk="0" hangingPunct="0">
              <a:defRPr>
                <a:solidFill>
                  <a:srgbClr val="0080FF"/>
                </a:solidFill>
                <a:latin typeface="Lucida Sans Unicode" pitchFamily="34" charset="0"/>
                <a:cs typeface="Arial" charset="0"/>
              </a:defRPr>
            </a:lvl5pPr>
            <a:lvl6pPr marL="2514600" indent="-228600" eaLnBrk="0" fontAlgn="base" hangingPunct="0">
              <a:spcBef>
                <a:spcPct val="0"/>
              </a:spcBef>
              <a:spcAft>
                <a:spcPct val="0"/>
              </a:spcAft>
              <a:defRPr>
                <a:solidFill>
                  <a:srgbClr val="0080FF"/>
                </a:solidFill>
                <a:latin typeface="Lucida Sans Unicode" pitchFamily="34" charset="0"/>
                <a:cs typeface="Arial" charset="0"/>
              </a:defRPr>
            </a:lvl6pPr>
            <a:lvl7pPr marL="2971800" indent="-228600" eaLnBrk="0" fontAlgn="base" hangingPunct="0">
              <a:spcBef>
                <a:spcPct val="0"/>
              </a:spcBef>
              <a:spcAft>
                <a:spcPct val="0"/>
              </a:spcAft>
              <a:defRPr>
                <a:solidFill>
                  <a:srgbClr val="0080FF"/>
                </a:solidFill>
                <a:latin typeface="Lucida Sans Unicode" pitchFamily="34" charset="0"/>
                <a:cs typeface="Arial" charset="0"/>
              </a:defRPr>
            </a:lvl7pPr>
            <a:lvl8pPr marL="3429000" indent="-228600" eaLnBrk="0" fontAlgn="base" hangingPunct="0">
              <a:spcBef>
                <a:spcPct val="0"/>
              </a:spcBef>
              <a:spcAft>
                <a:spcPct val="0"/>
              </a:spcAft>
              <a:defRPr>
                <a:solidFill>
                  <a:srgbClr val="0080FF"/>
                </a:solidFill>
                <a:latin typeface="Lucida Sans Unicode" pitchFamily="34" charset="0"/>
                <a:cs typeface="Arial" charset="0"/>
              </a:defRPr>
            </a:lvl8pPr>
            <a:lvl9pPr marL="3886200" indent="-228600" eaLnBrk="0" fontAlgn="base" hangingPunct="0">
              <a:spcBef>
                <a:spcPct val="0"/>
              </a:spcBef>
              <a:spcAft>
                <a:spcPct val="0"/>
              </a:spcAft>
              <a:defRPr>
                <a:solidFill>
                  <a:srgbClr val="0080FF"/>
                </a:solidFill>
                <a:latin typeface="Lucida Sans Unicode" pitchFamily="34" charset="0"/>
                <a:cs typeface="Arial" charset="0"/>
              </a:defRPr>
            </a:lvl9pPr>
          </a:lstStyle>
          <a:p>
            <a:pPr algn="ctr" eaLnBrk="1" hangingPunct="1">
              <a:defRPr/>
            </a:pPr>
            <a:r>
              <a:rPr lang="en-US" altLang="en-US" sz="1400" b="1" dirty="0" smtClean="0">
                <a:solidFill>
                  <a:schemeClr val="tx1"/>
                </a:solidFill>
                <a:latin typeface="Calibri" panose="020F0502020204030204" pitchFamily="34" charset="0"/>
                <a:cs typeface="Calibri" panose="020F0502020204030204" pitchFamily="34" charset="0"/>
              </a:rPr>
              <a:t>Oversight</a:t>
            </a:r>
          </a:p>
          <a:p>
            <a:pPr algn="ctr" eaLnBrk="1" hangingPunct="1">
              <a:defRPr/>
            </a:pPr>
            <a:r>
              <a:rPr lang="en-US" altLang="en-US" sz="1400" b="1" dirty="0" smtClean="0">
                <a:solidFill>
                  <a:schemeClr val="tx1"/>
                </a:solidFill>
                <a:latin typeface="Calibri" panose="020F0502020204030204" pitchFamily="34" charset="0"/>
                <a:cs typeface="Calibri" panose="020F0502020204030204" pitchFamily="34" charset="0"/>
              </a:rPr>
              <a:t>MA Workforce Development System</a:t>
            </a:r>
          </a:p>
          <a:p>
            <a:pPr algn="ctr" eaLnBrk="1" hangingPunct="1">
              <a:defRPr/>
            </a:pPr>
            <a:r>
              <a:rPr lang="en-US" altLang="en-US" sz="1400" b="1" dirty="0" smtClean="0">
                <a:solidFill>
                  <a:schemeClr val="tx1"/>
                </a:solidFill>
                <a:latin typeface="Calibri" panose="020F0502020204030204" pitchFamily="34" charset="0"/>
                <a:cs typeface="Calibri" panose="020F0502020204030204" pitchFamily="34" charset="0"/>
              </a:rPr>
              <a:t>WIBs/Career Centers</a:t>
            </a:r>
          </a:p>
        </p:txBody>
      </p:sp>
      <p:sp>
        <p:nvSpPr>
          <p:cNvPr id="36" name="Line 20"/>
          <p:cNvSpPr>
            <a:spLocks noChangeShapeType="1"/>
          </p:cNvSpPr>
          <p:nvPr/>
        </p:nvSpPr>
        <p:spPr bwMode="auto">
          <a:xfrm flipH="1">
            <a:off x="3693042" y="2880361"/>
            <a:ext cx="0" cy="302574"/>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7" name="Line 20"/>
          <p:cNvSpPr>
            <a:spLocks noChangeShapeType="1"/>
          </p:cNvSpPr>
          <p:nvPr/>
        </p:nvSpPr>
        <p:spPr bwMode="auto">
          <a:xfrm>
            <a:off x="3898319" y="2037289"/>
            <a:ext cx="0" cy="378251"/>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 name="Rounded Rectangle 2"/>
          <p:cNvSpPr/>
          <p:nvPr/>
        </p:nvSpPr>
        <p:spPr bwMode="auto">
          <a:xfrm>
            <a:off x="228600" y="990600"/>
            <a:ext cx="1828800" cy="5181599"/>
          </a:xfrm>
          <a:prstGeom prst="roundRect">
            <a:avLst/>
          </a:prstGeom>
          <a:solidFill>
            <a:schemeClr val="bg1">
              <a:lumMod val="95000"/>
            </a:schemeClr>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a:spcBef>
                <a:spcPct val="50000"/>
              </a:spcBef>
            </a:pPr>
            <a:endParaRPr lang="en-US" altLang="en-US" sz="1600" b="1" dirty="0" smtClean="0">
              <a:latin typeface="Calibri" panose="020F0502020204030204" pitchFamily="34" charset="0"/>
              <a:cs typeface="Calibri" panose="020F0502020204030204" pitchFamily="34" charset="0"/>
            </a:endParaRPr>
          </a:p>
          <a:p>
            <a:pPr algn="ctr">
              <a:spcBef>
                <a:spcPct val="50000"/>
              </a:spcBef>
            </a:pPr>
            <a:endParaRPr lang="en-US" altLang="en-US" sz="1600" b="1" dirty="0">
              <a:latin typeface="Calibri" panose="020F0502020204030204" pitchFamily="34" charset="0"/>
              <a:cs typeface="Calibri" panose="020F0502020204030204" pitchFamily="34" charset="0"/>
            </a:endParaRPr>
          </a:p>
          <a:p>
            <a:pPr algn="ctr">
              <a:spcBef>
                <a:spcPct val="50000"/>
              </a:spcBef>
            </a:pPr>
            <a:r>
              <a:rPr lang="en-US" altLang="en-US" sz="1600" b="1" dirty="0" smtClean="0">
                <a:latin typeface="Calibri" panose="020F0502020204030204" pitchFamily="34" charset="0"/>
                <a:cs typeface="Calibri" panose="020F0502020204030204" pitchFamily="34" charset="0"/>
              </a:rPr>
              <a:t>GOVERNOR</a:t>
            </a:r>
          </a:p>
          <a:p>
            <a:pPr algn="ctr">
              <a:spcBef>
                <a:spcPct val="50000"/>
              </a:spcBef>
            </a:pPr>
            <a:endParaRPr lang="en-US" altLang="en-US" sz="1600" dirty="0" smtClean="0">
              <a:latin typeface="Calibri" panose="020F0502020204030204" pitchFamily="34" charset="0"/>
              <a:cs typeface="Calibri" panose="020F0502020204030204" pitchFamily="34" charset="0"/>
            </a:endParaRPr>
          </a:p>
          <a:p>
            <a:pPr algn="ctr">
              <a:spcBef>
                <a:spcPct val="50000"/>
              </a:spcBef>
            </a:pPr>
            <a:endParaRPr lang="en-US" altLang="en-US" sz="1600" dirty="0">
              <a:latin typeface="Calibri" panose="020F0502020204030204" pitchFamily="34" charset="0"/>
              <a:cs typeface="Calibri" panose="020F0502020204030204" pitchFamily="34" charset="0"/>
            </a:endParaRPr>
          </a:p>
          <a:p>
            <a:pPr algn="ctr">
              <a:spcBef>
                <a:spcPct val="50000"/>
              </a:spcBef>
            </a:pPr>
            <a:endParaRPr lang="en-US" altLang="en-US" sz="1600" dirty="0" smtClean="0">
              <a:latin typeface="Calibri" panose="020F0502020204030204" pitchFamily="34" charset="0"/>
              <a:cs typeface="Calibri" panose="020F0502020204030204" pitchFamily="34" charset="0"/>
            </a:endParaRPr>
          </a:p>
          <a:p>
            <a:pPr algn="ctr">
              <a:spcBef>
                <a:spcPct val="50000"/>
              </a:spcBef>
            </a:pPr>
            <a:endParaRPr lang="en-US" altLang="en-US" sz="1600" dirty="0" smtClean="0">
              <a:latin typeface="Calibri" panose="020F0502020204030204" pitchFamily="34" charset="0"/>
              <a:cs typeface="Calibri" panose="020F0502020204030204" pitchFamily="34" charset="0"/>
            </a:endParaRPr>
          </a:p>
          <a:p>
            <a:pPr algn="ctr">
              <a:spcBef>
                <a:spcPct val="50000"/>
              </a:spcBef>
            </a:pPr>
            <a:r>
              <a:rPr lang="en-US" altLang="en-US" sz="1600" b="1" dirty="0" smtClean="0">
                <a:latin typeface="Calibri" panose="020F0502020204030204" pitchFamily="34" charset="0"/>
                <a:cs typeface="Calibri" panose="020F0502020204030204" pitchFamily="34" charset="0"/>
              </a:rPr>
              <a:t>MA Workforce Development </a:t>
            </a:r>
            <a:r>
              <a:rPr lang="en-US" altLang="en-US" sz="1600" b="1" dirty="0">
                <a:latin typeface="Calibri" panose="020F0502020204030204" pitchFamily="34" charset="0"/>
                <a:cs typeface="Calibri" panose="020F0502020204030204" pitchFamily="34" charset="0"/>
              </a:rPr>
              <a:t>Board </a:t>
            </a:r>
            <a:r>
              <a:rPr lang="en-US" altLang="en-US" sz="1600" b="1" dirty="0" smtClean="0">
                <a:latin typeface="Calibri" panose="020F0502020204030204" pitchFamily="34" charset="0"/>
                <a:cs typeface="Calibri" panose="020F0502020204030204" pitchFamily="34" charset="0"/>
              </a:rPr>
              <a:t>(State Board)</a:t>
            </a:r>
          </a:p>
          <a:p>
            <a:pPr algn="ctr">
              <a:spcBef>
                <a:spcPct val="50000"/>
              </a:spcBef>
            </a:pPr>
            <a:r>
              <a:rPr lang="en-US" altLang="en-US" sz="1400" b="1" dirty="0" smtClean="0">
                <a:latin typeface="Calibri" panose="020F0502020204030204" pitchFamily="34" charset="0"/>
                <a:cs typeface="Calibri" panose="020F0502020204030204" pitchFamily="34" charset="0"/>
              </a:rPr>
              <a:t>(51% Private Sector Majority- Required and Membership make-up federally regulated)</a:t>
            </a:r>
          </a:p>
          <a:p>
            <a:pPr algn="ctr">
              <a:spcBef>
                <a:spcPct val="50000"/>
              </a:spcBef>
            </a:pPr>
            <a:r>
              <a:rPr lang="en-US" altLang="en-US" sz="1400" b="1" dirty="0" smtClean="0">
                <a:solidFill>
                  <a:schemeClr val="accent6">
                    <a:lumMod val="60000"/>
                    <a:lumOff val="40000"/>
                  </a:schemeClr>
                </a:solidFill>
                <a:latin typeface="Calibri" panose="020F0502020204030204" pitchFamily="34" charset="0"/>
                <a:cs typeface="Calibri" panose="020F0502020204030204" pitchFamily="34" charset="0"/>
              </a:rPr>
              <a:t>EOLWD provides staff to the State Board</a:t>
            </a:r>
          </a:p>
          <a:p>
            <a:pPr algn="ctr">
              <a:spcBef>
                <a:spcPct val="50000"/>
              </a:spcBef>
            </a:pPr>
            <a:endParaRPr lang="en-US" altLang="en-US" sz="1400" b="1" dirty="0">
              <a:latin typeface="Calibri" panose="020F0502020204030204" pitchFamily="34" charset="0"/>
              <a:cs typeface="Calibri" panose="020F0502020204030204" pitchFamily="34" charset="0"/>
            </a:endParaRPr>
          </a:p>
        </p:txBody>
      </p:sp>
      <p:sp>
        <p:nvSpPr>
          <p:cNvPr id="23" name="Down Arrow 22"/>
          <p:cNvSpPr/>
          <p:nvPr/>
        </p:nvSpPr>
        <p:spPr bwMode="auto">
          <a:xfrm>
            <a:off x="366871" y="1817655"/>
            <a:ext cx="1667669" cy="1350040"/>
          </a:xfrm>
          <a:prstGeom prst="downArrow">
            <a:avLst/>
          </a:prstGeom>
          <a:solidFill>
            <a:schemeClr val="tx2">
              <a:lumMod val="40000"/>
              <a:lumOff val="60000"/>
            </a:schemeClr>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200" dirty="0" smtClean="0">
              <a:latin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050" dirty="0" smtClean="0">
              <a:latin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800" b="1" dirty="0" smtClean="0">
              <a:latin typeface="Arial"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100" b="1" dirty="0" smtClean="0">
                <a:latin typeface="Arial" pitchFamily="34" charset="0"/>
              </a:rPr>
              <a:t>Appoints</a:t>
            </a:r>
          </a:p>
        </p:txBody>
      </p:sp>
      <p:sp>
        <p:nvSpPr>
          <p:cNvPr id="6" name="Right Arrow 5"/>
          <p:cNvSpPr/>
          <p:nvPr/>
        </p:nvSpPr>
        <p:spPr bwMode="auto">
          <a:xfrm>
            <a:off x="2057400" y="3547029"/>
            <a:ext cx="914401" cy="484632"/>
          </a:xfrm>
          <a:prstGeom prst="rightArrow">
            <a:avLst/>
          </a:prstGeom>
          <a:solidFill>
            <a:schemeClr val="tx2"/>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p:txBody>
      </p:sp>
      <p:sp>
        <p:nvSpPr>
          <p:cNvPr id="20" name="Line 20"/>
          <p:cNvSpPr>
            <a:spLocks noChangeShapeType="1"/>
          </p:cNvSpPr>
          <p:nvPr/>
        </p:nvSpPr>
        <p:spPr bwMode="auto">
          <a:xfrm flipH="1">
            <a:off x="6072981" y="2320826"/>
            <a:ext cx="0" cy="550061"/>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 name="Line 20"/>
          <p:cNvSpPr>
            <a:spLocks noChangeShapeType="1"/>
          </p:cNvSpPr>
          <p:nvPr/>
        </p:nvSpPr>
        <p:spPr bwMode="auto">
          <a:xfrm flipV="1">
            <a:off x="3686916" y="2880360"/>
            <a:ext cx="471117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 name="Rectangle 1"/>
          <p:cNvSpPr/>
          <p:nvPr/>
        </p:nvSpPr>
        <p:spPr bwMode="auto">
          <a:xfrm>
            <a:off x="3429000" y="2415540"/>
            <a:ext cx="1098973" cy="320040"/>
          </a:xfrm>
          <a:prstGeom prst="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latin typeface="Calibri" panose="020F0502020204030204" pitchFamily="34" charset="0"/>
              </a:rPr>
              <a:t>STATE BOARD</a:t>
            </a:r>
            <a:endParaRPr kumimoji="0" lang="en-US" sz="1400" b="1" i="0" u="none" strike="noStrike" cap="none" normalizeH="0" baseline="0" dirty="0" smtClean="0">
              <a:ln>
                <a:noFill/>
              </a:ln>
              <a:solidFill>
                <a:schemeClr val="tx1"/>
              </a:solidFill>
              <a:effectLst/>
              <a:latin typeface="Calibri" panose="020F0502020204030204" pitchFamily="34" charset="0"/>
            </a:endParaRPr>
          </a:p>
        </p:txBody>
      </p:sp>
      <p:sp>
        <p:nvSpPr>
          <p:cNvPr id="25" name="Rectangle 24"/>
          <p:cNvSpPr/>
          <p:nvPr/>
        </p:nvSpPr>
        <p:spPr bwMode="auto">
          <a:xfrm>
            <a:off x="3143555" y="3180123"/>
            <a:ext cx="1047445" cy="1003022"/>
          </a:xfrm>
          <a:prstGeom prst="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rPr>
              <a:t>DEPARTMENT</a:t>
            </a:r>
          </a:p>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latin typeface="Calibri" panose="020F0502020204030204" pitchFamily="34" charset="0"/>
              </a:rPr>
              <a:t>OF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rPr>
              <a:t>LABOR</a:t>
            </a:r>
            <a:r>
              <a:rPr kumimoji="0" lang="en-US" sz="1200" b="1" i="0" u="none" strike="noStrike" cap="none" normalizeH="0" dirty="0" smtClean="0">
                <a:ln>
                  <a:noFill/>
                </a:ln>
                <a:solidFill>
                  <a:schemeClr val="tx1"/>
                </a:solidFill>
                <a:effectLst/>
                <a:latin typeface="Calibri" panose="020F0502020204030204" pitchFamily="34" charset="0"/>
              </a:rPr>
              <a:t> STANDARDS</a:t>
            </a:r>
            <a:endParaRPr kumimoji="0" lang="en-US" sz="1200" b="1" i="0" u="none" strike="noStrike" cap="none" normalizeH="0" baseline="0" dirty="0" smtClean="0">
              <a:ln>
                <a:noFill/>
              </a:ln>
              <a:solidFill>
                <a:schemeClr val="tx1"/>
              </a:solidFill>
              <a:effectLst/>
              <a:latin typeface="Calibri" panose="020F0502020204030204" pitchFamily="34" charset="0"/>
            </a:endParaRPr>
          </a:p>
        </p:txBody>
      </p:sp>
      <p:sp>
        <p:nvSpPr>
          <p:cNvPr id="27" name="Rectangle 26"/>
          <p:cNvSpPr/>
          <p:nvPr/>
        </p:nvSpPr>
        <p:spPr bwMode="auto">
          <a:xfrm>
            <a:off x="4242529" y="3182934"/>
            <a:ext cx="1243871" cy="1000209"/>
          </a:xfrm>
          <a:prstGeom prst="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latin typeface="Calibri" panose="020F0502020204030204" pitchFamily="34" charset="0"/>
              </a:rPr>
              <a:t>DEPARTMENT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rPr>
              <a:t>OF</a:t>
            </a:r>
            <a:r>
              <a:rPr kumimoji="0" lang="en-US" sz="1200" b="1" i="0" u="none" strike="noStrike" cap="none" normalizeH="0" dirty="0" smtClean="0">
                <a:ln>
                  <a:noFill/>
                </a:ln>
                <a:solidFill>
                  <a:schemeClr val="tx1"/>
                </a:solidFill>
                <a:effectLst/>
                <a:latin typeface="Calibri" panose="020F0502020204030204" pitchFamily="34" charset="0"/>
              </a:rPr>
              <a:t> UNEMPLOYMENT ASSISTANCE</a:t>
            </a:r>
            <a:endParaRPr kumimoji="0" lang="en-US" sz="1200" b="1" i="0" u="none" strike="noStrike" cap="none" normalizeH="0" baseline="0" dirty="0" smtClean="0">
              <a:ln>
                <a:noFill/>
              </a:ln>
              <a:solidFill>
                <a:schemeClr val="tx1"/>
              </a:solidFill>
              <a:effectLst/>
              <a:latin typeface="Calibri" panose="020F0502020204030204" pitchFamily="34" charset="0"/>
            </a:endParaRPr>
          </a:p>
        </p:txBody>
      </p:sp>
      <p:sp>
        <p:nvSpPr>
          <p:cNvPr id="31" name="Rectangle 30"/>
          <p:cNvSpPr/>
          <p:nvPr/>
        </p:nvSpPr>
        <p:spPr bwMode="auto">
          <a:xfrm>
            <a:off x="5515554" y="3186816"/>
            <a:ext cx="1053894" cy="996327"/>
          </a:xfrm>
          <a:prstGeom prst="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latin typeface="Calibri" panose="020F0502020204030204" pitchFamily="34" charset="0"/>
              </a:rPr>
              <a:t>DEPARTMENT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rPr>
              <a:t>OF</a:t>
            </a:r>
            <a:r>
              <a:rPr kumimoji="0" lang="en-US" sz="1200" b="1" i="0" u="none" strike="noStrike" cap="none" normalizeH="0" dirty="0" smtClean="0">
                <a:ln>
                  <a:noFill/>
                </a:ln>
                <a:solidFill>
                  <a:schemeClr val="tx1"/>
                </a:solidFill>
                <a:effectLst/>
                <a:latin typeface="Calibri" panose="020F0502020204030204"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lang="en-US" sz="1200" b="1" baseline="0" dirty="0" smtClean="0">
                <a:latin typeface="Calibri" panose="020F0502020204030204" pitchFamily="34" charset="0"/>
              </a:rPr>
              <a:t>CAREER</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dirty="0" smtClean="0">
                <a:ln>
                  <a:noFill/>
                </a:ln>
                <a:solidFill>
                  <a:schemeClr val="tx1"/>
                </a:solidFill>
                <a:effectLst/>
                <a:latin typeface="Calibri" panose="020F0502020204030204" pitchFamily="34" charset="0"/>
              </a:rPr>
              <a:t>SERVICES</a:t>
            </a:r>
            <a:endParaRPr kumimoji="0" lang="en-US" sz="1200" b="1" i="0" u="none" strike="noStrike" cap="none" normalizeH="0" baseline="0" dirty="0" smtClean="0">
              <a:ln>
                <a:noFill/>
              </a:ln>
              <a:solidFill>
                <a:schemeClr val="tx1"/>
              </a:solidFill>
              <a:effectLst/>
              <a:latin typeface="Calibri" panose="020F0502020204030204" pitchFamily="34" charset="0"/>
            </a:endParaRPr>
          </a:p>
        </p:txBody>
      </p:sp>
      <p:sp>
        <p:nvSpPr>
          <p:cNvPr id="35" name="Rectangle 34"/>
          <p:cNvSpPr/>
          <p:nvPr/>
        </p:nvSpPr>
        <p:spPr bwMode="auto">
          <a:xfrm>
            <a:off x="6616494" y="3180122"/>
            <a:ext cx="1232107" cy="1003020"/>
          </a:xfrm>
          <a:prstGeom prst="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b="1" dirty="0" smtClean="0">
                <a:latin typeface="Calibri" panose="020F0502020204030204" pitchFamily="34" charset="0"/>
              </a:rPr>
              <a:t>COMMONWEALTH</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anose="020F0502020204030204" pitchFamily="34" charset="0"/>
              </a:rPr>
              <a:t>CORPORATION</a:t>
            </a:r>
          </a:p>
        </p:txBody>
      </p:sp>
      <p:sp>
        <p:nvSpPr>
          <p:cNvPr id="38" name="Rectangle 37"/>
          <p:cNvSpPr/>
          <p:nvPr/>
        </p:nvSpPr>
        <p:spPr bwMode="auto">
          <a:xfrm>
            <a:off x="7924800" y="3167695"/>
            <a:ext cx="1022773" cy="1015447"/>
          </a:xfrm>
          <a:prstGeom prst="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rPr>
              <a:t>DEPARTMENT</a:t>
            </a:r>
          </a:p>
          <a:p>
            <a:pPr marL="0" marR="0" indent="0" algn="ctr" defTabSz="914400" rtl="0" eaLnBrk="0" fontAlgn="base" latinLnBrk="0" hangingPunct="0">
              <a:lnSpc>
                <a:spcPct val="100000"/>
              </a:lnSpc>
              <a:spcBef>
                <a:spcPct val="0"/>
              </a:spcBef>
              <a:spcAft>
                <a:spcPct val="0"/>
              </a:spcAft>
              <a:buClrTx/>
              <a:buSzTx/>
              <a:buFontTx/>
              <a:buNone/>
              <a:tabLst/>
            </a:pPr>
            <a:r>
              <a:rPr lang="en-US" sz="1200" b="1" dirty="0" smtClean="0">
                <a:latin typeface="Calibri" panose="020F0502020204030204" pitchFamily="34" charset="0"/>
              </a:rPr>
              <a:t>OF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rPr>
              <a:t>LABOR</a:t>
            </a:r>
            <a:r>
              <a:rPr kumimoji="0" lang="en-US" sz="1200" b="1" i="0" u="none" strike="noStrike" cap="none" normalizeH="0" dirty="0" smtClean="0">
                <a:ln>
                  <a:noFill/>
                </a:ln>
                <a:solidFill>
                  <a:schemeClr val="tx1"/>
                </a:solidFill>
                <a:effectLst/>
                <a:latin typeface="Calibri" panose="020F0502020204030204"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anose="020F0502020204030204" pitchFamily="34" charset="0"/>
              </a:rPr>
              <a:t>RELATIONS</a:t>
            </a:r>
          </a:p>
        </p:txBody>
      </p:sp>
      <p:sp>
        <p:nvSpPr>
          <p:cNvPr id="39" name="Line 20"/>
          <p:cNvSpPr>
            <a:spLocks noChangeShapeType="1"/>
          </p:cNvSpPr>
          <p:nvPr/>
        </p:nvSpPr>
        <p:spPr bwMode="auto">
          <a:xfrm>
            <a:off x="4871603" y="2908062"/>
            <a:ext cx="0" cy="30923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0" name="Line 20"/>
          <p:cNvSpPr>
            <a:spLocks noChangeShapeType="1"/>
          </p:cNvSpPr>
          <p:nvPr/>
        </p:nvSpPr>
        <p:spPr bwMode="auto">
          <a:xfrm flipH="1">
            <a:off x="6062940" y="2899481"/>
            <a:ext cx="0" cy="28733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1" name="Line 20"/>
          <p:cNvSpPr>
            <a:spLocks noChangeShapeType="1"/>
          </p:cNvSpPr>
          <p:nvPr/>
        </p:nvSpPr>
        <p:spPr bwMode="auto">
          <a:xfrm flipH="1">
            <a:off x="7256779" y="2877031"/>
            <a:ext cx="0" cy="303092"/>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2" name="Line 20"/>
          <p:cNvSpPr>
            <a:spLocks noChangeShapeType="1"/>
          </p:cNvSpPr>
          <p:nvPr/>
        </p:nvSpPr>
        <p:spPr bwMode="auto">
          <a:xfrm flipH="1">
            <a:off x="8398086" y="2870887"/>
            <a:ext cx="0" cy="309235"/>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4" name="Line 20"/>
          <p:cNvSpPr>
            <a:spLocks noChangeShapeType="1"/>
          </p:cNvSpPr>
          <p:nvPr/>
        </p:nvSpPr>
        <p:spPr bwMode="auto">
          <a:xfrm flipH="1">
            <a:off x="6076115" y="4183144"/>
            <a:ext cx="0" cy="360514"/>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 name="Rectangle 4"/>
          <p:cNvSpPr/>
          <p:nvPr/>
        </p:nvSpPr>
        <p:spPr bwMode="auto">
          <a:xfrm>
            <a:off x="4759379" y="1652119"/>
            <a:ext cx="3136536" cy="914400"/>
          </a:xfrm>
          <a:prstGeom prst="rect">
            <a:avLst/>
          </a:prstGeom>
          <a:solidFill>
            <a:schemeClr val="accent1"/>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anose="020F0502020204030204" pitchFamily="34" charset="0"/>
              </a:rPr>
              <a:t>EXECUTIVE OFFICE</a:t>
            </a:r>
          </a:p>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latin typeface="Calibri" panose="020F0502020204030204" pitchFamily="34" charset="0"/>
              </a:rPr>
              <a:t>OF</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anose="020F0502020204030204" pitchFamily="34" charset="0"/>
              </a:rPr>
              <a:t>LABOR AND WORKFORCE DEVELOPMENT</a:t>
            </a:r>
          </a:p>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latin typeface="Calibri" panose="020F0502020204030204" pitchFamily="34" charset="0"/>
              </a:rPr>
              <a:t>(EOLWD)</a:t>
            </a:r>
            <a:endParaRPr kumimoji="0" lang="en-US" sz="1400" b="1" i="0" u="none" strike="noStrike" cap="none" normalizeH="0" baseline="0" dirty="0" smtClean="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768160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Oval 4"/>
          <p:cNvSpPr>
            <a:spLocks noChangeArrowheads="1"/>
          </p:cNvSpPr>
          <p:nvPr/>
        </p:nvSpPr>
        <p:spPr bwMode="auto">
          <a:xfrm>
            <a:off x="3641030" y="1015456"/>
            <a:ext cx="5280932" cy="4876800"/>
          </a:xfrm>
          <a:prstGeom prst="ellipse">
            <a:avLst/>
          </a:prstGeom>
          <a:solidFill>
            <a:schemeClr val="accent3">
              <a:lumMod val="20000"/>
              <a:lumOff val="80000"/>
            </a:schemeClr>
          </a:solidFill>
          <a:ln w="9525">
            <a:solidFill>
              <a:schemeClr val="tx1"/>
            </a:solidFill>
            <a:round/>
            <a:headEnd/>
            <a:tailEnd/>
          </a:ln>
        </p:spPr>
        <p:txBody>
          <a:bodyPr wrap="none" anchor="ctr"/>
          <a:lstStyle/>
          <a:p>
            <a:endParaRPr lang="en-US" altLang="en-US" sz="1400" dirty="0">
              <a:latin typeface="Calibri" panose="020F0502020204030204" pitchFamily="34" charset="0"/>
            </a:endParaRPr>
          </a:p>
        </p:txBody>
      </p:sp>
      <p:sp>
        <p:nvSpPr>
          <p:cNvPr id="22534" name="Text Box 6"/>
          <p:cNvSpPr txBox="1">
            <a:spLocks noChangeArrowheads="1"/>
          </p:cNvSpPr>
          <p:nvPr/>
        </p:nvSpPr>
        <p:spPr bwMode="auto">
          <a:xfrm>
            <a:off x="5114857" y="1371280"/>
            <a:ext cx="2351685" cy="846386"/>
          </a:xfrm>
          <a:prstGeom prst="rect">
            <a:avLst/>
          </a:prstGeom>
          <a:solidFill>
            <a:srgbClr val="FFFF00"/>
          </a:solidFill>
          <a:ln w="9525">
            <a:solidFill>
              <a:srgbClr val="000080"/>
            </a:solidFill>
            <a:miter lim="800000"/>
            <a:headEnd/>
            <a:tailEnd/>
          </a:ln>
          <a:extLst/>
        </p:spPr>
        <p:txBody>
          <a:bodyPr wrap="square">
            <a:spAutoFit/>
          </a:bodyPr>
          <a:lstStyle>
            <a:lvl1pPr eaLnBrk="0" hangingPunct="0">
              <a:defRPr>
                <a:solidFill>
                  <a:srgbClr val="0080FF"/>
                </a:solidFill>
                <a:latin typeface="Lucida Sans Unicode" pitchFamily="34" charset="0"/>
                <a:cs typeface="Arial" charset="0"/>
              </a:defRPr>
            </a:lvl1pPr>
            <a:lvl2pPr marL="742950" indent="-285750" eaLnBrk="0" hangingPunct="0">
              <a:defRPr>
                <a:solidFill>
                  <a:srgbClr val="0080FF"/>
                </a:solidFill>
                <a:latin typeface="Lucida Sans Unicode" pitchFamily="34" charset="0"/>
                <a:cs typeface="Arial" charset="0"/>
              </a:defRPr>
            </a:lvl2pPr>
            <a:lvl3pPr marL="1143000" indent="-228600" eaLnBrk="0" hangingPunct="0">
              <a:defRPr>
                <a:solidFill>
                  <a:srgbClr val="0080FF"/>
                </a:solidFill>
                <a:latin typeface="Lucida Sans Unicode" pitchFamily="34" charset="0"/>
                <a:cs typeface="Arial" charset="0"/>
              </a:defRPr>
            </a:lvl3pPr>
            <a:lvl4pPr marL="1600200" indent="-228600" eaLnBrk="0" hangingPunct="0">
              <a:defRPr>
                <a:solidFill>
                  <a:srgbClr val="0080FF"/>
                </a:solidFill>
                <a:latin typeface="Lucida Sans Unicode" pitchFamily="34" charset="0"/>
                <a:cs typeface="Arial" charset="0"/>
              </a:defRPr>
            </a:lvl4pPr>
            <a:lvl5pPr marL="2057400" indent="-228600" eaLnBrk="0" hangingPunct="0">
              <a:defRPr>
                <a:solidFill>
                  <a:srgbClr val="0080FF"/>
                </a:solidFill>
                <a:latin typeface="Lucida Sans Unicode" pitchFamily="34" charset="0"/>
                <a:cs typeface="Arial" charset="0"/>
              </a:defRPr>
            </a:lvl5pPr>
            <a:lvl6pPr marL="2514600" indent="-228600" eaLnBrk="0" fontAlgn="base" hangingPunct="0">
              <a:spcBef>
                <a:spcPct val="0"/>
              </a:spcBef>
              <a:spcAft>
                <a:spcPct val="0"/>
              </a:spcAft>
              <a:defRPr>
                <a:solidFill>
                  <a:srgbClr val="0080FF"/>
                </a:solidFill>
                <a:latin typeface="Lucida Sans Unicode" pitchFamily="34" charset="0"/>
                <a:cs typeface="Arial" charset="0"/>
              </a:defRPr>
            </a:lvl6pPr>
            <a:lvl7pPr marL="2971800" indent="-228600" eaLnBrk="0" fontAlgn="base" hangingPunct="0">
              <a:spcBef>
                <a:spcPct val="0"/>
              </a:spcBef>
              <a:spcAft>
                <a:spcPct val="0"/>
              </a:spcAft>
              <a:defRPr>
                <a:solidFill>
                  <a:srgbClr val="0080FF"/>
                </a:solidFill>
                <a:latin typeface="Lucida Sans Unicode" pitchFamily="34" charset="0"/>
                <a:cs typeface="Arial" charset="0"/>
              </a:defRPr>
            </a:lvl7pPr>
            <a:lvl8pPr marL="3429000" indent="-228600" eaLnBrk="0" fontAlgn="base" hangingPunct="0">
              <a:spcBef>
                <a:spcPct val="0"/>
              </a:spcBef>
              <a:spcAft>
                <a:spcPct val="0"/>
              </a:spcAft>
              <a:defRPr>
                <a:solidFill>
                  <a:srgbClr val="0080FF"/>
                </a:solidFill>
                <a:latin typeface="Lucida Sans Unicode" pitchFamily="34" charset="0"/>
                <a:cs typeface="Arial" charset="0"/>
              </a:defRPr>
            </a:lvl8pPr>
            <a:lvl9pPr marL="3886200" indent="-228600" eaLnBrk="0" fontAlgn="base" hangingPunct="0">
              <a:spcBef>
                <a:spcPct val="0"/>
              </a:spcBef>
              <a:spcAft>
                <a:spcPct val="0"/>
              </a:spcAft>
              <a:defRPr>
                <a:solidFill>
                  <a:srgbClr val="0080FF"/>
                </a:solidFill>
                <a:latin typeface="Lucida Sans Unicode" pitchFamily="34" charset="0"/>
                <a:cs typeface="Arial" charset="0"/>
              </a:defRPr>
            </a:lvl9pPr>
          </a:lstStyle>
          <a:p>
            <a:pPr algn="ctr" eaLnBrk="1" hangingPunct="1">
              <a:defRPr/>
            </a:pPr>
            <a:r>
              <a:rPr lang="en-US" altLang="en-US" sz="1750" b="1" dirty="0" smtClean="0">
                <a:solidFill>
                  <a:schemeClr val="tx1"/>
                </a:solidFill>
                <a:latin typeface="Calibri" panose="020F0502020204030204" pitchFamily="34" charset="0"/>
                <a:cs typeface="Calibri" panose="020F0502020204030204" pitchFamily="34" charset="0"/>
              </a:rPr>
              <a:t>One-Stop </a:t>
            </a:r>
            <a:br>
              <a:rPr lang="en-US" altLang="en-US" sz="1750" b="1" dirty="0" smtClean="0">
                <a:solidFill>
                  <a:schemeClr val="tx1"/>
                </a:solidFill>
                <a:latin typeface="Calibri" panose="020F0502020204030204" pitchFamily="34" charset="0"/>
                <a:cs typeface="Calibri" panose="020F0502020204030204" pitchFamily="34" charset="0"/>
              </a:rPr>
            </a:br>
            <a:r>
              <a:rPr lang="en-US" altLang="en-US" sz="1750" b="1" dirty="0" smtClean="0">
                <a:solidFill>
                  <a:schemeClr val="tx1"/>
                </a:solidFill>
                <a:latin typeface="Calibri" panose="020F0502020204030204" pitchFamily="34" charset="0"/>
                <a:cs typeface="Calibri" panose="020F0502020204030204" pitchFamily="34" charset="0"/>
              </a:rPr>
              <a:t>Career Center</a:t>
            </a:r>
          </a:p>
          <a:p>
            <a:pPr algn="ctr" eaLnBrk="1" hangingPunct="1">
              <a:defRPr/>
            </a:pPr>
            <a:r>
              <a:rPr lang="en-US" altLang="en-US" sz="1400" b="1" dirty="0" smtClean="0">
                <a:solidFill>
                  <a:schemeClr val="tx1"/>
                </a:solidFill>
                <a:latin typeface="Calibri" panose="020F0502020204030204" pitchFamily="34" charset="0"/>
                <a:cs typeface="Calibri" panose="020F0502020204030204" pitchFamily="34" charset="0"/>
              </a:rPr>
              <a:t>(LEAD OPERATOR) </a:t>
            </a:r>
          </a:p>
        </p:txBody>
      </p:sp>
      <p:sp>
        <p:nvSpPr>
          <p:cNvPr id="21522" name="Text Box 18"/>
          <p:cNvSpPr txBox="1">
            <a:spLocks noChangeArrowheads="1"/>
          </p:cNvSpPr>
          <p:nvPr/>
        </p:nvSpPr>
        <p:spPr bwMode="auto">
          <a:xfrm>
            <a:off x="457200" y="5884277"/>
            <a:ext cx="830974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700">
                <a:solidFill>
                  <a:schemeClr val="tx1"/>
                </a:solidFill>
                <a:latin typeface="Lucida Sans Unicode" pitchFamily="34" charset="0"/>
              </a:defRPr>
            </a:lvl1pPr>
            <a:lvl2pPr marL="742950" indent="-285750">
              <a:defRPr sz="2300">
                <a:solidFill>
                  <a:schemeClr val="tx1"/>
                </a:solidFill>
                <a:latin typeface="Lucida Sans Unicode" pitchFamily="34" charset="0"/>
              </a:defRPr>
            </a:lvl2pPr>
            <a:lvl3pPr marL="1143000">
              <a:defRPr sz="2100">
                <a:solidFill>
                  <a:schemeClr val="tx1"/>
                </a:solidFill>
                <a:latin typeface="Lucida Sans Unicode" pitchFamily="34" charset="0"/>
              </a:defRPr>
            </a:lvl3pPr>
            <a:lvl4pPr marL="1600200">
              <a:defRPr sz="1900">
                <a:solidFill>
                  <a:schemeClr val="tx1"/>
                </a:solidFill>
                <a:latin typeface="Lucida Sans Unicode" pitchFamily="34" charset="0"/>
              </a:defRPr>
            </a:lvl4pPr>
            <a:lvl5pPr marL="2057400">
              <a:defRPr>
                <a:solidFill>
                  <a:schemeClr val="tx1"/>
                </a:solidFill>
                <a:latin typeface="Lucida Sans Unicode" pitchFamily="34" charset="0"/>
              </a:defRPr>
            </a:lvl5pPr>
            <a:lvl6pPr marL="25146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6pPr>
            <a:lvl7pPr marL="29718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7pPr>
            <a:lvl8pPr marL="34290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8pPr>
            <a:lvl9pPr marL="3886200" eaLnBrk="0" fontAlgn="base" hangingPunct="0">
              <a:spcAft>
                <a:spcPct val="0"/>
              </a:spcAft>
              <a:buClr>
                <a:schemeClr val="accent2"/>
              </a:buClr>
              <a:buFont typeface="Wingdings 2" pitchFamily="18" charset="2"/>
              <a:buChar char=""/>
              <a:defRPr>
                <a:solidFill>
                  <a:schemeClr val="tx1"/>
                </a:solidFill>
                <a:latin typeface="Lucida Sans Unicode" pitchFamily="34" charset="0"/>
              </a:defRPr>
            </a:lvl9pPr>
          </a:lstStyle>
          <a:p>
            <a:pPr>
              <a:spcBef>
                <a:spcPct val="50000"/>
              </a:spcBef>
            </a:pPr>
            <a:r>
              <a:rPr lang="en-US" altLang="en-US" sz="1000" b="1" i="1" dirty="0" smtClean="0">
                <a:latin typeface="Calibri" panose="020F0502020204030204" pitchFamily="34" charset="0"/>
                <a:cs typeface="Calibri" panose="020F0502020204030204" pitchFamily="34" charset="0"/>
              </a:rPr>
              <a:t>DCS =  Department of Career Services (WP, WIOA, JVSG, TAA, RESEA)     DUA = Department of Unemployment Assistance  (UI, RESEA, TRA )    </a:t>
            </a:r>
          </a:p>
          <a:p>
            <a:pPr>
              <a:spcBef>
                <a:spcPct val="50000"/>
              </a:spcBef>
            </a:pPr>
            <a:r>
              <a:rPr lang="en-US" altLang="en-US" sz="1000" b="1" i="1" dirty="0" smtClean="0">
                <a:latin typeface="Calibri" panose="020F0502020204030204" pitchFamily="34" charset="0"/>
                <a:cs typeface="Calibri" panose="020F0502020204030204" pitchFamily="34" charset="0"/>
              </a:rPr>
              <a:t>MRC = MA) Rehabilitation Commission    MCB = MA Commission for the Blind  ACLS = Adult Center for Learning Services</a:t>
            </a:r>
          </a:p>
          <a:p>
            <a:pPr>
              <a:spcBef>
                <a:spcPct val="50000"/>
              </a:spcBef>
            </a:pPr>
            <a:r>
              <a:rPr lang="en-US" altLang="en-US" sz="1000" b="1" i="1" dirty="0" smtClean="0">
                <a:latin typeface="Calibri" panose="020F0502020204030204" pitchFamily="34" charset="0"/>
                <a:cs typeface="Calibri" panose="020F0502020204030204" pitchFamily="34" charset="0"/>
              </a:rPr>
              <a:t>DTA = Department of Transitional Assistance = TANF , SNAP  SCSEP = Senior Community Services Employment Program </a:t>
            </a:r>
          </a:p>
          <a:p>
            <a:pPr>
              <a:spcBef>
                <a:spcPct val="50000"/>
              </a:spcBef>
            </a:pPr>
            <a:r>
              <a:rPr lang="en-US" altLang="en-US" sz="1000" b="1" i="1" dirty="0" smtClean="0">
                <a:latin typeface="Calibri" panose="020F0502020204030204" pitchFamily="34" charset="0"/>
                <a:cs typeface="Calibri" panose="020F0502020204030204" pitchFamily="34" charset="0"/>
              </a:rPr>
              <a:t>MOBD = MA Office of Business Development   DVS = MA Department of Veteran Services</a:t>
            </a:r>
          </a:p>
          <a:p>
            <a:pPr>
              <a:spcBef>
                <a:spcPct val="50000"/>
              </a:spcBef>
            </a:pPr>
            <a:endParaRPr lang="en-US" altLang="en-US" sz="1000" b="1" i="1" dirty="0">
              <a:latin typeface="Calibri" panose="020F0502020204030204" pitchFamily="34" charset="0"/>
              <a:cs typeface="Calibri" panose="020F0502020204030204" pitchFamily="34" charset="0"/>
            </a:endParaRPr>
          </a:p>
        </p:txBody>
      </p:sp>
      <p:sp>
        <p:nvSpPr>
          <p:cNvPr id="24" name="Rectangle 2"/>
          <p:cNvSpPr>
            <a:spLocks noGrp="1" noChangeArrowheads="1"/>
          </p:cNvSpPr>
          <p:nvPr>
            <p:ph type="title"/>
          </p:nvPr>
        </p:nvSpPr>
        <p:spPr bwMode="auto">
          <a:xfrm>
            <a:off x="-175532" y="152400"/>
            <a:ext cx="8786132" cy="762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normAutofit/>
          </a:bodyPr>
          <a:lstStyle/>
          <a:p>
            <a:pPr>
              <a:defRPr/>
            </a:pPr>
            <a:r>
              <a:rPr lang="en-US" altLang="en-US" dirty="0" smtClean="0">
                <a:solidFill>
                  <a:srgbClr val="00B0F0"/>
                </a:solidFill>
                <a:effectLst/>
                <a:latin typeface="Calibri" panose="020F0502020204030204" pitchFamily="34" charset="0"/>
              </a:rPr>
              <a:t>            </a:t>
            </a:r>
            <a:r>
              <a:rPr lang="en-US" altLang="en-US" dirty="0" smtClean="0">
                <a:effectLst/>
                <a:latin typeface="Calibri" panose="020F0502020204030204" pitchFamily="34" charset="0"/>
              </a:rPr>
              <a:t>Workfor</a:t>
            </a:r>
            <a:r>
              <a:rPr lang="en-US" altLang="en-US" dirty="0" smtClean="0">
                <a:latin typeface="Calibri" panose="020F0502020204030204" pitchFamily="34" charset="0"/>
              </a:rPr>
              <a:t>ce System </a:t>
            </a:r>
            <a:r>
              <a:rPr lang="en-US" altLang="en-US" dirty="0" smtClean="0">
                <a:effectLst/>
                <a:latin typeface="Calibri" panose="020F0502020204030204" pitchFamily="34" charset="0"/>
              </a:rPr>
              <a:t>Governance – Local</a:t>
            </a:r>
          </a:p>
        </p:txBody>
      </p:sp>
      <p:sp>
        <p:nvSpPr>
          <p:cNvPr id="6" name="Rectangle 5"/>
          <p:cNvSpPr/>
          <p:nvPr/>
        </p:nvSpPr>
        <p:spPr bwMode="auto">
          <a:xfrm>
            <a:off x="76200" y="1010218"/>
            <a:ext cx="2819400" cy="4780982"/>
          </a:xfrm>
          <a:prstGeom prst="rect">
            <a:avLst/>
          </a:prstGeom>
          <a:solidFill>
            <a:schemeClr val="accent3">
              <a:lumMod val="20000"/>
              <a:lumOff val="80000"/>
            </a:schemeClr>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b="1" dirty="0" smtClean="0">
              <a:latin typeface="Calibri" panose="020F0502020204030204" pitchFamily="34" charset="0"/>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GOVERNANCE</a:t>
            </a:r>
          </a:p>
          <a:p>
            <a:pPr marL="0" marR="0" indent="0" algn="ctr" defTabSz="914400" rtl="0" eaLnBrk="0" fontAlgn="base" latinLnBrk="0" hangingPunct="0">
              <a:lnSpc>
                <a:spcPct val="100000"/>
              </a:lnSpc>
              <a:spcBef>
                <a:spcPct val="0"/>
              </a:spcBef>
              <a:spcAft>
                <a:spcPct val="0"/>
              </a:spcAft>
              <a:buClrTx/>
              <a:buSzTx/>
              <a:buFontTx/>
              <a:buNone/>
              <a:tabLst/>
            </a:pPr>
            <a:endParaRPr lang="en-US" sz="800" b="1" dirty="0">
              <a:latin typeface="Calibri" panose="020F0502020204030204" pitchFamily="34" charset="0"/>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latin typeface="Calibri" panose="020F0502020204030204" pitchFamily="34" charset="0"/>
                <a:cs typeface="Calibri" panose="020F0502020204030204" pitchFamily="34" charset="0"/>
              </a:rPr>
              <a:t>Chief Elected Official (CEO) (Grant Recipient)</a:t>
            </a:r>
          </a:p>
          <a:p>
            <a:pPr marL="0" marR="0" indent="0" algn="ctr" defTabSz="914400" rtl="0" eaLnBrk="0" fontAlgn="base" latinLnBrk="0" hangingPunct="0">
              <a:lnSpc>
                <a:spcPct val="100000"/>
              </a:lnSpc>
              <a:spcBef>
                <a:spcPct val="0"/>
              </a:spcBef>
              <a:spcAft>
                <a:spcPct val="0"/>
              </a:spcAft>
              <a:buClrTx/>
              <a:buSzTx/>
              <a:buFontTx/>
              <a:buNone/>
              <a:tabLst/>
            </a:pPr>
            <a:endParaRPr lang="en-US" sz="1000" b="1" dirty="0">
              <a:latin typeface="Calibri" panose="020F0502020204030204" pitchFamily="34" charset="0"/>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smtClean="0">
              <a:latin typeface="Calibri" panose="020F0502020204030204" pitchFamily="34" charset="0"/>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a:latin typeface="Calibri" panose="020F0502020204030204" pitchFamily="34" charset="0"/>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b="1" dirty="0" smtClean="0">
              <a:latin typeface="Calibri" panose="020F0502020204030204" pitchFamily="34" charset="0"/>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800" b="1" dirty="0" smtClean="0">
              <a:latin typeface="Calibri" panose="020F0502020204030204" pitchFamily="34" charset="0"/>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latin typeface="Calibri" panose="020F0502020204030204" pitchFamily="34" charset="0"/>
                <a:cs typeface="Calibri" panose="020F0502020204030204" pitchFamily="34" charset="0"/>
              </a:rPr>
              <a:t>LOCAL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WORKFORCE</a:t>
            </a:r>
            <a:r>
              <a:rPr kumimoji="0" lang="en-US" sz="1600" b="1" i="0" u="none" strike="noStrike" cap="none" normalizeH="0" dirty="0" smtClean="0">
                <a:ln>
                  <a:noFill/>
                </a:ln>
                <a:solidFill>
                  <a:schemeClr val="tx1"/>
                </a:solidFill>
                <a:effectLst/>
                <a:latin typeface="Calibri" panose="020F0502020204030204" pitchFamily="34" charset="0"/>
                <a:cs typeface="Calibri" panose="020F0502020204030204"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latin typeface="Calibri" panose="020F0502020204030204" pitchFamily="34" charset="0"/>
                <a:cs typeface="Calibri" panose="020F0502020204030204" pitchFamily="34" charset="0"/>
              </a:rPr>
              <a:t>DEVELOPMENT</a:t>
            </a:r>
            <a:r>
              <a:rPr kumimoji="0" lang="en-US" sz="1600" b="1" i="0" u="none" strike="noStrike" cap="none" normalizeH="0" dirty="0" smtClean="0">
                <a:ln>
                  <a:noFill/>
                </a:ln>
                <a:solidFill>
                  <a:schemeClr val="tx1"/>
                </a:solidFill>
                <a:effectLst/>
                <a:latin typeface="Calibri" panose="020F0502020204030204" pitchFamily="34" charset="0"/>
                <a:cs typeface="Calibri" panose="020F0502020204030204" pitchFamily="34" charset="0"/>
              </a:rPr>
              <a:t> BOARD</a:t>
            </a:r>
          </a:p>
          <a:p>
            <a:pPr marL="0" marR="0" indent="0" algn="ctr" defTabSz="914400" rtl="0" eaLnBrk="0" fontAlgn="base" latinLnBrk="0" hangingPunct="0">
              <a:lnSpc>
                <a:spcPct val="100000"/>
              </a:lnSpc>
              <a:spcBef>
                <a:spcPct val="0"/>
              </a:spcBef>
              <a:spcAft>
                <a:spcPct val="0"/>
              </a:spcAft>
              <a:buClrTx/>
              <a:buSzTx/>
              <a:buFontTx/>
              <a:buNone/>
              <a:tabLst/>
            </a:pPr>
            <a:r>
              <a:rPr lang="en-US" sz="1600" b="1" baseline="0" dirty="0" smtClean="0">
                <a:latin typeface="Calibri" panose="020F0502020204030204" pitchFamily="34" charset="0"/>
                <a:cs typeface="Calibri" panose="020F0502020204030204" pitchFamily="34" charset="0"/>
              </a:rPr>
              <a:t>(Local</a:t>
            </a:r>
            <a:r>
              <a:rPr lang="en-US" sz="1600" b="1" dirty="0" smtClean="0">
                <a:latin typeface="Calibri" panose="020F0502020204030204" pitchFamily="34" charset="0"/>
                <a:cs typeface="Calibri" panose="020F0502020204030204" pitchFamily="34" charset="0"/>
              </a:rPr>
              <a:t> Board</a:t>
            </a:r>
            <a:r>
              <a:rPr lang="en-US" sz="1600" b="1" baseline="0" dirty="0" smtClean="0">
                <a:latin typeface="Calibri" panose="020F0502020204030204" pitchFamily="34" charset="0"/>
                <a:cs typeface="Calibri" panose="020F0502020204030204"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endParaRPr lang="en-US" sz="800" b="1" baseline="0" dirty="0" smtClean="0">
              <a:latin typeface="Calibri" panose="020F0502020204030204" pitchFamily="34" charset="0"/>
              <a:cs typeface="Calibri" panose="020F0502020204030204" pitchFamily="34" charset="0"/>
            </a:endParaRPr>
          </a:p>
          <a:p>
            <a:pPr algn="ctr" eaLnBrk="0" fontAlgn="base" hangingPunct="0">
              <a:spcBef>
                <a:spcPct val="0"/>
              </a:spcBef>
              <a:spcAft>
                <a:spcPct val="0"/>
              </a:spcAft>
            </a:pPr>
            <a:r>
              <a:rPr lang="en-US" altLang="en-US" sz="1400" b="1" dirty="0">
                <a:solidFill>
                  <a:schemeClr val="accent6">
                    <a:lumMod val="60000"/>
                    <a:lumOff val="40000"/>
                  </a:schemeClr>
                </a:solidFill>
                <a:latin typeface="Calibri" panose="020F0502020204030204" pitchFamily="34" charset="0"/>
                <a:cs typeface="Calibri" panose="020F0502020204030204" pitchFamily="34" charset="0"/>
              </a:rPr>
              <a:t>(51% Private Sector </a:t>
            </a:r>
            <a:endParaRPr lang="en-US" altLang="en-US" sz="1400" b="1" dirty="0" smtClean="0">
              <a:solidFill>
                <a:schemeClr val="accent6">
                  <a:lumMod val="60000"/>
                  <a:lumOff val="40000"/>
                </a:schemeClr>
              </a:solidFill>
              <a:latin typeface="Calibri" panose="020F0502020204030204" pitchFamily="34" charset="0"/>
              <a:cs typeface="Calibri" panose="020F0502020204030204" pitchFamily="34" charset="0"/>
            </a:endParaRPr>
          </a:p>
          <a:p>
            <a:pPr algn="ctr" eaLnBrk="0" fontAlgn="base" hangingPunct="0">
              <a:spcBef>
                <a:spcPct val="0"/>
              </a:spcBef>
              <a:spcAft>
                <a:spcPct val="0"/>
              </a:spcAft>
            </a:pPr>
            <a:r>
              <a:rPr lang="en-US" altLang="en-US" sz="1400" b="1" dirty="0" smtClean="0">
                <a:solidFill>
                  <a:schemeClr val="accent6">
                    <a:lumMod val="60000"/>
                    <a:lumOff val="40000"/>
                  </a:schemeClr>
                </a:solidFill>
                <a:latin typeface="Calibri" panose="020F0502020204030204" pitchFamily="34" charset="0"/>
                <a:cs typeface="Calibri" panose="020F0502020204030204" pitchFamily="34" charset="0"/>
              </a:rPr>
              <a:t>Majority- Required Membership make-up federally regulated</a:t>
            </a:r>
            <a:r>
              <a:rPr lang="en-US" altLang="en-US" sz="1400" dirty="0" smtClean="0">
                <a:latin typeface="Calibri" panose="020F0502020204030204" pitchFamily="34" charset="0"/>
                <a:cs typeface="Calibri" panose="020F0502020204030204" pitchFamily="34" charset="0"/>
              </a:rPr>
              <a:t>) </a:t>
            </a:r>
          </a:p>
          <a:p>
            <a:pPr algn="ctr" eaLnBrk="0" fontAlgn="base" hangingPunct="0">
              <a:spcBef>
                <a:spcPct val="0"/>
              </a:spcBef>
              <a:spcAft>
                <a:spcPct val="0"/>
              </a:spcAft>
            </a:pPr>
            <a:endParaRPr lang="en-US" altLang="en-US" sz="900" dirty="0">
              <a:latin typeface="Calibri" panose="020F0502020204030204" pitchFamily="34" charset="0"/>
              <a:cs typeface="Calibri" panose="020F0502020204030204" pitchFamily="34" charset="0"/>
            </a:endParaRPr>
          </a:p>
          <a:p>
            <a:pPr algn="ctr" eaLnBrk="0" fontAlgn="base" hangingPunct="0">
              <a:spcBef>
                <a:spcPct val="0"/>
              </a:spcBef>
              <a:spcAft>
                <a:spcPct val="0"/>
              </a:spcAft>
            </a:pPr>
            <a:r>
              <a:rPr lang="en-US" altLang="en-US" sz="1400" dirty="0" smtClean="0">
                <a:solidFill>
                  <a:srgbClr val="00B050"/>
                </a:solidFill>
                <a:latin typeface="Calibri" panose="020F0502020204030204" pitchFamily="34" charset="0"/>
                <a:cs typeface="Calibri" panose="020F0502020204030204" pitchFamily="34" charset="0"/>
              </a:rPr>
              <a:t>*</a:t>
            </a:r>
            <a:r>
              <a:rPr lang="en-US" altLang="en-US" sz="1400" b="1" dirty="0" smtClean="0">
                <a:solidFill>
                  <a:srgbClr val="00B050"/>
                </a:solidFill>
                <a:latin typeface="Calibri" panose="020F0502020204030204" pitchFamily="34" charset="0"/>
                <a:cs typeface="Calibri" panose="020F0502020204030204" pitchFamily="34" charset="0"/>
              </a:rPr>
              <a:t>Local Board may hire Staff for support</a:t>
            </a:r>
          </a:p>
          <a:p>
            <a:pPr algn="ctr" eaLnBrk="0" fontAlgn="base" hangingPunct="0">
              <a:spcBef>
                <a:spcPct val="0"/>
              </a:spcBef>
              <a:spcAft>
                <a:spcPct val="0"/>
              </a:spcAft>
            </a:pPr>
            <a:r>
              <a:rPr lang="en-US" altLang="en-US" sz="1400" dirty="0" smtClean="0">
                <a:solidFill>
                  <a:srgbClr val="7030A0"/>
                </a:solidFill>
                <a:latin typeface="Calibri" panose="020F0502020204030204" pitchFamily="34" charset="0"/>
                <a:cs typeface="Calibri" panose="020F0502020204030204" pitchFamily="34" charset="0"/>
              </a:rPr>
              <a:t>**</a:t>
            </a:r>
            <a:r>
              <a:rPr lang="en-US" altLang="en-US" sz="1400" b="1" dirty="0" smtClean="0">
                <a:solidFill>
                  <a:srgbClr val="7030A0"/>
                </a:solidFill>
                <a:latin typeface="Calibri" panose="020F0502020204030204" pitchFamily="34" charset="0"/>
                <a:cs typeface="Calibri" panose="020F0502020204030204" pitchFamily="34" charset="0"/>
              </a:rPr>
              <a:t>CEO may appoint a fiscal agent</a:t>
            </a:r>
          </a:p>
          <a:p>
            <a:pPr algn="ctr" eaLnBrk="0" fontAlgn="base" hangingPunct="0">
              <a:spcBef>
                <a:spcPct val="0"/>
              </a:spcBef>
              <a:spcAft>
                <a:spcPct val="0"/>
              </a:spcAft>
            </a:pPr>
            <a:endParaRPr lang="en-US" altLang="en-US" sz="1600" dirty="0">
              <a:latin typeface="Calibri" panose="020F0502020204030204" pitchFamily="34" charset="0"/>
              <a:cs typeface="Calibri" panose="020F0502020204030204" pitchFamily="34" charset="0"/>
            </a:endParaRPr>
          </a:p>
          <a:p>
            <a:pPr algn="ctr" eaLnBrk="0" fontAlgn="base" hangingPunct="0">
              <a:spcBef>
                <a:spcPct val="0"/>
              </a:spcBef>
              <a:spcAft>
                <a:spcPct val="0"/>
              </a:spcAft>
            </a:pPr>
            <a:endParaRPr lang="en-US" altLang="en-US" sz="1600" dirty="0">
              <a:latin typeface="Calibri" panose="020F0502020204030204" pitchFamily="34" charset="0"/>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7" name="Down Arrow 6"/>
          <p:cNvSpPr/>
          <p:nvPr/>
        </p:nvSpPr>
        <p:spPr bwMode="auto">
          <a:xfrm>
            <a:off x="762000" y="2018340"/>
            <a:ext cx="1371600" cy="978408"/>
          </a:xfrm>
          <a:prstGeom prst="downArrow">
            <a:avLst/>
          </a:prstGeom>
          <a:solidFill>
            <a:schemeClr val="tx2">
              <a:lumMod val="40000"/>
              <a:lumOff val="60000"/>
            </a:schemeClr>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800" b="1" dirty="0">
              <a:latin typeface="Calibri" panose="020F0502020204030204" pitchFamily="34" charset="0"/>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800" b="1" dirty="0" smtClean="0">
              <a:latin typeface="Calibri" panose="020F0502020204030204" pitchFamily="34" charset="0"/>
              <a:cs typeface="Calibri" panose="020F050202020403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1000" b="1" dirty="0" smtClean="0">
                <a:latin typeface="Calibri" panose="020F0502020204030204" pitchFamily="34" charset="0"/>
                <a:cs typeface="Calibri" panose="020F0502020204030204" pitchFamily="34" charset="0"/>
              </a:rPr>
              <a:t>APPOINTS</a:t>
            </a:r>
            <a:endParaRPr kumimoji="0" lang="en-US" sz="10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cxnSp>
        <p:nvCxnSpPr>
          <p:cNvPr id="10" name="Straight Arrow Connector 9"/>
          <p:cNvCxnSpPr/>
          <p:nvPr/>
        </p:nvCxnSpPr>
        <p:spPr bwMode="auto">
          <a:xfrm>
            <a:off x="6281496" y="2217666"/>
            <a:ext cx="0" cy="304945"/>
          </a:xfrm>
          <a:prstGeom prst="straightConnector1">
            <a:avLst/>
          </a:prstGeom>
          <a:solidFill>
            <a:schemeClr val="accent1"/>
          </a:solidFill>
          <a:ln w="9525" cap="flat" cmpd="sng" algn="ctr">
            <a:solidFill>
              <a:schemeClr val="accent2"/>
            </a:solidFill>
            <a:prstDash val="solid"/>
            <a:round/>
            <a:headEnd type="none" w="med" len="med"/>
            <a:tailEnd type="arrow"/>
          </a:ln>
          <a:effectLst/>
        </p:spPr>
      </p:cxnSp>
      <p:cxnSp>
        <p:nvCxnSpPr>
          <p:cNvPr id="29" name="Straight Arrow Connector 28"/>
          <p:cNvCxnSpPr/>
          <p:nvPr/>
        </p:nvCxnSpPr>
        <p:spPr bwMode="auto">
          <a:xfrm flipH="1">
            <a:off x="4458871" y="1595147"/>
            <a:ext cx="615384" cy="423193"/>
          </a:xfrm>
          <a:prstGeom prst="straightConnector1">
            <a:avLst/>
          </a:prstGeom>
          <a:solidFill>
            <a:schemeClr val="accent1"/>
          </a:solidFill>
          <a:ln w="9525" cap="flat" cmpd="sng" algn="ctr">
            <a:solidFill>
              <a:schemeClr val="accent2"/>
            </a:solidFill>
            <a:prstDash val="solid"/>
            <a:round/>
            <a:headEnd type="none" w="med" len="med"/>
            <a:tailEnd type="arrow"/>
          </a:ln>
          <a:effectLst/>
        </p:spPr>
      </p:cxnSp>
      <p:cxnSp>
        <p:nvCxnSpPr>
          <p:cNvPr id="33" name="Straight Arrow Connector 32"/>
          <p:cNvCxnSpPr/>
          <p:nvPr/>
        </p:nvCxnSpPr>
        <p:spPr bwMode="auto">
          <a:xfrm flipH="1">
            <a:off x="6243003" y="3760965"/>
            <a:ext cx="1" cy="277368"/>
          </a:xfrm>
          <a:prstGeom prst="straightConnector1">
            <a:avLst/>
          </a:prstGeom>
          <a:solidFill>
            <a:schemeClr val="accent1"/>
          </a:solidFill>
          <a:ln w="9525" cap="flat" cmpd="sng" algn="ctr">
            <a:solidFill>
              <a:schemeClr val="accent2"/>
            </a:solidFill>
            <a:prstDash val="solid"/>
            <a:round/>
            <a:headEnd type="none" w="med" len="med"/>
            <a:tailEnd type="arrow"/>
          </a:ln>
          <a:effectLst/>
        </p:spPr>
      </p:cxnSp>
      <p:sp>
        <p:nvSpPr>
          <p:cNvPr id="14" name="Rounded Rectangle 13"/>
          <p:cNvSpPr/>
          <p:nvPr/>
        </p:nvSpPr>
        <p:spPr bwMode="auto">
          <a:xfrm>
            <a:off x="5028142" y="3440848"/>
            <a:ext cx="2438400" cy="320117"/>
          </a:xfrm>
          <a:prstGeom prst="roundRect">
            <a:avLst/>
          </a:prstGeom>
          <a:solidFill>
            <a:srgbClr val="FFC000"/>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anose="020F0502020204030204" pitchFamily="34" charset="0"/>
              </a:rPr>
              <a:t>Other Local</a:t>
            </a:r>
            <a:r>
              <a:rPr kumimoji="0" lang="en-US" sz="1600" b="1" i="0" u="none" strike="noStrike" cap="none" normalizeH="0" dirty="0" smtClean="0">
                <a:ln>
                  <a:noFill/>
                </a:ln>
                <a:solidFill>
                  <a:schemeClr val="tx1"/>
                </a:solidFill>
                <a:effectLst/>
                <a:latin typeface="Calibri" panose="020F0502020204030204" pitchFamily="34" charset="0"/>
              </a:rPr>
              <a:t> Partners</a:t>
            </a:r>
            <a:endParaRPr kumimoji="0" lang="en-US" sz="1600" b="1" i="0" u="none" strike="noStrike" cap="none" normalizeH="0" baseline="0" dirty="0" smtClean="0">
              <a:ln>
                <a:noFill/>
              </a:ln>
              <a:solidFill>
                <a:schemeClr val="tx1"/>
              </a:solidFill>
              <a:effectLst/>
              <a:latin typeface="Calibri" panose="020F0502020204030204" pitchFamily="34" charset="0"/>
            </a:endParaRPr>
          </a:p>
        </p:txBody>
      </p:sp>
      <p:sp>
        <p:nvSpPr>
          <p:cNvPr id="67" name="Right Arrow 66"/>
          <p:cNvSpPr/>
          <p:nvPr/>
        </p:nvSpPr>
        <p:spPr bwMode="auto">
          <a:xfrm>
            <a:off x="2895600" y="3352800"/>
            <a:ext cx="609600" cy="484632"/>
          </a:xfrm>
          <a:prstGeom prst="rightArrow">
            <a:avLst/>
          </a:prstGeom>
          <a:solidFill>
            <a:schemeClr val="tx2"/>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p:txBody>
      </p:sp>
      <p:sp>
        <p:nvSpPr>
          <p:cNvPr id="23" name="Rounded Rectangle 22"/>
          <p:cNvSpPr/>
          <p:nvPr/>
        </p:nvSpPr>
        <p:spPr bwMode="auto">
          <a:xfrm>
            <a:off x="4818695" y="2635900"/>
            <a:ext cx="3948251" cy="548717"/>
          </a:xfrm>
          <a:prstGeom prst="roundRect">
            <a:avLst/>
          </a:prstGeom>
          <a:solidFill>
            <a:schemeClr val="tx2">
              <a:lumMod val="40000"/>
              <a:lumOff val="60000"/>
            </a:schemeClr>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latin typeface="Calibri" panose="020F0502020204030204" pitchFamily="34" charset="0"/>
              </a:rPr>
              <a:t>Core </a:t>
            </a:r>
            <a:r>
              <a:rPr kumimoji="0" lang="en-US" sz="1600" b="1" i="0" u="none" strike="noStrike" cap="none" normalizeH="0" dirty="0" smtClean="0">
                <a:ln>
                  <a:noFill/>
                </a:ln>
                <a:solidFill>
                  <a:schemeClr val="tx1"/>
                </a:solidFill>
                <a:effectLst/>
                <a:latin typeface="Calibri" panose="020F0502020204030204" pitchFamily="34" charset="0"/>
              </a:rPr>
              <a:t>Partners</a:t>
            </a:r>
          </a:p>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latin typeface="Calibri" panose="020F0502020204030204" pitchFamily="34" charset="0"/>
              </a:rPr>
              <a:t>DCS – DUA – MRC – MCB – ACLS – DTA - SCSEP</a:t>
            </a:r>
            <a:endParaRPr kumimoji="0" lang="en-US" sz="1400" b="1" i="0" u="none" strike="noStrike" cap="none" normalizeH="0" baseline="0" dirty="0" smtClean="0">
              <a:ln>
                <a:noFill/>
              </a:ln>
              <a:solidFill>
                <a:schemeClr val="tx1"/>
              </a:solidFill>
              <a:effectLst/>
              <a:latin typeface="Calibri" panose="020F0502020204030204" pitchFamily="34" charset="0"/>
            </a:endParaRPr>
          </a:p>
        </p:txBody>
      </p:sp>
      <p:cxnSp>
        <p:nvCxnSpPr>
          <p:cNvPr id="26" name="Straight Arrow Connector 25"/>
          <p:cNvCxnSpPr/>
          <p:nvPr/>
        </p:nvCxnSpPr>
        <p:spPr bwMode="auto">
          <a:xfrm>
            <a:off x="6281496" y="3146500"/>
            <a:ext cx="9204" cy="294348"/>
          </a:xfrm>
          <a:prstGeom prst="straightConnector1">
            <a:avLst/>
          </a:prstGeom>
          <a:solidFill>
            <a:schemeClr val="accent1"/>
          </a:solidFill>
          <a:ln w="9525" cap="flat" cmpd="sng" algn="ctr">
            <a:solidFill>
              <a:schemeClr val="accent2"/>
            </a:solidFill>
            <a:prstDash val="solid"/>
            <a:round/>
            <a:headEnd type="none" w="med" len="med"/>
            <a:tailEnd type="arrow"/>
          </a:ln>
          <a:effectLst/>
        </p:spPr>
      </p:cxnSp>
      <p:cxnSp>
        <p:nvCxnSpPr>
          <p:cNvPr id="31" name="Straight Arrow Connector 30"/>
          <p:cNvCxnSpPr/>
          <p:nvPr/>
        </p:nvCxnSpPr>
        <p:spPr bwMode="auto">
          <a:xfrm flipH="1" flipV="1">
            <a:off x="4399167" y="2635900"/>
            <a:ext cx="419528" cy="161069"/>
          </a:xfrm>
          <a:prstGeom prst="straightConnector1">
            <a:avLst/>
          </a:prstGeom>
          <a:solidFill>
            <a:schemeClr val="accent1"/>
          </a:solidFill>
          <a:ln w="9525" cap="flat" cmpd="sng" algn="ctr">
            <a:solidFill>
              <a:schemeClr val="accent2"/>
            </a:solidFill>
            <a:prstDash val="solid"/>
            <a:round/>
            <a:headEnd type="none" w="med" len="med"/>
            <a:tailEnd type="arrow"/>
          </a:ln>
          <a:effectLst/>
        </p:spPr>
      </p:cxnSp>
      <p:sp>
        <p:nvSpPr>
          <p:cNvPr id="41" name="Rounded Rectangle 40"/>
          <p:cNvSpPr/>
          <p:nvPr/>
        </p:nvSpPr>
        <p:spPr bwMode="auto">
          <a:xfrm>
            <a:off x="4016463" y="2049066"/>
            <a:ext cx="913677" cy="548717"/>
          </a:xfrm>
          <a:prstGeom prst="roundRect">
            <a:avLst/>
          </a:prstGeom>
          <a:solidFill>
            <a:schemeClr val="tx2">
              <a:lumMod val="40000"/>
              <a:lumOff val="60000"/>
            </a:schemeClr>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latin typeface="Calibri" panose="020F0502020204030204" pitchFamily="34" charset="0"/>
              </a:rPr>
              <a:t>BUSINESS</a:t>
            </a:r>
            <a:endParaRPr kumimoji="0" lang="en-US" sz="1400" b="1" i="0" u="none" strike="noStrike" cap="none" normalizeH="0" baseline="0" dirty="0" smtClean="0">
              <a:ln>
                <a:noFill/>
              </a:ln>
              <a:solidFill>
                <a:schemeClr val="tx1"/>
              </a:solidFill>
              <a:effectLst/>
              <a:latin typeface="Calibri" panose="020F0502020204030204" pitchFamily="34" charset="0"/>
            </a:endParaRPr>
          </a:p>
        </p:txBody>
      </p:sp>
      <p:sp>
        <p:nvSpPr>
          <p:cNvPr id="46" name="Rounded Rectangle 45"/>
          <p:cNvSpPr/>
          <p:nvPr/>
        </p:nvSpPr>
        <p:spPr bwMode="auto">
          <a:xfrm>
            <a:off x="4612073" y="4038333"/>
            <a:ext cx="3099367" cy="1419450"/>
          </a:xfrm>
          <a:prstGeom prst="roundRect">
            <a:avLst/>
          </a:prstGeom>
          <a:solidFill>
            <a:srgbClr val="FFC000"/>
          </a:solidFill>
          <a:ln w="9525" cap="flat" cmpd="sng" algn="ctr">
            <a:solidFill>
              <a:schemeClr val="accent2"/>
            </a:solid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100" b="1" dirty="0" smtClean="0">
                <a:latin typeface="Calibri" panose="020F0502020204030204" pitchFamily="34" charset="0"/>
              </a:rPr>
              <a:t>MOBD</a:t>
            </a:r>
          </a:p>
          <a:p>
            <a:pPr marL="0" marR="0" indent="0" algn="ctr" defTabSz="914400" rtl="0" eaLnBrk="0" fontAlgn="base" latinLnBrk="0" hangingPunct="0">
              <a:lnSpc>
                <a:spcPct val="100000"/>
              </a:lnSpc>
              <a:spcBef>
                <a:spcPct val="0"/>
              </a:spcBef>
              <a:spcAft>
                <a:spcPct val="0"/>
              </a:spcAft>
              <a:buClrTx/>
              <a:buSzTx/>
              <a:buFontTx/>
              <a:buNone/>
              <a:tabLst/>
            </a:pPr>
            <a:r>
              <a:rPr lang="en-US" sz="1100" b="1" dirty="0" smtClean="0">
                <a:latin typeface="Calibri" panose="020F0502020204030204" pitchFamily="34" charset="0"/>
              </a:rPr>
              <a:t>DVS</a:t>
            </a:r>
          </a:p>
          <a:p>
            <a:pPr marL="0" marR="0" indent="0" algn="ctr" defTabSz="914400" rtl="0" eaLnBrk="0" fontAlgn="base" latinLnBrk="0" hangingPunct="0">
              <a:lnSpc>
                <a:spcPct val="100000"/>
              </a:lnSpc>
              <a:spcBef>
                <a:spcPct val="0"/>
              </a:spcBef>
              <a:spcAft>
                <a:spcPct val="0"/>
              </a:spcAft>
              <a:buClrTx/>
              <a:buSzTx/>
              <a:buFontTx/>
              <a:buNone/>
              <a:tabLst/>
            </a:pPr>
            <a:r>
              <a:rPr lang="en-US" sz="1100" b="1" dirty="0" smtClean="0">
                <a:latin typeface="Calibri" panose="020F0502020204030204" pitchFamily="34" charset="0"/>
              </a:rPr>
              <a:t>HIGHER EDUCATION</a:t>
            </a:r>
          </a:p>
          <a:p>
            <a:pPr marL="0" marR="0" indent="0" algn="ctr" defTabSz="914400" rtl="0" eaLnBrk="0" fontAlgn="base" latinLnBrk="0" hangingPunct="0">
              <a:lnSpc>
                <a:spcPct val="100000"/>
              </a:lnSpc>
              <a:spcBef>
                <a:spcPct val="0"/>
              </a:spcBef>
              <a:spcAft>
                <a:spcPct val="0"/>
              </a:spcAft>
              <a:buClrTx/>
              <a:buSzTx/>
              <a:buFontTx/>
              <a:buNone/>
              <a:tabLst/>
            </a:pPr>
            <a:r>
              <a:rPr lang="en-US" sz="1100" b="1" dirty="0" smtClean="0">
                <a:latin typeface="Calibri" panose="020F0502020204030204" pitchFamily="34" charset="0"/>
              </a:rPr>
              <a:t>VOCATIONAL EDUCATION</a:t>
            </a:r>
          </a:p>
          <a:p>
            <a:pPr marL="0" marR="0" indent="0" algn="ctr" defTabSz="914400" rtl="0" eaLnBrk="0" fontAlgn="base" latinLnBrk="0" hangingPunct="0">
              <a:lnSpc>
                <a:spcPct val="100000"/>
              </a:lnSpc>
              <a:spcBef>
                <a:spcPct val="0"/>
              </a:spcBef>
              <a:spcAft>
                <a:spcPct val="0"/>
              </a:spcAft>
              <a:buClrTx/>
              <a:buSzTx/>
              <a:buFontTx/>
              <a:buNone/>
              <a:tabLst/>
            </a:pPr>
            <a:r>
              <a:rPr lang="en-US" sz="1100" b="1" dirty="0" smtClean="0">
                <a:latin typeface="Calibri" panose="020F0502020204030204" pitchFamily="34" charset="0"/>
              </a:rPr>
              <a:t>LOCAL COMMUNITY BASED ORGANIZATIONS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Calibri" panose="020F0502020204030204" pitchFamily="34" charset="0"/>
              </a:rPr>
              <a:t>BUSINESS</a:t>
            </a:r>
            <a:r>
              <a:rPr kumimoji="0" lang="en-US" sz="1100" b="1" i="0" u="none" strike="noStrike" cap="none" normalizeH="0" dirty="0" smtClean="0">
                <a:ln>
                  <a:noFill/>
                </a:ln>
                <a:solidFill>
                  <a:schemeClr val="tx1"/>
                </a:solidFill>
                <a:effectLst/>
                <a:latin typeface="Calibri" panose="020F0502020204030204" pitchFamily="34" charset="0"/>
              </a:rPr>
              <a:t> ASSOCIATIONS</a:t>
            </a:r>
          </a:p>
          <a:p>
            <a:pPr marL="0" marR="0" indent="0" algn="ctr" defTabSz="914400" rtl="0" eaLnBrk="0" fontAlgn="base" latinLnBrk="0" hangingPunct="0">
              <a:lnSpc>
                <a:spcPct val="100000"/>
              </a:lnSpc>
              <a:spcBef>
                <a:spcPct val="0"/>
              </a:spcBef>
              <a:spcAft>
                <a:spcPct val="0"/>
              </a:spcAft>
              <a:buClrTx/>
              <a:buSzTx/>
              <a:buFontTx/>
              <a:buNone/>
              <a:tabLst/>
            </a:pPr>
            <a:r>
              <a:rPr lang="en-US" sz="1100" b="1" baseline="0" dirty="0" smtClean="0">
                <a:latin typeface="Calibri" panose="020F0502020204030204" pitchFamily="34" charset="0"/>
              </a:rPr>
              <a:t>Job Corp</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dirty="0" smtClean="0">
                <a:ln>
                  <a:noFill/>
                </a:ln>
                <a:solidFill>
                  <a:schemeClr val="tx1"/>
                </a:solidFill>
                <a:effectLst/>
                <a:latin typeface="Calibri" panose="020F0502020204030204" pitchFamily="34" charset="0"/>
              </a:rPr>
              <a:t>DOC</a:t>
            </a:r>
            <a:endParaRPr kumimoji="0" lang="en-US" sz="1100" b="1" i="0" u="none" strike="noStrike" cap="none" normalizeH="0" baseline="0" dirty="0" smtClean="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3758724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anose="020F0502020204030204" pitchFamily="34" charset="0"/>
              </a:rPr>
              <a:t>LANDSCAPE</a:t>
            </a:r>
            <a:br>
              <a:rPr lang="en-US" dirty="0" smtClean="0">
                <a:latin typeface="Calibri" panose="020F0502020204030204" pitchFamily="34" charset="0"/>
              </a:rPr>
            </a:br>
            <a:r>
              <a:rPr lang="en-US" dirty="0" smtClean="0">
                <a:latin typeface="Calibri" panose="020F0502020204030204" pitchFamily="34" charset="0"/>
              </a:rPr>
              <a:t>MA WORKFORCE DEVELOPMENT SYSTEM</a:t>
            </a:r>
            <a:endParaRPr lang="en-US" dirty="0">
              <a:latin typeface="Calibri" panose="020F0502020204030204" pitchFamily="34" charset="0"/>
            </a:endParaRPr>
          </a:p>
        </p:txBody>
      </p:sp>
      <p:pic>
        <p:nvPicPr>
          <p:cNvPr id="3074" name="Picture 2" descr="C:\Users\asweeney\AppData\Local\Microsoft\Windows\Temporary Internet Files\Content.Outlook\V0TEB5LD\ccMap- 3-18-17 -(als)-for powerpoi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838201"/>
            <a:ext cx="8534400" cy="5549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50464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Title 6"/>
          <p:cNvSpPr>
            <a:spLocks noGrp="1"/>
          </p:cNvSpPr>
          <p:nvPr>
            <p:ph type="title"/>
          </p:nvPr>
        </p:nvSpPr>
        <p:spPr>
          <a:xfrm>
            <a:off x="685800" y="-76200"/>
            <a:ext cx="6096000" cy="838200"/>
          </a:xfrm>
        </p:spPr>
        <p:txBody>
          <a:bodyPr>
            <a:normAutofit fontScale="90000"/>
          </a:bodyPr>
          <a:lstStyle/>
          <a:p>
            <a:pPr algn="ctr"/>
            <a:r>
              <a:rPr lang="en-US" sz="2600" dirty="0" smtClean="0">
                <a:latin typeface="Arial (Body)"/>
              </a:rPr>
              <a:t/>
            </a:r>
            <a:br>
              <a:rPr lang="en-US" sz="2600" dirty="0" smtClean="0">
                <a:latin typeface="Arial (Body)"/>
              </a:rPr>
            </a:br>
            <a:r>
              <a:rPr lang="en-US" sz="2600" dirty="0" smtClean="0">
                <a:latin typeface="Arial (Body)"/>
              </a:rPr>
              <a:t>      PRIOR </a:t>
            </a:r>
            <a:br>
              <a:rPr lang="en-US" sz="2600" dirty="0" smtClean="0">
                <a:latin typeface="Arial (Body)"/>
              </a:rPr>
            </a:br>
            <a:r>
              <a:rPr lang="en-US" sz="2600" dirty="0" smtClean="0">
                <a:latin typeface="Arial (Body)"/>
              </a:rPr>
              <a:t>SERVICE DELIVERY  STRATEGY</a:t>
            </a:r>
            <a:endParaRPr lang="en-US" sz="2600" dirty="0">
              <a:latin typeface="Arial (Body)"/>
            </a:endParaRPr>
          </a:p>
        </p:txBody>
      </p:sp>
      <p:sp>
        <p:nvSpPr>
          <p:cNvPr id="3" name="Slide Number Placeholder 2"/>
          <p:cNvSpPr>
            <a:spLocks noGrp="1"/>
          </p:cNvSpPr>
          <p:nvPr>
            <p:ph type="sldNum" sz="quarter" idx="4294967295"/>
          </p:nvPr>
        </p:nvSpPr>
        <p:spPr>
          <a:xfrm>
            <a:off x="7620000" y="18288"/>
            <a:ext cx="1066800" cy="329184"/>
          </a:xfrm>
          <a:prstGeom prst="rect">
            <a:avLst/>
          </a:prstGeom>
        </p:spPr>
        <p:txBody>
          <a:bodyPr/>
          <a:lstStyle/>
          <a:p>
            <a:fld id="{2E3C7BC4-877A-4D01-9ACF-B146C046AFB2}" type="slidenum">
              <a:rPr lang="en-US" smtClean="0"/>
              <a:t>6</a:t>
            </a:fld>
            <a:endParaRPr lang="en-US" dirty="0"/>
          </a:p>
        </p:txBody>
      </p:sp>
      <p:sp>
        <p:nvSpPr>
          <p:cNvPr id="12" name="Rectangle 3"/>
          <p:cNvSpPr>
            <a:spLocks noGrp="1" noChangeArrowheads="1"/>
          </p:cNvSpPr>
          <p:nvPr>
            <p:ph idx="4294967295"/>
          </p:nvPr>
        </p:nvSpPr>
        <p:spPr bwMode="auto">
          <a:xfrm>
            <a:off x="304800" y="990600"/>
            <a:ext cx="8686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marL="407988" indent="-407988" eaLnBrk="0" hangingPunct="0">
              <a:spcBef>
                <a:spcPct val="20000"/>
              </a:spcBef>
              <a:buChar char="•"/>
              <a:defRPr sz="3200">
                <a:solidFill>
                  <a:schemeClr val="accent2"/>
                </a:solidFill>
                <a:latin typeface="Arial" charset="0"/>
              </a:defRPr>
            </a:lvl1pPr>
            <a:lvl2pPr marL="800100" indent="-342900" eaLnBrk="0" hangingPunct="0">
              <a:spcBef>
                <a:spcPct val="20000"/>
              </a:spcBef>
              <a:buChar char="–"/>
              <a:defRPr sz="2800">
                <a:solidFill>
                  <a:schemeClr val="accent2"/>
                </a:solidFill>
                <a:latin typeface="Arial" charset="0"/>
              </a:defRPr>
            </a:lvl2pPr>
            <a:lvl3pPr marL="1143000" indent="-228600" eaLnBrk="0" hangingPunct="0">
              <a:spcBef>
                <a:spcPct val="20000"/>
              </a:spcBef>
              <a:buChar char="•"/>
              <a:defRPr sz="2400">
                <a:solidFill>
                  <a:schemeClr val="accent2"/>
                </a:solidFill>
                <a:latin typeface="Arial" charset="0"/>
              </a:defRPr>
            </a:lvl3pPr>
            <a:lvl4pPr marL="1600200" indent="-228600" eaLnBrk="0" hangingPunct="0">
              <a:spcBef>
                <a:spcPct val="20000"/>
              </a:spcBef>
              <a:buChar char="–"/>
              <a:defRPr sz="2000">
                <a:solidFill>
                  <a:schemeClr val="accent2"/>
                </a:solidFill>
                <a:latin typeface="Arial" charset="0"/>
              </a:defRPr>
            </a:lvl4pPr>
            <a:lvl5pPr marL="2057400" indent="-228600" eaLnBrk="0" hangingPunct="0">
              <a:spcBef>
                <a:spcPct val="20000"/>
              </a:spcBef>
              <a:buChar char="»"/>
              <a:defRPr sz="2000">
                <a:solidFill>
                  <a:schemeClr val="accent2"/>
                </a:solidFill>
                <a:latin typeface="Arial" charset="0"/>
              </a:defRPr>
            </a:lvl5pPr>
            <a:lvl6pPr marL="2514600" indent="-228600" eaLnBrk="0" fontAlgn="base" hangingPunct="0">
              <a:spcBef>
                <a:spcPct val="20000"/>
              </a:spcBef>
              <a:spcAft>
                <a:spcPct val="0"/>
              </a:spcAft>
              <a:buChar char="»"/>
              <a:defRPr sz="2000">
                <a:solidFill>
                  <a:schemeClr val="accent2"/>
                </a:solidFill>
                <a:latin typeface="Arial" charset="0"/>
              </a:defRPr>
            </a:lvl6pPr>
            <a:lvl7pPr marL="2971800" indent="-228600" eaLnBrk="0" fontAlgn="base" hangingPunct="0">
              <a:spcBef>
                <a:spcPct val="20000"/>
              </a:spcBef>
              <a:spcAft>
                <a:spcPct val="0"/>
              </a:spcAft>
              <a:buChar char="»"/>
              <a:defRPr sz="2000">
                <a:solidFill>
                  <a:schemeClr val="accent2"/>
                </a:solidFill>
                <a:latin typeface="Arial" charset="0"/>
              </a:defRPr>
            </a:lvl7pPr>
            <a:lvl8pPr marL="3429000" indent="-228600" eaLnBrk="0" fontAlgn="base" hangingPunct="0">
              <a:spcBef>
                <a:spcPct val="20000"/>
              </a:spcBef>
              <a:spcAft>
                <a:spcPct val="0"/>
              </a:spcAft>
              <a:buChar char="»"/>
              <a:defRPr sz="2000">
                <a:solidFill>
                  <a:schemeClr val="accent2"/>
                </a:solidFill>
                <a:latin typeface="Arial" charset="0"/>
              </a:defRPr>
            </a:lvl8pPr>
            <a:lvl9pPr marL="3886200" indent="-228600" eaLnBrk="0" fontAlgn="base" hangingPunct="0">
              <a:spcBef>
                <a:spcPct val="20000"/>
              </a:spcBef>
              <a:spcAft>
                <a:spcPct val="0"/>
              </a:spcAft>
              <a:buChar char="»"/>
              <a:defRPr sz="2000">
                <a:solidFill>
                  <a:schemeClr val="accent2"/>
                </a:solidFill>
                <a:latin typeface="Arial" charset="0"/>
              </a:defRPr>
            </a:lvl9pPr>
          </a:lstStyle>
          <a:p>
            <a:pPr marL="0" indent="0" algn="ctr" eaLnBrk="1" hangingPunct="1">
              <a:spcBef>
                <a:spcPct val="0"/>
              </a:spcBef>
              <a:buNone/>
            </a:pPr>
            <a:r>
              <a:rPr lang="en-US" sz="1800" dirty="0" smtClean="0">
                <a:solidFill>
                  <a:schemeClr val="tx1"/>
                </a:solidFill>
                <a:latin typeface="+mn-lt"/>
              </a:rPr>
              <a:t>SUPPLY DRIVEN SYSTEM</a:t>
            </a:r>
          </a:p>
          <a:p>
            <a:pPr marL="0" indent="0" eaLnBrk="1" hangingPunct="1">
              <a:spcBef>
                <a:spcPct val="0"/>
              </a:spcBef>
              <a:buNone/>
            </a:pPr>
            <a:r>
              <a:rPr lang="en-US" sz="1800" dirty="0" smtClean="0">
                <a:solidFill>
                  <a:schemeClr val="tx1"/>
                </a:solidFill>
                <a:latin typeface="+mn-lt"/>
              </a:rPr>
              <a:t> </a:t>
            </a:r>
            <a:r>
              <a:rPr lang="en-US" sz="1600" dirty="0" smtClean="0">
                <a:solidFill>
                  <a:schemeClr val="tx2">
                    <a:lumMod val="60000"/>
                    <a:lumOff val="40000"/>
                  </a:schemeClr>
                </a:solidFill>
                <a:latin typeface="Arial (Body)"/>
              </a:rPr>
              <a:t>Job Seeker</a:t>
            </a:r>
          </a:p>
          <a:p>
            <a:pPr eaLnBrk="1" hangingPunct="1">
              <a:spcBef>
                <a:spcPct val="0"/>
              </a:spcBef>
              <a:buFont typeface="Wingdings" panose="05000000000000000000" pitchFamily="2" charset="2"/>
              <a:buChar char="Ø"/>
            </a:pPr>
            <a:r>
              <a:rPr lang="en-US" altLang="en-US" sz="1600" b="0" dirty="0" smtClean="0">
                <a:solidFill>
                  <a:schemeClr val="tx1"/>
                </a:solidFill>
                <a:latin typeface="Arial (Body)"/>
              </a:rPr>
              <a:t>Prepare to find your next job</a:t>
            </a:r>
          </a:p>
          <a:p>
            <a:pPr eaLnBrk="1" hangingPunct="1">
              <a:spcBef>
                <a:spcPct val="0"/>
              </a:spcBef>
              <a:buFont typeface="Wingdings" panose="05000000000000000000" pitchFamily="2" charset="2"/>
              <a:buChar char="Ø"/>
            </a:pPr>
            <a:r>
              <a:rPr lang="en-US" altLang="en-US" sz="1600" b="0" dirty="0" smtClean="0">
                <a:solidFill>
                  <a:schemeClr val="tx1"/>
                </a:solidFill>
                <a:latin typeface="Arial (Body)"/>
              </a:rPr>
              <a:t>Explore options to upgrade your skills and/or change career</a:t>
            </a:r>
          </a:p>
          <a:p>
            <a:pPr eaLnBrk="1" hangingPunct="1">
              <a:spcBef>
                <a:spcPct val="0"/>
              </a:spcBef>
              <a:buFont typeface="Wingdings" panose="05000000000000000000" pitchFamily="2" charset="2"/>
              <a:buChar char="Ø"/>
            </a:pPr>
            <a:r>
              <a:rPr lang="en-US" altLang="en-US" sz="1600" b="0" dirty="0" smtClean="0">
                <a:solidFill>
                  <a:schemeClr val="tx1"/>
                </a:solidFill>
                <a:latin typeface="Arial (Body)"/>
              </a:rPr>
              <a:t>Access </a:t>
            </a:r>
            <a:r>
              <a:rPr lang="en-US" altLang="en-US" sz="1600" b="0" dirty="0">
                <a:solidFill>
                  <a:schemeClr val="tx1"/>
                </a:solidFill>
                <a:latin typeface="Arial (Body)"/>
              </a:rPr>
              <a:t>specialized </a:t>
            </a:r>
            <a:r>
              <a:rPr lang="en-US" altLang="en-US" sz="1600" b="0" dirty="0" smtClean="0">
                <a:solidFill>
                  <a:schemeClr val="tx1"/>
                </a:solidFill>
                <a:latin typeface="Arial (Body)"/>
              </a:rPr>
              <a:t>services</a:t>
            </a:r>
          </a:p>
          <a:p>
            <a:pPr eaLnBrk="1" hangingPunct="1">
              <a:spcBef>
                <a:spcPct val="0"/>
              </a:spcBef>
              <a:buFont typeface="Wingdings" panose="05000000000000000000" pitchFamily="2" charset="2"/>
              <a:buChar char="Ø"/>
            </a:pPr>
            <a:r>
              <a:rPr lang="en-US" altLang="en-US" sz="1600" b="0" dirty="0" smtClean="0">
                <a:solidFill>
                  <a:schemeClr val="tx1"/>
                </a:solidFill>
                <a:latin typeface="Arial (Body)"/>
              </a:rPr>
              <a:t>Connect </a:t>
            </a:r>
            <a:r>
              <a:rPr lang="en-US" altLang="en-US" sz="1600" b="0" dirty="0">
                <a:solidFill>
                  <a:schemeClr val="tx1"/>
                </a:solidFill>
                <a:latin typeface="Arial (Body)"/>
              </a:rPr>
              <a:t>to community </a:t>
            </a:r>
            <a:r>
              <a:rPr lang="en-US" altLang="en-US" sz="1600" b="0" dirty="0" smtClean="0">
                <a:solidFill>
                  <a:schemeClr val="tx1"/>
                </a:solidFill>
                <a:latin typeface="Arial (Body)"/>
              </a:rPr>
              <a:t>resources</a:t>
            </a:r>
          </a:p>
          <a:p>
            <a:pPr marL="0" indent="0" eaLnBrk="1" hangingPunct="1">
              <a:spcBef>
                <a:spcPct val="0"/>
              </a:spcBef>
              <a:buNone/>
            </a:pPr>
            <a:r>
              <a:rPr lang="en-US" sz="1800" dirty="0" smtClean="0">
                <a:solidFill>
                  <a:schemeClr val="tx2">
                    <a:lumMod val="60000"/>
                    <a:lumOff val="40000"/>
                  </a:schemeClr>
                </a:solidFill>
                <a:latin typeface="+mn-lt"/>
              </a:rPr>
              <a:t>Business</a:t>
            </a:r>
          </a:p>
          <a:p>
            <a:pPr eaLnBrk="1" hangingPunct="1">
              <a:spcBef>
                <a:spcPct val="0"/>
              </a:spcBef>
              <a:buFont typeface="Wingdings" panose="05000000000000000000" pitchFamily="2" charset="2"/>
              <a:buChar char="Ø"/>
            </a:pPr>
            <a:r>
              <a:rPr lang="en-US" sz="1800" b="0" dirty="0" smtClean="0">
                <a:solidFill>
                  <a:schemeClr val="tx1"/>
                </a:solidFill>
                <a:latin typeface="+mn-lt"/>
              </a:rPr>
              <a:t>Post Job Openings</a:t>
            </a:r>
          </a:p>
          <a:p>
            <a:pPr eaLnBrk="1" hangingPunct="1">
              <a:spcBef>
                <a:spcPct val="0"/>
              </a:spcBef>
              <a:buFont typeface="Wingdings" panose="05000000000000000000" pitchFamily="2" charset="2"/>
              <a:buChar char="Ø"/>
            </a:pPr>
            <a:r>
              <a:rPr lang="en-US" sz="1800" b="0" dirty="0" smtClean="0">
                <a:solidFill>
                  <a:schemeClr val="tx1"/>
                </a:solidFill>
                <a:latin typeface="+mn-lt"/>
              </a:rPr>
              <a:t>Conduct Job Fairs</a:t>
            </a:r>
          </a:p>
          <a:p>
            <a:pPr eaLnBrk="1" hangingPunct="1">
              <a:spcBef>
                <a:spcPct val="0"/>
              </a:spcBef>
              <a:buFont typeface="Wingdings" panose="05000000000000000000" pitchFamily="2" charset="2"/>
              <a:buChar char="Ø"/>
            </a:pPr>
            <a:r>
              <a:rPr lang="en-US" sz="1800" b="0" dirty="0" smtClean="0">
                <a:solidFill>
                  <a:schemeClr val="tx1"/>
                </a:solidFill>
                <a:latin typeface="+mn-lt"/>
              </a:rPr>
              <a:t>On-site Recruitment</a:t>
            </a:r>
          </a:p>
          <a:p>
            <a:pPr eaLnBrk="1" hangingPunct="1">
              <a:spcBef>
                <a:spcPct val="0"/>
              </a:spcBef>
              <a:buFont typeface="Wingdings" panose="05000000000000000000" pitchFamily="2" charset="2"/>
              <a:buChar char="Ø"/>
            </a:pPr>
            <a:r>
              <a:rPr lang="en-US" sz="1800" b="0" dirty="0" smtClean="0">
                <a:solidFill>
                  <a:schemeClr val="tx1"/>
                </a:solidFill>
                <a:latin typeface="+mn-lt"/>
              </a:rPr>
              <a:t>Access to Business Services</a:t>
            </a:r>
            <a:endParaRPr lang="en-US" sz="1800" b="0" dirty="0">
              <a:solidFill>
                <a:schemeClr val="tx1"/>
              </a:solidFill>
              <a:latin typeface="+mn-lt"/>
            </a:endParaRPr>
          </a:p>
          <a:p>
            <a:pPr marL="0" indent="0" eaLnBrk="1" hangingPunct="1">
              <a:spcBef>
                <a:spcPct val="0"/>
              </a:spcBef>
              <a:buNone/>
            </a:pPr>
            <a:endParaRPr lang="en-US" sz="1800" dirty="0" smtClean="0">
              <a:solidFill>
                <a:schemeClr val="tx1"/>
              </a:solidFill>
              <a:latin typeface="+mn-lt"/>
            </a:endParaRPr>
          </a:p>
          <a:p>
            <a:pPr marL="0" indent="0" eaLnBrk="1" hangingPunct="1">
              <a:spcBef>
                <a:spcPct val="0"/>
              </a:spcBef>
              <a:buNone/>
            </a:pPr>
            <a:endParaRPr lang="en-US" sz="1800" dirty="0" smtClean="0">
              <a:solidFill>
                <a:schemeClr val="tx1"/>
              </a:solidFill>
              <a:latin typeface="+mn-lt"/>
            </a:endParaRPr>
          </a:p>
          <a:p>
            <a:pPr marL="0" indent="0" eaLnBrk="1" hangingPunct="1">
              <a:spcBef>
                <a:spcPct val="0"/>
              </a:spcBef>
              <a:buNone/>
            </a:pPr>
            <a:endParaRPr lang="en-US" sz="1400" b="1" dirty="0">
              <a:solidFill>
                <a:schemeClr val="tx1"/>
              </a:solidFill>
              <a:latin typeface="+mn-lt"/>
            </a:endParaRPr>
          </a:p>
        </p:txBody>
      </p:sp>
    </p:spTree>
    <p:extLst>
      <p:ext uri="{BB962C8B-B14F-4D97-AF65-F5344CB8AC3E}">
        <p14:creationId xmlns:p14="http://schemas.microsoft.com/office/powerpoint/2010/main" val="393951542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Title 6"/>
          <p:cNvSpPr>
            <a:spLocks noGrp="1"/>
          </p:cNvSpPr>
          <p:nvPr>
            <p:ph type="title"/>
          </p:nvPr>
        </p:nvSpPr>
        <p:spPr>
          <a:xfrm>
            <a:off x="304800" y="0"/>
            <a:ext cx="8229600" cy="990600"/>
          </a:xfrm>
        </p:spPr>
        <p:txBody>
          <a:bodyPr>
            <a:normAutofit/>
          </a:bodyPr>
          <a:lstStyle/>
          <a:p>
            <a:pPr algn="ctr"/>
            <a:r>
              <a:rPr lang="en-US" sz="2600" dirty="0" smtClean="0">
                <a:latin typeface="Arial (Body)"/>
              </a:rPr>
              <a:t>OUTCOMES</a:t>
            </a:r>
            <a:endParaRPr lang="en-US" sz="2600" dirty="0">
              <a:latin typeface="Arial (Body)"/>
            </a:endParaRPr>
          </a:p>
        </p:txBody>
      </p:sp>
      <p:sp>
        <p:nvSpPr>
          <p:cNvPr id="3" name="Slide Number Placeholder 2"/>
          <p:cNvSpPr>
            <a:spLocks noGrp="1"/>
          </p:cNvSpPr>
          <p:nvPr>
            <p:ph type="sldNum" sz="quarter" idx="4294967295"/>
          </p:nvPr>
        </p:nvSpPr>
        <p:spPr>
          <a:xfrm>
            <a:off x="7620000" y="18288"/>
            <a:ext cx="1066800" cy="329184"/>
          </a:xfrm>
          <a:prstGeom prst="rect">
            <a:avLst/>
          </a:prstGeom>
        </p:spPr>
        <p:txBody>
          <a:bodyPr/>
          <a:lstStyle/>
          <a:p>
            <a:fld id="{2E3C7BC4-877A-4D01-9ACF-B146C046AFB2}" type="slidenum">
              <a:rPr lang="en-US" smtClean="0"/>
              <a:t>7</a:t>
            </a:fld>
            <a:endParaRPr lang="en-US" dirty="0"/>
          </a:p>
        </p:txBody>
      </p:sp>
      <p:sp>
        <p:nvSpPr>
          <p:cNvPr id="12" name="Rectangle 3"/>
          <p:cNvSpPr>
            <a:spLocks noGrp="1" noChangeArrowheads="1"/>
          </p:cNvSpPr>
          <p:nvPr>
            <p:ph idx="4294967295"/>
          </p:nvPr>
        </p:nvSpPr>
        <p:spPr bwMode="auto">
          <a:xfrm>
            <a:off x="381000" y="1066800"/>
            <a:ext cx="8610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marL="407988" indent="-407988" eaLnBrk="0" hangingPunct="0">
              <a:spcBef>
                <a:spcPct val="20000"/>
              </a:spcBef>
              <a:buChar char="•"/>
              <a:defRPr sz="3200">
                <a:solidFill>
                  <a:schemeClr val="accent2"/>
                </a:solidFill>
                <a:latin typeface="Arial" charset="0"/>
              </a:defRPr>
            </a:lvl1pPr>
            <a:lvl2pPr marL="800100" indent="-342900" eaLnBrk="0" hangingPunct="0">
              <a:spcBef>
                <a:spcPct val="20000"/>
              </a:spcBef>
              <a:buChar char="–"/>
              <a:defRPr sz="2800">
                <a:solidFill>
                  <a:schemeClr val="accent2"/>
                </a:solidFill>
                <a:latin typeface="Arial" charset="0"/>
              </a:defRPr>
            </a:lvl2pPr>
            <a:lvl3pPr marL="1143000" indent="-228600" eaLnBrk="0" hangingPunct="0">
              <a:spcBef>
                <a:spcPct val="20000"/>
              </a:spcBef>
              <a:buChar char="•"/>
              <a:defRPr sz="2400">
                <a:solidFill>
                  <a:schemeClr val="accent2"/>
                </a:solidFill>
                <a:latin typeface="Arial" charset="0"/>
              </a:defRPr>
            </a:lvl3pPr>
            <a:lvl4pPr marL="1600200" indent="-228600" eaLnBrk="0" hangingPunct="0">
              <a:spcBef>
                <a:spcPct val="20000"/>
              </a:spcBef>
              <a:buChar char="–"/>
              <a:defRPr sz="2000">
                <a:solidFill>
                  <a:schemeClr val="accent2"/>
                </a:solidFill>
                <a:latin typeface="Arial" charset="0"/>
              </a:defRPr>
            </a:lvl4pPr>
            <a:lvl5pPr marL="2057400" indent="-228600" eaLnBrk="0" hangingPunct="0">
              <a:spcBef>
                <a:spcPct val="20000"/>
              </a:spcBef>
              <a:buChar char="»"/>
              <a:defRPr sz="2000">
                <a:solidFill>
                  <a:schemeClr val="accent2"/>
                </a:solidFill>
                <a:latin typeface="Arial" charset="0"/>
              </a:defRPr>
            </a:lvl5pPr>
            <a:lvl6pPr marL="2514600" indent="-228600" eaLnBrk="0" fontAlgn="base" hangingPunct="0">
              <a:spcBef>
                <a:spcPct val="20000"/>
              </a:spcBef>
              <a:spcAft>
                <a:spcPct val="0"/>
              </a:spcAft>
              <a:buChar char="»"/>
              <a:defRPr sz="2000">
                <a:solidFill>
                  <a:schemeClr val="accent2"/>
                </a:solidFill>
                <a:latin typeface="Arial" charset="0"/>
              </a:defRPr>
            </a:lvl6pPr>
            <a:lvl7pPr marL="2971800" indent="-228600" eaLnBrk="0" fontAlgn="base" hangingPunct="0">
              <a:spcBef>
                <a:spcPct val="20000"/>
              </a:spcBef>
              <a:spcAft>
                <a:spcPct val="0"/>
              </a:spcAft>
              <a:buChar char="»"/>
              <a:defRPr sz="2000">
                <a:solidFill>
                  <a:schemeClr val="accent2"/>
                </a:solidFill>
                <a:latin typeface="Arial" charset="0"/>
              </a:defRPr>
            </a:lvl7pPr>
            <a:lvl8pPr marL="3429000" indent="-228600" eaLnBrk="0" fontAlgn="base" hangingPunct="0">
              <a:spcBef>
                <a:spcPct val="20000"/>
              </a:spcBef>
              <a:spcAft>
                <a:spcPct val="0"/>
              </a:spcAft>
              <a:buChar char="»"/>
              <a:defRPr sz="2000">
                <a:solidFill>
                  <a:schemeClr val="accent2"/>
                </a:solidFill>
                <a:latin typeface="Arial" charset="0"/>
              </a:defRPr>
            </a:lvl8pPr>
            <a:lvl9pPr marL="3886200" indent="-228600" eaLnBrk="0" fontAlgn="base" hangingPunct="0">
              <a:spcBef>
                <a:spcPct val="20000"/>
              </a:spcBef>
              <a:spcAft>
                <a:spcPct val="0"/>
              </a:spcAft>
              <a:buChar char="»"/>
              <a:defRPr sz="2000">
                <a:solidFill>
                  <a:schemeClr val="accent2"/>
                </a:solidFill>
                <a:latin typeface="Arial" charset="0"/>
              </a:defRPr>
            </a:lvl9pPr>
          </a:lstStyle>
          <a:p>
            <a:pPr marL="0" indent="0" algn="ctr" eaLnBrk="1" hangingPunct="1">
              <a:spcBef>
                <a:spcPct val="0"/>
              </a:spcBef>
              <a:buNone/>
            </a:pPr>
            <a:r>
              <a:rPr lang="en-US" sz="1800" dirty="0" smtClean="0">
                <a:solidFill>
                  <a:schemeClr val="tx1"/>
                </a:solidFill>
                <a:latin typeface="+mn-lt"/>
              </a:rPr>
              <a:t>FY16 July 1, 2015 – June 30, 2016</a:t>
            </a:r>
          </a:p>
          <a:p>
            <a:pPr marL="0" indent="0" algn="ctr" eaLnBrk="1" hangingPunct="1">
              <a:spcBef>
                <a:spcPct val="0"/>
              </a:spcBef>
              <a:buNone/>
            </a:pPr>
            <a:endParaRPr lang="en-US" sz="1800" dirty="0">
              <a:solidFill>
                <a:schemeClr val="tx1"/>
              </a:solidFill>
              <a:latin typeface="+mn-lt"/>
            </a:endParaRPr>
          </a:p>
          <a:p>
            <a:pPr eaLnBrk="1" hangingPunct="1">
              <a:spcBef>
                <a:spcPct val="0"/>
              </a:spcBef>
              <a:buFont typeface="Wingdings" panose="05000000000000000000" pitchFamily="2" charset="2"/>
              <a:buChar char="Ø"/>
            </a:pPr>
            <a:r>
              <a:rPr lang="en-US" sz="1800" b="0" dirty="0" smtClean="0">
                <a:solidFill>
                  <a:schemeClr val="tx1"/>
                </a:solidFill>
                <a:latin typeface="+mn-lt"/>
              </a:rPr>
              <a:t>153,883   	JOB SEEKERS SERVED</a:t>
            </a:r>
          </a:p>
          <a:p>
            <a:pPr eaLnBrk="1" hangingPunct="1">
              <a:spcBef>
                <a:spcPct val="0"/>
              </a:spcBef>
              <a:buFont typeface="Wingdings" panose="05000000000000000000" pitchFamily="2" charset="2"/>
              <a:buChar char="Ø"/>
            </a:pPr>
            <a:r>
              <a:rPr lang="en-US" sz="1800" b="0" dirty="0">
                <a:solidFill>
                  <a:schemeClr val="tx1"/>
                </a:solidFill>
                <a:latin typeface="+mn-lt"/>
              </a:rPr>
              <a:t> </a:t>
            </a:r>
            <a:r>
              <a:rPr lang="en-US" sz="1800" b="0" dirty="0" smtClean="0">
                <a:solidFill>
                  <a:schemeClr val="tx1"/>
                </a:solidFill>
                <a:latin typeface="+mn-lt"/>
              </a:rPr>
              <a:t> 94,379    	UNEMPLOYMENT INSURANCE CLAIMANTS</a:t>
            </a:r>
          </a:p>
          <a:p>
            <a:pPr eaLnBrk="1" hangingPunct="1">
              <a:spcBef>
                <a:spcPct val="0"/>
              </a:spcBef>
              <a:buFont typeface="Wingdings" panose="05000000000000000000" pitchFamily="2" charset="2"/>
              <a:buChar char="Ø"/>
            </a:pPr>
            <a:r>
              <a:rPr lang="en-US" sz="1800" b="0" dirty="0" smtClean="0">
                <a:solidFill>
                  <a:schemeClr val="tx1"/>
                </a:solidFill>
                <a:latin typeface="+mn-lt"/>
              </a:rPr>
              <a:t>  10,603     	BUSINESSES SERVED</a:t>
            </a:r>
          </a:p>
          <a:p>
            <a:pPr eaLnBrk="1" hangingPunct="1">
              <a:spcBef>
                <a:spcPct val="0"/>
              </a:spcBef>
              <a:buFont typeface="Wingdings" panose="05000000000000000000" pitchFamily="2" charset="2"/>
              <a:buChar char="Ø"/>
            </a:pPr>
            <a:r>
              <a:rPr lang="en-US" sz="1800" b="0" dirty="0" smtClean="0">
                <a:solidFill>
                  <a:schemeClr val="tx1"/>
                </a:solidFill>
                <a:latin typeface="+mn-lt"/>
              </a:rPr>
              <a:t>   80,785	ENTERED EMPLOYMENT</a:t>
            </a:r>
          </a:p>
          <a:p>
            <a:pPr eaLnBrk="1" hangingPunct="1">
              <a:spcBef>
                <a:spcPct val="0"/>
              </a:spcBef>
              <a:buFont typeface="Wingdings" panose="05000000000000000000" pitchFamily="2" charset="2"/>
              <a:buChar char="Ø"/>
            </a:pPr>
            <a:endParaRPr lang="en-US" sz="1800" b="0" dirty="0">
              <a:solidFill>
                <a:schemeClr val="tx1"/>
              </a:solidFill>
              <a:latin typeface="+mn-lt"/>
            </a:endParaRPr>
          </a:p>
          <a:p>
            <a:pPr eaLnBrk="1" hangingPunct="1">
              <a:spcBef>
                <a:spcPct val="0"/>
              </a:spcBef>
              <a:buFont typeface="Wingdings" panose="05000000000000000000" pitchFamily="2" charset="2"/>
              <a:buChar char="v"/>
            </a:pPr>
            <a:r>
              <a:rPr lang="en-US" sz="1800" b="0" dirty="0" smtClean="0">
                <a:solidFill>
                  <a:schemeClr val="tx1"/>
                </a:solidFill>
                <a:latin typeface="+mn-lt"/>
              </a:rPr>
              <a:t>Currently no statewide reintegration programming grant however pilot programs operating in different Workforce Areas in those areas </a:t>
            </a:r>
            <a:r>
              <a:rPr lang="en-US" sz="1800" b="0" dirty="0" smtClean="0">
                <a:solidFill>
                  <a:schemeClr val="tx2">
                    <a:lumMod val="60000"/>
                    <a:lumOff val="40000"/>
                  </a:schemeClr>
                </a:solidFill>
                <a:latin typeface="+mn-lt"/>
              </a:rPr>
              <a:t>2000 </a:t>
            </a:r>
            <a:r>
              <a:rPr lang="en-US" sz="1800" b="0" dirty="0" smtClean="0">
                <a:solidFill>
                  <a:schemeClr val="tx1"/>
                </a:solidFill>
                <a:latin typeface="+mn-lt"/>
              </a:rPr>
              <a:t>returning citizens have been served</a:t>
            </a:r>
          </a:p>
          <a:p>
            <a:pPr marL="0" indent="0" eaLnBrk="1" hangingPunct="1">
              <a:spcBef>
                <a:spcPct val="0"/>
              </a:spcBef>
              <a:buNone/>
            </a:pPr>
            <a:endParaRPr lang="en-US" sz="1800" dirty="0" smtClean="0">
              <a:solidFill>
                <a:schemeClr val="tx1"/>
              </a:solidFill>
              <a:latin typeface="+mn-lt"/>
            </a:endParaRPr>
          </a:p>
          <a:p>
            <a:pPr marL="0" indent="0" eaLnBrk="1" hangingPunct="1">
              <a:spcBef>
                <a:spcPct val="0"/>
              </a:spcBef>
              <a:buNone/>
            </a:pPr>
            <a:endParaRPr lang="en-US" sz="1800" dirty="0" smtClean="0">
              <a:solidFill>
                <a:schemeClr val="tx1"/>
              </a:solidFill>
              <a:latin typeface="+mn-lt"/>
            </a:endParaRPr>
          </a:p>
          <a:p>
            <a:pPr marL="0" indent="0" eaLnBrk="1" hangingPunct="1">
              <a:spcBef>
                <a:spcPct val="0"/>
              </a:spcBef>
              <a:buNone/>
            </a:pPr>
            <a:endParaRPr lang="en-US" sz="1400" b="1" dirty="0">
              <a:solidFill>
                <a:schemeClr val="tx1"/>
              </a:solidFill>
              <a:latin typeface="+mn-lt"/>
            </a:endParaRPr>
          </a:p>
        </p:txBody>
      </p:sp>
    </p:spTree>
    <p:extLst>
      <p:ext uri="{BB962C8B-B14F-4D97-AF65-F5344CB8AC3E}">
        <p14:creationId xmlns:p14="http://schemas.microsoft.com/office/powerpoint/2010/main" val="42957241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p:cNvGraphicFramePr>
          <p:nvPr>
            <p:extLst>
              <p:ext uri="{D42A27DB-BD31-4B8C-83A1-F6EECF244321}">
                <p14:modId xmlns:p14="http://schemas.microsoft.com/office/powerpoint/2010/main" val="1914984055"/>
              </p:ext>
            </p:extLst>
          </p:nvPr>
        </p:nvGraphicFramePr>
        <p:xfrm>
          <a:off x="381000" y="2286000"/>
          <a:ext cx="8534400" cy="4101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533400" y="298966"/>
            <a:ext cx="7086600" cy="304800"/>
          </a:xfrm>
          <a:prstGeom prst="rect">
            <a:avLst/>
          </a:prstGeom>
        </p:spPr>
        <p:txBody>
          <a:bodyPr anchor="ct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endParaRPr lang="en-US" sz="2000" dirty="0">
              <a:latin typeface="Arial" pitchFamily="34" charset="0"/>
              <a:cs typeface="Arial" pitchFamily="34" charset="0"/>
            </a:endParaRPr>
          </a:p>
        </p:txBody>
      </p:sp>
      <p:sp>
        <p:nvSpPr>
          <p:cNvPr id="2" name="TextBox 1"/>
          <p:cNvSpPr txBox="1"/>
          <p:nvPr/>
        </p:nvSpPr>
        <p:spPr>
          <a:xfrm>
            <a:off x="495300" y="190858"/>
            <a:ext cx="6858000" cy="707886"/>
          </a:xfrm>
          <a:prstGeom prst="rect">
            <a:avLst/>
          </a:prstGeom>
          <a:noFill/>
        </p:spPr>
        <p:txBody>
          <a:bodyPr wrap="square" rtlCol="0">
            <a:spAutoFit/>
          </a:bodyPr>
          <a:lstStyle/>
          <a:p>
            <a:pPr algn="ctr"/>
            <a:r>
              <a:rPr lang="en-US" sz="2000" b="1" dirty="0" smtClean="0">
                <a:solidFill>
                  <a:srgbClr val="FFC000"/>
                </a:solidFill>
                <a:latin typeface="Arial (Body)"/>
              </a:rPr>
              <a:t>WORKFORCE INNOVATION AND OPPORTUNITY ACT </a:t>
            </a:r>
          </a:p>
          <a:p>
            <a:pPr algn="ctr"/>
            <a:r>
              <a:rPr lang="en-US" sz="2000" b="1" dirty="0" smtClean="0">
                <a:solidFill>
                  <a:srgbClr val="FFC000"/>
                </a:solidFill>
                <a:latin typeface="Arial (Body)"/>
              </a:rPr>
              <a:t>(WIOA)</a:t>
            </a:r>
            <a:endParaRPr lang="en-US" sz="2000" b="1" dirty="0">
              <a:solidFill>
                <a:srgbClr val="FFC000"/>
              </a:solidFill>
              <a:latin typeface="Arial (Body)"/>
            </a:endParaRPr>
          </a:p>
        </p:txBody>
      </p:sp>
      <p:sp>
        <p:nvSpPr>
          <p:cNvPr id="7" name="TextBox 6"/>
          <p:cNvSpPr txBox="1"/>
          <p:nvPr/>
        </p:nvSpPr>
        <p:spPr>
          <a:xfrm>
            <a:off x="228600" y="990600"/>
            <a:ext cx="8839200" cy="1384995"/>
          </a:xfrm>
          <a:prstGeom prst="rect">
            <a:avLst/>
          </a:prstGeom>
          <a:noFill/>
        </p:spPr>
        <p:txBody>
          <a:bodyPr wrap="square" rtlCol="0">
            <a:spAutoFit/>
          </a:bodyPr>
          <a:lstStyle/>
          <a:p>
            <a:r>
              <a:rPr lang="en-US" sz="1400" dirty="0">
                <a:latin typeface="Arial (Body)"/>
              </a:rPr>
              <a:t>The Workforce Innovation and Opportunity Act (WIOA), a federal act, was signed into law on July 22, 2014. WIOA is designed to help job seekers access employment, education, training, and support services to succeed in the labor market and to match employers with the skilled workers they need to compete in the global economy.  WIOA is the first legislative reform of the public workforce system in fifteen years.</a:t>
            </a:r>
          </a:p>
          <a:p>
            <a:r>
              <a:rPr lang="en-US" sz="1400" dirty="0">
                <a:latin typeface="Arial (Body)"/>
              </a:rPr>
              <a:t>WIOA Principles: The federal Act promotes an integrated, job-driven public workforce system that links diverse, talented individuals to businesses to improve employment outcomes.  </a:t>
            </a:r>
          </a:p>
        </p:txBody>
      </p:sp>
    </p:spTree>
    <p:extLst>
      <p:ext uri="{BB962C8B-B14F-4D97-AF65-F5344CB8AC3E}">
        <p14:creationId xmlns:p14="http://schemas.microsoft.com/office/powerpoint/2010/main" val="2494291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533400" y="1143000"/>
            <a:ext cx="8153400" cy="4327634"/>
          </a:xfrm>
          <a:prstGeom prst="rect">
            <a:avLst/>
          </a:prstGeom>
        </p:spPr>
        <p:txBody>
          <a:bodyPr/>
          <a:lstStyle/>
          <a:p>
            <a:pPr lvl="0"/>
            <a:r>
              <a:rPr lang="en-US" b="0" dirty="0" smtClean="0">
                <a:latin typeface="Arial (Body)"/>
              </a:rPr>
              <a:t>One-Stop </a:t>
            </a:r>
            <a:r>
              <a:rPr lang="en-US" b="0" dirty="0">
                <a:latin typeface="Arial (Body)"/>
              </a:rPr>
              <a:t>Career Centers, the </a:t>
            </a:r>
            <a:r>
              <a:rPr lang="en-US" dirty="0">
                <a:latin typeface="Arial (Body)"/>
              </a:rPr>
              <a:t>foundation of the public workforce system</a:t>
            </a:r>
            <a:r>
              <a:rPr lang="en-US" b="0" dirty="0">
                <a:latin typeface="Arial (Body)"/>
              </a:rPr>
              <a:t>, will provide first-rate customer service to employers and jobseekers;</a:t>
            </a:r>
          </a:p>
          <a:p>
            <a:pPr lvl="0"/>
            <a:r>
              <a:rPr lang="en-US" b="0" dirty="0">
                <a:latin typeface="Arial (Body)"/>
              </a:rPr>
              <a:t>The </a:t>
            </a:r>
            <a:r>
              <a:rPr lang="en-US" dirty="0">
                <a:latin typeface="Arial (Body)"/>
              </a:rPr>
              <a:t>demands of </a:t>
            </a:r>
            <a:r>
              <a:rPr lang="en-US" i="1" dirty="0">
                <a:latin typeface="Arial (Body)"/>
              </a:rPr>
              <a:t>businesses</a:t>
            </a:r>
            <a:r>
              <a:rPr lang="en-US" dirty="0">
                <a:latin typeface="Arial (Body)"/>
              </a:rPr>
              <a:t> </a:t>
            </a:r>
            <a:r>
              <a:rPr lang="en-US" i="1" dirty="0">
                <a:latin typeface="Arial (Body)"/>
              </a:rPr>
              <a:t>and workers</a:t>
            </a:r>
            <a:r>
              <a:rPr lang="en-US" dirty="0">
                <a:latin typeface="Arial (Body)"/>
              </a:rPr>
              <a:t> </a:t>
            </a:r>
            <a:r>
              <a:rPr lang="en-US" b="0" dirty="0">
                <a:latin typeface="Arial (Body)"/>
              </a:rPr>
              <a:t>will drive public workforce system actions; </a:t>
            </a:r>
            <a:r>
              <a:rPr lang="en-US" b="0" dirty="0" smtClean="0">
                <a:latin typeface="Arial (Body)"/>
              </a:rPr>
              <a:t>and,</a:t>
            </a:r>
            <a:endParaRPr lang="en-US" b="0" dirty="0">
              <a:latin typeface="Arial (Body)"/>
            </a:endParaRPr>
          </a:p>
          <a:p>
            <a:pPr lvl="0"/>
            <a:r>
              <a:rPr lang="en-US" b="0" dirty="0">
                <a:latin typeface="Arial (Body)"/>
              </a:rPr>
              <a:t>Through </a:t>
            </a:r>
            <a:r>
              <a:rPr lang="en-US" dirty="0">
                <a:latin typeface="Arial (Body)"/>
              </a:rPr>
              <a:t>strategic partnerships and regional coordination</a:t>
            </a:r>
            <a:r>
              <a:rPr lang="en-US" b="0" dirty="0">
                <a:latin typeface="Arial (Body)"/>
              </a:rPr>
              <a:t>, the public workforce system will support a strong workforce and strong regional economies.</a:t>
            </a:r>
          </a:p>
          <a:p>
            <a:pPr lvl="0"/>
            <a:r>
              <a:rPr lang="en-US" i="1" dirty="0" smtClean="0">
                <a:latin typeface="Arial (Body)"/>
              </a:rPr>
              <a:t>Continuous QUALITY improvement </a:t>
            </a:r>
            <a:r>
              <a:rPr lang="en-US" b="0" dirty="0">
                <a:latin typeface="Arial (Body)"/>
              </a:rPr>
              <a:t>through evaluation, accountability, best practice identification, and data driven decision making</a:t>
            </a:r>
            <a:r>
              <a:rPr lang="en-US" b="0" dirty="0" smtClean="0">
                <a:latin typeface="Arial (Body)"/>
              </a:rPr>
              <a:t>.</a:t>
            </a:r>
          </a:p>
          <a:p>
            <a:pPr lvl="0"/>
            <a:endParaRPr lang="en-US" sz="1200" b="0" dirty="0">
              <a:latin typeface="Arial (Body)"/>
            </a:endParaRPr>
          </a:p>
          <a:p>
            <a:pPr marL="0" indent="0">
              <a:buNone/>
            </a:pPr>
            <a:endParaRPr lang="en-US" sz="1200" b="0" dirty="0">
              <a:latin typeface="Arial (Body)"/>
            </a:endParaRPr>
          </a:p>
        </p:txBody>
      </p:sp>
      <p:sp>
        <p:nvSpPr>
          <p:cNvPr id="2" name="Title 1"/>
          <p:cNvSpPr>
            <a:spLocks noGrp="1"/>
          </p:cNvSpPr>
          <p:nvPr>
            <p:ph type="title"/>
          </p:nvPr>
        </p:nvSpPr>
        <p:spPr>
          <a:xfrm>
            <a:off x="685800" y="109538"/>
            <a:ext cx="7391400" cy="762000"/>
          </a:xfrm>
        </p:spPr>
        <p:txBody>
          <a:bodyPr/>
          <a:lstStyle/>
          <a:p>
            <a:pPr algn="ctr"/>
            <a:r>
              <a:rPr lang="en-US" dirty="0" smtClean="0">
                <a:latin typeface="Arial (Body)"/>
              </a:rPr>
              <a:t>KEY PILLARS OF WIOA</a:t>
            </a:r>
            <a:endParaRPr lang="en-US" dirty="0">
              <a:latin typeface="Arial (Body)"/>
            </a:endParaRPr>
          </a:p>
        </p:txBody>
      </p:sp>
    </p:spTree>
    <p:extLst>
      <p:ext uri="{BB962C8B-B14F-4D97-AF65-F5344CB8AC3E}">
        <p14:creationId xmlns:p14="http://schemas.microsoft.com/office/powerpoint/2010/main" val="2398335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10.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11.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12.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2.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3.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4.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5.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6.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7.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8.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9.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heme/theme1.xml><?xml version="1.0" encoding="utf-8"?>
<a:theme xmlns:a="http://schemas.openxmlformats.org/drawingml/2006/main" name="1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Blue Presentation Template - MA HHS - small logo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8365</TotalTime>
  <Words>1920</Words>
  <Application>Microsoft Office PowerPoint</Application>
  <PresentationFormat>On-screen Show (4:3)</PresentationFormat>
  <Paragraphs>365</Paragraphs>
  <Slides>25</Slides>
  <Notes>4</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25</vt:i4>
      </vt:variant>
    </vt:vector>
  </HeadingPairs>
  <TitlesOfParts>
    <vt:vector size="32" baseType="lpstr">
      <vt:lpstr>1_Blue Presentation Template - MA HHS - small logos</vt:lpstr>
      <vt:lpstr>2_Blue Presentation Template - MA HHS - small logos</vt:lpstr>
      <vt:lpstr>3_Blue Presentation Template - MA HHS - small logos</vt:lpstr>
      <vt:lpstr>4_Blue Presentation Template - MA HHS - small logos</vt:lpstr>
      <vt:lpstr>5_Blue Presentation Template - MA HHS - small logos</vt:lpstr>
      <vt:lpstr>6_Blue Presentation Template - MA HHS - small logos</vt:lpstr>
      <vt:lpstr>Visio</vt:lpstr>
      <vt:lpstr>PowerPoint Presentation</vt:lpstr>
      <vt:lpstr>          AGENDA</vt:lpstr>
      <vt:lpstr>MA Workforce System Governance – State</vt:lpstr>
      <vt:lpstr>            Workforce System Governance – Local</vt:lpstr>
      <vt:lpstr>LANDSCAPE MA WORKFORCE DEVELOPMENT SYSTEM</vt:lpstr>
      <vt:lpstr>       PRIOR  SERVICE DELIVERY  STRATEGY</vt:lpstr>
      <vt:lpstr>OUTCOMES</vt:lpstr>
      <vt:lpstr>PowerPoint Presentation</vt:lpstr>
      <vt:lpstr>KEY PILLARS OF WIOA</vt:lpstr>
      <vt:lpstr>       PRIORITY POPULATIONS</vt:lpstr>
      <vt:lpstr>     COMPREHENSIVE CAREER CENTER</vt:lpstr>
      <vt:lpstr>COMBINED STATE PLAN</vt:lpstr>
      <vt:lpstr>Combined Plan: Vision Statement</vt:lpstr>
      <vt:lpstr>INTEGRATED SERVICE DESIGN: PERSON - CENTRIC</vt:lpstr>
      <vt:lpstr>PowerPoint Presentation</vt:lpstr>
      <vt:lpstr>                  Demand-Driven Design:                            Business Centric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STILLL TO COME</vt:lpstr>
      <vt:lpstr>PowerPoint Presentation</vt:lpstr>
    </vt:vector>
  </TitlesOfParts>
  <LinksUpToDate>false</LinksUpToDate>
  <SharedDoc>false</SharedDoc>
  <HyperlinksChanged>false</HyperlinksChanged>
  <AppVersion>14.0000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2014-04-27T20:43:35Z</dcterms:created>
  <dc:creator>Advani, Ramesh (ANF)</dc:creator>
  <lastModifiedBy>Sweeney, Alice (DWD)</lastModifiedBy>
  <lastPrinted>2016-11-30T21:58:57Z</lastPrinted>
  <dcterms:modified xsi:type="dcterms:W3CDTF">2017-02-14T17:35:56Z</dcterms:modified>
  <revision>742</revision>
  <dc:title>PowerPoint Presentation</dc:title>
</coreProperties>
</file>