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4" r:id="rId2"/>
    <p:sldId id="305" r:id="rId3"/>
    <p:sldId id="306" r:id="rId4"/>
    <p:sldId id="292" r:id="rId5"/>
    <p:sldId id="293" r:id="rId6"/>
    <p:sldId id="294" r:id="rId7"/>
    <p:sldId id="295" r:id="rId8"/>
    <p:sldId id="296" r:id="rId9"/>
    <p:sldId id="297" r:id="rId10"/>
    <p:sldId id="299" r:id="rId11"/>
    <p:sldId id="300" r:id="rId12"/>
    <p:sldId id="301" r:id="rId13"/>
    <p:sldId id="30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020" autoAdjust="0"/>
  </p:normalViewPr>
  <p:slideViewPr>
    <p:cSldViewPr>
      <p:cViewPr>
        <p:scale>
          <a:sx n="44" d="100"/>
          <a:sy n="44" d="100"/>
        </p:scale>
        <p:origin x="-1062" y="-72"/>
      </p:cViewPr>
      <p:guideLst>
        <p:guide orient="horz" pos="2160"/>
        <p:guide pos="2880"/>
      </p:guideLst>
    </p:cSldViewPr>
  </p:slideViewPr>
  <p:notesTextViewPr>
    <p:cViewPr>
      <p:scale>
        <a:sx n="1" d="1"/>
        <a:sy n="1" d="1"/>
      </p:scale>
      <p:origin x="0" y="0"/>
    </p:cViewPr>
  </p:notesTextViewPr>
  <p:notesViewPr>
    <p:cSldViewPr>
      <p:cViewPr varScale="1">
        <p:scale>
          <a:sx n="73" d="100"/>
          <a:sy n="73" d="100"/>
        </p:scale>
        <p:origin x="-19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7E9ABC-8B68-43A2-8B8D-C26CDF49AB2A}" type="datetimeFigureOut">
              <a:rPr lang="en-US" smtClean="0"/>
              <a:pPr/>
              <a:t>6/6/2018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D4075E-3DB8-46BD-B536-7DB4CAF7BBE4}" type="slidenum">
              <a:rPr lang="en-US" smtClean="0"/>
              <a:pPr/>
              <a:t>‹#›</a:t>
            </a:fld>
            <a:endParaRPr lang="en-US"/>
          </a:p>
        </p:txBody>
      </p:sp>
    </p:spTree>
    <p:extLst>
      <p:ext uri="{BB962C8B-B14F-4D97-AF65-F5344CB8AC3E}">
        <p14:creationId xmlns:p14="http://schemas.microsoft.com/office/powerpoint/2010/main" val="133679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F38A3-E5E6-42B2-A3D3-8D9110FE6158}" type="slidenum">
              <a:rPr lang="en-US" smtClean="0">
                <a:solidFill>
                  <a:prstClr val="black"/>
                </a:solidFill>
              </a:rPr>
              <a:pPr/>
              <a:t>1</a:t>
            </a:fld>
            <a:endParaRPr lang="en-US">
              <a:solidFill>
                <a:prstClr val="black"/>
              </a:solidFill>
            </a:endParaRPr>
          </a:p>
        </p:txBody>
      </p:sp>
      <p:sp>
        <p:nvSpPr>
          <p:cNvPr id="5" name="Notes Placeholder 2"/>
          <p:cNvSpPr txBox="1">
            <a:spLocks/>
          </p:cNvSpPr>
          <p:nvPr/>
        </p:nvSpPr>
        <p:spPr>
          <a:xfrm>
            <a:off x="853440" y="4568191"/>
            <a:ext cx="5608320" cy="4183380"/>
          </a:xfrm>
          <a:prstGeom prst="rect">
            <a:avLst/>
          </a:prstGeom>
        </p:spPr>
        <p:txBody>
          <a:bodyPr vert="horz" lIns="93163" tIns="46582" rIns="93163" bIns="4658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400" dirty="0">
                <a:solidFill>
                  <a:prstClr val="black"/>
                </a:solidFill>
              </a:rPr>
              <a:t>Welcome to this educational program, “ Problem Solving in Long Term Care : Tips for effective complaint and grievance resolution”  part of an  initiative on  Strengthening Resident and Family Councils</a:t>
            </a:r>
            <a:r>
              <a:rPr lang="en-US" sz="1400" dirty="0">
                <a:solidFill>
                  <a:srgbClr val="FF0000"/>
                </a:solidFill>
              </a:rPr>
              <a:t> and Engagement.</a:t>
            </a:r>
          </a:p>
          <a:p>
            <a:pPr>
              <a:defRPr/>
            </a:pPr>
            <a:endParaRPr lang="en-US" sz="1400" dirty="0">
              <a:solidFill>
                <a:prstClr val="black"/>
              </a:solidFill>
            </a:endParaRPr>
          </a:p>
          <a:p>
            <a:pPr>
              <a:defRPr/>
            </a:pPr>
            <a:r>
              <a:rPr lang="en-US" sz="1400" dirty="0">
                <a:solidFill>
                  <a:prstClr val="black"/>
                </a:solidFill>
              </a:rPr>
              <a:t>I’m  Paula Griswold, the Executive Director of the Massachusetts Coalition for the Prevention of Medical Errors.   </a:t>
            </a:r>
            <a:br>
              <a:rPr lang="en-US" sz="1400" dirty="0">
                <a:solidFill>
                  <a:prstClr val="black"/>
                </a:solidFill>
              </a:rPr>
            </a:br>
            <a:endParaRPr lang="en-US" sz="1400" dirty="0">
              <a:solidFill>
                <a:prstClr val="black"/>
              </a:solidFill>
            </a:endParaRPr>
          </a:p>
          <a:p>
            <a:pPr>
              <a:defRPr/>
            </a:pPr>
            <a:r>
              <a:rPr lang="en-US" sz="1400" dirty="0">
                <a:solidFill>
                  <a:prstClr val="black"/>
                </a:solidFill>
              </a:rPr>
              <a:t>Our Coalition was contracted by  the Massachusetts Department of Public Health, sponsor of this  initiative to increase resident and family engagement in Massachusetts nursing homes,  and improve the quality of life for residents.   </a:t>
            </a:r>
          </a:p>
          <a:p>
            <a:endParaRPr lang="en-US" sz="1400" dirty="0">
              <a:solidFill>
                <a:prstClr val="black"/>
              </a:solidFill>
            </a:endParaRPr>
          </a:p>
          <a:p>
            <a:r>
              <a:rPr lang="en-US" sz="1400" dirty="0">
                <a:solidFill>
                  <a:prstClr val="black"/>
                </a:solidFill>
              </a:rPr>
              <a:t>The project is funded through the federal government Center for Medicare and Medicaid Services. </a:t>
            </a: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26050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baseline="0" dirty="0" smtClean="0"/>
          </a:p>
        </p:txBody>
      </p:sp>
      <p:sp>
        <p:nvSpPr>
          <p:cNvPr id="4" name="Slide Number Placeholder 3"/>
          <p:cNvSpPr>
            <a:spLocks noGrp="1"/>
          </p:cNvSpPr>
          <p:nvPr>
            <p:ph type="sldNum" sz="quarter" idx="10"/>
          </p:nvPr>
        </p:nvSpPr>
        <p:spPr/>
        <p:txBody>
          <a:bodyPr/>
          <a:lstStyle/>
          <a:p>
            <a:fld id="{459D8B9B-3016-42F8-83A7-4233E70E0CA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400"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i="1"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CAF38A3-E5E6-42B2-A3D3-8D9110FE615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3198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F90C3-2CFF-4809-8D51-D9E37EEF1E9D}" type="slidenum">
              <a:rPr lang="en-US" smtClean="0"/>
              <a:pPr/>
              <a:t>3</a:t>
            </a:fld>
            <a:endParaRPr lang="en-US"/>
          </a:p>
        </p:txBody>
      </p:sp>
    </p:spTree>
    <p:extLst>
      <p:ext uri="{BB962C8B-B14F-4D97-AF65-F5344CB8AC3E}">
        <p14:creationId xmlns:p14="http://schemas.microsoft.com/office/powerpoint/2010/main" val="18563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59D8B9B-3016-42F8-83A7-4233E70E0CA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75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9078"/>
            <a:ext cx="8229600" cy="8277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533400" y="1143000"/>
            <a:ext cx="8077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29400" y="6172200"/>
            <a:ext cx="22987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8009948" cy="2384425"/>
          </a:xfrm>
        </p:spPr>
        <p:txBody>
          <a:bodyPr>
            <a:noAutofit/>
          </a:bodyPr>
          <a:lstStyle/>
          <a:p>
            <a:pPr marL="0" marR="0">
              <a:spcBef>
                <a:spcPts val="0"/>
              </a:spcBef>
              <a:spcAft>
                <a:spcPts val="0"/>
              </a:spcAft>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3200" b="0" dirty="0" smtClean="0">
                <a:latin typeface="Times New Roman" panose="02020603050405020304" pitchFamily="18" charset="0"/>
                <a:cs typeface="Times New Roman" panose="02020603050405020304" pitchFamily="18" charset="0"/>
              </a:rPr>
              <a:t>Strengthening </a:t>
            </a:r>
            <a:r>
              <a:rPr lang="en-US" sz="3200" b="0" dirty="0">
                <a:latin typeface="Times New Roman" panose="02020603050405020304" pitchFamily="18" charset="0"/>
                <a:cs typeface="Times New Roman" panose="02020603050405020304" pitchFamily="18" charset="0"/>
              </a:rPr>
              <a:t>Resident and Family Councils</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t/>
            </a:r>
            <a:br>
              <a:rPr lang="en-US" sz="4000" dirty="0" smtClean="0"/>
            </a:br>
            <a:r>
              <a:rPr lang="en-US" sz="3800" dirty="0">
                <a:cs typeface="Andalus" pitchFamily="18" charset="-78"/>
              </a:rPr>
              <a:t>Problem Solving in </a:t>
            </a:r>
            <a:r>
              <a:rPr lang="en-US" sz="3800" dirty="0" smtClean="0">
                <a:cs typeface="Andalus" pitchFamily="18" charset="-78"/>
              </a:rPr>
              <a:t>Long-Term Care:</a:t>
            </a:r>
            <a:br>
              <a:rPr lang="en-US" sz="3800" dirty="0" smtClean="0">
                <a:cs typeface="Andalus" pitchFamily="18" charset="-78"/>
              </a:rPr>
            </a:br>
            <a:r>
              <a:rPr lang="en-US" sz="3000" dirty="0">
                <a:cs typeface="Andalus" pitchFamily="18" charset="-78"/>
              </a:rPr>
              <a:t/>
            </a:r>
            <a:br>
              <a:rPr lang="en-US" sz="3000" dirty="0">
                <a:cs typeface="Andalus" pitchFamily="18" charset="-78"/>
              </a:rPr>
            </a:br>
            <a:r>
              <a:rPr lang="en-US" sz="3000" dirty="0" smtClean="0">
                <a:cs typeface="Andalus" pitchFamily="18" charset="-78"/>
              </a:rPr>
              <a:t>Tips for effective complaint and grievance resolution</a:t>
            </a:r>
            <a:r>
              <a:rPr lang="en-US" sz="4000" dirty="0" smtClean="0">
                <a:cs typeface="Andalus" pitchFamily="18" charset="-78"/>
              </a:rPr>
              <a:t/>
            </a:r>
            <a:br>
              <a:rPr lang="en-US" sz="4000" dirty="0" smtClean="0">
                <a:cs typeface="Andalus" pitchFamily="18" charset="-78"/>
              </a:rPr>
            </a:br>
            <a:r>
              <a:rPr lang="en-US" sz="4000" dirty="0">
                <a:cs typeface="Andalus" pitchFamily="18" charset="-78"/>
              </a:rPr>
              <a:t/>
            </a:r>
            <a:br>
              <a:rPr lang="en-US" sz="4000" dirty="0">
                <a:cs typeface="Andalus" pitchFamily="18" charset="-78"/>
              </a:rPr>
            </a:br>
            <a:r>
              <a:rPr lang="en-US" sz="2800" dirty="0" smtClean="0">
                <a:cs typeface="Andalus" pitchFamily="18" charset="-78"/>
              </a:rPr>
              <a:t>November 2017</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b="1" dirty="0" smtClean="0">
                <a:latin typeface="Times New Roman"/>
                <a:ea typeface="Times New Roman"/>
              </a:rPr>
              <a:t>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62128"/>
            <a:ext cx="3641634" cy="93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2" y="496887"/>
            <a:ext cx="11033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45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900" dirty="0" smtClean="0">
                <a:cs typeface="Andalus" pitchFamily="18" charset="-78"/>
              </a:rPr>
              <a:t>Care Plan Meetings</a:t>
            </a:r>
            <a:endParaRPr lang="en-US" sz="5900" dirty="0">
              <a:cs typeface="Andalus" pitchFamily="18" charset="-78"/>
            </a:endParaRPr>
          </a:p>
        </p:txBody>
      </p:sp>
      <p:pic>
        <p:nvPicPr>
          <p:cNvPr id="11270" name="Picture 6" descr="C:\Users\User\AppData\Local\Microsoft\Windows\Temporary Internet Files\Content.IE5\GUZ8TWN1\160614103741_1052[1].jpg"/>
          <p:cNvPicPr>
            <a:picLocks noChangeAspect="1" noChangeArrowheads="1"/>
          </p:cNvPicPr>
          <p:nvPr/>
        </p:nvPicPr>
        <p:blipFill>
          <a:blip r:embed="rId3"/>
          <a:srcRect/>
          <a:stretch>
            <a:fillRect/>
          </a:stretch>
        </p:blipFill>
        <p:spPr bwMode="auto">
          <a:xfrm>
            <a:off x="1828800" y="1752600"/>
            <a:ext cx="5483659" cy="3657600"/>
          </a:xfrm>
          <a:prstGeom prst="rect">
            <a:avLst/>
          </a:prstGeom>
          <a:noFill/>
        </p:spPr>
      </p:pic>
    </p:spTree>
    <p:extLst>
      <p:ext uri="{BB962C8B-B14F-4D97-AF65-F5344CB8AC3E}">
        <p14:creationId xmlns:p14="http://schemas.microsoft.com/office/powerpoint/2010/main" val="23514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cs typeface="Andalus" pitchFamily="18" charset="-78"/>
              </a:rPr>
              <a:t>Department of Public Health</a:t>
            </a:r>
            <a:endParaRPr lang="en-US" sz="5000" dirty="0">
              <a:cs typeface="Andalus" pitchFamily="18" charset="-78"/>
            </a:endParaRPr>
          </a:p>
        </p:txBody>
      </p:sp>
      <p:pic>
        <p:nvPicPr>
          <p:cNvPr id="12319" name="Picture 31" descr="C:\Users\User\AppData\Local\Microsoft\Windows\Temporary Internet Files\Content.IE5\1N13BRR2\a4[1].jpg"/>
          <p:cNvPicPr>
            <a:picLocks noChangeAspect="1" noChangeArrowheads="1"/>
          </p:cNvPicPr>
          <p:nvPr/>
        </p:nvPicPr>
        <p:blipFill>
          <a:blip r:embed="rId3"/>
          <a:srcRect/>
          <a:stretch>
            <a:fillRect/>
          </a:stretch>
        </p:blipFill>
        <p:spPr bwMode="auto">
          <a:xfrm>
            <a:off x="1397000" y="1524000"/>
            <a:ext cx="6350000" cy="3810000"/>
          </a:xfrm>
          <a:prstGeom prst="rect">
            <a:avLst/>
          </a:prstGeom>
          <a:noFill/>
        </p:spPr>
      </p:pic>
    </p:spTree>
    <p:extLst>
      <p:ext uri="{BB962C8B-B14F-4D97-AF65-F5344CB8AC3E}">
        <p14:creationId xmlns:p14="http://schemas.microsoft.com/office/powerpoint/2010/main" val="302702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cs typeface="Andalus" pitchFamily="18" charset="-78"/>
              </a:rPr>
              <a:t>R</a:t>
            </a:r>
            <a:r>
              <a:rPr lang="en-US" dirty="0" smtClean="0">
                <a:cs typeface="Andalus" pitchFamily="18" charset="-78"/>
              </a:rPr>
              <a:t>ecap</a:t>
            </a:r>
            <a:endParaRPr lang="en-US" dirty="0">
              <a:cs typeface="Andalus" pitchFamily="18" charset="-78"/>
            </a:endParaRPr>
          </a:p>
        </p:txBody>
      </p:sp>
      <p:sp>
        <p:nvSpPr>
          <p:cNvPr id="8" name="Content Placeholder 7"/>
          <p:cNvSpPr>
            <a:spLocks noGrp="1"/>
          </p:cNvSpPr>
          <p:nvPr>
            <p:ph idx="1"/>
          </p:nvPr>
        </p:nvSpPr>
        <p:spPr/>
        <p:txBody>
          <a:bodyPr/>
          <a:lstStyle/>
          <a:p>
            <a:pPr marL="514350" indent="-514350">
              <a:buFont typeface="+mj-lt"/>
              <a:buAutoNum type="arabicPeriod"/>
            </a:pPr>
            <a:endParaRPr lang="en-US" dirty="0" smtClean="0">
              <a:latin typeface="Andalus" pitchFamily="18" charset="-78"/>
              <a:cs typeface="Andalus" pitchFamily="18" charset="-78"/>
            </a:endParaRPr>
          </a:p>
          <a:p>
            <a:pPr marL="514350" indent="-514350">
              <a:buFont typeface="+mj-lt"/>
              <a:buAutoNum type="arabicPeriod"/>
            </a:pPr>
            <a:r>
              <a:rPr lang="en-US" dirty="0" smtClean="0">
                <a:latin typeface="+mj-lt"/>
                <a:cs typeface="Andalus" pitchFamily="18" charset="-78"/>
              </a:rPr>
              <a:t>Staff</a:t>
            </a:r>
          </a:p>
          <a:p>
            <a:pPr marL="514350" indent="-514350">
              <a:buFont typeface="+mj-lt"/>
              <a:buAutoNum type="arabicPeriod"/>
            </a:pPr>
            <a:r>
              <a:rPr lang="en-US" dirty="0" smtClean="0">
                <a:latin typeface="+mj-lt"/>
                <a:cs typeface="Andalus" pitchFamily="18" charset="-78"/>
              </a:rPr>
              <a:t>Ombudsman</a:t>
            </a:r>
          </a:p>
          <a:p>
            <a:pPr marL="514350" indent="-514350">
              <a:buFont typeface="+mj-lt"/>
              <a:buAutoNum type="arabicPeriod"/>
            </a:pPr>
            <a:r>
              <a:rPr lang="en-US" dirty="0" smtClean="0">
                <a:latin typeface="+mj-lt"/>
                <a:cs typeface="Andalus" pitchFamily="18" charset="-78"/>
              </a:rPr>
              <a:t>Resident and/or Family Council</a:t>
            </a:r>
          </a:p>
          <a:p>
            <a:pPr marL="514350" indent="-514350">
              <a:buFont typeface="+mj-lt"/>
              <a:buAutoNum type="arabicPeriod"/>
            </a:pPr>
            <a:r>
              <a:rPr lang="en-US" dirty="0" smtClean="0">
                <a:latin typeface="+mj-lt"/>
                <a:cs typeface="Andalus" pitchFamily="18" charset="-78"/>
              </a:rPr>
              <a:t>Care Plan Meetings</a:t>
            </a:r>
          </a:p>
          <a:p>
            <a:pPr marL="514350" indent="-514350">
              <a:buFont typeface="+mj-lt"/>
              <a:buAutoNum type="arabicPeriod"/>
            </a:pPr>
            <a:r>
              <a:rPr lang="en-US" dirty="0" smtClean="0">
                <a:latin typeface="+mj-lt"/>
                <a:cs typeface="Andalus" pitchFamily="18" charset="-78"/>
              </a:rPr>
              <a:t>The Department of Public Health </a:t>
            </a:r>
          </a:p>
          <a:p>
            <a:pPr>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pic>
        <p:nvPicPr>
          <p:cNvPr id="9" name="Picture 2" descr="C:\Users\User\AppData\Local\Microsoft\Windows\Temporary Internet Files\Content.IE5\GF01HQNU\summary[1].jpg"/>
          <p:cNvPicPr>
            <a:picLocks noChangeAspect="1" noChangeArrowheads="1"/>
          </p:cNvPicPr>
          <p:nvPr/>
        </p:nvPicPr>
        <p:blipFill>
          <a:blip r:embed="rId3"/>
          <a:srcRect/>
          <a:stretch>
            <a:fillRect/>
          </a:stretch>
        </p:blipFill>
        <p:spPr bwMode="auto">
          <a:xfrm>
            <a:off x="5562600" y="304800"/>
            <a:ext cx="3369470" cy="2767531"/>
          </a:xfrm>
          <a:prstGeom prst="rect">
            <a:avLst/>
          </a:prstGeom>
          <a:noFill/>
        </p:spPr>
      </p:pic>
    </p:spTree>
    <p:extLst>
      <p:ext uri="{BB962C8B-B14F-4D97-AF65-F5344CB8AC3E}">
        <p14:creationId xmlns:p14="http://schemas.microsoft.com/office/powerpoint/2010/main" val="418912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lstStyle/>
          <a:p>
            <a:r>
              <a:rPr lang="en-US" dirty="0" smtClean="0">
                <a:cs typeface="Andalus" pitchFamily="18" charset="-78"/>
              </a:rPr>
              <a:t>Contact and Resources </a:t>
            </a:r>
            <a:endParaRPr lang="en-US" dirty="0">
              <a:cs typeface="Andalus" pitchFamily="18" charset="-78"/>
            </a:endParaRPr>
          </a:p>
        </p:txBody>
      </p:sp>
      <p:sp>
        <p:nvSpPr>
          <p:cNvPr id="3" name="Content Placeholder 2"/>
          <p:cNvSpPr>
            <a:spLocks noGrp="1"/>
          </p:cNvSpPr>
          <p:nvPr>
            <p:ph idx="1"/>
          </p:nvPr>
        </p:nvSpPr>
        <p:spPr>
          <a:xfrm>
            <a:off x="381000" y="1371600"/>
            <a:ext cx="8229600" cy="4754563"/>
          </a:xfrm>
        </p:spPr>
        <p:txBody>
          <a:bodyPr>
            <a:normAutofit/>
          </a:bodyPr>
          <a:lstStyle/>
          <a:p>
            <a:r>
              <a:rPr lang="en-US" dirty="0" smtClean="0">
                <a:latin typeface="+mj-lt"/>
                <a:cs typeface="Andalus" pitchFamily="18" charset="-78"/>
              </a:rPr>
              <a:t>Staff can be found at the long-term care facility. </a:t>
            </a:r>
          </a:p>
          <a:p>
            <a:r>
              <a:rPr lang="en-US" dirty="0" smtClean="0">
                <a:latin typeface="+mj-lt"/>
                <a:cs typeface="Andalus" pitchFamily="18" charset="-78"/>
              </a:rPr>
              <a:t>Massachusetts Ombudsman Program                   1-800-243-4636</a:t>
            </a:r>
          </a:p>
          <a:p>
            <a:r>
              <a:rPr lang="en-US" dirty="0" smtClean="0">
                <a:latin typeface="+mj-lt"/>
                <a:cs typeface="Andalus" pitchFamily="18" charset="-78"/>
              </a:rPr>
              <a:t>The Department of Public Health                         call: 1-800-462-5540 or fax: </a:t>
            </a:r>
            <a:r>
              <a:rPr lang="en-US" dirty="0" smtClean="0"/>
              <a:t>(617) 753-8165</a:t>
            </a:r>
          </a:p>
          <a:p>
            <a:endParaRPr lang="en-US" smtClean="0">
              <a:latin typeface="+mj-lt"/>
              <a:cs typeface="Andalus" pitchFamily="18" charset="-78"/>
            </a:endParaRPr>
          </a:p>
          <a:p>
            <a:r>
              <a:rPr lang="en-US" smtClean="0">
                <a:latin typeface="+mj-lt"/>
                <a:cs typeface="Andalus" pitchFamily="18" charset="-78"/>
              </a:rPr>
              <a:t>Resources</a:t>
            </a:r>
            <a:endParaRPr lang="en-US" dirty="0" smtClean="0">
              <a:latin typeface="+mj-lt"/>
              <a:cs typeface="Andalus" pitchFamily="18" charset="-78"/>
            </a:endParaRPr>
          </a:p>
          <a:p>
            <a:pPr marL="0" indent="0">
              <a:buNone/>
            </a:pPr>
            <a:endParaRPr lang="en-US" dirty="0" smtClean="0">
              <a:solidFill>
                <a:schemeClr val="tx2">
                  <a:lumMod val="60000"/>
                  <a:lumOff val="40000"/>
                </a:schemeClr>
              </a:solidFill>
              <a:latin typeface="+mj-lt"/>
              <a:cs typeface="Andalus" pitchFamily="18" charset="-78"/>
            </a:endParaRPr>
          </a:p>
          <a:p>
            <a:endParaRPr lang="en-US" dirty="0">
              <a:latin typeface="Andalus" pitchFamily="18" charset="-78"/>
              <a:cs typeface="Andalus" pitchFamily="18" charset="-78"/>
            </a:endParaRPr>
          </a:p>
        </p:txBody>
      </p:sp>
    </p:spTree>
    <p:extLst>
      <p:ext uri="{BB962C8B-B14F-4D97-AF65-F5344CB8AC3E}">
        <p14:creationId xmlns:p14="http://schemas.microsoft.com/office/powerpoint/2010/main" val="14410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981200"/>
            <a:ext cx="8229600" cy="3867150"/>
          </a:xfrm>
        </p:spPr>
        <p:txBody>
          <a:bodyPr/>
          <a:lstStyle/>
          <a:p>
            <a:pPr>
              <a:buFont typeface="Wingdings" panose="05000000000000000000" pitchFamily="2" charset="2"/>
              <a:buChar char="§"/>
            </a:pPr>
            <a:r>
              <a:rPr lang="en-US" sz="2800" dirty="0" smtClean="0"/>
              <a:t>Goals</a:t>
            </a:r>
          </a:p>
          <a:p>
            <a:pPr lvl="1">
              <a:buFont typeface="Wingdings" panose="05000000000000000000" pitchFamily="2" charset="2"/>
              <a:buChar char="§"/>
            </a:pPr>
            <a:r>
              <a:rPr lang="en-US" dirty="0" smtClean="0"/>
              <a:t>Engage residents and families</a:t>
            </a:r>
          </a:p>
          <a:p>
            <a:pPr lvl="1">
              <a:buFont typeface="Wingdings" panose="05000000000000000000" pitchFamily="2" charset="2"/>
              <a:buChar char="§"/>
            </a:pPr>
            <a:r>
              <a:rPr lang="en-US" dirty="0" smtClean="0"/>
              <a:t>Partner with nursing homes on improvement</a:t>
            </a:r>
          </a:p>
          <a:p>
            <a:pPr lvl="1">
              <a:buFont typeface="Wingdings" panose="05000000000000000000" pitchFamily="2" charset="2"/>
              <a:buChar char="§"/>
            </a:pPr>
            <a:r>
              <a:rPr lang="en-US" dirty="0" smtClean="0"/>
              <a:t>Improve quality of life for residents</a:t>
            </a:r>
          </a:p>
          <a:p>
            <a:pPr marL="0" indent="0">
              <a:buNone/>
            </a:pPr>
            <a:endParaRPr lang="en-US" sz="2800" dirty="0" smtClean="0"/>
          </a:p>
          <a:p>
            <a:pPr marL="914400" lvl="2" indent="0">
              <a:buNone/>
            </a:pPr>
            <a:endParaRPr lang="en-US" sz="2000" dirty="0" smtClean="0"/>
          </a:p>
        </p:txBody>
      </p:sp>
    </p:spTree>
    <p:extLst>
      <p:ext uri="{BB962C8B-B14F-4D97-AF65-F5344CB8AC3E}">
        <p14:creationId xmlns:p14="http://schemas.microsoft.com/office/powerpoint/2010/main" val="24515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3F063-B51B-4747-A93D-A9877CE3778B}"/>
              </a:ext>
            </a:extLst>
          </p:cNvPr>
          <p:cNvSpPr>
            <a:spLocks noGrp="1"/>
          </p:cNvSpPr>
          <p:nvPr>
            <p:ph type="ctrTitle"/>
          </p:nvPr>
        </p:nvSpPr>
        <p:spPr>
          <a:xfrm>
            <a:off x="381000" y="1371600"/>
            <a:ext cx="8229600" cy="2541431"/>
          </a:xfrm>
        </p:spPr>
        <p:txBody>
          <a:bodyPr>
            <a:normAutofit/>
          </a:bodyPr>
          <a:lstStyle/>
          <a:p>
            <a:r>
              <a:rPr lang="en-US" sz="3200" dirty="0">
                <a:cs typeface="Andalus" pitchFamily="18" charset="-78"/>
              </a:rPr>
              <a:t>Problem Solving in Long-Term </a:t>
            </a:r>
            <a:r>
              <a:rPr lang="en-US" sz="3200" dirty="0" smtClean="0">
                <a:cs typeface="Andalus" pitchFamily="18" charset="-78"/>
              </a:rPr>
              <a:t>Care:</a:t>
            </a:r>
            <a:br>
              <a:rPr lang="en-US" sz="3200" dirty="0" smtClean="0">
                <a:cs typeface="Andalus" pitchFamily="18" charset="-78"/>
              </a:rPr>
            </a:br>
            <a:r>
              <a:rPr lang="en-US" sz="3200" dirty="0">
                <a:cs typeface="Andalus" pitchFamily="18" charset="-78"/>
              </a:rPr>
              <a:t/>
            </a:r>
            <a:br>
              <a:rPr lang="en-US" sz="3200" dirty="0">
                <a:cs typeface="Andalus" pitchFamily="18" charset="-78"/>
              </a:rPr>
            </a:br>
            <a:r>
              <a:rPr lang="en-US" sz="3200" dirty="0" smtClean="0">
                <a:cs typeface="Andalus" pitchFamily="18" charset="-78"/>
              </a:rPr>
              <a:t>Tips for effective </a:t>
            </a:r>
            <a:r>
              <a:rPr lang="en-US" sz="3200" dirty="0">
                <a:cs typeface="Andalus" pitchFamily="18" charset="-78"/>
              </a:rPr>
              <a:t>complaint and grievance resolution</a:t>
            </a:r>
            <a:r>
              <a:rPr lang="en-US" sz="3200" dirty="0">
                <a:latin typeface="Andalus" pitchFamily="18" charset="-78"/>
                <a:cs typeface="Andalus" pitchFamily="18" charset="-78"/>
              </a:rPr>
              <a:t/>
            </a:r>
            <a:br>
              <a:rPr lang="en-US" sz="3200" dirty="0">
                <a:latin typeface="Andalus" pitchFamily="18" charset="-78"/>
                <a:cs typeface="Andalus" pitchFamily="18" charset="-78"/>
              </a:rPr>
            </a:br>
            <a:endParaRPr lang="en-US" sz="3000" dirty="0"/>
          </a:p>
        </p:txBody>
      </p:sp>
      <p:sp>
        <p:nvSpPr>
          <p:cNvPr id="3" name="Subtitle 2">
            <a:extLst>
              <a:ext uri="{FF2B5EF4-FFF2-40B4-BE49-F238E27FC236}">
                <a16:creationId xmlns:a16="http://schemas.microsoft.com/office/drawing/2014/main" xmlns="" id="{09E23940-E3AB-412C-9C56-4940363FBA3B}"/>
              </a:ext>
            </a:extLst>
          </p:cNvPr>
          <p:cNvSpPr>
            <a:spLocks noGrp="1"/>
          </p:cNvSpPr>
          <p:nvPr>
            <p:ph type="subTitle" idx="1"/>
          </p:nvPr>
        </p:nvSpPr>
        <p:spPr>
          <a:xfrm>
            <a:off x="1371600" y="4191000"/>
            <a:ext cx="6400800" cy="1752600"/>
          </a:xfrm>
        </p:spPr>
        <p:txBody>
          <a:bodyPr>
            <a:normAutofit fontScale="92500" lnSpcReduction="20000"/>
          </a:bodyPr>
          <a:lstStyle/>
          <a:p>
            <a:r>
              <a:rPr lang="en-US" dirty="0" smtClean="0">
                <a:solidFill>
                  <a:schemeClr val="tx1"/>
                </a:solidFill>
              </a:rPr>
              <a:t>Marci Cooley, LSW</a:t>
            </a:r>
          </a:p>
          <a:p>
            <a:r>
              <a:rPr lang="en-US" dirty="0" smtClean="0">
                <a:solidFill>
                  <a:schemeClr val="tx1"/>
                </a:solidFill>
              </a:rPr>
              <a:t> Former Local Ombudsman Program Director</a:t>
            </a:r>
            <a:endParaRPr lang="en-US" dirty="0">
              <a:solidFill>
                <a:schemeClr val="tx1"/>
              </a:solidFill>
            </a:endParaRPr>
          </a:p>
          <a:p>
            <a:r>
              <a:rPr lang="en-US" dirty="0"/>
              <a:t>    	</a:t>
            </a:r>
          </a:p>
          <a:p>
            <a:endParaRPr lang="en-US" dirty="0"/>
          </a:p>
        </p:txBody>
      </p:sp>
    </p:spTree>
    <p:extLst>
      <p:ext uri="{BB962C8B-B14F-4D97-AF65-F5344CB8AC3E}">
        <p14:creationId xmlns:p14="http://schemas.microsoft.com/office/powerpoint/2010/main" val="319181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575" y="-76200"/>
            <a:ext cx="8610600" cy="1774825"/>
          </a:xfrm>
        </p:spPr>
        <p:txBody>
          <a:bodyPr/>
          <a:lstStyle/>
          <a:p>
            <a:r>
              <a:rPr lang="en-US" sz="4000" dirty="0" smtClean="0">
                <a:cs typeface="Andalus" pitchFamily="18" charset="-78"/>
              </a:rPr>
              <a:t>Problem Solving in Long-Term Care</a:t>
            </a: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sp>
        <p:nvSpPr>
          <p:cNvPr id="3" name="Subtitle 2"/>
          <p:cNvSpPr>
            <a:spLocks noGrp="1"/>
          </p:cNvSpPr>
          <p:nvPr>
            <p:ph type="subTitle" idx="1"/>
          </p:nvPr>
        </p:nvSpPr>
        <p:spPr>
          <a:xfrm>
            <a:off x="1387475" y="1676400"/>
            <a:ext cx="6400800" cy="3733800"/>
          </a:xfrm>
        </p:spPr>
        <p:txBody>
          <a:bodyPr/>
          <a:lstStyle/>
          <a:p>
            <a:r>
              <a:rPr lang="en-US" dirty="0" smtClean="0">
                <a:latin typeface="Andalus" pitchFamily="18" charset="-78"/>
                <a:cs typeface="Andalus" pitchFamily="18" charset="-78"/>
              </a:rPr>
              <a:t> </a:t>
            </a:r>
            <a:r>
              <a:rPr lang="en-US" sz="4000" dirty="0" smtClean="0">
                <a:solidFill>
                  <a:schemeClr val="tx1"/>
                </a:solidFill>
                <a:latin typeface="+mj-lt"/>
                <a:cs typeface="Andalus" pitchFamily="18" charset="-78"/>
              </a:rPr>
              <a:t>Tips for effective complaint and grievance resolution</a:t>
            </a:r>
            <a:endParaRPr lang="en-US" sz="4000" dirty="0">
              <a:solidFill>
                <a:schemeClr val="tx1"/>
              </a:solidFill>
              <a:latin typeface="+mj-lt"/>
              <a:cs typeface="Andalus" pitchFamily="18" charset="-78"/>
            </a:endParaRPr>
          </a:p>
        </p:txBody>
      </p:sp>
      <p:pic>
        <p:nvPicPr>
          <p:cNvPr id="1027" name="Picture 3" descr="C:\Users\User\AppData\Local\Microsoft\Windows\Temporary Internet Files\Content.IE5\GUZ8TWN1\Problem-Solving[1].jpg"/>
          <p:cNvPicPr>
            <a:picLocks noChangeAspect="1" noChangeArrowheads="1"/>
          </p:cNvPicPr>
          <p:nvPr/>
        </p:nvPicPr>
        <p:blipFill>
          <a:blip r:embed="rId3"/>
          <a:srcRect/>
          <a:stretch>
            <a:fillRect/>
          </a:stretch>
        </p:blipFill>
        <p:spPr bwMode="auto">
          <a:xfrm>
            <a:off x="2667000" y="3124200"/>
            <a:ext cx="3841750" cy="3109558"/>
          </a:xfrm>
          <a:prstGeom prst="rect">
            <a:avLst/>
          </a:prstGeom>
          <a:noFill/>
        </p:spPr>
      </p:pic>
    </p:spTree>
    <p:extLst>
      <p:ext uri="{BB962C8B-B14F-4D97-AF65-F5344CB8AC3E}">
        <p14:creationId xmlns:p14="http://schemas.microsoft.com/office/powerpoint/2010/main" val="393413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C:\Users\User\AppData\Local\Microsoft\Windows\Temporary Internet Files\Content.IE5\1N0V4GCG\slide-1-728[1].jpg"/>
          <p:cNvPicPr>
            <a:picLocks noChangeAspect="1" noChangeArrowheads="1"/>
          </p:cNvPicPr>
          <p:nvPr/>
        </p:nvPicPr>
        <p:blipFill>
          <a:blip r:embed="rId3"/>
          <a:srcRect/>
          <a:stretch>
            <a:fillRect/>
          </a:stretch>
        </p:blipFill>
        <p:spPr bwMode="auto">
          <a:xfrm>
            <a:off x="1371600" y="1524000"/>
            <a:ext cx="6426200" cy="4819651"/>
          </a:xfrm>
          <a:prstGeom prst="rect">
            <a:avLst/>
          </a:prstGeom>
          <a:noFill/>
        </p:spPr>
      </p:pic>
      <p:sp>
        <p:nvSpPr>
          <p:cNvPr id="3" name="Title 2"/>
          <p:cNvSpPr>
            <a:spLocks noGrp="1"/>
          </p:cNvSpPr>
          <p:nvPr>
            <p:ph type="title"/>
          </p:nvPr>
        </p:nvSpPr>
        <p:spPr/>
        <p:txBody>
          <a:bodyPr/>
          <a:lstStyle/>
          <a:p>
            <a:r>
              <a:rPr lang="en-US" dirty="0" smtClean="0"/>
              <a:t>Watch the related webinar</a:t>
            </a:r>
            <a:endParaRPr lang="en-US" dirty="0"/>
          </a:p>
        </p:txBody>
      </p:sp>
      <p:sp>
        <p:nvSpPr>
          <p:cNvPr id="2" name="TextBox 1"/>
          <p:cNvSpPr txBox="1"/>
          <p:nvPr/>
        </p:nvSpPr>
        <p:spPr>
          <a:xfrm>
            <a:off x="3200400" y="2057400"/>
            <a:ext cx="2514600" cy="1446550"/>
          </a:xfrm>
          <a:prstGeom prst="rect">
            <a:avLst/>
          </a:prstGeom>
          <a:solidFill>
            <a:schemeClr val="bg1">
              <a:lumMod val="75000"/>
            </a:schemeClr>
          </a:solidFill>
        </p:spPr>
        <p:txBody>
          <a:bodyPr wrap="square" rtlCol="0">
            <a:spAutoFit/>
          </a:bodyPr>
          <a:lstStyle/>
          <a:p>
            <a:r>
              <a:rPr lang="en-US" sz="4400" dirty="0" smtClean="0"/>
              <a:t>Resident Rights</a:t>
            </a:r>
          </a:p>
        </p:txBody>
      </p:sp>
    </p:spTree>
    <p:extLst>
      <p:ext uri="{BB962C8B-B14F-4D97-AF65-F5344CB8AC3E}">
        <p14:creationId xmlns:p14="http://schemas.microsoft.com/office/powerpoint/2010/main" val="384816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2" descr="https://attachment.outlook.office.net/owa/mmal24@msn.com/service.svc/s/GetFileAttachment?id=AQMkADAwATczZmYBLTgxZTItOWFjMS0wMAItMDAKAEYAAAPvG4ver7ZhSLfP1H4JgmS5BwBOR4uow9BjQqV47oLU6Er%2BAAACAQkAAABOR4uow9BjQqV47oLU6Er%2BAAEVJW9hAAAAARIAEABQ1bLkCyHsTLOA28xadiSG&amp;X-OWA-CANARY=ju_h4ZbLZUiYeHuDdWccwMBXoXbIL9UYauswcagEeN2E0PsVC9yOnmWYx7_JGl55JzLAQMODGVA.&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c1MTM1LTIxNzkxMTE2MTdcIixcInB1aWRcIjpcIjIwNDA2OTE0NjUyOTY1NzdcIixcIm9pZFwiOlwiMDAwNzNmZmYtODFlMi05YWMx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MTE0OTc4NCwibmJmIjoxNTExMTQ5MTg0fQ.yVclualj6kwMLJPk9nFCLhOVmFtwA8LRBvQmwY2ODuxWUK2Os40YjM2FwdY_RvdvXXGJiZn1XJ35jgiM908ijbVHCKAuJuV8fzVSlzl39biqFifqtYtBX5X-lM8Hd7COPstjxAvVbUU0K__6Y7l1IhZGGouuqZT153ltpXeQut7_QvyDRXprXGkB1RalqRIagxSKBPiRX0r4jFGPHDNnC_JI-XpsDqfS7Ouloeo5VC-dpncZWPl2KkmeS6UJWrJ-oXoA7X2NIYULeIKQAQZY6xt8cacPUR4OmH59oIjAhjwA1PRevojHrk5Q9TOkLuY1I4BEuePcvv1CcgFm79oEGQ&amp;owa=outlook.live.com&amp;isc=1&amp;isImagePreview=Tru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https://attachment.outlook.office.net/owa/mmal24@msn.com/service.svc/s/GetFileAttachment?id=AQMkADAwATczZmYBLTgxZTItOWFjMS0wMAItMDAKAEYAAAPvG4ver7ZhSLfP1H4JgmS5BwBOR4uow9BjQqV47oLU6Er%2BAAACAQkAAABOR4uow9BjQqV47oLU6Er%2BAAEVJW9hAAAAARIAEABQ1bLkCyHsTLOA28xadiSG&amp;X-OWA-CANARY=ju_h4ZbLZUiYeHuDdWccwMBXoXbIL9UYauswcagEeN2E0PsVC9yOnmWYx7_JGl55JzLAQMODGVA.&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c1MTM1LTIxNzkxMTE2MTdcIixcInB1aWRcIjpcIjIwNDA2OTE0NjUyOTY1NzdcIixcIm9pZFwiOlwiMDAwNzNmZmYtODFlMi05YWMx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MTE0OTc4NCwibmJmIjoxNTExMTQ5MTg0fQ.yVclualj6kwMLJPk9nFCLhOVmFtwA8LRBvQmwY2ODuxWUK2Os40YjM2FwdY_RvdvXXGJiZn1XJ35jgiM908ijbVHCKAuJuV8fzVSlzl39biqFifqtYtBX5X-lM8Hd7COPstjxAvVbUU0K__6Y7l1IhZGGouuqZT153ltpXeQut7_QvyDRXprXGkB1RalqRIagxSKBPiRX0r4jFGPHDNnC_JI-XpsDqfS7Ouloeo5VC-dpncZWPl2KkmeS6UJWrJ-oXoA7X2NIYULeIKQAQZY6xt8cacPUR4OmH59oIjAhjwA1PRevojHrk5Q9TOkLuY1I4BEuePcvv1CcgFm79oEGQ&amp;owa=outlook.live.com&amp;isc=1&amp;isImagePreview=Tru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2" name="Picture 10" descr="C:\Users\User\AppData\Local\Microsoft\Windows\Temporary Internet Files\Content.IE5\GF01HQNU\good-choice-sign[1].jpg"/>
          <p:cNvPicPr>
            <a:picLocks noChangeAspect="1" noChangeArrowheads="1"/>
          </p:cNvPicPr>
          <p:nvPr/>
        </p:nvPicPr>
        <p:blipFill>
          <a:blip r:embed="rId3"/>
          <a:srcRect/>
          <a:stretch>
            <a:fillRect/>
          </a:stretch>
        </p:blipFill>
        <p:spPr bwMode="auto">
          <a:xfrm>
            <a:off x="2190750" y="1590675"/>
            <a:ext cx="4762500" cy="3676650"/>
          </a:xfrm>
          <a:prstGeom prst="rect">
            <a:avLst/>
          </a:prstGeom>
          <a:noFill/>
        </p:spPr>
      </p:pic>
      <p:sp>
        <p:nvSpPr>
          <p:cNvPr id="14" name="Title 13"/>
          <p:cNvSpPr>
            <a:spLocks noGrp="1"/>
          </p:cNvSpPr>
          <p:nvPr>
            <p:ph type="title"/>
          </p:nvPr>
        </p:nvSpPr>
        <p:spPr/>
        <p:txBody>
          <a:bodyPr>
            <a:normAutofit fontScale="90000"/>
          </a:bodyPr>
          <a:lstStyle/>
          <a:p>
            <a:r>
              <a:rPr lang="en-US" dirty="0" smtClean="0"/>
              <a:t>Choosing how to address a concern</a:t>
            </a:r>
            <a:endParaRPr lang="en-US" dirty="0"/>
          </a:p>
        </p:txBody>
      </p:sp>
    </p:spTree>
    <p:extLst>
      <p:ext uri="{BB962C8B-B14F-4D97-AF65-F5344CB8AC3E}">
        <p14:creationId xmlns:p14="http://schemas.microsoft.com/office/powerpoint/2010/main" val="36459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descr="C:\Users\User\AppData\Local\Microsoft\Windows\Temporary Internet Files\Content.IE5\GUZ8TWN1\14509940763_c0833f4e1c_b[1].jpg"/>
          <p:cNvPicPr>
            <a:picLocks noChangeAspect="1" noChangeArrowheads="1"/>
          </p:cNvPicPr>
          <p:nvPr/>
        </p:nvPicPr>
        <p:blipFill>
          <a:blip r:embed="rId3"/>
          <a:srcRect/>
          <a:stretch>
            <a:fillRect/>
          </a:stretch>
        </p:blipFill>
        <p:spPr bwMode="auto">
          <a:xfrm>
            <a:off x="762000" y="1371600"/>
            <a:ext cx="7432301" cy="4950014"/>
          </a:xfrm>
          <a:prstGeom prst="rect">
            <a:avLst/>
          </a:prstGeom>
          <a:noFill/>
        </p:spPr>
      </p:pic>
      <p:sp>
        <p:nvSpPr>
          <p:cNvPr id="3" name="Title 2"/>
          <p:cNvSpPr>
            <a:spLocks noGrp="1"/>
          </p:cNvSpPr>
          <p:nvPr>
            <p:ph type="title"/>
          </p:nvPr>
        </p:nvSpPr>
        <p:spPr/>
        <p:txBody>
          <a:bodyPr/>
          <a:lstStyle/>
          <a:p>
            <a:r>
              <a:rPr lang="en-US" dirty="0" smtClean="0"/>
              <a:t> Start with facility staff</a:t>
            </a:r>
            <a:endParaRPr lang="en-US" dirty="0"/>
          </a:p>
        </p:txBody>
      </p:sp>
    </p:spTree>
    <p:extLst>
      <p:ext uri="{BB962C8B-B14F-4D97-AF65-F5344CB8AC3E}">
        <p14:creationId xmlns:p14="http://schemas.microsoft.com/office/powerpoint/2010/main" val="303639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6" name="Picture 12" descr="C:\Users\User\AppData\Local\Microsoft\Windows\Temporary Internet Files\Content.IE5\GUZ8TWN1\ombudsman[1].png"/>
          <p:cNvPicPr>
            <a:picLocks noChangeAspect="1" noChangeArrowheads="1"/>
          </p:cNvPicPr>
          <p:nvPr/>
        </p:nvPicPr>
        <p:blipFill>
          <a:blip r:embed="rId3"/>
          <a:srcRect/>
          <a:stretch>
            <a:fillRect/>
          </a:stretch>
        </p:blipFill>
        <p:spPr bwMode="auto">
          <a:xfrm>
            <a:off x="4026693" y="2762250"/>
            <a:ext cx="1090613" cy="1333500"/>
          </a:xfrm>
          <a:prstGeom prst="rect">
            <a:avLst/>
          </a:prstGeom>
          <a:noFill/>
        </p:spPr>
      </p:pic>
      <p:pic>
        <p:nvPicPr>
          <p:cNvPr id="6159" name="Picture 15" descr="C:\Users\User\AppData\Local\Microsoft\Windows\Temporary Internet Files\Content.IE5\1N0V4GCG\529242452_1280x720[1].jpg"/>
          <p:cNvPicPr>
            <a:picLocks noChangeAspect="1" noChangeArrowheads="1"/>
          </p:cNvPicPr>
          <p:nvPr/>
        </p:nvPicPr>
        <p:blipFill>
          <a:blip r:embed="rId4"/>
          <a:srcRect/>
          <a:stretch>
            <a:fillRect/>
          </a:stretch>
        </p:blipFill>
        <p:spPr bwMode="auto">
          <a:xfrm>
            <a:off x="838200" y="1295400"/>
            <a:ext cx="7477760" cy="4206240"/>
          </a:xfrm>
          <a:prstGeom prst="rect">
            <a:avLst/>
          </a:prstGeom>
          <a:noFill/>
        </p:spPr>
      </p:pic>
    </p:spTree>
    <p:extLst>
      <p:ext uri="{BB962C8B-B14F-4D97-AF65-F5344CB8AC3E}">
        <p14:creationId xmlns:p14="http://schemas.microsoft.com/office/powerpoint/2010/main" val="244008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dirty="0" smtClean="0">
                <a:cs typeface="Andalus" pitchFamily="18" charset="-78"/>
              </a:rPr>
              <a:t>Resident &amp; Family Council</a:t>
            </a:r>
            <a:endParaRPr lang="en-US" sz="5400" dirty="0">
              <a:cs typeface="Andalus" pitchFamily="18" charset="-78"/>
            </a:endParaRPr>
          </a:p>
        </p:txBody>
      </p:sp>
      <p:pic>
        <p:nvPicPr>
          <p:cNvPr id="10242" name="Picture 2" descr="C:\Users\User\AppData\Local\Microsoft\Windows\Temporary Internet Files\Content.IE5\GUZ8TWN1\sviluppo-in-studio-baroni-monitoraggio-progetti-project-manager[1].jpg"/>
          <p:cNvPicPr>
            <a:picLocks noChangeAspect="1" noChangeArrowheads="1"/>
          </p:cNvPicPr>
          <p:nvPr/>
        </p:nvPicPr>
        <p:blipFill>
          <a:blip r:embed="rId3"/>
          <a:srcRect/>
          <a:stretch>
            <a:fillRect/>
          </a:stretch>
        </p:blipFill>
        <p:spPr bwMode="auto">
          <a:xfrm>
            <a:off x="1447800" y="1447800"/>
            <a:ext cx="6096000" cy="4572000"/>
          </a:xfrm>
          <a:prstGeom prst="rect">
            <a:avLst/>
          </a:prstGeom>
          <a:noFill/>
        </p:spPr>
      </p:pic>
    </p:spTree>
    <p:extLst>
      <p:ext uri="{BB962C8B-B14F-4D97-AF65-F5344CB8AC3E}">
        <p14:creationId xmlns:p14="http://schemas.microsoft.com/office/powerpoint/2010/main" val="2625670067"/>
      </p:ext>
    </p:extLst>
  </p:cSld>
  <p:clrMapOvr>
    <a:masterClrMapping/>
  </p:clrMapOvr>
</p:sld>
</file>

<file path=ppt/theme/theme1.xml><?xml version="1.0" encoding="utf-8"?>
<a:theme xmlns:a="http://schemas.openxmlformats.org/drawingml/2006/main" name="Blank">
  <a:themeElements>
    <a:clrScheme name="Custom 11">
      <a:dk1>
        <a:srgbClr val="000000"/>
      </a:dk1>
      <a:lt1>
        <a:srgbClr val="FFFFFF"/>
      </a:lt1>
      <a:dk2>
        <a:srgbClr val="000000"/>
      </a:dk2>
      <a:lt2>
        <a:srgbClr val="808080"/>
      </a:lt2>
      <a:accent1>
        <a:srgbClr val="FF0000"/>
      </a:accent1>
      <a:accent2>
        <a:srgbClr val="FF0000"/>
      </a:accent2>
      <a:accent3>
        <a:srgbClr val="FFFFFF"/>
      </a:accent3>
      <a:accent4>
        <a:srgbClr val="000000"/>
      </a:accent4>
      <a:accent5>
        <a:srgbClr val="FF0000"/>
      </a:accent5>
      <a:accent6>
        <a:srgbClr val="E70000"/>
      </a:accent6>
      <a:hlink>
        <a:srgbClr val="5959FE"/>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June 2017 Session Designing Meaningful Conversations 5 12 17</Template>
  <TotalTime>1235</TotalTime>
  <Words>191</Words>
  <Application>Microsoft Office PowerPoint</Application>
  <PresentationFormat>On-screen Show (4:3)</PresentationFormat>
  <Paragraphs>52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       Strengthening Resident and Family Councils  Problem Solving in Long-Term Care:  Tips for effective complaint and grievance resolution  November 2017     </vt:lpstr>
      <vt:lpstr>Introduction</vt:lpstr>
      <vt:lpstr>Problem Solving in Long-Term Care:  Tips for effective complaint and grievance resolution </vt:lpstr>
      <vt:lpstr>Problem Solving in Long-Term Care:</vt:lpstr>
      <vt:lpstr>Watch the related webinar</vt:lpstr>
      <vt:lpstr>Choosing how to address a concern</vt:lpstr>
      <vt:lpstr> Start with facility staff</vt:lpstr>
      <vt:lpstr>PowerPoint Presentation</vt:lpstr>
      <vt:lpstr>Resident &amp; Family Council</vt:lpstr>
      <vt:lpstr>Care Plan Meetings</vt:lpstr>
      <vt:lpstr>Department of Public Health</vt:lpstr>
      <vt:lpstr>Recap</vt:lpstr>
      <vt:lpstr>Contact and Resources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Biocchi</dc:creator>
  <cp:lastModifiedBy> </cp:lastModifiedBy>
  <cp:revision>67</cp:revision>
  <cp:lastPrinted>2017-12-06T14:22:42Z</cp:lastPrinted>
  <dcterms:created xsi:type="dcterms:W3CDTF">2017-09-27T13:51:58Z</dcterms:created>
  <dcterms:modified xsi:type="dcterms:W3CDTF">2018-06-06T16:06:25Z</dcterms:modified>
</cp:coreProperties>
</file>