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?>
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thumbnail" Target="docProps/thumbnail.jpeg"/>
  <Relationship Id="rId3" Type="http://schemas.openxmlformats.org/package/2006/relationships/metadata/core-properties" Target="docProps/core.xml"/>
  <Relationship Id="rId4" Type="http://schemas.openxmlformats.org/officeDocument/2006/relationships/extended-properties" Target="docProps/app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</p:sldMasterIdLst>
  <p:notesMasterIdLst>
    <p:notesMasterId r:id="rId50"/>
  </p:notesMasterIdLst>
  <p:handoutMasterIdLst>
    <p:handoutMasterId r:id="rId51"/>
  </p:handoutMasterIdLst>
  <p:sldIdLst>
    <p:sldId id="512" r:id="rId2"/>
    <p:sldId id="509" r:id="rId3"/>
    <p:sldId id="514" r:id="rId4"/>
    <p:sldId id="510" r:id="rId5"/>
    <p:sldId id="511" r:id="rId6"/>
    <p:sldId id="472" r:id="rId7"/>
    <p:sldId id="473" r:id="rId8"/>
    <p:sldId id="474" r:id="rId9"/>
    <p:sldId id="475" r:id="rId10"/>
    <p:sldId id="479" r:id="rId11"/>
    <p:sldId id="476" r:id="rId12"/>
    <p:sldId id="477" r:id="rId13"/>
    <p:sldId id="416" r:id="rId14"/>
    <p:sldId id="478" r:id="rId15"/>
    <p:sldId id="424" r:id="rId16"/>
    <p:sldId id="480" r:id="rId17"/>
    <p:sldId id="428" r:id="rId18"/>
    <p:sldId id="433" r:id="rId19"/>
    <p:sldId id="481" r:id="rId20"/>
    <p:sldId id="482" r:id="rId21"/>
    <p:sldId id="483" r:id="rId22"/>
    <p:sldId id="484" r:id="rId23"/>
    <p:sldId id="485" r:id="rId24"/>
    <p:sldId id="486" r:id="rId25"/>
    <p:sldId id="487" r:id="rId26"/>
    <p:sldId id="488" r:id="rId27"/>
    <p:sldId id="515" r:id="rId28"/>
    <p:sldId id="489" r:id="rId29"/>
    <p:sldId id="490" r:id="rId30"/>
    <p:sldId id="491" r:id="rId31"/>
    <p:sldId id="492" r:id="rId32"/>
    <p:sldId id="493" r:id="rId33"/>
    <p:sldId id="494" r:id="rId34"/>
    <p:sldId id="495" r:id="rId35"/>
    <p:sldId id="496" r:id="rId36"/>
    <p:sldId id="497" r:id="rId37"/>
    <p:sldId id="498" r:id="rId38"/>
    <p:sldId id="499" r:id="rId39"/>
    <p:sldId id="500" r:id="rId40"/>
    <p:sldId id="501" r:id="rId41"/>
    <p:sldId id="502" r:id="rId42"/>
    <p:sldId id="503" r:id="rId43"/>
    <p:sldId id="505" r:id="rId44"/>
    <p:sldId id="506" r:id="rId45"/>
    <p:sldId id="504" r:id="rId46"/>
    <p:sldId id="507" r:id="rId47"/>
    <p:sldId id="508" r:id="rId48"/>
    <p:sldId id="470" r:id="rId49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70" autoAdjust="0"/>
    <p:restoredTop sz="97385" autoAdjust="0"/>
  </p:normalViewPr>
  <p:slideViewPr>
    <p:cSldViewPr>
      <p:cViewPr>
        <p:scale>
          <a:sx n="100" d="100"/>
          <a:sy n="100" d="100"/>
        </p:scale>
        <p:origin x="-802" y="-37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8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156"/>
    </p:cViewPr>
  </p:sorterViewPr>
  <p:gridSpacing cx="76200" cy="76200"/>
</p:viewPr>
</file>

<file path=ppt/_rels/presentation.xml.rels><?xml version="1.0" encoding="UTF-8"?>

<Relationships xmlns="http://schemas.openxmlformats.org/package/2006/relationships">
  <Relationship Id="rId1" Type="http://schemas.openxmlformats.org/officeDocument/2006/relationships/slideMaster" Target="slideMasters/slideMaster1.xml"/>
  <Relationship Id="rId10" Type="http://schemas.openxmlformats.org/officeDocument/2006/relationships/slide" Target="slides/slide9.xml"/>
  <Relationship Id="rId11" Type="http://schemas.openxmlformats.org/officeDocument/2006/relationships/slide" Target="slides/slide10.xml"/>
  <Relationship Id="rId12" Type="http://schemas.openxmlformats.org/officeDocument/2006/relationships/slide" Target="slides/slide11.xml"/>
  <Relationship Id="rId13" Type="http://schemas.openxmlformats.org/officeDocument/2006/relationships/slide" Target="slides/slide12.xml"/>
  <Relationship Id="rId14" Type="http://schemas.openxmlformats.org/officeDocument/2006/relationships/slide" Target="slides/slide13.xml"/>
  <Relationship Id="rId15" Type="http://schemas.openxmlformats.org/officeDocument/2006/relationships/slide" Target="slides/slide14.xml"/>
  <Relationship Id="rId16" Type="http://schemas.openxmlformats.org/officeDocument/2006/relationships/slide" Target="slides/slide15.xml"/>
  <Relationship Id="rId17" Type="http://schemas.openxmlformats.org/officeDocument/2006/relationships/slide" Target="slides/slide16.xml"/>
  <Relationship Id="rId18" Type="http://schemas.openxmlformats.org/officeDocument/2006/relationships/slide" Target="slides/slide17.xml"/>
  <Relationship Id="rId19" Type="http://schemas.openxmlformats.org/officeDocument/2006/relationships/slide" Target="slides/slide18.xml"/>
  <Relationship Id="rId2" Type="http://schemas.openxmlformats.org/officeDocument/2006/relationships/slide" Target="slides/slide1.xml"/>
  <Relationship Id="rId20" Type="http://schemas.openxmlformats.org/officeDocument/2006/relationships/slide" Target="slides/slide19.xml"/>
  <Relationship Id="rId21" Type="http://schemas.openxmlformats.org/officeDocument/2006/relationships/slide" Target="slides/slide20.xml"/>
  <Relationship Id="rId22" Type="http://schemas.openxmlformats.org/officeDocument/2006/relationships/slide" Target="slides/slide21.xml"/>
  <Relationship Id="rId23" Type="http://schemas.openxmlformats.org/officeDocument/2006/relationships/slide" Target="slides/slide22.xml"/>
  <Relationship Id="rId24" Type="http://schemas.openxmlformats.org/officeDocument/2006/relationships/slide" Target="slides/slide23.xml"/>
  <Relationship Id="rId25" Type="http://schemas.openxmlformats.org/officeDocument/2006/relationships/slide" Target="slides/slide24.xml"/>
  <Relationship Id="rId26" Type="http://schemas.openxmlformats.org/officeDocument/2006/relationships/slide" Target="slides/slide25.xml"/>
  <Relationship Id="rId27" Type="http://schemas.openxmlformats.org/officeDocument/2006/relationships/slide" Target="slides/slide26.xml"/>
  <Relationship Id="rId28" Type="http://schemas.openxmlformats.org/officeDocument/2006/relationships/slide" Target="slides/slide27.xml"/>
  <Relationship Id="rId29" Type="http://schemas.openxmlformats.org/officeDocument/2006/relationships/slide" Target="slides/slide28.xml"/>
  <Relationship Id="rId3" Type="http://schemas.openxmlformats.org/officeDocument/2006/relationships/slide" Target="slides/slide2.xml"/>
  <Relationship Id="rId30" Type="http://schemas.openxmlformats.org/officeDocument/2006/relationships/slide" Target="slides/slide29.xml"/>
  <Relationship Id="rId31" Type="http://schemas.openxmlformats.org/officeDocument/2006/relationships/slide" Target="slides/slide30.xml"/>
  <Relationship Id="rId32" Type="http://schemas.openxmlformats.org/officeDocument/2006/relationships/slide" Target="slides/slide31.xml"/>
  <Relationship Id="rId33" Type="http://schemas.openxmlformats.org/officeDocument/2006/relationships/slide" Target="slides/slide32.xml"/>
  <Relationship Id="rId34" Type="http://schemas.openxmlformats.org/officeDocument/2006/relationships/slide" Target="slides/slide33.xml"/>
  <Relationship Id="rId35" Type="http://schemas.openxmlformats.org/officeDocument/2006/relationships/slide" Target="slides/slide34.xml"/>
  <Relationship Id="rId36" Type="http://schemas.openxmlformats.org/officeDocument/2006/relationships/slide" Target="slides/slide35.xml"/>
  <Relationship Id="rId37" Type="http://schemas.openxmlformats.org/officeDocument/2006/relationships/slide" Target="slides/slide36.xml"/>
  <Relationship Id="rId38" Type="http://schemas.openxmlformats.org/officeDocument/2006/relationships/slide" Target="slides/slide37.xml"/>
  <Relationship Id="rId39" Type="http://schemas.openxmlformats.org/officeDocument/2006/relationships/slide" Target="slides/slide38.xml"/>
  <Relationship Id="rId4" Type="http://schemas.openxmlformats.org/officeDocument/2006/relationships/slide" Target="slides/slide3.xml"/>
  <Relationship Id="rId40" Type="http://schemas.openxmlformats.org/officeDocument/2006/relationships/slide" Target="slides/slide39.xml"/>
  <Relationship Id="rId41" Type="http://schemas.openxmlformats.org/officeDocument/2006/relationships/slide" Target="slides/slide40.xml"/>
  <Relationship Id="rId42" Type="http://schemas.openxmlformats.org/officeDocument/2006/relationships/slide" Target="slides/slide41.xml"/>
  <Relationship Id="rId43" Type="http://schemas.openxmlformats.org/officeDocument/2006/relationships/slide" Target="slides/slide42.xml"/>
  <Relationship Id="rId44" Type="http://schemas.openxmlformats.org/officeDocument/2006/relationships/slide" Target="slides/slide43.xml"/>
  <Relationship Id="rId45" Type="http://schemas.openxmlformats.org/officeDocument/2006/relationships/slide" Target="slides/slide44.xml"/>
  <Relationship Id="rId46" Type="http://schemas.openxmlformats.org/officeDocument/2006/relationships/slide" Target="slides/slide45.xml"/>
  <Relationship Id="rId47" Type="http://schemas.openxmlformats.org/officeDocument/2006/relationships/slide" Target="slides/slide46.xml"/>
  <Relationship Id="rId48" Type="http://schemas.openxmlformats.org/officeDocument/2006/relationships/slide" Target="slides/slide47.xml"/>
  <Relationship Id="rId49" Type="http://schemas.openxmlformats.org/officeDocument/2006/relationships/slide" Target="slides/slide48.xml"/>
  <Relationship Id="rId5" Type="http://schemas.openxmlformats.org/officeDocument/2006/relationships/slide" Target="slides/slide4.xml"/>
  <Relationship Id="rId50" Type="http://schemas.openxmlformats.org/officeDocument/2006/relationships/notesMaster" Target="notesMasters/notesMaster1.xml"/>
  <Relationship Id="rId51" Type="http://schemas.openxmlformats.org/officeDocument/2006/relationships/handoutMaster" Target="handoutMasters/handoutMaster1.xml"/>
  <Relationship Id="rId52" Type="http://schemas.openxmlformats.org/officeDocument/2006/relationships/presProps" Target="presProps.xml"/>
  <Relationship Id="rId53" Type="http://schemas.openxmlformats.org/officeDocument/2006/relationships/viewProps" Target="viewProps.xml"/>
  <Relationship Id="rId54" Type="http://schemas.openxmlformats.org/officeDocument/2006/relationships/theme" Target="theme/theme1.xml"/>
  <Relationship Id="rId55" Type="http://schemas.openxmlformats.org/officeDocument/2006/relationships/tableStyles" Target="tableStyles.xml"/>
  <Relationship Id="rId6" Type="http://schemas.openxmlformats.org/officeDocument/2006/relationships/slide" Target="slides/slide5.xml"/>
  <Relationship Id="rId7" Type="http://schemas.openxmlformats.org/officeDocument/2006/relationships/slide" Target="slides/slide6.xml"/>
  <Relationship Id="rId8" Type="http://schemas.openxmlformats.org/officeDocument/2006/relationships/slide" Target="slides/slide7.xml"/>
  <Relationship Id="rId9" Type="http://schemas.openxmlformats.org/officeDocument/2006/relationships/slide" Target="slides/slide8.xml"/>
</Relationships>

</file>

<file path=ppt/handoutMasters/_rels/handoutMaster1.xml.rels><?xml version="1.0" encoding="UTF-8"?>

<Relationships xmlns="http://schemas.openxmlformats.org/package/2006/relationships">
  <Relationship Id="rId1" Type="http://schemas.openxmlformats.org/officeDocument/2006/relationships/theme" Target="../theme/theme3.xml"/>
</Relationships>
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pPr>
              <a:defRPr/>
            </a:pPr>
            <a:r>
              <a:rPr lang="en-US"/>
              <a:t>MAP Advisory Group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pPr>
              <a:defRPr/>
            </a:pPr>
            <a:r>
              <a:rPr lang="en-US"/>
              <a:t>3/16/17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pPr>
              <a:defRPr/>
            </a:pPr>
            <a:fld id="{17ADB884-6D09-43DC-87FD-48B0244F75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364383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?>

<Relationships xmlns="http://schemas.openxmlformats.org/package/2006/relationships">
  <Relationship Id="rId1" Type="http://schemas.openxmlformats.org/officeDocument/2006/relationships/theme" Target="../theme/theme2.xml"/>
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MAP Advisory Group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 altLang="en-US"/>
              <a:t>3/16/17</a:t>
            </a:r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49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1249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49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E7229433-B531-49B5-91F4-C82CCA1CD5D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7276703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1.xml"/>
</Relationships>

</file>

<file path=ppt/notesSlides/_rels/notesSlide2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3.xml"/>
</Relationships>

</file>

<file path=ppt/notesSlides/_rels/notesSlide3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13.xml"/>
</Relationships>

</file>

<file path=ppt/notesSlides/_rels/notesSlide4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15.xml"/>
</Relationships>

</file>

<file path=ppt/notesSlides/_rels/notesSlide5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17.xml"/>
</Relationships>

</file>

<file path=ppt/notesSlides/_rels/notesSlide6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18.xml"/>
</Relationships>

</file>

<file path=ppt/notesSlides/_rels/notesSlide7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48.xml"/>
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1363" indent="-284163">
              <a:defRPr>
                <a:solidFill>
                  <a:schemeClr val="tx1"/>
                </a:solidFill>
                <a:latin typeface="Tahoma" charset="0"/>
              </a:defRPr>
            </a:lvl2pPr>
            <a:lvl3pPr marL="1141413" indent="-227013">
              <a:defRPr>
                <a:solidFill>
                  <a:schemeClr val="tx1"/>
                </a:solidFill>
                <a:latin typeface="Tahoma" charset="0"/>
              </a:defRPr>
            </a:lvl3pPr>
            <a:lvl4pPr marL="1598613" indent="-227013">
              <a:defRPr>
                <a:solidFill>
                  <a:schemeClr val="tx1"/>
                </a:solidFill>
                <a:latin typeface="Tahoma" charset="0"/>
              </a:defRPr>
            </a:lvl4pPr>
            <a:lvl5pPr marL="2055813" indent="-227013">
              <a:defRPr>
                <a:solidFill>
                  <a:schemeClr val="tx1"/>
                </a:solidFill>
                <a:latin typeface="Tahoma" charset="0"/>
              </a:defRPr>
            </a:lvl5pPr>
            <a:lvl6pPr marL="2513013" indent="-227013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0213" indent="-227013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7413" indent="-227013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4613" indent="-227013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fld id="{8A45C9A0-D1A2-415A-9E1A-6D9AFB543CBF}" type="slidenum">
              <a:rPr lang="en-US" altLang="en-US" smtClean="0">
                <a:latin typeface="Times New Roman" pitchFamily="18" charset="0"/>
                <a:ea typeface="ＭＳ Ｐゴシック" pitchFamily="34" charset="-128"/>
              </a:rPr>
              <a:pPr/>
              <a:t>1</a:t>
            </a:fld>
            <a:endParaRPr lang="en-US" alt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fld id="{42F15581-FEAA-457B-B110-5CF188074956}" type="slidenum">
              <a:rPr lang="en-US" altLang="en-US" smtClean="0">
                <a:latin typeface="Arial" charset="0"/>
              </a:rPr>
              <a:pPr/>
              <a:t>3</a:t>
            </a:fld>
            <a:endParaRPr lang="en-US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Tahoma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Tahoma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Tahoma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Tahoma" charset="0"/>
              </a:defRPr>
            </a:lvl5pPr>
            <a:lvl6pPr marL="2552700" indent="-231775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3009900" indent="-231775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67100" indent="-231775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924300" indent="-231775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fld id="{825D86F3-1A43-448E-B80C-457330DD2994}" type="slidenum">
              <a:rPr lang="en-US" altLang="en-US" smtClean="0">
                <a:latin typeface="Arial" charset="0"/>
              </a:rPr>
              <a:pPr/>
              <a:t>13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55301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Tahoma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Tahoma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Tahoma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Tahoma" charset="0"/>
              </a:defRPr>
            </a:lvl5pPr>
            <a:lvl6pPr marL="2552700" indent="-231775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3009900" indent="-231775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67100" indent="-231775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924300" indent="-231775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r>
              <a:rPr lang="en-US" altLang="en-US" smtClean="0">
                <a:latin typeface="Arial" charset="0"/>
              </a:rPr>
              <a:t>3/16/17</a:t>
            </a:r>
          </a:p>
        </p:txBody>
      </p:sp>
      <p:sp>
        <p:nvSpPr>
          <p:cNvPr id="55302" name="Header Placeholder 5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Tahoma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Tahoma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Tahoma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Tahoma" charset="0"/>
              </a:defRPr>
            </a:lvl5pPr>
            <a:lvl6pPr marL="2552700" indent="-231775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3009900" indent="-231775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67100" indent="-231775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924300" indent="-231775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r>
              <a:rPr lang="en-US" altLang="en-US" smtClean="0">
                <a:latin typeface="Arial" charset="0"/>
              </a:rPr>
              <a:t>MAP Advisory Group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Tahoma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Tahoma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Tahoma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Tahoma" charset="0"/>
              </a:defRPr>
            </a:lvl5pPr>
            <a:lvl6pPr marL="2552700" indent="-231775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3009900" indent="-231775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67100" indent="-231775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924300" indent="-231775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fld id="{47481730-81CC-4CA5-9D6A-D5B601BE9268}" type="slidenum">
              <a:rPr lang="en-US" altLang="en-US" smtClean="0">
                <a:latin typeface="Arial" charset="0"/>
              </a:rPr>
              <a:pPr/>
              <a:t>15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56325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Tahoma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Tahoma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Tahoma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Tahoma" charset="0"/>
              </a:defRPr>
            </a:lvl5pPr>
            <a:lvl6pPr marL="2552700" indent="-231775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3009900" indent="-231775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67100" indent="-231775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924300" indent="-231775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r>
              <a:rPr lang="en-US" altLang="en-US" smtClean="0">
                <a:latin typeface="Arial" charset="0"/>
              </a:rPr>
              <a:t>3/16/17</a:t>
            </a:r>
          </a:p>
        </p:txBody>
      </p:sp>
      <p:sp>
        <p:nvSpPr>
          <p:cNvPr id="56326" name="Header Placeholder 5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Tahoma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Tahoma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Tahoma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Tahoma" charset="0"/>
              </a:defRPr>
            </a:lvl5pPr>
            <a:lvl6pPr marL="2552700" indent="-231775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3009900" indent="-231775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67100" indent="-231775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924300" indent="-231775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r>
              <a:rPr lang="en-US" altLang="en-US" smtClean="0">
                <a:latin typeface="Arial" charset="0"/>
              </a:rPr>
              <a:t>MAP Advisory Group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Tahoma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Tahoma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Tahoma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Tahoma" charset="0"/>
              </a:defRPr>
            </a:lvl5pPr>
            <a:lvl6pPr marL="2552700" indent="-231775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3009900" indent="-231775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67100" indent="-231775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924300" indent="-231775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fld id="{C183125F-7CFE-4DE4-89F5-A4C469BB08F9}" type="slidenum">
              <a:rPr lang="en-US" altLang="en-US" smtClean="0">
                <a:latin typeface="Arial" charset="0"/>
              </a:rPr>
              <a:pPr/>
              <a:t>17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57349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Tahoma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Tahoma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Tahoma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Tahoma" charset="0"/>
              </a:defRPr>
            </a:lvl5pPr>
            <a:lvl6pPr marL="2552700" indent="-231775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3009900" indent="-231775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67100" indent="-231775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924300" indent="-231775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r>
              <a:rPr lang="en-US" altLang="en-US" smtClean="0">
                <a:latin typeface="Arial" charset="0"/>
              </a:rPr>
              <a:t>3/16/17</a:t>
            </a:r>
          </a:p>
        </p:txBody>
      </p:sp>
      <p:sp>
        <p:nvSpPr>
          <p:cNvPr id="57350" name="Header Placeholder 5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Tahoma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Tahoma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Tahoma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Tahoma" charset="0"/>
              </a:defRPr>
            </a:lvl5pPr>
            <a:lvl6pPr marL="2552700" indent="-231775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3009900" indent="-231775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67100" indent="-231775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924300" indent="-231775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r>
              <a:rPr lang="en-US" altLang="en-US" smtClean="0">
                <a:latin typeface="Arial" charset="0"/>
              </a:rPr>
              <a:t>MAP Advisory Group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Tahoma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Tahoma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Tahoma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Tahoma" charset="0"/>
              </a:defRPr>
            </a:lvl5pPr>
            <a:lvl6pPr marL="2552700" indent="-231775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3009900" indent="-231775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67100" indent="-231775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924300" indent="-231775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fld id="{2FD6AB31-6C3E-4506-BBB9-1408C9933AA4}" type="slidenum">
              <a:rPr lang="en-US" altLang="en-US" smtClean="0">
                <a:latin typeface="Arial" charset="0"/>
              </a:rPr>
              <a:pPr/>
              <a:t>18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58373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Tahoma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Tahoma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Tahoma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Tahoma" charset="0"/>
              </a:defRPr>
            </a:lvl5pPr>
            <a:lvl6pPr marL="2552700" indent="-231775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3009900" indent="-231775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67100" indent="-231775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924300" indent="-231775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r>
              <a:rPr lang="en-US" altLang="en-US" smtClean="0">
                <a:latin typeface="Arial" charset="0"/>
              </a:rPr>
              <a:t>3/16/17</a:t>
            </a:r>
          </a:p>
        </p:txBody>
      </p:sp>
      <p:sp>
        <p:nvSpPr>
          <p:cNvPr id="58374" name="Header Placeholder 5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Tahoma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Tahoma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Tahoma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Tahoma" charset="0"/>
              </a:defRPr>
            </a:lvl5pPr>
            <a:lvl6pPr marL="2552700" indent="-231775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3009900" indent="-231775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67100" indent="-231775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924300" indent="-231775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r>
              <a:rPr lang="en-US" altLang="en-US" smtClean="0">
                <a:latin typeface="Arial" charset="0"/>
              </a:rPr>
              <a:t>MAP Advisory Group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Tahoma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Tahoma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Tahoma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Tahoma" charset="0"/>
              </a:defRPr>
            </a:lvl5pPr>
            <a:lvl6pPr marL="2552700" indent="-231775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3009900" indent="-231775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67100" indent="-231775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924300" indent="-231775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fld id="{A257359A-DD78-4116-A8C7-6595A56FE3D0}" type="slidenum">
              <a:rPr lang="en-US" altLang="en-US" smtClean="0">
                <a:latin typeface="Arial" charset="0"/>
              </a:rPr>
              <a:pPr/>
              <a:t>48</a:t>
            </a:fld>
            <a:endParaRPr lang="en-US" altLang="en-US" smtClean="0">
              <a:latin typeface="Arial" charset="0"/>
            </a:endParaRPr>
          </a:p>
        </p:txBody>
      </p:sp>
      <p:sp>
        <p:nvSpPr>
          <p:cNvPr id="59397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Tahoma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Tahoma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Tahoma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Tahoma" charset="0"/>
              </a:defRPr>
            </a:lvl5pPr>
            <a:lvl6pPr marL="2552700" indent="-231775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3009900" indent="-231775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67100" indent="-231775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924300" indent="-231775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r>
              <a:rPr lang="en-US" altLang="en-US" smtClean="0">
                <a:latin typeface="Arial" charset="0"/>
              </a:rPr>
              <a:t>3/16/17</a:t>
            </a:r>
          </a:p>
        </p:txBody>
      </p:sp>
      <p:sp>
        <p:nvSpPr>
          <p:cNvPr id="59398" name="Header Placeholder 5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Tahoma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Tahoma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Tahoma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Tahoma" charset="0"/>
              </a:defRPr>
            </a:lvl5pPr>
            <a:lvl6pPr marL="2552700" indent="-231775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3009900" indent="-231775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67100" indent="-231775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924300" indent="-231775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r>
              <a:rPr lang="en-US" altLang="en-US" smtClean="0">
                <a:latin typeface="Arial" charset="0"/>
              </a:rPr>
              <a:t>MAP Advisory Group</a:t>
            </a:r>
          </a:p>
        </p:txBody>
      </p:sp>
    </p:spTree>
  </p:cSld>
  <p:clrMapOvr>
    <a:masterClrMapping/>
  </p:clrMapOvr>
</p:notes>
</file>

<file path=ppt/slideLayouts/_rels/slideLayout1.xml.rels><?xml version="1.0" encoding="UTF-8"?>

<Relationships xmlns="http://schemas.openxmlformats.org/package/2006/relationships">
  <Relationship Id="rId1" Type="http://schemas.openxmlformats.org/officeDocument/2006/relationships/audio" Target="../media/audio1.wav"/>
  <Relationship Id="rId2" Type="http://schemas.openxmlformats.org/officeDocument/2006/relationships/slideMaster" Target="../slideMasters/slideMaster1.xml"/>
</Relationships>

</file>

<file path=ppt/slideLayouts/_rels/slideLayout10.xml.rels><?xml version="1.0" encoding="UTF-8"?>

<Relationships xmlns="http://schemas.openxmlformats.org/package/2006/relationships">
  <Relationship Id="rId1" Type="http://schemas.openxmlformats.org/officeDocument/2006/relationships/audio" Target="../media/audio1.wav"/>
  <Relationship Id="rId2" Type="http://schemas.openxmlformats.org/officeDocument/2006/relationships/slideMaster" Target="../slideMasters/slideMaster1.xml"/>
</Relationships>

</file>

<file path=ppt/slideLayouts/_rels/slideLayout11.xml.rels><?xml version="1.0" encoding="UTF-8"?>

<Relationships xmlns="http://schemas.openxmlformats.org/package/2006/relationships">
  <Relationship Id="rId1" Type="http://schemas.openxmlformats.org/officeDocument/2006/relationships/audio" Target="../media/audio1.wav"/>
  <Relationship Id="rId2" Type="http://schemas.openxmlformats.org/officeDocument/2006/relationships/slideMaster" Target="../slideMasters/slideMaster1.xml"/>
</Relationships>

</file>

<file path=ppt/slideLayouts/_rels/slideLayout2.xml.rels><?xml version="1.0" encoding="UTF-8"?>

<Relationships xmlns="http://schemas.openxmlformats.org/package/2006/relationships">
  <Relationship Id="rId1" Type="http://schemas.openxmlformats.org/officeDocument/2006/relationships/audio" Target="../media/audio1.wav"/>
  <Relationship Id="rId2" Type="http://schemas.openxmlformats.org/officeDocument/2006/relationships/slideMaster" Target="../slideMasters/slideMaster1.xml"/>
</Relationships>

</file>

<file path=ppt/slideLayouts/_rels/slideLayout3.xml.rels><?xml version="1.0" encoding="UTF-8"?>

<Relationships xmlns="http://schemas.openxmlformats.org/package/2006/relationships">
  <Relationship Id="rId1" Type="http://schemas.openxmlformats.org/officeDocument/2006/relationships/audio" Target="../media/audio1.wav"/>
  <Relationship Id="rId2" Type="http://schemas.openxmlformats.org/officeDocument/2006/relationships/slideMaster" Target="../slideMasters/slideMaster1.xml"/>
</Relationships>

</file>

<file path=ppt/slideLayouts/_rels/slideLayout4.xml.rels><?xml version="1.0" encoding="UTF-8"?>

<Relationships xmlns="http://schemas.openxmlformats.org/package/2006/relationships">
  <Relationship Id="rId1" Type="http://schemas.openxmlformats.org/officeDocument/2006/relationships/audio" Target="../media/audio1.wav"/>
  <Relationship Id="rId2" Type="http://schemas.openxmlformats.org/officeDocument/2006/relationships/slideMaster" Target="../slideMasters/slideMaster1.xml"/>
</Relationships>

</file>

<file path=ppt/slideLayouts/_rels/slideLayout5.xml.rels><?xml version="1.0" encoding="UTF-8"?>

<Relationships xmlns="http://schemas.openxmlformats.org/package/2006/relationships">
  <Relationship Id="rId1" Type="http://schemas.openxmlformats.org/officeDocument/2006/relationships/audio" Target="../media/audio1.wav"/>
  <Relationship Id="rId2" Type="http://schemas.openxmlformats.org/officeDocument/2006/relationships/slideMaster" Target="../slideMasters/slideMaster1.xml"/>
</Relationships>

</file>

<file path=ppt/slideLayouts/_rels/slideLayout6.xml.rels><?xml version="1.0" encoding="UTF-8"?>

<Relationships xmlns="http://schemas.openxmlformats.org/package/2006/relationships">
  <Relationship Id="rId1" Type="http://schemas.openxmlformats.org/officeDocument/2006/relationships/audio" Target="../media/audio1.wav"/>
  <Relationship Id="rId2" Type="http://schemas.openxmlformats.org/officeDocument/2006/relationships/slideMaster" Target="../slideMasters/slideMaster1.xml"/>
</Relationships>

</file>

<file path=ppt/slideLayouts/_rels/slideLayout7.xml.rels><?xml version="1.0" encoding="UTF-8"?>

<Relationships xmlns="http://schemas.openxmlformats.org/package/2006/relationships">
  <Relationship Id="rId1" Type="http://schemas.openxmlformats.org/officeDocument/2006/relationships/audio" Target="../media/audio1.wav"/>
  <Relationship Id="rId2" Type="http://schemas.openxmlformats.org/officeDocument/2006/relationships/slideMaster" Target="../slideMasters/slideMaster1.xml"/>
</Relationships>

</file>

<file path=ppt/slideLayouts/_rels/slideLayout8.xml.rels><?xml version="1.0" encoding="UTF-8"?>

<Relationships xmlns="http://schemas.openxmlformats.org/package/2006/relationships">
  <Relationship Id="rId1" Type="http://schemas.openxmlformats.org/officeDocument/2006/relationships/audio" Target="../media/audio1.wav"/>
  <Relationship Id="rId2" Type="http://schemas.openxmlformats.org/officeDocument/2006/relationships/slideMaster" Target="../slideMasters/slideMaster1.xml"/>
</Relationships>

</file>

<file path=ppt/slideLayouts/_rels/slideLayout9.xml.rels><?xml version="1.0" encoding="UTF-8"?>

<Relationships xmlns="http://schemas.openxmlformats.org/package/2006/relationships">
  <Relationship Id="rId1" Type="http://schemas.openxmlformats.org/officeDocument/2006/relationships/audio" Target="../media/audio1.wav"/>
  <Relationship Id="rId2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479 w 5184"/>
                  <a:gd name="T3" fmla="*/ 3159 h 3159"/>
                  <a:gd name="T4" fmla="*/ 5479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92 w 556"/>
                  <a:gd name="T5" fmla="*/ 3159 h 3159"/>
                  <a:gd name="T6" fmla="*/ 592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>
                <a:gd name="T0" fmla="*/ 0 w 12"/>
                <a:gd name="T1" fmla="*/ 0 h 420"/>
                <a:gd name="T2" fmla="*/ 0 w 12"/>
                <a:gd name="T3" fmla="*/ 420 h 420"/>
                <a:gd name="T4" fmla="*/ 12 w 12"/>
                <a:gd name="T5" fmla="*/ 420 h 420"/>
                <a:gd name="T6" fmla="*/ 12 w 12"/>
                <a:gd name="T7" fmla="*/ 0 h 420"/>
                <a:gd name="T8" fmla="*/ 0 w 12"/>
                <a:gd name="T9" fmla="*/ 0 h 420"/>
                <a:gd name="T10" fmla="*/ 0 w 12"/>
                <a:gd name="T11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69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69 w 251"/>
                <a:gd name="T7" fmla="*/ 12 h 12"/>
                <a:gd name="T8" fmla="*/ 269 w 251"/>
                <a:gd name="T9" fmla="*/ 0 h 12"/>
                <a:gd name="T10" fmla="*/ 269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105093 w 251"/>
                <a:gd name="T5" fmla="*/ 12 h 12"/>
                <a:gd name="T6" fmla="*/ 105093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5001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5001 w 4724"/>
                  <a:gd name="T7" fmla="*/ 12 h 12"/>
                  <a:gd name="T8" fmla="*/ 5001 w 4724"/>
                  <a:gd name="T9" fmla="*/ 0 h 12"/>
                  <a:gd name="T10" fmla="*/ 5001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57360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57361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3/16/17</a:t>
            </a:r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A6532-25A1-44B9-831F-660B303AD53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80623944"/>
      </p:ext>
    </p:extLst>
  </p:cSld>
  <p:clrMapOvr>
    <a:masterClrMapping/>
  </p:clrMapOvr>
  <p:transition>
    <p:fade/>
    <p:sndAc>
      <p:stSnd>
        <p:snd r:embed="rId1" name="camera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3/16/17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BABEE-5C05-4966-BDAC-EFE58174911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8685131"/>
      </p:ext>
    </p:extLst>
  </p:cSld>
  <p:clrMapOvr>
    <a:masterClrMapping/>
  </p:clrMapOvr>
  <p:transition>
    <p:fade/>
    <p:sndAc>
      <p:stSnd>
        <p:snd r:embed="rId1" name="camera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3/16/17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DA27C-DDAC-4FCA-9A1A-6943FB1D8A1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58799268"/>
      </p:ext>
    </p:extLst>
  </p:cSld>
  <p:clrMapOvr>
    <a:masterClrMapping/>
  </p:clrMapOvr>
  <p:transition>
    <p:fade/>
    <p:sndAc>
      <p:stSnd>
        <p:snd r:embed="rId1" name="camera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3/16/17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D237B-2417-48A7-BB1D-0E84ECFD82E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27080809"/>
      </p:ext>
    </p:extLst>
  </p:cSld>
  <p:clrMapOvr>
    <a:masterClrMapping/>
  </p:clrMapOvr>
  <p:transition>
    <p:fade/>
    <p:sndAc>
      <p:stSnd>
        <p:snd r:embed="rId1" name="camera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3/16/17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E8EB5C-7C61-4B38-8FF6-E09E2BFC1E0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58132851"/>
      </p:ext>
    </p:extLst>
  </p:cSld>
  <p:clrMapOvr>
    <a:masterClrMapping/>
  </p:clrMapOvr>
  <p:transition>
    <p:fade/>
    <p:sndAc>
      <p:stSnd>
        <p:snd r:embed="rId1" name="camera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3/16/17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F4D63-2E03-4DA0-B737-CA3C0131AC4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5668541"/>
      </p:ext>
    </p:extLst>
  </p:cSld>
  <p:clrMapOvr>
    <a:masterClrMapping/>
  </p:clrMapOvr>
  <p:transition>
    <p:fade/>
    <p:sndAc>
      <p:stSnd>
        <p:snd r:embed="rId1" name="camera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3/16/17</a:t>
            </a: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8E9D38-4DD3-4825-9F0E-481DCB8E85B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20791158"/>
      </p:ext>
    </p:extLst>
  </p:cSld>
  <p:clrMapOvr>
    <a:masterClrMapping/>
  </p:clrMapOvr>
  <p:transition>
    <p:fade/>
    <p:sndAc>
      <p:stSnd>
        <p:snd r:embed="rId1" name="camera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3/16/17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33AB5-262B-4284-9264-2B2F95102AC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77696412"/>
      </p:ext>
    </p:extLst>
  </p:cSld>
  <p:clrMapOvr>
    <a:masterClrMapping/>
  </p:clrMapOvr>
  <p:transition>
    <p:fade/>
    <p:sndAc>
      <p:stSnd>
        <p:snd r:embed="rId1" name="camera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3/16/17</a:t>
            </a:r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E3601-A9A5-4638-B477-C41738964A5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92550208"/>
      </p:ext>
    </p:extLst>
  </p:cSld>
  <p:clrMapOvr>
    <a:masterClrMapping/>
  </p:clrMapOvr>
  <p:transition>
    <p:fade/>
    <p:sndAc>
      <p:stSnd>
        <p:snd r:embed="rId1" name="camera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3/16/17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89B5F2-2D73-47F4-B9D5-668985133B3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75631825"/>
      </p:ext>
    </p:extLst>
  </p:cSld>
  <p:clrMapOvr>
    <a:masterClrMapping/>
  </p:clrMapOvr>
  <p:transition>
    <p:fade/>
    <p:sndAc>
      <p:stSnd>
        <p:snd r:embed="rId1" name="camera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3/16/17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96602-9A74-4B62-8122-F057DE9B37C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41973727"/>
      </p:ext>
    </p:extLst>
  </p:cSld>
  <p:clrMapOvr>
    <a:masterClrMapping/>
  </p:clrMapOvr>
  <p:transition>
    <p:fade/>
    <p:sndAc>
      <p:stSnd>
        <p:snd r:embed="rId1" name="camera.wav"/>
      </p:stSnd>
    </p:sndAc>
  </p:transition>
</p:sldLayout>
</file>

<file path=ppt/slideMasters/_rels/slideMaster1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1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theme" Target="../theme/theme1.xml"/>
  <Relationship Id="rId13" Type="http://schemas.openxmlformats.org/officeDocument/2006/relationships/audio" Target="../media/audio1.wav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479 w 5184"/>
                <a:gd name="T3" fmla="*/ 3159 h 3159"/>
                <a:gd name="T4" fmla="*/ 5479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92 w 556"/>
                <a:gd name="T5" fmla="*/ 3159 h 3159"/>
                <a:gd name="T6" fmla="*/ 592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035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5001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5001 w 4724"/>
                  <a:gd name="T7" fmla="*/ 12 h 12"/>
                  <a:gd name="T8" fmla="*/ 5001 w 4724"/>
                  <a:gd name="T9" fmla="*/ 0 h 12"/>
                  <a:gd name="T10" fmla="*/ 5001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31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041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105093 w 251"/>
                  <a:gd name="T5" fmla="*/ 12 h 12"/>
                  <a:gd name="T6" fmla="*/ 105093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69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69 w 251"/>
                  <a:gd name="T7" fmla="*/ 12 h 12"/>
                  <a:gd name="T8" fmla="*/ 269 w 251"/>
                  <a:gd name="T9" fmla="*/ 0 h 12"/>
                  <a:gd name="T10" fmla="*/ 269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34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56335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6336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6337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r>
              <a:rPr lang="en-US" altLang="en-US"/>
              <a:t>3/16/17</a:t>
            </a:r>
          </a:p>
        </p:txBody>
      </p:sp>
      <p:sp>
        <p:nvSpPr>
          <p:cNvPr id="56338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6339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B8E3097C-539B-4D1A-951F-9E9F793B84C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</p:sldLayoutIdLst>
  <p:transition>
    <p:fade/>
    <p:sndAc>
      <p:stSnd>
        <p:snd r:embed="rId13" name="camera.wav"/>
      </p:stSnd>
    </p:sndAc>
  </p:transition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7.xml"/>
  <Relationship Id="rId2" Type="http://schemas.openxmlformats.org/officeDocument/2006/relationships/notesSlide" Target="../notesSlides/notesSlide1.xml"/>
  <Relationship Id="rId3" Type="http://schemas.openxmlformats.org/officeDocument/2006/relationships/image" Target="../media/image1.png"/>
  <Relationship Id="rId4" Type="http://schemas.openxmlformats.org/officeDocument/2006/relationships/image" Target="../media/image2.png"/>
</Relationships>

</file>

<file path=ppt/slides/_rels/slide10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audio" Target="../media/audio1.wav"/>
  <Relationship Id="rId3" Type="http://schemas.openxmlformats.org/officeDocument/2006/relationships/image" Target="../media/image7.png"/>
</Relationships>

</file>

<file path=ppt/slides/_rels/slide11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audio" Target="../media/audio1.wav"/>
  <Relationship Id="rId3" Type="http://schemas.openxmlformats.org/officeDocument/2006/relationships/image" Target="../media/image8.png"/>
</Relationships>

</file>

<file path=ppt/slides/_rels/slide12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audio" Target="../media/audio1.wav"/>
  <Relationship Id="rId3" Type="http://schemas.openxmlformats.org/officeDocument/2006/relationships/image" Target="../media/image9.png"/>
</Relationships>

</file>

<file path=ppt/slides/_rels/slide13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notesSlide" Target="../notesSlides/notesSlide3.xml"/>
  <Relationship Id="rId3" Type="http://schemas.openxmlformats.org/officeDocument/2006/relationships/audio" Target="../media/audio1.wav"/>
  <Relationship Id="rId4" Type="http://schemas.openxmlformats.org/officeDocument/2006/relationships/image" Target="../media/image10.png"/>
</Relationships>

</file>

<file path=ppt/slides/_rels/slide14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audio" Target="../media/audio1.wav"/>
  <Relationship Id="rId3" Type="http://schemas.openxmlformats.org/officeDocument/2006/relationships/image" Target="../media/image11.png"/>
</Relationships>

</file>

<file path=ppt/slides/_rels/slide15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notesSlide" Target="../notesSlides/notesSlide4.xml"/>
  <Relationship Id="rId3" Type="http://schemas.openxmlformats.org/officeDocument/2006/relationships/audio" Target="../media/audio1.wav"/>
</Relationships>

</file>

<file path=ppt/slides/_rels/slide16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audio" Target="../media/audio1.wav"/>
  <Relationship Id="rId3" Type="http://schemas.openxmlformats.org/officeDocument/2006/relationships/image" Target="../media/image12.png"/>
</Relationships>

</file>

<file path=ppt/slides/_rels/slide17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notesSlide" Target="../notesSlides/notesSlide5.xml"/>
  <Relationship Id="rId3" Type="http://schemas.openxmlformats.org/officeDocument/2006/relationships/audio" Target="../media/audio1.wav"/>
</Relationships>

</file>

<file path=ppt/slides/_rels/slide18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notesSlide" Target="../notesSlides/notesSlide6.xml"/>
  <Relationship Id="rId3" Type="http://schemas.openxmlformats.org/officeDocument/2006/relationships/audio" Target="../media/audio1.wav"/>
</Relationships>

</file>

<file path=ppt/slides/_rels/slide19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audio" Target="../media/audio1.wav"/>
  <Relationship Id="rId3" Type="http://schemas.openxmlformats.org/officeDocument/2006/relationships/image" Target="../media/image13.png"/>
</Relationships>

</file>

<file path=ppt/slides/_rels/slide2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audio" Target="../media/audio1.wav"/>
</Relationships>

</file>

<file path=ppt/slides/_rels/slide20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audio" Target="../media/audio1.wav"/>
  <Relationship Id="rId3" Type="http://schemas.openxmlformats.org/officeDocument/2006/relationships/image" Target="../media/image14.png"/>
</Relationships>

</file>

<file path=ppt/slides/_rels/slide21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audio" Target="../media/audio1.wav"/>
  <Relationship Id="rId3" Type="http://schemas.openxmlformats.org/officeDocument/2006/relationships/image" Target="../media/image15.png"/>
</Relationships>

</file>

<file path=ppt/slides/_rels/slide22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audio" Target="../media/audio1.wav"/>
  <Relationship Id="rId3" Type="http://schemas.openxmlformats.org/officeDocument/2006/relationships/image" Target="../media/image16.png"/>
</Relationships>

</file>

<file path=ppt/slides/_rels/slide23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audio" Target="../media/audio1.wav"/>
  <Relationship Id="rId3" Type="http://schemas.openxmlformats.org/officeDocument/2006/relationships/image" Target="../media/image17.png"/>
</Relationships>

</file>

<file path=ppt/slides/_rels/slide24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audio" Target="../media/audio1.wav"/>
  <Relationship Id="rId3" Type="http://schemas.openxmlformats.org/officeDocument/2006/relationships/image" Target="../media/image18.png"/>
</Relationships>

</file>

<file path=ppt/slides/_rels/slide25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audio" Target="../media/audio1.wav"/>
  <Relationship Id="rId3" Type="http://schemas.openxmlformats.org/officeDocument/2006/relationships/image" Target="../media/image19.png"/>
</Relationships>

</file>

<file path=ppt/slides/_rels/slide26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audio" Target="../media/audio1.wav"/>
  <Relationship Id="rId3" Type="http://schemas.openxmlformats.org/officeDocument/2006/relationships/image" Target="../media/image20.png"/>
</Relationships>

</file>

<file path=ppt/slides/_rels/slide27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audio" Target="../media/audio1.wav"/>
  <Relationship Id="rId3" Type="http://schemas.openxmlformats.org/officeDocument/2006/relationships/image" Target="../media/image21.png"/>
</Relationships>

</file>

<file path=ppt/slides/_rels/slide28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audio" Target="../media/audio1.wav"/>
  <Relationship Id="rId3" Type="http://schemas.openxmlformats.org/officeDocument/2006/relationships/image" Target="../media/image22.png"/>
</Relationships>

</file>

<file path=ppt/slides/_rels/slide29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audio" Target="../media/audio1.wav"/>
  <Relationship Id="rId3" Type="http://schemas.openxmlformats.org/officeDocument/2006/relationships/image" Target="../media/image23.png"/>
</Relationships>

</file>

<file path=ppt/slides/_rels/slide3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notesSlide" Target="../notesSlides/notesSlide2.xml"/>
  <Relationship Id="rId3" Type="http://schemas.openxmlformats.org/officeDocument/2006/relationships/audio" Target="../media/audio1.wav"/>
</Relationships>

</file>

<file path=ppt/slides/_rels/slide30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audio" Target="../media/audio1.wav"/>
  <Relationship Id="rId3" Type="http://schemas.openxmlformats.org/officeDocument/2006/relationships/image" Target="../media/image24.png"/>
</Relationships>

</file>

<file path=ppt/slides/_rels/slide31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audio" Target="../media/audio1.wav"/>
  <Relationship Id="rId3" Type="http://schemas.openxmlformats.org/officeDocument/2006/relationships/image" Target="../media/image25.png"/>
</Relationships>

</file>

<file path=ppt/slides/_rels/slide32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audio" Target="../media/audio1.wav"/>
  <Relationship Id="rId3" Type="http://schemas.openxmlformats.org/officeDocument/2006/relationships/image" Target="../media/image26.png"/>
</Relationships>

</file>

<file path=ppt/slides/_rels/slide33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audio" Target="../media/audio1.wav"/>
  <Relationship Id="rId3" Type="http://schemas.openxmlformats.org/officeDocument/2006/relationships/image" Target="../media/image27.png"/>
</Relationships>

</file>

<file path=ppt/slides/_rels/slide34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audio" Target="../media/audio1.wav"/>
  <Relationship Id="rId3" Type="http://schemas.openxmlformats.org/officeDocument/2006/relationships/image" Target="../media/image28.png"/>
</Relationships>

</file>

<file path=ppt/slides/_rels/slide35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audio" Target="../media/audio1.wav"/>
  <Relationship Id="rId3" Type="http://schemas.openxmlformats.org/officeDocument/2006/relationships/image" Target="../media/image29.png"/>
</Relationships>

</file>

<file path=ppt/slides/_rels/slide36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audio" Target="../media/audio1.wav"/>
  <Relationship Id="rId3" Type="http://schemas.openxmlformats.org/officeDocument/2006/relationships/image" Target="../media/image30.png"/>
</Relationships>

</file>

<file path=ppt/slides/_rels/slide37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audio" Target="../media/audio1.wav"/>
  <Relationship Id="rId3" Type="http://schemas.openxmlformats.org/officeDocument/2006/relationships/image" Target="../media/image31.png"/>
</Relationships>

</file>

<file path=ppt/slides/_rels/slide38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audio" Target="../media/audio1.wav"/>
  <Relationship Id="rId3" Type="http://schemas.openxmlformats.org/officeDocument/2006/relationships/image" Target="../media/image32.png"/>
</Relationships>

</file>

<file path=ppt/slides/_rels/slide39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audio" Target="../media/audio1.wav"/>
  <Relationship Id="rId3" Type="http://schemas.openxmlformats.org/officeDocument/2006/relationships/image" Target="../media/image33.png"/>
</Relationships>

</file>

<file path=ppt/slides/_rels/slide4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audio" Target="../media/audio1.wav"/>
</Relationships>

</file>

<file path=ppt/slides/_rels/slide40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audio" Target="../media/audio1.wav"/>
  <Relationship Id="rId3" Type="http://schemas.openxmlformats.org/officeDocument/2006/relationships/image" Target="../media/image34.png"/>
</Relationships>

</file>

<file path=ppt/slides/_rels/slide41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audio" Target="../media/audio1.wav"/>
  <Relationship Id="rId3" Type="http://schemas.openxmlformats.org/officeDocument/2006/relationships/image" Target="../media/image35.png"/>
</Relationships>

</file>

<file path=ppt/slides/_rels/slide42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audio" Target="../media/audio1.wav"/>
  <Relationship Id="rId3" Type="http://schemas.openxmlformats.org/officeDocument/2006/relationships/image" Target="../media/image36.png"/>
</Relationships>

</file>

<file path=ppt/slides/_rels/slide43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audio" Target="../media/audio1.wav"/>
  <Relationship Id="rId3" Type="http://schemas.openxmlformats.org/officeDocument/2006/relationships/image" Target="../media/image37.png"/>
</Relationships>

</file>

<file path=ppt/slides/_rels/slide44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audio" Target="../media/audio1.wav"/>
  <Relationship Id="rId3" Type="http://schemas.openxmlformats.org/officeDocument/2006/relationships/image" Target="../media/image38.png"/>
</Relationships>

</file>

<file path=ppt/slides/_rels/slide45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audio" Target="../media/audio1.wav"/>
  <Relationship Id="rId3" Type="http://schemas.openxmlformats.org/officeDocument/2006/relationships/image" Target="../media/image39.png"/>
</Relationships>

</file>

<file path=ppt/slides/_rels/slide46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audio" Target="../media/audio1.wav"/>
  <Relationship Id="rId3" Type="http://schemas.openxmlformats.org/officeDocument/2006/relationships/image" Target="../media/image40.png"/>
</Relationships>

</file>

<file path=ppt/slides/_rels/slide47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audio" Target="../media/audio1.wav"/>
  <Relationship Id="rId3" Type="http://schemas.openxmlformats.org/officeDocument/2006/relationships/image" Target="../media/image41.png"/>
</Relationships>

</file>

<file path=ppt/slides/_rels/slide48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notesSlide" Target="../notesSlides/notesSlide7.xml"/>
  <Relationship Id="rId3" Type="http://schemas.openxmlformats.org/officeDocument/2006/relationships/audio" Target="../media/audio1.wav"/>
  <Relationship Id="rId4" Type="http://schemas.openxmlformats.org/officeDocument/2006/relationships/image" Target="../media/image42.jpeg"/>
</Relationships>

</file>

<file path=ppt/slides/_rels/slide5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audio" Target="../media/audio1.wav"/>
</Relationships>

</file>

<file path=ppt/slides/_rels/slide6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audio" Target="../media/audio1.wav"/>
  <Relationship Id="rId3" Type="http://schemas.openxmlformats.org/officeDocument/2006/relationships/image" Target="../media/image3.png"/>
</Relationships>

</file>

<file path=ppt/slides/_rels/slide7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audio" Target="../media/audio1.wav"/>
  <Relationship Id="rId3" Type="http://schemas.openxmlformats.org/officeDocument/2006/relationships/image" Target="../media/image4.png"/>
</Relationships>

</file>

<file path=ppt/slides/_rels/slide8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audio" Target="../media/audio1.wav"/>
  <Relationship Id="rId3" Type="http://schemas.openxmlformats.org/officeDocument/2006/relationships/image" Target="../media/image5.png"/>
</Relationships>

</file>

<file path=ppt/slides/_rels/slide9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audio" Target="../media/audio1.wav"/>
  <Relationship Id="rId3" Type="http://schemas.openxmlformats.org/officeDocument/2006/relationships/image" Target="../media/image6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ChangeArrowheads="1"/>
          </p:cNvSpPr>
          <p:nvPr/>
        </p:nvSpPr>
        <p:spPr bwMode="auto">
          <a:xfrm>
            <a:off x="0" y="0"/>
            <a:ext cx="9158288" cy="1135063"/>
          </a:xfrm>
          <a:prstGeom prst="rect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2370138" y="1136650"/>
            <a:ext cx="44164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>
                <a:latin typeface="Calibri" pitchFamily="34" charset="0"/>
                <a:ea typeface="ＭＳ Ｐゴシック" pitchFamily="34" charset="-128"/>
              </a:rPr>
              <a:t>MAP Advisory Group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>
                <a:latin typeface="Calibri" pitchFamily="34" charset="0"/>
                <a:ea typeface="ＭＳ Ｐゴシック" pitchFamily="34" charset="-128"/>
              </a:rPr>
              <a:t>Meeting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600" b="1">
              <a:latin typeface="Calibri" pitchFamily="34" charset="0"/>
              <a:ea typeface="ＭＳ Ｐゴシック" pitchFamily="34" charset="-128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Calibri" pitchFamily="34" charset="0"/>
                <a:ea typeface="ＭＳ Ｐゴシック" pitchFamily="34" charset="-128"/>
              </a:rPr>
              <a:t>Massachusetts Department of Public Health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>
                <a:latin typeface="Calibri" pitchFamily="34" charset="0"/>
                <a:ea typeface="ＭＳ Ｐゴシック" pitchFamily="34" charset="-128"/>
              </a:rPr>
              <a:t>March 16, 2017</a:t>
            </a:r>
          </a:p>
        </p:txBody>
      </p:sp>
      <p:pic>
        <p:nvPicPr>
          <p:cNvPr id="3076" name="Picture 4" descr="banner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8861"/>
          <a:stretch>
            <a:fillRect/>
          </a:stretch>
        </p:blipFill>
        <p:spPr bwMode="auto">
          <a:xfrm>
            <a:off x="0" y="231775"/>
            <a:ext cx="91582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315200" y="6248400"/>
            <a:ext cx="1628775" cy="457200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/>
              <a:t>Slide </a:t>
            </a:r>
            <a:fld id="{8DE51A6B-9D3A-4A06-BEF0-7A3BA9A2BA85}" type="slidenum">
              <a:rPr lang="en-US" altLang="en-US" smtClean="0"/>
              <a:pPr>
                <a:defRPr/>
              </a:pPr>
              <a:t>1</a:t>
            </a:fld>
            <a:endParaRPr lang="en-US" altLang="en-US" dirty="0"/>
          </a:p>
        </p:txBody>
      </p:sp>
      <p:sp>
        <p:nvSpPr>
          <p:cNvPr id="3078" name="TextBox 5"/>
          <p:cNvSpPr txBox="1">
            <a:spLocks noChangeArrowheads="1"/>
          </p:cNvSpPr>
          <p:nvPr/>
        </p:nvSpPr>
        <p:spPr bwMode="auto">
          <a:xfrm>
            <a:off x="914400" y="3505200"/>
            <a:ext cx="42672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latin typeface="Calibri" pitchFamily="34" charset="0"/>
              </a:rPr>
              <a:t>Mary Rota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Calibri" pitchFamily="34" charset="0"/>
              </a:rPr>
              <a:t>DPH Clinical Reviewer,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Calibri" pitchFamily="34" charset="0"/>
              </a:rPr>
              <a:t>Medication Administration Program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Calibri" pitchFamily="34" charset="0"/>
              </a:rPr>
              <a:t>Drug Control Program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>
              <a:latin typeface="Calibri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latin typeface="Calibri" pitchFamily="34" charset="0"/>
              </a:rPr>
              <a:t>James Lavery, JD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Calibri" pitchFamily="34" charset="0"/>
              </a:rPr>
              <a:t>Director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Calibri" pitchFamily="34" charset="0"/>
              </a:rPr>
              <a:t>Bureau of Health Professions Licensure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400" b="1">
              <a:latin typeface="Calibri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latin typeface="Calibri" pitchFamily="34" charset="0"/>
              </a:rPr>
              <a:t>Lauren B. Nelson, Esq.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Calibri" pitchFamily="34" charset="0"/>
              </a:rPr>
              <a:t>Director of Policy and Regulatory Affairs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Calibri" pitchFamily="34" charset="0"/>
              </a:rPr>
              <a:t>Bureau of Health Care Safety and Quality</a:t>
            </a:r>
          </a:p>
        </p:txBody>
      </p:sp>
      <p:pic>
        <p:nvPicPr>
          <p:cNvPr id="3079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0" y="3505200"/>
            <a:ext cx="3429000" cy="267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Policy 03-4 (New)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3/16/17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1C2B3D-E55E-497E-BB8E-EA131035436E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pic>
        <p:nvPicPr>
          <p:cNvPr id="12293" name="Picture 5" descr="DCP_MAP-draft MAP Policy Manual_3-7-17 [Compatibility Mode] - Microsoft Word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1905000"/>
            <a:ext cx="7543800" cy="408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  <p:sndAc>
      <p:stSnd>
        <p:snd r:embed="rId2" name="camera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Policy 04-1</a:t>
            </a:r>
            <a:br>
              <a:rPr lang="en-US" dirty="0" smtClean="0"/>
            </a:br>
            <a:r>
              <a:rPr lang="en-US" sz="3600" dirty="0" smtClean="0"/>
              <a:t>Advisory Ruling Number 9401</a:t>
            </a:r>
            <a:endParaRPr lang="en-US" sz="3600" dirty="0"/>
          </a:p>
        </p:txBody>
      </p:sp>
      <p:pic>
        <p:nvPicPr>
          <p:cNvPr id="13315" name="Content Placeholder 5" descr="map-policy-manual_10-4-16 draft-n- for MAP Administrator Meeting 3-16-16 [Compatibility Mode] - Microsoft Word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6800" y="1993900"/>
            <a:ext cx="7543800" cy="4089400"/>
          </a:xfrm>
        </p:spPr>
      </p:pic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3/16/17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114B38-E1F7-4180-A272-FDCA5B8E1AA4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</p:spTree>
  </p:cSld>
  <p:clrMapOvr>
    <a:masterClrMapping/>
  </p:clrMapOvr>
  <p:transition>
    <p:fade/>
    <p:sndAc>
      <p:stSnd>
        <p:snd r:embed="rId2" name="camera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Policy 06-2 (1)</a:t>
            </a:r>
            <a:endParaRPr lang="en-US" dirty="0"/>
          </a:p>
        </p:txBody>
      </p:sp>
      <p:pic>
        <p:nvPicPr>
          <p:cNvPr id="14339" name="Content Placeholder 5" descr="map-policy-manual_10-4-16 draft-n- for MAP Administrator Meeting 3-16-16 [Compatibility Mode] - Microsoft Word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6800" y="1993900"/>
            <a:ext cx="7543800" cy="4089400"/>
          </a:xfrm>
        </p:spPr>
      </p:pic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3/16/17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7DC8E6-D87D-47BB-8DF2-28983FA6C843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</p:spTree>
  </p:cSld>
  <p:clrMapOvr>
    <a:masterClrMapping/>
  </p:clrMapOvr>
  <p:transition>
    <p:fade/>
    <p:sndAc>
      <p:stSnd>
        <p:snd r:embed="rId2" name="camera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/>
              <a:t>Proposed Changes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latin typeface="Calibri" panose="020F0502020204030204" pitchFamily="34" charset="0"/>
              </a:rPr>
              <a:t>Remove Policy 06-6 Over-the-Counter Medications and Preparations </a:t>
            </a:r>
          </a:p>
          <a:p>
            <a:pPr eaLnBrk="1" hangingPunct="1">
              <a:defRPr/>
            </a:pPr>
            <a:r>
              <a:rPr lang="en-US" altLang="en-US" dirty="0" smtClean="0">
                <a:latin typeface="Calibri" panose="020F0502020204030204" pitchFamily="34" charset="0"/>
              </a:rPr>
              <a:t>Supplement with two new Policies</a:t>
            </a:r>
          </a:p>
          <a:p>
            <a:pPr lvl="1" eaLnBrk="1" hangingPunct="1">
              <a:defRPr/>
            </a:pPr>
            <a:r>
              <a:rPr lang="en-US" altLang="en-US" dirty="0" smtClean="0">
                <a:latin typeface="Calibri" panose="020F0502020204030204" pitchFamily="34" charset="0"/>
              </a:rPr>
              <a:t>06-6 Over-the-Counter Medications</a:t>
            </a:r>
          </a:p>
          <a:p>
            <a:pPr lvl="1" eaLnBrk="1" hangingPunct="1">
              <a:defRPr/>
            </a:pPr>
            <a:r>
              <a:rPr lang="en-US" altLang="en-US" dirty="0" smtClean="0">
                <a:latin typeface="Calibri" panose="020F0502020204030204" pitchFamily="34" charset="0"/>
              </a:rPr>
              <a:t>06-7 Dietary Supplements </a:t>
            </a:r>
          </a:p>
          <a:p>
            <a:pPr lvl="1" eaLnBrk="1" hangingPunct="1">
              <a:defRPr/>
            </a:pPr>
            <a:endParaRPr lang="en-US" alt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3/16/17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2F308D-3BF4-4786-AB46-F6B6B353524C}" type="slidenum">
              <a:rPr lang="en-US" altLang="en-US"/>
              <a:pPr>
                <a:defRPr/>
              </a:pPr>
              <a:t>13</a:t>
            </a:fld>
            <a:endParaRPr lang="en-US" altLang="en-US" dirty="0"/>
          </a:p>
        </p:txBody>
      </p:sp>
      <p:pic>
        <p:nvPicPr>
          <p:cNvPr id="15366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8800" y="5029200"/>
            <a:ext cx="1981200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Policy 06-6 (Revision)</a:t>
            </a:r>
            <a:endParaRPr lang="en-US" dirty="0"/>
          </a:p>
        </p:txBody>
      </p:sp>
      <p:pic>
        <p:nvPicPr>
          <p:cNvPr id="16387" name="Content Placeholder 5" descr="map-policy-manual_10-4-16 draft-n- for MAP Administrator Meeting 3-16-16 [Compatibility Mode] - Microsoft Word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6800" y="1993900"/>
            <a:ext cx="7543800" cy="4089400"/>
          </a:xfrm>
        </p:spPr>
      </p:pic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3/16/17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D22449-B4EE-45A7-B832-988C26845772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</p:spTree>
  </p:cSld>
  <p:clrMapOvr>
    <a:masterClrMapping/>
  </p:clrMapOvr>
  <p:transition>
    <p:fade/>
    <p:sndAc>
      <p:stSnd>
        <p:snd r:embed="rId2" name="camera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4000" dirty="0" smtClean="0"/>
              <a:t>Proposed Changes-</a:t>
            </a:r>
            <a:br>
              <a:rPr lang="en-US" altLang="en-US" sz="4000" dirty="0" smtClean="0"/>
            </a:br>
            <a:r>
              <a:rPr lang="en-US" altLang="en-US" sz="4000" dirty="0" smtClean="0"/>
              <a:t>Over-the-Counter (OTC)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3600" dirty="0" smtClean="0">
                <a:latin typeface="Calibri" panose="020F0502020204030204" pitchFamily="34" charset="0"/>
              </a:rPr>
              <a:t>Remove ‘Preparations’ from policy</a:t>
            </a:r>
          </a:p>
          <a:p>
            <a:pPr eaLnBrk="1" hangingPunct="1">
              <a:defRPr/>
            </a:pPr>
            <a:r>
              <a:rPr lang="en-US" altLang="en-US" sz="3600" dirty="0" smtClean="0">
                <a:latin typeface="Calibri" panose="020F0502020204030204" pitchFamily="34" charset="0"/>
              </a:rPr>
              <a:t>Remove OTC ‘Method B’ from policy</a:t>
            </a:r>
          </a:p>
          <a:p>
            <a:pPr eaLnBrk="1" hangingPunct="1">
              <a:defRPr/>
            </a:pPr>
            <a:r>
              <a:rPr lang="en-US" altLang="en-US" sz="3600" dirty="0" smtClean="0">
                <a:latin typeface="Calibri" panose="020F0502020204030204" pitchFamily="34" charset="0"/>
              </a:rPr>
              <a:t>Require that all Over-the-Counter Medications:</a:t>
            </a:r>
          </a:p>
          <a:p>
            <a:pPr lvl="1" eaLnBrk="1" hangingPunct="1">
              <a:defRPr/>
            </a:pPr>
            <a:r>
              <a:rPr lang="en-US" altLang="en-US" dirty="0" smtClean="0">
                <a:latin typeface="Calibri" panose="020F0502020204030204" pitchFamily="34" charset="0"/>
              </a:rPr>
              <a:t>Have a HCP order</a:t>
            </a:r>
          </a:p>
          <a:p>
            <a:pPr lvl="1" eaLnBrk="1" hangingPunct="1">
              <a:defRPr/>
            </a:pPr>
            <a:r>
              <a:rPr lang="en-US" altLang="en-US" dirty="0" smtClean="0">
                <a:latin typeface="Calibri" panose="020F0502020204030204" pitchFamily="34" charset="0"/>
              </a:rPr>
              <a:t>Have a pharmacy label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altLang="en-US" sz="3600" dirty="0" smtClean="0"/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altLang="en-US" sz="36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3/16/17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749DCA-F640-4413-8CC0-7CF3994363A5}" type="slidenum">
              <a:rPr lang="en-US" altLang="en-US"/>
              <a:pPr>
                <a:defRPr/>
              </a:pPr>
              <a:t>15</a:t>
            </a:fld>
            <a:endParaRPr lang="en-US" altLang="en-US" dirty="0"/>
          </a:p>
        </p:txBody>
      </p:sp>
    </p:spTree>
  </p:cSld>
  <p:clrMapOvr>
    <a:masterClrMapping/>
  </p:clrMapOvr>
  <p:transition>
    <p:fade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Policy 06-7 (New)</a:t>
            </a:r>
            <a:br>
              <a:rPr lang="en-US" dirty="0" smtClean="0"/>
            </a:br>
            <a:r>
              <a:rPr lang="en-US" sz="3200" dirty="0" smtClean="0"/>
              <a:t>Dietary</a:t>
            </a:r>
            <a:r>
              <a:rPr lang="en-US" dirty="0" smtClean="0"/>
              <a:t> </a:t>
            </a:r>
            <a:r>
              <a:rPr lang="en-US" sz="3200" dirty="0" smtClean="0"/>
              <a:t>Supplements</a:t>
            </a:r>
            <a:endParaRPr lang="en-US" sz="3200" dirty="0"/>
          </a:p>
        </p:txBody>
      </p:sp>
      <p:pic>
        <p:nvPicPr>
          <p:cNvPr id="18435" name="Content Placeholder 5" descr="map-policy-manual_10-4-16 draft-n- for MAP Administrator Meeting 3-16-16 [Compatibility Mode] - Microsoft Word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6800" y="1993900"/>
            <a:ext cx="7543800" cy="4089400"/>
          </a:xfrm>
        </p:spPr>
      </p:pic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3/16/17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06FD84-331D-40F1-A6F1-27AB0CDB50E1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</p:spTree>
  </p:cSld>
  <p:clrMapOvr>
    <a:masterClrMapping/>
  </p:clrMapOvr>
  <p:transition>
    <p:fade/>
    <p:sndAc>
      <p:stSnd>
        <p:snd r:embed="rId2" name="camera.wav"/>
      </p:stSnd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4000" dirty="0" smtClean="0"/>
              <a:t>Proposed Changes-</a:t>
            </a:r>
            <a:br>
              <a:rPr lang="en-US" altLang="en-US" sz="4000" dirty="0" smtClean="0"/>
            </a:br>
            <a:r>
              <a:rPr lang="en-US" altLang="en-US" sz="4000" dirty="0" smtClean="0"/>
              <a:t>Dietary Supplement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dirty="0" smtClean="0">
                <a:latin typeface="Calibri" panose="020F0502020204030204" pitchFamily="34" charset="0"/>
              </a:rPr>
              <a:t>Dietary Supplement Policy will Require  that all Dietary Supplements:</a:t>
            </a:r>
          </a:p>
          <a:p>
            <a:pPr lvl="1" eaLnBrk="1" hangingPunct="1">
              <a:defRPr/>
            </a:pPr>
            <a:r>
              <a:rPr lang="en-US" altLang="en-US" dirty="0" smtClean="0">
                <a:latin typeface="Calibri" panose="020F0502020204030204" pitchFamily="34" charset="0"/>
              </a:rPr>
              <a:t>Have a HCP order</a:t>
            </a:r>
          </a:p>
          <a:p>
            <a:pPr lvl="1" eaLnBrk="1" hangingPunct="1">
              <a:defRPr/>
            </a:pPr>
            <a:r>
              <a:rPr lang="en-US" altLang="en-US" dirty="0" smtClean="0">
                <a:latin typeface="Calibri" panose="020F0502020204030204" pitchFamily="34" charset="0"/>
              </a:rPr>
              <a:t>Have a pharmacy label</a:t>
            </a:r>
          </a:p>
          <a:p>
            <a:pPr marL="457200" lvl="1" indent="0" eaLnBrk="1" hangingPunct="1">
              <a:buFontTx/>
              <a:buNone/>
              <a:defRPr/>
            </a:pPr>
            <a:endParaRPr lang="en-US" alt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3/16/17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4FA945-C5DE-40C3-BC73-FFA232235407}" type="slidenum">
              <a:rPr lang="en-US" altLang="en-US"/>
              <a:pPr>
                <a:defRPr/>
              </a:pPr>
              <a:t>17</a:t>
            </a:fld>
            <a:endParaRPr lang="en-US" altLang="en-US" dirty="0"/>
          </a:p>
        </p:txBody>
      </p:sp>
    </p:spTree>
  </p:cSld>
  <p:clrMapOvr>
    <a:masterClrMapping/>
  </p:clrMapOvr>
  <p:transition>
    <p:fade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4000" dirty="0"/>
              <a:t>Proposed Changes-</a:t>
            </a:r>
            <a:br>
              <a:rPr lang="en-US" altLang="en-US" sz="4000" dirty="0"/>
            </a:br>
            <a:r>
              <a:rPr lang="en-US" altLang="en-US" sz="4000" dirty="0"/>
              <a:t>Dietary Supplement</a:t>
            </a:r>
            <a:endParaRPr lang="en-US" sz="40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Calibri" panose="020F0502020204030204" pitchFamily="34" charset="0"/>
              </a:rPr>
              <a:t>Dietary Supplement Labeling Exemption</a:t>
            </a:r>
          </a:p>
          <a:p>
            <a:pPr lvl="1" eaLnBrk="1" hangingPunct="1">
              <a:defRPr/>
            </a:pPr>
            <a:r>
              <a:rPr lang="en-US" dirty="0" smtClean="0">
                <a:latin typeface="Calibri" panose="020F0502020204030204" pitchFamily="34" charset="0"/>
              </a:rPr>
              <a:t>May be exercised if best efforts to have the dietary supplement labeled have been exhausted</a:t>
            </a:r>
          </a:p>
          <a:p>
            <a:pPr lvl="1" eaLnBrk="1" hangingPunct="1">
              <a:defRPr/>
            </a:pPr>
            <a:r>
              <a:rPr lang="en-US" dirty="0" smtClean="0">
                <a:latin typeface="Calibri" panose="020F0502020204030204" pitchFamily="34" charset="0"/>
              </a:rPr>
              <a:t>When exemption in place, a Verification Procedure by a licensed professional must be completed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3/16/17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60E1F4-038F-493A-93C8-F961592A1FB8}" type="slidenum">
              <a:rPr lang="en-US" altLang="en-US"/>
              <a:pPr>
                <a:defRPr/>
              </a:pPr>
              <a:t>18</a:t>
            </a:fld>
            <a:endParaRPr lang="en-US" altLang="en-US" dirty="0"/>
          </a:p>
        </p:txBody>
      </p:sp>
    </p:spTree>
  </p:cSld>
  <p:clrMapOvr>
    <a:masterClrMapping/>
  </p:clrMapOvr>
  <p:transition>
    <p:fade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Policy 07-3 (1) (c)</a:t>
            </a:r>
            <a:endParaRPr lang="en-US" dirty="0"/>
          </a:p>
        </p:txBody>
      </p:sp>
      <p:pic>
        <p:nvPicPr>
          <p:cNvPr id="21507" name="Content Placeholder 5" descr="map-policy-manual_10-4-16 draft-n- for MAP Administrator Meeting 3-16-16 [Compatibility Mode] - Microsoft Word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6800" y="1993900"/>
            <a:ext cx="7543800" cy="4089400"/>
          </a:xfrm>
        </p:spPr>
      </p:pic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3/16/17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E6097A-5AA8-483B-A9C5-CF82544E47C1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</p:spTree>
  </p:cSld>
  <p:clrMapOvr>
    <a:masterClrMapping/>
  </p:clrMapOvr>
  <p:transition>
    <p:fade/>
    <p:sndAc>
      <p:stSnd>
        <p:snd r:embed="rId2" name="camera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New 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sz="1400" dirty="0" smtClean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sz="3000" dirty="0" smtClean="0">
                <a:latin typeface="Calibri" panose="020F0502020204030204" pitchFamily="34" charset="0"/>
              </a:rPr>
              <a:t>Executive Office of Health &amp; Human Services 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en-US" sz="3000" dirty="0" smtClean="0">
                <a:latin typeface="Calibri" panose="020F0502020204030204" pitchFamily="34" charset="0"/>
              </a:rPr>
              <a:t>Department of Public Health </a:t>
            </a:r>
          </a:p>
          <a:p>
            <a:pPr lvl="2">
              <a:defRPr/>
            </a:pPr>
            <a:r>
              <a:rPr lang="en-US" sz="3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Bureau of Health Professions Licensure </a:t>
            </a:r>
          </a:p>
          <a:p>
            <a:pPr marL="914400" lvl="2" indent="0">
              <a:buFont typeface="Wingdings" pitchFamily="2" charset="2"/>
              <a:buNone/>
              <a:defRPr/>
            </a:pPr>
            <a:r>
              <a:rPr lang="en-US" sz="300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3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  </a:t>
            </a:r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</a:rPr>
              <a:t>239 Causeway Street, Boston, MA </a:t>
            </a:r>
          </a:p>
          <a:p>
            <a:pPr lvl="3">
              <a:buFont typeface="Wingdings" panose="05000000000000000000" pitchFamily="2" charset="2"/>
              <a:buChar char="§"/>
              <a:defRPr/>
            </a:pPr>
            <a:r>
              <a:rPr lang="en-US" sz="3000" dirty="0" smtClean="0">
                <a:latin typeface="Calibri" panose="020F0502020204030204" pitchFamily="34" charset="0"/>
              </a:rPr>
              <a:t>Drug Control Program   </a:t>
            </a:r>
          </a:p>
          <a:p>
            <a:pPr lvl="4">
              <a:defRPr/>
            </a:pPr>
            <a:r>
              <a:rPr lang="en-US" sz="3000" dirty="0" smtClean="0">
                <a:latin typeface="Calibri" panose="020F0502020204030204" pitchFamily="34" charset="0"/>
              </a:rPr>
              <a:t>Medication Administration Program (MAP)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3/16/17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22C923-E92C-4A87-97B2-954865666BC1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</p:cSld>
  <p:clrMapOvr>
    <a:masterClrMapping/>
  </p:clrMapOvr>
  <p:transition>
    <p:fade/>
    <p:sndAc>
      <p:stSnd>
        <p:snd r:embed="rId2" name="camera.wav"/>
      </p:stSnd>
    </p:sndAc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Policy 08-2 (2)</a:t>
            </a:r>
            <a:endParaRPr lang="en-US" dirty="0"/>
          </a:p>
        </p:txBody>
      </p:sp>
      <p:pic>
        <p:nvPicPr>
          <p:cNvPr id="22531" name="Content Placeholder 5" descr="map-policy-manual_10-4-16 draft-n- for MAP Administrator Meeting 3-16-16 [Compatibility Mode] - Microsoft Word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6800" y="1993900"/>
            <a:ext cx="7543800" cy="4089400"/>
          </a:xfrm>
        </p:spPr>
      </p:pic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3/16/17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290DC6-1AE3-4CA6-B4BD-C4699C0E35C4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</p:spTree>
  </p:cSld>
  <p:clrMapOvr>
    <a:masterClrMapping/>
  </p:clrMapOvr>
  <p:transition>
    <p:fade/>
    <p:sndAc>
      <p:stSnd>
        <p:snd r:embed="rId2" name="camera.wav"/>
      </p:stSnd>
    </p:sndAc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Policy 08-5 (4)(b)(ii)(2)(a)</a:t>
            </a:r>
            <a:endParaRPr lang="en-US" dirty="0"/>
          </a:p>
        </p:txBody>
      </p:sp>
      <p:pic>
        <p:nvPicPr>
          <p:cNvPr id="23555" name="Content Placeholder 5" descr="map-policy-manual_10-4-16 draft-n- for MAP Administrator Meeting 3-16-16 [Compatibility Mode] - Microsoft Word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6800" y="1993900"/>
            <a:ext cx="7543800" cy="4089400"/>
          </a:xfrm>
        </p:spPr>
      </p:pic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3/16/17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271740-D3BD-492C-8D81-83D7B456314F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</p:spTree>
  </p:cSld>
  <p:clrMapOvr>
    <a:masterClrMapping/>
  </p:clrMapOvr>
  <p:transition>
    <p:fade/>
    <p:sndAc>
      <p:stSnd>
        <p:snd r:embed="rId2" name="camera.wav"/>
      </p:stSnd>
    </p:sndAc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Policy 08-5</a:t>
            </a:r>
            <a:br>
              <a:rPr lang="en-US" dirty="0" smtClean="0"/>
            </a:br>
            <a:r>
              <a:rPr lang="en-US" sz="3200" dirty="0" smtClean="0"/>
              <a:t>Sample Warfarin Medication Sheet</a:t>
            </a:r>
            <a:endParaRPr lang="en-US" sz="3200" dirty="0"/>
          </a:p>
        </p:txBody>
      </p:sp>
      <p:pic>
        <p:nvPicPr>
          <p:cNvPr id="24579" name="Content Placeholder 5" descr="map-policy-manual_10-4-16 draft-n- for MAP Administrator Meeting 3-16-16 [Compatibility Mode] - Microsoft Word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6800" y="1993900"/>
            <a:ext cx="7543800" cy="4089400"/>
          </a:xfrm>
        </p:spPr>
      </p:pic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3/16/17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6FCC49-845F-4BC8-90DE-F51E6D4BFA95}" type="slidenum">
              <a:rPr lang="en-US" altLang="en-US" smtClean="0"/>
              <a:pPr>
                <a:defRPr/>
              </a:pPr>
              <a:t>22</a:t>
            </a:fld>
            <a:endParaRPr lang="en-US" altLang="en-US" dirty="0"/>
          </a:p>
        </p:txBody>
      </p:sp>
    </p:spTree>
  </p:cSld>
  <p:clrMapOvr>
    <a:masterClrMapping/>
  </p:clrMapOvr>
  <p:transition>
    <p:fade/>
    <p:sndAc>
      <p:stSnd>
        <p:snd r:embed="rId2" name="camera.wav"/>
      </p:stSnd>
    </p:sndAc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Policy 08-6 (2)(a)(ii)(1) and (4)(b)(iii) and (iv)</a:t>
            </a:r>
            <a:endParaRPr lang="en-US" dirty="0"/>
          </a:p>
        </p:txBody>
      </p:sp>
      <p:pic>
        <p:nvPicPr>
          <p:cNvPr id="25603" name="Content Placeholder 5" descr="map-policy-manual_10-4-16 draft-n- for MAP Administrator Meeting 3-16-16 [Compatibility Mode] - Microsoft Word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6800" y="1993900"/>
            <a:ext cx="7543800" cy="4089400"/>
          </a:xfrm>
        </p:spPr>
      </p:pic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3/16/17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17A54E-6BE2-4A90-98CA-160DE4C9E709}" type="slidenum">
              <a:rPr lang="en-US" altLang="en-US" smtClean="0"/>
              <a:pPr>
                <a:defRPr/>
              </a:pPr>
              <a:t>23</a:t>
            </a:fld>
            <a:endParaRPr lang="en-US" altLang="en-US" dirty="0"/>
          </a:p>
        </p:txBody>
      </p:sp>
    </p:spTree>
  </p:cSld>
  <p:clrMapOvr>
    <a:masterClrMapping/>
  </p:clrMapOvr>
  <p:transition>
    <p:fade/>
    <p:sndAc>
      <p:stSnd>
        <p:snd r:embed="rId2" name="camera.wav"/>
      </p:stSnd>
    </p:sndAc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/>
              <a:t>Evaluation Tool for Clozapine Therapy (5), (6), (7), (10), and (20)</a:t>
            </a:r>
            <a:endParaRPr lang="en-US" sz="3200" dirty="0"/>
          </a:p>
        </p:txBody>
      </p:sp>
      <p:pic>
        <p:nvPicPr>
          <p:cNvPr id="26627" name="Content Placeholder 5" descr="map-policy-manual_10-4-16 draft-n- for MAP Administrator Meeting 3-16-16 [Compatibility Mode] - Microsoft Word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6800" y="1993900"/>
            <a:ext cx="7543800" cy="4089400"/>
          </a:xfrm>
        </p:spPr>
      </p:pic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3/16/17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9F4048-D7E7-4F76-B5B5-8768EDF6F7CE}" type="slidenum">
              <a:rPr lang="en-US" altLang="en-US" smtClean="0"/>
              <a:pPr>
                <a:defRPr/>
              </a:pPr>
              <a:t>24</a:t>
            </a:fld>
            <a:endParaRPr lang="en-US" altLang="en-US" dirty="0"/>
          </a:p>
        </p:txBody>
      </p:sp>
    </p:spTree>
  </p:cSld>
  <p:clrMapOvr>
    <a:masterClrMapping/>
  </p:clrMapOvr>
  <p:transition>
    <p:fade/>
    <p:sndAc>
      <p:stSnd>
        <p:snd r:embed="rId2" name="camera.wav"/>
      </p:stSnd>
    </p:sndAc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Policy 08-6</a:t>
            </a:r>
            <a:br>
              <a:rPr lang="en-US" dirty="0" smtClean="0"/>
            </a:br>
            <a:r>
              <a:rPr lang="en-US" sz="3200" dirty="0" smtClean="0"/>
              <a:t>Sample Clozapine Medication Sheet</a:t>
            </a:r>
            <a:endParaRPr lang="en-US" sz="3200" dirty="0"/>
          </a:p>
        </p:txBody>
      </p:sp>
      <p:pic>
        <p:nvPicPr>
          <p:cNvPr id="27651" name="Content Placeholder 5" descr="map-policy-manual_10-4-16 draft-n- for MAP Administrator Meeting 3-16-16 [Compatibility Mode] - Microsoft Word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6800" y="1993900"/>
            <a:ext cx="7543800" cy="4089400"/>
          </a:xfrm>
        </p:spPr>
      </p:pic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3/16/17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F2BFDD-09BD-4151-BE53-2FC17A60B602}" type="slidenum">
              <a:rPr lang="en-US" altLang="en-US" smtClean="0"/>
              <a:pPr>
                <a:defRPr/>
              </a:pPr>
              <a:t>25</a:t>
            </a:fld>
            <a:endParaRPr lang="en-US" altLang="en-US" dirty="0"/>
          </a:p>
        </p:txBody>
      </p:sp>
    </p:spTree>
  </p:cSld>
  <p:clrMapOvr>
    <a:masterClrMapping/>
  </p:clrMapOvr>
  <p:transition>
    <p:fade/>
    <p:sndAc>
      <p:stSnd>
        <p:snd r:embed="rId2" name="camera.wav"/>
      </p:stSnd>
    </p:sndAc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Policy 08-7 (2)(a.) and (2)(a.)(</a:t>
            </a:r>
            <a:r>
              <a:rPr lang="en-US" dirty="0" err="1" smtClean="0"/>
              <a:t>i</a:t>
            </a:r>
            <a:r>
              <a:rPr lang="en-US" dirty="0" smtClean="0"/>
              <a:t>)(1.)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3/16/17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32628A-11C3-42F3-B792-EFBF51083898}" type="slidenum">
              <a:rPr lang="en-US" altLang="en-US" smtClean="0"/>
              <a:pPr>
                <a:defRPr/>
              </a:pPr>
              <a:t>26</a:t>
            </a:fld>
            <a:endParaRPr lang="en-US" altLang="en-US" dirty="0"/>
          </a:p>
        </p:txBody>
      </p:sp>
      <p:pic>
        <p:nvPicPr>
          <p:cNvPr id="28677" name="Content Placeholder 7" descr="DCP_MAP-draft MAP Policy Manual_3-8-17 [Compatibility Mode] - Microsoft Word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6800" y="1993900"/>
            <a:ext cx="7543800" cy="4089400"/>
          </a:xfrm>
        </p:spPr>
      </p:pic>
    </p:spTree>
  </p:cSld>
  <p:clrMapOvr>
    <a:masterClrMapping/>
  </p:clrMapOvr>
  <p:transition>
    <p:fade/>
    <p:sndAc>
      <p:stSnd>
        <p:snd r:embed="rId2" name="camera.wav"/>
      </p:stSnd>
    </p:sndAc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Policy 08-7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3/16/17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0D8B0C-3BEF-44D1-B787-0E3E5791E375}" type="slidenum">
              <a:rPr lang="en-US" altLang="en-US" smtClean="0"/>
              <a:pPr>
                <a:defRPr/>
              </a:pPr>
              <a:t>27</a:t>
            </a:fld>
            <a:endParaRPr lang="en-US" altLang="en-US" dirty="0"/>
          </a:p>
        </p:txBody>
      </p:sp>
      <p:pic>
        <p:nvPicPr>
          <p:cNvPr id="29701" name="Content Placeholder 9" descr="DCP_MAP-draft MAP Policy Manual_3-8-17 [Compatibility Mode] - Microsoft Word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6800" y="1993900"/>
            <a:ext cx="7543800" cy="4089400"/>
          </a:xfrm>
        </p:spPr>
      </p:pic>
    </p:spTree>
  </p:cSld>
  <p:clrMapOvr>
    <a:masterClrMapping/>
  </p:clrMapOvr>
  <p:transition>
    <p:fade/>
    <p:sndAc>
      <p:stSnd>
        <p:snd r:embed="rId2" name="camera.wav"/>
      </p:stSnd>
    </p:sndAc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Policy 09-6 (9) (a.) (ii) and (iii)</a:t>
            </a:r>
            <a:endParaRPr lang="en-US" dirty="0"/>
          </a:p>
        </p:txBody>
      </p:sp>
      <p:pic>
        <p:nvPicPr>
          <p:cNvPr id="30723" name="Content Placeholder 5" descr="map-policy-manual_10-4-16 draft-n- for MAP Administrator Meeting 3-16-16 [Compatibility Mode] - Microsoft Word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6800" y="1993900"/>
            <a:ext cx="7543800" cy="4089400"/>
          </a:xfrm>
        </p:spPr>
      </p:pic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3/16/17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D7C4F2-3967-4D73-9726-CF3A35485FC6}" type="slidenum">
              <a:rPr lang="en-US" altLang="en-US" smtClean="0"/>
              <a:pPr>
                <a:defRPr/>
              </a:pPr>
              <a:t>28</a:t>
            </a:fld>
            <a:endParaRPr lang="en-US" altLang="en-US" dirty="0"/>
          </a:p>
        </p:txBody>
      </p:sp>
    </p:spTree>
  </p:cSld>
  <p:clrMapOvr>
    <a:masterClrMapping/>
  </p:clrMapOvr>
  <p:transition>
    <p:fade/>
    <p:sndAc>
      <p:stSnd>
        <p:snd r:embed="rId2" name="camera.wav"/>
      </p:stSnd>
    </p:sndAc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Policy 09-7 </a:t>
            </a:r>
            <a:br>
              <a:rPr lang="en-US" dirty="0" smtClean="0"/>
            </a:br>
            <a:r>
              <a:rPr lang="en-US" dirty="0" smtClean="0"/>
              <a:t>MOR Form</a:t>
            </a:r>
            <a:endParaRPr lang="en-US" dirty="0"/>
          </a:p>
        </p:txBody>
      </p:sp>
      <p:pic>
        <p:nvPicPr>
          <p:cNvPr id="31747" name="Content Placeholder 5" descr="map-policy-manual_10-4-16 draft-n- for MAP Administrator Meeting 3-16-16 [Compatibility Mode] - Microsoft Word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6800" y="1993900"/>
            <a:ext cx="7543800" cy="4089400"/>
          </a:xfrm>
        </p:spPr>
      </p:pic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3/16/17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79034C-F611-464E-9533-B675C378CDE7}" type="slidenum">
              <a:rPr lang="en-US" altLang="en-US" smtClean="0"/>
              <a:pPr>
                <a:defRPr/>
              </a:pPr>
              <a:t>29</a:t>
            </a:fld>
            <a:endParaRPr lang="en-US" altLang="en-US" dirty="0"/>
          </a:p>
        </p:txBody>
      </p:sp>
    </p:spTree>
  </p:cSld>
  <p:clrMapOvr>
    <a:masterClrMapping/>
  </p:clrMapOvr>
  <p:transition>
    <p:fade/>
    <p:sndAc>
      <p:stSnd>
        <p:snd r:embed="rId2" name="camera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z="3600" dirty="0" smtClean="0"/>
              <a:t>MAP Policy - Background</a:t>
            </a:r>
            <a:br>
              <a:rPr lang="en-US" altLang="en-US" sz="3600" dirty="0" smtClean="0"/>
            </a:br>
            <a:r>
              <a:rPr lang="en-US" altLang="en-US" dirty="0" smtClean="0"/>
              <a:t> </a:t>
            </a:r>
            <a:endParaRPr lang="en-US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7150"/>
            <a:ext cx="8229600" cy="491807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 Medication Administration Program (MAP) is authorized by chapter </a:t>
            </a:r>
            <a:r>
              <a:rPr lang="en-US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94C of the General Laws, </a:t>
            </a:r>
            <a:r>
              <a:rPr lang="en-US" sz="28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 </a:t>
            </a:r>
            <a:r>
              <a:rPr lang="en-US" sz="28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Controlled Substance </a:t>
            </a:r>
            <a:r>
              <a:rPr lang="en-US" sz="28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Act, </a:t>
            </a:r>
            <a:r>
              <a:rPr 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pursuant to:</a:t>
            </a:r>
            <a:endParaRPr lang="en-US" sz="28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105 CMR 700.000, </a:t>
            </a:r>
            <a:r>
              <a:rPr 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Implementation of M.G.L. c. </a:t>
            </a:r>
            <a:r>
              <a:rPr 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94C</a:t>
            </a:r>
            <a:r>
              <a:rPr lang="en-US" sz="2400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, </a:t>
            </a:r>
            <a:r>
              <a:rPr 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and 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 appropriate regulations of:</a:t>
            </a:r>
          </a:p>
          <a:p>
            <a:pPr lvl="2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Department of Mental Health in 104 CMR 28.06: </a:t>
            </a:r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Medication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, 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lvl="2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 Department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of Developmental Services in 115 CMR 5.15: </a:t>
            </a:r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Medication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, or 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lvl="2"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 Department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of Children and Families in 110 CMR 11.00: </a:t>
            </a:r>
            <a:r>
              <a:rPr 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Medical </a:t>
            </a:r>
            <a:r>
              <a:rPr lang="en-US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Authorizations</a:t>
            </a:r>
            <a:r>
              <a:rPr 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MAP Registered sites must follow </a:t>
            </a:r>
            <a:r>
              <a:rPr lang="en-US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</a:t>
            </a:r>
            <a:r>
              <a:rPr lang="en-US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hese regulations, statutes and the MAP Policy Manual, drafted thereunder.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248400"/>
            <a:ext cx="1524000" cy="457200"/>
          </a:xfrm>
        </p:spPr>
        <p:txBody>
          <a:bodyPr/>
          <a:lstStyle/>
          <a:p>
            <a:pPr algn="ctr">
              <a:defRPr/>
            </a:pPr>
            <a:fld id="{F576669A-F7CA-4554-9BE8-DCACD51AC3F2}" type="slidenum">
              <a:rPr lang="en-US" altLang="en-US" smtClean="0"/>
              <a:pPr algn="ctr">
                <a:defRPr/>
              </a:pPr>
              <a:t>3</a:t>
            </a:fld>
            <a:endParaRPr lang="en-US" altLang="en-US" dirty="0"/>
          </a:p>
        </p:txBody>
      </p:sp>
    </p:spTree>
  </p:cSld>
  <p:clrMapOvr>
    <a:masterClrMapping/>
  </p:clrMapOvr>
  <p:transition>
    <p:fade/>
    <p:sndAc>
      <p:stSnd>
        <p:snd r:embed="rId3" name="camera.wav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Policy 09-7</a:t>
            </a:r>
            <a:br>
              <a:rPr lang="en-US" dirty="0" smtClean="0"/>
            </a:br>
            <a:r>
              <a:rPr lang="en-US" dirty="0" smtClean="0"/>
              <a:t>MOR Form-Contact List</a:t>
            </a:r>
            <a:endParaRPr lang="en-US" dirty="0"/>
          </a:p>
        </p:txBody>
      </p:sp>
      <p:pic>
        <p:nvPicPr>
          <p:cNvPr id="32771" name="Content Placeholder 5" descr="map-policy-manual_10-4-16 draft-n- for MAP Administrator Meeting 3-16-16 [Compatibility Mode] - Microsoft Word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6800" y="1993900"/>
            <a:ext cx="7543800" cy="4089400"/>
          </a:xfrm>
        </p:spPr>
      </p:pic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3/16/17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82573F-77FF-4129-8866-B2C2FE9BA2CD}" type="slidenum">
              <a:rPr lang="en-US" altLang="en-US" smtClean="0"/>
              <a:pPr>
                <a:defRPr/>
              </a:pPr>
              <a:t>30</a:t>
            </a:fld>
            <a:endParaRPr lang="en-US" altLang="en-US" dirty="0"/>
          </a:p>
        </p:txBody>
      </p:sp>
    </p:spTree>
  </p:cSld>
  <p:clrMapOvr>
    <a:masterClrMapping/>
  </p:clrMapOvr>
  <p:transition>
    <p:fade/>
    <p:sndAc>
      <p:stSnd>
        <p:snd r:embed="rId2" name="camera.wav"/>
      </p:stSnd>
    </p:sndAc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Policy 10-1 (3) (f)</a:t>
            </a:r>
            <a:endParaRPr lang="en-US" dirty="0"/>
          </a:p>
        </p:txBody>
      </p:sp>
      <p:pic>
        <p:nvPicPr>
          <p:cNvPr id="33795" name="Content Placeholder 5" descr="map-policy-manual_10-4-16 draft-n- for MAP Administrator Meeting 3-16-16 [Compatibility Mode] - Microsoft Word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6800" y="1993900"/>
            <a:ext cx="7543800" cy="4089400"/>
          </a:xfrm>
        </p:spPr>
      </p:pic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3/16/17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68D5C9-35DF-4276-B450-D6F9D1F4F814}" type="slidenum">
              <a:rPr lang="en-US" altLang="en-US" smtClean="0"/>
              <a:pPr>
                <a:defRPr/>
              </a:pPr>
              <a:t>31</a:t>
            </a:fld>
            <a:endParaRPr lang="en-US" altLang="en-US" dirty="0"/>
          </a:p>
        </p:txBody>
      </p:sp>
    </p:spTree>
  </p:cSld>
  <p:clrMapOvr>
    <a:masterClrMapping/>
  </p:clrMapOvr>
  <p:transition>
    <p:fade/>
    <p:sndAc>
      <p:stSnd>
        <p:snd r:embed="rId2" name="camera.wav"/>
      </p:stSnd>
    </p:sndAc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Policy 10-1 (4)</a:t>
            </a:r>
            <a:endParaRPr lang="en-US" dirty="0"/>
          </a:p>
        </p:txBody>
      </p:sp>
      <p:pic>
        <p:nvPicPr>
          <p:cNvPr id="34819" name="Content Placeholder 5" descr="map-policy-manual_10-4-16 draft-n- for MAP Administrator Meeting 3-16-16 [Compatibility Mode] - Microsoft Word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6800" y="1993900"/>
            <a:ext cx="7543800" cy="4089400"/>
          </a:xfrm>
        </p:spPr>
      </p:pic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3/16/17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4847AD-3981-46ED-87B0-98C094B50B35}" type="slidenum">
              <a:rPr lang="en-US" altLang="en-US" smtClean="0"/>
              <a:pPr>
                <a:defRPr/>
              </a:pPr>
              <a:t>32</a:t>
            </a:fld>
            <a:endParaRPr lang="en-US" altLang="en-US" dirty="0"/>
          </a:p>
        </p:txBody>
      </p:sp>
    </p:spTree>
  </p:cSld>
  <p:clrMapOvr>
    <a:masterClrMapping/>
  </p:clrMapOvr>
  <p:transition>
    <p:fade/>
    <p:sndAc>
      <p:stSnd>
        <p:snd r:embed="rId2" name="camera.wav"/>
      </p:stSnd>
    </p:sndAc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10-2 (6) and (6) (a)</a:t>
            </a:r>
            <a:endParaRPr lang="en-US" dirty="0"/>
          </a:p>
        </p:txBody>
      </p:sp>
      <p:pic>
        <p:nvPicPr>
          <p:cNvPr id="35843" name="Content Placeholder 5" descr="map-policy-manual_10-4-16 draft-n- for MAP Administrator Meeting 3-16-16 [Compatibility Mode] - Microsoft Word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6800" y="1993900"/>
            <a:ext cx="7543800" cy="4089400"/>
          </a:xfrm>
        </p:spPr>
      </p:pic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3/16/17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1D6637-5B09-4DE3-88D2-74344016ADF5}" type="slidenum">
              <a:rPr lang="en-US" altLang="en-US" smtClean="0"/>
              <a:pPr>
                <a:defRPr/>
              </a:pPr>
              <a:t>33</a:t>
            </a:fld>
            <a:endParaRPr lang="en-US" altLang="en-US" dirty="0"/>
          </a:p>
        </p:txBody>
      </p:sp>
    </p:spTree>
  </p:cSld>
  <p:clrMapOvr>
    <a:masterClrMapping/>
  </p:clrMapOvr>
  <p:transition>
    <p:fade/>
    <p:sndAc>
      <p:stSnd>
        <p:snd r:embed="rId2" name="camera.wav"/>
      </p:stSnd>
    </p:sndAc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Policy 10-3 (1)</a:t>
            </a:r>
            <a:endParaRPr lang="en-US" dirty="0"/>
          </a:p>
        </p:txBody>
      </p:sp>
      <p:pic>
        <p:nvPicPr>
          <p:cNvPr id="36867" name="Content Placeholder 5" descr="map-policy-manual_10-4-16 draft-n- for MAP Administrator Meeting 3-16-16 [Compatibility Mode] - Microsoft Word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6800" y="1993900"/>
            <a:ext cx="7543800" cy="4089400"/>
          </a:xfrm>
        </p:spPr>
      </p:pic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3/16/17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0F63A3-A75C-46AE-977B-B6FC620620F6}" type="slidenum">
              <a:rPr lang="en-US" altLang="en-US" smtClean="0"/>
              <a:pPr>
                <a:defRPr/>
              </a:pPr>
              <a:t>34</a:t>
            </a:fld>
            <a:endParaRPr lang="en-US" altLang="en-US" dirty="0"/>
          </a:p>
        </p:txBody>
      </p:sp>
    </p:spTree>
  </p:cSld>
  <p:clrMapOvr>
    <a:masterClrMapping/>
  </p:clrMapOvr>
  <p:transition>
    <p:fade/>
    <p:sndAc>
      <p:stSnd>
        <p:snd r:embed="rId2" name="camera.wav"/>
      </p:stSnd>
    </p:sndAc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Policy 10-3 (3)</a:t>
            </a:r>
            <a:endParaRPr lang="en-US" dirty="0"/>
          </a:p>
        </p:txBody>
      </p:sp>
      <p:pic>
        <p:nvPicPr>
          <p:cNvPr id="37891" name="Content Placeholder 5" descr="map-policy-manual_10-4-16 draft-n- for MAP Administrator Meeting 3-16-16 [Compatibility Mode] - Microsoft Word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6800" y="1993900"/>
            <a:ext cx="7543800" cy="4089400"/>
          </a:xfrm>
        </p:spPr>
      </p:pic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3/16/17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3B819F-4FAF-4876-9F23-2F14699CC988}" type="slidenum">
              <a:rPr lang="en-US" altLang="en-US" smtClean="0"/>
              <a:pPr>
                <a:defRPr/>
              </a:pPr>
              <a:t>35</a:t>
            </a:fld>
            <a:endParaRPr lang="en-US" altLang="en-US" dirty="0"/>
          </a:p>
        </p:txBody>
      </p:sp>
    </p:spTree>
  </p:cSld>
  <p:clrMapOvr>
    <a:masterClrMapping/>
  </p:clrMapOvr>
  <p:transition>
    <p:fade/>
    <p:sndAc>
      <p:stSnd>
        <p:snd r:embed="rId2" name="camera.wav"/>
      </p:stSnd>
    </p:sndAc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Policy 10-4 (3)</a:t>
            </a:r>
            <a:endParaRPr lang="en-US" dirty="0"/>
          </a:p>
        </p:txBody>
      </p:sp>
      <p:pic>
        <p:nvPicPr>
          <p:cNvPr id="38915" name="Content Placeholder 5" descr="map-policy-manual_10-4-16 draft-n- for MAP Administrator Meeting 3-16-16 [Compatibility Mode] - Microsoft Word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6800" y="1993900"/>
            <a:ext cx="7543800" cy="4089400"/>
          </a:xfrm>
        </p:spPr>
      </p:pic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3/16/17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AB1EE6-63DB-4F02-94A6-6D62D0747105}" type="slidenum">
              <a:rPr lang="en-US" altLang="en-US" smtClean="0"/>
              <a:pPr>
                <a:defRPr/>
              </a:pPr>
              <a:t>36</a:t>
            </a:fld>
            <a:endParaRPr lang="en-US" altLang="en-US" dirty="0"/>
          </a:p>
        </p:txBody>
      </p:sp>
    </p:spTree>
  </p:cSld>
  <p:clrMapOvr>
    <a:masterClrMapping/>
  </p:clrMapOvr>
  <p:transition>
    <p:fade/>
    <p:sndAc>
      <p:stSnd>
        <p:snd r:embed="rId2" name="camera.wav"/>
      </p:stSnd>
    </p:sndAc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Policy 10-7 (3) (a)</a:t>
            </a:r>
            <a:endParaRPr lang="en-US" dirty="0"/>
          </a:p>
        </p:txBody>
      </p:sp>
      <p:pic>
        <p:nvPicPr>
          <p:cNvPr id="39939" name="Content Placeholder 5" descr="map-policy-manual_10-4-16 draft-n- for MAP Administrator Meeting 3-16-16 [Compatibility Mode] - Microsoft Word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6800" y="1993900"/>
            <a:ext cx="7543800" cy="4089400"/>
          </a:xfrm>
        </p:spPr>
      </p:pic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3/16/17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AF89A6-C9E6-4D37-8C2C-8EB68504303F}" type="slidenum">
              <a:rPr lang="en-US" altLang="en-US" smtClean="0"/>
              <a:pPr>
                <a:defRPr/>
              </a:pPr>
              <a:t>37</a:t>
            </a:fld>
            <a:endParaRPr lang="en-US" altLang="en-US" dirty="0"/>
          </a:p>
        </p:txBody>
      </p:sp>
    </p:spTree>
  </p:cSld>
  <p:clrMapOvr>
    <a:masterClrMapping/>
  </p:clrMapOvr>
  <p:transition>
    <p:fade/>
    <p:sndAc>
      <p:stSnd>
        <p:snd r:embed="rId2" name="camera.wav"/>
      </p:stSnd>
    </p:sndAc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Policy 13-2 (2)(g)(i)</a:t>
            </a:r>
            <a:endParaRPr lang="en-US" dirty="0"/>
          </a:p>
        </p:txBody>
      </p:sp>
      <p:pic>
        <p:nvPicPr>
          <p:cNvPr id="40963" name="Content Placeholder 5" descr="map-policy-manual_10-4-16 draft-n- for MAP Administrator Meeting 3-16-16 [Compatibility Mode] - Microsoft Word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6800" y="1993900"/>
            <a:ext cx="7543800" cy="4089400"/>
          </a:xfrm>
        </p:spPr>
      </p:pic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3/16/17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B68799-7AC9-42E5-981D-8FE6075E024D}" type="slidenum">
              <a:rPr lang="en-US" altLang="en-US" smtClean="0"/>
              <a:pPr>
                <a:defRPr/>
              </a:pPr>
              <a:t>38</a:t>
            </a:fld>
            <a:endParaRPr lang="en-US" altLang="en-US" dirty="0"/>
          </a:p>
        </p:txBody>
      </p:sp>
    </p:spTree>
  </p:cSld>
  <p:clrMapOvr>
    <a:masterClrMapping/>
  </p:clrMapOvr>
  <p:transition>
    <p:fade/>
    <p:sndAc>
      <p:stSnd>
        <p:snd r:embed="rId2" name="camera.wav"/>
      </p:stSnd>
    </p:sndAc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Policy 13-5 (2)(b)</a:t>
            </a:r>
            <a:endParaRPr lang="en-US" dirty="0"/>
          </a:p>
        </p:txBody>
      </p:sp>
      <p:pic>
        <p:nvPicPr>
          <p:cNvPr id="41987" name="Content Placeholder 5" descr="map-policy-manual_10-4-16 draft-n- for MAP Administrator Meeting 3-16-16 [Compatibility Mode] - Microsoft Word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6800" y="1993900"/>
            <a:ext cx="7543800" cy="4089400"/>
          </a:xfrm>
        </p:spPr>
      </p:pic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3/16/17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251DF8-73CB-4EC8-859B-F517BB2383B0}" type="slidenum">
              <a:rPr lang="en-US" altLang="en-US" smtClean="0"/>
              <a:pPr>
                <a:defRPr/>
              </a:pPr>
              <a:t>39</a:t>
            </a:fld>
            <a:endParaRPr lang="en-US" altLang="en-US" dirty="0"/>
          </a:p>
        </p:txBody>
      </p:sp>
    </p:spTree>
  </p:cSld>
  <p:clrMapOvr>
    <a:masterClrMapping/>
  </p:clrMapOvr>
  <p:transition>
    <p:fade/>
    <p:sndAc>
      <p:stSnd>
        <p:snd r:embed="rId2" name="camera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smtClean="0"/>
              <a:t>MAP Policy - Development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Calibri" panose="020F0502020204030204" pitchFamily="34" charset="0"/>
              </a:rPr>
              <a:t>Issue brought to DPH attention </a:t>
            </a:r>
            <a:endParaRPr lang="en-US" dirty="0" smtClean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dirty="0" smtClean="0">
                <a:latin typeface="Calibri" panose="020F0502020204030204" pitchFamily="34" charset="0"/>
              </a:rPr>
              <a:t>Discussion MAP Administrators </a:t>
            </a:r>
          </a:p>
          <a:p>
            <a:pPr>
              <a:defRPr/>
            </a:pPr>
            <a:r>
              <a:rPr lang="en-US" dirty="0" smtClean="0">
                <a:latin typeface="Calibri" panose="020F0502020204030204" pitchFamily="34" charset="0"/>
              </a:rPr>
              <a:t>Develop, modify, remove policy</a:t>
            </a:r>
          </a:p>
          <a:p>
            <a:pPr>
              <a:defRPr/>
            </a:pPr>
            <a:r>
              <a:rPr lang="en-US" dirty="0" smtClean="0">
                <a:latin typeface="Calibri" panose="020F0502020204030204" pitchFamily="34" charset="0"/>
              </a:rPr>
              <a:t>Discussion/Feedback </a:t>
            </a:r>
            <a:r>
              <a:rPr lang="en-US" sz="2800" dirty="0" smtClean="0">
                <a:latin typeface="Calibri" panose="020F0502020204030204" pitchFamily="34" charset="0"/>
              </a:rPr>
              <a:t>MAP Coordinators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</a:p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  <a:latin typeface="Calibri" panose="020F0502020204030204" pitchFamily="34" charset="0"/>
              </a:rPr>
              <a:t>MAP Work Group (Operational) “Help Make it Work” </a:t>
            </a:r>
            <a:endParaRPr lang="en-US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3/16/17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353D7-9618-4862-A3B3-E22F4E6F357C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</p:cSld>
  <p:clrMapOvr>
    <a:masterClrMapping/>
  </p:clrMapOvr>
  <p:transition>
    <p:fade/>
    <p:sndAc>
      <p:stSnd>
        <p:snd r:embed="rId2" name="camera.wav"/>
      </p:stSnd>
    </p:sndAc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Policy 14-2</a:t>
            </a:r>
            <a:endParaRPr lang="en-US" dirty="0"/>
          </a:p>
        </p:txBody>
      </p:sp>
      <p:pic>
        <p:nvPicPr>
          <p:cNvPr id="43011" name="Content Placeholder 5" descr="map-policy-manual_10-4-16 draft-n- for MAP Administrator Meeting 3-16-16 [Compatibility Mode] - Microsoft Word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6800" y="1993900"/>
            <a:ext cx="7543800" cy="4089400"/>
          </a:xfrm>
        </p:spPr>
      </p:pic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3/16/17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ED737-AF3F-4016-B694-49A9AED27B1E}" type="slidenum">
              <a:rPr lang="en-US" altLang="en-US" smtClean="0"/>
              <a:pPr>
                <a:defRPr/>
              </a:pPr>
              <a:t>40</a:t>
            </a:fld>
            <a:endParaRPr lang="en-US" altLang="en-US" dirty="0"/>
          </a:p>
        </p:txBody>
      </p:sp>
    </p:spTree>
  </p:cSld>
  <p:clrMapOvr>
    <a:masterClrMapping/>
  </p:clrMapOvr>
  <p:transition>
    <p:fade/>
    <p:sndAc>
      <p:stSnd>
        <p:snd r:embed="rId2" name="camera.wav"/>
      </p:stSnd>
    </p:sndAc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Policy 14-2 (4)(a)(iv)</a:t>
            </a:r>
            <a:endParaRPr lang="en-US" dirty="0"/>
          </a:p>
        </p:txBody>
      </p:sp>
      <p:pic>
        <p:nvPicPr>
          <p:cNvPr id="44035" name="Content Placeholder 5" descr="map-policy-manual_10-4-16 draft-n- for MAP Administrator Meeting 3-16-16 [Compatibility Mode] - Microsoft Word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6800" y="1993900"/>
            <a:ext cx="7543800" cy="4089400"/>
          </a:xfrm>
        </p:spPr>
      </p:pic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3/16/17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54DCB4-EB10-4CD6-857C-B5E7C1CE3884}" type="slidenum">
              <a:rPr lang="en-US" altLang="en-US" smtClean="0"/>
              <a:pPr>
                <a:defRPr/>
              </a:pPr>
              <a:t>41</a:t>
            </a:fld>
            <a:endParaRPr lang="en-US" altLang="en-US" dirty="0"/>
          </a:p>
        </p:txBody>
      </p:sp>
    </p:spTree>
  </p:cSld>
  <p:clrMapOvr>
    <a:masterClrMapping/>
  </p:clrMapOvr>
  <p:transition>
    <p:fade/>
    <p:sndAc>
      <p:stSnd>
        <p:snd r:embed="rId2" name="camera.wav"/>
      </p:stSnd>
    </p:sndAc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Policy 14-2 (8)</a:t>
            </a:r>
            <a:endParaRPr lang="en-US" dirty="0"/>
          </a:p>
        </p:txBody>
      </p:sp>
      <p:pic>
        <p:nvPicPr>
          <p:cNvPr id="45059" name="Content Placeholder 5" descr="map-policy-manual_10-4-16 draft-n- for MAP Administrator Meeting 3-16-16 [Compatibility Mode] - Microsoft Word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6800" y="1993900"/>
            <a:ext cx="7543800" cy="4089400"/>
          </a:xfrm>
        </p:spPr>
      </p:pic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3/16/17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6B7A70-BACE-442A-9321-3EC2A727B3D6}" type="slidenum">
              <a:rPr lang="en-US" altLang="en-US" smtClean="0"/>
              <a:pPr>
                <a:defRPr/>
              </a:pPr>
              <a:t>42</a:t>
            </a:fld>
            <a:endParaRPr lang="en-US" altLang="en-US" dirty="0"/>
          </a:p>
        </p:txBody>
      </p:sp>
    </p:spTree>
  </p:cSld>
  <p:clrMapOvr>
    <a:masterClrMapping/>
  </p:clrMapOvr>
  <p:transition>
    <p:fade/>
    <p:sndAc>
      <p:stSnd>
        <p:snd r:embed="rId2" name="camera.wav"/>
      </p:stSnd>
    </p:sndAc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Policy 14-4</a:t>
            </a:r>
            <a:br>
              <a:rPr lang="en-US" dirty="0" smtClean="0"/>
            </a:br>
            <a:r>
              <a:rPr lang="en-US" sz="2400" dirty="0" smtClean="0"/>
              <a:t>Gastrostomy/Jejunostomy Registration Form</a:t>
            </a:r>
            <a:endParaRPr lang="en-US" sz="2400" dirty="0"/>
          </a:p>
        </p:txBody>
      </p:sp>
      <p:pic>
        <p:nvPicPr>
          <p:cNvPr id="46083" name="Content Placeholder 5" descr="map-policy-manual_10-4-16 draft-n- for MAP Administrator Meeting 3-16-16 [Compatibility Mode] - Microsoft Word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6800" y="1993900"/>
            <a:ext cx="7543800" cy="4089400"/>
          </a:xfrm>
        </p:spPr>
      </p:pic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3/16/17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22AF2D-C405-4909-B06A-923AB68A7251}" type="slidenum">
              <a:rPr lang="en-US" altLang="en-US" smtClean="0"/>
              <a:pPr>
                <a:defRPr/>
              </a:pPr>
              <a:t>43</a:t>
            </a:fld>
            <a:endParaRPr lang="en-US" altLang="en-US" dirty="0"/>
          </a:p>
        </p:txBody>
      </p:sp>
    </p:spTree>
  </p:cSld>
  <p:clrMapOvr>
    <a:masterClrMapping/>
  </p:clrMapOvr>
  <p:transition>
    <p:fade/>
    <p:sndAc>
      <p:stSnd>
        <p:snd r:embed="rId2" name="camera.wav"/>
      </p:stSnd>
    </p:sndAc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Policy 16-2</a:t>
            </a:r>
            <a:endParaRPr lang="en-US" dirty="0"/>
          </a:p>
        </p:txBody>
      </p:sp>
      <p:pic>
        <p:nvPicPr>
          <p:cNvPr id="47107" name="Content Placeholder 5" descr="map-policy-manual_1-20-15 use for updating [Compatibility Mode] - Microsoft Word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6800" y="1993900"/>
            <a:ext cx="7543800" cy="4089400"/>
          </a:xfrm>
        </p:spPr>
      </p:pic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3/16/17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E9E24A-6914-4C11-8633-D8496F86BC25}" type="slidenum">
              <a:rPr lang="en-US" altLang="en-US" smtClean="0"/>
              <a:pPr>
                <a:defRPr/>
              </a:pPr>
              <a:t>44</a:t>
            </a:fld>
            <a:endParaRPr lang="en-US" altLang="en-US" dirty="0"/>
          </a:p>
        </p:txBody>
      </p:sp>
    </p:spTree>
  </p:cSld>
  <p:clrMapOvr>
    <a:masterClrMapping/>
  </p:clrMapOvr>
  <p:transition>
    <p:fade/>
    <p:sndAc>
      <p:stSnd>
        <p:snd r:embed="rId2" name="camera.wav"/>
      </p:stSnd>
    </p:sndAc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Policy 17-1</a:t>
            </a:r>
            <a:endParaRPr lang="en-US" dirty="0"/>
          </a:p>
        </p:txBody>
      </p:sp>
      <p:pic>
        <p:nvPicPr>
          <p:cNvPr id="48131" name="Content Placeholder 5" descr="map-policy-manual_10-4-16 draft-n- for MAP Administrator Meeting 3-16-16 [Compatibility Mode] - Microsoft Word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6800" y="1993900"/>
            <a:ext cx="7543800" cy="4089400"/>
          </a:xfrm>
        </p:spPr>
      </p:pic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3/16/17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157B1D-BD80-4CE7-BC09-6BD674833A7E}" type="slidenum">
              <a:rPr lang="en-US" altLang="en-US" smtClean="0"/>
              <a:pPr>
                <a:defRPr/>
              </a:pPr>
              <a:t>45</a:t>
            </a:fld>
            <a:endParaRPr lang="en-US" altLang="en-US" dirty="0"/>
          </a:p>
        </p:txBody>
      </p:sp>
    </p:spTree>
  </p:cSld>
  <p:clrMapOvr>
    <a:masterClrMapping/>
  </p:clrMapOvr>
  <p:transition>
    <p:fade/>
    <p:sndAc>
      <p:stSnd>
        <p:snd r:embed="rId2" name="camera.wav"/>
      </p:stSnd>
    </p:sndAc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/>
              <a:t>Section 18</a:t>
            </a:r>
            <a:br>
              <a:rPr lang="en-US" sz="4000" dirty="0" smtClean="0"/>
            </a:br>
            <a:r>
              <a:rPr lang="en-US" sz="4000" dirty="0" smtClean="0"/>
              <a:t>MAP Advisories</a:t>
            </a:r>
            <a:endParaRPr lang="en-US" sz="4000" dirty="0"/>
          </a:p>
        </p:txBody>
      </p:sp>
      <p:pic>
        <p:nvPicPr>
          <p:cNvPr id="49155" name="Content Placeholder 5" descr="map-policy-manual_10-4-16 draft-n- for MAP Administrator Meeting 3-16-16 [Compatibility Mode] - Microsoft Word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6800" y="1993900"/>
            <a:ext cx="7543800" cy="4089400"/>
          </a:xfrm>
        </p:spPr>
      </p:pic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3/16/17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3DA02C-A865-45B7-BD81-DED9C873C220}" type="slidenum">
              <a:rPr lang="en-US" altLang="en-US" smtClean="0"/>
              <a:pPr>
                <a:defRPr/>
              </a:pPr>
              <a:t>46</a:t>
            </a:fld>
            <a:endParaRPr lang="en-US" altLang="en-US" dirty="0"/>
          </a:p>
        </p:txBody>
      </p:sp>
    </p:spTree>
  </p:cSld>
  <p:clrMapOvr>
    <a:masterClrMapping/>
  </p:clrMapOvr>
  <p:transition>
    <p:fade/>
    <p:sndAc>
      <p:stSnd>
        <p:snd r:embed="rId2" name="camera.wav"/>
      </p:stSnd>
    </p:sndAc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/>
              <a:t>New MAP Advisory</a:t>
            </a:r>
            <a:br>
              <a:rPr lang="en-US" sz="4000" dirty="0" smtClean="0"/>
            </a:br>
            <a:r>
              <a:rPr lang="en-US" sz="4000" dirty="0" smtClean="0"/>
              <a:t>Waiver Provision</a:t>
            </a:r>
            <a:endParaRPr lang="en-US" sz="4000" dirty="0"/>
          </a:p>
        </p:txBody>
      </p:sp>
      <p:pic>
        <p:nvPicPr>
          <p:cNvPr id="50179" name="Content Placeholder 5" descr="map-policy-manual_10-4-16 draft-n- for MAP Administrator Meeting 3-16-16 [Compatibility Mode] - Microsoft Word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6800" y="1993900"/>
            <a:ext cx="7543800" cy="4089400"/>
          </a:xfrm>
        </p:spPr>
      </p:pic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3/16/17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155533-3D63-4800-9133-F75AC970402C}" type="slidenum">
              <a:rPr lang="en-US" altLang="en-US" smtClean="0"/>
              <a:pPr>
                <a:defRPr/>
              </a:pPr>
              <a:t>47</a:t>
            </a:fld>
            <a:endParaRPr lang="en-US" altLang="en-US" dirty="0"/>
          </a:p>
        </p:txBody>
      </p:sp>
    </p:spTree>
  </p:cSld>
  <p:clrMapOvr>
    <a:masterClrMapping/>
  </p:clrMapOvr>
  <p:transition>
    <p:fade/>
    <p:sndAc>
      <p:stSnd>
        <p:snd r:embed="rId2" name="camera.wav"/>
      </p:stSnd>
    </p:sndAc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Discussion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200" y="5029200"/>
            <a:ext cx="3429000" cy="1066800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3/16/17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030220-F82F-46E0-B26F-D95C138E6408}" type="slidenum">
              <a:rPr lang="en-US" altLang="en-US" smtClean="0"/>
              <a:pPr>
                <a:defRPr/>
              </a:pPr>
              <a:t>48</a:t>
            </a:fld>
            <a:endParaRPr lang="en-US" altLang="en-US" dirty="0"/>
          </a:p>
        </p:txBody>
      </p:sp>
      <p:pic>
        <p:nvPicPr>
          <p:cNvPr id="51206" name="Content Placeholder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2200" y="1847850"/>
            <a:ext cx="4340225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  <p:sndAc>
      <p:stSnd>
        <p:snd r:embed="rId3" name="camera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 smtClean="0"/>
              <a:t>MAP Policy - Development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latin typeface="Calibri" panose="020F0502020204030204" pitchFamily="34" charset="0"/>
              </a:rPr>
              <a:t>Pilot (if necessary) </a:t>
            </a:r>
          </a:p>
          <a:p>
            <a:pPr>
              <a:defRPr/>
            </a:pPr>
            <a:r>
              <a:rPr lang="en-US" dirty="0" smtClean="0">
                <a:latin typeface="Calibri" panose="020F0502020204030204" pitchFamily="34" charset="0"/>
              </a:rPr>
              <a:t>Feedback (tweak) </a:t>
            </a:r>
          </a:p>
          <a:p>
            <a:pPr>
              <a:defRPr/>
            </a:pPr>
            <a:r>
              <a:rPr lang="en-US" dirty="0" smtClean="0">
                <a:latin typeface="Calibri" panose="020F0502020204030204" pitchFamily="34" charset="0"/>
              </a:rPr>
              <a:t>Forwarded to MAP Advisory Group for Feedback (tweak again)  </a:t>
            </a:r>
          </a:p>
          <a:p>
            <a:pPr>
              <a:defRPr/>
            </a:pPr>
            <a:r>
              <a:rPr lang="en-US" dirty="0" smtClean="0">
                <a:latin typeface="Calibri" panose="020F0502020204030204" pitchFamily="34" charset="0"/>
              </a:rPr>
              <a:t>Implemented  </a:t>
            </a:r>
          </a:p>
          <a:p>
            <a:pPr>
              <a:defRPr/>
            </a:pPr>
            <a:r>
              <a:rPr lang="en-US" dirty="0" smtClean="0">
                <a:latin typeface="Calibri" panose="020F0502020204030204" pitchFamily="34" charset="0"/>
              </a:rPr>
              <a:t>Letter Sent to Service Providers </a:t>
            </a:r>
          </a:p>
          <a:p>
            <a:pPr>
              <a:defRPr/>
            </a:pPr>
            <a:r>
              <a:rPr lang="en-US" dirty="0" smtClean="0">
                <a:latin typeface="Calibri" panose="020F0502020204030204" pitchFamily="34" charset="0"/>
              </a:rPr>
              <a:t>Policy Posted to DCP/MAP Website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dirty="0" smtClean="0"/>
              <a:t>   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3/16/17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56C3BA-5E08-40A0-8077-60A52C5DBFC7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</p:spTree>
  </p:cSld>
  <p:clrMapOvr>
    <a:masterClrMapping/>
  </p:clrMapOvr>
  <p:transition>
    <p:fade/>
    <p:sndAc>
      <p:stSnd>
        <p:snd r:embed="rId2" name="camera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/>
              <a:t>MAP </a:t>
            </a:r>
            <a:r>
              <a:rPr lang="en-US" sz="3600" dirty="0" smtClean="0"/>
              <a:t>Policy</a:t>
            </a:r>
            <a:br>
              <a:rPr lang="en-US" sz="3600" dirty="0" smtClean="0"/>
            </a:br>
            <a:r>
              <a:rPr lang="en-US" sz="3600" dirty="0" smtClean="0"/>
              <a:t>Proposed Revisions</a:t>
            </a:r>
            <a:endParaRPr lang="en-US" sz="3600" dirty="0"/>
          </a:p>
        </p:txBody>
      </p:sp>
      <p:pic>
        <p:nvPicPr>
          <p:cNvPr id="8195" name="Content Placeholder 8" descr="map-policy-manual_10-4-16 draft-n- for MAP Administrator Meeting 3-16-16 [Compatibility Mode] - Microsoft Word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6800" y="1993900"/>
            <a:ext cx="7543800" cy="4089400"/>
          </a:xfrm>
        </p:spPr>
      </p:pic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3/16/17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7771CA-24BE-4854-B448-B5E7149D4E28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</p:spTree>
  </p:cSld>
  <p:clrMapOvr>
    <a:masterClrMapping/>
  </p:clrMapOvr>
  <p:transition>
    <p:fade/>
    <p:sndAc>
      <p:stSnd>
        <p:snd r:embed="rId2" name="camera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Definitions</a:t>
            </a:r>
            <a:endParaRPr lang="en-US" dirty="0"/>
          </a:p>
        </p:txBody>
      </p:sp>
      <p:pic>
        <p:nvPicPr>
          <p:cNvPr id="9219" name="Content Placeholder 5" descr="map-policy-manual_10-4-16 draft-n- for MAP Administrator Meeting 3-16-16 [Compatibility Mode] - Microsoft Word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6800" y="1993900"/>
            <a:ext cx="7543800" cy="4089400"/>
          </a:xfrm>
        </p:spPr>
      </p:pic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3/16/17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74E719-3064-44E8-B1E8-3C4DD7A84C43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</p:spTree>
  </p:cSld>
  <p:clrMapOvr>
    <a:masterClrMapping/>
  </p:clrMapOvr>
  <p:transition>
    <p:fade/>
    <p:sndAc>
      <p:stSnd>
        <p:snd r:embed="rId2" name="camera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Policy 02-1(7)</a:t>
            </a:r>
            <a:endParaRPr lang="en-US" dirty="0"/>
          </a:p>
        </p:txBody>
      </p:sp>
      <p:pic>
        <p:nvPicPr>
          <p:cNvPr id="10243" name="Content Placeholder 5" descr="map-policy-manual_10-4-16 draft-n- for MAP Administrator Meeting 3-16-16 [Compatibility Mode] - Microsoft Word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6800" y="1993900"/>
            <a:ext cx="7543800" cy="4089400"/>
          </a:xfrm>
        </p:spPr>
      </p:pic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3/16/17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E7BCA5-1BDB-4387-803B-50EBEBDDC35B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</p:spTree>
  </p:cSld>
  <p:clrMapOvr>
    <a:masterClrMapping/>
  </p:clrMapOvr>
  <p:transition>
    <p:fade/>
    <p:sndAc>
      <p:stSnd>
        <p:snd r:embed="rId2" name="camera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Policy 02-1 (9)</a:t>
            </a:r>
            <a:endParaRPr lang="en-US" dirty="0"/>
          </a:p>
        </p:txBody>
      </p:sp>
      <p:pic>
        <p:nvPicPr>
          <p:cNvPr id="11267" name="Content Placeholder 5" descr="map-policy-manual_10-4-16 draft-n- for MAP Administrator Meeting 3-16-16 [Compatibility Mode] - Microsoft Word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66800" y="1993900"/>
            <a:ext cx="7543800" cy="4089400"/>
          </a:xfrm>
        </p:spPr>
      </p:pic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3/16/17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B5E219-0A64-4120-9131-84B9375B7A3B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</p:spTree>
  </p:cSld>
  <p:clrMapOvr>
    <a:masterClrMapping/>
  </p:clrMapOvr>
  <p:transition>
    <p:fade/>
    <p:sndAc>
      <p:stSnd>
        <p:snd r:embed="rId2" name="camera.wav"/>
      </p:stSnd>
    </p:sndAc>
  </p:transition>
</p:sld>
</file>

<file path=ppt/theme/theme1.xml><?xml version="1.0" encoding="utf-8"?>
<a:theme xmlns:a="http://schemas.openxmlformats.org/drawingml/2006/main" name="Shimmer">
  <a:themeElements>
    <a:clrScheme name="Shimmer 8">
      <a:dk1>
        <a:srgbClr val="000000"/>
      </a:dk1>
      <a:lt1>
        <a:srgbClr val="D6DAE4"/>
      </a:lt1>
      <a:dk2>
        <a:srgbClr val="000099"/>
      </a:dk2>
      <a:lt2>
        <a:srgbClr val="FFFFFF"/>
      </a:lt2>
      <a:accent1>
        <a:srgbClr val="BFDEE3"/>
      </a:accent1>
      <a:accent2>
        <a:srgbClr val="C0C0C0"/>
      </a:accent2>
      <a:accent3>
        <a:srgbClr val="E8EAEF"/>
      </a:accent3>
      <a:accent4>
        <a:srgbClr val="000000"/>
      </a:accent4>
      <a:accent5>
        <a:srgbClr val="DCECEF"/>
      </a:accent5>
      <a:accent6>
        <a:srgbClr val="AEAEAE"/>
      </a:accent6>
      <a:hlink>
        <a:srgbClr val="3333CC"/>
      </a:hlink>
      <a:folHlink>
        <a:srgbClr val="5E93C9"/>
      </a:folHlink>
    </a:clrScheme>
    <a:fontScheme name="Shimme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5260</TotalTime>
  <Words>727</Words>
  <Application>Microsoft Office PowerPoint</Application>
  <PresentationFormat>On-screen Show (4:3)</PresentationFormat>
  <Paragraphs>216</Paragraphs>
  <Slides>48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Shimmer</vt:lpstr>
      <vt:lpstr>PowerPoint Presentation</vt:lpstr>
      <vt:lpstr>New Location</vt:lpstr>
      <vt:lpstr>MAP Policy - Background  </vt:lpstr>
      <vt:lpstr>MAP Policy - Development</vt:lpstr>
      <vt:lpstr>MAP Policy - Development</vt:lpstr>
      <vt:lpstr>MAP Policy Proposed Revisions</vt:lpstr>
      <vt:lpstr>Definitions</vt:lpstr>
      <vt:lpstr>Policy 02-1(7)</vt:lpstr>
      <vt:lpstr>Policy 02-1 (9)</vt:lpstr>
      <vt:lpstr>Policy 03-4 (New)</vt:lpstr>
      <vt:lpstr>Policy 04-1 Advisory Ruling Number 9401</vt:lpstr>
      <vt:lpstr>Policy 06-2 (1)</vt:lpstr>
      <vt:lpstr>Proposed Changes</vt:lpstr>
      <vt:lpstr>Policy 06-6 (Revision)</vt:lpstr>
      <vt:lpstr>Proposed Changes- Over-the-Counter (OTC)</vt:lpstr>
      <vt:lpstr>Policy 06-7 (New) Dietary Supplements</vt:lpstr>
      <vt:lpstr>Proposed Changes- Dietary Supplement</vt:lpstr>
      <vt:lpstr>Proposed Changes- Dietary Supplement</vt:lpstr>
      <vt:lpstr>Policy 07-3 (1) (c)</vt:lpstr>
      <vt:lpstr>Policy 08-2 (2)</vt:lpstr>
      <vt:lpstr>Policy 08-5 (4)(b)(ii)(2)(a)</vt:lpstr>
      <vt:lpstr>Policy 08-5 Sample Warfarin Medication Sheet</vt:lpstr>
      <vt:lpstr>Policy 08-6 (2)(a)(ii)(1) and (4)(b)(iii) and (iv)</vt:lpstr>
      <vt:lpstr>Evaluation Tool for Clozapine Therapy (5), (6), (7), (10), and (20)</vt:lpstr>
      <vt:lpstr>Policy 08-6 Sample Clozapine Medication Sheet</vt:lpstr>
      <vt:lpstr>Policy 08-7 (2)(a.) and (2)(a.)(i)(1.)</vt:lpstr>
      <vt:lpstr>Policy 08-7 </vt:lpstr>
      <vt:lpstr>Policy 09-6 (9) (a.) (ii) and (iii)</vt:lpstr>
      <vt:lpstr>Policy 09-7  MOR Form</vt:lpstr>
      <vt:lpstr>Policy 09-7 MOR Form-Contact List</vt:lpstr>
      <vt:lpstr>Policy 10-1 (3) (f)</vt:lpstr>
      <vt:lpstr>Policy 10-1 (4)</vt:lpstr>
      <vt:lpstr>10-2 (6) and (6) (a)</vt:lpstr>
      <vt:lpstr>Policy 10-3 (1)</vt:lpstr>
      <vt:lpstr>Policy 10-3 (3)</vt:lpstr>
      <vt:lpstr>Policy 10-4 (3)</vt:lpstr>
      <vt:lpstr>Policy 10-7 (3) (a)</vt:lpstr>
      <vt:lpstr>Policy 13-2 (2)(g)(i)</vt:lpstr>
      <vt:lpstr>Policy 13-5 (2)(b)</vt:lpstr>
      <vt:lpstr>Policy 14-2</vt:lpstr>
      <vt:lpstr>Policy 14-2 (4)(a)(iv)</vt:lpstr>
      <vt:lpstr>Policy 14-2 (8)</vt:lpstr>
      <vt:lpstr>Policy 14-4 Gastrostomy/Jejunostomy Registration Form</vt:lpstr>
      <vt:lpstr>Policy 16-2</vt:lpstr>
      <vt:lpstr>Policy 17-1</vt:lpstr>
      <vt:lpstr>Section 18 MAP Advisories</vt:lpstr>
      <vt:lpstr>New MAP Advisory Waiver Provision</vt:lpstr>
      <vt:lpstr>Discussion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oreProperties xmlns="http://schemas.openxmlformats.org/package/2006/metadata/core-properties" xmlns:cp="http://schemas.openxmlformats.org/package/2006/metadata/core-properties" xmlns:dc="http://purl.org/dc/elements/1.1/" xmlns:dcterms="http://purl.org/dc/terms/" xmlns:xsi="http://www.w3.org/2001/XMLSchema-instance">
  <dcterms:created xsi:type="dcterms:W3CDTF">2010-03-02T14:49:54Z</dcterms:created>
  <dc:creator>MRota</dc:creator>
  <lastModifiedBy>AutoBVT</lastModifiedBy>
  <lastPrinted>2017-03-02T12:53:46Z</lastPrinted>
  <dcterms:modified xsi:type="dcterms:W3CDTF">2017-03-22T14:53:41Z</dcterms:modified>
  <revision>175</revision>
  <dc:title>Slide 1</dc:title>
</coreProperties>
</file>