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0"/>
  </p:notesMasterIdLst>
  <p:handoutMasterIdLst>
    <p:handoutMasterId r:id="rId11"/>
  </p:handoutMasterIdLst>
  <p:sldIdLst>
    <p:sldId id="257" r:id="rId2"/>
    <p:sldId id="258" r:id="rId3"/>
    <p:sldId id="262" r:id="rId4"/>
    <p:sldId id="259" r:id="rId5"/>
    <p:sldId id="263" r:id="rId6"/>
    <p:sldId id="260" r:id="rId7"/>
    <p:sldId id="264"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5709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 d="1"/>
        <a:sy n="1" d="1"/>
      </p:scale>
      <p:origin x="0" y="0"/>
    </p:cViewPr>
  </p:notesTextViewPr>
  <p:notesViewPr>
    <p:cSldViewPr>
      <p:cViewPr varScale="1">
        <p:scale>
          <a:sx n="91" d="100"/>
          <a:sy n="91" d="100"/>
        </p:scale>
        <p:origin x="1470"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81C245D-A95B-4C48-9C84-DE2D975B8B4B}" type="datetimeFigureOut">
              <a:rPr lang="en-US" smtClean="0"/>
              <a:t>4/16/2019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0AB3AA-7EB5-456F-A142-FC20B243D49A}" type="slidenum">
              <a:rPr lang="en-US" smtClean="0"/>
              <a:t>‹#›</a:t>
            </a:fld>
            <a:endParaRPr lang="en-US"/>
          </a:p>
        </p:txBody>
      </p:sp>
    </p:spTree>
    <p:extLst>
      <p:ext uri="{BB962C8B-B14F-4D97-AF65-F5344CB8AC3E}">
        <p14:creationId xmlns:p14="http://schemas.microsoft.com/office/powerpoint/2010/main" val="37374189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592879-B575-4D35-9A99-8229D20128F1}" type="datetimeFigureOut">
              <a:rPr lang="en-US" smtClean="0"/>
              <a:t>4/16/2019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C7AFFA-3E63-433A-BE33-53B9F283891F}" type="slidenum">
              <a:rPr lang="en-US" smtClean="0"/>
              <a:t>‹#›</a:t>
            </a:fld>
            <a:endParaRPr lang="en-US"/>
          </a:p>
        </p:txBody>
      </p:sp>
    </p:spTree>
    <p:extLst>
      <p:ext uri="{BB962C8B-B14F-4D97-AF65-F5344CB8AC3E}">
        <p14:creationId xmlns:p14="http://schemas.microsoft.com/office/powerpoint/2010/main" val="2218339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ChangeArrowheads="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33731" indent="-281965">
              <a:defRPr sz="2000" b="1">
                <a:solidFill>
                  <a:schemeClr val="tx1"/>
                </a:solidFill>
                <a:latin typeface="Arial" charset="0"/>
              </a:defRPr>
            </a:lvl2pPr>
            <a:lvl3pPr marL="1129415" indent="-225883">
              <a:defRPr sz="2000" b="1">
                <a:solidFill>
                  <a:schemeClr val="tx1"/>
                </a:solidFill>
                <a:latin typeface="Arial" charset="0"/>
              </a:defRPr>
            </a:lvl3pPr>
            <a:lvl4pPr marL="1581181" indent="-225883">
              <a:defRPr sz="2000" b="1">
                <a:solidFill>
                  <a:schemeClr val="tx1"/>
                </a:solidFill>
                <a:latin typeface="Arial" charset="0"/>
              </a:defRPr>
            </a:lvl4pPr>
            <a:lvl5pPr marL="2034505" indent="-225883">
              <a:defRPr sz="2000" b="1">
                <a:solidFill>
                  <a:schemeClr val="tx1"/>
                </a:solidFill>
                <a:latin typeface="Arial" charset="0"/>
              </a:defRPr>
            </a:lvl5pPr>
            <a:lvl6pPr marL="2483155" indent="-225883" eaLnBrk="0" fontAlgn="base" hangingPunct="0">
              <a:spcBef>
                <a:spcPct val="0"/>
              </a:spcBef>
              <a:spcAft>
                <a:spcPct val="0"/>
              </a:spcAft>
              <a:defRPr sz="2000" b="1">
                <a:solidFill>
                  <a:schemeClr val="tx1"/>
                </a:solidFill>
                <a:latin typeface="Arial" charset="0"/>
              </a:defRPr>
            </a:lvl6pPr>
            <a:lvl7pPr marL="2931805" indent="-225883" eaLnBrk="0" fontAlgn="base" hangingPunct="0">
              <a:spcBef>
                <a:spcPct val="0"/>
              </a:spcBef>
              <a:spcAft>
                <a:spcPct val="0"/>
              </a:spcAft>
              <a:defRPr sz="2000" b="1">
                <a:solidFill>
                  <a:schemeClr val="tx1"/>
                </a:solidFill>
                <a:latin typeface="Arial" charset="0"/>
              </a:defRPr>
            </a:lvl7pPr>
            <a:lvl8pPr marL="3380456" indent="-225883" eaLnBrk="0" fontAlgn="base" hangingPunct="0">
              <a:spcBef>
                <a:spcPct val="0"/>
              </a:spcBef>
              <a:spcAft>
                <a:spcPct val="0"/>
              </a:spcAft>
              <a:defRPr sz="2000" b="1">
                <a:solidFill>
                  <a:schemeClr val="tx1"/>
                </a:solidFill>
                <a:latin typeface="Arial" charset="0"/>
              </a:defRPr>
            </a:lvl8pPr>
            <a:lvl9pPr marL="3829106" indent="-225883" eaLnBrk="0" fontAlgn="base" hangingPunct="0">
              <a:spcBef>
                <a:spcPct val="0"/>
              </a:spcBef>
              <a:spcAft>
                <a:spcPct val="0"/>
              </a:spcAft>
              <a:defRPr sz="2000" b="1">
                <a:solidFill>
                  <a:schemeClr val="tx1"/>
                </a:solidFill>
                <a:latin typeface="Arial" charset="0"/>
              </a:defRPr>
            </a:lvl9pPr>
          </a:lstStyle>
          <a:p>
            <a:fld id="{997C9E78-8F14-42B8-AEAF-852A35086FAA}" type="slidenum">
              <a:rPr lang="en-US" altLang="en-US" sz="1200" b="0">
                <a:solidFill>
                  <a:prstClr val="black"/>
                </a:solidFill>
              </a:rPr>
              <a:pPr/>
              <a:t>2</a:t>
            </a:fld>
            <a:endParaRPr lang="en-US" altLang="en-US" sz="1200" b="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ChangeArrowheads="1" noTextEdit="1"/>
          </p:cNvSpPr>
          <p:nvPr>
            <p:ph type="sldImg"/>
          </p:nvPr>
        </p:nvSpPr>
        <p:spPr>
          <a:ln/>
        </p:spPr>
      </p:sp>
      <p:sp>
        <p:nvSpPr>
          <p:cNvPr id="18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18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33731" indent="-281965">
              <a:defRPr sz="2000" b="1">
                <a:solidFill>
                  <a:schemeClr val="tx1"/>
                </a:solidFill>
                <a:latin typeface="Arial" charset="0"/>
              </a:defRPr>
            </a:lvl2pPr>
            <a:lvl3pPr marL="1129415" indent="-225883">
              <a:defRPr sz="2000" b="1">
                <a:solidFill>
                  <a:schemeClr val="tx1"/>
                </a:solidFill>
                <a:latin typeface="Arial" charset="0"/>
              </a:defRPr>
            </a:lvl3pPr>
            <a:lvl4pPr marL="1581181" indent="-225883">
              <a:defRPr sz="2000" b="1">
                <a:solidFill>
                  <a:schemeClr val="tx1"/>
                </a:solidFill>
                <a:latin typeface="Arial" charset="0"/>
              </a:defRPr>
            </a:lvl4pPr>
            <a:lvl5pPr marL="2034505" indent="-225883">
              <a:defRPr sz="2000" b="1">
                <a:solidFill>
                  <a:schemeClr val="tx1"/>
                </a:solidFill>
                <a:latin typeface="Arial" charset="0"/>
              </a:defRPr>
            </a:lvl5pPr>
            <a:lvl6pPr marL="2483155" indent="-225883" eaLnBrk="0" fontAlgn="base" hangingPunct="0">
              <a:spcBef>
                <a:spcPct val="0"/>
              </a:spcBef>
              <a:spcAft>
                <a:spcPct val="0"/>
              </a:spcAft>
              <a:defRPr sz="2000" b="1">
                <a:solidFill>
                  <a:schemeClr val="tx1"/>
                </a:solidFill>
                <a:latin typeface="Arial" charset="0"/>
              </a:defRPr>
            </a:lvl6pPr>
            <a:lvl7pPr marL="2931805" indent="-225883" eaLnBrk="0" fontAlgn="base" hangingPunct="0">
              <a:spcBef>
                <a:spcPct val="0"/>
              </a:spcBef>
              <a:spcAft>
                <a:spcPct val="0"/>
              </a:spcAft>
              <a:defRPr sz="2000" b="1">
                <a:solidFill>
                  <a:schemeClr val="tx1"/>
                </a:solidFill>
                <a:latin typeface="Arial" charset="0"/>
              </a:defRPr>
            </a:lvl7pPr>
            <a:lvl8pPr marL="3380456" indent="-225883" eaLnBrk="0" fontAlgn="base" hangingPunct="0">
              <a:spcBef>
                <a:spcPct val="0"/>
              </a:spcBef>
              <a:spcAft>
                <a:spcPct val="0"/>
              </a:spcAft>
              <a:defRPr sz="2000" b="1">
                <a:solidFill>
                  <a:schemeClr val="tx1"/>
                </a:solidFill>
                <a:latin typeface="Arial" charset="0"/>
              </a:defRPr>
            </a:lvl8pPr>
            <a:lvl9pPr marL="3829106" indent="-225883" eaLnBrk="0" fontAlgn="base" hangingPunct="0">
              <a:spcBef>
                <a:spcPct val="0"/>
              </a:spcBef>
              <a:spcAft>
                <a:spcPct val="0"/>
              </a:spcAft>
              <a:defRPr sz="2000" b="1">
                <a:solidFill>
                  <a:schemeClr val="tx1"/>
                </a:solidFill>
                <a:latin typeface="Arial" charset="0"/>
              </a:defRPr>
            </a:lvl9pPr>
          </a:lstStyle>
          <a:p>
            <a:fld id="{79BE513A-2B92-4F2C-B349-990E213835E0}" type="slidenum">
              <a:rPr lang="en-US" altLang="en-US" sz="1200" b="0">
                <a:solidFill>
                  <a:prstClr val="black"/>
                </a:solidFill>
              </a:rPr>
              <a:pPr/>
              <a:t>4</a:t>
            </a:fld>
            <a:endParaRPr lang="en-US" altLang="en-US" sz="1200" b="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One program gives recoverees unique IDs to track readmission and also shares monthly reports with hospitals.</a:t>
            </a:r>
          </a:p>
          <a:p>
            <a:r>
              <a:rPr lang="en-US" altLang="en-US" smtClean="0">
                <a:solidFill>
                  <a:srgbClr val="FF0000"/>
                </a:solidFill>
              </a:rPr>
              <a:t>JSI created a data dashboard for the EDRC pilot programs.</a:t>
            </a:r>
          </a:p>
          <a:p>
            <a:endParaRPr lang="en-US" altLang="en-US" smtClean="0"/>
          </a:p>
        </p:txBody>
      </p:sp>
      <p:sp>
        <p:nvSpPr>
          <p:cNvPr id="19460"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33731" indent="-281965">
              <a:defRPr sz="2000" b="1">
                <a:solidFill>
                  <a:schemeClr val="tx1"/>
                </a:solidFill>
                <a:latin typeface="Arial" charset="0"/>
              </a:defRPr>
            </a:lvl2pPr>
            <a:lvl3pPr marL="1129415" indent="-225883">
              <a:defRPr sz="2000" b="1">
                <a:solidFill>
                  <a:schemeClr val="tx1"/>
                </a:solidFill>
                <a:latin typeface="Arial" charset="0"/>
              </a:defRPr>
            </a:lvl3pPr>
            <a:lvl4pPr marL="1581181" indent="-225883">
              <a:defRPr sz="2000" b="1">
                <a:solidFill>
                  <a:schemeClr val="tx1"/>
                </a:solidFill>
                <a:latin typeface="Arial" charset="0"/>
              </a:defRPr>
            </a:lvl4pPr>
            <a:lvl5pPr marL="2034505" indent="-225883">
              <a:defRPr sz="2000" b="1">
                <a:solidFill>
                  <a:schemeClr val="tx1"/>
                </a:solidFill>
                <a:latin typeface="Arial" charset="0"/>
              </a:defRPr>
            </a:lvl5pPr>
            <a:lvl6pPr marL="2483155" indent="-225883" eaLnBrk="0" fontAlgn="base" hangingPunct="0">
              <a:spcBef>
                <a:spcPct val="0"/>
              </a:spcBef>
              <a:spcAft>
                <a:spcPct val="0"/>
              </a:spcAft>
              <a:defRPr sz="2000" b="1">
                <a:solidFill>
                  <a:schemeClr val="tx1"/>
                </a:solidFill>
                <a:latin typeface="Arial" charset="0"/>
              </a:defRPr>
            </a:lvl6pPr>
            <a:lvl7pPr marL="2931805" indent="-225883" eaLnBrk="0" fontAlgn="base" hangingPunct="0">
              <a:spcBef>
                <a:spcPct val="0"/>
              </a:spcBef>
              <a:spcAft>
                <a:spcPct val="0"/>
              </a:spcAft>
              <a:defRPr sz="2000" b="1">
                <a:solidFill>
                  <a:schemeClr val="tx1"/>
                </a:solidFill>
                <a:latin typeface="Arial" charset="0"/>
              </a:defRPr>
            </a:lvl7pPr>
            <a:lvl8pPr marL="3380456" indent="-225883" eaLnBrk="0" fontAlgn="base" hangingPunct="0">
              <a:spcBef>
                <a:spcPct val="0"/>
              </a:spcBef>
              <a:spcAft>
                <a:spcPct val="0"/>
              </a:spcAft>
              <a:defRPr sz="2000" b="1">
                <a:solidFill>
                  <a:schemeClr val="tx1"/>
                </a:solidFill>
                <a:latin typeface="Arial" charset="0"/>
              </a:defRPr>
            </a:lvl8pPr>
            <a:lvl9pPr marL="3829106" indent="-225883" eaLnBrk="0" fontAlgn="base" hangingPunct="0">
              <a:spcBef>
                <a:spcPct val="0"/>
              </a:spcBef>
              <a:spcAft>
                <a:spcPct val="0"/>
              </a:spcAft>
              <a:defRPr sz="2000" b="1">
                <a:solidFill>
                  <a:schemeClr val="tx1"/>
                </a:solidFill>
                <a:latin typeface="Arial" charset="0"/>
              </a:defRPr>
            </a:lvl9pPr>
          </a:lstStyle>
          <a:p>
            <a:fld id="{1723D027-C6A8-4219-82CD-FCAC50FA6F44}" type="slidenum">
              <a:rPr lang="en-US" altLang="en-US" sz="1200" b="0">
                <a:solidFill>
                  <a:prstClr val="black"/>
                </a:solidFill>
              </a:rPr>
              <a:pPr/>
              <a:t>8</a:t>
            </a:fld>
            <a:endParaRPr lang="en-US" altLang="en-US" sz="1200" b="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7">
            <a:extLst/>
          </p:cNvPr>
          <p:cNvSpPr>
            <a:spLocks noChangeArrowheads="1"/>
          </p:cNvSpPr>
          <p:nvPr/>
        </p:nvSpPr>
        <p:spPr bwMode="auto">
          <a:xfrm>
            <a:off x="1260475" y="0"/>
            <a:ext cx="7883525" cy="914400"/>
          </a:xfrm>
          <a:prstGeom prst="rect">
            <a:avLst/>
          </a:prstGeom>
          <a:solidFill>
            <a:srgbClr val="55709D"/>
          </a:solidFill>
          <a:ln>
            <a:noFill/>
          </a:ln>
          <a:extLst>
            <a:ext uri="{91240B29-F687-4F45-9708-019B960494DF}">
              <a14:hiddenLine xmlns:a14="http://schemas.microsoft.com/office/drawing/2010/main" w="9525">
                <a:solidFill>
                  <a:srgbClr val="000000"/>
                </a:solidFill>
                <a:miter lim="800000"/>
                <a:headEnd/>
                <a:tailEnd/>
              </a14:hiddenLine>
            </a:ext>
          </a:extLst>
        </p:spPr>
        <p:txBody>
          <a:bodyPr tIns="320040" bIns="320040" anchor="ctr"/>
          <a:lstStyle>
            <a:lvl1pPr eaLnBrk="0" hangingPunct="0">
              <a:defRPr sz="2000" b="1">
                <a:solidFill>
                  <a:schemeClr val="tx1"/>
                </a:solidFill>
                <a:latin typeface="Arial" charset="0"/>
              </a:defRPr>
            </a:lvl1pPr>
            <a:lvl2pPr marL="742950" indent="-285750" eaLnBrk="0" hangingPunct="0">
              <a:defRPr sz="2000" b="1">
                <a:solidFill>
                  <a:schemeClr val="tx1"/>
                </a:solidFill>
                <a:latin typeface="Arial" charset="0"/>
              </a:defRPr>
            </a:lvl2pPr>
            <a:lvl3pPr marL="1143000" indent="-228600" eaLnBrk="0" hangingPunct="0">
              <a:defRPr sz="2000" b="1">
                <a:solidFill>
                  <a:schemeClr val="tx1"/>
                </a:solidFill>
                <a:latin typeface="Arial" charset="0"/>
              </a:defRPr>
            </a:lvl3pPr>
            <a:lvl4pPr marL="1600200" indent="-228600" eaLnBrk="0" hangingPunct="0">
              <a:defRPr sz="2000" b="1">
                <a:solidFill>
                  <a:schemeClr val="tx1"/>
                </a:solidFill>
                <a:latin typeface="Arial" charset="0"/>
              </a:defRPr>
            </a:lvl4pPr>
            <a:lvl5pPr marL="2057400" indent="-228600" eaLnBrk="0" hangingPunct="0">
              <a:defRPr sz="2000" b="1">
                <a:solidFill>
                  <a:schemeClr val="tx1"/>
                </a:solidFill>
                <a:latin typeface="Arial" charset="0"/>
              </a:defRPr>
            </a:lvl5pPr>
            <a:lvl6pPr marL="2514600" indent="-228600" eaLnBrk="0" fontAlgn="base" hangingPunct="0">
              <a:spcBef>
                <a:spcPct val="0"/>
              </a:spcBef>
              <a:spcAft>
                <a:spcPct val="0"/>
              </a:spcAft>
              <a:defRPr sz="2000" b="1">
                <a:solidFill>
                  <a:schemeClr val="tx1"/>
                </a:solidFill>
                <a:latin typeface="Arial" charset="0"/>
              </a:defRPr>
            </a:lvl6pPr>
            <a:lvl7pPr marL="2971800" indent="-228600" eaLnBrk="0" fontAlgn="base" hangingPunct="0">
              <a:spcBef>
                <a:spcPct val="0"/>
              </a:spcBef>
              <a:spcAft>
                <a:spcPct val="0"/>
              </a:spcAft>
              <a:defRPr sz="2000" b="1">
                <a:solidFill>
                  <a:schemeClr val="tx1"/>
                </a:solidFill>
                <a:latin typeface="Arial" charset="0"/>
              </a:defRPr>
            </a:lvl7pPr>
            <a:lvl8pPr marL="3429000" indent="-228600" eaLnBrk="0" fontAlgn="base" hangingPunct="0">
              <a:spcBef>
                <a:spcPct val="0"/>
              </a:spcBef>
              <a:spcAft>
                <a:spcPct val="0"/>
              </a:spcAft>
              <a:defRPr sz="2000" b="1">
                <a:solidFill>
                  <a:schemeClr val="tx1"/>
                </a:solidFill>
                <a:latin typeface="Arial" charset="0"/>
              </a:defRPr>
            </a:lvl8pPr>
            <a:lvl9pPr marL="3886200" indent="-228600" eaLnBrk="0" fontAlgn="base" hangingPunct="0">
              <a:spcBef>
                <a:spcPct val="0"/>
              </a:spcBef>
              <a:spcAft>
                <a:spcPct val="0"/>
              </a:spcAft>
              <a:defRPr sz="2000" b="1">
                <a:solidFill>
                  <a:schemeClr val="tx1"/>
                </a:solidFill>
                <a:latin typeface="Arial" charset="0"/>
              </a:defRPr>
            </a:lvl9pPr>
          </a:lstStyle>
          <a:p>
            <a:pPr algn="ctr" eaLnBrk="1" fontAlgn="base" hangingPunct="1">
              <a:spcBef>
                <a:spcPct val="0"/>
              </a:spcBef>
              <a:spcAft>
                <a:spcPct val="0"/>
              </a:spcAft>
              <a:defRPr/>
            </a:pPr>
            <a:endParaRPr lang="en-US" altLang="en-US" sz="4400" b="0">
              <a:solidFill>
                <a:srgbClr val="000000"/>
              </a:solidFill>
            </a:endParaRPr>
          </a:p>
        </p:txBody>
      </p:sp>
      <p:pic>
        <p:nvPicPr>
          <p:cNvPr id="6" name="Picture 8" descr="picture-24.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9063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2" name="Rectangle 2"/>
          <p:cNvSpPr>
            <a:spLocks noGrp="1" noChangeArrowheads="1"/>
          </p:cNvSpPr>
          <p:nvPr>
            <p:ph type="subTitle" idx="1"/>
          </p:nvPr>
        </p:nvSpPr>
        <p:spPr>
          <a:xfrm>
            <a:off x="1371600" y="3886200"/>
            <a:ext cx="6400800" cy="1447800"/>
          </a:xfrm>
        </p:spPr>
        <p:txBody>
          <a:bodyPr/>
          <a:lstStyle>
            <a:lvl1pPr marL="0" indent="0" algn="ctr">
              <a:buFontTx/>
              <a:buNone/>
              <a:defRPr>
                <a:latin typeface="Calibri" pitchFamily="34" charset="0"/>
              </a:defRPr>
            </a:lvl1pPr>
          </a:lstStyle>
          <a:p>
            <a:r>
              <a:rPr lang="en-US" dirty="0"/>
              <a:t>Click to edit Master subtitle style</a:t>
            </a:r>
          </a:p>
        </p:txBody>
      </p:sp>
      <p:sp>
        <p:nvSpPr>
          <p:cNvPr id="9" name="Rectangle 2"/>
          <p:cNvSpPr>
            <a:spLocks noGrp="1" noChangeArrowheads="1"/>
          </p:cNvSpPr>
          <p:nvPr>
            <p:ph type="ctrTitle" idx="4294967295"/>
          </p:nvPr>
        </p:nvSpPr>
        <p:spPr bwMode="auto">
          <a:xfrm>
            <a:off x="228600" y="2286000"/>
            <a:ext cx="8763000" cy="1470025"/>
          </a:xfrm>
          <a:prstGeom prst="rect">
            <a:avLst/>
          </a:prstGeom>
          <a:noFill/>
          <a:ln>
            <a:miter lim="800000"/>
            <a:headEnd/>
            <a:tailEnd/>
          </a:ln>
        </p:spPr>
        <p:txBody>
          <a:bodyPr/>
          <a:lstStyle/>
          <a:p>
            <a:endParaRPr lang="en-US" dirty="0"/>
          </a:p>
        </p:txBody>
      </p:sp>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b="22841"/>
          <a:stretch/>
        </p:blipFill>
        <p:spPr bwMode="auto">
          <a:xfrm>
            <a:off x="304800" y="6096001"/>
            <a:ext cx="914400" cy="502227"/>
          </a:xfrm>
          <a:prstGeom prst="rect">
            <a:avLst/>
          </a:prstGeom>
          <a:ln>
            <a:noFill/>
          </a:ln>
          <a:extLst>
            <a:ext uri="{53640926-AAD7-44D8-BBD7-CCE9431645EC}">
              <a14:shadowObscured xmlns:a14="http://schemas.microsoft.com/office/drawing/2010/main"/>
            </a:ext>
          </a:extLst>
        </p:spPr>
      </p:pic>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420368" y="6125833"/>
            <a:ext cx="1094232" cy="490728"/>
          </a:xfrm>
          <a:prstGeom prst="rect">
            <a:avLst/>
          </a:prstGeom>
        </p:spPr>
      </p:pic>
    </p:spTree>
    <p:extLst>
      <p:ext uri="{BB962C8B-B14F-4D97-AF65-F5344CB8AC3E}">
        <p14:creationId xmlns:p14="http://schemas.microsoft.com/office/powerpoint/2010/main" val="15122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6629400" cy="914400"/>
          </a:xfrm>
          <a:prstGeom prst="rect">
            <a:avLst/>
          </a:prstGeom>
        </p:spPr>
        <p:txBody>
          <a:bodyPr anchor="ctr"/>
          <a:lstStyle>
            <a:lvl1pPr marL="0" algn="l">
              <a:defRPr sz="2800" b="1" i="0">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533400" y="1524000"/>
            <a:ext cx="8001000" cy="4754563"/>
          </a:xfrm>
        </p:spPr>
        <p:txBody>
          <a:bodyPr/>
          <a:lstStyle>
            <a:lvl1pPr>
              <a:defRPr sz="2200">
                <a:latin typeface="Calibri" pitchFamily="34" charset="0"/>
              </a:defRPr>
            </a:lvl1pPr>
            <a:lvl2pPr>
              <a:defRPr sz="1800">
                <a:latin typeface="Calibri" pitchFamily="34" charset="0"/>
              </a:defRPr>
            </a:lvl2pPr>
            <a:lvl3pPr>
              <a:buFont typeface="Courier New" pitchFamily="49" charset="0"/>
              <a:buChar char="o"/>
              <a:defRPr sz="1600">
                <a:latin typeface="Calibri" pitchFamily="34" charset="0"/>
              </a:defRPr>
            </a:lvl3pPr>
            <a:lvl4pPr>
              <a:buFont typeface="Wingdings" pitchFamily="2" charset="2"/>
              <a:buChar char="§"/>
              <a:defRPr sz="1400">
                <a:latin typeface="Calibri" pitchFamily="34" charset="0"/>
              </a:defRPr>
            </a:lvl4pPr>
            <a:lvl5pPr>
              <a:defRPr sz="1200">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a:extLst/>
          </p:cNvPr>
          <p:cNvSpPr>
            <a:spLocks noGrp="1" noChangeArrowheads="1"/>
          </p:cNvSpPr>
          <p:nvPr>
            <p:ph type="sldNum" sz="quarter" idx="10"/>
          </p:nvPr>
        </p:nvSpPr>
        <p:spPr>
          <a:ln/>
        </p:spPr>
        <p:txBody>
          <a:bodyPr/>
          <a:lstStyle>
            <a:lvl1pPr>
              <a:defRPr/>
            </a:lvl1pPr>
          </a:lstStyle>
          <a:p>
            <a:pPr>
              <a:defRPr/>
            </a:pPr>
            <a:fld id="{29F00A2B-CC70-48D0-9F14-8989E43A7733}" type="slidenum">
              <a:rPr lang="en-US" altLang="en-US" smtClean="0"/>
              <a:pPr>
                <a:defRPr/>
              </a:pPr>
              <a:t>‹#›</a:t>
            </a:fld>
            <a:endParaRPr lang="en-US" alt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20368" y="6125833"/>
            <a:ext cx="1094232" cy="490728"/>
          </a:xfrm>
          <a:prstGeom prst="rect">
            <a:avLst/>
          </a:prstGeom>
        </p:spPr>
      </p:pic>
    </p:spTree>
    <p:extLst>
      <p:ext uri="{BB962C8B-B14F-4D97-AF65-F5344CB8AC3E}">
        <p14:creationId xmlns:p14="http://schemas.microsoft.com/office/powerpoint/2010/main" val="4122086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800" y="1371600"/>
            <a:ext cx="4229100" cy="4754563"/>
          </a:xfrm>
        </p:spPr>
        <p:txBody>
          <a:bodyPr/>
          <a:lstStyle>
            <a:lvl1pPr>
              <a:defRPr sz="2000">
                <a:latin typeface="Calibri" pitchFamily="34" charset="0"/>
              </a:defRPr>
            </a:lvl1pPr>
            <a:lvl2pPr>
              <a:defRPr sz="1800">
                <a:latin typeface="Calibri" pitchFamily="34" charset="0"/>
              </a:defRPr>
            </a:lvl2pPr>
            <a:lvl3pPr>
              <a:buFont typeface="Courier New" pitchFamily="49" charset="0"/>
              <a:buChar char="o"/>
              <a:defRPr sz="1600">
                <a:latin typeface="Calibri" pitchFamily="34" charset="0"/>
              </a:defRPr>
            </a:lvl3pPr>
            <a:lvl4pPr>
              <a:buFont typeface="Wingdings" pitchFamily="2" charset="2"/>
              <a:buChar char="§"/>
              <a:defRPr sz="1400">
                <a:latin typeface="Calibri" pitchFamily="34" charset="0"/>
              </a:defRPr>
            </a:lvl4pPr>
            <a:lvl5pPr>
              <a:defRPr sz="12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371600"/>
            <a:ext cx="4229100" cy="4754563"/>
          </a:xfrm>
        </p:spPr>
        <p:txBody>
          <a:bodyPr/>
          <a:lstStyle>
            <a:lvl1pPr>
              <a:defRPr sz="2000">
                <a:latin typeface="Calibri" pitchFamily="34" charset="0"/>
              </a:defRPr>
            </a:lvl1pPr>
            <a:lvl2pPr>
              <a:defRPr sz="1800">
                <a:latin typeface="Calibri" pitchFamily="34" charset="0"/>
              </a:defRPr>
            </a:lvl2pPr>
            <a:lvl3pPr>
              <a:buFont typeface="Courier New" pitchFamily="49" charset="0"/>
              <a:buChar char="o"/>
              <a:defRPr sz="1600">
                <a:latin typeface="Calibri" pitchFamily="34" charset="0"/>
              </a:defRPr>
            </a:lvl3pPr>
            <a:lvl4pPr>
              <a:buFont typeface="Wingdings" pitchFamily="2" charset="2"/>
              <a:buChar char="§"/>
              <a:defRPr sz="1400">
                <a:latin typeface="Calibri" pitchFamily="34" charset="0"/>
              </a:defRPr>
            </a:lvl4pPr>
            <a:lvl5pPr>
              <a:defRPr sz="12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1371600" y="0"/>
            <a:ext cx="7239000" cy="914400"/>
          </a:xfrm>
          <a:prstGeom prst="rect">
            <a:avLst/>
          </a:prstGeom>
        </p:spPr>
        <p:txBody>
          <a:bodyPr anchor="ctr"/>
          <a:lstStyle>
            <a:lvl1pPr marL="0" algn="l">
              <a:defRPr sz="2800" b="1" i="1">
                <a:solidFill>
                  <a:schemeClr val="bg1"/>
                </a:solidFill>
              </a:defRPr>
            </a:lvl1pPr>
          </a:lstStyle>
          <a:p>
            <a:r>
              <a:rPr lang="en-US" dirty="0"/>
              <a:t>Click to edit Master title style</a:t>
            </a:r>
          </a:p>
        </p:txBody>
      </p:sp>
      <p:sp>
        <p:nvSpPr>
          <p:cNvPr id="5" name="Rectangle 6">
            <a:extLst/>
          </p:cNvPr>
          <p:cNvSpPr>
            <a:spLocks noGrp="1" noChangeArrowheads="1"/>
          </p:cNvSpPr>
          <p:nvPr>
            <p:ph type="sldNum" sz="quarter" idx="10"/>
          </p:nvPr>
        </p:nvSpPr>
        <p:spPr>
          <a:ln/>
        </p:spPr>
        <p:txBody>
          <a:bodyPr/>
          <a:lstStyle>
            <a:lvl1pPr>
              <a:defRPr/>
            </a:lvl1pPr>
          </a:lstStyle>
          <a:p>
            <a:pPr>
              <a:defRPr/>
            </a:pPr>
            <a:fld id="{84AB3A46-BF54-4CD9-9275-202C2365F614}" type="slidenum">
              <a:rPr lang="en-US" altLang="en-US"/>
              <a:pPr>
                <a:defRPr/>
              </a:pPr>
              <a:t>‹#›</a:t>
            </a:fld>
            <a:endParaRPr lang="en-US" altLang="en-US"/>
          </a:p>
          <a:p>
            <a:pPr>
              <a:defRPr/>
            </a:pPr>
            <a:r>
              <a:rPr lang="en-US" altLang="en-US"/>
              <a:t>October 2018</a:t>
            </a:r>
          </a:p>
        </p:txBody>
      </p:sp>
    </p:spTree>
    <p:extLst>
      <p:ext uri="{BB962C8B-B14F-4D97-AF65-F5344CB8AC3E}">
        <p14:creationId xmlns:p14="http://schemas.microsoft.com/office/powerpoint/2010/main" val="2446676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p:cNvPr>
          <p:cNvSpPr txBox="1">
            <a:spLocks/>
          </p:cNvSpPr>
          <p:nvPr userDrawn="1"/>
        </p:nvSpPr>
        <p:spPr bwMode="auto">
          <a:xfrm>
            <a:off x="1371600" y="9525"/>
            <a:ext cx="6705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000" b="1">
                <a:solidFill>
                  <a:schemeClr val="tx1"/>
                </a:solidFill>
                <a:latin typeface="Arial" charset="0"/>
              </a:defRPr>
            </a:lvl1pPr>
            <a:lvl2pPr marL="742950" indent="-285750" eaLnBrk="0" hangingPunct="0">
              <a:defRPr sz="2000" b="1">
                <a:solidFill>
                  <a:schemeClr val="tx1"/>
                </a:solidFill>
                <a:latin typeface="Arial" charset="0"/>
              </a:defRPr>
            </a:lvl2pPr>
            <a:lvl3pPr marL="1143000" indent="-228600" eaLnBrk="0" hangingPunct="0">
              <a:defRPr sz="2000" b="1">
                <a:solidFill>
                  <a:schemeClr val="tx1"/>
                </a:solidFill>
                <a:latin typeface="Arial" charset="0"/>
              </a:defRPr>
            </a:lvl3pPr>
            <a:lvl4pPr marL="1600200" indent="-228600" eaLnBrk="0" hangingPunct="0">
              <a:defRPr sz="2000" b="1">
                <a:solidFill>
                  <a:schemeClr val="tx1"/>
                </a:solidFill>
                <a:latin typeface="Arial" charset="0"/>
              </a:defRPr>
            </a:lvl4pPr>
            <a:lvl5pPr marL="2057400" indent="-228600" eaLnBrk="0" hangingPunct="0">
              <a:defRPr sz="2000" b="1">
                <a:solidFill>
                  <a:schemeClr val="tx1"/>
                </a:solidFill>
                <a:latin typeface="Arial" charset="0"/>
              </a:defRPr>
            </a:lvl5pPr>
            <a:lvl6pPr marL="2514600" indent="-228600" eaLnBrk="0" fontAlgn="base" hangingPunct="0">
              <a:spcBef>
                <a:spcPct val="0"/>
              </a:spcBef>
              <a:spcAft>
                <a:spcPct val="0"/>
              </a:spcAft>
              <a:defRPr sz="2000" b="1">
                <a:solidFill>
                  <a:schemeClr val="tx1"/>
                </a:solidFill>
                <a:latin typeface="Arial" charset="0"/>
              </a:defRPr>
            </a:lvl6pPr>
            <a:lvl7pPr marL="2971800" indent="-228600" eaLnBrk="0" fontAlgn="base" hangingPunct="0">
              <a:spcBef>
                <a:spcPct val="0"/>
              </a:spcBef>
              <a:spcAft>
                <a:spcPct val="0"/>
              </a:spcAft>
              <a:defRPr sz="2000" b="1">
                <a:solidFill>
                  <a:schemeClr val="tx1"/>
                </a:solidFill>
                <a:latin typeface="Arial" charset="0"/>
              </a:defRPr>
            </a:lvl7pPr>
            <a:lvl8pPr marL="3429000" indent="-228600" eaLnBrk="0" fontAlgn="base" hangingPunct="0">
              <a:spcBef>
                <a:spcPct val="0"/>
              </a:spcBef>
              <a:spcAft>
                <a:spcPct val="0"/>
              </a:spcAft>
              <a:defRPr sz="2000" b="1">
                <a:solidFill>
                  <a:schemeClr val="tx1"/>
                </a:solidFill>
                <a:latin typeface="Arial" charset="0"/>
              </a:defRPr>
            </a:lvl8pPr>
            <a:lvl9pPr marL="3886200" indent="-228600" eaLnBrk="0" fontAlgn="base" hangingPunct="0">
              <a:spcBef>
                <a:spcPct val="0"/>
              </a:spcBef>
              <a:spcAft>
                <a:spcPct val="0"/>
              </a:spcAft>
              <a:defRPr sz="2000" b="1">
                <a:solidFill>
                  <a:schemeClr val="tx1"/>
                </a:solidFill>
                <a:latin typeface="Arial" charset="0"/>
              </a:defRPr>
            </a:lvl9pPr>
          </a:lstStyle>
          <a:p>
            <a:pPr fontAlgn="base">
              <a:spcBef>
                <a:spcPct val="0"/>
              </a:spcBef>
              <a:spcAft>
                <a:spcPct val="0"/>
              </a:spcAft>
              <a:defRPr/>
            </a:pPr>
            <a:r>
              <a:rPr lang="en-US" altLang="en-US" sz="2800" i="1" dirty="0">
                <a:solidFill>
                  <a:srgbClr val="FFFFFF"/>
                </a:solidFill>
              </a:rPr>
              <a:t>Click to edit Master title style</a:t>
            </a:r>
          </a:p>
        </p:txBody>
      </p:sp>
      <p:sp>
        <p:nvSpPr>
          <p:cNvPr id="3" name="Rectangle 6">
            <a:extLst/>
          </p:cNvPr>
          <p:cNvSpPr>
            <a:spLocks noGrp="1" noChangeArrowheads="1"/>
          </p:cNvSpPr>
          <p:nvPr>
            <p:ph type="sldNum" sz="quarter" idx="10"/>
          </p:nvPr>
        </p:nvSpPr>
        <p:spPr/>
        <p:txBody>
          <a:bodyPr/>
          <a:lstStyle>
            <a:lvl1pPr>
              <a:defRPr/>
            </a:lvl1pPr>
          </a:lstStyle>
          <a:p>
            <a:pPr>
              <a:defRPr/>
            </a:pPr>
            <a:fld id="{201ED696-389E-41FB-BADF-2784E9E1ED8A}" type="slidenum">
              <a:rPr lang="en-US" altLang="en-US" smtClean="0"/>
              <a:pPr>
                <a:defRPr/>
              </a:pPr>
              <a:t>‹#›</a:t>
            </a:fld>
            <a:endParaRPr lang="en-US" altLang="en-US" dirty="0"/>
          </a:p>
        </p:txBody>
      </p:sp>
    </p:spTree>
    <p:extLst>
      <p:ext uri="{BB962C8B-B14F-4D97-AF65-F5344CB8AC3E}">
        <p14:creationId xmlns:p14="http://schemas.microsoft.com/office/powerpoint/2010/main" val="4081810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533400" y="1524000"/>
            <a:ext cx="8610600" cy="475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a:extLst/>
          </p:cNvPr>
          <p:cNvSpPr>
            <a:spLocks noGrp="1" noChangeArrowheads="1"/>
          </p:cNvSpPr>
          <p:nvPr>
            <p:ph type="sldNum" sz="quarter" idx="4"/>
          </p:nvPr>
        </p:nvSpPr>
        <p:spPr bwMode="auto">
          <a:xfrm>
            <a:off x="6324600" y="6305550"/>
            <a:ext cx="2209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i="1">
                <a:solidFill>
                  <a:srgbClr val="7F7F7F"/>
                </a:solidFill>
              </a:defRPr>
            </a:lvl1pPr>
          </a:lstStyle>
          <a:p>
            <a:pPr fontAlgn="base">
              <a:spcBef>
                <a:spcPct val="0"/>
              </a:spcBef>
              <a:spcAft>
                <a:spcPct val="0"/>
              </a:spcAft>
              <a:defRPr/>
            </a:pPr>
            <a:fld id="{6E0651D0-BC5A-4867-95C2-C874651341DE}" type="slidenum">
              <a:rPr lang="en-US" altLang="en-US" smtClean="0"/>
              <a:pPr fontAlgn="base">
                <a:spcBef>
                  <a:spcPct val="0"/>
                </a:spcBef>
                <a:spcAft>
                  <a:spcPct val="0"/>
                </a:spcAft>
                <a:defRPr/>
              </a:pPr>
              <a:t>‹#›</a:t>
            </a:fld>
            <a:endParaRPr lang="en-US" altLang="en-US" dirty="0"/>
          </a:p>
        </p:txBody>
      </p:sp>
      <p:sp>
        <p:nvSpPr>
          <p:cNvPr id="1028" name="Rectangle 7">
            <a:extLst/>
          </p:cNvPr>
          <p:cNvSpPr>
            <a:spLocks noChangeArrowheads="1"/>
          </p:cNvSpPr>
          <p:nvPr userDrawn="1"/>
        </p:nvSpPr>
        <p:spPr bwMode="auto">
          <a:xfrm>
            <a:off x="1279525" y="0"/>
            <a:ext cx="7864475" cy="914400"/>
          </a:xfrm>
          <a:prstGeom prst="rect">
            <a:avLst/>
          </a:prstGeom>
          <a:solidFill>
            <a:srgbClr val="55709D"/>
          </a:solidFill>
          <a:ln>
            <a:noFill/>
          </a:ln>
          <a:extLst>
            <a:ext uri="{91240B29-F687-4F45-9708-019B960494DF}">
              <a14:hiddenLine xmlns:a14="http://schemas.microsoft.com/office/drawing/2010/main" w="9525">
                <a:solidFill>
                  <a:srgbClr val="000000"/>
                </a:solidFill>
                <a:miter lim="800000"/>
                <a:headEnd/>
                <a:tailEnd/>
              </a14:hiddenLine>
            </a:ext>
          </a:extLst>
        </p:spPr>
        <p:txBody>
          <a:bodyPr tIns="320040" bIns="320040" anchor="ctr"/>
          <a:lstStyle>
            <a:lvl1pPr eaLnBrk="0" hangingPunct="0">
              <a:defRPr sz="2000" b="1">
                <a:solidFill>
                  <a:schemeClr val="tx1"/>
                </a:solidFill>
                <a:latin typeface="Arial" charset="0"/>
              </a:defRPr>
            </a:lvl1pPr>
            <a:lvl2pPr marL="742950" indent="-285750" eaLnBrk="0" hangingPunct="0">
              <a:defRPr sz="2000" b="1">
                <a:solidFill>
                  <a:schemeClr val="tx1"/>
                </a:solidFill>
                <a:latin typeface="Arial" charset="0"/>
              </a:defRPr>
            </a:lvl2pPr>
            <a:lvl3pPr marL="1143000" indent="-228600" eaLnBrk="0" hangingPunct="0">
              <a:defRPr sz="2000" b="1">
                <a:solidFill>
                  <a:schemeClr val="tx1"/>
                </a:solidFill>
                <a:latin typeface="Arial" charset="0"/>
              </a:defRPr>
            </a:lvl3pPr>
            <a:lvl4pPr marL="1600200" indent="-228600" eaLnBrk="0" hangingPunct="0">
              <a:defRPr sz="2000" b="1">
                <a:solidFill>
                  <a:schemeClr val="tx1"/>
                </a:solidFill>
                <a:latin typeface="Arial" charset="0"/>
              </a:defRPr>
            </a:lvl4pPr>
            <a:lvl5pPr marL="2057400" indent="-228600" eaLnBrk="0" hangingPunct="0">
              <a:defRPr sz="2000" b="1">
                <a:solidFill>
                  <a:schemeClr val="tx1"/>
                </a:solidFill>
                <a:latin typeface="Arial" charset="0"/>
              </a:defRPr>
            </a:lvl5pPr>
            <a:lvl6pPr marL="2514600" indent="-228600" eaLnBrk="0" fontAlgn="base" hangingPunct="0">
              <a:spcBef>
                <a:spcPct val="0"/>
              </a:spcBef>
              <a:spcAft>
                <a:spcPct val="0"/>
              </a:spcAft>
              <a:defRPr sz="2000" b="1">
                <a:solidFill>
                  <a:schemeClr val="tx1"/>
                </a:solidFill>
                <a:latin typeface="Arial" charset="0"/>
              </a:defRPr>
            </a:lvl6pPr>
            <a:lvl7pPr marL="2971800" indent="-228600" eaLnBrk="0" fontAlgn="base" hangingPunct="0">
              <a:spcBef>
                <a:spcPct val="0"/>
              </a:spcBef>
              <a:spcAft>
                <a:spcPct val="0"/>
              </a:spcAft>
              <a:defRPr sz="2000" b="1">
                <a:solidFill>
                  <a:schemeClr val="tx1"/>
                </a:solidFill>
                <a:latin typeface="Arial" charset="0"/>
              </a:defRPr>
            </a:lvl7pPr>
            <a:lvl8pPr marL="3429000" indent="-228600" eaLnBrk="0" fontAlgn="base" hangingPunct="0">
              <a:spcBef>
                <a:spcPct val="0"/>
              </a:spcBef>
              <a:spcAft>
                <a:spcPct val="0"/>
              </a:spcAft>
              <a:defRPr sz="2000" b="1">
                <a:solidFill>
                  <a:schemeClr val="tx1"/>
                </a:solidFill>
                <a:latin typeface="Arial" charset="0"/>
              </a:defRPr>
            </a:lvl8pPr>
            <a:lvl9pPr marL="3886200" indent="-228600" eaLnBrk="0" fontAlgn="base" hangingPunct="0">
              <a:spcBef>
                <a:spcPct val="0"/>
              </a:spcBef>
              <a:spcAft>
                <a:spcPct val="0"/>
              </a:spcAft>
              <a:defRPr sz="2000" b="1">
                <a:solidFill>
                  <a:schemeClr val="tx1"/>
                </a:solidFill>
                <a:latin typeface="Arial" charset="0"/>
              </a:defRPr>
            </a:lvl9pPr>
          </a:lstStyle>
          <a:p>
            <a:pPr algn="ctr" eaLnBrk="1" fontAlgn="base" hangingPunct="1">
              <a:spcBef>
                <a:spcPct val="0"/>
              </a:spcBef>
              <a:spcAft>
                <a:spcPct val="0"/>
              </a:spcAft>
              <a:defRPr/>
            </a:pPr>
            <a:endParaRPr lang="en-US" altLang="en-US" sz="4400" b="0">
              <a:solidFill>
                <a:srgbClr val="000000"/>
              </a:solidFill>
            </a:endParaRPr>
          </a:p>
        </p:txBody>
      </p:sp>
      <p:pic>
        <p:nvPicPr>
          <p:cNvPr id="1029" name="Picture 8" descr="picture-24.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0" y="0"/>
            <a:ext cx="129063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userDrawn="1"/>
        </p:nvPicPr>
        <p:blipFill rotWithShape="1">
          <a:blip r:embed="rId7" cstate="print">
            <a:extLst>
              <a:ext uri="{28A0092B-C50C-407E-A947-70E740481C1C}">
                <a14:useLocalDpi xmlns:a14="http://schemas.microsoft.com/office/drawing/2010/main" val="0"/>
              </a:ext>
            </a:extLst>
          </a:blip>
          <a:srcRect b="22841"/>
          <a:stretch/>
        </p:blipFill>
        <p:spPr bwMode="auto">
          <a:xfrm>
            <a:off x="304800" y="6096001"/>
            <a:ext cx="914400" cy="502227"/>
          </a:xfrm>
          <a:prstGeom prst="rect">
            <a:avLst/>
          </a:prstGeom>
          <a:ln>
            <a:noFill/>
          </a:ln>
          <a:extLst>
            <a:ext uri="{53640926-AAD7-44D8-BBD7-CCE9431645EC}">
              <a14:shadowObscured xmlns:a14="http://schemas.microsoft.com/office/drawing/2010/main"/>
            </a:ext>
          </a:extLst>
        </p:spPr>
      </p:pic>
      <p:pic>
        <p:nvPicPr>
          <p:cNvPr id="9" name="Picture 8"/>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420368" y="6125833"/>
            <a:ext cx="1094232" cy="490728"/>
          </a:xfrm>
          <a:prstGeom prst="rect">
            <a:avLst/>
          </a:prstGeom>
        </p:spPr>
      </p:pic>
    </p:spTree>
    <p:extLst>
      <p:ext uri="{BB962C8B-B14F-4D97-AF65-F5344CB8AC3E}">
        <p14:creationId xmlns:p14="http://schemas.microsoft.com/office/powerpoint/2010/main" val="16896074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2200">
          <a:solidFill>
            <a:schemeClr val="tx1"/>
          </a:solidFill>
          <a:latin typeface="Calibri" pitchFamily="34" charset="0"/>
          <a:ea typeface="+mn-ea"/>
          <a:cs typeface="+mn-cs"/>
        </a:defRPr>
      </a:lvl1pPr>
      <a:lvl2pPr marL="742950" indent="-285750" algn="l" rtl="0" eaLnBrk="0" fontAlgn="base" hangingPunct="0">
        <a:spcBef>
          <a:spcPct val="20000"/>
        </a:spcBef>
        <a:spcAft>
          <a:spcPct val="0"/>
        </a:spcAft>
        <a:buChar char="–"/>
        <a:defRPr>
          <a:solidFill>
            <a:schemeClr val="tx1"/>
          </a:solidFill>
          <a:latin typeface="Calibri" pitchFamily="34" charset="0"/>
        </a:defRPr>
      </a:lvl2pPr>
      <a:lvl3pPr marL="1143000" indent="-228600" algn="l" rtl="0" eaLnBrk="0" fontAlgn="base" hangingPunct="0">
        <a:spcBef>
          <a:spcPct val="20000"/>
        </a:spcBef>
        <a:spcAft>
          <a:spcPct val="0"/>
        </a:spcAft>
        <a:buFont typeface="Courier New" pitchFamily="49" charset="0"/>
        <a:buChar char="o"/>
        <a:defRPr sz="1600">
          <a:solidFill>
            <a:schemeClr val="tx1"/>
          </a:solidFill>
          <a:latin typeface="Calibri" pitchFamily="34" charset="0"/>
        </a:defRPr>
      </a:lvl3pPr>
      <a:lvl4pPr marL="1600200" indent="-228600" algn="l" rtl="0" eaLnBrk="0" fontAlgn="base" hangingPunct="0">
        <a:spcBef>
          <a:spcPct val="20000"/>
        </a:spcBef>
        <a:spcAft>
          <a:spcPct val="0"/>
        </a:spcAft>
        <a:buFont typeface="Wingdings" pitchFamily="2" charset="2"/>
        <a:buChar char="§"/>
        <a:defRPr sz="1400">
          <a:solidFill>
            <a:schemeClr val="tx1"/>
          </a:solidFill>
          <a:latin typeface="Calibri" pitchFamily="34" charset="0"/>
        </a:defRPr>
      </a:lvl4pPr>
      <a:lvl5pPr marL="2057400" indent="-228600" algn="l" rtl="0" eaLnBrk="0" fontAlgn="base" hangingPunct="0">
        <a:spcBef>
          <a:spcPct val="20000"/>
        </a:spcBef>
        <a:spcAft>
          <a:spcPct val="0"/>
        </a:spcAft>
        <a:buChar char="»"/>
        <a:defRPr sz="1200">
          <a:solidFill>
            <a:schemeClr val="tx1"/>
          </a:solidFill>
          <a:latin typeface="Calibri"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2"/>
          <p:cNvSpPr>
            <a:spLocks noGrp="1"/>
          </p:cNvSpPr>
          <p:nvPr>
            <p:ph type="ctrTitle" idx="4294967295"/>
          </p:nvPr>
        </p:nvSpPr>
        <p:spPr bwMode="auto">
          <a:xfrm>
            <a:off x="268357" y="1295400"/>
            <a:ext cx="8763000" cy="14700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smtClean="0">
                <a:latin typeface="Cambria" pitchFamily="18" charset="0"/>
                <a:ea typeface="Cambria" pitchFamily="18" charset="0"/>
                <a:cs typeface="Calibri" pitchFamily="34" charset="0"/>
              </a:rPr>
              <a:t>RC Scan </a:t>
            </a:r>
            <a:br>
              <a:rPr lang="en-US" altLang="en-US" b="1" dirty="0" smtClean="0">
                <a:latin typeface="Cambria" pitchFamily="18" charset="0"/>
                <a:ea typeface="Cambria" pitchFamily="18" charset="0"/>
                <a:cs typeface="Calibri" pitchFamily="34" charset="0"/>
              </a:rPr>
            </a:br>
            <a:r>
              <a:rPr lang="en-US" altLang="en-US" b="1" dirty="0" smtClean="0">
                <a:latin typeface="Cambria" pitchFamily="18" charset="0"/>
                <a:ea typeface="Cambria" pitchFamily="18" charset="0"/>
                <a:cs typeface="Calibri" pitchFamily="34" charset="0"/>
              </a:rPr>
              <a:t>Provider Readiness</a:t>
            </a:r>
            <a:br>
              <a:rPr lang="en-US" altLang="en-US" b="1" dirty="0" smtClean="0">
                <a:latin typeface="Cambria" pitchFamily="18" charset="0"/>
                <a:ea typeface="Cambria" pitchFamily="18" charset="0"/>
                <a:cs typeface="Calibri" pitchFamily="34" charset="0"/>
              </a:rPr>
            </a:br>
            <a:endParaRPr lang="en-US" altLang="en-US" sz="3600" b="1" dirty="0" smtClean="0">
              <a:latin typeface="Cambria" pitchFamily="18" charset="0"/>
              <a:ea typeface="Cambria" pitchFamily="18" charset="0"/>
              <a:cs typeface="Calibri" pitchFamily="34" charset="0"/>
            </a:endParaRPr>
          </a:p>
        </p:txBody>
      </p:sp>
      <p:cxnSp>
        <p:nvCxnSpPr>
          <p:cNvPr id="3" name="Straight Connector 2"/>
          <p:cNvCxnSpPr/>
          <p:nvPr/>
        </p:nvCxnSpPr>
        <p:spPr bwMode="auto">
          <a:xfrm>
            <a:off x="649357" y="2895600"/>
            <a:ext cx="8001000" cy="0"/>
          </a:xfrm>
          <a:prstGeom prst="line">
            <a:avLst/>
          </a:prstGeom>
          <a:solidFill>
            <a:schemeClr val="accent1"/>
          </a:solidFill>
          <a:ln w="38100" cap="flat" cmpd="sng" algn="ctr">
            <a:solidFill>
              <a:srgbClr val="55709D"/>
            </a:solidFill>
            <a:prstDash val="solid"/>
            <a:round/>
            <a:headEnd type="none" w="med" len="med"/>
            <a:tailEnd type="none" w="med" len="med"/>
          </a:ln>
          <a:effectLst/>
        </p:spPr>
      </p:cxnSp>
      <p:sp>
        <p:nvSpPr>
          <p:cNvPr id="5" name="Title 2"/>
          <p:cNvSpPr>
            <a:spLocks noGrp="1"/>
          </p:cNvSpPr>
          <p:nvPr>
            <p:ph type="ctrTitle" idx="4294967295"/>
          </p:nvPr>
        </p:nvSpPr>
        <p:spPr bwMode="auto">
          <a:xfrm>
            <a:off x="112643" y="3352800"/>
            <a:ext cx="8878957" cy="276542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ts val="1800"/>
              </a:spcBef>
              <a:spcAft>
                <a:spcPts val="0"/>
              </a:spcAft>
            </a:pPr>
            <a:r>
              <a:rPr lang="en-US" altLang="en-US" sz="2000" b="1" dirty="0" smtClean="0">
                <a:solidFill>
                  <a:schemeClr val="tx1"/>
                </a:solidFill>
                <a:latin typeface="Cambria" pitchFamily="18" charset="0"/>
                <a:ea typeface="Cambria" pitchFamily="18" charset="0"/>
                <a:cs typeface="Calibri" pitchFamily="34" charset="0"/>
              </a:rPr>
              <a:t>Massachusetts Department of Public Health </a:t>
            </a:r>
            <a:br>
              <a:rPr lang="en-US" altLang="en-US" sz="2000" b="1" dirty="0" smtClean="0">
                <a:solidFill>
                  <a:schemeClr val="tx1"/>
                </a:solidFill>
                <a:latin typeface="Cambria" pitchFamily="18" charset="0"/>
                <a:ea typeface="Cambria" pitchFamily="18" charset="0"/>
                <a:cs typeface="Calibri" pitchFamily="34" charset="0"/>
              </a:rPr>
            </a:br>
            <a:r>
              <a:rPr lang="en-US" altLang="en-US" sz="2000" b="1" dirty="0" smtClean="0">
                <a:solidFill>
                  <a:schemeClr val="tx1"/>
                </a:solidFill>
                <a:latin typeface="Cambria" pitchFamily="18" charset="0"/>
                <a:ea typeface="Cambria" pitchFamily="18" charset="0"/>
                <a:cs typeface="Calibri" pitchFamily="34" charset="0"/>
              </a:rPr>
              <a:t>Bureau of Substance Addiction Services</a:t>
            </a:r>
            <a:r>
              <a:rPr lang="en-US" altLang="en-US" sz="2000" b="1" dirty="0" smtClean="0">
                <a:solidFill>
                  <a:srgbClr val="55709D"/>
                </a:solidFill>
                <a:latin typeface="Cambria" pitchFamily="18" charset="0"/>
                <a:ea typeface="Cambria" pitchFamily="18" charset="0"/>
                <a:cs typeface="Calibri" pitchFamily="34" charset="0"/>
              </a:rPr>
              <a:t/>
            </a:r>
            <a:br>
              <a:rPr lang="en-US" altLang="en-US" sz="2000" b="1" dirty="0" smtClean="0">
                <a:solidFill>
                  <a:srgbClr val="55709D"/>
                </a:solidFill>
                <a:latin typeface="Cambria" pitchFamily="18" charset="0"/>
                <a:ea typeface="Cambria" pitchFamily="18" charset="0"/>
                <a:cs typeface="Calibri" pitchFamily="34" charset="0"/>
              </a:rPr>
            </a:br>
            <a:r>
              <a:rPr lang="en-US" altLang="en-US" sz="2000" b="1" dirty="0" smtClean="0">
                <a:solidFill>
                  <a:srgbClr val="55709D"/>
                </a:solidFill>
                <a:latin typeface="Cambria" pitchFamily="18" charset="0"/>
                <a:ea typeface="Cambria" pitchFamily="18" charset="0"/>
                <a:cs typeface="Calibri" pitchFamily="34" charset="0"/>
              </a:rPr>
              <a:t>Julia Ojeda – julia.ojeda@state.ma.us</a:t>
            </a:r>
            <a:r>
              <a:rPr lang="en-US" altLang="en-US" sz="2000" b="1" dirty="0" smtClean="0">
                <a:latin typeface="Cambria" pitchFamily="18" charset="0"/>
                <a:ea typeface="Cambria" pitchFamily="18" charset="0"/>
                <a:cs typeface="Calibri" pitchFamily="34" charset="0"/>
              </a:rPr>
              <a:t/>
            </a:r>
            <a:br>
              <a:rPr lang="en-US" altLang="en-US" sz="2000" b="1" dirty="0" smtClean="0">
                <a:latin typeface="Cambria" pitchFamily="18" charset="0"/>
                <a:ea typeface="Cambria" pitchFamily="18" charset="0"/>
                <a:cs typeface="Calibri" pitchFamily="34" charset="0"/>
              </a:rPr>
            </a:br>
            <a:r>
              <a:rPr lang="en-US" altLang="en-US" sz="2000" b="1" dirty="0">
                <a:latin typeface="Cambria" pitchFamily="18" charset="0"/>
                <a:ea typeface="Cambria" pitchFamily="18" charset="0"/>
                <a:cs typeface="Calibri" pitchFamily="34" charset="0"/>
              </a:rPr>
              <a:t/>
            </a:r>
            <a:br>
              <a:rPr lang="en-US" altLang="en-US" sz="2000" b="1" dirty="0">
                <a:latin typeface="Cambria" pitchFamily="18" charset="0"/>
                <a:ea typeface="Cambria" pitchFamily="18" charset="0"/>
                <a:cs typeface="Calibri" pitchFamily="34" charset="0"/>
              </a:rPr>
            </a:br>
            <a:r>
              <a:rPr lang="en-US" altLang="en-US" sz="2000" b="1" dirty="0" smtClean="0">
                <a:solidFill>
                  <a:schemeClr val="tx1"/>
                </a:solidFill>
                <a:latin typeface="Cambria" pitchFamily="18" charset="0"/>
                <a:ea typeface="Cambria" pitchFamily="18" charset="0"/>
                <a:cs typeface="Calibri" pitchFamily="34" charset="0"/>
              </a:rPr>
              <a:t>DMA Health Strategies</a:t>
            </a:r>
            <a:br>
              <a:rPr lang="en-US" altLang="en-US" sz="2000" b="1" dirty="0" smtClean="0">
                <a:solidFill>
                  <a:schemeClr val="tx1"/>
                </a:solidFill>
                <a:latin typeface="Cambria" pitchFamily="18" charset="0"/>
                <a:ea typeface="Cambria" pitchFamily="18" charset="0"/>
                <a:cs typeface="Calibri" pitchFamily="34" charset="0"/>
              </a:rPr>
            </a:br>
            <a:r>
              <a:rPr lang="en-US" altLang="en-US" sz="2000" b="1" dirty="0" smtClean="0">
                <a:solidFill>
                  <a:srgbClr val="55709D"/>
                </a:solidFill>
                <a:latin typeface="Cambria" pitchFamily="18" charset="0"/>
                <a:ea typeface="Cambria" pitchFamily="18" charset="0"/>
                <a:cs typeface="Calibri" pitchFamily="34" charset="0"/>
              </a:rPr>
              <a:t>Deborah Strod - deborahs@dmahealth.com</a:t>
            </a:r>
            <a:br>
              <a:rPr lang="en-US" altLang="en-US" sz="2000" b="1" dirty="0" smtClean="0">
                <a:solidFill>
                  <a:srgbClr val="55709D"/>
                </a:solidFill>
                <a:latin typeface="Cambria" pitchFamily="18" charset="0"/>
                <a:ea typeface="Cambria" pitchFamily="18" charset="0"/>
                <a:cs typeface="Calibri" pitchFamily="34" charset="0"/>
              </a:rPr>
            </a:br>
            <a:r>
              <a:rPr lang="en-US" altLang="en-US" sz="2000" b="1" dirty="0" smtClean="0">
                <a:solidFill>
                  <a:srgbClr val="55709D"/>
                </a:solidFill>
                <a:latin typeface="Cambria" pitchFamily="18" charset="0"/>
                <a:ea typeface="Cambria" pitchFamily="18" charset="0"/>
                <a:cs typeface="Calibri" pitchFamily="34" charset="0"/>
              </a:rPr>
              <a:t>Jinna Samara Halperin - jinnah@dmahealth.com</a:t>
            </a:r>
            <a:r>
              <a:rPr lang="en-US" altLang="en-US" sz="2000" b="1" dirty="0" smtClean="0">
                <a:latin typeface="Cambria" pitchFamily="18" charset="0"/>
                <a:ea typeface="Cambria" pitchFamily="18" charset="0"/>
                <a:cs typeface="Calibri" pitchFamily="34" charset="0"/>
              </a:rPr>
              <a:t/>
            </a:r>
            <a:br>
              <a:rPr lang="en-US" altLang="en-US" sz="2000" b="1" dirty="0" smtClean="0">
                <a:latin typeface="Cambria" pitchFamily="18" charset="0"/>
                <a:ea typeface="Cambria" pitchFamily="18" charset="0"/>
                <a:cs typeface="Calibri" pitchFamily="34" charset="0"/>
              </a:rPr>
            </a:br>
            <a:endParaRPr lang="en-US" altLang="en-US" sz="1600" b="1" dirty="0" smtClean="0">
              <a:latin typeface="Cambria" pitchFamily="18" charset="0"/>
              <a:ea typeface="Cambria" pitchFamily="18" charset="0"/>
              <a:cs typeface="Calibri" pitchFamily="34" charset="0"/>
            </a:endParaRPr>
          </a:p>
        </p:txBody>
      </p:sp>
    </p:spTree>
    <p:extLst>
      <p:ext uri="{BB962C8B-B14F-4D97-AF65-F5344CB8AC3E}">
        <p14:creationId xmlns:p14="http://schemas.microsoft.com/office/powerpoint/2010/main" val="29739548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bwMode="auto">
          <a:xfrm>
            <a:off x="1371600" y="0"/>
            <a:ext cx="76200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dirty="0" smtClean="0"/>
              <a:t>Provider Readiness: RC Implementation Step by Step – Respondent Guidance</a:t>
            </a:r>
          </a:p>
        </p:txBody>
      </p:sp>
      <p:sp>
        <p:nvSpPr>
          <p:cNvPr id="6147" name="Content Placeholder 2"/>
          <p:cNvSpPr>
            <a:spLocks noGrp="1"/>
          </p:cNvSpPr>
          <p:nvPr>
            <p:ph idx="1"/>
          </p:nvPr>
        </p:nvSpPr>
        <p:spPr>
          <a:xfrm>
            <a:off x="381000" y="1143000"/>
            <a:ext cx="8610600" cy="5029200"/>
          </a:xfrm>
        </p:spPr>
        <p:txBody>
          <a:bodyPr/>
          <a:lstStyle/>
          <a:p>
            <a:pPr marL="457200" indent="-457200">
              <a:spcBef>
                <a:spcPts val="100"/>
              </a:spcBef>
              <a:buFont typeface="+mj-lt"/>
              <a:buAutoNum type="arabicPeriod"/>
            </a:pPr>
            <a:r>
              <a:rPr lang="en-US" altLang="en-US" sz="2000" dirty="0" smtClean="0"/>
              <a:t>Build system from the bottom up and tailor it to the setting and population.</a:t>
            </a:r>
          </a:p>
          <a:p>
            <a:pPr lvl="1">
              <a:spcBef>
                <a:spcPts val="100"/>
              </a:spcBef>
              <a:buFont typeface="Calibri" pitchFamily="34" charset="0"/>
              <a:buChar char="₋"/>
            </a:pPr>
            <a:r>
              <a:rPr lang="en-US" altLang="en-US" sz="2000" dirty="0" smtClean="0"/>
              <a:t>Identify high risk populations and determine their unique needs. </a:t>
            </a:r>
          </a:p>
          <a:p>
            <a:pPr lvl="1">
              <a:spcBef>
                <a:spcPts val="100"/>
              </a:spcBef>
              <a:buFont typeface="Calibri" pitchFamily="34" charset="0"/>
              <a:buChar char="₋"/>
            </a:pPr>
            <a:endParaRPr lang="en-US" altLang="en-US" dirty="0" smtClean="0"/>
          </a:p>
          <a:p>
            <a:pPr marL="457200" indent="-457200">
              <a:spcBef>
                <a:spcPts val="100"/>
              </a:spcBef>
              <a:buFontTx/>
              <a:buAutoNum type="arabicPeriod"/>
            </a:pPr>
            <a:r>
              <a:rPr lang="en-US" altLang="en-US" sz="2000" dirty="0" smtClean="0"/>
              <a:t>Work slowly and deliberately through startup. Communication is essential.</a:t>
            </a:r>
          </a:p>
          <a:p>
            <a:pPr lvl="1">
              <a:lnSpc>
                <a:spcPct val="95000"/>
              </a:lnSpc>
              <a:spcBef>
                <a:spcPts val="100"/>
              </a:spcBef>
              <a:buFont typeface="Calibri" pitchFamily="34" charset="0"/>
              <a:buChar char="₋"/>
            </a:pPr>
            <a:r>
              <a:rPr lang="en-US" altLang="en-US" sz="2000" dirty="0" smtClean="0"/>
              <a:t>“First couple months are difficult. After been there 12 months, it is like ordering labs… How to make it through the 12 months? The monthly meetings were important.” </a:t>
            </a:r>
          </a:p>
          <a:p>
            <a:pPr marL="457200" lvl="1" indent="0">
              <a:lnSpc>
                <a:spcPct val="95000"/>
              </a:lnSpc>
              <a:spcBef>
                <a:spcPts val="100"/>
              </a:spcBef>
              <a:buNone/>
            </a:pPr>
            <a:endParaRPr lang="en-US" altLang="en-US" dirty="0" smtClean="0"/>
          </a:p>
          <a:p>
            <a:pPr marL="457200" indent="-457200">
              <a:spcBef>
                <a:spcPts val="100"/>
              </a:spcBef>
              <a:buFontTx/>
              <a:buAutoNum type="arabicPeriod"/>
            </a:pPr>
            <a:r>
              <a:rPr lang="en-US" altLang="en-US" sz="2000" dirty="0" smtClean="0"/>
              <a:t>Identify one or more internal champions to promote RCs and RC services.</a:t>
            </a:r>
          </a:p>
          <a:p>
            <a:pPr lvl="1">
              <a:lnSpc>
                <a:spcPct val="95000"/>
              </a:lnSpc>
              <a:spcBef>
                <a:spcPts val="100"/>
              </a:spcBef>
              <a:buFont typeface="Calibri" pitchFamily="34" charset="0"/>
              <a:buChar char="₋"/>
            </a:pPr>
            <a:r>
              <a:rPr lang="en-US" altLang="en-US" sz="2000" dirty="0" smtClean="0"/>
              <a:t>“If a physician has a positive experience, likely to reach out again.”</a:t>
            </a:r>
          </a:p>
          <a:p>
            <a:pPr lvl="1">
              <a:lnSpc>
                <a:spcPct val="95000"/>
              </a:lnSpc>
              <a:spcBef>
                <a:spcPts val="100"/>
              </a:spcBef>
              <a:buFont typeface="Calibri" pitchFamily="34" charset="0"/>
              <a:buChar char="₋"/>
            </a:pPr>
            <a:r>
              <a:rPr lang="en-US" altLang="en-US" sz="2000" dirty="0" smtClean="0"/>
              <a:t>“[Need] designees in each department of the PD that work on this. “</a:t>
            </a:r>
          </a:p>
          <a:p>
            <a:pPr lvl="1">
              <a:lnSpc>
                <a:spcPct val="95000"/>
              </a:lnSpc>
              <a:spcBef>
                <a:spcPts val="100"/>
              </a:spcBef>
              <a:buFont typeface="Calibri" pitchFamily="34" charset="0"/>
              <a:buChar char="₋"/>
            </a:pPr>
            <a:endParaRPr lang="en-US" altLang="en-US" dirty="0" smtClean="0"/>
          </a:p>
          <a:p>
            <a:pPr marL="457200" indent="-457200">
              <a:spcBef>
                <a:spcPts val="100"/>
              </a:spcBef>
              <a:buFontTx/>
              <a:buAutoNum type="arabicPeriod"/>
            </a:pPr>
            <a:r>
              <a:rPr lang="en-US" altLang="en-US" sz="2000" dirty="0" smtClean="0"/>
              <a:t>Hold monthly meetings to assess progress and make adjustments as needed.</a:t>
            </a:r>
          </a:p>
          <a:p>
            <a:pPr lvl="1">
              <a:lnSpc>
                <a:spcPct val="95000"/>
              </a:lnSpc>
              <a:spcBef>
                <a:spcPts val="100"/>
              </a:spcBef>
              <a:buFont typeface="Calibri" pitchFamily="34" charset="0"/>
              <a:buChar char="₋"/>
            </a:pPr>
            <a:r>
              <a:rPr lang="en-US" altLang="en-US" sz="2000" dirty="0" smtClean="0"/>
              <a:t>“Talk about trends. Talk about success with the teams. They track repeat overdoses (one woman has overdosed 15 times). Try to get the experts at the provider level to try to [use] new tactics- to connect them to help.” </a:t>
            </a:r>
          </a:p>
          <a:p>
            <a:pPr lvl="1">
              <a:lnSpc>
                <a:spcPct val="95000"/>
              </a:lnSpc>
              <a:spcBef>
                <a:spcPts val="100"/>
              </a:spcBef>
            </a:pPr>
            <a:endParaRPr lang="en-US" altLang="en-US" i="1" dirty="0" smtClean="0"/>
          </a:p>
          <a:p>
            <a:pPr lvl="1">
              <a:spcBef>
                <a:spcPts val="100"/>
              </a:spcBef>
              <a:buFontTx/>
              <a:buNone/>
            </a:pPr>
            <a:endParaRPr lang="en-US" altLang="en-US" i="1" dirty="0" smtClean="0"/>
          </a:p>
        </p:txBody>
      </p:sp>
      <p:sp>
        <p:nvSpPr>
          <p:cNvPr id="4" name="Slide Number Placeholder 3"/>
          <p:cNvSpPr>
            <a:spLocks noGrp="1"/>
          </p:cNvSpPr>
          <p:nvPr>
            <p:ph type="sldNum" sz="quarter" idx="10"/>
          </p:nvPr>
        </p:nvSpPr>
        <p:spPr/>
        <p:txBody>
          <a:bodyPr/>
          <a:lstStyle/>
          <a:p>
            <a:pPr>
              <a:defRPr/>
            </a:pPr>
            <a:fld id="{29F00A2B-CC70-48D0-9F14-8989E43A7733}" type="slidenum">
              <a:rPr lang="en-US" altLang="en-US" smtClean="0"/>
              <a:pPr>
                <a:defRPr/>
              </a:pPr>
              <a:t>2</a:t>
            </a:fld>
            <a:endParaRPr lang="en-US" altLang="en-US" dirty="0"/>
          </a:p>
        </p:txBody>
      </p:sp>
    </p:spTree>
    <p:extLst>
      <p:ext uri="{BB962C8B-B14F-4D97-AF65-F5344CB8AC3E}">
        <p14:creationId xmlns:p14="http://schemas.microsoft.com/office/powerpoint/2010/main" val="3171239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620000" cy="914400"/>
          </a:xfrm>
        </p:spPr>
        <p:txBody>
          <a:bodyPr/>
          <a:lstStyle/>
          <a:p>
            <a:r>
              <a:rPr lang="en-US" altLang="en-US" dirty="0"/>
              <a:t>Provider Readiness: RC </a:t>
            </a:r>
            <a:r>
              <a:rPr lang="en-US" altLang="en-US" dirty="0" smtClean="0"/>
              <a:t>Implementation</a:t>
            </a:r>
            <a:br>
              <a:rPr lang="en-US" altLang="en-US" dirty="0" smtClean="0"/>
            </a:br>
            <a:r>
              <a:rPr lang="en-US" altLang="en-US" dirty="0" smtClean="0"/>
              <a:t>Respondent Guidance </a:t>
            </a:r>
            <a:r>
              <a:rPr lang="en-US" altLang="en-US" sz="2600" dirty="0" smtClean="0"/>
              <a:t>– </a:t>
            </a:r>
            <a:r>
              <a:rPr lang="en-US" altLang="en-US" sz="2400" dirty="0" smtClean="0">
                <a:solidFill>
                  <a:schemeClr val="accent3">
                    <a:lumMod val="95000"/>
                  </a:schemeClr>
                </a:solidFill>
              </a:rPr>
              <a:t>Continued…</a:t>
            </a:r>
            <a:endParaRPr lang="en-US" sz="2400" dirty="0">
              <a:solidFill>
                <a:schemeClr val="accent3">
                  <a:lumMod val="95000"/>
                </a:schemeClr>
              </a:solidFill>
            </a:endParaRPr>
          </a:p>
        </p:txBody>
      </p:sp>
      <p:sp>
        <p:nvSpPr>
          <p:cNvPr id="3" name="Content Placeholder 2"/>
          <p:cNvSpPr>
            <a:spLocks noGrp="1"/>
          </p:cNvSpPr>
          <p:nvPr>
            <p:ph idx="1"/>
          </p:nvPr>
        </p:nvSpPr>
        <p:spPr>
          <a:xfrm>
            <a:off x="381000" y="1219200"/>
            <a:ext cx="8077200" cy="4754563"/>
          </a:xfrm>
        </p:spPr>
        <p:txBody>
          <a:bodyPr/>
          <a:lstStyle/>
          <a:p>
            <a:pPr marL="457200" indent="-457200">
              <a:spcBef>
                <a:spcPts val="100"/>
              </a:spcBef>
              <a:buFont typeface="+mj-lt"/>
              <a:buAutoNum type="arabicPeriod" startAt="5"/>
            </a:pPr>
            <a:r>
              <a:rPr lang="en-US" altLang="en-US" sz="2000" dirty="0" smtClean="0"/>
              <a:t>Establish </a:t>
            </a:r>
            <a:r>
              <a:rPr lang="en-US" altLang="en-US" sz="2000" dirty="0"/>
              <a:t>infrastructure to supervise and integrate RCs and recruit </a:t>
            </a:r>
            <a:r>
              <a:rPr lang="en-US" altLang="en-US" sz="2000" dirty="0" smtClean="0"/>
              <a:t>	recoverees. </a:t>
            </a:r>
          </a:p>
          <a:p>
            <a:pPr lvl="1">
              <a:lnSpc>
                <a:spcPct val="95000"/>
              </a:lnSpc>
              <a:spcBef>
                <a:spcPts val="100"/>
              </a:spcBef>
              <a:buFont typeface="Calibri" pitchFamily="34" charset="0"/>
              <a:buChar char="₋"/>
            </a:pPr>
            <a:r>
              <a:rPr lang="en-US" altLang="en-US" sz="2000" dirty="0"/>
              <a:t>“[Recovery Coaching is] very effective, so everyone wants it, but if they don’t have the infrastructure to support people… they’re left to their own and unsupported and then they’re doing case management and mental health well outside of their lane.” </a:t>
            </a:r>
          </a:p>
          <a:p>
            <a:pPr marL="0" indent="0">
              <a:spcBef>
                <a:spcPts val="100"/>
              </a:spcBef>
              <a:buNone/>
            </a:pPr>
            <a:endParaRPr lang="en-US" altLang="en-US" sz="2000" dirty="0" smtClean="0"/>
          </a:p>
          <a:p>
            <a:pPr marL="457200" indent="-457200">
              <a:spcBef>
                <a:spcPts val="100"/>
              </a:spcBef>
              <a:buFont typeface="+mj-lt"/>
              <a:buAutoNum type="arabicPeriod" startAt="6"/>
            </a:pPr>
            <a:r>
              <a:rPr lang="en-US" altLang="en-US" sz="2000" dirty="0" smtClean="0"/>
              <a:t>Develop </a:t>
            </a:r>
            <a:r>
              <a:rPr lang="en-US" altLang="en-US" sz="2000" dirty="0"/>
              <a:t>amended CORI policies so they do not serve as barriers to hiring RCs. </a:t>
            </a:r>
            <a:endParaRPr lang="en-US" altLang="en-US" sz="2000" dirty="0" smtClean="0"/>
          </a:p>
          <a:p>
            <a:pPr lvl="1">
              <a:lnSpc>
                <a:spcPct val="95000"/>
              </a:lnSpc>
              <a:spcBef>
                <a:spcPts val="100"/>
              </a:spcBef>
              <a:buFont typeface="Calibri" pitchFamily="34" charset="0"/>
              <a:buChar char="₋"/>
            </a:pPr>
            <a:r>
              <a:rPr lang="en-US" altLang="en-US" sz="2000" dirty="0"/>
              <a:t>Hiring RCs with lived experience means that some individuals may have records.  </a:t>
            </a:r>
            <a:endParaRPr lang="en-US" altLang="en-US" sz="2000" dirty="0" smtClean="0"/>
          </a:p>
          <a:p>
            <a:pPr lvl="1">
              <a:lnSpc>
                <a:spcPct val="95000"/>
              </a:lnSpc>
              <a:spcBef>
                <a:spcPts val="100"/>
              </a:spcBef>
              <a:buFont typeface="Calibri" pitchFamily="34" charset="0"/>
              <a:buChar char="₋"/>
            </a:pPr>
            <a:r>
              <a:rPr lang="en-US" altLang="en-US" sz="2000" dirty="0" smtClean="0"/>
              <a:t>Policies </a:t>
            </a:r>
            <a:r>
              <a:rPr lang="en-US" altLang="en-US" sz="2000" dirty="0"/>
              <a:t>should be reviewed before commencing interviews with RC applicants.</a:t>
            </a:r>
          </a:p>
          <a:p>
            <a:pPr marL="0" indent="0">
              <a:buNone/>
            </a:pPr>
            <a:endParaRPr lang="en-US" dirty="0"/>
          </a:p>
        </p:txBody>
      </p:sp>
      <p:sp>
        <p:nvSpPr>
          <p:cNvPr id="6" name="Slide Number Placeholder 5"/>
          <p:cNvSpPr>
            <a:spLocks noGrp="1"/>
          </p:cNvSpPr>
          <p:nvPr>
            <p:ph type="sldNum" sz="quarter" idx="10"/>
          </p:nvPr>
        </p:nvSpPr>
        <p:spPr/>
        <p:txBody>
          <a:bodyPr/>
          <a:lstStyle/>
          <a:p>
            <a:pPr>
              <a:defRPr/>
            </a:pPr>
            <a:fld id="{29F00A2B-CC70-48D0-9F14-8989E43A7733}" type="slidenum">
              <a:rPr lang="en-US" altLang="en-US" smtClean="0"/>
              <a:pPr>
                <a:defRPr/>
              </a:pPr>
              <a:t>3</a:t>
            </a:fld>
            <a:endParaRPr lang="en-US" altLang="en-US" dirty="0"/>
          </a:p>
        </p:txBody>
      </p:sp>
    </p:spTree>
    <p:extLst>
      <p:ext uri="{BB962C8B-B14F-4D97-AF65-F5344CB8AC3E}">
        <p14:creationId xmlns:p14="http://schemas.microsoft.com/office/powerpoint/2010/main" val="1987387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bwMode="auto">
          <a:xfrm>
            <a:off x="1371600" y="0"/>
            <a:ext cx="77724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dirty="0" smtClean="0"/>
              <a:t>Provider Readiness: Needs and Concerns</a:t>
            </a:r>
          </a:p>
        </p:txBody>
      </p:sp>
      <p:sp>
        <p:nvSpPr>
          <p:cNvPr id="35844" name="Content Placeholder 1">
            <a:extLst/>
          </p:cNvPr>
          <p:cNvSpPr>
            <a:spLocks noGrp="1"/>
          </p:cNvSpPr>
          <p:nvPr>
            <p:ph idx="1"/>
          </p:nvPr>
        </p:nvSpPr>
        <p:spPr>
          <a:xfrm>
            <a:off x="533400" y="914400"/>
            <a:ext cx="8077200" cy="5257800"/>
          </a:xfrm>
        </p:spPr>
        <p:txBody>
          <a:bodyPr/>
          <a:lstStyle/>
          <a:p>
            <a:pPr marL="342900" lvl="1" indent="-342900">
              <a:buFontTx/>
              <a:buChar char="•"/>
              <a:defRPr/>
            </a:pPr>
            <a:endParaRPr lang="en-US" sz="2000" kern="200" dirty="0" smtClean="0">
              <a:ea typeface="+mn-ea"/>
              <a:cs typeface="+mn-cs"/>
            </a:endParaRPr>
          </a:p>
          <a:p>
            <a:pPr marL="342900" lvl="1" indent="-342900">
              <a:buFontTx/>
              <a:buChar char="•"/>
              <a:defRPr/>
            </a:pPr>
            <a:r>
              <a:rPr lang="en-US" sz="2000" kern="200" dirty="0" smtClean="0">
                <a:ea typeface="+mn-ea"/>
                <a:cs typeface="+mn-cs"/>
              </a:rPr>
              <a:t>Significant </a:t>
            </a:r>
            <a:r>
              <a:rPr lang="en-US" sz="2000" kern="200" dirty="0">
                <a:ea typeface="+mn-ea"/>
                <a:cs typeface="+mn-cs"/>
              </a:rPr>
              <a:t>concerns exist around maintaining fidelity to the RC service model with many reports of RCs being asked to perform tasks inconsistent with the role, including clinical services.</a:t>
            </a:r>
          </a:p>
          <a:p>
            <a:pPr lvl="1">
              <a:spcBef>
                <a:spcPts val="0"/>
              </a:spcBef>
              <a:defRPr/>
            </a:pPr>
            <a:r>
              <a:rPr lang="en-US" sz="2000" i="1" kern="200" dirty="0" smtClean="0"/>
              <a:t>“</a:t>
            </a:r>
            <a:r>
              <a:rPr lang="en-US" sz="2000" i="1" kern="200" dirty="0"/>
              <a:t>As the workforce is developing and learning, continue to clarify what it means to [Recovery] Coach vs. other ways to support people.”</a:t>
            </a:r>
          </a:p>
          <a:p>
            <a:pPr lvl="1">
              <a:spcBef>
                <a:spcPts val="0"/>
              </a:spcBef>
              <a:defRPr/>
            </a:pPr>
            <a:r>
              <a:rPr lang="en-US" sz="2000" i="1" dirty="0"/>
              <a:t>“More and more [RCs are being] used as junior counselors, [which is]not their role</a:t>
            </a:r>
            <a:r>
              <a:rPr lang="en-US" sz="2000" i="1" dirty="0" smtClean="0"/>
              <a:t>.”</a:t>
            </a:r>
          </a:p>
          <a:p>
            <a:pPr marL="457200" lvl="1" indent="0">
              <a:spcBef>
                <a:spcPts val="0"/>
              </a:spcBef>
              <a:buNone/>
              <a:defRPr/>
            </a:pPr>
            <a:endParaRPr lang="en-US" sz="2000" i="1" dirty="0"/>
          </a:p>
          <a:p>
            <a:pPr>
              <a:defRPr/>
            </a:pPr>
            <a:r>
              <a:rPr lang="en-US" sz="2000" dirty="0"/>
              <a:t>RC programs require flexibility given the diverse needs of recoverees, range in services provided, and setting types where RCs work.</a:t>
            </a:r>
          </a:p>
          <a:p>
            <a:pPr lvl="1">
              <a:spcBef>
                <a:spcPts val="200"/>
              </a:spcBef>
              <a:defRPr/>
            </a:pPr>
            <a:r>
              <a:rPr lang="en-US" sz="2000" i="1" dirty="0"/>
              <a:t>“Programs can’t be too prescribed, would have trouble meeting parents needs where they are. Flexibility is important. It needs to be a long term model. Six months is not enough. Flexibility allows long engagement periods, real building of trust and rapport, and meeting moms’ stated needs. [Needs] expand over time.” </a:t>
            </a:r>
          </a:p>
          <a:p>
            <a:pPr marL="0" indent="0">
              <a:spcBef>
                <a:spcPts val="200"/>
              </a:spcBef>
              <a:buNone/>
              <a:defRPr/>
            </a:pPr>
            <a:endParaRPr lang="en-US" sz="2000" i="1" dirty="0"/>
          </a:p>
          <a:p>
            <a:pPr marL="0" indent="0" algn="ctr">
              <a:buFontTx/>
              <a:buNone/>
              <a:defRPr/>
            </a:pPr>
            <a:endParaRPr lang="en-US" altLang="en-US" sz="2400" kern="200" dirty="0"/>
          </a:p>
          <a:p>
            <a:pPr>
              <a:defRPr/>
            </a:pPr>
            <a:endParaRPr lang="en-US" altLang="en-US" dirty="0"/>
          </a:p>
        </p:txBody>
      </p:sp>
      <p:sp>
        <p:nvSpPr>
          <p:cNvPr id="2" name="Slide Number Placeholder 1"/>
          <p:cNvSpPr>
            <a:spLocks noGrp="1"/>
          </p:cNvSpPr>
          <p:nvPr>
            <p:ph type="sldNum" sz="quarter" idx="10"/>
          </p:nvPr>
        </p:nvSpPr>
        <p:spPr/>
        <p:txBody>
          <a:bodyPr/>
          <a:lstStyle/>
          <a:p>
            <a:pPr>
              <a:defRPr/>
            </a:pPr>
            <a:fld id="{29F00A2B-CC70-48D0-9F14-8989E43A7733}" type="slidenum">
              <a:rPr lang="en-US" altLang="en-US" smtClean="0"/>
              <a:pPr>
                <a:defRPr/>
              </a:pPr>
              <a:t>4</a:t>
            </a:fld>
            <a:endParaRPr lang="en-US" altLang="en-US" dirty="0"/>
          </a:p>
        </p:txBody>
      </p:sp>
    </p:spTree>
    <p:extLst>
      <p:ext uri="{BB962C8B-B14F-4D97-AF65-F5344CB8AC3E}">
        <p14:creationId xmlns:p14="http://schemas.microsoft.com/office/powerpoint/2010/main" val="17262671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620000" cy="914400"/>
          </a:xfrm>
        </p:spPr>
        <p:txBody>
          <a:bodyPr/>
          <a:lstStyle/>
          <a:p>
            <a:r>
              <a:rPr lang="en-US" altLang="en-US" dirty="0"/>
              <a:t>Provider Readiness: Needs and </a:t>
            </a:r>
            <a:r>
              <a:rPr lang="en-US" altLang="en-US" dirty="0" smtClean="0"/>
              <a:t>Concerns</a:t>
            </a:r>
            <a:br>
              <a:rPr lang="en-US" altLang="en-US" dirty="0" smtClean="0"/>
            </a:br>
            <a:r>
              <a:rPr lang="en-US" altLang="en-US" sz="2400" dirty="0" smtClean="0">
                <a:solidFill>
                  <a:schemeClr val="accent3">
                    <a:lumMod val="95000"/>
                  </a:schemeClr>
                </a:solidFill>
              </a:rPr>
              <a:t>Continued…</a:t>
            </a:r>
            <a:endParaRPr lang="en-US" sz="2400" dirty="0">
              <a:solidFill>
                <a:schemeClr val="accent3">
                  <a:lumMod val="95000"/>
                </a:schemeClr>
              </a:solidFill>
            </a:endParaRPr>
          </a:p>
        </p:txBody>
      </p:sp>
      <p:sp>
        <p:nvSpPr>
          <p:cNvPr id="3" name="Content Placeholder 2"/>
          <p:cNvSpPr>
            <a:spLocks noGrp="1"/>
          </p:cNvSpPr>
          <p:nvPr>
            <p:ph idx="1"/>
          </p:nvPr>
        </p:nvSpPr>
        <p:spPr>
          <a:xfrm>
            <a:off x="762000" y="1524000"/>
            <a:ext cx="7467600" cy="4754563"/>
          </a:xfrm>
        </p:spPr>
        <p:txBody>
          <a:bodyPr/>
          <a:lstStyle/>
          <a:p>
            <a:pPr marL="342900" lvl="1" indent="-342900">
              <a:spcBef>
                <a:spcPts val="200"/>
              </a:spcBef>
              <a:buFontTx/>
              <a:buChar char="•"/>
              <a:defRPr/>
            </a:pPr>
            <a:r>
              <a:rPr lang="en-US" sz="2000" dirty="0">
                <a:solidFill>
                  <a:srgbClr val="000000"/>
                </a:solidFill>
              </a:rPr>
              <a:t>Programs using community collaborations reported anecdotal success, increasing demand, and growing support. These programs can be a resource.</a:t>
            </a:r>
            <a:endParaRPr lang="en-US" sz="2000" i="1" kern="200" dirty="0">
              <a:solidFill>
                <a:srgbClr val="000000"/>
              </a:solidFill>
            </a:endParaRPr>
          </a:p>
          <a:p>
            <a:pPr lvl="1">
              <a:spcBef>
                <a:spcPts val="0"/>
              </a:spcBef>
              <a:defRPr/>
            </a:pPr>
            <a:r>
              <a:rPr lang="en-US" altLang="en-US" sz="2000" i="1" dirty="0">
                <a:solidFill>
                  <a:srgbClr val="000000"/>
                </a:solidFill>
              </a:rPr>
              <a:t>“This is a good model for other communities. No one community can exist anymore. It is all about partnerships. As much as we work with individuals, we help build coalitions in each community.” </a:t>
            </a:r>
            <a:endParaRPr lang="en-US" sz="2000" i="1" kern="200" dirty="0">
              <a:solidFill>
                <a:srgbClr val="000000"/>
              </a:solidFill>
            </a:endParaRPr>
          </a:p>
          <a:p>
            <a:pPr lvl="1">
              <a:spcBef>
                <a:spcPts val="0"/>
              </a:spcBef>
              <a:defRPr/>
            </a:pPr>
            <a:r>
              <a:rPr lang="en-US" sz="2000" i="1" kern="200" dirty="0">
                <a:solidFill>
                  <a:srgbClr val="000000"/>
                </a:solidFill>
              </a:rPr>
              <a:t>“There is no clear blueprint for providers.”</a:t>
            </a:r>
          </a:p>
          <a:p>
            <a:pPr marL="0" indent="0">
              <a:buNone/>
            </a:pPr>
            <a:endParaRPr lang="en-US" dirty="0"/>
          </a:p>
        </p:txBody>
      </p:sp>
      <p:sp>
        <p:nvSpPr>
          <p:cNvPr id="5" name="Slide Number Placeholder 4"/>
          <p:cNvSpPr>
            <a:spLocks noGrp="1"/>
          </p:cNvSpPr>
          <p:nvPr>
            <p:ph type="sldNum" sz="quarter" idx="10"/>
          </p:nvPr>
        </p:nvSpPr>
        <p:spPr/>
        <p:txBody>
          <a:bodyPr/>
          <a:lstStyle/>
          <a:p>
            <a:pPr>
              <a:defRPr/>
            </a:pPr>
            <a:fld id="{29F00A2B-CC70-48D0-9F14-8989E43A7733}" type="slidenum">
              <a:rPr lang="en-US" altLang="en-US" smtClean="0"/>
              <a:pPr>
                <a:defRPr/>
              </a:pPr>
              <a:t>5</a:t>
            </a:fld>
            <a:endParaRPr lang="en-US" altLang="en-US" dirty="0"/>
          </a:p>
        </p:txBody>
      </p:sp>
    </p:spTree>
    <p:extLst>
      <p:ext uri="{BB962C8B-B14F-4D97-AF65-F5344CB8AC3E}">
        <p14:creationId xmlns:p14="http://schemas.microsoft.com/office/powerpoint/2010/main" val="1050352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1371600" y="0"/>
            <a:ext cx="77724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dirty="0" smtClean="0"/>
              <a:t>Provider Readiness: Lessons Learned</a:t>
            </a:r>
          </a:p>
        </p:txBody>
      </p:sp>
      <p:sp>
        <p:nvSpPr>
          <p:cNvPr id="8195" name="Content Placeholder 2"/>
          <p:cNvSpPr>
            <a:spLocks noGrp="1" noChangeArrowheads="1"/>
          </p:cNvSpPr>
          <p:nvPr>
            <p:ph idx="1"/>
          </p:nvPr>
        </p:nvSpPr>
        <p:spPr>
          <a:xfrm>
            <a:off x="609600" y="990600"/>
            <a:ext cx="7772400" cy="5334000"/>
          </a:xfrm>
        </p:spPr>
        <p:txBody>
          <a:bodyPr/>
          <a:lstStyle/>
          <a:p>
            <a:pPr>
              <a:spcBef>
                <a:spcPts val="200"/>
              </a:spcBef>
            </a:pPr>
            <a:endParaRPr lang="en-US" altLang="en-US" sz="2000" dirty="0" smtClean="0"/>
          </a:p>
          <a:p>
            <a:pPr>
              <a:spcBef>
                <a:spcPts val="200"/>
              </a:spcBef>
            </a:pPr>
            <a:r>
              <a:rPr lang="en-US" altLang="en-US" sz="2000" dirty="0" smtClean="0"/>
              <a:t>Providers need training on what RCs are and what role they serve. They need to understand and respect the role of Recovery Coach.</a:t>
            </a:r>
          </a:p>
          <a:p>
            <a:pPr lvl="1">
              <a:spcBef>
                <a:spcPts val="200"/>
              </a:spcBef>
            </a:pPr>
            <a:r>
              <a:rPr lang="en-US" altLang="en-US" sz="2000" i="1" dirty="0" smtClean="0"/>
              <a:t>"Medical systems value high productivity, quick problem identification, and formal education. [Recovery coaching] is tough in this environment - creates barriers to acceptance and respect."</a:t>
            </a:r>
            <a:r>
              <a:rPr lang="en-US" altLang="en-US" sz="2000" dirty="0" smtClean="0"/>
              <a:t> </a:t>
            </a:r>
          </a:p>
          <a:p>
            <a:pPr lvl="1">
              <a:spcBef>
                <a:spcPts val="200"/>
              </a:spcBef>
            </a:pPr>
            <a:r>
              <a:rPr lang="en-US" altLang="en-US" sz="2000" i="1" dirty="0" smtClean="0"/>
              <a:t>“Staff don’t know who RCs are and what they are doing – takes time for people to understand... [and] depends upon [RCs]. Some are better able to break down barriers.”</a:t>
            </a:r>
          </a:p>
          <a:p>
            <a:pPr>
              <a:spcBef>
                <a:spcPts val="200"/>
              </a:spcBef>
            </a:pPr>
            <a:endParaRPr lang="en-US" altLang="en-US" sz="2000" dirty="0" smtClean="0"/>
          </a:p>
          <a:p>
            <a:pPr>
              <a:spcBef>
                <a:spcPts val="200"/>
              </a:spcBef>
            </a:pPr>
            <a:r>
              <a:rPr lang="en-US" altLang="en-US" sz="2000" dirty="0" smtClean="0"/>
              <a:t>Providers need to view RCs as a recovery subject matter expert and consider them as an integral part of the treatment team.</a:t>
            </a:r>
          </a:p>
          <a:p>
            <a:pPr lvl="1">
              <a:spcBef>
                <a:spcPts val="200"/>
              </a:spcBef>
            </a:pPr>
            <a:r>
              <a:rPr lang="en-US" altLang="en-US" sz="2000" i="1" dirty="0" smtClean="0"/>
              <a:t>“Bring RCs to leadership and [give them] a seat at the table. They are professionals and need to have a voice in policy decisions.”</a:t>
            </a:r>
            <a:endParaRPr lang="en-US" altLang="en-US" sz="2000" dirty="0" smtClean="0"/>
          </a:p>
          <a:p>
            <a:pPr marL="0" indent="0">
              <a:buNone/>
            </a:pPr>
            <a:endParaRPr lang="en-US" altLang="en-US" dirty="0" smtClean="0"/>
          </a:p>
        </p:txBody>
      </p:sp>
      <p:sp>
        <p:nvSpPr>
          <p:cNvPr id="2" name="Slide Number Placeholder 1"/>
          <p:cNvSpPr>
            <a:spLocks noGrp="1"/>
          </p:cNvSpPr>
          <p:nvPr>
            <p:ph type="sldNum" sz="quarter" idx="10"/>
          </p:nvPr>
        </p:nvSpPr>
        <p:spPr/>
        <p:txBody>
          <a:bodyPr/>
          <a:lstStyle/>
          <a:p>
            <a:pPr>
              <a:defRPr/>
            </a:pPr>
            <a:fld id="{29F00A2B-CC70-48D0-9F14-8989E43A7733}" type="slidenum">
              <a:rPr lang="en-US" altLang="en-US" smtClean="0"/>
              <a:pPr>
                <a:defRPr/>
              </a:pPr>
              <a:t>6</a:t>
            </a:fld>
            <a:endParaRPr lang="en-US" altLang="en-US" dirty="0"/>
          </a:p>
        </p:txBody>
      </p:sp>
    </p:spTree>
    <p:extLst>
      <p:ext uri="{BB962C8B-B14F-4D97-AF65-F5344CB8AC3E}">
        <p14:creationId xmlns:p14="http://schemas.microsoft.com/office/powerpoint/2010/main" val="9051744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543800" cy="914400"/>
          </a:xfrm>
        </p:spPr>
        <p:txBody>
          <a:bodyPr/>
          <a:lstStyle/>
          <a:p>
            <a:r>
              <a:rPr lang="en-US" altLang="en-US" dirty="0"/>
              <a:t>Provider Readiness: Lessons </a:t>
            </a:r>
            <a:r>
              <a:rPr lang="en-US" altLang="en-US" dirty="0" smtClean="0"/>
              <a:t>Learned</a:t>
            </a:r>
            <a:br>
              <a:rPr lang="en-US" altLang="en-US" dirty="0" smtClean="0"/>
            </a:br>
            <a:r>
              <a:rPr lang="en-US" altLang="en-US" sz="2400" dirty="0" smtClean="0">
                <a:solidFill>
                  <a:schemeClr val="accent3">
                    <a:lumMod val="95000"/>
                  </a:schemeClr>
                </a:solidFill>
              </a:rPr>
              <a:t>Continued…</a:t>
            </a:r>
            <a:endParaRPr lang="en-US" sz="2400" dirty="0">
              <a:solidFill>
                <a:schemeClr val="accent3">
                  <a:lumMod val="95000"/>
                </a:schemeClr>
              </a:solidFill>
            </a:endParaRPr>
          </a:p>
        </p:txBody>
      </p:sp>
      <p:sp>
        <p:nvSpPr>
          <p:cNvPr id="3" name="Content Placeholder 2"/>
          <p:cNvSpPr>
            <a:spLocks noGrp="1"/>
          </p:cNvSpPr>
          <p:nvPr>
            <p:ph idx="1"/>
          </p:nvPr>
        </p:nvSpPr>
        <p:spPr>
          <a:xfrm>
            <a:off x="533400" y="1219200"/>
            <a:ext cx="7620000" cy="4754563"/>
          </a:xfrm>
        </p:spPr>
        <p:txBody>
          <a:bodyPr/>
          <a:lstStyle/>
          <a:p>
            <a:pPr>
              <a:spcBef>
                <a:spcPts val="200"/>
              </a:spcBef>
            </a:pPr>
            <a:endParaRPr lang="en-US" altLang="en-US" sz="2000" dirty="0" smtClean="0"/>
          </a:p>
          <a:p>
            <a:pPr>
              <a:spcBef>
                <a:spcPts val="200"/>
              </a:spcBef>
            </a:pPr>
            <a:r>
              <a:rPr lang="en-US" altLang="en-US" sz="2000" dirty="0" smtClean="0"/>
              <a:t>Providers </a:t>
            </a:r>
            <a:r>
              <a:rPr lang="en-US" altLang="en-US" sz="2000" dirty="0"/>
              <a:t>need to build appropriate infrastructure to support the RC service delivery model as well as individual RCs. </a:t>
            </a:r>
          </a:p>
          <a:p>
            <a:pPr lvl="1">
              <a:spcBef>
                <a:spcPts val="200"/>
              </a:spcBef>
            </a:pPr>
            <a:r>
              <a:rPr lang="en-US" altLang="en-US" sz="2000" i="1" dirty="0"/>
              <a:t>"[Providers] need to understand that this is not a quick fix. This is a profession like any other profession that requires standards, education, training, quality supervision, attention, money, and planning</a:t>
            </a:r>
            <a:r>
              <a:rPr lang="en-US" altLang="en-US" sz="2000" i="1" dirty="0" smtClean="0"/>
              <a:t>.“</a:t>
            </a:r>
          </a:p>
          <a:p>
            <a:pPr lvl="1">
              <a:spcBef>
                <a:spcPts val="200"/>
              </a:spcBef>
            </a:pPr>
            <a:r>
              <a:rPr lang="en-US" altLang="en-US" sz="2000" i="1" dirty="0"/>
              <a:t>"Creating the right environment for RCs to operate in can’t be an afterthought."</a:t>
            </a:r>
          </a:p>
          <a:p>
            <a:pPr marL="457200" lvl="1" indent="0">
              <a:spcBef>
                <a:spcPts val="200"/>
              </a:spcBef>
              <a:buNone/>
            </a:pPr>
            <a:endParaRPr lang="en-US" altLang="en-US" i="1" dirty="0"/>
          </a:p>
          <a:p>
            <a:endParaRPr lang="en-US" dirty="0"/>
          </a:p>
        </p:txBody>
      </p:sp>
      <p:sp>
        <p:nvSpPr>
          <p:cNvPr id="5" name="Slide Number Placeholder 4"/>
          <p:cNvSpPr>
            <a:spLocks noGrp="1"/>
          </p:cNvSpPr>
          <p:nvPr>
            <p:ph type="sldNum" sz="quarter" idx="10"/>
          </p:nvPr>
        </p:nvSpPr>
        <p:spPr/>
        <p:txBody>
          <a:bodyPr/>
          <a:lstStyle/>
          <a:p>
            <a:pPr>
              <a:defRPr/>
            </a:pPr>
            <a:fld id="{29F00A2B-CC70-48D0-9F14-8989E43A7733}" type="slidenum">
              <a:rPr lang="en-US" altLang="en-US" smtClean="0"/>
              <a:pPr>
                <a:defRPr/>
              </a:pPr>
              <a:t>7</a:t>
            </a:fld>
            <a:endParaRPr lang="en-US" altLang="en-US" dirty="0"/>
          </a:p>
        </p:txBody>
      </p:sp>
    </p:spTree>
    <p:extLst>
      <p:ext uri="{BB962C8B-B14F-4D97-AF65-F5344CB8AC3E}">
        <p14:creationId xmlns:p14="http://schemas.microsoft.com/office/powerpoint/2010/main" val="466934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1371600" y="0"/>
            <a:ext cx="77724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dirty="0" smtClean="0"/>
              <a:t>Provider Readiness: Recommendations</a:t>
            </a:r>
          </a:p>
        </p:txBody>
      </p:sp>
      <p:sp>
        <p:nvSpPr>
          <p:cNvPr id="64515" name="Content Placeholder 2">
            <a:extLst/>
          </p:cNvPr>
          <p:cNvSpPr>
            <a:spLocks noGrp="1"/>
          </p:cNvSpPr>
          <p:nvPr>
            <p:ph idx="1"/>
          </p:nvPr>
        </p:nvSpPr>
        <p:spPr>
          <a:xfrm>
            <a:off x="609600" y="914400"/>
            <a:ext cx="7543800" cy="5638800"/>
          </a:xfrm>
        </p:spPr>
        <p:txBody>
          <a:bodyPr/>
          <a:lstStyle/>
          <a:p>
            <a:pPr marL="0" indent="0">
              <a:spcBef>
                <a:spcPts val="0"/>
              </a:spcBef>
              <a:buFontTx/>
              <a:buNone/>
              <a:defRPr/>
            </a:pPr>
            <a:endParaRPr lang="en-US" sz="2400" b="1" dirty="0" smtClean="0"/>
          </a:p>
          <a:p>
            <a:pPr marL="0" indent="0">
              <a:spcBef>
                <a:spcPts val="0"/>
              </a:spcBef>
              <a:buFontTx/>
              <a:buNone/>
              <a:defRPr/>
            </a:pPr>
            <a:r>
              <a:rPr lang="en-US" sz="2000" b="1" dirty="0" smtClean="0"/>
              <a:t>Provider Responsibilities</a:t>
            </a:r>
          </a:p>
          <a:p>
            <a:pPr marL="0" indent="0">
              <a:spcBef>
                <a:spcPts val="0"/>
              </a:spcBef>
              <a:buFontTx/>
              <a:buNone/>
              <a:defRPr/>
            </a:pPr>
            <a:endParaRPr lang="en-US" sz="2000" dirty="0"/>
          </a:p>
          <a:p>
            <a:pPr>
              <a:spcBef>
                <a:spcPts val="0"/>
              </a:spcBef>
              <a:defRPr/>
            </a:pPr>
            <a:r>
              <a:rPr lang="en-US" sz="2000" dirty="0"/>
              <a:t>Convene key stakeholders, including people in recovery, </a:t>
            </a:r>
            <a:r>
              <a:rPr lang="en-US" sz="2000" dirty="0" smtClean="0"/>
              <a:t>to discuss </a:t>
            </a:r>
            <a:r>
              <a:rPr lang="en-US" sz="2000" dirty="0"/>
              <a:t>program development, implementation, outreach, sustainability, and data collection</a:t>
            </a:r>
            <a:r>
              <a:rPr lang="en-US" sz="2000" dirty="0" smtClean="0"/>
              <a:t>.</a:t>
            </a:r>
          </a:p>
          <a:p>
            <a:pPr>
              <a:spcBef>
                <a:spcPts val="0"/>
              </a:spcBef>
              <a:defRPr/>
            </a:pPr>
            <a:endParaRPr lang="en-US" sz="2000" dirty="0"/>
          </a:p>
          <a:p>
            <a:pPr marL="342900" lvl="1" indent="-342900">
              <a:spcBef>
                <a:spcPts val="0"/>
              </a:spcBef>
              <a:buFontTx/>
              <a:buChar char="•"/>
              <a:defRPr/>
            </a:pPr>
            <a:r>
              <a:rPr lang="en-US" altLang="en-US" sz="2000" dirty="0" smtClean="0"/>
              <a:t>Work towards ensuring sustainability of the RC service, monitoring </a:t>
            </a:r>
            <a:r>
              <a:rPr lang="en-US" sz="2000" dirty="0" smtClean="0"/>
              <a:t>relative </a:t>
            </a:r>
            <a:r>
              <a:rPr lang="en-US" sz="2000" dirty="0"/>
              <a:t>benefits, challenges, billing, and projected demand increases. </a:t>
            </a:r>
            <a:endParaRPr lang="en-US" sz="2000" dirty="0" smtClean="0"/>
          </a:p>
          <a:p>
            <a:pPr marL="0" lvl="1" indent="0">
              <a:spcBef>
                <a:spcPts val="0"/>
              </a:spcBef>
              <a:buNone/>
              <a:defRPr/>
            </a:pPr>
            <a:endParaRPr lang="en-US" altLang="en-US" sz="2000" dirty="0"/>
          </a:p>
          <a:p>
            <a:pPr>
              <a:spcBef>
                <a:spcPts val="0"/>
              </a:spcBef>
              <a:defRPr/>
            </a:pPr>
            <a:r>
              <a:rPr lang="en-US" sz="2000" dirty="0" smtClean="0"/>
              <a:t>Create </a:t>
            </a:r>
            <a:r>
              <a:rPr lang="en-US" sz="2000" dirty="0"/>
              <a:t>a data collection system to track and inform RC service activities</a:t>
            </a:r>
            <a:r>
              <a:rPr lang="en-US" sz="2000" dirty="0" smtClean="0"/>
              <a:t>.</a:t>
            </a:r>
          </a:p>
          <a:p>
            <a:pPr lvl="1">
              <a:spcBef>
                <a:spcPts val="0"/>
              </a:spcBef>
              <a:defRPr/>
            </a:pPr>
            <a:r>
              <a:rPr lang="en-US" sz="2000" dirty="0" smtClean="0"/>
              <a:t>One program and the EDRC evaluator described exemplary data collection systems.</a:t>
            </a:r>
          </a:p>
          <a:p>
            <a:pPr marL="457200" lvl="1" indent="0">
              <a:spcBef>
                <a:spcPts val="100"/>
              </a:spcBef>
              <a:buNone/>
              <a:defRPr/>
            </a:pPr>
            <a:endParaRPr lang="en-US" sz="2400" dirty="0"/>
          </a:p>
        </p:txBody>
      </p:sp>
      <p:sp>
        <p:nvSpPr>
          <p:cNvPr id="2" name="Slide Number Placeholder 1"/>
          <p:cNvSpPr>
            <a:spLocks noGrp="1"/>
          </p:cNvSpPr>
          <p:nvPr>
            <p:ph type="sldNum" sz="quarter" idx="10"/>
          </p:nvPr>
        </p:nvSpPr>
        <p:spPr/>
        <p:txBody>
          <a:bodyPr/>
          <a:lstStyle/>
          <a:p>
            <a:pPr>
              <a:defRPr/>
            </a:pPr>
            <a:fld id="{29F00A2B-CC70-48D0-9F14-8989E43A7733}" type="slidenum">
              <a:rPr lang="en-US" altLang="en-US" smtClean="0"/>
              <a:pPr>
                <a:defRPr/>
              </a:pPr>
              <a:t>8</a:t>
            </a:fld>
            <a:endParaRPr lang="en-US" altLang="en-US" dirty="0"/>
          </a:p>
        </p:txBody>
      </p:sp>
    </p:spTree>
    <p:extLst>
      <p:ext uri="{BB962C8B-B14F-4D97-AF65-F5344CB8AC3E}">
        <p14:creationId xmlns:p14="http://schemas.microsoft.com/office/powerpoint/2010/main" val="1470436529"/>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TotalTime>
  <Words>796</Words>
  <Application>Microsoft Office PowerPoint</Application>
  <PresentationFormat>On-screen Show (4:3)</PresentationFormat>
  <Paragraphs>70</Paragraphs>
  <Slides>8</Slides>
  <Notes>3</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Default Design</vt:lpstr>
      <vt:lpstr>RC Scan  Provider Readiness </vt:lpstr>
      <vt:lpstr>Provider Readiness: RC Implementation Step by Step – Respondent Guidance</vt:lpstr>
      <vt:lpstr>Provider Readiness: RC Implementation Respondent Guidance – Continued…</vt:lpstr>
      <vt:lpstr>Provider Readiness: Needs and Concerns</vt:lpstr>
      <vt:lpstr>Provider Readiness: Needs and Concerns Continued…</vt:lpstr>
      <vt:lpstr>Provider Readiness: Lessons Learned</vt:lpstr>
      <vt:lpstr>Provider Readiness: Lessons Learned Continued…</vt:lpstr>
      <vt:lpstr>Provider Readiness: Recommendations</vt:lpstr>
    </vt:vector>
  </TitlesOfParts>
  <Company>EOHHS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Provider Readiness</dc:title>
  <dc:creator>Ojeda, Julia (DPH)</dc:creator>
  <cp:lastModifiedBy> Sarah Ruiz</cp:lastModifiedBy>
  <cp:revision>14</cp:revision>
  <dcterms:created xsi:type="dcterms:W3CDTF">2019-04-03T18:07:40Z</dcterms:created>
  <dcterms:modified xsi:type="dcterms:W3CDTF">2019-04-16T15:37:43Z</dcterms:modified>
</cp:coreProperties>
</file>