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notesSlides/notesSlide16.xml" ContentType="application/vnd.openxmlformats-officedocument.presentationml.notesSlide+xml"/>
  <Override PartName="/ppt/charts/chart6.xml" ContentType="application/vnd.openxmlformats-officedocument.drawingml.chart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notesSlides/notesSlide19.xml" ContentType="application/vnd.openxmlformats-officedocument.presentationml.notesSlide+xml"/>
  <Override PartName="/ppt/charts/chart9.xml" ContentType="application/vnd.openxmlformats-officedocument.drawingml.chart+xml"/>
  <Override PartName="/ppt/notesSlides/notesSlide20.xml" ContentType="application/vnd.openxmlformats-officedocument.presentationml.notesSlide+xml"/>
  <Override PartName="/ppt/charts/chart10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24"/>
  </p:notesMasterIdLst>
  <p:handoutMasterIdLst>
    <p:handoutMasterId r:id="rId25"/>
  </p:handoutMasterIdLst>
  <p:sldIdLst>
    <p:sldId id="256" r:id="rId2"/>
    <p:sldId id="942" r:id="rId3"/>
    <p:sldId id="1464" r:id="rId4"/>
    <p:sldId id="1460" r:id="rId5"/>
    <p:sldId id="1445" r:id="rId6"/>
    <p:sldId id="1454" r:id="rId7"/>
    <p:sldId id="1461" r:id="rId8"/>
    <p:sldId id="1462" r:id="rId9"/>
    <p:sldId id="1463" r:id="rId10"/>
    <p:sldId id="1455" r:id="rId11"/>
    <p:sldId id="1360" r:id="rId12"/>
    <p:sldId id="1446" r:id="rId13"/>
    <p:sldId id="1456" r:id="rId14"/>
    <p:sldId id="1471" r:id="rId15"/>
    <p:sldId id="1457" r:id="rId16"/>
    <p:sldId id="1448" r:id="rId17"/>
    <p:sldId id="1467" r:id="rId18"/>
    <p:sldId id="1473" r:id="rId19"/>
    <p:sldId id="1468" r:id="rId20"/>
    <p:sldId id="1469" r:id="rId21"/>
    <p:sldId id="1472" r:id="rId22"/>
    <p:sldId id="1459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  <p:cmAuthor id="7" name=" Elizabeth Kelley" initials="EDK" lastIdx="14" clrIdx="7"/>
  <p:cmAuthor id="1" name="Fillo, Katherine (DPH)" initials="FK(" lastIdx="10" clrIdx="1">
    <p:extLst/>
  </p:cmAuthor>
  <p:cmAuthor id="8" name="Goyal, Sonal (CDC/DDNID/NCCDPHP/DRH)" initials="GS(" lastIdx="21" clrIdx="8">
    <p:extLst/>
  </p:cmAuthor>
  <p:cmAuthor id="2" name="Moore, Chiara" initials="CM" lastIdx="1" clrIdx="2">
    <p:extLst/>
  </p:cmAuthor>
  <p:cmAuthor id="3" name="ktfillo" initials="k" lastIdx="7" clrIdx="3">
    <p:extLst/>
  </p:cmAuthor>
  <p:cmAuthor id="4" name="Moore, Chiara (DPH)" initials="MC(" lastIdx="28" clrIdx="4">
    <p:extLst/>
  </p:cmAuthor>
  <p:cmAuthor id="5" name="Saunders, Katherine (DPH)" initials="SK(" lastIdx="28" clrIdx="5">
    <p:extLst/>
  </p:cmAuthor>
  <p:cmAuthor id="6" name=" Marybeth McCabe" initials="MM" lastIdx="16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366"/>
    <a:srgbClr val="608CAB"/>
    <a:srgbClr val="4376BB"/>
    <a:srgbClr val="01817B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1695" autoAdjust="0"/>
  </p:normalViewPr>
  <p:slideViewPr>
    <p:cSldViewPr snapToGrid="0" snapToObjects="1">
      <p:cViewPr varScale="1">
        <p:scale>
          <a:sx n="102" d="100"/>
          <a:sy n="102" d="100"/>
        </p:scale>
        <p:origin x="-82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8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38"/>
    </p:cViewPr>
  </p:sorterViewPr>
  <p:notesViewPr>
    <p:cSldViewPr snapToGrid="0" snapToObjects="1">
      <p:cViewPr varScale="1">
        <p:scale>
          <a:sx n="84" d="100"/>
          <a:sy n="84" d="100"/>
        </p:scale>
        <p:origin x="-3768" y="-72"/>
      </p:cViewPr>
      <p:guideLst>
        <p:guide orient="horz" pos="2928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07778593335781"/>
          <c:y val="4.2197238280836782E-2"/>
          <c:w val="0.83730880112309036"/>
          <c:h val="0.8524866300213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01E-467C-8E6E-D7F5F27F5983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F9-4D22-9093-3563536B5064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BF9-4D22-9093-3563536B5064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BF9-4D22-9093-3563536B5064}"/>
              </c:ext>
            </c:extLst>
          </c:dPt>
          <c:dLbls>
            <c:dLbl>
              <c:idx val="3"/>
              <c:layout>
                <c:manualLayout>
                  <c:x val="-1.6874668527893053E-16"/>
                  <c:y val="-1.1836820574071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F9-4D22-9093-3563536B50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821</c:v>
                </c:pt>
                <c:pt idx="1">
                  <c:v>1313</c:v>
                </c:pt>
                <c:pt idx="2">
                  <c:v>1012</c:v>
                </c:pt>
                <c:pt idx="3">
                  <c:v>922</c:v>
                </c:pt>
                <c:pt idx="4">
                  <c:v>1066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BF9-4D22-9093-3563536B5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3"/>
        <c:axId val="162071680"/>
        <c:axId val="162073216"/>
      </c:barChart>
      <c:catAx>
        <c:axId val="162071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2073216"/>
        <c:crosses val="autoZero"/>
        <c:auto val="1"/>
        <c:lblAlgn val="ctr"/>
        <c:lblOffset val="100"/>
        <c:noMultiLvlLbl val="0"/>
      </c:catAx>
      <c:valAx>
        <c:axId val="16207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2071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Wrong patient procedure or surgery</c:v>
                </c:pt>
                <c:pt idx="1">
                  <c:v>Wrong site/side procedure or surgery</c:v>
                </c:pt>
                <c:pt idx="2">
                  <c:v>Wrong procedure or surgery</c:v>
                </c:pt>
                <c:pt idx="3">
                  <c:v>Serious injury or death after fall</c:v>
                </c:pt>
                <c:pt idx="4">
                  <c:v>Device Misuse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6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9D-40FF-9515-A677BE4B76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Wrong patient procedure or surgery</c:v>
                </c:pt>
                <c:pt idx="1">
                  <c:v>Wrong site/side procedure or surgery</c:v>
                </c:pt>
                <c:pt idx="2">
                  <c:v>Wrong procedure or surgery</c:v>
                </c:pt>
                <c:pt idx="3">
                  <c:v>Serious injury or death after fall</c:v>
                </c:pt>
                <c:pt idx="4">
                  <c:v>Device Misuse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9D-40FF-9515-A677BE4B76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Wrong patient procedure or surgery</c:v>
                </c:pt>
                <c:pt idx="1">
                  <c:v>Wrong site/side procedure or surgery</c:v>
                </c:pt>
                <c:pt idx="2">
                  <c:v>Wrong procedure or surgery</c:v>
                </c:pt>
                <c:pt idx="3">
                  <c:v>Serious injury or death after fall</c:v>
                </c:pt>
                <c:pt idx="4">
                  <c:v>Device Misuse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39D-40FF-9515-A677BE4B76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Wrong patient procedure or surgery</c:v>
                </c:pt>
                <c:pt idx="1">
                  <c:v>Wrong site/side procedure or surgery</c:v>
                </c:pt>
                <c:pt idx="2">
                  <c:v>Wrong procedure or surgery</c:v>
                </c:pt>
                <c:pt idx="3">
                  <c:v>Serious injury or death after fall</c:v>
                </c:pt>
                <c:pt idx="4">
                  <c:v>Device Misuse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44-44C2-A9DA-1FE4F32C145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Wrong patient procedure or surgery</c:v>
                </c:pt>
                <c:pt idx="1">
                  <c:v>Wrong site/side procedure or surgery</c:v>
                </c:pt>
                <c:pt idx="2">
                  <c:v>Wrong procedure or surgery</c:v>
                </c:pt>
                <c:pt idx="3">
                  <c:v>Serious injury or death after fall</c:v>
                </c:pt>
                <c:pt idx="4">
                  <c:v>Device Misuse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0E-424E-9482-431E4F1D82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327680"/>
        <c:axId val="134341760"/>
      </c:barChart>
      <c:catAx>
        <c:axId val="134327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34341760"/>
        <c:crosses val="autoZero"/>
        <c:auto val="1"/>
        <c:lblAlgn val="ctr"/>
        <c:lblOffset val="100"/>
        <c:noMultiLvlLbl val="0"/>
      </c:catAx>
      <c:valAx>
        <c:axId val="134341760"/>
        <c:scaling>
          <c:orientation val="minMax"/>
          <c:max val="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327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3231852160474606E-2"/>
          <c:y val="6.1084507050369552E-2"/>
          <c:w val="0.88441062360677503"/>
          <c:h val="0.7370724313773490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Sheet3!$B$1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Sheet3!$A$2:$A$6</c:f>
              <c:strCache>
                <c:ptCount val="5"/>
                <c:pt idx="0">
                  <c:v>Wrong Site Surgery or Procedure</c:v>
                </c:pt>
                <c:pt idx="1">
                  <c:v>Surgery or Procedure on Wrong Patient</c:v>
                </c:pt>
                <c:pt idx="2">
                  <c:v>Wrong Surgery or Procedure</c:v>
                </c:pt>
                <c:pt idx="3">
                  <c:v>Unintended Retention of a Foreign Object</c:v>
                </c:pt>
                <c:pt idx="4">
                  <c:v>Intraoperative or Immediate Postoperative Death of an ASA Class 1 Patient</c:v>
                </c:pt>
              </c:strCache>
            </c:strRef>
          </c:cat>
          <c:val>
            <c:numRef>
              <c:f>Sheet3!$B$2:$B$6</c:f>
              <c:numCache>
                <c:formatCode>General</c:formatCode>
                <c:ptCount val="5"/>
                <c:pt idx="0">
                  <c:v>24</c:v>
                </c:pt>
                <c:pt idx="1">
                  <c:v>0</c:v>
                </c:pt>
                <c:pt idx="2">
                  <c:v>10</c:v>
                </c:pt>
                <c:pt idx="3">
                  <c:v>41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44C-45D2-AE9D-973AC28C1FF6}"/>
            </c:ext>
          </c:extLst>
        </c:ser>
        <c:ser>
          <c:idx val="2"/>
          <c:order val="1"/>
          <c:tx>
            <c:strRef>
              <c:f>Sheet3!$C$1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Sheet3!$A$2:$A$6</c:f>
              <c:strCache>
                <c:ptCount val="5"/>
                <c:pt idx="0">
                  <c:v>Wrong Site Surgery or Procedure</c:v>
                </c:pt>
                <c:pt idx="1">
                  <c:v>Surgery or Procedure on Wrong Patient</c:v>
                </c:pt>
                <c:pt idx="2">
                  <c:v>Wrong Surgery or Procedure</c:v>
                </c:pt>
                <c:pt idx="3">
                  <c:v>Unintended Retention of a Foreign Object</c:v>
                </c:pt>
                <c:pt idx="4">
                  <c:v>Intraoperative or Immediate Postoperative Death of an ASA Class 1 Patient</c:v>
                </c:pt>
              </c:strCache>
            </c:strRef>
          </c:cat>
          <c:val>
            <c:numRef>
              <c:f>Sheet3!$C$2:$C$6</c:f>
              <c:numCache>
                <c:formatCode>General</c:formatCode>
                <c:ptCount val="5"/>
                <c:pt idx="0">
                  <c:v>26</c:v>
                </c:pt>
                <c:pt idx="1">
                  <c:v>2</c:v>
                </c:pt>
                <c:pt idx="2">
                  <c:v>12</c:v>
                </c:pt>
                <c:pt idx="3">
                  <c:v>36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44C-45D2-AE9D-973AC28C1FF6}"/>
            </c:ext>
          </c:extLst>
        </c:ser>
        <c:ser>
          <c:idx val="3"/>
          <c:order val="2"/>
          <c:tx>
            <c:strRef>
              <c:f>Sheet3!$D$1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Sheet3!$A$2:$A$6</c:f>
              <c:strCache>
                <c:ptCount val="5"/>
                <c:pt idx="0">
                  <c:v>Wrong Site Surgery or Procedure</c:v>
                </c:pt>
                <c:pt idx="1">
                  <c:v>Surgery or Procedure on Wrong Patient</c:v>
                </c:pt>
                <c:pt idx="2">
                  <c:v>Wrong Surgery or Procedure</c:v>
                </c:pt>
                <c:pt idx="3">
                  <c:v>Unintended Retention of a Foreign Object</c:v>
                </c:pt>
                <c:pt idx="4">
                  <c:v>Intraoperative or Immediate Postoperative Death of an ASA Class 1 Patient</c:v>
                </c:pt>
              </c:strCache>
            </c:strRef>
          </c:cat>
          <c:val>
            <c:numRef>
              <c:f>Sheet3!$D$2:$D$6</c:f>
              <c:numCache>
                <c:formatCode>General</c:formatCode>
                <c:ptCount val="5"/>
                <c:pt idx="0">
                  <c:v>35</c:v>
                </c:pt>
                <c:pt idx="1">
                  <c:v>6</c:v>
                </c:pt>
                <c:pt idx="2">
                  <c:v>11</c:v>
                </c:pt>
                <c:pt idx="3">
                  <c:v>35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44C-45D2-AE9D-973AC28C1FF6}"/>
            </c:ext>
          </c:extLst>
        </c:ser>
        <c:ser>
          <c:idx val="4"/>
          <c:order val="3"/>
          <c:tx>
            <c:strRef>
              <c:f>Sheet3!$E$1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Sheet3!$A$2:$A$6</c:f>
              <c:strCache>
                <c:ptCount val="5"/>
                <c:pt idx="0">
                  <c:v>Wrong Site Surgery or Procedure</c:v>
                </c:pt>
                <c:pt idx="1">
                  <c:v>Surgery or Procedure on Wrong Patient</c:v>
                </c:pt>
                <c:pt idx="2">
                  <c:v>Wrong Surgery or Procedure</c:v>
                </c:pt>
                <c:pt idx="3">
                  <c:v>Unintended Retention of a Foreign Object</c:v>
                </c:pt>
                <c:pt idx="4">
                  <c:v>Intraoperative or Immediate Postoperative Death of an ASA Class 1 Patient</c:v>
                </c:pt>
              </c:strCache>
            </c:strRef>
          </c:cat>
          <c:val>
            <c:numRef>
              <c:f>Sheet3!$E$2:$E$6</c:f>
              <c:numCache>
                <c:formatCode>General</c:formatCode>
                <c:ptCount val="5"/>
                <c:pt idx="0">
                  <c:v>49</c:v>
                </c:pt>
                <c:pt idx="1">
                  <c:v>1</c:v>
                </c:pt>
                <c:pt idx="2">
                  <c:v>8</c:v>
                </c:pt>
                <c:pt idx="3">
                  <c:v>31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4C-45D2-AE9D-973AC28C1FF6}"/>
            </c:ext>
          </c:extLst>
        </c:ser>
        <c:ser>
          <c:idx val="5"/>
          <c:order val="4"/>
          <c:tx>
            <c:strRef>
              <c:f>Sheet3!$F$1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1F497D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Sheet3!$A$2:$A$6</c:f>
              <c:strCache>
                <c:ptCount val="5"/>
                <c:pt idx="0">
                  <c:v>Wrong Site Surgery or Procedure</c:v>
                </c:pt>
                <c:pt idx="1">
                  <c:v>Surgery or Procedure on Wrong Patient</c:v>
                </c:pt>
                <c:pt idx="2">
                  <c:v>Wrong Surgery or Procedure</c:v>
                </c:pt>
                <c:pt idx="3">
                  <c:v>Unintended Retention of a Foreign Object</c:v>
                </c:pt>
                <c:pt idx="4">
                  <c:v>Intraoperative or Immediate Postoperative Death of an ASA Class 1 Patient</c:v>
                </c:pt>
              </c:strCache>
            </c:strRef>
          </c:cat>
          <c:val>
            <c:numRef>
              <c:f>Sheet3!$F$2:$F$6</c:f>
              <c:numCache>
                <c:formatCode>General</c:formatCode>
                <c:ptCount val="5"/>
                <c:pt idx="0">
                  <c:v>25</c:v>
                </c:pt>
                <c:pt idx="1">
                  <c:v>2</c:v>
                </c:pt>
                <c:pt idx="2">
                  <c:v>12</c:v>
                </c:pt>
                <c:pt idx="3">
                  <c:v>36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4D-4DF8-BDBD-3B10E31E9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466624"/>
        <c:axId val="157468160"/>
      </c:barChart>
      <c:catAx>
        <c:axId val="157466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7468160"/>
        <c:crosses val="autoZero"/>
        <c:auto val="1"/>
        <c:lblAlgn val="ctr"/>
        <c:lblOffset val="100"/>
        <c:noMultiLvlLbl val="0"/>
      </c:catAx>
      <c:valAx>
        <c:axId val="157468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7466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683474157037813"/>
          <c:y val="0.91442998236135087"/>
          <c:w val="0.66339643894754974"/>
          <c:h val="4.4100080269971406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35212860541099"/>
          <c:y val="8.10253477207422E-2"/>
          <c:w val="0.88735716697398548"/>
          <c:h val="0.723471257575634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80000"/>
            </a:solidFill>
          </c:spPr>
          <c:invertIfNegative val="0"/>
          <c:dLbls>
            <c:dLbl>
              <c:idx val="0"/>
              <c:layout>
                <c:manualLayout>
                  <c:x val="3.8477185544437543E-3"/>
                  <c:y val="8.297113442851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4A-4F5E-945A-309F8F1628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Contaminated drugs, device or biologics</c:v>
                </c:pt>
                <c:pt idx="1">
                  <c:v>Device misuse or malfunction</c:v>
                </c:pt>
                <c:pt idx="2">
                  <c:v>Intravascular air embolism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14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F4A-4F5E-945A-309F8F1628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4955731036132773E-3"/>
                  <c:y val="1.2499999999999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4A-4F5E-945A-309F8F1628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Contaminated drugs, device or biologics</c:v>
                </c:pt>
                <c:pt idx="1">
                  <c:v>Device misuse or malfunction</c:v>
                </c:pt>
                <c:pt idx="2">
                  <c:v>Intravascular air embolism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446</c:v>
                </c:pt>
                <c:pt idx="1">
                  <c:v>12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F4A-4F5E-945A-309F8F1628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Contaminated drugs, device or biologics</c:v>
                </c:pt>
                <c:pt idx="1">
                  <c:v>Device misuse or malfunction</c:v>
                </c:pt>
                <c:pt idx="2">
                  <c:v>Intravascular air embolism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138</c:v>
                </c:pt>
                <c:pt idx="1">
                  <c:v>9</c:v>
                </c:pt>
                <c:pt idx="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F4A-4F5E-945A-309F8F1628A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Contaminated drugs, device or biologics</c:v>
                </c:pt>
                <c:pt idx="1">
                  <c:v>Device misuse or malfunction</c:v>
                </c:pt>
                <c:pt idx="2">
                  <c:v>Intravascular air embolism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21</c:v>
                </c:pt>
                <c:pt idx="1">
                  <c:v>21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F4A-4F5E-945A-309F8F1628A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Contaminated drugs, device or biologics</c:v>
                </c:pt>
                <c:pt idx="1">
                  <c:v>Device misuse or malfunction</c:v>
                </c:pt>
                <c:pt idx="2">
                  <c:v>Intravascular air embolism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8</c:v>
                </c:pt>
                <c:pt idx="1">
                  <c:v>11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F4A-4F5E-945A-309F8F1628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736192"/>
        <c:axId val="159737728"/>
      </c:barChart>
      <c:catAx>
        <c:axId val="15973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9737728"/>
        <c:crosses val="autoZero"/>
        <c:auto val="1"/>
        <c:lblAlgn val="ctr"/>
        <c:lblOffset val="100"/>
        <c:noMultiLvlLbl val="0"/>
      </c:catAx>
      <c:valAx>
        <c:axId val="159737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9736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712576837673771"/>
          <c:y val="0.8761722414937938"/>
          <c:w val="0.58767342129735123"/>
          <c:h val="0.11138992319881537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311573640698536"/>
          <c:y val="3.1425760831720467E-2"/>
          <c:w val="0.79020505464806212"/>
          <c:h val="0.74629251196643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80000"/>
            </a:solidFill>
          </c:spPr>
          <c:invertIfNegative val="0"/>
          <c:dLbls>
            <c:dLbl>
              <c:idx val="2"/>
              <c:layout>
                <c:manualLayout>
                  <c:x val="2.4755123313066552E-2"/>
                  <c:y val="1.9351729095263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972-4067-8C01-52BBAEFA90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Serious injury or death from electric shock</c:v>
                </c:pt>
                <c:pt idx="1">
                  <c:v>Oxygen or gas delivery error</c:v>
                </c:pt>
                <c:pt idx="2">
                  <c:v>Serious injury or death from burn</c:v>
                </c:pt>
                <c:pt idx="3">
                  <c:v>Serious injury or death from physical restraints</c:v>
                </c:pt>
                <c:pt idx="4">
                  <c:v>Serious injury or death from metallic object in MRI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30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72-4067-8C01-52BBAEFA90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2"/>
              <c:layout>
                <c:manualLayout>
                  <c:x val="-4.3245519066522312E-2"/>
                  <c:y val="1.1296372934082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72-4067-8C01-52BBAEFA90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Serious injury or death from electric shock</c:v>
                </c:pt>
                <c:pt idx="1">
                  <c:v>Oxygen or gas delivery error</c:v>
                </c:pt>
                <c:pt idx="2">
                  <c:v>Serious injury or death from burn</c:v>
                </c:pt>
                <c:pt idx="3">
                  <c:v>Serious injury or death from physical restraints</c:v>
                </c:pt>
                <c:pt idx="4">
                  <c:v>Serious injury or death from metallic object in MRI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30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972-4067-8C01-52BBAEFA900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2"/>
              <c:layout>
                <c:manualLayout>
                  <c:x val="8.6487376913019099E-3"/>
                  <c:y val="6.13395156296161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72-4067-8C01-52BBAEFA90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Serious injury or death from electric shock</c:v>
                </c:pt>
                <c:pt idx="1">
                  <c:v>Oxygen or gas delivery error</c:v>
                </c:pt>
                <c:pt idx="2">
                  <c:v>Serious injury or death from burn</c:v>
                </c:pt>
                <c:pt idx="3">
                  <c:v>Serious injury or death from physical restraints</c:v>
                </c:pt>
                <c:pt idx="4">
                  <c:v>Serious injury or death from metallic object in MRI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29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972-4067-8C01-52BBAEFA900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"/>
              <c:layout>
                <c:manualLayout>
                  <c:x val="1.0455938365539089E-3"/>
                  <c:y val="5.0463940435066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FD-42A4-A8AF-CDF8875E9A0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Serious injury or death from electric shock</c:v>
                </c:pt>
                <c:pt idx="1">
                  <c:v>Oxygen or gas delivery error</c:v>
                </c:pt>
                <c:pt idx="2">
                  <c:v>Serious injury or death from burn</c:v>
                </c:pt>
                <c:pt idx="3">
                  <c:v>Serious injury or death from physical restraints</c:v>
                </c:pt>
                <c:pt idx="4">
                  <c:v>Serious injury or death from metallic object in MRI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25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972-4067-8C01-52BBAEFA900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49219482236595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FD-42A4-A8AF-CDF8875E9A0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Serious injury or death from electric shock</c:v>
                </c:pt>
                <c:pt idx="1">
                  <c:v>Oxygen or gas delivery error</c:v>
                </c:pt>
                <c:pt idx="2">
                  <c:v>Serious injury or death from burn</c:v>
                </c:pt>
                <c:pt idx="3">
                  <c:v>Serious injury or death from physical restraints</c:v>
                </c:pt>
                <c:pt idx="4">
                  <c:v>Serious injury or death from metallic object in MRI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28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972-4067-8C01-52BBAEFA9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668672"/>
        <c:axId val="160686848"/>
      </c:barChart>
      <c:catAx>
        <c:axId val="160668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0686848"/>
        <c:crosses val="autoZero"/>
        <c:auto val="1"/>
        <c:lblAlgn val="ctr"/>
        <c:lblOffset val="100"/>
        <c:noMultiLvlLbl val="0"/>
      </c:catAx>
      <c:valAx>
        <c:axId val="160686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668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5295021374997623E-2"/>
          <c:y val="0.91673449828213993"/>
          <c:w val="0.71738922773983127"/>
          <c:h val="8.326550171786008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216915237759567E-2"/>
          <c:y val="4.3908684054310344E-2"/>
          <c:w val="0.74888729332873882"/>
          <c:h val="0.718093969397718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8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Patient discharged to unauthorized person</c:v>
                </c:pt>
                <c:pt idx="1">
                  <c:v>Elopement with death or serious injury</c:v>
                </c:pt>
                <c:pt idx="2">
                  <c:v>Suicide or self-harm with serious injury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9D-41E7-9FC5-6C8E2D1C84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Patient discharged to unauthorized person</c:v>
                </c:pt>
                <c:pt idx="1">
                  <c:v>Elopement with death or serious injury</c:v>
                </c:pt>
                <c:pt idx="2">
                  <c:v>Suicide or self-harm with serious injury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9D-41E7-9FC5-6C8E2D1C84D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Patient discharged to unauthorized person</c:v>
                </c:pt>
                <c:pt idx="1">
                  <c:v>Elopement with death or serious injury</c:v>
                </c:pt>
                <c:pt idx="2">
                  <c:v>Suicide or self-harm with serious injury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69D-41E7-9FC5-6C8E2D1C84D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Patient discharged to unauthorized person</c:v>
                </c:pt>
                <c:pt idx="1">
                  <c:v>Elopement with death or serious injury</c:v>
                </c:pt>
                <c:pt idx="2">
                  <c:v>Suicide or self-harm with serious injury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69D-41E7-9FC5-6C8E2D1C84D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Patient discharged to unauthorized person</c:v>
                </c:pt>
                <c:pt idx="1">
                  <c:v>Elopement with death or serious injury</c:v>
                </c:pt>
                <c:pt idx="2">
                  <c:v>Suicide or self-harm with serious injury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7F-4FC1-BBFB-531E3BD59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234368"/>
        <c:axId val="162235904"/>
      </c:barChart>
      <c:catAx>
        <c:axId val="162234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2235904"/>
        <c:crosses val="autoZero"/>
        <c:auto val="1"/>
        <c:lblAlgn val="ctr"/>
        <c:lblOffset val="100"/>
        <c:noMultiLvlLbl val="0"/>
      </c:catAx>
      <c:valAx>
        <c:axId val="16223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223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06395197247487"/>
          <c:y val="0.53581909025361052"/>
          <c:w val="9.3885120136994765E-2"/>
          <c:h val="0.3143508106196350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90381557302495E-2"/>
          <c:y val="5.0115416276905966E-2"/>
          <c:w val="0.87880870250368837"/>
          <c:h val="0.71899882640548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3"/>
              <c:layout>
                <c:manualLayout>
                  <c:x val="-1.3916501720203802E-2"/>
                  <c:y val="-4.838830654568749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5C-4389-AD52-12CDBED02F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Provider impersonation</c:v>
                </c:pt>
                <c:pt idx="1">
                  <c:v>Patient abduction</c:v>
                </c:pt>
                <c:pt idx="2">
                  <c:v>Sexual assault/abuse</c:v>
                </c:pt>
                <c:pt idx="3">
                  <c:v>Physical assault/abuse with serious injury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A3-4543-909B-B98B4D2E38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3"/>
              <c:layout>
                <c:manualLayout>
                  <c:x val="-1.15970847668365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66-4F67-99BA-EBB85490EA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Provider impersonation</c:v>
                </c:pt>
                <c:pt idx="1">
                  <c:v>Patient abduction</c:v>
                </c:pt>
                <c:pt idx="2">
                  <c:v>Sexual assault/abuse</c:v>
                </c:pt>
                <c:pt idx="3">
                  <c:v>Physical assault/abuse with serious injury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9</c:v>
                </c:pt>
                <c:pt idx="3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9A3-4543-909B-B98B4D2E38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Provider impersonation</c:v>
                </c:pt>
                <c:pt idx="1">
                  <c:v>Patient abduction</c:v>
                </c:pt>
                <c:pt idx="2">
                  <c:v>Sexual assault/abuse</c:v>
                </c:pt>
                <c:pt idx="3">
                  <c:v>Physical assault/abuse with serious injury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9A3-4543-909B-B98B4D2E38C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Provider impersonation</c:v>
                </c:pt>
                <c:pt idx="1">
                  <c:v>Patient abduction</c:v>
                </c:pt>
                <c:pt idx="2">
                  <c:v>Sexual assault/abuse</c:v>
                </c:pt>
                <c:pt idx="3">
                  <c:v>Physical assault/abuse with serious injury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7</c:v>
                </c:pt>
                <c:pt idx="3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9A3-4543-909B-B98B4D2E38C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Provider impersonation</c:v>
                </c:pt>
                <c:pt idx="1">
                  <c:v>Patient abduction</c:v>
                </c:pt>
                <c:pt idx="2">
                  <c:v>Sexual assault/abuse</c:v>
                </c:pt>
                <c:pt idx="3">
                  <c:v>Physical assault/abuse with serious injury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</c:v>
                </c:pt>
                <c:pt idx="1">
                  <c:v>0</c:v>
                </c:pt>
                <c:pt idx="2">
                  <c:v>18</c:v>
                </c:pt>
                <c:pt idx="3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66-4F67-99BA-EBB85490E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467968"/>
        <c:axId val="134469504"/>
      </c:barChart>
      <c:catAx>
        <c:axId val="134467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4469504"/>
        <c:crosses val="autoZero"/>
        <c:auto val="1"/>
        <c:lblAlgn val="ctr"/>
        <c:lblOffset val="100"/>
        <c:noMultiLvlLbl val="0"/>
      </c:catAx>
      <c:valAx>
        <c:axId val="134469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467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071450826351645E-2"/>
          <c:y val="0.90808179955870183"/>
          <c:w val="0.84197364732591418"/>
          <c:h val="9.1918200441298142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1970862036225703E-2"/>
          <c:y val="4.1567871051758666E-2"/>
          <c:w val="0.83256705497429262"/>
          <c:h val="0.759294101981692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80000"/>
            </a:solidFill>
          </c:spPr>
          <c:invertIfNegative val="0"/>
          <c:dLbls>
            <c:dLbl>
              <c:idx val="3"/>
              <c:layout>
                <c:manualLayout>
                  <c:x val="-5.3267987282768112E-17"/>
                  <c:y val="9.7515878963598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52-408B-B2A2-0F22E8F60A88}"/>
                </c:ext>
              </c:extLst>
            </c:dLbl>
            <c:dLbl>
              <c:idx val="4"/>
              <c:layout>
                <c:manualLayout>
                  <c:x val="-2.9055601439510583E-3"/>
                  <c:y val="1.7728949879397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4B-4C13-A17D-CAA072579214}"/>
                </c:ext>
              </c:extLst>
            </c:dLbl>
            <c:dLbl>
              <c:idx val="5"/>
              <c:layout>
                <c:manualLayout>
                  <c:x val="-5.8111202879021166E-3"/>
                  <c:y val="1.8083692683186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4B-4C13-A17D-CAA072579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Serious injury or death from medication error</c:v>
                </c:pt>
                <c:pt idx="1">
                  <c:v>Unsafe blood transfusion</c:v>
                </c:pt>
                <c:pt idx="2">
                  <c:v>Maternal serious injury or death associated with labor or delivery</c:v>
                </c:pt>
                <c:pt idx="3">
                  <c:v>Newborn serious injury or death associated with delivery</c:v>
                </c:pt>
                <c:pt idx="4">
                  <c:v>Serious injury or death after a fall</c:v>
                </c:pt>
                <c:pt idx="5">
                  <c:v>Stage 3, Stage 4 or unstageable pressure ulcer</c:v>
                </c:pt>
                <c:pt idx="6">
                  <c:v>Artificial insemination with wrong egg or sperm</c:v>
                </c:pt>
                <c:pt idx="7">
                  <c:v>Serious injury or death from loss of irreplaceable biological specimen</c:v>
                </c:pt>
                <c:pt idx="8">
                  <c:v>Serious injury or death from lack of follow up or communication of lab result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36</c:v>
                </c:pt>
                <c:pt idx="1">
                  <c:v>0</c:v>
                </c:pt>
                <c:pt idx="2">
                  <c:v>6</c:v>
                </c:pt>
                <c:pt idx="3">
                  <c:v>27</c:v>
                </c:pt>
                <c:pt idx="4">
                  <c:v>290</c:v>
                </c:pt>
                <c:pt idx="5">
                  <c:v>224</c:v>
                </c:pt>
                <c:pt idx="6">
                  <c:v>0</c:v>
                </c:pt>
                <c:pt idx="7">
                  <c:v>2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34B-4C13-A17D-CAA0725792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2.9055601439510717E-3"/>
                  <c:y val="6.50105859757315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52-408B-B2A2-0F22E8F60A88}"/>
                </c:ext>
              </c:extLst>
            </c:dLbl>
            <c:dLbl>
              <c:idx val="3"/>
              <c:layout>
                <c:manualLayout>
                  <c:x val="5.1705243506583916E-5"/>
                  <c:y val="5.79131704280665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4B-4C13-A17D-CAA072579214}"/>
                </c:ext>
              </c:extLst>
            </c:dLbl>
            <c:dLbl>
              <c:idx val="4"/>
              <c:layout>
                <c:manualLayout>
                  <c:x val="-2.01330151706845E-4"/>
                  <c:y val="1.5062492065637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4B-4C13-A17D-CAA072579214}"/>
                </c:ext>
              </c:extLst>
            </c:dLbl>
            <c:dLbl>
              <c:idx val="5"/>
              <c:layout>
                <c:manualLayout>
                  <c:x val="-7.6059328335159799E-4"/>
                  <c:y val="2.09794791781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4B-4C13-A17D-CAA072579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Serious injury or death from medication error</c:v>
                </c:pt>
                <c:pt idx="1">
                  <c:v>Unsafe blood transfusion</c:v>
                </c:pt>
                <c:pt idx="2">
                  <c:v>Maternal serious injury or death associated with labor or delivery</c:v>
                </c:pt>
                <c:pt idx="3">
                  <c:v>Newborn serious injury or death associated with delivery</c:v>
                </c:pt>
                <c:pt idx="4">
                  <c:v>Serious injury or death after a fall</c:v>
                </c:pt>
                <c:pt idx="5">
                  <c:v>Stage 3, Stage 4 or unstageable pressure ulcer</c:v>
                </c:pt>
                <c:pt idx="6">
                  <c:v>Artificial insemination with wrong egg or sperm</c:v>
                </c:pt>
                <c:pt idx="7">
                  <c:v>Serious injury or death from loss of irreplaceable biological specimen</c:v>
                </c:pt>
                <c:pt idx="8">
                  <c:v>Serious injury or death from lack of follow up or communication of lab result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51</c:v>
                </c:pt>
                <c:pt idx="1">
                  <c:v>0</c:v>
                </c:pt>
                <c:pt idx="2">
                  <c:v>10</c:v>
                </c:pt>
                <c:pt idx="3">
                  <c:v>15</c:v>
                </c:pt>
                <c:pt idx="4">
                  <c:v>317</c:v>
                </c:pt>
                <c:pt idx="5">
                  <c:v>226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34B-4C13-A17D-CAA0725792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6.50105859757321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4B-4C13-A17D-CAA072579214}"/>
                </c:ext>
              </c:extLst>
            </c:dLbl>
            <c:dLbl>
              <c:idx val="3"/>
              <c:layout>
                <c:manualLayout>
                  <c:x val="0"/>
                  <c:y val="1.4478392538178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4B-4C13-A17D-CAA072579214}"/>
                </c:ext>
              </c:extLst>
            </c:dLbl>
            <c:dLbl>
              <c:idx val="4"/>
              <c:layout>
                <c:manualLayout>
                  <c:x val="0"/>
                  <c:y val="1.62526464939330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anchor="ctr" anchorCtr="1"/>
                <a:lstStyle/>
                <a:p>
                  <a:pPr>
                    <a:defRPr sz="800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4B-4C13-A17D-CAA072579214}"/>
                </c:ext>
              </c:extLst>
            </c:dLbl>
            <c:dLbl>
              <c:idx val="5"/>
              <c:layout>
                <c:manualLayout>
                  <c:x val="-1.2010029902103214E-3"/>
                  <c:y val="9.37508958151610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34B-4C13-A17D-CAA072579214}"/>
                </c:ext>
              </c:extLst>
            </c:dLbl>
            <c:dLbl>
              <c:idx val="8"/>
              <c:layout>
                <c:manualLayout>
                  <c:x val="-1.04641104723452E-16"/>
                  <c:y val="8.6870355229069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52-408B-B2A2-0F22E8F60A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Serious injury or death from medication error</c:v>
                </c:pt>
                <c:pt idx="1">
                  <c:v>Unsafe blood transfusion</c:v>
                </c:pt>
                <c:pt idx="2">
                  <c:v>Maternal serious injury or death associated with labor or delivery</c:v>
                </c:pt>
                <c:pt idx="3">
                  <c:v>Newborn serious injury or death associated with delivery</c:v>
                </c:pt>
                <c:pt idx="4">
                  <c:v>Serious injury or death after a fall</c:v>
                </c:pt>
                <c:pt idx="5">
                  <c:v>Stage 3, Stage 4 or unstageable pressure ulcer</c:v>
                </c:pt>
                <c:pt idx="6">
                  <c:v>Artificial insemination with wrong egg or sperm</c:v>
                </c:pt>
                <c:pt idx="7">
                  <c:v>Serious injury or death from loss of irreplaceable biological specimen</c:v>
                </c:pt>
                <c:pt idx="8">
                  <c:v>Serious injury or death from lack of follow up or communication of lab result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43</c:v>
                </c:pt>
                <c:pt idx="1">
                  <c:v>0</c:v>
                </c:pt>
                <c:pt idx="2">
                  <c:v>6</c:v>
                </c:pt>
                <c:pt idx="3">
                  <c:v>19</c:v>
                </c:pt>
                <c:pt idx="4">
                  <c:v>285</c:v>
                </c:pt>
                <c:pt idx="5">
                  <c:v>272</c:v>
                </c:pt>
                <c:pt idx="6">
                  <c:v>0</c:v>
                </c:pt>
                <c:pt idx="7">
                  <c:v>5</c:v>
                </c:pt>
                <c:pt idx="8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034B-4C13-A17D-CAA0725792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Serious injury or death from medication error</c:v>
                </c:pt>
                <c:pt idx="1">
                  <c:v>Unsafe blood transfusion</c:v>
                </c:pt>
                <c:pt idx="2">
                  <c:v>Maternal serious injury or death associated with labor or delivery</c:v>
                </c:pt>
                <c:pt idx="3">
                  <c:v>Newborn serious injury or death associated with delivery</c:v>
                </c:pt>
                <c:pt idx="4">
                  <c:v>Serious injury or death after a fall</c:v>
                </c:pt>
                <c:pt idx="5">
                  <c:v>Stage 3, Stage 4 or unstageable pressure ulcer</c:v>
                </c:pt>
                <c:pt idx="6">
                  <c:v>Artificial insemination with wrong egg or sperm</c:v>
                </c:pt>
                <c:pt idx="7">
                  <c:v>Serious injury or death from loss of irreplaceable biological specimen</c:v>
                </c:pt>
                <c:pt idx="8">
                  <c:v>Serious injury or death from lack of follow up or communication of lab result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52</c:v>
                </c:pt>
                <c:pt idx="1">
                  <c:v>1</c:v>
                </c:pt>
                <c:pt idx="2">
                  <c:v>7</c:v>
                </c:pt>
                <c:pt idx="3">
                  <c:v>11</c:v>
                </c:pt>
                <c:pt idx="4">
                  <c:v>308</c:v>
                </c:pt>
                <c:pt idx="5">
                  <c:v>294</c:v>
                </c:pt>
                <c:pt idx="6">
                  <c:v>0</c:v>
                </c:pt>
                <c:pt idx="7">
                  <c:v>2</c:v>
                </c:pt>
                <c:pt idx="8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034B-4C13-A17D-CAA0725792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Serious injury or death from medication error</c:v>
                </c:pt>
                <c:pt idx="1">
                  <c:v>Unsafe blood transfusion</c:v>
                </c:pt>
                <c:pt idx="2">
                  <c:v>Maternal serious injury or death associated with labor or delivery</c:v>
                </c:pt>
                <c:pt idx="3">
                  <c:v>Newborn serious injury or death associated with delivery</c:v>
                </c:pt>
                <c:pt idx="4">
                  <c:v>Serious injury or death after a fall</c:v>
                </c:pt>
                <c:pt idx="5">
                  <c:v>Stage 3, Stage 4 or unstageable pressure ulcer</c:v>
                </c:pt>
                <c:pt idx="6">
                  <c:v>Artificial insemination with wrong egg or sperm</c:v>
                </c:pt>
                <c:pt idx="7">
                  <c:v>Serious injury or death from loss of irreplaceable biological specimen</c:v>
                </c:pt>
                <c:pt idx="8">
                  <c:v>Serious injury or death from lack of follow up or communication of lab result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48</c:v>
                </c:pt>
                <c:pt idx="1">
                  <c:v>0</c:v>
                </c:pt>
                <c:pt idx="2">
                  <c:v>13</c:v>
                </c:pt>
                <c:pt idx="3">
                  <c:v>18</c:v>
                </c:pt>
                <c:pt idx="4">
                  <c:v>341</c:v>
                </c:pt>
                <c:pt idx="5">
                  <c:v>393</c:v>
                </c:pt>
                <c:pt idx="6">
                  <c:v>0</c:v>
                </c:pt>
                <c:pt idx="7">
                  <c:v>6</c:v>
                </c:pt>
                <c:pt idx="8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C4-4E39-9371-54F940C704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142080"/>
        <c:axId val="162143616"/>
      </c:barChart>
      <c:catAx>
        <c:axId val="162142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2143616"/>
        <c:crosses val="autoZero"/>
        <c:auto val="1"/>
        <c:lblAlgn val="ctr"/>
        <c:lblOffset val="100"/>
        <c:noMultiLvlLbl val="0"/>
      </c:catAx>
      <c:valAx>
        <c:axId val="162143616"/>
        <c:scaling>
          <c:orientation val="minMax"/>
          <c:max val="4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2142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257428485336136"/>
          <c:y val="0.86511557551261087"/>
          <c:w val="0.59943680796821108"/>
          <c:h val="0.1348844613358390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161646981627296"/>
          <c:y val="3.7460875984251969E-2"/>
          <c:w val="0.72947175439023548"/>
          <c:h val="0.922143454724409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5F-4331-BCD5-D0104D80A2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E5F-4331-BCD5-D0104D80A2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E5F-4331-BCD5-D0104D80A20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13366"/>
            </a:solidFill>
          </c:spPr>
          <c:invertIfNegative val="0"/>
          <c:dLbls>
            <c:dLbl>
              <c:idx val="0"/>
              <c:layout>
                <c:manualLayout>
                  <c:x val="-3.0457560088029542E-3"/>
                  <c:y val="1.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E5F-4331-BCD5-D0104D80A20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E5F-4331-BCD5-D0104D80A20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608CA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E5F-4331-BCD5-D0104D80A2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204032"/>
        <c:axId val="134087040"/>
      </c:barChart>
      <c:catAx>
        <c:axId val="13420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4087040"/>
        <c:crosses val="autoZero"/>
        <c:auto val="1"/>
        <c:lblAlgn val="ctr"/>
        <c:lblOffset val="100"/>
        <c:noMultiLvlLbl val="0"/>
      </c:catAx>
      <c:valAx>
        <c:axId val="13408704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2040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575018682235127E-2"/>
          <c:y val="5.9335875984251961E-2"/>
          <c:w val="0.88473083981775547"/>
          <c:h val="0.72279847440944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80000"/>
            </a:solidFill>
          </c:spPr>
          <c:invertIfNegative val="0"/>
          <c:dLbls>
            <c:dLbl>
              <c:idx val="6"/>
              <c:layout>
                <c:manualLayout>
                  <c:x val="-1.617414759907302E-2"/>
                  <c:y val="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60-4D27-83A1-973F8C0F81D5}"/>
                </c:ext>
              </c:extLst>
            </c:dLbl>
            <c:spPr>
              <a:noFill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Serious injury or death from medication error</c:v>
                </c:pt>
                <c:pt idx="1">
                  <c:v>Suicide or self harm</c:v>
                </c:pt>
                <c:pt idx="2">
                  <c:v>Serious injury or death after physical assault</c:v>
                </c:pt>
                <c:pt idx="3">
                  <c:v>Serious injury or death after burn</c:v>
                </c:pt>
                <c:pt idx="4">
                  <c:v>Serious injury or death from physical restraints</c:v>
                </c:pt>
                <c:pt idx="5">
                  <c:v>Stage 3, 4 or unstageable pressure ulcer</c:v>
                </c:pt>
                <c:pt idx="6">
                  <c:v>Serious injury or death after a fall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</c:v>
                </c:pt>
                <c:pt idx="1">
                  <c:v>22</c:v>
                </c:pt>
                <c:pt idx="2">
                  <c:v>10</c:v>
                </c:pt>
                <c:pt idx="3">
                  <c:v>2</c:v>
                </c:pt>
                <c:pt idx="4">
                  <c:v>2</c:v>
                </c:pt>
                <c:pt idx="5">
                  <c:v>68</c:v>
                </c:pt>
                <c:pt idx="6">
                  <c:v>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C60-4D27-83A1-973F8C0F81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5"/>
              <c:layout>
                <c:manualLayout>
                  <c:x val="-4.5388525780683756E-3"/>
                  <c:y val="1.5625E-2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8E-420E-9C16-528CE5507B1A}"/>
                </c:ext>
              </c:extLst>
            </c:dLbl>
            <c:dLbl>
              <c:idx val="6"/>
              <c:layout>
                <c:manualLayout>
                  <c:x val="-5.4835030062264098E-3"/>
                  <c:y val="1.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60-4D27-83A1-973F8C0F8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Serious injury or death from medication error</c:v>
                </c:pt>
                <c:pt idx="1">
                  <c:v>Suicide or self harm</c:v>
                </c:pt>
                <c:pt idx="2">
                  <c:v>Serious injury or death after physical assault</c:v>
                </c:pt>
                <c:pt idx="3">
                  <c:v>Serious injury or death after burn</c:v>
                </c:pt>
                <c:pt idx="4">
                  <c:v>Serious injury or death from physical restraints</c:v>
                </c:pt>
                <c:pt idx="5">
                  <c:v>Stage 3, 4 or unstageable pressure ulcer</c:v>
                </c:pt>
                <c:pt idx="6">
                  <c:v>Serious injury or death after a fall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</c:v>
                </c:pt>
                <c:pt idx="1">
                  <c:v>16</c:v>
                </c:pt>
                <c:pt idx="2">
                  <c:v>12</c:v>
                </c:pt>
                <c:pt idx="3">
                  <c:v>6</c:v>
                </c:pt>
                <c:pt idx="4">
                  <c:v>0</c:v>
                </c:pt>
                <c:pt idx="5">
                  <c:v>58</c:v>
                </c:pt>
                <c:pt idx="6">
                  <c:v>128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60-4D27-83A1-973F8C0F81D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1.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8E-420E-9C16-528CE5507B1A}"/>
                </c:ext>
              </c:extLst>
            </c:dLbl>
            <c:dLbl>
              <c:idx val="5"/>
              <c:layout>
                <c:manualLayout>
                  <c:x val="0"/>
                  <c:y val="1.8749999999999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60-4D27-83A1-973F8C0F81D5}"/>
                </c:ext>
              </c:extLst>
            </c:dLbl>
            <c:dLbl>
              <c:idx val="6"/>
              <c:layout>
                <c:manualLayout>
                  <c:x val="4.1625435325838324E-3"/>
                  <c:y val="1.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C60-4D27-83A1-973F8C0F8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Serious injury or death from medication error</c:v>
                </c:pt>
                <c:pt idx="1">
                  <c:v>Suicide or self harm</c:v>
                </c:pt>
                <c:pt idx="2">
                  <c:v>Serious injury or death after physical assault</c:v>
                </c:pt>
                <c:pt idx="3">
                  <c:v>Serious injury or death after burn</c:v>
                </c:pt>
                <c:pt idx="4">
                  <c:v>Serious injury or death from physical restraints</c:v>
                </c:pt>
                <c:pt idx="5">
                  <c:v>Stage 3, 4 or unstageable pressure ulcer</c:v>
                </c:pt>
                <c:pt idx="6">
                  <c:v>Serious injury or death after a fall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4</c:v>
                </c:pt>
                <c:pt idx="1">
                  <c:v>16</c:v>
                </c:pt>
                <c:pt idx="2">
                  <c:v>11</c:v>
                </c:pt>
                <c:pt idx="3">
                  <c:v>6</c:v>
                </c:pt>
                <c:pt idx="4">
                  <c:v>0</c:v>
                </c:pt>
                <c:pt idx="5">
                  <c:v>71</c:v>
                </c:pt>
                <c:pt idx="6">
                  <c:v>119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C60-4D27-83A1-973F8C0F81D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5"/>
              <c:layout>
                <c:manualLayout>
                  <c:x val="-1.3178782838302229E-16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C60-4D27-83A1-973F8C0F8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Serious injury or death from medication error</c:v>
                </c:pt>
                <c:pt idx="1">
                  <c:v>Suicide or self harm</c:v>
                </c:pt>
                <c:pt idx="2">
                  <c:v>Serious injury or death after physical assault</c:v>
                </c:pt>
                <c:pt idx="3">
                  <c:v>Serious injury or death after burn</c:v>
                </c:pt>
                <c:pt idx="4">
                  <c:v>Serious injury or death from physical restraints</c:v>
                </c:pt>
                <c:pt idx="5">
                  <c:v>Stage 3, 4 or unstageable pressure ulcer</c:v>
                </c:pt>
                <c:pt idx="6">
                  <c:v>Serious injury or death after a fall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</c:v>
                </c:pt>
                <c:pt idx="1">
                  <c:v>11</c:v>
                </c:pt>
                <c:pt idx="2">
                  <c:v>13</c:v>
                </c:pt>
                <c:pt idx="3">
                  <c:v>5</c:v>
                </c:pt>
                <c:pt idx="4">
                  <c:v>0</c:v>
                </c:pt>
                <c:pt idx="5">
                  <c:v>60</c:v>
                </c:pt>
                <c:pt idx="6">
                  <c:v>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FC60-4D27-83A1-973F8C0F81D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Serious injury or death from medication error</c:v>
                </c:pt>
                <c:pt idx="1">
                  <c:v>Suicide or self harm</c:v>
                </c:pt>
                <c:pt idx="2">
                  <c:v>Serious injury or death after physical assault</c:v>
                </c:pt>
                <c:pt idx="3">
                  <c:v>Serious injury or death after burn</c:v>
                </c:pt>
                <c:pt idx="4">
                  <c:v>Serious injury or death from physical restraints</c:v>
                </c:pt>
                <c:pt idx="5">
                  <c:v>Stage 3, 4 or unstageable pressure ulcer</c:v>
                </c:pt>
                <c:pt idx="6">
                  <c:v>Serious injury or death after a fall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2</c:v>
                </c:pt>
                <c:pt idx="1">
                  <c:v>17</c:v>
                </c:pt>
                <c:pt idx="2">
                  <c:v>14</c:v>
                </c:pt>
                <c:pt idx="3">
                  <c:v>6</c:v>
                </c:pt>
                <c:pt idx="4">
                  <c:v>0</c:v>
                </c:pt>
                <c:pt idx="5">
                  <c:v>43</c:v>
                </c:pt>
                <c:pt idx="6">
                  <c:v>108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FD-45A5-A7F7-0DB2B1BF8D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256896"/>
        <c:axId val="134266880"/>
      </c:barChart>
      <c:catAx>
        <c:axId val="134256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4266880"/>
        <c:crosses val="autoZero"/>
        <c:auto val="1"/>
        <c:lblAlgn val="ctr"/>
        <c:lblOffset val="100"/>
        <c:noMultiLvlLbl val="0"/>
      </c:catAx>
      <c:valAx>
        <c:axId val="13426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256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562508384531797"/>
          <c:y val="0.9561561728160678"/>
          <c:w val="0.85437491615468197"/>
          <c:h val="4.384382718393226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50E53-EF6C-41DC-9045-3CC7AB707E26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30A1A44-FD3C-404C-B361-E44F376A6B8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Surgical or Invasive Procedure Events</a:t>
          </a:r>
          <a:endParaRPr lang="en-US" dirty="0"/>
        </a:p>
      </dgm:t>
    </dgm:pt>
    <dgm:pt modelId="{34AA4FB2-2460-40C6-BC4D-B53E46D02B45}" type="parTrans" cxnId="{04CEE353-892B-4B77-9B0F-5E0BA9560796}">
      <dgm:prSet/>
      <dgm:spPr/>
      <dgm:t>
        <a:bodyPr/>
        <a:lstStyle/>
        <a:p>
          <a:endParaRPr lang="en-US"/>
        </a:p>
      </dgm:t>
    </dgm:pt>
    <dgm:pt modelId="{64DD7F51-1BFF-418D-8EE9-E14D12C88601}" type="sibTrans" cxnId="{04CEE353-892B-4B77-9B0F-5E0BA9560796}">
      <dgm:prSet/>
      <dgm:spPr/>
      <dgm:t>
        <a:bodyPr/>
        <a:lstStyle/>
        <a:p>
          <a:endParaRPr lang="en-US"/>
        </a:p>
      </dgm:t>
    </dgm:pt>
    <dgm:pt modelId="{FA7B5FF7-56E6-49A5-8E5A-BF24B17AF5E5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Wrong Site Surgery or Procedure</a:t>
          </a:r>
        </a:p>
      </dgm:t>
    </dgm:pt>
    <dgm:pt modelId="{071F8FC4-E36F-4E91-9A12-D3D3A84F2C75}" type="parTrans" cxnId="{F4D407C1-DEA0-4018-9706-545D87C1A5B7}">
      <dgm:prSet/>
      <dgm:spPr/>
      <dgm:t>
        <a:bodyPr/>
        <a:lstStyle/>
        <a:p>
          <a:endParaRPr lang="en-US"/>
        </a:p>
      </dgm:t>
    </dgm:pt>
    <dgm:pt modelId="{F368AF79-D796-47D7-99D1-C96BB92D90BE}" type="sibTrans" cxnId="{F4D407C1-DEA0-4018-9706-545D87C1A5B7}">
      <dgm:prSet/>
      <dgm:spPr/>
      <dgm:t>
        <a:bodyPr/>
        <a:lstStyle/>
        <a:p>
          <a:endParaRPr lang="en-US"/>
        </a:p>
      </dgm:t>
    </dgm:pt>
    <dgm:pt modelId="{99C6A9EF-381C-4F4C-8C86-ABF7904F5BC8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Surgery or Procedure on Wrong Patient</a:t>
          </a:r>
        </a:p>
      </dgm:t>
    </dgm:pt>
    <dgm:pt modelId="{5A5BC571-3657-4BF7-8C0A-F84965933BC8}" type="parTrans" cxnId="{355BA428-A32A-4AD0-8169-D46EF069293B}">
      <dgm:prSet/>
      <dgm:spPr/>
      <dgm:t>
        <a:bodyPr/>
        <a:lstStyle/>
        <a:p>
          <a:endParaRPr lang="en-US"/>
        </a:p>
      </dgm:t>
    </dgm:pt>
    <dgm:pt modelId="{EB62AE5E-B2E4-49A7-868E-B23F16C01750}" type="sibTrans" cxnId="{355BA428-A32A-4AD0-8169-D46EF069293B}">
      <dgm:prSet/>
      <dgm:spPr/>
      <dgm:t>
        <a:bodyPr/>
        <a:lstStyle/>
        <a:p>
          <a:endParaRPr lang="en-US"/>
        </a:p>
      </dgm:t>
    </dgm:pt>
    <dgm:pt modelId="{5DED8C30-ED12-4B05-B1A9-8E2D6B259455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Wrong Surgery or Procedure</a:t>
          </a:r>
        </a:p>
      </dgm:t>
    </dgm:pt>
    <dgm:pt modelId="{35ED2C2D-5DD6-4EF9-83BF-6D4CE7F4F952}" type="parTrans" cxnId="{57AEBA6D-0362-4E58-877A-11333F1E335C}">
      <dgm:prSet/>
      <dgm:spPr/>
      <dgm:t>
        <a:bodyPr/>
        <a:lstStyle/>
        <a:p>
          <a:endParaRPr lang="en-US"/>
        </a:p>
      </dgm:t>
    </dgm:pt>
    <dgm:pt modelId="{31998271-4697-48DB-9075-1DA969789ABF}" type="sibTrans" cxnId="{57AEBA6D-0362-4E58-877A-11333F1E335C}">
      <dgm:prSet/>
      <dgm:spPr/>
      <dgm:t>
        <a:bodyPr/>
        <a:lstStyle/>
        <a:p>
          <a:endParaRPr lang="en-US"/>
        </a:p>
      </dgm:t>
    </dgm:pt>
    <dgm:pt modelId="{6845C88A-D1AC-4D98-A014-703EC957FFF9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Unintended Retention of a Foreign Object</a:t>
          </a:r>
        </a:p>
      </dgm:t>
    </dgm:pt>
    <dgm:pt modelId="{0BD3EEE8-F00C-4A2A-AE53-0C781B0396C6}" type="parTrans" cxnId="{24796EF9-E2D9-4124-BDE8-E0896ECE73FD}">
      <dgm:prSet/>
      <dgm:spPr/>
      <dgm:t>
        <a:bodyPr/>
        <a:lstStyle/>
        <a:p>
          <a:endParaRPr lang="en-US"/>
        </a:p>
      </dgm:t>
    </dgm:pt>
    <dgm:pt modelId="{30A14FAD-D366-45BD-B98F-46382A839377}" type="sibTrans" cxnId="{24796EF9-E2D9-4124-BDE8-E0896ECE73FD}">
      <dgm:prSet/>
      <dgm:spPr/>
      <dgm:t>
        <a:bodyPr/>
        <a:lstStyle/>
        <a:p>
          <a:endParaRPr lang="en-US"/>
        </a:p>
      </dgm:t>
    </dgm:pt>
    <dgm:pt modelId="{4E1A19CB-4589-4A68-B192-CF90286AD3EF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 err="1"/>
            <a:t>Intraoperative</a:t>
          </a:r>
          <a:r>
            <a:rPr lang="en-US" dirty="0"/>
            <a:t> or Immediate Postoperative Death of an ASA Class 1 Patient</a:t>
          </a:r>
        </a:p>
      </dgm:t>
    </dgm:pt>
    <dgm:pt modelId="{562E6EB5-3585-421C-A8D0-FB3C7DCA8912}" type="parTrans" cxnId="{45AFB3EB-5004-4595-B996-27EC2DAA59C4}">
      <dgm:prSet/>
      <dgm:spPr/>
      <dgm:t>
        <a:bodyPr/>
        <a:lstStyle/>
        <a:p>
          <a:endParaRPr lang="en-US"/>
        </a:p>
      </dgm:t>
    </dgm:pt>
    <dgm:pt modelId="{C34399C3-3B46-4703-9C35-027AFC570FD2}" type="sibTrans" cxnId="{45AFB3EB-5004-4595-B996-27EC2DAA59C4}">
      <dgm:prSet/>
      <dgm:spPr/>
      <dgm:t>
        <a:bodyPr/>
        <a:lstStyle/>
        <a:p>
          <a:endParaRPr lang="en-US"/>
        </a:p>
      </dgm:t>
    </dgm:pt>
    <dgm:pt modelId="{51D7A039-66BF-461A-AD91-77D340F8EB3C}">
      <dgm:prSet phldrT="[Text]"/>
      <dgm:spPr>
        <a:solidFill>
          <a:srgbClr val="00B050"/>
        </a:solidFill>
      </dgm:spPr>
      <dgm:t>
        <a:bodyPr/>
        <a:lstStyle/>
        <a:p>
          <a:r>
            <a:rPr lang="en-US" b="1" dirty="0"/>
            <a:t>Product or Device Events</a:t>
          </a:r>
        </a:p>
      </dgm:t>
    </dgm:pt>
    <dgm:pt modelId="{366B5943-179B-4BAD-9E85-795BC7B41286}" type="parTrans" cxnId="{2B324B50-011F-4DED-A3C0-39967EF383E9}">
      <dgm:prSet/>
      <dgm:spPr/>
      <dgm:t>
        <a:bodyPr/>
        <a:lstStyle/>
        <a:p>
          <a:endParaRPr lang="en-US"/>
        </a:p>
      </dgm:t>
    </dgm:pt>
    <dgm:pt modelId="{202ACF42-2477-4302-8184-2E33078CF8A1}" type="sibTrans" cxnId="{2B324B50-011F-4DED-A3C0-39967EF383E9}">
      <dgm:prSet/>
      <dgm:spPr/>
      <dgm:t>
        <a:bodyPr/>
        <a:lstStyle/>
        <a:p>
          <a:endParaRPr lang="en-US"/>
        </a:p>
      </dgm:t>
    </dgm:pt>
    <dgm:pt modelId="{FD3EAB80-380B-4EB7-9251-39726CBA688B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Death or Serious Injury Related to Contaminated Drugs, Biologics, or Devices</a:t>
          </a:r>
        </a:p>
      </dgm:t>
    </dgm:pt>
    <dgm:pt modelId="{503AFFFD-8225-40AB-8A5A-9A1EDA0CDDE1}" type="parTrans" cxnId="{4439B3D0-4A69-4EA0-A82C-506986759394}">
      <dgm:prSet/>
      <dgm:spPr/>
      <dgm:t>
        <a:bodyPr/>
        <a:lstStyle/>
        <a:p>
          <a:endParaRPr lang="en-US"/>
        </a:p>
      </dgm:t>
    </dgm:pt>
    <dgm:pt modelId="{DD81F1D1-2229-4816-B06E-3E7A0137351D}" type="sibTrans" cxnId="{4439B3D0-4A69-4EA0-A82C-506986759394}">
      <dgm:prSet/>
      <dgm:spPr/>
      <dgm:t>
        <a:bodyPr/>
        <a:lstStyle/>
        <a:p>
          <a:endParaRPr lang="en-US"/>
        </a:p>
      </dgm:t>
    </dgm:pt>
    <dgm:pt modelId="{83C94D62-8578-4F68-B3AE-4B1C2D73434F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Death or Serious Injury Related to Device Misuse or Malfunction</a:t>
          </a:r>
        </a:p>
      </dgm:t>
    </dgm:pt>
    <dgm:pt modelId="{2228AC5B-7ECF-43AF-80A6-1CD811CEC944}" type="parTrans" cxnId="{1F2BF259-45B3-46C1-90B4-2DFD5BCB93B8}">
      <dgm:prSet/>
      <dgm:spPr/>
      <dgm:t>
        <a:bodyPr/>
        <a:lstStyle/>
        <a:p>
          <a:endParaRPr lang="en-US"/>
        </a:p>
      </dgm:t>
    </dgm:pt>
    <dgm:pt modelId="{1F6828E3-4D58-47C9-B4A1-9F231E3DD1EC}" type="sibTrans" cxnId="{1F2BF259-45B3-46C1-90B4-2DFD5BCB93B8}">
      <dgm:prSet/>
      <dgm:spPr/>
      <dgm:t>
        <a:bodyPr/>
        <a:lstStyle/>
        <a:p>
          <a:endParaRPr lang="en-US"/>
        </a:p>
      </dgm:t>
    </dgm:pt>
    <dgm:pt modelId="{43539A9F-3122-4589-88B8-239493D0DB26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Death or Serious Injury Due to Intravascular Air Embolism</a:t>
          </a:r>
        </a:p>
      </dgm:t>
    </dgm:pt>
    <dgm:pt modelId="{CB2322C2-A53B-4C71-BF7C-DC7D05D1E4EA}" type="parTrans" cxnId="{8DD88D80-A245-47AE-AC03-8CAF1488F2A0}">
      <dgm:prSet/>
      <dgm:spPr/>
      <dgm:t>
        <a:bodyPr/>
        <a:lstStyle/>
        <a:p>
          <a:endParaRPr lang="en-US"/>
        </a:p>
      </dgm:t>
    </dgm:pt>
    <dgm:pt modelId="{FF66C5E3-C6D2-4C1A-B891-A5483629AAF0}" type="sibTrans" cxnId="{8DD88D80-A245-47AE-AC03-8CAF1488F2A0}">
      <dgm:prSet/>
      <dgm:spPr/>
      <dgm:t>
        <a:bodyPr/>
        <a:lstStyle/>
        <a:p>
          <a:endParaRPr lang="en-US"/>
        </a:p>
      </dgm:t>
    </dgm:pt>
    <dgm:pt modelId="{923FA8DF-6B09-4733-BEDF-AD09698EA25E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Patient Protection Events</a:t>
          </a:r>
        </a:p>
      </dgm:t>
    </dgm:pt>
    <dgm:pt modelId="{3F94055E-848E-47B2-855C-EF00248BD9A0}" type="parTrans" cxnId="{C7BDFD38-CBAB-4F7D-9888-D4065E5CCFB1}">
      <dgm:prSet/>
      <dgm:spPr/>
      <dgm:t>
        <a:bodyPr/>
        <a:lstStyle/>
        <a:p>
          <a:endParaRPr lang="en-US"/>
        </a:p>
      </dgm:t>
    </dgm:pt>
    <dgm:pt modelId="{7DCB5722-4EAC-4754-9C2E-DAE1DA60A4A9}" type="sibTrans" cxnId="{C7BDFD38-CBAB-4F7D-9888-D4065E5CCFB1}">
      <dgm:prSet/>
      <dgm:spPr/>
      <dgm:t>
        <a:bodyPr/>
        <a:lstStyle/>
        <a:p>
          <a:endParaRPr lang="en-US"/>
        </a:p>
      </dgm:t>
    </dgm:pt>
    <dgm:pt modelId="{41DF7BCF-FF28-4216-A8B6-08BA3D181A83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Discharge of a Patient/Resident of Any Age to Other Than Authorized Person</a:t>
          </a:r>
        </a:p>
      </dgm:t>
    </dgm:pt>
    <dgm:pt modelId="{C0579DCE-CC3C-4AA5-A2A9-794EFE0D0671}" type="parTrans" cxnId="{829AA732-7F47-48BB-AE59-77933A4A6844}">
      <dgm:prSet/>
      <dgm:spPr/>
      <dgm:t>
        <a:bodyPr/>
        <a:lstStyle/>
        <a:p>
          <a:endParaRPr lang="en-US"/>
        </a:p>
      </dgm:t>
    </dgm:pt>
    <dgm:pt modelId="{4E5D2337-FE5B-44B7-976A-44E5EFC7C06C}" type="sibTrans" cxnId="{829AA732-7F47-48BB-AE59-77933A4A6844}">
      <dgm:prSet/>
      <dgm:spPr/>
      <dgm:t>
        <a:bodyPr/>
        <a:lstStyle/>
        <a:p>
          <a:endParaRPr lang="en-US"/>
        </a:p>
      </dgm:t>
    </dgm:pt>
    <dgm:pt modelId="{260B74AB-257F-4F81-9795-5215DD2F89BF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Death or Serious Injury Associated with Patient Elopement</a:t>
          </a:r>
        </a:p>
      </dgm:t>
    </dgm:pt>
    <dgm:pt modelId="{5B5BDE5A-BA0A-4BED-BBD8-3759F2827C93}" type="parTrans" cxnId="{D08F70EA-2499-4DE3-B6DC-2AC94CF35E3E}">
      <dgm:prSet/>
      <dgm:spPr/>
      <dgm:t>
        <a:bodyPr/>
        <a:lstStyle/>
        <a:p>
          <a:endParaRPr lang="en-US"/>
        </a:p>
      </dgm:t>
    </dgm:pt>
    <dgm:pt modelId="{2035B6B2-C25E-479B-9511-D5CADB4A56FB}" type="sibTrans" cxnId="{D08F70EA-2499-4DE3-B6DC-2AC94CF35E3E}">
      <dgm:prSet/>
      <dgm:spPr/>
      <dgm:t>
        <a:bodyPr/>
        <a:lstStyle/>
        <a:p>
          <a:endParaRPr lang="en-US"/>
        </a:p>
      </dgm:t>
    </dgm:pt>
    <dgm:pt modelId="{5900C98E-C5D1-4385-AA13-1338AA633185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dirty="0"/>
            <a:t>Patient Suicide, Attempted Suicide, or Self-Harm That Results in Serious Injury</a:t>
          </a:r>
        </a:p>
      </dgm:t>
    </dgm:pt>
    <dgm:pt modelId="{40DF84F8-7D84-401A-A5D8-123E0B4354B6}" type="parTrans" cxnId="{62C7469A-378A-4534-A757-46767D2B5CB6}">
      <dgm:prSet/>
      <dgm:spPr/>
      <dgm:t>
        <a:bodyPr/>
        <a:lstStyle/>
        <a:p>
          <a:endParaRPr lang="en-US"/>
        </a:p>
      </dgm:t>
    </dgm:pt>
    <dgm:pt modelId="{2C843926-FC81-4AF8-8A81-152B64AC0AB7}" type="sibTrans" cxnId="{62C7469A-378A-4534-A757-46767D2B5CB6}">
      <dgm:prSet/>
      <dgm:spPr/>
      <dgm:t>
        <a:bodyPr/>
        <a:lstStyle/>
        <a:p>
          <a:endParaRPr lang="en-US"/>
        </a:p>
      </dgm:t>
    </dgm:pt>
    <dgm:pt modelId="{91B2D4DF-4836-470E-871C-263248BC99DC}" type="pres">
      <dgm:prSet presAssocID="{95A50E53-EF6C-41DC-9045-3CC7AB707E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21FA5A-E522-41F5-97AD-DCB962DCCC99}" type="pres">
      <dgm:prSet presAssocID="{130A1A44-FD3C-404C-B361-E44F376A6B82}" presName="linNode" presStyleCnt="0"/>
      <dgm:spPr/>
    </dgm:pt>
    <dgm:pt modelId="{C886A30B-9267-4CA5-9EAA-C89276C7B4EA}" type="pres">
      <dgm:prSet presAssocID="{130A1A44-FD3C-404C-B361-E44F376A6B82}" presName="parentText" presStyleLbl="node1" presStyleIdx="0" presStyleCnt="3" custScaleX="82609" custScaleY="449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9D6B5-28AC-4AA6-ADB4-47CEA8BF8453}" type="pres">
      <dgm:prSet presAssocID="{130A1A44-FD3C-404C-B361-E44F376A6B82}" presName="descendantText" presStyleLbl="alignAccFollowNode1" presStyleIdx="0" presStyleCnt="3" custScaleX="108152" custScaleY="60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882D87-B435-410A-B403-03BE9D5F91DD}" type="pres">
      <dgm:prSet presAssocID="{64DD7F51-1BFF-418D-8EE9-E14D12C88601}" presName="sp" presStyleCnt="0"/>
      <dgm:spPr/>
    </dgm:pt>
    <dgm:pt modelId="{CB6673B3-B61C-47A5-824A-CF5CDEF933AB}" type="pres">
      <dgm:prSet presAssocID="{51D7A039-66BF-461A-AD91-77D340F8EB3C}" presName="linNode" presStyleCnt="0"/>
      <dgm:spPr/>
    </dgm:pt>
    <dgm:pt modelId="{F73F97EC-3D17-47D5-920F-9F1FD540EECA}" type="pres">
      <dgm:prSet presAssocID="{51D7A039-66BF-461A-AD91-77D340F8EB3C}" presName="parentText" presStyleLbl="node1" presStyleIdx="1" presStyleCnt="3" custScaleX="83575" custScaleY="331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332BA0-1271-4B54-A531-A0CE5C91471B}" type="pres">
      <dgm:prSet presAssocID="{51D7A039-66BF-461A-AD91-77D340F8EB3C}" presName="descendantText" presStyleLbl="alignAccFollowNode1" presStyleIdx="1" presStyleCnt="3" custScaleX="107073" custScaleY="431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890F1D-7677-4DBF-A478-B1DE92D97F4D}" type="pres">
      <dgm:prSet presAssocID="{202ACF42-2477-4302-8184-2E33078CF8A1}" presName="sp" presStyleCnt="0"/>
      <dgm:spPr/>
    </dgm:pt>
    <dgm:pt modelId="{5D2B06D5-813A-4FAA-9D5E-06BACDD58EB4}" type="pres">
      <dgm:prSet presAssocID="{923FA8DF-6B09-4733-BEDF-AD09698EA25E}" presName="linNode" presStyleCnt="0"/>
      <dgm:spPr/>
    </dgm:pt>
    <dgm:pt modelId="{435AFC80-A4D8-4509-A095-8E9ECD617513}" type="pres">
      <dgm:prSet presAssocID="{923FA8DF-6B09-4733-BEDF-AD09698EA25E}" presName="parentText" presStyleLbl="node1" presStyleIdx="2" presStyleCnt="3" custScaleX="85507" custScaleY="304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F60171-C99F-4A27-B3D6-C8A2EA19B2A0}" type="pres">
      <dgm:prSet presAssocID="{923FA8DF-6B09-4733-BEDF-AD09698EA25E}" presName="descendantText" presStyleLbl="alignAccFollowNode1" presStyleIdx="2" presStyleCnt="3" custScaleX="105411" custScaleY="43095" custLinFactNeighborX="-2080" custLinFactNeighborY="-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324B50-011F-4DED-A3C0-39967EF383E9}" srcId="{95A50E53-EF6C-41DC-9045-3CC7AB707E26}" destId="{51D7A039-66BF-461A-AD91-77D340F8EB3C}" srcOrd="1" destOrd="0" parTransId="{366B5943-179B-4BAD-9E85-795BC7B41286}" sibTransId="{202ACF42-2477-4302-8184-2E33078CF8A1}"/>
    <dgm:cxn modelId="{1F2BF259-45B3-46C1-90B4-2DFD5BCB93B8}" srcId="{51D7A039-66BF-461A-AD91-77D340F8EB3C}" destId="{83C94D62-8578-4F68-B3AE-4B1C2D73434F}" srcOrd="1" destOrd="0" parTransId="{2228AC5B-7ECF-43AF-80A6-1CD811CEC944}" sibTransId="{1F6828E3-4D58-47C9-B4A1-9F231E3DD1EC}"/>
    <dgm:cxn modelId="{C7BDFD38-CBAB-4F7D-9888-D4065E5CCFB1}" srcId="{95A50E53-EF6C-41DC-9045-3CC7AB707E26}" destId="{923FA8DF-6B09-4733-BEDF-AD09698EA25E}" srcOrd="2" destOrd="0" parTransId="{3F94055E-848E-47B2-855C-EF00248BD9A0}" sibTransId="{7DCB5722-4EAC-4754-9C2E-DAE1DA60A4A9}"/>
    <dgm:cxn modelId="{F50F6B0D-5E7A-DB48-B7F3-5AC5C7271084}" type="presOf" srcId="{99C6A9EF-381C-4F4C-8C86-ABF7904F5BC8}" destId="{C359D6B5-28AC-4AA6-ADB4-47CEA8BF8453}" srcOrd="0" destOrd="1" presId="urn:microsoft.com/office/officeart/2005/8/layout/vList5"/>
    <dgm:cxn modelId="{4439B3D0-4A69-4EA0-A82C-506986759394}" srcId="{51D7A039-66BF-461A-AD91-77D340F8EB3C}" destId="{FD3EAB80-380B-4EB7-9251-39726CBA688B}" srcOrd="0" destOrd="0" parTransId="{503AFFFD-8225-40AB-8A5A-9A1EDA0CDDE1}" sibTransId="{DD81F1D1-2229-4816-B06E-3E7A0137351D}"/>
    <dgm:cxn modelId="{31ECF5CC-CAE3-7545-A483-11A225637246}" type="presOf" srcId="{6845C88A-D1AC-4D98-A014-703EC957FFF9}" destId="{C359D6B5-28AC-4AA6-ADB4-47CEA8BF8453}" srcOrd="0" destOrd="3" presId="urn:microsoft.com/office/officeart/2005/8/layout/vList5"/>
    <dgm:cxn modelId="{24796EF9-E2D9-4124-BDE8-E0896ECE73FD}" srcId="{130A1A44-FD3C-404C-B361-E44F376A6B82}" destId="{6845C88A-D1AC-4D98-A014-703EC957FFF9}" srcOrd="3" destOrd="0" parTransId="{0BD3EEE8-F00C-4A2A-AE53-0C781B0396C6}" sibTransId="{30A14FAD-D366-45BD-B98F-46382A839377}"/>
    <dgm:cxn modelId="{8DD88D80-A245-47AE-AC03-8CAF1488F2A0}" srcId="{51D7A039-66BF-461A-AD91-77D340F8EB3C}" destId="{43539A9F-3122-4589-88B8-239493D0DB26}" srcOrd="2" destOrd="0" parTransId="{CB2322C2-A53B-4C71-BF7C-DC7D05D1E4EA}" sibTransId="{FF66C5E3-C6D2-4C1A-B891-A5483629AAF0}"/>
    <dgm:cxn modelId="{FA804E6D-FCB9-054C-8AD7-98BDEDA4F367}" type="presOf" srcId="{5DED8C30-ED12-4B05-B1A9-8E2D6B259455}" destId="{C359D6B5-28AC-4AA6-ADB4-47CEA8BF8453}" srcOrd="0" destOrd="2" presId="urn:microsoft.com/office/officeart/2005/8/layout/vList5"/>
    <dgm:cxn modelId="{E8E69484-8ABF-D94D-922D-6680C40CB68A}" type="presOf" srcId="{41DF7BCF-FF28-4216-A8B6-08BA3D181A83}" destId="{60F60171-C99F-4A27-B3D6-C8A2EA19B2A0}" srcOrd="0" destOrd="0" presId="urn:microsoft.com/office/officeart/2005/8/layout/vList5"/>
    <dgm:cxn modelId="{8ECA231F-7A05-7342-8992-459DD0B4F850}" type="presOf" srcId="{260B74AB-257F-4F81-9795-5215DD2F89BF}" destId="{60F60171-C99F-4A27-B3D6-C8A2EA19B2A0}" srcOrd="0" destOrd="1" presId="urn:microsoft.com/office/officeart/2005/8/layout/vList5"/>
    <dgm:cxn modelId="{F4D407C1-DEA0-4018-9706-545D87C1A5B7}" srcId="{130A1A44-FD3C-404C-B361-E44F376A6B82}" destId="{FA7B5FF7-56E6-49A5-8E5A-BF24B17AF5E5}" srcOrd="0" destOrd="0" parTransId="{071F8FC4-E36F-4E91-9A12-D3D3A84F2C75}" sibTransId="{F368AF79-D796-47D7-99D1-C96BB92D90BE}"/>
    <dgm:cxn modelId="{3C856E3E-119A-2A46-B8A6-8284B4C799AE}" type="presOf" srcId="{51D7A039-66BF-461A-AD91-77D340F8EB3C}" destId="{F73F97EC-3D17-47D5-920F-9F1FD540EECA}" srcOrd="0" destOrd="0" presId="urn:microsoft.com/office/officeart/2005/8/layout/vList5"/>
    <dgm:cxn modelId="{829AA732-7F47-48BB-AE59-77933A4A6844}" srcId="{923FA8DF-6B09-4733-BEDF-AD09698EA25E}" destId="{41DF7BCF-FF28-4216-A8B6-08BA3D181A83}" srcOrd="0" destOrd="0" parTransId="{C0579DCE-CC3C-4AA5-A2A9-794EFE0D0671}" sibTransId="{4E5D2337-FE5B-44B7-976A-44E5EFC7C06C}"/>
    <dgm:cxn modelId="{2EE27ED6-34FD-6841-B763-D7DD81B070F1}" type="presOf" srcId="{130A1A44-FD3C-404C-B361-E44F376A6B82}" destId="{C886A30B-9267-4CA5-9EAA-C89276C7B4EA}" srcOrd="0" destOrd="0" presId="urn:microsoft.com/office/officeart/2005/8/layout/vList5"/>
    <dgm:cxn modelId="{45AFB3EB-5004-4595-B996-27EC2DAA59C4}" srcId="{130A1A44-FD3C-404C-B361-E44F376A6B82}" destId="{4E1A19CB-4589-4A68-B192-CF90286AD3EF}" srcOrd="4" destOrd="0" parTransId="{562E6EB5-3585-421C-A8D0-FB3C7DCA8912}" sibTransId="{C34399C3-3B46-4703-9C35-027AFC570FD2}"/>
    <dgm:cxn modelId="{62C7469A-378A-4534-A757-46767D2B5CB6}" srcId="{923FA8DF-6B09-4733-BEDF-AD09698EA25E}" destId="{5900C98E-C5D1-4385-AA13-1338AA633185}" srcOrd="2" destOrd="0" parTransId="{40DF84F8-7D84-401A-A5D8-123E0B4354B6}" sibTransId="{2C843926-FC81-4AF8-8A81-152B64AC0AB7}"/>
    <dgm:cxn modelId="{554D4872-5F98-3646-A0D5-1FE195156A04}" type="presOf" srcId="{4E1A19CB-4589-4A68-B192-CF90286AD3EF}" destId="{C359D6B5-28AC-4AA6-ADB4-47CEA8BF8453}" srcOrd="0" destOrd="4" presId="urn:microsoft.com/office/officeart/2005/8/layout/vList5"/>
    <dgm:cxn modelId="{D6B83AB3-D28A-0945-8E73-4CFCA5BA60F2}" type="presOf" srcId="{5900C98E-C5D1-4385-AA13-1338AA633185}" destId="{60F60171-C99F-4A27-B3D6-C8A2EA19B2A0}" srcOrd="0" destOrd="2" presId="urn:microsoft.com/office/officeart/2005/8/layout/vList5"/>
    <dgm:cxn modelId="{04CEE353-892B-4B77-9B0F-5E0BA9560796}" srcId="{95A50E53-EF6C-41DC-9045-3CC7AB707E26}" destId="{130A1A44-FD3C-404C-B361-E44F376A6B82}" srcOrd="0" destOrd="0" parTransId="{34AA4FB2-2460-40C6-BC4D-B53E46D02B45}" sibTransId="{64DD7F51-1BFF-418D-8EE9-E14D12C88601}"/>
    <dgm:cxn modelId="{87969175-3406-4640-B3C7-FF02C1EAC3E5}" type="presOf" srcId="{FD3EAB80-380B-4EB7-9251-39726CBA688B}" destId="{D9332BA0-1271-4B54-A531-A0CE5C91471B}" srcOrd="0" destOrd="0" presId="urn:microsoft.com/office/officeart/2005/8/layout/vList5"/>
    <dgm:cxn modelId="{2A78A90E-524A-5F45-A66B-02B3E17A2B13}" type="presOf" srcId="{923FA8DF-6B09-4733-BEDF-AD09698EA25E}" destId="{435AFC80-A4D8-4509-A095-8E9ECD617513}" srcOrd="0" destOrd="0" presId="urn:microsoft.com/office/officeart/2005/8/layout/vList5"/>
    <dgm:cxn modelId="{F770BBDA-F8CC-0443-952E-EFBF76586594}" type="presOf" srcId="{95A50E53-EF6C-41DC-9045-3CC7AB707E26}" destId="{91B2D4DF-4836-470E-871C-263248BC99DC}" srcOrd="0" destOrd="0" presId="urn:microsoft.com/office/officeart/2005/8/layout/vList5"/>
    <dgm:cxn modelId="{D08F70EA-2499-4DE3-B6DC-2AC94CF35E3E}" srcId="{923FA8DF-6B09-4733-BEDF-AD09698EA25E}" destId="{260B74AB-257F-4F81-9795-5215DD2F89BF}" srcOrd="1" destOrd="0" parTransId="{5B5BDE5A-BA0A-4BED-BBD8-3759F2827C93}" sibTransId="{2035B6B2-C25E-479B-9511-D5CADB4A56FB}"/>
    <dgm:cxn modelId="{57AEBA6D-0362-4E58-877A-11333F1E335C}" srcId="{130A1A44-FD3C-404C-B361-E44F376A6B82}" destId="{5DED8C30-ED12-4B05-B1A9-8E2D6B259455}" srcOrd="2" destOrd="0" parTransId="{35ED2C2D-5DD6-4EF9-83BF-6D4CE7F4F952}" sibTransId="{31998271-4697-48DB-9075-1DA969789ABF}"/>
    <dgm:cxn modelId="{355BA428-A32A-4AD0-8169-D46EF069293B}" srcId="{130A1A44-FD3C-404C-B361-E44F376A6B82}" destId="{99C6A9EF-381C-4F4C-8C86-ABF7904F5BC8}" srcOrd="1" destOrd="0" parTransId="{5A5BC571-3657-4BF7-8C0A-F84965933BC8}" sibTransId="{EB62AE5E-B2E4-49A7-868E-B23F16C01750}"/>
    <dgm:cxn modelId="{E72317CB-4B9B-3749-A298-8F414229520C}" type="presOf" srcId="{FA7B5FF7-56E6-49A5-8E5A-BF24B17AF5E5}" destId="{C359D6B5-28AC-4AA6-ADB4-47CEA8BF8453}" srcOrd="0" destOrd="0" presId="urn:microsoft.com/office/officeart/2005/8/layout/vList5"/>
    <dgm:cxn modelId="{342FB64B-C9D2-B648-8731-D66672354065}" type="presOf" srcId="{43539A9F-3122-4589-88B8-239493D0DB26}" destId="{D9332BA0-1271-4B54-A531-A0CE5C91471B}" srcOrd="0" destOrd="2" presId="urn:microsoft.com/office/officeart/2005/8/layout/vList5"/>
    <dgm:cxn modelId="{C8C10DFB-0152-E04A-805B-DDA1F2645CEF}" type="presOf" srcId="{83C94D62-8578-4F68-B3AE-4B1C2D73434F}" destId="{D9332BA0-1271-4B54-A531-A0CE5C91471B}" srcOrd="0" destOrd="1" presId="urn:microsoft.com/office/officeart/2005/8/layout/vList5"/>
    <dgm:cxn modelId="{7E9FE877-3DD4-F844-B634-F0FA5E1079D8}" type="presParOf" srcId="{91B2D4DF-4836-470E-871C-263248BC99DC}" destId="{3621FA5A-E522-41F5-97AD-DCB962DCCC99}" srcOrd="0" destOrd="0" presId="urn:microsoft.com/office/officeart/2005/8/layout/vList5"/>
    <dgm:cxn modelId="{AF45CD8E-E816-BE4C-8E63-35FF3534AC0A}" type="presParOf" srcId="{3621FA5A-E522-41F5-97AD-DCB962DCCC99}" destId="{C886A30B-9267-4CA5-9EAA-C89276C7B4EA}" srcOrd="0" destOrd="0" presId="urn:microsoft.com/office/officeart/2005/8/layout/vList5"/>
    <dgm:cxn modelId="{07E099B0-0963-D745-8538-67DB46EB95C8}" type="presParOf" srcId="{3621FA5A-E522-41F5-97AD-DCB962DCCC99}" destId="{C359D6B5-28AC-4AA6-ADB4-47CEA8BF8453}" srcOrd="1" destOrd="0" presId="urn:microsoft.com/office/officeart/2005/8/layout/vList5"/>
    <dgm:cxn modelId="{5E0B6597-1439-144E-B36A-E536151F02A3}" type="presParOf" srcId="{91B2D4DF-4836-470E-871C-263248BC99DC}" destId="{9A882D87-B435-410A-B403-03BE9D5F91DD}" srcOrd="1" destOrd="0" presId="urn:microsoft.com/office/officeart/2005/8/layout/vList5"/>
    <dgm:cxn modelId="{46FC451C-5791-7249-8563-30162F7A9D30}" type="presParOf" srcId="{91B2D4DF-4836-470E-871C-263248BC99DC}" destId="{CB6673B3-B61C-47A5-824A-CF5CDEF933AB}" srcOrd="2" destOrd="0" presId="urn:microsoft.com/office/officeart/2005/8/layout/vList5"/>
    <dgm:cxn modelId="{371B9A99-F547-3741-98FC-BF4E51698BDC}" type="presParOf" srcId="{CB6673B3-B61C-47A5-824A-CF5CDEF933AB}" destId="{F73F97EC-3D17-47D5-920F-9F1FD540EECA}" srcOrd="0" destOrd="0" presId="urn:microsoft.com/office/officeart/2005/8/layout/vList5"/>
    <dgm:cxn modelId="{7DEDE07F-8DC4-0846-AEA2-49853B8C0C7A}" type="presParOf" srcId="{CB6673B3-B61C-47A5-824A-CF5CDEF933AB}" destId="{D9332BA0-1271-4B54-A531-A0CE5C91471B}" srcOrd="1" destOrd="0" presId="urn:microsoft.com/office/officeart/2005/8/layout/vList5"/>
    <dgm:cxn modelId="{F2927678-836A-2847-9665-54AC49A1ADB4}" type="presParOf" srcId="{91B2D4DF-4836-470E-871C-263248BC99DC}" destId="{84890F1D-7677-4DBF-A478-B1DE92D97F4D}" srcOrd="3" destOrd="0" presId="urn:microsoft.com/office/officeart/2005/8/layout/vList5"/>
    <dgm:cxn modelId="{AE9B2944-BF2D-F948-A14F-34F1B13B325D}" type="presParOf" srcId="{91B2D4DF-4836-470E-871C-263248BC99DC}" destId="{5D2B06D5-813A-4FAA-9D5E-06BACDD58EB4}" srcOrd="4" destOrd="0" presId="urn:microsoft.com/office/officeart/2005/8/layout/vList5"/>
    <dgm:cxn modelId="{A621F607-3288-194B-924D-C82F5E1C726F}" type="presParOf" srcId="{5D2B06D5-813A-4FAA-9D5E-06BACDD58EB4}" destId="{435AFC80-A4D8-4509-A095-8E9ECD617513}" srcOrd="0" destOrd="0" presId="urn:microsoft.com/office/officeart/2005/8/layout/vList5"/>
    <dgm:cxn modelId="{86DDEF47-B6FC-4247-9D3C-A75D806C99F5}" type="presParOf" srcId="{5D2B06D5-813A-4FAA-9D5E-06BACDD58EB4}" destId="{60F60171-C99F-4A27-B3D6-C8A2EA19B2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A50E53-EF6C-41DC-9045-3CC7AB707E26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AD99751-606F-4E2A-8BEE-6256C5C05479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Associated with a Medication Error</a:t>
          </a:r>
        </a:p>
      </dgm:t>
    </dgm:pt>
    <dgm:pt modelId="{7420EC64-5895-499E-8B41-5D221FA3C00B}" type="parTrans" cxnId="{96CC9B47-E4CD-4EFD-AB08-627C86776D39}">
      <dgm:prSet/>
      <dgm:spPr/>
      <dgm:t>
        <a:bodyPr/>
        <a:lstStyle/>
        <a:p>
          <a:endParaRPr lang="en-US"/>
        </a:p>
      </dgm:t>
    </dgm:pt>
    <dgm:pt modelId="{E1A123F8-BB04-4D0C-879B-21C1419D23BB}" type="sibTrans" cxnId="{96CC9B47-E4CD-4EFD-AB08-627C86776D39}">
      <dgm:prSet/>
      <dgm:spPr/>
      <dgm:t>
        <a:bodyPr/>
        <a:lstStyle/>
        <a:p>
          <a:endParaRPr lang="en-US"/>
        </a:p>
      </dgm:t>
    </dgm:pt>
    <dgm:pt modelId="{9390EE07-63D4-4AFC-BE0C-918A27C51D65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Associated with Unsafe Blood Product Administration</a:t>
          </a:r>
        </a:p>
      </dgm:t>
    </dgm:pt>
    <dgm:pt modelId="{60B17D80-6562-4445-A9F8-9B8BC907184C}" type="parTrans" cxnId="{395D087D-7313-4E0F-8940-470C3D3B2BDC}">
      <dgm:prSet/>
      <dgm:spPr/>
      <dgm:t>
        <a:bodyPr/>
        <a:lstStyle/>
        <a:p>
          <a:endParaRPr lang="en-US"/>
        </a:p>
      </dgm:t>
    </dgm:pt>
    <dgm:pt modelId="{67E45B7E-7501-47B9-B232-4BFBE9DBB30A}" type="sibTrans" cxnId="{395D087D-7313-4E0F-8940-470C3D3B2BDC}">
      <dgm:prSet/>
      <dgm:spPr/>
      <dgm:t>
        <a:bodyPr/>
        <a:lstStyle/>
        <a:p>
          <a:endParaRPr lang="en-US"/>
        </a:p>
      </dgm:t>
    </dgm:pt>
    <dgm:pt modelId="{BD573698-B9A5-4B06-9FA8-278A90180926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Maternal Death or Serious Injury Associated with Low-Risk Pregnancy Labor or Delivery</a:t>
          </a:r>
        </a:p>
      </dgm:t>
    </dgm:pt>
    <dgm:pt modelId="{8EFD219D-2657-4005-BFA7-B34D4B95C915}" type="parTrans" cxnId="{60ACEA1F-C6C4-4176-802B-FEDBC979674D}">
      <dgm:prSet/>
      <dgm:spPr/>
      <dgm:t>
        <a:bodyPr/>
        <a:lstStyle/>
        <a:p>
          <a:endParaRPr lang="en-US"/>
        </a:p>
      </dgm:t>
    </dgm:pt>
    <dgm:pt modelId="{636FC474-DE08-4672-BBA8-511F14406F6C}" type="sibTrans" cxnId="{60ACEA1F-C6C4-4176-802B-FEDBC979674D}">
      <dgm:prSet/>
      <dgm:spPr/>
      <dgm:t>
        <a:bodyPr/>
        <a:lstStyle/>
        <a:p>
          <a:endParaRPr lang="en-US"/>
        </a:p>
      </dgm:t>
    </dgm:pt>
    <dgm:pt modelId="{944176EE-A558-4E2D-8A44-45B4092C2554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of a Neonate</a:t>
          </a:r>
        </a:p>
      </dgm:t>
    </dgm:pt>
    <dgm:pt modelId="{E2894CDE-0505-4E18-8C08-05D2F4A396FA}" type="parTrans" cxnId="{CB0F970A-28D5-4DAA-8295-BA8EA4E8C627}">
      <dgm:prSet/>
      <dgm:spPr/>
      <dgm:t>
        <a:bodyPr/>
        <a:lstStyle/>
        <a:p>
          <a:endParaRPr lang="en-US"/>
        </a:p>
      </dgm:t>
    </dgm:pt>
    <dgm:pt modelId="{E865E56F-2D3F-4283-A3F9-1CB9CEB4E77D}" type="sibTrans" cxnId="{CB0F970A-28D5-4DAA-8295-BA8EA4E8C627}">
      <dgm:prSet/>
      <dgm:spPr/>
      <dgm:t>
        <a:bodyPr/>
        <a:lstStyle/>
        <a:p>
          <a:endParaRPr lang="en-US"/>
        </a:p>
      </dgm:t>
    </dgm:pt>
    <dgm:pt modelId="{E731A15F-DB41-4A4C-AA67-9C06FC832D38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Associated with a Fall</a:t>
          </a:r>
        </a:p>
      </dgm:t>
    </dgm:pt>
    <dgm:pt modelId="{6CB5F849-FDE4-404B-9325-7A6B0B5C6B23}" type="parTrans" cxnId="{F31DDA96-41AA-4B44-8310-8FBD90860129}">
      <dgm:prSet/>
      <dgm:spPr/>
      <dgm:t>
        <a:bodyPr/>
        <a:lstStyle/>
        <a:p>
          <a:endParaRPr lang="en-US"/>
        </a:p>
      </dgm:t>
    </dgm:pt>
    <dgm:pt modelId="{4A4E5F9C-0185-4964-BE47-184615E42296}" type="sibTrans" cxnId="{F31DDA96-41AA-4B44-8310-8FBD90860129}">
      <dgm:prSet/>
      <dgm:spPr/>
      <dgm:t>
        <a:bodyPr/>
        <a:lstStyle/>
        <a:p>
          <a:endParaRPr lang="en-US"/>
        </a:p>
      </dgm:t>
    </dgm:pt>
    <dgm:pt modelId="{AE784A4E-1952-4427-85A1-3DA9B8680A05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Stage 3, Stage 4 or Unstageable Pressure Ulcer</a:t>
          </a:r>
        </a:p>
      </dgm:t>
    </dgm:pt>
    <dgm:pt modelId="{B09950A8-5436-41DE-967B-37479C42E7DD}" type="parTrans" cxnId="{D6B548FC-E2EB-4C46-AC85-05A623C4836C}">
      <dgm:prSet/>
      <dgm:spPr/>
      <dgm:t>
        <a:bodyPr/>
        <a:lstStyle/>
        <a:p>
          <a:endParaRPr lang="en-US"/>
        </a:p>
      </dgm:t>
    </dgm:pt>
    <dgm:pt modelId="{A64F449A-E5B4-4127-8F16-52ABC98C1CA7}" type="sibTrans" cxnId="{D6B548FC-E2EB-4C46-AC85-05A623C4836C}">
      <dgm:prSet/>
      <dgm:spPr/>
      <dgm:t>
        <a:bodyPr/>
        <a:lstStyle/>
        <a:p>
          <a:endParaRPr lang="en-US"/>
        </a:p>
      </dgm:t>
    </dgm:pt>
    <dgm:pt modelId="{B631D82B-FE34-4DAF-8B98-D44E71B13EA8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Artificial Insemination With Wrong Donor Sperm or Egg</a:t>
          </a:r>
        </a:p>
      </dgm:t>
    </dgm:pt>
    <dgm:pt modelId="{0F7B12C6-077C-4663-9642-B595951D18C7}" type="parTrans" cxnId="{065FD8F7-F89A-401E-8638-32D0302CBB04}">
      <dgm:prSet/>
      <dgm:spPr/>
      <dgm:t>
        <a:bodyPr/>
        <a:lstStyle/>
        <a:p>
          <a:endParaRPr lang="en-US"/>
        </a:p>
      </dgm:t>
    </dgm:pt>
    <dgm:pt modelId="{B591BAD7-7244-4578-91D0-2E386B9B5B2B}" type="sibTrans" cxnId="{065FD8F7-F89A-401E-8638-32D0302CBB04}">
      <dgm:prSet/>
      <dgm:spPr/>
      <dgm:t>
        <a:bodyPr/>
        <a:lstStyle/>
        <a:p>
          <a:endParaRPr lang="en-US"/>
        </a:p>
      </dgm:t>
    </dgm:pt>
    <dgm:pt modelId="{9DF56612-90F4-4FCE-975D-DDB0C8305760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from Irretrievable Loss of a Specimen</a:t>
          </a:r>
        </a:p>
      </dgm:t>
    </dgm:pt>
    <dgm:pt modelId="{5CCB95F1-3465-4E98-8DC0-46076E63DE64}" type="parTrans" cxnId="{40EE8144-1020-4082-9A50-3CC28C597144}">
      <dgm:prSet/>
      <dgm:spPr/>
      <dgm:t>
        <a:bodyPr/>
        <a:lstStyle/>
        <a:p>
          <a:endParaRPr lang="en-US"/>
        </a:p>
      </dgm:t>
    </dgm:pt>
    <dgm:pt modelId="{1E9F0EA1-E799-47A0-9D8A-37293D15B19D}" type="sibTrans" cxnId="{40EE8144-1020-4082-9A50-3CC28C597144}">
      <dgm:prSet/>
      <dgm:spPr/>
      <dgm:t>
        <a:bodyPr/>
        <a:lstStyle/>
        <a:p>
          <a:endParaRPr lang="en-US"/>
        </a:p>
      </dgm:t>
    </dgm:pt>
    <dgm:pt modelId="{F22E1905-B737-42B1-9930-3BAB46369023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800" dirty="0"/>
            <a:t>Death or Serious Injury from Failure to Follow Up on Test Result</a:t>
          </a:r>
        </a:p>
      </dgm:t>
    </dgm:pt>
    <dgm:pt modelId="{FD51F229-B100-4481-AFF6-18B96EC04DC8}" type="parTrans" cxnId="{F5CF0A64-9E84-45C2-AD84-DA9848C4B44E}">
      <dgm:prSet/>
      <dgm:spPr/>
      <dgm:t>
        <a:bodyPr/>
        <a:lstStyle/>
        <a:p>
          <a:endParaRPr lang="en-US"/>
        </a:p>
      </dgm:t>
    </dgm:pt>
    <dgm:pt modelId="{97CF46F3-8537-4A64-AC6A-3D259273EA1D}" type="sibTrans" cxnId="{F5CF0A64-9E84-45C2-AD84-DA9848C4B44E}">
      <dgm:prSet/>
      <dgm:spPr/>
      <dgm:t>
        <a:bodyPr/>
        <a:lstStyle/>
        <a:p>
          <a:endParaRPr lang="en-US"/>
        </a:p>
      </dgm:t>
    </dgm:pt>
    <dgm:pt modelId="{6A3DB429-4734-4B31-B46F-2BD963124D49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Care Management Events</a:t>
          </a:r>
        </a:p>
      </dgm:t>
    </dgm:pt>
    <dgm:pt modelId="{4B986EAB-1FE0-4C5F-A318-A65EDD90A3F9}" type="sibTrans" cxnId="{E136E963-4F54-4D0B-871B-F0E5CA60BBCE}">
      <dgm:prSet/>
      <dgm:spPr/>
      <dgm:t>
        <a:bodyPr/>
        <a:lstStyle/>
        <a:p>
          <a:endParaRPr lang="en-US"/>
        </a:p>
      </dgm:t>
    </dgm:pt>
    <dgm:pt modelId="{62677237-9F23-490B-B6DC-9CF1616A5D6D}" type="parTrans" cxnId="{E136E963-4F54-4D0B-871B-F0E5CA60BBCE}">
      <dgm:prSet/>
      <dgm:spPr/>
      <dgm:t>
        <a:bodyPr/>
        <a:lstStyle/>
        <a:p>
          <a:endParaRPr lang="en-US"/>
        </a:p>
      </dgm:t>
    </dgm:pt>
    <dgm:pt modelId="{91B2D4DF-4836-470E-871C-263248BC99DC}" type="pres">
      <dgm:prSet presAssocID="{95A50E53-EF6C-41DC-9045-3CC7AB707E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205AA9-4075-46FC-ACC9-902AF82DA024}" type="pres">
      <dgm:prSet presAssocID="{6A3DB429-4734-4B31-B46F-2BD963124D49}" presName="linNode" presStyleCnt="0"/>
      <dgm:spPr/>
    </dgm:pt>
    <dgm:pt modelId="{43BBE7E1-075F-467F-85F2-C73470E27097}" type="pres">
      <dgm:prSet presAssocID="{6A3DB429-4734-4B31-B46F-2BD963124D49}" presName="parentText" presStyleLbl="node1" presStyleIdx="0" presStyleCnt="1" custScaleX="83575" custScaleY="685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C7C74-D156-4E08-9CBA-565DDB4FFC68}" type="pres">
      <dgm:prSet presAssocID="{6A3DB429-4734-4B31-B46F-2BD963124D49}" presName="descendantText" presStyleLbl="alignAccFollowNode1" presStyleIdx="0" presStyleCnt="1" custScaleX="106498" custScaleY="115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D48A15-58AD-BA40-85FC-FC8E77224C29}" type="presOf" srcId="{6A3DB429-4734-4B31-B46F-2BD963124D49}" destId="{43BBE7E1-075F-467F-85F2-C73470E27097}" srcOrd="0" destOrd="0" presId="urn:microsoft.com/office/officeart/2005/8/layout/vList5"/>
    <dgm:cxn modelId="{41224407-E05E-904B-BAE8-A755326512F4}" type="presOf" srcId="{9DF56612-90F4-4FCE-975D-DDB0C8305760}" destId="{E53C7C74-D156-4E08-9CBA-565DDB4FFC68}" srcOrd="0" destOrd="7" presId="urn:microsoft.com/office/officeart/2005/8/layout/vList5"/>
    <dgm:cxn modelId="{90068847-2B91-4545-88ED-CB894F1D0070}" type="presOf" srcId="{944176EE-A558-4E2D-8A44-45B4092C2554}" destId="{E53C7C74-D156-4E08-9CBA-565DDB4FFC68}" srcOrd="0" destOrd="3" presId="urn:microsoft.com/office/officeart/2005/8/layout/vList5"/>
    <dgm:cxn modelId="{1394F693-9DD8-534D-AB83-49AD5DABB1C2}" type="presOf" srcId="{B631D82B-FE34-4DAF-8B98-D44E71B13EA8}" destId="{E53C7C74-D156-4E08-9CBA-565DDB4FFC68}" srcOrd="0" destOrd="6" presId="urn:microsoft.com/office/officeart/2005/8/layout/vList5"/>
    <dgm:cxn modelId="{C409F3E1-484A-2B49-B8F1-E00F698253D1}" type="presOf" srcId="{E731A15F-DB41-4A4C-AA67-9C06FC832D38}" destId="{E53C7C74-D156-4E08-9CBA-565DDB4FFC68}" srcOrd="0" destOrd="4" presId="urn:microsoft.com/office/officeart/2005/8/layout/vList5"/>
    <dgm:cxn modelId="{B9DC3E5E-DACF-614A-B1A7-3BFBB94A24F8}" type="presOf" srcId="{F22E1905-B737-42B1-9930-3BAB46369023}" destId="{E53C7C74-D156-4E08-9CBA-565DDB4FFC68}" srcOrd="0" destOrd="8" presId="urn:microsoft.com/office/officeart/2005/8/layout/vList5"/>
    <dgm:cxn modelId="{E5D2D30B-7173-6C48-B59A-350C891C319F}" type="presOf" srcId="{3AD99751-606F-4E2A-8BEE-6256C5C05479}" destId="{E53C7C74-D156-4E08-9CBA-565DDB4FFC68}" srcOrd="0" destOrd="0" presId="urn:microsoft.com/office/officeart/2005/8/layout/vList5"/>
    <dgm:cxn modelId="{065FD8F7-F89A-401E-8638-32D0302CBB04}" srcId="{6A3DB429-4734-4B31-B46F-2BD963124D49}" destId="{B631D82B-FE34-4DAF-8B98-D44E71B13EA8}" srcOrd="6" destOrd="0" parTransId="{0F7B12C6-077C-4663-9642-B595951D18C7}" sibTransId="{B591BAD7-7244-4578-91D0-2E386B9B5B2B}"/>
    <dgm:cxn modelId="{BD046425-CBB3-0C44-B0C0-8EB798D46952}" type="presOf" srcId="{95A50E53-EF6C-41DC-9045-3CC7AB707E26}" destId="{91B2D4DF-4836-470E-871C-263248BC99DC}" srcOrd="0" destOrd="0" presId="urn:microsoft.com/office/officeart/2005/8/layout/vList5"/>
    <dgm:cxn modelId="{3A968540-4472-AD40-B999-B42ACA37C2F5}" type="presOf" srcId="{BD573698-B9A5-4B06-9FA8-278A90180926}" destId="{E53C7C74-D156-4E08-9CBA-565DDB4FFC68}" srcOrd="0" destOrd="2" presId="urn:microsoft.com/office/officeart/2005/8/layout/vList5"/>
    <dgm:cxn modelId="{96CC9B47-E4CD-4EFD-AB08-627C86776D39}" srcId="{6A3DB429-4734-4B31-B46F-2BD963124D49}" destId="{3AD99751-606F-4E2A-8BEE-6256C5C05479}" srcOrd="0" destOrd="0" parTransId="{7420EC64-5895-499E-8B41-5D221FA3C00B}" sibTransId="{E1A123F8-BB04-4D0C-879B-21C1419D23BB}"/>
    <dgm:cxn modelId="{C4C9423A-A968-1547-96AC-01D773966A9A}" type="presOf" srcId="{9390EE07-63D4-4AFC-BE0C-918A27C51D65}" destId="{E53C7C74-D156-4E08-9CBA-565DDB4FFC68}" srcOrd="0" destOrd="1" presId="urn:microsoft.com/office/officeart/2005/8/layout/vList5"/>
    <dgm:cxn modelId="{F5CF0A64-9E84-45C2-AD84-DA9848C4B44E}" srcId="{6A3DB429-4734-4B31-B46F-2BD963124D49}" destId="{F22E1905-B737-42B1-9930-3BAB46369023}" srcOrd="8" destOrd="0" parTransId="{FD51F229-B100-4481-AFF6-18B96EC04DC8}" sibTransId="{97CF46F3-8537-4A64-AC6A-3D259273EA1D}"/>
    <dgm:cxn modelId="{D6B548FC-E2EB-4C46-AC85-05A623C4836C}" srcId="{6A3DB429-4734-4B31-B46F-2BD963124D49}" destId="{AE784A4E-1952-4427-85A1-3DA9B8680A05}" srcOrd="5" destOrd="0" parTransId="{B09950A8-5436-41DE-967B-37479C42E7DD}" sibTransId="{A64F449A-E5B4-4127-8F16-52ABC98C1CA7}"/>
    <dgm:cxn modelId="{395D087D-7313-4E0F-8940-470C3D3B2BDC}" srcId="{6A3DB429-4734-4B31-B46F-2BD963124D49}" destId="{9390EE07-63D4-4AFC-BE0C-918A27C51D65}" srcOrd="1" destOrd="0" parTransId="{60B17D80-6562-4445-A9F8-9B8BC907184C}" sibTransId="{67E45B7E-7501-47B9-B232-4BFBE9DBB30A}"/>
    <dgm:cxn modelId="{E136E963-4F54-4D0B-871B-F0E5CA60BBCE}" srcId="{95A50E53-EF6C-41DC-9045-3CC7AB707E26}" destId="{6A3DB429-4734-4B31-B46F-2BD963124D49}" srcOrd="0" destOrd="0" parTransId="{62677237-9F23-490B-B6DC-9CF1616A5D6D}" sibTransId="{4B986EAB-1FE0-4C5F-A318-A65EDD90A3F9}"/>
    <dgm:cxn modelId="{E225C517-0FE2-7745-9E2C-8B33BB31C450}" type="presOf" srcId="{AE784A4E-1952-4427-85A1-3DA9B8680A05}" destId="{E53C7C74-D156-4E08-9CBA-565DDB4FFC68}" srcOrd="0" destOrd="5" presId="urn:microsoft.com/office/officeart/2005/8/layout/vList5"/>
    <dgm:cxn modelId="{40EE8144-1020-4082-9A50-3CC28C597144}" srcId="{6A3DB429-4734-4B31-B46F-2BD963124D49}" destId="{9DF56612-90F4-4FCE-975D-DDB0C8305760}" srcOrd="7" destOrd="0" parTransId="{5CCB95F1-3465-4E98-8DC0-46076E63DE64}" sibTransId="{1E9F0EA1-E799-47A0-9D8A-37293D15B19D}"/>
    <dgm:cxn modelId="{CB0F970A-28D5-4DAA-8295-BA8EA4E8C627}" srcId="{6A3DB429-4734-4B31-B46F-2BD963124D49}" destId="{944176EE-A558-4E2D-8A44-45B4092C2554}" srcOrd="3" destOrd="0" parTransId="{E2894CDE-0505-4E18-8C08-05D2F4A396FA}" sibTransId="{E865E56F-2D3F-4283-A3F9-1CB9CEB4E77D}"/>
    <dgm:cxn modelId="{F31DDA96-41AA-4B44-8310-8FBD90860129}" srcId="{6A3DB429-4734-4B31-B46F-2BD963124D49}" destId="{E731A15F-DB41-4A4C-AA67-9C06FC832D38}" srcOrd="4" destOrd="0" parTransId="{6CB5F849-FDE4-404B-9325-7A6B0B5C6B23}" sibTransId="{4A4E5F9C-0185-4964-BE47-184615E42296}"/>
    <dgm:cxn modelId="{60ACEA1F-C6C4-4176-802B-FEDBC979674D}" srcId="{6A3DB429-4734-4B31-B46F-2BD963124D49}" destId="{BD573698-B9A5-4B06-9FA8-278A90180926}" srcOrd="2" destOrd="0" parTransId="{8EFD219D-2657-4005-BFA7-B34D4B95C915}" sibTransId="{636FC474-DE08-4672-BBA8-511F14406F6C}"/>
    <dgm:cxn modelId="{18750227-087D-A141-A357-8AEB43B64DC4}" type="presParOf" srcId="{91B2D4DF-4836-470E-871C-263248BC99DC}" destId="{DA205AA9-4075-46FC-ACC9-902AF82DA024}" srcOrd="0" destOrd="0" presId="urn:microsoft.com/office/officeart/2005/8/layout/vList5"/>
    <dgm:cxn modelId="{82414696-4A09-2A45-9ABD-771B8D9A1821}" type="presParOf" srcId="{DA205AA9-4075-46FC-ACC9-902AF82DA024}" destId="{43BBE7E1-075F-467F-85F2-C73470E27097}" srcOrd="0" destOrd="0" presId="urn:microsoft.com/office/officeart/2005/8/layout/vList5"/>
    <dgm:cxn modelId="{AF94E30E-28A3-3443-883E-37718887F60F}" type="presParOf" srcId="{DA205AA9-4075-46FC-ACC9-902AF82DA024}" destId="{E53C7C74-D156-4E08-9CBA-565DDB4FFC6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B37302-19D2-45CC-99E1-23A3C71B65E7}" type="doc">
      <dgm:prSet loTypeId="urn:microsoft.com/office/officeart/2005/8/layout/vList5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3E65E021-ACDE-40FF-B8B5-7FEEBB32C291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Environmental Events</a:t>
          </a:r>
        </a:p>
      </dgm:t>
    </dgm:pt>
    <dgm:pt modelId="{2FE8C8B7-2D2C-46CE-9AA9-7F64189E88AE}" type="parTrans" cxnId="{B91C816B-61CB-4D87-81E3-043765187E55}">
      <dgm:prSet/>
      <dgm:spPr/>
      <dgm:t>
        <a:bodyPr/>
        <a:lstStyle/>
        <a:p>
          <a:endParaRPr lang="en-US"/>
        </a:p>
      </dgm:t>
    </dgm:pt>
    <dgm:pt modelId="{BFA4D6BF-A28C-49F5-A969-0130302179E3}" type="sibTrans" cxnId="{B91C816B-61CB-4D87-81E3-043765187E55}">
      <dgm:prSet/>
      <dgm:spPr/>
      <dgm:t>
        <a:bodyPr/>
        <a:lstStyle/>
        <a:p>
          <a:endParaRPr lang="en-US"/>
        </a:p>
      </dgm:t>
    </dgm:pt>
    <dgm:pt modelId="{4186D71E-3CEF-4237-9EBA-778F2F2AD062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</a:rPr>
            <a:t>Patient or Staff Death or Serious Injury Associated with an Electric Shock</a:t>
          </a:r>
        </a:p>
      </dgm:t>
    </dgm:pt>
    <dgm:pt modelId="{87E047DD-3C87-4AB3-BEC5-0D7DC8563790}" type="parTrans" cxnId="{0524FF60-BA23-485A-8239-26CF61A4E298}">
      <dgm:prSet/>
      <dgm:spPr/>
      <dgm:t>
        <a:bodyPr/>
        <a:lstStyle/>
        <a:p>
          <a:endParaRPr lang="en-US"/>
        </a:p>
      </dgm:t>
    </dgm:pt>
    <dgm:pt modelId="{9872461C-A2D9-46E3-9891-B1795D971639}" type="sibTrans" cxnId="{0524FF60-BA23-485A-8239-26CF61A4E298}">
      <dgm:prSet/>
      <dgm:spPr/>
      <dgm:t>
        <a:bodyPr/>
        <a:lstStyle/>
        <a:p>
          <a:endParaRPr lang="en-US"/>
        </a:p>
      </dgm:t>
    </dgm:pt>
    <dgm:pt modelId="{0479BCA7-80A2-4766-B6DC-12977C54ED81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</a:rPr>
            <a:t>Any Incident In Which No Gas, Wrong Gas or Contaminated Gas Delivered to Patient</a:t>
          </a:r>
        </a:p>
      </dgm:t>
    </dgm:pt>
    <dgm:pt modelId="{DF49E1F5-F4D5-4ACE-A9C8-B5FD2115CA2E}" type="parTrans" cxnId="{CFDF34C6-6E49-467B-A9AE-10D412A063BC}">
      <dgm:prSet/>
      <dgm:spPr/>
      <dgm:t>
        <a:bodyPr/>
        <a:lstStyle/>
        <a:p>
          <a:endParaRPr lang="en-US"/>
        </a:p>
      </dgm:t>
    </dgm:pt>
    <dgm:pt modelId="{40B4D07C-8F1D-4ED8-B29B-486C00E2F9C5}" type="sibTrans" cxnId="{CFDF34C6-6E49-467B-A9AE-10D412A063BC}">
      <dgm:prSet/>
      <dgm:spPr/>
      <dgm:t>
        <a:bodyPr/>
        <a:lstStyle/>
        <a:p>
          <a:endParaRPr lang="en-US"/>
        </a:p>
      </dgm:t>
    </dgm:pt>
    <dgm:pt modelId="{5B82D908-D4F4-45AE-9153-6BB479BA41B5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Radiologic Events</a:t>
          </a:r>
        </a:p>
      </dgm:t>
    </dgm:pt>
    <dgm:pt modelId="{A2FF044F-9162-479C-B9C3-230FF3F949FD}" type="parTrans" cxnId="{AB93853A-9A3B-46B0-8864-99613BA6DEFF}">
      <dgm:prSet/>
      <dgm:spPr/>
      <dgm:t>
        <a:bodyPr/>
        <a:lstStyle/>
        <a:p>
          <a:endParaRPr lang="en-US"/>
        </a:p>
      </dgm:t>
    </dgm:pt>
    <dgm:pt modelId="{DFB5DC19-BB0D-43E9-96A6-CA7145274B70}" type="sibTrans" cxnId="{AB93853A-9A3B-46B0-8864-99613BA6DEFF}">
      <dgm:prSet/>
      <dgm:spPr/>
      <dgm:t>
        <a:bodyPr/>
        <a:lstStyle/>
        <a:p>
          <a:endParaRPr lang="en-US"/>
        </a:p>
      </dgm:t>
    </dgm:pt>
    <dgm:pt modelId="{8FF4ED41-F93D-404C-83D3-666A9153CFA4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600" dirty="0"/>
            <a:t>Death or Serious Injury of Patient or Staff Associated with Introduction of a Metallic Object Into MRI Area</a:t>
          </a:r>
        </a:p>
      </dgm:t>
    </dgm:pt>
    <dgm:pt modelId="{5BED9C84-2114-4F49-B1CF-8DE1EF12AD5C}" type="parTrans" cxnId="{2E604F9A-E8B1-45F0-99B4-F6CD0C3ED739}">
      <dgm:prSet/>
      <dgm:spPr/>
      <dgm:t>
        <a:bodyPr/>
        <a:lstStyle/>
        <a:p>
          <a:endParaRPr lang="en-US"/>
        </a:p>
      </dgm:t>
    </dgm:pt>
    <dgm:pt modelId="{268584A2-11D7-46F8-9EB4-FF91170D0250}" type="sibTrans" cxnId="{2E604F9A-E8B1-45F0-99B4-F6CD0C3ED739}">
      <dgm:prSet/>
      <dgm:spPr/>
      <dgm:t>
        <a:bodyPr/>
        <a:lstStyle/>
        <a:p>
          <a:endParaRPr lang="en-US"/>
        </a:p>
      </dgm:t>
    </dgm:pt>
    <dgm:pt modelId="{C48B32F7-8FAF-4811-90D0-8DCA8E3006F7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</a:rPr>
            <a:t>Patient or Staff Death or Serious Injury Associated with a Burn</a:t>
          </a:r>
        </a:p>
      </dgm:t>
    </dgm:pt>
    <dgm:pt modelId="{881BAB7D-A166-4FD2-B6EC-D180DAA35D21}" type="parTrans" cxnId="{66DD95B4-6BB3-49F3-A670-DB51864DFB21}">
      <dgm:prSet/>
      <dgm:spPr/>
      <dgm:t>
        <a:bodyPr/>
        <a:lstStyle/>
        <a:p>
          <a:endParaRPr lang="en-US"/>
        </a:p>
      </dgm:t>
    </dgm:pt>
    <dgm:pt modelId="{AC3DA535-C736-4E12-99D3-2D43D72A3A02}" type="sibTrans" cxnId="{66DD95B4-6BB3-49F3-A670-DB51864DFB21}">
      <dgm:prSet/>
      <dgm:spPr/>
      <dgm:t>
        <a:bodyPr/>
        <a:lstStyle/>
        <a:p>
          <a:endParaRPr lang="en-US"/>
        </a:p>
      </dgm:t>
    </dgm:pt>
    <dgm:pt modelId="{2CA63C85-45ED-4D7D-A05E-A060E58F8BC4}">
      <dgm:prSet phldrT="[Text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</a:rPr>
            <a:t>Death or Serious Injury Associated with Restraints or Bedrails</a:t>
          </a:r>
        </a:p>
      </dgm:t>
    </dgm:pt>
    <dgm:pt modelId="{E886818A-CABC-4EDE-A4E1-726EB88137E9}" type="parTrans" cxnId="{ACCD74CF-2AB4-4F5B-9C4C-2F31F6F55BAB}">
      <dgm:prSet/>
      <dgm:spPr/>
      <dgm:t>
        <a:bodyPr/>
        <a:lstStyle/>
        <a:p>
          <a:endParaRPr lang="en-US"/>
        </a:p>
      </dgm:t>
    </dgm:pt>
    <dgm:pt modelId="{BBE3157B-9791-46B7-8325-B7F86F082EF0}" type="sibTrans" cxnId="{ACCD74CF-2AB4-4F5B-9C4C-2F31F6F55BAB}">
      <dgm:prSet/>
      <dgm:spPr/>
      <dgm:t>
        <a:bodyPr/>
        <a:lstStyle/>
        <a:p>
          <a:endParaRPr lang="en-US"/>
        </a:p>
      </dgm:t>
    </dgm:pt>
    <dgm:pt modelId="{0A63EAC6-5434-4B8F-84CA-E055839FFA14}" type="pres">
      <dgm:prSet presAssocID="{3AB37302-19D2-45CC-99E1-23A3C71B65E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1F425C-DF72-4777-A6B3-BC96E005E926}" type="pres">
      <dgm:prSet presAssocID="{3E65E021-ACDE-40FF-B8B5-7FEEBB32C291}" presName="linNode" presStyleCnt="0"/>
      <dgm:spPr/>
    </dgm:pt>
    <dgm:pt modelId="{994D8F1E-BEB3-4364-9F14-74F880E4D8C0}" type="pres">
      <dgm:prSet presAssocID="{3E65E021-ACDE-40FF-B8B5-7FEEBB32C29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3CE79-960F-4FAE-91B0-4B936FA2530A}" type="pres">
      <dgm:prSet presAssocID="{3E65E021-ACDE-40FF-B8B5-7FEEBB32C291}" presName="descendantText" presStyleLbl="alignAccFollowNode1" presStyleIdx="0" presStyleCnt="2" custScaleX="101031" custScaleY="1843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C47B63-DCF5-4316-9D25-EA7DBEBEB805}" type="pres">
      <dgm:prSet presAssocID="{BFA4D6BF-A28C-49F5-A969-0130302179E3}" presName="sp" presStyleCnt="0"/>
      <dgm:spPr/>
    </dgm:pt>
    <dgm:pt modelId="{7730E0BA-F6C1-451F-9E4F-7C9878005E86}" type="pres">
      <dgm:prSet presAssocID="{5B82D908-D4F4-45AE-9153-6BB479BA41B5}" presName="linNode" presStyleCnt="0"/>
      <dgm:spPr/>
    </dgm:pt>
    <dgm:pt modelId="{3C20594D-5E0C-43BB-9C34-AACE428BF15D}" type="pres">
      <dgm:prSet presAssocID="{5B82D908-D4F4-45AE-9153-6BB479BA41B5}" presName="parentText" presStyleLbl="node1" presStyleIdx="1" presStyleCnt="2" custLinFactNeighborX="-2310" custLinFactNeighborY="52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050E88-9946-41B4-9DDD-1F21099914AB}" type="pres">
      <dgm:prSet presAssocID="{5B82D908-D4F4-45AE-9153-6BB479BA41B5}" presName="descendantText" presStyleLbl="alignAccFollowNode1" presStyleIdx="1" presStyleCnt="2" custLinFactNeighborX="-1955" custLinFactNeighborY="-56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93853A-9A3B-46B0-8864-99613BA6DEFF}" srcId="{3AB37302-19D2-45CC-99E1-23A3C71B65E7}" destId="{5B82D908-D4F4-45AE-9153-6BB479BA41B5}" srcOrd="1" destOrd="0" parTransId="{A2FF044F-9162-479C-B9C3-230FF3F949FD}" sibTransId="{DFB5DC19-BB0D-43E9-96A6-CA7145274B70}"/>
    <dgm:cxn modelId="{35E953B3-9CAE-5E48-8509-F9C8F549D15A}" type="presOf" srcId="{0479BCA7-80A2-4766-B6DC-12977C54ED81}" destId="{B9B3CE79-960F-4FAE-91B0-4B936FA2530A}" srcOrd="0" destOrd="1" presId="urn:microsoft.com/office/officeart/2005/8/layout/vList5"/>
    <dgm:cxn modelId="{6E118461-33A7-EC48-BD08-161887480600}" type="presOf" srcId="{8FF4ED41-F93D-404C-83D3-666A9153CFA4}" destId="{7E050E88-9946-41B4-9DDD-1F21099914AB}" srcOrd="0" destOrd="0" presId="urn:microsoft.com/office/officeart/2005/8/layout/vList5"/>
    <dgm:cxn modelId="{2E604F9A-E8B1-45F0-99B4-F6CD0C3ED739}" srcId="{5B82D908-D4F4-45AE-9153-6BB479BA41B5}" destId="{8FF4ED41-F93D-404C-83D3-666A9153CFA4}" srcOrd="0" destOrd="0" parTransId="{5BED9C84-2114-4F49-B1CF-8DE1EF12AD5C}" sibTransId="{268584A2-11D7-46F8-9EB4-FF91170D0250}"/>
    <dgm:cxn modelId="{E7829458-AFF4-1349-920C-B7EC83B5E599}" type="presOf" srcId="{3E65E021-ACDE-40FF-B8B5-7FEEBB32C291}" destId="{994D8F1E-BEB3-4364-9F14-74F880E4D8C0}" srcOrd="0" destOrd="0" presId="urn:microsoft.com/office/officeart/2005/8/layout/vList5"/>
    <dgm:cxn modelId="{25D24AE0-7D43-4A47-B574-4C765BA941A4}" type="presOf" srcId="{4186D71E-3CEF-4237-9EBA-778F2F2AD062}" destId="{B9B3CE79-960F-4FAE-91B0-4B936FA2530A}" srcOrd="0" destOrd="0" presId="urn:microsoft.com/office/officeart/2005/8/layout/vList5"/>
    <dgm:cxn modelId="{CFDF34C6-6E49-467B-A9AE-10D412A063BC}" srcId="{3E65E021-ACDE-40FF-B8B5-7FEEBB32C291}" destId="{0479BCA7-80A2-4766-B6DC-12977C54ED81}" srcOrd="1" destOrd="0" parTransId="{DF49E1F5-F4D5-4ACE-A9C8-B5FD2115CA2E}" sibTransId="{40B4D07C-8F1D-4ED8-B29B-486C00E2F9C5}"/>
    <dgm:cxn modelId="{277F544E-EB35-0944-90C8-5F2AE5F3934D}" type="presOf" srcId="{2CA63C85-45ED-4D7D-A05E-A060E58F8BC4}" destId="{B9B3CE79-960F-4FAE-91B0-4B936FA2530A}" srcOrd="0" destOrd="3" presId="urn:microsoft.com/office/officeart/2005/8/layout/vList5"/>
    <dgm:cxn modelId="{ACCD74CF-2AB4-4F5B-9C4C-2F31F6F55BAB}" srcId="{3E65E021-ACDE-40FF-B8B5-7FEEBB32C291}" destId="{2CA63C85-45ED-4D7D-A05E-A060E58F8BC4}" srcOrd="3" destOrd="0" parTransId="{E886818A-CABC-4EDE-A4E1-726EB88137E9}" sibTransId="{BBE3157B-9791-46B7-8325-B7F86F082EF0}"/>
    <dgm:cxn modelId="{B91C816B-61CB-4D87-81E3-043765187E55}" srcId="{3AB37302-19D2-45CC-99E1-23A3C71B65E7}" destId="{3E65E021-ACDE-40FF-B8B5-7FEEBB32C291}" srcOrd="0" destOrd="0" parTransId="{2FE8C8B7-2D2C-46CE-9AA9-7F64189E88AE}" sibTransId="{BFA4D6BF-A28C-49F5-A969-0130302179E3}"/>
    <dgm:cxn modelId="{0524FF60-BA23-485A-8239-26CF61A4E298}" srcId="{3E65E021-ACDE-40FF-B8B5-7FEEBB32C291}" destId="{4186D71E-3CEF-4237-9EBA-778F2F2AD062}" srcOrd="0" destOrd="0" parTransId="{87E047DD-3C87-4AB3-BEC5-0D7DC8563790}" sibTransId="{9872461C-A2D9-46E3-9891-B1795D971639}"/>
    <dgm:cxn modelId="{48647F4E-D004-114E-857A-2A1F4EB528E4}" type="presOf" srcId="{C48B32F7-8FAF-4811-90D0-8DCA8E3006F7}" destId="{B9B3CE79-960F-4FAE-91B0-4B936FA2530A}" srcOrd="0" destOrd="2" presId="urn:microsoft.com/office/officeart/2005/8/layout/vList5"/>
    <dgm:cxn modelId="{66DD95B4-6BB3-49F3-A670-DB51864DFB21}" srcId="{3E65E021-ACDE-40FF-B8B5-7FEEBB32C291}" destId="{C48B32F7-8FAF-4811-90D0-8DCA8E3006F7}" srcOrd="2" destOrd="0" parTransId="{881BAB7D-A166-4FD2-B6EC-D180DAA35D21}" sibTransId="{AC3DA535-C736-4E12-99D3-2D43D72A3A02}"/>
    <dgm:cxn modelId="{175B5344-DBE4-8747-9BB7-B704F6BCD629}" type="presOf" srcId="{3AB37302-19D2-45CC-99E1-23A3C71B65E7}" destId="{0A63EAC6-5434-4B8F-84CA-E055839FFA14}" srcOrd="0" destOrd="0" presId="urn:microsoft.com/office/officeart/2005/8/layout/vList5"/>
    <dgm:cxn modelId="{7C247788-03A5-1A42-A85A-4809D6DE3D09}" type="presOf" srcId="{5B82D908-D4F4-45AE-9153-6BB479BA41B5}" destId="{3C20594D-5E0C-43BB-9C34-AACE428BF15D}" srcOrd="0" destOrd="0" presId="urn:microsoft.com/office/officeart/2005/8/layout/vList5"/>
    <dgm:cxn modelId="{991C22E9-F2FC-D242-BB87-F83C6267C3EF}" type="presParOf" srcId="{0A63EAC6-5434-4B8F-84CA-E055839FFA14}" destId="{701F425C-DF72-4777-A6B3-BC96E005E926}" srcOrd="0" destOrd="0" presId="urn:microsoft.com/office/officeart/2005/8/layout/vList5"/>
    <dgm:cxn modelId="{0A2BC340-8DA4-6B4A-AED9-8144C5652D26}" type="presParOf" srcId="{701F425C-DF72-4777-A6B3-BC96E005E926}" destId="{994D8F1E-BEB3-4364-9F14-74F880E4D8C0}" srcOrd="0" destOrd="0" presId="urn:microsoft.com/office/officeart/2005/8/layout/vList5"/>
    <dgm:cxn modelId="{3CD1BA1C-FE2C-7F42-B2C7-AE46DD681202}" type="presParOf" srcId="{701F425C-DF72-4777-A6B3-BC96E005E926}" destId="{B9B3CE79-960F-4FAE-91B0-4B936FA2530A}" srcOrd="1" destOrd="0" presId="urn:microsoft.com/office/officeart/2005/8/layout/vList5"/>
    <dgm:cxn modelId="{4804A004-0DB1-BC4D-8953-E21433469D0A}" type="presParOf" srcId="{0A63EAC6-5434-4B8F-84CA-E055839FFA14}" destId="{87C47B63-DCF5-4316-9D25-EA7DBEBEB805}" srcOrd="1" destOrd="0" presId="urn:microsoft.com/office/officeart/2005/8/layout/vList5"/>
    <dgm:cxn modelId="{5CD96252-51A7-9B40-B73E-EB35AFC4438B}" type="presParOf" srcId="{0A63EAC6-5434-4B8F-84CA-E055839FFA14}" destId="{7730E0BA-F6C1-451F-9E4F-7C9878005E86}" srcOrd="2" destOrd="0" presId="urn:microsoft.com/office/officeart/2005/8/layout/vList5"/>
    <dgm:cxn modelId="{2DA9D8B4-27A4-AE49-8521-931BEE90CF50}" type="presParOf" srcId="{7730E0BA-F6C1-451F-9E4F-7C9878005E86}" destId="{3C20594D-5E0C-43BB-9C34-AACE428BF15D}" srcOrd="0" destOrd="0" presId="urn:microsoft.com/office/officeart/2005/8/layout/vList5"/>
    <dgm:cxn modelId="{5CBF6A89-572C-F745-8DFC-D78F4DF5EC52}" type="presParOf" srcId="{7730E0BA-F6C1-451F-9E4F-7C9878005E86}" destId="{7E050E88-9946-41B4-9DDD-1F21099914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9D6B5-28AC-4AA6-ADB4-47CEA8BF8453}">
      <dsp:nvSpPr>
        <dsp:cNvPr id="0" name=""/>
        <dsp:cNvSpPr/>
      </dsp:nvSpPr>
      <dsp:spPr>
        <a:xfrm rot="5400000">
          <a:off x="5196316" y="-2343251"/>
          <a:ext cx="1827806" cy="6519735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Wrong Site Surgery or Procedure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Surgery or Procedure on Wrong Patient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Wrong Surgery or Procedure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Unintended Retention of a Foreign Object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Intraoperative</a:t>
          </a:r>
          <a:r>
            <a:rPr lang="en-US" sz="1500" kern="1200" dirty="0"/>
            <a:t> or Immediate Postoperative Death of an ASA Class 1 Patient</a:t>
          </a:r>
        </a:p>
      </dsp:txBody>
      <dsp:txXfrm rot="-5400000">
        <a:off x="2850352" y="91939"/>
        <a:ext cx="6430509" cy="1649354"/>
      </dsp:txXfrm>
    </dsp:sp>
    <dsp:sp modelId="{C886A30B-9267-4CA5-9EAA-C89276C7B4EA}">
      <dsp:nvSpPr>
        <dsp:cNvPr id="0" name=""/>
        <dsp:cNvSpPr/>
      </dsp:nvSpPr>
      <dsp:spPr>
        <a:xfrm>
          <a:off x="49143" y="69917"/>
          <a:ext cx="2801207" cy="1693397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/>
            <a:t>Surgical or Invasive Procedure Events</a:t>
          </a:r>
          <a:endParaRPr lang="en-US" sz="2600" kern="1200" dirty="0"/>
        </a:p>
      </dsp:txBody>
      <dsp:txXfrm>
        <a:off x="131808" y="152582"/>
        <a:ext cx="2635877" cy="1528067"/>
      </dsp:txXfrm>
    </dsp:sp>
    <dsp:sp modelId="{D9332BA0-1271-4B54-A531-A0CE5C91471B}">
      <dsp:nvSpPr>
        <dsp:cNvPr id="0" name=""/>
        <dsp:cNvSpPr/>
      </dsp:nvSpPr>
      <dsp:spPr>
        <a:xfrm rot="5400000">
          <a:off x="5459262" y="-557207"/>
          <a:ext cx="1302380" cy="6454690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Death or Serious Injury Related to Contaminated Drugs, Biologics, or Devices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Death or Serious Injury Related to Device Misuse or Malfunction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Death or Serious Injury Due to Intravascular Air Embolism</a:t>
          </a:r>
        </a:p>
      </dsp:txBody>
      <dsp:txXfrm rot="-5400000">
        <a:off x="2883108" y="2082524"/>
        <a:ext cx="6391113" cy="1175226"/>
      </dsp:txXfrm>
    </dsp:sp>
    <dsp:sp modelId="{F73F97EC-3D17-47D5-920F-9F1FD540EECA}">
      <dsp:nvSpPr>
        <dsp:cNvPr id="0" name=""/>
        <dsp:cNvSpPr/>
      </dsp:nvSpPr>
      <dsp:spPr>
        <a:xfrm>
          <a:off x="49143" y="2045500"/>
          <a:ext cx="2833964" cy="1249273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/>
            <a:t>Product or Device Events</a:t>
          </a:r>
        </a:p>
      </dsp:txBody>
      <dsp:txXfrm>
        <a:off x="110127" y="2106484"/>
        <a:ext cx="2711996" cy="1127305"/>
      </dsp:txXfrm>
    </dsp:sp>
    <dsp:sp modelId="{60F60171-C99F-4A27-B3D6-C8A2EA19B2A0}">
      <dsp:nvSpPr>
        <dsp:cNvPr id="0" name=""/>
        <dsp:cNvSpPr/>
      </dsp:nvSpPr>
      <dsp:spPr>
        <a:xfrm rot="5400000">
          <a:off x="5405716" y="955838"/>
          <a:ext cx="1299244" cy="6354499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Discharge of a Patient/Resident of Any Age to Other Than Authorized Person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Death or Serious Injury Associated with Patient Elopement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Patient Suicide, Attempted Suicide, or Self-Harm That Results in Serious Injury</a:t>
          </a:r>
        </a:p>
      </dsp:txBody>
      <dsp:txXfrm rot="-5400000">
        <a:off x="2878089" y="3546889"/>
        <a:ext cx="6291075" cy="1172396"/>
      </dsp:txXfrm>
    </dsp:sp>
    <dsp:sp modelId="{435AFC80-A4D8-4509-A095-8E9ECD617513}">
      <dsp:nvSpPr>
        <dsp:cNvPr id="0" name=""/>
        <dsp:cNvSpPr/>
      </dsp:nvSpPr>
      <dsp:spPr>
        <a:xfrm>
          <a:off x="49143" y="3585031"/>
          <a:ext cx="2899476" cy="1148691"/>
        </a:xfrm>
        <a:prstGeom prst="round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/>
            <a:t>Patient Protection Events</a:t>
          </a:r>
        </a:p>
      </dsp:txBody>
      <dsp:txXfrm>
        <a:off x="105217" y="3641105"/>
        <a:ext cx="2787328" cy="1036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C7C74-D156-4E08-9CBA-565DDB4FFC68}">
      <dsp:nvSpPr>
        <dsp:cNvPr id="0" name=""/>
        <dsp:cNvSpPr/>
      </dsp:nvSpPr>
      <dsp:spPr>
        <a:xfrm rot="5400000">
          <a:off x="3657400" y="-669276"/>
          <a:ext cx="4423529" cy="6150265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Associated with a Medication Error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Associated with Unsafe Blood Product Administration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Maternal Death or Serious Injury Associated with Low-Risk Pregnancy Labor or Delivery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of a Neonate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Associated with a Fall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Stage 3, Stage 4 or Unstageable Pressure Ulcer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Artificial Insemination With Wrong Donor Sperm or Egg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from Irretrievable Loss of a Specimen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Death or Serious Injury from Failure to Follow Up on Test Result</a:t>
          </a:r>
        </a:p>
      </dsp:txBody>
      <dsp:txXfrm rot="-5400000">
        <a:off x="2794033" y="410030"/>
        <a:ext cx="5934326" cy="3991651"/>
      </dsp:txXfrm>
    </dsp:sp>
    <dsp:sp modelId="{43BBE7E1-075F-467F-85F2-C73470E27097}">
      <dsp:nvSpPr>
        <dsp:cNvPr id="0" name=""/>
        <dsp:cNvSpPr/>
      </dsp:nvSpPr>
      <dsp:spPr>
        <a:xfrm>
          <a:off x="79148" y="757723"/>
          <a:ext cx="2714884" cy="3296265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Care Management Events</a:t>
          </a:r>
        </a:p>
      </dsp:txBody>
      <dsp:txXfrm>
        <a:off x="211678" y="890253"/>
        <a:ext cx="2449824" cy="30312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3CE79-960F-4FAE-91B0-4B936FA2530A}">
      <dsp:nvSpPr>
        <dsp:cNvPr id="0" name=""/>
        <dsp:cNvSpPr/>
      </dsp:nvSpPr>
      <dsp:spPr>
        <a:xfrm rot="5400000">
          <a:off x="4654336" y="-1677047"/>
          <a:ext cx="1992436" cy="5347057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chemeClr val="tx1"/>
              </a:solidFill>
            </a:rPr>
            <a:t>Patient or Staff Death or Serious Injury Associated with an Electric Shock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chemeClr val="tx1"/>
              </a:solidFill>
            </a:rPr>
            <a:t>Any Incident In Which No Gas, Wrong Gas or Contaminated Gas Delivered to Patient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chemeClr val="tx1"/>
              </a:solidFill>
            </a:rPr>
            <a:t>Patient or Staff Death or Serious Injury Associated with a Burn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chemeClr val="tx1"/>
              </a:solidFill>
            </a:rPr>
            <a:t>Death or Serious Injury Associated with Restraints or Bedrails</a:t>
          </a:r>
        </a:p>
      </dsp:txBody>
      <dsp:txXfrm rot="-5400000">
        <a:off x="2977026" y="97526"/>
        <a:ext cx="5249794" cy="1797910"/>
      </dsp:txXfrm>
    </dsp:sp>
    <dsp:sp modelId="{994D8F1E-BEB3-4364-9F14-74F880E4D8C0}">
      <dsp:nvSpPr>
        <dsp:cNvPr id="0" name=""/>
        <dsp:cNvSpPr/>
      </dsp:nvSpPr>
      <dsp:spPr>
        <a:xfrm>
          <a:off x="0" y="321027"/>
          <a:ext cx="2977026" cy="1350907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Environmental Events</a:t>
          </a:r>
        </a:p>
      </dsp:txBody>
      <dsp:txXfrm>
        <a:off x="65946" y="386973"/>
        <a:ext cx="2845134" cy="1219015"/>
      </dsp:txXfrm>
    </dsp:sp>
    <dsp:sp modelId="{7E050E88-9946-41B4-9DDD-1F21099914AB}">
      <dsp:nvSpPr>
        <dsp:cNvPr id="0" name=""/>
        <dsp:cNvSpPr/>
      </dsp:nvSpPr>
      <dsp:spPr>
        <a:xfrm rot="5400000">
          <a:off x="5063012" y="10620"/>
          <a:ext cx="1080725" cy="5328919"/>
        </a:xfrm>
        <a:prstGeom prst="round2SameRect">
          <a:avLst/>
        </a:prstGeom>
        <a:solidFill>
          <a:schemeClr val="bg2">
            <a:alpha val="9000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Death or Serious Injury of Patient or Staff Associated with Introduction of a Metallic Object Into MRI Area</a:t>
          </a:r>
        </a:p>
      </dsp:txBody>
      <dsp:txXfrm rot="-5400000">
        <a:off x="2938916" y="2187474"/>
        <a:ext cx="5276162" cy="975211"/>
      </dsp:txXfrm>
    </dsp:sp>
    <dsp:sp modelId="{3C20594D-5E0C-43BB-9C34-AACE428BF15D}">
      <dsp:nvSpPr>
        <dsp:cNvPr id="0" name=""/>
        <dsp:cNvSpPr/>
      </dsp:nvSpPr>
      <dsp:spPr>
        <a:xfrm>
          <a:off x="0" y="2060507"/>
          <a:ext cx="2997517" cy="135090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Radiologic Events</a:t>
          </a:r>
        </a:p>
      </dsp:txBody>
      <dsp:txXfrm>
        <a:off x="65946" y="2126453"/>
        <a:ext cx="2865625" cy="1219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0.58185</cdr:x>
      <cdr:y>0.19695</cdr:y>
    </cdr:from>
    <cdr:to>
      <cdr:x>0.63252</cdr:x>
      <cdr:y>0.24768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06053" y="845248"/>
          <a:ext cx="409823" cy="217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/>
            <a:t>**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4C40B-18FF-4939-BFF4-14938430AAB7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518FA-F4B3-440D-9C9C-27C1360EA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58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49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6214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5950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2453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9729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87468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53647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0064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83881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39357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38540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48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44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82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19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58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395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31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70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08F16FC-A040-45E4-BD3F-B4AD0A587875}" type="slidenum">
              <a:rPr lang="en-US" altLang="en-US" sz="1200">
                <a:latin typeface="Times New Roman" pitchFamily="18" charset="0"/>
              </a:rPr>
              <a:pPr>
                <a:defRPr/>
              </a:pPr>
              <a:t>2</a:t>
            </a:fld>
            <a:endParaRPr lang="en-US" altLang="en-US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33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94174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61909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814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/>
            <a:endParaRPr lang="en-US" dirty="0"/>
          </a:p>
          <a:p>
            <a:pPr lvl="0"/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48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44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82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19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58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395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31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70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08F16FC-A040-45E4-BD3F-B4AD0A587875}" type="slidenum">
              <a:rPr lang="en-US" altLang="en-US" sz="1200">
                <a:latin typeface="Times New Roman" pitchFamily="18" charset="0"/>
              </a:rPr>
              <a:pPr>
                <a:defRPr/>
              </a:pPr>
              <a:t>3</a:t>
            </a:fld>
            <a:endParaRPr lang="en-US" altLang="en-US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7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48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44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82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19" indent="-22856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58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395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31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70" indent="-2285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08F16FC-A040-45E4-BD3F-B4AD0A587875}" type="slidenum">
              <a:rPr lang="en-US" altLang="en-US" sz="1200">
                <a:latin typeface="Times New Roman" pitchFamily="18" charset="0"/>
              </a:rPr>
              <a:pPr>
                <a:defRPr/>
              </a:pPr>
              <a:t>4</a:t>
            </a:fld>
            <a:endParaRPr lang="en-US" altLang="en-US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07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8767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6202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8236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4335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692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3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xmlns="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xmlns="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xmlns="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</a:t>
            </a:r>
            <a:r>
              <a:rPr lang="en-US" sz="3600" dirty="0" err="1"/>
              <a:t>MassDPH</a:t>
            </a:r>
            <a:endParaRPr lang="en-US" sz="3600" dirty="0"/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xmlns="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xmlns="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xmlns="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xmlns="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87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katherine.fillo@state.ma.u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5338" y="2326085"/>
            <a:ext cx="9524300" cy="147002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Serious Reportable Events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2018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375" y="4771198"/>
            <a:ext cx="919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June 12, 2019</a:t>
            </a:r>
          </a:p>
          <a:p>
            <a:r>
              <a:rPr lang="en-US" sz="2200" dirty="0">
                <a:solidFill>
                  <a:schemeClr val="bg1"/>
                </a:solidFill>
              </a:rPr>
              <a:t>Public Health Council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3374" y="5689076"/>
            <a:ext cx="9684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Katherine T. </a:t>
            </a:r>
            <a:r>
              <a:rPr lang="en-US" dirty="0" err="1">
                <a:solidFill>
                  <a:schemeClr val="bg1"/>
                </a:solidFill>
              </a:rPr>
              <a:t>Fillo</a:t>
            </a:r>
            <a:r>
              <a:rPr lang="en-US" dirty="0">
                <a:solidFill>
                  <a:schemeClr val="bg1"/>
                </a:solidFill>
              </a:rPr>
              <a:t>, Ph.D., MPH, RN-BC			Katherine Saunders, MS		</a:t>
            </a:r>
          </a:p>
          <a:p>
            <a:r>
              <a:rPr lang="en-US" dirty="0">
                <a:solidFill>
                  <a:schemeClr val="bg1"/>
                </a:solidFill>
              </a:rPr>
              <a:t>Bureau of Health Care Safety and Quality		Bureau of Health Care Safety and Quality</a:t>
            </a: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33" y="155938"/>
            <a:ext cx="4818062" cy="708025"/>
          </a:xfrm>
        </p:spPr>
        <p:txBody>
          <a:bodyPr>
            <a:noAutofit/>
          </a:bodyPr>
          <a:lstStyle/>
          <a:p>
            <a:r>
              <a:rPr lang="en-US" altLang="en-US" sz="4000" dirty="0"/>
              <a:t>SRE Types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868966"/>
              </p:ext>
            </p:extLst>
          </p:nvPr>
        </p:nvGraphicFramePr>
        <p:xfrm>
          <a:off x="1884364" y="1055077"/>
          <a:ext cx="8326437" cy="341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42445EC-6755-4D22-A029-CBA1EDFAC400}"/>
              </a:ext>
            </a:extLst>
          </p:cNvPr>
          <p:cNvGrpSpPr/>
          <p:nvPr/>
        </p:nvGrpSpPr>
        <p:grpSpPr>
          <a:xfrm>
            <a:off x="4811053" y="4492537"/>
            <a:ext cx="5341132" cy="1855512"/>
            <a:chOff x="2578532" y="3"/>
            <a:chExt cx="4577841" cy="387532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: Top Corners Rounded 7">
              <a:extLst>
                <a:ext uri="{FF2B5EF4-FFF2-40B4-BE49-F238E27FC236}">
                  <a16:creationId xmlns:a16="http://schemas.microsoft.com/office/drawing/2014/main" xmlns="" id="{5BA9FDA0-BAC2-4D78-B4F5-A095A4F1A1FC}"/>
                </a:ext>
              </a:extLst>
            </p:cNvPr>
            <p:cNvSpPr/>
            <p:nvPr/>
          </p:nvSpPr>
          <p:spPr>
            <a:xfrm rot="5400000">
              <a:off x="2929789" y="-351254"/>
              <a:ext cx="3875327" cy="4577841"/>
            </a:xfrm>
            <a:prstGeom prst="round2SameRect">
              <a:avLst/>
            </a:prstGeom>
            <a:solidFill>
              <a:schemeClr val="bg2">
                <a:alpha val="90000"/>
              </a:schemeClr>
            </a:solidFill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ctangle: Top Corners Rounded 4">
              <a:extLst>
                <a:ext uri="{FF2B5EF4-FFF2-40B4-BE49-F238E27FC236}">
                  <a16:creationId xmlns:a16="http://schemas.microsoft.com/office/drawing/2014/main" xmlns="" id="{73EF91E4-BDED-4E6B-8A1A-03BE7168BF7A}"/>
                </a:ext>
              </a:extLst>
            </p:cNvPr>
            <p:cNvSpPr txBox="1"/>
            <p:nvPr/>
          </p:nvSpPr>
          <p:spPr>
            <a:xfrm>
              <a:off x="2733792" y="319881"/>
              <a:ext cx="4233402" cy="319483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Any Instance of Care Provided by Someone Impersonating a Health Care Provider</a:t>
              </a: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Resident/Patient Abduction</a:t>
              </a: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Sexual Abuse/Assault on a Patient or Staff Member</a:t>
              </a: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/>
                <a:t>Death or Serious Injury of Patient or Staff Member as a Result of Physical Assault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1701FC-5C41-49DB-A7ED-E0E58A80B37E}"/>
              </a:ext>
            </a:extLst>
          </p:cNvPr>
          <p:cNvGrpSpPr/>
          <p:nvPr/>
        </p:nvGrpSpPr>
        <p:grpSpPr>
          <a:xfrm>
            <a:off x="1825616" y="4606500"/>
            <a:ext cx="3074498" cy="1638725"/>
            <a:chOff x="3496" y="1892"/>
            <a:chExt cx="2575036" cy="3871548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F99EF647-1BB1-45F4-BE9F-CA6395089ACA}"/>
                </a:ext>
              </a:extLst>
            </p:cNvPr>
            <p:cNvSpPr/>
            <p:nvPr/>
          </p:nvSpPr>
          <p:spPr>
            <a:xfrm>
              <a:off x="3496" y="1892"/>
              <a:ext cx="2575036" cy="3871548"/>
            </a:xfrm>
            <a:prstGeom prst="roundRect">
              <a:avLst/>
            </a:prstGeom>
            <a:solidFill>
              <a:srgbClr val="C00000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xmlns="" id="{49F197EF-91AD-420D-B5CA-F6889C916FD6}"/>
                </a:ext>
              </a:extLst>
            </p:cNvPr>
            <p:cNvSpPr txBox="1"/>
            <p:nvPr/>
          </p:nvSpPr>
          <p:spPr>
            <a:xfrm>
              <a:off x="182898" y="491041"/>
              <a:ext cx="2197246" cy="32173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76200" rIns="152400" bIns="762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Potential Criminal Events</a:t>
              </a:r>
            </a:p>
          </p:txBody>
        </p:sp>
      </p:grp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069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Acute Care Hospital Data</a:t>
            </a:r>
            <a:endParaRPr lang="en-US" sz="4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64621492"/>
              </p:ext>
            </p:extLst>
          </p:nvPr>
        </p:nvGraphicFramePr>
        <p:xfrm>
          <a:off x="2122716" y="1694998"/>
          <a:ext cx="8088085" cy="4291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1981200" y="1251858"/>
            <a:ext cx="80699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Total Number of SREs in Acute Care Hospitals by Year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43804" y="6020604"/>
            <a:ext cx="105061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** Two events in 2015 and 2016 affected a large number of patients and is reflected in the increase in SREs reported.</a:t>
            </a:r>
          </a:p>
          <a:p>
            <a:pPr lvl="0"/>
            <a:r>
              <a:rPr lang="en-US" sz="1400" dirty="0">
                <a:solidFill>
                  <a:prstClr val="black"/>
                </a:solidFill>
                <a:latin typeface="Calibri"/>
              </a:rPr>
              <a:t> Data abstracted on May 22,2019 from the Health Care Facility Reporting System </a:t>
            </a:r>
          </a:p>
          <a:p>
            <a:pPr lvl="0"/>
            <a:endParaRPr lang="en-US" sz="1400" dirty="0">
              <a:solidFill>
                <a:prstClr val="black"/>
              </a:solidFill>
              <a:latin typeface="Calibri"/>
            </a:endParaRPr>
          </a:p>
          <a:p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5558971" y="17289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05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Acute Care Hospital Surgical Data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576425"/>
              </p:ext>
            </p:extLst>
          </p:nvPr>
        </p:nvGraphicFramePr>
        <p:xfrm>
          <a:off x="3765756" y="983339"/>
          <a:ext cx="7954390" cy="520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ounded Rectangle 1"/>
          <p:cNvSpPr>
            <a:spLocks noChangeArrowheads="1"/>
          </p:cNvSpPr>
          <p:nvPr/>
        </p:nvSpPr>
        <p:spPr bwMode="auto">
          <a:xfrm>
            <a:off x="592822" y="1158375"/>
            <a:ext cx="2409685" cy="457368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Increasingly SREs occur outside of the operating room in radiology, labor and delivery, and outpatient procedure units.</a:t>
            </a:r>
          </a:p>
          <a:p>
            <a:pPr marL="285750" indent="-285750" eaLnBrk="1" hangingPunct="1">
              <a:spcBef>
                <a:spcPct val="0"/>
              </a:spcBef>
            </a:pPr>
            <a:endParaRPr lang="en-US" altLang="en-US" sz="16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The most frequently reported outcome is that patients require an additional surgery or procedure to remove the object.    </a:t>
            </a:r>
          </a:p>
          <a:p>
            <a:pPr marL="285750" indent="-285750" eaLnBrk="1" hangingPunct="1">
              <a:spcBef>
                <a:spcPct val="0"/>
              </a:spcBef>
            </a:pPr>
            <a:endParaRPr lang="en-US" altLang="en-US" sz="1600" dirty="0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40D7D73-8DC7-416F-BE25-EE92899E8616}"/>
              </a:ext>
            </a:extLst>
          </p:cNvPr>
          <p:cNvSpPr txBox="1"/>
          <p:nvPr/>
        </p:nvSpPr>
        <p:spPr>
          <a:xfrm>
            <a:off x="3124311" y="6186316"/>
            <a:ext cx="5662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 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45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Acute Care Hospital: Product/Device Data</a:t>
            </a:r>
            <a:endParaRPr lang="en-US" sz="4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35289734"/>
              </p:ext>
            </p:extLst>
          </p:nvPr>
        </p:nvGraphicFramePr>
        <p:xfrm>
          <a:off x="4119715" y="1005039"/>
          <a:ext cx="7833885" cy="5105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238399" y="1082550"/>
            <a:ext cx="2743200" cy="51627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In the contaminated drugs, device or biologics event, one incident, that affected a significant number of patients in 2016, represents most of the category.</a:t>
            </a:r>
          </a:p>
          <a:p>
            <a:pPr marL="285750" indent="-285750" eaLnBrk="1" hangingPunct="1">
              <a:spcBef>
                <a:spcPct val="0"/>
              </a:spcBef>
            </a:pPr>
            <a:endParaRPr lang="en-US" altLang="en-US" sz="16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The hospital engaged in a robust corrective action plan to address the root causes of these incidents.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13" y="5907438"/>
            <a:ext cx="91595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**Two events in 2015 and 2016 affected a large number of patients and is reflected in the increase in SREs reported.</a:t>
            </a:r>
          </a:p>
          <a:p>
            <a:r>
              <a:rPr lang="en-US" sz="14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System. </a:t>
            </a:r>
          </a:p>
          <a:p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945091" y="1517258"/>
            <a:ext cx="625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58077" y="3696601"/>
            <a:ext cx="500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674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Acute Care Hospital: Environmental Data</a:t>
            </a:r>
            <a:endParaRPr lang="en-US" sz="4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32001" y="139700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20559096"/>
              </p:ext>
            </p:extLst>
          </p:nvPr>
        </p:nvGraphicFramePr>
        <p:xfrm>
          <a:off x="2965088" y="931178"/>
          <a:ext cx="8510953" cy="5033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ed Rectangle 1"/>
          <p:cNvSpPr>
            <a:spLocks noChangeArrowheads="1"/>
          </p:cNvSpPr>
          <p:nvPr/>
        </p:nvSpPr>
        <p:spPr bwMode="auto">
          <a:xfrm>
            <a:off x="553884" y="1256625"/>
            <a:ext cx="2374490" cy="48482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/>
              <a:t>Burn events represent second degree or more severe burns. 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/>
              <a:t>Burn events result from equipment including radiology machines and cautery devices, chemotherapy and hot beverage spills.  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83CCDCD-135A-4E4F-8022-CBFC0D7F27A4}"/>
              </a:ext>
            </a:extLst>
          </p:cNvPr>
          <p:cNvSpPr txBox="1"/>
          <p:nvPr/>
        </p:nvSpPr>
        <p:spPr>
          <a:xfrm>
            <a:off x="2667000" y="6151422"/>
            <a:ext cx="541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System.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170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Acute Care Hospital: Patient Protection Data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535148326"/>
              </p:ext>
            </p:extLst>
          </p:nvPr>
        </p:nvGraphicFramePr>
        <p:xfrm>
          <a:off x="4104968" y="1099685"/>
          <a:ext cx="7577516" cy="511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00633" y="6047358"/>
            <a:ext cx="6135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 from the Health Care Facility Reporting System. </a:t>
            </a:r>
          </a:p>
        </p:txBody>
      </p:sp>
      <p:sp>
        <p:nvSpPr>
          <p:cNvPr id="9" name="Rounded Rectangle 1"/>
          <p:cNvSpPr>
            <a:spLocks noChangeArrowheads="1"/>
          </p:cNvSpPr>
          <p:nvPr/>
        </p:nvSpPr>
        <p:spPr bwMode="auto">
          <a:xfrm>
            <a:off x="391531" y="1220189"/>
            <a:ext cx="2829341" cy="4828679"/>
          </a:xfrm>
          <a:prstGeom prst="roundRect">
            <a:avLst>
              <a:gd name="adj" fmla="val 13399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006699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800" dirty="0"/>
              <a:t>There were 2 completed suicide and 34 self-harm or attempted suicide events in 2018.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800" dirty="0"/>
              <a:t>Cutting and ingesting objects are the methods reported as having the highest incidence in the suicide and self-harm events.  </a:t>
            </a:r>
          </a:p>
          <a:p>
            <a:pPr marL="342900" indent="-342900" algn="ctr" eaLnBrk="1" hangingPunct="1">
              <a:spcBef>
                <a:spcPct val="0"/>
              </a:spcBef>
            </a:pPr>
            <a:endParaRPr lang="en-US" altLang="en-US" sz="180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44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Acute Care Hospital: Potential Criminal Event Data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98949337"/>
              </p:ext>
            </p:extLst>
          </p:nvPr>
        </p:nvGraphicFramePr>
        <p:xfrm>
          <a:off x="3819580" y="1086765"/>
          <a:ext cx="7663174" cy="4811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38286" y="18142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ounded Rectangle 1"/>
          <p:cNvSpPr>
            <a:spLocks noChangeArrowheads="1"/>
          </p:cNvSpPr>
          <p:nvPr/>
        </p:nvSpPr>
        <p:spPr bwMode="auto">
          <a:xfrm>
            <a:off x="298458" y="1086765"/>
            <a:ext cx="2743200" cy="50887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550" dirty="0">
                <a:solidFill>
                  <a:srgbClr val="000000"/>
                </a:solidFill>
              </a:rPr>
              <a:t>Over half of the physical assaults or abuse events that resulted in serious injury were patient on staff member encounters, often resulting in lost work days.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155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550" dirty="0">
                <a:solidFill>
                  <a:srgbClr val="000000"/>
                </a:solidFill>
              </a:rPr>
              <a:t>Inpatient psychiatric units followed by emergency departments and medical-surgical units are the most frequently reported location within the hospital for these events.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01968" y="6054065"/>
            <a:ext cx="523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System. 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66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Acute Care Hospital: Care Management Data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14450"/>
            <a:ext cx="8229600" cy="5034722"/>
          </a:xfrm>
        </p:spPr>
        <p:txBody>
          <a:bodyPr/>
          <a:lstStyle/>
          <a:p>
            <a:pPr marL="457200" lvl="1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757623429"/>
              </p:ext>
            </p:extLst>
          </p:nvPr>
        </p:nvGraphicFramePr>
        <p:xfrm>
          <a:off x="723331" y="2181725"/>
          <a:ext cx="11273597" cy="4064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77613" y="6265161"/>
            <a:ext cx="6032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System.</a:t>
            </a:r>
          </a:p>
        </p:txBody>
      </p:sp>
      <p:sp>
        <p:nvSpPr>
          <p:cNvPr id="9" name="Rounded Rectangle 1"/>
          <p:cNvSpPr>
            <a:spLocks noChangeArrowheads="1"/>
          </p:cNvSpPr>
          <p:nvPr/>
        </p:nvSpPr>
        <p:spPr bwMode="auto">
          <a:xfrm>
            <a:off x="348796" y="1030314"/>
            <a:ext cx="11547835" cy="1151411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Falls that result in serious injury and pressure ulcers are the two most commonly reported events.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 Pressure injuries are most common serious injury, about 60% of those reported occurred on the back, spine or buttocks.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166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Non-Acute Care Hospital Data</a:t>
            </a:r>
            <a:endParaRPr lang="en-US" sz="4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1251858"/>
            <a:ext cx="80699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Total Number of SREs in Non-Acute Care Hospitals by Year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58068858"/>
              </p:ext>
            </p:extLst>
          </p:nvPr>
        </p:nvGraphicFramePr>
        <p:xfrm>
          <a:off x="1853184" y="1689761"/>
          <a:ext cx="8339473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5014389" y="3109823"/>
            <a:ext cx="2163223" cy="63835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FAEF4DE-08CA-46BF-80C3-B1C11CD18981}"/>
              </a:ext>
            </a:extLst>
          </p:cNvPr>
          <p:cNvSpPr txBox="1"/>
          <p:nvPr/>
        </p:nvSpPr>
        <p:spPr>
          <a:xfrm>
            <a:off x="2194560" y="5907024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Data abstracted on May 22, 2019 from the Health Care Facility Reporting System. 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662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Non-Acute Care Hospital: Category Data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45279" y="1067172"/>
            <a:ext cx="6748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Reported SREs 2014-2018 (Non-acute care hospitals)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86119743"/>
              </p:ext>
            </p:extLst>
          </p:nvPr>
        </p:nvGraphicFramePr>
        <p:xfrm>
          <a:off x="2678245" y="1595004"/>
          <a:ext cx="8676692" cy="439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87443" y="6126163"/>
            <a:ext cx="7005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Calibri"/>
              </a:rPr>
              <a:t>Data abstracted on May 22, 2019 from the Health Care Facility Reporting System. </a:t>
            </a:r>
          </a:p>
        </p:txBody>
      </p:sp>
      <p:sp>
        <p:nvSpPr>
          <p:cNvPr id="8" name="Rounded Rectangle 1"/>
          <p:cNvSpPr>
            <a:spLocks noChangeArrowheads="1"/>
          </p:cNvSpPr>
          <p:nvPr/>
        </p:nvSpPr>
        <p:spPr bwMode="auto">
          <a:xfrm>
            <a:off x="324444" y="1409045"/>
            <a:ext cx="2585810" cy="4392449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rgbClr val="006699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Three types of hospitals: public health, rehabilitation or psychiatric.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16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Like acute care hospitals, falls and pressure ulcers continue to be the most common events.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4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7"/>
          <p:cNvSpPr>
            <a:spLocks noGrp="1" noChangeArrowheads="1"/>
          </p:cNvSpPr>
          <p:nvPr>
            <p:ph type="title"/>
          </p:nvPr>
        </p:nvSpPr>
        <p:spPr>
          <a:xfrm>
            <a:off x="620098" y="161086"/>
            <a:ext cx="4549775" cy="708025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4000" dirty="0"/>
              <a:t>Overview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8229600" cy="5105400"/>
          </a:xfrm>
        </p:spPr>
        <p:txBody>
          <a:bodyPr/>
          <a:lstStyle/>
          <a:p>
            <a:pPr>
              <a:spcAft>
                <a:spcPts val="1800"/>
              </a:spcAft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Purpose</a:t>
            </a:r>
          </a:p>
          <a:p>
            <a:pPr>
              <a:spcAft>
                <a:spcPts val="1800"/>
              </a:spcAft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Background</a:t>
            </a:r>
          </a:p>
          <a:p>
            <a:pPr>
              <a:spcAft>
                <a:spcPts val="1800"/>
              </a:spcAft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Serious Reportable Event Category Definitions</a:t>
            </a:r>
          </a:p>
          <a:p>
            <a:pPr>
              <a:spcAft>
                <a:spcPts val="1800"/>
              </a:spcAft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Outcomes</a:t>
            </a:r>
          </a:p>
          <a:p>
            <a:pPr>
              <a:spcAft>
                <a:spcPts val="1800"/>
              </a:spcAft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Quality Improvement Activities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010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Ambulatory Surgical Centers Data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5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015305"/>
              </p:ext>
            </p:extLst>
          </p:nvPr>
        </p:nvGraphicFramePr>
        <p:xfrm>
          <a:off x="3043451" y="1489075"/>
          <a:ext cx="838654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225975" y="1195388"/>
            <a:ext cx="2694645" cy="49307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21495" tIns="60756" rIns="121495" bIns="60756"/>
          <a:lstStyle>
            <a:lvl1pPr defTabSz="1217613"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1065213" indent="-455613" defTabSz="1217613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674813" indent="-457200" defTabSz="12176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2282825" indent="-455613" defTabSz="1217613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892425" indent="-457200" defTabSz="1217613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33496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8068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42640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4721225" indent="-4572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99"/>
                </a:solidFill>
              </a:rPr>
              <a:t>Key Findings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There are 59 ASCs in Massachusetts.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16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All SREs were related to cataract procedures. 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16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DPH continues to outreach and provide education regarding reporting and trends in order to encourage submissions.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8167" y="6245226"/>
            <a:ext cx="5786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Data abstracted on May 22, 2019 from the Health Care Facility Reporting System</a:t>
            </a:r>
            <a:endParaRPr lang="en-US" sz="1200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044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Quality Improvement Activities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187992"/>
            <a:ext cx="11288531" cy="481171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Working with individual facilities after a SRE occurs to develop corrective action plans and prevent an event of a similar type from happening in the future.</a:t>
            </a:r>
          </a:p>
          <a:p>
            <a:pPr marL="0" indent="0"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Sharing de-identified pressure ulcer events with wound ostomy and continence nurse stakeholder groups</a:t>
            </a:r>
            <a:r>
              <a:rPr lang="en-US" sz="20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r>
              <a:rPr lang="en-US" sz="2000" dirty="0"/>
              <a:t>Continued collaboration with DPH’s Suicide Prevention Program to share event data and promote use of online curriculum detailing best practices for reducing suicide and self-harm in the facility setting</a:t>
            </a:r>
            <a:r>
              <a:rPr lang="en-US" sz="2000" dirty="0" smtClean="0"/>
              <a:t>.</a:t>
            </a:r>
            <a:endParaRPr lang="en-US" sz="2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2000" dirty="0"/>
          </a:p>
          <a:p>
            <a:r>
              <a:rPr lang="en-US" sz="2000" dirty="0"/>
              <a:t>Actively participating in MA Coalition for the Prevention of Medical Errors.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Sharing electronic health system related events and opportunities to address causal factors.</a:t>
            </a:r>
          </a:p>
          <a:p>
            <a:endParaRPr lang="en-US" sz="800" dirty="0"/>
          </a:p>
          <a:p>
            <a:pPr marL="0" indent="0"/>
            <a:r>
              <a:rPr lang="en-US" sz="2000" dirty="0"/>
              <a:t>    Partnering with Betsy Lehman Center to address the following:</a:t>
            </a:r>
          </a:p>
          <a:p>
            <a:pPr lvl="1">
              <a:buFontTx/>
              <a:buChar char="•"/>
            </a:pPr>
            <a:r>
              <a:rPr lang="en-US" sz="2000" dirty="0"/>
              <a:t>Utilize their monthly newsletter to share patient safety trends; and</a:t>
            </a:r>
          </a:p>
          <a:p>
            <a:pPr lvl="1">
              <a:buFontTx/>
              <a:buChar char="•"/>
            </a:pPr>
            <a:r>
              <a:rPr lang="en-US" sz="2000" dirty="0"/>
              <a:t>Maintaining an Interagency Service Agreement to allow for more seamless data sharing, as intended by the 2012 cost containment act.</a:t>
            </a:r>
          </a:p>
          <a:p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sz="2000" dirty="0"/>
              <a:t>Utilizing DPH list serves for widespread education and to share appropriate guidance. </a:t>
            </a:r>
          </a:p>
          <a:p>
            <a:endParaRPr lang="en-US" sz="8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99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Contact Information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Thank you for the opportunity to present this information today.</a:t>
            </a:r>
          </a:p>
          <a:p>
            <a:pPr marL="339725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Please </a:t>
            </a:r>
            <a:r>
              <a:rPr lang="en-US" sz="2000" dirty="0"/>
              <a:t>direct any questions to:</a:t>
            </a:r>
          </a:p>
          <a:p>
            <a:pPr marL="0" indent="0" algn="ctr">
              <a:buNone/>
            </a:pPr>
            <a:r>
              <a:rPr lang="en-US" sz="2000" dirty="0"/>
              <a:t>Katherine T. </a:t>
            </a:r>
            <a:r>
              <a:rPr lang="en-US" sz="2000" dirty="0" err="1"/>
              <a:t>Fillo</a:t>
            </a:r>
            <a:r>
              <a:rPr lang="en-US" sz="2000" dirty="0"/>
              <a:t> </a:t>
            </a:r>
            <a:r>
              <a:rPr lang="en-US" sz="2000" dirty="0" err="1"/>
              <a:t>Ph.D</a:t>
            </a:r>
            <a:r>
              <a:rPr lang="en-US" sz="2000" dirty="0"/>
              <a:t>, MPH, RN-BC</a:t>
            </a:r>
          </a:p>
          <a:p>
            <a:pPr marL="0" indent="0" algn="ctr">
              <a:buNone/>
            </a:pPr>
            <a:r>
              <a:rPr lang="en-US" sz="2000" dirty="0"/>
              <a:t>Director, Clinical Quality Improvement</a:t>
            </a:r>
          </a:p>
          <a:p>
            <a:pPr marL="0" indent="0" algn="ctr">
              <a:buNone/>
            </a:pPr>
            <a:r>
              <a:rPr lang="en-US" sz="2000" dirty="0"/>
              <a:t>Bureau of Health Care Safety and Quality</a:t>
            </a:r>
          </a:p>
          <a:p>
            <a:pPr marL="0" indent="0" algn="ctr">
              <a:buNone/>
            </a:pPr>
            <a:r>
              <a:rPr lang="en-US" sz="2000" dirty="0">
                <a:hlinkClick r:id="rId3"/>
              </a:rPr>
              <a:t>katherine.fillo@state.ma.us</a:t>
            </a:r>
            <a:endParaRPr lang="en-US" sz="20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86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7"/>
          <p:cNvSpPr>
            <a:spLocks noGrp="1" noChangeArrowheads="1"/>
          </p:cNvSpPr>
          <p:nvPr>
            <p:ph type="title"/>
          </p:nvPr>
        </p:nvSpPr>
        <p:spPr>
          <a:xfrm>
            <a:off x="626388" y="128304"/>
            <a:ext cx="4549775" cy="708025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4000" dirty="0"/>
              <a:t>Purpose</a:t>
            </a:r>
            <a:endParaRPr lang="en-US" sz="4000" dirty="0">
              <a:solidFill>
                <a:srgbClr val="FFFFFF">
                  <a:alpha val="95000"/>
                </a:srgbClr>
              </a:solidFill>
            </a:endParaRP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45910" y="1371600"/>
            <a:ext cx="9664890" cy="5105400"/>
          </a:xfrm>
        </p:spPr>
        <p:txBody>
          <a:bodyPr/>
          <a:lstStyle/>
          <a:p>
            <a:pPr marL="342900" lvl="1" indent="-342900">
              <a:lnSpc>
                <a:spcPct val="8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ja-JP" sz="24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en-US" sz="2800" dirty="0">
                <a:latin typeface="Calibri" pitchFamily="34" charset="0"/>
              </a:rPr>
              <a:t>This presentation is given for the following purposes:</a:t>
            </a:r>
          </a:p>
          <a:p>
            <a:pPr>
              <a:lnSpc>
                <a:spcPct val="80000"/>
              </a:lnSpc>
              <a:buNone/>
            </a:pPr>
            <a:endParaRPr lang="en-US" sz="280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To provide an update of the Serious Reportable Event program and related quality improvement activities at the Bureau of Health Care Safety and Quality; and </a:t>
            </a:r>
          </a:p>
          <a:p>
            <a:pPr marL="457200" indent="-457200">
              <a:lnSpc>
                <a:spcPct val="80000"/>
              </a:lnSpc>
            </a:pPr>
            <a:endParaRPr lang="en-US" sz="280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To share the trends in the types and volume of Serious Reportable Events reported in 2018 and previous years.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41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7"/>
          <p:cNvSpPr>
            <a:spLocks noGrp="1" noChangeArrowheads="1"/>
          </p:cNvSpPr>
          <p:nvPr>
            <p:ph type="title"/>
          </p:nvPr>
        </p:nvSpPr>
        <p:spPr>
          <a:xfrm>
            <a:off x="644465" y="134192"/>
            <a:ext cx="4549775" cy="708025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4000" dirty="0"/>
              <a:t>Background</a:t>
            </a:r>
            <a:endParaRPr lang="en-US" sz="4000" dirty="0">
              <a:solidFill>
                <a:schemeClr val="bg1">
                  <a:alpha val="95000"/>
                </a:schemeClr>
              </a:solidFill>
              <a:latin typeface="+mn-lt"/>
            </a:endParaRP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73457" y="1371600"/>
            <a:ext cx="9337343" cy="472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Calibri" pitchFamily="34" charset="0"/>
              </a:rPr>
              <a:t>Adverse events that occur in the health care setting are a patient safety concern and public health issue.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en-US" sz="1200" dirty="0">
              <a:latin typeface="Calibri" pitchFamily="34" charset="0"/>
            </a:endParaRPr>
          </a:p>
          <a:p>
            <a:pPr marL="800100" lvl="1" indent="-342900">
              <a:lnSpc>
                <a:spcPct val="80000"/>
              </a:lnSpc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The Office of the Inspector General found that adverse events occur in 13.5% of hospital admissions of Medicare beneficiaries (2010).</a:t>
            </a:r>
          </a:p>
          <a:p>
            <a:pPr marL="800100" lvl="1" indent="-342900">
              <a:lnSpc>
                <a:spcPct val="80000"/>
              </a:lnSpc>
              <a:buFont typeface="Arial" charset="0"/>
              <a:buChar char="•"/>
            </a:pPr>
            <a:endParaRPr lang="en-US" sz="1200" dirty="0">
              <a:latin typeface="Calibri" pitchFamily="34" charset="0"/>
            </a:endParaRPr>
          </a:p>
          <a:p>
            <a:pPr marL="800100" lvl="1" indent="-342900">
              <a:lnSpc>
                <a:spcPct val="80000"/>
              </a:lnSpc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It is also projected that 10% of Medicare patients nationally experience an adverse event during a rehabilitation hospital stay (OIG, 2016). </a:t>
            </a:r>
          </a:p>
          <a:p>
            <a:pPr marL="800100" lvl="1" indent="-342900">
              <a:lnSpc>
                <a:spcPct val="80000"/>
              </a:lnSpc>
              <a:buFont typeface="Arial" charset="0"/>
              <a:buChar char="•"/>
            </a:pPr>
            <a:endParaRPr lang="en-US" sz="1200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Calibri" pitchFamily="34" charset="0"/>
              </a:rPr>
              <a:t>Section 51H of chapter 111 of the Massachusetts General Laws</a:t>
            </a:r>
            <a:r>
              <a:rPr lang="en-US" dirty="0"/>
              <a:t> </a:t>
            </a:r>
            <a:r>
              <a:rPr lang="en-US" sz="2800" dirty="0">
                <a:latin typeface="Calibri" pitchFamily="34" charset="0"/>
              </a:rPr>
              <a:t>authorizes the Department to collect adverse medical event data and disseminate the information publicly to encourage quality improvement.</a:t>
            </a:r>
            <a:endParaRPr lang="en-US" altLang="ja-JP" sz="2400" dirty="0">
              <a:ea typeface="ＭＳ Ｐゴシック" pitchFamily="34" charset="-128"/>
            </a:endParaRPr>
          </a:p>
          <a:p>
            <a:pPr marL="857250" lvl="1" indent="-339725">
              <a:lnSpc>
                <a:spcPct val="80000"/>
              </a:lnSpc>
              <a:spcAft>
                <a:spcPts val="600"/>
              </a:spcAft>
              <a:defRPr/>
            </a:pPr>
            <a:endParaRPr lang="en-US" altLang="ja-JP" sz="2000" dirty="0">
              <a:ea typeface="ＭＳ Ｐゴシック" pitchFamily="34" charset="-128"/>
            </a:endParaRPr>
          </a:p>
          <a:p>
            <a:pPr marL="117475" indent="0">
              <a:lnSpc>
                <a:spcPct val="80000"/>
              </a:lnSpc>
              <a:spcAft>
                <a:spcPts val="600"/>
              </a:spcAft>
              <a:buNone/>
              <a:defRPr/>
            </a:pPr>
            <a:endParaRPr lang="en-US" altLang="ja-JP" sz="2400" dirty="0">
              <a:ea typeface="ＭＳ Ｐゴシック" pitchFamily="34" charset="-128"/>
            </a:endParaRPr>
          </a:p>
          <a:p>
            <a:pPr marL="117475" indent="0">
              <a:lnSpc>
                <a:spcPct val="80000"/>
              </a:lnSpc>
              <a:spcAft>
                <a:spcPts val="600"/>
              </a:spcAft>
              <a:buNone/>
              <a:defRPr/>
            </a:pPr>
            <a:endParaRPr lang="en-US" altLang="ja-JP" sz="2400" dirty="0">
              <a:ea typeface="ＭＳ Ｐゴシック" pitchFamily="34" charset="-128"/>
            </a:endParaRPr>
          </a:p>
          <a:p>
            <a:pPr marL="457200" indent="-339725">
              <a:lnSpc>
                <a:spcPct val="80000"/>
              </a:lnSpc>
              <a:spcAft>
                <a:spcPts val="600"/>
              </a:spcAft>
              <a:defRPr/>
            </a:pPr>
            <a:endParaRPr lang="en-US" altLang="ja-JP" sz="2400" dirty="0">
              <a:ea typeface="ＭＳ Ｐゴシック" pitchFamily="34" charset="-128"/>
            </a:endParaRPr>
          </a:p>
          <a:p>
            <a:pPr marL="457200" indent="-339725">
              <a:lnSpc>
                <a:spcPct val="80000"/>
              </a:lnSpc>
              <a:spcAft>
                <a:spcPts val="600"/>
              </a:spcAft>
              <a:defRPr/>
            </a:pPr>
            <a:endParaRPr lang="en-US" altLang="ja-JP" sz="2400" dirty="0">
              <a:ea typeface="ＭＳ Ｐゴシック" pitchFamily="34" charset="-128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79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540" y="56524"/>
            <a:ext cx="10972800" cy="874654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The National Quality Forum (NQF) has operationalized a group of adverse events into measurable, evidence-based outcomes called Serious Reportable Events (SRE).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en-US" sz="1400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Calibri" pitchFamily="34" charset="0"/>
              </a:rPr>
              <a:t>MA adopted SREs as its adverse event reporting framework in 2008. 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en-US" sz="1400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Calibri" pitchFamily="34" charset="0"/>
              </a:rPr>
              <a:t>There is no federal adverse event reporting system. Twenty-seven other states developed and implemented state-based adverse event reporting programs.</a:t>
            </a:r>
          </a:p>
          <a:p>
            <a:pPr lvl="1">
              <a:lnSpc>
                <a:spcPct val="80000"/>
              </a:lnSpc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Over half use the SRE framework including Connecticut, Minnesota and New Hampshire.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16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33" y="134192"/>
            <a:ext cx="4818062" cy="708025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SREs Defined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922" y="1314450"/>
            <a:ext cx="9432879" cy="51262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u="sng" dirty="0">
                <a:latin typeface="Calibri" pitchFamily="34" charset="0"/>
              </a:rPr>
              <a:t>Section 51H of Chapter 111 of the General Laws:</a:t>
            </a:r>
            <a:r>
              <a:rPr lang="en-US" sz="2400" dirty="0">
                <a:latin typeface="Calibri" pitchFamily="34" charset="0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alibri" pitchFamily="34" charset="0"/>
              </a:rPr>
              <a:t>“Serious reportable event”, an event that results in a serious adverse patient outcome that is clearly identifiable and measurable, reasonably preventable, and that meets any other criteria established by the department in regulations.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u="sng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u="sng" dirty="0">
                <a:latin typeface="Calibri" pitchFamily="34" charset="0"/>
              </a:rPr>
              <a:t>105 CMR 130.332 and 105 CMR 140.308: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alibri" pitchFamily="34" charset="0"/>
              </a:rPr>
              <a:t>Serious Reportable Event (SRE) means an event that occurs on premises covered by a hospital's license that results in an adverse patient outcome, is clearly identifiable and measurable, has been identified to be in a class of events that are usually or reasonably preventable, and of a nature such that the risk of occurrence is significantly influenced by the policies and procedures of the hospital. The Department issued a list of SREs based on those events included on the NQF table of reportable events to which 105 CMR 130.332 and 105 CMR 140.308 apply in guidance.</a:t>
            </a:r>
          </a:p>
          <a:p>
            <a:pPr marL="344488" indent="561975">
              <a:spcBef>
                <a:spcPts val="0"/>
              </a:spcBef>
              <a:buNone/>
            </a:pPr>
            <a:endParaRPr lang="en-US" sz="1000" u="sng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27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09" y="152119"/>
            <a:ext cx="9548349" cy="708025"/>
          </a:xfrm>
        </p:spPr>
        <p:txBody>
          <a:bodyPr>
            <a:noAutofit/>
          </a:bodyPr>
          <a:lstStyle/>
          <a:p>
            <a:r>
              <a:rPr lang="en-US" altLang="en-US" sz="4000" dirty="0"/>
              <a:t>Reporting Requirements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10" y="1119116"/>
            <a:ext cx="10972800" cy="542798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200" dirty="0"/>
          </a:p>
          <a:p>
            <a:pPr marL="228600" indent="-228600">
              <a:lnSpc>
                <a:spcPct val="90000"/>
              </a:lnSpc>
              <a:spcAft>
                <a:spcPts val="1800"/>
              </a:spcAft>
            </a:pPr>
            <a:r>
              <a:rPr lang="en-US" sz="2200" dirty="0"/>
              <a:t>Hospitals and ambulatory surgical centers (ASCs) are required to report SREs to the patient/family and the Bureau of Health Care Safety and Quality (BHCSQ) within seven days of the incident.  </a:t>
            </a:r>
          </a:p>
          <a:p>
            <a:pPr marL="228600" indent="-228600">
              <a:lnSpc>
                <a:spcPct val="90000"/>
              </a:lnSpc>
              <a:spcAft>
                <a:spcPts val="1800"/>
              </a:spcAft>
            </a:pPr>
            <a:r>
              <a:rPr lang="en-US" sz="2200" dirty="0"/>
              <a:t>An updated report to BHCSQ, the patient/family and the insurer is required within 30 days of the incident, including documentation of the root cause analysis findings and determination of preventability as required by 105 CMR 130.332(c) &amp; 105 CMR 140.308(c).</a:t>
            </a:r>
          </a:p>
          <a:p>
            <a:pPr marL="287338" indent="-287338">
              <a:lnSpc>
                <a:spcPct val="90000"/>
              </a:lnSpc>
              <a:spcAft>
                <a:spcPts val="1800"/>
              </a:spcAft>
            </a:pPr>
            <a:r>
              <a:rPr lang="en-US" sz="2200" dirty="0"/>
              <a:t>In June 2009, the Department implemented regulations prohibiting health care facilities from charging for services provided as a result of preventable SREs.</a:t>
            </a:r>
          </a:p>
          <a:p>
            <a:pPr marL="228600" indent="-228600">
              <a:lnSpc>
                <a:spcPct val="90000"/>
              </a:lnSpc>
              <a:spcAft>
                <a:spcPts val="1800"/>
              </a:spcAft>
            </a:pPr>
            <a:r>
              <a:rPr lang="en-US" sz="2200" dirty="0"/>
              <a:t>Amendments adopted as part of the hospital regulatory review completed in 2017 streamlined the reporting process without removing transparency.</a:t>
            </a:r>
          </a:p>
          <a:p>
            <a:pPr marL="0" indent="0">
              <a:lnSpc>
                <a:spcPct val="90000"/>
              </a:lnSpc>
              <a:spcAft>
                <a:spcPts val="1800"/>
              </a:spcAft>
              <a:buNone/>
            </a:pPr>
            <a:endParaRPr lang="en-US" sz="2200" dirty="0"/>
          </a:p>
          <a:p>
            <a:pPr marL="0" indent="0">
              <a:lnSpc>
                <a:spcPct val="90000"/>
              </a:lnSpc>
              <a:spcAft>
                <a:spcPts val="1800"/>
              </a:spcAft>
              <a:buNone/>
            </a:pPr>
            <a:endParaRPr lang="en-US" sz="2400" dirty="0"/>
          </a:p>
          <a:p>
            <a:pPr marL="0" indent="0">
              <a:lnSpc>
                <a:spcPct val="90000"/>
              </a:lnSpc>
              <a:spcAft>
                <a:spcPts val="1800"/>
              </a:spcAft>
            </a:pPr>
            <a:endParaRPr lang="en-US" sz="24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80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09" y="87361"/>
            <a:ext cx="4818062" cy="708025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SRE Types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5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5643714"/>
              </p:ext>
            </p:extLst>
          </p:nvPr>
        </p:nvGraphicFramePr>
        <p:xfrm>
          <a:off x="791570" y="1314451"/>
          <a:ext cx="9419231" cy="4811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6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39" y="143157"/>
            <a:ext cx="4818062" cy="708025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SRE Types</a:t>
            </a:r>
            <a:endParaRPr lang="en-US" sz="4000" dirty="0">
              <a:solidFill>
                <a:schemeClr val="bg1">
                  <a:alpha val="95000"/>
                </a:schemeClr>
              </a:solidFill>
            </a:endParaRPr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91442"/>
              </p:ext>
            </p:extLst>
          </p:nvPr>
        </p:nvGraphicFramePr>
        <p:xfrm>
          <a:off x="1187356" y="1314451"/>
          <a:ext cx="9023446" cy="4811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27345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6963</TotalTime>
  <Words>1701</Words>
  <Application>Microsoft Office PowerPoint</Application>
  <PresentationFormat>Custom</PresentationFormat>
  <Paragraphs>275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Custom Design</vt:lpstr>
      <vt:lpstr>Serious Reportable Events 2018</vt:lpstr>
      <vt:lpstr>Overview</vt:lpstr>
      <vt:lpstr>Purpose</vt:lpstr>
      <vt:lpstr>Background</vt:lpstr>
      <vt:lpstr>Background</vt:lpstr>
      <vt:lpstr>SREs Defined</vt:lpstr>
      <vt:lpstr>Reporting Requirements</vt:lpstr>
      <vt:lpstr>SRE Types</vt:lpstr>
      <vt:lpstr>SRE Types</vt:lpstr>
      <vt:lpstr>SRE Types</vt:lpstr>
      <vt:lpstr>Acute Care Hospital Data</vt:lpstr>
      <vt:lpstr>Acute Care Hospital Surgical Data</vt:lpstr>
      <vt:lpstr>Acute Care Hospital: Product/Device Data</vt:lpstr>
      <vt:lpstr>Acute Care Hospital: Environmental Data</vt:lpstr>
      <vt:lpstr>Acute Care Hospital: Patient Protection Data</vt:lpstr>
      <vt:lpstr>Acute Care Hospital: Potential Criminal Event Data</vt:lpstr>
      <vt:lpstr>Acute Care Hospital: Care Management Data</vt:lpstr>
      <vt:lpstr>Non-Acute Care Hospital Data</vt:lpstr>
      <vt:lpstr>Non-Acute Care Hospital: Category Data</vt:lpstr>
      <vt:lpstr>Ambulatory Surgical Centers Data</vt:lpstr>
      <vt:lpstr>Quality Improvement Activities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 Marybeth McCabe</cp:lastModifiedBy>
  <cp:revision>467</cp:revision>
  <cp:lastPrinted>2019-05-21T20:03:20Z</cp:lastPrinted>
  <dcterms:created xsi:type="dcterms:W3CDTF">2019-01-10T19:26:50Z</dcterms:created>
  <dcterms:modified xsi:type="dcterms:W3CDTF">2019-06-19T16:47:28Z</dcterms:modified>
</cp:coreProperties>
</file>