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9.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1.xml" ContentType="application/vnd.openxmlformats-officedocument.presentationml.notesSlide+xml"/>
  <Override PartName="/ppt/charts/chart1.xml" ContentType="application/vnd.openxmlformats-officedocument.drawingml.chart+xml"/>
  <Override PartName="/ppt/drawings/drawing1.xml" ContentType="application/vnd.openxmlformats-officedocument.drawingml.chartshapes+xml"/>
  <Override PartName="/ppt/notesSlides/notesSlide12.xml" ContentType="application/vnd.openxmlformats-officedocument.presentationml.notesSlide+xml"/>
  <Override PartName="/ppt/charts/chart2.xml" ContentType="application/vnd.openxmlformats-officedocument.drawingml.chart+xml"/>
  <Override PartName="/ppt/theme/themeOverride1.xml" ContentType="application/vnd.openxmlformats-officedocument.themeOverride+xml"/>
  <Override PartName="/ppt/notesSlides/notesSlide13.xml" ContentType="application/vnd.openxmlformats-officedocument.presentationml.notesSlide+xml"/>
  <Override PartName="/ppt/charts/chart3.xml" ContentType="application/vnd.openxmlformats-officedocument.drawingml.chart+xml"/>
  <Override PartName="/ppt/notesSlides/notesSlide14.xml" ContentType="application/vnd.openxmlformats-officedocument.presentationml.notesSlide+xml"/>
  <Override PartName="/ppt/charts/chart4.xml" ContentType="application/vnd.openxmlformats-officedocument.drawingml.chart+xml"/>
  <Override PartName="/ppt/notesSlides/notesSlide15.xml" ContentType="application/vnd.openxmlformats-officedocument.presentationml.notesSlide+xml"/>
  <Override PartName="/ppt/charts/chart5.xml" ContentType="application/vnd.openxmlformats-officedocument.drawingml.chart+xml"/>
  <Override PartName="/ppt/notesSlides/notesSlide16.xml" ContentType="application/vnd.openxmlformats-officedocument.presentationml.notesSlide+xml"/>
  <Override PartName="/ppt/charts/chart6.xml" ContentType="application/vnd.openxmlformats-officedocument.drawingml.chart+xml"/>
  <Override PartName="/ppt/notesSlides/notesSlide17.xml" ContentType="application/vnd.openxmlformats-officedocument.presentationml.notesSlide+xml"/>
  <Override PartName="/ppt/charts/chart7.xml" ContentType="application/vnd.openxmlformats-officedocument.drawingml.chart+xml"/>
  <Override PartName="/ppt/notesSlides/notesSlide18.xml" ContentType="application/vnd.openxmlformats-officedocument.presentationml.notesSlide+xml"/>
  <Override PartName="/ppt/charts/chart8.xml" ContentType="application/vnd.openxmlformats-officedocument.drawingml.chart+xml"/>
  <Override PartName="/ppt/notesSlides/notesSlide19.xml" ContentType="application/vnd.openxmlformats-officedocument.presentationml.notesSlide+xml"/>
  <Override PartName="/ppt/charts/chart9.xml" ContentType="application/vnd.openxmlformats-officedocument.drawingml.chart+xml"/>
  <Override PartName="/ppt/notesSlides/notesSlide20.xml" ContentType="application/vnd.openxmlformats-officedocument.presentationml.notesSlide+xml"/>
  <Override PartName="/ppt/charts/chart10.xml" ContentType="application/vnd.openxmlformats-officedocument.drawingml.chart+xml"/>
  <Override PartName="/ppt/charts/chart11.xml" ContentType="application/vnd.openxmlformats-officedocument.drawingml.chart+xml"/>
  <Override PartName="/ppt/charts/style1.xml" ContentType="application/vnd.ms-office.chartstyle+xml"/>
  <Override PartName="/ppt/charts/colors1.xml" ContentType="application/vnd.ms-office.chartcolorstyle+xml"/>
  <Override PartName="/ppt/charts/chart1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21.xml" ContentType="application/vnd.openxmlformats-officedocument.presentationml.notesSlide+xml"/>
  <Override PartName="/ppt/charts/chart13.xml" ContentType="application/vnd.openxmlformats-officedocument.drawingml.chart+xml"/>
  <Override PartName="/ppt/charts/style3.xml" ContentType="application/vnd.ms-office.chartstyle+xml"/>
  <Override PartName="/ppt/charts/colors3.xml" ContentType="application/vnd.ms-office.chartcolorstyle+xml"/>
  <Override PartName="/ppt/charts/chart1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57" r:id="rId1"/>
  </p:sldMasterIdLst>
  <p:notesMasterIdLst>
    <p:notesMasterId r:id="rId28"/>
  </p:notesMasterIdLst>
  <p:handoutMasterIdLst>
    <p:handoutMasterId r:id="rId29"/>
  </p:handoutMasterIdLst>
  <p:sldIdLst>
    <p:sldId id="256" r:id="rId2"/>
    <p:sldId id="942" r:id="rId3"/>
    <p:sldId id="1464" r:id="rId4"/>
    <p:sldId id="1460" r:id="rId5"/>
    <p:sldId id="1445" r:id="rId6"/>
    <p:sldId id="1454" r:id="rId7"/>
    <p:sldId id="1461" r:id="rId8"/>
    <p:sldId id="1462" r:id="rId9"/>
    <p:sldId id="1463" r:id="rId10"/>
    <p:sldId id="1455" r:id="rId11"/>
    <p:sldId id="1360" r:id="rId12"/>
    <p:sldId id="1446" r:id="rId13"/>
    <p:sldId id="1456" r:id="rId14"/>
    <p:sldId id="1471" r:id="rId15"/>
    <p:sldId id="1457" r:id="rId16"/>
    <p:sldId id="1448" r:id="rId17"/>
    <p:sldId id="1467" r:id="rId18"/>
    <p:sldId id="1473" r:id="rId19"/>
    <p:sldId id="1468" r:id="rId20"/>
    <p:sldId id="1469" r:id="rId21"/>
    <p:sldId id="1478" r:id="rId22"/>
    <p:sldId id="1480" r:id="rId23"/>
    <p:sldId id="1474" r:id="rId24"/>
    <p:sldId id="1479" r:id="rId25"/>
    <p:sldId id="1472" r:id="rId26"/>
    <p:sldId id="1459" r:id="rId27"/>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7" name=" Elizabeth Kelley" initials="EDK" lastIdx="14" clrIdx="7"/>
  <p:cmAuthor id="1" name="Fillo, Katherine (DPH)" initials="FK(" lastIdx="10" clrIdx="1"/>
  <p:cmAuthor id="8" name="Goyal, Sonal (CDC/DDNID/NCCDPHP/DRH)" initials="GS(" lastIdx="21" clrIdx="8"/>
  <p:cmAuthor id="2" name="Moore, Chiara" initials="CM" lastIdx="1" clrIdx="2"/>
  <p:cmAuthor id="9" name="Kate Saunders" initials="KS" lastIdx="1" clrIdx="9">
    <p:extLst>
      <p:ext uri="{19B8F6BF-5375-455C-9EA6-DF929625EA0E}">
        <p15:presenceInfo xmlns:p15="http://schemas.microsoft.com/office/powerpoint/2012/main" userId="94f10e3772471582" providerId="Windows Live"/>
      </p:ext>
    </p:extLst>
  </p:cmAuthor>
  <p:cmAuthor id="3" name="ktfillo" initials="k" lastIdx="7" clrIdx="3"/>
  <p:cmAuthor id="4" name="Moore, Chiara (DPH)" initials="MC(" lastIdx="28" clrIdx="4"/>
  <p:cmAuthor id="5" name="Saunders, Katherine (DPH)" initials="SK(" lastIdx="28" clrIdx="5"/>
  <p:cmAuthor id="6" name=" Marybeth McCabe" initials="MM" lastIdx="16" clrIdx="6"/>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3366"/>
    <a:srgbClr val="608CAB"/>
    <a:srgbClr val="4376BB"/>
    <a:srgbClr val="01817B"/>
    <a:srgbClr val="4F81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93E2D16-F3A7-48CC-A7E1-525EDF8A83C6}" v="230" dt="2020-11-10T18:40:16.484"/>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838" autoAdjust="0"/>
    <p:restoredTop sz="91695" autoAdjust="0"/>
  </p:normalViewPr>
  <p:slideViewPr>
    <p:cSldViewPr snapToGrid="0" snapToObjects="1">
      <p:cViewPr varScale="1">
        <p:scale>
          <a:sx n="105" d="100"/>
          <a:sy n="105" d="100"/>
        </p:scale>
        <p:origin x="840" y="102"/>
      </p:cViewPr>
      <p:guideLst>
        <p:guide orient="horz" pos="2160"/>
        <p:guide pos="3840"/>
      </p:guideLst>
    </p:cSldViewPr>
  </p:slideViewPr>
  <p:outlineViewPr>
    <p:cViewPr>
      <p:scale>
        <a:sx n="33" d="100"/>
        <a:sy n="33" d="100"/>
      </p:scale>
      <p:origin x="0" y="1830"/>
    </p:cViewPr>
  </p:outlineViewPr>
  <p:notesTextViewPr>
    <p:cViewPr>
      <p:scale>
        <a:sx n="1" d="1"/>
        <a:sy n="1" d="1"/>
      </p:scale>
      <p:origin x="0" y="0"/>
    </p:cViewPr>
  </p:notesTextViewPr>
  <p:sorterViewPr>
    <p:cViewPr>
      <p:scale>
        <a:sx n="100" d="100"/>
        <a:sy n="100" d="100"/>
      </p:scale>
      <p:origin x="0" y="-1638"/>
    </p:cViewPr>
  </p:sorterViewPr>
  <p:notesViewPr>
    <p:cSldViewPr snapToGrid="0" snapToObjects="1">
      <p:cViewPr varScale="1">
        <p:scale>
          <a:sx n="84" d="100"/>
          <a:sy n="84" d="100"/>
        </p:scale>
        <p:origin x="-3768" y="-72"/>
      </p:cViewPr>
      <p:guideLst>
        <p:guide orient="horz" pos="2928"/>
        <p:guide pos="2208"/>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commentAuthors" Target="commentAuthors.xml"/><Relationship Id="rId35" Type="http://schemas.microsoft.com/office/2015/10/relationships/revisionInfo" Target="revisionInfo.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3" Type="http://schemas.openxmlformats.org/officeDocument/2006/relationships/package" Target="../embeddings/Microsoft_Excel_Worksheet10.xlsx"/><Relationship Id="rId2" Type="http://schemas.microsoft.com/office/2011/relationships/chartColorStyle" Target="colors1.xml"/><Relationship Id="rId1" Type="http://schemas.microsoft.com/office/2011/relationships/chartStyle" Target="style1.xml"/></Relationships>
</file>

<file path=ppt/charts/_rels/chart12.xml.rels><?xml version="1.0" encoding="UTF-8" standalone="yes"?>
<Relationships xmlns="http://schemas.openxmlformats.org/package/2006/relationships"><Relationship Id="rId3" Type="http://schemas.openxmlformats.org/officeDocument/2006/relationships/package" Target="../embeddings/Microsoft_Excel_Worksheet11.xlsx"/><Relationship Id="rId2" Type="http://schemas.microsoft.com/office/2011/relationships/chartColorStyle" Target="colors2.xml"/><Relationship Id="rId1" Type="http://schemas.microsoft.com/office/2011/relationships/chartStyle" Target="style2.xml"/></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3.xml"/><Relationship Id="rId1" Type="http://schemas.microsoft.com/office/2011/relationships/chartStyle" Target="style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4.xml"/><Relationship Id="rId1" Type="http://schemas.microsoft.com/office/2011/relationships/chartStyle" Target="style4.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507778593335781"/>
          <c:y val="4.2197238280836782E-2"/>
          <c:w val="0.83730880112309036"/>
          <c:h val="0.8524866300213666"/>
        </c:manualLayout>
      </c:layout>
      <c:barChart>
        <c:barDir val="col"/>
        <c:grouping val="clustered"/>
        <c:varyColors val="0"/>
        <c:ser>
          <c:idx val="0"/>
          <c:order val="0"/>
          <c:tx>
            <c:strRef>
              <c:f>Sheet1!$B$1</c:f>
              <c:strCache>
                <c:ptCount val="1"/>
                <c:pt idx="0">
                  <c:v>Series 1</c:v>
                </c:pt>
              </c:strCache>
            </c:strRef>
          </c:tx>
          <c:spPr>
            <a:ln>
              <a:solidFill>
                <a:srgbClr val="FF0000"/>
              </a:solidFill>
            </a:ln>
          </c:spPr>
          <c:invertIfNegative val="0"/>
          <c:dPt>
            <c:idx val="0"/>
            <c:invertIfNegative val="0"/>
            <c:bubble3D val="0"/>
            <c:spPr>
              <a:solidFill>
                <a:srgbClr val="00B050"/>
              </a:solidFill>
              <a:ln>
                <a:solidFill>
                  <a:srgbClr val="FF0000"/>
                </a:solidFill>
              </a:ln>
            </c:spPr>
            <c:extLst>
              <c:ext xmlns:c16="http://schemas.microsoft.com/office/drawing/2014/chart" uri="{C3380CC4-5D6E-409C-BE32-E72D297353CC}">
                <c16:uniqueId val="{00000001-301E-467C-8E6E-D7F5F27F5983}"/>
              </c:ext>
            </c:extLst>
          </c:dPt>
          <c:dPt>
            <c:idx val="1"/>
            <c:invertIfNegative val="0"/>
            <c:bubble3D val="0"/>
            <c:spPr>
              <a:solidFill>
                <a:srgbClr val="7030A0"/>
              </a:solidFill>
              <a:ln>
                <a:solidFill>
                  <a:srgbClr val="FF0000"/>
                </a:solidFill>
              </a:ln>
            </c:spPr>
            <c:extLst>
              <c:ext xmlns:c16="http://schemas.microsoft.com/office/drawing/2014/chart" uri="{C3380CC4-5D6E-409C-BE32-E72D297353CC}">
                <c16:uniqueId val="{00000001-2BF9-4D22-9093-3563536B5064}"/>
              </c:ext>
            </c:extLst>
          </c:dPt>
          <c:dPt>
            <c:idx val="2"/>
            <c:invertIfNegative val="0"/>
            <c:bubble3D val="0"/>
            <c:spPr>
              <a:solidFill>
                <a:srgbClr val="002060"/>
              </a:solidFill>
              <a:ln>
                <a:solidFill>
                  <a:srgbClr val="FF0000"/>
                </a:solidFill>
              </a:ln>
            </c:spPr>
            <c:extLst>
              <c:ext xmlns:c16="http://schemas.microsoft.com/office/drawing/2014/chart" uri="{C3380CC4-5D6E-409C-BE32-E72D297353CC}">
                <c16:uniqueId val="{00000003-2BF9-4D22-9093-3563536B5064}"/>
              </c:ext>
            </c:extLst>
          </c:dPt>
          <c:dPt>
            <c:idx val="4"/>
            <c:invertIfNegative val="0"/>
            <c:bubble3D val="0"/>
            <c:spPr>
              <a:solidFill>
                <a:srgbClr val="FF0000"/>
              </a:solidFill>
              <a:ln>
                <a:solidFill>
                  <a:srgbClr val="FF0000"/>
                </a:solidFill>
              </a:ln>
            </c:spPr>
            <c:extLst>
              <c:ext xmlns:c16="http://schemas.microsoft.com/office/drawing/2014/chart" uri="{C3380CC4-5D6E-409C-BE32-E72D297353CC}">
                <c16:uniqueId val="{00000009-433B-407B-AE9E-77B4983AFD70}"/>
              </c:ext>
            </c:extLst>
          </c:dPt>
          <c:dLbls>
            <c:dLbl>
              <c:idx val="2"/>
              <c:layout>
                <c:manualLayout>
                  <c:x val="-1.6874668527893053E-16"/>
                  <c:y val="-1.183682057407181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BF9-4D22-9093-3563536B5064}"/>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Sheet1!$A$2:$A$6</c:f>
              <c:numCache>
                <c:formatCode>General</c:formatCode>
                <c:ptCount val="5"/>
                <c:pt idx="0">
                  <c:v>2015</c:v>
                </c:pt>
                <c:pt idx="1">
                  <c:v>2016</c:v>
                </c:pt>
                <c:pt idx="2">
                  <c:v>2017</c:v>
                </c:pt>
                <c:pt idx="3">
                  <c:v>2018</c:v>
                </c:pt>
                <c:pt idx="4">
                  <c:v>2019</c:v>
                </c:pt>
              </c:numCache>
            </c:numRef>
          </c:cat>
          <c:val>
            <c:numRef>
              <c:f>Sheet1!$B$2:$B$6</c:f>
              <c:numCache>
                <c:formatCode>General</c:formatCode>
                <c:ptCount val="5"/>
                <c:pt idx="0">
                  <c:v>1313</c:v>
                </c:pt>
                <c:pt idx="1">
                  <c:v>1012</c:v>
                </c:pt>
                <c:pt idx="2">
                  <c:v>922</c:v>
                </c:pt>
                <c:pt idx="3">
                  <c:v>1066</c:v>
                </c:pt>
                <c:pt idx="4">
                  <c:v>1189</c:v>
                </c:pt>
              </c:numCache>
            </c:numRef>
          </c:val>
          <c:extLst>
            <c:ext xmlns:c16="http://schemas.microsoft.com/office/drawing/2014/chart" uri="{C3380CC4-5D6E-409C-BE32-E72D297353CC}">
              <c16:uniqueId val="{00000008-2BF9-4D22-9093-3563536B5064}"/>
            </c:ext>
          </c:extLst>
        </c:ser>
        <c:dLbls>
          <c:showLegendKey val="0"/>
          <c:showVal val="0"/>
          <c:showCatName val="0"/>
          <c:showSerName val="0"/>
          <c:showPercent val="0"/>
          <c:showBubbleSize val="0"/>
        </c:dLbls>
        <c:gapWidth val="0"/>
        <c:overlap val="3"/>
        <c:axId val="162071680"/>
        <c:axId val="162073216"/>
      </c:barChart>
      <c:catAx>
        <c:axId val="162071680"/>
        <c:scaling>
          <c:orientation val="minMax"/>
        </c:scaling>
        <c:delete val="0"/>
        <c:axPos val="b"/>
        <c:numFmt formatCode="General" sourceLinked="1"/>
        <c:majorTickMark val="out"/>
        <c:minorTickMark val="none"/>
        <c:tickLblPos val="nextTo"/>
        <c:crossAx val="162073216"/>
        <c:crosses val="autoZero"/>
        <c:auto val="1"/>
        <c:lblAlgn val="ctr"/>
        <c:lblOffset val="100"/>
        <c:noMultiLvlLbl val="0"/>
      </c:catAx>
      <c:valAx>
        <c:axId val="162073216"/>
        <c:scaling>
          <c:orientation val="minMax"/>
        </c:scaling>
        <c:delete val="0"/>
        <c:axPos val="l"/>
        <c:majorGridlines/>
        <c:numFmt formatCode="General" sourceLinked="1"/>
        <c:majorTickMark val="out"/>
        <c:minorTickMark val="none"/>
        <c:tickLblPos val="nextTo"/>
        <c:crossAx val="162071680"/>
        <c:crosses val="autoZero"/>
        <c:crossBetween val="between"/>
      </c:valAx>
    </c:plotArea>
    <c:plotVisOnly val="1"/>
    <c:dispBlanksAs val="gap"/>
    <c:showDLblsOverMax val="0"/>
  </c:chart>
  <c:txPr>
    <a:bodyPr/>
    <a:lstStyle/>
    <a:p>
      <a:pPr>
        <a:defRPr sz="1800"/>
      </a:pPr>
      <a:endParaRPr lang="en-US"/>
    </a:p>
  </c:txPr>
  <c:externalData r:id="rId1">
    <c:autoUpdate val="0"/>
  </c:externalData>
  <c:userShapes r:id="rId2"/>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2015</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Wrong patient procedure or surgery</c:v>
                </c:pt>
                <c:pt idx="1">
                  <c:v>Wrong site/side procedure or surgery</c:v>
                </c:pt>
                <c:pt idx="2">
                  <c:v>Wrong procedure or surgery</c:v>
                </c:pt>
                <c:pt idx="3">
                  <c:v>Serious injury or death after fall</c:v>
                </c:pt>
                <c:pt idx="4">
                  <c:v>Device Misuse</c:v>
                </c:pt>
              </c:strCache>
            </c:strRef>
          </c:cat>
          <c:val>
            <c:numRef>
              <c:f>Sheet1!$B$2:$B$6</c:f>
              <c:numCache>
                <c:formatCode>General</c:formatCode>
                <c:ptCount val="5"/>
                <c:pt idx="0">
                  <c:v>1</c:v>
                </c:pt>
                <c:pt idx="1">
                  <c:v>0</c:v>
                </c:pt>
                <c:pt idx="2">
                  <c:v>2</c:v>
                </c:pt>
                <c:pt idx="3">
                  <c:v>1</c:v>
                </c:pt>
                <c:pt idx="4">
                  <c:v>0</c:v>
                </c:pt>
              </c:numCache>
            </c:numRef>
          </c:val>
          <c:extLst>
            <c:ext xmlns:c16="http://schemas.microsoft.com/office/drawing/2014/chart" uri="{C3380CC4-5D6E-409C-BE32-E72D297353CC}">
              <c16:uniqueId val="{00000000-339D-40FF-9515-A677BE4B7623}"/>
            </c:ext>
          </c:extLst>
        </c:ser>
        <c:ser>
          <c:idx val="1"/>
          <c:order val="1"/>
          <c:tx>
            <c:strRef>
              <c:f>Sheet1!$C$1</c:f>
              <c:strCache>
                <c:ptCount val="1"/>
                <c:pt idx="0">
                  <c:v>2016</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Wrong patient procedure or surgery</c:v>
                </c:pt>
                <c:pt idx="1">
                  <c:v>Wrong site/side procedure or surgery</c:v>
                </c:pt>
                <c:pt idx="2">
                  <c:v>Wrong procedure or surgery</c:v>
                </c:pt>
                <c:pt idx="3">
                  <c:v>Serious injury or death after fall</c:v>
                </c:pt>
                <c:pt idx="4">
                  <c:v>Device Misuse</c:v>
                </c:pt>
              </c:strCache>
            </c:strRef>
          </c:cat>
          <c:val>
            <c:numRef>
              <c:f>Sheet1!$C$2:$C$6</c:f>
              <c:numCache>
                <c:formatCode>General</c:formatCode>
                <c:ptCount val="5"/>
                <c:pt idx="0">
                  <c:v>0</c:v>
                </c:pt>
                <c:pt idx="1">
                  <c:v>2</c:v>
                </c:pt>
                <c:pt idx="2">
                  <c:v>4</c:v>
                </c:pt>
                <c:pt idx="3">
                  <c:v>0</c:v>
                </c:pt>
                <c:pt idx="4">
                  <c:v>0</c:v>
                </c:pt>
              </c:numCache>
            </c:numRef>
          </c:val>
          <c:extLst>
            <c:ext xmlns:c16="http://schemas.microsoft.com/office/drawing/2014/chart" uri="{C3380CC4-5D6E-409C-BE32-E72D297353CC}">
              <c16:uniqueId val="{00000001-339D-40FF-9515-A677BE4B7623}"/>
            </c:ext>
          </c:extLst>
        </c:ser>
        <c:ser>
          <c:idx val="2"/>
          <c:order val="2"/>
          <c:tx>
            <c:strRef>
              <c:f>Sheet1!$D$1</c:f>
              <c:strCache>
                <c:ptCount val="1"/>
                <c:pt idx="0">
                  <c:v>2017</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Wrong patient procedure or surgery</c:v>
                </c:pt>
                <c:pt idx="1">
                  <c:v>Wrong site/side procedure or surgery</c:v>
                </c:pt>
                <c:pt idx="2">
                  <c:v>Wrong procedure or surgery</c:v>
                </c:pt>
                <c:pt idx="3">
                  <c:v>Serious injury or death after fall</c:v>
                </c:pt>
                <c:pt idx="4">
                  <c:v>Device Misuse</c:v>
                </c:pt>
              </c:strCache>
            </c:strRef>
          </c:cat>
          <c:val>
            <c:numRef>
              <c:f>Sheet1!$D$2:$D$6</c:f>
              <c:numCache>
                <c:formatCode>General</c:formatCode>
                <c:ptCount val="5"/>
                <c:pt idx="0">
                  <c:v>1</c:v>
                </c:pt>
                <c:pt idx="1">
                  <c:v>3</c:v>
                </c:pt>
                <c:pt idx="2">
                  <c:v>4</c:v>
                </c:pt>
                <c:pt idx="3">
                  <c:v>0</c:v>
                </c:pt>
                <c:pt idx="4">
                  <c:v>0</c:v>
                </c:pt>
              </c:numCache>
            </c:numRef>
          </c:val>
          <c:extLst>
            <c:ext xmlns:c16="http://schemas.microsoft.com/office/drawing/2014/chart" uri="{C3380CC4-5D6E-409C-BE32-E72D297353CC}">
              <c16:uniqueId val="{00000002-339D-40FF-9515-A677BE4B7623}"/>
            </c:ext>
          </c:extLst>
        </c:ser>
        <c:ser>
          <c:idx val="3"/>
          <c:order val="3"/>
          <c:tx>
            <c:strRef>
              <c:f>Sheet1!$E$1</c:f>
              <c:strCache>
                <c:ptCount val="1"/>
                <c:pt idx="0">
                  <c:v>2018</c:v>
                </c:pt>
              </c:strCache>
            </c:strRef>
          </c:tx>
          <c:spPr>
            <a:solidFill>
              <a:srgbClr val="0070C0"/>
            </a:solidFill>
            <a:ln>
              <a:solidFill>
                <a:srgbClr val="0070C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Wrong patient procedure or surgery</c:v>
                </c:pt>
                <c:pt idx="1">
                  <c:v>Wrong site/side procedure or surgery</c:v>
                </c:pt>
                <c:pt idx="2">
                  <c:v>Wrong procedure or surgery</c:v>
                </c:pt>
                <c:pt idx="3">
                  <c:v>Serious injury or death after fall</c:v>
                </c:pt>
                <c:pt idx="4">
                  <c:v>Device Misuse</c:v>
                </c:pt>
              </c:strCache>
            </c:strRef>
          </c:cat>
          <c:val>
            <c:numRef>
              <c:f>Sheet1!$E$2:$E$6</c:f>
              <c:numCache>
                <c:formatCode>General</c:formatCode>
                <c:ptCount val="5"/>
                <c:pt idx="0">
                  <c:v>0</c:v>
                </c:pt>
                <c:pt idx="1">
                  <c:v>4</c:v>
                </c:pt>
                <c:pt idx="2">
                  <c:v>2</c:v>
                </c:pt>
                <c:pt idx="3">
                  <c:v>0</c:v>
                </c:pt>
                <c:pt idx="4">
                  <c:v>1</c:v>
                </c:pt>
              </c:numCache>
            </c:numRef>
          </c:val>
          <c:extLst>
            <c:ext xmlns:c16="http://schemas.microsoft.com/office/drawing/2014/chart" uri="{C3380CC4-5D6E-409C-BE32-E72D297353CC}">
              <c16:uniqueId val="{00000000-0E44-44C2-A9DA-1FE4F32C145A}"/>
            </c:ext>
          </c:extLst>
        </c:ser>
        <c:ser>
          <c:idx val="4"/>
          <c:order val="4"/>
          <c:tx>
            <c:strRef>
              <c:f>Sheet1!$F$1</c:f>
              <c:strCache>
                <c:ptCount val="1"/>
                <c:pt idx="0">
                  <c:v>2019</c:v>
                </c:pt>
              </c:strCache>
            </c:strRef>
          </c:tx>
          <c:spPr>
            <a:solidFill>
              <a:srgbClr val="FF0000"/>
            </a:solidFill>
            <a:ln>
              <a:solidFill>
                <a:srgbClr val="FF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Wrong patient procedure or surgery</c:v>
                </c:pt>
                <c:pt idx="1">
                  <c:v>Wrong site/side procedure or surgery</c:v>
                </c:pt>
                <c:pt idx="2">
                  <c:v>Wrong procedure or surgery</c:v>
                </c:pt>
                <c:pt idx="3">
                  <c:v>Serious injury or death after fall</c:v>
                </c:pt>
                <c:pt idx="4">
                  <c:v>Device Misuse</c:v>
                </c:pt>
              </c:strCache>
            </c:strRef>
          </c:cat>
          <c:val>
            <c:numRef>
              <c:f>Sheet1!$F$2:$F$6</c:f>
              <c:numCache>
                <c:formatCode>General</c:formatCode>
                <c:ptCount val="5"/>
                <c:pt idx="0">
                  <c:v>0</c:v>
                </c:pt>
                <c:pt idx="1">
                  <c:v>2</c:v>
                </c:pt>
                <c:pt idx="2">
                  <c:v>2</c:v>
                </c:pt>
                <c:pt idx="3">
                  <c:v>0</c:v>
                </c:pt>
                <c:pt idx="4">
                  <c:v>0</c:v>
                </c:pt>
              </c:numCache>
            </c:numRef>
          </c:val>
          <c:extLst>
            <c:ext xmlns:c16="http://schemas.microsoft.com/office/drawing/2014/chart" uri="{C3380CC4-5D6E-409C-BE32-E72D297353CC}">
              <c16:uniqueId val="{00000000-6D0E-424E-9482-431E4F1D8256}"/>
            </c:ext>
          </c:extLst>
        </c:ser>
        <c:dLbls>
          <c:showLegendKey val="0"/>
          <c:showVal val="0"/>
          <c:showCatName val="0"/>
          <c:showSerName val="0"/>
          <c:showPercent val="0"/>
          <c:showBubbleSize val="0"/>
        </c:dLbls>
        <c:gapWidth val="150"/>
        <c:axId val="134327680"/>
        <c:axId val="134341760"/>
      </c:barChart>
      <c:catAx>
        <c:axId val="134327680"/>
        <c:scaling>
          <c:orientation val="minMax"/>
        </c:scaling>
        <c:delete val="0"/>
        <c:axPos val="b"/>
        <c:numFmt formatCode="General" sourceLinked="0"/>
        <c:majorTickMark val="out"/>
        <c:minorTickMark val="none"/>
        <c:tickLblPos val="nextTo"/>
        <c:txPr>
          <a:bodyPr/>
          <a:lstStyle/>
          <a:p>
            <a:pPr>
              <a:defRPr sz="1400"/>
            </a:pPr>
            <a:endParaRPr lang="en-US"/>
          </a:p>
        </c:txPr>
        <c:crossAx val="134341760"/>
        <c:crosses val="autoZero"/>
        <c:auto val="1"/>
        <c:lblAlgn val="ctr"/>
        <c:lblOffset val="100"/>
        <c:noMultiLvlLbl val="0"/>
      </c:catAx>
      <c:valAx>
        <c:axId val="134341760"/>
        <c:scaling>
          <c:orientation val="minMax"/>
          <c:max val="10"/>
        </c:scaling>
        <c:delete val="0"/>
        <c:axPos val="l"/>
        <c:majorGridlines/>
        <c:numFmt formatCode="General" sourceLinked="1"/>
        <c:majorTickMark val="out"/>
        <c:minorTickMark val="none"/>
        <c:tickLblPos val="nextTo"/>
        <c:crossAx val="134327680"/>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African American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Sheet1!$B$2:$B$8</c:f>
              <c:numCache>
                <c:formatCode>General</c:formatCode>
                <c:ptCount val="7"/>
                <c:pt idx="0">
                  <c:v>73</c:v>
                </c:pt>
                <c:pt idx="1">
                  <c:v>4</c:v>
                </c:pt>
                <c:pt idx="2">
                  <c:v>4</c:v>
                </c:pt>
                <c:pt idx="3">
                  <c:v>3</c:v>
                </c:pt>
                <c:pt idx="6">
                  <c:v>2</c:v>
                </c:pt>
              </c:numCache>
            </c:numRef>
          </c:val>
          <c:extLst>
            <c:ext xmlns:c16="http://schemas.microsoft.com/office/drawing/2014/chart" uri="{C3380CC4-5D6E-409C-BE32-E72D297353CC}">
              <c16:uniqueId val="{00000000-532D-492E-84A2-30C8A358849B}"/>
            </c:ext>
          </c:extLst>
        </c:ser>
        <c:ser>
          <c:idx val="1"/>
          <c:order val="1"/>
          <c:tx>
            <c:strRef>
              <c:f>Sheet1!$C$1</c:f>
              <c:strCache>
                <c:ptCount val="1"/>
                <c:pt idx="0">
                  <c:v>American Indian/Alaska Native</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Sheet1!$C$2:$C$8</c:f>
              <c:numCache>
                <c:formatCode>General</c:formatCode>
                <c:ptCount val="7"/>
                <c:pt idx="0">
                  <c:v>2</c:v>
                </c:pt>
              </c:numCache>
            </c:numRef>
          </c:val>
          <c:extLst>
            <c:ext xmlns:c16="http://schemas.microsoft.com/office/drawing/2014/chart" uri="{C3380CC4-5D6E-409C-BE32-E72D297353CC}">
              <c16:uniqueId val="{00000001-532D-492E-84A2-30C8A358849B}"/>
            </c:ext>
          </c:extLst>
        </c:ser>
        <c:ser>
          <c:idx val="2"/>
          <c:order val="2"/>
          <c:tx>
            <c:strRef>
              <c:f>Sheet1!$D$1</c:f>
              <c:strCache>
                <c:ptCount val="1"/>
                <c:pt idx="0">
                  <c:v>Asian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Sheet1!$D$2:$D$8</c:f>
              <c:numCache>
                <c:formatCode>General</c:formatCode>
                <c:ptCount val="7"/>
                <c:pt idx="0">
                  <c:v>23</c:v>
                </c:pt>
                <c:pt idx="1">
                  <c:v>2</c:v>
                </c:pt>
                <c:pt idx="3">
                  <c:v>2</c:v>
                </c:pt>
                <c:pt idx="4">
                  <c:v>1</c:v>
                </c:pt>
                <c:pt idx="6">
                  <c:v>6</c:v>
                </c:pt>
              </c:numCache>
            </c:numRef>
          </c:val>
          <c:extLst>
            <c:ext xmlns:c16="http://schemas.microsoft.com/office/drawing/2014/chart" uri="{C3380CC4-5D6E-409C-BE32-E72D297353CC}">
              <c16:uniqueId val="{00000002-532D-492E-84A2-30C8A358849B}"/>
            </c:ext>
          </c:extLst>
        </c:ser>
        <c:ser>
          <c:idx val="3"/>
          <c:order val="3"/>
          <c:tx>
            <c:strRef>
              <c:f>Sheet1!$E$1</c:f>
              <c:strCache>
                <c:ptCount val="1"/>
                <c:pt idx="0">
                  <c:v>Native Hawaiian/Pacific Islander</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Sheet1!$E$2:$E$8</c:f>
              <c:numCache>
                <c:formatCode>General</c:formatCode>
                <c:ptCount val="7"/>
                <c:pt idx="4">
                  <c:v>1</c:v>
                </c:pt>
              </c:numCache>
            </c:numRef>
          </c:val>
          <c:extLst>
            <c:ext xmlns:c16="http://schemas.microsoft.com/office/drawing/2014/chart" uri="{C3380CC4-5D6E-409C-BE32-E72D297353CC}">
              <c16:uniqueId val="{00000004-532D-492E-84A2-30C8A358849B}"/>
            </c:ext>
          </c:extLst>
        </c:ser>
        <c:ser>
          <c:idx val="4"/>
          <c:order val="4"/>
          <c:tx>
            <c:strRef>
              <c:f>Sheet1!$F$1</c:f>
              <c:strCache>
                <c:ptCount val="1"/>
                <c:pt idx="0">
                  <c:v>White</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Sheet1!$F$2:$F$8</c:f>
              <c:numCache>
                <c:formatCode>General</c:formatCode>
                <c:ptCount val="7"/>
                <c:pt idx="0">
                  <c:v>803</c:v>
                </c:pt>
                <c:pt idx="1">
                  <c:v>27</c:v>
                </c:pt>
                <c:pt idx="2">
                  <c:v>40</c:v>
                </c:pt>
                <c:pt idx="3">
                  <c:v>48</c:v>
                </c:pt>
                <c:pt idx="4">
                  <c:v>14</c:v>
                </c:pt>
                <c:pt idx="5">
                  <c:v>2</c:v>
                </c:pt>
                <c:pt idx="6">
                  <c:v>71</c:v>
                </c:pt>
              </c:numCache>
            </c:numRef>
          </c:val>
          <c:extLst>
            <c:ext xmlns:c16="http://schemas.microsoft.com/office/drawing/2014/chart" uri="{C3380CC4-5D6E-409C-BE32-E72D297353CC}">
              <c16:uniqueId val="{00000005-532D-492E-84A2-30C8A358849B}"/>
            </c:ext>
          </c:extLst>
        </c:ser>
        <c:ser>
          <c:idx val="5"/>
          <c:order val="5"/>
          <c:tx>
            <c:strRef>
              <c:f>Sheet1!$G$1</c:f>
              <c:strCache>
                <c:ptCount val="1"/>
                <c:pt idx="0">
                  <c:v>Other</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Sheet1!$G$2:$G$8</c:f>
              <c:numCache>
                <c:formatCode>General</c:formatCode>
                <c:ptCount val="7"/>
                <c:pt idx="0">
                  <c:v>37</c:v>
                </c:pt>
                <c:pt idx="1">
                  <c:v>3</c:v>
                </c:pt>
                <c:pt idx="2">
                  <c:v>4</c:v>
                </c:pt>
                <c:pt idx="3">
                  <c:v>3</c:v>
                </c:pt>
                <c:pt idx="4">
                  <c:v>2</c:v>
                </c:pt>
                <c:pt idx="6">
                  <c:v>3</c:v>
                </c:pt>
              </c:numCache>
            </c:numRef>
          </c:val>
          <c:extLst>
            <c:ext xmlns:c16="http://schemas.microsoft.com/office/drawing/2014/chart" uri="{C3380CC4-5D6E-409C-BE32-E72D297353CC}">
              <c16:uniqueId val="{00000006-532D-492E-84A2-30C8A358849B}"/>
            </c:ext>
          </c:extLst>
        </c:ser>
        <c:ser>
          <c:idx val="6"/>
          <c:order val="6"/>
          <c:tx>
            <c:strRef>
              <c:f>Sheet1!$H$1</c:f>
              <c:strCache>
                <c:ptCount val="1"/>
                <c:pt idx="0">
                  <c:v>Unknown</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Sheet1!$H$2:$H$8</c:f>
              <c:numCache>
                <c:formatCode>General</c:formatCode>
                <c:ptCount val="7"/>
                <c:pt idx="0">
                  <c:v>84</c:v>
                </c:pt>
                <c:pt idx="1">
                  <c:v>3</c:v>
                </c:pt>
                <c:pt idx="2">
                  <c:v>3</c:v>
                </c:pt>
                <c:pt idx="3">
                  <c:v>10</c:v>
                </c:pt>
                <c:pt idx="4">
                  <c:v>7</c:v>
                </c:pt>
                <c:pt idx="6">
                  <c:v>15</c:v>
                </c:pt>
              </c:numCache>
            </c:numRef>
          </c:val>
          <c:extLst>
            <c:ext xmlns:c16="http://schemas.microsoft.com/office/drawing/2014/chart" uri="{C3380CC4-5D6E-409C-BE32-E72D297353CC}">
              <c16:uniqueId val="{00000007-532D-492E-84A2-30C8A358849B}"/>
            </c:ext>
          </c:extLst>
        </c:ser>
        <c:ser>
          <c:idx val="7"/>
          <c:order val="7"/>
          <c:tx>
            <c:strRef>
              <c:f>Sheet1!$I$1</c:f>
              <c:strCache>
                <c:ptCount val="1"/>
                <c:pt idx="0">
                  <c:v>Missing</c:v>
                </c:pt>
              </c:strCache>
            </c:strRef>
          </c:tx>
          <c:spPr>
            <a:solidFill>
              <a:schemeClr val="accent2">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Sheet1!$I$2:$I$8</c:f>
              <c:numCache>
                <c:formatCode>General</c:formatCode>
                <c:ptCount val="7"/>
                <c:pt idx="0">
                  <c:v>8</c:v>
                </c:pt>
                <c:pt idx="1">
                  <c:v>1</c:v>
                </c:pt>
                <c:pt idx="2">
                  <c:v>4</c:v>
                </c:pt>
                <c:pt idx="3">
                  <c:v>22</c:v>
                </c:pt>
                <c:pt idx="4">
                  <c:v>1</c:v>
                </c:pt>
                <c:pt idx="6">
                  <c:v>1</c:v>
                </c:pt>
              </c:numCache>
            </c:numRef>
          </c:val>
          <c:extLst>
            <c:ext xmlns:c16="http://schemas.microsoft.com/office/drawing/2014/chart" uri="{C3380CC4-5D6E-409C-BE32-E72D297353CC}">
              <c16:uniqueId val="{00000008-532D-492E-84A2-30C8A358849B}"/>
            </c:ext>
          </c:extLst>
        </c:ser>
        <c:dLbls>
          <c:dLblPos val="outEnd"/>
          <c:showLegendKey val="0"/>
          <c:showVal val="1"/>
          <c:showCatName val="0"/>
          <c:showSerName val="0"/>
          <c:showPercent val="0"/>
          <c:showBubbleSize val="0"/>
        </c:dLbls>
        <c:gapWidth val="219"/>
        <c:overlap val="-27"/>
        <c:axId val="650322768"/>
        <c:axId val="650323728"/>
      </c:barChart>
      <c:catAx>
        <c:axId val="650322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50323728"/>
        <c:crosses val="autoZero"/>
        <c:auto val="1"/>
        <c:lblAlgn val="ctr"/>
        <c:lblOffset val="100"/>
        <c:noMultiLvlLbl val="0"/>
      </c:catAx>
      <c:valAx>
        <c:axId val="6503237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50322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Hispanic</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Sheet1!$B$2:$B$8</c:f>
              <c:numCache>
                <c:formatCode>General</c:formatCode>
                <c:ptCount val="7"/>
                <c:pt idx="0">
                  <c:v>59</c:v>
                </c:pt>
                <c:pt idx="1">
                  <c:v>5</c:v>
                </c:pt>
                <c:pt idx="2">
                  <c:v>2</c:v>
                </c:pt>
                <c:pt idx="3">
                  <c:v>5</c:v>
                </c:pt>
                <c:pt idx="4">
                  <c:v>2</c:v>
                </c:pt>
                <c:pt idx="5">
                  <c:v>0</c:v>
                </c:pt>
                <c:pt idx="6">
                  <c:v>5</c:v>
                </c:pt>
              </c:numCache>
            </c:numRef>
          </c:val>
          <c:extLst>
            <c:ext xmlns:c16="http://schemas.microsoft.com/office/drawing/2014/chart" uri="{C3380CC4-5D6E-409C-BE32-E72D297353CC}">
              <c16:uniqueId val="{00000000-532D-492E-84A2-30C8A358849B}"/>
            </c:ext>
          </c:extLst>
        </c:ser>
        <c:ser>
          <c:idx val="1"/>
          <c:order val="1"/>
          <c:tx>
            <c:strRef>
              <c:f>Sheet1!$C$1</c:f>
              <c:strCache>
                <c:ptCount val="1"/>
                <c:pt idx="0">
                  <c:v>Non-Hispanic</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Sheet1!$C$2:$C$8</c:f>
              <c:numCache>
                <c:formatCode>General</c:formatCode>
                <c:ptCount val="7"/>
                <c:pt idx="0">
                  <c:v>875</c:v>
                </c:pt>
                <c:pt idx="1">
                  <c:v>30</c:v>
                </c:pt>
                <c:pt idx="2">
                  <c:v>43</c:v>
                </c:pt>
                <c:pt idx="3">
                  <c:v>54</c:v>
                </c:pt>
                <c:pt idx="4">
                  <c:v>18</c:v>
                </c:pt>
                <c:pt idx="5">
                  <c:v>2</c:v>
                </c:pt>
                <c:pt idx="6">
                  <c:v>82</c:v>
                </c:pt>
              </c:numCache>
            </c:numRef>
          </c:val>
          <c:extLst>
            <c:ext xmlns:c16="http://schemas.microsoft.com/office/drawing/2014/chart" uri="{C3380CC4-5D6E-409C-BE32-E72D297353CC}">
              <c16:uniqueId val="{00000001-532D-492E-84A2-30C8A358849B}"/>
            </c:ext>
          </c:extLst>
        </c:ser>
        <c:ser>
          <c:idx val="2"/>
          <c:order val="2"/>
          <c:tx>
            <c:strRef>
              <c:f>Sheet1!$D$1</c:f>
              <c:strCache>
                <c:ptCount val="1"/>
                <c:pt idx="0">
                  <c:v>Unknown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Sheet1!$D$2:$D$8</c:f>
              <c:numCache>
                <c:formatCode>General</c:formatCode>
                <c:ptCount val="7"/>
                <c:pt idx="0">
                  <c:v>88</c:v>
                </c:pt>
                <c:pt idx="1">
                  <c:v>4</c:v>
                </c:pt>
                <c:pt idx="2">
                  <c:v>6</c:v>
                </c:pt>
                <c:pt idx="3">
                  <c:v>8</c:v>
                </c:pt>
                <c:pt idx="4">
                  <c:v>5</c:v>
                </c:pt>
                <c:pt idx="5">
                  <c:v>0</c:v>
                </c:pt>
                <c:pt idx="6">
                  <c:v>10</c:v>
                </c:pt>
              </c:numCache>
            </c:numRef>
          </c:val>
          <c:extLst>
            <c:ext xmlns:c16="http://schemas.microsoft.com/office/drawing/2014/chart" uri="{C3380CC4-5D6E-409C-BE32-E72D297353CC}">
              <c16:uniqueId val="{00000002-532D-492E-84A2-30C8A358849B}"/>
            </c:ext>
          </c:extLst>
        </c:ser>
        <c:ser>
          <c:idx val="3"/>
          <c:order val="3"/>
          <c:tx>
            <c:strRef>
              <c:f>Sheet1!$E$1</c:f>
              <c:strCache>
                <c:ptCount val="1"/>
                <c:pt idx="0">
                  <c:v>Missing</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Sheet1!$E$2:$E$8</c:f>
              <c:numCache>
                <c:formatCode>General</c:formatCode>
                <c:ptCount val="7"/>
                <c:pt idx="0">
                  <c:v>8</c:v>
                </c:pt>
                <c:pt idx="1">
                  <c:v>1</c:v>
                </c:pt>
                <c:pt idx="2">
                  <c:v>4</c:v>
                </c:pt>
                <c:pt idx="3">
                  <c:v>21</c:v>
                </c:pt>
                <c:pt idx="4">
                  <c:v>1</c:v>
                </c:pt>
                <c:pt idx="5">
                  <c:v>0</c:v>
                </c:pt>
                <c:pt idx="6">
                  <c:v>1</c:v>
                </c:pt>
              </c:numCache>
            </c:numRef>
          </c:val>
          <c:extLst>
            <c:ext xmlns:c16="http://schemas.microsoft.com/office/drawing/2014/chart" uri="{C3380CC4-5D6E-409C-BE32-E72D297353CC}">
              <c16:uniqueId val="{00000004-532D-492E-84A2-30C8A358849B}"/>
            </c:ext>
          </c:extLst>
        </c:ser>
        <c:dLbls>
          <c:dLblPos val="outEnd"/>
          <c:showLegendKey val="0"/>
          <c:showVal val="1"/>
          <c:showCatName val="0"/>
          <c:showSerName val="0"/>
          <c:showPercent val="0"/>
          <c:showBubbleSize val="0"/>
        </c:dLbls>
        <c:gapWidth val="219"/>
        <c:overlap val="-27"/>
        <c:axId val="650322768"/>
        <c:axId val="650323728"/>
      </c:barChart>
      <c:catAx>
        <c:axId val="6503227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50323728"/>
        <c:crosses val="autoZero"/>
        <c:auto val="1"/>
        <c:lblAlgn val="ctr"/>
        <c:lblOffset val="100"/>
        <c:noMultiLvlLbl val="0"/>
      </c:catAx>
      <c:valAx>
        <c:axId val="65032372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503227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CY 2019</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Sheet1!$B$2:$B$8</c:f>
              <c:numCache>
                <c:formatCode>General</c:formatCode>
                <c:ptCount val="7"/>
                <c:pt idx="0">
                  <c:v>1030</c:v>
                </c:pt>
                <c:pt idx="1">
                  <c:v>40</c:v>
                </c:pt>
                <c:pt idx="2">
                  <c:v>55</c:v>
                </c:pt>
                <c:pt idx="3">
                  <c:v>88</c:v>
                </c:pt>
                <c:pt idx="4">
                  <c:v>26</c:v>
                </c:pt>
                <c:pt idx="5">
                  <c:v>2</c:v>
                </c:pt>
                <c:pt idx="6">
                  <c:v>98</c:v>
                </c:pt>
              </c:numCache>
            </c:numRef>
          </c:val>
          <c:extLst>
            <c:ext xmlns:c16="http://schemas.microsoft.com/office/drawing/2014/chart" uri="{C3380CC4-5D6E-409C-BE32-E72D297353CC}">
              <c16:uniqueId val="{00000000-C071-4A66-99A0-1A09A953F975}"/>
            </c:ext>
          </c:extLst>
        </c:ser>
        <c:ser>
          <c:idx val="1"/>
          <c:order val="1"/>
          <c:tx>
            <c:strRef>
              <c:f>Sheet1!$C$1</c:f>
              <c:strCache>
                <c:ptCount val="1"/>
                <c:pt idx="0">
                  <c:v>CY 2020</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Care Management</c:v>
                </c:pt>
                <c:pt idx="1">
                  <c:v>Environmental</c:v>
                </c:pt>
                <c:pt idx="2">
                  <c:v>Patient Protection</c:v>
                </c:pt>
                <c:pt idx="3">
                  <c:v>Potential Criminal</c:v>
                </c:pt>
                <c:pt idx="4">
                  <c:v>Product or Device</c:v>
                </c:pt>
                <c:pt idx="5">
                  <c:v>Radiologic</c:v>
                </c:pt>
                <c:pt idx="6">
                  <c:v>Surgical or Invasive</c:v>
                </c:pt>
              </c:strCache>
            </c:strRef>
          </c:cat>
          <c:val>
            <c:numRef>
              <c:f>Sheet1!$C$2:$C$8</c:f>
              <c:numCache>
                <c:formatCode>General</c:formatCode>
                <c:ptCount val="7"/>
                <c:pt idx="0">
                  <c:v>866</c:v>
                </c:pt>
                <c:pt idx="1">
                  <c:v>28</c:v>
                </c:pt>
                <c:pt idx="2">
                  <c:v>55</c:v>
                </c:pt>
                <c:pt idx="3">
                  <c:v>80</c:v>
                </c:pt>
                <c:pt idx="4">
                  <c:v>22</c:v>
                </c:pt>
                <c:pt idx="5">
                  <c:v>0</c:v>
                </c:pt>
                <c:pt idx="6">
                  <c:v>67</c:v>
                </c:pt>
              </c:numCache>
            </c:numRef>
          </c:val>
          <c:extLst>
            <c:ext xmlns:c16="http://schemas.microsoft.com/office/drawing/2014/chart" uri="{C3380CC4-5D6E-409C-BE32-E72D297353CC}">
              <c16:uniqueId val="{00000001-C071-4A66-99A0-1A09A953F975}"/>
            </c:ext>
          </c:extLst>
        </c:ser>
        <c:dLbls>
          <c:dLblPos val="outEnd"/>
          <c:showLegendKey val="0"/>
          <c:showVal val="1"/>
          <c:showCatName val="0"/>
          <c:showSerName val="0"/>
          <c:showPercent val="0"/>
          <c:showBubbleSize val="0"/>
        </c:dLbls>
        <c:gapWidth val="219"/>
        <c:overlap val="-27"/>
        <c:axId val="626024848"/>
        <c:axId val="626025488"/>
      </c:barChart>
      <c:catAx>
        <c:axId val="62602484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26025488"/>
        <c:crosses val="autoZero"/>
        <c:auto val="1"/>
        <c:lblAlgn val="ctr"/>
        <c:lblOffset val="100"/>
        <c:noMultiLvlLbl val="0"/>
      </c:catAx>
      <c:valAx>
        <c:axId val="62602548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2602484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Veterans</c:v>
                </c:pt>
              </c:strCache>
            </c:strRef>
          </c:tx>
          <c:spPr>
            <a:solidFill>
              <a:schemeClr val="accent1"/>
            </a:solidFill>
            <a:ln>
              <a:noFill/>
            </a:ln>
            <a:effectLst/>
          </c:spPr>
          <c:invertIfNegative val="0"/>
          <c:cat>
            <c:strRef>
              <c:f>Sheet1!$A$2:$A$10</c:f>
              <c:strCache>
                <c:ptCount val="9"/>
                <c:pt idx="0">
                  <c:v>Burns with Death/Serious Injury</c:v>
                </c:pt>
                <c:pt idx="1">
                  <c:v>Falls with Death/Serious Injury</c:v>
                </c:pt>
                <c:pt idx="2">
                  <c:v>Medication Error</c:v>
                </c:pt>
                <c:pt idx="3">
                  <c:v>Physical Assault</c:v>
                </c:pt>
                <c:pt idx="4">
                  <c:v>Retained Foreign Object</c:v>
                </c:pt>
                <c:pt idx="5">
                  <c:v>Pressure Ulcers</c:v>
                </c:pt>
                <c:pt idx="6">
                  <c:v>Suicide/Self-Harm</c:v>
                </c:pt>
                <c:pt idx="7">
                  <c:v>Surgery Wrong Body Part/Side/Site</c:v>
                </c:pt>
                <c:pt idx="8">
                  <c:v>Surgery Wrong Procedure</c:v>
                </c:pt>
              </c:strCache>
            </c:strRef>
          </c:cat>
          <c:val>
            <c:numRef>
              <c:f>Sheet1!$B$2:$B$10</c:f>
              <c:numCache>
                <c:formatCode>General</c:formatCode>
                <c:ptCount val="9"/>
                <c:pt idx="0">
                  <c:v>1</c:v>
                </c:pt>
                <c:pt idx="1">
                  <c:v>16</c:v>
                </c:pt>
                <c:pt idx="2">
                  <c:v>1</c:v>
                </c:pt>
                <c:pt idx="3">
                  <c:v>1</c:v>
                </c:pt>
                <c:pt idx="4">
                  <c:v>1</c:v>
                </c:pt>
                <c:pt idx="5">
                  <c:v>26</c:v>
                </c:pt>
                <c:pt idx="6">
                  <c:v>1</c:v>
                </c:pt>
                <c:pt idx="7">
                  <c:v>1</c:v>
                </c:pt>
                <c:pt idx="8">
                  <c:v>1</c:v>
                </c:pt>
              </c:numCache>
            </c:numRef>
          </c:val>
          <c:extLst>
            <c:ext xmlns:c16="http://schemas.microsoft.com/office/drawing/2014/chart" uri="{C3380CC4-5D6E-409C-BE32-E72D297353CC}">
              <c16:uniqueId val="{00000005-9AC8-4A5E-B399-99F7F6BF2D20}"/>
            </c:ext>
          </c:extLst>
        </c:ser>
        <c:dLbls>
          <c:showLegendKey val="0"/>
          <c:showVal val="0"/>
          <c:showCatName val="0"/>
          <c:showSerName val="0"/>
          <c:showPercent val="0"/>
          <c:showBubbleSize val="0"/>
        </c:dLbls>
        <c:gapWidth val="219"/>
        <c:overlap val="-27"/>
        <c:axId val="626025168"/>
        <c:axId val="626028368"/>
      </c:barChart>
      <c:catAx>
        <c:axId val="62602516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26028368"/>
        <c:crosses val="autoZero"/>
        <c:auto val="1"/>
        <c:lblAlgn val="ctr"/>
        <c:lblOffset val="100"/>
        <c:noMultiLvlLbl val="0"/>
      </c:catAx>
      <c:valAx>
        <c:axId val="626028368"/>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197" b="0" i="0" u="none" strike="noStrike" kern="1200" baseline="0">
                <a:solidFill>
                  <a:schemeClr val="tx1">
                    <a:lumMod val="65000"/>
                    <a:lumOff val="35000"/>
                  </a:schemeClr>
                </a:solidFill>
                <a:latin typeface="+mn-lt"/>
                <a:ea typeface="+mn-ea"/>
                <a:cs typeface="+mn-cs"/>
              </a:defRPr>
            </a:pPr>
            <a:endParaRPr lang="en-US"/>
          </a:p>
        </c:txPr>
        <c:crossAx val="6260251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2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7.3231852160474606E-2"/>
          <c:y val="6.1084507050369552E-2"/>
          <c:w val="0.88441062360677503"/>
          <c:h val="0.73707243137734901"/>
        </c:manualLayout>
      </c:layout>
      <c:barChart>
        <c:barDir val="col"/>
        <c:grouping val="clustered"/>
        <c:varyColors val="0"/>
        <c:ser>
          <c:idx val="1"/>
          <c:order val="0"/>
          <c:tx>
            <c:strRef>
              <c:f>Sheet3!$B$1</c:f>
              <c:strCache>
                <c:ptCount val="1"/>
                <c:pt idx="0">
                  <c:v>2015</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Sheet3!$B$2:$B$6</c:f>
              <c:numCache>
                <c:formatCode>General</c:formatCode>
                <c:ptCount val="5"/>
                <c:pt idx="0">
                  <c:v>26</c:v>
                </c:pt>
                <c:pt idx="1">
                  <c:v>2</c:v>
                </c:pt>
                <c:pt idx="2">
                  <c:v>12</c:v>
                </c:pt>
                <c:pt idx="3">
                  <c:v>36</c:v>
                </c:pt>
                <c:pt idx="4">
                  <c:v>0</c:v>
                </c:pt>
              </c:numCache>
            </c:numRef>
          </c:val>
          <c:extLst>
            <c:ext xmlns:c16="http://schemas.microsoft.com/office/drawing/2014/chart" uri="{C3380CC4-5D6E-409C-BE32-E72D297353CC}">
              <c16:uniqueId val="{00000001-D44C-45D2-AE9D-973AC28C1FF6}"/>
            </c:ext>
          </c:extLst>
        </c:ser>
        <c:ser>
          <c:idx val="2"/>
          <c:order val="1"/>
          <c:tx>
            <c:strRef>
              <c:f>Sheet3!$C$1</c:f>
              <c:strCache>
                <c:ptCount val="1"/>
                <c:pt idx="0">
                  <c:v>2016</c:v>
                </c:pt>
              </c:strCache>
            </c:strRef>
          </c:tx>
          <c:spPr>
            <a:solidFill>
              <a:srgbClr val="7030A0"/>
            </a:solidFill>
            <a:ln>
              <a:solidFill>
                <a:srgbClr val="7030A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Sheet3!$C$2:$C$6</c:f>
              <c:numCache>
                <c:formatCode>General</c:formatCode>
                <c:ptCount val="5"/>
                <c:pt idx="0">
                  <c:v>35</c:v>
                </c:pt>
                <c:pt idx="1">
                  <c:v>6</c:v>
                </c:pt>
                <c:pt idx="2">
                  <c:v>11</c:v>
                </c:pt>
                <c:pt idx="3">
                  <c:v>35</c:v>
                </c:pt>
                <c:pt idx="4">
                  <c:v>0</c:v>
                </c:pt>
              </c:numCache>
            </c:numRef>
          </c:val>
          <c:extLst>
            <c:ext xmlns:c16="http://schemas.microsoft.com/office/drawing/2014/chart" uri="{C3380CC4-5D6E-409C-BE32-E72D297353CC}">
              <c16:uniqueId val="{00000002-D44C-45D2-AE9D-973AC28C1FF6}"/>
            </c:ext>
          </c:extLst>
        </c:ser>
        <c:ser>
          <c:idx val="3"/>
          <c:order val="2"/>
          <c:tx>
            <c:strRef>
              <c:f>Sheet3!$D$1</c:f>
              <c:strCache>
                <c:ptCount val="1"/>
                <c:pt idx="0">
                  <c:v>2017</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Sheet3!$D$2:$D$6</c:f>
              <c:numCache>
                <c:formatCode>General</c:formatCode>
                <c:ptCount val="5"/>
                <c:pt idx="0">
                  <c:v>49</c:v>
                </c:pt>
                <c:pt idx="1">
                  <c:v>1</c:v>
                </c:pt>
                <c:pt idx="2">
                  <c:v>8</c:v>
                </c:pt>
                <c:pt idx="3">
                  <c:v>31</c:v>
                </c:pt>
                <c:pt idx="4">
                  <c:v>0</c:v>
                </c:pt>
              </c:numCache>
            </c:numRef>
          </c:val>
          <c:extLst>
            <c:ext xmlns:c16="http://schemas.microsoft.com/office/drawing/2014/chart" uri="{C3380CC4-5D6E-409C-BE32-E72D297353CC}">
              <c16:uniqueId val="{00000003-D44C-45D2-AE9D-973AC28C1FF6}"/>
            </c:ext>
          </c:extLst>
        </c:ser>
        <c:ser>
          <c:idx val="4"/>
          <c:order val="3"/>
          <c:tx>
            <c:strRef>
              <c:f>Sheet3!$E$1</c:f>
              <c:strCache>
                <c:ptCount val="1"/>
                <c:pt idx="0">
                  <c:v>2018</c:v>
                </c:pt>
              </c:strCache>
            </c:strRef>
          </c:tx>
          <c:spPr>
            <a:solidFill>
              <a:srgbClr val="1F497D">
                <a:lumMod val="40000"/>
                <a:lumOff val="60000"/>
              </a:srgbClr>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Sheet3!$E$2:$E$6</c:f>
              <c:numCache>
                <c:formatCode>General</c:formatCode>
                <c:ptCount val="5"/>
                <c:pt idx="0">
                  <c:v>25</c:v>
                </c:pt>
                <c:pt idx="1">
                  <c:v>2</c:v>
                </c:pt>
                <c:pt idx="2">
                  <c:v>12</c:v>
                </c:pt>
                <c:pt idx="3">
                  <c:v>36</c:v>
                </c:pt>
                <c:pt idx="4">
                  <c:v>0</c:v>
                </c:pt>
              </c:numCache>
            </c:numRef>
          </c:val>
          <c:extLst>
            <c:ext xmlns:c16="http://schemas.microsoft.com/office/drawing/2014/chart" uri="{C3380CC4-5D6E-409C-BE32-E72D297353CC}">
              <c16:uniqueId val="{00000004-D44C-45D2-AE9D-973AC28C1FF6}"/>
            </c:ext>
          </c:extLst>
        </c:ser>
        <c:ser>
          <c:idx val="0"/>
          <c:order val="4"/>
          <c:tx>
            <c:strRef>
              <c:f>Sheet3!$F$1</c:f>
              <c:strCache>
                <c:ptCount val="1"/>
                <c:pt idx="0">
                  <c:v>2019</c:v>
                </c:pt>
              </c:strCache>
            </c:strRef>
          </c:tx>
          <c:spPr>
            <a:solidFill>
              <a:srgbClr val="FF0000"/>
            </a:solidFill>
            <a:ln>
              <a:solidFill>
                <a:srgbClr val="FF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Sheet3!$A$2:$A$6</c:f>
              <c:strCache>
                <c:ptCount val="5"/>
                <c:pt idx="0">
                  <c:v>Wrong Site Surgery or Procedure</c:v>
                </c:pt>
                <c:pt idx="1">
                  <c:v>Surgery or Procedure on Wrong Patient</c:v>
                </c:pt>
                <c:pt idx="2">
                  <c:v>Wrong Surgery or Procedure</c:v>
                </c:pt>
                <c:pt idx="3">
                  <c:v>Unintended Retention of a Foreign Object</c:v>
                </c:pt>
                <c:pt idx="4">
                  <c:v>Intraoperative or Immediate Postoperative Death of an ASA Class 1 Patient</c:v>
                </c:pt>
              </c:strCache>
            </c:strRef>
          </c:cat>
          <c:val>
            <c:numRef>
              <c:f>Sheet3!$F$2:$F$6</c:f>
              <c:numCache>
                <c:formatCode>General</c:formatCode>
                <c:ptCount val="5"/>
                <c:pt idx="0">
                  <c:v>47</c:v>
                </c:pt>
                <c:pt idx="1">
                  <c:v>0</c:v>
                </c:pt>
                <c:pt idx="2">
                  <c:v>17</c:v>
                </c:pt>
                <c:pt idx="3">
                  <c:v>29</c:v>
                </c:pt>
                <c:pt idx="4">
                  <c:v>0</c:v>
                </c:pt>
              </c:numCache>
            </c:numRef>
          </c:val>
          <c:extLst>
            <c:ext xmlns:c16="http://schemas.microsoft.com/office/drawing/2014/chart" uri="{C3380CC4-5D6E-409C-BE32-E72D297353CC}">
              <c16:uniqueId val="{00000002-0932-4530-A543-A8FAA4984E4A}"/>
            </c:ext>
          </c:extLst>
        </c:ser>
        <c:dLbls>
          <c:showLegendKey val="0"/>
          <c:showVal val="0"/>
          <c:showCatName val="0"/>
          <c:showSerName val="0"/>
          <c:showPercent val="0"/>
          <c:showBubbleSize val="0"/>
        </c:dLbls>
        <c:gapWidth val="150"/>
        <c:axId val="157466624"/>
        <c:axId val="157468160"/>
      </c:barChart>
      <c:catAx>
        <c:axId val="157466624"/>
        <c:scaling>
          <c:orientation val="minMax"/>
        </c:scaling>
        <c:delete val="0"/>
        <c:axPos val="b"/>
        <c:numFmt formatCode="General" sourceLinked="0"/>
        <c:majorTickMark val="out"/>
        <c:minorTickMark val="none"/>
        <c:tickLblPos val="nextTo"/>
        <c:txPr>
          <a:bodyPr/>
          <a:lstStyle/>
          <a:p>
            <a:pPr>
              <a:defRPr sz="1200"/>
            </a:pPr>
            <a:endParaRPr lang="en-US"/>
          </a:p>
        </c:txPr>
        <c:crossAx val="157468160"/>
        <c:crosses val="autoZero"/>
        <c:auto val="1"/>
        <c:lblAlgn val="ctr"/>
        <c:lblOffset val="100"/>
        <c:noMultiLvlLbl val="0"/>
      </c:catAx>
      <c:valAx>
        <c:axId val="157468160"/>
        <c:scaling>
          <c:orientation val="minMax"/>
        </c:scaling>
        <c:delete val="0"/>
        <c:axPos val="l"/>
        <c:majorGridlines/>
        <c:numFmt formatCode="General" sourceLinked="1"/>
        <c:majorTickMark val="out"/>
        <c:minorTickMark val="none"/>
        <c:tickLblPos val="nextTo"/>
        <c:txPr>
          <a:bodyPr/>
          <a:lstStyle/>
          <a:p>
            <a:pPr>
              <a:defRPr sz="1200"/>
            </a:pPr>
            <a:endParaRPr lang="en-US"/>
          </a:p>
        </c:txPr>
        <c:crossAx val="157466624"/>
        <c:crosses val="autoZero"/>
        <c:crossBetween val="between"/>
      </c:valAx>
    </c:plotArea>
    <c:legend>
      <c:legendPos val="b"/>
      <c:overlay val="0"/>
      <c:txPr>
        <a:bodyPr/>
        <a:lstStyle/>
        <a:p>
          <a:pPr>
            <a:defRPr sz="1200"/>
          </a:pPr>
          <a:endParaRPr lang="en-US"/>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935212860541099"/>
          <c:y val="8.10253477207422E-2"/>
          <c:w val="0.88735716697398548"/>
          <c:h val="0.72347125757563469"/>
        </c:manualLayout>
      </c:layout>
      <c:barChart>
        <c:barDir val="col"/>
        <c:grouping val="clustered"/>
        <c:varyColors val="0"/>
        <c:ser>
          <c:idx val="0"/>
          <c:order val="0"/>
          <c:tx>
            <c:strRef>
              <c:f>Sheet1!$B$1</c:f>
              <c:strCache>
                <c:ptCount val="1"/>
                <c:pt idx="0">
                  <c:v>2015</c:v>
                </c:pt>
              </c:strCache>
            </c:strRef>
          </c:tx>
          <c:spPr>
            <a:solidFill>
              <a:srgbClr val="00B050"/>
            </a:solidFill>
          </c:spPr>
          <c:invertIfNegative val="0"/>
          <c:dLbls>
            <c:dLbl>
              <c:idx val="0"/>
              <c:layout>
                <c:manualLayout>
                  <c:x val="1.4955731036132773E-3"/>
                  <c:y val="1.2499999999999943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F4A-4F5E-945A-309F8F1628A1}"/>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Sheet1!$B$2:$B$4</c:f>
              <c:numCache>
                <c:formatCode>General</c:formatCode>
                <c:ptCount val="3"/>
                <c:pt idx="0">
                  <c:v>446</c:v>
                </c:pt>
                <c:pt idx="1">
                  <c:v>12</c:v>
                </c:pt>
                <c:pt idx="2">
                  <c:v>2</c:v>
                </c:pt>
              </c:numCache>
            </c:numRef>
          </c:val>
          <c:extLst>
            <c:ext xmlns:c16="http://schemas.microsoft.com/office/drawing/2014/chart" uri="{C3380CC4-5D6E-409C-BE32-E72D297353CC}">
              <c16:uniqueId val="{00000001-4F4A-4F5E-945A-309F8F1628A1}"/>
            </c:ext>
          </c:extLst>
        </c:ser>
        <c:ser>
          <c:idx val="1"/>
          <c:order val="1"/>
          <c:tx>
            <c:strRef>
              <c:f>Sheet1!$C$1</c:f>
              <c:strCache>
                <c:ptCount val="1"/>
                <c:pt idx="0">
                  <c:v>2016</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Sheet1!$C$2:$C$4</c:f>
              <c:numCache>
                <c:formatCode>General</c:formatCode>
                <c:ptCount val="3"/>
                <c:pt idx="0">
                  <c:v>138</c:v>
                </c:pt>
                <c:pt idx="1">
                  <c:v>9</c:v>
                </c:pt>
                <c:pt idx="2">
                  <c:v>9</c:v>
                </c:pt>
              </c:numCache>
            </c:numRef>
          </c:val>
          <c:extLst>
            <c:ext xmlns:c16="http://schemas.microsoft.com/office/drawing/2014/chart" uri="{C3380CC4-5D6E-409C-BE32-E72D297353CC}">
              <c16:uniqueId val="{00000003-4F4A-4F5E-945A-309F8F1628A1}"/>
            </c:ext>
          </c:extLst>
        </c:ser>
        <c:ser>
          <c:idx val="2"/>
          <c:order val="2"/>
          <c:tx>
            <c:strRef>
              <c:f>Sheet1!$D$1</c:f>
              <c:strCache>
                <c:ptCount val="1"/>
                <c:pt idx="0">
                  <c:v>2017</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Sheet1!$D$2:$D$4</c:f>
              <c:numCache>
                <c:formatCode>General</c:formatCode>
                <c:ptCount val="3"/>
                <c:pt idx="0">
                  <c:v>21</c:v>
                </c:pt>
                <c:pt idx="1">
                  <c:v>21</c:v>
                </c:pt>
                <c:pt idx="2">
                  <c:v>3</c:v>
                </c:pt>
              </c:numCache>
            </c:numRef>
          </c:val>
          <c:extLst>
            <c:ext xmlns:c16="http://schemas.microsoft.com/office/drawing/2014/chart" uri="{C3380CC4-5D6E-409C-BE32-E72D297353CC}">
              <c16:uniqueId val="{00000005-4F4A-4F5E-945A-309F8F1628A1}"/>
            </c:ext>
          </c:extLst>
        </c:ser>
        <c:ser>
          <c:idx val="3"/>
          <c:order val="3"/>
          <c:tx>
            <c:strRef>
              <c:f>Sheet1!$E$1</c:f>
              <c:strCache>
                <c:ptCount val="1"/>
                <c:pt idx="0">
                  <c:v>2018</c:v>
                </c:pt>
              </c:strCache>
            </c:strRef>
          </c:tx>
          <c:spPr>
            <a:solidFill>
              <a:srgbClr val="0070C0"/>
            </a:solidFill>
            <a:ln>
              <a:solidFill>
                <a:srgbClr val="0070C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Contaminated drugs, device or biologics</c:v>
                </c:pt>
                <c:pt idx="1">
                  <c:v>Device misuse or malfunction</c:v>
                </c:pt>
                <c:pt idx="2">
                  <c:v>Intravascular air embolism</c:v>
                </c:pt>
              </c:strCache>
            </c:strRef>
          </c:cat>
          <c:val>
            <c:numRef>
              <c:f>Sheet1!$E$2:$E$4</c:f>
              <c:numCache>
                <c:formatCode>General</c:formatCode>
                <c:ptCount val="3"/>
                <c:pt idx="0">
                  <c:v>8</c:v>
                </c:pt>
                <c:pt idx="1">
                  <c:v>11</c:v>
                </c:pt>
                <c:pt idx="2">
                  <c:v>7</c:v>
                </c:pt>
              </c:numCache>
            </c:numRef>
          </c:val>
          <c:extLst>
            <c:ext xmlns:c16="http://schemas.microsoft.com/office/drawing/2014/chart" uri="{C3380CC4-5D6E-409C-BE32-E72D297353CC}">
              <c16:uniqueId val="{00000006-4F4A-4F5E-945A-309F8F1628A1}"/>
            </c:ext>
          </c:extLst>
        </c:ser>
        <c:ser>
          <c:idx val="4"/>
          <c:order val="4"/>
          <c:tx>
            <c:strRef>
              <c:f>Sheet1!$F$1</c:f>
              <c:strCache>
                <c:ptCount val="1"/>
                <c:pt idx="0">
                  <c:v>2019</c:v>
                </c:pt>
              </c:strCache>
            </c:strRef>
          </c:tx>
          <c:spPr>
            <a:solidFill>
              <a:srgbClr val="FF0000"/>
            </a:solidFill>
            <a:ln>
              <a:solidFill>
                <a:srgbClr val="FF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Contaminated drugs, device or biologics</c:v>
                </c:pt>
                <c:pt idx="1">
                  <c:v>Device misuse or malfunction</c:v>
                </c:pt>
                <c:pt idx="2">
                  <c:v>Intravascular air embolism</c:v>
                </c:pt>
              </c:strCache>
            </c:strRef>
          </c:cat>
          <c:val>
            <c:numRef>
              <c:f>Sheet1!$F$2:$F$4</c:f>
              <c:numCache>
                <c:formatCode>General</c:formatCode>
                <c:ptCount val="3"/>
                <c:pt idx="0">
                  <c:v>5</c:v>
                </c:pt>
                <c:pt idx="1">
                  <c:v>15</c:v>
                </c:pt>
                <c:pt idx="2">
                  <c:v>6</c:v>
                </c:pt>
              </c:numCache>
            </c:numRef>
          </c:val>
          <c:extLst>
            <c:ext xmlns:c16="http://schemas.microsoft.com/office/drawing/2014/chart" uri="{C3380CC4-5D6E-409C-BE32-E72D297353CC}">
              <c16:uniqueId val="{00000009-4F4A-4F5E-945A-309F8F1628A1}"/>
            </c:ext>
          </c:extLst>
        </c:ser>
        <c:dLbls>
          <c:showLegendKey val="0"/>
          <c:showVal val="0"/>
          <c:showCatName val="0"/>
          <c:showSerName val="0"/>
          <c:showPercent val="0"/>
          <c:showBubbleSize val="0"/>
        </c:dLbls>
        <c:gapWidth val="150"/>
        <c:axId val="159736192"/>
        <c:axId val="159737728"/>
      </c:barChart>
      <c:catAx>
        <c:axId val="159736192"/>
        <c:scaling>
          <c:orientation val="minMax"/>
        </c:scaling>
        <c:delete val="0"/>
        <c:axPos val="b"/>
        <c:numFmt formatCode="General" sourceLinked="0"/>
        <c:majorTickMark val="out"/>
        <c:minorTickMark val="none"/>
        <c:tickLblPos val="nextTo"/>
        <c:txPr>
          <a:bodyPr/>
          <a:lstStyle/>
          <a:p>
            <a:pPr>
              <a:defRPr sz="1400"/>
            </a:pPr>
            <a:endParaRPr lang="en-US"/>
          </a:p>
        </c:txPr>
        <c:crossAx val="159737728"/>
        <c:crosses val="autoZero"/>
        <c:auto val="1"/>
        <c:lblAlgn val="ctr"/>
        <c:lblOffset val="100"/>
        <c:noMultiLvlLbl val="0"/>
      </c:catAx>
      <c:valAx>
        <c:axId val="159737728"/>
        <c:scaling>
          <c:orientation val="minMax"/>
        </c:scaling>
        <c:delete val="0"/>
        <c:axPos val="l"/>
        <c:majorGridlines/>
        <c:numFmt formatCode="General" sourceLinked="1"/>
        <c:majorTickMark val="out"/>
        <c:minorTickMark val="none"/>
        <c:tickLblPos val="nextTo"/>
        <c:crossAx val="159736192"/>
        <c:crosses val="autoZero"/>
        <c:crossBetween val="between"/>
      </c:valAx>
    </c:plotArea>
    <c:legend>
      <c:legendPos val="b"/>
      <c:overlay val="0"/>
      <c:txPr>
        <a:bodyPr/>
        <a:lstStyle/>
        <a:p>
          <a:pPr>
            <a:defRPr sz="12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2101721427648734"/>
          <c:y val="3.1425760831720467E-2"/>
          <c:w val="0.852303522727066"/>
          <c:h val="0.77657090372374216"/>
        </c:manualLayout>
      </c:layout>
      <c:barChart>
        <c:barDir val="col"/>
        <c:grouping val="clustered"/>
        <c:varyColors val="0"/>
        <c:ser>
          <c:idx val="0"/>
          <c:order val="0"/>
          <c:tx>
            <c:strRef>
              <c:f>Sheet1!$B$1</c:f>
              <c:strCache>
                <c:ptCount val="1"/>
                <c:pt idx="0">
                  <c:v>2015</c:v>
                </c:pt>
              </c:strCache>
            </c:strRef>
          </c:tx>
          <c:spPr>
            <a:solidFill>
              <a:srgbClr val="00B050"/>
            </a:solidFill>
          </c:spPr>
          <c:invertIfNegative val="0"/>
          <c:dLbls>
            <c:dLbl>
              <c:idx val="2"/>
              <c:layout>
                <c:manualLayout>
                  <c:x val="-4.3245519066522312E-2"/>
                  <c:y val="1.129637293408275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972-4067-8C01-52BBAEFA9000}"/>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Sheet1!$B$2:$B$6</c:f>
              <c:numCache>
                <c:formatCode>General</c:formatCode>
                <c:ptCount val="5"/>
                <c:pt idx="0">
                  <c:v>0</c:v>
                </c:pt>
                <c:pt idx="1">
                  <c:v>0</c:v>
                </c:pt>
                <c:pt idx="2">
                  <c:v>30</c:v>
                </c:pt>
                <c:pt idx="3">
                  <c:v>1</c:v>
                </c:pt>
                <c:pt idx="4">
                  <c:v>2</c:v>
                </c:pt>
              </c:numCache>
            </c:numRef>
          </c:val>
          <c:extLst>
            <c:ext xmlns:c16="http://schemas.microsoft.com/office/drawing/2014/chart" uri="{C3380CC4-5D6E-409C-BE32-E72D297353CC}">
              <c16:uniqueId val="{00000000-2972-4067-8C01-52BBAEFA9000}"/>
            </c:ext>
          </c:extLst>
        </c:ser>
        <c:ser>
          <c:idx val="1"/>
          <c:order val="1"/>
          <c:tx>
            <c:strRef>
              <c:f>Sheet1!$C$1</c:f>
              <c:strCache>
                <c:ptCount val="1"/>
                <c:pt idx="0">
                  <c:v>2016</c:v>
                </c:pt>
              </c:strCache>
            </c:strRef>
          </c:tx>
          <c:spPr>
            <a:solidFill>
              <a:srgbClr val="7030A0"/>
            </a:solidFill>
          </c:spPr>
          <c:invertIfNegative val="0"/>
          <c:dLbls>
            <c:dLbl>
              <c:idx val="2"/>
              <c:layout>
                <c:manualLayout>
                  <c:x val="8.6487376913019099E-3"/>
                  <c:y val="6.133951562961613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972-4067-8C01-52BBAEFA9000}"/>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Sheet1!$C$2:$C$6</c:f>
              <c:numCache>
                <c:formatCode>General</c:formatCode>
                <c:ptCount val="5"/>
                <c:pt idx="0">
                  <c:v>0</c:v>
                </c:pt>
                <c:pt idx="1">
                  <c:v>0</c:v>
                </c:pt>
                <c:pt idx="2">
                  <c:v>29</c:v>
                </c:pt>
                <c:pt idx="3">
                  <c:v>2</c:v>
                </c:pt>
                <c:pt idx="4">
                  <c:v>1</c:v>
                </c:pt>
              </c:numCache>
            </c:numRef>
          </c:val>
          <c:extLst>
            <c:ext xmlns:c16="http://schemas.microsoft.com/office/drawing/2014/chart" uri="{C3380CC4-5D6E-409C-BE32-E72D297353CC}">
              <c16:uniqueId val="{00000002-2972-4067-8C01-52BBAEFA9000}"/>
            </c:ext>
          </c:extLst>
        </c:ser>
        <c:ser>
          <c:idx val="2"/>
          <c:order val="2"/>
          <c:tx>
            <c:strRef>
              <c:f>Sheet1!$D$1</c:f>
              <c:strCache>
                <c:ptCount val="1"/>
                <c:pt idx="0">
                  <c:v>2017</c:v>
                </c:pt>
              </c:strCache>
            </c:strRef>
          </c:tx>
          <c:spPr>
            <a:solidFill>
              <a:srgbClr val="002060"/>
            </a:solidFill>
          </c:spPr>
          <c:invertIfNegative val="0"/>
          <c:dLbls>
            <c:dLbl>
              <c:idx val="1"/>
              <c:layout>
                <c:manualLayout>
                  <c:x val="1.0455938365539089E-3"/>
                  <c:y val="5.0463940435066714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7F0-410D-8866-4445CF651E24}"/>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Sheet1!$D$2:$D$6</c:f>
              <c:numCache>
                <c:formatCode>General</c:formatCode>
                <c:ptCount val="5"/>
                <c:pt idx="0">
                  <c:v>0</c:v>
                </c:pt>
                <c:pt idx="1">
                  <c:v>2</c:v>
                </c:pt>
                <c:pt idx="2">
                  <c:v>25</c:v>
                </c:pt>
                <c:pt idx="3">
                  <c:v>2</c:v>
                </c:pt>
                <c:pt idx="4">
                  <c:v>0</c:v>
                </c:pt>
              </c:numCache>
            </c:numRef>
          </c:val>
          <c:extLst>
            <c:ext xmlns:c16="http://schemas.microsoft.com/office/drawing/2014/chart" uri="{C3380CC4-5D6E-409C-BE32-E72D297353CC}">
              <c16:uniqueId val="{00000004-2972-4067-8C01-52BBAEFA9000}"/>
            </c:ext>
          </c:extLst>
        </c:ser>
        <c:ser>
          <c:idx val="3"/>
          <c:order val="3"/>
          <c:tx>
            <c:strRef>
              <c:f>Sheet1!$E$1</c:f>
              <c:strCache>
                <c:ptCount val="1"/>
                <c:pt idx="0">
                  <c:v>2018</c:v>
                </c:pt>
              </c:strCache>
            </c:strRef>
          </c:tx>
          <c:invertIfNegative val="0"/>
          <c:dLbls>
            <c:dLbl>
              <c:idx val="2"/>
              <c:layout>
                <c:manualLayout>
                  <c:x val="1.492194822365956E-3"/>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7F0-410D-8866-4445CF651E24}"/>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Sheet1!$E$2:$E$6</c:f>
              <c:numCache>
                <c:formatCode>General</c:formatCode>
                <c:ptCount val="5"/>
                <c:pt idx="0">
                  <c:v>0</c:v>
                </c:pt>
                <c:pt idx="1">
                  <c:v>2</c:v>
                </c:pt>
                <c:pt idx="2">
                  <c:v>28</c:v>
                </c:pt>
                <c:pt idx="3">
                  <c:v>2</c:v>
                </c:pt>
                <c:pt idx="4">
                  <c:v>0</c:v>
                </c:pt>
              </c:numCache>
            </c:numRef>
          </c:val>
          <c:extLst>
            <c:ext xmlns:c16="http://schemas.microsoft.com/office/drawing/2014/chart" uri="{C3380CC4-5D6E-409C-BE32-E72D297353CC}">
              <c16:uniqueId val="{00000006-2972-4067-8C01-52BBAEFA9000}"/>
            </c:ext>
          </c:extLst>
        </c:ser>
        <c:ser>
          <c:idx val="4"/>
          <c:order val="4"/>
          <c:tx>
            <c:strRef>
              <c:f>Sheet1!$F$1</c:f>
              <c:strCache>
                <c:ptCount val="1"/>
                <c:pt idx="0">
                  <c:v>2019</c:v>
                </c:pt>
              </c:strCache>
            </c:strRef>
          </c:tx>
          <c:spPr>
            <a:solidFill>
              <a:srgbClr val="FF0000"/>
            </a:solidFill>
            <a:ln>
              <a:solidFill>
                <a:srgbClr val="FF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Sheet1!$A$2:$A$6</c:f>
              <c:strCache>
                <c:ptCount val="5"/>
                <c:pt idx="0">
                  <c:v>Serious injury or death from electric shock</c:v>
                </c:pt>
                <c:pt idx="1">
                  <c:v>Oxygen or gas delivery error</c:v>
                </c:pt>
                <c:pt idx="2">
                  <c:v>Serious injury or death from burn</c:v>
                </c:pt>
                <c:pt idx="3">
                  <c:v>Serious injury or death from physical restraints</c:v>
                </c:pt>
                <c:pt idx="4">
                  <c:v>Serious injury or death from metallic object in MRI</c:v>
                </c:pt>
              </c:strCache>
            </c:strRef>
          </c:cat>
          <c:val>
            <c:numRef>
              <c:f>Sheet1!$F$2:$F$6</c:f>
              <c:numCache>
                <c:formatCode>General</c:formatCode>
                <c:ptCount val="5"/>
                <c:pt idx="0">
                  <c:v>0</c:v>
                </c:pt>
                <c:pt idx="1">
                  <c:v>2</c:v>
                </c:pt>
                <c:pt idx="2">
                  <c:v>32</c:v>
                </c:pt>
                <c:pt idx="3">
                  <c:v>5</c:v>
                </c:pt>
                <c:pt idx="4">
                  <c:v>2</c:v>
                </c:pt>
              </c:numCache>
            </c:numRef>
          </c:val>
          <c:extLst>
            <c:ext xmlns:c16="http://schemas.microsoft.com/office/drawing/2014/chart" uri="{C3380CC4-5D6E-409C-BE32-E72D297353CC}">
              <c16:uniqueId val="{00000009-2972-4067-8C01-52BBAEFA9000}"/>
            </c:ext>
          </c:extLst>
        </c:ser>
        <c:dLbls>
          <c:showLegendKey val="0"/>
          <c:showVal val="0"/>
          <c:showCatName val="0"/>
          <c:showSerName val="0"/>
          <c:showPercent val="0"/>
          <c:showBubbleSize val="0"/>
        </c:dLbls>
        <c:gapWidth val="150"/>
        <c:axId val="160668672"/>
        <c:axId val="160686848"/>
      </c:barChart>
      <c:catAx>
        <c:axId val="160668672"/>
        <c:scaling>
          <c:orientation val="minMax"/>
        </c:scaling>
        <c:delete val="0"/>
        <c:axPos val="b"/>
        <c:numFmt formatCode="General" sourceLinked="0"/>
        <c:majorTickMark val="out"/>
        <c:minorTickMark val="none"/>
        <c:tickLblPos val="nextTo"/>
        <c:txPr>
          <a:bodyPr/>
          <a:lstStyle/>
          <a:p>
            <a:pPr>
              <a:defRPr sz="1200"/>
            </a:pPr>
            <a:endParaRPr lang="en-US"/>
          </a:p>
        </c:txPr>
        <c:crossAx val="160686848"/>
        <c:crosses val="autoZero"/>
        <c:auto val="1"/>
        <c:lblAlgn val="ctr"/>
        <c:lblOffset val="100"/>
        <c:noMultiLvlLbl val="0"/>
      </c:catAx>
      <c:valAx>
        <c:axId val="160686848"/>
        <c:scaling>
          <c:orientation val="minMax"/>
        </c:scaling>
        <c:delete val="0"/>
        <c:axPos val="l"/>
        <c:majorGridlines/>
        <c:numFmt formatCode="General" sourceLinked="1"/>
        <c:majorTickMark val="out"/>
        <c:minorTickMark val="none"/>
        <c:tickLblPos val="nextTo"/>
        <c:crossAx val="160668672"/>
        <c:crosses val="autoZero"/>
        <c:crossBetween val="between"/>
      </c:valAx>
    </c:plotArea>
    <c:legend>
      <c:legendPos val="b"/>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6216915237759567E-2"/>
          <c:y val="4.3908684054310344E-2"/>
          <c:w val="0.74888729332873882"/>
          <c:h val="0.71809396939771819"/>
        </c:manualLayout>
      </c:layout>
      <c:barChart>
        <c:barDir val="col"/>
        <c:grouping val="clustered"/>
        <c:varyColors val="0"/>
        <c:ser>
          <c:idx val="0"/>
          <c:order val="0"/>
          <c:tx>
            <c:strRef>
              <c:f>Sheet1!$B$1</c:f>
              <c:strCache>
                <c:ptCount val="1"/>
                <c:pt idx="0">
                  <c:v>2015</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Sheet1!$B$2:$B$4</c:f>
              <c:numCache>
                <c:formatCode>General</c:formatCode>
                <c:ptCount val="3"/>
                <c:pt idx="0">
                  <c:v>2</c:v>
                </c:pt>
                <c:pt idx="1">
                  <c:v>0</c:v>
                </c:pt>
                <c:pt idx="2">
                  <c:v>31</c:v>
                </c:pt>
              </c:numCache>
            </c:numRef>
          </c:val>
          <c:extLst>
            <c:ext xmlns:c16="http://schemas.microsoft.com/office/drawing/2014/chart" uri="{C3380CC4-5D6E-409C-BE32-E72D297353CC}">
              <c16:uniqueId val="{00000000-169D-41E7-9FC5-6C8E2D1C84D3}"/>
            </c:ext>
          </c:extLst>
        </c:ser>
        <c:ser>
          <c:idx val="1"/>
          <c:order val="1"/>
          <c:tx>
            <c:strRef>
              <c:f>Sheet1!$C$1</c:f>
              <c:strCache>
                <c:ptCount val="1"/>
                <c:pt idx="0">
                  <c:v>2016</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Sheet1!$C$2:$C$4</c:f>
              <c:numCache>
                <c:formatCode>General</c:formatCode>
                <c:ptCount val="3"/>
                <c:pt idx="0">
                  <c:v>2</c:v>
                </c:pt>
                <c:pt idx="1">
                  <c:v>2</c:v>
                </c:pt>
                <c:pt idx="2">
                  <c:v>41</c:v>
                </c:pt>
              </c:numCache>
            </c:numRef>
          </c:val>
          <c:extLst>
            <c:ext xmlns:c16="http://schemas.microsoft.com/office/drawing/2014/chart" uri="{C3380CC4-5D6E-409C-BE32-E72D297353CC}">
              <c16:uniqueId val="{00000001-169D-41E7-9FC5-6C8E2D1C84D3}"/>
            </c:ext>
          </c:extLst>
        </c:ser>
        <c:ser>
          <c:idx val="2"/>
          <c:order val="2"/>
          <c:tx>
            <c:strRef>
              <c:f>Sheet1!$D$1</c:f>
              <c:strCache>
                <c:ptCount val="1"/>
                <c:pt idx="0">
                  <c:v>2017</c:v>
                </c:pt>
              </c:strCache>
            </c:strRef>
          </c:tx>
          <c:spPr>
            <a:solidFill>
              <a:srgbClr val="00206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Sheet1!$D$2:$D$4</c:f>
              <c:numCache>
                <c:formatCode>General</c:formatCode>
                <c:ptCount val="3"/>
                <c:pt idx="0">
                  <c:v>0</c:v>
                </c:pt>
                <c:pt idx="1">
                  <c:v>2</c:v>
                </c:pt>
                <c:pt idx="2">
                  <c:v>25</c:v>
                </c:pt>
              </c:numCache>
            </c:numRef>
          </c:val>
          <c:extLst>
            <c:ext xmlns:c16="http://schemas.microsoft.com/office/drawing/2014/chart" uri="{C3380CC4-5D6E-409C-BE32-E72D297353CC}">
              <c16:uniqueId val="{00000002-169D-41E7-9FC5-6C8E2D1C84D3}"/>
            </c:ext>
          </c:extLst>
        </c:ser>
        <c:ser>
          <c:idx val="3"/>
          <c:order val="3"/>
          <c:tx>
            <c:strRef>
              <c:f>Sheet1!$E$1</c:f>
              <c:strCache>
                <c:ptCount val="1"/>
                <c:pt idx="0">
                  <c:v>2018</c:v>
                </c:pt>
              </c:strCache>
            </c:strRef>
          </c:tx>
          <c:spPr>
            <a:solidFill>
              <a:srgbClr val="0070C0"/>
            </a:solidFill>
            <a:ln>
              <a:solidFill>
                <a:srgbClr val="0070C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Sheet1!$E$2:$E$4</c:f>
              <c:numCache>
                <c:formatCode>General</c:formatCode>
                <c:ptCount val="3"/>
                <c:pt idx="0">
                  <c:v>1</c:v>
                </c:pt>
                <c:pt idx="1">
                  <c:v>3</c:v>
                </c:pt>
                <c:pt idx="2">
                  <c:v>36</c:v>
                </c:pt>
              </c:numCache>
            </c:numRef>
          </c:val>
          <c:extLst>
            <c:ext xmlns:c16="http://schemas.microsoft.com/office/drawing/2014/chart" uri="{C3380CC4-5D6E-409C-BE32-E72D297353CC}">
              <c16:uniqueId val="{00000003-169D-41E7-9FC5-6C8E2D1C84D3}"/>
            </c:ext>
          </c:extLst>
        </c:ser>
        <c:ser>
          <c:idx val="4"/>
          <c:order val="4"/>
          <c:tx>
            <c:strRef>
              <c:f>Sheet1!$F$1</c:f>
              <c:strCache>
                <c:ptCount val="1"/>
                <c:pt idx="0">
                  <c:v>2019</c:v>
                </c:pt>
              </c:strCache>
            </c:strRef>
          </c:tx>
          <c:spPr>
            <a:solidFill>
              <a:srgbClr val="FF0000"/>
            </a:solidFill>
            <a:ln>
              <a:solidFill>
                <a:srgbClr val="FF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Sheet1!$A$2:$A$4</c:f>
              <c:strCache>
                <c:ptCount val="3"/>
                <c:pt idx="0">
                  <c:v>Patient discharged to unauthorized person</c:v>
                </c:pt>
                <c:pt idx="1">
                  <c:v>Elopement with death or serious injury</c:v>
                </c:pt>
                <c:pt idx="2">
                  <c:v>Suicide or self-harm with serious injury</c:v>
                </c:pt>
              </c:strCache>
            </c:strRef>
          </c:cat>
          <c:val>
            <c:numRef>
              <c:f>Sheet1!$F$2:$F$4</c:f>
              <c:numCache>
                <c:formatCode>General</c:formatCode>
                <c:ptCount val="3"/>
                <c:pt idx="0">
                  <c:v>2</c:v>
                </c:pt>
                <c:pt idx="1">
                  <c:v>2</c:v>
                </c:pt>
                <c:pt idx="2">
                  <c:v>38</c:v>
                </c:pt>
              </c:numCache>
            </c:numRef>
          </c:val>
          <c:extLst>
            <c:ext xmlns:c16="http://schemas.microsoft.com/office/drawing/2014/chart" uri="{C3380CC4-5D6E-409C-BE32-E72D297353CC}">
              <c16:uniqueId val="{00000000-617F-4FC1-BBFB-531E3BD59AA5}"/>
            </c:ext>
          </c:extLst>
        </c:ser>
        <c:dLbls>
          <c:showLegendKey val="0"/>
          <c:showVal val="0"/>
          <c:showCatName val="0"/>
          <c:showSerName val="0"/>
          <c:showPercent val="0"/>
          <c:showBubbleSize val="0"/>
        </c:dLbls>
        <c:gapWidth val="150"/>
        <c:axId val="162234368"/>
        <c:axId val="162235904"/>
      </c:barChart>
      <c:catAx>
        <c:axId val="162234368"/>
        <c:scaling>
          <c:orientation val="minMax"/>
        </c:scaling>
        <c:delete val="0"/>
        <c:axPos val="b"/>
        <c:numFmt formatCode="General" sourceLinked="0"/>
        <c:majorTickMark val="out"/>
        <c:minorTickMark val="none"/>
        <c:tickLblPos val="nextTo"/>
        <c:txPr>
          <a:bodyPr/>
          <a:lstStyle/>
          <a:p>
            <a:pPr>
              <a:defRPr sz="1400"/>
            </a:pPr>
            <a:endParaRPr lang="en-US"/>
          </a:p>
        </c:txPr>
        <c:crossAx val="162235904"/>
        <c:crosses val="autoZero"/>
        <c:auto val="1"/>
        <c:lblAlgn val="ctr"/>
        <c:lblOffset val="100"/>
        <c:noMultiLvlLbl val="0"/>
      </c:catAx>
      <c:valAx>
        <c:axId val="162235904"/>
        <c:scaling>
          <c:orientation val="minMax"/>
        </c:scaling>
        <c:delete val="0"/>
        <c:axPos val="l"/>
        <c:majorGridlines/>
        <c:numFmt formatCode="General" sourceLinked="1"/>
        <c:majorTickMark val="out"/>
        <c:minorTickMark val="none"/>
        <c:tickLblPos val="nextTo"/>
        <c:crossAx val="162234368"/>
        <c:crosses val="autoZero"/>
        <c:crossBetween val="between"/>
      </c:valAx>
    </c:plotArea>
    <c:legend>
      <c:legendPos val="r"/>
      <c:layout>
        <c:manualLayout>
          <c:xMode val="edge"/>
          <c:yMode val="edge"/>
          <c:x val="0.86006395197247487"/>
          <c:y val="0.53581909025361052"/>
          <c:w val="9.3885120136994765E-2"/>
          <c:h val="0.31435081061963505"/>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690381557302495E-2"/>
          <c:y val="5.0115416276905966E-2"/>
          <c:w val="0.87880870250368837"/>
          <c:h val="0.71899882640548174"/>
        </c:manualLayout>
      </c:layout>
      <c:barChart>
        <c:barDir val="col"/>
        <c:grouping val="clustered"/>
        <c:varyColors val="0"/>
        <c:ser>
          <c:idx val="0"/>
          <c:order val="0"/>
          <c:tx>
            <c:strRef>
              <c:f>Sheet1!$B$1</c:f>
              <c:strCache>
                <c:ptCount val="1"/>
                <c:pt idx="0">
                  <c:v>2015</c:v>
                </c:pt>
              </c:strCache>
            </c:strRef>
          </c:tx>
          <c:spPr>
            <a:solidFill>
              <a:srgbClr val="00B050"/>
            </a:solidFill>
          </c:spPr>
          <c:invertIfNegative val="0"/>
          <c:dLbls>
            <c:dLbl>
              <c:idx val="3"/>
              <c:layout>
                <c:manualLayout>
                  <c:x val="-1.1597084766836501E-2"/>
                  <c:y val="0"/>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B5C-4389-AD52-12CDBED02F3D}"/>
                </c:ext>
              </c:extLst>
            </c:dLbl>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Sheet1!$B$2:$B$5</c:f>
              <c:numCache>
                <c:formatCode>General</c:formatCode>
                <c:ptCount val="4"/>
                <c:pt idx="0">
                  <c:v>0</c:v>
                </c:pt>
                <c:pt idx="1">
                  <c:v>0</c:v>
                </c:pt>
                <c:pt idx="2">
                  <c:v>9</c:v>
                </c:pt>
                <c:pt idx="3">
                  <c:v>20</c:v>
                </c:pt>
              </c:numCache>
            </c:numRef>
          </c:val>
          <c:extLst>
            <c:ext xmlns:c16="http://schemas.microsoft.com/office/drawing/2014/chart" uri="{C3380CC4-5D6E-409C-BE32-E72D297353CC}">
              <c16:uniqueId val="{00000000-F9A3-4543-909B-B98B4D2E38CE}"/>
            </c:ext>
          </c:extLst>
        </c:ser>
        <c:ser>
          <c:idx val="1"/>
          <c:order val="1"/>
          <c:tx>
            <c:strRef>
              <c:f>Sheet1!$C$1</c:f>
              <c:strCache>
                <c:ptCount val="1"/>
                <c:pt idx="0">
                  <c:v>2016</c:v>
                </c:pt>
              </c:strCache>
            </c:strRef>
          </c:tx>
          <c:spPr>
            <a:solidFill>
              <a:srgbClr val="7030A0"/>
            </a:solidFill>
          </c:spPr>
          <c:invertIfNegative val="0"/>
          <c:dLbls>
            <c:spPr>
              <a:noFill/>
              <a:ln>
                <a:noFill/>
              </a:ln>
              <a:effectLst/>
            </c:spPr>
            <c:txPr>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Sheet1!$C$2:$C$5</c:f>
              <c:numCache>
                <c:formatCode>General</c:formatCode>
                <c:ptCount val="4"/>
                <c:pt idx="0">
                  <c:v>0</c:v>
                </c:pt>
                <c:pt idx="1">
                  <c:v>0</c:v>
                </c:pt>
                <c:pt idx="2">
                  <c:v>10</c:v>
                </c:pt>
                <c:pt idx="3">
                  <c:v>34</c:v>
                </c:pt>
              </c:numCache>
            </c:numRef>
          </c:val>
          <c:extLst>
            <c:ext xmlns:c16="http://schemas.microsoft.com/office/drawing/2014/chart" uri="{C3380CC4-5D6E-409C-BE32-E72D297353CC}">
              <c16:uniqueId val="{00000001-F9A3-4543-909B-B98B4D2E38CE}"/>
            </c:ext>
          </c:extLst>
        </c:ser>
        <c:ser>
          <c:idx val="2"/>
          <c:order val="2"/>
          <c:tx>
            <c:strRef>
              <c:f>Sheet1!$D$1</c:f>
              <c:strCache>
                <c:ptCount val="1"/>
                <c:pt idx="0">
                  <c:v>2017</c:v>
                </c:pt>
              </c:strCache>
            </c:strRef>
          </c:tx>
          <c:spPr>
            <a:solidFill>
              <a:srgbClr val="002060"/>
            </a:solidFill>
          </c:spPr>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Sheet1!$D$2:$D$5</c:f>
              <c:numCache>
                <c:formatCode>General</c:formatCode>
                <c:ptCount val="4"/>
                <c:pt idx="0">
                  <c:v>0</c:v>
                </c:pt>
                <c:pt idx="1">
                  <c:v>0</c:v>
                </c:pt>
                <c:pt idx="2">
                  <c:v>7</c:v>
                </c:pt>
                <c:pt idx="3">
                  <c:v>41</c:v>
                </c:pt>
              </c:numCache>
            </c:numRef>
          </c:val>
          <c:extLst>
            <c:ext xmlns:c16="http://schemas.microsoft.com/office/drawing/2014/chart" uri="{C3380CC4-5D6E-409C-BE32-E72D297353CC}">
              <c16:uniqueId val="{00000003-F9A3-4543-909B-B98B4D2E38CE}"/>
            </c:ext>
          </c:extLst>
        </c:ser>
        <c:ser>
          <c:idx val="3"/>
          <c:order val="3"/>
          <c:tx>
            <c:strRef>
              <c:f>Sheet1!$E$1</c:f>
              <c:strCache>
                <c:ptCount val="1"/>
                <c:pt idx="0">
                  <c:v>2018</c:v>
                </c:pt>
              </c:strCache>
            </c:strRef>
          </c:tx>
          <c:spPr>
            <a:solidFill>
              <a:srgbClr val="0070C0"/>
            </a:solidFill>
            <a:ln>
              <a:solidFill>
                <a:srgbClr val="0070C0"/>
              </a:solidFill>
            </a:ln>
          </c:spPr>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Sheet1!$E$2:$E$5</c:f>
              <c:numCache>
                <c:formatCode>General</c:formatCode>
                <c:ptCount val="4"/>
                <c:pt idx="0">
                  <c:v>2</c:v>
                </c:pt>
                <c:pt idx="1">
                  <c:v>0</c:v>
                </c:pt>
                <c:pt idx="2">
                  <c:v>18</c:v>
                </c:pt>
                <c:pt idx="3">
                  <c:v>45</c:v>
                </c:pt>
              </c:numCache>
            </c:numRef>
          </c:val>
          <c:extLst>
            <c:ext xmlns:c16="http://schemas.microsoft.com/office/drawing/2014/chart" uri="{C3380CC4-5D6E-409C-BE32-E72D297353CC}">
              <c16:uniqueId val="{00000004-F9A3-4543-909B-B98B4D2E38CE}"/>
            </c:ext>
          </c:extLst>
        </c:ser>
        <c:ser>
          <c:idx val="4"/>
          <c:order val="4"/>
          <c:tx>
            <c:strRef>
              <c:f>Sheet1!$F$1</c:f>
              <c:strCache>
                <c:ptCount val="1"/>
                <c:pt idx="0">
                  <c:v>2019</c:v>
                </c:pt>
              </c:strCache>
            </c:strRef>
          </c:tx>
          <c:spPr>
            <a:solidFill>
              <a:srgbClr val="FF0000"/>
            </a:solidFill>
            <a:ln>
              <a:solidFill>
                <a:srgbClr val="FF0000"/>
              </a:solidFill>
            </a:ln>
          </c:spPr>
          <c:invertIfNegative val="0"/>
          <c:dLbls>
            <c:spPr>
              <a:noFill/>
              <a:ln>
                <a:noFill/>
              </a:ln>
              <a:effectLst/>
            </c:spPr>
            <c:txPr>
              <a:bodyPr wrap="square" lIns="38100" tIns="19050" rIns="38100" bIns="19050" anchor="ctr">
                <a:spAutoFit/>
              </a:bodyPr>
              <a:lstStyle/>
              <a:p>
                <a:pPr>
                  <a:defRPr sz="14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Sheet1!$A$2:$A$5</c:f>
              <c:strCache>
                <c:ptCount val="4"/>
                <c:pt idx="0">
                  <c:v>Provider impersonation</c:v>
                </c:pt>
                <c:pt idx="1">
                  <c:v>Patient abduction</c:v>
                </c:pt>
                <c:pt idx="2">
                  <c:v>Sexual assault/abuse</c:v>
                </c:pt>
                <c:pt idx="3">
                  <c:v>Physical assault/abuse with serious injury</c:v>
                </c:pt>
              </c:strCache>
            </c:strRef>
          </c:cat>
          <c:val>
            <c:numRef>
              <c:f>Sheet1!$F$2:$F$5</c:f>
              <c:numCache>
                <c:formatCode>General</c:formatCode>
                <c:ptCount val="4"/>
                <c:pt idx="0">
                  <c:v>1</c:v>
                </c:pt>
                <c:pt idx="1">
                  <c:v>1</c:v>
                </c:pt>
                <c:pt idx="2">
                  <c:v>19</c:v>
                </c:pt>
                <c:pt idx="3">
                  <c:v>45</c:v>
                </c:pt>
              </c:numCache>
            </c:numRef>
          </c:val>
          <c:extLst>
            <c:ext xmlns:c16="http://schemas.microsoft.com/office/drawing/2014/chart" uri="{C3380CC4-5D6E-409C-BE32-E72D297353CC}">
              <c16:uniqueId val="{00000000-B166-4F67-99BA-EBB85490EA5B}"/>
            </c:ext>
          </c:extLst>
        </c:ser>
        <c:dLbls>
          <c:showLegendKey val="0"/>
          <c:showVal val="0"/>
          <c:showCatName val="0"/>
          <c:showSerName val="0"/>
          <c:showPercent val="0"/>
          <c:showBubbleSize val="0"/>
        </c:dLbls>
        <c:gapWidth val="150"/>
        <c:axId val="134467968"/>
        <c:axId val="134469504"/>
      </c:barChart>
      <c:catAx>
        <c:axId val="134467968"/>
        <c:scaling>
          <c:orientation val="minMax"/>
        </c:scaling>
        <c:delete val="0"/>
        <c:axPos val="b"/>
        <c:numFmt formatCode="General" sourceLinked="0"/>
        <c:majorTickMark val="out"/>
        <c:minorTickMark val="none"/>
        <c:tickLblPos val="nextTo"/>
        <c:txPr>
          <a:bodyPr/>
          <a:lstStyle/>
          <a:p>
            <a:pPr>
              <a:defRPr sz="1200"/>
            </a:pPr>
            <a:endParaRPr lang="en-US"/>
          </a:p>
        </c:txPr>
        <c:crossAx val="134469504"/>
        <c:crosses val="autoZero"/>
        <c:auto val="1"/>
        <c:lblAlgn val="ctr"/>
        <c:lblOffset val="100"/>
        <c:noMultiLvlLbl val="0"/>
      </c:catAx>
      <c:valAx>
        <c:axId val="134469504"/>
        <c:scaling>
          <c:orientation val="minMax"/>
        </c:scaling>
        <c:delete val="0"/>
        <c:axPos val="l"/>
        <c:majorGridlines/>
        <c:numFmt formatCode="General" sourceLinked="1"/>
        <c:majorTickMark val="out"/>
        <c:minorTickMark val="none"/>
        <c:tickLblPos val="nextTo"/>
        <c:crossAx val="134467968"/>
        <c:crosses val="autoZero"/>
        <c:crossBetween val="between"/>
      </c:valAx>
    </c:plotArea>
    <c:legend>
      <c:legendPos val="b"/>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5.1970862036225703E-2"/>
          <c:y val="4.1567871051758666E-2"/>
          <c:w val="0.92934709660703474"/>
          <c:h val="0.68895826945738836"/>
        </c:manualLayout>
      </c:layout>
      <c:barChart>
        <c:barDir val="col"/>
        <c:grouping val="clustered"/>
        <c:varyColors val="0"/>
        <c:ser>
          <c:idx val="0"/>
          <c:order val="0"/>
          <c:tx>
            <c:strRef>
              <c:f>Sheet1!$B$1</c:f>
              <c:strCache>
                <c:ptCount val="1"/>
                <c:pt idx="0">
                  <c:v>2015</c:v>
                </c:pt>
              </c:strCache>
            </c:strRef>
          </c:tx>
          <c:spPr>
            <a:solidFill>
              <a:srgbClr val="00B050"/>
            </a:solidFill>
          </c:spPr>
          <c:invertIfNegative val="0"/>
          <c:dLbls>
            <c:dLbl>
              <c:idx val="0"/>
              <c:layout>
                <c:manualLayout>
                  <c:x val="-2.9055601439510717E-3"/>
                  <c:y val="6.501058597573151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699-4AEC-A2E6-2DFF231CE4C5}"/>
                </c:ext>
              </c:extLst>
            </c:dLbl>
            <c:dLbl>
              <c:idx val="3"/>
              <c:layout>
                <c:manualLayout>
                  <c:x val="5.1705243506583916E-5"/>
                  <c:y val="5.791317042806655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452-408B-B2A2-0F22E8F60A88}"/>
                </c:ext>
              </c:extLst>
            </c:dLbl>
            <c:dLbl>
              <c:idx val="4"/>
              <c:layout>
                <c:manualLayout>
                  <c:x val="-2.01330151706845E-4"/>
                  <c:y val="1.506249206563714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034B-4C13-A17D-CAA072579214}"/>
                </c:ext>
              </c:extLst>
            </c:dLbl>
            <c:dLbl>
              <c:idx val="5"/>
              <c:layout>
                <c:manualLayout>
                  <c:x val="-7.6059328335159799E-4"/>
                  <c:y val="2.09794791781843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034B-4C13-A17D-CAA072579214}"/>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Sheet1!$B$2:$B$10</c:f>
              <c:numCache>
                <c:formatCode>General</c:formatCode>
                <c:ptCount val="9"/>
                <c:pt idx="0">
                  <c:v>51</c:v>
                </c:pt>
                <c:pt idx="1">
                  <c:v>0</c:v>
                </c:pt>
                <c:pt idx="2">
                  <c:v>10</c:v>
                </c:pt>
                <c:pt idx="3">
                  <c:v>15</c:v>
                </c:pt>
                <c:pt idx="4">
                  <c:v>317</c:v>
                </c:pt>
                <c:pt idx="5">
                  <c:v>226</c:v>
                </c:pt>
                <c:pt idx="6">
                  <c:v>0</c:v>
                </c:pt>
                <c:pt idx="7">
                  <c:v>1</c:v>
                </c:pt>
                <c:pt idx="8">
                  <c:v>1</c:v>
                </c:pt>
              </c:numCache>
            </c:numRef>
          </c:val>
          <c:extLst>
            <c:ext xmlns:c16="http://schemas.microsoft.com/office/drawing/2014/chart" uri="{C3380CC4-5D6E-409C-BE32-E72D297353CC}">
              <c16:uniqueId val="{00000002-034B-4C13-A17D-CAA072579214}"/>
            </c:ext>
          </c:extLst>
        </c:ser>
        <c:ser>
          <c:idx val="1"/>
          <c:order val="1"/>
          <c:tx>
            <c:strRef>
              <c:f>Sheet1!$C$1</c:f>
              <c:strCache>
                <c:ptCount val="1"/>
                <c:pt idx="0">
                  <c:v>2016</c:v>
                </c:pt>
              </c:strCache>
            </c:strRef>
          </c:tx>
          <c:spPr>
            <a:solidFill>
              <a:srgbClr val="7030A0"/>
            </a:solidFill>
          </c:spPr>
          <c:invertIfNegative val="0"/>
          <c:dLbls>
            <c:dLbl>
              <c:idx val="0"/>
              <c:layout>
                <c:manualLayout>
                  <c:x val="0"/>
                  <c:y val="6.501058597573211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452-408B-B2A2-0F22E8F60A88}"/>
                </c:ext>
              </c:extLst>
            </c:dLbl>
            <c:dLbl>
              <c:idx val="3"/>
              <c:layout>
                <c:manualLayout>
                  <c:x val="0"/>
                  <c:y val="1.447839253817838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34B-4C13-A17D-CAA072579214}"/>
                </c:ext>
              </c:extLst>
            </c:dLbl>
            <c:dLbl>
              <c:idx val="4"/>
              <c:layout>
                <c:manualLayout>
                  <c:x val="0"/>
                  <c:y val="1.6252646493933029E-2"/>
                </c:manualLayout>
              </c:layout>
              <c:spPr>
                <a:noFill/>
                <a:ln>
                  <a:noFill/>
                </a:ln>
                <a:effectLst/>
              </c:spPr>
              <c:txPr>
                <a:bodyPr anchor="ctr" anchorCtr="1"/>
                <a:lstStyle/>
                <a:p>
                  <a:pPr>
                    <a:defRPr sz="800"/>
                  </a:pPr>
                  <a:endParaRPr lang="en-US"/>
                </a:p>
              </c:txPr>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034B-4C13-A17D-CAA072579214}"/>
                </c:ext>
              </c:extLst>
            </c:dLbl>
            <c:dLbl>
              <c:idx val="5"/>
              <c:layout>
                <c:manualLayout>
                  <c:x val="-1.2010029902103214E-3"/>
                  <c:y val="9.3750895815161075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034B-4C13-A17D-CAA072579214}"/>
                </c:ext>
              </c:extLst>
            </c:dLbl>
            <c:dLbl>
              <c:idx val="8"/>
              <c:layout>
                <c:manualLayout>
                  <c:x val="-1.04641104723452E-16"/>
                  <c:y val="8.6870355229069912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A699-4AEC-A2E6-2DFF231CE4C5}"/>
                </c:ext>
              </c:extLst>
            </c:dLbl>
            <c:spPr>
              <a:noFill/>
              <a:ln>
                <a:noFill/>
              </a:ln>
              <a:effectLst/>
            </c:spPr>
            <c:txPr>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Sheet1!$C$2:$C$10</c:f>
              <c:numCache>
                <c:formatCode>General</c:formatCode>
                <c:ptCount val="9"/>
                <c:pt idx="0">
                  <c:v>43</c:v>
                </c:pt>
                <c:pt idx="1">
                  <c:v>0</c:v>
                </c:pt>
                <c:pt idx="2">
                  <c:v>6</c:v>
                </c:pt>
                <c:pt idx="3">
                  <c:v>19</c:v>
                </c:pt>
                <c:pt idx="4">
                  <c:v>285</c:v>
                </c:pt>
                <c:pt idx="5">
                  <c:v>272</c:v>
                </c:pt>
                <c:pt idx="6">
                  <c:v>0</c:v>
                </c:pt>
                <c:pt idx="7">
                  <c:v>5</c:v>
                </c:pt>
                <c:pt idx="8">
                  <c:v>6</c:v>
                </c:pt>
              </c:numCache>
            </c:numRef>
          </c:val>
          <c:extLst>
            <c:ext xmlns:c16="http://schemas.microsoft.com/office/drawing/2014/chart" uri="{C3380CC4-5D6E-409C-BE32-E72D297353CC}">
              <c16:uniqueId val="{00000006-034B-4C13-A17D-CAA072579214}"/>
            </c:ext>
          </c:extLst>
        </c:ser>
        <c:ser>
          <c:idx val="2"/>
          <c:order val="2"/>
          <c:tx>
            <c:strRef>
              <c:f>Sheet1!$D$1</c:f>
              <c:strCache>
                <c:ptCount val="1"/>
                <c:pt idx="0">
                  <c:v>2017</c:v>
                </c:pt>
              </c:strCache>
            </c:strRef>
          </c:tx>
          <c:spPr>
            <a:solidFill>
              <a:srgbClr val="002060"/>
            </a:solidFill>
          </c:spPr>
          <c:invertIfNegative val="0"/>
          <c:dLbls>
            <c:spPr>
              <a:noFill/>
              <a:ln>
                <a:noFill/>
              </a:ln>
              <a:effectLst/>
            </c:spPr>
            <c:txPr>
              <a:bodyPr wrap="square" lIns="38100" tIns="19050" rIns="38100" bIns="19050" anchor="ctr">
                <a:spAutoFit/>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Sheet1!$D$2:$D$10</c:f>
              <c:numCache>
                <c:formatCode>General</c:formatCode>
                <c:ptCount val="9"/>
                <c:pt idx="0">
                  <c:v>52</c:v>
                </c:pt>
                <c:pt idx="1">
                  <c:v>1</c:v>
                </c:pt>
                <c:pt idx="2">
                  <c:v>7</c:v>
                </c:pt>
                <c:pt idx="3">
                  <c:v>11</c:v>
                </c:pt>
                <c:pt idx="4">
                  <c:v>308</c:v>
                </c:pt>
                <c:pt idx="5">
                  <c:v>294</c:v>
                </c:pt>
                <c:pt idx="6">
                  <c:v>0</c:v>
                </c:pt>
                <c:pt idx="7">
                  <c:v>2</c:v>
                </c:pt>
                <c:pt idx="8">
                  <c:v>10</c:v>
                </c:pt>
              </c:numCache>
            </c:numRef>
          </c:val>
          <c:extLst>
            <c:ext xmlns:c16="http://schemas.microsoft.com/office/drawing/2014/chart" uri="{C3380CC4-5D6E-409C-BE32-E72D297353CC}">
              <c16:uniqueId val="{0000000B-034B-4C13-A17D-CAA072579214}"/>
            </c:ext>
          </c:extLst>
        </c:ser>
        <c:ser>
          <c:idx val="3"/>
          <c:order val="3"/>
          <c:tx>
            <c:strRef>
              <c:f>Sheet1!$E$1</c:f>
              <c:strCache>
                <c:ptCount val="1"/>
                <c:pt idx="0">
                  <c:v>2018</c:v>
                </c:pt>
              </c:strCache>
            </c:strRef>
          </c:tx>
          <c:spPr>
            <a:solidFill>
              <a:srgbClr val="0070C0"/>
            </a:solidFill>
            <a:ln>
              <a:solidFill>
                <a:srgbClr val="0070C0"/>
              </a:solidFill>
            </a:ln>
          </c:spPr>
          <c:invertIfNegative val="0"/>
          <c:dLbls>
            <c:spPr>
              <a:noFill/>
              <a:ln>
                <a:noFill/>
              </a:ln>
              <a:effectLst/>
            </c:spPr>
            <c:txPr>
              <a:bodyPr wrap="square" lIns="38100" tIns="19050" rIns="38100" bIns="19050" anchor="ctr">
                <a:spAutoFit/>
              </a:bodyPr>
              <a:lstStyle/>
              <a:p>
                <a:pPr>
                  <a:defRPr sz="8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Sheet1!$E$2:$E$10</c:f>
              <c:numCache>
                <c:formatCode>General</c:formatCode>
                <c:ptCount val="9"/>
                <c:pt idx="0">
                  <c:v>48</c:v>
                </c:pt>
                <c:pt idx="1">
                  <c:v>0</c:v>
                </c:pt>
                <c:pt idx="2">
                  <c:v>13</c:v>
                </c:pt>
                <c:pt idx="3">
                  <c:v>18</c:v>
                </c:pt>
                <c:pt idx="4">
                  <c:v>341</c:v>
                </c:pt>
                <c:pt idx="5">
                  <c:v>393</c:v>
                </c:pt>
                <c:pt idx="6">
                  <c:v>0</c:v>
                </c:pt>
                <c:pt idx="7">
                  <c:v>6</c:v>
                </c:pt>
                <c:pt idx="8">
                  <c:v>9</c:v>
                </c:pt>
              </c:numCache>
            </c:numRef>
          </c:val>
          <c:extLst>
            <c:ext xmlns:c16="http://schemas.microsoft.com/office/drawing/2014/chart" uri="{C3380CC4-5D6E-409C-BE32-E72D297353CC}">
              <c16:uniqueId val="{00000011-034B-4C13-A17D-CAA072579214}"/>
            </c:ext>
          </c:extLst>
        </c:ser>
        <c:ser>
          <c:idx val="4"/>
          <c:order val="4"/>
          <c:tx>
            <c:strRef>
              <c:f>Sheet1!$F$1</c:f>
              <c:strCache>
                <c:ptCount val="1"/>
                <c:pt idx="0">
                  <c:v>2019</c:v>
                </c:pt>
              </c:strCache>
            </c:strRef>
          </c:tx>
          <c:spPr>
            <a:solidFill>
              <a:srgbClr val="FF0000"/>
            </a:solidFill>
            <a:ln>
              <a:solidFill>
                <a:srgbClr val="FF0000"/>
              </a:solidFill>
            </a:ln>
          </c:spPr>
          <c:invertIfNegative val="0"/>
          <c:dLbls>
            <c:dLbl>
              <c:idx val="5"/>
              <c:dLblPos val="outEnd"/>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A027-4F3E-9A47-EE21E696BA9C}"/>
                </c:ext>
              </c:extLst>
            </c:dLbl>
            <c:spPr>
              <a:noFill/>
              <a:ln>
                <a:noFill/>
              </a:ln>
              <a:effectLst/>
            </c:spPr>
            <c:txPr>
              <a:bodyPr wrap="square" lIns="38100" tIns="19050" rIns="38100" bIns="19050" anchor="ctr">
                <a:spAutoFit/>
              </a:bodyPr>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Sheet1!$A$2:$A$10</c:f>
              <c:strCache>
                <c:ptCount val="9"/>
                <c:pt idx="0">
                  <c:v>Serious injury or death from medication error</c:v>
                </c:pt>
                <c:pt idx="1">
                  <c:v>Unsafe blood transfusion</c:v>
                </c:pt>
                <c:pt idx="2">
                  <c:v>Maternal serious injury or death associated with labor or delivery</c:v>
                </c:pt>
                <c:pt idx="3">
                  <c:v>Newborn serious injury or death associated with delivery</c:v>
                </c:pt>
                <c:pt idx="4">
                  <c:v>Serious injury or death after a fall</c:v>
                </c:pt>
                <c:pt idx="5">
                  <c:v>Stage 3, Stage 4 or unstageable pressure ulcer</c:v>
                </c:pt>
                <c:pt idx="6">
                  <c:v>Artificial insemination with wrong egg or sperm</c:v>
                </c:pt>
                <c:pt idx="7">
                  <c:v>Serious injury or death from loss of irreplaceable biological specimen</c:v>
                </c:pt>
                <c:pt idx="8">
                  <c:v>Serious injury or death from lack of follow up or communication of lab result</c:v>
                </c:pt>
              </c:strCache>
            </c:strRef>
          </c:cat>
          <c:val>
            <c:numRef>
              <c:f>Sheet1!$F$2:$F$10</c:f>
              <c:numCache>
                <c:formatCode>General</c:formatCode>
                <c:ptCount val="9"/>
                <c:pt idx="0">
                  <c:v>61</c:v>
                </c:pt>
                <c:pt idx="1">
                  <c:v>1</c:v>
                </c:pt>
                <c:pt idx="2">
                  <c:v>5</c:v>
                </c:pt>
                <c:pt idx="3">
                  <c:v>14</c:v>
                </c:pt>
                <c:pt idx="4">
                  <c:v>333</c:v>
                </c:pt>
                <c:pt idx="5">
                  <c:v>497</c:v>
                </c:pt>
                <c:pt idx="6">
                  <c:v>0</c:v>
                </c:pt>
                <c:pt idx="7">
                  <c:v>7</c:v>
                </c:pt>
                <c:pt idx="8">
                  <c:v>5</c:v>
                </c:pt>
              </c:numCache>
            </c:numRef>
          </c:val>
          <c:extLst>
            <c:ext xmlns:c16="http://schemas.microsoft.com/office/drawing/2014/chart" uri="{C3380CC4-5D6E-409C-BE32-E72D297353CC}">
              <c16:uniqueId val="{00000000-4CC4-4E39-9371-54F940C70474}"/>
            </c:ext>
          </c:extLst>
        </c:ser>
        <c:dLbls>
          <c:showLegendKey val="0"/>
          <c:showVal val="0"/>
          <c:showCatName val="0"/>
          <c:showSerName val="0"/>
          <c:showPercent val="0"/>
          <c:showBubbleSize val="0"/>
        </c:dLbls>
        <c:gapWidth val="150"/>
        <c:axId val="162142080"/>
        <c:axId val="162143616"/>
      </c:barChart>
      <c:catAx>
        <c:axId val="162142080"/>
        <c:scaling>
          <c:orientation val="minMax"/>
        </c:scaling>
        <c:delete val="0"/>
        <c:axPos val="b"/>
        <c:numFmt formatCode="General" sourceLinked="0"/>
        <c:majorTickMark val="out"/>
        <c:minorTickMark val="none"/>
        <c:tickLblPos val="nextTo"/>
        <c:txPr>
          <a:bodyPr/>
          <a:lstStyle/>
          <a:p>
            <a:pPr>
              <a:defRPr sz="1000"/>
            </a:pPr>
            <a:endParaRPr lang="en-US"/>
          </a:p>
        </c:txPr>
        <c:crossAx val="162143616"/>
        <c:crosses val="autoZero"/>
        <c:auto val="1"/>
        <c:lblAlgn val="ctr"/>
        <c:lblOffset val="100"/>
        <c:noMultiLvlLbl val="0"/>
      </c:catAx>
      <c:valAx>
        <c:axId val="162143616"/>
        <c:scaling>
          <c:orientation val="minMax"/>
          <c:max val="500"/>
        </c:scaling>
        <c:delete val="0"/>
        <c:axPos val="l"/>
        <c:majorGridlines/>
        <c:numFmt formatCode="General" sourceLinked="1"/>
        <c:majorTickMark val="out"/>
        <c:minorTickMark val="none"/>
        <c:tickLblPos val="nextTo"/>
        <c:txPr>
          <a:bodyPr/>
          <a:lstStyle/>
          <a:p>
            <a:pPr>
              <a:defRPr sz="1400"/>
            </a:pPr>
            <a:endParaRPr lang="en-US"/>
          </a:p>
        </c:txPr>
        <c:crossAx val="162142080"/>
        <c:crosses val="autoZero"/>
        <c:crossBetween val="between"/>
      </c:valAx>
    </c:plotArea>
    <c:legend>
      <c:legendPos val="b"/>
      <c:overlay val="0"/>
      <c:txPr>
        <a:bodyPr/>
        <a:lstStyle/>
        <a:p>
          <a:pPr>
            <a:defRPr sz="14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161646981627296"/>
          <c:y val="3.7460875984251969E-2"/>
          <c:w val="0.72947175439023548"/>
          <c:h val="0.92214345472440939"/>
        </c:manualLayout>
      </c:layout>
      <c:barChart>
        <c:barDir val="col"/>
        <c:grouping val="clustered"/>
        <c:varyColors val="0"/>
        <c:ser>
          <c:idx val="0"/>
          <c:order val="0"/>
          <c:tx>
            <c:strRef>
              <c:f>Sheet1!$B$1</c:f>
              <c:strCache>
                <c:ptCount val="1"/>
                <c:pt idx="0">
                  <c:v>2015</c:v>
                </c:pt>
              </c:strCache>
            </c:strRef>
          </c:tx>
          <c:spPr>
            <a:solidFill>
              <a:srgbClr val="00B05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Sheet1!$B$2</c:f>
              <c:numCache>
                <c:formatCode>General</c:formatCode>
                <c:ptCount val="1"/>
                <c:pt idx="0">
                  <c:v>237</c:v>
                </c:pt>
              </c:numCache>
            </c:numRef>
          </c:val>
          <c:extLst>
            <c:ext xmlns:c16="http://schemas.microsoft.com/office/drawing/2014/chart" uri="{C3380CC4-5D6E-409C-BE32-E72D297353CC}">
              <c16:uniqueId val="{00000000-9E5F-4331-BCD5-D0104D80A208}"/>
            </c:ext>
          </c:extLst>
        </c:ser>
        <c:ser>
          <c:idx val="1"/>
          <c:order val="1"/>
          <c:tx>
            <c:strRef>
              <c:f>Sheet1!$C$1</c:f>
              <c:strCache>
                <c:ptCount val="1"/>
                <c:pt idx="0">
                  <c:v>2016</c:v>
                </c:pt>
              </c:strCache>
            </c:strRef>
          </c:tx>
          <c:spPr>
            <a:solidFill>
              <a:srgbClr val="7030A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Sheet1!$C$2</c:f>
              <c:numCache>
                <c:formatCode>General</c:formatCode>
                <c:ptCount val="1"/>
                <c:pt idx="0">
                  <c:v>237</c:v>
                </c:pt>
              </c:numCache>
            </c:numRef>
          </c:val>
          <c:extLst>
            <c:ext xmlns:c16="http://schemas.microsoft.com/office/drawing/2014/chart" uri="{C3380CC4-5D6E-409C-BE32-E72D297353CC}">
              <c16:uniqueId val="{00000001-9E5F-4331-BCD5-D0104D80A208}"/>
            </c:ext>
          </c:extLst>
        </c:ser>
        <c:ser>
          <c:idx val="2"/>
          <c:order val="2"/>
          <c:tx>
            <c:strRef>
              <c:f>Sheet1!$D$1</c:f>
              <c:strCache>
                <c:ptCount val="1"/>
                <c:pt idx="0">
                  <c:v>2017</c:v>
                </c:pt>
              </c:strCache>
            </c:strRef>
          </c:tx>
          <c:spPr>
            <a:solidFill>
              <a:srgbClr val="013366"/>
            </a:solidFill>
          </c:spPr>
          <c:invertIfNegative val="0"/>
          <c:dLbls>
            <c:dLbl>
              <c:idx val="0"/>
              <c:layout>
                <c:manualLayout>
                  <c:x val="-3.0457560088029542E-3"/>
                  <c:y val="1.56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F71-49EC-904A-A8DDF4CCE012}"/>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Sheet1!$D$2</c:f>
              <c:numCache>
                <c:formatCode>General</c:formatCode>
                <c:ptCount val="1"/>
                <c:pt idx="0">
                  <c:v>196</c:v>
                </c:pt>
              </c:numCache>
            </c:numRef>
          </c:val>
          <c:extLst>
            <c:ext xmlns:c16="http://schemas.microsoft.com/office/drawing/2014/chart" uri="{C3380CC4-5D6E-409C-BE32-E72D297353CC}">
              <c16:uniqueId val="{00000002-9E5F-4331-BCD5-D0104D80A208}"/>
            </c:ext>
          </c:extLst>
        </c:ser>
        <c:ser>
          <c:idx val="3"/>
          <c:order val="3"/>
          <c:tx>
            <c:strRef>
              <c:f>Sheet1!$E$1</c:f>
              <c:strCache>
                <c:ptCount val="1"/>
                <c:pt idx="0">
                  <c:v>2018</c:v>
                </c:pt>
              </c:strCache>
            </c:strRef>
          </c:tx>
          <c:spPr>
            <a:solidFill>
              <a:srgbClr val="0070C0"/>
            </a:solidFill>
            <a:ln>
              <a:solidFill>
                <a:srgbClr val="0070C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Sheet1!$E$2</c:f>
              <c:numCache>
                <c:formatCode>General</c:formatCode>
                <c:ptCount val="1"/>
                <c:pt idx="0">
                  <c:v>194</c:v>
                </c:pt>
              </c:numCache>
            </c:numRef>
          </c:val>
          <c:extLst>
            <c:ext xmlns:c16="http://schemas.microsoft.com/office/drawing/2014/chart" uri="{C3380CC4-5D6E-409C-BE32-E72D297353CC}">
              <c16:uniqueId val="{00000004-9E5F-4331-BCD5-D0104D80A208}"/>
            </c:ext>
          </c:extLst>
        </c:ser>
        <c:ser>
          <c:idx val="4"/>
          <c:order val="4"/>
          <c:tx>
            <c:strRef>
              <c:f>Sheet1!$F$1</c:f>
              <c:strCache>
                <c:ptCount val="1"/>
                <c:pt idx="0">
                  <c:v>2019</c:v>
                </c:pt>
              </c:strCache>
            </c:strRef>
          </c:tx>
          <c:spPr>
            <a:solidFill>
              <a:srgbClr val="FF0000"/>
            </a:solidFill>
            <a:ln>
              <a:solidFill>
                <a:srgbClr val="FF0000"/>
              </a:solidFill>
            </a:ln>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numRef>
              <c:f>Sheet1!$A$2</c:f>
              <c:numCache>
                <c:formatCode>General</c:formatCode>
                <c:ptCount val="1"/>
              </c:numCache>
            </c:numRef>
          </c:cat>
          <c:val>
            <c:numRef>
              <c:f>Sheet1!$F$2</c:f>
              <c:numCache>
                <c:formatCode>General</c:formatCode>
                <c:ptCount val="1"/>
                <c:pt idx="0">
                  <c:v>146</c:v>
                </c:pt>
              </c:numCache>
            </c:numRef>
          </c:val>
          <c:extLst>
            <c:ext xmlns:c16="http://schemas.microsoft.com/office/drawing/2014/chart" uri="{C3380CC4-5D6E-409C-BE32-E72D297353CC}">
              <c16:uniqueId val="{00000005-9E5F-4331-BCD5-D0104D80A208}"/>
            </c:ext>
          </c:extLst>
        </c:ser>
        <c:dLbls>
          <c:showLegendKey val="0"/>
          <c:showVal val="0"/>
          <c:showCatName val="0"/>
          <c:showSerName val="0"/>
          <c:showPercent val="0"/>
          <c:showBubbleSize val="0"/>
        </c:dLbls>
        <c:gapWidth val="150"/>
        <c:axId val="134204032"/>
        <c:axId val="134087040"/>
      </c:barChart>
      <c:catAx>
        <c:axId val="134204032"/>
        <c:scaling>
          <c:orientation val="minMax"/>
        </c:scaling>
        <c:delete val="0"/>
        <c:axPos val="b"/>
        <c:numFmt formatCode="General" sourceLinked="1"/>
        <c:majorTickMark val="out"/>
        <c:minorTickMark val="none"/>
        <c:tickLblPos val="nextTo"/>
        <c:crossAx val="134087040"/>
        <c:crosses val="autoZero"/>
        <c:auto val="1"/>
        <c:lblAlgn val="ctr"/>
        <c:lblOffset val="100"/>
        <c:noMultiLvlLbl val="0"/>
      </c:catAx>
      <c:valAx>
        <c:axId val="134087040"/>
        <c:scaling>
          <c:orientation val="minMax"/>
          <c:min val="0"/>
        </c:scaling>
        <c:delete val="0"/>
        <c:axPos val="l"/>
        <c:majorGridlines/>
        <c:numFmt formatCode="General" sourceLinked="1"/>
        <c:majorTickMark val="out"/>
        <c:minorTickMark val="none"/>
        <c:tickLblPos val="nextTo"/>
        <c:crossAx val="134204032"/>
        <c:crosses val="autoZero"/>
        <c:crossBetween val="between"/>
      </c:valAx>
    </c:plotArea>
    <c:legend>
      <c:legendPos val="r"/>
      <c:overlay val="0"/>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840249167972534E-2"/>
          <c:y val="3.1543293277963048E-2"/>
          <c:w val="0.88473083981775547"/>
          <c:h val="0.72279847440944878"/>
        </c:manualLayout>
      </c:layout>
      <c:barChart>
        <c:barDir val="col"/>
        <c:grouping val="clustered"/>
        <c:varyColors val="0"/>
        <c:ser>
          <c:idx val="0"/>
          <c:order val="0"/>
          <c:tx>
            <c:strRef>
              <c:f>Sheet1!$B$1</c:f>
              <c:strCache>
                <c:ptCount val="1"/>
                <c:pt idx="0">
                  <c:v>2015</c:v>
                </c:pt>
              </c:strCache>
            </c:strRef>
          </c:tx>
          <c:spPr>
            <a:solidFill>
              <a:srgbClr val="00B050"/>
            </a:solidFill>
          </c:spPr>
          <c:invertIfNegative val="0"/>
          <c:dLbls>
            <c:dLbl>
              <c:idx val="5"/>
              <c:layout>
                <c:manualLayout>
                  <c:x val="-4.5388525780683756E-3"/>
                  <c:y val="1.5625E-2"/>
                </c:manualLayout>
              </c:layout>
              <c:spPr>
                <a:noFill/>
              </c:spPr>
              <c:txPr>
                <a:bodyPr/>
                <a:lstStyle/>
                <a:p>
                  <a:pPr>
                    <a:defRPr sz="1000"/>
                  </a:pPr>
                  <a:endParaRPr lang="en-US"/>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192-4962-8C28-D68A12FE8CB0}"/>
                </c:ext>
              </c:extLst>
            </c:dLbl>
            <c:dLbl>
              <c:idx val="6"/>
              <c:layout>
                <c:manualLayout>
                  <c:x val="-5.4835030062264098E-3"/>
                  <c:y val="1.56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FC60-4D27-83A1-973F8C0F81D5}"/>
                </c:ext>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Sheet1!$B$2:$B$8</c:f>
              <c:numCache>
                <c:formatCode>General</c:formatCode>
                <c:ptCount val="7"/>
                <c:pt idx="0">
                  <c:v>5</c:v>
                </c:pt>
                <c:pt idx="1">
                  <c:v>16</c:v>
                </c:pt>
                <c:pt idx="2">
                  <c:v>12</c:v>
                </c:pt>
                <c:pt idx="3">
                  <c:v>6</c:v>
                </c:pt>
                <c:pt idx="4">
                  <c:v>0</c:v>
                </c:pt>
                <c:pt idx="5">
                  <c:v>58</c:v>
                </c:pt>
                <c:pt idx="6">
                  <c:v>128</c:v>
                </c:pt>
              </c:numCache>
            </c:numRef>
          </c:val>
          <c:extLst>
            <c:ext xmlns:c16="http://schemas.microsoft.com/office/drawing/2014/chart" uri="{C3380CC4-5D6E-409C-BE32-E72D297353CC}">
              <c16:uniqueId val="{00000002-FC60-4D27-83A1-973F8C0F81D5}"/>
            </c:ext>
          </c:extLst>
        </c:ser>
        <c:ser>
          <c:idx val="1"/>
          <c:order val="1"/>
          <c:tx>
            <c:strRef>
              <c:f>Sheet1!$C$1</c:f>
              <c:strCache>
                <c:ptCount val="1"/>
                <c:pt idx="0">
                  <c:v>2016</c:v>
                </c:pt>
              </c:strCache>
            </c:strRef>
          </c:tx>
          <c:spPr>
            <a:solidFill>
              <a:srgbClr val="7030A0"/>
            </a:solidFill>
          </c:spPr>
          <c:invertIfNegative val="0"/>
          <c:dLbls>
            <c:dLbl>
              <c:idx val="1"/>
              <c:layout>
                <c:manualLayout>
                  <c:x val="0"/>
                  <c:y val="1.56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192-4962-8C28-D68A12FE8CB0}"/>
                </c:ext>
              </c:extLst>
            </c:dLbl>
            <c:dLbl>
              <c:idx val="5"/>
              <c:layout>
                <c:manualLayout>
                  <c:x val="0"/>
                  <c:y val="1.874999999999994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28E-420E-9C16-528CE5507B1A}"/>
                </c:ext>
              </c:extLst>
            </c:dLbl>
            <c:dLbl>
              <c:idx val="6"/>
              <c:layout>
                <c:manualLayout>
                  <c:x val="4.1625435325838324E-3"/>
                  <c:y val="1.56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FC60-4D27-83A1-973F8C0F81D5}"/>
                </c:ext>
              </c:extLst>
            </c:dLbl>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Sheet1!$C$2:$C$8</c:f>
              <c:numCache>
                <c:formatCode>General</c:formatCode>
                <c:ptCount val="7"/>
                <c:pt idx="0">
                  <c:v>4</c:v>
                </c:pt>
                <c:pt idx="1">
                  <c:v>16</c:v>
                </c:pt>
                <c:pt idx="2">
                  <c:v>11</c:v>
                </c:pt>
                <c:pt idx="3">
                  <c:v>6</c:v>
                </c:pt>
                <c:pt idx="4">
                  <c:v>0</c:v>
                </c:pt>
                <c:pt idx="5">
                  <c:v>71</c:v>
                </c:pt>
                <c:pt idx="6">
                  <c:v>119</c:v>
                </c:pt>
              </c:numCache>
            </c:numRef>
          </c:val>
          <c:extLst>
            <c:ext xmlns:c16="http://schemas.microsoft.com/office/drawing/2014/chart" uri="{C3380CC4-5D6E-409C-BE32-E72D297353CC}">
              <c16:uniqueId val="{00000004-FC60-4D27-83A1-973F8C0F81D5}"/>
            </c:ext>
          </c:extLst>
        </c:ser>
        <c:ser>
          <c:idx val="2"/>
          <c:order val="2"/>
          <c:tx>
            <c:strRef>
              <c:f>Sheet1!$D$1</c:f>
              <c:strCache>
                <c:ptCount val="1"/>
                <c:pt idx="0">
                  <c:v>2017</c:v>
                </c:pt>
              </c:strCache>
            </c:strRef>
          </c:tx>
          <c:spPr>
            <a:solidFill>
              <a:srgbClr val="002060"/>
            </a:solidFill>
          </c:spPr>
          <c:invertIfNegative val="0"/>
          <c:dLbls>
            <c:dLbl>
              <c:idx val="5"/>
              <c:layout>
                <c:manualLayout>
                  <c:x val="-1.3178782838302229E-16"/>
                  <c:y val="6.2500000000000003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FC60-4D27-83A1-973F8C0F81D5}"/>
                </c:ext>
              </c:extLst>
            </c:dLbl>
            <c:spPr>
              <a:noFill/>
              <a:ln>
                <a:noFill/>
              </a:ln>
              <a:effectLst/>
            </c:spPr>
            <c:txPr>
              <a:bodyPr wrap="square" lIns="38100" tIns="19050" rIns="38100" bIns="19050" anchor="ctr">
                <a:spAutoFit/>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Sheet1!$D$2:$D$8</c:f>
              <c:numCache>
                <c:formatCode>General</c:formatCode>
                <c:ptCount val="7"/>
                <c:pt idx="0">
                  <c:v>0</c:v>
                </c:pt>
                <c:pt idx="1">
                  <c:v>11</c:v>
                </c:pt>
                <c:pt idx="2">
                  <c:v>13</c:v>
                </c:pt>
                <c:pt idx="3">
                  <c:v>5</c:v>
                </c:pt>
                <c:pt idx="4">
                  <c:v>0</c:v>
                </c:pt>
                <c:pt idx="5">
                  <c:v>60</c:v>
                </c:pt>
                <c:pt idx="6">
                  <c:v>95</c:v>
                </c:pt>
              </c:numCache>
            </c:numRef>
          </c:val>
          <c:extLst>
            <c:ext xmlns:c16="http://schemas.microsoft.com/office/drawing/2014/chart" uri="{C3380CC4-5D6E-409C-BE32-E72D297353CC}">
              <c16:uniqueId val="{00000007-FC60-4D27-83A1-973F8C0F81D5}"/>
            </c:ext>
          </c:extLst>
        </c:ser>
        <c:ser>
          <c:idx val="3"/>
          <c:order val="3"/>
          <c:tx>
            <c:strRef>
              <c:f>Sheet1!$E$1</c:f>
              <c:strCache>
                <c:ptCount val="1"/>
                <c:pt idx="0">
                  <c:v>2018</c:v>
                </c:pt>
              </c:strCache>
            </c:strRef>
          </c:tx>
          <c:spPr>
            <a:solidFill>
              <a:srgbClr val="0070C0"/>
            </a:solidFill>
            <a:ln>
              <a:solidFill>
                <a:srgbClr val="0070C0"/>
              </a:solidFill>
            </a:ln>
          </c:spPr>
          <c:invertIfNegative val="0"/>
          <c:dLbls>
            <c:spPr>
              <a:noFill/>
              <a:ln>
                <a:noFill/>
              </a:ln>
              <a:effectLst/>
            </c:spPr>
            <c:txPr>
              <a:bodyPr wrap="square" lIns="38100" tIns="19050" rIns="38100" bIns="19050" anchor="ctr">
                <a:spAutoFit/>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Sheet1!$E$2:$E$8</c:f>
              <c:numCache>
                <c:formatCode>General</c:formatCode>
                <c:ptCount val="7"/>
                <c:pt idx="0">
                  <c:v>2</c:v>
                </c:pt>
                <c:pt idx="1">
                  <c:v>17</c:v>
                </c:pt>
                <c:pt idx="2">
                  <c:v>14</c:v>
                </c:pt>
                <c:pt idx="3">
                  <c:v>6</c:v>
                </c:pt>
                <c:pt idx="4">
                  <c:v>0</c:v>
                </c:pt>
                <c:pt idx="5">
                  <c:v>43</c:v>
                </c:pt>
                <c:pt idx="6">
                  <c:v>108</c:v>
                </c:pt>
              </c:numCache>
            </c:numRef>
          </c:val>
          <c:extLst>
            <c:ext xmlns:c16="http://schemas.microsoft.com/office/drawing/2014/chart" uri="{C3380CC4-5D6E-409C-BE32-E72D297353CC}">
              <c16:uniqueId val="{0000000B-FC60-4D27-83A1-973F8C0F81D5}"/>
            </c:ext>
          </c:extLst>
        </c:ser>
        <c:ser>
          <c:idx val="4"/>
          <c:order val="4"/>
          <c:tx>
            <c:strRef>
              <c:f>Sheet1!$F$1</c:f>
              <c:strCache>
                <c:ptCount val="1"/>
                <c:pt idx="0">
                  <c:v>2019</c:v>
                </c:pt>
              </c:strCache>
            </c:strRef>
          </c:tx>
          <c:spPr>
            <a:solidFill>
              <a:srgbClr val="FF0000"/>
            </a:solidFill>
            <a:ln>
              <a:solidFill>
                <a:srgbClr val="FF0000"/>
              </a:solidFill>
            </a:ln>
          </c:spPr>
          <c:invertIfNegative val="0"/>
          <c:dLbls>
            <c:spPr>
              <a:noFill/>
              <a:ln>
                <a:noFill/>
              </a:ln>
              <a:effectLst/>
            </c:spPr>
            <c:txPr>
              <a:bodyPr wrap="square" lIns="38100" tIns="19050" rIns="38100" bIns="19050" anchor="ctr">
                <a:spAutoFit/>
              </a:bodyPr>
              <a:lstStyle/>
              <a:p>
                <a:pPr>
                  <a:defRPr sz="11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Serious injury or death from medication error</c:v>
                </c:pt>
                <c:pt idx="1">
                  <c:v>Suicide or self harm</c:v>
                </c:pt>
                <c:pt idx="2">
                  <c:v>Serious injury or death after physical assault</c:v>
                </c:pt>
                <c:pt idx="3">
                  <c:v>Serious injury or death after burn</c:v>
                </c:pt>
                <c:pt idx="4">
                  <c:v>Serious injury or death from physical restraints</c:v>
                </c:pt>
                <c:pt idx="5">
                  <c:v>Stage 3, 4 or unstageable pressure ulcer</c:v>
                </c:pt>
                <c:pt idx="6">
                  <c:v>Serious injury or death after a fall</c:v>
                </c:pt>
              </c:strCache>
            </c:strRef>
          </c:cat>
          <c:val>
            <c:numRef>
              <c:f>Sheet1!$F$2:$F$8</c:f>
              <c:numCache>
                <c:formatCode>General</c:formatCode>
                <c:ptCount val="7"/>
                <c:pt idx="0">
                  <c:v>1</c:v>
                </c:pt>
                <c:pt idx="1">
                  <c:v>13</c:v>
                </c:pt>
                <c:pt idx="2">
                  <c:v>12</c:v>
                </c:pt>
                <c:pt idx="3">
                  <c:v>2</c:v>
                </c:pt>
                <c:pt idx="4">
                  <c:v>1</c:v>
                </c:pt>
                <c:pt idx="5">
                  <c:v>15</c:v>
                </c:pt>
                <c:pt idx="6">
                  <c:v>91</c:v>
                </c:pt>
              </c:numCache>
            </c:numRef>
          </c:val>
          <c:extLst>
            <c:ext xmlns:c16="http://schemas.microsoft.com/office/drawing/2014/chart" uri="{C3380CC4-5D6E-409C-BE32-E72D297353CC}">
              <c16:uniqueId val="{00000000-8FFD-45A5-A7F7-0DB2B1BF8D65}"/>
            </c:ext>
          </c:extLst>
        </c:ser>
        <c:dLbls>
          <c:showLegendKey val="0"/>
          <c:showVal val="0"/>
          <c:showCatName val="0"/>
          <c:showSerName val="0"/>
          <c:showPercent val="0"/>
          <c:showBubbleSize val="0"/>
        </c:dLbls>
        <c:gapWidth val="150"/>
        <c:axId val="134256896"/>
        <c:axId val="134266880"/>
      </c:barChart>
      <c:catAx>
        <c:axId val="134256896"/>
        <c:scaling>
          <c:orientation val="minMax"/>
        </c:scaling>
        <c:delete val="0"/>
        <c:axPos val="b"/>
        <c:numFmt formatCode="General" sourceLinked="0"/>
        <c:majorTickMark val="out"/>
        <c:minorTickMark val="none"/>
        <c:tickLblPos val="nextTo"/>
        <c:txPr>
          <a:bodyPr/>
          <a:lstStyle/>
          <a:p>
            <a:pPr>
              <a:defRPr sz="1200"/>
            </a:pPr>
            <a:endParaRPr lang="en-US"/>
          </a:p>
        </c:txPr>
        <c:crossAx val="134266880"/>
        <c:crosses val="autoZero"/>
        <c:auto val="1"/>
        <c:lblAlgn val="ctr"/>
        <c:lblOffset val="100"/>
        <c:noMultiLvlLbl val="0"/>
      </c:catAx>
      <c:valAx>
        <c:axId val="134266880"/>
        <c:scaling>
          <c:orientation val="minMax"/>
        </c:scaling>
        <c:delete val="0"/>
        <c:axPos val="l"/>
        <c:majorGridlines/>
        <c:numFmt formatCode="General" sourceLinked="1"/>
        <c:majorTickMark val="out"/>
        <c:minorTickMark val="none"/>
        <c:tickLblPos val="nextTo"/>
        <c:crossAx val="134256896"/>
        <c:crosses val="autoZero"/>
        <c:crossBetween val="between"/>
      </c:valAx>
    </c:plotArea>
    <c:legend>
      <c:legendPos val="b"/>
      <c:layout>
        <c:manualLayout>
          <c:xMode val="edge"/>
          <c:yMode val="edge"/>
          <c:x val="0.28786474985408839"/>
          <c:y val="0.89696119013903441"/>
          <c:w val="0.42427038897263186"/>
          <c:h val="0.10303880986096557"/>
        </c:manualLayout>
      </c:layout>
      <c:overlay val="0"/>
      <c:txPr>
        <a:bodyPr/>
        <a:lstStyle/>
        <a:p>
          <a:pPr>
            <a:defRPr sz="16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130A1A44-FD3C-404C-B361-E44F376A6B82}">
      <dgm:prSet phldrT="[Text]"/>
      <dgm:spPr>
        <a:solidFill>
          <a:schemeClr val="tx2">
            <a:lumMod val="60000"/>
            <a:lumOff val="40000"/>
          </a:schemeClr>
        </a:solidFill>
      </dgm:spPr>
      <dgm:t>
        <a:bodyPr/>
        <a:lstStyle/>
        <a:p>
          <a:r>
            <a:rPr lang="en-US" b="1" dirty="0"/>
            <a:t>Surgical or Invasive Procedure Events</a:t>
          </a:r>
          <a:endParaRPr lang="en-US" dirty="0"/>
        </a:p>
      </dgm:t>
    </dgm:pt>
    <dgm:pt modelId="{34AA4FB2-2460-40C6-BC4D-B53E46D02B45}" type="parTrans" cxnId="{04CEE353-892B-4B77-9B0F-5E0BA9560796}">
      <dgm:prSet/>
      <dgm:spPr/>
      <dgm:t>
        <a:bodyPr/>
        <a:lstStyle/>
        <a:p>
          <a:endParaRPr lang="en-US"/>
        </a:p>
      </dgm:t>
    </dgm:pt>
    <dgm:pt modelId="{64DD7F51-1BFF-418D-8EE9-E14D12C88601}" type="sibTrans" cxnId="{04CEE353-892B-4B77-9B0F-5E0BA9560796}">
      <dgm:prSet/>
      <dgm:spPr/>
      <dgm:t>
        <a:bodyPr/>
        <a:lstStyle/>
        <a:p>
          <a:endParaRPr lang="en-US"/>
        </a:p>
      </dgm:t>
    </dgm:pt>
    <dgm:pt modelId="{FA7B5FF7-56E6-49A5-8E5A-BF24B17AF5E5}">
      <dgm:prSet phldrT="[Text]"/>
      <dgm:spPr>
        <a:solidFill>
          <a:schemeClr val="bg2">
            <a:alpha val="90000"/>
          </a:schemeClr>
        </a:solidFill>
      </dgm:spPr>
      <dgm:t>
        <a:bodyPr/>
        <a:lstStyle/>
        <a:p>
          <a:r>
            <a:rPr lang="en-US" dirty="0"/>
            <a:t>Wrong Site Surgery or Procedure</a:t>
          </a:r>
        </a:p>
      </dgm:t>
    </dgm:pt>
    <dgm:pt modelId="{071F8FC4-E36F-4E91-9A12-D3D3A84F2C75}" type="parTrans" cxnId="{F4D407C1-DEA0-4018-9706-545D87C1A5B7}">
      <dgm:prSet/>
      <dgm:spPr/>
      <dgm:t>
        <a:bodyPr/>
        <a:lstStyle/>
        <a:p>
          <a:endParaRPr lang="en-US"/>
        </a:p>
      </dgm:t>
    </dgm:pt>
    <dgm:pt modelId="{F368AF79-D796-47D7-99D1-C96BB92D90BE}" type="sibTrans" cxnId="{F4D407C1-DEA0-4018-9706-545D87C1A5B7}">
      <dgm:prSet/>
      <dgm:spPr/>
      <dgm:t>
        <a:bodyPr/>
        <a:lstStyle/>
        <a:p>
          <a:endParaRPr lang="en-US"/>
        </a:p>
      </dgm:t>
    </dgm:pt>
    <dgm:pt modelId="{99C6A9EF-381C-4F4C-8C86-ABF7904F5BC8}">
      <dgm:prSet phldrT="[Text]"/>
      <dgm:spPr>
        <a:solidFill>
          <a:schemeClr val="bg2">
            <a:alpha val="90000"/>
          </a:schemeClr>
        </a:solidFill>
      </dgm:spPr>
      <dgm:t>
        <a:bodyPr/>
        <a:lstStyle/>
        <a:p>
          <a:r>
            <a:rPr lang="en-US" dirty="0"/>
            <a:t>Surgery or Procedure on Wrong Patient</a:t>
          </a:r>
        </a:p>
      </dgm:t>
    </dgm:pt>
    <dgm:pt modelId="{5A5BC571-3657-4BF7-8C0A-F84965933BC8}" type="parTrans" cxnId="{355BA428-A32A-4AD0-8169-D46EF069293B}">
      <dgm:prSet/>
      <dgm:spPr/>
      <dgm:t>
        <a:bodyPr/>
        <a:lstStyle/>
        <a:p>
          <a:endParaRPr lang="en-US"/>
        </a:p>
      </dgm:t>
    </dgm:pt>
    <dgm:pt modelId="{EB62AE5E-B2E4-49A7-868E-B23F16C01750}" type="sibTrans" cxnId="{355BA428-A32A-4AD0-8169-D46EF069293B}">
      <dgm:prSet/>
      <dgm:spPr/>
      <dgm:t>
        <a:bodyPr/>
        <a:lstStyle/>
        <a:p>
          <a:endParaRPr lang="en-US"/>
        </a:p>
      </dgm:t>
    </dgm:pt>
    <dgm:pt modelId="{5DED8C30-ED12-4B05-B1A9-8E2D6B259455}">
      <dgm:prSet phldrT="[Text]"/>
      <dgm:spPr>
        <a:solidFill>
          <a:schemeClr val="bg2">
            <a:alpha val="90000"/>
          </a:schemeClr>
        </a:solidFill>
      </dgm:spPr>
      <dgm:t>
        <a:bodyPr/>
        <a:lstStyle/>
        <a:p>
          <a:r>
            <a:rPr lang="en-US" dirty="0"/>
            <a:t>Wrong Surgery or Procedure</a:t>
          </a:r>
        </a:p>
      </dgm:t>
    </dgm:pt>
    <dgm:pt modelId="{35ED2C2D-5DD6-4EF9-83BF-6D4CE7F4F952}" type="parTrans" cxnId="{57AEBA6D-0362-4E58-877A-11333F1E335C}">
      <dgm:prSet/>
      <dgm:spPr/>
      <dgm:t>
        <a:bodyPr/>
        <a:lstStyle/>
        <a:p>
          <a:endParaRPr lang="en-US"/>
        </a:p>
      </dgm:t>
    </dgm:pt>
    <dgm:pt modelId="{31998271-4697-48DB-9075-1DA969789ABF}" type="sibTrans" cxnId="{57AEBA6D-0362-4E58-877A-11333F1E335C}">
      <dgm:prSet/>
      <dgm:spPr/>
      <dgm:t>
        <a:bodyPr/>
        <a:lstStyle/>
        <a:p>
          <a:endParaRPr lang="en-US"/>
        </a:p>
      </dgm:t>
    </dgm:pt>
    <dgm:pt modelId="{6845C88A-D1AC-4D98-A014-703EC957FFF9}">
      <dgm:prSet phldrT="[Text]"/>
      <dgm:spPr>
        <a:solidFill>
          <a:schemeClr val="bg2">
            <a:alpha val="90000"/>
          </a:schemeClr>
        </a:solidFill>
      </dgm:spPr>
      <dgm:t>
        <a:bodyPr/>
        <a:lstStyle/>
        <a:p>
          <a:r>
            <a:rPr lang="en-US" dirty="0"/>
            <a:t>Unintended Retention of a Foreign Object</a:t>
          </a:r>
        </a:p>
      </dgm:t>
    </dgm:pt>
    <dgm:pt modelId="{0BD3EEE8-F00C-4A2A-AE53-0C781B0396C6}" type="parTrans" cxnId="{24796EF9-E2D9-4124-BDE8-E0896ECE73FD}">
      <dgm:prSet/>
      <dgm:spPr/>
      <dgm:t>
        <a:bodyPr/>
        <a:lstStyle/>
        <a:p>
          <a:endParaRPr lang="en-US"/>
        </a:p>
      </dgm:t>
    </dgm:pt>
    <dgm:pt modelId="{30A14FAD-D366-45BD-B98F-46382A839377}" type="sibTrans" cxnId="{24796EF9-E2D9-4124-BDE8-E0896ECE73FD}">
      <dgm:prSet/>
      <dgm:spPr/>
      <dgm:t>
        <a:bodyPr/>
        <a:lstStyle/>
        <a:p>
          <a:endParaRPr lang="en-US"/>
        </a:p>
      </dgm:t>
    </dgm:pt>
    <dgm:pt modelId="{4E1A19CB-4589-4A68-B192-CF90286AD3EF}">
      <dgm:prSet phldrT="[Text]"/>
      <dgm:spPr>
        <a:solidFill>
          <a:schemeClr val="bg2">
            <a:alpha val="90000"/>
          </a:schemeClr>
        </a:solidFill>
      </dgm:spPr>
      <dgm:t>
        <a:bodyPr/>
        <a:lstStyle/>
        <a:p>
          <a:r>
            <a:rPr lang="en-US" dirty="0" err="1"/>
            <a:t>Intraoperative</a:t>
          </a:r>
          <a:r>
            <a:rPr lang="en-US" dirty="0"/>
            <a:t> or Immediate Postoperative Death of an ASA Class 1 Patient</a:t>
          </a:r>
        </a:p>
      </dgm:t>
    </dgm:pt>
    <dgm:pt modelId="{562E6EB5-3585-421C-A8D0-FB3C7DCA8912}" type="parTrans" cxnId="{45AFB3EB-5004-4595-B996-27EC2DAA59C4}">
      <dgm:prSet/>
      <dgm:spPr/>
      <dgm:t>
        <a:bodyPr/>
        <a:lstStyle/>
        <a:p>
          <a:endParaRPr lang="en-US"/>
        </a:p>
      </dgm:t>
    </dgm:pt>
    <dgm:pt modelId="{C34399C3-3B46-4703-9C35-027AFC570FD2}" type="sibTrans" cxnId="{45AFB3EB-5004-4595-B996-27EC2DAA59C4}">
      <dgm:prSet/>
      <dgm:spPr/>
      <dgm:t>
        <a:bodyPr/>
        <a:lstStyle/>
        <a:p>
          <a:endParaRPr lang="en-US"/>
        </a:p>
      </dgm:t>
    </dgm:pt>
    <dgm:pt modelId="{51D7A039-66BF-461A-AD91-77D340F8EB3C}">
      <dgm:prSet phldrT="[Text]"/>
      <dgm:spPr>
        <a:solidFill>
          <a:srgbClr val="00B050"/>
        </a:solidFill>
      </dgm:spPr>
      <dgm:t>
        <a:bodyPr/>
        <a:lstStyle/>
        <a:p>
          <a:r>
            <a:rPr lang="en-US" b="1" dirty="0"/>
            <a:t>Product or Device Events</a:t>
          </a:r>
        </a:p>
      </dgm:t>
    </dgm:pt>
    <dgm:pt modelId="{366B5943-179B-4BAD-9E85-795BC7B41286}" type="parTrans" cxnId="{2B324B50-011F-4DED-A3C0-39967EF383E9}">
      <dgm:prSet/>
      <dgm:spPr/>
      <dgm:t>
        <a:bodyPr/>
        <a:lstStyle/>
        <a:p>
          <a:endParaRPr lang="en-US"/>
        </a:p>
      </dgm:t>
    </dgm:pt>
    <dgm:pt modelId="{202ACF42-2477-4302-8184-2E33078CF8A1}" type="sibTrans" cxnId="{2B324B50-011F-4DED-A3C0-39967EF383E9}">
      <dgm:prSet/>
      <dgm:spPr/>
      <dgm:t>
        <a:bodyPr/>
        <a:lstStyle/>
        <a:p>
          <a:endParaRPr lang="en-US"/>
        </a:p>
      </dgm:t>
    </dgm:pt>
    <dgm:pt modelId="{FD3EAB80-380B-4EB7-9251-39726CBA688B}">
      <dgm:prSet phldrT="[Text]"/>
      <dgm:spPr>
        <a:solidFill>
          <a:schemeClr val="bg2">
            <a:alpha val="90000"/>
          </a:schemeClr>
        </a:solidFill>
      </dgm:spPr>
      <dgm:t>
        <a:bodyPr/>
        <a:lstStyle/>
        <a:p>
          <a:r>
            <a:rPr lang="en-US" dirty="0"/>
            <a:t>Death or Serious Injury Related to Contaminated Drugs, Biologics, or Devices</a:t>
          </a:r>
        </a:p>
      </dgm:t>
    </dgm:pt>
    <dgm:pt modelId="{503AFFFD-8225-40AB-8A5A-9A1EDA0CDDE1}" type="parTrans" cxnId="{4439B3D0-4A69-4EA0-A82C-506986759394}">
      <dgm:prSet/>
      <dgm:spPr/>
      <dgm:t>
        <a:bodyPr/>
        <a:lstStyle/>
        <a:p>
          <a:endParaRPr lang="en-US"/>
        </a:p>
      </dgm:t>
    </dgm:pt>
    <dgm:pt modelId="{DD81F1D1-2229-4816-B06E-3E7A0137351D}" type="sibTrans" cxnId="{4439B3D0-4A69-4EA0-A82C-506986759394}">
      <dgm:prSet/>
      <dgm:spPr/>
      <dgm:t>
        <a:bodyPr/>
        <a:lstStyle/>
        <a:p>
          <a:endParaRPr lang="en-US"/>
        </a:p>
      </dgm:t>
    </dgm:pt>
    <dgm:pt modelId="{83C94D62-8578-4F68-B3AE-4B1C2D73434F}">
      <dgm:prSet phldrT="[Text]"/>
      <dgm:spPr>
        <a:solidFill>
          <a:schemeClr val="bg2">
            <a:alpha val="90000"/>
          </a:schemeClr>
        </a:solidFill>
      </dgm:spPr>
      <dgm:t>
        <a:bodyPr/>
        <a:lstStyle/>
        <a:p>
          <a:r>
            <a:rPr lang="en-US" dirty="0"/>
            <a:t>Death or Serious Injury Related to Device Misuse or Malfunction</a:t>
          </a:r>
        </a:p>
      </dgm:t>
    </dgm:pt>
    <dgm:pt modelId="{2228AC5B-7ECF-43AF-80A6-1CD811CEC944}" type="parTrans" cxnId="{1F2BF259-45B3-46C1-90B4-2DFD5BCB93B8}">
      <dgm:prSet/>
      <dgm:spPr/>
      <dgm:t>
        <a:bodyPr/>
        <a:lstStyle/>
        <a:p>
          <a:endParaRPr lang="en-US"/>
        </a:p>
      </dgm:t>
    </dgm:pt>
    <dgm:pt modelId="{1F6828E3-4D58-47C9-B4A1-9F231E3DD1EC}" type="sibTrans" cxnId="{1F2BF259-45B3-46C1-90B4-2DFD5BCB93B8}">
      <dgm:prSet/>
      <dgm:spPr/>
      <dgm:t>
        <a:bodyPr/>
        <a:lstStyle/>
        <a:p>
          <a:endParaRPr lang="en-US"/>
        </a:p>
      </dgm:t>
    </dgm:pt>
    <dgm:pt modelId="{43539A9F-3122-4589-88B8-239493D0DB26}">
      <dgm:prSet phldrT="[Text]"/>
      <dgm:spPr>
        <a:solidFill>
          <a:schemeClr val="bg2">
            <a:alpha val="90000"/>
          </a:schemeClr>
        </a:solidFill>
      </dgm:spPr>
      <dgm:t>
        <a:bodyPr/>
        <a:lstStyle/>
        <a:p>
          <a:r>
            <a:rPr lang="en-US" dirty="0"/>
            <a:t>Death or Serious Injury Due to Intravascular Air Embolism</a:t>
          </a:r>
        </a:p>
      </dgm:t>
    </dgm:pt>
    <dgm:pt modelId="{CB2322C2-A53B-4C71-BF7C-DC7D05D1E4EA}" type="parTrans" cxnId="{8DD88D80-A245-47AE-AC03-8CAF1488F2A0}">
      <dgm:prSet/>
      <dgm:spPr/>
      <dgm:t>
        <a:bodyPr/>
        <a:lstStyle/>
        <a:p>
          <a:endParaRPr lang="en-US"/>
        </a:p>
      </dgm:t>
    </dgm:pt>
    <dgm:pt modelId="{FF66C5E3-C6D2-4C1A-B891-A5483629AAF0}" type="sibTrans" cxnId="{8DD88D80-A245-47AE-AC03-8CAF1488F2A0}">
      <dgm:prSet/>
      <dgm:spPr/>
      <dgm:t>
        <a:bodyPr/>
        <a:lstStyle/>
        <a:p>
          <a:endParaRPr lang="en-US"/>
        </a:p>
      </dgm:t>
    </dgm:pt>
    <dgm:pt modelId="{923FA8DF-6B09-4733-BEDF-AD09698EA25E}">
      <dgm:prSet phldrT="[Text]"/>
      <dgm:spPr>
        <a:solidFill>
          <a:srgbClr val="C00000"/>
        </a:solidFill>
      </dgm:spPr>
      <dgm:t>
        <a:bodyPr/>
        <a:lstStyle/>
        <a:p>
          <a:r>
            <a:rPr lang="en-US" b="1" dirty="0"/>
            <a:t>Patient Protection Events</a:t>
          </a:r>
        </a:p>
      </dgm:t>
    </dgm:pt>
    <dgm:pt modelId="{3F94055E-848E-47B2-855C-EF00248BD9A0}" type="parTrans" cxnId="{C7BDFD38-CBAB-4F7D-9888-D4065E5CCFB1}">
      <dgm:prSet/>
      <dgm:spPr/>
      <dgm:t>
        <a:bodyPr/>
        <a:lstStyle/>
        <a:p>
          <a:endParaRPr lang="en-US"/>
        </a:p>
      </dgm:t>
    </dgm:pt>
    <dgm:pt modelId="{7DCB5722-4EAC-4754-9C2E-DAE1DA60A4A9}" type="sibTrans" cxnId="{C7BDFD38-CBAB-4F7D-9888-D4065E5CCFB1}">
      <dgm:prSet/>
      <dgm:spPr/>
      <dgm:t>
        <a:bodyPr/>
        <a:lstStyle/>
        <a:p>
          <a:endParaRPr lang="en-US"/>
        </a:p>
      </dgm:t>
    </dgm:pt>
    <dgm:pt modelId="{41DF7BCF-FF28-4216-A8B6-08BA3D181A83}">
      <dgm:prSet phldrT="[Text]"/>
      <dgm:spPr>
        <a:solidFill>
          <a:schemeClr val="bg2">
            <a:alpha val="90000"/>
          </a:schemeClr>
        </a:solidFill>
      </dgm:spPr>
      <dgm:t>
        <a:bodyPr/>
        <a:lstStyle/>
        <a:p>
          <a:r>
            <a:rPr lang="en-US" dirty="0"/>
            <a:t>Discharge of a Patient/Resident of Any Age to Other Than Authorized Person</a:t>
          </a:r>
        </a:p>
      </dgm:t>
    </dgm:pt>
    <dgm:pt modelId="{C0579DCE-CC3C-4AA5-A2A9-794EFE0D0671}" type="parTrans" cxnId="{829AA732-7F47-48BB-AE59-77933A4A6844}">
      <dgm:prSet/>
      <dgm:spPr/>
      <dgm:t>
        <a:bodyPr/>
        <a:lstStyle/>
        <a:p>
          <a:endParaRPr lang="en-US"/>
        </a:p>
      </dgm:t>
    </dgm:pt>
    <dgm:pt modelId="{4E5D2337-FE5B-44B7-976A-44E5EFC7C06C}" type="sibTrans" cxnId="{829AA732-7F47-48BB-AE59-77933A4A6844}">
      <dgm:prSet/>
      <dgm:spPr/>
      <dgm:t>
        <a:bodyPr/>
        <a:lstStyle/>
        <a:p>
          <a:endParaRPr lang="en-US"/>
        </a:p>
      </dgm:t>
    </dgm:pt>
    <dgm:pt modelId="{260B74AB-257F-4F81-9795-5215DD2F89BF}">
      <dgm:prSet phldrT="[Text]"/>
      <dgm:spPr>
        <a:solidFill>
          <a:schemeClr val="bg2">
            <a:alpha val="90000"/>
          </a:schemeClr>
        </a:solidFill>
      </dgm:spPr>
      <dgm:t>
        <a:bodyPr/>
        <a:lstStyle/>
        <a:p>
          <a:r>
            <a:rPr lang="en-US" dirty="0"/>
            <a:t>Death or Serious Injury Associated with Patient Elopement</a:t>
          </a:r>
        </a:p>
      </dgm:t>
    </dgm:pt>
    <dgm:pt modelId="{5B5BDE5A-BA0A-4BED-BBD8-3759F2827C93}" type="parTrans" cxnId="{D08F70EA-2499-4DE3-B6DC-2AC94CF35E3E}">
      <dgm:prSet/>
      <dgm:spPr/>
      <dgm:t>
        <a:bodyPr/>
        <a:lstStyle/>
        <a:p>
          <a:endParaRPr lang="en-US"/>
        </a:p>
      </dgm:t>
    </dgm:pt>
    <dgm:pt modelId="{2035B6B2-C25E-479B-9511-D5CADB4A56FB}" type="sibTrans" cxnId="{D08F70EA-2499-4DE3-B6DC-2AC94CF35E3E}">
      <dgm:prSet/>
      <dgm:spPr/>
      <dgm:t>
        <a:bodyPr/>
        <a:lstStyle/>
        <a:p>
          <a:endParaRPr lang="en-US"/>
        </a:p>
      </dgm:t>
    </dgm:pt>
    <dgm:pt modelId="{5900C98E-C5D1-4385-AA13-1338AA633185}">
      <dgm:prSet phldrT="[Text]"/>
      <dgm:spPr>
        <a:solidFill>
          <a:schemeClr val="bg2">
            <a:alpha val="90000"/>
          </a:schemeClr>
        </a:solidFill>
      </dgm:spPr>
      <dgm:t>
        <a:bodyPr/>
        <a:lstStyle/>
        <a:p>
          <a:r>
            <a:rPr lang="en-US" dirty="0"/>
            <a:t>Patient Suicide, Attempted Suicide, or Self-Harm That Results in Serious Injury</a:t>
          </a:r>
        </a:p>
      </dgm:t>
    </dgm:pt>
    <dgm:pt modelId="{40DF84F8-7D84-401A-A5D8-123E0B4354B6}" type="parTrans" cxnId="{62C7469A-378A-4534-A757-46767D2B5CB6}">
      <dgm:prSet/>
      <dgm:spPr/>
      <dgm:t>
        <a:bodyPr/>
        <a:lstStyle/>
        <a:p>
          <a:endParaRPr lang="en-US"/>
        </a:p>
      </dgm:t>
    </dgm:pt>
    <dgm:pt modelId="{2C843926-FC81-4AF8-8A81-152B64AC0AB7}" type="sibTrans" cxnId="{62C7469A-378A-4534-A757-46767D2B5CB6}">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pt>
    <dgm:pt modelId="{3621FA5A-E522-41F5-97AD-DCB962DCCC99}" type="pres">
      <dgm:prSet presAssocID="{130A1A44-FD3C-404C-B361-E44F376A6B82}" presName="linNode" presStyleCnt="0"/>
      <dgm:spPr/>
    </dgm:pt>
    <dgm:pt modelId="{C886A30B-9267-4CA5-9EAA-C89276C7B4EA}" type="pres">
      <dgm:prSet presAssocID="{130A1A44-FD3C-404C-B361-E44F376A6B82}" presName="parentText" presStyleLbl="node1" presStyleIdx="0" presStyleCnt="3" custScaleX="82609" custScaleY="44935">
        <dgm:presLayoutVars>
          <dgm:chMax val="1"/>
          <dgm:bulletEnabled val="1"/>
        </dgm:presLayoutVars>
      </dgm:prSet>
      <dgm:spPr/>
    </dgm:pt>
    <dgm:pt modelId="{C359D6B5-28AC-4AA6-ADB4-47CEA8BF8453}" type="pres">
      <dgm:prSet presAssocID="{130A1A44-FD3C-404C-B361-E44F376A6B82}" presName="descendantText" presStyleLbl="alignAccFollowNode1" presStyleIdx="0" presStyleCnt="3" custScaleX="108152" custScaleY="60627">
        <dgm:presLayoutVars>
          <dgm:bulletEnabled val="1"/>
        </dgm:presLayoutVars>
      </dgm:prSet>
      <dgm:spPr/>
    </dgm:pt>
    <dgm:pt modelId="{9A882D87-B435-410A-B403-03BE9D5F91DD}" type="pres">
      <dgm:prSet presAssocID="{64DD7F51-1BFF-418D-8EE9-E14D12C88601}" presName="sp" presStyleCnt="0"/>
      <dgm:spPr/>
    </dgm:pt>
    <dgm:pt modelId="{CB6673B3-B61C-47A5-824A-CF5CDEF933AB}" type="pres">
      <dgm:prSet presAssocID="{51D7A039-66BF-461A-AD91-77D340F8EB3C}" presName="linNode" presStyleCnt="0"/>
      <dgm:spPr/>
    </dgm:pt>
    <dgm:pt modelId="{F73F97EC-3D17-47D5-920F-9F1FD540EECA}" type="pres">
      <dgm:prSet presAssocID="{51D7A039-66BF-461A-AD91-77D340F8EB3C}" presName="parentText" presStyleLbl="node1" presStyleIdx="1" presStyleCnt="3" custScaleX="83575" custScaleY="33150">
        <dgm:presLayoutVars>
          <dgm:chMax val="1"/>
          <dgm:bulletEnabled val="1"/>
        </dgm:presLayoutVars>
      </dgm:prSet>
      <dgm:spPr/>
    </dgm:pt>
    <dgm:pt modelId="{D9332BA0-1271-4B54-A531-A0CE5C91471B}" type="pres">
      <dgm:prSet presAssocID="{51D7A039-66BF-461A-AD91-77D340F8EB3C}" presName="descendantText" presStyleLbl="alignAccFollowNode1" presStyleIdx="1" presStyleCnt="3" custScaleX="107073" custScaleY="43199">
        <dgm:presLayoutVars>
          <dgm:bulletEnabled val="1"/>
        </dgm:presLayoutVars>
      </dgm:prSet>
      <dgm:spPr/>
    </dgm:pt>
    <dgm:pt modelId="{84890F1D-7677-4DBF-A478-B1DE92D97F4D}" type="pres">
      <dgm:prSet presAssocID="{202ACF42-2477-4302-8184-2E33078CF8A1}" presName="sp" presStyleCnt="0"/>
      <dgm:spPr/>
    </dgm:pt>
    <dgm:pt modelId="{5D2B06D5-813A-4FAA-9D5E-06BACDD58EB4}" type="pres">
      <dgm:prSet presAssocID="{923FA8DF-6B09-4733-BEDF-AD09698EA25E}" presName="linNode" presStyleCnt="0"/>
      <dgm:spPr/>
    </dgm:pt>
    <dgm:pt modelId="{435AFC80-A4D8-4509-A095-8E9ECD617513}" type="pres">
      <dgm:prSet presAssocID="{923FA8DF-6B09-4733-BEDF-AD09698EA25E}" presName="parentText" presStyleLbl="node1" presStyleIdx="2" presStyleCnt="3" custScaleX="85507" custScaleY="30481" custLinFactNeighborX="-994">
        <dgm:presLayoutVars>
          <dgm:chMax val="1"/>
          <dgm:bulletEnabled val="1"/>
        </dgm:presLayoutVars>
      </dgm:prSet>
      <dgm:spPr/>
    </dgm:pt>
    <dgm:pt modelId="{60F60171-C99F-4A27-B3D6-C8A2EA19B2A0}" type="pres">
      <dgm:prSet presAssocID="{923FA8DF-6B09-4733-BEDF-AD09698EA25E}" presName="descendantText" presStyleLbl="alignAccFollowNode1" presStyleIdx="2" presStyleCnt="3" custScaleX="105411" custScaleY="43095" custLinFactNeighborX="-2080" custLinFactNeighborY="-872">
        <dgm:presLayoutVars>
          <dgm:bulletEnabled val="1"/>
        </dgm:presLayoutVars>
      </dgm:prSet>
      <dgm:spPr/>
    </dgm:pt>
  </dgm:ptLst>
  <dgm:cxnLst>
    <dgm:cxn modelId="{F50F6B0D-5E7A-DB48-B7F3-5AC5C7271084}" type="presOf" srcId="{99C6A9EF-381C-4F4C-8C86-ABF7904F5BC8}" destId="{C359D6B5-28AC-4AA6-ADB4-47CEA8BF8453}" srcOrd="0" destOrd="1" presId="urn:microsoft.com/office/officeart/2005/8/layout/vList5"/>
    <dgm:cxn modelId="{2A78A90E-524A-5F45-A66B-02B3E17A2B13}" type="presOf" srcId="{923FA8DF-6B09-4733-BEDF-AD09698EA25E}" destId="{435AFC80-A4D8-4509-A095-8E9ECD617513}" srcOrd="0" destOrd="0" presId="urn:microsoft.com/office/officeart/2005/8/layout/vList5"/>
    <dgm:cxn modelId="{8ECA231F-7A05-7342-8992-459DD0B4F850}" type="presOf" srcId="{260B74AB-257F-4F81-9795-5215DD2F89BF}" destId="{60F60171-C99F-4A27-B3D6-C8A2EA19B2A0}" srcOrd="0" destOrd="1" presId="urn:microsoft.com/office/officeart/2005/8/layout/vList5"/>
    <dgm:cxn modelId="{355BA428-A32A-4AD0-8169-D46EF069293B}" srcId="{130A1A44-FD3C-404C-B361-E44F376A6B82}" destId="{99C6A9EF-381C-4F4C-8C86-ABF7904F5BC8}" srcOrd="1" destOrd="0" parTransId="{5A5BC571-3657-4BF7-8C0A-F84965933BC8}" sibTransId="{EB62AE5E-B2E4-49A7-868E-B23F16C01750}"/>
    <dgm:cxn modelId="{829AA732-7F47-48BB-AE59-77933A4A6844}" srcId="{923FA8DF-6B09-4733-BEDF-AD09698EA25E}" destId="{41DF7BCF-FF28-4216-A8B6-08BA3D181A83}" srcOrd="0" destOrd="0" parTransId="{C0579DCE-CC3C-4AA5-A2A9-794EFE0D0671}" sibTransId="{4E5D2337-FE5B-44B7-976A-44E5EFC7C06C}"/>
    <dgm:cxn modelId="{C7BDFD38-CBAB-4F7D-9888-D4065E5CCFB1}" srcId="{95A50E53-EF6C-41DC-9045-3CC7AB707E26}" destId="{923FA8DF-6B09-4733-BEDF-AD09698EA25E}" srcOrd="2" destOrd="0" parTransId="{3F94055E-848E-47B2-855C-EF00248BD9A0}" sibTransId="{7DCB5722-4EAC-4754-9C2E-DAE1DA60A4A9}"/>
    <dgm:cxn modelId="{3C856E3E-119A-2A46-B8A6-8284B4C799AE}" type="presOf" srcId="{51D7A039-66BF-461A-AD91-77D340F8EB3C}" destId="{F73F97EC-3D17-47D5-920F-9F1FD540EECA}" srcOrd="0" destOrd="0" presId="urn:microsoft.com/office/officeart/2005/8/layout/vList5"/>
    <dgm:cxn modelId="{342FB64B-C9D2-B648-8731-D66672354065}" type="presOf" srcId="{43539A9F-3122-4589-88B8-239493D0DB26}" destId="{D9332BA0-1271-4B54-A531-A0CE5C91471B}" srcOrd="0" destOrd="2" presId="urn:microsoft.com/office/officeart/2005/8/layout/vList5"/>
    <dgm:cxn modelId="{FA804E6D-FCB9-054C-8AD7-98BDEDA4F367}" type="presOf" srcId="{5DED8C30-ED12-4B05-B1A9-8E2D6B259455}" destId="{C359D6B5-28AC-4AA6-ADB4-47CEA8BF8453}" srcOrd="0" destOrd="2" presId="urn:microsoft.com/office/officeart/2005/8/layout/vList5"/>
    <dgm:cxn modelId="{57AEBA6D-0362-4E58-877A-11333F1E335C}" srcId="{130A1A44-FD3C-404C-B361-E44F376A6B82}" destId="{5DED8C30-ED12-4B05-B1A9-8E2D6B259455}" srcOrd="2" destOrd="0" parTransId="{35ED2C2D-5DD6-4EF9-83BF-6D4CE7F4F952}" sibTransId="{31998271-4697-48DB-9075-1DA969789ABF}"/>
    <dgm:cxn modelId="{2B324B50-011F-4DED-A3C0-39967EF383E9}" srcId="{95A50E53-EF6C-41DC-9045-3CC7AB707E26}" destId="{51D7A039-66BF-461A-AD91-77D340F8EB3C}" srcOrd="1" destOrd="0" parTransId="{366B5943-179B-4BAD-9E85-795BC7B41286}" sibTransId="{202ACF42-2477-4302-8184-2E33078CF8A1}"/>
    <dgm:cxn modelId="{554D4872-5F98-3646-A0D5-1FE195156A04}" type="presOf" srcId="{4E1A19CB-4589-4A68-B192-CF90286AD3EF}" destId="{C359D6B5-28AC-4AA6-ADB4-47CEA8BF8453}" srcOrd="0" destOrd="4" presId="urn:microsoft.com/office/officeart/2005/8/layout/vList5"/>
    <dgm:cxn modelId="{04CEE353-892B-4B77-9B0F-5E0BA9560796}" srcId="{95A50E53-EF6C-41DC-9045-3CC7AB707E26}" destId="{130A1A44-FD3C-404C-B361-E44F376A6B82}" srcOrd="0" destOrd="0" parTransId="{34AA4FB2-2460-40C6-BC4D-B53E46D02B45}" sibTransId="{64DD7F51-1BFF-418D-8EE9-E14D12C88601}"/>
    <dgm:cxn modelId="{87969175-3406-4640-B3C7-FF02C1EAC3E5}" type="presOf" srcId="{FD3EAB80-380B-4EB7-9251-39726CBA688B}" destId="{D9332BA0-1271-4B54-A531-A0CE5C91471B}" srcOrd="0" destOrd="0" presId="urn:microsoft.com/office/officeart/2005/8/layout/vList5"/>
    <dgm:cxn modelId="{1F2BF259-45B3-46C1-90B4-2DFD5BCB93B8}" srcId="{51D7A039-66BF-461A-AD91-77D340F8EB3C}" destId="{83C94D62-8578-4F68-B3AE-4B1C2D73434F}" srcOrd="1" destOrd="0" parTransId="{2228AC5B-7ECF-43AF-80A6-1CD811CEC944}" sibTransId="{1F6828E3-4D58-47C9-B4A1-9F231E3DD1EC}"/>
    <dgm:cxn modelId="{8DD88D80-A245-47AE-AC03-8CAF1488F2A0}" srcId="{51D7A039-66BF-461A-AD91-77D340F8EB3C}" destId="{43539A9F-3122-4589-88B8-239493D0DB26}" srcOrd="2" destOrd="0" parTransId="{CB2322C2-A53B-4C71-BF7C-DC7D05D1E4EA}" sibTransId="{FF66C5E3-C6D2-4C1A-B891-A5483629AAF0}"/>
    <dgm:cxn modelId="{E8E69484-8ABF-D94D-922D-6680C40CB68A}" type="presOf" srcId="{41DF7BCF-FF28-4216-A8B6-08BA3D181A83}" destId="{60F60171-C99F-4A27-B3D6-C8A2EA19B2A0}" srcOrd="0" destOrd="0" presId="urn:microsoft.com/office/officeart/2005/8/layout/vList5"/>
    <dgm:cxn modelId="{62C7469A-378A-4534-A757-46767D2B5CB6}" srcId="{923FA8DF-6B09-4733-BEDF-AD09698EA25E}" destId="{5900C98E-C5D1-4385-AA13-1338AA633185}" srcOrd="2" destOrd="0" parTransId="{40DF84F8-7D84-401A-A5D8-123E0B4354B6}" sibTransId="{2C843926-FC81-4AF8-8A81-152B64AC0AB7}"/>
    <dgm:cxn modelId="{D6B83AB3-D28A-0945-8E73-4CFCA5BA60F2}" type="presOf" srcId="{5900C98E-C5D1-4385-AA13-1338AA633185}" destId="{60F60171-C99F-4A27-B3D6-C8A2EA19B2A0}" srcOrd="0" destOrd="2" presId="urn:microsoft.com/office/officeart/2005/8/layout/vList5"/>
    <dgm:cxn modelId="{F4D407C1-DEA0-4018-9706-545D87C1A5B7}" srcId="{130A1A44-FD3C-404C-B361-E44F376A6B82}" destId="{FA7B5FF7-56E6-49A5-8E5A-BF24B17AF5E5}" srcOrd="0" destOrd="0" parTransId="{071F8FC4-E36F-4E91-9A12-D3D3A84F2C75}" sibTransId="{F368AF79-D796-47D7-99D1-C96BB92D90BE}"/>
    <dgm:cxn modelId="{E72317CB-4B9B-3749-A298-8F414229520C}" type="presOf" srcId="{FA7B5FF7-56E6-49A5-8E5A-BF24B17AF5E5}" destId="{C359D6B5-28AC-4AA6-ADB4-47CEA8BF8453}" srcOrd="0" destOrd="0" presId="urn:microsoft.com/office/officeart/2005/8/layout/vList5"/>
    <dgm:cxn modelId="{31ECF5CC-CAE3-7545-A483-11A225637246}" type="presOf" srcId="{6845C88A-D1AC-4D98-A014-703EC957FFF9}" destId="{C359D6B5-28AC-4AA6-ADB4-47CEA8BF8453}" srcOrd="0" destOrd="3" presId="urn:microsoft.com/office/officeart/2005/8/layout/vList5"/>
    <dgm:cxn modelId="{4439B3D0-4A69-4EA0-A82C-506986759394}" srcId="{51D7A039-66BF-461A-AD91-77D340F8EB3C}" destId="{FD3EAB80-380B-4EB7-9251-39726CBA688B}" srcOrd="0" destOrd="0" parTransId="{503AFFFD-8225-40AB-8A5A-9A1EDA0CDDE1}" sibTransId="{DD81F1D1-2229-4816-B06E-3E7A0137351D}"/>
    <dgm:cxn modelId="{2EE27ED6-34FD-6841-B763-D7DD81B070F1}" type="presOf" srcId="{130A1A44-FD3C-404C-B361-E44F376A6B82}" destId="{C886A30B-9267-4CA5-9EAA-C89276C7B4EA}" srcOrd="0" destOrd="0" presId="urn:microsoft.com/office/officeart/2005/8/layout/vList5"/>
    <dgm:cxn modelId="{F770BBDA-F8CC-0443-952E-EFBF76586594}" type="presOf" srcId="{95A50E53-EF6C-41DC-9045-3CC7AB707E26}" destId="{91B2D4DF-4836-470E-871C-263248BC99DC}" srcOrd="0" destOrd="0" presId="urn:microsoft.com/office/officeart/2005/8/layout/vList5"/>
    <dgm:cxn modelId="{D08F70EA-2499-4DE3-B6DC-2AC94CF35E3E}" srcId="{923FA8DF-6B09-4733-BEDF-AD09698EA25E}" destId="{260B74AB-257F-4F81-9795-5215DD2F89BF}" srcOrd="1" destOrd="0" parTransId="{5B5BDE5A-BA0A-4BED-BBD8-3759F2827C93}" sibTransId="{2035B6B2-C25E-479B-9511-D5CADB4A56FB}"/>
    <dgm:cxn modelId="{45AFB3EB-5004-4595-B996-27EC2DAA59C4}" srcId="{130A1A44-FD3C-404C-B361-E44F376A6B82}" destId="{4E1A19CB-4589-4A68-B192-CF90286AD3EF}" srcOrd="4" destOrd="0" parTransId="{562E6EB5-3585-421C-A8D0-FB3C7DCA8912}" sibTransId="{C34399C3-3B46-4703-9C35-027AFC570FD2}"/>
    <dgm:cxn modelId="{24796EF9-E2D9-4124-BDE8-E0896ECE73FD}" srcId="{130A1A44-FD3C-404C-B361-E44F376A6B82}" destId="{6845C88A-D1AC-4D98-A014-703EC957FFF9}" srcOrd="3" destOrd="0" parTransId="{0BD3EEE8-F00C-4A2A-AE53-0C781B0396C6}" sibTransId="{30A14FAD-D366-45BD-B98F-46382A839377}"/>
    <dgm:cxn modelId="{C8C10DFB-0152-E04A-805B-DDA1F2645CEF}" type="presOf" srcId="{83C94D62-8578-4F68-B3AE-4B1C2D73434F}" destId="{D9332BA0-1271-4B54-A531-A0CE5C91471B}" srcOrd="0" destOrd="1" presId="urn:microsoft.com/office/officeart/2005/8/layout/vList5"/>
    <dgm:cxn modelId="{7E9FE877-3DD4-F844-B634-F0FA5E1079D8}" type="presParOf" srcId="{91B2D4DF-4836-470E-871C-263248BC99DC}" destId="{3621FA5A-E522-41F5-97AD-DCB962DCCC99}" srcOrd="0" destOrd="0" presId="urn:microsoft.com/office/officeart/2005/8/layout/vList5"/>
    <dgm:cxn modelId="{AF45CD8E-E816-BE4C-8E63-35FF3534AC0A}" type="presParOf" srcId="{3621FA5A-E522-41F5-97AD-DCB962DCCC99}" destId="{C886A30B-9267-4CA5-9EAA-C89276C7B4EA}" srcOrd="0" destOrd="0" presId="urn:microsoft.com/office/officeart/2005/8/layout/vList5"/>
    <dgm:cxn modelId="{07E099B0-0963-D745-8538-67DB46EB95C8}" type="presParOf" srcId="{3621FA5A-E522-41F5-97AD-DCB962DCCC99}" destId="{C359D6B5-28AC-4AA6-ADB4-47CEA8BF8453}" srcOrd="1" destOrd="0" presId="urn:microsoft.com/office/officeart/2005/8/layout/vList5"/>
    <dgm:cxn modelId="{5E0B6597-1439-144E-B36A-E536151F02A3}" type="presParOf" srcId="{91B2D4DF-4836-470E-871C-263248BC99DC}" destId="{9A882D87-B435-410A-B403-03BE9D5F91DD}" srcOrd="1" destOrd="0" presId="urn:microsoft.com/office/officeart/2005/8/layout/vList5"/>
    <dgm:cxn modelId="{46FC451C-5791-7249-8563-30162F7A9D30}" type="presParOf" srcId="{91B2D4DF-4836-470E-871C-263248BC99DC}" destId="{CB6673B3-B61C-47A5-824A-CF5CDEF933AB}" srcOrd="2" destOrd="0" presId="urn:microsoft.com/office/officeart/2005/8/layout/vList5"/>
    <dgm:cxn modelId="{371B9A99-F547-3741-98FC-BF4E51698BDC}" type="presParOf" srcId="{CB6673B3-B61C-47A5-824A-CF5CDEF933AB}" destId="{F73F97EC-3D17-47D5-920F-9F1FD540EECA}" srcOrd="0" destOrd="0" presId="urn:microsoft.com/office/officeart/2005/8/layout/vList5"/>
    <dgm:cxn modelId="{7DEDE07F-8DC4-0846-AEA2-49853B8C0C7A}" type="presParOf" srcId="{CB6673B3-B61C-47A5-824A-CF5CDEF933AB}" destId="{D9332BA0-1271-4B54-A531-A0CE5C91471B}" srcOrd="1" destOrd="0" presId="urn:microsoft.com/office/officeart/2005/8/layout/vList5"/>
    <dgm:cxn modelId="{F2927678-836A-2847-9665-54AC49A1ADB4}" type="presParOf" srcId="{91B2D4DF-4836-470E-871C-263248BC99DC}" destId="{84890F1D-7677-4DBF-A478-B1DE92D97F4D}" srcOrd="3" destOrd="0" presId="urn:microsoft.com/office/officeart/2005/8/layout/vList5"/>
    <dgm:cxn modelId="{AE9B2944-BF2D-F948-A14F-34F1B13B325D}" type="presParOf" srcId="{91B2D4DF-4836-470E-871C-263248BC99DC}" destId="{5D2B06D5-813A-4FAA-9D5E-06BACDD58EB4}" srcOrd="4" destOrd="0" presId="urn:microsoft.com/office/officeart/2005/8/layout/vList5"/>
    <dgm:cxn modelId="{A621F607-3288-194B-924D-C82F5E1C726F}" type="presParOf" srcId="{5D2B06D5-813A-4FAA-9D5E-06BACDD58EB4}" destId="{435AFC80-A4D8-4509-A095-8E9ECD617513}" srcOrd="0" destOrd="0" presId="urn:microsoft.com/office/officeart/2005/8/layout/vList5"/>
    <dgm:cxn modelId="{86DDEF47-B6FC-4247-9D3C-A75D806C99F5}" type="presParOf" srcId="{5D2B06D5-813A-4FAA-9D5E-06BACDD58EB4}" destId="{60F60171-C99F-4A27-B3D6-C8A2EA19B2A0}"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5A50E53-EF6C-41DC-9045-3CC7AB707E26}" type="doc">
      <dgm:prSet loTypeId="urn:microsoft.com/office/officeart/2005/8/layout/vList5" loCatId="list" qsTypeId="urn:microsoft.com/office/officeart/2005/8/quickstyle/3d2" qsCatId="3D" csTypeId="urn:microsoft.com/office/officeart/2005/8/colors/colorful5" csCatId="colorful" phldr="1"/>
      <dgm:spPr/>
      <dgm:t>
        <a:bodyPr/>
        <a:lstStyle/>
        <a:p>
          <a:endParaRPr lang="en-US"/>
        </a:p>
      </dgm:t>
    </dgm:pt>
    <dgm:pt modelId="{3AD99751-606F-4E2A-8BEE-6256C5C05479}">
      <dgm:prSet phldrT="[Text]" custT="1"/>
      <dgm:spPr>
        <a:solidFill>
          <a:schemeClr val="bg2">
            <a:alpha val="90000"/>
          </a:schemeClr>
        </a:solidFill>
      </dgm:spPr>
      <dgm:t>
        <a:bodyPr/>
        <a:lstStyle/>
        <a:p>
          <a:r>
            <a:rPr lang="en-US" sz="1800" dirty="0"/>
            <a:t>Death or Serious Injury Associated with a Medication Error</a:t>
          </a:r>
        </a:p>
      </dgm:t>
    </dgm:pt>
    <dgm:pt modelId="{7420EC64-5895-499E-8B41-5D221FA3C00B}" type="parTrans" cxnId="{96CC9B47-E4CD-4EFD-AB08-627C86776D39}">
      <dgm:prSet/>
      <dgm:spPr/>
      <dgm:t>
        <a:bodyPr/>
        <a:lstStyle/>
        <a:p>
          <a:endParaRPr lang="en-US"/>
        </a:p>
      </dgm:t>
    </dgm:pt>
    <dgm:pt modelId="{E1A123F8-BB04-4D0C-879B-21C1419D23BB}" type="sibTrans" cxnId="{96CC9B47-E4CD-4EFD-AB08-627C86776D39}">
      <dgm:prSet/>
      <dgm:spPr/>
      <dgm:t>
        <a:bodyPr/>
        <a:lstStyle/>
        <a:p>
          <a:endParaRPr lang="en-US"/>
        </a:p>
      </dgm:t>
    </dgm:pt>
    <dgm:pt modelId="{9390EE07-63D4-4AFC-BE0C-918A27C51D65}">
      <dgm:prSet phldrT="[Text]" custT="1"/>
      <dgm:spPr>
        <a:solidFill>
          <a:schemeClr val="bg2">
            <a:alpha val="90000"/>
          </a:schemeClr>
        </a:solidFill>
      </dgm:spPr>
      <dgm:t>
        <a:bodyPr/>
        <a:lstStyle/>
        <a:p>
          <a:r>
            <a:rPr lang="en-US" sz="1800" dirty="0"/>
            <a:t>Death or Serious Injury Associated with Unsafe Blood Product Administration</a:t>
          </a:r>
        </a:p>
      </dgm:t>
    </dgm:pt>
    <dgm:pt modelId="{60B17D80-6562-4445-A9F8-9B8BC907184C}" type="parTrans" cxnId="{395D087D-7313-4E0F-8940-470C3D3B2BDC}">
      <dgm:prSet/>
      <dgm:spPr/>
      <dgm:t>
        <a:bodyPr/>
        <a:lstStyle/>
        <a:p>
          <a:endParaRPr lang="en-US"/>
        </a:p>
      </dgm:t>
    </dgm:pt>
    <dgm:pt modelId="{67E45B7E-7501-47B9-B232-4BFBE9DBB30A}" type="sibTrans" cxnId="{395D087D-7313-4E0F-8940-470C3D3B2BDC}">
      <dgm:prSet/>
      <dgm:spPr/>
      <dgm:t>
        <a:bodyPr/>
        <a:lstStyle/>
        <a:p>
          <a:endParaRPr lang="en-US"/>
        </a:p>
      </dgm:t>
    </dgm:pt>
    <dgm:pt modelId="{BD573698-B9A5-4B06-9FA8-278A90180926}">
      <dgm:prSet phldrT="[Text]" custT="1"/>
      <dgm:spPr>
        <a:solidFill>
          <a:schemeClr val="bg2">
            <a:alpha val="90000"/>
          </a:schemeClr>
        </a:solidFill>
      </dgm:spPr>
      <dgm:t>
        <a:bodyPr/>
        <a:lstStyle/>
        <a:p>
          <a:r>
            <a:rPr lang="en-US" sz="1800" dirty="0"/>
            <a:t>Maternal Death or Serious Injury Associated with Low-Risk Pregnancy Labor or Delivery</a:t>
          </a:r>
        </a:p>
      </dgm:t>
    </dgm:pt>
    <dgm:pt modelId="{8EFD219D-2657-4005-BFA7-B34D4B95C915}" type="parTrans" cxnId="{60ACEA1F-C6C4-4176-802B-FEDBC979674D}">
      <dgm:prSet/>
      <dgm:spPr/>
      <dgm:t>
        <a:bodyPr/>
        <a:lstStyle/>
        <a:p>
          <a:endParaRPr lang="en-US"/>
        </a:p>
      </dgm:t>
    </dgm:pt>
    <dgm:pt modelId="{636FC474-DE08-4672-BBA8-511F14406F6C}" type="sibTrans" cxnId="{60ACEA1F-C6C4-4176-802B-FEDBC979674D}">
      <dgm:prSet/>
      <dgm:spPr/>
      <dgm:t>
        <a:bodyPr/>
        <a:lstStyle/>
        <a:p>
          <a:endParaRPr lang="en-US"/>
        </a:p>
      </dgm:t>
    </dgm:pt>
    <dgm:pt modelId="{944176EE-A558-4E2D-8A44-45B4092C2554}">
      <dgm:prSet phldrT="[Text]" custT="1"/>
      <dgm:spPr>
        <a:solidFill>
          <a:schemeClr val="bg2">
            <a:alpha val="90000"/>
          </a:schemeClr>
        </a:solidFill>
      </dgm:spPr>
      <dgm:t>
        <a:bodyPr/>
        <a:lstStyle/>
        <a:p>
          <a:r>
            <a:rPr lang="en-US" sz="1800" dirty="0"/>
            <a:t>Death or Serious Injury of a Neonate</a:t>
          </a:r>
        </a:p>
      </dgm:t>
    </dgm:pt>
    <dgm:pt modelId="{E2894CDE-0505-4E18-8C08-05D2F4A396FA}" type="parTrans" cxnId="{CB0F970A-28D5-4DAA-8295-BA8EA4E8C627}">
      <dgm:prSet/>
      <dgm:spPr/>
      <dgm:t>
        <a:bodyPr/>
        <a:lstStyle/>
        <a:p>
          <a:endParaRPr lang="en-US"/>
        </a:p>
      </dgm:t>
    </dgm:pt>
    <dgm:pt modelId="{E865E56F-2D3F-4283-A3F9-1CB9CEB4E77D}" type="sibTrans" cxnId="{CB0F970A-28D5-4DAA-8295-BA8EA4E8C627}">
      <dgm:prSet/>
      <dgm:spPr/>
      <dgm:t>
        <a:bodyPr/>
        <a:lstStyle/>
        <a:p>
          <a:endParaRPr lang="en-US"/>
        </a:p>
      </dgm:t>
    </dgm:pt>
    <dgm:pt modelId="{E731A15F-DB41-4A4C-AA67-9C06FC832D38}">
      <dgm:prSet phldrT="[Text]" custT="1"/>
      <dgm:spPr>
        <a:solidFill>
          <a:schemeClr val="bg2">
            <a:alpha val="90000"/>
          </a:schemeClr>
        </a:solidFill>
      </dgm:spPr>
      <dgm:t>
        <a:bodyPr/>
        <a:lstStyle/>
        <a:p>
          <a:r>
            <a:rPr lang="en-US" sz="1800" dirty="0"/>
            <a:t>Death or Serious Injury Associated with a Fall</a:t>
          </a:r>
        </a:p>
      </dgm:t>
    </dgm:pt>
    <dgm:pt modelId="{6CB5F849-FDE4-404B-9325-7A6B0B5C6B23}" type="parTrans" cxnId="{F31DDA96-41AA-4B44-8310-8FBD90860129}">
      <dgm:prSet/>
      <dgm:spPr/>
      <dgm:t>
        <a:bodyPr/>
        <a:lstStyle/>
        <a:p>
          <a:endParaRPr lang="en-US"/>
        </a:p>
      </dgm:t>
    </dgm:pt>
    <dgm:pt modelId="{4A4E5F9C-0185-4964-BE47-184615E42296}" type="sibTrans" cxnId="{F31DDA96-41AA-4B44-8310-8FBD90860129}">
      <dgm:prSet/>
      <dgm:spPr/>
      <dgm:t>
        <a:bodyPr/>
        <a:lstStyle/>
        <a:p>
          <a:endParaRPr lang="en-US"/>
        </a:p>
      </dgm:t>
    </dgm:pt>
    <dgm:pt modelId="{AE784A4E-1952-4427-85A1-3DA9B8680A05}">
      <dgm:prSet phldrT="[Text]" custT="1"/>
      <dgm:spPr>
        <a:solidFill>
          <a:schemeClr val="bg2">
            <a:alpha val="90000"/>
          </a:schemeClr>
        </a:solidFill>
      </dgm:spPr>
      <dgm:t>
        <a:bodyPr/>
        <a:lstStyle/>
        <a:p>
          <a:r>
            <a:rPr lang="en-US" sz="1800" dirty="0"/>
            <a:t>Stage 3, Stage 4 or Unstageable Pressure Ulcer</a:t>
          </a:r>
        </a:p>
      </dgm:t>
    </dgm:pt>
    <dgm:pt modelId="{B09950A8-5436-41DE-967B-37479C42E7DD}" type="parTrans" cxnId="{D6B548FC-E2EB-4C46-AC85-05A623C4836C}">
      <dgm:prSet/>
      <dgm:spPr/>
      <dgm:t>
        <a:bodyPr/>
        <a:lstStyle/>
        <a:p>
          <a:endParaRPr lang="en-US"/>
        </a:p>
      </dgm:t>
    </dgm:pt>
    <dgm:pt modelId="{A64F449A-E5B4-4127-8F16-52ABC98C1CA7}" type="sibTrans" cxnId="{D6B548FC-E2EB-4C46-AC85-05A623C4836C}">
      <dgm:prSet/>
      <dgm:spPr/>
      <dgm:t>
        <a:bodyPr/>
        <a:lstStyle/>
        <a:p>
          <a:endParaRPr lang="en-US"/>
        </a:p>
      </dgm:t>
    </dgm:pt>
    <dgm:pt modelId="{B631D82B-FE34-4DAF-8B98-D44E71B13EA8}">
      <dgm:prSet phldrT="[Text]" custT="1"/>
      <dgm:spPr>
        <a:solidFill>
          <a:schemeClr val="bg2">
            <a:alpha val="90000"/>
          </a:schemeClr>
        </a:solidFill>
      </dgm:spPr>
      <dgm:t>
        <a:bodyPr/>
        <a:lstStyle/>
        <a:p>
          <a:r>
            <a:rPr lang="en-US" sz="1800" dirty="0"/>
            <a:t>Artificial Insemination With Wrong Donor Sperm or Egg</a:t>
          </a:r>
        </a:p>
      </dgm:t>
    </dgm:pt>
    <dgm:pt modelId="{0F7B12C6-077C-4663-9642-B595951D18C7}" type="parTrans" cxnId="{065FD8F7-F89A-401E-8638-32D0302CBB04}">
      <dgm:prSet/>
      <dgm:spPr/>
      <dgm:t>
        <a:bodyPr/>
        <a:lstStyle/>
        <a:p>
          <a:endParaRPr lang="en-US"/>
        </a:p>
      </dgm:t>
    </dgm:pt>
    <dgm:pt modelId="{B591BAD7-7244-4578-91D0-2E386B9B5B2B}" type="sibTrans" cxnId="{065FD8F7-F89A-401E-8638-32D0302CBB04}">
      <dgm:prSet/>
      <dgm:spPr/>
      <dgm:t>
        <a:bodyPr/>
        <a:lstStyle/>
        <a:p>
          <a:endParaRPr lang="en-US"/>
        </a:p>
      </dgm:t>
    </dgm:pt>
    <dgm:pt modelId="{9DF56612-90F4-4FCE-975D-DDB0C8305760}">
      <dgm:prSet phldrT="[Text]" custT="1"/>
      <dgm:spPr>
        <a:solidFill>
          <a:schemeClr val="bg2">
            <a:alpha val="90000"/>
          </a:schemeClr>
        </a:solidFill>
      </dgm:spPr>
      <dgm:t>
        <a:bodyPr/>
        <a:lstStyle/>
        <a:p>
          <a:r>
            <a:rPr lang="en-US" sz="1800" dirty="0"/>
            <a:t>Death or Serious Injury from Irretrievable Loss of a Specimen</a:t>
          </a:r>
        </a:p>
      </dgm:t>
    </dgm:pt>
    <dgm:pt modelId="{5CCB95F1-3465-4E98-8DC0-46076E63DE64}" type="parTrans" cxnId="{40EE8144-1020-4082-9A50-3CC28C597144}">
      <dgm:prSet/>
      <dgm:spPr/>
      <dgm:t>
        <a:bodyPr/>
        <a:lstStyle/>
        <a:p>
          <a:endParaRPr lang="en-US"/>
        </a:p>
      </dgm:t>
    </dgm:pt>
    <dgm:pt modelId="{1E9F0EA1-E799-47A0-9D8A-37293D15B19D}" type="sibTrans" cxnId="{40EE8144-1020-4082-9A50-3CC28C597144}">
      <dgm:prSet/>
      <dgm:spPr/>
      <dgm:t>
        <a:bodyPr/>
        <a:lstStyle/>
        <a:p>
          <a:endParaRPr lang="en-US"/>
        </a:p>
      </dgm:t>
    </dgm:pt>
    <dgm:pt modelId="{F22E1905-B737-42B1-9930-3BAB46369023}">
      <dgm:prSet phldrT="[Text]" custT="1"/>
      <dgm:spPr>
        <a:solidFill>
          <a:schemeClr val="bg2">
            <a:alpha val="90000"/>
          </a:schemeClr>
        </a:solidFill>
      </dgm:spPr>
      <dgm:t>
        <a:bodyPr/>
        <a:lstStyle/>
        <a:p>
          <a:r>
            <a:rPr lang="en-US" sz="1800" dirty="0"/>
            <a:t>Death or Serious Injury from Failure to Follow Up on Test Result</a:t>
          </a:r>
        </a:p>
      </dgm:t>
    </dgm:pt>
    <dgm:pt modelId="{FD51F229-B100-4481-AFF6-18B96EC04DC8}" type="parTrans" cxnId="{F5CF0A64-9E84-45C2-AD84-DA9848C4B44E}">
      <dgm:prSet/>
      <dgm:spPr/>
      <dgm:t>
        <a:bodyPr/>
        <a:lstStyle/>
        <a:p>
          <a:endParaRPr lang="en-US"/>
        </a:p>
      </dgm:t>
    </dgm:pt>
    <dgm:pt modelId="{97CF46F3-8537-4A64-AC6A-3D259273EA1D}" type="sibTrans" cxnId="{F5CF0A64-9E84-45C2-AD84-DA9848C4B44E}">
      <dgm:prSet/>
      <dgm:spPr/>
      <dgm:t>
        <a:bodyPr/>
        <a:lstStyle/>
        <a:p>
          <a:endParaRPr lang="en-US"/>
        </a:p>
      </dgm:t>
    </dgm:pt>
    <dgm:pt modelId="{6A3DB429-4734-4B31-B46F-2BD963124D49}">
      <dgm:prSet phldrT="[Text]"/>
      <dgm:spPr>
        <a:solidFill>
          <a:schemeClr val="tx2">
            <a:lumMod val="60000"/>
            <a:lumOff val="40000"/>
          </a:schemeClr>
        </a:solidFill>
      </dgm:spPr>
      <dgm:t>
        <a:bodyPr/>
        <a:lstStyle/>
        <a:p>
          <a:r>
            <a:rPr lang="en-US" dirty="0"/>
            <a:t>Care Management Events</a:t>
          </a:r>
        </a:p>
      </dgm:t>
    </dgm:pt>
    <dgm:pt modelId="{4B986EAB-1FE0-4C5F-A318-A65EDD90A3F9}" type="sibTrans" cxnId="{E136E963-4F54-4D0B-871B-F0E5CA60BBCE}">
      <dgm:prSet/>
      <dgm:spPr/>
      <dgm:t>
        <a:bodyPr/>
        <a:lstStyle/>
        <a:p>
          <a:endParaRPr lang="en-US"/>
        </a:p>
      </dgm:t>
    </dgm:pt>
    <dgm:pt modelId="{62677237-9F23-490B-B6DC-9CF1616A5D6D}" type="parTrans" cxnId="{E136E963-4F54-4D0B-871B-F0E5CA60BBCE}">
      <dgm:prSet/>
      <dgm:spPr/>
      <dgm:t>
        <a:bodyPr/>
        <a:lstStyle/>
        <a:p>
          <a:endParaRPr lang="en-US"/>
        </a:p>
      </dgm:t>
    </dgm:pt>
    <dgm:pt modelId="{91B2D4DF-4836-470E-871C-263248BC99DC}" type="pres">
      <dgm:prSet presAssocID="{95A50E53-EF6C-41DC-9045-3CC7AB707E26}" presName="Name0" presStyleCnt="0">
        <dgm:presLayoutVars>
          <dgm:dir/>
          <dgm:animLvl val="lvl"/>
          <dgm:resizeHandles val="exact"/>
        </dgm:presLayoutVars>
      </dgm:prSet>
      <dgm:spPr/>
    </dgm:pt>
    <dgm:pt modelId="{DA205AA9-4075-46FC-ACC9-902AF82DA024}" type="pres">
      <dgm:prSet presAssocID="{6A3DB429-4734-4B31-B46F-2BD963124D49}" presName="linNode" presStyleCnt="0"/>
      <dgm:spPr/>
    </dgm:pt>
    <dgm:pt modelId="{43BBE7E1-075F-467F-85F2-C73470E27097}" type="pres">
      <dgm:prSet presAssocID="{6A3DB429-4734-4B31-B46F-2BD963124D49}" presName="parentText" presStyleLbl="node1" presStyleIdx="0" presStyleCnt="1" custScaleX="83575" custScaleY="90335">
        <dgm:presLayoutVars>
          <dgm:chMax val="1"/>
          <dgm:bulletEnabled val="1"/>
        </dgm:presLayoutVars>
      </dgm:prSet>
      <dgm:spPr/>
    </dgm:pt>
    <dgm:pt modelId="{E53C7C74-D156-4E08-9CBA-565DDB4FFC68}" type="pres">
      <dgm:prSet presAssocID="{6A3DB429-4734-4B31-B46F-2BD963124D49}" presName="descendantText" presStyleLbl="alignAccFollowNode1" presStyleIdx="0" presStyleCnt="1" custScaleX="106498" custScaleY="115028">
        <dgm:presLayoutVars>
          <dgm:bulletEnabled val="1"/>
        </dgm:presLayoutVars>
      </dgm:prSet>
      <dgm:spPr/>
    </dgm:pt>
  </dgm:ptLst>
  <dgm:cxnLst>
    <dgm:cxn modelId="{41224407-E05E-904B-BAE8-A755326512F4}" type="presOf" srcId="{9DF56612-90F4-4FCE-975D-DDB0C8305760}" destId="{E53C7C74-D156-4E08-9CBA-565DDB4FFC68}" srcOrd="0" destOrd="7" presId="urn:microsoft.com/office/officeart/2005/8/layout/vList5"/>
    <dgm:cxn modelId="{CB0F970A-28D5-4DAA-8295-BA8EA4E8C627}" srcId="{6A3DB429-4734-4B31-B46F-2BD963124D49}" destId="{944176EE-A558-4E2D-8A44-45B4092C2554}" srcOrd="3" destOrd="0" parTransId="{E2894CDE-0505-4E18-8C08-05D2F4A396FA}" sibTransId="{E865E56F-2D3F-4283-A3F9-1CB9CEB4E77D}"/>
    <dgm:cxn modelId="{E5D2D30B-7173-6C48-B59A-350C891C319F}" type="presOf" srcId="{3AD99751-606F-4E2A-8BEE-6256C5C05479}" destId="{E53C7C74-D156-4E08-9CBA-565DDB4FFC68}" srcOrd="0" destOrd="0" presId="urn:microsoft.com/office/officeart/2005/8/layout/vList5"/>
    <dgm:cxn modelId="{0FD48A15-58AD-BA40-85FC-FC8E77224C29}" type="presOf" srcId="{6A3DB429-4734-4B31-B46F-2BD963124D49}" destId="{43BBE7E1-075F-467F-85F2-C73470E27097}" srcOrd="0" destOrd="0" presId="urn:microsoft.com/office/officeart/2005/8/layout/vList5"/>
    <dgm:cxn modelId="{E225C517-0FE2-7745-9E2C-8B33BB31C450}" type="presOf" srcId="{AE784A4E-1952-4427-85A1-3DA9B8680A05}" destId="{E53C7C74-D156-4E08-9CBA-565DDB4FFC68}" srcOrd="0" destOrd="5" presId="urn:microsoft.com/office/officeart/2005/8/layout/vList5"/>
    <dgm:cxn modelId="{60ACEA1F-C6C4-4176-802B-FEDBC979674D}" srcId="{6A3DB429-4734-4B31-B46F-2BD963124D49}" destId="{BD573698-B9A5-4B06-9FA8-278A90180926}" srcOrd="2" destOrd="0" parTransId="{8EFD219D-2657-4005-BFA7-B34D4B95C915}" sibTransId="{636FC474-DE08-4672-BBA8-511F14406F6C}"/>
    <dgm:cxn modelId="{BD046425-CBB3-0C44-B0C0-8EB798D46952}" type="presOf" srcId="{95A50E53-EF6C-41DC-9045-3CC7AB707E26}" destId="{91B2D4DF-4836-470E-871C-263248BC99DC}" srcOrd="0" destOrd="0" presId="urn:microsoft.com/office/officeart/2005/8/layout/vList5"/>
    <dgm:cxn modelId="{C4C9423A-A968-1547-96AC-01D773966A9A}" type="presOf" srcId="{9390EE07-63D4-4AFC-BE0C-918A27C51D65}" destId="{E53C7C74-D156-4E08-9CBA-565DDB4FFC68}" srcOrd="0" destOrd="1" presId="urn:microsoft.com/office/officeart/2005/8/layout/vList5"/>
    <dgm:cxn modelId="{3A968540-4472-AD40-B999-B42ACA37C2F5}" type="presOf" srcId="{BD573698-B9A5-4B06-9FA8-278A90180926}" destId="{E53C7C74-D156-4E08-9CBA-565DDB4FFC68}" srcOrd="0" destOrd="2" presId="urn:microsoft.com/office/officeart/2005/8/layout/vList5"/>
    <dgm:cxn modelId="{B9DC3E5E-DACF-614A-B1A7-3BFBB94A24F8}" type="presOf" srcId="{F22E1905-B737-42B1-9930-3BAB46369023}" destId="{E53C7C74-D156-4E08-9CBA-565DDB4FFC68}" srcOrd="0" destOrd="8" presId="urn:microsoft.com/office/officeart/2005/8/layout/vList5"/>
    <dgm:cxn modelId="{E136E963-4F54-4D0B-871B-F0E5CA60BBCE}" srcId="{95A50E53-EF6C-41DC-9045-3CC7AB707E26}" destId="{6A3DB429-4734-4B31-B46F-2BD963124D49}" srcOrd="0" destOrd="0" parTransId="{62677237-9F23-490B-B6DC-9CF1616A5D6D}" sibTransId="{4B986EAB-1FE0-4C5F-A318-A65EDD90A3F9}"/>
    <dgm:cxn modelId="{F5CF0A64-9E84-45C2-AD84-DA9848C4B44E}" srcId="{6A3DB429-4734-4B31-B46F-2BD963124D49}" destId="{F22E1905-B737-42B1-9930-3BAB46369023}" srcOrd="8" destOrd="0" parTransId="{FD51F229-B100-4481-AFF6-18B96EC04DC8}" sibTransId="{97CF46F3-8537-4A64-AC6A-3D259273EA1D}"/>
    <dgm:cxn modelId="{40EE8144-1020-4082-9A50-3CC28C597144}" srcId="{6A3DB429-4734-4B31-B46F-2BD963124D49}" destId="{9DF56612-90F4-4FCE-975D-DDB0C8305760}" srcOrd="7" destOrd="0" parTransId="{5CCB95F1-3465-4E98-8DC0-46076E63DE64}" sibTransId="{1E9F0EA1-E799-47A0-9D8A-37293D15B19D}"/>
    <dgm:cxn modelId="{90068847-2B91-4545-88ED-CB894F1D0070}" type="presOf" srcId="{944176EE-A558-4E2D-8A44-45B4092C2554}" destId="{E53C7C74-D156-4E08-9CBA-565DDB4FFC68}" srcOrd="0" destOrd="3" presId="urn:microsoft.com/office/officeart/2005/8/layout/vList5"/>
    <dgm:cxn modelId="{96CC9B47-E4CD-4EFD-AB08-627C86776D39}" srcId="{6A3DB429-4734-4B31-B46F-2BD963124D49}" destId="{3AD99751-606F-4E2A-8BEE-6256C5C05479}" srcOrd="0" destOrd="0" parTransId="{7420EC64-5895-499E-8B41-5D221FA3C00B}" sibTransId="{E1A123F8-BB04-4D0C-879B-21C1419D23BB}"/>
    <dgm:cxn modelId="{395D087D-7313-4E0F-8940-470C3D3B2BDC}" srcId="{6A3DB429-4734-4B31-B46F-2BD963124D49}" destId="{9390EE07-63D4-4AFC-BE0C-918A27C51D65}" srcOrd="1" destOrd="0" parTransId="{60B17D80-6562-4445-A9F8-9B8BC907184C}" sibTransId="{67E45B7E-7501-47B9-B232-4BFBE9DBB30A}"/>
    <dgm:cxn modelId="{1394F693-9DD8-534D-AB83-49AD5DABB1C2}" type="presOf" srcId="{B631D82B-FE34-4DAF-8B98-D44E71B13EA8}" destId="{E53C7C74-D156-4E08-9CBA-565DDB4FFC68}" srcOrd="0" destOrd="6" presId="urn:microsoft.com/office/officeart/2005/8/layout/vList5"/>
    <dgm:cxn modelId="{F31DDA96-41AA-4B44-8310-8FBD90860129}" srcId="{6A3DB429-4734-4B31-B46F-2BD963124D49}" destId="{E731A15F-DB41-4A4C-AA67-9C06FC832D38}" srcOrd="4" destOrd="0" parTransId="{6CB5F849-FDE4-404B-9325-7A6B0B5C6B23}" sibTransId="{4A4E5F9C-0185-4964-BE47-184615E42296}"/>
    <dgm:cxn modelId="{C409F3E1-484A-2B49-B8F1-E00F698253D1}" type="presOf" srcId="{E731A15F-DB41-4A4C-AA67-9C06FC832D38}" destId="{E53C7C74-D156-4E08-9CBA-565DDB4FFC68}" srcOrd="0" destOrd="4" presId="urn:microsoft.com/office/officeart/2005/8/layout/vList5"/>
    <dgm:cxn modelId="{065FD8F7-F89A-401E-8638-32D0302CBB04}" srcId="{6A3DB429-4734-4B31-B46F-2BD963124D49}" destId="{B631D82B-FE34-4DAF-8B98-D44E71B13EA8}" srcOrd="6" destOrd="0" parTransId="{0F7B12C6-077C-4663-9642-B595951D18C7}" sibTransId="{B591BAD7-7244-4578-91D0-2E386B9B5B2B}"/>
    <dgm:cxn modelId="{D6B548FC-E2EB-4C46-AC85-05A623C4836C}" srcId="{6A3DB429-4734-4B31-B46F-2BD963124D49}" destId="{AE784A4E-1952-4427-85A1-3DA9B8680A05}" srcOrd="5" destOrd="0" parTransId="{B09950A8-5436-41DE-967B-37479C42E7DD}" sibTransId="{A64F449A-E5B4-4127-8F16-52ABC98C1CA7}"/>
    <dgm:cxn modelId="{18750227-087D-A141-A357-8AEB43B64DC4}" type="presParOf" srcId="{91B2D4DF-4836-470E-871C-263248BC99DC}" destId="{DA205AA9-4075-46FC-ACC9-902AF82DA024}" srcOrd="0" destOrd="0" presId="urn:microsoft.com/office/officeart/2005/8/layout/vList5"/>
    <dgm:cxn modelId="{82414696-4A09-2A45-9ABD-771B8D9A1821}" type="presParOf" srcId="{DA205AA9-4075-46FC-ACC9-902AF82DA024}" destId="{43BBE7E1-075F-467F-85F2-C73470E27097}" srcOrd="0" destOrd="0" presId="urn:microsoft.com/office/officeart/2005/8/layout/vList5"/>
    <dgm:cxn modelId="{AF94E30E-28A3-3443-883E-37718887F60F}" type="presParOf" srcId="{DA205AA9-4075-46FC-ACC9-902AF82DA024}" destId="{E53C7C74-D156-4E08-9CBA-565DDB4FFC68}"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AB37302-19D2-45CC-99E1-23A3C71B65E7}" type="doc">
      <dgm:prSet loTypeId="urn:microsoft.com/office/officeart/2005/8/layout/vList5" loCatId="list" qsTypeId="urn:microsoft.com/office/officeart/2005/8/quickstyle/3d2" qsCatId="3D" csTypeId="urn:microsoft.com/office/officeart/2005/8/colors/colorful1#1" csCatId="colorful" phldr="1"/>
      <dgm:spPr/>
      <dgm:t>
        <a:bodyPr/>
        <a:lstStyle/>
        <a:p>
          <a:endParaRPr lang="en-US"/>
        </a:p>
      </dgm:t>
    </dgm:pt>
    <dgm:pt modelId="{3E65E021-ACDE-40FF-B8B5-7FEEBB32C291}">
      <dgm:prSet phldrT="[Text]"/>
      <dgm:spPr>
        <a:solidFill>
          <a:schemeClr val="tx2">
            <a:lumMod val="60000"/>
            <a:lumOff val="40000"/>
          </a:schemeClr>
        </a:solidFill>
      </dgm:spPr>
      <dgm:t>
        <a:bodyPr/>
        <a:lstStyle/>
        <a:p>
          <a:r>
            <a:rPr lang="en-US" dirty="0"/>
            <a:t>Environmental Events</a:t>
          </a:r>
        </a:p>
      </dgm:t>
    </dgm:pt>
    <dgm:pt modelId="{2FE8C8B7-2D2C-46CE-9AA9-7F64189E88AE}" type="parTrans" cxnId="{B91C816B-61CB-4D87-81E3-043765187E55}">
      <dgm:prSet/>
      <dgm:spPr/>
      <dgm:t>
        <a:bodyPr/>
        <a:lstStyle/>
        <a:p>
          <a:endParaRPr lang="en-US"/>
        </a:p>
      </dgm:t>
    </dgm:pt>
    <dgm:pt modelId="{BFA4D6BF-A28C-49F5-A969-0130302179E3}" type="sibTrans" cxnId="{B91C816B-61CB-4D87-81E3-043765187E55}">
      <dgm:prSet/>
      <dgm:spPr/>
      <dgm:t>
        <a:bodyPr/>
        <a:lstStyle/>
        <a:p>
          <a:endParaRPr lang="en-US"/>
        </a:p>
      </dgm:t>
    </dgm:pt>
    <dgm:pt modelId="{4186D71E-3CEF-4237-9EBA-778F2F2AD062}">
      <dgm:prSet phldrT="[Text]" custT="1"/>
      <dgm:spPr>
        <a:solidFill>
          <a:schemeClr val="bg2">
            <a:alpha val="90000"/>
          </a:schemeClr>
        </a:solidFill>
      </dgm:spPr>
      <dgm:t>
        <a:bodyPr/>
        <a:lstStyle/>
        <a:p>
          <a:r>
            <a:rPr lang="en-US" sz="1600" dirty="0">
              <a:solidFill>
                <a:schemeClr val="tx1"/>
              </a:solidFill>
            </a:rPr>
            <a:t>Patient or Staff Death or Serious Injury Associated with an Electric Shock</a:t>
          </a:r>
        </a:p>
      </dgm:t>
    </dgm:pt>
    <dgm:pt modelId="{87E047DD-3C87-4AB3-BEC5-0D7DC8563790}" type="parTrans" cxnId="{0524FF60-BA23-485A-8239-26CF61A4E298}">
      <dgm:prSet/>
      <dgm:spPr/>
      <dgm:t>
        <a:bodyPr/>
        <a:lstStyle/>
        <a:p>
          <a:endParaRPr lang="en-US"/>
        </a:p>
      </dgm:t>
    </dgm:pt>
    <dgm:pt modelId="{9872461C-A2D9-46E3-9891-B1795D971639}" type="sibTrans" cxnId="{0524FF60-BA23-485A-8239-26CF61A4E298}">
      <dgm:prSet/>
      <dgm:spPr/>
      <dgm:t>
        <a:bodyPr/>
        <a:lstStyle/>
        <a:p>
          <a:endParaRPr lang="en-US"/>
        </a:p>
      </dgm:t>
    </dgm:pt>
    <dgm:pt modelId="{0479BCA7-80A2-4766-B6DC-12977C54ED81}">
      <dgm:prSet phldrT="[Text]" custT="1"/>
      <dgm:spPr>
        <a:solidFill>
          <a:schemeClr val="bg2">
            <a:alpha val="90000"/>
          </a:schemeClr>
        </a:solidFill>
      </dgm:spPr>
      <dgm:t>
        <a:bodyPr/>
        <a:lstStyle/>
        <a:p>
          <a:r>
            <a:rPr lang="en-US" sz="1600" dirty="0">
              <a:solidFill>
                <a:schemeClr val="tx1"/>
              </a:solidFill>
            </a:rPr>
            <a:t>Any Incident In Which No Gas, Wrong Gas or Contaminated Gas Delivered to Patient</a:t>
          </a:r>
        </a:p>
      </dgm:t>
    </dgm:pt>
    <dgm:pt modelId="{DF49E1F5-F4D5-4ACE-A9C8-B5FD2115CA2E}" type="parTrans" cxnId="{CFDF34C6-6E49-467B-A9AE-10D412A063BC}">
      <dgm:prSet/>
      <dgm:spPr/>
      <dgm:t>
        <a:bodyPr/>
        <a:lstStyle/>
        <a:p>
          <a:endParaRPr lang="en-US"/>
        </a:p>
      </dgm:t>
    </dgm:pt>
    <dgm:pt modelId="{40B4D07C-8F1D-4ED8-B29B-486C00E2F9C5}" type="sibTrans" cxnId="{CFDF34C6-6E49-467B-A9AE-10D412A063BC}">
      <dgm:prSet/>
      <dgm:spPr/>
      <dgm:t>
        <a:bodyPr/>
        <a:lstStyle/>
        <a:p>
          <a:endParaRPr lang="en-US"/>
        </a:p>
      </dgm:t>
    </dgm:pt>
    <dgm:pt modelId="{5B82D908-D4F4-45AE-9153-6BB479BA41B5}">
      <dgm:prSet phldrT="[Text]"/>
      <dgm:spPr>
        <a:solidFill>
          <a:srgbClr val="00B050"/>
        </a:solidFill>
      </dgm:spPr>
      <dgm:t>
        <a:bodyPr/>
        <a:lstStyle/>
        <a:p>
          <a:r>
            <a:rPr lang="en-US" dirty="0"/>
            <a:t>Radiologic Events</a:t>
          </a:r>
        </a:p>
      </dgm:t>
    </dgm:pt>
    <dgm:pt modelId="{A2FF044F-9162-479C-B9C3-230FF3F949FD}" type="parTrans" cxnId="{AB93853A-9A3B-46B0-8864-99613BA6DEFF}">
      <dgm:prSet/>
      <dgm:spPr/>
      <dgm:t>
        <a:bodyPr/>
        <a:lstStyle/>
        <a:p>
          <a:endParaRPr lang="en-US"/>
        </a:p>
      </dgm:t>
    </dgm:pt>
    <dgm:pt modelId="{DFB5DC19-BB0D-43E9-96A6-CA7145274B70}" type="sibTrans" cxnId="{AB93853A-9A3B-46B0-8864-99613BA6DEFF}">
      <dgm:prSet/>
      <dgm:spPr/>
      <dgm:t>
        <a:bodyPr/>
        <a:lstStyle/>
        <a:p>
          <a:endParaRPr lang="en-US"/>
        </a:p>
      </dgm:t>
    </dgm:pt>
    <dgm:pt modelId="{8FF4ED41-F93D-404C-83D3-666A9153CFA4}">
      <dgm:prSet phldrT="[Text]" custT="1"/>
      <dgm:spPr>
        <a:solidFill>
          <a:schemeClr val="bg2">
            <a:alpha val="90000"/>
          </a:schemeClr>
        </a:solidFill>
      </dgm:spPr>
      <dgm:t>
        <a:bodyPr/>
        <a:lstStyle/>
        <a:p>
          <a:r>
            <a:rPr lang="en-US" sz="1600" dirty="0"/>
            <a:t>Death or Serious Injury of Patient or Staff Associated with Introduction of a Metallic Object Into MRI Area</a:t>
          </a:r>
        </a:p>
      </dgm:t>
    </dgm:pt>
    <dgm:pt modelId="{5BED9C84-2114-4F49-B1CF-8DE1EF12AD5C}" type="parTrans" cxnId="{2E604F9A-E8B1-45F0-99B4-F6CD0C3ED739}">
      <dgm:prSet/>
      <dgm:spPr/>
      <dgm:t>
        <a:bodyPr/>
        <a:lstStyle/>
        <a:p>
          <a:endParaRPr lang="en-US"/>
        </a:p>
      </dgm:t>
    </dgm:pt>
    <dgm:pt modelId="{268584A2-11D7-46F8-9EB4-FF91170D0250}" type="sibTrans" cxnId="{2E604F9A-E8B1-45F0-99B4-F6CD0C3ED739}">
      <dgm:prSet/>
      <dgm:spPr/>
      <dgm:t>
        <a:bodyPr/>
        <a:lstStyle/>
        <a:p>
          <a:endParaRPr lang="en-US"/>
        </a:p>
      </dgm:t>
    </dgm:pt>
    <dgm:pt modelId="{C48B32F7-8FAF-4811-90D0-8DCA8E3006F7}">
      <dgm:prSet phldrT="[Text]" custT="1"/>
      <dgm:spPr>
        <a:solidFill>
          <a:schemeClr val="bg2">
            <a:alpha val="90000"/>
          </a:schemeClr>
        </a:solidFill>
      </dgm:spPr>
      <dgm:t>
        <a:bodyPr/>
        <a:lstStyle/>
        <a:p>
          <a:r>
            <a:rPr lang="en-US" sz="1600" dirty="0">
              <a:solidFill>
                <a:schemeClr val="tx1"/>
              </a:solidFill>
            </a:rPr>
            <a:t>Patient or Staff Death or Serious Injury Associated with a Burn</a:t>
          </a:r>
        </a:p>
      </dgm:t>
    </dgm:pt>
    <dgm:pt modelId="{881BAB7D-A166-4FD2-B6EC-D180DAA35D21}" type="parTrans" cxnId="{66DD95B4-6BB3-49F3-A670-DB51864DFB21}">
      <dgm:prSet/>
      <dgm:spPr/>
      <dgm:t>
        <a:bodyPr/>
        <a:lstStyle/>
        <a:p>
          <a:endParaRPr lang="en-US"/>
        </a:p>
      </dgm:t>
    </dgm:pt>
    <dgm:pt modelId="{AC3DA535-C736-4E12-99D3-2D43D72A3A02}" type="sibTrans" cxnId="{66DD95B4-6BB3-49F3-A670-DB51864DFB21}">
      <dgm:prSet/>
      <dgm:spPr/>
      <dgm:t>
        <a:bodyPr/>
        <a:lstStyle/>
        <a:p>
          <a:endParaRPr lang="en-US"/>
        </a:p>
      </dgm:t>
    </dgm:pt>
    <dgm:pt modelId="{2CA63C85-45ED-4D7D-A05E-A060E58F8BC4}">
      <dgm:prSet phldrT="[Text]" custT="1"/>
      <dgm:spPr>
        <a:solidFill>
          <a:schemeClr val="bg2">
            <a:alpha val="90000"/>
          </a:schemeClr>
        </a:solidFill>
      </dgm:spPr>
      <dgm:t>
        <a:bodyPr/>
        <a:lstStyle/>
        <a:p>
          <a:r>
            <a:rPr lang="en-US" sz="1600" dirty="0">
              <a:solidFill>
                <a:schemeClr val="tx1"/>
              </a:solidFill>
            </a:rPr>
            <a:t>Death or Serious Injury Associated with Restraints or Bedrails</a:t>
          </a:r>
        </a:p>
      </dgm:t>
    </dgm:pt>
    <dgm:pt modelId="{E886818A-CABC-4EDE-A4E1-726EB88137E9}" type="parTrans" cxnId="{ACCD74CF-2AB4-4F5B-9C4C-2F31F6F55BAB}">
      <dgm:prSet/>
      <dgm:spPr/>
      <dgm:t>
        <a:bodyPr/>
        <a:lstStyle/>
        <a:p>
          <a:endParaRPr lang="en-US"/>
        </a:p>
      </dgm:t>
    </dgm:pt>
    <dgm:pt modelId="{BBE3157B-9791-46B7-8325-B7F86F082EF0}" type="sibTrans" cxnId="{ACCD74CF-2AB4-4F5B-9C4C-2F31F6F55BAB}">
      <dgm:prSet/>
      <dgm:spPr/>
      <dgm:t>
        <a:bodyPr/>
        <a:lstStyle/>
        <a:p>
          <a:endParaRPr lang="en-US"/>
        </a:p>
      </dgm:t>
    </dgm:pt>
    <dgm:pt modelId="{0A63EAC6-5434-4B8F-84CA-E055839FFA14}" type="pres">
      <dgm:prSet presAssocID="{3AB37302-19D2-45CC-99E1-23A3C71B65E7}" presName="Name0" presStyleCnt="0">
        <dgm:presLayoutVars>
          <dgm:dir/>
          <dgm:animLvl val="lvl"/>
          <dgm:resizeHandles val="exact"/>
        </dgm:presLayoutVars>
      </dgm:prSet>
      <dgm:spPr/>
    </dgm:pt>
    <dgm:pt modelId="{701F425C-DF72-4777-A6B3-BC96E005E926}" type="pres">
      <dgm:prSet presAssocID="{3E65E021-ACDE-40FF-B8B5-7FEEBB32C291}" presName="linNode" presStyleCnt="0"/>
      <dgm:spPr/>
    </dgm:pt>
    <dgm:pt modelId="{994D8F1E-BEB3-4364-9F14-74F880E4D8C0}" type="pres">
      <dgm:prSet presAssocID="{3E65E021-ACDE-40FF-B8B5-7FEEBB32C291}" presName="parentText" presStyleLbl="node1" presStyleIdx="0" presStyleCnt="2" custScaleX="116280" custLinFactNeighborX="-4807" custLinFactNeighborY="608">
        <dgm:presLayoutVars>
          <dgm:chMax val="1"/>
          <dgm:bulletEnabled val="1"/>
        </dgm:presLayoutVars>
      </dgm:prSet>
      <dgm:spPr/>
    </dgm:pt>
    <dgm:pt modelId="{B9B3CE79-960F-4FAE-91B0-4B936FA2530A}" type="pres">
      <dgm:prSet presAssocID="{3E65E021-ACDE-40FF-B8B5-7FEEBB32C291}" presName="descendantText" presStyleLbl="alignAccFollowNode1" presStyleIdx="0" presStyleCnt="2" custScaleX="101031" custScaleY="184361">
        <dgm:presLayoutVars>
          <dgm:bulletEnabled val="1"/>
        </dgm:presLayoutVars>
      </dgm:prSet>
      <dgm:spPr/>
    </dgm:pt>
    <dgm:pt modelId="{87C47B63-DCF5-4316-9D25-EA7DBEBEB805}" type="pres">
      <dgm:prSet presAssocID="{BFA4D6BF-A28C-49F5-A969-0130302179E3}" presName="sp" presStyleCnt="0"/>
      <dgm:spPr/>
    </dgm:pt>
    <dgm:pt modelId="{7730E0BA-F6C1-451F-9E4F-7C9878005E86}" type="pres">
      <dgm:prSet presAssocID="{5B82D908-D4F4-45AE-9153-6BB479BA41B5}" presName="linNode" presStyleCnt="0"/>
      <dgm:spPr/>
    </dgm:pt>
    <dgm:pt modelId="{3C20594D-5E0C-43BB-9C34-AACE428BF15D}" type="pres">
      <dgm:prSet presAssocID="{5B82D908-D4F4-45AE-9153-6BB479BA41B5}" presName="parentText" presStyleLbl="node1" presStyleIdx="1" presStyleCnt="2" custScaleX="121403" custLinFactNeighborX="-202" custLinFactNeighborY="19">
        <dgm:presLayoutVars>
          <dgm:chMax val="1"/>
          <dgm:bulletEnabled val="1"/>
        </dgm:presLayoutVars>
      </dgm:prSet>
      <dgm:spPr/>
    </dgm:pt>
    <dgm:pt modelId="{7E050E88-9946-41B4-9DDD-1F21099914AB}" type="pres">
      <dgm:prSet presAssocID="{5B82D908-D4F4-45AE-9153-6BB479BA41B5}" presName="descendantText" presStyleLbl="alignAccFollowNode1" presStyleIdx="1" presStyleCnt="2" custScaleX="106689" custLinFactNeighborX="1149" custLinFactNeighborY="-294">
        <dgm:presLayoutVars>
          <dgm:bulletEnabled val="1"/>
        </dgm:presLayoutVars>
      </dgm:prSet>
      <dgm:spPr/>
    </dgm:pt>
  </dgm:ptLst>
  <dgm:cxnLst>
    <dgm:cxn modelId="{AB93853A-9A3B-46B0-8864-99613BA6DEFF}" srcId="{3AB37302-19D2-45CC-99E1-23A3C71B65E7}" destId="{5B82D908-D4F4-45AE-9153-6BB479BA41B5}" srcOrd="1" destOrd="0" parTransId="{A2FF044F-9162-479C-B9C3-230FF3F949FD}" sibTransId="{DFB5DC19-BB0D-43E9-96A6-CA7145274B70}"/>
    <dgm:cxn modelId="{0524FF60-BA23-485A-8239-26CF61A4E298}" srcId="{3E65E021-ACDE-40FF-B8B5-7FEEBB32C291}" destId="{4186D71E-3CEF-4237-9EBA-778F2F2AD062}" srcOrd="0" destOrd="0" parTransId="{87E047DD-3C87-4AB3-BEC5-0D7DC8563790}" sibTransId="{9872461C-A2D9-46E3-9891-B1795D971639}"/>
    <dgm:cxn modelId="{6E118461-33A7-EC48-BD08-161887480600}" type="presOf" srcId="{8FF4ED41-F93D-404C-83D3-666A9153CFA4}" destId="{7E050E88-9946-41B4-9DDD-1F21099914AB}" srcOrd="0" destOrd="0" presId="urn:microsoft.com/office/officeart/2005/8/layout/vList5"/>
    <dgm:cxn modelId="{175B5344-DBE4-8747-9BB7-B704F6BCD629}" type="presOf" srcId="{3AB37302-19D2-45CC-99E1-23A3C71B65E7}" destId="{0A63EAC6-5434-4B8F-84CA-E055839FFA14}" srcOrd="0" destOrd="0" presId="urn:microsoft.com/office/officeart/2005/8/layout/vList5"/>
    <dgm:cxn modelId="{B91C816B-61CB-4D87-81E3-043765187E55}" srcId="{3AB37302-19D2-45CC-99E1-23A3C71B65E7}" destId="{3E65E021-ACDE-40FF-B8B5-7FEEBB32C291}" srcOrd="0" destOrd="0" parTransId="{2FE8C8B7-2D2C-46CE-9AA9-7F64189E88AE}" sibTransId="{BFA4D6BF-A28C-49F5-A969-0130302179E3}"/>
    <dgm:cxn modelId="{277F544E-EB35-0944-90C8-5F2AE5F3934D}" type="presOf" srcId="{2CA63C85-45ED-4D7D-A05E-A060E58F8BC4}" destId="{B9B3CE79-960F-4FAE-91B0-4B936FA2530A}" srcOrd="0" destOrd="3" presId="urn:microsoft.com/office/officeart/2005/8/layout/vList5"/>
    <dgm:cxn modelId="{48647F4E-D004-114E-857A-2A1F4EB528E4}" type="presOf" srcId="{C48B32F7-8FAF-4811-90D0-8DCA8E3006F7}" destId="{B9B3CE79-960F-4FAE-91B0-4B936FA2530A}" srcOrd="0" destOrd="2" presId="urn:microsoft.com/office/officeart/2005/8/layout/vList5"/>
    <dgm:cxn modelId="{E7829458-AFF4-1349-920C-B7EC83B5E599}" type="presOf" srcId="{3E65E021-ACDE-40FF-B8B5-7FEEBB32C291}" destId="{994D8F1E-BEB3-4364-9F14-74F880E4D8C0}" srcOrd="0" destOrd="0" presId="urn:microsoft.com/office/officeart/2005/8/layout/vList5"/>
    <dgm:cxn modelId="{7C247788-03A5-1A42-A85A-4809D6DE3D09}" type="presOf" srcId="{5B82D908-D4F4-45AE-9153-6BB479BA41B5}" destId="{3C20594D-5E0C-43BB-9C34-AACE428BF15D}" srcOrd="0" destOrd="0" presId="urn:microsoft.com/office/officeart/2005/8/layout/vList5"/>
    <dgm:cxn modelId="{2E604F9A-E8B1-45F0-99B4-F6CD0C3ED739}" srcId="{5B82D908-D4F4-45AE-9153-6BB479BA41B5}" destId="{8FF4ED41-F93D-404C-83D3-666A9153CFA4}" srcOrd="0" destOrd="0" parTransId="{5BED9C84-2114-4F49-B1CF-8DE1EF12AD5C}" sibTransId="{268584A2-11D7-46F8-9EB4-FF91170D0250}"/>
    <dgm:cxn modelId="{35E953B3-9CAE-5E48-8509-F9C8F549D15A}" type="presOf" srcId="{0479BCA7-80A2-4766-B6DC-12977C54ED81}" destId="{B9B3CE79-960F-4FAE-91B0-4B936FA2530A}" srcOrd="0" destOrd="1" presId="urn:microsoft.com/office/officeart/2005/8/layout/vList5"/>
    <dgm:cxn modelId="{66DD95B4-6BB3-49F3-A670-DB51864DFB21}" srcId="{3E65E021-ACDE-40FF-B8B5-7FEEBB32C291}" destId="{C48B32F7-8FAF-4811-90D0-8DCA8E3006F7}" srcOrd="2" destOrd="0" parTransId="{881BAB7D-A166-4FD2-B6EC-D180DAA35D21}" sibTransId="{AC3DA535-C736-4E12-99D3-2D43D72A3A02}"/>
    <dgm:cxn modelId="{CFDF34C6-6E49-467B-A9AE-10D412A063BC}" srcId="{3E65E021-ACDE-40FF-B8B5-7FEEBB32C291}" destId="{0479BCA7-80A2-4766-B6DC-12977C54ED81}" srcOrd="1" destOrd="0" parTransId="{DF49E1F5-F4D5-4ACE-A9C8-B5FD2115CA2E}" sibTransId="{40B4D07C-8F1D-4ED8-B29B-486C00E2F9C5}"/>
    <dgm:cxn modelId="{ACCD74CF-2AB4-4F5B-9C4C-2F31F6F55BAB}" srcId="{3E65E021-ACDE-40FF-B8B5-7FEEBB32C291}" destId="{2CA63C85-45ED-4D7D-A05E-A060E58F8BC4}" srcOrd="3" destOrd="0" parTransId="{E886818A-CABC-4EDE-A4E1-726EB88137E9}" sibTransId="{BBE3157B-9791-46B7-8325-B7F86F082EF0}"/>
    <dgm:cxn modelId="{25D24AE0-7D43-4A47-B574-4C765BA941A4}" type="presOf" srcId="{4186D71E-3CEF-4237-9EBA-778F2F2AD062}" destId="{B9B3CE79-960F-4FAE-91B0-4B936FA2530A}" srcOrd="0" destOrd="0" presId="urn:microsoft.com/office/officeart/2005/8/layout/vList5"/>
    <dgm:cxn modelId="{991C22E9-F2FC-D242-BB87-F83C6267C3EF}" type="presParOf" srcId="{0A63EAC6-5434-4B8F-84CA-E055839FFA14}" destId="{701F425C-DF72-4777-A6B3-BC96E005E926}" srcOrd="0" destOrd="0" presId="urn:microsoft.com/office/officeart/2005/8/layout/vList5"/>
    <dgm:cxn modelId="{0A2BC340-8DA4-6B4A-AED9-8144C5652D26}" type="presParOf" srcId="{701F425C-DF72-4777-A6B3-BC96E005E926}" destId="{994D8F1E-BEB3-4364-9F14-74F880E4D8C0}" srcOrd="0" destOrd="0" presId="urn:microsoft.com/office/officeart/2005/8/layout/vList5"/>
    <dgm:cxn modelId="{3CD1BA1C-FE2C-7F42-B2C7-AE46DD681202}" type="presParOf" srcId="{701F425C-DF72-4777-A6B3-BC96E005E926}" destId="{B9B3CE79-960F-4FAE-91B0-4B936FA2530A}" srcOrd="1" destOrd="0" presId="urn:microsoft.com/office/officeart/2005/8/layout/vList5"/>
    <dgm:cxn modelId="{4804A004-0DB1-BC4D-8953-E21433469D0A}" type="presParOf" srcId="{0A63EAC6-5434-4B8F-84CA-E055839FFA14}" destId="{87C47B63-DCF5-4316-9D25-EA7DBEBEB805}" srcOrd="1" destOrd="0" presId="urn:microsoft.com/office/officeart/2005/8/layout/vList5"/>
    <dgm:cxn modelId="{5CD96252-51A7-9B40-B73E-EB35AFC4438B}" type="presParOf" srcId="{0A63EAC6-5434-4B8F-84CA-E055839FFA14}" destId="{7730E0BA-F6C1-451F-9E4F-7C9878005E86}" srcOrd="2" destOrd="0" presId="urn:microsoft.com/office/officeart/2005/8/layout/vList5"/>
    <dgm:cxn modelId="{2DA9D8B4-27A4-AE49-8521-931BEE90CF50}" type="presParOf" srcId="{7730E0BA-F6C1-451F-9E4F-7C9878005E86}" destId="{3C20594D-5E0C-43BB-9C34-AACE428BF15D}" srcOrd="0" destOrd="0" presId="urn:microsoft.com/office/officeart/2005/8/layout/vList5"/>
    <dgm:cxn modelId="{5CBF6A89-572C-F745-8DFC-D78F4DF5EC52}" type="presParOf" srcId="{7730E0BA-F6C1-451F-9E4F-7C9878005E86}" destId="{7E050E88-9946-41B4-9DDD-1F21099914AB}"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59D6B5-28AC-4AA6-ADB4-47CEA8BF8453}">
      <dsp:nvSpPr>
        <dsp:cNvPr id="0" name=""/>
        <dsp:cNvSpPr/>
      </dsp:nvSpPr>
      <dsp:spPr>
        <a:xfrm rot="5400000">
          <a:off x="5196316" y="-2343251"/>
          <a:ext cx="1827806" cy="6519735"/>
        </a:xfrm>
        <a:prstGeom prst="round2SameRect">
          <a:avLst/>
        </a:prstGeom>
        <a:solidFill>
          <a:schemeClr val="bg2">
            <a:alpha val="9000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Wrong Site Surgery or Procedure</a:t>
          </a:r>
        </a:p>
        <a:p>
          <a:pPr marL="114300" lvl="1" indent="-114300" algn="l" defTabSz="666750">
            <a:lnSpc>
              <a:spcPct val="90000"/>
            </a:lnSpc>
            <a:spcBef>
              <a:spcPct val="0"/>
            </a:spcBef>
            <a:spcAft>
              <a:spcPct val="15000"/>
            </a:spcAft>
            <a:buChar char="•"/>
          </a:pPr>
          <a:r>
            <a:rPr lang="en-US" sz="1500" kern="1200" dirty="0"/>
            <a:t>Surgery or Procedure on Wrong Patient</a:t>
          </a:r>
        </a:p>
        <a:p>
          <a:pPr marL="114300" lvl="1" indent="-114300" algn="l" defTabSz="666750">
            <a:lnSpc>
              <a:spcPct val="90000"/>
            </a:lnSpc>
            <a:spcBef>
              <a:spcPct val="0"/>
            </a:spcBef>
            <a:spcAft>
              <a:spcPct val="15000"/>
            </a:spcAft>
            <a:buChar char="•"/>
          </a:pPr>
          <a:r>
            <a:rPr lang="en-US" sz="1500" kern="1200" dirty="0"/>
            <a:t>Wrong Surgery or Procedure</a:t>
          </a:r>
        </a:p>
        <a:p>
          <a:pPr marL="114300" lvl="1" indent="-114300" algn="l" defTabSz="666750">
            <a:lnSpc>
              <a:spcPct val="90000"/>
            </a:lnSpc>
            <a:spcBef>
              <a:spcPct val="0"/>
            </a:spcBef>
            <a:spcAft>
              <a:spcPct val="15000"/>
            </a:spcAft>
            <a:buChar char="•"/>
          </a:pPr>
          <a:r>
            <a:rPr lang="en-US" sz="1500" kern="1200" dirty="0"/>
            <a:t>Unintended Retention of a Foreign Object</a:t>
          </a:r>
        </a:p>
        <a:p>
          <a:pPr marL="114300" lvl="1" indent="-114300" algn="l" defTabSz="666750">
            <a:lnSpc>
              <a:spcPct val="90000"/>
            </a:lnSpc>
            <a:spcBef>
              <a:spcPct val="0"/>
            </a:spcBef>
            <a:spcAft>
              <a:spcPct val="15000"/>
            </a:spcAft>
            <a:buChar char="•"/>
          </a:pPr>
          <a:r>
            <a:rPr lang="en-US" sz="1500" kern="1200" dirty="0" err="1"/>
            <a:t>Intraoperative</a:t>
          </a:r>
          <a:r>
            <a:rPr lang="en-US" sz="1500" kern="1200" dirty="0"/>
            <a:t> or Immediate Postoperative Death of an ASA Class 1 Patient</a:t>
          </a:r>
        </a:p>
      </dsp:txBody>
      <dsp:txXfrm rot="-5400000">
        <a:off x="2850352" y="91939"/>
        <a:ext cx="6430509" cy="1649354"/>
      </dsp:txXfrm>
    </dsp:sp>
    <dsp:sp modelId="{C886A30B-9267-4CA5-9EAA-C89276C7B4EA}">
      <dsp:nvSpPr>
        <dsp:cNvPr id="0" name=""/>
        <dsp:cNvSpPr/>
      </dsp:nvSpPr>
      <dsp:spPr>
        <a:xfrm>
          <a:off x="49143" y="69917"/>
          <a:ext cx="2801207" cy="1693397"/>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b="1" kern="1200" dirty="0"/>
            <a:t>Surgical or Invasive Procedure Events</a:t>
          </a:r>
          <a:endParaRPr lang="en-US" sz="2600" kern="1200" dirty="0"/>
        </a:p>
      </dsp:txBody>
      <dsp:txXfrm>
        <a:off x="131808" y="152582"/>
        <a:ext cx="2635877" cy="1528067"/>
      </dsp:txXfrm>
    </dsp:sp>
    <dsp:sp modelId="{D9332BA0-1271-4B54-A531-A0CE5C91471B}">
      <dsp:nvSpPr>
        <dsp:cNvPr id="0" name=""/>
        <dsp:cNvSpPr/>
      </dsp:nvSpPr>
      <dsp:spPr>
        <a:xfrm rot="5400000">
          <a:off x="5459262" y="-557207"/>
          <a:ext cx="1302380" cy="6454690"/>
        </a:xfrm>
        <a:prstGeom prst="round2SameRect">
          <a:avLst/>
        </a:prstGeom>
        <a:solidFill>
          <a:schemeClr val="bg2">
            <a:alpha val="90000"/>
          </a:schemeClr>
        </a:solidFill>
        <a:ln w="9525" cap="flat" cmpd="sng" algn="ctr">
          <a:solidFill>
            <a:schemeClr val="accent5">
              <a:tint val="40000"/>
              <a:alpha val="90000"/>
              <a:hueOff val="-5370241"/>
              <a:satOff val="24126"/>
              <a:lumOff val="1658"/>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Death or Serious Injury Related to Contaminated Drugs, Biologics, or Devices</a:t>
          </a:r>
        </a:p>
        <a:p>
          <a:pPr marL="114300" lvl="1" indent="-114300" algn="l" defTabSz="666750">
            <a:lnSpc>
              <a:spcPct val="90000"/>
            </a:lnSpc>
            <a:spcBef>
              <a:spcPct val="0"/>
            </a:spcBef>
            <a:spcAft>
              <a:spcPct val="15000"/>
            </a:spcAft>
            <a:buChar char="•"/>
          </a:pPr>
          <a:r>
            <a:rPr lang="en-US" sz="1500" kern="1200" dirty="0"/>
            <a:t>Death or Serious Injury Related to Device Misuse or Malfunction</a:t>
          </a:r>
        </a:p>
        <a:p>
          <a:pPr marL="114300" lvl="1" indent="-114300" algn="l" defTabSz="666750">
            <a:lnSpc>
              <a:spcPct val="90000"/>
            </a:lnSpc>
            <a:spcBef>
              <a:spcPct val="0"/>
            </a:spcBef>
            <a:spcAft>
              <a:spcPct val="15000"/>
            </a:spcAft>
            <a:buChar char="•"/>
          </a:pPr>
          <a:r>
            <a:rPr lang="en-US" sz="1500" kern="1200" dirty="0"/>
            <a:t>Death or Serious Injury Due to Intravascular Air Embolism</a:t>
          </a:r>
        </a:p>
      </dsp:txBody>
      <dsp:txXfrm rot="-5400000">
        <a:off x="2883108" y="2082524"/>
        <a:ext cx="6391113" cy="1175226"/>
      </dsp:txXfrm>
    </dsp:sp>
    <dsp:sp modelId="{F73F97EC-3D17-47D5-920F-9F1FD540EECA}">
      <dsp:nvSpPr>
        <dsp:cNvPr id="0" name=""/>
        <dsp:cNvSpPr/>
      </dsp:nvSpPr>
      <dsp:spPr>
        <a:xfrm>
          <a:off x="49143" y="2045500"/>
          <a:ext cx="2833964" cy="1249273"/>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b="1" kern="1200" dirty="0"/>
            <a:t>Product or Device Events</a:t>
          </a:r>
        </a:p>
      </dsp:txBody>
      <dsp:txXfrm>
        <a:off x="110127" y="2106484"/>
        <a:ext cx="2711996" cy="1127305"/>
      </dsp:txXfrm>
    </dsp:sp>
    <dsp:sp modelId="{60F60171-C99F-4A27-B3D6-C8A2EA19B2A0}">
      <dsp:nvSpPr>
        <dsp:cNvPr id="0" name=""/>
        <dsp:cNvSpPr/>
      </dsp:nvSpPr>
      <dsp:spPr>
        <a:xfrm rot="5400000">
          <a:off x="5405716" y="955838"/>
          <a:ext cx="1299244" cy="6354499"/>
        </a:xfrm>
        <a:prstGeom prst="round2SameRect">
          <a:avLst/>
        </a:prstGeom>
        <a:solidFill>
          <a:schemeClr val="bg2">
            <a:alpha val="90000"/>
          </a:schemeClr>
        </a:solidFill>
        <a:ln w="9525" cap="flat" cmpd="sng" algn="ctr">
          <a:solidFill>
            <a:schemeClr val="accent5">
              <a:tint val="40000"/>
              <a:alpha val="90000"/>
              <a:hueOff val="-10740482"/>
              <a:satOff val="48253"/>
              <a:lumOff val="3317"/>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57150" tIns="28575" rIns="57150" bIns="28575" numCol="1" spcCol="1270" anchor="ctr" anchorCtr="0">
          <a:noAutofit/>
        </a:bodyPr>
        <a:lstStyle/>
        <a:p>
          <a:pPr marL="114300" lvl="1" indent="-114300" algn="l" defTabSz="666750">
            <a:lnSpc>
              <a:spcPct val="90000"/>
            </a:lnSpc>
            <a:spcBef>
              <a:spcPct val="0"/>
            </a:spcBef>
            <a:spcAft>
              <a:spcPct val="15000"/>
            </a:spcAft>
            <a:buChar char="•"/>
          </a:pPr>
          <a:r>
            <a:rPr lang="en-US" sz="1500" kern="1200" dirty="0"/>
            <a:t>Discharge of a Patient/Resident of Any Age to Other Than Authorized Person</a:t>
          </a:r>
        </a:p>
        <a:p>
          <a:pPr marL="114300" lvl="1" indent="-114300" algn="l" defTabSz="666750">
            <a:lnSpc>
              <a:spcPct val="90000"/>
            </a:lnSpc>
            <a:spcBef>
              <a:spcPct val="0"/>
            </a:spcBef>
            <a:spcAft>
              <a:spcPct val="15000"/>
            </a:spcAft>
            <a:buChar char="•"/>
          </a:pPr>
          <a:r>
            <a:rPr lang="en-US" sz="1500" kern="1200" dirty="0"/>
            <a:t>Death or Serious Injury Associated with Patient Elopement</a:t>
          </a:r>
        </a:p>
        <a:p>
          <a:pPr marL="114300" lvl="1" indent="-114300" algn="l" defTabSz="666750">
            <a:lnSpc>
              <a:spcPct val="90000"/>
            </a:lnSpc>
            <a:spcBef>
              <a:spcPct val="0"/>
            </a:spcBef>
            <a:spcAft>
              <a:spcPct val="15000"/>
            </a:spcAft>
            <a:buChar char="•"/>
          </a:pPr>
          <a:r>
            <a:rPr lang="en-US" sz="1500" kern="1200" dirty="0"/>
            <a:t>Patient Suicide, Attempted Suicide, or Self-Harm That Results in Serious Injury</a:t>
          </a:r>
        </a:p>
      </dsp:txBody>
      <dsp:txXfrm rot="-5400000">
        <a:off x="2878089" y="3546889"/>
        <a:ext cx="6291075" cy="1172396"/>
      </dsp:txXfrm>
    </dsp:sp>
    <dsp:sp modelId="{435AFC80-A4D8-4509-A095-8E9ECD617513}">
      <dsp:nvSpPr>
        <dsp:cNvPr id="0" name=""/>
        <dsp:cNvSpPr/>
      </dsp:nvSpPr>
      <dsp:spPr>
        <a:xfrm>
          <a:off x="0" y="3585031"/>
          <a:ext cx="2899476" cy="1148691"/>
        </a:xfrm>
        <a:prstGeom prst="roundRect">
          <a:avLst/>
        </a:prstGeom>
        <a:solidFill>
          <a:srgbClr val="C0000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99060" tIns="49530" rIns="99060" bIns="49530" numCol="1" spcCol="1270" anchor="ctr" anchorCtr="0">
          <a:noAutofit/>
        </a:bodyPr>
        <a:lstStyle/>
        <a:p>
          <a:pPr marL="0" lvl="0" indent="0" algn="ctr" defTabSz="1155700">
            <a:lnSpc>
              <a:spcPct val="90000"/>
            </a:lnSpc>
            <a:spcBef>
              <a:spcPct val="0"/>
            </a:spcBef>
            <a:spcAft>
              <a:spcPct val="35000"/>
            </a:spcAft>
            <a:buNone/>
          </a:pPr>
          <a:r>
            <a:rPr lang="en-US" sz="2600" b="1" kern="1200" dirty="0"/>
            <a:t>Patient Protection Events</a:t>
          </a:r>
        </a:p>
      </dsp:txBody>
      <dsp:txXfrm>
        <a:off x="56074" y="3641105"/>
        <a:ext cx="2787328" cy="10365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53C7C74-D156-4E08-9CBA-565DDB4FFC68}">
      <dsp:nvSpPr>
        <dsp:cNvPr id="0" name=""/>
        <dsp:cNvSpPr/>
      </dsp:nvSpPr>
      <dsp:spPr>
        <a:xfrm rot="5400000">
          <a:off x="3657400" y="-669276"/>
          <a:ext cx="4423529" cy="6150265"/>
        </a:xfrm>
        <a:prstGeom prst="round2SameRect">
          <a:avLst/>
        </a:prstGeom>
        <a:solidFill>
          <a:schemeClr val="bg2">
            <a:alpha val="90000"/>
          </a:schemeClr>
        </a:solidFill>
        <a:ln w="9525" cap="flat" cmpd="sng" algn="ctr">
          <a:solidFill>
            <a:schemeClr val="accent5">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800100">
            <a:lnSpc>
              <a:spcPct val="90000"/>
            </a:lnSpc>
            <a:spcBef>
              <a:spcPct val="0"/>
            </a:spcBef>
            <a:spcAft>
              <a:spcPct val="15000"/>
            </a:spcAft>
            <a:buChar char="•"/>
          </a:pPr>
          <a:r>
            <a:rPr lang="en-US" sz="1800" kern="1200" dirty="0"/>
            <a:t>Death or Serious Injury Associated with a Medication Error</a:t>
          </a:r>
        </a:p>
        <a:p>
          <a:pPr marL="171450" lvl="1" indent="-171450" algn="l" defTabSz="800100">
            <a:lnSpc>
              <a:spcPct val="90000"/>
            </a:lnSpc>
            <a:spcBef>
              <a:spcPct val="0"/>
            </a:spcBef>
            <a:spcAft>
              <a:spcPct val="15000"/>
            </a:spcAft>
            <a:buChar char="•"/>
          </a:pPr>
          <a:r>
            <a:rPr lang="en-US" sz="1800" kern="1200" dirty="0"/>
            <a:t>Death or Serious Injury Associated with Unsafe Blood Product Administration</a:t>
          </a:r>
        </a:p>
        <a:p>
          <a:pPr marL="171450" lvl="1" indent="-171450" algn="l" defTabSz="800100">
            <a:lnSpc>
              <a:spcPct val="90000"/>
            </a:lnSpc>
            <a:spcBef>
              <a:spcPct val="0"/>
            </a:spcBef>
            <a:spcAft>
              <a:spcPct val="15000"/>
            </a:spcAft>
            <a:buChar char="•"/>
          </a:pPr>
          <a:r>
            <a:rPr lang="en-US" sz="1800" kern="1200" dirty="0"/>
            <a:t>Maternal Death or Serious Injury Associated with Low-Risk Pregnancy Labor or Delivery</a:t>
          </a:r>
        </a:p>
        <a:p>
          <a:pPr marL="171450" lvl="1" indent="-171450" algn="l" defTabSz="800100">
            <a:lnSpc>
              <a:spcPct val="90000"/>
            </a:lnSpc>
            <a:spcBef>
              <a:spcPct val="0"/>
            </a:spcBef>
            <a:spcAft>
              <a:spcPct val="15000"/>
            </a:spcAft>
            <a:buChar char="•"/>
          </a:pPr>
          <a:r>
            <a:rPr lang="en-US" sz="1800" kern="1200" dirty="0"/>
            <a:t>Death or Serious Injury of a Neonate</a:t>
          </a:r>
        </a:p>
        <a:p>
          <a:pPr marL="171450" lvl="1" indent="-171450" algn="l" defTabSz="800100">
            <a:lnSpc>
              <a:spcPct val="90000"/>
            </a:lnSpc>
            <a:spcBef>
              <a:spcPct val="0"/>
            </a:spcBef>
            <a:spcAft>
              <a:spcPct val="15000"/>
            </a:spcAft>
            <a:buChar char="•"/>
          </a:pPr>
          <a:r>
            <a:rPr lang="en-US" sz="1800" kern="1200" dirty="0"/>
            <a:t>Death or Serious Injury Associated with a Fall</a:t>
          </a:r>
        </a:p>
        <a:p>
          <a:pPr marL="171450" lvl="1" indent="-171450" algn="l" defTabSz="800100">
            <a:lnSpc>
              <a:spcPct val="90000"/>
            </a:lnSpc>
            <a:spcBef>
              <a:spcPct val="0"/>
            </a:spcBef>
            <a:spcAft>
              <a:spcPct val="15000"/>
            </a:spcAft>
            <a:buChar char="•"/>
          </a:pPr>
          <a:r>
            <a:rPr lang="en-US" sz="1800" kern="1200" dirty="0"/>
            <a:t>Stage 3, Stage 4 or Unstageable Pressure Ulcer</a:t>
          </a:r>
        </a:p>
        <a:p>
          <a:pPr marL="171450" lvl="1" indent="-171450" algn="l" defTabSz="800100">
            <a:lnSpc>
              <a:spcPct val="90000"/>
            </a:lnSpc>
            <a:spcBef>
              <a:spcPct val="0"/>
            </a:spcBef>
            <a:spcAft>
              <a:spcPct val="15000"/>
            </a:spcAft>
            <a:buChar char="•"/>
          </a:pPr>
          <a:r>
            <a:rPr lang="en-US" sz="1800" kern="1200" dirty="0"/>
            <a:t>Artificial Insemination With Wrong Donor Sperm or Egg</a:t>
          </a:r>
        </a:p>
        <a:p>
          <a:pPr marL="171450" lvl="1" indent="-171450" algn="l" defTabSz="800100">
            <a:lnSpc>
              <a:spcPct val="90000"/>
            </a:lnSpc>
            <a:spcBef>
              <a:spcPct val="0"/>
            </a:spcBef>
            <a:spcAft>
              <a:spcPct val="15000"/>
            </a:spcAft>
            <a:buChar char="•"/>
          </a:pPr>
          <a:r>
            <a:rPr lang="en-US" sz="1800" kern="1200" dirty="0"/>
            <a:t>Death or Serious Injury from Irretrievable Loss of a Specimen</a:t>
          </a:r>
        </a:p>
        <a:p>
          <a:pPr marL="171450" lvl="1" indent="-171450" algn="l" defTabSz="800100">
            <a:lnSpc>
              <a:spcPct val="90000"/>
            </a:lnSpc>
            <a:spcBef>
              <a:spcPct val="0"/>
            </a:spcBef>
            <a:spcAft>
              <a:spcPct val="15000"/>
            </a:spcAft>
            <a:buChar char="•"/>
          </a:pPr>
          <a:r>
            <a:rPr lang="en-US" sz="1800" kern="1200" dirty="0"/>
            <a:t>Death or Serious Injury from Failure to Follow Up on Test Result</a:t>
          </a:r>
        </a:p>
      </dsp:txBody>
      <dsp:txXfrm rot="-5400000">
        <a:off x="2794033" y="410030"/>
        <a:ext cx="5934326" cy="3991651"/>
      </dsp:txXfrm>
    </dsp:sp>
    <dsp:sp modelId="{43BBE7E1-075F-467F-85F2-C73470E27097}">
      <dsp:nvSpPr>
        <dsp:cNvPr id="0" name=""/>
        <dsp:cNvSpPr/>
      </dsp:nvSpPr>
      <dsp:spPr>
        <a:xfrm>
          <a:off x="79148" y="234648"/>
          <a:ext cx="2714884" cy="4342416"/>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18110" tIns="59055" rIns="118110" bIns="59055" numCol="1" spcCol="1270" anchor="ctr" anchorCtr="0">
          <a:noAutofit/>
        </a:bodyPr>
        <a:lstStyle/>
        <a:p>
          <a:pPr marL="0" lvl="0" indent="0" algn="ctr" defTabSz="1377950">
            <a:lnSpc>
              <a:spcPct val="90000"/>
            </a:lnSpc>
            <a:spcBef>
              <a:spcPct val="0"/>
            </a:spcBef>
            <a:spcAft>
              <a:spcPct val="35000"/>
            </a:spcAft>
            <a:buNone/>
          </a:pPr>
          <a:r>
            <a:rPr lang="en-US" sz="3100" kern="1200" dirty="0"/>
            <a:t>Care Management Events</a:t>
          </a:r>
        </a:p>
      </dsp:txBody>
      <dsp:txXfrm>
        <a:off x="211678" y="367178"/>
        <a:ext cx="2449824" cy="407735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B3CE79-960F-4FAE-91B0-4B936FA2530A}">
      <dsp:nvSpPr>
        <dsp:cNvPr id="0" name=""/>
        <dsp:cNvSpPr/>
      </dsp:nvSpPr>
      <dsp:spPr>
        <a:xfrm rot="5400000">
          <a:off x="4802536" y="-1529832"/>
          <a:ext cx="1992436" cy="5052627"/>
        </a:xfrm>
        <a:prstGeom prst="round2SameRect">
          <a:avLst/>
        </a:prstGeom>
        <a:solidFill>
          <a:schemeClr val="bg2">
            <a:alpha val="90000"/>
          </a:schemeClr>
        </a:solidFill>
        <a:ln w="9525" cap="flat" cmpd="sng" algn="ctr">
          <a:solidFill>
            <a:schemeClr val="accent2">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solidFill>
                <a:schemeClr val="tx1"/>
              </a:solidFill>
            </a:rPr>
            <a:t>Patient or Staff Death or Serious Injury Associated with an Electric Shock</a:t>
          </a:r>
        </a:p>
        <a:p>
          <a:pPr marL="171450" lvl="1" indent="-171450" algn="l" defTabSz="711200">
            <a:lnSpc>
              <a:spcPct val="90000"/>
            </a:lnSpc>
            <a:spcBef>
              <a:spcPct val="0"/>
            </a:spcBef>
            <a:spcAft>
              <a:spcPct val="15000"/>
            </a:spcAft>
            <a:buChar char="•"/>
          </a:pPr>
          <a:r>
            <a:rPr lang="en-US" sz="1600" kern="1200" dirty="0">
              <a:solidFill>
                <a:schemeClr val="tx1"/>
              </a:solidFill>
            </a:rPr>
            <a:t>Any Incident In Which No Gas, Wrong Gas or Contaminated Gas Delivered to Patient</a:t>
          </a:r>
        </a:p>
        <a:p>
          <a:pPr marL="171450" lvl="1" indent="-171450" algn="l" defTabSz="711200">
            <a:lnSpc>
              <a:spcPct val="90000"/>
            </a:lnSpc>
            <a:spcBef>
              <a:spcPct val="0"/>
            </a:spcBef>
            <a:spcAft>
              <a:spcPct val="15000"/>
            </a:spcAft>
            <a:buChar char="•"/>
          </a:pPr>
          <a:r>
            <a:rPr lang="en-US" sz="1600" kern="1200" dirty="0">
              <a:solidFill>
                <a:schemeClr val="tx1"/>
              </a:solidFill>
            </a:rPr>
            <a:t>Patient or Staff Death or Serious Injury Associated with a Burn</a:t>
          </a:r>
        </a:p>
        <a:p>
          <a:pPr marL="171450" lvl="1" indent="-171450" algn="l" defTabSz="711200">
            <a:lnSpc>
              <a:spcPct val="90000"/>
            </a:lnSpc>
            <a:spcBef>
              <a:spcPct val="0"/>
            </a:spcBef>
            <a:spcAft>
              <a:spcPct val="15000"/>
            </a:spcAft>
            <a:buChar char="•"/>
          </a:pPr>
          <a:r>
            <a:rPr lang="en-US" sz="1600" kern="1200" dirty="0">
              <a:solidFill>
                <a:schemeClr val="tx1"/>
              </a:solidFill>
            </a:rPr>
            <a:t>Death or Serious Injury Associated with Restraints or Bedrails</a:t>
          </a:r>
        </a:p>
      </dsp:txBody>
      <dsp:txXfrm rot="-5400000">
        <a:off x="3272441" y="97526"/>
        <a:ext cx="4955364" cy="1797910"/>
      </dsp:txXfrm>
    </dsp:sp>
    <dsp:sp modelId="{994D8F1E-BEB3-4364-9F14-74F880E4D8C0}">
      <dsp:nvSpPr>
        <dsp:cNvPr id="0" name=""/>
        <dsp:cNvSpPr/>
      </dsp:nvSpPr>
      <dsp:spPr>
        <a:xfrm>
          <a:off x="0" y="329241"/>
          <a:ext cx="3271072" cy="1350907"/>
        </a:xfrm>
        <a:prstGeom prst="roundRect">
          <a:avLst/>
        </a:prstGeom>
        <a:solidFill>
          <a:schemeClr val="tx2">
            <a:lumMod val="60000"/>
            <a:lumOff val="40000"/>
          </a:schemeClr>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Environmental Events</a:t>
          </a:r>
        </a:p>
      </dsp:txBody>
      <dsp:txXfrm>
        <a:off x="65946" y="395187"/>
        <a:ext cx="3139180" cy="1219015"/>
      </dsp:txXfrm>
    </dsp:sp>
    <dsp:sp modelId="{7E050E88-9946-41B4-9DDD-1F21099914AB}">
      <dsp:nvSpPr>
        <dsp:cNvPr id="0" name=""/>
        <dsp:cNvSpPr/>
      </dsp:nvSpPr>
      <dsp:spPr>
        <a:xfrm rot="5400000">
          <a:off x="5248755" y="195202"/>
          <a:ext cx="1080725" cy="5074637"/>
        </a:xfrm>
        <a:prstGeom prst="round2SameRect">
          <a:avLst/>
        </a:prstGeom>
        <a:solidFill>
          <a:schemeClr val="bg2">
            <a:alpha val="90000"/>
          </a:schemeClr>
        </a:solidFill>
        <a:ln w="9525" cap="flat" cmpd="sng" algn="ctr">
          <a:solidFill>
            <a:schemeClr val="accent3">
              <a:tint val="40000"/>
              <a:alpha val="90000"/>
              <a:hueOff val="0"/>
              <a:satOff val="0"/>
              <a:lumOff val="0"/>
              <a:alphaOff val="0"/>
            </a:schemeClr>
          </a:solidFill>
          <a:prstDash val="solid"/>
        </a:ln>
        <a:effectLst>
          <a:outerShdw blurRad="40000" dist="23000" dir="5400000" rotWithShape="0">
            <a:srgbClr val="000000">
              <a:alpha val="35000"/>
            </a:srgbClr>
          </a:outerShdw>
        </a:effectLst>
        <a:scene3d>
          <a:camera prst="orthographicFront"/>
          <a:lightRig rig="threePt" dir="t">
            <a:rot lat="0" lon="0" rev="7500000"/>
          </a:lightRig>
        </a:scene3d>
        <a:sp3d extrusionH="190500" prstMaterial="dkEdge">
          <a:bevelT w="120650" h="38100" prst="relaxedInset"/>
          <a:bevelB w="120650" h="57150" prst="relaxedInset"/>
          <a:contourClr>
            <a:schemeClr val="bg1"/>
          </a:contourClr>
        </a:sp3d>
      </dsp:spPr>
      <dsp:style>
        <a:lnRef idx="1">
          <a:scrgbClr r="0" g="0" b="0"/>
        </a:lnRef>
        <a:fillRef idx="1">
          <a:scrgbClr r="0" g="0" b="0"/>
        </a:fillRef>
        <a:effectRef idx="2">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90000"/>
            </a:lnSpc>
            <a:spcBef>
              <a:spcPct val="0"/>
            </a:spcBef>
            <a:spcAft>
              <a:spcPct val="15000"/>
            </a:spcAft>
            <a:buChar char="•"/>
          </a:pPr>
          <a:r>
            <a:rPr lang="en-US" sz="1600" kern="1200" dirty="0"/>
            <a:t>Death or Serious Injury of Patient or Staff Associated with Introduction of a Metallic Object Into MRI Area</a:t>
          </a:r>
        </a:p>
      </dsp:txBody>
      <dsp:txXfrm rot="-5400000">
        <a:off x="3251800" y="2244915"/>
        <a:ext cx="5021880" cy="975211"/>
      </dsp:txXfrm>
    </dsp:sp>
    <dsp:sp modelId="{3C20594D-5E0C-43BB-9C34-AACE428BF15D}">
      <dsp:nvSpPr>
        <dsp:cNvPr id="0" name=""/>
        <dsp:cNvSpPr/>
      </dsp:nvSpPr>
      <dsp:spPr>
        <a:xfrm>
          <a:off x="0" y="2060501"/>
          <a:ext cx="3248159" cy="1350907"/>
        </a:xfrm>
        <a:prstGeom prst="roundRect">
          <a:avLst/>
        </a:prstGeom>
        <a:solidFill>
          <a:srgbClr val="00B050"/>
        </a:solidFill>
        <a:ln>
          <a:noFill/>
        </a:ln>
        <a:effectLst>
          <a:outerShdw blurRad="40000" dist="230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133350" tIns="66675" rIns="133350" bIns="66675" numCol="1" spcCol="1270" anchor="ctr" anchorCtr="0">
          <a:noAutofit/>
        </a:bodyPr>
        <a:lstStyle/>
        <a:p>
          <a:pPr marL="0" lvl="0" indent="0" algn="ctr" defTabSz="1555750">
            <a:lnSpc>
              <a:spcPct val="90000"/>
            </a:lnSpc>
            <a:spcBef>
              <a:spcPct val="0"/>
            </a:spcBef>
            <a:spcAft>
              <a:spcPct val="35000"/>
            </a:spcAft>
            <a:buNone/>
          </a:pPr>
          <a:r>
            <a:rPr lang="en-US" sz="3500" kern="1200" dirty="0"/>
            <a:t>Radiologic Events</a:t>
          </a:r>
        </a:p>
      </dsp:txBody>
      <dsp:txXfrm>
        <a:off x="65946" y="2126447"/>
        <a:ext cx="3116267" cy="1219015"/>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0.40421</cdr:x>
      <cdr:y>0.17158</cdr:y>
    </cdr:from>
    <cdr:to>
      <cdr:x>0.45488</cdr:x>
      <cdr:y>0.22231</cdr:y>
    </cdr:to>
    <cdr:sp macro="" textlink="">
      <cdr:nvSpPr>
        <cdr:cNvPr id="2" name="TextBox 1"/>
        <cdr:cNvSpPr txBox="1"/>
      </cdr:nvSpPr>
      <cdr:spPr>
        <a:xfrm xmlns:a="http://schemas.openxmlformats.org/drawingml/2006/main">
          <a:off x="3269258" y="736389"/>
          <a:ext cx="409824" cy="217718"/>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600" dirty="0"/>
            <a:t>**</a:t>
          </a: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A1E4C40B-18FF-4939-BFF4-14938430AAB7}" type="datetimeFigureOut">
              <a:rPr lang="en-US" smtClean="0"/>
              <a:t>11/11/2020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CA7518FA-F4B3-440D-9C9C-27C1360EA25C}" type="slidenum">
              <a:rPr lang="en-US" smtClean="0"/>
              <a:t>‹#›</a:t>
            </a:fld>
            <a:endParaRPr lang="en-US"/>
          </a:p>
        </p:txBody>
      </p:sp>
    </p:spTree>
    <p:extLst>
      <p:ext uri="{BB962C8B-B14F-4D97-AF65-F5344CB8AC3E}">
        <p14:creationId xmlns:p14="http://schemas.microsoft.com/office/powerpoint/2010/main" val="25682583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5A6C4BF5-E566-BD4E-BF84-8EF979555B2D}" type="datetimeFigureOut">
              <a:rPr lang="en-US" smtClean="0"/>
              <a:t>11/11/2020</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D34CBBDB-52D0-FE4C-8729-D7393D454E10}" type="slidenum">
              <a:rPr lang="en-US" smtClean="0"/>
              <a:t>‹#›</a:t>
            </a:fld>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262884926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10</a:t>
            </a:fld>
            <a:endParaRPr lang="en-US" altLang="en-US" dirty="0"/>
          </a:p>
        </p:txBody>
      </p:sp>
    </p:spTree>
    <p:extLst>
      <p:ext uri="{BB962C8B-B14F-4D97-AF65-F5344CB8AC3E}">
        <p14:creationId xmlns:p14="http://schemas.microsoft.com/office/powerpoint/2010/main" val="360621401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11</a:t>
            </a:fld>
            <a:endParaRPr lang="en-US" altLang="en-US" dirty="0"/>
          </a:p>
        </p:txBody>
      </p:sp>
    </p:spTree>
    <p:extLst>
      <p:ext uri="{BB962C8B-B14F-4D97-AF65-F5344CB8AC3E}">
        <p14:creationId xmlns:p14="http://schemas.microsoft.com/office/powerpoint/2010/main" val="279595058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12</a:t>
            </a:fld>
            <a:endParaRPr lang="en-US" altLang="en-US" dirty="0"/>
          </a:p>
        </p:txBody>
      </p:sp>
    </p:spTree>
    <p:extLst>
      <p:ext uri="{BB962C8B-B14F-4D97-AF65-F5344CB8AC3E}">
        <p14:creationId xmlns:p14="http://schemas.microsoft.com/office/powerpoint/2010/main" val="9624531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13</a:t>
            </a:fld>
            <a:endParaRPr lang="en-US" altLang="en-US" dirty="0"/>
          </a:p>
        </p:txBody>
      </p:sp>
    </p:spTree>
    <p:extLst>
      <p:ext uri="{BB962C8B-B14F-4D97-AF65-F5344CB8AC3E}">
        <p14:creationId xmlns:p14="http://schemas.microsoft.com/office/powerpoint/2010/main" val="251972926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14</a:t>
            </a:fld>
            <a:endParaRPr lang="en-US" altLang="en-US" dirty="0"/>
          </a:p>
        </p:txBody>
      </p:sp>
    </p:spTree>
    <p:extLst>
      <p:ext uri="{BB962C8B-B14F-4D97-AF65-F5344CB8AC3E}">
        <p14:creationId xmlns:p14="http://schemas.microsoft.com/office/powerpoint/2010/main" val="32487468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15</a:t>
            </a:fld>
            <a:endParaRPr lang="en-US" altLang="en-US" dirty="0"/>
          </a:p>
        </p:txBody>
      </p:sp>
    </p:spTree>
    <p:extLst>
      <p:ext uri="{BB962C8B-B14F-4D97-AF65-F5344CB8AC3E}">
        <p14:creationId xmlns:p14="http://schemas.microsoft.com/office/powerpoint/2010/main" val="81536476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16</a:t>
            </a:fld>
            <a:endParaRPr lang="en-US" altLang="en-US" dirty="0"/>
          </a:p>
        </p:txBody>
      </p:sp>
    </p:spTree>
    <p:extLst>
      <p:ext uri="{BB962C8B-B14F-4D97-AF65-F5344CB8AC3E}">
        <p14:creationId xmlns:p14="http://schemas.microsoft.com/office/powerpoint/2010/main" val="72006489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dirty="0"/>
              <a:t>  </a:t>
            </a:r>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17</a:t>
            </a:fld>
            <a:endParaRPr lang="en-US" altLang="en-US" dirty="0"/>
          </a:p>
        </p:txBody>
      </p:sp>
    </p:spTree>
    <p:extLst>
      <p:ext uri="{BB962C8B-B14F-4D97-AF65-F5344CB8AC3E}">
        <p14:creationId xmlns:p14="http://schemas.microsoft.com/office/powerpoint/2010/main" val="329838810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18</a:t>
            </a:fld>
            <a:endParaRPr lang="en-US" altLang="en-US" dirty="0"/>
          </a:p>
        </p:txBody>
      </p:sp>
    </p:spTree>
    <p:extLst>
      <p:ext uri="{BB962C8B-B14F-4D97-AF65-F5344CB8AC3E}">
        <p14:creationId xmlns:p14="http://schemas.microsoft.com/office/powerpoint/2010/main" val="199393579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19</a:t>
            </a:fld>
            <a:endParaRPr lang="en-US" altLang="en-US" dirty="0"/>
          </a:p>
        </p:txBody>
      </p:sp>
    </p:spTree>
    <p:extLst>
      <p:ext uri="{BB962C8B-B14F-4D97-AF65-F5344CB8AC3E}">
        <p14:creationId xmlns:p14="http://schemas.microsoft.com/office/powerpoint/2010/main" val="40385407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848" indent="-285712">
              <a:defRPr sz="2400">
                <a:solidFill>
                  <a:schemeClr val="tx1"/>
                </a:solidFill>
                <a:latin typeface="Arial" pitchFamily="34" charset="0"/>
                <a:ea typeface="ＭＳ Ｐゴシック" pitchFamily="34" charset="-128"/>
              </a:defRPr>
            </a:lvl2pPr>
            <a:lvl3pPr marL="1142844" indent="-228569">
              <a:defRPr sz="2400">
                <a:solidFill>
                  <a:schemeClr val="tx1"/>
                </a:solidFill>
                <a:latin typeface="Arial" pitchFamily="34" charset="0"/>
                <a:ea typeface="ＭＳ Ｐゴシック" pitchFamily="34" charset="-128"/>
              </a:defRPr>
            </a:lvl3pPr>
            <a:lvl4pPr marL="1599982" indent="-228569">
              <a:defRPr sz="2400">
                <a:solidFill>
                  <a:schemeClr val="tx1"/>
                </a:solidFill>
                <a:latin typeface="Arial" pitchFamily="34" charset="0"/>
                <a:ea typeface="ＭＳ Ｐゴシック" pitchFamily="34" charset="-128"/>
              </a:defRPr>
            </a:lvl4pPr>
            <a:lvl5pPr marL="2057119" indent="-228569">
              <a:defRPr sz="2400">
                <a:solidFill>
                  <a:schemeClr val="tx1"/>
                </a:solidFill>
                <a:latin typeface="Arial" pitchFamily="34" charset="0"/>
                <a:ea typeface="ＭＳ Ｐゴシック" pitchFamily="34" charset="-128"/>
              </a:defRPr>
            </a:lvl5pPr>
            <a:lvl6pPr marL="2514258" indent="-228569"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395" indent="-228569"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8531" indent="-228569"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5670" indent="-228569"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2</a:t>
            </a:fld>
            <a:endParaRPr lang="en-US" altLang="en-US" sz="1200" dirty="0">
              <a:latin typeface="Times New Roman" pitchFamily="18" charset="0"/>
            </a:endParaRPr>
          </a:p>
        </p:txBody>
      </p:sp>
    </p:spTree>
    <p:extLst>
      <p:ext uri="{BB962C8B-B14F-4D97-AF65-F5344CB8AC3E}">
        <p14:creationId xmlns:p14="http://schemas.microsoft.com/office/powerpoint/2010/main" val="23187334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20</a:t>
            </a:fld>
            <a:endParaRPr lang="en-US" altLang="en-US" dirty="0"/>
          </a:p>
        </p:txBody>
      </p:sp>
    </p:spTree>
    <p:extLst>
      <p:ext uri="{BB962C8B-B14F-4D97-AF65-F5344CB8AC3E}">
        <p14:creationId xmlns:p14="http://schemas.microsoft.com/office/powerpoint/2010/main" val="259941740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slide is just a reference if asked about the impact of COVID-19 on events.</a:t>
            </a:r>
          </a:p>
        </p:txBody>
      </p:sp>
      <p:sp>
        <p:nvSpPr>
          <p:cNvPr id="4" name="Slide Number Placeholder 3"/>
          <p:cNvSpPr>
            <a:spLocks noGrp="1"/>
          </p:cNvSpPr>
          <p:nvPr>
            <p:ph type="sldNum" sz="quarter" idx="10"/>
          </p:nvPr>
        </p:nvSpPr>
        <p:spPr/>
        <p:txBody>
          <a:bodyPr/>
          <a:lstStyle/>
          <a:p>
            <a:fld id="{D34CBBDB-52D0-FE4C-8729-D7393D454E10}" type="slidenum">
              <a:rPr lang="en-US" smtClean="0"/>
              <a:t>23</a:t>
            </a:fld>
            <a:endParaRPr lang="en-US"/>
          </a:p>
        </p:txBody>
      </p:sp>
    </p:spTree>
    <p:extLst>
      <p:ext uri="{BB962C8B-B14F-4D97-AF65-F5344CB8AC3E}">
        <p14:creationId xmlns:p14="http://schemas.microsoft.com/office/powerpoint/2010/main" val="281948130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25</a:t>
            </a:fld>
            <a:endParaRPr lang="en-US" altLang="en-US" dirty="0"/>
          </a:p>
        </p:txBody>
      </p:sp>
    </p:spTree>
    <p:extLst>
      <p:ext uri="{BB962C8B-B14F-4D97-AF65-F5344CB8AC3E}">
        <p14:creationId xmlns:p14="http://schemas.microsoft.com/office/powerpoint/2010/main" val="21961909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26</a:t>
            </a:fld>
            <a:endParaRPr lang="en-US" altLang="en-US" dirty="0"/>
          </a:p>
        </p:txBody>
      </p:sp>
    </p:spTree>
    <p:extLst>
      <p:ext uri="{BB962C8B-B14F-4D97-AF65-F5344CB8AC3E}">
        <p14:creationId xmlns:p14="http://schemas.microsoft.com/office/powerpoint/2010/main" val="18781438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pPr lvl="0"/>
            <a:endParaRPr lang="en-US" dirty="0"/>
          </a:p>
          <a:p>
            <a:pPr lvl="0"/>
            <a:endParaRPr lang="en-US" altLang="en-US" dirty="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848" indent="-285712">
              <a:defRPr sz="2400">
                <a:solidFill>
                  <a:schemeClr val="tx1"/>
                </a:solidFill>
                <a:latin typeface="Arial" pitchFamily="34" charset="0"/>
                <a:ea typeface="ＭＳ Ｐゴシック" pitchFamily="34" charset="-128"/>
              </a:defRPr>
            </a:lvl2pPr>
            <a:lvl3pPr marL="1142844" indent="-228569">
              <a:defRPr sz="2400">
                <a:solidFill>
                  <a:schemeClr val="tx1"/>
                </a:solidFill>
                <a:latin typeface="Arial" pitchFamily="34" charset="0"/>
                <a:ea typeface="ＭＳ Ｐゴシック" pitchFamily="34" charset="-128"/>
              </a:defRPr>
            </a:lvl3pPr>
            <a:lvl4pPr marL="1599982" indent="-228569">
              <a:defRPr sz="2400">
                <a:solidFill>
                  <a:schemeClr val="tx1"/>
                </a:solidFill>
                <a:latin typeface="Arial" pitchFamily="34" charset="0"/>
                <a:ea typeface="ＭＳ Ｐゴシック" pitchFamily="34" charset="-128"/>
              </a:defRPr>
            </a:lvl4pPr>
            <a:lvl5pPr marL="2057119" indent="-228569">
              <a:defRPr sz="2400">
                <a:solidFill>
                  <a:schemeClr val="tx1"/>
                </a:solidFill>
                <a:latin typeface="Arial" pitchFamily="34" charset="0"/>
                <a:ea typeface="ＭＳ Ｐゴシック" pitchFamily="34" charset="-128"/>
              </a:defRPr>
            </a:lvl5pPr>
            <a:lvl6pPr marL="2514258" indent="-228569"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395" indent="-228569"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8531" indent="-228569"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5670" indent="-228569"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3</a:t>
            </a:fld>
            <a:endParaRPr lang="en-US" altLang="en-US" sz="1200" dirty="0">
              <a:latin typeface="Times New Roman" pitchFamily="18" charset="0"/>
            </a:endParaRPr>
          </a:p>
        </p:txBody>
      </p:sp>
    </p:spTree>
    <p:extLst>
      <p:ext uri="{BB962C8B-B14F-4D97-AF65-F5344CB8AC3E}">
        <p14:creationId xmlns:p14="http://schemas.microsoft.com/office/powerpoint/2010/main" val="3736471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Slide Image Placeholder 1"/>
          <p:cNvSpPr>
            <a:spLocks noGrp="1" noRot="1" noChangeAspect="1" noTextEdit="1"/>
          </p:cNvSpPr>
          <p:nvPr>
            <p:ph type="sldImg"/>
          </p:nvPr>
        </p:nvSpPr>
        <p:spPr>
          <a:ln/>
        </p:spPr>
      </p:sp>
      <p:sp>
        <p:nvSpPr>
          <p:cNvPr id="121859" name="Notes Placeholder 2"/>
          <p:cNvSpPr>
            <a:spLocks noGrp="1"/>
          </p:cNvSpPr>
          <p:nvPr>
            <p:ph type="body" idx="1"/>
          </p:nvPr>
        </p:nvSpPr>
        <p:spPr>
          <a:noFill/>
        </p:spPr>
        <p:txBody>
          <a:bodyPr/>
          <a:lstStyle/>
          <a:p>
            <a:endParaRPr lang="en-US" altLang="en-US" dirty="0">
              <a:ea typeface="ＭＳ Ｐゴシック" pitchFamily="34" charset="-128"/>
            </a:endParaRPr>
          </a:p>
        </p:txBody>
      </p:sp>
      <p:sp>
        <p:nvSpPr>
          <p:cNvPr id="4" name="Slide Number Placeholder 3"/>
          <p:cNvSpPr>
            <a:spLocks noGrp="1"/>
          </p:cNvSpPr>
          <p:nvPr>
            <p:ph type="sldNum" sz="quarter" idx="5"/>
          </p:nvPr>
        </p:nvSpPr>
        <p:spPr/>
        <p:txBody>
          <a:bodyPr/>
          <a:lstStyle>
            <a:lvl1pPr>
              <a:defRPr sz="2400">
                <a:solidFill>
                  <a:schemeClr val="tx1"/>
                </a:solidFill>
                <a:latin typeface="Arial" pitchFamily="34" charset="0"/>
                <a:ea typeface="ＭＳ Ｐゴシック" pitchFamily="34" charset="-128"/>
              </a:defRPr>
            </a:lvl1pPr>
            <a:lvl2pPr marL="742848" indent="-285712">
              <a:defRPr sz="2400">
                <a:solidFill>
                  <a:schemeClr val="tx1"/>
                </a:solidFill>
                <a:latin typeface="Arial" pitchFamily="34" charset="0"/>
                <a:ea typeface="ＭＳ Ｐゴシック" pitchFamily="34" charset="-128"/>
              </a:defRPr>
            </a:lvl2pPr>
            <a:lvl3pPr marL="1142844" indent="-228569">
              <a:defRPr sz="2400">
                <a:solidFill>
                  <a:schemeClr val="tx1"/>
                </a:solidFill>
                <a:latin typeface="Arial" pitchFamily="34" charset="0"/>
                <a:ea typeface="ＭＳ Ｐゴシック" pitchFamily="34" charset="-128"/>
              </a:defRPr>
            </a:lvl3pPr>
            <a:lvl4pPr marL="1599982" indent="-228569">
              <a:defRPr sz="2400">
                <a:solidFill>
                  <a:schemeClr val="tx1"/>
                </a:solidFill>
                <a:latin typeface="Arial" pitchFamily="34" charset="0"/>
                <a:ea typeface="ＭＳ Ｐゴシック" pitchFamily="34" charset="-128"/>
              </a:defRPr>
            </a:lvl4pPr>
            <a:lvl5pPr marL="2057119" indent="-228569">
              <a:defRPr sz="2400">
                <a:solidFill>
                  <a:schemeClr val="tx1"/>
                </a:solidFill>
                <a:latin typeface="Arial" pitchFamily="34" charset="0"/>
                <a:ea typeface="ＭＳ Ｐゴシック" pitchFamily="34" charset="-128"/>
              </a:defRPr>
            </a:lvl5pPr>
            <a:lvl6pPr marL="2514258" indent="-228569" eaLnBrk="0" fontAlgn="base" hangingPunct="0">
              <a:spcBef>
                <a:spcPct val="0"/>
              </a:spcBef>
              <a:spcAft>
                <a:spcPct val="0"/>
              </a:spcAft>
              <a:defRPr sz="2400">
                <a:solidFill>
                  <a:schemeClr val="tx1"/>
                </a:solidFill>
                <a:latin typeface="Arial" pitchFamily="34" charset="0"/>
                <a:ea typeface="ＭＳ Ｐゴシック" pitchFamily="34" charset="-128"/>
              </a:defRPr>
            </a:lvl6pPr>
            <a:lvl7pPr marL="2971395" indent="-228569" eaLnBrk="0" fontAlgn="base" hangingPunct="0">
              <a:spcBef>
                <a:spcPct val="0"/>
              </a:spcBef>
              <a:spcAft>
                <a:spcPct val="0"/>
              </a:spcAft>
              <a:defRPr sz="2400">
                <a:solidFill>
                  <a:schemeClr val="tx1"/>
                </a:solidFill>
                <a:latin typeface="Arial" pitchFamily="34" charset="0"/>
                <a:ea typeface="ＭＳ Ｐゴシック" pitchFamily="34" charset="-128"/>
              </a:defRPr>
            </a:lvl7pPr>
            <a:lvl8pPr marL="3428531" indent="-228569" eaLnBrk="0" fontAlgn="base" hangingPunct="0">
              <a:spcBef>
                <a:spcPct val="0"/>
              </a:spcBef>
              <a:spcAft>
                <a:spcPct val="0"/>
              </a:spcAft>
              <a:defRPr sz="2400">
                <a:solidFill>
                  <a:schemeClr val="tx1"/>
                </a:solidFill>
                <a:latin typeface="Arial" pitchFamily="34" charset="0"/>
                <a:ea typeface="ＭＳ Ｐゴシック" pitchFamily="34" charset="-128"/>
              </a:defRPr>
            </a:lvl8pPr>
            <a:lvl9pPr marL="3885670" indent="-228569" eaLnBrk="0" fontAlgn="base" hangingPunct="0">
              <a:spcBef>
                <a:spcPct val="0"/>
              </a:spcBef>
              <a:spcAft>
                <a:spcPct val="0"/>
              </a:spcAft>
              <a:defRPr sz="2400">
                <a:solidFill>
                  <a:schemeClr val="tx1"/>
                </a:solidFill>
                <a:latin typeface="Arial" pitchFamily="34" charset="0"/>
                <a:ea typeface="ＭＳ Ｐゴシック" pitchFamily="34" charset="-128"/>
              </a:defRPr>
            </a:lvl9pPr>
          </a:lstStyle>
          <a:p>
            <a:pPr>
              <a:defRPr/>
            </a:pPr>
            <a:fld id="{A08F16FC-A040-45E4-BD3F-B4AD0A587875}" type="slidenum">
              <a:rPr lang="en-US" altLang="en-US" sz="1200">
                <a:latin typeface="Times New Roman" pitchFamily="18" charset="0"/>
              </a:rPr>
              <a:pPr>
                <a:defRPr/>
              </a:pPr>
              <a:t>4</a:t>
            </a:fld>
            <a:endParaRPr lang="en-US" altLang="en-US" sz="1200" dirty="0">
              <a:latin typeface="Times New Roman" pitchFamily="18" charset="0"/>
            </a:endParaRPr>
          </a:p>
        </p:txBody>
      </p:sp>
    </p:spTree>
    <p:extLst>
      <p:ext uri="{BB962C8B-B14F-4D97-AF65-F5344CB8AC3E}">
        <p14:creationId xmlns:p14="http://schemas.microsoft.com/office/powerpoint/2010/main" val="2106074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5</a:t>
            </a:fld>
            <a:endParaRPr lang="en-US" altLang="en-US" dirty="0"/>
          </a:p>
        </p:txBody>
      </p:sp>
    </p:spTree>
    <p:extLst>
      <p:ext uri="{BB962C8B-B14F-4D97-AF65-F5344CB8AC3E}">
        <p14:creationId xmlns:p14="http://schemas.microsoft.com/office/powerpoint/2010/main" val="317876787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6</a:t>
            </a:fld>
            <a:endParaRPr lang="en-US" altLang="en-US" dirty="0"/>
          </a:p>
        </p:txBody>
      </p:sp>
    </p:spTree>
    <p:extLst>
      <p:ext uri="{BB962C8B-B14F-4D97-AF65-F5344CB8AC3E}">
        <p14:creationId xmlns:p14="http://schemas.microsoft.com/office/powerpoint/2010/main" val="133620260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7</a:t>
            </a:fld>
            <a:endParaRPr lang="en-US" altLang="en-US" dirty="0"/>
          </a:p>
        </p:txBody>
      </p:sp>
    </p:spTree>
    <p:extLst>
      <p:ext uri="{BB962C8B-B14F-4D97-AF65-F5344CB8AC3E}">
        <p14:creationId xmlns:p14="http://schemas.microsoft.com/office/powerpoint/2010/main" val="399823620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8</a:t>
            </a:fld>
            <a:endParaRPr lang="en-US" altLang="en-US" dirty="0"/>
          </a:p>
        </p:txBody>
      </p:sp>
    </p:spTree>
    <p:extLst>
      <p:ext uri="{BB962C8B-B14F-4D97-AF65-F5344CB8AC3E}">
        <p14:creationId xmlns:p14="http://schemas.microsoft.com/office/powerpoint/2010/main" val="34143355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657FE82D-8BD1-4F09-9CC7-CFD40F2A98FD}" type="slidenum">
              <a:rPr lang="en-US" altLang="en-US" smtClean="0"/>
              <a:pPr>
                <a:defRPr/>
              </a:pPr>
              <a:t>9</a:t>
            </a:fld>
            <a:endParaRPr lang="en-US" altLang="en-US" dirty="0"/>
          </a:p>
        </p:txBody>
      </p:sp>
    </p:spTree>
    <p:extLst>
      <p:ext uri="{BB962C8B-B14F-4D97-AF65-F5344CB8AC3E}">
        <p14:creationId xmlns:p14="http://schemas.microsoft.com/office/powerpoint/2010/main" val="167692065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4376BB"/>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785144" y="2130425"/>
            <a:ext cx="8492455" cy="1470025"/>
          </a:xfrm>
        </p:spPr>
        <p:txBody>
          <a:bodyPr/>
          <a:lstStyle>
            <a:lvl1pPr algn="ctr">
              <a:defRPr/>
            </a:lvl1pPr>
          </a:lstStyle>
          <a:p>
            <a:r>
              <a:rPr lang="en-US" dirty="0"/>
              <a:t>Click to edit Master title style</a:t>
            </a:r>
          </a:p>
        </p:txBody>
      </p:sp>
      <p:sp>
        <p:nvSpPr>
          <p:cNvPr id="7" name="Rectangle 6">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9" name="Picture 8">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Tree>
    <p:extLst>
      <p:ext uri="{BB962C8B-B14F-4D97-AF65-F5344CB8AC3E}">
        <p14:creationId xmlns:p14="http://schemas.microsoft.com/office/powerpoint/2010/main" val="39767537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1129917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600200"/>
            <a:ext cx="54102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9457051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3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3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2838" y="1535113"/>
            <a:ext cx="5389562"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2838" y="2174875"/>
            <a:ext cx="5389562"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4355319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4AF37ED-E52C-D04B-BD70-B183C03E603D}"/>
              </a:ext>
            </a:extLst>
          </p:cNvPr>
          <p:cNvSpPr>
            <a:spLocks noGrp="1"/>
          </p:cNvSpPr>
          <p:nvPr>
            <p:ph sz="half" idx="1" hasCustomPrompt="1"/>
          </p:nvPr>
        </p:nvSpPr>
        <p:spPr>
          <a:xfrm>
            <a:off x="838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4" name="Content Placeholder 3">
            <a:extLst>
              <a:ext uri="{FF2B5EF4-FFF2-40B4-BE49-F238E27FC236}">
                <a16:creationId xmlns:a16="http://schemas.microsoft.com/office/drawing/2014/main" id="{06BF9CA7-3F15-9446-8EB4-C69A47791146}"/>
              </a:ext>
            </a:extLst>
          </p:cNvPr>
          <p:cNvSpPr>
            <a:spLocks noGrp="1"/>
          </p:cNvSpPr>
          <p:nvPr>
            <p:ph sz="half" idx="2" hasCustomPrompt="1"/>
          </p:nvPr>
        </p:nvSpPr>
        <p:spPr>
          <a:xfrm>
            <a:off x="6172200" y="1371600"/>
            <a:ext cx="5181600" cy="47548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8" name="Rectangle 7">
            <a:extLst>
              <a:ext uri="{FF2B5EF4-FFF2-40B4-BE49-F238E27FC236}">
                <a16:creationId xmlns:a16="http://schemas.microsoft.com/office/drawing/2014/main" id="{5E6C81A7-EF54-644A-A3A3-A900741EE329}"/>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093944A5-DA90-DB40-BCC8-0A6C4A82F040}"/>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0DFBDE89-FFE1-E340-9D69-8210BFC18AEB}"/>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11" name="Rectangle 10">
            <a:extLst>
              <a:ext uri="{FF2B5EF4-FFF2-40B4-BE49-F238E27FC236}">
                <a16:creationId xmlns:a16="http://schemas.microsoft.com/office/drawing/2014/main" id="{9C11C5B4-7BBB-FC41-86C0-AAB198118171}"/>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a:extLst>
              <a:ext uri="{FF2B5EF4-FFF2-40B4-BE49-F238E27FC236}">
                <a16:creationId xmlns:a16="http://schemas.microsoft.com/office/drawing/2014/main" id="{D6E2F905-B39E-504D-8E43-B107523010D3}"/>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Tree>
    <p:extLst>
      <p:ext uri="{BB962C8B-B14F-4D97-AF65-F5344CB8AC3E}">
        <p14:creationId xmlns:p14="http://schemas.microsoft.com/office/powerpoint/2010/main" val="3148322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p:nvPr>
        </p:nvSpPr>
        <p:spPr>
          <a:xfrm>
            <a:off x="839788" y="1097280"/>
            <a:ext cx="5157787"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Master text styles</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39788" y="1920238"/>
            <a:ext cx="5157787" cy="4297680"/>
          </a:xfrm>
          <a:prstGeom prst="rect">
            <a:avLst/>
          </a:prstGeom>
        </p:spPr>
        <p:txBody>
          <a:bodyPr/>
          <a:lstStyle>
            <a:lvl5pPr marL="1828800" indent="0">
              <a:buNone/>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p:nvPr>
        </p:nvSpPr>
        <p:spPr>
          <a:xfrm>
            <a:off x="6172200" y="1097280"/>
            <a:ext cx="5183188"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0" y="1920238"/>
            <a:ext cx="5183188" cy="4297680"/>
          </a:xfrm>
          <a:prstGeom prst="rect">
            <a:avLst/>
          </a:prstGeo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0" name="Rectangle 9">
            <a:extLst>
              <a:ext uri="{FF2B5EF4-FFF2-40B4-BE49-F238E27FC236}">
                <a16:creationId xmlns:a16="http://schemas.microsoft.com/office/drawing/2014/main" id="{599027F3-96A1-F54F-89E8-F47E6B10DE1B}"/>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6DF137F5-2097-674B-B3F7-F6DD317C147C}"/>
              </a:ext>
            </a:extLst>
          </p:cNvPr>
          <p:cNvSpPr txBox="1"/>
          <p:nvPr userDrawn="1"/>
        </p:nvSpPr>
        <p:spPr>
          <a:xfrm>
            <a:off x="721895" y="293879"/>
            <a:ext cx="7086600" cy="677108"/>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3800" b="1" i="0" u="none" strike="noStrike" kern="1200" cap="none" spc="0" normalizeH="0" baseline="0" noProof="0" dirty="0">
                <a:ln>
                  <a:noFill/>
                </a:ln>
                <a:solidFill>
                  <a:prstClr val="black"/>
                </a:solidFill>
                <a:effectLst/>
                <a:uLnTx/>
                <a:uFillTx/>
                <a:latin typeface="Arial" charset="0"/>
                <a:cs typeface="Arial" charset="0"/>
              </a:rPr>
              <a:t>Title of Slide</a:t>
            </a:r>
            <a:endParaRPr lang="en-US" dirty="0"/>
          </a:p>
        </p:txBody>
      </p:sp>
      <p:sp>
        <p:nvSpPr>
          <p:cNvPr id="12" name="Rectangle 11">
            <a:extLst>
              <a:ext uri="{FF2B5EF4-FFF2-40B4-BE49-F238E27FC236}">
                <a16:creationId xmlns:a16="http://schemas.microsoft.com/office/drawing/2014/main" id="{97CFBF09-BBCF-454C-91A3-1D89A60FA302}"/>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3" name="Slide Number Placeholder 5">
            <a:extLst>
              <a:ext uri="{FF2B5EF4-FFF2-40B4-BE49-F238E27FC236}">
                <a16:creationId xmlns:a16="http://schemas.microsoft.com/office/drawing/2014/main" id="{EEF3B907-07EC-464A-9168-21644716BCF2}"/>
              </a:ext>
            </a:extLst>
          </p:cNvPr>
          <p:cNvSpPr>
            <a:spLocks noGrp="1"/>
          </p:cNvSpPr>
          <p:nvPr>
            <p:ph type="sldNum" sz="quarter" idx="10"/>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4" name="Footer Placeholder 3">
            <a:extLst>
              <a:ext uri="{FF2B5EF4-FFF2-40B4-BE49-F238E27FC236}">
                <a16:creationId xmlns:a16="http://schemas.microsoft.com/office/drawing/2014/main" id="{1561A3A6-AA0A-054F-AD42-397A9574A9D0}"/>
              </a:ext>
            </a:extLst>
          </p:cNvPr>
          <p:cNvSpPr>
            <a:spLocks noGrp="1"/>
          </p:cNvSpPr>
          <p:nvPr>
            <p:ph type="ftr" sz="quarter" idx="11"/>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663658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a:extLst>
              <a:ext uri="{FF2B5EF4-FFF2-40B4-BE49-F238E27FC236}">
                <a16:creationId xmlns:a16="http://schemas.microsoft.com/office/drawing/2014/main" id="{F63E049E-FD56-F54C-8BAD-BC944A51238B}"/>
              </a:ext>
            </a:extLst>
          </p:cNvPr>
          <p:cNvSpPr txBox="1"/>
          <p:nvPr userDrawn="1"/>
        </p:nvSpPr>
        <p:spPr>
          <a:xfrm>
            <a:off x="721895" y="159655"/>
            <a:ext cx="7086600" cy="707886"/>
          </a:xfrm>
          <a:prstGeom prst="rect">
            <a:avLst/>
          </a:prstGeom>
          <a:noFill/>
        </p:spPr>
        <p:txBody>
          <a:bodyPr wrap="squar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prstClr val="black"/>
                </a:solidFill>
                <a:effectLst/>
                <a:uLnTx/>
                <a:uFillTx/>
                <a:latin typeface="+mn-lt"/>
                <a:cs typeface="Arial" charset="0"/>
              </a:rPr>
              <a:t>Connect with DPH</a:t>
            </a:r>
            <a:endParaRPr lang="en-US" sz="2000" dirty="0">
              <a:latin typeface="+mn-lt"/>
            </a:endParaRPr>
          </a:p>
        </p:txBody>
      </p:sp>
      <p:sp>
        <p:nvSpPr>
          <p:cNvPr id="9" name="Rectangle 8">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pic>
        <p:nvPicPr>
          <p:cNvPr id="13" name="Picture 2" descr="C:\Users\ABCohen\AppData\Local\Microsoft\Windows\Temporary Internet Files\Content.IE5\43RR80EE\Twitter_bird_logo_2012.svg[1].png">
            <a:extLst>
              <a:ext uri="{FF2B5EF4-FFF2-40B4-BE49-F238E27FC236}">
                <a16:creationId xmlns:a16="http://schemas.microsoft.com/office/drawing/2014/main" id="{4F6B478E-A7A8-1F4E-B422-5CB6507546E6}"/>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272281" y="1353768"/>
            <a:ext cx="843195" cy="685799"/>
          </a:xfrm>
          <a:prstGeom prst="rect">
            <a:avLst/>
          </a:prstGeom>
          <a:noFill/>
          <a:extLst>
            <a:ext uri="{909E8E84-426E-40DD-AFC4-6F175D3DCCD1}">
              <a14:hiddenFill xmlns:a14="http://schemas.microsoft.com/office/drawing/2010/main">
                <a:solidFill>
                  <a:srgbClr val="FFFFFF"/>
                </a:solidFill>
              </a14:hiddenFill>
            </a:ext>
          </a:extLst>
        </p:spPr>
      </p:pic>
      <p:pic>
        <p:nvPicPr>
          <p:cNvPr id="14" name="Picture 3" descr="C:\Users\ABCohen\AppData\Local\Microsoft\Windows\Temporary Internet Files\Content.IE5\75V1FWE6\LinkedIn_logo_initials[1].png">
            <a:extLst>
              <a:ext uri="{FF2B5EF4-FFF2-40B4-BE49-F238E27FC236}">
                <a16:creationId xmlns:a16="http://schemas.microsoft.com/office/drawing/2014/main" id="{655629D2-47C3-9740-AF5E-F6DEC31BCCD7}"/>
              </a:ext>
            </a:extLst>
          </p:cNvPr>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235402" y="2423785"/>
            <a:ext cx="838200" cy="838200"/>
          </a:xfrm>
          <a:prstGeom prst="rect">
            <a:avLst/>
          </a:prstGeom>
          <a:noFill/>
          <a:extLst>
            <a:ext uri="{909E8E84-426E-40DD-AFC4-6F175D3DCCD1}">
              <a14:hiddenFill xmlns:a14="http://schemas.microsoft.com/office/drawing/2010/main">
                <a:solidFill>
                  <a:srgbClr val="FFFFFF"/>
                </a:solidFill>
              </a14:hiddenFill>
            </a:ext>
          </a:extLst>
        </p:spPr>
      </p:pic>
      <p:sp>
        <p:nvSpPr>
          <p:cNvPr id="15" name="Rectangle 14">
            <a:extLst>
              <a:ext uri="{FF2B5EF4-FFF2-40B4-BE49-F238E27FC236}">
                <a16:creationId xmlns:a16="http://schemas.microsoft.com/office/drawing/2014/main" id="{8F5FDECC-88AB-4247-9773-F39572AE3242}"/>
              </a:ext>
            </a:extLst>
          </p:cNvPr>
          <p:cNvSpPr/>
          <p:nvPr userDrawn="1"/>
        </p:nvSpPr>
        <p:spPr>
          <a:xfrm>
            <a:off x="2423322" y="1401896"/>
            <a:ext cx="9220201" cy="4401205"/>
          </a:xfrm>
          <a:prstGeom prst="rect">
            <a:avLst/>
          </a:prstGeom>
        </p:spPr>
        <p:txBody>
          <a:bodyPr wrap="square">
            <a:spAutoFit/>
          </a:bodyPr>
          <a:lstStyle/>
          <a:p>
            <a:pPr marL="0" marR="0" lvl="0" indent="0" algn="l" defTabSz="914400" rtl="0" eaLnBrk="1" fontAlgn="base" latinLnBrk="0" hangingPunct="1">
              <a:lnSpc>
                <a:spcPct val="100000"/>
              </a:lnSpc>
              <a:spcBef>
                <a:spcPts val="0"/>
              </a:spcBef>
              <a:spcAft>
                <a:spcPts val="0"/>
              </a:spcAft>
              <a:buClrTx/>
              <a:buSzTx/>
              <a:buFontTx/>
              <a:buNone/>
              <a:tabLst/>
              <a:defRPr/>
            </a:pPr>
            <a:r>
              <a:rPr lang="en-US" sz="3600" dirty="0"/>
              <a:t>@</a:t>
            </a:r>
            <a:r>
              <a:rPr lang="en-US" sz="3600" dirty="0" err="1"/>
              <a:t>MassDPH</a:t>
            </a:r>
            <a:endParaRPr lang="en-US" sz="3600" dirty="0"/>
          </a:p>
          <a:p>
            <a:pPr fontAlgn="base"/>
            <a:endParaRPr lang="en-US" sz="3600" dirty="0"/>
          </a:p>
          <a:p>
            <a:pPr fontAlgn="base"/>
            <a:r>
              <a:rPr lang="en-US" sz="3600" dirty="0"/>
              <a:t>Massachusetts Department of Public Health</a:t>
            </a:r>
          </a:p>
          <a:p>
            <a:pPr fontAlgn="base"/>
            <a:endParaRPr lang="en-US" sz="3600" dirty="0"/>
          </a:p>
          <a:p>
            <a:pPr fontAlgn="base"/>
            <a:r>
              <a:rPr lang="en-US" sz="3600" dirty="0"/>
              <a:t>DPH blog</a:t>
            </a:r>
          </a:p>
          <a:p>
            <a:pPr fontAlgn="base"/>
            <a:r>
              <a:rPr lang="en-US" sz="2800" dirty="0"/>
              <a:t>https://blog.mass.gov/publichealth</a:t>
            </a:r>
          </a:p>
          <a:p>
            <a:pPr fontAlgn="base"/>
            <a:endParaRPr lang="en-US" sz="3600" dirty="0"/>
          </a:p>
          <a:p>
            <a:pPr fontAlgn="base"/>
            <a:r>
              <a:rPr lang="en-US" sz="3600" dirty="0"/>
              <a:t>www.mass.gov/dph</a:t>
            </a:r>
          </a:p>
        </p:txBody>
      </p:sp>
      <p:pic>
        <p:nvPicPr>
          <p:cNvPr id="16" name="Picture 4" descr="C:\Users\ABCohen\AppData\Local\Microsoft\Windows\Temporary Internet Files\Content.Outlook\L5IST9YM\DPHLogo_Blue.png">
            <a:extLst>
              <a:ext uri="{FF2B5EF4-FFF2-40B4-BE49-F238E27FC236}">
                <a16:creationId xmlns:a16="http://schemas.microsoft.com/office/drawing/2014/main" id="{375142A8-4983-3D49-94CC-CD7FE0DAAEF8}"/>
              </a:ext>
            </a:extLst>
          </p:cNvPr>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1089648" y="4887039"/>
            <a:ext cx="1200149" cy="1200149"/>
          </a:xfrm>
          <a:prstGeom prst="rect">
            <a:avLst/>
          </a:prstGeom>
          <a:noFill/>
          <a:extLst>
            <a:ext uri="{909E8E84-426E-40DD-AFC4-6F175D3DCCD1}">
              <a14:hiddenFill xmlns:a14="http://schemas.microsoft.com/office/drawing/2010/main">
                <a:solidFill>
                  <a:srgbClr val="FFFFFF"/>
                </a:solidFill>
              </a14:hiddenFill>
            </a:ext>
          </a:extLst>
        </p:spPr>
      </p:pic>
      <p:pic>
        <p:nvPicPr>
          <p:cNvPr id="17" name="Picture 16">
            <a:extLst>
              <a:ext uri="{FF2B5EF4-FFF2-40B4-BE49-F238E27FC236}">
                <a16:creationId xmlns:a16="http://schemas.microsoft.com/office/drawing/2014/main" id="{AB39DE3C-CDCC-724A-BB9E-78CAF2E049E3}"/>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1089648" y="3597197"/>
            <a:ext cx="1129705" cy="1129705"/>
          </a:xfrm>
          <a:prstGeom prst="rect">
            <a:avLst/>
          </a:prstGeom>
        </p:spPr>
      </p:pic>
    </p:spTree>
    <p:extLst>
      <p:ext uri="{BB962C8B-B14F-4D97-AF65-F5344CB8AC3E}">
        <p14:creationId xmlns:p14="http://schemas.microsoft.com/office/powerpoint/2010/main" val="13558037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rgbClr val="4376BB"/>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Lst>
          </p:cNvPr>
          <p:cNvSpPr/>
          <p:nvPr userDrawn="1"/>
        </p:nvSpPr>
        <p:spPr>
          <a:xfrm>
            <a:off x="0" y="0"/>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C0A2F920-3F11-AE49-8B23-113E3DB9044E}"/>
              </a:ext>
            </a:extLst>
          </p:cNvPr>
          <p:cNvSpPr txBox="1">
            <a:spLocks/>
          </p:cNvSpPr>
          <p:nvPr userDrawn="1"/>
        </p:nvSpPr>
        <p:spPr>
          <a:xfrm>
            <a:off x="2142581" y="1725492"/>
            <a:ext cx="8153399" cy="762003"/>
          </a:xfrm>
          <a:prstGeom prst="rect">
            <a:avLst/>
          </a:prstGeom>
        </p:spPr>
        <p:txBody>
          <a:bodyPr vert="horz" lIns="91440" tIns="45720" rIns="91440" bIns="45720" rtlCol="0" anchor="t" anchorCtr="0">
            <a:noAutofit/>
          </a:bodyPr>
          <a:lstStyle>
            <a:lvl1pPr algn="l" defTabSz="914400" rtl="0" eaLnBrk="1" latinLnBrk="0" hangingPunct="1">
              <a:lnSpc>
                <a:spcPct val="90000"/>
              </a:lnSpc>
              <a:spcBef>
                <a:spcPct val="0"/>
              </a:spcBef>
              <a:buNone/>
              <a:defRPr sz="5000" b="1" i="0" kern="1200" cap="all" baseline="0">
                <a:solidFill>
                  <a:srgbClr val="1C2632"/>
                </a:solidFill>
                <a:latin typeface="Arial" charset="0"/>
                <a:ea typeface="Arial" charset="0"/>
                <a:cs typeface="Arial" charset="0"/>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r>
              <a:rPr kumimoji="0" lang="en-US" sz="5000" b="1" i="0" u="none" strike="noStrike" kern="1200" cap="none" spc="0" normalizeH="0" baseline="0" noProof="0" dirty="0">
                <a:ln>
                  <a:noFill/>
                </a:ln>
                <a:solidFill>
                  <a:sysClr val="windowText" lastClr="000000"/>
                </a:solidFill>
                <a:effectLst/>
                <a:uLnTx/>
                <a:uFillTx/>
                <a:latin typeface="+mn-lt"/>
                <a:cs typeface="Arial" charset="0"/>
              </a:rPr>
              <a:t>Thank You!</a:t>
            </a:r>
          </a:p>
        </p:txBody>
      </p:sp>
      <p:sp>
        <p:nvSpPr>
          <p:cNvPr id="18" name="Right Arrow 17">
            <a:extLst>
              <a:ext uri="{FF2B5EF4-FFF2-40B4-BE49-F238E27FC236}">
                <a16:creationId xmlns:a16="http://schemas.microsoft.com/office/drawing/2014/main" id="{046DACA1-5854-FE4E-B523-7C1C85892163}"/>
              </a:ext>
            </a:extLst>
          </p:cNvPr>
          <p:cNvSpPr/>
          <p:nvPr userDrawn="1"/>
        </p:nvSpPr>
        <p:spPr>
          <a:xfrm>
            <a:off x="-1707848" y="791678"/>
            <a:ext cx="193646" cy="168613"/>
          </a:xfrm>
          <a:prstGeom prst="rightArrow">
            <a:avLst/>
          </a:prstGeom>
          <a:solidFill>
            <a:sysClr val="windowText" lastClr="000000"/>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mn-ea"/>
              <a:cs typeface="+mn-cs"/>
            </a:endParaRPr>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68625" y="173753"/>
            <a:ext cx="10423375" cy="646331"/>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600" b="1" i="0" u="none" strike="noStrike" kern="0" cap="none" spc="0" normalizeH="0" baseline="0" noProof="0" dirty="0">
                <a:ln w="12700">
                  <a:solidFill>
                    <a:schemeClr val="tx1"/>
                  </a:solidFill>
                  <a:prstDash val="solid"/>
                </a:ln>
                <a:solidFill>
                  <a:srgbClr val="FFFFFF"/>
                </a:solidFill>
                <a:effectLst/>
                <a:uLnTx/>
                <a:uFillTx/>
              </a:rPr>
              <a:t>  Massachusetts Department of Public Health</a:t>
            </a:r>
          </a:p>
        </p:txBody>
      </p:sp>
      <p:pic>
        <p:nvPicPr>
          <p:cNvPr id="26" name="Picture 25">
            <a:extLst>
              <a:ext uri="{FF2B5EF4-FFF2-40B4-BE49-F238E27FC236}">
                <a16:creationId xmlns:a16="http://schemas.microsoft.com/office/drawing/2014/main" id="{B9E6C06E-03B8-7949-8144-A02BF1F0C7F8}"/>
              </a:ext>
            </a:extLst>
          </p:cNvPr>
          <p:cNvPicPr>
            <a:picLocks noChangeAspect="1"/>
          </p:cNvPicPr>
          <p:nvPr userDrawn="1"/>
        </p:nvPicPr>
        <p:blipFill>
          <a:blip r:embed="rId2"/>
          <a:stretch>
            <a:fillRect/>
          </a:stretch>
        </p:blipFill>
        <p:spPr>
          <a:xfrm>
            <a:off x="703511" y="0"/>
            <a:ext cx="1185447" cy="2487495"/>
          </a:xfrm>
          <a:prstGeom prst="rect">
            <a:avLst/>
          </a:prstGeom>
          <a:solidFill>
            <a:schemeClr val="bg1"/>
          </a:solidFill>
        </p:spPr>
      </p:pic>
      <p:sp>
        <p:nvSpPr>
          <p:cNvPr id="10" name="Subtitle 3">
            <a:extLst>
              <a:ext uri="{FF2B5EF4-FFF2-40B4-BE49-F238E27FC236}">
                <a16:creationId xmlns:a16="http://schemas.microsoft.com/office/drawing/2014/main" id="{73BCFC28-B021-C74C-B60E-3525D726A156}"/>
              </a:ext>
            </a:extLst>
          </p:cNvPr>
          <p:cNvSpPr txBox="1">
            <a:spLocks/>
          </p:cNvSpPr>
          <p:nvPr userDrawn="1"/>
        </p:nvSpPr>
        <p:spPr>
          <a:xfrm>
            <a:off x="4199980" y="3581406"/>
            <a:ext cx="4038601" cy="844550"/>
          </a:xfrm>
          <a:prstGeom prst="rect">
            <a:avLst/>
          </a:prstGeom>
        </p:spPr>
        <p:txBody>
          <a:bodyPr vert="horz" lIns="91440" tIns="45720" rIns="91440" bIns="45720" rtlCol="0" anchor="t" anchorCtr="0">
            <a:noAutofit/>
          </a:bodyPr>
          <a:lstStyle>
            <a:lvl1pPr marL="0" indent="0" algn="l" defTabSz="914400" rtl="0" eaLnBrk="1" latinLnBrk="0" hangingPunct="1">
              <a:lnSpc>
                <a:spcPct val="100000"/>
              </a:lnSpc>
              <a:spcBef>
                <a:spcPts val="1000"/>
              </a:spcBef>
              <a:buClr>
                <a:srgbClr val="CB1F54"/>
              </a:buClr>
              <a:buFont typeface="Arial"/>
              <a:buNone/>
              <a:defRPr sz="2400" b="0" i="0" kern="1200" baseline="0">
                <a:solidFill>
                  <a:schemeClr val="bg1"/>
                </a:solidFill>
                <a:latin typeface="+mn-lt"/>
                <a:ea typeface="Arial" charset="0"/>
                <a:cs typeface="Arial" charset="0"/>
              </a:defRPr>
            </a:lvl1pPr>
            <a:lvl2pPr marL="457200" indent="0" algn="ctr" defTabSz="914400" rtl="0" eaLnBrk="1" latinLnBrk="0" hangingPunct="1">
              <a:lnSpc>
                <a:spcPct val="110000"/>
              </a:lnSpc>
              <a:spcBef>
                <a:spcPts val="500"/>
              </a:spcBef>
              <a:buClr>
                <a:srgbClr val="CB1F54"/>
              </a:buClr>
              <a:buFont typeface="Arial"/>
              <a:buNone/>
              <a:defRPr sz="2000" kern="1200">
                <a:solidFill>
                  <a:schemeClr val="tx1"/>
                </a:solidFill>
                <a:latin typeface="+mn-lt"/>
                <a:ea typeface="+mn-ea"/>
                <a:cs typeface="+mn-cs"/>
              </a:defRPr>
            </a:lvl2pPr>
            <a:lvl3pPr marL="914400" indent="0" algn="ctr" defTabSz="914400" rtl="0" eaLnBrk="1" latinLnBrk="0" hangingPunct="1">
              <a:lnSpc>
                <a:spcPct val="110000"/>
              </a:lnSpc>
              <a:spcBef>
                <a:spcPts val="500"/>
              </a:spcBef>
              <a:buClr>
                <a:srgbClr val="CB1F54"/>
              </a:buClr>
              <a:buFont typeface="Arial"/>
              <a:buNone/>
              <a:defRPr sz="1800" kern="1200">
                <a:solidFill>
                  <a:schemeClr val="tx1"/>
                </a:solidFill>
                <a:latin typeface="+mn-lt"/>
                <a:ea typeface="+mn-ea"/>
                <a:cs typeface="+mn-cs"/>
              </a:defRPr>
            </a:lvl3pPr>
            <a:lvl4pPr marL="1371600" indent="0" algn="ctr" defTabSz="914400" rtl="0" eaLnBrk="1" latinLnBrk="0" hangingPunct="1">
              <a:lnSpc>
                <a:spcPct val="110000"/>
              </a:lnSpc>
              <a:spcBef>
                <a:spcPts val="500"/>
              </a:spcBef>
              <a:buClr>
                <a:srgbClr val="CB1F54"/>
              </a:buClr>
              <a:buFont typeface="Arial"/>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Clr>
                <a:srgbClr val="CB1F54"/>
              </a:buClr>
              <a:buFont typeface="Arial"/>
              <a:buNone/>
              <a:defRPr sz="1600" kern="1200">
                <a:solidFill>
                  <a:srgbClr val="1C2632"/>
                </a:solidFill>
                <a:latin typeface="+mn-lt"/>
                <a:ea typeface="+mn-ea"/>
                <a:cs typeface="+mn-cs"/>
              </a:defRPr>
            </a:lvl5pPr>
            <a:lvl6pPr marL="22860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a:buNone/>
              <a:defRPr sz="16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a:ln>
                  <a:noFill/>
                </a:ln>
                <a:solidFill>
                  <a:sysClr val="window" lastClr="FFFFFF"/>
                </a:solidFill>
                <a:effectLst/>
                <a:uLnTx/>
                <a:uFillTx/>
                <a:latin typeface="Calibri"/>
                <a:cs typeface="Arial" charset="0"/>
              </a:rPr>
              <a:t>Name of Presenter</a:t>
            </a:r>
          </a:p>
          <a:p>
            <a:pPr marL="0" marR="0" lvl="0" indent="0" algn="ctr" defTabSz="914400" rtl="0" eaLnBrk="1" fontAlgn="auto" latinLnBrk="0" hangingPunct="1">
              <a:lnSpc>
                <a:spcPct val="100000"/>
              </a:lnSpc>
              <a:spcBef>
                <a:spcPts val="1000"/>
              </a:spcBef>
              <a:spcAft>
                <a:spcPts val="0"/>
              </a:spcAft>
              <a:buClr>
                <a:srgbClr val="CB1F54"/>
              </a:buClr>
              <a:buSzTx/>
              <a:buFont typeface="Arial"/>
              <a:buNone/>
              <a:tabLst/>
              <a:defRPr/>
            </a:pPr>
            <a:r>
              <a:rPr kumimoji="0" lang="en-US" altLang="en-US" sz="2400" b="0" i="0" u="none" strike="noStrike" kern="1200" cap="none" spc="0" normalizeH="0" baseline="0" noProof="0" dirty="0" err="1">
                <a:ln>
                  <a:noFill/>
                </a:ln>
                <a:solidFill>
                  <a:sysClr val="window" lastClr="FFFFFF"/>
                </a:solidFill>
                <a:effectLst/>
                <a:uLnTx/>
                <a:uFillTx/>
                <a:latin typeface="Calibri"/>
                <a:cs typeface="Arial" charset="0"/>
              </a:rPr>
              <a:t>first.last@state.ma.us</a:t>
            </a:r>
            <a:endParaRPr kumimoji="0" lang="en-US" altLang="en-US" sz="2400" b="0" i="0" u="none" strike="noStrike" kern="1200" cap="none" spc="0" normalizeH="0" baseline="0" noProof="0" dirty="0">
              <a:ln>
                <a:noFill/>
              </a:ln>
              <a:solidFill>
                <a:sysClr val="window" lastClr="FFFFFF"/>
              </a:solidFill>
              <a:effectLst/>
              <a:uLnTx/>
              <a:uFillTx/>
              <a:latin typeface="Calibri"/>
              <a:cs typeface="Arial" charset="0"/>
            </a:endParaRPr>
          </a:p>
        </p:txBody>
      </p:sp>
    </p:spTree>
    <p:extLst>
      <p:ext uri="{BB962C8B-B14F-4D97-AF65-F5344CB8AC3E}">
        <p14:creationId xmlns:p14="http://schemas.microsoft.com/office/powerpoint/2010/main" val="22288747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600200"/>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Rectangle 6">
            <a:extLst>
              <a:ext uri="{FF2B5EF4-FFF2-40B4-BE49-F238E27FC236}">
                <a16:creationId xmlns:a16="http://schemas.microsoft.com/office/drawing/2014/main" id="{101E840A-BCBE-4B40-B158-B16879D32C9F}"/>
              </a:ext>
            </a:extLst>
          </p:cNvPr>
          <p:cNvSpPr/>
          <p:nvPr userDrawn="1"/>
        </p:nvSpPr>
        <p:spPr>
          <a:xfrm>
            <a:off x="0" y="0"/>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592822" y="56524"/>
            <a:ext cx="10972800" cy="874654"/>
          </a:xfrm>
          <a:prstGeom prst="rect">
            <a:avLst/>
          </a:prstGeom>
        </p:spPr>
        <p:txBody>
          <a:bodyPr vert="horz" lIns="91440" tIns="45720" rIns="91440" bIns="45720" rtlCol="0" anchor="ctr">
            <a:normAutofit/>
          </a:bodyPr>
          <a:lstStyle/>
          <a:p>
            <a:r>
              <a:rPr lang="en-US"/>
              <a:t>Click to edit Master title style</a:t>
            </a:r>
          </a:p>
        </p:txBody>
      </p:sp>
      <p:sp>
        <p:nvSpPr>
          <p:cNvPr id="8" name="Rectangle 7">
            <a:extLst>
              <a:ext uri="{FF2B5EF4-FFF2-40B4-BE49-F238E27FC236}">
                <a16:creationId xmlns:a16="http://schemas.microsoft.com/office/drawing/2014/main" id="{5BB607E6-0B1F-BB4A-9794-46A0CA431F4F}"/>
              </a:ext>
            </a:extLst>
          </p:cNvPr>
          <p:cNvSpPr/>
          <p:nvPr userDrawn="1"/>
        </p:nvSpPr>
        <p:spPr>
          <a:xfrm>
            <a:off x="0" y="6510528"/>
            <a:ext cx="12192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31927519"/>
      </p:ext>
    </p:extLst>
  </p:cSld>
  <p:clrMap bg1="lt1" tx1="dk1" bg2="lt2" tx2="dk2" accent1="accent1" accent2="accent2" accent3="accent3" accent4="accent4" accent5="accent5" accent6="accent6" hlink="hlink" folHlink="folHlink"/>
  <p:sldLayoutIdLst>
    <p:sldLayoutId id="2147483658" r:id="rId1"/>
    <p:sldLayoutId id="2147483659" r:id="rId2"/>
    <p:sldLayoutId id="2147483661" r:id="rId3"/>
    <p:sldLayoutId id="2147483662" r:id="rId4"/>
    <p:sldLayoutId id="2147483652" r:id="rId5"/>
    <p:sldLayoutId id="2147483653" r:id="rId6"/>
    <p:sldLayoutId id="2147483654" r:id="rId7"/>
    <p:sldLayoutId id="2147483655" r:id="rId8"/>
  </p:sldLayoutIdLst>
  <p:hf sldNum="0" hdr="0" ftr="0" dt="0"/>
  <p:txStyles>
    <p:titleStyle>
      <a:lvl1pPr algn="l" defTabSz="914400" rtl="0" eaLnBrk="1" latinLnBrk="0" hangingPunct="1">
        <a:spcBef>
          <a:spcPct val="0"/>
        </a:spcBef>
        <a:buNone/>
        <a:defRPr sz="4400" b="1"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0.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chart" Target="../charts/chart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chart" Target="../charts/chart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chart" Target="../charts/chart1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mailto:katherine.fillo@state.ma.us" TargetMode="Externa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01874" y="2326085"/>
            <a:ext cx="10607764" cy="1470025"/>
          </a:xfrm>
        </p:spPr>
        <p:txBody>
          <a:bodyPr>
            <a:normAutofit/>
          </a:bodyPr>
          <a:lstStyle/>
          <a:p>
            <a:r>
              <a:rPr lang="en-US" sz="3600" dirty="0">
                <a:solidFill>
                  <a:schemeClr val="bg1"/>
                </a:solidFill>
              </a:rPr>
              <a:t>Serious Reportable Events</a:t>
            </a:r>
            <a:br>
              <a:rPr lang="en-US" sz="3600" dirty="0">
                <a:solidFill>
                  <a:schemeClr val="bg1"/>
                </a:solidFill>
              </a:rPr>
            </a:br>
            <a:r>
              <a:rPr lang="en-US" sz="3600" dirty="0">
                <a:solidFill>
                  <a:schemeClr val="bg1"/>
                </a:solidFill>
              </a:rPr>
              <a:t>Calendar Year 2019</a:t>
            </a:r>
            <a:endParaRPr lang="en-US" i="1" dirty="0">
              <a:solidFill>
                <a:schemeClr val="bg1"/>
              </a:solidFill>
            </a:endParaRPr>
          </a:p>
        </p:txBody>
      </p:sp>
      <p:sp>
        <p:nvSpPr>
          <p:cNvPr id="3" name="TextBox 2"/>
          <p:cNvSpPr txBox="1"/>
          <p:nvPr/>
        </p:nvSpPr>
        <p:spPr>
          <a:xfrm>
            <a:off x="333375" y="4771198"/>
            <a:ext cx="9197488" cy="769441"/>
          </a:xfrm>
          <a:prstGeom prst="rect">
            <a:avLst/>
          </a:prstGeom>
          <a:noFill/>
        </p:spPr>
        <p:txBody>
          <a:bodyPr wrap="square" rtlCol="0">
            <a:spAutoFit/>
          </a:bodyPr>
          <a:lstStyle/>
          <a:p>
            <a:r>
              <a:rPr lang="en-US" sz="2200" dirty="0">
                <a:solidFill>
                  <a:schemeClr val="bg1"/>
                </a:solidFill>
              </a:rPr>
              <a:t>November 18, 2020</a:t>
            </a:r>
          </a:p>
          <a:p>
            <a:r>
              <a:rPr lang="en-US" sz="2200" dirty="0">
                <a:solidFill>
                  <a:schemeClr val="bg1"/>
                </a:solidFill>
              </a:rPr>
              <a:t>Public Health Council</a:t>
            </a:r>
          </a:p>
        </p:txBody>
      </p:sp>
      <p:sp>
        <p:nvSpPr>
          <p:cNvPr id="4" name="TextBox 3"/>
          <p:cNvSpPr txBox="1"/>
          <p:nvPr/>
        </p:nvSpPr>
        <p:spPr>
          <a:xfrm>
            <a:off x="333374" y="5689076"/>
            <a:ext cx="9684083" cy="646331"/>
          </a:xfrm>
          <a:prstGeom prst="rect">
            <a:avLst/>
          </a:prstGeom>
          <a:noFill/>
        </p:spPr>
        <p:txBody>
          <a:bodyPr wrap="square" rtlCol="0">
            <a:spAutoFit/>
          </a:bodyPr>
          <a:lstStyle/>
          <a:p>
            <a:r>
              <a:rPr lang="en-US" dirty="0">
                <a:solidFill>
                  <a:schemeClr val="bg1"/>
                </a:solidFill>
              </a:rPr>
              <a:t>Katherine T. </a:t>
            </a:r>
            <a:r>
              <a:rPr lang="en-US" dirty="0" err="1">
                <a:solidFill>
                  <a:schemeClr val="bg1"/>
                </a:solidFill>
              </a:rPr>
              <a:t>Fillo</a:t>
            </a:r>
            <a:r>
              <a:rPr lang="en-US" dirty="0">
                <a:solidFill>
                  <a:schemeClr val="bg1"/>
                </a:solidFill>
              </a:rPr>
              <a:t>, Ph.D., MPH, RN-BC			Katherine Saunders, MS		</a:t>
            </a:r>
          </a:p>
          <a:p>
            <a:r>
              <a:rPr lang="en-US" dirty="0">
                <a:solidFill>
                  <a:schemeClr val="bg1"/>
                </a:solidFill>
              </a:rPr>
              <a:t>Bureau of Health Care Safety and Quality		Bureau of Health Care Safety and Quality</a:t>
            </a:r>
          </a:p>
        </p:txBody>
      </p:sp>
    </p:spTree>
    <p:extLst>
      <p:ext uri="{BB962C8B-B14F-4D97-AF65-F5344CB8AC3E}">
        <p14:creationId xmlns:p14="http://schemas.microsoft.com/office/powerpoint/2010/main" val="1642002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33" y="155938"/>
            <a:ext cx="4818062" cy="708025"/>
          </a:xfrm>
        </p:spPr>
        <p:txBody>
          <a:bodyPr>
            <a:noAutofit/>
          </a:bodyPr>
          <a:lstStyle/>
          <a:p>
            <a:r>
              <a:rPr lang="en-US" altLang="en-US" sz="4000" dirty="0"/>
              <a:t>SRE Types</a:t>
            </a:r>
            <a:endParaRPr lang="en-US" sz="4000" dirty="0">
              <a:solidFill>
                <a:schemeClr val="bg1">
                  <a:alpha val="95000"/>
                </a:schemeClr>
              </a:solidFill>
            </a:endParaRP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189171130"/>
              </p:ext>
            </p:extLst>
          </p:nvPr>
        </p:nvGraphicFramePr>
        <p:xfrm>
          <a:off x="1884364" y="1055077"/>
          <a:ext cx="8326437" cy="34114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7" name="Group 6">
            <a:extLst>
              <a:ext uri="{FF2B5EF4-FFF2-40B4-BE49-F238E27FC236}">
                <a16:creationId xmlns:a16="http://schemas.microsoft.com/office/drawing/2014/main" id="{742445EC-6755-4D22-A029-CBA1EDFAC400}"/>
              </a:ext>
            </a:extLst>
          </p:cNvPr>
          <p:cNvGrpSpPr/>
          <p:nvPr/>
        </p:nvGrpSpPr>
        <p:grpSpPr>
          <a:xfrm>
            <a:off x="5149737" y="4492537"/>
            <a:ext cx="5002448" cy="1855512"/>
            <a:chOff x="2578532" y="3"/>
            <a:chExt cx="4577841" cy="3875327"/>
          </a:xfrm>
          <a:scene3d>
            <a:camera prst="orthographicFront"/>
            <a:lightRig rig="threePt" dir="t">
              <a:rot lat="0" lon="0" rev="7500000"/>
            </a:lightRig>
          </a:scene3d>
        </p:grpSpPr>
        <p:sp>
          <p:nvSpPr>
            <p:cNvPr id="8" name="Rectangle: Top Corners Rounded 7">
              <a:extLst>
                <a:ext uri="{FF2B5EF4-FFF2-40B4-BE49-F238E27FC236}">
                  <a16:creationId xmlns:a16="http://schemas.microsoft.com/office/drawing/2014/main" id="{5BA9FDA0-BAC2-4D78-B4F5-A095A4F1A1FC}"/>
                </a:ext>
              </a:extLst>
            </p:cNvPr>
            <p:cNvSpPr/>
            <p:nvPr/>
          </p:nvSpPr>
          <p:spPr>
            <a:xfrm rot="5400000">
              <a:off x="2929789" y="-351254"/>
              <a:ext cx="3875327" cy="4577841"/>
            </a:xfrm>
            <a:prstGeom prst="round2SameRect">
              <a:avLst/>
            </a:prstGeom>
            <a:solidFill>
              <a:schemeClr val="bg2">
                <a:alpha val="90000"/>
              </a:schemeClr>
            </a:solidFill>
            <a:sp3d extrusionH="190500" prstMaterial="dkEdge">
              <a:bevelT w="120650" h="38100" prst="relaxedInset"/>
              <a:bevelB w="120650" h="57150" prst="relaxedInset"/>
              <a:contourClr>
                <a:schemeClr val="bg1"/>
              </a:contourClr>
            </a:sp3d>
          </p:spPr>
          <p:style>
            <a:lnRef idx="1">
              <a:schemeClr val="accent2">
                <a:tint val="40000"/>
                <a:alpha val="90000"/>
                <a:hueOff val="0"/>
                <a:satOff val="0"/>
                <a:lumOff val="0"/>
                <a:alphaOff val="0"/>
              </a:schemeClr>
            </a:lnRef>
            <a:fillRef idx="1">
              <a:scrgbClr r="0" g="0" b="0"/>
            </a:fillRef>
            <a:effectRef idx="2">
              <a:schemeClr val="accent2">
                <a:tint val="40000"/>
                <a:alpha val="90000"/>
                <a:hueOff val="0"/>
                <a:satOff val="0"/>
                <a:lumOff val="0"/>
                <a:alphaOff val="0"/>
              </a:schemeClr>
            </a:effectRef>
            <a:fontRef idx="minor">
              <a:schemeClr val="dk1">
                <a:hueOff val="0"/>
                <a:satOff val="0"/>
                <a:lumOff val="0"/>
                <a:alphaOff val="0"/>
              </a:schemeClr>
            </a:fontRef>
          </p:style>
        </p:sp>
        <p:sp>
          <p:nvSpPr>
            <p:cNvPr id="9" name="Rectangle: Top Corners Rounded 4">
              <a:extLst>
                <a:ext uri="{FF2B5EF4-FFF2-40B4-BE49-F238E27FC236}">
                  <a16:creationId xmlns:a16="http://schemas.microsoft.com/office/drawing/2014/main" id="{73EF91E4-BDED-4E6B-8A1A-03BE7168BF7A}"/>
                </a:ext>
              </a:extLst>
            </p:cNvPr>
            <p:cNvSpPr txBox="1"/>
            <p:nvPr/>
          </p:nvSpPr>
          <p:spPr>
            <a:xfrm>
              <a:off x="2733792" y="319881"/>
              <a:ext cx="4233402" cy="3194834"/>
            </a:xfrm>
            <a:prstGeom prst="rect">
              <a:avLst/>
            </a:prstGeom>
            <a:sp3d/>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91440" tIns="45720" rIns="91440" bIns="45720" numCol="1" spcCol="1270" anchor="ctr" anchorCtr="0">
              <a:noAutofit/>
            </a:bodyPr>
            <a:lstStyle/>
            <a:p>
              <a:pPr marL="228600" lvl="1" indent="-228600" algn="l" defTabSz="1066800">
                <a:lnSpc>
                  <a:spcPct val="90000"/>
                </a:lnSpc>
                <a:spcBef>
                  <a:spcPct val="0"/>
                </a:spcBef>
                <a:spcAft>
                  <a:spcPct val="15000"/>
                </a:spcAft>
                <a:buChar char="•"/>
              </a:pPr>
              <a:r>
                <a:rPr lang="en-US" sz="1600" kern="1200" dirty="0"/>
                <a:t>Any Instance of Care Provided by Someone Impersonating a Health Care Provider</a:t>
              </a:r>
            </a:p>
            <a:p>
              <a:pPr marL="228600" lvl="1" indent="-228600" algn="l" defTabSz="1066800">
                <a:lnSpc>
                  <a:spcPct val="90000"/>
                </a:lnSpc>
                <a:spcBef>
                  <a:spcPct val="0"/>
                </a:spcBef>
                <a:spcAft>
                  <a:spcPct val="15000"/>
                </a:spcAft>
                <a:buChar char="•"/>
              </a:pPr>
              <a:r>
                <a:rPr lang="en-US" sz="1600" kern="1200" dirty="0"/>
                <a:t>Resident/Patient Abduction</a:t>
              </a:r>
            </a:p>
            <a:p>
              <a:pPr marL="228600" lvl="1" indent="-228600" algn="l" defTabSz="1066800">
                <a:lnSpc>
                  <a:spcPct val="90000"/>
                </a:lnSpc>
                <a:spcBef>
                  <a:spcPct val="0"/>
                </a:spcBef>
                <a:spcAft>
                  <a:spcPct val="15000"/>
                </a:spcAft>
                <a:buChar char="•"/>
              </a:pPr>
              <a:r>
                <a:rPr lang="en-US" sz="1600" kern="1200" dirty="0"/>
                <a:t>Sexual Abuse/Assault on a Patient or Staff Member</a:t>
              </a:r>
            </a:p>
            <a:p>
              <a:pPr marL="228600" lvl="1" indent="-228600" algn="l" defTabSz="1066800">
                <a:lnSpc>
                  <a:spcPct val="90000"/>
                </a:lnSpc>
                <a:spcBef>
                  <a:spcPct val="0"/>
                </a:spcBef>
                <a:spcAft>
                  <a:spcPct val="15000"/>
                </a:spcAft>
                <a:buChar char="•"/>
              </a:pPr>
              <a:r>
                <a:rPr lang="en-US" sz="1600" kern="1200" dirty="0"/>
                <a:t>Death or Serious Injury of Patient or Staff Member as a Result of Physical Assault</a:t>
              </a:r>
            </a:p>
          </p:txBody>
        </p:sp>
      </p:grpSp>
      <p:grpSp>
        <p:nvGrpSpPr>
          <p:cNvPr id="10" name="Group 9">
            <a:extLst>
              <a:ext uri="{FF2B5EF4-FFF2-40B4-BE49-F238E27FC236}">
                <a16:creationId xmlns:a16="http://schemas.microsoft.com/office/drawing/2014/main" id="{2F1701FC-5C41-49DB-A7ED-E0E58A80B37E}"/>
              </a:ext>
            </a:extLst>
          </p:cNvPr>
          <p:cNvGrpSpPr/>
          <p:nvPr/>
        </p:nvGrpSpPr>
        <p:grpSpPr>
          <a:xfrm>
            <a:off x="1825616" y="4606500"/>
            <a:ext cx="3348812" cy="1638725"/>
            <a:chOff x="3496" y="1892"/>
            <a:chExt cx="2575036" cy="3871548"/>
          </a:xfrm>
          <a:scene3d>
            <a:camera prst="orthographicFront"/>
            <a:lightRig rig="threePt" dir="t">
              <a:rot lat="0" lon="0" rev="7500000"/>
            </a:lightRig>
          </a:scene3d>
        </p:grpSpPr>
        <p:sp>
          <p:nvSpPr>
            <p:cNvPr id="11" name="Rectangle: Rounded Corners 10">
              <a:extLst>
                <a:ext uri="{FF2B5EF4-FFF2-40B4-BE49-F238E27FC236}">
                  <a16:creationId xmlns:a16="http://schemas.microsoft.com/office/drawing/2014/main" id="{F99EF647-1BB1-45F4-BE9F-CA6395089ACA}"/>
                </a:ext>
              </a:extLst>
            </p:cNvPr>
            <p:cNvSpPr/>
            <p:nvPr/>
          </p:nvSpPr>
          <p:spPr>
            <a:xfrm>
              <a:off x="3496" y="1892"/>
              <a:ext cx="2575036" cy="3871548"/>
            </a:xfrm>
            <a:prstGeom prst="roundRect">
              <a:avLst/>
            </a:prstGeom>
            <a:solidFill>
              <a:srgbClr val="C00000"/>
            </a:solidFill>
            <a:sp3d prstMaterial="plastic">
              <a:bevelT w="127000" h="25400" prst="relaxedInset"/>
            </a:sp3d>
          </p:spPr>
          <p:style>
            <a:lnRef idx="0">
              <a:schemeClr val="lt1">
                <a:hueOff val="0"/>
                <a:satOff val="0"/>
                <a:lumOff val="0"/>
                <a:alphaOff val="0"/>
              </a:schemeClr>
            </a:lnRef>
            <a:fillRef idx="3">
              <a:scrgbClr r="0" g="0" b="0"/>
            </a:fillRef>
            <a:effectRef idx="2">
              <a:schemeClr val="accent2">
                <a:hueOff val="0"/>
                <a:satOff val="0"/>
                <a:lumOff val="0"/>
                <a:alphaOff val="0"/>
              </a:schemeClr>
            </a:effectRef>
            <a:fontRef idx="minor">
              <a:schemeClr val="lt1"/>
            </a:fontRef>
          </p:style>
        </p:sp>
        <p:sp>
          <p:nvSpPr>
            <p:cNvPr id="12" name="Rectangle: Rounded Corners 4">
              <a:extLst>
                <a:ext uri="{FF2B5EF4-FFF2-40B4-BE49-F238E27FC236}">
                  <a16:creationId xmlns:a16="http://schemas.microsoft.com/office/drawing/2014/main" id="{49F197EF-91AD-420D-B5CA-F6889C916FD6}"/>
                </a:ext>
              </a:extLst>
            </p:cNvPr>
            <p:cNvSpPr txBox="1"/>
            <p:nvPr/>
          </p:nvSpPr>
          <p:spPr>
            <a:xfrm>
              <a:off x="182898" y="491041"/>
              <a:ext cx="2197246" cy="3217399"/>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52400" tIns="76200" rIns="152400" bIns="76200" numCol="1" spcCol="1270" anchor="ctr" anchorCtr="0">
              <a:noAutofit/>
            </a:bodyPr>
            <a:lstStyle/>
            <a:p>
              <a:pPr marL="0" lvl="0" indent="0" algn="ctr" defTabSz="1778000">
                <a:lnSpc>
                  <a:spcPct val="90000"/>
                </a:lnSpc>
                <a:spcBef>
                  <a:spcPct val="0"/>
                </a:spcBef>
                <a:spcAft>
                  <a:spcPct val="35000"/>
                </a:spcAft>
                <a:buNone/>
              </a:pPr>
              <a:r>
                <a:rPr lang="en-US" sz="2800" kern="1200" dirty="0"/>
                <a:t>Potential Criminal Events</a:t>
              </a:r>
            </a:p>
          </p:txBody>
        </p:sp>
      </p:grpSp>
      <p:sp>
        <p:nvSpPr>
          <p:cNvPr id="13"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4760690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000" dirty="0"/>
              <a:t>Acute Care Hospital Data</a:t>
            </a:r>
            <a:endParaRPr lang="en-US" sz="40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graphicFrame>
        <p:nvGraphicFramePr>
          <p:cNvPr id="11" name="Content Placeholder 10"/>
          <p:cNvGraphicFramePr>
            <a:graphicFrameLocks noGrp="1"/>
          </p:cNvGraphicFramePr>
          <p:nvPr>
            <p:ph sz="half" idx="2"/>
            <p:extLst>
              <p:ext uri="{D42A27DB-BD31-4B8C-83A1-F6EECF244321}">
                <p14:modId xmlns:p14="http://schemas.microsoft.com/office/powerpoint/2010/main" val="1059085983"/>
              </p:ext>
            </p:extLst>
          </p:nvPr>
        </p:nvGraphicFramePr>
        <p:xfrm>
          <a:off x="2122716" y="1694998"/>
          <a:ext cx="8088085" cy="4291693"/>
        </p:xfrm>
        <a:graphic>
          <a:graphicData uri="http://schemas.openxmlformats.org/drawingml/2006/chart">
            <c:chart xmlns:c="http://schemas.openxmlformats.org/drawingml/2006/chart" xmlns:r="http://schemas.openxmlformats.org/officeDocument/2006/relationships" r:id="rId3"/>
          </a:graphicData>
        </a:graphic>
      </p:graphicFrame>
      <p:sp>
        <p:nvSpPr>
          <p:cNvPr id="7" name="Rectangle 6"/>
          <p:cNvSpPr/>
          <p:nvPr/>
        </p:nvSpPr>
        <p:spPr>
          <a:xfrm>
            <a:off x="1981200" y="1251858"/>
            <a:ext cx="8069943" cy="954107"/>
          </a:xfrm>
          <a:prstGeom prst="rect">
            <a:avLst/>
          </a:prstGeom>
        </p:spPr>
        <p:txBody>
          <a:bodyPr wrap="square">
            <a:spAutoFit/>
          </a:bodyPr>
          <a:lstStyle/>
          <a:p>
            <a:r>
              <a:rPr lang="en-US" sz="2800" dirty="0"/>
              <a:t>Total Number of SREs in Acute Care Hospitals by Year</a:t>
            </a:r>
            <a:br>
              <a:rPr lang="en-US" sz="2800" dirty="0"/>
            </a:br>
            <a:endParaRPr lang="en-US" sz="2800" dirty="0"/>
          </a:p>
        </p:txBody>
      </p:sp>
      <p:sp>
        <p:nvSpPr>
          <p:cNvPr id="8" name="Rectangle 7"/>
          <p:cNvSpPr/>
          <p:nvPr/>
        </p:nvSpPr>
        <p:spPr>
          <a:xfrm>
            <a:off x="343804" y="6020604"/>
            <a:ext cx="10506165" cy="954107"/>
          </a:xfrm>
          <a:prstGeom prst="rect">
            <a:avLst/>
          </a:prstGeom>
        </p:spPr>
        <p:txBody>
          <a:bodyPr wrap="square">
            <a:spAutoFit/>
          </a:bodyPr>
          <a:lstStyle/>
          <a:p>
            <a:r>
              <a:rPr lang="en-US" sz="1400" dirty="0"/>
              <a:t>** Two events in 2015 and 2016 affected a large number of patients and is reflected in the increase in SREs reported.</a:t>
            </a:r>
          </a:p>
          <a:p>
            <a:pPr lvl="0"/>
            <a:r>
              <a:rPr lang="en-US" sz="1400" dirty="0">
                <a:solidFill>
                  <a:prstClr val="black"/>
                </a:solidFill>
                <a:latin typeface="Calibri"/>
              </a:rPr>
              <a:t> Data abstracted on October 27, 2020 from the Health Care Facility Reporting System </a:t>
            </a:r>
          </a:p>
          <a:p>
            <a:pPr lvl="0"/>
            <a:endParaRPr lang="en-US" sz="1400" dirty="0">
              <a:solidFill>
                <a:prstClr val="black"/>
              </a:solidFill>
              <a:latin typeface="Calibri"/>
            </a:endParaRPr>
          </a:p>
          <a:p>
            <a:endParaRPr lang="en-US" sz="1400" dirty="0"/>
          </a:p>
        </p:txBody>
      </p:sp>
      <p:sp>
        <p:nvSpPr>
          <p:cNvPr id="3" name="TextBox 2"/>
          <p:cNvSpPr txBox="1"/>
          <p:nvPr/>
        </p:nvSpPr>
        <p:spPr>
          <a:xfrm>
            <a:off x="4085174" y="1728911"/>
            <a:ext cx="914400" cy="369332"/>
          </a:xfrm>
          <a:prstGeom prst="rect">
            <a:avLst/>
          </a:prstGeom>
          <a:noFill/>
        </p:spPr>
        <p:txBody>
          <a:bodyPr wrap="square" rtlCol="0">
            <a:spAutoFit/>
          </a:bodyPr>
          <a:lstStyle/>
          <a:p>
            <a:r>
              <a:rPr lang="en-US" dirty="0"/>
              <a:t>**</a:t>
            </a: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947105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000" dirty="0"/>
              <a:t>Acute Care Hospital Surgical Data</a:t>
            </a:r>
            <a:endParaRPr lang="en-US" sz="4000" dirty="0">
              <a:solidFill>
                <a:schemeClr val="bg1">
                  <a:alpha val="95000"/>
                </a:schemeClr>
              </a:solidFill>
            </a:endParaRPr>
          </a:p>
        </p:txBody>
      </p:sp>
      <p:graphicFrame>
        <p:nvGraphicFramePr>
          <p:cNvPr id="10" name="Content Placeholder 9"/>
          <p:cNvGraphicFramePr>
            <a:graphicFrameLocks noGrp="1"/>
          </p:cNvGraphicFramePr>
          <p:nvPr>
            <p:ph idx="1"/>
            <p:extLst>
              <p:ext uri="{D42A27DB-BD31-4B8C-83A1-F6EECF244321}">
                <p14:modId xmlns:p14="http://schemas.microsoft.com/office/powerpoint/2010/main" val="2094553590"/>
              </p:ext>
            </p:extLst>
          </p:nvPr>
        </p:nvGraphicFramePr>
        <p:xfrm>
          <a:off x="3765756" y="983339"/>
          <a:ext cx="7954390" cy="5206181"/>
        </p:xfrm>
        <a:graphic>
          <a:graphicData uri="http://schemas.openxmlformats.org/drawingml/2006/chart">
            <c:chart xmlns:c="http://schemas.openxmlformats.org/drawingml/2006/chart" xmlns:r="http://schemas.openxmlformats.org/officeDocument/2006/relationships" r:id="rId3"/>
          </a:graphicData>
        </a:graphic>
      </p:graphicFrame>
      <p:sp>
        <p:nvSpPr>
          <p:cNvPr id="6" name="Rounded Rectangle 1"/>
          <p:cNvSpPr>
            <a:spLocks noChangeArrowheads="1"/>
          </p:cNvSpPr>
          <p:nvPr/>
        </p:nvSpPr>
        <p:spPr bwMode="auto">
          <a:xfrm>
            <a:off x="592822" y="1158375"/>
            <a:ext cx="2409685" cy="4904097"/>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None/>
            </a:pPr>
            <a:r>
              <a:rPr lang="en-US" altLang="en-US" sz="1600" dirty="0">
                <a:solidFill>
                  <a:srgbClr val="000000"/>
                </a:solidFill>
              </a:rPr>
              <a:t>Increasingly SREs occur outside of the operating room in radiology, intensive care, and outpatient procedure units.</a:t>
            </a:r>
          </a:p>
          <a:p>
            <a:pPr marL="285750" indent="-285750" eaLnBrk="1" hangingPunct="1">
              <a:spcBef>
                <a:spcPct val="0"/>
              </a:spcBef>
            </a:pPr>
            <a:endParaRPr lang="en-US" altLang="en-US" sz="1600" dirty="0">
              <a:solidFill>
                <a:srgbClr val="000000"/>
              </a:solidFill>
            </a:endParaRPr>
          </a:p>
          <a:p>
            <a:pPr eaLnBrk="1" hangingPunct="1">
              <a:spcBef>
                <a:spcPct val="0"/>
              </a:spcBef>
              <a:buNone/>
            </a:pPr>
            <a:r>
              <a:rPr lang="en-US" altLang="en-US" sz="1600" dirty="0">
                <a:solidFill>
                  <a:srgbClr val="000000"/>
                </a:solidFill>
              </a:rPr>
              <a:t>The most frequently reported outcome is that patients require an additional surgery or procedure to remove the foreign object that was unintentionally retained.    </a:t>
            </a:r>
          </a:p>
          <a:p>
            <a:pPr marL="285750" indent="-285750" eaLnBrk="1" hangingPunct="1">
              <a:spcBef>
                <a:spcPct val="0"/>
              </a:spcBef>
            </a:pPr>
            <a:endParaRPr lang="en-US" altLang="en-US" sz="1600" dirty="0">
              <a:solidFill>
                <a:srgbClr val="000000"/>
              </a:solidFill>
            </a:endParaRPr>
          </a:p>
        </p:txBody>
      </p:sp>
      <p:sp>
        <p:nvSpPr>
          <p:cNvPr id="3" name="TextBox 2">
            <a:extLst>
              <a:ext uri="{FF2B5EF4-FFF2-40B4-BE49-F238E27FC236}">
                <a16:creationId xmlns:a16="http://schemas.microsoft.com/office/drawing/2014/main" id="{040D7D73-8DC7-416F-BE25-EE92899E8616}"/>
              </a:ext>
            </a:extLst>
          </p:cNvPr>
          <p:cNvSpPr txBox="1"/>
          <p:nvPr/>
        </p:nvSpPr>
        <p:spPr>
          <a:xfrm>
            <a:off x="3124311" y="6186316"/>
            <a:ext cx="5662569"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sp>
        <p:nvSpPr>
          <p:cNvPr id="7"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922345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000" dirty="0"/>
              <a:t>Acute Care Hospital: Product/Device Data</a:t>
            </a:r>
            <a:endParaRPr lang="en-US" sz="40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graphicFrame>
        <p:nvGraphicFramePr>
          <p:cNvPr id="8" name="Chart 7"/>
          <p:cNvGraphicFramePr/>
          <p:nvPr>
            <p:extLst>
              <p:ext uri="{D42A27DB-BD31-4B8C-83A1-F6EECF244321}">
                <p14:modId xmlns:p14="http://schemas.microsoft.com/office/powerpoint/2010/main" val="3138161984"/>
              </p:ext>
            </p:extLst>
          </p:nvPr>
        </p:nvGraphicFramePr>
        <p:xfrm>
          <a:off x="3648457" y="1005039"/>
          <a:ext cx="8305144" cy="5105390"/>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1"/>
          <p:cNvSpPr>
            <a:spLocks noChangeArrowheads="1"/>
          </p:cNvSpPr>
          <p:nvPr/>
        </p:nvSpPr>
        <p:spPr bwMode="auto">
          <a:xfrm>
            <a:off x="238399" y="1082550"/>
            <a:ext cx="2743200" cy="51627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None/>
            </a:pPr>
            <a:r>
              <a:rPr lang="en-US" altLang="en-US" sz="1600" dirty="0">
                <a:solidFill>
                  <a:srgbClr val="000000"/>
                </a:solidFill>
              </a:rPr>
              <a:t>In the contaminated drugs, device or biologics event, one incident, that affected a significant number of patients in 2015, represents most of the category.</a:t>
            </a:r>
          </a:p>
          <a:p>
            <a:pPr marL="285750" indent="-285750" eaLnBrk="1" hangingPunct="1">
              <a:spcBef>
                <a:spcPct val="0"/>
              </a:spcBef>
            </a:pPr>
            <a:endParaRPr lang="en-US" altLang="en-US" sz="1600" dirty="0">
              <a:solidFill>
                <a:srgbClr val="000000"/>
              </a:solidFill>
            </a:endParaRPr>
          </a:p>
          <a:p>
            <a:pPr eaLnBrk="1" hangingPunct="1">
              <a:spcBef>
                <a:spcPct val="0"/>
              </a:spcBef>
              <a:buNone/>
            </a:pPr>
            <a:r>
              <a:rPr lang="en-US" altLang="en-US" sz="1600" dirty="0">
                <a:solidFill>
                  <a:srgbClr val="000000"/>
                </a:solidFill>
              </a:rPr>
              <a:t>The hospital engaged in a robust corrective action plan to address the root causes of these incidents.   </a:t>
            </a:r>
          </a:p>
        </p:txBody>
      </p:sp>
      <p:sp>
        <p:nvSpPr>
          <p:cNvPr id="3" name="TextBox 2"/>
          <p:cNvSpPr txBox="1"/>
          <p:nvPr/>
        </p:nvSpPr>
        <p:spPr>
          <a:xfrm>
            <a:off x="3032413" y="5907438"/>
            <a:ext cx="9159587" cy="738664"/>
          </a:xfrm>
          <a:prstGeom prst="rect">
            <a:avLst/>
          </a:prstGeom>
          <a:noFill/>
        </p:spPr>
        <p:txBody>
          <a:bodyPr wrap="square" rtlCol="0">
            <a:spAutoFit/>
          </a:bodyPr>
          <a:lstStyle/>
          <a:p>
            <a:r>
              <a:rPr lang="en-US" sz="1400" dirty="0"/>
              <a:t>**Two events in 2015 and 2016 affected a large number of patients and is reflected in the increase in SREs reported.</a:t>
            </a:r>
          </a:p>
          <a:p>
            <a:r>
              <a:rPr lang="en-US" sz="1400" dirty="0">
                <a:solidFill>
                  <a:prstClr val="black"/>
                </a:solidFill>
                <a:latin typeface="Calibri"/>
              </a:rPr>
              <a:t>Data abstracted on October 27, 2020 from the Health Care Facility Reporting System. </a:t>
            </a:r>
          </a:p>
          <a:p>
            <a:endParaRPr lang="en-US" sz="1400" dirty="0"/>
          </a:p>
        </p:txBody>
      </p:sp>
      <p:sp>
        <p:nvSpPr>
          <p:cNvPr id="5" name="TextBox 4"/>
          <p:cNvSpPr txBox="1"/>
          <p:nvPr/>
        </p:nvSpPr>
        <p:spPr>
          <a:xfrm>
            <a:off x="5146334" y="1516612"/>
            <a:ext cx="625642" cy="369332"/>
          </a:xfrm>
          <a:prstGeom prst="rect">
            <a:avLst/>
          </a:prstGeom>
          <a:noFill/>
        </p:spPr>
        <p:txBody>
          <a:bodyPr wrap="square" rtlCol="0">
            <a:spAutoFit/>
          </a:bodyPr>
          <a:lstStyle/>
          <a:p>
            <a:r>
              <a:rPr lang="en-US" dirty="0"/>
              <a:t>**</a:t>
            </a:r>
          </a:p>
        </p:txBody>
      </p:sp>
      <p:sp>
        <p:nvSpPr>
          <p:cNvPr id="6" name="TextBox 5"/>
          <p:cNvSpPr txBox="1"/>
          <p:nvPr/>
        </p:nvSpPr>
        <p:spPr>
          <a:xfrm>
            <a:off x="5521771" y="3696601"/>
            <a:ext cx="500410" cy="369332"/>
          </a:xfrm>
          <a:prstGeom prst="rect">
            <a:avLst/>
          </a:prstGeom>
          <a:noFill/>
        </p:spPr>
        <p:txBody>
          <a:bodyPr wrap="square" rtlCol="0">
            <a:spAutoFit/>
          </a:bodyPr>
          <a:lstStyle/>
          <a:p>
            <a:r>
              <a:rPr lang="en-US" dirty="0"/>
              <a:t>**</a:t>
            </a: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13</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8196744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000" dirty="0"/>
              <a:t>Acute Care Hospital: Environmental Data</a:t>
            </a:r>
            <a:endParaRPr lang="en-US" sz="40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7" name="TextBox 6"/>
          <p:cNvSpPr txBox="1"/>
          <p:nvPr/>
        </p:nvSpPr>
        <p:spPr>
          <a:xfrm>
            <a:off x="2032001" y="1397001"/>
            <a:ext cx="184731" cy="646331"/>
          </a:xfrm>
          <a:prstGeom prst="rect">
            <a:avLst/>
          </a:prstGeom>
          <a:noFill/>
        </p:spPr>
        <p:txBody>
          <a:bodyPr wrap="none" rtlCol="0">
            <a:spAutoFit/>
          </a:bodyPr>
          <a:lstStyle/>
          <a:p>
            <a:br>
              <a:rPr lang="en-US" dirty="0"/>
            </a:br>
            <a:endParaRPr lang="en-US" dirty="0"/>
          </a:p>
        </p:txBody>
      </p:sp>
      <p:graphicFrame>
        <p:nvGraphicFramePr>
          <p:cNvPr id="3" name="Chart 2"/>
          <p:cNvGraphicFramePr/>
          <p:nvPr>
            <p:extLst>
              <p:ext uri="{D42A27DB-BD31-4B8C-83A1-F6EECF244321}">
                <p14:modId xmlns:p14="http://schemas.microsoft.com/office/powerpoint/2010/main" val="2211473886"/>
              </p:ext>
            </p:extLst>
          </p:nvPr>
        </p:nvGraphicFramePr>
        <p:xfrm>
          <a:off x="2965088" y="931178"/>
          <a:ext cx="8794096" cy="5033297"/>
        </p:xfrm>
        <a:graphic>
          <a:graphicData uri="http://schemas.openxmlformats.org/drawingml/2006/chart">
            <c:chart xmlns:c="http://schemas.openxmlformats.org/drawingml/2006/chart" xmlns:r="http://schemas.openxmlformats.org/officeDocument/2006/relationships" r:id="rId3"/>
          </a:graphicData>
        </a:graphic>
      </p:graphicFrame>
      <p:sp>
        <p:nvSpPr>
          <p:cNvPr id="8" name="Rounded Rectangle 1"/>
          <p:cNvSpPr>
            <a:spLocks noChangeArrowheads="1"/>
          </p:cNvSpPr>
          <p:nvPr/>
        </p:nvSpPr>
        <p:spPr bwMode="auto">
          <a:xfrm>
            <a:off x="553884" y="1256625"/>
            <a:ext cx="2374490" cy="484822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marL="342900" indent="-342900" eaLnBrk="1" hangingPunct="1">
              <a:spcBef>
                <a:spcPct val="0"/>
              </a:spcBef>
            </a:pPr>
            <a:endParaRPr lang="en-US" altLang="en-US" sz="1600" dirty="0"/>
          </a:p>
          <a:p>
            <a:pPr eaLnBrk="1" hangingPunct="1">
              <a:spcBef>
                <a:spcPct val="0"/>
              </a:spcBef>
              <a:buNone/>
            </a:pPr>
            <a:r>
              <a:rPr lang="en-US" altLang="en-US" sz="1600" dirty="0"/>
              <a:t>Burn events represent second degree or more severe burns. </a:t>
            </a:r>
          </a:p>
          <a:p>
            <a:pPr eaLnBrk="1" hangingPunct="1">
              <a:spcBef>
                <a:spcPct val="0"/>
              </a:spcBef>
              <a:buNone/>
            </a:pPr>
            <a:endParaRPr lang="en-US" altLang="en-US" sz="1600" dirty="0"/>
          </a:p>
          <a:p>
            <a:pPr eaLnBrk="1" hangingPunct="1">
              <a:spcBef>
                <a:spcPct val="0"/>
              </a:spcBef>
              <a:buNone/>
            </a:pPr>
            <a:r>
              <a:rPr lang="en-US" altLang="en-US" sz="1600" dirty="0"/>
              <a:t>Burn events result from equipment including radiology machines and cautery devices, chemotherapy and hot beverage spills.  </a:t>
            </a:r>
          </a:p>
          <a:p>
            <a:pPr marL="342900" indent="-342900" eaLnBrk="1" hangingPunct="1">
              <a:spcBef>
                <a:spcPct val="0"/>
              </a:spcBef>
            </a:pPr>
            <a:endParaRPr lang="en-US" altLang="en-US" sz="1600" dirty="0"/>
          </a:p>
        </p:txBody>
      </p:sp>
      <p:sp>
        <p:nvSpPr>
          <p:cNvPr id="5" name="TextBox 4">
            <a:extLst>
              <a:ext uri="{FF2B5EF4-FFF2-40B4-BE49-F238E27FC236}">
                <a16:creationId xmlns:a16="http://schemas.microsoft.com/office/drawing/2014/main" id="{283CCDCD-135A-4E4F-8022-CBFC0D7F27A4}"/>
              </a:ext>
            </a:extLst>
          </p:cNvPr>
          <p:cNvSpPr txBox="1"/>
          <p:nvPr/>
        </p:nvSpPr>
        <p:spPr>
          <a:xfrm>
            <a:off x="3468663" y="6101318"/>
            <a:ext cx="5896087"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14</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6541700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Acute Care Hospital: Patient Protection Data</a:t>
            </a:r>
          </a:p>
        </p:txBody>
      </p:sp>
      <p:graphicFrame>
        <p:nvGraphicFramePr>
          <p:cNvPr id="3" name="Chart 2"/>
          <p:cNvGraphicFramePr/>
          <p:nvPr>
            <p:extLst>
              <p:ext uri="{D42A27DB-BD31-4B8C-83A1-F6EECF244321}">
                <p14:modId xmlns:p14="http://schemas.microsoft.com/office/powerpoint/2010/main" val="2188834937"/>
              </p:ext>
            </p:extLst>
          </p:nvPr>
        </p:nvGraphicFramePr>
        <p:xfrm>
          <a:off x="4104968" y="1099685"/>
          <a:ext cx="7577516" cy="5117690"/>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600633" y="6047358"/>
            <a:ext cx="6135329"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sp>
        <p:nvSpPr>
          <p:cNvPr id="9" name="Rounded Rectangle 1"/>
          <p:cNvSpPr>
            <a:spLocks noChangeArrowheads="1"/>
          </p:cNvSpPr>
          <p:nvPr/>
        </p:nvSpPr>
        <p:spPr bwMode="auto">
          <a:xfrm>
            <a:off x="391531" y="1220189"/>
            <a:ext cx="2829341" cy="4828679"/>
          </a:xfrm>
          <a:prstGeom prst="roundRect">
            <a:avLst>
              <a:gd name="adj" fmla="val 13399"/>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1600" b="1" dirty="0">
              <a:solidFill>
                <a:srgbClr val="006699"/>
              </a:solidFill>
            </a:endParaRPr>
          </a:p>
          <a:p>
            <a:pPr eaLnBrk="1" hangingPunct="1">
              <a:spcBef>
                <a:spcPct val="0"/>
              </a:spcBef>
              <a:buNone/>
            </a:pPr>
            <a:r>
              <a:rPr lang="en-US" altLang="en-US" sz="1800" dirty="0"/>
              <a:t>There were 3 completed suicide events and 35 self-harm or attempted suicide events in 2019.</a:t>
            </a:r>
          </a:p>
          <a:p>
            <a:pPr marL="342900" indent="-342900" eaLnBrk="1" hangingPunct="1">
              <a:spcBef>
                <a:spcPct val="0"/>
              </a:spcBef>
            </a:pPr>
            <a:endParaRPr lang="en-US" altLang="en-US" sz="1800" dirty="0"/>
          </a:p>
          <a:p>
            <a:pPr eaLnBrk="1" hangingPunct="1">
              <a:spcBef>
                <a:spcPct val="0"/>
              </a:spcBef>
              <a:buNone/>
            </a:pPr>
            <a:r>
              <a:rPr lang="en-US" altLang="en-US" sz="1800" dirty="0"/>
              <a:t>Cutting and ingesting objects are the methods reported as having the highest incidence in the suicide and self-harm events.  </a:t>
            </a:r>
          </a:p>
          <a:p>
            <a:pPr marL="342900" indent="-342900" algn="ctr" eaLnBrk="1" hangingPunct="1">
              <a:spcBef>
                <a:spcPct val="0"/>
              </a:spcBef>
            </a:pPr>
            <a:endParaRPr lang="en-US" altLang="en-US" sz="1800" dirty="0"/>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15</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474446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Acute Care Hospital: Potential Criminal Event Data</a:t>
            </a:r>
            <a:endParaRPr lang="en-US" sz="4000" dirty="0">
              <a:solidFill>
                <a:schemeClr val="bg1">
                  <a:alpha val="95000"/>
                </a:schemeClr>
              </a:solidFill>
            </a:endParaRPr>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3736442523"/>
              </p:ext>
            </p:extLst>
          </p:nvPr>
        </p:nvGraphicFramePr>
        <p:xfrm>
          <a:off x="3819580" y="1086765"/>
          <a:ext cx="7663174" cy="4811713"/>
        </p:xfrm>
        <a:graphic>
          <a:graphicData uri="http://schemas.openxmlformats.org/drawingml/2006/chart">
            <c:chart xmlns:c="http://schemas.openxmlformats.org/drawingml/2006/chart" xmlns:r="http://schemas.openxmlformats.org/officeDocument/2006/relationships" r:id="rId3"/>
          </a:graphicData>
        </a:graphic>
      </p:graphicFrame>
      <p:sp>
        <p:nvSpPr>
          <p:cNvPr id="7" name="TextBox 6"/>
          <p:cNvSpPr txBox="1"/>
          <p:nvPr/>
        </p:nvSpPr>
        <p:spPr>
          <a:xfrm>
            <a:off x="3338286" y="1814286"/>
            <a:ext cx="184666" cy="369332"/>
          </a:xfrm>
          <a:prstGeom prst="rect">
            <a:avLst/>
          </a:prstGeom>
          <a:noFill/>
        </p:spPr>
        <p:txBody>
          <a:bodyPr wrap="none" rtlCol="0">
            <a:spAutoFit/>
          </a:bodyPr>
          <a:lstStyle/>
          <a:p>
            <a:endParaRPr lang="en-US" dirty="0"/>
          </a:p>
        </p:txBody>
      </p:sp>
      <p:sp>
        <p:nvSpPr>
          <p:cNvPr id="9" name="Rounded Rectangle 1"/>
          <p:cNvSpPr>
            <a:spLocks noChangeArrowheads="1"/>
          </p:cNvSpPr>
          <p:nvPr/>
        </p:nvSpPr>
        <p:spPr bwMode="auto">
          <a:xfrm>
            <a:off x="298458" y="1086765"/>
            <a:ext cx="2743200" cy="5088712"/>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800" dirty="0">
              <a:solidFill>
                <a:srgbClr val="000000"/>
              </a:solidFill>
            </a:endParaRPr>
          </a:p>
          <a:p>
            <a:pPr eaLnBrk="1" hangingPunct="1">
              <a:spcBef>
                <a:spcPct val="0"/>
              </a:spcBef>
              <a:buNone/>
            </a:pPr>
            <a:r>
              <a:rPr lang="en-US" altLang="en-US" sz="1550" dirty="0"/>
              <a:t>Over half of the physical assaults or abuse events that resulted in serious injury were patient on staff member encounters, often resulting in lost work days.</a:t>
            </a:r>
          </a:p>
          <a:p>
            <a:pPr eaLnBrk="1" hangingPunct="1">
              <a:spcBef>
                <a:spcPct val="0"/>
              </a:spcBef>
              <a:buNone/>
            </a:pPr>
            <a:endParaRPr lang="en-US" altLang="en-US" sz="1550" dirty="0"/>
          </a:p>
          <a:p>
            <a:pPr eaLnBrk="1" hangingPunct="1">
              <a:spcBef>
                <a:spcPct val="0"/>
              </a:spcBef>
              <a:buNone/>
            </a:pPr>
            <a:r>
              <a:rPr lang="en-US" altLang="en-US" sz="1550" dirty="0"/>
              <a:t>Emergency departments followed by inpatient psychiatric units are the most frequently reported location within the hospital for these events.  This has changed from last year when inpatient psychiatric units were the most frequent location.  </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16</a:t>
            </a:fld>
            <a:endParaRPr lang="en-US" dirty="0">
              <a:solidFill>
                <a:srgbClr val="464646">
                  <a:lumMod val="40000"/>
                  <a:lumOff val="60000"/>
                </a:srgbClr>
              </a:solidFill>
            </a:endParaRPr>
          </a:p>
        </p:txBody>
      </p:sp>
      <p:sp>
        <p:nvSpPr>
          <p:cNvPr id="12"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4" name="TextBox 3">
            <a:extLst>
              <a:ext uri="{FF2B5EF4-FFF2-40B4-BE49-F238E27FC236}">
                <a16:creationId xmlns:a16="http://schemas.microsoft.com/office/drawing/2014/main" id="{81BBFBF4-704B-4C86-8787-FFA616A35659}"/>
              </a:ext>
            </a:extLst>
          </p:cNvPr>
          <p:cNvSpPr txBox="1"/>
          <p:nvPr/>
        </p:nvSpPr>
        <p:spPr>
          <a:xfrm>
            <a:off x="3468663" y="6101318"/>
            <a:ext cx="5896087"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spTree>
    <p:extLst>
      <p:ext uri="{BB962C8B-B14F-4D97-AF65-F5344CB8AC3E}">
        <p14:creationId xmlns:p14="http://schemas.microsoft.com/office/powerpoint/2010/main" val="33551667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Acute Care Hospital: Care Management Data</a:t>
            </a:r>
            <a:endParaRPr lang="en-US" sz="4000" dirty="0">
              <a:solidFill>
                <a:schemeClr val="bg1">
                  <a:alpha val="95000"/>
                </a:schemeClr>
              </a:solidFill>
            </a:endParaRPr>
          </a:p>
        </p:txBody>
      </p:sp>
      <p:sp>
        <p:nvSpPr>
          <p:cNvPr id="3" name="Content Placeholder 2"/>
          <p:cNvSpPr>
            <a:spLocks noGrp="1"/>
          </p:cNvSpPr>
          <p:nvPr>
            <p:ph idx="1"/>
          </p:nvPr>
        </p:nvSpPr>
        <p:spPr>
          <a:xfrm>
            <a:off x="1981200" y="1314450"/>
            <a:ext cx="8229600" cy="5034722"/>
          </a:xfrm>
        </p:spPr>
        <p:txBody>
          <a:bodyPr/>
          <a:lstStyle/>
          <a:p>
            <a:pPr marL="457200" lvl="1" indent="0">
              <a:buNone/>
            </a:pPr>
            <a:endParaRPr lang="en-US" sz="800" dirty="0"/>
          </a:p>
          <a:p>
            <a:pPr marL="0" indent="0">
              <a:buNone/>
            </a:pPr>
            <a:endParaRPr lang="en-US" sz="2000" dirty="0"/>
          </a:p>
        </p:txBody>
      </p:sp>
      <p:graphicFrame>
        <p:nvGraphicFramePr>
          <p:cNvPr id="8" name="Chart 7"/>
          <p:cNvGraphicFramePr/>
          <p:nvPr>
            <p:extLst>
              <p:ext uri="{D42A27DB-BD31-4B8C-83A1-F6EECF244321}">
                <p14:modId xmlns:p14="http://schemas.microsoft.com/office/powerpoint/2010/main" val="2752941234"/>
              </p:ext>
            </p:extLst>
          </p:nvPr>
        </p:nvGraphicFramePr>
        <p:xfrm>
          <a:off x="348796" y="2362230"/>
          <a:ext cx="11547834" cy="4083436"/>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777613" y="6265161"/>
            <a:ext cx="6032090"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a:t>
            </a:r>
          </a:p>
        </p:txBody>
      </p:sp>
      <p:sp>
        <p:nvSpPr>
          <p:cNvPr id="9" name="Rounded Rectangle 1"/>
          <p:cNvSpPr>
            <a:spLocks noChangeArrowheads="1"/>
          </p:cNvSpPr>
          <p:nvPr/>
        </p:nvSpPr>
        <p:spPr bwMode="auto">
          <a:xfrm>
            <a:off x="0" y="931178"/>
            <a:ext cx="12192000" cy="1334558"/>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None/>
            </a:pPr>
            <a:r>
              <a:rPr lang="en-US" altLang="en-US" sz="1600" dirty="0">
                <a:solidFill>
                  <a:srgbClr val="000000"/>
                </a:solidFill>
              </a:rPr>
              <a:t>Falls that result in serious injury and pressure ulcers are the two most commonly reported events.</a:t>
            </a:r>
          </a:p>
          <a:p>
            <a:pPr algn="ctr" eaLnBrk="1" hangingPunct="1">
              <a:spcBef>
                <a:spcPct val="0"/>
              </a:spcBef>
              <a:buNone/>
            </a:pPr>
            <a:r>
              <a:rPr lang="en-US" altLang="en-US" sz="1600" dirty="0">
                <a:solidFill>
                  <a:srgbClr val="000000"/>
                </a:solidFill>
              </a:rPr>
              <a:t> Pressure ulcers are the most common serious injury, about </a:t>
            </a:r>
            <a:r>
              <a:rPr lang="en-US" altLang="en-US" sz="1600" dirty="0"/>
              <a:t>64% of those reported occurred on the back, spine or buttocks and 40% occurred in patients under the age of 65 years.</a:t>
            </a: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17</a:t>
            </a:fld>
            <a:endParaRPr lang="en-US" dirty="0">
              <a:solidFill>
                <a:srgbClr val="464646">
                  <a:lumMod val="40000"/>
                  <a:lumOff val="60000"/>
                </a:srgbClr>
              </a:solidFill>
            </a:endParaRPr>
          </a:p>
        </p:txBody>
      </p:sp>
      <p:sp>
        <p:nvSpPr>
          <p:cNvPr id="12"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83216690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altLang="en-US" sz="4000" dirty="0"/>
              <a:t>Non-Acute Care Hospital Data</a:t>
            </a:r>
            <a:endParaRPr lang="en-US" sz="4000" spc="50" dirty="0">
              <a:ln w="13500">
                <a:solidFill>
                  <a:schemeClr val="accent1">
                    <a:shade val="2500"/>
                    <a:alpha val="6500"/>
                  </a:schemeClr>
                </a:solidFill>
                <a:prstDash val="solid"/>
              </a:ln>
              <a:solidFill>
                <a:schemeClr val="bg1">
                  <a:alpha val="95000"/>
                </a:schemeClr>
              </a:solidFill>
              <a:effectLst>
                <a:innerShdw blurRad="50900" dist="38500" dir="13500000">
                  <a:srgbClr val="000000">
                    <a:alpha val="60000"/>
                  </a:srgbClr>
                </a:innerShdw>
              </a:effectLst>
            </a:endParaRPr>
          </a:p>
        </p:txBody>
      </p:sp>
      <p:sp>
        <p:nvSpPr>
          <p:cNvPr id="7" name="Rectangle 6"/>
          <p:cNvSpPr/>
          <p:nvPr/>
        </p:nvSpPr>
        <p:spPr>
          <a:xfrm>
            <a:off x="1981200" y="1251858"/>
            <a:ext cx="8069943" cy="830997"/>
          </a:xfrm>
          <a:prstGeom prst="rect">
            <a:avLst/>
          </a:prstGeom>
        </p:spPr>
        <p:txBody>
          <a:bodyPr wrap="square">
            <a:spAutoFit/>
          </a:bodyPr>
          <a:lstStyle/>
          <a:p>
            <a:r>
              <a:rPr lang="en-US" sz="2400" dirty="0"/>
              <a:t>Total Number of SREs in Non-Acute Care Hospitals by Year</a:t>
            </a:r>
            <a:br>
              <a:rPr lang="en-US" sz="2400" dirty="0"/>
            </a:br>
            <a:endParaRPr lang="en-US" sz="2400" dirty="0"/>
          </a:p>
        </p:txBody>
      </p:sp>
      <p:graphicFrame>
        <p:nvGraphicFramePr>
          <p:cNvPr id="3" name="Chart 2"/>
          <p:cNvGraphicFramePr/>
          <p:nvPr>
            <p:extLst>
              <p:ext uri="{D42A27DB-BD31-4B8C-83A1-F6EECF244321}">
                <p14:modId xmlns:p14="http://schemas.microsoft.com/office/powerpoint/2010/main" val="1802974357"/>
              </p:ext>
            </p:extLst>
          </p:nvPr>
        </p:nvGraphicFramePr>
        <p:xfrm>
          <a:off x="1853184" y="1689761"/>
          <a:ext cx="8339473" cy="4064000"/>
        </p:xfrm>
        <a:graphic>
          <a:graphicData uri="http://schemas.openxmlformats.org/drawingml/2006/chart">
            <c:chart xmlns:c="http://schemas.openxmlformats.org/drawingml/2006/chart" xmlns:r="http://schemas.openxmlformats.org/officeDocument/2006/relationships" r:id="rId3"/>
          </a:graphicData>
        </a:graphic>
      </p:graphicFrame>
      <p:sp>
        <p:nvSpPr>
          <p:cNvPr id="10" name="TextBox 1"/>
          <p:cNvSpPr txBox="1"/>
          <p:nvPr/>
        </p:nvSpPr>
        <p:spPr>
          <a:xfrm>
            <a:off x="5014389" y="3109823"/>
            <a:ext cx="2163223" cy="638354"/>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endParaRPr lang="en-US" sz="2800" dirty="0">
              <a:solidFill>
                <a:srgbClr val="FF0000"/>
              </a:solidFill>
            </a:endParaRPr>
          </a:p>
        </p:txBody>
      </p:sp>
      <p:sp>
        <p:nvSpPr>
          <p:cNvPr id="5" name="TextBox 4">
            <a:extLst>
              <a:ext uri="{FF2B5EF4-FFF2-40B4-BE49-F238E27FC236}">
                <a16:creationId xmlns:a16="http://schemas.microsoft.com/office/drawing/2014/main" id="{CFAEF4DE-08CA-46BF-80C3-B1C11CD18981}"/>
              </a:ext>
            </a:extLst>
          </p:cNvPr>
          <p:cNvSpPr txBox="1"/>
          <p:nvPr/>
        </p:nvSpPr>
        <p:spPr>
          <a:xfrm>
            <a:off x="2194560" y="5907024"/>
            <a:ext cx="8458200" cy="369332"/>
          </a:xfrm>
          <a:prstGeom prst="rect">
            <a:avLst/>
          </a:prstGeom>
          <a:noFill/>
        </p:spPr>
        <p:txBody>
          <a:bodyPr wrap="square" rtlCol="0">
            <a:spAutoFit/>
          </a:bodyPr>
          <a:lstStyle/>
          <a:p>
            <a:pPr lvl="0"/>
            <a:r>
              <a:rPr lang="en-US" dirty="0">
                <a:solidFill>
                  <a:prstClr val="black"/>
                </a:solidFill>
              </a:rPr>
              <a:t>Data abstracted on October 27, 2020 from the Health Care Facility Reporting System. </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18</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5276623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Non-Acute Care Hospital: Category Data</a:t>
            </a:r>
            <a:endParaRPr lang="en-US" sz="4000" dirty="0">
              <a:solidFill>
                <a:schemeClr val="bg1">
                  <a:alpha val="95000"/>
                </a:schemeClr>
              </a:solidFill>
            </a:endParaRPr>
          </a:p>
        </p:txBody>
      </p:sp>
      <p:sp>
        <p:nvSpPr>
          <p:cNvPr id="3" name="Content Placeholder 2"/>
          <p:cNvSpPr>
            <a:spLocks noGrp="1"/>
          </p:cNvSpPr>
          <p:nvPr>
            <p:ph idx="1"/>
          </p:nvPr>
        </p:nvSpPr>
        <p:spPr/>
        <p:txBody>
          <a:bodyPr/>
          <a:lstStyle/>
          <a:p>
            <a:pPr marL="0" indent="0">
              <a:buNone/>
            </a:pPr>
            <a:endParaRPr lang="en-US" sz="2000" dirty="0"/>
          </a:p>
          <a:p>
            <a:pPr marL="0" indent="0">
              <a:buNone/>
            </a:pPr>
            <a:endParaRPr lang="en-US" sz="2000" dirty="0"/>
          </a:p>
        </p:txBody>
      </p:sp>
      <p:sp>
        <p:nvSpPr>
          <p:cNvPr id="6" name="TextBox 5"/>
          <p:cNvSpPr txBox="1"/>
          <p:nvPr/>
        </p:nvSpPr>
        <p:spPr>
          <a:xfrm>
            <a:off x="2445279" y="1067172"/>
            <a:ext cx="6748963" cy="461665"/>
          </a:xfrm>
          <a:prstGeom prst="rect">
            <a:avLst/>
          </a:prstGeom>
          <a:noFill/>
        </p:spPr>
        <p:txBody>
          <a:bodyPr wrap="none" rtlCol="0">
            <a:spAutoFit/>
          </a:bodyPr>
          <a:lstStyle/>
          <a:p>
            <a:r>
              <a:rPr lang="en-US" sz="2400" dirty="0"/>
              <a:t>Reported SREs 2015-2019 (Non-acute care hospitals)</a:t>
            </a:r>
          </a:p>
        </p:txBody>
      </p:sp>
      <p:graphicFrame>
        <p:nvGraphicFramePr>
          <p:cNvPr id="7" name="Chart 6"/>
          <p:cNvGraphicFramePr/>
          <p:nvPr>
            <p:extLst>
              <p:ext uri="{D42A27DB-BD31-4B8C-83A1-F6EECF244321}">
                <p14:modId xmlns:p14="http://schemas.microsoft.com/office/powerpoint/2010/main" val="647497428"/>
              </p:ext>
            </p:extLst>
          </p:nvPr>
        </p:nvGraphicFramePr>
        <p:xfrm>
          <a:off x="2678244" y="1595004"/>
          <a:ext cx="8983177" cy="442379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p:cNvSpPr txBox="1"/>
          <p:nvPr/>
        </p:nvSpPr>
        <p:spPr>
          <a:xfrm>
            <a:off x="2587443" y="6126163"/>
            <a:ext cx="7005484"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sp>
        <p:nvSpPr>
          <p:cNvPr id="8" name="Rounded Rectangle 1"/>
          <p:cNvSpPr>
            <a:spLocks noChangeArrowheads="1"/>
          </p:cNvSpPr>
          <p:nvPr/>
        </p:nvSpPr>
        <p:spPr bwMode="auto">
          <a:xfrm>
            <a:off x="92434" y="1796920"/>
            <a:ext cx="2585810" cy="3110403"/>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800" b="1" dirty="0">
              <a:solidFill>
                <a:srgbClr val="006699"/>
              </a:solidFill>
            </a:endParaRPr>
          </a:p>
          <a:p>
            <a:pPr eaLnBrk="1" hangingPunct="1">
              <a:spcBef>
                <a:spcPct val="0"/>
              </a:spcBef>
              <a:buNone/>
            </a:pPr>
            <a:r>
              <a:rPr lang="en-US" altLang="en-US" sz="1600" dirty="0">
                <a:solidFill>
                  <a:srgbClr val="000000"/>
                </a:solidFill>
              </a:rPr>
              <a:t>There are three types of hospitals: public health, rehabilitation or psychiatric.</a:t>
            </a:r>
          </a:p>
          <a:p>
            <a:pPr marL="342900" indent="-342900" eaLnBrk="1" hangingPunct="1">
              <a:spcBef>
                <a:spcPct val="0"/>
              </a:spcBef>
            </a:pPr>
            <a:endParaRPr lang="en-US" altLang="en-US" sz="1600" dirty="0">
              <a:solidFill>
                <a:srgbClr val="000000"/>
              </a:solidFill>
            </a:endParaRPr>
          </a:p>
          <a:p>
            <a:pPr eaLnBrk="1" hangingPunct="1">
              <a:spcBef>
                <a:spcPct val="0"/>
              </a:spcBef>
              <a:buNone/>
            </a:pPr>
            <a:r>
              <a:rPr lang="en-US" altLang="en-US" sz="1600" dirty="0">
                <a:solidFill>
                  <a:srgbClr val="000000"/>
                </a:solidFill>
              </a:rPr>
              <a:t>Like acute care hospitals, falls and pressure ulcers continue to be the most common events.</a:t>
            </a:r>
          </a:p>
        </p:txBody>
      </p:sp>
      <p:sp>
        <p:nvSpPr>
          <p:cNvPr id="9"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19</a:t>
            </a:fld>
            <a:endParaRPr lang="en-US" dirty="0">
              <a:solidFill>
                <a:srgbClr val="464646">
                  <a:lumMod val="40000"/>
                  <a:lumOff val="60000"/>
                </a:srgbClr>
              </a:solidFill>
            </a:endParaRPr>
          </a:p>
        </p:txBody>
      </p:sp>
      <p:sp>
        <p:nvSpPr>
          <p:cNvPr id="11"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6904487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620098" y="161086"/>
            <a:ext cx="4549775" cy="708025"/>
          </a:xfrm>
          <a:noFill/>
        </p:spPr>
        <p:txBody>
          <a:bodyPr>
            <a:normAutofit/>
          </a:bodyPr>
          <a:lstStyle/>
          <a:p>
            <a:pPr eaLnBrk="1" hangingPunct="1">
              <a:defRPr/>
            </a:pPr>
            <a:r>
              <a:rPr lang="en-US" altLang="en-US" sz="4000" dirty="0"/>
              <a:t>Overview</a:t>
            </a:r>
            <a:endParaRPr lang="en-US" sz="4000" dirty="0">
              <a:solidFill>
                <a:schemeClr val="bg1">
                  <a:alpha val="95000"/>
                </a:schemeClr>
              </a:solidFill>
            </a:endParaRPr>
          </a:p>
        </p:txBody>
      </p:sp>
      <p:sp>
        <p:nvSpPr>
          <p:cNvPr id="27652" name="Rectangle 8"/>
          <p:cNvSpPr>
            <a:spLocks noGrp="1" noChangeArrowheads="1"/>
          </p:cNvSpPr>
          <p:nvPr>
            <p:ph type="body" idx="1"/>
          </p:nvPr>
        </p:nvSpPr>
        <p:spPr>
          <a:xfrm>
            <a:off x="1981200" y="1371600"/>
            <a:ext cx="8229600" cy="5105400"/>
          </a:xfrm>
        </p:spPr>
        <p:txBody>
          <a:bodyPr/>
          <a:lstStyle/>
          <a:p>
            <a:pPr>
              <a:spcAft>
                <a:spcPts val="1800"/>
              </a:spcAft>
              <a:buFont typeface="Arial" charset="0"/>
              <a:buChar char="•"/>
            </a:pPr>
            <a:r>
              <a:rPr lang="en-US" dirty="0">
                <a:latin typeface="Calibri" pitchFamily="34" charset="0"/>
              </a:rPr>
              <a:t>Purpose</a:t>
            </a:r>
          </a:p>
          <a:p>
            <a:pPr>
              <a:spcAft>
                <a:spcPts val="1800"/>
              </a:spcAft>
              <a:buFont typeface="Arial" charset="0"/>
              <a:buChar char="•"/>
            </a:pPr>
            <a:r>
              <a:rPr lang="en-US" dirty="0">
                <a:latin typeface="Calibri" pitchFamily="34" charset="0"/>
              </a:rPr>
              <a:t>Background</a:t>
            </a:r>
          </a:p>
          <a:p>
            <a:pPr>
              <a:spcAft>
                <a:spcPts val="1800"/>
              </a:spcAft>
              <a:buFont typeface="Arial" charset="0"/>
              <a:buChar char="•"/>
            </a:pPr>
            <a:r>
              <a:rPr lang="en-US" dirty="0">
                <a:latin typeface="Calibri" pitchFamily="34" charset="0"/>
              </a:rPr>
              <a:t>Serious Reportable Event Category Definitions</a:t>
            </a:r>
          </a:p>
          <a:p>
            <a:pPr>
              <a:spcAft>
                <a:spcPts val="1800"/>
              </a:spcAft>
              <a:buFont typeface="Arial" charset="0"/>
              <a:buChar char="•"/>
            </a:pPr>
            <a:r>
              <a:rPr lang="en-US" dirty="0">
                <a:latin typeface="Calibri" pitchFamily="34" charset="0"/>
              </a:rPr>
              <a:t>Outcomes</a:t>
            </a:r>
          </a:p>
          <a:p>
            <a:pPr>
              <a:spcAft>
                <a:spcPts val="1800"/>
              </a:spcAft>
              <a:buFont typeface="Arial" charset="0"/>
              <a:buChar char="•"/>
            </a:pPr>
            <a:r>
              <a:rPr lang="en-US" dirty="0">
                <a:latin typeface="Calibri" pitchFamily="34" charset="0"/>
              </a:rPr>
              <a:t>Quality Improvement Activities</a:t>
            </a:r>
          </a:p>
        </p:txBody>
      </p:sp>
      <p:sp>
        <p:nvSpPr>
          <p:cNvPr id="5"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2</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9450107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Ambulatory Surgical Centers Data</a:t>
            </a:r>
            <a:endParaRPr lang="en-US" sz="4000" dirty="0">
              <a:solidFill>
                <a:schemeClr val="bg1">
                  <a:alpha val="95000"/>
                </a:schemeClr>
              </a:solidFill>
            </a:endParaRPr>
          </a:p>
        </p:txBody>
      </p:sp>
      <p:graphicFrame>
        <p:nvGraphicFramePr>
          <p:cNvPr id="5" name="Content Placeholder 1"/>
          <p:cNvGraphicFramePr>
            <a:graphicFrameLocks/>
          </p:cNvGraphicFramePr>
          <p:nvPr>
            <p:extLst>
              <p:ext uri="{D42A27DB-BD31-4B8C-83A1-F6EECF244321}">
                <p14:modId xmlns:p14="http://schemas.microsoft.com/office/powerpoint/2010/main" val="891105180"/>
              </p:ext>
            </p:extLst>
          </p:nvPr>
        </p:nvGraphicFramePr>
        <p:xfrm>
          <a:off x="3043451" y="1489075"/>
          <a:ext cx="8386549" cy="4343400"/>
        </p:xfrm>
        <a:graphic>
          <a:graphicData uri="http://schemas.openxmlformats.org/drawingml/2006/chart">
            <c:chart xmlns:c="http://schemas.openxmlformats.org/drawingml/2006/chart" xmlns:r="http://schemas.openxmlformats.org/officeDocument/2006/relationships" r:id="rId3"/>
          </a:graphicData>
        </a:graphic>
      </p:graphicFrame>
      <p:sp>
        <p:nvSpPr>
          <p:cNvPr id="7" name="Rounded Rectangle 1"/>
          <p:cNvSpPr>
            <a:spLocks noChangeArrowheads="1"/>
          </p:cNvSpPr>
          <p:nvPr/>
        </p:nvSpPr>
        <p:spPr bwMode="auto">
          <a:xfrm>
            <a:off x="225975" y="1195388"/>
            <a:ext cx="2694645" cy="4930775"/>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None/>
            </a:pPr>
            <a:r>
              <a:rPr lang="en-US" altLang="en-US" sz="1600" dirty="0">
                <a:solidFill>
                  <a:srgbClr val="000000"/>
                </a:solidFill>
              </a:rPr>
              <a:t>There are 54 ASCs in Massachusetts.</a:t>
            </a:r>
          </a:p>
          <a:p>
            <a:pPr eaLnBrk="1" hangingPunct="1">
              <a:spcBef>
                <a:spcPct val="0"/>
              </a:spcBef>
              <a:buNone/>
            </a:pPr>
            <a:endParaRPr lang="en-US" altLang="en-US" sz="1600" dirty="0">
              <a:solidFill>
                <a:srgbClr val="000000"/>
              </a:solidFill>
            </a:endParaRPr>
          </a:p>
          <a:p>
            <a:pPr eaLnBrk="1" hangingPunct="1">
              <a:spcBef>
                <a:spcPct val="0"/>
              </a:spcBef>
              <a:buNone/>
            </a:pPr>
            <a:r>
              <a:rPr lang="en-US" altLang="en-US" sz="1600" dirty="0">
                <a:solidFill>
                  <a:srgbClr val="000000"/>
                </a:solidFill>
              </a:rPr>
              <a:t>All SREs were related to cataract procedures. </a:t>
            </a:r>
          </a:p>
          <a:p>
            <a:pPr eaLnBrk="1" hangingPunct="1">
              <a:spcBef>
                <a:spcPct val="0"/>
              </a:spcBef>
              <a:buNone/>
            </a:pPr>
            <a:endParaRPr lang="en-US" altLang="en-US" sz="1600" dirty="0">
              <a:solidFill>
                <a:srgbClr val="000000"/>
              </a:solidFill>
            </a:endParaRPr>
          </a:p>
          <a:p>
            <a:pPr eaLnBrk="1" hangingPunct="1">
              <a:spcBef>
                <a:spcPct val="0"/>
              </a:spcBef>
              <a:buNone/>
            </a:pPr>
            <a:r>
              <a:rPr lang="en-US" altLang="en-US" sz="1600" dirty="0">
                <a:solidFill>
                  <a:srgbClr val="000000"/>
                </a:solidFill>
              </a:rPr>
              <a:t>DPH continues to outreach and provide education regarding reporting and trends in order to encourage submissions.</a:t>
            </a:r>
          </a:p>
        </p:txBody>
      </p:sp>
      <p:sp>
        <p:nvSpPr>
          <p:cNvPr id="8"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20</a:t>
            </a:fld>
            <a:endParaRPr lang="en-US" dirty="0">
              <a:solidFill>
                <a:srgbClr val="464646">
                  <a:lumMod val="40000"/>
                  <a:lumOff val="60000"/>
                </a:srgbClr>
              </a:solidFill>
            </a:endParaRPr>
          </a:p>
        </p:txBody>
      </p:sp>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
        <p:nvSpPr>
          <p:cNvPr id="3" name="TextBox 2">
            <a:extLst>
              <a:ext uri="{FF2B5EF4-FFF2-40B4-BE49-F238E27FC236}">
                <a16:creationId xmlns:a16="http://schemas.microsoft.com/office/drawing/2014/main" id="{67327E81-30EE-4CBC-847C-5351306F7F2D}"/>
              </a:ext>
            </a:extLst>
          </p:cNvPr>
          <p:cNvSpPr txBox="1"/>
          <p:nvPr/>
        </p:nvSpPr>
        <p:spPr>
          <a:xfrm>
            <a:off x="3468663" y="6101318"/>
            <a:ext cx="5896087"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spTree>
    <p:extLst>
      <p:ext uri="{BB962C8B-B14F-4D97-AF65-F5344CB8AC3E}">
        <p14:creationId xmlns:p14="http://schemas.microsoft.com/office/powerpoint/2010/main" val="11920445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291EE-DDEE-4E57-A72A-FE927D3DDEAC}"/>
              </a:ext>
            </a:extLst>
          </p:cNvPr>
          <p:cNvSpPr>
            <a:spLocks noGrp="1"/>
          </p:cNvSpPr>
          <p:nvPr>
            <p:ph type="title"/>
          </p:nvPr>
        </p:nvSpPr>
        <p:spPr/>
        <p:txBody>
          <a:bodyPr/>
          <a:lstStyle/>
          <a:p>
            <a:r>
              <a:rPr lang="en-US" dirty="0"/>
              <a:t>SRE Types by Race</a:t>
            </a:r>
          </a:p>
        </p:txBody>
      </p:sp>
      <p:graphicFrame>
        <p:nvGraphicFramePr>
          <p:cNvPr id="8" name="Content Placeholder 7">
            <a:extLst>
              <a:ext uri="{FF2B5EF4-FFF2-40B4-BE49-F238E27FC236}">
                <a16:creationId xmlns:a16="http://schemas.microsoft.com/office/drawing/2014/main" id="{1E2A66E3-E972-4FA5-B17E-EFF4541A9259}"/>
              </a:ext>
            </a:extLst>
          </p:cNvPr>
          <p:cNvGraphicFramePr>
            <a:graphicFrameLocks noGrp="1"/>
          </p:cNvGraphicFramePr>
          <p:nvPr>
            <p:ph idx="1"/>
            <p:extLst>
              <p:ext uri="{D42A27DB-BD31-4B8C-83A1-F6EECF244321}">
                <p14:modId xmlns:p14="http://schemas.microsoft.com/office/powerpoint/2010/main" val="2143548508"/>
              </p:ext>
            </p:extLst>
          </p:nvPr>
        </p:nvGraphicFramePr>
        <p:xfrm>
          <a:off x="609600" y="1379485"/>
          <a:ext cx="109728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45A29F73-A0E2-43A9-BEB0-AC29F5CE5B92}"/>
              </a:ext>
            </a:extLst>
          </p:cNvPr>
          <p:cNvSpPr txBox="1"/>
          <p:nvPr/>
        </p:nvSpPr>
        <p:spPr>
          <a:xfrm>
            <a:off x="3468663" y="6101318"/>
            <a:ext cx="5896087"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sp>
        <p:nvSpPr>
          <p:cNvPr id="12" name="Rounded Rectangle 1">
            <a:extLst>
              <a:ext uri="{FF2B5EF4-FFF2-40B4-BE49-F238E27FC236}">
                <a16:creationId xmlns:a16="http://schemas.microsoft.com/office/drawing/2014/main" id="{D24F0C87-A412-4429-80FA-3AD9793AA402}"/>
              </a:ext>
            </a:extLst>
          </p:cNvPr>
          <p:cNvSpPr>
            <a:spLocks noChangeArrowheads="1"/>
          </p:cNvSpPr>
          <p:nvPr/>
        </p:nvSpPr>
        <p:spPr bwMode="auto">
          <a:xfrm>
            <a:off x="5717628" y="1348047"/>
            <a:ext cx="6043447" cy="2278022"/>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None/>
            </a:pPr>
            <a:r>
              <a:rPr lang="en-US" altLang="en-US" sz="1600" dirty="0">
                <a:solidFill>
                  <a:srgbClr val="000000"/>
                </a:solidFill>
              </a:rPr>
              <a:t>Although most SREs are reported in white patients (75%), a significant proportion of events are reported with unknown race (9%), other race (4%), or missing race (3%).  Most events with unknown race, other race or missing race are from acute care hospitals.</a:t>
            </a:r>
          </a:p>
        </p:txBody>
      </p:sp>
    </p:spTree>
    <p:extLst>
      <p:ext uri="{BB962C8B-B14F-4D97-AF65-F5344CB8AC3E}">
        <p14:creationId xmlns:p14="http://schemas.microsoft.com/office/powerpoint/2010/main" val="219952841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C291EE-DDEE-4E57-A72A-FE927D3DDEAC}"/>
              </a:ext>
            </a:extLst>
          </p:cNvPr>
          <p:cNvSpPr>
            <a:spLocks noGrp="1"/>
          </p:cNvSpPr>
          <p:nvPr>
            <p:ph type="title"/>
          </p:nvPr>
        </p:nvSpPr>
        <p:spPr/>
        <p:txBody>
          <a:bodyPr>
            <a:normAutofit/>
          </a:bodyPr>
          <a:lstStyle/>
          <a:p>
            <a:r>
              <a:rPr lang="en-US" dirty="0"/>
              <a:t>SRE Types by Ethnicity</a:t>
            </a:r>
          </a:p>
        </p:txBody>
      </p:sp>
      <p:graphicFrame>
        <p:nvGraphicFramePr>
          <p:cNvPr id="8" name="Content Placeholder 7">
            <a:extLst>
              <a:ext uri="{FF2B5EF4-FFF2-40B4-BE49-F238E27FC236}">
                <a16:creationId xmlns:a16="http://schemas.microsoft.com/office/drawing/2014/main" id="{1E2A66E3-E972-4FA5-B17E-EFF4541A9259}"/>
              </a:ext>
            </a:extLst>
          </p:cNvPr>
          <p:cNvGraphicFramePr>
            <a:graphicFrameLocks noGrp="1"/>
          </p:cNvGraphicFramePr>
          <p:nvPr>
            <p:ph idx="1"/>
            <p:extLst>
              <p:ext uri="{D42A27DB-BD31-4B8C-83A1-F6EECF244321}">
                <p14:modId xmlns:p14="http://schemas.microsoft.com/office/powerpoint/2010/main" val="403451680"/>
              </p:ext>
            </p:extLst>
          </p:nvPr>
        </p:nvGraphicFramePr>
        <p:xfrm>
          <a:off x="609600" y="1379485"/>
          <a:ext cx="109728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10" name="TextBox 9">
            <a:extLst>
              <a:ext uri="{FF2B5EF4-FFF2-40B4-BE49-F238E27FC236}">
                <a16:creationId xmlns:a16="http://schemas.microsoft.com/office/drawing/2014/main" id="{45A29F73-A0E2-43A9-BEB0-AC29F5CE5B92}"/>
              </a:ext>
            </a:extLst>
          </p:cNvPr>
          <p:cNvSpPr txBox="1"/>
          <p:nvPr/>
        </p:nvSpPr>
        <p:spPr>
          <a:xfrm>
            <a:off x="3468663" y="6101318"/>
            <a:ext cx="5896087"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sp>
        <p:nvSpPr>
          <p:cNvPr id="12" name="Rounded Rectangle 1">
            <a:extLst>
              <a:ext uri="{FF2B5EF4-FFF2-40B4-BE49-F238E27FC236}">
                <a16:creationId xmlns:a16="http://schemas.microsoft.com/office/drawing/2014/main" id="{D24F0C87-A412-4429-80FA-3AD9793AA402}"/>
              </a:ext>
            </a:extLst>
          </p:cNvPr>
          <p:cNvSpPr>
            <a:spLocks noChangeArrowheads="1"/>
          </p:cNvSpPr>
          <p:nvPr/>
        </p:nvSpPr>
        <p:spPr bwMode="auto">
          <a:xfrm>
            <a:off x="5717628" y="1348047"/>
            <a:ext cx="6043447" cy="2278022"/>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None/>
            </a:pPr>
            <a:r>
              <a:rPr lang="en-US" altLang="en-US" sz="1600" dirty="0">
                <a:solidFill>
                  <a:srgbClr val="000000"/>
                </a:solidFill>
              </a:rPr>
              <a:t>Although most SREs are reported in Non-Hispanic patients (N=1104), about 7% (N=78) are reported for Hispanic patients, about 10% (N=121) are reported for patients with Unknown ethnicity and another 3% (N=36) are reported for patients with missing ethnicity.</a:t>
            </a:r>
          </a:p>
        </p:txBody>
      </p:sp>
    </p:spTree>
    <p:extLst>
      <p:ext uri="{BB962C8B-B14F-4D97-AF65-F5344CB8AC3E}">
        <p14:creationId xmlns:p14="http://schemas.microsoft.com/office/powerpoint/2010/main" val="28174254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DFAC1-0473-4A99-8174-FE7AFFF9B6C5}"/>
              </a:ext>
            </a:extLst>
          </p:cNvPr>
          <p:cNvSpPr>
            <a:spLocks noGrp="1"/>
          </p:cNvSpPr>
          <p:nvPr>
            <p:ph type="title"/>
          </p:nvPr>
        </p:nvSpPr>
        <p:spPr/>
        <p:txBody>
          <a:bodyPr>
            <a:noAutofit/>
          </a:bodyPr>
          <a:lstStyle/>
          <a:p>
            <a:r>
              <a:rPr lang="en-US" sz="3200" dirty="0"/>
              <a:t>CY 2019 SREs by Type compared with Preliminary CY 2020 SREs</a:t>
            </a:r>
          </a:p>
        </p:txBody>
      </p:sp>
      <p:sp>
        <p:nvSpPr>
          <p:cNvPr id="3" name="TextBox 2">
            <a:extLst>
              <a:ext uri="{FF2B5EF4-FFF2-40B4-BE49-F238E27FC236}">
                <a16:creationId xmlns:a16="http://schemas.microsoft.com/office/drawing/2014/main" id="{DCF1523A-8D68-4E60-84B6-B756B9124138}"/>
              </a:ext>
            </a:extLst>
          </p:cNvPr>
          <p:cNvSpPr txBox="1"/>
          <p:nvPr/>
        </p:nvSpPr>
        <p:spPr>
          <a:xfrm>
            <a:off x="3468663" y="6101318"/>
            <a:ext cx="5896087"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graphicFrame>
        <p:nvGraphicFramePr>
          <p:cNvPr id="10" name="Content Placeholder 9">
            <a:extLst>
              <a:ext uri="{FF2B5EF4-FFF2-40B4-BE49-F238E27FC236}">
                <a16:creationId xmlns:a16="http://schemas.microsoft.com/office/drawing/2014/main" id="{AE3FA9C6-BECB-4068-AB5B-B15E456598A9}"/>
              </a:ext>
            </a:extLst>
          </p:cNvPr>
          <p:cNvGraphicFramePr>
            <a:graphicFrameLocks noGrp="1"/>
          </p:cNvGraphicFramePr>
          <p:nvPr>
            <p:ph idx="1"/>
            <p:extLst>
              <p:ext uri="{D42A27DB-BD31-4B8C-83A1-F6EECF244321}">
                <p14:modId xmlns:p14="http://schemas.microsoft.com/office/powerpoint/2010/main" val="2101975065"/>
              </p:ext>
            </p:extLst>
          </p:nvPr>
        </p:nvGraphicFramePr>
        <p:xfrm>
          <a:off x="3120869" y="1199319"/>
          <a:ext cx="8131630" cy="4633857"/>
        </p:xfrm>
        <a:graphic>
          <a:graphicData uri="http://schemas.openxmlformats.org/drawingml/2006/chart">
            <c:chart xmlns:c="http://schemas.openxmlformats.org/drawingml/2006/chart" xmlns:r="http://schemas.openxmlformats.org/officeDocument/2006/relationships" r:id="rId3"/>
          </a:graphicData>
        </a:graphic>
      </p:graphicFrame>
      <p:sp>
        <p:nvSpPr>
          <p:cNvPr id="12" name="Rounded Rectangle 1">
            <a:extLst>
              <a:ext uri="{FF2B5EF4-FFF2-40B4-BE49-F238E27FC236}">
                <a16:creationId xmlns:a16="http://schemas.microsoft.com/office/drawing/2014/main" id="{19A663A6-2183-4524-B3F8-FF09484C4744}"/>
              </a:ext>
            </a:extLst>
          </p:cNvPr>
          <p:cNvSpPr>
            <a:spLocks noChangeArrowheads="1"/>
          </p:cNvSpPr>
          <p:nvPr/>
        </p:nvSpPr>
        <p:spPr bwMode="auto">
          <a:xfrm>
            <a:off x="252249" y="1905094"/>
            <a:ext cx="2490951" cy="2914332"/>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None/>
            </a:pPr>
            <a:r>
              <a:rPr lang="en-US" altLang="en-US" sz="1600" dirty="0">
                <a:solidFill>
                  <a:srgbClr val="000000"/>
                </a:solidFill>
              </a:rPr>
              <a:t>Although data are still incomplete, and preliminary, there does not appear to be a great difference in the frequency of events by  type when comparing CY 2019 to CY 2020.</a:t>
            </a:r>
          </a:p>
        </p:txBody>
      </p:sp>
    </p:spTree>
    <p:extLst>
      <p:ext uri="{BB962C8B-B14F-4D97-AF65-F5344CB8AC3E}">
        <p14:creationId xmlns:p14="http://schemas.microsoft.com/office/powerpoint/2010/main" val="3083672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1DFAC1-0473-4A99-8174-FE7AFFF9B6C5}"/>
              </a:ext>
            </a:extLst>
          </p:cNvPr>
          <p:cNvSpPr>
            <a:spLocks noGrp="1"/>
          </p:cNvSpPr>
          <p:nvPr>
            <p:ph type="title"/>
          </p:nvPr>
        </p:nvSpPr>
        <p:spPr/>
        <p:txBody>
          <a:bodyPr>
            <a:noAutofit/>
          </a:bodyPr>
          <a:lstStyle/>
          <a:p>
            <a:r>
              <a:rPr lang="en-US" sz="3200" dirty="0"/>
              <a:t>SRE Types Among Veterans</a:t>
            </a:r>
          </a:p>
        </p:txBody>
      </p:sp>
      <p:sp>
        <p:nvSpPr>
          <p:cNvPr id="3" name="TextBox 2">
            <a:extLst>
              <a:ext uri="{FF2B5EF4-FFF2-40B4-BE49-F238E27FC236}">
                <a16:creationId xmlns:a16="http://schemas.microsoft.com/office/drawing/2014/main" id="{DCF1523A-8D68-4E60-84B6-B756B9124138}"/>
              </a:ext>
            </a:extLst>
          </p:cNvPr>
          <p:cNvSpPr txBox="1"/>
          <p:nvPr/>
        </p:nvSpPr>
        <p:spPr>
          <a:xfrm>
            <a:off x="3468663" y="6101318"/>
            <a:ext cx="5896087" cy="276999"/>
          </a:xfrm>
          <a:prstGeom prst="rect">
            <a:avLst/>
          </a:prstGeom>
          <a:noFill/>
        </p:spPr>
        <p:txBody>
          <a:bodyPr wrap="square" rtlCol="0">
            <a:spAutoFit/>
          </a:bodyPr>
          <a:lstStyle/>
          <a:p>
            <a:pPr lvl="0"/>
            <a:r>
              <a:rPr lang="en-US" sz="1200" dirty="0">
                <a:solidFill>
                  <a:prstClr val="black"/>
                </a:solidFill>
                <a:latin typeface="Calibri"/>
              </a:rPr>
              <a:t>Data abstracted on October 27, 2020 from the Health Care Facility Reporting System. </a:t>
            </a:r>
          </a:p>
        </p:txBody>
      </p:sp>
      <p:graphicFrame>
        <p:nvGraphicFramePr>
          <p:cNvPr id="9" name="Content Placeholder 8">
            <a:extLst>
              <a:ext uri="{FF2B5EF4-FFF2-40B4-BE49-F238E27FC236}">
                <a16:creationId xmlns:a16="http://schemas.microsoft.com/office/drawing/2014/main" id="{069AF831-DFB1-4B51-9788-0E02019A7502}"/>
              </a:ext>
            </a:extLst>
          </p:cNvPr>
          <p:cNvGraphicFramePr>
            <a:graphicFrameLocks noGrp="1"/>
          </p:cNvGraphicFramePr>
          <p:nvPr>
            <p:ph idx="1"/>
            <p:extLst>
              <p:ext uri="{D42A27DB-BD31-4B8C-83A1-F6EECF244321}">
                <p14:modId xmlns:p14="http://schemas.microsoft.com/office/powerpoint/2010/main" val="2471516762"/>
              </p:ext>
            </p:extLst>
          </p:nvPr>
        </p:nvGraphicFramePr>
        <p:xfrm>
          <a:off x="4256689" y="1387368"/>
          <a:ext cx="6978869" cy="4707266"/>
        </p:xfrm>
        <a:graphic>
          <a:graphicData uri="http://schemas.openxmlformats.org/drawingml/2006/chart">
            <c:chart xmlns:c="http://schemas.openxmlformats.org/drawingml/2006/chart" xmlns:r="http://schemas.openxmlformats.org/officeDocument/2006/relationships" r:id="rId2"/>
          </a:graphicData>
        </a:graphic>
      </p:graphicFrame>
      <p:sp>
        <p:nvSpPr>
          <p:cNvPr id="11" name="Rounded Rectangle 1">
            <a:extLst>
              <a:ext uri="{FF2B5EF4-FFF2-40B4-BE49-F238E27FC236}">
                <a16:creationId xmlns:a16="http://schemas.microsoft.com/office/drawing/2014/main" id="{7D6F3615-463E-45F7-BC18-92C1C097BEFB}"/>
              </a:ext>
            </a:extLst>
          </p:cNvPr>
          <p:cNvSpPr>
            <a:spLocks noChangeArrowheads="1"/>
          </p:cNvSpPr>
          <p:nvPr/>
        </p:nvSpPr>
        <p:spPr bwMode="auto">
          <a:xfrm>
            <a:off x="252249" y="1905094"/>
            <a:ext cx="3636578" cy="2193940"/>
          </a:xfrm>
          <a:prstGeom prst="roundRect">
            <a:avLst>
              <a:gd name="adj" fmla="val 16667"/>
            </a:avLst>
          </a:prstGeom>
          <a:solidFill>
            <a:srgbClr val="CCECFF"/>
          </a:solidFill>
          <a:ln w="38100">
            <a:solidFill>
              <a:srgbClr val="DDDDDD"/>
            </a:solidFill>
            <a:round/>
            <a:headEnd/>
            <a:tailEnd/>
          </a:ln>
          <a:effectLst/>
          <a:extLst>
            <a:ext uri="{AF507438-7753-43E0-B8FC-AC1667EBCBE1}">
              <a14:hiddenEffects xmlns:a14="http://schemas.microsoft.com/office/drawing/2010/main">
                <a:effectLst>
                  <a:outerShdw dist="35921" dir="2700000" algn="ctr" rotWithShape="0">
                    <a:schemeClr val="bg2">
                      <a:alpha val="74997"/>
                    </a:schemeClr>
                  </a:outerShdw>
                </a:effectLst>
              </a14:hiddenEffects>
            </a:ext>
          </a:extLst>
        </p:spPr>
        <p:txBody>
          <a:bodyPr lIns="121495" tIns="60756" rIns="121495" bIns="60756"/>
          <a:lstStyle>
            <a:lvl1pPr defTabSz="1217613" eaLnBrk="0" hangingPunct="0">
              <a:spcBef>
                <a:spcPct val="20000"/>
              </a:spcBef>
              <a:buChar char="•"/>
              <a:defRPr sz="4300">
                <a:solidFill>
                  <a:schemeClr val="tx1"/>
                </a:solidFill>
                <a:latin typeface="Calibri" pitchFamily="34" charset="0"/>
                <a:ea typeface="ＭＳ Ｐゴシック" pitchFamily="34" charset="-128"/>
              </a:defRPr>
            </a:lvl1pPr>
            <a:lvl2pPr marL="1065213" indent="-455613" defTabSz="1217613" eaLnBrk="0" hangingPunct="0">
              <a:spcBef>
                <a:spcPct val="20000"/>
              </a:spcBef>
              <a:buChar char="–"/>
              <a:defRPr sz="3700">
                <a:solidFill>
                  <a:schemeClr val="tx1"/>
                </a:solidFill>
                <a:latin typeface="Calibri" pitchFamily="34" charset="0"/>
                <a:ea typeface="ＭＳ Ｐゴシック" pitchFamily="34" charset="-128"/>
              </a:defRPr>
            </a:lvl2pPr>
            <a:lvl3pPr marL="1674813" indent="-457200" defTabSz="1217613" eaLnBrk="0" hangingPunct="0">
              <a:spcBef>
                <a:spcPct val="20000"/>
              </a:spcBef>
              <a:buChar char="•"/>
              <a:defRPr sz="3200">
                <a:solidFill>
                  <a:schemeClr val="tx1"/>
                </a:solidFill>
                <a:latin typeface="Calibri" pitchFamily="34" charset="0"/>
                <a:ea typeface="ＭＳ Ｐゴシック" pitchFamily="34" charset="-128"/>
              </a:defRPr>
            </a:lvl3pPr>
            <a:lvl4pPr marL="2282825" indent="-455613" defTabSz="1217613" eaLnBrk="0" hangingPunct="0">
              <a:spcBef>
                <a:spcPct val="20000"/>
              </a:spcBef>
              <a:buChar char="–"/>
              <a:defRPr sz="2700">
                <a:solidFill>
                  <a:schemeClr val="tx1"/>
                </a:solidFill>
                <a:latin typeface="Calibri" pitchFamily="34" charset="0"/>
                <a:ea typeface="ＭＳ Ｐゴシック" pitchFamily="34" charset="-128"/>
              </a:defRPr>
            </a:lvl4pPr>
            <a:lvl5pPr marL="2892425" indent="-457200" defTabSz="1217613" eaLnBrk="0" hangingPunct="0">
              <a:spcBef>
                <a:spcPct val="20000"/>
              </a:spcBef>
              <a:buChar char="»"/>
              <a:defRPr sz="2700">
                <a:solidFill>
                  <a:schemeClr val="tx1"/>
                </a:solidFill>
                <a:latin typeface="Calibri" pitchFamily="34" charset="0"/>
                <a:ea typeface="ＭＳ Ｐゴシック" pitchFamily="34" charset="-128"/>
              </a:defRPr>
            </a:lvl5pPr>
            <a:lvl6pPr marL="33496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6pPr>
            <a:lvl7pPr marL="38068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7pPr>
            <a:lvl8pPr marL="42640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8pPr>
            <a:lvl9pPr marL="4721225" indent="-457200" defTabSz="1217613" eaLnBrk="0" fontAlgn="base" hangingPunct="0">
              <a:spcBef>
                <a:spcPct val="20000"/>
              </a:spcBef>
              <a:spcAft>
                <a:spcPct val="0"/>
              </a:spcAft>
              <a:buChar char="»"/>
              <a:defRPr sz="2700">
                <a:solidFill>
                  <a:schemeClr val="tx1"/>
                </a:solidFill>
                <a:latin typeface="Calibri" pitchFamily="34" charset="0"/>
                <a:ea typeface="ＭＳ Ｐゴシック" pitchFamily="34" charset="-128"/>
              </a:defRPr>
            </a:lvl9pPr>
          </a:lstStyle>
          <a:p>
            <a:pPr algn="ctr" eaLnBrk="1" hangingPunct="1">
              <a:spcBef>
                <a:spcPct val="0"/>
              </a:spcBef>
              <a:buFontTx/>
              <a:buNone/>
            </a:pPr>
            <a:r>
              <a:rPr lang="en-US" altLang="en-US" sz="2400" b="1" dirty="0">
                <a:solidFill>
                  <a:srgbClr val="006699"/>
                </a:solidFill>
              </a:rPr>
              <a:t>Key Findings</a:t>
            </a:r>
          </a:p>
          <a:p>
            <a:pPr algn="ctr" eaLnBrk="1" hangingPunct="1">
              <a:spcBef>
                <a:spcPct val="0"/>
              </a:spcBef>
              <a:buFontTx/>
              <a:buNone/>
            </a:pPr>
            <a:endParaRPr lang="en-US" altLang="en-US" sz="2000" dirty="0">
              <a:solidFill>
                <a:srgbClr val="000000"/>
              </a:solidFill>
            </a:endParaRPr>
          </a:p>
          <a:p>
            <a:pPr eaLnBrk="1" hangingPunct="1">
              <a:spcBef>
                <a:spcPct val="0"/>
              </a:spcBef>
              <a:buNone/>
            </a:pPr>
            <a:r>
              <a:rPr lang="en-US" altLang="en-US" sz="1600" dirty="0">
                <a:solidFill>
                  <a:srgbClr val="000000"/>
                </a:solidFill>
              </a:rPr>
              <a:t>Similar to the total population, the most common SRE reported for Veterans (N=49) across all reporting settings was pressure ulcers (N=26) and falls (N=16).</a:t>
            </a:r>
          </a:p>
        </p:txBody>
      </p:sp>
    </p:spTree>
    <p:extLst>
      <p:ext uri="{BB962C8B-B14F-4D97-AF65-F5344CB8AC3E}">
        <p14:creationId xmlns:p14="http://schemas.microsoft.com/office/powerpoint/2010/main" val="4739800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Quality Improvement Activities</a:t>
            </a:r>
            <a:endParaRPr lang="en-US" sz="4000" dirty="0">
              <a:solidFill>
                <a:schemeClr val="bg1">
                  <a:alpha val="95000"/>
                </a:schemeClr>
              </a:solidFill>
            </a:endParaRPr>
          </a:p>
        </p:txBody>
      </p:sp>
      <p:sp>
        <p:nvSpPr>
          <p:cNvPr id="3" name="Content Placeholder 2"/>
          <p:cNvSpPr>
            <a:spLocks noGrp="1"/>
          </p:cNvSpPr>
          <p:nvPr>
            <p:ph idx="1"/>
          </p:nvPr>
        </p:nvSpPr>
        <p:spPr>
          <a:xfrm>
            <a:off x="277091" y="1187992"/>
            <a:ext cx="11288531" cy="4811713"/>
          </a:xfrm>
        </p:spPr>
        <p:txBody>
          <a:bodyPr>
            <a:normAutofit lnSpcReduction="10000"/>
          </a:bodyPr>
          <a:lstStyle/>
          <a:p>
            <a:r>
              <a:rPr lang="en-US" sz="2000" dirty="0"/>
              <a:t>Working with individual facilities after a SRE occurs to develop corrective action plans and prevent an event of a similar type from happening in the future.</a:t>
            </a:r>
          </a:p>
          <a:p>
            <a:pPr marL="0" indent="0">
              <a:buNone/>
            </a:pPr>
            <a:endParaRPr lang="en-US" sz="2000" dirty="0">
              <a:solidFill>
                <a:prstClr val="black"/>
              </a:solidFill>
            </a:endParaRPr>
          </a:p>
          <a:p>
            <a:r>
              <a:rPr lang="en-US" sz="2000" dirty="0"/>
              <a:t>Continued collaboration with DPH’s Suicide Prevention Program to share event data and promote use of online curriculum detailing best practices for reducing suicide and self-harm in the facility setting.</a:t>
            </a:r>
            <a:endParaRPr lang="en-US" sz="2000" dirty="0">
              <a:solidFill>
                <a:prstClr val="black"/>
              </a:solidFill>
            </a:endParaRPr>
          </a:p>
          <a:p>
            <a:pPr marL="0" lvl="0" indent="0">
              <a:buNone/>
            </a:pPr>
            <a:endParaRPr lang="en-US" sz="2000" dirty="0"/>
          </a:p>
          <a:p>
            <a:r>
              <a:rPr lang="en-US" sz="2000" dirty="0"/>
              <a:t>Actively participating in MA Coalition for the Prevention of Medical Errors.</a:t>
            </a:r>
          </a:p>
          <a:p>
            <a:pPr lvl="1">
              <a:buFont typeface="Arial" panose="020B0604020202020204" pitchFamily="34" charset="0"/>
              <a:buChar char="•"/>
            </a:pPr>
            <a:r>
              <a:rPr lang="en-US" sz="2000" dirty="0"/>
              <a:t>Sharing electronic health system related events and opportunities to address causal factors.</a:t>
            </a:r>
          </a:p>
          <a:p>
            <a:endParaRPr lang="en-US" sz="800" dirty="0"/>
          </a:p>
          <a:p>
            <a:pPr marL="0" indent="0"/>
            <a:r>
              <a:rPr lang="en-US" sz="2000" dirty="0"/>
              <a:t>    Partnering with Betsy Lehman Center to address the following:</a:t>
            </a:r>
          </a:p>
          <a:p>
            <a:pPr lvl="1">
              <a:buFontTx/>
              <a:buChar char="•"/>
            </a:pPr>
            <a:r>
              <a:rPr lang="en-US" sz="2000" dirty="0"/>
              <a:t>Utilize their monthly newsletter to share patient safety trends; and</a:t>
            </a:r>
          </a:p>
          <a:p>
            <a:pPr lvl="1">
              <a:buFontTx/>
              <a:buChar char="•"/>
            </a:pPr>
            <a:r>
              <a:rPr lang="en-US" sz="2000" dirty="0"/>
              <a:t>Maintaining an Interagency Service Agreement to allow for more seamless data sharing, as intended by the 2012 cost containment act.</a:t>
            </a:r>
          </a:p>
          <a:p>
            <a:endParaRPr lang="en-US" sz="800" dirty="0"/>
          </a:p>
          <a:p>
            <a:pPr marL="0" indent="0">
              <a:buNone/>
            </a:pPr>
            <a:endParaRPr lang="en-US" sz="800" dirty="0"/>
          </a:p>
          <a:p>
            <a:r>
              <a:rPr lang="en-US" sz="2000" dirty="0"/>
              <a:t>Utilizing DPH list </a:t>
            </a:r>
            <a:r>
              <a:rPr lang="en-US" sz="2000"/>
              <a:t>servs</a:t>
            </a:r>
            <a:r>
              <a:rPr lang="en-US" sz="2000" dirty="0"/>
              <a:t> for widespread education and to share appropriate guidance. </a:t>
            </a:r>
          </a:p>
          <a:p>
            <a:endParaRPr lang="en-US" sz="800" dirty="0"/>
          </a:p>
          <a:p>
            <a:pPr marL="0" indent="0">
              <a:buNone/>
            </a:pPr>
            <a:endParaRPr lang="en-US" sz="2200" dirty="0"/>
          </a:p>
        </p:txBody>
      </p:sp>
      <p:sp>
        <p:nvSpPr>
          <p:cNvPr id="5"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25</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84399421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a:t>Contact Information</a:t>
            </a:r>
            <a:endParaRPr lang="en-US" sz="4000" dirty="0">
              <a:solidFill>
                <a:schemeClr val="bg1">
                  <a:alpha val="95000"/>
                </a:schemeClr>
              </a:solidFill>
            </a:endParaRPr>
          </a:p>
        </p:txBody>
      </p:sp>
      <p:sp>
        <p:nvSpPr>
          <p:cNvPr id="3" name="Content Placeholder 2"/>
          <p:cNvSpPr>
            <a:spLocks noGrp="1"/>
          </p:cNvSpPr>
          <p:nvPr>
            <p:ph idx="1"/>
          </p:nvPr>
        </p:nvSpPr>
        <p:spPr/>
        <p:txBody>
          <a:bodyPr/>
          <a:lstStyle/>
          <a:p>
            <a:endParaRPr lang="en-US" sz="2800" dirty="0"/>
          </a:p>
          <a:p>
            <a:pPr marL="0" indent="0" algn="ctr">
              <a:buNone/>
            </a:pPr>
            <a:r>
              <a:rPr lang="en-US" sz="2800" dirty="0"/>
              <a:t>Thank you for the opportunity to present this information today.</a:t>
            </a:r>
          </a:p>
          <a:p>
            <a:pPr marL="339725" indent="0">
              <a:buNone/>
            </a:pPr>
            <a:endParaRPr lang="en-US" sz="2000" dirty="0"/>
          </a:p>
          <a:p>
            <a:pPr marL="0" indent="0" algn="ctr">
              <a:buNone/>
            </a:pPr>
            <a:r>
              <a:rPr lang="en-US" sz="2000" dirty="0"/>
              <a:t>Please direct any questions to:</a:t>
            </a:r>
          </a:p>
          <a:p>
            <a:pPr marL="0" indent="0" algn="ctr">
              <a:buNone/>
            </a:pPr>
            <a:r>
              <a:rPr lang="en-US" sz="2000" dirty="0"/>
              <a:t>Katherine T. </a:t>
            </a:r>
            <a:r>
              <a:rPr lang="en-US" sz="2000" dirty="0" err="1"/>
              <a:t>Fillo</a:t>
            </a:r>
            <a:r>
              <a:rPr lang="en-US" sz="2000" dirty="0"/>
              <a:t> </a:t>
            </a:r>
            <a:r>
              <a:rPr lang="en-US" sz="2000" dirty="0" err="1"/>
              <a:t>Ph.D</a:t>
            </a:r>
            <a:r>
              <a:rPr lang="en-US" sz="2000" dirty="0"/>
              <a:t>, MPH, RN-BC</a:t>
            </a:r>
          </a:p>
          <a:p>
            <a:pPr marL="0" indent="0" algn="ctr">
              <a:buNone/>
            </a:pPr>
            <a:r>
              <a:rPr lang="en-US" sz="2000" dirty="0"/>
              <a:t>Director, Clinical Quality Improvement</a:t>
            </a:r>
          </a:p>
          <a:p>
            <a:pPr marL="0" indent="0" algn="ctr">
              <a:buNone/>
            </a:pPr>
            <a:r>
              <a:rPr lang="en-US" sz="2000" dirty="0"/>
              <a:t>Bureau of Health Care Safety and Quality</a:t>
            </a:r>
          </a:p>
          <a:p>
            <a:pPr marL="0" indent="0" algn="ctr">
              <a:buNone/>
            </a:pPr>
            <a:r>
              <a:rPr lang="en-US" sz="2000" dirty="0">
                <a:hlinkClick r:id="rId3"/>
              </a:rPr>
              <a:t>katherine.fillo@state.ma.us</a:t>
            </a:r>
            <a:endParaRPr lang="en-US" sz="2000" dirty="0"/>
          </a:p>
        </p:txBody>
      </p:sp>
      <p:sp>
        <p:nvSpPr>
          <p:cNvPr id="5"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26</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8388606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626388" y="128304"/>
            <a:ext cx="4549775" cy="708025"/>
          </a:xfrm>
          <a:noFill/>
        </p:spPr>
        <p:txBody>
          <a:bodyPr>
            <a:normAutofit/>
          </a:bodyPr>
          <a:lstStyle/>
          <a:p>
            <a:pPr eaLnBrk="1" hangingPunct="1">
              <a:defRPr/>
            </a:pPr>
            <a:r>
              <a:rPr lang="en-US" altLang="en-US" sz="4000" dirty="0"/>
              <a:t>Purpose</a:t>
            </a:r>
            <a:endParaRPr lang="en-US" sz="4000" dirty="0">
              <a:solidFill>
                <a:srgbClr val="FFFFFF">
                  <a:alpha val="95000"/>
                </a:srgbClr>
              </a:solidFill>
            </a:endParaRPr>
          </a:p>
        </p:txBody>
      </p:sp>
      <p:sp>
        <p:nvSpPr>
          <p:cNvPr id="27652" name="Rectangle 8"/>
          <p:cNvSpPr>
            <a:spLocks noGrp="1" noChangeArrowheads="1"/>
          </p:cNvSpPr>
          <p:nvPr>
            <p:ph type="body" idx="1"/>
          </p:nvPr>
        </p:nvSpPr>
        <p:spPr>
          <a:xfrm>
            <a:off x="545910" y="1371600"/>
            <a:ext cx="9664890" cy="5105400"/>
          </a:xfrm>
        </p:spPr>
        <p:txBody>
          <a:bodyPr/>
          <a:lstStyle/>
          <a:p>
            <a:pPr marL="342900" lvl="1" indent="-342900">
              <a:lnSpc>
                <a:spcPct val="80000"/>
              </a:lnSpc>
              <a:spcAft>
                <a:spcPts val="600"/>
              </a:spcAft>
              <a:buFont typeface="Arial" panose="020B0604020202020204" pitchFamily="34" charset="0"/>
              <a:buChar char="•"/>
              <a:defRPr/>
            </a:pPr>
            <a:endParaRPr lang="en-US" altLang="ja-JP" sz="2400" dirty="0">
              <a:ea typeface="ＭＳ Ｐゴシック" pitchFamily="34" charset="-128"/>
            </a:endParaRPr>
          </a:p>
          <a:p>
            <a:pPr>
              <a:lnSpc>
                <a:spcPct val="80000"/>
              </a:lnSpc>
              <a:buNone/>
            </a:pPr>
            <a:r>
              <a:rPr lang="en-US" sz="2800" dirty="0">
                <a:latin typeface="Calibri" pitchFamily="34" charset="0"/>
              </a:rPr>
              <a:t>This presentation is given for the following purposes:</a:t>
            </a:r>
          </a:p>
          <a:p>
            <a:pPr>
              <a:lnSpc>
                <a:spcPct val="80000"/>
              </a:lnSpc>
              <a:buNone/>
            </a:pPr>
            <a:endParaRPr lang="en-US" sz="2800" dirty="0">
              <a:latin typeface="Calibri" pitchFamily="34" charset="0"/>
            </a:endParaRPr>
          </a:p>
          <a:p>
            <a:pPr marL="457200" indent="-457200">
              <a:lnSpc>
                <a:spcPct val="80000"/>
              </a:lnSpc>
            </a:pPr>
            <a:r>
              <a:rPr lang="en-US" sz="2800" dirty="0">
                <a:latin typeface="Calibri" pitchFamily="34" charset="0"/>
              </a:rPr>
              <a:t>To provide an update of the Serious Reportable Event program and related quality improvement activities at the Bureau of Health Care Safety and Quality; and </a:t>
            </a:r>
          </a:p>
          <a:p>
            <a:pPr marL="457200" indent="-457200">
              <a:lnSpc>
                <a:spcPct val="80000"/>
              </a:lnSpc>
            </a:pPr>
            <a:endParaRPr lang="en-US" sz="2800" dirty="0">
              <a:latin typeface="Calibri" pitchFamily="34" charset="0"/>
            </a:endParaRPr>
          </a:p>
          <a:p>
            <a:pPr marL="457200" indent="-457200">
              <a:lnSpc>
                <a:spcPct val="80000"/>
              </a:lnSpc>
            </a:pPr>
            <a:r>
              <a:rPr lang="en-US" sz="2800" dirty="0">
                <a:latin typeface="Calibri" pitchFamily="34" charset="0"/>
              </a:rPr>
              <a:t>To share the trends in the types and volume of Serious Reportable Events reported in 2019 and previous years.</a:t>
            </a:r>
          </a:p>
          <a:p>
            <a:pPr marL="0" indent="0">
              <a:lnSpc>
                <a:spcPct val="80000"/>
              </a:lnSpc>
              <a:buNone/>
            </a:pPr>
            <a:endParaRPr lang="en-US" sz="2800" dirty="0">
              <a:latin typeface="Calibri" pitchFamily="34" charset="0"/>
            </a:endParaRPr>
          </a:p>
        </p:txBody>
      </p:sp>
      <p:sp>
        <p:nvSpPr>
          <p:cNvPr id="5"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3</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1333419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7"/>
          <p:cNvSpPr>
            <a:spLocks noGrp="1" noChangeArrowheads="1"/>
          </p:cNvSpPr>
          <p:nvPr>
            <p:ph type="title"/>
          </p:nvPr>
        </p:nvSpPr>
        <p:spPr>
          <a:xfrm>
            <a:off x="644465" y="134192"/>
            <a:ext cx="4549775" cy="708025"/>
          </a:xfrm>
          <a:noFill/>
        </p:spPr>
        <p:txBody>
          <a:bodyPr>
            <a:normAutofit/>
          </a:bodyPr>
          <a:lstStyle/>
          <a:p>
            <a:pPr eaLnBrk="1" hangingPunct="1">
              <a:defRPr/>
            </a:pPr>
            <a:r>
              <a:rPr lang="en-US" altLang="en-US" sz="4000" dirty="0"/>
              <a:t>Background</a:t>
            </a:r>
            <a:endParaRPr lang="en-US" sz="4000" dirty="0">
              <a:solidFill>
                <a:schemeClr val="bg1">
                  <a:alpha val="95000"/>
                </a:schemeClr>
              </a:solidFill>
              <a:latin typeface="+mn-lt"/>
            </a:endParaRPr>
          </a:p>
        </p:txBody>
      </p:sp>
      <p:sp>
        <p:nvSpPr>
          <p:cNvPr id="27652" name="Rectangle 8"/>
          <p:cNvSpPr>
            <a:spLocks noGrp="1" noChangeArrowheads="1"/>
          </p:cNvSpPr>
          <p:nvPr>
            <p:ph type="body" idx="1"/>
          </p:nvPr>
        </p:nvSpPr>
        <p:spPr>
          <a:xfrm>
            <a:off x="873457" y="1371600"/>
            <a:ext cx="9337343" cy="4724400"/>
          </a:xfrm>
        </p:spPr>
        <p:txBody>
          <a:bodyPr>
            <a:normAutofit/>
          </a:bodyPr>
          <a:lstStyle/>
          <a:p>
            <a:pPr>
              <a:lnSpc>
                <a:spcPct val="80000"/>
              </a:lnSpc>
              <a:buFont typeface="Arial" charset="0"/>
              <a:buChar char="•"/>
            </a:pPr>
            <a:r>
              <a:rPr lang="en-US" sz="2800" dirty="0">
                <a:latin typeface="Calibri" pitchFamily="34" charset="0"/>
              </a:rPr>
              <a:t>Adverse events that occur in the health care setting are a patient safety concern and public health issue.</a:t>
            </a:r>
          </a:p>
          <a:p>
            <a:pPr>
              <a:lnSpc>
                <a:spcPct val="80000"/>
              </a:lnSpc>
              <a:buFont typeface="Arial" charset="0"/>
              <a:buChar char="•"/>
            </a:pPr>
            <a:endParaRPr lang="en-US" sz="1200" dirty="0">
              <a:latin typeface="Calibri" pitchFamily="34" charset="0"/>
            </a:endParaRPr>
          </a:p>
          <a:p>
            <a:pPr marL="800100" lvl="1" indent="-342900">
              <a:lnSpc>
                <a:spcPct val="80000"/>
              </a:lnSpc>
              <a:buFont typeface="Arial" charset="0"/>
              <a:buChar char="•"/>
            </a:pPr>
            <a:r>
              <a:rPr lang="en-US" sz="2400" dirty="0">
                <a:latin typeface="Calibri" pitchFamily="34" charset="0"/>
              </a:rPr>
              <a:t>The Office of the Inspector General found that adverse events occur in 13.5% of hospital admissions of Medicare beneficiaries (2010).</a:t>
            </a:r>
          </a:p>
          <a:p>
            <a:pPr marL="800100" lvl="1" indent="-342900">
              <a:lnSpc>
                <a:spcPct val="80000"/>
              </a:lnSpc>
              <a:buFont typeface="Arial" charset="0"/>
              <a:buChar char="•"/>
            </a:pPr>
            <a:endParaRPr lang="en-US" sz="1200" dirty="0">
              <a:latin typeface="Calibri" pitchFamily="34" charset="0"/>
            </a:endParaRPr>
          </a:p>
          <a:p>
            <a:pPr marL="800100" lvl="1" indent="-342900">
              <a:lnSpc>
                <a:spcPct val="80000"/>
              </a:lnSpc>
              <a:buFont typeface="Arial" charset="0"/>
              <a:buChar char="•"/>
            </a:pPr>
            <a:r>
              <a:rPr lang="en-US" sz="2400" dirty="0">
                <a:latin typeface="Calibri" pitchFamily="34" charset="0"/>
              </a:rPr>
              <a:t>It is also projected that 10% of Medicare patients nationally experience an adverse event during a rehabilitation hospital stay (OIG, 2016). </a:t>
            </a:r>
          </a:p>
          <a:p>
            <a:pPr marL="800100" lvl="1" indent="-342900">
              <a:lnSpc>
                <a:spcPct val="80000"/>
              </a:lnSpc>
              <a:buFont typeface="Arial" charset="0"/>
              <a:buChar char="•"/>
            </a:pPr>
            <a:endParaRPr lang="en-US" sz="1200" dirty="0">
              <a:latin typeface="Calibri" pitchFamily="34" charset="0"/>
            </a:endParaRPr>
          </a:p>
          <a:p>
            <a:pPr>
              <a:lnSpc>
                <a:spcPct val="80000"/>
              </a:lnSpc>
              <a:buFont typeface="Arial" charset="0"/>
              <a:buChar char="•"/>
            </a:pPr>
            <a:r>
              <a:rPr lang="en-US" sz="2800" dirty="0">
                <a:latin typeface="Calibri" pitchFamily="34" charset="0"/>
              </a:rPr>
              <a:t>Section 51H of chapter 111 of the Massachusetts General Laws</a:t>
            </a:r>
            <a:r>
              <a:rPr lang="en-US" dirty="0"/>
              <a:t> </a:t>
            </a:r>
            <a:r>
              <a:rPr lang="en-US" sz="2800" dirty="0">
                <a:latin typeface="Calibri" pitchFamily="34" charset="0"/>
              </a:rPr>
              <a:t>authorizes the Department to collect adverse medical event data and disseminate the information publicly to encourage quality improvement.</a:t>
            </a:r>
            <a:endParaRPr lang="en-US" altLang="ja-JP" sz="2400" dirty="0">
              <a:ea typeface="ＭＳ Ｐゴシック" pitchFamily="34" charset="-128"/>
            </a:endParaRPr>
          </a:p>
          <a:p>
            <a:pPr marL="857250" lvl="1" indent="-339725">
              <a:lnSpc>
                <a:spcPct val="80000"/>
              </a:lnSpc>
              <a:spcAft>
                <a:spcPts val="600"/>
              </a:spcAft>
              <a:defRPr/>
            </a:pPr>
            <a:endParaRPr lang="en-US" altLang="ja-JP" sz="2000" dirty="0">
              <a:ea typeface="ＭＳ Ｐゴシック" pitchFamily="34" charset="-128"/>
            </a:endParaRPr>
          </a:p>
          <a:p>
            <a:pPr marL="117475" indent="0">
              <a:lnSpc>
                <a:spcPct val="80000"/>
              </a:lnSpc>
              <a:spcAft>
                <a:spcPts val="600"/>
              </a:spcAft>
              <a:buNone/>
              <a:defRPr/>
            </a:pPr>
            <a:endParaRPr lang="en-US" altLang="ja-JP" sz="2400" dirty="0">
              <a:ea typeface="ＭＳ Ｐゴシック" pitchFamily="34" charset="-128"/>
            </a:endParaRPr>
          </a:p>
          <a:p>
            <a:pPr marL="117475" indent="0">
              <a:lnSpc>
                <a:spcPct val="80000"/>
              </a:lnSpc>
              <a:spcAft>
                <a:spcPts val="600"/>
              </a:spcAft>
              <a:buNone/>
              <a:defRPr/>
            </a:pPr>
            <a:endParaRPr lang="en-US" altLang="ja-JP" sz="2400" dirty="0">
              <a:ea typeface="ＭＳ Ｐゴシック" pitchFamily="34" charset="-128"/>
            </a:endParaRPr>
          </a:p>
          <a:p>
            <a:pPr marL="457200" indent="-339725">
              <a:lnSpc>
                <a:spcPct val="80000"/>
              </a:lnSpc>
              <a:spcAft>
                <a:spcPts val="600"/>
              </a:spcAft>
              <a:defRPr/>
            </a:pPr>
            <a:endParaRPr lang="en-US" altLang="ja-JP" sz="2400" dirty="0">
              <a:ea typeface="ＭＳ Ｐゴシック" pitchFamily="34" charset="-128"/>
            </a:endParaRPr>
          </a:p>
          <a:p>
            <a:pPr marL="457200" indent="-339725">
              <a:lnSpc>
                <a:spcPct val="80000"/>
              </a:lnSpc>
              <a:spcAft>
                <a:spcPts val="600"/>
              </a:spcAft>
              <a:defRPr/>
            </a:pPr>
            <a:endParaRPr lang="en-US" altLang="ja-JP" sz="2400" dirty="0">
              <a:ea typeface="ＭＳ Ｐゴシック" pitchFamily="34" charset="-128"/>
            </a:endParaRPr>
          </a:p>
        </p:txBody>
      </p:sp>
      <p:sp>
        <p:nvSpPr>
          <p:cNvPr id="5"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4</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2807934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6540" y="56524"/>
            <a:ext cx="10972800" cy="874654"/>
          </a:xfrm>
        </p:spPr>
        <p:txBody>
          <a:bodyPr>
            <a:normAutofit/>
          </a:bodyPr>
          <a:lstStyle/>
          <a:p>
            <a:r>
              <a:rPr lang="en-US" altLang="en-US" sz="4000" dirty="0"/>
              <a:t>Background</a:t>
            </a:r>
          </a:p>
        </p:txBody>
      </p:sp>
      <p:sp>
        <p:nvSpPr>
          <p:cNvPr id="3" name="Content Placeholder 2"/>
          <p:cNvSpPr>
            <a:spLocks noGrp="1"/>
          </p:cNvSpPr>
          <p:nvPr>
            <p:ph idx="1"/>
          </p:nvPr>
        </p:nvSpPr>
        <p:spPr/>
        <p:txBody>
          <a:bodyPr/>
          <a:lstStyle/>
          <a:p>
            <a:pPr>
              <a:lnSpc>
                <a:spcPct val="80000"/>
              </a:lnSpc>
            </a:pPr>
            <a:r>
              <a:rPr lang="en-US" sz="2800" dirty="0">
                <a:latin typeface="Calibri" pitchFamily="34" charset="0"/>
              </a:rPr>
              <a:t>The National Quality Forum (NQF) has operationalized a group of adverse events into measurable, evidence-based outcomes called Serious Reportable Events (SRE).</a:t>
            </a:r>
          </a:p>
          <a:p>
            <a:pPr>
              <a:lnSpc>
                <a:spcPct val="80000"/>
              </a:lnSpc>
              <a:buFont typeface="Arial" charset="0"/>
              <a:buChar char="•"/>
            </a:pPr>
            <a:endParaRPr lang="en-US" sz="1400" dirty="0">
              <a:latin typeface="Calibri" pitchFamily="34" charset="0"/>
            </a:endParaRPr>
          </a:p>
          <a:p>
            <a:pPr>
              <a:lnSpc>
                <a:spcPct val="80000"/>
              </a:lnSpc>
              <a:buFont typeface="Arial" charset="0"/>
              <a:buChar char="•"/>
            </a:pPr>
            <a:r>
              <a:rPr lang="en-US" sz="2800" dirty="0">
                <a:latin typeface="Calibri" pitchFamily="34" charset="0"/>
              </a:rPr>
              <a:t>MA adopted SREs as its adverse event reporting framework in 2008. </a:t>
            </a:r>
          </a:p>
          <a:p>
            <a:pPr>
              <a:lnSpc>
                <a:spcPct val="80000"/>
              </a:lnSpc>
              <a:buFont typeface="Arial" charset="0"/>
              <a:buChar char="•"/>
            </a:pPr>
            <a:endParaRPr lang="en-US" sz="1400" dirty="0">
              <a:latin typeface="Calibri" pitchFamily="34" charset="0"/>
            </a:endParaRPr>
          </a:p>
          <a:p>
            <a:pPr>
              <a:lnSpc>
                <a:spcPct val="80000"/>
              </a:lnSpc>
              <a:buFont typeface="Arial" charset="0"/>
              <a:buChar char="•"/>
            </a:pPr>
            <a:r>
              <a:rPr lang="en-US" sz="2800" dirty="0">
                <a:latin typeface="Calibri" pitchFamily="34" charset="0"/>
              </a:rPr>
              <a:t>There is no federal adverse event reporting system. Twenty-seven other states developed and implemented state-based adverse event reporting programs.</a:t>
            </a:r>
          </a:p>
          <a:p>
            <a:pPr lvl="1">
              <a:lnSpc>
                <a:spcPct val="80000"/>
              </a:lnSpc>
              <a:buFont typeface="Arial" charset="0"/>
              <a:buChar char="•"/>
            </a:pPr>
            <a:r>
              <a:rPr lang="en-US" sz="2400" dirty="0">
                <a:latin typeface="Calibri" pitchFamily="34" charset="0"/>
              </a:rPr>
              <a:t>Over half use the SRE framework including Connecticut, Minnesota and New Hampshire.</a:t>
            </a:r>
          </a:p>
        </p:txBody>
      </p:sp>
      <p:sp>
        <p:nvSpPr>
          <p:cNvPr id="5"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5</a:t>
            </a:fld>
            <a:endParaRPr lang="en-US" dirty="0">
              <a:solidFill>
                <a:srgbClr val="464646">
                  <a:lumMod val="40000"/>
                  <a:lumOff val="60000"/>
                </a:srgbClr>
              </a:solidFill>
            </a:endParaRPr>
          </a:p>
        </p:txBody>
      </p:sp>
      <p:sp>
        <p:nvSpPr>
          <p:cNvPr id="7"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111160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1133" y="134192"/>
            <a:ext cx="4818062" cy="708025"/>
          </a:xfrm>
        </p:spPr>
        <p:txBody>
          <a:bodyPr>
            <a:normAutofit/>
          </a:bodyPr>
          <a:lstStyle/>
          <a:p>
            <a:r>
              <a:rPr lang="en-US" altLang="en-US" sz="4000" dirty="0"/>
              <a:t>SREs Defined</a:t>
            </a:r>
            <a:endParaRPr lang="en-US" sz="4000" dirty="0">
              <a:solidFill>
                <a:schemeClr val="bg1">
                  <a:alpha val="95000"/>
                </a:schemeClr>
              </a:solidFill>
            </a:endParaRPr>
          </a:p>
        </p:txBody>
      </p:sp>
      <p:sp>
        <p:nvSpPr>
          <p:cNvPr id="3" name="Content Placeholder 2"/>
          <p:cNvSpPr>
            <a:spLocks noGrp="1"/>
          </p:cNvSpPr>
          <p:nvPr>
            <p:ph idx="1"/>
          </p:nvPr>
        </p:nvSpPr>
        <p:spPr>
          <a:xfrm>
            <a:off x="777922" y="1314450"/>
            <a:ext cx="9432879" cy="5126264"/>
          </a:xfrm>
        </p:spPr>
        <p:txBody>
          <a:bodyPr/>
          <a:lstStyle/>
          <a:p>
            <a:pPr marL="0" indent="0">
              <a:spcBef>
                <a:spcPts val="0"/>
              </a:spcBef>
              <a:buNone/>
            </a:pPr>
            <a:r>
              <a:rPr lang="en-US" sz="2400" dirty="0">
                <a:latin typeface="Calibri" pitchFamily="34" charset="0"/>
              </a:rPr>
              <a:t> </a:t>
            </a:r>
            <a:r>
              <a:rPr lang="en-US" sz="2400" u="sng" dirty="0">
                <a:latin typeface="Calibri" pitchFamily="34" charset="0"/>
              </a:rPr>
              <a:t>Section 51H of Chapter 111 of the General Laws:</a:t>
            </a:r>
            <a:r>
              <a:rPr lang="en-US" sz="2400" dirty="0">
                <a:latin typeface="Calibri" pitchFamily="34" charset="0"/>
              </a:rPr>
              <a:t>	</a:t>
            </a:r>
          </a:p>
          <a:p>
            <a:pPr marL="0" indent="0">
              <a:spcBef>
                <a:spcPts val="0"/>
              </a:spcBef>
              <a:buNone/>
            </a:pPr>
            <a:r>
              <a:rPr lang="en-US" sz="2000" dirty="0">
                <a:latin typeface="Calibri" pitchFamily="34" charset="0"/>
              </a:rPr>
              <a:t>“Serious reportable event”, an event that results in a serious adverse patient outcome that is clearly identifiable and measurable, reasonably preventable, and that meets any other criteria established by the department in regulations.</a:t>
            </a:r>
            <a:r>
              <a:rPr lang="en-US" sz="2400" dirty="0">
                <a:latin typeface="Calibri" pitchFamily="34" charset="0"/>
              </a:rPr>
              <a:t> </a:t>
            </a:r>
          </a:p>
          <a:p>
            <a:pPr marL="0" indent="0">
              <a:spcBef>
                <a:spcPts val="0"/>
              </a:spcBef>
              <a:buNone/>
            </a:pPr>
            <a:endParaRPr lang="en-US" sz="2400" dirty="0">
              <a:latin typeface="Calibri" pitchFamily="34" charset="0"/>
            </a:endParaRPr>
          </a:p>
          <a:p>
            <a:pPr marL="0" indent="0">
              <a:spcBef>
                <a:spcPts val="0"/>
              </a:spcBef>
              <a:buNone/>
            </a:pPr>
            <a:endParaRPr lang="en-US" sz="1000" u="sng" dirty="0">
              <a:latin typeface="Calibri" pitchFamily="34" charset="0"/>
            </a:endParaRPr>
          </a:p>
          <a:p>
            <a:pPr marL="0" indent="0">
              <a:spcBef>
                <a:spcPts val="0"/>
              </a:spcBef>
              <a:buNone/>
            </a:pPr>
            <a:r>
              <a:rPr lang="en-US" sz="2400" u="sng" dirty="0">
                <a:latin typeface="Calibri" pitchFamily="34" charset="0"/>
              </a:rPr>
              <a:t>105 CMR 130.332 and 105 CMR 140.308: </a:t>
            </a:r>
          </a:p>
          <a:p>
            <a:pPr marL="0" indent="0">
              <a:spcBef>
                <a:spcPts val="0"/>
              </a:spcBef>
              <a:buNone/>
            </a:pPr>
            <a:r>
              <a:rPr lang="en-US" sz="2000" dirty="0">
                <a:latin typeface="Calibri" pitchFamily="34" charset="0"/>
              </a:rPr>
              <a:t>Serious Reportable Event (SRE) means an event that occurs on premises covered by a hospital's license that results in an adverse patient outcome, is clearly identifiable and measurable, has been identified to be in a class of events that are usually or reasonably preventable, and of a nature such that the risk of occurrence is significantly influenced by the policies and procedures of the hospital. The Department issued a list of SREs based on those events included on the NQF table of reportable events to which 105 CMR 130.332 and 105 CMR 140.308 apply in guidance.</a:t>
            </a:r>
          </a:p>
          <a:p>
            <a:pPr marL="344488" indent="561975">
              <a:spcBef>
                <a:spcPts val="0"/>
              </a:spcBef>
              <a:buNone/>
            </a:pPr>
            <a:endParaRPr lang="en-US" sz="1000" u="sng" dirty="0">
              <a:latin typeface="Calibri" pitchFamily="34" charset="0"/>
            </a:endParaRPr>
          </a:p>
          <a:p>
            <a:pPr marL="0" indent="0">
              <a:spcBef>
                <a:spcPts val="0"/>
              </a:spcBef>
              <a:buNone/>
            </a:pPr>
            <a:endParaRPr lang="en-US" sz="2400" dirty="0">
              <a:latin typeface="Calibri" pitchFamily="34" charset="0"/>
            </a:endParaRPr>
          </a:p>
        </p:txBody>
      </p:sp>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6</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681272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909" y="152119"/>
            <a:ext cx="9548349" cy="708025"/>
          </a:xfrm>
        </p:spPr>
        <p:txBody>
          <a:bodyPr>
            <a:noAutofit/>
          </a:bodyPr>
          <a:lstStyle/>
          <a:p>
            <a:r>
              <a:rPr lang="en-US" altLang="en-US" sz="4000" dirty="0"/>
              <a:t>Reporting Requirements</a:t>
            </a:r>
            <a:endParaRPr lang="en-US" sz="4000" dirty="0">
              <a:solidFill>
                <a:schemeClr val="bg1">
                  <a:alpha val="95000"/>
                </a:schemeClr>
              </a:solidFill>
            </a:endParaRPr>
          </a:p>
        </p:txBody>
      </p:sp>
      <p:sp>
        <p:nvSpPr>
          <p:cNvPr id="3" name="Content Placeholder 2"/>
          <p:cNvSpPr>
            <a:spLocks noGrp="1"/>
          </p:cNvSpPr>
          <p:nvPr>
            <p:ph idx="1"/>
          </p:nvPr>
        </p:nvSpPr>
        <p:spPr>
          <a:xfrm>
            <a:off x="545910" y="1119116"/>
            <a:ext cx="10972800" cy="5427988"/>
          </a:xfrm>
        </p:spPr>
        <p:txBody>
          <a:bodyPr>
            <a:normAutofit/>
          </a:bodyPr>
          <a:lstStyle/>
          <a:p>
            <a:pPr marL="0" indent="0">
              <a:lnSpc>
                <a:spcPct val="90000"/>
              </a:lnSpc>
              <a:buNone/>
            </a:pPr>
            <a:endParaRPr lang="en-US" sz="1200" dirty="0"/>
          </a:p>
          <a:p>
            <a:pPr marL="228600" indent="-228600">
              <a:lnSpc>
                <a:spcPct val="90000"/>
              </a:lnSpc>
              <a:spcAft>
                <a:spcPts val="1800"/>
              </a:spcAft>
            </a:pPr>
            <a:r>
              <a:rPr lang="en-US" sz="2200" dirty="0"/>
              <a:t>Hospitals and ambulatory surgical centers (ASCs) are required to report SREs to the patient/family and the Bureau of Health Care Safety and Quality (BHCSQ) within seven days of the incident.  </a:t>
            </a:r>
          </a:p>
          <a:p>
            <a:pPr marL="228600" indent="-228600">
              <a:lnSpc>
                <a:spcPct val="90000"/>
              </a:lnSpc>
              <a:spcAft>
                <a:spcPts val="1800"/>
              </a:spcAft>
            </a:pPr>
            <a:r>
              <a:rPr lang="en-US" sz="2200" dirty="0"/>
              <a:t>An updated report to BHCSQ, the patient/family and the insurer is required within 30 days of the incident, including documentation of the root cause analysis findings and determination of preventability as required by 105 CMR 130.332(c) &amp; 105 CMR 140.308(c).</a:t>
            </a:r>
          </a:p>
          <a:p>
            <a:pPr marL="287338" indent="-287338">
              <a:lnSpc>
                <a:spcPct val="90000"/>
              </a:lnSpc>
              <a:spcAft>
                <a:spcPts val="1800"/>
              </a:spcAft>
            </a:pPr>
            <a:r>
              <a:rPr lang="en-US" sz="2200" dirty="0"/>
              <a:t>In June 2009, the Department implemented regulations prohibiting health care facilities from charging for services provided as a result of preventable SREs.</a:t>
            </a:r>
          </a:p>
          <a:p>
            <a:pPr marL="228600" indent="-228600">
              <a:lnSpc>
                <a:spcPct val="90000"/>
              </a:lnSpc>
              <a:spcAft>
                <a:spcPts val="1800"/>
              </a:spcAft>
            </a:pPr>
            <a:r>
              <a:rPr lang="en-US" sz="2200" dirty="0"/>
              <a:t>Amendments adopted as part of the hospital regulatory review completed in 2017 streamlined the reporting process without removing transparency.</a:t>
            </a:r>
          </a:p>
          <a:p>
            <a:pPr marL="0" indent="0">
              <a:lnSpc>
                <a:spcPct val="90000"/>
              </a:lnSpc>
              <a:spcAft>
                <a:spcPts val="1800"/>
              </a:spcAft>
              <a:buNone/>
            </a:pPr>
            <a:endParaRPr lang="en-US" sz="2200" dirty="0"/>
          </a:p>
          <a:p>
            <a:pPr marL="0" indent="0">
              <a:lnSpc>
                <a:spcPct val="90000"/>
              </a:lnSpc>
              <a:spcAft>
                <a:spcPts val="1800"/>
              </a:spcAft>
              <a:buNone/>
            </a:pPr>
            <a:endParaRPr lang="en-US" sz="2400" dirty="0"/>
          </a:p>
          <a:p>
            <a:pPr marL="0" indent="0">
              <a:lnSpc>
                <a:spcPct val="90000"/>
              </a:lnSpc>
              <a:spcAft>
                <a:spcPts val="1800"/>
              </a:spcAft>
            </a:pPr>
            <a:endParaRPr lang="en-US" sz="2400" dirty="0"/>
          </a:p>
        </p:txBody>
      </p:sp>
      <p:sp>
        <p:nvSpPr>
          <p:cNvPr id="5"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7</a:t>
            </a:fld>
            <a:endParaRPr lang="en-US" dirty="0">
              <a:solidFill>
                <a:srgbClr val="464646">
                  <a:lumMod val="40000"/>
                  <a:lumOff val="60000"/>
                </a:srgbClr>
              </a:solidFill>
            </a:endParaRPr>
          </a:p>
        </p:txBody>
      </p:sp>
      <p:sp>
        <p:nvSpPr>
          <p:cNvPr id="8"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4138073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909" y="87361"/>
            <a:ext cx="4818062" cy="708025"/>
          </a:xfrm>
        </p:spPr>
        <p:txBody>
          <a:bodyPr>
            <a:normAutofit/>
          </a:bodyPr>
          <a:lstStyle/>
          <a:p>
            <a:r>
              <a:rPr lang="en-US" altLang="en-US" sz="4000" dirty="0"/>
              <a:t>SRE Types</a:t>
            </a:r>
            <a:endParaRPr lang="en-US" sz="4000" dirty="0">
              <a:solidFill>
                <a:schemeClr val="bg1">
                  <a:alpha val="95000"/>
                </a:schemeClr>
              </a:solidFill>
            </a:endParaRPr>
          </a:p>
        </p:txBody>
      </p:sp>
      <p:graphicFrame>
        <p:nvGraphicFramePr>
          <p:cNvPr id="5" name="Content Placeholder 8"/>
          <p:cNvGraphicFramePr>
            <a:graphicFrameLocks noGrp="1"/>
          </p:cNvGraphicFramePr>
          <p:nvPr>
            <p:ph idx="1"/>
            <p:extLst>
              <p:ext uri="{D42A27DB-BD31-4B8C-83A1-F6EECF244321}">
                <p14:modId xmlns:p14="http://schemas.microsoft.com/office/powerpoint/2010/main" val="3740312132"/>
              </p:ext>
            </p:extLst>
          </p:nvPr>
        </p:nvGraphicFramePr>
        <p:xfrm>
          <a:off x="791570" y="1314451"/>
          <a:ext cx="9419231"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7"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8756523" y="6492487"/>
            <a:ext cx="2736414" cy="365125"/>
          </a:xfrm>
          <a:prstGeom prst="rect">
            <a:avLst/>
          </a:prstGeom>
        </p:spPr>
        <p:txBody>
          <a:bodyPr vert="horz" lIns="91440" tIns="45720" rIns="91440" bIns="45720" rtlCol="0" anchor="ctr"/>
          <a:lstStyle>
            <a:lvl1pPr algn="r">
              <a:defRPr sz="1200">
                <a:solidFill>
                  <a:schemeClr val="tx2">
                    <a:lumMod val="40000"/>
                    <a:lumOff val="60000"/>
                  </a:schemeClr>
                </a:solidFill>
              </a:defRPr>
            </a:lvl1pPr>
          </a:lstStyle>
          <a:p>
            <a:fld id="{CA49D0EE-DE7F-324B-A84C-F36708423CDB}" type="slidenum">
              <a:rPr lang="en-US" smtClean="0">
                <a:solidFill>
                  <a:srgbClr val="464646">
                    <a:lumMod val="40000"/>
                    <a:lumOff val="60000"/>
                  </a:srgbClr>
                </a:solidFill>
              </a:rPr>
              <a:pPr/>
              <a:t>8</a:t>
            </a:fld>
            <a:endParaRPr lang="en-US" dirty="0">
              <a:solidFill>
                <a:srgbClr val="464646">
                  <a:lumMod val="40000"/>
                  <a:lumOff val="60000"/>
                </a:srgbClr>
              </a:solidFill>
            </a:endParaRPr>
          </a:p>
        </p:txBody>
      </p:sp>
      <p:sp>
        <p:nvSpPr>
          <p:cNvPr id="9"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3905563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3339" y="143157"/>
            <a:ext cx="4818062" cy="708025"/>
          </a:xfrm>
        </p:spPr>
        <p:txBody>
          <a:bodyPr>
            <a:normAutofit/>
          </a:bodyPr>
          <a:lstStyle/>
          <a:p>
            <a:r>
              <a:rPr lang="en-US" altLang="en-US" sz="4000" dirty="0"/>
              <a:t>SRE Types</a:t>
            </a:r>
            <a:endParaRPr lang="en-US" sz="4000" dirty="0">
              <a:solidFill>
                <a:schemeClr val="bg1">
                  <a:alpha val="95000"/>
                </a:schemeClr>
              </a:solidFill>
            </a:endParaRPr>
          </a:p>
        </p:txBody>
      </p:sp>
      <p:graphicFrame>
        <p:nvGraphicFramePr>
          <p:cNvPr id="7" name="Content Placeholder 8"/>
          <p:cNvGraphicFramePr>
            <a:graphicFrameLocks noGrp="1"/>
          </p:cNvGraphicFramePr>
          <p:nvPr>
            <p:ph idx="1"/>
            <p:extLst>
              <p:ext uri="{D42A27DB-BD31-4B8C-83A1-F6EECF244321}">
                <p14:modId xmlns:p14="http://schemas.microsoft.com/office/powerpoint/2010/main" val="1871137798"/>
              </p:ext>
            </p:extLst>
          </p:nvPr>
        </p:nvGraphicFramePr>
        <p:xfrm>
          <a:off x="1187356" y="1314451"/>
          <a:ext cx="9023446" cy="48117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Footer Placeholder 3">
            <a:extLst>
              <a:ext uri="{FF2B5EF4-FFF2-40B4-BE49-F238E27FC236}">
                <a16:creationId xmlns:a16="http://schemas.microsoft.com/office/drawing/2014/main" id="{EF3A1742-1D21-6E49-B1F6-D58AC8A01F49}"/>
              </a:ext>
            </a:extLst>
          </p:cNvPr>
          <p:cNvSpPr>
            <a:spLocks noGrp="1"/>
          </p:cNvSpPr>
          <p:nvPr>
            <p:ph type="ftr" sz="quarter" idx="3"/>
          </p:nvPr>
        </p:nvSpPr>
        <p:spPr>
          <a:xfrm>
            <a:off x="611133" y="6510528"/>
            <a:ext cx="3816488" cy="338328"/>
          </a:xfrm>
          <a:prstGeom prst="rect">
            <a:avLst/>
          </a:prstGeom>
        </p:spPr>
        <p:txBody>
          <a:bodyPr vert="horz" lIns="91440" tIns="45720" rIns="91440" bIns="45720" rtlCol="0" anchor="ctr"/>
          <a:lstStyle>
            <a:lvl1pPr algn="l">
              <a:defRPr sz="1000">
                <a:solidFill>
                  <a:schemeClr val="tx2">
                    <a:lumMod val="40000"/>
                    <a:lumOff val="60000"/>
                  </a:schemeClr>
                </a:solidFill>
              </a:defRPr>
            </a:lvl1pPr>
          </a:lstStyle>
          <a:p>
            <a:r>
              <a:rPr lang="en-US" dirty="0">
                <a:solidFill>
                  <a:srgbClr val="464646">
                    <a:lumMod val="40000"/>
                    <a:lumOff val="60000"/>
                  </a:srgbClr>
                </a:solidFill>
              </a:rPr>
              <a:t>Massachusetts Department of Public Health       </a:t>
            </a:r>
            <a:r>
              <a:rPr lang="en-US" dirty="0" err="1">
                <a:solidFill>
                  <a:srgbClr val="464646">
                    <a:lumMod val="40000"/>
                    <a:lumOff val="60000"/>
                  </a:srgbClr>
                </a:solidFill>
              </a:rPr>
              <a:t>mass.gov</a:t>
            </a:r>
            <a:r>
              <a:rPr lang="en-US" dirty="0">
                <a:solidFill>
                  <a:srgbClr val="464646">
                    <a:lumMod val="40000"/>
                    <a:lumOff val="60000"/>
                  </a:srgbClr>
                </a:solidFill>
              </a:rPr>
              <a:t>/</a:t>
            </a:r>
            <a:r>
              <a:rPr lang="en-US" dirty="0" err="1">
                <a:solidFill>
                  <a:srgbClr val="464646">
                    <a:lumMod val="40000"/>
                    <a:lumOff val="60000"/>
                  </a:srgbClr>
                </a:solidFill>
              </a:rPr>
              <a:t>dph</a:t>
            </a:r>
            <a:endParaRPr lang="en-US" dirty="0">
              <a:solidFill>
                <a:srgbClr val="464646">
                  <a:lumMod val="40000"/>
                  <a:lumOff val="60000"/>
                </a:srgbClr>
              </a:solidFill>
            </a:endParaRPr>
          </a:p>
        </p:txBody>
      </p:sp>
    </p:spTree>
    <p:extLst>
      <p:ext uri="{BB962C8B-B14F-4D97-AF65-F5344CB8AC3E}">
        <p14:creationId xmlns:p14="http://schemas.microsoft.com/office/powerpoint/2010/main" val="2014273452"/>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248</TotalTime>
  <Words>2118</Words>
  <Application>Microsoft Office PowerPoint</Application>
  <PresentationFormat>Widescreen</PresentationFormat>
  <Paragraphs>289</Paragraphs>
  <Slides>26</Slides>
  <Notes>23</Notes>
  <HiddenSlides>1</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26</vt:i4>
      </vt:variant>
    </vt:vector>
  </HeadingPairs>
  <TitlesOfParts>
    <vt:vector size="31" baseType="lpstr">
      <vt:lpstr>MS PGothic</vt:lpstr>
      <vt:lpstr>Arial</vt:lpstr>
      <vt:lpstr>Calibri</vt:lpstr>
      <vt:lpstr>Times New Roman</vt:lpstr>
      <vt:lpstr>Custom Design</vt:lpstr>
      <vt:lpstr>Serious Reportable Events Calendar Year 2019</vt:lpstr>
      <vt:lpstr>Overview</vt:lpstr>
      <vt:lpstr>Purpose</vt:lpstr>
      <vt:lpstr>Background</vt:lpstr>
      <vt:lpstr>Background</vt:lpstr>
      <vt:lpstr>SREs Defined</vt:lpstr>
      <vt:lpstr>Reporting Requirements</vt:lpstr>
      <vt:lpstr>SRE Types</vt:lpstr>
      <vt:lpstr>SRE Types</vt:lpstr>
      <vt:lpstr>SRE Types</vt:lpstr>
      <vt:lpstr>Acute Care Hospital Data</vt:lpstr>
      <vt:lpstr>Acute Care Hospital Surgical Data</vt:lpstr>
      <vt:lpstr>Acute Care Hospital: Product/Device Data</vt:lpstr>
      <vt:lpstr>Acute Care Hospital: Environmental Data</vt:lpstr>
      <vt:lpstr>Acute Care Hospital: Patient Protection Data</vt:lpstr>
      <vt:lpstr>Acute Care Hospital: Potential Criminal Event Data</vt:lpstr>
      <vt:lpstr>Acute Care Hospital: Care Management Data</vt:lpstr>
      <vt:lpstr>Non-Acute Care Hospital Data</vt:lpstr>
      <vt:lpstr>Non-Acute Care Hospital: Category Data</vt:lpstr>
      <vt:lpstr>Ambulatory Surgical Centers Data</vt:lpstr>
      <vt:lpstr>SRE Types by Race</vt:lpstr>
      <vt:lpstr>SRE Types by Ethnicity</vt:lpstr>
      <vt:lpstr>CY 2019 SREs by Type compared with Preliminary CY 2020 SREs</vt:lpstr>
      <vt:lpstr>SRE Types Among Veterans</vt:lpstr>
      <vt:lpstr>Quality Improvement Activities</vt:lpstr>
      <vt:lpstr>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Fillo, Katherine (DPH)</cp:lastModifiedBy>
  <cp:revision>470</cp:revision>
  <cp:lastPrinted>2019-05-21T20:03:20Z</cp:lastPrinted>
  <dcterms:created xsi:type="dcterms:W3CDTF">2019-01-10T19:26:50Z</dcterms:created>
  <dcterms:modified xsi:type="dcterms:W3CDTF">2020-11-11T20:38:29Z</dcterms:modified>
</cp:coreProperties>
</file>