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8"/>
  </p:notesMasterIdLst>
  <p:handoutMasterIdLst>
    <p:handoutMasterId r:id="rId49"/>
  </p:handoutMasterIdLst>
  <p:sldIdLst>
    <p:sldId id="260" r:id="rId5"/>
    <p:sldId id="2610" r:id="rId6"/>
    <p:sldId id="2535" r:id="rId7"/>
    <p:sldId id="2611" r:id="rId8"/>
    <p:sldId id="2612" r:id="rId9"/>
    <p:sldId id="276" r:id="rId10"/>
    <p:sldId id="2631" r:id="rId11"/>
    <p:sldId id="2627" r:id="rId12"/>
    <p:sldId id="2628" r:id="rId13"/>
    <p:sldId id="2616" r:id="rId14"/>
    <p:sldId id="2640" r:id="rId15"/>
    <p:sldId id="2619" r:id="rId16"/>
    <p:sldId id="2602" r:id="rId17"/>
    <p:sldId id="2599" r:id="rId18"/>
    <p:sldId id="2641" r:id="rId19"/>
    <p:sldId id="2625" r:id="rId20"/>
    <p:sldId id="2642" r:id="rId21"/>
    <p:sldId id="2634" r:id="rId22"/>
    <p:sldId id="2601" r:id="rId23"/>
    <p:sldId id="2635" r:id="rId24"/>
    <p:sldId id="2614" r:id="rId25"/>
    <p:sldId id="2643" r:id="rId26"/>
    <p:sldId id="2636" r:id="rId27"/>
    <p:sldId id="2629" r:id="rId28"/>
    <p:sldId id="2638" r:id="rId29"/>
    <p:sldId id="2657" r:id="rId30"/>
    <p:sldId id="256" r:id="rId31"/>
    <p:sldId id="2652" r:id="rId32"/>
    <p:sldId id="2655" r:id="rId33"/>
    <p:sldId id="2656" r:id="rId34"/>
    <p:sldId id="2658" r:id="rId35"/>
    <p:sldId id="2659" r:id="rId36"/>
    <p:sldId id="2598" r:id="rId37"/>
    <p:sldId id="2663" r:id="rId38"/>
    <p:sldId id="2650" r:id="rId39"/>
    <p:sldId id="2617" r:id="rId40"/>
    <p:sldId id="2618" r:id="rId41"/>
    <p:sldId id="2639" r:id="rId42"/>
    <p:sldId id="2645" r:id="rId43"/>
    <p:sldId id="2646" r:id="rId44"/>
    <p:sldId id="2644" r:id="rId45"/>
    <p:sldId id="2560" r:id="rId46"/>
    <p:sldId id="284" r:id="rId47"/>
  </p:sldIdLst>
  <p:sldSz cx="9144000" cy="6858000" type="screen4x3"/>
  <p:notesSz cx="7010400" cy="9296400"/>
  <p:custDataLst>
    <p:tags r:id="rId5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584">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34433B-E2DA-0AE3-57BB-82FCF3DE9889}" name="Hannigan, Sherri (EHS)" initials="HS(" userId="S::sherri.hannigan@mass.gov::e376dc48-b7db-4bf6-b1bc-4330f3ec3853" providerId="AD"/>
  <p188:author id="{490B0D77-EFDE-0AEE-1E7B-DAF51C245C9D}" name="Damico, Jarred (EHS)" initials="DJ(" userId="S::Jarred.Damico@mass.gov::d8cf18ef-8faf-4dca-b20b-72d158ecdefe" providerId="AD"/>
  <p188:author id="{4426FD8E-099A-722C-4611-815CD72F7257}" name="Palakanis, Jared M (EHS)" initials="JP" userId="S::Jared.M.Palakanis@mass.gov::ceb4798c-6333-4f39-a872-3b2dae13b971" providerId="AD"/>
  <p188:author id="{5C32ADA2-D6B7-0CE9-09E9-B828923B2007}" name="Palakanis, Jared M (EHS)" initials="P(" userId="S::jared.m.palakanis@mass.gov::ceb4798c-6333-4f39-a872-3b2dae13b971" providerId="AD"/>
  <p188:author id="{B925A3B4-2014-C40C-3D5D-F8425B23FA82}" name="Caryn Swartz" initials="CS" userId="S::cswartz@healthmanagement.com::cfa5c56a-f4fb-4c50-b102-eacdd6607fd8" providerId="AD"/>
  <p188:author id="{1BADB0BE-1A3D-BC3F-D2B2-7CEF40AF5BBC}" name="Darcy, Leslie (EHS)" initials="D(" userId="S::leslie.darcy@mass.gov::d42d4828-5d47-417e-be62-bf82ed934ece" providerId="AD"/>
  <p188:author id="{AA55CFDB-44BB-5AB9-9956-D24588A65542}" name="Caryn Swartz" initials="CS" userId="S::cswartz_healthmanagement.com#ext#@massgov.onmicrosoft.com::f60a102f-0330-438e-8011-ca4447df4b11" providerId="AD"/>
  <p188:author id="{98125BFB-9F71-D1F3-3F8D-F2AC6AA1FD9F}" name="Kacher, Eleni (EHS)" initials="KE(" userId="S::Eleni.Kacher@mass.gov::33a69a99-6581-4ec0-8da1-daa0d7dbed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herri Hannigan" initials="SH" lastIdx="9" clrIdx="6">
    <p:extLst>
      <p:ext uri="{19B8F6BF-5375-455C-9EA6-DF929625EA0E}">
        <p15:presenceInfo xmlns:p15="http://schemas.microsoft.com/office/powerpoint/2012/main" userId="S::shannigan@meantide.com::92c9d66b-fc79-4efa-bf15-b3e3b0b139b5" providerId="AD"/>
      </p:ext>
    </p:extLst>
  </p:cmAuthor>
  <p:cmAuthor id="1" name="Fox Swartz, Colleen (ELD)" initials="FSC(" lastIdx="8" clrIdx="0"/>
  <p:cmAuthor id="8" name="Smith, Julian (EHS)" initials="SJ(" lastIdx="21" clrIdx="7">
    <p:extLst>
      <p:ext uri="{19B8F6BF-5375-455C-9EA6-DF929625EA0E}">
        <p15:presenceInfo xmlns:p15="http://schemas.microsoft.com/office/powerpoint/2012/main" userId="S::julian.smith@mass.gov::99ec45d7-69f5-4e4b-9485-69825ebd6bf6" providerId="AD"/>
      </p:ext>
    </p:extLst>
  </p:cmAuthor>
  <p:cmAuthor id="2" name="COLLEEN FOX" initials="CF" lastIdx="41" clrIdx="1">
    <p:extLst>
      <p:ext uri="{19B8F6BF-5375-455C-9EA6-DF929625EA0E}">
        <p15:presenceInfo xmlns:p15="http://schemas.microsoft.com/office/powerpoint/2012/main" userId="11f451e9a2b4964d" providerId="Windows Live"/>
      </p:ext>
    </p:extLst>
  </p:cmAuthor>
  <p:cmAuthor id="9" name="Fox Swartz, Colleen (EHS)" initials="FSC(" lastIdx="7" clrIdx="8">
    <p:extLst>
      <p:ext uri="{19B8F6BF-5375-455C-9EA6-DF929625EA0E}">
        <p15:presenceInfo xmlns:p15="http://schemas.microsoft.com/office/powerpoint/2012/main" userId="S::Colleen.FoxSwartz@mass.gov::31bb7c4b-123a-4518-b9c1-628c7952b441" providerId="AD"/>
      </p:ext>
    </p:extLst>
  </p:cmAuthor>
  <p:cmAuthor id="3" name="Gabriela Fowler" initials="GF" lastIdx="90" clrIdx="2">
    <p:extLst>
      <p:ext uri="{19B8F6BF-5375-455C-9EA6-DF929625EA0E}">
        <p15:presenceInfo xmlns:p15="http://schemas.microsoft.com/office/powerpoint/2012/main" userId="S::f004m7h@dartmouth.edu::caa59c55-9338-4f35-bca7-17b6cd6d8e62" providerId="AD"/>
      </p:ext>
    </p:extLst>
  </p:cmAuthor>
  <p:cmAuthor id="10" name="Crugnale, Caitlin P. (EHS)" initials="CCP(" lastIdx="4" clrIdx="9">
    <p:extLst>
      <p:ext uri="{19B8F6BF-5375-455C-9EA6-DF929625EA0E}">
        <p15:presenceInfo xmlns:p15="http://schemas.microsoft.com/office/powerpoint/2012/main" userId="S::Caitlin.P.Crugnale@mass.gov::b2a02c60-52bb-4d38-b519-63f462b8cbde" providerId="AD"/>
      </p:ext>
    </p:extLst>
  </p:cmAuthor>
  <p:cmAuthor id="4" name="jeff clausen" initials="jc" lastIdx="6" clrIdx="3">
    <p:extLst>
      <p:ext uri="{19B8F6BF-5375-455C-9EA6-DF929625EA0E}">
        <p15:presenceInfo xmlns:p15="http://schemas.microsoft.com/office/powerpoint/2012/main" userId="1964a1938899aa47" providerId="Windows Live"/>
      </p:ext>
    </p:extLst>
  </p:cmAuthor>
  <p:cmAuthor id="11" name="Moyer, Whitney (EHS)" initials="MW( [2]" lastIdx="1" clrIdx="10">
    <p:extLst>
      <p:ext uri="{19B8F6BF-5375-455C-9EA6-DF929625EA0E}">
        <p15:presenceInfo xmlns:p15="http://schemas.microsoft.com/office/powerpoint/2012/main" userId="S::whitney.moyer@mass.gov::977d595f-cf52-42c6-8af4-b9849f83f5cd" providerId="AD"/>
      </p:ext>
    </p:extLst>
  </p:cmAuthor>
  <p:cmAuthor id="5" name="Moyer, Whitney (EHS)" initials="MW(" lastIdx="6" clrIdx="4">
    <p:extLst>
      <p:ext uri="{19B8F6BF-5375-455C-9EA6-DF929625EA0E}">
        <p15:presenceInfo xmlns:p15="http://schemas.microsoft.com/office/powerpoint/2012/main" userId="S::Whitney.Moyer@massmail.state.ma.us::977d595f-cf52-42c6-8af4-b9849f83f5cd" providerId="AD"/>
      </p:ext>
    </p:extLst>
  </p:cmAuthor>
  <p:cmAuthor id="12" name="Caryn Swartz" initials="CS" lastIdx="5" clrIdx="11">
    <p:extLst>
      <p:ext uri="{19B8F6BF-5375-455C-9EA6-DF929625EA0E}">
        <p15:presenceInfo xmlns:p15="http://schemas.microsoft.com/office/powerpoint/2012/main" userId="S::cswartz@healthmanagement.com::cfa5c56a-f4fb-4c50-b102-eacdd6607fd8" providerId="AD"/>
      </p:ext>
    </p:extLst>
  </p:cmAuthor>
  <p:cmAuthor id="6" name="Tina Sang" initials="TS" lastIdx="9" clrIdx="5">
    <p:extLst>
      <p:ext uri="{19B8F6BF-5375-455C-9EA6-DF929625EA0E}">
        <p15:presenceInfo xmlns:p15="http://schemas.microsoft.com/office/powerpoint/2012/main" userId="Tina S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8BFF"/>
    <a:srgbClr val="002A60"/>
    <a:srgbClr val="FFEFEF"/>
    <a:srgbClr val="FFC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6"/>
      </p:cViewPr>
      <p:guideLst>
        <p:guide orient="horz" pos="2160"/>
        <p:guide pos="1584"/>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56" Type="http://schemas.microsoft.com/office/2018/10/relationships/authors" Target="authors.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523E1075-14C4-4DB8-97A7-38B2B221BE54}" type="datetimeFigureOut">
              <a:rPr lang="en-US" smtClean="0"/>
              <a:t>5/15/2024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F49963D4-2E9A-4336-8542-8A4713DAB7E1}" type="slidenum">
              <a:rPr lang="en-US" smtClean="0"/>
              <a:t>‹#›</a:t>
            </a:fld>
            <a:endParaRPr lang="en-US" dirty="0"/>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A03C4B8C-B595-4096-B22A-D91D29305918}" type="datetimeFigureOut">
              <a:rPr lang="en-US" smtClean="0"/>
              <a:t>5/15/2024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89A28886-3B44-46AC-9280-8D0D6E5922C9}" type="slidenum">
              <a:rPr lang="en-US" smtClean="0"/>
              <a:t>‹#›</a:t>
            </a:fld>
            <a:endParaRPr lang="en-US" dirty="0"/>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1</a:t>
            </a:fld>
            <a:endParaRPr lang="en-US" dirty="0"/>
          </a:p>
        </p:txBody>
      </p:sp>
    </p:spTree>
    <p:extLst>
      <p:ext uri="{BB962C8B-B14F-4D97-AF65-F5344CB8AC3E}">
        <p14:creationId xmlns:p14="http://schemas.microsoft.com/office/powerpoint/2010/main" val="363746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2</a:t>
            </a:fld>
            <a:endParaRPr lang="en-US" dirty="0"/>
          </a:p>
        </p:txBody>
      </p:sp>
    </p:spTree>
    <p:extLst>
      <p:ext uri="{BB962C8B-B14F-4D97-AF65-F5344CB8AC3E}">
        <p14:creationId xmlns:p14="http://schemas.microsoft.com/office/powerpoint/2010/main" val="3427855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3</a:t>
            </a:fld>
            <a:endParaRPr lang="en-US" dirty="0"/>
          </a:p>
        </p:txBody>
      </p:sp>
    </p:spTree>
    <p:extLst>
      <p:ext uri="{BB962C8B-B14F-4D97-AF65-F5344CB8AC3E}">
        <p14:creationId xmlns:p14="http://schemas.microsoft.com/office/powerpoint/2010/main" val="139872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a:t>
            </a:fld>
            <a:endParaRPr lang="en-US" dirty="0"/>
          </a:p>
        </p:txBody>
      </p:sp>
    </p:spTree>
    <p:extLst>
      <p:ext uri="{BB962C8B-B14F-4D97-AF65-F5344CB8AC3E}">
        <p14:creationId xmlns:p14="http://schemas.microsoft.com/office/powerpoint/2010/main" val="471728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5</a:t>
            </a:fld>
            <a:endParaRPr lang="en-US" dirty="0"/>
          </a:p>
        </p:txBody>
      </p:sp>
    </p:spTree>
    <p:extLst>
      <p:ext uri="{BB962C8B-B14F-4D97-AF65-F5344CB8AC3E}">
        <p14:creationId xmlns:p14="http://schemas.microsoft.com/office/powerpoint/2010/main" val="1276059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6</a:t>
            </a:fld>
            <a:endParaRPr lang="en-US" dirty="0"/>
          </a:p>
        </p:txBody>
      </p:sp>
    </p:spTree>
    <p:extLst>
      <p:ext uri="{BB962C8B-B14F-4D97-AF65-F5344CB8AC3E}">
        <p14:creationId xmlns:p14="http://schemas.microsoft.com/office/powerpoint/2010/main" val="40829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10</a:t>
            </a:fld>
            <a:endParaRPr lang="en-US" dirty="0"/>
          </a:p>
        </p:txBody>
      </p:sp>
    </p:spTree>
    <p:extLst>
      <p:ext uri="{BB962C8B-B14F-4D97-AF65-F5344CB8AC3E}">
        <p14:creationId xmlns:p14="http://schemas.microsoft.com/office/powerpoint/2010/main" val="3938323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42</a:t>
            </a:fld>
            <a:endParaRPr lang="en-US" dirty="0"/>
          </a:p>
        </p:txBody>
      </p:sp>
    </p:spTree>
    <p:extLst>
      <p:ext uri="{BB962C8B-B14F-4D97-AF65-F5344CB8AC3E}">
        <p14:creationId xmlns:p14="http://schemas.microsoft.com/office/powerpoint/2010/main" val="3030194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43</a:t>
            </a:fld>
            <a:endParaRPr lang="en-US" dirty="0"/>
          </a:p>
        </p:txBody>
      </p:sp>
    </p:spTree>
    <p:extLst>
      <p:ext uri="{BB962C8B-B14F-4D97-AF65-F5344CB8AC3E}">
        <p14:creationId xmlns:p14="http://schemas.microsoft.com/office/powerpoint/2010/main" val="3994566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84926470"/>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1" y="162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6" y="2725185"/>
            <a:ext cx="5539245" cy="430887"/>
          </a:xfrm>
          <a:prstGeom prst="rect">
            <a:avLst/>
          </a:prstGeom>
        </p:spPr>
        <p:txBody>
          <a:bodyPr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hasCustomPrompt="1"/>
          </p:nvPr>
        </p:nvSpPr>
        <p:spPr bwMode="auto">
          <a:xfrm>
            <a:off x="2693796" y="4355068"/>
            <a:ext cx="5539245" cy="307777"/>
          </a:xfrm>
        </p:spPr>
        <p:txBody>
          <a:bodyPr>
            <a:spAutoFit/>
          </a:bodyPr>
          <a:lstStyle>
            <a:lvl1pPr>
              <a:defRPr sz="2000" baseline="0">
                <a:solidFill>
                  <a:schemeClr val="tx2"/>
                </a:solidFill>
                <a:latin typeface="+mn-lt"/>
                <a:ea typeface="+mn-ea"/>
              </a:defRPr>
            </a:lvl1pPr>
          </a:lstStyle>
          <a:p>
            <a:pPr lvl="0"/>
            <a:r>
              <a:rPr lang="en-US" noProof="0"/>
              <a:t>Executive Office of Health and Human Services</a:t>
            </a:r>
          </a:p>
        </p:txBody>
      </p:sp>
      <p:sp>
        <p:nvSpPr>
          <p:cNvPr id="12" name="TitleTopPlaceholde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2693796" y="5983586"/>
            <a:ext cx="512127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dirty="0">
                <a:solidFill>
                  <a:schemeClr val="tx2"/>
                </a:solidFill>
                <a:ea typeface="ＭＳ Ｐゴシック"/>
              </a:rPr>
              <a:t>CONFIDENTIAL; FOR POLICY DEVELOPMENT PURPOSES ONLY</a:t>
            </a:r>
          </a:p>
        </p:txBody>
      </p:sp>
      <p:sp>
        <p:nvSpPr>
          <p:cNvPr id="4" name="Content Placeholder 3"/>
          <p:cNvSpPr>
            <a:spLocks noGrp="1"/>
          </p:cNvSpPr>
          <p:nvPr>
            <p:ph sz="quarter" idx="10" hasCustomPrompt="1"/>
          </p:nvPr>
        </p:nvSpPr>
        <p:spPr>
          <a:xfrm>
            <a:off x="2693796" y="4940989"/>
            <a:ext cx="3344854" cy="215444"/>
          </a:xfrm>
        </p:spPr>
        <p:txBody>
          <a:bodyPr/>
          <a:lstStyle>
            <a:lvl1pPr>
              <a:defRPr sz="1400" b="1" baseline="0">
                <a:solidFill>
                  <a:schemeClr val="tx2"/>
                </a:solidFill>
              </a:defRPr>
            </a:lvl1pPr>
            <a:lvl3pPr>
              <a:defRPr/>
            </a:lvl3pPr>
          </a:lstStyle>
          <a:p>
            <a:pPr lvl="0"/>
            <a:r>
              <a:rPr lang="en-US"/>
              <a:t>Click to edit Master subtitle style</a:t>
            </a:r>
          </a:p>
        </p:txBody>
      </p:sp>
    </p:spTree>
    <p:extLst>
      <p:ext uri="{BB962C8B-B14F-4D97-AF65-F5344CB8AC3E}">
        <p14:creationId xmlns:p14="http://schemas.microsoft.com/office/powerpoint/2010/main" val="33989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42809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038191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952500" y="1238250"/>
            <a:ext cx="7239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3343110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2"/>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2"/>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2"/>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2"/>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0"/>
            <a:ext cx="12192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0"/>
            <a:ext cx="12192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0"/>
            <a:ext cx="12192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381000" y="914400"/>
            <a:ext cx="2901756" cy="1846659"/>
          </a:xfrm>
        </p:spPr>
        <p:txBody>
          <a:bodyPr wrap="square">
            <a:sp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044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Slide Number Placeholder 1">
            <a:extLst>
              <a:ext uri="{FF2B5EF4-FFF2-40B4-BE49-F238E27FC236}">
                <a16:creationId xmlns:a16="http://schemas.microsoft.com/office/drawing/2014/main" id="{452BD68F-0B58-4A4E-8874-D563CE45A8A1}"/>
              </a:ext>
            </a:extLst>
          </p:cNvPr>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20" smtClean="0"/>
              <a:pPr/>
              <a:t>‹#›</a:t>
            </a:fld>
            <a:endParaRPr lang="en-US" sz="1020" dirty="0"/>
          </a:p>
        </p:txBody>
      </p:sp>
    </p:spTree>
    <p:extLst>
      <p:ext uri="{BB962C8B-B14F-4D97-AF65-F5344CB8AC3E}">
        <p14:creationId xmlns:p14="http://schemas.microsoft.com/office/powerpoint/2010/main" val="10878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289BC-84AA-B8AD-84A4-23D99A04C429}"/>
              </a:ext>
            </a:extLst>
          </p:cNvPr>
          <p:cNvSpPr>
            <a:spLocks noGrp="1"/>
          </p:cNvSpPr>
          <p:nvPr>
            <p:ph type="ctrTitle"/>
          </p:nvPr>
        </p:nvSpPr>
        <p:spPr>
          <a:xfrm>
            <a:off x="1143000" y="2124968"/>
            <a:ext cx="6858000" cy="1384995"/>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640BC3F-30FD-A2CA-6377-750D1186CFC3}"/>
              </a:ext>
            </a:extLst>
          </p:cNvPr>
          <p:cNvSpPr>
            <a:spLocks noGrp="1"/>
          </p:cNvSpPr>
          <p:nvPr>
            <p:ph type="subTitle" idx="1"/>
          </p:nvPr>
        </p:nvSpPr>
        <p:spPr>
          <a:xfrm>
            <a:off x="1143000" y="3602038"/>
            <a:ext cx="6858000" cy="27699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B76983C-36D9-353B-0C21-259D1D8B4078}"/>
              </a:ext>
            </a:extLst>
          </p:cNvPr>
          <p:cNvSpPr>
            <a:spLocks noGrp="1"/>
          </p:cNvSpPr>
          <p:nvPr>
            <p:ph type="dt" sz="half" idx="10"/>
          </p:nvPr>
        </p:nvSpPr>
        <p:spPr/>
        <p:txBody>
          <a:bodyPr/>
          <a:lstStyle/>
          <a:p>
            <a:fld id="{A19DF1BB-9475-4F59-B59E-046D9980C688}" type="datetimeFigureOut">
              <a:rPr lang="en-US" smtClean="0"/>
              <a:t>5/15/2024</a:t>
            </a:fld>
            <a:endParaRPr lang="en-US" dirty="0"/>
          </a:p>
        </p:txBody>
      </p:sp>
      <p:sp>
        <p:nvSpPr>
          <p:cNvPr id="5" name="Footer Placeholder 4">
            <a:extLst>
              <a:ext uri="{FF2B5EF4-FFF2-40B4-BE49-F238E27FC236}">
                <a16:creationId xmlns:a16="http://schemas.microsoft.com/office/drawing/2014/main" id="{A2A19BCC-7F22-4AE4-7D64-907378740B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7C2A80C-B116-9D2E-09B8-06A099F5FE80}"/>
              </a:ext>
            </a:extLst>
          </p:cNvPr>
          <p:cNvSpPr>
            <a:spLocks noGrp="1"/>
          </p:cNvSpPr>
          <p:nvPr>
            <p:ph type="sldNum" sz="quarter" idx="12"/>
          </p:nvPr>
        </p:nvSpPr>
        <p:spPr/>
        <p:txBody>
          <a:bodyPr/>
          <a:lstStyle/>
          <a:p>
            <a:fld id="{9F67FB00-8F5E-4DB6-89D3-06EBFB666F6A}" type="slidenum">
              <a:rPr lang="en-US" smtClean="0"/>
              <a:t>‹#›</a:t>
            </a:fld>
            <a:endParaRPr lang="en-US" dirty="0"/>
          </a:p>
        </p:txBody>
      </p:sp>
    </p:spTree>
    <p:extLst>
      <p:ext uri="{BB962C8B-B14F-4D97-AF65-F5344CB8AC3E}">
        <p14:creationId xmlns:p14="http://schemas.microsoft.com/office/powerpoint/2010/main" val="97185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tags" Target="../tags/tag9.xml"/><Relationship Id="rId26" Type="http://schemas.openxmlformats.org/officeDocument/2006/relationships/tags" Target="../tags/tag17.xml"/><Relationship Id="rId3" Type="http://schemas.openxmlformats.org/officeDocument/2006/relationships/slideLayout" Target="../slideLayouts/slideLayout3.xml"/><Relationship Id="rId21"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tags" Target="../tags/tag8.xml"/><Relationship Id="rId25" Type="http://schemas.openxmlformats.org/officeDocument/2006/relationships/tags" Target="../tags/tag16.xml"/><Relationship Id="rId2" Type="http://schemas.openxmlformats.org/officeDocument/2006/relationships/slideLayout" Target="../slideLayouts/slideLayout2.xml"/><Relationship Id="rId16" Type="http://schemas.openxmlformats.org/officeDocument/2006/relationships/tags" Target="../tags/tag7.xml"/><Relationship Id="rId20"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24"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tags" Target="../tags/tag6.xml"/><Relationship Id="rId23" Type="http://schemas.openxmlformats.org/officeDocument/2006/relationships/tags" Target="../tags/tag14.xml"/><Relationship Id="rId28" Type="http://schemas.openxmlformats.org/officeDocument/2006/relationships/image" Target="../media/image1.emf"/><Relationship Id="rId10" Type="http://schemas.openxmlformats.org/officeDocument/2006/relationships/theme" Target="../theme/theme1.xml"/><Relationship Id="rId19"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 Id="rId22" Type="http://schemas.openxmlformats.org/officeDocument/2006/relationships/tags" Target="../tags/tag13.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323752366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4773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Slide Elements" hidden="1"/>
          <p:cNvGrpSpPr>
            <a:grpSpLocks/>
          </p:cNvGrpSpPr>
          <p:nvPr/>
        </p:nvGrpSpPr>
        <p:grpSpPr bwMode="auto">
          <a:xfrm>
            <a:off x="174944" y="6086391"/>
            <a:ext cx="8799129"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chemeClr val="tx1"/>
                </a:solidFill>
              </a:rPr>
              <a:pPr algn="r" fontAlgn="base">
                <a:spcBef>
                  <a:spcPct val="0"/>
                </a:spcBef>
                <a:spcAft>
                  <a:spcPct val="0"/>
                </a:spcAft>
              </a:pPr>
              <a:t>‹#›</a:t>
            </a:fld>
            <a:endParaRPr lang="en-US" dirty="0">
              <a:solidFill>
                <a:schemeClr val="tx1"/>
              </a:solidFill>
            </a:endParaRPr>
          </a:p>
        </p:txBody>
      </p:sp>
      <p:sp>
        <p:nvSpPr>
          <p:cNvPr id="105" name="TextBox 104"/>
          <p:cNvSpPr txBox="1"/>
          <p:nvPr userDrawn="1"/>
        </p:nvSpPr>
        <p:spPr>
          <a:xfrm>
            <a:off x="5715000" y="6611832"/>
            <a:ext cx="311649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dirty="0">
                <a:solidFill>
                  <a:schemeClr val="tx1"/>
                </a:solidFill>
              </a:rPr>
              <a:t>Confidential – for policy</a:t>
            </a:r>
            <a:r>
              <a:rPr lang="en-US" sz="1000" baseline="0" dirty="0">
                <a:solidFill>
                  <a:schemeClr val="tx1"/>
                </a:solidFill>
              </a:rPr>
              <a:t> development purposes only   |</a:t>
            </a:r>
            <a:endParaRPr lang="en-US" sz="1000" dirty="0">
              <a:solidFill>
                <a:schemeClr val="tx1"/>
              </a:solidFill>
            </a:endParaRP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70" r:id="rId8"/>
    <p:sldLayoutId id="2147483671" r:id="rId9"/>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6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6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11.emf"/><Relationship Id="rId5" Type="http://schemas.openxmlformats.org/officeDocument/2006/relationships/oleObject" Target="../embeddings/oleObject15.bin"/><Relationship Id="rId4"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sv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slideLayout" Target="../slideLayouts/slideLayout7.xml"/><Relationship Id="rId7" Type="http://schemas.openxmlformats.org/officeDocument/2006/relationships/image" Target="../media/image6.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1.emf"/><Relationship Id="rId4" Type="http://schemas.openxmlformats.org/officeDocument/2006/relationships/oleObject" Target="../embeddings/oleObject17.bin"/></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11.emf"/><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7.sv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16.png"/><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tempusunlimited.org/wp-content/uploads/2023/08/Creating-a-manual-shift.pdf"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image" Target="../media/image11.emf"/><Relationship Id="rId4" Type="http://schemas.openxmlformats.org/officeDocument/2006/relationships/oleObject" Target="../embeddings/oleObject20.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21.bin"/></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hyperlink" Target="https://tempusunlimited.org/evv/" TargetMode="External"/><Relationship Id="rId5" Type="http://schemas.openxmlformats.org/officeDocument/2006/relationships/image" Target="../media/image11.emf"/><Relationship Id="rId4" Type="http://schemas.openxmlformats.org/officeDocument/2006/relationships/oleObject" Target="../embeddings/oleObject22.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https://tempusunlimited.org/evv/" TargetMode="Externa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5.emf"/><Relationship Id="rId5" Type="http://schemas.openxmlformats.org/officeDocument/2006/relationships/oleObject" Target="../embeddings/oleObject10.bin"/><Relationship Id="rId4" Type="http://schemas.openxmlformats.org/officeDocument/2006/relationships/notesSlide" Target="../notesSlides/notesSlide4.xml"/><Relationship Id="rId9" Type="http://schemas.openxmlformats.org/officeDocument/2006/relationships/image" Target="../media/image10.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tempusunlimited.org/evv/"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5.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5.emf"/><Relationship Id="rId5" Type="http://schemas.openxmlformats.org/officeDocument/2006/relationships/oleObject" Target="../embeddings/oleObject12.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1.emf"/><Relationship Id="rId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1835147"/>
            <a:ext cx="5539245" cy="1292662"/>
          </a:xfrm>
        </p:spPr>
        <p:txBody>
          <a:bodyPr/>
          <a:lstStyle/>
          <a:p>
            <a:pPr>
              <a:spcAft>
                <a:spcPts val="600"/>
              </a:spcAft>
            </a:pPr>
            <a:r>
              <a:rPr lang="en-US" dirty="0"/>
              <a:t>Public Information Session:</a:t>
            </a:r>
            <a:br>
              <a:rPr lang="en-US" dirty="0"/>
            </a:br>
            <a:r>
              <a:rPr lang="en-US" dirty="0"/>
              <a:t>EVV Implementation in the MassHealth PCA Program</a:t>
            </a:r>
            <a:endParaRPr lang="en-US" sz="2400" i="1" dirty="0"/>
          </a:p>
        </p:txBody>
      </p:sp>
      <p:sp>
        <p:nvSpPr>
          <p:cNvPr id="3" name="Subtitle 2"/>
          <p:cNvSpPr>
            <a:spLocks noGrp="1"/>
          </p:cNvSpPr>
          <p:nvPr>
            <p:ph type="subTitle" idx="1"/>
          </p:nvPr>
        </p:nvSpPr>
        <p:spPr/>
        <p:txBody>
          <a:bodyPr/>
          <a:lstStyle/>
          <a:p>
            <a:r>
              <a:rPr lang="en-US" dirty="0"/>
              <a:t>Executive Office of Health and Human Services</a:t>
            </a:r>
          </a:p>
        </p:txBody>
      </p:sp>
      <p:sp>
        <p:nvSpPr>
          <p:cNvPr id="4" name="Content Placeholder 3"/>
          <p:cNvSpPr>
            <a:spLocks noGrp="1"/>
          </p:cNvSpPr>
          <p:nvPr>
            <p:ph sz="quarter" idx="10"/>
          </p:nvPr>
        </p:nvSpPr>
        <p:spPr>
          <a:xfrm>
            <a:off x="2693796" y="4940989"/>
            <a:ext cx="3344854" cy="507831"/>
          </a:xfrm>
        </p:spPr>
        <p:txBody>
          <a:bodyPr/>
          <a:lstStyle/>
          <a:p>
            <a:r>
              <a:rPr lang="en-US" dirty="0"/>
              <a:t>May 20, 2024</a:t>
            </a:r>
          </a:p>
          <a:p>
            <a:endParaRPr lang="en-US" dirty="0"/>
          </a:p>
        </p:txBody>
      </p:sp>
    </p:spTree>
    <p:extLst>
      <p:ext uri="{BB962C8B-B14F-4D97-AF65-F5344CB8AC3E}">
        <p14:creationId xmlns:p14="http://schemas.microsoft.com/office/powerpoint/2010/main" val="2201271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EVV Implementation Timeline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68F3DB4B-4697-1E95-7608-D311424425C8}"/>
              </a:ext>
            </a:extLst>
          </p:cNvPr>
          <p:cNvSpPr>
            <a:spLocks noGrp="1"/>
          </p:cNvSpPr>
          <p:nvPr>
            <p:ph type="body" sz="quarter" idx="12"/>
          </p:nvPr>
        </p:nvSpPr>
        <p:spPr>
          <a:xfrm>
            <a:off x="390303" y="1600200"/>
            <a:ext cx="8553263" cy="3159839"/>
          </a:xfrm>
        </p:spPr>
        <p:txBody>
          <a:bodyPr/>
          <a:lstStyle/>
          <a:p>
            <a:pPr marL="285750" indent="-285750">
              <a:spcAft>
                <a:spcPts val="800"/>
              </a:spcAft>
              <a:buSzPct val="120000"/>
              <a:buFont typeface="Wingdings" pitchFamily="2" charset="2"/>
              <a:buChar char="§"/>
            </a:pPr>
            <a:r>
              <a:rPr lang="en-US" sz="1800" dirty="0"/>
              <a:t>For Consumers who are already receiving PCA services as of January 1, 2024, their start date will be based on last name. </a:t>
            </a:r>
          </a:p>
          <a:p>
            <a:pPr marL="628650" lvl="1" indent="-285750">
              <a:spcAft>
                <a:spcPts val="800"/>
              </a:spcAft>
              <a:buSzPct val="120000"/>
              <a:buFont typeface="Wingdings" pitchFamily="2" charset="2"/>
              <a:buChar char="§"/>
            </a:pPr>
            <a:r>
              <a:rPr lang="en-US" dirty="0"/>
              <a:t>Consumers who are already participating in the PCA program will be made aware of their EVV start date when they receive their EVV Start Packet. This will be mailed to the Consumer approximately two months prior to their EVV start date.</a:t>
            </a:r>
          </a:p>
          <a:p>
            <a:pPr marL="285750" indent="-285750">
              <a:spcAft>
                <a:spcPts val="800"/>
              </a:spcAft>
              <a:buSzPct val="120000"/>
              <a:buFont typeface="Wingdings" pitchFamily="2" charset="2"/>
              <a:buChar char="§"/>
            </a:pPr>
            <a:endParaRPr lang="en-US" sz="1800" dirty="0"/>
          </a:p>
          <a:p>
            <a:pPr marL="285750" indent="-285750">
              <a:spcAft>
                <a:spcPts val="800"/>
              </a:spcAft>
              <a:buSzPct val="120000"/>
              <a:buFont typeface="Wingdings" pitchFamily="2" charset="2"/>
              <a:buChar char="§"/>
            </a:pPr>
            <a:r>
              <a:rPr lang="en-US" sz="1800" dirty="0"/>
              <a:t>Any Consumer who is new to the PCA program after January 1, 2024, will use EVV as soon as they join the program. </a:t>
            </a:r>
          </a:p>
          <a:p>
            <a:pPr marL="628650" lvl="1" indent="-285750">
              <a:spcAft>
                <a:spcPts val="800"/>
              </a:spcAft>
              <a:buSzPct val="120000"/>
              <a:buFont typeface="Wingdings" pitchFamily="2" charset="2"/>
              <a:buChar char="§"/>
            </a:pPr>
            <a:r>
              <a:rPr lang="en-US" dirty="0"/>
              <a:t>The Consumer’s PCAs will start using EVV at the same time as the Consumer.</a:t>
            </a:r>
            <a:endParaRPr lang="en-US" sz="1800" dirty="0"/>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9F5D8AD6-0851-3584-ECC2-0A9667BC85DA}"/>
              </a:ext>
            </a:extLst>
          </p:cNvPr>
          <p:cNvSpPr txBox="1">
            <a:spLocks noChangeArrowheads="1"/>
          </p:cNvSpPr>
          <p:nvPr/>
        </p:nvSpPr>
        <p:spPr bwMode="auto">
          <a:xfrm>
            <a:off x="609599" y="827286"/>
            <a:ext cx="8165991" cy="5200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2000" b="1" kern="0" dirty="0">
                <a:solidFill>
                  <a:schemeClr val="bg1"/>
                </a:solidFill>
                <a:latin typeface="Arial" panose="020B0604020202020204" pitchFamily="34" charset="0"/>
                <a:cs typeface="Arial" panose="020B0604020202020204" pitchFamily="34" charset="0"/>
              </a:rPr>
              <a:t>Consumers and Their PCAs (After January 1, 2024)</a:t>
            </a:r>
          </a:p>
        </p:txBody>
      </p:sp>
      <p:sp>
        <p:nvSpPr>
          <p:cNvPr id="8" name="Rectangle 7">
            <a:extLst>
              <a:ext uri="{FF2B5EF4-FFF2-40B4-BE49-F238E27FC236}">
                <a16:creationId xmlns:a16="http://schemas.microsoft.com/office/drawing/2014/main" id="{906939D2-59A2-2C99-C081-C8E6F45E998A}"/>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525348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About the EVV System</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15077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is EVV?</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7" name="Text Placeholder 2">
            <a:extLst>
              <a:ext uri="{FF2B5EF4-FFF2-40B4-BE49-F238E27FC236}">
                <a16:creationId xmlns:a16="http://schemas.microsoft.com/office/drawing/2014/main" id="{F6A16CA2-4ADE-EE88-8D43-89A2A2B68860}"/>
              </a:ext>
            </a:extLst>
          </p:cNvPr>
          <p:cNvSpPr txBox="1">
            <a:spLocks/>
          </p:cNvSpPr>
          <p:nvPr/>
        </p:nvSpPr>
        <p:spPr bwMode="auto">
          <a:xfrm>
            <a:off x="337259" y="917932"/>
            <a:ext cx="8288912" cy="526297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285750" indent="-285750">
              <a:spcAft>
                <a:spcPts val="800"/>
              </a:spcAft>
              <a:buSzPct val="120000"/>
              <a:buFont typeface="Wingdings" pitchFamily="2" charset="2"/>
              <a:buChar char="§"/>
            </a:pPr>
            <a:r>
              <a:rPr lang="en-US" sz="1800" dirty="0"/>
              <a:t>EVV stands for "Electronic Visit Verification." </a:t>
            </a:r>
          </a:p>
          <a:p>
            <a:pPr marL="285750" indent="-285750">
              <a:spcAft>
                <a:spcPts val="800"/>
              </a:spcAft>
              <a:buSzPct val="120000"/>
              <a:buFont typeface="Wingdings" pitchFamily="2" charset="2"/>
              <a:buChar char="§"/>
            </a:pPr>
            <a:r>
              <a:rPr lang="en-US" sz="1800" dirty="0"/>
              <a:t>EVV is a new kind of timesheet system that the MassHealth PCA Program is currently rolling out</a:t>
            </a:r>
          </a:p>
          <a:p>
            <a:pPr marL="628650" lvl="1" indent="-285750">
              <a:spcAft>
                <a:spcPts val="800"/>
              </a:spcAft>
              <a:buSzPct val="120000"/>
              <a:buFont typeface="Wingdings" pitchFamily="2" charset="2"/>
              <a:buChar char="§"/>
            </a:pPr>
            <a:r>
              <a:rPr lang="en-US" dirty="0"/>
              <a:t>EVV is NOT the same as eTimesheets, which is an electronic timesheet system some Consumers and PCAs use today.</a:t>
            </a:r>
          </a:p>
          <a:p>
            <a:pPr marL="285750" indent="-285750">
              <a:spcAft>
                <a:spcPts val="800"/>
              </a:spcAft>
              <a:buSzPct val="120000"/>
              <a:buFont typeface="Wingdings" pitchFamily="2" charset="2"/>
              <a:buChar char="§"/>
            </a:pPr>
            <a:r>
              <a:rPr lang="en-US" sz="1800" dirty="0"/>
              <a:t>MassHealth is required to use EVV because of federal law.</a:t>
            </a:r>
          </a:p>
          <a:p>
            <a:pPr marL="285750" indent="-285750">
              <a:spcAft>
                <a:spcPts val="800"/>
              </a:spcAft>
              <a:buSzPct val="120000"/>
              <a:buFont typeface="Wingdings" pitchFamily="2" charset="2"/>
              <a:buChar char="§"/>
            </a:pPr>
            <a:r>
              <a:rPr lang="en-US" sz="1800" dirty="0"/>
              <a:t>The EVV system will be accessible and easy to use. </a:t>
            </a:r>
          </a:p>
          <a:p>
            <a:pPr marL="628650" lvl="1" indent="-285750">
              <a:spcAft>
                <a:spcPts val="800"/>
              </a:spcAft>
              <a:buSzPct val="120000"/>
              <a:buFont typeface="Wingdings" pitchFamily="2" charset="2"/>
              <a:buChar char="§"/>
            </a:pPr>
            <a:r>
              <a:rPr lang="en-US" dirty="0"/>
              <a:t>The EVV system was designed using input from Consumers, Surrogates, Administrative Proxies, PCAs, PCM staff, and other stakeholders, over the course of several years.</a:t>
            </a:r>
          </a:p>
          <a:p>
            <a:pPr marL="628650" lvl="1" indent="-285750">
              <a:spcAft>
                <a:spcPts val="800"/>
              </a:spcAft>
              <a:buSzPct val="120000"/>
              <a:buFont typeface="Wingdings" pitchFamily="2" charset="2"/>
              <a:buChar char="§"/>
            </a:pPr>
            <a:r>
              <a:rPr lang="en-US" dirty="0"/>
              <a:t>MassHealth has held frequent Public Information Sessions and public workgroups where Consumers and PCAs provided feedback to MassHealth staff. This feedback included many topics, including (but not limited to):</a:t>
            </a:r>
          </a:p>
          <a:p>
            <a:pPr marL="866775" lvl="2" indent="-285750">
              <a:spcAft>
                <a:spcPts val="800"/>
              </a:spcAft>
              <a:buFont typeface="Wingdings" pitchFamily="2" charset="2"/>
              <a:buChar char="§"/>
            </a:pPr>
            <a:r>
              <a:rPr lang="en-US" sz="1600" dirty="0"/>
              <a:t>How to make the EVV system easy to use for everyone</a:t>
            </a:r>
          </a:p>
          <a:p>
            <a:pPr marL="866775" lvl="2" indent="-285750">
              <a:spcAft>
                <a:spcPts val="800"/>
              </a:spcAft>
              <a:buFont typeface="Wingdings" pitchFamily="2" charset="2"/>
              <a:buChar char="§"/>
            </a:pPr>
            <a:r>
              <a:rPr lang="en-US" sz="1600" dirty="0"/>
              <a:t>How MassHealth should communicate with Consumers and PCAs about EVV</a:t>
            </a:r>
          </a:p>
          <a:p>
            <a:pPr marL="866775" lvl="2" indent="-285750">
              <a:spcAft>
                <a:spcPts val="800"/>
              </a:spcAft>
              <a:buFont typeface="Wingdings" pitchFamily="2" charset="2"/>
              <a:buChar char="§"/>
            </a:pPr>
            <a:r>
              <a:rPr lang="en-US" sz="1600" dirty="0"/>
              <a:t>How Tempus Fiscal Intermediary (FI) can effectively train Consumers and PCAs on EVV</a:t>
            </a:r>
          </a:p>
        </p:txBody>
      </p:sp>
    </p:spTree>
    <p:extLst>
      <p:ext uri="{BB962C8B-B14F-4D97-AF65-F5344CB8AC3E}">
        <p14:creationId xmlns:p14="http://schemas.microsoft.com/office/powerpoint/2010/main" val="161984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Will EVV Change?</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4114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cs typeface="Arial"/>
              </a:rPr>
              <a:t>If you are required to use EVV, it will replace how you currently submit timesheets. The EVV system will be the only way to submit timesheets once it is your turn to start using EVV.</a:t>
            </a:r>
            <a:endParaRPr lang="en-US" dirty="0"/>
          </a:p>
          <a:p>
            <a:pPr marL="925195" lvl="4" indent="-340995">
              <a:spcAft>
                <a:spcPts val="800"/>
              </a:spcAft>
              <a:buFont typeface="Wingdings" pitchFamily="2" charset="2"/>
              <a:buChar char="§"/>
            </a:pPr>
            <a:r>
              <a:rPr lang="en-US" sz="1600" kern="0" dirty="0">
                <a:cs typeface="Arial"/>
              </a:rPr>
              <a:t>For instance, if you currently submit paper timesheets but are required to use EVV, you will have use EVV </a:t>
            </a:r>
            <a:r>
              <a:rPr lang="en-US" sz="1600" b="1" u="sng" kern="0" dirty="0">
                <a:cs typeface="Arial"/>
              </a:rPr>
              <a:t>instead</a:t>
            </a:r>
            <a:r>
              <a:rPr lang="en-US" sz="1600" kern="0" dirty="0">
                <a:cs typeface="Arial"/>
              </a:rPr>
              <a:t> of paper timesheets.</a:t>
            </a:r>
          </a:p>
          <a:p>
            <a:pPr lvl="1" indent="-340995">
              <a:spcAft>
                <a:spcPts val="800"/>
              </a:spcAft>
              <a:buFont typeface="Wingdings" pitchFamily="2" charset="2"/>
              <a:buChar char="§"/>
            </a:pPr>
            <a:r>
              <a:rPr lang="en-US" sz="1800" kern="0" dirty="0"/>
              <a:t>EVV will </a:t>
            </a:r>
            <a:r>
              <a:rPr lang="en-US" sz="1800" b="1" u="sng" kern="0" dirty="0"/>
              <a:t>NOT</a:t>
            </a:r>
            <a:r>
              <a:rPr lang="en-US" sz="1800" kern="0" dirty="0"/>
              <a:t> change how the PCA program works. For instance, EVV will not change:</a:t>
            </a:r>
            <a:endParaRPr lang="en-US" sz="1800" kern="0" dirty="0">
              <a:cs typeface="Arial"/>
            </a:endParaRPr>
          </a:p>
          <a:p>
            <a:pPr lvl="4" indent="-340995">
              <a:spcAft>
                <a:spcPts val="800"/>
              </a:spcAft>
              <a:buFont typeface="Wingdings" pitchFamily="2" charset="2"/>
              <a:buChar char="§"/>
            </a:pPr>
            <a:r>
              <a:rPr lang="en-US" sz="1600" kern="0" dirty="0"/>
              <a:t>How Consumers use their PCA services</a:t>
            </a:r>
            <a:endParaRPr lang="en-US" sz="1600" kern="0" dirty="0">
              <a:cs typeface="Arial"/>
            </a:endParaRPr>
          </a:p>
          <a:p>
            <a:pPr lvl="4" indent="-340995">
              <a:spcAft>
                <a:spcPts val="800"/>
              </a:spcAft>
              <a:buFont typeface="Wingdings" pitchFamily="2" charset="2"/>
              <a:buChar char="§"/>
            </a:pPr>
            <a:r>
              <a:rPr lang="en-US" sz="1600" kern="0" dirty="0"/>
              <a:t>How many PCA hours a Consumer receives from MassHealth</a:t>
            </a:r>
            <a:endParaRPr lang="en-US" sz="1600" kern="0" dirty="0">
              <a:cs typeface="Arial"/>
            </a:endParaRPr>
          </a:p>
          <a:p>
            <a:pPr lvl="4" indent="-340995">
              <a:spcAft>
                <a:spcPts val="800"/>
              </a:spcAft>
              <a:buFont typeface="Wingdings" pitchFamily="2" charset="2"/>
              <a:buChar char="§"/>
            </a:pPr>
            <a:r>
              <a:rPr lang="en-US" sz="1600" kern="0" dirty="0"/>
              <a:t>How PCAs provide services to Consumers</a:t>
            </a:r>
            <a:endParaRPr lang="en-US" sz="1600" kern="0" dirty="0">
              <a:cs typeface="Arial"/>
            </a:endParaRPr>
          </a:p>
          <a:p>
            <a:pPr lvl="4" indent="-340995">
              <a:spcAft>
                <a:spcPts val="800"/>
              </a:spcAft>
              <a:buFont typeface="Wingdings" pitchFamily="2" charset="2"/>
              <a:buChar char="§"/>
            </a:pPr>
            <a:r>
              <a:rPr lang="en-US" sz="1600" kern="0" dirty="0"/>
              <a:t>Other rules of the program</a:t>
            </a:r>
            <a:endParaRPr lang="en-US" sz="1600" kern="0" dirty="0">
              <a:cs typeface="Arial"/>
            </a:endParaRPr>
          </a:p>
          <a:p>
            <a:pPr lvl="1" indent="-340995">
              <a:spcAft>
                <a:spcPts val="800"/>
              </a:spcAft>
              <a:buFont typeface="Wingdings" pitchFamily="2" charset="2"/>
              <a:buChar char="§"/>
            </a:pPr>
            <a:r>
              <a:rPr lang="en-US" sz="1800" kern="0" dirty="0"/>
              <a:t>If you are a PCA, you will use the EVV App to check in and out of your visits. If you are a Consumer, you will use the EVV Portal to review, approve, and submit your PCA’s time to Tempus FI for payment.</a:t>
            </a:r>
            <a:endParaRPr lang="en-US" sz="1800" kern="0" dirty="0">
              <a:cs typeface="Arial"/>
            </a:endParaRPr>
          </a:p>
        </p:txBody>
      </p:sp>
      <p:sp>
        <p:nvSpPr>
          <p:cNvPr id="3" name="Rectangle 2">
            <a:extLst>
              <a:ext uri="{FF2B5EF4-FFF2-40B4-BE49-F238E27FC236}">
                <a16:creationId xmlns:a16="http://schemas.microsoft.com/office/drawing/2014/main" id="{E3331F66-5C1B-074D-E343-369D2D92CE6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575091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How Will the EVV System Work?</a:t>
            </a:r>
          </a:p>
        </p:txBody>
      </p:sp>
      <p:sp>
        <p:nvSpPr>
          <p:cNvPr id="3" name="Text Placeholder 2">
            <a:extLst>
              <a:ext uri="{FF2B5EF4-FFF2-40B4-BE49-F238E27FC236}">
                <a16:creationId xmlns:a16="http://schemas.microsoft.com/office/drawing/2014/main" id="{3C2141D3-60B8-0D4C-84E5-26953B03EF75}"/>
              </a:ext>
            </a:extLst>
          </p:cNvPr>
          <p:cNvSpPr>
            <a:spLocks noGrp="1"/>
          </p:cNvSpPr>
          <p:nvPr>
            <p:ph type="body" sz="quarter" idx="12"/>
          </p:nvPr>
        </p:nvSpPr>
        <p:spPr>
          <a:xfrm>
            <a:off x="2133600" y="1289226"/>
            <a:ext cx="6644971" cy="1467068"/>
          </a:xfrm>
        </p:spPr>
        <p:txBody>
          <a:bodyPr/>
          <a:lstStyle/>
          <a:p>
            <a:pPr lvl="1" indent="0">
              <a:spcAft>
                <a:spcPts val="800"/>
              </a:spcAft>
              <a:buSzPct val="120000"/>
              <a:buNone/>
            </a:pPr>
            <a:r>
              <a:rPr lang="en-US" sz="1800" b="1" u="sng" dirty="0"/>
              <a:t>The EVV App</a:t>
            </a:r>
            <a:endParaRPr lang="en-US" b="1" dirty="0"/>
          </a:p>
          <a:p>
            <a:pPr lvl="1" indent="0">
              <a:spcAft>
                <a:spcPts val="800"/>
              </a:spcAft>
              <a:buSzPct val="120000"/>
              <a:buNone/>
            </a:pPr>
            <a:r>
              <a:rPr lang="en-US" dirty="0"/>
              <a:t>PCAs will use the EVV App to clock in at the beginning of each shift and clock out at the end of each shift. </a:t>
            </a:r>
          </a:p>
          <a:p>
            <a:pPr lvl="1" indent="0">
              <a:spcAft>
                <a:spcPts val="800"/>
              </a:spcAft>
              <a:buSzPct val="120000"/>
              <a:buNone/>
            </a:pPr>
            <a:r>
              <a:rPr lang="en-US" dirty="0"/>
              <a:t>The EVV App must be downloaded onto a smart device, such as a smartphone or tablet.</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8" name="Graphic 7" descr="Smart Phone with solid fill">
            <a:extLst>
              <a:ext uri="{FF2B5EF4-FFF2-40B4-BE49-F238E27FC236}">
                <a16:creationId xmlns:a16="http://schemas.microsoft.com/office/drawing/2014/main" id="{508D2748-90B7-4243-BD7E-905FCC93CDF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6627" y="1263802"/>
            <a:ext cx="1035731" cy="1035731"/>
          </a:xfrm>
          <a:prstGeom prst="rect">
            <a:avLst/>
          </a:prstGeom>
        </p:spPr>
      </p:pic>
      <p:pic>
        <p:nvPicPr>
          <p:cNvPr id="6" name="Graphic 5" descr="Computer with solid fill">
            <a:extLst>
              <a:ext uri="{FF2B5EF4-FFF2-40B4-BE49-F238E27FC236}">
                <a16:creationId xmlns:a16="http://schemas.microsoft.com/office/drawing/2014/main" id="{AAC055B3-377C-DCB4-3E63-B0668A9FCA1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0855" y="3473769"/>
            <a:ext cx="1567276" cy="1567276"/>
          </a:xfrm>
          <a:prstGeom prst="rect">
            <a:avLst/>
          </a:prstGeom>
        </p:spPr>
      </p:pic>
      <p:sp>
        <p:nvSpPr>
          <p:cNvPr id="4" name="Text Placeholder 2">
            <a:extLst>
              <a:ext uri="{FF2B5EF4-FFF2-40B4-BE49-F238E27FC236}">
                <a16:creationId xmlns:a16="http://schemas.microsoft.com/office/drawing/2014/main" id="{AB3DD450-41F7-582D-013E-A6F2BF352B3E}"/>
              </a:ext>
            </a:extLst>
          </p:cNvPr>
          <p:cNvSpPr txBox="1">
            <a:spLocks/>
          </p:cNvSpPr>
          <p:nvPr/>
        </p:nvSpPr>
        <p:spPr bwMode="auto">
          <a:xfrm>
            <a:off x="427543" y="667713"/>
            <a:ext cx="8288912"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spcAft>
                <a:spcPts val="800"/>
              </a:spcAft>
              <a:buFont typeface="Wingdings" pitchFamily="2" charset="2"/>
              <a:buChar char="§"/>
            </a:pPr>
            <a:r>
              <a:rPr lang="en-US" sz="1800" dirty="0"/>
              <a:t>The EVV System has two parts:</a:t>
            </a:r>
          </a:p>
        </p:txBody>
      </p:sp>
      <p:sp>
        <p:nvSpPr>
          <p:cNvPr id="7" name="Text Placeholder 2">
            <a:extLst>
              <a:ext uri="{FF2B5EF4-FFF2-40B4-BE49-F238E27FC236}">
                <a16:creationId xmlns:a16="http://schemas.microsoft.com/office/drawing/2014/main" id="{74FA5A5C-A19A-5ACF-51A1-7AE92EA44AF0}"/>
              </a:ext>
            </a:extLst>
          </p:cNvPr>
          <p:cNvSpPr txBox="1">
            <a:spLocks/>
          </p:cNvSpPr>
          <p:nvPr/>
        </p:nvSpPr>
        <p:spPr bwMode="auto">
          <a:xfrm>
            <a:off x="2133600" y="3331239"/>
            <a:ext cx="5943600" cy="255454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0">
              <a:spcAft>
                <a:spcPts val="800"/>
              </a:spcAft>
              <a:buSzPct val="120000"/>
              <a:buFont typeface="Arial" charset="0"/>
              <a:buNone/>
            </a:pPr>
            <a:r>
              <a:rPr lang="en-US" sz="1800" b="1" u="sng" kern="0" dirty="0"/>
              <a:t>The EVV Portal</a:t>
            </a:r>
            <a:r>
              <a:rPr lang="en-US" kern="0" dirty="0"/>
              <a:t> </a:t>
            </a:r>
          </a:p>
          <a:p>
            <a:pPr lvl="1" indent="0">
              <a:spcAft>
                <a:spcPts val="800"/>
              </a:spcAft>
              <a:buSzPct val="120000"/>
              <a:buFont typeface="Arial" charset="0"/>
              <a:buNone/>
            </a:pPr>
            <a:r>
              <a:rPr lang="en-US" kern="0" dirty="0"/>
              <a:t>Consumers and Surrogates will use the EVV Portal to view, approve and submit their PCAs’ time to Tempus FI for payment. </a:t>
            </a:r>
          </a:p>
          <a:p>
            <a:pPr lvl="1" indent="0">
              <a:spcAft>
                <a:spcPts val="800"/>
              </a:spcAft>
              <a:buSzPct val="120000"/>
              <a:buFont typeface="Arial" charset="0"/>
              <a:buNone/>
            </a:pPr>
            <a:r>
              <a:rPr lang="en-US" kern="0" dirty="0"/>
              <a:t>PCAs can also view the EVV Portal to view their timesheet, create manual shifts, and request PTO.</a:t>
            </a:r>
          </a:p>
          <a:p>
            <a:pPr lvl="1" indent="0">
              <a:spcAft>
                <a:spcPts val="800"/>
              </a:spcAft>
              <a:buSzPct val="120000"/>
              <a:buFont typeface="Arial" charset="0"/>
              <a:buNone/>
            </a:pPr>
            <a:r>
              <a:rPr lang="en-US" kern="0" dirty="0"/>
              <a:t>The EVV Portal is a website that can be viewed on any device with internet access and a website browser, such as a computer, smartphone, or tablet.</a:t>
            </a:r>
          </a:p>
        </p:txBody>
      </p:sp>
      <p:sp>
        <p:nvSpPr>
          <p:cNvPr id="9" name="Oval 8">
            <a:extLst>
              <a:ext uri="{FF2B5EF4-FFF2-40B4-BE49-F238E27FC236}">
                <a16:creationId xmlns:a16="http://schemas.microsoft.com/office/drawing/2014/main" id="{424056FE-5311-6DE8-A8D7-CD18C21372B2}"/>
              </a:ext>
            </a:extLst>
          </p:cNvPr>
          <p:cNvSpPr/>
          <p:nvPr/>
        </p:nvSpPr>
        <p:spPr bwMode="auto">
          <a:xfrm>
            <a:off x="1524000" y="1243364"/>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1</a:t>
            </a:r>
            <a:endParaRPr lang="en-US" sz="1200" dirty="0">
              <a:solidFill>
                <a:schemeClr val="bg1"/>
              </a:solidFill>
              <a:latin typeface="Arial"/>
            </a:endParaRPr>
          </a:p>
        </p:txBody>
      </p:sp>
      <p:sp>
        <p:nvSpPr>
          <p:cNvPr id="10" name="Oval 9">
            <a:extLst>
              <a:ext uri="{FF2B5EF4-FFF2-40B4-BE49-F238E27FC236}">
                <a16:creationId xmlns:a16="http://schemas.microsoft.com/office/drawing/2014/main" id="{F15B02F6-E5A1-4316-0FB1-8948B6C325CD}"/>
              </a:ext>
            </a:extLst>
          </p:cNvPr>
          <p:cNvSpPr/>
          <p:nvPr/>
        </p:nvSpPr>
        <p:spPr bwMode="auto">
          <a:xfrm>
            <a:off x="1523998" y="3276600"/>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2</a:t>
            </a:r>
            <a:endParaRPr lang="en-US" sz="1200" dirty="0">
              <a:solidFill>
                <a:schemeClr val="bg1"/>
              </a:solidFill>
              <a:latin typeface="Arial"/>
            </a:endParaRPr>
          </a:p>
        </p:txBody>
      </p:sp>
      <p:cxnSp>
        <p:nvCxnSpPr>
          <p:cNvPr id="12" name="Straight Connector 11">
            <a:extLst>
              <a:ext uri="{FF2B5EF4-FFF2-40B4-BE49-F238E27FC236}">
                <a16:creationId xmlns:a16="http://schemas.microsoft.com/office/drawing/2014/main" id="{05D97039-5475-87AF-F4F7-BA5175966235}"/>
              </a:ext>
            </a:extLst>
          </p:cNvPr>
          <p:cNvCxnSpPr/>
          <p:nvPr/>
        </p:nvCxnSpPr>
        <p:spPr>
          <a:xfrm>
            <a:off x="566627" y="3048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E7C9234-44A5-5B92-8F70-01D849065CB9}"/>
              </a:ext>
            </a:extLst>
          </p:cNvPr>
          <p:cNvCxnSpPr/>
          <p:nvPr/>
        </p:nvCxnSpPr>
        <p:spPr>
          <a:xfrm>
            <a:off x="566627" y="10668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5EDEE25-1860-BB04-BABF-63D49A1E5801}"/>
              </a:ext>
            </a:extLst>
          </p:cNvPr>
          <p:cNvCxnSpPr/>
          <p:nvPr/>
        </p:nvCxnSpPr>
        <p:spPr>
          <a:xfrm>
            <a:off x="566627" y="6096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097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1325537924"/>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8:00am until 4:00pm.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 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6119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80131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t>To meet federal rules, the EVV system will electronically verify certain parts of each PCA’s visit, including:</a:t>
            </a:r>
          </a:p>
          <a:p>
            <a:pPr marL="927100" lvl="4" indent="-342900">
              <a:spcAft>
                <a:spcPts val="800"/>
              </a:spcAft>
              <a:buFont typeface="+mj-lt"/>
              <a:buAutoNum type="arabicPeriod"/>
            </a:pPr>
            <a:r>
              <a:rPr lang="en-US" sz="1600" kern="0" dirty="0"/>
              <a:t>The name of the Consumer.</a:t>
            </a:r>
            <a:endParaRPr lang="en-US" sz="1600" kern="0" dirty="0">
              <a:cs typeface="Arial"/>
            </a:endParaRPr>
          </a:p>
          <a:p>
            <a:pPr marL="927100" lvl="4" indent="-342900">
              <a:spcAft>
                <a:spcPts val="800"/>
              </a:spcAft>
              <a:buFont typeface="+mj-lt"/>
              <a:buAutoNum type="arabicPeriod"/>
            </a:pPr>
            <a:r>
              <a:rPr lang="en-US" sz="1600" kern="0" dirty="0"/>
              <a:t>The name of the PCA.</a:t>
            </a:r>
            <a:endParaRPr lang="en-US" sz="1600" kern="0" dirty="0">
              <a:cs typeface="Arial"/>
            </a:endParaRPr>
          </a:p>
          <a:p>
            <a:pPr marL="927100" lvl="4" indent="-342900">
              <a:spcAft>
                <a:spcPts val="800"/>
              </a:spcAft>
              <a:buFont typeface="+mj-lt"/>
              <a:buAutoNum type="arabicPeriod"/>
            </a:pPr>
            <a:r>
              <a:rPr lang="en-US" sz="1600" kern="0" dirty="0"/>
              <a:t>The date of the visit.</a:t>
            </a:r>
            <a:endParaRPr lang="en-US" sz="1600" kern="0" dirty="0">
              <a:cs typeface="Arial"/>
            </a:endParaRPr>
          </a:p>
          <a:p>
            <a:pPr marL="927100" lvl="4" indent="-342900">
              <a:spcAft>
                <a:spcPts val="800"/>
              </a:spcAft>
              <a:buFont typeface="+mj-lt"/>
              <a:buAutoNum type="arabicPeriod"/>
            </a:pPr>
            <a:r>
              <a:rPr lang="en-US" sz="1600" kern="0" dirty="0"/>
              <a:t>The start time and end time of the visit.</a:t>
            </a:r>
            <a:endParaRPr lang="en-US" sz="1600" kern="0" dirty="0">
              <a:cs typeface="Arial"/>
            </a:endParaRPr>
          </a:p>
          <a:p>
            <a:pPr marL="927100" lvl="4" indent="-342900">
              <a:spcAft>
                <a:spcPts val="800"/>
              </a:spcAft>
              <a:buFont typeface="+mj-lt"/>
              <a:buAutoNum type="arabicPeriod"/>
            </a:pPr>
            <a:r>
              <a:rPr lang="en-US" sz="1600" kern="0" dirty="0"/>
              <a:t>The location of the visit. </a:t>
            </a:r>
            <a:endParaRPr lang="en-US" sz="1600" kern="0" dirty="0">
              <a:cs typeface="Arial"/>
            </a:endParaRPr>
          </a:p>
          <a:p>
            <a:pPr marL="287655" lvl="1" indent="-285750">
              <a:spcAft>
                <a:spcPts val="800"/>
              </a:spcAft>
              <a:buFont typeface="Wingdings" panose="05000000000000000000" pitchFamily="2" charset="2"/>
              <a:buChar char="§"/>
            </a:pPr>
            <a:r>
              <a:rPr lang="en-US" sz="1800" kern="0" dirty="0"/>
              <a:t>In the EVV system, the PCA’s location will only be listed as “Home” or “Community.” </a:t>
            </a:r>
          </a:p>
          <a:p>
            <a:pPr marL="525780" lvl="2" indent="-285750">
              <a:spcAft>
                <a:spcPts val="800"/>
              </a:spcAft>
              <a:buFont typeface="Wingdings" panose="05000000000000000000" pitchFamily="2" charset="2"/>
              <a:buChar char="§"/>
            </a:pPr>
            <a:r>
              <a:rPr lang="en-US" sz="1600" kern="0" dirty="0"/>
              <a:t>The EVV system will show “Home” if the PCA checks in or checks out at the Consumer’s home. The EVV system will show “Community” if the PCA checks in or checks out anywhere other than the Consumer’s home.</a:t>
            </a:r>
          </a:p>
          <a:p>
            <a:pPr lvl="1" indent="-340995">
              <a:spcAft>
                <a:spcPts val="800"/>
              </a:spcAft>
              <a:buFont typeface="Wingdings" pitchFamily="2" charset="2"/>
              <a:buChar char="§"/>
            </a:pPr>
            <a:r>
              <a:rPr lang="en-US" sz="1800" kern="0" dirty="0"/>
              <a:t>A PCA’s location will only be verified at the exact start time and end time of each visit.</a:t>
            </a:r>
          </a:p>
          <a:p>
            <a:pPr lvl="2" indent="-340995">
              <a:spcAft>
                <a:spcPts val="800"/>
              </a:spcAft>
              <a:buFont typeface="Wingdings" pitchFamily="2" charset="2"/>
              <a:buChar char="§"/>
            </a:pPr>
            <a:r>
              <a:rPr lang="en-US" sz="1600" kern="0" dirty="0"/>
              <a:t>The EVV system will never verify a PCA’s location at any other time.</a:t>
            </a:r>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49668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 (continued)</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209288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b="1" kern="0" dirty="0"/>
              <a:t>Note</a:t>
            </a:r>
            <a:r>
              <a:rPr lang="en-US" sz="1800" kern="0" dirty="0"/>
              <a:t>: Because the EVV system must verify every shift, Consumers </a:t>
            </a:r>
            <a:r>
              <a:rPr lang="en-US" sz="1800" u="sng" kern="0" dirty="0"/>
              <a:t>cannot</a:t>
            </a:r>
            <a:r>
              <a:rPr lang="en-US" sz="1800" kern="0" dirty="0"/>
              <a:t> enter their PCA’s schedule in the EVV system in advance. </a:t>
            </a:r>
          </a:p>
          <a:p>
            <a:pPr lvl="2" indent="-340995">
              <a:spcAft>
                <a:spcPts val="800"/>
              </a:spcAft>
              <a:buFont typeface="Wingdings" pitchFamily="2" charset="2"/>
              <a:buChar char="§"/>
            </a:pPr>
            <a:r>
              <a:rPr lang="en-US" sz="1600" kern="0" dirty="0"/>
              <a:t>PCAs will need to clock in and out of each shift.</a:t>
            </a:r>
          </a:p>
          <a:p>
            <a:pPr lvl="2" indent="-340995">
              <a:spcAft>
                <a:spcPts val="800"/>
              </a:spcAft>
              <a:buFont typeface="Wingdings" pitchFamily="2" charset="2"/>
              <a:buChar char="§"/>
            </a:pPr>
            <a:r>
              <a:rPr lang="en-US" sz="1600" kern="0" dirty="0"/>
              <a:t>If a PCA forgets to clock in/out, or if an issue comes up (for instance, if a PCA’s phone dies), the PCA or Consumer can create a manual shift in the EVV Portal.</a:t>
            </a:r>
          </a:p>
          <a:p>
            <a:pPr lvl="2" indent="-340995">
              <a:spcAft>
                <a:spcPts val="800"/>
              </a:spcAft>
              <a:buFont typeface="Wingdings" pitchFamily="2" charset="2"/>
              <a:buChar char="§"/>
            </a:pPr>
            <a:r>
              <a:rPr lang="en-US" sz="1600" kern="0" dirty="0"/>
              <a:t>Consumers and PCAs will receive more information about this process when they attend Tempus’ EVV training.</a:t>
            </a:r>
            <a:endParaRPr lang="en-US" sz="1800" kern="0" dirty="0"/>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60122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Exemptions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29659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Required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1623"/>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4" y="685800"/>
            <a:ext cx="8220296" cy="5170646"/>
          </a:xfrm>
        </p:spPr>
        <p:txBody>
          <a:bodyPr/>
          <a:lstStyle/>
          <a:p>
            <a:pPr marL="285750" indent="-285750">
              <a:spcAft>
                <a:spcPts val="800"/>
              </a:spcAft>
              <a:buFont typeface="Wingdings" pitchFamily="2" charset="2"/>
              <a:buChar char="§"/>
            </a:pPr>
            <a:r>
              <a:rPr lang="en-US" sz="1800" dirty="0"/>
              <a:t>Most Consumers and PCAs will be required to use the EVV system. </a:t>
            </a:r>
          </a:p>
          <a:p>
            <a:pPr marL="285750" indent="-285750">
              <a:spcAft>
                <a:spcPts val="800"/>
              </a:spcAft>
              <a:buFont typeface="Wingdings" pitchFamily="2" charset="2"/>
              <a:buChar char="§"/>
            </a:pPr>
            <a:r>
              <a:rPr lang="en-US" sz="1800" dirty="0"/>
              <a:t>However, there are two groups of people who are “exempt” from EVV. If you are exempt from EVV, it means you do </a:t>
            </a:r>
            <a:r>
              <a:rPr lang="en-US" sz="1800" b="1" u="sng" dirty="0"/>
              <a:t>NOT</a:t>
            </a:r>
            <a:r>
              <a:rPr lang="en-US" sz="1800" dirty="0"/>
              <a:t> need to use the EVV system.</a:t>
            </a:r>
          </a:p>
          <a:p>
            <a:pPr marL="628650" lvl="1" indent="-285750">
              <a:spcAft>
                <a:spcPts val="800"/>
              </a:spcAft>
              <a:buFont typeface="Wingdings" pitchFamily="2" charset="2"/>
              <a:buChar char="§"/>
            </a:pPr>
            <a:r>
              <a:rPr lang="en-US" sz="1800" b="1" u="sng" dirty="0"/>
              <a:t>The Live-In Exemption</a:t>
            </a:r>
            <a:r>
              <a:rPr lang="en-US" sz="1800" dirty="0"/>
              <a:t>: Consumers and PCAs who live in the same home permanently or for “extended periods of time” are not required to use EVV together. </a:t>
            </a:r>
          </a:p>
          <a:p>
            <a:pPr marL="866775" lvl="2" indent="-285750">
              <a:spcAft>
                <a:spcPts val="800"/>
              </a:spcAft>
              <a:buFont typeface="Wingdings" pitchFamily="2" charset="2"/>
              <a:buChar char="§"/>
            </a:pPr>
            <a:r>
              <a:rPr lang="en-US" sz="1600" b="1" dirty="0"/>
              <a:t>Note</a:t>
            </a:r>
            <a:r>
              <a:rPr lang="en-US" sz="1600" dirty="0"/>
              <a:t>: The Live-In Exemption only applies to a specific Consumer/PCA pair. For instance, if you are a PCA who lives full time with one Consumer, you might not be required to use EVV for that Consumer. However, if you also work with a second Consumer who lives in a different home, you </a:t>
            </a:r>
            <a:r>
              <a:rPr lang="en-US" sz="1600" i="1" dirty="0"/>
              <a:t>will </a:t>
            </a:r>
            <a:r>
              <a:rPr lang="en-US" sz="1600" dirty="0"/>
              <a:t>need to use EVV for that Consumer.</a:t>
            </a:r>
          </a:p>
          <a:p>
            <a:pPr marL="628650" lvl="1" indent="-285750">
              <a:spcAft>
                <a:spcPts val="800"/>
              </a:spcAft>
              <a:buFont typeface="Wingdings" pitchFamily="2" charset="2"/>
              <a:buChar char="§"/>
            </a:pPr>
            <a:r>
              <a:rPr lang="en-US" sz="1800" b="1" u="sng" dirty="0"/>
              <a:t>The Safety Exemption</a:t>
            </a:r>
            <a:r>
              <a:rPr lang="en-US" sz="1800" dirty="0"/>
              <a:t>: Consumers or PCAs are not required to use EVV if using the system would cause a safety issue. For example, some victims of domestic violence or stalking cannot use a GPS-enabled smart device.</a:t>
            </a:r>
          </a:p>
          <a:p>
            <a:pPr marL="285750" indent="-285750">
              <a:spcAft>
                <a:spcPts val="800"/>
              </a:spcAft>
              <a:buFont typeface="Wingdings" pitchFamily="2" charset="2"/>
              <a:buChar char="§"/>
            </a:pPr>
            <a:r>
              <a:rPr lang="en-US" sz="1800" dirty="0"/>
              <a:t>You will receive more information about exemptions when you receive your EVV Start Packet.</a:t>
            </a:r>
            <a:endParaRPr lang="en-US" sz="1800" strike="sngStrike" dirty="0">
              <a:cs typeface="Arial"/>
            </a:endParaRPr>
          </a:p>
          <a:p>
            <a:pPr marL="285750" indent="-285750">
              <a:spcAft>
                <a:spcPts val="800"/>
              </a:spcAft>
              <a:buFont typeface="Wingdings" pitchFamily="2" charset="2"/>
              <a:buChar char="§"/>
            </a:pPr>
            <a:endParaRPr lang="en-US" sz="1800" dirty="0"/>
          </a:p>
        </p:txBody>
      </p:sp>
    </p:spTree>
    <p:extLst>
      <p:ext uri="{BB962C8B-B14F-4D97-AF65-F5344CB8AC3E}">
        <p14:creationId xmlns:p14="http://schemas.microsoft.com/office/powerpoint/2010/main" val="58692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Joining from a Mobile Device</a:t>
            </a:r>
          </a:p>
        </p:txBody>
      </p:sp>
      <p:sp>
        <p:nvSpPr>
          <p:cNvPr id="8" name="Text Placeholder 7">
            <a:extLst>
              <a:ext uri="{FF2B5EF4-FFF2-40B4-BE49-F238E27FC236}">
                <a16:creationId xmlns:a16="http://schemas.microsoft.com/office/drawing/2014/main" id="{E15D27EA-96DC-6A42-9D87-79A3E30C7D73}"/>
              </a:ext>
            </a:extLst>
          </p:cNvPr>
          <p:cNvSpPr>
            <a:spLocks noGrp="1"/>
          </p:cNvSpPr>
          <p:nvPr>
            <p:ph type="body" sz="quarter" idx="12"/>
          </p:nvPr>
        </p:nvSpPr>
        <p:spPr>
          <a:xfrm>
            <a:off x="381000" y="914400"/>
            <a:ext cx="4800600" cy="4462760"/>
          </a:xfrm>
        </p:spPr>
        <p:txBody>
          <a:bodyPr/>
          <a:lstStyle/>
          <a:p>
            <a:pPr marL="285750" lvl="2" indent="-285750">
              <a:buFont typeface="Wingdings" pitchFamily="2" charset="2"/>
              <a:buChar char="§"/>
            </a:pPr>
            <a:r>
              <a:rPr lang="en-US" sz="1500" dirty="0"/>
              <a:t>If you are joining this meeting from a mobile device, you have two options:</a:t>
            </a:r>
          </a:p>
          <a:p>
            <a:pPr marL="521335" lvl="3" indent="-285750">
              <a:buSzTx/>
              <a:buFont typeface="System Font Regular"/>
              <a:buChar char="-"/>
            </a:pPr>
            <a:r>
              <a:rPr lang="en-US" sz="1500" dirty="0">
                <a:solidFill>
                  <a:srgbClr val="000000"/>
                </a:solidFill>
              </a:rPr>
              <a:t>Join by calling in</a:t>
            </a:r>
            <a:endParaRPr lang="en-US" sz="1500" dirty="0">
              <a:solidFill>
                <a:srgbClr val="000000"/>
              </a:solidFill>
              <a:cs typeface="Arial"/>
            </a:endParaRPr>
          </a:p>
          <a:p>
            <a:pPr marL="521335" lvl="3" indent="-285750">
              <a:buSzTx/>
              <a:buFont typeface="System Font Regular"/>
              <a:buChar char="-"/>
            </a:pPr>
            <a:r>
              <a:rPr lang="en-US" sz="1500" dirty="0">
                <a:solidFill>
                  <a:srgbClr val="000000"/>
                </a:solidFill>
              </a:rPr>
              <a:t>Join via the Zoom mobile application</a:t>
            </a:r>
            <a:endParaRPr lang="en-US" sz="1500" dirty="0">
              <a:cs typeface="Arial"/>
            </a:endParaRPr>
          </a:p>
          <a:p>
            <a:pPr marL="285750" lvl="2" indent="-285750">
              <a:buFont typeface="Wingdings" pitchFamily="2" charset="2"/>
              <a:buChar char="§"/>
            </a:pPr>
            <a:r>
              <a:rPr lang="en-US" sz="1500" dirty="0"/>
              <a:t>Information session details, including call in information and the meeting password, can be found online at mass.gov by searching “Notice of PCA Public Information Session” and opening the search result for May 2024.</a:t>
            </a:r>
          </a:p>
          <a:p>
            <a:pPr marL="285750" lvl="2" indent="-285750">
              <a:buFont typeface="Wingdings" pitchFamily="2" charset="2"/>
              <a:buChar char="§"/>
            </a:pPr>
            <a:r>
              <a:rPr lang="en-US" sz="1500" dirty="0"/>
              <a:t>If you are having difficulty joining via the mobile application, please call in using the information provided in the communications sent for this Information session.</a:t>
            </a:r>
          </a:p>
          <a:p>
            <a:pPr marL="285750" lvl="2" indent="-285750">
              <a:buFont typeface="Wingdings" pitchFamily="2" charset="2"/>
              <a:buChar char="§"/>
            </a:pPr>
            <a:r>
              <a:rPr lang="en-US" sz="1500" dirty="0"/>
              <a:t>If you call in, the deck we are reviewing will be posted on mass.gov and can be found by searching “May PCA Public Information Session”.</a:t>
            </a:r>
            <a:endParaRPr lang="en-US" sz="1500" dirty="0">
              <a:cs typeface="Arial"/>
            </a:endParaRPr>
          </a:p>
        </p:txBody>
      </p:sp>
      <p:sp>
        <p:nvSpPr>
          <p:cNvPr id="2" name="Rectangle 1">
            <a:extLst>
              <a:ext uri="{FF2B5EF4-FFF2-40B4-BE49-F238E27FC236}">
                <a16:creationId xmlns:a16="http://schemas.microsoft.com/office/drawing/2014/main" id="{996FBE5C-8A3A-AD4F-8E6C-06A357EB5F6E}"/>
              </a:ext>
            </a:extLst>
          </p:cNvPr>
          <p:cNvSpPr/>
          <p:nvPr/>
        </p:nvSpPr>
        <p:spPr>
          <a:xfrm>
            <a:off x="381000" y="6192625"/>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pic>
        <p:nvPicPr>
          <p:cNvPr id="7" name="Graphic 6" descr="Smart Phone with solid fill">
            <a:extLst>
              <a:ext uri="{FF2B5EF4-FFF2-40B4-BE49-F238E27FC236}">
                <a16:creationId xmlns:a16="http://schemas.microsoft.com/office/drawing/2014/main" id="{DE957CD7-FC5B-45D6-A893-E61CBBAF61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30180" y="914400"/>
            <a:ext cx="4113820" cy="4113820"/>
          </a:xfrm>
          <a:prstGeom prst="rect">
            <a:avLst/>
          </a:prstGeom>
        </p:spPr>
      </p:pic>
    </p:spTree>
    <p:extLst>
      <p:ext uri="{BB962C8B-B14F-4D97-AF65-F5344CB8AC3E}">
        <p14:creationId xmlns:p14="http://schemas.microsoft.com/office/powerpoint/2010/main" val="3663644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Devices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16469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a Smart Device or Computer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113947"/>
          </a:xfrm>
        </p:spPr>
        <p:txBody>
          <a:bodyPr/>
          <a:lstStyle/>
          <a:p>
            <a:pPr marL="285750" indent="-285750">
              <a:spcAft>
                <a:spcPts val="800"/>
              </a:spcAft>
              <a:buFont typeface="Wingdings" pitchFamily="2" charset="2"/>
              <a:buChar char="§"/>
            </a:pPr>
            <a:r>
              <a:rPr lang="en-US" sz="1800" dirty="0"/>
              <a:t>As a reminder, to use EVV:</a:t>
            </a:r>
          </a:p>
          <a:p>
            <a:pPr marL="628650" lvl="1" indent="-285750">
              <a:spcAft>
                <a:spcPts val="800"/>
              </a:spcAft>
              <a:buFont typeface="Wingdings" pitchFamily="2" charset="2"/>
              <a:buChar char="§"/>
            </a:pPr>
            <a:r>
              <a:rPr lang="en-US" sz="1800" dirty="0"/>
              <a:t>PCAs will need access to a smart device, such as a smartphone or tablet, to use the EVV App.</a:t>
            </a:r>
          </a:p>
          <a:p>
            <a:pPr marL="628650" lvl="1" indent="-285750">
              <a:spcAft>
                <a:spcPts val="800"/>
              </a:spcAft>
              <a:buFont typeface="Wingdings" pitchFamily="2" charset="2"/>
              <a:buChar char="§"/>
            </a:pPr>
            <a:r>
              <a:rPr lang="en-US" sz="1800" dirty="0"/>
              <a:t>Consumers will need access to any device with a web browser, such as a laptop computer, desktop computer, smartphone, or tablet, to use the EVV Portal website.</a:t>
            </a:r>
          </a:p>
          <a:p>
            <a:pPr marL="285750" indent="-285750">
              <a:spcAft>
                <a:spcPts val="800"/>
              </a:spcAft>
              <a:buFont typeface="Wingdings" pitchFamily="2" charset="2"/>
              <a:buChar char="§"/>
            </a:pPr>
            <a:r>
              <a:rPr lang="en-US" sz="1800" dirty="0"/>
              <a:t>MassHealth expects that most Consumers and PCAs will use their own devices with EVV.</a:t>
            </a:r>
          </a:p>
          <a:p>
            <a:pPr marL="285750" indent="-285750">
              <a:spcAft>
                <a:spcPts val="800"/>
              </a:spcAft>
              <a:buFont typeface="Wingdings" pitchFamily="2" charset="2"/>
              <a:buChar char="§"/>
            </a:pPr>
            <a:r>
              <a:rPr lang="en-US" sz="1800" dirty="0"/>
              <a:t>However, during the rollout of EVV, MassHealth will provide a voucher for one basic smart device to any Consumer or PCA who does not have access to a smart device, or who does not wish to use their personal device for EVV. </a:t>
            </a:r>
          </a:p>
          <a:p>
            <a:pPr marL="285750" indent="-285750">
              <a:spcAft>
                <a:spcPts val="800"/>
              </a:spcAft>
              <a:buFont typeface="Wingdings" pitchFamily="2" charset="2"/>
              <a:buChar char="§"/>
            </a:pPr>
            <a:r>
              <a:rPr lang="en-US" sz="1800" dirty="0"/>
              <a:t>When it is your turn to start using EVV, you will receive more information from Tempus FI about devices.</a:t>
            </a:r>
          </a:p>
        </p:txBody>
      </p:sp>
      <p:sp>
        <p:nvSpPr>
          <p:cNvPr id="4" name="Rectangle 286">
            <a:extLst>
              <a:ext uri="{FF2B5EF4-FFF2-40B4-BE49-F238E27FC236}">
                <a16:creationId xmlns:a16="http://schemas.microsoft.com/office/drawing/2014/main" id="{FF36EEE9-FFD8-4090-0B55-33603F1106AF}"/>
              </a:ext>
            </a:extLst>
          </p:cNvPr>
          <p:cNvSpPr txBox="1">
            <a:spLocks noChangeArrowheads="1"/>
          </p:cNvSpPr>
          <p:nvPr/>
        </p:nvSpPr>
        <p:spPr bwMode="auto">
          <a:xfrm>
            <a:off x="271677" y="5178623"/>
            <a:ext cx="8600646" cy="7620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Consumers and PCAs are </a:t>
            </a:r>
            <a:r>
              <a:rPr lang="en-US" sz="1800" b="1" u="sng" kern="0" dirty="0">
                <a:solidFill>
                  <a:schemeClr val="bg1"/>
                </a:solidFill>
                <a:latin typeface="Arial" panose="020B0604020202020204" pitchFamily="34" charset="0"/>
                <a:cs typeface="Arial" panose="020B0604020202020204" pitchFamily="34" charset="0"/>
              </a:rPr>
              <a:t>NOT</a:t>
            </a:r>
            <a:r>
              <a:rPr lang="en-US" sz="1800" b="1" kern="0" dirty="0">
                <a:solidFill>
                  <a:schemeClr val="bg1"/>
                </a:solidFill>
                <a:latin typeface="Arial" panose="020B0604020202020204" pitchFamily="34" charset="0"/>
                <a:cs typeface="Arial" panose="020B0604020202020204" pitchFamily="34" charset="0"/>
              </a:rPr>
              <a:t> required to request a device from MassHealth. </a:t>
            </a:r>
            <a:r>
              <a:rPr lang="en-US" b="1" kern="0" dirty="0">
                <a:solidFill>
                  <a:schemeClr val="bg1"/>
                </a:solidFill>
                <a:latin typeface="Arial" panose="020B0604020202020204" pitchFamily="34" charset="0"/>
                <a:cs typeface="Arial" panose="020B0604020202020204" pitchFamily="34" charset="0"/>
              </a:rPr>
              <a:t>If you have your own device and want to use it with EVV, that is completely fine.</a:t>
            </a:r>
            <a:endParaRPr lang="en-US" sz="1800" b="1" kern="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2629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Internet Access?</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770537"/>
          </a:xfrm>
        </p:spPr>
        <p:txBody>
          <a:bodyPr/>
          <a:lstStyle/>
          <a:p>
            <a:pPr marL="285750" indent="-285750">
              <a:spcAft>
                <a:spcPts val="800"/>
              </a:spcAft>
              <a:buFont typeface="Wingdings" pitchFamily="2" charset="2"/>
              <a:buChar char="§"/>
            </a:pPr>
            <a:r>
              <a:rPr lang="en-US" sz="1800" dirty="0"/>
              <a:t>If a PCA does not have internet (or a data plan) to use the EVV App on their smart device, </a:t>
            </a:r>
            <a:r>
              <a:rPr lang="en-US" sz="1800" b="1" u="sng" dirty="0"/>
              <a:t>they will still use the EVV App to clock in and out of each shift</a:t>
            </a:r>
            <a:r>
              <a:rPr lang="en-US" sz="1800" dirty="0"/>
              <a:t>.</a:t>
            </a:r>
          </a:p>
          <a:p>
            <a:pPr marL="628650" lvl="1" indent="-285750">
              <a:spcAft>
                <a:spcPts val="800"/>
              </a:spcAft>
              <a:buFont typeface="Wingdings" pitchFamily="2" charset="2"/>
              <a:buChar char="§"/>
            </a:pPr>
            <a:r>
              <a:rPr lang="en-US" sz="1800" dirty="0"/>
              <a:t>At the end of the pay period, the PCA will need to go somewhere with internet access – which could include a library, grocery store, coffee shop, or other location with free Wi-Fi.</a:t>
            </a:r>
          </a:p>
          <a:p>
            <a:pPr marL="628650" lvl="1" indent="-285750">
              <a:spcAft>
                <a:spcPts val="800"/>
              </a:spcAft>
              <a:buFont typeface="Wingdings" pitchFamily="2" charset="2"/>
              <a:buChar char="§"/>
            </a:pPr>
            <a:r>
              <a:rPr lang="en-US" sz="1800" dirty="0"/>
              <a:t>Once connected to the internet, the EVV App will automatically upload the PCA’s shifts to the EVV System, so the Consumer can view and approve.</a:t>
            </a:r>
          </a:p>
          <a:p>
            <a:pPr marL="628650" lvl="1" indent="-285750">
              <a:spcAft>
                <a:spcPts val="800"/>
              </a:spcAft>
              <a:buFont typeface="Wingdings" pitchFamily="2" charset="2"/>
              <a:buChar char="§"/>
            </a:pPr>
            <a:endParaRPr lang="en-US" sz="1800" dirty="0"/>
          </a:p>
          <a:p>
            <a:pPr marL="285750" indent="-285750">
              <a:spcAft>
                <a:spcPts val="800"/>
              </a:spcAft>
              <a:buFont typeface="Wingdings" pitchFamily="2" charset="2"/>
              <a:buChar char="§"/>
            </a:pPr>
            <a:r>
              <a:rPr lang="en-US" sz="1800" dirty="0"/>
              <a:t>If a Consumer does not have internet or a data plan to access the EVV Portal website, they should contact their Personal Care Management (PCM) agency.</a:t>
            </a:r>
          </a:p>
          <a:p>
            <a:pPr marL="628650" lvl="1" indent="-285750">
              <a:spcAft>
                <a:spcPts val="800"/>
              </a:spcAft>
              <a:buFont typeface="Wingdings" pitchFamily="2" charset="2"/>
              <a:buChar char="§"/>
            </a:pPr>
            <a:r>
              <a:rPr lang="en-US" sz="1800" dirty="0"/>
              <a:t>The PCM agency will work with the Consumer to discuss options and figure out a way for the Consumer to access the EVV Portal.</a:t>
            </a:r>
            <a:endParaRPr lang="en-US" sz="1800" dirty="0">
              <a:cs typeface="Arial"/>
            </a:endParaRPr>
          </a:p>
          <a:p>
            <a:pPr marL="628650" lvl="1" indent="-285750">
              <a:spcAft>
                <a:spcPts val="800"/>
              </a:spcAft>
              <a:buFont typeface="Wingdings" pitchFamily="2" charset="2"/>
              <a:buChar char="§"/>
            </a:pPr>
            <a:r>
              <a:rPr lang="en-US" sz="1800" dirty="0"/>
              <a:t>This is a situation that MassHealth will monitor closely as Consumers start using EVV.</a:t>
            </a:r>
          </a:p>
        </p:txBody>
      </p:sp>
    </p:spTree>
    <p:extLst>
      <p:ext uri="{BB962C8B-B14F-4D97-AF65-F5344CB8AC3E}">
        <p14:creationId xmlns:p14="http://schemas.microsoft.com/office/powerpoint/2010/main" val="2594709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Training</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37062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Trained on How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2903359"/>
          </a:xfrm>
        </p:spPr>
        <p:txBody>
          <a:bodyPr/>
          <a:lstStyle/>
          <a:p>
            <a:pPr marL="285750" indent="-285750">
              <a:spcAft>
                <a:spcPts val="800"/>
              </a:spcAft>
              <a:buFont typeface="Wingdings" pitchFamily="2" charset="2"/>
              <a:buChar char="§"/>
            </a:pPr>
            <a:r>
              <a:rPr lang="en-US" sz="1800" dirty="0"/>
              <a:t>Every Consumer and PCA will have access to training before they are required to start using the EVV system. </a:t>
            </a:r>
          </a:p>
          <a:p>
            <a:pPr marL="285750" indent="-285750">
              <a:spcAft>
                <a:spcPts val="800"/>
              </a:spcAft>
              <a:buFont typeface="Wingdings" pitchFamily="2" charset="2"/>
              <a:buChar char="§"/>
            </a:pPr>
            <a:r>
              <a:rPr lang="en-US" sz="1800" dirty="0"/>
              <a:t>Consumers on the EVV waves will be offered training by Tempus FI about 6 weeks before it is your turn to start using EVV.</a:t>
            </a:r>
            <a:endParaRPr lang="en-US" sz="1800" dirty="0">
              <a:cs typeface="Arial"/>
            </a:endParaRPr>
          </a:p>
          <a:p>
            <a:pPr marL="285750" indent="-285750">
              <a:spcAft>
                <a:spcPts val="800"/>
              </a:spcAft>
              <a:buFont typeface="Wingdings" pitchFamily="2" charset="2"/>
              <a:buChar char="§"/>
            </a:pPr>
            <a:r>
              <a:rPr lang="en-US" sz="1800" dirty="0"/>
              <a:t>Tempus FI will offer a few different kinds of training. You will be able to choose which type of training works best for you. Training for EVV will be offered live online, self-paced online and in-person. </a:t>
            </a:r>
            <a:endParaRPr lang="en-US" sz="1800" dirty="0">
              <a:cs typeface="Arial"/>
            </a:endParaRPr>
          </a:p>
          <a:p>
            <a:pPr marL="285750" indent="-285750">
              <a:spcAft>
                <a:spcPts val="800"/>
              </a:spcAft>
              <a:buFont typeface="Wingdings" pitchFamily="2" charset="2"/>
              <a:buChar char="§"/>
            </a:pPr>
            <a:r>
              <a:rPr lang="en-US" sz="1800" dirty="0"/>
              <a:t>EVV training is available for all PCAs, and PCAs will be paid for 1.5 hours after completing their training.</a:t>
            </a:r>
            <a:endParaRPr lang="en-US" sz="1800" dirty="0">
              <a:cs typeface="Arial"/>
            </a:endParaRPr>
          </a:p>
        </p:txBody>
      </p:sp>
      <p:pic>
        <p:nvPicPr>
          <p:cNvPr id="6" name="Graphic 5" descr="Teacher with solid fill">
            <a:extLst>
              <a:ext uri="{FF2B5EF4-FFF2-40B4-BE49-F238E27FC236}">
                <a16:creationId xmlns:a16="http://schemas.microsoft.com/office/drawing/2014/main" id="{BD7D4680-3CFA-19F3-FF42-678A0CFFA9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971800" y="3120438"/>
            <a:ext cx="3200400" cy="3200400"/>
          </a:xfrm>
          <a:prstGeom prst="rect">
            <a:avLst/>
          </a:prstGeom>
        </p:spPr>
      </p:pic>
    </p:spTree>
    <p:extLst>
      <p:ext uri="{BB962C8B-B14F-4D97-AF65-F5344CB8AC3E}">
        <p14:creationId xmlns:p14="http://schemas.microsoft.com/office/powerpoint/2010/main" val="340708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Compliance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77847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Non-Use</a:t>
            </a:r>
          </a:p>
        </p:txBody>
      </p:sp>
      <p:sp>
        <p:nvSpPr>
          <p:cNvPr id="4" name="TextBox 3">
            <a:extLst>
              <a:ext uri="{FF2B5EF4-FFF2-40B4-BE49-F238E27FC236}">
                <a16:creationId xmlns:a16="http://schemas.microsoft.com/office/drawing/2014/main" id="{69A46C0C-40CD-C881-0531-C4A9A0C3BA0B}"/>
              </a:ext>
            </a:extLst>
          </p:cNvPr>
          <p:cNvSpPr txBox="1"/>
          <p:nvPr/>
        </p:nvSpPr>
        <p:spPr>
          <a:xfrm>
            <a:off x="277402" y="1037690"/>
            <a:ext cx="8053675" cy="3108543"/>
          </a:xfrm>
          <a:prstGeom prst="rect">
            <a:avLst/>
          </a:prstGeom>
          <a:noFill/>
        </p:spPr>
        <p:txBody>
          <a:bodyPr wrap="square" rtlCol="0">
            <a:spAutoFit/>
          </a:bodyPr>
          <a:lstStyle/>
          <a:p>
            <a:r>
              <a:rPr lang="en-US" b="1" dirty="0"/>
              <a:t>Instances of EVV Non-use (non-compliance)</a:t>
            </a:r>
          </a:p>
          <a:p>
            <a:pPr marL="285750" indent="-285750">
              <a:buFont typeface="Wingdings" panose="05000000000000000000" pitchFamily="2" charset="2"/>
              <a:buChar char="§"/>
            </a:pPr>
            <a:endParaRPr lang="en-US" b="1" dirty="0"/>
          </a:p>
          <a:p>
            <a:pPr marL="285750" indent="-285750">
              <a:buSzPct val="120000"/>
              <a:buFont typeface="Wingdings" panose="05000000000000000000" pitchFamily="2" charset="2"/>
              <a:buChar char="§"/>
            </a:pPr>
            <a:r>
              <a:rPr lang="en-US" sz="1600" dirty="0"/>
              <a:t>Instances of EVV Non-Use are used to measure consumer compliance</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An act of EVV Non-Use occurs when a consumer submits a paper or eTimesheet in lieu of approving timesheets or manually entering PCA time in the EVV Portal</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The counter for EVV Non-Use is reset after five </a:t>
            </a:r>
            <a:r>
              <a:rPr lang="en-US" sz="1600" u="sng" dirty="0"/>
              <a:t>consecutive</a:t>
            </a:r>
            <a:r>
              <a:rPr lang="en-US" sz="1600" dirty="0"/>
              <a:t> pay periods of proper use of the EVV system</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For consumers not already in the pilot, this process starts on their scheduled EVV start dates</a:t>
            </a:r>
          </a:p>
        </p:txBody>
      </p:sp>
      <p:sp>
        <p:nvSpPr>
          <p:cNvPr id="3" name="Rectangle 2">
            <a:extLst>
              <a:ext uri="{FF2B5EF4-FFF2-40B4-BE49-F238E27FC236}">
                <a16:creationId xmlns:a16="http://schemas.microsoft.com/office/drawing/2014/main" id="{13588728-8D78-5B25-4ABE-2F9DEF286AFF}"/>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95157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Compliance – Tracking Instances of Non-use (NU) </a:t>
            </a:r>
          </a:p>
        </p:txBody>
      </p:sp>
      <p:graphicFrame>
        <p:nvGraphicFramePr>
          <p:cNvPr id="3" name="Table 2">
            <a:extLst>
              <a:ext uri="{FF2B5EF4-FFF2-40B4-BE49-F238E27FC236}">
                <a16:creationId xmlns:a16="http://schemas.microsoft.com/office/drawing/2014/main" id="{CAB2D796-24CD-0962-527E-3540188466A3}"/>
              </a:ext>
            </a:extLst>
          </p:cNvPr>
          <p:cNvGraphicFramePr>
            <a:graphicFrameLocks noGrp="1"/>
          </p:cNvGraphicFramePr>
          <p:nvPr>
            <p:extLst>
              <p:ext uri="{D42A27DB-BD31-4B8C-83A1-F6EECF244321}">
                <p14:modId xmlns:p14="http://schemas.microsoft.com/office/powerpoint/2010/main" val="3217396716"/>
              </p:ext>
            </p:extLst>
          </p:nvPr>
        </p:nvGraphicFramePr>
        <p:xfrm>
          <a:off x="447352" y="951407"/>
          <a:ext cx="8216621" cy="2897886"/>
        </p:xfrm>
        <a:graphic>
          <a:graphicData uri="http://schemas.openxmlformats.org/drawingml/2006/table">
            <a:tbl>
              <a:tblPr firstRow="1" firstCol="1" bandRow="1">
                <a:tableStyleId>{5C22544A-7EE6-4342-B048-85BDC9FD1C3A}</a:tableStyleId>
              </a:tblPr>
              <a:tblGrid>
                <a:gridCol w="1547462">
                  <a:extLst>
                    <a:ext uri="{9D8B030D-6E8A-4147-A177-3AD203B41FA5}">
                      <a16:colId xmlns:a16="http://schemas.microsoft.com/office/drawing/2014/main" val="2281780374"/>
                    </a:ext>
                  </a:extLst>
                </a:gridCol>
                <a:gridCol w="1455225">
                  <a:extLst>
                    <a:ext uri="{9D8B030D-6E8A-4147-A177-3AD203B41FA5}">
                      <a16:colId xmlns:a16="http://schemas.microsoft.com/office/drawing/2014/main" val="2515249512"/>
                    </a:ext>
                  </a:extLst>
                </a:gridCol>
                <a:gridCol w="1547462">
                  <a:extLst>
                    <a:ext uri="{9D8B030D-6E8A-4147-A177-3AD203B41FA5}">
                      <a16:colId xmlns:a16="http://schemas.microsoft.com/office/drawing/2014/main" val="1585662991"/>
                    </a:ext>
                  </a:extLst>
                </a:gridCol>
                <a:gridCol w="1833236">
                  <a:extLst>
                    <a:ext uri="{9D8B030D-6E8A-4147-A177-3AD203B41FA5}">
                      <a16:colId xmlns:a16="http://schemas.microsoft.com/office/drawing/2014/main" val="2261809619"/>
                    </a:ext>
                  </a:extLst>
                </a:gridCol>
                <a:gridCol w="1833236">
                  <a:extLst>
                    <a:ext uri="{9D8B030D-6E8A-4147-A177-3AD203B41FA5}">
                      <a16:colId xmlns:a16="http://schemas.microsoft.com/office/drawing/2014/main" val="1375888173"/>
                    </a:ext>
                  </a:extLst>
                </a:gridCol>
              </a:tblGrid>
              <a:tr h="356456">
                <a:tc rowSpan="2">
                  <a:txBody>
                    <a:bodyPr/>
                    <a:lstStyle/>
                    <a:p>
                      <a:pPr marL="0" marR="0" algn="ctr">
                        <a:spcBef>
                          <a:spcPts val="0"/>
                        </a:spcBef>
                        <a:spcAft>
                          <a:spcPts val="0"/>
                        </a:spcAft>
                      </a:pPr>
                      <a:r>
                        <a:rPr lang="en-US" sz="1600" b="1" kern="100" dirty="0">
                          <a:solidFill>
                            <a:schemeClr val="bg1"/>
                          </a:solidFill>
                          <a:effectLst/>
                        </a:rPr>
                        <a:t>Pay Period</a:t>
                      </a:r>
                      <a:endParaRPr lang="en-US" sz="1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rowSpan="2">
                  <a:txBody>
                    <a:bodyPr/>
                    <a:lstStyle/>
                    <a:p>
                      <a:pPr marL="0" marR="0" algn="ctr">
                        <a:spcBef>
                          <a:spcPts val="0"/>
                        </a:spcBef>
                        <a:spcAft>
                          <a:spcPts val="0"/>
                        </a:spcAft>
                      </a:pPr>
                      <a:r>
                        <a:rPr lang="en-US" sz="1600" kern="100" dirty="0">
                          <a:solidFill>
                            <a:schemeClr val="bg1"/>
                          </a:solidFill>
                          <a:effectLst/>
                        </a:rPr>
                        <a:t>Action</a:t>
                      </a:r>
                      <a:endParaRPr lang="en-US" sz="1600" kern="100" dirty="0">
                        <a:solidFill>
                          <a:schemeClr val="bg1"/>
                        </a:solidFill>
                        <a:effectLst/>
                        <a:latin typeface="Calibri" panose="020F0502020204030204" pitchFamily="34" charset="0"/>
                        <a:ea typeface="+mn-ea"/>
                        <a:cs typeface="Arial" panose="020B0604020202020204" pitchFamily="34" charset="0"/>
                      </a:endParaRPr>
                    </a:p>
                  </a:txBody>
                  <a:tcPr marL="47515" marR="47515" marT="0" marB="0" anchor="ctr">
                    <a:solidFill>
                      <a:srgbClr val="002A60"/>
                    </a:solidFill>
                  </a:tcPr>
                </a:tc>
                <a:tc gridSpan="3">
                  <a:txBody>
                    <a:bodyPr/>
                    <a:lstStyle/>
                    <a:p>
                      <a:pPr marL="0" marR="0" algn="ctr">
                        <a:spcBef>
                          <a:spcPts val="0"/>
                        </a:spcBef>
                        <a:spcAft>
                          <a:spcPts val="0"/>
                        </a:spcAft>
                      </a:pPr>
                      <a:r>
                        <a:rPr lang="en-US" sz="1600" kern="100" dirty="0">
                          <a:solidFill>
                            <a:schemeClr val="bg1"/>
                          </a:solidFill>
                          <a:effectLst/>
                        </a:rPr>
                        <a:t>Communication Method for Non-use Notification</a:t>
                      </a:r>
                      <a:endParaRPr lang="en-US" sz="1600"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4428200"/>
                  </a:ext>
                </a:extLst>
              </a:tr>
              <a:tr h="31062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kern="100" dirty="0">
                          <a:effectLst/>
                        </a:rPr>
                        <a:t>Everbridge</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Call</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Letter</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extLst>
                  <a:ext uri="{0D108BD9-81ED-4DB2-BD59-A6C34878D82A}">
                    <a16:rowId xmlns:a16="http://schemas.microsoft.com/office/drawing/2014/main" val="3280719770"/>
                  </a:ext>
                </a:extLst>
              </a:tr>
              <a:tr h="631441">
                <a:tc>
                  <a:txBody>
                    <a:bodyPr/>
                    <a:lstStyle/>
                    <a:p>
                      <a:pPr marL="0" marR="0" algn="ctr">
                        <a:spcBef>
                          <a:spcPts val="0"/>
                        </a:spcBef>
                        <a:spcAft>
                          <a:spcPts val="0"/>
                        </a:spcAft>
                      </a:pPr>
                      <a:r>
                        <a:rPr lang="en-US" sz="1600" b="1" kern="100" dirty="0">
                          <a:solidFill>
                            <a:schemeClr val="tx2"/>
                          </a:solidFill>
                          <a:effectLst/>
                        </a:rPr>
                        <a:t>1</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 Letter – 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006930882"/>
                  </a:ext>
                </a:extLst>
              </a:tr>
              <a:tr h="282232">
                <a:tc>
                  <a:txBody>
                    <a:bodyPr/>
                    <a:lstStyle/>
                    <a:p>
                      <a:pPr marL="0" marR="0" algn="ctr">
                        <a:spcBef>
                          <a:spcPts val="0"/>
                        </a:spcBef>
                        <a:spcAft>
                          <a:spcPts val="0"/>
                        </a:spcAft>
                      </a:pPr>
                      <a:r>
                        <a:rPr lang="en-US" sz="1600" b="1" kern="100" dirty="0">
                          <a:solidFill>
                            <a:schemeClr val="tx2"/>
                          </a:solidFill>
                          <a:effectLst/>
                        </a:rPr>
                        <a:t>2</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1</a:t>
                      </a:r>
                      <a:r>
                        <a:rPr lang="en-US" sz="1600" kern="100" baseline="30000" dirty="0">
                          <a:effectLst/>
                        </a:rPr>
                        <a:t>st</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70796457"/>
                  </a:ext>
                </a:extLst>
              </a:tr>
              <a:tr h="585610">
                <a:tc>
                  <a:txBody>
                    <a:bodyPr/>
                    <a:lstStyle/>
                    <a:p>
                      <a:pPr marL="0" marR="0" algn="ctr">
                        <a:spcBef>
                          <a:spcPts val="0"/>
                        </a:spcBef>
                        <a:spcAft>
                          <a:spcPts val="0"/>
                        </a:spcAft>
                      </a:pPr>
                      <a:r>
                        <a:rPr lang="en-US" sz="1600" b="1" kern="100" dirty="0">
                          <a:solidFill>
                            <a:schemeClr val="tx2"/>
                          </a:solidFill>
                          <a:effectLst/>
                        </a:rPr>
                        <a:t>3</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2</a:t>
                      </a:r>
                      <a:r>
                        <a:rPr lang="en-US" sz="1600" kern="100" baseline="30000" dirty="0">
                          <a:effectLst/>
                        </a:rPr>
                        <a:t>nd</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1046857969"/>
                  </a:ext>
                </a:extLst>
              </a:tr>
              <a:tr h="564465">
                <a:tc>
                  <a:txBody>
                    <a:bodyPr/>
                    <a:lstStyle/>
                    <a:p>
                      <a:pPr marL="0" marR="0" algn="ctr">
                        <a:spcBef>
                          <a:spcPts val="0"/>
                        </a:spcBef>
                        <a:spcAft>
                          <a:spcPts val="0"/>
                        </a:spcAft>
                      </a:pPr>
                      <a:r>
                        <a:rPr lang="en-US" sz="1600" b="1" kern="100" dirty="0">
                          <a:solidFill>
                            <a:schemeClr val="tx2"/>
                          </a:solidFill>
                          <a:effectLst/>
                        </a:rPr>
                        <a:t>4</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3</a:t>
                      </a:r>
                      <a:r>
                        <a:rPr lang="en-US" sz="1600" kern="100" baseline="30000" dirty="0">
                          <a:effectLst/>
                        </a:rPr>
                        <a:t>rd</a:t>
                      </a:r>
                      <a:r>
                        <a:rPr lang="en-US" sz="1600" kern="100" dirty="0">
                          <a:effectLst/>
                        </a:rPr>
                        <a:t> and Final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Referral for Termination Letter - MassHealth</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22833321"/>
                  </a:ext>
                </a:extLst>
              </a:tr>
            </a:tbl>
          </a:graphicData>
        </a:graphic>
      </p:graphicFrame>
      <p:sp>
        <p:nvSpPr>
          <p:cNvPr id="5" name="Text Placeholder 2">
            <a:extLst>
              <a:ext uri="{FF2B5EF4-FFF2-40B4-BE49-F238E27FC236}">
                <a16:creationId xmlns:a16="http://schemas.microsoft.com/office/drawing/2014/main" id="{F8945E7C-0913-BE6D-C927-4BDED806FAA0}"/>
              </a:ext>
            </a:extLst>
          </p:cNvPr>
          <p:cNvSpPr txBox="1">
            <a:spLocks/>
          </p:cNvSpPr>
          <p:nvPr/>
        </p:nvSpPr>
        <p:spPr>
          <a:xfrm>
            <a:off x="447352" y="4102549"/>
            <a:ext cx="8249293" cy="1972015"/>
          </a:xfrm>
        </p:spPr>
        <p:txBody>
          <a:bodyPr lIns="91440" tIns="45720" rIns="91440" bIns="4572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en-US" b="1" kern="100" dirty="0">
                <a:latin typeface="+mj-lt"/>
                <a:ea typeface="Calibri" panose="020F0502020204030204" pitchFamily="34" charset="0"/>
                <a:cs typeface="Arial"/>
              </a:rPr>
              <a:t>To encourage use of EVV, we may implement additional outreach to:</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importance of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consequences of not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how services may change if Consumers are referred to another MassHealth program</a:t>
            </a:r>
          </a:p>
        </p:txBody>
      </p:sp>
      <p:sp>
        <p:nvSpPr>
          <p:cNvPr id="4" name="Rectangle 3">
            <a:extLst>
              <a:ext uri="{FF2B5EF4-FFF2-40B4-BE49-F238E27FC236}">
                <a16:creationId xmlns:a16="http://schemas.microsoft.com/office/drawing/2014/main" id="{6ADCBF6E-4119-03F4-55EA-4F3DB3DBFC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16827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is an EVV Use Agreement?</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924425"/>
          </a:xfrm>
        </p:spPr>
        <p:txBody>
          <a:bodyPr/>
          <a:lstStyle/>
          <a:p>
            <a:pPr marL="285750" indent="-285750">
              <a:spcAft>
                <a:spcPts val="800"/>
              </a:spcAft>
              <a:buFont typeface="Wingdings" pitchFamily="2" charset="2"/>
              <a:buChar char="§"/>
            </a:pPr>
            <a:r>
              <a:rPr lang="en-US" sz="1800" dirty="0">
                <a:cs typeface="Arial"/>
              </a:rPr>
              <a:t>Consumers whose Prior Authorizations (PA) are terminated or referred for termination due to EVV non-use will have the opportunity to access or continue accessing PCA program services in the future by signing an "EVV Use Agreement Form"</a:t>
            </a:r>
          </a:p>
          <a:p>
            <a:pPr marL="342265" lvl="1" indent="-340995">
              <a:spcAft>
                <a:spcPts val="800"/>
              </a:spcAft>
              <a:buFont typeface="Wingdings" pitchFamily="2" charset="2"/>
              <a:buChar char="§"/>
            </a:pPr>
            <a:r>
              <a:rPr lang="en-US" sz="1800" dirty="0">
                <a:cs typeface="Arial"/>
              </a:rPr>
              <a:t>Continued participation in the PCA program is contingent on the Consumer’s immediate use of the EVV system</a:t>
            </a:r>
          </a:p>
          <a:p>
            <a:pPr marL="342265" lvl="1" indent="-340995">
              <a:spcAft>
                <a:spcPts val="800"/>
              </a:spcAft>
              <a:buFont typeface="Wingdings" pitchFamily="2" charset="2"/>
              <a:buChar char="§"/>
            </a:pPr>
            <a:r>
              <a:rPr lang="en-US" sz="1800" dirty="0">
                <a:cs typeface="Arial"/>
              </a:rPr>
              <a:t>After signing the Agreement, Consumers will enter a Probationary Status and the Consumer must use EVV for their next five pay periods (when they received PCA services). </a:t>
            </a:r>
          </a:p>
          <a:p>
            <a:pPr marL="924878" lvl="4" indent="-340995">
              <a:spcAft>
                <a:spcPts val="800"/>
              </a:spcAft>
              <a:buFont typeface="Wingdings" pitchFamily="2" charset="2"/>
              <a:buChar char="§"/>
            </a:pPr>
            <a:r>
              <a:rPr lang="en-US" sz="1600" dirty="0">
                <a:cs typeface="Arial"/>
              </a:rPr>
              <a:t>If the Consumer does not use EVV, they will again be referred to MassHealth for PA termination. </a:t>
            </a:r>
          </a:p>
          <a:p>
            <a:pPr marL="924878" lvl="4" indent="-340995">
              <a:spcAft>
                <a:spcPts val="800"/>
              </a:spcAft>
              <a:buFont typeface="Wingdings" pitchFamily="2" charset="2"/>
              <a:buChar char="§"/>
            </a:pPr>
            <a:r>
              <a:rPr lang="en-US" sz="1600" dirty="0">
                <a:cs typeface="Arial"/>
              </a:rPr>
              <a:t>After 5 pay periods of EVV compliance (when they received PCA services), the Probationary Status will be lifted.</a:t>
            </a:r>
          </a:p>
          <a:p>
            <a:pPr marL="285750" indent="-285750">
              <a:spcAft>
                <a:spcPts val="800"/>
              </a:spcAft>
              <a:buFont typeface="Wingdings" pitchFamily="2" charset="2"/>
              <a:buChar char="§"/>
            </a:pPr>
            <a:r>
              <a:rPr lang="en-US" sz="1800" dirty="0">
                <a:cs typeface="Arial"/>
              </a:rPr>
              <a:t>Consumers may appeal MassHealth's decision to terminate a PA up to 60 days after the date of the notice of termination. </a:t>
            </a:r>
          </a:p>
          <a:p>
            <a:pPr>
              <a:spcAft>
                <a:spcPts val="800"/>
              </a:spcAft>
            </a:pPr>
            <a:endParaRPr lang="en-US" sz="1800" dirty="0">
              <a:cs typeface="Arial"/>
            </a:endParaRPr>
          </a:p>
        </p:txBody>
      </p:sp>
    </p:spTree>
    <p:extLst>
      <p:ext uri="{BB962C8B-B14F-4D97-AF65-F5344CB8AC3E}">
        <p14:creationId xmlns:p14="http://schemas.microsoft.com/office/powerpoint/2010/main" val="15937057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E77E6-87D8-3BE5-437B-FBB14A8BAE71}"/>
              </a:ext>
            </a:extLst>
          </p:cNvPr>
          <p:cNvSpPr>
            <a:spLocks noGrp="1"/>
          </p:cNvSpPr>
          <p:nvPr>
            <p:ph type="title"/>
          </p:nvPr>
        </p:nvSpPr>
        <p:spPr/>
        <p:txBody>
          <a:bodyPr/>
          <a:lstStyle/>
          <a:p>
            <a:r>
              <a:rPr lang="en-US" dirty="0">
                <a:cs typeface="Arial"/>
              </a:rPr>
              <a:t>Roles and Responsibilities</a:t>
            </a:r>
            <a:endParaRPr lang="en-US" dirty="0"/>
          </a:p>
        </p:txBody>
      </p:sp>
      <p:sp>
        <p:nvSpPr>
          <p:cNvPr id="5" name="TextBox 4">
            <a:extLst>
              <a:ext uri="{FF2B5EF4-FFF2-40B4-BE49-F238E27FC236}">
                <a16:creationId xmlns:a16="http://schemas.microsoft.com/office/drawing/2014/main" id="{90641FC8-7368-996A-0A26-9BF7B4947791}"/>
              </a:ext>
            </a:extLst>
          </p:cNvPr>
          <p:cNvSpPr txBox="1"/>
          <p:nvPr/>
        </p:nvSpPr>
        <p:spPr>
          <a:xfrm>
            <a:off x="174945" y="733926"/>
            <a:ext cx="8174971" cy="5723426"/>
          </a:xfrm>
          <a:prstGeom prst="rect">
            <a:avLst/>
          </a:prstGeom>
          <a:noFill/>
        </p:spPr>
        <p:txBody>
          <a:bodyPr wrap="square" rtlCol="0">
            <a:spAutoFit/>
          </a:bodyPr>
          <a:lstStyle/>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PCMs / SCO </a:t>
            </a:r>
            <a:r>
              <a:rPr lang="en-US" b="1" kern="100" dirty="0">
                <a:latin typeface="Arial" panose="020B0604020202020204" pitchFamily="34" charset="0"/>
                <a:ea typeface="Calibri" panose="020F0502020204030204" pitchFamily="34" charset="0"/>
                <a:cs typeface="Arial" panose="020B0604020202020204" pitchFamily="34" charset="0"/>
              </a:rPr>
              <a:t>&amp;</a:t>
            </a:r>
            <a:r>
              <a:rPr lang="en-US" sz="1800" b="1" kern="100" dirty="0">
                <a:effectLst/>
                <a:latin typeface="Arial" panose="020B0604020202020204" pitchFamily="34" charset="0"/>
                <a:ea typeface="Calibri" panose="020F0502020204030204" pitchFamily="34" charset="0"/>
                <a:cs typeface="Arial" panose="020B0604020202020204" pitchFamily="34" charset="0"/>
              </a:rPr>
              <a:t> One Care Plans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PCM Noncompliance Tracker (updated weekly)</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Weekly phone calls to Consumers who submit their timesheet outside of the EVV system</a:t>
            </a:r>
          </a:p>
          <a:p>
            <a:pPr marL="342900" marR="0" lvl="0" indent="-342900">
              <a:lnSpc>
                <a:spcPct val="107000"/>
              </a:lnSpc>
              <a:spcBef>
                <a:spcPts val="0"/>
              </a:spcBef>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Follow standard procedures (Unable to Contact, Surrogate, EVV)</a:t>
            </a:r>
            <a:endParaRPr lang="en-US" sz="1600" kern="100" dirty="0">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1600" kern="100" dirty="0">
                <a:latin typeface="Arial" panose="020B0604020202020204" pitchFamily="34" charset="0"/>
                <a:ea typeface="Calibri" panose="020F0502020204030204" pitchFamily="34" charset="0"/>
                <a:cs typeface="Arial" panose="020B0604020202020204" pitchFamily="34" charset="0"/>
              </a:rPr>
              <a:t>Receive and maintain EVV Use Agreement forms</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Consumers</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 and attend trainings, as needed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Review and approve time in the EVV Portal</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Educate PCA(s) on EVV and if necessary, manually enter time for PCA in the EVV portal</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PCAs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Download the App</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Clock in and out using EVV system for each shift</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Enter PTO in UCP</a:t>
            </a:r>
          </a:p>
          <a:p>
            <a:endParaRPr lang="en-US" dirty="0"/>
          </a:p>
        </p:txBody>
      </p:sp>
      <p:sp>
        <p:nvSpPr>
          <p:cNvPr id="3" name="Rectangle 2">
            <a:extLst>
              <a:ext uri="{FF2B5EF4-FFF2-40B4-BE49-F238E27FC236}">
                <a16:creationId xmlns:a16="http://schemas.microsoft.com/office/drawing/2014/main" id="{9D05CE2B-282D-B2F1-6CEA-24820671331D}"/>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499282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Closed Captioning &amp; Spanish Interpretation</a:t>
            </a:r>
          </a:p>
        </p:txBody>
      </p:sp>
      <p:sp>
        <p:nvSpPr>
          <p:cNvPr id="2" name="Text Placeholder 1">
            <a:extLst>
              <a:ext uri="{FF2B5EF4-FFF2-40B4-BE49-F238E27FC236}">
                <a16:creationId xmlns:a16="http://schemas.microsoft.com/office/drawing/2014/main" id="{6E378DC3-1358-E140-BA5A-5B792D3A3F4E}"/>
              </a:ext>
            </a:extLst>
          </p:cNvPr>
          <p:cNvSpPr>
            <a:spLocks noGrp="1"/>
          </p:cNvSpPr>
          <p:nvPr>
            <p:ph type="body" sz="quarter" idx="12"/>
          </p:nvPr>
        </p:nvSpPr>
        <p:spPr>
          <a:xfrm>
            <a:off x="381000" y="914400"/>
            <a:ext cx="8305800" cy="1231106"/>
          </a:xfrm>
        </p:spPr>
        <p:txBody>
          <a:bodyPr/>
          <a:lstStyle/>
          <a:p>
            <a:pPr marL="288925" lvl="2" indent="-288925">
              <a:buFont typeface="Wingdings" panose="05000000000000000000" pitchFamily="2" charset="2"/>
              <a:buChar char="§"/>
            </a:pPr>
            <a:r>
              <a:rPr lang="en-US" sz="1500" dirty="0"/>
              <a:t>Closed captions are available during this session for those using their computer.</a:t>
            </a:r>
          </a:p>
          <a:p>
            <a:pPr marL="288925" lvl="2" indent="-288925">
              <a:buFont typeface="Wingdings" panose="05000000000000000000" pitchFamily="2" charset="2"/>
              <a:buChar char="§"/>
            </a:pPr>
            <a:endParaRPr lang="en-US" sz="1500" dirty="0"/>
          </a:p>
          <a:p>
            <a:pPr marL="288925" lvl="2" indent="-288925">
              <a:buFont typeface="Wingdings" panose="05000000000000000000" pitchFamily="2" charset="2"/>
              <a:buChar char="§"/>
            </a:pPr>
            <a:r>
              <a:rPr lang="en-US" sz="1500" dirty="0"/>
              <a:t>A Spanish Interpreter is provided for this meeting. To choose the Spanish channel, click Interpretation        in the meeting controls and select the Spanish language channel.</a:t>
            </a:r>
          </a:p>
        </p:txBody>
      </p:sp>
      <p:pic>
        <p:nvPicPr>
          <p:cNvPr id="1026" name="Picture 2">
            <a:extLst>
              <a:ext uri="{FF2B5EF4-FFF2-40B4-BE49-F238E27FC236}">
                <a16:creationId xmlns:a16="http://schemas.microsoft.com/office/drawing/2014/main" id="{C250ECFF-9E89-B42A-68F8-71DA49028B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1124" y="1917073"/>
            <a:ext cx="2381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08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616AD-4ED8-1DFF-9F62-14BFC1F1F6A5}"/>
              </a:ext>
            </a:extLst>
          </p:cNvPr>
          <p:cNvSpPr>
            <a:spLocks noGrp="1"/>
          </p:cNvSpPr>
          <p:nvPr>
            <p:ph type="title"/>
          </p:nvPr>
        </p:nvSpPr>
        <p:spPr/>
        <p:txBody>
          <a:bodyPr/>
          <a:lstStyle/>
          <a:p>
            <a:r>
              <a:rPr lang="en-US" dirty="0"/>
              <a:t>Roles and Responsibilities (continued)</a:t>
            </a:r>
          </a:p>
        </p:txBody>
      </p:sp>
      <p:sp>
        <p:nvSpPr>
          <p:cNvPr id="3" name="Text Placeholder 2">
            <a:extLst>
              <a:ext uri="{FF2B5EF4-FFF2-40B4-BE49-F238E27FC236}">
                <a16:creationId xmlns:a16="http://schemas.microsoft.com/office/drawing/2014/main" id="{E2216A4F-942D-B785-3D45-6F318D8B6CD1}"/>
              </a:ext>
            </a:extLst>
          </p:cNvPr>
          <p:cNvSpPr>
            <a:spLocks noGrp="1"/>
          </p:cNvSpPr>
          <p:nvPr>
            <p:ph type="body" sz="quarter" idx="12"/>
          </p:nvPr>
        </p:nvSpPr>
        <p:spPr>
          <a:xfrm>
            <a:off x="246864" y="719191"/>
            <a:ext cx="8402053" cy="3884012"/>
          </a:xfrm>
        </p:spPr>
        <p:txBody>
          <a:bodyPr/>
          <a:lstStyle/>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Tempus</a:t>
            </a:r>
            <a:r>
              <a:rPr lang="en-US" sz="1600" kern="100" dirty="0">
                <a:effectLst/>
                <a:latin typeface="+mj-lt"/>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Send Everbridge communications to Consumers out of compliance</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Communication to PCAs out of compliance</a:t>
            </a:r>
          </a:p>
          <a:p>
            <a:pPr marL="342900" marR="0" lvl="0" indent="-342900">
              <a:lnSpc>
                <a:spcPct val="107000"/>
              </a:lnSpc>
              <a:spcBef>
                <a:spcPts val="0"/>
              </a:spcBef>
              <a:spcAft>
                <a:spcPts val="0"/>
              </a:spcAft>
              <a:buFont typeface="Wingdings" panose="05000000000000000000" pitchFamily="2" charset="2"/>
              <a:buChar char="§"/>
            </a:pPr>
            <a:r>
              <a:rPr lang="en-US" kern="100" dirty="0">
                <a:latin typeface="+mj-lt"/>
                <a:ea typeface="Calibri" panose="020F0502020204030204" pitchFamily="34" charset="0"/>
                <a:cs typeface="Arial" panose="020B0604020202020204" pitchFamily="34" charset="0"/>
              </a:rPr>
              <a:t>Sending letter to Consumer for EVV non-use (Warning)</a:t>
            </a:r>
            <a:endParaRPr lang="en-US" sz="16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Reports back to MassHealth on communications sent to each PCA (emails, calls) including content and outcome</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Generate EVV reports for PCMs and IC Plans</a:t>
            </a:r>
            <a:br>
              <a:rPr lang="en-US" sz="1600" kern="100" dirty="0">
                <a:effectLst/>
                <a:latin typeface="+mj-lt"/>
                <a:ea typeface="Calibri" panose="020F0502020204030204" pitchFamily="34" charset="0"/>
                <a:cs typeface="Arial" panose="020B0604020202020204" pitchFamily="34" charset="0"/>
              </a:rPr>
            </a:br>
            <a:endParaRPr lang="en-US" sz="1600" kern="100" dirty="0">
              <a:effectLst/>
              <a:latin typeface="+mj-lt"/>
              <a:ea typeface="Calibri" panose="020F0502020204030204" pitchFamily="34" charset="0"/>
              <a:cs typeface="Arial" panose="020B0604020202020204" pitchFamily="34" charset="0"/>
            </a:endParaRPr>
          </a:p>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MassHealth</a:t>
            </a:r>
            <a:endParaRPr lang="en-US" sz="18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Monitoring activities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Termination of PCAs and Consumers PCA Program PA </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EVV Compliance Committee</a:t>
            </a:r>
          </a:p>
          <a:p>
            <a:endParaRPr lang="en-US" dirty="0"/>
          </a:p>
        </p:txBody>
      </p:sp>
      <p:sp>
        <p:nvSpPr>
          <p:cNvPr id="4" name="Rectangle 3">
            <a:extLst>
              <a:ext uri="{FF2B5EF4-FFF2-40B4-BE49-F238E27FC236}">
                <a16:creationId xmlns:a16="http://schemas.microsoft.com/office/drawing/2014/main" id="{CABDEB72-B27F-A31A-567D-9BBAE384687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266167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5A48-8FD0-331C-9256-333689890A48}"/>
              </a:ext>
            </a:extLst>
          </p:cNvPr>
          <p:cNvSpPr>
            <a:spLocks noGrp="1"/>
          </p:cNvSpPr>
          <p:nvPr>
            <p:ph type="title"/>
          </p:nvPr>
        </p:nvSpPr>
        <p:spPr/>
        <p:txBody>
          <a:bodyPr/>
          <a:lstStyle/>
          <a:p>
            <a:r>
              <a:rPr lang="en-US" dirty="0"/>
              <a:t>Reporting Technical Difficulties (Continued)</a:t>
            </a:r>
          </a:p>
        </p:txBody>
      </p:sp>
      <p:sp>
        <p:nvSpPr>
          <p:cNvPr id="3" name="Text Placeholder 2">
            <a:extLst>
              <a:ext uri="{FF2B5EF4-FFF2-40B4-BE49-F238E27FC236}">
                <a16:creationId xmlns:a16="http://schemas.microsoft.com/office/drawing/2014/main" id="{60ED0B38-4081-4368-B3D9-66B114536807}"/>
              </a:ext>
            </a:extLst>
          </p:cNvPr>
          <p:cNvSpPr>
            <a:spLocks noGrp="1"/>
          </p:cNvSpPr>
          <p:nvPr>
            <p:ph type="body" sz="quarter" idx="12"/>
          </p:nvPr>
        </p:nvSpPr>
        <p:spPr>
          <a:xfrm>
            <a:off x="381000" y="914400"/>
            <a:ext cx="8763000" cy="4862870"/>
          </a:xfrm>
        </p:spPr>
        <p:txBody>
          <a:bodyPr/>
          <a:lstStyle/>
          <a:p>
            <a:pPr algn="l" fontAlgn="base"/>
            <a:r>
              <a:rPr lang="en-US" b="1" i="0" dirty="0">
                <a:solidFill>
                  <a:schemeClr val="accent4"/>
                </a:solidFill>
                <a:effectLst/>
                <a:latin typeface="Arial" panose="020B0604020202020204" pitchFamily="34" charset="0"/>
              </a:rPr>
              <a:t>Phone</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Monday through Friday</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8:30 a.m. – 4:30 p.m.</a:t>
            </a:r>
            <a:br>
              <a:rPr lang="en-US" b="0" i="0" dirty="0">
                <a:solidFill>
                  <a:srgbClr val="000000"/>
                </a:solidFill>
                <a:effectLst/>
                <a:latin typeface="Arial" panose="020B0604020202020204" pitchFamily="34" charset="0"/>
              </a:rPr>
            </a:br>
            <a:r>
              <a:rPr lang="en-US" b="0" i="0" dirty="0">
                <a:solidFill>
                  <a:srgbClr val="2B2B2B"/>
                </a:solidFill>
                <a:effectLst/>
                <a:latin typeface="Arial" panose="020B0604020202020204" pitchFamily="34" charset="0"/>
              </a:rPr>
              <a:t>1-877-479-7577, Option #9 – for EVV only</a:t>
            </a:r>
            <a:br>
              <a:rPr lang="en-US" b="0" i="0" dirty="0">
                <a:solidFill>
                  <a:srgbClr val="2B2B2B"/>
                </a:solidFill>
                <a:effectLst/>
                <a:latin typeface="Arial" panose="020B0604020202020204" pitchFamily="34" charset="0"/>
              </a:rPr>
            </a:br>
            <a:r>
              <a:rPr lang="en-US" b="0" i="0" dirty="0">
                <a:solidFill>
                  <a:srgbClr val="2B2B2B"/>
                </a:solidFill>
                <a:effectLst/>
                <a:latin typeface="Arial" panose="020B0604020202020204" pitchFamily="34" charset="0"/>
              </a:rPr>
              <a:t>Option #1 for all other non-EVV/payroll related questions</a:t>
            </a:r>
            <a:br>
              <a:rPr lang="en-US" b="0" i="0" dirty="0">
                <a:solidFill>
                  <a:srgbClr val="2B2B2B"/>
                </a:solidFill>
                <a:effectLst/>
                <a:latin typeface="Arial" panose="020B0604020202020204" pitchFamily="34" charset="0"/>
              </a:rPr>
            </a:br>
            <a:br>
              <a:rPr lang="en-US" b="0" i="0" dirty="0">
                <a:solidFill>
                  <a:srgbClr val="2B2B2B"/>
                </a:solidFill>
                <a:effectLst/>
                <a:latin typeface="Arial" panose="020B0604020202020204" pitchFamily="34" charset="0"/>
              </a:rPr>
            </a:br>
            <a:r>
              <a:rPr lang="en-US" b="1" i="0" dirty="0">
                <a:solidFill>
                  <a:schemeClr val="accent4"/>
                </a:solidFill>
                <a:effectLst/>
                <a:latin typeface="Arial" panose="020B0604020202020204" pitchFamily="34" charset="0"/>
              </a:rPr>
              <a:t>Email</a:t>
            </a:r>
            <a:br>
              <a:rPr lang="en-US" dirty="0">
                <a:solidFill>
                  <a:srgbClr val="087DCD"/>
                </a:solidFill>
                <a:latin typeface="Arial" panose="020B0604020202020204" pitchFamily="34" charset="0"/>
              </a:rPr>
            </a:br>
            <a:r>
              <a:rPr lang="en-US" b="0" i="0" dirty="0">
                <a:solidFill>
                  <a:srgbClr val="2B2B2B"/>
                </a:solidFill>
                <a:effectLst/>
                <a:latin typeface="Arial" panose="020B0604020202020204" pitchFamily="34" charset="0"/>
              </a:rPr>
              <a:t>MAEVVhelp@tempusunlimited.org</a:t>
            </a:r>
          </a:p>
          <a:p>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Live Chat</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Available on Tempus’ Website</a:t>
            </a:r>
            <a:br>
              <a:rPr lang="en-US" b="0" i="0" dirty="0">
                <a:solidFill>
                  <a:srgbClr val="000000"/>
                </a:solidFill>
                <a:effectLst/>
                <a:latin typeface="Arial" panose="020B0604020202020204" pitchFamily="34" charset="0"/>
              </a:rPr>
            </a:br>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Zoom </a:t>
            </a:r>
            <a:br>
              <a:rPr lang="en-US" b="1" i="0" dirty="0">
                <a:solidFill>
                  <a:schemeClr val="accent4"/>
                </a:solidFill>
                <a:effectLst/>
                <a:latin typeface="Arial" panose="020B0604020202020204" pitchFamily="34" charset="0"/>
              </a:rPr>
            </a:br>
            <a:r>
              <a:rPr lang="en-US" dirty="0"/>
              <a:t>Available on Tempus’ Website</a:t>
            </a:r>
            <a:br>
              <a:rPr lang="en-US" dirty="0"/>
            </a:br>
            <a:endParaRPr lang="en-US" dirty="0"/>
          </a:p>
          <a:p>
            <a:pPr algn="ctr"/>
            <a:r>
              <a:rPr lang="en-US" sz="2000" b="1" dirty="0">
                <a:solidFill>
                  <a:schemeClr val="accent4"/>
                </a:solidFill>
              </a:rPr>
              <a:t>Website</a:t>
            </a:r>
            <a:br>
              <a:rPr lang="en-US" sz="2000" b="1" dirty="0">
                <a:solidFill>
                  <a:schemeClr val="accent4"/>
                </a:solidFill>
              </a:rPr>
            </a:br>
            <a:br>
              <a:rPr lang="en-US" dirty="0">
                <a:solidFill>
                  <a:schemeClr val="accent4"/>
                </a:solidFill>
              </a:rPr>
            </a:br>
            <a:r>
              <a:rPr lang="en-US" sz="2000" dirty="0">
                <a:solidFill>
                  <a:schemeClr val="accent4"/>
                </a:solidFill>
              </a:rPr>
              <a:t>https://tempusunlimited.org/evv-support/</a:t>
            </a:r>
            <a:endParaRPr lang="en-US" dirty="0">
              <a:solidFill>
                <a:schemeClr val="accent4"/>
              </a:solidFill>
            </a:endParaRPr>
          </a:p>
        </p:txBody>
      </p:sp>
      <p:sp>
        <p:nvSpPr>
          <p:cNvPr id="4" name="Rectangle 3">
            <a:extLst>
              <a:ext uri="{FF2B5EF4-FFF2-40B4-BE49-F238E27FC236}">
                <a16:creationId xmlns:a16="http://schemas.microsoft.com/office/drawing/2014/main" id="{A4C194AC-F6D5-0D6A-3021-F62036EC3AF9}"/>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97696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4911A-4FC6-B9F2-A769-5B4C2689ED41}"/>
              </a:ext>
            </a:extLst>
          </p:cNvPr>
          <p:cNvSpPr>
            <a:spLocks noGrp="1"/>
          </p:cNvSpPr>
          <p:nvPr>
            <p:ph type="title"/>
          </p:nvPr>
        </p:nvSpPr>
        <p:spPr>
          <a:xfrm>
            <a:off x="174945" y="234863"/>
            <a:ext cx="8053675" cy="292388"/>
          </a:xfrm>
        </p:spPr>
        <p:txBody>
          <a:bodyPr/>
          <a:lstStyle/>
          <a:p>
            <a:r>
              <a:rPr lang="en-US" dirty="0"/>
              <a:t>Manually Entering Shifts into the EVV Portal</a:t>
            </a:r>
          </a:p>
        </p:txBody>
      </p:sp>
      <p:sp>
        <p:nvSpPr>
          <p:cNvPr id="3" name="Text Placeholder 2">
            <a:extLst>
              <a:ext uri="{FF2B5EF4-FFF2-40B4-BE49-F238E27FC236}">
                <a16:creationId xmlns:a16="http://schemas.microsoft.com/office/drawing/2014/main" id="{DEC8C0B1-06FF-5BA3-23EF-3DC4D8340B7E}"/>
              </a:ext>
            </a:extLst>
          </p:cNvPr>
          <p:cNvSpPr>
            <a:spLocks noGrp="1"/>
          </p:cNvSpPr>
          <p:nvPr>
            <p:ph type="body" sz="quarter" idx="12"/>
          </p:nvPr>
        </p:nvSpPr>
        <p:spPr>
          <a:xfrm>
            <a:off x="381000" y="665825"/>
            <a:ext cx="8053674" cy="2677656"/>
          </a:xfrm>
        </p:spPr>
        <p:txBody>
          <a:bodyPr/>
          <a:lstStyle/>
          <a:p>
            <a:r>
              <a:rPr lang="en-US" dirty="0"/>
              <a:t>If a PCA is unable or fails to enter their timesheet in the EVV App:</a:t>
            </a:r>
          </a:p>
          <a:p>
            <a:pPr marL="285750" indent="-285750">
              <a:buFont typeface="Arial" panose="020B0604020202020204" pitchFamily="34" charset="0"/>
              <a:buChar char="•"/>
            </a:pPr>
            <a:r>
              <a:rPr lang="en-US" dirty="0"/>
              <a:t>Consumer/Surrogate or PCA must manually enter their time in the EVV Portal</a:t>
            </a:r>
          </a:p>
          <a:p>
            <a:pPr marL="285750" indent="-285750">
              <a:buFont typeface="Arial" panose="020B0604020202020204" pitchFamily="34" charset="0"/>
              <a:buChar char="•"/>
            </a:pPr>
            <a:r>
              <a:rPr lang="en-US" dirty="0"/>
              <a:t>Consumer/Surrogate must approve and submit the timesheet in the EVV Portal</a:t>
            </a:r>
          </a:p>
          <a:p>
            <a:pPr algn="ctr"/>
            <a:br>
              <a:rPr lang="en-US" dirty="0"/>
            </a:br>
            <a:r>
              <a:rPr lang="en-US" dirty="0">
                <a:effectLst>
                  <a:outerShdw blurRad="38100" dist="38100" dir="2700000" algn="tl">
                    <a:srgbClr val="000000">
                      <a:alpha val="43137"/>
                    </a:srgbClr>
                  </a:outerShdw>
                </a:effectLst>
              </a:rPr>
              <a:t>More information on manually entering shifts can be found on Tempus’ website:</a:t>
            </a:r>
            <a:br>
              <a:rPr lang="en-US" dirty="0">
                <a:effectLst>
                  <a:outerShdw blurRad="38100" dist="38100" dir="2700000" algn="tl">
                    <a:srgbClr val="000000">
                      <a:alpha val="43137"/>
                    </a:srgbClr>
                  </a:outerShdw>
                </a:effectLst>
              </a:rPr>
            </a:br>
            <a:r>
              <a:rPr lang="en-US" dirty="0">
                <a:hlinkClick r:id="rId2"/>
              </a:rPr>
              <a:t>Creating a manual shift (tempusunlimited.org)</a:t>
            </a:r>
            <a:br>
              <a:rPr lang="en-US" dirty="0">
                <a:effectLst>
                  <a:outerShdw blurRad="38100" dist="38100" dir="2700000" algn="tl">
                    <a:srgbClr val="000000">
                      <a:alpha val="43137"/>
                    </a:srgbClr>
                  </a:outerShdw>
                </a:effectLst>
              </a:rPr>
            </a:br>
            <a:br>
              <a:rPr lang="en-US" dirty="0"/>
            </a:br>
            <a:br>
              <a:rPr lang="en-US" dirty="0"/>
            </a:br>
            <a:endParaRPr lang="en-US" dirty="0"/>
          </a:p>
        </p:txBody>
      </p:sp>
      <p:pic>
        <p:nvPicPr>
          <p:cNvPr id="6" name="Picture 5">
            <a:extLst>
              <a:ext uri="{FF2B5EF4-FFF2-40B4-BE49-F238E27FC236}">
                <a16:creationId xmlns:a16="http://schemas.microsoft.com/office/drawing/2014/main" id="{536D5CBB-3446-0E78-CBF4-C5D062981DE5}"/>
              </a:ext>
            </a:extLst>
          </p:cNvPr>
          <p:cNvPicPr>
            <a:picLocks noChangeAspect="1"/>
          </p:cNvPicPr>
          <p:nvPr/>
        </p:nvPicPr>
        <p:blipFill>
          <a:blip r:embed="rId3"/>
          <a:stretch>
            <a:fillRect/>
          </a:stretch>
        </p:blipFill>
        <p:spPr>
          <a:xfrm>
            <a:off x="2310831" y="2771936"/>
            <a:ext cx="3781901" cy="3560830"/>
          </a:xfrm>
          <a:prstGeom prst="rect">
            <a:avLst/>
          </a:prstGeom>
        </p:spPr>
      </p:pic>
      <p:sp>
        <p:nvSpPr>
          <p:cNvPr id="5" name="Rectangle 4">
            <a:extLst>
              <a:ext uri="{FF2B5EF4-FFF2-40B4-BE49-F238E27FC236}">
                <a16:creationId xmlns:a16="http://schemas.microsoft.com/office/drawing/2014/main" id="{36CDE06B-F50D-EA15-E430-B99D3AAE1B07}"/>
              </a:ext>
            </a:extLst>
          </p:cNvPr>
          <p:cNvSpPr/>
          <p:nvPr/>
        </p:nvSpPr>
        <p:spPr>
          <a:xfrm>
            <a:off x="611583" y="6332766"/>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6985537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174945" y="234863"/>
            <a:ext cx="8053675" cy="276999"/>
          </a:xfrm>
        </p:spPr>
        <p:txBody>
          <a:bodyPr/>
          <a:lstStyle/>
          <a:p>
            <a:r>
              <a:rPr lang="en-US" sz="1800" dirty="0"/>
              <a:t>MassHealth Updates:</a:t>
            </a:r>
          </a:p>
        </p:txBody>
      </p:sp>
      <p:sp>
        <p:nvSpPr>
          <p:cNvPr id="7" name="Rectangle 6">
            <a:extLst>
              <a:ext uri="{FF2B5EF4-FFF2-40B4-BE49-F238E27FC236}">
                <a16:creationId xmlns:a16="http://schemas.microsoft.com/office/drawing/2014/main" id="{A1134E41-0FEE-8D76-FD8C-DBAB954D1A4B}"/>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4" name="TextBox 3">
            <a:extLst>
              <a:ext uri="{FF2B5EF4-FFF2-40B4-BE49-F238E27FC236}">
                <a16:creationId xmlns:a16="http://schemas.microsoft.com/office/drawing/2014/main" id="{3022C00E-6802-B70B-8358-252257260A79}"/>
              </a:ext>
            </a:extLst>
          </p:cNvPr>
          <p:cNvSpPr txBox="1"/>
          <p:nvPr/>
        </p:nvSpPr>
        <p:spPr>
          <a:xfrm>
            <a:off x="359596" y="965771"/>
            <a:ext cx="8209051" cy="2677656"/>
          </a:xfrm>
          <a:prstGeom prst="rect">
            <a:avLst/>
          </a:prstGeom>
          <a:noFill/>
        </p:spPr>
        <p:txBody>
          <a:bodyPr wrap="square" rtlCol="0">
            <a:spAutoFit/>
          </a:bodyPr>
          <a:lstStyle/>
          <a:p>
            <a:r>
              <a:rPr lang="en-US" sz="1800" dirty="0">
                <a:solidFill>
                  <a:schemeClr val="tx1"/>
                </a:solidFill>
              </a:rPr>
              <a:t>As of 1/1/2024, MassHealth rolled out the following program updates:</a:t>
            </a:r>
            <a:endParaRPr lang="en-US" sz="1800" dirty="0">
              <a:solidFill>
                <a:schemeClr val="tx1"/>
              </a:solidFill>
              <a:cs typeface="Arial"/>
            </a:endParaRPr>
          </a:p>
          <a:p>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new program role, Administrative Proxy</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Surrogacy and Administrative Proxy Assessment </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Updated Consumer Assessment and Service Agreement Forms</a:t>
            </a:r>
            <a:endParaRPr lang="en-US" sz="1800" dirty="0">
              <a:solidFill>
                <a:schemeClr val="tx1"/>
              </a:solidFill>
              <a:cs typeface="Arial"/>
            </a:endParaRPr>
          </a:p>
          <a:p>
            <a:pPr>
              <a:buClr>
                <a:schemeClr val="tx2"/>
              </a:buClr>
            </a:pPr>
            <a:endParaRPr lang="en-US" sz="2400" dirty="0">
              <a:solidFill>
                <a:schemeClr val="tx1"/>
              </a:solidFill>
              <a:cs typeface="Arial"/>
            </a:endParaRPr>
          </a:p>
          <a:p>
            <a:endParaRPr lang="en-US" dirty="0"/>
          </a:p>
        </p:txBody>
      </p:sp>
    </p:spTree>
    <p:extLst>
      <p:ext uri="{BB962C8B-B14F-4D97-AF65-F5344CB8AC3E}">
        <p14:creationId xmlns:p14="http://schemas.microsoft.com/office/powerpoint/2010/main" val="3717071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247681" y="390727"/>
            <a:ext cx="8053675" cy="276999"/>
          </a:xfrm>
        </p:spPr>
        <p:txBody>
          <a:bodyPr/>
          <a:lstStyle/>
          <a:p>
            <a:r>
              <a:rPr lang="en-US" sz="1800" dirty="0"/>
              <a:t>New PCA Program Role - Administrative Proxy</a:t>
            </a:r>
            <a:endParaRPr lang="en-US" dirty="0"/>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3" name="TextBox 2">
            <a:extLst>
              <a:ext uri="{FF2B5EF4-FFF2-40B4-BE49-F238E27FC236}">
                <a16:creationId xmlns:a16="http://schemas.microsoft.com/office/drawing/2014/main" id="{0DA01398-2D1A-4C72-8443-BCFE2910702C}"/>
              </a:ext>
            </a:extLst>
          </p:cNvPr>
          <p:cNvSpPr txBox="1"/>
          <p:nvPr/>
        </p:nvSpPr>
        <p:spPr>
          <a:xfrm>
            <a:off x="579320" y="970961"/>
            <a:ext cx="7898682" cy="5755422"/>
          </a:xfrm>
          <a:prstGeom prst="rect">
            <a:avLst/>
          </a:prstGeom>
          <a:noFill/>
        </p:spPr>
        <p:txBody>
          <a:bodyPr wrap="square" lIns="91440" tIns="45720" rIns="91440" bIns="45720" rtlCol="0" anchor="t">
            <a:spAutoFit/>
          </a:bodyPr>
          <a:lstStyle/>
          <a:p>
            <a:endParaRPr lang="en-US" sz="1600" dirty="0">
              <a:cs typeface="Arial"/>
            </a:endParaRPr>
          </a:p>
          <a:p>
            <a:pPr marL="285750" indent="-285750">
              <a:buClr>
                <a:schemeClr val="tx2"/>
              </a:buClr>
              <a:buFont typeface="Wingdings" panose="05000000000000000000" pitchFamily="2" charset="2"/>
              <a:buChar char="§"/>
            </a:pPr>
            <a:r>
              <a:rPr lang="en-US" sz="1600" dirty="0"/>
              <a:t>On January 1</a:t>
            </a:r>
            <a:r>
              <a:rPr lang="en-US" sz="1600" baseline="30000" dirty="0"/>
              <a:t>st</a:t>
            </a:r>
            <a:r>
              <a:rPr lang="en-US" sz="1600" dirty="0"/>
              <a:t>, 2024,  Personal Care Management Agencies (PCMAs) became able to assess the new role of Administrative Proxy.</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t>Administrative Proxy is defined as the member’s legal guardian, a family member, or any other person as identified in the service agreement who is responsible for performing certain administrative functions related to PCA management that the member is unable or unwilling to perform.</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cs typeface="Arial"/>
              </a:rPr>
              <a:t>Similar to the role of Surrogate, a PCA cannot act as Administrative Proxy for the same Consumer they are employed by. </a:t>
            </a:r>
          </a:p>
          <a:p>
            <a:pPr>
              <a:buClr>
                <a:schemeClr val="tx2"/>
              </a:buClr>
            </a:pPr>
            <a:endParaRPr lang="en-US" sz="1600" dirty="0"/>
          </a:p>
          <a:p>
            <a:pPr marL="285750" indent="-285750">
              <a:buClr>
                <a:schemeClr val="tx2"/>
              </a:buClr>
              <a:buFont typeface="Wingdings" panose="05000000000000000000" pitchFamily="2" charset="2"/>
              <a:buChar char="§"/>
            </a:pPr>
            <a:r>
              <a:rPr lang="en-US" sz="1600" dirty="0"/>
              <a:t>This is a supportive role for members who may not need the assistance of a surrogate, but need some administrative assistance when it comes to paperwork or other such administrative tasks necessary to management of the Consumer’s PCA program, such as</a:t>
            </a:r>
            <a:endParaRPr lang="en-US" sz="1600" dirty="0">
              <a:cs typeface="Arial"/>
            </a:endParaRPr>
          </a:p>
          <a:p>
            <a:pPr marL="742950" lvl="1" indent="-285750">
              <a:buClr>
                <a:schemeClr val="tx2"/>
              </a:buClr>
              <a:buFont typeface="Wingdings" panose="05000000000000000000" pitchFamily="2" charset="2"/>
              <a:buChar char="§"/>
            </a:pPr>
            <a:r>
              <a:rPr lang="en-US" sz="1600" dirty="0"/>
              <a:t>Assisting with EVV related tasks as needed</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new hire paperwork</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activity forms or other MassHealth required forms</a:t>
            </a:r>
            <a:endParaRPr lang="en-US" sz="1600" dirty="0">
              <a:cs typeface="Arial"/>
            </a:endParaRPr>
          </a:p>
          <a:p>
            <a:pPr marL="742950" lvl="1" indent="-285750">
              <a:buClr>
                <a:schemeClr val="tx2"/>
              </a:buClr>
              <a:buFont typeface="Wingdings" panose="05000000000000000000" pitchFamily="2" charset="2"/>
              <a:buChar char="§"/>
            </a:pPr>
            <a:endParaRPr lang="en-US" sz="1600" dirty="0"/>
          </a:p>
          <a:p>
            <a:pPr marL="285750" indent="-285750">
              <a:buClr>
                <a:schemeClr val="tx2"/>
              </a:buClr>
              <a:buFont typeface="Wingdings" panose="05000000000000000000" pitchFamily="2" charset="2"/>
              <a:buChar char="§"/>
            </a:pPr>
            <a:endParaRPr lang="en-US" sz="1600" dirty="0"/>
          </a:p>
          <a:p>
            <a:pPr>
              <a:buClr>
                <a:schemeClr val="tx2"/>
              </a:buClr>
            </a:pPr>
            <a:endParaRPr lang="en-US" sz="1600" dirty="0"/>
          </a:p>
          <a:p>
            <a:pPr marL="285750" indent="-285750">
              <a:buClr>
                <a:schemeClr val="tx2"/>
              </a:buClr>
              <a:buFont typeface="Wingdings" panose="05000000000000000000" pitchFamily="2" charset="2"/>
              <a:buChar char="§"/>
            </a:pPr>
            <a:endParaRPr lang="en-US" sz="1600" dirty="0"/>
          </a:p>
        </p:txBody>
      </p:sp>
    </p:spTree>
    <p:extLst>
      <p:ext uri="{BB962C8B-B14F-4D97-AF65-F5344CB8AC3E}">
        <p14:creationId xmlns:p14="http://schemas.microsoft.com/office/powerpoint/2010/main" val="1835341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Next Steps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76686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Is There Anything I Should Do Right Now?</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1828800"/>
            <a:ext cx="8553263" cy="3960058"/>
          </a:xfrm>
        </p:spPr>
        <p:txBody>
          <a:bodyPr/>
          <a:lstStyle/>
          <a:p>
            <a:pPr marL="285750" indent="-285750">
              <a:spcAft>
                <a:spcPts val="800"/>
              </a:spcAft>
              <a:buSzPct val="120000"/>
              <a:buFont typeface="Wingdings" pitchFamily="2" charset="2"/>
              <a:buChar char="§"/>
            </a:pPr>
            <a:r>
              <a:rPr lang="en-US" sz="1800" dirty="0"/>
              <a:t>All Consumers, Surrogates, and PCAs should make sure Tempus FI has their current contact information. This includes your:</a:t>
            </a:r>
          </a:p>
          <a:p>
            <a:pPr marL="628650" lvl="1" indent="-285750">
              <a:spcAft>
                <a:spcPts val="800"/>
              </a:spcAft>
              <a:buSzPct val="120000"/>
              <a:buFont typeface="Wingdings" pitchFamily="2" charset="2"/>
              <a:buChar char="§"/>
            </a:pPr>
            <a:r>
              <a:rPr lang="en-US" dirty="0"/>
              <a:t>Home Address</a:t>
            </a:r>
          </a:p>
          <a:p>
            <a:pPr marL="628650" lvl="1" indent="-285750">
              <a:spcAft>
                <a:spcPts val="800"/>
              </a:spcAft>
              <a:buSzPct val="120000"/>
              <a:buFont typeface="Wingdings" pitchFamily="2" charset="2"/>
              <a:buChar char="§"/>
            </a:pPr>
            <a:r>
              <a:rPr lang="en-US" dirty="0"/>
              <a:t>Mailing Address</a:t>
            </a:r>
          </a:p>
          <a:p>
            <a:pPr marL="628650" lvl="1" indent="-285750">
              <a:spcAft>
                <a:spcPts val="800"/>
              </a:spcAft>
              <a:buSzPct val="120000"/>
              <a:buFont typeface="Wingdings" pitchFamily="2" charset="2"/>
              <a:buChar char="§"/>
            </a:pPr>
            <a:r>
              <a:rPr lang="en-US" dirty="0"/>
              <a:t>Phone Number</a:t>
            </a:r>
          </a:p>
          <a:p>
            <a:pPr marL="628650" lvl="1" indent="-285750">
              <a:spcAft>
                <a:spcPts val="800"/>
              </a:spcAft>
              <a:buSzPct val="120000"/>
              <a:buFont typeface="Wingdings" pitchFamily="2" charset="2"/>
              <a:buChar char="§"/>
            </a:pPr>
            <a:r>
              <a:rPr lang="en-US" dirty="0"/>
              <a:t>Email Address</a:t>
            </a:r>
          </a:p>
          <a:p>
            <a:pPr marL="285750" indent="-285750">
              <a:spcAft>
                <a:spcPts val="800"/>
              </a:spcAft>
              <a:buSzPct val="120000"/>
              <a:buFont typeface="Wingdings" pitchFamily="2" charset="2"/>
              <a:buChar char="§"/>
            </a:pPr>
            <a:r>
              <a:rPr lang="en-US" sz="1800" b="1" u="sng" dirty="0"/>
              <a:t>Visit evvweb.tempusunlimited.org to update your contact information.</a:t>
            </a:r>
          </a:p>
          <a:p>
            <a:pPr marL="285750" indent="-285750">
              <a:spcAft>
                <a:spcPts val="800"/>
              </a:spcAft>
              <a:buSzPct val="120000"/>
              <a:buFont typeface="Wingdings" pitchFamily="2" charset="2"/>
              <a:buChar char="§"/>
            </a:pPr>
            <a:r>
              <a:rPr lang="en-US" sz="1800" dirty="0"/>
              <a:t>After you confirm that Tempus has your updated contact information, you do not need to take any other action until you receive your EVV Start Packet. </a:t>
            </a:r>
          </a:p>
          <a:p>
            <a:pPr marL="628650" lvl="1" indent="-285750">
              <a:spcAft>
                <a:spcPts val="800"/>
              </a:spcAft>
              <a:buSzPct val="120000"/>
              <a:buFont typeface="Wingdings" pitchFamily="2" charset="2"/>
              <a:buChar char="§"/>
            </a:pPr>
            <a:r>
              <a:rPr lang="en-US" dirty="0"/>
              <a:t>Tempus FI will mail your EVV Start Packet to you about two months before it is your turn to start using EVV.</a:t>
            </a:r>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76642E35-2E19-AD7A-CC03-F28B11E1A881}"/>
              </a:ext>
            </a:extLst>
          </p:cNvPr>
          <p:cNvSpPr txBox="1">
            <a:spLocks noChangeArrowheads="1"/>
          </p:cNvSpPr>
          <p:nvPr/>
        </p:nvSpPr>
        <p:spPr bwMode="auto">
          <a:xfrm>
            <a:off x="174945" y="640719"/>
            <a:ext cx="8600646" cy="959481"/>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pPr>
            <a:r>
              <a:rPr lang="en-US" sz="2000" b="1" kern="0" dirty="0">
                <a:solidFill>
                  <a:schemeClr val="bg1"/>
                </a:solidFill>
                <a:latin typeface="Arial" panose="020B0604020202020204" pitchFamily="34" charset="0"/>
                <a:cs typeface="Arial" panose="020B0604020202020204" pitchFamily="34" charset="0"/>
              </a:rPr>
              <a:t>Update your contact information with Tempus FI today. </a:t>
            </a:r>
          </a:p>
          <a:p>
            <a:pPr algn="ctr"/>
            <a:r>
              <a:rPr lang="en-US" sz="1800" b="1" kern="0" dirty="0">
                <a:solidFill>
                  <a:schemeClr val="bg1"/>
                </a:solidFill>
                <a:latin typeface="Arial" panose="020B0604020202020204" pitchFamily="34" charset="0"/>
                <a:cs typeface="Arial" panose="020B0604020202020204" pitchFamily="34" charset="0"/>
              </a:rPr>
              <a:t>Visit:</a:t>
            </a:r>
            <a:r>
              <a:rPr lang="en-US" sz="1800" b="1" dirty="0">
                <a:solidFill>
                  <a:schemeClr val="bg1"/>
                </a:solidFill>
              </a:rPr>
              <a:t> </a:t>
            </a:r>
            <a:r>
              <a:rPr lang="en-US" sz="1800" b="1" dirty="0">
                <a:solidFill>
                  <a:schemeClr val="bg1"/>
                </a:solidFill>
                <a:hlinkClick r:id="rId6">
                  <a:extLst>
                    <a:ext uri="{A12FA001-AC4F-418D-AE19-62706E023703}">
                      <ahyp:hlinkClr xmlns:ahyp="http://schemas.microsoft.com/office/drawing/2018/hyperlinkcolor" val="tx"/>
                    </a:ext>
                  </a:extLst>
                </a:hlinkClick>
              </a:rPr>
              <a:t>evvweb.tempusunlimited.org</a:t>
            </a:r>
            <a:r>
              <a:rPr lang="en-US" sz="1800" b="1" dirty="0">
                <a:solidFill>
                  <a:schemeClr val="bg1"/>
                </a:solidFill>
              </a:rPr>
              <a:t> and follow the instructions on the page.</a:t>
            </a:r>
            <a:r>
              <a:rPr lang="en-US" sz="1800" b="1" kern="0" dirty="0">
                <a:solidFill>
                  <a:schemeClr val="bg1"/>
                </a:solidFill>
                <a:latin typeface="Arial" panose="020B0604020202020204" pitchFamily="34" charset="0"/>
                <a:cs typeface="Arial" panose="020B0604020202020204" pitchFamily="34" charset="0"/>
              </a:rPr>
              <a:t> </a:t>
            </a:r>
          </a:p>
        </p:txBody>
      </p:sp>
      <p:sp>
        <p:nvSpPr>
          <p:cNvPr id="8" name="Rectangle 7">
            <a:extLst>
              <a:ext uri="{FF2B5EF4-FFF2-40B4-BE49-F238E27FC236}">
                <a16:creationId xmlns:a16="http://schemas.microsoft.com/office/drawing/2014/main" id="{CD426AFF-24C6-451F-FC4C-9A08516BDCC1}"/>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695741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Can I Learn More?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2695892"/>
            <a:ext cx="8553263" cy="2862322"/>
          </a:xfrm>
        </p:spPr>
        <p:txBody>
          <a:bodyPr/>
          <a:lstStyle/>
          <a:p>
            <a:pPr marL="285750" indent="-285750">
              <a:spcAft>
                <a:spcPts val="800"/>
              </a:spcAft>
              <a:buSzPct val="120000"/>
              <a:buFont typeface="Wingdings" pitchFamily="2" charset="2"/>
              <a:buChar char="§"/>
            </a:pPr>
            <a:r>
              <a:rPr lang="en-US" sz="1800" dirty="0"/>
              <a:t>If you would like more information about EVV, you can:</a:t>
            </a:r>
          </a:p>
          <a:p>
            <a:pPr marL="628650" lvl="1" indent="-285750">
              <a:spcAft>
                <a:spcPts val="800"/>
              </a:spcAft>
              <a:buSzPct val="120000"/>
              <a:buFont typeface="Wingdings" pitchFamily="2" charset="2"/>
              <a:buChar char="§"/>
            </a:pPr>
            <a:r>
              <a:rPr lang="en-US" dirty="0"/>
              <a:t>Visit </a:t>
            </a:r>
            <a:r>
              <a:rPr lang="en-US" u="sng" dirty="0">
                <a:hlinkClick r:id="rId6"/>
              </a:rPr>
              <a:t>tempusunlimited.org/EVV</a:t>
            </a:r>
            <a:endParaRPr lang="en-US" u="sng" dirty="0"/>
          </a:p>
          <a:p>
            <a:pPr marL="628650" lvl="1" indent="-285750">
              <a:spcAft>
                <a:spcPts val="800"/>
              </a:spcAft>
              <a:buSzPct val="120000"/>
              <a:buFont typeface="Wingdings" pitchFamily="2" charset="2"/>
              <a:buChar char="§"/>
            </a:pPr>
            <a:r>
              <a:rPr lang="en-US" dirty="0"/>
              <a:t>Contact your Personal Care Management (PCM) agency and speak with your skills trainer</a:t>
            </a:r>
          </a:p>
          <a:p>
            <a:pPr marL="628650" lvl="1" indent="-285750">
              <a:spcAft>
                <a:spcPts val="800"/>
              </a:spcAft>
              <a:buSzPct val="120000"/>
              <a:buFont typeface="Wingdings" pitchFamily="2" charset="2"/>
              <a:buChar char="§"/>
            </a:pPr>
            <a:r>
              <a:rPr lang="en-US" dirty="0"/>
              <a:t>Watch for more MassHealth public information sessions by visiting </a:t>
            </a:r>
            <a:r>
              <a:rPr lang="en-US" u="sng" dirty="0"/>
              <a:t>www.mass.gov/info-details/learn-about-evv-for-consumer-directed-programs</a:t>
            </a:r>
          </a:p>
          <a:p>
            <a:pPr marL="285750" indent="-285750">
              <a:spcAft>
                <a:spcPts val="800"/>
              </a:spcAft>
              <a:buSzPct val="120000"/>
              <a:buFont typeface="Wingdings" pitchFamily="2" charset="2"/>
              <a:buChar char="§"/>
            </a:pPr>
            <a:r>
              <a:rPr lang="en-US" dirty="0"/>
              <a:t>Please do not call Tempus FI to ask about EVV at this time</a:t>
            </a:r>
          </a:p>
          <a:p>
            <a:pPr marL="628650" lvl="1" indent="-285750">
              <a:spcAft>
                <a:spcPts val="800"/>
              </a:spcAft>
              <a:buSzPct val="120000"/>
              <a:buFont typeface="Wingdings" pitchFamily="2" charset="2"/>
              <a:buChar char="§"/>
            </a:pPr>
            <a:r>
              <a:rPr lang="en-US" dirty="0"/>
              <a:t>Instead, please visit Tempus’ EVV website at </a:t>
            </a:r>
            <a:r>
              <a:rPr lang="en-US" u="sng" dirty="0">
                <a:hlinkClick r:id="rId6"/>
              </a:rPr>
              <a:t>tempusunlimited.org/EVV</a:t>
            </a:r>
            <a:r>
              <a:rPr lang="en-US" dirty="0"/>
              <a:t> or contact your PCM agency. </a:t>
            </a:r>
          </a:p>
        </p:txBody>
      </p:sp>
      <p:sp>
        <p:nvSpPr>
          <p:cNvPr id="8" name="Rectangle: Rounded Corners 7">
            <a:extLst>
              <a:ext uri="{FF2B5EF4-FFF2-40B4-BE49-F238E27FC236}">
                <a16:creationId xmlns:a16="http://schemas.microsoft.com/office/drawing/2014/main" id="{487481C8-CBC6-4A47-26B6-AE9742036E1F}"/>
              </a:ext>
            </a:extLst>
          </p:cNvPr>
          <p:cNvSpPr/>
          <p:nvPr/>
        </p:nvSpPr>
        <p:spPr bwMode="auto">
          <a:xfrm>
            <a:off x="1220437" y="923193"/>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12" name="Text Placeholder 3">
            <a:extLst>
              <a:ext uri="{FF2B5EF4-FFF2-40B4-BE49-F238E27FC236}">
                <a16:creationId xmlns:a16="http://schemas.microsoft.com/office/drawing/2014/main" id="{5F3719E0-D31D-53B3-4805-9DD84324D787}"/>
              </a:ext>
            </a:extLst>
          </p:cNvPr>
          <p:cNvSpPr txBox="1">
            <a:spLocks/>
          </p:cNvSpPr>
          <p:nvPr/>
        </p:nvSpPr>
        <p:spPr bwMode="auto">
          <a:xfrm>
            <a:off x="1441798" y="1107679"/>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6">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
        <p:nvSpPr>
          <p:cNvPr id="13" name="Rectangle 12">
            <a:extLst>
              <a:ext uri="{FF2B5EF4-FFF2-40B4-BE49-F238E27FC236}">
                <a16:creationId xmlns:a16="http://schemas.microsoft.com/office/drawing/2014/main" id="{C990D831-5FC0-AFF6-E84B-6EC7094E61E7}"/>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614944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Quick Summary</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9962691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Quick Summary</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3" y="747557"/>
            <a:ext cx="8553263" cy="5960606"/>
          </a:xfrm>
        </p:spPr>
        <p:txBody>
          <a:bodyPr/>
          <a:lstStyle/>
          <a:p>
            <a:pPr marL="285750" indent="-285750">
              <a:spcAft>
                <a:spcPts val="800"/>
              </a:spcAft>
              <a:buSzPct val="120000"/>
              <a:buFont typeface="Wingdings" pitchFamily="2" charset="2"/>
              <a:buChar char="§"/>
            </a:pPr>
            <a:r>
              <a:rPr lang="en-US" sz="1800" dirty="0"/>
              <a:t>Today, we discussed EVV, or “Electronic Visit Verification.” EVV is a new kind of timesheet system that the MassHealth PCA program is currently rolling out.</a:t>
            </a:r>
          </a:p>
          <a:p>
            <a:pPr marL="285750" indent="-285750">
              <a:spcAft>
                <a:spcPts val="800"/>
              </a:spcAft>
              <a:buSzPct val="120000"/>
              <a:buFont typeface="Wingdings" pitchFamily="2" charset="2"/>
              <a:buChar char="§"/>
            </a:pPr>
            <a:r>
              <a:rPr lang="en-US" sz="1800" b="1" dirty="0"/>
              <a:t>Key points include</a:t>
            </a:r>
            <a:r>
              <a:rPr lang="en-US" sz="1800" dirty="0"/>
              <a:t>:</a:t>
            </a:r>
            <a:endParaRPr lang="en-US" sz="1800" dirty="0">
              <a:cs typeface="Arial"/>
            </a:endParaRPr>
          </a:p>
          <a:p>
            <a:pPr marL="628650" lvl="1" indent="-285750">
              <a:spcAft>
                <a:spcPts val="800"/>
              </a:spcAft>
              <a:buSzPct val="120000"/>
              <a:buFont typeface="Wingdings" pitchFamily="2" charset="2"/>
              <a:buChar char="§"/>
            </a:pPr>
            <a:r>
              <a:rPr lang="en-US" dirty="0"/>
              <a:t>PCAs will use the EVV App to clock in and out of every shift. Consumers will use the EVV Portal to view, approve, and submit their PCAs’ timesheets to Tempus FI.</a:t>
            </a:r>
            <a:endParaRPr lang="en-US" dirty="0">
              <a:cs typeface="Arial"/>
            </a:endParaRPr>
          </a:p>
          <a:p>
            <a:pPr marL="628650" lvl="1" indent="-285750">
              <a:spcAft>
                <a:spcPts val="800"/>
              </a:spcAft>
              <a:buSzPct val="120000"/>
              <a:buFont typeface="Wingdings" pitchFamily="2" charset="2"/>
              <a:buChar char="§"/>
            </a:pPr>
            <a:r>
              <a:rPr lang="en-US" dirty="0"/>
              <a:t>Most Consumers/PCAs will be required to start using EVV at some point between early 2024 and the end of 2025</a:t>
            </a:r>
            <a:endParaRPr lang="en-US" dirty="0">
              <a:cs typeface="Arial"/>
            </a:endParaRPr>
          </a:p>
          <a:p>
            <a:pPr marL="628650" lvl="1" indent="-285750">
              <a:spcAft>
                <a:spcPts val="800"/>
              </a:spcAft>
              <a:buSzPct val="120000"/>
              <a:buFont typeface="Wingdings" pitchFamily="2" charset="2"/>
              <a:buChar char="§"/>
            </a:pPr>
            <a:r>
              <a:rPr lang="en-US" sz="1600" dirty="0"/>
              <a:t>If you are required to use EVV, it will replace your current timesheet.</a:t>
            </a:r>
            <a:endParaRPr lang="en-US" dirty="0">
              <a:cs typeface="Arial"/>
            </a:endParaRPr>
          </a:p>
          <a:p>
            <a:pPr marL="628650" lvl="1" indent="-285750">
              <a:spcAft>
                <a:spcPts val="800"/>
              </a:spcAft>
              <a:buSzPct val="120000"/>
              <a:buFont typeface="Wingdings" pitchFamily="2" charset="2"/>
              <a:buChar char="§"/>
            </a:pPr>
            <a:r>
              <a:rPr lang="en-US" dirty="0"/>
              <a:t>About two months before it’s your turn to use EVV, you will receive an EVV Start Packet from Tempus FI in the mail. This packet will include important information and instructions for you to follow.</a:t>
            </a:r>
            <a:endParaRPr lang="en-US" dirty="0">
              <a:cs typeface="Arial"/>
            </a:endParaRPr>
          </a:p>
          <a:p>
            <a:pPr marL="628650" lvl="1" indent="-285750">
              <a:spcAft>
                <a:spcPts val="800"/>
              </a:spcAft>
              <a:buSzPct val="120000"/>
              <a:buFont typeface="Wingdings" pitchFamily="2" charset="2"/>
              <a:buChar char="§"/>
            </a:pPr>
            <a:r>
              <a:rPr lang="en-US" dirty="0"/>
              <a:t>Make sure Tempus FI has your correct contact information. Visit </a:t>
            </a:r>
            <a:r>
              <a:rPr lang="en-US" b="1" dirty="0">
                <a:ea typeface="+mn-lt"/>
                <a:cs typeface="+mn-lt"/>
                <a:hlinkClick r:id="rId6"/>
              </a:rPr>
              <a:t>evvweb.tempusunlimited.org</a:t>
            </a:r>
            <a:r>
              <a:rPr lang="en-US" dirty="0"/>
              <a:t> to update your contact information with Tempus.</a:t>
            </a:r>
            <a:endParaRPr lang="en-US" dirty="0">
              <a:cs typeface="Arial"/>
            </a:endParaRPr>
          </a:p>
          <a:p>
            <a:pPr marL="285750" indent="-285750">
              <a:spcAft>
                <a:spcPts val="800"/>
              </a:spcAft>
              <a:buSzPct val="120000"/>
              <a:buFont typeface="Wingdings" pitchFamily="2" charset="2"/>
              <a:buChar char="§"/>
            </a:pPr>
            <a:r>
              <a:rPr lang="en-US" sz="1800" dirty="0"/>
              <a:t>If you would like more information:</a:t>
            </a:r>
            <a:endParaRPr lang="en-US" sz="1800" dirty="0">
              <a:cs typeface="Arial"/>
            </a:endParaRPr>
          </a:p>
          <a:p>
            <a:pPr marL="628650" lvl="1" indent="-285750">
              <a:spcAft>
                <a:spcPts val="800"/>
              </a:spcAft>
              <a:buSzPct val="120000"/>
              <a:buFont typeface="Wingdings" pitchFamily="2" charset="2"/>
              <a:buChar char="§"/>
            </a:pPr>
            <a:r>
              <a:rPr lang="en-US" dirty="0"/>
              <a:t>Download a copy of this presentation by visiting mass.gov, searching for “Notice of PCA Public Information Session” and opening the search result for May 2024.</a:t>
            </a:r>
            <a:endParaRPr lang="en-US" dirty="0">
              <a:cs typeface="Arial"/>
            </a:endParaRPr>
          </a:p>
          <a:p>
            <a:pPr marL="628650" lvl="1" indent="-285750">
              <a:spcAft>
                <a:spcPts val="800"/>
              </a:spcAft>
              <a:buSzPct val="120000"/>
              <a:buFont typeface="Wingdings" pitchFamily="2" charset="2"/>
              <a:buChar char="§"/>
            </a:pPr>
            <a:r>
              <a:rPr lang="en-US" dirty="0"/>
              <a:t>Visit </a:t>
            </a:r>
            <a:r>
              <a:rPr lang="en-US" u="sng" dirty="0">
                <a:hlinkClick r:id="rId7"/>
              </a:rPr>
              <a:t>tempusunlimited.org/EVV</a:t>
            </a:r>
            <a:r>
              <a:rPr lang="en-US" dirty="0"/>
              <a:t> to learn more about EVV</a:t>
            </a:r>
            <a:endParaRPr lang="en-US" dirty="0">
              <a:cs typeface="Arial"/>
            </a:endParaRPr>
          </a:p>
          <a:p>
            <a:pPr marL="628650" lvl="1" indent="-285750">
              <a:spcAft>
                <a:spcPts val="800"/>
              </a:spcAft>
              <a:buSzPct val="120000"/>
              <a:buFont typeface="Wingdings" pitchFamily="2" charset="2"/>
              <a:buChar char="§"/>
            </a:pPr>
            <a:r>
              <a:rPr lang="en-US" dirty="0"/>
              <a:t>Contact your PCM agency</a:t>
            </a:r>
            <a:endParaRPr lang="en-US" dirty="0">
              <a:cs typeface="Arial"/>
            </a:endParaRPr>
          </a:p>
          <a:p>
            <a:pPr marL="628650" lvl="1" indent="-285750">
              <a:spcAft>
                <a:spcPts val="800"/>
              </a:spcAft>
              <a:buSzPct val="120000"/>
              <a:buFont typeface="Wingdings" pitchFamily="2" charset="2"/>
              <a:buChar char="§"/>
            </a:pPr>
            <a:endParaRPr lang="en-US" sz="1800" dirty="0"/>
          </a:p>
        </p:txBody>
      </p:sp>
      <p:sp>
        <p:nvSpPr>
          <p:cNvPr id="4" name="Rectangle 3">
            <a:extLst>
              <a:ext uri="{FF2B5EF4-FFF2-40B4-BE49-F238E27FC236}">
                <a16:creationId xmlns:a16="http://schemas.microsoft.com/office/drawing/2014/main" id="{9A642A68-CC38-70DB-C372-16CC9E77CE9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88976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Muting and Unmuting Your Line</a:t>
            </a:r>
          </a:p>
        </p:txBody>
      </p:sp>
      <p:sp>
        <p:nvSpPr>
          <p:cNvPr id="2" name="Text Placeholder 1">
            <a:extLst>
              <a:ext uri="{FF2B5EF4-FFF2-40B4-BE49-F238E27FC236}">
                <a16:creationId xmlns:a16="http://schemas.microsoft.com/office/drawing/2014/main" id="{A4C3E19B-7970-1D4F-9DBA-5C525D84823C}"/>
              </a:ext>
            </a:extLst>
          </p:cNvPr>
          <p:cNvSpPr>
            <a:spLocks noGrp="1"/>
          </p:cNvSpPr>
          <p:nvPr>
            <p:ph type="body" sz="quarter" idx="12"/>
          </p:nvPr>
        </p:nvSpPr>
        <p:spPr>
          <a:xfrm>
            <a:off x="381000" y="914400"/>
            <a:ext cx="4273062" cy="5632311"/>
          </a:xfrm>
        </p:spPr>
        <p:txBody>
          <a:bodyPr/>
          <a:lstStyle/>
          <a:p>
            <a:pPr marL="288925" lvl="2" indent="-288925">
              <a:buFont typeface="Wingdings" panose="05000000000000000000" pitchFamily="2" charset="2"/>
              <a:buChar char="§"/>
            </a:pPr>
            <a:r>
              <a:rPr lang="en-US" sz="1500" dirty="0"/>
              <a:t>All attendees are in listen-only mode for this presentation.</a:t>
            </a:r>
            <a:endParaRPr lang="en-US" sz="1000" dirty="0">
              <a:solidFill>
                <a:srgbClr val="FF0000"/>
              </a:solidFill>
            </a:endParaRPr>
          </a:p>
          <a:p>
            <a:pPr marL="288925" indent="-288925">
              <a:buSzPct val="120000"/>
              <a:buFont typeface="Wingdings" panose="05000000000000000000" pitchFamily="2" charset="2"/>
              <a:buChar char="§"/>
            </a:pPr>
            <a:r>
              <a:rPr lang="en-US" sz="1500" dirty="0"/>
              <a:t>If you need to unmute your line to ask a question, you can get MassHealth’s attention by ”raising your hand” by clicking the Reactions button and choosing Raise a Hand.</a:t>
            </a:r>
          </a:p>
          <a:p>
            <a:pPr marL="288925" indent="-288925">
              <a:buSzPct val="120000"/>
              <a:buFont typeface="Wingdings" panose="05000000000000000000" pitchFamily="2" charset="2"/>
              <a:buChar char="§"/>
            </a:pPr>
            <a:r>
              <a:rPr lang="en-US" sz="1500" dirty="0"/>
              <a:t>When you are called on to speak, you need to </a:t>
            </a:r>
            <a:r>
              <a:rPr lang="en-US" sz="1500" b="1" u="sng" dirty="0"/>
              <a:t>unmute</a:t>
            </a:r>
            <a:r>
              <a:rPr lang="en-US" sz="1500" dirty="0"/>
              <a:t> your line. You can do so by following these instructions:</a:t>
            </a:r>
          </a:p>
          <a:p>
            <a:pPr marL="515938" lvl="1" indent="-285750">
              <a:buFontTx/>
              <a:buChar char="-"/>
            </a:pPr>
            <a:r>
              <a:rPr lang="en-US" sz="1400" dirty="0"/>
              <a:t>If you are connected to audio </a:t>
            </a:r>
            <a:r>
              <a:rPr lang="en-US" sz="1400" b="1" dirty="0"/>
              <a:t>on your phone: </a:t>
            </a:r>
            <a:r>
              <a:rPr lang="en-US" sz="1400" dirty="0"/>
              <a:t> Press *6 on your phone.</a:t>
            </a:r>
            <a:endParaRPr lang="en-US" sz="1000" dirty="0"/>
          </a:p>
          <a:p>
            <a:pPr marL="515938" lvl="1" indent="-285750">
              <a:buFontTx/>
              <a:buChar char="-"/>
            </a:pPr>
            <a:r>
              <a:rPr lang="en-US" sz="1400" dirty="0"/>
              <a:t>If you are connected to audio </a:t>
            </a:r>
            <a:r>
              <a:rPr lang="en-US" sz="1400" b="1" dirty="0"/>
              <a:t>on your computer or via the Zoom app:</a:t>
            </a:r>
            <a:r>
              <a:rPr lang="en-US" sz="1400" dirty="0"/>
              <a:t> Click the Mute icon at the bottom of the screen.</a:t>
            </a: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a:p>
            <a:pPr marL="0" lvl="2" indent="0">
              <a:buNone/>
            </a:pPr>
            <a:endParaRPr lang="en-US" sz="1500" dirty="0"/>
          </a:p>
          <a:p>
            <a:endParaRPr lang="en-US" dirty="0"/>
          </a:p>
        </p:txBody>
      </p:sp>
      <p:cxnSp>
        <p:nvCxnSpPr>
          <p:cNvPr id="12" name="Straight Arrow Connector 11">
            <a:extLst>
              <a:ext uri="{FF2B5EF4-FFF2-40B4-BE49-F238E27FC236}">
                <a16:creationId xmlns:a16="http://schemas.microsoft.com/office/drawing/2014/main" id="{571AF9B1-FB04-1043-8098-025E95D0C210}"/>
              </a:ext>
            </a:extLst>
          </p:cNvPr>
          <p:cNvCxnSpPr>
            <a:cxnSpLocks/>
          </p:cNvCxnSpPr>
          <p:nvPr/>
        </p:nvCxnSpPr>
        <p:spPr>
          <a:xfrm>
            <a:off x="4246234" y="2062716"/>
            <a:ext cx="489063"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24108F1-E81A-9749-80E5-91CCD4988DCD}"/>
              </a:ext>
            </a:extLst>
          </p:cNvPr>
          <p:cNvSpPr/>
          <p:nvPr/>
        </p:nvSpPr>
        <p:spPr>
          <a:xfrm>
            <a:off x="288454" y="6272662"/>
            <a:ext cx="8538104"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11" name="Picture 10">
            <a:extLst>
              <a:ext uri="{FF2B5EF4-FFF2-40B4-BE49-F238E27FC236}">
                <a16:creationId xmlns:a16="http://schemas.microsoft.com/office/drawing/2014/main" id="{F7A28054-90B6-4D59-8170-D9B7E07C1286}"/>
              </a:ext>
            </a:extLst>
          </p:cNvPr>
          <p:cNvPicPr>
            <a:picLocks noChangeAspect="1"/>
          </p:cNvPicPr>
          <p:nvPr/>
        </p:nvPicPr>
        <p:blipFill>
          <a:blip r:embed="rId8"/>
          <a:stretch>
            <a:fillRect/>
          </a:stretch>
        </p:blipFill>
        <p:spPr>
          <a:xfrm>
            <a:off x="4816533" y="3380666"/>
            <a:ext cx="4010025" cy="2495550"/>
          </a:xfrm>
          <a:prstGeom prst="rect">
            <a:avLst/>
          </a:prstGeom>
        </p:spPr>
      </p:pic>
      <p:pic>
        <p:nvPicPr>
          <p:cNvPr id="23" name="Picture 22">
            <a:extLst>
              <a:ext uri="{FF2B5EF4-FFF2-40B4-BE49-F238E27FC236}">
                <a16:creationId xmlns:a16="http://schemas.microsoft.com/office/drawing/2014/main" id="{8C139DA8-429D-4DD8-961C-54E134661E63}"/>
              </a:ext>
            </a:extLst>
          </p:cNvPr>
          <p:cNvPicPr>
            <a:picLocks noChangeAspect="1"/>
          </p:cNvPicPr>
          <p:nvPr/>
        </p:nvPicPr>
        <p:blipFill>
          <a:blip r:embed="rId9"/>
          <a:stretch>
            <a:fillRect/>
          </a:stretch>
        </p:blipFill>
        <p:spPr>
          <a:xfrm>
            <a:off x="4816532" y="686827"/>
            <a:ext cx="4010026" cy="2483196"/>
          </a:xfrm>
          <a:prstGeom prst="rect">
            <a:avLst/>
          </a:prstGeom>
        </p:spPr>
      </p:pic>
      <p:cxnSp>
        <p:nvCxnSpPr>
          <p:cNvPr id="14" name="Straight Arrow Connector 13">
            <a:extLst>
              <a:ext uri="{FF2B5EF4-FFF2-40B4-BE49-F238E27FC236}">
                <a16:creationId xmlns:a16="http://schemas.microsoft.com/office/drawing/2014/main" id="{41DD1DBD-CD55-444E-9E47-AC18B09418D8}"/>
              </a:ext>
            </a:extLst>
          </p:cNvPr>
          <p:cNvCxnSpPr>
            <a:cxnSpLocks/>
          </p:cNvCxnSpPr>
          <p:nvPr/>
        </p:nvCxnSpPr>
        <p:spPr>
          <a:xfrm>
            <a:off x="3703760" y="4628441"/>
            <a:ext cx="950302" cy="24898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4600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Reminder: 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2251370252"/>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 a.m. until 4 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8:00am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7498339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Public Feedback</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6906498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507-3586-D646-A42D-993DB5207F10}"/>
              </a:ext>
            </a:extLst>
          </p:cNvPr>
          <p:cNvSpPr>
            <a:spLocks noGrp="1"/>
          </p:cNvSpPr>
          <p:nvPr>
            <p:ph type="title"/>
          </p:nvPr>
        </p:nvSpPr>
        <p:spPr/>
        <p:txBody>
          <a:bodyPr/>
          <a:lstStyle/>
          <a:p>
            <a:r>
              <a:rPr lang="en-US" dirty="0"/>
              <a:t>MassHealth Wants to Hear from You!</a:t>
            </a:r>
          </a:p>
        </p:txBody>
      </p:sp>
      <p:sp>
        <p:nvSpPr>
          <p:cNvPr id="4" name="Text Placeholder 3">
            <a:extLst>
              <a:ext uri="{FF2B5EF4-FFF2-40B4-BE49-F238E27FC236}">
                <a16:creationId xmlns:a16="http://schemas.microsoft.com/office/drawing/2014/main" id="{EA01F29E-B6E2-F540-8710-54588EC15677}"/>
              </a:ext>
            </a:extLst>
          </p:cNvPr>
          <p:cNvSpPr>
            <a:spLocks noGrp="1"/>
          </p:cNvSpPr>
          <p:nvPr>
            <p:ph type="body" sz="quarter" idx="12"/>
          </p:nvPr>
        </p:nvSpPr>
        <p:spPr>
          <a:xfrm>
            <a:off x="381000" y="1981200"/>
            <a:ext cx="8307009" cy="4349909"/>
          </a:xfrm>
        </p:spPr>
        <p:txBody>
          <a:bodyPr/>
          <a:lstStyle/>
          <a:p>
            <a:pPr marL="0" lvl="1" indent="0" algn="ctr">
              <a:spcAft>
                <a:spcPts val="800"/>
              </a:spcAft>
              <a:buNone/>
            </a:pPr>
            <a:r>
              <a:rPr lang="en-US" sz="1800" b="1" dirty="0">
                <a:cs typeface="Calibri" pitchFamily="34" charset="0"/>
              </a:rPr>
              <a:t>Feedback Reminders</a:t>
            </a:r>
            <a:endParaRPr lang="en-US" b="1" dirty="0">
              <a:cs typeface="Calibri" pitchFamily="34" charset="0"/>
            </a:endParaRPr>
          </a:p>
          <a:p>
            <a:pPr lvl="1">
              <a:spcAft>
                <a:spcPts val="800"/>
              </a:spcAft>
            </a:pPr>
            <a:r>
              <a:rPr lang="en-US" sz="1800" dirty="0"/>
              <a:t>Feedback will be prioritized in the following order:</a:t>
            </a:r>
          </a:p>
          <a:p>
            <a:pPr marL="812418" lvl="2" indent="-342900">
              <a:buFont typeface="+mj-lt"/>
              <a:buAutoNum type="arabicPeriod"/>
            </a:pPr>
            <a:r>
              <a:rPr lang="en-US" sz="1600" dirty="0"/>
              <a:t>A MassHealth representative will read any comments submitted to the comments section.</a:t>
            </a:r>
          </a:p>
          <a:p>
            <a:pPr marL="812418" lvl="2" indent="-342900">
              <a:buFont typeface="+mj-lt"/>
              <a:buAutoNum type="arabicPeriod"/>
            </a:pPr>
            <a:r>
              <a:rPr lang="en-US" sz="1600" dirty="0"/>
              <a:t>A MassHealth representative will call on anyone using the “raise hand” feature.</a:t>
            </a:r>
          </a:p>
          <a:p>
            <a:pPr marL="812418" lvl="2" indent="-342900">
              <a:buFont typeface="+mj-lt"/>
              <a:buAutoNum type="arabicPeriod"/>
            </a:pPr>
            <a:r>
              <a:rPr lang="en-US" sz="1600" dirty="0"/>
              <a:t>Attendees will have the opportunity to unmute and provide feedback.</a:t>
            </a:r>
          </a:p>
          <a:p>
            <a:pPr lvl="1">
              <a:spcAft>
                <a:spcPts val="800"/>
              </a:spcAft>
            </a:pPr>
            <a:r>
              <a:rPr lang="en-US" sz="1800" dirty="0"/>
              <a:t>For this Public Information Sessions, MassHealth </a:t>
            </a:r>
            <a:r>
              <a:rPr lang="en-US" sz="1800" b="1" u="sng" dirty="0"/>
              <a:t>will </a:t>
            </a:r>
            <a:r>
              <a:rPr lang="en-US" sz="1800" dirty="0"/>
              <a:t>respond to feedback. Please use the “raise hand” feature and wait for a MassHealth representative to call your name. Please identify your role as a stakeholder before sharing your comment or question.</a:t>
            </a:r>
          </a:p>
          <a:p>
            <a:pPr lvl="1">
              <a:spcAft>
                <a:spcPts val="800"/>
              </a:spcAft>
            </a:pPr>
            <a:r>
              <a:rPr lang="en-US" sz="1800" dirty="0">
                <a:cs typeface="Calibri" pitchFamily="34" charset="0"/>
              </a:rPr>
              <a:t>If we run out of time and do not get to your question, MassHealth accepts feedback at anytime at </a:t>
            </a:r>
            <a:r>
              <a:rPr lang="en-US" sz="1800" dirty="0">
                <a:cs typeface="Calibri" pitchFamily="34" charset="0"/>
                <a:hlinkClick r:id="rId3"/>
              </a:rPr>
              <a:t>PCAfeedback@mass.gov</a:t>
            </a:r>
            <a:endParaRPr lang="en-US" sz="1800" dirty="0">
              <a:cs typeface="Calibri" pitchFamily="34" charset="0"/>
            </a:endParaRPr>
          </a:p>
          <a:p>
            <a:pPr marL="1587" lvl="1" indent="0">
              <a:spcAft>
                <a:spcPts val="800"/>
              </a:spcAft>
              <a:buNone/>
            </a:pPr>
            <a:endParaRPr lang="en-US" sz="1800" dirty="0">
              <a:cs typeface="Calibri" pitchFamily="34" charset="0"/>
            </a:endParaRPr>
          </a:p>
        </p:txBody>
      </p:sp>
      <p:sp>
        <p:nvSpPr>
          <p:cNvPr id="5" name="Text Placeholder 2">
            <a:extLst>
              <a:ext uri="{FF2B5EF4-FFF2-40B4-BE49-F238E27FC236}">
                <a16:creationId xmlns:a16="http://schemas.microsoft.com/office/drawing/2014/main" id="{6B77E912-AFB0-5746-9FB6-083879F160BA}"/>
              </a:ext>
            </a:extLst>
          </p:cNvPr>
          <p:cNvSpPr txBox="1">
            <a:spLocks/>
          </p:cNvSpPr>
          <p:nvPr/>
        </p:nvSpPr>
        <p:spPr>
          <a:xfrm>
            <a:off x="315468" y="952395"/>
            <a:ext cx="8513064" cy="6096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defPPr>
              <a:defRPr lang="en-US"/>
            </a:defPPr>
            <a:lvl1pPr indent="0" algn="ctr" defTabSz="913429" fontAlgn="base">
              <a:spcBef>
                <a:spcPct val="0"/>
              </a:spcBef>
              <a:spcAft>
                <a:spcPct val="0"/>
              </a:spcAft>
              <a:buClr>
                <a:schemeClr val="tx2"/>
              </a:buClr>
              <a:defRPr sz="1600" b="1" kern="0" baseline="0">
                <a:solidFill>
                  <a:schemeClr val="bg1"/>
                </a:solidFill>
                <a:latin typeface="Arial" panose="020B0604020202020204" pitchFamily="34" charset="0"/>
                <a:cs typeface="Arial" panose="020B0604020202020204" pitchFamily="34" charset="0"/>
              </a:defRPr>
            </a:lvl1pPr>
            <a:lvl2pPr marL="197586" indent="-195966" defTabSz="913429" fontAlgn="base">
              <a:spcBef>
                <a:spcPct val="0"/>
              </a:spcBef>
              <a:spcAft>
                <a:spcPct val="0"/>
              </a:spcAft>
              <a:buClr>
                <a:schemeClr val="tx2"/>
              </a:buClr>
              <a:buSzPct val="125000"/>
              <a:buFont typeface="Arial" charset="0"/>
              <a:buChar char="▪"/>
              <a:defRPr sz="1600" baseline="0"/>
            </a:lvl2pPr>
            <a:lvl3pPr marL="466431" indent="-267227" defTabSz="913429" fontAlgn="base">
              <a:spcBef>
                <a:spcPct val="0"/>
              </a:spcBef>
              <a:spcAft>
                <a:spcPct val="0"/>
              </a:spcAft>
              <a:buClr>
                <a:schemeClr val="tx2"/>
              </a:buClr>
              <a:buSzPct val="120000"/>
              <a:buFont typeface="Arial" charset="0"/>
              <a:buChar char="–"/>
              <a:defRPr sz="1600" baseline="0"/>
            </a:lvl3pPr>
            <a:lvl4pPr marL="626768" indent="-158716" defTabSz="913429" fontAlgn="base">
              <a:spcBef>
                <a:spcPct val="0"/>
              </a:spcBef>
              <a:spcAft>
                <a:spcPct val="0"/>
              </a:spcAft>
              <a:buClr>
                <a:schemeClr val="tx2"/>
              </a:buClr>
              <a:buSzPct val="120000"/>
              <a:buFont typeface="Arial" charset="0"/>
              <a:buChar char="▫"/>
              <a:defRPr sz="1600" baseline="0"/>
            </a:lvl4pPr>
            <a:lvl5pPr marL="764947" indent="-132804" defTabSz="913429" fontAlgn="base">
              <a:spcBef>
                <a:spcPct val="0"/>
              </a:spcBef>
              <a:spcAft>
                <a:spcPct val="0"/>
              </a:spcAft>
              <a:buClr>
                <a:schemeClr val="tx2"/>
              </a:buClr>
              <a:buSzPct val="89000"/>
              <a:buFont typeface="Arial" charset="0"/>
              <a:buChar char="-"/>
              <a:defRPr sz="1600" baseline="0"/>
            </a:lvl5pPr>
            <a:lvl6pPr marL="764947" indent="-132804" defTabSz="913429" fontAlgn="base">
              <a:spcBef>
                <a:spcPct val="0"/>
              </a:spcBef>
              <a:spcAft>
                <a:spcPct val="0"/>
              </a:spcAft>
              <a:buClr>
                <a:schemeClr val="tx2"/>
              </a:buClr>
              <a:buSzPct val="89000"/>
              <a:buFont typeface="Arial" charset="0"/>
              <a:buChar char="-"/>
              <a:defRPr sz="1600" baseline="0"/>
            </a:lvl6pPr>
            <a:lvl7pPr marL="764947" indent="-132804" defTabSz="913429" fontAlgn="base">
              <a:spcBef>
                <a:spcPct val="0"/>
              </a:spcBef>
              <a:spcAft>
                <a:spcPct val="0"/>
              </a:spcAft>
              <a:buClr>
                <a:schemeClr val="tx2"/>
              </a:buClr>
              <a:buSzPct val="89000"/>
              <a:buFont typeface="Arial" charset="0"/>
              <a:buChar char="-"/>
              <a:defRPr sz="1600" baseline="0"/>
            </a:lvl7pPr>
            <a:lvl8pPr marL="764947" indent="-132804" defTabSz="913429" fontAlgn="base">
              <a:spcBef>
                <a:spcPct val="0"/>
              </a:spcBef>
              <a:spcAft>
                <a:spcPct val="0"/>
              </a:spcAft>
              <a:buClr>
                <a:schemeClr val="tx2"/>
              </a:buClr>
              <a:buSzPct val="89000"/>
              <a:buFont typeface="Arial" charset="0"/>
              <a:buChar char="-"/>
              <a:defRPr sz="1600" baseline="0"/>
            </a:lvl8pPr>
            <a:lvl9pPr marL="764947" indent="-132804" defTabSz="913429" fontAlgn="base">
              <a:spcBef>
                <a:spcPct val="0"/>
              </a:spcBef>
              <a:spcAft>
                <a:spcPct val="0"/>
              </a:spcAft>
              <a:buClr>
                <a:schemeClr val="tx2"/>
              </a:buClr>
              <a:buSzPct val="89000"/>
              <a:buFont typeface="Arial" charset="0"/>
              <a:buChar char="-"/>
              <a:defRPr sz="1600" baseline="0"/>
            </a:lvl9pPr>
          </a:lstStyle>
          <a:p>
            <a:r>
              <a:rPr lang="en-US" dirty="0"/>
              <a:t>Do you have any comments or suggestions for MassHealth regarding EVV?</a:t>
            </a:r>
          </a:p>
        </p:txBody>
      </p:sp>
    </p:spTree>
    <p:extLst>
      <p:ext uri="{BB962C8B-B14F-4D97-AF65-F5344CB8AC3E}">
        <p14:creationId xmlns:p14="http://schemas.microsoft.com/office/powerpoint/2010/main" val="23643337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bwMode="auto">
          <a:xfrm>
            <a:off x="228600" y="194511"/>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dirty="0"/>
              <a:t>Thank you!</a:t>
            </a:r>
            <a:endParaRPr lang="en-US" kern="0" dirty="0"/>
          </a:p>
        </p:txBody>
      </p:sp>
      <p:sp>
        <p:nvSpPr>
          <p:cNvPr id="2" name="Rectangle 1"/>
          <p:cNvSpPr/>
          <p:nvPr/>
        </p:nvSpPr>
        <p:spPr>
          <a:xfrm>
            <a:off x="1040462" y="907927"/>
            <a:ext cx="7063075" cy="1477328"/>
          </a:xfrm>
          <a:prstGeom prst="rect">
            <a:avLst/>
          </a:prstGeom>
        </p:spPr>
        <p:txBody>
          <a:bodyPr wrap="square" lIns="91440" tIns="45720" rIns="91440" bIns="45720" anchor="t">
            <a:spAutoFit/>
          </a:bodyPr>
          <a:lstStyle/>
          <a:p>
            <a:pPr marL="8255" algn="ctr"/>
            <a:endParaRPr lang="en-US" i="1" dirty="0">
              <a:cs typeface="Arial"/>
            </a:endParaRPr>
          </a:p>
          <a:p>
            <a:pPr marL="8255" algn="ctr"/>
            <a:r>
              <a:rPr lang="en-US" dirty="0"/>
              <a:t>Additional feedback can be submitted to MassHealth by emailing:</a:t>
            </a:r>
            <a:endParaRPr lang="en-US" dirty="0">
              <a:cs typeface="Arial"/>
            </a:endParaRPr>
          </a:p>
          <a:p>
            <a:pPr marL="8255" algn="ctr"/>
            <a:endParaRPr lang="en-US" i="1" dirty="0">
              <a:cs typeface="Arial"/>
            </a:endParaRPr>
          </a:p>
          <a:p>
            <a:pPr marL="8255" algn="ctr"/>
            <a:r>
              <a:rPr lang="en-US" b="1" i="1" dirty="0">
                <a:solidFill>
                  <a:schemeClr val="accent4"/>
                </a:solidFill>
                <a:hlinkClick r:id="rId3">
                  <a:extLst>
                    <a:ext uri="{A12FA001-AC4F-418D-AE19-62706E023703}">
                      <ahyp:hlinkClr xmlns:ahyp="http://schemas.microsoft.com/office/drawing/2018/hyperlinkcolor" val="tx"/>
                    </a:ext>
                  </a:extLst>
                </a:hlinkClick>
              </a:rPr>
              <a:t>PCAfeedback@mass.gov</a:t>
            </a:r>
            <a:endParaRPr lang="en-US" b="1" i="1" dirty="0">
              <a:solidFill>
                <a:schemeClr val="accent4"/>
              </a:solidFill>
            </a:endParaRPr>
          </a:p>
          <a:p>
            <a:pPr marL="8255" algn="ctr"/>
            <a:endParaRPr lang="en-US" b="1" i="1" dirty="0">
              <a:solidFill>
                <a:schemeClr val="accent4"/>
              </a:solidFill>
              <a:cs typeface="Arial"/>
            </a:endParaRPr>
          </a:p>
        </p:txBody>
      </p:sp>
      <p:sp>
        <p:nvSpPr>
          <p:cNvPr id="20" name="Text Placeholder 1"/>
          <p:cNvSpPr txBox="1">
            <a:spLocks/>
          </p:cNvSpPr>
          <p:nvPr/>
        </p:nvSpPr>
        <p:spPr>
          <a:xfrm>
            <a:off x="313182" y="831727"/>
            <a:ext cx="8517636" cy="1524000"/>
          </a:xfrm>
          <a:prstGeom prst="rect">
            <a:avLst/>
          </a:prstGeom>
          <a:ln>
            <a:solidFill>
              <a:schemeClr val="accent6">
                <a:lumMod val="60000"/>
                <a:lumOff val="40000"/>
              </a:schemeClr>
            </a:solidFill>
          </a:ln>
          <a:effectLst>
            <a:outerShdw blurRad="50800" dist="38100" dir="2700000" algn="tl" rotWithShape="0">
              <a:prstClr val="black">
                <a:alpha val="40000"/>
              </a:prstClr>
            </a:outerShdw>
          </a:effectLst>
        </p:spPr>
        <p:txBody>
          <a:bodyPr lIns="274320" rIns="274320"/>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b="1" dirty="0">
                <a:solidFill>
                  <a:schemeClr val="tx2"/>
                </a:solidFill>
              </a:rPr>
              <a:t> </a:t>
            </a:r>
          </a:p>
        </p:txBody>
      </p:sp>
      <p:sp>
        <p:nvSpPr>
          <p:cNvPr id="4" name="Rectangle: Rounded Corners 3">
            <a:extLst>
              <a:ext uri="{FF2B5EF4-FFF2-40B4-BE49-F238E27FC236}">
                <a16:creationId xmlns:a16="http://schemas.microsoft.com/office/drawing/2014/main" id="{81522437-FFE0-A614-3663-349D3B317E50}"/>
              </a:ext>
            </a:extLst>
          </p:cNvPr>
          <p:cNvSpPr/>
          <p:nvPr/>
        </p:nvSpPr>
        <p:spPr bwMode="auto">
          <a:xfrm>
            <a:off x="1220437" y="3505200"/>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5" name="Text Placeholder 3">
            <a:extLst>
              <a:ext uri="{FF2B5EF4-FFF2-40B4-BE49-F238E27FC236}">
                <a16:creationId xmlns:a16="http://schemas.microsoft.com/office/drawing/2014/main" id="{D11D6751-62FD-6798-0BAE-2995A2559AA0}"/>
              </a:ext>
            </a:extLst>
          </p:cNvPr>
          <p:cNvSpPr txBox="1">
            <a:spLocks/>
          </p:cNvSpPr>
          <p:nvPr/>
        </p:nvSpPr>
        <p:spPr bwMode="auto">
          <a:xfrm>
            <a:off x="1441798" y="3689686"/>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4">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Tree>
    <p:extLst>
      <p:ext uri="{BB962C8B-B14F-4D97-AF65-F5344CB8AC3E}">
        <p14:creationId xmlns:p14="http://schemas.microsoft.com/office/powerpoint/2010/main" val="226111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Providing Input</a:t>
            </a:r>
          </a:p>
        </p:txBody>
      </p:sp>
      <p:sp>
        <p:nvSpPr>
          <p:cNvPr id="2" name="Text Placeholder 1">
            <a:extLst>
              <a:ext uri="{FF2B5EF4-FFF2-40B4-BE49-F238E27FC236}">
                <a16:creationId xmlns:a16="http://schemas.microsoft.com/office/drawing/2014/main" id="{0F09FC13-A917-8B40-A942-47EC51B6828C}"/>
              </a:ext>
            </a:extLst>
          </p:cNvPr>
          <p:cNvSpPr>
            <a:spLocks noGrp="1"/>
          </p:cNvSpPr>
          <p:nvPr>
            <p:ph type="body" sz="quarter" idx="12"/>
          </p:nvPr>
        </p:nvSpPr>
        <p:spPr>
          <a:xfrm>
            <a:off x="381000" y="914400"/>
            <a:ext cx="8229600" cy="4955203"/>
          </a:xfrm>
        </p:spPr>
        <p:txBody>
          <a:bodyPr/>
          <a:lstStyle/>
          <a:p>
            <a:pPr marL="285750" indent="-285750">
              <a:buSzPct val="120000"/>
              <a:buFont typeface="Wingdings" pitchFamily="2" charset="2"/>
              <a:buChar char="§"/>
            </a:pPr>
            <a:r>
              <a:rPr lang="en-US" sz="1500" dirty="0"/>
              <a:t>This Public Information Session will include a presentation by MassHealth followed by an opportunity for attendees to provide input. </a:t>
            </a:r>
            <a:r>
              <a:rPr lang="en-US" sz="1500" b="1" dirty="0"/>
              <a:t>Please hold all comments and questions until the end of MassHealth’s presentation</a:t>
            </a:r>
            <a:r>
              <a:rPr lang="en-US" sz="1500" dirty="0"/>
              <a:t>. </a:t>
            </a:r>
          </a:p>
          <a:p>
            <a:pPr marL="288925" lvl="2" indent="-288925">
              <a:buFont typeface="Wingdings" panose="05000000000000000000" pitchFamily="2" charset="2"/>
              <a:buChar char="§"/>
            </a:pPr>
            <a:r>
              <a:rPr lang="en-US" sz="1500" dirty="0"/>
              <a:t>Attendees can provide input by either typing their comment into the chat section of Zoom or by unmuting and verbally giving their comments.</a:t>
            </a:r>
            <a:endParaRPr lang="en-US" sz="1500" dirty="0">
              <a:cs typeface="Arial"/>
            </a:endParaRPr>
          </a:p>
          <a:p>
            <a:pPr marL="521335" lvl="1" indent="-285750">
              <a:buFont typeface="System Font Regular"/>
              <a:buChar char="-"/>
            </a:pPr>
            <a:r>
              <a:rPr lang="en-US" sz="1400" dirty="0"/>
              <a:t>MassHealth asks that individuals providing comments indicate their role as a stakeholder.  For example, identify if you are a consumer, a PCA, a PCM employee, etc.</a:t>
            </a:r>
            <a:endParaRPr lang="en-US" sz="1400" dirty="0">
              <a:cs typeface="Arial"/>
            </a:endParaRPr>
          </a:p>
          <a:p>
            <a:pPr marL="521335" lvl="1" indent="-285750">
              <a:buFont typeface="System Font Regular"/>
              <a:buChar char="-"/>
            </a:pPr>
            <a:r>
              <a:rPr lang="en-US" sz="1400" dirty="0"/>
              <a:t>Feedback will be prioritized in the following order:</a:t>
            </a:r>
            <a:endParaRPr lang="en-US" sz="1400" dirty="0">
              <a:cs typeface="Arial"/>
            </a:endParaRPr>
          </a:p>
          <a:p>
            <a:pPr marL="812165" lvl="2" indent="-342900">
              <a:buSzPct val="100000"/>
              <a:buFont typeface="+mj-lt"/>
              <a:buAutoNum type="arabicPeriod"/>
            </a:pPr>
            <a:r>
              <a:rPr lang="en-US" dirty="0"/>
              <a:t>A MassHealth representative will read any comments submitted to the comments section.</a:t>
            </a:r>
            <a:endParaRPr lang="en-US" dirty="0">
              <a:cs typeface="Arial"/>
            </a:endParaRPr>
          </a:p>
          <a:p>
            <a:pPr marL="812165" lvl="2" indent="-342900">
              <a:buSzPct val="100000"/>
              <a:buFont typeface="+mj-lt"/>
              <a:buAutoNum type="arabicPeriod"/>
            </a:pPr>
            <a:r>
              <a:rPr lang="en-US" dirty="0"/>
              <a:t>A MassHealth representative will call on anyone using the “raise hand” feature.</a:t>
            </a:r>
            <a:endParaRPr lang="en-US" dirty="0">
              <a:cs typeface="Arial"/>
            </a:endParaRPr>
          </a:p>
          <a:p>
            <a:pPr marL="812165" lvl="2" indent="-342900">
              <a:buSzPct val="100000"/>
              <a:buFont typeface="+mj-lt"/>
              <a:buAutoNum type="arabicPeriod"/>
            </a:pPr>
            <a:r>
              <a:rPr lang="en-US" dirty="0"/>
              <a:t>Attendees will have the opportunity to unmute and provide feedback.</a:t>
            </a:r>
            <a:endParaRPr lang="en-US" dirty="0">
              <a:cs typeface="Arial"/>
            </a:endParaRPr>
          </a:p>
          <a:p>
            <a:pPr marL="521335" lvl="1" indent="-285750">
              <a:buFont typeface="System Font Regular"/>
              <a:buChar char="-"/>
            </a:pPr>
            <a:r>
              <a:rPr lang="en-US" sz="1400" dirty="0"/>
              <a:t>MassHealth anticipates that many individuals will want to provide feedback.  We ask that you be as concise as possible to ensure that all attendees who want to provide input have time to do so.</a:t>
            </a:r>
            <a:endParaRPr lang="en-US" sz="1500" dirty="0">
              <a:cs typeface="Arial"/>
            </a:endParaRPr>
          </a:p>
          <a:p>
            <a:pPr marL="288925" lvl="2" indent="-288925">
              <a:buFont typeface="Wingdings" panose="05000000000000000000" pitchFamily="2" charset="2"/>
              <a:buChar char="§"/>
            </a:pPr>
            <a:r>
              <a:rPr lang="en-US" sz="1500" dirty="0"/>
              <a:t>MassHealth will respond to questions at the end of this session. </a:t>
            </a:r>
            <a:endParaRPr lang="en-US" sz="1500" dirty="0">
              <a:cs typeface="Arial"/>
            </a:endParaRP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p:txBody>
      </p:sp>
    </p:spTree>
    <p:extLst>
      <p:ext uri="{BB962C8B-B14F-4D97-AF65-F5344CB8AC3E}">
        <p14:creationId xmlns:p14="http://schemas.microsoft.com/office/powerpoint/2010/main" val="28010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Why is MassHealth Holding this Public Information Session?</a:t>
            </a:r>
          </a:p>
        </p:txBody>
      </p:sp>
      <p:sp>
        <p:nvSpPr>
          <p:cNvPr id="3" name="Text Placeholder 2">
            <a:extLst>
              <a:ext uri="{FF2B5EF4-FFF2-40B4-BE49-F238E27FC236}">
                <a16:creationId xmlns:a16="http://schemas.microsoft.com/office/drawing/2014/main" id="{DCEB053B-288E-1A4F-9B3A-EE9997374394}"/>
              </a:ext>
            </a:extLst>
          </p:cNvPr>
          <p:cNvSpPr>
            <a:spLocks noGrp="1"/>
          </p:cNvSpPr>
          <p:nvPr>
            <p:ph type="body" sz="quarter" idx="12"/>
          </p:nvPr>
        </p:nvSpPr>
        <p:spPr>
          <a:xfrm>
            <a:off x="427544" y="1471012"/>
            <a:ext cx="8288912" cy="4308872"/>
          </a:xfrm>
        </p:spPr>
        <p:txBody>
          <a:bodyPr/>
          <a:lstStyle/>
          <a:p>
            <a:pPr marL="288925" indent="-288925">
              <a:buSzPct val="120000"/>
              <a:buFont typeface="Wingdings" pitchFamily="2" charset="2"/>
              <a:buChar char="§"/>
            </a:pPr>
            <a:r>
              <a:rPr lang="en-US" dirty="0"/>
              <a:t>MassHealth has been holding Public Information Sessions to discuss Electronic Visit Verification (“EVV”) implementation in the MassHealth Personal Care Attendant (“PCA”) program.</a:t>
            </a:r>
          </a:p>
          <a:p>
            <a:pPr marL="288925" indent="-288925">
              <a:buSzPct val="120000"/>
              <a:buFont typeface="Wingdings" pitchFamily="2" charset="2"/>
              <a:buChar char="§"/>
            </a:pPr>
            <a:r>
              <a:rPr lang="en-US" dirty="0"/>
              <a:t>In this Public Information Session, MassHealth will share policy updates about EVV implementation. Then, MassHealth will ask stakeholders, such as Consumers and PCAs, for their feedback about certain topics. </a:t>
            </a:r>
            <a:endParaRPr lang="en-US" dirty="0">
              <a:ea typeface="Calibri" panose="020F0502020204030204" pitchFamily="34" charset="0"/>
              <a:cs typeface="Times New Roman" panose="02020603050405020304" pitchFamily="18" charset="0"/>
            </a:endParaRPr>
          </a:p>
          <a:p>
            <a:pPr marL="288925" indent="-288925">
              <a:buSzPct val="120000"/>
              <a:buFont typeface="Wingdings" pitchFamily="2" charset="2"/>
              <a:buChar char="§"/>
            </a:pPr>
            <a:r>
              <a:rPr lang="en-US" dirty="0">
                <a:ea typeface="Calibri" panose="020F0502020204030204" pitchFamily="34" charset="0"/>
                <a:cs typeface="Times New Roman"/>
              </a:rPr>
              <a:t>This Public Information Session is </a:t>
            </a:r>
            <a:r>
              <a:rPr lang="en-US" b="1" u="sng" dirty="0">
                <a:ea typeface="Calibri" panose="020F0502020204030204" pitchFamily="34" charset="0"/>
                <a:cs typeface="Times New Roman"/>
              </a:rPr>
              <a:t>not</a:t>
            </a:r>
            <a:r>
              <a:rPr lang="en-US" dirty="0">
                <a:ea typeface="Calibri" panose="020F0502020204030204" pitchFamily="34" charset="0"/>
                <a:cs typeface="Times New Roman"/>
              </a:rPr>
              <a:t> a training.</a:t>
            </a:r>
            <a:endParaRPr lang="en-US" dirty="0">
              <a:cs typeface="Times New Roman"/>
            </a:endParaRPr>
          </a:p>
          <a:p>
            <a:pPr marL="288925" indent="-288925">
              <a:buSzPct val="120000"/>
              <a:buFont typeface="Wingdings" pitchFamily="2" charset="2"/>
              <a:buChar char="§"/>
            </a:pPr>
            <a:r>
              <a:rPr lang="en-US" dirty="0"/>
              <a:t>For this Public Information Session, MassHealth </a:t>
            </a:r>
            <a:r>
              <a:rPr lang="en-US" b="1" u="sng" dirty="0"/>
              <a:t>will</a:t>
            </a:r>
            <a:r>
              <a:rPr lang="en-US" dirty="0"/>
              <a:t> respond to feedback and answer questions at the end of the session. Please refrain from raising your hand until the end. The purpose of this session is for MassHealth to share updates and for stakeholders to provide feedback or ask questions that will help inform them of ongoing policy development.</a:t>
            </a:r>
            <a:endParaRPr lang="en-US" dirty="0">
              <a:cs typeface="Arial"/>
            </a:endParaRPr>
          </a:p>
          <a:p>
            <a:pPr marL="288925" indent="-288925">
              <a:buSzPct val="120000"/>
              <a:buFont typeface="Wingdings" pitchFamily="2" charset="2"/>
              <a:buChar char="§"/>
            </a:pPr>
            <a:r>
              <a:rPr lang="en-US" dirty="0"/>
              <a:t>This presentation will be available to download, after the Public Information Session is over. To download a copy, visit mass.gov and search for “PCA Public Information Session” in the search box. The presentation will also be available in Spanish.</a:t>
            </a:r>
            <a:endParaRPr lang="en-US" dirty="0">
              <a:cs typeface="Arial"/>
            </a:endParaRPr>
          </a:p>
        </p:txBody>
      </p:sp>
      <p:sp>
        <p:nvSpPr>
          <p:cNvPr id="6" name="Rectangle 5">
            <a:extLst>
              <a:ext uri="{FF2B5EF4-FFF2-40B4-BE49-F238E27FC236}">
                <a16:creationId xmlns:a16="http://schemas.microsoft.com/office/drawing/2014/main" id="{F2918368-E183-7C48-9E04-C7B4EAFFA17E}"/>
              </a:ext>
            </a:extLst>
          </p:cNvPr>
          <p:cNvSpPr/>
          <p:nvPr/>
        </p:nvSpPr>
        <p:spPr>
          <a:xfrm>
            <a:off x="427544" y="6154926"/>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sp>
        <p:nvSpPr>
          <p:cNvPr id="2" name="Rounded Rectangle 1">
            <a:extLst>
              <a:ext uri="{FF2B5EF4-FFF2-40B4-BE49-F238E27FC236}">
                <a16:creationId xmlns:a16="http://schemas.microsoft.com/office/drawing/2014/main" id="{D2C276BF-B81A-5F45-AD70-8219EE38E06C}"/>
              </a:ext>
            </a:extLst>
          </p:cNvPr>
          <p:cNvSpPr/>
          <p:nvPr/>
        </p:nvSpPr>
        <p:spPr bwMode="auto">
          <a:xfrm>
            <a:off x="427544" y="738202"/>
            <a:ext cx="8183056" cy="480998"/>
          </a:xfrm>
          <a:prstGeom prst="roundRect">
            <a:avLst/>
          </a:prstGeom>
          <a:solidFill>
            <a:schemeClr val="accent1"/>
          </a:solidFill>
          <a:ln w="9525">
            <a:solidFill>
              <a:srgbClr val="808080"/>
            </a:solidFill>
            <a:miter lim="800000"/>
            <a:headEnd/>
            <a:tailEnd/>
          </a:ln>
          <a:effectLst/>
        </p:spPr>
        <p:txBody>
          <a:bodyPr wrap="none" lIns="91440" tIns="45720" rIns="91440" bIns="45720" rtlCol="0" anchor="ctr"/>
          <a:lstStyle/>
          <a:p>
            <a:pPr algn="ctr"/>
            <a:r>
              <a:rPr lang="en-US" dirty="0">
                <a:solidFill>
                  <a:srgbClr val="000000"/>
                </a:solidFill>
              </a:rPr>
              <a:t>Public Information Sessions are voluntary. PCAs are </a:t>
            </a:r>
            <a:r>
              <a:rPr lang="en-US" b="1" u="sng" dirty="0">
                <a:solidFill>
                  <a:srgbClr val="000000"/>
                </a:solidFill>
              </a:rPr>
              <a:t>NOT</a:t>
            </a:r>
            <a:r>
              <a:rPr lang="en-US" dirty="0">
                <a:solidFill>
                  <a:srgbClr val="000000"/>
                </a:solidFill>
              </a:rPr>
              <a:t> required to attend.</a:t>
            </a:r>
          </a:p>
        </p:txBody>
      </p:sp>
    </p:spTree>
    <p:extLst>
      <p:ext uri="{BB962C8B-B14F-4D97-AF65-F5344CB8AC3E}">
        <p14:creationId xmlns:p14="http://schemas.microsoft.com/office/powerpoint/2010/main" val="62196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Implementation Timeline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840372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Will I Know When it’s My Turn to Use EVV?</a:t>
            </a:r>
          </a:p>
        </p:txBody>
      </p:sp>
      <p:sp>
        <p:nvSpPr>
          <p:cNvPr id="9" name="Rectangle 286">
            <a:extLst>
              <a:ext uri="{FF2B5EF4-FFF2-40B4-BE49-F238E27FC236}">
                <a16:creationId xmlns:a16="http://schemas.microsoft.com/office/drawing/2014/main" id="{A544F9BB-0135-1D4E-AA77-2366A9E8583F}"/>
              </a:ext>
            </a:extLst>
          </p:cNvPr>
          <p:cNvSpPr txBox="1">
            <a:spLocks noChangeArrowheads="1"/>
          </p:cNvSpPr>
          <p:nvPr/>
        </p:nvSpPr>
        <p:spPr bwMode="auto">
          <a:xfrm>
            <a:off x="174945" y="699162"/>
            <a:ext cx="8600646" cy="7486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About two months before you start using EVV, you will receive a packet from Tempus in the mail. This is called the </a:t>
            </a:r>
            <a:r>
              <a:rPr lang="en-US" sz="1800" b="1" u="sng" kern="0" dirty="0">
                <a:solidFill>
                  <a:schemeClr val="bg1"/>
                </a:solidFill>
                <a:latin typeface="Arial" panose="020B0604020202020204" pitchFamily="34" charset="0"/>
                <a:cs typeface="Arial" panose="020B0604020202020204" pitchFamily="34" charset="0"/>
              </a:rPr>
              <a:t>EVV Start Packet</a:t>
            </a:r>
            <a:r>
              <a:rPr lang="en-US" sz="1800" b="1" kern="0" dirty="0">
                <a:solidFill>
                  <a:schemeClr val="bg1"/>
                </a:solidFill>
                <a:latin typeface="Arial" panose="020B0604020202020204" pitchFamily="34" charset="0"/>
                <a:cs typeface="Arial" panose="020B0604020202020204" pitchFamily="34" charset="0"/>
              </a:rPr>
              <a:t>. </a:t>
            </a:r>
          </a:p>
        </p:txBody>
      </p:sp>
      <p:sp>
        <p:nvSpPr>
          <p:cNvPr id="13" name="Rectangle 12">
            <a:extLst>
              <a:ext uri="{FF2B5EF4-FFF2-40B4-BE49-F238E27FC236}">
                <a16:creationId xmlns:a16="http://schemas.microsoft.com/office/drawing/2014/main" id="{AF897A99-B3B3-044A-B663-8EB0F1CD33DB}"/>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1606379"/>
            <a:ext cx="8144097" cy="4237057"/>
          </a:xfrm>
        </p:spPr>
        <p:txBody>
          <a:bodyPr/>
          <a:lstStyle/>
          <a:p>
            <a:pPr marL="285750" indent="-285750">
              <a:spcAft>
                <a:spcPts val="800"/>
              </a:spcAft>
              <a:buFont typeface="Wingdings" pitchFamily="2" charset="2"/>
              <a:buChar char="§"/>
            </a:pPr>
            <a:r>
              <a:rPr lang="en-US" sz="1800" dirty="0"/>
              <a:t>Your EVV Start Packet will include important information about EVV, such as:</a:t>
            </a:r>
          </a:p>
          <a:p>
            <a:pPr marL="628650" lvl="1" indent="-285750">
              <a:spcAft>
                <a:spcPts val="800"/>
              </a:spcAft>
              <a:buFont typeface="Wingdings" pitchFamily="2" charset="2"/>
              <a:buChar char="§"/>
            </a:pPr>
            <a:r>
              <a:rPr lang="en-US" dirty="0"/>
              <a:t>Your EVV start date</a:t>
            </a:r>
          </a:p>
          <a:p>
            <a:pPr marL="628650" lvl="1" indent="-285750">
              <a:spcAft>
                <a:spcPts val="800"/>
              </a:spcAft>
              <a:buFont typeface="Wingdings" pitchFamily="2" charset="2"/>
              <a:buChar char="§"/>
            </a:pPr>
            <a:r>
              <a:rPr lang="en-US" dirty="0"/>
              <a:t>How to attend EVV training</a:t>
            </a:r>
            <a:endParaRPr lang="en-US" dirty="0">
              <a:cs typeface="Arial"/>
            </a:endParaRPr>
          </a:p>
          <a:p>
            <a:pPr marL="628650" lvl="1" indent="-285750">
              <a:spcAft>
                <a:spcPts val="800"/>
              </a:spcAft>
              <a:buFont typeface="Wingdings" pitchFamily="2" charset="2"/>
              <a:buChar char="§"/>
            </a:pPr>
            <a:r>
              <a:rPr lang="en-US" dirty="0"/>
              <a:t>How to request an EVV exemption</a:t>
            </a:r>
          </a:p>
          <a:p>
            <a:pPr marL="628650" lvl="1" indent="-285750">
              <a:spcAft>
                <a:spcPts val="800"/>
              </a:spcAft>
              <a:buFont typeface="Wingdings" pitchFamily="2" charset="2"/>
              <a:buChar char="§"/>
            </a:pPr>
            <a:r>
              <a:rPr lang="en-US" dirty="0"/>
              <a:t>How to redeem a device voucher</a:t>
            </a:r>
          </a:p>
          <a:p>
            <a:pPr marL="285750" indent="-285750">
              <a:spcAft>
                <a:spcPts val="800"/>
              </a:spcAft>
              <a:buFont typeface="Wingdings" pitchFamily="2" charset="2"/>
              <a:buChar char="§"/>
            </a:pPr>
            <a:r>
              <a:rPr lang="en-US" sz="1800" dirty="0"/>
              <a:t>Please read your entire EVV Start Packet and follow the instructions.</a:t>
            </a:r>
          </a:p>
          <a:p>
            <a:pPr marL="285750" indent="-285750">
              <a:spcAft>
                <a:spcPts val="800"/>
              </a:spcAft>
              <a:buFont typeface="Wingdings" pitchFamily="2" charset="2"/>
              <a:buChar char="§"/>
            </a:pPr>
            <a:r>
              <a:rPr lang="en-US" sz="1800" dirty="0"/>
              <a:t>You will also receive several emails, automated telephone calls and text messages before you are required to start using EVV. </a:t>
            </a:r>
          </a:p>
          <a:p>
            <a:pPr marL="628650" lvl="1" indent="-285750">
              <a:spcAft>
                <a:spcPts val="800"/>
              </a:spcAft>
              <a:buFont typeface="Wingdings" pitchFamily="2" charset="2"/>
              <a:buChar char="§"/>
            </a:pPr>
            <a:r>
              <a:rPr lang="en-US" dirty="0"/>
              <a:t>Please do not ignore these messages. It is important that you read all messages from Tempus FI and follow Tempus’ instructions. </a:t>
            </a:r>
          </a:p>
          <a:p>
            <a:pPr marL="285750" indent="-285750">
              <a:spcAft>
                <a:spcPts val="800"/>
              </a:spcAft>
              <a:buFont typeface="Wingdings" pitchFamily="2" charset="2"/>
              <a:buChar char="§"/>
            </a:pPr>
            <a:r>
              <a:rPr lang="en-US" sz="1800" b="1" dirty="0"/>
              <a:t>Note</a:t>
            </a:r>
            <a:r>
              <a:rPr lang="en-US" sz="1800" dirty="0"/>
              <a:t>: You cannot request an exemption until you receive your EVV Start Packet. Please do not call Tempus FI to request an exemption until you have received your EVV Start Packet.</a:t>
            </a:r>
          </a:p>
        </p:txBody>
      </p:sp>
    </p:spTree>
    <p:extLst>
      <p:ext uri="{BB962C8B-B14F-4D97-AF65-F5344CB8AC3E}">
        <p14:creationId xmlns:p14="http://schemas.microsoft.com/office/powerpoint/2010/main" val="1903589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graphicFrame>
        <p:nvGraphicFramePr>
          <p:cNvPr id="4" name="Table 6">
            <a:extLst>
              <a:ext uri="{FF2B5EF4-FFF2-40B4-BE49-F238E27FC236}">
                <a16:creationId xmlns:a16="http://schemas.microsoft.com/office/drawing/2014/main" id="{84B5C12A-A1DE-B314-33BF-B0ADB6923F9F}"/>
              </a:ext>
            </a:extLst>
          </p:cNvPr>
          <p:cNvGraphicFramePr>
            <a:graphicFrameLocks noGrp="1"/>
          </p:cNvGraphicFramePr>
          <p:nvPr/>
        </p:nvGraphicFramePr>
        <p:xfrm>
          <a:off x="1104900" y="1066800"/>
          <a:ext cx="6934200" cy="3352800"/>
        </p:xfrm>
        <a:graphic>
          <a:graphicData uri="http://schemas.openxmlformats.org/drawingml/2006/table">
            <a:tbl>
              <a:tblPr firstRow="1" bandRow="1">
                <a:tableStyleId>{5C22544A-7EE6-4342-B048-85BDC9FD1C3A}</a:tableStyleId>
              </a:tblPr>
              <a:tblGrid>
                <a:gridCol w="6934200">
                  <a:extLst>
                    <a:ext uri="{9D8B030D-6E8A-4147-A177-3AD203B41FA5}">
                      <a16:colId xmlns:a16="http://schemas.microsoft.com/office/drawing/2014/main" val="2781679620"/>
                    </a:ext>
                  </a:extLst>
                </a:gridCol>
              </a:tblGrid>
              <a:tr h="264429">
                <a:tc>
                  <a:txBody>
                    <a:bodyPr/>
                    <a:lstStyle/>
                    <a:p>
                      <a:pPr algn="ctr"/>
                      <a:r>
                        <a:rPr lang="en-US" sz="2800" b="1" dirty="0"/>
                        <a:t>IMPORTANT</a:t>
                      </a:r>
                      <a:endParaRPr lang="en-US" b="1"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8693091"/>
                  </a:ext>
                </a:extLst>
              </a:tr>
              <a:tr h="1256039">
                <a:tc>
                  <a:txBody>
                    <a:bodyPr/>
                    <a:lstStyle/>
                    <a:p>
                      <a:pPr algn="ctr"/>
                      <a:r>
                        <a:rPr lang="en-US" b="0" dirty="0"/>
                        <a:t>Make sure that Tempus Fiscal Intermediary (FI) has your correct contact information on file. </a:t>
                      </a:r>
                    </a:p>
                    <a:p>
                      <a:pPr algn="ctr"/>
                      <a:endParaRPr lang="en-US" b="0" dirty="0"/>
                    </a:p>
                    <a:p>
                      <a:pPr algn="ctr"/>
                      <a:r>
                        <a:rPr lang="en-US" b="0" dirty="0"/>
                        <a:t>If Tempus does not have your correct address, phone number, or email address, you might not receive your EVV Start Packet.</a:t>
                      </a:r>
                    </a:p>
                    <a:p>
                      <a:pPr algn="ctr"/>
                      <a:endParaRPr lang="en-US" dirty="0"/>
                    </a:p>
                    <a:p>
                      <a:pPr algn="ctr"/>
                      <a:r>
                        <a:rPr lang="en-US" b="1" dirty="0"/>
                        <a:t>Please update your contact information with Tempus FI by visiting </a:t>
                      </a:r>
                      <a:r>
                        <a:rPr lang="en-US" b="1" dirty="0">
                          <a:hlinkClick r:id="rId6"/>
                        </a:rPr>
                        <a:t>evvweb.tempusunlimited.org</a:t>
                      </a:r>
                      <a:r>
                        <a:rPr lang="en-US" b="1" dirty="0"/>
                        <a:t> and following the instructions on the page.</a:t>
                      </a:r>
                    </a:p>
                    <a:p>
                      <a:pPr algn="ctr"/>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EF"/>
                    </a:solidFill>
                  </a:tcPr>
                </a:tc>
                <a:extLst>
                  <a:ext uri="{0D108BD9-81ED-4DB2-BD59-A6C34878D82A}">
                    <a16:rowId xmlns:a16="http://schemas.microsoft.com/office/drawing/2014/main" val="204715382"/>
                  </a:ext>
                </a:extLst>
              </a:tr>
            </a:tbl>
          </a:graphicData>
        </a:graphic>
      </p:graphicFrame>
      <p:sp>
        <p:nvSpPr>
          <p:cNvPr id="8" name="Title 1">
            <a:extLst>
              <a:ext uri="{FF2B5EF4-FFF2-40B4-BE49-F238E27FC236}">
                <a16:creationId xmlns:a16="http://schemas.microsoft.com/office/drawing/2014/main" id="{36AEF491-769A-1ACE-7B18-C3BDD9284B57}"/>
              </a:ext>
            </a:extLst>
          </p:cNvPr>
          <p:cNvSpPr>
            <a:spLocks noGrp="1"/>
          </p:cNvSpPr>
          <p:nvPr>
            <p:ph type="title"/>
          </p:nvPr>
        </p:nvSpPr>
        <p:spPr>
          <a:xfrm>
            <a:off x="174945" y="234863"/>
            <a:ext cx="8053675" cy="298327"/>
          </a:xfrm>
        </p:spPr>
        <p:txBody>
          <a:bodyPr/>
          <a:lstStyle/>
          <a:p>
            <a:r>
              <a:rPr lang="en-US" dirty="0"/>
              <a:t>Important Note about the EVV Start Packet</a:t>
            </a:r>
          </a:p>
        </p:txBody>
      </p:sp>
    </p:spTree>
    <p:extLst>
      <p:ext uri="{BB962C8B-B14F-4D97-AF65-F5344CB8AC3E}">
        <p14:creationId xmlns:p14="http://schemas.microsoft.com/office/powerpoint/2010/main" val="2430964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Hannigan, Sherri (EHS)</DisplayName>
        <AccountId>13</AccountId>
        <AccountType/>
      </UserInfo>
      <UserInfo>
        <DisplayName>Palakanis, Jared M (EHS)</DisplayName>
        <AccountId>202</AccountId>
        <AccountType/>
      </UserInfo>
      <UserInfo>
        <DisplayName>O'Brien, James F (EHS)</DisplayName>
        <AccountId>130</AccountId>
        <AccountType/>
      </UserInfo>
      <UserInfo>
        <DisplayName>Caryn Swartz</DisplayName>
        <AccountId>63</AccountId>
        <AccountType/>
      </UserInfo>
      <UserInfo>
        <DisplayName>Kacher, Eleni (EHS)</DisplayName>
        <AccountId>81</AccountId>
        <AccountType/>
      </UserInfo>
      <UserInfo>
        <DisplayName>Darcy, Leslie (EHS)</DisplayName>
        <AccountId>80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3" ma:contentTypeDescription="Create a new document." ma:contentTypeScope="" ma:versionID="b49d197f5cdf79c428b741860ed19207">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16e0015cd71741903178969196129941"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a62101f-b0dc-4e6f-8827-e535ec8bdbfb}"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755968-79A2-4536-BEF7-2457A451FF26}">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0A6B5F0-49F4-40AA-A24F-94C2F8897732}">
  <ds:schemaRefs>
    <ds:schemaRef ds:uri="http://schemas.microsoft.com/sharepoint/v3/contenttype/forms"/>
  </ds:schemaRefs>
</ds:datastoreItem>
</file>

<file path=customXml/itemProps3.xml><?xml version="1.0" encoding="utf-8"?>
<ds:datastoreItem xmlns:ds="http://schemas.openxmlformats.org/officeDocument/2006/customXml" ds:itemID="{FC93EDB8-CC25-4BDF-B9D4-66756E08FC60}">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7475</TotalTime>
  <Words>5064</Words>
  <Application>Microsoft Office PowerPoint</Application>
  <PresentationFormat>On-screen Show (4:3)</PresentationFormat>
  <Paragraphs>394</Paragraphs>
  <Slides>43</Slides>
  <Notes>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1" baseType="lpstr">
      <vt:lpstr>ＭＳ Ｐゴシック</vt:lpstr>
      <vt:lpstr>Arial</vt:lpstr>
      <vt:lpstr>Calibri</vt:lpstr>
      <vt:lpstr>System Font Regular</vt:lpstr>
      <vt:lpstr>Times New Roman</vt:lpstr>
      <vt:lpstr>Wingdings</vt:lpstr>
      <vt:lpstr>SRM_CF_DG1140</vt:lpstr>
      <vt:lpstr>think-cell Slide</vt:lpstr>
      <vt:lpstr>Public Information Session: EVV Implementation in the MassHealth PCA Program</vt:lpstr>
      <vt:lpstr>Joining from a Mobile Device</vt:lpstr>
      <vt:lpstr>Closed Captioning &amp; Spanish Interpretation</vt:lpstr>
      <vt:lpstr>Muting and Unmuting Your Line</vt:lpstr>
      <vt:lpstr>Providing Input</vt:lpstr>
      <vt:lpstr>Why is MassHealth Holding this Public Information Session?</vt:lpstr>
      <vt:lpstr>EVV Implementation Timeline</vt:lpstr>
      <vt:lpstr>How Will I Know When it’s My Turn to Use EVV?</vt:lpstr>
      <vt:lpstr>Important Note about the EVV Start Packet</vt:lpstr>
      <vt:lpstr>EVV Implementation Timeline</vt:lpstr>
      <vt:lpstr>About the EVV System</vt:lpstr>
      <vt:lpstr>What is EVV?</vt:lpstr>
      <vt:lpstr>What Will EVV Change?</vt:lpstr>
      <vt:lpstr>How Will the EVV System Work?</vt:lpstr>
      <vt:lpstr>Here is an Example of How the EVV System Will Work:</vt:lpstr>
      <vt:lpstr>What Information Does the EVV System Verify?</vt:lpstr>
      <vt:lpstr>What Information Does the EVV System Verify? (continued)</vt:lpstr>
      <vt:lpstr>EVV Exemptions</vt:lpstr>
      <vt:lpstr>Will I be Required to Use EVV?</vt:lpstr>
      <vt:lpstr>EVV Devices</vt:lpstr>
      <vt:lpstr>What if I Do Not have a Smart Device or Computer to Use EVV?</vt:lpstr>
      <vt:lpstr>What if I Do Not have Internet Access?</vt:lpstr>
      <vt:lpstr>EVV Training</vt:lpstr>
      <vt:lpstr>Will I be Trained on How to Use EVV?</vt:lpstr>
      <vt:lpstr>Compliance</vt:lpstr>
      <vt:lpstr>PowerPoint Presentation</vt:lpstr>
      <vt:lpstr>PowerPoint Presentation</vt:lpstr>
      <vt:lpstr>What is an EVV Use Agreement?</vt:lpstr>
      <vt:lpstr>Roles and Responsibilities</vt:lpstr>
      <vt:lpstr>Roles and Responsibilities (continued)</vt:lpstr>
      <vt:lpstr>Reporting Technical Difficulties (Continued)</vt:lpstr>
      <vt:lpstr>Manually Entering Shifts into the EVV Portal</vt:lpstr>
      <vt:lpstr>MassHealth Updates:</vt:lpstr>
      <vt:lpstr>New PCA Program Role - Administrative Proxy</vt:lpstr>
      <vt:lpstr>Next Steps</vt:lpstr>
      <vt:lpstr>Is There Anything I Should Do Right Now?</vt:lpstr>
      <vt:lpstr>How Can I Learn More?</vt:lpstr>
      <vt:lpstr>Quick Summary</vt:lpstr>
      <vt:lpstr>Quick Summary</vt:lpstr>
      <vt:lpstr>Reminder: Here is an example of how the EVV system will work</vt:lpstr>
      <vt:lpstr>Public Feedback</vt:lpstr>
      <vt:lpstr>MassHealth Wants to Hear from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Schooling, Kathryn H (EHS)</cp:lastModifiedBy>
  <cp:revision>25</cp:revision>
  <cp:lastPrinted>2018-12-12T21:15:39Z</cp:lastPrinted>
  <dcterms:created xsi:type="dcterms:W3CDTF">2017-06-21T16:47:06Z</dcterms:created>
  <dcterms:modified xsi:type="dcterms:W3CDTF">2024-05-15T14:58:28Z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