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5.xml" ContentType="application/vnd.openxmlformats-officedocument.presentationml.tags+xml"/>
  <Override PartName="/ppt/notesSlides/notesSlide1.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2.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4.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5.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6.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7.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8.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9.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10.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11.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12.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13.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14.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15.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16.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17.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notesSlides/notesSlide18.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notesSlides/notesSlide19.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notesSlides/notesSlide20.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21.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notesSlides/notesSlide22.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notesSlides/notesSlide23.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notesSlides/notesSlide2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5" r:id="rId4"/>
    <p:sldMasterId id="2147484011" r:id="rId5"/>
    <p:sldMasterId id="2147484262" r:id="rId6"/>
  </p:sldMasterIdLst>
  <p:notesMasterIdLst>
    <p:notesMasterId r:id="rId31"/>
  </p:notesMasterIdLst>
  <p:handoutMasterIdLst>
    <p:handoutMasterId r:id="rId32"/>
  </p:handoutMasterIdLst>
  <p:sldIdLst>
    <p:sldId id="749" r:id="rId7"/>
    <p:sldId id="1181" r:id="rId8"/>
    <p:sldId id="1295" r:id="rId9"/>
    <p:sldId id="1290" r:id="rId10"/>
    <p:sldId id="1291" r:id="rId11"/>
    <p:sldId id="1303" r:id="rId12"/>
    <p:sldId id="1304" r:id="rId13"/>
    <p:sldId id="1296" r:id="rId14"/>
    <p:sldId id="1297" r:id="rId15"/>
    <p:sldId id="1298" r:id="rId16"/>
    <p:sldId id="1299" r:id="rId17"/>
    <p:sldId id="1300" r:id="rId18"/>
    <p:sldId id="1301" r:id="rId19"/>
    <p:sldId id="1305" r:id="rId20"/>
    <p:sldId id="1306" r:id="rId21"/>
    <p:sldId id="1307" r:id="rId22"/>
    <p:sldId id="1308" r:id="rId23"/>
    <p:sldId id="1309" r:id="rId24"/>
    <p:sldId id="1310" r:id="rId25"/>
    <p:sldId id="1294" r:id="rId26"/>
    <p:sldId id="1302" r:id="rId27"/>
    <p:sldId id="1311" r:id="rId28"/>
    <p:sldId id="1313" r:id="rId29"/>
    <p:sldId id="1314" r:id="rId30"/>
  </p:sldIdLst>
  <p:sldSz cx="9144000" cy="6858000" type="screen4x3"/>
  <p:notesSz cx="7010400" cy="9296400"/>
  <p:defaultTextStyle>
    <a:defPPr>
      <a:defRPr lang="en-US"/>
    </a:defPPr>
    <a:lvl1pPr algn="l" rtl="0" fontAlgn="base">
      <a:spcBef>
        <a:spcPct val="0"/>
      </a:spcBef>
      <a:spcAft>
        <a:spcPct val="0"/>
      </a:spcAft>
      <a:defRPr sz="4400" b="1" kern="1200">
        <a:solidFill>
          <a:schemeClr val="accent2"/>
        </a:solidFill>
        <a:latin typeface="Arial" charset="0"/>
        <a:ea typeface="+mn-ea"/>
        <a:cs typeface="+mn-cs"/>
      </a:defRPr>
    </a:lvl1pPr>
    <a:lvl2pPr marL="457200" algn="l" rtl="0" fontAlgn="base">
      <a:spcBef>
        <a:spcPct val="0"/>
      </a:spcBef>
      <a:spcAft>
        <a:spcPct val="0"/>
      </a:spcAft>
      <a:defRPr sz="4400" b="1" kern="1200">
        <a:solidFill>
          <a:schemeClr val="accent2"/>
        </a:solidFill>
        <a:latin typeface="Arial" charset="0"/>
        <a:ea typeface="+mn-ea"/>
        <a:cs typeface="+mn-cs"/>
      </a:defRPr>
    </a:lvl2pPr>
    <a:lvl3pPr marL="914400" algn="l" rtl="0" fontAlgn="base">
      <a:spcBef>
        <a:spcPct val="0"/>
      </a:spcBef>
      <a:spcAft>
        <a:spcPct val="0"/>
      </a:spcAft>
      <a:defRPr sz="4400" b="1" kern="1200">
        <a:solidFill>
          <a:schemeClr val="accent2"/>
        </a:solidFill>
        <a:latin typeface="Arial" charset="0"/>
        <a:ea typeface="+mn-ea"/>
        <a:cs typeface="+mn-cs"/>
      </a:defRPr>
    </a:lvl3pPr>
    <a:lvl4pPr marL="1371600" algn="l" rtl="0" fontAlgn="base">
      <a:spcBef>
        <a:spcPct val="0"/>
      </a:spcBef>
      <a:spcAft>
        <a:spcPct val="0"/>
      </a:spcAft>
      <a:defRPr sz="4400" b="1" kern="1200">
        <a:solidFill>
          <a:schemeClr val="accent2"/>
        </a:solidFill>
        <a:latin typeface="Arial" charset="0"/>
        <a:ea typeface="+mn-ea"/>
        <a:cs typeface="+mn-cs"/>
      </a:defRPr>
    </a:lvl4pPr>
    <a:lvl5pPr marL="1828800" algn="l" rtl="0" fontAlgn="base">
      <a:spcBef>
        <a:spcPct val="0"/>
      </a:spcBef>
      <a:spcAft>
        <a:spcPct val="0"/>
      </a:spcAft>
      <a:defRPr sz="4400" b="1" kern="1200">
        <a:solidFill>
          <a:schemeClr val="accent2"/>
        </a:solidFill>
        <a:latin typeface="Arial" charset="0"/>
        <a:ea typeface="+mn-ea"/>
        <a:cs typeface="+mn-cs"/>
      </a:defRPr>
    </a:lvl5pPr>
    <a:lvl6pPr marL="2286000" algn="l" defTabSz="914400" rtl="0" eaLnBrk="1" latinLnBrk="0" hangingPunct="1">
      <a:defRPr sz="4400" b="1" kern="1200">
        <a:solidFill>
          <a:schemeClr val="accent2"/>
        </a:solidFill>
        <a:latin typeface="Arial" charset="0"/>
        <a:ea typeface="+mn-ea"/>
        <a:cs typeface="+mn-cs"/>
      </a:defRPr>
    </a:lvl6pPr>
    <a:lvl7pPr marL="2743200" algn="l" defTabSz="914400" rtl="0" eaLnBrk="1" latinLnBrk="0" hangingPunct="1">
      <a:defRPr sz="4400" b="1" kern="1200">
        <a:solidFill>
          <a:schemeClr val="accent2"/>
        </a:solidFill>
        <a:latin typeface="Arial" charset="0"/>
        <a:ea typeface="+mn-ea"/>
        <a:cs typeface="+mn-cs"/>
      </a:defRPr>
    </a:lvl7pPr>
    <a:lvl8pPr marL="3200400" algn="l" defTabSz="914400" rtl="0" eaLnBrk="1" latinLnBrk="0" hangingPunct="1">
      <a:defRPr sz="4400" b="1" kern="1200">
        <a:solidFill>
          <a:schemeClr val="accent2"/>
        </a:solidFill>
        <a:latin typeface="Arial" charset="0"/>
        <a:ea typeface="+mn-ea"/>
        <a:cs typeface="+mn-cs"/>
      </a:defRPr>
    </a:lvl8pPr>
    <a:lvl9pPr marL="3657600" algn="l" defTabSz="914400" rtl="0" eaLnBrk="1" latinLnBrk="0" hangingPunct="1">
      <a:defRPr sz="4400" b="1" kern="1200">
        <a:solidFill>
          <a:schemeClr val="accent2"/>
        </a:solidFill>
        <a:latin typeface="Arial" charset="0"/>
        <a:ea typeface="+mn-ea"/>
        <a:cs typeface="+mn-cs"/>
      </a:defRPr>
    </a:lvl9pPr>
  </p:defaultTextStyle>
  <p:extLst>
    <p:ext uri="{EFAFB233-063F-42B5-8137-9DF3F51BA10A}">
      <p15:sldGuideLst xmlns:p15="http://schemas.microsoft.com/office/powerpoint/2012/main">
        <p15:guide id="1" orient="horz" pos="1008">
          <p15:clr>
            <a:srgbClr val="A4A3A4"/>
          </p15:clr>
        </p15:guide>
        <p15:guide id="2" pos="288">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9"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93C2E9"/>
    <a:srgbClr val="3333CC"/>
    <a:srgbClr val="CC3300"/>
    <a:srgbClr val="9900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A225BF-AAA4-4D72-800D-4243DE9D54AD}" v="5" dt="2024-10-01T20:15:27.9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194" y="84"/>
      </p:cViewPr>
      <p:guideLst>
        <p:guide orient="horz" pos="1008"/>
        <p:guide pos="288"/>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8/10/relationships/authors" Target="authors.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 Id="rId8" Type="http://schemas.openxmlformats.org/officeDocument/2006/relationships/slide" Target="slides/slide2.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2" y="0"/>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0" tIns="45682" rIns="91370" bIns="45682" numCol="1" anchor="t" anchorCtr="0" compatLnSpc="1">
            <a:prstTxWarp prst="textNoShape">
              <a:avLst/>
            </a:prstTxWarp>
          </a:bodyPr>
          <a:lstStyle>
            <a:lvl1pPr defTabSz="912567" eaLnBrk="0" hangingPunct="0">
              <a:lnSpc>
                <a:spcPct val="85000"/>
              </a:lnSpc>
              <a:defRPr sz="1200"/>
            </a:lvl1pPr>
          </a:lstStyle>
          <a:p>
            <a:pPr>
              <a:defRPr/>
            </a:pPr>
            <a:endParaRPr lang="en-US" altLang="en-US"/>
          </a:p>
        </p:txBody>
      </p:sp>
      <p:sp>
        <p:nvSpPr>
          <p:cNvPr id="84995" name="Rectangle 3"/>
          <p:cNvSpPr>
            <a:spLocks noGrp="1" noChangeArrowheads="1"/>
          </p:cNvSpPr>
          <p:nvPr>
            <p:ph type="dt" sz="quarter" idx="1"/>
          </p:nvPr>
        </p:nvSpPr>
        <p:spPr bwMode="auto">
          <a:xfrm>
            <a:off x="3970340" y="0"/>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0" tIns="45682" rIns="91370" bIns="45682" numCol="1" anchor="t" anchorCtr="0" compatLnSpc="1">
            <a:prstTxWarp prst="textNoShape">
              <a:avLst/>
            </a:prstTxWarp>
          </a:bodyPr>
          <a:lstStyle>
            <a:lvl1pPr algn="r" defTabSz="912567" eaLnBrk="0" hangingPunct="0">
              <a:lnSpc>
                <a:spcPct val="85000"/>
              </a:lnSpc>
              <a:defRPr sz="1200"/>
            </a:lvl1pPr>
          </a:lstStyle>
          <a:p>
            <a:pPr>
              <a:defRPr/>
            </a:pPr>
            <a:fld id="{6CD4CE62-3FC0-455F-A8FE-AE161166817C}" type="datetimeFigureOut">
              <a:rPr lang="en-US" altLang="en-US"/>
              <a:pPr>
                <a:defRPr/>
              </a:pPr>
              <a:t>10/1/2024</a:t>
            </a:fld>
            <a:endParaRPr lang="en-US" altLang="en-US"/>
          </a:p>
        </p:txBody>
      </p:sp>
      <p:sp>
        <p:nvSpPr>
          <p:cNvPr id="84996" name="Rectangle 4"/>
          <p:cNvSpPr>
            <a:spLocks noGrp="1" noChangeArrowheads="1"/>
          </p:cNvSpPr>
          <p:nvPr>
            <p:ph type="ftr" sz="quarter" idx="2"/>
          </p:nvPr>
        </p:nvSpPr>
        <p:spPr bwMode="auto">
          <a:xfrm>
            <a:off x="2"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0" tIns="45682" rIns="91370" bIns="45682" numCol="1" anchor="b" anchorCtr="0" compatLnSpc="1">
            <a:prstTxWarp prst="textNoShape">
              <a:avLst/>
            </a:prstTxWarp>
          </a:bodyPr>
          <a:lstStyle>
            <a:lvl1pPr defTabSz="912567" eaLnBrk="0" hangingPunct="0">
              <a:lnSpc>
                <a:spcPct val="85000"/>
              </a:lnSpc>
              <a:defRPr sz="1200"/>
            </a:lvl1pPr>
          </a:lstStyle>
          <a:p>
            <a:pPr>
              <a:defRPr/>
            </a:pPr>
            <a:endParaRPr lang="en-US" altLang="en-US"/>
          </a:p>
        </p:txBody>
      </p:sp>
      <p:sp>
        <p:nvSpPr>
          <p:cNvPr id="84997" name="Rectangle 5"/>
          <p:cNvSpPr>
            <a:spLocks noGrp="1" noChangeArrowheads="1"/>
          </p:cNvSpPr>
          <p:nvPr>
            <p:ph type="sldNum" sz="quarter" idx="3"/>
          </p:nvPr>
        </p:nvSpPr>
        <p:spPr bwMode="auto">
          <a:xfrm>
            <a:off x="3970340"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0" tIns="45682" rIns="91370" bIns="45682" numCol="1" anchor="b" anchorCtr="0" compatLnSpc="1">
            <a:prstTxWarp prst="textNoShape">
              <a:avLst/>
            </a:prstTxWarp>
          </a:bodyPr>
          <a:lstStyle>
            <a:lvl1pPr algn="r" defTabSz="912567" eaLnBrk="0" hangingPunct="0">
              <a:lnSpc>
                <a:spcPct val="85000"/>
              </a:lnSpc>
              <a:defRPr sz="1200"/>
            </a:lvl1pPr>
          </a:lstStyle>
          <a:p>
            <a:pPr>
              <a:defRPr/>
            </a:pPr>
            <a:fld id="{6621FB30-21BD-4C7F-A69B-6EB3753A209A}" type="slidenum">
              <a:rPr lang="en-US" altLang="en-US"/>
              <a:pPr>
                <a:defRPr/>
              </a:pPr>
              <a:t>‹#›</a:t>
            </a:fld>
            <a:endParaRPr lang="en-US" altLang="en-US"/>
          </a:p>
        </p:txBody>
      </p:sp>
    </p:spTree>
    <p:extLst>
      <p:ext uri="{BB962C8B-B14F-4D97-AF65-F5344CB8AC3E}">
        <p14:creationId xmlns:p14="http://schemas.microsoft.com/office/powerpoint/2010/main" val="3967519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4" y="0"/>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77" tIns="46539" rIns="93077" bIns="46539" numCol="1" anchor="t" anchorCtr="0" compatLnSpc="1">
            <a:prstTxWarp prst="textNoShape">
              <a:avLst/>
            </a:prstTxWarp>
          </a:bodyPr>
          <a:lstStyle>
            <a:lvl1pPr defTabSz="930023">
              <a:defRPr sz="1200" b="0">
                <a:solidFill>
                  <a:schemeClr val="tx1"/>
                </a:solidFill>
              </a:defRPr>
            </a:lvl1pPr>
          </a:lstStyle>
          <a:p>
            <a:pPr>
              <a:defRPr/>
            </a:pPr>
            <a:endParaRPr lang="en-US" altLang="en-US"/>
          </a:p>
        </p:txBody>
      </p:sp>
      <p:sp>
        <p:nvSpPr>
          <p:cNvPr id="59395" name="Rectangle 3"/>
          <p:cNvSpPr>
            <a:spLocks noGrp="1" noChangeArrowheads="1"/>
          </p:cNvSpPr>
          <p:nvPr>
            <p:ph type="dt" idx="1"/>
          </p:nvPr>
        </p:nvSpPr>
        <p:spPr bwMode="auto">
          <a:xfrm>
            <a:off x="3971928" y="0"/>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77" tIns="46539" rIns="93077" bIns="46539" numCol="1" anchor="t" anchorCtr="0" compatLnSpc="1">
            <a:prstTxWarp prst="textNoShape">
              <a:avLst/>
            </a:prstTxWarp>
          </a:bodyPr>
          <a:lstStyle>
            <a:lvl1pPr algn="r" defTabSz="930023">
              <a:defRPr sz="1200" b="0">
                <a:solidFill>
                  <a:schemeClr val="tx1"/>
                </a:solidFill>
              </a:defRPr>
            </a:lvl1pPr>
          </a:lstStyle>
          <a:p>
            <a:pPr>
              <a:defRPr/>
            </a:pPr>
            <a:endParaRPr lang="en-US" altLang="en-US"/>
          </a:p>
        </p:txBody>
      </p:sp>
      <p:sp>
        <p:nvSpPr>
          <p:cNvPr id="73732" name="Rectangle 4"/>
          <p:cNvSpPr>
            <a:spLocks noGrp="1" noRot="1" noChangeAspect="1" noChangeArrowheads="1" noTextEdit="1"/>
          </p:cNvSpPr>
          <p:nvPr>
            <p:ph type="sldImg" idx="2"/>
          </p:nvPr>
        </p:nvSpPr>
        <p:spPr bwMode="auto">
          <a:xfrm>
            <a:off x="1182688" y="698500"/>
            <a:ext cx="4646612"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7" name="Rectangle 5"/>
          <p:cNvSpPr>
            <a:spLocks noGrp="1" noChangeArrowheads="1"/>
          </p:cNvSpPr>
          <p:nvPr>
            <p:ph type="body" sz="quarter" idx="3"/>
          </p:nvPr>
        </p:nvSpPr>
        <p:spPr bwMode="auto">
          <a:xfrm>
            <a:off x="701677" y="4416431"/>
            <a:ext cx="5607050"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77" tIns="46539" rIns="93077" bIns="4653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9398" name="Rectangle 6"/>
          <p:cNvSpPr>
            <a:spLocks noGrp="1" noChangeArrowheads="1"/>
          </p:cNvSpPr>
          <p:nvPr>
            <p:ph type="ftr" sz="quarter" idx="4"/>
          </p:nvPr>
        </p:nvSpPr>
        <p:spPr bwMode="auto">
          <a:xfrm>
            <a:off x="4"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77" tIns="46539" rIns="93077" bIns="46539" numCol="1" anchor="b" anchorCtr="0" compatLnSpc="1">
            <a:prstTxWarp prst="textNoShape">
              <a:avLst/>
            </a:prstTxWarp>
          </a:bodyPr>
          <a:lstStyle>
            <a:lvl1pPr defTabSz="930023">
              <a:defRPr sz="1200" b="0">
                <a:solidFill>
                  <a:schemeClr val="tx1"/>
                </a:solidFill>
              </a:defRPr>
            </a:lvl1pPr>
          </a:lstStyle>
          <a:p>
            <a:pPr>
              <a:defRPr/>
            </a:pPr>
            <a:endParaRPr lang="en-US" altLang="en-US"/>
          </a:p>
        </p:txBody>
      </p:sp>
      <p:sp>
        <p:nvSpPr>
          <p:cNvPr id="59399" name="Rectangle 7"/>
          <p:cNvSpPr>
            <a:spLocks noGrp="1" noChangeArrowheads="1"/>
          </p:cNvSpPr>
          <p:nvPr>
            <p:ph type="sldNum" sz="quarter" idx="5"/>
          </p:nvPr>
        </p:nvSpPr>
        <p:spPr bwMode="auto">
          <a:xfrm>
            <a:off x="3971928"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77" tIns="46539" rIns="93077" bIns="46539" numCol="1" anchor="b" anchorCtr="0" compatLnSpc="1">
            <a:prstTxWarp prst="textNoShape">
              <a:avLst/>
            </a:prstTxWarp>
          </a:bodyPr>
          <a:lstStyle>
            <a:lvl1pPr algn="r" defTabSz="930023">
              <a:defRPr sz="1200" b="0">
                <a:solidFill>
                  <a:schemeClr val="tx1"/>
                </a:solidFill>
              </a:defRPr>
            </a:lvl1pPr>
          </a:lstStyle>
          <a:p>
            <a:pPr>
              <a:defRPr/>
            </a:pPr>
            <a:fld id="{D9912C15-D728-4FAC-AF99-BDA28C7478F7}" type="slidenum">
              <a:rPr lang="en-US" altLang="en-US"/>
              <a:pPr>
                <a:defRPr/>
              </a:pPr>
              <a:t>‹#›</a:t>
            </a:fld>
            <a:endParaRPr lang="en-US" altLang="en-US"/>
          </a:p>
        </p:txBody>
      </p:sp>
    </p:spTree>
    <p:extLst>
      <p:ext uri="{BB962C8B-B14F-4D97-AF65-F5344CB8AC3E}">
        <p14:creationId xmlns:p14="http://schemas.microsoft.com/office/powerpoint/2010/main" val="42581855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6703471" y="8366473"/>
            <a:ext cx="84959" cy="185872"/>
          </a:xfrm>
          <a:prstGeom prst="rect">
            <a:avLst/>
          </a:prstGeom>
          <a:noFill/>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9C82D0B-2745-43F5-A242-79DE1EE6F40C}" type="slidenum">
              <a:rPr lang="en-US" sz="1200" smtClean="0"/>
              <a:pPr eaLnBrk="1" hangingPunct="1"/>
              <a:t>1</a:t>
            </a:fld>
            <a:endParaRPr lang="en-US" sz="1200"/>
          </a:p>
        </p:txBody>
      </p:sp>
      <p:sp>
        <p:nvSpPr>
          <p:cNvPr id="9219" name="Rectangle 9"/>
          <p:cNvSpPr>
            <a:spLocks noGrp="1" noRot="1" noChangeAspect="1" noChangeArrowheads="1" noTextEdit="1"/>
          </p:cNvSpPr>
          <p:nvPr>
            <p:ph type="sldImg"/>
          </p:nvPr>
        </p:nvSpPr>
        <p:spPr>
          <a:ln/>
        </p:spPr>
      </p:sp>
      <p:sp>
        <p:nvSpPr>
          <p:cNvPr id="9220" name="Rectangle 10"/>
          <p:cNvSpPr>
            <a:spLocks noGrp="1" noChangeArrowheads="1"/>
          </p:cNvSpPr>
          <p:nvPr>
            <p:ph type="body" idx="1"/>
          </p:nvPr>
        </p:nvSpPr>
        <p:spPr>
          <a:xfrm>
            <a:off x="590149" y="4687926"/>
            <a:ext cx="6210284" cy="247829"/>
          </a:xfrm>
          <a:noFill/>
        </p:spPr>
        <p:txBody>
          <a:bodyPr/>
          <a:lstStyle/>
          <a:p>
            <a:pPr eaLnBrk="1" hangingPunct="1"/>
            <a:endParaRPr lang="en-US" dirty="0"/>
          </a:p>
        </p:txBody>
      </p:sp>
    </p:spTree>
    <p:extLst>
      <p:ext uri="{BB962C8B-B14F-4D97-AF65-F5344CB8AC3E}">
        <p14:creationId xmlns:p14="http://schemas.microsoft.com/office/powerpoint/2010/main" val="1041337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10</a:t>
            </a:fld>
            <a:endParaRPr lang="en-US"/>
          </a:p>
        </p:txBody>
      </p:sp>
    </p:spTree>
    <p:extLst>
      <p:ext uri="{BB962C8B-B14F-4D97-AF65-F5344CB8AC3E}">
        <p14:creationId xmlns:p14="http://schemas.microsoft.com/office/powerpoint/2010/main" val="728053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11</a:t>
            </a:fld>
            <a:endParaRPr lang="en-US"/>
          </a:p>
        </p:txBody>
      </p:sp>
    </p:spTree>
    <p:extLst>
      <p:ext uri="{BB962C8B-B14F-4D97-AF65-F5344CB8AC3E}">
        <p14:creationId xmlns:p14="http://schemas.microsoft.com/office/powerpoint/2010/main" val="3027144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12</a:t>
            </a:fld>
            <a:endParaRPr lang="en-US"/>
          </a:p>
        </p:txBody>
      </p:sp>
    </p:spTree>
    <p:extLst>
      <p:ext uri="{BB962C8B-B14F-4D97-AF65-F5344CB8AC3E}">
        <p14:creationId xmlns:p14="http://schemas.microsoft.com/office/powerpoint/2010/main" val="2654514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13</a:t>
            </a:fld>
            <a:endParaRPr lang="en-US"/>
          </a:p>
        </p:txBody>
      </p:sp>
    </p:spTree>
    <p:extLst>
      <p:ext uri="{BB962C8B-B14F-4D97-AF65-F5344CB8AC3E}">
        <p14:creationId xmlns:p14="http://schemas.microsoft.com/office/powerpoint/2010/main" val="6228867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14</a:t>
            </a:fld>
            <a:endParaRPr lang="en-US"/>
          </a:p>
        </p:txBody>
      </p:sp>
    </p:spTree>
    <p:extLst>
      <p:ext uri="{BB962C8B-B14F-4D97-AF65-F5344CB8AC3E}">
        <p14:creationId xmlns:p14="http://schemas.microsoft.com/office/powerpoint/2010/main" val="37704174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15</a:t>
            </a:fld>
            <a:endParaRPr lang="en-US"/>
          </a:p>
        </p:txBody>
      </p:sp>
    </p:spTree>
    <p:extLst>
      <p:ext uri="{BB962C8B-B14F-4D97-AF65-F5344CB8AC3E}">
        <p14:creationId xmlns:p14="http://schemas.microsoft.com/office/powerpoint/2010/main" val="1428464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16</a:t>
            </a:fld>
            <a:endParaRPr lang="en-US"/>
          </a:p>
        </p:txBody>
      </p:sp>
    </p:spTree>
    <p:extLst>
      <p:ext uri="{BB962C8B-B14F-4D97-AF65-F5344CB8AC3E}">
        <p14:creationId xmlns:p14="http://schemas.microsoft.com/office/powerpoint/2010/main" val="22032528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17</a:t>
            </a:fld>
            <a:endParaRPr lang="en-US"/>
          </a:p>
        </p:txBody>
      </p:sp>
    </p:spTree>
    <p:extLst>
      <p:ext uri="{BB962C8B-B14F-4D97-AF65-F5344CB8AC3E}">
        <p14:creationId xmlns:p14="http://schemas.microsoft.com/office/powerpoint/2010/main" val="522045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18</a:t>
            </a:fld>
            <a:endParaRPr lang="en-US"/>
          </a:p>
        </p:txBody>
      </p:sp>
    </p:spTree>
    <p:extLst>
      <p:ext uri="{BB962C8B-B14F-4D97-AF65-F5344CB8AC3E}">
        <p14:creationId xmlns:p14="http://schemas.microsoft.com/office/powerpoint/2010/main" val="4190052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19</a:t>
            </a:fld>
            <a:endParaRPr lang="en-US"/>
          </a:p>
        </p:txBody>
      </p:sp>
    </p:spTree>
    <p:extLst>
      <p:ext uri="{BB962C8B-B14F-4D97-AF65-F5344CB8AC3E}">
        <p14:creationId xmlns:p14="http://schemas.microsoft.com/office/powerpoint/2010/main" val="637577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2</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20</a:t>
            </a:fld>
            <a:endParaRPr lang="en-US"/>
          </a:p>
        </p:txBody>
      </p:sp>
    </p:spTree>
    <p:extLst>
      <p:ext uri="{BB962C8B-B14F-4D97-AF65-F5344CB8AC3E}">
        <p14:creationId xmlns:p14="http://schemas.microsoft.com/office/powerpoint/2010/main" val="25299847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21</a:t>
            </a:fld>
            <a:endParaRPr lang="en-US"/>
          </a:p>
        </p:txBody>
      </p:sp>
    </p:spTree>
    <p:extLst>
      <p:ext uri="{BB962C8B-B14F-4D97-AF65-F5344CB8AC3E}">
        <p14:creationId xmlns:p14="http://schemas.microsoft.com/office/powerpoint/2010/main" val="1815742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22</a:t>
            </a:fld>
            <a:endParaRPr lang="en-US"/>
          </a:p>
        </p:txBody>
      </p:sp>
    </p:spTree>
    <p:extLst>
      <p:ext uri="{BB962C8B-B14F-4D97-AF65-F5344CB8AC3E}">
        <p14:creationId xmlns:p14="http://schemas.microsoft.com/office/powerpoint/2010/main" val="28363591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23</a:t>
            </a:fld>
            <a:endParaRPr lang="en-US"/>
          </a:p>
        </p:txBody>
      </p:sp>
    </p:spTree>
    <p:extLst>
      <p:ext uri="{BB962C8B-B14F-4D97-AF65-F5344CB8AC3E}">
        <p14:creationId xmlns:p14="http://schemas.microsoft.com/office/powerpoint/2010/main" val="14797082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24</a:t>
            </a:fld>
            <a:endParaRPr lang="en-US"/>
          </a:p>
        </p:txBody>
      </p:sp>
    </p:spTree>
    <p:extLst>
      <p:ext uri="{BB962C8B-B14F-4D97-AF65-F5344CB8AC3E}">
        <p14:creationId xmlns:p14="http://schemas.microsoft.com/office/powerpoint/2010/main" val="224773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3</a:t>
            </a:fld>
            <a:endParaRPr lang="en-US"/>
          </a:p>
        </p:txBody>
      </p:sp>
    </p:spTree>
    <p:extLst>
      <p:ext uri="{BB962C8B-B14F-4D97-AF65-F5344CB8AC3E}">
        <p14:creationId xmlns:p14="http://schemas.microsoft.com/office/powerpoint/2010/main" val="539187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4</a:t>
            </a:fld>
            <a:endParaRPr lang="en-US"/>
          </a:p>
        </p:txBody>
      </p:sp>
    </p:spTree>
    <p:extLst>
      <p:ext uri="{BB962C8B-B14F-4D97-AF65-F5344CB8AC3E}">
        <p14:creationId xmlns:p14="http://schemas.microsoft.com/office/powerpoint/2010/main" val="2071705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5</a:t>
            </a:fld>
            <a:endParaRPr lang="en-US"/>
          </a:p>
        </p:txBody>
      </p:sp>
    </p:spTree>
    <p:extLst>
      <p:ext uri="{BB962C8B-B14F-4D97-AF65-F5344CB8AC3E}">
        <p14:creationId xmlns:p14="http://schemas.microsoft.com/office/powerpoint/2010/main" val="1790947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6</a:t>
            </a:fld>
            <a:endParaRPr lang="en-US"/>
          </a:p>
        </p:txBody>
      </p:sp>
    </p:spTree>
    <p:extLst>
      <p:ext uri="{BB962C8B-B14F-4D97-AF65-F5344CB8AC3E}">
        <p14:creationId xmlns:p14="http://schemas.microsoft.com/office/powerpoint/2010/main" val="1221017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7</a:t>
            </a:fld>
            <a:endParaRPr lang="en-US"/>
          </a:p>
        </p:txBody>
      </p:sp>
    </p:spTree>
    <p:extLst>
      <p:ext uri="{BB962C8B-B14F-4D97-AF65-F5344CB8AC3E}">
        <p14:creationId xmlns:p14="http://schemas.microsoft.com/office/powerpoint/2010/main" val="1672784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8</a:t>
            </a:fld>
            <a:endParaRPr lang="en-US"/>
          </a:p>
        </p:txBody>
      </p:sp>
    </p:spTree>
    <p:extLst>
      <p:ext uri="{BB962C8B-B14F-4D97-AF65-F5344CB8AC3E}">
        <p14:creationId xmlns:p14="http://schemas.microsoft.com/office/powerpoint/2010/main" val="1373838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9</a:t>
            </a:fld>
            <a:endParaRPr lang="en-US"/>
          </a:p>
        </p:txBody>
      </p:sp>
    </p:spTree>
    <p:extLst>
      <p:ext uri="{BB962C8B-B14F-4D97-AF65-F5344CB8AC3E}">
        <p14:creationId xmlns:p14="http://schemas.microsoft.com/office/powerpoint/2010/main" val="302420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3.emf"/><Relationship Id="rId4" Type="http://schemas.openxmlformats.org/officeDocument/2006/relationships/oleObject" Target="../embeddings/oleObject4.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3.emf"/><Relationship Id="rId4" Type="http://schemas.openxmlformats.org/officeDocument/2006/relationships/oleObject" Target="../embeddings/oleObject5.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image" Target="../media/image3.emf"/><Relationship Id="rId4" Type="http://schemas.openxmlformats.org/officeDocument/2006/relationships/oleObject" Target="../embeddings/oleObject6.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image" Target="../media/image3.emf"/><Relationship Id="rId4" Type="http://schemas.openxmlformats.org/officeDocument/2006/relationships/oleObject" Target="../embeddings/oleObject7.bin"/></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E3391274-183B-4103-B558-612668BA3276}" type="slidenum">
              <a:rPr lang="en-US"/>
              <a:pPr>
                <a:defRPr/>
              </a:pPr>
              <a:t>‹#›</a:t>
            </a:fld>
            <a:endParaRPr lang="en-US"/>
          </a:p>
        </p:txBody>
      </p:sp>
    </p:spTree>
    <p:extLst>
      <p:ext uri="{BB962C8B-B14F-4D97-AF65-F5344CB8AC3E}">
        <p14:creationId xmlns:p14="http://schemas.microsoft.com/office/powerpoint/2010/main" val="2631124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BEEED85E-2246-42B2-9843-E0C9CD436E11}" type="slidenum">
              <a:rPr lang="en-US"/>
              <a:pPr>
                <a:defRPr/>
              </a:pPr>
              <a:t>‹#›</a:t>
            </a:fld>
            <a:endParaRPr lang="en-US"/>
          </a:p>
        </p:txBody>
      </p:sp>
    </p:spTree>
    <p:extLst>
      <p:ext uri="{BB962C8B-B14F-4D97-AF65-F5344CB8AC3E}">
        <p14:creationId xmlns:p14="http://schemas.microsoft.com/office/powerpoint/2010/main" val="2545052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81000"/>
            <a:ext cx="20955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381000"/>
            <a:ext cx="61341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62C9171C-06C7-417A-84B4-94DD1C77ED31}" type="slidenum">
              <a:rPr lang="en-US"/>
              <a:pPr>
                <a:defRPr/>
              </a:pPr>
              <a:t>‹#›</a:t>
            </a:fld>
            <a:endParaRPr lang="en-US"/>
          </a:p>
        </p:txBody>
      </p:sp>
    </p:spTree>
    <p:extLst>
      <p:ext uri="{BB962C8B-B14F-4D97-AF65-F5344CB8AC3E}">
        <p14:creationId xmlns:p14="http://schemas.microsoft.com/office/powerpoint/2010/main" val="4190657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t="11472" b="2867"/>
          <a:stretch>
            <a:fillRect/>
          </a:stretch>
        </p:blipFill>
        <p:spPr bwMode="auto">
          <a:xfrm>
            <a:off x="381000" y="381000"/>
            <a:ext cx="35052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flower5 smal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471988"/>
            <a:ext cx="2366963" cy="238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457200" y="3352800"/>
            <a:ext cx="6400800" cy="175260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457200" y="1219200"/>
            <a:ext cx="7772400" cy="2057400"/>
          </a:xfrm>
        </p:spPr>
        <p:txBody>
          <a:bodyPr anchor="t"/>
          <a:lstStyle>
            <a:lvl1pPr>
              <a:defRPr sz="4600"/>
            </a:lvl1pPr>
          </a:lstStyle>
          <a:p>
            <a:r>
              <a:rPr lang="en-US"/>
              <a:t>Click to edit Master title style</a:t>
            </a:r>
          </a:p>
        </p:txBody>
      </p:sp>
    </p:spTree>
    <p:extLst>
      <p:ext uri="{BB962C8B-B14F-4D97-AF65-F5344CB8AC3E}">
        <p14:creationId xmlns:p14="http://schemas.microsoft.com/office/powerpoint/2010/main" val="3300496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81000" y="381000"/>
            <a:ext cx="8534400" cy="838200"/>
          </a:xfrm>
        </p:spPr>
        <p:txBody>
          <a:bodyPr/>
          <a:lstStyle/>
          <a:p>
            <a:r>
              <a:rPr lang="en-US"/>
              <a:t>Click to edit Master title style</a:t>
            </a:r>
          </a:p>
        </p:txBody>
      </p:sp>
      <p:sp>
        <p:nvSpPr>
          <p:cNvPr id="3" name="Content Placeholder 2"/>
          <p:cNvSpPr>
            <a:spLocks noGrp="1"/>
          </p:cNvSpPr>
          <p:nvPr>
            <p:ph sz="quarter" idx="1"/>
          </p:nvPr>
        </p:nvSpPr>
        <p:spPr>
          <a:xfrm>
            <a:off x="381000" y="1524000"/>
            <a:ext cx="41148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524000"/>
            <a:ext cx="41148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381000" y="3924300"/>
            <a:ext cx="41148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24300"/>
            <a:ext cx="41148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4A22A688-949A-4EE3-9E8C-51E0111E2705}" type="slidenum">
              <a:rPr lang="en-US"/>
              <a:pPr>
                <a:defRPr/>
              </a:pPr>
              <a:t>‹#›</a:t>
            </a:fld>
            <a:endParaRPr lang="en-US"/>
          </a:p>
        </p:txBody>
      </p:sp>
    </p:spTree>
    <p:extLst>
      <p:ext uri="{BB962C8B-B14F-4D97-AF65-F5344CB8AC3E}">
        <p14:creationId xmlns:p14="http://schemas.microsoft.com/office/powerpoint/2010/main" val="2980107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7BD01A26-42CD-470D-8A4B-82D3D5EBE28F}" type="slidenum">
              <a:rPr lang="en-US"/>
              <a:pPr>
                <a:defRPr/>
              </a:pPr>
              <a:t>‹#›</a:t>
            </a:fld>
            <a:endParaRPr lang="en-US"/>
          </a:p>
        </p:txBody>
      </p:sp>
    </p:spTree>
    <p:extLst>
      <p:ext uri="{BB962C8B-B14F-4D97-AF65-F5344CB8AC3E}">
        <p14:creationId xmlns:p14="http://schemas.microsoft.com/office/powerpoint/2010/main" val="3459176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48BA0DA5-36FE-4B8E-B74C-4A35FA3CC1DD}" type="slidenum">
              <a:rPr lang="en-US"/>
              <a:pPr>
                <a:defRPr/>
              </a:pPr>
              <a:t>‹#›</a:t>
            </a:fld>
            <a:endParaRPr lang="en-US"/>
          </a:p>
        </p:txBody>
      </p:sp>
    </p:spTree>
    <p:extLst>
      <p:ext uri="{BB962C8B-B14F-4D97-AF65-F5344CB8AC3E}">
        <p14:creationId xmlns:p14="http://schemas.microsoft.com/office/powerpoint/2010/main" val="147705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B6091DAB-7B2B-412D-944E-BD5643548FAF}" type="slidenum">
              <a:rPr lang="en-US"/>
              <a:pPr>
                <a:defRPr/>
              </a:pPr>
              <a:t>‹#›</a:t>
            </a:fld>
            <a:endParaRPr lang="en-US"/>
          </a:p>
        </p:txBody>
      </p:sp>
    </p:spTree>
    <p:extLst>
      <p:ext uri="{BB962C8B-B14F-4D97-AF65-F5344CB8AC3E}">
        <p14:creationId xmlns:p14="http://schemas.microsoft.com/office/powerpoint/2010/main" val="23457861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5240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9E160C00-8CE6-4B64-B3E4-B454718F6C96}" type="slidenum">
              <a:rPr lang="en-US"/>
              <a:pPr>
                <a:defRPr/>
              </a:pPr>
              <a:t>‹#›</a:t>
            </a:fld>
            <a:endParaRPr lang="en-US"/>
          </a:p>
        </p:txBody>
      </p:sp>
    </p:spTree>
    <p:extLst>
      <p:ext uri="{BB962C8B-B14F-4D97-AF65-F5344CB8AC3E}">
        <p14:creationId xmlns:p14="http://schemas.microsoft.com/office/powerpoint/2010/main" val="9678935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58BB63B3-77DE-44D7-9013-0EFD19700237}" type="slidenum">
              <a:rPr lang="en-US"/>
              <a:pPr>
                <a:defRPr/>
              </a:pPr>
              <a:t>‹#›</a:t>
            </a:fld>
            <a:endParaRPr lang="en-US"/>
          </a:p>
        </p:txBody>
      </p:sp>
    </p:spTree>
    <p:extLst>
      <p:ext uri="{BB962C8B-B14F-4D97-AF65-F5344CB8AC3E}">
        <p14:creationId xmlns:p14="http://schemas.microsoft.com/office/powerpoint/2010/main" val="30788229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80893306-25E0-49B4-887A-2FEAF130E2FD}" type="slidenum">
              <a:rPr lang="en-US"/>
              <a:pPr>
                <a:defRPr/>
              </a:pPr>
              <a:t>‹#›</a:t>
            </a:fld>
            <a:endParaRPr lang="en-US"/>
          </a:p>
        </p:txBody>
      </p:sp>
    </p:spTree>
    <p:extLst>
      <p:ext uri="{BB962C8B-B14F-4D97-AF65-F5344CB8AC3E}">
        <p14:creationId xmlns:p14="http://schemas.microsoft.com/office/powerpoint/2010/main" val="1411020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F5F06E89-2A86-4243-8A52-8103938C982D}" type="slidenum">
              <a:rPr lang="en-US"/>
              <a:pPr>
                <a:defRPr/>
              </a:pPr>
              <a:t>‹#›</a:t>
            </a:fld>
            <a:endParaRPr lang="en-US"/>
          </a:p>
        </p:txBody>
      </p:sp>
    </p:spTree>
    <p:extLst>
      <p:ext uri="{BB962C8B-B14F-4D97-AF65-F5344CB8AC3E}">
        <p14:creationId xmlns:p14="http://schemas.microsoft.com/office/powerpoint/2010/main" val="92244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C2EAA0B-7DEA-4224-A397-99DE07C3DD3C}" type="slidenum">
              <a:rPr lang="en-US"/>
              <a:pPr>
                <a:defRPr/>
              </a:pPr>
              <a:t>‹#›</a:t>
            </a:fld>
            <a:endParaRPr lang="en-US"/>
          </a:p>
        </p:txBody>
      </p:sp>
    </p:spTree>
    <p:extLst>
      <p:ext uri="{BB962C8B-B14F-4D97-AF65-F5344CB8AC3E}">
        <p14:creationId xmlns:p14="http://schemas.microsoft.com/office/powerpoint/2010/main" val="19594311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28408287-273F-456A-BEE4-5C6601B019B3}" type="slidenum">
              <a:rPr lang="en-US"/>
              <a:pPr>
                <a:defRPr/>
              </a:pPr>
              <a:t>‹#›</a:t>
            </a:fld>
            <a:endParaRPr lang="en-US"/>
          </a:p>
        </p:txBody>
      </p:sp>
    </p:spTree>
    <p:extLst>
      <p:ext uri="{BB962C8B-B14F-4D97-AF65-F5344CB8AC3E}">
        <p14:creationId xmlns:p14="http://schemas.microsoft.com/office/powerpoint/2010/main" val="135149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4D50F16A-9189-4975-BB2A-417961C5EF66}" type="slidenum">
              <a:rPr lang="en-US"/>
              <a:pPr>
                <a:defRPr/>
              </a:pPr>
              <a:t>‹#›</a:t>
            </a:fld>
            <a:endParaRPr lang="en-US"/>
          </a:p>
        </p:txBody>
      </p:sp>
    </p:spTree>
    <p:extLst>
      <p:ext uri="{BB962C8B-B14F-4D97-AF65-F5344CB8AC3E}">
        <p14:creationId xmlns:p14="http://schemas.microsoft.com/office/powerpoint/2010/main" val="17162425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BD3BEAF9-A34B-4DB9-883D-6A668EB06D6C}" type="slidenum">
              <a:rPr lang="en-US"/>
              <a:pPr>
                <a:defRPr/>
              </a:pPr>
              <a:t>‹#›</a:t>
            </a:fld>
            <a:endParaRPr lang="en-US"/>
          </a:p>
        </p:txBody>
      </p:sp>
    </p:spTree>
    <p:extLst>
      <p:ext uri="{BB962C8B-B14F-4D97-AF65-F5344CB8AC3E}">
        <p14:creationId xmlns:p14="http://schemas.microsoft.com/office/powerpoint/2010/main" val="5657727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21336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381000"/>
            <a:ext cx="62484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F7753D31-1600-48B2-9194-B85BF1F9B11E}" type="slidenum">
              <a:rPr lang="en-US"/>
              <a:pPr>
                <a:defRPr/>
              </a:pPr>
              <a:t>‹#›</a:t>
            </a:fld>
            <a:endParaRPr lang="en-US"/>
          </a:p>
        </p:txBody>
      </p:sp>
    </p:spTree>
    <p:extLst>
      <p:ext uri="{BB962C8B-B14F-4D97-AF65-F5344CB8AC3E}">
        <p14:creationId xmlns:p14="http://schemas.microsoft.com/office/powerpoint/2010/main" val="9775769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1"/>
            </p:custDataLst>
            <p:extLst>
              <p:ext uri="{D42A27DB-BD31-4B8C-83A1-F6EECF244321}">
                <p14:modId xmlns:p14="http://schemas.microsoft.com/office/powerpoint/2010/main" val="11185892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12" name="Object 1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auto">
              <a:spcBef>
                <a:spcPts val="0"/>
              </a:spcBef>
              <a:spcAft>
                <a:spcPts val="0"/>
              </a:spcAft>
            </a:pPr>
            <a:endParaRPr lang="en-US" sz="2800">
              <a:solidFill>
                <a:srgbClr val="FFFFFF"/>
              </a:solidFill>
              <a:latin typeface="Arial"/>
              <a:cs typeface="Arial"/>
              <a:sym typeface="Arial"/>
            </a:endParaRPr>
          </a:p>
        </p:txBody>
      </p:sp>
      <p:sp>
        <p:nvSpPr>
          <p:cNvPr id="2" name="Title 1"/>
          <p:cNvSpPr>
            <a:spLocks noGrp="1"/>
          </p:cNvSpPr>
          <p:nvPr>
            <p:ph type="ctrTitle"/>
          </p:nvPr>
        </p:nvSpPr>
        <p:spPr>
          <a:xfrm>
            <a:off x="2688336" y="2724912"/>
            <a:ext cx="4956485" cy="430887"/>
          </a:xfrm>
        </p:spPr>
        <p:txBody>
          <a:bodyPr wrap="square" lIns="0" tIns="0" rIns="0" bIns="0">
            <a:spAutoFit/>
          </a:bodyPr>
          <a:lstStyle>
            <a:lvl1pPr algn="l">
              <a:defRPr sz="2800">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2689602" y="4937760"/>
            <a:ext cx="2781211" cy="215444"/>
          </a:xfrm>
        </p:spPr>
        <p:txBody>
          <a:bodyPr wrap="square" lIns="0" tIns="0" rIns="0" bIns="0">
            <a:spAutoFit/>
          </a:bodyPr>
          <a:lstStyle>
            <a:lvl1pPr marL="0" indent="0" algn="l">
              <a:buNone/>
              <a:defRPr sz="1400" b="1">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9" name="TitleTopPlaceholder"/>
          <p:cNvSpPr>
            <a:spLocks noChangeArrowheads="1"/>
          </p:cNvSpPr>
          <p:nvPr userDrawn="1"/>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endParaRPr lang="en-US" sz="1600" b="0">
              <a:solidFill>
                <a:srgbClr val="000000"/>
              </a:solidFill>
              <a:latin typeface="Arial"/>
            </a:endParaRPr>
          </a:p>
        </p:txBody>
      </p:sp>
      <p:sp>
        <p:nvSpPr>
          <p:cNvPr id="20" name="TitleTopPlaceholder"/>
          <p:cNvSpPr>
            <a:spLocks noChangeArrowheads="1"/>
          </p:cNvSpPr>
          <p:nvPr userDrawn="1"/>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endParaRPr lang="en-US" sz="1600" b="0">
              <a:solidFill>
                <a:srgbClr val="000000"/>
              </a:solidFill>
              <a:latin typeface="Arial"/>
            </a:endParaRPr>
          </a:p>
        </p:txBody>
      </p:sp>
      <p:sp>
        <p:nvSpPr>
          <p:cNvPr id="21" name="TitleTopPlaceholder"/>
          <p:cNvSpPr>
            <a:spLocks noChangeArrowheads="1"/>
          </p:cNvSpPr>
          <p:nvPr userDrawn="1"/>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endParaRPr lang="en-US" sz="1600" b="0">
              <a:solidFill>
                <a:srgbClr val="000000"/>
              </a:solidFill>
              <a:latin typeface="Arial"/>
            </a:endParaRPr>
          </a:p>
        </p:txBody>
      </p:sp>
      <p:pic>
        <p:nvPicPr>
          <p:cNvPr id="22" name="Picture 4" descr="http://upload.wikimedia.org/wikipedia/commons/thumb/8/82/Seal_of_Massachusetts.svg/2000px-Seal_of_Massachusetts.svg.png"/>
          <p:cNvPicPr>
            <a:picLocks noChangeAspect="1" noChangeArrowheads="1"/>
          </p:cNvPicPr>
          <p:nvPr userDrawn="1"/>
        </p:nvPicPr>
        <p:blipFill>
          <a:blip r:embed="rId6"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4" name="McK Disclaimer"/>
          <p:cNvSpPr>
            <a:spLocks noChangeArrowheads="1"/>
          </p:cNvSpPr>
          <p:nvPr userDrawn="1"/>
        </p:nvSpPr>
        <p:spPr bwMode="auto">
          <a:xfrm>
            <a:off x="2689602" y="4343400"/>
            <a:ext cx="561619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fontAlgn="auto" hangingPunct="0">
              <a:spcBef>
                <a:spcPts val="0"/>
              </a:spcBef>
              <a:spcAft>
                <a:spcPts val="0"/>
              </a:spcAft>
            </a:pPr>
            <a:r>
              <a:rPr lang="en-US" sz="2000" b="0">
                <a:solidFill>
                  <a:srgbClr val="002960"/>
                </a:solidFill>
                <a:latin typeface="Arial"/>
                <a:ea typeface="ＭＳ Ｐゴシック"/>
              </a:rPr>
              <a:t>Executive Office of Health and Human Services</a:t>
            </a:r>
          </a:p>
        </p:txBody>
      </p:sp>
    </p:spTree>
    <p:extLst>
      <p:ext uri="{BB962C8B-B14F-4D97-AF65-F5344CB8AC3E}">
        <p14:creationId xmlns:p14="http://schemas.microsoft.com/office/powerpoint/2010/main" val="20950222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4645590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auto">
              <a:spcBef>
                <a:spcPts val="0"/>
              </a:spcBef>
              <a:spcAft>
                <a:spcPts val="0"/>
              </a:spcAft>
            </a:pPr>
            <a:endParaRPr lang="en-US" sz="1900">
              <a:solidFill>
                <a:srgbClr val="FFFFFF"/>
              </a:solidFill>
              <a:latin typeface="Arial"/>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09600" y="1143000"/>
            <a:ext cx="79248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613518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190942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auto">
              <a:spcBef>
                <a:spcPts val="0"/>
              </a:spcBef>
              <a:spcAft>
                <a:spcPts val="0"/>
              </a:spcAft>
            </a:pPr>
            <a:endParaRPr lang="en-US" sz="1900">
              <a:solidFill>
                <a:srgbClr val="FFFFFF"/>
              </a:solidFill>
              <a:latin typeface="Arial"/>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0"/>
            <a:ext cx="2901756" cy="1323439"/>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93237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7645261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auto">
              <a:spcBef>
                <a:spcPts val="0"/>
              </a:spcBef>
              <a:spcAft>
                <a:spcPts val="0"/>
              </a:spcAft>
            </a:pPr>
            <a:endParaRPr lang="en-US" sz="1900">
              <a:solidFill>
                <a:srgbClr val="FFFFFF"/>
              </a:solidFill>
              <a:latin typeface="Arial"/>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028700" y="1371600"/>
            <a:ext cx="70866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875142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4951851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auto">
              <a:spcBef>
                <a:spcPts val="0"/>
              </a:spcBef>
              <a:spcAft>
                <a:spcPts val="0"/>
              </a:spcAft>
            </a:pPr>
            <a:endParaRPr lang="en-US" sz="1900">
              <a:solidFill>
                <a:srgbClr val="FFFFFF"/>
              </a:solidFill>
              <a:latin typeface="Arial"/>
              <a:cs typeface="Arial"/>
              <a:sym typeface="Arial"/>
            </a:endParaRPr>
          </a:p>
        </p:txBody>
      </p:sp>
      <p:sp>
        <p:nvSpPr>
          <p:cNvPr id="2" name="Title 1"/>
          <p:cNvSpPr>
            <a:spLocks noGrp="1"/>
          </p:cNvSpPr>
          <p:nvPr>
            <p:ph type="title"/>
          </p:nvPr>
        </p:nvSpPr>
        <p:spPr>
          <a:xfrm>
            <a:off x="173736" y="237744"/>
            <a:ext cx="8741664" cy="292388"/>
          </a:xfrm>
        </p:spPr>
        <p:txBody>
          <a:bodyPr/>
          <a:lstStyle/>
          <a:p>
            <a:r>
              <a:rPr lang="en-US"/>
              <a:t>Click to edit Master title style</a:t>
            </a:r>
          </a:p>
        </p:txBody>
      </p:sp>
      <p:sp>
        <p:nvSpPr>
          <p:cNvPr id="21"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2286000" y="944434"/>
            <a:ext cx="756938" cy="338554"/>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4686300" y="944434"/>
            <a:ext cx="756938" cy="338554"/>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7086600" y="944434"/>
            <a:ext cx="756938" cy="338554"/>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2590800" y="1752600"/>
            <a:ext cx="2901756" cy="1323439"/>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436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097B90A4-1D5D-4C96-A904-A84D97BA8AA8}" type="slidenum">
              <a:rPr lang="en-US"/>
              <a:pPr>
                <a:defRPr/>
              </a:pPr>
              <a:t>‹#›</a:t>
            </a:fld>
            <a:endParaRPr lang="en-US"/>
          </a:p>
        </p:txBody>
      </p:sp>
    </p:spTree>
    <p:extLst>
      <p:ext uri="{BB962C8B-B14F-4D97-AF65-F5344CB8AC3E}">
        <p14:creationId xmlns:p14="http://schemas.microsoft.com/office/powerpoint/2010/main" val="27665324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2947328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auto">
              <a:spcBef>
                <a:spcPts val="0"/>
              </a:spcBef>
              <a:spcAft>
                <a:spcPts val="0"/>
              </a:spcAft>
            </a:pPr>
            <a:endParaRPr lang="en-US" sz="1900">
              <a:solidFill>
                <a:srgbClr val="FFFFFF"/>
              </a:solidFill>
              <a:latin typeface="Arial"/>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85800" y="1143000"/>
            <a:ext cx="2901756" cy="1323439"/>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13495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fontAlgn="auto">
              <a:spcBef>
                <a:spcPts val="0"/>
              </a:spcBef>
              <a:spcAft>
                <a:spcPts val="0"/>
              </a:spcAft>
              <a:defRPr/>
            </a:pPr>
            <a:fld id="{097B90A4-1D5D-4C96-A904-A84D97BA8AA8}" type="slidenum">
              <a:rPr lang="en-US" sz="1800" b="0">
                <a:solidFill>
                  <a:srgbClr val="000000"/>
                </a:solidFill>
                <a:latin typeface="Calibri"/>
              </a:rPr>
              <a:pPr fontAlgn="auto">
                <a:spcBef>
                  <a:spcPts val="0"/>
                </a:spcBef>
                <a:spcAft>
                  <a:spcPts val="0"/>
                </a:spcAft>
                <a:defRPr/>
              </a:pPr>
              <a:t>‹#›</a:t>
            </a:fld>
            <a:endParaRPr lang="en-US" sz="1800" b="0">
              <a:solidFill>
                <a:srgbClr val="000000"/>
              </a:solidFill>
              <a:latin typeface="Calibri"/>
            </a:endParaRPr>
          </a:p>
        </p:txBody>
      </p:sp>
    </p:spTree>
    <p:extLst>
      <p:ext uri="{BB962C8B-B14F-4D97-AF65-F5344CB8AC3E}">
        <p14:creationId xmlns:p14="http://schemas.microsoft.com/office/powerpoint/2010/main" val="21356603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cSld name="1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534400" cy="838200"/>
          </a:xfrm>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fontAlgn="auto">
              <a:spcBef>
                <a:spcPts val="0"/>
              </a:spcBef>
              <a:spcAft>
                <a:spcPts val="0"/>
              </a:spcAft>
              <a:defRPr/>
            </a:pPr>
            <a:fld id="{31A4B4B5-C314-47AE-AFF4-D8D8DA0A0A78}" type="slidenum">
              <a:rPr lang="en-US" sz="1800" b="0">
                <a:solidFill>
                  <a:srgbClr val="000000"/>
                </a:solidFill>
                <a:latin typeface="Calibri"/>
              </a:rPr>
              <a:pPr fontAlgn="auto">
                <a:spcBef>
                  <a:spcPts val="0"/>
                </a:spcBef>
                <a:spcAft>
                  <a:spcPts val="0"/>
                </a:spcAft>
                <a:defRPr/>
              </a:pPr>
              <a:t>‹#›</a:t>
            </a:fld>
            <a:endParaRPr lang="en-US" sz="1800" b="0">
              <a:solidFill>
                <a:srgbClr val="000000"/>
              </a:solidFill>
              <a:latin typeface="Calibri"/>
            </a:endParaRPr>
          </a:p>
        </p:txBody>
      </p:sp>
    </p:spTree>
    <p:extLst>
      <p:ext uri="{BB962C8B-B14F-4D97-AF65-F5344CB8AC3E}">
        <p14:creationId xmlns:p14="http://schemas.microsoft.com/office/powerpoint/2010/main" val="41789971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pic>
        <p:nvPicPr>
          <p:cNvPr id="5"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t="11472" b="2867"/>
          <a:stretch>
            <a:fillRect/>
          </a:stretch>
        </p:blipFill>
        <p:spPr bwMode="auto">
          <a:xfrm>
            <a:off x="457200" y="6266656"/>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6"/>
          <p:cNvSpPr>
            <a:spLocks noGrp="1" noChangeArrowheads="1"/>
          </p:cNvSpPr>
          <p:nvPr>
            <p:ph type="sldNum" sz="quarter" idx="10"/>
          </p:nvPr>
        </p:nvSpPr>
        <p:spPr/>
        <p:txBody>
          <a:bodyPr/>
          <a:lstStyle>
            <a:lvl1pPr>
              <a:defRPr b="1">
                <a:latin typeface="Arial" charset="0"/>
              </a:defRPr>
            </a:lvl1pPr>
          </a:lstStyle>
          <a:p>
            <a:pPr fontAlgn="auto">
              <a:spcBef>
                <a:spcPts val="0"/>
              </a:spcBef>
              <a:spcAft>
                <a:spcPts val="0"/>
              </a:spcAft>
              <a:defRPr/>
            </a:pPr>
            <a:fld id="{D0805BEA-0DEA-4CA7-9173-8E433CD1AA96}" type="slidenum">
              <a:rPr lang="en-US" sz="1800">
                <a:solidFill>
                  <a:srgbClr val="000000"/>
                </a:solidFill>
              </a:rPr>
              <a:pPr fontAlgn="auto">
                <a:spcBef>
                  <a:spcPts val="0"/>
                </a:spcBef>
                <a:spcAft>
                  <a:spcPts val="0"/>
                </a:spcAft>
                <a:defRPr/>
              </a:pPr>
              <a:t>‹#›</a:t>
            </a:fld>
            <a:endParaRPr lang="en-US" sz="1800">
              <a:solidFill>
                <a:srgbClr val="000000"/>
              </a:solidFill>
            </a:endParaRPr>
          </a:p>
        </p:txBody>
      </p:sp>
    </p:spTree>
    <p:extLst>
      <p:ext uri="{BB962C8B-B14F-4D97-AF65-F5344CB8AC3E}">
        <p14:creationId xmlns:p14="http://schemas.microsoft.com/office/powerpoint/2010/main" val="39191495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pic>
        <p:nvPicPr>
          <p:cNvPr id="5"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t="11472" b="2867"/>
          <a:stretch>
            <a:fillRect/>
          </a:stretch>
        </p:blipFill>
        <p:spPr bwMode="auto">
          <a:xfrm>
            <a:off x="381000" y="6245225"/>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p:txBody>
          <a:bodyPr/>
          <a:lstStyle>
            <a:lvl1pPr>
              <a:defRPr b="1">
                <a:latin typeface="Arial" charset="0"/>
              </a:defRPr>
            </a:lvl1pPr>
          </a:lstStyle>
          <a:p>
            <a:pPr fontAlgn="auto">
              <a:spcBef>
                <a:spcPts val="0"/>
              </a:spcBef>
              <a:spcAft>
                <a:spcPts val="0"/>
              </a:spcAft>
              <a:defRPr/>
            </a:pPr>
            <a:fld id="{B0841138-0802-4D26-BF75-EF94DE7C806C}" type="slidenum">
              <a:rPr lang="en-US" sz="1800">
                <a:solidFill>
                  <a:srgbClr val="000000"/>
                </a:solidFill>
              </a:rPr>
              <a:pPr fontAlgn="auto">
                <a:spcBef>
                  <a:spcPts val="0"/>
                </a:spcBef>
                <a:spcAft>
                  <a:spcPts val="0"/>
                </a:spcAft>
                <a:defRPr/>
              </a:pPr>
              <a:t>‹#›</a:t>
            </a:fld>
            <a:endParaRPr lang="en-US" sz="1800">
              <a:solidFill>
                <a:srgbClr val="000000"/>
              </a:solidFill>
            </a:endParaRPr>
          </a:p>
        </p:txBody>
      </p:sp>
    </p:spTree>
    <p:extLst>
      <p:ext uri="{BB962C8B-B14F-4D97-AF65-F5344CB8AC3E}">
        <p14:creationId xmlns:p14="http://schemas.microsoft.com/office/powerpoint/2010/main" val="385318669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pic>
        <p:nvPicPr>
          <p:cNvPr id="5"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t="11472" b="2867"/>
          <a:stretch>
            <a:fillRect/>
          </a:stretch>
        </p:blipFill>
        <p:spPr bwMode="auto">
          <a:xfrm>
            <a:off x="381000" y="6294437"/>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81000" y="381000"/>
            <a:ext cx="6416675" cy="1828800"/>
          </a:xfrm>
        </p:spPr>
        <p:txBody>
          <a:bodyPr/>
          <a:lstStyle/>
          <a:p>
            <a:r>
              <a:rPr lang="en-US"/>
              <a:t>Click to edit Master title style</a:t>
            </a:r>
          </a:p>
        </p:txBody>
      </p:sp>
      <p:sp>
        <p:nvSpPr>
          <p:cNvPr id="3" name="Text Placeholder 2"/>
          <p:cNvSpPr>
            <a:spLocks noGrp="1"/>
          </p:cNvSpPr>
          <p:nvPr>
            <p:ph type="body" sz="half" idx="1"/>
          </p:nvPr>
        </p:nvSpPr>
        <p:spPr>
          <a:xfrm>
            <a:off x="381000" y="2362200"/>
            <a:ext cx="4114800" cy="381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362200"/>
            <a:ext cx="4114800" cy="381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p:txBody>
          <a:bodyPr/>
          <a:lstStyle>
            <a:lvl1pPr>
              <a:defRPr b="1">
                <a:latin typeface="Arial" charset="0"/>
              </a:defRPr>
            </a:lvl1pPr>
          </a:lstStyle>
          <a:p>
            <a:pPr fontAlgn="auto">
              <a:spcBef>
                <a:spcPts val="0"/>
              </a:spcBef>
              <a:spcAft>
                <a:spcPts val="0"/>
              </a:spcAft>
              <a:defRPr/>
            </a:pPr>
            <a:fld id="{755CE77E-6613-4F0B-828F-AB2A954A4190}" type="slidenum">
              <a:rPr lang="en-US" sz="1800">
                <a:solidFill>
                  <a:srgbClr val="000000"/>
                </a:solidFill>
              </a:rPr>
              <a:pPr fontAlgn="auto">
                <a:spcBef>
                  <a:spcPts val="0"/>
                </a:spcBef>
                <a:spcAft>
                  <a:spcPts val="0"/>
                </a:spcAft>
                <a:defRPr/>
              </a:pPr>
              <a:t>‹#›</a:t>
            </a:fld>
            <a:endParaRPr lang="en-US" sz="1800">
              <a:solidFill>
                <a:srgbClr val="000000"/>
              </a:solidFill>
            </a:endParaRPr>
          </a:p>
        </p:txBody>
      </p:sp>
    </p:spTree>
    <p:extLst>
      <p:ext uri="{BB962C8B-B14F-4D97-AF65-F5344CB8AC3E}">
        <p14:creationId xmlns:p14="http://schemas.microsoft.com/office/powerpoint/2010/main" val="42420402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539576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42145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6C54C4F3-D5D0-4AD4-89CD-4391D281CC7E}" type="slidenum">
              <a:rPr lang="en-US"/>
              <a:pPr>
                <a:defRPr/>
              </a:pPr>
              <a:t>‹#›</a:t>
            </a:fld>
            <a:endParaRPr lang="en-US"/>
          </a:p>
        </p:txBody>
      </p:sp>
    </p:spTree>
    <p:extLst>
      <p:ext uri="{BB962C8B-B14F-4D97-AF65-F5344CB8AC3E}">
        <p14:creationId xmlns:p14="http://schemas.microsoft.com/office/powerpoint/2010/main" val="4087980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150CAAD3-8678-4A48-B2D9-284482AE224E}" type="slidenum">
              <a:rPr lang="en-US"/>
              <a:pPr>
                <a:defRPr/>
              </a:pPr>
              <a:t>‹#›</a:t>
            </a:fld>
            <a:endParaRPr lang="en-US"/>
          </a:p>
        </p:txBody>
      </p:sp>
    </p:spTree>
    <p:extLst>
      <p:ext uri="{BB962C8B-B14F-4D97-AF65-F5344CB8AC3E}">
        <p14:creationId xmlns:p14="http://schemas.microsoft.com/office/powerpoint/2010/main" val="2450493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534400" cy="838200"/>
          </a:xfrm>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31A4B4B5-C314-47AE-AFF4-D8D8DA0A0A78}" type="slidenum">
              <a:rPr lang="en-US"/>
              <a:pPr>
                <a:defRPr/>
              </a:pPr>
              <a:t>‹#›</a:t>
            </a:fld>
            <a:endParaRPr lang="en-US"/>
          </a:p>
        </p:txBody>
      </p:sp>
    </p:spTree>
    <p:extLst>
      <p:ext uri="{BB962C8B-B14F-4D97-AF65-F5344CB8AC3E}">
        <p14:creationId xmlns:p14="http://schemas.microsoft.com/office/powerpoint/2010/main" val="466619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99753C3D-4A27-4118-A8F4-6474DE051559}" type="slidenum">
              <a:rPr lang="en-US"/>
              <a:pPr>
                <a:defRPr/>
              </a:pPr>
              <a:t>‹#›</a:t>
            </a:fld>
            <a:endParaRPr lang="en-US"/>
          </a:p>
        </p:txBody>
      </p:sp>
    </p:spTree>
    <p:extLst>
      <p:ext uri="{BB962C8B-B14F-4D97-AF65-F5344CB8AC3E}">
        <p14:creationId xmlns:p14="http://schemas.microsoft.com/office/powerpoint/2010/main" val="2486933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marL="342900" indent="-342900">
              <a:buClr>
                <a:schemeClr val="accent2"/>
              </a:buClr>
              <a:buFont typeface="Arial" pitchFamily="34" charset="0"/>
              <a:buChar char="•"/>
              <a:defRPr sz="2000"/>
            </a:lvl1pPr>
            <a:lvl2pPr marL="749300" indent="-292100">
              <a:buClr>
                <a:schemeClr val="accent2"/>
              </a:buClr>
              <a:buFont typeface="Arial" pitchFamily="34" charset="0"/>
              <a:buChar char="•"/>
              <a:defRPr sz="2000"/>
            </a:lvl2pPr>
            <a:lvl3pPr marL="1143000" indent="-228600">
              <a:buClr>
                <a:schemeClr val="accent2"/>
              </a:buClr>
              <a:buFont typeface="Arial" pitchFamily="34" charset="0"/>
              <a:buChar char="•"/>
              <a:defRPr sz="2000"/>
            </a:lvl3pPr>
            <a:lvl4pPr marL="1600200" indent="-228600">
              <a:buClr>
                <a:schemeClr val="accent2"/>
              </a:buClr>
              <a:buFont typeface="Arial" pitchFamily="34" charset="0"/>
              <a:buChar char="•"/>
              <a:defRPr sz="2000"/>
            </a:lvl4pPr>
            <a:lvl5pPr marL="2057400" indent="-228600">
              <a:buClr>
                <a:schemeClr val="accent2"/>
              </a:buClr>
              <a:buFont typeface="Arial"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9EC97673-739B-48D4-A4ED-5B6133DDE443}" type="slidenum">
              <a:rPr lang="en-US"/>
              <a:pPr>
                <a:defRPr/>
              </a:pPr>
              <a:t>‹#›</a:t>
            </a:fld>
            <a:endParaRPr lang="en-US"/>
          </a:p>
        </p:txBody>
      </p:sp>
    </p:spTree>
    <p:extLst>
      <p:ext uri="{BB962C8B-B14F-4D97-AF65-F5344CB8AC3E}">
        <p14:creationId xmlns:p14="http://schemas.microsoft.com/office/powerpoint/2010/main" val="1368540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4A39375-F887-40EE-8334-7502BCD16B9E}" type="slidenum">
              <a:rPr lang="en-US"/>
              <a:pPr>
                <a:defRPr/>
              </a:pPr>
              <a:t>‹#›</a:t>
            </a:fld>
            <a:endParaRPr lang="en-US"/>
          </a:p>
        </p:txBody>
      </p:sp>
    </p:spTree>
    <p:extLst>
      <p:ext uri="{BB962C8B-B14F-4D97-AF65-F5344CB8AC3E}">
        <p14:creationId xmlns:p14="http://schemas.microsoft.com/office/powerpoint/2010/main" val="121075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image" Target="../media/image3.emf"/><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oleObject" Target="../embeddings/oleObject1.bin"/><Relationship Id="rId2" Type="http://schemas.openxmlformats.org/officeDocument/2006/relationships/slideLayout" Target="../slideLayouts/slideLayout26.xml"/><Relationship Id="rId16" Type="http://schemas.openxmlformats.org/officeDocument/2006/relationships/tags" Target="../tags/tag2.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1.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381000"/>
            <a:ext cx="8534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381000" y="1524000"/>
            <a:ext cx="8382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391400" y="6245225"/>
            <a:ext cx="1524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solidFill>
                  <a:schemeClr val="tx1"/>
                </a:solidFill>
                <a:latin typeface="Arial" charset="0"/>
              </a:defRPr>
            </a:lvl1pPr>
          </a:lstStyle>
          <a:p>
            <a:pPr>
              <a:defRPr/>
            </a:pPr>
            <a:fld id="{BD444424-47D2-4541-A652-DBDAC4B1048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11" r:id="rId1"/>
    <p:sldLayoutId id="2147484212" r:id="rId2"/>
    <p:sldLayoutId id="2147484213" r:id="rId3"/>
    <p:sldLayoutId id="2147484214" r:id="rId4"/>
    <p:sldLayoutId id="2147484215" r:id="rId5"/>
    <p:sldLayoutId id="2147484216" r:id="rId6"/>
    <p:sldLayoutId id="2147484217" r:id="rId7"/>
    <p:sldLayoutId id="2147484218" r:id="rId8"/>
    <p:sldLayoutId id="2147484219" r:id="rId9"/>
    <p:sldLayoutId id="2147484220" r:id="rId10"/>
    <p:sldLayoutId id="2147484221" r:id="rId11"/>
    <p:sldLayoutId id="2147484234" r:id="rId12"/>
    <p:sldLayoutId id="2147484222" r:id="rId13"/>
  </p:sldLayoutIdLst>
  <p:hf sldNum="0" hdr="0" ftr="0" dt="0"/>
  <p:txStyles>
    <p:titleStyle>
      <a:lvl1pPr algn="l" rtl="0" eaLnBrk="0" fontAlgn="base" hangingPunct="0">
        <a:lnSpc>
          <a:spcPct val="85000"/>
        </a:lnSpc>
        <a:spcBef>
          <a:spcPct val="0"/>
        </a:spcBef>
        <a:spcAft>
          <a:spcPct val="0"/>
        </a:spcAft>
        <a:defRPr sz="4400" b="1">
          <a:solidFill>
            <a:schemeClr val="accent2"/>
          </a:solidFill>
          <a:latin typeface="+mj-lt"/>
          <a:ea typeface="+mj-ea"/>
          <a:cs typeface="+mj-cs"/>
        </a:defRPr>
      </a:lvl1pPr>
      <a:lvl2pPr algn="l" rtl="0" eaLnBrk="0" fontAlgn="base" hangingPunct="0">
        <a:lnSpc>
          <a:spcPct val="85000"/>
        </a:lnSpc>
        <a:spcBef>
          <a:spcPct val="0"/>
        </a:spcBef>
        <a:spcAft>
          <a:spcPct val="0"/>
        </a:spcAft>
        <a:defRPr sz="4400" b="1">
          <a:solidFill>
            <a:schemeClr val="accent2"/>
          </a:solidFill>
          <a:latin typeface="Arial" charset="0"/>
        </a:defRPr>
      </a:lvl2pPr>
      <a:lvl3pPr algn="l" rtl="0" eaLnBrk="0" fontAlgn="base" hangingPunct="0">
        <a:lnSpc>
          <a:spcPct val="85000"/>
        </a:lnSpc>
        <a:spcBef>
          <a:spcPct val="0"/>
        </a:spcBef>
        <a:spcAft>
          <a:spcPct val="0"/>
        </a:spcAft>
        <a:defRPr sz="4400" b="1">
          <a:solidFill>
            <a:schemeClr val="accent2"/>
          </a:solidFill>
          <a:latin typeface="Arial" charset="0"/>
        </a:defRPr>
      </a:lvl3pPr>
      <a:lvl4pPr algn="l" rtl="0" eaLnBrk="0" fontAlgn="base" hangingPunct="0">
        <a:lnSpc>
          <a:spcPct val="85000"/>
        </a:lnSpc>
        <a:spcBef>
          <a:spcPct val="0"/>
        </a:spcBef>
        <a:spcAft>
          <a:spcPct val="0"/>
        </a:spcAft>
        <a:defRPr sz="4400" b="1">
          <a:solidFill>
            <a:schemeClr val="accent2"/>
          </a:solidFill>
          <a:latin typeface="Arial" charset="0"/>
        </a:defRPr>
      </a:lvl4pPr>
      <a:lvl5pPr algn="l" rtl="0" eaLnBrk="0" fontAlgn="base" hangingPunct="0">
        <a:lnSpc>
          <a:spcPct val="85000"/>
        </a:lnSpc>
        <a:spcBef>
          <a:spcPct val="0"/>
        </a:spcBef>
        <a:spcAft>
          <a:spcPct val="0"/>
        </a:spcAft>
        <a:defRPr sz="4400" b="1">
          <a:solidFill>
            <a:schemeClr val="accent2"/>
          </a:solidFill>
          <a:latin typeface="Arial"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p:titleStyle>
    <p:bodyStyle>
      <a:lvl1pPr marL="342900" indent="-342900" algn="l" rtl="0" eaLnBrk="0" fontAlgn="base" hangingPunct="0">
        <a:lnSpc>
          <a:spcPct val="85000"/>
        </a:lnSpc>
        <a:spcBef>
          <a:spcPct val="40000"/>
        </a:spcBef>
        <a:spcAft>
          <a:spcPct val="0"/>
        </a:spcAft>
        <a:buClr>
          <a:srgbClr val="CC0000"/>
        </a:buClr>
        <a:buFont typeface="Arial" charset="0"/>
        <a:buChar char="■"/>
        <a:defRPr sz="2800">
          <a:solidFill>
            <a:schemeClr val="accent2"/>
          </a:solidFill>
          <a:latin typeface="+mn-lt"/>
          <a:ea typeface="+mn-ea"/>
          <a:cs typeface="+mn-cs"/>
        </a:defRPr>
      </a:lvl1pPr>
      <a:lvl2pPr marL="749300" indent="-2921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2pPr>
      <a:lvl3pPr marL="11430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3pPr>
      <a:lvl4pPr marL="16002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4pPr>
      <a:lvl5pPr marL="20574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5pPr>
      <a:lvl6pPr marL="2514600" indent="-228600" algn="l" rtl="0" fontAlgn="base">
        <a:lnSpc>
          <a:spcPct val="85000"/>
        </a:lnSpc>
        <a:spcBef>
          <a:spcPct val="40000"/>
        </a:spcBef>
        <a:spcAft>
          <a:spcPct val="0"/>
        </a:spcAft>
        <a:buClr>
          <a:srgbClr val="CC0000"/>
        </a:buClr>
        <a:buChar char="»"/>
        <a:defRPr sz="2800">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1000" y="381000"/>
            <a:ext cx="8534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381000" y="1524000"/>
            <a:ext cx="8382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391400" y="6245225"/>
            <a:ext cx="1524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solidFill>
                  <a:schemeClr val="tx1"/>
                </a:solidFill>
                <a:latin typeface="+mn-lt"/>
              </a:defRPr>
            </a:lvl1pPr>
          </a:lstStyle>
          <a:p>
            <a:pPr>
              <a:defRPr/>
            </a:pPr>
            <a:fld id="{D3162EA6-DBEB-431C-9861-2CF936A47AAA}" type="slidenum">
              <a:rPr lang="en-US"/>
              <a:pPr>
                <a:defRPr/>
              </a:pPr>
              <a:t>‹#›</a:t>
            </a:fld>
            <a:endParaRPr lang="en-US"/>
          </a:p>
        </p:txBody>
      </p:sp>
      <p:pic>
        <p:nvPicPr>
          <p:cNvPr id="2053" name="Picture 12"/>
          <p:cNvPicPr>
            <a:picLocks noChangeAspect="1" noChangeArrowheads="1"/>
          </p:cNvPicPr>
          <p:nvPr/>
        </p:nvPicPr>
        <p:blipFill>
          <a:blip r:embed="rId13" cstate="print">
            <a:extLst>
              <a:ext uri="{28A0092B-C50C-407E-A947-70E740481C1C}">
                <a14:useLocalDpi xmlns:a14="http://schemas.microsoft.com/office/drawing/2010/main" val="0"/>
              </a:ext>
            </a:extLst>
          </a:blip>
          <a:srcRect t="11472" b="2867"/>
          <a:stretch>
            <a:fillRect/>
          </a:stretch>
        </p:blipFill>
        <p:spPr bwMode="auto">
          <a:xfrm>
            <a:off x="152400" y="6392863"/>
            <a:ext cx="20939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Line 6"/>
          <p:cNvSpPr>
            <a:spLocks noChangeShapeType="1"/>
          </p:cNvSpPr>
          <p:nvPr/>
        </p:nvSpPr>
        <p:spPr bwMode="auto">
          <a:xfrm>
            <a:off x="381000" y="1295400"/>
            <a:ext cx="8534400" cy="0"/>
          </a:xfrm>
          <a:prstGeom prst="line">
            <a:avLst/>
          </a:prstGeom>
          <a:noFill/>
          <a:ln w="222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223" r:id="rId1"/>
    <p:sldLayoutId id="2147484224" r:id="rId2"/>
    <p:sldLayoutId id="2147484225" r:id="rId3"/>
    <p:sldLayoutId id="2147484226" r:id="rId4"/>
    <p:sldLayoutId id="2147484227" r:id="rId5"/>
    <p:sldLayoutId id="2147484228" r:id="rId6"/>
    <p:sldLayoutId id="2147484229" r:id="rId7"/>
    <p:sldLayoutId id="2147484230" r:id="rId8"/>
    <p:sldLayoutId id="2147484231" r:id="rId9"/>
    <p:sldLayoutId id="2147484232" r:id="rId10"/>
    <p:sldLayoutId id="2147484233" r:id="rId11"/>
  </p:sldLayoutIdLst>
  <p:hf sldNum="0" hdr="0" ftr="0" dt="0"/>
  <p:txStyles>
    <p:titleStyle>
      <a:lvl1pPr algn="l" rtl="0" eaLnBrk="0" fontAlgn="base" hangingPunct="0">
        <a:lnSpc>
          <a:spcPct val="85000"/>
        </a:lnSpc>
        <a:spcBef>
          <a:spcPct val="0"/>
        </a:spcBef>
        <a:spcAft>
          <a:spcPct val="0"/>
        </a:spcAft>
        <a:defRPr sz="4400" b="1">
          <a:solidFill>
            <a:schemeClr val="accent2"/>
          </a:solidFill>
          <a:latin typeface="+mj-lt"/>
          <a:ea typeface="+mj-ea"/>
          <a:cs typeface="+mj-cs"/>
        </a:defRPr>
      </a:lvl1pPr>
      <a:lvl2pPr algn="l" rtl="0" eaLnBrk="0" fontAlgn="base" hangingPunct="0">
        <a:lnSpc>
          <a:spcPct val="85000"/>
        </a:lnSpc>
        <a:spcBef>
          <a:spcPct val="0"/>
        </a:spcBef>
        <a:spcAft>
          <a:spcPct val="0"/>
        </a:spcAft>
        <a:defRPr sz="4400" b="1">
          <a:solidFill>
            <a:schemeClr val="accent2"/>
          </a:solidFill>
          <a:latin typeface="Arial" charset="0"/>
        </a:defRPr>
      </a:lvl2pPr>
      <a:lvl3pPr algn="l" rtl="0" eaLnBrk="0" fontAlgn="base" hangingPunct="0">
        <a:lnSpc>
          <a:spcPct val="85000"/>
        </a:lnSpc>
        <a:spcBef>
          <a:spcPct val="0"/>
        </a:spcBef>
        <a:spcAft>
          <a:spcPct val="0"/>
        </a:spcAft>
        <a:defRPr sz="4400" b="1">
          <a:solidFill>
            <a:schemeClr val="accent2"/>
          </a:solidFill>
          <a:latin typeface="Arial" charset="0"/>
        </a:defRPr>
      </a:lvl3pPr>
      <a:lvl4pPr algn="l" rtl="0" eaLnBrk="0" fontAlgn="base" hangingPunct="0">
        <a:lnSpc>
          <a:spcPct val="85000"/>
        </a:lnSpc>
        <a:spcBef>
          <a:spcPct val="0"/>
        </a:spcBef>
        <a:spcAft>
          <a:spcPct val="0"/>
        </a:spcAft>
        <a:defRPr sz="4400" b="1">
          <a:solidFill>
            <a:schemeClr val="accent2"/>
          </a:solidFill>
          <a:latin typeface="Arial" charset="0"/>
        </a:defRPr>
      </a:lvl4pPr>
      <a:lvl5pPr algn="l" rtl="0" eaLnBrk="0" fontAlgn="base" hangingPunct="0">
        <a:lnSpc>
          <a:spcPct val="85000"/>
        </a:lnSpc>
        <a:spcBef>
          <a:spcPct val="0"/>
        </a:spcBef>
        <a:spcAft>
          <a:spcPct val="0"/>
        </a:spcAft>
        <a:defRPr sz="4400" b="1">
          <a:solidFill>
            <a:schemeClr val="accent2"/>
          </a:solidFill>
          <a:latin typeface="Arial"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p:titleStyle>
    <p:bodyStyle>
      <a:lvl1pPr marL="342900" indent="-342900" algn="l" rtl="0" eaLnBrk="0" fontAlgn="base" hangingPunct="0">
        <a:lnSpc>
          <a:spcPct val="85000"/>
        </a:lnSpc>
        <a:spcBef>
          <a:spcPct val="40000"/>
        </a:spcBef>
        <a:spcAft>
          <a:spcPct val="0"/>
        </a:spcAft>
        <a:buClr>
          <a:srgbClr val="CC0000"/>
        </a:buClr>
        <a:buFont typeface="Arial" charset="0"/>
        <a:buChar char="■"/>
        <a:defRPr sz="2800">
          <a:solidFill>
            <a:schemeClr val="accent2"/>
          </a:solidFill>
          <a:latin typeface="+mn-lt"/>
          <a:ea typeface="+mn-ea"/>
          <a:cs typeface="+mn-cs"/>
        </a:defRPr>
      </a:lvl1pPr>
      <a:lvl2pPr marL="749300" indent="-2921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2pPr>
      <a:lvl3pPr marL="11430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3pPr>
      <a:lvl4pPr marL="16002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4pPr>
      <a:lvl5pPr marL="20574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5pPr>
      <a:lvl6pPr marL="2514600" indent="-228600" algn="l" rtl="0" fontAlgn="base">
        <a:lnSpc>
          <a:spcPct val="85000"/>
        </a:lnSpc>
        <a:spcBef>
          <a:spcPct val="40000"/>
        </a:spcBef>
        <a:spcAft>
          <a:spcPct val="0"/>
        </a:spcAft>
        <a:buClr>
          <a:srgbClr val="CC0000"/>
        </a:buClr>
        <a:buChar char="»"/>
        <a:defRPr sz="2800">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5"/>
            </p:custDataLst>
            <p:extLst>
              <p:ext uri="{D42A27DB-BD31-4B8C-83A1-F6EECF244321}">
                <p14:modId xmlns:p14="http://schemas.microsoft.com/office/powerpoint/2010/main" val="11745437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7" imgW="270" imgH="270" progId="TCLayout.ActiveDocument.1">
                  <p:embed/>
                </p:oleObj>
              </mc:Choice>
              <mc:Fallback>
                <p:oleObj name="think-cell Slide" r:id="rId17" imgW="270" imgH="270" progId="TCLayout.ActiveDocument.1">
                  <p:embed/>
                  <p:pic>
                    <p:nvPicPr>
                      <p:cNvPr id="8" name="Object 7" hidden="1"/>
                      <p:cNvPicPr/>
                      <p:nvPr/>
                    </p:nvPicPr>
                    <p:blipFill>
                      <a:blip r:embed="rId18"/>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16"/>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auto">
              <a:spcBef>
                <a:spcPts val="0"/>
              </a:spcBef>
              <a:spcAft>
                <a:spcPts val="0"/>
              </a:spcAft>
            </a:pPr>
            <a:endParaRPr lang="en-US" sz="1900">
              <a:solidFill>
                <a:srgbClr val="FFFFFF"/>
              </a:solidFill>
              <a:latin typeface="Arial"/>
              <a:cs typeface="Arial"/>
              <a:sym typeface="Arial"/>
            </a:endParaRPr>
          </a:p>
        </p:txBody>
      </p:sp>
      <p:sp>
        <p:nvSpPr>
          <p:cNvPr id="2" name="Title Placeholder 1"/>
          <p:cNvSpPr>
            <a:spLocks noGrp="1"/>
          </p:cNvSpPr>
          <p:nvPr>
            <p:ph type="title"/>
          </p:nvPr>
        </p:nvSpPr>
        <p:spPr>
          <a:xfrm>
            <a:off x="173736" y="237744"/>
            <a:ext cx="8763000" cy="292388"/>
          </a:xfrm>
          <a:prstGeom prst="rect">
            <a:avLst/>
          </a:prstGeom>
        </p:spPr>
        <p:txBody>
          <a:bodyPr vert="horz" wrap="square" lIns="0" tIns="0" rIns="0" bIns="0" rtlCol="0" anchor="ctr">
            <a:spAutoFit/>
          </a:bodyPr>
          <a:lstStyle/>
          <a:p>
            <a:r>
              <a:rPr lang="en-US"/>
              <a:t>Click to edit Master title style</a:t>
            </a:r>
          </a:p>
        </p:txBody>
      </p:sp>
      <p:sp>
        <p:nvSpPr>
          <p:cNvPr id="3" name="Text Placeholder 2"/>
          <p:cNvSpPr>
            <a:spLocks noGrp="1"/>
          </p:cNvSpPr>
          <p:nvPr>
            <p:ph type="body" idx="1"/>
          </p:nvPr>
        </p:nvSpPr>
        <p:spPr>
          <a:xfrm>
            <a:off x="533400" y="914400"/>
            <a:ext cx="2901756" cy="1200329"/>
          </a:xfrm>
          <a:prstGeom prst="rect">
            <a:avLst/>
          </a:prstGeom>
        </p:spPr>
        <p:txBody>
          <a:bodyPr vert="horz" wrap="square" lIns="9144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Slide Number"/>
          <p:cNvSpPr txBox="1">
            <a:spLocks/>
          </p:cNvSpPr>
          <p:nvPr userDrawn="1"/>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a:fld id="{42C328C1-A84F-4A39-A664-DBA00541A8C6}" type="slidenum">
              <a:rPr lang="en-US" b="0" smtClean="0">
                <a:solidFill>
                  <a:srgbClr val="000000"/>
                </a:solidFill>
                <a:latin typeface="Arial"/>
              </a:rPr>
              <a:pPr algn="r"/>
              <a:t>‹#›</a:t>
            </a:fld>
            <a:endParaRPr lang="en-US" b="0">
              <a:solidFill>
                <a:srgbClr val="000000"/>
              </a:solidFill>
              <a:latin typeface="Arial"/>
            </a:endParaRPr>
          </a:p>
        </p:txBody>
      </p:sp>
    </p:spTree>
    <p:extLst>
      <p:ext uri="{BB962C8B-B14F-4D97-AF65-F5344CB8AC3E}">
        <p14:creationId xmlns:p14="http://schemas.microsoft.com/office/powerpoint/2010/main" val="2790548299"/>
      </p:ext>
    </p:extLst>
  </p:cSld>
  <p:clrMap bg1="lt1" tx1="dk1" bg2="lt2" tx2="dk2" accent1="accent1" accent2="accent2" accent3="accent3" accent4="accent4" accent5="accent5" accent6="accent6" hlink="hlink" folHlink="folHlink"/>
  <p:sldLayoutIdLst>
    <p:sldLayoutId id="2147484263" r:id="rId1"/>
    <p:sldLayoutId id="2147484264" r:id="rId2"/>
    <p:sldLayoutId id="2147484265" r:id="rId3"/>
    <p:sldLayoutId id="2147484266" r:id="rId4"/>
    <p:sldLayoutId id="2147484267" r:id="rId5"/>
    <p:sldLayoutId id="2147484268" r:id="rId6"/>
    <p:sldLayoutId id="2147484270" r:id="rId7"/>
    <p:sldLayoutId id="2147484271" r:id="rId8"/>
    <p:sldLayoutId id="2147484272" r:id="rId9"/>
    <p:sldLayoutId id="2147484273" r:id="rId10"/>
    <p:sldLayoutId id="2147484274" r:id="rId11"/>
    <p:sldLayoutId id="2147484276" r:id="rId12"/>
    <p:sldLayoutId id="2147484277" r:id="rId13"/>
  </p:sldLayoutIdLst>
  <p:hf sldNum="0" hdr="0" ftr="0" dt="0"/>
  <p:txStyles>
    <p:title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notesSlide" Target="../notesSlides/notesSlide1.xml"/><Relationship Id="rId7" Type="http://schemas.openxmlformats.org/officeDocument/2006/relationships/image" Target="../media/image6.png"/><Relationship Id="rId2" Type="http://schemas.openxmlformats.org/officeDocument/2006/relationships/slideLayout" Target="../slideLayouts/slideLayout25.xml"/><Relationship Id="rId1" Type="http://schemas.openxmlformats.org/officeDocument/2006/relationships/tags" Target="../tags/tag15.xml"/><Relationship Id="rId6" Type="http://schemas.openxmlformats.org/officeDocument/2006/relationships/image" Target="../media/image4.png"/><Relationship Id="rId5" Type="http://schemas.openxmlformats.org/officeDocument/2006/relationships/image" Target="../media/image5.emf"/><Relationship Id="rId4" Type="http://schemas.openxmlformats.org/officeDocument/2006/relationships/oleObject" Target="../embeddings/oleObject8.bin"/></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8.emf"/><Relationship Id="rId5" Type="http://schemas.openxmlformats.org/officeDocument/2006/relationships/oleObject" Target="../embeddings/oleObject15.bin"/><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8.emf"/><Relationship Id="rId5" Type="http://schemas.openxmlformats.org/officeDocument/2006/relationships/oleObject" Target="../embeddings/oleObject16.bin"/><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8.emf"/><Relationship Id="rId5" Type="http://schemas.openxmlformats.org/officeDocument/2006/relationships/oleObject" Target="../embeddings/oleObject17.bin"/><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8.emf"/><Relationship Id="rId5" Type="http://schemas.openxmlformats.org/officeDocument/2006/relationships/oleObject" Target="../embeddings/oleObject18.bin"/><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image" Target="../media/image8.emf"/><Relationship Id="rId5" Type="http://schemas.openxmlformats.org/officeDocument/2006/relationships/oleObject" Target="../embeddings/oleObject19.bin"/><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8.emf"/><Relationship Id="rId5" Type="http://schemas.openxmlformats.org/officeDocument/2006/relationships/oleObject" Target="../embeddings/oleObject20.bin"/><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8.emf"/><Relationship Id="rId5" Type="http://schemas.openxmlformats.org/officeDocument/2006/relationships/oleObject" Target="../embeddings/oleObject21.bin"/><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image" Target="../media/image8.emf"/><Relationship Id="rId5" Type="http://schemas.openxmlformats.org/officeDocument/2006/relationships/oleObject" Target="../embeddings/oleObject22.bin"/><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8.emf"/><Relationship Id="rId5" Type="http://schemas.openxmlformats.org/officeDocument/2006/relationships/oleObject" Target="../embeddings/oleObject23.bin"/><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image" Target="../media/image8.emf"/><Relationship Id="rId5" Type="http://schemas.openxmlformats.org/officeDocument/2006/relationships/oleObject" Target="../embeddings/oleObject24.bin"/><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8.emf"/><Relationship Id="rId5" Type="http://schemas.openxmlformats.org/officeDocument/2006/relationships/oleObject" Target="../embeddings/oleObject9.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image" Target="../media/image8.emf"/><Relationship Id="rId5" Type="http://schemas.openxmlformats.org/officeDocument/2006/relationships/oleObject" Target="../embeddings/oleObject10.bin"/><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8.emf"/><Relationship Id="rId5" Type="http://schemas.openxmlformats.org/officeDocument/2006/relationships/oleObject" Target="../embeddings/oleObject25.bin"/><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image" Target="../media/image8.emf"/><Relationship Id="rId5" Type="http://schemas.openxmlformats.org/officeDocument/2006/relationships/oleObject" Target="../embeddings/oleObject26.bin"/><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image" Target="../media/image8.emf"/><Relationship Id="rId5" Type="http://schemas.openxmlformats.org/officeDocument/2006/relationships/oleObject" Target="../embeddings/oleObject27.bin"/><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image" Target="../media/image8.emf"/><Relationship Id="rId5" Type="http://schemas.openxmlformats.org/officeDocument/2006/relationships/oleObject" Target="../embeddings/oleObject28.bin"/><Relationship Id="rId4"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8.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8.emf"/><Relationship Id="rId5" Type="http://schemas.openxmlformats.org/officeDocument/2006/relationships/oleObject" Target="../embeddings/oleObject10.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8.emf"/><Relationship Id="rId5" Type="http://schemas.openxmlformats.org/officeDocument/2006/relationships/oleObject" Target="../embeddings/oleObject10.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8.emf"/><Relationship Id="rId5" Type="http://schemas.openxmlformats.org/officeDocument/2006/relationships/oleObject" Target="../embeddings/oleObject11.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8.emf"/><Relationship Id="rId5" Type="http://schemas.openxmlformats.org/officeDocument/2006/relationships/oleObject" Target="../embeddings/oleObject12.bin"/><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8.emf"/><Relationship Id="rId5" Type="http://schemas.openxmlformats.org/officeDocument/2006/relationships/oleObject" Target="../embeddings/oleObject13.bin"/><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8.emf"/><Relationship Id="rId5" Type="http://schemas.openxmlformats.org/officeDocument/2006/relationships/oleObject" Target="../embeddings/oleObject14.bin"/><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1891" y="1621"/>
          <a:ext cx="1619" cy="1619"/>
        </p:xfrm>
        <a:graphic>
          <a:graphicData uri="http://schemas.openxmlformats.org/presentationml/2006/ole">
            <mc:AlternateContent xmlns:mc="http://schemas.openxmlformats.org/markup-compatibility/2006">
              <mc:Choice xmlns:v="urn:schemas-microsoft-com:vml" Requires="v">
                <p:oleObj name="think-cell Slide" r:id="rId4" imgW="6350000" imgH="6350000" progId="">
                  <p:embed/>
                </p:oleObj>
              </mc:Choice>
              <mc:Fallback>
                <p:oleObj name="think-cell Slide" r:id="rId4" imgW="6350000" imgH="6350000" progId="">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1" y="1621"/>
                        <a:ext cx="161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 name="Rectangle 54"/>
          <p:cNvSpPr>
            <a:spLocks noGrp="1" noChangeArrowheads="1"/>
          </p:cNvSpPr>
          <p:nvPr>
            <p:ph type="ctrTitle"/>
          </p:nvPr>
        </p:nvSpPr>
        <p:spPr>
          <a:xfrm>
            <a:off x="2497427" y="1863851"/>
            <a:ext cx="6541093" cy="861774"/>
          </a:xfrm>
        </p:spPr>
        <p:txBody>
          <a:bodyPr/>
          <a:lstStyle/>
          <a:p>
            <a:pPr algn="ctr"/>
            <a:r>
              <a:rPr lang="en-US" b="1"/>
              <a:t>ABI/MFP/TBI Waiver Stakeholder Advisory Committee</a:t>
            </a:r>
          </a:p>
        </p:txBody>
      </p:sp>
      <p:sp>
        <p:nvSpPr>
          <p:cNvPr id="14" name="Date"/>
          <p:cNvSpPr txBox="1">
            <a:spLocks noChangeArrowheads="1"/>
          </p:cNvSpPr>
          <p:nvPr/>
        </p:nvSpPr>
        <p:spPr bwMode="auto">
          <a:xfrm>
            <a:off x="3886047" y="6246801"/>
            <a:ext cx="5035786" cy="224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r" eaLnBrk="1" hangingPunct="1"/>
            <a:r>
              <a:rPr lang="en-US" sz="1428" b="0" dirty="0">
                <a:latin typeface="+mn-lt"/>
              </a:rPr>
              <a:t>September 30, 2024</a:t>
            </a:r>
          </a:p>
        </p:txBody>
      </p:sp>
      <p:sp>
        <p:nvSpPr>
          <p:cNvPr id="17" name="TitleTopPlaceholder"/>
          <p:cNvSpPr>
            <a:spLocks noChangeArrowheads="1"/>
          </p:cNvSpPr>
          <p:nvPr/>
        </p:nvSpPr>
        <p:spPr bwMode="auto">
          <a:xfrm>
            <a:off x="2125798" y="3245970"/>
            <a:ext cx="2125528" cy="436455"/>
          </a:xfrm>
          <a:prstGeom prst="rect">
            <a:avLst/>
          </a:prstGeom>
          <a:solidFill>
            <a:schemeClr val="accent2">
              <a:lumMod val="75000"/>
              <a:alpha val="77000"/>
            </a:schemeClr>
          </a:solidFill>
          <a:ln w="9525">
            <a:noFill/>
            <a:miter lim="800000"/>
            <a:headEnd/>
            <a:tailEnd/>
          </a:ln>
          <a:effectLst/>
        </p:spPr>
        <p:txBody>
          <a:bodyPr wrap="none" anchor="ctr"/>
          <a:lstStyle/>
          <a:p>
            <a:endParaRPr lang="en-US" sz="4489">
              <a:latin typeface="+mn-lt"/>
            </a:endParaRPr>
          </a:p>
        </p:txBody>
      </p:sp>
      <p:sp>
        <p:nvSpPr>
          <p:cNvPr id="18" name="TitleTopPlaceholder"/>
          <p:cNvSpPr>
            <a:spLocks noChangeArrowheads="1"/>
          </p:cNvSpPr>
          <p:nvPr/>
        </p:nvSpPr>
        <p:spPr bwMode="auto">
          <a:xfrm>
            <a:off x="271" y="3245969"/>
            <a:ext cx="2125528" cy="436455"/>
          </a:xfrm>
          <a:prstGeom prst="rect">
            <a:avLst/>
          </a:prstGeom>
          <a:solidFill>
            <a:srgbClr val="FFC000">
              <a:alpha val="80000"/>
            </a:srgbClr>
          </a:solidFill>
          <a:ln w="9525">
            <a:noFill/>
            <a:miter lim="800000"/>
            <a:headEnd/>
            <a:tailEnd/>
          </a:ln>
          <a:effectLst/>
        </p:spPr>
        <p:txBody>
          <a:bodyPr wrap="none" anchor="ctr"/>
          <a:lstStyle/>
          <a:p>
            <a:endParaRPr lang="en-US" sz="4489">
              <a:latin typeface="+mn-lt"/>
            </a:endParaRPr>
          </a:p>
        </p:txBody>
      </p:sp>
      <p:sp>
        <p:nvSpPr>
          <p:cNvPr id="19" name="TitleTopPlaceholder"/>
          <p:cNvSpPr>
            <a:spLocks noChangeArrowheads="1"/>
          </p:cNvSpPr>
          <p:nvPr/>
        </p:nvSpPr>
        <p:spPr bwMode="auto">
          <a:xfrm>
            <a:off x="3886047" y="3246846"/>
            <a:ext cx="5257684" cy="436455"/>
          </a:xfrm>
          <a:prstGeom prst="rect">
            <a:avLst/>
          </a:prstGeom>
          <a:solidFill>
            <a:srgbClr val="009900">
              <a:alpha val="69000"/>
            </a:srgbClr>
          </a:solidFill>
          <a:ln w="9525">
            <a:noFill/>
            <a:miter lim="800000"/>
            <a:headEnd/>
            <a:tailEnd/>
          </a:ln>
          <a:effectLst/>
        </p:spPr>
        <p:txBody>
          <a:bodyPr wrap="none" anchor="ctr"/>
          <a:lstStyle/>
          <a:p>
            <a:endParaRPr lang="en-US" sz="4489">
              <a:latin typeface="+mn-lt"/>
            </a:endParaRPr>
          </a:p>
        </p:txBody>
      </p:sp>
      <p:pic>
        <p:nvPicPr>
          <p:cNvPr id="13316" name="Picture 4" descr="http://upload.wikimedia.org/wikipedia/commons/thumb/8/82/Seal_of_Massachusetts.svg/2000px-Seal_of_Massachusetts.svg.png"/>
          <p:cNvPicPr>
            <a:picLocks noChangeAspect="1"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2212" y="2029604"/>
            <a:ext cx="2075215"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5694B00A-4C5A-4760-9091-A635D674E189}"/>
              </a:ext>
            </a:extLst>
          </p:cNvPr>
          <p:cNvPicPr>
            <a:picLocks noChangeAspect="1"/>
          </p:cNvPicPr>
          <p:nvPr/>
        </p:nvPicPr>
        <p:blipFill>
          <a:blip r:embed="rId7"/>
          <a:stretch>
            <a:fillRect/>
          </a:stretch>
        </p:blipFill>
        <p:spPr>
          <a:xfrm>
            <a:off x="409575" y="5329330"/>
            <a:ext cx="1611136" cy="1200057"/>
          </a:xfrm>
          <a:prstGeom prst="rect">
            <a:avLst/>
          </a:prstGeom>
        </p:spPr>
      </p:pic>
      <p:pic>
        <p:nvPicPr>
          <p:cNvPr id="5" name="Picture 4">
            <a:extLst>
              <a:ext uri="{FF2B5EF4-FFF2-40B4-BE49-F238E27FC236}">
                <a16:creationId xmlns:a16="http://schemas.microsoft.com/office/drawing/2014/main" id="{E757C83E-B700-1A84-DA91-21A3E4A5A1D4}"/>
              </a:ext>
            </a:extLst>
          </p:cNvPr>
          <p:cNvPicPr>
            <a:picLocks noChangeAspect="1"/>
          </p:cNvPicPr>
          <p:nvPr/>
        </p:nvPicPr>
        <p:blipFill>
          <a:blip r:embed="rId8"/>
          <a:stretch>
            <a:fillRect/>
          </a:stretch>
        </p:blipFill>
        <p:spPr>
          <a:xfrm>
            <a:off x="2125798" y="5604337"/>
            <a:ext cx="1876190" cy="866667"/>
          </a:xfrm>
          <a:prstGeom prst="rect">
            <a:avLst/>
          </a:prstGeom>
        </p:spPr>
      </p:pic>
    </p:spTree>
    <p:extLst>
      <p:ext uri="{BB962C8B-B14F-4D97-AF65-F5344CB8AC3E}">
        <p14:creationId xmlns:p14="http://schemas.microsoft.com/office/powerpoint/2010/main" val="3369160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Data Analysis </a:t>
            </a:r>
          </a:p>
        </p:txBody>
      </p:sp>
      <p:sp>
        <p:nvSpPr>
          <p:cNvPr id="17" name="Rectangle 5"/>
          <p:cNvSpPr>
            <a:spLocks noChangeArrowheads="1"/>
          </p:cNvSpPr>
          <p:nvPr/>
        </p:nvSpPr>
        <p:spPr bwMode="gray">
          <a:xfrm>
            <a:off x="121751" y="685800"/>
            <a:ext cx="8793595" cy="4053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2d - The services in the plan reflect the personal goals that are identified through required assessments and/or discussion with individual/guardian</a:t>
            </a:r>
          </a:p>
          <a:p>
            <a:pPr marL="0" marR="0">
              <a:lnSpc>
                <a:spcPct val="107000"/>
              </a:lnSpc>
              <a:spcBef>
                <a:spcPts val="0"/>
              </a:spcBef>
              <a:spcAft>
                <a:spcPts val="800"/>
              </a:spcAf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800"/>
              </a:spcAft>
              <a:buSzPct val="120000"/>
              <a:buFont typeface="Wingdings" panose="05000000000000000000" pitchFamily="2" charset="2"/>
              <a:buChar char="§"/>
              <a:tabLst>
                <a:tab pos="4572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ABI-N and MFP-CL:</a:t>
            </a:r>
          </a:p>
          <a:p>
            <a:pPr marL="800100" marR="0" lvl="1" indent="-342900">
              <a:lnSpc>
                <a:spcPct val="107000"/>
              </a:lnSpc>
              <a:spcBef>
                <a:spcPts val="0"/>
              </a:spcBef>
              <a:spcAft>
                <a:spcPts val="800"/>
              </a:spcAft>
              <a:buSzPct val="90000"/>
              <a:buFont typeface="Arial" panose="020B0604020202020204" pitchFamily="34" charset="0"/>
              <a:buChar char="―"/>
              <a:tabLst>
                <a:tab pos="9144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High and consistent performance, maintaining 100% in most years.</a:t>
            </a:r>
          </a:p>
          <a:p>
            <a:pPr marL="457200" marR="0" lvl="1" indent="0">
              <a:lnSpc>
                <a:spcPct val="107000"/>
              </a:lnSpc>
              <a:spcBef>
                <a:spcPts val="0"/>
              </a:spcBef>
              <a:spcAft>
                <a:spcPts val="800"/>
              </a:spcAft>
              <a:buSzPct val="120000"/>
              <a:buNone/>
              <a:tabLst>
                <a:tab pos="914400" algn="l"/>
              </a:tabLs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800"/>
              </a:spcAft>
              <a:buSzPct val="120000"/>
              <a:buFont typeface="Wingdings" panose="05000000000000000000" pitchFamily="2" charset="2"/>
              <a:buChar char="§"/>
              <a:tabLst>
                <a:tab pos="4572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ABI-RH and MFP-RS:</a:t>
            </a:r>
          </a:p>
          <a:p>
            <a:pPr marL="800100" marR="0" lvl="1" indent="-342900">
              <a:lnSpc>
                <a:spcPct val="107000"/>
              </a:lnSpc>
              <a:spcBef>
                <a:spcPts val="0"/>
              </a:spcBef>
              <a:spcAft>
                <a:spcPts val="800"/>
              </a:spcAft>
              <a:buSzPct val="90000"/>
              <a:buFont typeface="Arial" panose="020B0604020202020204" pitchFamily="34" charset="0"/>
              <a:buChar char="―"/>
              <a:tabLst>
                <a:tab pos="914400" algn="l"/>
              </a:tabLst>
            </a:pPr>
            <a:r>
              <a:rPr lang="en-US" sz="2000" b="0" kern="100" dirty="0">
                <a:latin typeface="Arial"/>
                <a:ea typeface="Aptos" panose="020B0004020202020204" pitchFamily="34" charset="0"/>
                <a:cs typeface="Arial"/>
              </a:rPr>
              <a:t>High</a:t>
            </a:r>
            <a:r>
              <a:rPr lang="en-US" sz="2000" b="0" kern="100" dirty="0">
                <a:effectLst/>
                <a:latin typeface="Arial"/>
                <a:ea typeface="Aptos" panose="020B0004020202020204" pitchFamily="34" charset="0"/>
                <a:cs typeface="Arial"/>
              </a:rPr>
              <a:t> performance with variability, achieving 100% in several years but lower in 2019-2020 (98.6%).</a:t>
            </a:r>
          </a:p>
          <a:p>
            <a:pPr marL="457200" marR="0" lvl="1" indent="0">
              <a:lnSpc>
                <a:spcPct val="107000"/>
              </a:lnSpc>
              <a:spcBef>
                <a:spcPts val="0"/>
              </a:spcBef>
              <a:spcAft>
                <a:spcPts val="800"/>
              </a:spcAft>
              <a:buSzPts val="1000"/>
              <a:buNone/>
              <a:tabLst>
                <a:tab pos="914400" algn="l"/>
              </a:tabLs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042663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Data Analysis </a:t>
            </a:r>
          </a:p>
        </p:txBody>
      </p:sp>
      <p:sp>
        <p:nvSpPr>
          <p:cNvPr id="17" name="Rectangle 5"/>
          <p:cNvSpPr>
            <a:spLocks noChangeArrowheads="1"/>
          </p:cNvSpPr>
          <p:nvPr/>
        </p:nvSpPr>
        <p:spPr bwMode="gray">
          <a:xfrm>
            <a:off x="121751" y="685800"/>
            <a:ext cx="8793595" cy="4172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3b -  Issues Regarding Necessary Supports Are Addressed in a Timely Manner</a:t>
            </a:r>
          </a:p>
          <a:p>
            <a:pPr marL="0" marR="0">
              <a:lnSpc>
                <a:spcPct val="107000"/>
              </a:lnSpc>
              <a:spcBef>
                <a:spcPts val="0"/>
              </a:spcBef>
              <a:spcAft>
                <a:spcPts val="800"/>
              </a:spcAf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SzPct val="120000"/>
              <a:buFont typeface="Wingdings" panose="05000000000000000000" pitchFamily="2" charset="2"/>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ABI-N and MFP-CL Waiver:</a:t>
            </a:r>
          </a:p>
          <a:p>
            <a:pPr marL="800100" lvl="1" indent="-342900">
              <a:lnSpc>
                <a:spcPct val="107000"/>
              </a:lnSpc>
              <a:spcBef>
                <a:spcPts val="0"/>
              </a:spcBef>
              <a:spcAft>
                <a:spcPts val="0"/>
              </a:spcAft>
              <a:buSzPct val="90000"/>
              <a:buFont typeface="Arial" panose="020B0604020202020204" pitchFamily="34" charset="0"/>
              <a:buChar char="―"/>
            </a:pPr>
            <a:r>
              <a:rPr lang="en-US" sz="2000" b="0" kern="100" dirty="0">
                <a:effectLst/>
                <a:latin typeface="Arial"/>
                <a:ea typeface="Aptos" panose="020B0004020202020204" pitchFamily="34" charset="0"/>
                <a:cs typeface="Arial"/>
              </a:rPr>
              <a:t>Performance is consistently high, with a slight drop to 99.4% in 2018-2019 and 2020-2021. All other years </a:t>
            </a:r>
            <a:r>
              <a:rPr lang="en-US" sz="2000" b="0" kern="100" dirty="0">
                <a:latin typeface="Arial"/>
                <a:ea typeface="Aptos" panose="020B0004020202020204" pitchFamily="34" charset="0"/>
                <a:cs typeface="Arial"/>
              </a:rPr>
              <a:t>achieved 100</a:t>
            </a:r>
            <a:r>
              <a:rPr lang="en-US" sz="2000" b="0" kern="100" dirty="0">
                <a:effectLst/>
                <a:latin typeface="Arial"/>
                <a:ea typeface="Aptos" panose="020B0004020202020204" pitchFamily="34" charset="0"/>
                <a:cs typeface="Arial"/>
              </a:rPr>
              <a:t>%.</a:t>
            </a:r>
          </a:p>
          <a:p>
            <a:pPr marL="457200" marR="0" lvl="1" indent="0">
              <a:lnSpc>
                <a:spcPct val="107000"/>
              </a:lnSpc>
              <a:spcBef>
                <a:spcPts val="0"/>
              </a:spcBef>
              <a:spcAft>
                <a:spcPts val="0"/>
              </a:spcAft>
              <a:buSzPct val="120000"/>
              <a:buNone/>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SzPct val="120000"/>
              <a:buFont typeface="Wingdings" panose="05000000000000000000" pitchFamily="2" charset="2"/>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ABI-RH and MFP-RS Waiver:</a:t>
            </a:r>
          </a:p>
          <a:p>
            <a:pPr marL="800100" lvl="1" indent="-342900">
              <a:lnSpc>
                <a:spcPct val="107000"/>
              </a:lnSpc>
              <a:spcBef>
                <a:spcPts val="0"/>
              </a:spcBef>
              <a:spcAft>
                <a:spcPts val="0"/>
              </a:spcAft>
              <a:buSzPct val="90000"/>
              <a:buFont typeface="Arial" panose="020B0604020202020204" pitchFamily="34" charset="0"/>
              <a:buChar char="―"/>
            </a:pPr>
            <a:r>
              <a:rPr lang="en-US" sz="2000" b="0" kern="100" dirty="0">
                <a:effectLst/>
                <a:latin typeface="Arial"/>
                <a:ea typeface="Aptos" panose="020B0004020202020204" pitchFamily="34" charset="0"/>
                <a:cs typeface="Arial"/>
              </a:rPr>
              <a:t>The performance fluctuates more compared to ABI-N</a:t>
            </a:r>
            <a:r>
              <a:rPr lang="en-US" sz="2000" b="0" kern="100" dirty="0">
                <a:latin typeface="Arial"/>
                <a:ea typeface="Aptos" panose="020B0004020202020204" pitchFamily="34" charset="0"/>
                <a:cs typeface="Arial"/>
              </a:rPr>
              <a:t> and</a:t>
            </a:r>
            <a:r>
              <a:rPr lang="en-US" sz="2000" b="0" kern="100" dirty="0">
                <a:effectLst/>
                <a:latin typeface="Arial"/>
                <a:ea typeface="Aptos" panose="020B0004020202020204" pitchFamily="34" charset="0"/>
                <a:cs typeface="Arial"/>
              </a:rPr>
              <a:t> MFP-CL, with the lowest being 96.7% in 2020-2021. </a:t>
            </a:r>
            <a:r>
              <a:rPr lang="en-US" sz="2000" b="0" kern="100" dirty="0">
                <a:latin typeface="Arial"/>
                <a:ea typeface="Aptos" panose="020B0004020202020204" pitchFamily="34" charset="0"/>
                <a:cs typeface="Arial"/>
              </a:rPr>
              <a:t>Performance achieved 100% in </a:t>
            </a:r>
            <a:r>
              <a:rPr lang="en-US" sz="2000" b="0" kern="100" dirty="0">
                <a:effectLst/>
                <a:latin typeface="Arial"/>
                <a:ea typeface="Aptos" panose="020B0004020202020204" pitchFamily="34" charset="0"/>
                <a:cs typeface="Arial"/>
              </a:rPr>
              <a:t>2018-2019, 2021-2022,</a:t>
            </a:r>
            <a:r>
              <a:rPr lang="en-US" sz="2000" b="0" kern="100" dirty="0">
                <a:latin typeface="Arial"/>
                <a:ea typeface="Aptos" panose="020B0004020202020204" pitchFamily="34" charset="0"/>
                <a:cs typeface="Arial"/>
              </a:rPr>
              <a:t> and</a:t>
            </a:r>
            <a:r>
              <a:rPr lang="en-US" sz="2000" b="0" kern="100" dirty="0">
                <a:effectLst/>
                <a:latin typeface="Arial"/>
                <a:ea typeface="Aptos" panose="020B0004020202020204" pitchFamily="34" charset="0"/>
                <a:cs typeface="Arial"/>
              </a:rPr>
              <a:t> 2022-2023</a:t>
            </a:r>
            <a:r>
              <a:rPr lang="en-US" sz="2000" b="0" kern="100" dirty="0">
                <a:latin typeface="Arial"/>
                <a:ea typeface="Aptos" panose="020B0004020202020204" pitchFamily="34" charset="0"/>
                <a:cs typeface="Arial"/>
              </a:rPr>
              <a:t>.</a:t>
            </a:r>
            <a:endParaRPr lang="en-US" sz="2000" b="0" strike="sngStrike" kern="100" dirty="0">
              <a:effectLst/>
              <a:latin typeface="Arial"/>
              <a:ea typeface="Aptos" panose="020B0004020202020204" pitchFamily="34" charset="0"/>
              <a:cs typeface="Arial"/>
            </a:endParaRPr>
          </a:p>
          <a:p>
            <a:pPr marL="457200" marR="0" lvl="1" indent="0">
              <a:lnSpc>
                <a:spcPct val="107000"/>
              </a:lnSpc>
              <a:spcBef>
                <a:spcPts val="0"/>
              </a:spcBef>
              <a:spcAft>
                <a:spcPts val="800"/>
              </a:spcAft>
              <a:buSzPts val="1000"/>
              <a:buNone/>
              <a:tabLst>
                <a:tab pos="914400" algn="l"/>
              </a:tabLst>
            </a:pPr>
            <a:endParaRPr lang="en-US" sz="2000" b="0" strike="sngStrike"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190237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Data Analysis </a:t>
            </a:r>
          </a:p>
        </p:txBody>
      </p:sp>
      <p:sp>
        <p:nvSpPr>
          <p:cNvPr id="17" name="Rectangle 5"/>
          <p:cNvSpPr>
            <a:spLocks noChangeArrowheads="1"/>
          </p:cNvSpPr>
          <p:nvPr/>
        </p:nvSpPr>
        <p:spPr bwMode="gray">
          <a:xfrm>
            <a:off x="121751" y="685800"/>
            <a:ext cx="8793595" cy="33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3c - Communication and Contact Are Maintained and Received as Required</a:t>
            </a:r>
          </a:p>
          <a:p>
            <a:pPr marL="0" marR="0">
              <a:lnSpc>
                <a:spcPct val="107000"/>
              </a:lnSpc>
              <a:spcBef>
                <a:spcPts val="0"/>
              </a:spcBef>
              <a:spcAft>
                <a:spcPts val="0"/>
              </a:spcAf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SzPct val="120000"/>
              <a:buFont typeface="Wingdings" panose="05000000000000000000" pitchFamily="2" charset="2"/>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ABI-N and MFP-CL Waiver:</a:t>
            </a:r>
          </a:p>
          <a:p>
            <a:pPr marL="800100" marR="0" lvl="1" indent="-342900">
              <a:lnSpc>
                <a:spcPct val="107000"/>
              </a:lnSpc>
              <a:spcBef>
                <a:spcPts val="0"/>
              </a:spcBef>
              <a:spcAft>
                <a:spcPts val="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Maintains a high standard, ranging from 98.7% to 100%. The slight drop to 98.7% in 2021-2022 is the only notable dip.</a:t>
            </a:r>
          </a:p>
          <a:p>
            <a:pPr marL="457200" marR="0" lvl="1" indent="0">
              <a:lnSpc>
                <a:spcPct val="107000"/>
              </a:lnSpc>
              <a:spcBef>
                <a:spcPts val="0"/>
              </a:spcBef>
              <a:spcAft>
                <a:spcPts val="0"/>
              </a:spcAft>
              <a:buSzPct val="120000"/>
              <a:buNone/>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SzPct val="120000"/>
              <a:buFont typeface="Wingdings" panose="05000000000000000000" pitchFamily="2" charset="2"/>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ABI-RH and MFP-RS Waiver:</a:t>
            </a:r>
          </a:p>
          <a:p>
            <a:pPr marL="800100" lvl="1" indent="-342900">
              <a:lnSpc>
                <a:spcPct val="107000"/>
              </a:lnSpc>
              <a:spcBef>
                <a:spcPts val="0"/>
              </a:spcBef>
              <a:spcAft>
                <a:spcPts val="0"/>
              </a:spcAft>
              <a:buSzPct val="90000"/>
              <a:buFont typeface="Arial" panose="020B0604020202020204" pitchFamily="34" charset="0"/>
              <a:buChar char="―"/>
            </a:pPr>
            <a:r>
              <a:rPr lang="en-US" sz="2000" b="0" kern="100" dirty="0">
                <a:effectLst/>
                <a:latin typeface="Arial"/>
                <a:ea typeface="Aptos" panose="020B0004020202020204" pitchFamily="34" charset="0"/>
                <a:cs typeface="Arial"/>
              </a:rPr>
              <a:t>Shows more fluctuations, with the lowest at 95.9% in 2020-2021. </a:t>
            </a:r>
            <a:r>
              <a:rPr lang="en-US" sz="2000" b="0" kern="100" dirty="0">
                <a:latin typeface="Arial"/>
                <a:ea typeface="Aptos" panose="020B0004020202020204" pitchFamily="34" charset="0"/>
                <a:cs typeface="Arial"/>
              </a:rPr>
              <a:t>Performance achieved 100</a:t>
            </a:r>
            <a:r>
              <a:rPr lang="en-US" sz="2000" b="0" kern="100" dirty="0">
                <a:effectLst/>
                <a:latin typeface="Arial"/>
                <a:ea typeface="Aptos" panose="020B0004020202020204" pitchFamily="34" charset="0"/>
                <a:cs typeface="Arial"/>
              </a:rPr>
              <a:t>% in 2018-2019 </a:t>
            </a:r>
            <a:r>
              <a:rPr lang="en-US" sz="2000" b="0" kern="100" dirty="0">
                <a:latin typeface="Arial"/>
                <a:ea typeface="Aptos" panose="020B0004020202020204" pitchFamily="34" charset="0"/>
                <a:cs typeface="Arial"/>
              </a:rPr>
              <a:t>and </a:t>
            </a:r>
            <a:r>
              <a:rPr lang="en-US" sz="2000" b="0" kern="100" dirty="0">
                <a:effectLst/>
                <a:latin typeface="Arial"/>
                <a:ea typeface="Aptos" panose="020B0004020202020204" pitchFamily="34" charset="0"/>
                <a:cs typeface="Arial"/>
              </a:rPr>
              <a:t>2021-2022.</a:t>
            </a:r>
          </a:p>
          <a:p>
            <a:pPr marL="457200" marR="0" lvl="1" indent="0">
              <a:lnSpc>
                <a:spcPct val="107000"/>
              </a:lnSpc>
              <a:spcBef>
                <a:spcPts val="0"/>
              </a:spcBef>
              <a:spcAft>
                <a:spcPts val="800"/>
              </a:spcAft>
              <a:buSzPts val="1000"/>
              <a:buNone/>
              <a:tabLst>
                <a:tab pos="914400" algn="l"/>
              </a:tabLs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4168548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Data Analysis </a:t>
            </a:r>
          </a:p>
        </p:txBody>
      </p:sp>
      <p:sp>
        <p:nvSpPr>
          <p:cNvPr id="17" name="Rectangle 5"/>
          <p:cNvSpPr>
            <a:spLocks noChangeArrowheads="1"/>
          </p:cNvSpPr>
          <p:nvPr/>
        </p:nvSpPr>
        <p:spPr bwMode="gray">
          <a:xfrm>
            <a:off x="121751" y="685800"/>
            <a:ext cx="8793595" cy="3540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4a: The Plan Has Documentation that the Individual Has Received Information About How to Report Abuse and Neglect</a:t>
            </a:r>
          </a:p>
          <a:p>
            <a:pPr marL="0" marR="0">
              <a:lnSpc>
                <a:spcPct val="107000"/>
              </a:lnSpc>
              <a:spcBef>
                <a:spcPts val="0"/>
              </a:spcBef>
              <a:spcAft>
                <a:spcPts val="800"/>
              </a:spcAf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SzPct val="120000"/>
              <a:buFont typeface="Wingdings" panose="05000000000000000000" pitchFamily="2" charset="2"/>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ABI-N and MFP-CL Waiver:</a:t>
            </a:r>
          </a:p>
          <a:p>
            <a:pPr marL="800100" marR="0" lvl="1" indent="-342900">
              <a:lnSpc>
                <a:spcPct val="107000"/>
              </a:lnSpc>
              <a:spcBef>
                <a:spcPts val="0"/>
              </a:spcBef>
              <a:spcAft>
                <a:spcPts val="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Consistently high, with the lowest being 99.4% in 2018-2019. All other years achieve 100%.</a:t>
            </a:r>
          </a:p>
          <a:p>
            <a:pPr marL="457200" marR="0" lvl="1" indent="0">
              <a:lnSpc>
                <a:spcPct val="107000"/>
              </a:lnSpc>
              <a:spcBef>
                <a:spcPts val="0"/>
              </a:spcBef>
              <a:spcAft>
                <a:spcPts val="0"/>
              </a:spcAft>
              <a:buSzPct val="120000"/>
              <a:buNone/>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SzPct val="120000"/>
              <a:buFont typeface="Wingdings" panose="05000000000000000000" pitchFamily="2" charset="2"/>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ABI-RH and MFP-RS Waiver:</a:t>
            </a:r>
          </a:p>
          <a:p>
            <a:pPr marL="800100" marR="0" lvl="1" indent="-342900">
              <a:lnSpc>
                <a:spcPct val="107000"/>
              </a:lnSpc>
              <a:spcBef>
                <a:spcPts val="0"/>
              </a:spcBef>
              <a:spcAft>
                <a:spcPts val="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These data are collected through licensing and certification which is a different sample.</a:t>
            </a:r>
          </a:p>
        </p:txBody>
      </p:sp>
    </p:spTree>
    <p:extLst>
      <p:ext uri="{BB962C8B-B14F-4D97-AF65-F5344CB8AC3E}">
        <p14:creationId xmlns:p14="http://schemas.microsoft.com/office/powerpoint/2010/main" val="1331210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TBI Data Analysis</a:t>
            </a:r>
          </a:p>
        </p:txBody>
      </p:sp>
      <p:sp>
        <p:nvSpPr>
          <p:cNvPr id="17" name="Rectangle 5"/>
          <p:cNvSpPr>
            <a:spLocks noChangeArrowheads="1"/>
          </p:cNvSpPr>
          <p:nvPr/>
        </p:nvSpPr>
        <p:spPr bwMode="gray">
          <a:xfrm>
            <a:off x="121751" y="685800"/>
            <a:ext cx="8793595" cy="1518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114300" marR="0" indent="-457200">
              <a:lnSpc>
                <a:spcPct val="107000"/>
              </a:lnSpc>
              <a:spcBef>
                <a:spcPts val="0"/>
              </a:spcBef>
              <a:spcAft>
                <a:spcPts val="800"/>
              </a:spcAft>
              <a:buClrTx/>
              <a:buAutoNum type="arabicPeriod"/>
            </a:pPr>
            <a:r>
              <a:rPr lang="en-US" sz="2040" b="0" kern="100" dirty="0">
                <a:effectLst/>
                <a:latin typeface="Arial" panose="020B0604020202020204" pitchFamily="34" charset="0"/>
                <a:ea typeface="Aptos" panose="020B0004020202020204" pitchFamily="34" charset="0"/>
                <a:cs typeface="Arial" panose="020B0604020202020204" pitchFamily="34" charset="0"/>
              </a:rPr>
              <a:t>Plan of Care (POC) has clearly defined goals, measurable objectives, defines those responsible for implementation.</a:t>
            </a:r>
          </a:p>
          <a:p>
            <a:pPr marL="114300" marR="0" indent="-457200">
              <a:lnSpc>
                <a:spcPct val="107000"/>
              </a:lnSpc>
              <a:spcBef>
                <a:spcPts val="0"/>
              </a:spcBef>
              <a:spcAft>
                <a:spcPts val="800"/>
              </a:spcAft>
              <a:buAutoNum type="arabicPeriod"/>
            </a:pPr>
            <a:endParaRPr lang="en-US" sz="2040" b="0" kern="100" dirty="0">
              <a:latin typeface="Arial" panose="020B0604020202020204" pitchFamily="34" charset="0"/>
              <a:ea typeface="Aptos" panose="020B0004020202020204" pitchFamily="34" charset="0"/>
              <a:cs typeface="Arial" panose="020B0604020202020204" pitchFamily="34" charset="0"/>
            </a:endParaRPr>
          </a:p>
          <a:p>
            <a:pPr marL="114300" indent="-457200">
              <a:lnSpc>
                <a:spcPct val="107000"/>
              </a:lnSpc>
              <a:spcBef>
                <a:spcPts val="0"/>
              </a:spcBef>
              <a:spcAft>
                <a:spcPts val="800"/>
              </a:spcAft>
              <a:buSzPct val="90000"/>
              <a:buFont typeface="Arial" panose="020B0604020202020204" pitchFamily="34" charset="0"/>
              <a:buChar char="―"/>
            </a:pPr>
            <a:r>
              <a:rPr lang="en-US" sz="2000" b="0" kern="100" dirty="0">
                <a:effectLst/>
                <a:latin typeface="Arial"/>
                <a:ea typeface="Aptos" panose="020B0004020202020204" pitchFamily="34" charset="0"/>
                <a:cs typeface="Arial"/>
              </a:rPr>
              <a:t>83 of 86</a:t>
            </a:r>
            <a:r>
              <a:rPr lang="en-US" sz="2000" b="0" kern="100" dirty="0">
                <a:latin typeface="Arial"/>
                <a:ea typeface="Aptos" panose="020B0004020202020204" pitchFamily="34" charset="0"/>
                <a:cs typeface="Arial"/>
              </a:rPr>
              <a:t> (96.5%)</a:t>
            </a:r>
            <a:r>
              <a:rPr lang="en-US" sz="2000" b="0" kern="100" dirty="0">
                <a:effectLst/>
                <a:latin typeface="Arial"/>
                <a:ea typeface="Aptos" panose="020B0004020202020204" pitchFamily="34" charset="0"/>
                <a:cs typeface="Arial"/>
              </a:rPr>
              <a:t> met standar</a:t>
            </a:r>
            <a:r>
              <a:rPr lang="en-US" sz="2000" b="0" kern="100" dirty="0">
                <a:latin typeface="Arial"/>
                <a:ea typeface="Aptos" panose="020B0004020202020204" pitchFamily="34" charset="0"/>
                <a:cs typeface="Arial"/>
              </a:rPr>
              <a:t>d. </a:t>
            </a: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440699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TBI Data Analysis</a:t>
            </a:r>
          </a:p>
        </p:txBody>
      </p:sp>
      <p:sp>
        <p:nvSpPr>
          <p:cNvPr id="17" name="Rectangle 5"/>
          <p:cNvSpPr>
            <a:spLocks noChangeArrowheads="1"/>
          </p:cNvSpPr>
          <p:nvPr/>
        </p:nvSpPr>
        <p:spPr bwMode="gray">
          <a:xfrm>
            <a:off x="121751" y="685800"/>
            <a:ext cx="8793595" cy="1860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2a. Plan of Care (POC) clearly reflects all of the participant’s needs and interests, as outlined in the Plan of Care (POC), either through waiver or non-waiver services. </a:t>
            </a:r>
          </a:p>
          <a:p>
            <a:pPr marL="0" marR="0">
              <a:lnSpc>
                <a:spcPct val="107000"/>
              </a:lnSpc>
              <a:spcBef>
                <a:spcPts val="0"/>
              </a:spcBef>
              <a:spcAft>
                <a:spcPts val="800"/>
              </a:spcAft>
            </a:pPr>
            <a:endParaRPr lang="en-US" sz="2040" b="0" kern="100" dirty="0">
              <a:latin typeface="Arial" panose="020B06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86 of 86 (100%) met standard.</a:t>
            </a:r>
          </a:p>
        </p:txBody>
      </p:sp>
    </p:spTree>
    <p:extLst>
      <p:ext uri="{BB962C8B-B14F-4D97-AF65-F5344CB8AC3E}">
        <p14:creationId xmlns:p14="http://schemas.microsoft.com/office/powerpoint/2010/main" val="3311743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TBI Data Analysis</a:t>
            </a:r>
          </a:p>
        </p:txBody>
      </p:sp>
      <p:sp>
        <p:nvSpPr>
          <p:cNvPr id="17" name="Rectangle 5"/>
          <p:cNvSpPr>
            <a:spLocks noChangeArrowheads="1"/>
          </p:cNvSpPr>
          <p:nvPr/>
        </p:nvSpPr>
        <p:spPr bwMode="gray">
          <a:xfrm>
            <a:off x="121751" y="685800"/>
            <a:ext cx="8793595" cy="5322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2b.How satisfied are you with your service plan and goals? How satisfied are you that your service plan reflects your interests and needs?</a:t>
            </a:r>
          </a:p>
          <a:p>
            <a:pPr marL="0" marR="0">
              <a:lnSpc>
                <a:spcPct val="107000"/>
              </a:lnSpc>
              <a:spcBef>
                <a:spcPts val="0"/>
              </a:spcBef>
              <a:spcAft>
                <a:spcPts val="800"/>
              </a:spcAft>
            </a:pPr>
            <a:endParaRPr lang="en-US" sz="2040" b="0" kern="100" dirty="0">
              <a:latin typeface="Arial" panose="020B06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17 out of 30 consumers (56.7%) answered Very Satisfied when asked about their level of satisfaction with their service plan and goals. 8 consumers (26.7%) answered that they were Satisfied, with 3 consumers (10.0%) saying they were Somewhat Satisfied. Furthermore, 2 consumers (6.7%) said that they were Not Sure. Overall, 93.4% of the answers to this question were positive, and 0% of the answers were negative.</a:t>
            </a:r>
          </a:p>
          <a:p>
            <a:pPr marL="0">
              <a:lnSpc>
                <a:spcPct val="107000"/>
              </a:lnSpc>
              <a:spcBef>
                <a:spcPts val="0"/>
              </a:spcBef>
              <a:spcAft>
                <a:spcPts val="80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16 out of 29 (55.2%) consumers answered Very Satisfied when asked about their level of satisfaction with their service plan reflecting their interests and needs. 9 consumers (31.0%) answered that they were Satisfied, with 3 consumers (10.3%) saying they were Somewhat Satisfied. Finally, 1 consumer (3.5%) said they were Dissatisfied. Overall, 96.5% of the answers to this question were positive.</a:t>
            </a:r>
          </a:p>
        </p:txBody>
      </p:sp>
    </p:spTree>
    <p:extLst>
      <p:ext uri="{BB962C8B-B14F-4D97-AF65-F5344CB8AC3E}">
        <p14:creationId xmlns:p14="http://schemas.microsoft.com/office/powerpoint/2010/main" val="1499357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TBI Data Analysis</a:t>
            </a:r>
          </a:p>
        </p:txBody>
      </p:sp>
      <p:sp>
        <p:nvSpPr>
          <p:cNvPr id="17" name="Rectangle 5"/>
          <p:cNvSpPr>
            <a:spLocks noChangeArrowheads="1"/>
          </p:cNvSpPr>
          <p:nvPr/>
        </p:nvSpPr>
        <p:spPr bwMode="gray">
          <a:xfrm>
            <a:off x="121751" y="685800"/>
            <a:ext cx="8793595" cy="3875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3a. How satisfied are you with the promptness of their response when you contact them for services and support?</a:t>
            </a:r>
          </a:p>
          <a:p>
            <a:pPr marL="0" marR="0">
              <a:lnSpc>
                <a:spcPct val="107000"/>
              </a:lnSpc>
              <a:spcBef>
                <a:spcPts val="0"/>
              </a:spcBef>
              <a:spcAft>
                <a:spcPts val="800"/>
              </a:spcAft>
            </a:pPr>
            <a:endParaRPr lang="en-US" sz="2040" b="0" kern="100" dirty="0">
              <a:latin typeface="Arial" panose="020B06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17 out of 30 consumers (56.7%) answered Very Satisfied when asked about the promptness of MRC Case Managers’ response when they are contacted for services and support. 8 consumers (26.7%) answered that they were Satisfied, with 2 consumers (6.7%) saying they were Somewhat Satisfied. 1 consumer (3.3%) answered that they were Dissatisfied, and 1 consumer (3.3%) answered that they were Very Dissatisfied. Furthermore, 1 consumer (3.3%) answered that they were Not Sure. Overall, 90.1% of the answers to this question were positive.</a:t>
            </a:r>
          </a:p>
        </p:txBody>
      </p:sp>
    </p:spTree>
    <p:extLst>
      <p:ext uri="{BB962C8B-B14F-4D97-AF65-F5344CB8AC3E}">
        <p14:creationId xmlns:p14="http://schemas.microsoft.com/office/powerpoint/2010/main" val="2282434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TBI Data Analysis</a:t>
            </a:r>
          </a:p>
        </p:txBody>
      </p:sp>
      <p:sp>
        <p:nvSpPr>
          <p:cNvPr id="17" name="Rectangle 5"/>
          <p:cNvSpPr>
            <a:spLocks noChangeArrowheads="1"/>
          </p:cNvSpPr>
          <p:nvPr/>
        </p:nvSpPr>
        <p:spPr bwMode="gray">
          <a:xfrm>
            <a:off x="121751" y="685800"/>
            <a:ext cx="8793595" cy="196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3b. Participant record documents ongoing contact with the case manager at minimum on a quarterly basis</a:t>
            </a:r>
          </a:p>
          <a:p>
            <a:pPr marL="0" marR="0">
              <a:lnSpc>
                <a:spcPct val="107000"/>
              </a:lnSpc>
              <a:spcBef>
                <a:spcPts val="0"/>
              </a:spcBef>
              <a:spcAft>
                <a:spcPts val="800"/>
              </a:spcAft>
            </a:pPr>
            <a:endParaRPr lang="en-US" sz="2040" b="0" kern="100" dirty="0">
              <a:latin typeface="Arial" panose="020B06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3.49% reported no</a:t>
            </a:r>
          </a:p>
          <a:p>
            <a:pPr marL="0">
              <a:lnSpc>
                <a:spcPct val="107000"/>
              </a:lnSpc>
              <a:spcBef>
                <a:spcPts val="0"/>
              </a:spcBef>
              <a:spcAft>
                <a:spcPts val="80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96.51% reported yes </a:t>
            </a:r>
          </a:p>
        </p:txBody>
      </p:sp>
    </p:spTree>
    <p:extLst>
      <p:ext uri="{BB962C8B-B14F-4D97-AF65-F5344CB8AC3E}">
        <p14:creationId xmlns:p14="http://schemas.microsoft.com/office/powerpoint/2010/main" val="1219738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TBI Data Analysis</a:t>
            </a:r>
          </a:p>
        </p:txBody>
      </p:sp>
      <p:sp>
        <p:nvSpPr>
          <p:cNvPr id="17" name="Rectangle 5"/>
          <p:cNvSpPr>
            <a:spLocks noChangeArrowheads="1"/>
          </p:cNvSpPr>
          <p:nvPr/>
        </p:nvSpPr>
        <p:spPr bwMode="gray">
          <a:xfrm>
            <a:off x="121751" y="685800"/>
            <a:ext cx="8793595" cy="2401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4. Waiver participants have been informed of their rights and are provided information about how to report abuse and neglect.</a:t>
            </a:r>
          </a:p>
          <a:p>
            <a:pPr marL="0" marR="0">
              <a:lnSpc>
                <a:spcPct val="107000"/>
              </a:lnSpc>
              <a:spcBef>
                <a:spcPts val="0"/>
              </a:spcBef>
              <a:spcAft>
                <a:spcPts val="800"/>
              </a:spcAft>
            </a:pPr>
            <a:endParaRPr lang="en-US" sz="2040" b="0" kern="100" dirty="0">
              <a:latin typeface="Arial" panose="020B06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buSzPct val="90000"/>
              <a:buFont typeface="Arial" panose="020B0604020202020204" pitchFamily="34" charset="0"/>
              <a:buChar char="―"/>
            </a:pPr>
            <a:r>
              <a:rPr lang="en-US" sz="2040" b="0" kern="100" dirty="0">
                <a:effectLst/>
                <a:latin typeface="Arial" panose="020B0604020202020204" pitchFamily="34" charset="0"/>
                <a:ea typeface="Aptos" panose="020B0004020202020204" pitchFamily="34" charset="0"/>
                <a:cs typeface="Arial" panose="020B0604020202020204" pitchFamily="34" charset="0"/>
              </a:rPr>
              <a:t>3.49% reported no</a:t>
            </a:r>
          </a:p>
          <a:p>
            <a:pPr marL="0">
              <a:lnSpc>
                <a:spcPct val="107000"/>
              </a:lnSpc>
              <a:spcBef>
                <a:spcPts val="0"/>
              </a:spcBef>
              <a:spcAft>
                <a:spcPts val="800"/>
              </a:spcAft>
              <a:buSzPct val="90000"/>
              <a:buFont typeface="Arial" panose="020B0604020202020204" pitchFamily="34" charset="0"/>
              <a:buChar char="―"/>
            </a:pPr>
            <a:r>
              <a:rPr lang="en-US" sz="2000" b="0" kern="100" dirty="0">
                <a:latin typeface="Arial"/>
                <a:ea typeface="Aptos" panose="020B0004020202020204" pitchFamily="34" charset="0"/>
                <a:cs typeface="Arial"/>
              </a:rPr>
              <a:t>96.51</a:t>
            </a:r>
            <a:r>
              <a:rPr lang="en-US" sz="2000" b="0" kern="100" dirty="0">
                <a:effectLst/>
                <a:latin typeface="Arial"/>
                <a:ea typeface="Aptos" panose="020B0004020202020204" pitchFamily="34" charset="0"/>
                <a:cs typeface="Arial"/>
              </a:rPr>
              <a:t>% reported yes </a:t>
            </a:r>
          </a:p>
          <a:p>
            <a:pPr marL="0" marR="0">
              <a:lnSpc>
                <a:spcPct val="107000"/>
              </a:lnSpc>
              <a:spcBef>
                <a:spcPts val="0"/>
              </a:spcBef>
              <a:spcAft>
                <a:spcPts val="800"/>
              </a:spcAft>
            </a:pPr>
            <a:endParaRPr lang="en-US" sz="2040" b="0" kern="100" dirty="0">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770773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42587"/>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Agenda </a:t>
            </a:r>
          </a:p>
        </p:txBody>
      </p:sp>
      <p:sp>
        <p:nvSpPr>
          <p:cNvPr id="17" name="Rectangle 5"/>
          <p:cNvSpPr>
            <a:spLocks noChangeArrowheads="1"/>
          </p:cNvSpPr>
          <p:nvPr/>
        </p:nvSpPr>
        <p:spPr bwMode="gray">
          <a:xfrm>
            <a:off x="238573" y="685800"/>
            <a:ext cx="8666853"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lvl="1" eaLnBrk="1" hangingPunct="1">
              <a:spcBef>
                <a:spcPct val="50000"/>
              </a:spcBef>
              <a:spcAft>
                <a:spcPts val="1837"/>
              </a:spcAft>
              <a:buFont typeface="Wingdings" panose="05000000000000000000" pitchFamily="2" charset="2"/>
              <a:buChar char="§"/>
            </a:pPr>
            <a:r>
              <a:rPr lang="en-US" altLang="en-US" sz="1800" b="0" dirty="0"/>
              <a:t>Summary of Feedback from Q1 Meeting</a:t>
            </a:r>
          </a:p>
          <a:p>
            <a:pPr marL="722312" lvl="2" indent="-457200" eaLnBrk="1" hangingPunct="1">
              <a:spcBef>
                <a:spcPct val="50000"/>
              </a:spcBef>
              <a:spcAft>
                <a:spcPts val="1837"/>
              </a:spcAft>
              <a:buSzPct val="90000"/>
              <a:buFont typeface="Arial" panose="020B0604020202020204" pitchFamily="34" charset="0"/>
              <a:buChar char="―"/>
            </a:pPr>
            <a:r>
              <a:rPr lang="en-US" altLang="en-US" sz="1800" b="0" dirty="0"/>
              <a:t>Overview of key feedback</a:t>
            </a:r>
          </a:p>
          <a:p>
            <a:pPr lvl="1" eaLnBrk="1" hangingPunct="1">
              <a:spcBef>
                <a:spcPct val="50000"/>
              </a:spcBef>
              <a:spcAft>
                <a:spcPts val="1837"/>
              </a:spcAft>
              <a:buFont typeface="Wingdings" panose="05000000000000000000" pitchFamily="2" charset="2"/>
              <a:buChar char="§"/>
            </a:pPr>
            <a:r>
              <a:rPr lang="en-US" altLang="en-US" sz="1800" b="0" dirty="0"/>
              <a:t>ABI/MFP/TBI Data Analysis</a:t>
            </a:r>
          </a:p>
          <a:p>
            <a:pPr lvl="2" eaLnBrk="1" hangingPunct="1">
              <a:spcBef>
                <a:spcPct val="50000"/>
              </a:spcBef>
              <a:spcAft>
                <a:spcPts val="1837"/>
              </a:spcAft>
              <a:buSzPct val="90000"/>
              <a:buFont typeface="Arial" panose="020B0604020202020204" pitchFamily="34" charset="0"/>
              <a:buChar char="―"/>
            </a:pPr>
            <a:r>
              <a:rPr lang="en-US" altLang="en-US" sz="1800" b="0" dirty="0"/>
              <a:t>The Service Coordinator Supervisor Tool (SCST)</a:t>
            </a:r>
          </a:p>
          <a:p>
            <a:pPr lvl="2" eaLnBrk="1" hangingPunct="1">
              <a:spcBef>
                <a:spcPct val="50000"/>
              </a:spcBef>
              <a:spcAft>
                <a:spcPts val="1837"/>
              </a:spcAft>
              <a:buSzPct val="90000"/>
              <a:buFont typeface="Arial" panose="020B0604020202020204" pitchFamily="34" charset="0"/>
              <a:buChar char="―"/>
            </a:pPr>
            <a:r>
              <a:rPr lang="en-US" altLang="en-US" sz="1800" b="0" dirty="0"/>
              <a:t>Case Record Review and Participant Satisfaction Survey</a:t>
            </a:r>
          </a:p>
          <a:p>
            <a:pPr lvl="2" eaLnBrk="1" hangingPunct="1">
              <a:spcBef>
                <a:spcPct val="50000"/>
              </a:spcBef>
              <a:spcAft>
                <a:spcPts val="1837"/>
              </a:spcAft>
              <a:buSzPct val="90000"/>
              <a:buFont typeface="Arial" panose="020B0604020202020204" pitchFamily="34" charset="0"/>
              <a:buChar char="―"/>
            </a:pPr>
            <a:r>
              <a:rPr lang="en-US" altLang="en-US" sz="1800" b="0" dirty="0"/>
              <a:t>ABI/MFP and TBI Data Analysis Tool Explained </a:t>
            </a:r>
          </a:p>
          <a:p>
            <a:pPr lvl="2" eaLnBrk="1" hangingPunct="1">
              <a:spcBef>
                <a:spcPct val="50000"/>
              </a:spcBef>
              <a:spcAft>
                <a:spcPts val="1837"/>
              </a:spcAft>
              <a:buSzPct val="90000"/>
              <a:buFont typeface="Arial" panose="020B0604020202020204" pitchFamily="34" charset="0"/>
              <a:buChar char="―"/>
            </a:pPr>
            <a:r>
              <a:rPr lang="en-US" altLang="en-US" sz="1800" b="0" dirty="0"/>
              <a:t>ABI/MFP and TBI Data Analysis</a:t>
            </a:r>
          </a:p>
          <a:p>
            <a:pPr lvl="2" eaLnBrk="1" hangingPunct="1">
              <a:spcBef>
                <a:spcPct val="50000"/>
              </a:spcBef>
              <a:spcAft>
                <a:spcPts val="1837"/>
              </a:spcAft>
              <a:buSzPct val="90000"/>
              <a:buFont typeface="Arial" panose="020B0604020202020204" pitchFamily="34" charset="0"/>
              <a:buChar char="―"/>
            </a:pPr>
            <a:r>
              <a:rPr lang="en-US" altLang="en-US" sz="1800" b="0" dirty="0"/>
              <a:t>Summary of feedback related to the data</a:t>
            </a:r>
          </a:p>
          <a:p>
            <a:pPr lvl="1" eaLnBrk="1" hangingPunct="1">
              <a:spcBef>
                <a:spcPct val="50000"/>
              </a:spcBef>
              <a:spcAft>
                <a:spcPts val="1837"/>
              </a:spcAft>
              <a:buFont typeface="Wingdings" panose="05000000000000000000" pitchFamily="2" charset="2"/>
              <a:buChar char="§"/>
            </a:pPr>
            <a:r>
              <a:rPr lang="en-US" altLang="en-US" sz="1800" b="0" dirty="0"/>
              <a:t>DDS Office of Human Rights Overview</a:t>
            </a:r>
          </a:p>
        </p:txBody>
      </p:sp>
    </p:spTree>
    <p:extLst>
      <p:ext uri="{BB962C8B-B14F-4D97-AF65-F5344CB8AC3E}">
        <p14:creationId xmlns:p14="http://schemas.microsoft.com/office/powerpoint/2010/main" val="485598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Summary of feedback related to the data</a:t>
            </a:r>
          </a:p>
        </p:txBody>
      </p:sp>
      <p:sp>
        <p:nvSpPr>
          <p:cNvPr id="17" name="Rectangle 5"/>
          <p:cNvSpPr>
            <a:spLocks noChangeArrowheads="1"/>
          </p:cNvSpPr>
          <p:nvPr/>
        </p:nvSpPr>
        <p:spPr bwMode="gray">
          <a:xfrm>
            <a:off x="248493" y="931133"/>
            <a:ext cx="8438307"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1270" lvl="1" indent="0" eaLnBrk="1" hangingPunct="1">
              <a:spcBef>
                <a:spcPct val="50000"/>
              </a:spcBef>
              <a:spcAft>
                <a:spcPts val="1837"/>
              </a:spcAft>
              <a:buNone/>
            </a:pPr>
            <a:r>
              <a:rPr lang="en-US" altLang="en-US" sz="2000" b="0" dirty="0">
                <a:latin typeface="Arial"/>
                <a:cs typeface="Arial"/>
              </a:rPr>
              <a:t>Human experience is critical to evaluate service quality. The data shows consistently high performance across various metrics. Feedback from stakeholders suggests there may be discrepancies between these metrics and actual experiences. We are committed to improving communication using information from the data </a:t>
            </a:r>
            <a:r>
              <a:rPr lang="en-US" altLang="en-US" sz="2000" b="0">
                <a:latin typeface="Arial"/>
                <a:cs typeface="Arial"/>
              </a:rPr>
              <a:t>and feedback. </a:t>
            </a:r>
            <a:r>
              <a:rPr lang="en-US" altLang="en-US" sz="2000" b="0" dirty="0">
                <a:latin typeface="Arial"/>
                <a:cs typeface="Arial"/>
              </a:rPr>
              <a:t>This will help ensure that services not only meet high standards on paper but also align with the lived experiences of those we serve.</a:t>
            </a:r>
            <a:endParaRPr lang="en-US" sz="2000" dirty="0">
              <a:latin typeface="Arial"/>
              <a:cs typeface="Arial"/>
            </a:endParaRPr>
          </a:p>
        </p:txBody>
      </p:sp>
    </p:spTree>
    <p:extLst>
      <p:ext uri="{BB962C8B-B14F-4D97-AF65-F5344CB8AC3E}">
        <p14:creationId xmlns:p14="http://schemas.microsoft.com/office/powerpoint/2010/main" val="1351061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00">
                <a:latin typeface="Arial"/>
                <a:cs typeface="Arial"/>
              </a:rPr>
              <a:t>DDS Office of Human Rights Overview </a:t>
            </a:r>
            <a:endParaRPr lang="en-US"/>
          </a:p>
        </p:txBody>
      </p:sp>
      <p:sp>
        <p:nvSpPr>
          <p:cNvPr id="17" name="Rectangle 5"/>
          <p:cNvSpPr>
            <a:spLocks noChangeArrowheads="1"/>
          </p:cNvSpPr>
          <p:nvPr/>
        </p:nvSpPr>
        <p:spPr bwMode="gray">
          <a:xfrm>
            <a:off x="248493" y="931133"/>
            <a:ext cx="8438307" cy="3847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1270" lvl="1" indent="0" eaLnBrk="1" hangingPunct="1">
              <a:spcBef>
                <a:spcPct val="50000"/>
              </a:spcBef>
              <a:spcAft>
                <a:spcPts val="1837"/>
              </a:spcAft>
              <a:buNone/>
            </a:pPr>
            <a:r>
              <a:rPr lang="en-US" altLang="en-US" sz="2000" b="0">
                <a:latin typeface="Arial"/>
                <a:cs typeface="Arial"/>
              </a:rPr>
              <a:t>We’d like to introduce Joseph Weru, Director of Human Rights at the Department of Developmental Services. Joseph will be discussing the Human Rights system at DDS, specifically focused on ABI/MFP residential providers.  We would like input on:</a:t>
            </a:r>
          </a:p>
          <a:p>
            <a:pPr marL="479425" lvl="1" indent="-285750">
              <a:buFont typeface="Arial"/>
              <a:buChar char="▪"/>
            </a:pPr>
            <a:r>
              <a:rPr lang="en-US" sz="2000" b="0">
                <a:cs typeface="Arial"/>
              </a:rPr>
              <a:t>What is the experience in the field of human rights?</a:t>
            </a:r>
            <a:endParaRPr lang="en-US"/>
          </a:p>
          <a:p>
            <a:pPr marL="479425" lvl="1" indent="-285750">
              <a:buFont typeface="Arial"/>
              <a:buChar char="▪"/>
            </a:pPr>
            <a:r>
              <a:rPr lang="en-US" sz="2000" b="0">
                <a:cs typeface="Arial"/>
              </a:rPr>
              <a:t>What’s working?</a:t>
            </a:r>
            <a:endParaRPr lang="en-US"/>
          </a:p>
          <a:p>
            <a:pPr marL="479425" lvl="1" indent="-285750">
              <a:buFont typeface="Arial"/>
              <a:buChar char="▪"/>
            </a:pPr>
            <a:r>
              <a:rPr lang="en-US" sz="2000" b="0">
                <a:cs typeface="Arial"/>
              </a:rPr>
              <a:t>What’s not working?</a:t>
            </a:r>
            <a:endParaRPr lang="en-US"/>
          </a:p>
          <a:p>
            <a:pPr marL="479425" lvl="1" indent="-285750">
              <a:buFont typeface="Arial"/>
              <a:buChar char="▪"/>
            </a:pPr>
            <a:r>
              <a:rPr lang="en-US" sz="2000" b="0">
                <a:cs typeface="Arial"/>
              </a:rPr>
              <a:t>What is needed for the field regarding human rights?</a:t>
            </a:r>
            <a:endParaRPr lang="en-US"/>
          </a:p>
          <a:p>
            <a:pPr marL="1270" lvl="1" indent="0">
              <a:spcBef>
                <a:spcPct val="50000"/>
              </a:spcBef>
              <a:spcAft>
                <a:spcPts val="1837"/>
              </a:spcAft>
              <a:buNone/>
            </a:pPr>
            <a:endParaRPr lang="en-US" altLang="en-US" sz="2000" b="0">
              <a:cs typeface="Arial"/>
            </a:endParaRPr>
          </a:p>
          <a:p>
            <a:pPr marL="1270" lvl="1" indent="0">
              <a:spcBef>
                <a:spcPct val="50000"/>
              </a:spcBef>
              <a:spcAft>
                <a:spcPts val="1837"/>
              </a:spcAft>
              <a:buNone/>
            </a:pPr>
            <a:endParaRPr lang="en-US" altLang="en-US" sz="2000" b="0">
              <a:cs typeface="Arial"/>
            </a:endParaRPr>
          </a:p>
        </p:txBody>
      </p:sp>
    </p:spTree>
    <p:extLst>
      <p:ext uri="{BB962C8B-B14F-4D97-AF65-F5344CB8AC3E}">
        <p14:creationId xmlns:p14="http://schemas.microsoft.com/office/powerpoint/2010/main" val="3467440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75202" y="3059668"/>
            <a:ext cx="8793595"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algn="ctr"/>
            <a:r>
              <a:rPr lang="en-US" sz="2400" dirty="0">
                <a:latin typeface="Arial"/>
                <a:cs typeface="Arial"/>
              </a:rPr>
              <a:t>APPENDIX </a:t>
            </a:r>
            <a:endParaRPr lang="en-US" dirty="0"/>
          </a:p>
        </p:txBody>
      </p:sp>
    </p:spTree>
    <p:extLst>
      <p:ext uri="{BB962C8B-B14F-4D97-AF65-F5344CB8AC3E}">
        <p14:creationId xmlns:p14="http://schemas.microsoft.com/office/powerpoint/2010/main" val="30231202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Common Acronyms and Terms</a:t>
            </a:r>
          </a:p>
        </p:txBody>
      </p:sp>
      <p:graphicFrame>
        <p:nvGraphicFramePr>
          <p:cNvPr id="5" name="Table 4"/>
          <p:cNvGraphicFramePr>
            <a:graphicFrameLocks noGrp="1"/>
          </p:cNvGraphicFramePr>
          <p:nvPr>
            <p:extLst>
              <p:ext uri="{D42A27DB-BD31-4B8C-83A1-F6EECF244321}">
                <p14:modId xmlns:p14="http://schemas.microsoft.com/office/powerpoint/2010/main" val="2394246052"/>
              </p:ext>
            </p:extLst>
          </p:nvPr>
        </p:nvGraphicFramePr>
        <p:xfrm>
          <a:off x="448435" y="1189864"/>
          <a:ext cx="8247129" cy="5038056"/>
        </p:xfrm>
        <a:graphic>
          <a:graphicData uri="http://schemas.openxmlformats.org/drawingml/2006/table">
            <a:tbl>
              <a:tblPr bandRow="1">
                <a:tableStyleId>{D27102A9-8310-4765-A935-A1911B00CA55}</a:tableStyleId>
              </a:tblPr>
              <a:tblGrid>
                <a:gridCol w="1874747">
                  <a:extLst>
                    <a:ext uri="{9D8B030D-6E8A-4147-A177-3AD203B41FA5}">
                      <a16:colId xmlns:a16="http://schemas.microsoft.com/office/drawing/2014/main" val="20000"/>
                    </a:ext>
                  </a:extLst>
                </a:gridCol>
                <a:gridCol w="6372382">
                  <a:extLst>
                    <a:ext uri="{9D8B030D-6E8A-4147-A177-3AD203B41FA5}">
                      <a16:colId xmlns:a16="http://schemas.microsoft.com/office/drawing/2014/main" val="20001"/>
                    </a:ext>
                  </a:extLst>
                </a:gridCol>
              </a:tblGrid>
              <a:tr h="559784">
                <a:tc>
                  <a:txBody>
                    <a:bodyPr/>
                    <a:lstStyle/>
                    <a:p>
                      <a:r>
                        <a:rPr lang="en-US" sz="2200" dirty="0"/>
                        <a:t>CMS</a:t>
                      </a:r>
                    </a:p>
                  </a:txBody>
                  <a:tcPr marL="93297" marR="93297" marT="46649" marB="46649" anchor="ctr"/>
                </a:tc>
                <a:tc>
                  <a:txBody>
                    <a:bodyPr/>
                    <a:lstStyle/>
                    <a:p>
                      <a:r>
                        <a:rPr lang="en-US" sz="2200" dirty="0"/>
                        <a:t>Center for Medicaid Services</a:t>
                      </a:r>
                    </a:p>
                  </a:txBody>
                  <a:tcPr marL="93297" marR="93297" marT="46649" marB="46649" anchor="ctr"/>
                </a:tc>
                <a:extLst>
                  <a:ext uri="{0D108BD9-81ED-4DB2-BD59-A6C34878D82A}">
                    <a16:rowId xmlns:a16="http://schemas.microsoft.com/office/drawing/2014/main" val="67342722"/>
                  </a:ext>
                </a:extLst>
              </a:tr>
              <a:tr h="559784">
                <a:tc>
                  <a:txBody>
                    <a:bodyPr/>
                    <a:lstStyle/>
                    <a:p>
                      <a:r>
                        <a:rPr lang="en-US" sz="2200" dirty="0"/>
                        <a:t>DDS</a:t>
                      </a:r>
                    </a:p>
                  </a:txBody>
                  <a:tcPr marL="93297" marR="93297" marT="46649" marB="46649" anchor="ctr"/>
                </a:tc>
                <a:tc>
                  <a:txBody>
                    <a:bodyPr/>
                    <a:lstStyle/>
                    <a:p>
                      <a:r>
                        <a:rPr lang="en-US" sz="2200" dirty="0"/>
                        <a:t>Department of Developmental Services</a:t>
                      </a:r>
                    </a:p>
                  </a:txBody>
                  <a:tcPr marL="93297" marR="93297" marT="46649" marB="46649" anchor="ctr"/>
                </a:tc>
                <a:extLst>
                  <a:ext uri="{0D108BD9-81ED-4DB2-BD59-A6C34878D82A}">
                    <a16:rowId xmlns:a16="http://schemas.microsoft.com/office/drawing/2014/main" val="514179547"/>
                  </a:ext>
                </a:extLst>
              </a:tr>
              <a:tr h="559784">
                <a:tc>
                  <a:txBody>
                    <a:bodyPr/>
                    <a:lstStyle/>
                    <a:p>
                      <a:r>
                        <a:rPr lang="en-US" sz="2200" dirty="0"/>
                        <a:t>MRC</a:t>
                      </a:r>
                    </a:p>
                  </a:txBody>
                  <a:tcPr marL="93297" marR="93297" marT="46649" marB="46649" anchor="ctr"/>
                </a:tc>
                <a:tc>
                  <a:txBody>
                    <a:bodyPr/>
                    <a:lstStyle/>
                    <a:p>
                      <a:r>
                        <a:rPr lang="en-US" sz="2200" dirty="0"/>
                        <a:t>Massachusetts Rehabilitation Commission</a:t>
                      </a:r>
                    </a:p>
                  </a:txBody>
                  <a:tcPr marL="93297" marR="93297" marT="46649" marB="46649" anchor="ctr"/>
                </a:tc>
                <a:extLst>
                  <a:ext uri="{0D108BD9-81ED-4DB2-BD59-A6C34878D82A}">
                    <a16:rowId xmlns:a16="http://schemas.microsoft.com/office/drawing/2014/main" val="1966454131"/>
                  </a:ext>
                </a:extLst>
              </a:tr>
              <a:tr h="559784">
                <a:tc>
                  <a:txBody>
                    <a:bodyPr/>
                    <a:lstStyle/>
                    <a:p>
                      <a:r>
                        <a:rPr lang="en-US" sz="2200" dirty="0"/>
                        <a:t>ABI - N</a:t>
                      </a:r>
                    </a:p>
                  </a:txBody>
                  <a:tcPr marL="93297" marR="93297" marT="46649" marB="46649" anchor="ctr"/>
                </a:tc>
                <a:tc>
                  <a:txBody>
                    <a:bodyPr/>
                    <a:lstStyle/>
                    <a:p>
                      <a:r>
                        <a:rPr lang="en-US" sz="2200" dirty="0"/>
                        <a:t>Acquired Brain Injury Non-Residential Waiver </a:t>
                      </a:r>
                    </a:p>
                  </a:txBody>
                  <a:tcPr marL="93297" marR="93297" marT="46649" marB="46649" anchor="ctr"/>
                </a:tc>
                <a:extLst>
                  <a:ext uri="{0D108BD9-81ED-4DB2-BD59-A6C34878D82A}">
                    <a16:rowId xmlns:a16="http://schemas.microsoft.com/office/drawing/2014/main" val="10000"/>
                  </a:ext>
                </a:extLst>
              </a:tr>
              <a:tr h="559784">
                <a:tc>
                  <a:txBody>
                    <a:bodyPr/>
                    <a:lstStyle/>
                    <a:p>
                      <a:r>
                        <a:rPr lang="en-US" sz="2200" dirty="0"/>
                        <a:t>ABI - RH</a:t>
                      </a:r>
                    </a:p>
                  </a:txBody>
                  <a:tcPr marL="93297" marR="93297" marT="46649" marB="46649" anchor="ctr"/>
                </a:tc>
                <a:tc>
                  <a:txBody>
                    <a:bodyPr/>
                    <a:lstStyle/>
                    <a:p>
                      <a:r>
                        <a:rPr lang="en-US" sz="2200" dirty="0"/>
                        <a:t>Acquired Brain Injury Residential Habilitation Waiver </a:t>
                      </a:r>
                    </a:p>
                  </a:txBody>
                  <a:tcPr marL="93297" marR="93297" marT="46649" marB="46649" anchor="ctr"/>
                </a:tc>
                <a:extLst>
                  <a:ext uri="{0D108BD9-81ED-4DB2-BD59-A6C34878D82A}">
                    <a16:rowId xmlns:a16="http://schemas.microsoft.com/office/drawing/2014/main" val="4025822260"/>
                  </a:ext>
                </a:extLst>
              </a:tr>
              <a:tr h="559784">
                <a:tc>
                  <a:txBody>
                    <a:bodyPr/>
                    <a:lstStyle/>
                    <a:p>
                      <a:r>
                        <a:rPr lang="en-US" sz="2200" dirty="0"/>
                        <a:t>MFP – CL </a:t>
                      </a:r>
                    </a:p>
                  </a:txBody>
                  <a:tcPr marL="93297" marR="93297" marT="46649" marB="46649" anchor="ctr"/>
                </a:tc>
                <a:tc>
                  <a:txBody>
                    <a:bodyPr/>
                    <a:lstStyle/>
                    <a:p>
                      <a:r>
                        <a:rPr lang="en-US" sz="2200" dirty="0"/>
                        <a:t>Moving Forward Plan Community Living Waiver</a:t>
                      </a:r>
                    </a:p>
                  </a:txBody>
                  <a:tcPr marL="93297" marR="93297" marT="46649" marB="46649" anchor="ctr"/>
                </a:tc>
                <a:extLst>
                  <a:ext uri="{0D108BD9-81ED-4DB2-BD59-A6C34878D82A}">
                    <a16:rowId xmlns:a16="http://schemas.microsoft.com/office/drawing/2014/main" val="2584834905"/>
                  </a:ext>
                </a:extLst>
              </a:tr>
              <a:tr h="559784">
                <a:tc>
                  <a:txBody>
                    <a:bodyPr/>
                    <a:lstStyle/>
                    <a:p>
                      <a:r>
                        <a:rPr lang="en-US" sz="2200" dirty="0"/>
                        <a:t>MFP – RS</a:t>
                      </a:r>
                    </a:p>
                  </a:txBody>
                  <a:tcPr marL="93297" marR="93297" marT="46649" marB="46649" anchor="ct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en-US" sz="2200" kern="1200" dirty="0">
                          <a:solidFill>
                            <a:schemeClr val="tx1"/>
                          </a:solidFill>
                          <a:latin typeface="+mn-lt"/>
                          <a:ea typeface="+mn-ea"/>
                          <a:cs typeface="+mn-cs"/>
                        </a:rPr>
                        <a:t>Moving Forward Plan Residential Supports Waiver</a:t>
                      </a:r>
                    </a:p>
                  </a:txBody>
                  <a:tcPr marL="93297" marR="93297" marT="46649" marB="46649" anchor="ctr"/>
                </a:tc>
                <a:extLst>
                  <a:ext uri="{0D108BD9-81ED-4DB2-BD59-A6C34878D82A}">
                    <a16:rowId xmlns:a16="http://schemas.microsoft.com/office/drawing/2014/main" val="10001"/>
                  </a:ext>
                </a:extLst>
              </a:tr>
              <a:tr h="559784">
                <a:tc>
                  <a:txBody>
                    <a:bodyPr/>
                    <a:lstStyle/>
                    <a:p>
                      <a:r>
                        <a:rPr lang="en-US" sz="2200" dirty="0"/>
                        <a:t>TBI </a:t>
                      </a:r>
                    </a:p>
                  </a:txBody>
                  <a:tcPr marL="93297" marR="93297" marT="46649" marB="46649" anchor="ctr"/>
                </a:tc>
                <a:tc>
                  <a:txBody>
                    <a:bodyPr/>
                    <a:lstStyle/>
                    <a:p>
                      <a:r>
                        <a:rPr lang="en-US" sz="2200" dirty="0"/>
                        <a:t>Traumatic Brain Injury Waiver</a:t>
                      </a:r>
                    </a:p>
                  </a:txBody>
                  <a:tcPr marL="93297" marR="93297" marT="46649" marB="46649" anchor="ctr"/>
                </a:tc>
                <a:extLst>
                  <a:ext uri="{0D108BD9-81ED-4DB2-BD59-A6C34878D82A}">
                    <a16:rowId xmlns:a16="http://schemas.microsoft.com/office/drawing/2014/main" val="10002"/>
                  </a:ext>
                </a:extLst>
              </a:tr>
              <a:tr h="559784">
                <a:tc>
                  <a:txBody>
                    <a:bodyPr/>
                    <a:lstStyle/>
                    <a:p>
                      <a:r>
                        <a:rPr lang="en-US" sz="2200" dirty="0"/>
                        <a:t>SCST</a:t>
                      </a:r>
                    </a:p>
                  </a:txBody>
                  <a:tcPr marL="93297" marR="93297" marT="46649" marB="46649" anchor="ctr"/>
                </a:tc>
                <a:tc>
                  <a:txBody>
                    <a:bodyPr/>
                    <a:lstStyle/>
                    <a:p>
                      <a:r>
                        <a:rPr lang="en-US" sz="2200" dirty="0"/>
                        <a:t>Service Coordinator Supervisor Tool </a:t>
                      </a:r>
                    </a:p>
                  </a:txBody>
                  <a:tcPr marL="93297" marR="93297" marT="46649" marB="46649"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994442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Common Acronyms and Terms</a:t>
            </a:r>
          </a:p>
        </p:txBody>
      </p:sp>
      <p:graphicFrame>
        <p:nvGraphicFramePr>
          <p:cNvPr id="5" name="Table 4"/>
          <p:cNvGraphicFramePr>
            <a:graphicFrameLocks noGrp="1"/>
          </p:cNvGraphicFramePr>
          <p:nvPr>
            <p:extLst>
              <p:ext uri="{D42A27DB-BD31-4B8C-83A1-F6EECF244321}">
                <p14:modId xmlns:p14="http://schemas.microsoft.com/office/powerpoint/2010/main" val="3160150602"/>
              </p:ext>
            </p:extLst>
          </p:nvPr>
        </p:nvGraphicFramePr>
        <p:xfrm>
          <a:off x="448435" y="955557"/>
          <a:ext cx="8247129" cy="1679352"/>
        </p:xfrm>
        <a:graphic>
          <a:graphicData uri="http://schemas.openxmlformats.org/drawingml/2006/table">
            <a:tbl>
              <a:tblPr bandRow="1">
                <a:tableStyleId>{D27102A9-8310-4765-A935-A1911B00CA55}</a:tableStyleId>
              </a:tblPr>
              <a:tblGrid>
                <a:gridCol w="1874747">
                  <a:extLst>
                    <a:ext uri="{9D8B030D-6E8A-4147-A177-3AD203B41FA5}">
                      <a16:colId xmlns:a16="http://schemas.microsoft.com/office/drawing/2014/main" val="20000"/>
                    </a:ext>
                  </a:extLst>
                </a:gridCol>
                <a:gridCol w="6372382">
                  <a:extLst>
                    <a:ext uri="{9D8B030D-6E8A-4147-A177-3AD203B41FA5}">
                      <a16:colId xmlns:a16="http://schemas.microsoft.com/office/drawing/2014/main" val="20001"/>
                    </a:ext>
                  </a:extLst>
                </a:gridCol>
              </a:tblGrid>
              <a:tr h="559784">
                <a:tc>
                  <a:txBody>
                    <a:bodyPr/>
                    <a:lstStyle/>
                    <a:p>
                      <a:r>
                        <a:rPr lang="en-US" sz="2200" dirty="0"/>
                        <a:t>HCSIS</a:t>
                      </a:r>
                    </a:p>
                  </a:txBody>
                  <a:tcPr marL="93297" marR="93297" marT="46649" marB="46649" anchor="ctr"/>
                </a:tc>
                <a:tc>
                  <a:txBody>
                    <a:bodyPr/>
                    <a:lstStyle/>
                    <a:p>
                      <a:r>
                        <a:rPr lang="en-US" sz="2200" dirty="0"/>
                        <a:t>Home and Community Services Information System</a:t>
                      </a:r>
                    </a:p>
                  </a:txBody>
                  <a:tcPr marL="93297" marR="93297" marT="46649" marB="46649" anchor="ctr"/>
                </a:tc>
                <a:extLst>
                  <a:ext uri="{0D108BD9-81ED-4DB2-BD59-A6C34878D82A}">
                    <a16:rowId xmlns:a16="http://schemas.microsoft.com/office/drawing/2014/main" val="514179547"/>
                  </a:ext>
                </a:extLst>
              </a:tr>
              <a:tr h="559784">
                <a:tc>
                  <a:txBody>
                    <a:bodyPr/>
                    <a:lstStyle/>
                    <a:p>
                      <a:r>
                        <a:rPr lang="en-US" sz="2200" dirty="0"/>
                        <a:t>ISP</a:t>
                      </a:r>
                    </a:p>
                  </a:txBody>
                  <a:tcPr marL="93297" marR="93297" marT="46649" marB="46649" anchor="ctr"/>
                </a:tc>
                <a:tc>
                  <a:txBody>
                    <a:bodyPr/>
                    <a:lstStyle/>
                    <a:p>
                      <a:r>
                        <a:rPr lang="en-US" sz="2200" dirty="0"/>
                        <a:t>Individual Support Plan</a:t>
                      </a:r>
                    </a:p>
                  </a:txBody>
                  <a:tcPr marL="93297" marR="93297" marT="46649" marB="46649" anchor="ctr"/>
                </a:tc>
                <a:extLst>
                  <a:ext uri="{0D108BD9-81ED-4DB2-BD59-A6C34878D82A}">
                    <a16:rowId xmlns:a16="http://schemas.microsoft.com/office/drawing/2014/main" val="1966454131"/>
                  </a:ext>
                </a:extLst>
              </a:tr>
              <a:tr h="559784">
                <a:tc>
                  <a:txBody>
                    <a:bodyPr/>
                    <a:lstStyle/>
                    <a:p>
                      <a:r>
                        <a:rPr lang="en-US" sz="2200" dirty="0"/>
                        <a:t>POC</a:t>
                      </a:r>
                    </a:p>
                  </a:txBody>
                  <a:tcPr marL="93297" marR="93297" marT="46649" marB="46649" anchor="ctr"/>
                </a:tc>
                <a:tc>
                  <a:txBody>
                    <a:bodyPr/>
                    <a:lstStyle/>
                    <a:p>
                      <a:r>
                        <a:rPr lang="en-US" sz="2200" dirty="0"/>
                        <a:t>Plan of Care </a:t>
                      </a:r>
                    </a:p>
                  </a:txBody>
                  <a:tcPr marL="93297" marR="93297" marT="46649" marB="46649"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496194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Summary of Feedback from Q1 Meeting  </a:t>
            </a:r>
          </a:p>
        </p:txBody>
      </p:sp>
      <p:sp>
        <p:nvSpPr>
          <p:cNvPr id="17" name="Rectangle 5"/>
          <p:cNvSpPr>
            <a:spLocks noChangeArrowheads="1"/>
          </p:cNvSpPr>
          <p:nvPr/>
        </p:nvSpPr>
        <p:spPr bwMode="gray">
          <a:xfrm>
            <a:off x="248493" y="931133"/>
            <a:ext cx="8666853" cy="4377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1587" lvl="1" indent="0" eaLnBrk="1" hangingPunct="1">
              <a:spcBef>
                <a:spcPct val="50000"/>
              </a:spcBef>
              <a:spcAft>
                <a:spcPts val="1837"/>
              </a:spcAft>
              <a:buNone/>
            </a:pPr>
            <a:r>
              <a:rPr lang="en-US" altLang="en-US" sz="2041" b="0" dirty="0"/>
              <a:t>The Q1 Stakeholder meeting emphasized two main issues. </a:t>
            </a:r>
          </a:p>
          <a:p>
            <a:pPr lvl="2" eaLnBrk="1" hangingPunct="1">
              <a:spcBef>
                <a:spcPts val="0"/>
              </a:spcBef>
              <a:spcAft>
                <a:spcPts val="1837"/>
              </a:spcAft>
              <a:buSzPct val="90000"/>
              <a:buFont typeface="Arial" panose="020B0604020202020204" pitchFamily="34" charset="0"/>
              <a:buChar char="―"/>
            </a:pPr>
            <a:r>
              <a:rPr lang="en-US" altLang="en-US" sz="2041" b="0" dirty="0"/>
              <a:t> Communication concerns related to responsiveness, frequency of contact, and sharing of information.</a:t>
            </a:r>
          </a:p>
          <a:p>
            <a:pPr lvl="2" eaLnBrk="1" hangingPunct="1">
              <a:spcBef>
                <a:spcPts val="0"/>
              </a:spcBef>
              <a:spcAft>
                <a:spcPts val="1837"/>
              </a:spcAft>
              <a:buSzPct val="90000"/>
              <a:buFont typeface="Arial" panose="020B0604020202020204" pitchFamily="34" charset="0"/>
              <a:buChar char="―"/>
            </a:pPr>
            <a:r>
              <a:rPr lang="en-US" altLang="en-US" sz="2041" b="0" dirty="0"/>
              <a:t>Ongoing human rights challenges.</a:t>
            </a:r>
          </a:p>
          <a:p>
            <a:pPr marL="1587" lvl="1" indent="0" eaLnBrk="1" hangingPunct="1">
              <a:spcBef>
                <a:spcPct val="50000"/>
              </a:spcBef>
              <a:spcAft>
                <a:spcPts val="1837"/>
              </a:spcAft>
              <a:buNone/>
            </a:pPr>
            <a:r>
              <a:rPr lang="en-US" altLang="en-US" sz="2041" b="0" dirty="0"/>
              <a:t>To address these concerns, follow-up actions included reviewing feedback on human rights issues and seeking data on any improvements. We are also trying to understand the current communication practices so we can better understand the problems. </a:t>
            </a:r>
          </a:p>
          <a:p>
            <a:pPr marL="1587" lvl="1" indent="0" eaLnBrk="1" hangingPunct="1">
              <a:spcBef>
                <a:spcPct val="50000"/>
              </a:spcBef>
              <a:spcAft>
                <a:spcPts val="1837"/>
              </a:spcAft>
              <a:buNone/>
            </a:pPr>
            <a:r>
              <a:rPr lang="en-US" altLang="en-US" sz="2041" b="0" dirty="0"/>
              <a:t>We also proposed a best practices document to guide future improvements.</a:t>
            </a:r>
            <a:endParaRPr lang="en-US" altLang="en-US" sz="2857" b="0" dirty="0"/>
          </a:p>
        </p:txBody>
      </p:sp>
    </p:spTree>
    <p:extLst>
      <p:ext uri="{BB962C8B-B14F-4D97-AF65-F5344CB8AC3E}">
        <p14:creationId xmlns:p14="http://schemas.microsoft.com/office/powerpoint/2010/main" val="1616907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Data Analysis </a:t>
            </a:r>
          </a:p>
        </p:txBody>
      </p:sp>
      <p:sp>
        <p:nvSpPr>
          <p:cNvPr id="17" name="Rectangle 5"/>
          <p:cNvSpPr>
            <a:spLocks noChangeArrowheads="1"/>
          </p:cNvSpPr>
          <p:nvPr/>
        </p:nvSpPr>
        <p:spPr bwMode="gray">
          <a:xfrm>
            <a:off x="248493" y="931133"/>
            <a:ext cx="8438307" cy="52941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indent="0">
              <a:lnSpc>
                <a:spcPct val="107000"/>
              </a:lnSpc>
              <a:spcBef>
                <a:spcPts val="0"/>
              </a:spcBef>
              <a:spcAft>
                <a:spcPts val="800"/>
              </a:spcAft>
              <a:buNone/>
            </a:pPr>
            <a:r>
              <a:rPr lang="en-US" sz="2040" b="0" dirty="0">
                <a:effectLst/>
                <a:latin typeface="Arial" panose="020B0604020202020204" pitchFamily="34" charset="0"/>
                <a:ea typeface="Calibri" panose="020F0502020204030204" pitchFamily="34" charset="0"/>
                <a:cs typeface="Arial" panose="020B0604020202020204" pitchFamily="34" charset="0"/>
              </a:rPr>
              <a:t>The Service Coordinator Supervisor Tool (SCST) lets supervisors monitor the quality of waiver services. This helps DDS and MRC meet CMS’s quality management goals. </a:t>
            </a:r>
            <a:endParaRPr lang="en-US" sz="2040" b="0" dirty="0">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sz="2040" b="0" dirty="0">
              <a:effectLst/>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2040" b="0" dirty="0">
                <a:effectLst/>
                <a:latin typeface="Arial" panose="020B0604020202020204" pitchFamily="34" charset="0"/>
                <a:ea typeface="Calibri" panose="020F0502020204030204" pitchFamily="34" charset="0"/>
                <a:cs typeface="Arial" panose="020B0604020202020204" pitchFamily="34" charset="0"/>
              </a:rPr>
              <a:t>Using data from HCSIS, the SCST provides a sample of Individual Support Plans (ISPs) for review. </a:t>
            </a:r>
          </a:p>
          <a:p>
            <a:pPr marL="0" marR="0" indent="0">
              <a:lnSpc>
                <a:spcPct val="107000"/>
              </a:lnSpc>
              <a:spcBef>
                <a:spcPts val="0"/>
              </a:spcBef>
              <a:spcAft>
                <a:spcPts val="800"/>
              </a:spcAft>
              <a:buNone/>
            </a:pPr>
            <a:endParaRPr lang="en-US" sz="2040" b="0" dirty="0">
              <a:effectLst/>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2040" b="0" dirty="0">
                <a:effectLst/>
                <a:latin typeface="Arial" panose="020B0604020202020204" pitchFamily="34" charset="0"/>
                <a:ea typeface="Calibri" panose="020F0502020204030204" pitchFamily="34" charset="0"/>
                <a:cs typeface="Arial" panose="020B0604020202020204" pitchFamily="34" charset="0"/>
              </a:rPr>
              <a:t>It includes a checklist to ensure ISP packets are complete and a Summary of Findings to evaluate the ISP content and communication with individuals and/or guardians. </a:t>
            </a:r>
          </a:p>
          <a:p>
            <a:pPr marL="0" marR="0" indent="0">
              <a:lnSpc>
                <a:spcPct val="107000"/>
              </a:lnSpc>
              <a:spcBef>
                <a:spcPts val="0"/>
              </a:spcBef>
              <a:spcAft>
                <a:spcPts val="800"/>
              </a:spcAft>
              <a:buNone/>
            </a:pPr>
            <a:endParaRPr lang="en-US" sz="2040" b="0" dirty="0">
              <a:effectLst/>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2040" b="0" dirty="0">
                <a:effectLst/>
                <a:latin typeface="Arial" panose="020B0604020202020204" pitchFamily="34" charset="0"/>
                <a:ea typeface="Calibri" panose="020F0502020204030204" pitchFamily="34" charset="0"/>
                <a:cs typeface="Arial" panose="020B0604020202020204" pitchFamily="34" charset="0"/>
              </a:rPr>
              <a:t>Key indicators include discussing goals with guardians, meeting service needs, resolving issues timely, maintaining communication, and documenting abuse/neglect reporting. </a:t>
            </a:r>
            <a:endParaRPr lang="en-US" sz="204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7693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2733" y="144607"/>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Data Analysis </a:t>
            </a:r>
          </a:p>
        </p:txBody>
      </p:sp>
      <p:sp>
        <p:nvSpPr>
          <p:cNvPr id="17" name="Rectangle 5"/>
          <p:cNvSpPr>
            <a:spLocks noChangeArrowheads="1"/>
          </p:cNvSpPr>
          <p:nvPr/>
        </p:nvSpPr>
        <p:spPr bwMode="gray">
          <a:xfrm>
            <a:off x="248493" y="619417"/>
            <a:ext cx="8438307" cy="609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1587" lvl="1" indent="0" eaLnBrk="1" hangingPunct="1">
              <a:spcBef>
                <a:spcPct val="50000"/>
              </a:spcBef>
              <a:spcAft>
                <a:spcPts val="1837"/>
              </a:spcAft>
              <a:buNone/>
            </a:pPr>
            <a:r>
              <a:rPr lang="en-US" altLang="en-US" sz="1800" b="0" dirty="0"/>
              <a:t>The SCST asks several key questions to assess the quality of Individual Support Plans (ISPs). These questions include:</a:t>
            </a:r>
          </a:p>
          <a:p>
            <a:pPr lvl="2" eaLnBrk="1" hangingPunct="1">
              <a:spcBef>
                <a:spcPct val="50000"/>
              </a:spcBef>
              <a:spcAft>
                <a:spcPts val="1837"/>
              </a:spcAft>
              <a:buFont typeface="Wingdings" panose="05000000000000000000" pitchFamily="2" charset="2"/>
              <a:buChar char="§"/>
            </a:pPr>
            <a:r>
              <a:rPr lang="en-US" altLang="en-US" sz="1800" b="0" dirty="0"/>
              <a:t>Whether the individual’s goals are discussed with the individual and/or guardian before the ISP is finalized.</a:t>
            </a:r>
          </a:p>
          <a:p>
            <a:pPr lvl="2" eaLnBrk="1" hangingPunct="1">
              <a:spcBef>
                <a:spcPct val="50000"/>
              </a:spcBef>
              <a:spcAft>
                <a:spcPts val="1837"/>
              </a:spcAft>
              <a:buFont typeface="Wingdings" panose="05000000000000000000" pitchFamily="2" charset="2"/>
              <a:buChar char="§"/>
            </a:pPr>
            <a:r>
              <a:rPr lang="en-US" altLang="en-US" sz="1800" b="0" dirty="0"/>
              <a:t>If the services in the plan address identified needs, including health and safety, based on assessments and team discussions.</a:t>
            </a:r>
          </a:p>
          <a:p>
            <a:pPr lvl="2" eaLnBrk="1" hangingPunct="1">
              <a:spcBef>
                <a:spcPct val="50000"/>
              </a:spcBef>
              <a:spcAft>
                <a:spcPts val="1837"/>
              </a:spcAft>
              <a:buFont typeface="Wingdings" panose="05000000000000000000" pitchFamily="2" charset="2"/>
              <a:buChar char="§"/>
            </a:pPr>
            <a:r>
              <a:rPr lang="en-US" altLang="en-US" sz="1800" b="0" dirty="0"/>
              <a:t>Whether the services reflect the personal goals identified through assessments or discussions with the individual/guardian.</a:t>
            </a:r>
          </a:p>
          <a:p>
            <a:pPr lvl="2" eaLnBrk="1" hangingPunct="1">
              <a:spcBef>
                <a:spcPct val="50000"/>
              </a:spcBef>
              <a:spcAft>
                <a:spcPts val="1837"/>
              </a:spcAft>
              <a:buFont typeface="Wingdings" panose="05000000000000000000" pitchFamily="2" charset="2"/>
              <a:buChar char="§"/>
            </a:pPr>
            <a:r>
              <a:rPr lang="en-US" altLang="en-US" sz="1800" b="0" dirty="0"/>
              <a:t>Whether issues related to necessary supports are addressed promptly.</a:t>
            </a:r>
          </a:p>
          <a:p>
            <a:pPr lvl="2" eaLnBrk="1" hangingPunct="1">
              <a:spcBef>
                <a:spcPct val="50000"/>
              </a:spcBef>
              <a:spcAft>
                <a:spcPts val="1837"/>
              </a:spcAft>
              <a:buFont typeface="Wingdings" panose="05000000000000000000" pitchFamily="2" charset="2"/>
              <a:buChar char="§"/>
            </a:pPr>
            <a:r>
              <a:rPr lang="en-US" altLang="en-US" sz="1800" b="0" dirty="0"/>
              <a:t>If communication and contact are maintained as required with the person served, their family, legal guardian, and providers to ensure that services and supports are effectively meeting the individual's needs.</a:t>
            </a:r>
          </a:p>
          <a:p>
            <a:pPr lvl="2" eaLnBrk="1" hangingPunct="1">
              <a:spcBef>
                <a:spcPct val="50000"/>
              </a:spcBef>
              <a:spcAft>
                <a:spcPts val="1837"/>
              </a:spcAft>
              <a:buFont typeface="Wingdings" panose="05000000000000000000" pitchFamily="2" charset="2"/>
              <a:buChar char="§"/>
            </a:pPr>
            <a:r>
              <a:rPr lang="en-US" altLang="en-US" sz="1800" b="0" dirty="0"/>
              <a:t>Whether the plan includes documentation on how the individual can report abuse and neglect.</a:t>
            </a:r>
            <a:endParaRPr lang="en-US" altLang="en-US" sz="2400" b="0" dirty="0"/>
          </a:p>
        </p:txBody>
      </p:sp>
    </p:spTree>
    <p:extLst>
      <p:ext uri="{BB962C8B-B14F-4D97-AF65-F5344CB8AC3E}">
        <p14:creationId xmlns:p14="http://schemas.microsoft.com/office/powerpoint/2010/main" val="2553370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2733" y="144607"/>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TBI Data Analysis </a:t>
            </a:r>
          </a:p>
        </p:txBody>
      </p:sp>
      <p:sp>
        <p:nvSpPr>
          <p:cNvPr id="17" name="Rectangle 5"/>
          <p:cNvSpPr>
            <a:spLocks noChangeArrowheads="1"/>
          </p:cNvSpPr>
          <p:nvPr/>
        </p:nvSpPr>
        <p:spPr bwMode="gray">
          <a:xfrm>
            <a:off x="248493" y="685800"/>
            <a:ext cx="8438307"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1587" lvl="1" indent="0">
              <a:buNone/>
            </a:pPr>
            <a:r>
              <a:rPr lang="en-US" sz="2040" b="0" dirty="0"/>
              <a:t>The Massachusetts Rehabilitation Commission (MRC) utilizes two key processes to ensure quality in the TBI Waiver Program: Case Record Reviews and Participant Satisfaction Surveys.</a:t>
            </a:r>
          </a:p>
          <a:p>
            <a:pPr lvl="1"/>
            <a:endParaRPr lang="en-US" sz="2040" b="0" dirty="0"/>
          </a:p>
          <a:p>
            <a:pPr marL="458787" lvl="1" indent="-457200">
              <a:buClr>
                <a:schemeClr val="accent4"/>
              </a:buClr>
              <a:buSzPct val="90000"/>
              <a:buFont typeface="+mj-lt"/>
              <a:buAutoNum type="arabicPeriod"/>
            </a:pPr>
            <a:r>
              <a:rPr lang="en-US" sz="2040" b="0" dirty="0"/>
              <a:t>Case Record Reviews look at the quality of services and make sure they comply with federal standards. This process involves a 100% review of participant case records using a standardized tool based on six CMS assurance areas. Findings used to monitor and improve service delivery.</a:t>
            </a:r>
          </a:p>
          <a:p>
            <a:pPr marL="458787" lvl="1" indent="-457200">
              <a:buSzPct val="90000"/>
              <a:buFont typeface="+mj-lt"/>
              <a:buAutoNum type="arabicPeriod"/>
            </a:pPr>
            <a:endParaRPr lang="en-US" sz="2040" b="0" dirty="0"/>
          </a:p>
          <a:p>
            <a:pPr marL="458787" lvl="1" indent="-457200">
              <a:buSzPct val="90000"/>
              <a:buFont typeface="+mj-lt"/>
              <a:buAutoNum type="arabicPeriod"/>
            </a:pPr>
            <a:r>
              <a:rPr lang="en-US" sz="2040" b="0" dirty="0"/>
              <a:t>Participant Satisfaction Surveys measure waiver participants satisfaction with services. They also assess the quality of case management and provider services. Surveys are sent via mail and email. The results are used to find trends and inform recommendations for program improvement.</a:t>
            </a:r>
          </a:p>
        </p:txBody>
      </p:sp>
    </p:spTree>
    <p:extLst>
      <p:ext uri="{BB962C8B-B14F-4D97-AF65-F5344CB8AC3E}">
        <p14:creationId xmlns:p14="http://schemas.microsoft.com/office/powerpoint/2010/main" val="4010348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2733" y="144607"/>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and TBI Data Analysis tool explained </a:t>
            </a:r>
          </a:p>
        </p:txBody>
      </p:sp>
      <p:sp>
        <p:nvSpPr>
          <p:cNvPr id="17" name="Rectangle 5"/>
          <p:cNvSpPr>
            <a:spLocks noChangeArrowheads="1"/>
          </p:cNvSpPr>
          <p:nvPr/>
        </p:nvSpPr>
        <p:spPr bwMode="gray">
          <a:xfrm>
            <a:off x="248493" y="685800"/>
            <a:ext cx="8438307"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1587" lvl="1" indent="0">
              <a:buNone/>
            </a:pPr>
            <a:r>
              <a:rPr lang="en-US" sz="2040" b="0" dirty="0"/>
              <a:t>DDS and MRC use the Service Coordinator Supervisor Tool (SCST) in the ABI/MFP Waivers to monitor the quality of Individual Support Plans (ISPs). They review a sample of ISPs and make sure they are complete and effectively address individuals' needs. The tool focuses on key items, like goal discussions, service adequacy, communication, and abuse reporting. </a:t>
            </a:r>
          </a:p>
          <a:p>
            <a:pPr marL="1587" lvl="1" indent="0">
              <a:buNone/>
            </a:pPr>
            <a:endParaRPr lang="en-US" sz="2040" b="0" dirty="0"/>
          </a:p>
          <a:p>
            <a:pPr marL="1587" lvl="1" indent="0">
              <a:buNone/>
            </a:pPr>
            <a:r>
              <a:rPr lang="en-US" sz="2040" b="0" dirty="0"/>
              <a:t>MRC uses the Case Record Reviews and Participant Satisfaction Surveys in the TBI Waiver to look at the quality of services and make sure they comply with federal standards. Case Record Reviews involve a comprehensive review of participant case records. Satisfaction Surveys get feedback from participants about their service experiences. </a:t>
            </a:r>
          </a:p>
          <a:p>
            <a:pPr marL="1587" lvl="1" indent="0">
              <a:buNone/>
            </a:pPr>
            <a:endParaRPr lang="en-US" sz="2040" b="0" dirty="0"/>
          </a:p>
          <a:p>
            <a:pPr marL="1587" lvl="1" indent="0">
              <a:buNone/>
            </a:pPr>
            <a:r>
              <a:rPr lang="en-US" sz="2040" b="0" dirty="0"/>
              <a:t>All these measures involve looking at results to find trends and guide improvements in service delivery.</a:t>
            </a:r>
          </a:p>
        </p:txBody>
      </p:sp>
    </p:spTree>
    <p:extLst>
      <p:ext uri="{BB962C8B-B14F-4D97-AF65-F5344CB8AC3E}">
        <p14:creationId xmlns:p14="http://schemas.microsoft.com/office/powerpoint/2010/main" val="2747464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Data Analysis </a:t>
            </a:r>
          </a:p>
        </p:txBody>
      </p:sp>
      <p:sp>
        <p:nvSpPr>
          <p:cNvPr id="17" name="Rectangle 5"/>
          <p:cNvSpPr>
            <a:spLocks noChangeArrowheads="1"/>
          </p:cNvSpPr>
          <p:nvPr/>
        </p:nvSpPr>
        <p:spPr bwMode="gray">
          <a:xfrm>
            <a:off x="248493" y="685800"/>
            <a:ext cx="8438307" cy="4986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1a - The individual's goals are discussed with the individual and/or guardian prior to the ISP</a:t>
            </a:r>
          </a:p>
          <a:p>
            <a:pPr marL="0" marR="0">
              <a:lnSpc>
                <a:spcPct val="107000"/>
              </a:lnSpc>
              <a:spcBef>
                <a:spcPts val="0"/>
              </a:spcBef>
              <a:spcAft>
                <a:spcPts val="800"/>
              </a:spcAf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800"/>
              </a:spcAft>
              <a:buSzPct val="120000"/>
              <a:buFont typeface="Wingdings" panose="05000000000000000000" pitchFamily="2" charset="2"/>
              <a:buChar char="§"/>
              <a:tabLst>
                <a:tab pos="4572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ABI-N and MFP-CL:</a:t>
            </a:r>
          </a:p>
          <a:p>
            <a:pPr marL="800100" marR="0" lvl="1" indent="-342900">
              <a:lnSpc>
                <a:spcPct val="107000"/>
              </a:lnSpc>
              <a:spcBef>
                <a:spcPts val="0"/>
              </a:spcBef>
              <a:spcAft>
                <a:spcPts val="800"/>
              </a:spcAft>
              <a:buSzPct val="90000"/>
              <a:buFont typeface="Arial" panose="020B0604020202020204" pitchFamily="34" charset="0"/>
              <a:buChar char="―"/>
              <a:tabLst>
                <a:tab pos="9144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Consistently high performance across years, with most years achieving 100%.</a:t>
            </a:r>
          </a:p>
          <a:p>
            <a:pPr marL="800100" marR="0" lvl="1" indent="-342900">
              <a:lnSpc>
                <a:spcPct val="107000"/>
              </a:lnSpc>
              <a:spcBef>
                <a:spcPts val="0"/>
              </a:spcBef>
              <a:spcAft>
                <a:spcPts val="800"/>
              </a:spcAft>
              <a:buSzPct val="90000"/>
              <a:buFont typeface="Arial" panose="020B0604020202020204" pitchFamily="34" charset="0"/>
              <a:buChar char="―"/>
              <a:tabLst>
                <a:tab pos="9144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Slight dip to 99.2% in 2020-2021.</a:t>
            </a:r>
          </a:p>
          <a:p>
            <a:pPr marL="457200" marR="0" lvl="1" indent="0">
              <a:lnSpc>
                <a:spcPct val="107000"/>
              </a:lnSpc>
              <a:spcBef>
                <a:spcPts val="0"/>
              </a:spcBef>
              <a:spcAft>
                <a:spcPts val="800"/>
              </a:spcAft>
              <a:buSzPct val="120000"/>
              <a:buNone/>
              <a:tabLst>
                <a:tab pos="914400" algn="l"/>
              </a:tabLs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800"/>
              </a:spcAft>
              <a:buSzPct val="120000"/>
              <a:buFont typeface="Wingdings" panose="05000000000000000000" pitchFamily="2" charset="2"/>
              <a:buChar char="§"/>
              <a:tabLst>
                <a:tab pos="4572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ABI-RH and MFP-RS:</a:t>
            </a:r>
          </a:p>
          <a:p>
            <a:pPr marL="800100" marR="0" lvl="1" indent="-342900">
              <a:lnSpc>
                <a:spcPct val="107000"/>
              </a:lnSpc>
              <a:spcBef>
                <a:spcPts val="0"/>
              </a:spcBef>
              <a:spcAft>
                <a:spcPts val="800"/>
              </a:spcAft>
              <a:buSzPct val="90000"/>
              <a:buFont typeface="Arial" panose="020B0604020202020204" pitchFamily="34" charset="0"/>
              <a:buChar char="―"/>
              <a:tabLst>
                <a:tab pos="9144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High performance overall, with a notable dip to 97.1% in 2019-2020 and another slight dip to 98.4% in 2023-2024.</a:t>
            </a:r>
          </a:p>
          <a:p>
            <a:pPr marL="1587" lvl="1" indent="0" eaLnBrk="1" hangingPunct="1">
              <a:spcBef>
                <a:spcPct val="50000"/>
              </a:spcBef>
              <a:spcAft>
                <a:spcPts val="1837"/>
              </a:spcAft>
              <a:buNone/>
            </a:pPr>
            <a:endParaRPr lang="en-US" altLang="en-US" sz="2040" b="0" dirty="0"/>
          </a:p>
        </p:txBody>
      </p:sp>
    </p:spTree>
    <p:extLst>
      <p:ext uri="{BB962C8B-B14F-4D97-AF65-F5344CB8AC3E}">
        <p14:creationId xmlns:p14="http://schemas.microsoft.com/office/powerpoint/2010/main" val="2194455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70" y="1"/>
          <a:ext cx="161974" cy="161974"/>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 y="1"/>
                        <a:ext cx="16197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270" y="1"/>
            <a:ext cx="161974" cy="161974"/>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89">
              <a:latin typeface="Arial"/>
              <a:ea typeface="ＭＳ Ｐゴシック"/>
              <a:sym typeface="Arial"/>
            </a:endParaRPr>
          </a:p>
        </p:txBody>
      </p:sp>
      <p:sp>
        <p:nvSpPr>
          <p:cNvPr id="2" name="Title 1"/>
          <p:cNvSpPr>
            <a:spLocks noGrp="1"/>
          </p:cNvSpPr>
          <p:nvPr>
            <p:ph type="title"/>
          </p:nvPr>
        </p:nvSpPr>
        <p:spPr>
          <a:xfrm>
            <a:off x="121751" y="234864"/>
            <a:ext cx="8793595" cy="384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sz="2449"/>
              <a:t>ABI/MFP Data Analysis </a:t>
            </a:r>
          </a:p>
        </p:txBody>
      </p:sp>
      <p:sp>
        <p:nvSpPr>
          <p:cNvPr id="17" name="Rectangle 5"/>
          <p:cNvSpPr>
            <a:spLocks noChangeArrowheads="1"/>
          </p:cNvSpPr>
          <p:nvPr/>
        </p:nvSpPr>
        <p:spPr bwMode="gray">
          <a:xfrm>
            <a:off x="121751" y="685800"/>
            <a:ext cx="8793595" cy="472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marR="0">
              <a:lnSpc>
                <a:spcPct val="107000"/>
              </a:lnSpc>
              <a:spcBef>
                <a:spcPts val="0"/>
              </a:spcBef>
              <a:spcAft>
                <a:spcPts val="800"/>
              </a:spcAft>
            </a:pPr>
            <a:r>
              <a:rPr lang="en-US" sz="2040" b="0" kern="100" dirty="0">
                <a:effectLst/>
                <a:latin typeface="Arial" panose="020B0604020202020204" pitchFamily="34" charset="0"/>
                <a:ea typeface="Aptos" panose="020B0004020202020204" pitchFamily="34" charset="0"/>
                <a:cs typeface="Arial" panose="020B0604020202020204" pitchFamily="34" charset="0"/>
              </a:rPr>
              <a:t>2a - The services in the plan address the needs (including health and safety needs) that are identified through required assessments and the professional judgment of the team and/or discussion with individual/guardian</a:t>
            </a:r>
          </a:p>
          <a:p>
            <a:pPr marL="0" marR="0">
              <a:lnSpc>
                <a:spcPct val="107000"/>
              </a:lnSpc>
              <a:spcBef>
                <a:spcPts val="0"/>
              </a:spcBef>
              <a:spcAft>
                <a:spcPts val="800"/>
              </a:spcAf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800"/>
              </a:spcAft>
              <a:buSzPct val="120000"/>
              <a:buFont typeface="Wingdings" panose="05000000000000000000" pitchFamily="2" charset="2"/>
              <a:buChar char="§"/>
              <a:tabLst>
                <a:tab pos="4572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ABI-N and MFP-CL:</a:t>
            </a:r>
          </a:p>
          <a:p>
            <a:pPr marL="800100" marR="0" lvl="1" indent="-342900">
              <a:lnSpc>
                <a:spcPct val="107000"/>
              </a:lnSpc>
              <a:spcBef>
                <a:spcPts val="0"/>
              </a:spcBef>
              <a:spcAft>
                <a:spcPts val="800"/>
              </a:spcAft>
              <a:buSzPct val="90000"/>
              <a:buFont typeface="Arial" panose="020B0604020202020204" pitchFamily="34" charset="0"/>
              <a:buChar char="―"/>
              <a:tabLst>
                <a:tab pos="9144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Generally high performance with minor dips, particularly in 2021-2022 at 99.4%.</a:t>
            </a:r>
          </a:p>
          <a:p>
            <a:pPr marL="457200" marR="0" lvl="1" indent="0">
              <a:lnSpc>
                <a:spcPct val="107000"/>
              </a:lnSpc>
              <a:spcBef>
                <a:spcPts val="0"/>
              </a:spcBef>
              <a:spcAft>
                <a:spcPts val="800"/>
              </a:spcAft>
              <a:buSzPct val="120000"/>
              <a:buNone/>
              <a:tabLst>
                <a:tab pos="914400" algn="l"/>
              </a:tabLs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800"/>
              </a:spcAft>
              <a:buSzPct val="120000"/>
              <a:buFont typeface="Wingdings" panose="05000000000000000000" pitchFamily="2" charset="2"/>
              <a:buChar char="§"/>
              <a:tabLst>
                <a:tab pos="4572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ABI-RH and MFP-RS:</a:t>
            </a:r>
          </a:p>
          <a:p>
            <a:pPr marL="800100" marR="0" lvl="1" indent="-342900">
              <a:lnSpc>
                <a:spcPct val="107000"/>
              </a:lnSpc>
              <a:spcBef>
                <a:spcPts val="0"/>
              </a:spcBef>
              <a:spcAft>
                <a:spcPts val="800"/>
              </a:spcAft>
              <a:buSzPct val="90000"/>
              <a:buFont typeface="Arial" panose="020B0604020202020204" pitchFamily="34" charset="0"/>
              <a:buChar char="―"/>
              <a:tabLst>
                <a:tab pos="914400" algn="l"/>
              </a:tabLst>
            </a:pPr>
            <a:r>
              <a:rPr lang="en-US" sz="2040" b="0" kern="100" dirty="0">
                <a:effectLst/>
                <a:latin typeface="Arial" panose="020B0604020202020204" pitchFamily="34" charset="0"/>
                <a:ea typeface="Aptos" panose="020B0004020202020204" pitchFamily="34" charset="0"/>
                <a:cs typeface="Arial" panose="020B0604020202020204" pitchFamily="34" charset="0"/>
              </a:rPr>
              <a:t>Slightly more variable performance, with a low of 97.6% in 2020-2021 and a high of 100% in 2022-2023 and 2023-2024.</a:t>
            </a:r>
          </a:p>
          <a:p>
            <a:pPr marL="457200" marR="0" lvl="1" indent="0">
              <a:lnSpc>
                <a:spcPct val="107000"/>
              </a:lnSpc>
              <a:spcBef>
                <a:spcPts val="0"/>
              </a:spcBef>
              <a:spcAft>
                <a:spcPts val="800"/>
              </a:spcAft>
              <a:buSzPts val="1000"/>
              <a:buNone/>
              <a:tabLst>
                <a:tab pos="914400" algn="l"/>
              </a:tabLst>
            </a:pPr>
            <a:endParaRPr lang="en-US" sz="2040" b="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0483910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l.TcTX_dx.tdoQ_GivVBi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3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5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5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5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76200" tIns="76200" rIns="76200" bIns="76200" numCol="1" anchor="ctr" anchorCtr="0" compatLnSpc="1">
        <a:prstTxWarp prst="textNoShape">
          <a:avLst/>
        </a:prstTxWarp>
        <a:noAutofit/>
      </a:bodyPr>
      <a:lstStyle>
        <a:defPPr algn="l">
          <a:defRPr sz="1400" b="1" kern="0" dirty="0">
            <a:solidFill>
              <a:srgbClr val="0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blank" id="{77B4EB40-FD74-49B2-B1AF-FCF58089CFC1}" vid="{F3B15EA4-F373-45A9-9C4E-B18186F699C7}"/>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551E79CFCC21E4BB8F8B3EBDDCB45F6" ma:contentTypeVersion="6" ma:contentTypeDescription="Create a new document." ma:contentTypeScope="" ma:versionID="44571a548fac2e8a8ce402bb67af0c8f">
  <xsd:schema xmlns:xsd="http://www.w3.org/2001/XMLSchema" xmlns:xs="http://www.w3.org/2001/XMLSchema" xmlns:p="http://schemas.microsoft.com/office/2006/metadata/properties" xmlns:ns2="02a64acd-37b4-4213-adcf-69e7bb6f99b3" xmlns:ns3="bfbac546-a2fc-4229-9ece-d0acbd3b42bf" targetNamespace="http://schemas.microsoft.com/office/2006/metadata/properties" ma:root="true" ma:fieldsID="3424b5f071258253a819e47ddf0e9cb8" ns2:_="" ns3:_="">
    <xsd:import namespace="02a64acd-37b4-4213-adcf-69e7bb6f99b3"/>
    <xsd:import namespace="bfbac546-a2fc-4229-9ece-d0acbd3b42b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a64acd-37b4-4213-adcf-69e7bb6f99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fbac546-a2fc-4229-9ece-d0acbd3b42b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864E62-F0C4-4351-B468-0033B6632323}">
  <ds:schemaRefs>
    <ds:schemaRef ds:uri="http://schemas.openxmlformats.org/package/2006/metadata/core-properties"/>
    <ds:schemaRef ds:uri="http://schemas.microsoft.com/office/2006/metadata/properties"/>
    <ds:schemaRef ds:uri="http://www.w3.org/XML/1998/namespace"/>
    <ds:schemaRef ds:uri="02a64acd-37b4-4213-adcf-69e7bb6f99b3"/>
    <ds:schemaRef ds:uri="http://purl.org/dc/dcmitype/"/>
    <ds:schemaRef ds:uri="http://schemas.microsoft.com/office/infopath/2007/PartnerControls"/>
    <ds:schemaRef ds:uri="http://schemas.microsoft.com/office/2006/documentManagement/types"/>
    <ds:schemaRef ds:uri="bfbac546-a2fc-4229-9ece-d0acbd3b42bf"/>
    <ds:schemaRef ds:uri="http://purl.org/dc/terms/"/>
    <ds:schemaRef ds:uri="http://purl.org/dc/elements/1.1/"/>
  </ds:schemaRefs>
</ds:datastoreItem>
</file>

<file path=customXml/itemProps2.xml><?xml version="1.0" encoding="utf-8"?>
<ds:datastoreItem xmlns:ds="http://schemas.openxmlformats.org/officeDocument/2006/customXml" ds:itemID="{48D4B7E1-9CC5-4C56-878E-347FCAD5C5DA}">
  <ds:schemaRefs>
    <ds:schemaRef ds:uri="http://schemas.microsoft.com/sharepoint/v3/contenttype/forms"/>
  </ds:schemaRefs>
</ds:datastoreItem>
</file>

<file path=customXml/itemProps3.xml><?xml version="1.0" encoding="utf-8"?>
<ds:datastoreItem xmlns:ds="http://schemas.openxmlformats.org/officeDocument/2006/customXml" ds:itemID="{063ADDA6-76E0-4DB2-A51C-B3BA4FAB24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a64acd-37b4-4213-adcf-69e7bb6f99b3"/>
    <ds:schemaRef ds:uri="bfbac546-a2fc-4229-9ece-d0acbd3b42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0</TotalTime>
  <Words>1860</Words>
  <Application>Microsoft Office PowerPoint</Application>
  <PresentationFormat>On-screen Show (4:3)</PresentationFormat>
  <Paragraphs>181</Paragraphs>
  <Slides>24</Slides>
  <Notes>24</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24</vt:i4>
      </vt:variant>
    </vt:vector>
  </HeadingPairs>
  <TitlesOfParts>
    <vt:vector size="32" baseType="lpstr">
      <vt:lpstr>Arial</vt:lpstr>
      <vt:lpstr>Calibri</vt:lpstr>
      <vt:lpstr>Symbol</vt:lpstr>
      <vt:lpstr>Wingdings</vt:lpstr>
      <vt:lpstr>3_Default Design</vt:lpstr>
      <vt:lpstr>5_Default Design</vt:lpstr>
      <vt:lpstr>Office Theme</vt:lpstr>
      <vt:lpstr>think-cell Slide</vt:lpstr>
      <vt:lpstr>ABI/MFP/TBI Waiver Stakeholder Advisory Committee</vt:lpstr>
      <vt:lpstr>Agenda </vt:lpstr>
      <vt:lpstr>Summary of Feedback from Q1 Meeting  </vt:lpstr>
      <vt:lpstr>ABI/MFP Data Analysis </vt:lpstr>
      <vt:lpstr>ABI/MFP Data Analysis </vt:lpstr>
      <vt:lpstr>TBI Data Analysis </vt:lpstr>
      <vt:lpstr>ABI/MFP and TBI Data Analysis tool explained </vt:lpstr>
      <vt:lpstr>ABI/MFP Data Analysis </vt:lpstr>
      <vt:lpstr>ABI/MFP Data Analysis </vt:lpstr>
      <vt:lpstr>ABI/MFP Data Analysis </vt:lpstr>
      <vt:lpstr>ABI/MFP Data Analysis </vt:lpstr>
      <vt:lpstr>ABI/MFP Data Analysis </vt:lpstr>
      <vt:lpstr>ABI/MFP Data Analysis </vt:lpstr>
      <vt:lpstr>TBI Data Analysis</vt:lpstr>
      <vt:lpstr>TBI Data Analysis</vt:lpstr>
      <vt:lpstr>TBI Data Analysis</vt:lpstr>
      <vt:lpstr>TBI Data Analysis</vt:lpstr>
      <vt:lpstr>TBI Data Analysis</vt:lpstr>
      <vt:lpstr>TBI Data Analysis</vt:lpstr>
      <vt:lpstr>Summary of feedback related to the data</vt:lpstr>
      <vt:lpstr>DDS Office of Human Rights Overview </vt:lpstr>
      <vt:lpstr>APPENDIX </vt:lpstr>
      <vt:lpstr>Common Acronyms and Terms</vt:lpstr>
      <vt:lpstr>Common Acronyms and Terms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MassHealth Home and Community Based Services Waivers</dc:title>
  <dc:creator/>
  <cp:lastModifiedBy/>
  <cp:revision>2</cp:revision>
  <dcterms:created xsi:type="dcterms:W3CDTF">2013-10-29T14:52:27Z</dcterms:created>
  <dcterms:modified xsi:type="dcterms:W3CDTF">2024-10-01T20:15:28Z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0x0101000551E79CFCC21E4BB8F8B3EBDDCB45F6</vt:lpwstr>
  </property>
  <property fmtid="{D5CDD505-2E9C-101B-9397-08002B2CF9AE}" pid="3" name="MediaServiceImageTags">
    <vt:lpwstr/>
  </property>
</Properties>
</file>