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683" r:id="rId6"/>
    <p:sldMasterId id="2147483691" r:id="rId7"/>
    <p:sldMasterId id="2147483699" r:id="rId8"/>
    <p:sldMasterId id="2147483715" r:id="rId9"/>
    <p:sldMasterId id="2147483728" r:id="rId10"/>
    <p:sldMasterId id="2147483733" r:id="rId11"/>
    <p:sldMasterId id="2147483739" r:id="rId12"/>
    <p:sldMasterId id="2147483745" r:id="rId13"/>
    <p:sldMasterId id="2147483751" r:id="rId14"/>
    <p:sldMasterId id="2147483810" r:id="rId15"/>
  </p:sldMasterIdLst>
  <p:notesMasterIdLst>
    <p:notesMasterId r:id="rId46"/>
  </p:notesMasterIdLst>
  <p:handoutMasterIdLst>
    <p:handoutMasterId r:id="rId47"/>
  </p:handoutMasterIdLst>
  <p:sldIdLst>
    <p:sldId id="483" r:id="rId16"/>
    <p:sldId id="543" r:id="rId17"/>
    <p:sldId id="519" r:id="rId18"/>
    <p:sldId id="520" r:id="rId19"/>
    <p:sldId id="542" r:id="rId20"/>
    <p:sldId id="391" r:id="rId21"/>
    <p:sldId id="465" r:id="rId22"/>
    <p:sldId id="468" r:id="rId23"/>
    <p:sldId id="511" r:id="rId24"/>
    <p:sldId id="557" r:id="rId25"/>
    <p:sldId id="517" r:id="rId26"/>
    <p:sldId id="521" r:id="rId27"/>
    <p:sldId id="541" r:id="rId28"/>
    <p:sldId id="548" r:id="rId29"/>
    <p:sldId id="550" r:id="rId30"/>
    <p:sldId id="524" r:id="rId31"/>
    <p:sldId id="525" r:id="rId32"/>
    <p:sldId id="526" r:id="rId33"/>
    <p:sldId id="539" r:id="rId34"/>
    <p:sldId id="530" r:id="rId35"/>
    <p:sldId id="514" r:id="rId36"/>
    <p:sldId id="537" r:id="rId37"/>
    <p:sldId id="544" r:id="rId38"/>
    <p:sldId id="545" r:id="rId39"/>
    <p:sldId id="553" r:id="rId40"/>
    <p:sldId id="554" r:id="rId41"/>
    <p:sldId id="546" r:id="rId42"/>
    <p:sldId id="558" r:id="rId43"/>
    <p:sldId id="556" r:id="rId44"/>
    <p:sldId id="555"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1" clrIdx="1"/>
  <p:cmAuthor id="2" name="Michael Bailit" initials="MB" lastIdx="8" clrIdx="2">
    <p:extLst/>
  </p:cmAuthor>
  <p:cmAuthor id="3" name="Cristi Carman" initials="C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a:srgbClr val="003399"/>
    <a:srgbClr val="FEEDD3"/>
    <a:srgbClr val="8E0000"/>
    <a:srgbClr val="336699"/>
    <a:srgbClr val="8C3FC5"/>
    <a:srgbClr val="225E95"/>
    <a:srgbClr val="7CBF33"/>
    <a:srgbClr val="8238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29" autoAdjust="0"/>
  </p:normalViewPr>
  <p:slideViewPr>
    <p:cSldViewPr>
      <p:cViewPr varScale="1">
        <p:scale>
          <a:sx n="68" d="100"/>
          <a:sy n="68" d="100"/>
        </p:scale>
        <p:origin x="1470" y="78"/>
      </p:cViewPr>
      <p:guideLst>
        <p:guide orient="horz" pos="2160"/>
        <p:guide pos="2880"/>
      </p:guideLst>
    </p:cSldViewPr>
  </p:slideViewPr>
  <p:outlineViewPr>
    <p:cViewPr>
      <p:scale>
        <a:sx n="33" d="100"/>
        <a:sy n="33" d="100"/>
      </p:scale>
      <p:origin x="0" y="3534"/>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PC-FS-001\Shared\HPC%20ALL%20STAFF\Accountable%20Care%20Team\Quality%20Alignment\1%20-%20Aligned%20Quality%20Vision\MHA%20quality%20measurement%20and%20reporting%20resourc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PC-FS-001\Shared\HPC%20ALL%20STAFF\Accountable%20Care%20Team\Quality%20Alignment\1%20-%20Aligned%20Quality%20Vision\MHA%20quality%20measurement%20and%20reporting%20resour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Quality Reporting Expenses</a:t>
            </a:r>
          </a:p>
        </c:rich>
      </c:tx>
      <c:overlay val="0"/>
    </c:title>
    <c:autoTitleDeleted val="0"/>
    <c:plotArea>
      <c:layout>
        <c:manualLayout>
          <c:layoutTarget val="inner"/>
          <c:xMode val="edge"/>
          <c:yMode val="edge"/>
          <c:x val="0.13457323844134866"/>
          <c:y val="0.23226324749946797"/>
          <c:w val="0.47524076317383401"/>
          <c:h val="0.66790593743349647"/>
        </c:manualLayout>
      </c:layout>
      <c:pieChart>
        <c:varyColors val="1"/>
        <c:ser>
          <c:idx val="0"/>
          <c:order val="0"/>
          <c:dLbls>
            <c:dLbl>
              <c:idx val="2"/>
              <c:spPr/>
              <c:txPr>
                <a:bodyPr/>
                <a:lstStyle/>
                <a:p>
                  <a:pPr>
                    <a:defRPr sz="1100">
                      <a:solidFill>
                        <a:schemeClr val="tx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0-F45B-4CA0-B40C-5EAD603AF782}"/>
                </c:ext>
              </c:extLst>
            </c:dLbl>
            <c:spPr>
              <a:noFill/>
              <a:ln>
                <a:noFill/>
              </a:ln>
              <a:effectLst/>
            </c:spPr>
            <c:txPr>
              <a:bodyPr/>
              <a:lstStyle/>
              <a:p>
                <a:pPr>
                  <a:defRPr sz="11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Labor costs</c:v>
                </c:pt>
                <c:pt idx="1">
                  <c:v>Technology</c:v>
                </c:pt>
                <c:pt idx="2">
                  <c:v>Training</c:v>
                </c:pt>
                <c:pt idx="3">
                  <c:v>Other Costs</c:v>
                </c:pt>
              </c:strCache>
            </c:strRef>
          </c:cat>
          <c:val>
            <c:numRef>
              <c:f>Sheet1!$B$2:$B$5</c:f>
              <c:numCache>
                <c:formatCode>"$"#,##0.00</c:formatCode>
                <c:ptCount val="4"/>
                <c:pt idx="0">
                  <c:v>14731310</c:v>
                </c:pt>
                <c:pt idx="1">
                  <c:v>1433660</c:v>
                </c:pt>
                <c:pt idx="2">
                  <c:v>178856</c:v>
                </c:pt>
                <c:pt idx="3">
                  <c:v>2734685</c:v>
                </c:pt>
              </c:numCache>
            </c:numRef>
          </c:val>
          <c:extLst>
            <c:ext xmlns:c16="http://schemas.microsoft.com/office/drawing/2014/chart" uri="{C3380CC4-5D6E-409C-BE32-E72D297353CC}">
              <c16:uniqueId val="{00000001-66EB-47A2-8D27-4699853B7A9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8341401769223287"/>
          <c:y val="0.38079850595598624"/>
          <c:w val="0.23462404005054924"/>
          <c:h val="0.33390268524126793"/>
        </c:manualLayout>
      </c:layout>
      <c:overlay val="0"/>
      <c:txPr>
        <a:bodyPr/>
        <a:lstStyle/>
        <a:p>
          <a:pPr>
            <a:defRPr sz="1100"/>
          </a:pPr>
          <a:endParaRPr lang="en-US"/>
        </a:p>
      </c:txPr>
    </c:legend>
    <c:plotVisOnly val="1"/>
    <c:dispBlanksAs val="gap"/>
    <c:showDLblsOverMax val="0"/>
  </c:chart>
  <c:txPr>
    <a:bodyPr/>
    <a:lstStyle/>
    <a:p>
      <a:pPr>
        <a:defRPr sz="1400">
          <a:latin typeface="Book Antiqua" panose="0204060205030503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Survey Respondents</a:t>
            </a:r>
          </a:p>
        </c:rich>
      </c:tx>
      <c:overlay val="0"/>
    </c:title>
    <c:autoTitleDeleted val="0"/>
    <c:plotArea>
      <c:layout/>
      <c:pieChart>
        <c:varyColors val="1"/>
        <c:ser>
          <c:idx val="0"/>
          <c:order val="0"/>
          <c:dLbls>
            <c:dLbl>
              <c:idx val="3"/>
              <c:tx>
                <c:rich>
                  <a:bodyPr rot="0"/>
                  <a:lstStyle/>
                  <a:p>
                    <a:pPr>
                      <a:defRPr sz="1100">
                        <a:solidFill>
                          <a:schemeClr val="bg1"/>
                        </a:solidFill>
                      </a:defRPr>
                    </a:pPr>
                    <a:r>
                      <a:rPr lang="en-US" sz="1100" dirty="0">
                        <a:solidFill>
                          <a:schemeClr val="bg1"/>
                        </a:solidFill>
                      </a:rPr>
                      <a:t>41%</a:t>
                    </a:r>
                    <a:endParaRPr lang="en-US" dirty="0"/>
                  </a:p>
                </c:rich>
              </c:tx>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5B1-417E-9A54-F8777720E2B3}"/>
                </c:ext>
              </c:extLst>
            </c:dLbl>
            <c:spPr>
              <a:noFill/>
              <a:ln>
                <a:noFill/>
              </a:ln>
              <a:effectLst/>
            </c:spPr>
            <c:txPr>
              <a:bodyPr/>
              <a:lstStyle/>
              <a:p>
                <a:pPr>
                  <a:defRPr sz="11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Sheet1!$A$7:$A$11</c:f>
              <c:strCache>
                <c:ptCount val="5"/>
                <c:pt idx="0">
                  <c:v>AMC</c:v>
                </c:pt>
                <c:pt idx="1">
                  <c:v>Teaching</c:v>
                </c:pt>
                <c:pt idx="2">
                  <c:v>Community</c:v>
                </c:pt>
                <c:pt idx="3">
                  <c:v>Community DSH</c:v>
                </c:pt>
                <c:pt idx="4">
                  <c:v>Specialty</c:v>
                </c:pt>
              </c:strCache>
            </c:strRef>
          </c:cat>
          <c:val>
            <c:numRef>
              <c:f>Sheet1!$B$7:$B$11</c:f>
              <c:numCache>
                <c:formatCode>0</c:formatCode>
                <c:ptCount val="5"/>
                <c:pt idx="0">
                  <c:v>2</c:v>
                </c:pt>
                <c:pt idx="1">
                  <c:v>2</c:v>
                </c:pt>
                <c:pt idx="2">
                  <c:v>8</c:v>
                </c:pt>
                <c:pt idx="3">
                  <c:v>9</c:v>
                </c:pt>
                <c:pt idx="4">
                  <c:v>1</c:v>
                </c:pt>
              </c:numCache>
            </c:numRef>
          </c:val>
          <c:extLst>
            <c:ext xmlns:c16="http://schemas.microsoft.com/office/drawing/2014/chart" uri="{C3380CC4-5D6E-409C-BE32-E72D297353CC}">
              <c16:uniqueId val="{00000001-A5B1-417E-9A54-F8777720E2B3}"/>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100"/>
          </a:pPr>
          <a:endParaRPr lang="en-US"/>
        </a:p>
      </c:txPr>
    </c:legend>
    <c:plotVisOnly val="1"/>
    <c:dispBlanksAs val="gap"/>
    <c:showDLblsOverMax val="0"/>
  </c:chart>
  <c:txPr>
    <a:bodyPr/>
    <a:lstStyle/>
    <a:p>
      <a:pPr>
        <a:defRPr sz="1800">
          <a:latin typeface="Book Antiqua" panose="0204060205030503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88369-B718-4633-B3E4-78270C95C1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E0ED5FD-D427-4590-A4EF-4F308ED68A1C}">
      <dgm:prSet phldrT="[Text]" custT="1"/>
      <dgm:spPr>
        <a:solidFill>
          <a:schemeClr val="tx2">
            <a:lumMod val="40000"/>
            <a:lumOff val="60000"/>
          </a:schemeClr>
        </a:solidFill>
      </dgm:spPr>
      <dgm:t>
        <a:bodyPr/>
        <a:lstStyle/>
        <a:p>
          <a:r>
            <a:rPr lang="en-US" sz="1600" b="1" dirty="0">
              <a:latin typeface="Book Antiqua" panose="02040602050305030304" pitchFamily="18" charset="0"/>
            </a:rPr>
            <a:t>Adults</a:t>
          </a:r>
        </a:p>
        <a:p>
          <a:r>
            <a:rPr lang="en-US" sz="1600" dirty="0">
              <a:latin typeface="Book Antiqua" panose="02040602050305030304" pitchFamily="18" charset="0"/>
            </a:rPr>
            <a:t>Inc. those with special health needs</a:t>
          </a:r>
        </a:p>
      </dgm:t>
    </dgm:pt>
    <dgm:pt modelId="{5571FB8F-9951-472E-9440-025A7CC25532}" type="parTrans" cxnId="{B60E0803-DC11-4EDB-AF25-F99E8EFD36A7}">
      <dgm:prSet/>
      <dgm:spPr/>
      <dgm:t>
        <a:bodyPr/>
        <a:lstStyle/>
        <a:p>
          <a:endParaRPr lang="en-US"/>
        </a:p>
      </dgm:t>
    </dgm:pt>
    <dgm:pt modelId="{AA8F5B2E-C4DF-4171-85A4-25D8EDBBBA9E}" type="sibTrans" cxnId="{B60E0803-DC11-4EDB-AF25-F99E8EFD36A7}">
      <dgm:prSet/>
      <dgm:spPr/>
      <dgm:t>
        <a:bodyPr/>
        <a:lstStyle/>
        <a:p>
          <a:endParaRPr lang="en-US"/>
        </a:p>
      </dgm:t>
    </dgm:pt>
    <dgm:pt modelId="{0042F28C-0180-44C6-8130-4A8AF985D611}">
      <dgm:prSet phldrT="[Text]" custT="1"/>
      <dgm:spPr>
        <a:solidFill>
          <a:srgbClr val="8E0000"/>
        </a:solidFill>
      </dgm:spPr>
      <dgm:t>
        <a:bodyPr/>
        <a:lstStyle/>
        <a:p>
          <a:r>
            <a:rPr lang="en-US" sz="1600" b="1" dirty="0">
              <a:latin typeface="Book Antiqua" panose="02040602050305030304" pitchFamily="18" charset="0"/>
            </a:rPr>
            <a:t>Children</a:t>
          </a:r>
        </a:p>
        <a:p>
          <a:r>
            <a:rPr lang="en-US" sz="1600" dirty="0">
              <a:latin typeface="Book Antiqua" panose="02040602050305030304" pitchFamily="18" charset="0"/>
            </a:rPr>
            <a:t>Inc. those with special health needs</a:t>
          </a:r>
        </a:p>
      </dgm:t>
    </dgm:pt>
    <dgm:pt modelId="{DE79DDB3-575D-4350-B071-5EE43463D8FE}" type="parTrans" cxnId="{7E956281-F0CA-431E-B41B-7379CF650CD3}">
      <dgm:prSet/>
      <dgm:spPr/>
      <dgm:t>
        <a:bodyPr/>
        <a:lstStyle/>
        <a:p>
          <a:endParaRPr lang="en-US"/>
        </a:p>
      </dgm:t>
    </dgm:pt>
    <dgm:pt modelId="{D0FD5663-B786-4BEE-82E2-69EC4C2D6D29}" type="sibTrans" cxnId="{7E956281-F0CA-431E-B41B-7379CF650CD3}">
      <dgm:prSet/>
      <dgm:spPr/>
      <dgm:t>
        <a:bodyPr/>
        <a:lstStyle/>
        <a:p>
          <a:endParaRPr lang="en-US"/>
        </a:p>
      </dgm:t>
    </dgm:pt>
    <dgm:pt modelId="{11E5B0AF-93FE-4B57-891C-CBA6A8CCE8F2}" type="pres">
      <dgm:prSet presAssocID="{2DD88369-B718-4633-B3E4-78270C95C151}" presName="diagram" presStyleCnt="0">
        <dgm:presLayoutVars>
          <dgm:dir/>
          <dgm:resizeHandles val="exact"/>
        </dgm:presLayoutVars>
      </dgm:prSet>
      <dgm:spPr/>
    </dgm:pt>
    <dgm:pt modelId="{DF7DBE15-64CF-4931-B2A8-EFB821EA79B8}" type="pres">
      <dgm:prSet presAssocID="{4E0ED5FD-D427-4590-A4EF-4F308ED68A1C}" presName="node" presStyleLbl="node1" presStyleIdx="0" presStyleCnt="2" custLinFactNeighborX="-50000" custLinFactNeighborY="31159">
        <dgm:presLayoutVars>
          <dgm:bulletEnabled val="1"/>
        </dgm:presLayoutVars>
      </dgm:prSet>
      <dgm:spPr/>
    </dgm:pt>
    <dgm:pt modelId="{F7B1A145-3A71-4511-B3F7-6805367C43EA}" type="pres">
      <dgm:prSet presAssocID="{AA8F5B2E-C4DF-4171-85A4-25D8EDBBBA9E}" presName="sibTrans" presStyleCnt="0"/>
      <dgm:spPr/>
    </dgm:pt>
    <dgm:pt modelId="{7D57304D-6818-420E-99F2-2781FA46B959}" type="pres">
      <dgm:prSet presAssocID="{0042F28C-0180-44C6-8130-4A8AF985D611}" presName="node" presStyleLbl="node1" presStyleIdx="1" presStyleCnt="2" custLinFactNeighborX="55738" custLinFactNeighborY="-85508">
        <dgm:presLayoutVars>
          <dgm:bulletEnabled val="1"/>
        </dgm:presLayoutVars>
      </dgm:prSet>
      <dgm:spPr/>
    </dgm:pt>
  </dgm:ptLst>
  <dgm:cxnLst>
    <dgm:cxn modelId="{B60E0803-DC11-4EDB-AF25-F99E8EFD36A7}" srcId="{2DD88369-B718-4633-B3E4-78270C95C151}" destId="{4E0ED5FD-D427-4590-A4EF-4F308ED68A1C}" srcOrd="0" destOrd="0" parTransId="{5571FB8F-9951-472E-9440-025A7CC25532}" sibTransId="{AA8F5B2E-C4DF-4171-85A4-25D8EDBBBA9E}"/>
    <dgm:cxn modelId="{7E956281-F0CA-431E-B41B-7379CF650CD3}" srcId="{2DD88369-B718-4633-B3E4-78270C95C151}" destId="{0042F28C-0180-44C6-8130-4A8AF985D611}" srcOrd="1" destOrd="0" parTransId="{DE79DDB3-575D-4350-B071-5EE43463D8FE}" sibTransId="{D0FD5663-B786-4BEE-82E2-69EC4C2D6D29}"/>
    <dgm:cxn modelId="{E185311B-77FE-4964-A4E6-AD56084A8E76}" type="presOf" srcId="{4E0ED5FD-D427-4590-A4EF-4F308ED68A1C}" destId="{DF7DBE15-64CF-4931-B2A8-EFB821EA79B8}" srcOrd="0" destOrd="0" presId="urn:microsoft.com/office/officeart/2005/8/layout/default"/>
    <dgm:cxn modelId="{D351FB6F-C6F3-4650-AF7E-8A3D743F5A7E}" type="presOf" srcId="{2DD88369-B718-4633-B3E4-78270C95C151}" destId="{11E5B0AF-93FE-4B57-891C-CBA6A8CCE8F2}" srcOrd="0" destOrd="0" presId="urn:microsoft.com/office/officeart/2005/8/layout/default"/>
    <dgm:cxn modelId="{7C0AA649-5B41-4C0C-8ED8-5D7757E2E586}" type="presOf" srcId="{0042F28C-0180-44C6-8130-4A8AF985D611}" destId="{7D57304D-6818-420E-99F2-2781FA46B959}" srcOrd="0" destOrd="0" presId="urn:microsoft.com/office/officeart/2005/8/layout/default"/>
    <dgm:cxn modelId="{04C4E166-FA8A-4EE3-B4CD-3AA916BC7565}" type="presParOf" srcId="{11E5B0AF-93FE-4B57-891C-CBA6A8CCE8F2}" destId="{DF7DBE15-64CF-4931-B2A8-EFB821EA79B8}" srcOrd="0" destOrd="0" presId="urn:microsoft.com/office/officeart/2005/8/layout/default"/>
    <dgm:cxn modelId="{4317718E-E0A6-4BF6-A225-10F8C7EEA685}" type="presParOf" srcId="{11E5B0AF-93FE-4B57-891C-CBA6A8CCE8F2}" destId="{F7B1A145-3A71-4511-B3F7-6805367C43EA}" srcOrd="1" destOrd="0" presId="urn:microsoft.com/office/officeart/2005/8/layout/default"/>
    <dgm:cxn modelId="{5E52F0FA-3C00-4AD3-B42C-8B1D2A7394B8}" type="presParOf" srcId="{11E5B0AF-93FE-4B57-891C-CBA6A8CCE8F2}" destId="{7D57304D-6818-420E-99F2-2781FA46B95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BE15-64CF-4931-B2A8-EFB821EA79B8}">
      <dsp:nvSpPr>
        <dsp:cNvPr id="0" name=""/>
        <dsp:cNvSpPr/>
      </dsp:nvSpPr>
      <dsp:spPr>
        <a:xfrm>
          <a:off x="0" y="371437"/>
          <a:ext cx="1985069" cy="1191041"/>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anose="02040602050305030304" pitchFamily="18" charset="0"/>
            </a:rPr>
            <a:t>Adults</a:t>
          </a:r>
        </a:p>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Inc. those with special health needs</a:t>
          </a:r>
        </a:p>
      </dsp:txBody>
      <dsp:txXfrm>
        <a:off x="0" y="371437"/>
        <a:ext cx="1985069" cy="1191041"/>
      </dsp:txXfrm>
    </dsp:sp>
    <dsp:sp modelId="{7D57304D-6818-420E-99F2-2781FA46B959}">
      <dsp:nvSpPr>
        <dsp:cNvPr id="0" name=""/>
        <dsp:cNvSpPr/>
      </dsp:nvSpPr>
      <dsp:spPr>
        <a:xfrm>
          <a:off x="1977330" y="371433"/>
          <a:ext cx="1985069" cy="1191041"/>
        </a:xfrm>
        <a:prstGeom prst="rect">
          <a:avLst/>
        </a:prstGeom>
        <a:solidFill>
          <a:srgbClr val="8E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anose="02040602050305030304" pitchFamily="18" charset="0"/>
            </a:rPr>
            <a:t>Children</a:t>
          </a:r>
        </a:p>
        <a:p>
          <a:pPr marL="0" lvl="0" indent="0" algn="ctr" defTabSz="711200">
            <a:lnSpc>
              <a:spcPct val="90000"/>
            </a:lnSpc>
            <a:spcBef>
              <a:spcPct val="0"/>
            </a:spcBef>
            <a:spcAft>
              <a:spcPct val="35000"/>
            </a:spcAft>
            <a:buNone/>
          </a:pPr>
          <a:r>
            <a:rPr lang="en-US" sz="1600" kern="1200" dirty="0">
              <a:latin typeface="Book Antiqua" panose="02040602050305030304" pitchFamily="18" charset="0"/>
            </a:rPr>
            <a:t>Inc. those with special health needs</a:t>
          </a:r>
        </a:p>
      </dsp:txBody>
      <dsp:txXfrm>
        <a:off x="1977330" y="371433"/>
        <a:ext cx="1985069" cy="11910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5/30/2017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5/30/2017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6</a:t>
            </a:fld>
            <a:endParaRPr lang="en-US" dirty="0"/>
          </a:p>
        </p:txBody>
      </p:sp>
    </p:spTree>
    <p:extLst>
      <p:ext uri="{BB962C8B-B14F-4D97-AF65-F5344CB8AC3E}">
        <p14:creationId xmlns:p14="http://schemas.microsoft.com/office/powerpoint/2010/main" val="56742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with outcomes</a:t>
            </a:r>
            <a:r>
              <a:rPr lang="en-US" baseline="0" dirty="0"/>
              <a:t> measures</a:t>
            </a:r>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8</a:t>
            </a:fld>
            <a:endParaRPr lang="en-US" dirty="0"/>
          </a:p>
        </p:txBody>
      </p:sp>
    </p:spTree>
    <p:extLst>
      <p:ext uri="{BB962C8B-B14F-4D97-AF65-F5344CB8AC3E}">
        <p14:creationId xmlns:p14="http://schemas.microsoft.com/office/powerpoint/2010/main" val="39201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r>
              <a:rPr lang="en-US" altLang="en-US" dirty="0">
                <a:ea typeface="ＭＳ Ｐゴシック" pitchFamily="34" charset="-128"/>
              </a:rPr>
              <a:t>Only removed 1 measure set: “CMMI Priority Measures for Monitoring and Evaluation”</a:t>
            </a: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FF0A780-1A42-4A2C-99A2-6AA6A2413391}" type="slidenum">
              <a:rPr lang="en-US" altLang="en-US" sz="1200"/>
              <a:pPr/>
              <a:t>25</a:t>
            </a:fld>
            <a:endParaRPr lang="en-US" altLang="en-US" sz="1200" dirty="0"/>
          </a:p>
        </p:txBody>
      </p:sp>
    </p:spTree>
    <p:extLst>
      <p:ext uri="{BB962C8B-B14F-4D97-AF65-F5344CB8AC3E}">
        <p14:creationId xmlns:p14="http://schemas.microsoft.com/office/powerpoint/2010/main" val="8509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drops to ~50% at best when measures used in fewer</a:t>
            </a:r>
            <a:r>
              <a:rPr lang="en-US" baseline="0" dirty="0"/>
              <a:t> than 10 contracts are excluded.</a:t>
            </a:r>
          </a:p>
          <a:p>
            <a:r>
              <a:rPr lang="en-US" baseline="0" dirty="0"/>
              <a:t>Noteworthy that commercial insurer sets are much larger than public payer sets, so it is not surprising that there is more overlap, although sets are still not well aligned.</a:t>
            </a:r>
          </a:p>
        </p:txBody>
      </p:sp>
      <p:sp>
        <p:nvSpPr>
          <p:cNvPr id="4" name="Slide Number Placeholder 3"/>
          <p:cNvSpPr>
            <a:spLocks noGrp="1"/>
          </p:cNvSpPr>
          <p:nvPr>
            <p:ph type="sldNum" sz="quarter" idx="10"/>
          </p:nvPr>
        </p:nvSpPr>
        <p:spPr/>
        <p:txBody>
          <a:bodyPr/>
          <a:lstStyle/>
          <a:p>
            <a:fld id="{99B7833D-D0AA-4DCD-A1FD-49E43A30758C}" type="slidenum">
              <a:rPr lang="en-US" smtClean="0"/>
              <a:t>30</a:t>
            </a:fld>
            <a:endParaRPr lang="en-US" dirty="0"/>
          </a:p>
        </p:txBody>
      </p:sp>
    </p:spTree>
    <p:extLst>
      <p:ext uri="{BB962C8B-B14F-4D97-AF65-F5344CB8AC3E}">
        <p14:creationId xmlns:p14="http://schemas.microsoft.com/office/powerpoint/2010/main" val="295064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7.xml"/><Relationship Id="rId1" Type="http://schemas.openxmlformats.org/officeDocument/2006/relationships/vmlDrawing" Target="../drawings/vmlDrawing16.v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1.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xml"/><Relationship Id="rId1" Type="http://schemas.openxmlformats.org/officeDocument/2006/relationships/vmlDrawing" Target="../drawings/vmlDrawing21.v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6.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7.xml"/><Relationship Id="rId1" Type="http://schemas.openxmlformats.org/officeDocument/2006/relationships/vmlDrawing" Target="../drawings/vmlDrawing26.vml"/><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Click to 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6"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
        <p:nvSpPr>
          <p:cNvPr id="8"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27666125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2" name="Rectangle 1"/>
          <p:cNvSpPr/>
          <p:nvPr userDrawn="1"/>
        </p:nvSpPr>
        <p:spPr>
          <a:xfrm>
            <a:off x="0" y="0"/>
            <a:ext cx="9144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68996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907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2" hasCustomPrompt="1"/>
          </p:nvPr>
        </p:nvSpPr>
        <p:spPr>
          <a:xfrm>
            <a:off x="1060450" y="6556843"/>
            <a:ext cx="7626350" cy="215444"/>
          </a:xfrm>
          <a:prstGeom prst="rect">
            <a:avLst/>
          </a:prstGeom>
        </p:spPr>
        <p:txBody>
          <a:bodyPr anchor="b" anchorCtr="0">
            <a:noAutofit/>
          </a:bodyPr>
          <a:lstStyle>
            <a:lvl1pPr marL="0" indent="0" algn="l" defTabSz="914400" rtl="0" eaLnBrk="1" latinLnBrk="0" hangingPunct="1">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dirty="0"/>
              <a:t>Sources and Notes</a:t>
            </a:r>
          </a:p>
        </p:txBody>
      </p:sp>
    </p:spTree>
    <p:extLst>
      <p:ext uri="{BB962C8B-B14F-4D97-AF65-F5344CB8AC3E}">
        <p14:creationId xmlns:p14="http://schemas.microsoft.com/office/powerpoint/2010/main" val="119654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0271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6043783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lgn="ctr" eaLnBrk="0" fontAlgn="base" hangingPunct="0">
              <a:spcBef>
                <a:spcPct val="0"/>
              </a:spcBef>
              <a:spcAft>
                <a:spcPct val="0"/>
              </a:spcAft>
              <a:defRPr/>
            </a:pPr>
            <a:fld id="{2525992C-A338-4683-875D-D1E6AB4EA333}" type="datetime1">
              <a:rPr lang="en-US" sz="1600">
                <a:solidFill>
                  <a:srgbClr val="000000"/>
                </a:solidFill>
              </a:rPr>
              <a:pPr algn="ctr" eaLnBrk="0" fontAlgn="base" hangingPunct="0">
                <a:spcBef>
                  <a:spcPct val="0"/>
                </a:spcBef>
                <a:spcAft>
                  <a:spcPct val="0"/>
                </a:spcAft>
                <a:defRPr/>
              </a:pPr>
              <a:t>5/30/2017</a:t>
            </a:fld>
            <a:endParaRPr lang="en-US" sz="1600" dirty="0">
              <a:solidFill>
                <a:srgbClr val="000000"/>
              </a:solidFill>
            </a:endParaRPr>
          </a:p>
        </p:txBody>
      </p:sp>
      <p:sp>
        <p:nvSpPr>
          <p:cNvPr id="5" name="Footer Placeholder 4"/>
          <p:cNvSpPr>
            <a:spLocks noGrp="1"/>
          </p:cNvSpPr>
          <p:nvPr>
            <p:ph type="ftr" sz="quarter" idx="11"/>
          </p:nvPr>
        </p:nvSpPr>
        <p:spPr>
          <a:xfrm>
            <a:off x="3124200" y="6477000"/>
            <a:ext cx="2895600" cy="365125"/>
          </a:xfrm>
          <a:prstGeom prst="rect">
            <a:avLst/>
          </a:prstGeom>
        </p:spPr>
        <p:txBody>
          <a:bodyPr/>
          <a:lstStyle>
            <a:lvl1pPr>
              <a:defRPr sz="1100" b="0" i="1" dirty="0">
                <a:latin typeface="Arial" charset="0"/>
              </a:defRPr>
            </a:lvl1pPr>
          </a:lstStyle>
          <a:p>
            <a:pPr algn="ctr" eaLnBrk="0" fontAlgn="base" hangingPunct="0">
              <a:spcBef>
                <a:spcPct val="0"/>
              </a:spcBef>
              <a:spcAft>
                <a:spcPct val="0"/>
              </a:spcAft>
              <a:defRPr/>
            </a:pPr>
            <a:r>
              <a:rPr lang="en-US" dirty="0">
                <a:solidFill>
                  <a:srgbClr val="000000"/>
                </a:solidFill>
              </a:rPr>
              <a:t>For Policy Development Purposes Only</a:t>
            </a:r>
          </a:p>
        </p:txBody>
      </p:sp>
      <p:sp>
        <p:nvSpPr>
          <p:cNvPr id="6" name="Slide Number Placeholder 5"/>
          <p:cNvSpPr>
            <a:spLocks noGrp="1"/>
          </p:cNvSpPr>
          <p:nvPr>
            <p:ph type="sldNum" sz="quarter" idx="12"/>
          </p:nvPr>
        </p:nvSpPr>
        <p:spPr>
          <a:xfrm>
            <a:off x="6858000" y="6492875"/>
            <a:ext cx="2133600" cy="365125"/>
          </a:xfrm>
          <a:prstGeom prst="rect">
            <a:avLst/>
          </a:prstGeom>
        </p:spPr>
        <p:txBody>
          <a:bodyPr/>
          <a:lstStyle>
            <a:lvl1pPr>
              <a:defRPr lang="en-US" sz="1100" b="0" i="1" kern="1200">
                <a:solidFill>
                  <a:schemeClr val="tx1"/>
                </a:solidFill>
                <a:latin typeface="Arial" charset="0"/>
                <a:ea typeface="+mn-ea"/>
                <a:cs typeface="+mn-cs"/>
              </a:defRPr>
            </a:lvl1pPr>
          </a:lstStyle>
          <a:p>
            <a:pPr algn="ctr" eaLnBrk="0" fontAlgn="base" hangingPunct="0">
              <a:spcBef>
                <a:spcPct val="0"/>
              </a:spcBef>
              <a:spcAft>
                <a:spcPct val="0"/>
              </a:spcAft>
              <a:defRPr/>
            </a:pPr>
            <a:fld id="{D3F2EBBE-6BF9-4752-811B-D6BF294D1B9C}" type="slidenum">
              <a:rPr>
                <a:solidFill>
                  <a:srgbClr val="000000"/>
                </a:solidFill>
              </a:rPr>
              <a:pPr algn="ctr" eaLnBrk="0" fontAlgn="base" hangingPunct="0">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217303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35676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2096655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0722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66530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6"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
        <p:nvSpPr>
          <p:cNvPr id="8" name="Text Placeholder 3"/>
          <p:cNvSpPr>
            <a:spLocks noGrp="1"/>
          </p:cNvSpPr>
          <p:nvPr>
            <p:ph type="body" sz="quarter" idx="13"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1550630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70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54206051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2254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256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469051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325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6988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27191937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63129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4419600" y="4648200"/>
            <a:ext cx="3962400" cy="685801"/>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1">
                <a:solidFill>
                  <a:schemeClr val="accent1"/>
                </a:solidFill>
              </a:defRPr>
            </a:lvl1pPr>
          </a:lstStyle>
          <a:p>
            <a:r>
              <a:rPr lang="en-US" sz="20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3600" i="0" baseline="0">
                <a:solidFill>
                  <a:schemeClr val="accent1"/>
                </a:solidFill>
              </a:defRPr>
            </a:lvl1pPr>
            <a:lvl2pPr marL="457006" indent="0">
              <a:buNone/>
              <a:defRPr/>
            </a:lvl2pPr>
          </a:lstStyle>
          <a:p>
            <a:pPr lvl="0"/>
            <a:r>
              <a:rPr lang="en-US" dirty="0"/>
              <a:t>Title Here</a:t>
            </a:r>
          </a:p>
        </p:txBody>
      </p:sp>
    </p:spTree>
    <p:extLst>
      <p:ext uri="{BB962C8B-B14F-4D97-AF65-F5344CB8AC3E}">
        <p14:creationId xmlns:p14="http://schemas.microsoft.com/office/powerpoint/2010/main" val="1643707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9539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685800" y="2397825"/>
            <a:ext cx="7772400" cy="3687763"/>
          </a:xfrm>
          <a:prstGeom prst="rect">
            <a:avLst/>
          </a:prstGeom>
        </p:spPr>
        <p:txBody>
          <a:bodyPr/>
          <a:lstStyle>
            <a:lvl1pPr marL="342900" indent="-342900">
              <a:spcAft>
                <a:spcPts val="600"/>
              </a:spcAft>
              <a:buFont typeface="Wingdings" panose="05000000000000000000" pitchFamily="2" charset="2"/>
              <a:buChar char="§"/>
              <a:defRPr sz="18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990600" y="1676400"/>
            <a:ext cx="7467600" cy="685800"/>
          </a:xfrm>
          <a:prstGeom prst="rect">
            <a:avLst/>
          </a:prstGeom>
        </p:spPr>
        <p:txBody>
          <a:bodyPr lIns="91402" tIns="45701" rIns="91402" bIns="45701" anchor="ctr"/>
          <a:lstStyle>
            <a:lvl1pPr algn="l">
              <a:defRPr sz="1800" b="1" cap="all"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50724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5722298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hasCustomPrompt="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May 19, 2016</a:t>
            </a:r>
          </a:p>
          <a:p>
            <a:r>
              <a:rPr kumimoji="0" lang="en-US" dirty="0"/>
              <a:t>Revised June 25, 2016</a:t>
            </a:r>
          </a:p>
        </p:txBody>
      </p:sp>
      <p:sp>
        <p:nvSpPr>
          <p:cNvPr id="30" name="Date Placeholder 29"/>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5BBC35B-A44B-4119-B8DA-DE9E3DFADA20}" type="slidenum">
              <a:rPr kumimoji="0" lang="en-US" smtClean="0"/>
              <a:pPr eaLnBrk="1" latinLnBrk="0" hangingPunct="1"/>
              <a:t>‹#›</a:t>
            </a:fld>
            <a:endParaRPr kumimoji="0" lang="en-US" dirty="0">
              <a:solidFill>
                <a:schemeClr val="tx1"/>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4419600" y="4648200"/>
            <a:ext cx="3962400" cy="685801"/>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1">
                <a:solidFill>
                  <a:schemeClr val="accent1"/>
                </a:solidFill>
              </a:defRPr>
            </a:lvl1pPr>
          </a:lstStyle>
          <a:p>
            <a:r>
              <a:rPr lang="en-US" sz="20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3600" i="0" baseline="0">
                <a:solidFill>
                  <a:schemeClr val="accent1"/>
                </a:solidFill>
              </a:defRPr>
            </a:lvl1pPr>
            <a:lvl2pPr marL="457006" indent="0">
              <a:buNone/>
              <a:defRPr/>
            </a:lvl2pPr>
          </a:lstStyle>
          <a:p>
            <a:pPr lvl="0"/>
            <a:r>
              <a:rPr lang="en-US" dirty="0"/>
              <a:t>Title Here</a:t>
            </a:r>
          </a:p>
        </p:txBody>
      </p:sp>
    </p:spTree>
    <p:extLst>
      <p:ext uri="{BB962C8B-B14F-4D97-AF65-F5344CB8AC3E}">
        <p14:creationId xmlns:p14="http://schemas.microsoft.com/office/powerpoint/2010/main" val="1643707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6"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4419600" y="4648200"/>
            <a:ext cx="3962400" cy="685801"/>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1">
                <a:solidFill>
                  <a:schemeClr val="accent1"/>
                </a:solidFill>
              </a:defRPr>
            </a:lvl1pPr>
          </a:lstStyle>
          <a:p>
            <a:r>
              <a:rPr lang="en-US" sz="2000" dirty="0">
                <a:solidFill>
                  <a:schemeClr val="accent1"/>
                </a:solidFill>
              </a:rPr>
              <a:t>Date Here</a:t>
            </a:r>
          </a:p>
        </p:txBody>
      </p:sp>
      <p:sp>
        <p:nvSpPr>
          <p:cNvPr id="8" name="Text Placeholder 3"/>
          <p:cNvSpPr>
            <a:spLocks noGrp="1"/>
          </p:cNvSpPr>
          <p:nvPr>
            <p:ph type="body" sz="quarter" idx="13" hasCustomPrompt="1"/>
          </p:nvPr>
        </p:nvSpPr>
        <p:spPr>
          <a:xfrm>
            <a:off x="762000" y="3425534"/>
            <a:ext cx="7620000" cy="1146466"/>
          </a:xfrm>
          <a:prstGeom prst="rect">
            <a:avLst/>
          </a:prstGeom>
        </p:spPr>
        <p:txBody>
          <a:bodyPr/>
          <a:lstStyle>
            <a:lvl1pPr marL="0" indent="0" algn="r">
              <a:buNone/>
              <a:defRPr sz="3600" i="0" baseline="0">
                <a:solidFill>
                  <a:schemeClr val="accent1"/>
                </a:solidFill>
              </a:defRPr>
            </a:lvl1pPr>
            <a:lvl2pPr marL="457006" indent="0">
              <a:buNone/>
              <a:defRPr/>
            </a:lvl2pPr>
          </a:lstStyle>
          <a:p>
            <a:pPr lvl="0"/>
            <a:r>
              <a:rPr lang="en-US" dirty="0"/>
              <a:t>Title Here</a:t>
            </a:r>
          </a:p>
        </p:txBody>
      </p:sp>
    </p:spTree>
    <p:extLst>
      <p:ext uri="{BB962C8B-B14F-4D97-AF65-F5344CB8AC3E}">
        <p14:creationId xmlns:p14="http://schemas.microsoft.com/office/powerpoint/2010/main" val="1643707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9539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685800" y="2397825"/>
            <a:ext cx="7772400" cy="3687763"/>
          </a:xfrm>
          <a:prstGeom prst="rect">
            <a:avLst/>
          </a:prstGeom>
        </p:spPr>
        <p:txBody>
          <a:bodyPr/>
          <a:lstStyle>
            <a:lvl1pPr marL="342900" indent="-342900">
              <a:spcAft>
                <a:spcPts val="600"/>
              </a:spcAft>
              <a:buFont typeface="Wingdings" panose="05000000000000000000" pitchFamily="2" charset="2"/>
              <a:buChar char="§"/>
              <a:defRPr sz="18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990600" y="1676400"/>
            <a:ext cx="7467600" cy="685800"/>
          </a:xfrm>
          <a:prstGeom prst="rect">
            <a:avLst/>
          </a:prstGeom>
        </p:spPr>
        <p:txBody>
          <a:bodyPr lIns="91402" tIns="45701" rIns="91402" bIns="45701" anchor="ctr"/>
          <a:lstStyle>
            <a:lvl1pPr algn="l">
              <a:defRPr sz="1800" b="1" cap="all"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50724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58252810"/>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24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4" y="228600"/>
            <a:ext cx="8595188" cy="1200329"/>
          </a:xfrm>
          <a:prstGeom prst="rect">
            <a:avLst/>
          </a:prstGeom>
          <a:noFill/>
        </p:spPr>
        <p:txBody>
          <a:bodyPr wrap="square" lIns="91402" tIns="45701" rIns="91402" bIns="45701" rtlCol="0">
            <a:spAutoFit/>
          </a:bodyPr>
          <a:lstStyle/>
          <a:p>
            <a:pPr algn="ctr" defTabSz="914012"/>
            <a:r>
              <a:rPr lang="en-US" sz="2800" cap="small" dirty="0">
                <a:solidFill>
                  <a:srgbClr val="0C2D83"/>
                </a:solidFill>
                <a:latin typeface="Garamond" pitchFamily="18" charset="0"/>
              </a:rPr>
              <a:t>Commonwealth of Massachusetts</a:t>
            </a:r>
          </a:p>
          <a:p>
            <a:pPr algn="ctr" defTabSz="914012"/>
            <a:r>
              <a:rPr lang="en-US" sz="4400" cap="small" dirty="0">
                <a:solidFill>
                  <a:srgbClr val="0C2D83"/>
                </a:solidFill>
                <a:latin typeface="Garamond" pitchFamily="18" charset="0"/>
              </a:rPr>
              <a:t>Health Policy Commission</a:t>
            </a:r>
          </a:p>
        </p:txBody>
      </p:sp>
      <p:sp>
        <p:nvSpPr>
          <p:cNvPr id="7" name="Text Placeholder 6"/>
          <p:cNvSpPr>
            <a:spLocks noGrp="1"/>
          </p:cNvSpPr>
          <p:nvPr>
            <p:ph type="body" sz="quarter" idx="10" hasCustomPrompt="1"/>
          </p:nvPr>
        </p:nvSpPr>
        <p:spPr>
          <a:xfrm>
            <a:off x="914400" y="2895602"/>
            <a:ext cx="7543800" cy="1066800"/>
          </a:xfrm>
          <a:prstGeom prst="rect">
            <a:avLst/>
          </a:prstGeom>
        </p:spPr>
        <p:txBody>
          <a:bodyPr lIns="91402" tIns="45701" rIns="91402" bIns="45701" anchor="ctr"/>
          <a:lstStyle>
            <a:lvl1pPr marL="0" indent="0" algn="ctr">
              <a:buNone/>
              <a:defRPr sz="4400" b="0">
                <a:solidFill>
                  <a:schemeClr val="tx2"/>
                </a:solidFill>
                <a:latin typeface="Garamond" panose="02020404030301010803" pitchFamily="18" charset="0"/>
              </a:defRPr>
            </a:lvl1pPr>
          </a:lstStyle>
          <a:p>
            <a:pPr lvl="0"/>
            <a:r>
              <a:rPr lang="en-US" dirty="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02" tIns="45701" rIns="91402" bIns="45701"/>
          <a:lstStyle>
            <a:lvl1pPr marL="0" indent="0" algn="ctr">
              <a:buNone/>
              <a:defRPr sz="1800">
                <a:solidFill>
                  <a:schemeClr val="tx2"/>
                </a:solidFill>
                <a:latin typeface="Garamond" panose="02020404030301010803" pitchFamily="18" charset="0"/>
              </a:defRPr>
            </a:lvl1pPr>
          </a:lstStyle>
          <a:p>
            <a:pPr lvl="0"/>
            <a:r>
              <a:rPr lang="en-US" dirty="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sp>
        <p:nvSpPr>
          <p:cNvPr id="10" name="Rectangle 9"/>
          <p:cNvSpPr>
            <a:spLocks noChangeArrowheads="1"/>
          </p:cNvSpPr>
          <p:nvPr userDrawn="1"/>
        </p:nvSpPr>
        <p:spPr bwMode="auto">
          <a:xfrm>
            <a:off x="0" y="6543405"/>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6" y="6278293"/>
            <a:ext cx="539115" cy="530225"/>
          </a:xfrm>
          <a:prstGeom prst="rect">
            <a:avLst/>
          </a:prstGeom>
        </p:spPr>
      </p:pic>
    </p:spTree>
    <p:extLst>
      <p:ext uri="{BB962C8B-B14F-4D97-AF65-F5344CB8AC3E}">
        <p14:creationId xmlns:p14="http://schemas.microsoft.com/office/powerpoint/2010/main" val="2997092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19564739"/>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34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199"/>
            <a:ext cx="7239000" cy="685801"/>
          </a:xfrm>
          <a:prstGeom prst="rect">
            <a:avLst/>
          </a:prstGeom>
        </p:spPr>
        <p:txBody>
          <a:bodyPr lIns="91420" tIns="45711" rIns="91420" bIns="45711"/>
          <a:lstStyle>
            <a:lvl1pPr marL="0" indent="0" algn="ctr">
              <a:buNone/>
              <a:defRPr b="1">
                <a:solidFill>
                  <a:schemeClr val="tx2"/>
                </a:solidFill>
                <a:latin typeface="Garamond" panose="02020404030301010803" pitchFamily="18" charset="0"/>
              </a:defRPr>
            </a:lvl1pPr>
            <a:lvl2pPr marL="457104" indent="-457104" algn="l">
              <a:buFont typeface="Arial" panose="020B0604020202020204" pitchFamily="34" charset="0"/>
              <a:buChar char="•"/>
              <a:defRPr>
                <a:solidFill>
                  <a:schemeClr val="tx2"/>
                </a:solidFill>
                <a:latin typeface="Garamond" panose="02020404030301010803" pitchFamily="18" charset="0"/>
              </a:defRPr>
            </a:lvl2pPr>
            <a:lvl3pPr marL="914109" indent="0" algn="ctr">
              <a:buNone/>
              <a:defRPr>
                <a:solidFill>
                  <a:schemeClr val="tx2"/>
                </a:solidFill>
                <a:latin typeface="Garamond" panose="02020404030301010803" pitchFamily="18" charset="0"/>
              </a:defRPr>
            </a:lvl3pPr>
            <a:lvl4pPr marL="1371164" indent="0" algn="ctr">
              <a:buNone/>
              <a:defRPr>
                <a:solidFill>
                  <a:schemeClr val="tx2"/>
                </a:solidFill>
                <a:latin typeface="Garamond" panose="02020404030301010803" pitchFamily="18" charset="0"/>
              </a:defRPr>
            </a:lvl4pPr>
            <a:lvl5pPr marL="1828218" indent="0" algn="ctr">
              <a:buNone/>
              <a:defRPr>
                <a:solidFill>
                  <a:schemeClr val="tx2"/>
                </a:solidFill>
                <a:latin typeface="Garamond" panose="02020404030301010803" pitchFamily="18" charset="0"/>
              </a:defRPr>
            </a:lvl5pPr>
          </a:lstStyle>
          <a:p>
            <a:pPr lvl="0"/>
            <a:r>
              <a:rPr lang="en-US" dirty="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lIns="91420" tIns="45711" rIns="91420" bIns="45711" anchor="ctr"/>
          <a:lstStyle>
            <a:lvl1pPr marL="284103" indent="-28410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a:t>Write agenda items, and move light blue box to indicate active agenda item (bold active agenda item if desired)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sp>
        <p:nvSpPr>
          <p:cNvPr id="9" name="Rectangle 8"/>
          <p:cNvSpPr>
            <a:spLocks noChangeArrowheads="1"/>
          </p:cNvSpPr>
          <p:nvPr userDrawn="1"/>
        </p:nvSpPr>
        <p:spPr bwMode="auto">
          <a:xfrm>
            <a:off x="0" y="6543405"/>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6" y="6278293"/>
            <a:ext cx="539115" cy="530225"/>
          </a:xfrm>
          <a:prstGeom prst="rect">
            <a:avLst/>
          </a:prstGeom>
        </p:spPr>
      </p:pic>
    </p:spTree>
    <p:extLst>
      <p:ext uri="{BB962C8B-B14F-4D97-AF65-F5344CB8AC3E}">
        <p14:creationId xmlns:p14="http://schemas.microsoft.com/office/powerpoint/2010/main" val="3334117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47340654"/>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44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5999"/>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1"/>
            <a:ext cx="8229600" cy="685801"/>
          </a:xfrm>
          <a:prstGeom prst="rect">
            <a:avLst/>
          </a:prstGeom>
        </p:spPr>
        <p:txBody>
          <a:bodyPr lIns="91382" tIns="45691" rIns="91382" bIns="4569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2"/>
            <a:ext cx="8229600" cy="533400"/>
          </a:xfrm>
          <a:prstGeom prst="rect">
            <a:avLst/>
          </a:prstGeom>
        </p:spPr>
        <p:txBody>
          <a:bodyPr lIns="91420" tIns="45711" rIns="91420" bIns="45711"/>
          <a:lstStyle>
            <a:lvl1pPr marL="0" indent="0">
              <a:buNone/>
              <a:defRPr sz="1400" i="1">
                <a:solidFill>
                  <a:schemeClr val="bg1">
                    <a:lumMod val="50000"/>
                  </a:schemeClr>
                </a:solidFill>
              </a:defRPr>
            </a:lvl1pPr>
            <a:lvl2pPr marL="456910" indent="0">
              <a:buNone/>
              <a:defRPr/>
            </a:lvl2pPr>
          </a:lstStyle>
          <a:p>
            <a:pPr lvl="0"/>
            <a:r>
              <a:rPr lang="en-US" dirty="0"/>
              <a:t>Click to add subheading</a:t>
            </a:r>
          </a:p>
        </p:txBody>
      </p:sp>
    </p:spTree>
    <p:extLst>
      <p:ext uri="{BB962C8B-B14F-4D97-AF65-F5344CB8AC3E}">
        <p14:creationId xmlns:p14="http://schemas.microsoft.com/office/powerpoint/2010/main" val="2151286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23637440"/>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55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5999"/>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1"/>
            <a:ext cx="8229600" cy="685801"/>
          </a:xfrm>
          <a:prstGeom prst="rect">
            <a:avLst/>
          </a:prstGeom>
        </p:spPr>
        <p:txBody>
          <a:bodyPr lIns="91382" tIns="45691" rIns="91382" bIns="4569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20" tIns="182841" rIns="91420" bIns="182841"/>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0452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84832035"/>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75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4" y="228600"/>
            <a:ext cx="8595188" cy="1200329"/>
          </a:xfrm>
          <a:prstGeom prst="rect">
            <a:avLst/>
          </a:prstGeom>
          <a:noFill/>
        </p:spPr>
        <p:txBody>
          <a:bodyPr wrap="square" lIns="91402" tIns="45701" rIns="91402" bIns="45701" rtlCol="0">
            <a:spAutoFit/>
          </a:bodyPr>
          <a:lstStyle/>
          <a:p>
            <a:pPr algn="ctr" defTabSz="914012"/>
            <a:r>
              <a:rPr lang="en-US" sz="2800" cap="small" dirty="0">
                <a:solidFill>
                  <a:srgbClr val="0C2D83"/>
                </a:solidFill>
                <a:latin typeface="Garamond" pitchFamily="18" charset="0"/>
              </a:rPr>
              <a:t>Commonwealth of Massachusetts</a:t>
            </a:r>
          </a:p>
          <a:p>
            <a:pPr algn="ctr" defTabSz="914012"/>
            <a:r>
              <a:rPr lang="en-US" sz="4400" cap="small" dirty="0">
                <a:solidFill>
                  <a:srgbClr val="0C2D83"/>
                </a:solidFill>
                <a:latin typeface="Garamond" pitchFamily="18" charset="0"/>
              </a:rPr>
              <a:t>Health Policy Commission</a:t>
            </a:r>
          </a:p>
        </p:txBody>
      </p:sp>
      <p:sp>
        <p:nvSpPr>
          <p:cNvPr id="7" name="Text Placeholder 6"/>
          <p:cNvSpPr>
            <a:spLocks noGrp="1"/>
          </p:cNvSpPr>
          <p:nvPr>
            <p:ph type="body" sz="quarter" idx="10" hasCustomPrompt="1"/>
          </p:nvPr>
        </p:nvSpPr>
        <p:spPr>
          <a:xfrm>
            <a:off x="914400" y="2895602"/>
            <a:ext cx="7543800" cy="1066800"/>
          </a:xfrm>
          <a:prstGeom prst="rect">
            <a:avLst/>
          </a:prstGeom>
        </p:spPr>
        <p:txBody>
          <a:bodyPr lIns="91402" tIns="45701" rIns="91402" bIns="45701" anchor="ctr"/>
          <a:lstStyle>
            <a:lvl1pPr marL="0" indent="0" algn="ctr">
              <a:buNone/>
              <a:defRPr sz="4400" b="0">
                <a:solidFill>
                  <a:schemeClr val="tx2"/>
                </a:solidFill>
                <a:latin typeface="Garamond" panose="02020404030301010803" pitchFamily="18" charset="0"/>
              </a:defRPr>
            </a:lvl1pPr>
          </a:lstStyle>
          <a:p>
            <a:pPr lvl="0"/>
            <a:r>
              <a:rPr lang="en-US" dirty="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02" tIns="45701" rIns="91402" bIns="45701"/>
          <a:lstStyle>
            <a:lvl1pPr marL="0" indent="0" algn="ctr">
              <a:buNone/>
              <a:defRPr sz="1800">
                <a:solidFill>
                  <a:schemeClr val="tx2"/>
                </a:solidFill>
                <a:latin typeface="Garamond" panose="02020404030301010803" pitchFamily="18" charset="0"/>
              </a:defRPr>
            </a:lvl1pPr>
          </a:lstStyle>
          <a:p>
            <a:pPr lvl="0"/>
            <a:r>
              <a:rPr lang="en-US" dirty="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sp>
        <p:nvSpPr>
          <p:cNvPr id="10" name="Rectangle 9"/>
          <p:cNvSpPr>
            <a:spLocks noChangeArrowheads="1"/>
          </p:cNvSpPr>
          <p:nvPr userDrawn="1"/>
        </p:nvSpPr>
        <p:spPr bwMode="auto">
          <a:xfrm>
            <a:off x="0" y="6543405"/>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6" y="6278293"/>
            <a:ext cx="539115" cy="530225"/>
          </a:xfrm>
          <a:prstGeom prst="rect">
            <a:avLst/>
          </a:prstGeom>
        </p:spPr>
      </p:pic>
    </p:spTree>
    <p:extLst>
      <p:ext uri="{BB962C8B-B14F-4D97-AF65-F5344CB8AC3E}">
        <p14:creationId xmlns:p14="http://schemas.microsoft.com/office/powerpoint/2010/main" val="3306006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51656552"/>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85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199"/>
            <a:ext cx="7239000" cy="685801"/>
          </a:xfrm>
          <a:prstGeom prst="rect">
            <a:avLst/>
          </a:prstGeom>
        </p:spPr>
        <p:txBody>
          <a:bodyPr lIns="91420" tIns="45711" rIns="91420" bIns="45711"/>
          <a:lstStyle>
            <a:lvl1pPr marL="0" indent="0" algn="ctr">
              <a:buNone/>
              <a:defRPr b="1">
                <a:solidFill>
                  <a:schemeClr val="tx2"/>
                </a:solidFill>
                <a:latin typeface="Garamond" panose="02020404030301010803" pitchFamily="18" charset="0"/>
              </a:defRPr>
            </a:lvl1pPr>
            <a:lvl2pPr marL="457104" indent="-457104" algn="l">
              <a:buFont typeface="Arial" panose="020B0604020202020204" pitchFamily="34" charset="0"/>
              <a:buChar char="•"/>
              <a:defRPr>
                <a:solidFill>
                  <a:schemeClr val="tx2"/>
                </a:solidFill>
                <a:latin typeface="Garamond" panose="02020404030301010803" pitchFamily="18" charset="0"/>
              </a:defRPr>
            </a:lvl2pPr>
            <a:lvl3pPr marL="914109" indent="0" algn="ctr">
              <a:buNone/>
              <a:defRPr>
                <a:solidFill>
                  <a:schemeClr val="tx2"/>
                </a:solidFill>
                <a:latin typeface="Garamond" panose="02020404030301010803" pitchFamily="18" charset="0"/>
              </a:defRPr>
            </a:lvl3pPr>
            <a:lvl4pPr marL="1371164" indent="0" algn="ctr">
              <a:buNone/>
              <a:defRPr>
                <a:solidFill>
                  <a:schemeClr val="tx2"/>
                </a:solidFill>
                <a:latin typeface="Garamond" panose="02020404030301010803" pitchFamily="18" charset="0"/>
              </a:defRPr>
            </a:lvl4pPr>
            <a:lvl5pPr marL="1828218" indent="0" algn="ctr">
              <a:buNone/>
              <a:defRPr>
                <a:solidFill>
                  <a:schemeClr val="tx2"/>
                </a:solidFill>
                <a:latin typeface="Garamond" panose="02020404030301010803" pitchFamily="18" charset="0"/>
              </a:defRPr>
            </a:lvl5pPr>
          </a:lstStyle>
          <a:p>
            <a:pPr lvl="0"/>
            <a:r>
              <a:rPr lang="en-US" dirty="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lIns="91420" tIns="45711" rIns="91420" bIns="45711" anchor="ctr"/>
          <a:lstStyle>
            <a:lvl1pPr marL="284103" indent="-28410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a:t>Write agenda items, and move light blue box to indicate active agenda item (bold active agenda item if desired)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sp>
        <p:nvSpPr>
          <p:cNvPr id="9" name="Rectangle 8"/>
          <p:cNvSpPr>
            <a:spLocks noChangeArrowheads="1"/>
          </p:cNvSpPr>
          <p:nvPr userDrawn="1"/>
        </p:nvSpPr>
        <p:spPr bwMode="auto">
          <a:xfrm>
            <a:off x="0" y="6543405"/>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0" tIns="36550" rIns="36550" bIns="36550" anchor="t" anchorCtr="0" upright="1">
            <a:noAutofit/>
          </a:bodyPr>
          <a:lstStyle/>
          <a:p>
            <a:pPr defTabSz="914109"/>
            <a:endParaRPr lang="en-US"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6" y="6278293"/>
            <a:ext cx="539115" cy="530225"/>
          </a:xfrm>
          <a:prstGeom prst="rect">
            <a:avLst/>
          </a:prstGeom>
        </p:spPr>
      </p:pic>
    </p:spTree>
    <p:extLst>
      <p:ext uri="{BB962C8B-B14F-4D97-AF65-F5344CB8AC3E}">
        <p14:creationId xmlns:p14="http://schemas.microsoft.com/office/powerpoint/2010/main" val="1800568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32272114"/>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96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5999"/>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1"/>
            <a:ext cx="8229600" cy="685801"/>
          </a:xfrm>
          <a:prstGeom prst="rect">
            <a:avLst/>
          </a:prstGeom>
        </p:spPr>
        <p:txBody>
          <a:bodyPr lIns="91382" tIns="45691" rIns="91382" bIns="4569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487853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772704614"/>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206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5999"/>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1"/>
            <a:ext cx="8229600" cy="685801"/>
          </a:xfrm>
          <a:prstGeom prst="rect">
            <a:avLst/>
          </a:prstGeom>
        </p:spPr>
        <p:txBody>
          <a:bodyPr lIns="91382" tIns="45691" rIns="91382" bIns="4569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2"/>
            <a:ext cx="8229600" cy="533400"/>
          </a:xfrm>
          <a:prstGeom prst="rect">
            <a:avLst/>
          </a:prstGeom>
        </p:spPr>
        <p:txBody>
          <a:bodyPr lIns="91420" tIns="45711" rIns="91420" bIns="45711"/>
          <a:lstStyle>
            <a:lvl1pPr marL="0" indent="0">
              <a:buNone/>
              <a:defRPr sz="1400" i="1">
                <a:solidFill>
                  <a:schemeClr val="bg1">
                    <a:lumMod val="50000"/>
                  </a:schemeClr>
                </a:solidFill>
              </a:defRPr>
            </a:lvl1pPr>
            <a:lvl2pPr marL="456910" indent="0">
              <a:buNone/>
              <a:defRPr/>
            </a:lvl2pPr>
          </a:lstStyle>
          <a:p>
            <a:pPr lvl="0"/>
            <a:r>
              <a:rPr lang="en-US" dirty="0"/>
              <a:t>Click to add subheading</a:t>
            </a:r>
          </a:p>
        </p:txBody>
      </p:sp>
    </p:spTree>
    <p:extLst>
      <p:ext uri="{BB962C8B-B14F-4D97-AF65-F5344CB8AC3E}">
        <p14:creationId xmlns:p14="http://schemas.microsoft.com/office/powerpoint/2010/main" val="34363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otion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44255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arallelogram 25"/>
          <p:cNvSpPr/>
          <p:nvPr userDrawn="1"/>
        </p:nvSpPr>
        <p:spPr>
          <a:xfrm>
            <a:off x="3962399" y="-6930"/>
            <a:ext cx="5185701" cy="6864929"/>
          </a:xfrm>
          <a:custGeom>
            <a:avLst/>
            <a:gdLst>
              <a:gd name="connsiteX0" fmla="*/ 0 w 6400800"/>
              <a:gd name="connsiteY0" fmla="*/ 6858000 h 6858000"/>
              <a:gd name="connsiteX1" fmla="*/ 2672974 w 6400800"/>
              <a:gd name="connsiteY1" fmla="*/ 0 h 6858000"/>
              <a:gd name="connsiteX2" fmla="*/ 6400800 w 6400800"/>
              <a:gd name="connsiteY2" fmla="*/ 0 h 6858000"/>
              <a:gd name="connsiteX3" fmla="*/ 3727826 w 6400800"/>
              <a:gd name="connsiteY3" fmla="*/ 6858000 h 6858000"/>
              <a:gd name="connsiteX4" fmla="*/ 0 w 6400800"/>
              <a:gd name="connsiteY4" fmla="*/ 6858000 h 6858000"/>
              <a:gd name="connsiteX0" fmla="*/ 0 w 5202621"/>
              <a:gd name="connsiteY0" fmla="*/ 6889531 h 6889531"/>
              <a:gd name="connsiteX1" fmla="*/ 2672974 w 5202621"/>
              <a:gd name="connsiteY1" fmla="*/ 31531 h 6889531"/>
              <a:gd name="connsiteX2" fmla="*/ 5202621 w 5202621"/>
              <a:gd name="connsiteY2" fmla="*/ 0 h 6889531"/>
              <a:gd name="connsiteX3" fmla="*/ 3727826 w 5202621"/>
              <a:gd name="connsiteY3" fmla="*/ 6889531 h 6889531"/>
              <a:gd name="connsiteX4" fmla="*/ 0 w 5202621"/>
              <a:gd name="connsiteY4" fmla="*/ 6889531 h 6889531"/>
              <a:gd name="connsiteX0" fmla="*/ 0 w 5251370"/>
              <a:gd name="connsiteY0" fmla="*/ 6889531 h 6889531"/>
              <a:gd name="connsiteX1" fmla="*/ 2672974 w 5251370"/>
              <a:gd name="connsiteY1" fmla="*/ 31531 h 6889531"/>
              <a:gd name="connsiteX2" fmla="*/ 5202621 w 5251370"/>
              <a:gd name="connsiteY2" fmla="*/ 0 h 6889531"/>
              <a:gd name="connsiteX3" fmla="*/ 5181601 w 5251370"/>
              <a:gd name="connsiteY3" fmla="*/ 3121573 h 6889531"/>
              <a:gd name="connsiteX4" fmla="*/ 3727826 w 5251370"/>
              <a:gd name="connsiteY4" fmla="*/ 6889531 h 6889531"/>
              <a:gd name="connsiteX5" fmla="*/ 0 w 5251370"/>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2621"/>
              <a:gd name="connsiteY0" fmla="*/ 6889531 h 6889531"/>
              <a:gd name="connsiteX1" fmla="*/ 2672974 w 5202621"/>
              <a:gd name="connsiteY1" fmla="*/ 31531 h 6889531"/>
              <a:gd name="connsiteX2" fmla="*/ 5202621 w 5202621"/>
              <a:gd name="connsiteY2" fmla="*/ 0 h 6889531"/>
              <a:gd name="connsiteX3" fmla="*/ 5181601 w 5202621"/>
              <a:gd name="connsiteY3" fmla="*/ 3121573 h 6889531"/>
              <a:gd name="connsiteX4" fmla="*/ 3727826 w 5202621"/>
              <a:gd name="connsiteY4" fmla="*/ 6889531 h 6889531"/>
              <a:gd name="connsiteX5" fmla="*/ 0 w 5202621"/>
              <a:gd name="connsiteY5" fmla="*/ 6889531 h 6889531"/>
              <a:gd name="connsiteX0" fmla="*/ 0 w 5209194"/>
              <a:gd name="connsiteY0" fmla="*/ 6889590 h 6889590"/>
              <a:gd name="connsiteX1" fmla="*/ 2672974 w 5209194"/>
              <a:gd name="connsiteY1" fmla="*/ 31590 h 6889590"/>
              <a:gd name="connsiteX2" fmla="*/ 5202621 w 5209194"/>
              <a:gd name="connsiteY2" fmla="*/ 59 h 6889590"/>
              <a:gd name="connsiteX3" fmla="*/ 5181601 w 5209194"/>
              <a:gd name="connsiteY3" fmla="*/ 3121632 h 6889590"/>
              <a:gd name="connsiteX4" fmla="*/ 3727826 w 5209194"/>
              <a:gd name="connsiteY4" fmla="*/ 6889590 h 6889590"/>
              <a:gd name="connsiteX5" fmla="*/ 0 w 5209194"/>
              <a:gd name="connsiteY5" fmla="*/ 6889590 h 6889590"/>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191633"/>
              <a:gd name="connsiteY0" fmla="*/ 6864989 h 6864989"/>
              <a:gd name="connsiteX1" fmla="*/ 2672974 w 5191633"/>
              <a:gd name="connsiteY1" fmla="*/ 6989 h 6864989"/>
              <a:gd name="connsiteX2" fmla="*/ 5178018 w 5191633"/>
              <a:gd name="connsiteY2" fmla="*/ 61 h 6864989"/>
              <a:gd name="connsiteX3" fmla="*/ 5181601 w 5191633"/>
              <a:gd name="connsiteY3" fmla="*/ 3097031 h 6864989"/>
              <a:gd name="connsiteX4" fmla="*/ 3727826 w 5191633"/>
              <a:gd name="connsiteY4" fmla="*/ 6864989 h 6864989"/>
              <a:gd name="connsiteX5" fmla="*/ 0 w 5191633"/>
              <a:gd name="connsiteY5" fmla="*/ 6864989 h 6864989"/>
              <a:gd name="connsiteX0" fmla="*/ 0 w 5205761"/>
              <a:gd name="connsiteY0" fmla="*/ 6858000 h 6858000"/>
              <a:gd name="connsiteX1" fmla="*/ 2672974 w 5205761"/>
              <a:gd name="connsiteY1" fmla="*/ 0 h 6858000"/>
              <a:gd name="connsiteX2" fmla="*/ 5198520 w 5205761"/>
              <a:gd name="connsiteY2" fmla="*/ 42277 h 6858000"/>
              <a:gd name="connsiteX3" fmla="*/ 5181601 w 5205761"/>
              <a:gd name="connsiteY3" fmla="*/ 3090042 h 6858000"/>
              <a:gd name="connsiteX4" fmla="*/ 3727826 w 5205761"/>
              <a:gd name="connsiteY4" fmla="*/ 6858000 h 6858000"/>
              <a:gd name="connsiteX5" fmla="*/ 0 w 5205761"/>
              <a:gd name="connsiteY5" fmla="*/ 6858000 h 6858000"/>
              <a:gd name="connsiteX0" fmla="*/ 0 w 5182237"/>
              <a:gd name="connsiteY0" fmla="*/ 6858000 h 6858000"/>
              <a:gd name="connsiteX1" fmla="*/ 2672974 w 5182237"/>
              <a:gd name="connsiteY1" fmla="*/ 0 h 6858000"/>
              <a:gd name="connsiteX2" fmla="*/ 5005799 w 5182237"/>
              <a:gd name="connsiteY2" fmla="*/ 70980 h 6858000"/>
              <a:gd name="connsiteX3" fmla="*/ 5181601 w 5182237"/>
              <a:gd name="connsiteY3" fmla="*/ 3090042 h 6858000"/>
              <a:gd name="connsiteX4" fmla="*/ 3727826 w 5182237"/>
              <a:gd name="connsiteY4" fmla="*/ 6858000 h 6858000"/>
              <a:gd name="connsiteX5" fmla="*/ 0 w 5182237"/>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2171"/>
              <a:gd name="connsiteY0" fmla="*/ 6858000 h 6858000"/>
              <a:gd name="connsiteX1" fmla="*/ 2672974 w 5182171"/>
              <a:gd name="connsiteY1" fmla="*/ 0 h 6858000"/>
              <a:gd name="connsiteX2" fmla="*/ 5005799 w 5182171"/>
              <a:gd name="connsiteY2" fmla="*/ 70980 h 6858000"/>
              <a:gd name="connsiteX3" fmla="*/ 5181601 w 5182171"/>
              <a:gd name="connsiteY3" fmla="*/ 3090042 h 6858000"/>
              <a:gd name="connsiteX4" fmla="*/ 3727826 w 5182171"/>
              <a:gd name="connsiteY4" fmla="*/ 6858000 h 6858000"/>
              <a:gd name="connsiteX5" fmla="*/ 0 w 5182171"/>
              <a:gd name="connsiteY5" fmla="*/ 6858000 h 6858000"/>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096971 h 6864929"/>
              <a:gd name="connsiteX4" fmla="*/ 3727826 w 5186912"/>
              <a:gd name="connsiteY4" fmla="*/ 6864929 h 6864929"/>
              <a:gd name="connsiteX5" fmla="*/ 0 w 5186912"/>
              <a:gd name="connsiteY5" fmla="*/ 6864929 h 6864929"/>
              <a:gd name="connsiteX0" fmla="*/ 0 w 5186912"/>
              <a:gd name="connsiteY0" fmla="*/ 6864929 h 6864929"/>
              <a:gd name="connsiteX1" fmla="*/ 2672974 w 5186912"/>
              <a:gd name="connsiteY1" fmla="*/ 6929 h 6864929"/>
              <a:gd name="connsiteX2" fmla="*/ 5182119 w 5186912"/>
              <a:gd name="connsiteY2" fmla="*/ 0 h 6864929"/>
              <a:gd name="connsiteX3" fmla="*/ 5181601 w 5186912"/>
              <a:gd name="connsiteY3" fmla="*/ 3158478 h 6864929"/>
              <a:gd name="connsiteX4" fmla="*/ 3727826 w 5186912"/>
              <a:gd name="connsiteY4" fmla="*/ 6864929 h 6864929"/>
              <a:gd name="connsiteX5" fmla="*/ 0 w 5186912"/>
              <a:gd name="connsiteY5" fmla="*/ 6864929 h 6864929"/>
              <a:gd name="connsiteX0" fmla="*/ 0 w 5190154"/>
              <a:gd name="connsiteY0" fmla="*/ 6864929 h 6864929"/>
              <a:gd name="connsiteX1" fmla="*/ 2672974 w 5190154"/>
              <a:gd name="connsiteY1" fmla="*/ 6929 h 6864929"/>
              <a:gd name="connsiteX2" fmla="*/ 5182119 w 5190154"/>
              <a:gd name="connsiteY2" fmla="*/ 0 h 6864929"/>
              <a:gd name="connsiteX3" fmla="*/ 5185701 w 5190154"/>
              <a:gd name="connsiteY3" fmla="*/ 3137976 h 6864929"/>
              <a:gd name="connsiteX4" fmla="*/ 3727826 w 5190154"/>
              <a:gd name="connsiteY4" fmla="*/ 6864929 h 6864929"/>
              <a:gd name="connsiteX5" fmla="*/ 0 w 5190154"/>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37976 h 6864929"/>
              <a:gd name="connsiteX4" fmla="*/ 3727826 w 5185701"/>
              <a:gd name="connsiteY4" fmla="*/ 6864929 h 6864929"/>
              <a:gd name="connsiteX5" fmla="*/ 0 w 5185701"/>
              <a:gd name="connsiteY5" fmla="*/ 6864929 h 6864929"/>
              <a:gd name="connsiteX0" fmla="*/ 0 w 5185701"/>
              <a:gd name="connsiteY0" fmla="*/ 6864929 h 6864929"/>
              <a:gd name="connsiteX1" fmla="*/ 2672974 w 5185701"/>
              <a:gd name="connsiteY1" fmla="*/ 6929 h 6864929"/>
              <a:gd name="connsiteX2" fmla="*/ 5182119 w 5185701"/>
              <a:gd name="connsiteY2" fmla="*/ 0 h 6864929"/>
              <a:gd name="connsiteX3" fmla="*/ 5185701 w 5185701"/>
              <a:gd name="connsiteY3" fmla="*/ 3146177 h 6864929"/>
              <a:gd name="connsiteX4" fmla="*/ 3727826 w 5185701"/>
              <a:gd name="connsiteY4" fmla="*/ 6864929 h 6864929"/>
              <a:gd name="connsiteX5" fmla="*/ 0 w 5185701"/>
              <a:gd name="connsiteY5" fmla="*/ 6864929 h 68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5701" h="6864929">
                <a:moveTo>
                  <a:pt x="0" y="6864929"/>
                </a:moveTo>
                <a:lnTo>
                  <a:pt x="2672974" y="6929"/>
                </a:lnTo>
                <a:lnTo>
                  <a:pt x="5182119" y="0"/>
                </a:lnTo>
                <a:cubicBezTo>
                  <a:pt x="5180887" y="4738"/>
                  <a:pt x="5185660" y="3147449"/>
                  <a:pt x="5185701" y="3146177"/>
                </a:cubicBezTo>
                <a:lnTo>
                  <a:pt x="3727826" y="6864929"/>
                </a:lnTo>
                <a:lnTo>
                  <a:pt x="0" y="6864929"/>
                </a:lnTo>
                <a:close/>
              </a:path>
            </a:pathLst>
          </a:custGeom>
          <a:solidFill>
            <a:schemeClr val="accent4">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3124200"/>
            <a:ext cx="9144000" cy="2362200"/>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28" name="Text Placeholder 5"/>
          <p:cNvSpPr>
            <a:spLocks noGrp="1"/>
          </p:cNvSpPr>
          <p:nvPr>
            <p:ph type="body" sz="quarter" idx="10" hasCustomPrompt="1"/>
          </p:nvPr>
        </p:nvSpPr>
        <p:spPr>
          <a:xfrm>
            <a:off x="1447800" y="3600696"/>
            <a:ext cx="6476999" cy="685801"/>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1800" b="0">
                <a:solidFill>
                  <a:schemeClr val="accent1"/>
                </a:solidFill>
              </a:defRPr>
            </a:lvl1pPr>
          </a:lstStyle>
          <a:p>
            <a:r>
              <a:rPr lang="en-US" sz="2000" dirty="0">
                <a:solidFill>
                  <a:schemeClr val="accent1"/>
                </a:solidFill>
              </a:rPr>
              <a:t>Motion: Here</a:t>
            </a:r>
          </a:p>
        </p:txBody>
      </p:sp>
      <p:sp>
        <p:nvSpPr>
          <p:cNvPr id="8" name="Text Placeholder 3"/>
          <p:cNvSpPr>
            <a:spLocks noGrp="1"/>
          </p:cNvSpPr>
          <p:nvPr>
            <p:ph type="body" sz="quarter" idx="13" hasCustomPrompt="1"/>
          </p:nvPr>
        </p:nvSpPr>
        <p:spPr>
          <a:xfrm>
            <a:off x="1447800" y="2438400"/>
            <a:ext cx="6362700" cy="460666"/>
          </a:xfrm>
          <a:prstGeom prst="rect">
            <a:avLst/>
          </a:prstGeom>
        </p:spPr>
        <p:txBody>
          <a:bodyPr/>
          <a:lstStyle>
            <a:lvl1pPr marL="0" indent="0" algn="l">
              <a:buNone/>
              <a:defRPr sz="2000" b="0" i="0" baseline="0">
                <a:solidFill>
                  <a:schemeClr val="accent1"/>
                </a:solidFill>
              </a:defRPr>
            </a:lvl1pPr>
            <a:lvl2pPr marL="457006" indent="0">
              <a:buNone/>
              <a:defRPr/>
            </a:lvl2pPr>
          </a:lstStyle>
          <a:p>
            <a:pPr lvl="0"/>
            <a:r>
              <a:rPr lang="en-US" dirty="0"/>
              <a:t>Vote: Here</a:t>
            </a:r>
          </a:p>
        </p:txBody>
      </p:sp>
      <p:sp>
        <p:nvSpPr>
          <p:cNvPr id="7" name="TextBox 6"/>
          <p:cNvSpPr txBox="1"/>
          <p:nvPr userDrawn="1"/>
        </p:nvSpPr>
        <p:spPr>
          <a:xfrm>
            <a:off x="6781801" y="6627912"/>
            <a:ext cx="2209800" cy="169277"/>
          </a:xfrm>
          <a:prstGeom prst="rect">
            <a:avLst/>
          </a:prstGeom>
          <a:noFill/>
        </p:spPr>
        <p:txBody>
          <a:bodyPr wrap="square" lIns="0" tIns="0" rIns="0" bIns="0" rtlCol="0">
            <a:spAutoFit/>
          </a:bodyPr>
          <a:lstStyle/>
          <a:p>
            <a:pPr algn="r"/>
            <a:r>
              <a:rPr lang="en-US" sz="1000" dirty="0">
                <a:solidFill>
                  <a:schemeClr val="accent1"/>
                </a:solidFill>
                <a:latin typeface="Arial" panose="020B0604020202020204" pitchFamily="34" charset="0"/>
                <a:cs typeface="Arial" panose="020B0604020202020204" pitchFamily="34" charset="0"/>
              </a:rPr>
              <a:t> </a:t>
            </a:r>
            <a:fld id="{A5227E9D-7D62-4008-BFCE-C7B8B3FEB975}" type="slidenum">
              <a:rPr lang="en-US" sz="1100" smtClean="0">
                <a:solidFill>
                  <a:schemeClr val="accent1"/>
                </a:solidFill>
                <a:latin typeface="Arial" panose="020B0604020202020204" pitchFamily="34" charset="0"/>
                <a:cs typeface="Arial" panose="020B0604020202020204" pitchFamily="34" charset="0"/>
              </a:rPr>
              <a:pPr algn="r"/>
              <a:t>‹#›</a:t>
            </a:fld>
            <a:endParaRPr lang="en-US" sz="11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1278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52409178"/>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216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5999"/>
            <a:ext cx="7162800" cy="685801"/>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1"/>
            <a:ext cx="8229600" cy="685801"/>
          </a:xfrm>
          <a:prstGeom prst="rect">
            <a:avLst/>
          </a:prstGeom>
        </p:spPr>
        <p:txBody>
          <a:bodyPr lIns="91382" tIns="45691" rIns="91382" bIns="4569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20" tIns="182841" rIns="91420" bIns="182841"/>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18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44280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2" y="228600"/>
            <a:ext cx="8595188" cy="1200329"/>
          </a:xfrm>
          <a:prstGeom prst="rect">
            <a:avLst/>
          </a:prstGeom>
          <a:noFill/>
        </p:spPr>
        <p:txBody>
          <a:bodyPr wrap="square" lIns="91420" tIns="45711" rIns="91420" bIns="45711" rtlCol="0">
            <a:spAutoFit/>
          </a:bodyPr>
          <a:lstStyle/>
          <a:p>
            <a:pPr algn="ctr" defTabSz="914206"/>
            <a:r>
              <a:rPr lang="en-US" sz="2800" cap="small" dirty="0">
                <a:solidFill>
                  <a:srgbClr val="0C2D83"/>
                </a:solidFill>
                <a:latin typeface="Garamond" pitchFamily="18" charset="0"/>
              </a:rPr>
              <a:t>Commonwealth of Massachusetts</a:t>
            </a:r>
          </a:p>
          <a:p>
            <a:pPr algn="ctr" defTabSz="914206"/>
            <a:r>
              <a:rPr lang="en-US" sz="4400" cap="small" dirty="0">
                <a:solidFill>
                  <a:srgbClr val="0C2D83"/>
                </a:solidFill>
                <a:latin typeface="Garamond" pitchFamily="18" charset="0"/>
              </a:rPr>
              <a:t>Health Policy Commission</a:t>
            </a:r>
          </a:p>
        </p:txBody>
      </p:sp>
      <p:sp>
        <p:nvSpPr>
          <p:cNvPr id="7" name="Text Placeholder 6"/>
          <p:cNvSpPr>
            <a:spLocks noGrp="1"/>
          </p:cNvSpPr>
          <p:nvPr>
            <p:ph type="body" sz="quarter" idx="10" hasCustomPrompt="1"/>
          </p:nvPr>
        </p:nvSpPr>
        <p:spPr>
          <a:xfrm>
            <a:off x="914400" y="2895600"/>
            <a:ext cx="7543800" cy="1066800"/>
          </a:xfrm>
          <a:prstGeom prst="rect">
            <a:avLst/>
          </a:prstGeom>
        </p:spPr>
        <p:txBody>
          <a:bodyPr lIns="91420" tIns="45711" rIns="91420" bIns="45711" anchor="ctr"/>
          <a:lstStyle>
            <a:lvl1pPr marL="0" indent="0" algn="ctr">
              <a:buNone/>
              <a:defRPr sz="4400" b="0">
                <a:solidFill>
                  <a:schemeClr val="tx2"/>
                </a:solidFill>
                <a:latin typeface="Garamond" panose="02020404030301010803" pitchFamily="18" charset="0"/>
              </a:defRPr>
            </a:lvl1pPr>
          </a:lstStyle>
          <a:p>
            <a:pPr lvl="0"/>
            <a:r>
              <a:rPr lang="en-US" dirty="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20" tIns="45711" rIns="91420" bIns="45711"/>
          <a:lstStyle>
            <a:lvl1pPr marL="0" indent="0" algn="ctr">
              <a:buNone/>
              <a:defRPr sz="1800">
                <a:solidFill>
                  <a:schemeClr val="tx2"/>
                </a:solidFill>
                <a:latin typeface="Garamond" panose="02020404030301010803" pitchFamily="18" charset="0"/>
              </a:defRPr>
            </a:lvl1pPr>
          </a:lstStyle>
          <a:p>
            <a:pPr lvl="0"/>
            <a:r>
              <a:rPr lang="en-US" dirty="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sp>
        <p:nvSpPr>
          <p:cNvPr id="10" name="Rectangle 9"/>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723339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56269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200"/>
            <a:ext cx="7239000" cy="685800"/>
          </a:xfrm>
          <a:prstGeom prst="rect">
            <a:avLst/>
          </a:prstGeom>
        </p:spPr>
        <p:txBody>
          <a:bodyPr/>
          <a:lstStyle>
            <a:lvl1pPr marL="0" indent="0" algn="ctr">
              <a:buNone/>
              <a:defRPr b="1">
                <a:solidFill>
                  <a:schemeClr val="tx2"/>
                </a:solidFill>
                <a:latin typeface="Garamond" panose="02020404030301010803" pitchFamily="18" charset="0"/>
              </a:defRPr>
            </a:lvl1pPr>
            <a:lvl2pPr marL="457200" indent="-457200" algn="l">
              <a:buFont typeface="Arial" panose="020B0604020202020204" pitchFamily="34" charset="0"/>
              <a:buChar char="•"/>
              <a:defRPr>
                <a:solidFill>
                  <a:schemeClr val="tx2"/>
                </a:solidFill>
                <a:latin typeface="Garamond" panose="02020404030301010803" pitchFamily="18" charset="0"/>
              </a:defRPr>
            </a:lvl2pPr>
            <a:lvl3pPr marL="914303" indent="0" algn="ctr">
              <a:buNone/>
              <a:defRPr>
                <a:solidFill>
                  <a:schemeClr val="tx2"/>
                </a:solidFill>
                <a:latin typeface="Garamond" panose="02020404030301010803" pitchFamily="18" charset="0"/>
              </a:defRPr>
            </a:lvl3pPr>
            <a:lvl4pPr marL="1371454" indent="0" algn="ctr">
              <a:buNone/>
              <a:defRPr>
                <a:solidFill>
                  <a:schemeClr val="tx2"/>
                </a:solidFill>
                <a:latin typeface="Garamond" panose="02020404030301010803" pitchFamily="18" charset="0"/>
              </a:defRPr>
            </a:lvl4pPr>
            <a:lvl5pPr marL="1828606" indent="0" algn="ctr">
              <a:buNone/>
              <a:defRPr>
                <a:solidFill>
                  <a:schemeClr val="tx2"/>
                </a:solidFill>
                <a:latin typeface="Garamond" panose="02020404030301010803" pitchFamily="18" charset="0"/>
              </a:defRPr>
            </a:lvl5pPr>
          </a:lstStyle>
          <a:p>
            <a:pPr lvl="0"/>
            <a:r>
              <a:rPr lang="en-US" dirty="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anchor="ctr"/>
          <a:lstStyle>
            <a:lvl1pPr marL="284163" indent="-28416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a:t>Write agenda items, and move light blue box to indicate active agenda item (bold active agenda item if desired)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sp>
        <p:nvSpPr>
          <p:cNvPr id="9" name="Rectangle 8"/>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982621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26176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2878598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059503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40" tIns="182880" bIns="182880"/>
          <a:lstStyle>
            <a:lvl1pPr marL="171450" indent="-171450">
              <a:buFont typeface="Wingdings" panose="05000000000000000000" pitchFamily="2" charset="2"/>
              <a:buChar char="§"/>
              <a:defRPr sz="1600"/>
            </a:lvl1pPr>
            <a:lvl2pPr marL="628650" indent="-171450">
              <a:defRPr sz="1400"/>
            </a:lvl2pPr>
            <a:lvl3pPr marL="1085850" indent="-171450">
              <a:buFont typeface="Wingdings" panose="05000000000000000000" pitchFamily="2" charset="2"/>
              <a:buChar char="§"/>
              <a:defRPr sz="1200"/>
            </a:lvl3pPr>
            <a:lvl4pPr marL="1543050" indent="-171450">
              <a:defRPr sz="1100"/>
            </a:lvl4pPr>
            <a:lvl5pPr marL="1943100" indent="-1143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372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5075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53000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2" y="228600"/>
            <a:ext cx="8595188" cy="1200329"/>
          </a:xfrm>
          <a:prstGeom prst="rect">
            <a:avLst/>
          </a:prstGeom>
          <a:noFill/>
        </p:spPr>
        <p:txBody>
          <a:bodyPr wrap="square" lIns="91420" tIns="45711" rIns="91420" bIns="45711" rtlCol="0">
            <a:spAutoFit/>
          </a:bodyPr>
          <a:lstStyle/>
          <a:p>
            <a:pPr algn="ctr" defTabSz="914206"/>
            <a:r>
              <a:rPr lang="en-US" sz="2800" cap="small" dirty="0">
                <a:solidFill>
                  <a:srgbClr val="0C2D83"/>
                </a:solidFill>
                <a:latin typeface="Garamond" pitchFamily="18" charset="0"/>
              </a:rPr>
              <a:t>Commonwealth of Massachusetts</a:t>
            </a:r>
          </a:p>
          <a:p>
            <a:pPr algn="ctr" defTabSz="914206"/>
            <a:r>
              <a:rPr lang="en-US" sz="4400" cap="small" dirty="0">
                <a:solidFill>
                  <a:srgbClr val="0C2D83"/>
                </a:solidFill>
                <a:latin typeface="Garamond" pitchFamily="18" charset="0"/>
              </a:rPr>
              <a:t>Health Policy Commission</a:t>
            </a:r>
          </a:p>
        </p:txBody>
      </p:sp>
      <p:sp>
        <p:nvSpPr>
          <p:cNvPr id="7" name="Text Placeholder 6"/>
          <p:cNvSpPr>
            <a:spLocks noGrp="1"/>
          </p:cNvSpPr>
          <p:nvPr>
            <p:ph type="body" sz="quarter" idx="10" hasCustomPrompt="1"/>
          </p:nvPr>
        </p:nvSpPr>
        <p:spPr>
          <a:xfrm>
            <a:off x="914400" y="2895600"/>
            <a:ext cx="7543800" cy="1066800"/>
          </a:xfrm>
          <a:prstGeom prst="rect">
            <a:avLst/>
          </a:prstGeom>
        </p:spPr>
        <p:txBody>
          <a:bodyPr lIns="91420" tIns="45711" rIns="91420" bIns="45711" anchor="ctr"/>
          <a:lstStyle>
            <a:lvl1pPr marL="0" indent="0" algn="ctr">
              <a:buNone/>
              <a:defRPr sz="4400" b="0">
                <a:solidFill>
                  <a:schemeClr val="tx2"/>
                </a:solidFill>
                <a:latin typeface="Garamond" panose="02020404030301010803" pitchFamily="18" charset="0"/>
              </a:defRPr>
            </a:lvl1pPr>
          </a:lstStyle>
          <a:p>
            <a:pPr lvl="0"/>
            <a:r>
              <a:rPr lang="en-US" dirty="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20" tIns="45711" rIns="91420" bIns="45711"/>
          <a:lstStyle>
            <a:lvl1pPr marL="0" indent="0" algn="ctr">
              <a:buNone/>
              <a:defRPr sz="1800">
                <a:solidFill>
                  <a:schemeClr val="tx2"/>
                </a:solidFill>
                <a:latin typeface="Garamond" panose="02020404030301010803" pitchFamily="18" charset="0"/>
              </a:defRPr>
            </a:lvl1pPr>
          </a:lstStyle>
          <a:p>
            <a:pPr lvl="0"/>
            <a:r>
              <a:rPr lang="en-US" dirty="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sp>
        <p:nvSpPr>
          <p:cNvPr id="10" name="Rectangle 9"/>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2540145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0589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200"/>
            <a:ext cx="7239000" cy="685800"/>
          </a:xfrm>
          <a:prstGeom prst="rect">
            <a:avLst/>
          </a:prstGeom>
        </p:spPr>
        <p:txBody>
          <a:bodyPr/>
          <a:lstStyle>
            <a:lvl1pPr marL="0" indent="0" algn="ctr">
              <a:buNone/>
              <a:defRPr b="1">
                <a:solidFill>
                  <a:schemeClr val="tx2"/>
                </a:solidFill>
                <a:latin typeface="Garamond" panose="02020404030301010803" pitchFamily="18" charset="0"/>
              </a:defRPr>
            </a:lvl1pPr>
            <a:lvl2pPr marL="457200" indent="-457200" algn="l">
              <a:buFont typeface="Arial" panose="020B0604020202020204" pitchFamily="34" charset="0"/>
              <a:buChar char="•"/>
              <a:defRPr>
                <a:solidFill>
                  <a:schemeClr val="tx2"/>
                </a:solidFill>
                <a:latin typeface="Garamond" panose="02020404030301010803" pitchFamily="18" charset="0"/>
              </a:defRPr>
            </a:lvl2pPr>
            <a:lvl3pPr marL="914303" indent="0" algn="ctr">
              <a:buNone/>
              <a:defRPr>
                <a:solidFill>
                  <a:schemeClr val="tx2"/>
                </a:solidFill>
                <a:latin typeface="Garamond" panose="02020404030301010803" pitchFamily="18" charset="0"/>
              </a:defRPr>
            </a:lvl3pPr>
            <a:lvl4pPr marL="1371454" indent="0" algn="ctr">
              <a:buNone/>
              <a:defRPr>
                <a:solidFill>
                  <a:schemeClr val="tx2"/>
                </a:solidFill>
                <a:latin typeface="Garamond" panose="02020404030301010803" pitchFamily="18" charset="0"/>
              </a:defRPr>
            </a:lvl4pPr>
            <a:lvl5pPr marL="1828606" indent="0" algn="ctr">
              <a:buNone/>
              <a:defRPr>
                <a:solidFill>
                  <a:schemeClr val="tx2"/>
                </a:solidFill>
                <a:latin typeface="Garamond" panose="02020404030301010803" pitchFamily="18" charset="0"/>
              </a:defRPr>
            </a:lvl5pPr>
          </a:lstStyle>
          <a:p>
            <a:pPr lvl="0"/>
            <a:r>
              <a:rPr lang="en-US" dirty="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anchor="ctr"/>
          <a:lstStyle>
            <a:lvl1pPr marL="284163" indent="-28416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a:t>Write agenda items, and move light blue box to indicate active agenda item (bold active agenda item if desired)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sp>
        <p:nvSpPr>
          <p:cNvPr id="9" name="Rectangle 8"/>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a:endParaRPr lang="en-US"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917987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70479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a:t>Click to add subheading</a:t>
            </a:r>
          </a:p>
        </p:txBody>
      </p:sp>
    </p:spTree>
    <p:extLst>
      <p:ext uri="{BB962C8B-B14F-4D97-AF65-F5344CB8AC3E}">
        <p14:creationId xmlns:p14="http://schemas.microsoft.com/office/powerpoint/2010/main" val="384077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9904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a:t>Insert source and notes</a:t>
            </a:r>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40" tIns="182880" bIns="182880"/>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17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prstGeom prst="rect">
            <a:avLst/>
          </a:prstGeom>
        </p:spPr>
        <p:txBody>
          <a:bodyPr>
            <a:normAutofit/>
          </a:bodyPr>
          <a:lstStyle>
            <a:lvl1pPr marL="342900" indent="-342900">
              <a:buFont typeface="Wingdings" panose="05000000000000000000" pitchFamily="2" charset="2"/>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
        <p:nvSpPr>
          <p:cNvPr id="7"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8139256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99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4859404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07923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260444165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6853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274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43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8AB0416B-871F-45A6-A8D9-8531D3B4205C}" type="datetime1">
              <a:rPr lang="en-US" smtClean="0"/>
              <a:pPr fontAlgn="base">
                <a:spcAft>
                  <a:spcPct val="0"/>
                </a:spcAft>
                <a:defRPr/>
              </a:pPr>
              <a:t>5/30/2017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 FOR POLICY DEVELOPMENT PURPOSES ONLY</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252413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57222987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hasCustomPrompt="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May 19, 2016</a:t>
            </a:r>
          </a:p>
          <a:p>
            <a:r>
              <a:rPr kumimoji="0" lang="en-US" dirty="0"/>
              <a:t>Revised June 25, 2016</a:t>
            </a:r>
          </a:p>
        </p:txBody>
      </p:sp>
      <p:sp>
        <p:nvSpPr>
          <p:cNvPr id="30" name="Date Placeholder 29"/>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060450" y="6382940"/>
            <a:ext cx="2895600" cy="365125"/>
          </a:xfrm>
          <a:prstGeom prst="rect">
            <a:avLst/>
          </a:prstGeom>
        </p:spPr>
        <p:txBody>
          <a:bodyPr anchor="b"/>
          <a:lstStyle>
            <a:lvl1pPr>
              <a:defRPr sz="800">
                <a:solidFill>
                  <a:schemeClr val="bg1">
                    <a:lumMod val="50000"/>
                  </a:schemeClr>
                </a:solidFill>
              </a:defRPr>
            </a:lvl1pPr>
          </a:lstStyle>
          <a:p>
            <a:r>
              <a:rPr lang="en-US" dirty="0"/>
              <a:t>Sources &amp; Notes</a:t>
            </a:r>
          </a:p>
        </p:txBody>
      </p:sp>
    </p:spTree>
    <p:extLst>
      <p:ext uri="{BB962C8B-B14F-4D97-AF65-F5344CB8AC3E}">
        <p14:creationId xmlns:p14="http://schemas.microsoft.com/office/powerpoint/2010/main" val="258938121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5BBC35B-A44B-4119-B8DA-DE9E3DFADA20}" type="slidenum">
              <a:rPr kumimoji="0" lang="en-US" smtClean="0"/>
              <a:pPr eaLnBrk="1" latinLnBrk="0" hangingPunct="1"/>
              <a:t>‹#›</a:t>
            </a:fld>
            <a:endParaRPr kumimoji="0" lang="en-US" dirty="0">
              <a:solidFill>
                <a:schemeClr val="tx1"/>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5/30/2017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78.xml"/><Relationship Id="rId7" Type="http://schemas.openxmlformats.org/officeDocument/2006/relationships/vmlDrawing" Target="../drawings/vmlDrawing22.v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0.xml"/><Relationship Id="rId5" Type="http://schemas.openxmlformats.org/officeDocument/2006/relationships/slideLayout" Target="../slideLayouts/slideLayout80.xml"/><Relationship Id="rId10" Type="http://schemas.openxmlformats.org/officeDocument/2006/relationships/image" Target="../media/image3.emf"/><Relationship Id="rId4" Type="http://schemas.openxmlformats.org/officeDocument/2006/relationships/slideLayout" Target="../slideLayouts/slideLayout79.xml"/><Relationship Id="rId9" Type="http://schemas.openxmlformats.org/officeDocument/2006/relationships/oleObject" Target="../embeddings/oleObject22.bin"/></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1.jpeg"/><Relationship Id="rId5" Type="http://schemas.openxmlformats.org/officeDocument/2006/relationships/slideLayout" Target="../slideLayouts/slideLayout85.xml"/><Relationship Id="rId10" Type="http://schemas.openxmlformats.org/officeDocument/2006/relationships/tags" Target="../tags/tag39.xml"/><Relationship Id="rId4" Type="http://schemas.openxmlformats.org/officeDocument/2006/relationships/slideLayout" Target="../slideLayouts/slideLayout84.xml"/><Relationship Id="rId9" Type="http://schemas.openxmlformats.org/officeDocument/2006/relationships/tags" Target="../tags/tag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2.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eg"/><Relationship Id="rId5" Type="http://schemas.openxmlformats.org/officeDocument/2006/relationships/slideLayout" Target="../slideLayouts/slideLayout29.xml"/><Relationship Id="rId10" Type="http://schemas.openxmlformats.org/officeDocument/2006/relationships/tags" Target="../tags/tag10.xml"/><Relationship Id="rId4" Type="http://schemas.openxmlformats.org/officeDocument/2006/relationships/slideLayout" Target="../slideLayouts/slideLayout28.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eg"/><Relationship Id="rId5" Type="http://schemas.openxmlformats.org/officeDocument/2006/relationships/slideLayout" Target="../slideLayouts/slideLayout36.xml"/><Relationship Id="rId10" Type="http://schemas.openxmlformats.org/officeDocument/2006/relationships/tags" Target="../tags/tag12.xml"/><Relationship Id="rId4" Type="http://schemas.openxmlformats.org/officeDocument/2006/relationships/slideLayout" Target="../slideLayouts/slideLayout35.xml"/><Relationship Id="rId9"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ags" Target="../tags/tag1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ags" Target="../tags/tag13.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64.xml"/><Relationship Id="rId7" Type="http://schemas.openxmlformats.org/officeDocument/2006/relationships/tags" Target="../tags/tag1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vmlDrawing" Target="../drawings/vmlDrawing6.vml"/><Relationship Id="rId5"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slideLayout" Target="../slideLayouts/slideLayout68.xml"/><Relationship Id="rId7" Type="http://schemas.openxmlformats.org/officeDocument/2006/relationships/vmlDrawing" Target="../drawings/vmlDrawing11.v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image" Target="../media/image3.emf"/><Relationship Id="rId4" Type="http://schemas.openxmlformats.org/officeDocument/2006/relationships/slideLayout" Target="../slideLayouts/slideLayout69.xml"/><Relationship Id="rId9" Type="http://schemas.openxmlformats.org/officeDocument/2006/relationships/oleObject" Target="../embeddings/oleObject11.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slideLayout" Target="../slideLayouts/slideLayout73.xml"/><Relationship Id="rId7" Type="http://schemas.openxmlformats.org/officeDocument/2006/relationships/vmlDrawing" Target="../drawings/vmlDrawing17.v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9.xml"/><Relationship Id="rId5" Type="http://schemas.openxmlformats.org/officeDocument/2006/relationships/slideLayout" Target="../slideLayouts/slideLayout75.xml"/><Relationship Id="rId10" Type="http://schemas.openxmlformats.org/officeDocument/2006/relationships/image" Target="../media/image3.emf"/><Relationship Id="rId4" Type="http://schemas.openxmlformats.org/officeDocument/2006/relationships/slideLayout" Target="../slideLayouts/slideLayout74.xml"/><Relationship Id="rId9" Type="http://schemas.openxmlformats.org/officeDocument/2006/relationships/oleObject" Target="../embeddings/oleObject1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7"/>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8">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15"/>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6"/>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60" r:id="rId7"/>
    <p:sldLayoutId id="2147483650" r:id="rId8"/>
    <p:sldLayoutId id="2147483654" r:id="rId9"/>
    <p:sldLayoutId id="2147483655" r:id="rId10"/>
    <p:sldLayoutId id="2147483661" r:id="rId11"/>
    <p:sldLayoutId id="2147483662" r:id="rId12"/>
    <p:sldLayoutId id="2147483854" r:id="rId13"/>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753508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1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a:off x="457200" y="914400"/>
            <a:ext cx="8229600" cy="45719"/>
          </a:xfrm>
          <a:prstGeom prst="rect">
            <a:avLst/>
          </a:prstGeom>
          <a:solidFill>
            <a:srgbClr val="DDA037"/>
          </a:solidFill>
          <a:ln w="12700" algn="in">
            <a:solidFill>
              <a:srgbClr val="DDA037"/>
            </a:solidFill>
            <a:miter lim="800000"/>
            <a:headEnd/>
            <a:tailEnd/>
          </a:ln>
          <a:effectLst/>
          <a:extLst/>
        </p:spPr>
        <p:txBody>
          <a:bodyPr rot="0" vert="horz" wrap="square" lIns="36562" tIns="36562" rIns="36562" bIns="36562" anchor="t" anchorCtr="0" upright="1">
            <a:noAutofit/>
          </a:bodyPr>
          <a:lstStyle/>
          <a:p>
            <a:endParaRPr lang="en-US" dirty="0">
              <a:solidFill>
                <a:srgbClr val="000000"/>
              </a:solidFill>
            </a:endParaRPr>
          </a:p>
        </p:txBody>
      </p:sp>
      <p:sp>
        <p:nvSpPr>
          <p:cNvPr id="9" name="TextBox 8"/>
          <p:cNvSpPr txBox="1"/>
          <p:nvPr/>
        </p:nvSpPr>
        <p:spPr>
          <a:xfrm>
            <a:off x="6781800" y="6627912"/>
            <a:ext cx="2286001" cy="153888"/>
          </a:xfrm>
          <a:prstGeom prst="rect">
            <a:avLst/>
          </a:prstGeom>
          <a:noFill/>
        </p:spPr>
        <p:txBody>
          <a:bodyPr wrap="square" lIns="0" tIns="0" rIns="0" bIns="0" rtlCol="0">
            <a:spAutoFit/>
          </a:bodyPr>
          <a:lstStyle/>
          <a:p>
            <a:pPr algn="r"/>
            <a:r>
              <a:rPr lang="en-US" sz="1000" dirty="0">
                <a:solidFill>
                  <a:srgbClr val="0C2D83"/>
                </a:solidFill>
                <a:cs typeface="Arial" panose="020B0604020202020204" pitchFamily="34" charset="0"/>
              </a:rPr>
              <a:t>Health Policy  Commission | </a:t>
            </a:r>
            <a:fld id="{A5227E9D-7D62-4008-BFCE-C7B8B3FEB975}" type="slidenum">
              <a:rPr lang="en-US" sz="1000" smtClean="0">
                <a:solidFill>
                  <a:srgbClr val="0C2D83"/>
                </a:solidFill>
                <a:cs typeface="Arial" panose="020B0604020202020204" pitchFamily="34" charset="0"/>
              </a:rPr>
              <a:pPr algn="r"/>
              <a:t>‹#›</a:t>
            </a:fld>
            <a:endParaRPr lang="en-US" sz="1000" dirty="0">
              <a:solidFill>
                <a:srgbClr val="0C2D83"/>
              </a:solidFill>
              <a:cs typeface="Arial" panose="020B0604020202020204" pitchFamily="34" charset="0"/>
            </a:endParaRPr>
          </a:p>
        </p:txBody>
      </p:sp>
    </p:spTree>
    <p:extLst>
      <p:ext uri="{BB962C8B-B14F-4D97-AF65-F5344CB8AC3E}">
        <p14:creationId xmlns:p14="http://schemas.microsoft.com/office/powerpoint/2010/main" val="6146973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lgn="ctr" defTabSz="914012" rtl="0" eaLnBrk="1" latinLnBrk="0" hangingPunct="1">
        <a:spcBef>
          <a:spcPct val="0"/>
        </a:spcBef>
        <a:buNone/>
        <a:defRPr sz="4400" kern="1200">
          <a:solidFill>
            <a:schemeClr val="tx1"/>
          </a:solidFill>
          <a:latin typeface="+mj-lt"/>
          <a:ea typeface="+mj-ea"/>
          <a:cs typeface="+mj-cs"/>
        </a:defRPr>
      </a:lvl1pPr>
    </p:titleStyle>
    <p:body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42528587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transition/>
  <p:hf sldNum="0" hdr="0" dt="0"/>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5/30/2017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5"/>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hdr="0" ftr="0" dt="0"/>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10" name="Footer Placeholder 1"/>
          <p:cNvSpPr>
            <a:spLocks noGrp="1"/>
          </p:cNvSpPr>
          <p:nvPr>
            <p:ph type="ftr" sz="quarter" idx="3"/>
          </p:nvPr>
        </p:nvSpPr>
        <p:spPr bwMode="auto">
          <a:xfrm>
            <a:off x="406400" y="6507162"/>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100" dirty="0">
                <a:solidFill>
                  <a:srgbClr val="000000"/>
                </a:solidFill>
              </a:rPr>
              <a:t>For Policy Development Purposes Only</a:t>
            </a: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ransition/>
  <p:hf hdr="0" ftr="0" dt="0"/>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ransition/>
  <p:hf hdr="0" ftr="0" dt="0"/>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3"/>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4">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1"/>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2"/>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63" r:id="rId8"/>
    <p:sldLayoutId id="2147483764" r:id="rId9"/>
  </p:sldLayoutIdLst>
  <p:transition/>
  <p:hf hdr="0" ftr="0" dt="0"/>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5/30/2017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59" r:id="rId13"/>
    <p:sldLayoutId id="2147483760" r:id="rId14"/>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914137288"/>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142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90" y="1590"/>
                        <a:ext cx="1587" cy="1587"/>
                      </a:xfrm>
                      <a:prstGeom prst="rect">
                        <a:avLst/>
                      </a:prstGeom>
                    </p:spPr>
                  </p:pic>
                </p:oleObj>
              </mc:Fallback>
            </mc:AlternateContent>
          </a:graphicData>
        </a:graphic>
      </p:graphicFrame>
      <p:sp>
        <p:nvSpPr>
          <p:cNvPr id="8" name="Rectangle 7"/>
          <p:cNvSpPr>
            <a:spLocks noChangeArrowheads="1"/>
          </p:cNvSpPr>
          <p:nvPr/>
        </p:nvSpPr>
        <p:spPr bwMode="auto">
          <a:xfrm>
            <a:off x="457200" y="914402"/>
            <a:ext cx="8229600" cy="45719"/>
          </a:xfrm>
          <a:prstGeom prst="rect">
            <a:avLst/>
          </a:prstGeom>
          <a:solidFill>
            <a:srgbClr val="DDA037"/>
          </a:solidFill>
          <a:ln w="12700" algn="in">
            <a:solidFill>
              <a:srgbClr val="DDA037"/>
            </a:solidFill>
            <a:miter lim="800000"/>
            <a:headEnd/>
            <a:tailEnd/>
          </a:ln>
          <a:effectLst/>
          <a:extLst/>
        </p:spPr>
        <p:txBody>
          <a:bodyPr rot="0" vert="horz" wrap="square" lIns="36554" tIns="36554" rIns="36554" bIns="36554" anchor="t" anchorCtr="0" upright="1">
            <a:noAutofit/>
          </a:bodyPr>
          <a:lstStyle/>
          <a:p>
            <a:pPr defTabSz="914206"/>
            <a:endParaRPr lang="en-US" dirty="0">
              <a:solidFill>
                <a:srgbClr val="000000"/>
              </a:solidFill>
            </a:endParaRPr>
          </a:p>
        </p:txBody>
      </p:sp>
      <p:sp>
        <p:nvSpPr>
          <p:cNvPr id="9" name="TextBox 8"/>
          <p:cNvSpPr txBox="1"/>
          <p:nvPr/>
        </p:nvSpPr>
        <p:spPr>
          <a:xfrm>
            <a:off x="6781802" y="6627912"/>
            <a:ext cx="2286001" cy="157014"/>
          </a:xfrm>
          <a:prstGeom prst="rect">
            <a:avLst/>
          </a:prstGeom>
          <a:noFill/>
        </p:spPr>
        <p:txBody>
          <a:bodyPr wrap="square" lIns="0" tIns="0" rIns="0" bIns="0" rtlCol="0">
            <a:spAutoFit/>
          </a:bodyPr>
          <a:lstStyle/>
          <a:p>
            <a:pPr algn="r" defTabSz="914206"/>
            <a:r>
              <a:rPr lang="en-US" sz="1000" dirty="0">
                <a:solidFill>
                  <a:srgbClr val="0C2D83"/>
                </a:solidFill>
                <a:cs typeface="Arial" panose="020B0604020202020204" pitchFamily="34" charset="0"/>
              </a:rPr>
              <a:t>Health Policy  Commission | </a:t>
            </a:r>
            <a:fld id="{A5227E9D-7D62-4008-BFCE-C7B8B3FEB975}" type="slidenum">
              <a:rPr lang="en-US" sz="1000" smtClean="0">
                <a:solidFill>
                  <a:srgbClr val="0C2D83"/>
                </a:solidFill>
                <a:cs typeface="Arial" panose="020B0604020202020204" pitchFamily="34" charset="0"/>
              </a:rPr>
              <a:pPr algn="r" defTabSz="914206"/>
              <a:t>‹#›</a:t>
            </a:fld>
            <a:endParaRPr lang="en-US" sz="1000" dirty="0">
              <a:solidFill>
                <a:srgbClr val="0C2D83"/>
              </a:solidFill>
              <a:cs typeface="Arial" panose="020B0604020202020204" pitchFamily="34" charset="0"/>
            </a:endParaRPr>
          </a:p>
        </p:txBody>
      </p:sp>
    </p:spTree>
    <p:extLst>
      <p:ext uri="{BB962C8B-B14F-4D97-AF65-F5344CB8AC3E}">
        <p14:creationId xmlns:p14="http://schemas.microsoft.com/office/powerpoint/2010/main" val="22044978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xStyles>
    <p:titleStyle>
      <a:lvl1pPr algn="ctr" defTabSz="913818" rtl="0" eaLnBrk="1" latinLnBrk="0" hangingPunct="1">
        <a:spcBef>
          <a:spcPct val="0"/>
        </a:spcBef>
        <a:buNone/>
        <a:defRPr sz="4400" kern="1200">
          <a:solidFill>
            <a:schemeClr val="tx1"/>
          </a:solidFill>
          <a:latin typeface="+mj-lt"/>
          <a:ea typeface="+mj-ea"/>
          <a:cs typeface="+mj-cs"/>
        </a:defRPr>
      </a:lvl1pPr>
    </p:titleStyle>
    <p:bodyStyle>
      <a:lvl1pPr marL="342682" indent="-342682" algn="l" defTabSz="9138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478" indent="-285569" algn="l" defTabSz="9138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273" indent="-228453" algn="l" defTabSz="9138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183"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092"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001"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11"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820"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728"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18" rtl="0" eaLnBrk="1" latinLnBrk="0" hangingPunct="1">
        <a:defRPr sz="1800" kern="1200">
          <a:solidFill>
            <a:schemeClr val="tx1"/>
          </a:solidFill>
          <a:latin typeface="+mn-lt"/>
          <a:ea typeface="+mn-ea"/>
          <a:cs typeface="+mn-cs"/>
        </a:defRPr>
      </a:lvl1pPr>
      <a:lvl2pPr marL="456912" algn="l" defTabSz="913818" rtl="0" eaLnBrk="1" latinLnBrk="0" hangingPunct="1">
        <a:defRPr sz="1800" kern="1200">
          <a:solidFill>
            <a:schemeClr val="tx1"/>
          </a:solidFill>
          <a:latin typeface="+mn-lt"/>
          <a:ea typeface="+mn-ea"/>
          <a:cs typeface="+mn-cs"/>
        </a:defRPr>
      </a:lvl2pPr>
      <a:lvl3pPr marL="913818" algn="l" defTabSz="913818" rtl="0" eaLnBrk="1" latinLnBrk="0" hangingPunct="1">
        <a:defRPr sz="1800" kern="1200">
          <a:solidFill>
            <a:schemeClr val="tx1"/>
          </a:solidFill>
          <a:latin typeface="+mn-lt"/>
          <a:ea typeface="+mn-ea"/>
          <a:cs typeface="+mn-cs"/>
        </a:defRPr>
      </a:lvl3pPr>
      <a:lvl4pPr marL="1370730" algn="l" defTabSz="913818" rtl="0" eaLnBrk="1" latinLnBrk="0" hangingPunct="1">
        <a:defRPr sz="1800" kern="1200">
          <a:solidFill>
            <a:schemeClr val="tx1"/>
          </a:solidFill>
          <a:latin typeface="+mn-lt"/>
          <a:ea typeface="+mn-ea"/>
          <a:cs typeface="+mn-cs"/>
        </a:defRPr>
      </a:lvl4pPr>
      <a:lvl5pPr marL="1827638" algn="l" defTabSz="913818" rtl="0" eaLnBrk="1" latinLnBrk="0" hangingPunct="1">
        <a:defRPr sz="1800" kern="1200">
          <a:solidFill>
            <a:schemeClr val="tx1"/>
          </a:solidFill>
          <a:latin typeface="+mn-lt"/>
          <a:ea typeface="+mn-ea"/>
          <a:cs typeface="+mn-cs"/>
        </a:defRPr>
      </a:lvl5pPr>
      <a:lvl6pPr marL="2284547" algn="l" defTabSz="913818" rtl="0" eaLnBrk="1" latinLnBrk="0" hangingPunct="1">
        <a:defRPr sz="1800" kern="1200">
          <a:solidFill>
            <a:schemeClr val="tx1"/>
          </a:solidFill>
          <a:latin typeface="+mn-lt"/>
          <a:ea typeface="+mn-ea"/>
          <a:cs typeface="+mn-cs"/>
        </a:defRPr>
      </a:lvl6pPr>
      <a:lvl7pPr marL="2741455" algn="l" defTabSz="913818" rtl="0" eaLnBrk="1" latinLnBrk="0" hangingPunct="1">
        <a:defRPr sz="1800" kern="1200">
          <a:solidFill>
            <a:schemeClr val="tx1"/>
          </a:solidFill>
          <a:latin typeface="+mn-lt"/>
          <a:ea typeface="+mn-ea"/>
          <a:cs typeface="+mn-cs"/>
        </a:defRPr>
      </a:lvl7pPr>
      <a:lvl8pPr marL="3198366" algn="l" defTabSz="913818" rtl="0" eaLnBrk="1" latinLnBrk="0" hangingPunct="1">
        <a:defRPr sz="1800" kern="1200">
          <a:solidFill>
            <a:schemeClr val="tx1"/>
          </a:solidFill>
          <a:latin typeface="+mn-lt"/>
          <a:ea typeface="+mn-ea"/>
          <a:cs typeface="+mn-cs"/>
        </a:defRPr>
      </a:lvl8pPr>
      <a:lvl9pPr marL="3655275" algn="l" defTabSz="9138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649144808"/>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654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90" y="1590"/>
                        <a:ext cx="1587" cy="1587"/>
                      </a:xfrm>
                      <a:prstGeom prst="rect">
                        <a:avLst/>
                      </a:prstGeom>
                    </p:spPr>
                  </p:pic>
                </p:oleObj>
              </mc:Fallback>
            </mc:AlternateContent>
          </a:graphicData>
        </a:graphic>
      </p:graphicFrame>
      <p:sp>
        <p:nvSpPr>
          <p:cNvPr id="8" name="Rectangle 7"/>
          <p:cNvSpPr>
            <a:spLocks noChangeArrowheads="1"/>
          </p:cNvSpPr>
          <p:nvPr/>
        </p:nvSpPr>
        <p:spPr bwMode="auto">
          <a:xfrm>
            <a:off x="457200" y="914402"/>
            <a:ext cx="8229600" cy="45719"/>
          </a:xfrm>
          <a:prstGeom prst="rect">
            <a:avLst/>
          </a:prstGeom>
          <a:solidFill>
            <a:srgbClr val="DDA037"/>
          </a:solidFill>
          <a:ln w="12700" algn="in">
            <a:solidFill>
              <a:srgbClr val="DDA037"/>
            </a:solidFill>
            <a:miter lim="800000"/>
            <a:headEnd/>
            <a:tailEnd/>
          </a:ln>
          <a:effectLst/>
          <a:extLst/>
        </p:spPr>
        <p:txBody>
          <a:bodyPr rot="0" vert="horz" wrap="square" lIns="36554" tIns="36554" rIns="36554" bIns="36554" anchor="t" anchorCtr="0" upright="1">
            <a:noAutofit/>
          </a:bodyPr>
          <a:lstStyle/>
          <a:p>
            <a:pPr defTabSz="914206"/>
            <a:endParaRPr lang="en-US" dirty="0">
              <a:solidFill>
                <a:srgbClr val="000000"/>
              </a:solidFill>
            </a:endParaRPr>
          </a:p>
        </p:txBody>
      </p:sp>
      <p:sp>
        <p:nvSpPr>
          <p:cNvPr id="9" name="TextBox 8"/>
          <p:cNvSpPr txBox="1"/>
          <p:nvPr/>
        </p:nvSpPr>
        <p:spPr>
          <a:xfrm>
            <a:off x="6781802" y="6627912"/>
            <a:ext cx="2286001" cy="157014"/>
          </a:xfrm>
          <a:prstGeom prst="rect">
            <a:avLst/>
          </a:prstGeom>
          <a:noFill/>
        </p:spPr>
        <p:txBody>
          <a:bodyPr wrap="square" lIns="0" tIns="0" rIns="0" bIns="0" rtlCol="0">
            <a:spAutoFit/>
          </a:bodyPr>
          <a:lstStyle/>
          <a:p>
            <a:pPr algn="r" defTabSz="914206"/>
            <a:r>
              <a:rPr lang="en-US" sz="1000" dirty="0">
                <a:solidFill>
                  <a:srgbClr val="0C2D83"/>
                </a:solidFill>
                <a:cs typeface="Arial" panose="020B0604020202020204" pitchFamily="34" charset="0"/>
              </a:rPr>
              <a:t>Health Policy  Commission | </a:t>
            </a:r>
            <a:fld id="{A5227E9D-7D62-4008-BFCE-C7B8B3FEB975}" type="slidenum">
              <a:rPr lang="en-US" sz="1000" smtClean="0">
                <a:solidFill>
                  <a:srgbClr val="0C2D83"/>
                </a:solidFill>
                <a:cs typeface="Arial" panose="020B0604020202020204" pitchFamily="34" charset="0"/>
              </a:rPr>
              <a:pPr algn="r" defTabSz="914206"/>
              <a:t>‹#›</a:t>
            </a:fld>
            <a:endParaRPr lang="en-US" sz="1000" dirty="0">
              <a:solidFill>
                <a:srgbClr val="0C2D83"/>
              </a:solidFill>
              <a:cs typeface="Arial" panose="020B0604020202020204" pitchFamily="34" charset="0"/>
            </a:endParaRPr>
          </a:p>
        </p:txBody>
      </p:sp>
    </p:spTree>
    <p:extLst>
      <p:ext uri="{BB962C8B-B14F-4D97-AF65-F5344CB8AC3E}">
        <p14:creationId xmlns:p14="http://schemas.microsoft.com/office/powerpoint/2010/main" val="26472013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txStyles>
    <p:titleStyle>
      <a:lvl1pPr algn="ctr" defTabSz="913818" rtl="0" eaLnBrk="1" latinLnBrk="0" hangingPunct="1">
        <a:spcBef>
          <a:spcPct val="0"/>
        </a:spcBef>
        <a:buNone/>
        <a:defRPr sz="4400" kern="1200">
          <a:solidFill>
            <a:schemeClr val="tx1"/>
          </a:solidFill>
          <a:latin typeface="+mj-lt"/>
          <a:ea typeface="+mj-ea"/>
          <a:cs typeface="+mj-cs"/>
        </a:defRPr>
      </a:lvl1pPr>
    </p:titleStyle>
    <p:bodyStyle>
      <a:lvl1pPr marL="342682" indent="-342682" algn="l" defTabSz="9138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478" indent="-285569" algn="l" defTabSz="9138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273" indent="-228453" algn="l" defTabSz="9138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183"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092"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001"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11"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820"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728" indent="-228453" algn="l" defTabSz="9138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18" rtl="0" eaLnBrk="1" latinLnBrk="0" hangingPunct="1">
        <a:defRPr sz="1800" kern="1200">
          <a:solidFill>
            <a:schemeClr val="tx1"/>
          </a:solidFill>
          <a:latin typeface="+mn-lt"/>
          <a:ea typeface="+mn-ea"/>
          <a:cs typeface="+mn-cs"/>
        </a:defRPr>
      </a:lvl1pPr>
      <a:lvl2pPr marL="456912" algn="l" defTabSz="913818" rtl="0" eaLnBrk="1" latinLnBrk="0" hangingPunct="1">
        <a:defRPr sz="1800" kern="1200">
          <a:solidFill>
            <a:schemeClr val="tx1"/>
          </a:solidFill>
          <a:latin typeface="+mn-lt"/>
          <a:ea typeface="+mn-ea"/>
          <a:cs typeface="+mn-cs"/>
        </a:defRPr>
      </a:lvl2pPr>
      <a:lvl3pPr marL="913818" algn="l" defTabSz="913818" rtl="0" eaLnBrk="1" latinLnBrk="0" hangingPunct="1">
        <a:defRPr sz="1800" kern="1200">
          <a:solidFill>
            <a:schemeClr val="tx1"/>
          </a:solidFill>
          <a:latin typeface="+mn-lt"/>
          <a:ea typeface="+mn-ea"/>
          <a:cs typeface="+mn-cs"/>
        </a:defRPr>
      </a:lvl3pPr>
      <a:lvl4pPr marL="1370730" algn="l" defTabSz="913818" rtl="0" eaLnBrk="1" latinLnBrk="0" hangingPunct="1">
        <a:defRPr sz="1800" kern="1200">
          <a:solidFill>
            <a:schemeClr val="tx1"/>
          </a:solidFill>
          <a:latin typeface="+mn-lt"/>
          <a:ea typeface="+mn-ea"/>
          <a:cs typeface="+mn-cs"/>
        </a:defRPr>
      </a:lvl4pPr>
      <a:lvl5pPr marL="1827638" algn="l" defTabSz="913818" rtl="0" eaLnBrk="1" latinLnBrk="0" hangingPunct="1">
        <a:defRPr sz="1800" kern="1200">
          <a:solidFill>
            <a:schemeClr val="tx1"/>
          </a:solidFill>
          <a:latin typeface="+mn-lt"/>
          <a:ea typeface="+mn-ea"/>
          <a:cs typeface="+mn-cs"/>
        </a:defRPr>
      </a:lvl5pPr>
      <a:lvl6pPr marL="2284547" algn="l" defTabSz="913818" rtl="0" eaLnBrk="1" latinLnBrk="0" hangingPunct="1">
        <a:defRPr sz="1800" kern="1200">
          <a:solidFill>
            <a:schemeClr val="tx1"/>
          </a:solidFill>
          <a:latin typeface="+mn-lt"/>
          <a:ea typeface="+mn-ea"/>
          <a:cs typeface="+mn-cs"/>
        </a:defRPr>
      </a:lvl6pPr>
      <a:lvl7pPr marL="2741455" algn="l" defTabSz="913818" rtl="0" eaLnBrk="1" latinLnBrk="0" hangingPunct="1">
        <a:defRPr sz="1800" kern="1200">
          <a:solidFill>
            <a:schemeClr val="tx1"/>
          </a:solidFill>
          <a:latin typeface="+mn-lt"/>
          <a:ea typeface="+mn-ea"/>
          <a:cs typeface="+mn-cs"/>
        </a:defRPr>
      </a:lvl7pPr>
      <a:lvl8pPr marL="3198366" algn="l" defTabSz="913818" rtl="0" eaLnBrk="1" latinLnBrk="0" hangingPunct="1">
        <a:defRPr sz="1800" kern="1200">
          <a:solidFill>
            <a:schemeClr val="tx1"/>
          </a:solidFill>
          <a:latin typeface="+mn-lt"/>
          <a:ea typeface="+mn-ea"/>
          <a:cs typeface="+mn-cs"/>
        </a:defRPr>
      </a:lvl8pPr>
      <a:lvl9pPr marL="3655275" algn="l" defTabSz="9138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213617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9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a:off x="457200" y="914400"/>
            <a:ext cx="8229600" cy="45719"/>
          </a:xfrm>
          <a:prstGeom prst="rect">
            <a:avLst/>
          </a:prstGeom>
          <a:solidFill>
            <a:srgbClr val="DDA037"/>
          </a:solidFill>
          <a:ln w="12700" algn="in">
            <a:solidFill>
              <a:srgbClr val="DDA037"/>
            </a:solidFill>
            <a:miter lim="800000"/>
            <a:headEnd/>
            <a:tailEnd/>
          </a:ln>
          <a:effectLst/>
          <a:extLst/>
        </p:spPr>
        <p:txBody>
          <a:bodyPr rot="0" vert="horz" wrap="square" lIns="36562" tIns="36562" rIns="36562" bIns="36562" anchor="t" anchorCtr="0" upright="1">
            <a:noAutofit/>
          </a:bodyPr>
          <a:lstStyle/>
          <a:p>
            <a:endParaRPr lang="en-US" dirty="0">
              <a:solidFill>
                <a:srgbClr val="000000"/>
              </a:solidFill>
            </a:endParaRPr>
          </a:p>
        </p:txBody>
      </p:sp>
      <p:sp>
        <p:nvSpPr>
          <p:cNvPr id="9" name="TextBox 8"/>
          <p:cNvSpPr txBox="1"/>
          <p:nvPr/>
        </p:nvSpPr>
        <p:spPr>
          <a:xfrm>
            <a:off x="6781800" y="6627912"/>
            <a:ext cx="2286001" cy="153888"/>
          </a:xfrm>
          <a:prstGeom prst="rect">
            <a:avLst/>
          </a:prstGeom>
          <a:noFill/>
        </p:spPr>
        <p:txBody>
          <a:bodyPr wrap="square" lIns="0" tIns="0" rIns="0" bIns="0" rtlCol="0">
            <a:spAutoFit/>
          </a:bodyPr>
          <a:lstStyle/>
          <a:p>
            <a:pPr algn="r"/>
            <a:r>
              <a:rPr lang="en-US" sz="1000" dirty="0">
                <a:solidFill>
                  <a:srgbClr val="0C2D83"/>
                </a:solidFill>
                <a:cs typeface="Arial" panose="020B0604020202020204" pitchFamily="34" charset="0"/>
              </a:rPr>
              <a:t>Health Policy Commission | </a:t>
            </a:r>
            <a:fld id="{A5227E9D-7D62-4008-BFCE-C7B8B3FEB975}" type="slidenum">
              <a:rPr lang="en-US" sz="1000">
                <a:solidFill>
                  <a:srgbClr val="0C2D83"/>
                </a:solidFill>
                <a:cs typeface="Arial" panose="020B0604020202020204" pitchFamily="34" charset="0"/>
              </a:rPr>
              <a:pPr algn="r"/>
              <a:t>‹#›</a:t>
            </a:fld>
            <a:endParaRPr lang="en-US" sz="1000" dirty="0">
              <a:solidFill>
                <a:srgbClr val="0C2D83"/>
              </a:solidFill>
              <a:cs typeface="Arial" panose="020B0604020202020204" pitchFamily="34" charset="0"/>
            </a:endParaRPr>
          </a:p>
        </p:txBody>
      </p:sp>
    </p:spTree>
    <p:extLst>
      <p:ext uri="{BB962C8B-B14F-4D97-AF65-F5344CB8AC3E}">
        <p14:creationId xmlns:p14="http://schemas.microsoft.com/office/powerpoint/2010/main" val="27162526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lgn="ctr" defTabSz="914012" rtl="0" eaLnBrk="1" latinLnBrk="0" hangingPunct="1">
        <a:spcBef>
          <a:spcPct val="0"/>
        </a:spcBef>
        <a:buNone/>
        <a:defRPr sz="4400" kern="1200">
          <a:solidFill>
            <a:schemeClr val="tx1"/>
          </a:solidFill>
          <a:latin typeface="+mj-lt"/>
          <a:ea typeface="+mj-ea"/>
          <a:cs typeface="+mj-cs"/>
        </a:defRPr>
      </a:lvl1pPr>
    </p:titleStyle>
    <p:body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495800" y="5943600"/>
            <a:ext cx="3962400"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a:t>
            </a:r>
          </a:p>
          <a:p>
            <a:pPr marL="0" indent="0" algn="ctr">
              <a:buNone/>
            </a:pPr>
            <a:r>
              <a:rPr lang="en-US" dirty="0"/>
              <a:t>May 30, 2017</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8229600" cy="685800"/>
          </a:xfrm>
        </p:spPr>
        <p:txBody>
          <a:bodyPr/>
          <a:lstStyle/>
          <a:p>
            <a:r>
              <a:rPr lang="en-US" sz="2400" dirty="0">
                <a:solidFill>
                  <a:srgbClr val="FFC000"/>
                </a:solidFill>
                <a:latin typeface="Book Antiqua" pitchFamily="18" charset="0"/>
                <a:cs typeface="Book Antiqua" pitchFamily="18" charset="0"/>
              </a:rPr>
              <a:t>Proposed framework</a:t>
            </a:r>
            <a:endParaRPr lang="en-US" sz="2400" dirty="0"/>
          </a:p>
        </p:txBody>
      </p:sp>
      <p:sp>
        <p:nvSpPr>
          <p:cNvPr id="9" name="Rectangle 8"/>
          <p:cNvSpPr/>
          <p:nvPr/>
        </p:nvSpPr>
        <p:spPr>
          <a:xfrm>
            <a:off x="457200" y="2206753"/>
            <a:ext cx="2362200" cy="2441448"/>
          </a:xfrm>
          <a:prstGeom prst="rect">
            <a:avLst/>
          </a:pr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866619" y="1752600"/>
            <a:ext cx="1600200" cy="454152"/>
            <a:chOff x="135130" y="275767"/>
            <a:chExt cx="2812689" cy="413280"/>
          </a:xfrm>
        </p:grpSpPr>
        <p:sp>
          <p:nvSpPr>
            <p:cNvPr id="11" name="Rounded Rectangle 10"/>
            <p:cNvSpPr/>
            <p:nvPr/>
          </p:nvSpPr>
          <p:spPr>
            <a:xfrm>
              <a:off x="135130" y="275767"/>
              <a:ext cx="2770127" cy="413280"/>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6"/>
            <p:cNvSpPr/>
            <p:nvPr/>
          </p:nvSpPr>
          <p:spPr>
            <a:xfrm>
              <a:off x="218041" y="316117"/>
              <a:ext cx="2729778"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ctr" defTabSz="622300">
                <a:lnSpc>
                  <a:spcPct val="90000"/>
                </a:lnSpc>
                <a:spcBef>
                  <a:spcPct val="0"/>
                </a:spcBef>
                <a:spcAft>
                  <a:spcPct val="35000"/>
                </a:spcAft>
              </a:pPr>
              <a:r>
                <a:rPr lang="en-US" sz="1400" dirty="0">
                  <a:solidFill>
                    <a:schemeClr val="bg1"/>
                  </a:solidFill>
                  <a:latin typeface="Book Antiqua" panose="02040602050305030304" pitchFamily="18" charset="0"/>
                </a:rPr>
                <a:t>Core Measures</a:t>
              </a:r>
              <a:endParaRPr lang="en-US" sz="1400" kern="1200" dirty="0">
                <a:solidFill>
                  <a:schemeClr val="bg1"/>
                </a:solidFill>
                <a:latin typeface="Book Antiqua" panose="02040602050305030304" pitchFamily="18" charset="0"/>
              </a:endParaRPr>
            </a:p>
          </p:txBody>
        </p:sp>
      </p:grpSp>
      <p:sp>
        <p:nvSpPr>
          <p:cNvPr id="13" name="Rounded Rectangle 6"/>
          <p:cNvSpPr/>
          <p:nvPr/>
        </p:nvSpPr>
        <p:spPr>
          <a:xfrm>
            <a:off x="533400" y="2438400"/>
            <a:ext cx="2133600" cy="467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t" anchorCtr="0">
            <a:noAutofit/>
          </a:bodyPr>
          <a:lstStyle/>
          <a:p>
            <a:pPr marL="285750" lvl="0" indent="-285750" algn="l" defTabSz="622300">
              <a:lnSpc>
                <a:spcPct val="90000"/>
              </a:lnSpc>
              <a:spcBef>
                <a:spcPct val="0"/>
              </a:spcBef>
              <a:spcAft>
                <a:spcPct val="35000"/>
              </a:spcAft>
              <a:buFont typeface="Arial" panose="020B0604020202020204" pitchFamily="34" charset="0"/>
              <a:buChar char="•"/>
            </a:pPr>
            <a:r>
              <a:rPr lang="en-US" sz="1400" dirty="0">
                <a:solidFill>
                  <a:schemeClr val="tx1"/>
                </a:solidFill>
                <a:latin typeface="Book Antiqua" panose="02040602050305030304" pitchFamily="18" charset="0"/>
              </a:rPr>
              <a:t>Small number of measures</a:t>
            </a:r>
          </a:p>
          <a:p>
            <a:pPr marL="285750" lvl="0" indent="-285750" algn="l" defTabSz="622300">
              <a:lnSpc>
                <a:spcPct val="90000"/>
              </a:lnSpc>
              <a:spcBef>
                <a:spcPct val="0"/>
              </a:spcBef>
              <a:spcAft>
                <a:spcPct val="35000"/>
              </a:spcAft>
              <a:buFont typeface="Arial" panose="020B0604020202020204" pitchFamily="34" charset="0"/>
              <a:buChar char="•"/>
            </a:pPr>
            <a:r>
              <a:rPr lang="en-US" sz="1400" dirty="0">
                <a:solidFill>
                  <a:schemeClr val="tx1"/>
                </a:solidFill>
                <a:latin typeface="Book Antiqua" panose="02040602050305030304" pitchFamily="18" charset="0"/>
              </a:rPr>
              <a:t>To be adopted by all</a:t>
            </a:r>
          </a:p>
          <a:p>
            <a:pPr lvl="0" algn="l" defTabSz="622300">
              <a:lnSpc>
                <a:spcPct val="90000"/>
              </a:lnSpc>
              <a:spcBef>
                <a:spcPct val="0"/>
              </a:spcBef>
              <a:spcAft>
                <a:spcPct val="35000"/>
              </a:spcAft>
            </a:pPr>
            <a:endParaRPr lang="en-US" sz="1400" kern="1200" dirty="0">
              <a:solidFill>
                <a:schemeClr val="tx1"/>
              </a:solidFill>
              <a:latin typeface="Book Antiqua" panose="02040602050305030304" pitchFamily="18" charset="0"/>
            </a:endParaRPr>
          </a:p>
        </p:txBody>
      </p:sp>
      <p:sp>
        <p:nvSpPr>
          <p:cNvPr id="14" name="Rectangle 13"/>
          <p:cNvSpPr/>
          <p:nvPr/>
        </p:nvSpPr>
        <p:spPr>
          <a:xfrm>
            <a:off x="3365762" y="2217751"/>
            <a:ext cx="2388125" cy="2432862"/>
          </a:xfrm>
          <a:prstGeom prst="rect">
            <a:avLst/>
          </a:prstGeom>
          <a:noFill/>
          <a:ln>
            <a:prstDash val="solid"/>
          </a:ln>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Rounded Rectangle 14"/>
          <p:cNvSpPr/>
          <p:nvPr/>
        </p:nvSpPr>
        <p:spPr>
          <a:xfrm>
            <a:off x="3848887" y="1752600"/>
            <a:ext cx="1447800" cy="454152"/>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6"/>
          <p:cNvSpPr/>
          <p:nvPr/>
        </p:nvSpPr>
        <p:spPr>
          <a:xfrm>
            <a:off x="3940617" y="1796940"/>
            <a:ext cx="1364889"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ctr" defTabSz="622300">
              <a:lnSpc>
                <a:spcPct val="90000"/>
              </a:lnSpc>
              <a:spcBef>
                <a:spcPct val="0"/>
              </a:spcBef>
              <a:spcAft>
                <a:spcPct val="35000"/>
              </a:spcAft>
            </a:pPr>
            <a:r>
              <a:rPr lang="en-US" sz="1400" dirty="0">
                <a:solidFill>
                  <a:schemeClr val="bg1"/>
                </a:solidFill>
                <a:latin typeface="Book Antiqua" panose="02040602050305030304" pitchFamily="18" charset="0"/>
              </a:rPr>
              <a:t>Limited Menu</a:t>
            </a:r>
            <a:endParaRPr lang="en-US" sz="1400" kern="1200" dirty="0">
              <a:solidFill>
                <a:schemeClr val="bg1"/>
              </a:solidFill>
              <a:latin typeface="Book Antiqua" panose="02040602050305030304" pitchFamily="18" charset="0"/>
            </a:endParaRPr>
          </a:p>
        </p:txBody>
      </p:sp>
      <p:sp>
        <p:nvSpPr>
          <p:cNvPr id="17" name="Rounded Rectangle 6"/>
          <p:cNvSpPr/>
          <p:nvPr/>
        </p:nvSpPr>
        <p:spPr>
          <a:xfrm>
            <a:off x="3429000" y="2438400"/>
            <a:ext cx="2209800" cy="1026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t" anchorCtr="0">
            <a:noAutofit/>
          </a:bodyPr>
          <a:lstStyle/>
          <a:p>
            <a:pPr marL="285750" lvl="0" indent="-285750" algn="l" defTabSz="622300">
              <a:lnSpc>
                <a:spcPct val="90000"/>
              </a:lnSpc>
              <a:spcBef>
                <a:spcPct val="0"/>
              </a:spcBef>
              <a:spcAft>
                <a:spcPct val="35000"/>
              </a:spcAft>
              <a:buFont typeface="Arial" panose="020B0604020202020204" pitchFamily="34" charset="0"/>
              <a:buChar char="•"/>
            </a:pPr>
            <a:r>
              <a:rPr lang="en-US" sz="1400" dirty="0">
                <a:solidFill>
                  <a:schemeClr val="tx1"/>
                </a:solidFill>
                <a:latin typeface="Book Antiqua" panose="02040602050305030304" pitchFamily="18" charset="0"/>
              </a:rPr>
              <a:t>Larger collection of measures</a:t>
            </a:r>
          </a:p>
          <a:p>
            <a:pPr marL="285750" lvl="0" indent="-285750" algn="l" defTabSz="622300">
              <a:lnSpc>
                <a:spcPct val="90000"/>
              </a:lnSpc>
              <a:spcBef>
                <a:spcPct val="0"/>
              </a:spcBef>
              <a:spcAft>
                <a:spcPct val="35000"/>
              </a:spcAft>
              <a:buFont typeface="Arial" panose="020B0604020202020204" pitchFamily="34" charset="0"/>
              <a:buChar char="•"/>
            </a:pPr>
            <a:r>
              <a:rPr lang="en-US" sz="1400" kern="1200" dirty="0">
                <a:solidFill>
                  <a:schemeClr val="tx1"/>
                </a:solidFill>
                <a:latin typeface="Book Antiqua" panose="02040602050305030304" pitchFamily="18" charset="0"/>
              </a:rPr>
              <a:t>Can be selected from to meet program needs</a:t>
            </a:r>
          </a:p>
          <a:p>
            <a:pPr marL="285750" lvl="0" indent="-285750" algn="l" defTabSz="622300">
              <a:lnSpc>
                <a:spcPct val="90000"/>
              </a:lnSpc>
              <a:spcBef>
                <a:spcPct val="0"/>
              </a:spcBef>
              <a:spcAft>
                <a:spcPct val="35000"/>
              </a:spcAft>
              <a:buFont typeface="Arial" panose="020B0604020202020204" pitchFamily="34" charset="0"/>
              <a:buChar char="•"/>
            </a:pPr>
            <a:endParaRPr lang="en-US" sz="1400" kern="1200" dirty="0">
              <a:solidFill>
                <a:schemeClr val="tx1"/>
              </a:solidFill>
              <a:latin typeface="Book Antiqua" panose="02040602050305030304" pitchFamily="18" charset="0"/>
            </a:endParaRPr>
          </a:p>
        </p:txBody>
      </p:sp>
      <p:sp>
        <p:nvSpPr>
          <p:cNvPr id="18" name="Rectangle 17"/>
          <p:cNvSpPr/>
          <p:nvPr/>
        </p:nvSpPr>
        <p:spPr>
          <a:xfrm>
            <a:off x="6340311" y="2206751"/>
            <a:ext cx="2422689" cy="2441450"/>
          </a:xfrm>
          <a:prstGeom prst="rect">
            <a:avLst/>
          </a:pr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1" name="Rounded Rectangle 20"/>
          <p:cNvSpPr/>
          <p:nvPr/>
        </p:nvSpPr>
        <p:spPr>
          <a:xfrm>
            <a:off x="6859122" y="1752600"/>
            <a:ext cx="1446677" cy="457200"/>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dirty="0">
              <a:solidFill>
                <a:schemeClr val="bg1"/>
              </a:solidFill>
              <a:latin typeface="Book Antiqua" panose="02040602050305030304" pitchFamily="18" charset="0"/>
            </a:endParaRPr>
          </a:p>
        </p:txBody>
      </p:sp>
      <p:sp>
        <p:nvSpPr>
          <p:cNvPr id="23" name="Rounded Rectangle 6"/>
          <p:cNvSpPr/>
          <p:nvPr/>
        </p:nvSpPr>
        <p:spPr>
          <a:xfrm>
            <a:off x="6859122" y="1796940"/>
            <a:ext cx="1446677"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ctr" defTabSz="622300">
              <a:lnSpc>
                <a:spcPct val="90000"/>
              </a:lnSpc>
              <a:spcBef>
                <a:spcPct val="0"/>
              </a:spcBef>
              <a:spcAft>
                <a:spcPct val="35000"/>
              </a:spcAft>
            </a:pPr>
            <a:r>
              <a:rPr lang="en-US" sz="1400" dirty="0">
                <a:solidFill>
                  <a:schemeClr val="bg1"/>
                </a:solidFill>
                <a:latin typeface="Book Antiqua" panose="02040602050305030304" pitchFamily="18" charset="0"/>
              </a:rPr>
              <a:t>Measures in Development</a:t>
            </a:r>
            <a:endParaRPr lang="en-US" sz="1400" kern="1200" dirty="0">
              <a:solidFill>
                <a:schemeClr val="bg1"/>
              </a:solidFill>
              <a:latin typeface="Book Antiqua" panose="02040602050305030304" pitchFamily="18" charset="0"/>
            </a:endParaRPr>
          </a:p>
        </p:txBody>
      </p:sp>
      <p:sp>
        <p:nvSpPr>
          <p:cNvPr id="24" name="Rounded Rectangle 6"/>
          <p:cNvSpPr/>
          <p:nvPr/>
        </p:nvSpPr>
        <p:spPr>
          <a:xfrm>
            <a:off x="6400800" y="2438400"/>
            <a:ext cx="2209800" cy="8272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t"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en-US" sz="1400" dirty="0">
                <a:solidFill>
                  <a:schemeClr val="tx1"/>
                </a:solidFill>
                <a:latin typeface="Book Antiqua" panose="02040602050305030304" pitchFamily="18" charset="0"/>
              </a:rPr>
              <a:t>Small collection of measures </a:t>
            </a:r>
          </a:p>
          <a:p>
            <a:pPr marL="285750" lvl="0" indent="-285750" algn="l" defTabSz="622300">
              <a:lnSpc>
                <a:spcPct val="90000"/>
              </a:lnSpc>
              <a:spcBef>
                <a:spcPct val="0"/>
              </a:spcBef>
              <a:spcAft>
                <a:spcPct val="35000"/>
              </a:spcAft>
              <a:buFont typeface="Arial" panose="020B0604020202020204" pitchFamily="34" charset="0"/>
              <a:buChar char="•"/>
            </a:pPr>
            <a:r>
              <a:rPr lang="en-US" sz="1400" kern="1200" dirty="0">
                <a:solidFill>
                  <a:schemeClr val="tx1"/>
                </a:solidFill>
                <a:latin typeface="Book Antiqua" panose="02040602050305030304" pitchFamily="18" charset="0"/>
              </a:rPr>
              <a:t>Aligned with common priorities</a:t>
            </a:r>
          </a:p>
          <a:p>
            <a:pPr marL="285750" lvl="0" indent="-285750" defTabSz="622300">
              <a:lnSpc>
                <a:spcPct val="90000"/>
              </a:lnSpc>
              <a:spcBef>
                <a:spcPct val="0"/>
              </a:spcBef>
              <a:spcAft>
                <a:spcPct val="35000"/>
              </a:spcAft>
              <a:buFont typeface="Arial" panose="020B0604020202020204" pitchFamily="34" charset="0"/>
              <a:buChar char="•"/>
            </a:pPr>
            <a:r>
              <a:rPr lang="en-US" sz="1400" dirty="0">
                <a:solidFill>
                  <a:schemeClr val="tx1"/>
                </a:solidFill>
                <a:latin typeface="Book Antiqua" panose="02040602050305030304" pitchFamily="18" charset="0"/>
              </a:rPr>
              <a:t>Measures of clinical importance which require development or modification prior to inclusion in core or menu sets</a:t>
            </a:r>
          </a:p>
          <a:p>
            <a:pPr marL="285750" lvl="0" indent="-285750" algn="l" defTabSz="622300">
              <a:lnSpc>
                <a:spcPct val="90000"/>
              </a:lnSpc>
              <a:spcBef>
                <a:spcPct val="0"/>
              </a:spcBef>
              <a:spcAft>
                <a:spcPct val="35000"/>
              </a:spcAft>
              <a:buFont typeface="Arial" panose="020B0604020202020204" pitchFamily="34" charset="0"/>
              <a:buChar char="•"/>
            </a:pPr>
            <a:endParaRPr lang="en-US" sz="1400" kern="1200" dirty="0">
              <a:solidFill>
                <a:schemeClr val="tx1"/>
              </a:solidFill>
              <a:latin typeface="Book Antiqua" panose="02040602050305030304" pitchFamily="18" charset="0"/>
            </a:endParaRPr>
          </a:p>
        </p:txBody>
      </p:sp>
      <p:sp>
        <p:nvSpPr>
          <p:cNvPr id="3" name="Plus 2"/>
          <p:cNvSpPr/>
          <p:nvPr/>
        </p:nvSpPr>
        <p:spPr bwMode="auto">
          <a:xfrm>
            <a:off x="2856867" y="2979870"/>
            <a:ext cx="467108" cy="467108"/>
          </a:xfrm>
          <a:prstGeom prst="mathPlus">
            <a:avLst/>
          </a:prstGeom>
          <a:solidFill>
            <a:srgbClr val="FFC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5" name="Plus 24"/>
          <p:cNvSpPr/>
          <p:nvPr/>
        </p:nvSpPr>
        <p:spPr bwMode="auto">
          <a:xfrm>
            <a:off x="5791200" y="2979870"/>
            <a:ext cx="467108" cy="467108"/>
          </a:xfrm>
          <a:prstGeom prst="mathPlus">
            <a:avLst/>
          </a:prstGeom>
          <a:solidFill>
            <a:srgbClr val="FFC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434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228600">
              <a:tabLst/>
            </a:pPr>
            <a:r>
              <a:rPr lang="en-US" sz="2400" dirty="0">
                <a:solidFill>
                  <a:srgbClr val="FFC000"/>
                </a:solidFill>
                <a:latin typeface="Book Antiqua" pitchFamily="18" charset="0"/>
                <a:ea typeface="+mj-ea"/>
                <a:cs typeface="Book Antiqua" pitchFamily="18" charset="0"/>
              </a:rPr>
              <a:t>Proposed phased timeline for Taskforce</a:t>
            </a:r>
          </a:p>
        </p:txBody>
      </p:sp>
      <p:grpSp>
        <p:nvGrpSpPr>
          <p:cNvPr id="4" name="Group 3"/>
          <p:cNvGrpSpPr/>
          <p:nvPr/>
        </p:nvGrpSpPr>
        <p:grpSpPr>
          <a:xfrm>
            <a:off x="967363" y="1447800"/>
            <a:ext cx="7431135" cy="562481"/>
            <a:chOff x="801889" y="3464969"/>
            <a:chExt cx="7431135" cy="562481"/>
          </a:xfrm>
        </p:grpSpPr>
        <p:sp>
          <p:nvSpPr>
            <p:cNvPr id="5" name="Right Arrow 4"/>
            <p:cNvSpPr/>
            <p:nvPr/>
          </p:nvSpPr>
          <p:spPr>
            <a:xfrm>
              <a:off x="7697912" y="3464969"/>
              <a:ext cx="535112" cy="56248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01889" y="3609557"/>
              <a:ext cx="3451479" cy="2752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Phase 1 (May-December 2017)</a:t>
              </a:r>
            </a:p>
          </p:txBody>
        </p:sp>
      </p:grpSp>
      <p:sp>
        <p:nvSpPr>
          <p:cNvPr id="7" name="Oval 6"/>
          <p:cNvSpPr/>
          <p:nvPr/>
        </p:nvSpPr>
        <p:spPr>
          <a:xfrm>
            <a:off x="1067228" y="2047241"/>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flipV="1">
            <a:off x="1143000" y="2275841"/>
            <a:ext cx="0" cy="153129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3723641"/>
            <a:ext cx="1865655" cy="978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Taskforce Kickoff Meeting </a:t>
            </a:r>
          </a:p>
          <a:p>
            <a:pPr algn="ctr"/>
            <a:r>
              <a:rPr lang="en-US" sz="1400" dirty="0">
                <a:solidFill>
                  <a:prstClr val="black"/>
                </a:solidFill>
              </a:rPr>
              <a:t>(May 2017)</a:t>
            </a:r>
          </a:p>
        </p:txBody>
      </p:sp>
      <p:sp>
        <p:nvSpPr>
          <p:cNvPr id="21" name="Rectangle 20"/>
          <p:cNvSpPr/>
          <p:nvPr/>
        </p:nvSpPr>
        <p:spPr>
          <a:xfrm>
            <a:off x="4429250" y="1592666"/>
            <a:ext cx="3434136" cy="275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Phase 2 (January – December 2018)</a:t>
            </a:r>
          </a:p>
        </p:txBody>
      </p:sp>
      <p:sp>
        <p:nvSpPr>
          <p:cNvPr id="52" name="Rectangle 51"/>
          <p:cNvSpPr/>
          <p:nvPr/>
        </p:nvSpPr>
        <p:spPr>
          <a:xfrm>
            <a:off x="4419600" y="2590800"/>
            <a:ext cx="274725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Bimonthly meetings to </a:t>
            </a:r>
            <a:r>
              <a:rPr lang="en-US" sz="1400" dirty="0">
                <a:solidFill>
                  <a:schemeClr val="tx1"/>
                </a:solidFill>
              </a:rPr>
              <a:t>determine how to evolve and innovate on measures together </a:t>
            </a:r>
          </a:p>
          <a:p>
            <a:pPr algn="ctr"/>
            <a:r>
              <a:rPr lang="en-US" sz="1400" dirty="0">
                <a:solidFill>
                  <a:prstClr val="black"/>
                </a:solidFill>
              </a:rPr>
              <a:t> </a:t>
            </a:r>
            <a:endParaRPr lang="en-US" sz="1600" dirty="0">
              <a:solidFill>
                <a:prstClr val="black"/>
              </a:solidFill>
            </a:endParaRPr>
          </a:p>
        </p:txBody>
      </p:sp>
      <p:grpSp>
        <p:nvGrpSpPr>
          <p:cNvPr id="53" name="Group 52"/>
          <p:cNvGrpSpPr/>
          <p:nvPr/>
        </p:nvGrpSpPr>
        <p:grpSpPr>
          <a:xfrm flipV="1">
            <a:off x="5148972" y="2010282"/>
            <a:ext cx="144292" cy="507876"/>
            <a:chOff x="6020656" y="2819400"/>
            <a:chExt cx="151544" cy="533400"/>
          </a:xfrm>
          <a:solidFill>
            <a:schemeClr val="tx2"/>
          </a:solidFill>
        </p:grpSpPr>
        <p:sp>
          <p:nvSpPr>
            <p:cNvPr id="54" name="Oval 53"/>
            <p:cNvSpPr/>
            <p:nvPr/>
          </p:nvSpPr>
          <p:spPr>
            <a:xfrm>
              <a:off x="60206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5" name="Straight Connector 54"/>
            <p:cNvCxnSpPr/>
            <p:nvPr/>
          </p:nvCxnSpPr>
          <p:spPr>
            <a:xfrm flipV="1">
              <a:off x="6096428" y="2819400"/>
              <a:ext cx="0" cy="28665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V="1">
            <a:off x="5675638" y="2010282"/>
            <a:ext cx="144292" cy="496441"/>
            <a:chOff x="6401656" y="2831410"/>
            <a:chExt cx="151544" cy="521390"/>
          </a:xfrm>
          <a:solidFill>
            <a:schemeClr val="tx2"/>
          </a:solidFill>
        </p:grpSpPr>
        <p:sp>
          <p:nvSpPr>
            <p:cNvPr id="57" name="Oval 56"/>
            <p:cNvSpPr/>
            <p:nvPr/>
          </p:nvSpPr>
          <p:spPr>
            <a:xfrm>
              <a:off x="64016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8" name="Straight Connector 57"/>
            <p:cNvCxnSpPr/>
            <p:nvPr/>
          </p:nvCxnSpPr>
          <p:spPr>
            <a:xfrm flipV="1">
              <a:off x="6477428" y="2831410"/>
              <a:ext cx="0" cy="27464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V="1">
            <a:off x="6247138" y="2010282"/>
            <a:ext cx="144292" cy="507876"/>
            <a:chOff x="7087456" y="2819400"/>
            <a:chExt cx="151544" cy="533400"/>
          </a:xfrm>
          <a:solidFill>
            <a:schemeClr val="tx2"/>
          </a:solidFill>
        </p:grpSpPr>
        <p:sp>
          <p:nvSpPr>
            <p:cNvPr id="60" name="Oval 59"/>
            <p:cNvSpPr/>
            <p:nvPr/>
          </p:nvSpPr>
          <p:spPr>
            <a:xfrm>
              <a:off x="70874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1" name="Straight Connector 60"/>
            <p:cNvCxnSpPr/>
            <p:nvPr/>
          </p:nvCxnSpPr>
          <p:spPr>
            <a:xfrm flipV="1">
              <a:off x="7163228" y="2819400"/>
              <a:ext cx="0" cy="28665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flipV="1">
            <a:off x="6818638" y="2010282"/>
            <a:ext cx="144292" cy="507876"/>
            <a:chOff x="7620856" y="2819400"/>
            <a:chExt cx="151544" cy="533400"/>
          </a:xfrm>
          <a:solidFill>
            <a:schemeClr val="tx2"/>
          </a:solidFill>
        </p:grpSpPr>
        <p:sp>
          <p:nvSpPr>
            <p:cNvPr id="63" name="Oval 62"/>
            <p:cNvSpPr/>
            <p:nvPr/>
          </p:nvSpPr>
          <p:spPr>
            <a:xfrm>
              <a:off x="76208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4" name="Straight Connector 63"/>
            <p:cNvCxnSpPr/>
            <p:nvPr/>
          </p:nvCxnSpPr>
          <p:spPr>
            <a:xfrm flipV="1">
              <a:off x="7696628" y="2819400"/>
              <a:ext cx="0" cy="28665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flipV="1">
            <a:off x="7323308" y="2010282"/>
            <a:ext cx="144292" cy="1796851"/>
            <a:chOff x="7620856" y="1465646"/>
            <a:chExt cx="151544" cy="1887154"/>
          </a:xfrm>
          <a:solidFill>
            <a:schemeClr val="tx2"/>
          </a:solidFill>
        </p:grpSpPr>
        <p:sp>
          <p:nvSpPr>
            <p:cNvPr id="67" name="Oval 66"/>
            <p:cNvSpPr/>
            <p:nvPr/>
          </p:nvSpPr>
          <p:spPr>
            <a:xfrm>
              <a:off x="76208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8" name="Straight Connector 67"/>
            <p:cNvCxnSpPr/>
            <p:nvPr/>
          </p:nvCxnSpPr>
          <p:spPr>
            <a:xfrm flipV="1">
              <a:off x="7696628" y="1465646"/>
              <a:ext cx="0" cy="164041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252979" y="2590800"/>
            <a:ext cx="2843516" cy="74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Meetings to review candidate measures and reach consensus on a measure set</a:t>
            </a:r>
            <a:endParaRPr lang="en-US" sz="1600" dirty="0">
              <a:solidFill>
                <a:prstClr val="black"/>
              </a:solidFill>
            </a:endParaRPr>
          </a:p>
        </p:txBody>
      </p:sp>
      <p:grpSp>
        <p:nvGrpSpPr>
          <p:cNvPr id="73" name="Group 72"/>
          <p:cNvGrpSpPr/>
          <p:nvPr/>
        </p:nvGrpSpPr>
        <p:grpSpPr>
          <a:xfrm flipV="1">
            <a:off x="1853812" y="2047241"/>
            <a:ext cx="144292" cy="496441"/>
            <a:chOff x="6401656" y="2831410"/>
            <a:chExt cx="151544" cy="521390"/>
          </a:xfrm>
          <a:solidFill>
            <a:srgbClr val="FFC000"/>
          </a:solidFill>
        </p:grpSpPr>
        <p:sp>
          <p:nvSpPr>
            <p:cNvPr id="74" name="Oval 73"/>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5" name="Straight Connector 74"/>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flipV="1">
            <a:off x="2590800" y="2047241"/>
            <a:ext cx="144292" cy="507876"/>
            <a:chOff x="7087456" y="2819400"/>
            <a:chExt cx="151544" cy="533400"/>
          </a:xfrm>
          <a:solidFill>
            <a:srgbClr val="FFC000"/>
          </a:solidFill>
        </p:grpSpPr>
        <p:sp>
          <p:nvSpPr>
            <p:cNvPr id="77" name="Oval 76"/>
            <p:cNvSpPr/>
            <p:nvPr/>
          </p:nvSpPr>
          <p:spPr>
            <a:xfrm>
              <a:off x="70874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8" name="Straight Connector 77"/>
            <p:cNvCxnSpPr/>
            <p:nvPr/>
          </p:nvCxnSpPr>
          <p:spPr>
            <a:xfrm flipV="1">
              <a:off x="71632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flipV="1">
            <a:off x="2971800" y="2047241"/>
            <a:ext cx="144292" cy="507876"/>
            <a:chOff x="7620856" y="2819400"/>
            <a:chExt cx="151544" cy="533400"/>
          </a:xfrm>
          <a:solidFill>
            <a:srgbClr val="FFC000"/>
          </a:solidFill>
        </p:grpSpPr>
        <p:sp>
          <p:nvSpPr>
            <p:cNvPr id="80" name="Oval 79"/>
            <p:cNvSpPr/>
            <p:nvPr/>
          </p:nvSpPr>
          <p:spPr>
            <a:xfrm>
              <a:off x="76208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1" name="Straight Connector 80"/>
            <p:cNvCxnSpPr/>
            <p:nvPr/>
          </p:nvCxnSpPr>
          <p:spPr>
            <a:xfrm flipV="1">
              <a:off x="76966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flipV="1">
            <a:off x="3352800" y="2047241"/>
            <a:ext cx="144292" cy="507876"/>
            <a:chOff x="7620856" y="2819400"/>
            <a:chExt cx="151544" cy="533400"/>
          </a:xfrm>
          <a:solidFill>
            <a:srgbClr val="FFC000"/>
          </a:solidFill>
        </p:grpSpPr>
        <p:sp>
          <p:nvSpPr>
            <p:cNvPr id="83" name="Oval 82"/>
            <p:cNvSpPr/>
            <p:nvPr/>
          </p:nvSpPr>
          <p:spPr>
            <a:xfrm>
              <a:off x="76208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4" name="Straight Connector 83"/>
            <p:cNvCxnSpPr/>
            <p:nvPr/>
          </p:nvCxnSpPr>
          <p:spPr>
            <a:xfrm flipV="1">
              <a:off x="76966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3159491" y="3807133"/>
            <a:ext cx="1560855" cy="978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Finalize measures for use in APMs </a:t>
            </a:r>
          </a:p>
          <a:p>
            <a:pPr algn="ctr"/>
            <a:r>
              <a:rPr lang="en-US" sz="1400" dirty="0">
                <a:solidFill>
                  <a:prstClr val="black"/>
                </a:solidFill>
              </a:rPr>
              <a:t>(Dec 2017)</a:t>
            </a:r>
          </a:p>
        </p:txBody>
      </p:sp>
      <p:grpSp>
        <p:nvGrpSpPr>
          <p:cNvPr id="86" name="Group 85"/>
          <p:cNvGrpSpPr/>
          <p:nvPr/>
        </p:nvGrpSpPr>
        <p:grpSpPr>
          <a:xfrm flipV="1">
            <a:off x="4648200" y="1996565"/>
            <a:ext cx="144292" cy="507876"/>
            <a:chOff x="6020656" y="2819400"/>
            <a:chExt cx="151544" cy="533400"/>
          </a:xfrm>
          <a:solidFill>
            <a:schemeClr val="tx2"/>
          </a:solidFill>
        </p:grpSpPr>
        <p:sp>
          <p:nvSpPr>
            <p:cNvPr id="87" name="Oval 86"/>
            <p:cNvSpPr/>
            <p:nvPr/>
          </p:nvSpPr>
          <p:spPr>
            <a:xfrm>
              <a:off x="6020656" y="3200400"/>
              <a:ext cx="151544" cy="1524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8" name="Straight Connector 87"/>
            <p:cNvCxnSpPr/>
            <p:nvPr/>
          </p:nvCxnSpPr>
          <p:spPr>
            <a:xfrm flipV="1">
              <a:off x="6096428" y="2819400"/>
              <a:ext cx="0" cy="286658"/>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4039456" y="2047241"/>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0" name="Straight Connector 89"/>
          <p:cNvCxnSpPr/>
          <p:nvPr/>
        </p:nvCxnSpPr>
        <p:spPr>
          <a:xfrm flipV="1">
            <a:off x="4115228" y="2275841"/>
            <a:ext cx="0" cy="153129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570087" y="3807133"/>
            <a:ext cx="1560855" cy="978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Maintenance of  measure set</a:t>
            </a:r>
          </a:p>
        </p:txBody>
      </p:sp>
      <p:sp>
        <p:nvSpPr>
          <p:cNvPr id="93" name="Right Arrow 92"/>
          <p:cNvSpPr/>
          <p:nvPr/>
        </p:nvSpPr>
        <p:spPr>
          <a:xfrm>
            <a:off x="1371600" y="5105400"/>
            <a:ext cx="6134858" cy="762000"/>
          </a:xfrm>
          <a:prstGeom prst="rightArrow">
            <a:avLst>
              <a:gd name="adj1" fmla="val 70000"/>
              <a:gd name="adj2" fmla="val 50000"/>
            </a:avLst>
          </a:prstGeom>
          <a:solidFill>
            <a:schemeClr val="tx2"/>
          </a:solidFill>
          <a:ln/>
        </p:spPr>
        <p:style>
          <a:lnRef idx="3">
            <a:schemeClr val="lt1"/>
          </a:lnRef>
          <a:fillRef idx="1">
            <a:schemeClr val="accent2"/>
          </a:fillRef>
          <a:effectRef idx="1">
            <a:schemeClr val="accent2"/>
          </a:effectRef>
          <a:fontRef idx="minor">
            <a:schemeClr val="lt1"/>
          </a:fontRef>
        </p:style>
        <p:txBody>
          <a:bodyPr anchor="ctr"/>
          <a:lstStyle/>
          <a:p>
            <a:pPr algn="ctr" defTabSz="311150">
              <a:lnSpc>
                <a:spcPct val="90000"/>
              </a:lnSpc>
              <a:spcBef>
                <a:spcPct val="0"/>
              </a:spcBef>
              <a:spcAft>
                <a:spcPct val="35000"/>
              </a:spcAft>
            </a:pPr>
            <a:r>
              <a:rPr lang="en-US" sz="1400" b="1" dirty="0">
                <a:solidFill>
                  <a:schemeClr val="bg1"/>
                </a:solidFill>
              </a:rPr>
              <a:t>Plan for the collection of clinical/patient reported outcomes data to support measurement</a:t>
            </a:r>
            <a:endParaRPr lang="en-US" b="1" dirty="0">
              <a:solidFill>
                <a:schemeClr val="bg1"/>
              </a:solidFill>
            </a:endParaRPr>
          </a:p>
        </p:txBody>
      </p:sp>
      <p:grpSp>
        <p:nvGrpSpPr>
          <p:cNvPr id="48" name="Group 47"/>
          <p:cNvGrpSpPr/>
          <p:nvPr/>
        </p:nvGrpSpPr>
        <p:grpSpPr>
          <a:xfrm flipV="1">
            <a:off x="1469395" y="2047241"/>
            <a:ext cx="144292" cy="496441"/>
            <a:chOff x="6401656" y="2831410"/>
            <a:chExt cx="151544" cy="521390"/>
          </a:xfrm>
          <a:solidFill>
            <a:srgbClr val="FFC000"/>
          </a:solidFill>
        </p:grpSpPr>
        <p:sp>
          <p:nvSpPr>
            <p:cNvPr id="49" name="Oval 48"/>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0" name="Straight Connector 49"/>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flipV="1">
            <a:off x="2209800" y="2047241"/>
            <a:ext cx="144292" cy="496441"/>
            <a:chOff x="6401656" y="2831410"/>
            <a:chExt cx="151544" cy="521390"/>
          </a:xfrm>
          <a:solidFill>
            <a:srgbClr val="FFC000"/>
          </a:solidFill>
        </p:grpSpPr>
        <p:sp>
          <p:nvSpPr>
            <p:cNvPr id="69" name="Oval 68"/>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0" name="Straight Connector 69"/>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flipV="1">
            <a:off x="3733800" y="2047241"/>
            <a:ext cx="144292" cy="507876"/>
            <a:chOff x="7620856" y="2819400"/>
            <a:chExt cx="151544" cy="533400"/>
          </a:xfrm>
          <a:solidFill>
            <a:srgbClr val="FFC000"/>
          </a:solidFill>
        </p:grpSpPr>
        <p:sp>
          <p:nvSpPr>
            <p:cNvPr id="72" name="Oval 71"/>
            <p:cNvSpPr/>
            <p:nvPr/>
          </p:nvSpPr>
          <p:spPr>
            <a:xfrm>
              <a:off x="76208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2" name="Straight Connector 91"/>
            <p:cNvCxnSpPr/>
            <p:nvPr/>
          </p:nvCxnSpPr>
          <p:spPr>
            <a:xfrm flipV="1">
              <a:off x="76966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180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685800" y="152400"/>
            <a:ext cx="8229600" cy="685800"/>
          </a:xfrm>
          <a:prstGeom prst="rect">
            <a:avLst/>
          </a:prstGeom>
          <a:noFill/>
          <a:ln w="9525" algn="ctr">
            <a:noFill/>
            <a:miter lim="800000"/>
            <a:headEnd/>
            <a:tailEnd/>
          </a:ln>
        </p:spPr>
        <p:txBody>
          <a:bodyPr vert="horz" wrap="square" lIns="91402" tIns="45701" rIns="91402" bIns="45701" numCol="1" anchor="ctr" anchorCtr="0" compatLnSpc="1">
            <a:prstTxWarp prst="textNoShape">
              <a:avLst/>
            </a:prstTxWarp>
          </a:bodyPr>
          <a:lstStyle>
            <a:lvl1pPr algn="l" rtl="0" eaLnBrk="1" fontAlgn="base" hangingPunct="1">
              <a:spcBef>
                <a:spcPct val="20000"/>
              </a:spcBef>
              <a:spcAft>
                <a:spcPct val="0"/>
              </a:spcAft>
              <a:tabLst>
                <a:tab pos="915988" algn="l"/>
              </a:tabLst>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a:lstStyle>
          <a:p>
            <a:pPr marL="228600">
              <a:tabLst/>
            </a:pPr>
            <a:r>
              <a:rPr lang="en-US" sz="2400" dirty="0">
                <a:solidFill>
                  <a:srgbClr val="FFC000"/>
                </a:solidFill>
                <a:latin typeface="Book Antiqua" pitchFamily="18" charset="0"/>
                <a:ea typeface="+mj-ea"/>
                <a:cs typeface="Book Antiqua" pitchFamily="18" charset="0"/>
              </a:rPr>
              <a:t>DSRIP Subcommittee and CMS </a:t>
            </a:r>
          </a:p>
          <a:p>
            <a:pPr marL="228600">
              <a:tabLst/>
            </a:pPr>
            <a:r>
              <a:rPr lang="en-US" sz="2400" dirty="0">
                <a:solidFill>
                  <a:srgbClr val="FFC000"/>
                </a:solidFill>
                <a:latin typeface="Book Antiqua" pitchFamily="18" charset="0"/>
                <a:ea typeface="+mj-ea"/>
                <a:cs typeface="Book Antiqua" pitchFamily="18" charset="0"/>
              </a:rPr>
              <a:t>Requirements Timeline</a:t>
            </a:r>
          </a:p>
        </p:txBody>
      </p:sp>
      <p:sp>
        <p:nvSpPr>
          <p:cNvPr id="5" name="Right Arrow 4"/>
          <p:cNvSpPr/>
          <p:nvPr/>
        </p:nvSpPr>
        <p:spPr>
          <a:xfrm>
            <a:off x="7462339" y="2071204"/>
            <a:ext cx="728129" cy="7620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1869032" y="1654237"/>
            <a:ext cx="151544" cy="521390"/>
            <a:chOff x="2214064" y="2093414"/>
            <a:chExt cx="151544" cy="521390"/>
          </a:xfrm>
          <a:solidFill>
            <a:srgbClr val="FFC000"/>
          </a:solidFill>
        </p:grpSpPr>
        <p:sp>
          <p:nvSpPr>
            <p:cNvPr id="7" name="Oval 6"/>
            <p:cNvSpPr/>
            <p:nvPr/>
          </p:nvSpPr>
          <p:spPr>
            <a:xfrm>
              <a:off x="2214064" y="2462404"/>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flipV="1">
              <a:off x="2290264" y="2093414"/>
              <a:ext cx="0" cy="28208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3124200" y="1165579"/>
            <a:ext cx="3999224" cy="48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Monthly or 2x month Subcommittee meetings </a:t>
            </a:r>
            <a:endParaRPr lang="en-US" sz="1600" dirty="0">
              <a:solidFill>
                <a:prstClr val="black"/>
              </a:solidFill>
            </a:endParaRPr>
          </a:p>
        </p:txBody>
      </p:sp>
      <p:sp>
        <p:nvSpPr>
          <p:cNvPr id="10" name="Rectangle 9"/>
          <p:cNvSpPr/>
          <p:nvPr/>
        </p:nvSpPr>
        <p:spPr>
          <a:xfrm>
            <a:off x="1218203" y="2262458"/>
            <a:ext cx="6244136" cy="37949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May-December 2017</a:t>
            </a:r>
          </a:p>
        </p:txBody>
      </p:sp>
      <p:sp>
        <p:nvSpPr>
          <p:cNvPr id="11" name="Rectangle 10"/>
          <p:cNvSpPr/>
          <p:nvPr/>
        </p:nvSpPr>
        <p:spPr>
          <a:xfrm>
            <a:off x="304372" y="924005"/>
            <a:ext cx="3280864" cy="97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June 6 Subcommittee Kickoff </a:t>
            </a:r>
          </a:p>
          <a:p>
            <a:pPr algn="ctr"/>
            <a:r>
              <a:rPr lang="en-US" sz="1400" dirty="0">
                <a:solidFill>
                  <a:prstClr val="black"/>
                </a:solidFill>
              </a:rPr>
              <a:t>Intro and Specifications</a:t>
            </a:r>
            <a:endParaRPr lang="en-US" sz="1600" dirty="0">
              <a:solidFill>
                <a:prstClr val="black"/>
              </a:solidFill>
            </a:endParaRPr>
          </a:p>
        </p:txBody>
      </p:sp>
      <p:grpSp>
        <p:nvGrpSpPr>
          <p:cNvPr id="12" name="Group 11"/>
          <p:cNvGrpSpPr/>
          <p:nvPr/>
        </p:nvGrpSpPr>
        <p:grpSpPr>
          <a:xfrm>
            <a:off x="3164432" y="1654237"/>
            <a:ext cx="151544" cy="521390"/>
            <a:chOff x="5029200" y="2831410"/>
            <a:chExt cx="151544" cy="521390"/>
          </a:xfrm>
          <a:solidFill>
            <a:srgbClr val="FFC000"/>
          </a:solidFill>
        </p:grpSpPr>
        <p:sp>
          <p:nvSpPr>
            <p:cNvPr id="13" name="Oval 12"/>
            <p:cNvSpPr/>
            <p:nvPr/>
          </p:nvSpPr>
          <p:spPr>
            <a:xfrm>
              <a:off x="5029200"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flipV="1">
              <a:off x="5105400"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925750" y="1642227"/>
            <a:ext cx="151544" cy="533400"/>
            <a:chOff x="6020656" y="2819400"/>
            <a:chExt cx="151544" cy="533400"/>
          </a:xfrm>
          <a:solidFill>
            <a:srgbClr val="FFC000"/>
          </a:solidFill>
        </p:grpSpPr>
        <p:sp>
          <p:nvSpPr>
            <p:cNvPr id="16" name="Oval 15"/>
            <p:cNvSpPr/>
            <p:nvPr/>
          </p:nvSpPr>
          <p:spPr>
            <a:xfrm>
              <a:off x="6020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7" name="Straight Connector 16"/>
            <p:cNvCxnSpPr/>
            <p:nvPr/>
          </p:nvCxnSpPr>
          <p:spPr>
            <a:xfrm flipV="1">
              <a:off x="60964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687068" y="1654237"/>
            <a:ext cx="151544" cy="521390"/>
            <a:chOff x="6401656" y="2831410"/>
            <a:chExt cx="151544" cy="521390"/>
          </a:xfrm>
          <a:solidFill>
            <a:srgbClr val="FFC000"/>
          </a:solidFill>
        </p:grpSpPr>
        <p:sp>
          <p:nvSpPr>
            <p:cNvPr id="19" name="Oval 18"/>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448386" y="1642227"/>
            <a:ext cx="151544" cy="533400"/>
            <a:chOff x="7087456" y="2819400"/>
            <a:chExt cx="151544" cy="533400"/>
          </a:xfrm>
          <a:solidFill>
            <a:srgbClr val="FFC000"/>
          </a:solidFill>
        </p:grpSpPr>
        <p:sp>
          <p:nvSpPr>
            <p:cNvPr id="22" name="Oval 21"/>
            <p:cNvSpPr/>
            <p:nvPr/>
          </p:nvSpPr>
          <p:spPr>
            <a:xfrm>
              <a:off x="70874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Connector 22"/>
            <p:cNvCxnSpPr/>
            <p:nvPr/>
          </p:nvCxnSpPr>
          <p:spPr>
            <a:xfrm flipV="1">
              <a:off x="71632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209704" y="1642227"/>
            <a:ext cx="151544" cy="533400"/>
            <a:chOff x="7620856" y="2819400"/>
            <a:chExt cx="151544" cy="533400"/>
          </a:xfrm>
          <a:solidFill>
            <a:srgbClr val="FFC000"/>
          </a:solidFill>
        </p:grpSpPr>
        <p:sp>
          <p:nvSpPr>
            <p:cNvPr id="25" name="Oval 24"/>
            <p:cNvSpPr/>
            <p:nvPr/>
          </p:nvSpPr>
          <p:spPr>
            <a:xfrm>
              <a:off x="76208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6" name="Straight Connector 25"/>
            <p:cNvCxnSpPr/>
            <p:nvPr/>
          </p:nvCxnSpPr>
          <p:spPr>
            <a:xfrm flipV="1">
              <a:off x="76966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276600" y="3429000"/>
            <a:ext cx="1279250" cy="587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July review ½ specifications</a:t>
            </a:r>
            <a:endParaRPr lang="en-US" sz="1600" dirty="0">
              <a:solidFill>
                <a:prstClr val="black"/>
              </a:solidFill>
            </a:endParaRPr>
          </a:p>
        </p:txBody>
      </p:sp>
      <p:grpSp>
        <p:nvGrpSpPr>
          <p:cNvPr id="28" name="Group 27"/>
          <p:cNvGrpSpPr/>
          <p:nvPr/>
        </p:nvGrpSpPr>
        <p:grpSpPr>
          <a:xfrm flipV="1">
            <a:off x="3782140" y="2841978"/>
            <a:ext cx="144292" cy="496441"/>
            <a:chOff x="6401656" y="2831410"/>
            <a:chExt cx="151544" cy="521390"/>
          </a:xfrm>
          <a:solidFill>
            <a:srgbClr val="FFC000"/>
          </a:solidFill>
        </p:grpSpPr>
        <p:sp>
          <p:nvSpPr>
            <p:cNvPr id="29" name="Oval 28"/>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0" name="Straight Connector 29"/>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676400" y="3460900"/>
            <a:ext cx="1686841" cy="523220"/>
          </a:xfrm>
          <a:prstGeom prst="rect">
            <a:avLst/>
          </a:prstGeom>
          <a:noFill/>
        </p:spPr>
        <p:txBody>
          <a:bodyPr wrap="square" rtlCol="0">
            <a:spAutoFit/>
          </a:bodyPr>
          <a:lstStyle/>
          <a:p>
            <a:pPr algn="ctr"/>
            <a:r>
              <a:rPr lang="en-US" sz="1400" dirty="0"/>
              <a:t>June review ½ specifications</a:t>
            </a:r>
          </a:p>
        </p:txBody>
      </p:sp>
      <p:sp>
        <p:nvSpPr>
          <p:cNvPr id="38" name="TextBox 37"/>
          <p:cNvSpPr txBox="1"/>
          <p:nvPr/>
        </p:nvSpPr>
        <p:spPr>
          <a:xfrm>
            <a:off x="4648200" y="3378861"/>
            <a:ext cx="1537422" cy="1384995"/>
          </a:xfrm>
          <a:prstGeom prst="rect">
            <a:avLst/>
          </a:prstGeom>
          <a:noFill/>
        </p:spPr>
        <p:txBody>
          <a:bodyPr wrap="square" rtlCol="0">
            <a:spAutoFit/>
          </a:bodyPr>
          <a:lstStyle/>
          <a:p>
            <a:pPr algn="ctr"/>
            <a:r>
              <a:rPr lang="en-US" sz="1400" dirty="0"/>
              <a:t>August</a:t>
            </a:r>
          </a:p>
          <a:p>
            <a:pPr algn="ctr"/>
            <a:r>
              <a:rPr lang="en-US" sz="1400" dirty="0"/>
              <a:t>Set benchmarks and send to CMS benchmarks and specifications</a:t>
            </a:r>
          </a:p>
        </p:txBody>
      </p:sp>
      <p:sp>
        <p:nvSpPr>
          <p:cNvPr id="39" name="TextBox 38"/>
          <p:cNvSpPr txBox="1"/>
          <p:nvPr/>
        </p:nvSpPr>
        <p:spPr>
          <a:xfrm>
            <a:off x="6324600" y="3380883"/>
            <a:ext cx="1473440" cy="1384995"/>
          </a:xfrm>
          <a:prstGeom prst="rect">
            <a:avLst/>
          </a:prstGeom>
          <a:noFill/>
        </p:spPr>
        <p:txBody>
          <a:bodyPr wrap="square" rtlCol="0">
            <a:spAutoFit/>
          </a:bodyPr>
          <a:lstStyle/>
          <a:p>
            <a:pPr algn="ctr"/>
            <a:r>
              <a:rPr lang="en-US" sz="1400" dirty="0"/>
              <a:t>September Review policies for contracts audit, appeals, remediation plans</a:t>
            </a:r>
          </a:p>
        </p:txBody>
      </p:sp>
      <p:grpSp>
        <p:nvGrpSpPr>
          <p:cNvPr id="43" name="Group 42"/>
          <p:cNvGrpSpPr/>
          <p:nvPr/>
        </p:nvGrpSpPr>
        <p:grpSpPr>
          <a:xfrm>
            <a:off x="6971024" y="1642227"/>
            <a:ext cx="151544" cy="533400"/>
            <a:chOff x="7620856" y="2819400"/>
            <a:chExt cx="151544" cy="533400"/>
          </a:xfrm>
          <a:solidFill>
            <a:srgbClr val="FFC000"/>
          </a:solidFill>
        </p:grpSpPr>
        <p:sp>
          <p:nvSpPr>
            <p:cNvPr id="44" name="Oval 43"/>
            <p:cNvSpPr/>
            <p:nvPr/>
          </p:nvSpPr>
          <p:spPr>
            <a:xfrm>
              <a:off x="76208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5" name="Straight Connector 44"/>
            <p:cNvCxnSpPr/>
            <p:nvPr/>
          </p:nvCxnSpPr>
          <p:spPr>
            <a:xfrm flipV="1">
              <a:off x="7696628" y="2819400"/>
              <a:ext cx="0" cy="28665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bwMode="auto">
          <a:xfrm>
            <a:off x="457200" y="4876800"/>
            <a:ext cx="7945732" cy="1295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The DSRIP</a:t>
            </a:r>
            <a:r>
              <a:rPr kumimoji="0" lang="en-US" sz="1600" b="0" i="0" u="none" strike="noStrike" cap="none" normalizeH="0" dirty="0">
                <a:ln>
                  <a:noFill/>
                </a:ln>
                <a:solidFill>
                  <a:schemeClr val="tx1"/>
                </a:solidFill>
                <a:effectLst/>
                <a:latin typeface="Arial" pitchFamily="34" charset="0"/>
              </a:rPr>
              <a:t> Subcommittee will be primarily responsible for advising MassHealth on quality measures and methodology for its ACO, CP and other DSRIP programs. The Subcommittee will report decisions reached to the Taskforce. </a:t>
            </a:r>
            <a:r>
              <a:rPr lang="en-US" sz="1600" dirty="0">
                <a:solidFill>
                  <a:schemeClr val="tx1"/>
                </a:solidFill>
                <a:latin typeface="Arial" pitchFamily="34" charset="0"/>
              </a:rPr>
              <a:t>Taskforce members can weigh in on but not overrule the </a:t>
            </a:r>
            <a:r>
              <a:rPr kumimoji="0" lang="en-US" sz="1600" b="0" i="0" u="none" strike="noStrike" cap="none" normalizeH="0" dirty="0">
                <a:ln>
                  <a:noFill/>
                </a:ln>
                <a:solidFill>
                  <a:schemeClr val="tx1"/>
                </a:solidFill>
                <a:effectLst/>
                <a:latin typeface="Arial" pitchFamily="34" charset="0"/>
              </a:rPr>
              <a:t>DSRIP Subcommittee’s decisions. </a:t>
            </a:r>
            <a:endParaRPr kumimoji="0" lang="en-US" sz="1600" b="0" i="0" u="none" strike="noStrike" cap="none" normalizeH="0" baseline="0" dirty="0">
              <a:ln>
                <a:noFill/>
              </a:ln>
              <a:solidFill>
                <a:schemeClr val="tx1"/>
              </a:solidFill>
              <a:effectLst/>
              <a:latin typeface="Arial" pitchFamily="34" charset="0"/>
            </a:endParaRPr>
          </a:p>
        </p:txBody>
      </p:sp>
      <p:grpSp>
        <p:nvGrpSpPr>
          <p:cNvPr id="46" name="Group 45"/>
          <p:cNvGrpSpPr/>
          <p:nvPr/>
        </p:nvGrpSpPr>
        <p:grpSpPr>
          <a:xfrm flipV="1">
            <a:off x="2445711" y="2833204"/>
            <a:ext cx="144292" cy="496441"/>
            <a:chOff x="6401656" y="2831410"/>
            <a:chExt cx="151544" cy="521390"/>
          </a:xfrm>
          <a:solidFill>
            <a:srgbClr val="FFC000"/>
          </a:solidFill>
        </p:grpSpPr>
        <p:sp>
          <p:nvSpPr>
            <p:cNvPr id="47" name="Oval 46"/>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8" name="Straight Connector 47"/>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flipV="1">
            <a:off x="6989174" y="2841978"/>
            <a:ext cx="144292" cy="496441"/>
            <a:chOff x="6401656" y="2831410"/>
            <a:chExt cx="151544" cy="521390"/>
          </a:xfrm>
          <a:solidFill>
            <a:srgbClr val="FFC000"/>
          </a:solidFill>
        </p:grpSpPr>
        <p:sp>
          <p:nvSpPr>
            <p:cNvPr id="51" name="Oval 50"/>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2" name="Straight Connector 51"/>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flipV="1">
            <a:off x="5344765" y="2841978"/>
            <a:ext cx="144292" cy="496441"/>
            <a:chOff x="6401656" y="2831410"/>
            <a:chExt cx="151544" cy="521390"/>
          </a:xfrm>
          <a:solidFill>
            <a:srgbClr val="FFC000"/>
          </a:solidFill>
        </p:grpSpPr>
        <p:sp>
          <p:nvSpPr>
            <p:cNvPr id="54" name="Oval 53"/>
            <p:cNvSpPr/>
            <p:nvPr/>
          </p:nvSpPr>
          <p:spPr>
            <a:xfrm>
              <a:off x="6401656" y="3200400"/>
              <a:ext cx="151544" cy="1524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5" name="Straight Connector 54"/>
            <p:cNvCxnSpPr/>
            <p:nvPr/>
          </p:nvCxnSpPr>
          <p:spPr>
            <a:xfrm flipV="1">
              <a:off x="6477428" y="2831410"/>
              <a:ext cx="0" cy="274648"/>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528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lstStyle/>
          <a:p>
            <a:r>
              <a:rPr lang="en-US" dirty="0"/>
              <a:t>Welcome and introductions</a:t>
            </a:r>
          </a:p>
          <a:p>
            <a:r>
              <a:rPr lang="en-US" dirty="0"/>
              <a:t>Background and rationale for alignment</a:t>
            </a:r>
          </a:p>
          <a:p>
            <a:r>
              <a:rPr lang="en-US" dirty="0"/>
              <a:t>Process and lessons from other states</a:t>
            </a:r>
          </a:p>
          <a:p>
            <a:r>
              <a:rPr lang="en-US" dirty="0"/>
              <a:t>Next steps</a:t>
            </a:r>
          </a:p>
        </p:txBody>
      </p:sp>
      <p:sp>
        <p:nvSpPr>
          <p:cNvPr id="4" name="Rectangle 3"/>
          <p:cNvSpPr/>
          <p:nvPr/>
        </p:nvSpPr>
        <p:spPr>
          <a:xfrm>
            <a:off x="-83127" y="2667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41354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576262"/>
          </a:xfrm>
        </p:spPr>
        <p:txBody>
          <a:bodyPr/>
          <a:lstStyle/>
          <a:p>
            <a:r>
              <a:rPr lang="en-US" dirty="0">
                <a:latin typeface="Book Antiqua" pitchFamily="18" charset="0"/>
                <a:cs typeface="Book Antiqua" pitchFamily="18" charset="0"/>
              </a:rPr>
              <a:t>Process overview</a:t>
            </a:r>
          </a:p>
        </p:txBody>
      </p:sp>
      <p:grpSp>
        <p:nvGrpSpPr>
          <p:cNvPr id="5" name="Group 4"/>
          <p:cNvGrpSpPr/>
          <p:nvPr/>
        </p:nvGrpSpPr>
        <p:grpSpPr>
          <a:xfrm>
            <a:off x="304800" y="1371600"/>
            <a:ext cx="8115422" cy="470490"/>
            <a:chOff x="838200" y="5486400"/>
            <a:chExt cx="7924800" cy="457200"/>
          </a:xfrm>
        </p:grpSpPr>
        <p:sp>
          <p:nvSpPr>
            <p:cNvPr id="6" name="Rectangle 5"/>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Set guiding principles for measure selection</a:t>
              </a:r>
            </a:p>
          </p:txBody>
        </p:sp>
        <p:sp>
          <p:nvSpPr>
            <p:cNvPr id="7" name="Oval 6"/>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1</a:t>
              </a:r>
            </a:p>
          </p:txBody>
        </p:sp>
      </p:grpSp>
      <p:grpSp>
        <p:nvGrpSpPr>
          <p:cNvPr id="8" name="Group 7"/>
          <p:cNvGrpSpPr/>
          <p:nvPr/>
        </p:nvGrpSpPr>
        <p:grpSpPr>
          <a:xfrm>
            <a:off x="304800" y="2055185"/>
            <a:ext cx="8115422" cy="470490"/>
            <a:chOff x="838200" y="5486400"/>
            <a:chExt cx="7924800" cy="457200"/>
          </a:xfrm>
        </p:grpSpPr>
        <p:sp>
          <p:nvSpPr>
            <p:cNvPr id="9" name="Rectangle 8"/>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Define the selection decision process</a:t>
              </a:r>
              <a:endParaRPr lang="en-US" sz="1600" dirty="0">
                <a:latin typeface="Book Antiqua" panose="02040602050305030304" pitchFamily="18" charset="0"/>
              </a:endParaRPr>
            </a:p>
          </p:txBody>
        </p:sp>
        <p:sp>
          <p:nvSpPr>
            <p:cNvPr id="10" name="Oval 9"/>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2</a:t>
              </a:r>
            </a:p>
          </p:txBody>
        </p:sp>
      </p:grpSp>
      <p:grpSp>
        <p:nvGrpSpPr>
          <p:cNvPr id="11" name="Group 10"/>
          <p:cNvGrpSpPr/>
          <p:nvPr/>
        </p:nvGrpSpPr>
        <p:grpSpPr>
          <a:xfrm>
            <a:off x="304800" y="2738770"/>
            <a:ext cx="8115422" cy="470490"/>
            <a:chOff x="838200" y="5486400"/>
            <a:chExt cx="7924800" cy="457200"/>
          </a:xfrm>
        </p:grpSpPr>
        <p:sp>
          <p:nvSpPr>
            <p:cNvPr id="12" name="Rectangle 11"/>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Identify performance domains and populations</a:t>
              </a:r>
              <a:endParaRPr lang="en-US" sz="1600" dirty="0">
                <a:latin typeface="Book Antiqua" panose="02040602050305030304" pitchFamily="18" charset="0"/>
              </a:endParaRPr>
            </a:p>
          </p:txBody>
        </p:sp>
        <p:sp>
          <p:nvSpPr>
            <p:cNvPr id="13" name="Oval 12"/>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3</a:t>
              </a:r>
            </a:p>
          </p:txBody>
        </p:sp>
      </p:grpSp>
      <p:grpSp>
        <p:nvGrpSpPr>
          <p:cNvPr id="14" name="Group 13"/>
          <p:cNvGrpSpPr/>
          <p:nvPr/>
        </p:nvGrpSpPr>
        <p:grpSpPr>
          <a:xfrm>
            <a:off x="304800" y="3422355"/>
            <a:ext cx="8115422" cy="470490"/>
            <a:chOff x="838200" y="5486400"/>
            <a:chExt cx="7924800" cy="457200"/>
          </a:xfrm>
        </p:grpSpPr>
        <p:sp>
          <p:nvSpPr>
            <p:cNvPr id="15" name="Rectangle 14"/>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Identify candidate measure sources</a:t>
              </a:r>
              <a:endParaRPr lang="en-US" sz="1600" dirty="0">
                <a:latin typeface="Book Antiqua" panose="02040602050305030304" pitchFamily="18" charset="0"/>
              </a:endParaRPr>
            </a:p>
          </p:txBody>
        </p:sp>
        <p:sp>
          <p:nvSpPr>
            <p:cNvPr id="16" name="Oval 15"/>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4</a:t>
              </a:r>
            </a:p>
          </p:txBody>
        </p:sp>
      </p:grpSp>
      <p:grpSp>
        <p:nvGrpSpPr>
          <p:cNvPr id="17" name="Group 16"/>
          <p:cNvGrpSpPr/>
          <p:nvPr/>
        </p:nvGrpSpPr>
        <p:grpSpPr>
          <a:xfrm>
            <a:off x="304800" y="4105940"/>
            <a:ext cx="8115422" cy="470490"/>
            <a:chOff x="838200" y="5486400"/>
            <a:chExt cx="7924800" cy="457200"/>
          </a:xfrm>
        </p:grpSpPr>
        <p:sp>
          <p:nvSpPr>
            <p:cNvPr id="18" name="Rectangle 17"/>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 Identify potential data sources and  operational means for acquisition</a:t>
              </a:r>
              <a:endParaRPr lang="en-US" sz="1600" dirty="0">
                <a:latin typeface="Book Antiqua" panose="02040602050305030304" pitchFamily="18" charset="0"/>
              </a:endParaRPr>
            </a:p>
          </p:txBody>
        </p:sp>
        <p:sp>
          <p:nvSpPr>
            <p:cNvPr id="19" name="Oval 18"/>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5</a:t>
              </a:r>
            </a:p>
          </p:txBody>
        </p:sp>
      </p:grpSp>
      <p:grpSp>
        <p:nvGrpSpPr>
          <p:cNvPr id="20" name="Group 19"/>
          <p:cNvGrpSpPr/>
          <p:nvPr/>
        </p:nvGrpSpPr>
        <p:grpSpPr>
          <a:xfrm>
            <a:off x="304800" y="5410200"/>
            <a:ext cx="8115422" cy="470490"/>
            <a:chOff x="838200" y="5486400"/>
            <a:chExt cx="7924800" cy="457200"/>
          </a:xfrm>
        </p:grpSpPr>
        <p:sp>
          <p:nvSpPr>
            <p:cNvPr id="21" name="Rectangle 20"/>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 Estimate desired measure set size</a:t>
              </a:r>
            </a:p>
          </p:txBody>
        </p:sp>
        <p:sp>
          <p:nvSpPr>
            <p:cNvPr id="22" name="Oval 21"/>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7</a:t>
              </a:r>
            </a:p>
          </p:txBody>
        </p:sp>
      </p:grpSp>
      <p:grpSp>
        <p:nvGrpSpPr>
          <p:cNvPr id="23" name="Group 22"/>
          <p:cNvGrpSpPr/>
          <p:nvPr/>
        </p:nvGrpSpPr>
        <p:grpSpPr>
          <a:xfrm>
            <a:off x="304800" y="6093785"/>
            <a:ext cx="8115422" cy="470490"/>
            <a:chOff x="838200" y="5486400"/>
            <a:chExt cx="7924800" cy="457200"/>
          </a:xfrm>
        </p:grpSpPr>
        <p:sp>
          <p:nvSpPr>
            <p:cNvPr id="24" name="Rectangle 23"/>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 Determine whether payer-specific or all-payer data should be used </a:t>
              </a:r>
            </a:p>
          </p:txBody>
        </p:sp>
        <p:sp>
          <p:nvSpPr>
            <p:cNvPr id="25" name="Oval 24"/>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8</a:t>
              </a:r>
            </a:p>
          </p:txBody>
        </p:sp>
      </p:grpSp>
      <p:grpSp>
        <p:nvGrpSpPr>
          <p:cNvPr id="26" name="Group 25"/>
          <p:cNvGrpSpPr/>
          <p:nvPr/>
        </p:nvGrpSpPr>
        <p:grpSpPr>
          <a:xfrm>
            <a:off x="304800" y="4787310"/>
            <a:ext cx="8077200" cy="470490"/>
            <a:chOff x="838200" y="5486400"/>
            <a:chExt cx="7924800" cy="457200"/>
          </a:xfrm>
        </p:grpSpPr>
        <p:sp>
          <p:nvSpPr>
            <p:cNvPr id="27" name="Rectangle 26"/>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prstClr val="black"/>
                  </a:solidFill>
                  <a:latin typeface="Book Antiqua" panose="02040602050305030304" pitchFamily="18" charset="0"/>
                  <a:cs typeface="Arial" panose="020B0604020202020204" pitchFamily="34" charset="0"/>
                </a:rPr>
                <a:t> Select the measures</a:t>
              </a:r>
            </a:p>
          </p:txBody>
        </p:sp>
        <p:sp>
          <p:nvSpPr>
            <p:cNvPr id="28" name="Oval 27"/>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Book Antiqua" panose="02040602050305030304" pitchFamily="18" charset="0"/>
                  <a:cs typeface="Arial" panose="020B0604020202020204" pitchFamily="34" charset="0"/>
                </a:rPr>
                <a:t>6</a:t>
              </a:r>
            </a:p>
          </p:txBody>
        </p:sp>
      </p:grpSp>
    </p:spTree>
    <p:extLst>
      <p:ext uri="{BB962C8B-B14F-4D97-AF65-F5344CB8AC3E}">
        <p14:creationId xmlns:p14="http://schemas.microsoft.com/office/powerpoint/2010/main" val="18071600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Set Guiding Principles for measure selection</a:t>
            </a:r>
          </a:p>
        </p:txBody>
      </p:sp>
      <p:sp>
        <p:nvSpPr>
          <p:cNvPr id="5" name="Rounded Rectangle 4"/>
          <p:cNvSpPr/>
          <p:nvPr/>
        </p:nvSpPr>
        <p:spPr bwMode="auto">
          <a:xfrm>
            <a:off x="266700" y="1066800"/>
            <a:ext cx="8648700" cy="838200"/>
          </a:xfrm>
          <a:prstGeom prst="roundRect">
            <a:avLst/>
          </a:prstGeom>
          <a:noFill/>
          <a:ln w="25400" cap="flat" cmpd="sng" algn="ctr">
            <a:solidFill>
              <a:srgbClr val="FFC000"/>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lvl="0" algn="ctr" eaLnBrk="0" fontAlgn="base" hangingPunct="0">
              <a:spcBef>
                <a:spcPct val="0"/>
              </a:spcBef>
              <a:spcAft>
                <a:spcPct val="0"/>
              </a:spcAft>
            </a:pPr>
            <a:r>
              <a:rPr lang="en-US" b="1" dirty="0">
                <a:latin typeface="Book Antiqua" panose="02040602050305030304" pitchFamily="18" charset="0"/>
              </a:rPr>
              <a:t>Purpose: Collectively establish principles to guide measure selection for the measure set and to strategically focus efforts on priority areas for the state.</a:t>
            </a:r>
          </a:p>
        </p:txBody>
      </p:sp>
      <p:sp>
        <p:nvSpPr>
          <p:cNvPr id="6" name="Content Placeholder 3"/>
          <p:cNvSpPr>
            <a:spLocks noGrp="1"/>
          </p:cNvSpPr>
          <p:nvPr>
            <p:ph sz="half" idx="1"/>
          </p:nvPr>
        </p:nvSpPr>
        <p:spPr>
          <a:xfrm>
            <a:off x="400050" y="2057400"/>
            <a:ext cx="8382000" cy="3429000"/>
          </a:xfrm>
        </p:spPr>
        <p:txBody>
          <a:bodyPr/>
          <a:lstStyle/>
          <a:p>
            <a:pPr>
              <a:spcAft>
                <a:spcPts val="3000"/>
              </a:spcAft>
              <a:buFont typeface="Wingdings" panose="05000000000000000000" pitchFamily="2" charset="2"/>
              <a:buChar char="§"/>
            </a:pPr>
            <a:r>
              <a:rPr lang="en-US" sz="1800" b="0" dirty="0"/>
              <a:t>Guiding principles are explicitly stated goals for the measure set that are agreed upon before measure selection.</a:t>
            </a:r>
          </a:p>
          <a:p>
            <a:pPr>
              <a:spcAft>
                <a:spcPts val="3000"/>
              </a:spcAft>
              <a:buFont typeface="Wingdings" panose="05000000000000000000" pitchFamily="2" charset="2"/>
              <a:buChar char="§"/>
            </a:pPr>
            <a:r>
              <a:rPr lang="en-US" sz="1800" b="0" dirty="0"/>
              <a:t>These guiding principles will be used to inform measure selection, acting as ‘criteria’, during the shortlisting process.</a:t>
            </a:r>
          </a:p>
          <a:p>
            <a:pPr>
              <a:spcAft>
                <a:spcPts val="3000"/>
              </a:spcAft>
              <a:buFont typeface="Wingdings" panose="05000000000000000000" pitchFamily="2" charset="2"/>
              <a:buChar char="§"/>
            </a:pPr>
            <a:r>
              <a:rPr lang="en-US" sz="1800" b="0" dirty="0"/>
              <a:t>Principles can relate to a range of topics, from clinical utility to technical specifications.</a:t>
            </a:r>
          </a:p>
          <a:p>
            <a:pPr>
              <a:spcAft>
                <a:spcPts val="3000"/>
              </a:spcAft>
              <a:buFont typeface="Wingdings" panose="05000000000000000000" pitchFamily="2" charset="2"/>
              <a:buChar char="§"/>
            </a:pPr>
            <a:r>
              <a:rPr lang="en-US" sz="1800" b="0" dirty="0"/>
              <a:t>These principles provide an opportunity to give consideration to state priorities and strategically focus attention on them.</a:t>
            </a:r>
          </a:p>
          <a:p>
            <a:pPr lvl="1"/>
            <a:endParaRPr lang="en-US" sz="1800" b="0" i="1" dirty="0"/>
          </a:p>
          <a:p>
            <a:pPr lvl="1"/>
            <a:endParaRPr lang="en-US" sz="1800" b="0" dirty="0"/>
          </a:p>
          <a:p>
            <a:pPr lvl="1"/>
            <a:endParaRPr lang="en-US" sz="1800" b="0" dirty="0"/>
          </a:p>
        </p:txBody>
      </p:sp>
      <p:sp>
        <p:nvSpPr>
          <p:cNvPr id="9" name="Rectangle 8"/>
          <p:cNvSpPr/>
          <p:nvPr/>
        </p:nvSpPr>
        <p:spPr>
          <a:xfrm>
            <a:off x="381000" y="5562600"/>
            <a:ext cx="8382000" cy="923330"/>
          </a:xfrm>
          <a:prstGeom prst="rect">
            <a:avLst/>
          </a:prstGeom>
          <a:solidFill>
            <a:srgbClr val="FEEDD3"/>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b="1" dirty="0">
                <a:solidFill>
                  <a:schemeClr val="tx2"/>
                </a:solidFill>
                <a:latin typeface="Book Antiqua" panose="02040602050305030304" pitchFamily="18" charset="0"/>
              </a:rPr>
              <a:t>When considering guiding principles for measure selection, bear in mind that the intended use of this measure set is for APM contracts (i.e. global budgets) in Massachusetts, and not for public reporting or other uses.</a:t>
            </a:r>
          </a:p>
        </p:txBody>
      </p:sp>
    </p:spTree>
    <p:extLst>
      <p:ext uri="{BB962C8B-B14F-4D97-AF65-F5344CB8AC3E}">
        <p14:creationId xmlns:p14="http://schemas.microsoft.com/office/powerpoint/2010/main" val="42117923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6682" y="6400800"/>
            <a:ext cx="533400" cy="228600"/>
          </a:xfrm>
          <a:prstGeom prst="rect">
            <a:avLst/>
          </a:prstGeom>
        </p:spPr>
        <p:txBody>
          <a:bodyPr/>
          <a:lstStyle/>
          <a:p>
            <a:pPr>
              <a:defRPr/>
            </a:pPr>
            <a:fld id="{0951960A-504D-445C-8D37-1A9A2BE88A52}" type="slidenum">
              <a:rPr lang="en-US" altLang="en-US" smtClean="0"/>
              <a:pPr>
                <a:defRPr/>
              </a:pPr>
              <a:t>16</a:t>
            </a:fld>
            <a:endParaRPr lang="en-US" altLang="en-US" dirty="0"/>
          </a:p>
        </p:txBody>
      </p:sp>
      <p:sp>
        <p:nvSpPr>
          <p:cNvPr id="35" name="Title 1"/>
          <p:cNvSpPr>
            <a:spLocks noGrp="1"/>
          </p:cNvSpPr>
          <p:nvPr>
            <p:ph type="title"/>
          </p:nvPr>
        </p:nvSpPr>
        <p:spPr>
          <a:xfrm>
            <a:off x="838200" y="-76200"/>
            <a:ext cx="6629400" cy="1143000"/>
          </a:xfrm>
        </p:spPr>
        <p:txBody>
          <a:bodyPr/>
          <a:lstStyle/>
          <a:p>
            <a:r>
              <a:rPr lang="en-US" sz="2000" dirty="0"/>
              <a:t>Example: Rhode Island Aligned Measure Set Work Group: Measure Selection Criteria</a:t>
            </a:r>
          </a:p>
        </p:txBody>
      </p:sp>
      <p:sp>
        <p:nvSpPr>
          <p:cNvPr id="38" name="Content Placeholder 2"/>
          <p:cNvSpPr>
            <a:spLocks noGrp="1"/>
          </p:cNvSpPr>
          <p:nvPr>
            <p:ph idx="1"/>
          </p:nvPr>
        </p:nvSpPr>
        <p:spPr>
          <a:xfrm>
            <a:off x="76200" y="1096328"/>
            <a:ext cx="8991600" cy="5685472"/>
          </a:xfrm>
        </p:spPr>
        <p:txBody>
          <a:bodyPr/>
          <a:lstStyle/>
          <a:p>
            <a:pPr marL="0" indent="0">
              <a:buNone/>
            </a:pPr>
            <a:r>
              <a:rPr lang="en-US" altLang="en-US" b="0" dirty="0"/>
              <a:t>Criteria Applied to Individual Measures</a:t>
            </a:r>
            <a:endParaRPr lang="en-US" altLang="en-US" sz="800" b="0" dirty="0"/>
          </a:p>
          <a:p>
            <a:pPr marL="857250" lvl="1" indent="-457200">
              <a:buFontTx/>
              <a:buAutoNum type="arabicPeriod"/>
            </a:pPr>
            <a:r>
              <a:rPr lang="en-US" altLang="en-US" b="0" dirty="0"/>
              <a:t>Evidence-based and scientifically acceptable</a:t>
            </a:r>
          </a:p>
          <a:p>
            <a:pPr marL="857250" lvl="1" indent="-457200">
              <a:buFontTx/>
              <a:buAutoNum type="arabicPeriod"/>
            </a:pPr>
            <a:r>
              <a:rPr lang="en-US" altLang="en-US" b="0" dirty="0"/>
              <a:t>Has a relevant benchmark</a:t>
            </a:r>
          </a:p>
          <a:p>
            <a:pPr marL="857250" lvl="1" indent="-457200">
              <a:buFontTx/>
              <a:buAutoNum type="arabicPeriod"/>
            </a:pPr>
            <a:r>
              <a:rPr lang="en-US" altLang="en-US" b="0" dirty="0"/>
              <a:t>Not greatly influenced by patient case mix</a:t>
            </a:r>
          </a:p>
          <a:p>
            <a:pPr marL="857250" lvl="1" indent="-457200">
              <a:buFontTx/>
              <a:buAutoNum type="arabicPeriod" startAt="4"/>
            </a:pPr>
            <a:r>
              <a:rPr lang="en-US" altLang="en-US" b="0" dirty="0"/>
              <a:t>Consistent with the goals of the program</a:t>
            </a:r>
          </a:p>
          <a:p>
            <a:pPr marL="857250" lvl="1" indent="-457200">
              <a:buFontTx/>
              <a:buAutoNum type="arabicPeriod" startAt="4"/>
            </a:pPr>
            <a:r>
              <a:rPr lang="en-US" altLang="en-US" b="0" dirty="0"/>
              <a:t>Useable and relevant</a:t>
            </a:r>
          </a:p>
          <a:p>
            <a:pPr marL="857250" lvl="1" indent="-457200">
              <a:buFontTx/>
              <a:buAutoNum type="arabicPeriod" startAt="4"/>
            </a:pPr>
            <a:r>
              <a:rPr lang="en-US" altLang="en-US" b="0" dirty="0"/>
              <a:t>Feasible to collect</a:t>
            </a:r>
          </a:p>
          <a:p>
            <a:pPr marL="857250" lvl="1" indent="-457200">
              <a:buFontTx/>
              <a:buAutoNum type="arabicPeriod" startAt="4"/>
            </a:pPr>
            <a:r>
              <a:rPr lang="en-US" altLang="en-US" b="0" dirty="0"/>
              <a:t>Aligned with other measure sets</a:t>
            </a:r>
          </a:p>
          <a:p>
            <a:pPr marL="857250" lvl="1" indent="-457200">
              <a:buFontTx/>
              <a:buAutoNum type="arabicPeriod" startAt="4"/>
            </a:pPr>
            <a:r>
              <a:rPr lang="en-US" altLang="en-US" b="0" dirty="0"/>
              <a:t>Promotes increased value</a:t>
            </a:r>
          </a:p>
          <a:p>
            <a:pPr marL="857250" lvl="1" indent="-457200">
              <a:buFontTx/>
              <a:buAutoNum type="arabicPeriod" startAt="4"/>
            </a:pPr>
            <a:r>
              <a:rPr lang="en-US" altLang="en-US" b="0" dirty="0"/>
              <a:t>Presents an opportunity for performance improvement</a:t>
            </a:r>
          </a:p>
          <a:p>
            <a:pPr marL="857250" lvl="1" indent="-457200">
              <a:buFontTx/>
              <a:buAutoNum type="arabicPeriod" startAt="4"/>
            </a:pPr>
            <a:r>
              <a:rPr lang="en-US" altLang="en-US" b="0" dirty="0"/>
              <a:t>Transformative potential</a:t>
            </a:r>
          </a:p>
          <a:p>
            <a:pPr marL="857250" lvl="1" indent="-457200">
              <a:buFontTx/>
              <a:buAutoNum type="arabicPeriod" startAt="4"/>
            </a:pPr>
            <a:r>
              <a:rPr lang="en-US" altLang="en-US" b="0" dirty="0"/>
              <a:t>Sufficient denominator size</a:t>
            </a:r>
          </a:p>
          <a:p>
            <a:pPr marL="857250" lvl="1" indent="-457200">
              <a:buFontTx/>
              <a:buAutoNum type="arabicPeriod"/>
            </a:pPr>
            <a:endParaRPr lang="en-US" altLang="en-US" sz="2400" dirty="0"/>
          </a:p>
        </p:txBody>
      </p:sp>
    </p:spTree>
    <p:extLst>
      <p:ext uri="{BB962C8B-B14F-4D97-AF65-F5344CB8AC3E}">
        <p14:creationId xmlns:p14="http://schemas.microsoft.com/office/powerpoint/2010/main" val="28253953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6682" y="6400800"/>
            <a:ext cx="533400" cy="228600"/>
          </a:xfrm>
          <a:prstGeom prst="rect">
            <a:avLst/>
          </a:prstGeom>
        </p:spPr>
        <p:txBody>
          <a:bodyPr/>
          <a:lstStyle/>
          <a:p>
            <a:pPr>
              <a:defRPr/>
            </a:pPr>
            <a:fld id="{0951960A-504D-445C-8D37-1A9A2BE88A52}" type="slidenum">
              <a:rPr lang="en-US" altLang="en-US" smtClean="0"/>
              <a:pPr>
                <a:defRPr/>
              </a:pPr>
              <a:t>17</a:t>
            </a:fld>
            <a:endParaRPr lang="en-US" altLang="en-US" dirty="0"/>
          </a:p>
        </p:txBody>
      </p:sp>
      <p:sp>
        <p:nvSpPr>
          <p:cNvPr id="35" name="Title 1"/>
          <p:cNvSpPr>
            <a:spLocks noGrp="1"/>
          </p:cNvSpPr>
          <p:nvPr>
            <p:ph type="title"/>
          </p:nvPr>
        </p:nvSpPr>
        <p:spPr>
          <a:xfrm>
            <a:off x="762000" y="-76200"/>
            <a:ext cx="7162800" cy="1143000"/>
          </a:xfrm>
        </p:spPr>
        <p:txBody>
          <a:bodyPr/>
          <a:lstStyle/>
          <a:p>
            <a:r>
              <a:rPr lang="en-US" sz="2000" dirty="0"/>
              <a:t>Example: Rhode Island Aligned Measure Set Work </a:t>
            </a:r>
            <a:br>
              <a:rPr lang="en-US" sz="2000" dirty="0"/>
            </a:br>
            <a:r>
              <a:rPr lang="en-US" sz="2000" dirty="0"/>
              <a:t>Group: Measure Selection Criteria (Cont’d)</a:t>
            </a:r>
          </a:p>
        </p:txBody>
      </p:sp>
      <p:sp>
        <p:nvSpPr>
          <p:cNvPr id="38" name="Content Placeholder 2"/>
          <p:cNvSpPr>
            <a:spLocks noGrp="1"/>
          </p:cNvSpPr>
          <p:nvPr>
            <p:ph idx="1"/>
          </p:nvPr>
        </p:nvSpPr>
        <p:spPr>
          <a:xfrm>
            <a:off x="346375" y="1295400"/>
            <a:ext cx="7654625" cy="4422648"/>
          </a:xfrm>
        </p:spPr>
        <p:txBody>
          <a:bodyPr/>
          <a:lstStyle/>
          <a:p>
            <a:pPr marL="0" indent="0">
              <a:buNone/>
            </a:pPr>
            <a:r>
              <a:rPr lang="en-US" altLang="en-US" b="0" dirty="0"/>
              <a:t>Criteria Applied to the Measure Set</a:t>
            </a:r>
          </a:p>
          <a:p>
            <a:pPr marL="857250" lvl="1" indent="-457200">
              <a:buFont typeface="+mj-lt"/>
              <a:buAutoNum type="arabicPeriod"/>
            </a:pPr>
            <a:r>
              <a:rPr lang="en-US" altLang="en-US" b="0" dirty="0"/>
              <a:t>Representative of the array of services provided by the program</a:t>
            </a:r>
          </a:p>
          <a:p>
            <a:pPr marL="857250" lvl="1" indent="-457200">
              <a:buFont typeface="+mj-lt"/>
              <a:buAutoNum type="arabicPeriod"/>
            </a:pPr>
            <a:r>
              <a:rPr lang="en-US" altLang="en-US" b="0" dirty="0"/>
              <a:t>Representative of the diversity of patients served by the program</a:t>
            </a:r>
          </a:p>
          <a:p>
            <a:pPr marL="857250" lvl="1" indent="-457200">
              <a:buFont typeface="+mj-lt"/>
              <a:buAutoNum type="arabicPeriod"/>
            </a:pPr>
            <a:r>
              <a:rPr lang="en-US" altLang="en-US" b="0" dirty="0"/>
              <a:t>Not unreasonably burdensome to payers or providers</a:t>
            </a:r>
          </a:p>
          <a:p>
            <a:pPr marL="857250" lvl="1" indent="-457200">
              <a:buFont typeface="+mj-lt"/>
              <a:buAutoNum type="arabicPeriod"/>
            </a:pPr>
            <a:r>
              <a:rPr lang="en-US" altLang="en-US" b="0" dirty="0"/>
              <a:t>Parsimonious (set is limited in number of measures)</a:t>
            </a:r>
          </a:p>
          <a:p>
            <a:pPr marL="0" indent="0">
              <a:buNone/>
            </a:pPr>
            <a:endParaRPr lang="en-US" altLang="en-US" dirty="0"/>
          </a:p>
        </p:txBody>
      </p:sp>
    </p:spTree>
    <p:extLst>
      <p:ext uri="{BB962C8B-B14F-4D97-AF65-F5344CB8AC3E}">
        <p14:creationId xmlns:p14="http://schemas.microsoft.com/office/powerpoint/2010/main" val="4630509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Washington Performance Measurement Committee</a:t>
            </a:r>
          </a:p>
        </p:txBody>
      </p:sp>
      <p:sp>
        <p:nvSpPr>
          <p:cNvPr id="4" name="Slide Number Placeholder 3"/>
          <p:cNvSpPr>
            <a:spLocks noGrp="1"/>
          </p:cNvSpPr>
          <p:nvPr>
            <p:ph type="sldNum" sz="quarter" idx="4294967295"/>
          </p:nvPr>
        </p:nvSpPr>
        <p:spPr>
          <a:xfrm>
            <a:off x="8382000" y="6400800"/>
            <a:ext cx="533400" cy="228600"/>
          </a:xfrm>
          <a:prstGeom prst="rect">
            <a:avLst/>
          </a:prstGeom>
        </p:spPr>
        <p:txBody>
          <a:bodyPr/>
          <a:lstStyle/>
          <a:p>
            <a:pPr>
              <a:defRPr/>
            </a:pPr>
            <a:fld id="{0951960A-504D-445C-8D37-1A9A2BE88A52}" type="slidenum">
              <a:rPr lang="en-US" altLang="en-US" smtClean="0"/>
              <a:pPr>
                <a:defRPr/>
              </a:pPr>
              <a:t>18</a:t>
            </a:fld>
            <a:endParaRPr lang="en-US" altLang="en-US" dirty="0"/>
          </a:p>
        </p:txBody>
      </p:sp>
      <p:sp>
        <p:nvSpPr>
          <p:cNvPr id="6" name="Rectangle 5"/>
          <p:cNvSpPr/>
          <p:nvPr/>
        </p:nvSpPr>
        <p:spPr>
          <a:xfrm>
            <a:off x="228600" y="1076739"/>
            <a:ext cx="8381999" cy="5109091"/>
          </a:xfrm>
          <a:prstGeom prst="rect">
            <a:avLst/>
          </a:prstGeom>
        </p:spPr>
        <p:txBody>
          <a:bodyPr wrap="square">
            <a:spAutoFit/>
          </a:bodyPr>
          <a:lstStyle/>
          <a:p>
            <a:pPr marL="0" indent="0">
              <a:buNone/>
            </a:pPr>
            <a:r>
              <a:rPr lang="en-US" altLang="en-US" sz="2000" dirty="0">
                <a:latin typeface="Book Antiqua" panose="02040602050305030304" pitchFamily="18" charset="0"/>
              </a:rPr>
              <a:t>Criteria Applied to Individual Measures</a:t>
            </a:r>
          </a:p>
          <a:p>
            <a:pPr marL="0" indent="0">
              <a:buNone/>
            </a:pPr>
            <a:endParaRPr lang="en-US" altLang="en-US" sz="2000" dirty="0">
              <a:latin typeface="Book Antiqua" panose="02040602050305030304" pitchFamily="18" charset="0"/>
            </a:endParaRPr>
          </a:p>
          <a:p>
            <a:pPr marL="857250" lvl="1" indent="-457200">
              <a:buFontTx/>
              <a:buAutoNum type="arabicPeriod"/>
            </a:pPr>
            <a:r>
              <a:rPr lang="en-US" altLang="en-US" sz="2000" dirty="0">
                <a:latin typeface="Book Antiqua" panose="02040602050305030304" pitchFamily="18" charset="0"/>
              </a:rPr>
              <a:t>Measures are based on </a:t>
            </a:r>
            <a:r>
              <a:rPr lang="en-US" altLang="en-US" sz="2000" b="1" dirty="0">
                <a:latin typeface="Book Antiqua" panose="02040602050305030304" pitchFamily="18" charset="0"/>
              </a:rPr>
              <a:t>readily available </a:t>
            </a:r>
            <a:r>
              <a:rPr lang="en-US" altLang="en-US" sz="2000" dirty="0">
                <a:latin typeface="Book Antiqua" panose="02040602050305030304" pitchFamily="18" charset="0"/>
              </a:rPr>
              <a:t>health care insurance claims and/or clinical data.</a:t>
            </a:r>
          </a:p>
          <a:p>
            <a:pPr marL="857250" lvl="1" indent="-457200">
              <a:buFontTx/>
              <a:buAutoNum type="arabicPeriod"/>
            </a:pPr>
            <a:r>
              <a:rPr lang="en-US" altLang="en-US" sz="2000" dirty="0">
                <a:latin typeface="Book Antiqua" panose="02040602050305030304" pitchFamily="18" charset="0"/>
              </a:rPr>
              <a:t>Preference should be given to </a:t>
            </a:r>
            <a:r>
              <a:rPr lang="en-US" altLang="en-US" sz="2000" b="1" dirty="0">
                <a:latin typeface="Book Antiqua" panose="02040602050305030304" pitchFamily="18" charset="0"/>
              </a:rPr>
              <a:t>nationally vetted </a:t>
            </a:r>
            <a:r>
              <a:rPr lang="en-US" altLang="en-US" sz="2000" dirty="0">
                <a:latin typeface="Book Antiqua" panose="02040602050305030304" pitchFamily="18" charset="0"/>
              </a:rPr>
              <a:t>measures (e.g., NQF-endorsed) and other measures </a:t>
            </a:r>
            <a:r>
              <a:rPr lang="en-US" altLang="en-US" sz="2000" b="1" dirty="0">
                <a:latin typeface="Book Antiqua" panose="02040602050305030304" pitchFamily="18" charset="0"/>
              </a:rPr>
              <a:t>currently us</a:t>
            </a:r>
            <a:r>
              <a:rPr lang="en-US" altLang="en-US" sz="2000" dirty="0">
                <a:latin typeface="Book Antiqua" panose="02040602050305030304" pitchFamily="18" charset="0"/>
              </a:rPr>
              <a:t>ed by state agencies.</a:t>
            </a:r>
          </a:p>
          <a:p>
            <a:pPr marL="857250" lvl="1" indent="-457200">
              <a:buFontTx/>
              <a:buAutoNum type="arabicPeriod"/>
            </a:pPr>
            <a:r>
              <a:rPr lang="en-US" altLang="en-US" sz="2000" dirty="0">
                <a:latin typeface="Book Antiqua" panose="02040602050305030304" pitchFamily="18" charset="0"/>
              </a:rPr>
              <a:t>Measures assess </a:t>
            </a:r>
            <a:r>
              <a:rPr lang="en-US" altLang="en-US" sz="2000" b="1" dirty="0">
                <a:latin typeface="Book Antiqua" panose="02040602050305030304" pitchFamily="18" charset="0"/>
              </a:rPr>
              <a:t>overall system performance</a:t>
            </a:r>
            <a:r>
              <a:rPr lang="en-US" altLang="en-US" sz="2000" dirty="0">
                <a:latin typeface="Book Antiqua" panose="02040602050305030304" pitchFamily="18" charset="0"/>
              </a:rPr>
              <a:t>, including outcomes and cost.</a:t>
            </a:r>
          </a:p>
          <a:p>
            <a:pPr marL="857250" lvl="1" indent="-457200">
              <a:buFontTx/>
              <a:buAutoNum type="arabicPeriod"/>
            </a:pPr>
            <a:r>
              <a:rPr lang="en-US" altLang="en-US" sz="2000" dirty="0">
                <a:latin typeface="Book Antiqua" panose="02040602050305030304" pitchFamily="18" charset="0"/>
              </a:rPr>
              <a:t>Measures should capture significant </a:t>
            </a:r>
            <a:r>
              <a:rPr lang="en-US" altLang="en-US" sz="2000" b="1" dirty="0">
                <a:latin typeface="Book Antiqua" panose="02040602050305030304" pitchFamily="18" charset="0"/>
              </a:rPr>
              <a:t>potential to improve </a:t>
            </a:r>
            <a:r>
              <a:rPr lang="en-US" altLang="en-US" sz="2000" dirty="0">
                <a:latin typeface="Book Antiqua" panose="02040602050305030304" pitchFamily="18" charset="0"/>
              </a:rPr>
              <a:t>health system performance in a way that will positively impact outcomes and reduce costs.</a:t>
            </a:r>
          </a:p>
          <a:p>
            <a:pPr marL="857250" lvl="1" indent="-457200">
              <a:buFontTx/>
              <a:buAutoNum type="arabicPeriod"/>
            </a:pPr>
            <a:r>
              <a:rPr lang="en-US" altLang="en-US" sz="2000" dirty="0">
                <a:latin typeface="Book Antiqua" panose="02040602050305030304" pitchFamily="18" charset="0"/>
              </a:rPr>
              <a:t>Measures should be amendable to the </a:t>
            </a:r>
            <a:r>
              <a:rPr lang="en-US" altLang="en-US" sz="2000" b="1" dirty="0">
                <a:latin typeface="Book Antiqua" panose="02040602050305030304" pitchFamily="18" charset="0"/>
              </a:rPr>
              <a:t>influence of health care providers</a:t>
            </a:r>
            <a:r>
              <a:rPr lang="en-US" altLang="en-US" sz="2000" dirty="0">
                <a:latin typeface="Book Antiqua" panose="02040602050305030304" pitchFamily="18" charset="0"/>
              </a:rPr>
              <a:t>.</a:t>
            </a:r>
          </a:p>
          <a:p>
            <a:pPr marL="857250" lvl="1" indent="-457200">
              <a:buFontTx/>
              <a:buAutoNum type="arabicPeriod"/>
            </a:pPr>
            <a:r>
              <a:rPr lang="en-US" altLang="en-US" sz="2000" dirty="0">
                <a:latin typeface="Book Antiqua" panose="02040602050305030304" pitchFamily="18" charset="0"/>
              </a:rPr>
              <a:t>Measures selected offer </a:t>
            </a:r>
            <a:r>
              <a:rPr lang="en-US" altLang="en-US" sz="2000" b="1" dirty="0">
                <a:latin typeface="Book Antiqua" panose="02040602050305030304" pitchFamily="18" charset="0"/>
              </a:rPr>
              <a:t>sufficient numerator and denominator </a:t>
            </a:r>
            <a:r>
              <a:rPr lang="en-US" altLang="en-US" sz="2000" dirty="0">
                <a:latin typeface="Book Antiqua" panose="02040602050305030304" pitchFamily="18" charset="0"/>
              </a:rPr>
              <a:t>size to ensure valid and reliable results.</a:t>
            </a:r>
          </a:p>
        </p:txBody>
      </p:sp>
    </p:spTree>
    <p:extLst>
      <p:ext uri="{BB962C8B-B14F-4D97-AF65-F5344CB8AC3E}">
        <p14:creationId xmlns:p14="http://schemas.microsoft.com/office/powerpoint/2010/main" val="41697792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Guiding Principles for our work</a:t>
            </a:r>
          </a:p>
        </p:txBody>
      </p:sp>
      <p:sp>
        <p:nvSpPr>
          <p:cNvPr id="4" name="Content Placeholder 3"/>
          <p:cNvSpPr>
            <a:spLocks noGrp="1"/>
          </p:cNvSpPr>
          <p:nvPr>
            <p:ph sz="half" idx="1"/>
          </p:nvPr>
        </p:nvSpPr>
        <p:spPr>
          <a:xfrm>
            <a:off x="381000" y="1143000"/>
            <a:ext cx="8382000" cy="5486400"/>
          </a:xfrm>
        </p:spPr>
        <p:txBody>
          <a:bodyPr/>
          <a:lstStyle/>
          <a:p>
            <a:pPr marL="346075" lvl="1" indent="0">
              <a:buNone/>
            </a:pPr>
            <a:r>
              <a:rPr lang="en-US" sz="1800" b="0" i="1" dirty="0"/>
              <a:t>The aligned measure set…</a:t>
            </a:r>
          </a:p>
          <a:p>
            <a:pPr marL="688975" lvl="1" indent="-342900">
              <a:buFont typeface="+mj-lt"/>
              <a:buAutoNum type="arabicPeriod"/>
            </a:pPr>
            <a:r>
              <a:rPr lang="en-US" sz="1800" b="0" dirty="0"/>
              <a:t>Promotes alignment among payers, including Medicaid, Medicare, and private payers</a:t>
            </a:r>
          </a:p>
          <a:p>
            <a:pPr marL="688975" lvl="1" indent="-342900">
              <a:buFont typeface="+mj-lt"/>
              <a:buAutoNum type="arabicPeriod"/>
            </a:pPr>
            <a:r>
              <a:rPr lang="en-US" sz="1800" b="0" dirty="0"/>
              <a:t>Includes NQF-endorsed measures; in the absence of NQF endorsement, measures must have been tested for validity and reliability in a manner consistent with the NQF process, where applicable</a:t>
            </a:r>
          </a:p>
          <a:p>
            <a:pPr marL="688975" lvl="1" indent="-342900">
              <a:buFont typeface="+mj-lt"/>
              <a:buAutoNum type="arabicPeriod"/>
            </a:pPr>
            <a:r>
              <a:rPr lang="en-US" sz="1800" b="0" dirty="0"/>
              <a:t>Emphasizes outcomes whenever possible</a:t>
            </a:r>
          </a:p>
          <a:p>
            <a:pPr marL="688975" lvl="1" indent="-342900">
              <a:buFont typeface="+mj-lt"/>
              <a:buAutoNum type="arabicPeriod"/>
            </a:pPr>
            <a:r>
              <a:rPr lang="en-US" sz="1800" b="0" dirty="0"/>
              <a:t>Assesses health care disparities and cultural competency</a:t>
            </a:r>
          </a:p>
          <a:p>
            <a:pPr marL="688975" lvl="1" indent="-342900">
              <a:buFont typeface="+mj-lt"/>
              <a:buAutoNum type="arabicPeriod"/>
            </a:pPr>
            <a:r>
              <a:rPr lang="en-US" sz="1800" b="0" dirty="0"/>
              <a:t>Measures patient experience, person- and family-centeredness, and patient-reported outcomes as ends in themselves</a:t>
            </a:r>
          </a:p>
          <a:p>
            <a:pPr lvl="1"/>
            <a:endParaRPr lang="en-US" sz="1800" b="0" dirty="0"/>
          </a:p>
          <a:p>
            <a:pPr lvl="1"/>
            <a:endParaRPr lang="en-US" sz="1800" b="0" i="1" dirty="0"/>
          </a:p>
          <a:p>
            <a:pPr lvl="1"/>
            <a:endParaRPr lang="en-US" sz="1800" b="0" dirty="0"/>
          </a:p>
          <a:p>
            <a:pPr lvl="1"/>
            <a:endParaRPr lang="en-US" sz="1800" b="0" dirty="0"/>
          </a:p>
        </p:txBody>
      </p:sp>
      <p:sp>
        <p:nvSpPr>
          <p:cNvPr id="5" name="TextBox 4"/>
          <p:cNvSpPr txBox="1"/>
          <p:nvPr/>
        </p:nvSpPr>
        <p:spPr>
          <a:xfrm>
            <a:off x="1905000" y="5334000"/>
            <a:ext cx="5562600" cy="830997"/>
          </a:xfrm>
          <a:prstGeom prst="rect">
            <a:avLst/>
          </a:prstGeom>
          <a:solidFill>
            <a:srgbClr val="FEEDD3"/>
          </a:solidFill>
          <a:ln w="28575">
            <a:solidFill>
              <a:srgbClr val="FFC000"/>
            </a:solidFill>
          </a:ln>
        </p:spPr>
        <p:txBody>
          <a:bodyPr wrap="square" rtlCol="0">
            <a:spAutoFit/>
          </a:bodyPr>
          <a:lstStyle/>
          <a:p>
            <a:r>
              <a:rPr lang="en-US" sz="1600" dirty="0">
                <a:latin typeface="Book Antiqua" panose="02040602050305030304" pitchFamily="18" charset="0"/>
              </a:rPr>
              <a:t>For discussion: </a:t>
            </a:r>
          </a:p>
          <a:p>
            <a:r>
              <a:rPr lang="en-US" sz="1600" dirty="0">
                <a:latin typeface="Book Antiqua" panose="02040602050305030304" pitchFamily="18" charset="0"/>
              </a:rPr>
              <a:t>1. Reactions to proposed guiding principles?</a:t>
            </a:r>
          </a:p>
          <a:p>
            <a:r>
              <a:rPr lang="en-US" sz="1600" dirty="0">
                <a:latin typeface="Book Antiqua" panose="02040602050305030304" pitchFamily="18" charset="0"/>
              </a:rPr>
              <a:t>2. Any guiding principles that should be added?</a:t>
            </a:r>
          </a:p>
        </p:txBody>
      </p:sp>
    </p:spTree>
    <p:extLst>
      <p:ext uri="{BB962C8B-B14F-4D97-AF65-F5344CB8AC3E}">
        <p14:creationId xmlns:p14="http://schemas.microsoft.com/office/powerpoint/2010/main" val="11045498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lstStyle/>
          <a:p>
            <a:r>
              <a:rPr lang="en-US" dirty="0"/>
              <a:t>Welcome and introductions</a:t>
            </a:r>
          </a:p>
          <a:p>
            <a:r>
              <a:rPr lang="en-US" dirty="0"/>
              <a:t>Background and rationale for alignment</a:t>
            </a:r>
          </a:p>
          <a:p>
            <a:r>
              <a:rPr lang="en-US" dirty="0"/>
              <a:t>Process and lessons from other states</a:t>
            </a:r>
          </a:p>
          <a:p>
            <a:r>
              <a:rPr lang="en-US" dirty="0"/>
              <a:t>Next steps</a:t>
            </a:r>
          </a:p>
        </p:txBody>
      </p:sp>
      <p:sp>
        <p:nvSpPr>
          <p:cNvPr id="4" name="Rectangle 3"/>
          <p:cNvSpPr/>
          <p:nvPr/>
        </p:nvSpPr>
        <p:spPr>
          <a:xfrm>
            <a:off x="-83127" y="1752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6682" y="6400800"/>
            <a:ext cx="533400" cy="228600"/>
          </a:xfrm>
          <a:prstGeom prst="rect">
            <a:avLst/>
          </a:prstGeom>
        </p:spPr>
        <p:txBody>
          <a:bodyPr/>
          <a:lstStyle/>
          <a:p>
            <a:pPr>
              <a:defRPr/>
            </a:pPr>
            <a:fld id="{0951960A-504D-445C-8D37-1A9A2BE88A52}" type="slidenum">
              <a:rPr lang="en-US" altLang="en-US" smtClean="0"/>
              <a:pPr>
                <a:defRPr/>
              </a:pPr>
              <a:t>20</a:t>
            </a:fld>
            <a:endParaRPr lang="en-US" altLang="en-US" dirty="0"/>
          </a:p>
        </p:txBody>
      </p:sp>
      <p:sp>
        <p:nvSpPr>
          <p:cNvPr id="35" name="Title 1"/>
          <p:cNvSpPr>
            <a:spLocks noGrp="1"/>
          </p:cNvSpPr>
          <p:nvPr>
            <p:ph type="title"/>
          </p:nvPr>
        </p:nvSpPr>
        <p:spPr>
          <a:xfrm>
            <a:off x="228600" y="-76200"/>
            <a:ext cx="8610600" cy="1143000"/>
          </a:xfrm>
        </p:spPr>
        <p:txBody>
          <a:bodyPr/>
          <a:lstStyle/>
          <a:p>
            <a:r>
              <a:rPr lang="en-US" dirty="0"/>
              <a:t>        2) Define the selection decision process</a:t>
            </a:r>
          </a:p>
        </p:txBody>
      </p:sp>
      <p:sp>
        <p:nvSpPr>
          <p:cNvPr id="38" name="Content Placeholder 2"/>
          <p:cNvSpPr>
            <a:spLocks noGrp="1"/>
          </p:cNvSpPr>
          <p:nvPr>
            <p:ph idx="1"/>
          </p:nvPr>
        </p:nvSpPr>
        <p:spPr>
          <a:xfrm>
            <a:off x="457200" y="1219200"/>
            <a:ext cx="7904651" cy="5027328"/>
          </a:xfrm>
        </p:spPr>
        <p:txBody>
          <a:bodyPr/>
          <a:lstStyle/>
          <a:p>
            <a:pPr marL="57150" indent="0">
              <a:buNone/>
            </a:pPr>
            <a:r>
              <a:rPr lang="en-US" dirty="0"/>
              <a:t>Proposal:</a:t>
            </a:r>
          </a:p>
          <a:p>
            <a:pPr marL="57150" indent="0">
              <a:buNone/>
            </a:pPr>
            <a:endParaRPr lang="en-US" dirty="0"/>
          </a:p>
          <a:p>
            <a:pPr marL="685800" lvl="1" indent="-457200">
              <a:spcAft>
                <a:spcPts val="3600"/>
              </a:spcAft>
              <a:buFont typeface="+mj-lt"/>
              <a:buAutoNum type="arabicPeriod"/>
            </a:pPr>
            <a:r>
              <a:rPr lang="en-US" dirty="0"/>
              <a:t>Group consensus or majority, if needed</a:t>
            </a:r>
          </a:p>
          <a:p>
            <a:pPr marL="685800" lvl="1" indent="-457200">
              <a:spcAft>
                <a:spcPts val="3600"/>
              </a:spcAft>
              <a:buFont typeface="+mj-lt"/>
              <a:buAutoNum type="arabicPeriod"/>
            </a:pPr>
            <a:r>
              <a:rPr lang="en-US" dirty="0"/>
              <a:t>Two rounds of review</a:t>
            </a:r>
          </a:p>
          <a:p>
            <a:pPr marL="685800" lvl="1" indent="-457200">
              <a:spcAft>
                <a:spcPts val="3600"/>
              </a:spcAft>
              <a:buFont typeface="+mj-lt"/>
              <a:buAutoNum type="arabicPeriod"/>
            </a:pPr>
            <a:r>
              <a:rPr lang="en-US" dirty="0"/>
              <a:t>Explicit (e.g., with scoring) use of selection criteria </a:t>
            </a:r>
          </a:p>
        </p:txBody>
      </p:sp>
      <p:pic>
        <p:nvPicPr>
          <p:cNvPr id="97" name="Picture 6" descr="Image result for partic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19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821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58182602"/>
              </p:ext>
            </p:extLst>
          </p:nvPr>
        </p:nvGraphicFramePr>
        <p:xfrm>
          <a:off x="4876800" y="1914568"/>
          <a:ext cx="3962400" cy="258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724400" y="1305580"/>
            <a:ext cx="4419599" cy="646331"/>
          </a:xfrm>
          <a:prstGeom prst="rect">
            <a:avLst/>
          </a:prstGeom>
        </p:spPr>
        <p:txBody>
          <a:bodyPr wrap="square">
            <a:spAutoFit/>
          </a:bodyPr>
          <a:lstStyle/>
          <a:p>
            <a:r>
              <a:rPr lang="en-US" b="1" dirty="0">
                <a:latin typeface="Book Antiqua" pitchFamily="18" charset="0"/>
                <a:ea typeface="Calibri" pitchFamily="34" charset="0"/>
                <a:cs typeface="Calibri" pitchFamily="34" charset="0"/>
              </a:rPr>
              <a:t>Proposed populations which may require different measures</a:t>
            </a:r>
          </a:p>
        </p:txBody>
      </p:sp>
      <p:cxnSp>
        <p:nvCxnSpPr>
          <p:cNvPr id="12" name="Straight Connector 11"/>
          <p:cNvCxnSpPr/>
          <p:nvPr/>
        </p:nvCxnSpPr>
        <p:spPr>
          <a:xfrm>
            <a:off x="4449031" y="1162748"/>
            <a:ext cx="33842" cy="426506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76800" y="4038600"/>
            <a:ext cx="3962400" cy="2062103"/>
          </a:xfrm>
          <a:prstGeom prst="rect">
            <a:avLst/>
          </a:prstGeom>
          <a:solidFill>
            <a:srgbClr val="FEEDD3"/>
          </a:solidFill>
          <a:ln w="28575">
            <a:solidFill>
              <a:srgbClr val="FFC000"/>
            </a:solidFill>
          </a:ln>
        </p:spPr>
        <p:txBody>
          <a:bodyPr wrap="square" rtlCol="0">
            <a:spAutoFit/>
          </a:bodyPr>
          <a:lstStyle/>
          <a:p>
            <a:r>
              <a:rPr lang="en-US" sz="1600" dirty="0">
                <a:latin typeface="Book Antiqua" panose="02040602050305030304" pitchFamily="18" charset="0"/>
              </a:rPr>
              <a:t>For discussion: </a:t>
            </a:r>
          </a:p>
          <a:p>
            <a:r>
              <a:rPr lang="en-US" sz="1600" dirty="0">
                <a:latin typeface="Book Antiqua" panose="02040602050305030304" pitchFamily="18" charset="0"/>
              </a:rPr>
              <a:t>1. Thoughts on approaching candidate measures by domain? Then by population within each domain?</a:t>
            </a:r>
          </a:p>
          <a:p>
            <a:r>
              <a:rPr lang="en-US" sz="1600" dirty="0">
                <a:latin typeface="Book Antiqua" panose="02040602050305030304" pitchFamily="18" charset="0"/>
              </a:rPr>
              <a:t>2. Are these the right domains?</a:t>
            </a:r>
          </a:p>
          <a:p>
            <a:r>
              <a:rPr lang="en-US" sz="1600" dirty="0">
                <a:latin typeface="Book Antiqua" panose="02040602050305030304" pitchFamily="18" charset="0"/>
              </a:rPr>
              <a:t>3. Are there any additional  subpopulations (e.g. equity) we should consider?</a:t>
            </a:r>
          </a:p>
        </p:txBody>
      </p:sp>
      <p:sp>
        <p:nvSpPr>
          <p:cNvPr id="11" name="Title 1"/>
          <p:cNvSpPr>
            <a:spLocks noGrp="1"/>
          </p:cNvSpPr>
          <p:nvPr>
            <p:ph type="title"/>
          </p:nvPr>
        </p:nvSpPr>
        <p:spPr>
          <a:xfrm>
            <a:off x="736600" y="109538"/>
            <a:ext cx="6273800" cy="762000"/>
          </a:xfrm>
        </p:spPr>
        <p:txBody>
          <a:bodyPr/>
          <a:lstStyle/>
          <a:p>
            <a:r>
              <a:rPr lang="en-US" dirty="0"/>
              <a:t>3) Identify Performance Domains and Populations</a:t>
            </a:r>
          </a:p>
        </p:txBody>
      </p:sp>
      <p:sp>
        <p:nvSpPr>
          <p:cNvPr id="13" name="Content Placeholder 2"/>
          <p:cNvSpPr>
            <a:spLocks noGrp="1"/>
          </p:cNvSpPr>
          <p:nvPr>
            <p:ph idx="1"/>
          </p:nvPr>
        </p:nvSpPr>
        <p:spPr>
          <a:xfrm>
            <a:off x="304800" y="1305580"/>
            <a:ext cx="4267199" cy="5029200"/>
          </a:xfrm>
        </p:spPr>
        <p:txBody>
          <a:bodyPr/>
          <a:lstStyle/>
          <a:p>
            <a:pPr marL="57150" indent="0">
              <a:buNone/>
            </a:pPr>
            <a:r>
              <a:rPr lang="en-US" sz="1800" dirty="0"/>
              <a:t>A “domain” is a category of like measures representing an aspect of performance.</a:t>
            </a:r>
          </a:p>
          <a:p>
            <a:pPr marL="57150" indent="0">
              <a:buNone/>
            </a:pPr>
            <a:r>
              <a:rPr lang="en-US" sz="1800" b="0" dirty="0"/>
              <a:t>Some options for </a:t>
            </a:r>
            <a:r>
              <a:rPr lang="en-US" sz="1800" b="0" u="sng" dirty="0"/>
              <a:t>performance domains</a:t>
            </a:r>
            <a:r>
              <a:rPr lang="en-US" sz="1800" b="0" dirty="0"/>
              <a:t> include:</a:t>
            </a:r>
          </a:p>
          <a:p>
            <a:pPr marL="685800" lvl="1" indent="-457200">
              <a:buFont typeface="Wingdings" panose="05000000000000000000" pitchFamily="2" charset="2"/>
              <a:buChar char="§"/>
            </a:pPr>
            <a:r>
              <a:rPr lang="en-US" sz="1800" b="0" dirty="0"/>
              <a:t>Preventive Care</a:t>
            </a:r>
          </a:p>
          <a:p>
            <a:pPr marL="685800" lvl="1" indent="-457200">
              <a:buFont typeface="Wingdings" panose="05000000000000000000" pitchFamily="2" charset="2"/>
              <a:buChar char="§"/>
            </a:pPr>
            <a:r>
              <a:rPr lang="en-US" sz="1800" b="0" dirty="0"/>
              <a:t>Acute Care</a:t>
            </a:r>
          </a:p>
          <a:p>
            <a:pPr marL="685800" lvl="1" indent="-457200">
              <a:buFont typeface="Wingdings" panose="05000000000000000000" pitchFamily="2" charset="2"/>
              <a:buChar char="§"/>
            </a:pPr>
            <a:r>
              <a:rPr lang="en-US" sz="1800" b="0" dirty="0"/>
              <a:t>Chronic Illness Care</a:t>
            </a:r>
          </a:p>
          <a:p>
            <a:pPr marL="685800" lvl="1" indent="-457200">
              <a:buFont typeface="Wingdings" panose="05000000000000000000" pitchFamily="2" charset="2"/>
              <a:buChar char="§"/>
            </a:pPr>
            <a:r>
              <a:rPr lang="en-US" sz="1800" b="0" dirty="0"/>
              <a:t>Behavioral Health Care</a:t>
            </a:r>
          </a:p>
          <a:p>
            <a:pPr marL="685800" lvl="1" indent="-457200">
              <a:buFont typeface="Wingdings" panose="05000000000000000000" pitchFamily="2" charset="2"/>
              <a:buChar char="§"/>
            </a:pPr>
            <a:r>
              <a:rPr lang="en-US" sz="1800" b="0" dirty="0"/>
              <a:t>Overuse/Waste</a:t>
            </a:r>
          </a:p>
          <a:p>
            <a:pPr marL="685800" lvl="1" indent="-457200">
              <a:buFont typeface="Wingdings" panose="05000000000000000000" pitchFamily="2" charset="2"/>
              <a:buChar char="§"/>
            </a:pPr>
            <a:r>
              <a:rPr lang="en-US" sz="1800" b="0" dirty="0"/>
              <a:t>Patient Experience</a:t>
            </a:r>
          </a:p>
          <a:p>
            <a:pPr marL="685800" lvl="1" indent="-457200">
              <a:buFont typeface="Wingdings" panose="05000000000000000000" pitchFamily="2" charset="2"/>
              <a:buChar char="§"/>
            </a:pPr>
            <a:r>
              <a:rPr lang="en-US" sz="1800" b="0" dirty="0"/>
              <a:t>Cost/Efficiency</a:t>
            </a:r>
          </a:p>
          <a:p>
            <a:pPr marL="685800" lvl="1" indent="-457200">
              <a:buFont typeface="Wingdings" panose="05000000000000000000" pitchFamily="2" charset="2"/>
              <a:buChar char="§"/>
            </a:pPr>
            <a:r>
              <a:rPr lang="en-US" sz="1800" b="0" dirty="0"/>
              <a:t>LTSS</a:t>
            </a:r>
          </a:p>
        </p:txBody>
      </p:sp>
    </p:spTree>
    <p:extLst>
      <p:ext uri="{BB962C8B-B14F-4D97-AF65-F5344CB8AC3E}">
        <p14:creationId xmlns:p14="http://schemas.microsoft.com/office/powerpoint/2010/main" val="3611420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How to create an aligned measure set</a:t>
            </a:r>
          </a:p>
        </p:txBody>
      </p:sp>
      <p:sp>
        <p:nvSpPr>
          <p:cNvPr id="14339" name="Content Placeholder 2"/>
          <p:cNvSpPr>
            <a:spLocks noGrp="1"/>
          </p:cNvSpPr>
          <p:nvPr>
            <p:ph idx="1"/>
          </p:nvPr>
        </p:nvSpPr>
        <p:spPr/>
        <p:txBody>
          <a:bodyPr/>
          <a:lstStyle/>
          <a:p>
            <a:r>
              <a:rPr lang="en-US" altLang="en-US" b="0" dirty="0"/>
              <a:t>The RWJF-supported Buying Value Project developed a suite of tools in 2014, titled “</a:t>
            </a:r>
            <a:r>
              <a:rPr lang="en-US" altLang="en-US" b="0" i="1" dirty="0"/>
              <a:t>How to Build A Measure Set</a:t>
            </a:r>
            <a:r>
              <a:rPr lang="en-US" altLang="en-US" b="0" dirty="0"/>
              <a:t>,” to assist state agencies, private purchasers, and other stakeholders in creating aligned performance measure sets.</a:t>
            </a:r>
          </a:p>
          <a:p>
            <a:endParaRPr lang="en-US" altLang="en-US" sz="1000" b="0" dirty="0"/>
          </a:p>
          <a:p>
            <a:r>
              <a:rPr lang="en-US" altLang="en-US" b="0" dirty="0"/>
              <a:t>The full suite of resources is available on the Buying Value website (</a:t>
            </a:r>
            <a:r>
              <a:rPr lang="en-US" b="0" i="1" dirty="0"/>
              <a:t>www.buyingvalue.org</a:t>
            </a:r>
            <a:r>
              <a:rPr lang="en-US" altLang="en-US" b="0" dirty="0"/>
              <a:t>).</a:t>
            </a:r>
          </a:p>
        </p:txBody>
      </p:sp>
      <p:sp>
        <p:nvSpPr>
          <p:cNvPr id="14340" name="Slide Number Placeholder 3"/>
          <p:cNvSpPr>
            <a:spLocks noGrp="1"/>
          </p:cNvSpPr>
          <p:nvPr>
            <p:ph type="sldNum" sz="quarter" idx="4294967295"/>
          </p:nvPr>
        </p:nvSpPr>
        <p:spPr>
          <a:xfrm>
            <a:off x="8382000" y="6400800"/>
            <a:ext cx="533400" cy="228600"/>
          </a:xfrm>
          <a:prstGeom prst="rect">
            <a:avLst/>
          </a:prstGeom>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CD42A918-D156-47C8-A329-0C81A6EF4BB3}" type="slidenum">
              <a:rPr lang="en-US" altLang="en-US" sz="1400">
                <a:solidFill>
                  <a:srgbClr val="57768E"/>
                </a:solidFill>
              </a:rPr>
              <a:pPr>
                <a:spcBef>
                  <a:spcPct val="0"/>
                </a:spcBef>
                <a:buClrTx/>
                <a:buFontTx/>
                <a:buNone/>
              </a:pPr>
              <a:t>22</a:t>
            </a:fld>
            <a:endParaRPr lang="en-US" altLang="en-US" sz="1400" dirty="0">
              <a:solidFill>
                <a:srgbClr val="57768E"/>
              </a:solidFill>
            </a:endParaRPr>
          </a:p>
        </p:txBody>
      </p:sp>
    </p:spTree>
    <p:extLst>
      <p:ext uri="{BB962C8B-B14F-4D97-AF65-F5344CB8AC3E}">
        <p14:creationId xmlns:p14="http://schemas.microsoft.com/office/powerpoint/2010/main" val="13219516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8153400" cy="1143000"/>
          </a:xfrm>
        </p:spPr>
        <p:txBody>
          <a:bodyPr/>
          <a:lstStyle/>
          <a:p>
            <a:r>
              <a:rPr lang="en-US" altLang="en-US" dirty="0"/>
              <a:t>How to create an aligned measure set (Cont’d)</a:t>
            </a:r>
          </a:p>
        </p:txBody>
      </p:sp>
      <p:sp>
        <p:nvSpPr>
          <p:cNvPr id="15363" name="Slide Number Placeholder 3"/>
          <p:cNvSpPr>
            <a:spLocks noGrp="1"/>
          </p:cNvSpPr>
          <p:nvPr>
            <p:ph type="sldNum" sz="quarter" idx="4294967295"/>
          </p:nvPr>
        </p:nvSpPr>
        <p:spPr>
          <a:xfrm>
            <a:off x="8382000" y="6400800"/>
            <a:ext cx="533400" cy="228600"/>
          </a:xfrm>
          <a:prstGeom prst="rect">
            <a:avLst/>
          </a:prstGeom>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212772EF-1D05-43EC-B92C-B7F557F11B66}" type="slidenum">
              <a:rPr lang="en-US" altLang="en-US" sz="1400">
                <a:solidFill>
                  <a:srgbClr val="57768E"/>
                </a:solidFill>
              </a:rPr>
              <a:pPr>
                <a:spcBef>
                  <a:spcPct val="0"/>
                </a:spcBef>
                <a:buClrTx/>
                <a:buFontTx/>
                <a:buNone/>
              </a:pPr>
              <a:t>23</a:t>
            </a:fld>
            <a:endParaRPr lang="en-US" altLang="en-US" sz="1400" dirty="0">
              <a:solidFill>
                <a:srgbClr val="57768E"/>
              </a:solidFill>
            </a:endParaRPr>
          </a:p>
        </p:txBody>
      </p:sp>
      <p:grpSp>
        <p:nvGrpSpPr>
          <p:cNvPr id="10" name="Group 9"/>
          <p:cNvGrpSpPr/>
          <p:nvPr/>
        </p:nvGrpSpPr>
        <p:grpSpPr>
          <a:xfrm>
            <a:off x="612992" y="1066800"/>
            <a:ext cx="7918017" cy="5105400"/>
            <a:chOff x="612992" y="1066800"/>
            <a:chExt cx="7918017" cy="510540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Layer>
                  </a14:imgProps>
                </a:ext>
              </a:extLst>
            </a:blip>
            <a:srcRect b="26140"/>
            <a:stretch/>
          </p:blipFill>
          <p:spPr>
            <a:xfrm>
              <a:off x="612992" y="1066800"/>
              <a:ext cx="7918017" cy="5105400"/>
            </a:xfrm>
            <a:prstGeom prst="rect">
              <a:avLst/>
            </a:prstGeom>
          </p:spPr>
        </p:pic>
        <p:grpSp>
          <p:nvGrpSpPr>
            <p:cNvPr id="3" name="Group 2"/>
            <p:cNvGrpSpPr/>
            <p:nvPr/>
          </p:nvGrpSpPr>
          <p:grpSpPr>
            <a:xfrm>
              <a:off x="685800" y="2032732"/>
              <a:ext cx="3154145" cy="813372"/>
              <a:chOff x="990600" y="1878012"/>
              <a:chExt cx="3154145" cy="813372"/>
            </a:xfrm>
          </p:grpSpPr>
          <p:sp>
            <p:nvSpPr>
              <p:cNvPr id="15365" name="Rectangle 5"/>
              <p:cNvSpPr>
                <a:spLocks noChangeArrowheads="1"/>
              </p:cNvSpPr>
              <p:nvPr/>
            </p:nvSpPr>
            <p:spPr bwMode="auto">
              <a:xfrm>
                <a:off x="1706345" y="2362200"/>
                <a:ext cx="2438400" cy="329184"/>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endParaRPr lang="en-US" altLang="en-US" dirty="0">
                  <a:solidFill>
                    <a:srgbClr val="000000"/>
                  </a:solidFill>
                </a:endParaRPr>
              </a:p>
            </p:txBody>
          </p:sp>
          <p:cxnSp>
            <p:nvCxnSpPr>
              <p:cNvPr id="7" name="Straight Arrow Connector 6"/>
              <p:cNvCxnSpPr/>
              <p:nvPr/>
            </p:nvCxnSpPr>
            <p:spPr bwMode="auto">
              <a:xfrm>
                <a:off x="990600" y="1878012"/>
                <a:ext cx="609600" cy="484188"/>
              </a:xfrm>
              <a:prstGeom prst="straightConnector1">
                <a:avLst/>
              </a:prstGeom>
              <a:solidFill>
                <a:schemeClr val="accent1"/>
              </a:solidFill>
              <a:ln w="63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val="23604351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762000" y="-76200"/>
            <a:ext cx="8077200" cy="1143000"/>
          </a:xfrm>
        </p:spPr>
        <p:txBody>
          <a:bodyPr/>
          <a:lstStyle/>
          <a:p>
            <a:r>
              <a:rPr lang="en-US" altLang="en-US" dirty="0"/>
              <a:t>How to create an aligned measure set (Cont’d)</a:t>
            </a:r>
          </a:p>
        </p:txBody>
      </p:sp>
      <p:sp>
        <p:nvSpPr>
          <p:cNvPr id="16388" name="Slide Number Placeholder 3"/>
          <p:cNvSpPr>
            <a:spLocks noGrp="1"/>
          </p:cNvSpPr>
          <p:nvPr>
            <p:ph type="sldNum" sz="quarter" idx="4294967295"/>
          </p:nvPr>
        </p:nvSpPr>
        <p:spPr>
          <a:xfrm>
            <a:off x="8382000" y="6400800"/>
            <a:ext cx="533400" cy="228600"/>
          </a:xfrm>
          <a:prstGeom prst="rect">
            <a:avLst/>
          </a:prstGeom>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4298DDC-9E79-415B-8C66-7F684CA9BBB6}" type="slidenum">
              <a:rPr lang="en-US" altLang="en-US" sz="1400">
                <a:solidFill>
                  <a:srgbClr val="57768E"/>
                </a:solidFill>
              </a:rPr>
              <a:pPr>
                <a:spcBef>
                  <a:spcPct val="0"/>
                </a:spcBef>
                <a:buClrTx/>
                <a:buFontTx/>
                <a:buNone/>
              </a:pPr>
              <a:t>24</a:t>
            </a:fld>
            <a:endParaRPr lang="en-US" altLang="en-US" sz="1400" dirty="0">
              <a:solidFill>
                <a:srgbClr val="57768E"/>
              </a:solidFill>
            </a:endParaRPr>
          </a:p>
        </p:txBody>
      </p:sp>
      <p:grpSp>
        <p:nvGrpSpPr>
          <p:cNvPr id="6" name="Group 5"/>
          <p:cNvGrpSpPr/>
          <p:nvPr/>
        </p:nvGrpSpPr>
        <p:grpSpPr>
          <a:xfrm>
            <a:off x="381000" y="1066800"/>
            <a:ext cx="8150352" cy="4953000"/>
            <a:chOff x="381000" y="1143001"/>
            <a:chExt cx="8150352" cy="495300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Layer>
                  </a14:imgProps>
                </a:ext>
              </a:extLst>
            </a:blip>
            <a:srcRect b="28174"/>
            <a:stretch/>
          </p:blipFill>
          <p:spPr>
            <a:xfrm>
              <a:off x="612648" y="1143001"/>
              <a:ext cx="7918704" cy="4953000"/>
            </a:xfrm>
            <a:prstGeom prst="rect">
              <a:avLst/>
            </a:prstGeom>
          </p:spPr>
        </p:pic>
        <p:sp>
          <p:nvSpPr>
            <p:cNvPr id="16389" name="Rectangle 7"/>
            <p:cNvSpPr>
              <a:spLocks noChangeArrowheads="1"/>
            </p:cNvSpPr>
            <p:nvPr/>
          </p:nvSpPr>
          <p:spPr bwMode="auto">
            <a:xfrm>
              <a:off x="762000" y="2667000"/>
              <a:ext cx="2286000" cy="3429001"/>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endParaRPr lang="en-US" altLang="en-US" dirty="0">
                <a:solidFill>
                  <a:srgbClr val="000000"/>
                </a:solidFill>
              </a:endParaRPr>
            </a:p>
          </p:txBody>
        </p:sp>
        <p:cxnSp>
          <p:nvCxnSpPr>
            <p:cNvPr id="9" name="Straight Arrow Connector 8"/>
            <p:cNvCxnSpPr/>
            <p:nvPr/>
          </p:nvCxnSpPr>
          <p:spPr bwMode="auto">
            <a:xfrm>
              <a:off x="381000" y="1905000"/>
              <a:ext cx="381000" cy="685799"/>
            </a:xfrm>
            <a:prstGeom prst="straightConnector1">
              <a:avLst/>
            </a:prstGeom>
            <a:solidFill>
              <a:schemeClr val="accent1"/>
            </a:solidFill>
            <a:ln w="63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8780407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76200"/>
            <a:ext cx="7315200" cy="1143000"/>
          </a:xfrm>
        </p:spPr>
        <p:txBody>
          <a:bodyPr/>
          <a:lstStyle/>
          <a:p>
            <a:r>
              <a:rPr lang="en-US" altLang="en-US" dirty="0"/>
              <a:t>Measure sets included in the tool</a:t>
            </a:r>
          </a:p>
        </p:txBody>
      </p:sp>
      <p:sp>
        <p:nvSpPr>
          <p:cNvPr id="21507" name="Content Placeholder 2"/>
          <p:cNvSpPr>
            <a:spLocks noGrp="1"/>
          </p:cNvSpPr>
          <p:nvPr>
            <p:ph idx="1"/>
          </p:nvPr>
        </p:nvSpPr>
        <p:spPr>
          <a:xfrm>
            <a:off x="381000" y="1600200"/>
            <a:ext cx="4191000" cy="4648200"/>
          </a:xfrm>
        </p:spPr>
        <p:txBody>
          <a:bodyPr/>
          <a:lstStyle/>
          <a:p>
            <a:pPr>
              <a:spcAft>
                <a:spcPts val="600"/>
              </a:spcAft>
              <a:buFont typeface="Wingdings" panose="05000000000000000000" pitchFamily="2" charset="2"/>
              <a:buChar char="§"/>
            </a:pPr>
            <a:r>
              <a:rPr lang="en-US" altLang="en-US" sz="1600" b="0" dirty="0"/>
              <a:t>Catalyst for Payment Reform Employer-Purchaser Measure Set</a:t>
            </a:r>
          </a:p>
          <a:p>
            <a:pPr>
              <a:spcAft>
                <a:spcPts val="600"/>
              </a:spcAft>
              <a:buFont typeface="Wingdings" panose="05000000000000000000" pitchFamily="2" charset="2"/>
              <a:buChar char="§"/>
            </a:pPr>
            <a:r>
              <a:rPr lang="en-US" altLang="en-US" sz="1600" b="0" dirty="0"/>
              <a:t>CMMI Comprehensive Primary Care Plus (CPC+)</a:t>
            </a:r>
            <a:endParaRPr lang="en-US" altLang="en-US" sz="1600" b="0" baseline="30000" dirty="0"/>
          </a:p>
          <a:p>
            <a:pPr>
              <a:spcAft>
                <a:spcPts val="600"/>
              </a:spcAft>
              <a:buFont typeface="Wingdings" panose="05000000000000000000" pitchFamily="2" charset="2"/>
              <a:buChar char="§"/>
            </a:pPr>
            <a:r>
              <a:rPr lang="en-US" altLang="en-US" sz="1600" b="0" dirty="0"/>
              <a:t>CMMI SIM Recommended Model Performance Metrics</a:t>
            </a:r>
          </a:p>
          <a:p>
            <a:pPr>
              <a:spcAft>
                <a:spcPts val="600"/>
              </a:spcAft>
              <a:buFont typeface="Wingdings" panose="05000000000000000000" pitchFamily="2" charset="2"/>
              <a:buChar char="§"/>
            </a:pPr>
            <a:r>
              <a:rPr lang="en-US" altLang="en-US" sz="1600" b="0" dirty="0"/>
              <a:t>CMS Core Set of Children’s Health Care Quality Measures for Medicaid and CHIP (Child Core Set)</a:t>
            </a:r>
          </a:p>
          <a:p>
            <a:pPr>
              <a:spcAft>
                <a:spcPts val="600"/>
              </a:spcAft>
              <a:buFont typeface="Wingdings" panose="05000000000000000000" pitchFamily="2" charset="2"/>
              <a:buChar char="§"/>
            </a:pPr>
            <a:r>
              <a:rPr lang="en-US" altLang="en-US" sz="1600" b="0" dirty="0"/>
              <a:t>CMS Core Set of Health Care Quality Measures for Adults Enrolled in Medicaid (Medicaid Adult Core Set)</a:t>
            </a:r>
          </a:p>
          <a:p>
            <a:pPr>
              <a:spcAft>
                <a:spcPts val="600"/>
              </a:spcAft>
              <a:buFont typeface="Wingdings" panose="05000000000000000000" pitchFamily="2" charset="2"/>
              <a:buChar char="§"/>
            </a:pPr>
            <a:r>
              <a:rPr lang="en-US" altLang="en-US" sz="1600" b="0" dirty="0"/>
              <a:t>CMS Core Quality Measures Collaborative</a:t>
            </a:r>
          </a:p>
          <a:p>
            <a:pPr>
              <a:spcAft>
                <a:spcPts val="600"/>
              </a:spcAft>
              <a:buFont typeface="Wingdings" panose="05000000000000000000" pitchFamily="2" charset="2"/>
              <a:buChar char="§"/>
            </a:pPr>
            <a:r>
              <a:rPr lang="en-US" altLang="en-US" sz="1600" b="0" dirty="0"/>
              <a:t>CMS Health Home Measure Set</a:t>
            </a:r>
          </a:p>
          <a:p>
            <a:pPr>
              <a:spcAft>
                <a:spcPts val="600"/>
              </a:spcAft>
              <a:buFont typeface="Wingdings" panose="05000000000000000000" pitchFamily="2" charset="2"/>
              <a:buChar char="§"/>
            </a:pPr>
            <a:r>
              <a:rPr lang="en-US" altLang="en-US" sz="1600" b="0" dirty="0"/>
              <a:t>CMS Hospital Value-Based Purchasing</a:t>
            </a:r>
          </a:p>
          <a:p>
            <a:pPr lvl="1"/>
            <a:endParaRPr lang="en-US" altLang="en-US" dirty="0"/>
          </a:p>
        </p:txBody>
      </p:sp>
      <p:sp>
        <p:nvSpPr>
          <p:cNvPr id="21508" name="Slide Number Placeholder 3"/>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endParaRPr lang="en-US" altLang="en-US" sz="1400" dirty="0">
              <a:solidFill>
                <a:srgbClr val="57768E"/>
              </a:solidFill>
            </a:endParaRPr>
          </a:p>
        </p:txBody>
      </p:sp>
      <p:sp>
        <p:nvSpPr>
          <p:cNvPr id="5" name="Content Placeholder 2"/>
          <p:cNvSpPr txBox="1">
            <a:spLocks/>
          </p:cNvSpPr>
          <p:nvPr/>
        </p:nvSpPr>
        <p:spPr bwMode="auto">
          <a:xfrm>
            <a:off x="4570413" y="1600200"/>
            <a:ext cx="4191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lr>
                <a:srgbClr val="57768E"/>
              </a:buClr>
              <a:buFont typeface="Wingdings" panose="05000000000000000000" pitchFamily="2" charset="2"/>
              <a:buChar char="§"/>
              <a:defRPr sz="2400">
                <a:solidFill>
                  <a:srgbClr val="25325B"/>
                </a:solidFill>
                <a:latin typeface="+mn-lt"/>
                <a:ea typeface="+mn-ea"/>
                <a:cs typeface="+mn-cs"/>
              </a:defRPr>
            </a:lvl1pPr>
            <a:lvl2pPr marL="742950" indent="-285750" algn="l" rtl="0" eaLnBrk="0" fontAlgn="base" hangingPunct="0">
              <a:spcBef>
                <a:spcPct val="20000"/>
              </a:spcBef>
              <a:spcAft>
                <a:spcPct val="0"/>
              </a:spcAft>
              <a:buChar char="–"/>
              <a:defRPr sz="2000">
                <a:solidFill>
                  <a:srgbClr val="486176"/>
                </a:solidFill>
                <a:latin typeface="+mn-lt"/>
                <a:ea typeface="+mn-ea"/>
              </a:defRPr>
            </a:lvl2pPr>
            <a:lvl3pPr marL="1143000" indent="-228600" algn="l" rtl="0" eaLnBrk="0" fontAlgn="base" hangingPunct="0">
              <a:spcBef>
                <a:spcPct val="20000"/>
              </a:spcBef>
              <a:spcAft>
                <a:spcPct val="0"/>
              </a:spcAft>
              <a:buChar char="•"/>
              <a:defRPr>
                <a:solidFill>
                  <a:srgbClr val="25325B"/>
                </a:solidFill>
                <a:latin typeface="+mn-lt"/>
                <a:ea typeface="+mn-ea"/>
              </a:defRPr>
            </a:lvl3pPr>
            <a:lvl4pPr marL="1600200" indent="-228600" algn="l" rtl="0" eaLnBrk="0" fontAlgn="base" hangingPunct="0">
              <a:spcBef>
                <a:spcPct val="20000"/>
              </a:spcBef>
              <a:spcAft>
                <a:spcPct val="0"/>
              </a:spcAft>
              <a:buChar char="–"/>
              <a:defRPr sz="1400">
                <a:solidFill>
                  <a:srgbClr val="57768E"/>
                </a:solidFill>
                <a:latin typeface="+mn-lt"/>
                <a:ea typeface="+mn-ea"/>
              </a:defRPr>
            </a:lvl4pPr>
            <a:lvl5pPr marL="2057400" indent="-228600" algn="l" rtl="0" eaLnBrk="0" fontAlgn="base" hangingPunct="0">
              <a:spcBef>
                <a:spcPct val="20000"/>
              </a:spcBef>
              <a:spcAft>
                <a:spcPct val="0"/>
              </a:spcAft>
              <a:buChar char="»"/>
              <a:defRPr sz="1200">
                <a:solidFill>
                  <a:srgbClr val="25325B"/>
                </a:solidFill>
                <a:latin typeface="+mn-lt"/>
                <a:ea typeface="+mn-ea"/>
              </a:defRPr>
            </a:lvl5pPr>
            <a:lvl6pPr marL="2514600" indent="-228600" algn="l" rtl="0" fontAlgn="base">
              <a:spcBef>
                <a:spcPct val="20000"/>
              </a:spcBef>
              <a:spcAft>
                <a:spcPct val="0"/>
              </a:spcAft>
              <a:buChar char="»"/>
              <a:defRPr sz="1200">
                <a:solidFill>
                  <a:srgbClr val="25325B"/>
                </a:solidFill>
                <a:latin typeface="+mn-lt"/>
                <a:ea typeface="+mn-ea"/>
              </a:defRPr>
            </a:lvl6pPr>
            <a:lvl7pPr marL="2971800" indent="-228600" algn="l" rtl="0" fontAlgn="base">
              <a:spcBef>
                <a:spcPct val="20000"/>
              </a:spcBef>
              <a:spcAft>
                <a:spcPct val="0"/>
              </a:spcAft>
              <a:buChar char="»"/>
              <a:defRPr sz="1200">
                <a:solidFill>
                  <a:srgbClr val="25325B"/>
                </a:solidFill>
                <a:latin typeface="+mn-lt"/>
                <a:ea typeface="+mn-ea"/>
              </a:defRPr>
            </a:lvl7pPr>
            <a:lvl8pPr marL="3429000" indent="-228600" algn="l" rtl="0" fontAlgn="base">
              <a:spcBef>
                <a:spcPct val="20000"/>
              </a:spcBef>
              <a:spcAft>
                <a:spcPct val="0"/>
              </a:spcAft>
              <a:buChar char="»"/>
              <a:defRPr sz="1200">
                <a:solidFill>
                  <a:srgbClr val="25325B"/>
                </a:solidFill>
                <a:latin typeface="+mn-lt"/>
                <a:ea typeface="+mn-ea"/>
              </a:defRPr>
            </a:lvl8pPr>
            <a:lvl9pPr marL="3886200" indent="-228600" algn="l" rtl="0" fontAlgn="base">
              <a:spcBef>
                <a:spcPct val="20000"/>
              </a:spcBef>
              <a:spcAft>
                <a:spcPct val="0"/>
              </a:spcAft>
              <a:buChar char="»"/>
              <a:defRPr sz="1200">
                <a:solidFill>
                  <a:srgbClr val="25325B"/>
                </a:solidFill>
                <a:latin typeface="+mn-lt"/>
                <a:ea typeface="+mn-ea"/>
              </a:defRPr>
            </a:lvl9pPr>
          </a:lstStyle>
          <a:p>
            <a:pPr>
              <a:defRPr/>
            </a:pPr>
            <a:r>
              <a:rPr lang="en-US" sz="1600" kern="0" dirty="0">
                <a:solidFill>
                  <a:schemeClr val="tx1"/>
                </a:solidFill>
                <a:latin typeface="Book Antiqua" panose="02040602050305030304" pitchFamily="18" charset="0"/>
              </a:rPr>
              <a:t>CMS Medicare Hospital Care</a:t>
            </a:r>
          </a:p>
          <a:p>
            <a:pPr>
              <a:defRPr/>
            </a:pPr>
            <a:r>
              <a:rPr lang="en-US" sz="1600" kern="0" dirty="0">
                <a:solidFill>
                  <a:schemeClr val="tx1"/>
                </a:solidFill>
                <a:latin typeface="Book Antiqua" panose="02040602050305030304" pitchFamily="18" charset="0"/>
              </a:rPr>
              <a:t>CMS Medicare-Medicaid Plans (MMPs) Capitated Financial Alignment Model (Duals Demonstrations)</a:t>
            </a:r>
          </a:p>
          <a:p>
            <a:pPr>
              <a:defRPr/>
            </a:pPr>
            <a:r>
              <a:rPr lang="en-US" sz="1600" kern="0" dirty="0">
                <a:solidFill>
                  <a:schemeClr val="tx1"/>
                </a:solidFill>
                <a:latin typeface="Book Antiqua" panose="02040602050305030304" pitchFamily="18" charset="0"/>
              </a:rPr>
              <a:t>CMS Medicare Part C &amp; D Star Ratings Measures</a:t>
            </a:r>
          </a:p>
          <a:p>
            <a:pPr>
              <a:defRPr/>
            </a:pPr>
            <a:r>
              <a:rPr lang="en-US" sz="1600" kern="0" dirty="0">
                <a:solidFill>
                  <a:schemeClr val="tx1"/>
                </a:solidFill>
                <a:latin typeface="Book Antiqua" panose="02040602050305030304" pitchFamily="18" charset="0"/>
              </a:rPr>
              <a:t>CMS Medicare Shared Savings Program (MSSP) ACO</a:t>
            </a:r>
          </a:p>
          <a:p>
            <a:pPr>
              <a:defRPr/>
            </a:pPr>
            <a:r>
              <a:rPr lang="en-US" sz="1600" kern="0" dirty="0">
                <a:solidFill>
                  <a:schemeClr val="tx1"/>
                </a:solidFill>
                <a:latin typeface="Book Antiqua" panose="02040602050305030304" pitchFamily="18" charset="0"/>
              </a:rPr>
              <a:t>CMS Merit-based Incentive Payment System (MIPS)</a:t>
            </a:r>
          </a:p>
          <a:p>
            <a:pPr>
              <a:defRPr/>
            </a:pPr>
            <a:r>
              <a:rPr lang="en-US" sz="1600" kern="0" dirty="0">
                <a:solidFill>
                  <a:schemeClr val="tx1"/>
                </a:solidFill>
                <a:latin typeface="Book Antiqua" panose="02040602050305030304" pitchFamily="18" charset="0"/>
              </a:rPr>
              <a:t>CMS Physician Quality Reporting System (PQRS); CMS EP EHR Incentive Clinical Quality Measures (eCQMs); and CMS Cross Cutting Measures (CCMs)</a:t>
            </a:r>
          </a:p>
          <a:p>
            <a:pPr>
              <a:defRPr/>
            </a:pPr>
            <a:r>
              <a:rPr lang="en-US" sz="1600" kern="0" dirty="0">
                <a:solidFill>
                  <a:schemeClr val="tx1"/>
                </a:solidFill>
                <a:latin typeface="Book Antiqua" panose="02040602050305030304" pitchFamily="18" charset="0"/>
              </a:rPr>
              <a:t>Joint Commission Accountability Measures List</a:t>
            </a:r>
          </a:p>
          <a:p>
            <a:pPr lvl="1">
              <a:defRPr/>
            </a:pPr>
            <a:endParaRPr lang="en-US" kern="0" dirty="0"/>
          </a:p>
        </p:txBody>
      </p:sp>
      <p:sp>
        <p:nvSpPr>
          <p:cNvPr id="21511" name="TextBox 6"/>
          <p:cNvSpPr txBox="1">
            <a:spLocks noChangeArrowheads="1"/>
          </p:cNvSpPr>
          <p:nvPr/>
        </p:nvSpPr>
        <p:spPr bwMode="auto">
          <a:xfrm>
            <a:off x="152400" y="1138238"/>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b="1" u="sng" dirty="0"/>
              <a:t>Federal and National Measure Sets Included in the Tool (15)</a:t>
            </a:r>
          </a:p>
        </p:txBody>
      </p:sp>
    </p:spTree>
    <p:extLst>
      <p:ext uri="{BB962C8B-B14F-4D97-AF65-F5344CB8AC3E}">
        <p14:creationId xmlns:p14="http://schemas.microsoft.com/office/powerpoint/2010/main" val="19109737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76200"/>
            <a:ext cx="7467600" cy="1143000"/>
          </a:xfrm>
        </p:spPr>
        <p:txBody>
          <a:bodyPr/>
          <a:lstStyle/>
          <a:p>
            <a:r>
              <a:rPr lang="en-US" altLang="en-US" dirty="0"/>
              <a:t>Measure sets included in the tool (Cont’d)</a:t>
            </a:r>
          </a:p>
        </p:txBody>
      </p:sp>
      <p:sp>
        <p:nvSpPr>
          <p:cNvPr id="3" name="Content Placeholder 2"/>
          <p:cNvSpPr>
            <a:spLocks noGrp="1"/>
          </p:cNvSpPr>
          <p:nvPr>
            <p:ph idx="1"/>
          </p:nvPr>
        </p:nvSpPr>
        <p:spPr>
          <a:xfrm>
            <a:off x="381000" y="1371600"/>
            <a:ext cx="7772400" cy="4114800"/>
          </a:xfrm>
        </p:spPr>
        <p:txBody>
          <a:bodyPr/>
          <a:lstStyle/>
          <a:p>
            <a:pPr marL="0" indent="0">
              <a:buFont typeface="Wingdings" pitchFamily="2" charset="2"/>
              <a:buNone/>
              <a:defRPr/>
            </a:pPr>
            <a:r>
              <a:rPr lang="en-US" b="0" u="sng" dirty="0"/>
              <a:t>State Measure Sets Included in the Tool</a:t>
            </a:r>
          </a:p>
          <a:p>
            <a:pPr>
              <a:defRPr/>
            </a:pPr>
            <a:r>
              <a:rPr lang="en-US" sz="2000" b="0" dirty="0"/>
              <a:t>Medi-Cal P4P Measure Set</a:t>
            </a:r>
          </a:p>
          <a:p>
            <a:pPr>
              <a:defRPr/>
            </a:pPr>
            <a:r>
              <a:rPr lang="en-US" sz="2000" b="0" dirty="0"/>
              <a:t>Oregon CCO Incentive Measures</a:t>
            </a:r>
          </a:p>
          <a:p>
            <a:pPr>
              <a:defRPr/>
            </a:pPr>
            <a:r>
              <a:rPr lang="en-US" sz="2000" b="0" dirty="0"/>
              <a:t>Oregon CCO State Performance “Test” Measures</a:t>
            </a:r>
          </a:p>
          <a:p>
            <a:pPr>
              <a:defRPr/>
            </a:pPr>
            <a:r>
              <a:rPr lang="en-US" sz="2000" b="0" dirty="0"/>
              <a:t>Rhode Island SIM Aligned Measure Set for ACOs</a:t>
            </a:r>
          </a:p>
          <a:p>
            <a:pPr>
              <a:defRPr/>
            </a:pPr>
            <a:r>
              <a:rPr lang="en-US" sz="2000" b="0" dirty="0"/>
              <a:t>Vermont ACO Pilot Core Performance Measures for Payment and Reporting</a:t>
            </a:r>
          </a:p>
          <a:p>
            <a:pPr>
              <a:defRPr/>
            </a:pPr>
            <a:r>
              <a:rPr lang="en-US" sz="2000" b="0" dirty="0"/>
              <a:t>Washington State Common Measure Set for Health Care Quality and Cost</a:t>
            </a:r>
          </a:p>
          <a:p>
            <a:pPr lvl="1">
              <a:defRPr/>
            </a:pPr>
            <a:endParaRPr lang="en-US" dirty="0"/>
          </a:p>
        </p:txBody>
      </p:sp>
    </p:spTree>
    <p:extLst>
      <p:ext uri="{BB962C8B-B14F-4D97-AF65-F5344CB8AC3E}">
        <p14:creationId xmlns:p14="http://schemas.microsoft.com/office/powerpoint/2010/main" val="15285385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lstStyle/>
          <a:p>
            <a:r>
              <a:rPr lang="en-US" dirty="0"/>
              <a:t>Welcome and introductions</a:t>
            </a:r>
          </a:p>
          <a:p>
            <a:r>
              <a:rPr lang="en-US" dirty="0"/>
              <a:t>Background and rationale for alignment</a:t>
            </a:r>
          </a:p>
          <a:p>
            <a:r>
              <a:rPr lang="en-US" dirty="0"/>
              <a:t>Process and lessons from other states</a:t>
            </a:r>
          </a:p>
          <a:p>
            <a:r>
              <a:rPr lang="en-US" dirty="0"/>
              <a:t>Next steps</a:t>
            </a:r>
          </a:p>
        </p:txBody>
      </p:sp>
      <p:sp>
        <p:nvSpPr>
          <p:cNvPr id="4" name="Rectangle 3"/>
          <p:cNvSpPr/>
          <p:nvPr/>
        </p:nvSpPr>
        <p:spPr>
          <a:xfrm>
            <a:off x="-83127" y="3124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3108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Next meeting schedule and high level topics for each meeting</a:t>
            </a:r>
          </a:p>
        </p:txBody>
      </p:sp>
      <p:cxnSp>
        <p:nvCxnSpPr>
          <p:cNvPr id="7" name="Straight Connector 6"/>
          <p:cNvCxnSpPr/>
          <p:nvPr/>
        </p:nvCxnSpPr>
        <p:spPr>
          <a:xfrm>
            <a:off x="4449031" y="1162748"/>
            <a:ext cx="33842" cy="426506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04800" y="2717279"/>
            <a:ext cx="2819400" cy="3073987"/>
            <a:chOff x="0" y="502582"/>
            <a:chExt cx="3957325" cy="1058400"/>
          </a:xfrm>
        </p:grpSpPr>
        <p:sp>
          <p:nvSpPr>
            <p:cNvPr id="24" name="Rectangle 23"/>
            <p:cNvSpPr/>
            <p:nvPr/>
          </p:nvSpPr>
          <p:spPr>
            <a:xfrm>
              <a:off x="0" y="502582"/>
              <a:ext cx="3957325" cy="1058400"/>
            </a:xfrm>
            <a:prstGeom prst="rect">
              <a:avLst/>
            </a:pr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0" y="502582"/>
              <a:ext cx="3957325" cy="105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7132" tIns="291592" rIns="307132" bIns="9956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Describe current landscape</a:t>
              </a:r>
            </a:p>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Agree on guiding principles</a:t>
              </a:r>
            </a:p>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Lay groundwork for Taskforce process</a:t>
              </a:r>
            </a:p>
          </p:txBody>
        </p:sp>
      </p:grpSp>
      <p:grpSp>
        <p:nvGrpSpPr>
          <p:cNvPr id="9" name="Group 8"/>
          <p:cNvGrpSpPr/>
          <p:nvPr/>
        </p:nvGrpSpPr>
        <p:grpSpPr>
          <a:xfrm>
            <a:off x="502666" y="2510641"/>
            <a:ext cx="1385064" cy="413280"/>
            <a:chOff x="197866" y="295942"/>
            <a:chExt cx="2770128" cy="413280"/>
          </a:xfrm>
        </p:grpSpPr>
        <p:sp>
          <p:nvSpPr>
            <p:cNvPr id="22" name="Rounded Rectangle 21"/>
            <p:cNvSpPr/>
            <p:nvPr/>
          </p:nvSpPr>
          <p:spPr>
            <a:xfrm>
              <a:off x="197866" y="295942"/>
              <a:ext cx="2770128" cy="413280"/>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6"/>
            <p:cNvSpPr/>
            <p:nvPr/>
          </p:nvSpPr>
          <p:spPr>
            <a:xfrm>
              <a:off x="218041" y="316117"/>
              <a:ext cx="2729778"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l" defTabSz="622300">
                <a:lnSpc>
                  <a:spcPct val="90000"/>
                </a:lnSpc>
                <a:spcBef>
                  <a:spcPct val="0"/>
                </a:spcBef>
                <a:spcAft>
                  <a:spcPct val="35000"/>
                </a:spcAft>
              </a:pPr>
              <a:r>
                <a:rPr lang="en-US" sz="1600" kern="1200" dirty="0">
                  <a:solidFill>
                    <a:schemeClr val="bg1"/>
                  </a:solidFill>
                  <a:latin typeface="Book Antiqua" panose="02040602050305030304" pitchFamily="18" charset="0"/>
                </a:rPr>
                <a:t>Meeting 1</a:t>
              </a:r>
            </a:p>
          </p:txBody>
        </p:sp>
      </p:grpSp>
      <p:grpSp>
        <p:nvGrpSpPr>
          <p:cNvPr id="10" name="Group 9"/>
          <p:cNvGrpSpPr/>
          <p:nvPr/>
        </p:nvGrpSpPr>
        <p:grpSpPr>
          <a:xfrm>
            <a:off x="3352800" y="2717552"/>
            <a:ext cx="2438399" cy="3073648"/>
            <a:chOff x="0" y="1843222"/>
            <a:chExt cx="3957325" cy="837900"/>
          </a:xfrm>
        </p:grpSpPr>
        <p:sp>
          <p:nvSpPr>
            <p:cNvPr id="20" name="Rectangle 19"/>
            <p:cNvSpPr/>
            <p:nvPr/>
          </p:nvSpPr>
          <p:spPr>
            <a:xfrm>
              <a:off x="0" y="1843222"/>
              <a:ext cx="3957325" cy="837900"/>
            </a:xfrm>
            <a:prstGeom prst="rect">
              <a:avLst/>
            </a:pr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0" y="1843222"/>
              <a:ext cx="3957325" cy="837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7132" tIns="291592" rIns="307132" bIns="99568" numCol="1" spcCol="1270" anchor="t" anchorCtr="0">
              <a:noAutofit/>
            </a:bodyPr>
            <a:lstStyle/>
            <a:p>
              <a:pPr marL="114300" lvl="1" indent="-114300" defTabSz="622300">
                <a:lnSpc>
                  <a:spcPct val="90000"/>
                </a:lnSpc>
                <a:spcBef>
                  <a:spcPct val="0"/>
                </a:spcBef>
                <a:spcAft>
                  <a:spcPct val="15000"/>
                </a:spcAft>
                <a:buFontTx/>
                <a:buChar char="••"/>
              </a:pPr>
              <a:r>
                <a:rPr lang="en-US" sz="1600" dirty="0">
                  <a:latin typeface="Book Antiqua" panose="02040602050305030304" pitchFamily="18" charset="0"/>
                </a:rPr>
                <a:t>Finish laying groundwork for Taskforce process</a:t>
              </a:r>
            </a:p>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Discuss specific measures</a:t>
              </a:r>
            </a:p>
          </p:txBody>
        </p:sp>
      </p:grpSp>
      <p:grpSp>
        <p:nvGrpSpPr>
          <p:cNvPr id="11" name="Group 10"/>
          <p:cNvGrpSpPr/>
          <p:nvPr/>
        </p:nvGrpSpPr>
        <p:grpSpPr>
          <a:xfrm>
            <a:off x="3494528" y="2510641"/>
            <a:ext cx="1385064" cy="413280"/>
            <a:chOff x="197866" y="1636582"/>
            <a:chExt cx="2770128" cy="413280"/>
          </a:xfrm>
        </p:grpSpPr>
        <p:sp>
          <p:nvSpPr>
            <p:cNvPr id="18" name="Rounded Rectangle 17"/>
            <p:cNvSpPr/>
            <p:nvPr/>
          </p:nvSpPr>
          <p:spPr>
            <a:xfrm>
              <a:off x="197866" y="1636582"/>
              <a:ext cx="2770128" cy="413280"/>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10"/>
            <p:cNvSpPr/>
            <p:nvPr/>
          </p:nvSpPr>
          <p:spPr>
            <a:xfrm>
              <a:off x="218041" y="1656757"/>
              <a:ext cx="2729778"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l" defTabSz="622300">
                <a:lnSpc>
                  <a:spcPct val="90000"/>
                </a:lnSpc>
                <a:spcBef>
                  <a:spcPct val="0"/>
                </a:spcBef>
                <a:spcAft>
                  <a:spcPct val="35000"/>
                </a:spcAft>
              </a:pPr>
              <a:r>
                <a:rPr lang="en-US" sz="1600" kern="1200" dirty="0">
                  <a:solidFill>
                    <a:schemeClr val="bg1"/>
                  </a:solidFill>
                  <a:latin typeface="Book Antiqua" panose="02040602050305030304" pitchFamily="18" charset="0"/>
                </a:rPr>
                <a:t>Meetings 2-5</a:t>
              </a:r>
            </a:p>
          </p:txBody>
        </p:sp>
      </p:grpSp>
      <p:grpSp>
        <p:nvGrpSpPr>
          <p:cNvPr id="12" name="Group 11"/>
          <p:cNvGrpSpPr/>
          <p:nvPr/>
        </p:nvGrpSpPr>
        <p:grpSpPr>
          <a:xfrm>
            <a:off x="5943598" y="2704215"/>
            <a:ext cx="2971801" cy="3090283"/>
            <a:chOff x="0" y="2963361"/>
            <a:chExt cx="3957325" cy="1455299"/>
          </a:xfrm>
        </p:grpSpPr>
        <p:sp>
          <p:nvSpPr>
            <p:cNvPr id="16" name="Rectangle 15"/>
            <p:cNvSpPr/>
            <p:nvPr/>
          </p:nvSpPr>
          <p:spPr>
            <a:xfrm>
              <a:off x="0" y="2963361"/>
              <a:ext cx="3957325" cy="1455299"/>
            </a:xfrm>
            <a:prstGeom prst="rect">
              <a:avLst/>
            </a:prstGeom>
            <a:no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2963361"/>
              <a:ext cx="3957325" cy="1455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7132" tIns="291592" rIns="307132" bIns="99568"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Final decisions on measure sets and how they should be used</a:t>
              </a:r>
            </a:p>
            <a:p>
              <a:pPr marL="114300" lvl="1" indent="-114300" algn="l" defTabSz="622300">
                <a:lnSpc>
                  <a:spcPct val="90000"/>
                </a:lnSpc>
                <a:spcBef>
                  <a:spcPct val="0"/>
                </a:spcBef>
                <a:spcAft>
                  <a:spcPct val="15000"/>
                </a:spcAft>
                <a:buChar char="••"/>
              </a:pPr>
              <a:r>
                <a:rPr lang="en-US" sz="1600" kern="1200" dirty="0">
                  <a:latin typeface="Book Antiqua" panose="02040602050305030304" pitchFamily="18" charset="0"/>
                </a:rPr>
                <a:t>Begin planning for implementation, including collection of clinical data to support outcome measures</a:t>
              </a:r>
            </a:p>
            <a:p>
              <a:pPr marL="114300" lvl="1" indent="-114300" algn="l" defTabSz="622300">
                <a:lnSpc>
                  <a:spcPct val="90000"/>
                </a:lnSpc>
                <a:spcBef>
                  <a:spcPct val="0"/>
                </a:spcBef>
                <a:spcAft>
                  <a:spcPct val="15000"/>
                </a:spcAft>
                <a:buChar char="••"/>
              </a:pPr>
              <a:r>
                <a:rPr lang="en-US" sz="1600" dirty="0">
                  <a:latin typeface="Book Antiqua" panose="02040602050305030304" pitchFamily="18" charset="0"/>
                </a:rPr>
                <a:t>Begin planning for priority setting around measure gaps</a:t>
              </a:r>
              <a:endParaRPr lang="en-US" sz="1600" kern="1200" dirty="0">
                <a:latin typeface="Book Antiqua" panose="02040602050305030304" pitchFamily="18" charset="0"/>
              </a:endParaRPr>
            </a:p>
          </p:txBody>
        </p:sp>
      </p:grpSp>
      <p:grpSp>
        <p:nvGrpSpPr>
          <p:cNvPr id="13" name="Group 12"/>
          <p:cNvGrpSpPr/>
          <p:nvPr/>
        </p:nvGrpSpPr>
        <p:grpSpPr>
          <a:xfrm>
            <a:off x="6106088" y="2510640"/>
            <a:ext cx="1729821" cy="413280"/>
            <a:chOff x="197866" y="2756721"/>
            <a:chExt cx="2770128" cy="413280"/>
          </a:xfrm>
        </p:grpSpPr>
        <p:sp>
          <p:nvSpPr>
            <p:cNvPr id="14" name="Rounded Rectangle 13"/>
            <p:cNvSpPr/>
            <p:nvPr/>
          </p:nvSpPr>
          <p:spPr>
            <a:xfrm>
              <a:off x="197866" y="2756721"/>
              <a:ext cx="2770128" cy="413280"/>
            </a:xfrm>
            <a:prstGeom prst="roundRect">
              <a:avLst/>
            </a:prstGeom>
            <a:solidFill>
              <a:schemeClr val="tx2"/>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4"/>
            <p:cNvSpPr/>
            <p:nvPr/>
          </p:nvSpPr>
          <p:spPr>
            <a:xfrm>
              <a:off x="218041" y="2776896"/>
              <a:ext cx="2729778" cy="372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4704" tIns="0" rIns="104704" bIns="0" numCol="1" spcCol="1270" anchor="ctr" anchorCtr="0">
              <a:noAutofit/>
            </a:bodyPr>
            <a:lstStyle/>
            <a:p>
              <a:pPr lvl="0" algn="l" defTabSz="622300">
                <a:lnSpc>
                  <a:spcPct val="90000"/>
                </a:lnSpc>
                <a:spcBef>
                  <a:spcPct val="0"/>
                </a:spcBef>
                <a:spcAft>
                  <a:spcPct val="35000"/>
                </a:spcAft>
              </a:pPr>
              <a:r>
                <a:rPr lang="en-US" sz="1600" kern="1200" dirty="0">
                  <a:solidFill>
                    <a:schemeClr val="bg1"/>
                  </a:solidFill>
                  <a:latin typeface="Book Antiqua" panose="02040602050305030304" pitchFamily="18" charset="0"/>
                </a:rPr>
                <a:t>Meeting 6-10</a:t>
              </a:r>
            </a:p>
          </p:txBody>
        </p:sp>
      </p:grpSp>
      <p:sp>
        <p:nvSpPr>
          <p:cNvPr id="26" name="Isosceles Triangle 25"/>
          <p:cNvSpPr/>
          <p:nvPr/>
        </p:nvSpPr>
        <p:spPr bwMode="auto">
          <a:xfrm rot="5400000">
            <a:off x="3048000" y="5239119"/>
            <a:ext cx="304800" cy="304800"/>
          </a:xfrm>
          <a:prstGeom prst="triangle">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
        <p:nvSpPr>
          <p:cNvPr id="27" name="Isosceles Triangle 26"/>
          <p:cNvSpPr/>
          <p:nvPr/>
        </p:nvSpPr>
        <p:spPr bwMode="auto">
          <a:xfrm rot="5400000">
            <a:off x="5638799" y="5257800"/>
            <a:ext cx="304800" cy="304800"/>
          </a:xfrm>
          <a:prstGeom prst="triangle">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28083356"/>
              </p:ext>
            </p:extLst>
          </p:nvPr>
        </p:nvGraphicFramePr>
        <p:xfrm>
          <a:off x="304800" y="1295400"/>
          <a:ext cx="8466869" cy="3352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20000"/>
                    </a:ext>
                  </a:extLst>
                </a:gridCol>
                <a:gridCol w="846869">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315306">
                  <a:extLst>
                    <a:ext uri="{9D8B030D-6E8A-4147-A177-3AD203B41FA5}">
                      <a16:colId xmlns:a16="http://schemas.microsoft.com/office/drawing/2014/main" val="20006"/>
                    </a:ext>
                  </a:extLst>
                </a:gridCol>
                <a:gridCol w="1199294">
                  <a:extLst>
                    <a:ext uri="{9D8B030D-6E8A-4147-A177-3AD203B41FA5}">
                      <a16:colId xmlns:a16="http://schemas.microsoft.com/office/drawing/2014/main" val="20007"/>
                    </a:ext>
                  </a:extLst>
                </a:gridCol>
              </a:tblGrid>
              <a:tr h="335280">
                <a:tc>
                  <a:txBody>
                    <a:bodyPr/>
                    <a:lstStyle/>
                    <a:p>
                      <a:r>
                        <a:rPr lang="en-US" sz="1600" dirty="0">
                          <a:solidFill>
                            <a:schemeClr val="bg1"/>
                          </a:solidFill>
                          <a:latin typeface="Book Antiqua" panose="02040602050305030304" pitchFamily="18" charset="0"/>
                        </a:rPr>
                        <a:t>May</a:t>
                      </a:r>
                    </a:p>
                  </a:txBody>
                  <a:tcPr>
                    <a:solidFill>
                      <a:schemeClr val="tx2"/>
                    </a:solidFill>
                  </a:tcPr>
                </a:tc>
                <a:tc>
                  <a:txBody>
                    <a:bodyPr/>
                    <a:lstStyle/>
                    <a:p>
                      <a:r>
                        <a:rPr lang="en-US" sz="1600" dirty="0">
                          <a:solidFill>
                            <a:schemeClr val="bg1"/>
                          </a:solidFill>
                          <a:latin typeface="Book Antiqua" panose="02040602050305030304" pitchFamily="18" charset="0"/>
                        </a:rPr>
                        <a:t>June</a:t>
                      </a:r>
                    </a:p>
                  </a:txBody>
                  <a:tcPr>
                    <a:solidFill>
                      <a:schemeClr val="tx2"/>
                    </a:solidFill>
                  </a:tcPr>
                </a:tc>
                <a:tc>
                  <a:txBody>
                    <a:bodyPr/>
                    <a:lstStyle/>
                    <a:p>
                      <a:r>
                        <a:rPr lang="en-US" sz="1600" dirty="0">
                          <a:solidFill>
                            <a:schemeClr val="bg1"/>
                          </a:solidFill>
                          <a:latin typeface="Book Antiqua" panose="02040602050305030304" pitchFamily="18" charset="0"/>
                        </a:rPr>
                        <a:t>July</a:t>
                      </a:r>
                    </a:p>
                  </a:txBody>
                  <a:tcPr>
                    <a:solidFill>
                      <a:schemeClr val="tx2"/>
                    </a:solidFill>
                  </a:tcPr>
                </a:tc>
                <a:tc>
                  <a:txBody>
                    <a:bodyPr/>
                    <a:lstStyle/>
                    <a:p>
                      <a:r>
                        <a:rPr lang="en-US" sz="1600" dirty="0">
                          <a:solidFill>
                            <a:schemeClr val="bg1"/>
                          </a:solidFill>
                          <a:latin typeface="Book Antiqua" panose="02040602050305030304" pitchFamily="18" charset="0"/>
                        </a:rPr>
                        <a:t>August</a:t>
                      </a:r>
                    </a:p>
                  </a:txBody>
                  <a:tcPr>
                    <a:solidFill>
                      <a:schemeClr val="tx2"/>
                    </a:solidFill>
                  </a:tcPr>
                </a:tc>
                <a:tc>
                  <a:txBody>
                    <a:bodyPr/>
                    <a:lstStyle/>
                    <a:p>
                      <a:r>
                        <a:rPr lang="en-US" sz="1600" dirty="0">
                          <a:solidFill>
                            <a:schemeClr val="bg1"/>
                          </a:solidFill>
                          <a:latin typeface="Book Antiqua" panose="02040602050305030304" pitchFamily="18" charset="0"/>
                        </a:rPr>
                        <a:t>September</a:t>
                      </a:r>
                    </a:p>
                  </a:txBody>
                  <a:tcPr>
                    <a:solidFill>
                      <a:schemeClr val="tx2"/>
                    </a:solidFill>
                  </a:tcPr>
                </a:tc>
                <a:tc>
                  <a:txBody>
                    <a:bodyPr/>
                    <a:lstStyle/>
                    <a:p>
                      <a:r>
                        <a:rPr lang="en-US" sz="1600" dirty="0">
                          <a:solidFill>
                            <a:schemeClr val="bg1"/>
                          </a:solidFill>
                          <a:latin typeface="Book Antiqua" panose="02040602050305030304" pitchFamily="18" charset="0"/>
                        </a:rPr>
                        <a:t>October</a:t>
                      </a:r>
                    </a:p>
                  </a:txBody>
                  <a:tcPr>
                    <a:solidFill>
                      <a:schemeClr val="tx2"/>
                    </a:solidFill>
                  </a:tcPr>
                </a:tc>
                <a:tc>
                  <a:txBody>
                    <a:bodyPr/>
                    <a:lstStyle/>
                    <a:p>
                      <a:r>
                        <a:rPr lang="en-US" sz="1600" dirty="0">
                          <a:solidFill>
                            <a:schemeClr val="bg1"/>
                          </a:solidFill>
                          <a:latin typeface="Book Antiqua" panose="02040602050305030304" pitchFamily="18" charset="0"/>
                        </a:rPr>
                        <a:t>November</a:t>
                      </a:r>
                    </a:p>
                  </a:txBody>
                  <a:tcPr>
                    <a:solidFill>
                      <a:schemeClr val="tx2"/>
                    </a:solidFill>
                  </a:tcPr>
                </a:tc>
                <a:tc>
                  <a:txBody>
                    <a:bodyPr/>
                    <a:lstStyle/>
                    <a:p>
                      <a:r>
                        <a:rPr lang="en-US" sz="1600" dirty="0">
                          <a:solidFill>
                            <a:schemeClr val="bg1"/>
                          </a:solidFill>
                          <a:latin typeface="Book Antiqua" panose="02040602050305030304" pitchFamily="18" charset="0"/>
                        </a:rPr>
                        <a:t>December</a:t>
                      </a:r>
                    </a:p>
                  </a:txBody>
                  <a:tcPr>
                    <a:solidFill>
                      <a:schemeClr val="tx2"/>
                    </a:solidFill>
                  </a:tcPr>
                </a:tc>
                <a:extLst>
                  <a:ext uri="{0D108BD9-81ED-4DB2-BD59-A6C34878D82A}">
                    <a16:rowId xmlns:a16="http://schemas.microsoft.com/office/drawing/2014/main" val="10000"/>
                  </a:ext>
                </a:extLst>
              </a:tr>
            </a:tbl>
          </a:graphicData>
        </a:graphic>
      </p:graphicFrame>
      <p:sp>
        <p:nvSpPr>
          <p:cNvPr id="51" name="Oval 50"/>
          <p:cNvSpPr/>
          <p:nvPr/>
        </p:nvSpPr>
        <p:spPr>
          <a:xfrm>
            <a:off x="370735" y="1685206"/>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2" name="Straight Connector 51"/>
          <p:cNvCxnSpPr/>
          <p:nvPr/>
        </p:nvCxnSpPr>
        <p:spPr>
          <a:xfrm flipV="1">
            <a:off x="446507" y="1913808"/>
            <a:ext cx="0" cy="2183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210228" y="1685206"/>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9" name="Straight Connector 58"/>
          <p:cNvCxnSpPr/>
          <p:nvPr/>
        </p:nvCxnSpPr>
        <p:spPr>
          <a:xfrm flipV="1">
            <a:off x="2286000" y="1913806"/>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3581400" y="1685206"/>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2" name="Straight Connector 61"/>
          <p:cNvCxnSpPr/>
          <p:nvPr/>
        </p:nvCxnSpPr>
        <p:spPr>
          <a:xfrm flipV="1">
            <a:off x="3657172" y="1913806"/>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030056"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8" name="Straight Connector 67"/>
          <p:cNvCxnSpPr/>
          <p:nvPr/>
        </p:nvCxnSpPr>
        <p:spPr>
          <a:xfrm flipV="1">
            <a:off x="5105828"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6400800"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0" name="Straight Connector 69"/>
          <p:cNvCxnSpPr/>
          <p:nvPr/>
        </p:nvCxnSpPr>
        <p:spPr>
          <a:xfrm flipV="1">
            <a:off x="6476572"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925228" y="1685206"/>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3" name="Straight Connector 72"/>
          <p:cNvCxnSpPr/>
          <p:nvPr/>
        </p:nvCxnSpPr>
        <p:spPr>
          <a:xfrm flipV="1">
            <a:off x="8001000" y="1913806"/>
            <a:ext cx="0" cy="196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495800"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0" name="Straight Connector 39"/>
          <p:cNvCxnSpPr/>
          <p:nvPr/>
        </p:nvCxnSpPr>
        <p:spPr>
          <a:xfrm flipV="1">
            <a:off x="4571572"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563456"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2" name="Straight Connector 41"/>
          <p:cNvCxnSpPr/>
          <p:nvPr/>
        </p:nvCxnSpPr>
        <p:spPr>
          <a:xfrm flipV="1">
            <a:off x="5639228"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944456"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4" name="Straight Connector 43"/>
          <p:cNvCxnSpPr/>
          <p:nvPr/>
        </p:nvCxnSpPr>
        <p:spPr>
          <a:xfrm flipV="1">
            <a:off x="6020228"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087456" y="1676400"/>
            <a:ext cx="151544" cy="152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6" name="Straight Connector 45"/>
          <p:cNvCxnSpPr/>
          <p:nvPr/>
        </p:nvCxnSpPr>
        <p:spPr>
          <a:xfrm flipV="1">
            <a:off x="7163228" y="1905000"/>
            <a:ext cx="0" cy="20514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286000" y="2132131"/>
            <a:ext cx="33532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020228" y="2118953"/>
            <a:ext cx="198077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880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108715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664200" cy="500062"/>
          </a:xfrm>
        </p:spPr>
        <p:txBody>
          <a:bodyPr/>
          <a:lstStyle/>
          <a:p>
            <a:r>
              <a:rPr lang="en-US" dirty="0">
                <a:latin typeface="Book Antiqua" panose="02040602050305030304" pitchFamily="18" charset="0"/>
              </a:rPr>
              <a:t>Taskforce Participants: Stakeholders </a:t>
            </a:r>
          </a:p>
        </p:txBody>
      </p:sp>
      <p:graphicFrame>
        <p:nvGraphicFramePr>
          <p:cNvPr id="5" name="Table 4"/>
          <p:cNvGraphicFramePr>
            <a:graphicFrameLocks noGrp="1"/>
          </p:cNvGraphicFramePr>
          <p:nvPr>
            <p:extLst>
              <p:ext uri="{D42A27DB-BD31-4B8C-83A1-F6EECF244321}">
                <p14:modId xmlns:p14="http://schemas.microsoft.com/office/powerpoint/2010/main" val="3023241815"/>
              </p:ext>
            </p:extLst>
          </p:nvPr>
        </p:nvGraphicFramePr>
        <p:xfrm>
          <a:off x="76200" y="990600"/>
          <a:ext cx="8991600" cy="5541937"/>
        </p:xfrm>
        <a:graphic>
          <a:graphicData uri="http://schemas.openxmlformats.org/drawingml/2006/table">
            <a:tbl>
              <a:tblPr firstRow="1" bandRow="1">
                <a:tableStyleId>{93296810-A885-4BE3-A3E7-6D5BEEA58F35}</a:tableStyleId>
              </a:tblPr>
              <a:tblGrid>
                <a:gridCol w="2286000">
                  <a:extLst>
                    <a:ext uri="{9D8B030D-6E8A-4147-A177-3AD203B41FA5}">
                      <a16:colId xmlns:a16="http://schemas.microsoft.com/office/drawing/2014/main" val="20000"/>
                    </a:ext>
                  </a:extLst>
                </a:gridCol>
                <a:gridCol w="3866148">
                  <a:extLst>
                    <a:ext uri="{9D8B030D-6E8A-4147-A177-3AD203B41FA5}">
                      <a16:colId xmlns:a16="http://schemas.microsoft.com/office/drawing/2014/main" val="20001"/>
                    </a:ext>
                  </a:extLst>
                </a:gridCol>
                <a:gridCol w="2839452">
                  <a:extLst>
                    <a:ext uri="{9D8B030D-6E8A-4147-A177-3AD203B41FA5}">
                      <a16:colId xmlns:a16="http://schemas.microsoft.com/office/drawing/2014/main" val="20002"/>
                    </a:ext>
                  </a:extLst>
                </a:gridCol>
              </a:tblGrid>
              <a:tr h="174529">
                <a:tc>
                  <a:txBody>
                    <a:bodyPr/>
                    <a:lstStyle/>
                    <a:p>
                      <a:pPr algn="l" fontAlgn="b"/>
                      <a:r>
                        <a:rPr lang="en-US" sz="1200" u="none" strike="noStrike" dirty="0">
                          <a:effectLst/>
                        </a:rPr>
                        <a:t>Name (*Subcommittee)</a:t>
                      </a:r>
                      <a:endParaRPr lang="en-US" sz="1200" b="1"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Title</a:t>
                      </a:r>
                      <a:endParaRPr lang="en-US" sz="1200" b="1"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Organization</a:t>
                      </a:r>
                      <a:endParaRPr lang="en-US" sz="1200" b="1"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0"/>
                  </a:ext>
                </a:extLst>
              </a:tr>
              <a:tr h="183292">
                <a:tc>
                  <a:txBody>
                    <a:bodyPr/>
                    <a:lstStyle/>
                    <a:p>
                      <a:pPr algn="l" fontAlgn="b"/>
                      <a:r>
                        <a:rPr lang="en-US" sz="1200" u="none" strike="noStrike" dirty="0">
                          <a:effectLst/>
                        </a:rPr>
                        <a:t>Mark Alexakos, MD, MPP*</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Behavioral Health Officer</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Lynn Community Health Center</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1"/>
                  </a:ext>
                </a:extLst>
              </a:tr>
              <a:tr h="183292">
                <a:tc>
                  <a:txBody>
                    <a:bodyPr/>
                    <a:lstStyle/>
                    <a:p>
                      <a:pPr algn="l" fontAlgn="b"/>
                      <a:r>
                        <a:rPr lang="en-US" sz="1200" u="none" strike="noStrike" dirty="0">
                          <a:effectLst/>
                        </a:rPr>
                        <a:t>Renee Altman Nefussy</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Senior Manager of Quality Performance and Informatics </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Tufts Health Plan </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2"/>
                  </a:ext>
                </a:extLst>
              </a:tr>
              <a:tr h="183292">
                <a:tc>
                  <a:txBody>
                    <a:bodyPr/>
                    <a:lstStyle/>
                    <a:p>
                      <a:pPr algn="l" fontAlgn="b"/>
                      <a:r>
                        <a:rPr lang="en-US" sz="1200" u="none" strike="noStrike" dirty="0">
                          <a:effectLst/>
                        </a:rPr>
                        <a:t>Richard Antonelli, MD, MS*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Medical Director, Integrated Care</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Boston Children's Hospital</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3"/>
                  </a:ext>
                </a:extLst>
              </a:tr>
              <a:tr h="360235">
                <a:tc>
                  <a:txBody>
                    <a:bodyPr/>
                    <a:lstStyle/>
                    <a:p>
                      <a:pPr algn="l" fontAlgn="b"/>
                      <a:r>
                        <a:rPr lang="en-US" sz="1200" u="none" strike="noStrike" dirty="0">
                          <a:effectLst/>
                        </a:rPr>
                        <a:t>Arlene Ash, PhD*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Professor and Chief, Division of Biostatistics and Health Services Research</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University of Massachusetts Medical School</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4"/>
                  </a:ext>
                </a:extLst>
              </a:tr>
              <a:tr h="183292">
                <a:tc>
                  <a:txBody>
                    <a:bodyPr/>
                    <a:lstStyle/>
                    <a:p>
                      <a:pPr algn="l" fontAlgn="b"/>
                      <a:r>
                        <a:rPr lang="en-US" sz="1200" u="none" strike="noStrike" dirty="0">
                          <a:effectLst/>
                        </a:rPr>
                        <a:t>Barrie Baker, MD, MBA</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Medical Officer</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Tufts Health Public Plans</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5"/>
                  </a:ext>
                </a:extLst>
              </a:tr>
              <a:tr h="183292">
                <a:tc>
                  <a:txBody>
                    <a:bodyPr/>
                    <a:lstStyle/>
                    <a:p>
                      <a:pPr algn="l" fontAlgn="b"/>
                      <a:r>
                        <a:rPr lang="en-US" sz="1200" u="none" strike="noStrike" dirty="0">
                          <a:effectLst/>
                        </a:rPr>
                        <a:t>Dennis Heaphy, MEd, MPH*</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Healthcare Advocate</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Disability Policy Consortium</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6"/>
                  </a:ext>
                </a:extLst>
              </a:tr>
              <a:tr h="360235">
                <a:tc>
                  <a:txBody>
                    <a:bodyPr/>
                    <a:lstStyle/>
                    <a:p>
                      <a:pPr algn="l" fontAlgn="b"/>
                      <a:r>
                        <a:rPr lang="en-US" sz="1200" u="none" strike="noStrike" dirty="0">
                          <a:effectLst/>
                        </a:rPr>
                        <a:t>Lisa Iezzoni, MD, MSc*</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Professor of Medicine</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Massachusetts General Hospital / Harvard Medical School</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7"/>
                  </a:ext>
                </a:extLst>
              </a:tr>
              <a:tr h="191024">
                <a:tc>
                  <a:txBody>
                    <a:bodyPr/>
                    <a:lstStyle/>
                    <a:p>
                      <a:pPr algn="l" fontAlgn="b"/>
                      <a:r>
                        <a:rPr lang="en-US" sz="1200" u="none" strike="noStrike" dirty="0">
                          <a:effectLst/>
                        </a:rPr>
                        <a:t>Thomas Isaac, MD, MBA, MPH</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Medical Director, Quality</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Atrius Health</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8"/>
                  </a:ext>
                </a:extLst>
              </a:tr>
              <a:tr h="183292">
                <a:tc>
                  <a:txBody>
                    <a:bodyPr/>
                    <a:lstStyle/>
                    <a:p>
                      <a:pPr algn="l" fontAlgn="b"/>
                      <a:r>
                        <a:rPr lang="en-US" sz="1200" u="none" strike="noStrike" dirty="0">
                          <a:effectLst/>
                        </a:rPr>
                        <a:t>Melinda Karp, MBA*</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Vice President, Consumer Centered Quality</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Commonwealth Care Alliance</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09"/>
                  </a:ext>
                </a:extLst>
              </a:tr>
              <a:tr h="360235">
                <a:tc>
                  <a:txBody>
                    <a:bodyPr/>
                    <a:lstStyle/>
                    <a:p>
                      <a:pPr algn="l" fontAlgn="b"/>
                      <a:r>
                        <a:rPr lang="en-US" sz="1200" u="none" strike="noStrike" dirty="0">
                          <a:effectLst/>
                        </a:rPr>
                        <a:t>Holly Oh, MD*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Medical Officer; Chair, Quality Committee</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The Dimmock Center; Community Care Cooperative</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0"/>
                  </a:ext>
                </a:extLst>
              </a:tr>
              <a:tr h="360235">
                <a:tc>
                  <a:txBody>
                    <a:bodyPr/>
                    <a:lstStyle/>
                    <a:p>
                      <a:pPr algn="l" fontAlgn="b"/>
                      <a:r>
                        <a:rPr lang="en-US" sz="1200" u="none" strike="noStrike" dirty="0">
                          <a:effectLst/>
                        </a:rPr>
                        <a:t>Elisabeth Okrant, MPH*</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Vice President, Quality Management</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Massachusetts Behavioral Health Partnership / Beacon Health Options</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1"/>
                  </a:ext>
                </a:extLst>
              </a:tr>
              <a:tr h="183292">
                <a:tc>
                  <a:txBody>
                    <a:bodyPr/>
                    <a:lstStyle/>
                    <a:p>
                      <a:pPr algn="l" fontAlgn="b"/>
                      <a:r>
                        <a:rPr lang="en-US" sz="1200" u="none" strike="noStrike" dirty="0">
                          <a:effectLst/>
                        </a:rPr>
                        <a:t>Dan Olshansky, LICSW*</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Vice President of Clinical Quality</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Behavioral Health Network</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2"/>
                  </a:ext>
                </a:extLst>
              </a:tr>
              <a:tr h="360235">
                <a:tc>
                  <a:txBody>
                    <a:bodyPr/>
                    <a:lstStyle/>
                    <a:p>
                      <a:pPr algn="l" fontAlgn="b"/>
                      <a:r>
                        <a:rPr lang="en-US" sz="1200" u="none" strike="noStrike" dirty="0">
                          <a:effectLst/>
                        </a:rPr>
                        <a:t>Claire Cecile Pierre, MD*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of Quality and Medical Informatics / Faculty Director of Systems Transformation</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South End Community Health Center / Harvard Medical School</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3"/>
                  </a:ext>
                </a:extLst>
              </a:tr>
              <a:tr h="104355">
                <a:tc>
                  <a:txBody>
                    <a:bodyPr/>
                    <a:lstStyle/>
                    <a:p>
                      <a:pPr algn="l" fontAlgn="b"/>
                      <a:r>
                        <a:rPr lang="en-US" sz="1200" u="none" strike="noStrike" dirty="0">
                          <a:effectLst/>
                        </a:rPr>
                        <a:t>Michael Sherman, MD, MBA, MS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Medical Officer and Senior Vice President</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Harvard Pilgrim Health Care</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4"/>
                  </a:ext>
                </a:extLst>
              </a:tr>
              <a:tr h="183292">
                <a:tc>
                  <a:txBody>
                    <a:bodyPr/>
                    <a:lstStyle/>
                    <a:p>
                      <a:pPr algn="l" fontAlgn="b"/>
                      <a:r>
                        <a:rPr lang="en-US" sz="1200" u="none" strike="noStrike" dirty="0">
                          <a:effectLst/>
                        </a:rPr>
                        <a:t>Barbra Rabson, MPH*</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President and CEO</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Massachusetts Health Quality Partners</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5"/>
                  </a:ext>
                </a:extLst>
              </a:tr>
              <a:tr h="360235">
                <a:tc>
                  <a:txBody>
                    <a:bodyPr/>
                    <a:lstStyle/>
                    <a:p>
                      <a:pPr algn="l" fontAlgn="b"/>
                      <a:r>
                        <a:rPr lang="en-US" sz="1200" u="none" strike="noStrike" dirty="0">
                          <a:effectLst/>
                        </a:rPr>
                        <a:t>Dana Gelb Safran, ScD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Chief Performance Measurement and Improvement Officer and Senior VP, Enterprise Analytics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Blue Cross Blue Shield of Massachusetts</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6"/>
                  </a:ext>
                </a:extLst>
              </a:tr>
              <a:tr h="288494">
                <a:tc>
                  <a:txBody>
                    <a:bodyPr/>
                    <a:lstStyle/>
                    <a:p>
                      <a:pPr algn="l" fontAlgn="b"/>
                      <a:r>
                        <a:rPr lang="en-US" sz="1200" u="none" strike="noStrike" dirty="0">
                          <a:effectLst/>
                        </a:rPr>
                        <a:t>Robert Schreiber, MD*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Medical Director of Evidence Based Programs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Hebrew SeniorLife</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7"/>
                  </a:ext>
                </a:extLst>
              </a:tr>
              <a:tr h="183292">
                <a:tc>
                  <a:txBody>
                    <a:bodyPr/>
                    <a:lstStyle/>
                    <a:p>
                      <a:pPr algn="l" fontAlgn="b"/>
                      <a:r>
                        <a:rPr lang="en-US" sz="1200" u="none" strike="noStrike" dirty="0">
                          <a:effectLst/>
                        </a:rPr>
                        <a:t>Jacqueline Spain, MD</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Medical Director</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Health New England</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8"/>
                  </a:ext>
                </a:extLst>
              </a:tr>
              <a:tr h="360235">
                <a:tc>
                  <a:txBody>
                    <a:bodyPr/>
                    <a:lstStyle/>
                    <a:p>
                      <a:pPr algn="l" fontAlgn="b"/>
                      <a:r>
                        <a:rPr lang="en-US" sz="1200" u="none" strike="noStrike" dirty="0">
                          <a:effectLst/>
                        </a:rPr>
                        <a:t>Aswita Tan-McGrory, MBA, MS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Deputy Director</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The Disparities Solutions Center at Massachusetts General Hospital</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19"/>
                  </a:ext>
                </a:extLst>
              </a:tr>
              <a:tr h="360235">
                <a:tc>
                  <a:txBody>
                    <a:bodyPr/>
                    <a:lstStyle/>
                    <a:p>
                      <a:pPr algn="l" fontAlgn="b"/>
                      <a:r>
                        <a:rPr lang="en-US" sz="1200" u="none" strike="noStrike" dirty="0">
                          <a:effectLst/>
                        </a:rPr>
                        <a:t>Neil Wagle, MD, MBA</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Medical Director, Partners HealthCare: Quality, Safety, and Value (PROMs)</a:t>
                      </a:r>
                      <a:endParaRPr lang="en-US" sz="1200" b="0" i="0" u="none" strike="noStrike" dirty="0">
                        <a:solidFill>
                          <a:srgbClr val="000000"/>
                        </a:solidFill>
                        <a:effectLst/>
                        <a:latin typeface="Calibri"/>
                      </a:endParaRPr>
                    </a:p>
                  </a:txBody>
                  <a:tcPr marL="6561" marR="6561" marT="6561" marB="0" anchor="b"/>
                </a:tc>
                <a:tc>
                  <a:txBody>
                    <a:bodyPr/>
                    <a:lstStyle/>
                    <a:p>
                      <a:pPr algn="l" fontAlgn="b"/>
                      <a:r>
                        <a:rPr lang="en-US" sz="1200" u="none" strike="noStrike" dirty="0">
                          <a:effectLst/>
                        </a:rPr>
                        <a:t>Partners HealthCare</a:t>
                      </a:r>
                      <a:endParaRPr lang="en-US" sz="1200" b="0" i="0" u="none" strike="noStrike" dirty="0">
                        <a:solidFill>
                          <a:srgbClr val="000000"/>
                        </a:solidFill>
                        <a:effectLst/>
                        <a:latin typeface="Calibri"/>
                      </a:endParaRPr>
                    </a:p>
                  </a:txBody>
                  <a:tcPr marL="6561" marR="6561" marT="6561"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6249932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a:t>Among the three largest commercial health plans, about half the measures used in APMs are different.</a:t>
            </a:r>
          </a:p>
        </p:txBody>
      </p:sp>
      <p:sp>
        <p:nvSpPr>
          <p:cNvPr id="4" name="Rectangle 3"/>
          <p:cNvSpPr/>
          <p:nvPr/>
        </p:nvSpPr>
        <p:spPr bwMode="auto">
          <a:xfrm>
            <a:off x="762000" y="3674918"/>
            <a:ext cx="7620000" cy="2846708"/>
          </a:xfrm>
          <a:prstGeom prst="rect">
            <a:avLst/>
          </a:prstGeom>
          <a:noFill/>
          <a:ln>
            <a:solidFill>
              <a:srgbClr val="00548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pic>
        <p:nvPicPr>
          <p:cNvPr id="573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057274"/>
            <a:ext cx="7056780" cy="242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682641"/>
            <a:ext cx="6914536" cy="28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8324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52400"/>
            <a:ext cx="7112000" cy="533400"/>
          </a:xfrm>
        </p:spPr>
        <p:txBody>
          <a:bodyPr/>
          <a:lstStyle/>
          <a:p>
            <a:r>
              <a:rPr lang="en-US" dirty="0">
                <a:latin typeface="Book Antiqua" panose="02040602050305030304" pitchFamily="18" charset="0"/>
              </a:rPr>
              <a:t>Taskforce Participants: State Agencies </a:t>
            </a:r>
          </a:p>
        </p:txBody>
      </p:sp>
      <p:graphicFrame>
        <p:nvGraphicFramePr>
          <p:cNvPr id="5" name="Table 4"/>
          <p:cNvGraphicFramePr>
            <a:graphicFrameLocks noGrp="1"/>
          </p:cNvGraphicFramePr>
          <p:nvPr>
            <p:extLst>
              <p:ext uri="{D42A27DB-BD31-4B8C-83A1-F6EECF244321}">
                <p14:modId xmlns:p14="http://schemas.microsoft.com/office/powerpoint/2010/main" val="268293136"/>
              </p:ext>
            </p:extLst>
          </p:nvPr>
        </p:nvGraphicFramePr>
        <p:xfrm>
          <a:off x="304800" y="1143000"/>
          <a:ext cx="8534400" cy="3992905"/>
        </p:xfrm>
        <a:graphic>
          <a:graphicData uri="http://schemas.openxmlformats.org/drawingml/2006/table">
            <a:tbl>
              <a:tblPr firstRow="1" bandRow="1">
                <a:tableStyleId>{93296810-A885-4BE3-A3E7-6D5BEEA58F35}</a:tableStyleId>
              </a:tblPr>
              <a:tblGrid>
                <a:gridCol w="2057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285818">
                <a:tc>
                  <a:txBody>
                    <a:bodyPr/>
                    <a:lstStyle/>
                    <a:p>
                      <a:pPr marL="0" algn="l" defTabSz="914400" rtl="0" eaLnBrk="1" fontAlgn="b" latinLnBrk="0" hangingPunct="1"/>
                      <a:r>
                        <a:rPr lang="en-US" sz="1200" u="none" strike="noStrike" kern="1200" dirty="0">
                          <a:effectLst/>
                        </a:rPr>
                        <a:t>Name (*Subcommittee)</a:t>
                      </a:r>
                      <a:endParaRPr lang="en-US" sz="1200" u="none" strike="noStrike" kern="1200" dirty="0">
                        <a:solidFill>
                          <a:schemeClr val="dk1"/>
                        </a:solidFill>
                        <a:effectLst/>
                        <a:latin typeface="+mn-lt"/>
                        <a:ea typeface="+mn-ea"/>
                        <a:cs typeface="+mn-cs"/>
                      </a:endParaRPr>
                    </a:p>
                  </a:txBody>
                  <a:tcPr marL="6561" marR="6561" marT="6561" marB="0" anchor="b"/>
                </a:tc>
                <a:tc>
                  <a:txBody>
                    <a:bodyPr/>
                    <a:lstStyle/>
                    <a:p>
                      <a:pPr marL="0" algn="l" defTabSz="914400" rtl="0" eaLnBrk="1" fontAlgn="b" latinLnBrk="0" hangingPunct="1"/>
                      <a:r>
                        <a:rPr lang="en-US" sz="1200" u="none" strike="noStrike" kern="1200" dirty="0">
                          <a:effectLst/>
                        </a:rPr>
                        <a:t> Title</a:t>
                      </a:r>
                      <a:endParaRPr lang="en-US" sz="1200" u="none" strike="noStrike" kern="1200" dirty="0">
                        <a:solidFill>
                          <a:schemeClr val="dk1"/>
                        </a:solidFill>
                        <a:effectLst/>
                        <a:latin typeface="+mn-lt"/>
                        <a:ea typeface="+mn-ea"/>
                        <a:cs typeface="+mn-cs"/>
                      </a:endParaRPr>
                    </a:p>
                  </a:txBody>
                  <a:tcPr marL="6561" marR="6561" marT="6561" marB="0" anchor="b"/>
                </a:tc>
                <a:tc>
                  <a:txBody>
                    <a:bodyPr/>
                    <a:lstStyle/>
                    <a:p>
                      <a:pPr marL="0" algn="l" defTabSz="914400" rtl="0" eaLnBrk="1" fontAlgn="b" latinLnBrk="0" hangingPunct="1"/>
                      <a:r>
                        <a:rPr lang="en-US" sz="1200" u="none" strike="noStrike" kern="1200" dirty="0">
                          <a:effectLst/>
                        </a:rPr>
                        <a:t>Agency</a:t>
                      </a:r>
                      <a:endParaRPr lang="en-US" sz="1200" u="none" strike="noStrike" kern="1200" dirty="0">
                        <a:solidFill>
                          <a:schemeClr val="dk1"/>
                        </a:solidFill>
                        <a:effectLst/>
                        <a:latin typeface="+mn-lt"/>
                        <a:ea typeface="+mn-ea"/>
                        <a:cs typeface="+mn-cs"/>
                      </a:endParaRPr>
                    </a:p>
                  </a:txBody>
                  <a:tcPr marL="6561" marR="6561" marT="6561" marB="0" anchor="b"/>
                </a:tc>
                <a:extLst>
                  <a:ext uri="{0D108BD9-81ED-4DB2-BD59-A6C34878D82A}">
                    <a16:rowId xmlns:a16="http://schemas.microsoft.com/office/drawing/2014/main" val="10000"/>
                  </a:ext>
                </a:extLst>
              </a:tr>
              <a:tr h="399982">
                <a:tc>
                  <a:txBody>
                    <a:bodyPr/>
                    <a:lstStyle/>
                    <a:p>
                      <a:pPr marL="0" algn="l" defTabSz="914400" rtl="0" eaLnBrk="1" fontAlgn="b" latinLnBrk="0" hangingPunct="1"/>
                      <a:r>
                        <a:rPr lang="en-US" sz="1200" u="none" strike="noStrike" kern="1200" dirty="0">
                          <a:effectLst/>
                        </a:rPr>
                        <a:t>Alice Moore</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Undersecretary of Health</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Executive Office of Health and Human Services</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1"/>
                  </a:ext>
                </a:extLst>
              </a:tr>
              <a:tr h="285818">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David Whitham</a:t>
                      </a:r>
                    </a:p>
                  </a:txBody>
                  <a:tcPr marL="6561" marR="6561" marT="6561" marB="0" anchor="ctr"/>
                </a:tc>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Assistant Chief Information Officer</a:t>
                      </a:r>
                    </a:p>
                  </a:txBody>
                  <a:tcPr marL="6561" marR="6561" marT="6561"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kern="1200" dirty="0">
                          <a:effectLst/>
                        </a:rPr>
                        <a:t>Executive Office of Health and Human Services</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11"/>
                  </a:ext>
                </a:extLst>
              </a:tr>
              <a:tr h="285818">
                <a:tc>
                  <a:txBody>
                    <a:bodyPr/>
                    <a:lstStyle/>
                    <a:p>
                      <a:pPr marL="0" algn="l" defTabSz="914400" rtl="0" eaLnBrk="1" fontAlgn="b" latinLnBrk="0" hangingPunct="1"/>
                      <a:r>
                        <a:rPr lang="en-US" sz="1200" u="none" strike="noStrike" kern="1200" dirty="0">
                          <a:effectLst/>
                        </a:rPr>
                        <a:t>Kate Fillo, PhD*</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Director</a:t>
                      </a:r>
                      <a:r>
                        <a:rPr lang="en-US" sz="1200" u="none" strike="noStrike" kern="1200" baseline="0" dirty="0">
                          <a:effectLst/>
                        </a:rPr>
                        <a:t> of Clinical Quality Improvement</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Massachusetts Department of Public Health</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2"/>
                  </a:ext>
                </a:extLst>
              </a:tr>
              <a:tr h="285818">
                <a:tc>
                  <a:txBody>
                    <a:bodyPr/>
                    <a:lstStyle/>
                    <a:p>
                      <a:pPr marL="0" algn="l" defTabSz="914400" rtl="0" eaLnBrk="1" fontAlgn="b" latinLnBrk="0" hangingPunct="1"/>
                      <a:r>
                        <a:rPr lang="en-US" sz="1200" u="none" strike="noStrike" kern="1200" dirty="0">
                          <a:effectLst/>
                        </a:rPr>
                        <a:t>David Tringali, MA*</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Director of Quality Improvement</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Massachusetts Department of Mental Health</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3"/>
                  </a:ext>
                </a:extLst>
              </a:tr>
              <a:tr h="285818">
                <a:tc>
                  <a:txBody>
                    <a:bodyPr/>
                    <a:lstStyle/>
                    <a:p>
                      <a:pPr marL="0" algn="l" defTabSz="914400" rtl="0" eaLnBrk="1" fontAlgn="b" latinLnBrk="0" hangingPunct="1"/>
                      <a:r>
                        <a:rPr lang="en-US" sz="1200" u="none" strike="noStrike" kern="1200" dirty="0">
                          <a:effectLst/>
                        </a:rPr>
                        <a:t>Cristi Carman, MPH</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Quality Reporting Manager</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Center for Health Information and Analysis</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4"/>
                  </a:ext>
                </a:extLst>
              </a:tr>
              <a:tr h="285818">
                <a:tc>
                  <a:txBody>
                    <a:bodyPr/>
                    <a:lstStyle/>
                    <a:p>
                      <a:pPr marL="0" algn="l" defTabSz="914400" rtl="0" eaLnBrk="1" fontAlgn="b" latinLnBrk="0" hangingPunct="1"/>
                      <a:r>
                        <a:rPr lang="en-US" sz="1200" u="none" strike="noStrike" kern="1200" dirty="0">
                          <a:effectLst/>
                        </a:rPr>
                        <a:t>Katie Shea</a:t>
                      </a:r>
                      <a:r>
                        <a:rPr lang="en-US" sz="1200" u="none" strike="noStrike" kern="1200" baseline="0" dirty="0">
                          <a:effectLst/>
                        </a:rPr>
                        <a:t> </a:t>
                      </a:r>
                      <a:r>
                        <a:rPr lang="en-US" sz="1200" u="none" strike="noStrike" kern="1200" dirty="0">
                          <a:effectLst/>
                        </a:rPr>
                        <a:t>Barrett, MPH</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Policy Director, Accountable Care</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Health Policy Commission</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5"/>
                  </a:ext>
                </a:extLst>
              </a:tr>
              <a:tr h="285818">
                <a:tc>
                  <a:txBody>
                    <a:bodyPr/>
                    <a:lstStyle/>
                    <a:p>
                      <a:pPr marL="0" algn="l" defTabSz="914400" rtl="0" eaLnBrk="1" fontAlgn="b" latinLnBrk="0" hangingPunct="1"/>
                      <a:r>
                        <a:rPr lang="en-US" sz="1200" u="none" strike="noStrike" kern="1200" dirty="0">
                          <a:effectLst/>
                        </a:rPr>
                        <a:t>Linda Shaughnessy, MBA</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Director, MassHealth Quality Office</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MassHealth</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6"/>
                  </a:ext>
                </a:extLst>
              </a:tr>
              <a:tr h="285818">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Randi Berkowitz, MD*</a:t>
                      </a:r>
                    </a:p>
                  </a:txBody>
                  <a:tcPr marL="6561" marR="6561" marT="6561" marB="0" anchor="ctr"/>
                </a:tc>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Medical Director for Accountable Communities of Care</a:t>
                      </a:r>
                    </a:p>
                  </a:txBody>
                  <a:tcPr marL="6561" marR="6561" marT="6561" marB="0" anchor="ctr"/>
                </a:tc>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MassHealth</a:t>
                      </a:r>
                    </a:p>
                  </a:txBody>
                  <a:tcPr marL="6561" marR="6561" marT="6561" marB="0" anchor="ctr"/>
                </a:tc>
                <a:extLst>
                  <a:ext uri="{0D108BD9-81ED-4DB2-BD59-A6C34878D82A}">
                    <a16:rowId xmlns:a16="http://schemas.microsoft.com/office/drawing/2014/main" val="10007"/>
                  </a:ext>
                </a:extLst>
              </a:tr>
              <a:tr h="561737">
                <a:tc>
                  <a:txBody>
                    <a:bodyPr/>
                    <a:lstStyle/>
                    <a:p>
                      <a:pPr marL="0" algn="l" defTabSz="914400" rtl="0" eaLnBrk="1" fontAlgn="b" latinLnBrk="0" hangingPunct="1"/>
                      <a:r>
                        <a:rPr lang="en-US" sz="1200" u="none" strike="noStrike" kern="1200" dirty="0">
                          <a:effectLst/>
                        </a:rPr>
                        <a:t>Gail Grossman*</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Assistant Commissioner for Quality Management</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Massachusetts Department of Developmental Services</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8"/>
                  </a:ext>
                </a:extLst>
              </a:tr>
              <a:tr h="285818">
                <a:tc>
                  <a:txBody>
                    <a:bodyPr/>
                    <a:lstStyle/>
                    <a:p>
                      <a:pPr marL="0" algn="l" defTabSz="914400" rtl="0" eaLnBrk="1" fontAlgn="b" latinLnBrk="0" hangingPunct="1"/>
                      <a:r>
                        <a:rPr lang="en-US" sz="1200" u="none" strike="noStrike" kern="1200" dirty="0">
                          <a:effectLst/>
                        </a:rPr>
                        <a:t>Roberta Herman, MD</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Executive Director</a:t>
                      </a:r>
                      <a:endParaRPr lang="en-US" sz="1200" u="none" strike="noStrike" kern="1200" dirty="0">
                        <a:solidFill>
                          <a:schemeClr val="dk1"/>
                        </a:solidFill>
                        <a:effectLst/>
                        <a:latin typeface="+mn-lt"/>
                        <a:ea typeface="+mn-ea"/>
                        <a:cs typeface="+mn-cs"/>
                      </a:endParaRPr>
                    </a:p>
                  </a:txBody>
                  <a:tcPr marL="6561" marR="6561" marT="6561" marB="0" anchor="ctr"/>
                </a:tc>
                <a:tc>
                  <a:txBody>
                    <a:bodyPr/>
                    <a:lstStyle/>
                    <a:p>
                      <a:pPr marL="0" algn="l" defTabSz="914400" rtl="0" eaLnBrk="1" fontAlgn="b" latinLnBrk="0" hangingPunct="1"/>
                      <a:r>
                        <a:rPr lang="en-US" sz="1200" u="none" strike="noStrike" kern="1200" dirty="0">
                          <a:effectLst/>
                        </a:rPr>
                        <a:t>Group Insurance Commission</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09"/>
                  </a:ext>
                </a:extLst>
              </a:tr>
              <a:tr h="285818">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Kevin Beagan, MPH, MPP</a:t>
                      </a:r>
                    </a:p>
                  </a:txBody>
                  <a:tcPr marL="6561" marR="6561" marT="6561" marB="0" anchor="ctr"/>
                </a:tc>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Deputy Commissioner,</a:t>
                      </a:r>
                      <a:r>
                        <a:rPr lang="en-US" sz="1200" u="none" strike="noStrike" kern="1200" baseline="0" dirty="0">
                          <a:solidFill>
                            <a:schemeClr val="dk1"/>
                          </a:solidFill>
                          <a:effectLst/>
                          <a:latin typeface="+mn-lt"/>
                          <a:ea typeface="+mn-ea"/>
                          <a:cs typeface="+mn-cs"/>
                        </a:rPr>
                        <a:t> </a:t>
                      </a:r>
                      <a:r>
                        <a:rPr lang="en-US" sz="1200" u="none" strike="noStrike" kern="1200" dirty="0">
                          <a:solidFill>
                            <a:schemeClr val="dk1"/>
                          </a:solidFill>
                          <a:effectLst/>
                          <a:latin typeface="+mn-lt"/>
                          <a:ea typeface="+mn-ea"/>
                          <a:cs typeface="+mn-cs"/>
                        </a:rPr>
                        <a:t>Health Care Access Bureau</a:t>
                      </a:r>
                    </a:p>
                  </a:txBody>
                  <a:tcPr marL="6561" marR="6561" marT="6561" marB="0" anchor="ctr"/>
                </a:tc>
                <a:tc>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Division of</a:t>
                      </a:r>
                      <a:r>
                        <a:rPr lang="en-US" sz="1200" u="none" strike="noStrike" kern="1200" baseline="0" dirty="0">
                          <a:solidFill>
                            <a:schemeClr val="dk1"/>
                          </a:solidFill>
                          <a:effectLst/>
                          <a:latin typeface="+mn-lt"/>
                          <a:ea typeface="+mn-ea"/>
                          <a:cs typeface="+mn-cs"/>
                        </a:rPr>
                        <a:t> Insurance</a:t>
                      </a:r>
                      <a:endParaRPr lang="en-US" sz="1200" u="none" strike="noStrike" kern="1200" dirty="0">
                        <a:solidFill>
                          <a:schemeClr val="dk1"/>
                        </a:solidFill>
                        <a:effectLst/>
                        <a:latin typeface="+mn-lt"/>
                        <a:ea typeface="+mn-ea"/>
                        <a:cs typeface="+mn-cs"/>
                      </a:endParaRPr>
                    </a:p>
                  </a:txBody>
                  <a:tcPr marL="6561" marR="6561" marT="6561"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747433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lstStyle/>
          <a:p>
            <a:r>
              <a:rPr lang="en-US" dirty="0"/>
              <a:t>Welcome and introductions</a:t>
            </a:r>
          </a:p>
          <a:p>
            <a:r>
              <a:rPr lang="en-US" dirty="0"/>
              <a:t>Background and rationale for alignment</a:t>
            </a:r>
          </a:p>
          <a:p>
            <a:r>
              <a:rPr lang="en-US" dirty="0"/>
              <a:t>Process and lessons from other states</a:t>
            </a:r>
          </a:p>
          <a:p>
            <a:r>
              <a:rPr lang="en-US" dirty="0"/>
              <a:t>Next steps</a:t>
            </a:r>
          </a:p>
        </p:txBody>
      </p:sp>
      <p:sp>
        <p:nvSpPr>
          <p:cNvPr id="4" name="Rectangle 3"/>
          <p:cNvSpPr/>
          <p:nvPr/>
        </p:nvSpPr>
        <p:spPr>
          <a:xfrm>
            <a:off x="-83127" y="2209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The case for advancing a coordinated quality strategy</a:t>
            </a:r>
          </a:p>
        </p:txBody>
      </p:sp>
      <p:sp>
        <p:nvSpPr>
          <p:cNvPr id="2" name="Content Placeholder 1"/>
          <p:cNvSpPr>
            <a:spLocks noGrp="1"/>
          </p:cNvSpPr>
          <p:nvPr>
            <p:ph sz="half" idx="1"/>
          </p:nvPr>
        </p:nvSpPr>
        <p:spPr>
          <a:xfrm>
            <a:off x="431800" y="1143000"/>
            <a:ext cx="8331200" cy="4191000"/>
          </a:xfrm>
          <a:ln>
            <a:noFill/>
          </a:ln>
        </p:spPr>
        <p:txBody>
          <a:bodyPr>
            <a:noAutofit/>
          </a:bodyPr>
          <a:lstStyle/>
          <a:p>
            <a:pPr>
              <a:spcAft>
                <a:spcPts val="1800"/>
              </a:spcAft>
            </a:pPr>
            <a:r>
              <a:rPr lang="en-US" sz="1400" dirty="0"/>
              <a:t>Quality measurement is fragmented across private and public programs with few similar measures used to assess healthcare performance across all programs.</a:t>
            </a:r>
          </a:p>
          <a:p>
            <a:pPr>
              <a:spcAft>
                <a:spcPts val="1800"/>
              </a:spcAft>
            </a:pPr>
            <a:r>
              <a:rPr lang="en-US" sz="1400" dirty="0"/>
              <a:t>Providers do not receive a unified message on quality measurement, diluting the impact of improvement initiatives and contributing to administrative burden that is both time consuming and costly.</a:t>
            </a:r>
          </a:p>
          <a:p>
            <a:pPr>
              <a:spcAft>
                <a:spcPts val="1800"/>
              </a:spcAft>
            </a:pPr>
            <a:r>
              <a:rPr lang="en-US" sz="1400" dirty="0"/>
              <a:t>Policymakers in the Commonwealth currently rely on a set of mostly process measures (through the Statewide Quality Measure Set) to assess the quality of non-hospital based healthcare in the Commonwealth. </a:t>
            </a:r>
          </a:p>
          <a:p>
            <a:pPr>
              <a:spcAft>
                <a:spcPts val="1800"/>
              </a:spcAft>
            </a:pPr>
            <a:r>
              <a:rPr lang="en-US" sz="1400" dirty="0"/>
              <a:t>There is a growing interest in using outcome measures to more meaningfully evaluate quality. At present, outcome measures are burdensome to report for providers and payers alike in the absence of a centralized method for data collection and abstraction.</a:t>
            </a:r>
          </a:p>
          <a:p>
            <a:pPr>
              <a:spcAft>
                <a:spcPts val="1800"/>
              </a:spcAft>
            </a:pPr>
            <a:r>
              <a:rPr lang="en-US" sz="1400" dirty="0"/>
              <a:t>More payers and healthcare organizations are entering into Alternative Payment Models (APMs), which tie financial rewards to performance on quality measures.</a:t>
            </a:r>
          </a:p>
        </p:txBody>
      </p:sp>
      <p:sp>
        <p:nvSpPr>
          <p:cNvPr id="4" name="Rounded Rectangle 3"/>
          <p:cNvSpPr/>
          <p:nvPr/>
        </p:nvSpPr>
        <p:spPr>
          <a:xfrm>
            <a:off x="457200" y="5257800"/>
            <a:ext cx="8229600" cy="1219200"/>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1"/>
                </a:solidFill>
                <a:latin typeface="Book Antiqua" panose="02040602050305030304" pitchFamily="18" charset="0"/>
              </a:rPr>
              <a:t>Vision: </a:t>
            </a:r>
          </a:p>
          <a:p>
            <a:pPr algn="ctr"/>
            <a:r>
              <a:rPr lang="en-US" sz="1600" b="1" dirty="0">
                <a:solidFill>
                  <a:schemeClr val="tx1"/>
                </a:solidFill>
                <a:latin typeface="Book Antiqua" panose="02040602050305030304" pitchFamily="18" charset="0"/>
              </a:rPr>
              <a:t> A coordinated quality strategy that focuses the improvement of healthcare quality and health outcomes for all residents of the Commonwealth and reduces the administrative burden on provider and payer organizations.</a:t>
            </a:r>
          </a:p>
        </p:txBody>
      </p:sp>
    </p:spTree>
    <p:extLst>
      <p:ext uri="{BB962C8B-B14F-4D97-AF65-F5344CB8AC3E}">
        <p14:creationId xmlns:p14="http://schemas.microsoft.com/office/powerpoint/2010/main" val="26754588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09538"/>
            <a:ext cx="5664200" cy="762000"/>
          </a:xfrm>
        </p:spPr>
        <p:txBody>
          <a:bodyPr>
            <a:noAutofit/>
          </a:bodyPr>
          <a:lstStyle/>
          <a:p>
            <a:r>
              <a:rPr lang="en-US" dirty="0"/>
              <a:t>Quality measurement and reporting places a resource burden on providers</a:t>
            </a:r>
          </a:p>
        </p:txBody>
      </p:sp>
      <p:sp>
        <p:nvSpPr>
          <p:cNvPr id="4" name="TextBox 3"/>
          <p:cNvSpPr txBox="1"/>
          <p:nvPr/>
        </p:nvSpPr>
        <p:spPr>
          <a:xfrm>
            <a:off x="317500" y="1262114"/>
            <a:ext cx="4254500" cy="1569660"/>
          </a:xfrm>
          <a:prstGeom prst="rect">
            <a:avLst/>
          </a:prstGeom>
          <a:solidFill>
            <a:schemeClr val="accent3">
              <a:lumMod val="20000"/>
              <a:lumOff val="80000"/>
            </a:schemeClr>
          </a:solidFill>
        </p:spPr>
        <p:txBody>
          <a:bodyPr wrap="square" rtlCol="0">
            <a:spAutoFit/>
          </a:bodyPr>
          <a:lstStyle/>
          <a:p>
            <a:r>
              <a:rPr lang="en-US" sz="1600" dirty="0">
                <a:latin typeface="Book Antiqua" panose="02040602050305030304" pitchFamily="18" charset="0"/>
              </a:rPr>
              <a:t>In December 2016, Massachusetts Health &amp; Hospital Association (MHA) conducted a Quality Measurement and Reporting Resources Survey. 27 hospitals responded to the survey, and 22 of those provided financial estimates. </a:t>
            </a:r>
          </a:p>
        </p:txBody>
      </p:sp>
      <p:sp>
        <p:nvSpPr>
          <p:cNvPr id="7" name="Rectangle 6"/>
          <p:cNvSpPr/>
          <p:nvPr/>
        </p:nvSpPr>
        <p:spPr>
          <a:xfrm>
            <a:off x="355600" y="2895600"/>
            <a:ext cx="4178300" cy="3539430"/>
          </a:xfrm>
          <a:prstGeom prst="rect">
            <a:avLst/>
          </a:prstGeom>
        </p:spPr>
        <p:txBody>
          <a:bodyPr wrap="square">
            <a:spAutoFit/>
          </a:bodyPr>
          <a:lstStyle/>
          <a:p>
            <a:r>
              <a:rPr lang="en-US" sz="3200" b="1" dirty="0">
                <a:solidFill>
                  <a:schemeClr val="tx2"/>
                </a:solidFill>
                <a:latin typeface="Book Antiqua" panose="02040602050305030304" pitchFamily="18" charset="0"/>
              </a:rPr>
              <a:t>$19 million </a:t>
            </a:r>
            <a:r>
              <a:rPr lang="en-US" sz="1600" dirty="0">
                <a:solidFill>
                  <a:schemeClr val="tx2"/>
                </a:solidFill>
                <a:latin typeface="Book Antiqua" panose="02040602050305030304" pitchFamily="18" charset="0"/>
              </a:rPr>
              <a:t>spent in quality reporting among the 22 survey respondents</a:t>
            </a:r>
          </a:p>
          <a:p>
            <a:endParaRPr lang="en-US" sz="1600" dirty="0">
              <a:solidFill>
                <a:schemeClr val="tx2"/>
              </a:solidFill>
              <a:latin typeface="Book Antiqua" panose="02040602050305030304" pitchFamily="18" charset="0"/>
            </a:endParaRPr>
          </a:p>
          <a:p>
            <a:r>
              <a:rPr lang="en-US" sz="1600" dirty="0">
                <a:solidFill>
                  <a:schemeClr val="tx2"/>
                </a:solidFill>
                <a:latin typeface="Book Antiqua" panose="02040602050305030304" pitchFamily="18" charset="0"/>
              </a:rPr>
              <a:t>All respondents reported a combined </a:t>
            </a:r>
            <a:r>
              <a:rPr lang="en-US" sz="3200" b="1" dirty="0">
                <a:solidFill>
                  <a:schemeClr val="tx2"/>
                </a:solidFill>
                <a:latin typeface="Book Antiqua" panose="02040602050305030304" pitchFamily="18" charset="0"/>
              </a:rPr>
              <a:t>167 FTEs</a:t>
            </a:r>
            <a:r>
              <a:rPr lang="en-US" sz="1600" dirty="0">
                <a:solidFill>
                  <a:schemeClr val="tx2"/>
                </a:solidFill>
                <a:latin typeface="Book Antiqua" panose="02040602050305030304" pitchFamily="18" charset="0"/>
              </a:rPr>
              <a:t> </a:t>
            </a:r>
            <a:r>
              <a:rPr lang="en-US" sz="3200" b="1" dirty="0">
                <a:solidFill>
                  <a:schemeClr val="tx2"/>
                </a:solidFill>
                <a:latin typeface="Book Antiqua" panose="02040602050305030304" pitchFamily="18" charset="0"/>
              </a:rPr>
              <a:t> </a:t>
            </a:r>
          </a:p>
          <a:p>
            <a:endParaRPr lang="en-US" sz="1600" b="1" dirty="0">
              <a:solidFill>
                <a:schemeClr val="tx2"/>
              </a:solidFill>
              <a:latin typeface="Book Antiqua" panose="02040602050305030304" pitchFamily="18" charset="0"/>
            </a:endParaRPr>
          </a:p>
          <a:p>
            <a:r>
              <a:rPr lang="en-US" sz="1600" dirty="0">
                <a:solidFill>
                  <a:schemeClr val="tx2"/>
                </a:solidFill>
                <a:latin typeface="Book Antiqua" panose="02040602050305030304" pitchFamily="18" charset="0"/>
              </a:rPr>
              <a:t>MHA estimates that </a:t>
            </a:r>
            <a:r>
              <a:rPr lang="en-US" sz="3200" b="1" dirty="0">
                <a:solidFill>
                  <a:schemeClr val="tx2"/>
                </a:solidFill>
                <a:latin typeface="Book Antiqua" panose="02040602050305030304" pitchFamily="18" charset="0"/>
              </a:rPr>
              <a:t>over $67 million statewide</a:t>
            </a:r>
            <a:r>
              <a:rPr lang="en-US" sz="2400" dirty="0">
                <a:solidFill>
                  <a:schemeClr val="tx2"/>
                </a:solidFill>
                <a:latin typeface="Book Antiqua" panose="02040602050305030304" pitchFamily="18" charset="0"/>
              </a:rPr>
              <a:t> </a:t>
            </a:r>
            <a:r>
              <a:rPr lang="en-US" sz="1600" dirty="0">
                <a:solidFill>
                  <a:schemeClr val="tx2"/>
                </a:solidFill>
                <a:latin typeface="Book Antiqua" panose="02040602050305030304" pitchFamily="18" charset="0"/>
              </a:rPr>
              <a:t>is spent by provider organizations on quality measurement and reporting </a:t>
            </a:r>
          </a:p>
        </p:txBody>
      </p:sp>
      <p:graphicFrame>
        <p:nvGraphicFramePr>
          <p:cNvPr id="8" name="Chart 7"/>
          <p:cNvGraphicFramePr>
            <a:graphicFrameLocks/>
          </p:cNvGraphicFramePr>
          <p:nvPr>
            <p:extLst>
              <p:ext uri="{D42A27DB-BD31-4B8C-83A1-F6EECF244321}">
                <p14:modId xmlns:p14="http://schemas.microsoft.com/office/powerpoint/2010/main" val="2255395601"/>
              </p:ext>
            </p:extLst>
          </p:nvPr>
        </p:nvGraphicFramePr>
        <p:xfrm>
          <a:off x="4876800" y="3886200"/>
          <a:ext cx="41148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979452447"/>
              </p:ext>
            </p:extLst>
          </p:nvPr>
        </p:nvGraphicFramePr>
        <p:xfrm>
          <a:off x="4953000" y="1143000"/>
          <a:ext cx="4038600" cy="2842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579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143000"/>
            <a:ext cx="56564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36599" y="109538"/>
            <a:ext cx="5511801" cy="804862"/>
          </a:xfrm>
        </p:spPr>
        <p:txBody>
          <a:bodyPr>
            <a:noAutofit/>
          </a:bodyPr>
          <a:lstStyle/>
          <a:p>
            <a:r>
              <a:rPr lang="en-US" dirty="0"/>
              <a:t>Many different measures in use by Massachusetts payers in APMs</a:t>
            </a:r>
          </a:p>
        </p:txBody>
      </p:sp>
      <p:sp>
        <p:nvSpPr>
          <p:cNvPr id="10" name="TextBox 9"/>
          <p:cNvSpPr txBox="1"/>
          <p:nvPr/>
        </p:nvSpPr>
        <p:spPr>
          <a:xfrm>
            <a:off x="990600" y="5943600"/>
            <a:ext cx="7162800" cy="400110"/>
          </a:xfrm>
          <a:prstGeom prst="rect">
            <a:avLst/>
          </a:prstGeom>
          <a:noFill/>
        </p:spPr>
        <p:txBody>
          <a:bodyPr wrap="square" rtlCol="0">
            <a:spAutoFit/>
          </a:bodyPr>
          <a:lstStyle/>
          <a:p>
            <a:r>
              <a:rPr lang="en-US" sz="1000" dirty="0">
                <a:solidFill>
                  <a:schemeClr val="bg1">
                    <a:lumMod val="50000"/>
                  </a:schemeClr>
                </a:solidFill>
                <a:latin typeface="Book Antiqua" panose="02040602050305030304" pitchFamily="18" charset="0"/>
              </a:rPr>
              <a:t>*The measure sets used in this analysis are MassHealth ACO, CMS AHIP ACO/PCMH Core Set, Harvard Pilgrim Health Care, Blue Cross Blue Shield of Massachusetts, and Tufts Health Plan.</a:t>
            </a:r>
          </a:p>
        </p:txBody>
      </p:sp>
      <p:sp>
        <p:nvSpPr>
          <p:cNvPr id="11" name="TextBox 10"/>
          <p:cNvSpPr txBox="1"/>
          <p:nvPr/>
        </p:nvSpPr>
        <p:spPr>
          <a:xfrm>
            <a:off x="6248400" y="1905000"/>
            <a:ext cx="2667000" cy="3416320"/>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Book Antiqua" panose="02040602050305030304" pitchFamily="18" charset="0"/>
              </a:rPr>
              <a:t>A total of 106 measures were included in this comparison.</a:t>
            </a:r>
          </a:p>
          <a:p>
            <a:endParaRPr lang="en-US" dirty="0">
              <a:latin typeface="Book Antiqua" panose="02040602050305030304" pitchFamily="18" charset="0"/>
            </a:endParaRPr>
          </a:p>
          <a:p>
            <a:pPr marL="171450" indent="-171450">
              <a:buFont typeface="Arial" panose="020B0604020202020204" pitchFamily="34" charset="0"/>
              <a:buChar char="•"/>
            </a:pPr>
            <a:r>
              <a:rPr lang="en-US" dirty="0">
                <a:latin typeface="Book Antiqua" panose="02040602050305030304" pitchFamily="18" charset="0"/>
              </a:rPr>
              <a:t>Measures were included if they were identified as in use by at least one of the 5 payers/measure sets, on at least 10 APM contracts.</a:t>
            </a:r>
          </a:p>
        </p:txBody>
      </p:sp>
      <p:cxnSp>
        <p:nvCxnSpPr>
          <p:cNvPr id="8" name="Straight Arrow Connector 7"/>
          <p:cNvCxnSpPr/>
          <p:nvPr/>
        </p:nvCxnSpPr>
        <p:spPr bwMode="auto">
          <a:xfrm flipH="1" flipV="1">
            <a:off x="1600200" y="2249471"/>
            <a:ext cx="838200" cy="2254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ounded Rectangle 8"/>
          <p:cNvSpPr/>
          <p:nvPr/>
        </p:nvSpPr>
        <p:spPr bwMode="auto">
          <a:xfrm>
            <a:off x="2438400" y="2362200"/>
            <a:ext cx="1752600" cy="7620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rPr>
              <a:t>62 measures are unique to just one payer, and only 1 measure is used by all 5 payers</a:t>
            </a:r>
          </a:p>
        </p:txBody>
      </p:sp>
    </p:spTree>
    <p:extLst>
      <p:ext uri="{BB962C8B-B14F-4D97-AF65-F5344CB8AC3E}">
        <p14:creationId xmlns:p14="http://schemas.microsoft.com/office/powerpoint/2010/main" val="2600180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Measurement Taskforce and DSRIP Subcommittee Overview</a:t>
            </a:r>
          </a:p>
        </p:txBody>
      </p:sp>
      <p:sp>
        <p:nvSpPr>
          <p:cNvPr id="10" name="Rectangle 9"/>
          <p:cNvSpPr/>
          <p:nvPr/>
        </p:nvSpPr>
        <p:spPr>
          <a:xfrm>
            <a:off x="304800" y="3703253"/>
            <a:ext cx="8423888" cy="392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prstClr val="white"/>
                </a:solidFill>
                <a:latin typeface="Book Antiqua" panose="02040602050305030304" pitchFamily="18" charset="0"/>
                <a:cs typeface="Arial" panose="020B0604020202020204" pitchFamily="34" charset="0"/>
              </a:rPr>
              <a:t>Quality Measurement Taskforce Goals</a:t>
            </a:r>
          </a:p>
        </p:txBody>
      </p:sp>
      <p:grpSp>
        <p:nvGrpSpPr>
          <p:cNvPr id="13" name="Group 12"/>
          <p:cNvGrpSpPr/>
          <p:nvPr/>
        </p:nvGrpSpPr>
        <p:grpSpPr>
          <a:xfrm>
            <a:off x="609600" y="4159989"/>
            <a:ext cx="8115422" cy="470490"/>
            <a:chOff x="838200" y="5486400"/>
            <a:chExt cx="7924800" cy="457200"/>
          </a:xfrm>
        </p:grpSpPr>
        <p:sp>
          <p:nvSpPr>
            <p:cNvPr id="24" name="Rectangle 23"/>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400" dirty="0">
                  <a:solidFill>
                    <a:prstClr val="black"/>
                  </a:solidFill>
                  <a:latin typeface="Book Antiqua" panose="02040602050305030304" pitchFamily="18" charset="0"/>
                  <a:cs typeface="Arial" panose="020B0604020202020204" pitchFamily="34" charset="0"/>
                </a:rPr>
                <a:t>Gain consensus on a quality measure set to be used going forward in alternative payment model (i.e. global budget) contracts with providers in MA</a:t>
              </a:r>
            </a:p>
          </p:txBody>
        </p:sp>
        <p:sp>
          <p:nvSpPr>
            <p:cNvPr id="25" name="Oval 24"/>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Book Antiqua" panose="02040602050305030304" pitchFamily="18" charset="0"/>
                  <a:cs typeface="Arial" panose="020B0604020202020204" pitchFamily="34" charset="0"/>
                </a:rPr>
                <a:t>1</a:t>
              </a:r>
            </a:p>
          </p:txBody>
        </p:sp>
      </p:grpSp>
      <p:grpSp>
        <p:nvGrpSpPr>
          <p:cNvPr id="14" name="Group 13"/>
          <p:cNvGrpSpPr/>
          <p:nvPr/>
        </p:nvGrpSpPr>
        <p:grpSpPr>
          <a:xfrm>
            <a:off x="609600" y="4787310"/>
            <a:ext cx="8115422" cy="470490"/>
            <a:chOff x="838200" y="5486400"/>
            <a:chExt cx="7924800" cy="457200"/>
          </a:xfrm>
        </p:grpSpPr>
        <p:sp>
          <p:nvSpPr>
            <p:cNvPr id="22" name="Rectangle 21"/>
            <p:cNvSpPr/>
            <p:nvPr/>
          </p:nvSpPr>
          <p:spPr>
            <a:xfrm>
              <a:off x="1180323" y="5486400"/>
              <a:ext cx="7582677"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400" dirty="0">
                  <a:solidFill>
                    <a:prstClr val="black"/>
                  </a:solidFill>
                  <a:latin typeface="Book Antiqua" panose="02040602050305030304" pitchFamily="18" charset="0"/>
                  <a:cs typeface="Arial" panose="020B0604020202020204" pitchFamily="34" charset="0"/>
                </a:rPr>
                <a:t>Identify strategic priority areas for measure development in the Commonwealth (e.g. patient reported outcomes, substance use disorder care)</a:t>
              </a:r>
              <a:endParaRPr lang="en-US" sz="1400" dirty="0">
                <a:latin typeface="Book Antiqua" panose="02040602050305030304" pitchFamily="18" charset="0"/>
              </a:endParaRPr>
            </a:p>
          </p:txBody>
        </p:sp>
        <p:sp>
          <p:nvSpPr>
            <p:cNvPr id="23" name="Oval 22"/>
            <p:cNvSpPr/>
            <p:nvPr/>
          </p:nvSpPr>
          <p:spPr>
            <a:xfrm>
              <a:off x="838200" y="5486400"/>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Book Antiqua" panose="02040602050305030304" pitchFamily="18" charset="0"/>
                  <a:cs typeface="Arial" panose="020B0604020202020204" pitchFamily="34" charset="0"/>
                </a:rPr>
                <a:t>2</a:t>
              </a:r>
            </a:p>
          </p:txBody>
        </p:sp>
      </p:grpSp>
      <p:sp>
        <p:nvSpPr>
          <p:cNvPr id="16" name="Rectangle 15"/>
          <p:cNvSpPr/>
          <p:nvPr/>
        </p:nvSpPr>
        <p:spPr>
          <a:xfrm>
            <a:off x="304800" y="5381400"/>
            <a:ext cx="8423888" cy="392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prstClr val="white"/>
                </a:solidFill>
                <a:latin typeface="Book Antiqua" panose="02040602050305030304" pitchFamily="18" charset="0"/>
                <a:cs typeface="Arial" panose="020B0604020202020204" pitchFamily="34" charset="0"/>
              </a:rPr>
              <a:t>DSRIP Subcommittee Goals </a:t>
            </a:r>
          </a:p>
        </p:txBody>
      </p:sp>
      <p:grpSp>
        <p:nvGrpSpPr>
          <p:cNvPr id="17" name="Group 16"/>
          <p:cNvGrpSpPr/>
          <p:nvPr/>
        </p:nvGrpSpPr>
        <p:grpSpPr>
          <a:xfrm>
            <a:off x="609600" y="5930312"/>
            <a:ext cx="8119088" cy="546688"/>
            <a:chOff x="838200" y="5128386"/>
            <a:chExt cx="7887477" cy="531245"/>
          </a:xfrm>
        </p:grpSpPr>
        <p:sp>
          <p:nvSpPr>
            <p:cNvPr id="18" name="Rectangle 17"/>
            <p:cNvSpPr/>
            <p:nvPr/>
          </p:nvSpPr>
          <p:spPr>
            <a:xfrm>
              <a:off x="1143000" y="5128386"/>
              <a:ext cx="7582677" cy="5312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1400" dirty="0">
                  <a:solidFill>
                    <a:prstClr val="black"/>
                  </a:solidFill>
                  <a:latin typeface="Book Antiqua" panose="02040602050305030304" pitchFamily="18" charset="0"/>
                  <a:cs typeface="Arial" panose="020B0604020202020204" pitchFamily="34" charset="0"/>
                </a:rPr>
                <a:t>Advise MassHealth on quality measures and methodology for its Accountable Care Organizations (ACOs), Community Partners (CPs) and other DSRIP programs</a:t>
              </a:r>
            </a:p>
          </p:txBody>
        </p:sp>
        <p:sp>
          <p:nvSpPr>
            <p:cNvPr id="19" name="Oval 18"/>
            <p:cNvSpPr/>
            <p:nvPr/>
          </p:nvSpPr>
          <p:spPr>
            <a:xfrm>
              <a:off x="838200" y="5128386"/>
              <a:ext cx="457200"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Book Antiqua" panose="02040602050305030304" pitchFamily="18" charset="0"/>
                  <a:cs typeface="Arial" panose="020B0604020202020204" pitchFamily="34" charset="0"/>
                </a:rPr>
                <a:t>3</a:t>
              </a:r>
            </a:p>
          </p:txBody>
        </p:sp>
      </p:grpSp>
      <p:sp>
        <p:nvSpPr>
          <p:cNvPr id="31" name="Rectangle 30"/>
          <p:cNvSpPr/>
          <p:nvPr/>
        </p:nvSpPr>
        <p:spPr>
          <a:xfrm>
            <a:off x="304800" y="1017985"/>
            <a:ext cx="8423888" cy="2554545"/>
          </a:xfrm>
          <a:prstGeom prst="rect">
            <a:avLst/>
          </a:prstGeom>
          <a:solidFill>
            <a:srgbClr val="FEEDD3"/>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solidFill>
                  <a:schemeClr val="tx2"/>
                </a:solidFill>
                <a:latin typeface="Book Antiqua" panose="02040602050305030304" pitchFamily="18" charset="0"/>
              </a:rPr>
              <a:t>The Executive Office of Health and Human Services (EOHHS) issued a Notice of Opportunity on March 17, 2017 seeking individuals with expertise in healthcare quality measurement to serve on the Taskforce and Subcommittee from the following constituencies: </a:t>
            </a:r>
          </a:p>
          <a:p>
            <a:pPr marL="285750" lvl="0" indent="-285750">
              <a:spcBef>
                <a:spcPts val="600"/>
              </a:spcBef>
              <a:buFont typeface="Arial" panose="020B0604020202020204" pitchFamily="34" charset="0"/>
              <a:buChar char="•"/>
            </a:pPr>
            <a:r>
              <a:rPr lang="en-US" sz="1400" dirty="0">
                <a:latin typeface="Book Antiqua" panose="02040602050305030304" pitchFamily="18" charset="0"/>
              </a:rPr>
              <a:t>Representatives from provider organizations, including medical, behavioral health, and long-term services and supports, with experience in and responsibility for quality improvement and reporting;</a:t>
            </a:r>
          </a:p>
          <a:p>
            <a:pPr marL="285750" lvl="0" indent="-285750">
              <a:spcBef>
                <a:spcPts val="600"/>
              </a:spcBef>
              <a:buFont typeface="Arial" panose="020B0604020202020204" pitchFamily="34" charset="0"/>
              <a:buChar char="•"/>
            </a:pPr>
            <a:r>
              <a:rPr lang="en-US" sz="1400" dirty="0">
                <a:latin typeface="Book Antiqua" panose="02040602050305030304" pitchFamily="18" charset="0"/>
              </a:rPr>
              <a:t>Representatives from commercial and Medicaid managed care health plans with experience in and responsibility for performance measurement activities related to alternative payment models;</a:t>
            </a:r>
          </a:p>
          <a:p>
            <a:pPr marL="285750" lvl="0" indent="-285750">
              <a:spcBef>
                <a:spcPts val="600"/>
              </a:spcBef>
              <a:buFont typeface="Arial" panose="020B0604020202020204" pitchFamily="34" charset="0"/>
              <a:buChar char="•"/>
            </a:pPr>
            <a:r>
              <a:rPr lang="en-US" sz="1400" dirty="0">
                <a:latin typeface="Book Antiqua" panose="02040602050305030304" pitchFamily="18" charset="0"/>
              </a:rPr>
              <a:t>Consumer and family/caregiver advocates; and </a:t>
            </a:r>
          </a:p>
          <a:p>
            <a:pPr marL="285750" lvl="0" indent="-285750">
              <a:spcBef>
                <a:spcPts val="600"/>
              </a:spcBef>
              <a:buFont typeface="Arial" panose="020B0604020202020204" pitchFamily="34" charset="0"/>
              <a:buChar char="•"/>
            </a:pPr>
            <a:r>
              <a:rPr lang="en-US" sz="1400" dirty="0">
                <a:latin typeface="Book Antiqua" panose="02040602050305030304" pitchFamily="18" charset="0"/>
              </a:rPr>
              <a:t>Representatives from academia and/or the research community with expertise in quality measurement methods and best practices.</a:t>
            </a:r>
          </a:p>
        </p:txBody>
      </p:sp>
    </p:spTree>
    <p:extLst>
      <p:ext uri="{BB962C8B-B14F-4D97-AF65-F5344CB8AC3E}">
        <p14:creationId xmlns:p14="http://schemas.microsoft.com/office/powerpoint/2010/main" val="134915569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9.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7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Office Theme">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Office Theme">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blank">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elements/1.1/"/>
    <ds:schemaRef ds:uri="d29a8555-db37-4257-91ea-e6d336cdedf2"/>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D10C25E-31CE-4862-80C8-B419D3CD1FF0}"/>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EOHHS</Template>
  <TotalTime>37090</TotalTime>
  <Words>2554</Words>
  <Application>Microsoft Office PowerPoint</Application>
  <PresentationFormat>On-screen Show (4:3)</PresentationFormat>
  <Paragraphs>356</Paragraphs>
  <Slides>30</Slides>
  <Notes>4</Notes>
  <HiddenSlides>0</HiddenSlides>
  <MMClips>0</MMClips>
  <ScaleCrop>false</ScaleCrop>
  <HeadingPairs>
    <vt:vector size="8" baseType="variant">
      <vt:variant>
        <vt:lpstr>Fonts Used</vt:lpstr>
      </vt:variant>
      <vt:variant>
        <vt:i4>10</vt:i4>
      </vt:variant>
      <vt:variant>
        <vt:lpstr>Theme</vt:lpstr>
      </vt:variant>
      <vt:variant>
        <vt:i4>12</vt:i4>
      </vt:variant>
      <vt:variant>
        <vt:lpstr>Embedded OLE Servers</vt:lpstr>
      </vt:variant>
      <vt:variant>
        <vt:i4>1</vt:i4>
      </vt:variant>
      <vt:variant>
        <vt:lpstr>Slide Titles</vt:lpstr>
      </vt:variant>
      <vt:variant>
        <vt:i4>30</vt:i4>
      </vt:variant>
    </vt:vector>
  </HeadingPairs>
  <TitlesOfParts>
    <vt:vector size="53" baseType="lpstr">
      <vt:lpstr>Arial Unicode MS</vt:lpstr>
      <vt:lpstr>ＭＳ Ｐゴシック</vt:lpstr>
      <vt:lpstr>Arial</vt:lpstr>
      <vt:lpstr>Book Antiqua</vt:lpstr>
      <vt:lpstr>Calibri</vt:lpstr>
      <vt:lpstr>Constantia</vt:lpstr>
      <vt:lpstr>Garamond</vt:lpstr>
      <vt:lpstr>Symbol</vt:lpstr>
      <vt:lpstr>Wingdings</vt:lpstr>
      <vt:lpstr>Wingdings 2</vt:lpstr>
      <vt:lpstr>EOHHS</vt:lpstr>
      <vt:lpstr>2_Blue Presentation Template - MA HHS - small logos</vt:lpstr>
      <vt:lpstr>3_Blue Presentation Template - MA HHS - small logos</vt:lpstr>
      <vt:lpstr>4_Blue Presentation Template - MA HHS - small logos</vt:lpstr>
      <vt:lpstr>5_Blue Presentation Template - MA HHS - small logos</vt:lpstr>
      <vt:lpstr>Flow</vt:lpstr>
      <vt:lpstr>5_Office Theme</vt:lpstr>
      <vt:lpstr>6_Office Theme</vt:lpstr>
      <vt:lpstr>blank</vt:lpstr>
      <vt:lpstr>1_blank</vt:lpstr>
      <vt:lpstr>7_Blue Presentation Template - MA HHS - small logos</vt:lpstr>
      <vt:lpstr>1_Flow</vt:lpstr>
      <vt:lpstr>think-cell Slide</vt:lpstr>
      <vt:lpstr>PowerPoint Presentation</vt:lpstr>
      <vt:lpstr>Agenda</vt:lpstr>
      <vt:lpstr>Taskforce Participants: Stakeholders </vt:lpstr>
      <vt:lpstr>Taskforce Participants: State Agencies </vt:lpstr>
      <vt:lpstr>Agenda</vt:lpstr>
      <vt:lpstr>The case for advancing a coordinated quality strategy</vt:lpstr>
      <vt:lpstr>Quality measurement and reporting places a resource burden on providers</vt:lpstr>
      <vt:lpstr>Many different measures in use by Massachusetts payers in APMs</vt:lpstr>
      <vt:lpstr>Quality Measurement Taskforce and DSRIP Subcommittee Overview</vt:lpstr>
      <vt:lpstr>Proposed framework</vt:lpstr>
      <vt:lpstr>Proposed phased timeline for Taskforce</vt:lpstr>
      <vt:lpstr>PowerPoint Presentation</vt:lpstr>
      <vt:lpstr>Agenda</vt:lpstr>
      <vt:lpstr>Process overview</vt:lpstr>
      <vt:lpstr>1) Set Guiding Principles for measure selection</vt:lpstr>
      <vt:lpstr>Example: Rhode Island Aligned Measure Set Work Group: Measure Selection Criteria</vt:lpstr>
      <vt:lpstr>Example: Rhode Island Aligned Measure Set Work  Group: Measure Selection Criteria (Cont’d)</vt:lpstr>
      <vt:lpstr>Example: Washington Performance Measurement Committee</vt:lpstr>
      <vt:lpstr>Proposed Guiding Principles for our work</vt:lpstr>
      <vt:lpstr>        2) Define the selection decision process</vt:lpstr>
      <vt:lpstr>3) Identify Performance Domains and Populations</vt:lpstr>
      <vt:lpstr>How to create an aligned measure set</vt:lpstr>
      <vt:lpstr>How to create an aligned measure set (Cont’d)</vt:lpstr>
      <vt:lpstr>How to create an aligned measure set (Cont’d)</vt:lpstr>
      <vt:lpstr>Measure sets included in the tool</vt:lpstr>
      <vt:lpstr>Measure sets included in the tool (Cont’d)</vt:lpstr>
      <vt:lpstr>Agenda</vt:lpstr>
      <vt:lpstr>Next meeting schedule and high level topics for each meeting</vt:lpstr>
      <vt:lpstr>Appendix</vt:lpstr>
      <vt:lpstr>Among the three largest commercial health plans, about half the measures used in APMs are different.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Haime</dc:creator>
  <cp:lastModifiedBy>Michael Bailit</cp:lastModifiedBy>
  <cp:revision>744</cp:revision>
  <cp:lastPrinted>2017-05-30T14:59:29Z</cp:lastPrinted>
  <dcterms:created xsi:type="dcterms:W3CDTF">2016-07-13T12:52:52Z</dcterms:created>
  <dcterms:modified xsi:type="dcterms:W3CDTF">2017-05-31T01:56:41Z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