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tags/tag16.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0.xml" ContentType="application/vnd.openxmlformats-officedocument.them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1.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 id="2147483671" r:id="rId5"/>
    <p:sldMasterId id="2147483683" r:id="rId6"/>
    <p:sldMasterId id="2147483691" r:id="rId7"/>
    <p:sldMasterId id="2147483699" r:id="rId8"/>
    <p:sldMasterId id="2147483715" r:id="rId9"/>
    <p:sldMasterId id="2147483728" r:id="rId10"/>
    <p:sldMasterId id="2147483733" r:id="rId11"/>
    <p:sldMasterId id="2147483739" r:id="rId12"/>
    <p:sldMasterId id="2147483745" r:id="rId13"/>
    <p:sldMasterId id="2147483751" r:id="rId14"/>
    <p:sldMasterId id="2147483810" r:id="rId15"/>
  </p:sldMasterIdLst>
  <p:notesMasterIdLst>
    <p:notesMasterId r:id="rId46"/>
  </p:notesMasterIdLst>
  <p:handoutMasterIdLst>
    <p:handoutMasterId r:id="rId47"/>
  </p:handoutMasterIdLst>
  <p:sldIdLst>
    <p:sldId id="483" r:id="rId16"/>
    <p:sldId id="543" r:id="rId17"/>
    <p:sldId id="519" r:id="rId18"/>
    <p:sldId id="520" r:id="rId19"/>
    <p:sldId id="542" r:id="rId20"/>
    <p:sldId id="391" r:id="rId21"/>
    <p:sldId id="465" r:id="rId22"/>
    <p:sldId id="468" r:id="rId23"/>
    <p:sldId id="511" r:id="rId24"/>
    <p:sldId id="557" r:id="rId25"/>
    <p:sldId id="517" r:id="rId26"/>
    <p:sldId id="521" r:id="rId27"/>
    <p:sldId id="541" r:id="rId28"/>
    <p:sldId id="548" r:id="rId29"/>
    <p:sldId id="550" r:id="rId30"/>
    <p:sldId id="524" r:id="rId31"/>
    <p:sldId id="525" r:id="rId32"/>
    <p:sldId id="526" r:id="rId33"/>
    <p:sldId id="539" r:id="rId34"/>
    <p:sldId id="530" r:id="rId35"/>
    <p:sldId id="514" r:id="rId36"/>
    <p:sldId id="537" r:id="rId37"/>
    <p:sldId id="544" r:id="rId38"/>
    <p:sldId id="545" r:id="rId39"/>
    <p:sldId id="553" r:id="rId40"/>
    <p:sldId id="554" r:id="rId41"/>
    <p:sldId id="546" r:id="rId42"/>
    <p:sldId id="558" r:id="rId43"/>
    <p:sldId id="556" r:id="rId44"/>
    <p:sldId id="555" r:id="rId45"/>
  </p:sldIdLst>
  <p:sldSz cx="9144000" cy="6858000" type="screen4x3"/>
  <p:notesSz cx="7010400" cy="92964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1" name="user" initials="u" lastIdx="1" clrIdx="1"/>
  <p:cmAuthor id="2" name="Michael Bailit" initials="MB" lastIdx="8" clrIdx="2">
    <p:extLst/>
  </p:cmAuthor>
  <p:cmAuthor id="3" name="Cristi Carman" initials="CC"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80"/>
    <a:srgbClr val="003399"/>
    <a:srgbClr val="FEEDD3"/>
    <a:srgbClr val="8E0000"/>
    <a:srgbClr val="336699"/>
    <a:srgbClr val="8C3FC5"/>
    <a:srgbClr val="225E95"/>
    <a:srgbClr val="7CBF33"/>
    <a:srgbClr val="8238B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429" autoAdjust="0"/>
  </p:normalViewPr>
  <p:slideViewPr>
    <p:cSldViewPr>
      <p:cViewPr varScale="1">
        <p:scale>
          <a:sx n="68" d="100"/>
          <a:sy n="68" d="100"/>
        </p:scale>
        <p:origin x="1470" y="78"/>
      </p:cViewPr>
      <p:guideLst>
        <p:guide orient="horz" pos="2160"/>
        <p:guide pos="2880"/>
      </p:guideLst>
    </p:cSldViewPr>
  </p:slideViewPr>
  <p:outlineViewPr>
    <p:cViewPr>
      <p:scale>
        <a:sx n="33" d="100"/>
        <a:sy n="33" d="100"/>
      </p:scale>
      <p:origin x="0" y="3534"/>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handoutMaster" Target="handoutMasters/handoutMaster1.xml"/><Relationship Id="rId50"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commentAuthors" Target="commentAuthor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tags" Target="tags/tag1.xml"/><Relationship Id="rId8" Type="http://schemas.openxmlformats.org/officeDocument/2006/relationships/slideMaster" Target="slideMasters/slideMaster5.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HPC-FS-001\Shared\HPC%20ALL%20STAFF\Accountable%20Care%20Team\Quality%20Alignment\1%20-%20Aligned%20Quality%20Vision\MHA%20quality%20measurement%20and%20reporting%20resourc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HPC-FS-001\Shared\HPC%20ALL%20STAFF\Accountable%20Care%20Team\Quality%20Alignment\1%20-%20Aligned%20Quality%20Vision\MHA%20quality%20measurement%20and%20reporting%20resourc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600"/>
            </a:pPr>
            <a:r>
              <a:rPr lang="en-US" sz="1600" dirty="0"/>
              <a:t>Quality Reporting Expenses</a:t>
            </a:r>
          </a:p>
        </c:rich>
      </c:tx>
      <c:overlay val="0"/>
    </c:title>
    <c:autoTitleDeleted val="0"/>
    <c:plotArea>
      <c:layout>
        <c:manualLayout>
          <c:layoutTarget val="inner"/>
          <c:xMode val="edge"/>
          <c:yMode val="edge"/>
          <c:x val="0.13457323844134866"/>
          <c:y val="0.23226324749946797"/>
          <c:w val="0.47524076317383401"/>
          <c:h val="0.66790593743349647"/>
        </c:manualLayout>
      </c:layout>
      <c:pieChart>
        <c:varyColors val="1"/>
        <c:ser>
          <c:idx val="0"/>
          <c:order val="0"/>
          <c:dLbls>
            <c:dLbl>
              <c:idx val="2"/>
              <c:spPr/>
              <c:txPr>
                <a:bodyPr/>
                <a:lstStyle/>
                <a:p>
                  <a:pPr>
                    <a:defRPr sz="1100">
                      <a:solidFill>
                        <a:schemeClr val="tx1"/>
                      </a:solidFill>
                    </a:defRPr>
                  </a:pPr>
                  <a:endParaRPr lang="en-US"/>
                </a:p>
              </c:txPr>
              <c:showLegendKey val="0"/>
              <c:showVal val="0"/>
              <c:showCatName val="0"/>
              <c:showSerName val="0"/>
              <c:showPercent val="1"/>
              <c:showBubbleSize val="0"/>
              <c:extLst>
                <c:ext xmlns:c16="http://schemas.microsoft.com/office/drawing/2014/chart" uri="{C3380CC4-5D6E-409C-BE32-E72D297353CC}">
                  <c16:uniqueId val="{00000000-F45B-4CA0-B40C-5EAD603AF782}"/>
                </c:ext>
              </c:extLst>
            </c:dLbl>
            <c:spPr>
              <a:noFill/>
              <a:ln>
                <a:noFill/>
              </a:ln>
              <a:effectLst/>
            </c:spPr>
            <c:txPr>
              <a:bodyPr/>
              <a:lstStyle/>
              <a:p>
                <a:pPr>
                  <a:defRPr sz="1100">
                    <a:solidFill>
                      <a:schemeClr val="bg1"/>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Sheet1!$A$2:$A$5</c:f>
              <c:strCache>
                <c:ptCount val="4"/>
                <c:pt idx="0">
                  <c:v>Labor costs</c:v>
                </c:pt>
                <c:pt idx="1">
                  <c:v>Technology</c:v>
                </c:pt>
                <c:pt idx="2">
                  <c:v>Training</c:v>
                </c:pt>
                <c:pt idx="3">
                  <c:v>Other Costs</c:v>
                </c:pt>
              </c:strCache>
            </c:strRef>
          </c:cat>
          <c:val>
            <c:numRef>
              <c:f>Sheet1!$B$2:$B$5</c:f>
              <c:numCache>
                <c:formatCode>"$"#,##0.00</c:formatCode>
                <c:ptCount val="4"/>
                <c:pt idx="0">
                  <c:v>14731310</c:v>
                </c:pt>
                <c:pt idx="1">
                  <c:v>1433660</c:v>
                </c:pt>
                <c:pt idx="2">
                  <c:v>178856</c:v>
                </c:pt>
                <c:pt idx="3">
                  <c:v>2734685</c:v>
                </c:pt>
              </c:numCache>
            </c:numRef>
          </c:val>
          <c:extLst>
            <c:ext xmlns:c16="http://schemas.microsoft.com/office/drawing/2014/chart" uri="{C3380CC4-5D6E-409C-BE32-E72D297353CC}">
              <c16:uniqueId val="{00000001-66EB-47A2-8D27-4699853B7A94}"/>
            </c:ext>
          </c:extLst>
        </c:ser>
        <c:dLbls>
          <c:showLegendKey val="0"/>
          <c:showVal val="0"/>
          <c:showCatName val="0"/>
          <c:showSerName val="0"/>
          <c:showPercent val="1"/>
          <c:showBubbleSize val="0"/>
          <c:showLeaderLines val="1"/>
        </c:dLbls>
        <c:firstSliceAng val="0"/>
      </c:pieChart>
    </c:plotArea>
    <c:legend>
      <c:legendPos val="r"/>
      <c:layout>
        <c:manualLayout>
          <c:xMode val="edge"/>
          <c:yMode val="edge"/>
          <c:x val="0.68341401769223287"/>
          <c:y val="0.38079850595598624"/>
          <c:w val="0.23462404005054924"/>
          <c:h val="0.33390268524126793"/>
        </c:manualLayout>
      </c:layout>
      <c:overlay val="0"/>
      <c:txPr>
        <a:bodyPr/>
        <a:lstStyle/>
        <a:p>
          <a:pPr>
            <a:defRPr sz="1100"/>
          </a:pPr>
          <a:endParaRPr lang="en-US"/>
        </a:p>
      </c:txPr>
    </c:legend>
    <c:plotVisOnly val="1"/>
    <c:dispBlanksAs val="gap"/>
    <c:showDLblsOverMax val="0"/>
  </c:chart>
  <c:txPr>
    <a:bodyPr/>
    <a:lstStyle/>
    <a:p>
      <a:pPr>
        <a:defRPr sz="1400">
          <a:latin typeface="Book Antiqua" panose="02040602050305030304"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600"/>
            </a:pPr>
            <a:r>
              <a:rPr lang="en-US" sz="1600" dirty="0"/>
              <a:t>Survey Respondents</a:t>
            </a:r>
          </a:p>
        </c:rich>
      </c:tx>
      <c:overlay val="0"/>
    </c:title>
    <c:autoTitleDeleted val="0"/>
    <c:plotArea>
      <c:layout/>
      <c:pieChart>
        <c:varyColors val="1"/>
        <c:ser>
          <c:idx val="0"/>
          <c:order val="0"/>
          <c:dLbls>
            <c:dLbl>
              <c:idx val="3"/>
              <c:tx>
                <c:rich>
                  <a:bodyPr rot="0"/>
                  <a:lstStyle/>
                  <a:p>
                    <a:pPr>
                      <a:defRPr sz="1100">
                        <a:solidFill>
                          <a:schemeClr val="bg1"/>
                        </a:solidFill>
                      </a:defRPr>
                    </a:pPr>
                    <a:r>
                      <a:rPr lang="en-US" sz="1100" dirty="0">
                        <a:solidFill>
                          <a:schemeClr val="bg1"/>
                        </a:solidFill>
                      </a:rPr>
                      <a:t>41%</a:t>
                    </a:r>
                    <a:endParaRPr lang="en-US" dirty="0"/>
                  </a:p>
                </c:rich>
              </c:tx>
              <c:sp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0-A5B1-417E-9A54-F8777720E2B3}"/>
                </c:ext>
              </c:extLst>
            </c:dLbl>
            <c:spPr>
              <a:noFill/>
              <a:ln>
                <a:noFill/>
              </a:ln>
              <a:effectLst/>
            </c:spPr>
            <c:txPr>
              <a:bodyPr/>
              <a:lstStyle/>
              <a:p>
                <a:pPr>
                  <a:defRPr sz="1100">
                    <a:solidFill>
                      <a:schemeClr val="bg1"/>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Sheet1!$A$7:$A$11</c:f>
              <c:strCache>
                <c:ptCount val="5"/>
                <c:pt idx="0">
                  <c:v>AMC</c:v>
                </c:pt>
                <c:pt idx="1">
                  <c:v>Teaching</c:v>
                </c:pt>
                <c:pt idx="2">
                  <c:v>Community</c:v>
                </c:pt>
                <c:pt idx="3">
                  <c:v>Community DSH</c:v>
                </c:pt>
                <c:pt idx="4">
                  <c:v>Specialty</c:v>
                </c:pt>
              </c:strCache>
            </c:strRef>
          </c:cat>
          <c:val>
            <c:numRef>
              <c:f>Sheet1!$B$7:$B$11</c:f>
              <c:numCache>
                <c:formatCode>0</c:formatCode>
                <c:ptCount val="5"/>
                <c:pt idx="0">
                  <c:v>2</c:v>
                </c:pt>
                <c:pt idx="1">
                  <c:v>2</c:v>
                </c:pt>
                <c:pt idx="2">
                  <c:v>8</c:v>
                </c:pt>
                <c:pt idx="3">
                  <c:v>9</c:v>
                </c:pt>
                <c:pt idx="4">
                  <c:v>1</c:v>
                </c:pt>
              </c:numCache>
            </c:numRef>
          </c:val>
          <c:extLst>
            <c:ext xmlns:c16="http://schemas.microsoft.com/office/drawing/2014/chart" uri="{C3380CC4-5D6E-409C-BE32-E72D297353CC}">
              <c16:uniqueId val="{00000001-A5B1-417E-9A54-F8777720E2B3}"/>
            </c:ext>
          </c:extLst>
        </c:ser>
        <c:dLbls>
          <c:showLegendKey val="0"/>
          <c:showVal val="0"/>
          <c:showCatName val="0"/>
          <c:showSerName val="0"/>
          <c:showPercent val="1"/>
          <c:showBubbleSize val="0"/>
          <c:showLeaderLines val="1"/>
        </c:dLbls>
        <c:firstSliceAng val="0"/>
      </c:pieChart>
    </c:plotArea>
    <c:legend>
      <c:legendPos val="r"/>
      <c:overlay val="0"/>
      <c:txPr>
        <a:bodyPr/>
        <a:lstStyle/>
        <a:p>
          <a:pPr>
            <a:defRPr sz="1100"/>
          </a:pPr>
          <a:endParaRPr lang="en-US"/>
        </a:p>
      </c:txPr>
    </c:legend>
    <c:plotVisOnly val="1"/>
    <c:dispBlanksAs val="gap"/>
    <c:showDLblsOverMax val="0"/>
  </c:chart>
  <c:txPr>
    <a:bodyPr/>
    <a:lstStyle/>
    <a:p>
      <a:pPr>
        <a:defRPr sz="1800">
          <a:latin typeface="Book Antiqua" panose="02040602050305030304" pitchFamily="18"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D88369-B718-4633-B3E4-78270C95C15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E0ED5FD-D427-4590-A4EF-4F308ED68A1C}">
      <dgm:prSet phldrT="[Text]" custT="1"/>
      <dgm:spPr>
        <a:solidFill>
          <a:schemeClr val="tx2">
            <a:lumMod val="40000"/>
            <a:lumOff val="60000"/>
          </a:schemeClr>
        </a:solidFill>
      </dgm:spPr>
      <dgm:t>
        <a:bodyPr/>
        <a:lstStyle/>
        <a:p>
          <a:r>
            <a:rPr lang="en-US" sz="1600" b="1" dirty="0">
              <a:latin typeface="Book Antiqua" panose="02040602050305030304" pitchFamily="18" charset="0"/>
            </a:rPr>
            <a:t>Adults</a:t>
          </a:r>
        </a:p>
        <a:p>
          <a:r>
            <a:rPr lang="en-US" sz="1600" dirty="0">
              <a:latin typeface="Book Antiqua" panose="02040602050305030304" pitchFamily="18" charset="0"/>
            </a:rPr>
            <a:t>Inc. those with special health needs</a:t>
          </a:r>
        </a:p>
      </dgm:t>
    </dgm:pt>
    <dgm:pt modelId="{5571FB8F-9951-472E-9440-025A7CC25532}" type="parTrans" cxnId="{B60E0803-DC11-4EDB-AF25-F99E8EFD36A7}">
      <dgm:prSet/>
      <dgm:spPr/>
      <dgm:t>
        <a:bodyPr/>
        <a:lstStyle/>
        <a:p>
          <a:endParaRPr lang="en-US"/>
        </a:p>
      </dgm:t>
    </dgm:pt>
    <dgm:pt modelId="{AA8F5B2E-C4DF-4171-85A4-25D8EDBBBA9E}" type="sibTrans" cxnId="{B60E0803-DC11-4EDB-AF25-F99E8EFD36A7}">
      <dgm:prSet/>
      <dgm:spPr/>
      <dgm:t>
        <a:bodyPr/>
        <a:lstStyle/>
        <a:p>
          <a:endParaRPr lang="en-US"/>
        </a:p>
      </dgm:t>
    </dgm:pt>
    <dgm:pt modelId="{0042F28C-0180-44C6-8130-4A8AF985D611}">
      <dgm:prSet phldrT="[Text]" custT="1"/>
      <dgm:spPr>
        <a:solidFill>
          <a:srgbClr val="8E0000"/>
        </a:solidFill>
      </dgm:spPr>
      <dgm:t>
        <a:bodyPr/>
        <a:lstStyle/>
        <a:p>
          <a:r>
            <a:rPr lang="en-US" sz="1600" b="1" dirty="0">
              <a:latin typeface="Book Antiqua" panose="02040602050305030304" pitchFamily="18" charset="0"/>
            </a:rPr>
            <a:t>Children</a:t>
          </a:r>
        </a:p>
        <a:p>
          <a:r>
            <a:rPr lang="en-US" sz="1600" dirty="0">
              <a:latin typeface="Book Antiqua" panose="02040602050305030304" pitchFamily="18" charset="0"/>
            </a:rPr>
            <a:t>Inc. those with special health needs</a:t>
          </a:r>
        </a:p>
      </dgm:t>
    </dgm:pt>
    <dgm:pt modelId="{DE79DDB3-575D-4350-B071-5EE43463D8FE}" type="parTrans" cxnId="{7E956281-F0CA-431E-B41B-7379CF650CD3}">
      <dgm:prSet/>
      <dgm:spPr/>
      <dgm:t>
        <a:bodyPr/>
        <a:lstStyle/>
        <a:p>
          <a:endParaRPr lang="en-US"/>
        </a:p>
      </dgm:t>
    </dgm:pt>
    <dgm:pt modelId="{D0FD5663-B786-4BEE-82E2-69EC4C2D6D29}" type="sibTrans" cxnId="{7E956281-F0CA-431E-B41B-7379CF650CD3}">
      <dgm:prSet/>
      <dgm:spPr/>
      <dgm:t>
        <a:bodyPr/>
        <a:lstStyle/>
        <a:p>
          <a:endParaRPr lang="en-US"/>
        </a:p>
      </dgm:t>
    </dgm:pt>
    <dgm:pt modelId="{11E5B0AF-93FE-4B57-891C-CBA6A8CCE8F2}" type="pres">
      <dgm:prSet presAssocID="{2DD88369-B718-4633-B3E4-78270C95C151}" presName="diagram" presStyleCnt="0">
        <dgm:presLayoutVars>
          <dgm:dir/>
          <dgm:resizeHandles val="exact"/>
        </dgm:presLayoutVars>
      </dgm:prSet>
      <dgm:spPr/>
    </dgm:pt>
    <dgm:pt modelId="{DF7DBE15-64CF-4931-B2A8-EFB821EA79B8}" type="pres">
      <dgm:prSet presAssocID="{4E0ED5FD-D427-4590-A4EF-4F308ED68A1C}" presName="node" presStyleLbl="node1" presStyleIdx="0" presStyleCnt="2" custLinFactNeighborX="-50000" custLinFactNeighborY="31159">
        <dgm:presLayoutVars>
          <dgm:bulletEnabled val="1"/>
        </dgm:presLayoutVars>
      </dgm:prSet>
      <dgm:spPr/>
    </dgm:pt>
    <dgm:pt modelId="{F7B1A145-3A71-4511-B3F7-6805367C43EA}" type="pres">
      <dgm:prSet presAssocID="{AA8F5B2E-C4DF-4171-85A4-25D8EDBBBA9E}" presName="sibTrans" presStyleCnt="0"/>
      <dgm:spPr/>
    </dgm:pt>
    <dgm:pt modelId="{7D57304D-6818-420E-99F2-2781FA46B959}" type="pres">
      <dgm:prSet presAssocID="{0042F28C-0180-44C6-8130-4A8AF985D611}" presName="node" presStyleLbl="node1" presStyleIdx="1" presStyleCnt="2" custLinFactNeighborX="55738" custLinFactNeighborY="-85508">
        <dgm:presLayoutVars>
          <dgm:bulletEnabled val="1"/>
        </dgm:presLayoutVars>
      </dgm:prSet>
      <dgm:spPr/>
    </dgm:pt>
  </dgm:ptLst>
  <dgm:cxnLst>
    <dgm:cxn modelId="{B60E0803-DC11-4EDB-AF25-F99E8EFD36A7}" srcId="{2DD88369-B718-4633-B3E4-78270C95C151}" destId="{4E0ED5FD-D427-4590-A4EF-4F308ED68A1C}" srcOrd="0" destOrd="0" parTransId="{5571FB8F-9951-472E-9440-025A7CC25532}" sibTransId="{AA8F5B2E-C4DF-4171-85A4-25D8EDBBBA9E}"/>
    <dgm:cxn modelId="{7E956281-F0CA-431E-B41B-7379CF650CD3}" srcId="{2DD88369-B718-4633-B3E4-78270C95C151}" destId="{0042F28C-0180-44C6-8130-4A8AF985D611}" srcOrd="1" destOrd="0" parTransId="{DE79DDB3-575D-4350-B071-5EE43463D8FE}" sibTransId="{D0FD5663-B786-4BEE-82E2-69EC4C2D6D29}"/>
    <dgm:cxn modelId="{E185311B-77FE-4964-A4E6-AD56084A8E76}" type="presOf" srcId="{4E0ED5FD-D427-4590-A4EF-4F308ED68A1C}" destId="{DF7DBE15-64CF-4931-B2A8-EFB821EA79B8}" srcOrd="0" destOrd="0" presId="urn:microsoft.com/office/officeart/2005/8/layout/default"/>
    <dgm:cxn modelId="{D351FB6F-C6F3-4650-AF7E-8A3D743F5A7E}" type="presOf" srcId="{2DD88369-B718-4633-B3E4-78270C95C151}" destId="{11E5B0AF-93FE-4B57-891C-CBA6A8CCE8F2}" srcOrd="0" destOrd="0" presId="urn:microsoft.com/office/officeart/2005/8/layout/default"/>
    <dgm:cxn modelId="{7C0AA649-5B41-4C0C-8ED8-5D7757E2E586}" type="presOf" srcId="{0042F28C-0180-44C6-8130-4A8AF985D611}" destId="{7D57304D-6818-420E-99F2-2781FA46B959}" srcOrd="0" destOrd="0" presId="urn:microsoft.com/office/officeart/2005/8/layout/default"/>
    <dgm:cxn modelId="{04C4E166-FA8A-4EE3-B4CD-3AA916BC7565}" type="presParOf" srcId="{11E5B0AF-93FE-4B57-891C-CBA6A8CCE8F2}" destId="{DF7DBE15-64CF-4931-B2A8-EFB821EA79B8}" srcOrd="0" destOrd="0" presId="urn:microsoft.com/office/officeart/2005/8/layout/default"/>
    <dgm:cxn modelId="{4317718E-E0A6-4BF6-A225-10F8C7EEA685}" type="presParOf" srcId="{11E5B0AF-93FE-4B57-891C-CBA6A8CCE8F2}" destId="{F7B1A145-3A71-4511-B3F7-6805367C43EA}" srcOrd="1" destOrd="0" presId="urn:microsoft.com/office/officeart/2005/8/layout/default"/>
    <dgm:cxn modelId="{5E52F0FA-3C00-4AD3-B42C-8B1D2A7394B8}" type="presParOf" srcId="{11E5B0AF-93FE-4B57-891C-CBA6A8CCE8F2}" destId="{7D57304D-6818-420E-99F2-2781FA46B959}"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7DBE15-64CF-4931-B2A8-EFB821EA79B8}">
      <dsp:nvSpPr>
        <dsp:cNvPr id="0" name=""/>
        <dsp:cNvSpPr/>
      </dsp:nvSpPr>
      <dsp:spPr>
        <a:xfrm>
          <a:off x="0" y="371437"/>
          <a:ext cx="1985069" cy="1191041"/>
        </a:xfrm>
        <a:prstGeom prst="rect">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Book Antiqua" panose="02040602050305030304" pitchFamily="18" charset="0"/>
            </a:rPr>
            <a:t>Adults</a:t>
          </a:r>
        </a:p>
        <a:p>
          <a:pPr marL="0" lvl="0" indent="0" algn="ctr" defTabSz="711200">
            <a:lnSpc>
              <a:spcPct val="90000"/>
            </a:lnSpc>
            <a:spcBef>
              <a:spcPct val="0"/>
            </a:spcBef>
            <a:spcAft>
              <a:spcPct val="35000"/>
            </a:spcAft>
            <a:buNone/>
          </a:pPr>
          <a:r>
            <a:rPr lang="en-US" sz="1600" kern="1200" dirty="0">
              <a:latin typeface="Book Antiqua" panose="02040602050305030304" pitchFamily="18" charset="0"/>
            </a:rPr>
            <a:t>Inc. those with special health needs</a:t>
          </a:r>
        </a:p>
      </dsp:txBody>
      <dsp:txXfrm>
        <a:off x="0" y="371437"/>
        <a:ext cx="1985069" cy="1191041"/>
      </dsp:txXfrm>
    </dsp:sp>
    <dsp:sp modelId="{7D57304D-6818-420E-99F2-2781FA46B959}">
      <dsp:nvSpPr>
        <dsp:cNvPr id="0" name=""/>
        <dsp:cNvSpPr/>
      </dsp:nvSpPr>
      <dsp:spPr>
        <a:xfrm>
          <a:off x="1977330" y="371433"/>
          <a:ext cx="1985069" cy="1191041"/>
        </a:xfrm>
        <a:prstGeom prst="rect">
          <a:avLst/>
        </a:prstGeom>
        <a:solidFill>
          <a:srgbClr val="8E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Book Antiqua" panose="02040602050305030304" pitchFamily="18" charset="0"/>
            </a:rPr>
            <a:t>Children</a:t>
          </a:r>
        </a:p>
        <a:p>
          <a:pPr marL="0" lvl="0" indent="0" algn="ctr" defTabSz="711200">
            <a:lnSpc>
              <a:spcPct val="90000"/>
            </a:lnSpc>
            <a:spcBef>
              <a:spcPct val="0"/>
            </a:spcBef>
            <a:spcAft>
              <a:spcPct val="35000"/>
            </a:spcAft>
            <a:buNone/>
          </a:pPr>
          <a:r>
            <a:rPr lang="en-US" sz="1600" kern="1200" dirty="0">
              <a:latin typeface="Book Antiqua" panose="02040602050305030304" pitchFamily="18" charset="0"/>
            </a:rPr>
            <a:t>Inc. those with special health needs</a:t>
          </a:r>
        </a:p>
      </dsp:txBody>
      <dsp:txXfrm>
        <a:off x="1977330" y="371433"/>
        <a:ext cx="1985069" cy="119104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5/30/2017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5/30/2017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99B7833D-D0AA-4DCD-A1FD-49E43A30758C}" type="slidenum">
              <a:rPr lang="en-US" smtClean="0"/>
              <a:t>6</a:t>
            </a:fld>
            <a:endParaRPr lang="en-US" dirty="0"/>
          </a:p>
        </p:txBody>
      </p:sp>
    </p:spTree>
    <p:extLst>
      <p:ext uri="{BB962C8B-B14F-4D97-AF65-F5344CB8AC3E}">
        <p14:creationId xmlns:p14="http://schemas.microsoft.com/office/powerpoint/2010/main" val="567426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Merge with outcomes</a:t>
            </a:r>
            <a:r>
              <a:rPr lang="en-US" baseline="0" dirty="0"/>
              <a:t> measures</a:t>
            </a:r>
            <a:endParaRPr lang="en-US" dirty="0"/>
          </a:p>
        </p:txBody>
      </p:sp>
      <p:sp>
        <p:nvSpPr>
          <p:cNvPr id="4" name="Slide Number Placeholder 3"/>
          <p:cNvSpPr>
            <a:spLocks noGrp="1"/>
          </p:cNvSpPr>
          <p:nvPr>
            <p:ph type="sldNum" sz="quarter" idx="10"/>
          </p:nvPr>
        </p:nvSpPr>
        <p:spPr/>
        <p:txBody>
          <a:bodyPr/>
          <a:lstStyle/>
          <a:p>
            <a:fld id="{99B7833D-D0AA-4DCD-A1FD-49E43A30758C}" type="slidenum">
              <a:rPr lang="en-US" smtClean="0"/>
              <a:t>8</a:t>
            </a:fld>
            <a:endParaRPr lang="en-US" dirty="0"/>
          </a:p>
        </p:txBody>
      </p:sp>
    </p:spTree>
    <p:extLst>
      <p:ext uri="{BB962C8B-B14F-4D97-AF65-F5344CB8AC3E}">
        <p14:creationId xmlns:p14="http://schemas.microsoft.com/office/powerpoint/2010/main" val="3920193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4035" name="Notes Placeholder 2"/>
          <p:cNvSpPr>
            <a:spLocks noGrp="1"/>
          </p:cNvSpPr>
          <p:nvPr>
            <p:ph type="body" idx="1"/>
          </p:nvPr>
        </p:nvSpPr>
        <p:spPr>
          <a:noFill/>
        </p:spPr>
        <p:txBody>
          <a:bodyPr/>
          <a:lstStyle/>
          <a:p>
            <a:r>
              <a:rPr lang="en-US" altLang="en-US" dirty="0">
                <a:ea typeface="ＭＳ Ｐゴシック" pitchFamily="34" charset="-128"/>
              </a:rPr>
              <a:t>Only removed 1 measure set: “CMMI Priority Measures for Monitoring and Evaluation”</a:t>
            </a:r>
          </a:p>
        </p:txBody>
      </p:sp>
      <p:sp>
        <p:nvSpPr>
          <p:cNvPr id="44036"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BFF0A780-1A42-4A2C-99A2-6AA6A2413391}" type="slidenum">
              <a:rPr lang="en-US" altLang="en-US" sz="1200"/>
              <a:pPr/>
              <a:t>25</a:t>
            </a:fld>
            <a:endParaRPr lang="en-US" altLang="en-US" sz="1200" dirty="0"/>
          </a:p>
        </p:txBody>
      </p:sp>
    </p:spTree>
    <p:extLst>
      <p:ext uri="{BB962C8B-B14F-4D97-AF65-F5344CB8AC3E}">
        <p14:creationId xmlns:p14="http://schemas.microsoft.com/office/powerpoint/2010/main" val="85096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Alignment drops to ~50% at best when measures used in fewer</a:t>
            </a:r>
            <a:r>
              <a:rPr lang="en-US" baseline="0" dirty="0"/>
              <a:t> than 10 contracts are excluded.</a:t>
            </a:r>
          </a:p>
          <a:p>
            <a:r>
              <a:rPr lang="en-US" baseline="0" dirty="0"/>
              <a:t>Noteworthy that commercial insurer sets are much larger than public payer sets, so it is not surprising that there is more overlap, although sets are still not well aligned.</a:t>
            </a:r>
          </a:p>
        </p:txBody>
      </p:sp>
      <p:sp>
        <p:nvSpPr>
          <p:cNvPr id="4" name="Slide Number Placeholder 3"/>
          <p:cNvSpPr>
            <a:spLocks noGrp="1"/>
          </p:cNvSpPr>
          <p:nvPr>
            <p:ph type="sldNum" sz="quarter" idx="10"/>
          </p:nvPr>
        </p:nvSpPr>
        <p:spPr/>
        <p:txBody>
          <a:bodyPr/>
          <a:lstStyle/>
          <a:p>
            <a:fld id="{99B7833D-D0AA-4DCD-A1FD-49E43A30758C}" type="slidenum">
              <a:rPr lang="en-US" smtClean="0"/>
              <a:t>30</a:t>
            </a:fld>
            <a:endParaRPr lang="en-US" dirty="0"/>
          </a:p>
        </p:txBody>
      </p:sp>
    </p:spTree>
    <p:extLst>
      <p:ext uri="{BB962C8B-B14F-4D97-AF65-F5344CB8AC3E}">
        <p14:creationId xmlns:p14="http://schemas.microsoft.com/office/powerpoint/2010/main" val="2950649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5.xml"/><Relationship Id="rId1" Type="http://schemas.openxmlformats.org/officeDocument/2006/relationships/vmlDrawing" Target="../drawings/vmlDrawing4.vml"/><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6.xml"/><Relationship Id="rId1" Type="http://schemas.openxmlformats.org/officeDocument/2006/relationships/vmlDrawing" Target="../drawings/vmlDrawing5.vml"/><Relationship Id="rId5" Type="http://schemas.openxmlformats.org/officeDocument/2006/relationships/image" Target="../media/image3.emf"/><Relationship Id="rId4" Type="http://schemas.openxmlformats.org/officeDocument/2006/relationships/oleObject" Target="../embeddings/oleObject5.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8.xml"/><Relationship Id="rId1" Type="http://schemas.openxmlformats.org/officeDocument/2006/relationships/vmlDrawing" Target="../drawings/vmlDrawing7.v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9.xml"/><Relationship Id="rId1" Type="http://schemas.openxmlformats.org/officeDocument/2006/relationships/vmlDrawing" Target="../drawings/vmlDrawing8.v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8.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0.xml"/><Relationship Id="rId1" Type="http://schemas.openxmlformats.org/officeDocument/2006/relationships/vmlDrawing" Target="../drawings/vmlDrawing9.vml"/><Relationship Id="rId5" Type="http://schemas.openxmlformats.org/officeDocument/2006/relationships/image" Target="../media/image3.emf"/><Relationship Id="rId4" Type="http://schemas.openxmlformats.org/officeDocument/2006/relationships/oleObject" Target="../embeddings/oleObject9.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1.xml"/><Relationship Id="rId1" Type="http://schemas.openxmlformats.org/officeDocument/2006/relationships/vmlDrawing" Target="../drawings/vmlDrawing10.vml"/><Relationship Id="rId5" Type="http://schemas.openxmlformats.org/officeDocument/2006/relationships/image" Target="../media/image3.emf"/><Relationship Id="rId4" Type="http://schemas.openxmlformats.org/officeDocument/2006/relationships/oleObject" Target="../embeddings/oleObject10.bin"/></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3.xml"/><Relationship Id="rId1" Type="http://schemas.openxmlformats.org/officeDocument/2006/relationships/vmlDrawing" Target="../drawings/vmlDrawing12.v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12.bin"/></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4.xml"/><Relationship Id="rId1" Type="http://schemas.openxmlformats.org/officeDocument/2006/relationships/vmlDrawing" Target="../drawings/vmlDrawing13.v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13.bin"/></Relationships>
</file>

<file path=ppt/slideLayouts/_rels/slideLayout68.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5.xml"/><Relationship Id="rId1" Type="http://schemas.openxmlformats.org/officeDocument/2006/relationships/vmlDrawing" Target="../drawings/vmlDrawing14.vml"/><Relationship Id="rId5" Type="http://schemas.openxmlformats.org/officeDocument/2006/relationships/image" Target="../media/image3.emf"/><Relationship Id="rId4" Type="http://schemas.openxmlformats.org/officeDocument/2006/relationships/oleObject" Target="../embeddings/oleObject14.bin"/></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6.xml"/><Relationship Id="rId1" Type="http://schemas.openxmlformats.org/officeDocument/2006/relationships/vmlDrawing" Target="../drawings/vmlDrawing15.v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7.xml"/><Relationship Id="rId1" Type="http://schemas.openxmlformats.org/officeDocument/2006/relationships/vmlDrawing" Target="../drawings/vmlDrawing16.v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71.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9.xml"/><Relationship Id="rId1" Type="http://schemas.openxmlformats.org/officeDocument/2006/relationships/vmlDrawing" Target="../drawings/vmlDrawing18.v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18.bin"/></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30.xml"/><Relationship Id="rId1" Type="http://schemas.openxmlformats.org/officeDocument/2006/relationships/vmlDrawing" Target="../drawings/vmlDrawing19.v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19.bin"/></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31.xml"/><Relationship Id="rId1" Type="http://schemas.openxmlformats.org/officeDocument/2006/relationships/vmlDrawing" Target="../drawings/vmlDrawing20.vml"/><Relationship Id="rId5" Type="http://schemas.openxmlformats.org/officeDocument/2006/relationships/image" Target="../media/image3.emf"/><Relationship Id="rId4" Type="http://schemas.openxmlformats.org/officeDocument/2006/relationships/oleObject" Target="../embeddings/oleObject20.bin"/></Relationships>
</file>

<file path=ppt/slideLayouts/_rels/slideLayout74.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32.xml"/><Relationship Id="rId1" Type="http://schemas.openxmlformats.org/officeDocument/2006/relationships/vmlDrawing" Target="../drawings/vmlDrawing21.vml"/><Relationship Id="rId5" Type="http://schemas.openxmlformats.org/officeDocument/2006/relationships/image" Target="../media/image3.emf"/><Relationship Id="rId4" Type="http://schemas.openxmlformats.org/officeDocument/2006/relationships/oleObject" Target="../embeddings/oleObject21.bin"/></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34.xml"/><Relationship Id="rId1" Type="http://schemas.openxmlformats.org/officeDocument/2006/relationships/vmlDrawing" Target="../drawings/vmlDrawing23.v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23.bin"/></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35.xml"/><Relationship Id="rId1" Type="http://schemas.openxmlformats.org/officeDocument/2006/relationships/vmlDrawing" Target="../drawings/vmlDrawing24.vml"/><Relationship Id="rId6" Type="http://schemas.openxmlformats.org/officeDocument/2006/relationships/image" Target="../media/image7.png"/><Relationship Id="rId5" Type="http://schemas.openxmlformats.org/officeDocument/2006/relationships/image" Target="../media/image3.emf"/><Relationship Id="rId4" Type="http://schemas.openxmlformats.org/officeDocument/2006/relationships/oleObject" Target="../embeddings/oleObject24.bin"/></Relationships>
</file>

<file path=ppt/slideLayouts/_rels/slideLayout78.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36.xml"/><Relationship Id="rId1" Type="http://schemas.openxmlformats.org/officeDocument/2006/relationships/vmlDrawing" Target="../drawings/vmlDrawing25.vml"/><Relationship Id="rId5" Type="http://schemas.openxmlformats.org/officeDocument/2006/relationships/image" Target="../media/image3.emf"/><Relationship Id="rId4" Type="http://schemas.openxmlformats.org/officeDocument/2006/relationships/oleObject" Target="../embeddings/oleObject25.bin"/></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37.xml"/><Relationship Id="rId1" Type="http://schemas.openxmlformats.org/officeDocument/2006/relationships/vmlDrawing" Target="../drawings/vmlDrawing26.vml"/><Relationship Id="rId5" Type="http://schemas.openxmlformats.org/officeDocument/2006/relationships/image" Target="../media/image3.emf"/><Relationship Id="rId4" Type="http://schemas.openxmlformats.org/officeDocument/2006/relationships/oleObject" Target="../embeddings/oleObject26.bin"/></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844566"/>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Click to 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125811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a:t>Click to edit Master title style</a:t>
            </a:r>
          </a:p>
        </p:txBody>
      </p:sp>
    </p:spTree>
    <p:extLst>
      <p:ext uri="{BB962C8B-B14F-4D97-AF65-F5344CB8AC3E}">
        <p14:creationId xmlns:p14="http://schemas.microsoft.com/office/powerpoint/2010/main" val="2651084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a:t>Click to edit Master title style</a:t>
            </a:r>
          </a:p>
        </p:txBody>
      </p:sp>
      <p:sp>
        <p:nvSpPr>
          <p:cNvPr id="3" name="Text Placeholder 2"/>
          <p:cNvSpPr>
            <a:spLocks noGrp="1"/>
          </p:cNvSpPr>
          <p:nvPr>
            <p:ph type="body" sz="half" idx="1"/>
          </p:nvPr>
        </p:nvSpPr>
        <p:spPr>
          <a:xfrm>
            <a:off x="5334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37011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AEDD70FA-59E1-4157-923E-C4A67B08AD84}" type="slidenum">
              <a:rPr lang="en-US"/>
              <a:pPr fontAlgn="base">
                <a:spcAft>
                  <a:spcPct val="0"/>
                </a:spcAft>
                <a:defRPr/>
              </a:pPr>
              <a:t>‹#›</a:t>
            </a:fld>
            <a:endParaRPr lang="en-US" dirty="0"/>
          </a:p>
        </p:txBody>
      </p:sp>
    </p:spTree>
    <p:extLst>
      <p:ext uri="{BB962C8B-B14F-4D97-AF65-F5344CB8AC3E}">
        <p14:creationId xmlns:p14="http://schemas.microsoft.com/office/powerpoint/2010/main" val="3378108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26" name="Parallelogram 25"/>
          <p:cNvSpPr/>
          <p:nvPr userDrawn="1"/>
        </p:nvSpPr>
        <p:spPr>
          <a:xfrm>
            <a:off x="3962399" y="-6930"/>
            <a:ext cx="5185701" cy="6864929"/>
          </a:xfrm>
          <a:custGeom>
            <a:avLst/>
            <a:gdLst>
              <a:gd name="connsiteX0" fmla="*/ 0 w 6400800"/>
              <a:gd name="connsiteY0" fmla="*/ 6858000 h 6858000"/>
              <a:gd name="connsiteX1" fmla="*/ 2672974 w 6400800"/>
              <a:gd name="connsiteY1" fmla="*/ 0 h 6858000"/>
              <a:gd name="connsiteX2" fmla="*/ 6400800 w 6400800"/>
              <a:gd name="connsiteY2" fmla="*/ 0 h 6858000"/>
              <a:gd name="connsiteX3" fmla="*/ 3727826 w 6400800"/>
              <a:gd name="connsiteY3" fmla="*/ 6858000 h 6858000"/>
              <a:gd name="connsiteX4" fmla="*/ 0 w 6400800"/>
              <a:gd name="connsiteY4" fmla="*/ 6858000 h 6858000"/>
              <a:gd name="connsiteX0" fmla="*/ 0 w 5202621"/>
              <a:gd name="connsiteY0" fmla="*/ 6889531 h 6889531"/>
              <a:gd name="connsiteX1" fmla="*/ 2672974 w 5202621"/>
              <a:gd name="connsiteY1" fmla="*/ 31531 h 6889531"/>
              <a:gd name="connsiteX2" fmla="*/ 5202621 w 5202621"/>
              <a:gd name="connsiteY2" fmla="*/ 0 h 6889531"/>
              <a:gd name="connsiteX3" fmla="*/ 3727826 w 5202621"/>
              <a:gd name="connsiteY3" fmla="*/ 6889531 h 6889531"/>
              <a:gd name="connsiteX4" fmla="*/ 0 w 5202621"/>
              <a:gd name="connsiteY4" fmla="*/ 6889531 h 6889531"/>
              <a:gd name="connsiteX0" fmla="*/ 0 w 5251370"/>
              <a:gd name="connsiteY0" fmla="*/ 6889531 h 6889531"/>
              <a:gd name="connsiteX1" fmla="*/ 2672974 w 5251370"/>
              <a:gd name="connsiteY1" fmla="*/ 31531 h 6889531"/>
              <a:gd name="connsiteX2" fmla="*/ 5202621 w 5251370"/>
              <a:gd name="connsiteY2" fmla="*/ 0 h 6889531"/>
              <a:gd name="connsiteX3" fmla="*/ 5181601 w 5251370"/>
              <a:gd name="connsiteY3" fmla="*/ 3121573 h 6889531"/>
              <a:gd name="connsiteX4" fmla="*/ 3727826 w 5251370"/>
              <a:gd name="connsiteY4" fmla="*/ 6889531 h 6889531"/>
              <a:gd name="connsiteX5" fmla="*/ 0 w 5251370"/>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9194"/>
              <a:gd name="connsiteY0" fmla="*/ 6889590 h 6889590"/>
              <a:gd name="connsiteX1" fmla="*/ 2672974 w 5209194"/>
              <a:gd name="connsiteY1" fmla="*/ 31590 h 6889590"/>
              <a:gd name="connsiteX2" fmla="*/ 5202621 w 5209194"/>
              <a:gd name="connsiteY2" fmla="*/ 59 h 6889590"/>
              <a:gd name="connsiteX3" fmla="*/ 5181601 w 5209194"/>
              <a:gd name="connsiteY3" fmla="*/ 3121632 h 6889590"/>
              <a:gd name="connsiteX4" fmla="*/ 3727826 w 5209194"/>
              <a:gd name="connsiteY4" fmla="*/ 6889590 h 6889590"/>
              <a:gd name="connsiteX5" fmla="*/ 0 w 5209194"/>
              <a:gd name="connsiteY5" fmla="*/ 6889590 h 6889590"/>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205761"/>
              <a:gd name="connsiteY0" fmla="*/ 6858000 h 6858000"/>
              <a:gd name="connsiteX1" fmla="*/ 2672974 w 5205761"/>
              <a:gd name="connsiteY1" fmla="*/ 0 h 6858000"/>
              <a:gd name="connsiteX2" fmla="*/ 5198520 w 5205761"/>
              <a:gd name="connsiteY2" fmla="*/ 42277 h 6858000"/>
              <a:gd name="connsiteX3" fmla="*/ 5181601 w 5205761"/>
              <a:gd name="connsiteY3" fmla="*/ 3090042 h 6858000"/>
              <a:gd name="connsiteX4" fmla="*/ 3727826 w 5205761"/>
              <a:gd name="connsiteY4" fmla="*/ 6858000 h 6858000"/>
              <a:gd name="connsiteX5" fmla="*/ 0 w 5205761"/>
              <a:gd name="connsiteY5" fmla="*/ 6858000 h 6858000"/>
              <a:gd name="connsiteX0" fmla="*/ 0 w 5182237"/>
              <a:gd name="connsiteY0" fmla="*/ 6858000 h 6858000"/>
              <a:gd name="connsiteX1" fmla="*/ 2672974 w 5182237"/>
              <a:gd name="connsiteY1" fmla="*/ 0 h 6858000"/>
              <a:gd name="connsiteX2" fmla="*/ 5005799 w 5182237"/>
              <a:gd name="connsiteY2" fmla="*/ 70980 h 6858000"/>
              <a:gd name="connsiteX3" fmla="*/ 5181601 w 5182237"/>
              <a:gd name="connsiteY3" fmla="*/ 3090042 h 6858000"/>
              <a:gd name="connsiteX4" fmla="*/ 3727826 w 5182237"/>
              <a:gd name="connsiteY4" fmla="*/ 6858000 h 6858000"/>
              <a:gd name="connsiteX5" fmla="*/ 0 w 5182237"/>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158478 h 6864929"/>
              <a:gd name="connsiteX4" fmla="*/ 3727826 w 5186912"/>
              <a:gd name="connsiteY4" fmla="*/ 6864929 h 6864929"/>
              <a:gd name="connsiteX5" fmla="*/ 0 w 5186912"/>
              <a:gd name="connsiteY5" fmla="*/ 6864929 h 6864929"/>
              <a:gd name="connsiteX0" fmla="*/ 0 w 5190154"/>
              <a:gd name="connsiteY0" fmla="*/ 6864929 h 6864929"/>
              <a:gd name="connsiteX1" fmla="*/ 2672974 w 5190154"/>
              <a:gd name="connsiteY1" fmla="*/ 6929 h 6864929"/>
              <a:gd name="connsiteX2" fmla="*/ 5182119 w 5190154"/>
              <a:gd name="connsiteY2" fmla="*/ 0 h 6864929"/>
              <a:gd name="connsiteX3" fmla="*/ 5185701 w 5190154"/>
              <a:gd name="connsiteY3" fmla="*/ 3137976 h 6864929"/>
              <a:gd name="connsiteX4" fmla="*/ 3727826 w 5190154"/>
              <a:gd name="connsiteY4" fmla="*/ 6864929 h 6864929"/>
              <a:gd name="connsiteX5" fmla="*/ 0 w 5190154"/>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37976 h 6864929"/>
              <a:gd name="connsiteX4" fmla="*/ 3727826 w 5185701"/>
              <a:gd name="connsiteY4" fmla="*/ 6864929 h 6864929"/>
              <a:gd name="connsiteX5" fmla="*/ 0 w 5185701"/>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46177 h 6864929"/>
              <a:gd name="connsiteX4" fmla="*/ 3727826 w 5185701"/>
              <a:gd name="connsiteY4" fmla="*/ 6864929 h 6864929"/>
              <a:gd name="connsiteX5" fmla="*/ 0 w 5185701"/>
              <a:gd name="connsiteY5" fmla="*/ 6864929 h 686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5701" h="6864929">
                <a:moveTo>
                  <a:pt x="0" y="6864929"/>
                </a:moveTo>
                <a:lnTo>
                  <a:pt x="2672974" y="6929"/>
                </a:lnTo>
                <a:lnTo>
                  <a:pt x="5182119" y="0"/>
                </a:lnTo>
                <a:cubicBezTo>
                  <a:pt x="5180887" y="4738"/>
                  <a:pt x="5185660" y="3147449"/>
                  <a:pt x="5185701" y="3146177"/>
                </a:cubicBezTo>
                <a:lnTo>
                  <a:pt x="3727826" y="6864929"/>
                </a:lnTo>
                <a:lnTo>
                  <a:pt x="0" y="6864929"/>
                </a:lnTo>
                <a:close/>
              </a:path>
            </a:pathLst>
          </a:custGeom>
          <a:solidFill>
            <a:schemeClr val="accent4">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userDrawn="1"/>
        </p:nvSpPr>
        <p:spPr>
          <a:xfrm>
            <a:off x="0" y="3124200"/>
            <a:ext cx="9144000" cy="2362200"/>
          </a:xfrm>
          <a:prstGeom prst="rect">
            <a:avLst/>
          </a:prstGeom>
          <a:solidFill>
            <a:schemeClr val="accent3">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lumMod val="20000"/>
                  <a:lumOff val="80000"/>
                </a:schemeClr>
              </a:solidFill>
            </a:endParaRPr>
          </a:p>
        </p:txBody>
      </p:sp>
      <p:sp>
        <p:nvSpPr>
          <p:cNvPr id="28" name="Text Placeholder 5"/>
          <p:cNvSpPr>
            <a:spLocks noGrp="1"/>
          </p:cNvSpPr>
          <p:nvPr>
            <p:ph type="body" sz="quarter" idx="10" hasCustomPrompt="1"/>
          </p:nvPr>
        </p:nvSpPr>
        <p:spPr>
          <a:xfrm>
            <a:off x="4419600" y="4648200"/>
            <a:ext cx="3962400" cy="685801"/>
          </a:xfrm>
          <a:prstGeom prst="rect">
            <a:avLst/>
          </a:prstGeom>
        </p:spPr>
        <p:txBody>
          <a:bodyPr>
            <a:normAutofit/>
          </a:bodyPr>
          <a:lstStyle>
            <a:lvl1pPr marL="0" marR="0" indent="0" algn="r" defTabSz="914400" rtl="0" eaLnBrk="1" fontAlgn="auto" latinLnBrk="0" hangingPunct="1">
              <a:lnSpc>
                <a:spcPct val="100000"/>
              </a:lnSpc>
              <a:spcBef>
                <a:spcPct val="20000"/>
              </a:spcBef>
              <a:spcAft>
                <a:spcPts val="0"/>
              </a:spcAft>
              <a:buClrTx/>
              <a:buSzTx/>
              <a:buFont typeface="Wingdings" panose="05000000000000000000" pitchFamily="2" charset="2"/>
              <a:buNone/>
              <a:tabLst/>
              <a:defRPr sz="1800" b="1">
                <a:solidFill>
                  <a:schemeClr val="accent1"/>
                </a:solidFill>
              </a:defRPr>
            </a:lvl1pPr>
          </a:lstStyle>
          <a:p>
            <a:r>
              <a:rPr lang="en-US" sz="2000" dirty="0">
                <a:solidFill>
                  <a:schemeClr val="accent1"/>
                </a:solidFill>
              </a:rPr>
              <a:t>Date Here</a:t>
            </a:r>
          </a:p>
        </p:txBody>
      </p:sp>
      <p:sp>
        <p:nvSpPr>
          <p:cNvPr id="8" name="Text Placeholder 3"/>
          <p:cNvSpPr>
            <a:spLocks noGrp="1"/>
          </p:cNvSpPr>
          <p:nvPr>
            <p:ph type="body" sz="quarter" idx="13" hasCustomPrompt="1"/>
          </p:nvPr>
        </p:nvSpPr>
        <p:spPr>
          <a:xfrm>
            <a:off x="762000" y="3425534"/>
            <a:ext cx="7620000" cy="1146466"/>
          </a:xfrm>
          <a:prstGeom prst="rect">
            <a:avLst/>
          </a:prstGeom>
        </p:spPr>
        <p:txBody>
          <a:bodyPr/>
          <a:lstStyle>
            <a:lvl1pPr marL="0" indent="0" algn="r">
              <a:buNone/>
              <a:defRPr sz="3600" i="0" baseline="0">
                <a:solidFill>
                  <a:schemeClr val="accent1"/>
                </a:solidFill>
              </a:defRPr>
            </a:lvl1pPr>
            <a:lvl2pPr marL="457006" indent="0">
              <a:buNone/>
              <a:defRPr/>
            </a:lvl2pPr>
          </a:lstStyle>
          <a:p>
            <a:pPr lvl="0"/>
            <a:r>
              <a:rPr lang="en-US" dirty="0"/>
              <a:t>Title Here</a:t>
            </a:r>
          </a:p>
        </p:txBody>
      </p:sp>
    </p:spTree>
    <p:extLst>
      <p:ext uri="{BB962C8B-B14F-4D97-AF65-F5344CB8AC3E}">
        <p14:creationId xmlns:p14="http://schemas.microsoft.com/office/powerpoint/2010/main" val="16437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Motion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4442559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1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Parallelogram 25"/>
          <p:cNvSpPr/>
          <p:nvPr userDrawn="1"/>
        </p:nvSpPr>
        <p:spPr>
          <a:xfrm>
            <a:off x="3962399" y="-6930"/>
            <a:ext cx="5185701" cy="6864929"/>
          </a:xfrm>
          <a:custGeom>
            <a:avLst/>
            <a:gdLst>
              <a:gd name="connsiteX0" fmla="*/ 0 w 6400800"/>
              <a:gd name="connsiteY0" fmla="*/ 6858000 h 6858000"/>
              <a:gd name="connsiteX1" fmla="*/ 2672974 w 6400800"/>
              <a:gd name="connsiteY1" fmla="*/ 0 h 6858000"/>
              <a:gd name="connsiteX2" fmla="*/ 6400800 w 6400800"/>
              <a:gd name="connsiteY2" fmla="*/ 0 h 6858000"/>
              <a:gd name="connsiteX3" fmla="*/ 3727826 w 6400800"/>
              <a:gd name="connsiteY3" fmla="*/ 6858000 h 6858000"/>
              <a:gd name="connsiteX4" fmla="*/ 0 w 6400800"/>
              <a:gd name="connsiteY4" fmla="*/ 6858000 h 6858000"/>
              <a:gd name="connsiteX0" fmla="*/ 0 w 5202621"/>
              <a:gd name="connsiteY0" fmla="*/ 6889531 h 6889531"/>
              <a:gd name="connsiteX1" fmla="*/ 2672974 w 5202621"/>
              <a:gd name="connsiteY1" fmla="*/ 31531 h 6889531"/>
              <a:gd name="connsiteX2" fmla="*/ 5202621 w 5202621"/>
              <a:gd name="connsiteY2" fmla="*/ 0 h 6889531"/>
              <a:gd name="connsiteX3" fmla="*/ 3727826 w 5202621"/>
              <a:gd name="connsiteY3" fmla="*/ 6889531 h 6889531"/>
              <a:gd name="connsiteX4" fmla="*/ 0 w 5202621"/>
              <a:gd name="connsiteY4" fmla="*/ 6889531 h 6889531"/>
              <a:gd name="connsiteX0" fmla="*/ 0 w 5251370"/>
              <a:gd name="connsiteY0" fmla="*/ 6889531 h 6889531"/>
              <a:gd name="connsiteX1" fmla="*/ 2672974 w 5251370"/>
              <a:gd name="connsiteY1" fmla="*/ 31531 h 6889531"/>
              <a:gd name="connsiteX2" fmla="*/ 5202621 w 5251370"/>
              <a:gd name="connsiteY2" fmla="*/ 0 h 6889531"/>
              <a:gd name="connsiteX3" fmla="*/ 5181601 w 5251370"/>
              <a:gd name="connsiteY3" fmla="*/ 3121573 h 6889531"/>
              <a:gd name="connsiteX4" fmla="*/ 3727826 w 5251370"/>
              <a:gd name="connsiteY4" fmla="*/ 6889531 h 6889531"/>
              <a:gd name="connsiteX5" fmla="*/ 0 w 5251370"/>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9194"/>
              <a:gd name="connsiteY0" fmla="*/ 6889590 h 6889590"/>
              <a:gd name="connsiteX1" fmla="*/ 2672974 w 5209194"/>
              <a:gd name="connsiteY1" fmla="*/ 31590 h 6889590"/>
              <a:gd name="connsiteX2" fmla="*/ 5202621 w 5209194"/>
              <a:gd name="connsiteY2" fmla="*/ 59 h 6889590"/>
              <a:gd name="connsiteX3" fmla="*/ 5181601 w 5209194"/>
              <a:gd name="connsiteY3" fmla="*/ 3121632 h 6889590"/>
              <a:gd name="connsiteX4" fmla="*/ 3727826 w 5209194"/>
              <a:gd name="connsiteY4" fmla="*/ 6889590 h 6889590"/>
              <a:gd name="connsiteX5" fmla="*/ 0 w 5209194"/>
              <a:gd name="connsiteY5" fmla="*/ 6889590 h 6889590"/>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205761"/>
              <a:gd name="connsiteY0" fmla="*/ 6858000 h 6858000"/>
              <a:gd name="connsiteX1" fmla="*/ 2672974 w 5205761"/>
              <a:gd name="connsiteY1" fmla="*/ 0 h 6858000"/>
              <a:gd name="connsiteX2" fmla="*/ 5198520 w 5205761"/>
              <a:gd name="connsiteY2" fmla="*/ 42277 h 6858000"/>
              <a:gd name="connsiteX3" fmla="*/ 5181601 w 5205761"/>
              <a:gd name="connsiteY3" fmla="*/ 3090042 h 6858000"/>
              <a:gd name="connsiteX4" fmla="*/ 3727826 w 5205761"/>
              <a:gd name="connsiteY4" fmla="*/ 6858000 h 6858000"/>
              <a:gd name="connsiteX5" fmla="*/ 0 w 5205761"/>
              <a:gd name="connsiteY5" fmla="*/ 6858000 h 6858000"/>
              <a:gd name="connsiteX0" fmla="*/ 0 w 5182237"/>
              <a:gd name="connsiteY0" fmla="*/ 6858000 h 6858000"/>
              <a:gd name="connsiteX1" fmla="*/ 2672974 w 5182237"/>
              <a:gd name="connsiteY1" fmla="*/ 0 h 6858000"/>
              <a:gd name="connsiteX2" fmla="*/ 5005799 w 5182237"/>
              <a:gd name="connsiteY2" fmla="*/ 70980 h 6858000"/>
              <a:gd name="connsiteX3" fmla="*/ 5181601 w 5182237"/>
              <a:gd name="connsiteY3" fmla="*/ 3090042 h 6858000"/>
              <a:gd name="connsiteX4" fmla="*/ 3727826 w 5182237"/>
              <a:gd name="connsiteY4" fmla="*/ 6858000 h 6858000"/>
              <a:gd name="connsiteX5" fmla="*/ 0 w 5182237"/>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158478 h 6864929"/>
              <a:gd name="connsiteX4" fmla="*/ 3727826 w 5186912"/>
              <a:gd name="connsiteY4" fmla="*/ 6864929 h 6864929"/>
              <a:gd name="connsiteX5" fmla="*/ 0 w 5186912"/>
              <a:gd name="connsiteY5" fmla="*/ 6864929 h 6864929"/>
              <a:gd name="connsiteX0" fmla="*/ 0 w 5190154"/>
              <a:gd name="connsiteY0" fmla="*/ 6864929 h 6864929"/>
              <a:gd name="connsiteX1" fmla="*/ 2672974 w 5190154"/>
              <a:gd name="connsiteY1" fmla="*/ 6929 h 6864929"/>
              <a:gd name="connsiteX2" fmla="*/ 5182119 w 5190154"/>
              <a:gd name="connsiteY2" fmla="*/ 0 h 6864929"/>
              <a:gd name="connsiteX3" fmla="*/ 5185701 w 5190154"/>
              <a:gd name="connsiteY3" fmla="*/ 3137976 h 6864929"/>
              <a:gd name="connsiteX4" fmla="*/ 3727826 w 5190154"/>
              <a:gd name="connsiteY4" fmla="*/ 6864929 h 6864929"/>
              <a:gd name="connsiteX5" fmla="*/ 0 w 5190154"/>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37976 h 6864929"/>
              <a:gd name="connsiteX4" fmla="*/ 3727826 w 5185701"/>
              <a:gd name="connsiteY4" fmla="*/ 6864929 h 6864929"/>
              <a:gd name="connsiteX5" fmla="*/ 0 w 5185701"/>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46177 h 6864929"/>
              <a:gd name="connsiteX4" fmla="*/ 3727826 w 5185701"/>
              <a:gd name="connsiteY4" fmla="*/ 6864929 h 6864929"/>
              <a:gd name="connsiteX5" fmla="*/ 0 w 5185701"/>
              <a:gd name="connsiteY5" fmla="*/ 6864929 h 686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5701" h="6864929">
                <a:moveTo>
                  <a:pt x="0" y="6864929"/>
                </a:moveTo>
                <a:lnTo>
                  <a:pt x="2672974" y="6929"/>
                </a:lnTo>
                <a:lnTo>
                  <a:pt x="5182119" y="0"/>
                </a:lnTo>
                <a:cubicBezTo>
                  <a:pt x="5180887" y="4738"/>
                  <a:pt x="5185660" y="3147449"/>
                  <a:pt x="5185701" y="3146177"/>
                </a:cubicBezTo>
                <a:lnTo>
                  <a:pt x="3727826" y="6864929"/>
                </a:lnTo>
                <a:lnTo>
                  <a:pt x="0" y="6864929"/>
                </a:lnTo>
                <a:close/>
              </a:path>
            </a:pathLst>
          </a:custGeom>
          <a:solidFill>
            <a:schemeClr val="accent4">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3124200"/>
            <a:ext cx="9144000" cy="2362200"/>
          </a:xfrm>
          <a:prstGeom prst="rect">
            <a:avLst/>
          </a:prstGeom>
          <a:solidFill>
            <a:schemeClr val="accent3">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lumMod val="20000"/>
                  <a:lumOff val="80000"/>
                </a:schemeClr>
              </a:solidFill>
            </a:endParaRPr>
          </a:p>
        </p:txBody>
      </p:sp>
      <p:sp>
        <p:nvSpPr>
          <p:cNvPr id="28" name="Text Placeholder 5"/>
          <p:cNvSpPr>
            <a:spLocks noGrp="1"/>
          </p:cNvSpPr>
          <p:nvPr>
            <p:ph type="body" sz="quarter" idx="10" hasCustomPrompt="1"/>
          </p:nvPr>
        </p:nvSpPr>
        <p:spPr>
          <a:xfrm>
            <a:off x="1447800" y="3600696"/>
            <a:ext cx="6476999" cy="685801"/>
          </a:xfrm>
          <a:prstGeom prst="rect">
            <a:avLst/>
          </a:prstGeom>
        </p:spPr>
        <p:txBody>
          <a:bodyPr anchor="ctr">
            <a:normAutofit/>
          </a:bodyPr>
          <a:lstStyle>
            <a:lvl1pPr marL="0" marR="0" indent="0" algn="l" defTabSz="914400" rtl="0" eaLnBrk="1" fontAlgn="auto" latinLnBrk="0" hangingPunct="1">
              <a:lnSpc>
                <a:spcPct val="100000"/>
              </a:lnSpc>
              <a:spcBef>
                <a:spcPct val="20000"/>
              </a:spcBef>
              <a:spcAft>
                <a:spcPts val="0"/>
              </a:spcAft>
              <a:buClrTx/>
              <a:buSzTx/>
              <a:buFont typeface="Wingdings" panose="05000000000000000000" pitchFamily="2" charset="2"/>
              <a:buNone/>
              <a:tabLst/>
              <a:defRPr sz="1800" b="0">
                <a:solidFill>
                  <a:schemeClr val="accent1"/>
                </a:solidFill>
              </a:defRPr>
            </a:lvl1pPr>
          </a:lstStyle>
          <a:p>
            <a:r>
              <a:rPr lang="en-US" sz="2000" dirty="0">
                <a:solidFill>
                  <a:schemeClr val="accent1"/>
                </a:solidFill>
              </a:rPr>
              <a:t>Motion: Here</a:t>
            </a:r>
          </a:p>
        </p:txBody>
      </p:sp>
      <p:sp>
        <p:nvSpPr>
          <p:cNvPr id="8" name="Text Placeholder 3"/>
          <p:cNvSpPr>
            <a:spLocks noGrp="1"/>
          </p:cNvSpPr>
          <p:nvPr>
            <p:ph type="body" sz="quarter" idx="13" hasCustomPrompt="1"/>
          </p:nvPr>
        </p:nvSpPr>
        <p:spPr>
          <a:xfrm>
            <a:off x="1447800" y="2438400"/>
            <a:ext cx="6362700" cy="460666"/>
          </a:xfrm>
          <a:prstGeom prst="rect">
            <a:avLst/>
          </a:prstGeom>
        </p:spPr>
        <p:txBody>
          <a:bodyPr/>
          <a:lstStyle>
            <a:lvl1pPr marL="0" indent="0" algn="l">
              <a:buNone/>
              <a:defRPr sz="2000" b="0" i="0" baseline="0">
                <a:solidFill>
                  <a:schemeClr val="accent1"/>
                </a:solidFill>
              </a:defRPr>
            </a:lvl1pPr>
            <a:lvl2pPr marL="457006" indent="0">
              <a:buNone/>
              <a:defRPr/>
            </a:lvl2pPr>
          </a:lstStyle>
          <a:p>
            <a:pPr lvl="0"/>
            <a:r>
              <a:rPr lang="en-US" dirty="0"/>
              <a:t>Vote: Here</a:t>
            </a:r>
          </a:p>
        </p:txBody>
      </p:sp>
      <p:sp>
        <p:nvSpPr>
          <p:cNvPr id="7" name="TextBox 6"/>
          <p:cNvSpPr txBox="1"/>
          <p:nvPr userDrawn="1"/>
        </p:nvSpPr>
        <p:spPr>
          <a:xfrm>
            <a:off x="6781801" y="6627912"/>
            <a:ext cx="2209800" cy="169277"/>
          </a:xfrm>
          <a:prstGeom prst="rect">
            <a:avLst/>
          </a:prstGeom>
          <a:noFill/>
        </p:spPr>
        <p:txBody>
          <a:bodyPr wrap="square" lIns="0" tIns="0" rIns="0" bIns="0" rtlCol="0">
            <a:spAutoFit/>
          </a:bodyPr>
          <a:lstStyle/>
          <a:p>
            <a:pPr algn="r"/>
            <a:r>
              <a:rPr lang="en-US" sz="1000" dirty="0">
                <a:solidFill>
                  <a:schemeClr val="accent1"/>
                </a:solidFill>
                <a:latin typeface="Arial" panose="020B0604020202020204" pitchFamily="34" charset="0"/>
                <a:cs typeface="Arial" panose="020B0604020202020204" pitchFamily="34" charset="0"/>
              </a:rPr>
              <a:t> </a:t>
            </a:r>
            <a:fld id="{A5227E9D-7D62-4008-BFCE-C7B8B3FEB975}" type="slidenum">
              <a:rPr lang="en-US" sz="1100" smtClean="0">
                <a:solidFill>
                  <a:schemeClr val="accent1"/>
                </a:solidFill>
                <a:latin typeface="Arial" panose="020B0604020202020204" pitchFamily="34" charset="0"/>
                <a:cs typeface="Arial" panose="020B0604020202020204" pitchFamily="34" charset="0"/>
              </a:rPr>
              <a:pPr algn="r"/>
              <a:t>‹#›</a:t>
            </a:fld>
            <a:endParaRPr lang="en-US" sz="11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321278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525963"/>
          </a:xfrm>
          <a:prstGeom prst="rect">
            <a:avLst/>
          </a:prstGeom>
        </p:spPr>
        <p:txBody>
          <a:bodyPr>
            <a:normAutofit/>
          </a:bodyPr>
          <a:lstStyle>
            <a:lvl1pPr marL="342900" indent="-342900">
              <a:buFont typeface="Wingdings" panose="05000000000000000000" pitchFamily="2" charset="2"/>
              <a:buChar cha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1060450" y="6382940"/>
            <a:ext cx="2895600" cy="365125"/>
          </a:xfrm>
          <a:prstGeom prst="rect">
            <a:avLst/>
          </a:prstGeom>
        </p:spPr>
        <p:txBody>
          <a:bodyPr anchor="b"/>
          <a:lstStyle>
            <a:lvl1pPr>
              <a:defRPr sz="800">
                <a:solidFill>
                  <a:schemeClr val="bg1">
                    <a:lumMod val="50000"/>
                  </a:schemeClr>
                </a:solidFill>
              </a:defRPr>
            </a:lvl1pPr>
          </a:lstStyle>
          <a:p>
            <a:r>
              <a:rPr lang="en-US" dirty="0"/>
              <a:t>Sources &amp; Notes</a:t>
            </a:r>
          </a:p>
        </p:txBody>
      </p:sp>
      <p:sp>
        <p:nvSpPr>
          <p:cNvPr id="7"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5813925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8" name="Footer Placeholder 4"/>
          <p:cNvSpPr>
            <a:spLocks noGrp="1"/>
          </p:cNvSpPr>
          <p:nvPr>
            <p:ph type="ftr" sz="quarter" idx="11"/>
          </p:nvPr>
        </p:nvSpPr>
        <p:spPr>
          <a:xfrm>
            <a:off x="1060450" y="6382940"/>
            <a:ext cx="2895600" cy="365125"/>
          </a:xfrm>
          <a:prstGeom prst="rect">
            <a:avLst/>
          </a:prstGeom>
        </p:spPr>
        <p:txBody>
          <a:bodyPr anchor="b"/>
          <a:lstStyle>
            <a:lvl1pPr>
              <a:defRPr sz="800">
                <a:solidFill>
                  <a:schemeClr val="bg1">
                    <a:lumMod val="50000"/>
                  </a:schemeClr>
                </a:solidFill>
              </a:defRPr>
            </a:lvl1pPr>
          </a:lstStyle>
          <a:p>
            <a:r>
              <a:rPr lang="en-US" dirty="0"/>
              <a:t>Sources &amp; Notes</a:t>
            </a:r>
          </a:p>
        </p:txBody>
      </p:sp>
    </p:spTree>
    <p:extLst>
      <p:ext uri="{BB962C8B-B14F-4D97-AF65-F5344CB8AC3E}">
        <p14:creationId xmlns:p14="http://schemas.microsoft.com/office/powerpoint/2010/main" val="258938121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6" name="Footer Placeholder 4"/>
          <p:cNvSpPr>
            <a:spLocks noGrp="1"/>
          </p:cNvSpPr>
          <p:nvPr>
            <p:ph type="ftr" sz="quarter" idx="11"/>
          </p:nvPr>
        </p:nvSpPr>
        <p:spPr>
          <a:xfrm>
            <a:off x="1060450" y="6382940"/>
            <a:ext cx="2895600" cy="365125"/>
          </a:xfrm>
          <a:prstGeom prst="rect">
            <a:avLst/>
          </a:prstGeom>
        </p:spPr>
        <p:txBody>
          <a:bodyPr anchor="b"/>
          <a:lstStyle>
            <a:lvl1pPr>
              <a:defRPr sz="800">
                <a:solidFill>
                  <a:schemeClr val="bg1">
                    <a:lumMod val="50000"/>
                  </a:schemeClr>
                </a:solidFill>
              </a:defRPr>
            </a:lvl1pPr>
          </a:lstStyle>
          <a:p>
            <a:r>
              <a:rPr lang="en-US" dirty="0"/>
              <a:t>Sources &amp; Notes</a:t>
            </a:r>
          </a:p>
        </p:txBody>
      </p:sp>
      <p:sp>
        <p:nvSpPr>
          <p:cNvPr id="8" name="Text Placeholder 3"/>
          <p:cNvSpPr>
            <a:spLocks noGrp="1"/>
          </p:cNvSpPr>
          <p:nvPr>
            <p:ph type="body" sz="quarter" idx="13" hasCustomPrompt="1"/>
          </p:nvPr>
        </p:nvSpPr>
        <p:spPr>
          <a:xfrm>
            <a:off x="457200" y="1066800"/>
            <a:ext cx="8229600" cy="533400"/>
          </a:xfrm>
          <a:prstGeom prst="rect">
            <a:avLst/>
          </a:prstGeom>
        </p:spPr>
        <p:txBody>
          <a:bodyPr/>
          <a:lstStyle>
            <a:lvl1pPr marL="0" indent="0">
              <a:buNone/>
              <a:defRPr sz="1400" i="1">
                <a:solidFill>
                  <a:schemeClr val="bg1">
                    <a:lumMod val="50000"/>
                  </a:schemeClr>
                </a:solidFill>
              </a:defRPr>
            </a:lvl1pPr>
            <a:lvl2pPr marL="457006" indent="0">
              <a:buNone/>
              <a:defRPr/>
            </a:lvl2pPr>
          </a:lstStyle>
          <a:p>
            <a:pPr lvl="0"/>
            <a:r>
              <a:rPr lang="en-US" dirty="0"/>
              <a:t>Click to add subheading</a:t>
            </a:r>
          </a:p>
        </p:txBody>
      </p:sp>
    </p:spTree>
    <p:extLst>
      <p:ext uri="{BB962C8B-B14F-4D97-AF65-F5344CB8AC3E}">
        <p14:creationId xmlns:p14="http://schemas.microsoft.com/office/powerpoint/2010/main" val="276661253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1">
    <p:spTree>
      <p:nvGrpSpPr>
        <p:cNvPr id="1" name=""/>
        <p:cNvGrpSpPr/>
        <p:nvPr/>
      </p:nvGrpSpPr>
      <p:grpSpPr>
        <a:xfrm>
          <a:off x="0" y="0"/>
          <a:ext cx="0" cy="0"/>
          <a:chOff x="0" y="0"/>
          <a:chExt cx="0" cy="0"/>
        </a:xfrm>
      </p:grpSpPr>
      <p:sp>
        <p:nvSpPr>
          <p:cNvPr id="2" name="Rectangle 1"/>
          <p:cNvSpPr/>
          <p:nvPr userDrawn="1"/>
        </p:nvSpPr>
        <p:spPr>
          <a:xfrm>
            <a:off x="0" y="0"/>
            <a:ext cx="9144000" cy="6324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0689969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slide 2">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3907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4" name="Text Placeholder 3"/>
          <p:cNvSpPr>
            <a:spLocks noGrp="1"/>
          </p:cNvSpPr>
          <p:nvPr>
            <p:ph type="body" sz="quarter" idx="12" hasCustomPrompt="1"/>
          </p:nvPr>
        </p:nvSpPr>
        <p:spPr>
          <a:xfrm>
            <a:off x="1060450" y="6556843"/>
            <a:ext cx="7626350" cy="215444"/>
          </a:xfrm>
          <a:prstGeom prst="rect">
            <a:avLst/>
          </a:prstGeom>
        </p:spPr>
        <p:txBody>
          <a:bodyPr anchor="b" anchorCtr="0">
            <a:noAutofit/>
          </a:bodyPr>
          <a:lstStyle>
            <a:lvl1pPr marL="0" indent="0" algn="l" defTabSz="914400" rtl="0" eaLnBrk="1" latinLnBrk="0" hangingPunct="1">
              <a:buNone/>
              <a:defRPr lang="en-US" sz="800" kern="1200" dirty="0" smtClean="0">
                <a:solidFill>
                  <a:schemeClr val="bg1">
                    <a:lumMod val="50000"/>
                  </a:schemeClr>
                </a:solidFill>
                <a:latin typeface="+mn-lt"/>
                <a:ea typeface="+mn-ea"/>
                <a:cs typeface="+mn-cs"/>
              </a:defRPr>
            </a:lvl1pPr>
            <a:lvl2pPr marL="0" indent="0" algn="l" defTabSz="914400" rtl="0" eaLnBrk="1" latinLnBrk="0" hangingPunct="1">
              <a:buNone/>
              <a:defRPr lang="en-US" sz="800" kern="1200" dirty="0" smtClean="0">
                <a:solidFill>
                  <a:schemeClr val="bg1">
                    <a:lumMod val="50000"/>
                  </a:schemeClr>
                </a:solidFill>
                <a:latin typeface="+mn-lt"/>
                <a:ea typeface="+mn-ea"/>
                <a:cs typeface="+mn-cs"/>
              </a:defRPr>
            </a:lvl2pPr>
            <a:lvl3pPr marL="0" indent="0" algn="l" defTabSz="914400" rtl="0" eaLnBrk="1" latinLnBrk="0" hangingPunct="1">
              <a:buNone/>
              <a:defRPr lang="en-US" sz="800" kern="1200" dirty="0" smtClean="0">
                <a:solidFill>
                  <a:schemeClr val="bg1">
                    <a:lumMod val="50000"/>
                  </a:schemeClr>
                </a:solidFill>
                <a:latin typeface="+mn-lt"/>
                <a:ea typeface="+mn-ea"/>
                <a:cs typeface="+mn-cs"/>
              </a:defRPr>
            </a:lvl3pPr>
            <a:lvl4pPr marL="0" indent="0" algn="l" defTabSz="914400" rtl="0" eaLnBrk="1" latinLnBrk="0" hangingPunct="1">
              <a:buNone/>
              <a:defRPr lang="en-US" sz="800" kern="1200" dirty="0" smtClean="0">
                <a:solidFill>
                  <a:schemeClr val="bg1">
                    <a:lumMod val="50000"/>
                  </a:schemeClr>
                </a:solidFill>
                <a:latin typeface="+mn-lt"/>
                <a:ea typeface="+mn-ea"/>
                <a:cs typeface="+mn-cs"/>
              </a:defRPr>
            </a:lvl4pPr>
            <a:lvl5pPr marL="0" indent="0" algn="l" defTabSz="914400" rtl="0" eaLnBrk="1" latinLnBrk="0" hangingPunct="1">
              <a:buNone/>
              <a:defRPr lang="en-US" sz="800" kern="1200" dirty="0">
                <a:solidFill>
                  <a:schemeClr val="bg1">
                    <a:lumMod val="50000"/>
                  </a:schemeClr>
                </a:solidFill>
                <a:latin typeface="+mn-lt"/>
                <a:ea typeface="+mn-ea"/>
                <a:cs typeface="+mn-cs"/>
              </a:defRPr>
            </a:lvl5pPr>
          </a:lstStyle>
          <a:p>
            <a:pPr lvl="0"/>
            <a:r>
              <a:rPr lang="en-US" dirty="0"/>
              <a:t>Sources and Notes</a:t>
            </a:r>
          </a:p>
        </p:txBody>
      </p:sp>
    </p:spTree>
    <p:extLst>
      <p:ext uri="{BB962C8B-B14F-4D97-AF65-F5344CB8AC3E}">
        <p14:creationId xmlns:p14="http://schemas.microsoft.com/office/powerpoint/2010/main" val="1196543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29988632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902712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a:t>Click to edit Master title style</a:t>
            </a:r>
          </a:p>
        </p:txBody>
      </p:sp>
    </p:spTree>
    <p:extLst>
      <p:ext uri="{BB962C8B-B14F-4D97-AF65-F5344CB8AC3E}">
        <p14:creationId xmlns:p14="http://schemas.microsoft.com/office/powerpoint/2010/main" val="60437838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a:t>Click to edit Master title style</a:t>
            </a:r>
          </a:p>
        </p:txBody>
      </p:sp>
      <p:sp>
        <p:nvSpPr>
          <p:cNvPr id="3" name="Text Placeholder 2"/>
          <p:cNvSpPr>
            <a:spLocks noGrp="1"/>
          </p:cNvSpPr>
          <p:nvPr>
            <p:ph type="body" sz="half" idx="1"/>
          </p:nvPr>
        </p:nvSpPr>
        <p:spPr>
          <a:xfrm>
            <a:off x="5334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519258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5309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047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1438575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lgn="ctr" eaLnBrk="0" fontAlgn="base" hangingPunct="0">
              <a:spcBef>
                <a:spcPct val="0"/>
              </a:spcBef>
              <a:spcAft>
                <a:spcPct val="0"/>
              </a:spcAft>
              <a:defRPr/>
            </a:pPr>
            <a:fld id="{2525992C-A338-4683-875D-D1E6AB4EA333}" type="datetime1">
              <a:rPr lang="en-US" sz="1600">
                <a:solidFill>
                  <a:srgbClr val="000000"/>
                </a:solidFill>
              </a:rPr>
              <a:pPr algn="ctr" eaLnBrk="0" fontAlgn="base" hangingPunct="0">
                <a:spcBef>
                  <a:spcPct val="0"/>
                </a:spcBef>
                <a:spcAft>
                  <a:spcPct val="0"/>
                </a:spcAft>
                <a:defRPr/>
              </a:pPr>
              <a:t>5/30/2017</a:t>
            </a:fld>
            <a:endParaRPr lang="en-US" sz="1600" dirty="0">
              <a:solidFill>
                <a:srgbClr val="000000"/>
              </a:solidFill>
            </a:endParaRPr>
          </a:p>
        </p:txBody>
      </p:sp>
      <p:sp>
        <p:nvSpPr>
          <p:cNvPr id="5" name="Footer Placeholder 4"/>
          <p:cNvSpPr>
            <a:spLocks noGrp="1"/>
          </p:cNvSpPr>
          <p:nvPr>
            <p:ph type="ftr" sz="quarter" idx="11"/>
          </p:nvPr>
        </p:nvSpPr>
        <p:spPr>
          <a:xfrm>
            <a:off x="3124200" y="6477000"/>
            <a:ext cx="2895600" cy="365125"/>
          </a:xfrm>
          <a:prstGeom prst="rect">
            <a:avLst/>
          </a:prstGeom>
        </p:spPr>
        <p:txBody>
          <a:bodyPr/>
          <a:lstStyle>
            <a:lvl1pPr>
              <a:defRPr sz="1100" b="0" i="1" dirty="0">
                <a:latin typeface="Arial" charset="0"/>
              </a:defRPr>
            </a:lvl1pPr>
          </a:lstStyle>
          <a:p>
            <a:pPr algn="ctr" eaLnBrk="0" fontAlgn="base" hangingPunct="0">
              <a:spcBef>
                <a:spcPct val="0"/>
              </a:spcBef>
              <a:spcAft>
                <a:spcPct val="0"/>
              </a:spcAft>
              <a:defRPr/>
            </a:pPr>
            <a:r>
              <a:rPr lang="en-US" dirty="0">
                <a:solidFill>
                  <a:srgbClr val="000000"/>
                </a:solidFill>
              </a:rPr>
              <a:t>For Policy Development Purposes Only</a:t>
            </a:r>
          </a:p>
        </p:txBody>
      </p:sp>
      <p:sp>
        <p:nvSpPr>
          <p:cNvPr id="6" name="Slide Number Placeholder 5"/>
          <p:cNvSpPr>
            <a:spLocks noGrp="1"/>
          </p:cNvSpPr>
          <p:nvPr>
            <p:ph type="sldNum" sz="quarter" idx="12"/>
          </p:nvPr>
        </p:nvSpPr>
        <p:spPr>
          <a:xfrm>
            <a:off x="6858000" y="6492875"/>
            <a:ext cx="2133600" cy="365125"/>
          </a:xfrm>
          <a:prstGeom prst="rect">
            <a:avLst/>
          </a:prstGeom>
        </p:spPr>
        <p:txBody>
          <a:bodyPr/>
          <a:lstStyle>
            <a:lvl1pPr>
              <a:defRPr lang="en-US" sz="1100" b="0" i="1" kern="1200">
                <a:solidFill>
                  <a:schemeClr val="tx1"/>
                </a:solidFill>
                <a:latin typeface="Arial" charset="0"/>
                <a:ea typeface="+mn-ea"/>
                <a:cs typeface="+mn-cs"/>
              </a:defRPr>
            </a:lvl1pPr>
          </a:lstStyle>
          <a:p>
            <a:pPr algn="ctr" eaLnBrk="0" fontAlgn="base" hangingPunct="0">
              <a:spcBef>
                <a:spcPct val="0"/>
              </a:spcBef>
              <a:spcAft>
                <a:spcPct val="0"/>
              </a:spcAft>
              <a:defRPr/>
            </a:pPr>
            <a:fld id="{D3F2EBBE-6BF9-4752-811B-D6BF294D1B9C}" type="slidenum">
              <a:rPr>
                <a:solidFill>
                  <a:srgbClr val="000000"/>
                </a:solidFill>
              </a:rPr>
              <a:pPr algn="ctr" eaLnBrk="0" fontAlgn="base" hangingPunct="0">
                <a:spcBef>
                  <a:spcPct val="0"/>
                </a:spcBef>
                <a:spcAft>
                  <a:spcPct val="0"/>
                </a:spcAft>
                <a:defRPr/>
              </a:pPr>
              <a:t>‹#›</a:t>
            </a:fld>
            <a:endParaRPr dirty="0">
              <a:solidFill>
                <a:srgbClr val="000000"/>
              </a:solidFill>
            </a:endParaRPr>
          </a:p>
        </p:txBody>
      </p:sp>
    </p:spTree>
    <p:extLst>
      <p:ext uri="{BB962C8B-B14F-4D97-AF65-F5344CB8AC3E}">
        <p14:creationId xmlns:p14="http://schemas.microsoft.com/office/powerpoint/2010/main" val="2217303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subheadin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19356760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0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6000"/>
            <a:ext cx="7162800" cy="685800"/>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457200" y="1066800"/>
            <a:ext cx="8229600" cy="533400"/>
          </a:xfrm>
          <a:prstGeom prst="rect">
            <a:avLst/>
          </a:prstGeom>
        </p:spPr>
        <p:txBody>
          <a:bodyPr/>
          <a:lstStyle>
            <a:lvl1pPr marL="0" indent="0">
              <a:buNone/>
              <a:defRPr sz="1400" i="1">
                <a:solidFill>
                  <a:schemeClr val="bg1">
                    <a:lumMod val="50000"/>
                  </a:schemeClr>
                </a:solidFill>
              </a:defRPr>
            </a:lvl1pPr>
            <a:lvl2pPr marL="457006" indent="0">
              <a:buNone/>
              <a:defRPr/>
            </a:lvl2pPr>
          </a:lstStyle>
          <a:p>
            <a:pPr lvl="0"/>
            <a:r>
              <a:rPr lang="en-US" dirty="0"/>
              <a:t>Click to add subheading</a:t>
            </a:r>
          </a:p>
        </p:txBody>
      </p:sp>
    </p:spTree>
    <p:extLst>
      <p:ext uri="{BB962C8B-B14F-4D97-AF65-F5344CB8AC3E}">
        <p14:creationId xmlns:p14="http://schemas.microsoft.com/office/powerpoint/2010/main" val="2096655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ndard conte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507220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33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6000"/>
            <a:ext cx="7162800" cy="685800"/>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1665300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6" name="Footer Placeholder 4"/>
          <p:cNvSpPr>
            <a:spLocks noGrp="1"/>
          </p:cNvSpPr>
          <p:nvPr>
            <p:ph type="ftr" sz="quarter" idx="11"/>
          </p:nvPr>
        </p:nvSpPr>
        <p:spPr>
          <a:xfrm>
            <a:off x="1060450" y="6382940"/>
            <a:ext cx="2895600" cy="365125"/>
          </a:xfrm>
          <a:prstGeom prst="rect">
            <a:avLst/>
          </a:prstGeom>
        </p:spPr>
        <p:txBody>
          <a:bodyPr anchor="b"/>
          <a:lstStyle>
            <a:lvl1pPr>
              <a:defRPr sz="800">
                <a:solidFill>
                  <a:schemeClr val="bg1">
                    <a:lumMod val="50000"/>
                  </a:schemeClr>
                </a:solidFill>
              </a:defRPr>
            </a:lvl1pPr>
          </a:lstStyle>
          <a:p>
            <a:r>
              <a:rPr lang="en-US" dirty="0"/>
              <a:t>Sources &amp; Notes</a:t>
            </a:r>
          </a:p>
        </p:txBody>
      </p:sp>
      <p:sp>
        <p:nvSpPr>
          <p:cNvPr id="8" name="Text Placeholder 3"/>
          <p:cNvSpPr>
            <a:spLocks noGrp="1"/>
          </p:cNvSpPr>
          <p:nvPr>
            <p:ph type="body" sz="quarter" idx="13" hasCustomPrompt="1"/>
          </p:nvPr>
        </p:nvSpPr>
        <p:spPr>
          <a:xfrm>
            <a:off x="457200" y="1066800"/>
            <a:ext cx="8229600" cy="533400"/>
          </a:xfrm>
          <a:prstGeom prst="rect">
            <a:avLst/>
          </a:prstGeom>
        </p:spPr>
        <p:txBody>
          <a:bodyPr/>
          <a:lstStyle>
            <a:lvl1pPr marL="0" indent="0">
              <a:buNone/>
              <a:defRPr sz="1400" i="1">
                <a:solidFill>
                  <a:schemeClr val="bg1">
                    <a:lumMod val="50000"/>
                  </a:schemeClr>
                </a:solidFill>
              </a:defRPr>
            </a:lvl1pPr>
            <a:lvl2pPr marL="457006" indent="0">
              <a:buNone/>
              <a:defRPr/>
            </a:lvl2pPr>
          </a:lstStyle>
          <a:p>
            <a:pPr lvl="0"/>
            <a:r>
              <a:rPr lang="en-US" dirty="0"/>
              <a:t>Click to add subheading</a:t>
            </a:r>
          </a:p>
        </p:txBody>
      </p:sp>
    </p:spTree>
    <p:extLst>
      <p:ext uri="{BB962C8B-B14F-4D97-AF65-F5344CB8AC3E}">
        <p14:creationId xmlns:p14="http://schemas.microsoft.com/office/powerpoint/2010/main" val="15506302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33486300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3709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a:t>Click to edit Master title style</a:t>
            </a:r>
          </a:p>
        </p:txBody>
      </p:sp>
    </p:spTree>
    <p:extLst>
      <p:ext uri="{BB962C8B-B14F-4D97-AF65-F5344CB8AC3E}">
        <p14:creationId xmlns:p14="http://schemas.microsoft.com/office/powerpoint/2010/main" val="154206051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a:t>Click to edit Master title style</a:t>
            </a:r>
          </a:p>
        </p:txBody>
      </p:sp>
      <p:sp>
        <p:nvSpPr>
          <p:cNvPr id="3" name="Text Placeholder 2"/>
          <p:cNvSpPr>
            <a:spLocks noGrp="1"/>
          </p:cNvSpPr>
          <p:nvPr>
            <p:ph type="body" sz="half" idx="1"/>
          </p:nvPr>
        </p:nvSpPr>
        <p:spPr>
          <a:xfrm>
            <a:off x="5334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6225408"/>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9724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73537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21551430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82537785"/>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8925639"/>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a:t>Click to edit Master title style</a:t>
            </a:r>
          </a:p>
        </p:txBody>
      </p:sp>
    </p:spTree>
    <p:extLst>
      <p:ext uri="{BB962C8B-B14F-4D97-AF65-F5344CB8AC3E}">
        <p14:creationId xmlns:p14="http://schemas.microsoft.com/office/powerpoint/2010/main" val="74690514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a:t>Click to edit Master title style</a:t>
            </a:r>
          </a:p>
        </p:txBody>
      </p:sp>
      <p:sp>
        <p:nvSpPr>
          <p:cNvPr id="3" name="Text Placeholder 2"/>
          <p:cNvSpPr>
            <a:spLocks noGrp="1"/>
          </p:cNvSpPr>
          <p:nvPr>
            <p:ph type="body" sz="half" idx="1"/>
          </p:nvPr>
        </p:nvSpPr>
        <p:spPr>
          <a:xfrm>
            <a:off x="5334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643251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46399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3589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8793110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1336143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269880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a:t>Click to edit Master title style</a:t>
            </a:r>
          </a:p>
        </p:txBody>
      </p:sp>
    </p:spTree>
    <p:extLst>
      <p:ext uri="{BB962C8B-B14F-4D97-AF65-F5344CB8AC3E}">
        <p14:creationId xmlns:p14="http://schemas.microsoft.com/office/powerpoint/2010/main" val="271919375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a:t>Click to edit Master title style</a:t>
            </a:r>
          </a:p>
        </p:txBody>
      </p:sp>
      <p:sp>
        <p:nvSpPr>
          <p:cNvPr id="3" name="Text Placeholder 2"/>
          <p:cNvSpPr>
            <a:spLocks noGrp="1"/>
          </p:cNvSpPr>
          <p:nvPr>
            <p:ph type="body" sz="half" idx="1"/>
          </p:nvPr>
        </p:nvSpPr>
        <p:spPr>
          <a:xfrm>
            <a:off x="5334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0631296"/>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7287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62686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35350997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26" name="Parallelogram 25"/>
          <p:cNvSpPr/>
          <p:nvPr userDrawn="1"/>
        </p:nvSpPr>
        <p:spPr>
          <a:xfrm>
            <a:off x="3962399" y="-6930"/>
            <a:ext cx="5185701" cy="6864929"/>
          </a:xfrm>
          <a:custGeom>
            <a:avLst/>
            <a:gdLst>
              <a:gd name="connsiteX0" fmla="*/ 0 w 6400800"/>
              <a:gd name="connsiteY0" fmla="*/ 6858000 h 6858000"/>
              <a:gd name="connsiteX1" fmla="*/ 2672974 w 6400800"/>
              <a:gd name="connsiteY1" fmla="*/ 0 h 6858000"/>
              <a:gd name="connsiteX2" fmla="*/ 6400800 w 6400800"/>
              <a:gd name="connsiteY2" fmla="*/ 0 h 6858000"/>
              <a:gd name="connsiteX3" fmla="*/ 3727826 w 6400800"/>
              <a:gd name="connsiteY3" fmla="*/ 6858000 h 6858000"/>
              <a:gd name="connsiteX4" fmla="*/ 0 w 6400800"/>
              <a:gd name="connsiteY4" fmla="*/ 6858000 h 6858000"/>
              <a:gd name="connsiteX0" fmla="*/ 0 w 5202621"/>
              <a:gd name="connsiteY0" fmla="*/ 6889531 h 6889531"/>
              <a:gd name="connsiteX1" fmla="*/ 2672974 w 5202621"/>
              <a:gd name="connsiteY1" fmla="*/ 31531 h 6889531"/>
              <a:gd name="connsiteX2" fmla="*/ 5202621 w 5202621"/>
              <a:gd name="connsiteY2" fmla="*/ 0 h 6889531"/>
              <a:gd name="connsiteX3" fmla="*/ 3727826 w 5202621"/>
              <a:gd name="connsiteY3" fmla="*/ 6889531 h 6889531"/>
              <a:gd name="connsiteX4" fmla="*/ 0 w 5202621"/>
              <a:gd name="connsiteY4" fmla="*/ 6889531 h 6889531"/>
              <a:gd name="connsiteX0" fmla="*/ 0 w 5251370"/>
              <a:gd name="connsiteY0" fmla="*/ 6889531 h 6889531"/>
              <a:gd name="connsiteX1" fmla="*/ 2672974 w 5251370"/>
              <a:gd name="connsiteY1" fmla="*/ 31531 h 6889531"/>
              <a:gd name="connsiteX2" fmla="*/ 5202621 w 5251370"/>
              <a:gd name="connsiteY2" fmla="*/ 0 h 6889531"/>
              <a:gd name="connsiteX3" fmla="*/ 5181601 w 5251370"/>
              <a:gd name="connsiteY3" fmla="*/ 3121573 h 6889531"/>
              <a:gd name="connsiteX4" fmla="*/ 3727826 w 5251370"/>
              <a:gd name="connsiteY4" fmla="*/ 6889531 h 6889531"/>
              <a:gd name="connsiteX5" fmla="*/ 0 w 5251370"/>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9194"/>
              <a:gd name="connsiteY0" fmla="*/ 6889590 h 6889590"/>
              <a:gd name="connsiteX1" fmla="*/ 2672974 w 5209194"/>
              <a:gd name="connsiteY1" fmla="*/ 31590 h 6889590"/>
              <a:gd name="connsiteX2" fmla="*/ 5202621 w 5209194"/>
              <a:gd name="connsiteY2" fmla="*/ 59 h 6889590"/>
              <a:gd name="connsiteX3" fmla="*/ 5181601 w 5209194"/>
              <a:gd name="connsiteY3" fmla="*/ 3121632 h 6889590"/>
              <a:gd name="connsiteX4" fmla="*/ 3727826 w 5209194"/>
              <a:gd name="connsiteY4" fmla="*/ 6889590 h 6889590"/>
              <a:gd name="connsiteX5" fmla="*/ 0 w 5209194"/>
              <a:gd name="connsiteY5" fmla="*/ 6889590 h 6889590"/>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205761"/>
              <a:gd name="connsiteY0" fmla="*/ 6858000 h 6858000"/>
              <a:gd name="connsiteX1" fmla="*/ 2672974 w 5205761"/>
              <a:gd name="connsiteY1" fmla="*/ 0 h 6858000"/>
              <a:gd name="connsiteX2" fmla="*/ 5198520 w 5205761"/>
              <a:gd name="connsiteY2" fmla="*/ 42277 h 6858000"/>
              <a:gd name="connsiteX3" fmla="*/ 5181601 w 5205761"/>
              <a:gd name="connsiteY3" fmla="*/ 3090042 h 6858000"/>
              <a:gd name="connsiteX4" fmla="*/ 3727826 w 5205761"/>
              <a:gd name="connsiteY4" fmla="*/ 6858000 h 6858000"/>
              <a:gd name="connsiteX5" fmla="*/ 0 w 5205761"/>
              <a:gd name="connsiteY5" fmla="*/ 6858000 h 6858000"/>
              <a:gd name="connsiteX0" fmla="*/ 0 w 5182237"/>
              <a:gd name="connsiteY0" fmla="*/ 6858000 h 6858000"/>
              <a:gd name="connsiteX1" fmla="*/ 2672974 w 5182237"/>
              <a:gd name="connsiteY1" fmla="*/ 0 h 6858000"/>
              <a:gd name="connsiteX2" fmla="*/ 5005799 w 5182237"/>
              <a:gd name="connsiteY2" fmla="*/ 70980 h 6858000"/>
              <a:gd name="connsiteX3" fmla="*/ 5181601 w 5182237"/>
              <a:gd name="connsiteY3" fmla="*/ 3090042 h 6858000"/>
              <a:gd name="connsiteX4" fmla="*/ 3727826 w 5182237"/>
              <a:gd name="connsiteY4" fmla="*/ 6858000 h 6858000"/>
              <a:gd name="connsiteX5" fmla="*/ 0 w 5182237"/>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158478 h 6864929"/>
              <a:gd name="connsiteX4" fmla="*/ 3727826 w 5186912"/>
              <a:gd name="connsiteY4" fmla="*/ 6864929 h 6864929"/>
              <a:gd name="connsiteX5" fmla="*/ 0 w 5186912"/>
              <a:gd name="connsiteY5" fmla="*/ 6864929 h 6864929"/>
              <a:gd name="connsiteX0" fmla="*/ 0 w 5190154"/>
              <a:gd name="connsiteY0" fmla="*/ 6864929 h 6864929"/>
              <a:gd name="connsiteX1" fmla="*/ 2672974 w 5190154"/>
              <a:gd name="connsiteY1" fmla="*/ 6929 h 6864929"/>
              <a:gd name="connsiteX2" fmla="*/ 5182119 w 5190154"/>
              <a:gd name="connsiteY2" fmla="*/ 0 h 6864929"/>
              <a:gd name="connsiteX3" fmla="*/ 5185701 w 5190154"/>
              <a:gd name="connsiteY3" fmla="*/ 3137976 h 6864929"/>
              <a:gd name="connsiteX4" fmla="*/ 3727826 w 5190154"/>
              <a:gd name="connsiteY4" fmla="*/ 6864929 h 6864929"/>
              <a:gd name="connsiteX5" fmla="*/ 0 w 5190154"/>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37976 h 6864929"/>
              <a:gd name="connsiteX4" fmla="*/ 3727826 w 5185701"/>
              <a:gd name="connsiteY4" fmla="*/ 6864929 h 6864929"/>
              <a:gd name="connsiteX5" fmla="*/ 0 w 5185701"/>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46177 h 6864929"/>
              <a:gd name="connsiteX4" fmla="*/ 3727826 w 5185701"/>
              <a:gd name="connsiteY4" fmla="*/ 6864929 h 6864929"/>
              <a:gd name="connsiteX5" fmla="*/ 0 w 5185701"/>
              <a:gd name="connsiteY5" fmla="*/ 6864929 h 686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5701" h="6864929">
                <a:moveTo>
                  <a:pt x="0" y="6864929"/>
                </a:moveTo>
                <a:lnTo>
                  <a:pt x="2672974" y="6929"/>
                </a:lnTo>
                <a:lnTo>
                  <a:pt x="5182119" y="0"/>
                </a:lnTo>
                <a:cubicBezTo>
                  <a:pt x="5180887" y="4738"/>
                  <a:pt x="5185660" y="3147449"/>
                  <a:pt x="5185701" y="3146177"/>
                </a:cubicBezTo>
                <a:lnTo>
                  <a:pt x="3727826" y="6864929"/>
                </a:lnTo>
                <a:lnTo>
                  <a:pt x="0" y="6864929"/>
                </a:lnTo>
                <a:close/>
              </a:path>
            </a:pathLst>
          </a:custGeom>
          <a:solidFill>
            <a:schemeClr val="accent4">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userDrawn="1"/>
        </p:nvSpPr>
        <p:spPr>
          <a:xfrm>
            <a:off x="0" y="3124200"/>
            <a:ext cx="9144000" cy="2362200"/>
          </a:xfrm>
          <a:prstGeom prst="rect">
            <a:avLst/>
          </a:prstGeom>
          <a:solidFill>
            <a:schemeClr val="accent3">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lumMod val="20000"/>
                  <a:lumOff val="80000"/>
                </a:schemeClr>
              </a:solidFill>
            </a:endParaRPr>
          </a:p>
        </p:txBody>
      </p:sp>
      <p:sp>
        <p:nvSpPr>
          <p:cNvPr id="28" name="Text Placeholder 5"/>
          <p:cNvSpPr>
            <a:spLocks noGrp="1"/>
          </p:cNvSpPr>
          <p:nvPr>
            <p:ph type="body" sz="quarter" idx="10" hasCustomPrompt="1"/>
          </p:nvPr>
        </p:nvSpPr>
        <p:spPr>
          <a:xfrm>
            <a:off x="4419600" y="4648200"/>
            <a:ext cx="3962400" cy="685801"/>
          </a:xfrm>
          <a:prstGeom prst="rect">
            <a:avLst/>
          </a:prstGeom>
        </p:spPr>
        <p:txBody>
          <a:bodyPr>
            <a:normAutofit/>
          </a:bodyPr>
          <a:lstStyle>
            <a:lvl1pPr marL="0" marR="0" indent="0" algn="r" defTabSz="914400" rtl="0" eaLnBrk="1" fontAlgn="auto" latinLnBrk="0" hangingPunct="1">
              <a:lnSpc>
                <a:spcPct val="100000"/>
              </a:lnSpc>
              <a:spcBef>
                <a:spcPct val="20000"/>
              </a:spcBef>
              <a:spcAft>
                <a:spcPts val="0"/>
              </a:spcAft>
              <a:buClrTx/>
              <a:buSzTx/>
              <a:buFont typeface="Wingdings" panose="05000000000000000000" pitchFamily="2" charset="2"/>
              <a:buNone/>
              <a:tabLst/>
              <a:defRPr sz="1800" b="1">
                <a:solidFill>
                  <a:schemeClr val="accent1"/>
                </a:solidFill>
              </a:defRPr>
            </a:lvl1pPr>
          </a:lstStyle>
          <a:p>
            <a:r>
              <a:rPr lang="en-US" sz="2000" dirty="0">
                <a:solidFill>
                  <a:schemeClr val="accent1"/>
                </a:solidFill>
              </a:rPr>
              <a:t>Date Here</a:t>
            </a:r>
          </a:p>
        </p:txBody>
      </p:sp>
      <p:sp>
        <p:nvSpPr>
          <p:cNvPr id="8" name="Text Placeholder 3"/>
          <p:cNvSpPr>
            <a:spLocks noGrp="1"/>
          </p:cNvSpPr>
          <p:nvPr>
            <p:ph type="body" sz="quarter" idx="13" hasCustomPrompt="1"/>
          </p:nvPr>
        </p:nvSpPr>
        <p:spPr>
          <a:xfrm>
            <a:off x="762000" y="3425534"/>
            <a:ext cx="7620000" cy="1146466"/>
          </a:xfrm>
          <a:prstGeom prst="rect">
            <a:avLst/>
          </a:prstGeom>
        </p:spPr>
        <p:txBody>
          <a:bodyPr/>
          <a:lstStyle>
            <a:lvl1pPr marL="0" indent="0" algn="r">
              <a:buNone/>
              <a:defRPr sz="3600" i="0" baseline="0">
                <a:solidFill>
                  <a:schemeClr val="accent1"/>
                </a:solidFill>
              </a:defRPr>
            </a:lvl1pPr>
            <a:lvl2pPr marL="457006" indent="0">
              <a:buNone/>
              <a:defRPr/>
            </a:lvl2pPr>
          </a:lstStyle>
          <a:p>
            <a:pPr lvl="0"/>
            <a:r>
              <a:rPr lang="en-US" dirty="0"/>
              <a:t>Title Here</a:t>
            </a:r>
          </a:p>
        </p:txBody>
      </p:sp>
    </p:spTree>
    <p:extLst>
      <p:ext uri="{BB962C8B-B14F-4D97-AF65-F5344CB8AC3E}">
        <p14:creationId xmlns:p14="http://schemas.microsoft.com/office/powerpoint/2010/main" val="16437073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Agenda">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9595391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5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Parallelogram 25"/>
          <p:cNvSpPr/>
          <p:nvPr userDrawn="1"/>
        </p:nvSpPr>
        <p:spPr>
          <a:xfrm>
            <a:off x="3962399" y="-6930"/>
            <a:ext cx="5185701" cy="6864929"/>
          </a:xfrm>
          <a:custGeom>
            <a:avLst/>
            <a:gdLst>
              <a:gd name="connsiteX0" fmla="*/ 0 w 6400800"/>
              <a:gd name="connsiteY0" fmla="*/ 6858000 h 6858000"/>
              <a:gd name="connsiteX1" fmla="*/ 2672974 w 6400800"/>
              <a:gd name="connsiteY1" fmla="*/ 0 h 6858000"/>
              <a:gd name="connsiteX2" fmla="*/ 6400800 w 6400800"/>
              <a:gd name="connsiteY2" fmla="*/ 0 h 6858000"/>
              <a:gd name="connsiteX3" fmla="*/ 3727826 w 6400800"/>
              <a:gd name="connsiteY3" fmla="*/ 6858000 h 6858000"/>
              <a:gd name="connsiteX4" fmla="*/ 0 w 6400800"/>
              <a:gd name="connsiteY4" fmla="*/ 6858000 h 6858000"/>
              <a:gd name="connsiteX0" fmla="*/ 0 w 5202621"/>
              <a:gd name="connsiteY0" fmla="*/ 6889531 h 6889531"/>
              <a:gd name="connsiteX1" fmla="*/ 2672974 w 5202621"/>
              <a:gd name="connsiteY1" fmla="*/ 31531 h 6889531"/>
              <a:gd name="connsiteX2" fmla="*/ 5202621 w 5202621"/>
              <a:gd name="connsiteY2" fmla="*/ 0 h 6889531"/>
              <a:gd name="connsiteX3" fmla="*/ 3727826 w 5202621"/>
              <a:gd name="connsiteY3" fmla="*/ 6889531 h 6889531"/>
              <a:gd name="connsiteX4" fmla="*/ 0 w 5202621"/>
              <a:gd name="connsiteY4" fmla="*/ 6889531 h 6889531"/>
              <a:gd name="connsiteX0" fmla="*/ 0 w 5251370"/>
              <a:gd name="connsiteY0" fmla="*/ 6889531 h 6889531"/>
              <a:gd name="connsiteX1" fmla="*/ 2672974 w 5251370"/>
              <a:gd name="connsiteY1" fmla="*/ 31531 h 6889531"/>
              <a:gd name="connsiteX2" fmla="*/ 5202621 w 5251370"/>
              <a:gd name="connsiteY2" fmla="*/ 0 h 6889531"/>
              <a:gd name="connsiteX3" fmla="*/ 5181601 w 5251370"/>
              <a:gd name="connsiteY3" fmla="*/ 3121573 h 6889531"/>
              <a:gd name="connsiteX4" fmla="*/ 3727826 w 5251370"/>
              <a:gd name="connsiteY4" fmla="*/ 6889531 h 6889531"/>
              <a:gd name="connsiteX5" fmla="*/ 0 w 5251370"/>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9194"/>
              <a:gd name="connsiteY0" fmla="*/ 6889590 h 6889590"/>
              <a:gd name="connsiteX1" fmla="*/ 2672974 w 5209194"/>
              <a:gd name="connsiteY1" fmla="*/ 31590 h 6889590"/>
              <a:gd name="connsiteX2" fmla="*/ 5202621 w 5209194"/>
              <a:gd name="connsiteY2" fmla="*/ 59 h 6889590"/>
              <a:gd name="connsiteX3" fmla="*/ 5181601 w 5209194"/>
              <a:gd name="connsiteY3" fmla="*/ 3121632 h 6889590"/>
              <a:gd name="connsiteX4" fmla="*/ 3727826 w 5209194"/>
              <a:gd name="connsiteY4" fmla="*/ 6889590 h 6889590"/>
              <a:gd name="connsiteX5" fmla="*/ 0 w 5209194"/>
              <a:gd name="connsiteY5" fmla="*/ 6889590 h 6889590"/>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205761"/>
              <a:gd name="connsiteY0" fmla="*/ 6858000 h 6858000"/>
              <a:gd name="connsiteX1" fmla="*/ 2672974 w 5205761"/>
              <a:gd name="connsiteY1" fmla="*/ 0 h 6858000"/>
              <a:gd name="connsiteX2" fmla="*/ 5198520 w 5205761"/>
              <a:gd name="connsiteY2" fmla="*/ 42277 h 6858000"/>
              <a:gd name="connsiteX3" fmla="*/ 5181601 w 5205761"/>
              <a:gd name="connsiteY3" fmla="*/ 3090042 h 6858000"/>
              <a:gd name="connsiteX4" fmla="*/ 3727826 w 5205761"/>
              <a:gd name="connsiteY4" fmla="*/ 6858000 h 6858000"/>
              <a:gd name="connsiteX5" fmla="*/ 0 w 5205761"/>
              <a:gd name="connsiteY5" fmla="*/ 6858000 h 6858000"/>
              <a:gd name="connsiteX0" fmla="*/ 0 w 5182237"/>
              <a:gd name="connsiteY0" fmla="*/ 6858000 h 6858000"/>
              <a:gd name="connsiteX1" fmla="*/ 2672974 w 5182237"/>
              <a:gd name="connsiteY1" fmla="*/ 0 h 6858000"/>
              <a:gd name="connsiteX2" fmla="*/ 5005799 w 5182237"/>
              <a:gd name="connsiteY2" fmla="*/ 70980 h 6858000"/>
              <a:gd name="connsiteX3" fmla="*/ 5181601 w 5182237"/>
              <a:gd name="connsiteY3" fmla="*/ 3090042 h 6858000"/>
              <a:gd name="connsiteX4" fmla="*/ 3727826 w 5182237"/>
              <a:gd name="connsiteY4" fmla="*/ 6858000 h 6858000"/>
              <a:gd name="connsiteX5" fmla="*/ 0 w 5182237"/>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158478 h 6864929"/>
              <a:gd name="connsiteX4" fmla="*/ 3727826 w 5186912"/>
              <a:gd name="connsiteY4" fmla="*/ 6864929 h 6864929"/>
              <a:gd name="connsiteX5" fmla="*/ 0 w 5186912"/>
              <a:gd name="connsiteY5" fmla="*/ 6864929 h 6864929"/>
              <a:gd name="connsiteX0" fmla="*/ 0 w 5190154"/>
              <a:gd name="connsiteY0" fmla="*/ 6864929 h 6864929"/>
              <a:gd name="connsiteX1" fmla="*/ 2672974 w 5190154"/>
              <a:gd name="connsiteY1" fmla="*/ 6929 h 6864929"/>
              <a:gd name="connsiteX2" fmla="*/ 5182119 w 5190154"/>
              <a:gd name="connsiteY2" fmla="*/ 0 h 6864929"/>
              <a:gd name="connsiteX3" fmla="*/ 5185701 w 5190154"/>
              <a:gd name="connsiteY3" fmla="*/ 3137976 h 6864929"/>
              <a:gd name="connsiteX4" fmla="*/ 3727826 w 5190154"/>
              <a:gd name="connsiteY4" fmla="*/ 6864929 h 6864929"/>
              <a:gd name="connsiteX5" fmla="*/ 0 w 5190154"/>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37976 h 6864929"/>
              <a:gd name="connsiteX4" fmla="*/ 3727826 w 5185701"/>
              <a:gd name="connsiteY4" fmla="*/ 6864929 h 6864929"/>
              <a:gd name="connsiteX5" fmla="*/ 0 w 5185701"/>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46177 h 6864929"/>
              <a:gd name="connsiteX4" fmla="*/ 3727826 w 5185701"/>
              <a:gd name="connsiteY4" fmla="*/ 6864929 h 6864929"/>
              <a:gd name="connsiteX5" fmla="*/ 0 w 5185701"/>
              <a:gd name="connsiteY5" fmla="*/ 6864929 h 686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5701" h="6864929">
                <a:moveTo>
                  <a:pt x="0" y="6864929"/>
                </a:moveTo>
                <a:lnTo>
                  <a:pt x="2672974" y="6929"/>
                </a:lnTo>
                <a:lnTo>
                  <a:pt x="5182119" y="0"/>
                </a:lnTo>
                <a:cubicBezTo>
                  <a:pt x="5180887" y="4738"/>
                  <a:pt x="5185660" y="3147449"/>
                  <a:pt x="5185701" y="3146177"/>
                </a:cubicBezTo>
                <a:lnTo>
                  <a:pt x="3727826" y="6864929"/>
                </a:lnTo>
                <a:lnTo>
                  <a:pt x="0" y="6864929"/>
                </a:lnTo>
                <a:close/>
              </a:path>
            </a:pathLst>
          </a:custGeom>
          <a:solidFill>
            <a:schemeClr val="accent4">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p:nvPr>
        </p:nvSpPr>
        <p:spPr>
          <a:xfrm>
            <a:off x="685800" y="2397825"/>
            <a:ext cx="7772400" cy="3687763"/>
          </a:xfrm>
          <a:prstGeom prst="rect">
            <a:avLst/>
          </a:prstGeom>
        </p:spPr>
        <p:txBody>
          <a:bodyPr/>
          <a:lstStyle>
            <a:lvl1pPr marL="342900" indent="-342900">
              <a:spcAft>
                <a:spcPts val="600"/>
              </a:spcAft>
              <a:buFont typeface="Wingdings" panose="05000000000000000000" pitchFamily="2" charset="2"/>
              <a:buChar char="§"/>
              <a:defRPr sz="1800">
                <a:solidFill>
                  <a:schemeClr val="accent1"/>
                </a:solidFill>
              </a:defRPr>
            </a:lvl1pPr>
            <a:lvl2pPr>
              <a:defRPr sz="1800">
                <a:solidFill>
                  <a:schemeClr val="accent1"/>
                </a:solidFill>
              </a:defRPr>
            </a:lvl2pPr>
            <a:lvl3pPr>
              <a:defRPr sz="1800">
                <a:solidFill>
                  <a:schemeClr val="accent1"/>
                </a:solidFill>
              </a:defRPr>
            </a:lvl3pPr>
            <a:lvl4pPr>
              <a:defRPr sz="1800">
                <a:solidFill>
                  <a:schemeClr val="accent1"/>
                </a:solidFill>
              </a:defRPr>
            </a:lvl4pPr>
            <a:lvl5pP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ctrTitle"/>
          </p:nvPr>
        </p:nvSpPr>
        <p:spPr>
          <a:xfrm>
            <a:off x="990600" y="1676400"/>
            <a:ext cx="7467600" cy="685800"/>
          </a:xfrm>
          <a:prstGeom prst="rect">
            <a:avLst/>
          </a:prstGeom>
        </p:spPr>
        <p:txBody>
          <a:bodyPr lIns="91402" tIns="45701" rIns="91402" bIns="45701" anchor="ctr"/>
          <a:lstStyle>
            <a:lvl1pPr algn="l">
              <a:defRPr sz="1800" b="1" cap="all"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507249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5722298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hasCustomPrompt="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May 19, 2016</a:t>
            </a:r>
          </a:p>
          <a:p>
            <a:r>
              <a:rPr kumimoji="0" lang="en-US" dirty="0"/>
              <a:t>Revised June 25, 2016</a:t>
            </a:r>
          </a:p>
        </p:txBody>
      </p:sp>
      <p:sp>
        <p:nvSpPr>
          <p:cNvPr id="30" name="Date Placeholder 29"/>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solidFill>
                <a:srgbClr val="FFFFFF"/>
              </a:solidFill>
            </a:endParaRPr>
          </a:p>
        </p:txBody>
      </p:sp>
      <p:sp>
        <p:nvSpPr>
          <p:cNvPr id="19" name="Footer Placeholder 18"/>
          <p:cNvSpPr>
            <a:spLocks noGrp="1"/>
          </p:cNvSpPr>
          <p:nvPr>
            <p:ph type="ftr" sz="quarter" idx="11"/>
          </p:nvPr>
        </p:nvSpPr>
        <p:spPr/>
        <p:txBody>
          <a:bodyPr/>
          <a:lstStyle/>
          <a:p>
            <a:endParaRPr kumimoji="0" lang="en-US" dirty="0">
              <a:solidFill>
                <a:schemeClr val="accent1">
                  <a:tint val="20000"/>
                </a:schemeClr>
              </a:solidFill>
            </a:endParaRPr>
          </a:p>
        </p:txBody>
      </p:sp>
      <p:sp>
        <p:nvSpPr>
          <p:cNvPr id="27" name="Slide Number Placeholder 2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solidFill>
                <a:srgbClr val="FFFFFF"/>
              </a:solidFill>
            </a:endParaRPr>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solidFill>
                <a:schemeClr val="tx1"/>
              </a:solidFill>
            </a:endParaRPr>
          </a:p>
        </p:txBody>
      </p:sp>
      <p:sp>
        <p:nvSpPr>
          <p:cNvPr id="6" name="Footer Placeholder 5"/>
          <p:cNvSpPr>
            <a:spLocks noGrp="1"/>
          </p:cNvSpPr>
          <p:nvPr>
            <p:ph type="ftr" sz="quarter" idx="11"/>
          </p:nvPr>
        </p:nvSpPr>
        <p:spPr/>
        <p:txBody>
          <a:bodyPr/>
          <a:lstStyle/>
          <a:p>
            <a:endParaRPr kumimoji="0" lang="en-US" dirty="0">
              <a:solidFill>
                <a:schemeClr val="tx1"/>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D5BBC35B-A44B-4119-B8DA-DE9E3DFADA20}" type="slidenum">
              <a:rPr kumimoji="0" lang="en-US" smtClean="0"/>
              <a:pPr eaLnBrk="1" latinLnBrk="0" hangingPunct="1"/>
              <a:t>‹#›</a:t>
            </a:fld>
            <a:endParaRPr kumimoji="0" lang="en-US" dirty="0">
              <a:solidFill>
                <a:schemeClr val="tx1"/>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26" name="Parallelogram 25"/>
          <p:cNvSpPr/>
          <p:nvPr userDrawn="1"/>
        </p:nvSpPr>
        <p:spPr>
          <a:xfrm>
            <a:off x="3962399" y="-6930"/>
            <a:ext cx="5185701" cy="6864929"/>
          </a:xfrm>
          <a:custGeom>
            <a:avLst/>
            <a:gdLst>
              <a:gd name="connsiteX0" fmla="*/ 0 w 6400800"/>
              <a:gd name="connsiteY0" fmla="*/ 6858000 h 6858000"/>
              <a:gd name="connsiteX1" fmla="*/ 2672974 w 6400800"/>
              <a:gd name="connsiteY1" fmla="*/ 0 h 6858000"/>
              <a:gd name="connsiteX2" fmla="*/ 6400800 w 6400800"/>
              <a:gd name="connsiteY2" fmla="*/ 0 h 6858000"/>
              <a:gd name="connsiteX3" fmla="*/ 3727826 w 6400800"/>
              <a:gd name="connsiteY3" fmla="*/ 6858000 h 6858000"/>
              <a:gd name="connsiteX4" fmla="*/ 0 w 6400800"/>
              <a:gd name="connsiteY4" fmla="*/ 6858000 h 6858000"/>
              <a:gd name="connsiteX0" fmla="*/ 0 w 5202621"/>
              <a:gd name="connsiteY0" fmla="*/ 6889531 h 6889531"/>
              <a:gd name="connsiteX1" fmla="*/ 2672974 w 5202621"/>
              <a:gd name="connsiteY1" fmla="*/ 31531 h 6889531"/>
              <a:gd name="connsiteX2" fmla="*/ 5202621 w 5202621"/>
              <a:gd name="connsiteY2" fmla="*/ 0 h 6889531"/>
              <a:gd name="connsiteX3" fmla="*/ 3727826 w 5202621"/>
              <a:gd name="connsiteY3" fmla="*/ 6889531 h 6889531"/>
              <a:gd name="connsiteX4" fmla="*/ 0 w 5202621"/>
              <a:gd name="connsiteY4" fmla="*/ 6889531 h 6889531"/>
              <a:gd name="connsiteX0" fmla="*/ 0 w 5251370"/>
              <a:gd name="connsiteY0" fmla="*/ 6889531 h 6889531"/>
              <a:gd name="connsiteX1" fmla="*/ 2672974 w 5251370"/>
              <a:gd name="connsiteY1" fmla="*/ 31531 h 6889531"/>
              <a:gd name="connsiteX2" fmla="*/ 5202621 w 5251370"/>
              <a:gd name="connsiteY2" fmla="*/ 0 h 6889531"/>
              <a:gd name="connsiteX3" fmla="*/ 5181601 w 5251370"/>
              <a:gd name="connsiteY3" fmla="*/ 3121573 h 6889531"/>
              <a:gd name="connsiteX4" fmla="*/ 3727826 w 5251370"/>
              <a:gd name="connsiteY4" fmla="*/ 6889531 h 6889531"/>
              <a:gd name="connsiteX5" fmla="*/ 0 w 5251370"/>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9194"/>
              <a:gd name="connsiteY0" fmla="*/ 6889590 h 6889590"/>
              <a:gd name="connsiteX1" fmla="*/ 2672974 w 5209194"/>
              <a:gd name="connsiteY1" fmla="*/ 31590 h 6889590"/>
              <a:gd name="connsiteX2" fmla="*/ 5202621 w 5209194"/>
              <a:gd name="connsiteY2" fmla="*/ 59 h 6889590"/>
              <a:gd name="connsiteX3" fmla="*/ 5181601 w 5209194"/>
              <a:gd name="connsiteY3" fmla="*/ 3121632 h 6889590"/>
              <a:gd name="connsiteX4" fmla="*/ 3727826 w 5209194"/>
              <a:gd name="connsiteY4" fmla="*/ 6889590 h 6889590"/>
              <a:gd name="connsiteX5" fmla="*/ 0 w 5209194"/>
              <a:gd name="connsiteY5" fmla="*/ 6889590 h 6889590"/>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205761"/>
              <a:gd name="connsiteY0" fmla="*/ 6858000 h 6858000"/>
              <a:gd name="connsiteX1" fmla="*/ 2672974 w 5205761"/>
              <a:gd name="connsiteY1" fmla="*/ 0 h 6858000"/>
              <a:gd name="connsiteX2" fmla="*/ 5198520 w 5205761"/>
              <a:gd name="connsiteY2" fmla="*/ 42277 h 6858000"/>
              <a:gd name="connsiteX3" fmla="*/ 5181601 w 5205761"/>
              <a:gd name="connsiteY3" fmla="*/ 3090042 h 6858000"/>
              <a:gd name="connsiteX4" fmla="*/ 3727826 w 5205761"/>
              <a:gd name="connsiteY4" fmla="*/ 6858000 h 6858000"/>
              <a:gd name="connsiteX5" fmla="*/ 0 w 5205761"/>
              <a:gd name="connsiteY5" fmla="*/ 6858000 h 6858000"/>
              <a:gd name="connsiteX0" fmla="*/ 0 w 5182237"/>
              <a:gd name="connsiteY0" fmla="*/ 6858000 h 6858000"/>
              <a:gd name="connsiteX1" fmla="*/ 2672974 w 5182237"/>
              <a:gd name="connsiteY1" fmla="*/ 0 h 6858000"/>
              <a:gd name="connsiteX2" fmla="*/ 5005799 w 5182237"/>
              <a:gd name="connsiteY2" fmla="*/ 70980 h 6858000"/>
              <a:gd name="connsiteX3" fmla="*/ 5181601 w 5182237"/>
              <a:gd name="connsiteY3" fmla="*/ 3090042 h 6858000"/>
              <a:gd name="connsiteX4" fmla="*/ 3727826 w 5182237"/>
              <a:gd name="connsiteY4" fmla="*/ 6858000 h 6858000"/>
              <a:gd name="connsiteX5" fmla="*/ 0 w 5182237"/>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158478 h 6864929"/>
              <a:gd name="connsiteX4" fmla="*/ 3727826 w 5186912"/>
              <a:gd name="connsiteY4" fmla="*/ 6864929 h 6864929"/>
              <a:gd name="connsiteX5" fmla="*/ 0 w 5186912"/>
              <a:gd name="connsiteY5" fmla="*/ 6864929 h 6864929"/>
              <a:gd name="connsiteX0" fmla="*/ 0 w 5190154"/>
              <a:gd name="connsiteY0" fmla="*/ 6864929 h 6864929"/>
              <a:gd name="connsiteX1" fmla="*/ 2672974 w 5190154"/>
              <a:gd name="connsiteY1" fmla="*/ 6929 h 6864929"/>
              <a:gd name="connsiteX2" fmla="*/ 5182119 w 5190154"/>
              <a:gd name="connsiteY2" fmla="*/ 0 h 6864929"/>
              <a:gd name="connsiteX3" fmla="*/ 5185701 w 5190154"/>
              <a:gd name="connsiteY3" fmla="*/ 3137976 h 6864929"/>
              <a:gd name="connsiteX4" fmla="*/ 3727826 w 5190154"/>
              <a:gd name="connsiteY4" fmla="*/ 6864929 h 6864929"/>
              <a:gd name="connsiteX5" fmla="*/ 0 w 5190154"/>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37976 h 6864929"/>
              <a:gd name="connsiteX4" fmla="*/ 3727826 w 5185701"/>
              <a:gd name="connsiteY4" fmla="*/ 6864929 h 6864929"/>
              <a:gd name="connsiteX5" fmla="*/ 0 w 5185701"/>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46177 h 6864929"/>
              <a:gd name="connsiteX4" fmla="*/ 3727826 w 5185701"/>
              <a:gd name="connsiteY4" fmla="*/ 6864929 h 6864929"/>
              <a:gd name="connsiteX5" fmla="*/ 0 w 5185701"/>
              <a:gd name="connsiteY5" fmla="*/ 6864929 h 686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5701" h="6864929">
                <a:moveTo>
                  <a:pt x="0" y="6864929"/>
                </a:moveTo>
                <a:lnTo>
                  <a:pt x="2672974" y="6929"/>
                </a:lnTo>
                <a:lnTo>
                  <a:pt x="5182119" y="0"/>
                </a:lnTo>
                <a:cubicBezTo>
                  <a:pt x="5180887" y="4738"/>
                  <a:pt x="5185660" y="3147449"/>
                  <a:pt x="5185701" y="3146177"/>
                </a:cubicBezTo>
                <a:lnTo>
                  <a:pt x="3727826" y="6864929"/>
                </a:lnTo>
                <a:lnTo>
                  <a:pt x="0" y="6864929"/>
                </a:lnTo>
                <a:close/>
              </a:path>
            </a:pathLst>
          </a:custGeom>
          <a:solidFill>
            <a:schemeClr val="accent4">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userDrawn="1"/>
        </p:nvSpPr>
        <p:spPr>
          <a:xfrm>
            <a:off x="0" y="3124200"/>
            <a:ext cx="9144000" cy="2362200"/>
          </a:xfrm>
          <a:prstGeom prst="rect">
            <a:avLst/>
          </a:prstGeom>
          <a:solidFill>
            <a:schemeClr val="accent3">
              <a:lumMod val="20000"/>
              <a:lumOff val="8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lumMod val="20000"/>
                  <a:lumOff val="80000"/>
                </a:schemeClr>
              </a:solidFill>
            </a:endParaRPr>
          </a:p>
        </p:txBody>
      </p:sp>
      <p:sp>
        <p:nvSpPr>
          <p:cNvPr id="28" name="Text Placeholder 5"/>
          <p:cNvSpPr>
            <a:spLocks noGrp="1"/>
          </p:cNvSpPr>
          <p:nvPr>
            <p:ph type="body" sz="quarter" idx="10" hasCustomPrompt="1"/>
          </p:nvPr>
        </p:nvSpPr>
        <p:spPr>
          <a:xfrm>
            <a:off x="4419600" y="4648200"/>
            <a:ext cx="3962400" cy="685801"/>
          </a:xfrm>
          <a:prstGeom prst="rect">
            <a:avLst/>
          </a:prstGeom>
        </p:spPr>
        <p:txBody>
          <a:bodyPr>
            <a:normAutofit/>
          </a:bodyPr>
          <a:lstStyle>
            <a:lvl1pPr marL="0" marR="0" indent="0" algn="r" defTabSz="914400" rtl="0" eaLnBrk="1" fontAlgn="auto" latinLnBrk="0" hangingPunct="1">
              <a:lnSpc>
                <a:spcPct val="100000"/>
              </a:lnSpc>
              <a:spcBef>
                <a:spcPct val="20000"/>
              </a:spcBef>
              <a:spcAft>
                <a:spcPts val="0"/>
              </a:spcAft>
              <a:buClrTx/>
              <a:buSzTx/>
              <a:buFont typeface="Wingdings" panose="05000000000000000000" pitchFamily="2" charset="2"/>
              <a:buNone/>
              <a:tabLst/>
              <a:defRPr sz="1800" b="1">
                <a:solidFill>
                  <a:schemeClr val="accent1"/>
                </a:solidFill>
              </a:defRPr>
            </a:lvl1pPr>
          </a:lstStyle>
          <a:p>
            <a:r>
              <a:rPr lang="en-US" sz="2000" dirty="0">
                <a:solidFill>
                  <a:schemeClr val="accent1"/>
                </a:solidFill>
              </a:rPr>
              <a:t>Date Here</a:t>
            </a:r>
          </a:p>
        </p:txBody>
      </p:sp>
      <p:sp>
        <p:nvSpPr>
          <p:cNvPr id="8" name="Text Placeholder 3"/>
          <p:cNvSpPr>
            <a:spLocks noGrp="1"/>
          </p:cNvSpPr>
          <p:nvPr>
            <p:ph type="body" sz="quarter" idx="13" hasCustomPrompt="1"/>
          </p:nvPr>
        </p:nvSpPr>
        <p:spPr>
          <a:xfrm>
            <a:off x="762000" y="3425534"/>
            <a:ext cx="7620000" cy="1146466"/>
          </a:xfrm>
          <a:prstGeom prst="rect">
            <a:avLst/>
          </a:prstGeom>
        </p:spPr>
        <p:txBody>
          <a:bodyPr/>
          <a:lstStyle>
            <a:lvl1pPr marL="0" indent="0" algn="r">
              <a:buNone/>
              <a:defRPr sz="3600" i="0" baseline="0">
                <a:solidFill>
                  <a:schemeClr val="accent1"/>
                </a:solidFill>
              </a:defRPr>
            </a:lvl1pPr>
            <a:lvl2pPr marL="457006" indent="0">
              <a:buNone/>
              <a:defRPr/>
            </a:lvl2pPr>
          </a:lstStyle>
          <a:p>
            <a:pPr lvl="0"/>
            <a:r>
              <a:rPr lang="en-US" dirty="0"/>
              <a:t>Title Here</a:t>
            </a:r>
          </a:p>
        </p:txBody>
      </p:sp>
    </p:spTree>
    <p:extLst>
      <p:ext uri="{BB962C8B-B14F-4D97-AF65-F5344CB8AC3E}">
        <p14:creationId xmlns:p14="http://schemas.microsoft.com/office/powerpoint/2010/main" val="16437073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Agenda">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9595391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40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Parallelogram 25"/>
          <p:cNvSpPr/>
          <p:nvPr userDrawn="1"/>
        </p:nvSpPr>
        <p:spPr>
          <a:xfrm>
            <a:off x="3962399" y="-6930"/>
            <a:ext cx="5185701" cy="6864929"/>
          </a:xfrm>
          <a:custGeom>
            <a:avLst/>
            <a:gdLst>
              <a:gd name="connsiteX0" fmla="*/ 0 w 6400800"/>
              <a:gd name="connsiteY0" fmla="*/ 6858000 h 6858000"/>
              <a:gd name="connsiteX1" fmla="*/ 2672974 w 6400800"/>
              <a:gd name="connsiteY1" fmla="*/ 0 h 6858000"/>
              <a:gd name="connsiteX2" fmla="*/ 6400800 w 6400800"/>
              <a:gd name="connsiteY2" fmla="*/ 0 h 6858000"/>
              <a:gd name="connsiteX3" fmla="*/ 3727826 w 6400800"/>
              <a:gd name="connsiteY3" fmla="*/ 6858000 h 6858000"/>
              <a:gd name="connsiteX4" fmla="*/ 0 w 6400800"/>
              <a:gd name="connsiteY4" fmla="*/ 6858000 h 6858000"/>
              <a:gd name="connsiteX0" fmla="*/ 0 w 5202621"/>
              <a:gd name="connsiteY0" fmla="*/ 6889531 h 6889531"/>
              <a:gd name="connsiteX1" fmla="*/ 2672974 w 5202621"/>
              <a:gd name="connsiteY1" fmla="*/ 31531 h 6889531"/>
              <a:gd name="connsiteX2" fmla="*/ 5202621 w 5202621"/>
              <a:gd name="connsiteY2" fmla="*/ 0 h 6889531"/>
              <a:gd name="connsiteX3" fmla="*/ 3727826 w 5202621"/>
              <a:gd name="connsiteY3" fmla="*/ 6889531 h 6889531"/>
              <a:gd name="connsiteX4" fmla="*/ 0 w 5202621"/>
              <a:gd name="connsiteY4" fmla="*/ 6889531 h 6889531"/>
              <a:gd name="connsiteX0" fmla="*/ 0 w 5251370"/>
              <a:gd name="connsiteY0" fmla="*/ 6889531 h 6889531"/>
              <a:gd name="connsiteX1" fmla="*/ 2672974 w 5251370"/>
              <a:gd name="connsiteY1" fmla="*/ 31531 h 6889531"/>
              <a:gd name="connsiteX2" fmla="*/ 5202621 w 5251370"/>
              <a:gd name="connsiteY2" fmla="*/ 0 h 6889531"/>
              <a:gd name="connsiteX3" fmla="*/ 5181601 w 5251370"/>
              <a:gd name="connsiteY3" fmla="*/ 3121573 h 6889531"/>
              <a:gd name="connsiteX4" fmla="*/ 3727826 w 5251370"/>
              <a:gd name="connsiteY4" fmla="*/ 6889531 h 6889531"/>
              <a:gd name="connsiteX5" fmla="*/ 0 w 5251370"/>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2621"/>
              <a:gd name="connsiteY0" fmla="*/ 6889531 h 6889531"/>
              <a:gd name="connsiteX1" fmla="*/ 2672974 w 5202621"/>
              <a:gd name="connsiteY1" fmla="*/ 31531 h 6889531"/>
              <a:gd name="connsiteX2" fmla="*/ 5202621 w 5202621"/>
              <a:gd name="connsiteY2" fmla="*/ 0 h 6889531"/>
              <a:gd name="connsiteX3" fmla="*/ 5181601 w 5202621"/>
              <a:gd name="connsiteY3" fmla="*/ 3121573 h 6889531"/>
              <a:gd name="connsiteX4" fmla="*/ 3727826 w 5202621"/>
              <a:gd name="connsiteY4" fmla="*/ 6889531 h 6889531"/>
              <a:gd name="connsiteX5" fmla="*/ 0 w 5202621"/>
              <a:gd name="connsiteY5" fmla="*/ 6889531 h 6889531"/>
              <a:gd name="connsiteX0" fmla="*/ 0 w 5209194"/>
              <a:gd name="connsiteY0" fmla="*/ 6889590 h 6889590"/>
              <a:gd name="connsiteX1" fmla="*/ 2672974 w 5209194"/>
              <a:gd name="connsiteY1" fmla="*/ 31590 h 6889590"/>
              <a:gd name="connsiteX2" fmla="*/ 5202621 w 5209194"/>
              <a:gd name="connsiteY2" fmla="*/ 59 h 6889590"/>
              <a:gd name="connsiteX3" fmla="*/ 5181601 w 5209194"/>
              <a:gd name="connsiteY3" fmla="*/ 3121632 h 6889590"/>
              <a:gd name="connsiteX4" fmla="*/ 3727826 w 5209194"/>
              <a:gd name="connsiteY4" fmla="*/ 6889590 h 6889590"/>
              <a:gd name="connsiteX5" fmla="*/ 0 w 5209194"/>
              <a:gd name="connsiteY5" fmla="*/ 6889590 h 6889590"/>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191633"/>
              <a:gd name="connsiteY0" fmla="*/ 6864989 h 6864989"/>
              <a:gd name="connsiteX1" fmla="*/ 2672974 w 5191633"/>
              <a:gd name="connsiteY1" fmla="*/ 6989 h 6864989"/>
              <a:gd name="connsiteX2" fmla="*/ 5178018 w 5191633"/>
              <a:gd name="connsiteY2" fmla="*/ 61 h 6864989"/>
              <a:gd name="connsiteX3" fmla="*/ 5181601 w 5191633"/>
              <a:gd name="connsiteY3" fmla="*/ 3097031 h 6864989"/>
              <a:gd name="connsiteX4" fmla="*/ 3727826 w 5191633"/>
              <a:gd name="connsiteY4" fmla="*/ 6864989 h 6864989"/>
              <a:gd name="connsiteX5" fmla="*/ 0 w 5191633"/>
              <a:gd name="connsiteY5" fmla="*/ 6864989 h 6864989"/>
              <a:gd name="connsiteX0" fmla="*/ 0 w 5205761"/>
              <a:gd name="connsiteY0" fmla="*/ 6858000 h 6858000"/>
              <a:gd name="connsiteX1" fmla="*/ 2672974 w 5205761"/>
              <a:gd name="connsiteY1" fmla="*/ 0 h 6858000"/>
              <a:gd name="connsiteX2" fmla="*/ 5198520 w 5205761"/>
              <a:gd name="connsiteY2" fmla="*/ 42277 h 6858000"/>
              <a:gd name="connsiteX3" fmla="*/ 5181601 w 5205761"/>
              <a:gd name="connsiteY3" fmla="*/ 3090042 h 6858000"/>
              <a:gd name="connsiteX4" fmla="*/ 3727826 w 5205761"/>
              <a:gd name="connsiteY4" fmla="*/ 6858000 h 6858000"/>
              <a:gd name="connsiteX5" fmla="*/ 0 w 5205761"/>
              <a:gd name="connsiteY5" fmla="*/ 6858000 h 6858000"/>
              <a:gd name="connsiteX0" fmla="*/ 0 w 5182237"/>
              <a:gd name="connsiteY0" fmla="*/ 6858000 h 6858000"/>
              <a:gd name="connsiteX1" fmla="*/ 2672974 w 5182237"/>
              <a:gd name="connsiteY1" fmla="*/ 0 h 6858000"/>
              <a:gd name="connsiteX2" fmla="*/ 5005799 w 5182237"/>
              <a:gd name="connsiteY2" fmla="*/ 70980 h 6858000"/>
              <a:gd name="connsiteX3" fmla="*/ 5181601 w 5182237"/>
              <a:gd name="connsiteY3" fmla="*/ 3090042 h 6858000"/>
              <a:gd name="connsiteX4" fmla="*/ 3727826 w 5182237"/>
              <a:gd name="connsiteY4" fmla="*/ 6858000 h 6858000"/>
              <a:gd name="connsiteX5" fmla="*/ 0 w 5182237"/>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2171"/>
              <a:gd name="connsiteY0" fmla="*/ 6858000 h 6858000"/>
              <a:gd name="connsiteX1" fmla="*/ 2672974 w 5182171"/>
              <a:gd name="connsiteY1" fmla="*/ 0 h 6858000"/>
              <a:gd name="connsiteX2" fmla="*/ 5005799 w 5182171"/>
              <a:gd name="connsiteY2" fmla="*/ 70980 h 6858000"/>
              <a:gd name="connsiteX3" fmla="*/ 5181601 w 5182171"/>
              <a:gd name="connsiteY3" fmla="*/ 3090042 h 6858000"/>
              <a:gd name="connsiteX4" fmla="*/ 3727826 w 5182171"/>
              <a:gd name="connsiteY4" fmla="*/ 6858000 h 6858000"/>
              <a:gd name="connsiteX5" fmla="*/ 0 w 5182171"/>
              <a:gd name="connsiteY5" fmla="*/ 6858000 h 6858000"/>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096971 h 6864929"/>
              <a:gd name="connsiteX4" fmla="*/ 3727826 w 5186912"/>
              <a:gd name="connsiteY4" fmla="*/ 6864929 h 6864929"/>
              <a:gd name="connsiteX5" fmla="*/ 0 w 5186912"/>
              <a:gd name="connsiteY5" fmla="*/ 6864929 h 6864929"/>
              <a:gd name="connsiteX0" fmla="*/ 0 w 5186912"/>
              <a:gd name="connsiteY0" fmla="*/ 6864929 h 6864929"/>
              <a:gd name="connsiteX1" fmla="*/ 2672974 w 5186912"/>
              <a:gd name="connsiteY1" fmla="*/ 6929 h 6864929"/>
              <a:gd name="connsiteX2" fmla="*/ 5182119 w 5186912"/>
              <a:gd name="connsiteY2" fmla="*/ 0 h 6864929"/>
              <a:gd name="connsiteX3" fmla="*/ 5181601 w 5186912"/>
              <a:gd name="connsiteY3" fmla="*/ 3158478 h 6864929"/>
              <a:gd name="connsiteX4" fmla="*/ 3727826 w 5186912"/>
              <a:gd name="connsiteY4" fmla="*/ 6864929 h 6864929"/>
              <a:gd name="connsiteX5" fmla="*/ 0 w 5186912"/>
              <a:gd name="connsiteY5" fmla="*/ 6864929 h 6864929"/>
              <a:gd name="connsiteX0" fmla="*/ 0 w 5190154"/>
              <a:gd name="connsiteY0" fmla="*/ 6864929 h 6864929"/>
              <a:gd name="connsiteX1" fmla="*/ 2672974 w 5190154"/>
              <a:gd name="connsiteY1" fmla="*/ 6929 h 6864929"/>
              <a:gd name="connsiteX2" fmla="*/ 5182119 w 5190154"/>
              <a:gd name="connsiteY2" fmla="*/ 0 h 6864929"/>
              <a:gd name="connsiteX3" fmla="*/ 5185701 w 5190154"/>
              <a:gd name="connsiteY3" fmla="*/ 3137976 h 6864929"/>
              <a:gd name="connsiteX4" fmla="*/ 3727826 w 5190154"/>
              <a:gd name="connsiteY4" fmla="*/ 6864929 h 6864929"/>
              <a:gd name="connsiteX5" fmla="*/ 0 w 5190154"/>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37976 h 6864929"/>
              <a:gd name="connsiteX4" fmla="*/ 3727826 w 5185701"/>
              <a:gd name="connsiteY4" fmla="*/ 6864929 h 6864929"/>
              <a:gd name="connsiteX5" fmla="*/ 0 w 5185701"/>
              <a:gd name="connsiteY5" fmla="*/ 6864929 h 6864929"/>
              <a:gd name="connsiteX0" fmla="*/ 0 w 5185701"/>
              <a:gd name="connsiteY0" fmla="*/ 6864929 h 6864929"/>
              <a:gd name="connsiteX1" fmla="*/ 2672974 w 5185701"/>
              <a:gd name="connsiteY1" fmla="*/ 6929 h 6864929"/>
              <a:gd name="connsiteX2" fmla="*/ 5182119 w 5185701"/>
              <a:gd name="connsiteY2" fmla="*/ 0 h 6864929"/>
              <a:gd name="connsiteX3" fmla="*/ 5185701 w 5185701"/>
              <a:gd name="connsiteY3" fmla="*/ 3146177 h 6864929"/>
              <a:gd name="connsiteX4" fmla="*/ 3727826 w 5185701"/>
              <a:gd name="connsiteY4" fmla="*/ 6864929 h 6864929"/>
              <a:gd name="connsiteX5" fmla="*/ 0 w 5185701"/>
              <a:gd name="connsiteY5" fmla="*/ 6864929 h 686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5701" h="6864929">
                <a:moveTo>
                  <a:pt x="0" y="6864929"/>
                </a:moveTo>
                <a:lnTo>
                  <a:pt x="2672974" y="6929"/>
                </a:lnTo>
                <a:lnTo>
                  <a:pt x="5182119" y="0"/>
                </a:lnTo>
                <a:cubicBezTo>
                  <a:pt x="5180887" y="4738"/>
                  <a:pt x="5185660" y="3147449"/>
                  <a:pt x="5185701" y="3146177"/>
                </a:cubicBezTo>
                <a:lnTo>
                  <a:pt x="3727826" y="6864929"/>
                </a:lnTo>
                <a:lnTo>
                  <a:pt x="0" y="6864929"/>
                </a:lnTo>
                <a:close/>
              </a:path>
            </a:pathLst>
          </a:custGeom>
          <a:solidFill>
            <a:schemeClr val="accent4">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p:cNvSpPr>
            <a:spLocks noGrp="1"/>
          </p:cNvSpPr>
          <p:nvPr>
            <p:ph idx="1"/>
          </p:nvPr>
        </p:nvSpPr>
        <p:spPr>
          <a:xfrm>
            <a:off x="685800" y="2397825"/>
            <a:ext cx="7772400" cy="3687763"/>
          </a:xfrm>
          <a:prstGeom prst="rect">
            <a:avLst/>
          </a:prstGeom>
        </p:spPr>
        <p:txBody>
          <a:bodyPr/>
          <a:lstStyle>
            <a:lvl1pPr marL="342900" indent="-342900">
              <a:spcAft>
                <a:spcPts val="600"/>
              </a:spcAft>
              <a:buFont typeface="Wingdings" panose="05000000000000000000" pitchFamily="2" charset="2"/>
              <a:buChar char="§"/>
              <a:defRPr sz="1800">
                <a:solidFill>
                  <a:schemeClr val="accent1"/>
                </a:solidFill>
              </a:defRPr>
            </a:lvl1pPr>
            <a:lvl2pPr>
              <a:defRPr sz="1800">
                <a:solidFill>
                  <a:schemeClr val="accent1"/>
                </a:solidFill>
              </a:defRPr>
            </a:lvl2pPr>
            <a:lvl3pPr>
              <a:defRPr sz="1800">
                <a:solidFill>
                  <a:schemeClr val="accent1"/>
                </a:solidFill>
              </a:defRPr>
            </a:lvl3pPr>
            <a:lvl4pPr>
              <a:defRPr sz="1800">
                <a:solidFill>
                  <a:schemeClr val="accent1"/>
                </a:solidFill>
              </a:defRPr>
            </a:lvl4pPr>
            <a:lvl5pP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a:spLocks noGrp="1"/>
          </p:cNvSpPr>
          <p:nvPr>
            <p:ph type="ctrTitle"/>
          </p:nvPr>
        </p:nvSpPr>
        <p:spPr>
          <a:xfrm>
            <a:off x="990600" y="1676400"/>
            <a:ext cx="7467600" cy="685800"/>
          </a:xfrm>
          <a:prstGeom prst="rect">
            <a:avLst/>
          </a:prstGeom>
        </p:spPr>
        <p:txBody>
          <a:bodyPr lIns="91402" tIns="45701" rIns="91402" bIns="45701" anchor="ctr"/>
          <a:lstStyle>
            <a:lvl1pPr algn="l">
              <a:defRPr sz="1800" b="1" cap="all"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507249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058252810"/>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245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cxnSp>
        <p:nvCxnSpPr>
          <p:cNvPr id="2" name="Straight Connector 1"/>
          <p:cNvCxnSpPr/>
          <p:nvPr userDrawn="1"/>
        </p:nvCxnSpPr>
        <p:spPr>
          <a:xfrm flipH="1">
            <a:off x="304800" y="1447800"/>
            <a:ext cx="8585042" cy="0"/>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304804" y="228600"/>
            <a:ext cx="8595188" cy="1200329"/>
          </a:xfrm>
          <a:prstGeom prst="rect">
            <a:avLst/>
          </a:prstGeom>
          <a:noFill/>
        </p:spPr>
        <p:txBody>
          <a:bodyPr wrap="square" lIns="91402" tIns="45701" rIns="91402" bIns="45701" rtlCol="0">
            <a:spAutoFit/>
          </a:bodyPr>
          <a:lstStyle/>
          <a:p>
            <a:pPr algn="ctr" defTabSz="914012"/>
            <a:r>
              <a:rPr lang="en-US" sz="2800" cap="small" dirty="0">
                <a:solidFill>
                  <a:srgbClr val="0C2D83"/>
                </a:solidFill>
                <a:latin typeface="Garamond" pitchFamily="18" charset="0"/>
              </a:rPr>
              <a:t>Commonwealth of Massachusetts</a:t>
            </a:r>
          </a:p>
          <a:p>
            <a:pPr algn="ctr" defTabSz="914012"/>
            <a:r>
              <a:rPr lang="en-US" sz="4400" cap="small" dirty="0">
                <a:solidFill>
                  <a:srgbClr val="0C2D83"/>
                </a:solidFill>
                <a:latin typeface="Garamond" pitchFamily="18" charset="0"/>
              </a:rPr>
              <a:t>Health Policy Commission</a:t>
            </a:r>
          </a:p>
        </p:txBody>
      </p:sp>
      <p:sp>
        <p:nvSpPr>
          <p:cNvPr id="7" name="Text Placeholder 6"/>
          <p:cNvSpPr>
            <a:spLocks noGrp="1"/>
          </p:cNvSpPr>
          <p:nvPr>
            <p:ph type="body" sz="quarter" idx="10" hasCustomPrompt="1"/>
          </p:nvPr>
        </p:nvSpPr>
        <p:spPr>
          <a:xfrm>
            <a:off x="914400" y="2895602"/>
            <a:ext cx="7543800" cy="1066800"/>
          </a:xfrm>
          <a:prstGeom prst="rect">
            <a:avLst/>
          </a:prstGeom>
        </p:spPr>
        <p:txBody>
          <a:bodyPr lIns="91402" tIns="45701" rIns="91402" bIns="45701" anchor="ctr"/>
          <a:lstStyle>
            <a:lvl1pPr marL="0" indent="0" algn="ctr">
              <a:buNone/>
              <a:defRPr sz="4400" b="0">
                <a:solidFill>
                  <a:schemeClr val="tx2"/>
                </a:solidFill>
                <a:latin typeface="Garamond" panose="02020404030301010803" pitchFamily="18" charset="0"/>
              </a:defRPr>
            </a:lvl1pPr>
          </a:lstStyle>
          <a:p>
            <a:pPr lvl="0"/>
            <a:r>
              <a:rPr lang="en-US" dirty="0"/>
              <a:t>Title here</a:t>
            </a:r>
          </a:p>
        </p:txBody>
      </p:sp>
      <p:sp>
        <p:nvSpPr>
          <p:cNvPr id="8" name="Text Placeholder 6"/>
          <p:cNvSpPr>
            <a:spLocks noGrp="1"/>
          </p:cNvSpPr>
          <p:nvPr>
            <p:ph type="body" sz="quarter" idx="11" hasCustomPrompt="1"/>
          </p:nvPr>
        </p:nvSpPr>
        <p:spPr>
          <a:xfrm>
            <a:off x="2590800" y="4876800"/>
            <a:ext cx="4114800" cy="304800"/>
          </a:xfrm>
          <a:prstGeom prst="rect">
            <a:avLst/>
          </a:prstGeom>
        </p:spPr>
        <p:txBody>
          <a:bodyPr lIns="91402" tIns="45701" rIns="91402" bIns="45701"/>
          <a:lstStyle>
            <a:lvl1pPr marL="0" indent="0" algn="ctr">
              <a:buNone/>
              <a:defRPr sz="1800">
                <a:solidFill>
                  <a:schemeClr val="tx2"/>
                </a:solidFill>
                <a:latin typeface="Garamond" panose="02020404030301010803" pitchFamily="18" charset="0"/>
              </a:defRPr>
            </a:lvl1pPr>
          </a:lstStyle>
          <a:p>
            <a:pPr lvl="0"/>
            <a:r>
              <a:rPr lang="en-US" dirty="0"/>
              <a:t>Date here</a:t>
            </a:r>
          </a:p>
        </p:txBody>
      </p:sp>
      <p:sp>
        <p:nvSpPr>
          <p:cNvPr id="9" name="Rectangle 8"/>
          <p:cNvSpPr>
            <a:spLocks noChangeArrowheads="1"/>
          </p:cNvSpPr>
          <p:nvPr userDrawn="1"/>
        </p:nvSpPr>
        <p:spPr bwMode="auto">
          <a:xfrm>
            <a:off x="0" y="6251900"/>
            <a:ext cx="9144000" cy="197485"/>
          </a:xfrm>
          <a:prstGeom prst="rect">
            <a:avLst/>
          </a:prstGeom>
          <a:solidFill>
            <a:srgbClr val="DDA037"/>
          </a:solidFill>
          <a:ln w="12700" algn="in">
            <a:solidFill>
              <a:schemeClr val="bg2"/>
            </a:solidFill>
            <a:miter lim="800000"/>
            <a:headEnd/>
            <a:tailEnd/>
          </a:ln>
          <a:effectLst/>
          <a:extLst/>
        </p:spPr>
        <p:txBody>
          <a:bodyPr rot="0" vert="horz" wrap="square" lIns="36550" tIns="36550" rIns="36550" bIns="36550" anchor="t" anchorCtr="0" upright="1">
            <a:noAutofit/>
          </a:bodyPr>
          <a:lstStyle/>
          <a:p>
            <a:pPr defTabSz="914109"/>
            <a:endParaRPr lang="en-US" dirty="0">
              <a:solidFill>
                <a:prstClr val="black"/>
              </a:solidFill>
              <a:latin typeface="Calibri"/>
            </a:endParaRPr>
          </a:p>
        </p:txBody>
      </p:sp>
      <p:sp>
        <p:nvSpPr>
          <p:cNvPr id="10" name="Rectangle 9"/>
          <p:cNvSpPr>
            <a:spLocks noChangeArrowheads="1"/>
          </p:cNvSpPr>
          <p:nvPr userDrawn="1"/>
        </p:nvSpPr>
        <p:spPr bwMode="auto">
          <a:xfrm>
            <a:off x="0" y="6543405"/>
            <a:ext cx="9144000" cy="314598"/>
          </a:xfrm>
          <a:prstGeom prst="rect">
            <a:avLst/>
          </a:prstGeom>
          <a:solidFill>
            <a:srgbClr val="0C2D83"/>
          </a:solidFill>
          <a:ln w="12700" algn="in">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DEDEDE"/>
                  </a:outerShdw>
                </a:effectLst>
              </a14:hiddenEffects>
            </a:ext>
          </a:extLst>
        </p:spPr>
        <p:txBody>
          <a:bodyPr rot="0" vert="horz" wrap="square" lIns="36550" tIns="36550" rIns="36550" bIns="36550" anchor="t" anchorCtr="0" upright="1">
            <a:noAutofit/>
          </a:bodyPr>
          <a:lstStyle/>
          <a:p>
            <a:pPr defTabSz="914109"/>
            <a:endParaRPr lang="en-US" dirty="0">
              <a:solidFill>
                <a:prstClr val="black"/>
              </a:solidFill>
              <a:latin typeface="Calibri"/>
            </a:endParaRPr>
          </a:p>
        </p:txBody>
      </p:sp>
      <p:pic>
        <p:nvPicPr>
          <p:cNvPr id="11" name="Picture 10"/>
          <p:cNvPicPr/>
          <p:nvPr userDrawn="1"/>
        </p:nvPicPr>
        <p:blipFill>
          <a:blip r:embed="rId6" cstate="print">
            <a:extLst>
              <a:ext uri="{28A0092B-C50C-407E-A947-70E740481C1C}">
                <a14:useLocalDpi xmlns:a14="http://schemas.microsoft.com/office/drawing/2010/main" val="0"/>
              </a:ext>
            </a:extLst>
          </a:blip>
          <a:stretch>
            <a:fillRect/>
          </a:stretch>
        </p:blipFill>
        <p:spPr>
          <a:xfrm>
            <a:off x="4302446" y="6278293"/>
            <a:ext cx="539115" cy="530225"/>
          </a:xfrm>
          <a:prstGeom prst="rect">
            <a:avLst/>
          </a:prstGeom>
        </p:spPr>
      </p:pic>
    </p:spTree>
    <p:extLst>
      <p:ext uri="{BB962C8B-B14F-4D97-AF65-F5344CB8AC3E}">
        <p14:creationId xmlns:p14="http://schemas.microsoft.com/office/powerpoint/2010/main" val="29970928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Agenda tracker">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319564739"/>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347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5" name="Text Placeholder 4"/>
          <p:cNvSpPr>
            <a:spLocks noGrp="1"/>
          </p:cNvSpPr>
          <p:nvPr>
            <p:ph type="body" sz="quarter" idx="10" hasCustomPrompt="1"/>
          </p:nvPr>
        </p:nvSpPr>
        <p:spPr>
          <a:xfrm>
            <a:off x="990600" y="838199"/>
            <a:ext cx="7239000" cy="685801"/>
          </a:xfrm>
          <a:prstGeom prst="rect">
            <a:avLst/>
          </a:prstGeom>
        </p:spPr>
        <p:txBody>
          <a:bodyPr lIns="91420" tIns="45711" rIns="91420" bIns="45711"/>
          <a:lstStyle>
            <a:lvl1pPr marL="0" indent="0" algn="ctr">
              <a:buNone/>
              <a:defRPr b="1">
                <a:solidFill>
                  <a:schemeClr val="tx2"/>
                </a:solidFill>
                <a:latin typeface="Garamond" panose="02020404030301010803" pitchFamily="18" charset="0"/>
              </a:defRPr>
            </a:lvl1pPr>
            <a:lvl2pPr marL="457104" indent="-457104" algn="l">
              <a:buFont typeface="Arial" panose="020B0604020202020204" pitchFamily="34" charset="0"/>
              <a:buChar char="•"/>
              <a:defRPr>
                <a:solidFill>
                  <a:schemeClr val="tx2"/>
                </a:solidFill>
                <a:latin typeface="Garamond" panose="02020404030301010803" pitchFamily="18" charset="0"/>
              </a:defRPr>
            </a:lvl2pPr>
            <a:lvl3pPr marL="914109" indent="0" algn="ctr">
              <a:buNone/>
              <a:defRPr>
                <a:solidFill>
                  <a:schemeClr val="tx2"/>
                </a:solidFill>
                <a:latin typeface="Garamond" panose="02020404030301010803" pitchFamily="18" charset="0"/>
              </a:defRPr>
            </a:lvl3pPr>
            <a:lvl4pPr marL="1371164" indent="0" algn="ctr">
              <a:buNone/>
              <a:defRPr>
                <a:solidFill>
                  <a:schemeClr val="tx2"/>
                </a:solidFill>
                <a:latin typeface="Garamond" panose="02020404030301010803" pitchFamily="18" charset="0"/>
              </a:defRPr>
            </a:lvl4pPr>
            <a:lvl5pPr marL="1828218" indent="0" algn="ctr">
              <a:buNone/>
              <a:defRPr>
                <a:solidFill>
                  <a:schemeClr val="tx2"/>
                </a:solidFill>
                <a:latin typeface="Garamond" panose="02020404030301010803" pitchFamily="18" charset="0"/>
              </a:defRPr>
            </a:lvl5pPr>
          </a:lstStyle>
          <a:p>
            <a:pPr lvl="0"/>
            <a:r>
              <a:rPr lang="en-US" dirty="0"/>
              <a:t>Insert Agenda Title</a:t>
            </a:r>
          </a:p>
        </p:txBody>
      </p:sp>
      <p:sp>
        <p:nvSpPr>
          <p:cNvPr id="3" name="Text Placeholder 2"/>
          <p:cNvSpPr>
            <a:spLocks noGrp="1"/>
          </p:cNvSpPr>
          <p:nvPr>
            <p:ph type="body" sz="quarter" idx="11" hasCustomPrompt="1"/>
          </p:nvPr>
        </p:nvSpPr>
        <p:spPr>
          <a:xfrm>
            <a:off x="1905000" y="2057400"/>
            <a:ext cx="5410200" cy="3352800"/>
          </a:xfrm>
          <a:prstGeom prst="rect">
            <a:avLst/>
          </a:prstGeom>
        </p:spPr>
        <p:txBody>
          <a:bodyPr lIns="91420" tIns="45711" rIns="91420" bIns="45711" anchor="ctr"/>
          <a:lstStyle>
            <a:lvl1pPr marL="284103" indent="-284103">
              <a:spcAft>
                <a:spcPts val="600"/>
              </a:spcAft>
              <a:buFont typeface="Wingdings" panose="05000000000000000000" pitchFamily="2" charset="2"/>
              <a:buChar char="§"/>
              <a:defRPr sz="2400">
                <a:solidFill>
                  <a:schemeClr val="tx2"/>
                </a:solidFill>
                <a:latin typeface="Garamond" panose="02020404030301010803" pitchFamily="18" charset="0"/>
              </a:defRPr>
            </a:lvl1pPr>
            <a:lvl2pPr>
              <a:spcAft>
                <a:spcPts val="600"/>
              </a:spcAft>
              <a:defRPr sz="2000">
                <a:solidFill>
                  <a:schemeClr val="tx2"/>
                </a:solidFill>
                <a:latin typeface="Garamond" panose="02020404030301010803" pitchFamily="18" charset="0"/>
              </a:defRPr>
            </a:lvl2pPr>
            <a:lvl3pPr>
              <a:spcAft>
                <a:spcPts val="600"/>
              </a:spcAft>
              <a:defRPr sz="1800">
                <a:solidFill>
                  <a:schemeClr val="tx2"/>
                </a:solidFill>
                <a:latin typeface="Garamond" panose="02020404030301010803" pitchFamily="18" charset="0"/>
              </a:defRPr>
            </a:lvl3pPr>
            <a:lvl4pPr>
              <a:spcAft>
                <a:spcPts val="600"/>
              </a:spcAft>
              <a:defRPr sz="1600">
                <a:solidFill>
                  <a:schemeClr val="tx2"/>
                </a:solidFill>
                <a:latin typeface="Garamond" panose="02020404030301010803" pitchFamily="18" charset="0"/>
              </a:defRPr>
            </a:lvl4pPr>
            <a:lvl5pPr>
              <a:spcAft>
                <a:spcPts val="600"/>
              </a:spcAft>
              <a:defRPr sz="1600">
                <a:solidFill>
                  <a:schemeClr val="tx2"/>
                </a:solidFill>
                <a:latin typeface="Garamond" panose="02020404030301010803" pitchFamily="18" charset="0"/>
              </a:defRPr>
            </a:lvl5pPr>
          </a:lstStyle>
          <a:p>
            <a:pPr lvl="0"/>
            <a:r>
              <a:rPr lang="en-US" dirty="0"/>
              <a:t>Write agenda items, and move light blue box to indicate active agenda item (bold active agenda item if desired)</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0" y="6251900"/>
            <a:ext cx="9144000" cy="197485"/>
          </a:xfrm>
          <a:prstGeom prst="rect">
            <a:avLst/>
          </a:prstGeom>
          <a:solidFill>
            <a:srgbClr val="DDA037"/>
          </a:solidFill>
          <a:ln w="12700" algn="in">
            <a:solidFill>
              <a:schemeClr val="bg2"/>
            </a:solidFill>
            <a:miter lim="800000"/>
            <a:headEnd/>
            <a:tailEnd/>
          </a:ln>
          <a:effectLst/>
          <a:extLst/>
        </p:spPr>
        <p:txBody>
          <a:bodyPr rot="0" vert="horz" wrap="square" lIns="36550" tIns="36550" rIns="36550" bIns="36550" anchor="t" anchorCtr="0" upright="1">
            <a:noAutofit/>
          </a:bodyPr>
          <a:lstStyle/>
          <a:p>
            <a:pPr defTabSz="914109"/>
            <a:endParaRPr lang="en-US" dirty="0">
              <a:solidFill>
                <a:prstClr val="black"/>
              </a:solidFill>
              <a:latin typeface="Calibri"/>
            </a:endParaRPr>
          </a:p>
        </p:txBody>
      </p:sp>
      <p:sp>
        <p:nvSpPr>
          <p:cNvPr id="9" name="Rectangle 8"/>
          <p:cNvSpPr>
            <a:spLocks noChangeArrowheads="1"/>
          </p:cNvSpPr>
          <p:nvPr userDrawn="1"/>
        </p:nvSpPr>
        <p:spPr bwMode="auto">
          <a:xfrm>
            <a:off x="0" y="6543405"/>
            <a:ext cx="9144000" cy="314598"/>
          </a:xfrm>
          <a:prstGeom prst="rect">
            <a:avLst/>
          </a:prstGeom>
          <a:solidFill>
            <a:srgbClr val="0C2D83"/>
          </a:solidFill>
          <a:ln w="12700" algn="in">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DEDEDE"/>
                  </a:outerShdw>
                </a:effectLst>
              </a14:hiddenEffects>
            </a:ext>
          </a:extLst>
        </p:spPr>
        <p:txBody>
          <a:bodyPr rot="0" vert="horz" wrap="square" lIns="36550" tIns="36550" rIns="36550" bIns="36550" anchor="t" anchorCtr="0" upright="1">
            <a:noAutofit/>
          </a:bodyPr>
          <a:lstStyle/>
          <a:p>
            <a:pPr defTabSz="914109"/>
            <a:endParaRPr lang="en-US" dirty="0">
              <a:solidFill>
                <a:prstClr val="black"/>
              </a:solidFill>
              <a:latin typeface="Calibri"/>
            </a:endParaRPr>
          </a:p>
        </p:txBody>
      </p:sp>
      <p:pic>
        <p:nvPicPr>
          <p:cNvPr id="10" name="Picture 9"/>
          <p:cNvPicPr/>
          <p:nvPr userDrawn="1"/>
        </p:nvPicPr>
        <p:blipFill>
          <a:blip r:embed="rId6" cstate="print">
            <a:extLst>
              <a:ext uri="{28A0092B-C50C-407E-A947-70E740481C1C}">
                <a14:useLocalDpi xmlns:a14="http://schemas.microsoft.com/office/drawing/2010/main" val="0"/>
              </a:ext>
            </a:extLst>
          </a:blip>
          <a:stretch>
            <a:fillRect/>
          </a:stretch>
        </p:blipFill>
        <p:spPr>
          <a:xfrm>
            <a:off x="4302446" y="6278293"/>
            <a:ext cx="539115" cy="530225"/>
          </a:xfrm>
          <a:prstGeom prst="rect">
            <a:avLst/>
          </a:prstGeom>
        </p:spPr>
      </p:pic>
    </p:spTree>
    <p:extLst>
      <p:ext uri="{BB962C8B-B14F-4D97-AF65-F5344CB8AC3E}">
        <p14:creationId xmlns:p14="http://schemas.microsoft.com/office/powerpoint/2010/main" val="33341175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with subheadin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54734065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449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5999"/>
            <a:ext cx="7162800" cy="685801"/>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1"/>
            <a:ext cx="8229600" cy="685801"/>
          </a:xfrm>
          <a:prstGeom prst="rect">
            <a:avLst/>
          </a:prstGeom>
        </p:spPr>
        <p:txBody>
          <a:bodyPr lIns="91382" tIns="45691" rIns="91382" bIns="4569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457200" y="1066802"/>
            <a:ext cx="8229600" cy="533400"/>
          </a:xfrm>
          <a:prstGeom prst="rect">
            <a:avLst/>
          </a:prstGeom>
        </p:spPr>
        <p:txBody>
          <a:bodyPr lIns="91420" tIns="45711" rIns="91420" bIns="45711"/>
          <a:lstStyle>
            <a:lvl1pPr marL="0" indent="0">
              <a:buNone/>
              <a:defRPr sz="1400" i="1">
                <a:solidFill>
                  <a:schemeClr val="bg1">
                    <a:lumMod val="50000"/>
                  </a:schemeClr>
                </a:solidFill>
              </a:defRPr>
            </a:lvl1pPr>
            <a:lvl2pPr marL="456910" indent="0">
              <a:buNone/>
              <a:defRPr/>
            </a:lvl2pPr>
          </a:lstStyle>
          <a:p>
            <a:pPr lvl="0"/>
            <a:r>
              <a:rPr lang="en-US" dirty="0"/>
              <a:t>Click to add subheading</a:t>
            </a:r>
          </a:p>
        </p:txBody>
      </p:sp>
    </p:spTree>
    <p:extLst>
      <p:ext uri="{BB962C8B-B14F-4D97-AF65-F5344CB8AC3E}">
        <p14:creationId xmlns:p14="http://schemas.microsoft.com/office/powerpoint/2010/main" val="21512867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4123637440"/>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552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5999"/>
            <a:ext cx="7162800" cy="685801"/>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1"/>
            <a:ext cx="8229600" cy="685801"/>
          </a:xfrm>
          <a:prstGeom prst="rect">
            <a:avLst/>
          </a:prstGeom>
        </p:spPr>
        <p:txBody>
          <a:bodyPr lIns="91382" tIns="45691" rIns="91382" bIns="4569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11" name="Text Placeholder 10"/>
          <p:cNvSpPr>
            <a:spLocks noGrp="1"/>
          </p:cNvSpPr>
          <p:nvPr>
            <p:ph type="body" sz="quarter" idx="11"/>
          </p:nvPr>
        </p:nvSpPr>
        <p:spPr>
          <a:xfrm>
            <a:off x="1752600" y="1828800"/>
            <a:ext cx="5638800" cy="3657600"/>
          </a:xfrm>
          <a:prstGeom prst="rect">
            <a:avLst/>
          </a:prstGeom>
        </p:spPr>
        <p:txBody>
          <a:bodyPr lIns="91420" tIns="182841" rIns="91420" bIns="182841"/>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04529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384832035"/>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757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cxnSp>
        <p:nvCxnSpPr>
          <p:cNvPr id="2" name="Straight Connector 1"/>
          <p:cNvCxnSpPr/>
          <p:nvPr userDrawn="1"/>
        </p:nvCxnSpPr>
        <p:spPr>
          <a:xfrm flipH="1">
            <a:off x="304800" y="1447800"/>
            <a:ext cx="8585042" cy="0"/>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304804" y="228600"/>
            <a:ext cx="8595188" cy="1200329"/>
          </a:xfrm>
          <a:prstGeom prst="rect">
            <a:avLst/>
          </a:prstGeom>
          <a:noFill/>
        </p:spPr>
        <p:txBody>
          <a:bodyPr wrap="square" lIns="91402" tIns="45701" rIns="91402" bIns="45701" rtlCol="0">
            <a:spAutoFit/>
          </a:bodyPr>
          <a:lstStyle/>
          <a:p>
            <a:pPr algn="ctr" defTabSz="914012"/>
            <a:r>
              <a:rPr lang="en-US" sz="2800" cap="small" dirty="0">
                <a:solidFill>
                  <a:srgbClr val="0C2D83"/>
                </a:solidFill>
                <a:latin typeface="Garamond" pitchFamily="18" charset="0"/>
              </a:rPr>
              <a:t>Commonwealth of Massachusetts</a:t>
            </a:r>
          </a:p>
          <a:p>
            <a:pPr algn="ctr" defTabSz="914012"/>
            <a:r>
              <a:rPr lang="en-US" sz="4400" cap="small" dirty="0">
                <a:solidFill>
                  <a:srgbClr val="0C2D83"/>
                </a:solidFill>
                <a:latin typeface="Garamond" pitchFamily="18" charset="0"/>
              </a:rPr>
              <a:t>Health Policy Commission</a:t>
            </a:r>
          </a:p>
        </p:txBody>
      </p:sp>
      <p:sp>
        <p:nvSpPr>
          <p:cNvPr id="7" name="Text Placeholder 6"/>
          <p:cNvSpPr>
            <a:spLocks noGrp="1"/>
          </p:cNvSpPr>
          <p:nvPr>
            <p:ph type="body" sz="quarter" idx="10" hasCustomPrompt="1"/>
          </p:nvPr>
        </p:nvSpPr>
        <p:spPr>
          <a:xfrm>
            <a:off x="914400" y="2895602"/>
            <a:ext cx="7543800" cy="1066800"/>
          </a:xfrm>
          <a:prstGeom prst="rect">
            <a:avLst/>
          </a:prstGeom>
        </p:spPr>
        <p:txBody>
          <a:bodyPr lIns="91402" tIns="45701" rIns="91402" bIns="45701" anchor="ctr"/>
          <a:lstStyle>
            <a:lvl1pPr marL="0" indent="0" algn="ctr">
              <a:buNone/>
              <a:defRPr sz="4400" b="0">
                <a:solidFill>
                  <a:schemeClr val="tx2"/>
                </a:solidFill>
                <a:latin typeface="Garamond" panose="02020404030301010803" pitchFamily="18" charset="0"/>
              </a:defRPr>
            </a:lvl1pPr>
          </a:lstStyle>
          <a:p>
            <a:pPr lvl="0"/>
            <a:r>
              <a:rPr lang="en-US" dirty="0"/>
              <a:t>Title here</a:t>
            </a:r>
          </a:p>
        </p:txBody>
      </p:sp>
      <p:sp>
        <p:nvSpPr>
          <p:cNvPr id="8" name="Text Placeholder 6"/>
          <p:cNvSpPr>
            <a:spLocks noGrp="1"/>
          </p:cNvSpPr>
          <p:nvPr>
            <p:ph type="body" sz="quarter" idx="11" hasCustomPrompt="1"/>
          </p:nvPr>
        </p:nvSpPr>
        <p:spPr>
          <a:xfrm>
            <a:off x="2590800" y="4876800"/>
            <a:ext cx="4114800" cy="304800"/>
          </a:xfrm>
          <a:prstGeom prst="rect">
            <a:avLst/>
          </a:prstGeom>
        </p:spPr>
        <p:txBody>
          <a:bodyPr lIns="91402" tIns="45701" rIns="91402" bIns="45701"/>
          <a:lstStyle>
            <a:lvl1pPr marL="0" indent="0" algn="ctr">
              <a:buNone/>
              <a:defRPr sz="1800">
                <a:solidFill>
                  <a:schemeClr val="tx2"/>
                </a:solidFill>
                <a:latin typeface="Garamond" panose="02020404030301010803" pitchFamily="18" charset="0"/>
              </a:defRPr>
            </a:lvl1pPr>
          </a:lstStyle>
          <a:p>
            <a:pPr lvl="0"/>
            <a:r>
              <a:rPr lang="en-US" dirty="0"/>
              <a:t>Date here</a:t>
            </a:r>
          </a:p>
        </p:txBody>
      </p:sp>
      <p:sp>
        <p:nvSpPr>
          <p:cNvPr id="9" name="Rectangle 8"/>
          <p:cNvSpPr>
            <a:spLocks noChangeArrowheads="1"/>
          </p:cNvSpPr>
          <p:nvPr userDrawn="1"/>
        </p:nvSpPr>
        <p:spPr bwMode="auto">
          <a:xfrm>
            <a:off x="0" y="6251900"/>
            <a:ext cx="9144000" cy="197485"/>
          </a:xfrm>
          <a:prstGeom prst="rect">
            <a:avLst/>
          </a:prstGeom>
          <a:solidFill>
            <a:srgbClr val="DDA037"/>
          </a:solidFill>
          <a:ln w="12700" algn="in">
            <a:solidFill>
              <a:schemeClr val="bg2"/>
            </a:solidFill>
            <a:miter lim="800000"/>
            <a:headEnd/>
            <a:tailEnd/>
          </a:ln>
          <a:effectLst/>
          <a:extLst/>
        </p:spPr>
        <p:txBody>
          <a:bodyPr rot="0" vert="horz" wrap="square" lIns="36550" tIns="36550" rIns="36550" bIns="36550" anchor="t" anchorCtr="0" upright="1">
            <a:noAutofit/>
          </a:bodyPr>
          <a:lstStyle/>
          <a:p>
            <a:pPr defTabSz="914109"/>
            <a:endParaRPr lang="en-US" dirty="0">
              <a:solidFill>
                <a:prstClr val="black"/>
              </a:solidFill>
              <a:latin typeface="Calibri"/>
            </a:endParaRPr>
          </a:p>
        </p:txBody>
      </p:sp>
      <p:sp>
        <p:nvSpPr>
          <p:cNvPr id="10" name="Rectangle 9"/>
          <p:cNvSpPr>
            <a:spLocks noChangeArrowheads="1"/>
          </p:cNvSpPr>
          <p:nvPr userDrawn="1"/>
        </p:nvSpPr>
        <p:spPr bwMode="auto">
          <a:xfrm>
            <a:off x="0" y="6543405"/>
            <a:ext cx="9144000" cy="314598"/>
          </a:xfrm>
          <a:prstGeom prst="rect">
            <a:avLst/>
          </a:prstGeom>
          <a:solidFill>
            <a:srgbClr val="0C2D83"/>
          </a:solidFill>
          <a:ln w="12700" algn="in">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DEDEDE"/>
                  </a:outerShdw>
                </a:effectLst>
              </a14:hiddenEffects>
            </a:ext>
          </a:extLst>
        </p:spPr>
        <p:txBody>
          <a:bodyPr rot="0" vert="horz" wrap="square" lIns="36550" tIns="36550" rIns="36550" bIns="36550" anchor="t" anchorCtr="0" upright="1">
            <a:noAutofit/>
          </a:bodyPr>
          <a:lstStyle/>
          <a:p>
            <a:pPr defTabSz="914109"/>
            <a:endParaRPr lang="en-US" dirty="0">
              <a:solidFill>
                <a:prstClr val="black"/>
              </a:solidFill>
              <a:latin typeface="Calibri"/>
            </a:endParaRPr>
          </a:p>
        </p:txBody>
      </p:sp>
      <p:pic>
        <p:nvPicPr>
          <p:cNvPr id="11" name="Picture 10"/>
          <p:cNvPicPr/>
          <p:nvPr userDrawn="1"/>
        </p:nvPicPr>
        <p:blipFill>
          <a:blip r:embed="rId6" cstate="print">
            <a:extLst>
              <a:ext uri="{28A0092B-C50C-407E-A947-70E740481C1C}">
                <a14:useLocalDpi xmlns:a14="http://schemas.microsoft.com/office/drawing/2010/main" val="0"/>
              </a:ext>
            </a:extLst>
          </a:blip>
          <a:stretch>
            <a:fillRect/>
          </a:stretch>
        </p:blipFill>
        <p:spPr>
          <a:xfrm>
            <a:off x="4302446" y="6278293"/>
            <a:ext cx="539115" cy="530225"/>
          </a:xfrm>
          <a:prstGeom prst="rect">
            <a:avLst/>
          </a:prstGeom>
        </p:spPr>
      </p:pic>
    </p:spTree>
    <p:extLst>
      <p:ext uri="{BB962C8B-B14F-4D97-AF65-F5344CB8AC3E}">
        <p14:creationId xmlns:p14="http://schemas.microsoft.com/office/powerpoint/2010/main" val="33060068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tracker">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051656552"/>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859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5" name="Text Placeholder 4"/>
          <p:cNvSpPr>
            <a:spLocks noGrp="1"/>
          </p:cNvSpPr>
          <p:nvPr>
            <p:ph type="body" sz="quarter" idx="10" hasCustomPrompt="1"/>
          </p:nvPr>
        </p:nvSpPr>
        <p:spPr>
          <a:xfrm>
            <a:off x="990600" y="838199"/>
            <a:ext cx="7239000" cy="685801"/>
          </a:xfrm>
          <a:prstGeom prst="rect">
            <a:avLst/>
          </a:prstGeom>
        </p:spPr>
        <p:txBody>
          <a:bodyPr lIns="91420" tIns="45711" rIns="91420" bIns="45711"/>
          <a:lstStyle>
            <a:lvl1pPr marL="0" indent="0" algn="ctr">
              <a:buNone/>
              <a:defRPr b="1">
                <a:solidFill>
                  <a:schemeClr val="tx2"/>
                </a:solidFill>
                <a:latin typeface="Garamond" panose="02020404030301010803" pitchFamily="18" charset="0"/>
              </a:defRPr>
            </a:lvl1pPr>
            <a:lvl2pPr marL="457104" indent="-457104" algn="l">
              <a:buFont typeface="Arial" panose="020B0604020202020204" pitchFamily="34" charset="0"/>
              <a:buChar char="•"/>
              <a:defRPr>
                <a:solidFill>
                  <a:schemeClr val="tx2"/>
                </a:solidFill>
                <a:latin typeface="Garamond" panose="02020404030301010803" pitchFamily="18" charset="0"/>
              </a:defRPr>
            </a:lvl2pPr>
            <a:lvl3pPr marL="914109" indent="0" algn="ctr">
              <a:buNone/>
              <a:defRPr>
                <a:solidFill>
                  <a:schemeClr val="tx2"/>
                </a:solidFill>
                <a:latin typeface="Garamond" panose="02020404030301010803" pitchFamily="18" charset="0"/>
              </a:defRPr>
            </a:lvl3pPr>
            <a:lvl4pPr marL="1371164" indent="0" algn="ctr">
              <a:buNone/>
              <a:defRPr>
                <a:solidFill>
                  <a:schemeClr val="tx2"/>
                </a:solidFill>
                <a:latin typeface="Garamond" panose="02020404030301010803" pitchFamily="18" charset="0"/>
              </a:defRPr>
            </a:lvl4pPr>
            <a:lvl5pPr marL="1828218" indent="0" algn="ctr">
              <a:buNone/>
              <a:defRPr>
                <a:solidFill>
                  <a:schemeClr val="tx2"/>
                </a:solidFill>
                <a:latin typeface="Garamond" panose="02020404030301010803" pitchFamily="18" charset="0"/>
              </a:defRPr>
            </a:lvl5pPr>
          </a:lstStyle>
          <a:p>
            <a:pPr lvl="0"/>
            <a:r>
              <a:rPr lang="en-US" dirty="0"/>
              <a:t>Insert Agenda Title</a:t>
            </a:r>
          </a:p>
        </p:txBody>
      </p:sp>
      <p:sp>
        <p:nvSpPr>
          <p:cNvPr id="3" name="Text Placeholder 2"/>
          <p:cNvSpPr>
            <a:spLocks noGrp="1"/>
          </p:cNvSpPr>
          <p:nvPr>
            <p:ph type="body" sz="quarter" idx="11" hasCustomPrompt="1"/>
          </p:nvPr>
        </p:nvSpPr>
        <p:spPr>
          <a:xfrm>
            <a:off x="1905000" y="2057400"/>
            <a:ext cx="5410200" cy="3352800"/>
          </a:xfrm>
          <a:prstGeom prst="rect">
            <a:avLst/>
          </a:prstGeom>
        </p:spPr>
        <p:txBody>
          <a:bodyPr lIns="91420" tIns="45711" rIns="91420" bIns="45711" anchor="ctr"/>
          <a:lstStyle>
            <a:lvl1pPr marL="284103" indent="-284103">
              <a:spcAft>
                <a:spcPts val="600"/>
              </a:spcAft>
              <a:buFont typeface="Wingdings" panose="05000000000000000000" pitchFamily="2" charset="2"/>
              <a:buChar char="§"/>
              <a:defRPr sz="2400">
                <a:solidFill>
                  <a:schemeClr val="tx2"/>
                </a:solidFill>
                <a:latin typeface="Garamond" panose="02020404030301010803" pitchFamily="18" charset="0"/>
              </a:defRPr>
            </a:lvl1pPr>
            <a:lvl2pPr>
              <a:spcAft>
                <a:spcPts val="600"/>
              </a:spcAft>
              <a:defRPr sz="2000">
                <a:solidFill>
                  <a:schemeClr val="tx2"/>
                </a:solidFill>
                <a:latin typeface="Garamond" panose="02020404030301010803" pitchFamily="18" charset="0"/>
              </a:defRPr>
            </a:lvl2pPr>
            <a:lvl3pPr>
              <a:spcAft>
                <a:spcPts val="600"/>
              </a:spcAft>
              <a:defRPr sz="1800">
                <a:solidFill>
                  <a:schemeClr val="tx2"/>
                </a:solidFill>
                <a:latin typeface="Garamond" panose="02020404030301010803" pitchFamily="18" charset="0"/>
              </a:defRPr>
            </a:lvl3pPr>
            <a:lvl4pPr>
              <a:spcAft>
                <a:spcPts val="600"/>
              </a:spcAft>
              <a:defRPr sz="1600">
                <a:solidFill>
                  <a:schemeClr val="tx2"/>
                </a:solidFill>
                <a:latin typeface="Garamond" panose="02020404030301010803" pitchFamily="18" charset="0"/>
              </a:defRPr>
            </a:lvl4pPr>
            <a:lvl5pPr>
              <a:spcAft>
                <a:spcPts val="600"/>
              </a:spcAft>
              <a:defRPr sz="1600">
                <a:solidFill>
                  <a:schemeClr val="tx2"/>
                </a:solidFill>
                <a:latin typeface="Garamond" panose="02020404030301010803" pitchFamily="18" charset="0"/>
              </a:defRPr>
            </a:lvl5pPr>
          </a:lstStyle>
          <a:p>
            <a:pPr lvl="0"/>
            <a:r>
              <a:rPr lang="en-US" dirty="0"/>
              <a:t>Write agenda items, and move light blue box to indicate active agenda item (bold active agenda item if desired)</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0" y="6251900"/>
            <a:ext cx="9144000" cy="197485"/>
          </a:xfrm>
          <a:prstGeom prst="rect">
            <a:avLst/>
          </a:prstGeom>
          <a:solidFill>
            <a:srgbClr val="DDA037"/>
          </a:solidFill>
          <a:ln w="12700" algn="in">
            <a:solidFill>
              <a:schemeClr val="bg2"/>
            </a:solidFill>
            <a:miter lim="800000"/>
            <a:headEnd/>
            <a:tailEnd/>
          </a:ln>
          <a:effectLst/>
          <a:extLst/>
        </p:spPr>
        <p:txBody>
          <a:bodyPr rot="0" vert="horz" wrap="square" lIns="36550" tIns="36550" rIns="36550" bIns="36550" anchor="t" anchorCtr="0" upright="1">
            <a:noAutofit/>
          </a:bodyPr>
          <a:lstStyle/>
          <a:p>
            <a:pPr defTabSz="914109"/>
            <a:endParaRPr lang="en-US" dirty="0">
              <a:solidFill>
                <a:prstClr val="black"/>
              </a:solidFill>
              <a:latin typeface="Calibri"/>
            </a:endParaRPr>
          </a:p>
        </p:txBody>
      </p:sp>
      <p:sp>
        <p:nvSpPr>
          <p:cNvPr id="9" name="Rectangle 8"/>
          <p:cNvSpPr>
            <a:spLocks noChangeArrowheads="1"/>
          </p:cNvSpPr>
          <p:nvPr userDrawn="1"/>
        </p:nvSpPr>
        <p:spPr bwMode="auto">
          <a:xfrm>
            <a:off x="0" y="6543405"/>
            <a:ext cx="9144000" cy="314598"/>
          </a:xfrm>
          <a:prstGeom prst="rect">
            <a:avLst/>
          </a:prstGeom>
          <a:solidFill>
            <a:srgbClr val="0C2D83"/>
          </a:solidFill>
          <a:ln w="12700" algn="in">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DEDEDE"/>
                  </a:outerShdw>
                </a:effectLst>
              </a14:hiddenEffects>
            </a:ext>
          </a:extLst>
        </p:spPr>
        <p:txBody>
          <a:bodyPr rot="0" vert="horz" wrap="square" lIns="36550" tIns="36550" rIns="36550" bIns="36550" anchor="t" anchorCtr="0" upright="1">
            <a:noAutofit/>
          </a:bodyPr>
          <a:lstStyle/>
          <a:p>
            <a:pPr defTabSz="914109"/>
            <a:endParaRPr lang="en-US" dirty="0">
              <a:solidFill>
                <a:prstClr val="black"/>
              </a:solidFill>
              <a:latin typeface="Calibri"/>
            </a:endParaRPr>
          </a:p>
        </p:txBody>
      </p:sp>
      <p:pic>
        <p:nvPicPr>
          <p:cNvPr id="10" name="Picture 9"/>
          <p:cNvPicPr/>
          <p:nvPr userDrawn="1"/>
        </p:nvPicPr>
        <p:blipFill>
          <a:blip r:embed="rId6" cstate="print">
            <a:extLst>
              <a:ext uri="{28A0092B-C50C-407E-A947-70E740481C1C}">
                <a14:useLocalDpi xmlns:a14="http://schemas.microsoft.com/office/drawing/2010/main" val="0"/>
              </a:ext>
            </a:extLst>
          </a:blip>
          <a:stretch>
            <a:fillRect/>
          </a:stretch>
        </p:blipFill>
        <p:spPr>
          <a:xfrm>
            <a:off x="4302446" y="6278293"/>
            <a:ext cx="539115" cy="530225"/>
          </a:xfrm>
          <a:prstGeom prst="rect">
            <a:avLst/>
          </a:prstGeom>
        </p:spPr>
      </p:pic>
    </p:spTree>
    <p:extLst>
      <p:ext uri="{BB962C8B-B14F-4D97-AF65-F5344CB8AC3E}">
        <p14:creationId xmlns:p14="http://schemas.microsoft.com/office/powerpoint/2010/main" val="18005681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tandard conte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53227211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961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5999"/>
            <a:ext cx="7162800" cy="685801"/>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1"/>
            <a:ext cx="8229600" cy="685801"/>
          </a:xfrm>
          <a:prstGeom prst="rect">
            <a:avLst/>
          </a:prstGeom>
        </p:spPr>
        <p:txBody>
          <a:bodyPr lIns="91382" tIns="45691" rIns="91382" bIns="4569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2487853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with subheadin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3772704614"/>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2064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5999"/>
            <a:ext cx="7162800" cy="685801"/>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1"/>
            <a:ext cx="8229600" cy="685801"/>
          </a:xfrm>
          <a:prstGeom prst="rect">
            <a:avLst/>
          </a:prstGeom>
        </p:spPr>
        <p:txBody>
          <a:bodyPr lIns="91382" tIns="45691" rIns="91382" bIns="4569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457200" y="1066802"/>
            <a:ext cx="8229600" cy="533400"/>
          </a:xfrm>
          <a:prstGeom prst="rect">
            <a:avLst/>
          </a:prstGeom>
        </p:spPr>
        <p:txBody>
          <a:bodyPr lIns="91420" tIns="45711" rIns="91420" bIns="45711"/>
          <a:lstStyle>
            <a:lvl1pPr marL="0" indent="0">
              <a:buNone/>
              <a:defRPr sz="1400" i="1">
                <a:solidFill>
                  <a:schemeClr val="bg1">
                    <a:lumMod val="50000"/>
                  </a:schemeClr>
                </a:solidFill>
              </a:defRPr>
            </a:lvl1pPr>
            <a:lvl2pPr marL="456910" indent="0">
              <a:buNone/>
              <a:defRPr/>
            </a:lvl2pPr>
          </a:lstStyle>
          <a:p>
            <a:pPr lvl="0"/>
            <a:r>
              <a:rPr lang="en-US" dirty="0"/>
              <a:t>Click to add subheading</a:t>
            </a:r>
          </a:p>
        </p:txBody>
      </p:sp>
    </p:spTree>
    <p:extLst>
      <p:ext uri="{BB962C8B-B14F-4D97-AF65-F5344CB8AC3E}">
        <p14:creationId xmlns:p14="http://schemas.microsoft.com/office/powerpoint/2010/main" val="3436371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405240917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2166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5999"/>
            <a:ext cx="7162800" cy="685801"/>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1"/>
            <a:ext cx="8229600" cy="685801"/>
          </a:xfrm>
          <a:prstGeom prst="rect">
            <a:avLst/>
          </a:prstGeom>
        </p:spPr>
        <p:txBody>
          <a:bodyPr lIns="91382" tIns="45691" rIns="91382" bIns="4569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11" name="Text Placeholder 10"/>
          <p:cNvSpPr>
            <a:spLocks noGrp="1"/>
          </p:cNvSpPr>
          <p:nvPr>
            <p:ph type="body" sz="quarter" idx="11"/>
          </p:nvPr>
        </p:nvSpPr>
        <p:spPr>
          <a:xfrm>
            <a:off x="1752600" y="1828800"/>
            <a:ext cx="5638800" cy="3657600"/>
          </a:xfrm>
          <a:prstGeom prst="rect">
            <a:avLst/>
          </a:prstGeom>
        </p:spPr>
        <p:txBody>
          <a:bodyPr lIns="91420" tIns="182841" rIns="91420" bIns="182841"/>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1182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7442808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71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cxnSp>
        <p:nvCxnSpPr>
          <p:cNvPr id="2" name="Straight Connector 1"/>
          <p:cNvCxnSpPr/>
          <p:nvPr userDrawn="1"/>
        </p:nvCxnSpPr>
        <p:spPr>
          <a:xfrm flipH="1">
            <a:off x="304800" y="1447800"/>
            <a:ext cx="8585042" cy="0"/>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304802" y="228600"/>
            <a:ext cx="8595188" cy="1200329"/>
          </a:xfrm>
          <a:prstGeom prst="rect">
            <a:avLst/>
          </a:prstGeom>
          <a:noFill/>
        </p:spPr>
        <p:txBody>
          <a:bodyPr wrap="square" lIns="91420" tIns="45711" rIns="91420" bIns="45711" rtlCol="0">
            <a:spAutoFit/>
          </a:bodyPr>
          <a:lstStyle/>
          <a:p>
            <a:pPr algn="ctr" defTabSz="914206"/>
            <a:r>
              <a:rPr lang="en-US" sz="2800" cap="small" dirty="0">
                <a:solidFill>
                  <a:srgbClr val="0C2D83"/>
                </a:solidFill>
                <a:latin typeface="Garamond" pitchFamily="18" charset="0"/>
              </a:rPr>
              <a:t>Commonwealth of Massachusetts</a:t>
            </a:r>
          </a:p>
          <a:p>
            <a:pPr algn="ctr" defTabSz="914206"/>
            <a:r>
              <a:rPr lang="en-US" sz="4400" cap="small" dirty="0">
                <a:solidFill>
                  <a:srgbClr val="0C2D83"/>
                </a:solidFill>
                <a:latin typeface="Garamond" pitchFamily="18" charset="0"/>
              </a:rPr>
              <a:t>Health Policy Commission</a:t>
            </a:r>
          </a:p>
        </p:txBody>
      </p:sp>
      <p:sp>
        <p:nvSpPr>
          <p:cNvPr id="7" name="Text Placeholder 6"/>
          <p:cNvSpPr>
            <a:spLocks noGrp="1"/>
          </p:cNvSpPr>
          <p:nvPr>
            <p:ph type="body" sz="quarter" idx="10" hasCustomPrompt="1"/>
          </p:nvPr>
        </p:nvSpPr>
        <p:spPr>
          <a:xfrm>
            <a:off x="914400" y="2895600"/>
            <a:ext cx="7543800" cy="1066800"/>
          </a:xfrm>
          <a:prstGeom prst="rect">
            <a:avLst/>
          </a:prstGeom>
        </p:spPr>
        <p:txBody>
          <a:bodyPr lIns="91420" tIns="45711" rIns="91420" bIns="45711" anchor="ctr"/>
          <a:lstStyle>
            <a:lvl1pPr marL="0" indent="0" algn="ctr">
              <a:buNone/>
              <a:defRPr sz="4400" b="0">
                <a:solidFill>
                  <a:schemeClr val="tx2"/>
                </a:solidFill>
                <a:latin typeface="Garamond" panose="02020404030301010803" pitchFamily="18" charset="0"/>
              </a:defRPr>
            </a:lvl1pPr>
          </a:lstStyle>
          <a:p>
            <a:pPr lvl="0"/>
            <a:r>
              <a:rPr lang="en-US" dirty="0"/>
              <a:t>Title here</a:t>
            </a:r>
          </a:p>
        </p:txBody>
      </p:sp>
      <p:sp>
        <p:nvSpPr>
          <p:cNvPr id="8" name="Text Placeholder 6"/>
          <p:cNvSpPr>
            <a:spLocks noGrp="1"/>
          </p:cNvSpPr>
          <p:nvPr>
            <p:ph type="body" sz="quarter" idx="11" hasCustomPrompt="1"/>
          </p:nvPr>
        </p:nvSpPr>
        <p:spPr>
          <a:xfrm>
            <a:off x="2590800" y="4876800"/>
            <a:ext cx="4114800" cy="304800"/>
          </a:xfrm>
          <a:prstGeom prst="rect">
            <a:avLst/>
          </a:prstGeom>
        </p:spPr>
        <p:txBody>
          <a:bodyPr lIns="91420" tIns="45711" rIns="91420" bIns="45711"/>
          <a:lstStyle>
            <a:lvl1pPr marL="0" indent="0" algn="ctr">
              <a:buNone/>
              <a:defRPr sz="1800">
                <a:solidFill>
                  <a:schemeClr val="tx2"/>
                </a:solidFill>
                <a:latin typeface="Garamond" panose="02020404030301010803" pitchFamily="18" charset="0"/>
              </a:defRPr>
            </a:lvl1pPr>
          </a:lstStyle>
          <a:p>
            <a:pPr lvl="0"/>
            <a:r>
              <a:rPr lang="en-US" dirty="0"/>
              <a:t>Date here</a:t>
            </a:r>
          </a:p>
        </p:txBody>
      </p:sp>
      <p:sp>
        <p:nvSpPr>
          <p:cNvPr id="9" name="Rectangle 8"/>
          <p:cNvSpPr>
            <a:spLocks noChangeArrowheads="1"/>
          </p:cNvSpPr>
          <p:nvPr userDrawn="1"/>
        </p:nvSpPr>
        <p:spPr bwMode="auto">
          <a:xfrm>
            <a:off x="0" y="6251900"/>
            <a:ext cx="9144000" cy="197485"/>
          </a:xfrm>
          <a:prstGeom prst="rect">
            <a:avLst/>
          </a:prstGeom>
          <a:solidFill>
            <a:srgbClr val="DDA037"/>
          </a:solidFill>
          <a:ln w="12700" algn="in">
            <a:solidFill>
              <a:schemeClr val="bg2"/>
            </a:solidFill>
            <a:miter lim="800000"/>
            <a:headEnd/>
            <a:tailEnd/>
          </a:ln>
          <a:effectLst/>
          <a:extLst/>
        </p:spPr>
        <p:txBody>
          <a:bodyPr rot="0" vert="horz" wrap="square" lIns="36558" tIns="36558" rIns="36558" bIns="36558" anchor="t" anchorCtr="0" upright="1">
            <a:noAutofit/>
          </a:bodyPr>
          <a:lstStyle/>
          <a:p>
            <a:pPr defTabSz="914303"/>
            <a:endParaRPr lang="en-US" dirty="0">
              <a:solidFill>
                <a:prstClr val="black"/>
              </a:solidFill>
              <a:latin typeface="Calibri"/>
            </a:endParaRPr>
          </a:p>
        </p:txBody>
      </p:sp>
      <p:sp>
        <p:nvSpPr>
          <p:cNvPr id="10" name="Rectangle 9"/>
          <p:cNvSpPr>
            <a:spLocks noChangeArrowheads="1"/>
          </p:cNvSpPr>
          <p:nvPr userDrawn="1"/>
        </p:nvSpPr>
        <p:spPr bwMode="auto">
          <a:xfrm>
            <a:off x="0" y="6543403"/>
            <a:ext cx="9144000" cy="314598"/>
          </a:xfrm>
          <a:prstGeom prst="rect">
            <a:avLst/>
          </a:prstGeom>
          <a:solidFill>
            <a:srgbClr val="0C2D83"/>
          </a:solidFill>
          <a:ln w="12700" algn="in">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DEDEDE"/>
                  </a:outerShdw>
                </a:effectLst>
              </a14:hiddenEffects>
            </a:ext>
          </a:extLst>
        </p:spPr>
        <p:txBody>
          <a:bodyPr rot="0" vert="horz" wrap="square" lIns="36558" tIns="36558" rIns="36558" bIns="36558" anchor="t" anchorCtr="0" upright="1">
            <a:noAutofit/>
          </a:bodyPr>
          <a:lstStyle/>
          <a:p>
            <a:pPr defTabSz="914303"/>
            <a:endParaRPr lang="en-US" dirty="0">
              <a:solidFill>
                <a:prstClr val="black"/>
              </a:solidFill>
              <a:latin typeface="Calibri"/>
            </a:endParaRPr>
          </a:p>
        </p:txBody>
      </p:sp>
      <p:pic>
        <p:nvPicPr>
          <p:cNvPr id="11" name="Picture 10"/>
          <p:cNvPicPr/>
          <p:nvPr userDrawn="1"/>
        </p:nvPicPr>
        <p:blipFill>
          <a:blip r:embed="rId6" cstate="print">
            <a:extLst>
              <a:ext uri="{28A0092B-C50C-407E-A947-70E740481C1C}">
                <a14:useLocalDpi xmlns:a14="http://schemas.microsoft.com/office/drawing/2010/main" val="0"/>
              </a:ext>
            </a:extLst>
          </a:blip>
          <a:stretch>
            <a:fillRect/>
          </a:stretch>
        </p:blipFill>
        <p:spPr>
          <a:xfrm>
            <a:off x="4302444" y="6278291"/>
            <a:ext cx="539115" cy="530225"/>
          </a:xfrm>
          <a:prstGeom prst="rect">
            <a:avLst/>
          </a:prstGeom>
        </p:spPr>
      </p:pic>
    </p:spTree>
    <p:extLst>
      <p:ext uri="{BB962C8B-B14F-4D97-AF65-F5344CB8AC3E}">
        <p14:creationId xmlns:p14="http://schemas.microsoft.com/office/powerpoint/2010/main" val="72333938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Agenda tracker">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9562691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73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4"/>
          <p:cNvSpPr>
            <a:spLocks noGrp="1"/>
          </p:cNvSpPr>
          <p:nvPr>
            <p:ph type="body" sz="quarter" idx="10" hasCustomPrompt="1"/>
          </p:nvPr>
        </p:nvSpPr>
        <p:spPr>
          <a:xfrm>
            <a:off x="990600" y="838200"/>
            <a:ext cx="7239000" cy="685800"/>
          </a:xfrm>
          <a:prstGeom prst="rect">
            <a:avLst/>
          </a:prstGeom>
        </p:spPr>
        <p:txBody>
          <a:bodyPr/>
          <a:lstStyle>
            <a:lvl1pPr marL="0" indent="0" algn="ctr">
              <a:buNone/>
              <a:defRPr b="1">
                <a:solidFill>
                  <a:schemeClr val="tx2"/>
                </a:solidFill>
                <a:latin typeface="Garamond" panose="02020404030301010803" pitchFamily="18" charset="0"/>
              </a:defRPr>
            </a:lvl1pPr>
            <a:lvl2pPr marL="457200" indent="-457200" algn="l">
              <a:buFont typeface="Arial" panose="020B0604020202020204" pitchFamily="34" charset="0"/>
              <a:buChar char="•"/>
              <a:defRPr>
                <a:solidFill>
                  <a:schemeClr val="tx2"/>
                </a:solidFill>
                <a:latin typeface="Garamond" panose="02020404030301010803" pitchFamily="18" charset="0"/>
              </a:defRPr>
            </a:lvl2pPr>
            <a:lvl3pPr marL="914303" indent="0" algn="ctr">
              <a:buNone/>
              <a:defRPr>
                <a:solidFill>
                  <a:schemeClr val="tx2"/>
                </a:solidFill>
                <a:latin typeface="Garamond" panose="02020404030301010803" pitchFamily="18" charset="0"/>
              </a:defRPr>
            </a:lvl3pPr>
            <a:lvl4pPr marL="1371454" indent="0" algn="ctr">
              <a:buNone/>
              <a:defRPr>
                <a:solidFill>
                  <a:schemeClr val="tx2"/>
                </a:solidFill>
                <a:latin typeface="Garamond" panose="02020404030301010803" pitchFamily="18" charset="0"/>
              </a:defRPr>
            </a:lvl4pPr>
            <a:lvl5pPr marL="1828606" indent="0" algn="ctr">
              <a:buNone/>
              <a:defRPr>
                <a:solidFill>
                  <a:schemeClr val="tx2"/>
                </a:solidFill>
                <a:latin typeface="Garamond" panose="02020404030301010803" pitchFamily="18" charset="0"/>
              </a:defRPr>
            </a:lvl5pPr>
          </a:lstStyle>
          <a:p>
            <a:pPr lvl="0"/>
            <a:r>
              <a:rPr lang="en-US" dirty="0"/>
              <a:t>Insert Agenda Title</a:t>
            </a:r>
          </a:p>
        </p:txBody>
      </p:sp>
      <p:sp>
        <p:nvSpPr>
          <p:cNvPr id="3" name="Text Placeholder 2"/>
          <p:cNvSpPr>
            <a:spLocks noGrp="1"/>
          </p:cNvSpPr>
          <p:nvPr>
            <p:ph type="body" sz="quarter" idx="11" hasCustomPrompt="1"/>
          </p:nvPr>
        </p:nvSpPr>
        <p:spPr>
          <a:xfrm>
            <a:off x="1905000" y="2057400"/>
            <a:ext cx="5410200" cy="3352800"/>
          </a:xfrm>
          <a:prstGeom prst="rect">
            <a:avLst/>
          </a:prstGeom>
        </p:spPr>
        <p:txBody>
          <a:bodyPr anchor="ctr"/>
          <a:lstStyle>
            <a:lvl1pPr marL="284163" indent="-284163">
              <a:spcAft>
                <a:spcPts val="600"/>
              </a:spcAft>
              <a:buFont typeface="Wingdings" panose="05000000000000000000" pitchFamily="2" charset="2"/>
              <a:buChar char="§"/>
              <a:defRPr sz="2400">
                <a:solidFill>
                  <a:schemeClr val="tx2"/>
                </a:solidFill>
                <a:latin typeface="Garamond" panose="02020404030301010803" pitchFamily="18" charset="0"/>
              </a:defRPr>
            </a:lvl1pPr>
            <a:lvl2pPr>
              <a:spcAft>
                <a:spcPts val="600"/>
              </a:spcAft>
              <a:defRPr sz="2000">
                <a:solidFill>
                  <a:schemeClr val="tx2"/>
                </a:solidFill>
                <a:latin typeface="Garamond" panose="02020404030301010803" pitchFamily="18" charset="0"/>
              </a:defRPr>
            </a:lvl2pPr>
            <a:lvl3pPr>
              <a:spcAft>
                <a:spcPts val="600"/>
              </a:spcAft>
              <a:defRPr sz="1800">
                <a:solidFill>
                  <a:schemeClr val="tx2"/>
                </a:solidFill>
                <a:latin typeface="Garamond" panose="02020404030301010803" pitchFamily="18" charset="0"/>
              </a:defRPr>
            </a:lvl3pPr>
            <a:lvl4pPr>
              <a:spcAft>
                <a:spcPts val="600"/>
              </a:spcAft>
              <a:defRPr sz="1600">
                <a:solidFill>
                  <a:schemeClr val="tx2"/>
                </a:solidFill>
                <a:latin typeface="Garamond" panose="02020404030301010803" pitchFamily="18" charset="0"/>
              </a:defRPr>
            </a:lvl4pPr>
            <a:lvl5pPr>
              <a:spcAft>
                <a:spcPts val="600"/>
              </a:spcAft>
              <a:defRPr sz="1600">
                <a:solidFill>
                  <a:schemeClr val="tx2"/>
                </a:solidFill>
                <a:latin typeface="Garamond" panose="02020404030301010803" pitchFamily="18" charset="0"/>
              </a:defRPr>
            </a:lvl5pPr>
          </a:lstStyle>
          <a:p>
            <a:pPr lvl="0"/>
            <a:r>
              <a:rPr lang="en-US" dirty="0"/>
              <a:t>Write agenda items, and move light blue box to indicate active agenda item (bold active agenda item if desired)</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0" y="6251900"/>
            <a:ext cx="9144000" cy="197485"/>
          </a:xfrm>
          <a:prstGeom prst="rect">
            <a:avLst/>
          </a:prstGeom>
          <a:solidFill>
            <a:srgbClr val="DDA037"/>
          </a:solidFill>
          <a:ln w="12700" algn="in">
            <a:solidFill>
              <a:schemeClr val="bg2"/>
            </a:solidFill>
            <a:miter lim="800000"/>
            <a:headEnd/>
            <a:tailEnd/>
          </a:ln>
          <a:effectLst/>
          <a:extLst/>
        </p:spPr>
        <p:txBody>
          <a:bodyPr rot="0" vert="horz" wrap="square" lIns="36558" tIns="36558" rIns="36558" bIns="36558" anchor="t" anchorCtr="0" upright="1">
            <a:noAutofit/>
          </a:bodyPr>
          <a:lstStyle/>
          <a:p>
            <a:pPr defTabSz="914303"/>
            <a:endParaRPr lang="en-US" dirty="0">
              <a:solidFill>
                <a:prstClr val="black"/>
              </a:solidFill>
              <a:latin typeface="Calibri"/>
            </a:endParaRPr>
          </a:p>
        </p:txBody>
      </p:sp>
      <p:sp>
        <p:nvSpPr>
          <p:cNvPr id="9" name="Rectangle 8"/>
          <p:cNvSpPr>
            <a:spLocks noChangeArrowheads="1"/>
          </p:cNvSpPr>
          <p:nvPr userDrawn="1"/>
        </p:nvSpPr>
        <p:spPr bwMode="auto">
          <a:xfrm>
            <a:off x="0" y="6543403"/>
            <a:ext cx="9144000" cy="314598"/>
          </a:xfrm>
          <a:prstGeom prst="rect">
            <a:avLst/>
          </a:prstGeom>
          <a:solidFill>
            <a:srgbClr val="0C2D83"/>
          </a:solidFill>
          <a:ln w="12700" algn="in">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DEDEDE"/>
                  </a:outerShdw>
                </a:effectLst>
              </a14:hiddenEffects>
            </a:ext>
          </a:extLst>
        </p:spPr>
        <p:txBody>
          <a:bodyPr rot="0" vert="horz" wrap="square" lIns="36558" tIns="36558" rIns="36558" bIns="36558" anchor="t" anchorCtr="0" upright="1">
            <a:noAutofit/>
          </a:bodyPr>
          <a:lstStyle/>
          <a:p>
            <a:pPr defTabSz="914303"/>
            <a:endParaRPr lang="en-US" dirty="0">
              <a:solidFill>
                <a:prstClr val="black"/>
              </a:solidFill>
              <a:latin typeface="Calibri"/>
            </a:endParaRPr>
          </a:p>
        </p:txBody>
      </p:sp>
      <p:pic>
        <p:nvPicPr>
          <p:cNvPr id="10" name="Picture 9"/>
          <p:cNvPicPr/>
          <p:nvPr userDrawn="1"/>
        </p:nvPicPr>
        <p:blipFill>
          <a:blip r:embed="rId6" cstate="print">
            <a:extLst>
              <a:ext uri="{28A0092B-C50C-407E-A947-70E740481C1C}">
                <a14:useLocalDpi xmlns:a14="http://schemas.microsoft.com/office/drawing/2010/main" val="0"/>
              </a:ext>
            </a:extLst>
          </a:blip>
          <a:stretch>
            <a:fillRect/>
          </a:stretch>
        </p:blipFill>
        <p:spPr>
          <a:xfrm>
            <a:off x="4302444" y="6278291"/>
            <a:ext cx="539115" cy="530225"/>
          </a:xfrm>
          <a:prstGeom prst="rect">
            <a:avLst/>
          </a:prstGeom>
        </p:spPr>
      </p:pic>
    </p:spTree>
    <p:extLst>
      <p:ext uri="{BB962C8B-B14F-4D97-AF65-F5344CB8AC3E}">
        <p14:creationId xmlns:p14="http://schemas.microsoft.com/office/powerpoint/2010/main" val="9826214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with subheadin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3261768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76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6000"/>
            <a:ext cx="7162800" cy="685800"/>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457200" y="1066800"/>
            <a:ext cx="8229600" cy="533400"/>
          </a:xfrm>
          <a:prstGeom prst="rect">
            <a:avLst/>
          </a:prstGeom>
        </p:spPr>
        <p:txBody>
          <a:bodyPr/>
          <a:lstStyle>
            <a:lvl1pPr marL="0" indent="0">
              <a:buNone/>
              <a:defRPr sz="1400" i="1">
                <a:solidFill>
                  <a:schemeClr val="bg1">
                    <a:lumMod val="50000"/>
                  </a:schemeClr>
                </a:solidFill>
              </a:defRPr>
            </a:lvl1pPr>
            <a:lvl2pPr marL="457006" indent="0">
              <a:buNone/>
              <a:defRPr/>
            </a:lvl2pPr>
          </a:lstStyle>
          <a:p>
            <a:pPr lvl="0"/>
            <a:r>
              <a:rPr lang="en-US" dirty="0"/>
              <a:t>Click to add subheading</a:t>
            </a:r>
          </a:p>
        </p:txBody>
      </p:sp>
    </p:spTree>
    <p:extLst>
      <p:ext uri="{BB962C8B-B14F-4D97-AF65-F5344CB8AC3E}">
        <p14:creationId xmlns:p14="http://schemas.microsoft.com/office/powerpoint/2010/main" val="28785987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18059503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78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6000"/>
            <a:ext cx="7162800" cy="685800"/>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11" name="Text Placeholder 10"/>
          <p:cNvSpPr>
            <a:spLocks noGrp="1"/>
          </p:cNvSpPr>
          <p:nvPr>
            <p:ph type="body" sz="quarter" idx="11"/>
          </p:nvPr>
        </p:nvSpPr>
        <p:spPr>
          <a:xfrm>
            <a:off x="1752600" y="1828800"/>
            <a:ext cx="5638800" cy="3657600"/>
          </a:xfrm>
          <a:prstGeom prst="rect">
            <a:avLst/>
          </a:prstGeom>
        </p:spPr>
        <p:txBody>
          <a:bodyPr lIns="91440" tIns="182880" bIns="182880"/>
          <a:lstStyle>
            <a:lvl1pPr marL="171450" indent="-171450">
              <a:buFont typeface="Wingdings" panose="05000000000000000000" pitchFamily="2" charset="2"/>
              <a:buChar char="§"/>
              <a:defRPr sz="1600"/>
            </a:lvl1pPr>
            <a:lvl2pPr marL="628650" indent="-171450">
              <a:defRPr sz="1400"/>
            </a:lvl2pPr>
            <a:lvl3pPr marL="1085850" indent="-171450">
              <a:buFont typeface="Wingdings" panose="05000000000000000000" pitchFamily="2" charset="2"/>
              <a:buChar char="§"/>
              <a:defRPr sz="1200"/>
            </a:lvl3pPr>
            <a:lvl4pPr marL="1543050" indent="-171450">
              <a:defRPr sz="1100"/>
            </a:lvl4pPr>
            <a:lvl5pPr marL="1943100" indent="-114300">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83724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8507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5530001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83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cxnSp>
        <p:nvCxnSpPr>
          <p:cNvPr id="2" name="Straight Connector 1"/>
          <p:cNvCxnSpPr/>
          <p:nvPr userDrawn="1"/>
        </p:nvCxnSpPr>
        <p:spPr>
          <a:xfrm flipH="1">
            <a:off x="304800" y="1447800"/>
            <a:ext cx="8585042" cy="0"/>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304802" y="228600"/>
            <a:ext cx="8595188" cy="1200329"/>
          </a:xfrm>
          <a:prstGeom prst="rect">
            <a:avLst/>
          </a:prstGeom>
          <a:noFill/>
        </p:spPr>
        <p:txBody>
          <a:bodyPr wrap="square" lIns="91420" tIns="45711" rIns="91420" bIns="45711" rtlCol="0">
            <a:spAutoFit/>
          </a:bodyPr>
          <a:lstStyle/>
          <a:p>
            <a:pPr algn="ctr" defTabSz="914206"/>
            <a:r>
              <a:rPr lang="en-US" sz="2800" cap="small" dirty="0">
                <a:solidFill>
                  <a:srgbClr val="0C2D83"/>
                </a:solidFill>
                <a:latin typeface="Garamond" pitchFamily="18" charset="0"/>
              </a:rPr>
              <a:t>Commonwealth of Massachusetts</a:t>
            </a:r>
          </a:p>
          <a:p>
            <a:pPr algn="ctr" defTabSz="914206"/>
            <a:r>
              <a:rPr lang="en-US" sz="4400" cap="small" dirty="0">
                <a:solidFill>
                  <a:srgbClr val="0C2D83"/>
                </a:solidFill>
                <a:latin typeface="Garamond" pitchFamily="18" charset="0"/>
              </a:rPr>
              <a:t>Health Policy Commission</a:t>
            </a:r>
          </a:p>
        </p:txBody>
      </p:sp>
      <p:sp>
        <p:nvSpPr>
          <p:cNvPr id="7" name="Text Placeholder 6"/>
          <p:cNvSpPr>
            <a:spLocks noGrp="1"/>
          </p:cNvSpPr>
          <p:nvPr>
            <p:ph type="body" sz="quarter" idx="10" hasCustomPrompt="1"/>
          </p:nvPr>
        </p:nvSpPr>
        <p:spPr>
          <a:xfrm>
            <a:off x="914400" y="2895600"/>
            <a:ext cx="7543800" cy="1066800"/>
          </a:xfrm>
          <a:prstGeom prst="rect">
            <a:avLst/>
          </a:prstGeom>
        </p:spPr>
        <p:txBody>
          <a:bodyPr lIns="91420" tIns="45711" rIns="91420" bIns="45711" anchor="ctr"/>
          <a:lstStyle>
            <a:lvl1pPr marL="0" indent="0" algn="ctr">
              <a:buNone/>
              <a:defRPr sz="4400" b="0">
                <a:solidFill>
                  <a:schemeClr val="tx2"/>
                </a:solidFill>
                <a:latin typeface="Garamond" panose="02020404030301010803" pitchFamily="18" charset="0"/>
              </a:defRPr>
            </a:lvl1pPr>
          </a:lstStyle>
          <a:p>
            <a:pPr lvl="0"/>
            <a:r>
              <a:rPr lang="en-US" dirty="0"/>
              <a:t>Title here</a:t>
            </a:r>
          </a:p>
        </p:txBody>
      </p:sp>
      <p:sp>
        <p:nvSpPr>
          <p:cNvPr id="8" name="Text Placeholder 6"/>
          <p:cNvSpPr>
            <a:spLocks noGrp="1"/>
          </p:cNvSpPr>
          <p:nvPr>
            <p:ph type="body" sz="quarter" idx="11" hasCustomPrompt="1"/>
          </p:nvPr>
        </p:nvSpPr>
        <p:spPr>
          <a:xfrm>
            <a:off x="2590800" y="4876800"/>
            <a:ext cx="4114800" cy="304800"/>
          </a:xfrm>
          <a:prstGeom prst="rect">
            <a:avLst/>
          </a:prstGeom>
        </p:spPr>
        <p:txBody>
          <a:bodyPr lIns="91420" tIns="45711" rIns="91420" bIns="45711"/>
          <a:lstStyle>
            <a:lvl1pPr marL="0" indent="0" algn="ctr">
              <a:buNone/>
              <a:defRPr sz="1800">
                <a:solidFill>
                  <a:schemeClr val="tx2"/>
                </a:solidFill>
                <a:latin typeface="Garamond" panose="02020404030301010803" pitchFamily="18" charset="0"/>
              </a:defRPr>
            </a:lvl1pPr>
          </a:lstStyle>
          <a:p>
            <a:pPr lvl="0"/>
            <a:r>
              <a:rPr lang="en-US" dirty="0"/>
              <a:t>Date here</a:t>
            </a:r>
          </a:p>
        </p:txBody>
      </p:sp>
      <p:sp>
        <p:nvSpPr>
          <p:cNvPr id="9" name="Rectangle 8"/>
          <p:cNvSpPr>
            <a:spLocks noChangeArrowheads="1"/>
          </p:cNvSpPr>
          <p:nvPr userDrawn="1"/>
        </p:nvSpPr>
        <p:spPr bwMode="auto">
          <a:xfrm>
            <a:off x="0" y="6251900"/>
            <a:ext cx="9144000" cy="197485"/>
          </a:xfrm>
          <a:prstGeom prst="rect">
            <a:avLst/>
          </a:prstGeom>
          <a:solidFill>
            <a:srgbClr val="DDA037"/>
          </a:solidFill>
          <a:ln w="12700" algn="in">
            <a:solidFill>
              <a:schemeClr val="bg2"/>
            </a:solidFill>
            <a:miter lim="800000"/>
            <a:headEnd/>
            <a:tailEnd/>
          </a:ln>
          <a:effectLst/>
          <a:extLst/>
        </p:spPr>
        <p:txBody>
          <a:bodyPr rot="0" vert="horz" wrap="square" lIns="36558" tIns="36558" rIns="36558" bIns="36558" anchor="t" anchorCtr="0" upright="1">
            <a:noAutofit/>
          </a:bodyPr>
          <a:lstStyle/>
          <a:p>
            <a:pPr defTabSz="914303"/>
            <a:endParaRPr lang="en-US" dirty="0">
              <a:solidFill>
                <a:prstClr val="black"/>
              </a:solidFill>
              <a:latin typeface="Calibri"/>
            </a:endParaRPr>
          </a:p>
        </p:txBody>
      </p:sp>
      <p:sp>
        <p:nvSpPr>
          <p:cNvPr id="10" name="Rectangle 9"/>
          <p:cNvSpPr>
            <a:spLocks noChangeArrowheads="1"/>
          </p:cNvSpPr>
          <p:nvPr userDrawn="1"/>
        </p:nvSpPr>
        <p:spPr bwMode="auto">
          <a:xfrm>
            <a:off x="0" y="6543403"/>
            <a:ext cx="9144000" cy="314598"/>
          </a:xfrm>
          <a:prstGeom prst="rect">
            <a:avLst/>
          </a:prstGeom>
          <a:solidFill>
            <a:srgbClr val="0C2D83"/>
          </a:solidFill>
          <a:ln w="12700" algn="in">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DEDEDE"/>
                  </a:outerShdw>
                </a:effectLst>
              </a14:hiddenEffects>
            </a:ext>
          </a:extLst>
        </p:spPr>
        <p:txBody>
          <a:bodyPr rot="0" vert="horz" wrap="square" lIns="36558" tIns="36558" rIns="36558" bIns="36558" anchor="t" anchorCtr="0" upright="1">
            <a:noAutofit/>
          </a:bodyPr>
          <a:lstStyle/>
          <a:p>
            <a:pPr defTabSz="914303"/>
            <a:endParaRPr lang="en-US" dirty="0">
              <a:solidFill>
                <a:prstClr val="black"/>
              </a:solidFill>
              <a:latin typeface="Calibri"/>
            </a:endParaRPr>
          </a:p>
        </p:txBody>
      </p:sp>
      <p:pic>
        <p:nvPicPr>
          <p:cNvPr id="11" name="Picture 10"/>
          <p:cNvPicPr/>
          <p:nvPr userDrawn="1"/>
        </p:nvPicPr>
        <p:blipFill>
          <a:blip r:embed="rId6" cstate="print">
            <a:extLst>
              <a:ext uri="{28A0092B-C50C-407E-A947-70E740481C1C}">
                <a14:useLocalDpi xmlns:a14="http://schemas.microsoft.com/office/drawing/2010/main" val="0"/>
              </a:ext>
            </a:extLst>
          </a:blip>
          <a:stretch>
            <a:fillRect/>
          </a:stretch>
        </p:blipFill>
        <p:spPr>
          <a:xfrm>
            <a:off x="4302444" y="6278291"/>
            <a:ext cx="539115" cy="530225"/>
          </a:xfrm>
          <a:prstGeom prst="rect">
            <a:avLst/>
          </a:prstGeom>
        </p:spPr>
      </p:pic>
    </p:spTree>
    <p:extLst>
      <p:ext uri="{BB962C8B-B14F-4D97-AF65-F5344CB8AC3E}">
        <p14:creationId xmlns:p14="http://schemas.microsoft.com/office/powerpoint/2010/main" val="25401452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Agenda tracker">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6105893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85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Text Placeholder 4"/>
          <p:cNvSpPr>
            <a:spLocks noGrp="1"/>
          </p:cNvSpPr>
          <p:nvPr>
            <p:ph type="body" sz="quarter" idx="10" hasCustomPrompt="1"/>
          </p:nvPr>
        </p:nvSpPr>
        <p:spPr>
          <a:xfrm>
            <a:off x="990600" y="838200"/>
            <a:ext cx="7239000" cy="685800"/>
          </a:xfrm>
          <a:prstGeom prst="rect">
            <a:avLst/>
          </a:prstGeom>
        </p:spPr>
        <p:txBody>
          <a:bodyPr/>
          <a:lstStyle>
            <a:lvl1pPr marL="0" indent="0" algn="ctr">
              <a:buNone/>
              <a:defRPr b="1">
                <a:solidFill>
                  <a:schemeClr val="tx2"/>
                </a:solidFill>
                <a:latin typeface="Garamond" panose="02020404030301010803" pitchFamily="18" charset="0"/>
              </a:defRPr>
            </a:lvl1pPr>
            <a:lvl2pPr marL="457200" indent="-457200" algn="l">
              <a:buFont typeface="Arial" panose="020B0604020202020204" pitchFamily="34" charset="0"/>
              <a:buChar char="•"/>
              <a:defRPr>
                <a:solidFill>
                  <a:schemeClr val="tx2"/>
                </a:solidFill>
                <a:latin typeface="Garamond" panose="02020404030301010803" pitchFamily="18" charset="0"/>
              </a:defRPr>
            </a:lvl2pPr>
            <a:lvl3pPr marL="914303" indent="0" algn="ctr">
              <a:buNone/>
              <a:defRPr>
                <a:solidFill>
                  <a:schemeClr val="tx2"/>
                </a:solidFill>
                <a:latin typeface="Garamond" panose="02020404030301010803" pitchFamily="18" charset="0"/>
              </a:defRPr>
            </a:lvl3pPr>
            <a:lvl4pPr marL="1371454" indent="0" algn="ctr">
              <a:buNone/>
              <a:defRPr>
                <a:solidFill>
                  <a:schemeClr val="tx2"/>
                </a:solidFill>
                <a:latin typeface="Garamond" panose="02020404030301010803" pitchFamily="18" charset="0"/>
              </a:defRPr>
            </a:lvl4pPr>
            <a:lvl5pPr marL="1828606" indent="0" algn="ctr">
              <a:buNone/>
              <a:defRPr>
                <a:solidFill>
                  <a:schemeClr val="tx2"/>
                </a:solidFill>
                <a:latin typeface="Garamond" panose="02020404030301010803" pitchFamily="18" charset="0"/>
              </a:defRPr>
            </a:lvl5pPr>
          </a:lstStyle>
          <a:p>
            <a:pPr lvl="0"/>
            <a:r>
              <a:rPr lang="en-US" dirty="0"/>
              <a:t>Insert Agenda Title</a:t>
            </a:r>
          </a:p>
        </p:txBody>
      </p:sp>
      <p:sp>
        <p:nvSpPr>
          <p:cNvPr id="3" name="Text Placeholder 2"/>
          <p:cNvSpPr>
            <a:spLocks noGrp="1"/>
          </p:cNvSpPr>
          <p:nvPr>
            <p:ph type="body" sz="quarter" idx="11" hasCustomPrompt="1"/>
          </p:nvPr>
        </p:nvSpPr>
        <p:spPr>
          <a:xfrm>
            <a:off x="1905000" y="2057400"/>
            <a:ext cx="5410200" cy="3352800"/>
          </a:xfrm>
          <a:prstGeom prst="rect">
            <a:avLst/>
          </a:prstGeom>
        </p:spPr>
        <p:txBody>
          <a:bodyPr anchor="ctr"/>
          <a:lstStyle>
            <a:lvl1pPr marL="284163" indent="-284163">
              <a:spcAft>
                <a:spcPts val="600"/>
              </a:spcAft>
              <a:buFont typeface="Wingdings" panose="05000000000000000000" pitchFamily="2" charset="2"/>
              <a:buChar char="§"/>
              <a:defRPr sz="2400">
                <a:solidFill>
                  <a:schemeClr val="tx2"/>
                </a:solidFill>
                <a:latin typeface="Garamond" panose="02020404030301010803" pitchFamily="18" charset="0"/>
              </a:defRPr>
            </a:lvl1pPr>
            <a:lvl2pPr>
              <a:spcAft>
                <a:spcPts val="600"/>
              </a:spcAft>
              <a:defRPr sz="2000">
                <a:solidFill>
                  <a:schemeClr val="tx2"/>
                </a:solidFill>
                <a:latin typeface="Garamond" panose="02020404030301010803" pitchFamily="18" charset="0"/>
              </a:defRPr>
            </a:lvl2pPr>
            <a:lvl3pPr>
              <a:spcAft>
                <a:spcPts val="600"/>
              </a:spcAft>
              <a:defRPr sz="1800">
                <a:solidFill>
                  <a:schemeClr val="tx2"/>
                </a:solidFill>
                <a:latin typeface="Garamond" panose="02020404030301010803" pitchFamily="18" charset="0"/>
              </a:defRPr>
            </a:lvl3pPr>
            <a:lvl4pPr>
              <a:spcAft>
                <a:spcPts val="600"/>
              </a:spcAft>
              <a:defRPr sz="1600">
                <a:solidFill>
                  <a:schemeClr val="tx2"/>
                </a:solidFill>
                <a:latin typeface="Garamond" panose="02020404030301010803" pitchFamily="18" charset="0"/>
              </a:defRPr>
            </a:lvl4pPr>
            <a:lvl5pPr>
              <a:spcAft>
                <a:spcPts val="600"/>
              </a:spcAft>
              <a:defRPr sz="1600">
                <a:solidFill>
                  <a:schemeClr val="tx2"/>
                </a:solidFill>
                <a:latin typeface="Garamond" panose="02020404030301010803" pitchFamily="18" charset="0"/>
              </a:defRPr>
            </a:lvl5pPr>
          </a:lstStyle>
          <a:p>
            <a:pPr lvl="0"/>
            <a:r>
              <a:rPr lang="en-US" dirty="0"/>
              <a:t>Write agenda items, and move light blue box to indicate active agenda item (bold active agenda item if desired)</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0" y="6251900"/>
            <a:ext cx="9144000" cy="197485"/>
          </a:xfrm>
          <a:prstGeom prst="rect">
            <a:avLst/>
          </a:prstGeom>
          <a:solidFill>
            <a:srgbClr val="DDA037"/>
          </a:solidFill>
          <a:ln w="12700" algn="in">
            <a:solidFill>
              <a:schemeClr val="bg2"/>
            </a:solidFill>
            <a:miter lim="800000"/>
            <a:headEnd/>
            <a:tailEnd/>
          </a:ln>
          <a:effectLst/>
          <a:extLst/>
        </p:spPr>
        <p:txBody>
          <a:bodyPr rot="0" vert="horz" wrap="square" lIns="36558" tIns="36558" rIns="36558" bIns="36558" anchor="t" anchorCtr="0" upright="1">
            <a:noAutofit/>
          </a:bodyPr>
          <a:lstStyle/>
          <a:p>
            <a:pPr defTabSz="914303"/>
            <a:endParaRPr lang="en-US" dirty="0">
              <a:solidFill>
                <a:prstClr val="black"/>
              </a:solidFill>
              <a:latin typeface="Calibri"/>
            </a:endParaRPr>
          </a:p>
        </p:txBody>
      </p:sp>
      <p:sp>
        <p:nvSpPr>
          <p:cNvPr id="9" name="Rectangle 8"/>
          <p:cNvSpPr>
            <a:spLocks noChangeArrowheads="1"/>
          </p:cNvSpPr>
          <p:nvPr userDrawn="1"/>
        </p:nvSpPr>
        <p:spPr bwMode="auto">
          <a:xfrm>
            <a:off x="0" y="6543403"/>
            <a:ext cx="9144000" cy="314598"/>
          </a:xfrm>
          <a:prstGeom prst="rect">
            <a:avLst/>
          </a:prstGeom>
          <a:solidFill>
            <a:srgbClr val="0C2D83"/>
          </a:solidFill>
          <a:ln w="12700" algn="in">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DEDEDE"/>
                  </a:outerShdw>
                </a:effectLst>
              </a14:hiddenEffects>
            </a:ext>
          </a:extLst>
        </p:spPr>
        <p:txBody>
          <a:bodyPr rot="0" vert="horz" wrap="square" lIns="36558" tIns="36558" rIns="36558" bIns="36558" anchor="t" anchorCtr="0" upright="1">
            <a:noAutofit/>
          </a:bodyPr>
          <a:lstStyle/>
          <a:p>
            <a:pPr defTabSz="914303"/>
            <a:endParaRPr lang="en-US" dirty="0">
              <a:solidFill>
                <a:prstClr val="black"/>
              </a:solidFill>
              <a:latin typeface="Calibri"/>
            </a:endParaRPr>
          </a:p>
        </p:txBody>
      </p:sp>
      <p:pic>
        <p:nvPicPr>
          <p:cNvPr id="10" name="Picture 9"/>
          <p:cNvPicPr/>
          <p:nvPr userDrawn="1"/>
        </p:nvPicPr>
        <p:blipFill>
          <a:blip r:embed="rId6" cstate="print">
            <a:extLst>
              <a:ext uri="{28A0092B-C50C-407E-A947-70E740481C1C}">
                <a14:useLocalDpi xmlns:a14="http://schemas.microsoft.com/office/drawing/2010/main" val="0"/>
              </a:ext>
            </a:extLst>
          </a:blip>
          <a:stretch>
            <a:fillRect/>
          </a:stretch>
        </p:blipFill>
        <p:spPr>
          <a:xfrm>
            <a:off x="4302444" y="6278291"/>
            <a:ext cx="539115" cy="530225"/>
          </a:xfrm>
          <a:prstGeom prst="rect">
            <a:avLst/>
          </a:prstGeom>
        </p:spPr>
      </p:pic>
    </p:spTree>
    <p:extLst>
      <p:ext uri="{BB962C8B-B14F-4D97-AF65-F5344CB8AC3E}">
        <p14:creationId xmlns:p14="http://schemas.microsoft.com/office/powerpoint/2010/main" val="9179877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with subheadin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3704799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8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6000"/>
            <a:ext cx="7162800" cy="685800"/>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457200" y="1066800"/>
            <a:ext cx="8229600" cy="533400"/>
          </a:xfrm>
          <a:prstGeom prst="rect">
            <a:avLst/>
          </a:prstGeom>
        </p:spPr>
        <p:txBody>
          <a:bodyPr/>
          <a:lstStyle>
            <a:lvl1pPr marL="0" indent="0">
              <a:buNone/>
              <a:defRPr sz="1400" i="1">
                <a:solidFill>
                  <a:schemeClr val="bg1">
                    <a:lumMod val="50000"/>
                  </a:schemeClr>
                </a:solidFill>
              </a:defRPr>
            </a:lvl1pPr>
            <a:lvl2pPr marL="457006" indent="0">
              <a:buNone/>
              <a:defRPr/>
            </a:lvl2pPr>
          </a:lstStyle>
          <a:p>
            <a:pPr lvl="0"/>
            <a:r>
              <a:rPr lang="en-US" dirty="0"/>
              <a:t>Click to add subheading</a:t>
            </a:r>
          </a:p>
        </p:txBody>
      </p:sp>
    </p:spTree>
    <p:extLst>
      <p:ext uri="{BB962C8B-B14F-4D97-AF65-F5344CB8AC3E}">
        <p14:creationId xmlns:p14="http://schemas.microsoft.com/office/powerpoint/2010/main" val="3840777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3299043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90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a:xfrm>
            <a:off x="152400" y="6096000"/>
            <a:ext cx="7162800" cy="685800"/>
          </a:xfrm>
          <a:prstGeom prst="rect">
            <a:avLst/>
          </a:prstGeom>
        </p:spPr>
        <p:txBody>
          <a:bodyPr lIns="0" tIns="0" rIns="0" bIns="0" anchor="b"/>
          <a:lstStyle>
            <a:lvl1pPr marL="0" indent="0">
              <a:buNone/>
              <a:defRPr sz="800"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Insert source and notes</a:t>
            </a:r>
          </a:p>
        </p:txBody>
      </p:sp>
      <p:sp>
        <p:nvSpPr>
          <p:cNvPr id="2" name="Title 1"/>
          <p:cNvSpPr>
            <a:spLocks noGrp="1"/>
          </p:cNvSpPr>
          <p:nvPr>
            <p:ph type="ctrTitle"/>
          </p:nvPr>
        </p:nvSpPr>
        <p:spPr>
          <a:xfrm>
            <a:off x="457200" y="152400"/>
            <a:ext cx="8229600" cy="685800"/>
          </a:xfrm>
          <a:prstGeom prst="rect">
            <a:avLst/>
          </a:prstGeom>
        </p:spPr>
        <p:txBody>
          <a:bodyPr lIns="91402" tIns="45701" rIns="91402" bIns="45701" anchor="ctr"/>
          <a:lstStyle>
            <a:lvl1pPr algn="l">
              <a:defRPr sz="1800" b="1">
                <a:solidFill>
                  <a:schemeClr val="tx2"/>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endParaRPr lang="en-US" dirty="0"/>
          </a:p>
        </p:txBody>
      </p:sp>
      <p:sp>
        <p:nvSpPr>
          <p:cNvPr id="11" name="Text Placeholder 10"/>
          <p:cNvSpPr>
            <a:spLocks noGrp="1"/>
          </p:cNvSpPr>
          <p:nvPr>
            <p:ph type="body" sz="quarter" idx="11"/>
          </p:nvPr>
        </p:nvSpPr>
        <p:spPr>
          <a:xfrm>
            <a:off x="1752600" y="1828800"/>
            <a:ext cx="5638800" cy="3657600"/>
          </a:xfrm>
          <a:prstGeom prst="rect">
            <a:avLst/>
          </a:prstGeom>
        </p:spPr>
        <p:txBody>
          <a:bodyPr lIns="91440" tIns="182880" bIns="182880"/>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81790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073994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939158"/>
            <a:ext cx="8077200" cy="4461641"/>
          </a:xfrm>
        </p:spPr>
        <p:txBody>
          <a:bodyPr/>
          <a:lstStyle>
            <a:lvl1pPr>
              <a:buClrTx/>
              <a:defRPr sz="2400">
                <a:solidFill>
                  <a:schemeClr val="tx1"/>
                </a:solidFill>
              </a:defRPr>
            </a:lvl1pPr>
            <a:lvl2pPr>
              <a:buClrTx/>
              <a:buFont typeface="Arial" pitchFamily="34" charset="0"/>
              <a:buChar char="•"/>
              <a:defRPr sz="2400">
                <a:solidFill>
                  <a:schemeClr val="tx1"/>
                </a:solidFill>
              </a:defRPr>
            </a:lvl2pPr>
            <a:lvl3pPr>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485940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1770" y="109538"/>
            <a:ext cx="5549030" cy="762000"/>
          </a:xfrm>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407923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74386" y="109538"/>
            <a:ext cx="4837482" cy="762000"/>
          </a:xfrm>
        </p:spPr>
        <p:txBody>
          <a:bodyPr anchor="ctr"/>
          <a:lstStyle>
            <a:lvl1pPr>
              <a:defRPr>
                <a:latin typeface="+mj-lt"/>
                <a:cs typeface="Calibri" pitchFamily="34" charset="0"/>
              </a:defRPr>
            </a:lvl1pPr>
          </a:lstStyle>
          <a:p>
            <a:r>
              <a:rPr lang="en-US"/>
              <a:t>Click to edit Master title style</a:t>
            </a:r>
          </a:p>
        </p:txBody>
      </p:sp>
    </p:spTree>
    <p:extLst>
      <p:ext uri="{BB962C8B-B14F-4D97-AF65-F5344CB8AC3E}">
        <p14:creationId xmlns:p14="http://schemas.microsoft.com/office/powerpoint/2010/main" val="2604441659"/>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a:t>Click to edit Master title style</a:t>
            </a:r>
          </a:p>
        </p:txBody>
      </p:sp>
      <p:sp>
        <p:nvSpPr>
          <p:cNvPr id="3" name="Text Placeholder 2"/>
          <p:cNvSpPr>
            <a:spLocks noGrp="1"/>
          </p:cNvSpPr>
          <p:nvPr>
            <p:ph type="body" sz="half" idx="1"/>
          </p:nvPr>
        </p:nvSpPr>
        <p:spPr>
          <a:xfrm>
            <a:off x="5334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219200"/>
            <a:ext cx="40005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1968539"/>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762000"/>
          </a:xfrm>
        </p:spPr>
        <p:txBody>
          <a:bodyPr/>
          <a:lstStyle/>
          <a:p>
            <a:r>
              <a:rPr lang="en-US"/>
              <a:t>Click to edit Master title style</a:t>
            </a:r>
          </a:p>
        </p:txBody>
      </p:sp>
      <p:sp>
        <p:nvSpPr>
          <p:cNvPr id="3" name="Content Placeholder 2"/>
          <p:cNvSpPr>
            <a:spLocks noGrp="1"/>
          </p:cNvSpPr>
          <p:nvPr>
            <p:ph idx="1"/>
          </p:nvPr>
        </p:nvSpPr>
        <p:spPr>
          <a:xfrm>
            <a:off x="533400" y="1219200"/>
            <a:ext cx="81534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52742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1436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8AB0416B-871F-45A6-A8D9-8531D3B4205C}" type="datetime1">
              <a:rPr lang="en-US" smtClean="0"/>
              <a:pPr fontAlgn="base">
                <a:spcAft>
                  <a:spcPct val="0"/>
                </a:spcAft>
                <a:defRPr/>
              </a:pPr>
              <a:t>5/30/2017</a:t>
            </a:fld>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r>
              <a:rPr lang="en-US" dirty="0"/>
              <a:t>DRAFT FOR POLICY DEVELOPMENT PURPOSES ONLY</a:t>
            </a:r>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lgn="ctr" eaLnBrk="0" hangingPunct="0">
              <a:spcBef>
                <a:spcPct val="50000"/>
              </a:spcBef>
              <a:defRPr sz="1200" b="1">
                <a:solidFill>
                  <a:srgbClr val="FFFFFF"/>
                </a:solidFill>
                <a:latin typeface="+mn-lt"/>
              </a:defRPr>
            </a:lvl1pPr>
          </a:lstStyle>
          <a:p>
            <a:pPr fontAlgn="base">
              <a:spcAft>
                <a:spcPct val="0"/>
              </a:spcAft>
              <a:defRPr/>
            </a:pPr>
            <a:fld id="{525B1E92-C86F-4366-A76D-C560614973E7}" type="slidenum">
              <a:rPr lang="en-US"/>
              <a:pPr fontAlgn="base">
                <a:spcAft>
                  <a:spcPct val="0"/>
                </a:spcAft>
                <a:defRPr/>
              </a:pPr>
              <a:t>‹#›</a:t>
            </a:fld>
            <a:endParaRPr lang="en-US" dirty="0"/>
          </a:p>
        </p:txBody>
      </p:sp>
    </p:spTree>
    <p:extLst>
      <p:ext uri="{BB962C8B-B14F-4D97-AF65-F5344CB8AC3E}">
        <p14:creationId xmlns:p14="http://schemas.microsoft.com/office/powerpoint/2010/main" val="22524134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57222987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hasCustomPrompt="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May 19, 2016</a:t>
            </a:r>
          </a:p>
          <a:p>
            <a:r>
              <a:rPr kumimoji="0" lang="en-US" dirty="0"/>
              <a:t>Revised June 25, 2016</a:t>
            </a:r>
          </a:p>
        </p:txBody>
      </p:sp>
      <p:sp>
        <p:nvSpPr>
          <p:cNvPr id="30" name="Date Placeholder 29"/>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solidFill>
                <a:srgbClr val="FFFFFF"/>
              </a:solidFill>
            </a:endParaRPr>
          </a:p>
        </p:txBody>
      </p:sp>
      <p:sp>
        <p:nvSpPr>
          <p:cNvPr id="19" name="Footer Placeholder 18"/>
          <p:cNvSpPr>
            <a:spLocks noGrp="1"/>
          </p:cNvSpPr>
          <p:nvPr>
            <p:ph type="ftr" sz="quarter" idx="11"/>
          </p:nvPr>
        </p:nvSpPr>
        <p:spPr/>
        <p:txBody>
          <a:bodyPr/>
          <a:lstStyle/>
          <a:p>
            <a:endParaRPr kumimoji="0" lang="en-US" dirty="0">
              <a:solidFill>
                <a:schemeClr val="accent1">
                  <a:tint val="20000"/>
                </a:schemeClr>
              </a:solidFill>
            </a:endParaRPr>
          </a:p>
        </p:txBody>
      </p:sp>
      <p:sp>
        <p:nvSpPr>
          <p:cNvPr id="27" name="Slide Number Placeholder 2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solidFill>
                <a:srgbClr val="FFFFFF"/>
              </a:solidFill>
            </a:endParaRPr>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hf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solidFill>
                <a:schemeClr val="tx1"/>
              </a:solidFill>
            </a:endParaRPr>
          </a:p>
        </p:txBody>
      </p:sp>
      <p:sp>
        <p:nvSpPr>
          <p:cNvPr id="6" name="Footer Placeholder 5"/>
          <p:cNvSpPr>
            <a:spLocks noGrp="1"/>
          </p:cNvSpPr>
          <p:nvPr>
            <p:ph type="ftr" sz="quarter" idx="11"/>
          </p:nvPr>
        </p:nvSpPr>
        <p:spPr/>
        <p:txBody>
          <a:bodyPr/>
          <a:lstStyle/>
          <a:p>
            <a:endParaRPr kumimoji="0" lang="en-US" dirty="0">
              <a:solidFill>
                <a:schemeClr val="tx1"/>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D5BBC35B-A44B-4119-B8DA-DE9E3DFADA20}" type="slidenum">
              <a:rPr kumimoji="0" lang="en-US" smtClean="0"/>
              <a:pPr eaLnBrk="1" latinLnBrk="0" hangingPunct="1"/>
              <a:t>‹#›</a:t>
            </a:fld>
            <a:endParaRPr kumimoji="0" lang="en-US" dirty="0">
              <a:solidFill>
                <a:schemeClr val="tx1"/>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hf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hf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5/30/2017</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eaLnBrk="1" latinLnBrk="0" hangingPunct="1"/>
              <a:t>‹#›</a:t>
            </a:fld>
            <a:endParaRPr kumimoji="0" lang="en-US" dirty="0"/>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ags" Target="../tags/tag5.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ags" Target="../tags/tag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2.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image" Target="../media/image1.jpeg"/><Relationship Id="rId5" Type="http://schemas.openxmlformats.org/officeDocument/2006/relationships/slideLayout" Target="../slideLayouts/slideLayout29.xml"/><Relationship Id="rId10" Type="http://schemas.openxmlformats.org/officeDocument/2006/relationships/tags" Target="../tags/tag10.xml"/><Relationship Id="rId4" Type="http://schemas.openxmlformats.org/officeDocument/2006/relationships/slideLayout" Target="../slideLayouts/slideLayout28.xml"/><Relationship Id="rId9" Type="http://schemas.openxmlformats.org/officeDocument/2006/relationships/tags" Target="../tags/tag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2.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1.jpeg"/><Relationship Id="rId5" Type="http://schemas.openxmlformats.org/officeDocument/2006/relationships/slideLayout" Target="../slideLayouts/slideLayout36.xml"/><Relationship Id="rId10" Type="http://schemas.openxmlformats.org/officeDocument/2006/relationships/tags" Target="../tags/tag12.xml"/><Relationship Id="rId4" Type="http://schemas.openxmlformats.org/officeDocument/2006/relationships/slideLayout" Target="../slideLayouts/slideLayout35.xml"/><Relationship Id="rId9" Type="http://schemas.openxmlformats.org/officeDocument/2006/relationships/tags" Target="../tags/tag1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jpe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ags" Target="../tags/tag1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ags" Target="../tags/tag13.xml"/><Relationship Id="rId5" Type="http://schemas.openxmlformats.org/officeDocument/2006/relationships/slideLayout" Target="../slideLayouts/slideLayout43.xml"/><Relationship Id="rId10" Type="http://schemas.openxmlformats.org/officeDocument/2006/relationships/theme" Target="../theme/theme5.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heme" Target="../theme/theme6.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slideLayout" Target="../slideLayouts/slideLayout64.xml"/><Relationship Id="rId7" Type="http://schemas.openxmlformats.org/officeDocument/2006/relationships/tags" Target="../tags/tag17.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vmlDrawing" Target="../drawings/vmlDrawing6.vml"/><Relationship Id="rId5" Type="http://schemas.openxmlformats.org/officeDocument/2006/relationships/theme" Target="../theme/theme7.xml"/><Relationship Id="rId4" Type="http://schemas.openxmlformats.org/officeDocument/2006/relationships/slideLayout" Target="../slideLayouts/slideLayout65.xml"/><Relationship Id="rId9" Type="http://schemas.openxmlformats.org/officeDocument/2006/relationships/image" Target="../media/image3.emf"/></Relationships>
</file>

<file path=ppt/slideMasters/_rels/slideMaster8.xml.rels><?xml version="1.0" encoding="UTF-8" standalone="yes"?>
<Relationships xmlns="http://schemas.openxmlformats.org/package/2006/relationships"><Relationship Id="rId8" Type="http://schemas.openxmlformats.org/officeDocument/2006/relationships/tags" Target="../tags/tag22.xml"/><Relationship Id="rId3" Type="http://schemas.openxmlformats.org/officeDocument/2006/relationships/slideLayout" Target="../slideLayouts/slideLayout68.xml"/><Relationship Id="rId7" Type="http://schemas.openxmlformats.org/officeDocument/2006/relationships/vmlDrawing" Target="../drawings/vmlDrawing11.v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theme" Target="../theme/theme8.xml"/><Relationship Id="rId5" Type="http://schemas.openxmlformats.org/officeDocument/2006/relationships/slideLayout" Target="../slideLayouts/slideLayout70.xml"/><Relationship Id="rId10" Type="http://schemas.openxmlformats.org/officeDocument/2006/relationships/image" Target="../media/image3.emf"/><Relationship Id="rId4" Type="http://schemas.openxmlformats.org/officeDocument/2006/relationships/slideLayout" Target="../slideLayouts/slideLayout69.xml"/><Relationship Id="rId9" Type="http://schemas.openxmlformats.org/officeDocument/2006/relationships/oleObject" Target="../embeddings/oleObject11.bin"/></Relationships>
</file>

<file path=ppt/slideMasters/_rels/slideMaster9.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slideLayout" Target="../slideLayouts/slideLayout73.xml"/><Relationship Id="rId7" Type="http://schemas.openxmlformats.org/officeDocument/2006/relationships/vmlDrawing" Target="../drawings/vmlDrawing17.v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theme" Target="../theme/theme9.xml"/><Relationship Id="rId5" Type="http://schemas.openxmlformats.org/officeDocument/2006/relationships/slideLayout" Target="../slideLayouts/slideLayout75.xml"/><Relationship Id="rId10" Type="http://schemas.openxmlformats.org/officeDocument/2006/relationships/image" Target="../media/image3.emf"/><Relationship Id="rId4" Type="http://schemas.openxmlformats.org/officeDocument/2006/relationships/slideLayout" Target="../slideLayouts/slideLayout74.xml"/><Relationship Id="rId9" Type="http://schemas.openxmlformats.org/officeDocument/2006/relationships/oleObject" Target="../embeddings/oleObject17.bin"/></Relationships>
</file>

<file path=ppt/slideMasters/_rels/slideMaster10.xml.rels><?xml version="1.0" encoding="UTF-8" standalone="yes"?>
<Relationships xmlns="http://schemas.openxmlformats.org/package/2006/relationships"><Relationship Id="rId8" Type="http://schemas.openxmlformats.org/officeDocument/2006/relationships/tags" Target="../tags/tag33.xml"/><Relationship Id="rId3" Type="http://schemas.openxmlformats.org/officeDocument/2006/relationships/slideLayout" Target="../slideLayouts/slideLayout78.xml"/><Relationship Id="rId7" Type="http://schemas.openxmlformats.org/officeDocument/2006/relationships/vmlDrawing" Target="../drawings/vmlDrawing22.v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theme" Target="../theme/theme10.xml"/><Relationship Id="rId5" Type="http://schemas.openxmlformats.org/officeDocument/2006/relationships/slideLayout" Target="../slideLayouts/slideLayout80.xml"/><Relationship Id="rId10" Type="http://schemas.openxmlformats.org/officeDocument/2006/relationships/image" Target="../media/image3.emf"/><Relationship Id="rId4" Type="http://schemas.openxmlformats.org/officeDocument/2006/relationships/slideLayout" Target="../slideLayouts/slideLayout79.xml"/><Relationship Id="rId9" Type="http://schemas.openxmlformats.org/officeDocument/2006/relationships/oleObject" Target="../embeddings/oleObject22.bin"/></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image" Target="../media/image2.pn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1.jpeg"/><Relationship Id="rId5" Type="http://schemas.openxmlformats.org/officeDocument/2006/relationships/slideLayout" Target="../slideLayouts/slideLayout85.xml"/><Relationship Id="rId10" Type="http://schemas.openxmlformats.org/officeDocument/2006/relationships/tags" Target="../tags/tag39.xml"/><Relationship Id="rId4" Type="http://schemas.openxmlformats.org/officeDocument/2006/relationships/slideLayout" Target="../slideLayouts/slideLayout84.xml"/><Relationship Id="rId9" Type="http://schemas.openxmlformats.org/officeDocument/2006/relationships/tags" Target="../tags/tag3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theme" Target="../theme/theme12.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17"/>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18">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15"/>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6"/>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60" r:id="rId7"/>
    <p:sldLayoutId id="2147483650" r:id="rId8"/>
    <p:sldLayoutId id="2147483654" r:id="rId9"/>
    <p:sldLayoutId id="2147483655" r:id="rId10"/>
    <p:sldLayoutId id="2147483661" r:id="rId11"/>
    <p:sldLayoutId id="2147483662" r:id="rId12"/>
    <p:sldLayoutId id="2147483854" r:id="rId13"/>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5"/>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6">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13"/>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4"/>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220466175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hf hdr="0" ftr="0" dt="0"/>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1"/>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2">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9"/>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0"/>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10" name="Footer Placeholder 1"/>
          <p:cNvSpPr>
            <a:spLocks noGrp="1"/>
          </p:cNvSpPr>
          <p:nvPr>
            <p:ph type="ftr" sz="quarter" idx="3"/>
          </p:nvPr>
        </p:nvSpPr>
        <p:spPr bwMode="auto">
          <a:xfrm>
            <a:off x="406400" y="6507162"/>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algn="ctr" eaLnBrk="0" fontAlgn="base" hangingPunct="0">
              <a:spcBef>
                <a:spcPct val="0"/>
              </a:spcBef>
              <a:spcAft>
                <a:spcPct val="0"/>
              </a:spcAft>
              <a:defRPr sz="1600">
                <a:solidFill>
                  <a:schemeClr val="tx1"/>
                </a:solidFill>
                <a:latin typeface="Arial" pitchFamily="34" charset="0"/>
              </a:defRPr>
            </a:lvl6pPr>
            <a:lvl7pPr marL="2971800" indent="-228600" algn="ctr" eaLnBrk="0" fontAlgn="base" hangingPunct="0">
              <a:spcBef>
                <a:spcPct val="0"/>
              </a:spcBef>
              <a:spcAft>
                <a:spcPct val="0"/>
              </a:spcAft>
              <a:defRPr sz="1600">
                <a:solidFill>
                  <a:schemeClr val="tx1"/>
                </a:solidFill>
                <a:latin typeface="Arial" pitchFamily="34" charset="0"/>
              </a:defRPr>
            </a:lvl7pPr>
            <a:lvl8pPr marL="3429000" indent="-228600" algn="ctr" eaLnBrk="0" fontAlgn="base" hangingPunct="0">
              <a:spcBef>
                <a:spcPct val="0"/>
              </a:spcBef>
              <a:spcAft>
                <a:spcPct val="0"/>
              </a:spcAft>
              <a:defRPr sz="1600">
                <a:solidFill>
                  <a:schemeClr val="tx1"/>
                </a:solidFill>
                <a:latin typeface="Arial" pitchFamily="34" charset="0"/>
              </a:defRPr>
            </a:lvl8pPr>
            <a:lvl9pPr marL="3886200" indent="-228600" algn="ctr" eaLnBrk="0" fontAlgn="base" hangingPunct="0">
              <a:spcBef>
                <a:spcPct val="0"/>
              </a:spcBef>
              <a:spcAft>
                <a:spcPct val="0"/>
              </a:spcAft>
              <a:defRPr sz="1600">
                <a:solidFill>
                  <a:schemeClr val="tx1"/>
                </a:solidFill>
                <a:latin typeface="Arial" pitchFamily="34" charset="0"/>
              </a:defRPr>
            </a:lvl9pPr>
          </a:lstStyle>
          <a:p>
            <a:r>
              <a:rPr lang="en-US" sz="1100" dirty="0">
                <a:solidFill>
                  <a:srgbClr val="000000"/>
                </a:solidFill>
              </a:rPr>
              <a:t>For Policy Development Purposes Only</a:t>
            </a:r>
          </a:p>
        </p:txBody>
      </p:sp>
    </p:spTree>
    <p:extLst>
      <p:ext uri="{BB962C8B-B14F-4D97-AF65-F5344CB8AC3E}">
        <p14:creationId xmlns:p14="http://schemas.microsoft.com/office/powerpoint/2010/main" val="369662619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Lst>
  <p:transition/>
  <p:hf hdr="0" ftr="0" dt="0"/>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1"/>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2">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9"/>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0"/>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314111333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Lst>
  <p:transition/>
  <p:hf hdr="0" ftr="0" dt="0"/>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3"/>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4">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11"/>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2"/>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318029152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63" r:id="rId8"/>
    <p:sldLayoutId id="2147483764" r:id="rId9"/>
  </p:sldLayoutIdLst>
  <p:transition/>
  <p:hf hdr="0" ftr="0" dt="0"/>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5/30/2017</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59" r:id="rId13"/>
    <p:sldLayoutId id="2147483760" r:id="rId14"/>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7"/>
            </p:custDataLst>
            <p:extLst>
              <p:ext uri="{D42A27DB-BD31-4B8C-83A1-F6EECF244321}">
                <p14:modId xmlns:p14="http://schemas.microsoft.com/office/powerpoint/2010/main" val="191413728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1426" name="think-cell Slide" r:id="rId8" imgW="270" imgH="270" progId="TCLayout.ActiveDocument.1">
                  <p:embed/>
                </p:oleObj>
              </mc:Choice>
              <mc:Fallback>
                <p:oleObj name="think-cell Slide" r:id="rId8" imgW="270" imgH="270" progId="TCLayout.ActiveDocument.1">
                  <p:embed/>
                  <p:pic>
                    <p:nvPicPr>
                      <p:cNvPr id="0" name=""/>
                      <p:cNvPicPr/>
                      <p:nvPr/>
                    </p:nvPicPr>
                    <p:blipFill>
                      <a:blip r:embed="rId9"/>
                      <a:stretch>
                        <a:fillRect/>
                      </a:stretch>
                    </p:blipFill>
                    <p:spPr>
                      <a:xfrm>
                        <a:off x="1590" y="1590"/>
                        <a:ext cx="1587" cy="1587"/>
                      </a:xfrm>
                      <a:prstGeom prst="rect">
                        <a:avLst/>
                      </a:prstGeom>
                    </p:spPr>
                  </p:pic>
                </p:oleObj>
              </mc:Fallback>
            </mc:AlternateContent>
          </a:graphicData>
        </a:graphic>
      </p:graphicFrame>
      <p:sp>
        <p:nvSpPr>
          <p:cNvPr id="8" name="Rectangle 7"/>
          <p:cNvSpPr>
            <a:spLocks noChangeArrowheads="1"/>
          </p:cNvSpPr>
          <p:nvPr/>
        </p:nvSpPr>
        <p:spPr bwMode="auto">
          <a:xfrm>
            <a:off x="457200" y="914402"/>
            <a:ext cx="8229600" cy="45719"/>
          </a:xfrm>
          <a:prstGeom prst="rect">
            <a:avLst/>
          </a:prstGeom>
          <a:solidFill>
            <a:srgbClr val="DDA037"/>
          </a:solidFill>
          <a:ln w="12700" algn="in">
            <a:solidFill>
              <a:srgbClr val="DDA037"/>
            </a:solidFill>
            <a:miter lim="800000"/>
            <a:headEnd/>
            <a:tailEnd/>
          </a:ln>
          <a:effectLst/>
          <a:extLst/>
        </p:spPr>
        <p:txBody>
          <a:bodyPr rot="0" vert="horz" wrap="square" lIns="36554" tIns="36554" rIns="36554" bIns="36554" anchor="t" anchorCtr="0" upright="1">
            <a:noAutofit/>
          </a:bodyPr>
          <a:lstStyle/>
          <a:p>
            <a:pPr defTabSz="914206"/>
            <a:endParaRPr lang="en-US" dirty="0">
              <a:solidFill>
                <a:srgbClr val="000000"/>
              </a:solidFill>
            </a:endParaRPr>
          </a:p>
        </p:txBody>
      </p:sp>
      <p:sp>
        <p:nvSpPr>
          <p:cNvPr id="9" name="TextBox 8"/>
          <p:cNvSpPr txBox="1"/>
          <p:nvPr/>
        </p:nvSpPr>
        <p:spPr>
          <a:xfrm>
            <a:off x="6781802" y="6627912"/>
            <a:ext cx="2286001" cy="157014"/>
          </a:xfrm>
          <a:prstGeom prst="rect">
            <a:avLst/>
          </a:prstGeom>
          <a:noFill/>
        </p:spPr>
        <p:txBody>
          <a:bodyPr wrap="square" lIns="0" tIns="0" rIns="0" bIns="0" rtlCol="0">
            <a:spAutoFit/>
          </a:bodyPr>
          <a:lstStyle/>
          <a:p>
            <a:pPr algn="r" defTabSz="914206"/>
            <a:r>
              <a:rPr lang="en-US" sz="1000" dirty="0">
                <a:solidFill>
                  <a:srgbClr val="0C2D83"/>
                </a:solidFill>
                <a:cs typeface="Arial" panose="020B0604020202020204" pitchFamily="34" charset="0"/>
              </a:rPr>
              <a:t>Health Policy  Commission | </a:t>
            </a:r>
            <a:fld id="{A5227E9D-7D62-4008-BFCE-C7B8B3FEB975}" type="slidenum">
              <a:rPr lang="en-US" sz="1000" smtClean="0">
                <a:solidFill>
                  <a:srgbClr val="0C2D83"/>
                </a:solidFill>
                <a:cs typeface="Arial" panose="020B0604020202020204" pitchFamily="34" charset="0"/>
              </a:rPr>
              <a:pPr algn="r" defTabSz="914206"/>
              <a:t>‹#›</a:t>
            </a:fld>
            <a:endParaRPr lang="en-US" sz="1000" dirty="0">
              <a:solidFill>
                <a:srgbClr val="0C2D83"/>
              </a:solidFill>
              <a:cs typeface="Arial" panose="020B0604020202020204" pitchFamily="34" charset="0"/>
            </a:endParaRPr>
          </a:p>
        </p:txBody>
      </p:sp>
    </p:spTree>
    <p:extLst>
      <p:ext uri="{BB962C8B-B14F-4D97-AF65-F5344CB8AC3E}">
        <p14:creationId xmlns:p14="http://schemas.microsoft.com/office/powerpoint/2010/main" val="22044978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Lst>
  <p:txStyles>
    <p:titleStyle>
      <a:lvl1pPr algn="ctr" defTabSz="913818" rtl="0" eaLnBrk="1" latinLnBrk="0" hangingPunct="1">
        <a:spcBef>
          <a:spcPct val="0"/>
        </a:spcBef>
        <a:buNone/>
        <a:defRPr sz="4400" kern="1200">
          <a:solidFill>
            <a:schemeClr val="tx1"/>
          </a:solidFill>
          <a:latin typeface="+mj-lt"/>
          <a:ea typeface="+mj-ea"/>
          <a:cs typeface="+mj-cs"/>
        </a:defRPr>
      </a:lvl1pPr>
    </p:titleStyle>
    <p:bodyStyle>
      <a:lvl1pPr marL="342682" indent="-342682" algn="l" defTabSz="91381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478" indent="-285569" algn="l" defTabSz="91381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273" indent="-228453" algn="l" defTabSz="91381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183"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092"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001"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9911"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6820"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3728"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818" rtl="0" eaLnBrk="1" latinLnBrk="0" hangingPunct="1">
        <a:defRPr sz="1800" kern="1200">
          <a:solidFill>
            <a:schemeClr val="tx1"/>
          </a:solidFill>
          <a:latin typeface="+mn-lt"/>
          <a:ea typeface="+mn-ea"/>
          <a:cs typeface="+mn-cs"/>
        </a:defRPr>
      </a:lvl1pPr>
      <a:lvl2pPr marL="456912" algn="l" defTabSz="913818" rtl="0" eaLnBrk="1" latinLnBrk="0" hangingPunct="1">
        <a:defRPr sz="1800" kern="1200">
          <a:solidFill>
            <a:schemeClr val="tx1"/>
          </a:solidFill>
          <a:latin typeface="+mn-lt"/>
          <a:ea typeface="+mn-ea"/>
          <a:cs typeface="+mn-cs"/>
        </a:defRPr>
      </a:lvl2pPr>
      <a:lvl3pPr marL="913818" algn="l" defTabSz="913818" rtl="0" eaLnBrk="1" latinLnBrk="0" hangingPunct="1">
        <a:defRPr sz="1800" kern="1200">
          <a:solidFill>
            <a:schemeClr val="tx1"/>
          </a:solidFill>
          <a:latin typeface="+mn-lt"/>
          <a:ea typeface="+mn-ea"/>
          <a:cs typeface="+mn-cs"/>
        </a:defRPr>
      </a:lvl3pPr>
      <a:lvl4pPr marL="1370730" algn="l" defTabSz="913818" rtl="0" eaLnBrk="1" latinLnBrk="0" hangingPunct="1">
        <a:defRPr sz="1800" kern="1200">
          <a:solidFill>
            <a:schemeClr val="tx1"/>
          </a:solidFill>
          <a:latin typeface="+mn-lt"/>
          <a:ea typeface="+mn-ea"/>
          <a:cs typeface="+mn-cs"/>
        </a:defRPr>
      </a:lvl4pPr>
      <a:lvl5pPr marL="1827638" algn="l" defTabSz="913818" rtl="0" eaLnBrk="1" latinLnBrk="0" hangingPunct="1">
        <a:defRPr sz="1800" kern="1200">
          <a:solidFill>
            <a:schemeClr val="tx1"/>
          </a:solidFill>
          <a:latin typeface="+mn-lt"/>
          <a:ea typeface="+mn-ea"/>
          <a:cs typeface="+mn-cs"/>
        </a:defRPr>
      </a:lvl5pPr>
      <a:lvl6pPr marL="2284547" algn="l" defTabSz="913818" rtl="0" eaLnBrk="1" latinLnBrk="0" hangingPunct="1">
        <a:defRPr sz="1800" kern="1200">
          <a:solidFill>
            <a:schemeClr val="tx1"/>
          </a:solidFill>
          <a:latin typeface="+mn-lt"/>
          <a:ea typeface="+mn-ea"/>
          <a:cs typeface="+mn-cs"/>
        </a:defRPr>
      </a:lvl6pPr>
      <a:lvl7pPr marL="2741455" algn="l" defTabSz="913818" rtl="0" eaLnBrk="1" latinLnBrk="0" hangingPunct="1">
        <a:defRPr sz="1800" kern="1200">
          <a:solidFill>
            <a:schemeClr val="tx1"/>
          </a:solidFill>
          <a:latin typeface="+mn-lt"/>
          <a:ea typeface="+mn-ea"/>
          <a:cs typeface="+mn-cs"/>
        </a:defRPr>
      </a:lvl7pPr>
      <a:lvl8pPr marL="3198366" algn="l" defTabSz="913818" rtl="0" eaLnBrk="1" latinLnBrk="0" hangingPunct="1">
        <a:defRPr sz="1800" kern="1200">
          <a:solidFill>
            <a:schemeClr val="tx1"/>
          </a:solidFill>
          <a:latin typeface="+mn-lt"/>
          <a:ea typeface="+mn-ea"/>
          <a:cs typeface="+mn-cs"/>
        </a:defRPr>
      </a:lvl8pPr>
      <a:lvl9pPr marL="3655275" algn="l" defTabSz="91381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8"/>
            </p:custDataLst>
            <p:extLst>
              <p:ext uri="{D42A27DB-BD31-4B8C-83A1-F6EECF244321}">
                <p14:modId xmlns:p14="http://schemas.microsoft.com/office/powerpoint/2010/main" val="1649144808"/>
              </p:ex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16546" name="think-cell Slide" r:id="rId9" imgW="270" imgH="270" progId="TCLayout.ActiveDocument.1">
                  <p:embed/>
                </p:oleObj>
              </mc:Choice>
              <mc:Fallback>
                <p:oleObj name="think-cell Slide" r:id="rId9" imgW="270" imgH="270" progId="TCLayout.ActiveDocument.1">
                  <p:embed/>
                  <p:pic>
                    <p:nvPicPr>
                      <p:cNvPr id="0" name=""/>
                      <p:cNvPicPr/>
                      <p:nvPr/>
                    </p:nvPicPr>
                    <p:blipFill>
                      <a:blip r:embed="rId10"/>
                      <a:stretch>
                        <a:fillRect/>
                      </a:stretch>
                    </p:blipFill>
                    <p:spPr>
                      <a:xfrm>
                        <a:off x="1590" y="1590"/>
                        <a:ext cx="1587" cy="1587"/>
                      </a:xfrm>
                      <a:prstGeom prst="rect">
                        <a:avLst/>
                      </a:prstGeom>
                    </p:spPr>
                  </p:pic>
                </p:oleObj>
              </mc:Fallback>
            </mc:AlternateContent>
          </a:graphicData>
        </a:graphic>
      </p:graphicFrame>
      <p:sp>
        <p:nvSpPr>
          <p:cNvPr id="8" name="Rectangle 7"/>
          <p:cNvSpPr>
            <a:spLocks noChangeArrowheads="1"/>
          </p:cNvSpPr>
          <p:nvPr/>
        </p:nvSpPr>
        <p:spPr bwMode="auto">
          <a:xfrm>
            <a:off x="457200" y="914402"/>
            <a:ext cx="8229600" cy="45719"/>
          </a:xfrm>
          <a:prstGeom prst="rect">
            <a:avLst/>
          </a:prstGeom>
          <a:solidFill>
            <a:srgbClr val="DDA037"/>
          </a:solidFill>
          <a:ln w="12700" algn="in">
            <a:solidFill>
              <a:srgbClr val="DDA037"/>
            </a:solidFill>
            <a:miter lim="800000"/>
            <a:headEnd/>
            <a:tailEnd/>
          </a:ln>
          <a:effectLst/>
          <a:extLst/>
        </p:spPr>
        <p:txBody>
          <a:bodyPr rot="0" vert="horz" wrap="square" lIns="36554" tIns="36554" rIns="36554" bIns="36554" anchor="t" anchorCtr="0" upright="1">
            <a:noAutofit/>
          </a:bodyPr>
          <a:lstStyle/>
          <a:p>
            <a:pPr defTabSz="914206"/>
            <a:endParaRPr lang="en-US" dirty="0">
              <a:solidFill>
                <a:srgbClr val="000000"/>
              </a:solidFill>
            </a:endParaRPr>
          </a:p>
        </p:txBody>
      </p:sp>
      <p:sp>
        <p:nvSpPr>
          <p:cNvPr id="9" name="TextBox 8"/>
          <p:cNvSpPr txBox="1"/>
          <p:nvPr/>
        </p:nvSpPr>
        <p:spPr>
          <a:xfrm>
            <a:off x="6781802" y="6627912"/>
            <a:ext cx="2286001" cy="157014"/>
          </a:xfrm>
          <a:prstGeom prst="rect">
            <a:avLst/>
          </a:prstGeom>
          <a:noFill/>
        </p:spPr>
        <p:txBody>
          <a:bodyPr wrap="square" lIns="0" tIns="0" rIns="0" bIns="0" rtlCol="0">
            <a:spAutoFit/>
          </a:bodyPr>
          <a:lstStyle/>
          <a:p>
            <a:pPr algn="r" defTabSz="914206"/>
            <a:r>
              <a:rPr lang="en-US" sz="1000" dirty="0">
                <a:solidFill>
                  <a:srgbClr val="0C2D83"/>
                </a:solidFill>
                <a:cs typeface="Arial" panose="020B0604020202020204" pitchFamily="34" charset="0"/>
              </a:rPr>
              <a:t>Health Policy  Commission | </a:t>
            </a:r>
            <a:fld id="{A5227E9D-7D62-4008-BFCE-C7B8B3FEB975}" type="slidenum">
              <a:rPr lang="en-US" sz="1000" smtClean="0">
                <a:solidFill>
                  <a:srgbClr val="0C2D83"/>
                </a:solidFill>
                <a:cs typeface="Arial" panose="020B0604020202020204" pitchFamily="34" charset="0"/>
              </a:rPr>
              <a:pPr algn="r" defTabSz="914206"/>
              <a:t>‹#›</a:t>
            </a:fld>
            <a:endParaRPr lang="en-US" sz="1000" dirty="0">
              <a:solidFill>
                <a:srgbClr val="0C2D83"/>
              </a:solidFill>
              <a:cs typeface="Arial" panose="020B0604020202020204" pitchFamily="34" charset="0"/>
            </a:endParaRPr>
          </a:p>
        </p:txBody>
      </p:sp>
    </p:spTree>
    <p:extLst>
      <p:ext uri="{BB962C8B-B14F-4D97-AF65-F5344CB8AC3E}">
        <p14:creationId xmlns:p14="http://schemas.microsoft.com/office/powerpoint/2010/main" val="264720134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Lst>
  <p:txStyles>
    <p:titleStyle>
      <a:lvl1pPr algn="ctr" defTabSz="913818" rtl="0" eaLnBrk="1" latinLnBrk="0" hangingPunct="1">
        <a:spcBef>
          <a:spcPct val="0"/>
        </a:spcBef>
        <a:buNone/>
        <a:defRPr sz="4400" kern="1200">
          <a:solidFill>
            <a:schemeClr val="tx1"/>
          </a:solidFill>
          <a:latin typeface="+mj-lt"/>
          <a:ea typeface="+mj-ea"/>
          <a:cs typeface="+mj-cs"/>
        </a:defRPr>
      </a:lvl1pPr>
    </p:titleStyle>
    <p:bodyStyle>
      <a:lvl1pPr marL="342682" indent="-342682" algn="l" defTabSz="91381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478" indent="-285569" algn="l" defTabSz="91381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273" indent="-228453" algn="l" defTabSz="91381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183"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092"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001"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9911"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6820"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3728" indent="-228453" algn="l" defTabSz="9138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818" rtl="0" eaLnBrk="1" latinLnBrk="0" hangingPunct="1">
        <a:defRPr sz="1800" kern="1200">
          <a:solidFill>
            <a:schemeClr val="tx1"/>
          </a:solidFill>
          <a:latin typeface="+mn-lt"/>
          <a:ea typeface="+mn-ea"/>
          <a:cs typeface="+mn-cs"/>
        </a:defRPr>
      </a:lvl1pPr>
      <a:lvl2pPr marL="456912" algn="l" defTabSz="913818" rtl="0" eaLnBrk="1" latinLnBrk="0" hangingPunct="1">
        <a:defRPr sz="1800" kern="1200">
          <a:solidFill>
            <a:schemeClr val="tx1"/>
          </a:solidFill>
          <a:latin typeface="+mn-lt"/>
          <a:ea typeface="+mn-ea"/>
          <a:cs typeface="+mn-cs"/>
        </a:defRPr>
      </a:lvl2pPr>
      <a:lvl3pPr marL="913818" algn="l" defTabSz="913818" rtl="0" eaLnBrk="1" latinLnBrk="0" hangingPunct="1">
        <a:defRPr sz="1800" kern="1200">
          <a:solidFill>
            <a:schemeClr val="tx1"/>
          </a:solidFill>
          <a:latin typeface="+mn-lt"/>
          <a:ea typeface="+mn-ea"/>
          <a:cs typeface="+mn-cs"/>
        </a:defRPr>
      </a:lvl3pPr>
      <a:lvl4pPr marL="1370730" algn="l" defTabSz="913818" rtl="0" eaLnBrk="1" latinLnBrk="0" hangingPunct="1">
        <a:defRPr sz="1800" kern="1200">
          <a:solidFill>
            <a:schemeClr val="tx1"/>
          </a:solidFill>
          <a:latin typeface="+mn-lt"/>
          <a:ea typeface="+mn-ea"/>
          <a:cs typeface="+mn-cs"/>
        </a:defRPr>
      </a:lvl4pPr>
      <a:lvl5pPr marL="1827638" algn="l" defTabSz="913818" rtl="0" eaLnBrk="1" latinLnBrk="0" hangingPunct="1">
        <a:defRPr sz="1800" kern="1200">
          <a:solidFill>
            <a:schemeClr val="tx1"/>
          </a:solidFill>
          <a:latin typeface="+mn-lt"/>
          <a:ea typeface="+mn-ea"/>
          <a:cs typeface="+mn-cs"/>
        </a:defRPr>
      </a:lvl5pPr>
      <a:lvl6pPr marL="2284547" algn="l" defTabSz="913818" rtl="0" eaLnBrk="1" latinLnBrk="0" hangingPunct="1">
        <a:defRPr sz="1800" kern="1200">
          <a:solidFill>
            <a:schemeClr val="tx1"/>
          </a:solidFill>
          <a:latin typeface="+mn-lt"/>
          <a:ea typeface="+mn-ea"/>
          <a:cs typeface="+mn-cs"/>
        </a:defRPr>
      </a:lvl6pPr>
      <a:lvl7pPr marL="2741455" algn="l" defTabSz="913818" rtl="0" eaLnBrk="1" latinLnBrk="0" hangingPunct="1">
        <a:defRPr sz="1800" kern="1200">
          <a:solidFill>
            <a:schemeClr val="tx1"/>
          </a:solidFill>
          <a:latin typeface="+mn-lt"/>
          <a:ea typeface="+mn-ea"/>
          <a:cs typeface="+mn-cs"/>
        </a:defRPr>
      </a:lvl7pPr>
      <a:lvl8pPr marL="3198366" algn="l" defTabSz="913818" rtl="0" eaLnBrk="1" latinLnBrk="0" hangingPunct="1">
        <a:defRPr sz="1800" kern="1200">
          <a:solidFill>
            <a:schemeClr val="tx1"/>
          </a:solidFill>
          <a:latin typeface="+mn-lt"/>
          <a:ea typeface="+mn-ea"/>
          <a:cs typeface="+mn-cs"/>
        </a:defRPr>
      </a:lvl8pPr>
      <a:lvl9pPr marL="3655275" algn="l" defTabSz="913818"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8"/>
            </p:custDataLst>
            <p:extLst>
              <p:ext uri="{D42A27DB-BD31-4B8C-83A1-F6EECF244321}">
                <p14:modId xmlns:p14="http://schemas.microsoft.com/office/powerpoint/2010/main" val="12136171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690" name="think-cell Slide" r:id="rId9" imgW="270" imgH="270" progId="TCLayout.ActiveDocument.1">
                  <p:embed/>
                </p:oleObj>
              </mc:Choice>
              <mc:Fallback>
                <p:oleObj name="think-cell Slide" r:id="rId9" imgW="270" imgH="270"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8" name="Rectangle 7"/>
          <p:cNvSpPr>
            <a:spLocks noChangeArrowheads="1"/>
          </p:cNvSpPr>
          <p:nvPr/>
        </p:nvSpPr>
        <p:spPr bwMode="auto">
          <a:xfrm>
            <a:off x="457200" y="914400"/>
            <a:ext cx="8229600" cy="45719"/>
          </a:xfrm>
          <a:prstGeom prst="rect">
            <a:avLst/>
          </a:prstGeom>
          <a:solidFill>
            <a:srgbClr val="DDA037"/>
          </a:solidFill>
          <a:ln w="12700" algn="in">
            <a:solidFill>
              <a:srgbClr val="DDA037"/>
            </a:solidFill>
            <a:miter lim="800000"/>
            <a:headEnd/>
            <a:tailEnd/>
          </a:ln>
          <a:effectLst/>
          <a:extLst/>
        </p:spPr>
        <p:txBody>
          <a:bodyPr rot="0" vert="horz" wrap="square" lIns="36562" tIns="36562" rIns="36562" bIns="36562" anchor="t" anchorCtr="0" upright="1">
            <a:noAutofit/>
          </a:bodyPr>
          <a:lstStyle/>
          <a:p>
            <a:endParaRPr lang="en-US" dirty="0">
              <a:solidFill>
                <a:srgbClr val="000000"/>
              </a:solidFill>
            </a:endParaRPr>
          </a:p>
        </p:txBody>
      </p:sp>
      <p:sp>
        <p:nvSpPr>
          <p:cNvPr id="9" name="TextBox 8"/>
          <p:cNvSpPr txBox="1"/>
          <p:nvPr/>
        </p:nvSpPr>
        <p:spPr>
          <a:xfrm>
            <a:off x="6781800" y="6627912"/>
            <a:ext cx="2286001" cy="153888"/>
          </a:xfrm>
          <a:prstGeom prst="rect">
            <a:avLst/>
          </a:prstGeom>
          <a:noFill/>
        </p:spPr>
        <p:txBody>
          <a:bodyPr wrap="square" lIns="0" tIns="0" rIns="0" bIns="0" rtlCol="0">
            <a:spAutoFit/>
          </a:bodyPr>
          <a:lstStyle/>
          <a:p>
            <a:pPr algn="r"/>
            <a:r>
              <a:rPr lang="en-US" sz="1000" dirty="0">
                <a:solidFill>
                  <a:srgbClr val="0C2D83"/>
                </a:solidFill>
                <a:cs typeface="Arial" panose="020B0604020202020204" pitchFamily="34" charset="0"/>
              </a:rPr>
              <a:t>Health Policy Commission | </a:t>
            </a:r>
            <a:fld id="{A5227E9D-7D62-4008-BFCE-C7B8B3FEB975}" type="slidenum">
              <a:rPr lang="en-US" sz="1000">
                <a:solidFill>
                  <a:srgbClr val="0C2D83"/>
                </a:solidFill>
                <a:cs typeface="Arial" panose="020B0604020202020204" pitchFamily="34" charset="0"/>
              </a:rPr>
              <a:pPr algn="r"/>
              <a:t>‹#›</a:t>
            </a:fld>
            <a:endParaRPr lang="en-US" sz="1000" dirty="0">
              <a:solidFill>
                <a:srgbClr val="0C2D83"/>
              </a:solidFill>
              <a:cs typeface="Arial" panose="020B0604020202020204" pitchFamily="34" charset="0"/>
            </a:endParaRPr>
          </a:p>
        </p:txBody>
      </p:sp>
    </p:spTree>
    <p:extLst>
      <p:ext uri="{BB962C8B-B14F-4D97-AF65-F5344CB8AC3E}">
        <p14:creationId xmlns:p14="http://schemas.microsoft.com/office/powerpoint/2010/main" val="271625260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Lst>
  <p:txStyles>
    <p:titleStyle>
      <a:lvl1pPr algn="ctr" defTabSz="914012" rtl="0" eaLnBrk="1" latinLnBrk="0" hangingPunct="1">
        <a:spcBef>
          <a:spcPct val="0"/>
        </a:spcBef>
        <a:buNone/>
        <a:defRPr sz="4400" kern="1200">
          <a:solidFill>
            <a:schemeClr val="tx1"/>
          </a:solidFill>
          <a:latin typeface="+mj-lt"/>
          <a:ea typeface="+mj-ea"/>
          <a:cs typeface="+mj-cs"/>
        </a:defRPr>
      </a:lvl1pPr>
    </p:titleStyle>
    <p:bodyStyle>
      <a:lvl1pPr marL="342754" indent="-342754" algn="l" defTabSz="914012"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636" indent="-285630" algn="l" defTabSz="914012"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515" indent="-228502" algn="l" defTabSz="914012"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21"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528"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534"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40"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547"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552"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012" rtl="0" eaLnBrk="1" latinLnBrk="0" hangingPunct="1">
        <a:defRPr sz="1800" kern="1200">
          <a:solidFill>
            <a:schemeClr val="tx1"/>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8"/>
            </p:custDataLst>
            <p:extLst>
              <p:ext uri="{D42A27DB-BD31-4B8C-83A1-F6EECF244321}">
                <p14:modId xmlns:p14="http://schemas.microsoft.com/office/powerpoint/2010/main" val="7535085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810" name="think-cell Slide" r:id="rId9" imgW="270" imgH="270" progId="TCLayout.ActiveDocument.1">
                  <p:embed/>
                </p:oleObj>
              </mc:Choice>
              <mc:Fallback>
                <p:oleObj name="think-cell Slide" r:id="rId9" imgW="270" imgH="270"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8" name="Rectangle 7"/>
          <p:cNvSpPr>
            <a:spLocks noChangeArrowheads="1"/>
          </p:cNvSpPr>
          <p:nvPr/>
        </p:nvSpPr>
        <p:spPr bwMode="auto">
          <a:xfrm>
            <a:off x="457200" y="914400"/>
            <a:ext cx="8229600" cy="45719"/>
          </a:xfrm>
          <a:prstGeom prst="rect">
            <a:avLst/>
          </a:prstGeom>
          <a:solidFill>
            <a:srgbClr val="DDA037"/>
          </a:solidFill>
          <a:ln w="12700" algn="in">
            <a:solidFill>
              <a:srgbClr val="DDA037"/>
            </a:solidFill>
            <a:miter lim="800000"/>
            <a:headEnd/>
            <a:tailEnd/>
          </a:ln>
          <a:effectLst/>
          <a:extLst/>
        </p:spPr>
        <p:txBody>
          <a:bodyPr rot="0" vert="horz" wrap="square" lIns="36562" tIns="36562" rIns="36562" bIns="36562" anchor="t" anchorCtr="0" upright="1">
            <a:noAutofit/>
          </a:bodyPr>
          <a:lstStyle/>
          <a:p>
            <a:endParaRPr lang="en-US" dirty="0">
              <a:solidFill>
                <a:srgbClr val="000000"/>
              </a:solidFill>
            </a:endParaRPr>
          </a:p>
        </p:txBody>
      </p:sp>
      <p:sp>
        <p:nvSpPr>
          <p:cNvPr id="9" name="TextBox 8"/>
          <p:cNvSpPr txBox="1"/>
          <p:nvPr/>
        </p:nvSpPr>
        <p:spPr>
          <a:xfrm>
            <a:off x="6781800" y="6627912"/>
            <a:ext cx="2286001" cy="153888"/>
          </a:xfrm>
          <a:prstGeom prst="rect">
            <a:avLst/>
          </a:prstGeom>
          <a:noFill/>
        </p:spPr>
        <p:txBody>
          <a:bodyPr wrap="square" lIns="0" tIns="0" rIns="0" bIns="0" rtlCol="0">
            <a:spAutoFit/>
          </a:bodyPr>
          <a:lstStyle/>
          <a:p>
            <a:pPr algn="r"/>
            <a:r>
              <a:rPr lang="en-US" sz="1000" dirty="0">
                <a:solidFill>
                  <a:srgbClr val="0C2D83"/>
                </a:solidFill>
                <a:cs typeface="Arial" panose="020B0604020202020204" pitchFamily="34" charset="0"/>
              </a:rPr>
              <a:t>Health Policy  Commission | </a:t>
            </a:r>
            <a:fld id="{A5227E9D-7D62-4008-BFCE-C7B8B3FEB975}" type="slidenum">
              <a:rPr lang="en-US" sz="1000" smtClean="0">
                <a:solidFill>
                  <a:srgbClr val="0C2D83"/>
                </a:solidFill>
                <a:cs typeface="Arial" panose="020B0604020202020204" pitchFamily="34" charset="0"/>
              </a:rPr>
              <a:pPr algn="r"/>
              <a:t>‹#›</a:t>
            </a:fld>
            <a:endParaRPr lang="en-US" sz="1000" dirty="0">
              <a:solidFill>
                <a:srgbClr val="0C2D83"/>
              </a:solidFill>
              <a:cs typeface="Arial" panose="020B0604020202020204" pitchFamily="34" charset="0"/>
            </a:endParaRPr>
          </a:p>
        </p:txBody>
      </p:sp>
    </p:spTree>
    <p:extLst>
      <p:ext uri="{BB962C8B-B14F-4D97-AF65-F5344CB8AC3E}">
        <p14:creationId xmlns:p14="http://schemas.microsoft.com/office/powerpoint/2010/main" val="61469735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Lst>
  <p:txStyles>
    <p:titleStyle>
      <a:lvl1pPr algn="ctr" defTabSz="914012" rtl="0" eaLnBrk="1" latinLnBrk="0" hangingPunct="1">
        <a:spcBef>
          <a:spcPct val="0"/>
        </a:spcBef>
        <a:buNone/>
        <a:defRPr sz="4400" kern="1200">
          <a:solidFill>
            <a:schemeClr val="tx1"/>
          </a:solidFill>
          <a:latin typeface="+mj-lt"/>
          <a:ea typeface="+mj-ea"/>
          <a:cs typeface="+mj-cs"/>
        </a:defRPr>
      </a:lvl1pPr>
    </p:titleStyle>
    <p:bodyStyle>
      <a:lvl1pPr marL="342754" indent="-342754" algn="l" defTabSz="914012"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636" indent="-285630" algn="l" defTabSz="914012"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515" indent="-228502" algn="l" defTabSz="914012"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21"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528"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534"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40"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547"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552" indent="-228502" algn="l" defTabSz="91401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012" rtl="0" eaLnBrk="1" latinLnBrk="0" hangingPunct="1">
        <a:defRPr sz="1800" kern="1200">
          <a:solidFill>
            <a:schemeClr val="tx1"/>
          </a:solidFill>
          <a:latin typeface="+mn-lt"/>
          <a:ea typeface="+mn-ea"/>
          <a:cs typeface="+mn-cs"/>
        </a:defRPr>
      </a:lvl1pPr>
      <a:lvl2pPr marL="457008" algn="l" defTabSz="914012" rtl="0" eaLnBrk="1" latinLnBrk="0" hangingPunct="1">
        <a:defRPr sz="1800" kern="1200">
          <a:solidFill>
            <a:schemeClr val="tx1"/>
          </a:solidFill>
          <a:latin typeface="+mn-lt"/>
          <a:ea typeface="+mn-ea"/>
          <a:cs typeface="+mn-cs"/>
        </a:defRPr>
      </a:lvl2pPr>
      <a:lvl3pPr marL="914012" algn="l" defTabSz="914012" rtl="0" eaLnBrk="1" latinLnBrk="0" hangingPunct="1">
        <a:defRPr sz="1800" kern="1200">
          <a:solidFill>
            <a:schemeClr val="tx1"/>
          </a:solidFill>
          <a:latin typeface="+mn-lt"/>
          <a:ea typeface="+mn-ea"/>
          <a:cs typeface="+mn-cs"/>
        </a:defRPr>
      </a:lvl3pPr>
      <a:lvl4pPr marL="1371020" algn="l" defTabSz="914012" rtl="0" eaLnBrk="1" latinLnBrk="0" hangingPunct="1">
        <a:defRPr sz="1800" kern="1200">
          <a:solidFill>
            <a:schemeClr val="tx1"/>
          </a:solidFill>
          <a:latin typeface="+mn-lt"/>
          <a:ea typeface="+mn-ea"/>
          <a:cs typeface="+mn-cs"/>
        </a:defRPr>
      </a:lvl4pPr>
      <a:lvl5pPr marL="1828025" algn="l" defTabSz="914012" rtl="0" eaLnBrk="1" latinLnBrk="0" hangingPunct="1">
        <a:defRPr sz="1800" kern="1200">
          <a:solidFill>
            <a:schemeClr val="tx1"/>
          </a:solidFill>
          <a:latin typeface="+mn-lt"/>
          <a:ea typeface="+mn-ea"/>
          <a:cs typeface="+mn-cs"/>
        </a:defRPr>
      </a:lvl5pPr>
      <a:lvl6pPr marL="2285032" algn="l" defTabSz="914012" rtl="0" eaLnBrk="1" latinLnBrk="0" hangingPunct="1">
        <a:defRPr sz="1800" kern="1200">
          <a:solidFill>
            <a:schemeClr val="tx1"/>
          </a:solidFill>
          <a:latin typeface="+mn-lt"/>
          <a:ea typeface="+mn-ea"/>
          <a:cs typeface="+mn-cs"/>
        </a:defRPr>
      </a:lvl6pPr>
      <a:lvl7pPr marL="2742037" algn="l" defTabSz="914012" rtl="0" eaLnBrk="1" latinLnBrk="0" hangingPunct="1">
        <a:defRPr sz="1800" kern="1200">
          <a:solidFill>
            <a:schemeClr val="tx1"/>
          </a:solidFill>
          <a:latin typeface="+mn-lt"/>
          <a:ea typeface="+mn-ea"/>
          <a:cs typeface="+mn-cs"/>
        </a:defRPr>
      </a:lvl7pPr>
      <a:lvl8pPr marL="3199044" algn="l" defTabSz="914012" rtl="0" eaLnBrk="1" latinLnBrk="0" hangingPunct="1">
        <a:defRPr sz="1800" kern="1200">
          <a:solidFill>
            <a:schemeClr val="tx1"/>
          </a:solidFill>
          <a:latin typeface="+mn-lt"/>
          <a:ea typeface="+mn-ea"/>
          <a:cs typeface="+mn-cs"/>
        </a:defRPr>
      </a:lvl8pPr>
      <a:lvl9pPr marL="3656050" algn="l" defTabSz="914012"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7170" name="Picture 2" descr="top blue"/>
          <p:cNvPicPr>
            <a:picLocks noChangeAspect="1" noChangeArrowheads="1"/>
          </p:cNvPicPr>
          <p:nvPr/>
        </p:nvPicPr>
        <p:blipFill>
          <a:blip r:embed="rId11"/>
          <a:srcRect l="23065"/>
          <a:stretch>
            <a:fillRect/>
          </a:stretch>
        </p:blipFill>
        <p:spPr bwMode="auto">
          <a:xfrm>
            <a:off x="0" y="0"/>
            <a:ext cx="9150350" cy="930275"/>
          </a:xfrm>
          <a:prstGeom prst="rect">
            <a:avLst/>
          </a:prstGeom>
          <a:noFill/>
          <a:ln w="9525">
            <a:noFill/>
            <a:miter lim="800000"/>
            <a:headEnd/>
            <a:tailEnd/>
          </a:ln>
        </p:spPr>
      </p:pic>
      <p:sp>
        <p:nvSpPr>
          <p:cNvPr id="7171"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172"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7174" name="Picture 6" descr="best ver2b seal"/>
          <p:cNvPicPr>
            <a:picLocks noChangeAspect="1" noChangeArrowheads="1"/>
          </p:cNvPicPr>
          <p:nvPr/>
        </p:nvPicPr>
        <p:blipFill>
          <a:blip r:embed="rId12">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7" name="AcnSubjectTitle_ID_3198987" hidden="1"/>
          <p:cNvSpPr txBox="1">
            <a:spLocks noChangeArrowheads="1"/>
          </p:cNvSpPr>
          <p:nvPr>
            <p:custDataLst>
              <p:tags r:id="rId9"/>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10"/>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
        <p:nvSpPr>
          <p:cNvPr id="9" name="Text Box 9"/>
          <p:cNvSpPr txBox="1">
            <a:spLocks noChangeArrowheads="1"/>
          </p:cNvSpPr>
          <p:nvPr/>
        </p:nvSpPr>
        <p:spPr bwMode="auto">
          <a:xfrm>
            <a:off x="4038600" y="6445250"/>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6675420D-CD84-4F3B-B8B6-EF0F67C2EF0E}"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Tree>
    <p:extLst>
      <p:ext uri="{BB962C8B-B14F-4D97-AF65-F5344CB8AC3E}">
        <p14:creationId xmlns:p14="http://schemas.microsoft.com/office/powerpoint/2010/main" val="425285879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Lst>
  <p:transition/>
  <p:hf sldNum="0" hdr="0" dt="0"/>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5/30/2017</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495800" y="5943600"/>
            <a:ext cx="3962400"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#1</a:t>
            </a:r>
          </a:p>
          <a:p>
            <a:pPr marL="0" indent="0" algn="ctr">
              <a:buNone/>
            </a:pPr>
            <a:r>
              <a:rPr lang="en-US" dirty="0"/>
              <a:t>May 30, 2017</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p:txBody>
          <a:bodyPr/>
          <a:lstStyle/>
          <a:p>
            <a:r>
              <a:rPr lang="en-US" dirty="0"/>
              <a:t>Welcome and introductions</a:t>
            </a:r>
          </a:p>
          <a:p>
            <a:r>
              <a:rPr lang="en-US" dirty="0"/>
              <a:t>Background and rationale for alignment</a:t>
            </a:r>
          </a:p>
          <a:p>
            <a:r>
              <a:rPr lang="en-US" dirty="0"/>
              <a:t>Process and lessons from other states</a:t>
            </a:r>
          </a:p>
          <a:p>
            <a:r>
              <a:rPr lang="en-US" dirty="0"/>
              <a:t>Next steps</a:t>
            </a:r>
          </a:p>
        </p:txBody>
      </p:sp>
      <p:sp>
        <p:nvSpPr>
          <p:cNvPr id="4" name="Rectangle 3"/>
          <p:cNvSpPr/>
          <p:nvPr/>
        </p:nvSpPr>
        <p:spPr>
          <a:xfrm>
            <a:off x="-83127" y="1752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5664200" cy="500062"/>
          </a:xfrm>
        </p:spPr>
        <p:txBody>
          <a:bodyPr/>
          <a:lstStyle/>
          <a:p>
            <a:r>
              <a:rPr lang="en-US" dirty="0">
                <a:latin typeface="Book Antiqua" panose="02040602050305030304" pitchFamily="18" charset="0"/>
              </a:rPr>
              <a:t>Taskforce Participants: Stakeholders </a:t>
            </a:r>
          </a:p>
        </p:txBody>
      </p:sp>
      <p:graphicFrame>
        <p:nvGraphicFramePr>
          <p:cNvPr id="5" name="Table 4"/>
          <p:cNvGraphicFramePr>
            <a:graphicFrameLocks noGrp="1"/>
          </p:cNvGraphicFramePr>
          <p:nvPr>
            <p:extLst>
              <p:ext uri="{D42A27DB-BD31-4B8C-83A1-F6EECF244321}">
                <p14:modId xmlns:p14="http://schemas.microsoft.com/office/powerpoint/2010/main" val="3023241815"/>
              </p:ext>
            </p:extLst>
          </p:nvPr>
        </p:nvGraphicFramePr>
        <p:xfrm>
          <a:off x="76200" y="990600"/>
          <a:ext cx="8991600" cy="5541937"/>
        </p:xfrm>
        <a:graphic>
          <a:graphicData uri="http://schemas.openxmlformats.org/drawingml/2006/table">
            <a:tbl>
              <a:tblPr firstRow="1" bandRow="1">
                <a:tableStyleId>{93296810-A885-4BE3-A3E7-6D5BEEA58F35}</a:tableStyleId>
              </a:tblPr>
              <a:tblGrid>
                <a:gridCol w="2286000">
                  <a:extLst>
                    <a:ext uri="{9D8B030D-6E8A-4147-A177-3AD203B41FA5}">
                      <a16:colId xmlns:a16="http://schemas.microsoft.com/office/drawing/2014/main" val="20000"/>
                    </a:ext>
                  </a:extLst>
                </a:gridCol>
                <a:gridCol w="3866148">
                  <a:extLst>
                    <a:ext uri="{9D8B030D-6E8A-4147-A177-3AD203B41FA5}">
                      <a16:colId xmlns:a16="http://schemas.microsoft.com/office/drawing/2014/main" val="20001"/>
                    </a:ext>
                  </a:extLst>
                </a:gridCol>
                <a:gridCol w="2839452">
                  <a:extLst>
                    <a:ext uri="{9D8B030D-6E8A-4147-A177-3AD203B41FA5}">
                      <a16:colId xmlns:a16="http://schemas.microsoft.com/office/drawing/2014/main" val="20002"/>
                    </a:ext>
                  </a:extLst>
                </a:gridCol>
              </a:tblGrid>
              <a:tr h="174529">
                <a:tc>
                  <a:txBody>
                    <a:bodyPr/>
                    <a:lstStyle/>
                    <a:p>
                      <a:pPr algn="l" fontAlgn="b"/>
                      <a:r>
                        <a:rPr lang="en-US" sz="1200" u="none" strike="noStrike" dirty="0">
                          <a:effectLst/>
                        </a:rPr>
                        <a:t>Name (*Subcommittee)</a:t>
                      </a:r>
                      <a:endParaRPr lang="en-US" sz="1200" b="1"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Title</a:t>
                      </a:r>
                      <a:endParaRPr lang="en-US" sz="1200" b="1"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Organization</a:t>
                      </a:r>
                      <a:endParaRPr lang="en-US" sz="1200" b="1"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0"/>
                  </a:ext>
                </a:extLst>
              </a:tr>
              <a:tr h="183292">
                <a:tc>
                  <a:txBody>
                    <a:bodyPr/>
                    <a:lstStyle/>
                    <a:p>
                      <a:pPr algn="l" fontAlgn="b"/>
                      <a:r>
                        <a:rPr lang="en-US" sz="1200" u="none" strike="noStrike" dirty="0">
                          <a:effectLst/>
                        </a:rPr>
                        <a:t>Mark Alexakos, MD, MPP*</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Chief Behavioral Health Officer</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Lynn Community Health Center</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1"/>
                  </a:ext>
                </a:extLst>
              </a:tr>
              <a:tr h="183292">
                <a:tc>
                  <a:txBody>
                    <a:bodyPr/>
                    <a:lstStyle/>
                    <a:p>
                      <a:pPr algn="l" fontAlgn="b"/>
                      <a:r>
                        <a:rPr lang="en-US" sz="1200" u="none" strike="noStrike" dirty="0">
                          <a:effectLst/>
                        </a:rPr>
                        <a:t>Renee Altman Nefussy</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Senior Manager of Quality Performance and Informatics </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Tufts Health Plan </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2"/>
                  </a:ext>
                </a:extLst>
              </a:tr>
              <a:tr h="183292">
                <a:tc>
                  <a:txBody>
                    <a:bodyPr/>
                    <a:lstStyle/>
                    <a:p>
                      <a:pPr algn="l" fontAlgn="b"/>
                      <a:r>
                        <a:rPr lang="en-US" sz="1200" u="none" strike="noStrike" dirty="0">
                          <a:effectLst/>
                        </a:rPr>
                        <a:t>Richard Antonelli, MD, MS*</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Medical Director, Integrated Care</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Boston Children's Hospital</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3"/>
                  </a:ext>
                </a:extLst>
              </a:tr>
              <a:tr h="360235">
                <a:tc>
                  <a:txBody>
                    <a:bodyPr/>
                    <a:lstStyle/>
                    <a:p>
                      <a:pPr algn="l" fontAlgn="b"/>
                      <a:r>
                        <a:rPr lang="en-US" sz="1200" u="none" strike="noStrike" dirty="0">
                          <a:effectLst/>
                        </a:rPr>
                        <a:t>Arlene Ash, PhD*</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Professor and Chief, Division of Biostatistics and Health Services Research</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University of Massachusetts Medical School</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4"/>
                  </a:ext>
                </a:extLst>
              </a:tr>
              <a:tr h="183292">
                <a:tc>
                  <a:txBody>
                    <a:bodyPr/>
                    <a:lstStyle/>
                    <a:p>
                      <a:pPr algn="l" fontAlgn="b"/>
                      <a:r>
                        <a:rPr lang="en-US" sz="1200" u="none" strike="noStrike" dirty="0">
                          <a:effectLst/>
                        </a:rPr>
                        <a:t>Barrie Baker, MD, MBA</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Chief Medical Officer</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Tufts Health Public Plans</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5"/>
                  </a:ext>
                </a:extLst>
              </a:tr>
              <a:tr h="183292">
                <a:tc>
                  <a:txBody>
                    <a:bodyPr/>
                    <a:lstStyle/>
                    <a:p>
                      <a:pPr algn="l" fontAlgn="b"/>
                      <a:r>
                        <a:rPr lang="en-US" sz="1200" u="none" strike="noStrike" dirty="0">
                          <a:effectLst/>
                        </a:rPr>
                        <a:t>Dennis Heaphy, MEd, MPH*</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Healthcare Advocate</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Disability Policy Consortium</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6"/>
                  </a:ext>
                </a:extLst>
              </a:tr>
              <a:tr h="360235">
                <a:tc>
                  <a:txBody>
                    <a:bodyPr/>
                    <a:lstStyle/>
                    <a:p>
                      <a:pPr algn="l" fontAlgn="b"/>
                      <a:r>
                        <a:rPr lang="en-US" sz="1200" u="none" strike="noStrike" dirty="0">
                          <a:effectLst/>
                        </a:rPr>
                        <a:t>Lisa Iezzoni, MD, MSc*</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Professor of Medicine</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Massachusetts General Hospital / Harvard Medical School</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7"/>
                  </a:ext>
                </a:extLst>
              </a:tr>
              <a:tr h="191024">
                <a:tc>
                  <a:txBody>
                    <a:bodyPr/>
                    <a:lstStyle/>
                    <a:p>
                      <a:pPr algn="l" fontAlgn="b"/>
                      <a:r>
                        <a:rPr lang="en-US" sz="1200" u="none" strike="noStrike" dirty="0">
                          <a:effectLst/>
                        </a:rPr>
                        <a:t>Thomas Isaac, MD, MBA, MPH</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Medical Director, Quality</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Atrius Health</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8"/>
                  </a:ext>
                </a:extLst>
              </a:tr>
              <a:tr h="183292">
                <a:tc>
                  <a:txBody>
                    <a:bodyPr/>
                    <a:lstStyle/>
                    <a:p>
                      <a:pPr algn="l" fontAlgn="b"/>
                      <a:r>
                        <a:rPr lang="en-US" sz="1200" u="none" strike="noStrike" dirty="0">
                          <a:effectLst/>
                        </a:rPr>
                        <a:t>Melinda Karp, MBA*</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Vice President, Consumer Centered Quality</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Commonwealth Care Alliance</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09"/>
                  </a:ext>
                </a:extLst>
              </a:tr>
              <a:tr h="360235">
                <a:tc>
                  <a:txBody>
                    <a:bodyPr/>
                    <a:lstStyle/>
                    <a:p>
                      <a:pPr algn="l" fontAlgn="b"/>
                      <a:r>
                        <a:rPr lang="en-US" sz="1200" u="none" strike="noStrike" dirty="0">
                          <a:effectLst/>
                        </a:rPr>
                        <a:t>Holly Oh, MD*</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Chief Medical Officer; Chair, Quality Committee</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The Dimmock Center; Community Care Cooperative</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0"/>
                  </a:ext>
                </a:extLst>
              </a:tr>
              <a:tr h="360235">
                <a:tc>
                  <a:txBody>
                    <a:bodyPr/>
                    <a:lstStyle/>
                    <a:p>
                      <a:pPr algn="l" fontAlgn="b"/>
                      <a:r>
                        <a:rPr lang="en-US" sz="1200" u="none" strike="noStrike" dirty="0">
                          <a:effectLst/>
                        </a:rPr>
                        <a:t>Elisabeth Okrant, MPH*</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Vice President, Quality Management</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Massachusetts Behavioral Health Partnership / Beacon Health Options</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1"/>
                  </a:ext>
                </a:extLst>
              </a:tr>
              <a:tr h="183292">
                <a:tc>
                  <a:txBody>
                    <a:bodyPr/>
                    <a:lstStyle/>
                    <a:p>
                      <a:pPr algn="l" fontAlgn="b"/>
                      <a:r>
                        <a:rPr lang="en-US" sz="1200" u="none" strike="noStrike" dirty="0">
                          <a:effectLst/>
                        </a:rPr>
                        <a:t>Dan Olshansky, LICSW*</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Vice President of Clinical Quality</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Behavioral Health Network</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2"/>
                  </a:ext>
                </a:extLst>
              </a:tr>
              <a:tr h="360235">
                <a:tc>
                  <a:txBody>
                    <a:bodyPr/>
                    <a:lstStyle/>
                    <a:p>
                      <a:pPr algn="l" fontAlgn="b"/>
                      <a:r>
                        <a:rPr lang="en-US" sz="1200" u="none" strike="noStrike" dirty="0">
                          <a:effectLst/>
                        </a:rPr>
                        <a:t>Claire Cecile Pierre, MD*</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Chief of Quality and Medical Informatics / Faculty Director of Systems Transformation</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South End Community Health Center / Harvard Medical School</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3"/>
                  </a:ext>
                </a:extLst>
              </a:tr>
              <a:tr h="104355">
                <a:tc>
                  <a:txBody>
                    <a:bodyPr/>
                    <a:lstStyle/>
                    <a:p>
                      <a:pPr algn="l" fontAlgn="b"/>
                      <a:r>
                        <a:rPr lang="en-US" sz="1200" u="none" strike="noStrike" dirty="0">
                          <a:effectLst/>
                        </a:rPr>
                        <a:t>Michael Sherman, MD, MBA, MS</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Chief Medical Officer and Senior Vice President</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Harvard Pilgrim Health Care</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4"/>
                  </a:ext>
                </a:extLst>
              </a:tr>
              <a:tr h="183292">
                <a:tc>
                  <a:txBody>
                    <a:bodyPr/>
                    <a:lstStyle/>
                    <a:p>
                      <a:pPr algn="l" fontAlgn="b"/>
                      <a:r>
                        <a:rPr lang="en-US" sz="1200" u="none" strike="noStrike" dirty="0">
                          <a:effectLst/>
                        </a:rPr>
                        <a:t>Barbra Rabson, MPH*</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President and CEO</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Massachusetts Health Quality Partners</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5"/>
                  </a:ext>
                </a:extLst>
              </a:tr>
              <a:tr h="360235">
                <a:tc>
                  <a:txBody>
                    <a:bodyPr/>
                    <a:lstStyle/>
                    <a:p>
                      <a:pPr algn="l" fontAlgn="b"/>
                      <a:r>
                        <a:rPr lang="en-US" sz="1200" u="none" strike="noStrike" dirty="0">
                          <a:effectLst/>
                        </a:rPr>
                        <a:t>Dana Gelb Safran, ScD</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Chief Performance Measurement and Improvement Officer and Senior VP, Enterprise Analytics</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Blue Cross Blue Shield of Massachusetts</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6"/>
                  </a:ext>
                </a:extLst>
              </a:tr>
              <a:tr h="288494">
                <a:tc>
                  <a:txBody>
                    <a:bodyPr/>
                    <a:lstStyle/>
                    <a:p>
                      <a:pPr algn="l" fontAlgn="b"/>
                      <a:r>
                        <a:rPr lang="en-US" sz="1200" u="none" strike="noStrike" dirty="0">
                          <a:effectLst/>
                        </a:rPr>
                        <a:t>Robert Schreiber, MD*</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Medical Director of Evidence Based Programs</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Hebrew SeniorLife</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7"/>
                  </a:ext>
                </a:extLst>
              </a:tr>
              <a:tr h="183292">
                <a:tc>
                  <a:txBody>
                    <a:bodyPr/>
                    <a:lstStyle/>
                    <a:p>
                      <a:pPr algn="l" fontAlgn="b"/>
                      <a:r>
                        <a:rPr lang="en-US" sz="1200" u="none" strike="noStrike" dirty="0">
                          <a:effectLst/>
                        </a:rPr>
                        <a:t>Jacqueline Spain, MD</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Medical Director</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Health New England</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8"/>
                  </a:ext>
                </a:extLst>
              </a:tr>
              <a:tr h="360235">
                <a:tc>
                  <a:txBody>
                    <a:bodyPr/>
                    <a:lstStyle/>
                    <a:p>
                      <a:pPr algn="l" fontAlgn="b"/>
                      <a:r>
                        <a:rPr lang="en-US" sz="1200" u="none" strike="noStrike" dirty="0">
                          <a:effectLst/>
                        </a:rPr>
                        <a:t>Aswita Tan-McGrory, MBA, MS</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Deputy Director</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The Disparities Solutions Center at Massachusetts General Hospital</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19"/>
                  </a:ext>
                </a:extLst>
              </a:tr>
              <a:tr h="360235">
                <a:tc>
                  <a:txBody>
                    <a:bodyPr/>
                    <a:lstStyle/>
                    <a:p>
                      <a:pPr algn="l" fontAlgn="b"/>
                      <a:r>
                        <a:rPr lang="en-US" sz="1200" u="none" strike="noStrike" dirty="0">
                          <a:effectLst/>
                        </a:rPr>
                        <a:t>Neil Wagle, MD, MBA</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Medical Director, Partners HealthCare: Quality, Safety, and Value (PROMs)</a:t>
                      </a:r>
                      <a:endParaRPr lang="en-US" sz="1200" b="0" i="0" u="none" strike="noStrike" dirty="0">
                        <a:solidFill>
                          <a:srgbClr val="000000"/>
                        </a:solidFill>
                        <a:effectLst/>
                        <a:latin typeface="Calibri"/>
                      </a:endParaRPr>
                    </a:p>
                  </a:txBody>
                  <a:tcPr marL="6561" marR="6561" marT="6561" marB="0" anchor="b"/>
                </a:tc>
                <a:tc>
                  <a:txBody>
                    <a:bodyPr/>
                    <a:lstStyle/>
                    <a:p>
                      <a:pPr algn="l" fontAlgn="b"/>
                      <a:r>
                        <a:rPr lang="en-US" sz="1200" u="none" strike="noStrike" dirty="0">
                          <a:effectLst/>
                        </a:rPr>
                        <a:t>Partners HealthCare</a:t>
                      </a:r>
                      <a:endParaRPr lang="en-US" sz="1200" b="0" i="0" u="none" strike="noStrike" dirty="0">
                        <a:solidFill>
                          <a:srgbClr val="000000"/>
                        </a:solidFill>
                        <a:effectLst/>
                        <a:latin typeface="Calibri"/>
                      </a:endParaRPr>
                    </a:p>
                  </a:txBody>
                  <a:tcPr marL="6561" marR="6561" marT="6561" marB="0" anchor="b"/>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162499323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52400"/>
            <a:ext cx="7112000" cy="533400"/>
          </a:xfrm>
        </p:spPr>
        <p:txBody>
          <a:bodyPr/>
          <a:lstStyle/>
          <a:p>
            <a:r>
              <a:rPr lang="en-US" dirty="0">
                <a:latin typeface="Book Antiqua" panose="02040602050305030304" pitchFamily="18" charset="0"/>
              </a:rPr>
              <a:t>Taskforce Participants: State Agencies </a:t>
            </a:r>
          </a:p>
        </p:txBody>
      </p:sp>
      <p:graphicFrame>
        <p:nvGraphicFramePr>
          <p:cNvPr id="5" name="Table 4"/>
          <p:cNvGraphicFramePr>
            <a:graphicFrameLocks noGrp="1"/>
          </p:cNvGraphicFramePr>
          <p:nvPr>
            <p:extLst>
              <p:ext uri="{D42A27DB-BD31-4B8C-83A1-F6EECF244321}">
                <p14:modId xmlns:p14="http://schemas.microsoft.com/office/powerpoint/2010/main" val="268293136"/>
              </p:ext>
            </p:extLst>
          </p:nvPr>
        </p:nvGraphicFramePr>
        <p:xfrm>
          <a:off x="304800" y="1143000"/>
          <a:ext cx="8534400" cy="3992905"/>
        </p:xfrm>
        <a:graphic>
          <a:graphicData uri="http://schemas.openxmlformats.org/drawingml/2006/table">
            <a:tbl>
              <a:tblPr firstRow="1" bandRow="1">
                <a:tableStyleId>{93296810-A885-4BE3-A3E7-6D5BEEA58F35}</a:tableStyleId>
              </a:tblPr>
              <a:tblGrid>
                <a:gridCol w="2057400">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3581400">
                  <a:extLst>
                    <a:ext uri="{9D8B030D-6E8A-4147-A177-3AD203B41FA5}">
                      <a16:colId xmlns:a16="http://schemas.microsoft.com/office/drawing/2014/main" val="20002"/>
                    </a:ext>
                  </a:extLst>
                </a:gridCol>
              </a:tblGrid>
              <a:tr h="285818">
                <a:tc>
                  <a:txBody>
                    <a:bodyPr/>
                    <a:lstStyle/>
                    <a:p>
                      <a:pPr marL="0" algn="l" defTabSz="914400" rtl="0" eaLnBrk="1" fontAlgn="b" latinLnBrk="0" hangingPunct="1"/>
                      <a:r>
                        <a:rPr lang="en-US" sz="1200" u="none" strike="noStrike" kern="1200" dirty="0">
                          <a:effectLst/>
                        </a:rPr>
                        <a:t>Name (*Subcommittee)</a:t>
                      </a:r>
                      <a:endParaRPr lang="en-US" sz="1200" u="none" strike="noStrike" kern="1200" dirty="0">
                        <a:solidFill>
                          <a:schemeClr val="dk1"/>
                        </a:solidFill>
                        <a:effectLst/>
                        <a:latin typeface="+mn-lt"/>
                        <a:ea typeface="+mn-ea"/>
                        <a:cs typeface="+mn-cs"/>
                      </a:endParaRPr>
                    </a:p>
                  </a:txBody>
                  <a:tcPr marL="6561" marR="6561" marT="6561" marB="0" anchor="b"/>
                </a:tc>
                <a:tc>
                  <a:txBody>
                    <a:bodyPr/>
                    <a:lstStyle/>
                    <a:p>
                      <a:pPr marL="0" algn="l" defTabSz="914400" rtl="0" eaLnBrk="1" fontAlgn="b" latinLnBrk="0" hangingPunct="1"/>
                      <a:r>
                        <a:rPr lang="en-US" sz="1200" u="none" strike="noStrike" kern="1200" dirty="0">
                          <a:effectLst/>
                        </a:rPr>
                        <a:t> Title</a:t>
                      </a:r>
                      <a:endParaRPr lang="en-US" sz="1200" u="none" strike="noStrike" kern="1200" dirty="0">
                        <a:solidFill>
                          <a:schemeClr val="dk1"/>
                        </a:solidFill>
                        <a:effectLst/>
                        <a:latin typeface="+mn-lt"/>
                        <a:ea typeface="+mn-ea"/>
                        <a:cs typeface="+mn-cs"/>
                      </a:endParaRPr>
                    </a:p>
                  </a:txBody>
                  <a:tcPr marL="6561" marR="6561" marT="6561" marB="0" anchor="b"/>
                </a:tc>
                <a:tc>
                  <a:txBody>
                    <a:bodyPr/>
                    <a:lstStyle/>
                    <a:p>
                      <a:pPr marL="0" algn="l" defTabSz="914400" rtl="0" eaLnBrk="1" fontAlgn="b" latinLnBrk="0" hangingPunct="1"/>
                      <a:r>
                        <a:rPr lang="en-US" sz="1200" u="none" strike="noStrike" kern="1200" dirty="0">
                          <a:effectLst/>
                        </a:rPr>
                        <a:t>Agency</a:t>
                      </a:r>
                      <a:endParaRPr lang="en-US" sz="1200" u="none" strike="noStrike" kern="1200" dirty="0">
                        <a:solidFill>
                          <a:schemeClr val="dk1"/>
                        </a:solidFill>
                        <a:effectLst/>
                        <a:latin typeface="+mn-lt"/>
                        <a:ea typeface="+mn-ea"/>
                        <a:cs typeface="+mn-cs"/>
                      </a:endParaRPr>
                    </a:p>
                  </a:txBody>
                  <a:tcPr marL="6561" marR="6561" marT="6561" marB="0" anchor="b"/>
                </a:tc>
                <a:extLst>
                  <a:ext uri="{0D108BD9-81ED-4DB2-BD59-A6C34878D82A}">
                    <a16:rowId xmlns:a16="http://schemas.microsoft.com/office/drawing/2014/main" val="10000"/>
                  </a:ext>
                </a:extLst>
              </a:tr>
              <a:tr h="399982">
                <a:tc>
                  <a:txBody>
                    <a:bodyPr/>
                    <a:lstStyle/>
                    <a:p>
                      <a:pPr marL="0" algn="l" defTabSz="914400" rtl="0" eaLnBrk="1" fontAlgn="b" latinLnBrk="0" hangingPunct="1"/>
                      <a:r>
                        <a:rPr lang="en-US" sz="1200" u="none" strike="noStrike" kern="1200" dirty="0">
                          <a:effectLst/>
                        </a:rPr>
                        <a:t>Alice Moore</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Undersecretary of Health</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Executive Office of Health and Human Services</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01"/>
                  </a:ext>
                </a:extLst>
              </a:tr>
              <a:tr h="285818">
                <a:tc>
                  <a:txBody>
                    <a:bodyPr/>
                    <a:lstStyle/>
                    <a:p>
                      <a:pPr marL="0" algn="l" defTabSz="914400" rtl="0" eaLnBrk="1" fontAlgn="b" latinLnBrk="0" hangingPunct="1"/>
                      <a:r>
                        <a:rPr lang="en-US" sz="1200" u="none" strike="noStrike" kern="1200" dirty="0">
                          <a:solidFill>
                            <a:schemeClr val="dk1"/>
                          </a:solidFill>
                          <a:effectLst/>
                          <a:latin typeface="+mn-lt"/>
                          <a:ea typeface="+mn-ea"/>
                          <a:cs typeface="+mn-cs"/>
                        </a:rPr>
                        <a:t>David Whitham</a:t>
                      </a:r>
                    </a:p>
                  </a:txBody>
                  <a:tcPr marL="6561" marR="6561" marT="6561" marB="0" anchor="ctr"/>
                </a:tc>
                <a:tc>
                  <a:txBody>
                    <a:bodyPr/>
                    <a:lstStyle/>
                    <a:p>
                      <a:pPr marL="0" algn="l" defTabSz="914400" rtl="0" eaLnBrk="1" fontAlgn="b" latinLnBrk="0" hangingPunct="1"/>
                      <a:r>
                        <a:rPr lang="en-US" sz="1200" u="none" strike="noStrike" kern="1200" dirty="0">
                          <a:solidFill>
                            <a:schemeClr val="dk1"/>
                          </a:solidFill>
                          <a:effectLst/>
                          <a:latin typeface="+mn-lt"/>
                          <a:ea typeface="+mn-ea"/>
                          <a:cs typeface="+mn-cs"/>
                        </a:rPr>
                        <a:t>Assistant Chief Information Officer</a:t>
                      </a:r>
                    </a:p>
                  </a:txBody>
                  <a:tcPr marL="6561" marR="6561" marT="6561" marB="0"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u="none" strike="noStrike" kern="1200" dirty="0">
                          <a:effectLst/>
                        </a:rPr>
                        <a:t>Executive Office of Health and Human Services</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11"/>
                  </a:ext>
                </a:extLst>
              </a:tr>
              <a:tr h="285818">
                <a:tc>
                  <a:txBody>
                    <a:bodyPr/>
                    <a:lstStyle/>
                    <a:p>
                      <a:pPr marL="0" algn="l" defTabSz="914400" rtl="0" eaLnBrk="1" fontAlgn="b" latinLnBrk="0" hangingPunct="1"/>
                      <a:r>
                        <a:rPr lang="en-US" sz="1200" u="none" strike="noStrike" kern="1200" dirty="0">
                          <a:effectLst/>
                        </a:rPr>
                        <a:t>Kate Fillo, PhD*</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Director</a:t>
                      </a:r>
                      <a:r>
                        <a:rPr lang="en-US" sz="1200" u="none" strike="noStrike" kern="1200" baseline="0" dirty="0">
                          <a:effectLst/>
                        </a:rPr>
                        <a:t> of Clinical Quality Improvement</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Massachusetts Department of Public Health</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02"/>
                  </a:ext>
                </a:extLst>
              </a:tr>
              <a:tr h="285818">
                <a:tc>
                  <a:txBody>
                    <a:bodyPr/>
                    <a:lstStyle/>
                    <a:p>
                      <a:pPr marL="0" algn="l" defTabSz="914400" rtl="0" eaLnBrk="1" fontAlgn="b" latinLnBrk="0" hangingPunct="1"/>
                      <a:r>
                        <a:rPr lang="en-US" sz="1200" u="none" strike="noStrike" kern="1200" dirty="0">
                          <a:effectLst/>
                        </a:rPr>
                        <a:t>David Tringali, MA*</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Director of Quality Improvement</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Massachusetts Department of Mental Health</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03"/>
                  </a:ext>
                </a:extLst>
              </a:tr>
              <a:tr h="285818">
                <a:tc>
                  <a:txBody>
                    <a:bodyPr/>
                    <a:lstStyle/>
                    <a:p>
                      <a:pPr marL="0" algn="l" defTabSz="914400" rtl="0" eaLnBrk="1" fontAlgn="b" latinLnBrk="0" hangingPunct="1"/>
                      <a:r>
                        <a:rPr lang="en-US" sz="1200" u="none" strike="noStrike" kern="1200" dirty="0">
                          <a:effectLst/>
                        </a:rPr>
                        <a:t>Cristi Carman, MPH</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Quality Reporting Manager</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Center for Health Information and Analysis</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04"/>
                  </a:ext>
                </a:extLst>
              </a:tr>
              <a:tr h="285818">
                <a:tc>
                  <a:txBody>
                    <a:bodyPr/>
                    <a:lstStyle/>
                    <a:p>
                      <a:pPr marL="0" algn="l" defTabSz="914400" rtl="0" eaLnBrk="1" fontAlgn="b" latinLnBrk="0" hangingPunct="1"/>
                      <a:r>
                        <a:rPr lang="en-US" sz="1200" u="none" strike="noStrike" kern="1200" dirty="0">
                          <a:effectLst/>
                        </a:rPr>
                        <a:t>Katie Shea</a:t>
                      </a:r>
                      <a:r>
                        <a:rPr lang="en-US" sz="1200" u="none" strike="noStrike" kern="1200" baseline="0" dirty="0">
                          <a:effectLst/>
                        </a:rPr>
                        <a:t> </a:t>
                      </a:r>
                      <a:r>
                        <a:rPr lang="en-US" sz="1200" u="none" strike="noStrike" kern="1200" dirty="0">
                          <a:effectLst/>
                        </a:rPr>
                        <a:t>Barrett, MPH</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Policy Director, Accountable Care</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Health Policy Commission</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05"/>
                  </a:ext>
                </a:extLst>
              </a:tr>
              <a:tr h="285818">
                <a:tc>
                  <a:txBody>
                    <a:bodyPr/>
                    <a:lstStyle/>
                    <a:p>
                      <a:pPr marL="0" algn="l" defTabSz="914400" rtl="0" eaLnBrk="1" fontAlgn="b" latinLnBrk="0" hangingPunct="1"/>
                      <a:r>
                        <a:rPr lang="en-US" sz="1200" u="none" strike="noStrike" kern="1200" dirty="0">
                          <a:effectLst/>
                        </a:rPr>
                        <a:t>Linda Shaughnessy, MBA</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Director, MassHealth Quality Office</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MassHealth</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06"/>
                  </a:ext>
                </a:extLst>
              </a:tr>
              <a:tr h="285818">
                <a:tc>
                  <a:txBody>
                    <a:bodyPr/>
                    <a:lstStyle/>
                    <a:p>
                      <a:pPr marL="0" algn="l" defTabSz="914400" rtl="0" eaLnBrk="1" fontAlgn="b" latinLnBrk="0" hangingPunct="1"/>
                      <a:r>
                        <a:rPr lang="en-US" sz="1200" u="none" strike="noStrike" kern="1200" dirty="0">
                          <a:solidFill>
                            <a:schemeClr val="dk1"/>
                          </a:solidFill>
                          <a:effectLst/>
                          <a:latin typeface="+mn-lt"/>
                          <a:ea typeface="+mn-ea"/>
                          <a:cs typeface="+mn-cs"/>
                        </a:rPr>
                        <a:t>Randi Berkowitz, MD*</a:t>
                      </a:r>
                    </a:p>
                  </a:txBody>
                  <a:tcPr marL="6561" marR="6561" marT="6561" marB="0" anchor="ctr"/>
                </a:tc>
                <a:tc>
                  <a:txBody>
                    <a:bodyPr/>
                    <a:lstStyle/>
                    <a:p>
                      <a:pPr marL="0" algn="l" defTabSz="914400" rtl="0" eaLnBrk="1" fontAlgn="b" latinLnBrk="0" hangingPunct="1"/>
                      <a:r>
                        <a:rPr lang="en-US" sz="1200" u="none" strike="noStrike" kern="1200" dirty="0">
                          <a:solidFill>
                            <a:schemeClr val="dk1"/>
                          </a:solidFill>
                          <a:effectLst/>
                          <a:latin typeface="+mn-lt"/>
                          <a:ea typeface="+mn-ea"/>
                          <a:cs typeface="+mn-cs"/>
                        </a:rPr>
                        <a:t>Medical Director for Accountable Communities of Care</a:t>
                      </a:r>
                    </a:p>
                  </a:txBody>
                  <a:tcPr marL="6561" marR="6561" marT="6561" marB="0" anchor="ctr"/>
                </a:tc>
                <a:tc>
                  <a:txBody>
                    <a:bodyPr/>
                    <a:lstStyle/>
                    <a:p>
                      <a:pPr marL="0" algn="l" defTabSz="914400" rtl="0" eaLnBrk="1" fontAlgn="b" latinLnBrk="0" hangingPunct="1"/>
                      <a:r>
                        <a:rPr lang="en-US" sz="1200" u="none" strike="noStrike" kern="1200" dirty="0">
                          <a:solidFill>
                            <a:schemeClr val="dk1"/>
                          </a:solidFill>
                          <a:effectLst/>
                          <a:latin typeface="+mn-lt"/>
                          <a:ea typeface="+mn-ea"/>
                          <a:cs typeface="+mn-cs"/>
                        </a:rPr>
                        <a:t>MassHealth</a:t>
                      </a:r>
                    </a:p>
                  </a:txBody>
                  <a:tcPr marL="6561" marR="6561" marT="6561" marB="0" anchor="ctr"/>
                </a:tc>
                <a:extLst>
                  <a:ext uri="{0D108BD9-81ED-4DB2-BD59-A6C34878D82A}">
                    <a16:rowId xmlns:a16="http://schemas.microsoft.com/office/drawing/2014/main" val="10007"/>
                  </a:ext>
                </a:extLst>
              </a:tr>
              <a:tr h="561737">
                <a:tc>
                  <a:txBody>
                    <a:bodyPr/>
                    <a:lstStyle/>
                    <a:p>
                      <a:pPr marL="0" algn="l" defTabSz="914400" rtl="0" eaLnBrk="1" fontAlgn="b" latinLnBrk="0" hangingPunct="1"/>
                      <a:r>
                        <a:rPr lang="en-US" sz="1200" u="none" strike="noStrike" kern="1200" dirty="0">
                          <a:effectLst/>
                        </a:rPr>
                        <a:t>Gail Grossman*</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Assistant Commissioner for Quality Management</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Massachusetts Department of Developmental Services</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08"/>
                  </a:ext>
                </a:extLst>
              </a:tr>
              <a:tr h="285818">
                <a:tc>
                  <a:txBody>
                    <a:bodyPr/>
                    <a:lstStyle/>
                    <a:p>
                      <a:pPr marL="0" algn="l" defTabSz="914400" rtl="0" eaLnBrk="1" fontAlgn="b" latinLnBrk="0" hangingPunct="1"/>
                      <a:r>
                        <a:rPr lang="en-US" sz="1200" u="none" strike="noStrike" kern="1200" dirty="0">
                          <a:effectLst/>
                        </a:rPr>
                        <a:t>Roberta Herman, MD</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Executive Director</a:t>
                      </a:r>
                      <a:endParaRPr lang="en-US" sz="1200" u="none" strike="noStrike" kern="1200" dirty="0">
                        <a:solidFill>
                          <a:schemeClr val="dk1"/>
                        </a:solidFill>
                        <a:effectLst/>
                        <a:latin typeface="+mn-lt"/>
                        <a:ea typeface="+mn-ea"/>
                        <a:cs typeface="+mn-cs"/>
                      </a:endParaRPr>
                    </a:p>
                  </a:txBody>
                  <a:tcPr marL="6561" marR="6561" marT="6561" marB="0" anchor="ctr"/>
                </a:tc>
                <a:tc>
                  <a:txBody>
                    <a:bodyPr/>
                    <a:lstStyle/>
                    <a:p>
                      <a:pPr marL="0" algn="l" defTabSz="914400" rtl="0" eaLnBrk="1" fontAlgn="b" latinLnBrk="0" hangingPunct="1"/>
                      <a:r>
                        <a:rPr lang="en-US" sz="1200" u="none" strike="noStrike" kern="1200" dirty="0">
                          <a:effectLst/>
                        </a:rPr>
                        <a:t>Group Insurance Commission</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09"/>
                  </a:ext>
                </a:extLst>
              </a:tr>
              <a:tr h="285818">
                <a:tc>
                  <a:txBody>
                    <a:bodyPr/>
                    <a:lstStyle/>
                    <a:p>
                      <a:pPr marL="0" algn="l" defTabSz="914400" rtl="0" eaLnBrk="1" fontAlgn="b" latinLnBrk="0" hangingPunct="1"/>
                      <a:r>
                        <a:rPr lang="en-US" sz="1200" u="none" strike="noStrike" kern="1200" dirty="0">
                          <a:solidFill>
                            <a:schemeClr val="dk1"/>
                          </a:solidFill>
                          <a:effectLst/>
                          <a:latin typeface="+mn-lt"/>
                          <a:ea typeface="+mn-ea"/>
                          <a:cs typeface="+mn-cs"/>
                        </a:rPr>
                        <a:t>Kevin Beagan, MPH, MPP</a:t>
                      </a:r>
                    </a:p>
                  </a:txBody>
                  <a:tcPr marL="6561" marR="6561" marT="6561" marB="0" anchor="ctr"/>
                </a:tc>
                <a:tc>
                  <a:txBody>
                    <a:bodyPr/>
                    <a:lstStyle/>
                    <a:p>
                      <a:pPr marL="0" algn="l" defTabSz="914400" rtl="0" eaLnBrk="1" fontAlgn="b" latinLnBrk="0" hangingPunct="1"/>
                      <a:r>
                        <a:rPr lang="en-US" sz="1200" u="none" strike="noStrike" kern="1200" dirty="0">
                          <a:solidFill>
                            <a:schemeClr val="dk1"/>
                          </a:solidFill>
                          <a:effectLst/>
                          <a:latin typeface="+mn-lt"/>
                          <a:ea typeface="+mn-ea"/>
                          <a:cs typeface="+mn-cs"/>
                        </a:rPr>
                        <a:t>Deputy Commissioner,</a:t>
                      </a:r>
                      <a:r>
                        <a:rPr lang="en-US" sz="1200" u="none" strike="noStrike" kern="1200" baseline="0" dirty="0">
                          <a:solidFill>
                            <a:schemeClr val="dk1"/>
                          </a:solidFill>
                          <a:effectLst/>
                          <a:latin typeface="+mn-lt"/>
                          <a:ea typeface="+mn-ea"/>
                          <a:cs typeface="+mn-cs"/>
                        </a:rPr>
                        <a:t> </a:t>
                      </a:r>
                      <a:r>
                        <a:rPr lang="en-US" sz="1200" u="none" strike="noStrike" kern="1200" dirty="0">
                          <a:solidFill>
                            <a:schemeClr val="dk1"/>
                          </a:solidFill>
                          <a:effectLst/>
                          <a:latin typeface="+mn-lt"/>
                          <a:ea typeface="+mn-ea"/>
                          <a:cs typeface="+mn-cs"/>
                        </a:rPr>
                        <a:t>Health Care Access Bureau</a:t>
                      </a:r>
                    </a:p>
                  </a:txBody>
                  <a:tcPr marL="6561" marR="6561" marT="6561" marB="0" anchor="ctr"/>
                </a:tc>
                <a:tc>
                  <a:txBody>
                    <a:bodyPr/>
                    <a:lstStyle/>
                    <a:p>
                      <a:pPr marL="0" algn="l" defTabSz="914400" rtl="0" eaLnBrk="1" fontAlgn="b" latinLnBrk="0" hangingPunct="1"/>
                      <a:r>
                        <a:rPr lang="en-US" sz="1200" u="none" strike="noStrike" kern="1200" dirty="0">
                          <a:solidFill>
                            <a:schemeClr val="dk1"/>
                          </a:solidFill>
                          <a:effectLst/>
                          <a:latin typeface="+mn-lt"/>
                          <a:ea typeface="+mn-ea"/>
                          <a:cs typeface="+mn-cs"/>
                        </a:rPr>
                        <a:t>Division of</a:t>
                      </a:r>
                      <a:r>
                        <a:rPr lang="en-US" sz="1200" u="none" strike="noStrike" kern="1200" baseline="0" dirty="0">
                          <a:solidFill>
                            <a:schemeClr val="dk1"/>
                          </a:solidFill>
                          <a:effectLst/>
                          <a:latin typeface="+mn-lt"/>
                          <a:ea typeface="+mn-ea"/>
                          <a:cs typeface="+mn-cs"/>
                        </a:rPr>
                        <a:t> Insurance</a:t>
                      </a:r>
                      <a:endParaRPr lang="en-US" sz="1200" u="none" strike="noStrike" kern="1200" dirty="0">
                        <a:solidFill>
                          <a:schemeClr val="dk1"/>
                        </a:solidFill>
                        <a:effectLst/>
                        <a:latin typeface="+mn-lt"/>
                        <a:ea typeface="+mn-ea"/>
                        <a:cs typeface="+mn-cs"/>
                      </a:endParaRPr>
                    </a:p>
                  </a:txBody>
                  <a:tcPr marL="6561" marR="6561" marT="6561" marB="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7474330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p:txBody>
          <a:bodyPr/>
          <a:lstStyle/>
          <a:p>
            <a:r>
              <a:rPr lang="en-US" dirty="0"/>
              <a:t>Welcome and introductions</a:t>
            </a:r>
          </a:p>
          <a:p>
            <a:r>
              <a:rPr lang="en-US" dirty="0"/>
              <a:t>Background and rationale for alignment</a:t>
            </a:r>
          </a:p>
          <a:p>
            <a:r>
              <a:rPr lang="en-US" dirty="0"/>
              <a:t>Process and lessons from other states</a:t>
            </a:r>
          </a:p>
          <a:p>
            <a:r>
              <a:rPr lang="en-US" dirty="0"/>
              <a:t>Next steps</a:t>
            </a:r>
          </a:p>
        </p:txBody>
      </p:sp>
      <p:sp>
        <p:nvSpPr>
          <p:cNvPr id="4" name="Rectangle 3"/>
          <p:cNvSpPr/>
          <p:nvPr/>
        </p:nvSpPr>
        <p:spPr>
          <a:xfrm>
            <a:off x="-83127" y="2209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t>The case for advancing a coordinated quality strategy</a:t>
            </a:r>
          </a:p>
        </p:txBody>
      </p:sp>
      <p:sp>
        <p:nvSpPr>
          <p:cNvPr id="2" name="Content Placeholder 1"/>
          <p:cNvSpPr>
            <a:spLocks noGrp="1"/>
          </p:cNvSpPr>
          <p:nvPr>
            <p:ph sz="half" idx="1"/>
          </p:nvPr>
        </p:nvSpPr>
        <p:spPr>
          <a:xfrm>
            <a:off x="431800" y="1143000"/>
            <a:ext cx="8331200" cy="4191000"/>
          </a:xfrm>
          <a:ln>
            <a:noFill/>
          </a:ln>
        </p:spPr>
        <p:txBody>
          <a:bodyPr>
            <a:noAutofit/>
          </a:bodyPr>
          <a:lstStyle/>
          <a:p>
            <a:pPr>
              <a:spcAft>
                <a:spcPts val="1800"/>
              </a:spcAft>
            </a:pPr>
            <a:r>
              <a:rPr lang="en-US" sz="1400" dirty="0"/>
              <a:t>Quality measurement is fragmented across private and public programs with few similar measures used to assess healthcare performance across all programs.</a:t>
            </a:r>
          </a:p>
          <a:p>
            <a:pPr>
              <a:spcAft>
                <a:spcPts val="1800"/>
              </a:spcAft>
            </a:pPr>
            <a:r>
              <a:rPr lang="en-US" sz="1400" dirty="0"/>
              <a:t>Providers do not receive a unified message on quality measurement, diluting the impact of improvement initiatives and contributing to administrative burden that is both time consuming and costly.</a:t>
            </a:r>
          </a:p>
          <a:p>
            <a:pPr>
              <a:spcAft>
                <a:spcPts val="1800"/>
              </a:spcAft>
            </a:pPr>
            <a:r>
              <a:rPr lang="en-US" sz="1400" dirty="0"/>
              <a:t>Policymakers in the Commonwealth currently rely on a set of mostly process measures (through the Statewide Quality Measure Set) to assess the quality of non-hospital based healthcare in the Commonwealth. </a:t>
            </a:r>
          </a:p>
          <a:p>
            <a:pPr>
              <a:spcAft>
                <a:spcPts val="1800"/>
              </a:spcAft>
            </a:pPr>
            <a:r>
              <a:rPr lang="en-US" sz="1400" dirty="0"/>
              <a:t>There is a growing interest in using outcome measures to more meaningfully evaluate quality. At present, outcome measures are burdensome to report for providers and payers alike in the absence of a centralized method for data collection and abstraction.</a:t>
            </a:r>
          </a:p>
          <a:p>
            <a:pPr>
              <a:spcAft>
                <a:spcPts val="1800"/>
              </a:spcAft>
            </a:pPr>
            <a:r>
              <a:rPr lang="en-US" sz="1400" dirty="0"/>
              <a:t>More payers and healthcare organizations are entering into Alternative Payment Models (APMs), which tie financial rewards to performance on quality measures.</a:t>
            </a:r>
          </a:p>
        </p:txBody>
      </p:sp>
      <p:sp>
        <p:nvSpPr>
          <p:cNvPr id="4" name="Rounded Rectangle 3"/>
          <p:cNvSpPr/>
          <p:nvPr/>
        </p:nvSpPr>
        <p:spPr>
          <a:xfrm>
            <a:off x="457200" y="5257800"/>
            <a:ext cx="8229600" cy="1219200"/>
          </a:xfrm>
          <a:prstGeom prst="roundRect">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solidFill>
                  <a:schemeClr val="tx1"/>
                </a:solidFill>
                <a:latin typeface="Book Antiqua" panose="02040602050305030304" pitchFamily="18" charset="0"/>
              </a:rPr>
              <a:t>Vision: </a:t>
            </a:r>
          </a:p>
          <a:p>
            <a:pPr algn="ctr"/>
            <a:r>
              <a:rPr lang="en-US" sz="1600" b="1" dirty="0">
                <a:solidFill>
                  <a:schemeClr val="tx1"/>
                </a:solidFill>
                <a:latin typeface="Book Antiqua" panose="02040602050305030304" pitchFamily="18" charset="0"/>
              </a:rPr>
              <a:t> A coordinated quality strategy that focuses the improvement of healthcare quality and health outcomes for all residents of the Commonwealth and reduces the administrative burden on provider and payer organizations.</a:t>
            </a:r>
          </a:p>
        </p:txBody>
      </p:sp>
    </p:spTree>
    <p:extLst>
      <p:ext uri="{BB962C8B-B14F-4D97-AF65-F5344CB8AC3E}">
        <p14:creationId xmlns:p14="http://schemas.microsoft.com/office/powerpoint/2010/main" val="267545889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109538"/>
            <a:ext cx="5664200" cy="762000"/>
          </a:xfrm>
        </p:spPr>
        <p:txBody>
          <a:bodyPr>
            <a:noAutofit/>
          </a:bodyPr>
          <a:lstStyle/>
          <a:p>
            <a:r>
              <a:rPr lang="en-US" dirty="0"/>
              <a:t>Quality measurement and reporting places a resource burden on providers</a:t>
            </a:r>
          </a:p>
        </p:txBody>
      </p:sp>
      <p:sp>
        <p:nvSpPr>
          <p:cNvPr id="4" name="TextBox 3"/>
          <p:cNvSpPr txBox="1"/>
          <p:nvPr/>
        </p:nvSpPr>
        <p:spPr>
          <a:xfrm>
            <a:off x="317500" y="1262114"/>
            <a:ext cx="4254500" cy="1569660"/>
          </a:xfrm>
          <a:prstGeom prst="rect">
            <a:avLst/>
          </a:prstGeom>
          <a:solidFill>
            <a:schemeClr val="accent3">
              <a:lumMod val="20000"/>
              <a:lumOff val="80000"/>
            </a:schemeClr>
          </a:solidFill>
        </p:spPr>
        <p:txBody>
          <a:bodyPr wrap="square" rtlCol="0">
            <a:spAutoFit/>
          </a:bodyPr>
          <a:lstStyle/>
          <a:p>
            <a:r>
              <a:rPr lang="en-US" sz="1600" dirty="0">
                <a:latin typeface="Book Antiqua" panose="02040602050305030304" pitchFamily="18" charset="0"/>
              </a:rPr>
              <a:t>In December 2016, Massachusetts Health &amp; Hospital Association (MHA) conducted a Quality Measurement and Reporting Resources Survey. 27 hospitals responded to the survey, and 22 of those provided financial estimates. </a:t>
            </a:r>
          </a:p>
        </p:txBody>
      </p:sp>
      <p:sp>
        <p:nvSpPr>
          <p:cNvPr id="7" name="Rectangle 6"/>
          <p:cNvSpPr/>
          <p:nvPr/>
        </p:nvSpPr>
        <p:spPr>
          <a:xfrm>
            <a:off x="355600" y="2895600"/>
            <a:ext cx="4178300" cy="3539430"/>
          </a:xfrm>
          <a:prstGeom prst="rect">
            <a:avLst/>
          </a:prstGeom>
        </p:spPr>
        <p:txBody>
          <a:bodyPr wrap="square">
            <a:spAutoFit/>
          </a:bodyPr>
          <a:lstStyle/>
          <a:p>
            <a:r>
              <a:rPr lang="en-US" sz="3200" b="1" dirty="0">
                <a:solidFill>
                  <a:schemeClr val="tx2"/>
                </a:solidFill>
                <a:latin typeface="Book Antiqua" panose="02040602050305030304" pitchFamily="18" charset="0"/>
              </a:rPr>
              <a:t>$19 million </a:t>
            </a:r>
            <a:r>
              <a:rPr lang="en-US" sz="1600" dirty="0">
                <a:solidFill>
                  <a:schemeClr val="tx2"/>
                </a:solidFill>
                <a:latin typeface="Book Antiqua" panose="02040602050305030304" pitchFamily="18" charset="0"/>
              </a:rPr>
              <a:t>spent in quality reporting among the 22 survey respondents</a:t>
            </a:r>
          </a:p>
          <a:p>
            <a:endParaRPr lang="en-US" sz="1600" dirty="0">
              <a:solidFill>
                <a:schemeClr val="tx2"/>
              </a:solidFill>
              <a:latin typeface="Book Antiqua" panose="02040602050305030304" pitchFamily="18" charset="0"/>
            </a:endParaRPr>
          </a:p>
          <a:p>
            <a:r>
              <a:rPr lang="en-US" sz="1600" dirty="0">
                <a:solidFill>
                  <a:schemeClr val="tx2"/>
                </a:solidFill>
                <a:latin typeface="Book Antiqua" panose="02040602050305030304" pitchFamily="18" charset="0"/>
              </a:rPr>
              <a:t>All respondents reported a combined </a:t>
            </a:r>
            <a:r>
              <a:rPr lang="en-US" sz="3200" b="1" dirty="0">
                <a:solidFill>
                  <a:schemeClr val="tx2"/>
                </a:solidFill>
                <a:latin typeface="Book Antiqua" panose="02040602050305030304" pitchFamily="18" charset="0"/>
              </a:rPr>
              <a:t>167 FTEs</a:t>
            </a:r>
            <a:r>
              <a:rPr lang="en-US" sz="1600" dirty="0">
                <a:solidFill>
                  <a:schemeClr val="tx2"/>
                </a:solidFill>
                <a:latin typeface="Book Antiqua" panose="02040602050305030304" pitchFamily="18" charset="0"/>
              </a:rPr>
              <a:t> </a:t>
            </a:r>
            <a:r>
              <a:rPr lang="en-US" sz="3200" b="1" dirty="0">
                <a:solidFill>
                  <a:schemeClr val="tx2"/>
                </a:solidFill>
                <a:latin typeface="Book Antiqua" panose="02040602050305030304" pitchFamily="18" charset="0"/>
              </a:rPr>
              <a:t> </a:t>
            </a:r>
          </a:p>
          <a:p>
            <a:endParaRPr lang="en-US" sz="1600" b="1" dirty="0">
              <a:solidFill>
                <a:schemeClr val="tx2"/>
              </a:solidFill>
              <a:latin typeface="Book Antiqua" panose="02040602050305030304" pitchFamily="18" charset="0"/>
            </a:endParaRPr>
          </a:p>
          <a:p>
            <a:r>
              <a:rPr lang="en-US" sz="1600" dirty="0">
                <a:solidFill>
                  <a:schemeClr val="tx2"/>
                </a:solidFill>
                <a:latin typeface="Book Antiqua" panose="02040602050305030304" pitchFamily="18" charset="0"/>
              </a:rPr>
              <a:t>MHA estimates that </a:t>
            </a:r>
            <a:r>
              <a:rPr lang="en-US" sz="3200" b="1" dirty="0">
                <a:solidFill>
                  <a:schemeClr val="tx2"/>
                </a:solidFill>
                <a:latin typeface="Book Antiqua" panose="02040602050305030304" pitchFamily="18" charset="0"/>
              </a:rPr>
              <a:t>over $67 million statewide</a:t>
            </a:r>
            <a:r>
              <a:rPr lang="en-US" sz="2400" dirty="0">
                <a:solidFill>
                  <a:schemeClr val="tx2"/>
                </a:solidFill>
                <a:latin typeface="Book Antiqua" panose="02040602050305030304" pitchFamily="18" charset="0"/>
              </a:rPr>
              <a:t> </a:t>
            </a:r>
            <a:r>
              <a:rPr lang="en-US" sz="1600" dirty="0">
                <a:solidFill>
                  <a:schemeClr val="tx2"/>
                </a:solidFill>
                <a:latin typeface="Book Antiqua" panose="02040602050305030304" pitchFamily="18" charset="0"/>
              </a:rPr>
              <a:t>is spent by provider organizations on quality measurement and reporting </a:t>
            </a:r>
          </a:p>
        </p:txBody>
      </p:sp>
      <p:graphicFrame>
        <p:nvGraphicFramePr>
          <p:cNvPr id="8" name="Chart 7"/>
          <p:cNvGraphicFramePr>
            <a:graphicFrameLocks/>
          </p:cNvGraphicFramePr>
          <p:nvPr>
            <p:extLst>
              <p:ext uri="{D42A27DB-BD31-4B8C-83A1-F6EECF244321}">
                <p14:modId xmlns:p14="http://schemas.microsoft.com/office/powerpoint/2010/main" val="2255395601"/>
              </p:ext>
            </p:extLst>
          </p:nvPr>
        </p:nvGraphicFramePr>
        <p:xfrm>
          <a:off x="4876800" y="3886200"/>
          <a:ext cx="4114800" cy="2971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979452447"/>
              </p:ext>
            </p:extLst>
          </p:nvPr>
        </p:nvGraphicFramePr>
        <p:xfrm>
          <a:off x="4953000" y="1143000"/>
          <a:ext cx="4038600" cy="28422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555794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225" y="1143000"/>
            <a:ext cx="5656425" cy="468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736599" y="109538"/>
            <a:ext cx="5511801" cy="804862"/>
          </a:xfrm>
        </p:spPr>
        <p:txBody>
          <a:bodyPr>
            <a:noAutofit/>
          </a:bodyPr>
          <a:lstStyle/>
          <a:p>
            <a:r>
              <a:rPr lang="en-US" dirty="0"/>
              <a:t>Many different measures in use by Massachusetts payers in APMs</a:t>
            </a:r>
          </a:p>
        </p:txBody>
      </p:sp>
      <p:sp>
        <p:nvSpPr>
          <p:cNvPr id="10" name="TextBox 9"/>
          <p:cNvSpPr txBox="1"/>
          <p:nvPr/>
        </p:nvSpPr>
        <p:spPr>
          <a:xfrm>
            <a:off x="990600" y="5943600"/>
            <a:ext cx="7162800" cy="400110"/>
          </a:xfrm>
          <a:prstGeom prst="rect">
            <a:avLst/>
          </a:prstGeom>
          <a:noFill/>
        </p:spPr>
        <p:txBody>
          <a:bodyPr wrap="square" rtlCol="0">
            <a:spAutoFit/>
          </a:bodyPr>
          <a:lstStyle/>
          <a:p>
            <a:r>
              <a:rPr lang="en-US" sz="1000" dirty="0">
                <a:solidFill>
                  <a:schemeClr val="bg1">
                    <a:lumMod val="50000"/>
                  </a:schemeClr>
                </a:solidFill>
                <a:latin typeface="Book Antiqua" panose="02040602050305030304" pitchFamily="18" charset="0"/>
              </a:rPr>
              <a:t>*The measure sets used in this analysis are MassHealth ACO, CMS AHIP ACO/PCMH Core Set, Harvard Pilgrim Health Care, Blue Cross Blue Shield of Massachusetts, and Tufts Health Plan.</a:t>
            </a:r>
          </a:p>
        </p:txBody>
      </p:sp>
      <p:sp>
        <p:nvSpPr>
          <p:cNvPr id="11" name="TextBox 10"/>
          <p:cNvSpPr txBox="1"/>
          <p:nvPr/>
        </p:nvSpPr>
        <p:spPr>
          <a:xfrm>
            <a:off x="6248400" y="1905000"/>
            <a:ext cx="2667000" cy="3416320"/>
          </a:xfrm>
          <a:prstGeom prst="rect">
            <a:avLst/>
          </a:prstGeom>
          <a:noFill/>
        </p:spPr>
        <p:txBody>
          <a:bodyPr wrap="square" rtlCol="0">
            <a:spAutoFit/>
          </a:bodyPr>
          <a:lstStyle/>
          <a:p>
            <a:pPr marL="171450" indent="-171450">
              <a:buFont typeface="Arial" panose="020B0604020202020204" pitchFamily="34" charset="0"/>
              <a:buChar char="•"/>
            </a:pPr>
            <a:r>
              <a:rPr lang="en-US" dirty="0">
                <a:latin typeface="Book Antiqua" panose="02040602050305030304" pitchFamily="18" charset="0"/>
              </a:rPr>
              <a:t>A total of 106 measures were included in this comparison.</a:t>
            </a:r>
          </a:p>
          <a:p>
            <a:endParaRPr lang="en-US" dirty="0">
              <a:latin typeface="Book Antiqua" panose="02040602050305030304" pitchFamily="18" charset="0"/>
            </a:endParaRPr>
          </a:p>
          <a:p>
            <a:pPr marL="171450" indent="-171450">
              <a:buFont typeface="Arial" panose="020B0604020202020204" pitchFamily="34" charset="0"/>
              <a:buChar char="•"/>
            </a:pPr>
            <a:r>
              <a:rPr lang="en-US" dirty="0">
                <a:latin typeface="Book Antiqua" panose="02040602050305030304" pitchFamily="18" charset="0"/>
              </a:rPr>
              <a:t>Measures were included if they were identified as in use by at least one of the 5 payers/measure sets, on at least 10 APM contracts.</a:t>
            </a:r>
          </a:p>
        </p:txBody>
      </p:sp>
      <p:cxnSp>
        <p:nvCxnSpPr>
          <p:cNvPr id="8" name="Straight Arrow Connector 7"/>
          <p:cNvCxnSpPr/>
          <p:nvPr/>
        </p:nvCxnSpPr>
        <p:spPr bwMode="auto">
          <a:xfrm flipH="1" flipV="1">
            <a:off x="1600200" y="2249471"/>
            <a:ext cx="838200" cy="22545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9" name="Rounded Rectangle 8"/>
          <p:cNvSpPr/>
          <p:nvPr/>
        </p:nvSpPr>
        <p:spPr bwMode="auto">
          <a:xfrm>
            <a:off x="2438400" y="2362200"/>
            <a:ext cx="1752600" cy="762000"/>
          </a:xfrm>
          <a:prstGeom prst="roundRect">
            <a:avLst/>
          </a:prstGeom>
          <a:solidFill>
            <a:schemeClr val="accent1"/>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dirty="0">
                <a:latin typeface="Arial" pitchFamily="34" charset="0"/>
              </a:rPr>
              <a:t>62 measures are unique to just one payer, and only 1 measure is used by all 5 payers</a:t>
            </a:r>
          </a:p>
        </p:txBody>
      </p:sp>
    </p:spTree>
    <p:extLst>
      <p:ext uri="{BB962C8B-B14F-4D97-AF65-F5344CB8AC3E}">
        <p14:creationId xmlns:p14="http://schemas.microsoft.com/office/powerpoint/2010/main" val="2600180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Quality Measurement Taskforce and DSRIP Subcommittee Overview</a:t>
            </a:r>
          </a:p>
        </p:txBody>
      </p:sp>
      <p:sp>
        <p:nvSpPr>
          <p:cNvPr id="10" name="Rectangle 9"/>
          <p:cNvSpPr/>
          <p:nvPr/>
        </p:nvSpPr>
        <p:spPr>
          <a:xfrm>
            <a:off x="304800" y="3703253"/>
            <a:ext cx="8423888" cy="3920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prstClr val="white"/>
                </a:solidFill>
                <a:latin typeface="Book Antiqua" panose="02040602050305030304" pitchFamily="18" charset="0"/>
                <a:cs typeface="Arial" panose="020B0604020202020204" pitchFamily="34" charset="0"/>
              </a:rPr>
              <a:t>Quality Measurement Taskforce Goals</a:t>
            </a:r>
          </a:p>
        </p:txBody>
      </p:sp>
      <p:grpSp>
        <p:nvGrpSpPr>
          <p:cNvPr id="13" name="Group 12"/>
          <p:cNvGrpSpPr/>
          <p:nvPr/>
        </p:nvGrpSpPr>
        <p:grpSpPr>
          <a:xfrm>
            <a:off x="609600" y="4159989"/>
            <a:ext cx="8115422" cy="470490"/>
            <a:chOff x="838200" y="5486400"/>
            <a:chExt cx="7924800" cy="457200"/>
          </a:xfrm>
        </p:grpSpPr>
        <p:sp>
          <p:nvSpPr>
            <p:cNvPr id="24" name="Rectangle 23"/>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400" dirty="0">
                  <a:solidFill>
                    <a:prstClr val="black"/>
                  </a:solidFill>
                  <a:latin typeface="Book Antiqua" panose="02040602050305030304" pitchFamily="18" charset="0"/>
                  <a:cs typeface="Arial" panose="020B0604020202020204" pitchFamily="34" charset="0"/>
                </a:rPr>
                <a:t>Gain consensus on a quality measure set to be used going forward in alternative payment model (i.e. global budget) contracts with providers in MA</a:t>
              </a:r>
            </a:p>
          </p:txBody>
        </p:sp>
        <p:sp>
          <p:nvSpPr>
            <p:cNvPr id="25" name="Oval 24"/>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Book Antiqua" panose="02040602050305030304" pitchFamily="18" charset="0"/>
                  <a:cs typeface="Arial" panose="020B0604020202020204" pitchFamily="34" charset="0"/>
                </a:rPr>
                <a:t>1</a:t>
              </a:r>
            </a:p>
          </p:txBody>
        </p:sp>
      </p:grpSp>
      <p:grpSp>
        <p:nvGrpSpPr>
          <p:cNvPr id="14" name="Group 13"/>
          <p:cNvGrpSpPr/>
          <p:nvPr/>
        </p:nvGrpSpPr>
        <p:grpSpPr>
          <a:xfrm>
            <a:off x="609600" y="4787310"/>
            <a:ext cx="8115422" cy="470490"/>
            <a:chOff x="838200" y="5486400"/>
            <a:chExt cx="7924800" cy="457200"/>
          </a:xfrm>
        </p:grpSpPr>
        <p:sp>
          <p:nvSpPr>
            <p:cNvPr id="22" name="Rectangle 21"/>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400" dirty="0">
                  <a:solidFill>
                    <a:prstClr val="black"/>
                  </a:solidFill>
                  <a:latin typeface="Book Antiqua" panose="02040602050305030304" pitchFamily="18" charset="0"/>
                  <a:cs typeface="Arial" panose="020B0604020202020204" pitchFamily="34" charset="0"/>
                </a:rPr>
                <a:t>Identify strategic priority areas for measure development in the Commonwealth (e.g. patient reported outcomes, substance use disorder care)</a:t>
              </a:r>
              <a:endParaRPr lang="en-US" sz="1400" dirty="0">
                <a:latin typeface="Book Antiqua" panose="02040602050305030304" pitchFamily="18" charset="0"/>
              </a:endParaRPr>
            </a:p>
          </p:txBody>
        </p:sp>
        <p:sp>
          <p:nvSpPr>
            <p:cNvPr id="23" name="Oval 22"/>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prstClr val="white"/>
                  </a:solidFill>
                  <a:latin typeface="Book Antiqua" panose="02040602050305030304" pitchFamily="18" charset="0"/>
                  <a:cs typeface="Arial" panose="020B0604020202020204" pitchFamily="34" charset="0"/>
                </a:rPr>
                <a:t>2</a:t>
              </a:r>
            </a:p>
          </p:txBody>
        </p:sp>
      </p:grpSp>
      <p:sp>
        <p:nvSpPr>
          <p:cNvPr id="16" name="Rectangle 15"/>
          <p:cNvSpPr/>
          <p:nvPr/>
        </p:nvSpPr>
        <p:spPr>
          <a:xfrm>
            <a:off x="304800" y="5381400"/>
            <a:ext cx="8423888" cy="3920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prstClr val="white"/>
                </a:solidFill>
                <a:latin typeface="Book Antiqua" panose="02040602050305030304" pitchFamily="18" charset="0"/>
                <a:cs typeface="Arial" panose="020B0604020202020204" pitchFamily="34" charset="0"/>
              </a:rPr>
              <a:t>DSRIP Subcommittee Goals </a:t>
            </a:r>
          </a:p>
        </p:txBody>
      </p:sp>
      <p:grpSp>
        <p:nvGrpSpPr>
          <p:cNvPr id="17" name="Group 16"/>
          <p:cNvGrpSpPr/>
          <p:nvPr/>
        </p:nvGrpSpPr>
        <p:grpSpPr>
          <a:xfrm>
            <a:off x="609600" y="5930312"/>
            <a:ext cx="8119088" cy="546688"/>
            <a:chOff x="838200" y="5128386"/>
            <a:chExt cx="7887477" cy="531245"/>
          </a:xfrm>
        </p:grpSpPr>
        <p:sp>
          <p:nvSpPr>
            <p:cNvPr id="18" name="Rectangle 17"/>
            <p:cNvSpPr/>
            <p:nvPr/>
          </p:nvSpPr>
          <p:spPr>
            <a:xfrm>
              <a:off x="1143000" y="5128386"/>
              <a:ext cx="7582677" cy="531245"/>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a:r>
                <a:rPr lang="en-US" sz="1400" dirty="0">
                  <a:solidFill>
                    <a:prstClr val="black"/>
                  </a:solidFill>
                  <a:latin typeface="Book Antiqua" panose="02040602050305030304" pitchFamily="18" charset="0"/>
                  <a:cs typeface="Arial" panose="020B0604020202020204" pitchFamily="34" charset="0"/>
                </a:rPr>
                <a:t>Advise MassHealth on quality measures and methodology for its Accountable Care Organizations (ACOs), Community Partners (CPs) and other DSRIP programs</a:t>
              </a:r>
            </a:p>
          </p:txBody>
        </p:sp>
        <p:sp>
          <p:nvSpPr>
            <p:cNvPr id="19" name="Oval 18"/>
            <p:cNvSpPr/>
            <p:nvPr/>
          </p:nvSpPr>
          <p:spPr>
            <a:xfrm>
              <a:off x="838200" y="5128386"/>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white"/>
                  </a:solidFill>
                  <a:latin typeface="Book Antiqua" panose="02040602050305030304" pitchFamily="18" charset="0"/>
                  <a:cs typeface="Arial" panose="020B0604020202020204" pitchFamily="34" charset="0"/>
                </a:rPr>
                <a:t>3</a:t>
              </a:r>
            </a:p>
          </p:txBody>
        </p:sp>
      </p:grpSp>
      <p:sp>
        <p:nvSpPr>
          <p:cNvPr id="31" name="Rectangle 30"/>
          <p:cNvSpPr/>
          <p:nvPr/>
        </p:nvSpPr>
        <p:spPr>
          <a:xfrm>
            <a:off x="304800" y="1017985"/>
            <a:ext cx="8423888" cy="2554545"/>
          </a:xfrm>
          <a:prstGeom prst="rect">
            <a:avLst/>
          </a:prstGeom>
          <a:solidFill>
            <a:srgbClr val="FEEDD3"/>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lvl="0"/>
            <a:r>
              <a:rPr lang="en-US" sz="1400" b="1" dirty="0">
                <a:solidFill>
                  <a:schemeClr val="tx2"/>
                </a:solidFill>
                <a:latin typeface="Book Antiqua" panose="02040602050305030304" pitchFamily="18" charset="0"/>
              </a:rPr>
              <a:t>The Executive Office of Health and Human Services (EOHHS) issued a Notice of Opportunity on March 17, 2017 seeking individuals with expertise in healthcare quality measurement to serve on the Taskforce and Subcommittee from the following constituencies: </a:t>
            </a:r>
          </a:p>
          <a:p>
            <a:pPr marL="285750" lvl="0" indent="-285750">
              <a:spcBef>
                <a:spcPts val="600"/>
              </a:spcBef>
              <a:buFont typeface="Arial" panose="020B0604020202020204" pitchFamily="34" charset="0"/>
              <a:buChar char="•"/>
            </a:pPr>
            <a:r>
              <a:rPr lang="en-US" sz="1400" dirty="0">
                <a:latin typeface="Book Antiqua" panose="02040602050305030304" pitchFamily="18" charset="0"/>
              </a:rPr>
              <a:t>Representatives from provider organizations, including medical, behavioral health, and long-term services and supports, with experience in and responsibility for quality improvement and reporting;</a:t>
            </a:r>
          </a:p>
          <a:p>
            <a:pPr marL="285750" lvl="0" indent="-285750">
              <a:spcBef>
                <a:spcPts val="600"/>
              </a:spcBef>
              <a:buFont typeface="Arial" panose="020B0604020202020204" pitchFamily="34" charset="0"/>
              <a:buChar char="•"/>
            </a:pPr>
            <a:r>
              <a:rPr lang="en-US" sz="1400" dirty="0">
                <a:latin typeface="Book Antiqua" panose="02040602050305030304" pitchFamily="18" charset="0"/>
              </a:rPr>
              <a:t>Representatives from commercial and Medicaid managed care health plans with experience in and responsibility for performance measurement activities related to alternative payment models;</a:t>
            </a:r>
          </a:p>
          <a:p>
            <a:pPr marL="285750" lvl="0" indent="-285750">
              <a:spcBef>
                <a:spcPts val="600"/>
              </a:spcBef>
              <a:buFont typeface="Arial" panose="020B0604020202020204" pitchFamily="34" charset="0"/>
              <a:buChar char="•"/>
            </a:pPr>
            <a:r>
              <a:rPr lang="en-US" sz="1400" dirty="0">
                <a:latin typeface="Book Antiqua" panose="02040602050305030304" pitchFamily="18" charset="0"/>
              </a:rPr>
              <a:t>Consumer and family/caregiver advocates; and </a:t>
            </a:r>
          </a:p>
          <a:p>
            <a:pPr marL="285750" lvl="0" indent="-285750">
              <a:spcBef>
                <a:spcPts val="600"/>
              </a:spcBef>
              <a:buFont typeface="Arial" panose="020B0604020202020204" pitchFamily="34" charset="0"/>
              <a:buChar char="•"/>
            </a:pPr>
            <a:r>
              <a:rPr lang="en-US" sz="1400" dirty="0">
                <a:latin typeface="Book Antiqua" panose="02040602050305030304" pitchFamily="18" charset="0"/>
              </a:rPr>
              <a:t>Representatives from academia and/or the research community with expertise in quality measurement methods and best practices.</a:t>
            </a:r>
          </a:p>
        </p:txBody>
      </p:sp>
    </p:spTree>
    <p:extLst>
      <p:ext uri="{BB962C8B-B14F-4D97-AF65-F5344CB8AC3E}">
        <p14:creationId xmlns:p14="http://schemas.microsoft.com/office/powerpoint/2010/main" val="134915569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0"/>
            <a:ext cx="8229600" cy="685800"/>
          </a:xfrm>
        </p:spPr>
        <p:txBody>
          <a:bodyPr/>
          <a:lstStyle/>
          <a:p>
            <a:r>
              <a:rPr lang="en-US" sz="2400" dirty="0">
                <a:solidFill>
                  <a:srgbClr val="FFC000"/>
                </a:solidFill>
                <a:latin typeface="Book Antiqua" pitchFamily="18" charset="0"/>
                <a:cs typeface="Book Antiqua" pitchFamily="18" charset="0"/>
              </a:rPr>
              <a:t>Proposed framework</a:t>
            </a:r>
            <a:endParaRPr lang="en-US" sz="2400" dirty="0"/>
          </a:p>
        </p:txBody>
      </p:sp>
      <p:sp>
        <p:nvSpPr>
          <p:cNvPr id="9" name="Rectangle 8"/>
          <p:cNvSpPr/>
          <p:nvPr/>
        </p:nvSpPr>
        <p:spPr>
          <a:xfrm>
            <a:off x="457200" y="2206753"/>
            <a:ext cx="2362200" cy="2441448"/>
          </a:xfrm>
          <a:prstGeom prst="rect">
            <a:avLst/>
          </a:prstGeom>
          <a:noFill/>
        </p:spPr>
        <p:style>
          <a:lnRef idx="2">
            <a:schemeClr val="accent2">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grpSp>
        <p:nvGrpSpPr>
          <p:cNvPr id="10" name="Group 9"/>
          <p:cNvGrpSpPr/>
          <p:nvPr/>
        </p:nvGrpSpPr>
        <p:grpSpPr>
          <a:xfrm>
            <a:off x="866619" y="1752600"/>
            <a:ext cx="1600200" cy="454152"/>
            <a:chOff x="135130" y="275767"/>
            <a:chExt cx="2812689" cy="413280"/>
          </a:xfrm>
        </p:grpSpPr>
        <p:sp>
          <p:nvSpPr>
            <p:cNvPr id="11" name="Rounded Rectangle 10"/>
            <p:cNvSpPr/>
            <p:nvPr/>
          </p:nvSpPr>
          <p:spPr>
            <a:xfrm>
              <a:off x="135130" y="275767"/>
              <a:ext cx="2770127" cy="413280"/>
            </a:xfrm>
            <a:prstGeom prst="roundRect">
              <a:avLst/>
            </a:prstGeom>
            <a:solidFill>
              <a:schemeClr val="tx2"/>
            </a:solid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2" name="Rounded Rectangle 6"/>
            <p:cNvSpPr/>
            <p:nvPr/>
          </p:nvSpPr>
          <p:spPr>
            <a:xfrm>
              <a:off x="218041" y="316117"/>
              <a:ext cx="2729778" cy="3729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ctr" anchorCtr="0">
              <a:noAutofit/>
            </a:bodyPr>
            <a:lstStyle/>
            <a:p>
              <a:pPr lvl="0" algn="ctr" defTabSz="622300">
                <a:lnSpc>
                  <a:spcPct val="90000"/>
                </a:lnSpc>
                <a:spcBef>
                  <a:spcPct val="0"/>
                </a:spcBef>
                <a:spcAft>
                  <a:spcPct val="35000"/>
                </a:spcAft>
              </a:pPr>
              <a:r>
                <a:rPr lang="en-US" sz="1400" dirty="0">
                  <a:solidFill>
                    <a:schemeClr val="bg1"/>
                  </a:solidFill>
                  <a:latin typeface="Book Antiqua" panose="02040602050305030304" pitchFamily="18" charset="0"/>
                </a:rPr>
                <a:t>Core Measures</a:t>
              </a:r>
              <a:endParaRPr lang="en-US" sz="1400" kern="1200" dirty="0">
                <a:solidFill>
                  <a:schemeClr val="bg1"/>
                </a:solidFill>
                <a:latin typeface="Book Antiqua" panose="02040602050305030304" pitchFamily="18" charset="0"/>
              </a:endParaRPr>
            </a:p>
          </p:txBody>
        </p:sp>
      </p:grpSp>
      <p:sp>
        <p:nvSpPr>
          <p:cNvPr id="13" name="Rounded Rectangle 6"/>
          <p:cNvSpPr/>
          <p:nvPr/>
        </p:nvSpPr>
        <p:spPr>
          <a:xfrm>
            <a:off x="533400" y="2438400"/>
            <a:ext cx="2133600" cy="46710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t" anchorCtr="0">
            <a:noAutofit/>
          </a:bodyPr>
          <a:lstStyle/>
          <a:p>
            <a:pPr marL="285750" lvl="0" indent="-285750" algn="l" defTabSz="622300">
              <a:lnSpc>
                <a:spcPct val="90000"/>
              </a:lnSpc>
              <a:spcBef>
                <a:spcPct val="0"/>
              </a:spcBef>
              <a:spcAft>
                <a:spcPct val="35000"/>
              </a:spcAft>
              <a:buFont typeface="Arial" panose="020B0604020202020204" pitchFamily="34" charset="0"/>
              <a:buChar char="•"/>
            </a:pPr>
            <a:r>
              <a:rPr lang="en-US" sz="1400" dirty="0">
                <a:solidFill>
                  <a:schemeClr val="tx1"/>
                </a:solidFill>
                <a:latin typeface="Book Antiqua" panose="02040602050305030304" pitchFamily="18" charset="0"/>
              </a:rPr>
              <a:t>Small number of measures</a:t>
            </a:r>
          </a:p>
          <a:p>
            <a:pPr marL="285750" lvl="0" indent="-285750" algn="l" defTabSz="622300">
              <a:lnSpc>
                <a:spcPct val="90000"/>
              </a:lnSpc>
              <a:spcBef>
                <a:spcPct val="0"/>
              </a:spcBef>
              <a:spcAft>
                <a:spcPct val="35000"/>
              </a:spcAft>
              <a:buFont typeface="Arial" panose="020B0604020202020204" pitchFamily="34" charset="0"/>
              <a:buChar char="•"/>
            </a:pPr>
            <a:r>
              <a:rPr lang="en-US" sz="1400" dirty="0">
                <a:solidFill>
                  <a:schemeClr val="tx1"/>
                </a:solidFill>
                <a:latin typeface="Book Antiqua" panose="02040602050305030304" pitchFamily="18" charset="0"/>
              </a:rPr>
              <a:t>To be adopted by all</a:t>
            </a:r>
          </a:p>
          <a:p>
            <a:pPr lvl="0" algn="l" defTabSz="622300">
              <a:lnSpc>
                <a:spcPct val="90000"/>
              </a:lnSpc>
              <a:spcBef>
                <a:spcPct val="0"/>
              </a:spcBef>
              <a:spcAft>
                <a:spcPct val="35000"/>
              </a:spcAft>
            </a:pPr>
            <a:endParaRPr lang="en-US" sz="1400" kern="1200" dirty="0">
              <a:solidFill>
                <a:schemeClr val="tx1"/>
              </a:solidFill>
              <a:latin typeface="Book Antiqua" panose="02040602050305030304" pitchFamily="18" charset="0"/>
            </a:endParaRPr>
          </a:p>
        </p:txBody>
      </p:sp>
      <p:sp>
        <p:nvSpPr>
          <p:cNvPr id="14" name="Rectangle 13"/>
          <p:cNvSpPr/>
          <p:nvPr/>
        </p:nvSpPr>
        <p:spPr>
          <a:xfrm>
            <a:off x="3365762" y="2217751"/>
            <a:ext cx="2388125" cy="2432862"/>
          </a:xfrm>
          <a:prstGeom prst="rect">
            <a:avLst/>
          </a:prstGeom>
          <a:noFill/>
          <a:ln>
            <a:prstDash val="solid"/>
          </a:ln>
        </p:spPr>
        <p:style>
          <a:lnRef idx="2">
            <a:schemeClr val="accent2">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5" name="Rounded Rectangle 14"/>
          <p:cNvSpPr/>
          <p:nvPr/>
        </p:nvSpPr>
        <p:spPr>
          <a:xfrm>
            <a:off x="3848887" y="1752600"/>
            <a:ext cx="1447800" cy="454152"/>
          </a:xfrm>
          <a:prstGeom prst="roundRect">
            <a:avLst/>
          </a:prstGeom>
          <a:solidFill>
            <a:schemeClr val="tx2"/>
          </a:solid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6" name="Rounded Rectangle 6"/>
          <p:cNvSpPr/>
          <p:nvPr/>
        </p:nvSpPr>
        <p:spPr>
          <a:xfrm>
            <a:off x="3940617" y="1796940"/>
            <a:ext cx="1364889" cy="3729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ctr" anchorCtr="0">
            <a:noAutofit/>
          </a:bodyPr>
          <a:lstStyle/>
          <a:p>
            <a:pPr lvl="0" algn="ctr" defTabSz="622300">
              <a:lnSpc>
                <a:spcPct val="90000"/>
              </a:lnSpc>
              <a:spcBef>
                <a:spcPct val="0"/>
              </a:spcBef>
              <a:spcAft>
                <a:spcPct val="35000"/>
              </a:spcAft>
            </a:pPr>
            <a:r>
              <a:rPr lang="en-US" sz="1400" dirty="0">
                <a:solidFill>
                  <a:schemeClr val="bg1"/>
                </a:solidFill>
                <a:latin typeface="Book Antiqua" panose="02040602050305030304" pitchFamily="18" charset="0"/>
              </a:rPr>
              <a:t>Limited Menu</a:t>
            </a:r>
            <a:endParaRPr lang="en-US" sz="1400" kern="1200" dirty="0">
              <a:solidFill>
                <a:schemeClr val="bg1"/>
              </a:solidFill>
              <a:latin typeface="Book Antiqua" panose="02040602050305030304" pitchFamily="18" charset="0"/>
            </a:endParaRPr>
          </a:p>
        </p:txBody>
      </p:sp>
      <p:sp>
        <p:nvSpPr>
          <p:cNvPr id="17" name="Rounded Rectangle 6"/>
          <p:cNvSpPr/>
          <p:nvPr/>
        </p:nvSpPr>
        <p:spPr>
          <a:xfrm>
            <a:off x="3429000" y="2438400"/>
            <a:ext cx="2209800" cy="10262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t" anchorCtr="0">
            <a:noAutofit/>
          </a:bodyPr>
          <a:lstStyle/>
          <a:p>
            <a:pPr marL="285750" lvl="0" indent="-285750" algn="l" defTabSz="622300">
              <a:lnSpc>
                <a:spcPct val="90000"/>
              </a:lnSpc>
              <a:spcBef>
                <a:spcPct val="0"/>
              </a:spcBef>
              <a:spcAft>
                <a:spcPct val="35000"/>
              </a:spcAft>
              <a:buFont typeface="Arial" panose="020B0604020202020204" pitchFamily="34" charset="0"/>
              <a:buChar char="•"/>
            </a:pPr>
            <a:r>
              <a:rPr lang="en-US" sz="1400" dirty="0">
                <a:solidFill>
                  <a:schemeClr val="tx1"/>
                </a:solidFill>
                <a:latin typeface="Book Antiqua" panose="02040602050305030304" pitchFamily="18" charset="0"/>
              </a:rPr>
              <a:t>Larger collection of measures</a:t>
            </a:r>
          </a:p>
          <a:p>
            <a:pPr marL="285750" lvl="0" indent="-285750" algn="l" defTabSz="622300">
              <a:lnSpc>
                <a:spcPct val="90000"/>
              </a:lnSpc>
              <a:spcBef>
                <a:spcPct val="0"/>
              </a:spcBef>
              <a:spcAft>
                <a:spcPct val="35000"/>
              </a:spcAft>
              <a:buFont typeface="Arial" panose="020B0604020202020204" pitchFamily="34" charset="0"/>
              <a:buChar char="•"/>
            </a:pPr>
            <a:r>
              <a:rPr lang="en-US" sz="1400" kern="1200" dirty="0">
                <a:solidFill>
                  <a:schemeClr val="tx1"/>
                </a:solidFill>
                <a:latin typeface="Book Antiqua" panose="02040602050305030304" pitchFamily="18" charset="0"/>
              </a:rPr>
              <a:t>Can be selected from to meet program needs</a:t>
            </a:r>
          </a:p>
          <a:p>
            <a:pPr marL="285750" lvl="0" indent="-285750" algn="l" defTabSz="622300">
              <a:lnSpc>
                <a:spcPct val="90000"/>
              </a:lnSpc>
              <a:spcBef>
                <a:spcPct val="0"/>
              </a:spcBef>
              <a:spcAft>
                <a:spcPct val="35000"/>
              </a:spcAft>
              <a:buFont typeface="Arial" panose="020B0604020202020204" pitchFamily="34" charset="0"/>
              <a:buChar char="•"/>
            </a:pPr>
            <a:endParaRPr lang="en-US" sz="1400" kern="1200" dirty="0">
              <a:solidFill>
                <a:schemeClr val="tx1"/>
              </a:solidFill>
              <a:latin typeface="Book Antiqua" panose="02040602050305030304" pitchFamily="18" charset="0"/>
            </a:endParaRPr>
          </a:p>
        </p:txBody>
      </p:sp>
      <p:sp>
        <p:nvSpPr>
          <p:cNvPr id="18" name="Rectangle 17"/>
          <p:cNvSpPr/>
          <p:nvPr/>
        </p:nvSpPr>
        <p:spPr>
          <a:xfrm>
            <a:off x="6340311" y="2206751"/>
            <a:ext cx="2422689" cy="2441450"/>
          </a:xfrm>
          <a:prstGeom prst="rect">
            <a:avLst/>
          </a:prstGeom>
          <a:noFill/>
        </p:spPr>
        <p:style>
          <a:lnRef idx="2">
            <a:schemeClr val="accent2">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Rounded Rectangle 20"/>
          <p:cNvSpPr/>
          <p:nvPr/>
        </p:nvSpPr>
        <p:spPr>
          <a:xfrm>
            <a:off x="6859122" y="1752600"/>
            <a:ext cx="1446677" cy="457200"/>
          </a:xfrm>
          <a:prstGeom prst="roundRect">
            <a:avLst/>
          </a:prstGeom>
          <a:solidFill>
            <a:schemeClr val="tx2"/>
          </a:solid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400" dirty="0">
              <a:solidFill>
                <a:schemeClr val="bg1"/>
              </a:solidFill>
              <a:latin typeface="Book Antiqua" panose="02040602050305030304" pitchFamily="18" charset="0"/>
            </a:endParaRPr>
          </a:p>
        </p:txBody>
      </p:sp>
      <p:sp>
        <p:nvSpPr>
          <p:cNvPr id="23" name="Rounded Rectangle 6"/>
          <p:cNvSpPr/>
          <p:nvPr/>
        </p:nvSpPr>
        <p:spPr>
          <a:xfrm>
            <a:off x="6859122" y="1796940"/>
            <a:ext cx="1446677" cy="3729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ctr" anchorCtr="0">
            <a:noAutofit/>
          </a:bodyPr>
          <a:lstStyle/>
          <a:p>
            <a:pPr lvl="0" algn="ctr" defTabSz="622300">
              <a:lnSpc>
                <a:spcPct val="90000"/>
              </a:lnSpc>
              <a:spcBef>
                <a:spcPct val="0"/>
              </a:spcBef>
              <a:spcAft>
                <a:spcPct val="35000"/>
              </a:spcAft>
            </a:pPr>
            <a:r>
              <a:rPr lang="en-US" sz="1400" dirty="0">
                <a:solidFill>
                  <a:schemeClr val="bg1"/>
                </a:solidFill>
                <a:latin typeface="Book Antiqua" panose="02040602050305030304" pitchFamily="18" charset="0"/>
              </a:rPr>
              <a:t>Measures in Development</a:t>
            </a:r>
            <a:endParaRPr lang="en-US" sz="1400" kern="1200" dirty="0">
              <a:solidFill>
                <a:schemeClr val="bg1"/>
              </a:solidFill>
              <a:latin typeface="Book Antiqua" panose="02040602050305030304" pitchFamily="18" charset="0"/>
            </a:endParaRPr>
          </a:p>
        </p:txBody>
      </p:sp>
      <p:sp>
        <p:nvSpPr>
          <p:cNvPr id="24" name="Rounded Rectangle 6"/>
          <p:cNvSpPr/>
          <p:nvPr/>
        </p:nvSpPr>
        <p:spPr>
          <a:xfrm>
            <a:off x="6400800" y="2438400"/>
            <a:ext cx="2209800" cy="8272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t" anchorCtr="0">
            <a:noAutofit/>
          </a:bodyPr>
          <a:lstStyle/>
          <a:p>
            <a:pPr marL="285750" indent="-285750" defTabSz="622300">
              <a:lnSpc>
                <a:spcPct val="90000"/>
              </a:lnSpc>
              <a:spcBef>
                <a:spcPct val="0"/>
              </a:spcBef>
              <a:spcAft>
                <a:spcPct val="35000"/>
              </a:spcAft>
              <a:buFont typeface="Arial" panose="020B0604020202020204" pitchFamily="34" charset="0"/>
              <a:buChar char="•"/>
            </a:pPr>
            <a:r>
              <a:rPr lang="en-US" sz="1400" dirty="0">
                <a:solidFill>
                  <a:schemeClr val="tx1"/>
                </a:solidFill>
                <a:latin typeface="Book Antiqua" panose="02040602050305030304" pitchFamily="18" charset="0"/>
              </a:rPr>
              <a:t>Small collection of measures </a:t>
            </a:r>
          </a:p>
          <a:p>
            <a:pPr marL="285750" lvl="0" indent="-285750" algn="l" defTabSz="622300">
              <a:lnSpc>
                <a:spcPct val="90000"/>
              </a:lnSpc>
              <a:spcBef>
                <a:spcPct val="0"/>
              </a:spcBef>
              <a:spcAft>
                <a:spcPct val="35000"/>
              </a:spcAft>
              <a:buFont typeface="Arial" panose="020B0604020202020204" pitchFamily="34" charset="0"/>
              <a:buChar char="•"/>
            </a:pPr>
            <a:r>
              <a:rPr lang="en-US" sz="1400" kern="1200" dirty="0">
                <a:solidFill>
                  <a:schemeClr val="tx1"/>
                </a:solidFill>
                <a:latin typeface="Book Antiqua" panose="02040602050305030304" pitchFamily="18" charset="0"/>
              </a:rPr>
              <a:t>Aligned with common priorities</a:t>
            </a:r>
          </a:p>
          <a:p>
            <a:pPr marL="285750" lvl="0" indent="-285750" defTabSz="622300">
              <a:lnSpc>
                <a:spcPct val="90000"/>
              </a:lnSpc>
              <a:spcBef>
                <a:spcPct val="0"/>
              </a:spcBef>
              <a:spcAft>
                <a:spcPct val="35000"/>
              </a:spcAft>
              <a:buFont typeface="Arial" panose="020B0604020202020204" pitchFamily="34" charset="0"/>
              <a:buChar char="•"/>
            </a:pPr>
            <a:r>
              <a:rPr lang="en-US" sz="1400" dirty="0">
                <a:solidFill>
                  <a:schemeClr val="tx1"/>
                </a:solidFill>
                <a:latin typeface="Book Antiqua" panose="02040602050305030304" pitchFamily="18" charset="0"/>
              </a:rPr>
              <a:t>Measures of clinical importance which require development or modification prior to inclusion in core or menu sets</a:t>
            </a:r>
          </a:p>
          <a:p>
            <a:pPr marL="285750" lvl="0" indent="-285750" algn="l" defTabSz="622300">
              <a:lnSpc>
                <a:spcPct val="90000"/>
              </a:lnSpc>
              <a:spcBef>
                <a:spcPct val="0"/>
              </a:spcBef>
              <a:spcAft>
                <a:spcPct val="35000"/>
              </a:spcAft>
              <a:buFont typeface="Arial" panose="020B0604020202020204" pitchFamily="34" charset="0"/>
              <a:buChar char="•"/>
            </a:pPr>
            <a:endParaRPr lang="en-US" sz="1400" kern="1200" dirty="0">
              <a:solidFill>
                <a:schemeClr val="tx1"/>
              </a:solidFill>
              <a:latin typeface="Book Antiqua" panose="02040602050305030304" pitchFamily="18" charset="0"/>
            </a:endParaRPr>
          </a:p>
        </p:txBody>
      </p:sp>
      <p:sp>
        <p:nvSpPr>
          <p:cNvPr id="3" name="Plus 2"/>
          <p:cNvSpPr/>
          <p:nvPr/>
        </p:nvSpPr>
        <p:spPr bwMode="auto">
          <a:xfrm>
            <a:off x="2856867" y="2979870"/>
            <a:ext cx="467108" cy="467108"/>
          </a:xfrm>
          <a:prstGeom prst="mathPlus">
            <a:avLst/>
          </a:prstGeom>
          <a:solidFill>
            <a:srgbClr val="FFC000"/>
          </a:solidFill>
          <a:ln w="9525"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25" name="Plus 24"/>
          <p:cNvSpPr/>
          <p:nvPr/>
        </p:nvSpPr>
        <p:spPr bwMode="auto">
          <a:xfrm>
            <a:off x="5791200" y="2979870"/>
            <a:ext cx="467108" cy="467108"/>
          </a:xfrm>
          <a:prstGeom prst="mathPlus">
            <a:avLst/>
          </a:prstGeom>
          <a:solidFill>
            <a:srgbClr val="FFC000"/>
          </a:solidFill>
          <a:ln w="9525"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4342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228600">
              <a:tabLst/>
            </a:pPr>
            <a:r>
              <a:rPr lang="en-US" sz="2400" dirty="0">
                <a:solidFill>
                  <a:srgbClr val="FFC000"/>
                </a:solidFill>
                <a:latin typeface="Book Antiqua" pitchFamily="18" charset="0"/>
                <a:ea typeface="+mj-ea"/>
                <a:cs typeface="Book Antiqua" pitchFamily="18" charset="0"/>
              </a:rPr>
              <a:t>Proposed phased timeline for Taskforce</a:t>
            </a:r>
          </a:p>
        </p:txBody>
      </p:sp>
      <p:grpSp>
        <p:nvGrpSpPr>
          <p:cNvPr id="4" name="Group 3"/>
          <p:cNvGrpSpPr/>
          <p:nvPr/>
        </p:nvGrpSpPr>
        <p:grpSpPr>
          <a:xfrm>
            <a:off x="967363" y="1447800"/>
            <a:ext cx="7431135" cy="562481"/>
            <a:chOff x="801889" y="3464969"/>
            <a:chExt cx="7431135" cy="562481"/>
          </a:xfrm>
        </p:grpSpPr>
        <p:sp>
          <p:nvSpPr>
            <p:cNvPr id="5" name="Right Arrow 4"/>
            <p:cNvSpPr/>
            <p:nvPr/>
          </p:nvSpPr>
          <p:spPr>
            <a:xfrm>
              <a:off x="7697912" y="3464969"/>
              <a:ext cx="535112" cy="562481"/>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801889" y="3609557"/>
              <a:ext cx="3451479" cy="27526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prstClr val="white"/>
                  </a:solidFill>
                </a:rPr>
                <a:t>Phase 1 (May-December 2017)</a:t>
              </a:r>
            </a:p>
          </p:txBody>
        </p:sp>
      </p:grpSp>
      <p:sp>
        <p:nvSpPr>
          <p:cNvPr id="7" name="Oval 6"/>
          <p:cNvSpPr/>
          <p:nvPr/>
        </p:nvSpPr>
        <p:spPr>
          <a:xfrm>
            <a:off x="1067228" y="2047241"/>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1" name="Straight Connector 10"/>
          <p:cNvCxnSpPr/>
          <p:nvPr/>
        </p:nvCxnSpPr>
        <p:spPr>
          <a:xfrm flipV="1">
            <a:off x="1143000" y="2275841"/>
            <a:ext cx="0" cy="153129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28600" y="3723641"/>
            <a:ext cx="1865655" cy="978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rPr>
              <a:t>Taskforce Kickoff Meeting </a:t>
            </a:r>
          </a:p>
          <a:p>
            <a:pPr algn="ctr"/>
            <a:r>
              <a:rPr lang="en-US" sz="1400" dirty="0">
                <a:solidFill>
                  <a:prstClr val="black"/>
                </a:solidFill>
              </a:rPr>
              <a:t>(May 2017)</a:t>
            </a:r>
          </a:p>
        </p:txBody>
      </p:sp>
      <p:sp>
        <p:nvSpPr>
          <p:cNvPr id="21" name="Rectangle 20"/>
          <p:cNvSpPr/>
          <p:nvPr/>
        </p:nvSpPr>
        <p:spPr>
          <a:xfrm>
            <a:off x="4429250" y="1592666"/>
            <a:ext cx="3434136" cy="2752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prstClr val="white"/>
                </a:solidFill>
              </a:rPr>
              <a:t>Phase 2 (January – December 2018)</a:t>
            </a:r>
          </a:p>
        </p:txBody>
      </p:sp>
      <p:sp>
        <p:nvSpPr>
          <p:cNvPr id="52" name="Rectangle 51"/>
          <p:cNvSpPr/>
          <p:nvPr/>
        </p:nvSpPr>
        <p:spPr>
          <a:xfrm>
            <a:off x="4419600" y="2590800"/>
            <a:ext cx="2747254"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rPr>
              <a:t>Bimonthly meetings to </a:t>
            </a:r>
            <a:r>
              <a:rPr lang="en-US" sz="1400" dirty="0">
                <a:solidFill>
                  <a:schemeClr val="tx1"/>
                </a:solidFill>
              </a:rPr>
              <a:t>determine how to evolve and innovate on measures together </a:t>
            </a:r>
          </a:p>
          <a:p>
            <a:pPr algn="ctr"/>
            <a:r>
              <a:rPr lang="en-US" sz="1400" dirty="0">
                <a:solidFill>
                  <a:prstClr val="black"/>
                </a:solidFill>
              </a:rPr>
              <a:t> </a:t>
            </a:r>
            <a:endParaRPr lang="en-US" sz="1600" dirty="0">
              <a:solidFill>
                <a:prstClr val="black"/>
              </a:solidFill>
            </a:endParaRPr>
          </a:p>
        </p:txBody>
      </p:sp>
      <p:grpSp>
        <p:nvGrpSpPr>
          <p:cNvPr id="53" name="Group 52"/>
          <p:cNvGrpSpPr/>
          <p:nvPr/>
        </p:nvGrpSpPr>
        <p:grpSpPr>
          <a:xfrm flipV="1">
            <a:off x="5148972" y="2010282"/>
            <a:ext cx="144292" cy="507876"/>
            <a:chOff x="6020656" y="2819400"/>
            <a:chExt cx="151544" cy="533400"/>
          </a:xfrm>
          <a:solidFill>
            <a:schemeClr val="tx2"/>
          </a:solidFill>
        </p:grpSpPr>
        <p:sp>
          <p:nvSpPr>
            <p:cNvPr id="54" name="Oval 53"/>
            <p:cNvSpPr/>
            <p:nvPr/>
          </p:nvSpPr>
          <p:spPr>
            <a:xfrm>
              <a:off x="6020656" y="3200400"/>
              <a:ext cx="151544" cy="15240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5" name="Straight Connector 54"/>
            <p:cNvCxnSpPr/>
            <p:nvPr/>
          </p:nvCxnSpPr>
          <p:spPr>
            <a:xfrm flipV="1">
              <a:off x="6096428" y="2819400"/>
              <a:ext cx="0" cy="286658"/>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56" name="Group 55"/>
          <p:cNvGrpSpPr/>
          <p:nvPr/>
        </p:nvGrpSpPr>
        <p:grpSpPr>
          <a:xfrm flipV="1">
            <a:off x="5675638" y="2010282"/>
            <a:ext cx="144292" cy="496441"/>
            <a:chOff x="6401656" y="2831410"/>
            <a:chExt cx="151544" cy="521390"/>
          </a:xfrm>
          <a:solidFill>
            <a:schemeClr val="tx2"/>
          </a:solidFill>
        </p:grpSpPr>
        <p:sp>
          <p:nvSpPr>
            <p:cNvPr id="57" name="Oval 56"/>
            <p:cNvSpPr/>
            <p:nvPr/>
          </p:nvSpPr>
          <p:spPr>
            <a:xfrm>
              <a:off x="6401656" y="3200400"/>
              <a:ext cx="151544" cy="15240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8" name="Straight Connector 57"/>
            <p:cNvCxnSpPr/>
            <p:nvPr/>
          </p:nvCxnSpPr>
          <p:spPr>
            <a:xfrm flipV="1">
              <a:off x="6477428" y="2831410"/>
              <a:ext cx="0" cy="274648"/>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flipV="1">
            <a:off x="6247138" y="2010282"/>
            <a:ext cx="144292" cy="507876"/>
            <a:chOff x="7087456" y="2819400"/>
            <a:chExt cx="151544" cy="533400"/>
          </a:xfrm>
          <a:solidFill>
            <a:schemeClr val="tx2"/>
          </a:solidFill>
        </p:grpSpPr>
        <p:sp>
          <p:nvSpPr>
            <p:cNvPr id="60" name="Oval 59"/>
            <p:cNvSpPr/>
            <p:nvPr/>
          </p:nvSpPr>
          <p:spPr>
            <a:xfrm>
              <a:off x="7087456" y="3200400"/>
              <a:ext cx="151544" cy="15240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61" name="Straight Connector 60"/>
            <p:cNvCxnSpPr/>
            <p:nvPr/>
          </p:nvCxnSpPr>
          <p:spPr>
            <a:xfrm flipV="1">
              <a:off x="7163228" y="2819400"/>
              <a:ext cx="0" cy="286658"/>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flipV="1">
            <a:off x="6818638" y="2010282"/>
            <a:ext cx="144292" cy="507876"/>
            <a:chOff x="7620856" y="2819400"/>
            <a:chExt cx="151544" cy="533400"/>
          </a:xfrm>
          <a:solidFill>
            <a:schemeClr val="tx2"/>
          </a:solidFill>
        </p:grpSpPr>
        <p:sp>
          <p:nvSpPr>
            <p:cNvPr id="63" name="Oval 62"/>
            <p:cNvSpPr/>
            <p:nvPr/>
          </p:nvSpPr>
          <p:spPr>
            <a:xfrm>
              <a:off x="7620856" y="3200400"/>
              <a:ext cx="151544" cy="15240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64" name="Straight Connector 63"/>
            <p:cNvCxnSpPr/>
            <p:nvPr/>
          </p:nvCxnSpPr>
          <p:spPr>
            <a:xfrm flipV="1">
              <a:off x="7696628" y="2819400"/>
              <a:ext cx="0" cy="286658"/>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flipV="1">
            <a:off x="7323308" y="2010282"/>
            <a:ext cx="144292" cy="1796851"/>
            <a:chOff x="7620856" y="1465646"/>
            <a:chExt cx="151544" cy="1887154"/>
          </a:xfrm>
          <a:solidFill>
            <a:schemeClr val="tx2"/>
          </a:solidFill>
        </p:grpSpPr>
        <p:sp>
          <p:nvSpPr>
            <p:cNvPr id="67" name="Oval 66"/>
            <p:cNvSpPr/>
            <p:nvPr/>
          </p:nvSpPr>
          <p:spPr>
            <a:xfrm>
              <a:off x="7620856" y="3200400"/>
              <a:ext cx="151544" cy="15240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68" name="Straight Connector 67"/>
            <p:cNvCxnSpPr/>
            <p:nvPr/>
          </p:nvCxnSpPr>
          <p:spPr>
            <a:xfrm flipV="1">
              <a:off x="7696628" y="1465646"/>
              <a:ext cx="0" cy="164041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65" name="Rectangle 64"/>
          <p:cNvSpPr/>
          <p:nvPr/>
        </p:nvSpPr>
        <p:spPr>
          <a:xfrm>
            <a:off x="1252979" y="2590800"/>
            <a:ext cx="2843516" cy="7444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rPr>
              <a:t>Meetings to review candidate measures and reach consensus on a measure set</a:t>
            </a:r>
            <a:endParaRPr lang="en-US" sz="1600" dirty="0">
              <a:solidFill>
                <a:prstClr val="black"/>
              </a:solidFill>
            </a:endParaRPr>
          </a:p>
        </p:txBody>
      </p:sp>
      <p:grpSp>
        <p:nvGrpSpPr>
          <p:cNvPr id="73" name="Group 72"/>
          <p:cNvGrpSpPr/>
          <p:nvPr/>
        </p:nvGrpSpPr>
        <p:grpSpPr>
          <a:xfrm flipV="1">
            <a:off x="1853812" y="2047241"/>
            <a:ext cx="144292" cy="496441"/>
            <a:chOff x="6401656" y="2831410"/>
            <a:chExt cx="151544" cy="521390"/>
          </a:xfrm>
          <a:solidFill>
            <a:srgbClr val="FFC000"/>
          </a:solidFill>
        </p:grpSpPr>
        <p:sp>
          <p:nvSpPr>
            <p:cNvPr id="74" name="Oval 73"/>
            <p:cNvSpPr/>
            <p:nvPr/>
          </p:nvSpPr>
          <p:spPr>
            <a:xfrm>
              <a:off x="6401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75" name="Straight Connector 74"/>
            <p:cNvCxnSpPr/>
            <p:nvPr/>
          </p:nvCxnSpPr>
          <p:spPr>
            <a:xfrm flipV="1">
              <a:off x="6477428"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76" name="Group 75"/>
          <p:cNvGrpSpPr/>
          <p:nvPr/>
        </p:nvGrpSpPr>
        <p:grpSpPr>
          <a:xfrm flipV="1">
            <a:off x="2590800" y="2047241"/>
            <a:ext cx="144292" cy="507876"/>
            <a:chOff x="7087456" y="2819400"/>
            <a:chExt cx="151544" cy="533400"/>
          </a:xfrm>
          <a:solidFill>
            <a:srgbClr val="FFC000"/>
          </a:solidFill>
        </p:grpSpPr>
        <p:sp>
          <p:nvSpPr>
            <p:cNvPr id="77" name="Oval 76"/>
            <p:cNvSpPr/>
            <p:nvPr/>
          </p:nvSpPr>
          <p:spPr>
            <a:xfrm>
              <a:off x="70874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78" name="Straight Connector 77"/>
            <p:cNvCxnSpPr/>
            <p:nvPr/>
          </p:nvCxnSpPr>
          <p:spPr>
            <a:xfrm flipV="1">
              <a:off x="7163228" y="2819400"/>
              <a:ext cx="0" cy="28665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flipV="1">
            <a:off x="2971800" y="2047241"/>
            <a:ext cx="144292" cy="507876"/>
            <a:chOff x="7620856" y="2819400"/>
            <a:chExt cx="151544" cy="533400"/>
          </a:xfrm>
          <a:solidFill>
            <a:srgbClr val="FFC000"/>
          </a:solidFill>
        </p:grpSpPr>
        <p:sp>
          <p:nvSpPr>
            <p:cNvPr id="80" name="Oval 79"/>
            <p:cNvSpPr/>
            <p:nvPr/>
          </p:nvSpPr>
          <p:spPr>
            <a:xfrm>
              <a:off x="76208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81" name="Straight Connector 80"/>
            <p:cNvCxnSpPr/>
            <p:nvPr/>
          </p:nvCxnSpPr>
          <p:spPr>
            <a:xfrm flipV="1">
              <a:off x="7696628" y="2819400"/>
              <a:ext cx="0" cy="28665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flipV="1">
            <a:off x="3352800" y="2047241"/>
            <a:ext cx="144292" cy="507876"/>
            <a:chOff x="7620856" y="2819400"/>
            <a:chExt cx="151544" cy="533400"/>
          </a:xfrm>
          <a:solidFill>
            <a:srgbClr val="FFC000"/>
          </a:solidFill>
        </p:grpSpPr>
        <p:sp>
          <p:nvSpPr>
            <p:cNvPr id="83" name="Oval 82"/>
            <p:cNvSpPr/>
            <p:nvPr/>
          </p:nvSpPr>
          <p:spPr>
            <a:xfrm>
              <a:off x="76208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84" name="Straight Connector 83"/>
            <p:cNvCxnSpPr/>
            <p:nvPr/>
          </p:nvCxnSpPr>
          <p:spPr>
            <a:xfrm flipV="1">
              <a:off x="7696628" y="2819400"/>
              <a:ext cx="0" cy="28665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85" name="Rectangle 84"/>
          <p:cNvSpPr/>
          <p:nvPr/>
        </p:nvSpPr>
        <p:spPr>
          <a:xfrm>
            <a:off x="3159491" y="3807133"/>
            <a:ext cx="1560855" cy="978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rPr>
              <a:t>Finalize measures for use in APMs </a:t>
            </a:r>
          </a:p>
          <a:p>
            <a:pPr algn="ctr"/>
            <a:r>
              <a:rPr lang="en-US" sz="1400" dirty="0">
                <a:solidFill>
                  <a:prstClr val="black"/>
                </a:solidFill>
              </a:rPr>
              <a:t>(Dec 2017)</a:t>
            </a:r>
          </a:p>
        </p:txBody>
      </p:sp>
      <p:grpSp>
        <p:nvGrpSpPr>
          <p:cNvPr id="86" name="Group 85"/>
          <p:cNvGrpSpPr/>
          <p:nvPr/>
        </p:nvGrpSpPr>
        <p:grpSpPr>
          <a:xfrm flipV="1">
            <a:off x="4648200" y="1996565"/>
            <a:ext cx="144292" cy="507876"/>
            <a:chOff x="6020656" y="2819400"/>
            <a:chExt cx="151544" cy="533400"/>
          </a:xfrm>
          <a:solidFill>
            <a:schemeClr val="tx2"/>
          </a:solidFill>
        </p:grpSpPr>
        <p:sp>
          <p:nvSpPr>
            <p:cNvPr id="87" name="Oval 86"/>
            <p:cNvSpPr/>
            <p:nvPr/>
          </p:nvSpPr>
          <p:spPr>
            <a:xfrm>
              <a:off x="6020656" y="3200400"/>
              <a:ext cx="151544" cy="152400"/>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88" name="Straight Connector 87"/>
            <p:cNvCxnSpPr/>
            <p:nvPr/>
          </p:nvCxnSpPr>
          <p:spPr>
            <a:xfrm flipV="1">
              <a:off x="6096428" y="2819400"/>
              <a:ext cx="0" cy="286658"/>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9" name="Oval 88"/>
          <p:cNvSpPr/>
          <p:nvPr/>
        </p:nvSpPr>
        <p:spPr>
          <a:xfrm>
            <a:off x="4039456" y="2047241"/>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90" name="Straight Connector 89"/>
          <p:cNvCxnSpPr/>
          <p:nvPr/>
        </p:nvCxnSpPr>
        <p:spPr>
          <a:xfrm flipV="1">
            <a:off x="4115228" y="2275841"/>
            <a:ext cx="0" cy="153129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6570087" y="3807133"/>
            <a:ext cx="1560855" cy="978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rPr>
              <a:t>Maintenance of  measure set</a:t>
            </a:r>
          </a:p>
        </p:txBody>
      </p:sp>
      <p:sp>
        <p:nvSpPr>
          <p:cNvPr id="93" name="Right Arrow 92"/>
          <p:cNvSpPr/>
          <p:nvPr/>
        </p:nvSpPr>
        <p:spPr>
          <a:xfrm>
            <a:off x="1371600" y="5105400"/>
            <a:ext cx="6134858" cy="762000"/>
          </a:xfrm>
          <a:prstGeom prst="rightArrow">
            <a:avLst>
              <a:gd name="adj1" fmla="val 70000"/>
              <a:gd name="adj2" fmla="val 50000"/>
            </a:avLst>
          </a:prstGeom>
          <a:solidFill>
            <a:schemeClr val="tx2"/>
          </a:solidFill>
          <a:ln/>
        </p:spPr>
        <p:style>
          <a:lnRef idx="3">
            <a:schemeClr val="lt1"/>
          </a:lnRef>
          <a:fillRef idx="1">
            <a:schemeClr val="accent2"/>
          </a:fillRef>
          <a:effectRef idx="1">
            <a:schemeClr val="accent2"/>
          </a:effectRef>
          <a:fontRef idx="minor">
            <a:schemeClr val="lt1"/>
          </a:fontRef>
        </p:style>
        <p:txBody>
          <a:bodyPr anchor="ctr"/>
          <a:lstStyle/>
          <a:p>
            <a:pPr algn="ctr" defTabSz="311150">
              <a:lnSpc>
                <a:spcPct val="90000"/>
              </a:lnSpc>
              <a:spcBef>
                <a:spcPct val="0"/>
              </a:spcBef>
              <a:spcAft>
                <a:spcPct val="35000"/>
              </a:spcAft>
            </a:pPr>
            <a:r>
              <a:rPr lang="en-US" sz="1400" b="1" dirty="0">
                <a:solidFill>
                  <a:schemeClr val="bg1"/>
                </a:solidFill>
              </a:rPr>
              <a:t>Plan for the collection of clinical/patient reported outcomes data to support measurement</a:t>
            </a:r>
            <a:endParaRPr lang="en-US" b="1" dirty="0">
              <a:solidFill>
                <a:schemeClr val="bg1"/>
              </a:solidFill>
            </a:endParaRPr>
          </a:p>
        </p:txBody>
      </p:sp>
      <p:grpSp>
        <p:nvGrpSpPr>
          <p:cNvPr id="48" name="Group 47"/>
          <p:cNvGrpSpPr/>
          <p:nvPr/>
        </p:nvGrpSpPr>
        <p:grpSpPr>
          <a:xfrm flipV="1">
            <a:off x="1469395" y="2047241"/>
            <a:ext cx="144292" cy="496441"/>
            <a:chOff x="6401656" y="2831410"/>
            <a:chExt cx="151544" cy="521390"/>
          </a:xfrm>
          <a:solidFill>
            <a:srgbClr val="FFC000"/>
          </a:solidFill>
        </p:grpSpPr>
        <p:sp>
          <p:nvSpPr>
            <p:cNvPr id="49" name="Oval 48"/>
            <p:cNvSpPr/>
            <p:nvPr/>
          </p:nvSpPr>
          <p:spPr>
            <a:xfrm>
              <a:off x="6401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0" name="Straight Connector 49"/>
            <p:cNvCxnSpPr/>
            <p:nvPr/>
          </p:nvCxnSpPr>
          <p:spPr>
            <a:xfrm flipV="1">
              <a:off x="6477428"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flipV="1">
            <a:off x="2209800" y="2047241"/>
            <a:ext cx="144292" cy="496441"/>
            <a:chOff x="6401656" y="2831410"/>
            <a:chExt cx="151544" cy="521390"/>
          </a:xfrm>
          <a:solidFill>
            <a:srgbClr val="FFC000"/>
          </a:solidFill>
        </p:grpSpPr>
        <p:sp>
          <p:nvSpPr>
            <p:cNvPr id="69" name="Oval 68"/>
            <p:cNvSpPr/>
            <p:nvPr/>
          </p:nvSpPr>
          <p:spPr>
            <a:xfrm>
              <a:off x="6401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70" name="Straight Connector 69"/>
            <p:cNvCxnSpPr/>
            <p:nvPr/>
          </p:nvCxnSpPr>
          <p:spPr>
            <a:xfrm flipV="1">
              <a:off x="6477428"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flipV="1">
            <a:off x="3733800" y="2047241"/>
            <a:ext cx="144292" cy="507876"/>
            <a:chOff x="7620856" y="2819400"/>
            <a:chExt cx="151544" cy="533400"/>
          </a:xfrm>
          <a:solidFill>
            <a:srgbClr val="FFC000"/>
          </a:solidFill>
        </p:grpSpPr>
        <p:sp>
          <p:nvSpPr>
            <p:cNvPr id="72" name="Oval 71"/>
            <p:cNvSpPr/>
            <p:nvPr/>
          </p:nvSpPr>
          <p:spPr>
            <a:xfrm>
              <a:off x="76208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92" name="Straight Connector 91"/>
            <p:cNvCxnSpPr/>
            <p:nvPr/>
          </p:nvCxnSpPr>
          <p:spPr>
            <a:xfrm flipV="1">
              <a:off x="7696628" y="2819400"/>
              <a:ext cx="0" cy="28665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51802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white">
          <a:xfrm>
            <a:off x="685800" y="152400"/>
            <a:ext cx="8229600" cy="685800"/>
          </a:xfrm>
          <a:prstGeom prst="rect">
            <a:avLst/>
          </a:prstGeom>
          <a:noFill/>
          <a:ln w="9525" algn="ctr">
            <a:noFill/>
            <a:miter lim="800000"/>
            <a:headEnd/>
            <a:tailEnd/>
          </a:ln>
        </p:spPr>
        <p:txBody>
          <a:bodyPr vert="horz" wrap="square" lIns="91402" tIns="45701" rIns="91402" bIns="45701" numCol="1" anchor="ctr" anchorCtr="0" compatLnSpc="1">
            <a:prstTxWarp prst="textNoShape">
              <a:avLst/>
            </a:prstTxWarp>
          </a:bodyPr>
          <a:lstStyle>
            <a:lvl1pPr algn="l" rtl="0" eaLnBrk="1" fontAlgn="base" hangingPunct="1">
              <a:spcBef>
                <a:spcPct val="20000"/>
              </a:spcBef>
              <a:spcAft>
                <a:spcPct val="0"/>
              </a:spcAft>
              <a:tabLst>
                <a:tab pos="915988" algn="l"/>
              </a:tabLst>
              <a:defRPr sz="1800" b="1" baseline="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a:lstStyle>
          <a:p>
            <a:pPr marL="228600">
              <a:tabLst/>
            </a:pPr>
            <a:r>
              <a:rPr lang="en-US" sz="2400" dirty="0">
                <a:solidFill>
                  <a:srgbClr val="FFC000"/>
                </a:solidFill>
                <a:latin typeface="Book Antiqua" pitchFamily="18" charset="0"/>
                <a:ea typeface="+mj-ea"/>
                <a:cs typeface="Book Antiqua" pitchFamily="18" charset="0"/>
              </a:rPr>
              <a:t>DSRIP Subcommittee and CMS </a:t>
            </a:r>
          </a:p>
          <a:p>
            <a:pPr marL="228600">
              <a:tabLst/>
            </a:pPr>
            <a:r>
              <a:rPr lang="en-US" sz="2400" dirty="0">
                <a:solidFill>
                  <a:srgbClr val="FFC000"/>
                </a:solidFill>
                <a:latin typeface="Book Antiqua" pitchFamily="18" charset="0"/>
                <a:ea typeface="+mj-ea"/>
                <a:cs typeface="Book Antiqua" pitchFamily="18" charset="0"/>
              </a:rPr>
              <a:t>Requirements Timeline</a:t>
            </a:r>
          </a:p>
        </p:txBody>
      </p:sp>
      <p:sp>
        <p:nvSpPr>
          <p:cNvPr id="5" name="Right Arrow 4"/>
          <p:cNvSpPr/>
          <p:nvPr/>
        </p:nvSpPr>
        <p:spPr>
          <a:xfrm>
            <a:off x="7462339" y="2071204"/>
            <a:ext cx="728129" cy="762000"/>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6" name="Group 5"/>
          <p:cNvGrpSpPr/>
          <p:nvPr/>
        </p:nvGrpSpPr>
        <p:grpSpPr>
          <a:xfrm>
            <a:off x="1869032" y="1654237"/>
            <a:ext cx="151544" cy="521390"/>
            <a:chOff x="2214064" y="2093414"/>
            <a:chExt cx="151544" cy="521390"/>
          </a:xfrm>
          <a:solidFill>
            <a:srgbClr val="FFC000"/>
          </a:solidFill>
        </p:grpSpPr>
        <p:sp>
          <p:nvSpPr>
            <p:cNvPr id="7" name="Oval 6"/>
            <p:cNvSpPr/>
            <p:nvPr/>
          </p:nvSpPr>
          <p:spPr>
            <a:xfrm>
              <a:off x="2214064" y="2462404"/>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8" name="Straight Connector 7"/>
            <p:cNvCxnSpPr/>
            <p:nvPr/>
          </p:nvCxnSpPr>
          <p:spPr>
            <a:xfrm flipV="1">
              <a:off x="2290264" y="2093414"/>
              <a:ext cx="0" cy="28208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3124200" y="1165579"/>
            <a:ext cx="3999224" cy="488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rPr>
              <a:t>Monthly or 2x month Subcommittee meetings </a:t>
            </a:r>
            <a:endParaRPr lang="en-US" sz="1600" dirty="0">
              <a:solidFill>
                <a:prstClr val="black"/>
              </a:solidFill>
            </a:endParaRPr>
          </a:p>
        </p:txBody>
      </p:sp>
      <p:sp>
        <p:nvSpPr>
          <p:cNvPr id="10" name="Rectangle 9"/>
          <p:cNvSpPr/>
          <p:nvPr/>
        </p:nvSpPr>
        <p:spPr>
          <a:xfrm>
            <a:off x="1218203" y="2262458"/>
            <a:ext cx="6244136" cy="37949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prstClr val="white"/>
                </a:solidFill>
              </a:rPr>
              <a:t>May-December 2017</a:t>
            </a:r>
          </a:p>
        </p:txBody>
      </p:sp>
      <p:sp>
        <p:nvSpPr>
          <p:cNvPr id="11" name="Rectangle 10"/>
          <p:cNvSpPr/>
          <p:nvPr/>
        </p:nvSpPr>
        <p:spPr>
          <a:xfrm>
            <a:off x="304372" y="924005"/>
            <a:ext cx="3280864" cy="971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rPr>
              <a:t>June 6 Subcommittee Kickoff </a:t>
            </a:r>
          </a:p>
          <a:p>
            <a:pPr algn="ctr"/>
            <a:r>
              <a:rPr lang="en-US" sz="1400" dirty="0">
                <a:solidFill>
                  <a:prstClr val="black"/>
                </a:solidFill>
              </a:rPr>
              <a:t>Intro and Specifications</a:t>
            </a:r>
            <a:endParaRPr lang="en-US" sz="1600" dirty="0">
              <a:solidFill>
                <a:prstClr val="black"/>
              </a:solidFill>
            </a:endParaRPr>
          </a:p>
        </p:txBody>
      </p:sp>
      <p:grpSp>
        <p:nvGrpSpPr>
          <p:cNvPr id="12" name="Group 11"/>
          <p:cNvGrpSpPr/>
          <p:nvPr/>
        </p:nvGrpSpPr>
        <p:grpSpPr>
          <a:xfrm>
            <a:off x="3164432" y="1654237"/>
            <a:ext cx="151544" cy="521390"/>
            <a:chOff x="5029200" y="2831410"/>
            <a:chExt cx="151544" cy="521390"/>
          </a:xfrm>
          <a:solidFill>
            <a:srgbClr val="FFC000"/>
          </a:solidFill>
        </p:grpSpPr>
        <p:sp>
          <p:nvSpPr>
            <p:cNvPr id="13" name="Oval 12"/>
            <p:cNvSpPr/>
            <p:nvPr/>
          </p:nvSpPr>
          <p:spPr>
            <a:xfrm>
              <a:off x="5029200"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4" name="Straight Connector 13"/>
            <p:cNvCxnSpPr/>
            <p:nvPr/>
          </p:nvCxnSpPr>
          <p:spPr>
            <a:xfrm flipV="1">
              <a:off x="5105400"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3925750" y="1642227"/>
            <a:ext cx="151544" cy="533400"/>
            <a:chOff x="6020656" y="2819400"/>
            <a:chExt cx="151544" cy="533400"/>
          </a:xfrm>
          <a:solidFill>
            <a:srgbClr val="FFC000"/>
          </a:solidFill>
        </p:grpSpPr>
        <p:sp>
          <p:nvSpPr>
            <p:cNvPr id="16" name="Oval 15"/>
            <p:cNvSpPr/>
            <p:nvPr/>
          </p:nvSpPr>
          <p:spPr>
            <a:xfrm>
              <a:off x="6020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7" name="Straight Connector 16"/>
            <p:cNvCxnSpPr/>
            <p:nvPr/>
          </p:nvCxnSpPr>
          <p:spPr>
            <a:xfrm flipV="1">
              <a:off x="6096428" y="2819400"/>
              <a:ext cx="0" cy="28665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4687068" y="1654237"/>
            <a:ext cx="151544" cy="521390"/>
            <a:chOff x="6401656" y="2831410"/>
            <a:chExt cx="151544" cy="521390"/>
          </a:xfrm>
          <a:solidFill>
            <a:srgbClr val="FFC000"/>
          </a:solidFill>
        </p:grpSpPr>
        <p:sp>
          <p:nvSpPr>
            <p:cNvPr id="19" name="Oval 18"/>
            <p:cNvSpPr/>
            <p:nvPr/>
          </p:nvSpPr>
          <p:spPr>
            <a:xfrm>
              <a:off x="6401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20" name="Straight Connector 19"/>
            <p:cNvCxnSpPr/>
            <p:nvPr/>
          </p:nvCxnSpPr>
          <p:spPr>
            <a:xfrm flipV="1">
              <a:off x="6477428"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5448386" y="1642227"/>
            <a:ext cx="151544" cy="533400"/>
            <a:chOff x="7087456" y="2819400"/>
            <a:chExt cx="151544" cy="533400"/>
          </a:xfrm>
          <a:solidFill>
            <a:srgbClr val="FFC000"/>
          </a:solidFill>
        </p:grpSpPr>
        <p:sp>
          <p:nvSpPr>
            <p:cNvPr id="22" name="Oval 21"/>
            <p:cNvSpPr/>
            <p:nvPr/>
          </p:nvSpPr>
          <p:spPr>
            <a:xfrm>
              <a:off x="70874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23" name="Straight Connector 22"/>
            <p:cNvCxnSpPr/>
            <p:nvPr/>
          </p:nvCxnSpPr>
          <p:spPr>
            <a:xfrm flipV="1">
              <a:off x="7163228" y="2819400"/>
              <a:ext cx="0" cy="28665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6209704" y="1642227"/>
            <a:ext cx="151544" cy="533400"/>
            <a:chOff x="7620856" y="2819400"/>
            <a:chExt cx="151544" cy="533400"/>
          </a:xfrm>
          <a:solidFill>
            <a:srgbClr val="FFC000"/>
          </a:solidFill>
        </p:grpSpPr>
        <p:sp>
          <p:nvSpPr>
            <p:cNvPr id="25" name="Oval 24"/>
            <p:cNvSpPr/>
            <p:nvPr/>
          </p:nvSpPr>
          <p:spPr>
            <a:xfrm>
              <a:off x="76208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26" name="Straight Connector 25"/>
            <p:cNvCxnSpPr/>
            <p:nvPr/>
          </p:nvCxnSpPr>
          <p:spPr>
            <a:xfrm flipV="1">
              <a:off x="7696628" y="2819400"/>
              <a:ext cx="0" cy="28665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27" name="Rectangle 26"/>
          <p:cNvSpPr/>
          <p:nvPr/>
        </p:nvSpPr>
        <p:spPr>
          <a:xfrm>
            <a:off x="3276600" y="3429000"/>
            <a:ext cx="1279250" cy="587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black"/>
                </a:solidFill>
              </a:rPr>
              <a:t>July review ½ specifications</a:t>
            </a:r>
            <a:endParaRPr lang="en-US" sz="1600" dirty="0">
              <a:solidFill>
                <a:prstClr val="black"/>
              </a:solidFill>
            </a:endParaRPr>
          </a:p>
        </p:txBody>
      </p:sp>
      <p:grpSp>
        <p:nvGrpSpPr>
          <p:cNvPr id="28" name="Group 27"/>
          <p:cNvGrpSpPr/>
          <p:nvPr/>
        </p:nvGrpSpPr>
        <p:grpSpPr>
          <a:xfrm flipV="1">
            <a:off x="3782140" y="2841978"/>
            <a:ext cx="144292" cy="496441"/>
            <a:chOff x="6401656" y="2831410"/>
            <a:chExt cx="151544" cy="521390"/>
          </a:xfrm>
          <a:solidFill>
            <a:srgbClr val="FFC000"/>
          </a:solidFill>
        </p:grpSpPr>
        <p:sp>
          <p:nvSpPr>
            <p:cNvPr id="29" name="Oval 28"/>
            <p:cNvSpPr/>
            <p:nvPr/>
          </p:nvSpPr>
          <p:spPr>
            <a:xfrm>
              <a:off x="6401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30" name="Straight Connector 29"/>
            <p:cNvCxnSpPr/>
            <p:nvPr/>
          </p:nvCxnSpPr>
          <p:spPr>
            <a:xfrm flipV="1">
              <a:off x="6477428"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1676400" y="3460900"/>
            <a:ext cx="1686841" cy="523220"/>
          </a:xfrm>
          <a:prstGeom prst="rect">
            <a:avLst/>
          </a:prstGeom>
          <a:noFill/>
        </p:spPr>
        <p:txBody>
          <a:bodyPr wrap="square" rtlCol="0">
            <a:spAutoFit/>
          </a:bodyPr>
          <a:lstStyle/>
          <a:p>
            <a:pPr algn="ctr"/>
            <a:r>
              <a:rPr lang="en-US" sz="1400" dirty="0"/>
              <a:t>June review ½ specifications</a:t>
            </a:r>
          </a:p>
        </p:txBody>
      </p:sp>
      <p:sp>
        <p:nvSpPr>
          <p:cNvPr id="38" name="TextBox 37"/>
          <p:cNvSpPr txBox="1"/>
          <p:nvPr/>
        </p:nvSpPr>
        <p:spPr>
          <a:xfrm>
            <a:off x="4648200" y="3378861"/>
            <a:ext cx="1537422" cy="1384995"/>
          </a:xfrm>
          <a:prstGeom prst="rect">
            <a:avLst/>
          </a:prstGeom>
          <a:noFill/>
        </p:spPr>
        <p:txBody>
          <a:bodyPr wrap="square" rtlCol="0">
            <a:spAutoFit/>
          </a:bodyPr>
          <a:lstStyle/>
          <a:p>
            <a:pPr algn="ctr"/>
            <a:r>
              <a:rPr lang="en-US" sz="1400" dirty="0"/>
              <a:t>August</a:t>
            </a:r>
          </a:p>
          <a:p>
            <a:pPr algn="ctr"/>
            <a:r>
              <a:rPr lang="en-US" sz="1400" dirty="0"/>
              <a:t>Set benchmarks and send to CMS benchmarks and specifications</a:t>
            </a:r>
          </a:p>
        </p:txBody>
      </p:sp>
      <p:sp>
        <p:nvSpPr>
          <p:cNvPr id="39" name="TextBox 38"/>
          <p:cNvSpPr txBox="1"/>
          <p:nvPr/>
        </p:nvSpPr>
        <p:spPr>
          <a:xfrm>
            <a:off x="6324600" y="3380883"/>
            <a:ext cx="1473440" cy="1384995"/>
          </a:xfrm>
          <a:prstGeom prst="rect">
            <a:avLst/>
          </a:prstGeom>
          <a:noFill/>
        </p:spPr>
        <p:txBody>
          <a:bodyPr wrap="square" rtlCol="0">
            <a:spAutoFit/>
          </a:bodyPr>
          <a:lstStyle/>
          <a:p>
            <a:pPr algn="ctr"/>
            <a:r>
              <a:rPr lang="en-US" sz="1400" dirty="0"/>
              <a:t>September Review policies for contracts audit, appeals, remediation plans</a:t>
            </a:r>
          </a:p>
        </p:txBody>
      </p:sp>
      <p:grpSp>
        <p:nvGrpSpPr>
          <p:cNvPr id="43" name="Group 42"/>
          <p:cNvGrpSpPr/>
          <p:nvPr/>
        </p:nvGrpSpPr>
        <p:grpSpPr>
          <a:xfrm>
            <a:off x="6971024" y="1642227"/>
            <a:ext cx="151544" cy="533400"/>
            <a:chOff x="7620856" y="2819400"/>
            <a:chExt cx="151544" cy="533400"/>
          </a:xfrm>
          <a:solidFill>
            <a:srgbClr val="FFC000"/>
          </a:solidFill>
        </p:grpSpPr>
        <p:sp>
          <p:nvSpPr>
            <p:cNvPr id="44" name="Oval 43"/>
            <p:cNvSpPr/>
            <p:nvPr/>
          </p:nvSpPr>
          <p:spPr>
            <a:xfrm>
              <a:off x="76208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45" name="Straight Connector 44"/>
            <p:cNvCxnSpPr/>
            <p:nvPr/>
          </p:nvCxnSpPr>
          <p:spPr>
            <a:xfrm flipV="1">
              <a:off x="7696628" y="2819400"/>
              <a:ext cx="0" cy="28665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50" name="Rectangle 49"/>
          <p:cNvSpPr/>
          <p:nvPr/>
        </p:nvSpPr>
        <p:spPr bwMode="auto">
          <a:xfrm>
            <a:off x="457200" y="4876800"/>
            <a:ext cx="7945732" cy="1295400"/>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rPr>
              <a:t>The DSRIP</a:t>
            </a:r>
            <a:r>
              <a:rPr kumimoji="0" lang="en-US" sz="1600" b="0" i="0" u="none" strike="noStrike" cap="none" normalizeH="0" dirty="0">
                <a:ln>
                  <a:noFill/>
                </a:ln>
                <a:solidFill>
                  <a:schemeClr val="tx1"/>
                </a:solidFill>
                <a:effectLst/>
                <a:latin typeface="Arial" pitchFamily="34" charset="0"/>
              </a:rPr>
              <a:t> Subcommittee will be primarily responsible for advising MassHealth on quality measures and methodology for its ACO, CP and other DSRIP programs. The Subcommittee will report decisions reached to the Taskforce. </a:t>
            </a:r>
            <a:r>
              <a:rPr lang="en-US" sz="1600" dirty="0">
                <a:solidFill>
                  <a:schemeClr val="tx1"/>
                </a:solidFill>
                <a:latin typeface="Arial" pitchFamily="34" charset="0"/>
              </a:rPr>
              <a:t>Taskforce members can weigh in on but not overrule the </a:t>
            </a:r>
            <a:r>
              <a:rPr kumimoji="0" lang="en-US" sz="1600" b="0" i="0" u="none" strike="noStrike" cap="none" normalizeH="0" dirty="0">
                <a:ln>
                  <a:noFill/>
                </a:ln>
                <a:solidFill>
                  <a:schemeClr val="tx1"/>
                </a:solidFill>
                <a:effectLst/>
                <a:latin typeface="Arial" pitchFamily="34" charset="0"/>
              </a:rPr>
              <a:t>DSRIP Subcommittee’s decisions. </a:t>
            </a:r>
            <a:endParaRPr kumimoji="0" lang="en-US" sz="1600" b="0" i="0" u="none" strike="noStrike" cap="none" normalizeH="0" baseline="0" dirty="0">
              <a:ln>
                <a:noFill/>
              </a:ln>
              <a:solidFill>
                <a:schemeClr val="tx1"/>
              </a:solidFill>
              <a:effectLst/>
              <a:latin typeface="Arial" pitchFamily="34" charset="0"/>
            </a:endParaRPr>
          </a:p>
        </p:txBody>
      </p:sp>
      <p:grpSp>
        <p:nvGrpSpPr>
          <p:cNvPr id="46" name="Group 45"/>
          <p:cNvGrpSpPr/>
          <p:nvPr/>
        </p:nvGrpSpPr>
        <p:grpSpPr>
          <a:xfrm flipV="1">
            <a:off x="2445711" y="2833204"/>
            <a:ext cx="144292" cy="496441"/>
            <a:chOff x="6401656" y="2831410"/>
            <a:chExt cx="151544" cy="521390"/>
          </a:xfrm>
          <a:solidFill>
            <a:srgbClr val="FFC000"/>
          </a:solidFill>
        </p:grpSpPr>
        <p:sp>
          <p:nvSpPr>
            <p:cNvPr id="47" name="Oval 46"/>
            <p:cNvSpPr/>
            <p:nvPr/>
          </p:nvSpPr>
          <p:spPr>
            <a:xfrm>
              <a:off x="6401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48" name="Straight Connector 47"/>
            <p:cNvCxnSpPr/>
            <p:nvPr/>
          </p:nvCxnSpPr>
          <p:spPr>
            <a:xfrm flipV="1">
              <a:off x="6477428"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flipV="1">
            <a:off x="6989174" y="2841978"/>
            <a:ext cx="144292" cy="496441"/>
            <a:chOff x="6401656" y="2831410"/>
            <a:chExt cx="151544" cy="521390"/>
          </a:xfrm>
          <a:solidFill>
            <a:srgbClr val="FFC000"/>
          </a:solidFill>
        </p:grpSpPr>
        <p:sp>
          <p:nvSpPr>
            <p:cNvPr id="51" name="Oval 50"/>
            <p:cNvSpPr/>
            <p:nvPr/>
          </p:nvSpPr>
          <p:spPr>
            <a:xfrm>
              <a:off x="6401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2" name="Straight Connector 51"/>
            <p:cNvCxnSpPr/>
            <p:nvPr/>
          </p:nvCxnSpPr>
          <p:spPr>
            <a:xfrm flipV="1">
              <a:off x="6477428"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flipV="1">
            <a:off x="5344765" y="2841978"/>
            <a:ext cx="144292" cy="496441"/>
            <a:chOff x="6401656" y="2831410"/>
            <a:chExt cx="151544" cy="521390"/>
          </a:xfrm>
          <a:solidFill>
            <a:srgbClr val="FFC000"/>
          </a:solidFill>
        </p:grpSpPr>
        <p:sp>
          <p:nvSpPr>
            <p:cNvPr id="54" name="Oval 53"/>
            <p:cNvSpPr/>
            <p:nvPr/>
          </p:nvSpPr>
          <p:spPr>
            <a:xfrm>
              <a:off x="6401656" y="3200400"/>
              <a:ext cx="151544" cy="152400"/>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5" name="Straight Connector 54"/>
            <p:cNvCxnSpPr/>
            <p:nvPr/>
          </p:nvCxnSpPr>
          <p:spPr>
            <a:xfrm flipV="1">
              <a:off x="6477428" y="2831410"/>
              <a:ext cx="0" cy="274648"/>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5280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p:txBody>
          <a:bodyPr/>
          <a:lstStyle/>
          <a:p>
            <a:r>
              <a:rPr lang="en-US" dirty="0"/>
              <a:t>Welcome and introductions</a:t>
            </a:r>
          </a:p>
          <a:p>
            <a:r>
              <a:rPr lang="en-US" dirty="0"/>
              <a:t>Background and rationale for alignment</a:t>
            </a:r>
          </a:p>
          <a:p>
            <a:r>
              <a:rPr lang="en-US" dirty="0"/>
              <a:t>Process and lessons from other states</a:t>
            </a:r>
          </a:p>
          <a:p>
            <a:r>
              <a:rPr lang="en-US" dirty="0"/>
              <a:t>Next steps</a:t>
            </a:r>
          </a:p>
        </p:txBody>
      </p:sp>
      <p:sp>
        <p:nvSpPr>
          <p:cNvPr id="4" name="Rectangle 3"/>
          <p:cNvSpPr/>
          <p:nvPr/>
        </p:nvSpPr>
        <p:spPr>
          <a:xfrm>
            <a:off x="-83127" y="26670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41354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09538"/>
            <a:ext cx="5664200" cy="576262"/>
          </a:xfrm>
        </p:spPr>
        <p:txBody>
          <a:bodyPr/>
          <a:lstStyle/>
          <a:p>
            <a:r>
              <a:rPr lang="en-US" dirty="0">
                <a:latin typeface="Book Antiqua" pitchFamily="18" charset="0"/>
                <a:cs typeface="Book Antiqua" pitchFamily="18" charset="0"/>
              </a:rPr>
              <a:t>Process overview</a:t>
            </a:r>
          </a:p>
        </p:txBody>
      </p:sp>
      <p:grpSp>
        <p:nvGrpSpPr>
          <p:cNvPr id="5" name="Group 4"/>
          <p:cNvGrpSpPr/>
          <p:nvPr/>
        </p:nvGrpSpPr>
        <p:grpSpPr>
          <a:xfrm>
            <a:off x="304800" y="1371600"/>
            <a:ext cx="8115422" cy="470490"/>
            <a:chOff x="838200" y="5486400"/>
            <a:chExt cx="7924800" cy="457200"/>
          </a:xfrm>
        </p:grpSpPr>
        <p:sp>
          <p:nvSpPr>
            <p:cNvPr id="6" name="Rectangle 5"/>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600" dirty="0">
                  <a:solidFill>
                    <a:prstClr val="black"/>
                  </a:solidFill>
                  <a:latin typeface="Book Antiqua" panose="02040602050305030304" pitchFamily="18" charset="0"/>
                  <a:cs typeface="Arial" panose="020B0604020202020204" pitchFamily="34" charset="0"/>
                </a:rPr>
                <a:t>Set guiding principles for measure selection</a:t>
              </a:r>
            </a:p>
          </p:txBody>
        </p:sp>
        <p:sp>
          <p:nvSpPr>
            <p:cNvPr id="7" name="Oval 6"/>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Book Antiqua" panose="02040602050305030304" pitchFamily="18" charset="0"/>
                  <a:cs typeface="Arial" panose="020B0604020202020204" pitchFamily="34" charset="0"/>
                </a:rPr>
                <a:t>1</a:t>
              </a:r>
            </a:p>
          </p:txBody>
        </p:sp>
      </p:grpSp>
      <p:grpSp>
        <p:nvGrpSpPr>
          <p:cNvPr id="8" name="Group 7"/>
          <p:cNvGrpSpPr/>
          <p:nvPr/>
        </p:nvGrpSpPr>
        <p:grpSpPr>
          <a:xfrm>
            <a:off x="304800" y="2055185"/>
            <a:ext cx="8115422" cy="470490"/>
            <a:chOff x="838200" y="5486400"/>
            <a:chExt cx="7924800" cy="457200"/>
          </a:xfrm>
        </p:grpSpPr>
        <p:sp>
          <p:nvSpPr>
            <p:cNvPr id="9" name="Rectangle 8"/>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600" dirty="0">
                  <a:solidFill>
                    <a:prstClr val="black"/>
                  </a:solidFill>
                  <a:latin typeface="Book Antiqua" panose="02040602050305030304" pitchFamily="18" charset="0"/>
                  <a:cs typeface="Arial" panose="020B0604020202020204" pitchFamily="34" charset="0"/>
                </a:rPr>
                <a:t>Define the selection decision process</a:t>
              </a:r>
              <a:endParaRPr lang="en-US" sz="1600" dirty="0">
                <a:latin typeface="Book Antiqua" panose="02040602050305030304" pitchFamily="18" charset="0"/>
              </a:endParaRPr>
            </a:p>
          </p:txBody>
        </p:sp>
        <p:sp>
          <p:nvSpPr>
            <p:cNvPr id="10" name="Oval 9"/>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Book Antiqua" panose="02040602050305030304" pitchFamily="18" charset="0"/>
                  <a:cs typeface="Arial" panose="020B0604020202020204" pitchFamily="34" charset="0"/>
                </a:rPr>
                <a:t>2</a:t>
              </a:r>
            </a:p>
          </p:txBody>
        </p:sp>
      </p:grpSp>
      <p:grpSp>
        <p:nvGrpSpPr>
          <p:cNvPr id="11" name="Group 10"/>
          <p:cNvGrpSpPr/>
          <p:nvPr/>
        </p:nvGrpSpPr>
        <p:grpSpPr>
          <a:xfrm>
            <a:off x="304800" y="2738770"/>
            <a:ext cx="8115422" cy="470490"/>
            <a:chOff x="838200" y="5486400"/>
            <a:chExt cx="7924800" cy="457200"/>
          </a:xfrm>
        </p:grpSpPr>
        <p:sp>
          <p:nvSpPr>
            <p:cNvPr id="12" name="Rectangle 11"/>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600" dirty="0">
                  <a:solidFill>
                    <a:prstClr val="black"/>
                  </a:solidFill>
                  <a:latin typeface="Book Antiqua" panose="02040602050305030304" pitchFamily="18" charset="0"/>
                  <a:cs typeface="Arial" panose="020B0604020202020204" pitchFamily="34" charset="0"/>
                </a:rPr>
                <a:t>Identify performance domains and populations</a:t>
              </a:r>
              <a:endParaRPr lang="en-US" sz="1600" dirty="0">
                <a:latin typeface="Book Antiqua" panose="02040602050305030304" pitchFamily="18" charset="0"/>
              </a:endParaRPr>
            </a:p>
          </p:txBody>
        </p:sp>
        <p:sp>
          <p:nvSpPr>
            <p:cNvPr id="13" name="Oval 12"/>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Book Antiqua" panose="02040602050305030304" pitchFamily="18" charset="0"/>
                  <a:cs typeface="Arial" panose="020B0604020202020204" pitchFamily="34" charset="0"/>
                </a:rPr>
                <a:t>3</a:t>
              </a:r>
            </a:p>
          </p:txBody>
        </p:sp>
      </p:grpSp>
      <p:grpSp>
        <p:nvGrpSpPr>
          <p:cNvPr id="14" name="Group 13"/>
          <p:cNvGrpSpPr/>
          <p:nvPr/>
        </p:nvGrpSpPr>
        <p:grpSpPr>
          <a:xfrm>
            <a:off x="304800" y="3422355"/>
            <a:ext cx="8115422" cy="470490"/>
            <a:chOff x="838200" y="5486400"/>
            <a:chExt cx="7924800" cy="457200"/>
          </a:xfrm>
        </p:grpSpPr>
        <p:sp>
          <p:nvSpPr>
            <p:cNvPr id="15" name="Rectangle 14"/>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600" dirty="0">
                  <a:solidFill>
                    <a:prstClr val="black"/>
                  </a:solidFill>
                  <a:latin typeface="Book Antiqua" panose="02040602050305030304" pitchFamily="18" charset="0"/>
                  <a:cs typeface="Arial" panose="020B0604020202020204" pitchFamily="34" charset="0"/>
                </a:rPr>
                <a:t>Identify candidate measure sources</a:t>
              </a:r>
              <a:endParaRPr lang="en-US" sz="1600" dirty="0">
                <a:latin typeface="Book Antiqua" panose="02040602050305030304" pitchFamily="18" charset="0"/>
              </a:endParaRPr>
            </a:p>
          </p:txBody>
        </p:sp>
        <p:sp>
          <p:nvSpPr>
            <p:cNvPr id="16" name="Oval 15"/>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Book Antiqua" panose="02040602050305030304" pitchFamily="18" charset="0"/>
                  <a:cs typeface="Arial" panose="020B0604020202020204" pitchFamily="34" charset="0"/>
                </a:rPr>
                <a:t>4</a:t>
              </a:r>
            </a:p>
          </p:txBody>
        </p:sp>
      </p:grpSp>
      <p:grpSp>
        <p:nvGrpSpPr>
          <p:cNvPr id="17" name="Group 16"/>
          <p:cNvGrpSpPr/>
          <p:nvPr/>
        </p:nvGrpSpPr>
        <p:grpSpPr>
          <a:xfrm>
            <a:off x="304800" y="4105940"/>
            <a:ext cx="8115422" cy="470490"/>
            <a:chOff x="838200" y="5486400"/>
            <a:chExt cx="7924800" cy="457200"/>
          </a:xfrm>
        </p:grpSpPr>
        <p:sp>
          <p:nvSpPr>
            <p:cNvPr id="18" name="Rectangle 17"/>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600" dirty="0">
                  <a:solidFill>
                    <a:prstClr val="black"/>
                  </a:solidFill>
                  <a:latin typeface="Book Antiqua" panose="02040602050305030304" pitchFamily="18" charset="0"/>
                  <a:cs typeface="Arial" panose="020B0604020202020204" pitchFamily="34" charset="0"/>
                </a:rPr>
                <a:t> Identify potential data sources and  operational means for acquisition</a:t>
              </a:r>
              <a:endParaRPr lang="en-US" sz="1600" dirty="0">
                <a:latin typeface="Book Antiqua" panose="02040602050305030304" pitchFamily="18" charset="0"/>
              </a:endParaRPr>
            </a:p>
          </p:txBody>
        </p:sp>
        <p:sp>
          <p:nvSpPr>
            <p:cNvPr id="19" name="Oval 18"/>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Book Antiqua" panose="02040602050305030304" pitchFamily="18" charset="0"/>
                  <a:cs typeface="Arial" panose="020B0604020202020204" pitchFamily="34" charset="0"/>
                </a:rPr>
                <a:t>5</a:t>
              </a:r>
            </a:p>
          </p:txBody>
        </p:sp>
      </p:grpSp>
      <p:grpSp>
        <p:nvGrpSpPr>
          <p:cNvPr id="20" name="Group 19"/>
          <p:cNvGrpSpPr/>
          <p:nvPr/>
        </p:nvGrpSpPr>
        <p:grpSpPr>
          <a:xfrm>
            <a:off x="304800" y="5410200"/>
            <a:ext cx="8115422" cy="470490"/>
            <a:chOff x="838200" y="5486400"/>
            <a:chExt cx="7924800" cy="457200"/>
          </a:xfrm>
        </p:grpSpPr>
        <p:sp>
          <p:nvSpPr>
            <p:cNvPr id="21" name="Rectangle 20"/>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600" dirty="0">
                  <a:solidFill>
                    <a:prstClr val="black"/>
                  </a:solidFill>
                  <a:latin typeface="Book Antiqua" panose="02040602050305030304" pitchFamily="18" charset="0"/>
                  <a:cs typeface="Arial" panose="020B0604020202020204" pitchFamily="34" charset="0"/>
                </a:rPr>
                <a:t> Estimate desired measure set size</a:t>
              </a:r>
            </a:p>
          </p:txBody>
        </p:sp>
        <p:sp>
          <p:nvSpPr>
            <p:cNvPr id="22" name="Oval 21"/>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Book Antiqua" panose="02040602050305030304" pitchFamily="18" charset="0"/>
                  <a:cs typeface="Arial" panose="020B0604020202020204" pitchFamily="34" charset="0"/>
                </a:rPr>
                <a:t>7</a:t>
              </a:r>
            </a:p>
          </p:txBody>
        </p:sp>
      </p:grpSp>
      <p:grpSp>
        <p:nvGrpSpPr>
          <p:cNvPr id="23" name="Group 22"/>
          <p:cNvGrpSpPr/>
          <p:nvPr/>
        </p:nvGrpSpPr>
        <p:grpSpPr>
          <a:xfrm>
            <a:off x="304800" y="6093785"/>
            <a:ext cx="8115422" cy="470490"/>
            <a:chOff x="838200" y="5486400"/>
            <a:chExt cx="7924800" cy="457200"/>
          </a:xfrm>
        </p:grpSpPr>
        <p:sp>
          <p:nvSpPr>
            <p:cNvPr id="24" name="Rectangle 23"/>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600" dirty="0">
                  <a:solidFill>
                    <a:prstClr val="black"/>
                  </a:solidFill>
                  <a:latin typeface="Book Antiqua" panose="02040602050305030304" pitchFamily="18" charset="0"/>
                  <a:cs typeface="Arial" panose="020B0604020202020204" pitchFamily="34" charset="0"/>
                </a:rPr>
                <a:t> Determine whether payer-specific or all-payer data should be used </a:t>
              </a:r>
            </a:p>
          </p:txBody>
        </p:sp>
        <p:sp>
          <p:nvSpPr>
            <p:cNvPr id="25" name="Oval 24"/>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Book Antiqua" panose="02040602050305030304" pitchFamily="18" charset="0"/>
                  <a:cs typeface="Arial" panose="020B0604020202020204" pitchFamily="34" charset="0"/>
                </a:rPr>
                <a:t>8</a:t>
              </a:r>
            </a:p>
          </p:txBody>
        </p:sp>
      </p:grpSp>
      <p:grpSp>
        <p:nvGrpSpPr>
          <p:cNvPr id="26" name="Group 25"/>
          <p:cNvGrpSpPr/>
          <p:nvPr/>
        </p:nvGrpSpPr>
        <p:grpSpPr>
          <a:xfrm>
            <a:off x="304800" y="4787310"/>
            <a:ext cx="8077200" cy="470490"/>
            <a:chOff x="838200" y="5486400"/>
            <a:chExt cx="7924800" cy="457200"/>
          </a:xfrm>
        </p:grpSpPr>
        <p:sp>
          <p:nvSpPr>
            <p:cNvPr id="27" name="Rectangle 26"/>
            <p:cNvSpPr/>
            <p:nvPr/>
          </p:nvSpPr>
          <p:spPr>
            <a:xfrm>
              <a:off x="1180323" y="5486400"/>
              <a:ext cx="7582677" cy="457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r>
                <a:rPr lang="en-US" sz="1600" dirty="0">
                  <a:solidFill>
                    <a:prstClr val="black"/>
                  </a:solidFill>
                  <a:latin typeface="Book Antiqua" panose="02040602050305030304" pitchFamily="18" charset="0"/>
                  <a:cs typeface="Arial" panose="020B0604020202020204" pitchFamily="34" charset="0"/>
                </a:rPr>
                <a:t> Select the measures</a:t>
              </a:r>
            </a:p>
          </p:txBody>
        </p:sp>
        <p:sp>
          <p:nvSpPr>
            <p:cNvPr id="28" name="Oval 27"/>
            <p:cNvSpPr/>
            <p:nvPr/>
          </p:nvSpPr>
          <p:spPr>
            <a:xfrm>
              <a:off x="838200" y="5486400"/>
              <a:ext cx="457200" cy="4572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Book Antiqua" panose="02040602050305030304" pitchFamily="18" charset="0"/>
                  <a:cs typeface="Arial" panose="020B0604020202020204" pitchFamily="34" charset="0"/>
                </a:rPr>
                <a:t>6</a:t>
              </a:r>
            </a:p>
          </p:txBody>
        </p:sp>
      </p:grpSp>
    </p:spTree>
    <p:extLst>
      <p:ext uri="{BB962C8B-B14F-4D97-AF65-F5344CB8AC3E}">
        <p14:creationId xmlns:p14="http://schemas.microsoft.com/office/powerpoint/2010/main" val="180716003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Set Guiding Principles for measure selection</a:t>
            </a:r>
          </a:p>
        </p:txBody>
      </p:sp>
      <p:sp>
        <p:nvSpPr>
          <p:cNvPr id="5" name="Rounded Rectangle 4"/>
          <p:cNvSpPr/>
          <p:nvPr/>
        </p:nvSpPr>
        <p:spPr bwMode="auto">
          <a:xfrm>
            <a:off x="266700" y="1066800"/>
            <a:ext cx="8648700" cy="838200"/>
          </a:xfrm>
          <a:prstGeom prst="roundRect">
            <a:avLst/>
          </a:prstGeom>
          <a:noFill/>
          <a:ln w="25400" cap="flat" cmpd="sng" algn="ctr">
            <a:solidFill>
              <a:srgbClr val="FFC000"/>
            </a:solidFill>
            <a:prstDash val="solid"/>
            <a:round/>
            <a:headEnd type="none" w="med" len="med"/>
            <a:tailEnd type="none" w="med" len="med"/>
          </a:ln>
          <a:effectLst/>
        </p:spPr>
        <p:txBody>
          <a:bodyPr vert="horz" wrap="square" lIns="45720" tIns="45720" rIns="45720" bIns="45720" numCol="1" rtlCol="0" anchor="t" anchorCtr="0" compatLnSpc="1">
            <a:prstTxWarp prst="textNoShape">
              <a:avLst/>
            </a:prstTxWarp>
          </a:bodyPr>
          <a:lstStyle/>
          <a:p>
            <a:pPr lvl="0" algn="ctr" eaLnBrk="0" fontAlgn="base" hangingPunct="0">
              <a:spcBef>
                <a:spcPct val="0"/>
              </a:spcBef>
              <a:spcAft>
                <a:spcPct val="0"/>
              </a:spcAft>
            </a:pPr>
            <a:r>
              <a:rPr lang="en-US" b="1" dirty="0">
                <a:latin typeface="Book Antiqua" panose="02040602050305030304" pitchFamily="18" charset="0"/>
              </a:rPr>
              <a:t>Purpose: Collectively establish principles to guide measure selection for the measure set and to strategically focus efforts on priority areas for the state.</a:t>
            </a:r>
          </a:p>
        </p:txBody>
      </p:sp>
      <p:sp>
        <p:nvSpPr>
          <p:cNvPr id="6" name="Content Placeholder 3"/>
          <p:cNvSpPr>
            <a:spLocks noGrp="1"/>
          </p:cNvSpPr>
          <p:nvPr>
            <p:ph sz="half" idx="1"/>
          </p:nvPr>
        </p:nvSpPr>
        <p:spPr>
          <a:xfrm>
            <a:off x="400050" y="2057400"/>
            <a:ext cx="8382000" cy="3429000"/>
          </a:xfrm>
        </p:spPr>
        <p:txBody>
          <a:bodyPr/>
          <a:lstStyle/>
          <a:p>
            <a:pPr>
              <a:spcAft>
                <a:spcPts val="3000"/>
              </a:spcAft>
              <a:buFont typeface="Wingdings" panose="05000000000000000000" pitchFamily="2" charset="2"/>
              <a:buChar char="§"/>
            </a:pPr>
            <a:r>
              <a:rPr lang="en-US" sz="1800" b="0" dirty="0"/>
              <a:t>Guiding principles are explicitly stated goals for the measure set that are agreed upon before measure selection.</a:t>
            </a:r>
          </a:p>
          <a:p>
            <a:pPr>
              <a:spcAft>
                <a:spcPts val="3000"/>
              </a:spcAft>
              <a:buFont typeface="Wingdings" panose="05000000000000000000" pitchFamily="2" charset="2"/>
              <a:buChar char="§"/>
            </a:pPr>
            <a:r>
              <a:rPr lang="en-US" sz="1800" b="0" dirty="0"/>
              <a:t>These guiding principles will be used to inform measure selection, acting as ‘criteria’, during the shortlisting process.</a:t>
            </a:r>
          </a:p>
          <a:p>
            <a:pPr>
              <a:spcAft>
                <a:spcPts val="3000"/>
              </a:spcAft>
              <a:buFont typeface="Wingdings" panose="05000000000000000000" pitchFamily="2" charset="2"/>
              <a:buChar char="§"/>
            </a:pPr>
            <a:r>
              <a:rPr lang="en-US" sz="1800" b="0" dirty="0"/>
              <a:t>Principles can relate to a range of topics, from clinical utility to technical specifications.</a:t>
            </a:r>
          </a:p>
          <a:p>
            <a:pPr>
              <a:spcAft>
                <a:spcPts val="3000"/>
              </a:spcAft>
              <a:buFont typeface="Wingdings" panose="05000000000000000000" pitchFamily="2" charset="2"/>
              <a:buChar char="§"/>
            </a:pPr>
            <a:r>
              <a:rPr lang="en-US" sz="1800" b="0" dirty="0"/>
              <a:t>These principles provide an opportunity to give consideration to state priorities and strategically focus attention on them.</a:t>
            </a:r>
          </a:p>
          <a:p>
            <a:pPr lvl="1"/>
            <a:endParaRPr lang="en-US" sz="1800" b="0" i="1" dirty="0"/>
          </a:p>
          <a:p>
            <a:pPr lvl="1"/>
            <a:endParaRPr lang="en-US" sz="1800" b="0" dirty="0"/>
          </a:p>
          <a:p>
            <a:pPr lvl="1"/>
            <a:endParaRPr lang="en-US" sz="1800" b="0" dirty="0"/>
          </a:p>
        </p:txBody>
      </p:sp>
      <p:sp>
        <p:nvSpPr>
          <p:cNvPr id="9" name="Rectangle 8"/>
          <p:cNvSpPr/>
          <p:nvPr/>
        </p:nvSpPr>
        <p:spPr>
          <a:xfrm>
            <a:off x="381000" y="5562600"/>
            <a:ext cx="8382000" cy="923330"/>
          </a:xfrm>
          <a:prstGeom prst="rect">
            <a:avLst/>
          </a:prstGeom>
          <a:solidFill>
            <a:srgbClr val="FEEDD3"/>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en-US" b="1" dirty="0">
                <a:solidFill>
                  <a:schemeClr val="tx2"/>
                </a:solidFill>
                <a:latin typeface="Book Antiqua" panose="02040602050305030304" pitchFamily="18" charset="0"/>
              </a:rPr>
              <a:t>When considering guiding principles for measure selection, bear in mind that the intended use of this measure set is for APM contracts (i.e. global budgets) in Massachusetts, and not for public reporting or other uses.</a:t>
            </a:r>
          </a:p>
        </p:txBody>
      </p:sp>
    </p:spTree>
    <p:extLst>
      <p:ext uri="{BB962C8B-B14F-4D97-AF65-F5344CB8AC3E}">
        <p14:creationId xmlns:p14="http://schemas.microsoft.com/office/powerpoint/2010/main" val="421179233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386682" y="6400800"/>
            <a:ext cx="533400" cy="228600"/>
          </a:xfrm>
          <a:prstGeom prst="rect">
            <a:avLst/>
          </a:prstGeom>
        </p:spPr>
        <p:txBody>
          <a:bodyPr/>
          <a:lstStyle/>
          <a:p>
            <a:pPr>
              <a:defRPr/>
            </a:pPr>
            <a:fld id="{0951960A-504D-445C-8D37-1A9A2BE88A52}" type="slidenum">
              <a:rPr lang="en-US" altLang="en-US" smtClean="0"/>
              <a:pPr>
                <a:defRPr/>
              </a:pPr>
              <a:t>16</a:t>
            </a:fld>
            <a:endParaRPr lang="en-US" altLang="en-US" dirty="0"/>
          </a:p>
        </p:txBody>
      </p:sp>
      <p:sp>
        <p:nvSpPr>
          <p:cNvPr id="35" name="Title 1"/>
          <p:cNvSpPr>
            <a:spLocks noGrp="1"/>
          </p:cNvSpPr>
          <p:nvPr>
            <p:ph type="title"/>
          </p:nvPr>
        </p:nvSpPr>
        <p:spPr>
          <a:xfrm>
            <a:off x="838200" y="-76200"/>
            <a:ext cx="6629400" cy="1143000"/>
          </a:xfrm>
        </p:spPr>
        <p:txBody>
          <a:bodyPr/>
          <a:lstStyle/>
          <a:p>
            <a:r>
              <a:rPr lang="en-US" sz="2000" dirty="0"/>
              <a:t>Example: Rhode Island Aligned Measure Set Work Group: Measure Selection Criteria</a:t>
            </a:r>
          </a:p>
        </p:txBody>
      </p:sp>
      <p:sp>
        <p:nvSpPr>
          <p:cNvPr id="38" name="Content Placeholder 2"/>
          <p:cNvSpPr>
            <a:spLocks noGrp="1"/>
          </p:cNvSpPr>
          <p:nvPr>
            <p:ph idx="1"/>
          </p:nvPr>
        </p:nvSpPr>
        <p:spPr>
          <a:xfrm>
            <a:off x="76200" y="1096328"/>
            <a:ext cx="8991600" cy="5685472"/>
          </a:xfrm>
        </p:spPr>
        <p:txBody>
          <a:bodyPr/>
          <a:lstStyle/>
          <a:p>
            <a:pPr marL="0" indent="0">
              <a:buNone/>
            </a:pPr>
            <a:r>
              <a:rPr lang="en-US" altLang="en-US" b="0" dirty="0"/>
              <a:t>Criteria Applied to Individual Measures</a:t>
            </a:r>
            <a:endParaRPr lang="en-US" altLang="en-US" sz="800" b="0" dirty="0"/>
          </a:p>
          <a:p>
            <a:pPr marL="857250" lvl="1" indent="-457200">
              <a:buFontTx/>
              <a:buAutoNum type="arabicPeriod"/>
            </a:pPr>
            <a:r>
              <a:rPr lang="en-US" altLang="en-US" b="0" dirty="0"/>
              <a:t>Evidence-based and scientifically acceptable</a:t>
            </a:r>
          </a:p>
          <a:p>
            <a:pPr marL="857250" lvl="1" indent="-457200">
              <a:buFontTx/>
              <a:buAutoNum type="arabicPeriod"/>
            </a:pPr>
            <a:r>
              <a:rPr lang="en-US" altLang="en-US" b="0" dirty="0"/>
              <a:t>Has a relevant benchmark</a:t>
            </a:r>
          </a:p>
          <a:p>
            <a:pPr marL="857250" lvl="1" indent="-457200">
              <a:buFontTx/>
              <a:buAutoNum type="arabicPeriod"/>
            </a:pPr>
            <a:r>
              <a:rPr lang="en-US" altLang="en-US" b="0" dirty="0"/>
              <a:t>Not greatly influenced by patient case mix</a:t>
            </a:r>
          </a:p>
          <a:p>
            <a:pPr marL="857250" lvl="1" indent="-457200">
              <a:buFontTx/>
              <a:buAutoNum type="arabicPeriod" startAt="4"/>
            </a:pPr>
            <a:r>
              <a:rPr lang="en-US" altLang="en-US" b="0" dirty="0"/>
              <a:t>Consistent with the goals of the program</a:t>
            </a:r>
          </a:p>
          <a:p>
            <a:pPr marL="857250" lvl="1" indent="-457200">
              <a:buFontTx/>
              <a:buAutoNum type="arabicPeriod" startAt="4"/>
            </a:pPr>
            <a:r>
              <a:rPr lang="en-US" altLang="en-US" b="0" dirty="0"/>
              <a:t>Useable and relevant</a:t>
            </a:r>
          </a:p>
          <a:p>
            <a:pPr marL="857250" lvl="1" indent="-457200">
              <a:buFontTx/>
              <a:buAutoNum type="arabicPeriod" startAt="4"/>
            </a:pPr>
            <a:r>
              <a:rPr lang="en-US" altLang="en-US" b="0" dirty="0"/>
              <a:t>Feasible to collect</a:t>
            </a:r>
          </a:p>
          <a:p>
            <a:pPr marL="857250" lvl="1" indent="-457200">
              <a:buFontTx/>
              <a:buAutoNum type="arabicPeriod" startAt="4"/>
            </a:pPr>
            <a:r>
              <a:rPr lang="en-US" altLang="en-US" b="0" dirty="0"/>
              <a:t>Aligned with other measure sets</a:t>
            </a:r>
          </a:p>
          <a:p>
            <a:pPr marL="857250" lvl="1" indent="-457200">
              <a:buFontTx/>
              <a:buAutoNum type="arabicPeriod" startAt="4"/>
            </a:pPr>
            <a:r>
              <a:rPr lang="en-US" altLang="en-US" b="0" dirty="0"/>
              <a:t>Promotes increased value</a:t>
            </a:r>
          </a:p>
          <a:p>
            <a:pPr marL="857250" lvl="1" indent="-457200">
              <a:buFontTx/>
              <a:buAutoNum type="arabicPeriod" startAt="4"/>
            </a:pPr>
            <a:r>
              <a:rPr lang="en-US" altLang="en-US" b="0" dirty="0"/>
              <a:t>Presents an opportunity for performance improvement</a:t>
            </a:r>
          </a:p>
          <a:p>
            <a:pPr marL="857250" lvl="1" indent="-457200">
              <a:buFontTx/>
              <a:buAutoNum type="arabicPeriod" startAt="4"/>
            </a:pPr>
            <a:r>
              <a:rPr lang="en-US" altLang="en-US" b="0" dirty="0"/>
              <a:t>Transformative potential</a:t>
            </a:r>
          </a:p>
          <a:p>
            <a:pPr marL="857250" lvl="1" indent="-457200">
              <a:buFontTx/>
              <a:buAutoNum type="arabicPeriod" startAt="4"/>
            </a:pPr>
            <a:r>
              <a:rPr lang="en-US" altLang="en-US" b="0" dirty="0"/>
              <a:t>Sufficient denominator size</a:t>
            </a:r>
          </a:p>
          <a:p>
            <a:pPr marL="857250" lvl="1" indent="-457200">
              <a:buFontTx/>
              <a:buAutoNum type="arabicPeriod"/>
            </a:pPr>
            <a:endParaRPr lang="en-US" altLang="en-US" sz="2400" dirty="0"/>
          </a:p>
        </p:txBody>
      </p:sp>
    </p:spTree>
    <p:extLst>
      <p:ext uri="{BB962C8B-B14F-4D97-AF65-F5344CB8AC3E}">
        <p14:creationId xmlns:p14="http://schemas.microsoft.com/office/powerpoint/2010/main" val="282539533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386682" y="6400800"/>
            <a:ext cx="533400" cy="228600"/>
          </a:xfrm>
          <a:prstGeom prst="rect">
            <a:avLst/>
          </a:prstGeom>
        </p:spPr>
        <p:txBody>
          <a:bodyPr/>
          <a:lstStyle/>
          <a:p>
            <a:pPr>
              <a:defRPr/>
            </a:pPr>
            <a:fld id="{0951960A-504D-445C-8D37-1A9A2BE88A52}" type="slidenum">
              <a:rPr lang="en-US" altLang="en-US" smtClean="0"/>
              <a:pPr>
                <a:defRPr/>
              </a:pPr>
              <a:t>17</a:t>
            </a:fld>
            <a:endParaRPr lang="en-US" altLang="en-US" dirty="0"/>
          </a:p>
        </p:txBody>
      </p:sp>
      <p:sp>
        <p:nvSpPr>
          <p:cNvPr id="35" name="Title 1"/>
          <p:cNvSpPr>
            <a:spLocks noGrp="1"/>
          </p:cNvSpPr>
          <p:nvPr>
            <p:ph type="title"/>
          </p:nvPr>
        </p:nvSpPr>
        <p:spPr>
          <a:xfrm>
            <a:off x="762000" y="-76200"/>
            <a:ext cx="7162800" cy="1143000"/>
          </a:xfrm>
        </p:spPr>
        <p:txBody>
          <a:bodyPr/>
          <a:lstStyle/>
          <a:p>
            <a:r>
              <a:rPr lang="en-US" sz="2000" dirty="0"/>
              <a:t>Example: Rhode Island Aligned Measure Set Work </a:t>
            </a:r>
            <a:br>
              <a:rPr lang="en-US" sz="2000" dirty="0"/>
            </a:br>
            <a:r>
              <a:rPr lang="en-US" sz="2000" dirty="0"/>
              <a:t>Group: Measure Selection Criteria (Cont’d)</a:t>
            </a:r>
          </a:p>
        </p:txBody>
      </p:sp>
      <p:sp>
        <p:nvSpPr>
          <p:cNvPr id="38" name="Content Placeholder 2"/>
          <p:cNvSpPr>
            <a:spLocks noGrp="1"/>
          </p:cNvSpPr>
          <p:nvPr>
            <p:ph idx="1"/>
          </p:nvPr>
        </p:nvSpPr>
        <p:spPr>
          <a:xfrm>
            <a:off x="346375" y="1295400"/>
            <a:ext cx="7654625" cy="4422648"/>
          </a:xfrm>
        </p:spPr>
        <p:txBody>
          <a:bodyPr/>
          <a:lstStyle/>
          <a:p>
            <a:pPr marL="0" indent="0">
              <a:buNone/>
            </a:pPr>
            <a:r>
              <a:rPr lang="en-US" altLang="en-US" b="0" dirty="0"/>
              <a:t>Criteria Applied to the Measure Set</a:t>
            </a:r>
          </a:p>
          <a:p>
            <a:pPr marL="857250" lvl="1" indent="-457200">
              <a:buFont typeface="+mj-lt"/>
              <a:buAutoNum type="arabicPeriod"/>
            </a:pPr>
            <a:r>
              <a:rPr lang="en-US" altLang="en-US" b="0" dirty="0"/>
              <a:t>Representative of the array of services provided by the program</a:t>
            </a:r>
          </a:p>
          <a:p>
            <a:pPr marL="857250" lvl="1" indent="-457200">
              <a:buFont typeface="+mj-lt"/>
              <a:buAutoNum type="arabicPeriod"/>
            </a:pPr>
            <a:r>
              <a:rPr lang="en-US" altLang="en-US" b="0" dirty="0"/>
              <a:t>Representative of the diversity of patients served by the program</a:t>
            </a:r>
          </a:p>
          <a:p>
            <a:pPr marL="857250" lvl="1" indent="-457200">
              <a:buFont typeface="+mj-lt"/>
              <a:buAutoNum type="arabicPeriod"/>
            </a:pPr>
            <a:r>
              <a:rPr lang="en-US" altLang="en-US" b="0" dirty="0"/>
              <a:t>Not unreasonably burdensome to payers or providers</a:t>
            </a:r>
          </a:p>
          <a:p>
            <a:pPr marL="857250" lvl="1" indent="-457200">
              <a:buFont typeface="+mj-lt"/>
              <a:buAutoNum type="arabicPeriod"/>
            </a:pPr>
            <a:r>
              <a:rPr lang="en-US" altLang="en-US" b="0" dirty="0"/>
              <a:t>Parsimonious (set is limited in number of measures)</a:t>
            </a:r>
          </a:p>
          <a:p>
            <a:pPr marL="0" indent="0">
              <a:buNone/>
            </a:pPr>
            <a:endParaRPr lang="en-US" altLang="en-US" dirty="0"/>
          </a:p>
        </p:txBody>
      </p:sp>
    </p:spTree>
    <p:extLst>
      <p:ext uri="{BB962C8B-B14F-4D97-AF65-F5344CB8AC3E}">
        <p14:creationId xmlns:p14="http://schemas.microsoft.com/office/powerpoint/2010/main" val="46305099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Washington Performance Measurement Committee</a:t>
            </a:r>
          </a:p>
        </p:txBody>
      </p:sp>
      <p:sp>
        <p:nvSpPr>
          <p:cNvPr id="4" name="Slide Number Placeholder 3"/>
          <p:cNvSpPr>
            <a:spLocks noGrp="1"/>
          </p:cNvSpPr>
          <p:nvPr>
            <p:ph type="sldNum" sz="quarter" idx="4294967295"/>
          </p:nvPr>
        </p:nvSpPr>
        <p:spPr>
          <a:xfrm>
            <a:off x="8382000" y="6400800"/>
            <a:ext cx="533400" cy="228600"/>
          </a:xfrm>
          <a:prstGeom prst="rect">
            <a:avLst/>
          </a:prstGeom>
        </p:spPr>
        <p:txBody>
          <a:bodyPr/>
          <a:lstStyle/>
          <a:p>
            <a:pPr>
              <a:defRPr/>
            </a:pPr>
            <a:fld id="{0951960A-504D-445C-8D37-1A9A2BE88A52}" type="slidenum">
              <a:rPr lang="en-US" altLang="en-US" smtClean="0"/>
              <a:pPr>
                <a:defRPr/>
              </a:pPr>
              <a:t>18</a:t>
            </a:fld>
            <a:endParaRPr lang="en-US" altLang="en-US" dirty="0"/>
          </a:p>
        </p:txBody>
      </p:sp>
      <p:sp>
        <p:nvSpPr>
          <p:cNvPr id="6" name="Rectangle 5"/>
          <p:cNvSpPr/>
          <p:nvPr/>
        </p:nvSpPr>
        <p:spPr>
          <a:xfrm>
            <a:off x="228600" y="1076739"/>
            <a:ext cx="8381999" cy="5109091"/>
          </a:xfrm>
          <a:prstGeom prst="rect">
            <a:avLst/>
          </a:prstGeom>
        </p:spPr>
        <p:txBody>
          <a:bodyPr wrap="square">
            <a:spAutoFit/>
          </a:bodyPr>
          <a:lstStyle/>
          <a:p>
            <a:pPr marL="0" indent="0">
              <a:buNone/>
            </a:pPr>
            <a:r>
              <a:rPr lang="en-US" altLang="en-US" sz="2000" dirty="0">
                <a:latin typeface="Book Antiqua" panose="02040602050305030304" pitchFamily="18" charset="0"/>
              </a:rPr>
              <a:t>Criteria Applied to Individual Measures</a:t>
            </a:r>
          </a:p>
          <a:p>
            <a:pPr marL="0" indent="0">
              <a:buNone/>
            </a:pPr>
            <a:endParaRPr lang="en-US" altLang="en-US" sz="2000" dirty="0">
              <a:latin typeface="Book Antiqua" panose="02040602050305030304" pitchFamily="18" charset="0"/>
            </a:endParaRPr>
          </a:p>
          <a:p>
            <a:pPr marL="857250" lvl="1" indent="-457200">
              <a:buFontTx/>
              <a:buAutoNum type="arabicPeriod"/>
            </a:pPr>
            <a:r>
              <a:rPr lang="en-US" altLang="en-US" sz="2000" dirty="0">
                <a:latin typeface="Book Antiqua" panose="02040602050305030304" pitchFamily="18" charset="0"/>
              </a:rPr>
              <a:t>Measures are based on </a:t>
            </a:r>
            <a:r>
              <a:rPr lang="en-US" altLang="en-US" sz="2000" b="1" dirty="0">
                <a:latin typeface="Book Antiqua" panose="02040602050305030304" pitchFamily="18" charset="0"/>
              </a:rPr>
              <a:t>readily available </a:t>
            </a:r>
            <a:r>
              <a:rPr lang="en-US" altLang="en-US" sz="2000" dirty="0">
                <a:latin typeface="Book Antiqua" panose="02040602050305030304" pitchFamily="18" charset="0"/>
              </a:rPr>
              <a:t>health care insurance claims and/or clinical data.</a:t>
            </a:r>
          </a:p>
          <a:p>
            <a:pPr marL="857250" lvl="1" indent="-457200">
              <a:buFontTx/>
              <a:buAutoNum type="arabicPeriod"/>
            </a:pPr>
            <a:r>
              <a:rPr lang="en-US" altLang="en-US" sz="2000" dirty="0">
                <a:latin typeface="Book Antiqua" panose="02040602050305030304" pitchFamily="18" charset="0"/>
              </a:rPr>
              <a:t>Preference should be given to </a:t>
            </a:r>
            <a:r>
              <a:rPr lang="en-US" altLang="en-US" sz="2000" b="1" dirty="0">
                <a:latin typeface="Book Antiqua" panose="02040602050305030304" pitchFamily="18" charset="0"/>
              </a:rPr>
              <a:t>nationally vetted </a:t>
            </a:r>
            <a:r>
              <a:rPr lang="en-US" altLang="en-US" sz="2000" dirty="0">
                <a:latin typeface="Book Antiqua" panose="02040602050305030304" pitchFamily="18" charset="0"/>
              </a:rPr>
              <a:t>measures (e.g., NQF-endorsed) and other measures </a:t>
            </a:r>
            <a:r>
              <a:rPr lang="en-US" altLang="en-US" sz="2000" b="1" dirty="0">
                <a:latin typeface="Book Antiqua" panose="02040602050305030304" pitchFamily="18" charset="0"/>
              </a:rPr>
              <a:t>currently us</a:t>
            </a:r>
            <a:r>
              <a:rPr lang="en-US" altLang="en-US" sz="2000" dirty="0">
                <a:latin typeface="Book Antiqua" panose="02040602050305030304" pitchFamily="18" charset="0"/>
              </a:rPr>
              <a:t>ed by state agencies.</a:t>
            </a:r>
          </a:p>
          <a:p>
            <a:pPr marL="857250" lvl="1" indent="-457200">
              <a:buFontTx/>
              <a:buAutoNum type="arabicPeriod"/>
            </a:pPr>
            <a:r>
              <a:rPr lang="en-US" altLang="en-US" sz="2000" dirty="0">
                <a:latin typeface="Book Antiqua" panose="02040602050305030304" pitchFamily="18" charset="0"/>
              </a:rPr>
              <a:t>Measures assess </a:t>
            </a:r>
            <a:r>
              <a:rPr lang="en-US" altLang="en-US" sz="2000" b="1" dirty="0">
                <a:latin typeface="Book Antiqua" panose="02040602050305030304" pitchFamily="18" charset="0"/>
              </a:rPr>
              <a:t>overall system performance</a:t>
            </a:r>
            <a:r>
              <a:rPr lang="en-US" altLang="en-US" sz="2000" dirty="0">
                <a:latin typeface="Book Antiqua" panose="02040602050305030304" pitchFamily="18" charset="0"/>
              </a:rPr>
              <a:t>, including outcomes and cost.</a:t>
            </a:r>
          </a:p>
          <a:p>
            <a:pPr marL="857250" lvl="1" indent="-457200">
              <a:buFontTx/>
              <a:buAutoNum type="arabicPeriod"/>
            </a:pPr>
            <a:r>
              <a:rPr lang="en-US" altLang="en-US" sz="2000" dirty="0">
                <a:latin typeface="Book Antiqua" panose="02040602050305030304" pitchFamily="18" charset="0"/>
              </a:rPr>
              <a:t>Measures should capture significant </a:t>
            </a:r>
            <a:r>
              <a:rPr lang="en-US" altLang="en-US" sz="2000" b="1" dirty="0">
                <a:latin typeface="Book Antiqua" panose="02040602050305030304" pitchFamily="18" charset="0"/>
              </a:rPr>
              <a:t>potential to improve </a:t>
            </a:r>
            <a:r>
              <a:rPr lang="en-US" altLang="en-US" sz="2000" dirty="0">
                <a:latin typeface="Book Antiqua" panose="02040602050305030304" pitchFamily="18" charset="0"/>
              </a:rPr>
              <a:t>health system performance in a way that will positively impact outcomes and reduce costs.</a:t>
            </a:r>
          </a:p>
          <a:p>
            <a:pPr marL="857250" lvl="1" indent="-457200">
              <a:buFontTx/>
              <a:buAutoNum type="arabicPeriod"/>
            </a:pPr>
            <a:r>
              <a:rPr lang="en-US" altLang="en-US" sz="2000" dirty="0">
                <a:latin typeface="Book Antiqua" panose="02040602050305030304" pitchFamily="18" charset="0"/>
              </a:rPr>
              <a:t>Measures should be amendable to the </a:t>
            </a:r>
            <a:r>
              <a:rPr lang="en-US" altLang="en-US" sz="2000" b="1" dirty="0">
                <a:latin typeface="Book Antiqua" panose="02040602050305030304" pitchFamily="18" charset="0"/>
              </a:rPr>
              <a:t>influence of health care providers</a:t>
            </a:r>
            <a:r>
              <a:rPr lang="en-US" altLang="en-US" sz="2000" dirty="0">
                <a:latin typeface="Book Antiqua" panose="02040602050305030304" pitchFamily="18" charset="0"/>
              </a:rPr>
              <a:t>.</a:t>
            </a:r>
          </a:p>
          <a:p>
            <a:pPr marL="857250" lvl="1" indent="-457200">
              <a:buFontTx/>
              <a:buAutoNum type="arabicPeriod"/>
            </a:pPr>
            <a:r>
              <a:rPr lang="en-US" altLang="en-US" sz="2000" dirty="0">
                <a:latin typeface="Book Antiqua" panose="02040602050305030304" pitchFamily="18" charset="0"/>
              </a:rPr>
              <a:t>Measures selected offer </a:t>
            </a:r>
            <a:r>
              <a:rPr lang="en-US" altLang="en-US" sz="2000" b="1" dirty="0">
                <a:latin typeface="Book Antiqua" panose="02040602050305030304" pitchFamily="18" charset="0"/>
              </a:rPr>
              <a:t>sufficient numerator and denominator </a:t>
            </a:r>
            <a:r>
              <a:rPr lang="en-US" altLang="en-US" sz="2000" dirty="0">
                <a:latin typeface="Book Antiqua" panose="02040602050305030304" pitchFamily="18" charset="0"/>
              </a:rPr>
              <a:t>size to ensure valid and reliable results.</a:t>
            </a:r>
          </a:p>
        </p:txBody>
      </p:sp>
    </p:spTree>
    <p:extLst>
      <p:ext uri="{BB962C8B-B14F-4D97-AF65-F5344CB8AC3E}">
        <p14:creationId xmlns:p14="http://schemas.microsoft.com/office/powerpoint/2010/main" val="416977920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Guiding Principles for our work</a:t>
            </a:r>
          </a:p>
        </p:txBody>
      </p:sp>
      <p:sp>
        <p:nvSpPr>
          <p:cNvPr id="4" name="Content Placeholder 3"/>
          <p:cNvSpPr>
            <a:spLocks noGrp="1"/>
          </p:cNvSpPr>
          <p:nvPr>
            <p:ph sz="half" idx="1"/>
          </p:nvPr>
        </p:nvSpPr>
        <p:spPr>
          <a:xfrm>
            <a:off x="381000" y="1143000"/>
            <a:ext cx="8382000" cy="5486400"/>
          </a:xfrm>
        </p:spPr>
        <p:txBody>
          <a:bodyPr/>
          <a:lstStyle/>
          <a:p>
            <a:pPr marL="346075" lvl="1" indent="0">
              <a:buNone/>
            </a:pPr>
            <a:r>
              <a:rPr lang="en-US" sz="1800" b="0" i="1" dirty="0"/>
              <a:t>The aligned measure set…</a:t>
            </a:r>
          </a:p>
          <a:p>
            <a:pPr marL="688975" lvl="1" indent="-342900">
              <a:buFont typeface="+mj-lt"/>
              <a:buAutoNum type="arabicPeriod"/>
            </a:pPr>
            <a:r>
              <a:rPr lang="en-US" sz="1800" b="0" dirty="0"/>
              <a:t>Promotes alignment among payers, including Medicaid, Medicare, and private payers</a:t>
            </a:r>
          </a:p>
          <a:p>
            <a:pPr marL="688975" lvl="1" indent="-342900">
              <a:buFont typeface="+mj-lt"/>
              <a:buAutoNum type="arabicPeriod"/>
            </a:pPr>
            <a:r>
              <a:rPr lang="en-US" sz="1800" b="0" dirty="0"/>
              <a:t>Includes NQF-endorsed measures; in the absence of NQF endorsement, measures must have been tested for validity and reliability in a manner consistent with the NQF process, where applicable</a:t>
            </a:r>
          </a:p>
          <a:p>
            <a:pPr marL="688975" lvl="1" indent="-342900">
              <a:buFont typeface="+mj-lt"/>
              <a:buAutoNum type="arabicPeriod"/>
            </a:pPr>
            <a:r>
              <a:rPr lang="en-US" sz="1800" b="0" dirty="0"/>
              <a:t>Emphasizes outcomes whenever possible</a:t>
            </a:r>
          </a:p>
          <a:p>
            <a:pPr marL="688975" lvl="1" indent="-342900">
              <a:buFont typeface="+mj-lt"/>
              <a:buAutoNum type="arabicPeriod"/>
            </a:pPr>
            <a:r>
              <a:rPr lang="en-US" sz="1800" b="0" dirty="0"/>
              <a:t>Assesses health care disparities and cultural competency</a:t>
            </a:r>
          </a:p>
          <a:p>
            <a:pPr marL="688975" lvl="1" indent="-342900">
              <a:buFont typeface="+mj-lt"/>
              <a:buAutoNum type="arabicPeriod"/>
            </a:pPr>
            <a:r>
              <a:rPr lang="en-US" sz="1800" b="0" dirty="0"/>
              <a:t>Measures patient experience, person- and family-centeredness, and patient-reported outcomes as ends in themselves</a:t>
            </a:r>
          </a:p>
          <a:p>
            <a:pPr lvl="1"/>
            <a:endParaRPr lang="en-US" sz="1800" b="0" dirty="0"/>
          </a:p>
          <a:p>
            <a:pPr lvl="1"/>
            <a:endParaRPr lang="en-US" sz="1800" b="0" i="1" dirty="0"/>
          </a:p>
          <a:p>
            <a:pPr lvl="1"/>
            <a:endParaRPr lang="en-US" sz="1800" b="0" dirty="0"/>
          </a:p>
          <a:p>
            <a:pPr lvl="1"/>
            <a:endParaRPr lang="en-US" sz="1800" b="0" dirty="0"/>
          </a:p>
        </p:txBody>
      </p:sp>
      <p:sp>
        <p:nvSpPr>
          <p:cNvPr id="5" name="TextBox 4"/>
          <p:cNvSpPr txBox="1"/>
          <p:nvPr/>
        </p:nvSpPr>
        <p:spPr>
          <a:xfrm>
            <a:off x="1905000" y="5334000"/>
            <a:ext cx="5562600" cy="830997"/>
          </a:xfrm>
          <a:prstGeom prst="rect">
            <a:avLst/>
          </a:prstGeom>
          <a:solidFill>
            <a:srgbClr val="FEEDD3"/>
          </a:solidFill>
          <a:ln w="28575">
            <a:solidFill>
              <a:srgbClr val="FFC000"/>
            </a:solidFill>
          </a:ln>
        </p:spPr>
        <p:txBody>
          <a:bodyPr wrap="square" rtlCol="0">
            <a:spAutoFit/>
          </a:bodyPr>
          <a:lstStyle/>
          <a:p>
            <a:r>
              <a:rPr lang="en-US" sz="1600" dirty="0">
                <a:latin typeface="Book Antiqua" panose="02040602050305030304" pitchFamily="18" charset="0"/>
              </a:rPr>
              <a:t>For discussion: </a:t>
            </a:r>
          </a:p>
          <a:p>
            <a:r>
              <a:rPr lang="en-US" sz="1600" dirty="0">
                <a:latin typeface="Book Antiqua" panose="02040602050305030304" pitchFamily="18" charset="0"/>
              </a:rPr>
              <a:t>1. Reactions to proposed guiding principles?</a:t>
            </a:r>
          </a:p>
          <a:p>
            <a:r>
              <a:rPr lang="en-US" sz="1600" dirty="0">
                <a:latin typeface="Book Antiqua" panose="02040602050305030304" pitchFamily="18" charset="0"/>
              </a:rPr>
              <a:t>2. Any guiding principles that should be added?</a:t>
            </a:r>
          </a:p>
        </p:txBody>
      </p:sp>
    </p:spTree>
    <p:extLst>
      <p:ext uri="{BB962C8B-B14F-4D97-AF65-F5344CB8AC3E}">
        <p14:creationId xmlns:p14="http://schemas.microsoft.com/office/powerpoint/2010/main" val="110454983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386682" y="6400800"/>
            <a:ext cx="533400" cy="228600"/>
          </a:xfrm>
          <a:prstGeom prst="rect">
            <a:avLst/>
          </a:prstGeom>
        </p:spPr>
        <p:txBody>
          <a:bodyPr/>
          <a:lstStyle/>
          <a:p>
            <a:pPr>
              <a:defRPr/>
            </a:pPr>
            <a:fld id="{0951960A-504D-445C-8D37-1A9A2BE88A52}" type="slidenum">
              <a:rPr lang="en-US" altLang="en-US" smtClean="0"/>
              <a:pPr>
                <a:defRPr/>
              </a:pPr>
              <a:t>20</a:t>
            </a:fld>
            <a:endParaRPr lang="en-US" altLang="en-US" dirty="0"/>
          </a:p>
        </p:txBody>
      </p:sp>
      <p:sp>
        <p:nvSpPr>
          <p:cNvPr id="35" name="Title 1"/>
          <p:cNvSpPr>
            <a:spLocks noGrp="1"/>
          </p:cNvSpPr>
          <p:nvPr>
            <p:ph type="title"/>
          </p:nvPr>
        </p:nvSpPr>
        <p:spPr>
          <a:xfrm>
            <a:off x="228600" y="-76200"/>
            <a:ext cx="8610600" cy="1143000"/>
          </a:xfrm>
        </p:spPr>
        <p:txBody>
          <a:bodyPr/>
          <a:lstStyle/>
          <a:p>
            <a:r>
              <a:rPr lang="en-US" dirty="0"/>
              <a:t>        2) Define the selection decision process</a:t>
            </a:r>
          </a:p>
        </p:txBody>
      </p:sp>
      <p:sp>
        <p:nvSpPr>
          <p:cNvPr id="38" name="Content Placeholder 2"/>
          <p:cNvSpPr>
            <a:spLocks noGrp="1"/>
          </p:cNvSpPr>
          <p:nvPr>
            <p:ph idx="1"/>
          </p:nvPr>
        </p:nvSpPr>
        <p:spPr>
          <a:xfrm>
            <a:off x="457200" y="1219200"/>
            <a:ext cx="7904651" cy="5027328"/>
          </a:xfrm>
        </p:spPr>
        <p:txBody>
          <a:bodyPr/>
          <a:lstStyle/>
          <a:p>
            <a:pPr marL="57150" indent="0">
              <a:buNone/>
            </a:pPr>
            <a:r>
              <a:rPr lang="en-US" dirty="0"/>
              <a:t>Proposal:</a:t>
            </a:r>
          </a:p>
          <a:p>
            <a:pPr marL="57150" indent="0">
              <a:buNone/>
            </a:pPr>
            <a:endParaRPr lang="en-US" dirty="0"/>
          </a:p>
          <a:p>
            <a:pPr marL="685800" lvl="1" indent="-457200">
              <a:spcAft>
                <a:spcPts val="3600"/>
              </a:spcAft>
              <a:buFont typeface="+mj-lt"/>
              <a:buAutoNum type="arabicPeriod"/>
            </a:pPr>
            <a:r>
              <a:rPr lang="en-US" dirty="0"/>
              <a:t>Group consensus or majority, if needed</a:t>
            </a:r>
          </a:p>
          <a:p>
            <a:pPr marL="685800" lvl="1" indent="-457200">
              <a:spcAft>
                <a:spcPts val="3600"/>
              </a:spcAft>
              <a:buFont typeface="+mj-lt"/>
              <a:buAutoNum type="arabicPeriod"/>
            </a:pPr>
            <a:r>
              <a:rPr lang="en-US" dirty="0"/>
              <a:t>Two rounds of review</a:t>
            </a:r>
          </a:p>
          <a:p>
            <a:pPr marL="685800" lvl="1" indent="-457200">
              <a:spcAft>
                <a:spcPts val="3600"/>
              </a:spcAft>
              <a:buFont typeface="+mj-lt"/>
              <a:buAutoNum type="arabicPeriod"/>
            </a:pPr>
            <a:r>
              <a:rPr lang="en-US" dirty="0"/>
              <a:t>Explicit (e.g., with scoring) use of selection criteria </a:t>
            </a:r>
          </a:p>
        </p:txBody>
      </p:sp>
      <p:pic>
        <p:nvPicPr>
          <p:cNvPr id="97" name="Picture 6" descr="Image result for particip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2192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88219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658182602"/>
              </p:ext>
            </p:extLst>
          </p:nvPr>
        </p:nvGraphicFramePr>
        <p:xfrm>
          <a:off x="4876800" y="1914568"/>
          <a:ext cx="3962400" cy="2581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p:cNvSpPr/>
          <p:nvPr/>
        </p:nvSpPr>
        <p:spPr>
          <a:xfrm>
            <a:off x="4724400" y="1305580"/>
            <a:ext cx="4419599" cy="646331"/>
          </a:xfrm>
          <a:prstGeom prst="rect">
            <a:avLst/>
          </a:prstGeom>
        </p:spPr>
        <p:txBody>
          <a:bodyPr wrap="square">
            <a:spAutoFit/>
          </a:bodyPr>
          <a:lstStyle/>
          <a:p>
            <a:r>
              <a:rPr lang="en-US" b="1" dirty="0">
                <a:latin typeface="Book Antiqua" pitchFamily="18" charset="0"/>
                <a:ea typeface="Calibri" pitchFamily="34" charset="0"/>
                <a:cs typeface="Calibri" pitchFamily="34" charset="0"/>
              </a:rPr>
              <a:t>Proposed populations which may require different measures</a:t>
            </a:r>
          </a:p>
        </p:txBody>
      </p:sp>
      <p:cxnSp>
        <p:nvCxnSpPr>
          <p:cNvPr id="12" name="Straight Connector 11"/>
          <p:cNvCxnSpPr/>
          <p:nvPr/>
        </p:nvCxnSpPr>
        <p:spPr>
          <a:xfrm>
            <a:off x="4449031" y="1162748"/>
            <a:ext cx="33842" cy="4265067"/>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876800" y="4038600"/>
            <a:ext cx="3962400" cy="2062103"/>
          </a:xfrm>
          <a:prstGeom prst="rect">
            <a:avLst/>
          </a:prstGeom>
          <a:solidFill>
            <a:srgbClr val="FEEDD3"/>
          </a:solidFill>
          <a:ln w="28575">
            <a:solidFill>
              <a:srgbClr val="FFC000"/>
            </a:solidFill>
          </a:ln>
        </p:spPr>
        <p:txBody>
          <a:bodyPr wrap="square" rtlCol="0">
            <a:spAutoFit/>
          </a:bodyPr>
          <a:lstStyle/>
          <a:p>
            <a:r>
              <a:rPr lang="en-US" sz="1600" dirty="0">
                <a:latin typeface="Book Antiqua" panose="02040602050305030304" pitchFamily="18" charset="0"/>
              </a:rPr>
              <a:t>For discussion: </a:t>
            </a:r>
          </a:p>
          <a:p>
            <a:r>
              <a:rPr lang="en-US" sz="1600" dirty="0">
                <a:latin typeface="Book Antiqua" panose="02040602050305030304" pitchFamily="18" charset="0"/>
              </a:rPr>
              <a:t>1. Thoughts on approaching candidate measures by domain? Then by population within each domain?</a:t>
            </a:r>
          </a:p>
          <a:p>
            <a:r>
              <a:rPr lang="en-US" sz="1600" dirty="0">
                <a:latin typeface="Book Antiqua" panose="02040602050305030304" pitchFamily="18" charset="0"/>
              </a:rPr>
              <a:t>2. Are these the right domains?</a:t>
            </a:r>
          </a:p>
          <a:p>
            <a:r>
              <a:rPr lang="en-US" sz="1600" dirty="0">
                <a:latin typeface="Book Antiqua" panose="02040602050305030304" pitchFamily="18" charset="0"/>
              </a:rPr>
              <a:t>3. Are there any additional  subpopulations (e.g. equity) we should consider?</a:t>
            </a:r>
          </a:p>
        </p:txBody>
      </p:sp>
      <p:sp>
        <p:nvSpPr>
          <p:cNvPr id="11" name="Title 1"/>
          <p:cNvSpPr>
            <a:spLocks noGrp="1"/>
          </p:cNvSpPr>
          <p:nvPr>
            <p:ph type="title"/>
          </p:nvPr>
        </p:nvSpPr>
        <p:spPr>
          <a:xfrm>
            <a:off x="736600" y="109538"/>
            <a:ext cx="6273800" cy="762000"/>
          </a:xfrm>
        </p:spPr>
        <p:txBody>
          <a:bodyPr/>
          <a:lstStyle/>
          <a:p>
            <a:r>
              <a:rPr lang="en-US" dirty="0"/>
              <a:t>3) Identify Performance Domains and Populations</a:t>
            </a:r>
          </a:p>
        </p:txBody>
      </p:sp>
      <p:sp>
        <p:nvSpPr>
          <p:cNvPr id="13" name="Content Placeholder 2"/>
          <p:cNvSpPr>
            <a:spLocks noGrp="1"/>
          </p:cNvSpPr>
          <p:nvPr>
            <p:ph idx="1"/>
          </p:nvPr>
        </p:nvSpPr>
        <p:spPr>
          <a:xfrm>
            <a:off x="304800" y="1305580"/>
            <a:ext cx="4267199" cy="5029200"/>
          </a:xfrm>
        </p:spPr>
        <p:txBody>
          <a:bodyPr/>
          <a:lstStyle/>
          <a:p>
            <a:pPr marL="57150" indent="0">
              <a:buNone/>
            </a:pPr>
            <a:r>
              <a:rPr lang="en-US" sz="1800" dirty="0"/>
              <a:t>A “domain” is a category of like measures representing an aspect of performance.</a:t>
            </a:r>
          </a:p>
          <a:p>
            <a:pPr marL="57150" indent="0">
              <a:buNone/>
            </a:pPr>
            <a:r>
              <a:rPr lang="en-US" sz="1800" b="0" dirty="0"/>
              <a:t>Some options for </a:t>
            </a:r>
            <a:r>
              <a:rPr lang="en-US" sz="1800" b="0" u="sng" dirty="0"/>
              <a:t>performance domains</a:t>
            </a:r>
            <a:r>
              <a:rPr lang="en-US" sz="1800" b="0" dirty="0"/>
              <a:t> include:</a:t>
            </a:r>
          </a:p>
          <a:p>
            <a:pPr marL="685800" lvl="1" indent="-457200">
              <a:buFont typeface="Wingdings" panose="05000000000000000000" pitchFamily="2" charset="2"/>
              <a:buChar char="§"/>
            </a:pPr>
            <a:r>
              <a:rPr lang="en-US" sz="1800" b="0" dirty="0"/>
              <a:t>Preventive Care</a:t>
            </a:r>
          </a:p>
          <a:p>
            <a:pPr marL="685800" lvl="1" indent="-457200">
              <a:buFont typeface="Wingdings" panose="05000000000000000000" pitchFamily="2" charset="2"/>
              <a:buChar char="§"/>
            </a:pPr>
            <a:r>
              <a:rPr lang="en-US" sz="1800" b="0" dirty="0"/>
              <a:t>Acute Care</a:t>
            </a:r>
          </a:p>
          <a:p>
            <a:pPr marL="685800" lvl="1" indent="-457200">
              <a:buFont typeface="Wingdings" panose="05000000000000000000" pitchFamily="2" charset="2"/>
              <a:buChar char="§"/>
            </a:pPr>
            <a:r>
              <a:rPr lang="en-US" sz="1800" b="0" dirty="0"/>
              <a:t>Chronic Illness Care</a:t>
            </a:r>
          </a:p>
          <a:p>
            <a:pPr marL="685800" lvl="1" indent="-457200">
              <a:buFont typeface="Wingdings" panose="05000000000000000000" pitchFamily="2" charset="2"/>
              <a:buChar char="§"/>
            </a:pPr>
            <a:r>
              <a:rPr lang="en-US" sz="1800" b="0" dirty="0"/>
              <a:t>Behavioral Health Care</a:t>
            </a:r>
          </a:p>
          <a:p>
            <a:pPr marL="685800" lvl="1" indent="-457200">
              <a:buFont typeface="Wingdings" panose="05000000000000000000" pitchFamily="2" charset="2"/>
              <a:buChar char="§"/>
            </a:pPr>
            <a:r>
              <a:rPr lang="en-US" sz="1800" b="0" dirty="0"/>
              <a:t>Overuse/Waste</a:t>
            </a:r>
          </a:p>
          <a:p>
            <a:pPr marL="685800" lvl="1" indent="-457200">
              <a:buFont typeface="Wingdings" panose="05000000000000000000" pitchFamily="2" charset="2"/>
              <a:buChar char="§"/>
            </a:pPr>
            <a:r>
              <a:rPr lang="en-US" sz="1800" b="0" dirty="0"/>
              <a:t>Patient Experience</a:t>
            </a:r>
          </a:p>
          <a:p>
            <a:pPr marL="685800" lvl="1" indent="-457200">
              <a:buFont typeface="Wingdings" panose="05000000000000000000" pitchFamily="2" charset="2"/>
              <a:buChar char="§"/>
            </a:pPr>
            <a:r>
              <a:rPr lang="en-US" sz="1800" b="0" dirty="0"/>
              <a:t>Cost/Efficiency</a:t>
            </a:r>
          </a:p>
          <a:p>
            <a:pPr marL="685800" lvl="1" indent="-457200">
              <a:buFont typeface="Wingdings" panose="05000000000000000000" pitchFamily="2" charset="2"/>
              <a:buChar char="§"/>
            </a:pPr>
            <a:r>
              <a:rPr lang="en-US" sz="1800" b="0" dirty="0"/>
              <a:t>LTSS</a:t>
            </a:r>
          </a:p>
        </p:txBody>
      </p:sp>
    </p:spTree>
    <p:extLst>
      <p:ext uri="{BB962C8B-B14F-4D97-AF65-F5344CB8AC3E}">
        <p14:creationId xmlns:p14="http://schemas.microsoft.com/office/powerpoint/2010/main" val="36114207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How to create an aligned measure set</a:t>
            </a:r>
          </a:p>
        </p:txBody>
      </p:sp>
      <p:sp>
        <p:nvSpPr>
          <p:cNvPr id="14339" name="Content Placeholder 2"/>
          <p:cNvSpPr>
            <a:spLocks noGrp="1"/>
          </p:cNvSpPr>
          <p:nvPr>
            <p:ph idx="1"/>
          </p:nvPr>
        </p:nvSpPr>
        <p:spPr/>
        <p:txBody>
          <a:bodyPr/>
          <a:lstStyle/>
          <a:p>
            <a:r>
              <a:rPr lang="en-US" altLang="en-US" b="0" dirty="0"/>
              <a:t>The RWJF-supported Buying Value Project developed a suite of tools in 2014, titled “</a:t>
            </a:r>
            <a:r>
              <a:rPr lang="en-US" altLang="en-US" b="0" i="1" dirty="0"/>
              <a:t>How to Build A Measure Set</a:t>
            </a:r>
            <a:r>
              <a:rPr lang="en-US" altLang="en-US" b="0" dirty="0"/>
              <a:t>,” to assist state agencies, private purchasers, and other stakeholders in creating aligned performance measure sets.</a:t>
            </a:r>
          </a:p>
          <a:p>
            <a:endParaRPr lang="en-US" altLang="en-US" sz="1000" b="0" dirty="0"/>
          </a:p>
          <a:p>
            <a:r>
              <a:rPr lang="en-US" altLang="en-US" b="0" dirty="0"/>
              <a:t>The full suite of resources is available on the Buying Value website (</a:t>
            </a:r>
            <a:r>
              <a:rPr lang="en-US" b="0" i="1" dirty="0"/>
              <a:t>www.buyingvalue.org</a:t>
            </a:r>
            <a:r>
              <a:rPr lang="en-US" altLang="en-US" b="0" dirty="0"/>
              <a:t>).</a:t>
            </a:r>
          </a:p>
        </p:txBody>
      </p:sp>
      <p:sp>
        <p:nvSpPr>
          <p:cNvPr id="14340" name="Slide Number Placeholder 3"/>
          <p:cNvSpPr>
            <a:spLocks noGrp="1"/>
          </p:cNvSpPr>
          <p:nvPr>
            <p:ph type="sldNum" sz="quarter" idx="4294967295"/>
          </p:nvPr>
        </p:nvSpPr>
        <p:spPr>
          <a:xfrm>
            <a:off x="8382000" y="6400800"/>
            <a:ext cx="533400" cy="228600"/>
          </a:xfrm>
          <a:prstGeom prst="rect">
            <a:avLst/>
          </a:prstGeom>
          <a:noFill/>
        </p:spPr>
        <p:txBody>
          <a:bodyPr/>
          <a:lstStyle>
            <a:lvl1pPr>
              <a:spcBef>
                <a:spcPct val="20000"/>
              </a:spcBef>
              <a:buClr>
                <a:srgbClr val="57768E"/>
              </a:buClr>
              <a:buFont typeface="Wingdings" pitchFamily="2" charset="2"/>
              <a:buChar char="§"/>
              <a:defRPr sz="2400">
                <a:solidFill>
                  <a:srgbClr val="25325B"/>
                </a:solidFill>
                <a:latin typeface="Arial" charset="0"/>
                <a:ea typeface="ＭＳ Ｐゴシック" pitchFamily="34" charset="-128"/>
              </a:defRPr>
            </a:lvl1pPr>
            <a:lvl2pPr marL="742950" indent="-285750">
              <a:spcBef>
                <a:spcPct val="20000"/>
              </a:spcBef>
              <a:buChar char="–"/>
              <a:defRPr sz="2000">
                <a:solidFill>
                  <a:srgbClr val="486176"/>
                </a:solidFill>
                <a:latin typeface="Arial" charset="0"/>
                <a:ea typeface="ＭＳ Ｐゴシック" pitchFamily="34" charset="-128"/>
              </a:defRPr>
            </a:lvl2pPr>
            <a:lvl3pPr marL="1143000" indent="-228600">
              <a:spcBef>
                <a:spcPct val="20000"/>
              </a:spcBef>
              <a:buChar char="•"/>
              <a:defRPr>
                <a:solidFill>
                  <a:srgbClr val="25325B"/>
                </a:solidFill>
                <a:latin typeface="Arial" charset="0"/>
                <a:ea typeface="ＭＳ Ｐゴシック" pitchFamily="34" charset="-128"/>
              </a:defRPr>
            </a:lvl3pPr>
            <a:lvl4pPr marL="1600200" indent="-228600">
              <a:spcBef>
                <a:spcPct val="20000"/>
              </a:spcBef>
              <a:buChar char="–"/>
              <a:defRPr sz="1400">
                <a:solidFill>
                  <a:srgbClr val="57768E"/>
                </a:solidFill>
                <a:latin typeface="Arial" charset="0"/>
                <a:ea typeface="ＭＳ Ｐゴシック" pitchFamily="34" charset="-128"/>
              </a:defRPr>
            </a:lvl4pPr>
            <a:lvl5pPr marL="2057400" indent="-228600">
              <a:spcBef>
                <a:spcPct val="20000"/>
              </a:spcBef>
              <a:buChar char="»"/>
              <a:defRPr sz="1200">
                <a:solidFill>
                  <a:srgbClr val="25325B"/>
                </a:solidFill>
                <a:latin typeface="Arial" charset="0"/>
                <a:ea typeface="ＭＳ Ｐゴシック" pitchFamily="34" charset="-128"/>
              </a:defRPr>
            </a:lvl5pPr>
            <a:lvl6pPr marL="25146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6pPr>
            <a:lvl7pPr marL="29718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7pPr>
            <a:lvl8pPr marL="34290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8pPr>
            <a:lvl9pPr marL="38862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9pPr>
          </a:lstStyle>
          <a:p>
            <a:pPr>
              <a:spcBef>
                <a:spcPct val="0"/>
              </a:spcBef>
              <a:buClrTx/>
              <a:buFontTx/>
              <a:buNone/>
            </a:pPr>
            <a:fld id="{CD42A918-D156-47C8-A329-0C81A6EF4BB3}" type="slidenum">
              <a:rPr lang="en-US" altLang="en-US" sz="1400">
                <a:solidFill>
                  <a:srgbClr val="57768E"/>
                </a:solidFill>
              </a:rPr>
              <a:pPr>
                <a:spcBef>
                  <a:spcPct val="0"/>
                </a:spcBef>
                <a:buClrTx/>
                <a:buFontTx/>
                <a:buNone/>
              </a:pPr>
              <a:t>22</a:t>
            </a:fld>
            <a:endParaRPr lang="en-US" altLang="en-US" sz="1400" dirty="0">
              <a:solidFill>
                <a:srgbClr val="57768E"/>
              </a:solidFill>
            </a:endParaRPr>
          </a:p>
        </p:txBody>
      </p:sp>
    </p:spTree>
    <p:extLst>
      <p:ext uri="{BB962C8B-B14F-4D97-AF65-F5344CB8AC3E}">
        <p14:creationId xmlns:p14="http://schemas.microsoft.com/office/powerpoint/2010/main" val="132195164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76200"/>
            <a:ext cx="8153400" cy="1143000"/>
          </a:xfrm>
        </p:spPr>
        <p:txBody>
          <a:bodyPr/>
          <a:lstStyle/>
          <a:p>
            <a:r>
              <a:rPr lang="en-US" altLang="en-US" dirty="0"/>
              <a:t>How to create an aligned measure set (Cont’d)</a:t>
            </a:r>
          </a:p>
        </p:txBody>
      </p:sp>
      <p:sp>
        <p:nvSpPr>
          <p:cNvPr id="15363" name="Slide Number Placeholder 3"/>
          <p:cNvSpPr>
            <a:spLocks noGrp="1"/>
          </p:cNvSpPr>
          <p:nvPr>
            <p:ph type="sldNum" sz="quarter" idx="4294967295"/>
          </p:nvPr>
        </p:nvSpPr>
        <p:spPr>
          <a:xfrm>
            <a:off x="8382000" y="6400800"/>
            <a:ext cx="533400" cy="228600"/>
          </a:xfrm>
          <a:prstGeom prst="rect">
            <a:avLst/>
          </a:prstGeom>
          <a:noFill/>
        </p:spPr>
        <p:txBody>
          <a:bodyPr/>
          <a:lstStyle>
            <a:lvl1pPr>
              <a:spcBef>
                <a:spcPct val="20000"/>
              </a:spcBef>
              <a:buClr>
                <a:srgbClr val="57768E"/>
              </a:buClr>
              <a:buFont typeface="Wingdings" pitchFamily="2" charset="2"/>
              <a:buChar char="§"/>
              <a:defRPr sz="2400">
                <a:solidFill>
                  <a:srgbClr val="25325B"/>
                </a:solidFill>
                <a:latin typeface="Arial" charset="0"/>
                <a:ea typeface="ＭＳ Ｐゴシック" pitchFamily="34" charset="-128"/>
              </a:defRPr>
            </a:lvl1pPr>
            <a:lvl2pPr marL="742950" indent="-285750">
              <a:spcBef>
                <a:spcPct val="20000"/>
              </a:spcBef>
              <a:buChar char="–"/>
              <a:defRPr sz="2000">
                <a:solidFill>
                  <a:srgbClr val="486176"/>
                </a:solidFill>
                <a:latin typeface="Arial" charset="0"/>
                <a:ea typeface="ＭＳ Ｐゴシック" pitchFamily="34" charset="-128"/>
              </a:defRPr>
            </a:lvl2pPr>
            <a:lvl3pPr marL="1143000" indent="-228600">
              <a:spcBef>
                <a:spcPct val="20000"/>
              </a:spcBef>
              <a:buChar char="•"/>
              <a:defRPr>
                <a:solidFill>
                  <a:srgbClr val="25325B"/>
                </a:solidFill>
                <a:latin typeface="Arial" charset="0"/>
                <a:ea typeface="ＭＳ Ｐゴシック" pitchFamily="34" charset="-128"/>
              </a:defRPr>
            </a:lvl3pPr>
            <a:lvl4pPr marL="1600200" indent="-228600">
              <a:spcBef>
                <a:spcPct val="20000"/>
              </a:spcBef>
              <a:buChar char="–"/>
              <a:defRPr sz="1400">
                <a:solidFill>
                  <a:srgbClr val="57768E"/>
                </a:solidFill>
                <a:latin typeface="Arial" charset="0"/>
                <a:ea typeface="ＭＳ Ｐゴシック" pitchFamily="34" charset="-128"/>
              </a:defRPr>
            </a:lvl4pPr>
            <a:lvl5pPr marL="2057400" indent="-228600">
              <a:spcBef>
                <a:spcPct val="20000"/>
              </a:spcBef>
              <a:buChar char="»"/>
              <a:defRPr sz="1200">
                <a:solidFill>
                  <a:srgbClr val="25325B"/>
                </a:solidFill>
                <a:latin typeface="Arial" charset="0"/>
                <a:ea typeface="ＭＳ Ｐゴシック" pitchFamily="34" charset="-128"/>
              </a:defRPr>
            </a:lvl5pPr>
            <a:lvl6pPr marL="25146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6pPr>
            <a:lvl7pPr marL="29718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7pPr>
            <a:lvl8pPr marL="34290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8pPr>
            <a:lvl9pPr marL="38862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9pPr>
          </a:lstStyle>
          <a:p>
            <a:pPr>
              <a:spcBef>
                <a:spcPct val="0"/>
              </a:spcBef>
              <a:buClrTx/>
              <a:buFontTx/>
              <a:buNone/>
            </a:pPr>
            <a:fld id="{212772EF-1D05-43EC-B92C-B7F557F11B66}" type="slidenum">
              <a:rPr lang="en-US" altLang="en-US" sz="1400">
                <a:solidFill>
                  <a:srgbClr val="57768E"/>
                </a:solidFill>
              </a:rPr>
              <a:pPr>
                <a:spcBef>
                  <a:spcPct val="0"/>
                </a:spcBef>
                <a:buClrTx/>
                <a:buFontTx/>
                <a:buNone/>
              </a:pPr>
              <a:t>23</a:t>
            </a:fld>
            <a:endParaRPr lang="en-US" altLang="en-US" sz="1400" dirty="0">
              <a:solidFill>
                <a:srgbClr val="57768E"/>
              </a:solidFill>
            </a:endParaRPr>
          </a:p>
        </p:txBody>
      </p:sp>
      <p:grpSp>
        <p:nvGrpSpPr>
          <p:cNvPr id="10" name="Group 9"/>
          <p:cNvGrpSpPr/>
          <p:nvPr/>
        </p:nvGrpSpPr>
        <p:grpSpPr>
          <a:xfrm>
            <a:off x="612992" y="1066800"/>
            <a:ext cx="7918017" cy="5105400"/>
            <a:chOff x="612992" y="1066800"/>
            <a:chExt cx="7918017" cy="5105400"/>
          </a:xfrm>
        </p:grpSpPr>
        <p:pic>
          <p:nvPicPr>
            <p:cNvPr id="9" name="Picture 8"/>
            <p:cNvPicPr>
              <a:picLocks noChangeAspect="1"/>
            </p:cNvPicPr>
            <p:nvPr/>
          </p:nvPicPr>
          <p:blipFill rotWithShape="1">
            <a:blip r:embed="rId2">
              <a:extLst>
                <a:ext uri="{BEBA8EAE-BF5A-486C-A8C5-ECC9F3942E4B}">
                  <a14:imgProps xmlns:a14="http://schemas.microsoft.com/office/drawing/2010/main">
                    <a14:imgLayer r:embed="rId3">
                      <a14:imgEffect>
                        <a14:sharpenSoften amount="10000"/>
                      </a14:imgEffect>
                    </a14:imgLayer>
                  </a14:imgProps>
                </a:ext>
              </a:extLst>
            </a:blip>
            <a:srcRect b="26140"/>
            <a:stretch/>
          </p:blipFill>
          <p:spPr>
            <a:xfrm>
              <a:off x="612992" y="1066800"/>
              <a:ext cx="7918017" cy="5105400"/>
            </a:xfrm>
            <a:prstGeom prst="rect">
              <a:avLst/>
            </a:prstGeom>
          </p:spPr>
        </p:pic>
        <p:grpSp>
          <p:nvGrpSpPr>
            <p:cNvPr id="3" name="Group 2"/>
            <p:cNvGrpSpPr/>
            <p:nvPr/>
          </p:nvGrpSpPr>
          <p:grpSpPr>
            <a:xfrm>
              <a:off x="685800" y="2032732"/>
              <a:ext cx="3154145" cy="813372"/>
              <a:chOff x="990600" y="1878012"/>
              <a:chExt cx="3154145" cy="813372"/>
            </a:xfrm>
          </p:grpSpPr>
          <p:sp>
            <p:nvSpPr>
              <p:cNvPr id="15365" name="Rectangle 5"/>
              <p:cNvSpPr>
                <a:spLocks noChangeArrowheads="1"/>
              </p:cNvSpPr>
              <p:nvPr/>
            </p:nvSpPr>
            <p:spPr bwMode="auto">
              <a:xfrm>
                <a:off x="1706345" y="2362200"/>
                <a:ext cx="2438400" cy="329184"/>
              </a:xfrm>
              <a:prstGeom prst="rect">
                <a:avLst/>
              </a:prstGeom>
              <a:noFill/>
              <a:ln w="317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57768E"/>
                  </a:buClr>
                  <a:buFont typeface="Wingdings" pitchFamily="2" charset="2"/>
                  <a:buChar char="§"/>
                  <a:defRPr sz="2400">
                    <a:solidFill>
                      <a:srgbClr val="25325B"/>
                    </a:solidFill>
                    <a:latin typeface="Arial" charset="0"/>
                    <a:ea typeface="ＭＳ Ｐゴシック" pitchFamily="34" charset="-128"/>
                  </a:defRPr>
                </a:lvl1pPr>
                <a:lvl2pPr marL="742950" indent="-285750">
                  <a:spcBef>
                    <a:spcPct val="20000"/>
                  </a:spcBef>
                  <a:buChar char="–"/>
                  <a:defRPr sz="2000">
                    <a:solidFill>
                      <a:srgbClr val="486176"/>
                    </a:solidFill>
                    <a:latin typeface="Arial" charset="0"/>
                    <a:ea typeface="ＭＳ Ｐゴシック" pitchFamily="34" charset="-128"/>
                  </a:defRPr>
                </a:lvl2pPr>
                <a:lvl3pPr marL="1143000" indent="-228600">
                  <a:spcBef>
                    <a:spcPct val="20000"/>
                  </a:spcBef>
                  <a:buChar char="•"/>
                  <a:defRPr>
                    <a:solidFill>
                      <a:srgbClr val="25325B"/>
                    </a:solidFill>
                    <a:latin typeface="Arial" charset="0"/>
                    <a:ea typeface="ＭＳ Ｐゴシック" pitchFamily="34" charset="-128"/>
                  </a:defRPr>
                </a:lvl3pPr>
                <a:lvl4pPr marL="1600200" indent="-228600">
                  <a:spcBef>
                    <a:spcPct val="20000"/>
                  </a:spcBef>
                  <a:buChar char="–"/>
                  <a:defRPr sz="1400">
                    <a:solidFill>
                      <a:srgbClr val="57768E"/>
                    </a:solidFill>
                    <a:latin typeface="Arial" charset="0"/>
                    <a:ea typeface="ＭＳ Ｐゴシック" pitchFamily="34" charset="-128"/>
                  </a:defRPr>
                </a:lvl4pPr>
                <a:lvl5pPr marL="2057400" indent="-228600">
                  <a:spcBef>
                    <a:spcPct val="20000"/>
                  </a:spcBef>
                  <a:buChar char="»"/>
                  <a:defRPr sz="1200">
                    <a:solidFill>
                      <a:srgbClr val="25325B"/>
                    </a:solidFill>
                    <a:latin typeface="Arial" charset="0"/>
                    <a:ea typeface="ＭＳ Ｐゴシック" pitchFamily="34" charset="-128"/>
                  </a:defRPr>
                </a:lvl5pPr>
                <a:lvl6pPr marL="25146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6pPr>
                <a:lvl7pPr marL="29718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7pPr>
                <a:lvl8pPr marL="34290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8pPr>
                <a:lvl9pPr marL="38862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9pPr>
              </a:lstStyle>
              <a:p>
                <a:pPr>
                  <a:spcBef>
                    <a:spcPct val="0"/>
                  </a:spcBef>
                  <a:buClrTx/>
                  <a:buFontTx/>
                  <a:buNone/>
                </a:pPr>
                <a:endParaRPr lang="en-US" altLang="en-US" dirty="0">
                  <a:solidFill>
                    <a:srgbClr val="000000"/>
                  </a:solidFill>
                </a:endParaRPr>
              </a:p>
            </p:txBody>
          </p:sp>
          <p:cxnSp>
            <p:nvCxnSpPr>
              <p:cNvPr id="7" name="Straight Arrow Connector 6"/>
              <p:cNvCxnSpPr/>
              <p:nvPr/>
            </p:nvCxnSpPr>
            <p:spPr bwMode="auto">
              <a:xfrm>
                <a:off x="990600" y="1878012"/>
                <a:ext cx="609600" cy="484188"/>
              </a:xfrm>
              <a:prstGeom prst="straightConnector1">
                <a:avLst/>
              </a:prstGeom>
              <a:solidFill>
                <a:schemeClr val="accent1"/>
              </a:solidFill>
              <a:ln w="635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spTree>
    <p:extLst>
      <p:ext uri="{BB962C8B-B14F-4D97-AF65-F5344CB8AC3E}">
        <p14:creationId xmlns:p14="http://schemas.microsoft.com/office/powerpoint/2010/main" val="236043519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a:xfrm>
            <a:off x="762000" y="-76200"/>
            <a:ext cx="8077200" cy="1143000"/>
          </a:xfrm>
        </p:spPr>
        <p:txBody>
          <a:bodyPr/>
          <a:lstStyle/>
          <a:p>
            <a:r>
              <a:rPr lang="en-US" altLang="en-US" dirty="0"/>
              <a:t>How to create an aligned measure set (Cont’d)</a:t>
            </a:r>
          </a:p>
        </p:txBody>
      </p:sp>
      <p:sp>
        <p:nvSpPr>
          <p:cNvPr id="16388" name="Slide Number Placeholder 3"/>
          <p:cNvSpPr>
            <a:spLocks noGrp="1"/>
          </p:cNvSpPr>
          <p:nvPr>
            <p:ph type="sldNum" sz="quarter" idx="4294967295"/>
          </p:nvPr>
        </p:nvSpPr>
        <p:spPr>
          <a:xfrm>
            <a:off x="8382000" y="6400800"/>
            <a:ext cx="533400" cy="228600"/>
          </a:xfrm>
          <a:prstGeom prst="rect">
            <a:avLst/>
          </a:prstGeom>
          <a:noFill/>
        </p:spPr>
        <p:txBody>
          <a:bodyPr/>
          <a:lstStyle>
            <a:lvl1pPr>
              <a:spcBef>
                <a:spcPct val="20000"/>
              </a:spcBef>
              <a:buClr>
                <a:srgbClr val="57768E"/>
              </a:buClr>
              <a:buFont typeface="Wingdings" pitchFamily="2" charset="2"/>
              <a:buChar char="§"/>
              <a:defRPr sz="2400">
                <a:solidFill>
                  <a:srgbClr val="25325B"/>
                </a:solidFill>
                <a:latin typeface="Arial" charset="0"/>
                <a:ea typeface="ＭＳ Ｐゴシック" pitchFamily="34" charset="-128"/>
              </a:defRPr>
            </a:lvl1pPr>
            <a:lvl2pPr marL="742950" indent="-285750">
              <a:spcBef>
                <a:spcPct val="20000"/>
              </a:spcBef>
              <a:buChar char="–"/>
              <a:defRPr sz="2000">
                <a:solidFill>
                  <a:srgbClr val="486176"/>
                </a:solidFill>
                <a:latin typeface="Arial" charset="0"/>
                <a:ea typeface="ＭＳ Ｐゴシック" pitchFamily="34" charset="-128"/>
              </a:defRPr>
            </a:lvl2pPr>
            <a:lvl3pPr marL="1143000" indent="-228600">
              <a:spcBef>
                <a:spcPct val="20000"/>
              </a:spcBef>
              <a:buChar char="•"/>
              <a:defRPr>
                <a:solidFill>
                  <a:srgbClr val="25325B"/>
                </a:solidFill>
                <a:latin typeface="Arial" charset="0"/>
                <a:ea typeface="ＭＳ Ｐゴシック" pitchFamily="34" charset="-128"/>
              </a:defRPr>
            </a:lvl3pPr>
            <a:lvl4pPr marL="1600200" indent="-228600">
              <a:spcBef>
                <a:spcPct val="20000"/>
              </a:spcBef>
              <a:buChar char="–"/>
              <a:defRPr sz="1400">
                <a:solidFill>
                  <a:srgbClr val="57768E"/>
                </a:solidFill>
                <a:latin typeface="Arial" charset="0"/>
                <a:ea typeface="ＭＳ Ｐゴシック" pitchFamily="34" charset="-128"/>
              </a:defRPr>
            </a:lvl4pPr>
            <a:lvl5pPr marL="2057400" indent="-228600">
              <a:spcBef>
                <a:spcPct val="20000"/>
              </a:spcBef>
              <a:buChar char="»"/>
              <a:defRPr sz="1200">
                <a:solidFill>
                  <a:srgbClr val="25325B"/>
                </a:solidFill>
                <a:latin typeface="Arial" charset="0"/>
                <a:ea typeface="ＭＳ Ｐゴシック" pitchFamily="34" charset="-128"/>
              </a:defRPr>
            </a:lvl5pPr>
            <a:lvl6pPr marL="25146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6pPr>
            <a:lvl7pPr marL="29718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7pPr>
            <a:lvl8pPr marL="34290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8pPr>
            <a:lvl9pPr marL="38862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9pPr>
          </a:lstStyle>
          <a:p>
            <a:pPr>
              <a:spcBef>
                <a:spcPct val="0"/>
              </a:spcBef>
              <a:buClrTx/>
              <a:buFontTx/>
              <a:buNone/>
            </a:pPr>
            <a:fld id="{94298DDC-9E79-415B-8C66-7F684CA9BBB6}" type="slidenum">
              <a:rPr lang="en-US" altLang="en-US" sz="1400">
                <a:solidFill>
                  <a:srgbClr val="57768E"/>
                </a:solidFill>
              </a:rPr>
              <a:pPr>
                <a:spcBef>
                  <a:spcPct val="0"/>
                </a:spcBef>
                <a:buClrTx/>
                <a:buFontTx/>
                <a:buNone/>
              </a:pPr>
              <a:t>24</a:t>
            </a:fld>
            <a:endParaRPr lang="en-US" altLang="en-US" sz="1400" dirty="0">
              <a:solidFill>
                <a:srgbClr val="57768E"/>
              </a:solidFill>
            </a:endParaRPr>
          </a:p>
        </p:txBody>
      </p:sp>
      <p:grpSp>
        <p:nvGrpSpPr>
          <p:cNvPr id="6" name="Group 5"/>
          <p:cNvGrpSpPr/>
          <p:nvPr/>
        </p:nvGrpSpPr>
        <p:grpSpPr>
          <a:xfrm>
            <a:off x="381000" y="1066800"/>
            <a:ext cx="8150352" cy="4953000"/>
            <a:chOff x="381000" y="1143001"/>
            <a:chExt cx="8150352" cy="4953000"/>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sharpenSoften amount="10000"/>
                      </a14:imgEffect>
                    </a14:imgLayer>
                  </a14:imgProps>
                </a:ext>
              </a:extLst>
            </a:blip>
            <a:srcRect b="28174"/>
            <a:stretch/>
          </p:blipFill>
          <p:spPr>
            <a:xfrm>
              <a:off x="612648" y="1143001"/>
              <a:ext cx="7918704" cy="4953000"/>
            </a:xfrm>
            <a:prstGeom prst="rect">
              <a:avLst/>
            </a:prstGeom>
          </p:spPr>
        </p:pic>
        <p:sp>
          <p:nvSpPr>
            <p:cNvPr id="16389" name="Rectangle 7"/>
            <p:cNvSpPr>
              <a:spLocks noChangeArrowheads="1"/>
            </p:cNvSpPr>
            <p:nvPr/>
          </p:nvSpPr>
          <p:spPr bwMode="auto">
            <a:xfrm>
              <a:off x="762000" y="2667000"/>
              <a:ext cx="2286000" cy="3429001"/>
            </a:xfrm>
            <a:prstGeom prst="rect">
              <a:avLst/>
            </a:prstGeom>
            <a:noFill/>
            <a:ln w="317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57768E"/>
                </a:buClr>
                <a:buFont typeface="Wingdings" pitchFamily="2" charset="2"/>
                <a:buChar char="§"/>
                <a:defRPr sz="2400">
                  <a:solidFill>
                    <a:srgbClr val="25325B"/>
                  </a:solidFill>
                  <a:latin typeface="Arial" charset="0"/>
                  <a:ea typeface="ＭＳ Ｐゴシック" pitchFamily="34" charset="-128"/>
                </a:defRPr>
              </a:lvl1pPr>
              <a:lvl2pPr marL="742950" indent="-285750">
                <a:spcBef>
                  <a:spcPct val="20000"/>
                </a:spcBef>
                <a:buChar char="–"/>
                <a:defRPr sz="2000">
                  <a:solidFill>
                    <a:srgbClr val="486176"/>
                  </a:solidFill>
                  <a:latin typeface="Arial" charset="0"/>
                  <a:ea typeface="ＭＳ Ｐゴシック" pitchFamily="34" charset="-128"/>
                </a:defRPr>
              </a:lvl2pPr>
              <a:lvl3pPr marL="1143000" indent="-228600">
                <a:spcBef>
                  <a:spcPct val="20000"/>
                </a:spcBef>
                <a:buChar char="•"/>
                <a:defRPr>
                  <a:solidFill>
                    <a:srgbClr val="25325B"/>
                  </a:solidFill>
                  <a:latin typeface="Arial" charset="0"/>
                  <a:ea typeface="ＭＳ Ｐゴシック" pitchFamily="34" charset="-128"/>
                </a:defRPr>
              </a:lvl3pPr>
              <a:lvl4pPr marL="1600200" indent="-228600">
                <a:spcBef>
                  <a:spcPct val="20000"/>
                </a:spcBef>
                <a:buChar char="–"/>
                <a:defRPr sz="1400">
                  <a:solidFill>
                    <a:srgbClr val="57768E"/>
                  </a:solidFill>
                  <a:latin typeface="Arial" charset="0"/>
                  <a:ea typeface="ＭＳ Ｐゴシック" pitchFamily="34" charset="-128"/>
                </a:defRPr>
              </a:lvl4pPr>
              <a:lvl5pPr marL="2057400" indent="-228600">
                <a:spcBef>
                  <a:spcPct val="20000"/>
                </a:spcBef>
                <a:buChar char="»"/>
                <a:defRPr sz="1200">
                  <a:solidFill>
                    <a:srgbClr val="25325B"/>
                  </a:solidFill>
                  <a:latin typeface="Arial" charset="0"/>
                  <a:ea typeface="ＭＳ Ｐゴシック" pitchFamily="34" charset="-128"/>
                </a:defRPr>
              </a:lvl5pPr>
              <a:lvl6pPr marL="25146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6pPr>
              <a:lvl7pPr marL="29718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7pPr>
              <a:lvl8pPr marL="34290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8pPr>
              <a:lvl9pPr marL="38862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9pPr>
            </a:lstStyle>
            <a:p>
              <a:pPr>
                <a:spcBef>
                  <a:spcPct val="0"/>
                </a:spcBef>
                <a:buClrTx/>
                <a:buFontTx/>
                <a:buNone/>
              </a:pPr>
              <a:endParaRPr lang="en-US" altLang="en-US" dirty="0">
                <a:solidFill>
                  <a:srgbClr val="000000"/>
                </a:solidFill>
              </a:endParaRPr>
            </a:p>
          </p:txBody>
        </p:sp>
        <p:cxnSp>
          <p:nvCxnSpPr>
            <p:cNvPr id="9" name="Straight Arrow Connector 8"/>
            <p:cNvCxnSpPr/>
            <p:nvPr/>
          </p:nvCxnSpPr>
          <p:spPr bwMode="auto">
            <a:xfrm>
              <a:off x="381000" y="1905000"/>
              <a:ext cx="381000" cy="685799"/>
            </a:xfrm>
            <a:prstGeom prst="straightConnector1">
              <a:avLst/>
            </a:prstGeom>
            <a:solidFill>
              <a:schemeClr val="accent1"/>
            </a:solidFill>
            <a:ln w="635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extLst>
      <p:ext uri="{BB962C8B-B14F-4D97-AF65-F5344CB8AC3E}">
        <p14:creationId xmlns:p14="http://schemas.microsoft.com/office/powerpoint/2010/main" val="387804076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914400" y="-76200"/>
            <a:ext cx="7315200" cy="1143000"/>
          </a:xfrm>
        </p:spPr>
        <p:txBody>
          <a:bodyPr/>
          <a:lstStyle/>
          <a:p>
            <a:r>
              <a:rPr lang="en-US" altLang="en-US" dirty="0"/>
              <a:t>Measure sets included in the tool</a:t>
            </a:r>
          </a:p>
        </p:txBody>
      </p:sp>
      <p:sp>
        <p:nvSpPr>
          <p:cNvPr id="21507" name="Content Placeholder 2"/>
          <p:cNvSpPr>
            <a:spLocks noGrp="1"/>
          </p:cNvSpPr>
          <p:nvPr>
            <p:ph idx="1"/>
          </p:nvPr>
        </p:nvSpPr>
        <p:spPr>
          <a:xfrm>
            <a:off x="381000" y="1600200"/>
            <a:ext cx="4191000" cy="4648200"/>
          </a:xfrm>
        </p:spPr>
        <p:txBody>
          <a:bodyPr/>
          <a:lstStyle/>
          <a:p>
            <a:pPr>
              <a:spcAft>
                <a:spcPts val="600"/>
              </a:spcAft>
              <a:buFont typeface="Wingdings" panose="05000000000000000000" pitchFamily="2" charset="2"/>
              <a:buChar char="§"/>
            </a:pPr>
            <a:r>
              <a:rPr lang="en-US" altLang="en-US" sz="1600" b="0" dirty="0"/>
              <a:t>Catalyst for Payment Reform Employer-Purchaser Measure Set</a:t>
            </a:r>
          </a:p>
          <a:p>
            <a:pPr>
              <a:spcAft>
                <a:spcPts val="600"/>
              </a:spcAft>
              <a:buFont typeface="Wingdings" panose="05000000000000000000" pitchFamily="2" charset="2"/>
              <a:buChar char="§"/>
            </a:pPr>
            <a:r>
              <a:rPr lang="en-US" altLang="en-US" sz="1600" b="0" dirty="0"/>
              <a:t>CMMI Comprehensive Primary Care Plus (CPC+)</a:t>
            </a:r>
            <a:endParaRPr lang="en-US" altLang="en-US" sz="1600" b="0" baseline="30000" dirty="0"/>
          </a:p>
          <a:p>
            <a:pPr>
              <a:spcAft>
                <a:spcPts val="600"/>
              </a:spcAft>
              <a:buFont typeface="Wingdings" panose="05000000000000000000" pitchFamily="2" charset="2"/>
              <a:buChar char="§"/>
            </a:pPr>
            <a:r>
              <a:rPr lang="en-US" altLang="en-US" sz="1600" b="0" dirty="0"/>
              <a:t>CMMI SIM Recommended Model Performance Metrics</a:t>
            </a:r>
          </a:p>
          <a:p>
            <a:pPr>
              <a:spcAft>
                <a:spcPts val="600"/>
              </a:spcAft>
              <a:buFont typeface="Wingdings" panose="05000000000000000000" pitchFamily="2" charset="2"/>
              <a:buChar char="§"/>
            </a:pPr>
            <a:r>
              <a:rPr lang="en-US" altLang="en-US" sz="1600" b="0" dirty="0"/>
              <a:t>CMS Core Set of Children’s Health Care Quality Measures for Medicaid and CHIP (Child Core Set)</a:t>
            </a:r>
          </a:p>
          <a:p>
            <a:pPr>
              <a:spcAft>
                <a:spcPts val="600"/>
              </a:spcAft>
              <a:buFont typeface="Wingdings" panose="05000000000000000000" pitchFamily="2" charset="2"/>
              <a:buChar char="§"/>
            </a:pPr>
            <a:r>
              <a:rPr lang="en-US" altLang="en-US" sz="1600" b="0" dirty="0"/>
              <a:t>CMS Core Set of Health Care Quality Measures for Adults Enrolled in Medicaid (Medicaid Adult Core Set)</a:t>
            </a:r>
          </a:p>
          <a:p>
            <a:pPr>
              <a:spcAft>
                <a:spcPts val="600"/>
              </a:spcAft>
              <a:buFont typeface="Wingdings" panose="05000000000000000000" pitchFamily="2" charset="2"/>
              <a:buChar char="§"/>
            </a:pPr>
            <a:r>
              <a:rPr lang="en-US" altLang="en-US" sz="1600" b="0" dirty="0"/>
              <a:t>CMS Core Quality Measures Collaborative</a:t>
            </a:r>
          </a:p>
          <a:p>
            <a:pPr>
              <a:spcAft>
                <a:spcPts val="600"/>
              </a:spcAft>
              <a:buFont typeface="Wingdings" panose="05000000000000000000" pitchFamily="2" charset="2"/>
              <a:buChar char="§"/>
            </a:pPr>
            <a:r>
              <a:rPr lang="en-US" altLang="en-US" sz="1600" b="0" dirty="0"/>
              <a:t>CMS Health Home Measure Set</a:t>
            </a:r>
          </a:p>
          <a:p>
            <a:pPr>
              <a:spcAft>
                <a:spcPts val="600"/>
              </a:spcAft>
              <a:buFont typeface="Wingdings" panose="05000000000000000000" pitchFamily="2" charset="2"/>
              <a:buChar char="§"/>
            </a:pPr>
            <a:r>
              <a:rPr lang="en-US" altLang="en-US" sz="1600" b="0" dirty="0"/>
              <a:t>CMS Hospital Value-Based Purchasing</a:t>
            </a:r>
          </a:p>
          <a:p>
            <a:pPr lvl="1"/>
            <a:endParaRPr lang="en-US" altLang="en-US" dirty="0"/>
          </a:p>
        </p:txBody>
      </p:sp>
      <p:sp>
        <p:nvSpPr>
          <p:cNvPr id="21508" name="Slide Number Placeholder 3"/>
          <p:cNvSpPr>
            <a:spLocks noGrp="1"/>
          </p:cNvSpPr>
          <p:nvPr>
            <p:ph type="sldNum" sz="quarter" idx="10"/>
          </p:nvPr>
        </p:nvSpPr>
        <p:spPr>
          <a:noFill/>
        </p:spPr>
        <p:txBody>
          <a:bodyPr/>
          <a:lstStyle>
            <a:lvl1pPr>
              <a:spcBef>
                <a:spcPct val="20000"/>
              </a:spcBef>
              <a:buClr>
                <a:srgbClr val="57768E"/>
              </a:buClr>
              <a:buFont typeface="Wingdings" pitchFamily="2" charset="2"/>
              <a:buChar char="§"/>
              <a:defRPr sz="2400">
                <a:solidFill>
                  <a:srgbClr val="25325B"/>
                </a:solidFill>
                <a:latin typeface="Arial" charset="0"/>
                <a:ea typeface="ＭＳ Ｐゴシック" pitchFamily="34" charset="-128"/>
              </a:defRPr>
            </a:lvl1pPr>
            <a:lvl2pPr marL="742950" indent="-285750">
              <a:spcBef>
                <a:spcPct val="20000"/>
              </a:spcBef>
              <a:buChar char="–"/>
              <a:defRPr sz="2000">
                <a:solidFill>
                  <a:srgbClr val="486176"/>
                </a:solidFill>
                <a:latin typeface="Arial" charset="0"/>
                <a:ea typeface="ＭＳ Ｐゴシック" pitchFamily="34" charset="-128"/>
              </a:defRPr>
            </a:lvl2pPr>
            <a:lvl3pPr marL="1143000" indent="-228600">
              <a:spcBef>
                <a:spcPct val="20000"/>
              </a:spcBef>
              <a:buChar char="•"/>
              <a:defRPr>
                <a:solidFill>
                  <a:srgbClr val="25325B"/>
                </a:solidFill>
                <a:latin typeface="Arial" charset="0"/>
                <a:ea typeface="ＭＳ Ｐゴシック" pitchFamily="34" charset="-128"/>
              </a:defRPr>
            </a:lvl3pPr>
            <a:lvl4pPr marL="1600200" indent="-228600">
              <a:spcBef>
                <a:spcPct val="20000"/>
              </a:spcBef>
              <a:buChar char="–"/>
              <a:defRPr sz="1400">
                <a:solidFill>
                  <a:srgbClr val="57768E"/>
                </a:solidFill>
                <a:latin typeface="Arial" charset="0"/>
                <a:ea typeface="ＭＳ Ｐゴシック" pitchFamily="34" charset="-128"/>
              </a:defRPr>
            </a:lvl4pPr>
            <a:lvl5pPr marL="2057400" indent="-228600">
              <a:spcBef>
                <a:spcPct val="20000"/>
              </a:spcBef>
              <a:buChar char="»"/>
              <a:defRPr sz="1200">
                <a:solidFill>
                  <a:srgbClr val="25325B"/>
                </a:solidFill>
                <a:latin typeface="Arial" charset="0"/>
                <a:ea typeface="ＭＳ Ｐゴシック" pitchFamily="34" charset="-128"/>
              </a:defRPr>
            </a:lvl5pPr>
            <a:lvl6pPr marL="25146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6pPr>
            <a:lvl7pPr marL="29718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7pPr>
            <a:lvl8pPr marL="34290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8pPr>
            <a:lvl9pPr marL="38862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9pPr>
          </a:lstStyle>
          <a:p>
            <a:pPr>
              <a:spcBef>
                <a:spcPct val="0"/>
              </a:spcBef>
              <a:buClrTx/>
              <a:buFontTx/>
              <a:buNone/>
            </a:pPr>
            <a:endParaRPr lang="en-US" altLang="en-US" sz="1400" dirty="0">
              <a:solidFill>
                <a:srgbClr val="57768E"/>
              </a:solidFill>
            </a:endParaRPr>
          </a:p>
        </p:txBody>
      </p:sp>
      <p:sp>
        <p:nvSpPr>
          <p:cNvPr id="5" name="Content Placeholder 2"/>
          <p:cNvSpPr txBox="1">
            <a:spLocks/>
          </p:cNvSpPr>
          <p:nvPr/>
        </p:nvSpPr>
        <p:spPr bwMode="auto">
          <a:xfrm>
            <a:off x="4570413" y="1600200"/>
            <a:ext cx="4191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lgn="l" rtl="0" eaLnBrk="0" fontAlgn="base" hangingPunct="0">
              <a:spcBef>
                <a:spcPct val="20000"/>
              </a:spcBef>
              <a:spcAft>
                <a:spcPct val="0"/>
              </a:spcAft>
              <a:buClr>
                <a:srgbClr val="57768E"/>
              </a:buClr>
              <a:buFont typeface="Wingdings" panose="05000000000000000000" pitchFamily="2" charset="2"/>
              <a:buChar char="§"/>
              <a:defRPr sz="2400">
                <a:solidFill>
                  <a:srgbClr val="25325B"/>
                </a:solidFill>
                <a:latin typeface="+mn-lt"/>
                <a:ea typeface="+mn-ea"/>
                <a:cs typeface="+mn-cs"/>
              </a:defRPr>
            </a:lvl1pPr>
            <a:lvl2pPr marL="742950" indent="-285750" algn="l" rtl="0" eaLnBrk="0" fontAlgn="base" hangingPunct="0">
              <a:spcBef>
                <a:spcPct val="20000"/>
              </a:spcBef>
              <a:spcAft>
                <a:spcPct val="0"/>
              </a:spcAft>
              <a:buChar char="–"/>
              <a:defRPr sz="2000">
                <a:solidFill>
                  <a:srgbClr val="486176"/>
                </a:solidFill>
                <a:latin typeface="+mn-lt"/>
                <a:ea typeface="+mn-ea"/>
              </a:defRPr>
            </a:lvl2pPr>
            <a:lvl3pPr marL="1143000" indent="-228600" algn="l" rtl="0" eaLnBrk="0" fontAlgn="base" hangingPunct="0">
              <a:spcBef>
                <a:spcPct val="20000"/>
              </a:spcBef>
              <a:spcAft>
                <a:spcPct val="0"/>
              </a:spcAft>
              <a:buChar char="•"/>
              <a:defRPr>
                <a:solidFill>
                  <a:srgbClr val="25325B"/>
                </a:solidFill>
                <a:latin typeface="+mn-lt"/>
                <a:ea typeface="+mn-ea"/>
              </a:defRPr>
            </a:lvl3pPr>
            <a:lvl4pPr marL="1600200" indent="-228600" algn="l" rtl="0" eaLnBrk="0" fontAlgn="base" hangingPunct="0">
              <a:spcBef>
                <a:spcPct val="20000"/>
              </a:spcBef>
              <a:spcAft>
                <a:spcPct val="0"/>
              </a:spcAft>
              <a:buChar char="–"/>
              <a:defRPr sz="1400">
                <a:solidFill>
                  <a:srgbClr val="57768E"/>
                </a:solidFill>
                <a:latin typeface="+mn-lt"/>
                <a:ea typeface="+mn-ea"/>
              </a:defRPr>
            </a:lvl4pPr>
            <a:lvl5pPr marL="2057400" indent="-228600" algn="l" rtl="0" eaLnBrk="0" fontAlgn="base" hangingPunct="0">
              <a:spcBef>
                <a:spcPct val="20000"/>
              </a:spcBef>
              <a:spcAft>
                <a:spcPct val="0"/>
              </a:spcAft>
              <a:buChar char="»"/>
              <a:defRPr sz="1200">
                <a:solidFill>
                  <a:srgbClr val="25325B"/>
                </a:solidFill>
                <a:latin typeface="+mn-lt"/>
                <a:ea typeface="+mn-ea"/>
              </a:defRPr>
            </a:lvl5pPr>
            <a:lvl6pPr marL="2514600" indent="-228600" algn="l" rtl="0" fontAlgn="base">
              <a:spcBef>
                <a:spcPct val="20000"/>
              </a:spcBef>
              <a:spcAft>
                <a:spcPct val="0"/>
              </a:spcAft>
              <a:buChar char="»"/>
              <a:defRPr sz="1200">
                <a:solidFill>
                  <a:srgbClr val="25325B"/>
                </a:solidFill>
                <a:latin typeface="+mn-lt"/>
                <a:ea typeface="+mn-ea"/>
              </a:defRPr>
            </a:lvl6pPr>
            <a:lvl7pPr marL="2971800" indent="-228600" algn="l" rtl="0" fontAlgn="base">
              <a:spcBef>
                <a:spcPct val="20000"/>
              </a:spcBef>
              <a:spcAft>
                <a:spcPct val="0"/>
              </a:spcAft>
              <a:buChar char="»"/>
              <a:defRPr sz="1200">
                <a:solidFill>
                  <a:srgbClr val="25325B"/>
                </a:solidFill>
                <a:latin typeface="+mn-lt"/>
                <a:ea typeface="+mn-ea"/>
              </a:defRPr>
            </a:lvl7pPr>
            <a:lvl8pPr marL="3429000" indent="-228600" algn="l" rtl="0" fontAlgn="base">
              <a:spcBef>
                <a:spcPct val="20000"/>
              </a:spcBef>
              <a:spcAft>
                <a:spcPct val="0"/>
              </a:spcAft>
              <a:buChar char="»"/>
              <a:defRPr sz="1200">
                <a:solidFill>
                  <a:srgbClr val="25325B"/>
                </a:solidFill>
                <a:latin typeface="+mn-lt"/>
                <a:ea typeface="+mn-ea"/>
              </a:defRPr>
            </a:lvl8pPr>
            <a:lvl9pPr marL="3886200" indent="-228600" algn="l" rtl="0" fontAlgn="base">
              <a:spcBef>
                <a:spcPct val="20000"/>
              </a:spcBef>
              <a:spcAft>
                <a:spcPct val="0"/>
              </a:spcAft>
              <a:buChar char="»"/>
              <a:defRPr sz="1200">
                <a:solidFill>
                  <a:srgbClr val="25325B"/>
                </a:solidFill>
                <a:latin typeface="+mn-lt"/>
                <a:ea typeface="+mn-ea"/>
              </a:defRPr>
            </a:lvl9pPr>
          </a:lstStyle>
          <a:p>
            <a:pPr>
              <a:defRPr/>
            </a:pPr>
            <a:r>
              <a:rPr lang="en-US" sz="1600" kern="0" dirty="0">
                <a:solidFill>
                  <a:schemeClr val="tx1"/>
                </a:solidFill>
                <a:latin typeface="Book Antiqua" panose="02040602050305030304" pitchFamily="18" charset="0"/>
              </a:rPr>
              <a:t>CMS Medicare Hospital Care</a:t>
            </a:r>
          </a:p>
          <a:p>
            <a:pPr>
              <a:defRPr/>
            </a:pPr>
            <a:r>
              <a:rPr lang="en-US" sz="1600" kern="0" dirty="0">
                <a:solidFill>
                  <a:schemeClr val="tx1"/>
                </a:solidFill>
                <a:latin typeface="Book Antiqua" panose="02040602050305030304" pitchFamily="18" charset="0"/>
              </a:rPr>
              <a:t>CMS Medicare-Medicaid Plans (MMPs) Capitated Financial Alignment Model (Duals Demonstrations)</a:t>
            </a:r>
          </a:p>
          <a:p>
            <a:pPr>
              <a:defRPr/>
            </a:pPr>
            <a:r>
              <a:rPr lang="en-US" sz="1600" kern="0" dirty="0">
                <a:solidFill>
                  <a:schemeClr val="tx1"/>
                </a:solidFill>
                <a:latin typeface="Book Antiqua" panose="02040602050305030304" pitchFamily="18" charset="0"/>
              </a:rPr>
              <a:t>CMS Medicare Part C &amp; D Star Ratings Measures</a:t>
            </a:r>
          </a:p>
          <a:p>
            <a:pPr>
              <a:defRPr/>
            </a:pPr>
            <a:r>
              <a:rPr lang="en-US" sz="1600" kern="0" dirty="0">
                <a:solidFill>
                  <a:schemeClr val="tx1"/>
                </a:solidFill>
                <a:latin typeface="Book Antiqua" panose="02040602050305030304" pitchFamily="18" charset="0"/>
              </a:rPr>
              <a:t>CMS Medicare Shared Savings Program (MSSP) ACO</a:t>
            </a:r>
          </a:p>
          <a:p>
            <a:pPr>
              <a:defRPr/>
            </a:pPr>
            <a:r>
              <a:rPr lang="en-US" sz="1600" kern="0" dirty="0">
                <a:solidFill>
                  <a:schemeClr val="tx1"/>
                </a:solidFill>
                <a:latin typeface="Book Antiqua" panose="02040602050305030304" pitchFamily="18" charset="0"/>
              </a:rPr>
              <a:t>CMS Merit-based Incentive Payment System (MIPS)</a:t>
            </a:r>
          </a:p>
          <a:p>
            <a:pPr>
              <a:defRPr/>
            </a:pPr>
            <a:r>
              <a:rPr lang="en-US" sz="1600" kern="0" dirty="0">
                <a:solidFill>
                  <a:schemeClr val="tx1"/>
                </a:solidFill>
                <a:latin typeface="Book Antiqua" panose="02040602050305030304" pitchFamily="18" charset="0"/>
              </a:rPr>
              <a:t>CMS Physician Quality Reporting System (PQRS); CMS EP EHR Incentive Clinical Quality Measures (eCQMs); and CMS Cross Cutting Measures (CCMs)</a:t>
            </a:r>
          </a:p>
          <a:p>
            <a:pPr>
              <a:defRPr/>
            </a:pPr>
            <a:r>
              <a:rPr lang="en-US" sz="1600" kern="0" dirty="0">
                <a:solidFill>
                  <a:schemeClr val="tx1"/>
                </a:solidFill>
                <a:latin typeface="Book Antiqua" panose="02040602050305030304" pitchFamily="18" charset="0"/>
              </a:rPr>
              <a:t>Joint Commission Accountability Measures List</a:t>
            </a:r>
          </a:p>
          <a:p>
            <a:pPr lvl="1">
              <a:defRPr/>
            </a:pPr>
            <a:endParaRPr lang="en-US" kern="0" dirty="0"/>
          </a:p>
        </p:txBody>
      </p:sp>
      <p:sp>
        <p:nvSpPr>
          <p:cNvPr id="21511" name="TextBox 6"/>
          <p:cNvSpPr txBox="1">
            <a:spLocks noChangeArrowheads="1"/>
          </p:cNvSpPr>
          <p:nvPr/>
        </p:nvSpPr>
        <p:spPr bwMode="auto">
          <a:xfrm>
            <a:off x="152400" y="1138238"/>
            <a:ext cx="8839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57768E"/>
              </a:buClr>
              <a:buFont typeface="Wingdings" pitchFamily="2" charset="2"/>
              <a:buChar char="§"/>
              <a:defRPr sz="2400">
                <a:solidFill>
                  <a:srgbClr val="25325B"/>
                </a:solidFill>
                <a:latin typeface="Arial" charset="0"/>
                <a:ea typeface="ＭＳ Ｐゴシック" pitchFamily="34" charset="-128"/>
              </a:defRPr>
            </a:lvl1pPr>
            <a:lvl2pPr marL="742950" indent="-285750">
              <a:spcBef>
                <a:spcPct val="20000"/>
              </a:spcBef>
              <a:buChar char="–"/>
              <a:defRPr sz="2000">
                <a:solidFill>
                  <a:srgbClr val="486176"/>
                </a:solidFill>
                <a:latin typeface="Arial" charset="0"/>
                <a:ea typeface="ＭＳ Ｐゴシック" pitchFamily="34" charset="-128"/>
              </a:defRPr>
            </a:lvl2pPr>
            <a:lvl3pPr marL="1143000" indent="-228600">
              <a:spcBef>
                <a:spcPct val="20000"/>
              </a:spcBef>
              <a:buChar char="•"/>
              <a:defRPr>
                <a:solidFill>
                  <a:srgbClr val="25325B"/>
                </a:solidFill>
                <a:latin typeface="Arial" charset="0"/>
                <a:ea typeface="ＭＳ Ｐゴシック" pitchFamily="34" charset="-128"/>
              </a:defRPr>
            </a:lvl3pPr>
            <a:lvl4pPr marL="1600200" indent="-228600">
              <a:spcBef>
                <a:spcPct val="20000"/>
              </a:spcBef>
              <a:buChar char="–"/>
              <a:defRPr sz="1400">
                <a:solidFill>
                  <a:srgbClr val="57768E"/>
                </a:solidFill>
                <a:latin typeface="Arial" charset="0"/>
                <a:ea typeface="ＭＳ Ｐゴシック" pitchFamily="34" charset="-128"/>
              </a:defRPr>
            </a:lvl4pPr>
            <a:lvl5pPr marL="2057400" indent="-228600">
              <a:spcBef>
                <a:spcPct val="20000"/>
              </a:spcBef>
              <a:buChar char="»"/>
              <a:defRPr sz="1200">
                <a:solidFill>
                  <a:srgbClr val="25325B"/>
                </a:solidFill>
                <a:latin typeface="Arial" charset="0"/>
                <a:ea typeface="ＭＳ Ｐゴシック" pitchFamily="34" charset="-128"/>
              </a:defRPr>
            </a:lvl5pPr>
            <a:lvl6pPr marL="25146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6pPr>
            <a:lvl7pPr marL="29718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7pPr>
            <a:lvl8pPr marL="34290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8pPr>
            <a:lvl9pPr marL="3886200" indent="-228600" eaLnBrk="0" fontAlgn="base" hangingPunct="0">
              <a:spcBef>
                <a:spcPct val="20000"/>
              </a:spcBef>
              <a:spcAft>
                <a:spcPct val="0"/>
              </a:spcAft>
              <a:buChar char="»"/>
              <a:defRPr sz="1200">
                <a:solidFill>
                  <a:srgbClr val="25325B"/>
                </a:solidFill>
                <a:latin typeface="Arial" charset="0"/>
                <a:ea typeface="ＭＳ Ｐゴシック" pitchFamily="34" charset="-128"/>
              </a:defRPr>
            </a:lvl9pPr>
          </a:lstStyle>
          <a:p>
            <a:pPr>
              <a:spcBef>
                <a:spcPct val="0"/>
              </a:spcBef>
              <a:buClrTx/>
              <a:buFontTx/>
              <a:buNone/>
            </a:pPr>
            <a:r>
              <a:rPr lang="en-US" altLang="en-US" b="1" u="sng" dirty="0"/>
              <a:t>Federal and National Measure Sets Included in the Tool (15)</a:t>
            </a:r>
          </a:p>
        </p:txBody>
      </p:sp>
    </p:spTree>
    <p:extLst>
      <p:ext uri="{BB962C8B-B14F-4D97-AF65-F5344CB8AC3E}">
        <p14:creationId xmlns:p14="http://schemas.microsoft.com/office/powerpoint/2010/main" val="191097371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762000" y="-76200"/>
            <a:ext cx="7467600" cy="1143000"/>
          </a:xfrm>
        </p:spPr>
        <p:txBody>
          <a:bodyPr/>
          <a:lstStyle/>
          <a:p>
            <a:r>
              <a:rPr lang="en-US" altLang="en-US" dirty="0"/>
              <a:t>Measure sets included in the tool (Cont’d)</a:t>
            </a:r>
          </a:p>
        </p:txBody>
      </p:sp>
      <p:sp>
        <p:nvSpPr>
          <p:cNvPr id="3" name="Content Placeholder 2"/>
          <p:cNvSpPr>
            <a:spLocks noGrp="1"/>
          </p:cNvSpPr>
          <p:nvPr>
            <p:ph idx="1"/>
          </p:nvPr>
        </p:nvSpPr>
        <p:spPr>
          <a:xfrm>
            <a:off x="381000" y="1371600"/>
            <a:ext cx="7772400" cy="4114800"/>
          </a:xfrm>
        </p:spPr>
        <p:txBody>
          <a:bodyPr/>
          <a:lstStyle/>
          <a:p>
            <a:pPr marL="0" indent="0">
              <a:buFont typeface="Wingdings" pitchFamily="2" charset="2"/>
              <a:buNone/>
              <a:defRPr/>
            </a:pPr>
            <a:r>
              <a:rPr lang="en-US" b="0" u="sng" dirty="0"/>
              <a:t>State Measure Sets Included in the Tool</a:t>
            </a:r>
          </a:p>
          <a:p>
            <a:pPr>
              <a:defRPr/>
            </a:pPr>
            <a:r>
              <a:rPr lang="en-US" sz="2000" b="0" dirty="0"/>
              <a:t>Medi-Cal P4P Measure Set</a:t>
            </a:r>
          </a:p>
          <a:p>
            <a:pPr>
              <a:defRPr/>
            </a:pPr>
            <a:r>
              <a:rPr lang="en-US" sz="2000" b="0" dirty="0"/>
              <a:t>Oregon CCO Incentive Measures</a:t>
            </a:r>
          </a:p>
          <a:p>
            <a:pPr>
              <a:defRPr/>
            </a:pPr>
            <a:r>
              <a:rPr lang="en-US" sz="2000" b="0" dirty="0"/>
              <a:t>Oregon CCO State Performance “Test” Measures</a:t>
            </a:r>
          </a:p>
          <a:p>
            <a:pPr>
              <a:defRPr/>
            </a:pPr>
            <a:r>
              <a:rPr lang="en-US" sz="2000" b="0" dirty="0"/>
              <a:t>Rhode Island SIM Aligned Measure Set for ACOs</a:t>
            </a:r>
          </a:p>
          <a:p>
            <a:pPr>
              <a:defRPr/>
            </a:pPr>
            <a:r>
              <a:rPr lang="en-US" sz="2000" b="0" dirty="0"/>
              <a:t>Vermont ACO Pilot Core Performance Measures for Payment and Reporting</a:t>
            </a:r>
          </a:p>
          <a:p>
            <a:pPr>
              <a:defRPr/>
            </a:pPr>
            <a:r>
              <a:rPr lang="en-US" sz="2000" b="0" dirty="0"/>
              <a:t>Washington State Common Measure Set for Health Care Quality and Cost</a:t>
            </a:r>
          </a:p>
          <a:p>
            <a:pPr lvl="1">
              <a:defRPr/>
            </a:pPr>
            <a:endParaRPr lang="en-US" dirty="0"/>
          </a:p>
        </p:txBody>
      </p:sp>
    </p:spTree>
    <p:extLst>
      <p:ext uri="{BB962C8B-B14F-4D97-AF65-F5344CB8AC3E}">
        <p14:creationId xmlns:p14="http://schemas.microsoft.com/office/powerpoint/2010/main" val="152853857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p:txBody>
          <a:bodyPr/>
          <a:lstStyle/>
          <a:p>
            <a:r>
              <a:rPr lang="en-US" dirty="0"/>
              <a:t>Welcome and introductions</a:t>
            </a:r>
          </a:p>
          <a:p>
            <a:r>
              <a:rPr lang="en-US" dirty="0"/>
              <a:t>Background and rationale for alignment</a:t>
            </a:r>
          </a:p>
          <a:p>
            <a:r>
              <a:rPr lang="en-US" dirty="0"/>
              <a:t>Process and lessons from other states</a:t>
            </a:r>
          </a:p>
          <a:p>
            <a:r>
              <a:rPr lang="en-US" dirty="0"/>
              <a:t>Next steps</a:t>
            </a:r>
          </a:p>
        </p:txBody>
      </p:sp>
      <p:sp>
        <p:nvSpPr>
          <p:cNvPr id="4" name="Rectangle 3"/>
          <p:cNvSpPr/>
          <p:nvPr/>
        </p:nvSpPr>
        <p:spPr>
          <a:xfrm>
            <a:off x="-83127" y="3124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7431088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ook Antiqua" panose="02040602050305030304" pitchFamily="18" charset="0"/>
              </a:rPr>
              <a:t>Next meeting schedule and high level topics for each meeting</a:t>
            </a:r>
          </a:p>
        </p:txBody>
      </p:sp>
      <p:cxnSp>
        <p:nvCxnSpPr>
          <p:cNvPr id="7" name="Straight Connector 6"/>
          <p:cNvCxnSpPr/>
          <p:nvPr/>
        </p:nvCxnSpPr>
        <p:spPr>
          <a:xfrm>
            <a:off x="4449031" y="1162748"/>
            <a:ext cx="33842" cy="4265067"/>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304800" y="2717279"/>
            <a:ext cx="2819400" cy="3073987"/>
            <a:chOff x="0" y="502582"/>
            <a:chExt cx="3957325" cy="1058400"/>
          </a:xfrm>
        </p:grpSpPr>
        <p:sp>
          <p:nvSpPr>
            <p:cNvPr id="24" name="Rectangle 23"/>
            <p:cNvSpPr/>
            <p:nvPr/>
          </p:nvSpPr>
          <p:spPr>
            <a:xfrm>
              <a:off x="0" y="502582"/>
              <a:ext cx="3957325" cy="1058400"/>
            </a:xfrm>
            <a:prstGeom prst="rect">
              <a:avLst/>
            </a:prstGeom>
            <a:noFill/>
          </p:spPr>
          <p:style>
            <a:lnRef idx="2">
              <a:schemeClr val="accent2">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5" name="Rectangle 24"/>
            <p:cNvSpPr/>
            <p:nvPr/>
          </p:nvSpPr>
          <p:spPr>
            <a:xfrm>
              <a:off x="0" y="502582"/>
              <a:ext cx="3957325" cy="10584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7132" tIns="291592" rIns="307132" bIns="99568" numCol="1" spcCol="1270" anchor="t" anchorCtr="0">
              <a:noAutofit/>
            </a:bodyPr>
            <a:lstStyle/>
            <a:p>
              <a:pPr marL="114300" lvl="1" indent="-114300" algn="l" defTabSz="622300">
                <a:lnSpc>
                  <a:spcPct val="90000"/>
                </a:lnSpc>
                <a:spcBef>
                  <a:spcPct val="0"/>
                </a:spcBef>
                <a:spcAft>
                  <a:spcPct val="15000"/>
                </a:spcAft>
                <a:buChar char="••"/>
              </a:pPr>
              <a:r>
                <a:rPr lang="en-US" sz="1600" kern="1200" dirty="0">
                  <a:latin typeface="Book Antiqua" panose="02040602050305030304" pitchFamily="18" charset="0"/>
                </a:rPr>
                <a:t>Describe current landscape</a:t>
              </a:r>
            </a:p>
            <a:p>
              <a:pPr marL="114300" lvl="1" indent="-114300" algn="l" defTabSz="622300">
                <a:lnSpc>
                  <a:spcPct val="90000"/>
                </a:lnSpc>
                <a:spcBef>
                  <a:spcPct val="0"/>
                </a:spcBef>
                <a:spcAft>
                  <a:spcPct val="15000"/>
                </a:spcAft>
                <a:buChar char="••"/>
              </a:pPr>
              <a:r>
                <a:rPr lang="en-US" sz="1600" kern="1200" dirty="0">
                  <a:latin typeface="Book Antiqua" panose="02040602050305030304" pitchFamily="18" charset="0"/>
                </a:rPr>
                <a:t>Agree on guiding principles</a:t>
              </a:r>
            </a:p>
            <a:p>
              <a:pPr marL="114300" lvl="1" indent="-114300" algn="l" defTabSz="622300">
                <a:lnSpc>
                  <a:spcPct val="90000"/>
                </a:lnSpc>
                <a:spcBef>
                  <a:spcPct val="0"/>
                </a:spcBef>
                <a:spcAft>
                  <a:spcPct val="15000"/>
                </a:spcAft>
                <a:buChar char="••"/>
              </a:pPr>
              <a:r>
                <a:rPr lang="en-US" sz="1600" kern="1200" dirty="0">
                  <a:latin typeface="Book Antiqua" panose="02040602050305030304" pitchFamily="18" charset="0"/>
                </a:rPr>
                <a:t>Lay groundwork for Taskforce process</a:t>
              </a:r>
            </a:p>
          </p:txBody>
        </p:sp>
      </p:grpSp>
      <p:grpSp>
        <p:nvGrpSpPr>
          <p:cNvPr id="9" name="Group 8"/>
          <p:cNvGrpSpPr/>
          <p:nvPr/>
        </p:nvGrpSpPr>
        <p:grpSpPr>
          <a:xfrm>
            <a:off x="502666" y="2510641"/>
            <a:ext cx="1385064" cy="413280"/>
            <a:chOff x="197866" y="295942"/>
            <a:chExt cx="2770128" cy="413280"/>
          </a:xfrm>
        </p:grpSpPr>
        <p:sp>
          <p:nvSpPr>
            <p:cNvPr id="22" name="Rounded Rectangle 21"/>
            <p:cNvSpPr/>
            <p:nvPr/>
          </p:nvSpPr>
          <p:spPr>
            <a:xfrm>
              <a:off x="197866" y="295942"/>
              <a:ext cx="2770128" cy="413280"/>
            </a:xfrm>
            <a:prstGeom prst="roundRect">
              <a:avLst/>
            </a:prstGeom>
            <a:solidFill>
              <a:schemeClr val="tx2"/>
            </a:solid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3" name="Rounded Rectangle 6"/>
            <p:cNvSpPr/>
            <p:nvPr/>
          </p:nvSpPr>
          <p:spPr>
            <a:xfrm>
              <a:off x="218041" y="316117"/>
              <a:ext cx="2729778" cy="3729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ctr" anchorCtr="0">
              <a:noAutofit/>
            </a:bodyPr>
            <a:lstStyle/>
            <a:p>
              <a:pPr lvl="0" algn="l" defTabSz="622300">
                <a:lnSpc>
                  <a:spcPct val="90000"/>
                </a:lnSpc>
                <a:spcBef>
                  <a:spcPct val="0"/>
                </a:spcBef>
                <a:spcAft>
                  <a:spcPct val="35000"/>
                </a:spcAft>
              </a:pPr>
              <a:r>
                <a:rPr lang="en-US" sz="1600" kern="1200" dirty="0">
                  <a:solidFill>
                    <a:schemeClr val="bg1"/>
                  </a:solidFill>
                  <a:latin typeface="Book Antiqua" panose="02040602050305030304" pitchFamily="18" charset="0"/>
                </a:rPr>
                <a:t>Meeting 1</a:t>
              </a:r>
            </a:p>
          </p:txBody>
        </p:sp>
      </p:grpSp>
      <p:grpSp>
        <p:nvGrpSpPr>
          <p:cNvPr id="10" name="Group 9"/>
          <p:cNvGrpSpPr/>
          <p:nvPr/>
        </p:nvGrpSpPr>
        <p:grpSpPr>
          <a:xfrm>
            <a:off x="3352800" y="2717552"/>
            <a:ext cx="2438399" cy="3073648"/>
            <a:chOff x="0" y="1843222"/>
            <a:chExt cx="3957325" cy="837900"/>
          </a:xfrm>
        </p:grpSpPr>
        <p:sp>
          <p:nvSpPr>
            <p:cNvPr id="20" name="Rectangle 19"/>
            <p:cNvSpPr/>
            <p:nvPr/>
          </p:nvSpPr>
          <p:spPr>
            <a:xfrm>
              <a:off x="0" y="1843222"/>
              <a:ext cx="3957325" cy="837900"/>
            </a:xfrm>
            <a:prstGeom prst="rect">
              <a:avLst/>
            </a:prstGeom>
            <a:noFill/>
          </p:spPr>
          <p:style>
            <a:lnRef idx="2">
              <a:schemeClr val="accent2">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Rectangle 20"/>
            <p:cNvSpPr/>
            <p:nvPr/>
          </p:nvSpPr>
          <p:spPr>
            <a:xfrm>
              <a:off x="0" y="1843222"/>
              <a:ext cx="3957325" cy="8379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7132" tIns="291592" rIns="307132" bIns="99568" numCol="1" spcCol="1270" anchor="t" anchorCtr="0">
              <a:noAutofit/>
            </a:bodyPr>
            <a:lstStyle/>
            <a:p>
              <a:pPr marL="114300" lvl="1" indent="-114300" defTabSz="622300">
                <a:lnSpc>
                  <a:spcPct val="90000"/>
                </a:lnSpc>
                <a:spcBef>
                  <a:spcPct val="0"/>
                </a:spcBef>
                <a:spcAft>
                  <a:spcPct val="15000"/>
                </a:spcAft>
                <a:buFontTx/>
                <a:buChar char="••"/>
              </a:pPr>
              <a:r>
                <a:rPr lang="en-US" sz="1600" dirty="0">
                  <a:latin typeface="Book Antiqua" panose="02040602050305030304" pitchFamily="18" charset="0"/>
                </a:rPr>
                <a:t>Finish laying groundwork for Taskforce process</a:t>
              </a:r>
            </a:p>
            <a:p>
              <a:pPr marL="114300" lvl="1" indent="-114300" algn="l" defTabSz="622300">
                <a:lnSpc>
                  <a:spcPct val="90000"/>
                </a:lnSpc>
                <a:spcBef>
                  <a:spcPct val="0"/>
                </a:spcBef>
                <a:spcAft>
                  <a:spcPct val="15000"/>
                </a:spcAft>
                <a:buChar char="••"/>
              </a:pPr>
              <a:r>
                <a:rPr lang="en-US" sz="1600" kern="1200" dirty="0">
                  <a:latin typeface="Book Antiqua" panose="02040602050305030304" pitchFamily="18" charset="0"/>
                </a:rPr>
                <a:t>Discuss specific measures</a:t>
              </a:r>
            </a:p>
          </p:txBody>
        </p:sp>
      </p:grpSp>
      <p:grpSp>
        <p:nvGrpSpPr>
          <p:cNvPr id="11" name="Group 10"/>
          <p:cNvGrpSpPr/>
          <p:nvPr/>
        </p:nvGrpSpPr>
        <p:grpSpPr>
          <a:xfrm>
            <a:off x="3494528" y="2510641"/>
            <a:ext cx="1385064" cy="413280"/>
            <a:chOff x="197866" y="1636582"/>
            <a:chExt cx="2770128" cy="413280"/>
          </a:xfrm>
        </p:grpSpPr>
        <p:sp>
          <p:nvSpPr>
            <p:cNvPr id="18" name="Rounded Rectangle 17"/>
            <p:cNvSpPr/>
            <p:nvPr/>
          </p:nvSpPr>
          <p:spPr>
            <a:xfrm>
              <a:off x="197866" y="1636582"/>
              <a:ext cx="2770128" cy="413280"/>
            </a:xfrm>
            <a:prstGeom prst="roundRect">
              <a:avLst/>
            </a:prstGeom>
            <a:solidFill>
              <a:schemeClr val="tx2"/>
            </a:solid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9" name="Rounded Rectangle 10"/>
            <p:cNvSpPr/>
            <p:nvPr/>
          </p:nvSpPr>
          <p:spPr>
            <a:xfrm>
              <a:off x="218041" y="1656757"/>
              <a:ext cx="2729778" cy="3729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ctr" anchorCtr="0">
              <a:noAutofit/>
            </a:bodyPr>
            <a:lstStyle/>
            <a:p>
              <a:pPr lvl="0" algn="l" defTabSz="622300">
                <a:lnSpc>
                  <a:spcPct val="90000"/>
                </a:lnSpc>
                <a:spcBef>
                  <a:spcPct val="0"/>
                </a:spcBef>
                <a:spcAft>
                  <a:spcPct val="35000"/>
                </a:spcAft>
              </a:pPr>
              <a:r>
                <a:rPr lang="en-US" sz="1600" kern="1200" dirty="0">
                  <a:solidFill>
                    <a:schemeClr val="bg1"/>
                  </a:solidFill>
                  <a:latin typeface="Book Antiqua" panose="02040602050305030304" pitchFamily="18" charset="0"/>
                </a:rPr>
                <a:t>Meetings 2-5</a:t>
              </a:r>
            </a:p>
          </p:txBody>
        </p:sp>
      </p:grpSp>
      <p:grpSp>
        <p:nvGrpSpPr>
          <p:cNvPr id="12" name="Group 11"/>
          <p:cNvGrpSpPr/>
          <p:nvPr/>
        </p:nvGrpSpPr>
        <p:grpSpPr>
          <a:xfrm>
            <a:off x="5943598" y="2704215"/>
            <a:ext cx="2971801" cy="3090283"/>
            <a:chOff x="0" y="2963361"/>
            <a:chExt cx="3957325" cy="1455299"/>
          </a:xfrm>
        </p:grpSpPr>
        <p:sp>
          <p:nvSpPr>
            <p:cNvPr id="16" name="Rectangle 15"/>
            <p:cNvSpPr/>
            <p:nvPr/>
          </p:nvSpPr>
          <p:spPr>
            <a:xfrm>
              <a:off x="0" y="2963361"/>
              <a:ext cx="3957325" cy="1455299"/>
            </a:xfrm>
            <a:prstGeom prst="rect">
              <a:avLst/>
            </a:prstGeom>
            <a:noFill/>
          </p:spPr>
          <p:style>
            <a:lnRef idx="2">
              <a:schemeClr val="accent2">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7" name="Rectangle 16"/>
            <p:cNvSpPr/>
            <p:nvPr/>
          </p:nvSpPr>
          <p:spPr>
            <a:xfrm>
              <a:off x="0" y="2963361"/>
              <a:ext cx="3957325" cy="14552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7132" tIns="291592" rIns="307132" bIns="99568" numCol="1" spcCol="1270" anchor="t" anchorCtr="0">
              <a:noAutofit/>
            </a:bodyPr>
            <a:lstStyle/>
            <a:p>
              <a:pPr marL="114300" lvl="1" indent="-114300" algn="l" defTabSz="622300">
                <a:lnSpc>
                  <a:spcPct val="90000"/>
                </a:lnSpc>
                <a:spcBef>
                  <a:spcPct val="0"/>
                </a:spcBef>
                <a:spcAft>
                  <a:spcPct val="15000"/>
                </a:spcAft>
                <a:buChar char="••"/>
              </a:pPr>
              <a:r>
                <a:rPr lang="en-US" sz="1600" kern="1200" dirty="0">
                  <a:latin typeface="Book Antiqua" panose="02040602050305030304" pitchFamily="18" charset="0"/>
                </a:rPr>
                <a:t>Final decisions on measure sets and how they should be used</a:t>
              </a:r>
            </a:p>
            <a:p>
              <a:pPr marL="114300" lvl="1" indent="-114300" algn="l" defTabSz="622300">
                <a:lnSpc>
                  <a:spcPct val="90000"/>
                </a:lnSpc>
                <a:spcBef>
                  <a:spcPct val="0"/>
                </a:spcBef>
                <a:spcAft>
                  <a:spcPct val="15000"/>
                </a:spcAft>
                <a:buChar char="••"/>
              </a:pPr>
              <a:r>
                <a:rPr lang="en-US" sz="1600" kern="1200" dirty="0">
                  <a:latin typeface="Book Antiqua" panose="02040602050305030304" pitchFamily="18" charset="0"/>
                </a:rPr>
                <a:t>Begin planning for implementation, including collection of clinical data to support outcome measures</a:t>
              </a:r>
            </a:p>
            <a:p>
              <a:pPr marL="114300" lvl="1" indent="-114300" algn="l" defTabSz="622300">
                <a:lnSpc>
                  <a:spcPct val="90000"/>
                </a:lnSpc>
                <a:spcBef>
                  <a:spcPct val="0"/>
                </a:spcBef>
                <a:spcAft>
                  <a:spcPct val="15000"/>
                </a:spcAft>
                <a:buChar char="••"/>
              </a:pPr>
              <a:r>
                <a:rPr lang="en-US" sz="1600" dirty="0">
                  <a:latin typeface="Book Antiqua" panose="02040602050305030304" pitchFamily="18" charset="0"/>
                </a:rPr>
                <a:t>Begin planning for priority setting around measure gaps</a:t>
              </a:r>
              <a:endParaRPr lang="en-US" sz="1600" kern="1200" dirty="0">
                <a:latin typeface="Book Antiqua" panose="02040602050305030304" pitchFamily="18" charset="0"/>
              </a:endParaRPr>
            </a:p>
          </p:txBody>
        </p:sp>
      </p:grpSp>
      <p:grpSp>
        <p:nvGrpSpPr>
          <p:cNvPr id="13" name="Group 12"/>
          <p:cNvGrpSpPr/>
          <p:nvPr/>
        </p:nvGrpSpPr>
        <p:grpSpPr>
          <a:xfrm>
            <a:off x="6106088" y="2510640"/>
            <a:ext cx="1729821" cy="413280"/>
            <a:chOff x="197866" y="2756721"/>
            <a:chExt cx="2770128" cy="413280"/>
          </a:xfrm>
        </p:grpSpPr>
        <p:sp>
          <p:nvSpPr>
            <p:cNvPr id="14" name="Rounded Rectangle 13"/>
            <p:cNvSpPr/>
            <p:nvPr/>
          </p:nvSpPr>
          <p:spPr>
            <a:xfrm>
              <a:off x="197866" y="2756721"/>
              <a:ext cx="2770128" cy="413280"/>
            </a:xfrm>
            <a:prstGeom prst="roundRect">
              <a:avLst/>
            </a:prstGeom>
            <a:solidFill>
              <a:schemeClr val="tx2"/>
            </a:solid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5" name="Rounded Rectangle 14"/>
            <p:cNvSpPr/>
            <p:nvPr/>
          </p:nvSpPr>
          <p:spPr>
            <a:xfrm>
              <a:off x="218041" y="2776896"/>
              <a:ext cx="2729778" cy="3729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4704" tIns="0" rIns="104704" bIns="0" numCol="1" spcCol="1270" anchor="ctr" anchorCtr="0">
              <a:noAutofit/>
            </a:bodyPr>
            <a:lstStyle/>
            <a:p>
              <a:pPr lvl="0" algn="l" defTabSz="622300">
                <a:lnSpc>
                  <a:spcPct val="90000"/>
                </a:lnSpc>
                <a:spcBef>
                  <a:spcPct val="0"/>
                </a:spcBef>
                <a:spcAft>
                  <a:spcPct val="35000"/>
                </a:spcAft>
              </a:pPr>
              <a:r>
                <a:rPr lang="en-US" sz="1600" kern="1200" dirty="0">
                  <a:solidFill>
                    <a:schemeClr val="bg1"/>
                  </a:solidFill>
                  <a:latin typeface="Book Antiqua" panose="02040602050305030304" pitchFamily="18" charset="0"/>
                </a:rPr>
                <a:t>Meeting 6-10</a:t>
              </a:r>
            </a:p>
          </p:txBody>
        </p:sp>
      </p:grpSp>
      <p:sp>
        <p:nvSpPr>
          <p:cNvPr id="26" name="Isosceles Triangle 25"/>
          <p:cNvSpPr/>
          <p:nvPr/>
        </p:nvSpPr>
        <p:spPr bwMode="auto">
          <a:xfrm rot="5400000">
            <a:off x="3048000" y="5239119"/>
            <a:ext cx="304800" cy="304800"/>
          </a:xfrm>
          <a:prstGeom prst="triangle">
            <a:avLst/>
          </a:prstGeom>
          <a:solidFill>
            <a:srgbClr val="FFC000"/>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27" name="Isosceles Triangle 26"/>
          <p:cNvSpPr/>
          <p:nvPr/>
        </p:nvSpPr>
        <p:spPr bwMode="auto">
          <a:xfrm rot="5400000">
            <a:off x="5638799" y="5257800"/>
            <a:ext cx="304800" cy="304800"/>
          </a:xfrm>
          <a:prstGeom prst="triangle">
            <a:avLst/>
          </a:prstGeom>
          <a:solidFill>
            <a:srgbClr val="FFC000"/>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graphicFrame>
        <p:nvGraphicFramePr>
          <p:cNvPr id="50" name="Table 49"/>
          <p:cNvGraphicFramePr>
            <a:graphicFrameLocks noGrp="1"/>
          </p:cNvGraphicFramePr>
          <p:nvPr>
            <p:extLst>
              <p:ext uri="{D42A27DB-BD31-4B8C-83A1-F6EECF244321}">
                <p14:modId xmlns:p14="http://schemas.microsoft.com/office/powerpoint/2010/main" val="528083356"/>
              </p:ext>
            </p:extLst>
          </p:nvPr>
        </p:nvGraphicFramePr>
        <p:xfrm>
          <a:off x="304800" y="1295400"/>
          <a:ext cx="8466869" cy="335280"/>
        </p:xfrm>
        <a:graphic>
          <a:graphicData uri="http://schemas.openxmlformats.org/drawingml/2006/table">
            <a:tbl>
              <a:tblPr firstRow="1" bandRow="1">
                <a:tableStyleId>{21E4AEA4-8DFA-4A89-87EB-49C32662AFE0}</a:tableStyleId>
              </a:tblPr>
              <a:tblGrid>
                <a:gridCol w="838200">
                  <a:extLst>
                    <a:ext uri="{9D8B030D-6E8A-4147-A177-3AD203B41FA5}">
                      <a16:colId xmlns:a16="http://schemas.microsoft.com/office/drawing/2014/main" val="20000"/>
                    </a:ext>
                  </a:extLst>
                </a:gridCol>
                <a:gridCol w="846869">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066800">
                  <a:extLst>
                    <a:ext uri="{9D8B030D-6E8A-4147-A177-3AD203B41FA5}">
                      <a16:colId xmlns:a16="http://schemas.microsoft.com/office/drawing/2014/main" val="20005"/>
                    </a:ext>
                  </a:extLst>
                </a:gridCol>
                <a:gridCol w="1315306">
                  <a:extLst>
                    <a:ext uri="{9D8B030D-6E8A-4147-A177-3AD203B41FA5}">
                      <a16:colId xmlns:a16="http://schemas.microsoft.com/office/drawing/2014/main" val="20006"/>
                    </a:ext>
                  </a:extLst>
                </a:gridCol>
                <a:gridCol w="1199294">
                  <a:extLst>
                    <a:ext uri="{9D8B030D-6E8A-4147-A177-3AD203B41FA5}">
                      <a16:colId xmlns:a16="http://schemas.microsoft.com/office/drawing/2014/main" val="20007"/>
                    </a:ext>
                  </a:extLst>
                </a:gridCol>
              </a:tblGrid>
              <a:tr h="335280">
                <a:tc>
                  <a:txBody>
                    <a:bodyPr/>
                    <a:lstStyle/>
                    <a:p>
                      <a:r>
                        <a:rPr lang="en-US" sz="1600" dirty="0">
                          <a:solidFill>
                            <a:schemeClr val="bg1"/>
                          </a:solidFill>
                          <a:latin typeface="Book Antiqua" panose="02040602050305030304" pitchFamily="18" charset="0"/>
                        </a:rPr>
                        <a:t>May</a:t>
                      </a:r>
                    </a:p>
                  </a:txBody>
                  <a:tcPr>
                    <a:solidFill>
                      <a:schemeClr val="tx2"/>
                    </a:solidFill>
                  </a:tcPr>
                </a:tc>
                <a:tc>
                  <a:txBody>
                    <a:bodyPr/>
                    <a:lstStyle/>
                    <a:p>
                      <a:r>
                        <a:rPr lang="en-US" sz="1600" dirty="0">
                          <a:solidFill>
                            <a:schemeClr val="bg1"/>
                          </a:solidFill>
                          <a:latin typeface="Book Antiqua" panose="02040602050305030304" pitchFamily="18" charset="0"/>
                        </a:rPr>
                        <a:t>June</a:t>
                      </a:r>
                    </a:p>
                  </a:txBody>
                  <a:tcPr>
                    <a:solidFill>
                      <a:schemeClr val="tx2"/>
                    </a:solidFill>
                  </a:tcPr>
                </a:tc>
                <a:tc>
                  <a:txBody>
                    <a:bodyPr/>
                    <a:lstStyle/>
                    <a:p>
                      <a:r>
                        <a:rPr lang="en-US" sz="1600" dirty="0">
                          <a:solidFill>
                            <a:schemeClr val="bg1"/>
                          </a:solidFill>
                          <a:latin typeface="Book Antiqua" panose="02040602050305030304" pitchFamily="18" charset="0"/>
                        </a:rPr>
                        <a:t>July</a:t>
                      </a:r>
                    </a:p>
                  </a:txBody>
                  <a:tcPr>
                    <a:solidFill>
                      <a:schemeClr val="tx2"/>
                    </a:solidFill>
                  </a:tcPr>
                </a:tc>
                <a:tc>
                  <a:txBody>
                    <a:bodyPr/>
                    <a:lstStyle/>
                    <a:p>
                      <a:r>
                        <a:rPr lang="en-US" sz="1600" dirty="0">
                          <a:solidFill>
                            <a:schemeClr val="bg1"/>
                          </a:solidFill>
                          <a:latin typeface="Book Antiqua" panose="02040602050305030304" pitchFamily="18" charset="0"/>
                        </a:rPr>
                        <a:t>August</a:t>
                      </a:r>
                    </a:p>
                  </a:txBody>
                  <a:tcPr>
                    <a:solidFill>
                      <a:schemeClr val="tx2"/>
                    </a:solidFill>
                  </a:tcPr>
                </a:tc>
                <a:tc>
                  <a:txBody>
                    <a:bodyPr/>
                    <a:lstStyle/>
                    <a:p>
                      <a:r>
                        <a:rPr lang="en-US" sz="1600" dirty="0">
                          <a:solidFill>
                            <a:schemeClr val="bg1"/>
                          </a:solidFill>
                          <a:latin typeface="Book Antiqua" panose="02040602050305030304" pitchFamily="18" charset="0"/>
                        </a:rPr>
                        <a:t>September</a:t>
                      </a:r>
                    </a:p>
                  </a:txBody>
                  <a:tcPr>
                    <a:solidFill>
                      <a:schemeClr val="tx2"/>
                    </a:solidFill>
                  </a:tcPr>
                </a:tc>
                <a:tc>
                  <a:txBody>
                    <a:bodyPr/>
                    <a:lstStyle/>
                    <a:p>
                      <a:r>
                        <a:rPr lang="en-US" sz="1600" dirty="0">
                          <a:solidFill>
                            <a:schemeClr val="bg1"/>
                          </a:solidFill>
                          <a:latin typeface="Book Antiqua" panose="02040602050305030304" pitchFamily="18" charset="0"/>
                        </a:rPr>
                        <a:t>October</a:t>
                      </a:r>
                    </a:p>
                  </a:txBody>
                  <a:tcPr>
                    <a:solidFill>
                      <a:schemeClr val="tx2"/>
                    </a:solidFill>
                  </a:tcPr>
                </a:tc>
                <a:tc>
                  <a:txBody>
                    <a:bodyPr/>
                    <a:lstStyle/>
                    <a:p>
                      <a:r>
                        <a:rPr lang="en-US" sz="1600" dirty="0">
                          <a:solidFill>
                            <a:schemeClr val="bg1"/>
                          </a:solidFill>
                          <a:latin typeface="Book Antiqua" panose="02040602050305030304" pitchFamily="18" charset="0"/>
                        </a:rPr>
                        <a:t>November</a:t>
                      </a:r>
                    </a:p>
                  </a:txBody>
                  <a:tcPr>
                    <a:solidFill>
                      <a:schemeClr val="tx2"/>
                    </a:solidFill>
                  </a:tcPr>
                </a:tc>
                <a:tc>
                  <a:txBody>
                    <a:bodyPr/>
                    <a:lstStyle/>
                    <a:p>
                      <a:r>
                        <a:rPr lang="en-US" sz="1600" dirty="0">
                          <a:solidFill>
                            <a:schemeClr val="bg1"/>
                          </a:solidFill>
                          <a:latin typeface="Book Antiqua" panose="02040602050305030304" pitchFamily="18" charset="0"/>
                        </a:rPr>
                        <a:t>December</a:t>
                      </a:r>
                    </a:p>
                  </a:txBody>
                  <a:tcPr>
                    <a:solidFill>
                      <a:schemeClr val="tx2"/>
                    </a:solidFill>
                  </a:tcPr>
                </a:tc>
                <a:extLst>
                  <a:ext uri="{0D108BD9-81ED-4DB2-BD59-A6C34878D82A}">
                    <a16:rowId xmlns:a16="http://schemas.microsoft.com/office/drawing/2014/main" val="10000"/>
                  </a:ext>
                </a:extLst>
              </a:tr>
            </a:tbl>
          </a:graphicData>
        </a:graphic>
      </p:graphicFrame>
      <p:sp>
        <p:nvSpPr>
          <p:cNvPr id="51" name="Oval 50"/>
          <p:cNvSpPr/>
          <p:nvPr/>
        </p:nvSpPr>
        <p:spPr>
          <a:xfrm>
            <a:off x="370735" y="1685206"/>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2" name="Straight Connector 51"/>
          <p:cNvCxnSpPr/>
          <p:nvPr/>
        </p:nvCxnSpPr>
        <p:spPr>
          <a:xfrm flipV="1">
            <a:off x="446507" y="1913808"/>
            <a:ext cx="0" cy="21832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58" name="Oval 57"/>
          <p:cNvSpPr/>
          <p:nvPr/>
        </p:nvSpPr>
        <p:spPr>
          <a:xfrm>
            <a:off x="2210228" y="1685206"/>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9" name="Straight Connector 58"/>
          <p:cNvCxnSpPr/>
          <p:nvPr/>
        </p:nvCxnSpPr>
        <p:spPr>
          <a:xfrm flipV="1">
            <a:off x="2286000" y="1913806"/>
            <a:ext cx="0" cy="2051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3581400" y="1685206"/>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62" name="Straight Connector 61"/>
          <p:cNvCxnSpPr/>
          <p:nvPr/>
        </p:nvCxnSpPr>
        <p:spPr>
          <a:xfrm flipV="1">
            <a:off x="3657172" y="1913806"/>
            <a:ext cx="0" cy="2051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7" name="Oval 66"/>
          <p:cNvSpPr/>
          <p:nvPr/>
        </p:nvSpPr>
        <p:spPr>
          <a:xfrm>
            <a:off x="5030056" y="1676400"/>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68" name="Straight Connector 67"/>
          <p:cNvCxnSpPr/>
          <p:nvPr/>
        </p:nvCxnSpPr>
        <p:spPr>
          <a:xfrm flipV="1">
            <a:off x="5105828" y="1905000"/>
            <a:ext cx="0" cy="2051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6400800" y="1676400"/>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70" name="Straight Connector 69"/>
          <p:cNvCxnSpPr/>
          <p:nvPr/>
        </p:nvCxnSpPr>
        <p:spPr>
          <a:xfrm flipV="1">
            <a:off x="6476572" y="1905000"/>
            <a:ext cx="0" cy="2051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7925228" y="1685206"/>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73" name="Straight Connector 72"/>
          <p:cNvCxnSpPr/>
          <p:nvPr/>
        </p:nvCxnSpPr>
        <p:spPr>
          <a:xfrm flipV="1">
            <a:off x="8001000" y="1913806"/>
            <a:ext cx="0" cy="196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4495800" y="1676400"/>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40" name="Straight Connector 39"/>
          <p:cNvCxnSpPr/>
          <p:nvPr/>
        </p:nvCxnSpPr>
        <p:spPr>
          <a:xfrm flipV="1">
            <a:off x="4571572" y="1905000"/>
            <a:ext cx="0" cy="2051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5563456" y="1676400"/>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42" name="Straight Connector 41"/>
          <p:cNvCxnSpPr/>
          <p:nvPr/>
        </p:nvCxnSpPr>
        <p:spPr>
          <a:xfrm flipV="1">
            <a:off x="5639228" y="1905000"/>
            <a:ext cx="0" cy="2051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5944456" y="1676400"/>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44" name="Straight Connector 43"/>
          <p:cNvCxnSpPr/>
          <p:nvPr/>
        </p:nvCxnSpPr>
        <p:spPr>
          <a:xfrm flipV="1">
            <a:off x="6020228" y="1905000"/>
            <a:ext cx="0" cy="2051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087456" y="1676400"/>
            <a:ext cx="151544" cy="1524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46" name="Straight Connector 45"/>
          <p:cNvCxnSpPr/>
          <p:nvPr/>
        </p:nvCxnSpPr>
        <p:spPr>
          <a:xfrm flipV="1">
            <a:off x="7163228" y="1905000"/>
            <a:ext cx="0" cy="20514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2286000" y="2132131"/>
            <a:ext cx="3353228"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6020228" y="2118953"/>
            <a:ext cx="198077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8809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a:t>
            </a:r>
          </a:p>
        </p:txBody>
      </p:sp>
    </p:spTree>
    <p:extLst>
      <p:ext uri="{BB962C8B-B14F-4D97-AF65-F5344CB8AC3E}">
        <p14:creationId xmlns:p14="http://schemas.microsoft.com/office/powerpoint/2010/main" val="31087154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1800" dirty="0"/>
              <a:t>Among the three largest commercial health plans, about half the measures used in APMs are different.</a:t>
            </a:r>
          </a:p>
        </p:txBody>
      </p:sp>
      <p:sp>
        <p:nvSpPr>
          <p:cNvPr id="4" name="Rectangle 3"/>
          <p:cNvSpPr/>
          <p:nvPr/>
        </p:nvSpPr>
        <p:spPr bwMode="auto">
          <a:xfrm>
            <a:off x="762000" y="3674918"/>
            <a:ext cx="7620000" cy="2846708"/>
          </a:xfrm>
          <a:prstGeom prst="rect">
            <a:avLst/>
          </a:prstGeom>
          <a:noFill/>
          <a:ln>
            <a:solidFill>
              <a:srgbClr val="00548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pic>
        <p:nvPicPr>
          <p:cNvPr id="573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057274"/>
            <a:ext cx="7056780" cy="2427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3682641"/>
            <a:ext cx="6914536" cy="2838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383240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6.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10.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11.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12.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13.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14.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9.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_rels/theme6.xml.rels><?xml version="1.0" encoding="UTF-8" standalone="yes"?>
<Relationships xmlns="http://schemas.openxmlformats.org/package/2006/relationships"><Relationship Id="rId1" Type="http://schemas.openxmlformats.org/officeDocument/2006/relationships/image" Target="../media/image4.jpeg"/></Relationships>
</file>

<file path=ppt/theme/_rels/theme1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7.xml><?xml version="1.0" encoding="utf-8"?>
<a:theme xmlns:a="http://schemas.openxmlformats.org/drawingml/2006/main" name="5_Office Theme">
  <a:themeElements>
    <a:clrScheme name="HPC">
      <a:dk1>
        <a:srgbClr val="000000"/>
      </a:dk1>
      <a:lt1>
        <a:srgbClr val="FFFFFF"/>
      </a:lt1>
      <a:dk2>
        <a:srgbClr val="0C2D83"/>
      </a:dk2>
      <a:lt2>
        <a:srgbClr val="DDA041"/>
      </a:lt2>
      <a:accent1>
        <a:srgbClr val="C3CFE1"/>
      </a:accent1>
      <a:accent2>
        <a:srgbClr val="6F8DB9"/>
      </a:accent2>
      <a:accent3>
        <a:srgbClr val="D7E4ED"/>
      </a:accent3>
      <a:accent4>
        <a:srgbClr val="0C6E89"/>
      </a:accent4>
      <a:accent5>
        <a:srgbClr val="D8E4BC"/>
      </a:accent5>
      <a:accent6>
        <a:srgbClr val="002960"/>
      </a:accent6>
      <a:hlink>
        <a:srgbClr val="0066CC"/>
      </a:hlink>
      <a:folHlink>
        <a:srgbClr val="0029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20000"/>
            <a:lumOff val="80000"/>
          </a:schemeClr>
        </a:solidFill>
        <a:ln>
          <a:noFill/>
        </a:ln>
      </a:spPr>
      <a:bodyPr rtlCol="0" anchor="ctr"/>
      <a:lstStyle>
        <a:defPPr algn="ctr">
          <a:defRPr sz="1400" dirty="0">
            <a:solidFill>
              <a:schemeClr val="tx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8.xml><?xml version="1.0" encoding="utf-8"?>
<a:theme xmlns:a="http://schemas.openxmlformats.org/drawingml/2006/main" name="6_Office Theme">
  <a:themeElements>
    <a:clrScheme name="HPC">
      <a:dk1>
        <a:srgbClr val="000000"/>
      </a:dk1>
      <a:lt1>
        <a:srgbClr val="FFFFFF"/>
      </a:lt1>
      <a:dk2>
        <a:srgbClr val="0C2D83"/>
      </a:dk2>
      <a:lt2>
        <a:srgbClr val="DDA041"/>
      </a:lt2>
      <a:accent1>
        <a:srgbClr val="C3CFE1"/>
      </a:accent1>
      <a:accent2>
        <a:srgbClr val="6F8DB9"/>
      </a:accent2>
      <a:accent3>
        <a:srgbClr val="D7E4ED"/>
      </a:accent3>
      <a:accent4>
        <a:srgbClr val="0C6E89"/>
      </a:accent4>
      <a:accent5>
        <a:srgbClr val="D8E4BC"/>
      </a:accent5>
      <a:accent6>
        <a:srgbClr val="002960"/>
      </a:accent6>
      <a:hlink>
        <a:srgbClr val="0066CC"/>
      </a:hlink>
      <a:folHlink>
        <a:srgbClr val="0029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20000"/>
            <a:lumOff val="80000"/>
          </a:schemeClr>
        </a:solidFill>
        <a:ln>
          <a:noFill/>
        </a:ln>
      </a:spPr>
      <a:bodyPr rtlCol="0" anchor="ctr"/>
      <a:lstStyle>
        <a:defPPr algn="ctr">
          <a:defRPr sz="1400" dirty="0">
            <a:solidFill>
              <a:schemeClr val="tx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9.xml><?xml version="1.0" encoding="utf-8"?>
<a:theme xmlns:a="http://schemas.openxmlformats.org/drawingml/2006/main" name="blank">
  <a:themeElements>
    <a:clrScheme name="HPC">
      <a:dk1>
        <a:srgbClr val="000000"/>
      </a:dk1>
      <a:lt1>
        <a:srgbClr val="FFFFFF"/>
      </a:lt1>
      <a:dk2>
        <a:srgbClr val="0C2D83"/>
      </a:dk2>
      <a:lt2>
        <a:srgbClr val="DDA041"/>
      </a:lt2>
      <a:accent1>
        <a:srgbClr val="C3CFE1"/>
      </a:accent1>
      <a:accent2>
        <a:srgbClr val="6F8DB9"/>
      </a:accent2>
      <a:accent3>
        <a:srgbClr val="D7E4ED"/>
      </a:accent3>
      <a:accent4>
        <a:srgbClr val="0C6E89"/>
      </a:accent4>
      <a:accent5>
        <a:srgbClr val="D8E4BC"/>
      </a:accent5>
      <a:accent6>
        <a:srgbClr val="002960"/>
      </a:accent6>
      <a:hlink>
        <a:srgbClr val="0066CC"/>
      </a:hlink>
      <a:folHlink>
        <a:srgbClr val="0029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20000"/>
            <a:lumOff val="80000"/>
          </a:schemeClr>
        </a:solidFill>
        <a:ln>
          <a:noFill/>
        </a:ln>
      </a:spPr>
      <a:bodyPr rtlCol="0" anchor="ctr"/>
      <a:lstStyle>
        <a:defPPr algn="ctr">
          <a:defRPr sz="1400" dirty="0">
            <a:solidFill>
              <a:schemeClr val="tx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0.xml><?xml version="1.0" encoding="utf-8"?>
<a:theme xmlns:a="http://schemas.openxmlformats.org/drawingml/2006/main" name="1_blank">
  <a:themeElements>
    <a:clrScheme name="HPC">
      <a:dk1>
        <a:srgbClr val="000000"/>
      </a:dk1>
      <a:lt1>
        <a:srgbClr val="FFFFFF"/>
      </a:lt1>
      <a:dk2>
        <a:srgbClr val="0C2D83"/>
      </a:dk2>
      <a:lt2>
        <a:srgbClr val="DDA041"/>
      </a:lt2>
      <a:accent1>
        <a:srgbClr val="C3CFE1"/>
      </a:accent1>
      <a:accent2>
        <a:srgbClr val="6F8DB9"/>
      </a:accent2>
      <a:accent3>
        <a:srgbClr val="D7E4ED"/>
      </a:accent3>
      <a:accent4>
        <a:srgbClr val="0C6E89"/>
      </a:accent4>
      <a:accent5>
        <a:srgbClr val="D8E4BC"/>
      </a:accent5>
      <a:accent6>
        <a:srgbClr val="002960"/>
      </a:accent6>
      <a:hlink>
        <a:srgbClr val="0066CC"/>
      </a:hlink>
      <a:folHlink>
        <a:srgbClr val="0029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20000"/>
            <a:lumOff val="80000"/>
          </a:schemeClr>
        </a:solidFill>
        <a:ln>
          <a:noFill/>
        </a:ln>
      </a:spPr>
      <a:bodyPr rtlCol="0" anchor="ctr"/>
      <a:lstStyle>
        <a:defPPr algn="ctr">
          <a:defRPr sz="1400" dirty="0">
            <a:solidFill>
              <a:schemeClr val="tx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1.xml><?xml version="1.0" encoding="utf-8"?>
<a:theme xmlns:a="http://schemas.openxmlformats.org/drawingml/2006/main" name="7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txDef>
      <a:spPr/>
      <a:bodyPr/>
      <a:lstStyle>
        <a:defPPr marL="0" indent="0">
          <a:buFont typeface="Wingdings" pitchFamily="2" charset="2"/>
          <a:buNone/>
          <a:defRPr sz="2400" dirty="0" smtClean="0">
            <a:solidFill>
              <a:schemeClr val="dk1"/>
            </a:solidFill>
            <a:latin typeface="Book Antiqua" pitchFamily="18" charset="0"/>
          </a:defRPr>
        </a:defPPr>
      </a:lstStyle>
    </a:tx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purl.org/dc/elements/1.1/"/>
    <ds:schemaRef ds:uri="d29a8555-db37-4257-91ea-e6d336cdedf2"/>
    <ds:schemaRef ds:uri="http://schemas.microsoft.com/office/2006/metadata/properties"/>
    <ds:schemaRef ds:uri="http://purl.org/dc/dcmitype/"/>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6D10C25E-31CE-4862-80C8-B419D3CD1FF0}"/>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EOHHS</Template>
  <TotalTime>37090</TotalTime>
  <Words>2554</Words>
  <Application>Microsoft Office PowerPoint</Application>
  <PresentationFormat>On-screen Show (4:3)</PresentationFormat>
  <Paragraphs>356</Paragraphs>
  <Slides>30</Slides>
  <Notes>4</Notes>
  <HiddenSlides>0</HiddenSlides>
  <MMClips>0</MMClips>
  <ScaleCrop>false</ScaleCrop>
  <HeadingPairs>
    <vt:vector size="8" baseType="variant">
      <vt:variant>
        <vt:lpstr>Fonts Used</vt:lpstr>
      </vt:variant>
      <vt:variant>
        <vt:i4>10</vt:i4>
      </vt:variant>
      <vt:variant>
        <vt:lpstr>Theme</vt:lpstr>
      </vt:variant>
      <vt:variant>
        <vt:i4>12</vt:i4>
      </vt:variant>
      <vt:variant>
        <vt:lpstr>Embedded OLE Servers</vt:lpstr>
      </vt:variant>
      <vt:variant>
        <vt:i4>1</vt:i4>
      </vt:variant>
      <vt:variant>
        <vt:lpstr>Slide Titles</vt:lpstr>
      </vt:variant>
      <vt:variant>
        <vt:i4>30</vt:i4>
      </vt:variant>
    </vt:vector>
  </HeadingPairs>
  <TitlesOfParts>
    <vt:vector size="53" baseType="lpstr">
      <vt:lpstr>Arial Unicode MS</vt:lpstr>
      <vt:lpstr>ＭＳ Ｐゴシック</vt:lpstr>
      <vt:lpstr>Arial</vt:lpstr>
      <vt:lpstr>Book Antiqua</vt:lpstr>
      <vt:lpstr>Calibri</vt:lpstr>
      <vt:lpstr>Constantia</vt:lpstr>
      <vt:lpstr>Garamond</vt:lpstr>
      <vt:lpstr>Symbol</vt:lpstr>
      <vt:lpstr>Wingdings</vt:lpstr>
      <vt:lpstr>Wingdings 2</vt:lpstr>
      <vt:lpstr>EOHHS</vt:lpstr>
      <vt:lpstr>2_Blue Presentation Template - MA HHS - small logos</vt:lpstr>
      <vt:lpstr>3_Blue Presentation Template - MA HHS - small logos</vt:lpstr>
      <vt:lpstr>4_Blue Presentation Template - MA HHS - small logos</vt:lpstr>
      <vt:lpstr>5_Blue Presentation Template - MA HHS - small logos</vt:lpstr>
      <vt:lpstr>Flow</vt:lpstr>
      <vt:lpstr>5_Office Theme</vt:lpstr>
      <vt:lpstr>6_Office Theme</vt:lpstr>
      <vt:lpstr>blank</vt:lpstr>
      <vt:lpstr>1_blank</vt:lpstr>
      <vt:lpstr>7_Blue Presentation Template - MA HHS - small logos</vt:lpstr>
      <vt:lpstr>1_Flow</vt:lpstr>
      <vt:lpstr>think-cell Slide</vt:lpstr>
      <vt:lpstr>PowerPoint Presentation</vt:lpstr>
      <vt:lpstr>Agenda</vt:lpstr>
      <vt:lpstr>Taskforce Participants: Stakeholders </vt:lpstr>
      <vt:lpstr>Taskforce Participants: State Agencies </vt:lpstr>
      <vt:lpstr>Agenda</vt:lpstr>
      <vt:lpstr>The case for advancing a coordinated quality strategy</vt:lpstr>
      <vt:lpstr>Quality measurement and reporting places a resource burden on providers</vt:lpstr>
      <vt:lpstr>Many different measures in use by Massachusetts payers in APMs</vt:lpstr>
      <vt:lpstr>Quality Measurement Taskforce and DSRIP Subcommittee Overview</vt:lpstr>
      <vt:lpstr>Proposed framework</vt:lpstr>
      <vt:lpstr>Proposed phased timeline for Taskforce</vt:lpstr>
      <vt:lpstr>PowerPoint Presentation</vt:lpstr>
      <vt:lpstr>Agenda</vt:lpstr>
      <vt:lpstr>Process overview</vt:lpstr>
      <vt:lpstr>1) Set Guiding Principles for measure selection</vt:lpstr>
      <vt:lpstr>Example: Rhode Island Aligned Measure Set Work Group: Measure Selection Criteria</vt:lpstr>
      <vt:lpstr>Example: Rhode Island Aligned Measure Set Work  Group: Measure Selection Criteria (Cont’d)</vt:lpstr>
      <vt:lpstr>Example: Washington Performance Measurement Committee</vt:lpstr>
      <vt:lpstr>Proposed Guiding Principles for our work</vt:lpstr>
      <vt:lpstr>        2) Define the selection decision process</vt:lpstr>
      <vt:lpstr>3) Identify Performance Domains and Populations</vt:lpstr>
      <vt:lpstr>How to create an aligned measure set</vt:lpstr>
      <vt:lpstr>How to create an aligned measure set (Cont’d)</vt:lpstr>
      <vt:lpstr>How to create an aligned measure set (Cont’d)</vt:lpstr>
      <vt:lpstr>Measure sets included in the tool</vt:lpstr>
      <vt:lpstr>Measure sets included in the tool (Cont’d)</vt:lpstr>
      <vt:lpstr>Agenda</vt:lpstr>
      <vt:lpstr>Next meeting schedule and high level topics for each meeting</vt:lpstr>
      <vt:lpstr>Appendix</vt:lpstr>
      <vt:lpstr>Among the three largest commercial health plans, about half the measures used in APMs are different.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Vivian Haime</dc:creator>
  <cp:lastModifiedBy>Michael Bailit</cp:lastModifiedBy>
  <cp:revision>744</cp:revision>
  <cp:lastPrinted>2017-05-30T14:59:29Z</cp:lastPrinted>
  <dcterms:created xsi:type="dcterms:W3CDTF">2016-07-13T12:52:52Z</dcterms:created>
  <dcterms:modified xsi:type="dcterms:W3CDTF">2017-05-31T01:56:41Z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