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4"/>
  </p:notesMasterIdLst>
  <p:handoutMasterIdLst>
    <p:handoutMasterId r:id="rId45"/>
  </p:handoutMasterIdLst>
  <p:sldIdLst>
    <p:sldId id="483" r:id="rId5"/>
    <p:sldId id="543" r:id="rId6"/>
    <p:sldId id="680" r:id="rId7"/>
    <p:sldId id="719" r:id="rId8"/>
    <p:sldId id="724" r:id="rId9"/>
    <p:sldId id="681" r:id="rId10"/>
    <p:sldId id="705" r:id="rId11"/>
    <p:sldId id="710" r:id="rId12"/>
    <p:sldId id="743" r:id="rId13"/>
    <p:sldId id="709" r:id="rId14"/>
    <p:sldId id="704" r:id="rId15"/>
    <p:sldId id="728" r:id="rId16"/>
    <p:sldId id="732" r:id="rId17"/>
    <p:sldId id="731" r:id="rId18"/>
    <p:sldId id="726" r:id="rId19"/>
    <p:sldId id="725" r:id="rId20"/>
    <p:sldId id="733" r:id="rId21"/>
    <p:sldId id="734" r:id="rId22"/>
    <p:sldId id="735" r:id="rId23"/>
    <p:sldId id="744" r:id="rId24"/>
    <p:sldId id="745" r:id="rId25"/>
    <p:sldId id="755" r:id="rId26"/>
    <p:sldId id="756" r:id="rId27"/>
    <p:sldId id="757" r:id="rId28"/>
    <p:sldId id="748" r:id="rId29"/>
    <p:sldId id="747" r:id="rId30"/>
    <p:sldId id="749" r:id="rId31"/>
    <p:sldId id="750" r:id="rId32"/>
    <p:sldId id="759" r:id="rId33"/>
    <p:sldId id="751" r:id="rId34"/>
    <p:sldId id="753" r:id="rId35"/>
    <p:sldId id="739" r:id="rId36"/>
    <p:sldId id="741" r:id="rId37"/>
    <p:sldId id="754" r:id="rId38"/>
    <p:sldId id="682" r:id="rId39"/>
    <p:sldId id="706" r:id="rId40"/>
    <p:sldId id="607" r:id="rId41"/>
    <p:sldId id="581" r:id="rId42"/>
    <p:sldId id="603" r:id="rId43"/>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153" clrIdx="2">
    <p:extLst/>
  </p:cmAuthor>
  <p:cmAuthor id="3" name="Cristi Carman" initials="CC" lastIdx="0" clrIdx="3"/>
  <p:cmAuthor id="4" name="Deepti Kanneganti" initials="DK" lastIdx="194"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399"/>
    <a:srgbClr val="8E0000"/>
    <a:srgbClr val="FEEDD3"/>
    <a:srgbClr val="005480"/>
    <a:srgbClr val="336699"/>
    <a:srgbClr val="8C3FC5"/>
    <a:srgbClr val="225E95"/>
    <a:srgbClr val="7CBF33"/>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29" autoAdjust="0"/>
  </p:normalViewPr>
  <p:slideViewPr>
    <p:cSldViewPr>
      <p:cViewPr varScale="1">
        <p:scale>
          <a:sx n="113" d="100"/>
          <a:sy n="113" d="100"/>
        </p:scale>
        <p:origin x="-1500" y="-108"/>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Measures Reviewed by the Taskforce</a:t>
            </a:r>
          </a:p>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N = 104</a:t>
            </a:r>
          </a:p>
        </c:rich>
      </c:tx>
      <c:layout>
        <c:manualLayout>
          <c:xMode val="edge"/>
          <c:yMode val="edge"/>
          <c:x val="0.16950354609929077"/>
          <c:y val="1.4999999999999999E-2"/>
        </c:manualLayout>
      </c:layout>
      <c:overlay val="0"/>
      <c:spPr>
        <a:noFill/>
        <a:ln>
          <a:noFill/>
        </a:ln>
        <a:effectLst/>
      </c:spPr>
    </c:title>
    <c:autoTitleDeleted val="0"/>
    <c:plotArea>
      <c:layout>
        <c:manualLayout>
          <c:layoutTarget val="inner"/>
          <c:xMode val="edge"/>
          <c:yMode val="edge"/>
          <c:x val="0.20310353493047412"/>
          <c:y val="0.16640472440944881"/>
          <c:w val="0.47677180267239322"/>
          <c:h val="0.6803662481379017"/>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xmlns:c16r2="http://schemas.microsoft.com/office/drawing/2015/06/chart">
              <c:ext xmlns:c16="http://schemas.microsoft.com/office/drawing/2014/chart" uri="{C3380CC4-5D6E-409C-BE32-E72D297353CC}">
                <c16:uniqueId val="{00000002-2B6F-4ABE-9877-30F31326DB33}"/>
              </c:ext>
            </c:extLst>
          </c:dPt>
          <c:dPt>
            <c:idx val="1"/>
            <c:bubble3D val="0"/>
            <c:spPr>
              <a:solidFill>
                <a:schemeClr val="accent4">
                  <a:lumMod val="65000"/>
                  <a:lumOff val="35000"/>
                </a:schemeClr>
              </a:solidFill>
              <a:ln w="9525">
                <a:solidFill>
                  <a:schemeClr val="tx1"/>
                </a:solidFill>
              </a:ln>
              <a:effectLst/>
            </c:spPr>
            <c:extLst xmlns:c16r2="http://schemas.microsoft.com/office/drawing/2015/06/chart">
              <c:ext xmlns:c16="http://schemas.microsoft.com/office/drawing/2014/chart" uri="{C3380CC4-5D6E-409C-BE32-E72D297353CC}">
                <c16:uniqueId val="{00000003-4109-424D-BA62-5B7C0AFA0747}"/>
              </c:ext>
            </c:extLst>
          </c:dPt>
          <c:dPt>
            <c:idx val="2"/>
            <c:bubble3D val="0"/>
            <c:spPr>
              <a:solidFill>
                <a:schemeClr val="tx2">
                  <a:lumMod val="40000"/>
                  <a:lumOff val="60000"/>
                </a:schemeClr>
              </a:solidFill>
              <a:ln w="9525">
                <a:solidFill>
                  <a:schemeClr val="tx1"/>
                </a:solidFill>
              </a:ln>
              <a:effectLst/>
            </c:spPr>
            <c:extLst xmlns:c16r2="http://schemas.microsoft.com/office/drawing/2015/06/chart">
              <c:ext xmlns:c16="http://schemas.microsoft.com/office/drawing/2014/chart" uri="{C3380CC4-5D6E-409C-BE32-E72D297353CC}">
                <c16:uniqueId val="{00000001-2B6F-4ABE-9877-30F31326DB33}"/>
              </c:ext>
            </c:extLst>
          </c:dPt>
          <c:dPt>
            <c:idx val="3"/>
            <c:bubble3D val="0"/>
            <c:spPr>
              <a:solidFill>
                <a:schemeClr val="accent2">
                  <a:shade val="58000"/>
                </a:schemeClr>
              </a:solidFill>
              <a:ln w="9525">
                <a:solidFill>
                  <a:schemeClr val="tx1"/>
                </a:solidFill>
              </a:ln>
              <a:effectLst/>
            </c:spPr>
            <c:extLst xmlns:c16r2="http://schemas.microsoft.com/office/drawing/2015/06/chart">
              <c:ext xmlns:c16="http://schemas.microsoft.com/office/drawing/2014/chart" uri="{C3380CC4-5D6E-409C-BE32-E72D297353CC}">
                <c16:uniqueId val="{00000007-4109-424D-BA62-5B7C0AFA0747}"/>
              </c:ext>
            </c:extLst>
          </c:dPt>
          <c:dPt>
            <c:idx val="4"/>
            <c:bubble3D val="0"/>
            <c:spPr>
              <a:solidFill>
                <a:schemeClr val="accent3">
                  <a:lumMod val="85000"/>
                </a:schemeClr>
              </a:solidFill>
              <a:ln w="9525">
                <a:solidFill>
                  <a:schemeClr val="tx1"/>
                </a:solidFill>
              </a:ln>
              <a:effectLst/>
            </c:spPr>
            <c:extLst xmlns:c16r2="http://schemas.microsoft.com/office/drawing/2015/06/chart">
              <c:ext xmlns:c16="http://schemas.microsoft.com/office/drawing/2014/chart" uri="{C3380CC4-5D6E-409C-BE32-E72D297353CC}">
                <c16:uniqueId val="{00000008-DF6D-43E7-AE28-06C013EA7F0B}"/>
              </c:ext>
            </c:extLst>
          </c:dPt>
          <c:dLbls>
            <c:dLbl>
              <c:idx val="0"/>
              <c:layout/>
              <c:dLblPos val="bestFi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B6F-4ABE-9877-30F31326DB33}"/>
                </c:ext>
              </c:extLst>
            </c:dLbl>
            <c:dLbl>
              <c:idx val="2"/>
              <c:layout/>
              <c:dLblPos val="bestFi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B6F-4ABE-9877-30F31326DB33}"/>
                </c:ext>
              </c:extLst>
            </c:dLbl>
            <c:dLbl>
              <c:idx val="3"/>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109-424D-BA62-5B7C0AFA07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F6D-43E7-AE28-06C013EA7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Tentatively Endorsed</c:v>
                </c:pt>
                <c:pt idx="1">
                  <c:v>Did Not Endorse</c:v>
                </c:pt>
                <c:pt idx="2">
                  <c:v>Measures Under Consideration</c:v>
                </c:pt>
                <c:pt idx="3">
                  <c:v>Monitoring</c:v>
                </c:pt>
              </c:strCache>
            </c:strRef>
          </c:cat>
          <c:val>
            <c:numRef>
              <c:f>Sheet1!$B$2:$B$5</c:f>
              <c:numCache>
                <c:formatCode>General</c:formatCode>
                <c:ptCount val="4"/>
                <c:pt idx="0">
                  <c:v>30</c:v>
                </c:pt>
                <c:pt idx="1">
                  <c:v>65</c:v>
                </c:pt>
                <c:pt idx="2">
                  <c:v>6</c:v>
                </c:pt>
                <c:pt idx="3">
                  <c:v>3</c:v>
                </c:pt>
              </c:numCache>
            </c:numRef>
          </c:val>
          <c:extLst xmlns:c16r2="http://schemas.microsoft.com/office/drawing/2015/06/chart">
            <c:ext xmlns:c16="http://schemas.microsoft.com/office/drawing/2014/chart" uri="{C3380CC4-5D6E-409C-BE32-E72D297353CC}">
              <c16:uniqueId val="{00000000-2B6F-4ABE-9877-30F31326DB33}"/>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4.0410872843022284E-2"/>
          <c:y val="0.85570629921259844"/>
          <c:w val="0.95556597978444202"/>
          <c:h val="0.128077559055118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2/6/2018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r>
              <a:rPr lang="en-US" altLang="en-US" sz="1900" b="1" dirty="0">
                <a:solidFill>
                  <a:srgbClr val="F8F8F8"/>
                </a:solidFill>
              </a:rPr>
              <a:t/>
            </a: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#10</a:t>
            </a:r>
          </a:p>
          <a:p>
            <a:pPr marL="0" indent="0" algn="ctr">
              <a:buNone/>
            </a:pPr>
            <a:r>
              <a:rPr lang="en-US" dirty="0"/>
              <a:t>February 6,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803648"/>
          </a:xfrm>
        </p:spPr>
        <p:txBody>
          <a:bodyPr/>
          <a:lstStyle/>
          <a:p>
            <a:r>
              <a:rPr lang="en-US" dirty="0"/>
              <a:t>Here is where the Taskforce stands in terms of its first pass review of the performance measure domains: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10</a:t>
            </a:fld>
            <a:endParaRPr lang="en-US" altLang="en-US" dirty="0"/>
          </a:p>
        </p:txBody>
      </p:sp>
      <p:sp>
        <p:nvSpPr>
          <p:cNvPr id="5" name="TextBox 4">
            <a:extLst>
              <a:ext uri="{FF2B5EF4-FFF2-40B4-BE49-F238E27FC236}">
                <a16:creationId xmlns="" xmlns:a16="http://schemas.microsoft.com/office/drawing/2014/main" id="{C397422F-719C-4AA2-A204-32B61A43CA45}"/>
              </a:ext>
            </a:extLst>
          </p:cNvPr>
          <p:cNvSpPr txBox="1"/>
          <p:nvPr/>
        </p:nvSpPr>
        <p:spPr>
          <a:xfrm>
            <a:off x="530352" y="2221736"/>
            <a:ext cx="8382000" cy="4302716"/>
          </a:xfrm>
          <a:prstGeom prst="rect">
            <a:avLst/>
          </a:prstGeom>
          <a:noFill/>
        </p:spPr>
        <p:txBody>
          <a:bodyPr wrap="square" numCol="2" rtlCol="0">
            <a:spAutoFit/>
          </a:bodyPr>
          <a:lstStyle/>
          <a:p>
            <a:pPr lvl="1" eaLnBrk="1" hangingPunct="1">
              <a:spcBef>
                <a:spcPct val="20000"/>
              </a:spcBef>
            </a:pPr>
            <a:r>
              <a:rPr lang="en-US" b="1" u="sng" dirty="0">
                <a:latin typeface="Book Antiqua" panose="02040602050305030304" pitchFamily="18" charset="0"/>
              </a:rPr>
              <a:t>Complete (5):</a:t>
            </a:r>
          </a:p>
          <a:p>
            <a:pPr marL="742950" lvl="1" indent="-285750">
              <a:spcBef>
                <a:spcPct val="20000"/>
              </a:spcBef>
              <a:buChar char="–"/>
            </a:pPr>
            <a:r>
              <a:rPr lang="en-US" dirty="0">
                <a:latin typeface="Book Antiqua" panose="02040602050305030304" pitchFamily="18" charset="0"/>
              </a:rPr>
              <a:t>Preventive Care</a:t>
            </a:r>
          </a:p>
          <a:p>
            <a:pPr marL="742950" lvl="1" indent="-285750" eaLnBrk="1" hangingPunct="1">
              <a:spcBef>
                <a:spcPct val="20000"/>
              </a:spcBef>
              <a:buChar char="–"/>
            </a:pPr>
            <a:r>
              <a:rPr lang="en-US" dirty="0">
                <a:latin typeface="Book Antiqua" panose="02040602050305030304" pitchFamily="18" charset="0"/>
              </a:rPr>
              <a:t>Behavioral Health</a:t>
            </a:r>
          </a:p>
          <a:p>
            <a:pPr marL="742950" lvl="1" indent="-285750">
              <a:spcBef>
                <a:spcPct val="20000"/>
              </a:spcBef>
              <a:buFontTx/>
              <a:buChar char="–"/>
            </a:pPr>
            <a:r>
              <a:rPr lang="en-US" dirty="0">
                <a:latin typeface="Book Antiqua" panose="02040602050305030304" pitchFamily="18" charset="0"/>
              </a:rPr>
              <a:t>Opioid Prescribing and Treatment</a:t>
            </a:r>
          </a:p>
          <a:p>
            <a:pPr marL="742950" lvl="1" indent="-285750">
              <a:spcBef>
                <a:spcPct val="20000"/>
              </a:spcBef>
              <a:buFontTx/>
              <a:buChar char="–"/>
            </a:pPr>
            <a:r>
              <a:rPr lang="en-US" dirty="0">
                <a:latin typeface="Book Antiqua" panose="02040602050305030304" pitchFamily="18" charset="0"/>
              </a:rPr>
              <a:t>Maternity Care</a:t>
            </a:r>
          </a:p>
          <a:p>
            <a:pPr marL="742950" lvl="1" indent="-285750">
              <a:spcBef>
                <a:spcPct val="20000"/>
              </a:spcBef>
              <a:buFontTx/>
              <a:buChar char="–"/>
            </a:pPr>
            <a:r>
              <a:rPr lang="en-US" dirty="0">
                <a:latin typeface="Book Antiqua" panose="02040602050305030304" pitchFamily="18" charset="0"/>
              </a:rPr>
              <a:t>Acute Care</a:t>
            </a:r>
          </a:p>
          <a:p>
            <a:pPr marL="742950" lvl="1" indent="-285750" eaLnBrk="1" hangingPunct="1">
              <a:spcBef>
                <a:spcPct val="20000"/>
              </a:spcBef>
              <a:buChar char="–"/>
            </a:pPr>
            <a:endParaRPr lang="en-US" dirty="0">
              <a:latin typeface="Book Antiqua" panose="02040602050305030304" pitchFamily="18" charset="0"/>
            </a:endParaRPr>
          </a:p>
          <a:p>
            <a:pPr lvl="1" eaLnBrk="1" hangingPunct="1">
              <a:spcBef>
                <a:spcPct val="20000"/>
              </a:spcBef>
            </a:pPr>
            <a:r>
              <a:rPr lang="en-US" b="1" u="sng" dirty="0">
                <a:latin typeface="Book Antiqua" panose="02040602050305030304" pitchFamily="18" charset="0"/>
              </a:rPr>
              <a:t>In Progress (1):</a:t>
            </a:r>
            <a:endParaRPr lang="en-US" b="1"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Chronic Illness Care</a:t>
            </a:r>
          </a:p>
          <a:p>
            <a:pPr lvl="1">
              <a:spcBef>
                <a:spcPct val="20000"/>
              </a:spcBef>
            </a:pPr>
            <a:endParaRPr lang="en-US" b="1" u="sng" dirty="0">
              <a:latin typeface="Book Antiqua" panose="02040602050305030304" pitchFamily="18" charset="0"/>
            </a:endParaRPr>
          </a:p>
          <a:p>
            <a:pPr lvl="1">
              <a:spcBef>
                <a:spcPct val="20000"/>
              </a:spcBef>
            </a:pPr>
            <a:endParaRPr lang="en-US" b="1" u="sng" dirty="0">
              <a:latin typeface="Book Antiqua" panose="02040602050305030304" pitchFamily="18" charset="0"/>
            </a:endParaRPr>
          </a:p>
          <a:p>
            <a:pPr lvl="1">
              <a:spcBef>
                <a:spcPct val="20000"/>
              </a:spcBef>
            </a:pPr>
            <a:endParaRPr lang="en-US" b="1" u="sng" dirty="0">
              <a:latin typeface="Book Antiqua" panose="02040602050305030304" pitchFamily="18" charset="0"/>
            </a:endParaRPr>
          </a:p>
          <a:p>
            <a:pPr lvl="1">
              <a:spcBef>
                <a:spcPct val="20000"/>
              </a:spcBef>
            </a:pPr>
            <a:r>
              <a:rPr lang="en-US" b="1" u="sng" dirty="0">
                <a:latin typeface="Book Antiqua" panose="02040602050305030304" pitchFamily="18" charset="0"/>
              </a:rPr>
              <a:t>Not Yet Started (10):</a:t>
            </a:r>
            <a:endParaRPr lang="en-US" b="1"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Equity</a:t>
            </a:r>
          </a:p>
          <a:p>
            <a:pPr marL="742950" lvl="1" indent="-285750">
              <a:spcBef>
                <a:spcPct val="20000"/>
              </a:spcBef>
              <a:buFontTx/>
              <a:buChar char="–"/>
            </a:pPr>
            <a:r>
              <a:rPr lang="en-US" dirty="0">
                <a:latin typeface="Book Antiqua" panose="02040602050305030304" pitchFamily="18" charset="0"/>
              </a:rPr>
              <a:t>Social Determinants of Health </a:t>
            </a:r>
          </a:p>
          <a:p>
            <a:pPr marL="742950" lvl="1" indent="-285750">
              <a:spcBef>
                <a:spcPct val="20000"/>
              </a:spcBef>
              <a:buFontTx/>
              <a:buChar char="–"/>
            </a:pPr>
            <a:r>
              <a:rPr lang="en-US" dirty="0">
                <a:latin typeface="Book Antiqua" panose="02040602050305030304" pitchFamily="18" charset="0"/>
              </a:rPr>
              <a:t>Health Behaviors</a:t>
            </a:r>
          </a:p>
          <a:p>
            <a:pPr marL="742950" lvl="1" indent="-285750">
              <a:spcBef>
                <a:spcPct val="20000"/>
              </a:spcBef>
              <a:buFontTx/>
              <a:buChar char="–"/>
            </a:pPr>
            <a:r>
              <a:rPr lang="en-US" dirty="0">
                <a:latin typeface="Book Antiqua" panose="02040602050305030304" pitchFamily="18" charset="0"/>
              </a:rPr>
              <a:t>Patient Experience</a:t>
            </a:r>
          </a:p>
          <a:p>
            <a:pPr marL="742950" lvl="1" indent="-285750">
              <a:spcBef>
                <a:spcPct val="20000"/>
              </a:spcBef>
              <a:buFontTx/>
              <a:buChar char="–"/>
            </a:pPr>
            <a:r>
              <a:rPr lang="en-US" dirty="0">
                <a:latin typeface="Book Antiqua" panose="02040602050305030304" pitchFamily="18" charset="0"/>
              </a:rPr>
              <a:t>Care Coordination</a:t>
            </a:r>
          </a:p>
          <a:p>
            <a:pPr marL="742950" lvl="1" indent="-285750" eaLnBrk="1" hangingPunct="1">
              <a:spcBef>
                <a:spcPct val="20000"/>
              </a:spcBef>
              <a:buFontTx/>
              <a:buChar char="–"/>
            </a:pPr>
            <a:r>
              <a:rPr lang="en-US" dirty="0">
                <a:latin typeface="Book Antiqua" panose="02040602050305030304" pitchFamily="18" charset="0"/>
              </a:rPr>
              <a:t>Integration</a:t>
            </a:r>
          </a:p>
          <a:p>
            <a:pPr marL="742950" lvl="1" indent="-285750" eaLnBrk="1" hangingPunct="1">
              <a:spcBef>
                <a:spcPct val="20000"/>
              </a:spcBef>
              <a:buFontTx/>
              <a:buChar char="–"/>
            </a:pPr>
            <a:r>
              <a:rPr lang="en-US" dirty="0">
                <a:latin typeface="Book Antiqua" panose="02040602050305030304" pitchFamily="18" charset="0"/>
              </a:rPr>
              <a:t>Patient/Provider Communication</a:t>
            </a:r>
          </a:p>
          <a:p>
            <a:pPr marL="742950" lvl="1" indent="-285750">
              <a:spcBef>
                <a:spcPct val="20000"/>
              </a:spcBef>
              <a:buFontTx/>
              <a:buChar char="–"/>
            </a:pPr>
            <a:r>
              <a:rPr lang="en-US" dirty="0">
                <a:latin typeface="Book Antiqua" panose="02040602050305030304" pitchFamily="18" charset="0"/>
              </a:rPr>
              <a:t>Patient Engagement</a:t>
            </a:r>
          </a:p>
          <a:p>
            <a:pPr marL="742950" lvl="1" indent="-285750">
              <a:spcBef>
                <a:spcPct val="20000"/>
              </a:spcBef>
              <a:buFontTx/>
              <a:buChar char="–"/>
            </a:pPr>
            <a:r>
              <a:rPr lang="en-US" dirty="0">
                <a:latin typeface="Book Antiqua" panose="02040602050305030304" pitchFamily="18" charset="0"/>
              </a:rPr>
              <a:t>Team-based Care</a:t>
            </a:r>
          </a:p>
          <a:p>
            <a:pPr marL="742950" lvl="1" indent="-285750" eaLnBrk="1" hangingPunct="1">
              <a:spcBef>
                <a:spcPct val="20000"/>
              </a:spcBef>
              <a:buChar char="–"/>
            </a:pPr>
            <a:r>
              <a:rPr lang="en-US" dirty="0">
                <a:latin typeface="Book Antiqua" panose="02040602050305030304" pitchFamily="18" charset="0"/>
              </a:rPr>
              <a:t>Relationship-Centered Care</a:t>
            </a:r>
          </a:p>
        </p:txBody>
      </p:sp>
      <p:sp>
        <p:nvSpPr>
          <p:cNvPr id="8" name="Title 7">
            <a:extLst>
              <a:ext uri="{FF2B5EF4-FFF2-40B4-BE49-F238E27FC236}">
                <a16:creationId xmlns="" xmlns:a16="http://schemas.microsoft.com/office/drawing/2014/main" id="{E8B24D0E-F8BE-47BD-BB0B-862C96E8DD7E}"/>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32043533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1-25-18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276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21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Diabetes (Adult)</a:t>
            </a:r>
          </a:p>
        </p:txBody>
      </p:sp>
      <p:graphicFrame>
        <p:nvGraphicFramePr>
          <p:cNvPr id="7" name="Content Placeholder 4"/>
          <p:cNvGraphicFramePr>
            <a:graphicFrameLocks/>
          </p:cNvGraphicFramePr>
          <p:nvPr>
            <p:extLst>
              <p:ext uri="{D42A27DB-BD31-4B8C-83A1-F6EECF244321}">
                <p14:modId xmlns:p14="http://schemas.microsoft.com/office/powerpoint/2010/main" val="1834585331"/>
              </p:ext>
            </p:extLst>
          </p:nvPr>
        </p:nvGraphicFramePr>
        <p:xfrm>
          <a:off x="340378" y="1188720"/>
          <a:ext cx="8463244" cy="4488180"/>
        </p:xfrm>
        <a:graphic>
          <a:graphicData uri="http://schemas.openxmlformats.org/drawingml/2006/table">
            <a:tbl>
              <a:tblPr/>
              <a:tblGrid>
                <a:gridCol w="914400">
                  <a:extLst>
                    <a:ext uri="{9D8B030D-6E8A-4147-A177-3AD203B41FA5}">
                      <a16:colId xmlns="" xmlns:a16="http://schemas.microsoft.com/office/drawing/2014/main" val="20000"/>
                    </a:ext>
                  </a:extLst>
                </a:gridCol>
                <a:gridCol w="3622022">
                  <a:extLst>
                    <a:ext uri="{9D8B030D-6E8A-4147-A177-3AD203B41FA5}">
                      <a16:colId xmlns="" xmlns:a16="http://schemas.microsoft.com/office/drawing/2014/main" val="20001"/>
                    </a:ext>
                  </a:extLst>
                </a:gridCol>
                <a:gridCol w="11054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Optimal Diabetes Control</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HbA1c &lt;8.0%</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Blood pressure &lt;140/90 mmHg</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Statin use</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Tobacco non-user</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Daily aspirin or anti-platelets (for patients with IVD)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MNCM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872616609"/>
                  </a:ext>
                </a:extLst>
              </a:tr>
              <a:tr h="731520">
                <a:tc>
                  <a:txBody>
                    <a:bodyPr/>
                    <a:lstStyle/>
                    <a:p>
                      <a:pPr algn="ctr" fontAlgn="t"/>
                      <a:r>
                        <a:rPr lang="en-US" sz="1600" b="0" i="0" u="none" strike="noStrike" dirty="0">
                          <a:solidFill>
                            <a:schemeClr val="tx1"/>
                          </a:solidFill>
                          <a:effectLst/>
                          <a:latin typeface="+mn-lt"/>
                        </a:rPr>
                        <a:t>NA</a:t>
                      </a:r>
                      <a:endParaRPr lang="en-US" sz="11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HbA1c testing (NQF#0057) </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HbA1c poor control (&gt;9.0%) (NQF #0059)</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HbA1c control (&lt;8.0%) (NQF #0575)</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HbA1c control (&lt;7.0%) for a selected population</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Eye exam (retinal) performed (NQF #0055)</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Medical attention for nephropathy (NQF #0062)</a:t>
                      </a:r>
                    </a:p>
                    <a:p>
                      <a:pPr marL="182880" marR="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BP control (&lt;140/90 mm Hg) (NQF #0061)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39471464"/>
                  </a:ext>
                </a:extLst>
              </a:tr>
              <a:tr h="731520">
                <a:tc>
                  <a:txBody>
                    <a:bodyPr/>
                    <a:lstStyle/>
                    <a:p>
                      <a:pPr algn="ctr" fontAlgn="t"/>
                      <a:r>
                        <a:rPr lang="en-US" sz="1600" b="0" i="0" u="none" strike="noStrike" dirty="0">
                          <a:solidFill>
                            <a:schemeClr val="tx1"/>
                          </a:solidFill>
                          <a:effectLst/>
                          <a:latin typeface="+mn-lt"/>
                        </a:rPr>
                        <a:t>0062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Medical Attention for Nephropathy**</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143137209"/>
                  </a:ext>
                </a:extLst>
              </a:tr>
              <a:tr h="731520">
                <a:tc>
                  <a:txBody>
                    <a:bodyPr/>
                    <a:lstStyle/>
                    <a:p>
                      <a:pPr algn="ctr" fontAlgn="t"/>
                      <a:r>
                        <a:rPr lang="en-US" sz="1600" b="0" i="0" u="none" strike="noStrike" dirty="0">
                          <a:solidFill>
                            <a:schemeClr val="tx1"/>
                          </a:solidFill>
                          <a:effectLst/>
                          <a:latin typeface="+mn-lt"/>
                        </a:rPr>
                        <a:t>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Blood Pressure Control (&lt;140/90 mm Hg)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14098935"/>
                  </a:ext>
                </a:extLst>
              </a:tr>
            </a:tbl>
          </a:graphicData>
        </a:graphic>
      </p:graphicFrame>
      <p:sp>
        <p:nvSpPr>
          <p:cNvPr id="5" name="TextBox 4"/>
          <p:cNvSpPr txBox="1"/>
          <p:nvPr/>
        </p:nvSpPr>
        <p:spPr>
          <a:xfrm>
            <a:off x="342900" y="5715000"/>
            <a:ext cx="8039100" cy="738664"/>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3044107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Diabetes (Adult)</a:t>
            </a:r>
          </a:p>
        </p:txBody>
      </p:sp>
      <p:graphicFrame>
        <p:nvGraphicFramePr>
          <p:cNvPr id="7" name="Content Placeholder 4"/>
          <p:cNvGraphicFramePr>
            <a:graphicFrameLocks/>
          </p:cNvGraphicFramePr>
          <p:nvPr>
            <p:extLst>
              <p:ext uri="{D42A27DB-BD31-4B8C-83A1-F6EECF244321}">
                <p14:modId xmlns:p14="http://schemas.microsoft.com/office/powerpoint/2010/main" val="1693576056"/>
              </p:ext>
            </p:extLst>
          </p:nvPr>
        </p:nvGraphicFramePr>
        <p:xfrm>
          <a:off x="340378" y="1188720"/>
          <a:ext cx="8463244" cy="277177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Statin Therapy for Patients with Diabetes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0056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Diabetes: Foot Exam**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42975713"/>
                  </a:ext>
                </a:extLst>
              </a:tr>
              <a:tr h="731520">
                <a:tc>
                  <a:txBody>
                    <a:bodyPr/>
                    <a:lstStyle/>
                    <a:p>
                      <a:pPr algn="ctr" fontAlgn="t"/>
                      <a:r>
                        <a:rPr lang="en-US" sz="1600" b="0" i="0" u="none" strike="noStrike" dirty="0">
                          <a:solidFill>
                            <a:schemeClr val="tx1"/>
                          </a:solidFill>
                          <a:effectLst/>
                          <a:latin typeface="+mn-lt"/>
                        </a:rPr>
                        <a:t>1932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Diabetes Screening for People with Schizophrenia or Bipolar Disorder Who Are Using Antipsychotic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078135344"/>
                  </a:ext>
                </a:extLst>
              </a:tr>
            </a:tbl>
          </a:graphicData>
        </a:graphic>
      </p:graphicFrame>
      <p:sp>
        <p:nvSpPr>
          <p:cNvPr id="5" name="TextBox 4"/>
          <p:cNvSpPr txBox="1"/>
          <p:nvPr/>
        </p:nvSpPr>
        <p:spPr>
          <a:xfrm>
            <a:off x="373508" y="4038600"/>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7572042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Patient Safety (Adult)</a:t>
            </a:r>
          </a:p>
        </p:txBody>
      </p:sp>
      <p:graphicFrame>
        <p:nvGraphicFramePr>
          <p:cNvPr id="7" name="Content Placeholder 4"/>
          <p:cNvGraphicFramePr>
            <a:graphicFrameLocks/>
          </p:cNvGraphicFramePr>
          <p:nvPr>
            <p:extLst>
              <p:ext uri="{D42A27DB-BD31-4B8C-83A1-F6EECF244321}">
                <p14:modId xmlns:p14="http://schemas.microsoft.com/office/powerpoint/2010/main" val="3037673902"/>
              </p:ext>
            </p:extLst>
          </p:nvPr>
        </p:nvGraphicFramePr>
        <p:xfrm>
          <a:off x="340378" y="1188720"/>
          <a:ext cx="8463244" cy="1055370"/>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2371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Annual Monitoring for Patients on Persistent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65085266"/>
                  </a:ext>
                </a:extLst>
              </a:tr>
            </a:tbl>
          </a:graphicData>
        </a:graphic>
      </p:graphicFrame>
    </p:spTree>
    <p:extLst>
      <p:ext uri="{BB962C8B-B14F-4D97-AF65-F5344CB8AC3E}">
        <p14:creationId xmlns:p14="http://schemas.microsoft.com/office/powerpoint/2010/main" val="7546543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9CF97C5-DEAC-4225-941A-6CB9B87F6DB7}"/>
              </a:ext>
            </a:extLst>
          </p:cNvPr>
          <p:cNvSpPr>
            <a:spLocks noGrp="1"/>
          </p:cNvSpPr>
          <p:nvPr>
            <p:ph type="title"/>
          </p:nvPr>
        </p:nvSpPr>
        <p:spPr/>
        <p:txBody>
          <a:bodyPr/>
          <a:lstStyle/>
          <a:p>
            <a:r>
              <a:rPr lang="en-US" dirty="0"/>
              <a:t>Chronic Illness Care Measures (Cont’d)</a:t>
            </a:r>
          </a:p>
        </p:txBody>
      </p:sp>
      <p:sp>
        <p:nvSpPr>
          <p:cNvPr id="4" name="Content Placeholder 3">
            <a:extLst>
              <a:ext uri="{FF2B5EF4-FFF2-40B4-BE49-F238E27FC236}">
                <a16:creationId xmlns="" xmlns:a16="http://schemas.microsoft.com/office/drawing/2014/main" id="{EBE425AE-13BF-4937-97B6-9DE3D8AD4B6C}"/>
              </a:ext>
            </a:extLst>
          </p:cNvPr>
          <p:cNvSpPr>
            <a:spLocks noGrp="1"/>
          </p:cNvSpPr>
          <p:nvPr>
            <p:ph sz="half" idx="1"/>
          </p:nvPr>
        </p:nvSpPr>
        <p:spPr>
          <a:xfrm>
            <a:off x="533400" y="1143000"/>
            <a:ext cx="8153400" cy="5486400"/>
          </a:xfrm>
        </p:spPr>
        <p:txBody>
          <a:bodyPr/>
          <a:lstStyle/>
          <a:p>
            <a:pPr>
              <a:spcAft>
                <a:spcPts val="500"/>
              </a:spcAft>
            </a:pPr>
            <a:r>
              <a:rPr lang="en-US" sz="1900" dirty="0"/>
              <a:t>Taskforce members previously expressed an interest in the following specialties within the “Chronic Illness Care” domain:</a:t>
            </a:r>
          </a:p>
          <a:p>
            <a:pPr lvl="1">
              <a:spcAft>
                <a:spcPts val="500"/>
              </a:spcAft>
            </a:pPr>
            <a:r>
              <a:rPr lang="en-US" sz="1900" b="0" dirty="0"/>
              <a:t>Cancer Care</a:t>
            </a:r>
          </a:p>
          <a:p>
            <a:pPr lvl="1">
              <a:spcAft>
                <a:spcPts val="500"/>
              </a:spcAft>
            </a:pPr>
            <a:r>
              <a:rPr lang="en-US" sz="1900" b="0" dirty="0"/>
              <a:t>Gastroenterology</a:t>
            </a:r>
            <a:r>
              <a:rPr lang="en-US" sz="1900" b="0" baseline="30000" dirty="0"/>
              <a:t>+</a:t>
            </a:r>
          </a:p>
          <a:p>
            <a:pPr lvl="1">
              <a:spcAft>
                <a:spcPts val="500"/>
              </a:spcAft>
            </a:pPr>
            <a:r>
              <a:rPr lang="en-US" sz="1900" b="0" dirty="0"/>
              <a:t>Infectious Disease</a:t>
            </a:r>
            <a:r>
              <a:rPr lang="en-US" sz="1900" b="0" baseline="30000" dirty="0"/>
              <a:t>+</a:t>
            </a:r>
          </a:p>
          <a:p>
            <a:pPr lvl="1">
              <a:spcAft>
                <a:spcPts val="500"/>
              </a:spcAft>
            </a:pPr>
            <a:r>
              <a:rPr lang="en-US" sz="1900" b="0" dirty="0"/>
              <a:t>Neurology</a:t>
            </a:r>
          </a:p>
          <a:p>
            <a:pPr lvl="1"/>
            <a:r>
              <a:rPr lang="en-US" sz="1900" b="0" dirty="0"/>
              <a:t>Orthopedic Care</a:t>
            </a:r>
          </a:p>
          <a:p>
            <a:pPr lvl="1">
              <a:spcAft>
                <a:spcPts val="0"/>
              </a:spcAft>
            </a:pPr>
            <a:endParaRPr lang="en-US" sz="500" b="0" dirty="0"/>
          </a:p>
          <a:p>
            <a:r>
              <a:rPr lang="en-US" sz="1900" dirty="0"/>
              <a:t>We consulted external sources when looking for candidate measures because our measure library had few, if any, measures for these specialties.  We did not include the majority of measures we found, several of which were from the CMS/AHIP Core Quality Measures Collaborative (CQMC) measure set, because they were narrow in scope and were assessed as unlikely to yield a sufficient denominator size for ACOs.  </a:t>
            </a:r>
          </a:p>
          <a:p>
            <a:r>
              <a:rPr lang="en-US" sz="1900" dirty="0"/>
              <a:t>Specialties without adequate measures identified for review are denoted with a plus sign(</a:t>
            </a:r>
            <a:r>
              <a:rPr lang="en-US" sz="1900" baseline="30000" dirty="0"/>
              <a:t>+</a:t>
            </a:r>
            <a:r>
              <a:rPr lang="en-US" sz="1900" dirty="0"/>
              <a:t>).</a:t>
            </a:r>
          </a:p>
        </p:txBody>
      </p:sp>
    </p:spTree>
    <p:extLst>
      <p:ext uri="{BB962C8B-B14F-4D97-AF65-F5344CB8AC3E}">
        <p14:creationId xmlns:p14="http://schemas.microsoft.com/office/powerpoint/2010/main" val="7200920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9CF97C5-DEAC-4225-941A-6CB9B87F6DB7}"/>
              </a:ext>
            </a:extLst>
          </p:cNvPr>
          <p:cNvSpPr>
            <a:spLocks noGrp="1"/>
          </p:cNvSpPr>
          <p:nvPr>
            <p:ph type="title"/>
          </p:nvPr>
        </p:nvSpPr>
        <p:spPr/>
        <p:txBody>
          <a:bodyPr/>
          <a:lstStyle/>
          <a:p>
            <a:r>
              <a:rPr lang="en-US" dirty="0"/>
              <a:t>Chronic Illness Care Measures (Cont’d)</a:t>
            </a:r>
          </a:p>
        </p:txBody>
      </p:sp>
      <p:sp>
        <p:nvSpPr>
          <p:cNvPr id="4" name="Content Placeholder 3">
            <a:extLst>
              <a:ext uri="{FF2B5EF4-FFF2-40B4-BE49-F238E27FC236}">
                <a16:creationId xmlns="" xmlns:a16="http://schemas.microsoft.com/office/drawing/2014/main" id="{EBE425AE-13BF-4937-97B6-9DE3D8AD4B6C}"/>
              </a:ext>
            </a:extLst>
          </p:cNvPr>
          <p:cNvSpPr>
            <a:spLocks noGrp="1"/>
          </p:cNvSpPr>
          <p:nvPr>
            <p:ph sz="half" idx="1"/>
          </p:nvPr>
        </p:nvSpPr>
        <p:spPr/>
        <p:txBody>
          <a:bodyPr/>
          <a:lstStyle/>
          <a:p>
            <a:r>
              <a:rPr lang="en-US" dirty="0"/>
              <a:t>We also removed from potential consideration other measures found in the CMS/AHIP CQMC measure set in response to the Taskforce’s previous decision to defer consideration of facility-based measures.</a:t>
            </a:r>
          </a:p>
          <a:p>
            <a:r>
              <a:rPr lang="en-US" dirty="0"/>
              <a:t>These measures were found in multiple domains, and not just chronic illness care.</a:t>
            </a:r>
          </a:p>
        </p:txBody>
      </p:sp>
    </p:spTree>
    <p:extLst>
      <p:ext uri="{BB962C8B-B14F-4D97-AF65-F5344CB8AC3E}">
        <p14:creationId xmlns:p14="http://schemas.microsoft.com/office/powerpoint/2010/main" val="41460113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Cancer Care (Adolescent and Adult)</a:t>
            </a:r>
          </a:p>
        </p:txBody>
      </p:sp>
      <p:graphicFrame>
        <p:nvGraphicFramePr>
          <p:cNvPr id="7" name="Content Placeholder 4"/>
          <p:cNvGraphicFramePr>
            <a:graphicFrameLocks/>
          </p:cNvGraphicFramePr>
          <p:nvPr>
            <p:extLst>
              <p:ext uri="{D42A27DB-BD31-4B8C-83A1-F6EECF244321}">
                <p14:modId xmlns:p14="http://schemas.microsoft.com/office/powerpoint/2010/main" val="840249206"/>
              </p:ext>
            </p:extLst>
          </p:nvPr>
        </p:nvGraphicFramePr>
        <p:xfrm>
          <a:off x="340378" y="1188720"/>
          <a:ext cx="8463244" cy="252793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Adolescent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680376997"/>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Non-Recommended Cervical Cancer Screening in Adolescent Females**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73246545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38845611"/>
                  </a:ext>
                </a:extLst>
              </a:tr>
              <a:tr h="731520">
                <a:tc>
                  <a:txBody>
                    <a:bodyPr/>
                    <a:lstStyle/>
                    <a:p>
                      <a:pPr algn="ctr" fontAlgn="t"/>
                      <a:r>
                        <a:rPr lang="en-US" sz="1600" b="0" i="0" u="none" strike="noStrike" dirty="0">
                          <a:solidFill>
                            <a:schemeClr val="tx1"/>
                          </a:solidFill>
                          <a:effectLst/>
                          <a:latin typeface="+mn-lt"/>
                        </a:rPr>
                        <a:t>0389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Prostate Cancer: Avoidance of Overuse of Bone Scan for Staging Low Risk Prostate Cancer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42975713"/>
                  </a:ext>
                </a:extLst>
              </a:tr>
            </a:tbl>
          </a:graphicData>
        </a:graphic>
      </p:graphicFrame>
      <p:sp>
        <p:nvSpPr>
          <p:cNvPr id="5" name="TextBox 4"/>
          <p:cNvSpPr txBox="1"/>
          <p:nvPr/>
        </p:nvSpPr>
        <p:spPr>
          <a:xfrm>
            <a:off x="373508" y="3807023"/>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0958397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Neurology (All Ages)</a:t>
            </a:r>
          </a:p>
        </p:txBody>
      </p:sp>
      <p:graphicFrame>
        <p:nvGraphicFramePr>
          <p:cNvPr id="7" name="Content Placeholder 4"/>
          <p:cNvGraphicFramePr>
            <a:graphicFrameLocks/>
          </p:cNvGraphicFramePr>
          <p:nvPr>
            <p:extLst>
              <p:ext uri="{D42A27DB-BD31-4B8C-83A1-F6EECF244321}">
                <p14:modId xmlns:p14="http://schemas.microsoft.com/office/powerpoint/2010/main" val="1609786226"/>
              </p:ext>
            </p:extLst>
          </p:nvPr>
        </p:nvGraphicFramePr>
        <p:xfrm>
          <a:off x="340378" y="1188720"/>
          <a:ext cx="8463244" cy="106489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Quality of Life Assessment for Patients with Primary Headache Disorders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Academy of Neurology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732465450"/>
                  </a:ext>
                </a:extLst>
              </a:tr>
            </a:tbl>
          </a:graphicData>
        </a:graphic>
      </p:graphicFrame>
    </p:spTree>
    <p:extLst>
      <p:ext uri="{BB962C8B-B14F-4D97-AF65-F5344CB8AC3E}">
        <p14:creationId xmlns:p14="http://schemas.microsoft.com/office/powerpoint/2010/main" val="39478108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Orthopedic Care (Adult)</a:t>
            </a:r>
          </a:p>
        </p:txBody>
      </p:sp>
      <p:graphicFrame>
        <p:nvGraphicFramePr>
          <p:cNvPr id="7" name="Content Placeholder 4"/>
          <p:cNvGraphicFramePr>
            <a:graphicFrameLocks/>
          </p:cNvGraphicFramePr>
          <p:nvPr>
            <p:extLst>
              <p:ext uri="{D42A27DB-BD31-4B8C-83A1-F6EECF244321}">
                <p14:modId xmlns:p14="http://schemas.microsoft.com/office/powerpoint/2010/main" val="2340040486"/>
              </p:ext>
            </p:extLst>
          </p:nvPr>
        </p:nvGraphicFramePr>
        <p:xfrm>
          <a:off x="340378" y="1188720"/>
          <a:ext cx="8463244" cy="179641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0052 </a:t>
                      </a:r>
                    </a:p>
                    <a:p>
                      <a:pPr algn="ctr" fontAlgn="t"/>
                      <a:r>
                        <a:rPr lang="en-US" sz="1200" b="0" i="0" u="none" strike="noStrike" dirty="0">
                          <a:solidFill>
                            <a:schemeClr val="tx1"/>
                          </a:solidFill>
                          <a:effectLst/>
                          <a:latin typeface="+mn-lt"/>
                        </a:rPr>
                        <a:t>(no longer endorsed)</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Imaging Studies for Low Back Pain**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0054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Disease Modifying Anti-Rheumatic Drug Therapy for Rheumatoid Arthritis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242975713"/>
                  </a:ext>
                </a:extLst>
              </a:tr>
            </a:tbl>
          </a:graphicData>
        </a:graphic>
      </p:graphicFrame>
      <p:sp>
        <p:nvSpPr>
          <p:cNvPr id="5" name="TextBox 4"/>
          <p:cNvSpPr txBox="1"/>
          <p:nvPr/>
        </p:nvSpPr>
        <p:spPr>
          <a:xfrm>
            <a:off x="373508" y="3048000"/>
            <a:ext cx="8430114" cy="738664"/>
          </a:xfrm>
          <a:prstGeom prst="rect">
            <a:avLst/>
          </a:prstGeom>
          <a:noFill/>
        </p:spPr>
        <p:txBody>
          <a:bodyPr wrap="square" rtlCol="0">
            <a:spAutoFit/>
          </a:bodyPr>
          <a:lstStyle/>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 should have been discussed with the Acute Care domain and will be re-categorized prior to the second pass.</a:t>
            </a:r>
          </a:p>
        </p:txBody>
      </p:sp>
    </p:spTree>
    <p:extLst>
      <p:ext uri="{BB962C8B-B14F-4D97-AF65-F5344CB8AC3E}">
        <p14:creationId xmlns:p14="http://schemas.microsoft.com/office/powerpoint/2010/main" val="11951156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1-25-18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CE9F0A-29CF-4DF8-9F64-2C084DEE2C5E}"/>
              </a:ext>
            </a:extLst>
          </p:cNvPr>
          <p:cNvSpPr>
            <a:spLocks noGrp="1"/>
          </p:cNvSpPr>
          <p:nvPr>
            <p:ph type="title"/>
          </p:nvPr>
        </p:nvSpPr>
        <p:spPr/>
        <p:txBody>
          <a:bodyPr/>
          <a:lstStyle/>
          <a:p>
            <a:r>
              <a:rPr lang="en-US" dirty="0"/>
              <a:t>Equity</a:t>
            </a:r>
          </a:p>
        </p:txBody>
      </p:sp>
      <p:sp>
        <p:nvSpPr>
          <p:cNvPr id="3" name="Content Placeholder 2">
            <a:extLst>
              <a:ext uri="{FF2B5EF4-FFF2-40B4-BE49-F238E27FC236}">
                <a16:creationId xmlns="" xmlns:a16="http://schemas.microsoft.com/office/drawing/2014/main" id="{BBC0CD1E-E740-45AF-89FA-9AD4EEA66064}"/>
              </a:ext>
            </a:extLst>
          </p:cNvPr>
          <p:cNvSpPr>
            <a:spLocks noGrp="1"/>
          </p:cNvSpPr>
          <p:nvPr>
            <p:ph sz="half" idx="1"/>
          </p:nvPr>
        </p:nvSpPr>
        <p:spPr>
          <a:xfrm>
            <a:off x="533400" y="1371600"/>
            <a:ext cx="8077200" cy="5105400"/>
          </a:xfrm>
        </p:spPr>
        <p:txBody>
          <a:bodyPr/>
          <a:lstStyle/>
          <a:p>
            <a:r>
              <a:rPr lang="en-US" dirty="0"/>
              <a:t>Bailit Health was unable to find any equity measures.  We looked to NQF and it had recommendations for measures of disparity, but the measures had to do with the provision of services that would reduce disparities, not disparities </a:t>
            </a:r>
            <a:r>
              <a:rPr lang="en-US"/>
              <a:t>per </a:t>
            </a:r>
            <a:r>
              <a:rPr lang="en-US" smtClean="0"/>
              <a:t>se.</a:t>
            </a:r>
            <a:endParaRPr lang="en-US" dirty="0"/>
          </a:p>
          <a:p>
            <a:r>
              <a:rPr lang="en-US" dirty="0"/>
              <a:t>Bailit Health recommends that the Taskforce stratify measures that will already be included in the eventual endorsed measure set to address equity/disparities.</a:t>
            </a:r>
          </a:p>
          <a:p>
            <a:pPr lvl="1"/>
            <a:r>
              <a:rPr lang="en-US" b="0" dirty="0"/>
              <a:t>Potential stratifications include: gender, race/ethnicity, primary language, disability status including distinct subpopulations for persons with disabilities, children in the foster care system, and justice-involved youth and adults.</a:t>
            </a:r>
          </a:p>
          <a:p>
            <a:r>
              <a:rPr lang="en-US" dirty="0"/>
              <a:t>The Taskforce can also create a composite measure(s) that looks at the difference between a subpopulation and the total payer population for several individual measures.</a:t>
            </a:r>
          </a:p>
          <a:p>
            <a:endParaRPr lang="en-US" dirty="0"/>
          </a:p>
        </p:txBody>
      </p:sp>
    </p:spTree>
    <p:extLst>
      <p:ext uri="{BB962C8B-B14F-4D97-AF65-F5344CB8AC3E}">
        <p14:creationId xmlns:p14="http://schemas.microsoft.com/office/powerpoint/2010/main" val="30091175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B63FF8-5A73-47D4-A2D1-E7F01D5E695C}"/>
              </a:ext>
            </a:extLst>
          </p:cNvPr>
          <p:cNvSpPr>
            <a:spLocks noGrp="1"/>
          </p:cNvSpPr>
          <p:nvPr>
            <p:ph type="title"/>
          </p:nvPr>
        </p:nvSpPr>
        <p:spPr/>
        <p:txBody>
          <a:bodyPr/>
          <a:lstStyle/>
          <a:p>
            <a:r>
              <a:rPr lang="en-US" dirty="0"/>
              <a:t>Social Determinants of Health</a:t>
            </a:r>
          </a:p>
        </p:txBody>
      </p:sp>
      <p:sp>
        <p:nvSpPr>
          <p:cNvPr id="3" name="Content Placeholder 2">
            <a:extLst>
              <a:ext uri="{FF2B5EF4-FFF2-40B4-BE49-F238E27FC236}">
                <a16:creationId xmlns="" xmlns:a16="http://schemas.microsoft.com/office/drawing/2014/main" id="{31DB1849-BEBE-4042-AD9F-2EA42063EECB}"/>
              </a:ext>
            </a:extLst>
          </p:cNvPr>
          <p:cNvSpPr>
            <a:spLocks noGrp="1"/>
          </p:cNvSpPr>
          <p:nvPr>
            <p:ph sz="half" idx="1"/>
          </p:nvPr>
        </p:nvSpPr>
        <p:spPr/>
        <p:txBody>
          <a:bodyPr/>
          <a:lstStyle/>
          <a:p>
            <a:r>
              <a:rPr lang="en-US" dirty="0"/>
              <a:t>During the 1-25-18 Taskforce meeting, Taskforce members indicated an interest in the following Social Determinant of Health (SDoH) sub-domains:</a:t>
            </a:r>
          </a:p>
          <a:p>
            <a:pPr lvl="1">
              <a:spcAft>
                <a:spcPts val="0"/>
              </a:spcAft>
            </a:pPr>
            <a:r>
              <a:rPr lang="en-US" b="0" dirty="0"/>
              <a:t>measures that screen for and identify SDoH, and </a:t>
            </a:r>
          </a:p>
          <a:p>
            <a:pPr lvl="1"/>
            <a:r>
              <a:rPr lang="en-US" b="0" dirty="0"/>
              <a:t>measures of interventions to address SDoH.</a:t>
            </a:r>
          </a:p>
          <a:p>
            <a:r>
              <a:rPr lang="en-US" dirty="0"/>
              <a:t>We are only presenting screening tools that cover multiple SDoH, but there are a number of SDoH-specific screening tools available.</a:t>
            </a:r>
          </a:p>
          <a:p>
            <a:r>
              <a:rPr lang="en-US" dirty="0"/>
              <a:t>The screening tools are not measures, but their use lends itself to a measure concept (e.g., percentage of patients receiving a SDoH screen). </a:t>
            </a:r>
          </a:p>
        </p:txBody>
      </p:sp>
    </p:spTree>
    <p:extLst>
      <p:ext uri="{BB962C8B-B14F-4D97-AF65-F5344CB8AC3E}">
        <p14:creationId xmlns:p14="http://schemas.microsoft.com/office/powerpoint/2010/main" val="38120316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D17D5-16A9-496F-A15E-747853BBE6ED}"/>
              </a:ext>
            </a:extLst>
          </p:cNvPr>
          <p:cNvSpPr>
            <a:spLocks noGrp="1"/>
          </p:cNvSpPr>
          <p:nvPr>
            <p:ph type="title"/>
          </p:nvPr>
        </p:nvSpPr>
        <p:spPr/>
        <p:txBody>
          <a:bodyPr/>
          <a:lstStyle/>
          <a:p>
            <a:r>
              <a:rPr lang="en-US" dirty="0"/>
              <a:t>Social Determinants of Health</a:t>
            </a:r>
            <a:br>
              <a:rPr lang="en-US" dirty="0"/>
            </a:br>
            <a:r>
              <a:rPr lang="en-US" dirty="0"/>
              <a:t>Screening &amp; Identification</a:t>
            </a:r>
          </a:p>
        </p:txBody>
      </p:sp>
      <p:graphicFrame>
        <p:nvGraphicFramePr>
          <p:cNvPr id="4" name="Content Placeholder 4">
            <a:extLst>
              <a:ext uri="{FF2B5EF4-FFF2-40B4-BE49-F238E27FC236}">
                <a16:creationId xmlns="" xmlns:a16="http://schemas.microsoft.com/office/drawing/2014/main" id="{39BF6789-EABD-471C-A71B-1EC6CCA583AC}"/>
              </a:ext>
            </a:extLst>
          </p:cNvPr>
          <p:cNvGraphicFramePr>
            <a:graphicFrameLocks/>
          </p:cNvGraphicFramePr>
          <p:nvPr>
            <p:extLst>
              <p:ext uri="{D42A27DB-BD31-4B8C-83A1-F6EECF244321}">
                <p14:modId xmlns:p14="http://schemas.microsoft.com/office/powerpoint/2010/main" val="301118003"/>
              </p:ext>
            </p:extLst>
          </p:nvPr>
        </p:nvGraphicFramePr>
        <p:xfrm>
          <a:off x="340378" y="1188720"/>
          <a:ext cx="8463244" cy="435673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Accountable Health Communities Screening Tool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83473216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Health Leads Social Needs Screening Toolkit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Health Leads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728049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PRAPARE: Protocol for Responding to and Assessing Patients’ Assets, Risks and Experiences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National Association of Community Health Centers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01291625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HealthBegins Upstream Risk Screening Tool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HealthBegins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97377619"/>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Social Services Screening* (currently under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MA EOHHS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49048892"/>
                  </a:ext>
                </a:extLst>
              </a:tr>
            </a:tbl>
          </a:graphicData>
        </a:graphic>
      </p:graphicFrame>
      <p:sp>
        <p:nvSpPr>
          <p:cNvPr id="5" name="TextBox 4">
            <a:extLst>
              <a:ext uri="{FF2B5EF4-FFF2-40B4-BE49-F238E27FC236}">
                <a16:creationId xmlns="" xmlns:a16="http://schemas.microsoft.com/office/drawing/2014/main" id="{3EEF4F9C-9BF5-41B2-BD40-DA18B2969603}"/>
              </a:ext>
            </a:extLst>
          </p:cNvPr>
          <p:cNvSpPr txBox="1"/>
          <p:nvPr/>
        </p:nvSpPr>
        <p:spPr>
          <a:xfrm>
            <a:off x="342900" y="5585936"/>
            <a:ext cx="8039100" cy="307777"/>
          </a:xfrm>
          <a:prstGeom prst="rect">
            <a:avLst/>
          </a:prstGeom>
          <a:noFill/>
        </p:spPr>
        <p:txBody>
          <a:bodyPr wrap="square" rtlCol="0">
            <a:spAutoFit/>
          </a:bodyPr>
          <a:lstStyle/>
          <a:p>
            <a:r>
              <a:rPr lang="en-US" sz="1400" i="1" dirty="0">
                <a:latin typeface="Book Antiqua" panose="02040602050305030304" pitchFamily="18" charset="0"/>
              </a:rPr>
              <a:t>*MassHealth ACO/DSRIP measure.</a:t>
            </a:r>
          </a:p>
        </p:txBody>
      </p:sp>
    </p:spTree>
    <p:extLst>
      <p:ext uri="{BB962C8B-B14F-4D97-AF65-F5344CB8AC3E}">
        <p14:creationId xmlns:p14="http://schemas.microsoft.com/office/powerpoint/2010/main" val="39632874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D17D5-16A9-496F-A15E-747853BBE6ED}"/>
              </a:ext>
            </a:extLst>
          </p:cNvPr>
          <p:cNvSpPr>
            <a:spLocks noGrp="1"/>
          </p:cNvSpPr>
          <p:nvPr>
            <p:ph type="title"/>
          </p:nvPr>
        </p:nvSpPr>
        <p:spPr/>
        <p:txBody>
          <a:bodyPr/>
          <a:lstStyle/>
          <a:p>
            <a:r>
              <a:rPr lang="en-US" dirty="0"/>
              <a:t>Social Determinants of Health</a:t>
            </a:r>
            <a:br>
              <a:rPr lang="en-US" dirty="0"/>
            </a:br>
            <a:r>
              <a:rPr lang="en-US" dirty="0"/>
              <a:t>Screening &amp; Identification (Cont’d)</a:t>
            </a:r>
          </a:p>
        </p:txBody>
      </p:sp>
      <p:graphicFrame>
        <p:nvGraphicFramePr>
          <p:cNvPr id="4" name="Content Placeholder 4">
            <a:extLst>
              <a:ext uri="{FF2B5EF4-FFF2-40B4-BE49-F238E27FC236}">
                <a16:creationId xmlns="" xmlns:a16="http://schemas.microsoft.com/office/drawing/2014/main" id="{39BF6789-EABD-471C-A71B-1EC6CCA583AC}"/>
              </a:ext>
            </a:extLst>
          </p:cNvPr>
          <p:cNvGraphicFramePr>
            <a:graphicFrameLocks/>
          </p:cNvGraphicFramePr>
          <p:nvPr>
            <p:extLst>
              <p:ext uri="{D42A27DB-BD31-4B8C-83A1-F6EECF244321}">
                <p14:modId xmlns:p14="http://schemas.microsoft.com/office/powerpoint/2010/main" val="110605269"/>
              </p:ext>
            </p:extLst>
          </p:nvPr>
        </p:nvGraphicFramePr>
        <p:xfrm>
          <a:off x="340378" y="1188720"/>
          <a:ext cx="8463244" cy="228409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Social Needs Screening Tool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Academy of Family Physicians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728049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WE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Health Leads/ Boston Medical 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012916251"/>
                  </a:ext>
                </a:extLst>
              </a:tr>
            </a:tbl>
          </a:graphicData>
        </a:graphic>
      </p:graphicFrame>
    </p:spTree>
    <p:extLst>
      <p:ext uri="{BB962C8B-B14F-4D97-AF65-F5344CB8AC3E}">
        <p14:creationId xmlns:p14="http://schemas.microsoft.com/office/powerpoint/2010/main" val="15229401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B63FF8-5A73-47D4-A2D1-E7F01D5E695C}"/>
              </a:ext>
            </a:extLst>
          </p:cNvPr>
          <p:cNvSpPr>
            <a:spLocks noGrp="1"/>
          </p:cNvSpPr>
          <p:nvPr>
            <p:ph type="title"/>
          </p:nvPr>
        </p:nvSpPr>
        <p:spPr/>
        <p:txBody>
          <a:bodyPr/>
          <a:lstStyle/>
          <a:p>
            <a:r>
              <a:rPr lang="en-US" dirty="0"/>
              <a:t>Social Determinants of Health</a:t>
            </a:r>
            <a:br>
              <a:rPr lang="en-US" dirty="0"/>
            </a:br>
            <a:r>
              <a:rPr lang="en-US" dirty="0"/>
              <a:t>Intervention</a:t>
            </a:r>
          </a:p>
        </p:txBody>
      </p:sp>
      <p:sp>
        <p:nvSpPr>
          <p:cNvPr id="3" name="Content Placeholder 2">
            <a:extLst>
              <a:ext uri="{FF2B5EF4-FFF2-40B4-BE49-F238E27FC236}">
                <a16:creationId xmlns="" xmlns:a16="http://schemas.microsoft.com/office/drawing/2014/main" id="{31DB1849-BEBE-4042-AD9F-2EA42063EECB}"/>
              </a:ext>
            </a:extLst>
          </p:cNvPr>
          <p:cNvSpPr>
            <a:spLocks noGrp="1"/>
          </p:cNvSpPr>
          <p:nvPr>
            <p:ph sz="half" idx="1"/>
          </p:nvPr>
        </p:nvSpPr>
        <p:spPr/>
        <p:txBody>
          <a:bodyPr/>
          <a:lstStyle/>
          <a:p>
            <a:r>
              <a:rPr lang="en-US" dirty="0"/>
              <a:t>Bailit Health was unable to identify any measures of interventions to address SDoH.</a:t>
            </a:r>
          </a:p>
          <a:p>
            <a:r>
              <a:rPr lang="en-US" dirty="0"/>
              <a:t>We suggest the following measure concept for the Taskforce’s consideration:</a:t>
            </a:r>
          </a:p>
          <a:p>
            <a:pPr lvl="1"/>
            <a:r>
              <a:rPr lang="en-US" b="0" dirty="0"/>
              <a:t>Percentage of patients with one or more positive SDoH screens referred to at least one appropriate community resource.</a:t>
            </a:r>
            <a:endParaRPr lang="en-US" dirty="0"/>
          </a:p>
        </p:txBody>
      </p:sp>
    </p:spTree>
    <p:extLst>
      <p:ext uri="{BB962C8B-B14F-4D97-AF65-F5344CB8AC3E}">
        <p14:creationId xmlns:p14="http://schemas.microsoft.com/office/powerpoint/2010/main" val="4387419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A34C265-8D1B-4423-86B7-7713CEEB4A89}"/>
              </a:ext>
            </a:extLst>
          </p:cNvPr>
          <p:cNvSpPr>
            <a:spLocks noGrp="1"/>
          </p:cNvSpPr>
          <p:nvPr>
            <p:ph type="title"/>
          </p:nvPr>
        </p:nvSpPr>
        <p:spPr/>
        <p:txBody>
          <a:bodyPr/>
          <a:lstStyle/>
          <a:p>
            <a:r>
              <a:rPr lang="en-US" dirty="0"/>
              <a:t>Health Behaviors:</a:t>
            </a:r>
            <a:br>
              <a:rPr lang="en-US" dirty="0"/>
            </a:br>
            <a:r>
              <a:rPr lang="en-US" dirty="0"/>
              <a:t>Diet and Exercise</a:t>
            </a:r>
          </a:p>
        </p:txBody>
      </p:sp>
      <p:graphicFrame>
        <p:nvGraphicFramePr>
          <p:cNvPr id="5" name="Content Placeholder 4">
            <a:extLst>
              <a:ext uri="{FF2B5EF4-FFF2-40B4-BE49-F238E27FC236}">
                <a16:creationId xmlns="" xmlns:a16="http://schemas.microsoft.com/office/drawing/2014/main" id="{812862B9-9C03-4E9D-B885-919D9B5A1BE4}"/>
              </a:ext>
            </a:extLst>
          </p:cNvPr>
          <p:cNvGraphicFramePr>
            <a:graphicFrameLocks/>
          </p:cNvGraphicFramePr>
          <p:nvPr>
            <p:extLst>
              <p:ext uri="{D42A27DB-BD31-4B8C-83A1-F6EECF244321}">
                <p14:modId xmlns:p14="http://schemas.microsoft.com/office/powerpoint/2010/main" val="3502820570"/>
              </p:ext>
            </p:extLst>
          </p:nvPr>
        </p:nvGraphicFramePr>
        <p:xfrm>
          <a:off x="340378" y="1188720"/>
          <a:ext cx="8463244" cy="4760595"/>
        </p:xfrm>
        <a:graphic>
          <a:graphicData uri="http://schemas.openxmlformats.org/drawingml/2006/table">
            <a:tbl>
              <a:tblPr/>
              <a:tblGrid>
                <a:gridCol w="914400">
                  <a:extLst>
                    <a:ext uri="{9D8B030D-6E8A-4147-A177-3AD203B41FA5}">
                      <a16:colId xmlns="" xmlns:a16="http://schemas.microsoft.com/office/drawing/2014/main" val="20000"/>
                    </a:ext>
                  </a:extLst>
                </a:gridCol>
                <a:gridCol w="3698222">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1593610139"/>
                    </a:ext>
                  </a:extLst>
                </a:gridCol>
                <a:gridCol w="1568722">
                  <a:extLst>
                    <a:ext uri="{9D8B030D-6E8A-4147-A177-3AD203B41FA5}">
                      <a16:colId xmlns="" xmlns:a16="http://schemas.microsoft.com/office/drawing/2014/main" val="466059322"/>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Increase the Contribution of Total Fruit to the Diets of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Healthy People 2020</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Survey</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27541263"/>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Increase the Contribution of Total Vegetables to the Diets of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Healthy People 2020</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Survey</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83473216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Increase the Contribution of Whole Grains to the Diets of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Healthy People 2020</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Survey</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728049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Reduce Consumption of Calories from Solid Fats and Added Sugars in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Healthy People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012916251"/>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71276315"/>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Participated in Enough Aerobic and Muscle Strengthening Exercises to Meet 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97377619"/>
                  </a:ext>
                </a:extLst>
              </a:tr>
            </a:tbl>
          </a:graphicData>
        </a:graphic>
      </p:graphicFrame>
    </p:spTree>
    <p:extLst>
      <p:ext uri="{BB962C8B-B14F-4D97-AF65-F5344CB8AC3E}">
        <p14:creationId xmlns:p14="http://schemas.microsoft.com/office/powerpoint/2010/main" val="14145240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A34C265-8D1B-4423-86B7-7713CEEB4A89}"/>
              </a:ext>
            </a:extLst>
          </p:cNvPr>
          <p:cNvSpPr>
            <a:spLocks noGrp="1"/>
          </p:cNvSpPr>
          <p:nvPr>
            <p:ph type="title"/>
          </p:nvPr>
        </p:nvSpPr>
        <p:spPr/>
        <p:txBody>
          <a:bodyPr/>
          <a:lstStyle/>
          <a:p>
            <a:r>
              <a:rPr lang="en-US" dirty="0"/>
              <a:t>Health Behaviors:</a:t>
            </a:r>
            <a:br>
              <a:rPr lang="en-US" dirty="0"/>
            </a:br>
            <a:r>
              <a:rPr lang="en-US" dirty="0"/>
              <a:t>Behavioral Health, Overall Health</a:t>
            </a:r>
          </a:p>
        </p:txBody>
      </p:sp>
      <p:graphicFrame>
        <p:nvGraphicFramePr>
          <p:cNvPr id="5" name="Content Placeholder 4">
            <a:extLst>
              <a:ext uri="{FF2B5EF4-FFF2-40B4-BE49-F238E27FC236}">
                <a16:creationId xmlns="" xmlns:a16="http://schemas.microsoft.com/office/drawing/2014/main" id="{812862B9-9C03-4E9D-B885-919D9B5A1BE4}"/>
              </a:ext>
            </a:extLst>
          </p:cNvPr>
          <p:cNvGraphicFramePr>
            <a:graphicFrameLocks/>
          </p:cNvGraphicFramePr>
          <p:nvPr>
            <p:extLst>
              <p:ext uri="{D42A27DB-BD31-4B8C-83A1-F6EECF244321}">
                <p14:modId xmlns:p14="http://schemas.microsoft.com/office/powerpoint/2010/main" val="585010060"/>
              </p:ext>
            </p:extLst>
          </p:nvPr>
        </p:nvGraphicFramePr>
        <p:xfrm>
          <a:off x="340378" y="1188720"/>
          <a:ext cx="8463244" cy="3278505"/>
        </p:xfrm>
        <a:graphic>
          <a:graphicData uri="http://schemas.openxmlformats.org/drawingml/2006/table">
            <a:tbl>
              <a:tblPr/>
              <a:tblGrid>
                <a:gridCol w="914400">
                  <a:extLst>
                    <a:ext uri="{9D8B030D-6E8A-4147-A177-3AD203B41FA5}">
                      <a16:colId xmlns="" xmlns:a16="http://schemas.microsoft.com/office/drawing/2014/main" val="20000"/>
                    </a:ext>
                  </a:extLst>
                </a:gridCol>
                <a:gridCol w="3469622">
                  <a:extLst>
                    <a:ext uri="{9D8B030D-6E8A-4147-A177-3AD203B41FA5}">
                      <a16:colId xmlns="" xmlns:a16="http://schemas.microsoft.com/office/drawing/2014/main" val="20001"/>
                    </a:ext>
                  </a:extLst>
                </a:gridCol>
                <a:gridCol w="1257826">
                  <a:extLst>
                    <a:ext uri="{9D8B030D-6E8A-4147-A177-3AD203B41FA5}">
                      <a16:colId xmlns="" xmlns:a16="http://schemas.microsoft.com/office/drawing/2014/main" val="3963035950"/>
                    </a:ext>
                  </a:extLst>
                </a:gridCol>
                <a:gridCol w="1911096">
                  <a:extLst>
                    <a:ext uri="{9D8B030D-6E8A-4147-A177-3AD203B41FA5}">
                      <a16:colId xmlns="" xmlns:a16="http://schemas.microsoft.com/office/drawing/2014/main" val="20003"/>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Alcohol Consumption</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400" i="1" kern="1200" baseline="0" dirty="0">
                          <a:solidFill>
                            <a:schemeClr val="tx1"/>
                          </a:solidFill>
                          <a:effectLst/>
                          <a:latin typeface="+mn-lt"/>
                          <a:ea typeface="+mn-ea"/>
                          <a:cs typeface="+mn-cs"/>
                        </a:rPr>
                        <a:t>(e.g., “During the past 30 days, how many days per week or per month did you have at least one drink of any alcoholic beverage?”)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12916251"/>
                  </a:ext>
                </a:extLst>
              </a:tr>
              <a:tr h="731520">
                <a:tc>
                  <a:txBody>
                    <a:bodyPr/>
                    <a:lstStyle/>
                    <a:p>
                      <a:pPr algn="ctr" fontAlgn="t"/>
                      <a:r>
                        <a:rPr lang="en-US" sz="14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Tobacco Use</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400" i="1" kern="1200" baseline="0" dirty="0">
                          <a:solidFill>
                            <a:schemeClr val="tx1"/>
                          </a:solidFill>
                          <a:effectLst/>
                          <a:latin typeface="+mn-lt"/>
                          <a:ea typeface="+mn-ea"/>
                          <a:cs typeface="+mn-cs"/>
                        </a:rPr>
                        <a:t>(e.g., “Do you now smoke cigarettes every day, some days, or not at 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25415150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Seatbelt 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97377619"/>
                  </a:ext>
                </a:extLst>
              </a:tr>
            </a:tbl>
          </a:graphicData>
        </a:graphic>
      </p:graphicFrame>
    </p:spTree>
    <p:extLst>
      <p:ext uri="{BB962C8B-B14F-4D97-AF65-F5344CB8AC3E}">
        <p14:creationId xmlns:p14="http://schemas.microsoft.com/office/powerpoint/2010/main" val="41573431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C8C3122-D237-469F-A168-DDD3AF3CC245}"/>
              </a:ext>
            </a:extLst>
          </p:cNvPr>
          <p:cNvSpPr>
            <a:spLocks noGrp="1"/>
          </p:cNvSpPr>
          <p:nvPr>
            <p:ph type="title"/>
          </p:nvPr>
        </p:nvSpPr>
        <p:spPr/>
        <p:txBody>
          <a:bodyPr/>
          <a:lstStyle/>
          <a:p>
            <a:r>
              <a:rPr lang="en-US" dirty="0"/>
              <a:t>Patient Experience</a:t>
            </a:r>
          </a:p>
        </p:txBody>
      </p:sp>
      <p:sp>
        <p:nvSpPr>
          <p:cNvPr id="4" name="Content Placeholder 3">
            <a:extLst>
              <a:ext uri="{FF2B5EF4-FFF2-40B4-BE49-F238E27FC236}">
                <a16:creationId xmlns="" xmlns:a16="http://schemas.microsoft.com/office/drawing/2014/main" id="{F00D8BB1-1106-4000-AF32-7FA490E49C51}"/>
              </a:ext>
            </a:extLst>
          </p:cNvPr>
          <p:cNvSpPr>
            <a:spLocks noGrp="1"/>
          </p:cNvSpPr>
          <p:nvPr>
            <p:ph sz="half" idx="1"/>
          </p:nvPr>
        </p:nvSpPr>
        <p:spPr/>
        <p:txBody>
          <a:bodyPr/>
          <a:lstStyle/>
          <a:p>
            <a:r>
              <a:rPr lang="en-US" dirty="0"/>
              <a:t>Consumer Assessment of Healthcare Providers and Systems (CAHPS) surveys are the most widely used tools to assess patient experience.</a:t>
            </a:r>
          </a:p>
          <a:p>
            <a:endParaRPr lang="en-US" sz="100" dirty="0"/>
          </a:p>
          <a:p>
            <a:r>
              <a:rPr lang="en-US" dirty="0"/>
              <a:t>The Taskforce will be considering the following versions of the CAHPS survey:</a:t>
            </a:r>
          </a:p>
          <a:p>
            <a:pPr lvl="1"/>
            <a:r>
              <a:rPr lang="en-US" b="0" dirty="0"/>
              <a:t>CAHPS Clinician &amp; Group Survey (CG-CAHPS)</a:t>
            </a:r>
          </a:p>
          <a:p>
            <a:pPr lvl="1"/>
            <a:r>
              <a:rPr lang="en-US" b="0" dirty="0"/>
              <a:t>CAHPS Survey for ACOs Participating in Medicare Initiatives (ACO CAHPS)</a:t>
            </a:r>
          </a:p>
          <a:p>
            <a:pPr lvl="1"/>
            <a:r>
              <a:rPr lang="en-US" b="0" dirty="0"/>
              <a:t>CAHPS Hospital Survey (HCAHPS)</a:t>
            </a:r>
          </a:p>
          <a:p>
            <a:pPr lvl="1"/>
            <a:r>
              <a:rPr lang="en-US" b="0" dirty="0"/>
              <a:t>CAHPS Surgical Care Survey (Surgical Care CAHPS)</a:t>
            </a:r>
          </a:p>
          <a:p>
            <a:endParaRPr lang="en-US" b="0" dirty="0"/>
          </a:p>
        </p:txBody>
      </p:sp>
      <p:sp>
        <p:nvSpPr>
          <p:cNvPr id="7" name="TextBox 6">
            <a:extLst>
              <a:ext uri="{FF2B5EF4-FFF2-40B4-BE49-F238E27FC236}">
                <a16:creationId xmlns="" xmlns:a16="http://schemas.microsoft.com/office/drawing/2014/main" id="{BA374D13-CD40-4918-B14C-69C55B0B76E1}"/>
              </a:ext>
            </a:extLst>
          </p:cNvPr>
          <p:cNvSpPr txBox="1"/>
          <p:nvPr/>
        </p:nvSpPr>
        <p:spPr>
          <a:xfrm>
            <a:off x="533400" y="5715000"/>
            <a:ext cx="8077200" cy="584775"/>
          </a:xfrm>
          <a:prstGeom prst="rect">
            <a:avLst/>
          </a:prstGeom>
          <a:noFill/>
        </p:spPr>
        <p:txBody>
          <a:bodyPr wrap="square" rtlCol="0">
            <a:spAutoFit/>
          </a:bodyPr>
          <a:lstStyle/>
          <a:p>
            <a:r>
              <a:rPr lang="en-US" sz="1600" i="1" dirty="0">
                <a:latin typeface="Book Antiqua" panose="02040602050305030304" pitchFamily="18" charset="0"/>
              </a:rPr>
              <a:t>The Taskforce will not be considering the CAHPS Health Plan Survey (CAHPS 5.0H) because it is not applicable for use between plans and providers. </a:t>
            </a:r>
          </a:p>
        </p:txBody>
      </p:sp>
    </p:spTree>
    <p:extLst>
      <p:ext uri="{BB962C8B-B14F-4D97-AF65-F5344CB8AC3E}">
        <p14:creationId xmlns:p14="http://schemas.microsoft.com/office/powerpoint/2010/main" val="40761331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D5542-5654-4AF9-A33B-5C9DC7A8AB1C}"/>
              </a:ext>
            </a:extLst>
          </p:cNvPr>
          <p:cNvSpPr>
            <a:spLocks noGrp="1"/>
          </p:cNvSpPr>
          <p:nvPr>
            <p:ph type="title"/>
          </p:nvPr>
        </p:nvSpPr>
        <p:spPr/>
        <p:txBody>
          <a:bodyPr/>
          <a:lstStyle/>
          <a:p>
            <a:r>
              <a:rPr lang="en-US" dirty="0"/>
              <a:t>Patient Experience (Cont’d)</a:t>
            </a:r>
          </a:p>
        </p:txBody>
      </p:sp>
      <p:graphicFrame>
        <p:nvGraphicFramePr>
          <p:cNvPr id="5" name="Content Placeholder 4">
            <a:extLst>
              <a:ext uri="{FF2B5EF4-FFF2-40B4-BE49-F238E27FC236}">
                <a16:creationId xmlns="" xmlns:a16="http://schemas.microsoft.com/office/drawing/2014/main" id="{37170B24-FA9D-4A09-9F10-083426F0872C}"/>
              </a:ext>
            </a:extLst>
          </p:cNvPr>
          <p:cNvGraphicFramePr>
            <a:graphicFrameLocks/>
          </p:cNvGraphicFramePr>
          <p:nvPr>
            <p:extLst>
              <p:ext uri="{D42A27DB-BD31-4B8C-83A1-F6EECF244321}">
                <p14:modId xmlns:p14="http://schemas.microsoft.com/office/powerpoint/2010/main" val="3028170953"/>
              </p:ext>
            </p:extLst>
          </p:nvPr>
        </p:nvGraphicFramePr>
        <p:xfrm>
          <a:off x="340378" y="1188720"/>
          <a:ext cx="8463244" cy="4356735"/>
        </p:xfrm>
        <a:graphic>
          <a:graphicData uri="http://schemas.openxmlformats.org/drawingml/2006/table">
            <a:tbl>
              <a:tblPr/>
              <a:tblGrid>
                <a:gridCol w="914400">
                  <a:extLst>
                    <a:ext uri="{9D8B030D-6E8A-4147-A177-3AD203B41FA5}">
                      <a16:colId xmlns="" xmlns:a16="http://schemas.microsoft.com/office/drawing/2014/main" val="20000"/>
                    </a:ext>
                  </a:extLst>
                </a:gridCol>
                <a:gridCol w="3698222">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1176904767"/>
                    </a:ext>
                  </a:extLst>
                </a:gridCol>
                <a:gridCol w="1492522">
                  <a:extLst>
                    <a:ext uri="{9D8B030D-6E8A-4147-A177-3AD203B41FA5}">
                      <a16:colId xmlns="" xmlns:a16="http://schemas.microsoft.com/office/drawing/2014/main" val="3392450115"/>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endParaRPr lang="en-US" sz="1600" b="1" i="0" u="none" strike="noStrike" baseline="30000"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0005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CG CAHPS**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Getting Timely Appointments, Care, and Information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Providers Communicate with Patients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Providers’ Use of Information to Coordinate Patient Care</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Helpful, Courteous, and Respectful Office Staff</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Patients’ Rating of Provider</a:t>
                      </a:r>
                    </a:p>
                    <a:p>
                      <a:pPr marL="91440" marR="0" lvl="0" indent="0" algn="l" defTabSz="457200" rtl="0" eaLnBrk="1" fontAlgn="t" latinLnBrk="0" hangingPunct="1">
                        <a:lnSpc>
                          <a:spcPct val="100000"/>
                        </a:lnSpc>
                        <a:spcBef>
                          <a:spcPts val="0"/>
                        </a:spcBef>
                        <a:spcAft>
                          <a:spcPts val="0"/>
                        </a:spcAft>
                        <a:buClrTx/>
                        <a:buSzTx/>
                        <a:buFont typeface="+mj-lt"/>
                        <a:buNone/>
                        <a:tabLst/>
                        <a:defRPr/>
                      </a:pPr>
                      <a:endParaRPr lang="en-US" sz="1400" kern="1200" baseline="0" dirty="0">
                        <a:solidFill>
                          <a:schemeClr val="tx1"/>
                        </a:solidFill>
                        <a:effectLst/>
                        <a:latin typeface="+mn-lt"/>
                        <a:ea typeface="+mn-ea"/>
                        <a:cs typeface="+mn-cs"/>
                      </a:endParaRPr>
                    </a:p>
                    <a:p>
                      <a:pPr marL="182880" marR="0" lvl="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Supplemental Item Sets include: </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Patient-Centered Medical Home</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 Literacy (How Well Providers Communicate about Medicines)</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 Information Technology</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 Promotion and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Varies</a:t>
                      </a:r>
                      <a:r>
                        <a:rPr lang="en-US" sz="1600" b="0" i="0" u="none" strike="noStrike" baseline="30000" dirty="0">
                          <a:solidFill>
                            <a:schemeClr val="tx1"/>
                          </a:solidFill>
                          <a:effectLst/>
                          <a:latin typeface="+mn-lt"/>
                        </a:rPr>
                        <a:t>&amp;</a:t>
                      </a:r>
                    </a:p>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254151504"/>
                  </a:ext>
                </a:extLst>
              </a:tr>
            </a:tbl>
          </a:graphicData>
        </a:graphic>
      </p:graphicFrame>
      <p:sp>
        <p:nvSpPr>
          <p:cNvPr id="4" name="TextBox 3">
            <a:extLst>
              <a:ext uri="{FF2B5EF4-FFF2-40B4-BE49-F238E27FC236}">
                <a16:creationId xmlns="" xmlns:a16="http://schemas.microsoft.com/office/drawing/2014/main" id="{E3BE663C-B397-4D5F-B39E-BE78FEFD2175}"/>
              </a:ext>
            </a:extLst>
          </p:cNvPr>
          <p:cNvSpPr txBox="1"/>
          <p:nvPr/>
        </p:nvSpPr>
        <p:spPr>
          <a:xfrm>
            <a:off x="342900" y="5562020"/>
            <a:ext cx="8460722" cy="738664"/>
          </a:xfrm>
          <a:prstGeom prst="rect">
            <a:avLst/>
          </a:prstGeom>
          <a:noFill/>
        </p:spPr>
        <p:txBody>
          <a:bodyPr wrap="square" rtlCol="0">
            <a:spAutoFit/>
          </a:bodyPr>
          <a:lstStyle/>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&amp;</a:t>
            </a:r>
            <a:r>
              <a:rPr lang="en-US" sz="1400" i="1" dirty="0">
                <a:latin typeface="Book Antiqua" panose="02040602050305030304" pitchFamily="18" charset="0"/>
              </a:rPr>
              <a:t>Different measure sets include various composite rates from the patient experience surveys.  The range indicated includes the minimum and maximum number of measures sets in which individual composites are found.</a:t>
            </a:r>
          </a:p>
        </p:txBody>
      </p:sp>
    </p:spTree>
    <p:extLst>
      <p:ext uri="{BB962C8B-B14F-4D97-AF65-F5344CB8AC3E}">
        <p14:creationId xmlns:p14="http://schemas.microsoft.com/office/powerpoint/2010/main" val="22420492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942FEAC-F864-4358-B58C-02660F40FD89}"/>
              </a:ext>
            </a:extLst>
          </p:cNvPr>
          <p:cNvSpPr>
            <a:spLocks noGrp="1"/>
          </p:cNvSpPr>
          <p:nvPr>
            <p:ph type="title"/>
          </p:nvPr>
        </p:nvSpPr>
        <p:spPr/>
        <p:txBody>
          <a:bodyPr/>
          <a:lstStyle/>
          <a:p>
            <a:r>
              <a:rPr lang="en-US" dirty="0"/>
              <a:t>Patient Experience (Cont’d)</a:t>
            </a:r>
          </a:p>
        </p:txBody>
      </p:sp>
      <p:sp>
        <p:nvSpPr>
          <p:cNvPr id="4" name="Content Placeholder 3">
            <a:extLst>
              <a:ext uri="{FF2B5EF4-FFF2-40B4-BE49-F238E27FC236}">
                <a16:creationId xmlns="" xmlns:a16="http://schemas.microsoft.com/office/drawing/2014/main" id="{FD7C941C-80E8-4B87-B4C1-2545776279C2}"/>
              </a:ext>
            </a:extLst>
          </p:cNvPr>
          <p:cNvSpPr>
            <a:spLocks noGrp="1"/>
          </p:cNvSpPr>
          <p:nvPr>
            <p:ph sz="half" idx="1"/>
          </p:nvPr>
        </p:nvSpPr>
        <p:spPr>
          <a:xfrm>
            <a:off x="533400" y="1143000"/>
            <a:ext cx="8382000" cy="4556234"/>
          </a:xfrm>
        </p:spPr>
        <p:txBody>
          <a:bodyPr/>
          <a:lstStyle/>
          <a:p>
            <a:r>
              <a:rPr lang="en-US" sz="1900" dirty="0"/>
              <a:t>The MassHealth ACO/DSRIP measure set is proposing to use a version of the CG CAHPS survey that is modified by MHQP.  The MHQP-modified version includes slightly different composite measures.</a:t>
            </a:r>
          </a:p>
        </p:txBody>
      </p:sp>
      <p:sp>
        <p:nvSpPr>
          <p:cNvPr id="5" name="TextBox 4">
            <a:extLst>
              <a:ext uri="{FF2B5EF4-FFF2-40B4-BE49-F238E27FC236}">
                <a16:creationId xmlns="" xmlns:a16="http://schemas.microsoft.com/office/drawing/2014/main" id="{620893A7-5431-42AD-A166-C1F8B9011A32}"/>
              </a:ext>
            </a:extLst>
          </p:cNvPr>
          <p:cNvSpPr txBox="1"/>
          <p:nvPr/>
        </p:nvSpPr>
        <p:spPr>
          <a:xfrm>
            <a:off x="381000" y="2239617"/>
            <a:ext cx="4267200" cy="4278094"/>
          </a:xfrm>
          <a:prstGeom prst="rect">
            <a:avLst/>
          </a:prstGeom>
          <a:noFill/>
        </p:spPr>
        <p:txBody>
          <a:bodyPr wrap="square" rtlCol="0">
            <a:spAutoFit/>
          </a:bodyPr>
          <a:lstStyle/>
          <a:p>
            <a:r>
              <a:rPr lang="en-US" sz="1700" b="1" u="sng" dirty="0">
                <a:latin typeface="Book Antiqua" panose="02040602050305030304" pitchFamily="18" charset="0"/>
              </a:rPr>
              <a:t>Adult Survey</a:t>
            </a:r>
          </a:p>
          <a:p>
            <a:pPr marL="434340" lvl="0" indent="-342900" defTabSz="457200" fontAlgn="t">
              <a:buFont typeface="+mj-lt"/>
              <a:buAutoNum type="arabicPeriod"/>
              <a:defRPr/>
            </a:pPr>
            <a:r>
              <a:rPr lang="en-US" sz="1700" dirty="0">
                <a:latin typeface="Book Antiqua" panose="02040602050305030304" pitchFamily="18" charset="0"/>
              </a:rPr>
              <a:t>Organizational Access </a:t>
            </a:r>
            <a:r>
              <a:rPr lang="en-US" sz="1700" i="1" dirty="0">
                <a:latin typeface="Book Antiqua" panose="02040602050305030304" pitchFamily="18" charset="0"/>
              </a:rPr>
              <a:t>(AHRQ: Getting Timely Appointments, Care, and Information)</a:t>
            </a:r>
          </a:p>
          <a:p>
            <a:pPr marL="434340" lvl="0" indent="-342900" defTabSz="457200" fontAlgn="t">
              <a:buFont typeface="+mj-lt"/>
              <a:buAutoNum type="arabicPeriod"/>
              <a:defRPr/>
            </a:pPr>
            <a:r>
              <a:rPr lang="en-US" sz="1700" dirty="0">
                <a:latin typeface="Book Antiqua" panose="02040602050305030304" pitchFamily="18" charset="0"/>
              </a:rPr>
              <a:t>Communication </a:t>
            </a:r>
            <a:r>
              <a:rPr lang="en-US" sz="1700" i="1" dirty="0">
                <a:latin typeface="Book Antiqua" panose="02040602050305030304" pitchFamily="18" charset="0"/>
              </a:rPr>
              <a:t>(AHRQ: How Well Providers Communicate with Patients)</a:t>
            </a:r>
          </a:p>
          <a:p>
            <a:pPr marL="434340" lvl="0" indent="-342900" defTabSz="457200" fontAlgn="t">
              <a:buFont typeface="+mj-lt"/>
              <a:buAutoNum type="arabicPeriod"/>
              <a:defRPr/>
            </a:pPr>
            <a:r>
              <a:rPr lang="en-US" sz="1700" dirty="0">
                <a:latin typeface="Book Antiqua" panose="02040602050305030304" pitchFamily="18" charset="0"/>
              </a:rPr>
              <a:t>Knowledge of Patient</a:t>
            </a:r>
          </a:p>
          <a:p>
            <a:pPr marL="434340" lvl="0" indent="-342900" defTabSz="457200" fontAlgn="t">
              <a:buFont typeface="+mj-lt"/>
              <a:buAutoNum type="arabicPeriod"/>
              <a:defRPr/>
            </a:pPr>
            <a:r>
              <a:rPr lang="en-US" sz="1700" dirty="0">
                <a:latin typeface="Book Antiqua" panose="02040602050305030304" pitchFamily="18" charset="0"/>
              </a:rPr>
              <a:t>Integration of Care</a:t>
            </a:r>
          </a:p>
          <a:p>
            <a:pPr marL="434340" lvl="0" indent="-342900" defTabSz="457200" fontAlgn="t">
              <a:buFont typeface="+mj-lt"/>
              <a:buAutoNum type="arabicPeriod"/>
              <a:defRPr/>
            </a:pPr>
            <a:r>
              <a:rPr lang="en-US" sz="1700" dirty="0">
                <a:latin typeface="Book Antiqua" panose="02040602050305030304" pitchFamily="18" charset="0"/>
              </a:rPr>
              <a:t>Self-Management </a:t>
            </a:r>
            <a:r>
              <a:rPr lang="en-US" sz="1700" i="1" dirty="0">
                <a:latin typeface="Book Antiqua" panose="02040602050305030304" pitchFamily="18" charset="0"/>
              </a:rPr>
              <a:t>(AHRQ: composite from PCMH Item Set)</a:t>
            </a:r>
            <a:r>
              <a:rPr lang="en-US" sz="1700" dirty="0">
                <a:latin typeface="Book Antiqua" panose="02040602050305030304" pitchFamily="18" charset="0"/>
              </a:rPr>
              <a:t> </a:t>
            </a:r>
          </a:p>
          <a:p>
            <a:pPr marL="434340" lvl="0" indent="-342900" defTabSz="457200" fontAlgn="t">
              <a:buFont typeface="+mj-lt"/>
              <a:buAutoNum type="arabicPeriod"/>
              <a:defRPr/>
            </a:pPr>
            <a:r>
              <a:rPr lang="en-US" sz="1700" dirty="0">
                <a:latin typeface="Book Antiqua" panose="02040602050305030304" pitchFamily="18" charset="0"/>
              </a:rPr>
              <a:t>Adult Behavioral Health</a:t>
            </a:r>
          </a:p>
          <a:p>
            <a:pPr marL="434340" lvl="0" indent="-342900" defTabSz="457200" fontAlgn="t">
              <a:buFont typeface="+mj-lt"/>
              <a:buAutoNum type="arabicPeriod"/>
              <a:defRPr/>
            </a:pPr>
            <a:r>
              <a:rPr lang="en-US" sz="1700" dirty="0">
                <a:latin typeface="Book Antiqua" panose="02040602050305030304" pitchFamily="18" charset="0"/>
              </a:rPr>
              <a:t>Office Staff </a:t>
            </a:r>
            <a:r>
              <a:rPr lang="en-US" sz="1700" i="1" dirty="0">
                <a:latin typeface="Book Antiqua" panose="02040602050305030304" pitchFamily="18" charset="0"/>
              </a:rPr>
              <a:t>(AHRQ: Helpful, Courteous, and Respectful Office Staff)</a:t>
            </a:r>
          </a:p>
          <a:p>
            <a:pPr marL="434340" lvl="0" indent="-342900" defTabSz="457200" fontAlgn="t">
              <a:buFont typeface="+mj-lt"/>
              <a:buAutoNum type="arabicPeriod"/>
              <a:defRPr/>
            </a:pPr>
            <a:r>
              <a:rPr lang="en-US" sz="1700" dirty="0">
                <a:latin typeface="Book Antiqua" panose="02040602050305030304" pitchFamily="18" charset="0"/>
              </a:rPr>
              <a:t>Rating </a:t>
            </a:r>
            <a:r>
              <a:rPr lang="en-US" sz="1700" i="1" dirty="0">
                <a:latin typeface="Book Antiqua" panose="02040602050305030304" pitchFamily="18" charset="0"/>
              </a:rPr>
              <a:t>(AHRQ: Patients’ Rating of Provider)</a:t>
            </a:r>
          </a:p>
          <a:p>
            <a:pPr marL="434340" lvl="0" indent="-342900" defTabSz="457200" fontAlgn="t">
              <a:buFont typeface="+mj-lt"/>
              <a:buAutoNum type="arabicPeriod"/>
              <a:defRPr/>
            </a:pPr>
            <a:r>
              <a:rPr lang="en-US" sz="1700" dirty="0">
                <a:latin typeface="Book Antiqua" panose="02040602050305030304" pitchFamily="18" charset="0"/>
              </a:rPr>
              <a:t>Willingness to Recommend</a:t>
            </a:r>
          </a:p>
        </p:txBody>
      </p:sp>
      <p:sp>
        <p:nvSpPr>
          <p:cNvPr id="6" name="TextBox 5">
            <a:extLst>
              <a:ext uri="{FF2B5EF4-FFF2-40B4-BE49-F238E27FC236}">
                <a16:creationId xmlns="" xmlns:a16="http://schemas.microsoft.com/office/drawing/2014/main" id="{48A61BB2-E1E1-4703-8360-C22EC9263DCF}"/>
              </a:ext>
            </a:extLst>
          </p:cNvPr>
          <p:cNvSpPr txBox="1"/>
          <p:nvPr/>
        </p:nvSpPr>
        <p:spPr>
          <a:xfrm>
            <a:off x="4800600" y="2209800"/>
            <a:ext cx="4267200" cy="4539704"/>
          </a:xfrm>
          <a:prstGeom prst="rect">
            <a:avLst/>
          </a:prstGeom>
          <a:noFill/>
        </p:spPr>
        <p:txBody>
          <a:bodyPr wrap="square" rtlCol="0">
            <a:spAutoFit/>
          </a:bodyPr>
          <a:lstStyle/>
          <a:p>
            <a:r>
              <a:rPr lang="en-US" sz="1700" b="1" u="sng" dirty="0">
                <a:latin typeface="Book Antiqua" panose="02040602050305030304" pitchFamily="18" charset="0"/>
              </a:rPr>
              <a:t>Child Survey</a:t>
            </a:r>
          </a:p>
          <a:p>
            <a:pPr marL="434340" lvl="0" indent="-342900" defTabSz="457200" fontAlgn="t">
              <a:buFont typeface="+mj-lt"/>
              <a:buAutoNum type="arabicPeriod"/>
              <a:defRPr/>
            </a:pPr>
            <a:r>
              <a:rPr lang="en-US" sz="1700" dirty="0">
                <a:latin typeface="Book Antiqua" panose="02040602050305030304" pitchFamily="18" charset="0"/>
              </a:rPr>
              <a:t>Organizational Access </a:t>
            </a:r>
            <a:r>
              <a:rPr lang="en-US" sz="1700" i="1" dirty="0">
                <a:latin typeface="Book Antiqua" panose="02040602050305030304" pitchFamily="18" charset="0"/>
              </a:rPr>
              <a:t>(AHRQ: Getting Timely Appointments, Care, and Information)</a:t>
            </a:r>
          </a:p>
          <a:p>
            <a:pPr marL="434340" lvl="0" indent="-342900" defTabSz="457200" fontAlgn="t">
              <a:buFont typeface="+mj-lt"/>
              <a:buAutoNum type="arabicPeriod"/>
              <a:defRPr/>
            </a:pPr>
            <a:r>
              <a:rPr lang="en-US" sz="1700" dirty="0">
                <a:latin typeface="Book Antiqua" panose="02040602050305030304" pitchFamily="18" charset="0"/>
              </a:rPr>
              <a:t>Communication </a:t>
            </a:r>
            <a:r>
              <a:rPr lang="en-US" sz="1700" i="1" dirty="0">
                <a:latin typeface="Book Antiqua" panose="02040602050305030304" pitchFamily="18" charset="0"/>
              </a:rPr>
              <a:t>(AHRQ: How Well Providers Communicate with Patients)</a:t>
            </a:r>
          </a:p>
          <a:p>
            <a:pPr marL="434340" lvl="0" indent="-342900" defTabSz="457200" fontAlgn="t">
              <a:buFont typeface="+mj-lt"/>
              <a:buAutoNum type="arabicPeriod"/>
              <a:defRPr/>
            </a:pPr>
            <a:r>
              <a:rPr lang="en-US" sz="1700" dirty="0">
                <a:latin typeface="Book Antiqua" panose="02040602050305030304" pitchFamily="18" charset="0"/>
              </a:rPr>
              <a:t>Knowledge of Patient</a:t>
            </a:r>
          </a:p>
          <a:p>
            <a:pPr marL="434340" lvl="0" indent="-342900" defTabSz="457200" fontAlgn="t">
              <a:buFont typeface="+mj-lt"/>
              <a:buAutoNum type="arabicPeriod"/>
              <a:defRPr/>
            </a:pPr>
            <a:r>
              <a:rPr lang="en-US" sz="1700" dirty="0">
                <a:latin typeface="Book Antiqua" panose="02040602050305030304" pitchFamily="18" charset="0"/>
              </a:rPr>
              <a:t>Pediatric Prevention</a:t>
            </a:r>
          </a:p>
          <a:p>
            <a:pPr marL="434340" lvl="0" indent="-342900" defTabSz="457200" fontAlgn="t">
              <a:buFont typeface="+mj-lt"/>
              <a:buAutoNum type="arabicPeriod"/>
              <a:defRPr/>
            </a:pPr>
            <a:r>
              <a:rPr lang="en-US" sz="1700" dirty="0">
                <a:latin typeface="Book Antiqua" panose="02040602050305030304" pitchFamily="18" charset="0"/>
              </a:rPr>
              <a:t>Integration of Care</a:t>
            </a:r>
          </a:p>
          <a:p>
            <a:pPr marL="434340" lvl="0" indent="-342900" defTabSz="457200" fontAlgn="t">
              <a:buFont typeface="+mj-lt"/>
              <a:buAutoNum type="arabicPeriod"/>
              <a:defRPr/>
            </a:pPr>
            <a:r>
              <a:rPr lang="en-US" sz="1700" dirty="0">
                <a:latin typeface="Book Antiqua" panose="02040602050305030304" pitchFamily="18" charset="0"/>
              </a:rPr>
              <a:t>Self-Management </a:t>
            </a:r>
            <a:r>
              <a:rPr lang="en-US" sz="1700" i="1" dirty="0">
                <a:latin typeface="Book Antiqua" panose="02040602050305030304" pitchFamily="18" charset="0"/>
              </a:rPr>
              <a:t>(AHRQ: composite from PCMH Item Set)</a:t>
            </a:r>
            <a:r>
              <a:rPr lang="en-US" sz="1700" dirty="0">
                <a:latin typeface="Book Antiqua" panose="02040602050305030304" pitchFamily="18" charset="0"/>
              </a:rPr>
              <a:t> </a:t>
            </a:r>
          </a:p>
          <a:p>
            <a:pPr marL="434340" lvl="0" indent="-342900" defTabSz="457200" fontAlgn="t">
              <a:buFont typeface="+mj-lt"/>
              <a:buAutoNum type="arabicPeriod"/>
              <a:defRPr/>
            </a:pPr>
            <a:r>
              <a:rPr lang="en-US" sz="1700" dirty="0">
                <a:latin typeface="Book Antiqua" panose="02040602050305030304" pitchFamily="18" charset="0"/>
              </a:rPr>
              <a:t>Child Development</a:t>
            </a:r>
          </a:p>
          <a:p>
            <a:pPr marL="434340" lvl="0" indent="-342900" defTabSz="457200" fontAlgn="t">
              <a:buFont typeface="+mj-lt"/>
              <a:buAutoNum type="arabicPeriod"/>
              <a:defRPr/>
            </a:pPr>
            <a:r>
              <a:rPr lang="en-US" sz="1700" dirty="0">
                <a:latin typeface="Book Antiqua" panose="02040602050305030304" pitchFamily="18" charset="0"/>
              </a:rPr>
              <a:t>Office Staff </a:t>
            </a:r>
            <a:r>
              <a:rPr lang="en-US" sz="1700" i="1" dirty="0">
                <a:latin typeface="Book Antiqua" panose="02040602050305030304" pitchFamily="18" charset="0"/>
              </a:rPr>
              <a:t>(AHRQ: Helpful, Courteous, and Respectful Office Staff)</a:t>
            </a:r>
          </a:p>
          <a:p>
            <a:pPr marL="434340" lvl="0" indent="-342900" defTabSz="457200" fontAlgn="t">
              <a:buFont typeface="+mj-lt"/>
              <a:buAutoNum type="arabicPeriod"/>
              <a:defRPr/>
            </a:pPr>
            <a:r>
              <a:rPr lang="en-US" sz="1700" dirty="0">
                <a:latin typeface="Book Antiqua" panose="02040602050305030304" pitchFamily="18" charset="0"/>
              </a:rPr>
              <a:t>Rating </a:t>
            </a:r>
            <a:r>
              <a:rPr lang="en-US" sz="1700" i="1" dirty="0">
                <a:latin typeface="Book Antiqua" panose="02040602050305030304" pitchFamily="18" charset="0"/>
              </a:rPr>
              <a:t>(AHRQ: Patients’ Rating of Provider)</a:t>
            </a:r>
          </a:p>
          <a:p>
            <a:pPr marL="434340" lvl="0" indent="-342900" defTabSz="457200" fontAlgn="t">
              <a:buFont typeface="+mj-lt"/>
              <a:buAutoNum type="arabicPeriod"/>
              <a:defRPr/>
            </a:pPr>
            <a:r>
              <a:rPr lang="en-US" sz="1700" dirty="0">
                <a:latin typeface="Book Antiqua" panose="02040602050305030304" pitchFamily="18" charset="0"/>
              </a:rPr>
              <a:t>Willingness to Recommend</a:t>
            </a:r>
          </a:p>
        </p:txBody>
      </p:sp>
    </p:spTree>
    <p:extLst>
      <p:ext uri="{BB962C8B-B14F-4D97-AF65-F5344CB8AC3E}">
        <p14:creationId xmlns:p14="http://schemas.microsoft.com/office/powerpoint/2010/main" val="31138700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1-25-18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21336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D5542-5654-4AF9-A33B-5C9DC7A8AB1C}"/>
              </a:ext>
            </a:extLst>
          </p:cNvPr>
          <p:cNvSpPr>
            <a:spLocks noGrp="1"/>
          </p:cNvSpPr>
          <p:nvPr>
            <p:ph type="title"/>
          </p:nvPr>
        </p:nvSpPr>
        <p:spPr/>
        <p:txBody>
          <a:bodyPr/>
          <a:lstStyle/>
          <a:p>
            <a:r>
              <a:rPr lang="en-US" dirty="0"/>
              <a:t>Patient Experience (Cont’d)</a:t>
            </a:r>
          </a:p>
        </p:txBody>
      </p:sp>
      <p:graphicFrame>
        <p:nvGraphicFramePr>
          <p:cNvPr id="5" name="Content Placeholder 4">
            <a:extLst>
              <a:ext uri="{FF2B5EF4-FFF2-40B4-BE49-F238E27FC236}">
                <a16:creationId xmlns="" xmlns:a16="http://schemas.microsoft.com/office/drawing/2014/main" id="{37170B24-FA9D-4A09-9F10-083426F0872C}"/>
              </a:ext>
            </a:extLst>
          </p:cNvPr>
          <p:cNvGraphicFramePr>
            <a:graphicFrameLocks/>
          </p:cNvGraphicFramePr>
          <p:nvPr>
            <p:extLst>
              <p:ext uri="{D42A27DB-BD31-4B8C-83A1-F6EECF244321}">
                <p14:modId xmlns:p14="http://schemas.microsoft.com/office/powerpoint/2010/main" val="3807872410"/>
              </p:ext>
            </p:extLst>
          </p:nvPr>
        </p:nvGraphicFramePr>
        <p:xfrm>
          <a:off x="340378" y="1188720"/>
          <a:ext cx="8463244" cy="3076575"/>
        </p:xfrm>
        <a:graphic>
          <a:graphicData uri="http://schemas.openxmlformats.org/drawingml/2006/table">
            <a:tbl>
              <a:tblPr/>
              <a:tblGrid>
                <a:gridCol w="914400">
                  <a:extLst>
                    <a:ext uri="{9D8B030D-6E8A-4147-A177-3AD203B41FA5}">
                      <a16:colId xmlns="" xmlns:a16="http://schemas.microsoft.com/office/drawing/2014/main" val="20000"/>
                    </a:ext>
                  </a:extLst>
                </a:gridCol>
                <a:gridCol w="3698222">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1619987161"/>
                    </a:ext>
                  </a:extLst>
                </a:gridCol>
                <a:gridCol w="1721122">
                  <a:extLst>
                    <a:ext uri="{9D8B030D-6E8A-4147-A177-3AD203B41FA5}">
                      <a16:colId xmlns="" xmlns:a16="http://schemas.microsoft.com/office/drawing/2014/main" val="3352913034"/>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endParaRPr lang="en-US" sz="1600" b="1" i="0" u="none" strike="noStrike" baseline="30000"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ACO CAHPS</a:t>
                      </a:r>
                      <a:r>
                        <a:rPr lang="en-US" sz="1600" kern="1200" baseline="30000" dirty="0">
                          <a:solidFill>
                            <a:schemeClr val="tx1"/>
                          </a:solidFill>
                          <a:effectLst/>
                          <a:latin typeface="+mn-lt"/>
                          <a:ea typeface="+mn-ea"/>
                          <a:cs typeface="+mn-cs"/>
                        </a:rPr>
                        <a:t>+</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Getting Timely Appointments, Care, and Information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Providers Communicate with Patients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Patients’ Rating of Provider</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Access to Specialists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Health Promotion and Education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Shared Decision Making</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Health Status &amp; Functional Status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Stewardship of Patient Resources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Varies</a:t>
                      </a:r>
                      <a:r>
                        <a:rPr lang="en-US" sz="1600" b="0" i="0" u="none" strike="noStrike" baseline="30000" dirty="0">
                          <a:solidFill>
                            <a:schemeClr val="tx1"/>
                          </a:solidFill>
                          <a:effectLst/>
                          <a:latin typeface="+mn-lt"/>
                        </a:rPr>
                        <a:t>&amp;</a:t>
                      </a:r>
                    </a:p>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97377619"/>
                  </a:ext>
                </a:extLst>
              </a:tr>
            </a:tbl>
          </a:graphicData>
        </a:graphic>
      </p:graphicFrame>
      <p:sp>
        <p:nvSpPr>
          <p:cNvPr id="7" name="TextBox 6">
            <a:extLst>
              <a:ext uri="{FF2B5EF4-FFF2-40B4-BE49-F238E27FC236}">
                <a16:creationId xmlns="" xmlns:a16="http://schemas.microsoft.com/office/drawing/2014/main" id="{89996CCF-5DE1-41A6-B1C6-A625F329FA4B}"/>
              </a:ext>
            </a:extLst>
          </p:cNvPr>
          <p:cNvSpPr txBox="1"/>
          <p:nvPr/>
        </p:nvSpPr>
        <p:spPr>
          <a:xfrm>
            <a:off x="342900" y="4343400"/>
            <a:ext cx="8460722" cy="1384995"/>
          </a:xfrm>
          <a:prstGeom prst="rect">
            <a:avLst/>
          </a:prstGeom>
          <a:noFill/>
        </p:spPr>
        <p:txBody>
          <a:bodyPr wrap="square" rtlCol="0">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There are two iterations of the ACO CAHPS survey.  We are only considering the ACO-9, which is the most recent version of the survey and contains 71 survey questions.  We are not considering the ACO-12, which was first used for reporting periods 2012 and 2013, and has been an optional survey </a:t>
            </a:r>
            <a:r>
              <a:rPr lang="en-US" sz="1400" i="1">
                <a:latin typeface="Book Antiqua" panose="02040602050305030304" pitchFamily="18" charset="0"/>
              </a:rPr>
              <a:t>since </a:t>
            </a:r>
            <a:r>
              <a:rPr lang="en-US" sz="1400" i="1" smtClean="0">
                <a:latin typeface="Book Antiqua" panose="02040602050305030304" pitchFamily="18" charset="0"/>
              </a:rPr>
              <a:t>2014</a:t>
            </a:r>
            <a:r>
              <a:rPr lang="en-US" sz="1400" i="1" dirty="0">
                <a:latin typeface="Book Antiqua" panose="02040602050305030304" pitchFamily="18" charset="0"/>
              </a:rPr>
              <a:t>.  It includes 80 questions.</a:t>
            </a:r>
          </a:p>
          <a:p>
            <a:r>
              <a:rPr lang="en-US" sz="1400" i="1" baseline="30000" dirty="0">
                <a:latin typeface="Book Antiqua" panose="02040602050305030304" pitchFamily="18" charset="0"/>
              </a:rPr>
              <a:t>&amp;</a:t>
            </a:r>
            <a:r>
              <a:rPr lang="en-US" sz="1400" i="1" dirty="0">
                <a:latin typeface="Book Antiqua" panose="02040602050305030304" pitchFamily="18" charset="0"/>
              </a:rPr>
              <a:t>Different measure sets include various composite rates from the patient experience surveys.  The range indicated includes the minimum and maximum number of measures sets in which individual composites are found.</a:t>
            </a:r>
          </a:p>
        </p:txBody>
      </p:sp>
    </p:spTree>
    <p:extLst>
      <p:ext uri="{BB962C8B-B14F-4D97-AF65-F5344CB8AC3E}">
        <p14:creationId xmlns:p14="http://schemas.microsoft.com/office/powerpoint/2010/main" val="25317278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D5542-5654-4AF9-A33B-5C9DC7A8AB1C}"/>
              </a:ext>
            </a:extLst>
          </p:cNvPr>
          <p:cNvSpPr>
            <a:spLocks noGrp="1"/>
          </p:cNvSpPr>
          <p:nvPr>
            <p:ph type="title"/>
          </p:nvPr>
        </p:nvSpPr>
        <p:spPr/>
        <p:txBody>
          <a:bodyPr/>
          <a:lstStyle/>
          <a:p>
            <a:r>
              <a:rPr lang="en-US" dirty="0"/>
              <a:t>Patient Experience (Cont’d)</a:t>
            </a:r>
          </a:p>
        </p:txBody>
      </p:sp>
      <p:graphicFrame>
        <p:nvGraphicFramePr>
          <p:cNvPr id="5" name="Content Placeholder 4">
            <a:extLst>
              <a:ext uri="{FF2B5EF4-FFF2-40B4-BE49-F238E27FC236}">
                <a16:creationId xmlns="" xmlns:a16="http://schemas.microsoft.com/office/drawing/2014/main" id="{37170B24-FA9D-4A09-9F10-083426F0872C}"/>
              </a:ext>
            </a:extLst>
          </p:cNvPr>
          <p:cNvGraphicFramePr>
            <a:graphicFrameLocks/>
          </p:cNvGraphicFramePr>
          <p:nvPr>
            <p:extLst>
              <p:ext uri="{D42A27DB-BD31-4B8C-83A1-F6EECF244321}">
                <p14:modId xmlns:p14="http://schemas.microsoft.com/office/powerpoint/2010/main" val="1686703411"/>
              </p:ext>
            </p:extLst>
          </p:nvPr>
        </p:nvGraphicFramePr>
        <p:xfrm>
          <a:off x="340378" y="1188720"/>
          <a:ext cx="8463245" cy="3289935"/>
        </p:xfrm>
        <a:graphic>
          <a:graphicData uri="http://schemas.openxmlformats.org/drawingml/2006/table">
            <a:tbl>
              <a:tblPr/>
              <a:tblGrid>
                <a:gridCol w="914400">
                  <a:extLst>
                    <a:ext uri="{9D8B030D-6E8A-4147-A177-3AD203B41FA5}">
                      <a16:colId xmlns="" xmlns:a16="http://schemas.microsoft.com/office/drawing/2014/main" val="20000"/>
                    </a:ext>
                  </a:extLst>
                </a:gridCol>
                <a:gridCol w="3926822">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3672132357"/>
                    </a:ext>
                  </a:extLst>
                </a:gridCol>
                <a:gridCol w="1340122">
                  <a:extLst>
                    <a:ext uri="{9D8B030D-6E8A-4147-A177-3AD203B41FA5}">
                      <a16:colId xmlns="" xmlns:a16="http://schemas.microsoft.com/office/drawing/2014/main" val="2626797759"/>
                    </a:ext>
                  </a:extLst>
                </a:gridCol>
                <a:gridCol w="910301">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endParaRPr lang="en-US" sz="1600" b="1" i="0" u="none" strike="noStrike" baseline="30000"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1741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Surgical Care CAHPS**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Information to Help You Prepare for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Surgeon Communicates with Patients Before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Surgeon’s Attentiveness on Day of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Information to Help You Recover from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Surgeon Communicates with Patients After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Helpful, Courteous, and Respectful Staff at Surgeon’s Office</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Patients’ Rating of the Surgeon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American College of Surgeons, Surgical Quality Alliance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08139612"/>
                  </a:ext>
                </a:extLst>
              </a:tr>
            </a:tbl>
          </a:graphicData>
        </a:graphic>
      </p:graphicFrame>
      <p:sp>
        <p:nvSpPr>
          <p:cNvPr id="6" name="TextBox 5">
            <a:extLst>
              <a:ext uri="{FF2B5EF4-FFF2-40B4-BE49-F238E27FC236}">
                <a16:creationId xmlns="" xmlns:a16="http://schemas.microsoft.com/office/drawing/2014/main" id="{1DC78ADE-490F-4F24-96D9-C217DA3C3E1B}"/>
              </a:ext>
            </a:extLst>
          </p:cNvPr>
          <p:cNvSpPr txBox="1"/>
          <p:nvPr/>
        </p:nvSpPr>
        <p:spPr>
          <a:xfrm>
            <a:off x="340378" y="4511251"/>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0241243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9CF97C5-DEAC-4225-941A-6CB9B87F6DB7}"/>
              </a:ext>
            </a:extLst>
          </p:cNvPr>
          <p:cNvSpPr>
            <a:spLocks noGrp="1"/>
          </p:cNvSpPr>
          <p:nvPr>
            <p:ph type="title"/>
          </p:nvPr>
        </p:nvSpPr>
        <p:spPr/>
        <p:txBody>
          <a:bodyPr/>
          <a:lstStyle/>
          <a:p>
            <a:r>
              <a:rPr lang="en-US" dirty="0"/>
              <a:t>Integration Measures</a:t>
            </a:r>
          </a:p>
        </p:txBody>
      </p:sp>
      <p:sp>
        <p:nvSpPr>
          <p:cNvPr id="4" name="Content Placeholder 3">
            <a:extLst>
              <a:ext uri="{FF2B5EF4-FFF2-40B4-BE49-F238E27FC236}">
                <a16:creationId xmlns=""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few “Integration” measures.</a:t>
            </a:r>
          </a:p>
          <a:p>
            <a:endParaRPr lang="en-US" sz="500" dirty="0"/>
          </a:p>
          <a:p>
            <a:r>
              <a:rPr lang="en-US" dirty="0"/>
              <a:t>The majority of identified measures were related to behavioral health and primary care integration at the practice-level.  The measures require practices to fill out a self-assessment of their level of integration.  </a:t>
            </a:r>
          </a:p>
          <a:p>
            <a:endParaRPr lang="en-US" sz="500" dirty="0"/>
          </a:p>
          <a:p>
            <a:r>
              <a:rPr lang="en-US" dirty="0"/>
              <a:t>We did not include these measures for consideration due to challenges related to implementing these measures at the ACO level.</a:t>
            </a:r>
          </a:p>
        </p:txBody>
      </p:sp>
    </p:spTree>
    <p:extLst>
      <p:ext uri="{BB962C8B-B14F-4D97-AF65-F5344CB8AC3E}">
        <p14:creationId xmlns:p14="http://schemas.microsoft.com/office/powerpoint/2010/main" val="39298477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Measures</a:t>
            </a:r>
          </a:p>
        </p:txBody>
      </p:sp>
      <p:graphicFrame>
        <p:nvGraphicFramePr>
          <p:cNvPr id="7" name="Content Placeholder 4"/>
          <p:cNvGraphicFramePr>
            <a:graphicFrameLocks/>
          </p:cNvGraphicFramePr>
          <p:nvPr>
            <p:extLst>
              <p:ext uri="{D42A27DB-BD31-4B8C-83A1-F6EECF244321}">
                <p14:modId xmlns:p14="http://schemas.microsoft.com/office/powerpoint/2010/main" val="2813922586"/>
              </p:ext>
            </p:extLst>
          </p:nvPr>
        </p:nvGraphicFramePr>
        <p:xfrm>
          <a:off x="340378" y="2057400"/>
          <a:ext cx="8463244" cy="4295775"/>
        </p:xfrm>
        <a:graphic>
          <a:graphicData uri="http://schemas.openxmlformats.org/drawingml/2006/table">
            <a:tbl>
              <a:tblPr/>
              <a:tblGrid>
                <a:gridCol w="914400">
                  <a:extLst>
                    <a:ext uri="{9D8B030D-6E8A-4147-A177-3AD203B41FA5}">
                      <a16:colId xmlns="" xmlns:a16="http://schemas.microsoft.com/office/drawing/2014/main" val="20000"/>
                    </a:ext>
                  </a:extLst>
                </a:gridCol>
                <a:gridCol w="4460222">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717532129"/>
                    </a:ext>
                  </a:extLst>
                </a:gridCol>
                <a:gridCol w="1035322">
                  <a:extLst>
                    <a:ext uri="{9D8B030D-6E8A-4147-A177-3AD203B41FA5}">
                      <a16:colId xmlns="" xmlns:a16="http://schemas.microsoft.com/office/drawing/2014/main" val="3576241446"/>
                    </a:ext>
                  </a:extLst>
                </a:gridCol>
                <a:gridCol w="910300">
                  <a:extLst>
                    <a:ext uri="{9D8B030D-6E8A-4147-A177-3AD203B41FA5}">
                      <a16:colId xmlns=""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8212983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Perceptions of Integrated Care (PPIC)</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 Knowledge of Patient</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Staff Knowledge of Patient’s History</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Specialist Knowledge of Patient’s History</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Provider’s Support for Patient’s Self-Directed Care</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 Support for Patients’ Medication Adherence/Health Home Management</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Test Result Communication</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Harvard School of Public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46765346"/>
                  </a:ext>
                </a:extLst>
              </a:tr>
              <a:tr h="36576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42839886"/>
                  </a:ext>
                </a:extLst>
              </a:tr>
              <a:tr h="72009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Pediatric Integrated Care Survey (PICS)</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Access to Care</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Communication with Care Team Members</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Family Impact</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Care Goal Creation/Planning</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Team Functioning/Quality</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Boston Children’s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66647122"/>
                  </a:ext>
                </a:extLst>
              </a:tr>
            </a:tbl>
          </a:graphicData>
        </a:graphic>
      </p:graphicFrame>
      <p:sp>
        <p:nvSpPr>
          <p:cNvPr id="4" name="Content Placeholder 3">
            <a:extLst>
              <a:ext uri="{FF2B5EF4-FFF2-40B4-BE49-F238E27FC236}">
                <a16:creationId xmlns="" xmlns:a16="http://schemas.microsoft.com/office/drawing/2014/main" id="{BA405465-8FC2-451E-8C4D-EB634E0E1C2E}"/>
              </a:ext>
            </a:extLst>
          </p:cNvPr>
          <p:cNvSpPr>
            <a:spLocks noGrp="1"/>
          </p:cNvSpPr>
          <p:nvPr>
            <p:ph sz="half" idx="1"/>
          </p:nvPr>
        </p:nvSpPr>
        <p:spPr>
          <a:xfrm>
            <a:off x="533400" y="1150883"/>
            <a:ext cx="8077200" cy="4556234"/>
          </a:xfrm>
        </p:spPr>
        <p:txBody>
          <a:bodyPr/>
          <a:lstStyle/>
          <a:p>
            <a:pPr marL="0" indent="0">
              <a:buNone/>
            </a:pPr>
            <a:r>
              <a:rPr lang="en-US" dirty="0"/>
              <a:t>The following measures fit within the “Integration,” “Care Coordination” and the “Patient/Provider Communication” domains.</a:t>
            </a:r>
          </a:p>
        </p:txBody>
      </p:sp>
    </p:spTree>
    <p:extLst>
      <p:ext uri="{BB962C8B-B14F-4D97-AF65-F5344CB8AC3E}">
        <p14:creationId xmlns:p14="http://schemas.microsoft.com/office/powerpoint/2010/main" val="949877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EF52B13-82D6-43DD-87B2-DD075E6F20A7}"/>
              </a:ext>
            </a:extLst>
          </p:cNvPr>
          <p:cNvSpPr>
            <a:spLocks noGrp="1"/>
          </p:cNvSpPr>
          <p:nvPr>
            <p:ph type="title"/>
          </p:nvPr>
        </p:nvSpPr>
        <p:spPr/>
        <p:txBody>
          <a:bodyPr/>
          <a:lstStyle/>
          <a:p>
            <a:r>
              <a:rPr lang="en-US" dirty="0"/>
              <a:t>Patient Engagement</a:t>
            </a:r>
          </a:p>
        </p:txBody>
      </p:sp>
      <p:sp>
        <p:nvSpPr>
          <p:cNvPr id="4" name="Content Placeholder 3">
            <a:extLst>
              <a:ext uri="{FF2B5EF4-FFF2-40B4-BE49-F238E27FC236}">
                <a16:creationId xmlns="" xmlns:a16="http://schemas.microsoft.com/office/drawing/2014/main" id="{87014154-3D4A-43A2-96FE-D06683FB65DF}"/>
              </a:ext>
            </a:extLst>
          </p:cNvPr>
          <p:cNvSpPr>
            <a:spLocks noGrp="1"/>
          </p:cNvSpPr>
          <p:nvPr>
            <p:ph sz="half" idx="1"/>
          </p:nvPr>
        </p:nvSpPr>
        <p:spPr/>
        <p:txBody>
          <a:bodyPr/>
          <a:lstStyle/>
          <a:p>
            <a:r>
              <a:rPr lang="en-US" dirty="0"/>
              <a:t>Bailit Health began its search for candidate measures for the “Patient Engagement” domains, but was only able to find two measures. </a:t>
            </a:r>
          </a:p>
          <a:p>
            <a:r>
              <a:rPr lang="en-US" dirty="0"/>
              <a:t>Are there any measures for this domain that Taskforce members recommend for future consideration?</a:t>
            </a:r>
          </a:p>
        </p:txBody>
      </p:sp>
    </p:spTree>
    <p:extLst>
      <p:ext uri="{BB962C8B-B14F-4D97-AF65-F5344CB8AC3E}">
        <p14:creationId xmlns:p14="http://schemas.microsoft.com/office/powerpoint/2010/main" val="33104493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1-25-18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657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1460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graphicFrame>
        <p:nvGraphicFramePr>
          <p:cNvPr id="4" name="Table 3"/>
          <p:cNvGraphicFramePr>
            <a:graphicFrameLocks noGrp="1"/>
          </p:cNvGraphicFramePr>
          <p:nvPr>
            <p:extLst>
              <p:ext uri="{D42A27DB-BD31-4B8C-83A1-F6EECF244321}">
                <p14:modId xmlns:p14="http://schemas.microsoft.com/office/powerpoint/2010/main" val="3700959005"/>
              </p:ext>
            </p:extLst>
          </p:nvPr>
        </p:nvGraphicFramePr>
        <p:xfrm>
          <a:off x="777240" y="1371600"/>
          <a:ext cx="7589520" cy="4983480"/>
        </p:xfrm>
        <a:graphic>
          <a:graphicData uri="http://schemas.openxmlformats.org/drawingml/2006/table">
            <a:tbl>
              <a:tblPr firstRow="1" firstCol="1" bandRow="1">
                <a:tableStyleId>{F5AB1C69-6EDB-4FF4-983F-18BD219EF322}</a:tableStyleId>
              </a:tblPr>
              <a:tblGrid>
                <a:gridCol w="4840459">
                  <a:extLst>
                    <a:ext uri="{9D8B030D-6E8A-4147-A177-3AD203B41FA5}">
                      <a16:colId xmlns="" xmlns:a16="http://schemas.microsoft.com/office/drawing/2014/main" val="919717546"/>
                    </a:ext>
                  </a:extLst>
                </a:gridCol>
                <a:gridCol w="2749061">
                  <a:extLst>
                    <a:ext uri="{9D8B030D-6E8A-4147-A177-3AD203B41FA5}">
                      <a16:colId xmlns="" xmlns:a16="http://schemas.microsoft.com/office/drawing/2014/main" val="2000062168"/>
                    </a:ext>
                  </a:extLst>
                </a:gridCol>
              </a:tblGrid>
              <a:tr h="320040">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Domain</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Estimated Schedule</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71805832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Preventive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#3, #4, and #5</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09318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Behavioral Health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#4, #5, #6, and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4151486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Opioid Prescribing and Treatment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90811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rPr>
                        <a:t>Maternity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Meeting #7 and #8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41155735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Acute Care </a:t>
                      </a:r>
                      <a:r>
                        <a:rPr lang="en-US" sz="1600" b="0" i="1" dirty="0">
                          <a:solidFill>
                            <a:schemeClr val="tx1"/>
                          </a:solidFill>
                          <a:effectLst/>
                          <a:latin typeface="Book Antiqua" panose="02040602050305030304" pitchFamily="18" charset="0"/>
                        </a:rPr>
                        <a:t>(e.g., cardiac care and orthopedic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485009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Chronic Illness Care </a:t>
                      </a:r>
                      <a:r>
                        <a:rPr lang="en-US" sz="1600" b="0" i="1" dirty="0">
                          <a:solidFill>
                            <a:schemeClr val="tx1"/>
                          </a:solidFill>
                          <a:effectLst/>
                          <a:latin typeface="Book Antiqua" panose="02040602050305030304" pitchFamily="18" charset="0"/>
                        </a:rPr>
                        <a:t>(including cancer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 #9, and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81724176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Equity </a:t>
                      </a:r>
                      <a:r>
                        <a:rPr lang="en-US" sz="1600" b="0" i="1" dirty="0">
                          <a:solidFill>
                            <a:schemeClr val="tx1"/>
                          </a:solidFill>
                          <a:effectLst/>
                          <a:latin typeface="Book Antiqua" panose="02040602050305030304" pitchFamily="18" charset="0"/>
                        </a:rPr>
                        <a:t>(disparities)</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1067512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Social Determinants of Health</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256757515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Health Behaviors</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5056169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Experience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 and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68581408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Care Coordination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7643694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Integration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6643913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Engagement</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49592107"/>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Patient/Provider Communication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229285708"/>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Team-based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6277598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Relationship-Centered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361424138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Hospital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For the 2020 Measure Set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76517562"/>
                  </a:ext>
                </a:extLst>
              </a:tr>
            </a:tbl>
          </a:graphicData>
        </a:graphic>
      </p:graphicFrame>
      <p:sp>
        <p:nvSpPr>
          <p:cNvPr id="6" name="Rectangle 5"/>
          <p:cNvSpPr/>
          <p:nvPr/>
        </p:nvSpPr>
        <p:spPr>
          <a:xfrm>
            <a:off x="777240" y="4114800"/>
            <a:ext cx="7589520" cy="19812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8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492443"/>
          </a:xfrm>
          <a:prstGeom prst="rect">
            <a:avLst/>
          </a:prstGeom>
          <a:noFill/>
        </p:spPr>
        <p:txBody>
          <a:bodyPr wrap="square" rtlCol="0">
            <a:spAutoFit/>
          </a:bodyPr>
          <a:lstStyle/>
          <a:p>
            <a:r>
              <a:rPr lang="en-US" sz="13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1430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1430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1-25-18 Meeting Decisions</a:t>
            </a:r>
          </a:p>
        </p:txBody>
      </p:sp>
      <p:sp>
        <p:nvSpPr>
          <p:cNvPr id="6" name="Content Placeholder 5"/>
          <p:cNvSpPr>
            <a:spLocks noGrp="1"/>
          </p:cNvSpPr>
          <p:nvPr>
            <p:ph sz="half" idx="1"/>
          </p:nvPr>
        </p:nvSpPr>
        <p:spPr>
          <a:xfrm>
            <a:off x="495300" y="1600200"/>
            <a:ext cx="8153400" cy="3352800"/>
          </a:xfrm>
        </p:spPr>
        <p:txBody>
          <a:bodyPr/>
          <a:lstStyle/>
          <a:p>
            <a:pPr marL="457200" indent="-457200">
              <a:buFont typeface="+mj-lt"/>
              <a:buAutoNum type="arabicPeriod"/>
            </a:pPr>
            <a:r>
              <a:rPr lang="en-US" dirty="0"/>
              <a:t>The Taskforce tentatively endorsed the following five chronic illness care measures: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sz="100" dirty="0"/>
          </a:p>
          <a:p>
            <a:pPr marL="457200" indent="-457200">
              <a:buFont typeface="+mj-lt"/>
              <a:buAutoNum type="arabicPeriod"/>
            </a:pPr>
            <a:r>
              <a:rPr lang="en-US" dirty="0"/>
              <a:t>The Taskforce tentatively endorsed the following chronic illness care measure as a monitoring measure:</a:t>
            </a:r>
          </a:p>
          <a:p>
            <a:pPr marL="457200" indent="-457200">
              <a:buFont typeface="+mj-lt"/>
              <a:buAutoNum type="arabicPeriod"/>
            </a:pPr>
            <a:endParaRPr lang="en-US"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8" name="Content Placeholder 5">
            <a:extLst>
              <a:ext uri="{FF2B5EF4-FFF2-40B4-BE49-F238E27FC236}">
                <a16:creationId xmlns="" xmlns:a16="http://schemas.microsoft.com/office/drawing/2014/main" id="{525398BA-0850-4D2B-92D0-663257090D23}"/>
              </a:ext>
            </a:extLst>
          </p:cNvPr>
          <p:cNvSpPr txBox="1">
            <a:spLocks/>
          </p:cNvSpPr>
          <p:nvPr/>
        </p:nvSpPr>
        <p:spPr bwMode="auto">
          <a:xfrm>
            <a:off x="1066800" y="5562600"/>
            <a:ext cx="7239000" cy="533400"/>
          </a:xfrm>
          <a:prstGeom prst="rect">
            <a:avLst/>
          </a:prstGeom>
          <a:noFill/>
          <a:ln w="6350" cmpd="sng">
            <a:noFill/>
            <a:miter lim="800000"/>
            <a:headEnd/>
            <a:tailEnd/>
          </a:ln>
        </p:spPr>
        <p:txBody>
          <a:bodyPr vert="horz" wrap="square" lIns="45720" tIns="46038" rIns="45720" bIns="46038" numCol="1"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Comprehensive Diabetes Care: Hemoglobin A1c Testing</a:t>
            </a:r>
          </a:p>
        </p:txBody>
      </p:sp>
      <p:sp>
        <p:nvSpPr>
          <p:cNvPr id="9" name="Content Placeholder 5">
            <a:extLst>
              <a:ext uri="{FF2B5EF4-FFF2-40B4-BE49-F238E27FC236}">
                <a16:creationId xmlns="" xmlns:a16="http://schemas.microsoft.com/office/drawing/2014/main" id="{3ED3BD19-E7D2-4E8A-ABB5-FE5BAFAF7FF4}"/>
              </a:ext>
            </a:extLst>
          </p:cNvPr>
          <p:cNvSpPr txBox="1">
            <a:spLocks/>
          </p:cNvSpPr>
          <p:nvPr/>
        </p:nvSpPr>
        <p:spPr bwMode="auto">
          <a:xfrm>
            <a:off x="1066800" y="2286000"/>
            <a:ext cx="7239000" cy="246888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spcAft>
                <a:spcPts val="600"/>
              </a:spcAft>
            </a:pPr>
            <a:r>
              <a:rPr lang="en-US" b="0" dirty="0"/>
              <a:t>Asthma Medication Ratio</a:t>
            </a:r>
          </a:p>
          <a:p>
            <a:pPr marL="274320" lvl="1">
              <a:spcAft>
                <a:spcPts val="600"/>
              </a:spcAft>
            </a:pPr>
            <a:r>
              <a:rPr lang="en-US" b="0" dirty="0"/>
              <a:t>Controlling High Blood Pressure (HEDIS version)</a:t>
            </a:r>
          </a:p>
          <a:p>
            <a:pPr marL="274320" lvl="1">
              <a:spcAft>
                <a:spcPts val="600"/>
              </a:spcAft>
            </a:pPr>
            <a:r>
              <a:rPr lang="en-US" b="0" dirty="0"/>
              <a:t>Comprehensive Diabetes Care: Hemoglobin A1c (HbA1c) Poor Control (&gt;9.0%)</a:t>
            </a:r>
          </a:p>
          <a:p>
            <a:pPr marL="274320" lvl="1">
              <a:spcAft>
                <a:spcPts val="600"/>
              </a:spcAft>
            </a:pPr>
            <a:r>
              <a:rPr lang="en-US" b="0" dirty="0"/>
              <a:t>Comprehensive Diabetes Care: Hemoglobin A1c (HbA1c) Control (&lt;8.0%)</a:t>
            </a:r>
          </a:p>
          <a:p>
            <a:pPr marL="274320" lvl="1">
              <a:spcAft>
                <a:spcPts val="600"/>
              </a:spcAft>
            </a:pPr>
            <a:r>
              <a:rPr lang="en-US" b="0" dirty="0"/>
              <a:t>Comprehensive Diabetes Care: Eye Exam</a:t>
            </a:r>
          </a:p>
        </p:txBody>
      </p:sp>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tgtEl>
                                          <p:spTgt spid="9">
                                            <p:txEl>
                                              <p:pRg st="0" end="0"/>
                                            </p:txEl>
                                          </p:spTgt>
                                        </p:tgtEl>
                                      </p:cBhvr>
                                    </p:animEffect>
                                    <p:anim calcmode="lin" valueType="num">
                                      <p:cBhvr>
                                        <p:cTn id="1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anim calcmode="lin" valueType="num">
                                      <p:cBhvr>
                                        <p:cTn id="2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1000"/>
                                        <p:tgtEl>
                                          <p:spTgt spid="9">
                                            <p:txEl>
                                              <p:pRg st="4" end="4"/>
                                            </p:txEl>
                                          </p:spTgt>
                                        </p:tgtEl>
                                      </p:cBhvr>
                                    </p:animEffect>
                                    <p:anim calcmode="lin" valueType="num">
                                      <p:cBhvr>
                                        <p:cTn id="3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E9ECFA-6C75-4205-BA50-CC8E5FFE2867}"/>
              </a:ext>
            </a:extLst>
          </p:cNvPr>
          <p:cNvSpPr>
            <a:spLocks noGrp="1"/>
          </p:cNvSpPr>
          <p:nvPr>
            <p:ph type="title"/>
          </p:nvPr>
        </p:nvSpPr>
        <p:spPr/>
        <p:txBody>
          <a:bodyPr/>
          <a:lstStyle/>
          <a:p>
            <a:r>
              <a:rPr lang="en-US" dirty="0"/>
              <a:t>Recap of 1-25-18 Meeting Decisions (Cont’d)</a:t>
            </a:r>
          </a:p>
        </p:txBody>
      </p:sp>
      <p:sp>
        <p:nvSpPr>
          <p:cNvPr id="3" name="Content Placeholder 2">
            <a:extLst>
              <a:ext uri="{FF2B5EF4-FFF2-40B4-BE49-F238E27FC236}">
                <a16:creationId xmlns="" xmlns:a16="http://schemas.microsoft.com/office/drawing/2014/main" id="{E25A6C93-0714-41C0-B1C1-D96D05A3335B}"/>
              </a:ext>
            </a:extLst>
          </p:cNvPr>
          <p:cNvSpPr>
            <a:spLocks noGrp="1"/>
          </p:cNvSpPr>
          <p:nvPr>
            <p:ph sz="half" idx="1"/>
          </p:nvPr>
        </p:nvSpPr>
        <p:spPr>
          <a:xfrm>
            <a:off x="533400" y="1600200"/>
            <a:ext cx="8077200" cy="4572000"/>
          </a:xfrm>
        </p:spPr>
        <p:txBody>
          <a:bodyPr/>
          <a:lstStyle/>
          <a:p>
            <a:pPr marL="457200" indent="-457200">
              <a:buFont typeface="+mj-lt"/>
              <a:buAutoNum type="arabicPeriod" startAt="3"/>
            </a:pPr>
            <a:r>
              <a:rPr lang="en-US" dirty="0"/>
              <a:t>The Taskforce agreed to rename its “Developmental” measure category “Measures Under Consideration” (MUC) to align with MassHealth’s terminology.  The Taskforce tentatively endorsed one chronic illness care MUC and one conceptual MUC. </a:t>
            </a:r>
          </a:p>
          <a:p>
            <a:pPr marL="457200" indent="-457200">
              <a:buFont typeface="+mj-lt"/>
              <a:buAutoNum type="arabicPeriod" startAt="3"/>
            </a:pPr>
            <a:endParaRPr lang="en-US" dirty="0"/>
          </a:p>
        </p:txBody>
      </p:sp>
      <p:sp>
        <p:nvSpPr>
          <p:cNvPr id="4" name="Content Placeholder 5">
            <a:extLst>
              <a:ext uri="{FF2B5EF4-FFF2-40B4-BE49-F238E27FC236}">
                <a16:creationId xmlns="" xmlns:a16="http://schemas.microsoft.com/office/drawing/2014/main" id="{0ED3B022-F4F8-4D96-A58E-A26DD1A6C57A}"/>
              </a:ext>
            </a:extLst>
          </p:cNvPr>
          <p:cNvSpPr txBox="1">
            <a:spLocks/>
          </p:cNvSpPr>
          <p:nvPr/>
        </p:nvSpPr>
        <p:spPr bwMode="auto">
          <a:xfrm>
            <a:off x="1066800" y="2971800"/>
            <a:ext cx="7239000" cy="533400"/>
          </a:xfrm>
          <a:prstGeom prst="rect">
            <a:avLst/>
          </a:prstGeom>
          <a:noFill/>
          <a:ln w="6350" cmpd="sng">
            <a:noFill/>
            <a:miter lim="800000"/>
            <a:headEnd/>
            <a:tailEnd/>
          </a:ln>
        </p:spPr>
        <p:txBody>
          <a:bodyPr vert="horz" wrap="square" lIns="45720" tIns="46038" rIns="45720" bIns="46038" numCol="1"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Optimal Asthma Control</a:t>
            </a:r>
          </a:p>
          <a:p>
            <a:pPr marL="274320" lvl="1"/>
            <a:r>
              <a:rPr lang="en-US" b="0" dirty="0"/>
              <a:t>Controlling High Blood Pressure (measure concept)</a:t>
            </a:r>
          </a:p>
          <a:p>
            <a:pPr marL="685800" lvl="2">
              <a:spcBef>
                <a:spcPts val="0"/>
              </a:spcBef>
              <a:buFont typeface="Book Antiqua" panose="02040602050305030304" pitchFamily="18" charset="0"/>
              <a:buChar char="−"/>
            </a:pPr>
            <a:r>
              <a:rPr lang="en-US" dirty="0">
                <a:latin typeface="Book Antiqua" panose="02040602050305030304" pitchFamily="18" charset="0"/>
              </a:rPr>
              <a:t>Taskforce members preferred a measure superior to the currently available “Controlling High Blood Pressure” measures, and thus identified this as an area for future work.</a:t>
            </a:r>
            <a:endParaRPr lang="en-US" b="0" dirty="0">
              <a:latin typeface="Book Antiqua" panose="02040602050305030304" pitchFamily="18" charset="0"/>
            </a:endParaRPr>
          </a:p>
        </p:txBody>
      </p:sp>
    </p:spTree>
    <p:extLst>
      <p:ext uri="{BB962C8B-B14F-4D97-AF65-F5344CB8AC3E}">
        <p14:creationId xmlns:p14="http://schemas.microsoft.com/office/powerpoint/2010/main" val="309591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1-25-18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2819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602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Review Progress Update</a:t>
            </a:r>
          </a:p>
        </p:txBody>
      </p:sp>
      <p:graphicFrame>
        <p:nvGraphicFramePr>
          <p:cNvPr id="7" name="Chart 6">
            <a:extLst>
              <a:ext uri="{FF2B5EF4-FFF2-40B4-BE49-F238E27FC236}">
                <a16:creationId xmlns="" xmlns:a16="http://schemas.microsoft.com/office/drawing/2014/main" id="{A91F1BC1-F9A7-4C21-A286-87FD45AF90FA}"/>
              </a:ext>
            </a:extLst>
          </p:cNvPr>
          <p:cNvGraphicFramePr/>
          <p:nvPr>
            <p:extLst>
              <p:ext uri="{D42A27DB-BD31-4B8C-83A1-F6EECF244321}">
                <p14:modId xmlns:p14="http://schemas.microsoft.com/office/powerpoint/2010/main" val="3921956087"/>
              </p:ext>
            </p:extLst>
          </p:nvPr>
        </p:nvGraphicFramePr>
        <p:xfrm>
          <a:off x="1295400" y="1143000"/>
          <a:ext cx="7162800" cy="50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249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046720" cy="4800600"/>
          </a:xfrm>
        </p:spPr>
        <p:txBody>
          <a:bodyPr/>
          <a:lstStyle/>
          <a:p>
            <a:r>
              <a:rPr lang="en-US" dirty="0"/>
              <a:t>The Taskforce has identified the following measure categories:</a:t>
            </a:r>
          </a:p>
          <a:p>
            <a:pPr>
              <a:spcAft>
                <a:spcPts val="0"/>
              </a:spcAft>
            </a:pPr>
            <a:endParaRPr lang="en-US" sz="500" dirty="0"/>
          </a:p>
          <a:p>
            <a:pPr marL="803275" lvl="1" indent="-457200">
              <a:spcAft>
                <a:spcPts val="600"/>
              </a:spcAft>
              <a:buFont typeface="+mj-lt"/>
              <a:buAutoNum type="arabicPeriod"/>
            </a:pPr>
            <a:r>
              <a:rPr lang="en-US" u="sng" dirty="0"/>
              <a:t>Core and/or Menu</a:t>
            </a:r>
            <a:endParaRPr lang="en-US" b="0" u="sng" dirty="0"/>
          </a:p>
          <a:p>
            <a:pPr marL="346075" lvl="1" indent="0">
              <a:spcAft>
                <a:spcPts val="600"/>
              </a:spcAft>
              <a:buNone/>
            </a:pPr>
            <a:r>
              <a:rPr lang="en-US" b="0" dirty="0"/>
              <a:t>	</a:t>
            </a:r>
            <a:r>
              <a:rPr lang="en-US" u="sng" dirty="0"/>
              <a:t>Core</a:t>
            </a:r>
            <a:r>
              <a:rPr lang="en-US" b="0" dirty="0"/>
              <a:t>: measures that all payers and ACOs use</a:t>
            </a:r>
          </a:p>
          <a:p>
            <a:pPr marL="346075" lvl="1" indent="0">
              <a:buNone/>
            </a:pPr>
            <a:r>
              <a:rPr lang="en-US" b="0" dirty="0"/>
              <a:t>	</a:t>
            </a:r>
            <a:r>
              <a:rPr lang="en-US" u="sng" dirty="0"/>
              <a:t>Menu</a:t>
            </a:r>
            <a:r>
              <a:rPr lang="en-US" b="0" dirty="0"/>
              <a:t>: measures from which payers and ACOs choose</a:t>
            </a:r>
          </a:p>
          <a:p>
            <a:pPr lvl="1">
              <a:spcAft>
                <a:spcPts val="0"/>
              </a:spcAft>
            </a:pPr>
            <a:endParaRPr lang="en-US" sz="1000" u="sng" dirty="0"/>
          </a:p>
          <a:p>
            <a:pPr marL="803275" lvl="1" indent="-457200">
              <a:spcAft>
                <a:spcPts val="600"/>
              </a:spcAft>
              <a:buFont typeface="+mj-lt"/>
              <a:buAutoNum type="arabicPeriod" startAt="2"/>
            </a:pPr>
            <a:r>
              <a:rPr lang="en-US" u="sng" dirty="0"/>
              <a:t>Monitoring</a:t>
            </a:r>
            <a:r>
              <a:rPr lang="en-US" b="0" dirty="0"/>
              <a:t> – measures for which performance should be tracked, either because a) current performance is high or b) data are not currently available (</a:t>
            </a:r>
            <a:r>
              <a:rPr lang="en-US" sz="1800" b="0" kern="1200" dirty="0">
                <a:ea typeface="+mn-ea"/>
                <a:cs typeface="+mn-cs"/>
              </a:rPr>
              <a:t>e.g., some opioid measures).</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a:t>
            </a:r>
            <a:r>
              <a:rPr lang="en-US" b="0" kern="1200" dirty="0">
                <a:latin typeface="Book Antiqua" panose="02040602050305030304" pitchFamily="18" charset="0"/>
                <a:ea typeface="+mn-ea"/>
                <a:cs typeface="+mn-cs"/>
              </a:rPr>
              <a:t>easures that utilize claims data will be calculated at the ACO level</a:t>
            </a:r>
          </a:p>
          <a:p>
            <a:pPr marL="1085850" lvl="2" indent="-285750">
              <a:spcBef>
                <a:spcPts val="0"/>
              </a:spcBef>
              <a:buFont typeface="Arial" pitchFamily="34" charset="0"/>
              <a:buChar char="–"/>
            </a:pPr>
            <a:r>
              <a:rPr lang="en-US" kern="1200" dirty="0">
                <a:latin typeface="Book Antiqua" panose="02040602050305030304" pitchFamily="18" charset="0"/>
                <a:ea typeface="+mn-ea"/>
                <a:cs typeface="+mn-cs"/>
              </a:rPr>
              <a:t>m</a:t>
            </a:r>
            <a:r>
              <a:rPr lang="en-US" b="0" kern="1200" dirty="0">
                <a:latin typeface="Book Antiqua" panose="02040602050305030304" pitchFamily="18" charset="0"/>
                <a:ea typeface="+mn-ea"/>
                <a:cs typeface="+mn-cs"/>
              </a:rPr>
              <a:t>easures that utilize clinical data will be calculated at alternative levels (e.g., hospital, state)</a:t>
            </a:r>
            <a:endParaRPr lang="en-US" dirty="0">
              <a:solidFill>
                <a:schemeClr val="tx1"/>
              </a:solidFill>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8</a:t>
            </a:fld>
            <a:endParaRPr lang="en-US" altLang="en-US" dirty="0"/>
          </a:p>
        </p:txBody>
      </p:sp>
      <p:sp>
        <p:nvSpPr>
          <p:cNvPr id="9" name="Title 8">
            <a:extLst>
              <a:ext uri="{FF2B5EF4-FFF2-40B4-BE49-F238E27FC236}">
                <a16:creationId xmlns=""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411304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046720" cy="4800600"/>
          </a:xfrm>
        </p:spPr>
        <p:txBody>
          <a:bodyPr/>
          <a:lstStyle/>
          <a:p>
            <a:pPr>
              <a:spcAft>
                <a:spcPts val="600"/>
              </a:spcAft>
            </a:pPr>
            <a:r>
              <a:rPr lang="en-US" dirty="0"/>
              <a:t>The Taskforce has identified the following measure categories:</a:t>
            </a:r>
          </a:p>
          <a:p>
            <a:pPr>
              <a:spcAft>
                <a:spcPts val="0"/>
              </a:spcAft>
            </a:pPr>
            <a:endParaRPr lang="en-US" sz="1000" dirty="0"/>
          </a:p>
          <a:p>
            <a:pPr marL="803275" lvl="1" indent="-457200">
              <a:spcAft>
                <a:spcPts val="600"/>
              </a:spcAft>
              <a:buFont typeface="+mj-lt"/>
              <a:buAutoNum type="arabicPeriod" startAt="3"/>
            </a:pPr>
            <a:r>
              <a:rPr lang="en-US" u="sng" dirty="0"/>
              <a:t>Measures Under Consideration</a:t>
            </a:r>
            <a:r>
              <a:rPr lang="en-US" dirty="0"/>
              <a:t> (previously “Developmental Measures”) </a:t>
            </a:r>
            <a:r>
              <a:rPr lang="en-US" b="0" dirty="0"/>
              <a:t>– </a:t>
            </a:r>
          </a:p>
          <a:p>
            <a:pPr marL="974725" lvl="2" indent="-457200">
              <a:spcAft>
                <a:spcPts val="600"/>
              </a:spcAft>
              <a:buFont typeface="Arial" panose="020B0604020202020204" pitchFamily="34" charset="0"/>
              <a:buChar char="•"/>
            </a:pPr>
            <a:r>
              <a:rPr lang="en-US" b="0" dirty="0">
                <a:latin typeface="Book Antiqua" panose="02040602050305030304" pitchFamily="18" charset="0"/>
              </a:rPr>
              <a:t>measure concepts that address important areas of health/outcomes, but for which a specific measure has not been defined, and </a:t>
            </a:r>
          </a:p>
          <a:p>
            <a:pPr marL="974725" lvl="2" indent="-457200">
              <a:spcAft>
                <a:spcPts val="600"/>
              </a:spcAft>
              <a:buFont typeface="Arial" panose="020B0604020202020204" pitchFamily="34" charset="0"/>
              <a:buChar char="•"/>
            </a:pPr>
            <a:r>
              <a:rPr lang="en-US" dirty="0">
                <a:latin typeface="Book Antiqua" panose="02040602050305030304" pitchFamily="18" charset="0"/>
              </a:rPr>
              <a:t>measures </a:t>
            </a:r>
            <a:r>
              <a:rPr lang="en-US" b="0" dirty="0">
                <a:latin typeface="Book Antiqua" panose="02040602050305030304" pitchFamily="18" charset="0"/>
              </a:rPr>
              <a:t>not yet validated and/or tested for implementation (e.g., weight loss, tobacco quit rate)</a:t>
            </a: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9</a:t>
            </a:fld>
            <a:endParaRPr lang="en-US" altLang="en-US" dirty="0"/>
          </a:p>
        </p:txBody>
      </p:sp>
      <p:sp>
        <p:nvSpPr>
          <p:cNvPr id="9" name="Title 8">
            <a:extLst>
              <a:ext uri="{FF2B5EF4-FFF2-40B4-BE49-F238E27FC236}">
                <a16:creationId xmlns=""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150111622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F3D51BB9-DEB6-4460-8125-E187CA6439EC}">
  <ds:schemaRefs>
    <ds:schemaRef ds:uri="http://www.w3.org/XML/1998/namespace"/>
    <ds:schemaRef ds:uri="34dc536f-1af3-405a-935d-0fb3b6674883"/>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d29a8555-db37-4257-91ea-e6d336cdedf2"/>
  </ds:schemaRefs>
</ds:datastoreItem>
</file>

<file path=customXml/itemProps3.xml><?xml version="1.0" encoding="utf-8"?>
<ds:datastoreItem xmlns:ds="http://schemas.openxmlformats.org/officeDocument/2006/customXml" ds:itemID="{4B483CD2-9D26-4FED-AF48-68C18673654F}"/>
</file>

<file path=docProps/app.xml><?xml version="1.0" encoding="utf-8"?>
<Properties xmlns="http://schemas.openxmlformats.org/officeDocument/2006/extended-properties" xmlns:vt="http://schemas.openxmlformats.org/officeDocument/2006/docPropsVTypes">
  <Template>Quality Measurement Taskforce Meeting 9</Template>
  <TotalTime>939</TotalTime>
  <Words>2956</Words>
  <Application>Microsoft Office PowerPoint</Application>
  <PresentationFormat>On-screen Show (4:3)</PresentationFormat>
  <Paragraphs>575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EOHHS</vt:lpstr>
      <vt:lpstr>PowerPoint Presentation</vt:lpstr>
      <vt:lpstr>Agenda</vt:lpstr>
      <vt:lpstr>Agenda</vt:lpstr>
      <vt:lpstr>Recap of 1-25-18 Meeting Decisions</vt:lpstr>
      <vt:lpstr>Recap of 1-25-18 Meeting Decisions (Cont’d)</vt:lpstr>
      <vt:lpstr>Agenda</vt:lpstr>
      <vt:lpstr>Measure Review Progress Update</vt:lpstr>
      <vt:lpstr>Measure Review Progress Update (Cont’d)</vt:lpstr>
      <vt:lpstr>Measure Review Progress Update (Cont’d)</vt:lpstr>
      <vt:lpstr>Measure Review Progress Update (Cont’d)</vt:lpstr>
      <vt:lpstr>Agenda</vt:lpstr>
      <vt:lpstr>Chronic Illness Care Measures: Diabetes (Adult)</vt:lpstr>
      <vt:lpstr>Chronic Illness Care Measures: Diabetes (Adult)</vt:lpstr>
      <vt:lpstr>Chronic Illness Care Measures: Patient Safety (Adult)</vt:lpstr>
      <vt:lpstr>Chronic Illness Care Measures (Cont’d)</vt:lpstr>
      <vt:lpstr>Chronic Illness Care Measures (Cont’d)</vt:lpstr>
      <vt:lpstr>Chronic Illness Care Measures: Cancer Care (Adolescent and Adult)</vt:lpstr>
      <vt:lpstr>Chronic Illness Care Measures: Neurology (All Ages)</vt:lpstr>
      <vt:lpstr>Chronic Illness Care Measures: Orthopedic Care (Adult)</vt:lpstr>
      <vt:lpstr>Equity</vt:lpstr>
      <vt:lpstr>Social Determinants of Health</vt:lpstr>
      <vt:lpstr>Social Determinants of Health Screening &amp; Identification</vt:lpstr>
      <vt:lpstr>Social Determinants of Health Screening &amp; Identification (Cont’d)</vt:lpstr>
      <vt:lpstr>Social Determinants of Health Intervention</vt:lpstr>
      <vt:lpstr>Health Behaviors: Diet and Exercise</vt:lpstr>
      <vt:lpstr>Health Behaviors: Behavioral Health, Overall Health</vt:lpstr>
      <vt:lpstr>Patient Experience</vt:lpstr>
      <vt:lpstr>Patient Experience (Cont’d)</vt:lpstr>
      <vt:lpstr>Patient Experience (Cont’d)</vt:lpstr>
      <vt:lpstr>Patient Experience (Cont’d)</vt:lpstr>
      <vt:lpstr>Patient Experience (Cont’d)</vt:lpstr>
      <vt:lpstr>Integration Measures</vt:lpstr>
      <vt:lpstr>Integration Measures</vt:lpstr>
      <vt:lpstr>Patient Engagement</vt:lpstr>
      <vt:lpstr>Agenda</vt:lpstr>
      <vt:lpstr>Next Steps: Meeting Schedule</vt:lpstr>
      <vt:lpstr>Reference Slides</vt:lpstr>
      <vt:lpstr>Criteria for Candidate Set</vt:lpstr>
      <vt:lpstr>Candidate Measure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user</cp:lastModifiedBy>
  <cp:revision>28</cp:revision>
  <cp:lastPrinted>2017-05-30T14:59:29Z</cp:lastPrinted>
  <dcterms:created xsi:type="dcterms:W3CDTF">2018-01-26T16:47:12Z</dcterms:created>
  <dcterms:modified xsi:type="dcterms:W3CDTF">2018-02-06T13:43:58Z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