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style1.xml" ContentType="application/vnd.ms-office.chartstyl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44"/>
  </p:notesMasterIdLst>
  <p:handoutMasterIdLst>
    <p:handoutMasterId r:id="rId45"/>
  </p:handoutMasterIdLst>
  <p:sldIdLst>
    <p:sldId id="483" r:id="rId5"/>
    <p:sldId id="543" r:id="rId6"/>
    <p:sldId id="680" r:id="rId7"/>
    <p:sldId id="719" r:id="rId8"/>
    <p:sldId id="724" r:id="rId9"/>
    <p:sldId id="681" r:id="rId10"/>
    <p:sldId id="705" r:id="rId11"/>
    <p:sldId id="710" r:id="rId12"/>
    <p:sldId id="743" r:id="rId13"/>
    <p:sldId id="709" r:id="rId14"/>
    <p:sldId id="704" r:id="rId15"/>
    <p:sldId id="728" r:id="rId16"/>
    <p:sldId id="732" r:id="rId17"/>
    <p:sldId id="731" r:id="rId18"/>
    <p:sldId id="726" r:id="rId19"/>
    <p:sldId id="725" r:id="rId20"/>
    <p:sldId id="733" r:id="rId21"/>
    <p:sldId id="734" r:id="rId22"/>
    <p:sldId id="735" r:id="rId23"/>
    <p:sldId id="744" r:id="rId24"/>
    <p:sldId id="745" r:id="rId25"/>
    <p:sldId id="755" r:id="rId26"/>
    <p:sldId id="756" r:id="rId27"/>
    <p:sldId id="757" r:id="rId28"/>
    <p:sldId id="748" r:id="rId29"/>
    <p:sldId id="747" r:id="rId30"/>
    <p:sldId id="749" r:id="rId31"/>
    <p:sldId id="750" r:id="rId32"/>
    <p:sldId id="759" r:id="rId33"/>
    <p:sldId id="751" r:id="rId34"/>
    <p:sldId id="753" r:id="rId35"/>
    <p:sldId id="739" r:id="rId36"/>
    <p:sldId id="741" r:id="rId37"/>
    <p:sldId id="754" r:id="rId38"/>
    <p:sldId id="682" r:id="rId39"/>
    <p:sldId id="706" r:id="rId40"/>
    <p:sldId id="607" r:id="rId41"/>
    <p:sldId id="581" r:id="rId42"/>
    <p:sldId id="603" r:id="rId43"/>
  </p:sldIdLst>
  <p:sldSz cx="9144000" cy="6858000" type="screen4x3"/>
  <p:notesSz cx="7010400" cy="92964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ow, Yvonne (HPC)" initials="YC" lastIdx="2" clrIdx="0"/>
  <p:cmAuthor id="7" name="KSB" initials="KSB" lastIdx="5" clrIdx="7"/>
  <p:cmAuthor id="1" name="user" initials="u" lastIdx="2" clrIdx="1"/>
  <p:cmAuthor id="8" name="lshaughnessy" initials="ls" lastIdx="3" clrIdx="8"/>
  <p:cmAuthor id="2" name="Michael Bailit" initials="MB" lastIdx="153" clrIdx="2">
    <p:extLst/>
  </p:cmAuthor>
  <p:cmAuthor id="3" name="Cristi Carman" initials="CC" lastIdx="0" clrIdx="3"/>
  <p:cmAuthor id="4" name="Deepti Kanneganti" initials="DK" lastIdx="194" clrIdx="4">
    <p:extLst/>
  </p:cmAuthor>
  <p:cmAuthor id="5" name="Deepti Kanneganti" initials="DK [2]" lastIdx="1" clrIdx="5">
    <p:extLst/>
  </p:cmAuthor>
  <p:cmAuthor id="6" name="Vivian Haime" initials="VH"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003399"/>
    <a:srgbClr val="8E0000"/>
    <a:srgbClr val="FEEDD3"/>
    <a:srgbClr val="005480"/>
    <a:srgbClr val="336699"/>
    <a:srgbClr val="8C3FC5"/>
    <a:srgbClr val="225E95"/>
    <a:srgbClr val="7CBF33"/>
    <a:srgbClr val="8238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5429" autoAdjust="0"/>
  </p:normalViewPr>
  <p:slideViewPr>
    <p:cSldViewPr>
      <p:cViewPr varScale="1">
        <p:scale>
          <a:sx n="113" d="100"/>
          <a:sy n="113" d="100"/>
        </p:scale>
        <p:origin x="-1500" y="-108"/>
      </p:cViewPr>
      <p:guideLst>
        <p:guide orient="horz" pos="2160"/>
        <p:guide pos="2880"/>
      </p:guideLst>
    </p:cSldViewPr>
  </p:slideViewPr>
  <p:outlineViewPr>
    <p:cViewPr>
      <p:scale>
        <a:sx n="33" d="100"/>
        <a:sy n="33" d="100"/>
      </p:scale>
      <p:origin x="0" y="3534"/>
    </p:cViewPr>
  </p:outlineViewPr>
  <p:notesTextViewPr>
    <p:cViewPr>
      <p:scale>
        <a:sx n="3" d="2"/>
        <a:sy n="3" d="2"/>
      </p:scale>
      <p:origin x="0" y="0"/>
    </p:cViewPr>
  </p:notesTextViewPr>
  <p:sorterViewPr>
    <p:cViewPr>
      <p:scale>
        <a:sx n="200" d="100"/>
        <a:sy n="200" d="100"/>
      </p:scale>
      <p:origin x="0" y="-2388"/>
    </p:cViewPr>
  </p:sorterViewPr>
  <p:notesViewPr>
    <p:cSldViewPr>
      <p:cViewPr varScale="1">
        <p:scale>
          <a:sx n="99" d="100"/>
          <a:sy n="99" d="100"/>
        </p:scale>
        <p:origin x="-357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gs" Target="tags/tag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800" dirty="0">
                <a:solidFill>
                  <a:schemeClr val="tx1"/>
                </a:solidFill>
              </a:rPr>
              <a:t>Measures Reviewed by the Taskforce</a:t>
            </a:r>
          </a:p>
          <a:p>
            <a:pPr>
              <a:defRPr sz="1862" b="0" i="0" u="none" strike="noStrike" kern="1200" spc="0" baseline="0">
                <a:solidFill>
                  <a:schemeClr val="tx1">
                    <a:lumMod val="65000"/>
                    <a:lumOff val="35000"/>
                  </a:schemeClr>
                </a:solidFill>
                <a:latin typeface="+mn-lt"/>
                <a:ea typeface="+mn-ea"/>
                <a:cs typeface="+mn-cs"/>
              </a:defRPr>
            </a:pPr>
            <a:r>
              <a:rPr lang="en-US" sz="1800" dirty="0">
                <a:solidFill>
                  <a:schemeClr val="tx1"/>
                </a:solidFill>
              </a:rPr>
              <a:t>N = 104</a:t>
            </a:r>
          </a:p>
        </c:rich>
      </c:tx>
      <c:layout>
        <c:manualLayout>
          <c:xMode val="edge"/>
          <c:yMode val="edge"/>
          <c:x val="0.16950354609929077"/>
          <c:y val="1.4999999999999999E-2"/>
        </c:manualLayout>
      </c:layout>
      <c:overlay val="0"/>
      <c:spPr>
        <a:noFill/>
        <a:ln>
          <a:noFill/>
        </a:ln>
        <a:effectLst/>
      </c:spPr>
    </c:title>
    <c:autoTitleDeleted val="0"/>
    <c:plotArea>
      <c:layout>
        <c:manualLayout>
          <c:layoutTarget val="inner"/>
          <c:xMode val="edge"/>
          <c:yMode val="edge"/>
          <c:x val="0.20310353493047412"/>
          <c:y val="0.16640472440944881"/>
          <c:w val="0.47677180267239322"/>
          <c:h val="0.6803662481379017"/>
        </c:manualLayout>
      </c:layout>
      <c:pieChart>
        <c:varyColors val="1"/>
        <c:ser>
          <c:idx val="0"/>
          <c:order val="0"/>
          <c:tx>
            <c:strRef>
              <c:f>Sheet1!$B$1</c:f>
              <c:strCache>
                <c:ptCount val="1"/>
                <c:pt idx="0">
                  <c:v>Measures Reviewed by the Taskforce</c:v>
                </c:pt>
              </c:strCache>
            </c:strRef>
          </c:tx>
          <c:spPr>
            <a:ln w="9525">
              <a:solidFill>
                <a:schemeClr val="tx1"/>
              </a:solidFill>
            </a:ln>
          </c:spPr>
          <c:dPt>
            <c:idx val="0"/>
            <c:bubble3D val="0"/>
            <c:spPr>
              <a:solidFill>
                <a:schemeClr val="accent6">
                  <a:lumMod val="60000"/>
                  <a:lumOff val="40000"/>
                </a:schemeClr>
              </a:solidFill>
              <a:ln w="9525">
                <a:solidFill>
                  <a:schemeClr val="tx1"/>
                </a:solidFill>
              </a:ln>
              <a:effectLst/>
            </c:spPr>
            <c:extLst xmlns:c16r2="http://schemas.microsoft.com/office/drawing/2015/06/chart">
              <c:ext xmlns:c16="http://schemas.microsoft.com/office/drawing/2014/chart" uri="{C3380CC4-5D6E-409C-BE32-E72D297353CC}">
                <c16:uniqueId val="{00000002-2B6F-4ABE-9877-30F31326DB33}"/>
              </c:ext>
            </c:extLst>
          </c:dPt>
          <c:dPt>
            <c:idx val="1"/>
            <c:bubble3D val="0"/>
            <c:spPr>
              <a:solidFill>
                <a:schemeClr val="accent4">
                  <a:lumMod val="65000"/>
                  <a:lumOff val="35000"/>
                </a:schemeClr>
              </a:solidFill>
              <a:ln w="9525">
                <a:solidFill>
                  <a:schemeClr val="tx1"/>
                </a:solidFill>
              </a:ln>
              <a:effectLst/>
            </c:spPr>
            <c:extLst xmlns:c16r2="http://schemas.microsoft.com/office/drawing/2015/06/chart">
              <c:ext xmlns:c16="http://schemas.microsoft.com/office/drawing/2014/chart" uri="{C3380CC4-5D6E-409C-BE32-E72D297353CC}">
                <c16:uniqueId val="{00000003-4109-424D-BA62-5B7C0AFA0747}"/>
              </c:ext>
            </c:extLst>
          </c:dPt>
          <c:dPt>
            <c:idx val="2"/>
            <c:bubble3D val="0"/>
            <c:spPr>
              <a:solidFill>
                <a:schemeClr val="tx2">
                  <a:lumMod val="40000"/>
                  <a:lumOff val="60000"/>
                </a:schemeClr>
              </a:solidFill>
              <a:ln w="9525">
                <a:solidFill>
                  <a:schemeClr val="tx1"/>
                </a:solidFill>
              </a:ln>
              <a:effectLst/>
            </c:spPr>
            <c:extLst xmlns:c16r2="http://schemas.microsoft.com/office/drawing/2015/06/chart">
              <c:ext xmlns:c16="http://schemas.microsoft.com/office/drawing/2014/chart" uri="{C3380CC4-5D6E-409C-BE32-E72D297353CC}">
                <c16:uniqueId val="{00000001-2B6F-4ABE-9877-30F31326DB33}"/>
              </c:ext>
            </c:extLst>
          </c:dPt>
          <c:dPt>
            <c:idx val="3"/>
            <c:bubble3D val="0"/>
            <c:spPr>
              <a:solidFill>
                <a:schemeClr val="accent2">
                  <a:shade val="58000"/>
                </a:schemeClr>
              </a:solidFill>
              <a:ln w="9525">
                <a:solidFill>
                  <a:schemeClr val="tx1"/>
                </a:solidFill>
              </a:ln>
              <a:effectLst/>
            </c:spPr>
            <c:extLst xmlns:c16r2="http://schemas.microsoft.com/office/drawing/2015/06/chart">
              <c:ext xmlns:c16="http://schemas.microsoft.com/office/drawing/2014/chart" uri="{C3380CC4-5D6E-409C-BE32-E72D297353CC}">
                <c16:uniqueId val="{00000007-4109-424D-BA62-5B7C0AFA0747}"/>
              </c:ext>
            </c:extLst>
          </c:dPt>
          <c:dPt>
            <c:idx val="4"/>
            <c:bubble3D val="0"/>
            <c:spPr>
              <a:solidFill>
                <a:schemeClr val="accent3">
                  <a:lumMod val="85000"/>
                </a:schemeClr>
              </a:solidFill>
              <a:ln w="9525">
                <a:solidFill>
                  <a:schemeClr val="tx1"/>
                </a:solidFill>
              </a:ln>
              <a:effectLst/>
            </c:spPr>
            <c:extLst xmlns:c16r2="http://schemas.microsoft.com/office/drawing/2015/06/chart">
              <c:ext xmlns:c16="http://schemas.microsoft.com/office/drawing/2014/chart" uri="{C3380CC4-5D6E-409C-BE32-E72D297353CC}">
                <c16:uniqueId val="{00000008-DF6D-43E7-AE28-06C013EA7F0B}"/>
              </c:ext>
            </c:extLst>
          </c:dPt>
          <c:dLbls>
            <c:dLbl>
              <c:idx val="0"/>
              <c:layout/>
              <c:dLblPos val="bestFit"/>
              <c:showLegendKey val="0"/>
              <c:showVal val="1"/>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2B6F-4ABE-9877-30F31326DB33}"/>
                </c:ext>
              </c:extLst>
            </c:dLbl>
            <c:dLbl>
              <c:idx val="2"/>
              <c:layout/>
              <c:dLblPos val="bestFit"/>
              <c:showLegendKey val="0"/>
              <c:showVal val="1"/>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2B6F-4ABE-9877-30F31326DB33}"/>
                </c:ext>
              </c:extLst>
            </c:dLbl>
            <c:dLbl>
              <c:idx val="3"/>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4109-424D-BA62-5B7C0AFA0747}"/>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DF6D-43E7-AE28-06C013EA7F0B}"/>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Tentatively Endorsed</c:v>
                </c:pt>
                <c:pt idx="1">
                  <c:v>Did Not Endorse</c:v>
                </c:pt>
                <c:pt idx="2">
                  <c:v>Measures Under Consideration</c:v>
                </c:pt>
                <c:pt idx="3">
                  <c:v>Monitoring</c:v>
                </c:pt>
              </c:strCache>
            </c:strRef>
          </c:cat>
          <c:val>
            <c:numRef>
              <c:f>Sheet1!$B$2:$B$5</c:f>
              <c:numCache>
                <c:formatCode>General</c:formatCode>
                <c:ptCount val="4"/>
                <c:pt idx="0">
                  <c:v>30</c:v>
                </c:pt>
                <c:pt idx="1">
                  <c:v>65</c:v>
                </c:pt>
                <c:pt idx="2">
                  <c:v>6</c:v>
                </c:pt>
                <c:pt idx="3">
                  <c:v>3</c:v>
                </c:pt>
              </c:numCache>
            </c:numRef>
          </c:val>
          <c:extLst xmlns:c16r2="http://schemas.microsoft.com/office/drawing/2015/06/chart">
            <c:ext xmlns:c16="http://schemas.microsoft.com/office/drawing/2014/chart" uri="{C3380CC4-5D6E-409C-BE32-E72D297353CC}">
              <c16:uniqueId val="{00000000-2B6F-4ABE-9877-30F31326DB33}"/>
            </c:ext>
          </c:extLst>
        </c:ser>
        <c:dLbls>
          <c:showLegendKey val="0"/>
          <c:showVal val="0"/>
          <c:showCatName val="0"/>
          <c:showSerName val="0"/>
          <c:showPercent val="0"/>
          <c:showBubbleSize val="0"/>
          <c:showLeaderLines val="1"/>
        </c:dLbls>
        <c:firstSliceAng val="43"/>
      </c:pieChart>
      <c:spPr>
        <a:noFill/>
        <a:ln>
          <a:noFill/>
        </a:ln>
        <a:effectLst/>
      </c:spPr>
    </c:plotArea>
    <c:legend>
      <c:legendPos val="b"/>
      <c:layout>
        <c:manualLayout>
          <c:xMode val="edge"/>
          <c:yMode val="edge"/>
          <c:x val="4.0410872843022284E-2"/>
          <c:y val="0.85570629921259844"/>
          <c:w val="0.95556597978444202"/>
          <c:h val="0.1280775590551181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B481253-7591-4523-955E-F80A848495CF}" type="datetimeFigureOut">
              <a:rPr lang="en-US" smtClean="0"/>
              <a:t>2/6/2018</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9DC8BEB-EE67-441D-A873-0468255F46D5}" type="slidenum">
              <a:rPr lang="en-US" smtClean="0"/>
              <a:t>‹#›</a:t>
            </a:fld>
            <a:endParaRPr lang="en-US" dirty="0"/>
          </a:p>
        </p:txBody>
      </p:sp>
    </p:spTree>
    <p:extLst>
      <p:ext uri="{BB962C8B-B14F-4D97-AF65-F5344CB8AC3E}">
        <p14:creationId xmlns:p14="http://schemas.microsoft.com/office/powerpoint/2010/main" val="2609859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E87F2B8-DAB1-4BB7-AA03-13CA34FE8FA5}" type="datetimeFigureOut">
              <a:rPr lang="en-US" smtClean="0"/>
              <a:t>2/6/2018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9B7833D-D0AA-4DCD-A1FD-49E43A30758C}" type="slidenum">
              <a:rPr lang="en-US" smtClean="0"/>
              <a:t>‹#›</a:t>
            </a:fld>
            <a:endParaRPr lang="en-US" dirty="0"/>
          </a:p>
        </p:txBody>
      </p:sp>
    </p:spTree>
    <p:extLst>
      <p:ext uri="{BB962C8B-B14F-4D97-AF65-F5344CB8AC3E}">
        <p14:creationId xmlns:p14="http://schemas.microsoft.com/office/powerpoint/2010/main" val="221080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371600"/>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a:t>Edit Master text styles</a:t>
            </a:r>
          </a:p>
          <a:p>
            <a:pPr lvl="1"/>
            <a:r>
              <a:rPr lang="en-US"/>
              <a:t>Second level</a:t>
            </a:r>
          </a:p>
        </p:txBody>
      </p:sp>
      <p:sp>
        <p:nvSpPr>
          <p:cNvPr id="4" name="TextBox 3"/>
          <p:cNvSpPr txBox="1"/>
          <p:nvPr userDrawn="1"/>
        </p:nvSpPr>
        <p:spPr>
          <a:xfrm rot="16200000">
            <a:off x="-2008187" y="2961790"/>
            <a:ext cx="4254500" cy="215444"/>
          </a:xfrm>
          <a:prstGeom prst="rect">
            <a:avLst/>
          </a:prstGeom>
          <a:noFill/>
        </p:spPr>
        <p:txBody>
          <a:bodyPr wrap="square" rtlCol="0">
            <a:spAutoFit/>
          </a:bodyPr>
          <a:lstStyle/>
          <a:p>
            <a:pPr algn="ctr"/>
            <a:r>
              <a:rPr lang="en-US" sz="800" b="0" cap="all" baseline="0" dirty="0"/>
              <a:t>Confidential WORKING draft – policy IN DEVELOPMENT</a:t>
            </a:r>
          </a:p>
        </p:txBody>
      </p:sp>
    </p:spTree>
    <p:extLst>
      <p:ext uri="{BB962C8B-B14F-4D97-AF65-F5344CB8AC3E}">
        <p14:creationId xmlns:p14="http://schemas.microsoft.com/office/powerpoint/2010/main" val="12238032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1" y="3124200"/>
            <a:ext cx="4667250" cy="1568257"/>
          </a:xfrm>
        </p:spPr>
        <p:txBody>
          <a:bodyPr lIns="91430" tIns="45716" rIns="91430" bIns="45716"/>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p:txBody>
      </p:sp>
      <p:sp>
        <p:nvSpPr>
          <p:cNvPr id="3200006" name="Rectangle 6"/>
          <p:cNvSpPr>
            <a:spLocks noChangeArrowheads="1"/>
          </p:cNvSpPr>
          <p:nvPr userDrawn="1"/>
        </p:nvSpPr>
        <p:spPr bwMode="white">
          <a:xfrm>
            <a:off x="152400" y="1143000"/>
            <a:ext cx="44958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nchor="b"/>
          <a:lstStyle/>
          <a:p>
            <a:pPr eaLnBrk="0" fontAlgn="base" hangingPunct="0">
              <a:spcBef>
                <a:spcPct val="20000"/>
              </a:spcBef>
              <a:spcAft>
                <a:spcPct val="0"/>
              </a:spcAft>
              <a:tabLst>
                <a:tab pos="915891" algn="l"/>
              </a:tabLst>
            </a:pPr>
            <a:r>
              <a:rPr lang="en-US" altLang="en-US" sz="2800" b="1" dirty="0">
                <a:solidFill>
                  <a:srgbClr val="F8F8F8"/>
                </a:solidFill>
              </a:rPr>
              <a:t>Commonwealth of Massachusetts</a:t>
            </a:r>
            <a:br>
              <a:rPr lang="en-US" altLang="en-US" sz="2800" b="1" dirty="0">
                <a:solidFill>
                  <a:srgbClr val="F8F8F8"/>
                </a:solidFill>
              </a:rPr>
            </a:br>
            <a:r>
              <a:rPr lang="en-US" altLang="en-US" sz="1900" b="1" dirty="0">
                <a:solidFill>
                  <a:srgbClr val="F8F8F8"/>
                </a:solidFill>
              </a:rPr>
              <a:t>Executive Office of Health and Human Services</a:t>
            </a:r>
            <a:br>
              <a:rPr lang="en-US" altLang="en-US" sz="1900" b="1" dirty="0">
                <a:solidFill>
                  <a:srgbClr val="F8F8F8"/>
                </a:solidFill>
              </a:rPr>
            </a:br>
            <a:r>
              <a:rPr lang="en-US" altLang="en-US" sz="1900" b="1" dirty="0">
                <a:solidFill>
                  <a:srgbClr val="F8F8F8"/>
                </a:solidFill>
              </a:rPr>
              <a:t/>
            </a:r>
            <a:br>
              <a:rPr lang="en-US" altLang="en-US" sz="1900" b="1" dirty="0">
                <a:solidFill>
                  <a:srgbClr val="F8F8F8"/>
                </a:solidFill>
              </a:rPr>
            </a:br>
            <a:endParaRPr lang="en-US" sz="2800" b="1" dirty="0">
              <a:solidFill>
                <a:srgbClr val="F8F8F8"/>
              </a:solidFill>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280509375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ags" Target="../tags/tag3.xml"/><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Picture 2" descr="top blue"/>
          <p:cNvPicPr>
            <a:picLocks noChangeAspect="1" noChangeArrowheads="1"/>
          </p:cNvPicPr>
          <p:nvPr/>
        </p:nvPicPr>
        <p:blipFill>
          <a:blip r:embed="rId6"/>
          <a:srcRect l="23065"/>
          <a:stretch>
            <a:fillRect/>
          </a:stretch>
        </p:blipFill>
        <p:spPr bwMode="auto">
          <a:xfrm>
            <a:off x="0" y="0"/>
            <a:ext cx="9150350" cy="930275"/>
          </a:xfrm>
          <a:prstGeom prst="rect">
            <a:avLst/>
          </a:prstGeom>
          <a:noFill/>
          <a:ln w="9525">
            <a:noFill/>
            <a:miter lim="800000"/>
            <a:headEnd/>
            <a:tailEnd/>
          </a:ln>
        </p:spPr>
      </p:pic>
      <p:sp>
        <p:nvSpPr>
          <p:cNvPr id="1027"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1030" name="Picture 6" descr="best ver2b seal"/>
          <p:cNvPicPr>
            <a:picLocks noChangeAspect="1" noChangeArrowheads="1"/>
          </p:cNvPicPr>
          <p:nvPr/>
        </p:nvPicPr>
        <p:blipFill>
          <a:blip r:embed="rId7">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5" name="Text Box 9"/>
          <p:cNvSpPr txBox="1">
            <a:spLocks noChangeArrowheads="1"/>
          </p:cNvSpPr>
          <p:nvPr/>
        </p:nvSpPr>
        <p:spPr bwMode="auto">
          <a:xfrm>
            <a:off x="4038600" y="6613525"/>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74C11B1E-D27A-4545-9113-CFB59631C2EA}"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
        <p:nvSpPr>
          <p:cNvPr id="3198987" name="AcnSubjectTitle_ID_3198987" hidden="1"/>
          <p:cNvSpPr txBox="1">
            <a:spLocks noChangeArrowheads="1"/>
          </p:cNvSpPr>
          <p:nvPr>
            <p:custDataLst>
              <p:tags r:id="rId4"/>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5"/>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Tree>
    <p:extLst>
      <p:ext uri="{BB962C8B-B14F-4D97-AF65-F5344CB8AC3E}">
        <p14:creationId xmlns:p14="http://schemas.microsoft.com/office/powerpoint/2010/main" val="1838582338"/>
      </p:ext>
    </p:extLst>
  </p:cSld>
  <p:clrMap bg1="lt1" tx1="dk1" bg2="lt2" tx2="dk2" accent1="accent1" accent2="accent2" accent3="accent3" accent4="accent4" accent5="accent5" accent6="accent6" hlink="hlink" folHlink="folHlink"/>
  <p:sldLayoutIdLst>
    <p:sldLayoutId id="2147483664" r:id="rId1"/>
    <p:sldLayoutId id="2147483823" r:id="rId2"/>
  </p:sldLayoutIdLst>
  <p:transition/>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p:txBody>
          <a:bodyPr>
            <a:normAutofit/>
          </a:bodyPr>
          <a:lstStyle/>
          <a:p>
            <a:pPr>
              <a:buNone/>
            </a:pPr>
            <a:r>
              <a:rPr lang="en-US" b="1" cap="all" dirty="0"/>
              <a:t>EOHHS Quality Measurement alignment taskforce </a:t>
            </a:r>
          </a:p>
          <a:p>
            <a:endParaRPr lang="en-US" dirty="0"/>
          </a:p>
        </p:txBody>
      </p:sp>
      <p:sp>
        <p:nvSpPr>
          <p:cNvPr id="3" name="Text Placeholder 1"/>
          <p:cNvSpPr txBox="1">
            <a:spLocks/>
          </p:cNvSpPr>
          <p:nvPr/>
        </p:nvSpPr>
        <p:spPr>
          <a:xfrm>
            <a:off x="4515416" y="5943600"/>
            <a:ext cx="3923168" cy="533401"/>
          </a:xfrm>
          <a:prstGeom prst="rect">
            <a:avLst/>
          </a:prstGeom>
        </p:spPr>
        <p:txBody>
          <a:bodyPr>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dirty="0"/>
              <a:t>Meeting #10</a:t>
            </a:r>
          </a:p>
          <a:p>
            <a:pPr marL="0" indent="0" algn="ctr">
              <a:buNone/>
            </a:pPr>
            <a:r>
              <a:rPr lang="en-US" dirty="0"/>
              <a:t>February 6, 2018</a:t>
            </a:r>
          </a:p>
        </p:txBody>
      </p:sp>
    </p:spTree>
    <p:extLst>
      <p:ext uri="{BB962C8B-B14F-4D97-AF65-F5344CB8AC3E}">
        <p14:creationId xmlns:p14="http://schemas.microsoft.com/office/powerpoint/2010/main" val="121025086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1-25-18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2400" y="16002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549389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1-25-18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2400" y="2133600"/>
            <a:ext cx="9448800" cy="6858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09487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1-25-18 Meeting Decisions</a:t>
            </a:r>
          </a:p>
        </p:txBody>
      </p:sp>
      <p:sp>
        <p:nvSpPr>
          <p:cNvPr id="6" name="Content Placeholder 5"/>
          <p:cNvSpPr>
            <a:spLocks noGrp="1"/>
          </p:cNvSpPr>
          <p:nvPr>
            <p:ph sz="half" idx="1"/>
          </p:nvPr>
        </p:nvSpPr>
        <p:spPr>
          <a:xfrm>
            <a:off x="495300" y="1600200"/>
            <a:ext cx="8153400" cy="3352800"/>
          </a:xfrm>
        </p:spPr>
        <p:txBody>
          <a:bodyPr/>
          <a:lstStyle/>
          <a:p>
            <a:pPr marL="457200" indent="-457200">
              <a:buFont typeface="+mj-lt"/>
              <a:buAutoNum type="arabicPeriod"/>
            </a:pPr>
            <a:r>
              <a:rPr lang="en-US" dirty="0"/>
              <a:t>The Taskforce tentatively endorsed the following five chronic illness care measures:</a:t>
            </a:r>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sz="100" dirty="0"/>
          </a:p>
          <a:p>
            <a:pPr marL="457200" indent="-457200">
              <a:buFont typeface="+mj-lt"/>
              <a:buAutoNum type="arabicPeriod"/>
            </a:pPr>
            <a:r>
              <a:rPr lang="en-US" dirty="0"/>
              <a:t>The Taskforce tentatively endorsed the following chronic illness care measure as a monitoring measure:</a:t>
            </a:r>
          </a:p>
          <a:p>
            <a:pPr marL="457200" indent="-457200">
              <a:buFont typeface="+mj-lt"/>
              <a:buAutoNum type="arabicPeriod"/>
            </a:pPr>
            <a:endParaRPr lang="en-US" dirty="0"/>
          </a:p>
          <a:p>
            <a:pPr marL="457200" indent="-457200">
              <a:buFont typeface="+mj-lt"/>
              <a:buAutoNum type="arabicPeriod"/>
            </a:pPr>
            <a:endParaRPr lang="en-US" sz="2400"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endParaRPr lang="en-US" dirty="0"/>
          </a:p>
        </p:txBody>
      </p:sp>
      <p:sp>
        <p:nvSpPr>
          <p:cNvPr id="8" name="Content Placeholder 5">
            <a:extLst>
              <a:ext uri="{FF2B5EF4-FFF2-40B4-BE49-F238E27FC236}">
                <a16:creationId xmlns="" xmlns:a16="http://schemas.microsoft.com/office/drawing/2014/main" id="{525398BA-0850-4D2B-92D0-663257090D23}"/>
              </a:ext>
            </a:extLst>
          </p:cNvPr>
          <p:cNvSpPr txBox="1">
            <a:spLocks/>
          </p:cNvSpPr>
          <p:nvPr/>
        </p:nvSpPr>
        <p:spPr bwMode="auto">
          <a:xfrm>
            <a:off x="1066800" y="5562600"/>
            <a:ext cx="7239000" cy="533400"/>
          </a:xfrm>
          <a:prstGeom prst="rect">
            <a:avLst/>
          </a:prstGeom>
          <a:noFill/>
          <a:ln w="6350" cmpd="sng">
            <a:noFill/>
            <a:miter lim="800000"/>
            <a:headEnd/>
            <a:tailEnd/>
          </a:ln>
        </p:spPr>
        <p:txBody>
          <a:bodyPr vert="horz" wrap="square" lIns="45720" tIns="46038" rIns="45720" bIns="46038" numCol="1" spcCol="27432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274320" lvl="1"/>
            <a:r>
              <a:rPr lang="en-US" b="0" dirty="0"/>
              <a:t>Comprehensive Diabetes Care: Hemoglobin A1c Testing</a:t>
            </a:r>
          </a:p>
        </p:txBody>
      </p:sp>
      <p:sp>
        <p:nvSpPr>
          <p:cNvPr id="9" name="Content Placeholder 5">
            <a:extLst>
              <a:ext uri="{FF2B5EF4-FFF2-40B4-BE49-F238E27FC236}">
                <a16:creationId xmlns="" xmlns:a16="http://schemas.microsoft.com/office/drawing/2014/main" id="{3ED3BD19-E7D2-4E8A-ABB5-FE5BAFAF7FF4}"/>
              </a:ext>
            </a:extLst>
          </p:cNvPr>
          <p:cNvSpPr txBox="1">
            <a:spLocks/>
          </p:cNvSpPr>
          <p:nvPr/>
        </p:nvSpPr>
        <p:spPr bwMode="auto">
          <a:xfrm>
            <a:off x="1066800" y="2286000"/>
            <a:ext cx="7239000" cy="2468880"/>
          </a:xfrm>
          <a:prstGeom prst="rect">
            <a:avLst/>
          </a:prstGeom>
          <a:noFill/>
          <a:ln w="6350" cmpd="sng">
            <a:noFill/>
            <a:miter lim="800000"/>
            <a:headEnd/>
            <a:tailEnd/>
          </a:ln>
        </p:spPr>
        <p:txBody>
          <a:bodyPr vert="horz" wrap="square" lIns="45720" tIns="46038" rIns="45720" bIns="46038" numCol="2" spcCol="27432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274320" lvl="1">
              <a:spcAft>
                <a:spcPts val="600"/>
              </a:spcAft>
            </a:pPr>
            <a:r>
              <a:rPr lang="en-US" b="0" dirty="0"/>
              <a:t>Asthma Medication Ratio</a:t>
            </a:r>
          </a:p>
          <a:p>
            <a:pPr marL="274320" lvl="1">
              <a:spcAft>
                <a:spcPts val="600"/>
              </a:spcAft>
            </a:pPr>
            <a:r>
              <a:rPr lang="en-US" b="0" dirty="0"/>
              <a:t>Controlling High Blood Pressure (HEDIS version)</a:t>
            </a:r>
          </a:p>
          <a:p>
            <a:pPr marL="274320" lvl="1">
              <a:spcAft>
                <a:spcPts val="600"/>
              </a:spcAft>
            </a:pPr>
            <a:r>
              <a:rPr lang="en-US" b="0" dirty="0"/>
              <a:t>Comprehensive Diabetes Care: Hemoglobin A1c (HbA1c) Poor Control (&gt;9.0%)</a:t>
            </a:r>
          </a:p>
          <a:p>
            <a:pPr marL="274320" lvl="1">
              <a:spcAft>
                <a:spcPts val="600"/>
              </a:spcAft>
            </a:pPr>
            <a:r>
              <a:rPr lang="en-US" b="0" dirty="0"/>
              <a:t>Comprehensive Diabetes Care: Hemoglobin A1c (HbA1c) Control (&lt;8.0%)</a:t>
            </a:r>
          </a:p>
          <a:p>
            <a:pPr marL="274320" lvl="1">
              <a:spcAft>
                <a:spcPts val="600"/>
              </a:spcAft>
            </a:pPr>
            <a:r>
              <a:rPr lang="en-US" b="0" dirty="0"/>
              <a:t>Comprehensive Diabetes Care: Eye Exam</a:t>
            </a:r>
          </a:p>
        </p:txBody>
      </p:sp>
    </p:spTree>
    <p:extLst>
      <p:ext uri="{BB962C8B-B14F-4D97-AF65-F5344CB8AC3E}">
        <p14:creationId xmlns:p14="http://schemas.microsoft.com/office/powerpoint/2010/main" val="2769184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par>
                                <p:cTn id="11" presetID="42" presetClass="entr" presetSubtype="0" fill="hold"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1000"/>
                                        <p:tgtEl>
                                          <p:spTgt spid="8">
                                            <p:txEl>
                                              <p:pRg st="0" end="0"/>
                                            </p:txEl>
                                          </p:spTgt>
                                        </p:tgtEl>
                                      </p:cBhvr>
                                    </p:animEffect>
                                    <p:anim calcmode="lin" valueType="num">
                                      <p:cBhvr>
                                        <p:cTn id="14"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fade">
                                      <p:cBhvr>
                                        <p:cTn id="18" dur="1000"/>
                                        <p:tgtEl>
                                          <p:spTgt spid="9">
                                            <p:txEl>
                                              <p:pRg st="0" end="0"/>
                                            </p:txEl>
                                          </p:spTgt>
                                        </p:tgtEl>
                                      </p:cBhvr>
                                    </p:animEffect>
                                    <p:anim calcmode="lin" valueType="num">
                                      <p:cBhvr>
                                        <p:cTn id="19"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Effect transition="in" filter="fade">
                                      <p:cBhvr>
                                        <p:cTn id="23" dur="1000"/>
                                        <p:tgtEl>
                                          <p:spTgt spid="9">
                                            <p:txEl>
                                              <p:pRg st="1" end="1"/>
                                            </p:txEl>
                                          </p:spTgt>
                                        </p:tgtEl>
                                      </p:cBhvr>
                                    </p:animEffect>
                                    <p:anim calcmode="lin" valueType="num">
                                      <p:cBhvr>
                                        <p:cTn id="24"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9">
                                            <p:txEl>
                                              <p:pRg st="1" end="1"/>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animEffect transition="in" filter="fade">
                                      <p:cBhvr>
                                        <p:cTn id="28" dur="1000"/>
                                        <p:tgtEl>
                                          <p:spTgt spid="9">
                                            <p:txEl>
                                              <p:pRg st="2" end="2"/>
                                            </p:txEl>
                                          </p:spTgt>
                                        </p:tgtEl>
                                      </p:cBhvr>
                                    </p:animEffect>
                                    <p:anim calcmode="lin" valueType="num">
                                      <p:cBhvr>
                                        <p:cTn id="29"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2" end="2"/>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9">
                                            <p:txEl>
                                              <p:pRg st="3" end="3"/>
                                            </p:txEl>
                                          </p:spTgt>
                                        </p:tgtEl>
                                        <p:attrNameLst>
                                          <p:attrName>style.visibility</p:attrName>
                                        </p:attrNameLst>
                                      </p:cBhvr>
                                      <p:to>
                                        <p:strVal val="visible"/>
                                      </p:to>
                                    </p:set>
                                    <p:animEffect transition="in" filter="fade">
                                      <p:cBhvr>
                                        <p:cTn id="33" dur="1000"/>
                                        <p:tgtEl>
                                          <p:spTgt spid="9">
                                            <p:txEl>
                                              <p:pRg st="3" end="3"/>
                                            </p:txEl>
                                          </p:spTgt>
                                        </p:tgtEl>
                                      </p:cBhvr>
                                    </p:animEffect>
                                    <p:anim calcmode="lin" valueType="num">
                                      <p:cBhvr>
                                        <p:cTn id="34"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9">
                                            <p:txEl>
                                              <p:pRg st="3" end="3"/>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9">
                                            <p:txEl>
                                              <p:pRg st="4" end="4"/>
                                            </p:txEl>
                                          </p:spTgt>
                                        </p:tgtEl>
                                        <p:attrNameLst>
                                          <p:attrName>style.visibility</p:attrName>
                                        </p:attrNameLst>
                                      </p:cBhvr>
                                      <p:to>
                                        <p:strVal val="visible"/>
                                      </p:to>
                                    </p:set>
                                    <p:animEffect transition="in" filter="fade">
                                      <p:cBhvr>
                                        <p:cTn id="38" dur="1000"/>
                                        <p:tgtEl>
                                          <p:spTgt spid="9">
                                            <p:txEl>
                                              <p:pRg st="4" end="4"/>
                                            </p:txEl>
                                          </p:spTgt>
                                        </p:tgtEl>
                                      </p:cBhvr>
                                    </p:animEffect>
                                    <p:anim calcmode="lin" valueType="num">
                                      <p:cBhvr>
                                        <p:cTn id="39"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E9ECFA-6C75-4205-BA50-CC8E5FFE2867}"/>
              </a:ext>
            </a:extLst>
          </p:cNvPr>
          <p:cNvSpPr>
            <a:spLocks noGrp="1"/>
          </p:cNvSpPr>
          <p:nvPr>
            <p:ph type="title"/>
          </p:nvPr>
        </p:nvSpPr>
        <p:spPr/>
        <p:txBody>
          <a:bodyPr/>
          <a:lstStyle/>
          <a:p>
            <a:r>
              <a:rPr lang="en-US" dirty="0"/>
              <a:t>Recap of 1-25-18 Meeting Decisions (Cont’d)</a:t>
            </a:r>
          </a:p>
        </p:txBody>
      </p:sp>
      <p:sp>
        <p:nvSpPr>
          <p:cNvPr id="3" name="Content Placeholder 2">
            <a:extLst>
              <a:ext uri="{FF2B5EF4-FFF2-40B4-BE49-F238E27FC236}">
                <a16:creationId xmlns="" xmlns:a16="http://schemas.microsoft.com/office/drawing/2014/main" id="{E25A6C93-0714-41C0-B1C1-D96D05A3335B}"/>
              </a:ext>
            </a:extLst>
          </p:cNvPr>
          <p:cNvSpPr>
            <a:spLocks noGrp="1"/>
          </p:cNvSpPr>
          <p:nvPr>
            <p:ph sz="half" idx="1"/>
          </p:nvPr>
        </p:nvSpPr>
        <p:spPr>
          <a:xfrm>
            <a:off x="533400" y="1600200"/>
            <a:ext cx="8077200" cy="4572000"/>
          </a:xfrm>
        </p:spPr>
        <p:txBody>
          <a:bodyPr/>
          <a:lstStyle/>
          <a:p>
            <a:pPr marL="457200" indent="-457200">
              <a:buFont typeface="+mj-lt"/>
              <a:buAutoNum type="arabicPeriod" startAt="3"/>
            </a:pPr>
            <a:r>
              <a:rPr lang="en-US" dirty="0"/>
              <a:t>The Taskforce agreed to rename its “Developmental” measure category “Measures Under Consideration” (MUC) to align with MassHealth’s terminology.  The Taskforce tentatively endorsed one chronic illness care MUC and one conceptual MUC. </a:t>
            </a:r>
          </a:p>
          <a:p>
            <a:pPr marL="457200" indent="-457200">
              <a:buFont typeface="+mj-lt"/>
              <a:buAutoNum type="arabicPeriod" startAt="3"/>
            </a:pPr>
            <a:endParaRPr lang="en-US" dirty="0"/>
          </a:p>
        </p:txBody>
      </p:sp>
      <p:sp>
        <p:nvSpPr>
          <p:cNvPr id="4" name="Content Placeholder 5">
            <a:extLst>
              <a:ext uri="{FF2B5EF4-FFF2-40B4-BE49-F238E27FC236}">
                <a16:creationId xmlns="" xmlns:a16="http://schemas.microsoft.com/office/drawing/2014/main" id="{0ED3B022-F4F8-4D96-A58E-A26DD1A6C57A}"/>
              </a:ext>
            </a:extLst>
          </p:cNvPr>
          <p:cNvSpPr txBox="1">
            <a:spLocks/>
          </p:cNvSpPr>
          <p:nvPr/>
        </p:nvSpPr>
        <p:spPr bwMode="auto">
          <a:xfrm>
            <a:off x="1066800" y="2971800"/>
            <a:ext cx="7239000" cy="533400"/>
          </a:xfrm>
          <a:prstGeom prst="rect">
            <a:avLst/>
          </a:prstGeom>
          <a:noFill/>
          <a:ln w="6350" cmpd="sng">
            <a:noFill/>
            <a:miter lim="800000"/>
            <a:headEnd/>
            <a:tailEnd/>
          </a:ln>
        </p:spPr>
        <p:txBody>
          <a:bodyPr vert="horz" wrap="square" lIns="45720" tIns="46038" rIns="45720" bIns="46038" numCol="1" spcCol="27432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274320" lvl="1"/>
            <a:r>
              <a:rPr lang="en-US" b="0" dirty="0"/>
              <a:t>Optimal Asthma Control</a:t>
            </a:r>
          </a:p>
          <a:p>
            <a:pPr marL="274320" lvl="1"/>
            <a:r>
              <a:rPr lang="en-US" b="0" dirty="0"/>
              <a:t>Controlling High Blood Pressure (measure concept)</a:t>
            </a:r>
          </a:p>
          <a:p>
            <a:pPr marL="685800" lvl="2">
              <a:spcBef>
                <a:spcPts val="0"/>
              </a:spcBef>
              <a:buFont typeface="Book Antiqua" panose="02040602050305030304" pitchFamily="18" charset="0"/>
              <a:buChar char="−"/>
            </a:pPr>
            <a:r>
              <a:rPr lang="en-US" dirty="0">
                <a:latin typeface="Book Antiqua" panose="02040602050305030304" pitchFamily="18" charset="0"/>
              </a:rPr>
              <a:t>Taskforce members preferred a measure superior to the currently available “Controlling High Blood Pressure” measures, and thus identified this as an area for future work.</a:t>
            </a:r>
            <a:endParaRPr lang="en-US" b="0" dirty="0">
              <a:latin typeface="Book Antiqua" panose="02040602050305030304" pitchFamily="18" charset="0"/>
            </a:endParaRPr>
          </a:p>
        </p:txBody>
      </p:sp>
    </p:spTree>
    <p:extLst>
      <p:ext uri="{BB962C8B-B14F-4D97-AF65-F5344CB8AC3E}">
        <p14:creationId xmlns:p14="http://schemas.microsoft.com/office/powerpoint/2010/main" val="3095912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1-25-18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3924" y="28194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1960285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 Review Progress Update</a:t>
            </a:r>
          </a:p>
        </p:txBody>
      </p:sp>
      <p:graphicFrame>
        <p:nvGraphicFramePr>
          <p:cNvPr id="7" name="Chart 6">
            <a:extLst>
              <a:ext uri="{FF2B5EF4-FFF2-40B4-BE49-F238E27FC236}">
                <a16:creationId xmlns="" xmlns:a16="http://schemas.microsoft.com/office/drawing/2014/main" id="{A91F1BC1-F9A7-4C21-A286-87FD45AF90FA}"/>
              </a:ext>
            </a:extLst>
          </p:cNvPr>
          <p:cNvGraphicFramePr/>
          <p:nvPr>
            <p:extLst>
              <p:ext uri="{D42A27DB-BD31-4B8C-83A1-F6EECF244321}">
                <p14:modId xmlns:p14="http://schemas.microsoft.com/office/powerpoint/2010/main" val="3921956087"/>
              </p:ext>
            </p:extLst>
          </p:nvPr>
        </p:nvGraphicFramePr>
        <p:xfrm>
          <a:off x="1295400" y="1143000"/>
          <a:ext cx="7162800" cy="508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742492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2" y="1444752"/>
            <a:ext cx="8046720" cy="4800600"/>
          </a:xfrm>
        </p:spPr>
        <p:txBody>
          <a:bodyPr/>
          <a:lstStyle/>
          <a:p>
            <a:r>
              <a:rPr lang="en-US" dirty="0"/>
              <a:t>The Taskforce has identified the following measure categories:</a:t>
            </a:r>
          </a:p>
          <a:p>
            <a:pPr>
              <a:spcAft>
                <a:spcPts val="0"/>
              </a:spcAft>
            </a:pPr>
            <a:endParaRPr lang="en-US" sz="500" dirty="0"/>
          </a:p>
          <a:p>
            <a:pPr marL="803275" lvl="1" indent="-457200">
              <a:spcAft>
                <a:spcPts val="600"/>
              </a:spcAft>
              <a:buFont typeface="+mj-lt"/>
              <a:buAutoNum type="arabicPeriod"/>
            </a:pPr>
            <a:r>
              <a:rPr lang="en-US" u="sng" dirty="0"/>
              <a:t>Core and/or Menu</a:t>
            </a:r>
            <a:endParaRPr lang="en-US" b="0" u="sng" dirty="0"/>
          </a:p>
          <a:p>
            <a:pPr marL="346075" lvl="1" indent="0">
              <a:spcAft>
                <a:spcPts val="600"/>
              </a:spcAft>
              <a:buNone/>
            </a:pPr>
            <a:r>
              <a:rPr lang="en-US" b="0" dirty="0"/>
              <a:t>	</a:t>
            </a:r>
            <a:r>
              <a:rPr lang="en-US" u="sng" dirty="0"/>
              <a:t>Core</a:t>
            </a:r>
            <a:r>
              <a:rPr lang="en-US" b="0" dirty="0"/>
              <a:t>: measures that all payers and ACOs use</a:t>
            </a:r>
          </a:p>
          <a:p>
            <a:pPr marL="346075" lvl="1" indent="0">
              <a:buNone/>
            </a:pPr>
            <a:r>
              <a:rPr lang="en-US" b="0" dirty="0"/>
              <a:t>	</a:t>
            </a:r>
            <a:r>
              <a:rPr lang="en-US" u="sng" dirty="0"/>
              <a:t>Menu</a:t>
            </a:r>
            <a:r>
              <a:rPr lang="en-US" b="0" dirty="0"/>
              <a:t>: measures from which payers and ACOs choose</a:t>
            </a:r>
          </a:p>
          <a:p>
            <a:pPr lvl="1">
              <a:spcAft>
                <a:spcPts val="0"/>
              </a:spcAft>
            </a:pPr>
            <a:endParaRPr lang="en-US" sz="1000" u="sng" dirty="0"/>
          </a:p>
          <a:p>
            <a:pPr marL="803275" lvl="1" indent="-457200">
              <a:spcAft>
                <a:spcPts val="600"/>
              </a:spcAft>
              <a:buFont typeface="+mj-lt"/>
              <a:buAutoNum type="arabicPeriod" startAt="2"/>
            </a:pPr>
            <a:r>
              <a:rPr lang="en-US" u="sng" dirty="0"/>
              <a:t>Monitoring</a:t>
            </a:r>
            <a:r>
              <a:rPr lang="en-US" b="0" dirty="0"/>
              <a:t> – measures for which performance should be tracked, either because a) current performance is high or b) data are not currently available (</a:t>
            </a:r>
            <a:r>
              <a:rPr lang="en-US" sz="1800" b="0" kern="1200" dirty="0">
                <a:ea typeface="+mn-ea"/>
                <a:cs typeface="+mn-cs"/>
              </a:rPr>
              <a:t>e.g., some opioid measures).</a:t>
            </a:r>
          </a:p>
          <a:p>
            <a:pPr marL="1085850" lvl="2" indent="-285750">
              <a:spcBef>
                <a:spcPts val="0"/>
              </a:spcBef>
              <a:spcAft>
                <a:spcPts val="600"/>
              </a:spcAft>
              <a:buFont typeface="Arial" pitchFamily="34" charset="0"/>
              <a:buChar char="–"/>
            </a:pPr>
            <a:r>
              <a:rPr lang="en-US" kern="1200" dirty="0">
                <a:latin typeface="Book Antiqua" panose="02040602050305030304" pitchFamily="18" charset="0"/>
                <a:ea typeface="+mn-ea"/>
                <a:cs typeface="+mn-cs"/>
              </a:rPr>
              <a:t>m</a:t>
            </a:r>
            <a:r>
              <a:rPr lang="en-US" b="0" kern="1200" dirty="0">
                <a:latin typeface="Book Antiqua" panose="02040602050305030304" pitchFamily="18" charset="0"/>
                <a:ea typeface="+mn-ea"/>
                <a:cs typeface="+mn-cs"/>
              </a:rPr>
              <a:t>easures that utilize claims data will be calculated at the ACO level</a:t>
            </a:r>
          </a:p>
          <a:p>
            <a:pPr marL="1085850" lvl="2" indent="-285750">
              <a:spcBef>
                <a:spcPts val="0"/>
              </a:spcBef>
              <a:buFont typeface="Arial" pitchFamily="34" charset="0"/>
              <a:buChar char="–"/>
            </a:pPr>
            <a:r>
              <a:rPr lang="en-US" kern="1200" dirty="0">
                <a:latin typeface="Book Antiqua" panose="02040602050305030304" pitchFamily="18" charset="0"/>
                <a:ea typeface="+mn-ea"/>
                <a:cs typeface="+mn-cs"/>
              </a:rPr>
              <a:t>m</a:t>
            </a:r>
            <a:r>
              <a:rPr lang="en-US" b="0" kern="1200" dirty="0">
                <a:latin typeface="Book Antiqua" panose="02040602050305030304" pitchFamily="18" charset="0"/>
                <a:ea typeface="+mn-ea"/>
                <a:cs typeface="+mn-cs"/>
              </a:rPr>
              <a:t>easures that utilize clinical data will be calculated at alternative levels (e.g., hospital, state)</a:t>
            </a:r>
            <a:endParaRPr lang="en-US" dirty="0">
              <a:solidFill>
                <a:schemeClr val="tx1"/>
              </a:solidFill>
              <a:latin typeface="Book Antiqua" panose="02040602050305030304" pitchFamily="18" charset="0"/>
            </a:endParaRPr>
          </a:p>
        </p:txBody>
      </p:sp>
      <p:sp>
        <p:nvSpPr>
          <p:cNvPr id="4" name="Slide Number Placeholder 3"/>
          <p:cNvSpPr>
            <a:spLocks noGrp="1"/>
          </p:cNvSpPr>
          <p:nvPr>
            <p:ph type="sldNum" sz="quarter" idx="10"/>
          </p:nvPr>
        </p:nvSpPr>
        <p:spPr/>
        <p:txBody>
          <a:bodyPr/>
          <a:lstStyle/>
          <a:p>
            <a:pPr>
              <a:defRPr/>
            </a:pPr>
            <a:fld id="{0951960A-504D-445C-8D37-1A9A2BE88A52}" type="slidenum">
              <a:rPr lang="en-US" altLang="en-US" smtClean="0"/>
              <a:pPr>
                <a:defRPr/>
              </a:pPr>
              <a:t>8</a:t>
            </a:fld>
            <a:endParaRPr lang="en-US" altLang="en-US" dirty="0"/>
          </a:p>
        </p:txBody>
      </p:sp>
      <p:sp>
        <p:nvSpPr>
          <p:cNvPr id="9" name="Title 8">
            <a:extLst>
              <a:ext uri="{FF2B5EF4-FFF2-40B4-BE49-F238E27FC236}">
                <a16:creationId xmlns="" xmlns:a16="http://schemas.microsoft.com/office/drawing/2014/main" id="{D703A42B-9997-4380-A7B2-614C63DE4BF8}"/>
              </a:ext>
            </a:extLst>
          </p:cNvPr>
          <p:cNvSpPr>
            <a:spLocks noGrp="1"/>
          </p:cNvSpPr>
          <p:nvPr>
            <p:ph type="title"/>
          </p:nvPr>
        </p:nvSpPr>
        <p:spPr/>
        <p:txBody>
          <a:bodyPr/>
          <a:lstStyle/>
          <a:p>
            <a:r>
              <a:rPr lang="en-US" dirty="0"/>
              <a:t>Measure Review Progress Update (Cont’d)</a:t>
            </a:r>
          </a:p>
        </p:txBody>
      </p:sp>
    </p:spTree>
    <p:extLst>
      <p:ext uri="{BB962C8B-B14F-4D97-AF65-F5344CB8AC3E}">
        <p14:creationId xmlns:p14="http://schemas.microsoft.com/office/powerpoint/2010/main" val="411304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2" y="1444752"/>
            <a:ext cx="8046720" cy="4800600"/>
          </a:xfrm>
        </p:spPr>
        <p:txBody>
          <a:bodyPr/>
          <a:lstStyle/>
          <a:p>
            <a:pPr>
              <a:spcAft>
                <a:spcPts val="600"/>
              </a:spcAft>
            </a:pPr>
            <a:r>
              <a:rPr lang="en-US" dirty="0"/>
              <a:t>The Taskforce has identified the following measure categories:</a:t>
            </a:r>
          </a:p>
          <a:p>
            <a:pPr>
              <a:spcAft>
                <a:spcPts val="0"/>
              </a:spcAft>
            </a:pPr>
            <a:endParaRPr lang="en-US" sz="1000" dirty="0"/>
          </a:p>
          <a:p>
            <a:pPr marL="803275" lvl="1" indent="-457200">
              <a:spcAft>
                <a:spcPts val="600"/>
              </a:spcAft>
              <a:buFont typeface="+mj-lt"/>
              <a:buAutoNum type="arabicPeriod" startAt="3"/>
            </a:pPr>
            <a:r>
              <a:rPr lang="en-US" u="sng" dirty="0"/>
              <a:t>Measures Under Consideration</a:t>
            </a:r>
            <a:r>
              <a:rPr lang="en-US" dirty="0"/>
              <a:t> (previously “Developmental Measures”) </a:t>
            </a:r>
            <a:r>
              <a:rPr lang="en-US" b="0" dirty="0"/>
              <a:t>– </a:t>
            </a:r>
          </a:p>
          <a:p>
            <a:pPr marL="974725" lvl="2" indent="-457200">
              <a:spcAft>
                <a:spcPts val="600"/>
              </a:spcAft>
              <a:buFont typeface="Arial" panose="020B0604020202020204" pitchFamily="34" charset="0"/>
              <a:buChar char="•"/>
            </a:pPr>
            <a:r>
              <a:rPr lang="en-US" b="0" dirty="0">
                <a:latin typeface="Book Antiqua" panose="02040602050305030304" pitchFamily="18" charset="0"/>
              </a:rPr>
              <a:t>measure concepts that address important areas of health/outcomes, but for which a specific measure has not been defined, and </a:t>
            </a:r>
          </a:p>
          <a:p>
            <a:pPr marL="974725" lvl="2" indent="-457200">
              <a:spcAft>
                <a:spcPts val="600"/>
              </a:spcAft>
              <a:buFont typeface="Arial" panose="020B0604020202020204" pitchFamily="34" charset="0"/>
              <a:buChar char="•"/>
            </a:pPr>
            <a:r>
              <a:rPr lang="en-US" dirty="0">
                <a:latin typeface="Book Antiqua" panose="02040602050305030304" pitchFamily="18" charset="0"/>
              </a:rPr>
              <a:t>measures </a:t>
            </a:r>
            <a:r>
              <a:rPr lang="en-US" b="0" dirty="0">
                <a:latin typeface="Book Antiqua" panose="02040602050305030304" pitchFamily="18" charset="0"/>
              </a:rPr>
              <a:t>not yet validated and/or tested for implementation (e.g., weight loss, tobacco quit rate)</a:t>
            </a:r>
          </a:p>
        </p:txBody>
      </p:sp>
      <p:sp>
        <p:nvSpPr>
          <p:cNvPr id="4" name="Slide Number Placeholder 3"/>
          <p:cNvSpPr>
            <a:spLocks noGrp="1"/>
          </p:cNvSpPr>
          <p:nvPr>
            <p:ph type="sldNum" sz="quarter" idx="10"/>
          </p:nvPr>
        </p:nvSpPr>
        <p:spPr/>
        <p:txBody>
          <a:bodyPr/>
          <a:lstStyle/>
          <a:p>
            <a:pPr>
              <a:defRPr/>
            </a:pPr>
            <a:fld id="{0951960A-504D-445C-8D37-1A9A2BE88A52}" type="slidenum">
              <a:rPr lang="en-US" altLang="en-US" smtClean="0"/>
              <a:pPr>
                <a:defRPr/>
              </a:pPr>
              <a:t>9</a:t>
            </a:fld>
            <a:endParaRPr lang="en-US" altLang="en-US" dirty="0"/>
          </a:p>
        </p:txBody>
      </p:sp>
      <p:sp>
        <p:nvSpPr>
          <p:cNvPr id="9" name="Title 8">
            <a:extLst>
              <a:ext uri="{FF2B5EF4-FFF2-40B4-BE49-F238E27FC236}">
                <a16:creationId xmlns="" xmlns:a16="http://schemas.microsoft.com/office/drawing/2014/main" id="{D703A42B-9997-4380-A7B2-614C63DE4BF8}"/>
              </a:ext>
            </a:extLst>
          </p:cNvPr>
          <p:cNvSpPr>
            <a:spLocks noGrp="1"/>
          </p:cNvSpPr>
          <p:nvPr>
            <p:ph type="title"/>
          </p:nvPr>
        </p:nvSpPr>
        <p:spPr/>
        <p:txBody>
          <a:bodyPr/>
          <a:lstStyle/>
          <a:p>
            <a:r>
              <a:rPr lang="en-US" dirty="0"/>
              <a:t>Measure Review Progress Update (Cont’d)</a:t>
            </a:r>
          </a:p>
        </p:txBody>
      </p:sp>
    </p:spTree>
    <p:extLst>
      <p:ext uri="{BB962C8B-B14F-4D97-AF65-F5344CB8AC3E}">
        <p14:creationId xmlns:p14="http://schemas.microsoft.com/office/powerpoint/2010/main" val="150111622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2" y="1444752"/>
            <a:ext cx="8229600" cy="4803648"/>
          </a:xfrm>
        </p:spPr>
        <p:txBody>
          <a:bodyPr/>
          <a:lstStyle/>
          <a:p>
            <a:r>
              <a:rPr lang="en-US" dirty="0"/>
              <a:t>Here is where the Taskforce stands in terms of its first pass review of the performance measure domains:</a:t>
            </a:r>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0951960A-504D-445C-8D37-1A9A2BE88A52}" type="slidenum">
              <a:rPr lang="en-US" altLang="en-US" smtClean="0"/>
              <a:pPr>
                <a:defRPr/>
              </a:pPr>
              <a:t>10</a:t>
            </a:fld>
            <a:endParaRPr lang="en-US" altLang="en-US" dirty="0"/>
          </a:p>
        </p:txBody>
      </p:sp>
      <p:sp>
        <p:nvSpPr>
          <p:cNvPr id="5" name="TextBox 4">
            <a:extLst>
              <a:ext uri="{FF2B5EF4-FFF2-40B4-BE49-F238E27FC236}">
                <a16:creationId xmlns="" xmlns:a16="http://schemas.microsoft.com/office/drawing/2014/main" id="{C397422F-719C-4AA2-A204-32B61A43CA45}"/>
              </a:ext>
            </a:extLst>
          </p:cNvPr>
          <p:cNvSpPr txBox="1"/>
          <p:nvPr/>
        </p:nvSpPr>
        <p:spPr>
          <a:xfrm>
            <a:off x="530352" y="2221736"/>
            <a:ext cx="8382000" cy="4302716"/>
          </a:xfrm>
          <a:prstGeom prst="rect">
            <a:avLst/>
          </a:prstGeom>
          <a:noFill/>
        </p:spPr>
        <p:txBody>
          <a:bodyPr wrap="square" numCol="2" rtlCol="0">
            <a:spAutoFit/>
          </a:bodyPr>
          <a:lstStyle/>
          <a:p>
            <a:pPr lvl="1" eaLnBrk="1" hangingPunct="1">
              <a:spcBef>
                <a:spcPct val="20000"/>
              </a:spcBef>
            </a:pPr>
            <a:r>
              <a:rPr lang="en-US" b="1" u="sng" dirty="0">
                <a:latin typeface="Book Antiqua" panose="02040602050305030304" pitchFamily="18" charset="0"/>
              </a:rPr>
              <a:t>Complete (5):</a:t>
            </a:r>
          </a:p>
          <a:p>
            <a:pPr marL="742950" lvl="1" indent="-285750">
              <a:spcBef>
                <a:spcPct val="20000"/>
              </a:spcBef>
              <a:buChar char="–"/>
            </a:pPr>
            <a:r>
              <a:rPr lang="en-US" dirty="0">
                <a:latin typeface="Book Antiqua" panose="02040602050305030304" pitchFamily="18" charset="0"/>
              </a:rPr>
              <a:t>Preventive Care</a:t>
            </a:r>
          </a:p>
          <a:p>
            <a:pPr marL="742950" lvl="1" indent="-285750" eaLnBrk="1" hangingPunct="1">
              <a:spcBef>
                <a:spcPct val="20000"/>
              </a:spcBef>
              <a:buChar char="–"/>
            </a:pPr>
            <a:r>
              <a:rPr lang="en-US" dirty="0">
                <a:latin typeface="Book Antiqua" panose="02040602050305030304" pitchFamily="18" charset="0"/>
              </a:rPr>
              <a:t>Behavioral Health</a:t>
            </a:r>
          </a:p>
          <a:p>
            <a:pPr marL="742950" lvl="1" indent="-285750">
              <a:spcBef>
                <a:spcPct val="20000"/>
              </a:spcBef>
              <a:buFontTx/>
              <a:buChar char="–"/>
            </a:pPr>
            <a:r>
              <a:rPr lang="en-US" dirty="0">
                <a:latin typeface="Book Antiqua" panose="02040602050305030304" pitchFamily="18" charset="0"/>
              </a:rPr>
              <a:t>Opioid Prescribing and Treatment</a:t>
            </a:r>
          </a:p>
          <a:p>
            <a:pPr marL="742950" lvl="1" indent="-285750">
              <a:spcBef>
                <a:spcPct val="20000"/>
              </a:spcBef>
              <a:buFontTx/>
              <a:buChar char="–"/>
            </a:pPr>
            <a:r>
              <a:rPr lang="en-US" dirty="0">
                <a:latin typeface="Book Antiqua" panose="02040602050305030304" pitchFamily="18" charset="0"/>
              </a:rPr>
              <a:t>Maternity Care</a:t>
            </a:r>
          </a:p>
          <a:p>
            <a:pPr marL="742950" lvl="1" indent="-285750">
              <a:spcBef>
                <a:spcPct val="20000"/>
              </a:spcBef>
              <a:buFontTx/>
              <a:buChar char="–"/>
            </a:pPr>
            <a:r>
              <a:rPr lang="en-US" dirty="0">
                <a:latin typeface="Book Antiqua" panose="02040602050305030304" pitchFamily="18" charset="0"/>
              </a:rPr>
              <a:t>Acute Care</a:t>
            </a:r>
          </a:p>
          <a:p>
            <a:pPr marL="742950" lvl="1" indent="-285750" eaLnBrk="1" hangingPunct="1">
              <a:spcBef>
                <a:spcPct val="20000"/>
              </a:spcBef>
              <a:buChar char="–"/>
            </a:pPr>
            <a:endParaRPr lang="en-US" dirty="0">
              <a:latin typeface="Book Antiqua" panose="02040602050305030304" pitchFamily="18" charset="0"/>
            </a:endParaRPr>
          </a:p>
          <a:p>
            <a:pPr lvl="1" eaLnBrk="1" hangingPunct="1">
              <a:spcBef>
                <a:spcPct val="20000"/>
              </a:spcBef>
            </a:pPr>
            <a:r>
              <a:rPr lang="en-US" b="1" u="sng" dirty="0">
                <a:latin typeface="Book Antiqua" panose="02040602050305030304" pitchFamily="18" charset="0"/>
              </a:rPr>
              <a:t>In Progress (1):</a:t>
            </a:r>
            <a:endParaRPr lang="en-US" b="1" dirty="0">
              <a:latin typeface="Book Antiqua" panose="02040602050305030304" pitchFamily="18" charset="0"/>
            </a:endParaRPr>
          </a:p>
          <a:p>
            <a:pPr marL="742950" lvl="1" indent="-285750">
              <a:spcBef>
                <a:spcPct val="20000"/>
              </a:spcBef>
              <a:buFontTx/>
              <a:buChar char="–"/>
            </a:pPr>
            <a:r>
              <a:rPr lang="en-US" dirty="0">
                <a:latin typeface="Book Antiqua" panose="02040602050305030304" pitchFamily="18" charset="0"/>
              </a:rPr>
              <a:t>Chronic Illness Care</a:t>
            </a:r>
          </a:p>
          <a:p>
            <a:pPr lvl="1">
              <a:spcBef>
                <a:spcPct val="20000"/>
              </a:spcBef>
            </a:pPr>
            <a:endParaRPr lang="en-US" b="1" u="sng" dirty="0">
              <a:latin typeface="Book Antiqua" panose="02040602050305030304" pitchFamily="18" charset="0"/>
            </a:endParaRPr>
          </a:p>
          <a:p>
            <a:pPr lvl="1">
              <a:spcBef>
                <a:spcPct val="20000"/>
              </a:spcBef>
            </a:pPr>
            <a:endParaRPr lang="en-US" b="1" u="sng" dirty="0">
              <a:latin typeface="Book Antiqua" panose="02040602050305030304" pitchFamily="18" charset="0"/>
            </a:endParaRPr>
          </a:p>
          <a:p>
            <a:pPr lvl="1">
              <a:spcBef>
                <a:spcPct val="20000"/>
              </a:spcBef>
            </a:pPr>
            <a:endParaRPr lang="en-US" b="1" u="sng" dirty="0">
              <a:latin typeface="Book Antiqua" panose="02040602050305030304" pitchFamily="18" charset="0"/>
            </a:endParaRPr>
          </a:p>
          <a:p>
            <a:pPr lvl="1">
              <a:spcBef>
                <a:spcPct val="20000"/>
              </a:spcBef>
            </a:pPr>
            <a:r>
              <a:rPr lang="en-US" b="1" u="sng" dirty="0">
                <a:latin typeface="Book Antiqua" panose="02040602050305030304" pitchFamily="18" charset="0"/>
              </a:rPr>
              <a:t>Not Yet Started (10):</a:t>
            </a:r>
            <a:endParaRPr lang="en-US" b="1" dirty="0">
              <a:latin typeface="Book Antiqua" panose="02040602050305030304" pitchFamily="18" charset="0"/>
            </a:endParaRPr>
          </a:p>
          <a:p>
            <a:pPr marL="742950" lvl="1" indent="-285750">
              <a:spcBef>
                <a:spcPct val="20000"/>
              </a:spcBef>
              <a:buFontTx/>
              <a:buChar char="–"/>
            </a:pPr>
            <a:r>
              <a:rPr lang="en-US" dirty="0">
                <a:latin typeface="Book Antiqua" panose="02040602050305030304" pitchFamily="18" charset="0"/>
              </a:rPr>
              <a:t>Equity</a:t>
            </a:r>
          </a:p>
          <a:p>
            <a:pPr marL="742950" lvl="1" indent="-285750">
              <a:spcBef>
                <a:spcPct val="20000"/>
              </a:spcBef>
              <a:buFontTx/>
              <a:buChar char="–"/>
            </a:pPr>
            <a:r>
              <a:rPr lang="en-US" dirty="0">
                <a:latin typeface="Book Antiqua" panose="02040602050305030304" pitchFamily="18" charset="0"/>
              </a:rPr>
              <a:t>Social Determinants of Health </a:t>
            </a:r>
          </a:p>
          <a:p>
            <a:pPr marL="742950" lvl="1" indent="-285750">
              <a:spcBef>
                <a:spcPct val="20000"/>
              </a:spcBef>
              <a:buFontTx/>
              <a:buChar char="–"/>
            </a:pPr>
            <a:r>
              <a:rPr lang="en-US" dirty="0">
                <a:latin typeface="Book Antiqua" panose="02040602050305030304" pitchFamily="18" charset="0"/>
              </a:rPr>
              <a:t>Health Behaviors</a:t>
            </a:r>
          </a:p>
          <a:p>
            <a:pPr marL="742950" lvl="1" indent="-285750">
              <a:spcBef>
                <a:spcPct val="20000"/>
              </a:spcBef>
              <a:buFontTx/>
              <a:buChar char="–"/>
            </a:pPr>
            <a:r>
              <a:rPr lang="en-US" dirty="0">
                <a:latin typeface="Book Antiqua" panose="02040602050305030304" pitchFamily="18" charset="0"/>
              </a:rPr>
              <a:t>Patient Experience</a:t>
            </a:r>
          </a:p>
          <a:p>
            <a:pPr marL="742950" lvl="1" indent="-285750">
              <a:spcBef>
                <a:spcPct val="20000"/>
              </a:spcBef>
              <a:buFontTx/>
              <a:buChar char="–"/>
            </a:pPr>
            <a:r>
              <a:rPr lang="en-US" dirty="0">
                <a:latin typeface="Book Antiqua" panose="02040602050305030304" pitchFamily="18" charset="0"/>
              </a:rPr>
              <a:t>Care Coordination</a:t>
            </a:r>
          </a:p>
          <a:p>
            <a:pPr marL="742950" lvl="1" indent="-285750" eaLnBrk="1" hangingPunct="1">
              <a:spcBef>
                <a:spcPct val="20000"/>
              </a:spcBef>
              <a:buFontTx/>
              <a:buChar char="–"/>
            </a:pPr>
            <a:r>
              <a:rPr lang="en-US" dirty="0">
                <a:latin typeface="Book Antiqua" panose="02040602050305030304" pitchFamily="18" charset="0"/>
              </a:rPr>
              <a:t>Integration</a:t>
            </a:r>
          </a:p>
          <a:p>
            <a:pPr marL="742950" lvl="1" indent="-285750" eaLnBrk="1" hangingPunct="1">
              <a:spcBef>
                <a:spcPct val="20000"/>
              </a:spcBef>
              <a:buFontTx/>
              <a:buChar char="–"/>
            </a:pPr>
            <a:r>
              <a:rPr lang="en-US" dirty="0">
                <a:latin typeface="Book Antiqua" panose="02040602050305030304" pitchFamily="18" charset="0"/>
              </a:rPr>
              <a:t>Patient/Provider Communication</a:t>
            </a:r>
          </a:p>
          <a:p>
            <a:pPr marL="742950" lvl="1" indent="-285750">
              <a:spcBef>
                <a:spcPct val="20000"/>
              </a:spcBef>
              <a:buFontTx/>
              <a:buChar char="–"/>
            </a:pPr>
            <a:r>
              <a:rPr lang="en-US" dirty="0">
                <a:latin typeface="Book Antiqua" panose="02040602050305030304" pitchFamily="18" charset="0"/>
              </a:rPr>
              <a:t>Patient Engagement</a:t>
            </a:r>
          </a:p>
          <a:p>
            <a:pPr marL="742950" lvl="1" indent="-285750">
              <a:spcBef>
                <a:spcPct val="20000"/>
              </a:spcBef>
              <a:buFontTx/>
              <a:buChar char="–"/>
            </a:pPr>
            <a:r>
              <a:rPr lang="en-US" dirty="0">
                <a:latin typeface="Book Antiqua" panose="02040602050305030304" pitchFamily="18" charset="0"/>
              </a:rPr>
              <a:t>Team-based Care</a:t>
            </a:r>
          </a:p>
          <a:p>
            <a:pPr marL="742950" lvl="1" indent="-285750" eaLnBrk="1" hangingPunct="1">
              <a:spcBef>
                <a:spcPct val="20000"/>
              </a:spcBef>
              <a:buChar char="–"/>
            </a:pPr>
            <a:r>
              <a:rPr lang="en-US" dirty="0">
                <a:latin typeface="Book Antiqua" panose="02040602050305030304" pitchFamily="18" charset="0"/>
              </a:rPr>
              <a:t>Relationship-Centered Care</a:t>
            </a:r>
          </a:p>
        </p:txBody>
      </p:sp>
      <p:sp>
        <p:nvSpPr>
          <p:cNvPr id="8" name="Title 7">
            <a:extLst>
              <a:ext uri="{FF2B5EF4-FFF2-40B4-BE49-F238E27FC236}">
                <a16:creationId xmlns="" xmlns:a16="http://schemas.microsoft.com/office/drawing/2014/main" id="{E8B24D0E-F8BE-47BD-BB0B-862C96E8DD7E}"/>
              </a:ext>
            </a:extLst>
          </p:cNvPr>
          <p:cNvSpPr>
            <a:spLocks noGrp="1"/>
          </p:cNvSpPr>
          <p:nvPr>
            <p:ph type="title"/>
          </p:nvPr>
        </p:nvSpPr>
        <p:spPr/>
        <p:txBody>
          <a:bodyPr/>
          <a:lstStyle/>
          <a:p>
            <a:r>
              <a:rPr lang="en-US" dirty="0"/>
              <a:t>Measure Review Progress Update (Cont’d)</a:t>
            </a:r>
          </a:p>
        </p:txBody>
      </p:sp>
    </p:spTree>
    <p:extLst>
      <p:ext uri="{BB962C8B-B14F-4D97-AF65-F5344CB8AC3E}">
        <p14:creationId xmlns:p14="http://schemas.microsoft.com/office/powerpoint/2010/main" val="320435339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1-25-18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3924" y="32766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548210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Diabetes (Adult)</a:t>
            </a:r>
          </a:p>
        </p:txBody>
      </p:sp>
      <p:graphicFrame>
        <p:nvGraphicFramePr>
          <p:cNvPr id="7" name="Content Placeholder 4"/>
          <p:cNvGraphicFramePr>
            <a:graphicFrameLocks/>
          </p:cNvGraphicFramePr>
          <p:nvPr>
            <p:extLst>
              <p:ext uri="{D42A27DB-BD31-4B8C-83A1-F6EECF244321}">
                <p14:modId xmlns:p14="http://schemas.microsoft.com/office/powerpoint/2010/main" val="1834585331"/>
              </p:ext>
            </p:extLst>
          </p:nvPr>
        </p:nvGraphicFramePr>
        <p:xfrm>
          <a:off x="340378" y="1188720"/>
          <a:ext cx="8463244" cy="4488180"/>
        </p:xfrm>
        <a:graphic>
          <a:graphicData uri="http://schemas.openxmlformats.org/drawingml/2006/table">
            <a:tbl>
              <a:tblPr/>
              <a:tblGrid>
                <a:gridCol w="914400">
                  <a:extLst>
                    <a:ext uri="{9D8B030D-6E8A-4147-A177-3AD203B41FA5}">
                      <a16:colId xmlns="" xmlns:a16="http://schemas.microsoft.com/office/drawing/2014/main" val="20000"/>
                    </a:ext>
                  </a:extLst>
                </a:gridCol>
                <a:gridCol w="3622022">
                  <a:extLst>
                    <a:ext uri="{9D8B030D-6E8A-4147-A177-3AD203B41FA5}">
                      <a16:colId xmlns="" xmlns:a16="http://schemas.microsoft.com/office/drawing/2014/main" val="20001"/>
                    </a:ext>
                  </a:extLst>
                </a:gridCol>
                <a:gridCol w="1105426">
                  <a:extLst>
                    <a:ext uri="{9D8B030D-6E8A-4147-A177-3AD203B41FA5}">
                      <a16:colId xmlns="" xmlns:a16="http://schemas.microsoft.com/office/drawing/2014/main" val="3963035950"/>
                    </a:ext>
                  </a:extLst>
                </a:gridCol>
                <a:gridCol w="1911096">
                  <a:extLst>
                    <a:ext uri="{9D8B030D-6E8A-4147-A177-3AD203B41FA5}">
                      <a16:colId xmlns="" xmlns:a16="http://schemas.microsoft.com/office/drawing/2014/main" val="20003"/>
                    </a:ext>
                  </a:extLst>
                </a:gridCol>
                <a:gridCol w="910300">
                  <a:extLst>
                    <a:ext uri="{9D8B030D-6E8A-4147-A177-3AD203B41FA5}">
                      <a16:colId xmlns=""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0729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Optimal Diabetes Control</a:t>
                      </a:r>
                    </a:p>
                    <a:p>
                      <a:pPr marL="182880" marR="0"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HbA1c &lt;8.0%</a:t>
                      </a:r>
                    </a:p>
                    <a:p>
                      <a:pPr marL="182880" marR="0"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Blood pressure &lt;140/90 mmHg</a:t>
                      </a:r>
                    </a:p>
                    <a:p>
                      <a:pPr marL="182880" marR="0"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Statin use</a:t>
                      </a:r>
                    </a:p>
                    <a:p>
                      <a:pPr marL="182880" marR="0"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Tobacco non-user</a:t>
                      </a:r>
                    </a:p>
                    <a:p>
                      <a:pPr marL="182880" marR="0"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Daily aspirin or anti-platelets (for patients with IVD)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MNCM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1872616609"/>
                  </a:ext>
                </a:extLst>
              </a:tr>
              <a:tr h="731520">
                <a:tc>
                  <a:txBody>
                    <a:bodyPr/>
                    <a:lstStyle/>
                    <a:p>
                      <a:pPr algn="ctr" fontAlgn="t"/>
                      <a:r>
                        <a:rPr lang="en-US" sz="1600" b="0" i="0" u="none" strike="noStrike" dirty="0">
                          <a:solidFill>
                            <a:schemeClr val="tx1"/>
                          </a:solidFill>
                          <a:effectLst/>
                          <a:latin typeface="+mn-lt"/>
                        </a:rPr>
                        <a:t>NA</a:t>
                      </a:r>
                      <a:endParaRPr lang="en-US" sz="11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Comprehensive Diabetes Care</a:t>
                      </a:r>
                    </a:p>
                    <a:p>
                      <a:pPr marL="182880" marR="0"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HbA1c testing (NQF#0057) </a:t>
                      </a:r>
                    </a:p>
                    <a:p>
                      <a:pPr marL="182880" marR="0"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HbA1c poor control (&gt;9.0%) (NQF #0059)</a:t>
                      </a:r>
                    </a:p>
                    <a:p>
                      <a:pPr marL="182880" marR="0"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HbA1c control (&lt;8.0%) (NQF #0575)</a:t>
                      </a:r>
                    </a:p>
                    <a:p>
                      <a:pPr marL="182880" marR="0"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HbA1c control (&lt;7.0%) for a selected population</a:t>
                      </a:r>
                    </a:p>
                    <a:p>
                      <a:pPr marL="182880" marR="0"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Eye exam (retinal) performed (NQF #0055)</a:t>
                      </a:r>
                    </a:p>
                    <a:p>
                      <a:pPr marL="182880" marR="0"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Medical attention for nephropathy (NQF #0062)</a:t>
                      </a:r>
                    </a:p>
                    <a:p>
                      <a:pPr marL="182880" marR="0"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BP control (&lt;140/90 mm Hg) (NQF #0061)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639471464"/>
                  </a:ext>
                </a:extLst>
              </a:tr>
              <a:tr h="731520">
                <a:tc>
                  <a:txBody>
                    <a:bodyPr/>
                    <a:lstStyle/>
                    <a:p>
                      <a:pPr algn="ctr" fontAlgn="t"/>
                      <a:r>
                        <a:rPr lang="en-US" sz="1600" b="0" i="0" u="none" strike="noStrike" dirty="0">
                          <a:solidFill>
                            <a:schemeClr val="tx1"/>
                          </a:solidFill>
                          <a:effectLst/>
                          <a:latin typeface="+mn-lt"/>
                        </a:rPr>
                        <a:t>0062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Comprehensive Diabetes Care: Medical Attention for Nephropathy**</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2143137209"/>
                  </a:ext>
                </a:extLst>
              </a:tr>
              <a:tr h="731520">
                <a:tc>
                  <a:txBody>
                    <a:bodyPr/>
                    <a:lstStyle/>
                    <a:p>
                      <a:pPr algn="ctr" fontAlgn="t"/>
                      <a:r>
                        <a:rPr lang="en-US" sz="1600" b="0" i="0" u="none" strike="noStrike" dirty="0">
                          <a:solidFill>
                            <a:schemeClr val="tx1"/>
                          </a:solidFill>
                          <a:effectLst/>
                          <a:latin typeface="+mn-lt"/>
                        </a:rPr>
                        <a:t>0061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Comprehensive Diabetes Care: Blood Pressure Control (&lt;140/90 mm Hg)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914098935"/>
                  </a:ext>
                </a:extLst>
              </a:tr>
            </a:tbl>
          </a:graphicData>
        </a:graphic>
      </p:graphicFrame>
      <p:sp>
        <p:nvSpPr>
          <p:cNvPr id="5" name="TextBox 4"/>
          <p:cNvSpPr txBox="1"/>
          <p:nvPr/>
        </p:nvSpPr>
        <p:spPr>
          <a:xfrm>
            <a:off x="342900" y="5715000"/>
            <a:ext cx="8039100" cy="738664"/>
          </a:xfrm>
          <a:prstGeom prst="rect">
            <a:avLst/>
          </a:prstGeom>
          <a:noFill/>
        </p:spPr>
        <p:txBody>
          <a:bodyPr wrap="square" rtlCol="0">
            <a:spAutoFit/>
          </a:bodyPr>
          <a:lstStyle/>
          <a:p>
            <a:r>
              <a:rPr lang="en-US" sz="1400" i="1" dirty="0">
                <a:latin typeface="Book Antiqua" panose="02040602050305030304" pitchFamily="18" charset="0"/>
              </a:rPr>
              <a:t>*MassHealth ACO/DSRIP measure.</a:t>
            </a:r>
          </a:p>
          <a:p>
            <a:r>
              <a:rPr lang="en-US" sz="1400" i="1" dirty="0">
                <a:latin typeface="Book Antiqua" panose="02040602050305030304" pitchFamily="18" charset="0"/>
              </a:rPr>
              <a:t>**CMS/AHIP CQMC measure.</a:t>
            </a:r>
          </a:p>
          <a:p>
            <a:r>
              <a:rPr lang="en-US" sz="1400" i="1" baseline="30000" dirty="0">
                <a:latin typeface="Book Antiqua" panose="02040602050305030304" pitchFamily="18" charset="0"/>
              </a:rPr>
              <a:t>#</a:t>
            </a:r>
            <a:r>
              <a:rPr lang="en-US" sz="1400" i="1" dirty="0">
                <a:latin typeface="Book Antiqua" panose="02040602050305030304" pitchFamily="18" charset="0"/>
              </a:rPr>
              <a:t>This measure does not have opportunity for improvement.</a:t>
            </a:r>
          </a:p>
        </p:txBody>
      </p:sp>
    </p:spTree>
    <p:extLst>
      <p:ext uri="{BB962C8B-B14F-4D97-AF65-F5344CB8AC3E}">
        <p14:creationId xmlns:p14="http://schemas.microsoft.com/office/powerpoint/2010/main" val="30441077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Diabetes (Adult)</a:t>
            </a:r>
          </a:p>
        </p:txBody>
      </p:sp>
      <p:graphicFrame>
        <p:nvGraphicFramePr>
          <p:cNvPr id="7" name="Content Placeholder 4"/>
          <p:cNvGraphicFramePr>
            <a:graphicFrameLocks/>
          </p:cNvGraphicFramePr>
          <p:nvPr>
            <p:extLst>
              <p:ext uri="{D42A27DB-BD31-4B8C-83A1-F6EECF244321}">
                <p14:modId xmlns:p14="http://schemas.microsoft.com/office/powerpoint/2010/main" val="1693576056"/>
              </p:ext>
            </p:extLst>
          </p:nvPr>
        </p:nvGraphicFramePr>
        <p:xfrm>
          <a:off x="340378" y="1188720"/>
          <a:ext cx="8463244" cy="2771775"/>
        </p:xfrm>
        <a:graphic>
          <a:graphicData uri="http://schemas.openxmlformats.org/drawingml/2006/table">
            <a:tbl>
              <a:tblPr/>
              <a:tblGrid>
                <a:gridCol w="914400">
                  <a:extLst>
                    <a:ext uri="{9D8B030D-6E8A-4147-A177-3AD203B41FA5}">
                      <a16:colId xmlns="" xmlns:a16="http://schemas.microsoft.com/office/drawing/2014/main" val="20000"/>
                    </a:ext>
                  </a:extLst>
                </a:gridCol>
                <a:gridCol w="3469622">
                  <a:extLst>
                    <a:ext uri="{9D8B030D-6E8A-4147-A177-3AD203B41FA5}">
                      <a16:colId xmlns="" xmlns:a16="http://schemas.microsoft.com/office/drawing/2014/main" val="20001"/>
                    </a:ext>
                  </a:extLst>
                </a:gridCol>
                <a:gridCol w="1257826">
                  <a:extLst>
                    <a:ext uri="{9D8B030D-6E8A-4147-A177-3AD203B41FA5}">
                      <a16:colId xmlns="" xmlns:a16="http://schemas.microsoft.com/office/drawing/2014/main" val="3963035950"/>
                    </a:ext>
                  </a:extLst>
                </a:gridCol>
                <a:gridCol w="1911096">
                  <a:extLst>
                    <a:ext uri="{9D8B030D-6E8A-4147-A177-3AD203B41FA5}">
                      <a16:colId xmlns="" xmlns:a16="http://schemas.microsoft.com/office/drawing/2014/main" val="20003"/>
                    </a:ext>
                  </a:extLst>
                </a:gridCol>
                <a:gridCol w="910300">
                  <a:extLst>
                    <a:ext uri="{9D8B030D-6E8A-4147-A177-3AD203B41FA5}">
                      <a16:colId xmlns=""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Statin Therapy for Patients with Diabetes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2732465450"/>
                  </a:ext>
                </a:extLst>
              </a:tr>
              <a:tr h="731520">
                <a:tc>
                  <a:txBody>
                    <a:bodyPr/>
                    <a:lstStyle/>
                    <a:p>
                      <a:pPr algn="ctr" fontAlgn="t"/>
                      <a:r>
                        <a:rPr lang="en-US" sz="1600" b="0" i="0" u="none" strike="noStrike" dirty="0">
                          <a:solidFill>
                            <a:schemeClr val="tx1"/>
                          </a:solidFill>
                          <a:effectLst/>
                          <a:latin typeface="+mn-lt"/>
                        </a:rPr>
                        <a:t>0056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Diabetes: Foot Exam**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242975713"/>
                  </a:ext>
                </a:extLst>
              </a:tr>
              <a:tr h="731520">
                <a:tc>
                  <a:txBody>
                    <a:bodyPr/>
                    <a:lstStyle/>
                    <a:p>
                      <a:pPr algn="ctr" fontAlgn="t"/>
                      <a:r>
                        <a:rPr lang="en-US" sz="1600" b="0" i="0" u="none" strike="noStrike" dirty="0">
                          <a:solidFill>
                            <a:schemeClr val="tx1"/>
                          </a:solidFill>
                          <a:effectLst/>
                          <a:latin typeface="+mn-lt"/>
                        </a:rPr>
                        <a:t>1932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Diabetes Screening for People with Schizophrenia or Bipolar Disorder Who Are Using Antipsychotic Medications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2078135344"/>
                  </a:ext>
                </a:extLst>
              </a:tr>
            </a:tbl>
          </a:graphicData>
        </a:graphic>
      </p:graphicFrame>
      <p:sp>
        <p:nvSpPr>
          <p:cNvPr id="5" name="TextBox 4"/>
          <p:cNvSpPr txBox="1"/>
          <p:nvPr/>
        </p:nvSpPr>
        <p:spPr>
          <a:xfrm>
            <a:off x="373508" y="4038600"/>
            <a:ext cx="2555222"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275720428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Patient Safety (Adult)</a:t>
            </a:r>
          </a:p>
        </p:txBody>
      </p:sp>
      <p:graphicFrame>
        <p:nvGraphicFramePr>
          <p:cNvPr id="7" name="Content Placeholder 4"/>
          <p:cNvGraphicFramePr>
            <a:graphicFrameLocks/>
          </p:cNvGraphicFramePr>
          <p:nvPr>
            <p:extLst>
              <p:ext uri="{D42A27DB-BD31-4B8C-83A1-F6EECF244321}">
                <p14:modId xmlns:p14="http://schemas.microsoft.com/office/powerpoint/2010/main" val="3037673902"/>
              </p:ext>
            </p:extLst>
          </p:nvPr>
        </p:nvGraphicFramePr>
        <p:xfrm>
          <a:off x="340378" y="1188720"/>
          <a:ext cx="8463244" cy="1055370"/>
        </p:xfrm>
        <a:graphic>
          <a:graphicData uri="http://schemas.openxmlformats.org/drawingml/2006/table">
            <a:tbl>
              <a:tblPr/>
              <a:tblGrid>
                <a:gridCol w="914400">
                  <a:extLst>
                    <a:ext uri="{9D8B030D-6E8A-4147-A177-3AD203B41FA5}">
                      <a16:colId xmlns="" xmlns:a16="http://schemas.microsoft.com/office/drawing/2014/main" val="20000"/>
                    </a:ext>
                  </a:extLst>
                </a:gridCol>
                <a:gridCol w="3469622">
                  <a:extLst>
                    <a:ext uri="{9D8B030D-6E8A-4147-A177-3AD203B41FA5}">
                      <a16:colId xmlns="" xmlns:a16="http://schemas.microsoft.com/office/drawing/2014/main" val="20001"/>
                    </a:ext>
                  </a:extLst>
                </a:gridCol>
                <a:gridCol w="1257826">
                  <a:extLst>
                    <a:ext uri="{9D8B030D-6E8A-4147-A177-3AD203B41FA5}">
                      <a16:colId xmlns="" xmlns:a16="http://schemas.microsoft.com/office/drawing/2014/main" val="3963035950"/>
                    </a:ext>
                  </a:extLst>
                </a:gridCol>
                <a:gridCol w="1911096">
                  <a:extLst>
                    <a:ext uri="{9D8B030D-6E8A-4147-A177-3AD203B41FA5}">
                      <a16:colId xmlns="" xmlns:a16="http://schemas.microsoft.com/office/drawing/2014/main" val="20003"/>
                    </a:ext>
                  </a:extLst>
                </a:gridCol>
                <a:gridCol w="910300">
                  <a:extLst>
                    <a:ext uri="{9D8B030D-6E8A-4147-A177-3AD203B41FA5}">
                      <a16:colId xmlns=""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2371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Annual Monitoring for Patients on Persistent Medications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465085266"/>
                  </a:ext>
                </a:extLst>
              </a:tr>
            </a:tbl>
          </a:graphicData>
        </a:graphic>
      </p:graphicFrame>
    </p:spTree>
    <p:extLst>
      <p:ext uri="{BB962C8B-B14F-4D97-AF65-F5344CB8AC3E}">
        <p14:creationId xmlns:p14="http://schemas.microsoft.com/office/powerpoint/2010/main" val="75465437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F9CF97C5-DEAC-4225-941A-6CB9B87F6DB7}"/>
              </a:ext>
            </a:extLst>
          </p:cNvPr>
          <p:cNvSpPr>
            <a:spLocks noGrp="1"/>
          </p:cNvSpPr>
          <p:nvPr>
            <p:ph type="title"/>
          </p:nvPr>
        </p:nvSpPr>
        <p:spPr/>
        <p:txBody>
          <a:bodyPr/>
          <a:lstStyle/>
          <a:p>
            <a:r>
              <a:rPr lang="en-US" dirty="0"/>
              <a:t>Chronic Illness Care Measures (Cont’d)</a:t>
            </a:r>
          </a:p>
        </p:txBody>
      </p:sp>
      <p:sp>
        <p:nvSpPr>
          <p:cNvPr id="4" name="Content Placeholder 3">
            <a:extLst>
              <a:ext uri="{FF2B5EF4-FFF2-40B4-BE49-F238E27FC236}">
                <a16:creationId xmlns="" xmlns:a16="http://schemas.microsoft.com/office/drawing/2014/main" id="{EBE425AE-13BF-4937-97B6-9DE3D8AD4B6C}"/>
              </a:ext>
            </a:extLst>
          </p:cNvPr>
          <p:cNvSpPr>
            <a:spLocks noGrp="1"/>
          </p:cNvSpPr>
          <p:nvPr>
            <p:ph sz="half" idx="1"/>
          </p:nvPr>
        </p:nvSpPr>
        <p:spPr>
          <a:xfrm>
            <a:off x="533400" y="1143000"/>
            <a:ext cx="8153400" cy="5486400"/>
          </a:xfrm>
        </p:spPr>
        <p:txBody>
          <a:bodyPr/>
          <a:lstStyle/>
          <a:p>
            <a:pPr>
              <a:spcAft>
                <a:spcPts val="500"/>
              </a:spcAft>
            </a:pPr>
            <a:r>
              <a:rPr lang="en-US" sz="1900" dirty="0"/>
              <a:t>Taskforce members previously expressed an interest in the following specialties within the “Chronic Illness Care” domain:</a:t>
            </a:r>
          </a:p>
          <a:p>
            <a:pPr lvl="1">
              <a:spcAft>
                <a:spcPts val="500"/>
              </a:spcAft>
            </a:pPr>
            <a:r>
              <a:rPr lang="en-US" sz="1900" b="0" dirty="0"/>
              <a:t>Cancer Care</a:t>
            </a:r>
          </a:p>
          <a:p>
            <a:pPr lvl="1">
              <a:spcAft>
                <a:spcPts val="500"/>
              </a:spcAft>
            </a:pPr>
            <a:r>
              <a:rPr lang="en-US" sz="1900" b="0" dirty="0"/>
              <a:t>Gastroenterology</a:t>
            </a:r>
            <a:r>
              <a:rPr lang="en-US" sz="1900" b="0" baseline="30000" dirty="0"/>
              <a:t>+</a:t>
            </a:r>
          </a:p>
          <a:p>
            <a:pPr lvl="1">
              <a:spcAft>
                <a:spcPts val="500"/>
              </a:spcAft>
            </a:pPr>
            <a:r>
              <a:rPr lang="en-US" sz="1900" b="0" dirty="0"/>
              <a:t>Infectious Disease</a:t>
            </a:r>
            <a:r>
              <a:rPr lang="en-US" sz="1900" b="0" baseline="30000" dirty="0"/>
              <a:t>+</a:t>
            </a:r>
          </a:p>
          <a:p>
            <a:pPr lvl="1">
              <a:spcAft>
                <a:spcPts val="500"/>
              </a:spcAft>
            </a:pPr>
            <a:r>
              <a:rPr lang="en-US" sz="1900" b="0" dirty="0"/>
              <a:t>Neurology</a:t>
            </a:r>
          </a:p>
          <a:p>
            <a:pPr lvl="1"/>
            <a:r>
              <a:rPr lang="en-US" sz="1900" b="0" dirty="0"/>
              <a:t>Orthopedic Care</a:t>
            </a:r>
          </a:p>
          <a:p>
            <a:pPr lvl="1">
              <a:spcAft>
                <a:spcPts val="0"/>
              </a:spcAft>
            </a:pPr>
            <a:endParaRPr lang="en-US" sz="500" b="0" dirty="0"/>
          </a:p>
          <a:p>
            <a:r>
              <a:rPr lang="en-US" sz="1900" dirty="0"/>
              <a:t>We consulted external sources when looking for candidate measures because our measure library had few, if any, measures for these specialties.  We did not include the majority of measures we found, several of which were from the CMS/AHIP Core Quality Measures Collaborative (CQMC) measure set, because they were narrow in scope and were assessed as unlikely to yield a sufficient denominator size for ACOs.  </a:t>
            </a:r>
          </a:p>
          <a:p>
            <a:r>
              <a:rPr lang="en-US" sz="1900" dirty="0"/>
              <a:t>Specialties without adequate measures identified for review are denoted with a plus sign(</a:t>
            </a:r>
            <a:r>
              <a:rPr lang="en-US" sz="1900" baseline="30000" dirty="0"/>
              <a:t>+</a:t>
            </a:r>
            <a:r>
              <a:rPr lang="en-US" sz="1900" dirty="0"/>
              <a:t>).</a:t>
            </a:r>
          </a:p>
        </p:txBody>
      </p:sp>
    </p:spTree>
    <p:extLst>
      <p:ext uri="{BB962C8B-B14F-4D97-AF65-F5344CB8AC3E}">
        <p14:creationId xmlns:p14="http://schemas.microsoft.com/office/powerpoint/2010/main" val="72009200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F9CF97C5-DEAC-4225-941A-6CB9B87F6DB7}"/>
              </a:ext>
            </a:extLst>
          </p:cNvPr>
          <p:cNvSpPr>
            <a:spLocks noGrp="1"/>
          </p:cNvSpPr>
          <p:nvPr>
            <p:ph type="title"/>
          </p:nvPr>
        </p:nvSpPr>
        <p:spPr/>
        <p:txBody>
          <a:bodyPr/>
          <a:lstStyle/>
          <a:p>
            <a:r>
              <a:rPr lang="en-US" dirty="0"/>
              <a:t>Chronic Illness Care Measures (Cont’d)</a:t>
            </a:r>
          </a:p>
        </p:txBody>
      </p:sp>
      <p:sp>
        <p:nvSpPr>
          <p:cNvPr id="4" name="Content Placeholder 3">
            <a:extLst>
              <a:ext uri="{FF2B5EF4-FFF2-40B4-BE49-F238E27FC236}">
                <a16:creationId xmlns="" xmlns:a16="http://schemas.microsoft.com/office/drawing/2014/main" id="{EBE425AE-13BF-4937-97B6-9DE3D8AD4B6C}"/>
              </a:ext>
            </a:extLst>
          </p:cNvPr>
          <p:cNvSpPr>
            <a:spLocks noGrp="1"/>
          </p:cNvSpPr>
          <p:nvPr>
            <p:ph sz="half" idx="1"/>
          </p:nvPr>
        </p:nvSpPr>
        <p:spPr/>
        <p:txBody>
          <a:bodyPr/>
          <a:lstStyle/>
          <a:p>
            <a:r>
              <a:rPr lang="en-US" dirty="0"/>
              <a:t>We also removed from potential consideration other measures found in the CMS/AHIP CQMC measure set in response to the Taskforce’s previous decision to defer consideration of facility-based measures.</a:t>
            </a:r>
          </a:p>
          <a:p>
            <a:r>
              <a:rPr lang="en-US" dirty="0"/>
              <a:t>These measures were found in multiple domains, and not just chronic illness care.</a:t>
            </a:r>
          </a:p>
        </p:txBody>
      </p:sp>
    </p:spTree>
    <p:extLst>
      <p:ext uri="{BB962C8B-B14F-4D97-AF65-F5344CB8AC3E}">
        <p14:creationId xmlns:p14="http://schemas.microsoft.com/office/powerpoint/2010/main" val="414601137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Cancer Care (Adolescent and Adult)</a:t>
            </a:r>
          </a:p>
        </p:txBody>
      </p:sp>
      <p:graphicFrame>
        <p:nvGraphicFramePr>
          <p:cNvPr id="7" name="Content Placeholder 4"/>
          <p:cNvGraphicFramePr>
            <a:graphicFrameLocks/>
          </p:cNvGraphicFramePr>
          <p:nvPr>
            <p:extLst>
              <p:ext uri="{D42A27DB-BD31-4B8C-83A1-F6EECF244321}">
                <p14:modId xmlns:p14="http://schemas.microsoft.com/office/powerpoint/2010/main" val="840249206"/>
              </p:ext>
            </p:extLst>
          </p:nvPr>
        </p:nvGraphicFramePr>
        <p:xfrm>
          <a:off x="340378" y="1188720"/>
          <a:ext cx="8463244" cy="2527935"/>
        </p:xfrm>
        <a:graphic>
          <a:graphicData uri="http://schemas.openxmlformats.org/drawingml/2006/table">
            <a:tbl>
              <a:tblPr/>
              <a:tblGrid>
                <a:gridCol w="914400">
                  <a:extLst>
                    <a:ext uri="{9D8B030D-6E8A-4147-A177-3AD203B41FA5}">
                      <a16:colId xmlns="" xmlns:a16="http://schemas.microsoft.com/office/drawing/2014/main" val="20000"/>
                    </a:ext>
                  </a:extLst>
                </a:gridCol>
                <a:gridCol w="3469622">
                  <a:extLst>
                    <a:ext uri="{9D8B030D-6E8A-4147-A177-3AD203B41FA5}">
                      <a16:colId xmlns="" xmlns:a16="http://schemas.microsoft.com/office/drawing/2014/main" val="20001"/>
                    </a:ext>
                  </a:extLst>
                </a:gridCol>
                <a:gridCol w="1257826">
                  <a:extLst>
                    <a:ext uri="{9D8B030D-6E8A-4147-A177-3AD203B41FA5}">
                      <a16:colId xmlns="" xmlns:a16="http://schemas.microsoft.com/office/drawing/2014/main" val="3963035950"/>
                    </a:ext>
                  </a:extLst>
                </a:gridCol>
                <a:gridCol w="1911096">
                  <a:extLst>
                    <a:ext uri="{9D8B030D-6E8A-4147-A177-3AD203B41FA5}">
                      <a16:colId xmlns="" xmlns:a16="http://schemas.microsoft.com/office/drawing/2014/main" val="20003"/>
                    </a:ext>
                  </a:extLst>
                </a:gridCol>
                <a:gridCol w="910300">
                  <a:extLst>
                    <a:ext uri="{9D8B030D-6E8A-4147-A177-3AD203B41FA5}">
                      <a16:colId xmlns=""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Adolescent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2680376997"/>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Non-Recommended Cervical Cancer Screening in Adolescent Females**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273246545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2838845611"/>
                  </a:ext>
                </a:extLst>
              </a:tr>
              <a:tr h="731520">
                <a:tc>
                  <a:txBody>
                    <a:bodyPr/>
                    <a:lstStyle/>
                    <a:p>
                      <a:pPr algn="ctr" fontAlgn="t"/>
                      <a:r>
                        <a:rPr lang="en-US" sz="1600" b="0" i="0" u="none" strike="noStrike" dirty="0">
                          <a:solidFill>
                            <a:schemeClr val="tx1"/>
                          </a:solidFill>
                          <a:effectLst/>
                          <a:latin typeface="+mn-lt"/>
                        </a:rPr>
                        <a:t>0389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Prostate Cancer: Avoidance of Overuse of Bone Scan for Staging Low Risk Prostate Cancer Patients**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AMA-PCPI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242975713"/>
                  </a:ext>
                </a:extLst>
              </a:tr>
            </a:tbl>
          </a:graphicData>
        </a:graphic>
      </p:graphicFrame>
      <p:sp>
        <p:nvSpPr>
          <p:cNvPr id="5" name="TextBox 4"/>
          <p:cNvSpPr txBox="1"/>
          <p:nvPr/>
        </p:nvSpPr>
        <p:spPr>
          <a:xfrm>
            <a:off x="373508" y="3807023"/>
            <a:ext cx="2555222"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109583976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Neurology (All Ages)</a:t>
            </a:r>
          </a:p>
        </p:txBody>
      </p:sp>
      <p:graphicFrame>
        <p:nvGraphicFramePr>
          <p:cNvPr id="7" name="Content Placeholder 4"/>
          <p:cNvGraphicFramePr>
            <a:graphicFrameLocks/>
          </p:cNvGraphicFramePr>
          <p:nvPr>
            <p:extLst>
              <p:ext uri="{D42A27DB-BD31-4B8C-83A1-F6EECF244321}">
                <p14:modId xmlns:p14="http://schemas.microsoft.com/office/powerpoint/2010/main" val="1609786226"/>
              </p:ext>
            </p:extLst>
          </p:nvPr>
        </p:nvGraphicFramePr>
        <p:xfrm>
          <a:off x="340378" y="1188720"/>
          <a:ext cx="8463244" cy="1064895"/>
        </p:xfrm>
        <a:graphic>
          <a:graphicData uri="http://schemas.openxmlformats.org/drawingml/2006/table">
            <a:tbl>
              <a:tblPr/>
              <a:tblGrid>
                <a:gridCol w="914400">
                  <a:extLst>
                    <a:ext uri="{9D8B030D-6E8A-4147-A177-3AD203B41FA5}">
                      <a16:colId xmlns="" xmlns:a16="http://schemas.microsoft.com/office/drawing/2014/main" val="20000"/>
                    </a:ext>
                  </a:extLst>
                </a:gridCol>
                <a:gridCol w="3469622">
                  <a:extLst>
                    <a:ext uri="{9D8B030D-6E8A-4147-A177-3AD203B41FA5}">
                      <a16:colId xmlns="" xmlns:a16="http://schemas.microsoft.com/office/drawing/2014/main" val="20001"/>
                    </a:ext>
                  </a:extLst>
                </a:gridCol>
                <a:gridCol w="1257826">
                  <a:extLst>
                    <a:ext uri="{9D8B030D-6E8A-4147-A177-3AD203B41FA5}">
                      <a16:colId xmlns="" xmlns:a16="http://schemas.microsoft.com/office/drawing/2014/main" val="3963035950"/>
                    </a:ext>
                  </a:extLst>
                </a:gridCol>
                <a:gridCol w="1911096">
                  <a:extLst>
                    <a:ext uri="{9D8B030D-6E8A-4147-A177-3AD203B41FA5}">
                      <a16:colId xmlns="" xmlns:a16="http://schemas.microsoft.com/office/drawing/2014/main" val="20003"/>
                    </a:ext>
                  </a:extLst>
                </a:gridCol>
                <a:gridCol w="910300">
                  <a:extLst>
                    <a:ext uri="{9D8B030D-6E8A-4147-A177-3AD203B41FA5}">
                      <a16:colId xmlns=""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Quality of Life Assessment for Patients with Primary Headache Disorders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 Academy of Neurology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2732465450"/>
                  </a:ext>
                </a:extLst>
              </a:tr>
            </a:tbl>
          </a:graphicData>
        </a:graphic>
      </p:graphicFrame>
    </p:spTree>
    <p:extLst>
      <p:ext uri="{BB962C8B-B14F-4D97-AF65-F5344CB8AC3E}">
        <p14:creationId xmlns:p14="http://schemas.microsoft.com/office/powerpoint/2010/main" val="394781085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Orthopedic Care (Adult)</a:t>
            </a:r>
          </a:p>
        </p:txBody>
      </p:sp>
      <p:graphicFrame>
        <p:nvGraphicFramePr>
          <p:cNvPr id="7" name="Content Placeholder 4"/>
          <p:cNvGraphicFramePr>
            <a:graphicFrameLocks/>
          </p:cNvGraphicFramePr>
          <p:nvPr>
            <p:extLst>
              <p:ext uri="{D42A27DB-BD31-4B8C-83A1-F6EECF244321}">
                <p14:modId xmlns:p14="http://schemas.microsoft.com/office/powerpoint/2010/main" val="2340040486"/>
              </p:ext>
            </p:extLst>
          </p:nvPr>
        </p:nvGraphicFramePr>
        <p:xfrm>
          <a:off x="340378" y="1188720"/>
          <a:ext cx="8463244" cy="1796415"/>
        </p:xfrm>
        <a:graphic>
          <a:graphicData uri="http://schemas.openxmlformats.org/drawingml/2006/table">
            <a:tbl>
              <a:tblPr/>
              <a:tblGrid>
                <a:gridCol w="914400">
                  <a:extLst>
                    <a:ext uri="{9D8B030D-6E8A-4147-A177-3AD203B41FA5}">
                      <a16:colId xmlns="" xmlns:a16="http://schemas.microsoft.com/office/drawing/2014/main" val="20000"/>
                    </a:ext>
                  </a:extLst>
                </a:gridCol>
                <a:gridCol w="3469622">
                  <a:extLst>
                    <a:ext uri="{9D8B030D-6E8A-4147-A177-3AD203B41FA5}">
                      <a16:colId xmlns="" xmlns:a16="http://schemas.microsoft.com/office/drawing/2014/main" val="20001"/>
                    </a:ext>
                  </a:extLst>
                </a:gridCol>
                <a:gridCol w="1257826">
                  <a:extLst>
                    <a:ext uri="{9D8B030D-6E8A-4147-A177-3AD203B41FA5}">
                      <a16:colId xmlns="" xmlns:a16="http://schemas.microsoft.com/office/drawing/2014/main" val="3963035950"/>
                    </a:ext>
                  </a:extLst>
                </a:gridCol>
                <a:gridCol w="1911096">
                  <a:extLst>
                    <a:ext uri="{9D8B030D-6E8A-4147-A177-3AD203B41FA5}">
                      <a16:colId xmlns="" xmlns:a16="http://schemas.microsoft.com/office/drawing/2014/main" val="20003"/>
                    </a:ext>
                  </a:extLst>
                </a:gridCol>
                <a:gridCol w="910300">
                  <a:extLst>
                    <a:ext uri="{9D8B030D-6E8A-4147-A177-3AD203B41FA5}">
                      <a16:colId xmlns=""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0052 </a:t>
                      </a:r>
                    </a:p>
                    <a:p>
                      <a:pPr algn="ctr" fontAlgn="t"/>
                      <a:r>
                        <a:rPr lang="en-US" sz="1200" b="0" i="0" u="none" strike="noStrike" dirty="0">
                          <a:solidFill>
                            <a:schemeClr val="tx1"/>
                          </a:solidFill>
                          <a:effectLst/>
                          <a:latin typeface="+mn-lt"/>
                        </a:rPr>
                        <a:t>(no longer endorsed)</a:t>
                      </a: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Use of Imaging Studies for Low Back Pain**</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2732465450"/>
                  </a:ext>
                </a:extLst>
              </a:tr>
              <a:tr h="731520">
                <a:tc>
                  <a:txBody>
                    <a:bodyPr/>
                    <a:lstStyle/>
                    <a:p>
                      <a:pPr algn="ctr" fontAlgn="t"/>
                      <a:r>
                        <a:rPr lang="en-US" sz="1600" b="0" i="0" u="none" strike="noStrike" dirty="0">
                          <a:solidFill>
                            <a:schemeClr val="tx1"/>
                          </a:solidFill>
                          <a:effectLst/>
                          <a:latin typeface="+mn-lt"/>
                        </a:rPr>
                        <a:t>0054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Disease Modifying Anti-Rheumatic Drug Therapy for Rheumatoid Arthritis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3242975713"/>
                  </a:ext>
                </a:extLst>
              </a:tr>
            </a:tbl>
          </a:graphicData>
        </a:graphic>
      </p:graphicFrame>
      <p:sp>
        <p:nvSpPr>
          <p:cNvPr id="5" name="TextBox 4"/>
          <p:cNvSpPr txBox="1"/>
          <p:nvPr/>
        </p:nvSpPr>
        <p:spPr>
          <a:xfrm>
            <a:off x="373508" y="3048000"/>
            <a:ext cx="8430114" cy="738664"/>
          </a:xfrm>
          <a:prstGeom prst="rect">
            <a:avLst/>
          </a:prstGeom>
          <a:noFill/>
        </p:spPr>
        <p:txBody>
          <a:bodyPr wrap="square" rtlCol="0">
            <a:spAutoFit/>
          </a:bodyPr>
          <a:lstStyle/>
          <a:p>
            <a:r>
              <a:rPr lang="en-US" sz="1400" i="1" dirty="0">
                <a:latin typeface="Book Antiqua" panose="02040602050305030304" pitchFamily="18" charset="0"/>
              </a:rPr>
              <a:t>**CMS/AHIP CQMC measure.</a:t>
            </a:r>
          </a:p>
          <a:p>
            <a:r>
              <a:rPr lang="en-US" sz="1400" i="1" baseline="30000" dirty="0">
                <a:latin typeface="Book Antiqua" panose="02040602050305030304" pitchFamily="18" charset="0"/>
              </a:rPr>
              <a:t>@</a:t>
            </a:r>
            <a:r>
              <a:rPr lang="en-US" sz="1400" i="1" dirty="0">
                <a:latin typeface="Book Antiqua" panose="02040602050305030304" pitchFamily="18" charset="0"/>
              </a:rPr>
              <a:t>This measure should have been discussed with the Acute Care domain and will be re-categorized prior to the second pass.</a:t>
            </a:r>
          </a:p>
        </p:txBody>
      </p:sp>
    </p:spTree>
    <p:extLst>
      <p:ext uri="{BB962C8B-B14F-4D97-AF65-F5344CB8AC3E}">
        <p14:creationId xmlns:p14="http://schemas.microsoft.com/office/powerpoint/2010/main" val="119511562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CE9F0A-29CF-4DF8-9F64-2C084DEE2C5E}"/>
              </a:ext>
            </a:extLst>
          </p:cNvPr>
          <p:cNvSpPr>
            <a:spLocks noGrp="1"/>
          </p:cNvSpPr>
          <p:nvPr>
            <p:ph type="title"/>
          </p:nvPr>
        </p:nvSpPr>
        <p:spPr/>
        <p:txBody>
          <a:bodyPr/>
          <a:lstStyle/>
          <a:p>
            <a:r>
              <a:rPr lang="en-US" dirty="0"/>
              <a:t>Equity</a:t>
            </a:r>
          </a:p>
        </p:txBody>
      </p:sp>
      <p:sp>
        <p:nvSpPr>
          <p:cNvPr id="3" name="Content Placeholder 2">
            <a:extLst>
              <a:ext uri="{FF2B5EF4-FFF2-40B4-BE49-F238E27FC236}">
                <a16:creationId xmlns="" xmlns:a16="http://schemas.microsoft.com/office/drawing/2014/main" id="{BBC0CD1E-E740-45AF-89FA-9AD4EEA66064}"/>
              </a:ext>
            </a:extLst>
          </p:cNvPr>
          <p:cNvSpPr>
            <a:spLocks noGrp="1"/>
          </p:cNvSpPr>
          <p:nvPr>
            <p:ph sz="half" idx="1"/>
          </p:nvPr>
        </p:nvSpPr>
        <p:spPr>
          <a:xfrm>
            <a:off x="533400" y="1371600"/>
            <a:ext cx="8077200" cy="5105400"/>
          </a:xfrm>
        </p:spPr>
        <p:txBody>
          <a:bodyPr/>
          <a:lstStyle/>
          <a:p>
            <a:r>
              <a:rPr lang="en-US" dirty="0"/>
              <a:t>Bailit Health was unable to find any equity measures.  We looked to NQF and it had recommendations for measures of disparity, but the measures had to do with the provision of services that would reduce disparities, not disparities </a:t>
            </a:r>
            <a:r>
              <a:rPr lang="en-US"/>
              <a:t>per </a:t>
            </a:r>
            <a:r>
              <a:rPr lang="en-US" smtClean="0"/>
              <a:t>se.</a:t>
            </a:r>
            <a:endParaRPr lang="en-US" dirty="0"/>
          </a:p>
          <a:p>
            <a:r>
              <a:rPr lang="en-US" dirty="0"/>
              <a:t>Bailit Health recommends that the Taskforce stratify measures that will already be included in the eventual endorsed measure set to address equity/disparities.</a:t>
            </a:r>
          </a:p>
          <a:p>
            <a:pPr lvl="1"/>
            <a:r>
              <a:rPr lang="en-US" b="0" dirty="0"/>
              <a:t>Potential stratifications include: gender, race/ethnicity, primary language, disability status including distinct subpopulations for persons with disabilities, children in the foster care system, and justice-involved youth and adults.</a:t>
            </a:r>
          </a:p>
          <a:p>
            <a:r>
              <a:rPr lang="en-US" dirty="0"/>
              <a:t>The Taskforce can also create a composite measure(s) that looks at the difference between a subpopulation and the total payer population for several individual measures.</a:t>
            </a:r>
          </a:p>
          <a:p>
            <a:endParaRPr lang="en-US" dirty="0"/>
          </a:p>
        </p:txBody>
      </p:sp>
    </p:spTree>
    <p:extLst>
      <p:ext uri="{BB962C8B-B14F-4D97-AF65-F5344CB8AC3E}">
        <p14:creationId xmlns:p14="http://schemas.microsoft.com/office/powerpoint/2010/main" val="300911752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B63FF8-5A73-47D4-A2D1-E7F01D5E695C}"/>
              </a:ext>
            </a:extLst>
          </p:cNvPr>
          <p:cNvSpPr>
            <a:spLocks noGrp="1"/>
          </p:cNvSpPr>
          <p:nvPr>
            <p:ph type="title"/>
          </p:nvPr>
        </p:nvSpPr>
        <p:spPr/>
        <p:txBody>
          <a:bodyPr/>
          <a:lstStyle/>
          <a:p>
            <a:r>
              <a:rPr lang="en-US" dirty="0"/>
              <a:t>Social Determinants of Health</a:t>
            </a:r>
          </a:p>
        </p:txBody>
      </p:sp>
      <p:sp>
        <p:nvSpPr>
          <p:cNvPr id="3" name="Content Placeholder 2">
            <a:extLst>
              <a:ext uri="{FF2B5EF4-FFF2-40B4-BE49-F238E27FC236}">
                <a16:creationId xmlns="" xmlns:a16="http://schemas.microsoft.com/office/drawing/2014/main" id="{31DB1849-BEBE-4042-AD9F-2EA42063EECB}"/>
              </a:ext>
            </a:extLst>
          </p:cNvPr>
          <p:cNvSpPr>
            <a:spLocks noGrp="1"/>
          </p:cNvSpPr>
          <p:nvPr>
            <p:ph sz="half" idx="1"/>
          </p:nvPr>
        </p:nvSpPr>
        <p:spPr/>
        <p:txBody>
          <a:bodyPr/>
          <a:lstStyle/>
          <a:p>
            <a:r>
              <a:rPr lang="en-US" dirty="0"/>
              <a:t>During the 1-25-18 Taskforce meeting, Taskforce members indicated an interest in the following Social Determinant of Health (SDoH) sub-domains:</a:t>
            </a:r>
          </a:p>
          <a:p>
            <a:pPr lvl="1">
              <a:spcAft>
                <a:spcPts val="0"/>
              </a:spcAft>
            </a:pPr>
            <a:r>
              <a:rPr lang="en-US" b="0" dirty="0"/>
              <a:t>measures that screen for and identify SDoH, and </a:t>
            </a:r>
          </a:p>
          <a:p>
            <a:pPr lvl="1"/>
            <a:r>
              <a:rPr lang="en-US" b="0" dirty="0"/>
              <a:t>measures of interventions to address SDoH.</a:t>
            </a:r>
          </a:p>
          <a:p>
            <a:r>
              <a:rPr lang="en-US" dirty="0"/>
              <a:t>We are only presenting screening tools that cover multiple SDoH, but there are a number of SDoH-specific screening tools available.</a:t>
            </a:r>
          </a:p>
          <a:p>
            <a:r>
              <a:rPr lang="en-US" dirty="0"/>
              <a:t>The screening tools are not measures, but their use lends itself to a measure concept (e.g., percentage of patients receiving a SDoH screen). </a:t>
            </a:r>
          </a:p>
        </p:txBody>
      </p:sp>
    </p:spTree>
    <p:extLst>
      <p:ext uri="{BB962C8B-B14F-4D97-AF65-F5344CB8AC3E}">
        <p14:creationId xmlns:p14="http://schemas.microsoft.com/office/powerpoint/2010/main" val="381203165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2D17D5-16A9-496F-A15E-747853BBE6ED}"/>
              </a:ext>
            </a:extLst>
          </p:cNvPr>
          <p:cNvSpPr>
            <a:spLocks noGrp="1"/>
          </p:cNvSpPr>
          <p:nvPr>
            <p:ph type="title"/>
          </p:nvPr>
        </p:nvSpPr>
        <p:spPr/>
        <p:txBody>
          <a:bodyPr/>
          <a:lstStyle/>
          <a:p>
            <a:r>
              <a:rPr lang="en-US" dirty="0"/>
              <a:t>Social Determinants of Health</a:t>
            </a:r>
            <a:br>
              <a:rPr lang="en-US" dirty="0"/>
            </a:br>
            <a:r>
              <a:rPr lang="en-US" dirty="0"/>
              <a:t>Screening &amp; Identification</a:t>
            </a:r>
          </a:p>
        </p:txBody>
      </p:sp>
      <p:graphicFrame>
        <p:nvGraphicFramePr>
          <p:cNvPr id="4" name="Content Placeholder 4">
            <a:extLst>
              <a:ext uri="{FF2B5EF4-FFF2-40B4-BE49-F238E27FC236}">
                <a16:creationId xmlns="" xmlns:a16="http://schemas.microsoft.com/office/drawing/2014/main" id="{39BF6789-EABD-471C-A71B-1EC6CCA583AC}"/>
              </a:ext>
            </a:extLst>
          </p:cNvPr>
          <p:cNvGraphicFramePr>
            <a:graphicFrameLocks/>
          </p:cNvGraphicFramePr>
          <p:nvPr>
            <p:extLst>
              <p:ext uri="{D42A27DB-BD31-4B8C-83A1-F6EECF244321}">
                <p14:modId xmlns:p14="http://schemas.microsoft.com/office/powerpoint/2010/main" val="301118003"/>
              </p:ext>
            </p:extLst>
          </p:nvPr>
        </p:nvGraphicFramePr>
        <p:xfrm>
          <a:off x="340378" y="1188720"/>
          <a:ext cx="8463244" cy="4356735"/>
        </p:xfrm>
        <a:graphic>
          <a:graphicData uri="http://schemas.openxmlformats.org/drawingml/2006/table">
            <a:tbl>
              <a:tblPr/>
              <a:tblGrid>
                <a:gridCol w="914400">
                  <a:extLst>
                    <a:ext uri="{9D8B030D-6E8A-4147-A177-3AD203B41FA5}">
                      <a16:colId xmlns="" xmlns:a16="http://schemas.microsoft.com/office/drawing/2014/main" val="20000"/>
                    </a:ext>
                  </a:extLst>
                </a:gridCol>
                <a:gridCol w="3469622">
                  <a:extLst>
                    <a:ext uri="{9D8B030D-6E8A-4147-A177-3AD203B41FA5}">
                      <a16:colId xmlns="" xmlns:a16="http://schemas.microsoft.com/office/drawing/2014/main" val="20001"/>
                    </a:ext>
                  </a:extLst>
                </a:gridCol>
                <a:gridCol w="1257826">
                  <a:extLst>
                    <a:ext uri="{9D8B030D-6E8A-4147-A177-3AD203B41FA5}">
                      <a16:colId xmlns="" xmlns:a16="http://schemas.microsoft.com/office/drawing/2014/main" val="3963035950"/>
                    </a:ext>
                  </a:extLst>
                </a:gridCol>
                <a:gridCol w="1911096">
                  <a:extLst>
                    <a:ext uri="{9D8B030D-6E8A-4147-A177-3AD203B41FA5}">
                      <a16:colId xmlns="" xmlns:a16="http://schemas.microsoft.com/office/drawing/2014/main" val="20003"/>
                    </a:ext>
                  </a:extLst>
                </a:gridCol>
                <a:gridCol w="910300">
                  <a:extLst>
                    <a:ext uri="{9D8B030D-6E8A-4147-A177-3AD203B41FA5}">
                      <a16:colId xmlns=""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 and 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067799484"/>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Accountable Health Communities Screening Tool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283473216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Health Leads Social Needs Screening Toolkit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Health Leads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572804941"/>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PRAPARE: Protocol for Responding to and Assessing Patients’ Assets, Risks and Experiences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mn-lt"/>
                        </a:rPr>
                        <a:t>National Association of Community Health Centers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3012916251"/>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HealthBegins Upstream Risk Screening Tool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HealthBegins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897377619"/>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Social Services Screening* (currently under development)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MA EOHHS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149048892"/>
                  </a:ext>
                </a:extLst>
              </a:tr>
            </a:tbl>
          </a:graphicData>
        </a:graphic>
      </p:graphicFrame>
      <p:sp>
        <p:nvSpPr>
          <p:cNvPr id="5" name="TextBox 4">
            <a:extLst>
              <a:ext uri="{FF2B5EF4-FFF2-40B4-BE49-F238E27FC236}">
                <a16:creationId xmlns="" xmlns:a16="http://schemas.microsoft.com/office/drawing/2014/main" id="{3EEF4F9C-9BF5-41B2-BD40-DA18B2969603}"/>
              </a:ext>
            </a:extLst>
          </p:cNvPr>
          <p:cNvSpPr txBox="1"/>
          <p:nvPr/>
        </p:nvSpPr>
        <p:spPr>
          <a:xfrm>
            <a:off x="342900" y="5585936"/>
            <a:ext cx="8039100" cy="307777"/>
          </a:xfrm>
          <a:prstGeom prst="rect">
            <a:avLst/>
          </a:prstGeom>
          <a:noFill/>
        </p:spPr>
        <p:txBody>
          <a:bodyPr wrap="square" rtlCol="0">
            <a:spAutoFit/>
          </a:bodyPr>
          <a:lstStyle/>
          <a:p>
            <a:r>
              <a:rPr lang="en-US" sz="1400" i="1" dirty="0">
                <a:latin typeface="Book Antiqua" panose="02040602050305030304" pitchFamily="18" charset="0"/>
              </a:rPr>
              <a:t>*MassHealth ACO/DSRIP measure.</a:t>
            </a:r>
          </a:p>
        </p:txBody>
      </p:sp>
    </p:spTree>
    <p:extLst>
      <p:ext uri="{BB962C8B-B14F-4D97-AF65-F5344CB8AC3E}">
        <p14:creationId xmlns:p14="http://schemas.microsoft.com/office/powerpoint/2010/main" val="396328742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2D17D5-16A9-496F-A15E-747853BBE6ED}"/>
              </a:ext>
            </a:extLst>
          </p:cNvPr>
          <p:cNvSpPr>
            <a:spLocks noGrp="1"/>
          </p:cNvSpPr>
          <p:nvPr>
            <p:ph type="title"/>
          </p:nvPr>
        </p:nvSpPr>
        <p:spPr/>
        <p:txBody>
          <a:bodyPr/>
          <a:lstStyle/>
          <a:p>
            <a:r>
              <a:rPr lang="en-US" dirty="0"/>
              <a:t>Social Determinants of Health</a:t>
            </a:r>
            <a:br>
              <a:rPr lang="en-US" dirty="0"/>
            </a:br>
            <a:r>
              <a:rPr lang="en-US" dirty="0"/>
              <a:t>Screening &amp; Identification (Cont’d)</a:t>
            </a:r>
          </a:p>
        </p:txBody>
      </p:sp>
      <p:graphicFrame>
        <p:nvGraphicFramePr>
          <p:cNvPr id="4" name="Content Placeholder 4">
            <a:extLst>
              <a:ext uri="{FF2B5EF4-FFF2-40B4-BE49-F238E27FC236}">
                <a16:creationId xmlns="" xmlns:a16="http://schemas.microsoft.com/office/drawing/2014/main" id="{39BF6789-EABD-471C-A71B-1EC6CCA583AC}"/>
              </a:ext>
            </a:extLst>
          </p:cNvPr>
          <p:cNvGraphicFramePr>
            <a:graphicFrameLocks/>
          </p:cNvGraphicFramePr>
          <p:nvPr>
            <p:extLst>
              <p:ext uri="{D42A27DB-BD31-4B8C-83A1-F6EECF244321}">
                <p14:modId xmlns:p14="http://schemas.microsoft.com/office/powerpoint/2010/main" val="110605269"/>
              </p:ext>
            </p:extLst>
          </p:nvPr>
        </p:nvGraphicFramePr>
        <p:xfrm>
          <a:off x="340378" y="1188720"/>
          <a:ext cx="8463244" cy="2284095"/>
        </p:xfrm>
        <a:graphic>
          <a:graphicData uri="http://schemas.openxmlformats.org/drawingml/2006/table">
            <a:tbl>
              <a:tblPr/>
              <a:tblGrid>
                <a:gridCol w="914400">
                  <a:extLst>
                    <a:ext uri="{9D8B030D-6E8A-4147-A177-3AD203B41FA5}">
                      <a16:colId xmlns="" xmlns:a16="http://schemas.microsoft.com/office/drawing/2014/main" val="20000"/>
                    </a:ext>
                  </a:extLst>
                </a:gridCol>
                <a:gridCol w="3469622">
                  <a:extLst>
                    <a:ext uri="{9D8B030D-6E8A-4147-A177-3AD203B41FA5}">
                      <a16:colId xmlns="" xmlns:a16="http://schemas.microsoft.com/office/drawing/2014/main" val="20001"/>
                    </a:ext>
                  </a:extLst>
                </a:gridCol>
                <a:gridCol w="1257826">
                  <a:extLst>
                    <a:ext uri="{9D8B030D-6E8A-4147-A177-3AD203B41FA5}">
                      <a16:colId xmlns="" xmlns:a16="http://schemas.microsoft.com/office/drawing/2014/main" val="3963035950"/>
                    </a:ext>
                  </a:extLst>
                </a:gridCol>
                <a:gridCol w="1911096">
                  <a:extLst>
                    <a:ext uri="{9D8B030D-6E8A-4147-A177-3AD203B41FA5}">
                      <a16:colId xmlns="" xmlns:a16="http://schemas.microsoft.com/office/drawing/2014/main" val="20003"/>
                    </a:ext>
                  </a:extLst>
                </a:gridCol>
                <a:gridCol w="910300">
                  <a:extLst>
                    <a:ext uri="{9D8B030D-6E8A-4147-A177-3AD203B41FA5}">
                      <a16:colId xmlns=""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067799484"/>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Social Needs Screening Tool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American Academy of Family Physicians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572804941"/>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WE CARE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Health Leads/ Boston Medical Center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3012916251"/>
                  </a:ext>
                </a:extLst>
              </a:tr>
            </a:tbl>
          </a:graphicData>
        </a:graphic>
      </p:graphicFrame>
    </p:spTree>
    <p:extLst>
      <p:ext uri="{BB962C8B-B14F-4D97-AF65-F5344CB8AC3E}">
        <p14:creationId xmlns:p14="http://schemas.microsoft.com/office/powerpoint/2010/main" val="152294019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FB63FF8-5A73-47D4-A2D1-E7F01D5E695C}"/>
              </a:ext>
            </a:extLst>
          </p:cNvPr>
          <p:cNvSpPr>
            <a:spLocks noGrp="1"/>
          </p:cNvSpPr>
          <p:nvPr>
            <p:ph type="title"/>
          </p:nvPr>
        </p:nvSpPr>
        <p:spPr/>
        <p:txBody>
          <a:bodyPr/>
          <a:lstStyle/>
          <a:p>
            <a:r>
              <a:rPr lang="en-US" dirty="0"/>
              <a:t>Social Determinants of Health</a:t>
            </a:r>
            <a:br>
              <a:rPr lang="en-US" dirty="0"/>
            </a:br>
            <a:r>
              <a:rPr lang="en-US" dirty="0"/>
              <a:t>Intervention</a:t>
            </a:r>
          </a:p>
        </p:txBody>
      </p:sp>
      <p:sp>
        <p:nvSpPr>
          <p:cNvPr id="3" name="Content Placeholder 2">
            <a:extLst>
              <a:ext uri="{FF2B5EF4-FFF2-40B4-BE49-F238E27FC236}">
                <a16:creationId xmlns="" xmlns:a16="http://schemas.microsoft.com/office/drawing/2014/main" id="{31DB1849-BEBE-4042-AD9F-2EA42063EECB}"/>
              </a:ext>
            </a:extLst>
          </p:cNvPr>
          <p:cNvSpPr>
            <a:spLocks noGrp="1"/>
          </p:cNvSpPr>
          <p:nvPr>
            <p:ph sz="half" idx="1"/>
          </p:nvPr>
        </p:nvSpPr>
        <p:spPr/>
        <p:txBody>
          <a:bodyPr/>
          <a:lstStyle/>
          <a:p>
            <a:r>
              <a:rPr lang="en-US" dirty="0"/>
              <a:t>Bailit Health was unable to identify any measures of interventions to address SDoH.</a:t>
            </a:r>
          </a:p>
          <a:p>
            <a:r>
              <a:rPr lang="en-US" dirty="0"/>
              <a:t>We suggest the following measure concept for the Taskforce’s consideration:</a:t>
            </a:r>
          </a:p>
          <a:p>
            <a:pPr lvl="1"/>
            <a:r>
              <a:rPr lang="en-US" b="0" dirty="0"/>
              <a:t>Percentage of patients with one or more positive SDoH screens referred to at least one appropriate community resource.</a:t>
            </a:r>
            <a:endParaRPr lang="en-US" dirty="0"/>
          </a:p>
        </p:txBody>
      </p:sp>
    </p:spTree>
    <p:extLst>
      <p:ext uri="{BB962C8B-B14F-4D97-AF65-F5344CB8AC3E}">
        <p14:creationId xmlns:p14="http://schemas.microsoft.com/office/powerpoint/2010/main" val="43874194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6A34C265-8D1B-4423-86B7-7713CEEB4A89}"/>
              </a:ext>
            </a:extLst>
          </p:cNvPr>
          <p:cNvSpPr>
            <a:spLocks noGrp="1"/>
          </p:cNvSpPr>
          <p:nvPr>
            <p:ph type="title"/>
          </p:nvPr>
        </p:nvSpPr>
        <p:spPr/>
        <p:txBody>
          <a:bodyPr/>
          <a:lstStyle/>
          <a:p>
            <a:r>
              <a:rPr lang="en-US" dirty="0"/>
              <a:t>Health Behaviors:</a:t>
            </a:r>
            <a:br>
              <a:rPr lang="en-US" dirty="0"/>
            </a:br>
            <a:r>
              <a:rPr lang="en-US" dirty="0"/>
              <a:t>Diet and Exercise</a:t>
            </a:r>
          </a:p>
        </p:txBody>
      </p:sp>
      <p:graphicFrame>
        <p:nvGraphicFramePr>
          <p:cNvPr id="5" name="Content Placeholder 4">
            <a:extLst>
              <a:ext uri="{FF2B5EF4-FFF2-40B4-BE49-F238E27FC236}">
                <a16:creationId xmlns="" xmlns:a16="http://schemas.microsoft.com/office/drawing/2014/main" id="{812862B9-9C03-4E9D-B885-919D9B5A1BE4}"/>
              </a:ext>
            </a:extLst>
          </p:cNvPr>
          <p:cNvGraphicFramePr>
            <a:graphicFrameLocks/>
          </p:cNvGraphicFramePr>
          <p:nvPr>
            <p:extLst>
              <p:ext uri="{D42A27DB-BD31-4B8C-83A1-F6EECF244321}">
                <p14:modId xmlns:p14="http://schemas.microsoft.com/office/powerpoint/2010/main" val="3502820570"/>
              </p:ext>
            </p:extLst>
          </p:nvPr>
        </p:nvGraphicFramePr>
        <p:xfrm>
          <a:off x="340378" y="1188720"/>
          <a:ext cx="8463244" cy="4760595"/>
        </p:xfrm>
        <a:graphic>
          <a:graphicData uri="http://schemas.openxmlformats.org/drawingml/2006/table">
            <a:tbl>
              <a:tblPr/>
              <a:tblGrid>
                <a:gridCol w="914400">
                  <a:extLst>
                    <a:ext uri="{9D8B030D-6E8A-4147-A177-3AD203B41FA5}">
                      <a16:colId xmlns="" xmlns:a16="http://schemas.microsoft.com/office/drawing/2014/main" val="20000"/>
                    </a:ext>
                  </a:extLst>
                </a:gridCol>
                <a:gridCol w="3698222">
                  <a:extLst>
                    <a:ext uri="{9D8B030D-6E8A-4147-A177-3AD203B41FA5}">
                      <a16:colId xmlns="" xmlns:a16="http://schemas.microsoft.com/office/drawing/2014/main" val="20001"/>
                    </a:ext>
                  </a:extLst>
                </a:gridCol>
                <a:gridCol w="1371600">
                  <a:extLst>
                    <a:ext uri="{9D8B030D-6E8A-4147-A177-3AD203B41FA5}">
                      <a16:colId xmlns="" xmlns:a16="http://schemas.microsoft.com/office/drawing/2014/main" val="1593610139"/>
                    </a:ext>
                  </a:extLst>
                </a:gridCol>
                <a:gridCol w="1568722">
                  <a:extLst>
                    <a:ext uri="{9D8B030D-6E8A-4147-A177-3AD203B41FA5}">
                      <a16:colId xmlns="" xmlns:a16="http://schemas.microsoft.com/office/drawing/2014/main" val="466059322"/>
                    </a:ext>
                  </a:extLst>
                </a:gridCol>
                <a:gridCol w="910300">
                  <a:extLst>
                    <a:ext uri="{9D8B030D-6E8A-4147-A177-3AD203B41FA5}">
                      <a16:colId xmlns=""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 and 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067799484"/>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Increase the Contribution of Total Fruit to the Diets of the Population Aged 2 Years and Older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a:solidFill>
                            <a:schemeClr val="tx1"/>
                          </a:solidFill>
                          <a:effectLst/>
                          <a:latin typeface="+mn-lt"/>
                        </a:rPr>
                        <a:t>Healthy People 2020</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a:solidFill>
                            <a:schemeClr val="tx1"/>
                          </a:solidFill>
                          <a:effectLst/>
                          <a:latin typeface="+mn-lt"/>
                        </a:rPr>
                        <a:t>Survey</a:t>
                      </a: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627541263"/>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Increase the Contribution of Total Vegetables to the Diets of the Population Aged 2 Years and Older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a:solidFill>
                            <a:schemeClr val="tx1"/>
                          </a:solidFill>
                          <a:effectLst/>
                          <a:latin typeface="+mn-lt"/>
                        </a:rPr>
                        <a:t>Healthy People 2020</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a:solidFill>
                            <a:schemeClr val="tx1"/>
                          </a:solidFill>
                          <a:effectLst/>
                          <a:latin typeface="+mn-lt"/>
                        </a:rPr>
                        <a:t>Survey</a:t>
                      </a: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283473216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Increase the Contribution of Whole Grains to the Diets of the Population Aged 2 Years and Older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a:solidFill>
                            <a:schemeClr val="tx1"/>
                          </a:solidFill>
                          <a:effectLst/>
                          <a:latin typeface="+mn-lt"/>
                        </a:rPr>
                        <a:t>Healthy People 2020</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a:solidFill>
                            <a:schemeClr val="tx1"/>
                          </a:solidFill>
                          <a:effectLst/>
                          <a:latin typeface="+mn-lt"/>
                        </a:rPr>
                        <a:t>Survey</a:t>
                      </a: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572804941"/>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Reduce Consumption of Calories from Solid Fats and Added Sugars in the Population Aged 2 Years and Older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Healthy People 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3012916251"/>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571276315"/>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Participated in Enough Aerobic and Muscle Strengthening Exercises to Meet Guidelines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mn-lt"/>
                        </a:rPr>
                        <a:t>Behavioral Risk Factor Surveillance System (BRFSS)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897377619"/>
                  </a:ext>
                </a:extLst>
              </a:tr>
            </a:tbl>
          </a:graphicData>
        </a:graphic>
      </p:graphicFrame>
    </p:spTree>
    <p:extLst>
      <p:ext uri="{BB962C8B-B14F-4D97-AF65-F5344CB8AC3E}">
        <p14:creationId xmlns:p14="http://schemas.microsoft.com/office/powerpoint/2010/main" val="141452408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6A34C265-8D1B-4423-86B7-7713CEEB4A89}"/>
              </a:ext>
            </a:extLst>
          </p:cNvPr>
          <p:cNvSpPr>
            <a:spLocks noGrp="1"/>
          </p:cNvSpPr>
          <p:nvPr>
            <p:ph type="title"/>
          </p:nvPr>
        </p:nvSpPr>
        <p:spPr/>
        <p:txBody>
          <a:bodyPr/>
          <a:lstStyle/>
          <a:p>
            <a:r>
              <a:rPr lang="en-US" dirty="0"/>
              <a:t>Health Behaviors:</a:t>
            </a:r>
            <a:br>
              <a:rPr lang="en-US" dirty="0"/>
            </a:br>
            <a:r>
              <a:rPr lang="en-US" dirty="0"/>
              <a:t>Behavioral Health, Overall Health</a:t>
            </a:r>
          </a:p>
        </p:txBody>
      </p:sp>
      <p:graphicFrame>
        <p:nvGraphicFramePr>
          <p:cNvPr id="5" name="Content Placeholder 4">
            <a:extLst>
              <a:ext uri="{FF2B5EF4-FFF2-40B4-BE49-F238E27FC236}">
                <a16:creationId xmlns="" xmlns:a16="http://schemas.microsoft.com/office/drawing/2014/main" id="{812862B9-9C03-4E9D-B885-919D9B5A1BE4}"/>
              </a:ext>
            </a:extLst>
          </p:cNvPr>
          <p:cNvGraphicFramePr>
            <a:graphicFrameLocks/>
          </p:cNvGraphicFramePr>
          <p:nvPr>
            <p:extLst>
              <p:ext uri="{D42A27DB-BD31-4B8C-83A1-F6EECF244321}">
                <p14:modId xmlns:p14="http://schemas.microsoft.com/office/powerpoint/2010/main" val="585010060"/>
              </p:ext>
            </p:extLst>
          </p:nvPr>
        </p:nvGraphicFramePr>
        <p:xfrm>
          <a:off x="340378" y="1188720"/>
          <a:ext cx="8463244" cy="3278505"/>
        </p:xfrm>
        <a:graphic>
          <a:graphicData uri="http://schemas.openxmlformats.org/drawingml/2006/table">
            <a:tbl>
              <a:tblPr/>
              <a:tblGrid>
                <a:gridCol w="914400">
                  <a:extLst>
                    <a:ext uri="{9D8B030D-6E8A-4147-A177-3AD203B41FA5}">
                      <a16:colId xmlns="" xmlns:a16="http://schemas.microsoft.com/office/drawing/2014/main" val="20000"/>
                    </a:ext>
                  </a:extLst>
                </a:gridCol>
                <a:gridCol w="3469622">
                  <a:extLst>
                    <a:ext uri="{9D8B030D-6E8A-4147-A177-3AD203B41FA5}">
                      <a16:colId xmlns="" xmlns:a16="http://schemas.microsoft.com/office/drawing/2014/main" val="20001"/>
                    </a:ext>
                  </a:extLst>
                </a:gridCol>
                <a:gridCol w="1257826">
                  <a:extLst>
                    <a:ext uri="{9D8B030D-6E8A-4147-A177-3AD203B41FA5}">
                      <a16:colId xmlns="" xmlns:a16="http://schemas.microsoft.com/office/drawing/2014/main" val="3963035950"/>
                    </a:ext>
                  </a:extLst>
                </a:gridCol>
                <a:gridCol w="1911096">
                  <a:extLst>
                    <a:ext uri="{9D8B030D-6E8A-4147-A177-3AD203B41FA5}">
                      <a16:colId xmlns="" xmlns:a16="http://schemas.microsoft.com/office/drawing/2014/main" val="20003"/>
                    </a:ext>
                  </a:extLst>
                </a:gridCol>
                <a:gridCol w="910300">
                  <a:extLst>
                    <a:ext uri="{9D8B030D-6E8A-4147-A177-3AD203B41FA5}">
                      <a16:colId xmlns=""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067799484"/>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Alcohol Consumption</a:t>
                      </a:r>
                    </a:p>
                    <a:p>
                      <a:pPr marL="60325" marR="0" lvl="0" indent="0" algn="l" defTabSz="457200" rtl="0" eaLnBrk="1" fontAlgn="t" latinLnBrk="0" hangingPunct="1">
                        <a:lnSpc>
                          <a:spcPct val="100000"/>
                        </a:lnSpc>
                        <a:spcBef>
                          <a:spcPts val="0"/>
                        </a:spcBef>
                        <a:spcAft>
                          <a:spcPts val="0"/>
                        </a:spcAft>
                        <a:buClrTx/>
                        <a:buSzTx/>
                        <a:buFontTx/>
                        <a:buNone/>
                        <a:tabLst/>
                        <a:defRPr/>
                      </a:pPr>
                      <a:r>
                        <a:rPr lang="en-US" sz="1400" i="1" kern="1200" baseline="0" dirty="0">
                          <a:solidFill>
                            <a:schemeClr val="tx1"/>
                          </a:solidFill>
                          <a:effectLst/>
                          <a:latin typeface="+mn-lt"/>
                          <a:ea typeface="+mn-ea"/>
                          <a:cs typeface="+mn-cs"/>
                        </a:rPr>
                        <a:t>(e.g., “During the past 30 days, how many days per week or per month did you have at least one drink of any alcoholic beverage?”)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mn-lt"/>
                        </a:rPr>
                        <a:t>Behavioral Risk Factor Surveillance System (BRFSS)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012916251"/>
                  </a:ext>
                </a:extLst>
              </a:tr>
              <a:tr h="731520">
                <a:tc>
                  <a:txBody>
                    <a:bodyPr/>
                    <a:lstStyle/>
                    <a:p>
                      <a:pPr algn="ctr" fontAlgn="t"/>
                      <a:r>
                        <a:rPr lang="en-US" sz="14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Tobacco Use</a:t>
                      </a:r>
                    </a:p>
                    <a:p>
                      <a:pPr marL="60325" marR="0" lvl="0" indent="0" algn="l" defTabSz="457200" rtl="0" eaLnBrk="1" fontAlgn="t" latinLnBrk="0" hangingPunct="1">
                        <a:lnSpc>
                          <a:spcPct val="100000"/>
                        </a:lnSpc>
                        <a:spcBef>
                          <a:spcPts val="0"/>
                        </a:spcBef>
                        <a:spcAft>
                          <a:spcPts val="0"/>
                        </a:spcAft>
                        <a:buClrTx/>
                        <a:buSzTx/>
                        <a:buFontTx/>
                        <a:buNone/>
                        <a:tabLst/>
                        <a:defRPr/>
                      </a:pPr>
                      <a:r>
                        <a:rPr lang="en-US" sz="1400" i="1" kern="1200" baseline="0" dirty="0">
                          <a:solidFill>
                            <a:schemeClr val="tx1"/>
                          </a:solidFill>
                          <a:effectLst/>
                          <a:latin typeface="+mn-lt"/>
                          <a:ea typeface="+mn-ea"/>
                          <a:cs typeface="+mn-cs"/>
                        </a:rPr>
                        <a:t>(e.g., “Do you now smoke cigarettes every day, some days, or not at all?”)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mn-lt"/>
                        </a:rPr>
                        <a:t>Behavioral Risk Factor Surveillance System (BRFSS)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2254151504"/>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Seatbelt Use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mn-lt"/>
                        </a:rPr>
                        <a:t>Behavioral Risk Factor Surveillance System (BRFSS)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897377619"/>
                  </a:ext>
                </a:extLst>
              </a:tr>
            </a:tbl>
          </a:graphicData>
        </a:graphic>
      </p:graphicFrame>
    </p:spTree>
    <p:extLst>
      <p:ext uri="{BB962C8B-B14F-4D97-AF65-F5344CB8AC3E}">
        <p14:creationId xmlns:p14="http://schemas.microsoft.com/office/powerpoint/2010/main" val="415734319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4C8C3122-D237-469F-A168-DDD3AF3CC245}"/>
              </a:ext>
            </a:extLst>
          </p:cNvPr>
          <p:cNvSpPr>
            <a:spLocks noGrp="1"/>
          </p:cNvSpPr>
          <p:nvPr>
            <p:ph type="title"/>
          </p:nvPr>
        </p:nvSpPr>
        <p:spPr/>
        <p:txBody>
          <a:bodyPr/>
          <a:lstStyle/>
          <a:p>
            <a:r>
              <a:rPr lang="en-US" dirty="0"/>
              <a:t>Patient Experience</a:t>
            </a:r>
          </a:p>
        </p:txBody>
      </p:sp>
      <p:sp>
        <p:nvSpPr>
          <p:cNvPr id="4" name="Content Placeholder 3">
            <a:extLst>
              <a:ext uri="{FF2B5EF4-FFF2-40B4-BE49-F238E27FC236}">
                <a16:creationId xmlns="" xmlns:a16="http://schemas.microsoft.com/office/drawing/2014/main" id="{F00D8BB1-1106-4000-AF32-7FA490E49C51}"/>
              </a:ext>
            </a:extLst>
          </p:cNvPr>
          <p:cNvSpPr>
            <a:spLocks noGrp="1"/>
          </p:cNvSpPr>
          <p:nvPr>
            <p:ph sz="half" idx="1"/>
          </p:nvPr>
        </p:nvSpPr>
        <p:spPr/>
        <p:txBody>
          <a:bodyPr/>
          <a:lstStyle/>
          <a:p>
            <a:r>
              <a:rPr lang="en-US" dirty="0"/>
              <a:t>Consumer Assessment of Healthcare Providers and Systems (CAHPS) surveys are the most widely used tools to assess patient experience.</a:t>
            </a:r>
          </a:p>
          <a:p>
            <a:endParaRPr lang="en-US" sz="100" dirty="0"/>
          </a:p>
          <a:p>
            <a:r>
              <a:rPr lang="en-US" dirty="0"/>
              <a:t>The Taskforce will be considering the following versions of the CAHPS survey:</a:t>
            </a:r>
          </a:p>
          <a:p>
            <a:pPr lvl="1"/>
            <a:r>
              <a:rPr lang="en-US" b="0" dirty="0"/>
              <a:t>CAHPS Clinician &amp; Group Survey (CG-CAHPS)</a:t>
            </a:r>
          </a:p>
          <a:p>
            <a:pPr lvl="1"/>
            <a:r>
              <a:rPr lang="en-US" b="0" dirty="0"/>
              <a:t>CAHPS Survey for ACOs Participating in Medicare Initiatives (ACO CAHPS)</a:t>
            </a:r>
          </a:p>
          <a:p>
            <a:pPr lvl="1"/>
            <a:r>
              <a:rPr lang="en-US" b="0" dirty="0"/>
              <a:t>CAHPS Hospital Survey (HCAHPS)</a:t>
            </a:r>
          </a:p>
          <a:p>
            <a:pPr lvl="1"/>
            <a:r>
              <a:rPr lang="en-US" b="0" dirty="0"/>
              <a:t>CAHPS Surgical Care Survey (Surgical Care CAHPS)</a:t>
            </a:r>
          </a:p>
          <a:p>
            <a:endParaRPr lang="en-US" b="0" dirty="0"/>
          </a:p>
        </p:txBody>
      </p:sp>
      <p:sp>
        <p:nvSpPr>
          <p:cNvPr id="7" name="TextBox 6">
            <a:extLst>
              <a:ext uri="{FF2B5EF4-FFF2-40B4-BE49-F238E27FC236}">
                <a16:creationId xmlns="" xmlns:a16="http://schemas.microsoft.com/office/drawing/2014/main" id="{BA374D13-CD40-4918-B14C-69C55B0B76E1}"/>
              </a:ext>
            </a:extLst>
          </p:cNvPr>
          <p:cNvSpPr txBox="1"/>
          <p:nvPr/>
        </p:nvSpPr>
        <p:spPr>
          <a:xfrm>
            <a:off x="533400" y="5715000"/>
            <a:ext cx="8077200" cy="584775"/>
          </a:xfrm>
          <a:prstGeom prst="rect">
            <a:avLst/>
          </a:prstGeom>
          <a:noFill/>
        </p:spPr>
        <p:txBody>
          <a:bodyPr wrap="square" rtlCol="0">
            <a:spAutoFit/>
          </a:bodyPr>
          <a:lstStyle/>
          <a:p>
            <a:r>
              <a:rPr lang="en-US" sz="1600" i="1" dirty="0">
                <a:latin typeface="Book Antiqua" panose="02040602050305030304" pitchFamily="18" charset="0"/>
              </a:rPr>
              <a:t>The Taskforce will not be considering the CAHPS Health Plan Survey (CAHPS 5.0H) because it is not applicable for use between plans and providers. </a:t>
            </a:r>
          </a:p>
        </p:txBody>
      </p:sp>
    </p:spTree>
    <p:extLst>
      <p:ext uri="{BB962C8B-B14F-4D97-AF65-F5344CB8AC3E}">
        <p14:creationId xmlns:p14="http://schemas.microsoft.com/office/powerpoint/2010/main" val="407613310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CD5542-5654-4AF9-A33B-5C9DC7A8AB1C}"/>
              </a:ext>
            </a:extLst>
          </p:cNvPr>
          <p:cNvSpPr>
            <a:spLocks noGrp="1"/>
          </p:cNvSpPr>
          <p:nvPr>
            <p:ph type="title"/>
          </p:nvPr>
        </p:nvSpPr>
        <p:spPr/>
        <p:txBody>
          <a:bodyPr/>
          <a:lstStyle/>
          <a:p>
            <a:r>
              <a:rPr lang="en-US" dirty="0"/>
              <a:t>Patient Experience (Cont’d)</a:t>
            </a:r>
          </a:p>
        </p:txBody>
      </p:sp>
      <p:graphicFrame>
        <p:nvGraphicFramePr>
          <p:cNvPr id="5" name="Content Placeholder 4">
            <a:extLst>
              <a:ext uri="{FF2B5EF4-FFF2-40B4-BE49-F238E27FC236}">
                <a16:creationId xmlns="" xmlns:a16="http://schemas.microsoft.com/office/drawing/2014/main" id="{37170B24-FA9D-4A09-9F10-083426F0872C}"/>
              </a:ext>
            </a:extLst>
          </p:cNvPr>
          <p:cNvGraphicFramePr>
            <a:graphicFrameLocks/>
          </p:cNvGraphicFramePr>
          <p:nvPr>
            <p:extLst>
              <p:ext uri="{D42A27DB-BD31-4B8C-83A1-F6EECF244321}">
                <p14:modId xmlns:p14="http://schemas.microsoft.com/office/powerpoint/2010/main" val="3028170953"/>
              </p:ext>
            </p:extLst>
          </p:nvPr>
        </p:nvGraphicFramePr>
        <p:xfrm>
          <a:off x="340378" y="1188720"/>
          <a:ext cx="8463244" cy="4356735"/>
        </p:xfrm>
        <a:graphic>
          <a:graphicData uri="http://schemas.openxmlformats.org/drawingml/2006/table">
            <a:tbl>
              <a:tblPr/>
              <a:tblGrid>
                <a:gridCol w="914400">
                  <a:extLst>
                    <a:ext uri="{9D8B030D-6E8A-4147-A177-3AD203B41FA5}">
                      <a16:colId xmlns="" xmlns:a16="http://schemas.microsoft.com/office/drawing/2014/main" val="20000"/>
                    </a:ext>
                  </a:extLst>
                </a:gridCol>
                <a:gridCol w="3698222">
                  <a:extLst>
                    <a:ext uri="{9D8B030D-6E8A-4147-A177-3AD203B41FA5}">
                      <a16:colId xmlns="" xmlns:a16="http://schemas.microsoft.com/office/drawing/2014/main" val="20001"/>
                    </a:ext>
                  </a:extLst>
                </a:gridCol>
                <a:gridCol w="1447800">
                  <a:extLst>
                    <a:ext uri="{9D8B030D-6E8A-4147-A177-3AD203B41FA5}">
                      <a16:colId xmlns="" xmlns:a16="http://schemas.microsoft.com/office/drawing/2014/main" val="1176904767"/>
                    </a:ext>
                  </a:extLst>
                </a:gridCol>
                <a:gridCol w="1492522">
                  <a:extLst>
                    <a:ext uri="{9D8B030D-6E8A-4147-A177-3AD203B41FA5}">
                      <a16:colId xmlns="" xmlns:a16="http://schemas.microsoft.com/office/drawing/2014/main" val="3392450115"/>
                    </a:ext>
                  </a:extLst>
                </a:gridCol>
                <a:gridCol w="910300">
                  <a:extLst>
                    <a:ext uri="{9D8B030D-6E8A-4147-A177-3AD203B41FA5}">
                      <a16:colId xmlns=""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endParaRPr lang="en-US" sz="1600" b="1" i="0" u="none" strike="noStrike" baseline="30000" dirty="0">
                        <a:solidFill>
                          <a:srgbClr val="FFC000"/>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 and 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067799484"/>
                  </a:ext>
                </a:extLst>
              </a:tr>
              <a:tr h="731520">
                <a:tc>
                  <a:txBody>
                    <a:bodyPr/>
                    <a:lstStyle/>
                    <a:p>
                      <a:pPr algn="ctr" fontAlgn="t"/>
                      <a:r>
                        <a:rPr lang="en-US" sz="1600" b="0" i="0" u="none" strike="noStrike" dirty="0">
                          <a:solidFill>
                            <a:schemeClr val="tx1"/>
                          </a:solidFill>
                          <a:effectLst/>
                          <a:latin typeface="+mn-lt"/>
                        </a:rPr>
                        <a:t>0005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CG CAHPS**</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Getting Timely Appointments, Care, and Information</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How Well Providers Communicate with Patients</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Providers’ Use of Information to Coordinate Patient Care</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Helpful, Courteous, and Respectful Office Staff</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Patients’ Rating of Provider</a:t>
                      </a:r>
                    </a:p>
                    <a:p>
                      <a:pPr marL="91440" marR="0" lvl="0" indent="0" algn="l" defTabSz="457200" rtl="0" eaLnBrk="1" fontAlgn="t" latinLnBrk="0" hangingPunct="1">
                        <a:lnSpc>
                          <a:spcPct val="100000"/>
                        </a:lnSpc>
                        <a:spcBef>
                          <a:spcPts val="0"/>
                        </a:spcBef>
                        <a:spcAft>
                          <a:spcPts val="0"/>
                        </a:spcAft>
                        <a:buClrTx/>
                        <a:buSzTx/>
                        <a:buFont typeface="+mj-lt"/>
                        <a:buNone/>
                        <a:tabLst/>
                        <a:defRPr/>
                      </a:pPr>
                      <a:endParaRPr lang="en-US" sz="1400" kern="1200" baseline="0" dirty="0">
                        <a:solidFill>
                          <a:schemeClr val="tx1"/>
                        </a:solidFill>
                        <a:effectLst/>
                        <a:latin typeface="+mn-lt"/>
                        <a:ea typeface="+mn-ea"/>
                        <a:cs typeface="+mn-cs"/>
                      </a:endParaRPr>
                    </a:p>
                    <a:p>
                      <a:pPr marL="182880" marR="0" lvl="0"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Supplemental Item Sets include: </a:t>
                      </a:r>
                    </a:p>
                    <a:p>
                      <a:pPr marL="274320" marR="0" lvl="1"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Patient-Centered Medical Home</a:t>
                      </a:r>
                    </a:p>
                    <a:p>
                      <a:pPr marL="274320" marR="0" lvl="1"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Health Literacy (How Well Providers Communicate about Medicines)</a:t>
                      </a:r>
                    </a:p>
                    <a:p>
                      <a:pPr marL="274320" marR="0" lvl="1"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Health Information Technology</a:t>
                      </a:r>
                    </a:p>
                    <a:p>
                      <a:pPr marL="274320" marR="0" lvl="1" indent="-9144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Health Promotion and Education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AHRQ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Varies</a:t>
                      </a:r>
                      <a:r>
                        <a:rPr lang="en-US" sz="1600" b="0" i="0" u="none" strike="noStrike" baseline="30000" dirty="0">
                          <a:solidFill>
                            <a:schemeClr val="tx1"/>
                          </a:solidFill>
                          <a:effectLst/>
                          <a:latin typeface="+mn-lt"/>
                        </a:rPr>
                        <a:t>&amp;</a:t>
                      </a:r>
                    </a:p>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2254151504"/>
                  </a:ext>
                </a:extLst>
              </a:tr>
            </a:tbl>
          </a:graphicData>
        </a:graphic>
      </p:graphicFrame>
      <p:sp>
        <p:nvSpPr>
          <p:cNvPr id="4" name="TextBox 3">
            <a:extLst>
              <a:ext uri="{FF2B5EF4-FFF2-40B4-BE49-F238E27FC236}">
                <a16:creationId xmlns="" xmlns:a16="http://schemas.microsoft.com/office/drawing/2014/main" id="{E3BE663C-B397-4D5F-B39E-BE78FEFD2175}"/>
              </a:ext>
            </a:extLst>
          </p:cNvPr>
          <p:cNvSpPr txBox="1"/>
          <p:nvPr/>
        </p:nvSpPr>
        <p:spPr>
          <a:xfrm>
            <a:off x="342900" y="5562020"/>
            <a:ext cx="8460722" cy="738664"/>
          </a:xfrm>
          <a:prstGeom prst="rect">
            <a:avLst/>
          </a:prstGeom>
          <a:noFill/>
        </p:spPr>
        <p:txBody>
          <a:bodyPr wrap="square" rtlCol="0">
            <a:spAutoFit/>
          </a:bodyPr>
          <a:lstStyle/>
          <a:p>
            <a:r>
              <a:rPr lang="en-US" sz="1400" i="1" dirty="0">
                <a:latin typeface="Book Antiqua" panose="02040602050305030304" pitchFamily="18" charset="0"/>
              </a:rPr>
              <a:t>**CMS/AHIP CQMC measure.</a:t>
            </a:r>
          </a:p>
          <a:p>
            <a:r>
              <a:rPr lang="en-US" sz="1400" i="1" baseline="30000" dirty="0">
                <a:latin typeface="Book Antiqua" panose="02040602050305030304" pitchFamily="18" charset="0"/>
              </a:rPr>
              <a:t>&amp;</a:t>
            </a:r>
            <a:r>
              <a:rPr lang="en-US" sz="1400" i="1" dirty="0">
                <a:latin typeface="Book Antiqua" panose="02040602050305030304" pitchFamily="18" charset="0"/>
              </a:rPr>
              <a:t>Different measure sets include various composite rates from the patient experience surveys.  The range indicated includes the minimum and maximum number of measures sets in which individual composites are found.</a:t>
            </a:r>
          </a:p>
        </p:txBody>
      </p:sp>
    </p:spTree>
    <p:extLst>
      <p:ext uri="{BB962C8B-B14F-4D97-AF65-F5344CB8AC3E}">
        <p14:creationId xmlns:p14="http://schemas.microsoft.com/office/powerpoint/2010/main" val="224204928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8942FEAC-F864-4358-B58C-02660F40FD89}"/>
              </a:ext>
            </a:extLst>
          </p:cNvPr>
          <p:cNvSpPr>
            <a:spLocks noGrp="1"/>
          </p:cNvSpPr>
          <p:nvPr>
            <p:ph type="title"/>
          </p:nvPr>
        </p:nvSpPr>
        <p:spPr/>
        <p:txBody>
          <a:bodyPr/>
          <a:lstStyle/>
          <a:p>
            <a:r>
              <a:rPr lang="en-US" dirty="0"/>
              <a:t>Patient Experience (Cont’d)</a:t>
            </a:r>
          </a:p>
        </p:txBody>
      </p:sp>
      <p:sp>
        <p:nvSpPr>
          <p:cNvPr id="4" name="Content Placeholder 3">
            <a:extLst>
              <a:ext uri="{FF2B5EF4-FFF2-40B4-BE49-F238E27FC236}">
                <a16:creationId xmlns="" xmlns:a16="http://schemas.microsoft.com/office/drawing/2014/main" id="{FD7C941C-80E8-4B87-B4C1-2545776279C2}"/>
              </a:ext>
            </a:extLst>
          </p:cNvPr>
          <p:cNvSpPr>
            <a:spLocks noGrp="1"/>
          </p:cNvSpPr>
          <p:nvPr>
            <p:ph sz="half" idx="1"/>
          </p:nvPr>
        </p:nvSpPr>
        <p:spPr>
          <a:xfrm>
            <a:off x="533400" y="1143000"/>
            <a:ext cx="8382000" cy="4556234"/>
          </a:xfrm>
        </p:spPr>
        <p:txBody>
          <a:bodyPr/>
          <a:lstStyle/>
          <a:p>
            <a:r>
              <a:rPr lang="en-US" sz="1900" dirty="0"/>
              <a:t>The MassHealth ACO/DSRIP measure set is proposing to use a version of the CG CAHPS survey that is modified by MHQP.  The MHQP-modified version includes slightly different composite measures.</a:t>
            </a:r>
          </a:p>
        </p:txBody>
      </p:sp>
      <p:sp>
        <p:nvSpPr>
          <p:cNvPr id="5" name="TextBox 4">
            <a:extLst>
              <a:ext uri="{FF2B5EF4-FFF2-40B4-BE49-F238E27FC236}">
                <a16:creationId xmlns="" xmlns:a16="http://schemas.microsoft.com/office/drawing/2014/main" id="{620893A7-5431-42AD-A166-C1F8B9011A32}"/>
              </a:ext>
            </a:extLst>
          </p:cNvPr>
          <p:cNvSpPr txBox="1"/>
          <p:nvPr/>
        </p:nvSpPr>
        <p:spPr>
          <a:xfrm>
            <a:off x="381000" y="2239617"/>
            <a:ext cx="4267200" cy="4278094"/>
          </a:xfrm>
          <a:prstGeom prst="rect">
            <a:avLst/>
          </a:prstGeom>
          <a:noFill/>
        </p:spPr>
        <p:txBody>
          <a:bodyPr wrap="square" rtlCol="0">
            <a:spAutoFit/>
          </a:bodyPr>
          <a:lstStyle/>
          <a:p>
            <a:r>
              <a:rPr lang="en-US" sz="1700" b="1" u="sng" dirty="0">
                <a:latin typeface="Book Antiqua" panose="02040602050305030304" pitchFamily="18" charset="0"/>
              </a:rPr>
              <a:t>Adult Survey</a:t>
            </a:r>
          </a:p>
          <a:p>
            <a:pPr marL="434340" lvl="0" indent="-342900" defTabSz="457200" fontAlgn="t">
              <a:buFont typeface="+mj-lt"/>
              <a:buAutoNum type="arabicPeriod"/>
              <a:defRPr/>
            </a:pPr>
            <a:r>
              <a:rPr lang="en-US" sz="1700" dirty="0">
                <a:latin typeface="Book Antiqua" panose="02040602050305030304" pitchFamily="18" charset="0"/>
              </a:rPr>
              <a:t>Organizational Access </a:t>
            </a:r>
            <a:r>
              <a:rPr lang="en-US" sz="1700" i="1" dirty="0">
                <a:latin typeface="Book Antiqua" panose="02040602050305030304" pitchFamily="18" charset="0"/>
              </a:rPr>
              <a:t>(AHRQ: Getting Timely Appointments, Care, and Information)</a:t>
            </a:r>
          </a:p>
          <a:p>
            <a:pPr marL="434340" lvl="0" indent="-342900" defTabSz="457200" fontAlgn="t">
              <a:buFont typeface="+mj-lt"/>
              <a:buAutoNum type="arabicPeriod"/>
              <a:defRPr/>
            </a:pPr>
            <a:r>
              <a:rPr lang="en-US" sz="1700" dirty="0">
                <a:latin typeface="Book Antiqua" panose="02040602050305030304" pitchFamily="18" charset="0"/>
              </a:rPr>
              <a:t>Communication </a:t>
            </a:r>
            <a:r>
              <a:rPr lang="en-US" sz="1700" i="1" dirty="0">
                <a:latin typeface="Book Antiqua" panose="02040602050305030304" pitchFamily="18" charset="0"/>
              </a:rPr>
              <a:t>(AHRQ: How Well Providers Communicate with Patients)</a:t>
            </a:r>
          </a:p>
          <a:p>
            <a:pPr marL="434340" lvl="0" indent="-342900" defTabSz="457200" fontAlgn="t">
              <a:buFont typeface="+mj-lt"/>
              <a:buAutoNum type="arabicPeriod"/>
              <a:defRPr/>
            </a:pPr>
            <a:r>
              <a:rPr lang="en-US" sz="1700" dirty="0">
                <a:latin typeface="Book Antiqua" panose="02040602050305030304" pitchFamily="18" charset="0"/>
              </a:rPr>
              <a:t>Knowledge of Patient</a:t>
            </a:r>
          </a:p>
          <a:p>
            <a:pPr marL="434340" lvl="0" indent="-342900" defTabSz="457200" fontAlgn="t">
              <a:buFont typeface="+mj-lt"/>
              <a:buAutoNum type="arabicPeriod"/>
              <a:defRPr/>
            </a:pPr>
            <a:r>
              <a:rPr lang="en-US" sz="1700" dirty="0">
                <a:latin typeface="Book Antiqua" panose="02040602050305030304" pitchFamily="18" charset="0"/>
              </a:rPr>
              <a:t>Integration of Care</a:t>
            </a:r>
          </a:p>
          <a:p>
            <a:pPr marL="434340" lvl="0" indent="-342900" defTabSz="457200" fontAlgn="t">
              <a:buFont typeface="+mj-lt"/>
              <a:buAutoNum type="arabicPeriod"/>
              <a:defRPr/>
            </a:pPr>
            <a:r>
              <a:rPr lang="en-US" sz="1700" dirty="0">
                <a:latin typeface="Book Antiqua" panose="02040602050305030304" pitchFamily="18" charset="0"/>
              </a:rPr>
              <a:t>Self-Management </a:t>
            </a:r>
            <a:r>
              <a:rPr lang="en-US" sz="1700" i="1" dirty="0">
                <a:latin typeface="Book Antiqua" panose="02040602050305030304" pitchFamily="18" charset="0"/>
              </a:rPr>
              <a:t>(AHRQ: composite from PCMH Item Set)</a:t>
            </a:r>
            <a:r>
              <a:rPr lang="en-US" sz="1700" dirty="0">
                <a:latin typeface="Book Antiqua" panose="02040602050305030304" pitchFamily="18" charset="0"/>
              </a:rPr>
              <a:t> </a:t>
            </a:r>
          </a:p>
          <a:p>
            <a:pPr marL="434340" lvl="0" indent="-342900" defTabSz="457200" fontAlgn="t">
              <a:buFont typeface="+mj-lt"/>
              <a:buAutoNum type="arabicPeriod"/>
              <a:defRPr/>
            </a:pPr>
            <a:r>
              <a:rPr lang="en-US" sz="1700" dirty="0">
                <a:latin typeface="Book Antiqua" panose="02040602050305030304" pitchFamily="18" charset="0"/>
              </a:rPr>
              <a:t>Adult Behavioral Health</a:t>
            </a:r>
          </a:p>
          <a:p>
            <a:pPr marL="434340" lvl="0" indent="-342900" defTabSz="457200" fontAlgn="t">
              <a:buFont typeface="+mj-lt"/>
              <a:buAutoNum type="arabicPeriod"/>
              <a:defRPr/>
            </a:pPr>
            <a:r>
              <a:rPr lang="en-US" sz="1700" dirty="0">
                <a:latin typeface="Book Antiqua" panose="02040602050305030304" pitchFamily="18" charset="0"/>
              </a:rPr>
              <a:t>Office Staff </a:t>
            </a:r>
            <a:r>
              <a:rPr lang="en-US" sz="1700" i="1" dirty="0">
                <a:latin typeface="Book Antiqua" panose="02040602050305030304" pitchFamily="18" charset="0"/>
              </a:rPr>
              <a:t>(AHRQ: Helpful, Courteous, and Respectful Office Staff)</a:t>
            </a:r>
          </a:p>
          <a:p>
            <a:pPr marL="434340" lvl="0" indent="-342900" defTabSz="457200" fontAlgn="t">
              <a:buFont typeface="+mj-lt"/>
              <a:buAutoNum type="arabicPeriod"/>
              <a:defRPr/>
            </a:pPr>
            <a:r>
              <a:rPr lang="en-US" sz="1700" dirty="0">
                <a:latin typeface="Book Antiqua" panose="02040602050305030304" pitchFamily="18" charset="0"/>
              </a:rPr>
              <a:t>Rating </a:t>
            </a:r>
            <a:r>
              <a:rPr lang="en-US" sz="1700" i="1" dirty="0">
                <a:latin typeface="Book Antiqua" panose="02040602050305030304" pitchFamily="18" charset="0"/>
              </a:rPr>
              <a:t>(AHRQ: Patients’ Rating of Provider)</a:t>
            </a:r>
          </a:p>
          <a:p>
            <a:pPr marL="434340" lvl="0" indent="-342900" defTabSz="457200" fontAlgn="t">
              <a:buFont typeface="+mj-lt"/>
              <a:buAutoNum type="arabicPeriod"/>
              <a:defRPr/>
            </a:pPr>
            <a:r>
              <a:rPr lang="en-US" sz="1700" dirty="0">
                <a:latin typeface="Book Antiqua" panose="02040602050305030304" pitchFamily="18" charset="0"/>
              </a:rPr>
              <a:t>Willingness to Recommend</a:t>
            </a:r>
          </a:p>
        </p:txBody>
      </p:sp>
      <p:sp>
        <p:nvSpPr>
          <p:cNvPr id="6" name="TextBox 5">
            <a:extLst>
              <a:ext uri="{FF2B5EF4-FFF2-40B4-BE49-F238E27FC236}">
                <a16:creationId xmlns="" xmlns:a16="http://schemas.microsoft.com/office/drawing/2014/main" id="{48A61BB2-E1E1-4703-8360-C22EC9263DCF}"/>
              </a:ext>
            </a:extLst>
          </p:cNvPr>
          <p:cNvSpPr txBox="1"/>
          <p:nvPr/>
        </p:nvSpPr>
        <p:spPr>
          <a:xfrm>
            <a:off x="4800600" y="2209800"/>
            <a:ext cx="4267200" cy="4539704"/>
          </a:xfrm>
          <a:prstGeom prst="rect">
            <a:avLst/>
          </a:prstGeom>
          <a:noFill/>
        </p:spPr>
        <p:txBody>
          <a:bodyPr wrap="square" rtlCol="0">
            <a:spAutoFit/>
          </a:bodyPr>
          <a:lstStyle/>
          <a:p>
            <a:r>
              <a:rPr lang="en-US" sz="1700" b="1" u="sng" dirty="0">
                <a:latin typeface="Book Antiqua" panose="02040602050305030304" pitchFamily="18" charset="0"/>
              </a:rPr>
              <a:t>Child Survey</a:t>
            </a:r>
          </a:p>
          <a:p>
            <a:pPr marL="434340" lvl="0" indent="-342900" defTabSz="457200" fontAlgn="t">
              <a:buFont typeface="+mj-lt"/>
              <a:buAutoNum type="arabicPeriod"/>
              <a:defRPr/>
            </a:pPr>
            <a:r>
              <a:rPr lang="en-US" sz="1700" dirty="0">
                <a:latin typeface="Book Antiqua" panose="02040602050305030304" pitchFamily="18" charset="0"/>
              </a:rPr>
              <a:t>Organizational Access </a:t>
            </a:r>
            <a:r>
              <a:rPr lang="en-US" sz="1700" i="1" dirty="0">
                <a:latin typeface="Book Antiqua" panose="02040602050305030304" pitchFamily="18" charset="0"/>
              </a:rPr>
              <a:t>(AHRQ: Getting Timely Appointments, Care, and Information)</a:t>
            </a:r>
          </a:p>
          <a:p>
            <a:pPr marL="434340" lvl="0" indent="-342900" defTabSz="457200" fontAlgn="t">
              <a:buFont typeface="+mj-lt"/>
              <a:buAutoNum type="arabicPeriod"/>
              <a:defRPr/>
            </a:pPr>
            <a:r>
              <a:rPr lang="en-US" sz="1700" dirty="0">
                <a:latin typeface="Book Antiqua" panose="02040602050305030304" pitchFamily="18" charset="0"/>
              </a:rPr>
              <a:t>Communication </a:t>
            </a:r>
            <a:r>
              <a:rPr lang="en-US" sz="1700" i="1" dirty="0">
                <a:latin typeface="Book Antiqua" panose="02040602050305030304" pitchFamily="18" charset="0"/>
              </a:rPr>
              <a:t>(AHRQ: How Well Providers Communicate with Patients)</a:t>
            </a:r>
          </a:p>
          <a:p>
            <a:pPr marL="434340" lvl="0" indent="-342900" defTabSz="457200" fontAlgn="t">
              <a:buFont typeface="+mj-lt"/>
              <a:buAutoNum type="arabicPeriod"/>
              <a:defRPr/>
            </a:pPr>
            <a:r>
              <a:rPr lang="en-US" sz="1700" dirty="0">
                <a:latin typeface="Book Antiqua" panose="02040602050305030304" pitchFamily="18" charset="0"/>
              </a:rPr>
              <a:t>Knowledge of Patient</a:t>
            </a:r>
          </a:p>
          <a:p>
            <a:pPr marL="434340" lvl="0" indent="-342900" defTabSz="457200" fontAlgn="t">
              <a:buFont typeface="+mj-lt"/>
              <a:buAutoNum type="arabicPeriod"/>
              <a:defRPr/>
            </a:pPr>
            <a:r>
              <a:rPr lang="en-US" sz="1700" dirty="0">
                <a:latin typeface="Book Antiqua" panose="02040602050305030304" pitchFamily="18" charset="0"/>
              </a:rPr>
              <a:t>Pediatric Prevention</a:t>
            </a:r>
          </a:p>
          <a:p>
            <a:pPr marL="434340" lvl="0" indent="-342900" defTabSz="457200" fontAlgn="t">
              <a:buFont typeface="+mj-lt"/>
              <a:buAutoNum type="arabicPeriod"/>
              <a:defRPr/>
            </a:pPr>
            <a:r>
              <a:rPr lang="en-US" sz="1700" dirty="0">
                <a:latin typeface="Book Antiqua" panose="02040602050305030304" pitchFamily="18" charset="0"/>
              </a:rPr>
              <a:t>Integration of Care</a:t>
            </a:r>
          </a:p>
          <a:p>
            <a:pPr marL="434340" lvl="0" indent="-342900" defTabSz="457200" fontAlgn="t">
              <a:buFont typeface="+mj-lt"/>
              <a:buAutoNum type="arabicPeriod"/>
              <a:defRPr/>
            </a:pPr>
            <a:r>
              <a:rPr lang="en-US" sz="1700" dirty="0">
                <a:latin typeface="Book Antiqua" panose="02040602050305030304" pitchFamily="18" charset="0"/>
              </a:rPr>
              <a:t>Self-Management </a:t>
            </a:r>
            <a:r>
              <a:rPr lang="en-US" sz="1700" i="1" dirty="0">
                <a:latin typeface="Book Antiqua" panose="02040602050305030304" pitchFamily="18" charset="0"/>
              </a:rPr>
              <a:t>(AHRQ: composite from PCMH Item Set)</a:t>
            </a:r>
            <a:r>
              <a:rPr lang="en-US" sz="1700" dirty="0">
                <a:latin typeface="Book Antiqua" panose="02040602050305030304" pitchFamily="18" charset="0"/>
              </a:rPr>
              <a:t> </a:t>
            </a:r>
          </a:p>
          <a:p>
            <a:pPr marL="434340" lvl="0" indent="-342900" defTabSz="457200" fontAlgn="t">
              <a:buFont typeface="+mj-lt"/>
              <a:buAutoNum type="arabicPeriod"/>
              <a:defRPr/>
            </a:pPr>
            <a:r>
              <a:rPr lang="en-US" sz="1700" dirty="0">
                <a:latin typeface="Book Antiqua" panose="02040602050305030304" pitchFamily="18" charset="0"/>
              </a:rPr>
              <a:t>Child Development</a:t>
            </a:r>
          </a:p>
          <a:p>
            <a:pPr marL="434340" lvl="0" indent="-342900" defTabSz="457200" fontAlgn="t">
              <a:buFont typeface="+mj-lt"/>
              <a:buAutoNum type="arabicPeriod"/>
              <a:defRPr/>
            </a:pPr>
            <a:r>
              <a:rPr lang="en-US" sz="1700" dirty="0">
                <a:latin typeface="Book Antiqua" panose="02040602050305030304" pitchFamily="18" charset="0"/>
              </a:rPr>
              <a:t>Office Staff </a:t>
            </a:r>
            <a:r>
              <a:rPr lang="en-US" sz="1700" i="1" dirty="0">
                <a:latin typeface="Book Antiqua" panose="02040602050305030304" pitchFamily="18" charset="0"/>
              </a:rPr>
              <a:t>(AHRQ: Helpful, Courteous, and Respectful Office Staff)</a:t>
            </a:r>
          </a:p>
          <a:p>
            <a:pPr marL="434340" lvl="0" indent="-342900" defTabSz="457200" fontAlgn="t">
              <a:buFont typeface="+mj-lt"/>
              <a:buAutoNum type="arabicPeriod"/>
              <a:defRPr/>
            </a:pPr>
            <a:r>
              <a:rPr lang="en-US" sz="1700" dirty="0">
                <a:latin typeface="Book Antiqua" panose="02040602050305030304" pitchFamily="18" charset="0"/>
              </a:rPr>
              <a:t>Rating </a:t>
            </a:r>
            <a:r>
              <a:rPr lang="en-US" sz="1700" i="1" dirty="0">
                <a:latin typeface="Book Antiqua" panose="02040602050305030304" pitchFamily="18" charset="0"/>
              </a:rPr>
              <a:t>(AHRQ: Patients’ Rating of Provider)</a:t>
            </a:r>
          </a:p>
          <a:p>
            <a:pPr marL="434340" lvl="0" indent="-342900" defTabSz="457200" fontAlgn="t">
              <a:buFont typeface="+mj-lt"/>
              <a:buAutoNum type="arabicPeriod"/>
              <a:defRPr/>
            </a:pPr>
            <a:r>
              <a:rPr lang="en-US" sz="1700" dirty="0">
                <a:latin typeface="Book Antiqua" panose="02040602050305030304" pitchFamily="18" charset="0"/>
              </a:rPr>
              <a:t>Willingness to Recommend</a:t>
            </a:r>
          </a:p>
        </p:txBody>
      </p:sp>
    </p:spTree>
    <p:extLst>
      <p:ext uri="{BB962C8B-B14F-4D97-AF65-F5344CB8AC3E}">
        <p14:creationId xmlns:p14="http://schemas.microsoft.com/office/powerpoint/2010/main" val="311387002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CD5542-5654-4AF9-A33B-5C9DC7A8AB1C}"/>
              </a:ext>
            </a:extLst>
          </p:cNvPr>
          <p:cNvSpPr>
            <a:spLocks noGrp="1"/>
          </p:cNvSpPr>
          <p:nvPr>
            <p:ph type="title"/>
          </p:nvPr>
        </p:nvSpPr>
        <p:spPr/>
        <p:txBody>
          <a:bodyPr/>
          <a:lstStyle/>
          <a:p>
            <a:r>
              <a:rPr lang="en-US" dirty="0"/>
              <a:t>Patient Experience (Cont’d)</a:t>
            </a:r>
          </a:p>
        </p:txBody>
      </p:sp>
      <p:graphicFrame>
        <p:nvGraphicFramePr>
          <p:cNvPr id="5" name="Content Placeholder 4">
            <a:extLst>
              <a:ext uri="{FF2B5EF4-FFF2-40B4-BE49-F238E27FC236}">
                <a16:creationId xmlns="" xmlns:a16="http://schemas.microsoft.com/office/drawing/2014/main" id="{37170B24-FA9D-4A09-9F10-083426F0872C}"/>
              </a:ext>
            </a:extLst>
          </p:cNvPr>
          <p:cNvGraphicFramePr>
            <a:graphicFrameLocks/>
          </p:cNvGraphicFramePr>
          <p:nvPr>
            <p:extLst>
              <p:ext uri="{D42A27DB-BD31-4B8C-83A1-F6EECF244321}">
                <p14:modId xmlns:p14="http://schemas.microsoft.com/office/powerpoint/2010/main" val="3807872410"/>
              </p:ext>
            </p:extLst>
          </p:nvPr>
        </p:nvGraphicFramePr>
        <p:xfrm>
          <a:off x="340378" y="1188720"/>
          <a:ext cx="8463244" cy="3076575"/>
        </p:xfrm>
        <a:graphic>
          <a:graphicData uri="http://schemas.openxmlformats.org/drawingml/2006/table">
            <a:tbl>
              <a:tblPr/>
              <a:tblGrid>
                <a:gridCol w="914400">
                  <a:extLst>
                    <a:ext uri="{9D8B030D-6E8A-4147-A177-3AD203B41FA5}">
                      <a16:colId xmlns="" xmlns:a16="http://schemas.microsoft.com/office/drawing/2014/main" val="20000"/>
                    </a:ext>
                  </a:extLst>
                </a:gridCol>
                <a:gridCol w="3698222">
                  <a:extLst>
                    <a:ext uri="{9D8B030D-6E8A-4147-A177-3AD203B41FA5}">
                      <a16:colId xmlns="" xmlns:a16="http://schemas.microsoft.com/office/drawing/2014/main" val="20001"/>
                    </a:ext>
                  </a:extLst>
                </a:gridCol>
                <a:gridCol w="1219200">
                  <a:extLst>
                    <a:ext uri="{9D8B030D-6E8A-4147-A177-3AD203B41FA5}">
                      <a16:colId xmlns="" xmlns:a16="http://schemas.microsoft.com/office/drawing/2014/main" val="1619987161"/>
                    </a:ext>
                  </a:extLst>
                </a:gridCol>
                <a:gridCol w="1721122">
                  <a:extLst>
                    <a:ext uri="{9D8B030D-6E8A-4147-A177-3AD203B41FA5}">
                      <a16:colId xmlns="" xmlns:a16="http://schemas.microsoft.com/office/drawing/2014/main" val="3352913034"/>
                    </a:ext>
                  </a:extLst>
                </a:gridCol>
                <a:gridCol w="910300">
                  <a:extLst>
                    <a:ext uri="{9D8B030D-6E8A-4147-A177-3AD203B41FA5}">
                      <a16:colId xmlns=""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endParaRPr lang="en-US" sz="1600" b="1" i="0" u="none" strike="noStrike" baseline="30000" dirty="0">
                        <a:solidFill>
                          <a:srgbClr val="FFC000"/>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 and 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067799484"/>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ACO CAHPS</a:t>
                      </a:r>
                      <a:r>
                        <a:rPr lang="en-US" sz="1600" kern="1200" baseline="30000" dirty="0">
                          <a:solidFill>
                            <a:schemeClr val="tx1"/>
                          </a:solidFill>
                          <a:effectLst/>
                          <a:latin typeface="+mn-lt"/>
                          <a:ea typeface="+mn-ea"/>
                          <a:cs typeface="+mn-cs"/>
                        </a:rPr>
                        <a:t>+</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Getting Timely Appointments, Care, and Information</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How Well Providers Communicate with Patients</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Patients’ Rating of Provider</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Access to Specialists</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Health Promotion and Education</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Shared Decision Making</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Health Status &amp; Functional Status</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Stewardship of Patient Resources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AHRQ/</a:t>
                      </a:r>
                    </a:p>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Varies</a:t>
                      </a:r>
                      <a:r>
                        <a:rPr lang="en-US" sz="1600" b="0" i="0" u="none" strike="noStrike" baseline="30000" dirty="0">
                          <a:solidFill>
                            <a:schemeClr val="tx1"/>
                          </a:solidFill>
                          <a:effectLst/>
                          <a:latin typeface="+mn-lt"/>
                        </a:rPr>
                        <a:t>&amp;</a:t>
                      </a:r>
                    </a:p>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897377619"/>
                  </a:ext>
                </a:extLst>
              </a:tr>
            </a:tbl>
          </a:graphicData>
        </a:graphic>
      </p:graphicFrame>
      <p:sp>
        <p:nvSpPr>
          <p:cNvPr id="7" name="TextBox 6">
            <a:extLst>
              <a:ext uri="{FF2B5EF4-FFF2-40B4-BE49-F238E27FC236}">
                <a16:creationId xmlns="" xmlns:a16="http://schemas.microsoft.com/office/drawing/2014/main" id="{89996CCF-5DE1-41A6-B1C6-A625F329FA4B}"/>
              </a:ext>
            </a:extLst>
          </p:cNvPr>
          <p:cNvSpPr txBox="1"/>
          <p:nvPr/>
        </p:nvSpPr>
        <p:spPr>
          <a:xfrm>
            <a:off x="342900" y="4343400"/>
            <a:ext cx="8460722" cy="1384995"/>
          </a:xfrm>
          <a:prstGeom prst="rect">
            <a:avLst/>
          </a:prstGeom>
          <a:noFill/>
        </p:spPr>
        <p:txBody>
          <a:bodyPr wrap="square" rtlCol="0">
            <a:spAutoFit/>
          </a:bodyPr>
          <a:lstStyle/>
          <a:p>
            <a:r>
              <a:rPr lang="en-US" sz="1400" i="1" baseline="30000" dirty="0">
                <a:latin typeface="Book Antiqua" panose="02040602050305030304" pitchFamily="18" charset="0"/>
              </a:rPr>
              <a:t>+</a:t>
            </a:r>
            <a:r>
              <a:rPr lang="en-US" sz="1400" i="1" dirty="0">
                <a:latin typeface="Book Antiqua" panose="02040602050305030304" pitchFamily="18" charset="0"/>
              </a:rPr>
              <a:t>There are two iterations of the ACO CAHPS survey.  We are only considering the ACO-9, which is the most recent version of the survey and contains 71 survey questions.  We are not considering the ACO-12, which was first used for reporting periods 2012 and 2013, and has been an optional survey </a:t>
            </a:r>
            <a:r>
              <a:rPr lang="en-US" sz="1400" i="1">
                <a:latin typeface="Book Antiqua" panose="02040602050305030304" pitchFamily="18" charset="0"/>
              </a:rPr>
              <a:t>since </a:t>
            </a:r>
            <a:r>
              <a:rPr lang="en-US" sz="1400" i="1" smtClean="0">
                <a:latin typeface="Book Antiqua" panose="02040602050305030304" pitchFamily="18" charset="0"/>
              </a:rPr>
              <a:t>2014</a:t>
            </a:r>
            <a:r>
              <a:rPr lang="en-US" sz="1400" i="1" dirty="0">
                <a:latin typeface="Book Antiqua" panose="02040602050305030304" pitchFamily="18" charset="0"/>
              </a:rPr>
              <a:t>.  It includes 80 questions.</a:t>
            </a:r>
          </a:p>
          <a:p>
            <a:r>
              <a:rPr lang="en-US" sz="1400" i="1" baseline="30000" dirty="0">
                <a:latin typeface="Book Antiqua" panose="02040602050305030304" pitchFamily="18" charset="0"/>
              </a:rPr>
              <a:t>&amp;</a:t>
            </a:r>
            <a:r>
              <a:rPr lang="en-US" sz="1400" i="1" dirty="0">
                <a:latin typeface="Book Antiqua" panose="02040602050305030304" pitchFamily="18" charset="0"/>
              </a:rPr>
              <a:t>Different measure sets include various composite rates from the patient experience surveys.  The range indicated includes the minimum and maximum number of measures sets in which individual composites are found.</a:t>
            </a:r>
          </a:p>
        </p:txBody>
      </p:sp>
    </p:spTree>
    <p:extLst>
      <p:ext uri="{BB962C8B-B14F-4D97-AF65-F5344CB8AC3E}">
        <p14:creationId xmlns:p14="http://schemas.microsoft.com/office/powerpoint/2010/main" val="253172789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ACD5542-5654-4AF9-A33B-5C9DC7A8AB1C}"/>
              </a:ext>
            </a:extLst>
          </p:cNvPr>
          <p:cNvSpPr>
            <a:spLocks noGrp="1"/>
          </p:cNvSpPr>
          <p:nvPr>
            <p:ph type="title"/>
          </p:nvPr>
        </p:nvSpPr>
        <p:spPr/>
        <p:txBody>
          <a:bodyPr/>
          <a:lstStyle/>
          <a:p>
            <a:r>
              <a:rPr lang="en-US" dirty="0"/>
              <a:t>Patient Experience (Cont’d)</a:t>
            </a:r>
          </a:p>
        </p:txBody>
      </p:sp>
      <p:graphicFrame>
        <p:nvGraphicFramePr>
          <p:cNvPr id="5" name="Content Placeholder 4">
            <a:extLst>
              <a:ext uri="{FF2B5EF4-FFF2-40B4-BE49-F238E27FC236}">
                <a16:creationId xmlns="" xmlns:a16="http://schemas.microsoft.com/office/drawing/2014/main" id="{37170B24-FA9D-4A09-9F10-083426F0872C}"/>
              </a:ext>
            </a:extLst>
          </p:cNvPr>
          <p:cNvGraphicFramePr>
            <a:graphicFrameLocks/>
          </p:cNvGraphicFramePr>
          <p:nvPr>
            <p:extLst>
              <p:ext uri="{D42A27DB-BD31-4B8C-83A1-F6EECF244321}">
                <p14:modId xmlns:p14="http://schemas.microsoft.com/office/powerpoint/2010/main" val="1686703411"/>
              </p:ext>
            </p:extLst>
          </p:nvPr>
        </p:nvGraphicFramePr>
        <p:xfrm>
          <a:off x="340378" y="1188720"/>
          <a:ext cx="8463245" cy="3289935"/>
        </p:xfrm>
        <a:graphic>
          <a:graphicData uri="http://schemas.openxmlformats.org/drawingml/2006/table">
            <a:tbl>
              <a:tblPr/>
              <a:tblGrid>
                <a:gridCol w="914400">
                  <a:extLst>
                    <a:ext uri="{9D8B030D-6E8A-4147-A177-3AD203B41FA5}">
                      <a16:colId xmlns="" xmlns:a16="http://schemas.microsoft.com/office/drawing/2014/main" val="20000"/>
                    </a:ext>
                  </a:extLst>
                </a:gridCol>
                <a:gridCol w="3926822">
                  <a:extLst>
                    <a:ext uri="{9D8B030D-6E8A-4147-A177-3AD203B41FA5}">
                      <a16:colId xmlns="" xmlns:a16="http://schemas.microsoft.com/office/drawing/2014/main" val="20001"/>
                    </a:ext>
                  </a:extLst>
                </a:gridCol>
                <a:gridCol w="1371600">
                  <a:extLst>
                    <a:ext uri="{9D8B030D-6E8A-4147-A177-3AD203B41FA5}">
                      <a16:colId xmlns="" xmlns:a16="http://schemas.microsoft.com/office/drawing/2014/main" val="3672132357"/>
                    </a:ext>
                  </a:extLst>
                </a:gridCol>
                <a:gridCol w="1340122">
                  <a:extLst>
                    <a:ext uri="{9D8B030D-6E8A-4147-A177-3AD203B41FA5}">
                      <a16:colId xmlns="" xmlns:a16="http://schemas.microsoft.com/office/drawing/2014/main" val="2626797759"/>
                    </a:ext>
                  </a:extLst>
                </a:gridCol>
                <a:gridCol w="910301">
                  <a:extLst>
                    <a:ext uri="{9D8B030D-6E8A-4147-A177-3AD203B41FA5}">
                      <a16:colId xmlns=""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endParaRPr lang="en-US" sz="1600" b="1" i="0" u="none" strike="noStrike" baseline="30000" dirty="0">
                        <a:solidFill>
                          <a:srgbClr val="FFC000"/>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067799484"/>
                  </a:ext>
                </a:extLst>
              </a:tr>
              <a:tr h="731520">
                <a:tc>
                  <a:txBody>
                    <a:bodyPr/>
                    <a:lstStyle/>
                    <a:p>
                      <a:pPr algn="ctr" fontAlgn="t"/>
                      <a:r>
                        <a:rPr lang="en-US" sz="1600" b="0" i="0" u="none" strike="noStrike" dirty="0">
                          <a:solidFill>
                            <a:schemeClr val="tx1"/>
                          </a:solidFill>
                          <a:effectLst/>
                          <a:latin typeface="+mn-lt"/>
                        </a:rPr>
                        <a:t>1741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Surgical Care CAHPS**</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Information to Help You Prepare for Surgery</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How Well Surgeon Communicates with Patients Before Surgery</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Surgeon’s Attentiveness on Day of Surgery</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Information to Help You Recover from Surgery</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How Well Surgeon Communicates with Patients After Surgery</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Helpful, Courteous, and Respectful Staff at Surgeon’s Office</a:t>
                      </a:r>
                    </a:p>
                    <a:p>
                      <a:pPr marL="434340" marR="0" lvl="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Patients’ Rating of the Surgeon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200" b="0" i="0" u="none" strike="noStrike" dirty="0">
                          <a:solidFill>
                            <a:schemeClr val="tx1"/>
                          </a:solidFill>
                          <a:effectLst/>
                          <a:latin typeface="+mn-lt"/>
                        </a:rPr>
                        <a:t>American College of Surgeons, Surgical Quality Alliance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208139612"/>
                  </a:ext>
                </a:extLst>
              </a:tr>
            </a:tbl>
          </a:graphicData>
        </a:graphic>
      </p:graphicFrame>
      <p:sp>
        <p:nvSpPr>
          <p:cNvPr id="6" name="TextBox 5">
            <a:extLst>
              <a:ext uri="{FF2B5EF4-FFF2-40B4-BE49-F238E27FC236}">
                <a16:creationId xmlns="" xmlns:a16="http://schemas.microsoft.com/office/drawing/2014/main" id="{1DC78ADE-490F-4F24-96D9-C217DA3C3E1B}"/>
              </a:ext>
            </a:extLst>
          </p:cNvPr>
          <p:cNvSpPr txBox="1"/>
          <p:nvPr/>
        </p:nvSpPr>
        <p:spPr>
          <a:xfrm>
            <a:off x="340378" y="4511251"/>
            <a:ext cx="2555222"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102412430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F9CF97C5-DEAC-4225-941A-6CB9B87F6DB7}"/>
              </a:ext>
            </a:extLst>
          </p:cNvPr>
          <p:cNvSpPr>
            <a:spLocks noGrp="1"/>
          </p:cNvSpPr>
          <p:nvPr>
            <p:ph type="title"/>
          </p:nvPr>
        </p:nvSpPr>
        <p:spPr/>
        <p:txBody>
          <a:bodyPr/>
          <a:lstStyle/>
          <a:p>
            <a:r>
              <a:rPr lang="en-US" dirty="0"/>
              <a:t>Integration Measures</a:t>
            </a:r>
          </a:p>
        </p:txBody>
      </p:sp>
      <p:sp>
        <p:nvSpPr>
          <p:cNvPr id="4" name="Content Placeholder 3">
            <a:extLst>
              <a:ext uri="{FF2B5EF4-FFF2-40B4-BE49-F238E27FC236}">
                <a16:creationId xmlns="" xmlns:a16="http://schemas.microsoft.com/office/drawing/2014/main" id="{EBE425AE-13BF-4937-97B6-9DE3D8AD4B6C}"/>
              </a:ext>
            </a:extLst>
          </p:cNvPr>
          <p:cNvSpPr>
            <a:spLocks noGrp="1"/>
          </p:cNvSpPr>
          <p:nvPr>
            <p:ph sz="half" idx="1"/>
          </p:nvPr>
        </p:nvSpPr>
        <p:spPr/>
        <p:txBody>
          <a:bodyPr/>
          <a:lstStyle/>
          <a:p>
            <a:r>
              <a:rPr lang="en-US" dirty="0"/>
              <a:t>We consulted external sources when looking for candidate measures because our measure library had few “Integration” measures.</a:t>
            </a:r>
          </a:p>
          <a:p>
            <a:endParaRPr lang="en-US" sz="500" dirty="0"/>
          </a:p>
          <a:p>
            <a:r>
              <a:rPr lang="en-US" dirty="0"/>
              <a:t>The majority of identified measures were related to behavioral health and primary care integration at the practice-level.  The measures require practices to fill out a self-assessment of their level of integration.  </a:t>
            </a:r>
          </a:p>
          <a:p>
            <a:endParaRPr lang="en-US" sz="500" dirty="0"/>
          </a:p>
          <a:p>
            <a:r>
              <a:rPr lang="en-US" dirty="0"/>
              <a:t>We did not include these measures for consideration due to challenges related to implementing these measures at the ACO level.</a:t>
            </a:r>
          </a:p>
        </p:txBody>
      </p:sp>
    </p:spTree>
    <p:extLst>
      <p:ext uri="{BB962C8B-B14F-4D97-AF65-F5344CB8AC3E}">
        <p14:creationId xmlns:p14="http://schemas.microsoft.com/office/powerpoint/2010/main" val="3929847782"/>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Integration Measures</a:t>
            </a:r>
          </a:p>
        </p:txBody>
      </p:sp>
      <p:graphicFrame>
        <p:nvGraphicFramePr>
          <p:cNvPr id="7" name="Content Placeholder 4"/>
          <p:cNvGraphicFramePr>
            <a:graphicFrameLocks/>
          </p:cNvGraphicFramePr>
          <p:nvPr>
            <p:extLst>
              <p:ext uri="{D42A27DB-BD31-4B8C-83A1-F6EECF244321}">
                <p14:modId xmlns:p14="http://schemas.microsoft.com/office/powerpoint/2010/main" val="2813922586"/>
              </p:ext>
            </p:extLst>
          </p:nvPr>
        </p:nvGraphicFramePr>
        <p:xfrm>
          <a:off x="340378" y="2057400"/>
          <a:ext cx="8463244" cy="4295775"/>
        </p:xfrm>
        <a:graphic>
          <a:graphicData uri="http://schemas.openxmlformats.org/drawingml/2006/table">
            <a:tbl>
              <a:tblPr/>
              <a:tblGrid>
                <a:gridCol w="914400">
                  <a:extLst>
                    <a:ext uri="{9D8B030D-6E8A-4147-A177-3AD203B41FA5}">
                      <a16:colId xmlns="" xmlns:a16="http://schemas.microsoft.com/office/drawing/2014/main" val="20000"/>
                    </a:ext>
                  </a:extLst>
                </a:gridCol>
                <a:gridCol w="4460222">
                  <a:extLst>
                    <a:ext uri="{9D8B030D-6E8A-4147-A177-3AD203B41FA5}">
                      <a16:colId xmlns="" xmlns:a16="http://schemas.microsoft.com/office/drawing/2014/main" val="20001"/>
                    </a:ext>
                  </a:extLst>
                </a:gridCol>
                <a:gridCol w="1143000">
                  <a:extLst>
                    <a:ext uri="{9D8B030D-6E8A-4147-A177-3AD203B41FA5}">
                      <a16:colId xmlns="" xmlns:a16="http://schemas.microsoft.com/office/drawing/2014/main" val="2717532129"/>
                    </a:ext>
                  </a:extLst>
                </a:gridCol>
                <a:gridCol w="1035322">
                  <a:extLst>
                    <a:ext uri="{9D8B030D-6E8A-4147-A177-3AD203B41FA5}">
                      <a16:colId xmlns="" xmlns:a16="http://schemas.microsoft.com/office/drawing/2014/main" val="3576241446"/>
                    </a:ext>
                  </a:extLst>
                </a:gridCol>
                <a:gridCol w="910300">
                  <a:extLst>
                    <a:ext uri="{9D8B030D-6E8A-4147-A177-3AD203B41FA5}">
                      <a16:colId xmlns=""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882129831"/>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Patient Perceptions of Integrated Care (PPIC)</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Provider Knowledge of Patient</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Staff Knowledge of Patient’s History</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Specialist Knowledge of Patient’s History</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Provider’s Support for Patient’s Self-Directed Care</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Provider Support for Patients’ Medication Adherence/Health Home Management</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Test Result Communication</a:t>
                      </a: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Harvard School of Public Health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346765346"/>
                  </a:ext>
                </a:extLst>
              </a:tr>
              <a:tr h="365760">
                <a:tc gridSpan="5">
                  <a:txBody>
                    <a:bodyPr/>
                    <a:lstStyle/>
                    <a:p>
                      <a:pPr marL="91440" algn="l" fontAlgn="t"/>
                      <a:r>
                        <a:rPr lang="en-US" sz="1600" b="1" i="0" u="none" strike="noStrike" dirty="0">
                          <a:solidFill>
                            <a:schemeClr val="tx1"/>
                          </a:solidFill>
                          <a:effectLst/>
                          <a:latin typeface="+mn-lt"/>
                        </a:rPr>
                        <a:t>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4142839886"/>
                  </a:ext>
                </a:extLst>
              </a:tr>
              <a:tr h="72009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Pediatric Integrated Care Survey (PICS)</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Access to Care</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Communication with Care Team Members</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Family Impact</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Care Goal Creation/Planning</a:t>
                      </a:r>
                    </a:p>
                    <a:p>
                      <a:pPr marL="403225" marR="0" indent="-342900" algn="l" defTabSz="457200" rtl="0" eaLnBrk="1" fontAlgn="t" latinLnBrk="0" hangingPunct="1">
                        <a:lnSpc>
                          <a:spcPct val="100000"/>
                        </a:lnSpc>
                        <a:spcBef>
                          <a:spcPts val="0"/>
                        </a:spcBef>
                        <a:spcAft>
                          <a:spcPts val="0"/>
                        </a:spcAft>
                        <a:buClrTx/>
                        <a:buSzTx/>
                        <a:buFont typeface="+mj-lt"/>
                        <a:buAutoNum type="arabicPeriod"/>
                        <a:tabLst/>
                        <a:defRPr/>
                      </a:pPr>
                      <a:r>
                        <a:rPr lang="en-US" sz="1400" kern="1200" baseline="0" dirty="0">
                          <a:solidFill>
                            <a:schemeClr val="tx1"/>
                          </a:solidFill>
                          <a:effectLst/>
                          <a:latin typeface="+mn-lt"/>
                          <a:ea typeface="+mn-ea"/>
                          <a:cs typeface="+mn-cs"/>
                        </a:rPr>
                        <a:t>Team Functioning/Quality</a:t>
                      </a: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Boston Children’s Hospital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1066647122"/>
                  </a:ext>
                </a:extLst>
              </a:tr>
            </a:tbl>
          </a:graphicData>
        </a:graphic>
      </p:graphicFrame>
      <p:sp>
        <p:nvSpPr>
          <p:cNvPr id="4" name="Content Placeholder 3">
            <a:extLst>
              <a:ext uri="{FF2B5EF4-FFF2-40B4-BE49-F238E27FC236}">
                <a16:creationId xmlns="" xmlns:a16="http://schemas.microsoft.com/office/drawing/2014/main" id="{BA405465-8FC2-451E-8C4D-EB634E0E1C2E}"/>
              </a:ext>
            </a:extLst>
          </p:cNvPr>
          <p:cNvSpPr>
            <a:spLocks noGrp="1"/>
          </p:cNvSpPr>
          <p:nvPr>
            <p:ph sz="half" idx="1"/>
          </p:nvPr>
        </p:nvSpPr>
        <p:spPr>
          <a:xfrm>
            <a:off x="533400" y="1150883"/>
            <a:ext cx="8077200" cy="4556234"/>
          </a:xfrm>
        </p:spPr>
        <p:txBody>
          <a:bodyPr/>
          <a:lstStyle/>
          <a:p>
            <a:pPr marL="0" indent="0">
              <a:buNone/>
            </a:pPr>
            <a:r>
              <a:rPr lang="en-US" dirty="0"/>
              <a:t>The following measures fit within the “Integration,” “Care Coordination” and the “Patient/Provider Communication” domains.</a:t>
            </a:r>
          </a:p>
        </p:txBody>
      </p:sp>
    </p:spTree>
    <p:extLst>
      <p:ext uri="{BB962C8B-B14F-4D97-AF65-F5344CB8AC3E}">
        <p14:creationId xmlns:p14="http://schemas.microsoft.com/office/powerpoint/2010/main" val="9498773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EEF52B13-82D6-43DD-87B2-DD075E6F20A7}"/>
              </a:ext>
            </a:extLst>
          </p:cNvPr>
          <p:cNvSpPr>
            <a:spLocks noGrp="1"/>
          </p:cNvSpPr>
          <p:nvPr>
            <p:ph type="title"/>
          </p:nvPr>
        </p:nvSpPr>
        <p:spPr/>
        <p:txBody>
          <a:bodyPr/>
          <a:lstStyle/>
          <a:p>
            <a:r>
              <a:rPr lang="en-US" dirty="0"/>
              <a:t>Patient Engagement</a:t>
            </a:r>
          </a:p>
        </p:txBody>
      </p:sp>
      <p:sp>
        <p:nvSpPr>
          <p:cNvPr id="4" name="Content Placeholder 3">
            <a:extLst>
              <a:ext uri="{FF2B5EF4-FFF2-40B4-BE49-F238E27FC236}">
                <a16:creationId xmlns="" xmlns:a16="http://schemas.microsoft.com/office/drawing/2014/main" id="{87014154-3D4A-43A2-96FE-D06683FB65DF}"/>
              </a:ext>
            </a:extLst>
          </p:cNvPr>
          <p:cNvSpPr>
            <a:spLocks noGrp="1"/>
          </p:cNvSpPr>
          <p:nvPr>
            <p:ph sz="half" idx="1"/>
          </p:nvPr>
        </p:nvSpPr>
        <p:spPr/>
        <p:txBody>
          <a:bodyPr/>
          <a:lstStyle/>
          <a:p>
            <a:r>
              <a:rPr lang="en-US" dirty="0"/>
              <a:t>Bailit Health began its search for candidate measures for the “Patient Engagement” domains, but was only able to find two measures. </a:t>
            </a:r>
          </a:p>
          <a:p>
            <a:r>
              <a:rPr lang="en-US" dirty="0"/>
              <a:t>Are there any measures for this domain that Taskforce members recommend for future consideration?</a:t>
            </a:r>
          </a:p>
        </p:txBody>
      </p:sp>
    </p:spTree>
    <p:extLst>
      <p:ext uri="{BB962C8B-B14F-4D97-AF65-F5344CB8AC3E}">
        <p14:creationId xmlns:p14="http://schemas.microsoft.com/office/powerpoint/2010/main" val="331044932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1-25-18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3924" y="36576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30146022"/>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 Meeting Schedule</a:t>
            </a:r>
          </a:p>
        </p:txBody>
      </p:sp>
      <p:graphicFrame>
        <p:nvGraphicFramePr>
          <p:cNvPr id="4" name="Table 3"/>
          <p:cNvGraphicFramePr>
            <a:graphicFrameLocks noGrp="1"/>
          </p:cNvGraphicFramePr>
          <p:nvPr>
            <p:extLst>
              <p:ext uri="{D42A27DB-BD31-4B8C-83A1-F6EECF244321}">
                <p14:modId xmlns:p14="http://schemas.microsoft.com/office/powerpoint/2010/main" val="3700959005"/>
              </p:ext>
            </p:extLst>
          </p:nvPr>
        </p:nvGraphicFramePr>
        <p:xfrm>
          <a:off x="777240" y="1371600"/>
          <a:ext cx="7589520" cy="4983480"/>
        </p:xfrm>
        <a:graphic>
          <a:graphicData uri="http://schemas.openxmlformats.org/drawingml/2006/table">
            <a:tbl>
              <a:tblPr firstRow="1" firstCol="1" bandRow="1">
                <a:tableStyleId>{F5AB1C69-6EDB-4FF4-983F-18BD219EF322}</a:tableStyleId>
              </a:tblPr>
              <a:tblGrid>
                <a:gridCol w="4840459">
                  <a:extLst>
                    <a:ext uri="{9D8B030D-6E8A-4147-A177-3AD203B41FA5}">
                      <a16:colId xmlns="" xmlns:a16="http://schemas.microsoft.com/office/drawing/2014/main" val="919717546"/>
                    </a:ext>
                  </a:extLst>
                </a:gridCol>
                <a:gridCol w="2749061">
                  <a:extLst>
                    <a:ext uri="{9D8B030D-6E8A-4147-A177-3AD203B41FA5}">
                      <a16:colId xmlns="" xmlns:a16="http://schemas.microsoft.com/office/drawing/2014/main" val="2000062168"/>
                    </a:ext>
                  </a:extLst>
                </a:gridCol>
              </a:tblGrid>
              <a:tr h="320040">
                <a:tc>
                  <a:txBody>
                    <a:bodyPr/>
                    <a:lstStyle/>
                    <a:p>
                      <a:pPr marL="0" marR="0">
                        <a:spcBef>
                          <a:spcPts val="0"/>
                        </a:spcBef>
                        <a:spcAft>
                          <a:spcPts val="0"/>
                        </a:spcAft>
                      </a:pPr>
                      <a:r>
                        <a:rPr lang="en-US" sz="1600" b="1" dirty="0">
                          <a:solidFill>
                            <a:srgbClr val="FFC000"/>
                          </a:solidFill>
                          <a:effectLst/>
                          <a:latin typeface="Book Antiqua" panose="02040602050305030304" pitchFamily="18" charset="0"/>
                        </a:rPr>
                        <a:t>Domain</a:t>
                      </a:r>
                      <a:endParaRPr lang="en-US" sz="1600" b="1" dirty="0">
                        <a:solidFill>
                          <a:srgbClr val="FFC000"/>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a:spcBef>
                          <a:spcPts val="0"/>
                        </a:spcBef>
                        <a:spcAft>
                          <a:spcPts val="0"/>
                        </a:spcAft>
                      </a:pPr>
                      <a:r>
                        <a:rPr lang="en-US" sz="1600" b="1" dirty="0">
                          <a:solidFill>
                            <a:srgbClr val="FFC000"/>
                          </a:solidFill>
                          <a:effectLst/>
                          <a:latin typeface="Book Antiqua" panose="02040602050305030304" pitchFamily="18" charset="0"/>
                        </a:rPr>
                        <a:t>Estimated Schedule</a:t>
                      </a:r>
                      <a:endParaRPr lang="en-US" sz="1600" b="1" dirty="0">
                        <a:solidFill>
                          <a:srgbClr val="FFC000"/>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 xmlns:a16="http://schemas.microsoft.com/office/drawing/2014/main" val="1718058320"/>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Preventive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#3, #4, and #5</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250931804"/>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Behavioral Health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#4, #5, #6, and #7</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141514863"/>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Opioid Prescribing and Treatment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#7</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3669081105"/>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effectLst/>
                          <a:latin typeface="Book Antiqua" panose="02040602050305030304" pitchFamily="18" charset="0"/>
                        </a:rPr>
                        <a:t>Maternity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Meeting #7 and #8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3411557352"/>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Acute Care </a:t>
                      </a:r>
                      <a:r>
                        <a:rPr lang="en-US" sz="1600" b="0" i="1" dirty="0">
                          <a:solidFill>
                            <a:schemeClr val="tx1"/>
                          </a:solidFill>
                          <a:effectLst/>
                          <a:latin typeface="Book Antiqua" panose="02040602050305030304" pitchFamily="18" charset="0"/>
                        </a:rPr>
                        <a:t>(e.g., cardiac care and orthopedic care)</a:t>
                      </a:r>
                      <a:endParaRPr lang="en-US" sz="1600" b="0" i="1"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#8</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69485009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Chronic Illness Care </a:t>
                      </a:r>
                      <a:r>
                        <a:rPr lang="en-US" sz="1600" b="0" i="1" dirty="0">
                          <a:solidFill>
                            <a:schemeClr val="tx1"/>
                          </a:solidFill>
                          <a:effectLst/>
                          <a:latin typeface="Book Antiqua" panose="02040602050305030304" pitchFamily="18" charset="0"/>
                        </a:rPr>
                        <a:t>(including cancer care)</a:t>
                      </a:r>
                      <a:endParaRPr lang="en-US" sz="1600" b="0" i="1"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#8, #9, and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1817241761"/>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Equity </a:t>
                      </a:r>
                      <a:r>
                        <a:rPr lang="en-US" sz="1600" b="0" i="1" dirty="0">
                          <a:solidFill>
                            <a:schemeClr val="tx1"/>
                          </a:solidFill>
                          <a:effectLst/>
                          <a:latin typeface="Book Antiqua" panose="02040602050305030304" pitchFamily="18" charset="0"/>
                        </a:rPr>
                        <a:t>(disparities)</a:t>
                      </a:r>
                      <a:endParaRPr lang="en-US" sz="1600" b="0" i="1"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10675121"/>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Social Determinants of Health</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2567575156"/>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Health Behaviors</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2850561692"/>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Patient Experience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 and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3685814082"/>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Care Coordination</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87643694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Integration</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36643913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Patient Engagement</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3749592107"/>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Patient/Provider Communication</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3229285708"/>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Team-based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26277598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Relationship-Centered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 xmlns:a16="http://schemas.microsoft.com/office/drawing/2014/main" val="3614241384"/>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Hospital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For the 2020 Measure Set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676517562"/>
                  </a:ext>
                </a:extLst>
              </a:tr>
            </a:tbl>
          </a:graphicData>
        </a:graphic>
      </p:graphicFrame>
      <p:sp>
        <p:nvSpPr>
          <p:cNvPr id="6" name="Rectangle 5"/>
          <p:cNvSpPr/>
          <p:nvPr/>
        </p:nvSpPr>
        <p:spPr>
          <a:xfrm>
            <a:off x="777240" y="4114800"/>
            <a:ext cx="7589520" cy="19812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54820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Reference Slides</a:t>
            </a:r>
          </a:p>
        </p:txBody>
      </p:sp>
      <p:sp>
        <p:nvSpPr>
          <p:cNvPr id="6" name="Content Placeholder 5"/>
          <p:cNvSpPr>
            <a:spLocks noGrp="1"/>
          </p:cNvSpPr>
          <p:nvPr>
            <p:ph sz="half" idx="1"/>
          </p:nvPr>
        </p:nvSpPr>
        <p:spPr>
          <a:xfrm>
            <a:off x="533400" y="1371600"/>
            <a:ext cx="8077200" cy="4556234"/>
          </a:xfrm>
        </p:spPr>
        <p:txBody>
          <a:bodyPr/>
          <a:lstStyle/>
          <a:p>
            <a:pPr marL="0" indent="0">
              <a:buNone/>
            </a:pPr>
            <a:r>
              <a:rPr lang="en-US" dirty="0"/>
              <a:t>The following slides may be helpful to have available for reference during today’s meeting.</a:t>
            </a:r>
          </a:p>
          <a:p>
            <a:endParaRPr lang="en-US" dirty="0"/>
          </a:p>
        </p:txBody>
      </p:sp>
    </p:spTree>
    <p:extLst>
      <p:ext uri="{BB962C8B-B14F-4D97-AF65-F5344CB8AC3E}">
        <p14:creationId xmlns:p14="http://schemas.microsoft.com/office/powerpoint/2010/main" val="1737110013"/>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Criteria for Candidate Set</a:t>
            </a:r>
          </a:p>
        </p:txBody>
      </p:sp>
      <p:sp>
        <p:nvSpPr>
          <p:cNvPr id="6" name="Content Placeholder 5"/>
          <p:cNvSpPr>
            <a:spLocks noGrp="1"/>
          </p:cNvSpPr>
          <p:nvPr>
            <p:ph sz="half" idx="1"/>
          </p:nvPr>
        </p:nvSpPr>
        <p:spPr>
          <a:xfrm>
            <a:off x="533400" y="1295400"/>
            <a:ext cx="8229600" cy="4267200"/>
          </a:xfrm>
        </p:spPr>
        <p:txBody>
          <a:bodyPr/>
          <a:lstStyle/>
          <a:p>
            <a:pPr>
              <a:spcBef>
                <a:spcPts val="0"/>
              </a:spcBef>
              <a:spcAft>
                <a:spcPts val="600"/>
              </a:spcAft>
            </a:pPr>
            <a:r>
              <a:rPr lang="en-US" dirty="0"/>
              <a:t>Candidate measures were selected using the following methodology:</a:t>
            </a:r>
          </a:p>
          <a:p>
            <a:pPr marL="803275" lvl="1" indent="-457200">
              <a:spcBef>
                <a:spcPts val="0"/>
              </a:spcBef>
              <a:spcAft>
                <a:spcPts val="600"/>
              </a:spcAft>
              <a:buFont typeface="+mj-lt"/>
              <a:buAutoNum type="arabicPeriod"/>
            </a:pPr>
            <a:r>
              <a:rPr lang="en-US" b="0" dirty="0"/>
              <a:t>Included in a domain identified by the Taskforce</a:t>
            </a:r>
          </a:p>
          <a:p>
            <a:pPr marL="803275" lvl="1" indent="-457200">
              <a:spcBef>
                <a:spcPts val="0"/>
              </a:spcBef>
              <a:spcAft>
                <a:spcPts val="600"/>
              </a:spcAft>
              <a:buFont typeface="+mj-lt"/>
              <a:buAutoNum type="arabicPeriod"/>
            </a:pPr>
            <a:r>
              <a:rPr lang="en-US" b="0" dirty="0"/>
              <a:t>Found in at least 2 “alignment” measure sets</a:t>
            </a:r>
          </a:p>
          <a:p>
            <a:pPr marL="803275" lvl="1" indent="-457200">
              <a:spcBef>
                <a:spcPts val="0"/>
              </a:spcBef>
              <a:spcAft>
                <a:spcPts val="600"/>
              </a:spcAft>
              <a:buFont typeface="+mj-lt"/>
              <a:buAutoNum type="arabicPeriod"/>
            </a:pPr>
            <a:r>
              <a:rPr lang="en-US" b="0" dirty="0"/>
              <a:t>Found in the CMS/AHIP Core Quality Measures Collaborative (CQMC) and/or the MassHealth ACO/DSRIP measure sets*</a:t>
            </a:r>
            <a:endParaRPr lang="en-US" sz="1600" dirty="0">
              <a:latin typeface="Book Antiqua" panose="02040602050305030304" pitchFamily="18" charset="0"/>
            </a:endParaRPr>
          </a:p>
          <a:p>
            <a:pPr lvl="2">
              <a:spcBef>
                <a:spcPts val="0"/>
              </a:spcBef>
              <a:spcAft>
                <a:spcPts val="600"/>
              </a:spcAft>
              <a:buFont typeface="Book Antiqua" panose="02040602050305030304" pitchFamily="18" charset="0"/>
              <a:buChar char="−"/>
            </a:pPr>
            <a:endParaRPr lang="en-US" sz="500" dirty="0">
              <a:latin typeface="Book Antiqua" panose="02040602050305030304" pitchFamily="18" charset="0"/>
            </a:endParaRPr>
          </a:p>
          <a:p>
            <a:pPr>
              <a:spcBef>
                <a:spcPts val="0"/>
              </a:spcBef>
              <a:spcAft>
                <a:spcPts val="600"/>
              </a:spcAft>
            </a:pPr>
            <a:r>
              <a:rPr lang="en-US" dirty="0"/>
              <a:t>We are reviewing candidate measures by domain, and within domain, grouped by age and measure focus, if applicable.</a:t>
            </a:r>
          </a:p>
          <a:p>
            <a:pPr>
              <a:spcBef>
                <a:spcPts val="0"/>
              </a:spcBef>
              <a:spcAft>
                <a:spcPts val="600"/>
              </a:spcAft>
            </a:pPr>
            <a:endParaRPr lang="en-US" dirty="0"/>
          </a:p>
        </p:txBody>
      </p:sp>
      <p:sp>
        <p:nvSpPr>
          <p:cNvPr id="7" name="TextBox 6"/>
          <p:cNvSpPr txBox="1"/>
          <p:nvPr/>
        </p:nvSpPr>
        <p:spPr>
          <a:xfrm>
            <a:off x="514350" y="4648200"/>
            <a:ext cx="8229600" cy="492443"/>
          </a:xfrm>
          <a:prstGeom prst="rect">
            <a:avLst/>
          </a:prstGeom>
          <a:noFill/>
        </p:spPr>
        <p:txBody>
          <a:bodyPr wrap="square" rtlCol="0">
            <a:spAutoFit/>
          </a:bodyPr>
          <a:lstStyle/>
          <a:p>
            <a:r>
              <a:rPr lang="en-US" sz="1300" i="1" dirty="0">
                <a:latin typeface="Book Antiqua" panose="02040602050305030304" pitchFamily="18" charset="0"/>
              </a:rPr>
              <a:t>*MassHealth ACO/DSRIP and CMS/AHIP CQMC measures are included for consideration even if they are not found in at least 2 “alignment” measure sets.</a:t>
            </a:r>
          </a:p>
        </p:txBody>
      </p:sp>
    </p:spTree>
    <p:extLst>
      <p:ext uri="{BB962C8B-B14F-4D97-AF65-F5344CB8AC3E}">
        <p14:creationId xmlns:p14="http://schemas.microsoft.com/office/powerpoint/2010/main" val="7258620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Candidate Measure Sources</a:t>
            </a:r>
          </a:p>
        </p:txBody>
      </p:sp>
      <p:sp>
        <p:nvSpPr>
          <p:cNvPr id="3" name="Content Placeholder 2"/>
          <p:cNvSpPr>
            <a:spLocks noGrp="1"/>
          </p:cNvSpPr>
          <p:nvPr>
            <p:ph sz="half" idx="1"/>
          </p:nvPr>
        </p:nvSpPr>
        <p:spPr>
          <a:xfrm>
            <a:off x="533400" y="1143000"/>
            <a:ext cx="4114800" cy="4556234"/>
          </a:xfrm>
        </p:spPr>
        <p:txBody>
          <a:bodyPr/>
          <a:lstStyle/>
          <a:p>
            <a:pPr>
              <a:spcAft>
                <a:spcPts val="600"/>
              </a:spcAft>
            </a:pPr>
            <a:r>
              <a:rPr lang="en-US" sz="1800" dirty="0"/>
              <a:t>Measures currently in use in APM contracts by providers and payers:</a:t>
            </a:r>
          </a:p>
          <a:p>
            <a:pPr lvl="1">
              <a:spcAft>
                <a:spcPts val="600"/>
              </a:spcAft>
            </a:pPr>
            <a:r>
              <a:rPr lang="en-US" sz="1800" b="0" dirty="0"/>
              <a:t>Harvard Pilgrim Health Care (2017)</a:t>
            </a:r>
          </a:p>
          <a:p>
            <a:pPr lvl="1">
              <a:spcAft>
                <a:spcPts val="600"/>
              </a:spcAft>
            </a:pPr>
            <a:r>
              <a:rPr lang="en-US" sz="1800" b="0" dirty="0"/>
              <a:t>Blue Cross Blue Shield of MA (2017)</a:t>
            </a:r>
          </a:p>
          <a:p>
            <a:pPr lvl="1">
              <a:spcAft>
                <a:spcPts val="600"/>
              </a:spcAft>
            </a:pPr>
            <a:r>
              <a:rPr lang="en-US" sz="1800" b="0" dirty="0"/>
              <a:t>Tufts Health Plan (2017)</a:t>
            </a:r>
          </a:p>
          <a:p>
            <a:pPr>
              <a:spcAft>
                <a:spcPts val="600"/>
              </a:spcAft>
            </a:pPr>
            <a:r>
              <a:rPr lang="en-US" sz="1800" dirty="0"/>
              <a:t>Measures found in local and state measure sets:</a:t>
            </a:r>
          </a:p>
          <a:p>
            <a:pPr lvl="1">
              <a:spcAft>
                <a:spcPts val="600"/>
              </a:spcAft>
            </a:pPr>
            <a:r>
              <a:rPr lang="en-US" sz="1800" b="0" dirty="0"/>
              <a:t>Boston Public Health Commission (2016)</a:t>
            </a:r>
          </a:p>
          <a:p>
            <a:pPr lvl="1">
              <a:spcAft>
                <a:spcPts val="600"/>
              </a:spcAft>
            </a:pPr>
            <a:r>
              <a:rPr lang="en-US" sz="1800" b="0" dirty="0"/>
              <a:t>MassHealth ACO (DSRIP)</a:t>
            </a:r>
          </a:p>
          <a:p>
            <a:pPr lvl="1">
              <a:spcAft>
                <a:spcPts val="600"/>
              </a:spcAft>
            </a:pPr>
            <a:r>
              <a:rPr lang="en-US" sz="1800" b="0" dirty="0"/>
              <a:t>MassHealth MCO (Payment)</a:t>
            </a:r>
          </a:p>
          <a:p>
            <a:pPr lvl="1">
              <a:spcAft>
                <a:spcPts val="600"/>
              </a:spcAft>
            </a:pPr>
            <a:r>
              <a:rPr lang="en-US" sz="1800" b="0" dirty="0"/>
              <a:t>Standard Quality Measure Set</a:t>
            </a:r>
            <a:endParaRPr lang="en-US" sz="1800" dirty="0"/>
          </a:p>
        </p:txBody>
      </p:sp>
      <p:sp>
        <p:nvSpPr>
          <p:cNvPr id="4" name="Content Placeholder 2"/>
          <p:cNvSpPr txBox="1">
            <a:spLocks/>
          </p:cNvSpPr>
          <p:nvPr/>
        </p:nvSpPr>
        <p:spPr bwMode="auto">
          <a:xfrm>
            <a:off x="4648200" y="1143000"/>
            <a:ext cx="4114800" cy="5029200"/>
          </a:xfrm>
          <a:prstGeom prst="rect">
            <a:avLst/>
          </a:prstGeom>
          <a:no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600"/>
              </a:spcAft>
            </a:pPr>
            <a:r>
              <a:rPr lang="en-US" sz="1800" kern="0" dirty="0"/>
              <a:t>Measures found in national measure sets:</a:t>
            </a:r>
          </a:p>
          <a:p>
            <a:pPr lvl="1">
              <a:spcAft>
                <a:spcPts val="600"/>
              </a:spcAft>
            </a:pPr>
            <a:r>
              <a:rPr lang="en-US" sz="1800" b="0" kern="0" dirty="0"/>
              <a:t>CMS/AHIP Core Quality Measures Collaborative (CQMC </a:t>
            </a:r>
          </a:p>
          <a:p>
            <a:pPr lvl="1">
              <a:spcAft>
                <a:spcPts val="600"/>
              </a:spcAft>
            </a:pPr>
            <a:r>
              <a:rPr lang="en-US" sz="1800" b="0" kern="0" dirty="0"/>
              <a:t>CMS Medicaid Child Core Set</a:t>
            </a:r>
          </a:p>
          <a:p>
            <a:pPr lvl="1">
              <a:spcAft>
                <a:spcPts val="600"/>
              </a:spcAft>
            </a:pPr>
            <a:r>
              <a:rPr lang="en-US" sz="1800" b="0" kern="0" dirty="0"/>
              <a:t>CMS Medicaid Adult Core Set</a:t>
            </a:r>
          </a:p>
          <a:p>
            <a:pPr lvl="1">
              <a:spcAft>
                <a:spcPts val="600"/>
              </a:spcAft>
            </a:pPr>
            <a:r>
              <a:rPr lang="en-US" sz="1800" b="0" kern="0" dirty="0"/>
              <a:t>CMS Medicare Part C &amp; D Star Ratings Measures</a:t>
            </a:r>
          </a:p>
          <a:p>
            <a:pPr lvl="1">
              <a:spcAft>
                <a:spcPts val="600"/>
              </a:spcAft>
            </a:pPr>
            <a:r>
              <a:rPr lang="en-US" sz="1800" b="0" kern="0" dirty="0"/>
              <a:t>CMS Merit-based Incentive Payment System (MIPS)</a:t>
            </a:r>
          </a:p>
          <a:p>
            <a:pPr lvl="1">
              <a:spcAft>
                <a:spcPts val="600"/>
              </a:spcAft>
            </a:pPr>
            <a:r>
              <a:rPr lang="en-US" sz="1800" b="0" kern="0" dirty="0"/>
              <a:t>NCQA Health Plan Ranking</a:t>
            </a:r>
          </a:p>
        </p:txBody>
      </p:sp>
    </p:spTree>
    <p:extLst>
      <p:ext uri="{BB962C8B-B14F-4D97-AF65-F5344CB8AC3E}">
        <p14:creationId xmlns:p14="http://schemas.microsoft.com/office/powerpoint/2010/main" val="87410465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3.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heme/theme1.xml><?xml version="1.0" encoding="utf-8"?>
<a:theme xmlns:a="http://schemas.openxmlformats.org/drawingml/2006/main" name="EOHH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d29a8555-db37-4257-91ea-e6d336cdedf2">
      <UserInfo>
        <DisplayName>Michael Bailit</DisplayName>
        <AccountId>22</AccountId>
        <AccountType/>
      </UserInfo>
      <UserInfo>
        <DisplayName>Deepti Kanneganti</DisplayName>
        <AccountId>15</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3F9B95F2EE52B4E9FB130DEE3F78C09" ma:contentTypeVersion="4" ma:contentTypeDescription="Create a new document." ma:contentTypeScope="" ma:versionID="bbea1032490aa0461f96750d679ca1ce">
  <xsd:schema xmlns:xsd="http://www.w3.org/2001/XMLSchema" xmlns:xs="http://www.w3.org/2001/XMLSchema" xmlns:p="http://schemas.microsoft.com/office/2006/metadata/properties" xmlns:ns2="d29a8555-db37-4257-91ea-e6d336cdedf2" xmlns:ns3="34dc536f-1af3-405a-935d-0fb3b6674883" targetNamespace="http://schemas.microsoft.com/office/2006/metadata/properties" ma:root="true" ma:fieldsID="60fe8ce23685696432a4a438cad5c38f" ns2:_="" ns3:_="">
    <xsd:import namespace="d29a8555-db37-4257-91ea-e6d336cdedf2"/>
    <xsd:import namespace="34dc536f-1af3-405a-935d-0fb3b667488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9a8555-db37-4257-91ea-e6d336cdedf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dc536f-1af3-405a-935d-0fb3b667488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462C3C6-3E64-4F66-8292-8DAEACA6EE62}">
  <ds:schemaRefs>
    <ds:schemaRef ds:uri="http://schemas.microsoft.com/sharepoint/v3/contenttype/forms"/>
  </ds:schemaRefs>
</ds:datastoreItem>
</file>

<file path=customXml/itemProps2.xml><?xml version="1.0" encoding="utf-8"?>
<ds:datastoreItem xmlns:ds="http://schemas.openxmlformats.org/officeDocument/2006/customXml" ds:itemID="{F3D51BB9-DEB6-4460-8125-E187CA6439EC}">
  <ds:schemaRefs>
    <ds:schemaRef ds:uri="http://www.w3.org/XML/1998/namespace"/>
    <ds:schemaRef ds:uri="34dc536f-1af3-405a-935d-0fb3b6674883"/>
    <ds:schemaRef ds:uri="http://purl.org/dc/elements/1.1/"/>
    <ds:schemaRef ds:uri="http://schemas.microsoft.com/office/2006/documentManagement/types"/>
    <ds:schemaRef ds:uri="http://schemas.microsoft.com/office/2006/metadata/properties"/>
    <ds:schemaRef ds:uri="http://purl.org/dc/dcmitype/"/>
    <ds:schemaRef ds:uri="http://purl.org/dc/terms/"/>
    <ds:schemaRef ds:uri="http://schemas.microsoft.com/office/infopath/2007/PartnerControls"/>
    <ds:schemaRef ds:uri="http://schemas.openxmlformats.org/package/2006/metadata/core-properties"/>
    <ds:schemaRef ds:uri="d29a8555-db37-4257-91ea-e6d336cdedf2"/>
  </ds:schemaRefs>
</ds:datastoreItem>
</file>

<file path=customXml/itemProps3.xml><?xml version="1.0" encoding="utf-8"?>
<ds:datastoreItem xmlns:ds="http://schemas.openxmlformats.org/officeDocument/2006/customXml" ds:itemID="{4B483CD2-9D26-4FED-AF48-68C18673654F}"/>
</file>

<file path=docProps/app.xml><?xml version="1.0" encoding="utf-8"?>
<Properties xmlns="http://schemas.openxmlformats.org/officeDocument/2006/extended-properties" xmlns:vt="http://schemas.openxmlformats.org/officeDocument/2006/docPropsVTypes">
  <Template>Quality Measurement Taskforce Meeting 9</Template>
  <TotalTime>939</TotalTime>
  <Words>2956</Words>
  <Application>Microsoft Office PowerPoint</Application>
  <PresentationFormat>On-screen Show (4:3)</PresentationFormat>
  <Paragraphs>575</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EOHHS</vt:lpstr>
      <vt:lpstr>PowerPoint Presentation</vt:lpstr>
      <vt:lpstr>Agenda</vt:lpstr>
      <vt:lpstr>Agenda</vt:lpstr>
      <vt:lpstr>Recap of 1-25-18 Meeting Decisions</vt:lpstr>
      <vt:lpstr>Recap of 1-25-18 Meeting Decisions (Cont’d)</vt:lpstr>
      <vt:lpstr>Agenda</vt:lpstr>
      <vt:lpstr>Measure Review Progress Update</vt:lpstr>
      <vt:lpstr>Measure Review Progress Update (Cont’d)</vt:lpstr>
      <vt:lpstr>Measure Review Progress Update (Cont’d)</vt:lpstr>
      <vt:lpstr>Measure Review Progress Update (Cont’d)</vt:lpstr>
      <vt:lpstr>Agenda</vt:lpstr>
      <vt:lpstr>Chronic Illness Care Measures: Diabetes (Adult)</vt:lpstr>
      <vt:lpstr>Chronic Illness Care Measures: Diabetes (Adult)</vt:lpstr>
      <vt:lpstr>Chronic Illness Care Measures: Patient Safety (Adult)</vt:lpstr>
      <vt:lpstr>Chronic Illness Care Measures (Cont’d)</vt:lpstr>
      <vt:lpstr>Chronic Illness Care Measures (Cont’d)</vt:lpstr>
      <vt:lpstr>Chronic Illness Care Measures: Cancer Care (Adolescent and Adult)</vt:lpstr>
      <vt:lpstr>Chronic Illness Care Measures: Neurology (All Ages)</vt:lpstr>
      <vt:lpstr>Chronic Illness Care Measures: Orthopedic Care (Adult)</vt:lpstr>
      <vt:lpstr>Equity</vt:lpstr>
      <vt:lpstr>Social Determinants of Health</vt:lpstr>
      <vt:lpstr>Social Determinants of Health Screening &amp; Identification</vt:lpstr>
      <vt:lpstr>Social Determinants of Health Screening &amp; Identification (Cont’d)</vt:lpstr>
      <vt:lpstr>Social Determinants of Health Intervention</vt:lpstr>
      <vt:lpstr>Health Behaviors: Diet and Exercise</vt:lpstr>
      <vt:lpstr>Health Behaviors: Behavioral Health, Overall Health</vt:lpstr>
      <vt:lpstr>Patient Experience</vt:lpstr>
      <vt:lpstr>Patient Experience (Cont’d)</vt:lpstr>
      <vt:lpstr>Patient Experience (Cont’d)</vt:lpstr>
      <vt:lpstr>Patient Experience (Cont’d)</vt:lpstr>
      <vt:lpstr>Patient Experience (Cont’d)</vt:lpstr>
      <vt:lpstr>Integration Measures</vt:lpstr>
      <vt:lpstr>Integration Measures</vt:lpstr>
      <vt:lpstr>Patient Engagement</vt:lpstr>
      <vt:lpstr>Agenda</vt:lpstr>
      <vt:lpstr>Next Steps: Meeting Schedule</vt:lpstr>
      <vt:lpstr>Reference Slides</vt:lpstr>
      <vt:lpstr>Criteria for Candidate Set</vt:lpstr>
      <vt:lpstr>Candidate Measure 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Deepti Kanneganti</dc:creator>
  <cp:lastModifiedBy>user</cp:lastModifiedBy>
  <cp:revision>28</cp:revision>
  <cp:lastPrinted>2017-05-30T14:59:29Z</cp:lastPrinted>
  <dcterms:created xsi:type="dcterms:W3CDTF">2018-01-26T16:47:12Z</dcterms:created>
  <dcterms:modified xsi:type="dcterms:W3CDTF">2018-02-06T13:43:58Z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0x010100F3F9B95F2EE52B4E9FB130DEE3F78C09</vt:lpwstr>
  </property>
</Properties>
</file>