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2"/>
  </p:notesMasterIdLst>
  <p:handoutMasterIdLst>
    <p:handoutMasterId r:id="rId43"/>
  </p:handoutMasterIdLst>
  <p:sldIdLst>
    <p:sldId id="483" r:id="rId5"/>
    <p:sldId id="543" r:id="rId6"/>
    <p:sldId id="680" r:id="rId7"/>
    <p:sldId id="719" r:id="rId8"/>
    <p:sldId id="724" r:id="rId9"/>
    <p:sldId id="681" r:id="rId10"/>
    <p:sldId id="705" r:id="rId11"/>
    <p:sldId id="710" r:id="rId12"/>
    <p:sldId id="743" r:id="rId13"/>
    <p:sldId id="709" r:id="rId14"/>
    <p:sldId id="704" r:id="rId15"/>
    <p:sldId id="749" r:id="rId16"/>
    <p:sldId id="750" r:id="rId17"/>
    <p:sldId id="759" r:id="rId18"/>
    <p:sldId id="751" r:id="rId19"/>
    <p:sldId id="753" r:id="rId20"/>
    <p:sldId id="760" r:id="rId21"/>
    <p:sldId id="761" r:id="rId22"/>
    <p:sldId id="762" r:id="rId23"/>
    <p:sldId id="773" r:id="rId24"/>
    <p:sldId id="775" r:id="rId25"/>
    <p:sldId id="739" r:id="rId26"/>
    <p:sldId id="741" r:id="rId27"/>
    <p:sldId id="763" r:id="rId28"/>
    <p:sldId id="764" r:id="rId29"/>
    <p:sldId id="765" r:id="rId30"/>
    <p:sldId id="766" r:id="rId31"/>
    <p:sldId id="767" r:id="rId32"/>
    <p:sldId id="771" r:id="rId33"/>
    <p:sldId id="770" r:id="rId34"/>
    <p:sldId id="776" r:id="rId35"/>
    <p:sldId id="774" r:id="rId36"/>
    <p:sldId id="682" r:id="rId37"/>
    <p:sldId id="706" r:id="rId38"/>
    <p:sldId id="607" r:id="rId39"/>
    <p:sldId id="581" r:id="rId40"/>
    <p:sldId id="603" r:id="rId41"/>
  </p:sldIdLst>
  <p:sldSz cx="9144000" cy="6858000" type="screen4x3"/>
  <p:notesSz cx="7010400" cy="92964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164" clrIdx="2">
    <p:extLst/>
  </p:cmAuthor>
  <p:cmAuthor id="3" name="Cristi Carman" initials="CC" lastIdx="0" clrIdx="3"/>
  <p:cmAuthor id="4" name="Deepti Kanneganti" initials="DK" lastIdx="212"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3399"/>
    <a:srgbClr val="8E0000"/>
    <a:srgbClr val="FEEDD3"/>
    <a:srgbClr val="005480"/>
    <a:srgbClr val="336699"/>
    <a:srgbClr val="8C3FC5"/>
    <a:srgbClr val="225E95"/>
    <a:srgbClr val="7CBF33"/>
    <a:srgbClr val="823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1" autoAdjust="0"/>
    <p:restoredTop sz="95429" autoAdjust="0"/>
  </p:normalViewPr>
  <p:slideViewPr>
    <p:cSldViewPr>
      <p:cViewPr varScale="1">
        <p:scale>
          <a:sx n="90" d="100"/>
          <a:sy n="90" d="100"/>
        </p:scale>
        <p:origin x="1434" y="90"/>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043E8024-C3D3-4D76-ACBB-B802042E6521}"/>
    <pc:docChg chg="modSld">
      <pc:chgData name="Michael Bailit" userId="6e5c4604-85bf-41ef-8e97-4724b7d56589" providerId="ADAL" clId="{043E8024-C3D3-4D76-ACBB-B802042E6521}" dt="2018-02-13T22:38:54.419" v="438" actId="6549"/>
      <pc:docMkLst>
        <pc:docMk/>
      </pc:docMkLst>
      <pc:sldChg chg="addCm modCm">
        <pc:chgData name="Michael Bailit" userId="6e5c4604-85bf-41ef-8e97-4724b7d56589" providerId="ADAL" clId="{043E8024-C3D3-4D76-ACBB-B802042E6521}" dt="2018-02-09T20:14:42.951" v="369" actId="6549"/>
        <pc:sldMkLst>
          <pc:docMk/>
          <pc:sldMk cId="105482073" sldId="706"/>
        </pc:sldMkLst>
      </pc:sldChg>
      <pc:sldChg chg="modSp">
        <pc:chgData name="Michael Bailit" userId="6e5c4604-85bf-41ef-8e97-4724b7d56589" providerId="ADAL" clId="{043E8024-C3D3-4D76-ACBB-B802042E6521}" dt="2018-02-09T19:23:12.126" v="85" actId="255"/>
        <pc:sldMkLst>
          <pc:docMk/>
          <pc:sldMk cId="3204353399" sldId="709"/>
        </pc:sldMkLst>
        <pc:spChg chg="mod">
          <ac:chgData name="Michael Bailit" userId="6e5c4604-85bf-41ef-8e97-4724b7d56589" providerId="ADAL" clId="{043E8024-C3D3-4D76-ACBB-B802042E6521}" dt="2018-02-09T19:23:12.126" v="85" actId="255"/>
          <ac:spMkLst>
            <pc:docMk/>
            <pc:sldMk cId="3204353399" sldId="709"/>
            <ac:spMk id="5" creationId="{C397422F-719C-4AA2-A204-32B61A43CA45}"/>
          </ac:spMkLst>
        </pc:spChg>
      </pc:sldChg>
      <pc:sldChg chg="modSp">
        <pc:chgData name="Michael Bailit" userId="6e5c4604-85bf-41ef-8e97-4724b7d56589" providerId="ADAL" clId="{043E8024-C3D3-4D76-ACBB-B802042E6521}" dt="2018-02-09T19:03:50.439" v="9" actId="6549"/>
        <pc:sldMkLst>
          <pc:docMk/>
          <pc:sldMk cId="2769184619" sldId="719"/>
        </pc:sldMkLst>
        <pc:spChg chg="mod">
          <ac:chgData name="Michael Bailit" userId="6e5c4604-85bf-41ef-8e97-4724b7d56589" providerId="ADAL" clId="{043E8024-C3D3-4D76-ACBB-B802042E6521}" dt="2018-02-09T19:03:50.439" v="9" actId="6549"/>
          <ac:spMkLst>
            <pc:docMk/>
            <pc:sldMk cId="2769184619" sldId="719"/>
            <ac:spMk id="6" creationId="{00000000-0000-0000-0000-000000000000}"/>
          </ac:spMkLst>
        </pc:spChg>
      </pc:sldChg>
      <pc:sldChg chg="modSp modAnim modCm">
        <pc:chgData name="Michael Bailit" userId="6e5c4604-85bf-41ef-8e97-4724b7d56589" providerId="ADAL" clId="{043E8024-C3D3-4D76-ACBB-B802042E6521}" dt="2018-02-10T17:24:09.566" v="370" actId="6549"/>
        <pc:sldMkLst>
          <pc:docMk/>
          <pc:sldMk cId="309591228" sldId="724"/>
        </pc:sldMkLst>
        <pc:spChg chg="mod">
          <ac:chgData name="Michael Bailit" userId="6e5c4604-85bf-41ef-8e97-4724b7d56589" providerId="ADAL" clId="{043E8024-C3D3-4D76-ACBB-B802042E6521}" dt="2018-02-09T19:11:06.877" v="80" actId="14100"/>
          <ac:spMkLst>
            <pc:docMk/>
            <pc:sldMk cId="309591228" sldId="724"/>
            <ac:spMk id="3" creationId="{E25A6C93-0714-41C0-B1C1-D96D05A3335B}"/>
          </ac:spMkLst>
        </pc:spChg>
        <pc:spChg chg="mod">
          <ac:chgData name="Michael Bailit" userId="6e5c4604-85bf-41ef-8e97-4724b7d56589" providerId="ADAL" clId="{043E8024-C3D3-4D76-ACBB-B802042E6521}" dt="2018-02-09T19:11:53.045" v="83" actId="114"/>
          <ac:spMkLst>
            <pc:docMk/>
            <pc:sldMk cId="309591228" sldId="724"/>
            <ac:spMk id="4" creationId="{0ED3B022-F4F8-4D96-A58E-A26DD1A6C57A}"/>
          </ac:spMkLst>
        </pc:spChg>
      </pc:sldChg>
      <pc:sldChg chg="modSp">
        <pc:chgData name="Michael Bailit" userId="6e5c4604-85bf-41ef-8e97-4724b7d56589" providerId="ADAL" clId="{043E8024-C3D3-4D76-ACBB-B802042E6521}" dt="2018-02-09T19:34:58.233" v="316" actId="255"/>
        <pc:sldMkLst>
          <pc:docMk/>
          <pc:sldMk cId="3929847782" sldId="739"/>
        </pc:sldMkLst>
        <pc:spChg chg="mod">
          <ac:chgData name="Michael Bailit" userId="6e5c4604-85bf-41ef-8e97-4724b7d56589" providerId="ADAL" clId="{043E8024-C3D3-4D76-ACBB-B802042E6521}" dt="2018-02-09T19:34:58.233" v="316" actId="255"/>
          <ac:spMkLst>
            <pc:docMk/>
            <pc:sldMk cId="3929847782" sldId="739"/>
            <ac:spMk id="4" creationId="{EBE425AE-13BF-4937-97B6-9DE3D8AD4B6C}"/>
          </ac:spMkLst>
        </pc:spChg>
      </pc:sldChg>
      <pc:sldChg chg="modSp">
        <pc:chgData name="Michael Bailit" userId="6e5c4604-85bf-41ef-8e97-4724b7d56589" providerId="ADAL" clId="{043E8024-C3D3-4D76-ACBB-B802042E6521}" dt="2018-02-09T19:18:01.227" v="84" actId="14100"/>
        <pc:sldMkLst>
          <pc:docMk/>
          <pc:sldMk cId="1501116221" sldId="743"/>
        </pc:sldMkLst>
        <pc:spChg chg="mod">
          <ac:chgData name="Michael Bailit" userId="6e5c4604-85bf-41ef-8e97-4724b7d56589" providerId="ADAL" clId="{043E8024-C3D3-4D76-ACBB-B802042E6521}" dt="2018-02-09T19:18:01.227" v="84" actId="14100"/>
          <ac:spMkLst>
            <pc:docMk/>
            <pc:sldMk cId="1501116221" sldId="743"/>
            <ac:spMk id="3" creationId="{00000000-0000-0000-0000-000000000000}"/>
          </ac:spMkLst>
        </pc:spChg>
      </pc:sldChg>
      <pc:sldChg chg="modSp delCm">
        <pc:chgData name="Michael Bailit" userId="6e5c4604-85bf-41ef-8e97-4724b7d56589" providerId="ADAL" clId="{043E8024-C3D3-4D76-ACBB-B802042E6521}" dt="2018-02-10T17:25:58.451" v="400" actId="20577"/>
        <pc:sldMkLst>
          <pc:docMk/>
          <pc:sldMk cId="4076133109" sldId="749"/>
        </pc:sldMkLst>
        <pc:spChg chg="mod">
          <ac:chgData name="Michael Bailit" userId="6e5c4604-85bf-41ef-8e97-4724b7d56589" providerId="ADAL" clId="{043E8024-C3D3-4D76-ACBB-B802042E6521}" dt="2018-02-10T17:25:58.451" v="400" actId="20577"/>
          <ac:spMkLst>
            <pc:docMk/>
            <pc:sldMk cId="4076133109" sldId="749"/>
            <ac:spMk id="7" creationId="{BA374D13-CD40-4918-B14C-69C55B0B76E1}"/>
          </ac:spMkLst>
        </pc:spChg>
      </pc:sldChg>
      <pc:sldChg chg="addCm delCm modCm">
        <pc:chgData name="Michael Bailit" userId="6e5c4604-85bf-41ef-8e97-4724b7d56589" providerId="ADAL" clId="{043E8024-C3D3-4D76-ACBB-B802042E6521}" dt="2018-02-12T19:00:42.214" v="429" actId="6549"/>
        <pc:sldMkLst>
          <pc:docMk/>
          <pc:sldMk cId="2531727894" sldId="751"/>
        </pc:sldMkLst>
      </pc:sldChg>
      <pc:sldChg chg="modSp addCm modCm">
        <pc:chgData name="Michael Bailit" userId="6e5c4604-85bf-41ef-8e97-4724b7d56589" providerId="ADAL" clId="{043E8024-C3D3-4D76-ACBB-B802042E6521}" dt="2018-02-10T17:29:39.931" v="418" actId="6549"/>
        <pc:sldMkLst>
          <pc:docMk/>
          <pc:sldMk cId="3113870027" sldId="759"/>
        </pc:sldMkLst>
        <pc:spChg chg="mod">
          <ac:chgData name="Michael Bailit" userId="6e5c4604-85bf-41ef-8e97-4724b7d56589" providerId="ADAL" clId="{043E8024-C3D3-4D76-ACBB-B802042E6521}" dt="2018-02-10T17:26:57.728" v="415" actId="20577"/>
          <ac:spMkLst>
            <pc:docMk/>
            <pc:sldMk cId="3113870027" sldId="759"/>
            <ac:spMk id="4" creationId="{FD7C941C-80E8-4B87-B4C1-2545776279C2}"/>
          </ac:spMkLst>
        </pc:spChg>
      </pc:sldChg>
      <pc:sldChg chg="modSp delCm">
        <pc:chgData name="Michael Bailit" userId="6e5c4604-85bf-41ef-8e97-4724b7d56589" providerId="ADAL" clId="{043E8024-C3D3-4D76-ACBB-B802042E6521}" dt="2018-02-09T19:33:51.575" v="312" actId="255"/>
        <pc:sldMkLst>
          <pc:docMk/>
          <pc:sldMk cId="4188535967" sldId="760"/>
        </pc:sldMkLst>
        <pc:spChg chg="mod">
          <ac:chgData name="Michael Bailit" userId="6e5c4604-85bf-41ef-8e97-4724b7d56589" providerId="ADAL" clId="{043E8024-C3D3-4D76-ACBB-B802042E6521}" dt="2018-02-09T19:33:51.575" v="312" actId="255"/>
          <ac:spMkLst>
            <pc:docMk/>
            <pc:sldMk cId="4188535967" sldId="760"/>
            <ac:spMk id="4" creationId="{EBE425AE-13BF-4937-97B6-9DE3D8AD4B6C}"/>
          </ac:spMkLst>
        </pc:spChg>
      </pc:sldChg>
      <pc:sldChg chg="modSp addCm delCm">
        <pc:chgData name="Michael Bailit" userId="6e5c4604-85bf-41ef-8e97-4724b7d56589" providerId="ADAL" clId="{043E8024-C3D3-4D76-ACBB-B802042E6521}" dt="2018-02-10T17:35:02.764" v="422" actId="6549"/>
        <pc:sldMkLst>
          <pc:docMk/>
          <pc:sldMk cId="2383582045" sldId="764"/>
        </pc:sldMkLst>
        <pc:spChg chg="mod">
          <ac:chgData name="Michael Bailit" userId="6e5c4604-85bf-41ef-8e97-4724b7d56589" providerId="ADAL" clId="{043E8024-C3D3-4D76-ACBB-B802042E6521}" dt="2018-02-09T19:57:03.545" v="318" actId="20577"/>
          <ac:spMkLst>
            <pc:docMk/>
            <pc:sldMk cId="2383582045" sldId="764"/>
            <ac:spMk id="3" creationId="{8FB67851-A337-4E60-940C-E3E2E37016D1}"/>
          </ac:spMkLst>
        </pc:spChg>
      </pc:sldChg>
      <pc:sldChg chg="modSp addCm delCm modCm">
        <pc:chgData name="Michael Bailit" userId="6e5c4604-85bf-41ef-8e97-4724b7d56589" providerId="ADAL" clId="{043E8024-C3D3-4D76-ACBB-B802042E6521}" dt="2018-02-10T17:36:14.492" v="427" actId="20577"/>
        <pc:sldMkLst>
          <pc:docMk/>
          <pc:sldMk cId="2073835189" sldId="767"/>
        </pc:sldMkLst>
        <pc:spChg chg="mod">
          <ac:chgData name="Michael Bailit" userId="6e5c4604-85bf-41ef-8e97-4724b7d56589" providerId="ADAL" clId="{043E8024-C3D3-4D76-ACBB-B802042E6521}" dt="2018-02-10T17:36:14.492" v="427" actId="20577"/>
          <ac:spMkLst>
            <pc:docMk/>
            <pc:sldMk cId="2073835189" sldId="767"/>
            <ac:spMk id="3" creationId="{F9CF97C5-DEAC-4225-941A-6CB9B87F6DB7}"/>
          </ac:spMkLst>
        </pc:spChg>
        <pc:spChg chg="mod">
          <ac:chgData name="Michael Bailit" userId="6e5c4604-85bf-41ef-8e97-4724b7d56589" providerId="ADAL" clId="{043E8024-C3D3-4D76-ACBB-B802042E6521}" dt="2018-02-10T17:35:48.453" v="425" actId="948"/>
          <ac:spMkLst>
            <pc:docMk/>
            <pc:sldMk cId="2073835189" sldId="767"/>
            <ac:spMk id="4" creationId="{EBE425AE-13BF-4937-97B6-9DE3D8AD4B6C}"/>
          </ac:spMkLst>
        </pc:spChg>
      </pc:sldChg>
      <pc:sldChg chg="modSp addCm modCm">
        <pc:chgData name="Michael Bailit" userId="6e5c4604-85bf-41ef-8e97-4724b7d56589" providerId="ADAL" clId="{043E8024-C3D3-4D76-ACBB-B802042E6521}" dt="2018-02-09T20:12:26.697" v="335" actId="14100"/>
        <pc:sldMkLst>
          <pc:docMk/>
          <pc:sldMk cId="114531776" sldId="770"/>
        </pc:sldMkLst>
        <pc:spChg chg="mod">
          <ac:chgData name="Michael Bailit" userId="6e5c4604-85bf-41ef-8e97-4724b7d56589" providerId="ADAL" clId="{043E8024-C3D3-4D76-ACBB-B802042E6521}" dt="2018-02-09T20:12:26.697" v="335" actId="14100"/>
          <ac:spMkLst>
            <pc:docMk/>
            <pc:sldMk cId="114531776" sldId="770"/>
            <ac:spMk id="3" creationId="{8FB67851-A337-4E60-940C-E3E2E37016D1}"/>
          </ac:spMkLst>
        </pc:spChg>
      </pc:sldChg>
      <pc:sldChg chg="modSp addCm modCm">
        <pc:chgData name="Michael Bailit" userId="6e5c4604-85bf-41ef-8e97-4724b7d56589" providerId="ADAL" clId="{043E8024-C3D3-4D76-ACBB-B802042E6521}" dt="2018-02-13T22:38:54.419" v="438" actId="6549"/>
        <pc:sldMkLst>
          <pc:docMk/>
          <pc:sldMk cId="1246780757" sldId="771"/>
        </pc:sldMkLst>
        <pc:spChg chg="mod">
          <ac:chgData name="Michael Bailit" userId="6e5c4604-85bf-41ef-8e97-4724b7d56589" providerId="ADAL" clId="{043E8024-C3D3-4D76-ACBB-B802042E6521}" dt="2018-02-09T19:59:42.347" v="322" actId="20577"/>
          <ac:spMkLst>
            <pc:docMk/>
            <pc:sldMk cId="1246780757" sldId="771"/>
            <ac:spMk id="4" creationId="{82A49B57-B05E-4B8E-9B8E-8A4AAFB9F5CF}"/>
          </ac:spMkLst>
        </pc:spChg>
        <pc:graphicFrameChg chg="modGraphic">
          <ac:chgData name="Michael Bailit" userId="6e5c4604-85bf-41ef-8e97-4724b7d56589" providerId="ADAL" clId="{043E8024-C3D3-4D76-ACBB-B802042E6521}" dt="2018-02-13T22:38:54.419" v="438" actId="6549"/>
          <ac:graphicFrameMkLst>
            <pc:docMk/>
            <pc:sldMk cId="1246780757" sldId="771"/>
            <ac:graphicFrameMk id="7" creationId="{00000000-0000-0000-0000-000000000000}"/>
          </ac:graphicFrameMkLst>
        </pc:graphicFrameChg>
      </pc:sldChg>
      <pc:sldChg chg="addCm delCm modCm">
        <pc:chgData name="Michael Bailit" userId="6e5c4604-85bf-41ef-8e97-4724b7d56589" providerId="ADAL" clId="{043E8024-C3D3-4D76-ACBB-B802042E6521}" dt="2018-02-10T17:33:38.762" v="420" actId="6549"/>
        <pc:sldMkLst>
          <pc:docMk/>
          <pc:sldMk cId="1623369171" sldId="773"/>
        </pc:sldMkLst>
      </pc:sldChg>
      <pc:sldChg chg="modSp">
        <pc:chgData name="Michael Bailit" userId="6e5c4604-85bf-41ef-8e97-4724b7d56589" providerId="ADAL" clId="{043E8024-C3D3-4D76-ACBB-B802042E6521}" dt="2018-02-09T20:13:05.484" v="367" actId="6549"/>
        <pc:sldMkLst>
          <pc:docMk/>
          <pc:sldMk cId="1065037658" sldId="774"/>
        </pc:sldMkLst>
        <pc:spChg chg="mod">
          <ac:chgData name="Michael Bailit" userId="6e5c4604-85bf-41ef-8e97-4724b7d56589" providerId="ADAL" clId="{043E8024-C3D3-4D76-ACBB-B802042E6521}" dt="2018-02-09T20:13:05.484" v="367" actId="6549"/>
          <ac:spMkLst>
            <pc:docMk/>
            <pc:sldMk cId="1065037658" sldId="774"/>
            <ac:spMk id="8" creationId="{9BC0C3FC-3CC7-4CED-A43F-93AE04C98277}"/>
          </ac:spMkLst>
        </pc:spChg>
      </pc:sldChg>
      <pc:sldChg chg="delCm">
        <pc:chgData name="Michael Bailit" userId="6e5c4604-85bf-41ef-8e97-4724b7d56589" providerId="ADAL" clId="{043E8024-C3D3-4D76-ACBB-B802042E6521}" dt="2018-02-10T17:34:12.563" v="421" actId="6549"/>
        <pc:sldMkLst>
          <pc:docMk/>
          <pc:sldMk cId="729569122" sldId="77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Measures Reviewed by the Taskforce</a:t>
            </a:r>
          </a:p>
          <a:p>
            <a:pPr>
              <a:defRPr/>
            </a:pPr>
            <a:r>
              <a:rPr lang="en-US" sz="1800" dirty="0">
                <a:solidFill>
                  <a:schemeClr val="tx1"/>
                </a:solidFill>
              </a:rPr>
              <a:t>N = 128</a:t>
            </a:r>
          </a:p>
        </c:rich>
      </c:tx>
      <c:layout>
        <c:manualLayout>
          <c:xMode val="edge"/>
          <c:yMode val="edge"/>
          <c:x val="0.16950354609929077"/>
          <c:y val="1.499999999999999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310353493047412"/>
          <c:y val="0.15046377952755904"/>
          <c:w val="0.47677180267239322"/>
          <c:h val="0.6803662481379017"/>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2-2B6F-4ABE-9877-30F31326DB33}"/>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4109-424D-BA62-5B7C0AFA0747}"/>
              </c:ext>
            </c:extLst>
          </c:dPt>
          <c:dPt>
            <c:idx val="2"/>
            <c:bubble3D val="0"/>
            <c:spPr>
              <a:solidFill>
                <a:schemeClr val="tx2">
                  <a:lumMod val="40000"/>
                  <a:lumOff val="60000"/>
                </a:schemeClr>
              </a:solidFill>
              <a:ln w="9525">
                <a:solidFill>
                  <a:schemeClr val="tx1"/>
                </a:solidFill>
              </a:ln>
              <a:effectLst/>
            </c:spPr>
            <c:extLst>
              <c:ext xmlns:c16="http://schemas.microsoft.com/office/drawing/2014/chart" uri="{C3380CC4-5D6E-409C-BE32-E72D297353CC}">
                <c16:uniqueId val="{00000001-2B6F-4ABE-9877-30F31326DB33}"/>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4109-424D-BA62-5B7C0AFA0747}"/>
              </c:ext>
            </c:extLst>
          </c:dPt>
          <c:dPt>
            <c:idx val="4"/>
            <c:bubble3D val="0"/>
            <c:spPr>
              <a:solidFill>
                <a:schemeClr val="accent3">
                  <a:lumMod val="85000"/>
                </a:schemeClr>
              </a:solidFill>
              <a:ln w="9525">
                <a:solidFill>
                  <a:schemeClr val="tx1"/>
                </a:solidFill>
              </a:ln>
              <a:effectLst/>
            </c:spPr>
            <c:extLst>
              <c:ext xmlns:c16="http://schemas.microsoft.com/office/drawing/2014/chart" uri="{C3380CC4-5D6E-409C-BE32-E72D297353CC}">
                <c16:uniqueId val="{00000008-DF6D-43E7-AE28-06C013EA7F0B}"/>
              </c:ext>
            </c:extLst>
          </c:dPt>
          <c:dLbls>
            <c:dLbl>
              <c:idx val="0"/>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B6F-4ABE-9877-30F31326DB33}"/>
                </c:ext>
              </c:extLst>
            </c:dLbl>
            <c:dLbl>
              <c:idx val="2"/>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B6F-4ABE-9877-30F31326DB33}"/>
                </c:ext>
              </c:extLst>
            </c:dLbl>
            <c:dLbl>
              <c:idx val="3"/>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109-424D-BA62-5B7C0AFA074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8-DF6D-43E7-AE28-06C013EA7F0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Tentatively Endorsed</c:v>
                </c:pt>
                <c:pt idx="1">
                  <c:v>Did Not Endorse</c:v>
                </c:pt>
                <c:pt idx="2">
                  <c:v>Deferred Consideration</c:v>
                </c:pt>
                <c:pt idx="3">
                  <c:v>Measures Under Consideration</c:v>
                </c:pt>
                <c:pt idx="4">
                  <c:v>Monitoring</c:v>
                </c:pt>
              </c:strCache>
            </c:strRef>
          </c:cat>
          <c:val>
            <c:numRef>
              <c:f>Sheet1!$B$2:$B$6</c:f>
              <c:numCache>
                <c:formatCode>General</c:formatCode>
                <c:ptCount val="5"/>
                <c:pt idx="0">
                  <c:v>32</c:v>
                </c:pt>
                <c:pt idx="1">
                  <c:v>75</c:v>
                </c:pt>
                <c:pt idx="2">
                  <c:v>8</c:v>
                </c:pt>
                <c:pt idx="3">
                  <c:v>9</c:v>
                </c:pt>
                <c:pt idx="4">
                  <c:v>4</c:v>
                </c:pt>
              </c:numCache>
            </c:numRef>
          </c:val>
          <c:extLst>
            <c:ext xmlns:c16="http://schemas.microsoft.com/office/drawing/2014/chart" uri="{C3380CC4-5D6E-409C-BE32-E72D297353CC}">
              <c16:uniqueId val="{00000000-2B6F-4ABE-9877-30F31326DB33}"/>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4.0410872843022284E-2"/>
          <c:y val="0.85570629921259844"/>
          <c:w val="0.92719718545820073"/>
          <c:h val="0.1280775590551181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2/16/2018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2/16/2018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#11</a:t>
            </a:r>
          </a:p>
          <a:p>
            <a:pPr marL="0" indent="0" algn="ctr">
              <a:buNone/>
            </a:pPr>
            <a:r>
              <a:rPr lang="en-US" dirty="0"/>
              <a:t>February 27,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2-6-18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2-6-18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21336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2-6-18 Meeting Decisions</a:t>
            </a:r>
          </a:p>
        </p:txBody>
      </p:sp>
      <p:sp>
        <p:nvSpPr>
          <p:cNvPr id="6" name="Content Placeholder 5"/>
          <p:cNvSpPr>
            <a:spLocks noGrp="1"/>
          </p:cNvSpPr>
          <p:nvPr>
            <p:ph sz="half" idx="1"/>
          </p:nvPr>
        </p:nvSpPr>
        <p:spPr>
          <a:xfrm>
            <a:off x="495300" y="1600200"/>
            <a:ext cx="8153400" cy="3352800"/>
          </a:xfrm>
        </p:spPr>
        <p:txBody>
          <a:bodyPr/>
          <a:lstStyle/>
          <a:p>
            <a:pPr marL="457200" indent="-457200">
              <a:buFont typeface="+mj-lt"/>
              <a:buAutoNum type="arabicPeriod"/>
            </a:pPr>
            <a:r>
              <a:rPr lang="en-US" dirty="0"/>
              <a:t>The Taskforce tentatively endorsed the following two chronic illness care and acute care measures:</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sz="1000" dirty="0"/>
          </a:p>
          <a:p>
            <a:pPr marL="457200" indent="-457200">
              <a:buFont typeface="+mj-lt"/>
              <a:buAutoNum type="arabicPeriod"/>
            </a:pPr>
            <a:r>
              <a:rPr lang="en-US" dirty="0"/>
              <a:t>The Taskforce tentatively endorsed the following chronic illness care measure as a monitoring measure:</a:t>
            </a:r>
          </a:p>
          <a:p>
            <a:pPr marL="457200" indent="-457200">
              <a:buFont typeface="+mj-lt"/>
              <a:buAutoNum type="arabicPeriod"/>
            </a:pPr>
            <a:endParaRPr lang="en-US" dirty="0"/>
          </a:p>
          <a:p>
            <a:pPr marL="457200" indent="-457200">
              <a:buFont typeface="+mj-lt"/>
              <a:buAutoNum type="arabicPeriod"/>
            </a:pPr>
            <a:endParaRPr lang="en-US" sz="2400"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endParaRPr lang="en-US" dirty="0"/>
          </a:p>
        </p:txBody>
      </p:sp>
      <p:sp>
        <p:nvSpPr>
          <p:cNvPr id="8" name="Content Placeholder 5">
            <a:extLst>
              <a:ext uri="{FF2B5EF4-FFF2-40B4-BE49-F238E27FC236}">
                <a16:creationId xmlns:a16="http://schemas.microsoft.com/office/drawing/2014/main" id="{525398BA-0850-4D2B-92D0-663257090D23}"/>
              </a:ext>
            </a:extLst>
          </p:cNvPr>
          <p:cNvSpPr txBox="1">
            <a:spLocks/>
          </p:cNvSpPr>
          <p:nvPr/>
        </p:nvSpPr>
        <p:spPr bwMode="auto">
          <a:xfrm>
            <a:off x="1066800" y="4267200"/>
            <a:ext cx="7239000" cy="533400"/>
          </a:xfrm>
          <a:prstGeom prst="rect">
            <a:avLst/>
          </a:prstGeom>
          <a:noFill/>
          <a:ln w="6350" cmpd="sng">
            <a:noFill/>
            <a:miter lim="800000"/>
            <a:headEnd/>
            <a:tailEnd/>
          </a:ln>
        </p:spPr>
        <p:txBody>
          <a:bodyPr vert="horz" wrap="square" lIns="45720" tIns="46038" rIns="45720" bIns="46038" numCol="1"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Comprehensive Diabetes Care: Medical Attention for Nephropathy</a:t>
            </a:r>
          </a:p>
        </p:txBody>
      </p:sp>
      <p:sp>
        <p:nvSpPr>
          <p:cNvPr id="9" name="Content Placeholder 5">
            <a:extLst>
              <a:ext uri="{FF2B5EF4-FFF2-40B4-BE49-F238E27FC236}">
                <a16:creationId xmlns:a16="http://schemas.microsoft.com/office/drawing/2014/main" id="{3ED3BD19-E7D2-4E8A-ABB5-FE5BAFAF7FF4}"/>
              </a:ext>
            </a:extLst>
          </p:cNvPr>
          <p:cNvSpPr txBox="1">
            <a:spLocks/>
          </p:cNvSpPr>
          <p:nvPr/>
        </p:nvSpPr>
        <p:spPr bwMode="auto">
          <a:xfrm>
            <a:off x="1066800" y="2286000"/>
            <a:ext cx="7239000" cy="11430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spcAft>
                <a:spcPts val="600"/>
              </a:spcAft>
            </a:pPr>
            <a:r>
              <a:rPr lang="en-US" b="0" dirty="0"/>
              <a:t>Comprehensive Diabetes Care: Blood Pressure Control (&lt;140/90 mm Hg)</a:t>
            </a:r>
          </a:p>
          <a:p>
            <a:pPr marL="274320" lvl="1">
              <a:spcAft>
                <a:spcPts val="600"/>
              </a:spcAft>
            </a:pPr>
            <a:r>
              <a:rPr lang="en-US" b="0" dirty="0"/>
              <a:t>Use of Imaging Studies for Low Back Pain</a:t>
            </a:r>
          </a:p>
        </p:txBody>
      </p:sp>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animEffect transition="in" filter="fade">
                                      <p:cBhvr>
                                        <p:cTn id="9" dur="1000"/>
                                        <p:tgtEl>
                                          <p:spTgt spid="9">
                                            <p:txEl>
                                              <p:pRg st="0" end="0"/>
                                            </p:txEl>
                                          </p:spTgt>
                                        </p:tgtEl>
                                      </p:cBhvr>
                                    </p:animEffect>
                                    <p:anim calcmode="lin" valueType="num">
                                      <p:cBhvr>
                                        <p:cTn id="1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42" presetClass="entr" presetSubtype="0" fill="hold" nodeType="with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1000"/>
                                        <p:tgtEl>
                                          <p:spTgt spid="8">
                                            <p:txEl>
                                              <p:pRg st="0" end="0"/>
                                            </p:txEl>
                                          </p:spTgt>
                                        </p:tgtEl>
                                      </p:cBhvr>
                                    </p:animEffect>
                                    <p:anim calcmode="lin" valueType="num">
                                      <p:cBhvr>
                                        <p:cTn id="2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ECFA-6C75-4205-BA50-CC8E5FFE2867}"/>
              </a:ext>
            </a:extLst>
          </p:cNvPr>
          <p:cNvSpPr>
            <a:spLocks noGrp="1"/>
          </p:cNvSpPr>
          <p:nvPr>
            <p:ph type="title"/>
          </p:nvPr>
        </p:nvSpPr>
        <p:spPr/>
        <p:txBody>
          <a:bodyPr/>
          <a:lstStyle/>
          <a:p>
            <a:r>
              <a:rPr lang="en-US" dirty="0"/>
              <a:t>Recap of 2-6-18 Meeting Decisions (Cont’d)</a:t>
            </a:r>
          </a:p>
        </p:txBody>
      </p:sp>
      <p:sp>
        <p:nvSpPr>
          <p:cNvPr id="3" name="Content Placeholder 2">
            <a:extLst>
              <a:ext uri="{FF2B5EF4-FFF2-40B4-BE49-F238E27FC236}">
                <a16:creationId xmlns:a16="http://schemas.microsoft.com/office/drawing/2014/main" id="{E25A6C93-0714-41C0-B1C1-D96D05A3335B}"/>
              </a:ext>
            </a:extLst>
          </p:cNvPr>
          <p:cNvSpPr>
            <a:spLocks noGrp="1"/>
          </p:cNvSpPr>
          <p:nvPr>
            <p:ph sz="half" idx="1"/>
          </p:nvPr>
        </p:nvSpPr>
        <p:spPr>
          <a:xfrm>
            <a:off x="609600" y="1143000"/>
            <a:ext cx="8153400" cy="5105400"/>
          </a:xfrm>
        </p:spPr>
        <p:txBody>
          <a:bodyPr/>
          <a:lstStyle/>
          <a:p>
            <a:pPr marL="457200" indent="-457200">
              <a:buFont typeface="+mj-lt"/>
              <a:buAutoNum type="arabicPeriod" startAt="3"/>
            </a:pPr>
            <a:r>
              <a:rPr lang="en-US" dirty="0"/>
              <a:t>The Taskforce tentatively endorsed the following four measures as measures under consideration:</a:t>
            </a:r>
          </a:p>
          <a:p>
            <a:pPr marL="0" indent="0">
              <a:buNone/>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sz="700" dirty="0"/>
          </a:p>
          <a:p>
            <a:pPr marL="457200" indent="-457200">
              <a:spcAft>
                <a:spcPts val="0"/>
              </a:spcAft>
              <a:buFont typeface="+mj-lt"/>
              <a:buAutoNum type="arabicPeriod" startAt="4"/>
            </a:pPr>
            <a:r>
              <a:rPr lang="en-US" dirty="0"/>
              <a:t>The Taskforce deferred consideration of Health Behaviors measures until after Kate's presentation of DPH data.</a:t>
            </a:r>
          </a:p>
          <a:p>
            <a:pPr marL="457200" indent="-457200">
              <a:spcAft>
                <a:spcPts val="0"/>
              </a:spcAft>
              <a:buFont typeface="+mj-lt"/>
              <a:buAutoNum type="arabicPeriod" startAt="4"/>
            </a:pPr>
            <a:endParaRPr lang="en-US" sz="1000" dirty="0"/>
          </a:p>
          <a:p>
            <a:pPr marL="457200" indent="-457200">
              <a:buFont typeface="+mj-lt"/>
              <a:buAutoNum type="arabicPeriod" startAt="4"/>
            </a:pPr>
            <a:r>
              <a:rPr lang="en-US" dirty="0"/>
              <a:t>The Taskforce endorsed the creation of a work group to continue the conversation about how to stratify endorsed measures to assess equity/disparity.</a:t>
            </a:r>
          </a:p>
        </p:txBody>
      </p:sp>
      <p:sp>
        <p:nvSpPr>
          <p:cNvPr id="4" name="Content Placeholder 5">
            <a:extLst>
              <a:ext uri="{FF2B5EF4-FFF2-40B4-BE49-F238E27FC236}">
                <a16:creationId xmlns:a16="http://schemas.microsoft.com/office/drawing/2014/main" id="{0ED3B022-F4F8-4D96-A58E-A26DD1A6C57A}"/>
              </a:ext>
            </a:extLst>
          </p:cNvPr>
          <p:cNvSpPr txBox="1">
            <a:spLocks/>
          </p:cNvSpPr>
          <p:nvPr/>
        </p:nvSpPr>
        <p:spPr bwMode="auto">
          <a:xfrm>
            <a:off x="1066800" y="1905000"/>
            <a:ext cx="7239000" cy="533400"/>
          </a:xfrm>
          <a:prstGeom prst="rect">
            <a:avLst/>
          </a:prstGeom>
          <a:noFill/>
          <a:ln w="6350" cmpd="sng">
            <a:noFill/>
            <a:miter lim="800000"/>
            <a:headEnd/>
            <a:tailEnd/>
          </a:ln>
        </p:spPr>
        <p:txBody>
          <a:bodyPr vert="horz" wrap="square" lIns="45720" tIns="46038" rIns="45720" bIns="46038" numCol="1"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spcAft>
                <a:spcPts val="600"/>
              </a:spcAft>
            </a:pPr>
            <a:r>
              <a:rPr lang="en-US" b="0" dirty="0"/>
              <a:t>Optimal Diabetes Control</a:t>
            </a:r>
          </a:p>
          <a:p>
            <a:pPr marL="274320" lvl="1">
              <a:spcAft>
                <a:spcPts val="600"/>
              </a:spcAft>
            </a:pPr>
            <a:r>
              <a:rPr lang="en-US" b="0" dirty="0"/>
              <a:t>Statin Therapy (Medication Intensity or Medical/LDL Goal) for Patients with Diabetes (</a:t>
            </a:r>
            <a:r>
              <a:rPr lang="en-US" b="0" i="1" dirty="0"/>
              <a:t>measure concept</a:t>
            </a:r>
            <a:r>
              <a:rPr lang="en-US" b="0" dirty="0"/>
              <a:t>)</a:t>
            </a:r>
          </a:p>
          <a:p>
            <a:pPr marL="274320" lvl="1">
              <a:spcAft>
                <a:spcPts val="600"/>
              </a:spcAft>
            </a:pPr>
            <a:r>
              <a:rPr lang="en-US" b="0" dirty="0"/>
              <a:t>Equity measures – stratify existing measures by race/ethnicity, age, gender, language, disability status, etc. (</a:t>
            </a:r>
            <a:r>
              <a:rPr lang="en-US" b="0" i="1" dirty="0"/>
              <a:t>measure concept</a:t>
            </a:r>
            <a:r>
              <a:rPr lang="en-US" b="0" dirty="0"/>
              <a:t>)</a:t>
            </a:r>
          </a:p>
          <a:p>
            <a:pPr marL="274320" lvl="1"/>
            <a:r>
              <a:rPr lang="en-US" b="0" dirty="0"/>
              <a:t>Social Services Screening (</a:t>
            </a:r>
            <a:r>
              <a:rPr lang="en-US" b="0" i="1" dirty="0"/>
              <a:t>MassHealth measure concept</a:t>
            </a:r>
            <a:r>
              <a:rPr lang="en-US" b="0" dirty="0"/>
              <a:t>)</a:t>
            </a:r>
            <a:endParaRPr lang="en-US" b="0" dirty="0">
              <a:latin typeface="Book Antiqua" panose="02040602050305030304" pitchFamily="18" charset="0"/>
            </a:endParaRPr>
          </a:p>
        </p:txBody>
      </p:sp>
    </p:spTree>
    <p:extLst>
      <p:ext uri="{BB962C8B-B14F-4D97-AF65-F5344CB8AC3E}">
        <p14:creationId xmlns:p14="http://schemas.microsoft.com/office/powerpoint/2010/main" val="3095912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animEffect transition="in" filter="fade">
                                      <p:cBhvr>
                                        <p:cTn id="9" dur="1000"/>
                                        <p:tgtEl>
                                          <p:spTgt spid="4">
                                            <p:txEl>
                                              <p:pRg st="0" end="0"/>
                                            </p:txEl>
                                          </p:spTgt>
                                        </p:tgtEl>
                                      </p:cBhvr>
                                    </p:animEffect>
                                    <p:anim calcmode="lin" valueType="num">
                                      <p:cBhvr>
                                        <p:cTn id="1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1000"/>
                                        <p:tgtEl>
                                          <p:spTgt spid="4">
                                            <p:txEl>
                                              <p:pRg st="3" end="3"/>
                                            </p:txEl>
                                          </p:spTgt>
                                        </p:tgtEl>
                                      </p:cBhvr>
                                    </p:animEffect>
                                    <p:anim calcmode="lin" valueType="num">
                                      <p:cBhvr>
                                        <p:cTn id="2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2-6-18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2819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96028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Review Progress Update</a:t>
            </a:r>
          </a:p>
        </p:txBody>
      </p:sp>
      <p:graphicFrame>
        <p:nvGraphicFramePr>
          <p:cNvPr id="7" name="Chart 6">
            <a:extLst>
              <a:ext uri="{FF2B5EF4-FFF2-40B4-BE49-F238E27FC236}">
                <a16:creationId xmlns:a16="http://schemas.microsoft.com/office/drawing/2014/main" id="{A91F1BC1-F9A7-4C21-A286-87FD45AF90FA}"/>
              </a:ext>
            </a:extLst>
          </p:cNvPr>
          <p:cNvGraphicFramePr/>
          <p:nvPr>
            <p:extLst>
              <p:ext uri="{D42A27DB-BD31-4B8C-83A1-F6EECF244321}">
                <p14:modId xmlns:p14="http://schemas.microsoft.com/office/powerpoint/2010/main" val="3404829861"/>
              </p:ext>
            </p:extLst>
          </p:nvPr>
        </p:nvGraphicFramePr>
        <p:xfrm>
          <a:off x="1295400" y="1143000"/>
          <a:ext cx="7162800" cy="50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249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046720" cy="4800600"/>
          </a:xfrm>
        </p:spPr>
        <p:txBody>
          <a:bodyPr/>
          <a:lstStyle/>
          <a:p>
            <a:r>
              <a:rPr lang="en-US" dirty="0"/>
              <a:t>The Taskforce has identified the following measure categories:</a:t>
            </a:r>
          </a:p>
          <a:p>
            <a:pPr>
              <a:spcAft>
                <a:spcPts val="0"/>
              </a:spcAft>
            </a:pPr>
            <a:endParaRPr lang="en-US" sz="500" dirty="0"/>
          </a:p>
          <a:p>
            <a:pPr marL="803275" lvl="1" indent="-457200">
              <a:spcAft>
                <a:spcPts val="600"/>
              </a:spcAft>
              <a:buFont typeface="+mj-lt"/>
              <a:buAutoNum type="arabicPeriod"/>
            </a:pPr>
            <a:r>
              <a:rPr lang="en-US" u="sng" dirty="0"/>
              <a:t>Core and/or Menu</a:t>
            </a:r>
            <a:endParaRPr lang="en-US" b="0" u="sng" dirty="0"/>
          </a:p>
          <a:p>
            <a:pPr marL="346075" lvl="1" indent="0">
              <a:spcAft>
                <a:spcPts val="600"/>
              </a:spcAft>
              <a:buNone/>
            </a:pPr>
            <a:r>
              <a:rPr lang="en-US" b="0" dirty="0"/>
              <a:t>	</a:t>
            </a:r>
            <a:r>
              <a:rPr lang="en-US" u="sng" dirty="0"/>
              <a:t>Core</a:t>
            </a:r>
            <a:r>
              <a:rPr lang="en-US" b="0" dirty="0"/>
              <a:t>: measures that all payers and ACOs use</a:t>
            </a:r>
          </a:p>
          <a:p>
            <a:pPr marL="346075" lvl="1" indent="0">
              <a:buNone/>
            </a:pPr>
            <a:r>
              <a:rPr lang="en-US" b="0" dirty="0"/>
              <a:t>	</a:t>
            </a:r>
            <a:r>
              <a:rPr lang="en-US" u="sng" dirty="0"/>
              <a:t>Menu</a:t>
            </a:r>
            <a:r>
              <a:rPr lang="en-US" b="0" dirty="0"/>
              <a:t>: measures from which payers and ACOs choose</a:t>
            </a:r>
          </a:p>
          <a:p>
            <a:pPr lvl="1">
              <a:spcAft>
                <a:spcPts val="0"/>
              </a:spcAft>
            </a:pPr>
            <a:endParaRPr lang="en-US" sz="1000" u="sng" dirty="0"/>
          </a:p>
          <a:p>
            <a:pPr marL="803275" lvl="1" indent="-457200">
              <a:spcAft>
                <a:spcPts val="600"/>
              </a:spcAft>
              <a:buFont typeface="+mj-lt"/>
              <a:buAutoNum type="arabicPeriod" startAt="2"/>
            </a:pPr>
            <a:r>
              <a:rPr lang="en-US" u="sng" dirty="0"/>
              <a:t>Monitoring</a:t>
            </a:r>
            <a:r>
              <a:rPr lang="en-US" b="0" dirty="0"/>
              <a:t> – measures for which performance should be tracked, either because a) current performance is high or b) data are not currently available (</a:t>
            </a:r>
            <a:r>
              <a:rPr lang="en-US" sz="1800" b="0" kern="1200" dirty="0">
                <a:ea typeface="+mn-ea"/>
                <a:cs typeface="+mn-cs"/>
              </a:rPr>
              <a:t>e.g., some opioid measures).</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a:t>
            </a:r>
            <a:r>
              <a:rPr lang="en-US" b="0" kern="1200" dirty="0">
                <a:latin typeface="Book Antiqua" panose="02040602050305030304" pitchFamily="18" charset="0"/>
                <a:ea typeface="+mn-ea"/>
                <a:cs typeface="+mn-cs"/>
              </a:rPr>
              <a:t>easures that utilize claims data will be calculated at the ACO level</a:t>
            </a:r>
          </a:p>
          <a:p>
            <a:pPr marL="1085850" lvl="2" indent="-285750">
              <a:spcBef>
                <a:spcPts val="0"/>
              </a:spcBef>
              <a:buFont typeface="Arial" pitchFamily="34" charset="0"/>
              <a:buChar char="–"/>
            </a:pPr>
            <a:r>
              <a:rPr lang="en-US" kern="1200" dirty="0">
                <a:latin typeface="Book Antiqua" panose="02040602050305030304" pitchFamily="18" charset="0"/>
                <a:ea typeface="+mn-ea"/>
                <a:cs typeface="+mn-cs"/>
              </a:rPr>
              <a:t>m</a:t>
            </a:r>
            <a:r>
              <a:rPr lang="en-US" b="0" kern="1200" dirty="0">
                <a:latin typeface="Book Antiqua" panose="02040602050305030304" pitchFamily="18" charset="0"/>
                <a:ea typeface="+mn-ea"/>
                <a:cs typeface="+mn-cs"/>
              </a:rPr>
              <a:t>easures that utilize clinical data will be calculated at alternative levels (e.g., hospital, state)</a:t>
            </a:r>
            <a:endParaRPr lang="en-US" dirty="0">
              <a:solidFill>
                <a:schemeClr val="tx1"/>
              </a:solidFill>
              <a:latin typeface="Book Antiqua" panose="02040602050305030304" pitchFamily="18" charset="0"/>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8</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41130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7927848" cy="4800600"/>
          </a:xfrm>
        </p:spPr>
        <p:txBody>
          <a:bodyPr/>
          <a:lstStyle/>
          <a:p>
            <a:pPr>
              <a:spcAft>
                <a:spcPts val="600"/>
              </a:spcAft>
            </a:pPr>
            <a:r>
              <a:rPr lang="en-US" dirty="0"/>
              <a:t>The Taskforce has identified the following measure categories:</a:t>
            </a:r>
          </a:p>
          <a:p>
            <a:pPr>
              <a:spcAft>
                <a:spcPts val="0"/>
              </a:spcAft>
            </a:pPr>
            <a:endParaRPr lang="en-US" sz="1000" dirty="0"/>
          </a:p>
          <a:p>
            <a:pPr marL="803275" lvl="1" indent="-457200">
              <a:spcAft>
                <a:spcPts val="600"/>
              </a:spcAft>
              <a:buFont typeface="+mj-lt"/>
              <a:buAutoNum type="arabicPeriod" startAt="3"/>
            </a:pPr>
            <a:r>
              <a:rPr lang="en-US" u="sng" dirty="0"/>
              <a:t>Measures Under Consideration</a:t>
            </a:r>
            <a:r>
              <a:rPr lang="en-US" dirty="0"/>
              <a:t> (previously “Developmental Measures”) </a:t>
            </a:r>
            <a:r>
              <a:rPr lang="en-US" b="0" dirty="0"/>
              <a:t>– </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measure concepts that address important areas of health/outcomes, but for which a specific measure has not been defined, and </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measures not yet validated and/or tested for implementation (e.g., weight loss, tobacco quit rate)</a:t>
            </a: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9</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15011162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803648"/>
          </a:xfrm>
        </p:spPr>
        <p:txBody>
          <a:bodyPr/>
          <a:lstStyle/>
          <a:p>
            <a:r>
              <a:rPr lang="en-US" dirty="0"/>
              <a:t>Here is where the Taskforce stands in terms of its first pass review of the performance measure domains: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10</a:t>
            </a:fld>
            <a:endParaRPr lang="en-US" altLang="en-US" dirty="0"/>
          </a:p>
        </p:txBody>
      </p:sp>
      <p:sp>
        <p:nvSpPr>
          <p:cNvPr id="5" name="TextBox 4">
            <a:extLst>
              <a:ext uri="{FF2B5EF4-FFF2-40B4-BE49-F238E27FC236}">
                <a16:creationId xmlns:a16="http://schemas.microsoft.com/office/drawing/2014/main" id="{C397422F-719C-4AA2-A204-32B61A43CA45}"/>
              </a:ext>
            </a:extLst>
          </p:cNvPr>
          <p:cNvSpPr txBox="1"/>
          <p:nvPr/>
        </p:nvSpPr>
        <p:spPr>
          <a:xfrm>
            <a:off x="530352" y="2221736"/>
            <a:ext cx="8382000" cy="4635115"/>
          </a:xfrm>
          <a:prstGeom prst="rect">
            <a:avLst/>
          </a:prstGeom>
          <a:noFill/>
        </p:spPr>
        <p:txBody>
          <a:bodyPr wrap="square" numCol="2" rtlCol="0">
            <a:spAutoFit/>
          </a:bodyPr>
          <a:lstStyle/>
          <a:p>
            <a:pPr lvl="1" eaLnBrk="1" hangingPunct="1">
              <a:spcBef>
                <a:spcPct val="20000"/>
              </a:spcBef>
            </a:pPr>
            <a:r>
              <a:rPr lang="en-US" b="1" u="sng" dirty="0">
                <a:latin typeface="Book Antiqua" panose="02040602050305030304" pitchFamily="18" charset="0"/>
              </a:rPr>
              <a:t>Complete (8):</a:t>
            </a:r>
          </a:p>
          <a:p>
            <a:pPr marL="742950" lvl="1" indent="-285750">
              <a:spcBef>
                <a:spcPct val="20000"/>
              </a:spcBef>
              <a:buChar char="–"/>
            </a:pPr>
            <a:r>
              <a:rPr lang="en-US" dirty="0">
                <a:latin typeface="Book Antiqua" panose="02040602050305030304" pitchFamily="18" charset="0"/>
              </a:rPr>
              <a:t>Preventive Care</a:t>
            </a:r>
          </a:p>
          <a:p>
            <a:pPr marL="742950" lvl="1" indent="-285750" eaLnBrk="1" hangingPunct="1">
              <a:spcBef>
                <a:spcPct val="20000"/>
              </a:spcBef>
              <a:buChar char="–"/>
            </a:pPr>
            <a:r>
              <a:rPr lang="en-US" dirty="0">
                <a:latin typeface="Book Antiqua" panose="02040602050305030304" pitchFamily="18" charset="0"/>
              </a:rPr>
              <a:t>Behavioral Health</a:t>
            </a:r>
          </a:p>
          <a:p>
            <a:pPr marL="742950" lvl="1" indent="-285750">
              <a:spcBef>
                <a:spcPct val="20000"/>
              </a:spcBef>
              <a:buFontTx/>
              <a:buChar char="–"/>
            </a:pPr>
            <a:r>
              <a:rPr lang="en-US" dirty="0">
                <a:latin typeface="Book Antiqua" panose="02040602050305030304" pitchFamily="18" charset="0"/>
              </a:rPr>
              <a:t>Opioid Prescribing and Treatment</a:t>
            </a:r>
          </a:p>
          <a:p>
            <a:pPr marL="742950" lvl="1" indent="-285750">
              <a:spcBef>
                <a:spcPct val="20000"/>
              </a:spcBef>
              <a:buFontTx/>
              <a:buChar char="–"/>
            </a:pPr>
            <a:r>
              <a:rPr lang="en-US" dirty="0">
                <a:latin typeface="Book Antiqua" panose="02040602050305030304" pitchFamily="18" charset="0"/>
              </a:rPr>
              <a:t>Maternity Care</a:t>
            </a:r>
          </a:p>
          <a:p>
            <a:pPr marL="742950" lvl="1" indent="-285750">
              <a:spcBef>
                <a:spcPct val="20000"/>
              </a:spcBef>
              <a:buFontTx/>
              <a:buChar char="–"/>
            </a:pPr>
            <a:r>
              <a:rPr lang="en-US" dirty="0">
                <a:latin typeface="Book Antiqua" panose="02040602050305030304" pitchFamily="18" charset="0"/>
              </a:rPr>
              <a:t>Acute Care</a:t>
            </a:r>
          </a:p>
          <a:p>
            <a:pPr marL="742950" lvl="1" indent="-285750">
              <a:spcBef>
                <a:spcPct val="20000"/>
              </a:spcBef>
              <a:buFontTx/>
              <a:buChar char="–"/>
            </a:pPr>
            <a:r>
              <a:rPr lang="en-US" dirty="0">
                <a:latin typeface="Book Antiqua" panose="02040602050305030304" pitchFamily="18" charset="0"/>
              </a:rPr>
              <a:t>Chronic Illness Care</a:t>
            </a:r>
          </a:p>
          <a:p>
            <a:pPr marL="742950" lvl="1" indent="-285750">
              <a:spcBef>
                <a:spcPct val="20000"/>
              </a:spcBef>
              <a:buFontTx/>
              <a:buChar char="–"/>
            </a:pPr>
            <a:r>
              <a:rPr lang="en-US" dirty="0">
                <a:latin typeface="Book Antiqua" panose="02040602050305030304" pitchFamily="18" charset="0"/>
              </a:rPr>
              <a:t>Equity</a:t>
            </a:r>
          </a:p>
          <a:p>
            <a:pPr marL="742950" lvl="1" indent="-285750">
              <a:spcBef>
                <a:spcPct val="20000"/>
              </a:spcBef>
              <a:buFontTx/>
              <a:buChar char="–"/>
            </a:pPr>
            <a:r>
              <a:rPr lang="en-US" dirty="0">
                <a:latin typeface="Book Antiqua" panose="02040602050305030304" pitchFamily="18" charset="0"/>
              </a:rPr>
              <a:t>Social Determinants of Health </a:t>
            </a:r>
          </a:p>
          <a:p>
            <a:pPr lvl="1" eaLnBrk="1" hangingPunct="1">
              <a:spcBef>
                <a:spcPct val="20000"/>
              </a:spcBef>
            </a:pPr>
            <a:endParaRPr lang="en-US" b="1" dirty="0">
              <a:latin typeface="Book Antiqua" panose="02040602050305030304" pitchFamily="18" charset="0"/>
            </a:endParaRPr>
          </a:p>
          <a:p>
            <a:pPr lvl="1" eaLnBrk="1" hangingPunct="1">
              <a:spcBef>
                <a:spcPct val="20000"/>
              </a:spcBef>
            </a:pPr>
            <a:endParaRPr lang="en-US" b="1" dirty="0">
              <a:latin typeface="Book Antiqua" panose="02040602050305030304" pitchFamily="18" charset="0"/>
            </a:endParaRPr>
          </a:p>
          <a:p>
            <a:pPr lvl="1" eaLnBrk="1" hangingPunct="1">
              <a:spcBef>
                <a:spcPct val="20000"/>
              </a:spcBef>
            </a:pPr>
            <a:endParaRPr lang="en-US" b="1" dirty="0">
              <a:latin typeface="Book Antiqua" panose="02040602050305030304" pitchFamily="18" charset="0"/>
            </a:endParaRPr>
          </a:p>
          <a:p>
            <a:pPr lvl="1">
              <a:spcBef>
                <a:spcPct val="20000"/>
              </a:spcBef>
            </a:pPr>
            <a:endParaRPr lang="en-US" b="1" u="sng" dirty="0">
              <a:latin typeface="Book Antiqua" panose="02040602050305030304" pitchFamily="18" charset="0"/>
            </a:endParaRPr>
          </a:p>
          <a:p>
            <a:pPr lvl="1">
              <a:spcBef>
                <a:spcPct val="20000"/>
              </a:spcBef>
            </a:pPr>
            <a:r>
              <a:rPr lang="en-US" b="1" u="sng" dirty="0">
                <a:latin typeface="Book Antiqua" panose="02040602050305030304" pitchFamily="18" charset="0"/>
              </a:rPr>
              <a:t>Not Yet Started (7):</a:t>
            </a:r>
            <a:endParaRPr lang="en-US" b="1"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Patient Experience</a:t>
            </a:r>
          </a:p>
          <a:p>
            <a:pPr marL="742950" lvl="1" indent="-285750">
              <a:spcBef>
                <a:spcPct val="20000"/>
              </a:spcBef>
              <a:buFontTx/>
              <a:buChar char="–"/>
            </a:pPr>
            <a:r>
              <a:rPr lang="en-US" dirty="0">
                <a:latin typeface="Book Antiqua" panose="02040602050305030304" pitchFamily="18" charset="0"/>
              </a:rPr>
              <a:t>Care Coordination</a:t>
            </a:r>
          </a:p>
          <a:p>
            <a:pPr marL="742950" lvl="1" indent="-285750" eaLnBrk="1" hangingPunct="1">
              <a:spcBef>
                <a:spcPct val="20000"/>
              </a:spcBef>
              <a:buFontTx/>
              <a:buChar char="–"/>
            </a:pPr>
            <a:r>
              <a:rPr lang="en-US" dirty="0">
                <a:latin typeface="Book Antiqua" panose="02040602050305030304" pitchFamily="18" charset="0"/>
              </a:rPr>
              <a:t>Integration</a:t>
            </a:r>
          </a:p>
          <a:p>
            <a:pPr marL="742950" lvl="1" indent="-285750" eaLnBrk="1" hangingPunct="1">
              <a:spcBef>
                <a:spcPct val="20000"/>
              </a:spcBef>
              <a:buFontTx/>
              <a:buChar char="–"/>
            </a:pPr>
            <a:r>
              <a:rPr lang="en-US" dirty="0">
                <a:latin typeface="Book Antiqua" panose="02040602050305030304" pitchFamily="18" charset="0"/>
              </a:rPr>
              <a:t>Patient/Provider Communication</a:t>
            </a:r>
          </a:p>
          <a:p>
            <a:pPr marL="742950" lvl="1" indent="-285750">
              <a:spcBef>
                <a:spcPct val="20000"/>
              </a:spcBef>
              <a:buFontTx/>
              <a:buChar char="–"/>
            </a:pPr>
            <a:r>
              <a:rPr lang="en-US" dirty="0">
                <a:latin typeface="Book Antiqua" panose="02040602050305030304" pitchFamily="18" charset="0"/>
              </a:rPr>
              <a:t>Patient Engagement</a:t>
            </a:r>
          </a:p>
          <a:p>
            <a:pPr marL="742950" lvl="1" indent="-285750">
              <a:spcBef>
                <a:spcPct val="20000"/>
              </a:spcBef>
              <a:buFontTx/>
              <a:buChar char="–"/>
            </a:pPr>
            <a:r>
              <a:rPr lang="en-US" dirty="0">
                <a:latin typeface="Book Antiqua" panose="02040602050305030304" pitchFamily="18" charset="0"/>
              </a:rPr>
              <a:t>Team-based Care</a:t>
            </a:r>
          </a:p>
          <a:p>
            <a:pPr marL="742950" lvl="1" indent="-285750" eaLnBrk="1" hangingPunct="1">
              <a:spcBef>
                <a:spcPct val="20000"/>
              </a:spcBef>
              <a:buChar char="–"/>
            </a:pPr>
            <a:r>
              <a:rPr lang="en-US" dirty="0">
                <a:latin typeface="Book Antiqua" panose="02040602050305030304" pitchFamily="18" charset="0"/>
              </a:rPr>
              <a:t>Relationship-centered Care</a:t>
            </a:r>
          </a:p>
          <a:p>
            <a:pPr marL="742950" lvl="1" indent="-285750" eaLnBrk="1" hangingPunct="1">
              <a:spcBef>
                <a:spcPct val="20000"/>
              </a:spcBef>
              <a:buChar char="–"/>
            </a:pPr>
            <a:endParaRPr lang="en-US" sz="900" dirty="0">
              <a:latin typeface="Book Antiqua" panose="02040602050305030304" pitchFamily="18" charset="0"/>
            </a:endParaRPr>
          </a:p>
          <a:p>
            <a:pPr lvl="1">
              <a:spcBef>
                <a:spcPct val="20000"/>
              </a:spcBef>
            </a:pPr>
            <a:r>
              <a:rPr lang="en-US" b="1" u="sng" dirty="0">
                <a:latin typeface="Book Antiqua" panose="02040602050305030304" pitchFamily="18" charset="0"/>
              </a:rPr>
              <a:t>Deferred (1):</a:t>
            </a:r>
          </a:p>
          <a:p>
            <a:pPr marL="742950" lvl="1" indent="-285750">
              <a:spcBef>
                <a:spcPct val="20000"/>
              </a:spcBef>
              <a:buChar char="–"/>
            </a:pPr>
            <a:r>
              <a:rPr lang="en-US" dirty="0">
                <a:latin typeface="Book Antiqua" panose="02040602050305030304" pitchFamily="18" charset="0"/>
              </a:rPr>
              <a:t>Health Behaviors</a:t>
            </a:r>
          </a:p>
          <a:p>
            <a:pPr lvl="1">
              <a:spcBef>
                <a:spcPct val="20000"/>
              </a:spcBef>
            </a:pPr>
            <a:endParaRPr lang="en-US" dirty="0">
              <a:latin typeface="Book Antiqua" panose="02040602050305030304" pitchFamily="18" charset="0"/>
            </a:endParaRPr>
          </a:p>
        </p:txBody>
      </p:sp>
      <p:sp>
        <p:nvSpPr>
          <p:cNvPr id="8" name="Title 7">
            <a:extLst>
              <a:ext uri="{FF2B5EF4-FFF2-40B4-BE49-F238E27FC236}">
                <a16:creationId xmlns:a16="http://schemas.microsoft.com/office/drawing/2014/main" id="{E8B24D0E-F8BE-47BD-BB0B-862C96E8DD7E}"/>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32043533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2-6-18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276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821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8C3122-D237-469F-A168-DDD3AF3CC245}"/>
              </a:ext>
            </a:extLst>
          </p:cNvPr>
          <p:cNvSpPr>
            <a:spLocks noGrp="1"/>
          </p:cNvSpPr>
          <p:nvPr>
            <p:ph type="title"/>
          </p:nvPr>
        </p:nvSpPr>
        <p:spPr/>
        <p:txBody>
          <a:bodyPr/>
          <a:lstStyle/>
          <a:p>
            <a:r>
              <a:rPr lang="en-US" dirty="0"/>
              <a:t>Patient Experience</a:t>
            </a:r>
          </a:p>
        </p:txBody>
      </p:sp>
      <p:sp>
        <p:nvSpPr>
          <p:cNvPr id="4" name="Content Placeholder 3">
            <a:extLst>
              <a:ext uri="{FF2B5EF4-FFF2-40B4-BE49-F238E27FC236}">
                <a16:creationId xmlns:a16="http://schemas.microsoft.com/office/drawing/2014/main" id="{F00D8BB1-1106-4000-AF32-7FA490E49C51}"/>
              </a:ext>
            </a:extLst>
          </p:cNvPr>
          <p:cNvSpPr>
            <a:spLocks noGrp="1"/>
          </p:cNvSpPr>
          <p:nvPr>
            <p:ph sz="half" idx="1"/>
          </p:nvPr>
        </p:nvSpPr>
        <p:spPr/>
        <p:txBody>
          <a:bodyPr/>
          <a:lstStyle/>
          <a:p>
            <a:r>
              <a:rPr lang="en-US" dirty="0"/>
              <a:t>Consumer Assessment of Healthcare Providers and Systems (CAHPS) surveys are the most widely used tools to assess patient experience.</a:t>
            </a:r>
          </a:p>
          <a:p>
            <a:endParaRPr lang="en-US" sz="100" dirty="0"/>
          </a:p>
          <a:p>
            <a:r>
              <a:rPr lang="en-US" dirty="0"/>
              <a:t>The Taskforce will be considering the following versions of the CAHPS survey:</a:t>
            </a:r>
          </a:p>
          <a:p>
            <a:pPr lvl="1"/>
            <a:r>
              <a:rPr lang="en-US" b="0" dirty="0"/>
              <a:t>CAHPS Clinician &amp; Group Survey (CG-CAHPS)</a:t>
            </a:r>
          </a:p>
          <a:p>
            <a:pPr lvl="1"/>
            <a:r>
              <a:rPr lang="en-US" b="0" dirty="0"/>
              <a:t>CAHPS Survey for ACOs Participating in Medicare Initiatives (ACO CAHPS)</a:t>
            </a:r>
          </a:p>
          <a:p>
            <a:pPr lvl="1"/>
            <a:r>
              <a:rPr lang="en-US" b="0" dirty="0"/>
              <a:t>CAHPS Surgical Care Survey (Surgical Care CAHPS)</a:t>
            </a:r>
          </a:p>
          <a:p>
            <a:endParaRPr lang="en-US" b="0" dirty="0"/>
          </a:p>
        </p:txBody>
      </p:sp>
      <p:sp>
        <p:nvSpPr>
          <p:cNvPr id="7" name="TextBox 6">
            <a:extLst>
              <a:ext uri="{FF2B5EF4-FFF2-40B4-BE49-F238E27FC236}">
                <a16:creationId xmlns:a16="http://schemas.microsoft.com/office/drawing/2014/main" id="{BA374D13-CD40-4918-B14C-69C55B0B76E1}"/>
              </a:ext>
            </a:extLst>
          </p:cNvPr>
          <p:cNvSpPr txBox="1"/>
          <p:nvPr/>
        </p:nvSpPr>
        <p:spPr>
          <a:xfrm>
            <a:off x="533400" y="5257800"/>
            <a:ext cx="8077200" cy="1323439"/>
          </a:xfrm>
          <a:prstGeom prst="rect">
            <a:avLst/>
          </a:prstGeom>
          <a:noFill/>
        </p:spPr>
        <p:txBody>
          <a:bodyPr wrap="square" rtlCol="0">
            <a:spAutoFit/>
          </a:bodyPr>
          <a:lstStyle/>
          <a:p>
            <a:r>
              <a:rPr lang="en-US" sz="1600" i="1" dirty="0">
                <a:latin typeface="Book Antiqua" panose="02040602050305030304" pitchFamily="18" charset="0"/>
              </a:rPr>
              <a:t>The Taskforce will not be considering the CAHPS Health Plan Survey (CAHPS 5.0H) because it is not applicable for health plan use in ACO contracts.  The Taskforce will also not be considering the Hospital CAHPS survey for the initial aligned measure set because it is a facility-based survey and the Taskforce has opted to defer consideration of facility-based measures until the second year.</a:t>
            </a:r>
          </a:p>
        </p:txBody>
      </p:sp>
    </p:spTree>
    <p:extLst>
      <p:ext uri="{BB962C8B-B14F-4D97-AF65-F5344CB8AC3E}">
        <p14:creationId xmlns:p14="http://schemas.microsoft.com/office/powerpoint/2010/main" val="40761331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5542-5654-4AF9-A33B-5C9DC7A8AB1C}"/>
              </a:ext>
            </a:extLst>
          </p:cNvPr>
          <p:cNvSpPr>
            <a:spLocks noGrp="1"/>
          </p:cNvSpPr>
          <p:nvPr>
            <p:ph type="title"/>
          </p:nvPr>
        </p:nvSpPr>
        <p:spPr/>
        <p:txBody>
          <a:bodyPr/>
          <a:lstStyle/>
          <a:p>
            <a:r>
              <a:rPr lang="en-US" dirty="0"/>
              <a:t>Patient Experience (Cont’d)</a:t>
            </a:r>
          </a:p>
        </p:txBody>
      </p:sp>
      <p:graphicFrame>
        <p:nvGraphicFramePr>
          <p:cNvPr id="5" name="Content Placeholder 4">
            <a:extLst>
              <a:ext uri="{FF2B5EF4-FFF2-40B4-BE49-F238E27FC236}">
                <a16:creationId xmlns:a16="http://schemas.microsoft.com/office/drawing/2014/main" id="{37170B24-FA9D-4A09-9F10-083426F0872C}"/>
              </a:ext>
            </a:extLst>
          </p:cNvPr>
          <p:cNvGraphicFramePr>
            <a:graphicFrameLocks/>
          </p:cNvGraphicFramePr>
          <p:nvPr>
            <p:extLst>
              <p:ext uri="{D42A27DB-BD31-4B8C-83A1-F6EECF244321}">
                <p14:modId xmlns:p14="http://schemas.microsoft.com/office/powerpoint/2010/main" val="2852054039"/>
              </p:ext>
            </p:extLst>
          </p:nvPr>
        </p:nvGraphicFramePr>
        <p:xfrm>
          <a:off x="340378" y="1188720"/>
          <a:ext cx="8463244" cy="4356735"/>
        </p:xfrm>
        <a:graphic>
          <a:graphicData uri="http://schemas.openxmlformats.org/drawingml/2006/table">
            <a:tbl>
              <a:tblPr/>
              <a:tblGrid>
                <a:gridCol w="914400">
                  <a:extLst>
                    <a:ext uri="{9D8B030D-6E8A-4147-A177-3AD203B41FA5}">
                      <a16:colId xmlns:a16="http://schemas.microsoft.com/office/drawing/2014/main" val="20000"/>
                    </a:ext>
                  </a:extLst>
                </a:gridCol>
                <a:gridCol w="3698222">
                  <a:extLst>
                    <a:ext uri="{9D8B030D-6E8A-4147-A177-3AD203B41FA5}">
                      <a16:colId xmlns:a16="http://schemas.microsoft.com/office/drawing/2014/main" val="20001"/>
                    </a:ext>
                  </a:extLst>
                </a:gridCol>
                <a:gridCol w="1447800">
                  <a:extLst>
                    <a:ext uri="{9D8B030D-6E8A-4147-A177-3AD203B41FA5}">
                      <a16:colId xmlns:a16="http://schemas.microsoft.com/office/drawing/2014/main" val="1176904767"/>
                    </a:ext>
                  </a:extLst>
                </a:gridCol>
                <a:gridCol w="1492522">
                  <a:extLst>
                    <a:ext uri="{9D8B030D-6E8A-4147-A177-3AD203B41FA5}">
                      <a16:colId xmlns:a16="http://schemas.microsoft.com/office/drawing/2014/main" val="3392450115"/>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endParaRPr lang="en-US" sz="1600" b="1" i="0" u="none" strike="noStrike" baseline="30000"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0005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CG CAHPS**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Getting Timely Appointments, Care, and Information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Providers Communicate with Patients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Providers’ Use of Information to Coordinate Patient Care</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Helpful, Courteous, and Respectful Office Staff</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Patients’ Rating of Provider</a:t>
                      </a:r>
                    </a:p>
                    <a:p>
                      <a:pPr marL="91440" marR="0" lvl="0" indent="0" algn="l" defTabSz="457200" rtl="0" eaLnBrk="1" fontAlgn="t" latinLnBrk="0" hangingPunct="1">
                        <a:lnSpc>
                          <a:spcPct val="100000"/>
                        </a:lnSpc>
                        <a:spcBef>
                          <a:spcPts val="0"/>
                        </a:spcBef>
                        <a:spcAft>
                          <a:spcPts val="0"/>
                        </a:spcAft>
                        <a:buClrTx/>
                        <a:buSzTx/>
                        <a:buFont typeface="+mj-lt"/>
                        <a:buNone/>
                        <a:tabLst/>
                        <a:defRPr/>
                      </a:pPr>
                      <a:endParaRPr lang="en-US" sz="1400" kern="1200" baseline="0" dirty="0">
                        <a:solidFill>
                          <a:schemeClr val="tx1"/>
                        </a:solidFill>
                        <a:effectLst/>
                        <a:latin typeface="+mn-lt"/>
                        <a:ea typeface="+mn-ea"/>
                        <a:cs typeface="+mn-cs"/>
                      </a:endParaRPr>
                    </a:p>
                    <a:p>
                      <a:pPr marL="182880" marR="0" lvl="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Supplemental Item Sets include: </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Patient-Centered Medical Home</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Health Literacy (How Well Providers Communicate about Medicines)</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Health Information Technology</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Health Promotion and Education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Varies</a:t>
                      </a:r>
                      <a:r>
                        <a:rPr lang="en-US" sz="1600" b="0" i="0" u="none" strike="noStrike" baseline="30000" dirty="0">
                          <a:solidFill>
                            <a:schemeClr val="tx1"/>
                          </a:solidFill>
                          <a:effectLst/>
                          <a:latin typeface="+mn-lt"/>
                        </a:rPr>
                        <a:t>&amp;</a:t>
                      </a:r>
                    </a:p>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54151504"/>
                  </a:ext>
                </a:extLst>
              </a:tr>
            </a:tbl>
          </a:graphicData>
        </a:graphic>
      </p:graphicFrame>
      <p:sp>
        <p:nvSpPr>
          <p:cNvPr id="4" name="TextBox 3">
            <a:extLst>
              <a:ext uri="{FF2B5EF4-FFF2-40B4-BE49-F238E27FC236}">
                <a16:creationId xmlns:a16="http://schemas.microsoft.com/office/drawing/2014/main" id="{E3BE663C-B397-4D5F-B39E-BE78FEFD2175}"/>
              </a:ext>
            </a:extLst>
          </p:cNvPr>
          <p:cNvSpPr txBox="1"/>
          <p:nvPr/>
        </p:nvSpPr>
        <p:spPr>
          <a:xfrm>
            <a:off x="342900" y="5562020"/>
            <a:ext cx="8460722" cy="738664"/>
          </a:xfrm>
          <a:prstGeom prst="rect">
            <a:avLst/>
          </a:prstGeom>
          <a:noFill/>
        </p:spPr>
        <p:txBody>
          <a:bodyPr wrap="square" rtlCol="0">
            <a:spAutoFit/>
          </a:bodyPr>
          <a:lstStyle/>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&amp;</a:t>
            </a:r>
            <a:r>
              <a:rPr lang="en-US" sz="1400" i="1" dirty="0">
                <a:latin typeface="Book Antiqua" panose="02040602050305030304" pitchFamily="18" charset="0"/>
              </a:rPr>
              <a:t>Different measure sets include various composite rates from the patient experience surveys.  The range indicated includes the minimum and maximum number of measures sets in which individual composites are found. </a:t>
            </a:r>
          </a:p>
        </p:txBody>
      </p:sp>
    </p:spTree>
    <p:extLst>
      <p:ext uri="{BB962C8B-B14F-4D97-AF65-F5344CB8AC3E}">
        <p14:creationId xmlns:p14="http://schemas.microsoft.com/office/powerpoint/2010/main" val="224204928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42FEAC-F864-4358-B58C-02660F40FD89}"/>
              </a:ext>
            </a:extLst>
          </p:cNvPr>
          <p:cNvSpPr>
            <a:spLocks noGrp="1"/>
          </p:cNvSpPr>
          <p:nvPr>
            <p:ph type="title"/>
          </p:nvPr>
        </p:nvSpPr>
        <p:spPr/>
        <p:txBody>
          <a:bodyPr/>
          <a:lstStyle/>
          <a:p>
            <a:r>
              <a:rPr lang="en-US" dirty="0"/>
              <a:t>Patient Experience (Cont’d)</a:t>
            </a:r>
          </a:p>
        </p:txBody>
      </p:sp>
      <p:sp>
        <p:nvSpPr>
          <p:cNvPr id="4" name="Content Placeholder 3">
            <a:extLst>
              <a:ext uri="{FF2B5EF4-FFF2-40B4-BE49-F238E27FC236}">
                <a16:creationId xmlns:a16="http://schemas.microsoft.com/office/drawing/2014/main" id="{FD7C941C-80E8-4B87-B4C1-2545776279C2}"/>
              </a:ext>
            </a:extLst>
          </p:cNvPr>
          <p:cNvSpPr>
            <a:spLocks noGrp="1"/>
          </p:cNvSpPr>
          <p:nvPr>
            <p:ph sz="half" idx="1"/>
          </p:nvPr>
        </p:nvSpPr>
        <p:spPr>
          <a:xfrm>
            <a:off x="381000" y="1023938"/>
            <a:ext cx="8458200" cy="5605462"/>
          </a:xfrm>
        </p:spPr>
        <p:txBody>
          <a:bodyPr/>
          <a:lstStyle/>
          <a:p>
            <a:r>
              <a:rPr lang="en-US" sz="1800" dirty="0"/>
              <a:t>For the ACO/DSRIP measure set, MassHealth is proposing to use a version of the CG-CAHPS survey that has been modified by MHQP and is currently in use by commercial payers.  The MHQP version includes slightly different composite measures and one additional question not found in CAHPS in the adult survey (in the “Knowledge of Patient” composite).</a:t>
            </a:r>
          </a:p>
        </p:txBody>
      </p:sp>
      <p:sp>
        <p:nvSpPr>
          <p:cNvPr id="5" name="TextBox 4">
            <a:extLst>
              <a:ext uri="{FF2B5EF4-FFF2-40B4-BE49-F238E27FC236}">
                <a16:creationId xmlns:a16="http://schemas.microsoft.com/office/drawing/2014/main" id="{620893A7-5431-42AD-A166-C1F8B9011A32}"/>
              </a:ext>
            </a:extLst>
          </p:cNvPr>
          <p:cNvSpPr txBox="1"/>
          <p:nvPr/>
        </p:nvSpPr>
        <p:spPr>
          <a:xfrm>
            <a:off x="381000" y="2533523"/>
            <a:ext cx="4267200" cy="4031873"/>
          </a:xfrm>
          <a:prstGeom prst="rect">
            <a:avLst/>
          </a:prstGeom>
          <a:noFill/>
        </p:spPr>
        <p:txBody>
          <a:bodyPr wrap="square" rtlCol="0">
            <a:spAutoFit/>
          </a:bodyPr>
          <a:lstStyle/>
          <a:p>
            <a:r>
              <a:rPr lang="en-US" sz="1600" b="1" u="sng" dirty="0">
                <a:latin typeface="Book Antiqua" panose="02040602050305030304" pitchFamily="18" charset="0"/>
              </a:rPr>
              <a:t>Adult Survey</a:t>
            </a:r>
          </a:p>
          <a:p>
            <a:pPr marL="434340" lvl="0" indent="-342900" defTabSz="457200" fontAlgn="t">
              <a:buFont typeface="+mj-lt"/>
              <a:buAutoNum type="arabicPeriod"/>
              <a:defRPr/>
            </a:pPr>
            <a:r>
              <a:rPr lang="en-US" sz="1600" dirty="0">
                <a:latin typeface="Book Antiqua" panose="02040602050305030304" pitchFamily="18" charset="0"/>
              </a:rPr>
              <a:t>Organizational Access </a:t>
            </a:r>
            <a:r>
              <a:rPr lang="en-US" sz="1600" i="1" dirty="0">
                <a:latin typeface="Book Antiqua" panose="02040602050305030304" pitchFamily="18" charset="0"/>
              </a:rPr>
              <a:t>(AHRQ: Getting Timely Appointments, Care, and Information)</a:t>
            </a:r>
          </a:p>
          <a:p>
            <a:pPr marL="434340" lvl="0" indent="-342900" defTabSz="457200" fontAlgn="t">
              <a:buFont typeface="+mj-lt"/>
              <a:buAutoNum type="arabicPeriod"/>
              <a:defRPr/>
            </a:pPr>
            <a:r>
              <a:rPr lang="en-US" sz="1600" dirty="0">
                <a:latin typeface="Book Antiqua" panose="02040602050305030304" pitchFamily="18" charset="0"/>
              </a:rPr>
              <a:t>Communication </a:t>
            </a:r>
            <a:r>
              <a:rPr lang="en-US" sz="1600" i="1" dirty="0">
                <a:latin typeface="Book Antiqua" panose="02040602050305030304" pitchFamily="18" charset="0"/>
              </a:rPr>
              <a:t>(AHRQ: How Well Providers Communicate with Patients)</a:t>
            </a:r>
          </a:p>
          <a:p>
            <a:pPr marL="434340" lvl="0" indent="-342900" defTabSz="457200" fontAlgn="t">
              <a:buFont typeface="+mj-lt"/>
              <a:buAutoNum type="arabicPeriod"/>
              <a:defRPr/>
            </a:pPr>
            <a:r>
              <a:rPr lang="en-US" sz="1600" dirty="0">
                <a:latin typeface="Book Antiqua" panose="02040602050305030304" pitchFamily="18" charset="0"/>
              </a:rPr>
              <a:t>Knowledge of Patient*</a:t>
            </a:r>
          </a:p>
          <a:p>
            <a:pPr marL="434340" lvl="0" indent="-342900" defTabSz="457200" fontAlgn="t">
              <a:buFont typeface="+mj-lt"/>
              <a:buAutoNum type="arabicPeriod"/>
              <a:defRPr/>
            </a:pPr>
            <a:r>
              <a:rPr lang="en-US" sz="1600" dirty="0">
                <a:latin typeface="Book Antiqua" panose="02040602050305030304" pitchFamily="18" charset="0"/>
              </a:rPr>
              <a:t>Integration of Care</a:t>
            </a:r>
          </a:p>
          <a:p>
            <a:pPr marL="434340" lvl="0" indent="-342900" defTabSz="457200" fontAlgn="t">
              <a:buFont typeface="+mj-lt"/>
              <a:buAutoNum type="arabicPeriod"/>
              <a:defRPr/>
            </a:pPr>
            <a:r>
              <a:rPr lang="en-US" sz="1600" dirty="0">
                <a:latin typeface="Book Antiqua" panose="02040602050305030304" pitchFamily="18" charset="0"/>
              </a:rPr>
              <a:t>Self-Management </a:t>
            </a:r>
            <a:r>
              <a:rPr lang="en-US" sz="1600" i="1" dirty="0">
                <a:latin typeface="Book Antiqua" panose="02040602050305030304" pitchFamily="18" charset="0"/>
              </a:rPr>
              <a:t>(AHRQ: composite from PCMH Item Set)</a:t>
            </a:r>
            <a:r>
              <a:rPr lang="en-US" sz="1600" dirty="0">
                <a:latin typeface="Book Antiqua" panose="02040602050305030304" pitchFamily="18" charset="0"/>
              </a:rPr>
              <a:t> </a:t>
            </a:r>
          </a:p>
          <a:p>
            <a:pPr marL="434340" lvl="0" indent="-342900" defTabSz="457200" fontAlgn="t">
              <a:buFont typeface="+mj-lt"/>
              <a:buAutoNum type="arabicPeriod"/>
              <a:defRPr/>
            </a:pPr>
            <a:r>
              <a:rPr lang="en-US" sz="1600" dirty="0">
                <a:latin typeface="Book Antiqua" panose="02040602050305030304" pitchFamily="18" charset="0"/>
              </a:rPr>
              <a:t>Adult Behavioral Health</a:t>
            </a:r>
          </a:p>
          <a:p>
            <a:pPr marL="434340" lvl="0" indent="-342900" defTabSz="457200" fontAlgn="t">
              <a:buFont typeface="+mj-lt"/>
              <a:buAutoNum type="arabicPeriod"/>
              <a:defRPr/>
            </a:pPr>
            <a:r>
              <a:rPr lang="en-US" sz="1600" dirty="0">
                <a:latin typeface="Book Antiqua" panose="02040602050305030304" pitchFamily="18" charset="0"/>
              </a:rPr>
              <a:t>Office Staff </a:t>
            </a:r>
            <a:r>
              <a:rPr lang="en-US" sz="1600" i="1" dirty="0">
                <a:latin typeface="Book Antiqua" panose="02040602050305030304" pitchFamily="18" charset="0"/>
              </a:rPr>
              <a:t>(AHRQ: Helpful, Courteous, and Respectful Office Staff)</a:t>
            </a:r>
          </a:p>
          <a:p>
            <a:pPr marL="434340" lvl="0" indent="-342900" defTabSz="457200" fontAlgn="t">
              <a:buFont typeface="+mj-lt"/>
              <a:buAutoNum type="arabicPeriod"/>
              <a:defRPr/>
            </a:pPr>
            <a:r>
              <a:rPr lang="en-US" sz="1600" dirty="0">
                <a:latin typeface="Book Antiqua" panose="02040602050305030304" pitchFamily="18" charset="0"/>
              </a:rPr>
              <a:t>Rating </a:t>
            </a:r>
            <a:r>
              <a:rPr lang="en-US" sz="1600" i="1" dirty="0">
                <a:latin typeface="Book Antiqua" panose="02040602050305030304" pitchFamily="18" charset="0"/>
              </a:rPr>
              <a:t>(AHRQ: Patients’ Rating of Provider)</a:t>
            </a:r>
          </a:p>
          <a:p>
            <a:pPr marL="434340" lvl="0" indent="-342900" defTabSz="457200" fontAlgn="t">
              <a:buFont typeface="+mj-lt"/>
              <a:buAutoNum type="arabicPeriod"/>
              <a:defRPr/>
            </a:pPr>
            <a:r>
              <a:rPr lang="en-US" sz="1600" dirty="0">
                <a:latin typeface="Book Antiqua" panose="02040602050305030304" pitchFamily="18" charset="0"/>
              </a:rPr>
              <a:t>Willingness to Recommend</a:t>
            </a:r>
          </a:p>
        </p:txBody>
      </p:sp>
      <p:sp>
        <p:nvSpPr>
          <p:cNvPr id="6" name="TextBox 5">
            <a:extLst>
              <a:ext uri="{FF2B5EF4-FFF2-40B4-BE49-F238E27FC236}">
                <a16:creationId xmlns:a16="http://schemas.microsoft.com/office/drawing/2014/main" id="{48A61BB2-E1E1-4703-8360-C22EC9263DCF}"/>
              </a:ext>
            </a:extLst>
          </p:cNvPr>
          <p:cNvSpPr txBox="1"/>
          <p:nvPr/>
        </p:nvSpPr>
        <p:spPr>
          <a:xfrm>
            <a:off x="4800600" y="2503706"/>
            <a:ext cx="4267200" cy="4278094"/>
          </a:xfrm>
          <a:prstGeom prst="rect">
            <a:avLst/>
          </a:prstGeom>
          <a:noFill/>
        </p:spPr>
        <p:txBody>
          <a:bodyPr wrap="square" rtlCol="0">
            <a:spAutoFit/>
          </a:bodyPr>
          <a:lstStyle/>
          <a:p>
            <a:r>
              <a:rPr lang="en-US" sz="1600" b="1" u="sng" dirty="0">
                <a:latin typeface="Book Antiqua" panose="02040602050305030304" pitchFamily="18" charset="0"/>
              </a:rPr>
              <a:t>Child Survey</a:t>
            </a:r>
          </a:p>
          <a:p>
            <a:pPr marL="434340" lvl="0" indent="-342900" defTabSz="457200" fontAlgn="t">
              <a:buFont typeface="+mj-lt"/>
              <a:buAutoNum type="arabicPeriod"/>
              <a:defRPr/>
            </a:pPr>
            <a:r>
              <a:rPr lang="en-US" sz="1600" dirty="0">
                <a:latin typeface="Book Antiqua" panose="02040602050305030304" pitchFamily="18" charset="0"/>
              </a:rPr>
              <a:t>Organizational Access </a:t>
            </a:r>
            <a:r>
              <a:rPr lang="en-US" sz="1600" i="1" dirty="0">
                <a:latin typeface="Book Antiqua" panose="02040602050305030304" pitchFamily="18" charset="0"/>
              </a:rPr>
              <a:t>(AHRQ: Getting Timely Appointments, Care, and Information)</a:t>
            </a:r>
          </a:p>
          <a:p>
            <a:pPr marL="434340" lvl="0" indent="-342900" defTabSz="457200" fontAlgn="t">
              <a:buFont typeface="+mj-lt"/>
              <a:buAutoNum type="arabicPeriod"/>
              <a:defRPr/>
            </a:pPr>
            <a:r>
              <a:rPr lang="en-US" sz="1600" dirty="0">
                <a:latin typeface="Book Antiqua" panose="02040602050305030304" pitchFamily="18" charset="0"/>
              </a:rPr>
              <a:t>Communication </a:t>
            </a:r>
            <a:r>
              <a:rPr lang="en-US" sz="1600" i="1" dirty="0">
                <a:latin typeface="Book Antiqua" panose="02040602050305030304" pitchFamily="18" charset="0"/>
              </a:rPr>
              <a:t>(AHRQ: How Well Providers Communicate with Patients)</a:t>
            </a:r>
          </a:p>
          <a:p>
            <a:pPr marL="434340" lvl="0" indent="-342900" defTabSz="457200" fontAlgn="t">
              <a:buFont typeface="+mj-lt"/>
              <a:buAutoNum type="arabicPeriod"/>
              <a:defRPr/>
            </a:pPr>
            <a:r>
              <a:rPr lang="en-US" sz="1600" dirty="0">
                <a:latin typeface="Book Antiqua" panose="02040602050305030304" pitchFamily="18" charset="0"/>
              </a:rPr>
              <a:t>Knowledge of Patient</a:t>
            </a:r>
          </a:p>
          <a:p>
            <a:pPr marL="434340" lvl="0" indent="-342900" defTabSz="457200" fontAlgn="t">
              <a:buFont typeface="+mj-lt"/>
              <a:buAutoNum type="arabicPeriod"/>
              <a:defRPr/>
            </a:pPr>
            <a:r>
              <a:rPr lang="en-US" sz="1600" dirty="0">
                <a:latin typeface="Book Antiqua" panose="02040602050305030304" pitchFamily="18" charset="0"/>
              </a:rPr>
              <a:t>Pediatric Prevention</a:t>
            </a:r>
          </a:p>
          <a:p>
            <a:pPr marL="434340" lvl="0" indent="-342900" defTabSz="457200" fontAlgn="t">
              <a:buFont typeface="+mj-lt"/>
              <a:buAutoNum type="arabicPeriod"/>
              <a:defRPr/>
            </a:pPr>
            <a:r>
              <a:rPr lang="en-US" sz="1600" dirty="0">
                <a:latin typeface="Book Antiqua" panose="02040602050305030304" pitchFamily="18" charset="0"/>
              </a:rPr>
              <a:t>Integration of Care</a:t>
            </a:r>
          </a:p>
          <a:p>
            <a:pPr marL="434340" lvl="0" indent="-342900" defTabSz="457200" fontAlgn="t">
              <a:buFont typeface="+mj-lt"/>
              <a:buAutoNum type="arabicPeriod"/>
              <a:defRPr/>
            </a:pPr>
            <a:r>
              <a:rPr lang="en-US" sz="1600" dirty="0">
                <a:latin typeface="Book Antiqua" panose="02040602050305030304" pitchFamily="18" charset="0"/>
              </a:rPr>
              <a:t>Self-Management </a:t>
            </a:r>
            <a:r>
              <a:rPr lang="en-US" sz="1600" i="1" dirty="0">
                <a:latin typeface="Book Antiqua" panose="02040602050305030304" pitchFamily="18" charset="0"/>
              </a:rPr>
              <a:t>(AHRQ: composite from PCMH Item Set)</a:t>
            </a:r>
            <a:r>
              <a:rPr lang="en-US" sz="1600" dirty="0">
                <a:latin typeface="Book Antiqua" panose="02040602050305030304" pitchFamily="18" charset="0"/>
              </a:rPr>
              <a:t> </a:t>
            </a:r>
          </a:p>
          <a:p>
            <a:pPr marL="434340" lvl="0" indent="-342900" defTabSz="457200" fontAlgn="t">
              <a:buFont typeface="+mj-lt"/>
              <a:buAutoNum type="arabicPeriod"/>
              <a:defRPr/>
            </a:pPr>
            <a:r>
              <a:rPr lang="en-US" sz="1600" dirty="0">
                <a:latin typeface="Book Antiqua" panose="02040602050305030304" pitchFamily="18" charset="0"/>
              </a:rPr>
              <a:t>Child Development</a:t>
            </a:r>
          </a:p>
          <a:p>
            <a:pPr marL="434340" lvl="0" indent="-342900" defTabSz="457200" fontAlgn="t">
              <a:buFont typeface="+mj-lt"/>
              <a:buAutoNum type="arabicPeriod"/>
              <a:defRPr/>
            </a:pPr>
            <a:r>
              <a:rPr lang="en-US" sz="1600" dirty="0">
                <a:latin typeface="Book Antiqua" panose="02040602050305030304" pitchFamily="18" charset="0"/>
              </a:rPr>
              <a:t>Office Staff </a:t>
            </a:r>
            <a:r>
              <a:rPr lang="en-US" sz="1600" i="1" dirty="0">
                <a:latin typeface="Book Antiqua" panose="02040602050305030304" pitchFamily="18" charset="0"/>
              </a:rPr>
              <a:t>(AHRQ: Helpful, Courteous, and Respectful Office Staff)</a:t>
            </a:r>
          </a:p>
          <a:p>
            <a:pPr marL="434340" lvl="0" indent="-342900" defTabSz="457200" fontAlgn="t">
              <a:buFont typeface="+mj-lt"/>
              <a:buAutoNum type="arabicPeriod"/>
              <a:defRPr/>
            </a:pPr>
            <a:r>
              <a:rPr lang="en-US" sz="1600" dirty="0">
                <a:latin typeface="Book Antiqua" panose="02040602050305030304" pitchFamily="18" charset="0"/>
              </a:rPr>
              <a:t>Rating </a:t>
            </a:r>
            <a:r>
              <a:rPr lang="en-US" sz="1600" i="1" dirty="0">
                <a:latin typeface="Book Antiqua" panose="02040602050305030304" pitchFamily="18" charset="0"/>
              </a:rPr>
              <a:t>(AHRQ: Patients’ Rating of Provider)</a:t>
            </a:r>
          </a:p>
          <a:p>
            <a:pPr marL="434340" lvl="0" indent="-342900" defTabSz="457200" fontAlgn="t">
              <a:buFont typeface="+mj-lt"/>
              <a:buAutoNum type="arabicPeriod"/>
              <a:defRPr/>
            </a:pPr>
            <a:r>
              <a:rPr lang="en-US" sz="1600" dirty="0">
                <a:latin typeface="Book Antiqua" panose="02040602050305030304" pitchFamily="18" charset="0"/>
              </a:rPr>
              <a:t>Willingness to Recommend</a:t>
            </a:r>
          </a:p>
        </p:txBody>
      </p:sp>
    </p:spTree>
    <p:extLst>
      <p:ext uri="{BB962C8B-B14F-4D97-AF65-F5344CB8AC3E}">
        <p14:creationId xmlns:p14="http://schemas.microsoft.com/office/powerpoint/2010/main" val="311387002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5542-5654-4AF9-A33B-5C9DC7A8AB1C}"/>
              </a:ext>
            </a:extLst>
          </p:cNvPr>
          <p:cNvSpPr>
            <a:spLocks noGrp="1"/>
          </p:cNvSpPr>
          <p:nvPr>
            <p:ph type="title"/>
          </p:nvPr>
        </p:nvSpPr>
        <p:spPr/>
        <p:txBody>
          <a:bodyPr/>
          <a:lstStyle/>
          <a:p>
            <a:r>
              <a:rPr lang="en-US" dirty="0"/>
              <a:t>Patient Experience (Cont’d)</a:t>
            </a:r>
          </a:p>
        </p:txBody>
      </p:sp>
      <p:graphicFrame>
        <p:nvGraphicFramePr>
          <p:cNvPr id="5" name="Content Placeholder 4">
            <a:extLst>
              <a:ext uri="{FF2B5EF4-FFF2-40B4-BE49-F238E27FC236}">
                <a16:creationId xmlns:a16="http://schemas.microsoft.com/office/drawing/2014/main" id="{37170B24-FA9D-4A09-9F10-083426F0872C}"/>
              </a:ext>
            </a:extLst>
          </p:cNvPr>
          <p:cNvGraphicFramePr>
            <a:graphicFrameLocks/>
          </p:cNvGraphicFramePr>
          <p:nvPr>
            <p:extLst>
              <p:ext uri="{D42A27DB-BD31-4B8C-83A1-F6EECF244321}">
                <p14:modId xmlns:p14="http://schemas.microsoft.com/office/powerpoint/2010/main" val="1880475385"/>
              </p:ext>
            </p:extLst>
          </p:nvPr>
        </p:nvGraphicFramePr>
        <p:xfrm>
          <a:off x="340378" y="1188720"/>
          <a:ext cx="8463244" cy="3076575"/>
        </p:xfrm>
        <a:graphic>
          <a:graphicData uri="http://schemas.openxmlformats.org/drawingml/2006/table">
            <a:tbl>
              <a:tblPr/>
              <a:tblGrid>
                <a:gridCol w="914400">
                  <a:extLst>
                    <a:ext uri="{9D8B030D-6E8A-4147-A177-3AD203B41FA5}">
                      <a16:colId xmlns:a16="http://schemas.microsoft.com/office/drawing/2014/main" val="20000"/>
                    </a:ext>
                  </a:extLst>
                </a:gridCol>
                <a:gridCol w="3698222">
                  <a:extLst>
                    <a:ext uri="{9D8B030D-6E8A-4147-A177-3AD203B41FA5}">
                      <a16:colId xmlns:a16="http://schemas.microsoft.com/office/drawing/2014/main" val="20001"/>
                    </a:ext>
                  </a:extLst>
                </a:gridCol>
                <a:gridCol w="1219200">
                  <a:extLst>
                    <a:ext uri="{9D8B030D-6E8A-4147-A177-3AD203B41FA5}">
                      <a16:colId xmlns:a16="http://schemas.microsoft.com/office/drawing/2014/main" val="1619987161"/>
                    </a:ext>
                  </a:extLst>
                </a:gridCol>
                <a:gridCol w="1721122">
                  <a:extLst>
                    <a:ext uri="{9D8B030D-6E8A-4147-A177-3AD203B41FA5}">
                      <a16:colId xmlns:a16="http://schemas.microsoft.com/office/drawing/2014/main" val="3352913034"/>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endParaRPr lang="en-US" sz="1600" b="1" i="0" u="none" strike="noStrike" baseline="30000"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ACO CAHPS</a:t>
                      </a:r>
                      <a:r>
                        <a:rPr lang="en-US" sz="1600" kern="1200" baseline="30000" dirty="0">
                          <a:solidFill>
                            <a:schemeClr val="tx1"/>
                          </a:solidFill>
                          <a:effectLst/>
                          <a:latin typeface="+mn-lt"/>
                          <a:ea typeface="+mn-ea"/>
                          <a:cs typeface="+mn-cs"/>
                        </a:rPr>
                        <a:t>+</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Getting Timely Appointments, Care, and Information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Providers Communicate with Patients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Patients’ Rating of Provider</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Access to Specialists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Health Promotion and Education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Shared Decision Making</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Health Status &amp; Functional Status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Stewardship of Patient Resources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7377619"/>
                  </a:ext>
                </a:extLst>
              </a:tr>
            </a:tbl>
          </a:graphicData>
        </a:graphic>
      </p:graphicFrame>
      <p:sp>
        <p:nvSpPr>
          <p:cNvPr id="7" name="TextBox 6">
            <a:extLst>
              <a:ext uri="{FF2B5EF4-FFF2-40B4-BE49-F238E27FC236}">
                <a16:creationId xmlns:a16="http://schemas.microsoft.com/office/drawing/2014/main" id="{89996CCF-5DE1-41A6-B1C6-A625F329FA4B}"/>
              </a:ext>
            </a:extLst>
          </p:cNvPr>
          <p:cNvSpPr txBox="1"/>
          <p:nvPr/>
        </p:nvSpPr>
        <p:spPr>
          <a:xfrm>
            <a:off x="342900" y="4343400"/>
            <a:ext cx="8460722" cy="954107"/>
          </a:xfrm>
          <a:prstGeom prst="rect">
            <a:avLst/>
          </a:prstGeom>
          <a:noFill/>
        </p:spPr>
        <p:txBody>
          <a:bodyPr wrap="square" rtlCol="0">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There are two iterations of the ACO CAHPS survey.  We are only considering the ACO-9, which is the most recent version of the survey and contains 71 survey questions.  We are not considering the ACO-12, which was first used for reporting periods 2012 and 2013, and has been an optional survey since 2014.  It includes 80 questions.</a:t>
            </a:r>
          </a:p>
        </p:txBody>
      </p:sp>
    </p:spTree>
    <p:extLst>
      <p:ext uri="{BB962C8B-B14F-4D97-AF65-F5344CB8AC3E}">
        <p14:creationId xmlns:p14="http://schemas.microsoft.com/office/powerpoint/2010/main" val="253172789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5542-5654-4AF9-A33B-5C9DC7A8AB1C}"/>
              </a:ext>
            </a:extLst>
          </p:cNvPr>
          <p:cNvSpPr>
            <a:spLocks noGrp="1"/>
          </p:cNvSpPr>
          <p:nvPr>
            <p:ph type="title"/>
          </p:nvPr>
        </p:nvSpPr>
        <p:spPr/>
        <p:txBody>
          <a:bodyPr/>
          <a:lstStyle/>
          <a:p>
            <a:r>
              <a:rPr lang="en-US" dirty="0"/>
              <a:t>Patient Experience (Cont’d)</a:t>
            </a:r>
          </a:p>
        </p:txBody>
      </p:sp>
      <p:graphicFrame>
        <p:nvGraphicFramePr>
          <p:cNvPr id="5" name="Content Placeholder 4">
            <a:extLst>
              <a:ext uri="{FF2B5EF4-FFF2-40B4-BE49-F238E27FC236}">
                <a16:creationId xmlns:a16="http://schemas.microsoft.com/office/drawing/2014/main" id="{37170B24-FA9D-4A09-9F10-083426F0872C}"/>
              </a:ext>
            </a:extLst>
          </p:cNvPr>
          <p:cNvGraphicFramePr>
            <a:graphicFrameLocks/>
          </p:cNvGraphicFramePr>
          <p:nvPr>
            <p:extLst>
              <p:ext uri="{D42A27DB-BD31-4B8C-83A1-F6EECF244321}">
                <p14:modId xmlns:p14="http://schemas.microsoft.com/office/powerpoint/2010/main" val="1686703411"/>
              </p:ext>
            </p:extLst>
          </p:nvPr>
        </p:nvGraphicFramePr>
        <p:xfrm>
          <a:off x="340378" y="1188720"/>
          <a:ext cx="8463245" cy="3289935"/>
        </p:xfrm>
        <a:graphic>
          <a:graphicData uri="http://schemas.openxmlformats.org/drawingml/2006/table">
            <a:tbl>
              <a:tblPr/>
              <a:tblGrid>
                <a:gridCol w="914400">
                  <a:extLst>
                    <a:ext uri="{9D8B030D-6E8A-4147-A177-3AD203B41FA5}">
                      <a16:colId xmlns:a16="http://schemas.microsoft.com/office/drawing/2014/main" val="20000"/>
                    </a:ext>
                  </a:extLst>
                </a:gridCol>
                <a:gridCol w="3926822">
                  <a:extLst>
                    <a:ext uri="{9D8B030D-6E8A-4147-A177-3AD203B41FA5}">
                      <a16:colId xmlns:a16="http://schemas.microsoft.com/office/drawing/2014/main" val="20001"/>
                    </a:ext>
                  </a:extLst>
                </a:gridCol>
                <a:gridCol w="1371600">
                  <a:extLst>
                    <a:ext uri="{9D8B030D-6E8A-4147-A177-3AD203B41FA5}">
                      <a16:colId xmlns:a16="http://schemas.microsoft.com/office/drawing/2014/main" val="3672132357"/>
                    </a:ext>
                  </a:extLst>
                </a:gridCol>
                <a:gridCol w="1340122">
                  <a:extLst>
                    <a:ext uri="{9D8B030D-6E8A-4147-A177-3AD203B41FA5}">
                      <a16:colId xmlns:a16="http://schemas.microsoft.com/office/drawing/2014/main" val="2626797759"/>
                    </a:ext>
                  </a:extLst>
                </a:gridCol>
                <a:gridCol w="910301">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endParaRPr lang="en-US" sz="1600" b="1" i="0" u="none" strike="noStrike" baseline="30000"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1741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Surgical Care CAHPS**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Information to Help You Prepare for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Surgeon Communicates with Patients Before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Surgeon’s Attentiveness on Day of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Information to Help You Recover from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Surgeon Communicates with Patients After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Helpful, Courteous, and Respectful Staff at Surgeon’s Office</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Patients’ Rating of the Surgeon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American College of Surgeons, Surgical Quality Alliance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08139612"/>
                  </a:ext>
                </a:extLst>
              </a:tr>
            </a:tbl>
          </a:graphicData>
        </a:graphic>
      </p:graphicFrame>
      <p:sp>
        <p:nvSpPr>
          <p:cNvPr id="6" name="TextBox 5">
            <a:extLst>
              <a:ext uri="{FF2B5EF4-FFF2-40B4-BE49-F238E27FC236}">
                <a16:creationId xmlns:a16="http://schemas.microsoft.com/office/drawing/2014/main" id="{1DC78ADE-490F-4F24-96D9-C217DA3C3E1B}"/>
              </a:ext>
            </a:extLst>
          </p:cNvPr>
          <p:cNvSpPr txBox="1"/>
          <p:nvPr/>
        </p:nvSpPr>
        <p:spPr>
          <a:xfrm>
            <a:off x="340378" y="4511251"/>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02412430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Care Coordination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few “Care Coordination” measures.</a:t>
            </a:r>
          </a:p>
          <a:p>
            <a:pPr>
              <a:spcAft>
                <a:spcPts val="0"/>
              </a:spcAft>
            </a:pPr>
            <a:endParaRPr lang="en-US" sz="1000" dirty="0"/>
          </a:p>
          <a:p>
            <a:r>
              <a:rPr lang="en-US" dirty="0"/>
              <a:t>The majority of available measures were related to care coordination in a facility-based setting (e.g., related to readmissions, discharges, or transfers into the community).  </a:t>
            </a:r>
          </a:p>
          <a:p>
            <a:pPr>
              <a:spcAft>
                <a:spcPts val="0"/>
              </a:spcAft>
            </a:pPr>
            <a:endParaRPr lang="en-US" sz="1000" dirty="0"/>
          </a:p>
          <a:p>
            <a:r>
              <a:rPr lang="en-US" dirty="0"/>
              <a:t>We did not include these measures, consistent with the Taskforce’s previous decision to defer consideration of facility-based measures.</a:t>
            </a:r>
          </a:p>
        </p:txBody>
      </p:sp>
    </p:spTree>
    <p:extLst>
      <p:ext uri="{BB962C8B-B14F-4D97-AF65-F5344CB8AC3E}">
        <p14:creationId xmlns:p14="http://schemas.microsoft.com/office/powerpoint/2010/main" val="418853596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Coordination Measures:</a:t>
            </a:r>
            <a:br>
              <a:rPr lang="en-US" dirty="0"/>
            </a:br>
            <a:r>
              <a:rPr lang="en-US" dirty="0"/>
              <a:t>Readmission and Follow-Up</a:t>
            </a:r>
          </a:p>
        </p:txBody>
      </p:sp>
      <p:graphicFrame>
        <p:nvGraphicFramePr>
          <p:cNvPr id="7" name="Content Placeholder 4"/>
          <p:cNvGraphicFramePr>
            <a:graphicFrameLocks/>
          </p:cNvGraphicFramePr>
          <p:nvPr>
            <p:extLst/>
          </p:nvPr>
        </p:nvGraphicFramePr>
        <p:xfrm>
          <a:off x="340378" y="1188720"/>
          <a:ext cx="8463244" cy="264985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1768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Plan All-Cause Readmission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36576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1276315"/>
                  </a:ext>
                </a:extLst>
              </a:tr>
              <a:tr h="731520">
                <a:tc>
                  <a:txBody>
                    <a:bodyPr/>
                    <a:lstStyle/>
                    <a:p>
                      <a:pPr algn="ctr" fontAlgn="t"/>
                      <a:r>
                        <a:rPr lang="en-US" sz="1600" b="0" i="0" u="none" strike="noStrike" dirty="0">
                          <a:solidFill>
                            <a:schemeClr val="tx1"/>
                          </a:solidFill>
                          <a:effectLst/>
                          <a:latin typeface="+mn-lt"/>
                        </a:rPr>
                        <a:t>3171 </a:t>
                      </a:r>
                    </a:p>
                    <a:p>
                      <a:pPr algn="ctr" fontAlgn="t"/>
                      <a:r>
                        <a:rPr lang="en-US" sz="1200" b="0" i="0" u="none" strike="noStrike" dirty="0">
                          <a:solidFill>
                            <a:schemeClr val="tx1"/>
                          </a:solidFill>
                          <a:effectLst/>
                          <a:latin typeface="+mn-lt"/>
                        </a:rPr>
                        <a:t>(never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Percentage of Asthma ED Visits followed by Evidence of Care Connection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University Hospitals Cleveland Medical Center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54151504"/>
                  </a:ext>
                </a:extLst>
              </a:tr>
            </a:tbl>
          </a:graphicData>
        </a:graphic>
      </p:graphicFrame>
      <p:sp>
        <p:nvSpPr>
          <p:cNvPr id="3" name="Rectangle 2">
            <a:extLst>
              <a:ext uri="{FF2B5EF4-FFF2-40B4-BE49-F238E27FC236}">
                <a16:creationId xmlns:a16="http://schemas.microsoft.com/office/drawing/2014/main" id="{A088A9AF-32D8-441B-A285-2F45FBA5A5D4}"/>
              </a:ext>
            </a:extLst>
          </p:cNvPr>
          <p:cNvSpPr/>
          <p:nvPr/>
        </p:nvSpPr>
        <p:spPr>
          <a:xfrm>
            <a:off x="340378" y="3878758"/>
            <a:ext cx="4572000" cy="307777"/>
          </a:xfrm>
          <a:prstGeom prst="rect">
            <a:avLst/>
          </a:prstGeom>
        </p:spPr>
        <p:txBody>
          <a:bodyPr>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17997705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Coordination Measures:</a:t>
            </a:r>
            <a:br>
              <a:rPr lang="en-US" dirty="0"/>
            </a:br>
            <a:r>
              <a:rPr lang="en-US" dirty="0"/>
              <a:t>Patient Experience</a:t>
            </a:r>
          </a:p>
        </p:txBody>
      </p:sp>
      <p:graphicFrame>
        <p:nvGraphicFramePr>
          <p:cNvPr id="7" name="Content Placeholder 4"/>
          <p:cNvGraphicFramePr>
            <a:graphicFrameLocks/>
          </p:cNvGraphicFramePr>
          <p:nvPr>
            <p:extLst>
              <p:ext uri="{D42A27DB-BD31-4B8C-83A1-F6EECF244321}">
                <p14:modId xmlns:p14="http://schemas.microsoft.com/office/powerpoint/2010/main" val="3082140611"/>
              </p:ext>
            </p:extLst>
          </p:nvPr>
        </p:nvGraphicFramePr>
        <p:xfrm>
          <a:off x="340378" y="2286952"/>
          <a:ext cx="8463244" cy="228409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Care Coordination Quality Measure for Primary Care (CCQM)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fr-FR" sz="1600" kern="1200" baseline="0" dirty="0">
                          <a:solidFill>
                            <a:schemeClr val="tx1"/>
                          </a:solidFill>
                          <a:effectLst/>
                          <a:latin typeface="+mn-lt"/>
                          <a:ea typeface="+mn-ea"/>
                          <a:cs typeface="+mn-cs"/>
                        </a:rPr>
                        <a:t>Client Perception of Coordination Questionnaire (CPCQ)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Australia Coordinated Care (Care Plus) Trial</a:t>
                      </a:r>
                      <a:endParaRPr lang="en-US" sz="1600" b="0" i="0" u="none" strike="noStrike" dirty="0">
                        <a:solidFill>
                          <a:schemeClr val="tx1"/>
                        </a:solidFill>
                        <a:effectLst/>
                        <a:highlight>
                          <a:srgbClr val="FFFF00"/>
                        </a:highligh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242975713"/>
                  </a:ext>
                </a:extLst>
              </a:tr>
            </a:tbl>
          </a:graphicData>
        </a:graphic>
      </p:graphicFrame>
      <p:sp>
        <p:nvSpPr>
          <p:cNvPr id="6" name="Content Placeholder 3">
            <a:extLst>
              <a:ext uri="{FF2B5EF4-FFF2-40B4-BE49-F238E27FC236}">
                <a16:creationId xmlns:a16="http://schemas.microsoft.com/office/drawing/2014/main" id="{29D419F9-4393-405C-861A-A6F4CB9688E9}"/>
              </a:ext>
            </a:extLst>
          </p:cNvPr>
          <p:cNvSpPr>
            <a:spLocks noGrp="1"/>
          </p:cNvSpPr>
          <p:nvPr>
            <p:ph sz="half" idx="1"/>
          </p:nvPr>
        </p:nvSpPr>
        <p:spPr>
          <a:xfrm>
            <a:off x="533400" y="1371600"/>
            <a:ext cx="8077200" cy="4556234"/>
          </a:xfrm>
        </p:spPr>
        <p:txBody>
          <a:bodyPr/>
          <a:lstStyle/>
          <a:p>
            <a:pPr marL="0" indent="0">
              <a:buNone/>
            </a:pPr>
            <a:r>
              <a:rPr lang="en-US" dirty="0"/>
              <a:t>The following measures fit within both the “Care Coordination” domain and the “Patient/Provider Communication” domain.</a:t>
            </a:r>
          </a:p>
        </p:txBody>
      </p:sp>
    </p:spTree>
    <p:extLst>
      <p:ext uri="{BB962C8B-B14F-4D97-AF65-F5344CB8AC3E}">
        <p14:creationId xmlns:p14="http://schemas.microsoft.com/office/powerpoint/2010/main" val="78361455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Coordination Measures:</a:t>
            </a:r>
            <a:br>
              <a:rPr lang="en-US" dirty="0"/>
            </a:br>
            <a:r>
              <a:rPr lang="en-US" dirty="0"/>
              <a:t>Patient Experience  (Cont’d)</a:t>
            </a:r>
          </a:p>
        </p:txBody>
      </p:sp>
      <p:sp>
        <p:nvSpPr>
          <p:cNvPr id="8" name="Content Placeholder 2">
            <a:extLst>
              <a:ext uri="{FF2B5EF4-FFF2-40B4-BE49-F238E27FC236}">
                <a16:creationId xmlns:a16="http://schemas.microsoft.com/office/drawing/2014/main" id="{9BC0C3FC-3CC7-4CED-A43F-93AE04C98277}"/>
              </a:ext>
            </a:extLst>
          </p:cNvPr>
          <p:cNvSpPr>
            <a:spLocks noGrp="1"/>
          </p:cNvSpPr>
          <p:nvPr>
            <p:ph sz="half" idx="1"/>
          </p:nvPr>
        </p:nvSpPr>
        <p:spPr>
          <a:xfrm>
            <a:off x="533400" y="990600"/>
            <a:ext cx="8077200" cy="4556234"/>
          </a:xfrm>
        </p:spPr>
        <p:txBody>
          <a:bodyPr/>
          <a:lstStyle/>
          <a:p>
            <a:r>
              <a:rPr lang="en-US" dirty="0"/>
              <a:t>Questions from the "Family Experiences with Coordination of Care" (FECC) survey:</a:t>
            </a:r>
            <a:endParaRPr lang="en-US" sz="1000" dirty="0"/>
          </a:p>
        </p:txBody>
      </p:sp>
      <p:graphicFrame>
        <p:nvGraphicFramePr>
          <p:cNvPr id="7" name="Content Placeholder 4"/>
          <p:cNvGraphicFramePr>
            <a:graphicFrameLocks/>
          </p:cNvGraphicFramePr>
          <p:nvPr>
            <p:extLst>
              <p:ext uri="{D42A27DB-BD31-4B8C-83A1-F6EECF244321}">
                <p14:modId xmlns:p14="http://schemas.microsoft.com/office/powerpoint/2010/main" val="423175874"/>
              </p:ext>
            </p:extLst>
          </p:nvPr>
        </p:nvGraphicFramePr>
        <p:xfrm>
          <a:off x="340378" y="1703070"/>
          <a:ext cx="8463244" cy="4926330"/>
        </p:xfrm>
        <a:graphic>
          <a:graphicData uri="http://schemas.openxmlformats.org/drawingml/2006/table">
            <a:tbl>
              <a:tblPr/>
              <a:tblGrid>
                <a:gridCol w="802622">
                  <a:extLst>
                    <a:ext uri="{9D8B030D-6E8A-4147-A177-3AD203B41FA5}">
                      <a16:colId xmlns:a16="http://schemas.microsoft.com/office/drawing/2014/main" val="20000"/>
                    </a:ext>
                  </a:extLst>
                </a:gridCol>
                <a:gridCol w="3886200">
                  <a:extLst>
                    <a:ext uri="{9D8B030D-6E8A-4147-A177-3AD203B41FA5}">
                      <a16:colId xmlns:a16="http://schemas.microsoft.com/office/drawing/2014/main" val="3455429414"/>
                    </a:ext>
                  </a:extLst>
                </a:gridCol>
                <a:gridCol w="1524000">
                  <a:extLst>
                    <a:ext uri="{9D8B030D-6E8A-4147-A177-3AD203B41FA5}">
                      <a16:colId xmlns:a16="http://schemas.microsoft.com/office/drawing/2014/main" val="950076205"/>
                    </a:ext>
                  </a:extLst>
                </a:gridCol>
                <a:gridCol w="1447800">
                  <a:extLst>
                    <a:ext uri="{9D8B030D-6E8A-4147-A177-3AD203B41FA5}">
                      <a16:colId xmlns:a16="http://schemas.microsoft.com/office/drawing/2014/main" val="2266903155"/>
                    </a:ext>
                  </a:extLst>
                </a:gridCol>
                <a:gridCol w="802622">
                  <a:extLst>
                    <a:ext uri="{9D8B030D-6E8A-4147-A177-3AD203B41FA5}">
                      <a16:colId xmlns:a16="http://schemas.microsoft.com/office/drawing/2014/main" val="2217378631"/>
                    </a:ext>
                  </a:extLst>
                </a:gridCol>
              </a:tblGrid>
              <a:tr h="18288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27432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91440" algn="l" fontAlgn="t"/>
                      <a:endParaRPr lang="en-US" sz="1600" b="1"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297935322"/>
                  </a:ext>
                </a:extLst>
              </a:tr>
              <a:tr h="457200">
                <a:tc>
                  <a:txBody>
                    <a:bodyPr/>
                    <a:lstStyle/>
                    <a:p>
                      <a:pPr algn="ctr" fontAlgn="t"/>
                      <a:r>
                        <a:rPr lang="en-US" sz="1600" b="0" i="0" u="none" strike="noStrike" dirty="0">
                          <a:solidFill>
                            <a:schemeClr val="tx1"/>
                          </a:solidFill>
                          <a:effectLst/>
                          <a:latin typeface="+mn-lt"/>
                        </a:rPr>
                        <a:t>2842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91440" algn="l" fontAlgn="t"/>
                      <a:r>
                        <a:rPr lang="en-US" sz="1600" b="0" i="0" u="none" strike="noStrike" dirty="0">
                          <a:solidFill>
                            <a:schemeClr val="tx1"/>
                          </a:solidFill>
                          <a:effectLst/>
                          <a:latin typeface="+mn-lt"/>
                        </a:rPr>
                        <a:t>FECC-1: Has Care Coordinator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548640">
                <a:tc>
                  <a:txBody>
                    <a:bodyPr/>
                    <a:lstStyle/>
                    <a:p>
                      <a:pPr algn="ctr" fontAlgn="t"/>
                      <a:r>
                        <a:rPr lang="en-US" sz="1600" b="0" i="0" u="none" strike="noStrike" dirty="0">
                          <a:solidFill>
                            <a:schemeClr val="tx1"/>
                          </a:solidFill>
                          <a:effectLst/>
                          <a:latin typeface="+mn-lt"/>
                        </a:rPr>
                        <a:t>2843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91440" algn="l" fontAlgn="t"/>
                      <a:r>
                        <a:rPr lang="en-US" sz="1600" b="0" i="0" u="none" strike="noStrike" dirty="0">
                          <a:solidFill>
                            <a:schemeClr val="tx1"/>
                          </a:solidFill>
                          <a:effectLst/>
                          <a:latin typeface="+mn-lt"/>
                        </a:rPr>
                        <a:t>FECC-3: Care Coordinator Helped to Obtain Community Services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56129880"/>
                  </a:ext>
                </a:extLst>
              </a:tr>
              <a:tr h="548640">
                <a:tc>
                  <a:txBody>
                    <a:bodyPr/>
                    <a:lstStyle/>
                    <a:p>
                      <a:pPr algn="ctr" fontAlgn="t"/>
                      <a:r>
                        <a:rPr lang="en-US" sz="1600" b="0" i="0" u="none" strike="noStrike" dirty="0">
                          <a:solidFill>
                            <a:schemeClr val="tx1"/>
                          </a:solidFill>
                          <a:effectLst/>
                          <a:latin typeface="+mn-lt"/>
                        </a:rPr>
                        <a:t>2844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91440" algn="l" fontAlgn="t"/>
                      <a:r>
                        <a:rPr lang="en-US" sz="1600" b="0" i="0" u="none" strike="noStrike" dirty="0">
                          <a:solidFill>
                            <a:schemeClr val="tx1"/>
                          </a:solidFill>
                          <a:effectLst/>
                          <a:latin typeface="+mn-lt"/>
                        </a:rPr>
                        <a:t>FECC-5: Care Coordinator Asked about Concerns and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9825263"/>
                  </a:ext>
                </a:extLst>
              </a:tr>
              <a:tr h="548640">
                <a:tc>
                  <a:txBody>
                    <a:bodyPr/>
                    <a:lstStyle/>
                    <a:p>
                      <a:pPr algn="ctr" fontAlgn="t"/>
                      <a:r>
                        <a:rPr lang="en-US" sz="1600" b="0" i="0" u="none" strike="noStrike" dirty="0">
                          <a:solidFill>
                            <a:schemeClr val="tx1"/>
                          </a:solidFill>
                          <a:effectLst/>
                          <a:latin typeface="+mn-lt"/>
                        </a:rPr>
                        <a:t>2845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91440" algn="l" fontAlgn="t"/>
                      <a:r>
                        <a:rPr lang="en-US" sz="1600" b="0" i="0" u="none" strike="noStrike" dirty="0">
                          <a:solidFill>
                            <a:schemeClr val="tx1"/>
                          </a:solidFill>
                          <a:effectLst/>
                          <a:latin typeface="+mn-lt"/>
                        </a:rPr>
                        <a:t>FECC-7: Care Coordinator Assisted with Specialist Service Referrals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83025349"/>
                  </a:ext>
                </a:extLst>
              </a:tr>
              <a:tr h="731520">
                <a:tc>
                  <a:txBody>
                    <a:bodyPr/>
                    <a:lstStyle/>
                    <a:p>
                      <a:pPr algn="ctr" fontAlgn="t"/>
                      <a:r>
                        <a:rPr lang="en-US" sz="1600" b="0" i="0" u="none" strike="noStrike" dirty="0">
                          <a:solidFill>
                            <a:schemeClr val="tx1"/>
                          </a:solidFill>
                          <a:effectLst/>
                          <a:latin typeface="+mn-lt"/>
                        </a:rPr>
                        <a:t>2846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91440" algn="l" fontAlgn="t"/>
                      <a:r>
                        <a:rPr lang="en-US" sz="1600" b="0" i="0" u="none" strike="noStrike" dirty="0">
                          <a:solidFill>
                            <a:schemeClr val="tx1"/>
                          </a:solidFill>
                          <a:effectLst/>
                          <a:latin typeface="+mn-lt"/>
                        </a:rPr>
                        <a:t>FECC-8: Care Coordinator was Knowledgeable, Supportive, and Advocated for Child’s Needs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5006843"/>
                  </a:ext>
                </a:extLst>
              </a:tr>
              <a:tr h="548640">
                <a:tc>
                  <a:txBody>
                    <a:bodyPr/>
                    <a:lstStyle/>
                    <a:p>
                      <a:pPr algn="ctr" fontAlgn="t"/>
                      <a:r>
                        <a:rPr lang="en-US" sz="1600" b="0" i="0" u="none" strike="noStrike" dirty="0">
                          <a:solidFill>
                            <a:schemeClr val="tx1"/>
                          </a:solidFill>
                          <a:effectLst/>
                          <a:latin typeface="+mn-lt"/>
                        </a:rPr>
                        <a:t>2847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91440" algn="l" fontAlgn="t"/>
                      <a:r>
                        <a:rPr lang="en-US" sz="1600" b="0" i="0" u="none" strike="noStrike" dirty="0">
                          <a:solidFill>
                            <a:schemeClr val="tx1"/>
                          </a:solidFill>
                          <a:effectLst/>
                          <a:latin typeface="+mn-lt"/>
                        </a:rPr>
                        <a:t>FECC-9: Appropriate Written Visit Summary Content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886059453"/>
                  </a:ext>
                </a:extLst>
              </a:tr>
              <a:tr h="548640">
                <a:tc>
                  <a:txBody>
                    <a:bodyPr/>
                    <a:lstStyle/>
                    <a:p>
                      <a:pPr algn="ctr" fontAlgn="t"/>
                      <a:r>
                        <a:rPr lang="en-US" sz="1600" b="0" i="0" u="none" strike="noStrike" dirty="0">
                          <a:solidFill>
                            <a:schemeClr val="tx1"/>
                          </a:solidFill>
                          <a:effectLst/>
                          <a:latin typeface="+mn-lt"/>
                        </a:rPr>
                        <a:t>2849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91440" algn="l" fontAlgn="t"/>
                      <a:r>
                        <a:rPr lang="en-US" sz="1600" b="0" i="0" u="none" strike="noStrike" dirty="0">
                          <a:solidFill>
                            <a:schemeClr val="tx1"/>
                          </a:solidFill>
                          <a:effectLst/>
                          <a:latin typeface="+mn-lt"/>
                        </a:rPr>
                        <a:t>FECC-15: Caregiver has Access to Medical Interpreter when Needed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066758"/>
                  </a:ext>
                </a:extLst>
              </a:tr>
              <a:tr h="457200">
                <a:tc>
                  <a:txBody>
                    <a:bodyPr/>
                    <a:lstStyle/>
                    <a:p>
                      <a:pPr algn="ctr" fontAlgn="t"/>
                      <a:r>
                        <a:rPr lang="en-US" sz="1600" b="0" i="0" u="none" strike="noStrike" dirty="0">
                          <a:solidFill>
                            <a:schemeClr val="tx1"/>
                          </a:solidFill>
                          <a:effectLst/>
                          <a:latin typeface="+mn-lt"/>
                        </a:rPr>
                        <a:t>2850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91440" algn="l" fontAlgn="t"/>
                      <a:r>
                        <a:rPr lang="en-US" sz="1600" b="0" i="0" u="none" strike="noStrike" dirty="0">
                          <a:solidFill>
                            <a:schemeClr val="tx1"/>
                          </a:solidFill>
                          <a:effectLst/>
                          <a:latin typeface="+mn-lt"/>
                        </a:rPr>
                        <a:t>FECC-16: Child has Shared Care Plan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Seattle Children's Research Institute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201394646"/>
                  </a:ext>
                </a:extLst>
              </a:tr>
            </a:tbl>
          </a:graphicData>
        </a:graphic>
      </p:graphicFrame>
    </p:spTree>
    <p:extLst>
      <p:ext uri="{BB962C8B-B14F-4D97-AF65-F5344CB8AC3E}">
        <p14:creationId xmlns:p14="http://schemas.microsoft.com/office/powerpoint/2010/main" val="162336917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Care Coordination Measures:</a:t>
            </a:r>
            <a:br>
              <a:rPr lang="en-US" dirty="0"/>
            </a:br>
            <a:r>
              <a:rPr lang="en-US" dirty="0"/>
              <a:t>Patient Experience (Cont’d)</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a:xfrm>
            <a:off x="533400" y="1371600"/>
            <a:ext cx="8077200" cy="4800600"/>
          </a:xfrm>
        </p:spPr>
        <p:txBody>
          <a:bodyPr/>
          <a:lstStyle/>
          <a:p>
            <a:r>
              <a:rPr lang="en-US" dirty="0"/>
              <a:t>Questions from the "Children with Chronic Conditions" supplemental item set from the CAHPS 5.0H Survey:</a:t>
            </a:r>
          </a:p>
          <a:p>
            <a:pPr lvl="1"/>
            <a:r>
              <a:rPr lang="en-US" b="0" dirty="0"/>
              <a:t>In the last 6 months, did anyone from your child’s health plan, doctor’s office, or clinic help coordinate your child’s care among these different providers or services?"</a:t>
            </a:r>
          </a:p>
          <a:p>
            <a:pPr marL="346075" lvl="1" indent="0">
              <a:buNone/>
            </a:pPr>
            <a:endParaRPr lang="en-US" sz="1000" dirty="0"/>
          </a:p>
        </p:txBody>
      </p:sp>
    </p:spTree>
    <p:extLst>
      <p:ext uri="{BB962C8B-B14F-4D97-AF65-F5344CB8AC3E}">
        <p14:creationId xmlns:p14="http://schemas.microsoft.com/office/powerpoint/2010/main" val="72956912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Integration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few “Integration” measures.</a:t>
            </a:r>
          </a:p>
          <a:p>
            <a:pPr>
              <a:spcAft>
                <a:spcPts val="0"/>
              </a:spcAft>
            </a:pPr>
            <a:endParaRPr lang="en-US" sz="1000" dirty="0"/>
          </a:p>
          <a:p>
            <a:r>
              <a:rPr lang="en-US" dirty="0"/>
              <a:t>The majority of identified measures were related to behavioral health and primary care integration at the practice-level.  The measures require practices to fill out a self-assessment of their level of integration.  </a:t>
            </a:r>
          </a:p>
          <a:p>
            <a:pPr>
              <a:spcAft>
                <a:spcPts val="0"/>
              </a:spcAft>
            </a:pPr>
            <a:endParaRPr lang="en-US" sz="1000" dirty="0"/>
          </a:p>
          <a:p>
            <a:r>
              <a:rPr lang="en-US" dirty="0"/>
              <a:t>We did not include these measures for consideration due to challenges related to implementing these measures at the ACO level.</a:t>
            </a:r>
          </a:p>
        </p:txBody>
      </p:sp>
    </p:spTree>
    <p:extLst>
      <p:ext uri="{BB962C8B-B14F-4D97-AF65-F5344CB8AC3E}">
        <p14:creationId xmlns:p14="http://schemas.microsoft.com/office/powerpoint/2010/main" val="392984778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Integration Measures</a:t>
            </a:r>
          </a:p>
        </p:txBody>
      </p:sp>
      <p:graphicFrame>
        <p:nvGraphicFramePr>
          <p:cNvPr id="7" name="Content Placeholder 4"/>
          <p:cNvGraphicFramePr>
            <a:graphicFrameLocks/>
          </p:cNvGraphicFramePr>
          <p:nvPr>
            <p:extLst>
              <p:ext uri="{D42A27DB-BD31-4B8C-83A1-F6EECF244321}">
                <p14:modId xmlns:p14="http://schemas.microsoft.com/office/powerpoint/2010/main" val="2813922586"/>
              </p:ext>
            </p:extLst>
          </p:nvPr>
        </p:nvGraphicFramePr>
        <p:xfrm>
          <a:off x="340378" y="2057400"/>
          <a:ext cx="8463244" cy="4295775"/>
        </p:xfrm>
        <a:graphic>
          <a:graphicData uri="http://schemas.openxmlformats.org/drawingml/2006/table">
            <a:tbl>
              <a:tblPr/>
              <a:tblGrid>
                <a:gridCol w="914400">
                  <a:extLst>
                    <a:ext uri="{9D8B030D-6E8A-4147-A177-3AD203B41FA5}">
                      <a16:colId xmlns:a16="http://schemas.microsoft.com/office/drawing/2014/main" val="20000"/>
                    </a:ext>
                  </a:extLst>
                </a:gridCol>
                <a:gridCol w="4460222">
                  <a:extLst>
                    <a:ext uri="{9D8B030D-6E8A-4147-A177-3AD203B41FA5}">
                      <a16:colId xmlns:a16="http://schemas.microsoft.com/office/drawing/2014/main" val="20001"/>
                    </a:ext>
                  </a:extLst>
                </a:gridCol>
                <a:gridCol w="1143000">
                  <a:extLst>
                    <a:ext uri="{9D8B030D-6E8A-4147-A177-3AD203B41FA5}">
                      <a16:colId xmlns:a16="http://schemas.microsoft.com/office/drawing/2014/main" val="2717532129"/>
                    </a:ext>
                  </a:extLst>
                </a:gridCol>
                <a:gridCol w="1035322">
                  <a:extLst>
                    <a:ext uri="{9D8B030D-6E8A-4147-A177-3AD203B41FA5}">
                      <a16:colId xmlns:a16="http://schemas.microsoft.com/office/drawing/2014/main" val="3576241446"/>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212983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Perceptions of Integrated Care (PPIC)</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 Knowledge of Patient</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Staff Knowledge of Patient’s History</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Specialist Knowledge of Patient’s History</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Provider’s Support for Patient’s Self-Directed Care</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 Support for Patients’ Medication Adherence/Health Home Management</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Test Result Communication</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Harvard School of Public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6765346"/>
                  </a:ext>
                </a:extLst>
              </a:tr>
              <a:tr h="36576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2839886"/>
                  </a:ext>
                </a:extLst>
              </a:tr>
              <a:tr h="72009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Pediatric Integrated Care Survey (PICS)</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Access to Care</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Communication with Care Team Members</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Family Impact</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Care Goal Creation/Planning</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Team Functioning/Quality</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Boston Children’s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66647122"/>
                  </a:ext>
                </a:extLst>
              </a:tr>
            </a:tbl>
          </a:graphicData>
        </a:graphic>
      </p:graphicFrame>
      <p:sp>
        <p:nvSpPr>
          <p:cNvPr id="4" name="Content Placeholder 3">
            <a:extLst>
              <a:ext uri="{FF2B5EF4-FFF2-40B4-BE49-F238E27FC236}">
                <a16:creationId xmlns:a16="http://schemas.microsoft.com/office/drawing/2014/main" id="{BA405465-8FC2-451E-8C4D-EB634E0E1C2E}"/>
              </a:ext>
            </a:extLst>
          </p:cNvPr>
          <p:cNvSpPr>
            <a:spLocks noGrp="1"/>
          </p:cNvSpPr>
          <p:nvPr>
            <p:ph sz="half" idx="1"/>
          </p:nvPr>
        </p:nvSpPr>
        <p:spPr>
          <a:xfrm>
            <a:off x="533400" y="1150883"/>
            <a:ext cx="8077200" cy="4556234"/>
          </a:xfrm>
        </p:spPr>
        <p:txBody>
          <a:bodyPr/>
          <a:lstStyle/>
          <a:p>
            <a:pPr marL="0" indent="0">
              <a:buNone/>
            </a:pPr>
            <a:r>
              <a:rPr lang="en-US" dirty="0"/>
              <a:t>The following measures fit within the “Integration,” “Care Coordination” and the “Patient/Provider Communication” domains.</a:t>
            </a:r>
          </a:p>
        </p:txBody>
      </p:sp>
    </p:spTree>
    <p:extLst>
      <p:ext uri="{BB962C8B-B14F-4D97-AF65-F5344CB8AC3E}">
        <p14:creationId xmlns:p14="http://schemas.microsoft.com/office/powerpoint/2010/main" val="9498773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Patient/Provider Communication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looked to the CAHPS surveys for specific questions that could address patient/provider communication because our measure library had no official measures that fell within the  “Patient/Provider Communication” domain.</a:t>
            </a:r>
          </a:p>
        </p:txBody>
      </p:sp>
    </p:spTree>
    <p:extLst>
      <p:ext uri="{BB962C8B-B14F-4D97-AF65-F5344CB8AC3E}">
        <p14:creationId xmlns:p14="http://schemas.microsoft.com/office/powerpoint/2010/main" val="265156785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Patient/Provider Communication Measures</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p:txBody>
          <a:bodyPr/>
          <a:lstStyle/>
          <a:p>
            <a:r>
              <a:rPr lang="en-US" dirty="0"/>
              <a:t>Questions from the CG-CAHPS and ACO CAHPS surveys:</a:t>
            </a:r>
          </a:p>
          <a:p>
            <a:pPr lvl="1"/>
            <a:r>
              <a:rPr lang="en-US" b="0" dirty="0"/>
              <a:t>In the last 6 months, how often did this provider explain things in a way that was easy to understand? </a:t>
            </a:r>
          </a:p>
          <a:p>
            <a:pPr lvl="1"/>
            <a:r>
              <a:rPr lang="en-US" b="0" dirty="0"/>
              <a:t>In the last 6 months, how often did this provider listen carefully to you? </a:t>
            </a:r>
          </a:p>
          <a:p>
            <a:pPr lvl="1"/>
            <a:r>
              <a:rPr lang="en-US" b="0" dirty="0"/>
              <a:t>In the last 6 months, how often did you and someone from this provider’s office talk about all the prescription medicines you were taking?</a:t>
            </a:r>
          </a:p>
          <a:p>
            <a:pPr lvl="1"/>
            <a:endParaRPr lang="en-US" dirty="0"/>
          </a:p>
        </p:txBody>
      </p:sp>
    </p:spTree>
    <p:extLst>
      <p:ext uri="{BB962C8B-B14F-4D97-AF65-F5344CB8AC3E}">
        <p14:creationId xmlns:p14="http://schemas.microsoft.com/office/powerpoint/2010/main" val="238358204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Patient Engagement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no “Patient Engagement” measures.</a:t>
            </a:r>
          </a:p>
        </p:txBody>
      </p:sp>
    </p:spTree>
    <p:extLst>
      <p:ext uri="{BB962C8B-B14F-4D97-AF65-F5344CB8AC3E}">
        <p14:creationId xmlns:p14="http://schemas.microsoft.com/office/powerpoint/2010/main" val="412992117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 Engagement Measures</a:t>
            </a:r>
            <a:br>
              <a:rPr lang="en-US" dirty="0"/>
            </a:br>
            <a:r>
              <a:rPr lang="en-US" dirty="0"/>
              <a:t>Readmission and Follow-Up</a:t>
            </a:r>
          </a:p>
        </p:txBody>
      </p:sp>
      <p:graphicFrame>
        <p:nvGraphicFramePr>
          <p:cNvPr id="7" name="Content Placeholder 4"/>
          <p:cNvGraphicFramePr>
            <a:graphicFrameLocks/>
          </p:cNvGraphicFramePr>
          <p:nvPr>
            <p:extLst>
              <p:ext uri="{D42A27DB-BD31-4B8C-83A1-F6EECF244321}">
                <p14:modId xmlns:p14="http://schemas.microsoft.com/office/powerpoint/2010/main" val="1808941703"/>
              </p:ext>
            </p:extLst>
          </p:nvPr>
        </p:nvGraphicFramePr>
        <p:xfrm>
          <a:off x="340378" y="1188720"/>
          <a:ext cx="8463244" cy="179641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How's Your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Dartmouth Medical College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Activation Measure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Insignia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54151504"/>
                  </a:ext>
                </a:extLst>
              </a:tr>
            </a:tbl>
          </a:graphicData>
        </a:graphic>
      </p:graphicFrame>
    </p:spTree>
    <p:extLst>
      <p:ext uri="{BB962C8B-B14F-4D97-AF65-F5344CB8AC3E}">
        <p14:creationId xmlns:p14="http://schemas.microsoft.com/office/powerpoint/2010/main" val="220944189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Team-based Care and </a:t>
            </a:r>
            <a:br>
              <a:rPr lang="en-US" dirty="0"/>
            </a:br>
            <a:r>
              <a:rPr lang="en-US" dirty="0"/>
              <a:t>Relationship-centered Care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no “Team-based Care” or "Relationship-centered Care" measures.</a:t>
            </a:r>
          </a:p>
          <a:p>
            <a:pPr>
              <a:spcAft>
                <a:spcPts val="0"/>
              </a:spcAft>
            </a:pPr>
            <a:endParaRPr lang="en-US" sz="800" dirty="0"/>
          </a:p>
          <a:p>
            <a:r>
              <a:rPr lang="en-US" dirty="0"/>
              <a:t>However, we were unable to find any measures for the “Team-based Care” domain.</a:t>
            </a:r>
          </a:p>
          <a:p>
            <a:pPr>
              <a:spcAft>
                <a:spcPts val="0"/>
              </a:spcAft>
            </a:pPr>
            <a:endParaRPr lang="en-US" sz="1000" dirty="0"/>
          </a:p>
          <a:p>
            <a:r>
              <a:rPr lang="en-US" dirty="0"/>
              <a:t>We were able to identify a few survey-based measures for the “Relationship-centered Care” domain.</a:t>
            </a:r>
          </a:p>
        </p:txBody>
      </p:sp>
    </p:spTree>
    <p:extLst>
      <p:ext uri="{BB962C8B-B14F-4D97-AF65-F5344CB8AC3E}">
        <p14:creationId xmlns:p14="http://schemas.microsoft.com/office/powerpoint/2010/main" val="207383518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Relationship-centered Care Measures</a:t>
            </a:r>
          </a:p>
        </p:txBody>
      </p:sp>
      <p:graphicFrame>
        <p:nvGraphicFramePr>
          <p:cNvPr id="7" name="Content Placeholder 4"/>
          <p:cNvGraphicFramePr>
            <a:graphicFrameLocks/>
          </p:cNvGraphicFramePr>
          <p:nvPr>
            <p:extLst>
              <p:ext uri="{D42A27DB-BD31-4B8C-83A1-F6EECF244321}">
                <p14:modId xmlns:p14="http://schemas.microsoft.com/office/powerpoint/2010/main" val="4266572930"/>
              </p:ext>
            </p:extLst>
          </p:nvPr>
        </p:nvGraphicFramePr>
        <p:xfrm>
          <a:off x="340378" y="1188720"/>
          <a:ext cx="8463244" cy="4173855"/>
        </p:xfrm>
        <a:graphic>
          <a:graphicData uri="http://schemas.openxmlformats.org/drawingml/2006/table">
            <a:tbl>
              <a:tblPr/>
              <a:tblGrid>
                <a:gridCol w="914400">
                  <a:extLst>
                    <a:ext uri="{9D8B030D-6E8A-4147-A177-3AD203B41FA5}">
                      <a16:colId xmlns:a16="http://schemas.microsoft.com/office/drawing/2014/main" val="20000"/>
                    </a:ext>
                  </a:extLst>
                </a:gridCol>
                <a:gridCol w="3317222">
                  <a:extLst>
                    <a:ext uri="{9D8B030D-6E8A-4147-A177-3AD203B41FA5}">
                      <a16:colId xmlns:a16="http://schemas.microsoft.com/office/drawing/2014/main" val="20001"/>
                    </a:ext>
                  </a:extLst>
                </a:gridCol>
                <a:gridCol w="14102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297935322"/>
                  </a:ext>
                </a:extLst>
              </a:tr>
              <a:tr h="640080">
                <a:tc>
                  <a:txBody>
                    <a:bodyPr/>
                    <a:lstStyle/>
                    <a:p>
                      <a:pPr algn="ctr" fontAlgn="t"/>
                      <a:r>
                        <a:rPr lang="en-US" sz="1600" b="0" i="0" u="none" strike="noStrike" dirty="0">
                          <a:solidFill>
                            <a:schemeClr val="tx1"/>
                          </a:solidFill>
                          <a:effectLst/>
                          <a:latin typeface="+mn-lt"/>
                        </a:rPr>
                        <a:t>2962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Shared Decision-Making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Massachusetts General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Assessment of Care for Chronic Conditions (PACIC)</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 Activation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Delivery System Design/Decision Support</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Goal Setting</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Problem-solving/Contextual Counseling</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Follow-up/Coordination</a:t>
                      </a:r>
                    </a:p>
                    <a:p>
                      <a:pPr marL="91440" marR="0" lvl="0" indent="0" algn="l" defTabSz="457200" rtl="0" eaLnBrk="1" fontAlgn="t" latinLnBrk="0" hangingPunct="1">
                        <a:lnSpc>
                          <a:spcPct val="100000"/>
                        </a:lnSpc>
                        <a:spcBef>
                          <a:spcPts val="0"/>
                        </a:spcBef>
                        <a:spcAft>
                          <a:spcPts val="0"/>
                        </a:spcAft>
                        <a:buClrTx/>
                        <a:buSzTx/>
                        <a:buFont typeface="+mj-lt"/>
                        <a:buNone/>
                        <a:tabLst/>
                        <a:defRPr/>
                      </a:pPr>
                      <a:endParaRPr lang="en-US" sz="1400" kern="1200" baseline="0" dirty="0">
                        <a:solidFill>
                          <a:schemeClr val="tx1"/>
                        </a:solidFill>
                        <a:effectLst/>
                        <a:latin typeface="+mn-lt"/>
                        <a:ea typeface="+mn-ea"/>
                        <a:cs typeface="+mn-cs"/>
                      </a:endParaRPr>
                    </a:p>
                    <a:p>
                      <a:pPr marL="182880" marR="0" lvl="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Supplemental </a:t>
                      </a:r>
                      <a:r>
                        <a:rPr lang="en-US" sz="1400" kern="1200" baseline="0">
                          <a:solidFill>
                            <a:schemeClr val="tx1"/>
                          </a:solidFill>
                          <a:effectLst/>
                          <a:latin typeface="+mn-lt"/>
                          <a:ea typeface="+mn-ea"/>
                          <a:cs typeface="+mn-cs"/>
                        </a:rPr>
                        <a:t>Item Set: </a:t>
                      </a:r>
                      <a:endParaRPr lang="en-US" sz="1400" kern="1200" baseline="0" dirty="0">
                        <a:solidFill>
                          <a:schemeClr val="tx1"/>
                        </a:solidFill>
                        <a:effectLst/>
                        <a:latin typeface="+mn-lt"/>
                        <a:ea typeface="+mn-ea"/>
                        <a:cs typeface="+mn-cs"/>
                      </a:endParaRP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5As: Ask, Advise, Agree, Assist, Arrange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Improving Chronic Illness Care (MacColl Center for Health Care Innovation)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69600165"/>
                  </a:ext>
                </a:extLst>
              </a:tr>
            </a:tbl>
          </a:graphicData>
        </a:graphic>
      </p:graphicFrame>
    </p:spTree>
    <p:extLst>
      <p:ext uri="{BB962C8B-B14F-4D97-AF65-F5344CB8AC3E}">
        <p14:creationId xmlns:p14="http://schemas.microsoft.com/office/powerpoint/2010/main" val="124678075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Relationship-centered Care Measures (Cont’d)</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a:xfrm>
            <a:off x="533400" y="1371600"/>
            <a:ext cx="8077200" cy="4800600"/>
          </a:xfrm>
        </p:spPr>
        <p:txBody>
          <a:bodyPr/>
          <a:lstStyle/>
          <a:p>
            <a:r>
              <a:rPr lang="en-US" dirty="0"/>
              <a:t>Questions from the CG-CAHPS and ACO CAHPS surveys:</a:t>
            </a:r>
          </a:p>
          <a:p>
            <a:pPr lvl="1"/>
            <a:r>
              <a:rPr lang="en-US" b="0" dirty="0"/>
              <a:t>In the last 6 months, how often did this provider show respect for what you had to say?</a:t>
            </a:r>
          </a:p>
          <a:p>
            <a:pPr lvl="1"/>
            <a:r>
              <a:rPr lang="en-US" b="0" dirty="0"/>
              <a:t>In the last 6 months, how often did this provider spend enough time with you?</a:t>
            </a:r>
          </a:p>
        </p:txBody>
      </p:sp>
    </p:spTree>
    <p:extLst>
      <p:ext uri="{BB962C8B-B14F-4D97-AF65-F5344CB8AC3E}">
        <p14:creationId xmlns:p14="http://schemas.microsoft.com/office/powerpoint/2010/main" val="11453177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Relationship-centered Care Measures (Cont’d)</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a:xfrm>
            <a:off x="533400" y="1371600"/>
            <a:ext cx="8077200" cy="4800600"/>
          </a:xfrm>
        </p:spPr>
        <p:txBody>
          <a:bodyPr/>
          <a:lstStyle/>
          <a:p>
            <a:r>
              <a:rPr lang="en-US" dirty="0"/>
              <a:t>Questions from the Pediatric Integrated Care Survey:</a:t>
            </a:r>
          </a:p>
          <a:p>
            <a:pPr lvl="1">
              <a:spcAft>
                <a:spcPts val="600"/>
              </a:spcAft>
            </a:pPr>
            <a:r>
              <a:rPr lang="en-US" b="0" dirty="0"/>
              <a:t>Communication with Care Team Members Composite:</a:t>
            </a:r>
          </a:p>
          <a:p>
            <a:pPr marL="914400" lvl="2">
              <a:spcBef>
                <a:spcPts val="0"/>
              </a:spcBef>
              <a:spcAft>
                <a:spcPts val="600"/>
              </a:spcAft>
              <a:buFont typeface="Book Antiqua" panose="02040602050305030304" pitchFamily="18" charset="0"/>
              <a:buChar char="−"/>
            </a:pPr>
            <a:r>
              <a:rPr lang="en-US" kern="1200" dirty="0">
                <a:latin typeface="Book Antiqua" panose="02040602050305030304" pitchFamily="18" charset="0"/>
              </a:rPr>
              <a:t>Includes questions related to team members explaining things in a way a family member/caregiver can understand and listening carefully, a family member/caregiver feeling comfortable sharing concerns about a child's health, creating short-term and long-term care goals, etc. </a:t>
            </a:r>
          </a:p>
          <a:p>
            <a:pPr marL="914400" lvl="2">
              <a:spcBef>
                <a:spcPts val="0"/>
              </a:spcBef>
              <a:spcAft>
                <a:spcPts val="600"/>
              </a:spcAft>
              <a:buFont typeface="Book Antiqua" panose="02040602050305030304" pitchFamily="18" charset="0"/>
              <a:buChar char="−"/>
            </a:pPr>
            <a:r>
              <a:rPr lang="en-US" kern="1200" dirty="0">
                <a:latin typeface="Book Antiqua" panose="02040602050305030304" pitchFamily="18" charset="0"/>
              </a:rPr>
              <a:t>For more information, refer to the specifications distributed with the meeting materials.</a:t>
            </a:r>
          </a:p>
          <a:p>
            <a:pPr lvl="1"/>
            <a:endParaRPr lang="en-US" sz="1000" dirty="0"/>
          </a:p>
        </p:txBody>
      </p:sp>
    </p:spTree>
    <p:extLst>
      <p:ext uri="{BB962C8B-B14F-4D97-AF65-F5344CB8AC3E}">
        <p14:creationId xmlns:p14="http://schemas.microsoft.com/office/powerpoint/2010/main" val="141957439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Measures</a:t>
            </a:r>
          </a:p>
        </p:txBody>
      </p:sp>
      <p:sp>
        <p:nvSpPr>
          <p:cNvPr id="8" name="Content Placeholder 2">
            <a:extLst>
              <a:ext uri="{FF2B5EF4-FFF2-40B4-BE49-F238E27FC236}">
                <a16:creationId xmlns:a16="http://schemas.microsoft.com/office/drawing/2014/main" id="{9BC0C3FC-3CC7-4CED-A43F-93AE04C98277}"/>
              </a:ext>
            </a:extLst>
          </p:cNvPr>
          <p:cNvSpPr>
            <a:spLocks noGrp="1"/>
          </p:cNvSpPr>
          <p:nvPr>
            <p:ph sz="half" idx="1"/>
          </p:nvPr>
        </p:nvSpPr>
        <p:spPr>
          <a:xfrm>
            <a:off x="533400" y="1371600"/>
            <a:ext cx="8077200" cy="4556234"/>
          </a:xfrm>
        </p:spPr>
        <p:txBody>
          <a:bodyPr/>
          <a:lstStyle/>
          <a:p>
            <a:r>
              <a:rPr lang="en-US" dirty="0"/>
              <a:t>During a prior meeting a Taskforce member recommended considering measures related to pain assessment and management un-related to opioids. </a:t>
            </a:r>
            <a:endParaRPr lang="en-US" sz="1000" dirty="0"/>
          </a:p>
        </p:txBody>
      </p:sp>
      <p:graphicFrame>
        <p:nvGraphicFramePr>
          <p:cNvPr id="7" name="Content Placeholder 4"/>
          <p:cNvGraphicFramePr>
            <a:graphicFrameLocks/>
          </p:cNvGraphicFramePr>
          <p:nvPr>
            <p:extLst>
              <p:ext uri="{D42A27DB-BD31-4B8C-83A1-F6EECF244321}">
                <p14:modId xmlns:p14="http://schemas.microsoft.com/office/powerpoint/2010/main" val="3060090197"/>
              </p:ext>
            </p:extLst>
          </p:nvPr>
        </p:nvGraphicFramePr>
        <p:xfrm>
          <a:off x="340378" y="2592705"/>
          <a:ext cx="8463244" cy="1421130"/>
        </p:xfrm>
        <a:graphic>
          <a:graphicData uri="http://schemas.openxmlformats.org/drawingml/2006/table">
            <a:tbl>
              <a:tblPr/>
              <a:tblGrid>
                <a:gridCol w="914400">
                  <a:extLst>
                    <a:ext uri="{9D8B030D-6E8A-4147-A177-3AD203B41FA5}">
                      <a16:colId xmlns:a16="http://schemas.microsoft.com/office/drawing/2014/main" val="20000"/>
                    </a:ext>
                  </a:extLst>
                </a:gridCol>
                <a:gridCol w="3317222">
                  <a:extLst>
                    <a:ext uri="{9D8B030D-6E8A-4147-A177-3AD203B41FA5}">
                      <a16:colId xmlns:a16="http://schemas.microsoft.com/office/drawing/2014/main" val="20001"/>
                    </a:ext>
                  </a:extLst>
                </a:gridCol>
                <a:gridCol w="14102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297935322"/>
                  </a:ext>
                </a:extLst>
              </a:tr>
              <a:tr h="731520">
                <a:tc>
                  <a:txBody>
                    <a:bodyPr/>
                    <a:lstStyle/>
                    <a:p>
                      <a:pPr algn="ctr" fontAlgn="t"/>
                      <a:r>
                        <a:rPr lang="en-US" sz="1600" b="0" i="0" u="none" strike="noStrike" dirty="0">
                          <a:solidFill>
                            <a:schemeClr val="tx1"/>
                          </a:solidFill>
                          <a:effectLst/>
                          <a:latin typeface="+mn-lt"/>
                        </a:rPr>
                        <a:t>0420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Pain Assessment and Follow-Up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bl>
          </a:graphicData>
        </a:graphic>
      </p:graphicFrame>
    </p:spTree>
    <p:extLst>
      <p:ext uri="{BB962C8B-B14F-4D97-AF65-F5344CB8AC3E}">
        <p14:creationId xmlns:p14="http://schemas.microsoft.com/office/powerpoint/2010/main" val="106503765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2-6-18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733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014602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8077200" cy="4556234"/>
          </a:xfrm>
        </p:spPr>
        <p:txBody>
          <a:bodyPr/>
          <a:lstStyle/>
          <a:p>
            <a:pPr>
              <a:spcAft>
                <a:spcPts val="0"/>
              </a:spcAft>
            </a:pPr>
            <a:r>
              <a:rPr lang="en-US" dirty="0"/>
              <a:t>Continue our review of candidate measures</a:t>
            </a:r>
          </a:p>
          <a:p>
            <a:pPr>
              <a:spcAft>
                <a:spcPts val="0"/>
              </a:spcAft>
            </a:pPr>
            <a:endParaRPr lang="en-US" sz="1000" dirty="0"/>
          </a:p>
          <a:p>
            <a:pPr lvl="1">
              <a:spcAft>
                <a:spcPts val="300"/>
              </a:spcAft>
            </a:pPr>
            <a:r>
              <a:rPr lang="en-US" dirty="0"/>
              <a:t>Meeting #12</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Complete initial review of candidate measures </a:t>
            </a:r>
          </a:p>
          <a:p>
            <a:pPr marL="571500" lvl="2" indent="0">
              <a:spcBef>
                <a:spcPts val="0"/>
              </a:spcBef>
              <a:spcAft>
                <a:spcPts val="300"/>
              </a:spcAft>
            </a:pPr>
            <a:r>
              <a:rPr lang="en-US" kern="1200" dirty="0">
                <a:latin typeface="Book Antiqua" panose="02040602050305030304" pitchFamily="18" charset="0"/>
              </a:rPr>
              <a:t>	</a:t>
            </a:r>
            <a:r>
              <a:rPr lang="en-US" i="1" kern="1200" dirty="0">
                <a:latin typeface="Book Antiqua" panose="02040602050305030304" pitchFamily="18" charset="0"/>
              </a:rPr>
              <a:t>(if needed)</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Presentation of DPH data</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Discuss how well tentatively endorsed measures </a:t>
            </a:r>
          </a:p>
          <a:p>
            <a:pPr marL="571500" lvl="2" indent="0">
              <a:spcBef>
                <a:spcPts val="0"/>
              </a:spcBef>
              <a:spcAft>
                <a:spcPts val="300"/>
              </a:spcAft>
            </a:pPr>
            <a:r>
              <a:rPr lang="en-US" kern="1200" dirty="0">
                <a:latin typeface="Book Antiqua" panose="02040602050305030304" pitchFamily="18" charset="0"/>
              </a:rPr>
              <a:t>	score against guiding principles</a:t>
            </a:r>
            <a:br>
              <a:rPr lang="en-US" sz="1000" dirty="0">
                <a:latin typeface="Book Antiqua" panose="02040602050305030304" pitchFamily="18" charset="0"/>
              </a:rPr>
            </a:br>
            <a:endParaRPr lang="en-US" sz="1000" dirty="0">
              <a:latin typeface="Book Antiqua" panose="02040602050305030304" pitchFamily="18" charset="0"/>
            </a:endParaRPr>
          </a:p>
          <a:p>
            <a:pPr lvl="1">
              <a:spcAft>
                <a:spcPts val="300"/>
              </a:spcAft>
            </a:pPr>
            <a:r>
              <a:rPr lang="en-US" dirty="0"/>
              <a:t>Meeting #13</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Begin second round of measure review</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"Prune" measure set as appropriate</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Categorize measures as "core" and/or "menu",                    "monitoring", or "MUC"</a:t>
            </a:r>
            <a:endParaRPr lang="en-US" sz="1000" kern="1200" dirty="0">
              <a:latin typeface="Book Antiqua" panose="02040602050305030304" pitchFamily="18" charset="0"/>
            </a:endParaRPr>
          </a:p>
          <a:p>
            <a:pPr marL="914400" lvl="2">
              <a:spcBef>
                <a:spcPts val="0"/>
              </a:spcBef>
              <a:spcAft>
                <a:spcPts val="300"/>
              </a:spcAft>
              <a:buFont typeface="Book Antiqua" panose="02040602050305030304" pitchFamily="18" charset="0"/>
              <a:buChar char="−"/>
            </a:pPr>
            <a:endParaRPr lang="en-US" sz="1000" kern="1200" dirty="0">
              <a:latin typeface="Book Antiqua" panose="02040602050305030304" pitchFamily="18" charset="0"/>
            </a:endParaRPr>
          </a:p>
          <a:p>
            <a:pPr lvl="1">
              <a:spcAft>
                <a:spcPts val="300"/>
              </a:spcAft>
            </a:pPr>
            <a:r>
              <a:rPr lang="en-US" dirty="0"/>
              <a:t>Meeting #14</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Complete second round of measures review</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Begin discussing implementation of measure set</a:t>
            </a:r>
          </a:p>
        </p:txBody>
      </p:sp>
      <p:grpSp>
        <p:nvGrpSpPr>
          <p:cNvPr id="7" name="Group 6">
            <a:extLst>
              <a:ext uri="{FF2B5EF4-FFF2-40B4-BE49-F238E27FC236}">
                <a16:creationId xmlns:a16="http://schemas.microsoft.com/office/drawing/2014/main" id="{3876D581-B840-48A7-820C-BAE44A0115EF}"/>
              </a:ext>
            </a:extLst>
          </p:cNvPr>
          <p:cNvGrpSpPr/>
          <p:nvPr/>
        </p:nvGrpSpPr>
        <p:grpSpPr>
          <a:xfrm>
            <a:off x="7239000" y="2057400"/>
            <a:ext cx="914400" cy="914400"/>
            <a:chOff x="8064544" y="2057400"/>
            <a:chExt cx="822960" cy="822960"/>
          </a:xfrm>
        </p:grpSpPr>
        <p:grpSp>
          <p:nvGrpSpPr>
            <p:cNvPr id="8" name="Group 7">
              <a:extLst>
                <a:ext uri="{FF2B5EF4-FFF2-40B4-BE49-F238E27FC236}">
                  <a16:creationId xmlns:a16="http://schemas.microsoft.com/office/drawing/2014/main" id="{3DC8FE85-1232-40D0-8CA1-250569D35CE8}"/>
                </a:ext>
              </a:extLst>
            </p:cNvPr>
            <p:cNvGrpSpPr>
              <a:grpSpLocks noChangeAspect="1"/>
            </p:cNvGrpSpPr>
            <p:nvPr/>
          </p:nvGrpSpPr>
          <p:grpSpPr>
            <a:xfrm>
              <a:off x="8064544" y="2057400"/>
              <a:ext cx="822960" cy="822960"/>
              <a:chOff x="7758770" y="3246120"/>
              <a:chExt cx="1097280" cy="1097280"/>
            </a:xfrm>
          </p:grpSpPr>
          <p:grpSp>
            <p:nvGrpSpPr>
              <p:cNvPr id="10" name="Group 9">
                <a:extLst>
                  <a:ext uri="{FF2B5EF4-FFF2-40B4-BE49-F238E27FC236}">
                    <a16:creationId xmlns:a16="http://schemas.microsoft.com/office/drawing/2014/main" id="{A9EB58E7-9704-48FF-98A1-F8DFC81B1F9F}"/>
                  </a:ext>
                </a:extLst>
              </p:cNvPr>
              <p:cNvGrpSpPr/>
              <p:nvPr/>
            </p:nvGrpSpPr>
            <p:grpSpPr>
              <a:xfrm>
                <a:off x="7758770" y="3246120"/>
                <a:ext cx="1097280" cy="1097280"/>
                <a:chOff x="7085012" y="4648200"/>
                <a:chExt cx="679061" cy="679061"/>
              </a:xfrm>
            </p:grpSpPr>
            <p:sp>
              <p:nvSpPr>
                <p:cNvPr id="19" name="Oval 18">
                  <a:extLst>
                    <a:ext uri="{FF2B5EF4-FFF2-40B4-BE49-F238E27FC236}">
                      <a16:creationId xmlns:a16="http://schemas.microsoft.com/office/drawing/2014/main" id="{226AEF56-15F6-4977-885A-577517A3A4C3}"/>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20" name="Oval 19">
                  <a:extLst>
                    <a:ext uri="{FF2B5EF4-FFF2-40B4-BE49-F238E27FC236}">
                      <a16:creationId xmlns:a16="http://schemas.microsoft.com/office/drawing/2014/main" id="{12BAC688-479E-43AF-8C24-6E39F73C3A66}"/>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21" name="Oval 20">
                  <a:extLst>
                    <a:ext uri="{FF2B5EF4-FFF2-40B4-BE49-F238E27FC236}">
                      <a16:creationId xmlns:a16="http://schemas.microsoft.com/office/drawing/2014/main" id="{A1E97745-D55F-4BDA-B652-9C1A44F3260C}"/>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11" name="Freeform 24">
                <a:extLst>
                  <a:ext uri="{FF2B5EF4-FFF2-40B4-BE49-F238E27FC236}">
                    <a16:creationId xmlns:a16="http://schemas.microsoft.com/office/drawing/2014/main" id="{A38CC720-33F6-4A41-8629-E15502BC9A4E}"/>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12" name="Freeform 25">
                <a:extLst>
                  <a:ext uri="{FF2B5EF4-FFF2-40B4-BE49-F238E27FC236}">
                    <a16:creationId xmlns:a16="http://schemas.microsoft.com/office/drawing/2014/main" id="{F1DF5F22-304C-497B-95D8-4682225BCDA2}"/>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13" name="Freeform 26">
                <a:extLst>
                  <a:ext uri="{FF2B5EF4-FFF2-40B4-BE49-F238E27FC236}">
                    <a16:creationId xmlns:a16="http://schemas.microsoft.com/office/drawing/2014/main" id="{5C03C2A1-1437-4151-8518-BF4B92B253F4}"/>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14" name="Freeform 27">
                <a:extLst>
                  <a:ext uri="{FF2B5EF4-FFF2-40B4-BE49-F238E27FC236}">
                    <a16:creationId xmlns:a16="http://schemas.microsoft.com/office/drawing/2014/main" id="{9FB5CA97-806A-4E7A-BEF0-BAAB8EE2060E}"/>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15" name="Freeform 28">
                <a:extLst>
                  <a:ext uri="{FF2B5EF4-FFF2-40B4-BE49-F238E27FC236}">
                    <a16:creationId xmlns:a16="http://schemas.microsoft.com/office/drawing/2014/main" id="{8C1102AC-88E2-485B-94DA-B9CC9464BB82}"/>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16" name="Freeform 29">
                <a:extLst>
                  <a:ext uri="{FF2B5EF4-FFF2-40B4-BE49-F238E27FC236}">
                    <a16:creationId xmlns:a16="http://schemas.microsoft.com/office/drawing/2014/main" id="{2C279B58-EE33-412E-A88F-73C66913705E}"/>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17" name="Freeform 30">
                <a:extLst>
                  <a:ext uri="{FF2B5EF4-FFF2-40B4-BE49-F238E27FC236}">
                    <a16:creationId xmlns:a16="http://schemas.microsoft.com/office/drawing/2014/main" id="{972A399B-2ECE-4654-8387-E85ADABFF2DF}"/>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18" name="Freeform 31">
                <a:extLst>
                  <a:ext uri="{FF2B5EF4-FFF2-40B4-BE49-F238E27FC236}">
                    <a16:creationId xmlns:a16="http://schemas.microsoft.com/office/drawing/2014/main" id="{1E27E2B5-C8B6-4661-9669-AC916A5171FA}"/>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9" name="TextBox 48">
              <a:extLst>
                <a:ext uri="{FF2B5EF4-FFF2-40B4-BE49-F238E27FC236}">
                  <a16:creationId xmlns:a16="http://schemas.microsoft.com/office/drawing/2014/main" id="{52479FEC-A106-4B9C-8E26-6A139A02E502}"/>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3/12</a:t>
              </a:r>
            </a:p>
          </p:txBody>
        </p:sp>
      </p:grpSp>
      <p:grpSp>
        <p:nvGrpSpPr>
          <p:cNvPr id="22" name="Group 21">
            <a:extLst>
              <a:ext uri="{FF2B5EF4-FFF2-40B4-BE49-F238E27FC236}">
                <a16:creationId xmlns:a16="http://schemas.microsoft.com/office/drawing/2014/main" id="{F6ECBD8B-3CE9-4F1C-BDC9-BC455D3E1B82}"/>
              </a:ext>
            </a:extLst>
          </p:cNvPr>
          <p:cNvGrpSpPr/>
          <p:nvPr/>
        </p:nvGrpSpPr>
        <p:grpSpPr>
          <a:xfrm>
            <a:off x="7239000" y="3733800"/>
            <a:ext cx="914400" cy="914400"/>
            <a:chOff x="8064544" y="2057400"/>
            <a:chExt cx="822960" cy="822960"/>
          </a:xfrm>
        </p:grpSpPr>
        <p:grpSp>
          <p:nvGrpSpPr>
            <p:cNvPr id="23" name="Group 22">
              <a:extLst>
                <a:ext uri="{FF2B5EF4-FFF2-40B4-BE49-F238E27FC236}">
                  <a16:creationId xmlns:a16="http://schemas.microsoft.com/office/drawing/2014/main" id="{54C3FE86-C2BB-4DE7-BEC3-3B4780F5B42C}"/>
                </a:ext>
              </a:extLst>
            </p:cNvPr>
            <p:cNvGrpSpPr>
              <a:grpSpLocks noChangeAspect="1"/>
            </p:cNvGrpSpPr>
            <p:nvPr/>
          </p:nvGrpSpPr>
          <p:grpSpPr>
            <a:xfrm>
              <a:off x="8064544" y="2057400"/>
              <a:ext cx="822960" cy="822960"/>
              <a:chOff x="7758770" y="3246120"/>
              <a:chExt cx="1097280" cy="1097280"/>
            </a:xfrm>
          </p:grpSpPr>
          <p:grpSp>
            <p:nvGrpSpPr>
              <p:cNvPr id="25" name="Group 24">
                <a:extLst>
                  <a:ext uri="{FF2B5EF4-FFF2-40B4-BE49-F238E27FC236}">
                    <a16:creationId xmlns:a16="http://schemas.microsoft.com/office/drawing/2014/main" id="{7CDD48D0-0E7B-4103-8C75-9331337CB100}"/>
                  </a:ext>
                </a:extLst>
              </p:cNvPr>
              <p:cNvGrpSpPr/>
              <p:nvPr/>
            </p:nvGrpSpPr>
            <p:grpSpPr>
              <a:xfrm>
                <a:off x="7758770" y="3246120"/>
                <a:ext cx="1097280" cy="1097280"/>
                <a:chOff x="7085012" y="4648200"/>
                <a:chExt cx="679061" cy="679061"/>
              </a:xfrm>
            </p:grpSpPr>
            <p:sp>
              <p:nvSpPr>
                <p:cNvPr id="34" name="Oval 33">
                  <a:extLst>
                    <a:ext uri="{FF2B5EF4-FFF2-40B4-BE49-F238E27FC236}">
                      <a16:creationId xmlns:a16="http://schemas.microsoft.com/office/drawing/2014/main" id="{0F6B2393-4045-4F7A-9ABB-B3C48C13237F}"/>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5" name="Oval 34">
                  <a:extLst>
                    <a:ext uri="{FF2B5EF4-FFF2-40B4-BE49-F238E27FC236}">
                      <a16:creationId xmlns:a16="http://schemas.microsoft.com/office/drawing/2014/main" id="{A48D7E14-1115-41AA-830A-17D6C1395582}"/>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6" name="Oval 35">
                  <a:extLst>
                    <a:ext uri="{FF2B5EF4-FFF2-40B4-BE49-F238E27FC236}">
                      <a16:creationId xmlns:a16="http://schemas.microsoft.com/office/drawing/2014/main" id="{DA28DD99-4DBC-4212-9775-49651D03289D}"/>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26" name="Freeform 24">
                <a:extLst>
                  <a:ext uri="{FF2B5EF4-FFF2-40B4-BE49-F238E27FC236}">
                    <a16:creationId xmlns:a16="http://schemas.microsoft.com/office/drawing/2014/main" id="{215CC991-7116-485A-88E0-3E46BF928E6E}"/>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7" name="Freeform 25">
                <a:extLst>
                  <a:ext uri="{FF2B5EF4-FFF2-40B4-BE49-F238E27FC236}">
                    <a16:creationId xmlns:a16="http://schemas.microsoft.com/office/drawing/2014/main" id="{C1253D70-D943-4CB0-8A04-0361FF3745B2}"/>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8" name="Freeform 26">
                <a:extLst>
                  <a:ext uri="{FF2B5EF4-FFF2-40B4-BE49-F238E27FC236}">
                    <a16:creationId xmlns:a16="http://schemas.microsoft.com/office/drawing/2014/main" id="{B7C43CA4-EC8E-4043-8D63-605EDD76E35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9" name="Freeform 27">
                <a:extLst>
                  <a:ext uri="{FF2B5EF4-FFF2-40B4-BE49-F238E27FC236}">
                    <a16:creationId xmlns:a16="http://schemas.microsoft.com/office/drawing/2014/main" id="{49A1FC5F-3CFF-43AF-98AC-6571E2FBB4B0}"/>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30" name="Freeform 28">
                <a:extLst>
                  <a:ext uri="{FF2B5EF4-FFF2-40B4-BE49-F238E27FC236}">
                    <a16:creationId xmlns:a16="http://schemas.microsoft.com/office/drawing/2014/main" id="{0324B01F-1083-4241-9874-F225391DA109}"/>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1" name="Freeform 29">
                <a:extLst>
                  <a:ext uri="{FF2B5EF4-FFF2-40B4-BE49-F238E27FC236}">
                    <a16:creationId xmlns:a16="http://schemas.microsoft.com/office/drawing/2014/main" id="{DF37EAC8-A5B5-4A34-9505-A8FBA43C4FC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2" name="Freeform 30">
                <a:extLst>
                  <a:ext uri="{FF2B5EF4-FFF2-40B4-BE49-F238E27FC236}">
                    <a16:creationId xmlns:a16="http://schemas.microsoft.com/office/drawing/2014/main" id="{3DEFF2B6-9CEC-43D9-BAF1-15BEB3F69DEC}"/>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3" name="Freeform 31">
                <a:extLst>
                  <a:ext uri="{FF2B5EF4-FFF2-40B4-BE49-F238E27FC236}">
                    <a16:creationId xmlns:a16="http://schemas.microsoft.com/office/drawing/2014/main" id="{705181DD-7134-45F3-98B0-775752DD2280}"/>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4" name="TextBox 48">
              <a:extLst>
                <a:ext uri="{FF2B5EF4-FFF2-40B4-BE49-F238E27FC236}">
                  <a16:creationId xmlns:a16="http://schemas.microsoft.com/office/drawing/2014/main" id="{1C34F131-D8BB-4CD8-B8D6-BC03D8494955}"/>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3/20</a:t>
              </a:r>
            </a:p>
          </p:txBody>
        </p:sp>
      </p:grpSp>
      <p:grpSp>
        <p:nvGrpSpPr>
          <p:cNvPr id="37" name="Group 36">
            <a:extLst>
              <a:ext uri="{FF2B5EF4-FFF2-40B4-BE49-F238E27FC236}">
                <a16:creationId xmlns:a16="http://schemas.microsoft.com/office/drawing/2014/main" id="{13E1D785-66EA-4E52-A343-47F2C373B4F3}"/>
              </a:ext>
            </a:extLst>
          </p:cNvPr>
          <p:cNvGrpSpPr/>
          <p:nvPr/>
        </p:nvGrpSpPr>
        <p:grpSpPr>
          <a:xfrm>
            <a:off x="7239000" y="5410200"/>
            <a:ext cx="914400" cy="914400"/>
            <a:chOff x="8064544" y="2057400"/>
            <a:chExt cx="822960" cy="822960"/>
          </a:xfrm>
        </p:grpSpPr>
        <p:grpSp>
          <p:nvGrpSpPr>
            <p:cNvPr id="38" name="Group 37">
              <a:extLst>
                <a:ext uri="{FF2B5EF4-FFF2-40B4-BE49-F238E27FC236}">
                  <a16:creationId xmlns:a16="http://schemas.microsoft.com/office/drawing/2014/main" id="{070BAEC8-3B81-4507-80D8-5E2E403F7344}"/>
                </a:ext>
              </a:extLst>
            </p:cNvPr>
            <p:cNvGrpSpPr>
              <a:grpSpLocks noChangeAspect="1"/>
            </p:cNvGrpSpPr>
            <p:nvPr/>
          </p:nvGrpSpPr>
          <p:grpSpPr>
            <a:xfrm>
              <a:off x="8064544" y="2057400"/>
              <a:ext cx="822960" cy="822960"/>
              <a:chOff x="7758770" y="3246120"/>
              <a:chExt cx="1097280" cy="1097280"/>
            </a:xfrm>
          </p:grpSpPr>
          <p:grpSp>
            <p:nvGrpSpPr>
              <p:cNvPr id="40" name="Group 39">
                <a:extLst>
                  <a:ext uri="{FF2B5EF4-FFF2-40B4-BE49-F238E27FC236}">
                    <a16:creationId xmlns:a16="http://schemas.microsoft.com/office/drawing/2014/main" id="{D891262F-8555-484B-9B6B-81590869FA45}"/>
                  </a:ext>
                </a:extLst>
              </p:cNvPr>
              <p:cNvGrpSpPr/>
              <p:nvPr/>
            </p:nvGrpSpPr>
            <p:grpSpPr>
              <a:xfrm>
                <a:off x="7758770" y="3246120"/>
                <a:ext cx="1097280" cy="1097280"/>
                <a:chOff x="7085012" y="4648200"/>
                <a:chExt cx="679061" cy="679061"/>
              </a:xfrm>
            </p:grpSpPr>
            <p:sp>
              <p:nvSpPr>
                <p:cNvPr id="49" name="Oval 48">
                  <a:extLst>
                    <a:ext uri="{FF2B5EF4-FFF2-40B4-BE49-F238E27FC236}">
                      <a16:creationId xmlns:a16="http://schemas.microsoft.com/office/drawing/2014/main" id="{E92C7941-D139-4608-A04E-81370C650C43}"/>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50" name="Oval 49">
                  <a:extLst>
                    <a:ext uri="{FF2B5EF4-FFF2-40B4-BE49-F238E27FC236}">
                      <a16:creationId xmlns:a16="http://schemas.microsoft.com/office/drawing/2014/main" id="{0D12D9AF-CDC4-4DCB-A8DB-78C7837768FE}"/>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51" name="Oval 50">
                  <a:extLst>
                    <a:ext uri="{FF2B5EF4-FFF2-40B4-BE49-F238E27FC236}">
                      <a16:creationId xmlns:a16="http://schemas.microsoft.com/office/drawing/2014/main" id="{D78F4FA1-E502-4184-A768-C217051E8062}"/>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41" name="Freeform 24">
                <a:extLst>
                  <a:ext uri="{FF2B5EF4-FFF2-40B4-BE49-F238E27FC236}">
                    <a16:creationId xmlns:a16="http://schemas.microsoft.com/office/drawing/2014/main" id="{85C4CD0B-A42D-4378-91C6-F5ED7FDEFDCF}"/>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2" name="Freeform 25">
                <a:extLst>
                  <a:ext uri="{FF2B5EF4-FFF2-40B4-BE49-F238E27FC236}">
                    <a16:creationId xmlns:a16="http://schemas.microsoft.com/office/drawing/2014/main" id="{0355D696-680B-4012-92C5-96C9B71CB59D}"/>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3" name="Freeform 26">
                <a:extLst>
                  <a:ext uri="{FF2B5EF4-FFF2-40B4-BE49-F238E27FC236}">
                    <a16:creationId xmlns:a16="http://schemas.microsoft.com/office/drawing/2014/main" id="{E02AAD15-E51A-4ACE-A66F-A77ED1363993}"/>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4" name="Freeform 27">
                <a:extLst>
                  <a:ext uri="{FF2B5EF4-FFF2-40B4-BE49-F238E27FC236}">
                    <a16:creationId xmlns:a16="http://schemas.microsoft.com/office/drawing/2014/main" id="{86B71142-91F1-49FA-A587-6D409A37DA95}"/>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45" name="Freeform 28">
                <a:extLst>
                  <a:ext uri="{FF2B5EF4-FFF2-40B4-BE49-F238E27FC236}">
                    <a16:creationId xmlns:a16="http://schemas.microsoft.com/office/drawing/2014/main" id="{A89582EA-A0EE-46D4-B7C0-3517829FC9CD}"/>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6" name="Freeform 29">
                <a:extLst>
                  <a:ext uri="{FF2B5EF4-FFF2-40B4-BE49-F238E27FC236}">
                    <a16:creationId xmlns:a16="http://schemas.microsoft.com/office/drawing/2014/main" id="{E9FF4C70-972D-4186-A2F8-FF1A4693F094}"/>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7" name="Freeform 30">
                <a:extLst>
                  <a:ext uri="{FF2B5EF4-FFF2-40B4-BE49-F238E27FC236}">
                    <a16:creationId xmlns:a16="http://schemas.microsoft.com/office/drawing/2014/main" id="{7F6A6F0B-FB8E-44D1-BD43-AFB976B7DA00}"/>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8" name="Freeform 31">
                <a:extLst>
                  <a:ext uri="{FF2B5EF4-FFF2-40B4-BE49-F238E27FC236}">
                    <a16:creationId xmlns:a16="http://schemas.microsoft.com/office/drawing/2014/main" id="{0E1C8103-250E-4E07-875A-94BB47509E83}"/>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39" name="TextBox 48">
              <a:extLst>
                <a:ext uri="{FF2B5EF4-FFF2-40B4-BE49-F238E27FC236}">
                  <a16:creationId xmlns:a16="http://schemas.microsoft.com/office/drawing/2014/main" id="{BB0EF2C4-0501-4E3E-BAC9-4978BB03AB14}"/>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4/03</a:t>
              </a:r>
            </a:p>
          </p:txBody>
        </p:sp>
      </p:grpSp>
    </p:spTree>
    <p:extLst>
      <p:ext uri="{BB962C8B-B14F-4D97-AF65-F5344CB8AC3E}">
        <p14:creationId xmlns:p14="http://schemas.microsoft.com/office/powerpoint/2010/main" val="10548207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492443"/>
          </a:xfrm>
          <a:prstGeom prst="rect">
            <a:avLst/>
          </a:prstGeom>
          <a:noFill/>
        </p:spPr>
        <p:txBody>
          <a:bodyPr wrap="square" rtlCol="0">
            <a:spAutoFit/>
          </a:bodyPr>
          <a:lstStyle/>
          <a:p>
            <a:r>
              <a:rPr lang="en-US" sz="13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2954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2954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d29a8555-db37-4257-91ea-e6d336cdedf2"/>
    <ds:schemaRef ds:uri="http://purl.org/dc/elements/1.1/"/>
    <ds:schemaRef ds:uri="34dc536f-1af3-405a-935d-0fb3b6674883"/>
    <ds:schemaRef ds:uri="http://www.w3.org/XML/1998/namespace"/>
  </ds:schemaRefs>
</ds:datastoreItem>
</file>

<file path=customXml/itemProps2.xml><?xml version="1.0" encoding="utf-8"?>
<ds:datastoreItem xmlns:ds="http://schemas.openxmlformats.org/officeDocument/2006/customXml" ds:itemID="{CD098F30-4804-4D26-AC9C-96B608EC95DC}"/>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10 - final</Template>
  <TotalTime>415</TotalTime>
  <Words>2548</Words>
  <Application>Microsoft Office PowerPoint</Application>
  <PresentationFormat>On-screen Show (4:3)</PresentationFormat>
  <Paragraphs>473</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ＭＳ Ｐゴシック</vt:lpstr>
      <vt:lpstr>Arial</vt:lpstr>
      <vt:lpstr>Book Antiqua</vt:lpstr>
      <vt:lpstr>Calibri</vt:lpstr>
      <vt:lpstr>Symbol</vt:lpstr>
      <vt:lpstr>Wingdings</vt:lpstr>
      <vt:lpstr>Wingdings 2</vt:lpstr>
      <vt:lpstr>EOHHS</vt:lpstr>
      <vt:lpstr>PowerPoint Presentation</vt:lpstr>
      <vt:lpstr>Agenda</vt:lpstr>
      <vt:lpstr>Agenda</vt:lpstr>
      <vt:lpstr>Recap of 2-6-18 Meeting Decisions</vt:lpstr>
      <vt:lpstr>Recap of 2-6-18 Meeting Decisions (Cont’d)</vt:lpstr>
      <vt:lpstr>Agenda</vt:lpstr>
      <vt:lpstr>Measure Review Progress Update</vt:lpstr>
      <vt:lpstr>Measure Review Progress Update (Cont’d)</vt:lpstr>
      <vt:lpstr>Measure Review Progress Update (Cont’d)</vt:lpstr>
      <vt:lpstr>Measure Review Progress Update (Cont’d)</vt:lpstr>
      <vt:lpstr>Agenda</vt:lpstr>
      <vt:lpstr>Patient Experience</vt:lpstr>
      <vt:lpstr>Patient Experience (Cont’d)</vt:lpstr>
      <vt:lpstr>Patient Experience (Cont’d)</vt:lpstr>
      <vt:lpstr>Patient Experience (Cont’d)</vt:lpstr>
      <vt:lpstr>Patient Experience (Cont’d)</vt:lpstr>
      <vt:lpstr>Care Coordination Measures</vt:lpstr>
      <vt:lpstr>Care Coordination Measures: Readmission and Follow-Up</vt:lpstr>
      <vt:lpstr>Care Coordination Measures: Patient Experience</vt:lpstr>
      <vt:lpstr>Care Coordination Measures: Patient Experience  (Cont’d)</vt:lpstr>
      <vt:lpstr>Care Coordination Measures: Patient Experience (Cont’d)</vt:lpstr>
      <vt:lpstr>Integration Measures</vt:lpstr>
      <vt:lpstr>Integration Measures</vt:lpstr>
      <vt:lpstr>Patient/Provider Communication Measures</vt:lpstr>
      <vt:lpstr>Patient/Provider Communication Measures</vt:lpstr>
      <vt:lpstr>Patient Engagement Measures</vt:lpstr>
      <vt:lpstr>Patient Engagement Measures Readmission and Follow-Up</vt:lpstr>
      <vt:lpstr>Team-based Care and  Relationship-centered Care Measures</vt:lpstr>
      <vt:lpstr>Relationship-centered Care Measures</vt:lpstr>
      <vt:lpstr>Relationship-centered Care Measures (Cont’d)</vt:lpstr>
      <vt:lpstr>Relationship-centered Care Measures (Cont’d)</vt:lpstr>
      <vt:lpstr>Other Measures</vt:lpstr>
      <vt:lpstr>Agenda</vt:lpstr>
      <vt:lpstr>Next Steps: Meeting Schedule</vt:lpstr>
      <vt:lpstr>Reference Slides</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8</cp:revision>
  <cp:lastPrinted>2017-05-30T14:59:29Z</cp:lastPrinted>
  <dcterms:created xsi:type="dcterms:W3CDTF">2018-02-09T14:05:09Z</dcterms:created>
  <dcterms:modified xsi:type="dcterms:W3CDTF">2018-02-16T20:15:16Z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