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42"/>
  </p:notesMasterIdLst>
  <p:handoutMasterIdLst>
    <p:handoutMasterId r:id="rId43"/>
  </p:handoutMasterIdLst>
  <p:sldIdLst>
    <p:sldId id="483" r:id="rId5"/>
    <p:sldId id="543" r:id="rId6"/>
    <p:sldId id="680" r:id="rId7"/>
    <p:sldId id="719" r:id="rId8"/>
    <p:sldId id="724" r:id="rId9"/>
    <p:sldId id="681" r:id="rId10"/>
    <p:sldId id="705" r:id="rId11"/>
    <p:sldId id="710" r:id="rId12"/>
    <p:sldId id="743" r:id="rId13"/>
    <p:sldId id="709" r:id="rId14"/>
    <p:sldId id="704" r:id="rId15"/>
    <p:sldId id="749" r:id="rId16"/>
    <p:sldId id="750" r:id="rId17"/>
    <p:sldId id="759" r:id="rId18"/>
    <p:sldId id="751" r:id="rId19"/>
    <p:sldId id="753" r:id="rId20"/>
    <p:sldId id="760" r:id="rId21"/>
    <p:sldId id="761" r:id="rId22"/>
    <p:sldId id="762" r:id="rId23"/>
    <p:sldId id="773" r:id="rId24"/>
    <p:sldId id="775" r:id="rId25"/>
    <p:sldId id="739" r:id="rId26"/>
    <p:sldId id="741" r:id="rId27"/>
    <p:sldId id="763" r:id="rId28"/>
    <p:sldId id="764" r:id="rId29"/>
    <p:sldId id="765" r:id="rId30"/>
    <p:sldId id="766" r:id="rId31"/>
    <p:sldId id="767" r:id="rId32"/>
    <p:sldId id="771" r:id="rId33"/>
    <p:sldId id="770" r:id="rId34"/>
    <p:sldId id="776" r:id="rId35"/>
    <p:sldId id="774" r:id="rId36"/>
    <p:sldId id="682" r:id="rId37"/>
    <p:sldId id="706" r:id="rId38"/>
    <p:sldId id="607" r:id="rId39"/>
    <p:sldId id="581" r:id="rId40"/>
    <p:sldId id="603" r:id="rId41"/>
  </p:sldIdLst>
  <p:sldSz cx="9144000" cy="6858000" type="screen4x3"/>
  <p:notesSz cx="7010400" cy="92964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ow, Yvonne (HPC)" initials="YC" lastIdx="2" clrIdx="0"/>
  <p:cmAuthor id="7" name="KSB" initials="KSB" lastIdx="5" clrIdx="7"/>
  <p:cmAuthor id="1" name="user" initials="u" lastIdx="2" clrIdx="1"/>
  <p:cmAuthor id="8" name="lshaughnessy" initials="ls" lastIdx="3" clrIdx="8"/>
  <p:cmAuthor id="2" name="Michael Bailit" initials="MB" lastIdx="164" clrIdx="2">
    <p:extLst/>
  </p:cmAuthor>
  <p:cmAuthor id="3" name="Cristi Carman" initials="CC" lastIdx="0" clrIdx="3"/>
  <p:cmAuthor id="4" name="Deepti Kanneganti" initials="DK" lastIdx="212" clrIdx="4">
    <p:extLst/>
  </p:cmAuthor>
  <p:cmAuthor id="5" name="Deepti Kanneganti" initials="DK [2]" lastIdx="1" clrIdx="5">
    <p:extLst/>
  </p:cmAuthor>
  <p:cmAuthor id="6" name="Vivian Haime" initials="VH"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3399"/>
    <a:srgbClr val="8E0000"/>
    <a:srgbClr val="FEEDD3"/>
    <a:srgbClr val="005480"/>
    <a:srgbClr val="336699"/>
    <a:srgbClr val="8C3FC5"/>
    <a:srgbClr val="225E95"/>
    <a:srgbClr val="7CBF33"/>
    <a:srgbClr val="8238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1" autoAdjust="0"/>
    <p:restoredTop sz="95429" autoAdjust="0"/>
  </p:normalViewPr>
  <p:slideViewPr>
    <p:cSldViewPr>
      <p:cViewPr varScale="1">
        <p:scale>
          <a:sx n="90" d="100"/>
          <a:sy n="90" d="100"/>
        </p:scale>
        <p:origin x="1434" y="90"/>
      </p:cViewPr>
      <p:guideLst>
        <p:guide orient="horz" pos="2160"/>
        <p:guide pos="2880"/>
      </p:guideLst>
    </p:cSldViewPr>
  </p:slideViewPr>
  <p:outlineViewPr>
    <p:cViewPr>
      <p:scale>
        <a:sx n="33" d="100"/>
        <a:sy n="33" d="100"/>
      </p:scale>
      <p:origin x="0" y="3534"/>
    </p:cViewPr>
  </p:outlineViewPr>
  <p:notesTextViewPr>
    <p:cViewPr>
      <p:scale>
        <a:sx n="3" d="2"/>
        <a:sy n="3" d="2"/>
      </p:scale>
      <p:origin x="0" y="0"/>
    </p:cViewPr>
  </p:notesTextViewPr>
  <p:sorterViewPr>
    <p:cViewPr>
      <p:scale>
        <a:sx n="200" d="100"/>
        <a:sy n="200" d="100"/>
      </p:scale>
      <p:origin x="0" y="-2388"/>
    </p:cViewPr>
  </p:sorterViewPr>
  <p:notesViewPr>
    <p:cSldViewPr>
      <p:cViewPr varScale="1">
        <p:scale>
          <a:sx n="99" d="100"/>
          <a:sy n="99" d="100"/>
        </p:scale>
        <p:origin x="-357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Bailit" userId="6e5c4604-85bf-41ef-8e97-4724b7d56589" providerId="ADAL" clId="{043E8024-C3D3-4D76-ACBB-B802042E6521}"/>
    <pc:docChg chg="modSld">
      <pc:chgData name="Michael Bailit" userId="6e5c4604-85bf-41ef-8e97-4724b7d56589" providerId="ADAL" clId="{043E8024-C3D3-4D76-ACBB-B802042E6521}" dt="2018-02-13T22:38:54.419" v="438" actId="6549"/>
      <pc:docMkLst>
        <pc:docMk/>
      </pc:docMkLst>
      <pc:sldChg chg="addCm modCm">
        <pc:chgData name="Michael Bailit" userId="6e5c4604-85bf-41ef-8e97-4724b7d56589" providerId="ADAL" clId="{043E8024-C3D3-4D76-ACBB-B802042E6521}" dt="2018-02-09T20:14:42.951" v="369" actId="6549"/>
        <pc:sldMkLst>
          <pc:docMk/>
          <pc:sldMk cId="105482073" sldId="706"/>
        </pc:sldMkLst>
      </pc:sldChg>
      <pc:sldChg chg="modSp">
        <pc:chgData name="Michael Bailit" userId="6e5c4604-85bf-41ef-8e97-4724b7d56589" providerId="ADAL" clId="{043E8024-C3D3-4D76-ACBB-B802042E6521}" dt="2018-02-09T19:23:12.126" v="85" actId="255"/>
        <pc:sldMkLst>
          <pc:docMk/>
          <pc:sldMk cId="3204353399" sldId="709"/>
        </pc:sldMkLst>
        <pc:spChg chg="mod">
          <ac:chgData name="Michael Bailit" userId="6e5c4604-85bf-41ef-8e97-4724b7d56589" providerId="ADAL" clId="{043E8024-C3D3-4D76-ACBB-B802042E6521}" dt="2018-02-09T19:23:12.126" v="85" actId="255"/>
          <ac:spMkLst>
            <pc:docMk/>
            <pc:sldMk cId="3204353399" sldId="709"/>
            <ac:spMk id="5" creationId="{C397422F-719C-4AA2-A204-32B61A43CA45}"/>
          </ac:spMkLst>
        </pc:spChg>
      </pc:sldChg>
      <pc:sldChg chg="modSp">
        <pc:chgData name="Michael Bailit" userId="6e5c4604-85bf-41ef-8e97-4724b7d56589" providerId="ADAL" clId="{043E8024-C3D3-4D76-ACBB-B802042E6521}" dt="2018-02-09T19:03:50.439" v="9" actId="6549"/>
        <pc:sldMkLst>
          <pc:docMk/>
          <pc:sldMk cId="2769184619" sldId="719"/>
        </pc:sldMkLst>
        <pc:spChg chg="mod">
          <ac:chgData name="Michael Bailit" userId="6e5c4604-85bf-41ef-8e97-4724b7d56589" providerId="ADAL" clId="{043E8024-C3D3-4D76-ACBB-B802042E6521}" dt="2018-02-09T19:03:50.439" v="9" actId="6549"/>
          <ac:spMkLst>
            <pc:docMk/>
            <pc:sldMk cId="2769184619" sldId="719"/>
            <ac:spMk id="6" creationId="{00000000-0000-0000-0000-000000000000}"/>
          </ac:spMkLst>
        </pc:spChg>
      </pc:sldChg>
      <pc:sldChg chg="modSp modAnim modCm">
        <pc:chgData name="Michael Bailit" userId="6e5c4604-85bf-41ef-8e97-4724b7d56589" providerId="ADAL" clId="{043E8024-C3D3-4D76-ACBB-B802042E6521}" dt="2018-02-10T17:24:09.566" v="370" actId="6549"/>
        <pc:sldMkLst>
          <pc:docMk/>
          <pc:sldMk cId="309591228" sldId="724"/>
        </pc:sldMkLst>
        <pc:spChg chg="mod">
          <ac:chgData name="Michael Bailit" userId="6e5c4604-85bf-41ef-8e97-4724b7d56589" providerId="ADAL" clId="{043E8024-C3D3-4D76-ACBB-B802042E6521}" dt="2018-02-09T19:11:06.877" v="80" actId="14100"/>
          <ac:spMkLst>
            <pc:docMk/>
            <pc:sldMk cId="309591228" sldId="724"/>
            <ac:spMk id="3" creationId="{E25A6C93-0714-41C0-B1C1-D96D05A3335B}"/>
          </ac:spMkLst>
        </pc:spChg>
        <pc:spChg chg="mod">
          <ac:chgData name="Michael Bailit" userId="6e5c4604-85bf-41ef-8e97-4724b7d56589" providerId="ADAL" clId="{043E8024-C3D3-4D76-ACBB-B802042E6521}" dt="2018-02-09T19:11:53.045" v="83" actId="114"/>
          <ac:spMkLst>
            <pc:docMk/>
            <pc:sldMk cId="309591228" sldId="724"/>
            <ac:spMk id="4" creationId="{0ED3B022-F4F8-4D96-A58E-A26DD1A6C57A}"/>
          </ac:spMkLst>
        </pc:spChg>
      </pc:sldChg>
      <pc:sldChg chg="modSp">
        <pc:chgData name="Michael Bailit" userId="6e5c4604-85bf-41ef-8e97-4724b7d56589" providerId="ADAL" clId="{043E8024-C3D3-4D76-ACBB-B802042E6521}" dt="2018-02-09T19:34:58.233" v="316" actId="255"/>
        <pc:sldMkLst>
          <pc:docMk/>
          <pc:sldMk cId="3929847782" sldId="739"/>
        </pc:sldMkLst>
        <pc:spChg chg="mod">
          <ac:chgData name="Michael Bailit" userId="6e5c4604-85bf-41ef-8e97-4724b7d56589" providerId="ADAL" clId="{043E8024-C3D3-4D76-ACBB-B802042E6521}" dt="2018-02-09T19:34:58.233" v="316" actId="255"/>
          <ac:spMkLst>
            <pc:docMk/>
            <pc:sldMk cId="3929847782" sldId="739"/>
            <ac:spMk id="4" creationId="{EBE425AE-13BF-4937-97B6-9DE3D8AD4B6C}"/>
          </ac:spMkLst>
        </pc:spChg>
      </pc:sldChg>
      <pc:sldChg chg="modSp">
        <pc:chgData name="Michael Bailit" userId="6e5c4604-85bf-41ef-8e97-4724b7d56589" providerId="ADAL" clId="{043E8024-C3D3-4D76-ACBB-B802042E6521}" dt="2018-02-09T19:18:01.227" v="84" actId="14100"/>
        <pc:sldMkLst>
          <pc:docMk/>
          <pc:sldMk cId="1501116221" sldId="743"/>
        </pc:sldMkLst>
        <pc:spChg chg="mod">
          <ac:chgData name="Michael Bailit" userId="6e5c4604-85bf-41ef-8e97-4724b7d56589" providerId="ADAL" clId="{043E8024-C3D3-4D76-ACBB-B802042E6521}" dt="2018-02-09T19:18:01.227" v="84" actId="14100"/>
          <ac:spMkLst>
            <pc:docMk/>
            <pc:sldMk cId="1501116221" sldId="743"/>
            <ac:spMk id="3" creationId="{00000000-0000-0000-0000-000000000000}"/>
          </ac:spMkLst>
        </pc:spChg>
      </pc:sldChg>
      <pc:sldChg chg="modSp delCm">
        <pc:chgData name="Michael Bailit" userId="6e5c4604-85bf-41ef-8e97-4724b7d56589" providerId="ADAL" clId="{043E8024-C3D3-4D76-ACBB-B802042E6521}" dt="2018-02-10T17:25:58.451" v="400" actId="20577"/>
        <pc:sldMkLst>
          <pc:docMk/>
          <pc:sldMk cId="4076133109" sldId="749"/>
        </pc:sldMkLst>
        <pc:spChg chg="mod">
          <ac:chgData name="Michael Bailit" userId="6e5c4604-85bf-41ef-8e97-4724b7d56589" providerId="ADAL" clId="{043E8024-C3D3-4D76-ACBB-B802042E6521}" dt="2018-02-10T17:25:58.451" v="400" actId="20577"/>
          <ac:spMkLst>
            <pc:docMk/>
            <pc:sldMk cId="4076133109" sldId="749"/>
            <ac:spMk id="7" creationId="{BA374D13-CD40-4918-B14C-69C55B0B76E1}"/>
          </ac:spMkLst>
        </pc:spChg>
      </pc:sldChg>
      <pc:sldChg chg="addCm delCm modCm">
        <pc:chgData name="Michael Bailit" userId="6e5c4604-85bf-41ef-8e97-4724b7d56589" providerId="ADAL" clId="{043E8024-C3D3-4D76-ACBB-B802042E6521}" dt="2018-02-12T19:00:42.214" v="429" actId="6549"/>
        <pc:sldMkLst>
          <pc:docMk/>
          <pc:sldMk cId="2531727894" sldId="751"/>
        </pc:sldMkLst>
      </pc:sldChg>
      <pc:sldChg chg="modSp addCm modCm">
        <pc:chgData name="Michael Bailit" userId="6e5c4604-85bf-41ef-8e97-4724b7d56589" providerId="ADAL" clId="{043E8024-C3D3-4D76-ACBB-B802042E6521}" dt="2018-02-10T17:29:39.931" v="418" actId="6549"/>
        <pc:sldMkLst>
          <pc:docMk/>
          <pc:sldMk cId="3113870027" sldId="759"/>
        </pc:sldMkLst>
        <pc:spChg chg="mod">
          <ac:chgData name="Michael Bailit" userId="6e5c4604-85bf-41ef-8e97-4724b7d56589" providerId="ADAL" clId="{043E8024-C3D3-4D76-ACBB-B802042E6521}" dt="2018-02-10T17:26:57.728" v="415" actId="20577"/>
          <ac:spMkLst>
            <pc:docMk/>
            <pc:sldMk cId="3113870027" sldId="759"/>
            <ac:spMk id="4" creationId="{FD7C941C-80E8-4B87-B4C1-2545776279C2}"/>
          </ac:spMkLst>
        </pc:spChg>
      </pc:sldChg>
      <pc:sldChg chg="modSp delCm">
        <pc:chgData name="Michael Bailit" userId="6e5c4604-85bf-41ef-8e97-4724b7d56589" providerId="ADAL" clId="{043E8024-C3D3-4D76-ACBB-B802042E6521}" dt="2018-02-09T19:33:51.575" v="312" actId="255"/>
        <pc:sldMkLst>
          <pc:docMk/>
          <pc:sldMk cId="4188535967" sldId="760"/>
        </pc:sldMkLst>
        <pc:spChg chg="mod">
          <ac:chgData name="Michael Bailit" userId="6e5c4604-85bf-41ef-8e97-4724b7d56589" providerId="ADAL" clId="{043E8024-C3D3-4D76-ACBB-B802042E6521}" dt="2018-02-09T19:33:51.575" v="312" actId="255"/>
          <ac:spMkLst>
            <pc:docMk/>
            <pc:sldMk cId="4188535967" sldId="760"/>
            <ac:spMk id="4" creationId="{EBE425AE-13BF-4937-97B6-9DE3D8AD4B6C}"/>
          </ac:spMkLst>
        </pc:spChg>
      </pc:sldChg>
      <pc:sldChg chg="modSp addCm delCm">
        <pc:chgData name="Michael Bailit" userId="6e5c4604-85bf-41ef-8e97-4724b7d56589" providerId="ADAL" clId="{043E8024-C3D3-4D76-ACBB-B802042E6521}" dt="2018-02-10T17:35:02.764" v="422" actId="6549"/>
        <pc:sldMkLst>
          <pc:docMk/>
          <pc:sldMk cId="2383582045" sldId="764"/>
        </pc:sldMkLst>
        <pc:spChg chg="mod">
          <ac:chgData name="Michael Bailit" userId="6e5c4604-85bf-41ef-8e97-4724b7d56589" providerId="ADAL" clId="{043E8024-C3D3-4D76-ACBB-B802042E6521}" dt="2018-02-09T19:57:03.545" v="318" actId="20577"/>
          <ac:spMkLst>
            <pc:docMk/>
            <pc:sldMk cId="2383582045" sldId="764"/>
            <ac:spMk id="3" creationId="{8FB67851-A337-4E60-940C-E3E2E37016D1}"/>
          </ac:spMkLst>
        </pc:spChg>
      </pc:sldChg>
      <pc:sldChg chg="modSp addCm delCm modCm">
        <pc:chgData name="Michael Bailit" userId="6e5c4604-85bf-41ef-8e97-4724b7d56589" providerId="ADAL" clId="{043E8024-C3D3-4D76-ACBB-B802042E6521}" dt="2018-02-10T17:36:14.492" v="427" actId="20577"/>
        <pc:sldMkLst>
          <pc:docMk/>
          <pc:sldMk cId="2073835189" sldId="767"/>
        </pc:sldMkLst>
        <pc:spChg chg="mod">
          <ac:chgData name="Michael Bailit" userId="6e5c4604-85bf-41ef-8e97-4724b7d56589" providerId="ADAL" clId="{043E8024-C3D3-4D76-ACBB-B802042E6521}" dt="2018-02-10T17:36:14.492" v="427" actId="20577"/>
          <ac:spMkLst>
            <pc:docMk/>
            <pc:sldMk cId="2073835189" sldId="767"/>
            <ac:spMk id="3" creationId="{F9CF97C5-DEAC-4225-941A-6CB9B87F6DB7}"/>
          </ac:spMkLst>
        </pc:spChg>
        <pc:spChg chg="mod">
          <ac:chgData name="Michael Bailit" userId="6e5c4604-85bf-41ef-8e97-4724b7d56589" providerId="ADAL" clId="{043E8024-C3D3-4D76-ACBB-B802042E6521}" dt="2018-02-10T17:35:48.453" v="425" actId="948"/>
          <ac:spMkLst>
            <pc:docMk/>
            <pc:sldMk cId="2073835189" sldId="767"/>
            <ac:spMk id="4" creationId="{EBE425AE-13BF-4937-97B6-9DE3D8AD4B6C}"/>
          </ac:spMkLst>
        </pc:spChg>
      </pc:sldChg>
      <pc:sldChg chg="modSp addCm modCm">
        <pc:chgData name="Michael Bailit" userId="6e5c4604-85bf-41ef-8e97-4724b7d56589" providerId="ADAL" clId="{043E8024-C3D3-4D76-ACBB-B802042E6521}" dt="2018-02-09T20:12:26.697" v="335" actId="14100"/>
        <pc:sldMkLst>
          <pc:docMk/>
          <pc:sldMk cId="114531776" sldId="770"/>
        </pc:sldMkLst>
        <pc:spChg chg="mod">
          <ac:chgData name="Michael Bailit" userId="6e5c4604-85bf-41ef-8e97-4724b7d56589" providerId="ADAL" clId="{043E8024-C3D3-4D76-ACBB-B802042E6521}" dt="2018-02-09T20:12:26.697" v="335" actId="14100"/>
          <ac:spMkLst>
            <pc:docMk/>
            <pc:sldMk cId="114531776" sldId="770"/>
            <ac:spMk id="3" creationId="{8FB67851-A337-4E60-940C-E3E2E37016D1}"/>
          </ac:spMkLst>
        </pc:spChg>
      </pc:sldChg>
      <pc:sldChg chg="modSp addCm modCm">
        <pc:chgData name="Michael Bailit" userId="6e5c4604-85bf-41ef-8e97-4724b7d56589" providerId="ADAL" clId="{043E8024-C3D3-4D76-ACBB-B802042E6521}" dt="2018-02-13T22:38:54.419" v="438" actId="6549"/>
        <pc:sldMkLst>
          <pc:docMk/>
          <pc:sldMk cId="1246780757" sldId="771"/>
        </pc:sldMkLst>
        <pc:spChg chg="mod">
          <ac:chgData name="Michael Bailit" userId="6e5c4604-85bf-41ef-8e97-4724b7d56589" providerId="ADAL" clId="{043E8024-C3D3-4D76-ACBB-B802042E6521}" dt="2018-02-09T19:59:42.347" v="322" actId="20577"/>
          <ac:spMkLst>
            <pc:docMk/>
            <pc:sldMk cId="1246780757" sldId="771"/>
            <ac:spMk id="4" creationId="{82A49B57-B05E-4B8E-9B8E-8A4AAFB9F5CF}"/>
          </ac:spMkLst>
        </pc:spChg>
        <pc:graphicFrameChg chg="modGraphic">
          <ac:chgData name="Michael Bailit" userId="6e5c4604-85bf-41ef-8e97-4724b7d56589" providerId="ADAL" clId="{043E8024-C3D3-4D76-ACBB-B802042E6521}" dt="2018-02-13T22:38:54.419" v="438" actId="6549"/>
          <ac:graphicFrameMkLst>
            <pc:docMk/>
            <pc:sldMk cId="1246780757" sldId="771"/>
            <ac:graphicFrameMk id="7" creationId="{00000000-0000-0000-0000-000000000000}"/>
          </ac:graphicFrameMkLst>
        </pc:graphicFrameChg>
      </pc:sldChg>
      <pc:sldChg chg="addCm delCm modCm">
        <pc:chgData name="Michael Bailit" userId="6e5c4604-85bf-41ef-8e97-4724b7d56589" providerId="ADAL" clId="{043E8024-C3D3-4D76-ACBB-B802042E6521}" dt="2018-02-10T17:33:38.762" v="420" actId="6549"/>
        <pc:sldMkLst>
          <pc:docMk/>
          <pc:sldMk cId="1623369171" sldId="773"/>
        </pc:sldMkLst>
      </pc:sldChg>
      <pc:sldChg chg="modSp">
        <pc:chgData name="Michael Bailit" userId="6e5c4604-85bf-41ef-8e97-4724b7d56589" providerId="ADAL" clId="{043E8024-C3D3-4D76-ACBB-B802042E6521}" dt="2018-02-09T20:13:05.484" v="367" actId="6549"/>
        <pc:sldMkLst>
          <pc:docMk/>
          <pc:sldMk cId="1065037658" sldId="774"/>
        </pc:sldMkLst>
        <pc:spChg chg="mod">
          <ac:chgData name="Michael Bailit" userId="6e5c4604-85bf-41ef-8e97-4724b7d56589" providerId="ADAL" clId="{043E8024-C3D3-4D76-ACBB-B802042E6521}" dt="2018-02-09T20:13:05.484" v="367" actId="6549"/>
          <ac:spMkLst>
            <pc:docMk/>
            <pc:sldMk cId="1065037658" sldId="774"/>
            <ac:spMk id="8" creationId="{9BC0C3FC-3CC7-4CED-A43F-93AE04C98277}"/>
          </ac:spMkLst>
        </pc:spChg>
      </pc:sldChg>
      <pc:sldChg chg="delCm">
        <pc:chgData name="Michael Bailit" userId="6e5c4604-85bf-41ef-8e97-4724b7d56589" providerId="ADAL" clId="{043E8024-C3D3-4D76-ACBB-B802042E6521}" dt="2018-02-10T17:34:12.563" v="421" actId="6549"/>
        <pc:sldMkLst>
          <pc:docMk/>
          <pc:sldMk cId="729569122" sldId="77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solidFill>
                  <a:schemeClr val="tx1"/>
                </a:solidFill>
              </a:rPr>
              <a:t>Measures Reviewed by the Taskforce</a:t>
            </a:r>
          </a:p>
          <a:p>
            <a:pPr>
              <a:defRPr/>
            </a:pPr>
            <a:r>
              <a:rPr lang="en-US" sz="1800" dirty="0">
                <a:solidFill>
                  <a:schemeClr val="tx1"/>
                </a:solidFill>
              </a:rPr>
              <a:t>N = 128</a:t>
            </a:r>
          </a:p>
        </c:rich>
      </c:tx>
      <c:layout>
        <c:manualLayout>
          <c:xMode val="edge"/>
          <c:yMode val="edge"/>
          <c:x val="0.16950354609929077"/>
          <c:y val="1.499999999999999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310353493047412"/>
          <c:y val="0.15046377952755904"/>
          <c:w val="0.47677180267239322"/>
          <c:h val="0.6803662481379017"/>
        </c:manualLayout>
      </c:layout>
      <c:pieChart>
        <c:varyColors val="1"/>
        <c:ser>
          <c:idx val="0"/>
          <c:order val="0"/>
          <c:tx>
            <c:strRef>
              <c:f>Sheet1!$B$1</c:f>
              <c:strCache>
                <c:ptCount val="1"/>
                <c:pt idx="0">
                  <c:v>Measures Reviewed by the Taskforce</c:v>
                </c:pt>
              </c:strCache>
            </c:strRef>
          </c:tx>
          <c:spPr>
            <a:ln w="9525">
              <a:solidFill>
                <a:schemeClr val="tx1"/>
              </a:solidFill>
            </a:ln>
          </c:spPr>
          <c:dPt>
            <c:idx val="0"/>
            <c:bubble3D val="0"/>
            <c:spPr>
              <a:solidFill>
                <a:schemeClr val="accent6">
                  <a:lumMod val="60000"/>
                  <a:lumOff val="40000"/>
                </a:schemeClr>
              </a:solidFill>
              <a:ln w="9525">
                <a:solidFill>
                  <a:schemeClr val="tx1"/>
                </a:solidFill>
              </a:ln>
              <a:effectLst/>
            </c:spPr>
            <c:extLst>
              <c:ext xmlns:c16="http://schemas.microsoft.com/office/drawing/2014/chart" uri="{C3380CC4-5D6E-409C-BE32-E72D297353CC}">
                <c16:uniqueId val="{00000002-2B6F-4ABE-9877-30F31326DB33}"/>
              </c:ext>
            </c:extLst>
          </c:dPt>
          <c:dPt>
            <c:idx val="1"/>
            <c:bubble3D val="0"/>
            <c:spPr>
              <a:solidFill>
                <a:schemeClr val="accent4">
                  <a:lumMod val="65000"/>
                  <a:lumOff val="35000"/>
                </a:schemeClr>
              </a:solidFill>
              <a:ln w="9525">
                <a:solidFill>
                  <a:schemeClr val="tx1"/>
                </a:solidFill>
              </a:ln>
              <a:effectLst/>
            </c:spPr>
            <c:extLst>
              <c:ext xmlns:c16="http://schemas.microsoft.com/office/drawing/2014/chart" uri="{C3380CC4-5D6E-409C-BE32-E72D297353CC}">
                <c16:uniqueId val="{00000003-4109-424D-BA62-5B7C0AFA0747}"/>
              </c:ext>
            </c:extLst>
          </c:dPt>
          <c:dPt>
            <c:idx val="2"/>
            <c:bubble3D val="0"/>
            <c:spPr>
              <a:solidFill>
                <a:schemeClr val="tx2">
                  <a:lumMod val="40000"/>
                  <a:lumOff val="60000"/>
                </a:schemeClr>
              </a:solidFill>
              <a:ln w="9525">
                <a:solidFill>
                  <a:schemeClr val="tx1"/>
                </a:solidFill>
              </a:ln>
              <a:effectLst/>
            </c:spPr>
            <c:extLst>
              <c:ext xmlns:c16="http://schemas.microsoft.com/office/drawing/2014/chart" uri="{C3380CC4-5D6E-409C-BE32-E72D297353CC}">
                <c16:uniqueId val="{00000001-2B6F-4ABE-9877-30F31326DB33}"/>
              </c:ext>
            </c:extLst>
          </c:dPt>
          <c:dPt>
            <c:idx val="3"/>
            <c:bubble3D val="0"/>
            <c:spPr>
              <a:solidFill>
                <a:schemeClr val="accent2">
                  <a:shade val="58000"/>
                </a:schemeClr>
              </a:solidFill>
              <a:ln w="9525">
                <a:solidFill>
                  <a:schemeClr val="tx1"/>
                </a:solidFill>
              </a:ln>
              <a:effectLst/>
            </c:spPr>
            <c:extLst>
              <c:ext xmlns:c16="http://schemas.microsoft.com/office/drawing/2014/chart" uri="{C3380CC4-5D6E-409C-BE32-E72D297353CC}">
                <c16:uniqueId val="{00000007-4109-424D-BA62-5B7C0AFA0747}"/>
              </c:ext>
            </c:extLst>
          </c:dPt>
          <c:dPt>
            <c:idx val="4"/>
            <c:bubble3D val="0"/>
            <c:spPr>
              <a:solidFill>
                <a:schemeClr val="accent3">
                  <a:lumMod val="85000"/>
                </a:schemeClr>
              </a:solidFill>
              <a:ln w="9525">
                <a:solidFill>
                  <a:schemeClr val="tx1"/>
                </a:solidFill>
              </a:ln>
              <a:effectLst/>
            </c:spPr>
            <c:extLst>
              <c:ext xmlns:c16="http://schemas.microsoft.com/office/drawing/2014/chart" uri="{C3380CC4-5D6E-409C-BE32-E72D297353CC}">
                <c16:uniqueId val="{00000008-DF6D-43E7-AE28-06C013EA7F0B}"/>
              </c:ext>
            </c:extLst>
          </c:dPt>
          <c:dLbls>
            <c:dLbl>
              <c:idx val="0"/>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B6F-4ABE-9877-30F31326DB33}"/>
                </c:ext>
              </c:extLst>
            </c:dLbl>
            <c:dLbl>
              <c:idx val="2"/>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B6F-4ABE-9877-30F31326DB33}"/>
                </c:ext>
              </c:extLst>
            </c:dLbl>
            <c:dLbl>
              <c:idx val="3"/>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109-424D-BA62-5B7C0AFA0747}"/>
                </c:ext>
              </c:extLst>
            </c:dLbl>
            <c:dLbl>
              <c:idx val="4"/>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DF6D-43E7-AE28-06C013EA7F0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Tentatively Endorsed</c:v>
                </c:pt>
                <c:pt idx="1">
                  <c:v>Did Not Endorse</c:v>
                </c:pt>
                <c:pt idx="2">
                  <c:v>Deferred Consideration</c:v>
                </c:pt>
                <c:pt idx="3">
                  <c:v>Measures Under Consideration</c:v>
                </c:pt>
                <c:pt idx="4">
                  <c:v>Monitoring</c:v>
                </c:pt>
              </c:strCache>
            </c:strRef>
          </c:cat>
          <c:val>
            <c:numRef>
              <c:f>Sheet1!$B$2:$B$6</c:f>
              <c:numCache>
                <c:formatCode>General</c:formatCode>
                <c:ptCount val="5"/>
                <c:pt idx="0">
                  <c:v>32</c:v>
                </c:pt>
                <c:pt idx="1">
                  <c:v>75</c:v>
                </c:pt>
                <c:pt idx="2">
                  <c:v>8</c:v>
                </c:pt>
                <c:pt idx="3">
                  <c:v>9</c:v>
                </c:pt>
                <c:pt idx="4">
                  <c:v>4</c:v>
                </c:pt>
              </c:numCache>
            </c:numRef>
          </c:val>
          <c:extLst>
            <c:ext xmlns:c16="http://schemas.microsoft.com/office/drawing/2014/chart" uri="{C3380CC4-5D6E-409C-BE32-E72D297353CC}">
              <c16:uniqueId val="{00000000-2B6F-4ABE-9877-30F31326DB33}"/>
            </c:ext>
          </c:extLst>
        </c:ser>
        <c:dLbls>
          <c:showLegendKey val="0"/>
          <c:showVal val="0"/>
          <c:showCatName val="0"/>
          <c:showSerName val="0"/>
          <c:showPercent val="0"/>
          <c:showBubbleSize val="0"/>
          <c:showLeaderLines val="1"/>
        </c:dLbls>
        <c:firstSliceAng val="43"/>
      </c:pieChart>
      <c:spPr>
        <a:noFill/>
        <a:ln>
          <a:noFill/>
        </a:ln>
        <a:effectLst/>
      </c:spPr>
    </c:plotArea>
    <c:legend>
      <c:legendPos val="b"/>
      <c:layout>
        <c:manualLayout>
          <c:xMode val="edge"/>
          <c:yMode val="edge"/>
          <c:x val="4.0410872843022284E-2"/>
          <c:y val="0.85570629921259844"/>
          <c:w val="0.92719718545820073"/>
          <c:h val="0.1280775590551181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B481253-7591-4523-955E-F80A848495CF}" type="datetimeFigureOut">
              <a:rPr lang="en-US" smtClean="0"/>
              <a:t>2/16/2018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9DC8BEB-EE67-441D-A873-0468255F46D5}" type="slidenum">
              <a:rPr lang="en-US" smtClean="0"/>
              <a:t>‹#›</a:t>
            </a:fld>
            <a:endParaRPr lang="en-US" dirty="0"/>
          </a:p>
        </p:txBody>
      </p:sp>
    </p:spTree>
    <p:extLst>
      <p:ext uri="{BB962C8B-B14F-4D97-AF65-F5344CB8AC3E}">
        <p14:creationId xmlns:p14="http://schemas.microsoft.com/office/powerpoint/2010/main" val="2609859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E87F2B8-DAB1-4BB7-AA03-13CA34FE8FA5}" type="datetimeFigureOut">
              <a:rPr lang="en-US" smtClean="0"/>
              <a:t>2/16/2018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B7833D-D0AA-4DCD-A1FD-49E43A30758C}" type="slidenum">
              <a:rPr lang="en-US" smtClean="0"/>
              <a:t>‹#›</a:t>
            </a:fld>
            <a:endParaRPr lang="en-US" dirty="0"/>
          </a:p>
        </p:txBody>
      </p:sp>
    </p:spTree>
    <p:extLst>
      <p:ext uri="{BB962C8B-B14F-4D97-AF65-F5344CB8AC3E}">
        <p14:creationId xmlns:p14="http://schemas.microsoft.com/office/powerpoint/2010/main" val="221080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a:t>Click to edit Master title style</a:t>
            </a:r>
            <a:endParaRPr lang="en-US" dirty="0"/>
          </a:p>
        </p:txBody>
      </p:sp>
      <p:sp>
        <p:nvSpPr>
          <p:cNvPr id="6" name="Content Placeholder 7"/>
          <p:cNvSpPr>
            <a:spLocks noGrp="1"/>
          </p:cNvSpPr>
          <p:nvPr>
            <p:ph sz="half" idx="1"/>
          </p:nvPr>
        </p:nvSpPr>
        <p:spPr>
          <a:xfrm>
            <a:off x="533400" y="1371600"/>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a:t>Edit Master text styles</a:t>
            </a:r>
          </a:p>
          <a:p>
            <a:pPr lvl="1"/>
            <a:r>
              <a:rPr lang="en-US"/>
              <a:t>Second level</a:t>
            </a:r>
          </a:p>
        </p:txBody>
      </p:sp>
      <p:sp>
        <p:nvSpPr>
          <p:cNvPr id="4" name="TextBox 3"/>
          <p:cNvSpPr txBox="1"/>
          <p:nvPr userDrawn="1"/>
        </p:nvSpPr>
        <p:spPr>
          <a:xfrm rot="16200000">
            <a:off x="-2008187" y="2961790"/>
            <a:ext cx="4254500" cy="215444"/>
          </a:xfrm>
          <a:prstGeom prst="rect">
            <a:avLst/>
          </a:prstGeom>
          <a:noFill/>
        </p:spPr>
        <p:txBody>
          <a:bodyPr wrap="square" rtlCol="0">
            <a:spAutoFit/>
          </a:bodyPr>
          <a:lstStyle/>
          <a:p>
            <a:pPr algn="ctr"/>
            <a:r>
              <a:rPr lang="en-US" sz="800" b="0" cap="all" baseline="0" dirty="0"/>
              <a:t>Confidential WORKING draft – policy IN DEVELOPMENT</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1"/>
        </a:solidFill>
        <a:effectLst/>
      </p:bgPr>
    </p:bg>
    <p:spTree>
      <p:nvGrpSpPr>
        <p:cNvPr id="1" name=""/>
        <p:cNvGrpSpPr/>
        <p:nvPr/>
      </p:nvGrpSpPr>
      <p:grpSpPr>
        <a:xfrm>
          <a:off x="0" y="0"/>
          <a:ext cx="0" cy="0"/>
          <a:chOff x="0" y="0"/>
          <a:chExt cx="0" cy="0"/>
        </a:xfrm>
      </p:grpSpPr>
      <p:pic>
        <p:nvPicPr>
          <p:cNvPr id="3200002" name="Picture 2"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6350"/>
            <a:ext cx="9188451" cy="6864350"/>
          </a:xfrm>
          <a:prstGeom prst="rect">
            <a:avLst/>
          </a:prstGeom>
          <a:noFill/>
          <a:extLst>
            <a:ext uri="{909E8E84-426E-40DD-AFC4-6F175D3DCCD1}">
              <a14:hiddenFill xmlns:a14="http://schemas.microsoft.com/office/drawing/2010/main">
                <a:solidFill>
                  <a:srgbClr val="FFFFFF"/>
                </a:solidFill>
              </a14:hiddenFill>
            </a:ext>
          </a:extLst>
        </p:spPr>
      </p:pic>
      <p:sp>
        <p:nvSpPr>
          <p:cNvPr id="3200003" name="Rectangle 3"/>
          <p:cNvSpPr>
            <a:spLocks noGrp="1" noChangeArrowheads="1"/>
          </p:cNvSpPr>
          <p:nvPr>
            <p:ph type="subTitle" sz="quarter" idx="1"/>
          </p:nvPr>
        </p:nvSpPr>
        <p:spPr>
          <a:xfrm>
            <a:off x="4267201" y="3124200"/>
            <a:ext cx="4667250" cy="1568257"/>
          </a:xfrm>
        </p:spPr>
        <p:txBody>
          <a:bodyPr lIns="91430" tIns="45716" rIns="91430" bIns="45716"/>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pPr lvl="0"/>
            <a:r>
              <a:rPr lang="en-US" noProof="0"/>
              <a:t>Click to edit Master subtitle style</a:t>
            </a:r>
          </a:p>
        </p:txBody>
      </p:sp>
      <p:sp>
        <p:nvSpPr>
          <p:cNvPr id="3200006" name="Rectangle 6"/>
          <p:cNvSpPr>
            <a:spLocks noChangeArrowheads="1"/>
          </p:cNvSpPr>
          <p:nvPr userDrawn="1"/>
        </p:nvSpPr>
        <p:spPr bwMode="white">
          <a:xfrm>
            <a:off x="152400" y="1143000"/>
            <a:ext cx="4495800"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nchor="b"/>
          <a:lstStyle/>
          <a:p>
            <a:pPr eaLnBrk="0" fontAlgn="base" hangingPunct="0">
              <a:spcBef>
                <a:spcPct val="20000"/>
              </a:spcBef>
              <a:spcAft>
                <a:spcPct val="0"/>
              </a:spcAft>
              <a:tabLst>
                <a:tab pos="915891" algn="l"/>
              </a:tabLst>
            </a:pPr>
            <a:r>
              <a:rPr lang="en-US" altLang="en-US" sz="2800" b="1" dirty="0">
                <a:solidFill>
                  <a:srgbClr val="F8F8F8"/>
                </a:solidFill>
              </a:rPr>
              <a:t>Commonwealth of Massachusetts</a:t>
            </a:r>
            <a:br>
              <a:rPr lang="en-US" altLang="en-US" sz="2800" b="1" dirty="0">
                <a:solidFill>
                  <a:srgbClr val="F8F8F8"/>
                </a:solidFill>
              </a:rPr>
            </a:br>
            <a:r>
              <a:rPr lang="en-US" altLang="en-US" sz="1900" b="1" dirty="0">
                <a:solidFill>
                  <a:srgbClr val="F8F8F8"/>
                </a:solidFill>
              </a:rPr>
              <a:t>Executive Office of Health and Human Services</a:t>
            </a:r>
            <a:br>
              <a:rPr lang="en-US" altLang="en-US" sz="1900" b="1" dirty="0">
                <a:solidFill>
                  <a:srgbClr val="F8F8F8"/>
                </a:solidFill>
              </a:rPr>
            </a:br>
            <a:br>
              <a:rPr lang="en-US" altLang="en-US" sz="1900" b="1" dirty="0">
                <a:solidFill>
                  <a:srgbClr val="F8F8F8"/>
                </a:solidFill>
              </a:rPr>
            </a:br>
            <a:endParaRPr lang="en-US" sz="2800" b="1" dirty="0">
              <a:solidFill>
                <a:srgbClr val="F8F8F8"/>
              </a:solidFill>
            </a:endParaRPr>
          </a:p>
        </p:txBody>
      </p:sp>
      <p:pic>
        <p:nvPicPr>
          <p:cNvPr id="6" name="Picture 5"/>
          <p:cNvPicPr>
            <a:picLocks noChangeAspect="1"/>
          </p:cNvPicPr>
          <p:nvPr userDrawn="1"/>
        </p:nvPicPr>
        <p:blipFill>
          <a:blip r:embed="rId3"/>
          <a:stretch>
            <a:fillRect/>
          </a:stretch>
        </p:blipFill>
        <p:spPr>
          <a:xfrm>
            <a:off x="7189955" y="457200"/>
            <a:ext cx="1934480" cy="1934480"/>
          </a:xfrm>
          <a:prstGeom prst="rect">
            <a:avLst/>
          </a:prstGeom>
        </p:spPr>
      </p:pic>
    </p:spTree>
    <p:extLst>
      <p:ext uri="{BB962C8B-B14F-4D97-AF65-F5344CB8AC3E}">
        <p14:creationId xmlns:p14="http://schemas.microsoft.com/office/powerpoint/2010/main" val="2805093751"/>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3.xml"/><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6"/>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1030" name="Picture 6" descr="best ver2b seal"/>
          <p:cNvPicPr>
            <a:picLocks noChangeAspect="1" noChangeArrowheads="1"/>
          </p:cNvPicPr>
          <p:nvPr/>
        </p:nvPicPr>
        <p:blipFill>
          <a:blip r:embed="rId7">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613525"/>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
        <p:nvSpPr>
          <p:cNvPr id="3198987" name="AcnSubjectTitle_ID_3198987" hidden="1"/>
          <p:cNvSpPr txBox="1">
            <a:spLocks noChangeArrowheads="1"/>
          </p:cNvSpPr>
          <p:nvPr>
            <p:custDataLst>
              <p:tags r:id="rId4"/>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5"/>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4" r:id="rId1"/>
    <p:sldLayoutId id="2147483823" r:id="rId2"/>
  </p:sldLayoutIdLst>
  <p:transition/>
  <p:txStyles>
    <p:titleStyle>
      <a:lvl1pPr algn="l" rtl="0" eaLnBrk="1" fontAlgn="base" hangingPunct="1">
        <a:spcBef>
          <a:spcPct val="20000"/>
        </a:spcBef>
        <a:spcAft>
          <a:spcPct val="0"/>
        </a:spcAft>
        <a:tabLst>
          <a:tab pos="915988" algn="l"/>
        </a:tabLst>
        <a:defRPr sz="2400" b="1">
          <a:solidFill>
            <a:srgbClr val="FFC000"/>
          </a:solidFill>
          <a:latin typeface="+mj-lt"/>
          <a:ea typeface="+mj-ea"/>
          <a:cs typeface="+mj-cs"/>
        </a:defRPr>
      </a:lvl1pPr>
      <a:lvl2pPr algn="l" rtl="0" eaLnBrk="1" fontAlgn="base" hangingPunct="1">
        <a:spcBef>
          <a:spcPct val="20000"/>
        </a:spcBef>
        <a:spcAft>
          <a:spcPct val="0"/>
        </a:spcAft>
        <a:tabLst>
          <a:tab pos="915988" algn="l"/>
        </a:tabLst>
        <a:defRPr sz="2400" b="1">
          <a:solidFill>
            <a:srgbClr val="FFC000"/>
          </a:solidFill>
          <a:latin typeface="Arial" pitchFamily="34" charset="0"/>
        </a:defRPr>
      </a:lvl2pPr>
      <a:lvl3pPr algn="l" rtl="0" eaLnBrk="1" fontAlgn="base" hangingPunct="1">
        <a:spcBef>
          <a:spcPct val="20000"/>
        </a:spcBef>
        <a:spcAft>
          <a:spcPct val="0"/>
        </a:spcAft>
        <a:tabLst>
          <a:tab pos="915988" algn="l"/>
        </a:tabLst>
        <a:defRPr sz="2400" b="1">
          <a:solidFill>
            <a:srgbClr val="FFC000"/>
          </a:solidFill>
          <a:latin typeface="Arial" pitchFamily="34" charset="0"/>
        </a:defRPr>
      </a:lvl3pPr>
      <a:lvl4pPr algn="l" rtl="0" eaLnBrk="1" fontAlgn="base" hangingPunct="1">
        <a:spcBef>
          <a:spcPct val="20000"/>
        </a:spcBef>
        <a:spcAft>
          <a:spcPct val="0"/>
        </a:spcAft>
        <a:tabLst>
          <a:tab pos="915988" algn="l"/>
        </a:tabLst>
        <a:defRPr sz="2400" b="1">
          <a:solidFill>
            <a:srgbClr val="FFC000"/>
          </a:solidFill>
          <a:latin typeface="Arial" pitchFamily="34" charset="0"/>
        </a:defRPr>
      </a:lvl4pPr>
      <a:lvl5pPr algn="l" rtl="0" eaLnBrk="1" fontAlgn="base" hangingPunct="1">
        <a:spcBef>
          <a:spcPct val="20000"/>
        </a:spcBef>
        <a:spcAft>
          <a:spcPct val="0"/>
        </a:spcAft>
        <a:tabLst>
          <a:tab pos="915988" algn="l"/>
        </a:tabLst>
        <a:defRPr sz="2400" b="1">
          <a:solidFill>
            <a:srgbClr val="FFC000"/>
          </a:solidFill>
          <a:latin typeface="Arial" pitchFamily="34" charset="0"/>
        </a:defRPr>
      </a:lvl5pPr>
      <a:lvl6pPr marL="457200" algn="l" rtl="0" eaLnBrk="1" fontAlgn="base" hangingPunct="1">
        <a:spcBef>
          <a:spcPct val="20000"/>
        </a:spcBef>
        <a:spcAft>
          <a:spcPct val="0"/>
        </a:spcAft>
        <a:tabLst>
          <a:tab pos="915988" algn="l"/>
        </a:tabLst>
        <a:defRPr sz="2400" b="1">
          <a:solidFill>
            <a:schemeClr val="accent1"/>
          </a:solidFill>
          <a:latin typeface="Arial" pitchFamily="34" charset="0"/>
        </a:defRPr>
      </a:lvl6pPr>
      <a:lvl7pPr marL="914400" algn="l" rtl="0" eaLnBrk="1" fontAlgn="base" hangingPunct="1">
        <a:spcBef>
          <a:spcPct val="20000"/>
        </a:spcBef>
        <a:spcAft>
          <a:spcPct val="0"/>
        </a:spcAft>
        <a:tabLst>
          <a:tab pos="915988" algn="l"/>
        </a:tabLst>
        <a:defRPr sz="2400" b="1">
          <a:solidFill>
            <a:schemeClr val="accent1"/>
          </a:solidFill>
          <a:latin typeface="Arial" pitchFamily="34" charset="0"/>
        </a:defRPr>
      </a:lvl7pPr>
      <a:lvl8pPr marL="1371600" algn="l" rtl="0" eaLnBrk="1" fontAlgn="base" hangingPunct="1">
        <a:spcBef>
          <a:spcPct val="20000"/>
        </a:spcBef>
        <a:spcAft>
          <a:spcPct val="0"/>
        </a:spcAft>
        <a:tabLst>
          <a:tab pos="915988" algn="l"/>
        </a:tabLst>
        <a:defRPr sz="2400" b="1">
          <a:solidFill>
            <a:schemeClr val="accent1"/>
          </a:solidFill>
          <a:latin typeface="Arial" pitchFamily="34" charset="0"/>
        </a:defRPr>
      </a:lvl8pPr>
      <a:lvl9pPr marL="1828800" algn="l" rtl="0" eaLnBrk="1" fontAlgn="base" hangingPunct="1">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1" fontAlgn="base" hangingPunct="1">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1" fontAlgn="base" hangingPunct="1">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p:txBody>
          <a:bodyPr>
            <a:normAutofit/>
          </a:bodyPr>
          <a:lstStyle/>
          <a:p>
            <a:pPr>
              <a:buNone/>
            </a:pPr>
            <a:r>
              <a:rPr lang="en-US" b="1" cap="all" dirty="0"/>
              <a:t>EOHHS Quality Measurement alignment taskforce </a:t>
            </a:r>
          </a:p>
          <a:p>
            <a:endParaRPr lang="en-US" dirty="0"/>
          </a:p>
        </p:txBody>
      </p:sp>
      <p:sp>
        <p:nvSpPr>
          <p:cNvPr id="3" name="Text Placeholder 1"/>
          <p:cNvSpPr txBox="1">
            <a:spLocks/>
          </p:cNvSpPr>
          <p:nvPr/>
        </p:nvSpPr>
        <p:spPr>
          <a:xfrm>
            <a:off x="4515416" y="5943600"/>
            <a:ext cx="3923168" cy="533401"/>
          </a:xfrm>
          <a:prstGeom prst="rect">
            <a:avLst/>
          </a:prstGeom>
        </p:spPr>
        <p:txBody>
          <a:bodyPr>
            <a:normAutofit fontScale="6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dirty="0"/>
              <a:t>Meeting #11</a:t>
            </a:r>
          </a:p>
          <a:p>
            <a:pPr marL="0" indent="0" algn="ctr">
              <a:buNone/>
            </a:pPr>
            <a:r>
              <a:rPr lang="en-US" dirty="0"/>
              <a:t>February 27, 2018</a:t>
            </a:r>
          </a:p>
        </p:txBody>
      </p:sp>
    </p:spTree>
    <p:extLst>
      <p:ext uri="{BB962C8B-B14F-4D97-AF65-F5344CB8AC3E}">
        <p14:creationId xmlns:p14="http://schemas.microsoft.com/office/powerpoint/2010/main" val="12102508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352" y="1444752"/>
            <a:ext cx="8229600" cy="4803648"/>
          </a:xfrm>
        </p:spPr>
        <p:txBody>
          <a:bodyPr/>
          <a:lstStyle/>
          <a:p>
            <a:r>
              <a:rPr lang="en-US" dirty="0"/>
              <a:t>Here is where the Taskforce stands in terms of its first pass review of the performance measure domains:</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0951960A-504D-445C-8D37-1A9A2BE88A52}" type="slidenum">
              <a:rPr lang="en-US" altLang="en-US" smtClean="0"/>
              <a:pPr>
                <a:defRPr/>
              </a:pPr>
              <a:t>10</a:t>
            </a:fld>
            <a:endParaRPr lang="en-US" altLang="en-US" dirty="0"/>
          </a:p>
        </p:txBody>
      </p:sp>
      <p:sp>
        <p:nvSpPr>
          <p:cNvPr id="5" name="TextBox 4">
            <a:extLst>
              <a:ext uri="{FF2B5EF4-FFF2-40B4-BE49-F238E27FC236}">
                <a16:creationId xmlns:a16="http://schemas.microsoft.com/office/drawing/2014/main" id="{C397422F-719C-4AA2-A204-32B61A43CA45}"/>
              </a:ext>
            </a:extLst>
          </p:cNvPr>
          <p:cNvSpPr txBox="1"/>
          <p:nvPr/>
        </p:nvSpPr>
        <p:spPr>
          <a:xfrm>
            <a:off x="530352" y="2221736"/>
            <a:ext cx="8382000" cy="4635115"/>
          </a:xfrm>
          <a:prstGeom prst="rect">
            <a:avLst/>
          </a:prstGeom>
          <a:noFill/>
        </p:spPr>
        <p:txBody>
          <a:bodyPr wrap="square" numCol="2" rtlCol="0">
            <a:spAutoFit/>
          </a:bodyPr>
          <a:lstStyle/>
          <a:p>
            <a:pPr lvl="1" eaLnBrk="1" hangingPunct="1">
              <a:spcBef>
                <a:spcPct val="20000"/>
              </a:spcBef>
            </a:pPr>
            <a:r>
              <a:rPr lang="en-US" b="1" u="sng" dirty="0">
                <a:latin typeface="Book Antiqua" panose="02040602050305030304" pitchFamily="18" charset="0"/>
              </a:rPr>
              <a:t>Complete (8):</a:t>
            </a:r>
          </a:p>
          <a:p>
            <a:pPr marL="742950" lvl="1" indent="-285750">
              <a:spcBef>
                <a:spcPct val="20000"/>
              </a:spcBef>
              <a:buChar char="–"/>
            </a:pPr>
            <a:r>
              <a:rPr lang="en-US" dirty="0">
                <a:latin typeface="Book Antiqua" panose="02040602050305030304" pitchFamily="18" charset="0"/>
              </a:rPr>
              <a:t>Preventive Care</a:t>
            </a:r>
          </a:p>
          <a:p>
            <a:pPr marL="742950" lvl="1" indent="-285750" eaLnBrk="1" hangingPunct="1">
              <a:spcBef>
                <a:spcPct val="20000"/>
              </a:spcBef>
              <a:buChar char="–"/>
            </a:pPr>
            <a:r>
              <a:rPr lang="en-US" dirty="0">
                <a:latin typeface="Book Antiqua" panose="02040602050305030304" pitchFamily="18" charset="0"/>
              </a:rPr>
              <a:t>Behavioral Health</a:t>
            </a:r>
          </a:p>
          <a:p>
            <a:pPr marL="742950" lvl="1" indent="-285750">
              <a:spcBef>
                <a:spcPct val="20000"/>
              </a:spcBef>
              <a:buFontTx/>
              <a:buChar char="–"/>
            </a:pPr>
            <a:r>
              <a:rPr lang="en-US" dirty="0">
                <a:latin typeface="Book Antiqua" panose="02040602050305030304" pitchFamily="18" charset="0"/>
              </a:rPr>
              <a:t>Opioid Prescribing and Treatment</a:t>
            </a:r>
          </a:p>
          <a:p>
            <a:pPr marL="742950" lvl="1" indent="-285750">
              <a:spcBef>
                <a:spcPct val="20000"/>
              </a:spcBef>
              <a:buFontTx/>
              <a:buChar char="–"/>
            </a:pPr>
            <a:r>
              <a:rPr lang="en-US" dirty="0">
                <a:latin typeface="Book Antiqua" panose="02040602050305030304" pitchFamily="18" charset="0"/>
              </a:rPr>
              <a:t>Maternity Care</a:t>
            </a:r>
          </a:p>
          <a:p>
            <a:pPr marL="742950" lvl="1" indent="-285750">
              <a:spcBef>
                <a:spcPct val="20000"/>
              </a:spcBef>
              <a:buFontTx/>
              <a:buChar char="–"/>
            </a:pPr>
            <a:r>
              <a:rPr lang="en-US" dirty="0">
                <a:latin typeface="Book Antiqua" panose="02040602050305030304" pitchFamily="18" charset="0"/>
              </a:rPr>
              <a:t>Acute Care</a:t>
            </a:r>
          </a:p>
          <a:p>
            <a:pPr marL="742950" lvl="1" indent="-285750">
              <a:spcBef>
                <a:spcPct val="20000"/>
              </a:spcBef>
              <a:buFontTx/>
              <a:buChar char="–"/>
            </a:pPr>
            <a:r>
              <a:rPr lang="en-US" dirty="0">
                <a:latin typeface="Book Antiqua" panose="02040602050305030304" pitchFamily="18" charset="0"/>
              </a:rPr>
              <a:t>Chronic Illness Care</a:t>
            </a:r>
          </a:p>
          <a:p>
            <a:pPr marL="742950" lvl="1" indent="-285750">
              <a:spcBef>
                <a:spcPct val="20000"/>
              </a:spcBef>
              <a:buFontTx/>
              <a:buChar char="–"/>
            </a:pPr>
            <a:r>
              <a:rPr lang="en-US" dirty="0">
                <a:latin typeface="Book Antiqua" panose="02040602050305030304" pitchFamily="18" charset="0"/>
              </a:rPr>
              <a:t>Equity</a:t>
            </a:r>
          </a:p>
          <a:p>
            <a:pPr marL="742950" lvl="1" indent="-285750">
              <a:spcBef>
                <a:spcPct val="20000"/>
              </a:spcBef>
              <a:buFontTx/>
              <a:buChar char="–"/>
            </a:pPr>
            <a:r>
              <a:rPr lang="en-US" dirty="0">
                <a:latin typeface="Book Antiqua" panose="02040602050305030304" pitchFamily="18" charset="0"/>
              </a:rPr>
              <a:t>Social Determinants of Health </a:t>
            </a:r>
          </a:p>
          <a:p>
            <a:pPr lvl="1" eaLnBrk="1" hangingPunct="1">
              <a:spcBef>
                <a:spcPct val="20000"/>
              </a:spcBef>
            </a:pPr>
            <a:endParaRPr lang="en-US" b="1" dirty="0">
              <a:latin typeface="Book Antiqua" panose="02040602050305030304" pitchFamily="18" charset="0"/>
            </a:endParaRPr>
          </a:p>
          <a:p>
            <a:pPr lvl="1" eaLnBrk="1" hangingPunct="1">
              <a:spcBef>
                <a:spcPct val="20000"/>
              </a:spcBef>
            </a:pPr>
            <a:endParaRPr lang="en-US" b="1" dirty="0">
              <a:latin typeface="Book Antiqua" panose="02040602050305030304" pitchFamily="18" charset="0"/>
            </a:endParaRPr>
          </a:p>
          <a:p>
            <a:pPr lvl="1" eaLnBrk="1" hangingPunct="1">
              <a:spcBef>
                <a:spcPct val="20000"/>
              </a:spcBef>
            </a:pPr>
            <a:endParaRPr lang="en-US" b="1" dirty="0">
              <a:latin typeface="Book Antiqua" panose="02040602050305030304" pitchFamily="18" charset="0"/>
            </a:endParaRPr>
          </a:p>
          <a:p>
            <a:pPr lvl="1">
              <a:spcBef>
                <a:spcPct val="20000"/>
              </a:spcBef>
            </a:pPr>
            <a:endParaRPr lang="en-US" b="1" u="sng" dirty="0">
              <a:latin typeface="Book Antiqua" panose="02040602050305030304" pitchFamily="18" charset="0"/>
            </a:endParaRPr>
          </a:p>
          <a:p>
            <a:pPr lvl="1">
              <a:spcBef>
                <a:spcPct val="20000"/>
              </a:spcBef>
            </a:pPr>
            <a:r>
              <a:rPr lang="en-US" b="1" u="sng" dirty="0">
                <a:latin typeface="Book Antiqua" panose="02040602050305030304" pitchFamily="18" charset="0"/>
              </a:rPr>
              <a:t>Not Yet Started (7):</a:t>
            </a:r>
            <a:endParaRPr lang="en-US" b="1" dirty="0">
              <a:latin typeface="Book Antiqua" panose="02040602050305030304" pitchFamily="18" charset="0"/>
            </a:endParaRPr>
          </a:p>
          <a:p>
            <a:pPr marL="742950" lvl="1" indent="-285750">
              <a:spcBef>
                <a:spcPct val="20000"/>
              </a:spcBef>
              <a:buFontTx/>
              <a:buChar char="–"/>
            </a:pPr>
            <a:r>
              <a:rPr lang="en-US" dirty="0">
                <a:latin typeface="Book Antiqua" panose="02040602050305030304" pitchFamily="18" charset="0"/>
              </a:rPr>
              <a:t>Patient Experience</a:t>
            </a:r>
          </a:p>
          <a:p>
            <a:pPr marL="742950" lvl="1" indent="-285750">
              <a:spcBef>
                <a:spcPct val="20000"/>
              </a:spcBef>
              <a:buFontTx/>
              <a:buChar char="–"/>
            </a:pPr>
            <a:r>
              <a:rPr lang="en-US" dirty="0">
                <a:latin typeface="Book Antiqua" panose="02040602050305030304" pitchFamily="18" charset="0"/>
              </a:rPr>
              <a:t>Care Coordination</a:t>
            </a:r>
          </a:p>
          <a:p>
            <a:pPr marL="742950" lvl="1" indent="-285750" eaLnBrk="1" hangingPunct="1">
              <a:spcBef>
                <a:spcPct val="20000"/>
              </a:spcBef>
              <a:buFontTx/>
              <a:buChar char="–"/>
            </a:pPr>
            <a:r>
              <a:rPr lang="en-US" dirty="0">
                <a:latin typeface="Book Antiqua" panose="02040602050305030304" pitchFamily="18" charset="0"/>
              </a:rPr>
              <a:t>Integration</a:t>
            </a:r>
          </a:p>
          <a:p>
            <a:pPr marL="742950" lvl="1" indent="-285750" eaLnBrk="1" hangingPunct="1">
              <a:spcBef>
                <a:spcPct val="20000"/>
              </a:spcBef>
              <a:buFontTx/>
              <a:buChar char="–"/>
            </a:pPr>
            <a:r>
              <a:rPr lang="en-US" dirty="0">
                <a:latin typeface="Book Antiqua" panose="02040602050305030304" pitchFamily="18" charset="0"/>
              </a:rPr>
              <a:t>Patient/Provider Communication</a:t>
            </a:r>
          </a:p>
          <a:p>
            <a:pPr marL="742950" lvl="1" indent="-285750">
              <a:spcBef>
                <a:spcPct val="20000"/>
              </a:spcBef>
              <a:buFontTx/>
              <a:buChar char="–"/>
            </a:pPr>
            <a:r>
              <a:rPr lang="en-US" dirty="0">
                <a:latin typeface="Book Antiqua" panose="02040602050305030304" pitchFamily="18" charset="0"/>
              </a:rPr>
              <a:t>Patient Engagement</a:t>
            </a:r>
          </a:p>
          <a:p>
            <a:pPr marL="742950" lvl="1" indent="-285750">
              <a:spcBef>
                <a:spcPct val="20000"/>
              </a:spcBef>
              <a:buFontTx/>
              <a:buChar char="–"/>
            </a:pPr>
            <a:r>
              <a:rPr lang="en-US" dirty="0">
                <a:latin typeface="Book Antiqua" panose="02040602050305030304" pitchFamily="18" charset="0"/>
              </a:rPr>
              <a:t>Team-based Care</a:t>
            </a:r>
          </a:p>
          <a:p>
            <a:pPr marL="742950" lvl="1" indent="-285750" eaLnBrk="1" hangingPunct="1">
              <a:spcBef>
                <a:spcPct val="20000"/>
              </a:spcBef>
              <a:buChar char="–"/>
            </a:pPr>
            <a:r>
              <a:rPr lang="en-US" dirty="0">
                <a:latin typeface="Book Antiqua" panose="02040602050305030304" pitchFamily="18" charset="0"/>
              </a:rPr>
              <a:t>Relationship-centered Care</a:t>
            </a:r>
          </a:p>
          <a:p>
            <a:pPr marL="742950" lvl="1" indent="-285750" eaLnBrk="1" hangingPunct="1">
              <a:spcBef>
                <a:spcPct val="20000"/>
              </a:spcBef>
              <a:buChar char="–"/>
            </a:pPr>
            <a:endParaRPr lang="en-US" sz="900" dirty="0">
              <a:latin typeface="Book Antiqua" panose="02040602050305030304" pitchFamily="18" charset="0"/>
            </a:endParaRPr>
          </a:p>
          <a:p>
            <a:pPr lvl="1">
              <a:spcBef>
                <a:spcPct val="20000"/>
              </a:spcBef>
            </a:pPr>
            <a:r>
              <a:rPr lang="en-US" b="1" u="sng" dirty="0">
                <a:latin typeface="Book Antiqua" panose="02040602050305030304" pitchFamily="18" charset="0"/>
              </a:rPr>
              <a:t>Deferred (1):</a:t>
            </a:r>
          </a:p>
          <a:p>
            <a:pPr marL="742950" lvl="1" indent="-285750">
              <a:spcBef>
                <a:spcPct val="20000"/>
              </a:spcBef>
              <a:buChar char="–"/>
            </a:pPr>
            <a:r>
              <a:rPr lang="en-US" dirty="0">
                <a:latin typeface="Book Antiqua" panose="02040602050305030304" pitchFamily="18" charset="0"/>
              </a:rPr>
              <a:t>Health Behaviors</a:t>
            </a:r>
          </a:p>
          <a:p>
            <a:pPr lvl="1">
              <a:spcBef>
                <a:spcPct val="20000"/>
              </a:spcBef>
            </a:pPr>
            <a:endParaRPr lang="en-US" dirty="0">
              <a:latin typeface="Book Antiqua" panose="02040602050305030304" pitchFamily="18" charset="0"/>
            </a:endParaRPr>
          </a:p>
        </p:txBody>
      </p:sp>
      <p:sp>
        <p:nvSpPr>
          <p:cNvPr id="8" name="Title 7">
            <a:extLst>
              <a:ext uri="{FF2B5EF4-FFF2-40B4-BE49-F238E27FC236}">
                <a16:creationId xmlns:a16="http://schemas.microsoft.com/office/drawing/2014/main" id="{E8B24D0E-F8BE-47BD-BB0B-862C96E8DD7E}"/>
              </a:ext>
            </a:extLst>
          </p:cNvPr>
          <p:cNvSpPr>
            <a:spLocks noGrp="1"/>
          </p:cNvSpPr>
          <p:nvPr>
            <p:ph type="title"/>
          </p:nvPr>
        </p:nvSpPr>
        <p:spPr/>
        <p:txBody>
          <a:bodyPr/>
          <a:lstStyle/>
          <a:p>
            <a:r>
              <a:rPr lang="en-US" dirty="0"/>
              <a:t>Measure Review Progress Update (Cont’d)</a:t>
            </a:r>
          </a:p>
        </p:txBody>
      </p:sp>
    </p:spTree>
    <p:extLst>
      <p:ext uri="{BB962C8B-B14F-4D97-AF65-F5344CB8AC3E}">
        <p14:creationId xmlns:p14="http://schemas.microsoft.com/office/powerpoint/2010/main" val="320435339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645920"/>
            <a:ext cx="8074152" cy="4556234"/>
          </a:xfrm>
        </p:spPr>
        <p:txBody>
          <a:bodyPr/>
          <a:lstStyle/>
          <a:p>
            <a:r>
              <a:rPr lang="en-US" dirty="0"/>
              <a:t>Welcome</a:t>
            </a:r>
          </a:p>
          <a:p>
            <a:r>
              <a:rPr lang="en-US" dirty="0"/>
              <a:t>Recap of 2-6-18 Meeting Decisions &amp; Discussion of Follow-Up Items</a:t>
            </a:r>
          </a:p>
          <a:p>
            <a:r>
              <a:rPr lang="en-US" dirty="0"/>
              <a:t>Measure Review Progress Update</a:t>
            </a:r>
          </a:p>
          <a:p>
            <a:r>
              <a:rPr lang="en-US" dirty="0"/>
              <a:t>Continued Review of Candidate Measures</a:t>
            </a:r>
          </a:p>
          <a:p>
            <a:r>
              <a:rPr lang="en-US" dirty="0"/>
              <a:t>Next Steps</a:t>
            </a:r>
          </a:p>
        </p:txBody>
      </p:sp>
      <p:sp>
        <p:nvSpPr>
          <p:cNvPr id="4" name="Rectangle 3"/>
          <p:cNvSpPr/>
          <p:nvPr/>
        </p:nvSpPr>
        <p:spPr>
          <a:xfrm>
            <a:off x="-153924" y="32766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48210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8C3122-D237-469F-A168-DDD3AF3CC245}"/>
              </a:ext>
            </a:extLst>
          </p:cNvPr>
          <p:cNvSpPr>
            <a:spLocks noGrp="1"/>
          </p:cNvSpPr>
          <p:nvPr>
            <p:ph type="title"/>
          </p:nvPr>
        </p:nvSpPr>
        <p:spPr/>
        <p:txBody>
          <a:bodyPr/>
          <a:lstStyle/>
          <a:p>
            <a:r>
              <a:rPr lang="en-US" dirty="0"/>
              <a:t>Patient Experience</a:t>
            </a:r>
          </a:p>
        </p:txBody>
      </p:sp>
      <p:sp>
        <p:nvSpPr>
          <p:cNvPr id="4" name="Content Placeholder 3">
            <a:extLst>
              <a:ext uri="{FF2B5EF4-FFF2-40B4-BE49-F238E27FC236}">
                <a16:creationId xmlns:a16="http://schemas.microsoft.com/office/drawing/2014/main" id="{F00D8BB1-1106-4000-AF32-7FA490E49C51}"/>
              </a:ext>
            </a:extLst>
          </p:cNvPr>
          <p:cNvSpPr>
            <a:spLocks noGrp="1"/>
          </p:cNvSpPr>
          <p:nvPr>
            <p:ph sz="half" idx="1"/>
          </p:nvPr>
        </p:nvSpPr>
        <p:spPr/>
        <p:txBody>
          <a:bodyPr/>
          <a:lstStyle/>
          <a:p>
            <a:r>
              <a:rPr lang="en-US" dirty="0"/>
              <a:t>Consumer Assessment of Healthcare Providers and Systems (CAHPS) surveys are the most widely used tools to assess patient experience.</a:t>
            </a:r>
          </a:p>
          <a:p>
            <a:endParaRPr lang="en-US" sz="100" dirty="0"/>
          </a:p>
          <a:p>
            <a:r>
              <a:rPr lang="en-US" dirty="0"/>
              <a:t>The Taskforce will be considering the following versions of the CAHPS survey:</a:t>
            </a:r>
          </a:p>
          <a:p>
            <a:pPr lvl="1"/>
            <a:r>
              <a:rPr lang="en-US" b="0" dirty="0"/>
              <a:t>CAHPS Clinician &amp; Group Survey (CG-CAHPS)</a:t>
            </a:r>
          </a:p>
          <a:p>
            <a:pPr lvl="1"/>
            <a:r>
              <a:rPr lang="en-US" b="0" dirty="0"/>
              <a:t>CAHPS Survey for ACOs Participating in Medicare Initiatives (ACO CAHPS)</a:t>
            </a:r>
          </a:p>
          <a:p>
            <a:pPr lvl="1"/>
            <a:r>
              <a:rPr lang="en-US" b="0" dirty="0"/>
              <a:t>CAHPS Surgical Care Survey (Surgical Care CAHPS)</a:t>
            </a:r>
          </a:p>
          <a:p>
            <a:endParaRPr lang="en-US" b="0" dirty="0"/>
          </a:p>
        </p:txBody>
      </p:sp>
      <p:sp>
        <p:nvSpPr>
          <p:cNvPr id="7" name="TextBox 6">
            <a:extLst>
              <a:ext uri="{FF2B5EF4-FFF2-40B4-BE49-F238E27FC236}">
                <a16:creationId xmlns:a16="http://schemas.microsoft.com/office/drawing/2014/main" id="{BA374D13-CD40-4918-B14C-69C55B0B76E1}"/>
              </a:ext>
            </a:extLst>
          </p:cNvPr>
          <p:cNvSpPr txBox="1"/>
          <p:nvPr/>
        </p:nvSpPr>
        <p:spPr>
          <a:xfrm>
            <a:off x="533400" y="5257800"/>
            <a:ext cx="8077200" cy="1323439"/>
          </a:xfrm>
          <a:prstGeom prst="rect">
            <a:avLst/>
          </a:prstGeom>
          <a:noFill/>
        </p:spPr>
        <p:txBody>
          <a:bodyPr wrap="square" rtlCol="0">
            <a:spAutoFit/>
          </a:bodyPr>
          <a:lstStyle/>
          <a:p>
            <a:r>
              <a:rPr lang="en-US" sz="1600" i="1" dirty="0">
                <a:latin typeface="Book Antiqua" panose="02040602050305030304" pitchFamily="18" charset="0"/>
              </a:rPr>
              <a:t>The Taskforce will not be considering the CAHPS Health Plan Survey (CAHPS 5.0H) because it is not applicable for health plan use in ACO contracts.  The Taskforce will also not be considering the Hospital CAHPS survey for the initial aligned measure set because it is a facility-based survey and the Taskforce has opted to defer consideration of facility-based measures until the second year.</a:t>
            </a:r>
          </a:p>
        </p:txBody>
      </p:sp>
    </p:spTree>
    <p:extLst>
      <p:ext uri="{BB962C8B-B14F-4D97-AF65-F5344CB8AC3E}">
        <p14:creationId xmlns:p14="http://schemas.microsoft.com/office/powerpoint/2010/main" val="407613310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D5542-5654-4AF9-A33B-5C9DC7A8AB1C}"/>
              </a:ext>
            </a:extLst>
          </p:cNvPr>
          <p:cNvSpPr>
            <a:spLocks noGrp="1"/>
          </p:cNvSpPr>
          <p:nvPr>
            <p:ph type="title"/>
          </p:nvPr>
        </p:nvSpPr>
        <p:spPr/>
        <p:txBody>
          <a:bodyPr/>
          <a:lstStyle/>
          <a:p>
            <a:r>
              <a:rPr lang="en-US" dirty="0"/>
              <a:t>Patient Experience (Cont’d)</a:t>
            </a:r>
          </a:p>
        </p:txBody>
      </p:sp>
      <p:graphicFrame>
        <p:nvGraphicFramePr>
          <p:cNvPr id="5" name="Content Placeholder 4">
            <a:extLst>
              <a:ext uri="{FF2B5EF4-FFF2-40B4-BE49-F238E27FC236}">
                <a16:creationId xmlns:a16="http://schemas.microsoft.com/office/drawing/2014/main" id="{37170B24-FA9D-4A09-9F10-083426F0872C}"/>
              </a:ext>
            </a:extLst>
          </p:cNvPr>
          <p:cNvGraphicFramePr>
            <a:graphicFrameLocks/>
          </p:cNvGraphicFramePr>
          <p:nvPr>
            <p:extLst>
              <p:ext uri="{D42A27DB-BD31-4B8C-83A1-F6EECF244321}">
                <p14:modId xmlns:p14="http://schemas.microsoft.com/office/powerpoint/2010/main" val="2852054039"/>
              </p:ext>
            </p:extLst>
          </p:nvPr>
        </p:nvGraphicFramePr>
        <p:xfrm>
          <a:off x="340378" y="1188720"/>
          <a:ext cx="8463244" cy="4356735"/>
        </p:xfrm>
        <a:graphic>
          <a:graphicData uri="http://schemas.openxmlformats.org/drawingml/2006/table">
            <a:tbl>
              <a:tblPr/>
              <a:tblGrid>
                <a:gridCol w="914400">
                  <a:extLst>
                    <a:ext uri="{9D8B030D-6E8A-4147-A177-3AD203B41FA5}">
                      <a16:colId xmlns:a16="http://schemas.microsoft.com/office/drawing/2014/main" val="20000"/>
                    </a:ext>
                  </a:extLst>
                </a:gridCol>
                <a:gridCol w="3698222">
                  <a:extLst>
                    <a:ext uri="{9D8B030D-6E8A-4147-A177-3AD203B41FA5}">
                      <a16:colId xmlns:a16="http://schemas.microsoft.com/office/drawing/2014/main" val="20001"/>
                    </a:ext>
                  </a:extLst>
                </a:gridCol>
                <a:gridCol w="1447800">
                  <a:extLst>
                    <a:ext uri="{9D8B030D-6E8A-4147-A177-3AD203B41FA5}">
                      <a16:colId xmlns:a16="http://schemas.microsoft.com/office/drawing/2014/main" val="1176904767"/>
                    </a:ext>
                  </a:extLst>
                </a:gridCol>
                <a:gridCol w="1492522">
                  <a:extLst>
                    <a:ext uri="{9D8B030D-6E8A-4147-A177-3AD203B41FA5}">
                      <a16:colId xmlns:a16="http://schemas.microsoft.com/office/drawing/2014/main" val="3392450115"/>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endParaRPr lang="en-US" sz="1600" b="1" i="0" u="none" strike="noStrike" baseline="30000" dirty="0">
                        <a:solidFill>
                          <a:srgbClr val="FFC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Adult and Pediatric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7799484"/>
                  </a:ext>
                </a:extLst>
              </a:tr>
              <a:tr h="731520">
                <a:tc>
                  <a:txBody>
                    <a:bodyPr/>
                    <a:lstStyle/>
                    <a:p>
                      <a:pPr algn="ctr" fontAlgn="t"/>
                      <a:r>
                        <a:rPr lang="en-US" sz="1600" b="0" i="0" u="none" strike="noStrike" dirty="0">
                          <a:solidFill>
                            <a:schemeClr val="tx1"/>
                          </a:solidFill>
                          <a:effectLst/>
                          <a:latin typeface="+mn-lt"/>
                        </a:rPr>
                        <a:t>0005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CG CAHPS**</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Getting Timely Appointments, Care, and Information</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How Well Providers Communicate with Patients</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Providers’ Use of Information to Coordinate Patient Care</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Helpful, Courteous, and Respectful Office Staff</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Patients’ Rating of Provider</a:t>
                      </a:r>
                    </a:p>
                    <a:p>
                      <a:pPr marL="91440" marR="0" lvl="0" indent="0" algn="l" defTabSz="457200" rtl="0" eaLnBrk="1" fontAlgn="t" latinLnBrk="0" hangingPunct="1">
                        <a:lnSpc>
                          <a:spcPct val="100000"/>
                        </a:lnSpc>
                        <a:spcBef>
                          <a:spcPts val="0"/>
                        </a:spcBef>
                        <a:spcAft>
                          <a:spcPts val="0"/>
                        </a:spcAft>
                        <a:buClrTx/>
                        <a:buSzTx/>
                        <a:buFont typeface="+mj-lt"/>
                        <a:buNone/>
                        <a:tabLst/>
                        <a:defRPr/>
                      </a:pPr>
                      <a:endParaRPr lang="en-US" sz="1400" kern="1200" baseline="0" dirty="0">
                        <a:solidFill>
                          <a:schemeClr val="tx1"/>
                        </a:solidFill>
                        <a:effectLst/>
                        <a:latin typeface="+mn-lt"/>
                        <a:ea typeface="+mn-ea"/>
                        <a:cs typeface="+mn-cs"/>
                      </a:endParaRPr>
                    </a:p>
                    <a:p>
                      <a:pPr marL="182880" marR="0" lvl="0" indent="-9144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effectLst/>
                          <a:latin typeface="+mn-lt"/>
                          <a:ea typeface="+mn-ea"/>
                          <a:cs typeface="+mn-cs"/>
                        </a:rPr>
                        <a:t>Supplemental Item Sets include: </a:t>
                      </a:r>
                    </a:p>
                    <a:p>
                      <a:pPr marL="274320" marR="0" lvl="1" indent="-9144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effectLst/>
                          <a:latin typeface="+mn-lt"/>
                          <a:ea typeface="+mn-ea"/>
                          <a:cs typeface="+mn-cs"/>
                        </a:rPr>
                        <a:t>Patient-Centered Medical Home</a:t>
                      </a:r>
                    </a:p>
                    <a:p>
                      <a:pPr marL="274320" marR="0" lvl="1" indent="-9144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effectLst/>
                          <a:latin typeface="+mn-lt"/>
                          <a:ea typeface="+mn-ea"/>
                          <a:cs typeface="+mn-cs"/>
                        </a:rPr>
                        <a:t>Health Literacy (How Well Providers Communicate about Medicines)</a:t>
                      </a:r>
                    </a:p>
                    <a:p>
                      <a:pPr marL="274320" marR="0" lvl="1" indent="-9144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effectLst/>
                          <a:latin typeface="+mn-lt"/>
                          <a:ea typeface="+mn-ea"/>
                          <a:cs typeface="+mn-cs"/>
                        </a:rPr>
                        <a:t>Health Information Technology</a:t>
                      </a:r>
                    </a:p>
                    <a:p>
                      <a:pPr marL="274320" marR="0" lvl="1" indent="-9144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effectLst/>
                          <a:latin typeface="+mn-lt"/>
                          <a:ea typeface="+mn-ea"/>
                          <a:cs typeface="+mn-cs"/>
                        </a:rPr>
                        <a:t>Health Promotion and Education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AHRQ</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Varies</a:t>
                      </a:r>
                      <a:r>
                        <a:rPr lang="en-US" sz="1600" b="0" i="0" u="none" strike="noStrike" baseline="30000" dirty="0">
                          <a:solidFill>
                            <a:schemeClr val="tx1"/>
                          </a:solidFill>
                          <a:effectLst/>
                          <a:latin typeface="+mn-lt"/>
                        </a:rPr>
                        <a:t>&amp;</a:t>
                      </a:r>
                    </a:p>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254151504"/>
                  </a:ext>
                </a:extLst>
              </a:tr>
            </a:tbl>
          </a:graphicData>
        </a:graphic>
      </p:graphicFrame>
      <p:sp>
        <p:nvSpPr>
          <p:cNvPr id="4" name="TextBox 3">
            <a:extLst>
              <a:ext uri="{FF2B5EF4-FFF2-40B4-BE49-F238E27FC236}">
                <a16:creationId xmlns:a16="http://schemas.microsoft.com/office/drawing/2014/main" id="{E3BE663C-B397-4D5F-B39E-BE78FEFD2175}"/>
              </a:ext>
            </a:extLst>
          </p:cNvPr>
          <p:cNvSpPr txBox="1"/>
          <p:nvPr/>
        </p:nvSpPr>
        <p:spPr>
          <a:xfrm>
            <a:off x="342900" y="5562020"/>
            <a:ext cx="8460722" cy="738664"/>
          </a:xfrm>
          <a:prstGeom prst="rect">
            <a:avLst/>
          </a:prstGeom>
          <a:noFill/>
        </p:spPr>
        <p:txBody>
          <a:bodyPr wrap="square" rtlCol="0">
            <a:spAutoFit/>
          </a:bodyPr>
          <a:lstStyle/>
          <a:p>
            <a:r>
              <a:rPr lang="en-US" sz="1400" i="1" dirty="0">
                <a:latin typeface="Book Antiqua" panose="02040602050305030304" pitchFamily="18" charset="0"/>
              </a:rPr>
              <a:t>**CMS/AHIP CQMC measure.</a:t>
            </a:r>
          </a:p>
          <a:p>
            <a:r>
              <a:rPr lang="en-US" sz="1400" i="1" baseline="30000" dirty="0">
                <a:latin typeface="Book Antiqua" panose="02040602050305030304" pitchFamily="18" charset="0"/>
              </a:rPr>
              <a:t>&amp;</a:t>
            </a:r>
            <a:r>
              <a:rPr lang="en-US" sz="1400" i="1" dirty="0">
                <a:latin typeface="Book Antiqua" panose="02040602050305030304" pitchFamily="18" charset="0"/>
              </a:rPr>
              <a:t>Different measure sets include various composite rates from the patient experience surveys.  The range indicated includes the minimum and maximum number of measures sets in which individual composites are found. </a:t>
            </a:r>
          </a:p>
        </p:txBody>
      </p:sp>
    </p:spTree>
    <p:extLst>
      <p:ext uri="{BB962C8B-B14F-4D97-AF65-F5344CB8AC3E}">
        <p14:creationId xmlns:p14="http://schemas.microsoft.com/office/powerpoint/2010/main" val="224204928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42FEAC-F864-4358-B58C-02660F40FD89}"/>
              </a:ext>
            </a:extLst>
          </p:cNvPr>
          <p:cNvSpPr>
            <a:spLocks noGrp="1"/>
          </p:cNvSpPr>
          <p:nvPr>
            <p:ph type="title"/>
          </p:nvPr>
        </p:nvSpPr>
        <p:spPr/>
        <p:txBody>
          <a:bodyPr/>
          <a:lstStyle/>
          <a:p>
            <a:r>
              <a:rPr lang="en-US" dirty="0"/>
              <a:t>Patient Experience (Cont’d)</a:t>
            </a:r>
          </a:p>
        </p:txBody>
      </p:sp>
      <p:sp>
        <p:nvSpPr>
          <p:cNvPr id="4" name="Content Placeholder 3">
            <a:extLst>
              <a:ext uri="{FF2B5EF4-FFF2-40B4-BE49-F238E27FC236}">
                <a16:creationId xmlns:a16="http://schemas.microsoft.com/office/drawing/2014/main" id="{FD7C941C-80E8-4B87-B4C1-2545776279C2}"/>
              </a:ext>
            </a:extLst>
          </p:cNvPr>
          <p:cNvSpPr>
            <a:spLocks noGrp="1"/>
          </p:cNvSpPr>
          <p:nvPr>
            <p:ph sz="half" idx="1"/>
          </p:nvPr>
        </p:nvSpPr>
        <p:spPr>
          <a:xfrm>
            <a:off x="381000" y="1023938"/>
            <a:ext cx="8458200" cy="5605462"/>
          </a:xfrm>
        </p:spPr>
        <p:txBody>
          <a:bodyPr/>
          <a:lstStyle/>
          <a:p>
            <a:r>
              <a:rPr lang="en-US" sz="1800" dirty="0"/>
              <a:t>For the ACO/DSRIP measure set, MassHealth is proposing to use a version of the CG-CAHPS survey that has been modified by MHQP and is currently in use by commercial payers.  The MHQP version includes slightly different composite measures and one additional question not found in CAHPS in the adult survey (in the “Knowledge of Patient” composite).</a:t>
            </a:r>
          </a:p>
        </p:txBody>
      </p:sp>
      <p:sp>
        <p:nvSpPr>
          <p:cNvPr id="5" name="TextBox 4">
            <a:extLst>
              <a:ext uri="{FF2B5EF4-FFF2-40B4-BE49-F238E27FC236}">
                <a16:creationId xmlns:a16="http://schemas.microsoft.com/office/drawing/2014/main" id="{620893A7-5431-42AD-A166-C1F8B9011A32}"/>
              </a:ext>
            </a:extLst>
          </p:cNvPr>
          <p:cNvSpPr txBox="1"/>
          <p:nvPr/>
        </p:nvSpPr>
        <p:spPr>
          <a:xfrm>
            <a:off x="381000" y="2533523"/>
            <a:ext cx="4267200" cy="4031873"/>
          </a:xfrm>
          <a:prstGeom prst="rect">
            <a:avLst/>
          </a:prstGeom>
          <a:noFill/>
        </p:spPr>
        <p:txBody>
          <a:bodyPr wrap="square" rtlCol="0">
            <a:spAutoFit/>
          </a:bodyPr>
          <a:lstStyle/>
          <a:p>
            <a:r>
              <a:rPr lang="en-US" sz="1600" b="1" u="sng" dirty="0">
                <a:latin typeface="Book Antiqua" panose="02040602050305030304" pitchFamily="18" charset="0"/>
              </a:rPr>
              <a:t>Adult Survey</a:t>
            </a:r>
          </a:p>
          <a:p>
            <a:pPr marL="434340" lvl="0" indent="-342900" defTabSz="457200" fontAlgn="t">
              <a:buFont typeface="+mj-lt"/>
              <a:buAutoNum type="arabicPeriod"/>
              <a:defRPr/>
            </a:pPr>
            <a:r>
              <a:rPr lang="en-US" sz="1600" dirty="0">
                <a:latin typeface="Book Antiqua" panose="02040602050305030304" pitchFamily="18" charset="0"/>
              </a:rPr>
              <a:t>Organizational Access </a:t>
            </a:r>
            <a:r>
              <a:rPr lang="en-US" sz="1600" i="1" dirty="0">
                <a:latin typeface="Book Antiqua" panose="02040602050305030304" pitchFamily="18" charset="0"/>
              </a:rPr>
              <a:t>(AHRQ: Getting Timely Appointments, Care, and Information)</a:t>
            </a:r>
          </a:p>
          <a:p>
            <a:pPr marL="434340" lvl="0" indent="-342900" defTabSz="457200" fontAlgn="t">
              <a:buFont typeface="+mj-lt"/>
              <a:buAutoNum type="arabicPeriod"/>
              <a:defRPr/>
            </a:pPr>
            <a:r>
              <a:rPr lang="en-US" sz="1600" dirty="0">
                <a:latin typeface="Book Antiqua" panose="02040602050305030304" pitchFamily="18" charset="0"/>
              </a:rPr>
              <a:t>Communication </a:t>
            </a:r>
            <a:r>
              <a:rPr lang="en-US" sz="1600" i="1" dirty="0">
                <a:latin typeface="Book Antiqua" panose="02040602050305030304" pitchFamily="18" charset="0"/>
              </a:rPr>
              <a:t>(AHRQ: How Well Providers Communicate with Patients)</a:t>
            </a:r>
          </a:p>
          <a:p>
            <a:pPr marL="434340" lvl="0" indent="-342900" defTabSz="457200" fontAlgn="t">
              <a:buFont typeface="+mj-lt"/>
              <a:buAutoNum type="arabicPeriod"/>
              <a:defRPr/>
            </a:pPr>
            <a:r>
              <a:rPr lang="en-US" sz="1600" dirty="0">
                <a:latin typeface="Book Antiqua" panose="02040602050305030304" pitchFamily="18" charset="0"/>
              </a:rPr>
              <a:t>Knowledge of Patient*</a:t>
            </a:r>
          </a:p>
          <a:p>
            <a:pPr marL="434340" lvl="0" indent="-342900" defTabSz="457200" fontAlgn="t">
              <a:buFont typeface="+mj-lt"/>
              <a:buAutoNum type="arabicPeriod"/>
              <a:defRPr/>
            </a:pPr>
            <a:r>
              <a:rPr lang="en-US" sz="1600" dirty="0">
                <a:latin typeface="Book Antiqua" panose="02040602050305030304" pitchFamily="18" charset="0"/>
              </a:rPr>
              <a:t>Integration of Care</a:t>
            </a:r>
          </a:p>
          <a:p>
            <a:pPr marL="434340" lvl="0" indent="-342900" defTabSz="457200" fontAlgn="t">
              <a:buFont typeface="+mj-lt"/>
              <a:buAutoNum type="arabicPeriod"/>
              <a:defRPr/>
            </a:pPr>
            <a:r>
              <a:rPr lang="en-US" sz="1600" dirty="0">
                <a:latin typeface="Book Antiqua" panose="02040602050305030304" pitchFamily="18" charset="0"/>
              </a:rPr>
              <a:t>Self-Management </a:t>
            </a:r>
            <a:r>
              <a:rPr lang="en-US" sz="1600" i="1" dirty="0">
                <a:latin typeface="Book Antiqua" panose="02040602050305030304" pitchFamily="18" charset="0"/>
              </a:rPr>
              <a:t>(AHRQ: composite from PCMH Item Set)</a:t>
            </a:r>
            <a:r>
              <a:rPr lang="en-US" sz="1600" dirty="0">
                <a:latin typeface="Book Antiqua" panose="02040602050305030304" pitchFamily="18" charset="0"/>
              </a:rPr>
              <a:t> </a:t>
            </a:r>
          </a:p>
          <a:p>
            <a:pPr marL="434340" lvl="0" indent="-342900" defTabSz="457200" fontAlgn="t">
              <a:buFont typeface="+mj-lt"/>
              <a:buAutoNum type="arabicPeriod"/>
              <a:defRPr/>
            </a:pPr>
            <a:r>
              <a:rPr lang="en-US" sz="1600" dirty="0">
                <a:latin typeface="Book Antiqua" panose="02040602050305030304" pitchFamily="18" charset="0"/>
              </a:rPr>
              <a:t>Adult Behavioral Health</a:t>
            </a:r>
          </a:p>
          <a:p>
            <a:pPr marL="434340" lvl="0" indent="-342900" defTabSz="457200" fontAlgn="t">
              <a:buFont typeface="+mj-lt"/>
              <a:buAutoNum type="arabicPeriod"/>
              <a:defRPr/>
            </a:pPr>
            <a:r>
              <a:rPr lang="en-US" sz="1600" dirty="0">
                <a:latin typeface="Book Antiqua" panose="02040602050305030304" pitchFamily="18" charset="0"/>
              </a:rPr>
              <a:t>Office Staff </a:t>
            </a:r>
            <a:r>
              <a:rPr lang="en-US" sz="1600" i="1" dirty="0">
                <a:latin typeface="Book Antiqua" panose="02040602050305030304" pitchFamily="18" charset="0"/>
              </a:rPr>
              <a:t>(AHRQ: Helpful, Courteous, and Respectful Office Staff)</a:t>
            </a:r>
          </a:p>
          <a:p>
            <a:pPr marL="434340" lvl="0" indent="-342900" defTabSz="457200" fontAlgn="t">
              <a:buFont typeface="+mj-lt"/>
              <a:buAutoNum type="arabicPeriod"/>
              <a:defRPr/>
            </a:pPr>
            <a:r>
              <a:rPr lang="en-US" sz="1600" dirty="0">
                <a:latin typeface="Book Antiqua" panose="02040602050305030304" pitchFamily="18" charset="0"/>
              </a:rPr>
              <a:t>Rating </a:t>
            </a:r>
            <a:r>
              <a:rPr lang="en-US" sz="1600" i="1" dirty="0">
                <a:latin typeface="Book Antiqua" panose="02040602050305030304" pitchFamily="18" charset="0"/>
              </a:rPr>
              <a:t>(AHRQ: Patients’ Rating of Provider)</a:t>
            </a:r>
          </a:p>
          <a:p>
            <a:pPr marL="434340" lvl="0" indent="-342900" defTabSz="457200" fontAlgn="t">
              <a:buFont typeface="+mj-lt"/>
              <a:buAutoNum type="arabicPeriod"/>
              <a:defRPr/>
            </a:pPr>
            <a:r>
              <a:rPr lang="en-US" sz="1600" dirty="0">
                <a:latin typeface="Book Antiqua" panose="02040602050305030304" pitchFamily="18" charset="0"/>
              </a:rPr>
              <a:t>Willingness to Recommend</a:t>
            </a:r>
          </a:p>
        </p:txBody>
      </p:sp>
      <p:sp>
        <p:nvSpPr>
          <p:cNvPr id="6" name="TextBox 5">
            <a:extLst>
              <a:ext uri="{FF2B5EF4-FFF2-40B4-BE49-F238E27FC236}">
                <a16:creationId xmlns:a16="http://schemas.microsoft.com/office/drawing/2014/main" id="{48A61BB2-E1E1-4703-8360-C22EC9263DCF}"/>
              </a:ext>
            </a:extLst>
          </p:cNvPr>
          <p:cNvSpPr txBox="1"/>
          <p:nvPr/>
        </p:nvSpPr>
        <p:spPr>
          <a:xfrm>
            <a:off x="4800600" y="2503706"/>
            <a:ext cx="4267200" cy="4278094"/>
          </a:xfrm>
          <a:prstGeom prst="rect">
            <a:avLst/>
          </a:prstGeom>
          <a:noFill/>
        </p:spPr>
        <p:txBody>
          <a:bodyPr wrap="square" rtlCol="0">
            <a:spAutoFit/>
          </a:bodyPr>
          <a:lstStyle/>
          <a:p>
            <a:r>
              <a:rPr lang="en-US" sz="1600" b="1" u="sng" dirty="0">
                <a:latin typeface="Book Antiqua" panose="02040602050305030304" pitchFamily="18" charset="0"/>
              </a:rPr>
              <a:t>Child Survey</a:t>
            </a:r>
          </a:p>
          <a:p>
            <a:pPr marL="434340" lvl="0" indent="-342900" defTabSz="457200" fontAlgn="t">
              <a:buFont typeface="+mj-lt"/>
              <a:buAutoNum type="arabicPeriod"/>
              <a:defRPr/>
            </a:pPr>
            <a:r>
              <a:rPr lang="en-US" sz="1600" dirty="0">
                <a:latin typeface="Book Antiqua" panose="02040602050305030304" pitchFamily="18" charset="0"/>
              </a:rPr>
              <a:t>Organizational Access </a:t>
            </a:r>
            <a:r>
              <a:rPr lang="en-US" sz="1600" i="1" dirty="0">
                <a:latin typeface="Book Antiqua" panose="02040602050305030304" pitchFamily="18" charset="0"/>
              </a:rPr>
              <a:t>(AHRQ: Getting Timely Appointments, Care, and Information)</a:t>
            </a:r>
          </a:p>
          <a:p>
            <a:pPr marL="434340" lvl="0" indent="-342900" defTabSz="457200" fontAlgn="t">
              <a:buFont typeface="+mj-lt"/>
              <a:buAutoNum type="arabicPeriod"/>
              <a:defRPr/>
            </a:pPr>
            <a:r>
              <a:rPr lang="en-US" sz="1600" dirty="0">
                <a:latin typeface="Book Antiqua" panose="02040602050305030304" pitchFamily="18" charset="0"/>
              </a:rPr>
              <a:t>Communication </a:t>
            </a:r>
            <a:r>
              <a:rPr lang="en-US" sz="1600" i="1" dirty="0">
                <a:latin typeface="Book Antiqua" panose="02040602050305030304" pitchFamily="18" charset="0"/>
              </a:rPr>
              <a:t>(AHRQ: How Well Providers Communicate with Patients)</a:t>
            </a:r>
          </a:p>
          <a:p>
            <a:pPr marL="434340" lvl="0" indent="-342900" defTabSz="457200" fontAlgn="t">
              <a:buFont typeface="+mj-lt"/>
              <a:buAutoNum type="arabicPeriod"/>
              <a:defRPr/>
            </a:pPr>
            <a:r>
              <a:rPr lang="en-US" sz="1600" dirty="0">
                <a:latin typeface="Book Antiqua" panose="02040602050305030304" pitchFamily="18" charset="0"/>
              </a:rPr>
              <a:t>Knowledge of Patient</a:t>
            </a:r>
          </a:p>
          <a:p>
            <a:pPr marL="434340" lvl="0" indent="-342900" defTabSz="457200" fontAlgn="t">
              <a:buFont typeface="+mj-lt"/>
              <a:buAutoNum type="arabicPeriod"/>
              <a:defRPr/>
            </a:pPr>
            <a:r>
              <a:rPr lang="en-US" sz="1600" dirty="0">
                <a:latin typeface="Book Antiqua" panose="02040602050305030304" pitchFamily="18" charset="0"/>
              </a:rPr>
              <a:t>Pediatric Prevention</a:t>
            </a:r>
          </a:p>
          <a:p>
            <a:pPr marL="434340" lvl="0" indent="-342900" defTabSz="457200" fontAlgn="t">
              <a:buFont typeface="+mj-lt"/>
              <a:buAutoNum type="arabicPeriod"/>
              <a:defRPr/>
            </a:pPr>
            <a:r>
              <a:rPr lang="en-US" sz="1600" dirty="0">
                <a:latin typeface="Book Antiqua" panose="02040602050305030304" pitchFamily="18" charset="0"/>
              </a:rPr>
              <a:t>Integration of Care</a:t>
            </a:r>
          </a:p>
          <a:p>
            <a:pPr marL="434340" lvl="0" indent="-342900" defTabSz="457200" fontAlgn="t">
              <a:buFont typeface="+mj-lt"/>
              <a:buAutoNum type="arabicPeriod"/>
              <a:defRPr/>
            </a:pPr>
            <a:r>
              <a:rPr lang="en-US" sz="1600" dirty="0">
                <a:latin typeface="Book Antiqua" panose="02040602050305030304" pitchFamily="18" charset="0"/>
              </a:rPr>
              <a:t>Self-Management </a:t>
            </a:r>
            <a:r>
              <a:rPr lang="en-US" sz="1600" i="1" dirty="0">
                <a:latin typeface="Book Antiqua" panose="02040602050305030304" pitchFamily="18" charset="0"/>
              </a:rPr>
              <a:t>(AHRQ: composite from PCMH Item Set)</a:t>
            </a:r>
            <a:r>
              <a:rPr lang="en-US" sz="1600" dirty="0">
                <a:latin typeface="Book Antiqua" panose="02040602050305030304" pitchFamily="18" charset="0"/>
              </a:rPr>
              <a:t> </a:t>
            </a:r>
          </a:p>
          <a:p>
            <a:pPr marL="434340" lvl="0" indent="-342900" defTabSz="457200" fontAlgn="t">
              <a:buFont typeface="+mj-lt"/>
              <a:buAutoNum type="arabicPeriod"/>
              <a:defRPr/>
            </a:pPr>
            <a:r>
              <a:rPr lang="en-US" sz="1600" dirty="0">
                <a:latin typeface="Book Antiqua" panose="02040602050305030304" pitchFamily="18" charset="0"/>
              </a:rPr>
              <a:t>Child Development</a:t>
            </a:r>
          </a:p>
          <a:p>
            <a:pPr marL="434340" lvl="0" indent="-342900" defTabSz="457200" fontAlgn="t">
              <a:buFont typeface="+mj-lt"/>
              <a:buAutoNum type="arabicPeriod"/>
              <a:defRPr/>
            </a:pPr>
            <a:r>
              <a:rPr lang="en-US" sz="1600" dirty="0">
                <a:latin typeface="Book Antiqua" panose="02040602050305030304" pitchFamily="18" charset="0"/>
              </a:rPr>
              <a:t>Office Staff </a:t>
            </a:r>
            <a:r>
              <a:rPr lang="en-US" sz="1600" i="1" dirty="0">
                <a:latin typeface="Book Antiqua" panose="02040602050305030304" pitchFamily="18" charset="0"/>
              </a:rPr>
              <a:t>(AHRQ: Helpful, Courteous, and Respectful Office Staff)</a:t>
            </a:r>
          </a:p>
          <a:p>
            <a:pPr marL="434340" lvl="0" indent="-342900" defTabSz="457200" fontAlgn="t">
              <a:buFont typeface="+mj-lt"/>
              <a:buAutoNum type="arabicPeriod"/>
              <a:defRPr/>
            </a:pPr>
            <a:r>
              <a:rPr lang="en-US" sz="1600" dirty="0">
                <a:latin typeface="Book Antiqua" panose="02040602050305030304" pitchFamily="18" charset="0"/>
              </a:rPr>
              <a:t>Rating </a:t>
            </a:r>
            <a:r>
              <a:rPr lang="en-US" sz="1600" i="1" dirty="0">
                <a:latin typeface="Book Antiqua" panose="02040602050305030304" pitchFamily="18" charset="0"/>
              </a:rPr>
              <a:t>(AHRQ: Patients’ Rating of Provider)</a:t>
            </a:r>
          </a:p>
          <a:p>
            <a:pPr marL="434340" lvl="0" indent="-342900" defTabSz="457200" fontAlgn="t">
              <a:buFont typeface="+mj-lt"/>
              <a:buAutoNum type="arabicPeriod"/>
              <a:defRPr/>
            </a:pPr>
            <a:r>
              <a:rPr lang="en-US" sz="1600" dirty="0">
                <a:latin typeface="Book Antiqua" panose="02040602050305030304" pitchFamily="18" charset="0"/>
              </a:rPr>
              <a:t>Willingness to Recommend</a:t>
            </a:r>
          </a:p>
        </p:txBody>
      </p:sp>
    </p:spTree>
    <p:extLst>
      <p:ext uri="{BB962C8B-B14F-4D97-AF65-F5344CB8AC3E}">
        <p14:creationId xmlns:p14="http://schemas.microsoft.com/office/powerpoint/2010/main" val="311387002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D5542-5654-4AF9-A33B-5C9DC7A8AB1C}"/>
              </a:ext>
            </a:extLst>
          </p:cNvPr>
          <p:cNvSpPr>
            <a:spLocks noGrp="1"/>
          </p:cNvSpPr>
          <p:nvPr>
            <p:ph type="title"/>
          </p:nvPr>
        </p:nvSpPr>
        <p:spPr/>
        <p:txBody>
          <a:bodyPr/>
          <a:lstStyle/>
          <a:p>
            <a:r>
              <a:rPr lang="en-US" dirty="0"/>
              <a:t>Patient Experience (Cont’d)</a:t>
            </a:r>
          </a:p>
        </p:txBody>
      </p:sp>
      <p:graphicFrame>
        <p:nvGraphicFramePr>
          <p:cNvPr id="5" name="Content Placeholder 4">
            <a:extLst>
              <a:ext uri="{FF2B5EF4-FFF2-40B4-BE49-F238E27FC236}">
                <a16:creationId xmlns:a16="http://schemas.microsoft.com/office/drawing/2014/main" id="{37170B24-FA9D-4A09-9F10-083426F0872C}"/>
              </a:ext>
            </a:extLst>
          </p:cNvPr>
          <p:cNvGraphicFramePr>
            <a:graphicFrameLocks/>
          </p:cNvGraphicFramePr>
          <p:nvPr>
            <p:extLst>
              <p:ext uri="{D42A27DB-BD31-4B8C-83A1-F6EECF244321}">
                <p14:modId xmlns:p14="http://schemas.microsoft.com/office/powerpoint/2010/main" val="1880475385"/>
              </p:ext>
            </p:extLst>
          </p:nvPr>
        </p:nvGraphicFramePr>
        <p:xfrm>
          <a:off x="340378" y="1188720"/>
          <a:ext cx="8463244" cy="3076575"/>
        </p:xfrm>
        <a:graphic>
          <a:graphicData uri="http://schemas.openxmlformats.org/drawingml/2006/table">
            <a:tbl>
              <a:tblPr/>
              <a:tblGrid>
                <a:gridCol w="914400">
                  <a:extLst>
                    <a:ext uri="{9D8B030D-6E8A-4147-A177-3AD203B41FA5}">
                      <a16:colId xmlns:a16="http://schemas.microsoft.com/office/drawing/2014/main" val="20000"/>
                    </a:ext>
                  </a:extLst>
                </a:gridCol>
                <a:gridCol w="3698222">
                  <a:extLst>
                    <a:ext uri="{9D8B030D-6E8A-4147-A177-3AD203B41FA5}">
                      <a16:colId xmlns:a16="http://schemas.microsoft.com/office/drawing/2014/main" val="20001"/>
                    </a:ext>
                  </a:extLst>
                </a:gridCol>
                <a:gridCol w="1219200">
                  <a:extLst>
                    <a:ext uri="{9D8B030D-6E8A-4147-A177-3AD203B41FA5}">
                      <a16:colId xmlns:a16="http://schemas.microsoft.com/office/drawing/2014/main" val="1619987161"/>
                    </a:ext>
                  </a:extLst>
                </a:gridCol>
                <a:gridCol w="1721122">
                  <a:extLst>
                    <a:ext uri="{9D8B030D-6E8A-4147-A177-3AD203B41FA5}">
                      <a16:colId xmlns:a16="http://schemas.microsoft.com/office/drawing/2014/main" val="3352913034"/>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endParaRPr lang="en-US" sz="1600" b="1" i="0" u="none" strike="noStrike" baseline="30000" dirty="0">
                        <a:solidFill>
                          <a:srgbClr val="FFC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Adult and Pediatric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7799484"/>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ACO CAHPS</a:t>
                      </a:r>
                      <a:r>
                        <a:rPr lang="en-US" sz="1600" kern="1200" baseline="30000" dirty="0">
                          <a:solidFill>
                            <a:schemeClr val="tx1"/>
                          </a:solidFill>
                          <a:effectLst/>
                          <a:latin typeface="+mn-lt"/>
                          <a:ea typeface="+mn-ea"/>
                          <a:cs typeface="+mn-cs"/>
                        </a:rPr>
                        <a:t>+</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Getting Timely Appointments, Care, and Information</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How Well Providers Communicate with Patients</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Patients’ Rating of Provider</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Access to Specialists</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Health Promotion and Education</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Shared Decision Making</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Health Status &amp; Functional Status</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Stewardship of Patient Resources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AHRQ/</a:t>
                      </a:r>
                    </a:p>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CMS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7377619"/>
                  </a:ext>
                </a:extLst>
              </a:tr>
            </a:tbl>
          </a:graphicData>
        </a:graphic>
      </p:graphicFrame>
      <p:sp>
        <p:nvSpPr>
          <p:cNvPr id="7" name="TextBox 6">
            <a:extLst>
              <a:ext uri="{FF2B5EF4-FFF2-40B4-BE49-F238E27FC236}">
                <a16:creationId xmlns:a16="http://schemas.microsoft.com/office/drawing/2014/main" id="{89996CCF-5DE1-41A6-B1C6-A625F329FA4B}"/>
              </a:ext>
            </a:extLst>
          </p:cNvPr>
          <p:cNvSpPr txBox="1"/>
          <p:nvPr/>
        </p:nvSpPr>
        <p:spPr>
          <a:xfrm>
            <a:off x="342900" y="4343400"/>
            <a:ext cx="8460722" cy="954107"/>
          </a:xfrm>
          <a:prstGeom prst="rect">
            <a:avLst/>
          </a:prstGeom>
          <a:noFill/>
        </p:spPr>
        <p:txBody>
          <a:bodyPr wrap="square" rtlCol="0">
            <a:spAutoFit/>
          </a:bodyPr>
          <a:lstStyle/>
          <a:p>
            <a:r>
              <a:rPr lang="en-US" sz="1400" i="1" baseline="30000" dirty="0">
                <a:latin typeface="Book Antiqua" panose="02040602050305030304" pitchFamily="18" charset="0"/>
              </a:rPr>
              <a:t>+</a:t>
            </a:r>
            <a:r>
              <a:rPr lang="en-US" sz="1400" i="1" dirty="0">
                <a:latin typeface="Book Antiqua" panose="02040602050305030304" pitchFamily="18" charset="0"/>
              </a:rPr>
              <a:t>There are two iterations of the ACO CAHPS survey.  We are only considering the ACO-9, which is the most recent version of the survey and contains 71 survey questions.  We are not considering the ACO-12, which was first used for reporting periods 2012 and 2013, and has been an optional survey since 2014.  It includes 80 questions.</a:t>
            </a:r>
          </a:p>
        </p:txBody>
      </p:sp>
    </p:spTree>
    <p:extLst>
      <p:ext uri="{BB962C8B-B14F-4D97-AF65-F5344CB8AC3E}">
        <p14:creationId xmlns:p14="http://schemas.microsoft.com/office/powerpoint/2010/main" val="253172789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D5542-5654-4AF9-A33B-5C9DC7A8AB1C}"/>
              </a:ext>
            </a:extLst>
          </p:cNvPr>
          <p:cNvSpPr>
            <a:spLocks noGrp="1"/>
          </p:cNvSpPr>
          <p:nvPr>
            <p:ph type="title"/>
          </p:nvPr>
        </p:nvSpPr>
        <p:spPr/>
        <p:txBody>
          <a:bodyPr/>
          <a:lstStyle/>
          <a:p>
            <a:r>
              <a:rPr lang="en-US" dirty="0"/>
              <a:t>Patient Experience (Cont’d)</a:t>
            </a:r>
          </a:p>
        </p:txBody>
      </p:sp>
      <p:graphicFrame>
        <p:nvGraphicFramePr>
          <p:cNvPr id="5" name="Content Placeholder 4">
            <a:extLst>
              <a:ext uri="{FF2B5EF4-FFF2-40B4-BE49-F238E27FC236}">
                <a16:creationId xmlns:a16="http://schemas.microsoft.com/office/drawing/2014/main" id="{37170B24-FA9D-4A09-9F10-083426F0872C}"/>
              </a:ext>
            </a:extLst>
          </p:cNvPr>
          <p:cNvGraphicFramePr>
            <a:graphicFrameLocks/>
          </p:cNvGraphicFramePr>
          <p:nvPr>
            <p:extLst>
              <p:ext uri="{D42A27DB-BD31-4B8C-83A1-F6EECF244321}">
                <p14:modId xmlns:p14="http://schemas.microsoft.com/office/powerpoint/2010/main" val="1686703411"/>
              </p:ext>
            </p:extLst>
          </p:nvPr>
        </p:nvGraphicFramePr>
        <p:xfrm>
          <a:off x="340378" y="1188720"/>
          <a:ext cx="8463245" cy="3289935"/>
        </p:xfrm>
        <a:graphic>
          <a:graphicData uri="http://schemas.openxmlformats.org/drawingml/2006/table">
            <a:tbl>
              <a:tblPr/>
              <a:tblGrid>
                <a:gridCol w="914400">
                  <a:extLst>
                    <a:ext uri="{9D8B030D-6E8A-4147-A177-3AD203B41FA5}">
                      <a16:colId xmlns:a16="http://schemas.microsoft.com/office/drawing/2014/main" val="20000"/>
                    </a:ext>
                  </a:extLst>
                </a:gridCol>
                <a:gridCol w="3926822">
                  <a:extLst>
                    <a:ext uri="{9D8B030D-6E8A-4147-A177-3AD203B41FA5}">
                      <a16:colId xmlns:a16="http://schemas.microsoft.com/office/drawing/2014/main" val="20001"/>
                    </a:ext>
                  </a:extLst>
                </a:gridCol>
                <a:gridCol w="1371600">
                  <a:extLst>
                    <a:ext uri="{9D8B030D-6E8A-4147-A177-3AD203B41FA5}">
                      <a16:colId xmlns:a16="http://schemas.microsoft.com/office/drawing/2014/main" val="3672132357"/>
                    </a:ext>
                  </a:extLst>
                </a:gridCol>
                <a:gridCol w="1340122">
                  <a:extLst>
                    <a:ext uri="{9D8B030D-6E8A-4147-A177-3AD203B41FA5}">
                      <a16:colId xmlns:a16="http://schemas.microsoft.com/office/drawing/2014/main" val="2626797759"/>
                    </a:ext>
                  </a:extLst>
                </a:gridCol>
                <a:gridCol w="910301">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endParaRPr lang="en-US" sz="1600" b="1" i="0" u="none" strike="noStrike" baseline="30000" dirty="0">
                        <a:solidFill>
                          <a:srgbClr val="FFC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Adult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7799484"/>
                  </a:ext>
                </a:extLst>
              </a:tr>
              <a:tr h="731520">
                <a:tc>
                  <a:txBody>
                    <a:bodyPr/>
                    <a:lstStyle/>
                    <a:p>
                      <a:pPr algn="ctr" fontAlgn="t"/>
                      <a:r>
                        <a:rPr lang="en-US" sz="1600" b="0" i="0" u="none" strike="noStrike" dirty="0">
                          <a:solidFill>
                            <a:schemeClr val="tx1"/>
                          </a:solidFill>
                          <a:effectLst/>
                          <a:latin typeface="+mn-lt"/>
                        </a:rPr>
                        <a:t>1741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Surgical Care CAHPS**</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Information to Help You Prepare for Surgery</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How Well Surgeon Communicates with Patients Before Surgery</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Surgeon’s Attentiveness on Day of Surgery</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Information to Help You Recover from Surgery</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How Well Surgeon Communicates with Patients After Surgery</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Helpful, Courteous, and Respectful Staff at Surgeon’s Office</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Patients’ Rating of the Surgeon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mn-lt"/>
                        </a:rPr>
                        <a:t>American College of Surgeons, Surgical Quality Alliance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08139612"/>
                  </a:ext>
                </a:extLst>
              </a:tr>
            </a:tbl>
          </a:graphicData>
        </a:graphic>
      </p:graphicFrame>
      <p:sp>
        <p:nvSpPr>
          <p:cNvPr id="6" name="TextBox 5">
            <a:extLst>
              <a:ext uri="{FF2B5EF4-FFF2-40B4-BE49-F238E27FC236}">
                <a16:creationId xmlns:a16="http://schemas.microsoft.com/office/drawing/2014/main" id="{1DC78ADE-490F-4F24-96D9-C217DA3C3E1B}"/>
              </a:ext>
            </a:extLst>
          </p:cNvPr>
          <p:cNvSpPr txBox="1"/>
          <p:nvPr/>
        </p:nvSpPr>
        <p:spPr>
          <a:xfrm>
            <a:off x="340378" y="4511251"/>
            <a:ext cx="2555222" cy="307777"/>
          </a:xfrm>
          <a:prstGeom prst="rect">
            <a:avLst/>
          </a:prstGeom>
          <a:noFill/>
        </p:spPr>
        <p:txBody>
          <a:bodyPr wrap="square" rtlCol="0">
            <a:spAutoFit/>
          </a:bodyPr>
          <a:lstStyle/>
          <a:p>
            <a:r>
              <a:rPr lang="en-US" sz="1400" i="1" dirty="0">
                <a:latin typeface="Book Antiqua" panose="02040602050305030304" pitchFamily="18" charset="0"/>
              </a:rPr>
              <a:t>**CMS/AHIP CQMC measure.</a:t>
            </a:r>
          </a:p>
        </p:txBody>
      </p:sp>
    </p:spTree>
    <p:extLst>
      <p:ext uri="{BB962C8B-B14F-4D97-AF65-F5344CB8AC3E}">
        <p14:creationId xmlns:p14="http://schemas.microsoft.com/office/powerpoint/2010/main" val="102412430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CF97C5-DEAC-4225-941A-6CB9B87F6DB7}"/>
              </a:ext>
            </a:extLst>
          </p:cNvPr>
          <p:cNvSpPr>
            <a:spLocks noGrp="1"/>
          </p:cNvSpPr>
          <p:nvPr>
            <p:ph type="title"/>
          </p:nvPr>
        </p:nvSpPr>
        <p:spPr/>
        <p:txBody>
          <a:bodyPr/>
          <a:lstStyle/>
          <a:p>
            <a:r>
              <a:rPr lang="en-US" dirty="0"/>
              <a:t>Care Coordination Measures</a:t>
            </a:r>
          </a:p>
        </p:txBody>
      </p:sp>
      <p:sp>
        <p:nvSpPr>
          <p:cNvPr id="4" name="Content Placeholder 3">
            <a:extLst>
              <a:ext uri="{FF2B5EF4-FFF2-40B4-BE49-F238E27FC236}">
                <a16:creationId xmlns:a16="http://schemas.microsoft.com/office/drawing/2014/main" id="{EBE425AE-13BF-4937-97B6-9DE3D8AD4B6C}"/>
              </a:ext>
            </a:extLst>
          </p:cNvPr>
          <p:cNvSpPr>
            <a:spLocks noGrp="1"/>
          </p:cNvSpPr>
          <p:nvPr>
            <p:ph sz="half" idx="1"/>
          </p:nvPr>
        </p:nvSpPr>
        <p:spPr/>
        <p:txBody>
          <a:bodyPr/>
          <a:lstStyle/>
          <a:p>
            <a:r>
              <a:rPr lang="en-US" dirty="0"/>
              <a:t>We consulted external sources when looking for candidate measures because our measure library had few “Care Coordination” measures.</a:t>
            </a:r>
          </a:p>
          <a:p>
            <a:pPr>
              <a:spcAft>
                <a:spcPts val="0"/>
              </a:spcAft>
            </a:pPr>
            <a:endParaRPr lang="en-US" sz="1000" dirty="0"/>
          </a:p>
          <a:p>
            <a:r>
              <a:rPr lang="en-US" dirty="0"/>
              <a:t>The majority of available measures were related to care coordination in a facility-based setting (e.g., related to readmissions, discharges, or transfers into the community).  </a:t>
            </a:r>
          </a:p>
          <a:p>
            <a:pPr>
              <a:spcAft>
                <a:spcPts val="0"/>
              </a:spcAft>
            </a:pPr>
            <a:endParaRPr lang="en-US" sz="1000" dirty="0"/>
          </a:p>
          <a:p>
            <a:r>
              <a:rPr lang="en-US" dirty="0"/>
              <a:t>We did not include these measures, consistent with the Taskforce’s previous decision to defer consideration of facility-based measures.</a:t>
            </a:r>
          </a:p>
        </p:txBody>
      </p:sp>
    </p:spTree>
    <p:extLst>
      <p:ext uri="{BB962C8B-B14F-4D97-AF65-F5344CB8AC3E}">
        <p14:creationId xmlns:p14="http://schemas.microsoft.com/office/powerpoint/2010/main" val="418853596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Coordination Measures:</a:t>
            </a:r>
            <a:br>
              <a:rPr lang="en-US" dirty="0"/>
            </a:br>
            <a:r>
              <a:rPr lang="en-US" dirty="0"/>
              <a:t>Readmission and Follow-Up</a:t>
            </a:r>
          </a:p>
        </p:txBody>
      </p:sp>
      <p:graphicFrame>
        <p:nvGraphicFramePr>
          <p:cNvPr id="7" name="Content Placeholder 4"/>
          <p:cNvGraphicFramePr>
            <a:graphicFrameLocks/>
          </p:cNvGraphicFramePr>
          <p:nvPr>
            <p:extLst/>
          </p:nvPr>
        </p:nvGraphicFramePr>
        <p:xfrm>
          <a:off x="340378" y="1188720"/>
          <a:ext cx="8463244" cy="2649855"/>
        </p:xfrm>
        <a:graphic>
          <a:graphicData uri="http://schemas.openxmlformats.org/drawingml/2006/table">
            <a:tbl>
              <a:tblPr/>
              <a:tblGrid>
                <a:gridCol w="914400">
                  <a:extLst>
                    <a:ext uri="{9D8B030D-6E8A-4147-A177-3AD203B41FA5}">
                      <a16:colId xmlns:a16="http://schemas.microsoft.com/office/drawing/2014/main" val="20000"/>
                    </a:ext>
                  </a:extLst>
                </a:gridCol>
                <a:gridCol w="3469622">
                  <a:extLst>
                    <a:ext uri="{9D8B030D-6E8A-4147-A177-3AD203B41FA5}">
                      <a16:colId xmlns:a16="http://schemas.microsoft.com/office/drawing/2014/main" val="20001"/>
                    </a:ext>
                  </a:extLst>
                </a:gridCol>
                <a:gridCol w="12578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Adult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7799484"/>
                  </a:ext>
                </a:extLst>
              </a:tr>
              <a:tr h="731520">
                <a:tc>
                  <a:txBody>
                    <a:bodyPr/>
                    <a:lstStyle/>
                    <a:p>
                      <a:pPr algn="ctr" fontAlgn="t"/>
                      <a:r>
                        <a:rPr lang="en-US" sz="1600" b="0" i="0" u="none" strike="noStrike" dirty="0">
                          <a:solidFill>
                            <a:schemeClr val="tx1"/>
                          </a:solidFill>
                          <a:effectLst/>
                          <a:latin typeface="+mn-lt"/>
                        </a:rPr>
                        <a:t>1768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Plan All-Cause Readmission</a:t>
                      </a:r>
                      <a:r>
                        <a:rPr lang="en-US" sz="1600" kern="1200" baseline="30000" dirty="0">
                          <a:solidFill>
                            <a:schemeClr val="tx1"/>
                          </a:solidFill>
                          <a:effectLst/>
                          <a:latin typeface="+mn-lt"/>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2465450"/>
                  </a:ext>
                </a:extLst>
              </a:tr>
              <a:tr h="365760">
                <a:tc gridSpan="5">
                  <a:txBody>
                    <a:bodyPr/>
                    <a:lstStyle/>
                    <a:p>
                      <a:pPr marL="91440" algn="l" fontAlgn="t"/>
                      <a:r>
                        <a:rPr lang="en-US" sz="1600" b="1" i="0" u="none" strike="noStrike" dirty="0">
                          <a:solidFill>
                            <a:schemeClr val="tx1"/>
                          </a:solidFill>
                          <a:effectLst/>
                          <a:latin typeface="+mn-lt"/>
                        </a:rPr>
                        <a:t>Pediatric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1276315"/>
                  </a:ext>
                </a:extLst>
              </a:tr>
              <a:tr h="731520">
                <a:tc>
                  <a:txBody>
                    <a:bodyPr/>
                    <a:lstStyle/>
                    <a:p>
                      <a:pPr algn="ctr" fontAlgn="t"/>
                      <a:r>
                        <a:rPr lang="en-US" sz="1600" b="0" i="0" u="none" strike="noStrike" dirty="0">
                          <a:solidFill>
                            <a:schemeClr val="tx1"/>
                          </a:solidFill>
                          <a:effectLst/>
                          <a:latin typeface="+mn-lt"/>
                        </a:rPr>
                        <a:t>3171 </a:t>
                      </a:r>
                    </a:p>
                    <a:p>
                      <a:pPr algn="ctr" fontAlgn="t"/>
                      <a:r>
                        <a:rPr lang="en-US" sz="1200" b="0" i="0" u="none" strike="noStrike" dirty="0">
                          <a:solidFill>
                            <a:schemeClr val="tx1"/>
                          </a:solidFill>
                          <a:effectLst/>
                          <a:latin typeface="+mn-lt"/>
                        </a:rPr>
                        <a:t>(never  endorsed)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Percentage of Asthma ED Visits followed by Evidence of Care Connection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University Hospitals Cleveland Medical Center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254151504"/>
                  </a:ext>
                </a:extLst>
              </a:tr>
            </a:tbl>
          </a:graphicData>
        </a:graphic>
      </p:graphicFrame>
      <p:sp>
        <p:nvSpPr>
          <p:cNvPr id="3" name="Rectangle 2">
            <a:extLst>
              <a:ext uri="{FF2B5EF4-FFF2-40B4-BE49-F238E27FC236}">
                <a16:creationId xmlns:a16="http://schemas.microsoft.com/office/drawing/2014/main" id="{A088A9AF-32D8-441B-A285-2F45FBA5A5D4}"/>
              </a:ext>
            </a:extLst>
          </p:cNvPr>
          <p:cNvSpPr/>
          <p:nvPr/>
        </p:nvSpPr>
        <p:spPr>
          <a:xfrm>
            <a:off x="340378" y="3878758"/>
            <a:ext cx="4572000" cy="307777"/>
          </a:xfrm>
          <a:prstGeom prst="rect">
            <a:avLst/>
          </a:prstGeom>
        </p:spPr>
        <p:txBody>
          <a:bodyPr>
            <a:spAutoFit/>
          </a:bodyPr>
          <a:lstStyle/>
          <a:p>
            <a:r>
              <a:rPr lang="en-US" sz="1400" i="1" baseline="30000" dirty="0">
                <a:latin typeface="Book Antiqua" panose="02040602050305030304" pitchFamily="18" charset="0"/>
              </a:rPr>
              <a:t>#</a:t>
            </a:r>
            <a:r>
              <a:rPr lang="en-US" sz="1400" i="1" dirty="0">
                <a:latin typeface="Book Antiqua" panose="02040602050305030304" pitchFamily="18" charset="0"/>
              </a:rPr>
              <a:t>This measure does not have opportunity for improvement.</a:t>
            </a:r>
          </a:p>
        </p:txBody>
      </p:sp>
    </p:spTree>
    <p:extLst>
      <p:ext uri="{BB962C8B-B14F-4D97-AF65-F5344CB8AC3E}">
        <p14:creationId xmlns:p14="http://schemas.microsoft.com/office/powerpoint/2010/main" val="179977059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Coordination Measures:</a:t>
            </a:r>
            <a:br>
              <a:rPr lang="en-US" dirty="0"/>
            </a:br>
            <a:r>
              <a:rPr lang="en-US" dirty="0"/>
              <a:t>Patient Experience</a:t>
            </a:r>
          </a:p>
        </p:txBody>
      </p:sp>
      <p:graphicFrame>
        <p:nvGraphicFramePr>
          <p:cNvPr id="7" name="Content Placeholder 4"/>
          <p:cNvGraphicFramePr>
            <a:graphicFrameLocks/>
          </p:cNvGraphicFramePr>
          <p:nvPr>
            <p:extLst>
              <p:ext uri="{D42A27DB-BD31-4B8C-83A1-F6EECF244321}">
                <p14:modId xmlns:p14="http://schemas.microsoft.com/office/powerpoint/2010/main" val="3082140611"/>
              </p:ext>
            </p:extLst>
          </p:nvPr>
        </p:nvGraphicFramePr>
        <p:xfrm>
          <a:off x="340378" y="2286952"/>
          <a:ext cx="8463244" cy="2284095"/>
        </p:xfrm>
        <a:graphic>
          <a:graphicData uri="http://schemas.openxmlformats.org/drawingml/2006/table">
            <a:tbl>
              <a:tblPr/>
              <a:tblGrid>
                <a:gridCol w="914400">
                  <a:extLst>
                    <a:ext uri="{9D8B030D-6E8A-4147-A177-3AD203B41FA5}">
                      <a16:colId xmlns:a16="http://schemas.microsoft.com/office/drawing/2014/main" val="20000"/>
                    </a:ext>
                  </a:extLst>
                </a:gridCol>
                <a:gridCol w="3469622">
                  <a:extLst>
                    <a:ext uri="{9D8B030D-6E8A-4147-A177-3AD203B41FA5}">
                      <a16:colId xmlns:a16="http://schemas.microsoft.com/office/drawing/2014/main" val="20001"/>
                    </a:ext>
                  </a:extLst>
                </a:gridCol>
                <a:gridCol w="12578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Adult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7799484"/>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Care Coordination Quality Measure for Primary Care (CCQM)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AHRQ</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2465450"/>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fr-FR" sz="1600" kern="1200" baseline="0" dirty="0">
                          <a:solidFill>
                            <a:schemeClr val="tx1"/>
                          </a:solidFill>
                          <a:effectLst/>
                          <a:latin typeface="+mn-lt"/>
                          <a:ea typeface="+mn-ea"/>
                          <a:cs typeface="+mn-cs"/>
                        </a:rPr>
                        <a:t>Client Perception of Coordination Questionnaire (CPCQ)</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Australia Coordinated Care (Care Plus) Trial</a:t>
                      </a:r>
                      <a:endParaRPr lang="en-US" sz="1600" b="0" i="0" u="none" strike="noStrike" dirty="0">
                        <a:solidFill>
                          <a:schemeClr val="tx1"/>
                        </a:solidFill>
                        <a:effectLst/>
                        <a:highlight>
                          <a:srgbClr val="FFFF00"/>
                        </a:highligh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242975713"/>
                  </a:ext>
                </a:extLst>
              </a:tr>
            </a:tbl>
          </a:graphicData>
        </a:graphic>
      </p:graphicFrame>
      <p:sp>
        <p:nvSpPr>
          <p:cNvPr id="6" name="Content Placeholder 3">
            <a:extLst>
              <a:ext uri="{FF2B5EF4-FFF2-40B4-BE49-F238E27FC236}">
                <a16:creationId xmlns:a16="http://schemas.microsoft.com/office/drawing/2014/main" id="{29D419F9-4393-405C-861A-A6F4CB9688E9}"/>
              </a:ext>
            </a:extLst>
          </p:cNvPr>
          <p:cNvSpPr>
            <a:spLocks noGrp="1"/>
          </p:cNvSpPr>
          <p:nvPr>
            <p:ph sz="half" idx="1"/>
          </p:nvPr>
        </p:nvSpPr>
        <p:spPr>
          <a:xfrm>
            <a:off x="533400" y="1371600"/>
            <a:ext cx="8077200" cy="4556234"/>
          </a:xfrm>
        </p:spPr>
        <p:txBody>
          <a:bodyPr/>
          <a:lstStyle/>
          <a:p>
            <a:pPr marL="0" indent="0">
              <a:buNone/>
            </a:pPr>
            <a:r>
              <a:rPr lang="en-US" dirty="0"/>
              <a:t>The following measures fit within both the “Care Coordination” domain and the “Patient/Provider Communication” domain.</a:t>
            </a:r>
          </a:p>
        </p:txBody>
      </p:sp>
    </p:spTree>
    <p:extLst>
      <p:ext uri="{BB962C8B-B14F-4D97-AF65-F5344CB8AC3E}">
        <p14:creationId xmlns:p14="http://schemas.microsoft.com/office/powerpoint/2010/main" val="7836145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645920"/>
            <a:ext cx="8074152" cy="4556234"/>
          </a:xfrm>
        </p:spPr>
        <p:txBody>
          <a:bodyPr/>
          <a:lstStyle/>
          <a:p>
            <a:r>
              <a:rPr lang="en-US" dirty="0"/>
              <a:t>Welcome</a:t>
            </a:r>
          </a:p>
          <a:p>
            <a:r>
              <a:rPr lang="en-US" dirty="0"/>
              <a:t>Recap of 2-6-18 Meeting Decisions &amp; Discussion of Follow-Up Items</a:t>
            </a:r>
          </a:p>
          <a:p>
            <a:r>
              <a:rPr lang="en-US" dirty="0"/>
              <a:t>Measure Review Progress Update</a:t>
            </a:r>
          </a:p>
          <a:p>
            <a:r>
              <a:rPr lang="en-US" dirty="0"/>
              <a:t>Continued Review of Candidate Measures</a:t>
            </a:r>
          </a:p>
          <a:p>
            <a:r>
              <a:rPr lang="en-US" dirty="0"/>
              <a:t>Next Steps</a:t>
            </a:r>
          </a:p>
        </p:txBody>
      </p:sp>
      <p:sp>
        <p:nvSpPr>
          <p:cNvPr id="4" name="Rectangle 3"/>
          <p:cNvSpPr/>
          <p:nvPr/>
        </p:nvSpPr>
        <p:spPr>
          <a:xfrm>
            <a:off x="-152400" y="16002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549389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Coordination Measures:</a:t>
            </a:r>
            <a:br>
              <a:rPr lang="en-US" dirty="0"/>
            </a:br>
            <a:r>
              <a:rPr lang="en-US" dirty="0"/>
              <a:t>Patient Experience  (Cont’d)</a:t>
            </a:r>
          </a:p>
        </p:txBody>
      </p:sp>
      <p:sp>
        <p:nvSpPr>
          <p:cNvPr id="8" name="Content Placeholder 2">
            <a:extLst>
              <a:ext uri="{FF2B5EF4-FFF2-40B4-BE49-F238E27FC236}">
                <a16:creationId xmlns:a16="http://schemas.microsoft.com/office/drawing/2014/main" id="{9BC0C3FC-3CC7-4CED-A43F-93AE04C98277}"/>
              </a:ext>
            </a:extLst>
          </p:cNvPr>
          <p:cNvSpPr>
            <a:spLocks noGrp="1"/>
          </p:cNvSpPr>
          <p:nvPr>
            <p:ph sz="half" idx="1"/>
          </p:nvPr>
        </p:nvSpPr>
        <p:spPr>
          <a:xfrm>
            <a:off x="533400" y="990600"/>
            <a:ext cx="8077200" cy="4556234"/>
          </a:xfrm>
        </p:spPr>
        <p:txBody>
          <a:bodyPr/>
          <a:lstStyle/>
          <a:p>
            <a:r>
              <a:rPr lang="en-US" dirty="0"/>
              <a:t>Questions from the "Family Experiences with Coordination of Care" (FECC) survey:</a:t>
            </a:r>
            <a:endParaRPr lang="en-US" sz="1000" dirty="0"/>
          </a:p>
        </p:txBody>
      </p:sp>
      <p:graphicFrame>
        <p:nvGraphicFramePr>
          <p:cNvPr id="7" name="Content Placeholder 4"/>
          <p:cNvGraphicFramePr>
            <a:graphicFrameLocks/>
          </p:cNvGraphicFramePr>
          <p:nvPr>
            <p:extLst>
              <p:ext uri="{D42A27DB-BD31-4B8C-83A1-F6EECF244321}">
                <p14:modId xmlns:p14="http://schemas.microsoft.com/office/powerpoint/2010/main" val="423175874"/>
              </p:ext>
            </p:extLst>
          </p:nvPr>
        </p:nvGraphicFramePr>
        <p:xfrm>
          <a:off x="340378" y="1703070"/>
          <a:ext cx="8463244" cy="4926330"/>
        </p:xfrm>
        <a:graphic>
          <a:graphicData uri="http://schemas.openxmlformats.org/drawingml/2006/table">
            <a:tbl>
              <a:tblPr/>
              <a:tblGrid>
                <a:gridCol w="802622">
                  <a:extLst>
                    <a:ext uri="{9D8B030D-6E8A-4147-A177-3AD203B41FA5}">
                      <a16:colId xmlns:a16="http://schemas.microsoft.com/office/drawing/2014/main" val="20000"/>
                    </a:ext>
                  </a:extLst>
                </a:gridCol>
                <a:gridCol w="3886200">
                  <a:extLst>
                    <a:ext uri="{9D8B030D-6E8A-4147-A177-3AD203B41FA5}">
                      <a16:colId xmlns:a16="http://schemas.microsoft.com/office/drawing/2014/main" val="3455429414"/>
                    </a:ext>
                  </a:extLst>
                </a:gridCol>
                <a:gridCol w="1524000">
                  <a:extLst>
                    <a:ext uri="{9D8B030D-6E8A-4147-A177-3AD203B41FA5}">
                      <a16:colId xmlns:a16="http://schemas.microsoft.com/office/drawing/2014/main" val="950076205"/>
                    </a:ext>
                  </a:extLst>
                </a:gridCol>
                <a:gridCol w="1447800">
                  <a:extLst>
                    <a:ext uri="{9D8B030D-6E8A-4147-A177-3AD203B41FA5}">
                      <a16:colId xmlns:a16="http://schemas.microsoft.com/office/drawing/2014/main" val="2266903155"/>
                    </a:ext>
                  </a:extLst>
                </a:gridCol>
                <a:gridCol w="802622">
                  <a:extLst>
                    <a:ext uri="{9D8B030D-6E8A-4147-A177-3AD203B41FA5}">
                      <a16:colId xmlns:a16="http://schemas.microsoft.com/office/drawing/2014/main" val="2217378631"/>
                    </a:ext>
                  </a:extLst>
                </a:gridCol>
              </a:tblGrid>
              <a:tr h="18288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74320">
                <a:tc gridSpan="5">
                  <a:txBody>
                    <a:bodyPr/>
                    <a:lstStyle/>
                    <a:p>
                      <a:pPr marL="91440" algn="l" fontAlgn="t"/>
                      <a:r>
                        <a:rPr lang="en-US" sz="1600" b="1" i="0" u="none" strike="noStrike" dirty="0">
                          <a:solidFill>
                            <a:schemeClr val="tx1"/>
                          </a:solidFill>
                          <a:effectLst/>
                          <a:latin typeface="+mn-lt"/>
                        </a:rPr>
                        <a:t>Pediatric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pPr marL="91440" algn="l" fontAlgn="t"/>
                      <a:endParaRPr lang="en-US" sz="1600" b="1"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97935322"/>
                  </a:ext>
                </a:extLst>
              </a:tr>
              <a:tr h="457200">
                <a:tc>
                  <a:txBody>
                    <a:bodyPr/>
                    <a:lstStyle/>
                    <a:p>
                      <a:pPr algn="ctr" fontAlgn="t"/>
                      <a:r>
                        <a:rPr lang="en-US" sz="1600" b="0" i="0" u="none" strike="noStrike" dirty="0">
                          <a:solidFill>
                            <a:schemeClr val="tx1"/>
                          </a:solidFill>
                          <a:effectLst/>
                          <a:latin typeface="+mn-lt"/>
                        </a:rPr>
                        <a:t>2842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91440" algn="l" fontAlgn="t"/>
                      <a:r>
                        <a:rPr lang="en-US" sz="1600" b="0" i="0" u="none" strike="noStrike" dirty="0">
                          <a:solidFill>
                            <a:schemeClr val="tx1"/>
                          </a:solidFill>
                          <a:effectLst/>
                          <a:latin typeface="+mn-lt"/>
                        </a:rPr>
                        <a:t>FECC-1: Has Care Coordinator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Seattle Children's Research Institute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2465450"/>
                  </a:ext>
                </a:extLst>
              </a:tr>
              <a:tr h="548640">
                <a:tc>
                  <a:txBody>
                    <a:bodyPr/>
                    <a:lstStyle/>
                    <a:p>
                      <a:pPr algn="ctr" fontAlgn="t"/>
                      <a:r>
                        <a:rPr lang="en-US" sz="1600" b="0" i="0" u="none" strike="noStrike" dirty="0">
                          <a:solidFill>
                            <a:schemeClr val="tx1"/>
                          </a:solidFill>
                          <a:effectLst/>
                          <a:latin typeface="+mn-lt"/>
                        </a:rPr>
                        <a:t>2843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91440" algn="l" fontAlgn="t"/>
                      <a:r>
                        <a:rPr lang="en-US" sz="1600" b="0" i="0" u="none" strike="noStrike" dirty="0">
                          <a:solidFill>
                            <a:schemeClr val="tx1"/>
                          </a:solidFill>
                          <a:effectLst/>
                          <a:latin typeface="+mn-lt"/>
                        </a:rPr>
                        <a:t>FECC-3: Care Coordinator Helped to Obtain Community 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Seattle Children's Research Institute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856129880"/>
                  </a:ext>
                </a:extLst>
              </a:tr>
              <a:tr h="548640">
                <a:tc>
                  <a:txBody>
                    <a:bodyPr/>
                    <a:lstStyle/>
                    <a:p>
                      <a:pPr algn="ctr" fontAlgn="t"/>
                      <a:r>
                        <a:rPr lang="en-US" sz="1600" b="0" i="0" u="none" strike="noStrike" dirty="0">
                          <a:solidFill>
                            <a:schemeClr val="tx1"/>
                          </a:solidFill>
                          <a:effectLst/>
                          <a:latin typeface="+mn-lt"/>
                        </a:rPr>
                        <a:t>2844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91440" algn="l" fontAlgn="t"/>
                      <a:r>
                        <a:rPr lang="en-US" sz="1600" b="0" i="0" u="none" strike="noStrike" dirty="0">
                          <a:solidFill>
                            <a:schemeClr val="tx1"/>
                          </a:solidFill>
                          <a:effectLst/>
                          <a:latin typeface="+mn-lt"/>
                        </a:rPr>
                        <a:t>FECC-5: Care Coordinator Asked about Concerns and Health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Seattle Children's Research Institute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9825263"/>
                  </a:ext>
                </a:extLst>
              </a:tr>
              <a:tr h="548640">
                <a:tc>
                  <a:txBody>
                    <a:bodyPr/>
                    <a:lstStyle/>
                    <a:p>
                      <a:pPr algn="ctr" fontAlgn="t"/>
                      <a:r>
                        <a:rPr lang="en-US" sz="1600" b="0" i="0" u="none" strike="noStrike" dirty="0">
                          <a:solidFill>
                            <a:schemeClr val="tx1"/>
                          </a:solidFill>
                          <a:effectLst/>
                          <a:latin typeface="+mn-lt"/>
                        </a:rPr>
                        <a:t>2845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91440" algn="l" fontAlgn="t"/>
                      <a:r>
                        <a:rPr lang="en-US" sz="1600" b="0" i="0" u="none" strike="noStrike" dirty="0">
                          <a:solidFill>
                            <a:schemeClr val="tx1"/>
                          </a:solidFill>
                          <a:effectLst/>
                          <a:latin typeface="+mn-lt"/>
                        </a:rPr>
                        <a:t>FECC-7: Care Coordinator Assisted with Specialist Service Referrals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Seattle Children's Research Institute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483025349"/>
                  </a:ext>
                </a:extLst>
              </a:tr>
              <a:tr h="731520">
                <a:tc>
                  <a:txBody>
                    <a:bodyPr/>
                    <a:lstStyle/>
                    <a:p>
                      <a:pPr algn="ctr" fontAlgn="t"/>
                      <a:r>
                        <a:rPr lang="en-US" sz="1600" b="0" i="0" u="none" strike="noStrike" dirty="0">
                          <a:solidFill>
                            <a:schemeClr val="tx1"/>
                          </a:solidFill>
                          <a:effectLst/>
                          <a:latin typeface="+mn-lt"/>
                        </a:rPr>
                        <a:t>2846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91440" algn="l" fontAlgn="t"/>
                      <a:r>
                        <a:rPr lang="en-US" sz="1600" b="0" i="0" u="none" strike="noStrike" dirty="0">
                          <a:solidFill>
                            <a:schemeClr val="tx1"/>
                          </a:solidFill>
                          <a:effectLst/>
                          <a:latin typeface="+mn-lt"/>
                        </a:rPr>
                        <a:t>FECC-8: Care Coordinator was Knowledgeable, Supportive, and Advocated for Child’s Needs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Seattle Children's Research Institute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5006843"/>
                  </a:ext>
                </a:extLst>
              </a:tr>
              <a:tr h="548640">
                <a:tc>
                  <a:txBody>
                    <a:bodyPr/>
                    <a:lstStyle/>
                    <a:p>
                      <a:pPr algn="ctr" fontAlgn="t"/>
                      <a:r>
                        <a:rPr lang="en-US" sz="1600" b="0" i="0" u="none" strike="noStrike" dirty="0">
                          <a:solidFill>
                            <a:schemeClr val="tx1"/>
                          </a:solidFill>
                          <a:effectLst/>
                          <a:latin typeface="+mn-lt"/>
                        </a:rPr>
                        <a:t>2847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91440" algn="l" fontAlgn="t"/>
                      <a:r>
                        <a:rPr lang="en-US" sz="1600" b="0" i="0" u="none" strike="noStrike" dirty="0">
                          <a:solidFill>
                            <a:schemeClr val="tx1"/>
                          </a:solidFill>
                          <a:effectLst/>
                          <a:latin typeface="+mn-lt"/>
                        </a:rPr>
                        <a:t>FECC-9: Appropriate Written Visit Summary Content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Seattle Children's Research Institute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886059453"/>
                  </a:ext>
                </a:extLst>
              </a:tr>
              <a:tr h="548640">
                <a:tc>
                  <a:txBody>
                    <a:bodyPr/>
                    <a:lstStyle/>
                    <a:p>
                      <a:pPr algn="ctr" fontAlgn="t"/>
                      <a:r>
                        <a:rPr lang="en-US" sz="1600" b="0" i="0" u="none" strike="noStrike" dirty="0">
                          <a:solidFill>
                            <a:schemeClr val="tx1"/>
                          </a:solidFill>
                          <a:effectLst/>
                          <a:latin typeface="+mn-lt"/>
                        </a:rPr>
                        <a:t>2849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91440" algn="l" fontAlgn="t"/>
                      <a:r>
                        <a:rPr lang="en-US" sz="1600" b="0" i="0" u="none" strike="noStrike" dirty="0">
                          <a:solidFill>
                            <a:schemeClr val="tx1"/>
                          </a:solidFill>
                          <a:effectLst/>
                          <a:latin typeface="+mn-lt"/>
                        </a:rPr>
                        <a:t>FECC-15: Caregiver has Access to Medical Interpreter when Needed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Seattle Children's Research Institute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066758"/>
                  </a:ext>
                </a:extLst>
              </a:tr>
              <a:tr h="457200">
                <a:tc>
                  <a:txBody>
                    <a:bodyPr/>
                    <a:lstStyle/>
                    <a:p>
                      <a:pPr algn="ctr" fontAlgn="t"/>
                      <a:r>
                        <a:rPr lang="en-US" sz="1600" b="0" i="0" u="none" strike="noStrike" dirty="0">
                          <a:solidFill>
                            <a:schemeClr val="tx1"/>
                          </a:solidFill>
                          <a:effectLst/>
                          <a:latin typeface="+mn-lt"/>
                        </a:rPr>
                        <a:t>2850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91440" algn="l" fontAlgn="t"/>
                      <a:r>
                        <a:rPr lang="en-US" sz="1600" b="0" i="0" u="none" strike="noStrike" dirty="0">
                          <a:solidFill>
                            <a:schemeClr val="tx1"/>
                          </a:solidFill>
                          <a:effectLst/>
                          <a:latin typeface="+mn-lt"/>
                        </a:rPr>
                        <a:t>FECC-16: Child has Shared Care Plan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Seattle Children's Research Institute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201394646"/>
                  </a:ext>
                </a:extLst>
              </a:tr>
            </a:tbl>
          </a:graphicData>
        </a:graphic>
      </p:graphicFrame>
    </p:spTree>
    <p:extLst>
      <p:ext uri="{BB962C8B-B14F-4D97-AF65-F5344CB8AC3E}">
        <p14:creationId xmlns:p14="http://schemas.microsoft.com/office/powerpoint/2010/main" val="162336917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EEFE3-C717-40FB-BCC6-F461CBE4C162}"/>
              </a:ext>
            </a:extLst>
          </p:cNvPr>
          <p:cNvSpPr>
            <a:spLocks noGrp="1"/>
          </p:cNvSpPr>
          <p:nvPr>
            <p:ph type="title"/>
          </p:nvPr>
        </p:nvSpPr>
        <p:spPr/>
        <p:txBody>
          <a:bodyPr/>
          <a:lstStyle/>
          <a:p>
            <a:r>
              <a:rPr lang="en-US" dirty="0"/>
              <a:t>Care Coordination Measures:</a:t>
            </a:r>
            <a:br>
              <a:rPr lang="en-US" dirty="0"/>
            </a:br>
            <a:r>
              <a:rPr lang="en-US" dirty="0"/>
              <a:t>Patient Experience (Cont’d)</a:t>
            </a:r>
          </a:p>
        </p:txBody>
      </p:sp>
      <p:sp>
        <p:nvSpPr>
          <p:cNvPr id="3" name="Content Placeholder 2">
            <a:extLst>
              <a:ext uri="{FF2B5EF4-FFF2-40B4-BE49-F238E27FC236}">
                <a16:creationId xmlns:a16="http://schemas.microsoft.com/office/drawing/2014/main" id="{8FB67851-A337-4E60-940C-E3E2E37016D1}"/>
              </a:ext>
            </a:extLst>
          </p:cNvPr>
          <p:cNvSpPr>
            <a:spLocks noGrp="1"/>
          </p:cNvSpPr>
          <p:nvPr>
            <p:ph sz="half" idx="1"/>
          </p:nvPr>
        </p:nvSpPr>
        <p:spPr>
          <a:xfrm>
            <a:off x="533400" y="1371600"/>
            <a:ext cx="8077200" cy="4800600"/>
          </a:xfrm>
        </p:spPr>
        <p:txBody>
          <a:bodyPr/>
          <a:lstStyle/>
          <a:p>
            <a:r>
              <a:rPr lang="en-US" dirty="0"/>
              <a:t>Questions from the "Children with Chronic Conditions" supplemental item set from the CAHPS 5.0H Survey:</a:t>
            </a:r>
          </a:p>
          <a:p>
            <a:pPr lvl="1"/>
            <a:r>
              <a:rPr lang="en-US" b="0" dirty="0"/>
              <a:t>In the last 6 months, did anyone from your child’s health plan, doctor’s office, or clinic help coordinate your child’s care among these different providers or services?"</a:t>
            </a:r>
          </a:p>
          <a:p>
            <a:pPr marL="346075" lvl="1" indent="0">
              <a:buNone/>
            </a:pPr>
            <a:endParaRPr lang="en-US" sz="1000" dirty="0"/>
          </a:p>
        </p:txBody>
      </p:sp>
    </p:spTree>
    <p:extLst>
      <p:ext uri="{BB962C8B-B14F-4D97-AF65-F5344CB8AC3E}">
        <p14:creationId xmlns:p14="http://schemas.microsoft.com/office/powerpoint/2010/main" val="72956912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CF97C5-DEAC-4225-941A-6CB9B87F6DB7}"/>
              </a:ext>
            </a:extLst>
          </p:cNvPr>
          <p:cNvSpPr>
            <a:spLocks noGrp="1"/>
          </p:cNvSpPr>
          <p:nvPr>
            <p:ph type="title"/>
          </p:nvPr>
        </p:nvSpPr>
        <p:spPr/>
        <p:txBody>
          <a:bodyPr/>
          <a:lstStyle/>
          <a:p>
            <a:r>
              <a:rPr lang="en-US" dirty="0"/>
              <a:t>Integration Measures</a:t>
            </a:r>
          </a:p>
        </p:txBody>
      </p:sp>
      <p:sp>
        <p:nvSpPr>
          <p:cNvPr id="4" name="Content Placeholder 3">
            <a:extLst>
              <a:ext uri="{FF2B5EF4-FFF2-40B4-BE49-F238E27FC236}">
                <a16:creationId xmlns:a16="http://schemas.microsoft.com/office/drawing/2014/main" id="{EBE425AE-13BF-4937-97B6-9DE3D8AD4B6C}"/>
              </a:ext>
            </a:extLst>
          </p:cNvPr>
          <p:cNvSpPr>
            <a:spLocks noGrp="1"/>
          </p:cNvSpPr>
          <p:nvPr>
            <p:ph sz="half" idx="1"/>
          </p:nvPr>
        </p:nvSpPr>
        <p:spPr/>
        <p:txBody>
          <a:bodyPr/>
          <a:lstStyle/>
          <a:p>
            <a:r>
              <a:rPr lang="en-US" dirty="0"/>
              <a:t>We consulted external sources when looking for candidate measures because our measure library had few “Integration” measures.</a:t>
            </a:r>
          </a:p>
          <a:p>
            <a:pPr>
              <a:spcAft>
                <a:spcPts val="0"/>
              </a:spcAft>
            </a:pPr>
            <a:endParaRPr lang="en-US" sz="1000" dirty="0"/>
          </a:p>
          <a:p>
            <a:r>
              <a:rPr lang="en-US" dirty="0"/>
              <a:t>The majority of identified measures were related to behavioral health and primary care integration at the practice-level.  The measures require practices to fill out a self-assessment of their level of integration.  </a:t>
            </a:r>
          </a:p>
          <a:p>
            <a:pPr>
              <a:spcAft>
                <a:spcPts val="0"/>
              </a:spcAft>
            </a:pPr>
            <a:endParaRPr lang="en-US" sz="1000" dirty="0"/>
          </a:p>
          <a:p>
            <a:r>
              <a:rPr lang="en-US" dirty="0"/>
              <a:t>We did not include these measures for consideration due to challenges related to implementing these measures at the ACO level.</a:t>
            </a:r>
          </a:p>
        </p:txBody>
      </p:sp>
    </p:spTree>
    <p:extLst>
      <p:ext uri="{BB962C8B-B14F-4D97-AF65-F5344CB8AC3E}">
        <p14:creationId xmlns:p14="http://schemas.microsoft.com/office/powerpoint/2010/main" val="392984778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Measures</a:t>
            </a:r>
          </a:p>
        </p:txBody>
      </p:sp>
      <p:graphicFrame>
        <p:nvGraphicFramePr>
          <p:cNvPr id="7" name="Content Placeholder 4"/>
          <p:cNvGraphicFramePr>
            <a:graphicFrameLocks/>
          </p:cNvGraphicFramePr>
          <p:nvPr>
            <p:extLst>
              <p:ext uri="{D42A27DB-BD31-4B8C-83A1-F6EECF244321}">
                <p14:modId xmlns:p14="http://schemas.microsoft.com/office/powerpoint/2010/main" val="2813922586"/>
              </p:ext>
            </p:extLst>
          </p:nvPr>
        </p:nvGraphicFramePr>
        <p:xfrm>
          <a:off x="340378" y="2057400"/>
          <a:ext cx="8463244" cy="4295775"/>
        </p:xfrm>
        <a:graphic>
          <a:graphicData uri="http://schemas.openxmlformats.org/drawingml/2006/table">
            <a:tbl>
              <a:tblPr/>
              <a:tblGrid>
                <a:gridCol w="914400">
                  <a:extLst>
                    <a:ext uri="{9D8B030D-6E8A-4147-A177-3AD203B41FA5}">
                      <a16:colId xmlns:a16="http://schemas.microsoft.com/office/drawing/2014/main" val="20000"/>
                    </a:ext>
                  </a:extLst>
                </a:gridCol>
                <a:gridCol w="4460222">
                  <a:extLst>
                    <a:ext uri="{9D8B030D-6E8A-4147-A177-3AD203B41FA5}">
                      <a16:colId xmlns:a16="http://schemas.microsoft.com/office/drawing/2014/main" val="20001"/>
                    </a:ext>
                  </a:extLst>
                </a:gridCol>
                <a:gridCol w="1143000">
                  <a:extLst>
                    <a:ext uri="{9D8B030D-6E8A-4147-A177-3AD203B41FA5}">
                      <a16:colId xmlns:a16="http://schemas.microsoft.com/office/drawing/2014/main" val="2717532129"/>
                    </a:ext>
                  </a:extLst>
                </a:gridCol>
                <a:gridCol w="1035322">
                  <a:extLst>
                    <a:ext uri="{9D8B030D-6E8A-4147-A177-3AD203B41FA5}">
                      <a16:colId xmlns:a16="http://schemas.microsoft.com/office/drawing/2014/main" val="3576241446"/>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Adult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2129831"/>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Patient Perceptions of Integrated Care (PPIC)</a:t>
                      </a:r>
                    </a:p>
                    <a:p>
                      <a:pPr marL="403225" marR="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Provider Knowledge of Patient</a:t>
                      </a:r>
                    </a:p>
                    <a:p>
                      <a:pPr marL="403225" marR="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Staff Knowledge of Patient’s History</a:t>
                      </a:r>
                    </a:p>
                    <a:p>
                      <a:pPr marL="403225" marR="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Specialist Knowledge of Patient’s History</a:t>
                      </a:r>
                    </a:p>
                    <a:p>
                      <a:pPr marL="403225" marR="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Provider’s Support for Patient’s Self-Directed Care</a:t>
                      </a:r>
                    </a:p>
                    <a:p>
                      <a:pPr marL="403225" marR="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Provider Support for Patients’ Medication Adherence/Health Home Management</a:t>
                      </a:r>
                    </a:p>
                    <a:p>
                      <a:pPr marL="403225" marR="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Test Result Communication</a:t>
                      </a: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Harvard School of Public Health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6765346"/>
                  </a:ext>
                </a:extLst>
              </a:tr>
              <a:tr h="365760">
                <a:tc gridSpan="5">
                  <a:txBody>
                    <a:bodyPr/>
                    <a:lstStyle/>
                    <a:p>
                      <a:pPr marL="91440" algn="l" fontAlgn="t"/>
                      <a:r>
                        <a:rPr lang="en-US" sz="1600" b="1" i="0" u="none" strike="noStrike" dirty="0">
                          <a:solidFill>
                            <a:schemeClr val="tx1"/>
                          </a:solidFill>
                          <a:effectLst/>
                          <a:latin typeface="+mn-lt"/>
                        </a:rPr>
                        <a:t>Pediatric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2839886"/>
                  </a:ext>
                </a:extLst>
              </a:tr>
              <a:tr h="72009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Pediatric Integrated Care Survey (PICS)</a:t>
                      </a:r>
                    </a:p>
                    <a:p>
                      <a:pPr marL="403225" marR="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Access to Care</a:t>
                      </a:r>
                    </a:p>
                    <a:p>
                      <a:pPr marL="403225" marR="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Communication with Care Team Members</a:t>
                      </a:r>
                    </a:p>
                    <a:p>
                      <a:pPr marL="403225" marR="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Family Impact</a:t>
                      </a:r>
                    </a:p>
                    <a:p>
                      <a:pPr marL="403225" marR="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Care Goal Creation/Planning</a:t>
                      </a:r>
                    </a:p>
                    <a:p>
                      <a:pPr marL="403225" marR="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Team Functioning/Quality</a:t>
                      </a: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Boston Children’s Hospital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66647122"/>
                  </a:ext>
                </a:extLst>
              </a:tr>
            </a:tbl>
          </a:graphicData>
        </a:graphic>
      </p:graphicFrame>
      <p:sp>
        <p:nvSpPr>
          <p:cNvPr id="4" name="Content Placeholder 3">
            <a:extLst>
              <a:ext uri="{FF2B5EF4-FFF2-40B4-BE49-F238E27FC236}">
                <a16:creationId xmlns:a16="http://schemas.microsoft.com/office/drawing/2014/main" id="{BA405465-8FC2-451E-8C4D-EB634E0E1C2E}"/>
              </a:ext>
            </a:extLst>
          </p:cNvPr>
          <p:cNvSpPr>
            <a:spLocks noGrp="1"/>
          </p:cNvSpPr>
          <p:nvPr>
            <p:ph sz="half" idx="1"/>
          </p:nvPr>
        </p:nvSpPr>
        <p:spPr>
          <a:xfrm>
            <a:off x="533400" y="1150883"/>
            <a:ext cx="8077200" cy="4556234"/>
          </a:xfrm>
        </p:spPr>
        <p:txBody>
          <a:bodyPr/>
          <a:lstStyle/>
          <a:p>
            <a:pPr marL="0" indent="0">
              <a:buNone/>
            </a:pPr>
            <a:r>
              <a:rPr lang="en-US" dirty="0"/>
              <a:t>The following measures fit within the “Integration,” “Care Coordination” and the “Patient/Provider Communication” domains.</a:t>
            </a:r>
          </a:p>
        </p:txBody>
      </p:sp>
    </p:spTree>
    <p:extLst>
      <p:ext uri="{BB962C8B-B14F-4D97-AF65-F5344CB8AC3E}">
        <p14:creationId xmlns:p14="http://schemas.microsoft.com/office/powerpoint/2010/main" val="9498773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CF97C5-DEAC-4225-941A-6CB9B87F6DB7}"/>
              </a:ext>
            </a:extLst>
          </p:cNvPr>
          <p:cNvSpPr>
            <a:spLocks noGrp="1"/>
          </p:cNvSpPr>
          <p:nvPr>
            <p:ph type="title"/>
          </p:nvPr>
        </p:nvSpPr>
        <p:spPr/>
        <p:txBody>
          <a:bodyPr/>
          <a:lstStyle/>
          <a:p>
            <a:r>
              <a:rPr lang="en-US" dirty="0"/>
              <a:t>Patient/Provider Communication Measures</a:t>
            </a:r>
          </a:p>
        </p:txBody>
      </p:sp>
      <p:sp>
        <p:nvSpPr>
          <p:cNvPr id="4" name="Content Placeholder 3">
            <a:extLst>
              <a:ext uri="{FF2B5EF4-FFF2-40B4-BE49-F238E27FC236}">
                <a16:creationId xmlns:a16="http://schemas.microsoft.com/office/drawing/2014/main" id="{EBE425AE-13BF-4937-97B6-9DE3D8AD4B6C}"/>
              </a:ext>
            </a:extLst>
          </p:cNvPr>
          <p:cNvSpPr>
            <a:spLocks noGrp="1"/>
          </p:cNvSpPr>
          <p:nvPr>
            <p:ph sz="half" idx="1"/>
          </p:nvPr>
        </p:nvSpPr>
        <p:spPr/>
        <p:txBody>
          <a:bodyPr/>
          <a:lstStyle/>
          <a:p>
            <a:r>
              <a:rPr lang="en-US" dirty="0"/>
              <a:t>We looked to the CAHPS surveys for specific questions that could address patient/provider communication because our measure library had no official measures that fell within the  “Patient/Provider Communication” domain.</a:t>
            </a:r>
          </a:p>
        </p:txBody>
      </p:sp>
    </p:spTree>
    <p:extLst>
      <p:ext uri="{BB962C8B-B14F-4D97-AF65-F5344CB8AC3E}">
        <p14:creationId xmlns:p14="http://schemas.microsoft.com/office/powerpoint/2010/main" val="265156785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EEFE3-C717-40FB-BCC6-F461CBE4C162}"/>
              </a:ext>
            </a:extLst>
          </p:cNvPr>
          <p:cNvSpPr>
            <a:spLocks noGrp="1"/>
          </p:cNvSpPr>
          <p:nvPr>
            <p:ph type="title"/>
          </p:nvPr>
        </p:nvSpPr>
        <p:spPr/>
        <p:txBody>
          <a:bodyPr/>
          <a:lstStyle/>
          <a:p>
            <a:r>
              <a:rPr lang="en-US" dirty="0"/>
              <a:t>Patient/Provider Communication Measures</a:t>
            </a:r>
          </a:p>
        </p:txBody>
      </p:sp>
      <p:sp>
        <p:nvSpPr>
          <p:cNvPr id="3" name="Content Placeholder 2">
            <a:extLst>
              <a:ext uri="{FF2B5EF4-FFF2-40B4-BE49-F238E27FC236}">
                <a16:creationId xmlns:a16="http://schemas.microsoft.com/office/drawing/2014/main" id="{8FB67851-A337-4E60-940C-E3E2E37016D1}"/>
              </a:ext>
            </a:extLst>
          </p:cNvPr>
          <p:cNvSpPr>
            <a:spLocks noGrp="1"/>
          </p:cNvSpPr>
          <p:nvPr>
            <p:ph sz="half" idx="1"/>
          </p:nvPr>
        </p:nvSpPr>
        <p:spPr/>
        <p:txBody>
          <a:bodyPr/>
          <a:lstStyle/>
          <a:p>
            <a:r>
              <a:rPr lang="en-US" dirty="0"/>
              <a:t>Questions from the CG-CAHPS and ACO CAHPS surveys:</a:t>
            </a:r>
          </a:p>
          <a:p>
            <a:pPr lvl="1"/>
            <a:r>
              <a:rPr lang="en-US" b="0" dirty="0"/>
              <a:t>In the last 6 months, how often did this provider explain things in a way that was easy to understand? </a:t>
            </a:r>
          </a:p>
          <a:p>
            <a:pPr lvl="1"/>
            <a:r>
              <a:rPr lang="en-US" b="0" dirty="0"/>
              <a:t>In the last 6 months, how often did this provider listen carefully to you? </a:t>
            </a:r>
          </a:p>
          <a:p>
            <a:pPr lvl="1"/>
            <a:r>
              <a:rPr lang="en-US" b="0" dirty="0"/>
              <a:t>In the last 6 months, how often did you and someone from this provider’s office talk about all the prescription medicines you were taking?</a:t>
            </a:r>
          </a:p>
          <a:p>
            <a:pPr lvl="1"/>
            <a:endParaRPr lang="en-US" dirty="0"/>
          </a:p>
        </p:txBody>
      </p:sp>
    </p:spTree>
    <p:extLst>
      <p:ext uri="{BB962C8B-B14F-4D97-AF65-F5344CB8AC3E}">
        <p14:creationId xmlns:p14="http://schemas.microsoft.com/office/powerpoint/2010/main" val="238358204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CF97C5-DEAC-4225-941A-6CB9B87F6DB7}"/>
              </a:ext>
            </a:extLst>
          </p:cNvPr>
          <p:cNvSpPr>
            <a:spLocks noGrp="1"/>
          </p:cNvSpPr>
          <p:nvPr>
            <p:ph type="title"/>
          </p:nvPr>
        </p:nvSpPr>
        <p:spPr/>
        <p:txBody>
          <a:bodyPr/>
          <a:lstStyle/>
          <a:p>
            <a:r>
              <a:rPr lang="en-US" dirty="0"/>
              <a:t>Patient Engagement Measures</a:t>
            </a:r>
          </a:p>
        </p:txBody>
      </p:sp>
      <p:sp>
        <p:nvSpPr>
          <p:cNvPr id="4" name="Content Placeholder 3">
            <a:extLst>
              <a:ext uri="{FF2B5EF4-FFF2-40B4-BE49-F238E27FC236}">
                <a16:creationId xmlns:a16="http://schemas.microsoft.com/office/drawing/2014/main" id="{EBE425AE-13BF-4937-97B6-9DE3D8AD4B6C}"/>
              </a:ext>
            </a:extLst>
          </p:cNvPr>
          <p:cNvSpPr>
            <a:spLocks noGrp="1"/>
          </p:cNvSpPr>
          <p:nvPr>
            <p:ph sz="half" idx="1"/>
          </p:nvPr>
        </p:nvSpPr>
        <p:spPr/>
        <p:txBody>
          <a:bodyPr/>
          <a:lstStyle/>
          <a:p>
            <a:r>
              <a:rPr lang="en-US" dirty="0"/>
              <a:t>We consulted external sources when looking for candidate measures because our measure library had no “Patient Engagement” measures.</a:t>
            </a:r>
          </a:p>
        </p:txBody>
      </p:sp>
    </p:spTree>
    <p:extLst>
      <p:ext uri="{BB962C8B-B14F-4D97-AF65-F5344CB8AC3E}">
        <p14:creationId xmlns:p14="http://schemas.microsoft.com/office/powerpoint/2010/main" val="412992117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Engagement Measures</a:t>
            </a:r>
            <a:br>
              <a:rPr lang="en-US" dirty="0"/>
            </a:br>
            <a:r>
              <a:rPr lang="en-US" dirty="0"/>
              <a:t>Readmission and Follow-Up</a:t>
            </a:r>
          </a:p>
        </p:txBody>
      </p:sp>
      <p:graphicFrame>
        <p:nvGraphicFramePr>
          <p:cNvPr id="7" name="Content Placeholder 4"/>
          <p:cNvGraphicFramePr>
            <a:graphicFrameLocks/>
          </p:cNvGraphicFramePr>
          <p:nvPr>
            <p:extLst>
              <p:ext uri="{D42A27DB-BD31-4B8C-83A1-F6EECF244321}">
                <p14:modId xmlns:p14="http://schemas.microsoft.com/office/powerpoint/2010/main" val="1808941703"/>
              </p:ext>
            </p:extLst>
          </p:nvPr>
        </p:nvGraphicFramePr>
        <p:xfrm>
          <a:off x="340378" y="1188720"/>
          <a:ext cx="8463244" cy="1796415"/>
        </p:xfrm>
        <a:graphic>
          <a:graphicData uri="http://schemas.openxmlformats.org/drawingml/2006/table">
            <a:tbl>
              <a:tblPr/>
              <a:tblGrid>
                <a:gridCol w="914400">
                  <a:extLst>
                    <a:ext uri="{9D8B030D-6E8A-4147-A177-3AD203B41FA5}">
                      <a16:colId xmlns:a16="http://schemas.microsoft.com/office/drawing/2014/main" val="20000"/>
                    </a:ext>
                  </a:extLst>
                </a:gridCol>
                <a:gridCol w="3469622">
                  <a:extLst>
                    <a:ext uri="{9D8B030D-6E8A-4147-A177-3AD203B41FA5}">
                      <a16:colId xmlns:a16="http://schemas.microsoft.com/office/drawing/2014/main" val="20001"/>
                    </a:ext>
                  </a:extLst>
                </a:gridCol>
                <a:gridCol w="12578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How's Your Health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Dartmouth Medical College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2465450"/>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Patient Activation Measure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Insignia Health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254151504"/>
                  </a:ext>
                </a:extLst>
              </a:tr>
            </a:tbl>
          </a:graphicData>
        </a:graphic>
      </p:graphicFrame>
    </p:spTree>
    <p:extLst>
      <p:ext uri="{BB962C8B-B14F-4D97-AF65-F5344CB8AC3E}">
        <p14:creationId xmlns:p14="http://schemas.microsoft.com/office/powerpoint/2010/main" val="220944189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CF97C5-DEAC-4225-941A-6CB9B87F6DB7}"/>
              </a:ext>
            </a:extLst>
          </p:cNvPr>
          <p:cNvSpPr>
            <a:spLocks noGrp="1"/>
          </p:cNvSpPr>
          <p:nvPr>
            <p:ph type="title"/>
          </p:nvPr>
        </p:nvSpPr>
        <p:spPr/>
        <p:txBody>
          <a:bodyPr/>
          <a:lstStyle/>
          <a:p>
            <a:r>
              <a:rPr lang="en-US" dirty="0"/>
              <a:t>Team-based Care and </a:t>
            </a:r>
            <a:br>
              <a:rPr lang="en-US" dirty="0"/>
            </a:br>
            <a:r>
              <a:rPr lang="en-US" dirty="0"/>
              <a:t>Relationship-centered Care Measures</a:t>
            </a:r>
          </a:p>
        </p:txBody>
      </p:sp>
      <p:sp>
        <p:nvSpPr>
          <p:cNvPr id="4" name="Content Placeholder 3">
            <a:extLst>
              <a:ext uri="{FF2B5EF4-FFF2-40B4-BE49-F238E27FC236}">
                <a16:creationId xmlns:a16="http://schemas.microsoft.com/office/drawing/2014/main" id="{EBE425AE-13BF-4937-97B6-9DE3D8AD4B6C}"/>
              </a:ext>
            </a:extLst>
          </p:cNvPr>
          <p:cNvSpPr>
            <a:spLocks noGrp="1"/>
          </p:cNvSpPr>
          <p:nvPr>
            <p:ph sz="half" idx="1"/>
          </p:nvPr>
        </p:nvSpPr>
        <p:spPr/>
        <p:txBody>
          <a:bodyPr/>
          <a:lstStyle/>
          <a:p>
            <a:r>
              <a:rPr lang="en-US" dirty="0"/>
              <a:t>We consulted external sources when looking for candidate measures because our measure library had no “Team-based Care” or "Relationship-centered Care" measures.</a:t>
            </a:r>
          </a:p>
          <a:p>
            <a:pPr>
              <a:spcAft>
                <a:spcPts val="0"/>
              </a:spcAft>
            </a:pPr>
            <a:endParaRPr lang="en-US" sz="800" dirty="0"/>
          </a:p>
          <a:p>
            <a:r>
              <a:rPr lang="en-US" dirty="0"/>
              <a:t>However, we were unable to find any measures for the “Team-based Care” domain.</a:t>
            </a:r>
          </a:p>
          <a:p>
            <a:pPr>
              <a:spcAft>
                <a:spcPts val="0"/>
              </a:spcAft>
            </a:pPr>
            <a:endParaRPr lang="en-US" sz="1000" dirty="0"/>
          </a:p>
          <a:p>
            <a:r>
              <a:rPr lang="en-US" dirty="0"/>
              <a:t>We were able to identify a few survey-based measures for the “Relationship-centered Care” domain.</a:t>
            </a:r>
          </a:p>
        </p:txBody>
      </p:sp>
    </p:spTree>
    <p:extLst>
      <p:ext uri="{BB962C8B-B14F-4D97-AF65-F5344CB8AC3E}">
        <p14:creationId xmlns:p14="http://schemas.microsoft.com/office/powerpoint/2010/main" val="207383518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Relationship-centered Care Measures</a:t>
            </a:r>
          </a:p>
        </p:txBody>
      </p:sp>
      <p:graphicFrame>
        <p:nvGraphicFramePr>
          <p:cNvPr id="7" name="Content Placeholder 4"/>
          <p:cNvGraphicFramePr>
            <a:graphicFrameLocks/>
          </p:cNvGraphicFramePr>
          <p:nvPr>
            <p:extLst>
              <p:ext uri="{D42A27DB-BD31-4B8C-83A1-F6EECF244321}">
                <p14:modId xmlns:p14="http://schemas.microsoft.com/office/powerpoint/2010/main" val="4266572930"/>
              </p:ext>
            </p:extLst>
          </p:nvPr>
        </p:nvGraphicFramePr>
        <p:xfrm>
          <a:off x="340378" y="1188720"/>
          <a:ext cx="8463244" cy="4173855"/>
        </p:xfrm>
        <a:graphic>
          <a:graphicData uri="http://schemas.openxmlformats.org/drawingml/2006/table">
            <a:tbl>
              <a:tblPr/>
              <a:tblGrid>
                <a:gridCol w="914400">
                  <a:extLst>
                    <a:ext uri="{9D8B030D-6E8A-4147-A177-3AD203B41FA5}">
                      <a16:colId xmlns:a16="http://schemas.microsoft.com/office/drawing/2014/main" val="20000"/>
                    </a:ext>
                  </a:extLst>
                </a:gridCol>
                <a:gridCol w="3317222">
                  <a:extLst>
                    <a:ext uri="{9D8B030D-6E8A-4147-A177-3AD203B41FA5}">
                      <a16:colId xmlns:a16="http://schemas.microsoft.com/office/drawing/2014/main" val="20001"/>
                    </a:ext>
                  </a:extLst>
                </a:gridCol>
                <a:gridCol w="14102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Adult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91440"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91440"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91440"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91440"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97935322"/>
                  </a:ext>
                </a:extLst>
              </a:tr>
              <a:tr h="640080">
                <a:tc>
                  <a:txBody>
                    <a:bodyPr/>
                    <a:lstStyle/>
                    <a:p>
                      <a:pPr algn="ctr" fontAlgn="t"/>
                      <a:r>
                        <a:rPr lang="en-US" sz="1600" b="0" i="0" u="none" strike="noStrike" dirty="0">
                          <a:solidFill>
                            <a:schemeClr val="tx1"/>
                          </a:solidFill>
                          <a:effectLst/>
                          <a:latin typeface="+mn-lt"/>
                        </a:rPr>
                        <a:t>2962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Shared Decision-Making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Massachusetts General Hospital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2465450"/>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Patient Assessment of Care for Chronic Conditions (PACIC)</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Patient Activation</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Delivery System Design/Decision Support</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Goal Setting</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Problem-solving/Contextual Counseling</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Follow-up/Coordination</a:t>
                      </a:r>
                    </a:p>
                    <a:p>
                      <a:pPr marL="91440" marR="0" lvl="0" indent="0" algn="l" defTabSz="457200" rtl="0" eaLnBrk="1" fontAlgn="t" latinLnBrk="0" hangingPunct="1">
                        <a:lnSpc>
                          <a:spcPct val="100000"/>
                        </a:lnSpc>
                        <a:spcBef>
                          <a:spcPts val="0"/>
                        </a:spcBef>
                        <a:spcAft>
                          <a:spcPts val="0"/>
                        </a:spcAft>
                        <a:buClrTx/>
                        <a:buSzTx/>
                        <a:buFont typeface="+mj-lt"/>
                        <a:buNone/>
                        <a:tabLst/>
                        <a:defRPr/>
                      </a:pPr>
                      <a:endParaRPr lang="en-US" sz="1400" kern="1200" baseline="0" dirty="0">
                        <a:solidFill>
                          <a:schemeClr val="tx1"/>
                        </a:solidFill>
                        <a:effectLst/>
                        <a:latin typeface="+mn-lt"/>
                        <a:ea typeface="+mn-ea"/>
                        <a:cs typeface="+mn-cs"/>
                      </a:endParaRPr>
                    </a:p>
                    <a:p>
                      <a:pPr marL="182880" marR="0" lvl="0" indent="-9144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effectLst/>
                          <a:latin typeface="+mn-lt"/>
                          <a:ea typeface="+mn-ea"/>
                          <a:cs typeface="+mn-cs"/>
                        </a:rPr>
                        <a:t>Supplemental </a:t>
                      </a:r>
                      <a:r>
                        <a:rPr lang="en-US" sz="1400" kern="1200" baseline="0">
                          <a:solidFill>
                            <a:schemeClr val="tx1"/>
                          </a:solidFill>
                          <a:effectLst/>
                          <a:latin typeface="+mn-lt"/>
                          <a:ea typeface="+mn-ea"/>
                          <a:cs typeface="+mn-cs"/>
                        </a:rPr>
                        <a:t>Item Set: </a:t>
                      </a:r>
                      <a:endParaRPr lang="en-US" sz="1400" kern="1200" baseline="0" dirty="0">
                        <a:solidFill>
                          <a:schemeClr val="tx1"/>
                        </a:solidFill>
                        <a:effectLst/>
                        <a:latin typeface="+mn-lt"/>
                        <a:ea typeface="+mn-ea"/>
                        <a:cs typeface="+mn-cs"/>
                      </a:endParaRPr>
                    </a:p>
                    <a:p>
                      <a:pPr marL="274320" marR="0" lvl="1" indent="-9144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effectLst/>
                          <a:latin typeface="+mn-lt"/>
                          <a:ea typeface="+mn-ea"/>
                          <a:cs typeface="+mn-cs"/>
                        </a:rPr>
                        <a:t>5As: Ask, Advise, Agree, Assist, Arrange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Improving Chronic Illness Care (MacColl Center for Health Care Innovation)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69600165"/>
                  </a:ext>
                </a:extLst>
              </a:tr>
            </a:tbl>
          </a:graphicData>
        </a:graphic>
      </p:graphicFrame>
    </p:spTree>
    <p:extLst>
      <p:ext uri="{BB962C8B-B14F-4D97-AF65-F5344CB8AC3E}">
        <p14:creationId xmlns:p14="http://schemas.microsoft.com/office/powerpoint/2010/main" val="124678075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645920"/>
            <a:ext cx="8074152" cy="4556234"/>
          </a:xfrm>
        </p:spPr>
        <p:txBody>
          <a:bodyPr/>
          <a:lstStyle/>
          <a:p>
            <a:r>
              <a:rPr lang="en-US" dirty="0"/>
              <a:t>Welcome</a:t>
            </a:r>
          </a:p>
          <a:p>
            <a:r>
              <a:rPr lang="en-US" dirty="0"/>
              <a:t>Recap of 2-6-18 Meeting Decisions &amp; Discussion of Follow-Up Items</a:t>
            </a:r>
          </a:p>
          <a:p>
            <a:r>
              <a:rPr lang="en-US" dirty="0"/>
              <a:t>Measure Review Progress Update</a:t>
            </a:r>
          </a:p>
          <a:p>
            <a:r>
              <a:rPr lang="en-US" dirty="0"/>
              <a:t>Continued Review of Candidate Measures</a:t>
            </a:r>
          </a:p>
          <a:p>
            <a:r>
              <a:rPr lang="en-US" dirty="0"/>
              <a:t>Next Steps</a:t>
            </a:r>
          </a:p>
        </p:txBody>
      </p:sp>
      <p:sp>
        <p:nvSpPr>
          <p:cNvPr id="4" name="Rectangle 3"/>
          <p:cNvSpPr/>
          <p:nvPr/>
        </p:nvSpPr>
        <p:spPr>
          <a:xfrm>
            <a:off x="-152400" y="2133600"/>
            <a:ext cx="9448800" cy="6858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094873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EEFE3-C717-40FB-BCC6-F461CBE4C162}"/>
              </a:ext>
            </a:extLst>
          </p:cNvPr>
          <p:cNvSpPr>
            <a:spLocks noGrp="1"/>
          </p:cNvSpPr>
          <p:nvPr>
            <p:ph type="title"/>
          </p:nvPr>
        </p:nvSpPr>
        <p:spPr/>
        <p:txBody>
          <a:bodyPr/>
          <a:lstStyle/>
          <a:p>
            <a:r>
              <a:rPr lang="en-US" dirty="0"/>
              <a:t>Relationship-centered Care Measures (Cont’d)</a:t>
            </a:r>
          </a:p>
        </p:txBody>
      </p:sp>
      <p:sp>
        <p:nvSpPr>
          <p:cNvPr id="3" name="Content Placeholder 2">
            <a:extLst>
              <a:ext uri="{FF2B5EF4-FFF2-40B4-BE49-F238E27FC236}">
                <a16:creationId xmlns:a16="http://schemas.microsoft.com/office/drawing/2014/main" id="{8FB67851-A337-4E60-940C-E3E2E37016D1}"/>
              </a:ext>
            </a:extLst>
          </p:cNvPr>
          <p:cNvSpPr>
            <a:spLocks noGrp="1"/>
          </p:cNvSpPr>
          <p:nvPr>
            <p:ph sz="half" idx="1"/>
          </p:nvPr>
        </p:nvSpPr>
        <p:spPr>
          <a:xfrm>
            <a:off x="533400" y="1371600"/>
            <a:ext cx="8077200" cy="4800600"/>
          </a:xfrm>
        </p:spPr>
        <p:txBody>
          <a:bodyPr/>
          <a:lstStyle/>
          <a:p>
            <a:r>
              <a:rPr lang="en-US" dirty="0"/>
              <a:t>Questions from the CG-CAHPS and ACO CAHPS surveys:</a:t>
            </a:r>
          </a:p>
          <a:p>
            <a:pPr lvl="1"/>
            <a:r>
              <a:rPr lang="en-US" b="0" dirty="0"/>
              <a:t>In the last 6 months, how often did this provider show respect for what you had to say?</a:t>
            </a:r>
          </a:p>
          <a:p>
            <a:pPr lvl="1"/>
            <a:r>
              <a:rPr lang="en-US" b="0" dirty="0"/>
              <a:t>In the last 6 months, how often did this provider spend enough time with you?</a:t>
            </a:r>
          </a:p>
        </p:txBody>
      </p:sp>
    </p:spTree>
    <p:extLst>
      <p:ext uri="{BB962C8B-B14F-4D97-AF65-F5344CB8AC3E}">
        <p14:creationId xmlns:p14="http://schemas.microsoft.com/office/powerpoint/2010/main" val="11453177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EEFE3-C717-40FB-BCC6-F461CBE4C162}"/>
              </a:ext>
            </a:extLst>
          </p:cNvPr>
          <p:cNvSpPr>
            <a:spLocks noGrp="1"/>
          </p:cNvSpPr>
          <p:nvPr>
            <p:ph type="title"/>
          </p:nvPr>
        </p:nvSpPr>
        <p:spPr/>
        <p:txBody>
          <a:bodyPr/>
          <a:lstStyle/>
          <a:p>
            <a:r>
              <a:rPr lang="en-US" dirty="0"/>
              <a:t>Relationship-centered Care Measures (Cont’d)</a:t>
            </a:r>
          </a:p>
        </p:txBody>
      </p:sp>
      <p:sp>
        <p:nvSpPr>
          <p:cNvPr id="3" name="Content Placeholder 2">
            <a:extLst>
              <a:ext uri="{FF2B5EF4-FFF2-40B4-BE49-F238E27FC236}">
                <a16:creationId xmlns:a16="http://schemas.microsoft.com/office/drawing/2014/main" id="{8FB67851-A337-4E60-940C-E3E2E37016D1}"/>
              </a:ext>
            </a:extLst>
          </p:cNvPr>
          <p:cNvSpPr>
            <a:spLocks noGrp="1"/>
          </p:cNvSpPr>
          <p:nvPr>
            <p:ph sz="half" idx="1"/>
          </p:nvPr>
        </p:nvSpPr>
        <p:spPr>
          <a:xfrm>
            <a:off x="533400" y="1371600"/>
            <a:ext cx="8077200" cy="4800600"/>
          </a:xfrm>
        </p:spPr>
        <p:txBody>
          <a:bodyPr/>
          <a:lstStyle/>
          <a:p>
            <a:r>
              <a:rPr lang="en-US" dirty="0"/>
              <a:t>Questions from the Pediatric Integrated Care Survey:</a:t>
            </a:r>
          </a:p>
          <a:p>
            <a:pPr lvl="1">
              <a:spcAft>
                <a:spcPts val="600"/>
              </a:spcAft>
            </a:pPr>
            <a:r>
              <a:rPr lang="en-US" b="0" dirty="0"/>
              <a:t>Communication with Care Team Members Composite:</a:t>
            </a:r>
          </a:p>
          <a:p>
            <a:pPr marL="914400" lvl="2">
              <a:spcBef>
                <a:spcPts val="0"/>
              </a:spcBef>
              <a:spcAft>
                <a:spcPts val="600"/>
              </a:spcAft>
              <a:buFont typeface="Book Antiqua" panose="02040602050305030304" pitchFamily="18" charset="0"/>
              <a:buChar char="−"/>
            </a:pPr>
            <a:r>
              <a:rPr lang="en-US" kern="1200" dirty="0">
                <a:latin typeface="Book Antiqua" panose="02040602050305030304" pitchFamily="18" charset="0"/>
              </a:rPr>
              <a:t>Includes questions related to team members explaining things in a way a family member/caregiver can understand and listening carefully, a family member/caregiver feeling comfortable sharing concerns about a child's health, creating short-term and long-term care goals, etc. </a:t>
            </a:r>
          </a:p>
          <a:p>
            <a:pPr marL="914400" lvl="2">
              <a:spcBef>
                <a:spcPts val="0"/>
              </a:spcBef>
              <a:spcAft>
                <a:spcPts val="600"/>
              </a:spcAft>
              <a:buFont typeface="Book Antiqua" panose="02040602050305030304" pitchFamily="18" charset="0"/>
              <a:buChar char="−"/>
            </a:pPr>
            <a:r>
              <a:rPr lang="en-US" kern="1200" dirty="0">
                <a:latin typeface="Book Antiqua" panose="02040602050305030304" pitchFamily="18" charset="0"/>
              </a:rPr>
              <a:t>For more information, refer to the specifications distributed with the meeting materials.</a:t>
            </a:r>
          </a:p>
          <a:p>
            <a:pPr lvl="1"/>
            <a:endParaRPr lang="en-US" sz="1000" dirty="0"/>
          </a:p>
        </p:txBody>
      </p:sp>
    </p:spTree>
    <p:extLst>
      <p:ext uri="{BB962C8B-B14F-4D97-AF65-F5344CB8AC3E}">
        <p14:creationId xmlns:p14="http://schemas.microsoft.com/office/powerpoint/2010/main" val="141957439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Measures</a:t>
            </a:r>
          </a:p>
        </p:txBody>
      </p:sp>
      <p:sp>
        <p:nvSpPr>
          <p:cNvPr id="8" name="Content Placeholder 2">
            <a:extLst>
              <a:ext uri="{FF2B5EF4-FFF2-40B4-BE49-F238E27FC236}">
                <a16:creationId xmlns:a16="http://schemas.microsoft.com/office/drawing/2014/main" id="{9BC0C3FC-3CC7-4CED-A43F-93AE04C98277}"/>
              </a:ext>
            </a:extLst>
          </p:cNvPr>
          <p:cNvSpPr>
            <a:spLocks noGrp="1"/>
          </p:cNvSpPr>
          <p:nvPr>
            <p:ph sz="half" idx="1"/>
          </p:nvPr>
        </p:nvSpPr>
        <p:spPr>
          <a:xfrm>
            <a:off x="533400" y="1371600"/>
            <a:ext cx="8077200" cy="4556234"/>
          </a:xfrm>
        </p:spPr>
        <p:txBody>
          <a:bodyPr/>
          <a:lstStyle/>
          <a:p>
            <a:r>
              <a:rPr lang="en-US" dirty="0"/>
              <a:t>During a prior meeting a Taskforce member recommended considering measures related to pain assessment and management un-related to opioids. </a:t>
            </a:r>
            <a:endParaRPr lang="en-US" sz="1000" dirty="0"/>
          </a:p>
        </p:txBody>
      </p:sp>
      <p:graphicFrame>
        <p:nvGraphicFramePr>
          <p:cNvPr id="7" name="Content Placeholder 4"/>
          <p:cNvGraphicFramePr>
            <a:graphicFrameLocks/>
          </p:cNvGraphicFramePr>
          <p:nvPr>
            <p:extLst>
              <p:ext uri="{D42A27DB-BD31-4B8C-83A1-F6EECF244321}">
                <p14:modId xmlns:p14="http://schemas.microsoft.com/office/powerpoint/2010/main" val="3060090197"/>
              </p:ext>
            </p:extLst>
          </p:nvPr>
        </p:nvGraphicFramePr>
        <p:xfrm>
          <a:off x="340378" y="2592705"/>
          <a:ext cx="8463244" cy="1421130"/>
        </p:xfrm>
        <a:graphic>
          <a:graphicData uri="http://schemas.openxmlformats.org/drawingml/2006/table">
            <a:tbl>
              <a:tblPr/>
              <a:tblGrid>
                <a:gridCol w="914400">
                  <a:extLst>
                    <a:ext uri="{9D8B030D-6E8A-4147-A177-3AD203B41FA5}">
                      <a16:colId xmlns:a16="http://schemas.microsoft.com/office/drawing/2014/main" val="20000"/>
                    </a:ext>
                  </a:extLst>
                </a:gridCol>
                <a:gridCol w="3317222">
                  <a:extLst>
                    <a:ext uri="{9D8B030D-6E8A-4147-A177-3AD203B41FA5}">
                      <a16:colId xmlns:a16="http://schemas.microsoft.com/office/drawing/2014/main" val="20001"/>
                    </a:ext>
                  </a:extLst>
                </a:gridCol>
                <a:gridCol w="14102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Adult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91440"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91440"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91440"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91440"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97935322"/>
                  </a:ext>
                </a:extLst>
              </a:tr>
              <a:tr h="731520">
                <a:tc>
                  <a:txBody>
                    <a:bodyPr/>
                    <a:lstStyle/>
                    <a:p>
                      <a:pPr algn="ctr" fontAlgn="t"/>
                      <a:r>
                        <a:rPr lang="en-US" sz="1600" b="0" i="0" u="none" strike="noStrike" dirty="0">
                          <a:solidFill>
                            <a:schemeClr val="tx1"/>
                          </a:solidFill>
                          <a:effectLst/>
                          <a:latin typeface="+mn-lt"/>
                        </a:rPr>
                        <a:t>0420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Pain Assessment and Follow-Up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CMS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2465450"/>
                  </a:ext>
                </a:extLst>
              </a:tr>
            </a:tbl>
          </a:graphicData>
        </a:graphic>
      </p:graphicFrame>
    </p:spTree>
    <p:extLst>
      <p:ext uri="{BB962C8B-B14F-4D97-AF65-F5344CB8AC3E}">
        <p14:creationId xmlns:p14="http://schemas.microsoft.com/office/powerpoint/2010/main" val="106503765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645920"/>
            <a:ext cx="8074152" cy="4556234"/>
          </a:xfrm>
        </p:spPr>
        <p:txBody>
          <a:bodyPr/>
          <a:lstStyle/>
          <a:p>
            <a:r>
              <a:rPr lang="en-US" dirty="0"/>
              <a:t>Welcome</a:t>
            </a:r>
          </a:p>
          <a:p>
            <a:r>
              <a:rPr lang="en-US" dirty="0"/>
              <a:t>Recap of 2-6-18 Meeting Decisions &amp; Discussion of Follow-Up Items</a:t>
            </a:r>
          </a:p>
          <a:p>
            <a:r>
              <a:rPr lang="en-US" dirty="0"/>
              <a:t>Measure Review Progress Update</a:t>
            </a:r>
          </a:p>
          <a:p>
            <a:r>
              <a:rPr lang="en-US" dirty="0"/>
              <a:t>Continued Review of Candidate Measures</a:t>
            </a:r>
          </a:p>
          <a:p>
            <a:r>
              <a:rPr lang="en-US" dirty="0"/>
              <a:t>Next Steps</a:t>
            </a:r>
          </a:p>
        </p:txBody>
      </p:sp>
      <p:sp>
        <p:nvSpPr>
          <p:cNvPr id="4" name="Rectangle 3"/>
          <p:cNvSpPr/>
          <p:nvPr/>
        </p:nvSpPr>
        <p:spPr>
          <a:xfrm>
            <a:off x="-153924" y="37338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014602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Meeting Schedule</a:t>
            </a:r>
          </a:p>
        </p:txBody>
      </p:sp>
      <p:sp>
        <p:nvSpPr>
          <p:cNvPr id="5" name="Content Placeholder 2">
            <a:extLst>
              <a:ext uri="{FF2B5EF4-FFF2-40B4-BE49-F238E27FC236}">
                <a16:creationId xmlns:a16="http://schemas.microsoft.com/office/drawing/2014/main" id="{9A11860A-0F48-4660-A65F-97FCD93D7D33}"/>
              </a:ext>
            </a:extLst>
          </p:cNvPr>
          <p:cNvSpPr>
            <a:spLocks noGrp="1"/>
          </p:cNvSpPr>
          <p:nvPr>
            <p:ph idx="1"/>
          </p:nvPr>
        </p:nvSpPr>
        <p:spPr>
          <a:xfrm>
            <a:off x="533400" y="1371600"/>
            <a:ext cx="8077200" cy="4556234"/>
          </a:xfrm>
        </p:spPr>
        <p:txBody>
          <a:bodyPr/>
          <a:lstStyle/>
          <a:p>
            <a:pPr>
              <a:spcAft>
                <a:spcPts val="0"/>
              </a:spcAft>
            </a:pPr>
            <a:r>
              <a:rPr lang="en-US" dirty="0"/>
              <a:t>Continue our review of candidate measures</a:t>
            </a:r>
          </a:p>
          <a:p>
            <a:pPr>
              <a:spcAft>
                <a:spcPts val="0"/>
              </a:spcAft>
            </a:pPr>
            <a:endParaRPr lang="en-US" sz="1000" dirty="0"/>
          </a:p>
          <a:p>
            <a:pPr lvl="1">
              <a:spcAft>
                <a:spcPts val="300"/>
              </a:spcAft>
            </a:pPr>
            <a:r>
              <a:rPr lang="en-US" dirty="0"/>
              <a:t>Meeting #12</a:t>
            </a:r>
          </a:p>
          <a:p>
            <a:pPr marL="914400" lvl="2">
              <a:spcBef>
                <a:spcPts val="0"/>
              </a:spcBef>
              <a:spcAft>
                <a:spcPts val="300"/>
              </a:spcAft>
              <a:buFont typeface="Book Antiqua" panose="02040602050305030304" pitchFamily="18" charset="0"/>
              <a:buChar char="−"/>
            </a:pPr>
            <a:r>
              <a:rPr lang="en-US" kern="1200" dirty="0">
                <a:latin typeface="Book Antiqua" panose="02040602050305030304" pitchFamily="18" charset="0"/>
              </a:rPr>
              <a:t>Complete initial review of candidate measures </a:t>
            </a:r>
          </a:p>
          <a:p>
            <a:pPr marL="571500" lvl="2" indent="0">
              <a:spcBef>
                <a:spcPts val="0"/>
              </a:spcBef>
              <a:spcAft>
                <a:spcPts val="300"/>
              </a:spcAft>
            </a:pPr>
            <a:r>
              <a:rPr lang="en-US" kern="1200" dirty="0">
                <a:latin typeface="Book Antiqua" panose="02040602050305030304" pitchFamily="18" charset="0"/>
              </a:rPr>
              <a:t>	</a:t>
            </a:r>
            <a:r>
              <a:rPr lang="en-US" i="1" kern="1200" dirty="0">
                <a:latin typeface="Book Antiqua" panose="02040602050305030304" pitchFamily="18" charset="0"/>
              </a:rPr>
              <a:t>(if needed)</a:t>
            </a:r>
          </a:p>
          <a:p>
            <a:pPr marL="914400" lvl="2">
              <a:spcBef>
                <a:spcPts val="0"/>
              </a:spcBef>
              <a:spcAft>
                <a:spcPts val="300"/>
              </a:spcAft>
              <a:buFont typeface="Book Antiqua" panose="02040602050305030304" pitchFamily="18" charset="0"/>
              <a:buChar char="−"/>
            </a:pPr>
            <a:r>
              <a:rPr lang="en-US" kern="1200" dirty="0">
                <a:latin typeface="Book Antiqua" panose="02040602050305030304" pitchFamily="18" charset="0"/>
              </a:rPr>
              <a:t>Presentation of DPH data</a:t>
            </a:r>
          </a:p>
          <a:p>
            <a:pPr marL="914400" lvl="2">
              <a:spcBef>
                <a:spcPts val="0"/>
              </a:spcBef>
              <a:spcAft>
                <a:spcPts val="300"/>
              </a:spcAft>
              <a:buFont typeface="Book Antiqua" panose="02040602050305030304" pitchFamily="18" charset="0"/>
              <a:buChar char="−"/>
            </a:pPr>
            <a:r>
              <a:rPr lang="en-US" kern="1200" dirty="0">
                <a:latin typeface="Book Antiqua" panose="02040602050305030304" pitchFamily="18" charset="0"/>
              </a:rPr>
              <a:t>Discuss how well tentatively endorsed measures </a:t>
            </a:r>
          </a:p>
          <a:p>
            <a:pPr marL="571500" lvl="2" indent="0">
              <a:spcBef>
                <a:spcPts val="0"/>
              </a:spcBef>
              <a:spcAft>
                <a:spcPts val="300"/>
              </a:spcAft>
            </a:pPr>
            <a:r>
              <a:rPr lang="en-US" kern="1200" dirty="0">
                <a:latin typeface="Book Antiqua" panose="02040602050305030304" pitchFamily="18" charset="0"/>
              </a:rPr>
              <a:t>	score against guiding principles</a:t>
            </a:r>
            <a:br>
              <a:rPr lang="en-US" sz="1000" dirty="0">
                <a:latin typeface="Book Antiqua" panose="02040602050305030304" pitchFamily="18" charset="0"/>
              </a:rPr>
            </a:br>
            <a:endParaRPr lang="en-US" sz="1000" dirty="0">
              <a:latin typeface="Book Antiqua" panose="02040602050305030304" pitchFamily="18" charset="0"/>
            </a:endParaRPr>
          </a:p>
          <a:p>
            <a:pPr lvl="1">
              <a:spcAft>
                <a:spcPts val="300"/>
              </a:spcAft>
            </a:pPr>
            <a:r>
              <a:rPr lang="en-US" dirty="0"/>
              <a:t>Meeting #13</a:t>
            </a:r>
          </a:p>
          <a:p>
            <a:pPr marL="914400" lvl="2">
              <a:spcBef>
                <a:spcPts val="0"/>
              </a:spcBef>
              <a:spcAft>
                <a:spcPts val="300"/>
              </a:spcAft>
              <a:buFont typeface="Book Antiqua" panose="02040602050305030304" pitchFamily="18" charset="0"/>
              <a:buChar char="−"/>
            </a:pPr>
            <a:r>
              <a:rPr lang="en-US" kern="1200" dirty="0">
                <a:latin typeface="Book Antiqua" panose="02040602050305030304" pitchFamily="18" charset="0"/>
              </a:rPr>
              <a:t>Begin second round of measure review</a:t>
            </a:r>
          </a:p>
          <a:p>
            <a:pPr marL="914400" lvl="2">
              <a:spcBef>
                <a:spcPts val="0"/>
              </a:spcBef>
              <a:spcAft>
                <a:spcPts val="300"/>
              </a:spcAft>
              <a:buFont typeface="Book Antiqua" panose="02040602050305030304" pitchFamily="18" charset="0"/>
              <a:buChar char="−"/>
            </a:pPr>
            <a:r>
              <a:rPr lang="en-US" kern="1200" dirty="0">
                <a:latin typeface="Book Antiqua" panose="02040602050305030304" pitchFamily="18" charset="0"/>
              </a:rPr>
              <a:t>"Prune" measure set as appropriate</a:t>
            </a:r>
          </a:p>
          <a:p>
            <a:pPr marL="914400" lvl="2">
              <a:spcBef>
                <a:spcPts val="0"/>
              </a:spcBef>
              <a:spcAft>
                <a:spcPts val="300"/>
              </a:spcAft>
              <a:buFont typeface="Book Antiqua" panose="02040602050305030304" pitchFamily="18" charset="0"/>
              <a:buChar char="−"/>
            </a:pPr>
            <a:r>
              <a:rPr lang="en-US" kern="1200" dirty="0">
                <a:latin typeface="Book Antiqua" panose="02040602050305030304" pitchFamily="18" charset="0"/>
              </a:rPr>
              <a:t>Categorize measures as "core" and/or "menu",                    "monitoring", or "MUC"</a:t>
            </a:r>
            <a:endParaRPr lang="en-US" sz="1000" kern="1200" dirty="0">
              <a:latin typeface="Book Antiqua" panose="02040602050305030304" pitchFamily="18" charset="0"/>
            </a:endParaRPr>
          </a:p>
          <a:p>
            <a:pPr marL="914400" lvl="2">
              <a:spcBef>
                <a:spcPts val="0"/>
              </a:spcBef>
              <a:spcAft>
                <a:spcPts val="300"/>
              </a:spcAft>
              <a:buFont typeface="Book Antiqua" panose="02040602050305030304" pitchFamily="18" charset="0"/>
              <a:buChar char="−"/>
            </a:pPr>
            <a:endParaRPr lang="en-US" sz="1000" kern="1200" dirty="0">
              <a:latin typeface="Book Antiqua" panose="02040602050305030304" pitchFamily="18" charset="0"/>
            </a:endParaRPr>
          </a:p>
          <a:p>
            <a:pPr lvl="1">
              <a:spcAft>
                <a:spcPts val="300"/>
              </a:spcAft>
            </a:pPr>
            <a:r>
              <a:rPr lang="en-US" dirty="0"/>
              <a:t>Meeting #14</a:t>
            </a:r>
          </a:p>
          <a:p>
            <a:pPr marL="914400" lvl="2">
              <a:spcBef>
                <a:spcPts val="0"/>
              </a:spcBef>
              <a:spcAft>
                <a:spcPts val="300"/>
              </a:spcAft>
              <a:buFont typeface="Book Antiqua" panose="02040602050305030304" pitchFamily="18" charset="0"/>
              <a:buChar char="−"/>
            </a:pPr>
            <a:r>
              <a:rPr lang="en-US" kern="1200" dirty="0">
                <a:latin typeface="Book Antiqua" panose="02040602050305030304" pitchFamily="18" charset="0"/>
              </a:rPr>
              <a:t>Complete second round of measures review</a:t>
            </a:r>
          </a:p>
          <a:p>
            <a:pPr marL="914400" lvl="2">
              <a:spcBef>
                <a:spcPts val="0"/>
              </a:spcBef>
              <a:spcAft>
                <a:spcPts val="300"/>
              </a:spcAft>
              <a:buFont typeface="Book Antiqua" panose="02040602050305030304" pitchFamily="18" charset="0"/>
              <a:buChar char="−"/>
            </a:pPr>
            <a:r>
              <a:rPr lang="en-US" kern="1200" dirty="0">
                <a:latin typeface="Book Antiqua" panose="02040602050305030304" pitchFamily="18" charset="0"/>
              </a:rPr>
              <a:t>Begin discussing implementation of measure set</a:t>
            </a:r>
          </a:p>
        </p:txBody>
      </p:sp>
      <p:grpSp>
        <p:nvGrpSpPr>
          <p:cNvPr id="7" name="Group 6">
            <a:extLst>
              <a:ext uri="{FF2B5EF4-FFF2-40B4-BE49-F238E27FC236}">
                <a16:creationId xmlns:a16="http://schemas.microsoft.com/office/drawing/2014/main" id="{3876D581-B840-48A7-820C-BAE44A0115EF}"/>
              </a:ext>
            </a:extLst>
          </p:cNvPr>
          <p:cNvGrpSpPr/>
          <p:nvPr/>
        </p:nvGrpSpPr>
        <p:grpSpPr>
          <a:xfrm>
            <a:off x="7239000" y="2057400"/>
            <a:ext cx="914400" cy="914400"/>
            <a:chOff x="8064544" y="2057400"/>
            <a:chExt cx="822960" cy="822960"/>
          </a:xfrm>
        </p:grpSpPr>
        <p:grpSp>
          <p:nvGrpSpPr>
            <p:cNvPr id="8" name="Group 7">
              <a:extLst>
                <a:ext uri="{FF2B5EF4-FFF2-40B4-BE49-F238E27FC236}">
                  <a16:creationId xmlns:a16="http://schemas.microsoft.com/office/drawing/2014/main" id="{3DC8FE85-1232-40D0-8CA1-250569D35CE8}"/>
                </a:ext>
              </a:extLst>
            </p:cNvPr>
            <p:cNvGrpSpPr>
              <a:grpSpLocks noChangeAspect="1"/>
            </p:cNvGrpSpPr>
            <p:nvPr/>
          </p:nvGrpSpPr>
          <p:grpSpPr>
            <a:xfrm>
              <a:off x="8064544" y="2057400"/>
              <a:ext cx="822960" cy="822960"/>
              <a:chOff x="7758770" y="3246120"/>
              <a:chExt cx="1097280" cy="1097280"/>
            </a:xfrm>
          </p:grpSpPr>
          <p:grpSp>
            <p:nvGrpSpPr>
              <p:cNvPr id="10" name="Group 9">
                <a:extLst>
                  <a:ext uri="{FF2B5EF4-FFF2-40B4-BE49-F238E27FC236}">
                    <a16:creationId xmlns:a16="http://schemas.microsoft.com/office/drawing/2014/main" id="{A9EB58E7-9704-48FF-98A1-F8DFC81B1F9F}"/>
                  </a:ext>
                </a:extLst>
              </p:cNvPr>
              <p:cNvGrpSpPr/>
              <p:nvPr/>
            </p:nvGrpSpPr>
            <p:grpSpPr>
              <a:xfrm>
                <a:off x="7758770" y="3246120"/>
                <a:ext cx="1097280" cy="1097280"/>
                <a:chOff x="7085012" y="4648200"/>
                <a:chExt cx="679061" cy="679061"/>
              </a:xfrm>
            </p:grpSpPr>
            <p:sp>
              <p:nvSpPr>
                <p:cNvPr id="19" name="Oval 18">
                  <a:extLst>
                    <a:ext uri="{FF2B5EF4-FFF2-40B4-BE49-F238E27FC236}">
                      <a16:creationId xmlns:a16="http://schemas.microsoft.com/office/drawing/2014/main" id="{226AEF56-15F6-4977-885A-577517A3A4C3}"/>
                    </a:ext>
                  </a:extLst>
                </p:cNvPr>
                <p:cNvSpPr/>
                <p:nvPr/>
              </p:nvSpPr>
              <p:spPr>
                <a:xfrm>
                  <a:off x="7085012" y="4648200"/>
                  <a:ext cx="679061" cy="679061"/>
                </a:xfrm>
                <a:prstGeom prst="ellipse">
                  <a:avLst/>
                </a:prstGeom>
                <a:solidFill>
                  <a:schemeClr val="accent2">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dirty="0"/>
                </a:p>
              </p:txBody>
            </p:sp>
            <p:sp>
              <p:nvSpPr>
                <p:cNvPr id="20" name="Oval 19">
                  <a:extLst>
                    <a:ext uri="{FF2B5EF4-FFF2-40B4-BE49-F238E27FC236}">
                      <a16:creationId xmlns:a16="http://schemas.microsoft.com/office/drawing/2014/main" id="{12BAC688-479E-43AF-8C24-6E39F73C3A66}"/>
                    </a:ext>
                  </a:extLst>
                </p:cNvPr>
                <p:cNvSpPr/>
                <p:nvPr/>
              </p:nvSpPr>
              <p:spPr>
                <a:xfrm>
                  <a:off x="7085012" y="4648200"/>
                  <a:ext cx="679061" cy="679061"/>
                </a:xfrm>
                <a:prstGeom prst="ellipse">
                  <a:avLst/>
                </a:prstGeom>
                <a:solidFill>
                  <a:schemeClr val="accent6">
                    <a:lumMod val="75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dirty="0"/>
                </a:p>
              </p:txBody>
            </p:sp>
            <p:sp>
              <p:nvSpPr>
                <p:cNvPr id="21" name="Oval 20">
                  <a:extLst>
                    <a:ext uri="{FF2B5EF4-FFF2-40B4-BE49-F238E27FC236}">
                      <a16:creationId xmlns:a16="http://schemas.microsoft.com/office/drawing/2014/main" id="{A1E97745-D55F-4BDA-B652-9C1A44F3260C}"/>
                    </a:ext>
                  </a:extLst>
                </p:cNvPr>
                <p:cNvSpPr/>
                <p:nvPr/>
              </p:nvSpPr>
              <p:spPr>
                <a:xfrm>
                  <a:off x="7085012" y="4648200"/>
                  <a:ext cx="679061" cy="679061"/>
                </a:xfrm>
                <a:prstGeom prst="ellipse">
                  <a:avLst/>
                </a:prstGeom>
                <a:solidFill>
                  <a:schemeClr val="tx2">
                    <a:alpha val="89804"/>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dirty="0"/>
                </a:p>
              </p:txBody>
            </p:sp>
          </p:grpSp>
          <p:sp>
            <p:nvSpPr>
              <p:cNvPr id="11" name="Freeform 24">
                <a:extLst>
                  <a:ext uri="{FF2B5EF4-FFF2-40B4-BE49-F238E27FC236}">
                    <a16:creationId xmlns:a16="http://schemas.microsoft.com/office/drawing/2014/main" id="{A38CC720-33F6-4A41-8629-E15502BC9A4E}"/>
                  </a:ext>
                </a:extLst>
              </p:cNvPr>
              <p:cNvSpPr>
                <a:spLocks/>
              </p:cNvSpPr>
              <p:nvPr/>
            </p:nvSpPr>
            <p:spPr bwMode="auto">
              <a:xfrm>
                <a:off x="8510650" y="3981186"/>
                <a:ext cx="131537" cy="137471"/>
              </a:xfrm>
              <a:custGeom>
                <a:avLst/>
                <a:gdLst/>
                <a:ahLst/>
                <a:cxnLst>
                  <a:cxn ang="0">
                    <a:pos x="0" y="0"/>
                  </a:cxn>
                  <a:cxn ang="0">
                    <a:pos x="133" y="0"/>
                  </a:cxn>
                  <a:cxn ang="0">
                    <a:pos x="133" y="5"/>
                  </a:cxn>
                  <a:cxn ang="0">
                    <a:pos x="0" y="139"/>
                  </a:cxn>
                  <a:cxn ang="0">
                    <a:pos x="0" y="0"/>
                  </a:cxn>
                </a:cxnLst>
                <a:rect l="0" t="0" r="r" b="b"/>
                <a:pathLst>
                  <a:path w="133" h="139">
                    <a:moveTo>
                      <a:pt x="0" y="0"/>
                    </a:moveTo>
                    <a:lnTo>
                      <a:pt x="133" y="0"/>
                    </a:lnTo>
                    <a:lnTo>
                      <a:pt x="133" y="5"/>
                    </a:lnTo>
                    <a:lnTo>
                      <a:pt x="0" y="139"/>
                    </a:lnTo>
                    <a:lnTo>
                      <a:pt x="0" y="0"/>
                    </a:lnTo>
                    <a:close/>
                  </a:path>
                </a:pathLst>
              </a:custGeom>
              <a:solidFill>
                <a:schemeClr val="bg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12" name="Freeform 25">
                <a:extLst>
                  <a:ext uri="{FF2B5EF4-FFF2-40B4-BE49-F238E27FC236}">
                    <a16:creationId xmlns:a16="http://schemas.microsoft.com/office/drawing/2014/main" id="{F1DF5F22-304C-497B-95D8-4682225BCDA2}"/>
                  </a:ext>
                </a:extLst>
              </p:cNvPr>
              <p:cNvSpPr>
                <a:spLocks/>
              </p:cNvSpPr>
              <p:nvPr/>
            </p:nvSpPr>
            <p:spPr bwMode="auto">
              <a:xfrm>
                <a:off x="8378123" y="3986131"/>
                <a:ext cx="132526" cy="132526"/>
              </a:xfrm>
              <a:custGeom>
                <a:avLst/>
                <a:gdLst/>
                <a:ahLst/>
                <a:cxnLst>
                  <a:cxn ang="0">
                    <a:pos x="134" y="0"/>
                  </a:cxn>
                  <a:cxn ang="0">
                    <a:pos x="134" y="134"/>
                  </a:cxn>
                  <a:cxn ang="0">
                    <a:pos x="133" y="131"/>
                  </a:cxn>
                  <a:cxn ang="0">
                    <a:pos x="0" y="131"/>
                  </a:cxn>
                  <a:cxn ang="0">
                    <a:pos x="134" y="0"/>
                  </a:cxn>
                </a:cxnLst>
                <a:rect l="0" t="0" r="r" b="b"/>
                <a:pathLst>
                  <a:path w="134" h="134">
                    <a:moveTo>
                      <a:pt x="134" y="0"/>
                    </a:moveTo>
                    <a:lnTo>
                      <a:pt x="134" y="134"/>
                    </a:lnTo>
                    <a:lnTo>
                      <a:pt x="133" y="131"/>
                    </a:lnTo>
                    <a:lnTo>
                      <a:pt x="0" y="131"/>
                    </a:lnTo>
                    <a:lnTo>
                      <a:pt x="134"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13" name="Freeform 26">
                <a:extLst>
                  <a:ext uri="{FF2B5EF4-FFF2-40B4-BE49-F238E27FC236}">
                    <a16:creationId xmlns:a16="http://schemas.microsoft.com/office/drawing/2014/main" id="{5C03C2A1-1437-4151-8518-BF4B92B253F4}"/>
                  </a:ext>
                </a:extLst>
              </p:cNvPr>
              <p:cNvSpPr>
                <a:spLocks/>
              </p:cNvSpPr>
              <p:nvPr/>
            </p:nvSpPr>
            <p:spPr bwMode="auto">
              <a:xfrm>
                <a:off x="7972633" y="3640971"/>
                <a:ext cx="669554" cy="474719"/>
              </a:xfrm>
              <a:custGeom>
                <a:avLst/>
                <a:gdLst/>
                <a:ahLst/>
                <a:cxnLst>
                  <a:cxn ang="0">
                    <a:pos x="0" y="0"/>
                  </a:cxn>
                  <a:cxn ang="0">
                    <a:pos x="677" y="0"/>
                  </a:cxn>
                  <a:cxn ang="0">
                    <a:pos x="677" y="344"/>
                  </a:cxn>
                  <a:cxn ang="0">
                    <a:pos x="543" y="344"/>
                  </a:cxn>
                  <a:cxn ang="0">
                    <a:pos x="410" y="480"/>
                  </a:cxn>
                  <a:cxn ang="0">
                    <a:pos x="45" y="480"/>
                  </a:cxn>
                  <a:cxn ang="0">
                    <a:pos x="32" y="478"/>
                  </a:cxn>
                  <a:cxn ang="0">
                    <a:pos x="20" y="473"/>
                  </a:cxn>
                  <a:cxn ang="0">
                    <a:pos x="10" y="464"/>
                  </a:cxn>
                  <a:cxn ang="0">
                    <a:pos x="3" y="454"/>
                  </a:cxn>
                  <a:cxn ang="0">
                    <a:pos x="0" y="441"/>
                  </a:cxn>
                  <a:cxn ang="0">
                    <a:pos x="0" y="0"/>
                  </a:cxn>
                </a:cxnLst>
                <a:rect l="0" t="0" r="r" b="b"/>
                <a:pathLst>
                  <a:path w="677" h="480">
                    <a:moveTo>
                      <a:pt x="0" y="0"/>
                    </a:moveTo>
                    <a:lnTo>
                      <a:pt x="677" y="0"/>
                    </a:lnTo>
                    <a:lnTo>
                      <a:pt x="677" y="344"/>
                    </a:lnTo>
                    <a:lnTo>
                      <a:pt x="543" y="344"/>
                    </a:lnTo>
                    <a:lnTo>
                      <a:pt x="410" y="480"/>
                    </a:lnTo>
                    <a:lnTo>
                      <a:pt x="45" y="480"/>
                    </a:lnTo>
                    <a:lnTo>
                      <a:pt x="32" y="478"/>
                    </a:lnTo>
                    <a:lnTo>
                      <a:pt x="20" y="473"/>
                    </a:lnTo>
                    <a:lnTo>
                      <a:pt x="10" y="464"/>
                    </a:lnTo>
                    <a:lnTo>
                      <a:pt x="3" y="454"/>
                    </a:lnTo>
                    <a:lnTo>
                      <a:pt x="0" y="441"/>
                    </a:lnTo>
                    <a:lnTo>
                      <a:pt x="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14" name="Freeform 27">
                <a:extLst>
                  <a:ext uri="{FF2B5EF4-FFF2-40B4-BE49-F238E27FC236}">
                    <a16:creationId xmlns:a16="http://schemas.microsoft.com/office/drawing/2014/main" id="{9FB5CA97-806A-4E7A-BEF0-BAAB8EE2060E}"/>
                  </a:ext>
                </a:extLst>
              </p:cNvPr>
              <p:cNvSpPr>
                <a:spLocks/>
              </p:cNvSpPr>
              <p:nvPr/>
            </p:nvSpPr>
            <p:spPr bwMode="auto">
              <a:xfrm>
                <a:off x="7972633" y="3539104"/>
                <a:ext cx="669554" cy="116702"/>
              </a:xfrm>
              <a:custGeom>
                <a:avLst/>
                <a:gdLst/>
                <a:ahLst/>
                <a:cxnLst>
                  <a:cxn ang="0">
                    <a:pos x="45" y="0"/>
                  </a:cxn>
                  <a:cxn ang="0">
                    <a:pos x="630" y="0"/>
                  </a:cxn>
                  <a:cxn ang="0">
                    <a:pos x="643" y="1"/>
                  </a:cxn>
                  <a:cxn ang="0">
                    <a:pos x="657" y="6"/>
                  </a:cxn>
                  <a:cxn ang="0">
                    <a:pos x="667" y="15"/>
                  </a:cxn>
                  <a:cxn ang="0">
                    <a:pos x="674" y="24"/>
                  </a:cxn>
                  <a:cxn ang="0">
                    <a:pos x="677" y="37"/>
                  </a:cxn>
                  <a:cxn ang="0">
                    <a:pos x="677" y="118"/>
                  </a:cxn>
                  <a:cxn ang="0">
                    <a:pos x="0" y="118"/>
                  </a:cxn>
                  <a:cxn ang="0">
                    <a:pos x="0" y="37"/>
                  </a:cxn>
                  <a:cxn ang="0">
                    <a:pos x="3" y="24"/>
                  </a:cxn>
                  <a:cxn ang="0">
                    <a:pos x="10" y="15"/>
                  </a:cxn>
                  <a:cxn ang="0">
                    <a:pos x="20" y="6"/>
                  </a:cxn>
                  <a:cxn ang="0">
                    <a:pos x="32" y="1"/>
                  </a:cxn>
                  <a:cxn ang="0">
                    <a:pos x="45" y="0"/>
                  </a:cxn>
                </a:cxnLst>
                <a:rect l="0" t="0" r="r" b="b"/>
                <a:pathLst>
                  <a:path w="677" h="118">
                    <a:moveTo>
                      <a:pt x="45" y="0"/>
                    </a:moveTo>
                    <a:lnTo>
                      <a:pt x="630" y="0"/>
                    </a:lnTo>
                    <a:lnTo>
                      <a:pt x="643" y="1"/>
                    </a:lnTo>
                    <a:lnTo>
                      <a:pt x="657" y="6"/>
                    </a:lnTo>
                    <a:lnTo>
                      <a:pt x="667" y="15"/>
                    </a:lnTo>
                    <a:lnTo>
                      <a:pt x="674" y="24"/>
                    </a:lnTo>
                    <a:lnTo>
                      <a:pt x="677" y="37"/>
                    </a:lnTo>
                    <a:lnTo>
                      <a:pt x="677" y="118"/>
                    </a:lnTo>
                    <a:lnTo>
                      <a:pt x="0" y="118"/>
                    </a:lnTo>
                    <a:lnTo>
                      <a:pt x="0" y="37"/>
                    </a:lnTo>
                    <a:lnTo>
                      <a:pt x="3" y="24"/>
                    </a:lnTo>
                    <a:lnTo>
                      <a:pt x="10" y="15"/>
                    </a:lnTo>
                    <a:lnTo>
                      <a:pt x="20" y="6"/>
                    </a:lnTo>
                    <a:lnTo>
                      <a:pt x="32" y="1"/>
                    </a:lnTo>
                    <a:lnTo>
                      <a:pt x="45"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solidFill>
                    <a:schemeClr val="tx1">
                      <a:lumMod val="75000"/>
                      <a:lumOff val="25000"/>
                    </a:schemeClr>
                  </a:solidFill>
                </a:endParaRPr>
              </a:p>
            </p:txBody>
          </p:sp>
          <p:sp>
            <p:nvSpPr>
              <p:cNvPr id="15" name="Freeform 28">
                <a:extLst>
                  <a:ext uri="{FF2B5EF4-FFF2-40B4-BE49-F238E27FC236}">
                    <a16:creationId xmlns:a16="http://schemas.microsoft.com/office/drawing/2014/main" id="{8C1102AC-88E2-485B-94DA-B9CC9464BB82}"/>
                  </a:ext>
                </a:extLst>
              </p:cNvPr>
              <p:cNvSpPr>
                <a:spLocks/>
              </p:cNvSpPr>
              <p:nvPr/>
            </p:nvSpPr>
            <p:spPr bwMode="auto">
              <a:xfrm>
                <a:off x="8094280" y="3562840"/>
                <a:ext cx="77142" cy="78131"/>
              </a:xfrm>
              <a:custGeom>
                <a:avLst/>
                <a:gdLst/>
                <a:ahLst/>
                <a:cxnLst>
                  <a:cxn ang="0">
                    <a:pos x="39" y="0"/>
                  </a:cxn>
                  <a:cxn ang="0">
                    <a:pos x="55" y="3"/>
                  </a:cxn>
                  <a:cxn ang="0">
                    <a:pos x="67" y="11"/>
                  </a:cxn>
                  <a:cxn ang="0">
                    <a:pos x="76" y="24"/>
                  </a:cxn>
                  <a:cxn ang="0">
                    <a:pos x="78" y="40"/>
                  </a:cxn>
                  <a:cxn ang="0">
                    <a:pos x="76" y="56"/>
                  </a:cxn>
                  <a:cxn ang="0">
                    <a:pos x="67" y="68"/>
                  </a:cxn>
                  <a:cxn ang="0">
                    <a:pos x="55" y="77"/>
                  </a:cxn>
                  <a:cxn ang="0">
                    <a:pos x="39" y="79"/>
                  </a:cxn>
                  <a:cxn ang="0">
                    <a:pos x="23" y="77"/>
                  </a:cxn>
                  <a:cxn ang="0">
                    <a:pos x="11" y="68"/>
                  </a:cxn>
                  <a:cxn ang="0">
                    <a:pos x="2" y="56"/>
                  </a:cxn>
                  <a:cxn ang="0">
                    <a:pos x="0" y="40"/>
                  </a:cxn>
                  <a:cxn ang="0">
                    <a:pos x="2" y="24"/>
                  </a:cxn>
                  <a:cxn ang="0">
                    <a:pos x="11" y="11"/>
                  </a:cxn>
                  <a:cxn ang="0">
                    <a:pos x="23" y="3"/>
                  </a:cxn>
                  <a:cxn ang="0">
                    <a:pos x="39" y="0"/>
                  </a:cxn>
                </a:cxnLst>
                <a:rect l="0" t="0" r="r" b="b"/>
                <a:pathLst>
                  <a:path w="78" h="79">
                    <a:moveTo>
                      <a:pt x="39" y="0"/>
                    </a:moveTo>
                    <a:lnTo>
                      <a:pt x="55" y="3"/>
                    </a:lnTo>
                    <a:lnTo>
                      <a:pt x="67" y="11"/>
                    </a:lnTo>
                    <a:lnTo>
                      <a:pt x="76" y="24"/>
                    </a:lnTo>
                    <a:lnTo>
                      <a:pt x="78" y="40"/>
                    </a:lnTo>
                    <a:lnTo>
                      <a:pt x="76" y="56"/>
                    </a:lnTo>
                    <a:lnTo>
                      <a:pt x="67" y="68"/>
                    </a:lnTo>
                    <a:lnTo>
                      <a:pt x="55" y="77"/>
                    </a:lnTo>
                    <a:lnTo>
                      <a:pt x="39" y="79"/>
                    </a:lnTo>
                    <a:lnTo>
                      <a:pt x="23" y="77"/>
                    </a:lnTo>
                    <a:lnTo>
                      <a:pt x="11" y="68"/>
                    </a:lnTo>
                    <a:lnTo>
                      <a:pt x="2" y="56"/>
                    </a:lnTo>
                    <a:lnTo>
                      <a:pt x="0" y="40"/>
                    </a:lnTo>
                    <a:lnTo>
                      <a:pt x="2" y="24"/>
                    </a:lnTo>
                    <a:lnTo>
                      <a:pt x="11" y="11"/>
                    </a:lnTo>
                    <a:lnTo>
                      <a:pt x="23" y="3"/>
                    </a:lnTo>
                    <a:lnTo>
                      <a:pt x="3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16" name="Freeform 29">
                <a:extLst>
                  <a:ext uri="{FF2B5EF4-FFF2-40B4-BE49-F238E27FC236}">
                    <a16:creationId xmlns:a16="http://schemas.microsoft.com/office/drawing/2014/main" id="{2C279B58-EE33-412E-A88F-73C66913705E}"/>
                  </a:ext>
                </a:extLst>
              </p:cNvPr>
              <p:cNvSpPr>
                <a:spLocks/>
              </p:cNvSpPr>
              <p:nvPr/>
            </p:nvSpPr>
            <p:spPr bwMode="auto">
              <a:xfrm>
                <a:off x="8424606" y="3562840"/>
                <a:ext cx="76153" cy="78131"/>
              </a:xfrm>
              <a:custGeom>
                <a:avLst/>
                <a:gdLst/>
                <a:ahLst/>
                <a:cxnLst>
                  <a:cxn ang="0">
                    <a:pos x="38" y="0"/>
                  </a:cxn>
                  <a:cxn ang="0">
                    <a:pos x="39" y="0"/>
                  </a:cxn>
                  <a:cxn ang="0">
                    <a:pos x="54" y="3"/>
                  </a:cxn>
                  <a:cxn ang="0">
                    <a:pos x="66" y="11"/>
                  </a:cxn>
                  <a:cxn ang="0">
                    <a:pos x="75" y="24"/>
                  </a:cxn>
                  <a:cxn ang="0">
                    <a:pos x="77" y="40"/>
                  </a:cxn>
                  <a:cxn ang="0">
                    <a:pos x="75" y="56"/>
                  </a:cxn>
                  <a:cxn ang="0">
                    <a:pos x="66" y="68"/>
                  </a:cxn>
                  <a:cxn ang="0">
                    <a:pos x="54" y="77"/>
                  </a:cxn>
                  <a:cxn ang="0">
                    <a:pos x="39" y="79"/>
                  </a:cxn>
                  <a:cxn ang="0">
                    <a:pos x="38" y="79"/>
                  </a:cxn>
                  <a:cxn ang="0">
                    <a:pos x="23" y="77"/>
                  </a:cxn>
                  <a:cxn ang="0">
                    <a:pos x="11" y="68"/>
                  </a:cxn>
                  <a:cxn ang="0">
                    <a:pos x="2" y="56"/>
                  </a:cxn>
                  <a:cxn ang="0">
                    <a:pos x="0" y="40"/>
                  </a:cxn>
                  <a:cxn ang="0">
                    <a:pos x="2" y="24"/>
                  </a:cxn>
                  <a:cxn ang="0">
                    <a:pos x="11" y="11"/>
                  </a:cxn>
                  <a:cxn ang="0">
                    <a:pos x="23" y="3"/>
                  </a:cxn>
                  <a:cxn ang="0">
                    <a:pos x="38" y="0"/>
                  </a:cxn>
                </a:cxnLst>
                <a:rect l="0" t="0" r="r" b="b"/>
                <a:pathLst>
                  <a:path w="77" h="79">
                    <a:moveTo>
                      <a:pt x="38" y="0"/>
                    </a:moveTo>
                    <a:lnTo>
                      <a:pt x="39" y="0"/>
                    </a:lnTo>
                    <a:lnTo>
                      <a:pt x="54" y="3"/>
                    </a:lnTo>
                    <a:lnTo>
                      <a:pt x="66" y="11"/>
                    </a:lnTo>
                    <a:lnTo>
                      <a:pt x="75" y="24"/>
                    </a:lnTo>
                    <a:lnTo>
                      <a:pt x="77" y="40"/>
                    </a:lnTo>
                    <a:lnTo>
                      <a:pt x="75" y="56"/>
                    </a:lnTo>
                    <a:lnTo>
                      <a:pt x="66" y="68"/>
                    </a:lnTo>
                    <a:lnTo>
                      <a:pt x="54" y="77"/>
                    </a:lnTo>
                    <a:lnTo>
                      <a:pt x="39" y="79"/>
                    </a:lnTo>
                    <a:lnTo>
                      <a:pt x="38" y="79"/>
                    </a:lnTo>
                    <a:lnTo>
                      <a:pt x="23" y="77"/>
                    </a:lnTo>
                    <a:lnTo>
                      <a:pt x="11" y="68"/>
                    </a:lnTo>
                    <a:lnTo>
                      <a:pt x="2" y="56"/>
                    </a:lnTo>
                    <a:lnTo>
                      <a:pt x="0" y="40"/>
                    </a:lnTo>
                    <a:lnTo>
                      <a:pt x="2" y="24"/>
                    </a:lnTo>
                    <a:lnTo>
                      <a:pt x="11" y="11"/>
                    </a:lnTo>
                    <a:lnTo>
                      <a:pt x="23" y="3"/>
                    </a:lnTo>
                    <a:lnTo>
                      <a:pt x="3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17" name="Freeform 30">
                <a:extLst>
                  <a:ext uri="{FF2B5EF4-FFF2-40B4-BE49-F238E27FC236}">
                    <a16:creationId xmlns:a16="http://schemas.microsoft.com/office/drawing/2014/main" id="{972A399B-2ECE-4654-8387-E85ADABFF2DF}"/>
                  </a:ext>
                </a:extLst>
              </p:cNvPr>
              <p:cNvSpPr>
                <a:spLocks/>
              </p:cNvSpPr>
              <p:nvPr/>
            </p:nvSpPr>
            <p:spPr bwMode="auto">
              <a:xfrm>
                <a:off x="8099225" y="3470863"/>
                <a:ext cx="58351" cy="155273"/>
              </a:xfrm>
              <a:custGeom>
                <a:avLst/>
                <a:gdLst/>
                <a:ahLst/>
                <a:cxnLst>
                  <a:cxn ang="0">
                    <a:pos x="29" y="0"/>
                  </a:cxn>
                  <a:cxn ang="0">
                    <a:pos x="40" y="3"/>
                  </a:cxn>
                  <a:cxn ang="0">
                    <a:pos x="50" y="9"/>
                  </a:cxn>
                  <a:cxn ang="0">
                    <a:pos x="56" y="18"/>
                  </a:cxn>
                  <a:cxn ang="0">
                    <a:pos x="59" y="30"/>
                  </a:cxn>
                  <a:cxn ang="0">
                    <a:pos x="59" y="128"/>
                  </a:cxn>
                  <a:cxn ang="0">
                    <a:pos x="56" y="139"/>
                  </a:cxn>
                  <a:cxn ang="0">
                    <a:pos x="50" y="149"/>
                  </a:cxn>
                  <a:cxn ang="0">
                    <a:pos x="40" y="155"/>
                  </a:cxn>
                  <a:cxn ang="0">
                    <a:pos x="29" y="157"/>
                  </a:cxn>
                  <a:cxn ang="0">
                    <a:pos x="18" y="155"/>
                  </a:cxn>
                  <a:cxn ang="0">
                    <a:pos x="8" y="149"/>
                  </a:cxn>
                  <a:cxn ang="0">
                    <a:pos x="2" y="139"/>
                  </a:cxn>
                  <a:cxn ang="0">
                    <a:pos x="0" y="128"/>
                  </a:cxn>
                  <a:cxn ang="0">
                    <a:pos x="0" y="30"/>
                  </a:cxn>
                  <a:cxn ang="0">
                    <a:pos x="2" y="18"/>
                  </a:cxn>
                  <a:cxn ang="0">
                    <a:pos x="8" y="9"/>
                  </a:cxn>
                  <a:cxn ang="0">
                    <a:pos x="18" y="3"/>
                  </a:cxn>
                  <a:cxn ang="0">
                    <a:pos x="29" y="0"/>
                  </a:cxn>
                </a:cxnLst>
                <a:rect l="0" t="0" r="r" b="b"/>
                <a:pathLst>
                  <a:path w="59" h="157">
                    <a:moveTo>
                      <a:pt x="29" y="0"/>
                    </a:moveTo>
                    <a:lnTo>
                      <a:pt x="40" y="3"/>
                    </a:lnTo>
                    <a:lnTo>
                      <a:pt x="50" y="9"/>
                    </a:lnTo>
                    <a:lnTo>
                      <a:pt x="56" y="18"/>
                    </a:lnTo>
                    <a:lnTo>
                      <a:pt x="59" y="30"/>
                    </a:lnTo>
                    <a:lnTo>
                      <a:pt x="59" y="128"/>
                    </a:lnTo>
                    <a:lnTo>
                      <a:pt x="56" y="139"/>
                    </a:lnTo>
                    <a:lnTo>
                      <a:pt x="50" y="149"/>
                    </a:lnTo>
                    <a:lnTo>
                      <a:pt x="40" y="155"/>
                    </a:lnTo>
                    <a:lnTo>
                      <a:pt x="29" y="157"/>
                    </a:lnTo>
                    <a:lnTo>
                      <a:pt x="18" y="155"/>
                    </a:lnTo>
                    <a:lnTo>
                      <a:pt x="8" y="149"/>
                    </a:lnTo>
                    <a:lnTo>
                      <a:pt x="2" y="139"/>
                    </a:lnTo>
                    <a:lnTo>
                      <a:pt x="0" y="128"/>
                    </a:lnTo>
                    <a:lnTo>
                      <a:pt x="0" y="30"/>
                    </a:lnTo>
                    <a:lnTo>
                      <a:pt x="2" y="18"/>
                    </a:lnTo>
                    <a:lnTo>
                      <a:pt x="8" y="9"/>
                    </a:lnTo>
                    <a:lnTo>
                      <a:pt x="18" y="3"/>
                    </a:lnTo>
                    <a:lnTo>
                      <a:pt x="2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18" name="Freeform 31">
                <a:extLst>
                  <a:ext uri="{FF2B5EF4-FFF2-40B4-BE49-F238E27FC236}">
                    <a16:creationId xmlns:a16="http://schemas.microsoft.com/office/drawing/2014/main" id="{1E27E2B5-C8B6-4661-9669-AC916A5171FA}"/>
                  </a:ext>
                </a:extLst>
              </p:cNvPr>
              <p:cNvSpPr>
                <a:spLocks/>
              </p:cNvSpPr>
              <p:nvPr/>
            </p:nvSpPr>
            <p:spPr bwMode="auto">
              <a:xfrm>
                <a:off x="8434496" y="3470863"/>
                <a:ext cx="56373" cy="155273"/>
              </a:xfrm>
              <a:custGeom>
                <a:avLst/>
                <a:gdLst/>
                <a:ahLst/>
                <a:cxnLst>
                  <a:cxn ang="0">
                    <a:pos x="28" y="0"/>
                  </a:cxn>
                  <a:cxn ang="0">
                    <a:pos x="40" y="3"/>
                  </a:cxn>
                  <a:cxn ang="0">
                    <a:pos x="49" y="9"/>
                  </a:cxn>
                  <a:cxn ang="0">
                    <a:pos x="55" y="18"/>
                  </a:cxn>
                  <a:cxn ang="0">
                    <a:pos x="57" y="30"/>
                  </a:cxn>
                  <a:cxn ang="0">
                    <a:pos x="57" y="128"/>
                  </a:cxn>
                  <a:cxn ang="0">
                    <a:pos x="55" y="139"/>
                  </a:cxn>
                  <a:cxn ang="0">
                    <a:pos x="49" y="149"/>
                  </a:cxn>
                  <a:cxn ang="0">
                    <a:pos x="40" y="155"/>
                  </a:cxn>
                  <a:cxn ang="0">
                    <a:pos x="28" y="157"/>
                  </a:cxn>
                  <a:cxn ang="0">
                    <a:pos x="17" y="155"/>
                  </a:cxn>
                  <a:cxn ang="0">
                    <a:pos x="8" y="149"/>
                  </a:cxn>
                  <a:cxn ang="0">
                    <a:pos x="2" y="139"/>
                  </a:cxn>
                  <a:cxn ang="0">
                    <a:pos x="0" y="128"/>
                  </a:cxn>
                  <a:cxn ang="0">
                    <a:pos x="0" y="30"/>
                  </a:cxn>
                  <a:cxn ang="0">
                    <a:pos x="2" y="18"/>
                  </a:cxn>
                  <a:cxn ang="0">
                    <a:pos x="8" y="9"/>
                  </a:cxn>
                  <a:cxn ang="0">
                    <a:pos x="17" y="3"/>
                  </a:cxn>
                  <a:cxn ang="0">
                    <a:pos x="28" y="0"/>
                  </a:cxn>
                </a:cxnLst>
                <a:rect l="0" t="0" r="r" b="b"/>
                <a:pathLst>
                  <a:path w="57" h="157">
                    <a:moveTo>
                      <a:pt x="28" y="0"/>
                    </a:moveTo>
                    <a:lnTo>
                      <a:pt x="40" y="3"/>
                    </a:lnTo>
                    <a:lnTo>
                      <a:pt x="49" y="9"/>
                    </a:lnTo>
                    <a:lnTo>
                      <a:pt x="55" y="18"/>
                    </a:lnTo>
                    <a:lnTo>
                      <a:pt x="57" y="30"/>
                    </a:lnTo>
                    <a:lnTo>
                      <a:pt x="57" y="128"/>
                    </a:lnTo>
                    <a:lnTo>
                      <a:pt x="55" y="139"/>
                    </a:lnTo>
                    <a:lnTo>
                      <a:pt x="49" y="149"/>
                    </a:lnTo>
                    <a:lnTo>
                      <a:pt x="40" y="155"/>
                    </a:lnTo>
                    <a:lnTo>
                      <a:pt x="28" y="157"/>
                    </a:lnTo>
                    <a:lnTo>
                      <a:pt x="17" y="155"/>
                    </a:lnTo>
                    <a:lnTo>
                      <a:pt x="8" y="149"/>
                    </a:lnTo>
                    <a:lnTo>
                      <a:pt x="2" y="139"/>
                    </a:lnTo>
                    <a:lnTo>
                      <a:pt x="0" y="128"/>
                    </a:lnTo>
                    <a:lnTo>
                      <a:pt x="0" y="30"/>
                    </a:lnTo>
                    <a:lnTo>
                      <a:pt x="2" y="18"/>
                    </a:lnTo>
                    <a:lnTo>
                      <a:pt x="8" y="9"/>
                    </a:lnTo>
                    <a:lnTo>
                      <a:pt x="17" y="3"/>
                    </a:lnTo>
                    <a:lnTo>
                      <a:pt x="2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grpSp>
        <p:sp>
          <p:nvSpPr>
            <p:cNvPr id="9" name="TextBox 48">
              <a:extLst>
                <a:ext uri="{FF2B5EF4-FFF2-40B4-BE49-F238E27FC236}">
                  <a16:creationId xmlns:a16="http://schemas.microsoft.com/office/drawing/2014/main" id="{52479FEC-A106-4B9C-8E26-6A139A02E502}"/>
                </a:ext>
              </a:extLst>
            </p:cNvPr>
            <p:cNvSpPr txBox="1"/>
            <p:nvPr/>
          </p:nvSpPr>
          <p:spPr>
            <a:xfrm>
              <a:off x="8064544" y="2364270"/>
              <a:ext cx="822959" cy="332399"/>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a:r>
                <a:rPr lang="en-US" sz="1800" b="1" dirty="0"/>
                <a:t>3/12</a:t>
              </a:r>
            </a:p>
          </p:txBody>
        </p:sp>
      </p:grpSp>
      <p:grpSp>
        <p:nvGrpSpPr>
          <p:cNvPr id="22" name="Group 21">
            <a:extLst>
              <a:ext uri="{FF2B5EF4-FFF2-40B4-BE49-F238E27FC236}">
                <a16:creationId xmlns:a16="http://schemas.microsoft.com/office/drawing/2014/main" id="{F6ECBD8B-3CE9-4F1C-BDC9-BC455D3E1B82}"/>
              </a:ext>
            </a:extLst>
          </p:cNvPr>
          <p:cNvGrpSpPr/>
          <p:nvPr/>
        </p:nvGrpSpPr>
        <p:grpSpPr>
          <a:xfrm>
            <a:off x="7239000" y="3733800"/>
            <a:ext cx="914400" cy="914400"/>
            <a:chOff x="8064544" y="2057400"/>
            <a:chExt cx="822960" cy="822960"/>
          </a:xfrm>
        </p:grpSpPr>
        <p:grpSp>
          <p:nvGrpSpPr>
            <p:cNvPr id="23" name="Group 22">
              <a:extLst>
                <a:ext uri="{FF2B5EF4-FFF2-40B4-BE49-F238E27FC236}">
                  <a16:creationId xmlns:a16="http://schemas.microsoft.com/office/drawing/2014/main" id="{54C3FE86-C2BB-4DE7-BEC3-3B4780F5B42C}"/>
                </a:ext>
              </a:extLst>
            </p:cNvPr>
            <p:cNvGrpSpPr>
              <a:grpSpLocks noChangeAspect="1"/>
            </p:cNvGrpSpPr>
            <p:nvPr/>
          </p:nvGrpSpPr>
          <p:grpSpPr>
            <a:xfrm>
              <a:off x="8064544" y="2057400"/>
              <a:ext cx="822960" cy="822960"/>
              <a:chOff x="7758770" y="3246120"/>
              <a:chExt cx="1097280" cy="1097280"/>
            </a:xfrm>
          </p:grpSpPr>
          <p:grpSp>
            <p:nvGrpSpPr>
              <p:cNvPr id="25" name="Group 24">
                <a:extLst>
                  <a:ext uri="{FF2B5EF4-FFF2-40B4-BE49-F238E27FC236}">
                    <a16:creationId xmlns:a16="http://schemas.microsoft.com/office/drawing/2014/main" id="{7CDD48D0-0E7B-4103-8C75-9331337CB100}"/>
                  </a:ext>
                </a:extLst>
              </p:cNvPr>
              <p:cNvGrpSpPr/>
              <p:nvPr/>
            </p:nvGrpSpPr>
            <p:grpSpPr>
              <a:xfrm>
                <a:off x="7758770" y="3246120"/>
                <a:ext cx="1097280" cy="1097280"/>
                <a:chOff x="7085012" y="4648200"/>
                <a:chExt cx="679061" cy="679061"/>
              </a:xfrm>
            </p:grpSpPr>
            <p:sp>
              <p:nvSpPr>
                <p:cNvPr id="34" name="Oval 33">
                  <a:extLst>
                    <a:ext uri="{FF2B5EF4-FFF2-40B4-BE49-F238E27FC236}">
                      <a16:creationId xmlns:a16="http://schemas.microsoft.com/office/drawing/2014/main" id="{0F6B2393-4045-4F7A-9ABB-B3C48C13237F}"/>
                    </a:ext>
                  </a:extLst>
                </p:cNvPr>
                <p:cNvSpPr/>
                <p:nvPr/>
              </p:nvSpPr>
              <p:spPr>
                <a:xfrm>
                  <a:off x="7085012" y="4648200"/>
                  <a:ext cx="679061" cy="679061"/>
                </a:xfrm>
                <a:prstGeom prst="ellipse">
                  <a:avLst/>
                </a:prstGeom>
                <a:solidFill>
                  <a:schemeClr val="accent2">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dirty="0"/>
                </a:p>
              </p:txBody>
            </p:sp>
            <p:sp>
              <p:nvSpPr>
                <p:cNvPr id="35" name="Oval 34">
                  <a:extLst>
                    <a:ext uri="{FF2B5EF4-FFF2-40B4-BE49-F238E27FC236}">
                      <a16:creationId xmlns:a16="http://schemas.microsoft.com/office/drawing/2014/main" id="{A48D7E14-1115-41AA-830A-17D6C1395582}"/>
                    </a:ext>
                  </a:extLst>
                </p:cNvPr>
                <p:cNvSpPr/>
                <p:nvPr/>
              </p:nvSpPr>
              <p:spPr>
                <a:xfrm>
                  <a:off x="7085012" y="4648200"/>
                  <a:ext cx="679061" cy="679061"/>
                </a:xfrm>
                <a:prstGeom prst="ellipse">
                  <a:avLst/>
                </a:prstGeom>
                <a:solidFill>
                  <a:schemeClr val="accent6">
                    <a:lumMod val="75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dirty="0"/>
                </a:p>
              </p:txBody>
            </p:sp>
            <p:sp>
              <p:nvSpPr>
                <p:cNvPr id="36" name="Oval 35">
                  <a:extLst>
                    <a:ext uri="{FF2B5EF4-FFF2-40B4-BE49-F238E27FC236}">
                      <a16:creationId xmlns:a16="http://schemas.microsoft.com/office/drawing/2014/main" id="{DA28DD99-4DBC-4212-9775-49651D03289D}"/>
                    </a:ext>
                  </a:extLst>
                </p:cNvPr>
                <p:cNvSpPr/>
                <p:nvPr/>
              </p:nvSpPr>
              <p:spPr>
                <a:xfrm>
                  <a:off x="7085012" y="4648200"/>
                  <a:ext cx="679061" cy="679061"/>
                </a:xfrm>
                <a:prstGeom prst="ellipse">
                  <a:avLst/>
                </a:prstGeom>
                <a:solidFill>
                  <a:schemeClr val="tx2">
                    <a:alpha val="89804"/>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dirty="0"/>
                </a:p>
              </p:txBody>
            </p:sp>
          </p:grpSp>
          <p:sp>
            <p:nvSpPr>
              <p:cNvPr id="26" name="Freeform 24">
                <a:extLst>
                  <a:ext uri="{FF2B5EF4-FFF2-40B4-BE49-F238E27FC236}">
                    <a16:creationId xmlns:a16="http://schemas.microsoft.com/office/drawing/2014/main" id="{215CC991-7116-485A-88E0-3E46BF928E6E}"/>
                  </a:ext>
                </a:extLst>
              </p:cNvPr>
              <p:cNvSpPr>
                <a:spLocks/>
              </p:cNvSpPr>
              <p:nvPr/>
            </p:nvSpPr>
            <p:spPr bwMode="auto">
              <a:xfrm>
                <a:off x="8510650" y="3981186"/>
                <a:ext cx="131537" cy="137471"/>
              </a:xfrm>
              <a:custGeom>
                <a:avLst/>
                <a:gdLst/>
                <a:ahLst/>
                <a:cxnLst>
                  <a:cxn ang="0">
                    <a:pos x="0" y="0"/>
                  </a:cxn>
                  <a:cxn ang="0">
                    <a:pos x="133" y="0"/>
                  </a:cxn>
                  <a:cxn ang="0">
                    <a:pos x="133" y="5"/>
                  </a:cxn>
                  <a:cxn ang="0">
                    <a:pos x="0" y="139"/>
                  </a:cxn>
                  <a:cxn ang="0">
                    <a:pos x="0" y="0"/>
                  </a:cxn>
                </a:cxnLst>
                <a:rect l="0" t="0" r="r" b="b"/>
                <a:pathLst>
                  <a:path w="133" h="139">
                    <a:moveTo>
                      <a:pt x="0" y="0"/>
                    </a:moveTo>
                    <a:lnTo>
                      <a:pt x="133" y="0"/>
                    </a:lnTo>
                    <a:lnTo>
                      <a:pt x="133" y="5"/>
                    </a:lnTo>
                    <a:lnTo>
                      <a:pt x="0" y="139"/>
                    </a:lnTo>
                    <a:lnTo>
                      <a:pt x="0" y="0"/>
                    </a:lnTo>
                    <a:close/>
                  </a:path>
                </a:pathLst>
              </a:custGeom>
              <a:solidFill>
                <a:schemeClr val="bg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27" name="Freeform 25">
                <a:extLst>
                  <a:ext uri="{FF2B5EF4-FFF2-40B4-BE49-F238E27FC236}">
                    <a16:creationId xmlns:a16="http://schemas.microsoft.com/office/drawing/2014/main" id="{C1253D70-D943-4CB0-8A04-0361FF3745B2}"/>
                  </a:ext>
                </a:extLst>
              </p:cNvPr>
              <p:cNvSpPr>
                <a:spLocks/>
              </p:cNvSpPr>
              <p:nvPr/>
            </p:nvSpPr>
            <p:spPr bwMode="auto">
              <a:xfrm>
                <a:off x="8378123" y="3986131"/>
                <a:ext cx="132526" cy="132526"/>
              </a:xfrm>
              <a:custGeom>
                <a:avLst/>
                <a:gdLst/>
                <a:ahLst/>
                <a:cxnLst>
                  <a:cxn ang="0">
                    <a:pos x="134" y="0"/>
                  </a:cxn>
                  <a:cxn ang="0">
                    <a:pos x="134" y="134"/>
                  </a:cxn>
                  <a:cxn ang="0">
                    <a:pos x="133" y="131"/>
                  </a:cxn>
                  <a:cxn ang="0">
                    <a:pos x="0" y="131"/>
                  </a:cxn>
                  <a:cxn ang="0">
                    <a:pos x="134" y="0"/>
                  </a:cxn>
                </a:cxnLst>
                <a:rect l="0" t="0" r="r" b="b"/>
                <a:pathLst>
                  <a:path w="134" h="134">
                    <a:moveTo>
                      <a:pt x="134" y="0"/>
                    </a:moveTo>
                    <a:lnTo>
                      <a:pt x="134" y="134"/>
                    </a:lnTo>
                    <a:lnTo>
                      <a:pt x="133" y="131"/>
                    </a:lnTo>
                    <a:lnTo>
                      <a:pt x="0" y="131"/>
                    </a:lnTo>
                    <a:lnTo>
                      <a:pt x="134"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28" name="Freeform 26">
                <a:extLst>
                  <a:ext uri="{FF2B5EF4-FFF2-40B4-BE49-F238E27FC236}">
                    <a16:creationId xmlns:a16="http://schemas.microsoft.com/office/drawing/2014/main" id="{B7C43CA4-EC8E-4043-8D63-605EDD76E358}"/>
                  </a:ext>
                </a:extLst>
              </p:cNvPr>
              <p:cNvSpPr>
                <a:spLocks/>
              </p:cNvSpPr>
              <p:nvPr/>
            </p:nvSpPr>
            <p:spPr bwMode="auto">
              <a:xfrm>
                <a:off x="7972633" y="3640971"/>
                <a:ext cx="669554" cy="474719"/>
              </a:xfrm>
              <a:custGeom>
                <a:avLst/>
                <a:gdLst/>
                <a:ahLst/>
                <a:cxnLst>
                  <a:cxn ang="0">
                    <a:pos x="0" y="0"/>
                  </a:cxn>
                  <a:cxn ang="0">
                    <a:pos x="677" y="0"/>
                  </a:cxn>
                  <a:cxn ang="0">
                    <a:pos x="677" y="344"/>
                  </a:cxn>
                  <a:cxn ang="0">
                    <a:pos x="543" y="344"/>
                  </a:cxn>
                  <a:cxn ang="0">
                    <a:pos x="410" y="480"/>
                  </a:cxn>
                  <a:cxn ang="0">
                    <a:pos x="45" y="480"/>
                  </a:cxn>
                  <a:cxn ang="0">
                    <a:pos x="32" y="478"/>
                  </a:cxn>
                  <a:cxn ang="0">
                    <a:pos x="20" y="473"/>
                  </a:cxn>
                  <a:cxn ang="0">
                    <a:pos x="10" y="464"/>
                  </a:cxn>
                  <a:cxn ang="0">
                    <a:pos x="3" y="454"/>
                  </a:cxn>
                  <a:cxn ang="0">
                    <a:pos x="0" y="441"/>
                  </a:cxn>
                  <a:cxn ang="0">
                    <a:pos x="0" y="0"/>
                  </a:cxn>
                </a:cxnLst>
                <a:rect l="0" t="0" r="r" b="b"/>
                <a:pathLst>
                  <a:path w="677" h="480">
                    <a:moveTo>
                      <a:pt x="0" y="0"/>
                    </a:moveTo>
                    <a:lnTo>
                      <a:pt x="677" y="0"/>
                    </a:lnTo>
                    <a:lnTo>
                      <a:pt x="677" y="344"/>
                    </a:lnTo>
                    <a:lnTo>
                      <a:pt x="543" y="344"/>
                    </a:lnTo>
                    <a:lnTo>
                      <a:pt x="410" y="480"/>
                    </a:lnTo>
                    <a:lnTo>
                      <a:pt x="45" y="480"/>
                    </a:lnTo>
                    <a:lnTo>
                      <a:pt x="32" y="478"/>
                    </a:lnTo>
                    <a:lnTo>
                      <a:pt x="20" y="473"/>
                    </a:lnTo>
                    <a:lnTo>
                      <a:pt x="10" y="464"/>
                    </a:lnTo>
                    <a:lnTo>
                      <a:pt x="3" y="454"/>
                    </a:lnTo>
                    <a:lnTo>
                      <a:pt x="0" y="441"/>
                    </a:lnTo>
                    <a:lnTo>
                      <a:pt x="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29" name="Freeform 27">
                <a:extLst>
                  <a:ext uri="{FF2B5EF4-FFF2-40B4-BE49-F238E27FC236}">
                    <a16:creationId xmlns:a16="http://schemas.microsoft.com/office/drawing/2014/main" id="{49A1FC5F-3CFF-43AF-98AC-6571E2FBB4B0}"/>
                  </a:ext>
                </a:extLst>
              </p:cNvPr>
              <p:cNvSpPr>
                <a:spLocks/>
              </p:cNvSpPr>
              <p:nvPr/>
            </p:nvSpPr>
            <p:spPr bwMode="auto">
              <a:xfrm>
                <a:off x="7972633" y="3539104"/>
                <a:ext cx="669554" cy="116702"/>
              </a:xfrm>
              <a:custGeom>
                <a:avLst/>
                <a:gdLst/>
                <a:ahLst/>
                <a:cxnLst>
                  <a:cxn ang="0">
                    <a:pos x="45" y="0"/>
                  </a:cxn>
                  <a:cxn ang="0">
                    <a:pos x="630" y="0"/>
                  </a:cxn>
                  <a:cxn ang="0">
                    <a:pos x="643" y="1"/>
                  </a:cxn>
                  <a:cxn ang="0">
                    <a:pos x="657" y="6"/>
                  </a:cxn>
                  <a:cxn ang="0">
                    <a:pos x="667" y="15"/>
                  </a:cxn>
                  <a:cxn ang="0">
                    <a:pos x="674" y="24"/>
                  </a:cxn>
                  <a:cxn ang="0">
                    <a:pos x="677" y="37"/>
                  </a:cxn>
                  <a:cxn ang="0">
                    <a:pos x="677" y="118"/>
                  </a:cxn>
                  <a:cxn ang="0">
                    <a:pos x="0" y="118"/>
                  </a:cxn>
                  <a:cxn ang="0">
                    <a:pos x="0" y="37"/>
                  </a:cxn>
                  <a:cxn ang="0">
                    <a:pos x="3" y="24"/>
                  </a:cxn>
                  <a:cxn ang="0">
                    <a:pos x="10" y="15"/>
                  </a:cxn>
                  <a:cxn ang="0">
                    <a:pos x="20" y="6"/>
                  </a:cxn>
                  <a:cxn ang="0">
                    <a:pos x="32" y="1"/>
                  </a:cxn>
                  <a:cxn ang="0">
                    <a:pos x="45" y="0"/>
                  </a:cxn>
                </a:cxnLst>
                <a:rect l="0" t="0" r="r" b="b"/>
                <a:pathLst>
                  <a:path w="677" h="118">
                    <a:moveTo>
                      <a:pt x="45" y="0"/>
                    </a:moveTo>
                    <a:lnTo>
                      <a:pt x="630" y="0"/>
                    </a:lnTo>
                    <a:lnTo>
                      <a:pt x="643" y="1"/>
                    </a:lnTo>
                    <a:lnTo>
                      <a:pt x="657" y="6"/>
                    </a:lnTo>
                    <a:lnTo>
                      <a:pt x="667" y="15"/>
                    </a:lnTo>
                    <a:lnTo>
                      <a:pt x="674" y="24"/>
                    </a:lnTo>
                    <a:lnTo>
                      <a:pt x="677" y="37"/>
                    </a:lnTo>
                    <a:lnTo>
                      <a:pt x="677" y="118"/>
                    </a:lnTo>
                    <a:lnTo>
                      <a:pt x="0" y="118"/>
                    </a:lnTo>
                    <a:lnTo>
                      <a:pt x="0" y="37"/>
                    </a:lnTo>
                    <a:lnTo>
                      <a:pt x="3" y="24"/>
                    </a:lnTo>
                    <a:lnTo>
                      <a:pt x="10" y="15"/>
                    </a:lnTo>
                    <a:lnTo>
                      <a:pt x="20" y="6"/>
                    </a:lnTo>
                    <a:lnTo>
                      <a:pt x="32" y="1"/>
                    </a:lnTo>
                    <a:lnTo>
                      <a:pt x="45"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solidFill>
                    <a:schemeClr val="tx1">
                      <a:lumMod val="75000"/>
                      <a:lumOff val="25000"/>
                    </a:schemeClr>
                  </a:solidFill>
                </a:endParaRPr>
              </a:p>
            </p:txBody>
          </p:sp>
          <p:sp>
            <p:nvSpPr>
              <p:cNvPr id="30" name="Freeform 28">
                <a:extLst>
                  <a:ext uri="{FF2B5EF4-FFF2-40B4-BE49-F238E27FC236}">
                    <a16:creationId xmlns:a16="http://schemas.microsoft.com/office/drawing/2014/main" id="{0324B01F-1083-4241-9874-F225391DA109}"/>
                  </a:ext>
                </a:extLst>
              </p:cNvPr>
              <p:cNvSpPr>
                <a:spLocks/>
              </p:cNvSpPr>
              <p:nvPr/>
            </p:nvSpPr>
            <p:spPr bwMode="auto">
              <a:xfrm>
                <a:off x="8094280" y="3562840"/>
                <a:ext cx="77142" cy="78131"/>
              </a:xfrm>
              <a:custGeom>
                <a:avLst/>
                <a:gdLst/>
                <a:ahLst/>
                <a:cxnLst>
                  <a:cxn ang="0">
                    <a:pos x="39" y="0"/>
                  </a:cxn>
                  <a:cxn ang="0">
                    <a:pos x="55" y="3"/>
                  </a:cxn>
                  <a:cxn ang="0">
                    <a:pos x="67" y="11"/>
                  </a:cxn>
                  <a:cxn ang="0">
                    <a:pos x="76" y="24"/>
                  </a:cxn>
                  <a:cxn ang="0">
                    <a:pos x="78" y="40"/>
                  </a:cxn>
                  <a:cxn ang="0">
                    <a:pos x="76" y="56"/>
                  </a:cxn>
                  <a:cxn ang="0">
                    <a:pos x="67" y="68"/>
                  </a:cxn>
                  <a:cxn ang="0">
                    <a:pos x="55" y="77"/>
                  </a:cxn>
                  <a:cxn ang="0">
                    <a:pos x="39" y="79"/>
                  </a:cxn>
                  <a:cxn ang="0">
                    <a:pos x="23" y="77"/>
                  </a:cxn>
                  <a:cxn ang="0">
                    <a:pos x="11" y="68"/>
                  </a:cxn>
                  <a:cxn ang="0">
                    <a:pos x="2" y="56"/>
                  </a:cxn>
                  <a:cxn ang="0">
                    <a:pos x="0" y="40"/>
                  </a:cxn>
                  <a:cxn ang="0">
                    <a:pos x="2" y="24"/>
                  </a:cxn>
                  <a:cxn ang="0">
                    <a:pos x="11" y="11"/>
                  </a:cxn>
                  <a:cxn ang="0">
                    <a:pos x="23" y="3"/>
                  </a:cxn>
                  <a:cxn ang="0">
                    <a:pos x="39" y="0"/>
                  </a:cxn>
                </a:cxnLst>
                <a:rect l="0" t="0" r="r" b="b"/>
                <a:pathLst>
                  <a:path w="78" h="79">
                    <a:moveTo>
                      <a:pt x="39" y="0"/>
                    </a:moveTo>
                    <a:lnTo>
                      <a:pt x="55" y="3"/>
                    </a:lnTo>
                    <a:lnTo>
                      <a:pt x="67" y="11"/>
                    </a:lnTo>
                    <a:lnTo>
                      <a:pt x="76" y="24"/>
                    </a:lnTo>
                    <a:lnTo>
                      <a:pt x="78" y="40"/>
                    </a:lnTo>
                    <a:lnTo>
                      <a:pt x="76" y="56"/>
                    </a:lnTo>
                    <a:lnTo>
                      <a:pt x="67" y="68"/>
                    </a:lnTo>
                    <a:lnTo>
                      <a:pt x="55" y="77"/>
                    </a:lnTo>
                    <a:lnTo>
                      <a:pt x="39" y="79"/>
                    </a:lnTo>
                    <a:lnTo>
                      <a:pt x="23" y="77"/>
                    </a:lnTo>
                    <a:lnTo>
                      <a:pt x="11" y="68"/>
                    </a:lnTo>
                    <a:lnTo>
                      <a:pt x="2" y="56"/>
                    </a:lnTo>
                    <a:lnTo>
                      <a:pt x="0" y="40"/>
                    </a:lnTo>
                    <a:lnTo>
                      <a:pt x="2" y="24"/>
                    </a:lnTo>
                    <a:lnTo>
                      <a:pt x="11" y="11"/>
                    </a:lnTo>
                    <a:lnTo>
                      <a:pt x="23" y="3"/>
                    </a:lnTo>
                    <a:lnTo>
                      <a:pt x="3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31" name="Freeform 29">
                <a:extLst>
                  <a:ext uri="{FF2B5EF4-FFF2-40B4-BE49-F238E27FC236}">
                    <a16:creationId xmlns:a16="http://schemas.microsoft.com/office/drawing/2014/main" id="{DF37EAC8-A5B5-4A34-9505-A8FBA43C4FCA}"/>
                  </a:ext>
                </a:extLst>
              </p:cNvPr>
              <p:cNvSpPr>
                <a:spLocks/>
              </p:cNvSpPr>
              <p:nvPr/>
            </p:nvSpPr>
            <p:spPr bwMode="auto">
              <a:xfrm>
                <a:off x="8424606" y="3562840"/>
                <a:ext cx="76153" cy="78131"/>
              </a:xfrm>
              <a:custGeom>
                <a:avLst/>
                <a:gdLst/>
                <a:ahLst/>
                <a:cxnLst>
                  <a:cxn ang="0">
                    <a:pos x="38" y="0"/>
                  </a:cxn>
                  <a:cxn ang="0">
                    <a:pos x="39" y="0"/>
                  </a:cxn>
                  <a:cxn ang="0">
                    <a:pos x="54" y="3"/>
                  </a:cxn>
                  <a:cxn ang="0">
                    <a:pos x="66" y="11"/>
                  </a:cxn>
                  <a:cxn ang="0">
                    <a:pos x="75" y="24"/>
                  </a:cxn>
                  <a:cxn ang="0">
                    <a:pos x="77" y="40"/>
                  </a:cxn>
                  <a:cxn ang="0">
                    <a:pos x="75" y="56"/>
                  </a:cxn>
                  <a:cxn ang="0">
                    <a:pos x="66" y="68"/>
                  </a:cxn>
                  <a:cxn ang="0">
                    <a:pos x="54" y="77"/>
                  </a:cxn>
                  <a:cxn ang="0">
                    <a:pos x="39" y="79"/>
                  </a:cxn>
                  <a:cxn ang="0">
                    <a:pos x="38" y="79"/>
                  </a:cxn>
                  <a:cxn ang="0">
                    <a:pos x="23" y="77"/>
                  </a:cxn>
                  <a:cxn ang="0">
                    <a:pos x="11" y="68"/>
                  </a:cxn>
                  <a:cxn ang="0">
                    <a:pos x="2" y="56"/>
                  </a:cxn>
                  <a:cxn ang="0">
                    <a:pos x="0" y="40"/>
                  </a:cxn>
                  <a:cxn ang="0">
                    <a:pos x="2" y="24"/>
                  </a:cxn>
                  <a:cxn ang="0">
                    <a:pos x="11" y="11"/>
                  </a:cxn>
                  <a:cxn ang="0">
                    <a:pos x="23" y="3"/>
                  </a:cxn>
                  <a:cxn ang="0">
                    <a:pos x="38" y="0"/>
                  </a:cxn>
                </a:cxnLst>
                <a:rect l="0" t="0" r="r" b="b"/>
                <a:pathLst>
                  <a:path w="77" h="79">
                    <a:moveTo>
                      <a:pt x="38" y="0"/>
                    </a:moveTo>
                    <a:lnTo>
                      <a:pt x="39" y="0"/>
                    </a:lnTo>
                    <a:lnTo>
                      <a:pt x="54" y="3"/>
                    </a:lnTo>
                    <a:lnTo>
                      <a:pt x="66" y="11"/>
                    </a:lnTo>
                    <a:lnTo>
                      <a:pt x="75" y="24"/>
                    </a:lnTo>
                    <a:lnTo>
                      <a:pt x="77" y="40"/>
                    </a:lnTo>
                    <a:lnTo>
                      <a:pt x="75" y="56"/>
                    </a:lnTo>
                    <a:lnTo>
                      <a:pt x="66" y="68"/>
                    </a:lnTo>
                    <a:lnTo>
                      <a:pt x="54" y="77"/>
                    </a:lnTo>
                    <a:lnTo>
                      <a:pt x="39" y="79"/>
                    </a:lnTo>
                    <a:lnTo>
                      <a:pt x="38" y="79"/>
                    </a:lnTo>
                    <a:lnTo>
                      <a:pt x="23" y="77"/>
                    </a:lnTo>
                    <a:lnTo>
                      <a:pt x="11" y="68"/>
                    </a:lnTo>
                    <a:lnTo>
                      <a:pt x="2" y="56"/>
                    </a:lnTo>
                    <a:lnTo>
                      <a:pt x="0" y="40"/>
                    </a:lnTo>
                    <a:lnTo>
                      <a:pt x="2" y="24"/>
                    </a:lnTo>
                    <a:lnTo>
                      <a:pt x="11" y="11"/>
                    </a:lnTo>
                    <a:lnTo>
                      <a:pt x="23" y="3"/>
                    </a:lnTo>
                    <a:lnTo>
                      <a:pt x="3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32" name="Freeform 30">
                <a:extLst>
                  <a:ext uri="{FF2B5EF4-FFF2-40B4-BE49-F238E27FC236}">
                    <a16:creationId xmlns:a16="http://schemas.microsoft.com/office/drawing/2014/main" id="{3DEFF2B6-9CEC-43D9-BAF1-15BEB3F69DEC}"/>
                  </a:ext>
                </a:extLst>
              </p:cNvPr>
              <p:cNvSpPr>
                <a:spLocks/>
              </p:cNvSpPr>
              <p:nvPr/>
            </p:nvSpPr>
            <p:spPr bwMode="auto">
              <a:xfrm>
                <a:off x="8099225" y="3470863"/>
                <a:ext cx="58351" cy="155273"/>
              </a:xfrm>
              <a:custGeom>
                <a:avLst/>
                <a:gdLst/>
                <a:ahLst/>
                <a:cxnLst>
                  <a:cxn ang="0">
                    <a:pos x="29" y="0"/>
                  </a:cxn>
                  <a:cxn ang="0">
                    <a:pos x="40" y="3"/>
                  </a:cxn>
                  <a:cxn ang="0">
                    <a:pos x="50" y="9"/>
                  </a:cxn>
                  <a:cxn ang="0">
                    <a:pos x="56" y="18"/>
                  </a:cxn>
                  <a:cxn ang="0">
                    <a:pos x="59" y="30"/>
                  </a:cxn>
                  <a:cxn ang="0">
                    <a:pos x="59" y="128"/>
                  </a:cxn>
                  <a:cxn ang="0">
                    <a:pos x="56" y="139"/>
                  </a:cxn>
                  <a:cxn ang="0">
                    <a:pos x="50" y="149"/>
                  </a:cxn>
                  <a:cxn ang="0">
                    <a:pos x="40" y="155"/>
                  </a:cxn>
                  <a:cxn ang="0">
                    <a:pos x="29" y="157"/>
                  </a:cxn>
                  <a:cxn ang="0">
                    <a:pos x="18" y="155"/>
                  </a:cxn>
                  <a:cxn ang="0">
                    <a:pos x="8" y="149"/>
                  </a:cxn>
                  <a:cxn ang="0">
                    <a:pos x="2" y="139"/>
                  </a:cxn>
                  <a:cxn ang="0">
                    <a:pos x="0" y="128"/>
                  </a:cxn>
                  <a:cxn ang="0">
                    <a:pos x="0" y="30"/>
                  </a:cxn>
                  <a:cxn ang="0">
                    <a:pos x="2" y="18"/>
                  </a:cxn>
                  <a:cxn ang="0">
                    <a:pos x="8" y="9"/>
                  </a:cxn>
                  <a:cxn ang="0">
                    <a:pos x="18" y="3"/>
                  </a:cxn>
                  <a:cxn ang="0">
                    <a:pos x="29" y="0"/>
                  </a:cxn>
                </a:cxnLst>
                <a:rect l="0" t="0" r="r" b="b"/>
                <a:pathLst>
                  <a:path w="59" h="157">
                    <a:moveTo>
                      <a:pt x="29" y="0"/>
                    </a:moveTo>
                    <a:lnTo>
                      <a:pt x="40" y="3"/>
                    </a:lnTo>
                    <a:lnTo>
                      <a:pt x="50" y="9"/>
                    </a:lnTo>
                    <a:lnTo>
                      <a:pt x="56" y="18"/>
                    </a:lnTo>
                    <a:lnTo>
                      <a:pt x="59" y="30"/>
                    </a:lnTo>
                    <a:lnTo>
                      <a:pt x="59" y="128"/>
                    </a:lnTo>
                    <a:lnTo>
                      <a:pt x="56" y="139"/>
                    </a:lnTo>
                    <a:lnTo>
                      <a:pt x="50" y="149"/>
                    </a:lnTo>
                    <a:lnTo>
                      <a:pt x="40" y="155"/>
                    </a:lnTo>
                    <a:lnTo>
                      <a:pt x="29" y="157"/>
                    </a:lnTo>
                    <a:lnTo>
                      <a:pt x="18" y="155"/>
                    </a:lnTo>
                    <a:lnTo>
                      <a:pt x="8" y="149"/>
                    </a:lnTo>
                    <a:lnTo>
                      <a:pt x="2" y="139"/>
                    </a:lnTo>
                    <a:lnTo>
                      <a:pt x="0" y="128"/>
                    </a:lnTo>
                    <a:lnTo>
                      <a:pt x="0" y="30"/>
                    </a:lnTo>
                    <a:lnTo>
                      <a:pt x="2" y="18"/>
                    </a:lnTo>
                    <a:lnTo>
                      <a:pt x="8" y="9"/>
                    </a:lnTo>
                    <a:lnTo>
                      <a:pt x="18" y="3"/>
                    </a:lnTo>
                    <a:lnTo>
                      <a:pt x="2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33" name="Freeform 31">
                <a:extLst>
                  <a:ext uri="{FF2B5EF4-FFF2-40B4-BE49-F238E27FC236}">
                    <a16:creationId xmlns:a16="http://schemas.microsoft.com/office/drawing/2014/main" id="{705181DD-7134-45F3-98B0-775752DD2280}"/>
                  </a:ext>
                </a:extLst>
              </p:cNvPr>
              <p:cNvSpPr>
                <a:spLocks/>
              </p:cNvSpPr>
              <p:nvPr/>
            </p:nvSpPr>
            <p:spPr bwMode="auto">
              <a:xfrm>
                <a:off x="8434496" y="3470863"/>
                <a:ext cx="56373" cy="155273"/>
              </a:xfrm>
              <a:custGeom>
                <a:avLst/>
                <a:gdLst/>
                <a:ahLst/>
                <a:cxnLst>
                  <a:cxn ang="0">
                    <a:pos x="28" y="0"/>
                  </a:cxn>
                  <a:cxn ang="0">
                    <a:pos x="40" y="3"/>
                  </a:cxn>
                  <a:cxn ang="0">
                    <a:pos x="49" y="9"/>
                  </a:cxn>
                  <a:cxn ang="0">
                    <a:pos x="55" y="18"/>
                  </a:cxn>
                  <a:cxn ang="0">
                    <a:pos x="57" y="30"/>
                  </a:cxn>
                  <a:cxn ang="0">
                    <a:pos x="57" y="128"/>
                  </a:cxn>
                  <a:cxn ang="0">
                    <a:pos x="55" y="139"/>
                  </a:cxn>
                  <a:cxn ang="0">
                    <a:pos x="49" y="149"/>
                  </a:cxn>
                  <a:cxn ang="0">
                    <a:pos x="40" y="155"/>
                  </a:cxn>
                  <a:cxn ang="0">
                    <a:pos x="28" y="157"/>
                  </a:cxn>
                  <a:cxn ang="0">
                    <a:pos x="17" y="155"/>
                  </a:cxn>
                  <a:cxn ang="0">
                    <a:pos x="8" y="149"/>
                  </a:cxn>
                  <a:cxn ang="0">
                    <a:pos x="2" y="139"/>
                  </a:cxn>
                  <a:cxn ang="0">
                    <a:pos x="0" y="128"/>
                  </a:cxn>
                  <a:cxn ang="0">
                    <a:pos x="0" y="30"/>
                  </a:cxn>
                  <a:cxn ang="0">
                    <a:pos x="2" y="18"/>
                  </a:cxn>
                  <a:cxn ang="0">
                    <a:pos x="8" y="9"/>
                  </a:cxn>
                  <a:cxn ang="0">
                    <a:pos x="17" y="3"/>
                  </a:cxn>
                  <a:cxn ang="0">
                    <a:pos x="28" y="0"/>
                  </a:cxn>
                </a:cxnLst>
                <a:rect l="0" t="0" r="r" b="b"/>
                <a:pathLst>
                  <a:path w="57" h="157">
                    <a:moveTo>
                      <a:pt x="28" y="0"/>
                    </a:moveTo>
                    <a:lnTo>
                      <a:pt x="40" y="3"/>
                    </a:lnTo>
                    <a:lnTo>
                      <a:pt x="49" y="9"/>
                    </a:lnTo>
                    <a:lnTo>
                      <a:pt x="55" y="18"/>
                    </a:lnTo>
                    <a:lnTo>
                      <a:pt x="57" y="30"/>
                    </a:lnTo>
                    <a:lnTo>
                      <a:pt x="57" y="128"/>
                    </a:lnTo>
                    <a:lnTo>
                      <a:pt x="55" y="139"/>
                    </a:lnTo>
                    <a:lnTo>
                      <a:pt x="49" y="149"/>
                    </a:lnTo>
                    <a:lnTo>
                      <a:pt x="40" y="155"/>
                    </a:lnTo>
                    <a:lnTo>
                      <a:pt x="28" y="157"/>
                    </a:lnTo>
                    <a:lnTo>
                      <a:pt x="17" y="155"/>
                    </a:lnTo>
                    <a:lnTo>
                      <a:pt x="8" y="149"/>
                    </a:lnTo>
                    <a:lnTo>
                      <a:pt x="2" y="139"/>
                    </a:lnTo>
                    <a:lnTo>
                      <a:pt x="0" y="128"/>
                    </a:lnTo>
                    <a:lnTo>
                      <a:pt x="0" y="30"/>
                    </a:lnTo>
                    <a:lnTo>
                      <a:pt x="2" y="18"/>
                    </a:lnTo>
                    <a:lnTo>
                      <a:pt x="8" y="9"/>
                    </a:lnTo>
                    <a:lnTo>
                      <a:pt x="17" y="3"/>
                    </a:lnTo>
                    <a:lnTo>
                      <a:pt x="2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grpSp>
        <p:sp>
          <p:nvSpPr>
            <p:cNvPr id="24" name="TextBox 48">
              <a:extLst>
                <a:ext uri="{FF2B5EF4-FFF2-40B4-BE49-F238E27FC236}">
                  <a16:creationId xmlns:a16="http://schemas.microsoft.com/office/drawing/2014/main" id="{1C34F131-D8BB-4CD8-B8D6-BC03D8494955}"/>
                </a:ext>
              </a:extLst>
            </p:cNvPr>
            <p:cNvSpPr txBox="1"/>
            <p:nvPr/>
          </p:nvSpPr>
          <p:spPr>
            <a:xfrm>
              <a:off x="8064544" y="2364270"/>
              <a:ext cx="822959" cy="332399"/>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a:r>
                <a:rPr lang="en-US" sz="1800" b="1" dirty="0"/>
                <a:t>3/20</a:t>
              </a:r>
            </a:p>
          </p:txBody>
        </p:sp>
      </p:grpSp>
      <p:grpSp>
        <p:nvGrpSpPr>
          <p:cNvPr id="37" name="Group 36">
            <a:extLst>
              <a:ext uri="{FF2B5EF4-FFF2-40B4-BE49-F238E27FC236}">
                <a16:creationId xmlns:a16="http://schemas.microsoft.com/office/drawing/2014/main" id="{13E1D785-66EA-4E52-A343-47F2C373B4F3}"/>
              </a:ext>
            </a:extLst>
          </p:cNvPr>
          <p:cNvGrpSpPr/>
          <p:nvPr/>
        </p:nvGrpSpPr>
        <p:grpSpPr>
          <a:xfrm>
            <a:off x="7239000" y="5410200"/>
            <a:ext cx="914400" cy="914400"/>
            <a:chOff x="8064544" y="2057400"/>
            <a:chExt cx="822960" cy="822960"/>
          </a:xfrm>
        </p:grpSpPr>
        <p:grpSp>
          <p:nvGrpSpPr>
            <p:cNvPr id="38" name="Group 37">
              <a:extLst>
                <a:ext uri="{FF2B5EF4-FFF2-40B4-BE49-F238E27FC236}">
                  <a16:creationId xmlns:a16="http://schemas.microsoft.com/office/drawing/2014/main" id="{070BAEC8-3B81-4507-80D8-5E2E403F7344}"/>
                </a:ext>
              </a:extLst>
            </p:cNvPr>
            <p:cNvGrpSpPr>
              <a:grpSpLocks noChangeAspect="1"/>
            </p:cNvGrpSpPr>
            <p:nvPr/>
          </p:nvGrpSpPr>
          <p:grpSpPr>
            <a:xfrm>
              <a:off x="8064544" y="2057400"/>
              <a:ext cx="822960" cy="822960"/>
              <a:chOff x="7758770" y="3246120"/>
              <a:chExt cx="1097280" cy="1097280"/>
            </a:xfrm>
          </p:grpSpPr>
          <p:grpSp>
            <p:nvGrpSpPr>
              <p:cNvPr id="40" name="Group 39">
                <a:extLst>
                  <a:ext uri="{FF2B5EF4-FFF2-40B4-BE49-F238E27FC236}">
                    <a16:creationId xmlns:a16="http://schemas.microsoft.com/office/drawing/2014/main" id="{D891262F-8555-484B-9B6B-81590869FA45}"/>
                  </a:ext>
                </a:extLst>
              </p:cNvPr>
              <p:cNvGrpSpPr/>
              <p:nvPr/>
            </p:nvGrpSpPr>
            <p:grpSpPr>
              <a:xfrm>
                <a:off x="7758770" y="3246120"/>
                <a:ext cx="1097280" cy="1097280"/>
                <a:chOff x="7085012" y="4648200"/>
                <a:chExt cx="679061" cy="679061"/>
              </a:xfrm>
            </p:grpSpPr>
            <p:sp>
              <p:nvSpPr>
                <p:cNvPr id="49" name="Oval 48">
                  <a:extLst>
                    <a:ext uri="{FF2B5EF4-FFF2-40B4-BE49-F238E27FC236}">
                      <a16:creationId xmlns:a16="http://schemas.microsoft.com/office/drawing/2014/main" id="{E92C7941-D139-4608-A04E-81370C650C43}"/>
                    </a:ext>
                  </a:extLst>
                </p:cNvPr>
                <p:cNvSpPr/>
                <p:nvPr/>
              </p:nvSpPr>
              <p:spPr>
                <a:xfrm>
                  <a:off x="7085012" y="4648200"/>
                  <a:ext cx="679061" cy="679061"/>
                </a:xfrm>
                <a:prstGeom prst="ellipse">
                  <a:avLst/>
                </a:prstGeom>
                <a:solidFill>
                  <a:schemeClr val="accent2">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dirty="0"/>
                </a:p>
              </p:txBody>
            </p:sp>
            <p:sp>
              <p:nvSpPr>
                <p:cNvPr id="50" name="Oval 49">
                  <a:extLst>
                    <a:ext uri="{FF2B5EF4-FFF2-40B4-BE49-F238E27FC236}">
                      <a16:creationId xmlns:a16="http://schemas.microsoft.com/office/drawing/2014/main" id="{0D12D9AF-CDC4-4DCB-A8DB-78C7837768FE}"/>
                    </a:ext>
                  </a:extLst>
                </p:cNvPr>
                <p:cNvSpPr/>
                <p:nvPr/>
              </p:nvSpPr>
              <p:spPr>
                <a:xfrm>
                  <a:off x="7085012" y="4648200"/>
                  <a:ext cx="679061" cy="679061"/>
                </a:xfrm>
                <a:prstGeom prst="ellipse">
                  <a:avLst/>
                </a:prstGeom>
                <a:solidFill>
                  <a:schemeClr val="accent6">
                    <a:lumMod val="75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dirty="0"/>
                </a:p>
              </p:txBody>
            </p:sp>
            <p:sp>
              <p:nvSpPr>
                <p:cNvPr id="51" name="Oval 50">
                  <a:extLst>
                    <a:ext uri="{FF2B5EF4-FFF2-40B4-BE49-F238E27FC236}">
                      <a16:creationId xmlns:a16="http://schemas.microsoft.com/office/drawing/2014/main" id="{D78F4FA1-E502-4184-A768-C217051E8062}"/>
                    </a:ext>
                  </a:extLst>
                </p:cNvPr>
                <p:cNvSpPr/>
                <p:nvPr/>
              </p:nvSpPr>
              <p:spPr>
                <a:xfrm>
                  <a:off x="7085012" y="4648200"/>
                  <a:ext cx="679061" cy="679061"/>
                </a:xfrm>
                <a:prstGeom prst="ellipse">
                  <a:avLst/>
                </a:prstGeom>
                <a:solidFill>
                  <a:schemeClr val="tx2">
                    <a:alpha val="89804"/>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dirty="0"/>
                </a:p>
              </p:txBody>
            </p:sp>
          </p:grpSp>
          <p:sp>
            <p:nvSpPr>
              <p:cNvPr id="41" name="Freeform 24">
                <a:extLst>
                  <a:ext uri="{FF2B5EF4-FFF2-40B4-BE49-F238E27FC236}">
                    <a16:creationId xmlns:a16="http://schemas.microsoft.com/office/drawing/2014/main" id="{85C4CD0B-A42D-4378-91C6-F5ED7FDEFDCF}"/>
                  </a:ext>
                </a:extLst>
              </p:cNvPr>
              <p:cNvSpPr>
                <a:spLocks/>
              </p:cNvSpPr>
              <p:nvPr/>
            </p:nvSpPr>
            <p:spPr bwMode="auto">
              <a:xfrm>
                <a:off x="8510650" y="3981186"/>
                <a:ext cx="131537" cy="137471"/>
              </a:xfrm>
              <a:custGeom>
                <a:avLst/>
                <a:gdLst/>
                <a:ahLst/>
                <a:cxnLst>
                  <a:cxn ang="0">
                    <a:pos x="0" y="0"/>
                  </a:cxn>
                  <a:cxn ang="0">
                    <a:pos x="133" y="0"/>
                  </a:cxn>
                  <a:cxn ang="0">
                    <a:pos x="133" y="5"/>
                  </a:cxn>
                  <a:cxn ang="0">
                    <a:pos x="0" y="139"/>
                  </a:cxn>
                  <a:cxn ang="0">
                    <a:pos x="0" y="0"/>
                  </a:cxn>
                </a:cxnLst>
                <a:rect l="0" t="0" r="r" b="b"/>
                <a:pathLst>
                  <a:path w="133" h="139">
                    <a:moveTo>
                      <a:pt x="0" y="0"/>
                    </a:moveTo>
                    <a:lnTo>
                      <a:pt x="133" y="0"/>
                    </a:lnTo>
                    <a:lnTo>
                      <a:pt x="133" y="5"/>
                    </a:lnTo>
                    <a:lnTo>
                      <a:pt x="0" y="139"/>
                    </a:lnTo>
                    <a:lnTo>
                      <a:pt x="0" y="0"/>
                    </a:lnTo>
                    <a:close/>
                  </a:path>
                </a:pathLst>
              </a:custGeom>
              <a:solidFill>
                <a:schemeClr val="bg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42" name="Freeform 25">
                <a:extLst>
                  <a:ext uri="{FF2B5EF4-FFF2-40B4-BE49-F238E27FC236}">
                    <a16:creationId xmlns:a16="http://schemas.microsoft.com/office/drawing/2014/main" id="{0355D696-680B-4012-92C5-96C9B71CB59D}"/>
                  </a:ext>
                </a:extLst>
              </p:cNvPr>
              <p:cNvSpPr>
                <a:spLocks/>
              </p:cNvSpPr>
              <p:nvPr/>
            </p:nvSpPr>
            <p:spPr bwMode="auto">
              <a:xfrm>
                <a:off x="8378123" y="3986131"/>
                <a:ext cx="132526" cy="132526"/>
              </a:xfrm>
              <a:custGeom>
                <a:avLst/>
                <a:gdLst/>
                <a:ahLst/>
                <a:cxnLst>
                  <a:cxn ang="0">
                    <a:pos x="134" y="0"/>
                  </a:cxn>
                  <a:cxn ang="0">
                    <a:pos x="134" y="134"/>
                  </a:cxn>
                  <a:cxn ang="0">
                    <a:pos x="133" y="131"/>
                  </a:cxn>
                  <a:cxn ang="0">
                    <a:pos x="0" y="131"/>
                  </a:cxn>
                  <a:cxn ang="0">
                    <a:pos x="134" y="0"/>
                  </a:cxn>
                </a:cxnLst>
                <a:rect l="0" t="0" r="r" b="b"/>
                <a:pathLst>
                  <a:path w="134" h="134">
                    <a:moveTo>
                      <a:pt x="134" y="0"/>
                    </a:moveTo>
                    <a:lnTo>
                      <a:pt x="134" y="134"/>
                    </a:lnTo>
                    <a:lnTo>
                      <a:pt x="133" y="131"/>
                    </a:lnTo>
                    <a:lnTo>
                      <a:pt x="0" y="131"/>
                    </a:lnTo>
                    <a:lnTo>
                      <a:pt x="134"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43" name="Freeform 26">
                <a:extLst>
                  <a:ext uri="{FF2B5EF4-FFF2-40B4-BE49-F238E27FC236}">
                    <a16:creationId xmlns:a16="http://schemas.microsoft.com/office/drawing/2014/main" id="{E02AAD15-E51A-4ACE-A66F-A77ED1363993}"/>
                  </a:ext>
                </a:extLst>
              </p:cNvPr>
              <p:cNvSpPr>
                <a:spLocks/>
              </p:cNvSpPr>
              <p:nvPr/>
            </p:nvSpPr>
            <p:spPr bwMode="auto">
              <a:xfrm>
                <a:off x="7972633" y="3640971"/>
                <a:ext cx="669554" cy="474719"/>
              </a:xfrm>
              <a:custGeom>
                <a:avLst/>
                <a:gdLst/>
                <a:ahLst/>
                <a:cxnLst>
                  <a:cxn ang="0">
                    <a:pos x="0" y="0"/>
                  </a:cxn>
                  <a:cxn ang="0">
                    <a:pos x="677" y="0"/>
                  </a:cxn>
                  <a:cxn ang="0">
                    <a:pos x="677" y="344"/>
                  </a:cxn>
                  <a:cxn ang="0">
                    <a:pos x="543" y="344"/>
                  </a:cxn>
                  <a:cxn ang="0">
                    <a:pos x="410" y="480"/>
                  </a:cxn>
                  <a:cxn ang="0">
                    <a:pos x="45" y="480"/>
                  </a:cxn>
                  <a:cxn ang="0">
                    <a:pos x="32" y="478"/>
                  </a:cxn>
                  <a:cxn ang="0">
                    <a:pos x="20" y="473"/>
                  </a:cxn>
                  <a:cxn ang="0">
                    <a:pos x="10" y="464"/>
                  </a:cxn>
                  <a:cxn ang="0">
                    <a:pos x="3" y="454"/>
                  </a:cxn>
                  <a:cxn ang="0">
                    <a:pos x="0" y="441"/>
                  </a:cxn>
                  <a:cxn ang="0">
                    <a:pos x="0" y="0"/>
                  </a:cxn>
                </a:cxnLst>
                <a:rect l="0" t="0" r="r" b="b"/>
                <a:pathLst>
                  <a:path w="677" h="480">
                    <a:moveTo>
                      <a:pt x="0" y="0"/>
                    </a:moveTo>
                    <a:lnTo>
                      <a:pt x="677" y="0"/>
                    </a:lnTo>
                    <a:lnTo>
                      <a:pt x="677" y="344"/>
                    </a:lnTo>
                    <a:lnTo>
                      <a:pt x="543" y="344"/>
                    </a:lnTo>
                    <a:lnTo>
                      <a:pt x="410" y="480"/>
                    </a:lnTo>
                    <a:lnTo>
                      <a:pt x="45" y="480"/>
                    </a:lnTo>
                    <a:lnTo>
                      <a:pt x="32" y="478"/>
                    </a:lnTo>
                    <a:lnTo>
                      <a:pt x="20" y="473"/>
                    </a:lnTo>
                    <a:lnTo>
                      <a:pt x="10" y="464"/>
                    </a:lnTo>
                    <a:lnTo>
                      <a:pt x="3" y="454"/>
                    </a:lnTo>
                    <a:lnTo>
                      <a:pt x="0" y="441"/>
                    </a:lnTo>
                    <a:lnTo>
                      <a:pt x="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44" name="Freeform 27">
                <a:extLst>
                  <a:ext uri="{FF2B5EF4-FFF2-40B4-BE49-F238E27FC236}">
                    <a16:creationId xmlns:a16="http://schemas.microsoft.com/office/drawing/2014/main" id="{86B71142-91F1-49FA-A587-6D409A37DA95}"/>
                  </a:ext>
                </a:extLst>
              </p:cNvPr>
              <p:cNvSpPr>
                <a:spLocks/>
              </p:cNvSpPr>
              <p:nvPr/>
            </p:nvSpPr>
            <p:spPr bwMode="auto">
              <a:xfrm>
                <a:off x="7972633" y="3539104"/>
                <a:ext cx="669554" cy="116702"/>
              </a:xfrm>
              <a:custGeom>
                <a:avLst/>
                <a:gdLst/>
                <a:ahLst/>
                <a:cxnLst>
                  <a:cxn ang="0">
                    <a:pos x="45" y="0"/>
                  </a:cxn>
                  <a:cxn ang="0">
                    <a:pos x="630" y="0"/>
                  </a:cxn>
                  <a:cxn ang="0">
                    <a:pos x="643" y="1"/>
                  </a:cxn>
                  <a:cxn ang="0">
                    <a:pos x="657" y="6"/>
                  </a:cxn>
                  <a:cxn ang="0">
                    <a:pos x="667" y="15"/>
                  </a:cxn>
                  <a:cxn ang="0">
                    <a:pos x="674" y="24"/>
                  </a:cxn>
                  <a:cxn ang="0">
                    <a:pos x="677" y="37"/>
                  </a:cxn>
                  <a:cxn ang="0">
                    <a:pos x="677" y="118"/>
                  </a:cxn>
                  <a:cxn ang="0">
                    <a:pos x="0" y="118"/>
                  </a:cxn>
                  <a:cxn ang="0">
                    <a:pos x="0" y="37"/>
                  </a:cxn>
                  <a:cxn ang="0">
                    <a:pos x="3" y="24"/>
                  </a:cxn>
                  <a:cxn ang="0">
                    <a:pos x="10" y="15"/>
                  </a:cxn>
                  <a:cxn ang="0">
                    <a:pos x="20" y="6"/>
                  </a:cxn>
                  <a:cxn ang="0">
                    <a:pos x="32" y="1"/>
                  </a:cxn>
                  <a:cxn ang="0">
                    <a:pos x="45" y="0"/>
                  </a:cxn>
                </a:cxnLst>
                <a:rect l="0" t="0" r="r" b="b"/>
                <a:pathLst>
                  <a:path w="677" h="118">
                    <a:moveTo>
                      <a:pt x="45" y="0"/>
                    </a:moveTo>
                    <a:lnTo>
                      <a:pt x="630" y="0"/>
                    </a:lnTo>
                    <a:lnTo>
                      <a:pt x="643" y="1"/>
                    </a:lnTo>
                    <a:lnTo>
                      <a:pt x="657" y="6"/>
                    </a:lnTo>
                    <a:lnTo>
                      <a:pt x="667" y="15"/>
                    </a:lnTo>
                    <a:lnTo>
                      <a:pt x="674" y="24"/>
                    </a:lnTo>
                    <a:lnTo>
                      <a:pt x="677" y="37"/>
                    </a:lnTo>
                    <a:lnTo>
                      <a:pt x="677" y="118"/>
                    </a:lnTo>
                    <a:lnTo>
                      <a:pt x="0" y="118"/>
                    </a:lnTo>
                    <a:lnTo>
                      <a:pt x="0" y="37"/>
                    </a:lnTo>
                    <a:lnTo>
                      <a:pt x="3" y="24"/>
                    </a:lnTo>
                    <a:lnTo>
                      <a:pt x="10" y="15"/>
                    </a:lnTo>
                    <a:lnTo>
                      <a:pt x="20" y="6"/>
                    </a:lnTo>
                    <a:lnTo>
                      <a:pt x="32" y="1"/>
                    </a:lnTo>
                    <a:lnTo>
                      <a:pt x="45"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solidFill>
                    <a:schemeClr val="tx1">
                      <a:lumMod val="75000"/>
                      <a:lumOff val="25000"/>
                    </a:schemeClr>
                  </a:solidFill>
                </a:endParaRPr>
              </a:p>
            </p:txBody>
          </p:sp>
          <p:sp>
            <p:nvSpPr>
              <p:cNvPr id="45" name="Freeform 28">
                <a:extLst>
                  <a:ext uri="{FF2B5EF4-FFF2-40B4-BE49-F238E27FC236}">
                    <a16:creationId xmlns:a16="http://schemas.microsoft.com/office/drawing/2014/main" id="{A89582EA-A0EE-46D4-B7C0-3517829FC9CD}"/>
                  </a:ext>
                </a:extLst>
              </p:cNvPr>
              <p:cNvSpPr>
                <a:spLocks/>
              </p:cNvSpPr>
              <p:nvPr/>
            </p:nvSpPr>
            <p:spPr bwMode="auto">
              <a:xfrm>
                <a:off x="8094280" y="3562840"/>
                <a:ext cx="77142" cy="78131"/>
              </a:xfrm>
              <a:custGeom>
                <a:avLst/>
                <a:gdLst/>
                <a:ahLst/>
                <a:cxnLst>
                  <a:cxn ang="0">
                    <a:pos x="39" y="0"/>
                  </a:cxn>
                  <a:cxn ang="0">
                    <a:pos x="55" y="3"/>
                  </a:cxn>
                  <a:cxn ang="0">
                    <a:pos x="67" y="11"/>
                  </a:cxn>
                  <a:cxn ang="0">
                    <a:pos x="76" y="24"/>
                  </a:cxn>
                  <a:cxn ang="0">
                    <a:pos x="78" y="40"/>
                  </a:cxn>
                  <a:cxn ang="0">
                    <a:pos x="76" y="56"/>
                  </a:cxn>
                  <a:cxn ang="0">
                    <a:pos x="67" y="68"/>
                  </a:cxn>
                  <a:cxn ang="0">
                    <a:pos x="55" y="77"/>
                  </a:cxn>
                  <a:cxn ang="0">
                    <a:pos x="39" y="79"/>
                  </a:cxn>
                  <a:cxn ang="0">
                    <a:pos x="23" y="77"/>
                  </a:cxn>
                  <a:cxn ang="0">
                    <a:pos x="11" y="68"/>
                  </a:cxn>
                  <a:cxn ang="0">
                    <a:pos x="2" y="56"/>
                  </a:cxn>
                  <a:cxn ang="0">
                    <a:pos x="0" y="40"/>
                  </a:cxn>
                  <a:cxn ang="0">
                    <a:pos x="2" y="24"/>
                  </a:cxn>
                  <a:cxn ang="0">
                    <a:pos x="11" y="11"/>
                  </a:cxn>
                  <a:cxn ang="0">
                    <a:pos x="23" y="3"/>
                  </a:cxn>
                  <a:cxn ang="0">
                    <a:pos x="39" y="0"/>
                  </a:cxn>
                </a:cxnLst>
                <a:rect l="0" t="0" r="r" b="b"/>
                <a:pathLst>
                  <a:path w="78" h="79">
                    <a:moveTo>
                      <a:pt x="39" y="0"/>
                    </a:moveTo>
                    <a:lnTo>
                      <a:pt x="55" y="3"/>
                    </a:lnTo>
                    <a:lnTo>
                      <a:pt x="67" y="11"/>
                    </a:lnTo>
                    <a:lnTo>
                      <a:pt x="76" y="24"/>
                    </a:lnTo>
                    <a:lnTo>
                      <a:pt x="78" y="40"/>
                    </a:lnTo>
                    <a:lnTo>
                      <a:pt x="76" y="56"/>
                    </a:lnTo>
                    <a:lnTo>
                      <a:pt x="67" y="68"/>
                    </a:lnTo>
                    <a:lnTo>
                      <a:pt x="55" y="77"/>
                    </a:lnTo>
                    <a:lnTo>
                      <a:pt x="39" y="79"/>
                    </a:lnTo>
                    <a:lnTo>
                      <a:pt x="23" y="77"/>
                    </a:lnTo>
                    <a:lnTo>
                      <a:pt x="11" y="68"/>
                    </a:lnTo>
                    <a:lnTo>
                      <a:pt x="2" y="56"/>
                    </a:lnTo>
                    <a:lnTo>
                      <a:pt x="0" y="40"/>
                    </a:lnTo>
                    <a:lnTo>
                      <a:pt x="2" y="24"/>
                    </a:lnTo>
                    <a:lnTo>
                      <a:pt x="11" y="11"/>
                    </a:lnTo>
                    <a:lnTo>
                      <a:pt x="23" y="3"/>
                    </a:lnTo>
                    <a:lnTo>
                      <a:pt x="3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46" name="Freeform 29">
                <a:extLst>
                  <a:ext uri="{FF2B5EF4-FFF2-40B4-BE49-F238E27FC236}">
                    <a16:creationId xmlns:a16="http://schemas.microsoft.com/office/drawing/2014/main" id="{E9FF4C70-972D-4186-A2F8-FF1A4693F094}"/>
                  </a:ext>
                </a:extLst>
              </p:cNvPr>
              <p:cNvSpPr>
                <a:spLocks/>
              </p:cNvSpPr>
              <p:nvPr/>
            </p:nvSpPr>
            <p:spPr bwMode="auto">
              <a:xfrm>
                <a:off x="8424606" y="3562840"/>
                <a:ext cx="76153" cy="78131"/>
              </a:xfrm>
              <a:custGeom>
                <a:avLst/>
                <a:gdLst/>
                <a:ahLst/>
                <a:cxnLst>
                  <a:cxn ang="0">
                    <a:pos x="38" y="0"/>
                  </a:cxn>
                  <a:cxn ang="0">
                    <a:pos x="39" y="0"/>
                  </a:cxn>
                  <a:cxn ang="0">
                    <a:pos x="54" y="3"/>
                  </a:cxn>
                  <a:cxn ang="0">
                    <a:pos x="66" y="11"/>
                  </a:cxn>
                  <a:cxn ang="0">
                    <a:pos x="75" y="24"/>
                  </a:cxn>
                  <a:cxn ang="0">
                    <a:pos x="77" y="40"/>
                  </a:cxn>
                  <a:cxn ang="0">
                    <a:pos x="75" y="56"/>
                  </a:cxn>
                  <a:cxn ang="0">
                    <a:pos x="66" y="68"/>
                  </a:cxn>
                  <a:cxn ang="0">
                    <a:pos x="54" y="77"/>
                  </a:cxn>
                  <a:cxn ang="0">
                    <a:pos x="39" y="79"/>
                  </a:cxn>
                  <a:cxn ang="0">
                    <a:pos x="38" y="79"/>
                  </a:cxn>
                  <a:cxn ang="0">
                    <a:pos x="23" y="77"/>
                  </a:cxn>
                  <a:cxn ang="0">
                    <a:pos x="11" y="68"/>
                  </a:cxn>
                  <a:cxn ang="0">
                    <a:pos x="2" y="56"/>
                  </a:cxn>
                  <a:cxn ang="0">
                    <a:pos x="0" y="40"/>
                  </a:cxn>
                  <a:cxn ang="0">
                    <a:pos x="2" y="24"/>
                  </a:cxn>
                  <a:cxn ang="0">
                    <a:pos x="11" y="11"/>
                  </a:cxn>
                  <a:cxn ang="0">
                    <a:pos x="23" y="3"/>
                  </a:cxn>
                  <a:cxn ang="0">
                    <a:pos x="38" y="0"/>
                  </a:cxn>
                </a:cxnLst>
                <a:rect l="0" t="0" r="r" b="b"/>
                <a:pathLst>
                  <a:path w="77" h="79">
                    <a:moveTo>
                      <a:pt x="38" y="0"/>
                    </a:moveTo>
                    <a:lnTo>
                      <a:pt x="39" y="0"/>
                    </a:lnTo>
                    <a:lnTo>
                      <a:pt x="54" y="3"/>
                    </a:lnTo>
                    <a:lnTo>
                      <a:pt x="66" y="11"/>
                    </a:lnTo>
                    <a:lnTo>
                      <a:pt x="75" y="24"/>
                    </a:lnTo>
                    <a:lnTo>
                      <a:pt x="77" y="40"/>
                    </a:lnTo>
                    <a:lnTo>
                      <a:pt x="75" y="56"/>
                    </a:lnTo>
                    <a:lnTo>
                      <a:pt x="66" y="68"/>
                    </a:lnTo>
                    <a:lnTo>
                      <a:pt x="54" y="77"/>
                    </a:lnTo>
                    <a:lnTo>
                      <a:pt x="39" y="79"/>
                    </a:lnTo>
                    <a:lnTo>
                      <a:pt x="38" y="79"/>
                    </a:lnTo>
                    <a:lnTo>
                      <a:pt x="23" y="77"/>
                    </a:lnTo>
                    <a:lnTo>
                      <a:pt x="11" y="68"/>
                    </a:lnTo>
                    <a:lnTo>
                      <a:pt x="2" y="56"/>
                    </a:lnTo>
                    <a:lnTo>
                      <a:pt x="0" y="40"/>
                    </a:lnTo>
                    <a:lnTo>
                      <a:pt x="2" y="24"/>
                    </a:lnTo>
                    <a:lnTo>
                      <a:pt x="11" y="11"/>
                    </a:lnTo>
                    <a:lnTo>
                      <a:pt x="23" y="3"/>
                    </a:lnTo>
                    <a:lnTo>
                      <a:pt x="3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47" name="Freeform 30">
                <a:extLst>
                  <a:ext uri="{FF2B5EF4-FFF2-40B4-BE49-F238E27FC236}">
                    <a16:creationId xmlns:a16="http://schemas.microsoft.com/office/drawing/2014/main" id="{7F6A6F0B-FB8E-44D1-BD43-AFB976B7DA00}"/>
                  </a:ext>
                </a:extLst>
              </p:cNvPr>
              <p:cNvSpPr>
                <a:spLocks/>
              </p:cNvSpPr>
              <p:nvPr/>
            </p:nvSpPr>
            <p:spPr bwMode="auto">
              <a:xfrm>
                <a:off x="8099225" y="3470863"/>
                <a:ext cx="58351" cy="155273"/>
              </a:xfrm>
              <a:custGeom>
                <a:avLst/>
                <a:gdLst/>
                <a:ahLst/>
                <a:cxnLst>
                  <a:cxn ang="0">
                    <a:pos x="29" y="0"/>
                  </a:cxn>
                  <a:cxn ang="0">
                    <a:pos x="40" y="3"/>
                  </a:cxn>
                  <a:cxn ang="0">
                    <a:pos x="50" y="9"/>
                  </a:cxn>
                  <a:cxn ang="0">
                    <a:pos x="56" y="18"/>
                  </a:cxn>
                  <a:cxn ang="0">
                    <a:pos x="59" y="30"/>
                  </a:cxn>
                  <a:cxn ang="0">
                    <a:pos x="59" y="128"/>
                  </a:cxn>
                  <a:cxn ang="0">
                    <a:pos x="56" y="139"/>
                  </a:cxn>
                  <a:cxn ang="0">
                    <a:pos x="50" y="149"/>
                  </a:cxn>
                  <a:cxn ang="0">
                    <a:pos x="40" y="155"/>
                  </a:cxn>
                  <a:cxn ang="0">
                    <a:pos x="29" y="157"/>
                  </a:cxn>
                  <a:cxn ang="0">
                    <a:pos x="18" y="155"/>
                  </a:cxn>
                  <a:cxn ang="0">
                    <a:pos x="8" y="149"/>
                  </a:cxn>
                  <a:cxn ang="0">
                    <a:pos x="2" y="139"/>
                  </a:cxn>
                  <a:cxn ang="0">
                    <a:pos x="0" y="128"/>
                  </a:cxn>
                  <a:cxn ang="0">
                    <a:pos x="0" y="30"/>
                  </a:cxn>
                  <a:cxn ang="0">
                    <a:pos x="2" y="18"/>
                  </a:cxn>
                  <a:cxn ang="0">
                    <a:pos x="8" y="9"/>
                  </a:cxn>
                  <a:cxn ang="0">
                    <a:pos x="18" y="3"/>
                  </a:cxn>
                  <a:cxn ang="0">
                    <a:pos x="29" y="0"/>
                  </a:cxn>
                </a:cxnLst>
                <a:rect l="0" t="0" r="r" b="b"/>
                <a:pathLst>
                  <a:path w="59" h="157">
                    <a:moveTo>
                      <a:pt x="29" y="0"/>
                    </a:moveTo>
                    <a:lnTo>
                      <a:pt x="40" y="3"/>
                    </a:lnTo>
                    <a:lnTo>
                      <a:pt x="50" y="9"/>
                    </a:lnTo>
                    <a:lnTo>
                      <a:pt x="56" y="18"/>
                    </a:lnTo>
                    <a:lnTo>
                      <a:pt x="59" y="30"/>
                    </a:lnTo>
                    <a:lnTo>
                      <a:pt x="59" y="128"/>
                    </a:lnTo>
                    <a:lnTo>
                      <a:pt x="56" y="139"/>
                    </a:lnTo>
                    <a:lnTo>
                      <a:pt x="50" y="149"/>
                    </a:lnTo>
                    <a:lnTo>
                      <a:pt x="40" y="155"/>
                    </a:lnTo>
                    <a:lnTo>
                      <a:pt x="29" y="157"/>
                    </a:lnTo>
                    <a:lnTo>
                      <a:pt x="18" y="155"/>
                    </a:lnTo>
                    <a:lnTo>
                      <a:pt x="8" y="149"/>
                    </a:lnTo>
                    <a:lnTo>
                      <a:pt x="2" y="139"/>
                    </a:lnTo>
                    <a:lnTo>
                      <a:pt x="0" y="128"/>
                    </a:lnTo>
                    <a:lnTo>
                      <a:pt x="0" y="30"/>
                    </a:lnTo>
                    <a:lnTo>
                      <a:pt x="2" y="18"/>
                    </a:lnTo>
                    <a:lnTo>
                      <a:pt x="8" y="9"/>
                    </a:lnTo>
                    <a:lnTo>
                      <a:pt x="18" y="3"/>
                    </a:lnTo>
                    <a:lnTo>
                      <a:pt x="2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48" name="Freeform 31">
                <a:extLst>
                  <a:ext uri="{FF2B5EF4-FFF2-40B4-BE49-F238E27FC236}">
                    <a16:creationId xmlns:a16="http://schemas.microsoft.com/office/drawing/2014/main" id="{0E1C8103-250E-4E07-875A-94BB47509E83}"/>
                  </a:ext>
                </a:extLst>
              </p:cNvPr>
              <p:cNvSpPr>
                <a:spLocks/>
              </p:cNvSpPr>
              <p:nvPr/>
            </p:nvSpPr>
            <p:spPr bwMode="auto">
              <a:xfrm>
                <a:off x="8434496" y="3470863"/>
                <a:ext cx="56373" cy="155273"/>
              </a:xfrm>
              <a:custGeom>
                <a:avLst/>
                <a:gdLst/>
                <a:ahLst/>
                <a:cxnLst>
                  <a:cxn ang="0">
                    <a:pos x="28" y="0"/>
                  </a:cxn>
                  <a:cxn ang="0">
                    <a:pos x="40" y="3"/>
                  </a:cxn>
                  <a:cxn ang="0">
                    <a:pos x="49" y="9"/>
                  </a:cxn>
                  <a:cxn ang="0">
                    <a:pos x="55" y="18"/>
                  </a:cxn>
                  <a:cxn ang="0">
                    <a:pos x="57" y="30"/>
                  </a:cxn>
                  <a:cxn ang="0">
                    <a:pos x="57" y="128"/>
                  </a:cxn>
                  <a:cxn ang="0">
                    <a:pos x="55" y="139"/>
                  </a:cxn>
                  <a:cxn ang="0">
                    <a:pos x="49" y="149"/>
                  </a:cxn>
                  <a:cxn ang="0">
                    <a:pos x="40" y="155"/>
                  </a:cxn>
                  <a:cxn ang="0">
                    <a:pos x="28" y="157"/>
                  </a:cxn>
                  <a:cxn ang="0">
                    <a:pos x="17" y="155"/>
                  </a:cxn>
                  <a:cxn ang="0">
                    <a:pos x="8" y="149"/>
                  </a:cxn>
                  <a:cxn ang="0">
                    <a:pos x="2" y="139"/>
                  </a:cxn>
                  <a:cxn ang="0">
                    <a:pos x="0" y="128"/>
                  </a:cxn>
                  <a:cxn ang="0">
                    <a:pos x="0" y="30"/>
                  </a:cxn>
                  <a:cxn ang="0">
                    <a:pos x="2" y="18"/>
                  </a:cxn>
                  <a:cxn ang="0">
                    <a:pos x="8" y="9"/>
                  </a:cxn>
                  <a:cxn ang="0">
                    <a:pos x="17" y="3"/>
                  </a:cxn>
                  <a:cxn ang="0">
                    <a:pos x="28" y="0"/>
                  </a:cxn>
                </a:cxnLst>
                <a:rect l="0" t="0" r="r" b="b"/>
                <a:pathLst>
                  <a:path w="57" h="157">
                    <a:moveTo>
                      <a:pt x="28" y="0"/>
                    </a:moveTo>
                    <a:lnTo>
                      <a:pt x="40" y="3"/>
                    </a:lnTo>
                    <a:lnTo>
                      <a:pt x="49" y="9"/>
                    </a:lnTo>
                    <a:lnTo>
                      <a:pt x="55" y="18"/>
                    </a:lnTo>
                    <a:lnTo>
                      <a:pt x="57" y="30"/>
                    </a:lnTo>
                    <a:lnTo>
                      <a:pt x="57" y="128"/>
                    </a:lnTo>
                    <a:lnTo>
                      <a:pt x="55" y="139"/>
                    </a:lnTo>
                    <a:lnTo>
                      <a:pt x="49" y="149"/>
                    </a:lnTo>
                    <a:lnTo>
                      <a:pt x="40" y="155"/>
                    </a:lnTo>
                    <a:lnTo>
                      <a:pt x="28" y="157"/>
                    </a:lnTo>
                    <a:lnTo>
                      <a:pt x="17" y="155"/>
                    </a:lnTo>
                    <a:lnTo>
                      <a:pt x="8" y="149"/>
                    </a:lnTo>
                    <a:lnTo>
                      <a:pt x="2" y="139"/>
                    </a:lnTo>
                    <a:lnTo>
                      <a:pt x="0" y="128"/>
                    </a:lnTo>
                    <a:lnTo>
                      <a:pt x="0" y="30"/>
                    </a:lnTo>
                    <a:lnTo>
                      <a:pt x="2" y="18"/>
                    </a:lnTo>
                    <a:lnTo>
                      <a:pt x="8" y="9"/>
                    </a:lnTo>
                    <a:lnTo>
                      <a:pt x="17" y="3"/>
                    </a:lnTo>
                    <a:lnTo>
                      <a:pt x="2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grpSp>
        <p:sp>
          <p:nvSpPr>
            <p:cNvPr id="39" name="TextBox 48">
              <a:extLst>
                <a:ext uri="{FF2B5EF4-FFF2-40B4-BE49-F238E27FC236}">
                  <a16:creationId xmlns:a16="http://schemas.microsoft.com/office/drawing/2014/main" id="{BB0EF2C4-0501-4E3E-BAC9-4978BB03AB14}"/>
                </a:ext>
              </a:extLst>
            </p:cNvPr>
            <p:cNvSpPr txBox="1"/>
            <p:nvPr/>
          </p:nvSpPr>
          <p:spPr>
            <a:xfrm>
              <a:off x="8064544" y="2364270"/>
              <a:ext cx="822959" cy="332399"/>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a:r>
                <a:rPr lang="en-US" sz="1800" b="1" dirty="0"/>
                <a:t>4/03</a:t>
              </a:r>
            </a:p>
          </p:txBody>
        </p:sp>
      </p:grpSp>
    </p:spTree>
    <p:extLst>
      <p:ext uri="{BB962C8B-B14F-4D97-AF65-F5344CB8AC3E}">
        <p14:creationId xmlns:p14="http://schemas.microsoft.com/office/powerpoint/2010/main" val="10548207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 Slides</a:t>
            </a:r>
          </a:p>
        </p:txBody>
      </p:sp>
      <p:sp>
        <p:nvSpPr>
          <p:cNvPr id="6" name="Content Placeholder 5"/>
          <p:cNvSpPr>
            <a:spLocks noGrp="1"/>
          </p:cNvSpPr>
          <p:nvPr>
            <p:ph sz="half" idx="1"/>
          </p:nvPr>
        </p:nvSpPr>
        <p:spPr>
          <a:xfrm>
            <a:off x="533400" y="1371600"/>
            <a:ext cx="8077200" cy="4556234"/>
          </a:xfrm>
        </p:spPr>
        <p:txBody>
          <a:bodyPr/>
          <a:lstStyle/>
          <a:p>
            <a:pPr marL="0" indent="0">
              <a:buNone/>
            </a:pPr>
            <a:r>
              <a:rPr lang="en-US" dirty="0"/>
              <a:t>The following slides may be helpful to have available for reference during today’s meeting.</a:t>
            </a:r>
          </a:p>
          <a:p>
            <a:endParaRPr lang="en-US" dirty="0"/>
          </a:p>
        </p:txBody>
      </p:sp>
    </p:spTree>
    <p:extLst>
      <p:ext uri="{BB962C8B-B14F-4D97-AF65-F5344CB8AC3E}">
        <p14:creationId xmlns:p14="http://schemas.microsoft.com/office/powerpoint/2010/main" val="173711001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Criteria for Candidate Set</a:t>
            </a:r>
          </a:p>
        </p:txBody>
      </p:sp>
      <p:sp>
        <p:nvSpPr>
          <p:cNvPr id="6" name="Content Placeholder 5"/>
          <p:cNvSpPr>
            <a:spLocks noGrp="1"/>
          </p:cNvSpPr>
          <p:nvPr>
            <p:ph sz="half" idx="1"/>
          </p:nvPr>
        </p:nvSpPr>
        <p:spPr>
          <a:xfrm>
            <a:off x="533400" y="1295400"/>
            <a:ext cx="8229600" cy="4267200"/>
          </a:xfrm>
        </p:spPr>
        <p:txBody>
          <a:bodyPr/>
          <a:lstStyle/>
          <a:p>
            <a:pPr>
              <a:spcBef>
                <a:spcPts val="0"/>
              </a:spcBef>
              <a:spcAft>
                <a:spcPts val="600"/>
              </a:spcAft>
            </a:pPr>
            <a:r>
              <a:rPr lang="en-US" dirty="0"/>
              <a:t>Candidate measures were selected using the following methodology:</a:t>
            </a:r>
          </a:p>
          <a:p>
            <a:pPr marL="803275" lvl="1" indent="-457200">
              <a:spcBef>
                <a:spcPts val="0"/>
              </a:spcBef>
              <a:spcAft>
                <a:spcPts val="600"/>
              </a:spcAft>
              <a:buFont typeface="+mj-lt"/>
              <a:buAutoNum type="arabicPeriod"/>
            </a:pPr>
            <a:r>
              <a:rPr lang="en-US" b="0" dirty="0"/>
              <a:t>Included in a domain identified by the Taskforce</a:t>
            </a:r>
          </a:p>
          <a:p>
            <a:pPr marL="803275" lvl="1" indent="-457200">
              <a:spcBef>
                <a:spcPts val="0"/>
              </a:spcBef>
              <a:spcAft>
                <a:spcPts val="600"/>
              </a:spcAft>
              <a:buFont typeface="+mj-lt"/>
              <a:buAutoNum type="arabicPeriod"/>
            </a:pPr>
            <a:r>
              <a:rPr lang="en-US" b="0" dirty="0"/>
              <a:t>Found in at least 2 “alignment” measure sets</a:t>
            </a:r>
          </a:p>
          <a:p>
            <a:pPr marL="803275" lvl="1" indent="-457200">
              <a:spcBef>
                <a:spcPts val="0"/>
              </a:spcBef>
              <a:spcAft>
                <a:spcPts val="600"/>
              </a:spcAft>
              <a:buFont typeface="+mj-lt"/>
              <a:buAutoNum type="arabicPeriod"/>
            </a:pPr>
            <a:r>
              <a:rPr lang="en-US" b="0" dirty="0"/>
              <a:t>Found in the CMS/AHIP Core Quality Measures Collaborative (CQMC) and/or the MassHealth ACO/DSRIP measure sets*</a:t>
            </a:r>
            <a:endParaRPr lang="en-US" sz="1600" dirty="0">
              <a:latin typeface="Book Antiqua" panose="02040602050305030304" pitchFamily="18" charset="0"/>
            </a:endParaRPr>
          </a:p>
          <a:p>
            <a:pPr lvl="2">
              <a:spcBef>
                <a:spcPts val="0"/>
              </a:spcBef>
              <a:spcAft>
                <a:spcPts val="600"/>
              </a:spcAft>
              <a:buFont typeface="Book Antiqua" panose="02040602050305030304" pitchFamily="18" charset="0"/>
              <a:buChar char="−"/>
            </a:pPr>
            <a:endParaRPr lang="en-US" sz="500" dirty="0">
              <a:latin typeface="Book Antiqua" panose="02040602050305030304" pitchFamily="18" charset="0"/>
            </a:endParaRPr>
          </a:p>
          <a:p>
            <a:pPr>
              <a:spcBef>
                <a:spcPts val="0"/>
              </a:spcBef>
              <a:spcAft>
                <a:spcPts val="600"/>
              </a:spcAft>
            </a:pPr>
            <a:r>
              <a:rPr lang="en-US" dirty="0"/>
              <a:t>We are reviewing candidate measures by domain, and within domain, grouped by age and measure focus, if applicable.</a:t>
            </a:r>
          </a:p>
          <a:p>
            <a:pPr>
              <a:spcBef>
                <a:spcPts val="0"/>
              </a:spcBef>
              <a:spcAft>
                <a:spcPts val="600"/>
              </a:spcAft>
            </a:pPr>
            <a:endParaRPr lang="en-US" dirty="0"/>
          </a:p>
        </p:txBody>
      </p:sp>
      <p:sp>
        <p:nvSpPr>
          <p:cNvPr id="7" name="TextBox 6"/>
          <p:cNvSpPr txBox="1"/>
          <p:nvPr/>
        </p:nvSpPr>
        <p:spPr>
          <a:xfrm>
            <a:off x="514350" y="4648200"/>
            <a:ext cx="8229600" cy="492443"/>
          </a:xfrm>
          <a:prstGeom prst="rect">
            <a:avLst/>
          </a:prstGeom>
          <a:noFill/>
        </p:spPr>
        <p:txBody>
          <a:bodyPr wrap="square" rtlCol="0">
            <a:spAutoFit/>
          </a:bodyPr>
          <a:lstStyle/>
          <a:p>
            <a:r>
              <a:rPr lang="en-US" sz="1300" i="1" dirty="0">
                <a:latin typeface="Book Antiqua" panose="02040602050305030304" pitchFamily="18" charset="0"/>
              </a:rPr>
              <a:t>*MassHealth ACO/DSRIP and CMS/AHIP CQMC measures are included for consideration even if they are not found in at least 2 “alignment” measure sets.</a:t>
            </a:r>
          </a:p>
        </p:txBody>
      </p:sp>
    </p:spTree>
    <p:extLst>
      <p:ext uri="{BB962C8B-B14F-4D97-AF65-F5344CB8AC3E}">
        <p14:creationId xmlns:p14="http://schemas.microsoft.com/office/powerpoint/2010/main" val="7258620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Candidate Measure Sources</a:t>
            </a:r>
          </a:p>
        </p:txBody>
      </p:sp>
      <p:sp>
        <p:nvSpPr>
          <p:cNvPr id="3" name="Content Placeholder 2"/>
          <p:cNvSpPr>
            <a:spLocks noGrp="1"/>
          </p:cNvSpPr>
          <p:nvPr>
            <p:ph sz="half" idx="1"/>
          </p:nvPr>
        </p:nvSpPr>
        <p:spPr>
          <a:xfrm>
            <a:off x="533400" y="1295400"/>
            <a:ext cx="4114800" cy="4556234"/>
          </a:xfrm>
        </p:spPr>
        <p:txBody>
          <a:bodyPr/>
          <a:lstStyle/>
          <a:p>
            <a:pPr>
              <a:spcAft>
                <a:spcPts val="600"/>
              </a:spcAft>
            </a:pPr>
            <a:r>
              <a:rPr lang="en-US" sz="1800" dirty="0"/>
              <a:t>Measures currently in use in APM contracts by providers and payers:</a:t>
            </a:r>
          </a:p>
          <a:p>
            <a:pPr lvl="1">
              <a:spcAft>
                <a:spcPts val="600"/>
              </a:spcAft>
            </a:pPr>
            <a:r>
              <a:rPr lang="en-US" sz="1800" b="0" dirty="0"/>
              <a:t>Harvard Pilgrim Health Care (2017)</a:t>
            </a:r>
          </a:p>
          <a:p>
            <a:pPr lvl="1">
              <a:spcAft>
                <a:spcPts val="600"/>
              </a:spcAft>
            </a:pPr>
            <a:r>
              <a:rPr lang="en-US" sz="1800" b="0" dirty="0"/>
              <a:t>Blue Cross Blue Shield of MA (2017)</a:t>
            </a:r>
          </a:p>
          <a:p>
            <a:pPr lvl="1">
              <a:spcAft>
                <a:spcPts val="600"/>
              </a:spcAft>
            </a:pPr>
            <a:r>
              <a:rPr lang="en-US" sz="1800" b="0" dirty="0"/>
              <a:t>Tufts Health Plan (2017)</a:t>
            </a:r>
          </a:p>
          <a:p>
            <a:pPr>
              <a:spcAft>
                <a:spcPts val="600"/>
              </a:spcAft>
            </a:pPr>
            <a:r>
              <a:rPr lang="en-US" sz="1800" dirty="0"/>
              <a:t>Measures found in local and state measure sets:</a:t>
            </a:r>
          </a:p>
          <a:p>
            <a:pPr lvl="1">
              <a:spcAft>
                <a:spcPts val="600"/>
              </a:spcAft>
            </a:pPr>
            <a:r>
              <a:rPr lang="en-US" sz="1800" b="0" dirty="0"/>
              <a:t>Boston Public Health Commission (2016)</a:t>
            </a:r>
          </a:p>
          <a:p>
            <a:pPr lvl="1">
              <a:spcAft>
                <a:spcPts val="600"/>
              </a:spcAft>
            </a:pPr>
            <a:r>
              <a:rPr lang="en-US" sz="1800" b="0" dirty="0"/>
              <a:t>MassHealth ACO (DSRIP)</a:t>
            </a:r>
          </a:p>
          <a:p>
            <a:pPr lvl="1">
              <a:spcAft>
                <a:spcPts val="600"/>
              </a:spcAft>
            </a:pPr>
            <a:r>
              <a:rPr lang="en-US" sz="1800" b="0" dirty="0"/>
              <a:t>MassHealth MCO (Payment)</a:t>
            </a:r>
          </a:p>
          <a:p>
            <a:pPr lvl="1">
              <a:spcAft>
                <a:spcPts val="600"/>
              </a:spcAft>
            </a:pPr>
            <a:r>
              <a:rPr lang="en-US" sz="1800" b="0" dirty="0"/>
              <a:t>Standard Quality Measure Set</a:t>
            </a:r>
            <a:endParaRPr lang="en-US" sz="1800" dirty="0"/>
          </a:p>
        </p:txBody>
      </p:sp>
      <p:sp>
        <p:nvSpPr>
          <p:cNvPr id="4" name="Content Placeholder 2"/>
          <p:cNvSpPr txBox="1">
            <a:spLocks/>
          </p:cNvSpPr>
          <p:nvPr/>
        </p:nvSpPr>
        <p:spPr bwMode="auto">
          <a:xfrm>
            <a:off x="4648200" y="1295400"/>
            <a:ext cx="4114800" cy="5029200"/>
          </a:xfrm>
          <a:prstGeom prst="rect">
            <a:avLst/>
          </a:prstGeom>
          <a:no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a:spcAft>
                <a:spcPts val="600"/>
              </a:spcAft>
            </a:pPr>
            <a:r>
              <a:rPr lang="en-US" sz="1800" kern="0" dirty="0"/>
              <a:t>Measures found in national measure sets:</a:t>
            </a:r>
          </a:p>
          <a:p>
            <a:pPr lvl="1">
              <a:spcAft>
                <a:spcPts val="600"/>
              </a:spcAft>
            </a:pPr>
            <a:r>
              <a:rPr lang="en-US" sz="1800" b="0" kern="0" dirty="0"/>
              <a:t>CMS/AHIP Core Quality Measures Collaborative (CQMC) </a:t>
            </a:r>
          </a:p>
          <a:p>
            <a:pPr lvl="1">
              <a:spcAft>
                <a:spcPts val="600"/>
              </a:spcAft>
            </a:pPr>
            <a:r>
              <a:rPr lang="en-US" sz="1800" b="0" kern="0" dirty="0"/>
              <a:t>CMS Medicaid Child Core Set</a:t>
            </a:r>
          </a:p>
          <a:p>
            <a:pPr lvl="1">
              <a:spcAft>
                <a:spcPts val="600"/>
              </a:spcAft>
            </a:pPr>
            <a:r>
              <a:rPr lang="en-US" sz="1800" b="0" kern="0" dirty="0"/>
              <a:t>CMS Medicaid Adult Core Set</a:t>
            </a:r>
          </a:p>
          <a:p>
            <a:pPr lvl="1">
              <a:spcAft>
                <a:spcPts val="600"/>
              </a:spcAft>
            </a:pPr>
            <a:r>
              <a:rPr lang="en-US" sz="1800" b="0" kern="0" dirty="0"/>
              <a:t>CMS Medicare Part C &amp; D Star Ratings Measures</a:t>
            </a:r>
          </a:p>
          <a:p>
            <a:pPr lvl="1">
              <a:spcAft>
                <a:spcPts val="600"/>
              </a:spcAft>
            </a:pPr>
            <a:r>
              <a:rPr lang="en-US" sz="1800" b="0" kern="0" dirty="0"/>
              <a:t>CMS Merit-based Incentive Payment System (MIPS)</a:t>
            </a:r>
          </a:p>
          <a:p>
            <a:pPr lvl="1">
              <a:spcAft>
                <a:spcPts val="600"/>
              </a:spcAft>
            </a:pPr>
            <a:r>
              <a:rPr lang="en-US" sz="1800" b="0" kern="0" dirty="0"/>
              <a:t>NCQA Health Plan Ranking</a:t>
            </a:r>
          </a:p>
        </p:txBody>
      </p:sp>
    </p:spTree>
    <p:extLst>
      <p:ext uri="{BB962C8B-B14F-4D97-AF65-F5344CB8AC3E}">
        <p14:creationId xmlns:p14="http://schemas.microsoft.com/office/powerpoint/2010/main" val="87410465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Recap of 2-6-18 Meeting Decisions</a:t>
            </a:r>
          </a:p>
        </p:txBody>
      </p:sp>
      <p:sp>
        <p:nvSpPr>
          <p:cNvPr id="6" name="Content Placeholder 5"/>
          <p:cNvSpPr>
            <a:spLocks noGrp="1"/>
          </p:cNvSpPr>
          <p:nvPr>
            <p:ph sz="half" idx="1"/>
          </p:nvPr>
        </p:nvSpPr>
        <p:spPr>
          <a:xfrm>
            <a:off x="495300" y="1600200"/>
            <a:ext cx="8153400" cy="3352800"/>
          </a:xfrm>
        </p:spPr>
        <p:txBody>
          <a:bodyPr/>
          <a:lstStyle/>
          <a:p>
            <a:pPr marL="457200" indent="-457200">
              <a:buFont typeface="+mj-lt"/>
              <a:buAutoNum type="arabicPeriod"/>
            </a:pPr>
            <a:r>
              <a:rPr lang="en-US" dirty="0"/>
              <a:t>The Taskforce tentatively endorsed the following two chronic illness care and acute care measures:</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sz="1000" dirty="0"/>
          </a:p>
          <a:p>
            <a:pPr marL="457200" indent="-457200">
              <a:buFont typeface="+mj-lt"/>
              <a:buAutoNum type="arabicPeriod"/>
            </a:pPr>
            <a:r>
              <a:rPr lang="en-US" dirty="0"/>
              <a:t>The Taskforce tentatively endorsed the following chronic illness care measure as a monitoring measure:</a:t>
            </a:r>
          </a:p>
          <a:p>
            <a:pPr marL="457200" indent="-457200">
              <a:buFont typeface="+mj-lt"/>
              <a:buAutoNum type="arabicPeriod"/>
            </a:pPr>
            <a:endParaRPr lang="en-US" dirty="0"/>
          </a:p>
          <a:p>
            <a:pPr marL="457200" indent="-457200">
              <a:buFont typeface="+mj-lt"/>
              <a:buAutoNum type="arabicPeriod"/>
            </a:pPr>
            <a:endParaRPr lang="en-US" sz="2400"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endParaRPr lang="en-US" dirty="0"/>
          </a:p>
        </p:txBody>
      </p:sp>
      <p:sp>
        <p:nvSpPr>
          <p:cNvPr id="8" name="Content Placeholder 5">
            <a:extLst>
              <a:ext uri="{FF2B5EF4-FFF2-40B4-BE49-F238E27FC236}">
                <a16:creationId xmlns:a16="http://schemas.microsoft.com/office/drawing/2014/main" id="{525398BA-0850-4D2B-92D0-663257090D23}"/>
              </a:ext>
            </a:extLst>
          </p:cNvPr>
          <p:cNvSpPr txBox="1">
            <a:spLocks/>
          </p:cNvSpPr>
          <p:nvPr/>
        </p:nvSpPr>
        <p:spPr bwMode="auto">
          <a:xfrm>
            <a:off x="1066800" y="4267200"/>
            <a:ext cx="7239000" cy="533400"/>
          </a:xfrm>
          <a:prstGeom prst="rect">
            <a:avLst/>
          </a:prstGeom>
          <a:noFill/>
          <a:ln w="6350" cmpd="sng">
            <a:noFill/>
            <a:miter lim="800000"/>
            <a:headEnd/>
            <a:tailEnd/>
          </a:ln>
        </p:spPr>
        <p:txBody>
          <a:bodyPr vert="horz" wrap="square" lIns="45720" tIns="46038" rIns="45720" bIns="46038" numCol="1" spcCol="274320"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marL="274320" lvl="1"/>
            <a:r>
              <a:rPr lang="en-US" b="0" dirty="0"/>
              <a:t>Comprehensive Diabetes Care: Medical Attention for Nephropathy</a:t>
            </a:r>
          </a:p>
        </p:txBody>
      </p:sp>
      <p:sp>
        <p:nvSpPr>
          <p:cNvPr id="9" name="Content Placeholder 5">
            <a:extLst>
              <a:ext uri="{FF2B5EF4-FFF2-40B4-BE49-F238E27FC236}">
                <a16:creationId xmlns:a16="http://schemas.microsoft.com/office/drawing/2014/main" id="{3ED3BD19-E7D2-4E8A-ABB5-FE5BAFAF7FF4}"/>
              </a:ext>
            </a:extLst>
          </p:cNvPr>
          <p:cNvSpPr txBox="1">
            <a:spLocks/>
          </p:cNvSpPr>
          <p:nvPr/>
        </p:nvSpPr>
        <p:spPr bwMode="auto">
          <a:xfrm>
            <a:off x="1066800" y="2286000"/>
            <a:ext cx="7239000" cy="1143000"/>
          </a:xfrm>
          <a:prstGeom prst="rect">
            <a:avLst/>
          </a:prstGeom>
          <a:noFill/>
          <a:ln w="6350" cmpd="sng">
            <a:noFill/>
            <a:miter lim="800000"/>
            <a:headEnd/>
            <a:tailEnd/>
          </a:ln>
        </p:spPr>
        <p:txBody>
          <a:bodyPr vert="horz" wrap="square" lIns="45720" tIns="46038" rIns="45720" bIns="46038" numCol="2" spcCol="274320"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marL="274320" lvl="1">
              <a:spcAft>
                <a:spcPts val="600"/>
              </a:spcAft>
            </a:pPr>
            <a:r>
              <a:rPr lang="en-US" b="0" dirty="0"/>
              <a:t>Comprehensive Diabetes Care: Blood Pressure Control (&lt;140/90 mm Hg)</a:t>
            </a:r>
          </a:p>
          <a:p>
            <a:pPr marL="274320" lvl="1">
              <a:spcAft>
                <a:spcPts val="600"/>
              </a:spcAft>
            </a:pPr>
            <a:r>
              <a:rPr lang="en-US" b="0" dirty="0"/>
              <a:t>Use of Imaging Studies for Low Back Pain</a:t>
            </a:r>
          </a:p>
        </p:txBody>
      </p:sp>
    </p:spTree>
    <p:extLst>
      <p:ext uri="{BB962C8B-B14F-4D97-AF65-F5344CB8AC3E}">
        <p14:creationId xmlns:p14="http://schemas.microsoft.com/office/powerpoint/2010/main" val="27691846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animEffect transition="in" filter="fade">
                                      <p:cBhvr>
                                        <p:cTn id="9" dur="1000"/>
                                        <p:tgtEl>
                                          <p:spTgt spid="9">
                                            <p:txEl>
                                              <p:pRg st="0" end="0"/>
                                            </p:txEl>
                                          </p:spTgt>
                                        </p:tgtEl>
                                      </p:cBhvr>
                                    </p:animEffect>
                                    <p:anim calcmode="lin" valueType="num">
                                      <p:cBhvr>
                                        <p:cTn id="1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42" presetClass="entr" presetSubtype="0" fill="hold"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1000"/>
                                        <p:tgtEl>
                                          <p:spTgt spid="8">
                                            <p:txEl>
                                              <p:pRg st="0" end="0"/>
                                            </p:txEl>
                                          </p:spTgt>
                                        </p:tgtEl>
                                      </p:cBhvr>
                                    </p:animEffect>
                                    <p:anim calcmode="lin" valueType="num">
                                      <p:cBhvr>
                                        <p:cTn id="2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9ECFA-6C75-4205-BA50-CC8E5FFE2867}"/>
              </a:ext>
            </a:extLst>
          </p:cNvPr>
          <p:cNvSpPr>
            <a:spLocks noGrp="1"/>
          </p:cNvSpPr>
          <p:nvPr>
            <p:ph type="title"/>
          </p:nvPr>
        </p:nvSpPr>
        <p:spPr/>
        <p:txBody>
          <a:bodyPr/>
          <a:lstStyle/>
          <a:p>
            <a:r>
              <a:rPr lang="en-US" dirty="0"/>
              <a:t>Recap of 2-6-18 Meeting Decisions (Cont’d)</a:t>
            </a:r>
          </a:p>
        </p:txBody>
      </p:sp>
      <p:sp>
        <p:nvSpPr>
          <p:cNvPr id="3" name="Content Placeholder 2">
            <a:extLst>
              <a:ext uri="{FF2B5EF4-FFF2-40B4-BE49-F238E27FC236}">
                <a16:creationId xmlns:a16="http://schemas.microsoft.com/office/drawing/2014/main" id="{E25A6C93-0714-41C0-B1C1-D96D05A3335B}"/>
              </a:ext>
            </a:extLst>
          </p:cNvPr>
          <p:cNvSpPr>
            <a:spLocks noGrp="1"/>
          </p:cNvSpPr>
          <p:nvPr>
            <p:ph sz="half" idx="1"/>
          </p:nvPr>
        </p:nvSpPr>
        <p:spPr>
          <a:xfrm>
            <a:off x="609600" y="1143000"/>
            <a:ext cx="8153400" cy="5105400"/>
          </a:xfrm>
        </p:spPr>
        <p:txBody>
          <a:bodyPr/>
          <a:lstStyle/>
          <a:p>
            <a:pPr marL="457200" indent="-457200">
              <a:buFont typeface="+mj-lt"/>
              <a:buAutoNum type="arabicPeriod" startAt="3"/>
            </a:pPr>
            <a:r>
              <a:rPr lang="en-US" dirty="0"/>
              <a:t>The Taskforce tentatively endorsed the following four measures as measures under consideration:</a:t>
            </a:r>
          </a:p>
          <a:p>
            <a:pPr marL="0" indent="0">
              <a:buNone/>
            </a:pPr>
            <a:endParaRPr lang="en-US" dirty="0"/>
          </a:p>
          <a:p>
            <a:pPr marL="457200" indent="-457200">
              <a:buFont typeface="+mj-lt"/>
              <a:buAutoNum type="arabicPeriod" startAt="3"/>
            </a:pPr>
            <a:endParaRPr lang="en-US" dirty="0"/>
          </a:p>
          <a:p>
            <a:pPr marL="457200" indent="-457200">
              <a:buFont typeface="+mj-lt"/>
              <a:buAutoNum type="arabicPeriod" startAt="3"/>
            </a:pPr>
            <a:endParaRPr lang="en-US" dirty="0"/>
          </a:p>
          <a:p>
            <a:pPr marL="457200" indent="-457200">
              <a:buFont typeface="+mj-lt"/>
              <a:buAutoNum type="arabicPeriod" startAt="3"/>
            </a:pPr>
            <a:endParaRPr lang="en-US" dirty="0"/>
          </a:p>
          <a:p>
            <a:pPr marL="457200" indent="-457200">
              <a:buFont typeface="+mj-lt"/>
              <a:buAutoNum type="arabicPeriod" startAt="3"/>
            </a:pPr>
            <a:endParaRPr lang="en-US" dirty="0"/>
          </a:p>
          <a:p>
            <a:pPr marL="457200" indent="-457200">
              <a:buFont typeface="+mj-lt"/>
              <a:buAutoNum type="arabicPeriod" startAt="3"/>
            </a:pPr>
            <a:endParaRPr lang="en-US" sz="700" dirty="0"/>
          </a:p>
          <a:p>
            <a:pPr marL="457200" indent="-457200">
              <a:spcAft>
                <a:spcPts val="0"/>
              </a:spcAft>
              <a:buFont typeface="+mj-lt"/>
              <a:buAutoNum type="arabicPeriod" startAt="4"/>
            </a:pPr>
            <a:r>
              <a:rPr lang="en-US" dirty="0"/>
              <a:t>The Taskforce deferred consideration of Health Behaviors measures until after Kate's presentation of DPH data.</a:t>
            </a:r>
          </a:p>
          <a:p>
            <a:pPr marL="457200" indent="-457200">
              <a:spcAft>
                <a:spcPts val="0"/>
              </a:spcAft>
              <a:buFont typeface="+mj-lt"/>
              <a:buAutoNum type="arabicPeriod" startAt="4"/>
            </a:pPr>
            <a:endParaRPr lang="en-US" sz="1000" dirty="0"/>
          </a:p>
          <a:p>
            <a:pPr marL="457200" indent="-457200">
              <a:buFont typeface="+mj-lt"/>
              <a:buAutoNum type="arabicPeriod" startAt="4"/>
            </a:pPr>
            <a:r>
              <a:rPr lang="en-US" dirty="0"/>
              <a:t>The Taskforce endorsed the creation of a work group to continue the conversation about how to stratify endorsed measures to assess equity/disparity.</a:t>
            </a:r>
          </a:p>
        </p:txBody>
      </p:sp>
      <p:sp>
        <p:nvSpPr>
          <p:cNvPr id="4" name="Content Placeholder 5">
            <a:extLst>
              <a:ext uri="{FF2B5EF4-FFF2-40B4-BE49-F238E27FC236}">
                <a16:creationId xmlns:a16="http://schemas.microsoft.com/office/drawing/2014/main" id="{0ED3B022-F4F8-4D96-A58E-A26DD1A6C57A}"/>
              </a:ext>
            </a:extLst>
          </p:cNvPr>
          <p:cNvSpPr txBox="1">
            <a:spLocks/>
          </p:cNvSpPr>
          <p:nvPr/>
        </p:nvSpPr>
        <p:spPr bwMode="auto">
          <a:xfrm>
            <a:off x="1066800" y="1905000"/>
            <a:ext cx="7239000" cy="533400"/>
          </a:xfrm>
          <a:prstGeom prst="rect">
            <a:avLst/>
          </a:prstGeom>
          <a:noFill/>
          <a:ln w="6350" cmpd="sng">
            <a:noFill/>
            <a:miter lim="800000"/>
            <a:headEnd/>
            <a:tailEnd/>
          </a:ln>
        </p:spPr>
        <p:txBody>
          <a:bodyPr vert="horz" wrap="square" lIns="45720" tIns="46038" rIns="45720" bIns="46038" numCol="1" spcCol="274320"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marL="274320" lvl="1">
              <a:spcAft>
                <a:spcPts val="600"/>
              </a:spcAft>
            </a:pPr>
            <a:r>
              <a:rPr lang="en-US" b="0" dirty="0"/>
              <a:t>Optimal Diabetes Control</a:t>
            </a:r>
          </a:p>
          <a:p>
            <a:pPr marL="274320" lvl="1">
              <a:spcAft>
                <a:spcPts val="600"/>
              </a:spcAft>
            </a:pPr>
            <a:r>
              <a:rPr lang="en-US" b="0" dirty="0"/>
              <a:t>Statin Therapy (Medication Intensity or Medical/LDL Goal) for Patients with Diabetes (</a:t>
            </a:r>
            <a:r>
              <a:rPr lang="en-US" b="0" i="1" dirty="0"/>
              <a:t>measure concept</a:t>
            </a:r>
            <a:r>
              <a:rPr lang="en-US" b="0" dirty="0"/>
              <a:t>)</a:t>
            </a:r>
          </a:p>
          <a:p>
            <a:pPr marL="274320" lvl="1">
              <a:spcAft>
                <a:spcPts val="600"/>
              </a:spcAft>
            </a:pPr>
            <a:r>
              <a:rPr lang="en-US" b="0" dirty="0"/>
              <a:t>Equity measures – stratify existing measures by race/ethnicity, age, gender, language, disability status, etc. (</a:t>
            </a:r>
            <a:r>
              <a:rPr lang="en-US" b="0" i="1" dirty="0"/>
              <a:t>measure concept</a:t>
            </a:r>
            <a:r>
              <a:rPr lang="en-US" b="0" dirty="0"/>
              <a:t>)</a:t>
            </a:r>
          </a:p>
          <a:p>
            <a:pPr marL="274320" lvl="1"/>
            <a:r>
              <a:rPr lang="en-US" b="0" dirty="0"/>
              <a:t>Social Services Screening (</a:t>
            </a:r>
            <a:r>
              <a:rPr lang="en-US" b="0" i="1" dirty="0"/>
              <a:t>MassHealth measure concept</a:t>
            </a:r>
            <a:r>
              <a:rPr lang="en-US" b="0" dirty="0"/>
              <a:t>)</a:t>
            </a:r>
            <a:endParaRPr lang="en-US" b="0" dirty="0">
              <a:latin typeface="Book Antiqua" panose="02040602050305030304" pitchFamily="18" charset="0"/>
            </a:endParaRPr>
          </a:p>
        </p:txBody>
      </p:sp>
    </p:spTree>
    <p:extLst>
      <p:ext uri="{BB962C8B-B14F-4D97-AF65-F5344CB8AC3E}">
        <p14:creationId xmlns:p14="http://schemas.microsoft.com/office/powerpoint/2010/main" val="3095912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1000"/>
                                        <p:tgtEl>
                                          <p:spTgt spid="4">
                                            <p:txEl>
                                              <p:pRg st="0" end="0"/>
                                            </p:txEl>
                                          </p:spTgt>
                                        </p:tgtEl>
                                      </p:cBhvr>
                                    </p:animEffect>
                                    <p:anim calcmode="lin" valueType="num">
                                      <p:cBhvr>
                                        <p:cTn id="1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645920"/>
            <a:ext cx="8074152" cy="4556234"/>
          </a:xfrm>
        </p:spPr>
        <p:txBody>
          <a:bodyPr/>
          <a:lstStyle/>
          <a:p>
            <a:r>
              <a:rPr lang="en-US" dirty="0"/>
              <a:t>Welcome</a:t>
            </a:r>
          </a:p>
          <a:p>
            <a:r>
              <a:rPr lang="en-US" dirty="0"/>
              <a:t>Recap of 2-6-18 Meeting Decisions &amp; Discussion of Follow-Up Items</a:t>
            </a:r>
          </a:p>
          <a:p>
            <a:r>
              <a:rPr lang="en-US" dirty="0"/>
              <a:t>Measure Review Progress Update</a:t>
            </a:r>
          </a:p>
          <a:p>
            <a:r>
              <a:rPr lang="en-US" dirty="0"/>
              <a:t>Continued Review of Candidate Measures</a:t>
            </a:r>
          </a:p>
          <a:p>
            <a:r>
              <a:rPr lang="en-US" dirty="0"/>
              <a:t>Next Steps</a:t>
            </a:r>
          </a:p>
        </p:txBody>
      </p:sp>
      <p:sp>
        <p:nvSpPr>
          <p:cNvPr id="4" name="Rectangle 3"/>
          <p:cNvSpPr/>
          <p:nvPr/>
        </p:nvSpPr>
        <p:spPr>
          <a:xfrm>
            <a:off x="-153924" y="28194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960285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 Review Progress Update</a:t>
            </a:r>
          </a:p>
        </p:txBody>
      </p:sp>
      <p:graphicFrame>
        <p:nvGraphicFramePr>
          <p:cNvPr id="7" name="Chart 6">
            <a:extLst>
              <a:ext uri="{FF2B5EF4-FFF2-40B4-BE49-F238E27FC236}">
                <a16:creationId xmlns:a16="http://schemas.microsoft.com/office/drawing/2014/main" id="{A91F1BC1-F9A7-4C21-A286-87FD45AF90FA}"/>
              </a:ext>
            </a:extLst>
          </p:cNvPr>
          <p:cNvGraphicFramePr/>
          <p:nvPr>
            <p:extLst>
              <p:ext uri="{D42A27DB-BD31-4B8C-83A1-F6EECF244321}">
                <p14:modId xmlns:p14="http://schemas.microsoft.com/office/powerpoint/2010/main" val="3404829861"/>
              </p:ext>
            </p:extLst>
          </p:nvPr>
        </p:nvGraphicFramePr>
        <p:xfrm>
          <a:off x="1295400" y="1143000"/>
          <a:ext cx="7162800" cy="508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742492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352" y="1444752"/>
            <a:ext cx="8046720" cy="4800600"/>
          </a:xfrm>
        </p:spPr>
        <p:txBody>
          <a:bodyPr/>
          <a:lstStyle/>
          <a:p>
            <a:r>
              <a:rPr lang="en-US" dirty="0"/>
              <a:t>The Taskforce has identified the following measure categories:</a:t>
            </a:r>
          </a:p>
          <a:p>
            <a:pPr>
              <a:spcAft>
                <a:spcPts val="0"/>
              </a:spcAft>
            </a:pPr>
            <a:endParaRPr lang="en-US" sz="500" dirty="0"/>
          </a:p>
          <a:p>
            <a:pPr marL="803275" lvl="1" indent="-457200">
              <a:spcAft>
                <a:spcPts val="600"/>
              </a:spcAft>
              <a:buFont typeface="+mj-lt"/>
              <a:buAutoNum type="arabicPeriod"/>
            </a:pPr>
            <a:r>
              <a:rPr lang="en-US" u="sng" dirty="0"/>
              <a:t>Core and/or Menu</a:t>
            </a:r>
            <a:endParaRPr lang="en-US" b="0" u="sng" dirty="0"/>
          </a:p>
          <a:p>
            <a:pPr marL="346075" lvl="1" indent="0">
              <a:spcAft>
                <a:spcPts val="600"/>
              </a:spcAft>
              <a:buNone/>
            </a:pPr>
            <a:r>
              <a:rPr lang="en-US" b="0" dirty="0"/>
              <a:t>	</a:t>
            </a:r>
            <a:r>
              <a:rPr lang="en-US" u="sng" dirty="0"/>
              <a:t>Core</a:t>
            </a:r>
            <a:r>
              <a:rPr lang="en-US" b="0" dirty="0"/>
              <a:t>: measures that all payers and ACOs use</a:t>
            </a:r>
          </a:p>
          <a:p>
            <a:pPr marL="346075" lvl="1" indent="0">
              <a:buNone/>
            </a:pPr>
            <a:r>
              <a:rPr lang="en-US" b="0" dirty="0"/>
              <a:t>	</a:t>
            </a:r>
            <a:r>
              <a:rPr lang="en-US" u="sng" dirty="0"/>
              <a:t>Menu</a:t>
            </a:r>
            <a:r>
              <a:rPr lang="en-US" b="0" dirty="0"/>
              <a:t>: measures from which payers and ACOs choose</a:t>
            </a:r>
          </a:p>
          <a:p>
            <a:pPr lvl="1">
              <a:spcAft>
                <a:spcPts val="0"/>
              </a:spcAft>
            </a:pPr>
            <a:endParaRPr lang="en-US" sz="1000" u="sng" dirty="0"/>
          </a:p>
          <a:p>
            <a:pPr marL="803275" lvl="1" indent="-457200">
              <a:spcAft>
                <a:spcPts val="600"/>
              </a:spcAft>
              <a:buFont typeface="+mj-lt"/>
              <a:buAutoNum type="arabicPeriod" startAt="2"/>
            </a:pPr>
            <a:r>
              <a:rPr lang="en-US" u="sng" dirty="0"/>
              <a:t>Monitoring</a:t>
            </a:r>
            <a:r>
              <a:rPr lang="en-US" b="0" dirty="0"/>
              <a:t> – measures for which performance should be tracked, either because a) current performance is high or b) data are not currently available (</a:t>
            </a:r>
            <a:r>
              <a:rPr lang="en-US" sz="1800" b="0" kern="1200" dirty="0">
                <a:ea typeface="+mn-ea"/>
                <a:cs typeface="+mn-cs"/>
              </a:rPr>
              <a:t>e.g., some opioid measures).</a:t>
            </a:r>
          </a:p>
          <a:p>
            <a:pPr marL="1085850" lvl="2" indent="-285750">
              <a:spcBef>
                <a:spcPts val="0"/>
              </a:spcBef>
              <a:spcAft>
                <a:spcPts val="600"/>
              </a:spcAft>
              <a:buFont typeface="Arial" pitchFamily="34" charset="0"/>
              <a:buChar char="–"/>
            </a:pPr>
            <a:r>
              <a:rPr lang="en-US" kern="1200" dirty="0">
                <a:latin typeface="Book Antiqua" panose="02040602050305030304" pitchFamily="18" charset="0"/>
                <a:ea typeface="+mn-ea"/>
                <a:cs typeface="+mn-cs"/>
              </a:rPr>
              <a:t>m</a:t>
            </a:r>
            <a:r>
              <a:rPr lang="en-US" b="0" kern="1200" dirty="0">
                <a:latin typeface="Book Antiqua" panose="02040602050305030304" pitchFamily="18" charset="0"/>
                <a:ea typeface="+mn-ea"/>
                <a:cs typeface="+mn-cs"/>
              </a:rPr>
              <a:t>easures that utilize claims data will be calculated at the ACO level</a:t>
            </a:r>
          </a:p>
          <a:p>
            <a:pPr marL="1085850" lvl="2" indent="-285750">
              <a:spcBef>
                <a:spcPts val="0"/>
              </a:spcBef>
              <a:buFont typeface="Arial" pitchFamily="34" charset="0"/>
              <a:buChar char="–"/>
            </a:pPr>
            <a:r>
              <a:rPr lang="en-US" kern="1200" dirty="0">
                <a:latin typeface="Book Antiqua" panose="02040602050305030304" pitchFamily="18" charset="0"/>
                <a:ea typeface="+mn-ea"/>
                <a:cs typeface="+mn-cs"/>
              </a:rPr>
              <a:t>m</a:t>
            </a:r>
            <a:r>
              <a:rPr lang="en-US" b="0" kern="1200" dirty="0">
                <a:latin typeface="Book Antiqua" panose="02040602050305030304" pitchFamily="18" charset="0"/>
                <a:ea typeface="+mn-ea"/>
                <a:cs typeface="+mn-cs"/>
              </a:rPr>
              <a:t>easures that utilize clinical data will be calculated at alternative levels (e.g., hospital, state)</a:t>
            </a:r>
            <a:endParaRPr lang="en-US" dirty="0">
              <a:solidFill>
                <a:schemeClr val="tx1"/>
              </a:solidFill>
              <a:latin typeface="Book Antiqua" panose="02040602050305030304" pitchFamily="18" charset="0"/>
            </a:endParaRPr>
          </a:p>
        </p:txBody>
      </p:sp>
      <p:sp>
        <p:nvSpPr>
          <p:cNvPr id="4" name="Slide Number Placeholder 3"/>
          <p:cNvSpPr>
            <a:spLocks noGrp="1"/>
          </p:cNvSpPr>
          <p:nvPr>
            <p:ph type="sldNum" sz="quarter" idx="10"/>
          </p:nvPr>
        </p:nvSpPr>
        <p:spPr/>
        <p:txBody>
          <a:bodyPr/>
          <a:lstStyle/>
          <a:p>
            <a:pPr>
              <a:defRPr/>
            </a:pPr>
            <a:fld id="{0951960A-504D-445C-8D37-1A9A2BE88A52}" type="slidenum">
              <a:rPr lang="en-US" altLang="en-US" smtClean="0"/>
              <a:pPr>
                <a:defRPr/>
              </a:pPr>
              <a:t>8</a:t>
            </a:fld>
            <a:endParaRPr lang="en-US" altLang="en-US" dirty="0"/>
          </a:p>
        </p:txBody>
      </p:sp>
      <p:sp>
        <p:nvSpPr>
          <p:cNvPr id="9" name="Title 8">
            <a:extLst>
              <a:ext uri="{FF2B5EF4-FFF2-40B4-BE49-F238E27FC236}">
                <a16:creationId xmlns:a16="http://schemas.microsoft.com/office/drawing/2014/main" id="{D703A42B-9997-4380-A7B2-614C63DE4BF8}"/>
              </a:ext>
            </a:extLst>
          </p:cNvPr>
          <p:cNvSpPr>
            <a:spLocks noGrp="1"/>
          </p:cNvSpPr>
          <p:nvPr>
            <p:ph type="title"/>
          </p:nvPr>
        </p:nvSpPr>
        <p:spPr/>
        <p:txBody>
          <a:bodyPr/>
          <a:lstStyle/>
          <a:p>
            <a:r>
              <a:rPr lang="en-US" dirty="0"/>
              <a:t>Measure Review Progress Update (Cont’d)</a:t>
            </a:r>
          </a:p>
        </p:txBody>
      </p:sp>
    </p:spTree>
    <p:extLst>
      <p:ext uri="{BB962C8B-B14F-4D97-AF65-F5344CB8AC3E}">
        <p14:creationId xmlns:p14="http://schemas.microsoft.com/office/powerpoint/2010/main" val="4113045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352" y="1444752"/>
            <a:ext cx="7927848" cy="4800600"/>
          </a:xfrm>
        </p:spPr>
        <p:txBody>
          <a:bodyPr/>
          <a:lstStyle/>
          <a:p>
            <a:pPr>
              <a:spcAft>
                <a:spcPts val="600"/>
              </a:spcAft>
            </a:pPr>
            <a:r>
              <a:rPr lang="en-US" dirty="0"/>
              <a:t>The Taskforce has identified the following measure categories:</a:t>
            </a:r>
          </a:p>
          <a:p>
            <a:pPr>
              <a:spcAft>
                <a:spcPts val="0"/>
              </a:spcAft>
            </a:pPr>
            <a:endParaRPr lang="en-US" sz="1000" dirty="0"/>
          </a:p>
          <a:p>
            <a:pPr marL="803275" lvl="1" indent="-457200">
              <a:spcAft>
                <a:spcPts val="600"/>
              </a:spcAft>
              <a:buFont typeface="+mj-lt"/>
              <a:buAutoNum type="arabicPeriod" startAt="3"/>
            </a:pPr>
            <a:r>
              <a:rPr lang="en-US" u="sng" dirty="0"/>
              <a:t>Measures Under Consideration</a:t>
            </a:r>
            <a:r>
              <a:rPr lang="en-US" dirty="0"/>
              <a:t> (previously “Developmental Measures”) </a:t>
            </a:r>
            <a:r>
              <a:rPr lang="en-US" b="0" dirty="0"/>
              <a:t>– </a:t>
            </a:r>
          </a:p>
          <a:p>
            <a:pPr marL="1085850" lvl="2" indent="-285750">
              <a:spcBef>
                <a:spcPts val="0"/>
              </a:spcBef>
              <a:spcAft>
                <a:spcPts val="600"/>
              </a:spcAft>
              <a:buFont typeface="Arial" pitchFamily="34" charset="0"/>
              <a:buChar char="–"/>
            </a:pPr>
            <a:r>
              <a:rPr lang="en-US" kern="1200" dirty="0">
                <a:latin typeface="Book Antiqua" panose="02040602050305030304" pitchFamily="18" charset="0"/>
                <a:ea typeface="+mn-ea"/>
                <a:cs typeface="+mn-cs"/>
              </a:rPr>
              <a:t>measure concepts that address important areas of health/outcomes, but for which a specific measure has not been defined, and </a:t>
            </a:r>
          </a:p>
          <a:p>
            <a:pPr marL="1085850" lvl="2" indent="-285750">
              <a:spcBef>
                <a:spcPts val="0"/>
              </a:spcBef>
              <a:spcAft>
                <a:spcPts val="600"/>
              </a:spcAft>
              <a:buFont typeface="Arial" pitchFamily="34" charset="0"/>
              <a:buChar char="–"/>
            </a:pPr>
            <a:r>
              <a:rPr lang="en-US" kern="1200" dirty="0">
                <a:latin typeface="Book Antiqua" panose="02040602050305030304" pitchFamily="18" charset="0"/>
                <a:ea typeface="+mn-ea"/>
                <a:cs typeface="+mn-cs"/>
              </a:rPr>
              <a:t>measures not yet validated and/or tested for implementation (e.g., weight loss, tobacco quit rate)</a:t>
            </a:r>
          </a:p>
        </p:txBody>
      </p:sp>
      <p:sp>
        <p:nvSpPr>
          <p:cNvPr id="4" name="Slide Number Placeholder 3"/>
          <p:cNvSpPr>
            <a:spLocks noGrp="1"/>
          </p:cNvSpPr>
          <p:nvPr>
            <p:ph type="sldNum" sz="quarter" idx="10"/>
          </p:nvPr>
        </p:nvSpPr>
        <p:spPr/>
        <p:txBody>
          <a:bodyPr/>
          <a:lstStyle/>
          <a:p>
            <a:pPr>
              <a:defRPr/>
            </a:pPr>
            <a:fld id="{0951960A-504D-445C-8D37-1A9A2BE88A52}" type="slidenum">
              <a:rPr lang="en-US" altLang="en-US" smtClean="0"/>
              <a:pPr>
                <a:defRPr/>
              </a:pPr>
              <a:t>9</a:t>
            </a:fld>
            <a:endParaRPr lang="en-US" altLang="en-US" dirty="0"/>
          </a:p>
        </p:txBody>
      </p:sp>
      <p:sp>
        <p:nvSpPr>
          <p:cNvPr id="9" name="Title 8">
            <a:extLst>
              <a:ext uri="{FF2B5EF4-FFF2-40B4-BE49-F238E27FC236}">
                <a16:creationId xmlns:a16="http://schemas.microsoft.com/office/drawing/2014/main" id="{D703A42B-9997-4380-A7B2-614C63DE4BF8}"/>
              </a:ext>
            </a:extLst>
          </p:cNvPr>
          <p:cNvSpPr>
            <a:spLocks noGrp="1"/>
          </p:cNvSpPr>
          <p:nvPr>
            <p:ph type="title"/>
          </p:nvPr>
        </p:nvSpPr>
        <p:spPr/>
        <p:txBody>
          <a:bodyPr/>
          <a:lstStyle/>
          <a:p>
            <a:r>
              <a:rPr lang="en-US" dirty="0"/>
              <a:t>Measure Review Progress Update (Cont’d)</a:t>
            </a:r>
          </a:p>
        </p:txBody>
      </p:sp>
    </p:spTree>
    <p:extLst>
      <p:ext uri="{BB962C8B-B14F-4D97-AF65-F5344CB8AC3E}">
        <p14:creationId xmlns:p14="http://schemas.microsoft.com/office/powerpoint/2010/main" val="150111622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3.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heme/theme1.xml><?xml version="1.0" encoding="utf-8"?>
<a:theme xmlns:a="http://schemas.openxmlformats.org/drawingml/2006/main" name="EOHH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29a8555-db37-4257-91ea-e6d336cdedf2">
      <UserInfo>
        <DisplayName>Michael Bailit</DisplayName>
        <AccountId>22</AccountId>
        <AccountType/>
      </UserInfo>
      <UserInfo>
        <DisplayName>Deepti Kanneganti</DisplayName>
        <AccountId>15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F9B95F2EE52B4E9FB130DEE3F78C09" ma:contentTypeVersion="4" ma:contentTypeDescription="Create a new document." ma:contentTypeScope="" ma:versionID="bbea1032490aa0461f96750d679ca1ce">
  <xsd:schema xmlns:xsd="http://www.w3.org/2001/XMLSchema" xmlns:xs="http://www.w3.org/2001/XMLSchema" xmlns:p="http://schemas.microsoft.com/office/2006/metadata/properties" xmlns:ns2="d29a8555-db37-4257-91ea-e6d336cdedf2" xmlns:ns3="34dc536f-1af3-405a-935d-0fb3b6674883" targetNamespace="http://schemas.microsoft.com/office/2006/metadata/properties" ma:root="true" ma:fieldsID="60fe8ce23685696432a4a438cad5c38f" ns2:_="" ns3:_="">
    <xsd:import namespace="d29a8555-db37-4257-91ea-e6d336cdedf2"/>
    <xsd:import namespace="34dc536f-1af3-405a-935d-0fb3b66748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dc536f-1af3-405a-935d-0fb3b66748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D51BB9-DEB6-4460-8125-E187CA6439EC}">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d29a8555-db37-4257-91ea-e6d336cdedf2"/>
    <ds:schemaRef ds:uri="http://purl.org/dc/elements/1.1/"/>
    <ds:schemaRef ds:uri="34dc536f-1af3-405a-935d-0fb3b6674883"/>
    <ds:schemaRef ds:uri="http://www.w3.org/XML/1998/namespace"/>
  </ds:schemaRefs>
</ds:datastoreItem>
</file>

<file path=customXml/itemProps2.xml><?xml version="1.0" encoding="utf-8"?>
<ds:datastoreItem xmlns:ds="http://schemas.openxmlformats.org/officeDocument/2006/customXml" ds:itemID="{CD098F30-4804-4D26-AC9C-96B608EC95DC}"/>
</file>

<file path=customXml/itemProps3.xml><?xml version="1.0" encoding="utf-8"?>
<ds:datastoreItem xmlns:ds="http://schemas.openxmlformats.org/officeDocument/2006/customXml" ds:itemID="{7462C3C6-3E64-4F66-8292-8DAEACA6EE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Quality Measurement Taskforce Meeting 10 - final</Template>
  <TotalTime>415</TotalTime>
  <Words>2548</Words>
  <Application>Microsoft Office PowerPoint</Application>
  <PresentationFormat>On-screen Show (4:3)</PresentationFormat>
  <Paragraphs>473</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ＭＳ Ｐゴシック</vt:lpstr>
      <vt:lpstr>Arial</vt:lpstr>
      <vt:lpstr>Book Antiqua</vt:lpstr>
      <vt:lpstr>Calibri</vt:lpstr>
      <vt:lpstr>Symbol</vt:lpstr>
      <vt:lpstr>Wingdings</vt:lpstr>
      <vt:lpstr>Wingdings 2</vt:lpstr>
      <vt:lpstr>EOHHS</vt:lpstr>
      <vt:lpstr>PowerPoint Presentation</vt:lpstr>
      <vt:lpstr>Agenda</vt:lpstr>
      <vt:lpstr>Agenda</vt:lpstr>
      <vt:lpstr>Recap of 2-6-18 Meeting Decisions</vt:lpstr>
      <vt:lpstr>Recap of 2-6-18 Meeting Decisions (Cont’d)</vt:lpstr>
      <vt:lpstr>Agenda</vt:lpstr>
      <vt:lpstr>Measure Review Progress Update</vt:lpstr>
      <vt:lpstr>Measure Review Progress Update (Cont’d)</vt:lpstr>
      <vt:lpstr>Measure Review Progress Update (Cont’d)</vt:lpstr>
      <vt:lpstr>Measure Review Progress Update (Cont’d)</vt:lpstr>
      <vt:lpstr>Agenda</vt:lpstr>
      <vt:lpstr>Patient Experience</vt:lpstr>
      <vt:lpstr>Patient Experience (Cont’d)</vt:lpstr>
      <vt:lpstr>Patient Experience (Cont’d)</vt:lpstr>
      <vt:lpstr>Patient Experience (Cont’d)</vt:lpstr>
      <vt:lpstr>Patient Experience (Cont’d)</vt:lpstr>
      <vt:lpstr>Care Coordination Measures</vt:lpstr>
      <vt:lpstr>Care Coordination Measures: Readmission and Follow-Up</vt:lpstr>
      <vt:lpstr>Care Coordination Measures: Patient Experience</vt:lpstr>
      <vt:lpstr>Care Coordination Measures: Patient Experience  (Cont’d)</vt:lpstr>
      <vt:lpstr>Care Coordination Measures: Patient Experience (Cont’d)</vt:lpstr>
      <vt:lpstr>Integration Measures</vt:lpstr>
      <vt:lpstr>Integration Measures</vt:lpstr>
      <vt:lpstr>Patient/Provider Communication Measures</vt:lpstr>
      <vt:lpstr>Patient/Provider Communication Measures</vt:lpstr>
      <vt:lpstr>Patient Engagement Measures</vt:lpstr>
      <vt:lpstr>Patient Engagement Measures Readmission and Follow-Up</vt:lpstr>
      <vt:lpstr>Team-based Care and  Relationship-centered Care Measures</vt:lpstr>
      <vt:lpstr>Relationship-centered Care Measures</vt:lpstr>
      <vt:lpstr>Relationship-centered Care Measures (Cont’d)</vt:lpstr>
      <vt:lpstr>Relationship-centered Care Measures (Cont’d)</vt:lpstr>
      <vt:lpstr>Other Measures</vt:lpstr>
      <vt:lpstr>Agenda</vt:lpstr>
      <vt:lpstr>Next Steps: Meeting Schedule</vt:lpstr>
      <vt:lpstr>Reference Slides</vt:lpstr>
      <vt:lpstr>Criteria for Candidate Set</vt:lpstr>
      <vt:lpstr>Candidate Measure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Deepti Kanneganti</dc:creator>
  <cp:lastModifiedBy>Deepti Kanneganti</cp:lastModifiedBy>
  <cp:revision>8</cp:revision>
  <cp:lastPrinted>2017-05-30T14:59:29Z</cp:lastPrinted>
  <dcterms:created xsi:type="dcterms:W3CDTF">2018-02-09T14:05:09Z</dcterms:created>
  <dcterms:modified xsi:type="dcterms:W3CDTF">2018-02-16T20:15:16Z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0x010100F3F9B95F2EE52B4E9FB130DEE3F78C09</vt:lpwstr>
  </property>
</Properties>
</file>