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4"/>
  </p:sldMasterIdLst>
  <p:notesMasterIdLst>
    <p:notesMasterId r:id="rId40"/>
  </p:notesMasterIdLst>
  <p:handoutMasterIdLst>
    <p:handoutMasterId r:id="rId41"/>
  </p:handoutMasterIdLst>
  <p:sldIdLst>
    <p:sldId id="483" r:id="rId5"/>
    <p:sldId id="543" r:id="rId6"/>
    <p:sldId id="680" r:id="rId7"/>
    <p:sldId id="719" r:id="rId8"/>
    <p:sldId id="724" r:id="rId9"/>
    <p:sldId id="681" r:id="rId10"/>
    <p:sldId id="705" r:id="rId11"/>
    <p:sldId id="710" r:id="rId12"/>
    <p:sldId id="743" r:id="rId13"/>
    <p:sldId id="709" r:id="rId14"/>
    <p:sldId id="704" r:id="rId15"/>
    <p:sldId id="765" r:id="rId16"/>
    <p:sldId id="766" r:id="rId17"/>
    <p:sldId id="777" r:id="rId18"/>
    <p:sldId id="771" r:id="rId19"/>
    <p:sldId id="767" r:id="rId20"/>
    <p:sldId id="770" r:id="rId21"/>
    <p:sldId id="776" r:id="rId22"/>
    <p:sldId id="774" r:id="rId23"/>
    <p:sldId id="788" r:id="rId24"/>
    <p:sldId id="682" r:id="rId25"/>
    <p:sldId id="784" r:id="rId26"/>
    <p:sldId id="785" r:id="rId27"/>
    <p:sldId id="786" r:id="rId28"/>
    <p:sldId id="778" r:id="rId29"/>
    <p:sldId id="779" r:id="rId30"/>
    <p:sldId id="780" r:id="rId31"/>
    <p:sldId id="781" r:id="rId32"/>
    <p:sldId id="782" r:id="rId33"/>
    <p:sldId id="783" r:id="rId34"/>
    <p:sldId id="787" r:id="rId35"/>
    <p:sldId id="706" r:id="rId36"/>
    <p:sldId id="607" r:id="rId37"/>
    <p:sldId id="581" r:id="rId38"/>
    <p:sldId id="603" r:id="rId39"/>
  </p:sldIdLst>
  <p:sldSz cx="9144000" cy="6858000" type="screen4x3"/>
  <p:notesSz cx="7010400" cy="9296400"/>
  <p:custDataLst>
    <p:tags r:id="rId4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ow, Yvonne (HPC)" initials="YC" lastIdx="2" clrIdx="0"/>
  <p:cmAuthor id="7" name="KSB" initials="KSB" lastIdx="5" clrIdx="7"/>
  <p:cmAuthor id="1" name="user" initials="u" lastIdx="2" clrIdx="1"/>
  <p:cmAuthor id="8" name="lshaughnessy" initials="ls" lastIdx="3" clrIdx="8"/>
  <p:cmAuthor id="2" name="Michael Bailit" initials="MB" lastIdx="168" clrIdx="2">
    <p:extLst/>
  </p:cmAuthor>
  <p:cmAuthor id="3" name="Cristi Carman" initials="CC" lastIdx="0" clrIdx="3"/>
  <p:cmAuthor id="4" name="Deepti Kanneganti" initials="DK" lastIdx="224" clrIdx="4">
    <p:extLst/>
  </p:cmAuthor>
  <p:cmAuthor id="5" name="Deepti Kanneganti" initials="DK [2]" lastIdx="1" clrIdx="5">
    <p:extLst/>
  </p:cmAuthor>
  <p:cmAuthor id="6" name="Vivian Haime" initials="VH" lastIdx="1"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003399"/>
    <a:srgbClr val="8E0000"/>
    <a:srgbClr val="FEEDD3"/>
    <a:srgbClr val="005480"/>
    <a:srgbClr val="336699"/>
    <a:srgbClr val="8C3FC5"/>
    <a:srgbClr val="225E95"/>
    <a:srgbClr val="7CBF33"/>
    <a:srgbClr val="8238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23" autoAdjust="0"/>
    <p:restoredTop sz="95429" autoAdjust="0"/>
  </p:normalViewPr>
  <p:slideViewPr>
    <p:cSldViewPr>
      <p:cViewPr varScale="1">
        <p:scale>
          <a:sx n="90" d="100"/>
          <a:sy n="90" d="100"/>
        </p:scale>
        <p:origin x="1242" y="90"/>
      </p:cViewPr>
      <p:guideLst>
        <p:guide orient="horz" pos="2160"/>
        <p:guide pos="2880"/>
      </p:guideLst>
    </p:cSldViewPr>
  </p:slideViewPr>
  <p:outlineViewPr>
    <p:cViewPr>
      <p:scale>
        <a:sx n="33" d="100"/>
        <a:sy n="33" d="100"/>
      </p:scale>
      <p:origin x="0" y="3534"/>
    </p:cViewPr>
  </p:outlineViewPr>
  <p:notesTextViewPr>
    <p:cViewPr>
      <p:scale>
        <a:sx n="3" d="2"/>
        <a:sy n="3" d="2"/>
      </p:scale>
      <p:origin x="0" y="0"/>
    </p:cViewPr>
  </p:notesTextViewPr>
  <p:sorterViewPr>
    <p:cViewPr>
      <p:scale>
        <a:sx n="200" d="100"/>
        <a:sy n="200" d="100"/>
      </p:scale>
      <p:origin x="0" y="-2388"/>
    </p:cViewPr>
  </p:sorterViewPr>
  <p:notesViewPr>
    <p:cSldViewPr>
      <p:cViewPr varScale="1">
        <p:scale>
          <a:sx n="99" d="100"/>
          <a:sy n="99" d="100"/>
        </p:scale>
        <p:origin x="-3576"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gs" Target="tags/tag1.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800" dirty="0">
                <a:solidFill>
                  <a:schemeClr val="tx1"/>
                </a:solidFill>
              </a:rPr>
              <a:t>Measures Reviewed by the Taskforce</a:t>
            </a:r>
          </a:p>
          <a:p>
            <a:pPr>
              <a:defRPr/>
            </a:pPr>
            <a:r>
              <a:rPr lang="en-US" sz="1800" dirty="0">
                <a:solidFill>
                  <a:schemeClr val="tx1"/>
                </a:solidFill>
              </a:rPr>
              <a:t>N = 143</a:t>
            </a:r>
          </a:p>
        </c:rich>
      </c:tx>
      <c:layout>
        <c:manualLayout>
          <c:xMode val="edge"/>
          <c:yMode val="edge"/>
          <c:x val="0.16950354609929077"/>
          <c:y val="1.4999999999999999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0310353493047412"/>
          <c:y val="0.15046377952755904"/>
          <c:w val="0.47677180267239322"/>
          <c:h val="0.6803662481379017"/>
        </c:manualLayout>
      </c:layout>
      <c:pieChart>
        <c:varyColors val="1"/>
        <c:ser>
          <c:idx val="0"/>
          <c:order val="0"/>
          <c:tx>
            <c:strRef>
              <c:f>Sheet1!$B$1</c:f>
              <c:strCache>
                <c:ptCount val="1"/>
                <c:pt idx="0">
                  <c:v>Measures Reviewed by the Taskforce</c:v>
                </c:pt>
              </c:strCache>
            </c:strRef>
          </c:tx>
          <c:spPr>
            <a:ln w="9525">
              <a:solidFill>
                <a:schemeClr val="tx1"/>
              </a:solidFill>
            </a:ln>
          </c:spPr>
          <c:dPt>
            <c:idx val="0"/>
            <c:bubble3D val="0"/>
            <c:spPr>
              <a:solidFill>
                <a:schemeClr val="accent6">
                  <a:lumMod val="60000"/>
                  <a:lumOff val="40000"/>
                </a:schemeClr>
              </a:solidFill>
              <a:ln w="9525">
                <a:solidFill>
                  <a:schemeClr val="tx1"/>
                </a:solidFill>
              </a:ln>
              <a:effectLst/>
            </c:spPr>
            <c:extLst>
              <c:ext xmlns:c16="http://schemas.microsoft.com/office/drawing/2014/chart" uri="{C3380CC4-5D6E-409C-BE32-E72D297353CC}">
                <c16:uniqueId val="{00000002-2B6F-4ABE-9877-30F31326DB33}"/>
              </c:ext>
            </c:extLst>
          </c:dPt>
          <c:dPt>
            <c:idx val="1"/>
            <c:bubble3D val="0"/>
            <c:spPr>
              <a:solidFill>
                <a:schemeClr val="accent4">
                  <a:lumMod val="65000"/>
                  <a:lumOff val="35000"/>
                </a:schemeClr>
              </a:solidFill>
              <a:ln w="9525">
                <a:solidFill>
                  <a:schemeClr val="tx1"/>
                </a:solidFill>
              </a:ln>
              <a:effectLst/>
            </c:spPr>
            <c:extLst>
              <c:ext xmlns:c16="http://schemas.microsoft.com/office/drawing/2014/chart" uri="{C3380CC4-5D6E-409C-BE32-E72D297353CC}">
                <c16:uniqueId val="{00000003-4109-424D-BA62-5B7C0AFA0747}"/>
              </c:ext>
            </c:extLst>
          </c:dPt>
          <c:dPt>
            <c:idx val="2"/>
            <c:bubble3D val="0"/>
            <c:spPr>
              <a:solidFill>
                <a:schemeClr val="tx2">
                  <a:lumMod val="40000"/>
                  <a:lumOff val="60000"/>
                </a:schemeClr>
              </a:solidFill>
              <a:ln w="9525">
                <a:solidFill>
                  <a:schemeClr val="tx1"/>
                </a:solidFill>
              </a:ln>
              <a:effectLst/>
            </c:spPr>
            <c:extLst>
              <c:ext xmlns:c16="http://schemas.microsoft.com/office/drawing/2014/chart" uri="{C3380CC4-5D6E-409C-BE32-E72D297353CC}">
                <c16:uniqueId val="{00000001-2B6F-4ABE-9877-30F31326DB33}"/>
              </c:ext>
            </c:extLst>
          </c:dPt>
          <c:dPt>
            <c:idx val="3"/>
            <c:bubble3D val="0"/>
            <c:spPr>
              <a:solidFill>
                <a:schemeClr val="accent2">
                  <a:shade val="58000"/>
                </a:schemeClr>
              </a:solidFill>
              <a:ln w="9525">
                <a:solidFill>
                  <a:schemeClr val="tx1"/>
                </a:solidFill>
              </a:ln>
              <a:effectLst/>
            </c:spPr>
            <c:extLst>
              <c:ext xmlns:c16="http://schemas.microsoft.com/office/drawing/2014/chart" uri="{C3380CC4-5D6E-409C-BE32-E72D297353CC}">
                <c16:uniqueId val="{00000007-4109-424D-BA62-5B7C0AFA0747}"/>
              </c:ext>
            </c:extLst>
          </c:dPt>
          <c:dPt>
            <c:idx val="4"/>
            <c:bubble3D val="0"/>
            <c:spPr>
              <a:solidFill>
                <a:schemeClr val="accent3">
                  <a:lumMod val="85000"/>
                </a:schemeClr>
              </a:solidFill>
              <a:ln w="9525">
                <a:solidFill>
                  <a:schemeClr val="tx1"/>
                </a:solidFill>
              </a:ln>
              <a:effectLst/>
            </c:spPr>
            <c:extLst>
              <c:ext xmlns:c16="http://schemas.microsoft.com/office/drawing/2014/chart" uri="{C3380CC4-5D6E-409C-BE32-E72D297353CC}">
                <c16:uniqueId val="{00000008-DF6D-43E7-AE28-06C013EA7F0B}"/>
              </c:ext>
            </c:extLst>
          </c:dPt>
          <c:dLbls>
            <c:dLbl>
              <c:idx val="0"/>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2-2B6F-4ABE-9877-30F31326DB33}"/>
                </c:ext>
              </c:extLst>
            </c:dLbl>
            <c:dLbl>
              <c:idx val="2"/>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2B6F-4ABE-9877-30F31326DB33}"/>
                </c:ext>
              </c:extLst>
            </c:dLbl>
            <c:dLbl>
              <c:idx val="3"/>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4109-424D-BA62-5B7C0AFA0747}"/>
                </c:ext>
              </c:extLst>
            </c:dLbl>
            <c:dLbl>
              <c:idx val="4"/>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8-DF6D-43E7-AE28-06C013EA7F0B}"/>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Tentatively Endorsed</c:v>
                </c:pt>
                <c:pt idx="1">
                  <c:v>Did Not Endorse</c:v>
                </c:pt>
                <c:pt idx="2">
                  <c:v>Deferred Consideration</c:v>
                </c:pt>
                <c:pt idx="3">
                  <c:v>Developmental</c:v>
                </c:pt>
                <c:pt idx="4">
                  <c:v>Monitoring</c:v>
                </c:pt>
              </c:strCache>
            </c:strRef>
          </c:cat>
          <c:val>
            <c:numRef>
              <c:f>Sheet1!$B$2:$B$6</c:f>
              <c:numCache>
                <c:formatCode>General</c:formatCode>
                <c:ptCount val="5"/>
                <c:pt idx="0">
                  <c:v>33</c:v>
                </c:pt>
                <c:pt idx="1">
                  <c:v>86</c:v>
                </c:pt>
                <c:pt idx="2">
                  <c:v>9</c:v>
                </c:pt>
                <c:pt idx="3">
                  <c:v>11</c:v>
                </c:pt>
                <c:pt idx="4">
                  <c:v>4</c:v>
                </c:pt>
              </c:numCache>
            </c:numRef>
          </c:val>
          <c:extLst>
            <c:ext xmlns:c16="http://schemas.microsoft.com/office/drawing/2014/chart" uri="{C3380CC4-5D6E-409C-BE32-E72D297353CC}">
              <c16:uniqueId val="{00000000-2B6F-4ABE-9877-30F31326DB33}"/>
            </c:ext>
          </c:extLst>
        </c:ser>
        <c:dLbls>
          <c:showLegendKey val="0"/>
          <c:showVal val="0"/>
          <c:showCatName val="0"/>
          <c:showSerName val="0"/>
          <c:showPercent val="0"/>
          <c:showBubbleSize val="0"/>
          <c:showLeaderLines val="1"/>
        </c:dLbls>
        <c:firstSliceAng val="43"/>
      </c:pieChart>
      <c:spPr>
        <a:noFill/>
        <a:ln>
          <a:noFill/>
        </a:ln>
        <a:effectLst/>
      </c:spPr>
    </c:plotArea>
    <c:legend>
      <c:legendPos val="b"/>
      <c:layout>
        <c:manualLayout>
          <c:xMode val="edge"/>
          <c:yMode val="edge"/>
          <c:x val="4.0410872843022284E-2"/>
          <c:y val="0.85570629921259844"/>
          <c:w val="0.92719718545820073"/>
          <c:h val="0.12807755905511811"/>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b="1" dirty="0">
                <a:solidFill>
                  <a:schemeClr val="tx1"/>
                </a:solidFill>
              </a:rPr>
              <a:t>Distribution of Measures</a:t>
            </a:r>
            <a:r>
              <a:rPr lang="en-US" b="1" baseline="0" dirty="0">
                <a:solidFill>
                  <a:schemeClr val="tx1"/>
                </a:solidFill>
              </a:rPr>
              <a:t> by Score</a:t>
            </a:r>
            <a:endParaRPr lang="en-US" b="1" dirty="0">
              <a:solidFill>
                <a:schemeClr val="tx1"/>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Number of Measures</c:v>
                </c:pt>
              </c:strCache>
            </c:strRef>
          </c:tx>
          <c:spPr>
            <a:solidFill>
              <a:srgbClr val="FFC000"/>
            </a:solidFill>
            <a:ln>
              <a:noFill/>
            </a:ln>
            <a:effectLst/>
          </c:spPr>
          <c:invertIfNegative val="0"/>
          <c:cat>
            <c:strRef>
              <c:f>Sheet1!$A$2:$A$7</c:f>
              <c:strCache>
                <c:ptCount val="6"/>
                <c:pt idx="0">
                  <c:v>Score of 1</c:v>
                </c:pt>
                <c:pt idx="1">
                  <c:v>Score of 2</c:v>
                </c:pt>
                <c:pt idx="2">
                  <c:v>Score of 3</c:v>
                </c:pt>
                <c:pt idx="3">
                  <c:v>Score of 4</c:v>
                </c:pt>
                <c:pt idx="4">
                  <c:v>Score of 5</c:v>
                </c:pt>
                <c:pt idx="5">
                  <c:v>Score of 6</c:v>
                </c:pt>
              </c:strCache>
            </c:strRef>
          </c:cat>
          <c:val>
            <c:numRef>
              <c:f>Sheet1!$B$2:$B$7</c:f>
              <c:numCache>
                <c:formatCode>General</c:formatCode>
                <c:ptCount val="6"/>
                <c:pt idx="0">
                  <c:v>0</c:v>
                </c:pt>
                <c:pt idx="1">
                  <c:v>1</c:v>
                </c:pt>
                <c:pt idx="2">
                  <c:v>5</c:v>
                </c:pt>
                <c:pt idx="3">
                  <c:v>10</c:v>
                </c:pt>
                <c:pt idx="4">
                  <c:v>9</c:v>
                </c:pt>
                <c:pt idx="5">
                  <c:v>8</c:v>
                </c:pt>
              </c:numCache>
            </c:numRef>
          </c:val>
          <c:extLst>
            <c:ext xmlns:c16="http://schemas.microsoft.com/office/drawing/2014/chart" uri="{C3380CC4-5D6E-409C-BE32-E72D297353CC}">
              <c16:uniqueId val="{00000000-0605-4D2D-AABE-4E12FB8F29B6}"/>
            </c:ext>
          </c:extLst>
        </c:ser>
        <c:dLbls>
          <c:showLegendKey val="0"/>
          <c:showVal val="0"/>
          <c:showCatName val="0"/>
          <c:showSerName val="0"/>
          <c:showPercent val="0"/>
          <c:showBubbleSize val="0"/>
        </c:dLbls>
        <c:gapWidth val="219"/>
        <c:overlap val="-27"/>
        <c:axId val="627709328"/>
        <c:axId val="627705064"/>
      </c:barChart>
      <c:catAx>
        <c:axId val="627709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627705064"/>
        <c:crosses val="autoZero"/>
        <c:auto val="1"/>
        <c:lblAlgn val="ctr"/>
        <c:lblOffset val="100"/>
        <c:noMultiLvlLbl val="0"/>
      </c:catAx>
      <c:valAx>
        <c:axId val="6277050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627709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2">
  <a:schemeClr val="accent2"/>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4B481253-7591-4523-955E-F80A848495CF}" type="datetimeFigureOut">
              <a:rPr lang="en-US" smtClean="0"/>
              <a:t>3/12/2018</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09DC8BEB-EE67-441D-A873-0468255F46D5}" type="slidenum">
              <a:rPr lang="en-US" smtClean="0"/>
              <a:t>‹#›</a:t>
            </a:fld>
            <a:endParaRPr lang="en-US" dirty="0"/>
          </a:p>
        </p:txBody>
      </p:sp>
    </p:spTree>
    <p:extLst>
      <p:ext uri="{BB962C8B-B14F-4D97-AF65-F5344CB8AC3E}">
        <p14:creationId xmlns:p14="http://schemas.microsoft.com/office/powerpoint/2010/main" val="26098597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E87F2B8-DAB1-4BB7-AA03-13CA34FE8FA5}" type="datetimeFigureOut">
              <a:rPr lang="en-US" smtClean="0"/>
              <a:t>3/12/2018</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9B7833D-D0AA-4DCD-A1FD-49E43A30758C}" type="slidenum">
              <a:rPr lang="en-US" smtClean="0"/>
              <a:t>‹#›</a:t>
            </a:fld>
            <a:endParaRPr lang="en-US" dirty="0"/>
          </a:p>
        </p:txBody>
      </p:sp>
    </p:spTree>
    <p:extLst>
      <p:ext uri="{BB962C8B-B14F-4D97-AF65-F5344CB8AC3E}">
        <p14:creationId xmlns:p14="http://schemas.microsoft.com/office/powerpoint/2010/main" val="22108048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2400">
                <a:latin typeface="Book Antiqua" pitchFamily="18" charset="0"/>
                <a:cs typeface="Book Antiqua" pitchFamily="18" charset="0"/>
              </a:defRPr>
            </a:lvl1pPr>
          </a:lstStyle>
          <a:p>
            <a:r>
              <a:rPr lang="en-US"/>
              <a:t>Click to edit Master title style</a:t>
            </a:r>
            <a:endParaRPr lang="en-US" dirty="0"/>
          </a:p>
        </p:txBody>
      </p:sp>
      <p:sp>
        <p:nvSpPr>
          <p:cNvPr id="6" name="Content Placeholder 7"/>
          <p:cNvSpPr>
            <a:spLocks noGrp="1"/>
          </p:cNvSpPr>
          <p:nvPr>
            <p:ph sz="half" idx="1"/>
          </p:nvPr>
        </p:nvSpPr>
        <p:spPr>
          <a:xfrm>
            <a:off x="533400" y="1371600"/>
            <a:ext cx="8077200" cy="4556234"/>
          </a:xfrm>
          <a:ln w="6350" cmpd="sng"/>
        </p:spPr>
        <p:txBody>
          <a:bodyPr/>
          <a:lstStyle>
            <a:lvl1pPr>
              <a:buClrTx/>
              <a:buSzPct val="100000"/>
              <a:defRPr sz="2000">
                <a:solidFill>
                  <a:schemeClr val="tx1"/>
                </a:solidFill>
                <a:latin typeface="Book Antiqua" pitchFamily="18" charset="0"/>
              </a:defRPr>
            </a:lvl1pPr>
            <a:lvl2pPr>
              <a:buClrTx/>
              <a:buSzPct val="100000"/>
              <a:buFont typeface="Arial" pitchFamily="34" charset="0"/>
              <a:buChar char="•"/>
              <a:defRPr sz="2000">
                <a:solidFill>
                  <a:schemeClr val="tx1"/>
                </a:solidFill>
                <a:latin typeface="Book Antiqua" pitchFamily="18" charset="0"/>
              </a:defRPr>
            </a:lvl2pPr>
            <a:lvl3pPr>
              <a:buNone/>
              <a:defRPr/>
            </a:lvl3pPr>
          </a:lstStyle>
          <a:p>
            <a:pPr lvl="0"/>
            <a:r>
              <a:rPr lang="en-US"/>
              <a:t>Edit Master text styles</a:t>
            </a:r>
          </a:p>
          <a:p>
            <a:pPr lvl="1"/>
            <a:r>
              <a:rPr lang="en-US"/>
              <a:t>Second level</a:t>
            </a:r>
          </a:p>
        </p:txBody>
      </p:sp>
      <p:sp>
        <p:nvSpPr>
          <p:cNvPr id="4" name="TextBox 3"/>
          <p:cNvSpPr txBox="1"/>
          <p:nvPr userDrawn="1"/>
        </p:nvSpPr>
        <p:spPr>
          <a:xfrm rot="16200000">
            <a:off x="-2008187" y="2961790"/>
            <a:ext cx="4254500" cy="215444"/>
          </a:xfrm>
          <a:prstGeom prst="rect">
            <a:avLst/>
          </a:prstGeom>
          <a:noFill/>
        </p:spPr>
        <p:txBody>
          <a:bodyPr wrap="square" rtlCol="0">
            <a:spAutoFit/>
          </a:bodyPr>
          <a:lstStyle/>
          <a:p>
            <a:pPr algn="ctr"/>
            <a:r>
              <a:rPr lang="en-US" sz="800" b="0" cap="all" baseline="0" dirty="0"/>
              <a:t>Confidential WORKING draft – policy IN DEVELOPMENT</a:t>
            </a:r>
          </a:p>
        </p:txBody>
      </p:sp>
    </p:spTree>
    <p:extLst>
      <p:ext uri="{BB962C8B-B14F-4D97-AF65-F5344CB8AC3E}">
        <p14:creationId xmlns:p14="http://schemas.microsoft.com/office/powerpoint/2010/main" val="122380322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cSld name="1_Title Slide">
    <p:bg>
      <p:bgPr>
        <a:solidFill>
          <a:schemeClr val="bg1"/>
        </a:solidFill>
        <a:effectLst/>
      </p:bgPr>
    </p:bg>
    <p:spTree>
      <p:nvGrpSpPr>
        <p:cNvPr id="1" name=""/>
        <p:cNvGrpSpPr/>
        <p:nvPr/>
      </p:nvGrpSpPr>
      <p:grpSpPr>
        <a:xfrm>
          <a:off x="0" y="0"/>
          <a:ext cx="0" cy="0"/>
          <a:chOff x="0" y="0"/>
          <a:chExt cx="0" cy="0"/>
        </a:xfrm>
      </p:grpSpPr>
      <p:pic>
        <p:nvPicPr>
          <p:cNvPr id="3200002" name="Picture 2" descr="Picture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638" y="-6350"/>
            <a:ext cx="9188451" cy="6864350"/>
          </a:xfrm>
          <a:prstGeom prst="rect">
            <a:avLst/>
          </a:prstGeom>
          <a:noFill/>
          <a:extLst>
            <a:ext uri="{909E8E84-426E-40DD-AFC4-6F175D3DCCD1}">
              <a14:hiddenFill xmlns:a14="http://schemas.microsoft.com/office/drawing/2010/main">
                <a:solidFill>
                  <a:srgbClr val="FFFFFF"/>
                </a:solidFill>
              </a14:hiddenFill>
            </a:ext>
          </a:extLst>
        </p:spPr>
      </p:pic>
      <p:sp>
        <p:nvSpPr>
          <p:cNvPr id="3200003" name="Rectangle 3"/>
          <p:cNvSpPr>
            <a:spLocks noGrp="1" noChangeArrowheads="1"/>
          </p:cNvSpPr>
          <p:nvPr>
            <p:ph type="subTitle" sz="quarter" idx="1"/>
          </p:nvPr>
        </p:nvSpPr>
        <p:spPr>
          <a:xfrm>
            <a:off x="4267201" y="3124200"/>
            <a:ext cx="4667250" cy="1568257"/>
          </a:xfrm>
        </p:spPr>
        <p:txBody>
          <a:bodyPr lIns="91430" tIns="45716" rIns="91430" bIns="45716"/>
          <a:lstStyle>
            <a:lvl1pPr marL="0" indent="0" algn="r">
              <a:defRPr sz="2800">
                <a:solidFill>
                  <a:srgbClr val="003366"/>
                </a:solidFill>
              </a:defRPr>
            </a:lvl1pPr>
            <a:lvl2pPr lvl="1" algn="r">
              <a:defRPr sz="2000">
                <a:solidFill>
                  <a:schemeClr val="tx2"/>
                </a:solidFill>
              </a:defRPr>
            </a:lvl2pPr>
            <a:lvl3pPr lvl="2" algn="r">
              <a:defRPr sz="2000">
                <a:solidFill>
                  <a:schemeClr val="tx2"/>
                </a:solidFill>
              </a:defRPr>
            </a:lvl3pPr>
          </a:lstStyle>
          <a:p>
            <a:pPr lvl="0"/>
            <a:r>
              <a:rPr lang="en-US" noProof="0"/>
              <a:t>Click to edit Master subtitle style</a:t>
            </a:r>
          </a:p>
        </p:txBody>
      </p:sp>
      <p:sp>
        <p:nvSpPr>
          <p:cNvPr id="3200006" name="Rectangle 6"/>
          <p:cNvSpPr>
            <a:spLocks noChangeArrowheads="1"/>
          </p:cNvSpPr>
          <p:nvPr userDrawn="1"/>
        </p:nvSpPr>
        <p:spPr bwMode="white">
          <a:xfrm>
            <a:off x="152400" y="1143000"/>
            <a:ext cx="4495800" cy="2057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6" rIns="91430" bIns="45716" anchor="b"/>
          <a:lstStyle/>
          <a:p>
            <a:pPr eaLnBrk="0" fontAlgn="base" hangingPunct="0">
              <a:spcBef>
                <a:spcPct val="20000"/>
              </a:spcBef>
              <a:spcAft>
                <a:spcPct val="0"/>
              </a:spcAft>
              <a:tabLst>
                <a:tab pos="915891" algn="l"/>
              </a:tabLst>
            </a:pPr>
            <a:r>
              <a:rPr lang="en-US" altLang="en-US" sz="2800" b="1" dirty="0">
                <a:solidFill>
                  <a:srgbClr val="F8F8F8"/>
                </a:solidFill>
              </a:rPr>
              <a:t>Commonwealth of Massachusetts</a:t>
            </a:r>
            <a:br>
              <a:rPr lang="en-US" altLang="en-US" sz="2800" b="1" dirty="0">
                <a:solidFill>
                  <a:srgbClr val="F8F8F8"/>
                </a:solidFill>
              </a:rPr>
            </a:br>
            <a:r>
              <a:rPr lang="en-US" altLang="en-US" sz="1900" b="1" dirty="0">
                <a:solidFill>
                  <a:srgbClr val="F8F8F8"/>
                </a:solidFill>
              </a:rPr>
              <a:t>Executive Office of Health and Human Services</a:t>
            </a:r>
            <a:br>
              <a:rPr lang="en-US" altLang="en-US" sz="1900" b="1" dirty="0">
                <a:solidFill>
                  <a:srgbClr val="F8F8F8"/>
                </a:solidFill>
              </a:rPr>
            </a:br>
            <a:br>
              <a:rPr lang="en-US" altLang="en-US" sz="1900" b="1" dirty="0">
                <a:solidFill>
                  <a:srgbClr val="F8F8F8"/>
                </a:solidFill>
              </a:rPr>
            </a:br>
            <a:endParaRPr lang="en-US" sz="2800" b="1" dirty="0">
              <a:solidFill>
                <a:srgbClr val="F8F8F8"/>
              </a:solidFill>
            </a:endParaRPr>
          </a:p>
        </p:txBody>
      </p:sp>
      <p:pic>
        <p:nvPicPr>
          <p:cNvPr id="6" name="Picture 5"/>
          <p:cNvPicPr>
            <a:picLocks noChangeAspect="1"/>
          </p:cNvPicPr>
          <p:nvPr userDrawn="1"/>
        </p:nvPicPr>
        <p:blipFill>
          <a:blip r:embed="rId3"/>
          <a:stretch>
            <a:fillRect/>
          </a:stretch>
        </p:blipFill>
        <p:spPr>
          <a:xfrm>
            <a:off x="7189955" y="457200"/>
            <a:ext cx="1934480" cy="1934480"/>
          </a:xfrm>
          <a:prstGeom prst="rect">
            <a:avLst/>
          </a:prstGeom>
        </p:spPr>
      </p:pic>
    </p:spTree>
    <p:extLst>
      <p:ext uri="{BB962C8B-B14F-4D97-AF65-F5344CB8AC3E}">
        <p14:creationId xmlns:p14="http://schemas.microsoft.com/office/powerpoint/2010/main" val="2805093751"/>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ags" Target="../tags/tag3.xml"/><Relationship Id="rId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1026" name="Picture 2" descr="top blue"/>
          <p:cNvPicPr>
            <a:picLocks noChangeAspect="1" noChangeArrowheads="1"/>
          </p:cNvPicPr>
          <p:nvPr/>
        </p:nvPicPr>
        <p:blipFill>
          <a:blip r:embed="rId6"/>
          <a:srcRect l="23065"/>
          <a:stretch>
            <a:fillRect/>
          </a:stretch>
        </p:blipFill>
        <p:spPr bwMode="auto">
          <a:xfrm>
            <a:off x="0" y="0"/>
            <a:ext cx="9150350" cy="930275"/>
          </a:xfrm>
          <a:prstGeom prst="rect">
            <a:avLst/>
          </a:prstGeom>
          <a:noFill/>
          <a:ln w="9525">
            <a:noFill/>
            <a:miter lim="800000"/>
            <a:headEnd/>
            <a:tailEnd/>
          </a:ln>
        </p:spPr>
      </p:pic>
      <p:sp>
        <p:nvSpPr>
          <p:cNvPr id="1027" name="Rectangle 3"/>
          <p:cNvSpPr>
            <a:spLocks noGrp="1" noChangeArrowheads="1"/>
          </p:cNvSpPr>
          <p:nvPr>
            <p:ph type="title"/>
          </p:nvPr>
        </p:nvSpPr>
        <p:spPr bwMode="white">
          <a:xfrm>
            <a:off x="736600" y="109538"/>
            <a:ext cx="5664200" cy="762000"/>
          </a:xfrm>
          <a:prstGeom prst="rect">
            <a:avLst/>
          </a:prstGeom>
          <a:noFill/>
          <a:ln w="9525" algn="ctr">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8" name="Rectangle 4"/>
          <p:cNvSpPr>
            <a:spLocks noGrp="1" noChangeArrowheads="1"/>
          </p:cNvSpPr>
          <p:nvPr>
            <p:ph type="body" idx="1"/>
          </p:nvPr>
        </p:nvSpPr>
        <p:spPr bwMode="auto">
          <a:xfrm>
            <a:off x="533400" y="1219200"/>
            <a:ext cx="8153400" cy="5181600"/>
          </a:xfrm>
          <a:prstGeom prst="rect">
            <a:avLst/>
          </a:prstGeom>
          <a:noFill/>
          <a:ln w="9525">
            <a:noFill/>
            <a:miter lim="800000"/>
            <a:headEnd/>
            <a:tailEnd/>
          </a:ln>
        </p:spPr>
        <p:txBody>
          <a:bodyPr vert="horz" wrap="square" lIns="45720" tIns="46038" rIns="45720" bIns="46038" numCol="1" anchor="t" anchorCtr="0" compatLnSpc="1">
            <a:prstTxWarp prst="textNoShape">
              <a:avLst/>
            </a:prstTxWarp>
          </a:bodyPr>
          <a:lstStyle/>
          <a:p>
            <a:pPr lvl="0"/>
            <a:r>
              <a:rPr lang="en-US" altLang="en-US"/>
              <a:t>Click to edit Master text styles</a:t>
            </a:r>
          </a:p>
          <a:p>
            <a:pPr lvl="1"/>
            <a:r>
              <a:rPr lang="en-US" altLang="en-US"/>
              <a:t>Second level</a:t>
            </a:r>
          </a:p>
          <a:p>
            <a:pPr lvl="3"/>
            <a:r>
              <a:rPr lang="en-US" altLang="en-US"/>
              <a:t>Third level</a:t>
            </a:r>
          </a:p>
        </p:txBody>
      </p:sp>
      <p:sp>
        <p:nvSpPr>
          <p:cNvPr id="3198981" name="Line 5"/>
          <p:cNvSpPr>
            <a:spLocks noChangeShapeType="1"/>
          </p:cNvSpPr>
          <p:nvPr/>
        </p:nvSpPr>
        <p:spPr bwMode="auto">
          <a:xfrm>
            <a:off x="-17463" y="6856413"/>
            <a:ext cx="9161463" cy="0"/>
          </a:xfrm>
          <a:prstGeom prst="line">
            <a:avLst/>
          </a:prstGeom>
          <a:noFill/>
          <a:ln w="9525">
            <a:solidFill>
              <a:schemeClr val="bg2"/>
            </a:solidFill>
            <a:round/>
            <a:headEnd/>
            <a:tailEnd/>
          </a:ln>
          <a:effectLst/>
        </p:spPr>
        <p:txBody>
          <a:bodyPr lIns="45720" rIns="45720" anchor="ctr"/>
          <a:lstStyle/>
          <a:p>
            <a:pPr algn="ctr" eaLnBrk="0" fontAlgn="base" hangingPunct="0">
              <a:spcBef>
                <a:spcPct val="0"/>
              </a:spcBef>
              <a:spcAft>
                <a:spcPct val="0"/>
              </a:spcAft>
              <a:defRPr/>
            </a:pPr>
            <a:endParaRPr lang="en-US" sz="1600" dirty="0">
              <a:solidFill>
                <a:srgbClr val="000000"/>
              </a:solidFill>
            </a:endParaRPr>
          </a:p>
        </p:txBody>
      </p:sp>
      <p:pic>
        <p:nvPicPr>
          <p:cNvPr id="1030" name="Picture 6" descr="best ver2b seal"/>
          <p:cNvPicPr>
            <a:picLocks noChangeAspect="1" noChangeArrowheads="1"/>
          </p:cNvPicPr>
          <p:nvPr/>
        </p:nvPicPr>
        <p:blipFill>
          <a:blip r:embed="rId7">
            <a:clrChange>
              <a:clrFrom>
                <a:srgbClr val="003264"/>
              </a:clrFrom>
              <a:clrTo>
                <a:srgbClr val="003264">
                  <a:alpha val="0"/>
                </a:srgbClr>
              </a:clrTo>
            </a:clrChange>
          </a:blip>
          <a:srcRect/>
          <a:stretch>
            <a:fillRect/>
          </a:stretch>
        </p:blipFill>
        <p:spPr bwMode="auto">
          <a:xfrm>
            <a:off x="25400" y="157163"/>
            <a:ext cx="762000" cy="731837"/>
          </a:xfrm>
          <a:prstGeom prst="rect">
            <a:avLst/>
          </a:prstGeom>
          <a:noFill/>
          <a:ln w="9525">
            <a:noFill/>
            <a:miter lim="800000"/>
            <a:headEnd/>
            <a:tailEnd/>
          </a:ln>
        </p:spPr>
      </p:pic>
      <p:sp>
        <p:nvSpPr>
          <p:cNvPr id="3198985" name="Text Box 9"/>
          <p:cNvSpPr txBox="1">
            <a:spLocks noChangeArrowheads="1"/>
          </p:cNvSpPr>
          <p:nvPr/>
        </p:nvSpPr>
        <p:spPr bwMode="auto">
          <a:xfrm>
            <a:off x="4038600" y="6613525"/>
            <a:ext cx="1066800" cy="244475"/>
          </a:xfrm>
          <a:prstGeom prst="rect">
            <a:avLst/>
          </a:prstGeom>
          <a:noFill/>
          <a:ln w="9525">
            <a:noFill/>
            <a:miter lim="800000"/>
            <a:headEnd/>
            <a:tailEnd/>
          </a:ln>
          <a:effectLst/>
        </p:spPr>
        <p:txBody>
          <a:bodyPr lIns="45720" rIns="45720">
            <a:spAutoFit/>
          </a:bodyPr>
          <a:lstStyle/>
          <a:p>
            <a:pPr algn="ctr" eaLnBrk="0" fontAlgn="base" hangingPunct="0">
              <a:spcBef>
                <a:spcPct val="50000"/>
              </a:spcBef>
              <a:spcAft>
                <a:spcPct val="0"/>
              </a:spcAft>
              <a:defRPr/>
            </a:pPr>
            <a:fld id="{74C11B1E-D27A-4545-9113-CFB59631C2EA}" type="slidenum">
              <a:rPr lang="en-US" sz="1000">
                <a:solidFill>
                  <a:srgbClr val="000000"/>
                </a:solidFill>
              </a:rPr>
              <a:pPr algn="ctr" eaLnBrk="0" fontAlgn="base" hangingPunct="0">
                <a:spcBef>
                  <a:spcPct val="50000"/>
                </a:spcBef>
                <a:spcAft>
                  <a:spcPct val="0"/>
                </a:spcAft>
                <a:defRPr/>
              </a:pPr>
              <a:t>‹#›</a:t>
            </a:fld>
            <a:endParaRPr lang="en-US" sz="1000" dirty="0">
              <a:solidFill>
                <a:srgbClr val="000000"/>
              </a:solidFill>
            </a:endParaRPr>
          </a:p>
        </p:txBody>
      </p:sp>
      <p:sp>
        <p:nvSpPr>
          <p:cNvPr id="3198987" name="AcnSubjectTitle_ID_3198987" hidden="1"/>
          <p:cNvSpPr txBox="1">
            <a:spLocks noChangeArrowheads="1"/>
          </p:cNvSpPr>
          <p:nvPr>
            <p:custDataLst>
              <p:tags r:id="rId4"/>
            </p:custDataLst>
          </p:nvPr>
        </p:nvSpPr>
        <p:spPr bwMode="gray">
          <a:xfrm>
            <a:off x="836613" y="1420813"/>
            <a:ext cx="6985000" cy="244475"/>
          </a:xfrm>
          <a:prstGeom prst="rect">
            <a:avLst/>
          </a:prstGeom>
          <a:noFill/>
          <a:ln w="9525" algn="ctr">
            <a:noFill/>
            <a:miter lim="800000"/>
            <a:headEnd/>
            <a:tailEnd/>
          </a:ln>
          <a:effectLst/>
        </p:spPr>
        <p:txBody>
          <a:bodyPr lIns="0" tIns="0" rIns="0" bIns="0">
            <a:spAutoFit/>
          </a:bodyPr>
          <a:lstStyle/>
          <a:p>
            <a:pPr fontAlgn="base">
              <a:spcBef>
                <a:spcPct val="0"/>
              </a:spcBef>
              <a:spcAft>
                <a:spcPct val="0"/>
              </a:spcAft>
              <a:buClr>
                <a:srgbClr val="000000"/>
              </a:buClr>
              <a:defRPr/>
            </a:pPr>
            <a:r>
              <a:rPr lang="en-US" sz="1600" b="1" dirty="0">
                <a:solidFill>
                  <a:srgbClr val="000000"/>
                </a:solidFill>
              </a:rPr>
              <a:t>Subject Title</a:t>
            </a:r>
          </a:p>
        </p:txBody>
      </p:sp>
      <p:sp>
        <p:nvSpPr>
          <p:cNvPr id="3198988" name="AcnFootnote_ID_3198988" hidden="1"/>
          <p:cNvSpPr txBox="1">
            <a:spLocks noChangeArrowheads="1"/>
          </p:cNvSpPr>
          <p:nvPr>
            <p:custDataLst>
              <p:tags r:id="rId5"/>
            </p:custDataLst>
          </p:nvPr>
        </p:nvSpPr>
        <p:spPr bwMode="gray">
          <a:xfrm>
            <a:off x="836613" y="6254750"/>
            <a:ext cx="5564187" cy="334963"/>
          </a:xfrm>
          <a:prstGeom prst="rect">
            <a:avLst/>
          </a:prstGeom>
          <a:noFill/>
          <a:ln w="9525" algn="ctr">
            <a:noFill/>
            <a:miter lim="800000"/>
            <a:headEnd/>
            <a:tailEnd/>
          </a:ln>
          <a:effectLst/>
        </p:spPr>
        <p:txBody>
          <a:bodyPr lIns="0" tIns="0" rIns="0" bIns="0" anchor="b">
            <a:spAutoFit/>
          </a:bodyPr>
          <a:lstStyle/>
          <a:p>
            <a:pPr marL="538163" indent="-538163" fontAlgn="base">
              <a:spcBef>
                <a:spcPct val="0"/>
              </a:spcBef>
              <a:spcAft>
                <a:spcPct val="0"/>
              </a:spcAft>
              <a:buClr>
                <a:srgbClr val="000000"/>
              </a:buClr>
              <a:defRPr/>
            </a:pPr>
            <a:r>
              <a:rPr lang="en-US" sz="1000" dirty="0">
                <a:solidFill>
                  <a:srgbClr val="000000"/>
                </a:solidFill>
              </a:rPr>
              <a:t>*	Footnote</a:t>
            </a:r>
          </a:p>
          <a:p>
            <a:pPr marL="538163" indent="-538163" fontAlgn="base">
              <a:spcBef>
                <a:spcPct val="20000"/>
              </a:spcBef>
              <a:spcAft>
                <a:spcPct val="0"/>
              </a:spcAft>
              <a:buClr>
                <a:srgbClr val="000000"/>
              </a:buClr>
              <a:defRPr/>
            </a:pPr>
            <a:r>
              <a:rPr lang="en-US" sz="1000" dirty="0">
                <a:solidFill>
                  <a:srgbClr val="000000"/>
                </a:solidFill>
              </a:rPr>
              <a:t>Source:	Source</a:t>
            </a:r>
          </a:p>
        </p:txBody>
      </p:sp>
    </p:spTree>
    <p:extLst>
      <p:ext uri="{BB962C8B-B14F-4D97-AF65-F5344CB8AC3E}">
        <p14:creationId xmlns:p14="http://schemas.microsoft.com/office/powerpoint/2010/main" val="1838582338"/>
      </p:ext>
    </p:extLst>
  </p:cSld>
  <p:clrMap bg1="lt1" tx1="dk1" bg2="lt2" tx2="dk2" accent1="accent1" accent2="accent2" accent3="accent3" accent4="accent4" accent5="accent5" accent6="accent6" hlink="hlink" folHlink="folHlink"/>
  <p:sldLayoutIdLst>
    <p:sldLayoutId id="2147483664" r:id="rId1"/>
    <p:sldLayoutId id="2147483823" r:id="rId2"/>
  </p:sldLayoutIdLst>
  <p:transition/>
  <p:txStyles>
    <p:titleStyle>
      <a:lvl1pPr algn="l" rtl="0" eaLnBrk="1" fontAlgn="base" hangingPunct="1">
        <a:spcBef>
          <a:spcPct val="20000"/>
        </a:spcBef>
        <a:spcAft>
          <a:spcPct val="0"/>
        </a:spcAft>
        <a:tabLst>
          <a:tab pos="915988" algn="l"/>
        </a:tabLst>
        <a:defRPr sz="2400" b="1">
          <a:solidFill>
            <a:srgbClr val="FFC000"/>
          </a:solidFill>
          <a:latin typeface="+mj-lt"/>
          <a:ea typeface="+mj-ea"/>
          <a:cs typeface="+mj-cs"/>
        </a:defRPr>
      </a:lvl1pPr>
      <a:lvl2pPr algn="l" rtl="0" eaLnBrk="1" fontAlgn="base" hangingPunct="1">
        <a:spcBef>
          <a:spcPct val="20000"/>
        </a:spcBef>
        <a:spcAft>
          <a:spcPct val="0"/>
        </a:spcAft>
        <a:tabLst>
          <a:tab pos="915988" algn="l"/>
        </a:tabLst>
        <a:defRPr sz="2400" b="1">
          <a:solidFill>
            <a:srgbClr val="FFC000"/>
          </a:solidFill>
          <a:latin typeface="Arial" pitchFamily="34" charset="0"/>
        </a:defRPr>
      </a:lvl2pPr>
      <a:lvl3pPr algn="l" rtl="0" eaLnBrk="1" fontAlgn="base" hangingPunct="1">
        <a:spcBef>
          <a:spcPct val="20000"/>
        </a:spcBef>
        <a:spcAft>
          <a:spcPct val="0"/>
        </a:spcAft>
        <a:tabLst>
          <a:tab pos="915988" algn="l"/>
        </a:tabLst>
        <a:defRPr sz="2400" b="1">
          <a:solidFill>
            <a:srgbClr val="FFC000"/>
          </a:solidFill>
          <a:latin typeface="Arial" pitchFamily="34" charset="0"/>
        </a:defRPr>
      </a:lvl3pPr>
      <a:lvl4pPr algn="l" rtl="0" eaLnBrk="1" fontAlgn="base" hangingPunct="1">
        <a:spcBef>
          <a:spcPct val="20000"/>
        </a:spcBef>
        <a:spcAft>
          <a:spcPct val="0"/>
        </a:spcAft>
        <a:tabLst>
          <a:tab pos="915988" algn="l"/>
        </a:tabLst>
        <a:defRPr sz="2400" b="1">
          <a:solidFill>
            <a:srgbClr val="FFC000"/>
          </a:solidFill>
          <a:latin typeface="Arial" pitchFamily="34" charset="0"/>
        </a:defRPr>
      </a:lvl4pPr>
      <a:lvl5pPr algn="l" rtl="0" eaLnBrk="1" fontAlgn="base" hangingPunct="1">
        <a:spcBef>
          <a:spcPct val="20000"/>
        </a:spcBef>
        <a:spcAft>
          <a:spcPct val="0"/>
        </a:spcAft>
        <a:tabLst>
          <a:tab pos="915988" algn="l"/>
        </a:tabLst>
        <a:defRPr sz="2400" b="1">
          <a:solidFill>
            <a:srgbClr val="FFC000"/>
          </a:solidFill>
          <a:latin typeface="Arial" pitchFamily="34" charset="0"/>
        </a:defRPr>
      </a:lvl5pPr>
      <a:lvl6pPr marL="457200" algn="l" rtl="0" eaLnBrk="1" fontAlgn="base" hangingPunct="1">
        <a:spcBef>
          <a:spcPct val="20000"/>
        </a:spcBef>
        <a:spcAft>
          <a:spcPct val="0"/>
        </a:spcAft>
        <a:tabLst>
          <a:tab pos="915988" algn="l"/>
        </a:tabLst>
        <a:defRPr sz="2400" b="1">
          <a:solidFill>
            <a:schemeClr val="accent1"/>
          </a:solidFill>
          <a:latin typeface="Arial" pitchFamily="34" charset="0"/>
        </a:defRPr>
      </a:lvl6pPr>
      <a:lvl7pPr marL="914400" algn="l" rtl="0" eaLnBrk="1" fontAlgn="base" hangingPunct="1">
        <a:spcBef>
          <a:spcPct val="20000"/>
        </a:spcBef>
        <a:spcAft>
          <a:spcPct val="0"/>
        </a:spcAft>
        <a:tabLst>
          <a:tab pos="915988" algn="l"/>
        </a:tabLst>
        <a:defRPr sz="2400" b="1">
          <a:solidFill>
            <a:schemeClr val="accent1"/>
          </a:solidFill>
          <a:latin typeface="Arial" pitchFamily="34" charset="0"/>
        </a:defRPr>
      </a:lvl7pPr>
      <a:lvl8pPr marL="1371600" algn="l" rtl="0" eaLnBrk="1" fontAlgn="base" hangingPunct="1">
        <a:spcBef>
          <a:spcPct val="20000"/>
        </a:spcBef>
        <a:spcAft>
          <a:spcPct val="0"/>
        </a:spcAft>
        <a:tabLst>
          <a:tab pos="915988" algn="l"/>
        </a:tabLst>
        <a:defRPr sz="2400" b="1">
          <a:solidFill>
            <a:schemeClr val="accent1"/>
          </a:solidFill>
          <a:latin typeface="Arial" pitchFamily="34" charset="0"/>
        </a:defRPr>
      </a:lvl8pPr>
      <a:lvl9pPr marL="1828800" algn="l" rtl="0" eaLnBrk="1" fontAlgn="base" hangingPunct="1">
        <a:spcBef>
          <a:spcPct val="20000"/>
        </a:spcBef>
        <a:spcAft>
          <a:spcPct val="0"/>
        </a:spcAft>
        <a:tabLst>
          <a:tab pos="915988" algn="l"/>
        </a:tabLst>
        <a:defRPr sz="2400" b="1">
          <a:solidFill>
            <a:schemeClr val="accent1"/>
          </a:solidFill>
          <a:latin typeface="Arial" pitchFamily="34" charset="0"/>
        </a:defRPr>
      </a:lvl9pPr>
    </p:titleStyle>
    <p:bodyStyle>
      <a:lvl1pPr marL="381000" indent="-381000" algn="l" rtl="0" eaLnBrk="1" fontAlgn="base" hangingPunct="1">
        <a:spcBef>
          <a:spcPct val="0"/>
        </a:spcBef>
        <a:spcAft>
          <a:spcPts val="1200"/>
        </a:spcAft>
        <a:buClr>
          <a:srgbClr val="FFC000"/>
        </a:buClr>
        <a:buSzPct val="80000"/>
        <a:buFont typeface="Wingdings" pitchFamily="2" charset="2"/>
        <a:buChar char="n"/>
        <a:defRPr b="1">
          <a:solidFill>
            <a:srgbClr val="003366"/>
          </a:solidFill>
          <a:latin typeface="Calibri" pitchFamily="34" charset="0"/>
          <a:ea typeface="Calibri" pitchFamily="34" charset="0"/>
          <a:cs typeface="Calibri" pitchFamily="34" charset="0"/>
        </a:defRPr>
      </a:lvl1pPr>
      <a:lvl2pPr marL="568325" indent="-222250" algn="l" rtl="0" eaLnBrk="1" fontAlgn="base" hangingPunct="1">
        <a:spcBef>
          <a:spcPct val="0"/>
        </a:spcBef>
        <a:spcAft>
          <a:spcPts val="1200"/>
        </a:spcAft>
        <a:buClr>
          <a:srgbClr val="FFC000"/>
        </a:buClr>
        <a:buSzPct val="115000"/>
        <a:buFont typeface="Calibri" pitchFamily="34" charset="0"/>
        <a:buChar char="•"/>
        <a:defRPr b="1">
          <a:solidFill>
            <a:srgbClr val="003366"/>
          </a:solidFill>
          <a:latin typeface="Calibri" pitchFamily="34" charset="0"/>
          <a:ea typeface="Calibri" pitchFamily="34" charset="0"/>
          <a:cs typeface="Calibri" pitchFamily="34" charset="0"/>
        </a:defRPr>
      </a:lvl2pPr>
      <a:lvl3pPr marL="739775" indent="-342900" algn="l" rtl="0" eaLnBrk="1" fontAlgn="base" hangingPunct="1">
        <a:lnSpc>
          <a:spcPct val="90000"/>
        </a:lnSpc>
        <a:spcBef>
          <a:spcPct val="25000"/>
        </a:spcBef>
        <a:spcAft>
          <a:spcPct val="0"/>
        </a:spcAft>
        <a:buClr>
          <a:schemeClr val="tx1"/>
        </a:buClr>
        <a:buAutoNum type="alphaUcPeriod"/>
        <a:defRPr>
          <a:solidFill>
            <a:schemeClr val="tx1"/>
          </a:solidFill>
          <a:latin typeface="+mn-lt"/>
          <a:ea typeface="Calibri" pitchFamily="34" charset="0"/>
          <a:cs typeface="Calibri" pitchFamily="34" charset="0"/>
        </a:defRPr>
      </a:lvl3pPr>
      <a:lvl4pPr marL="914400" indent="-346075" algn="l" rtl="0" eaLnBrk="1" fontAlgn="base" hangingPunct="1">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1" fontAlgn="base" hangingPunct="1">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6pPr>
      <a:lvl7pPr marL="22479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7pPr>
      <a:lvl8pPr marL="27051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8pPr>
      <a:lvl9pPr marL="31623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sz="quarter" idx="1"/>
          </p:nvPr>
        </p:nvSpPr>
        <p:spPr/>
        <p:txBody>
          <a:bodyPr>
            <a:normAutofit/>
          </a:bodyPr>
          <a:lstStyle/>
          <a:p>
            <a:pPr>
              <a:buNone/>
            </a:pPr>
            <a:r>
              <a:rPr lang="en-US" b="1" cap="all" dirty="0"/>
              <a:t>EOHHS Quality Measurement alignment taskforce </a:t>
            </a:r>
          </a:p>
          <a:p>
            <a:endParaRPr lang="en-US" dirty="0"/>
          </a:p>
        </p:txBody>
      </p:sp>
      <p:sp>
        <p:nvSpPr>
          <p:cNvPr id="3" name="Text Placeholder 1"/>
          <p:cNvSpPr txBox="1">
            <a:spLocks/>
          </p:cNvSpPr>
          <p:nvPr/>
        </p:nvSpPr>
        <p:spPr>
          <a:xfrm>
            <a:off x="4515416" y="5943600"/>
            <a:ext cx="3923168" cy="533401"/>
          </a:xfrm>
          <a:prstGeom prst="rect">
            <a:avLst/>
          </a:prstGeom>
        </p:spPr>
        <p:txBody>
          <a:bodyPr>
            <a:normAutofit fontScale="62500" lnSpcReduction="200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ctr">
              <a:buNone/>
            </a:pPr>
            <a:r>
              <a:rPr lang="en-US" dirty="0"/>
              <a:t>Meeting #12</a:t>
            </a:r>
          </a:p>
          <a:p>
            <a:pPr marL="0" indent="0" algn="ctr">
              <a:buNone/>
            </a:pPr>
            <a:r>
              <a:rPr lang="en-US" dirty="0"/>
              <a:t>March 12, 2018</a:t>
            </a:r>
          </a:p>
        </p:txBody>
      </p:sp>
    </p:spTree>
    <p:extLst>
      <p:ext uri="{BB962C8B-B14F-4D97-AF65-F5344CB8AC3E}">
        <p14:creationId xmlns:p14="http://schemas.microsoft.com/office/powerpoint/2010/main" val="121025086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0352" y="1371600"/>
            <a:ext cx="8229600" cy="4803648"/>
          </a:xfrm>
        </p:spPr>
        <p:txBody>
          <a:bodyPr/>
          <a:lstStyle/>
          <a:p>
            <a:r>
              <a:rPr lang="en-US" dirty="0"/>
              <a:t>Here is where the Taskforce stands in terms of its first-pass review of the performance measure domains:</a:t>
            </a:r>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0951960A-504D-445C-8D37-1A9A2BE88A52}" type="slidenum">
              <a:rPr lang="en-US" altLang="en-US" smtClean="0"/>
              <a:pPr>
                <a:defRPr/>
              </a:pPr>
              <a:t>10</a:t>
            </a:fld>
            <a:endParaRPr lang="en-US" altLang="en-US" dirty="0"/>
          </a:p>
        </p:txBody>
      </p:sp>
      <p:sp>
        <p:nvSpPr>
          <p:cNvPr id="5" name="TextBox 4">
            <a:extLst>
              <a:ext uri="{FF2B5EF4-FFF2-40B4-BE49-F238E27FC236}">
                <a16:creationId xmlns:a16="http://schemas.microsoft.com/office/drawing/2014/main" id="{C397422F-719C-4AA2-A204-32B61A43CA45}"/>
              </a:ext>
            </a:extLst>
          </p:cNvPr>
          <p:cNvSpPr txBox="1"/>
          <p:nvPr/>
        </p:nvSpPr>
        <p:spPr>
          <a:xfrm>
            <a:off x="530352" y="2221736"/>
            <a:ext cx="8382000" cy="4247317"/>
          </a:xfrm>
          <a:prstGeom prst="rect">
            <a:avLst/>
          </a:prstGeom>
          <a:noFill/>
        </p:spPr>
        <p:txBody>
          <a:bodyPr wrap="square" numCol="2" rtlCol="0">
            <a:spAutoFit/>
          </a:bodyPr>
          <a:lstStyle/>
          <a:p>
            <a:pPr lvl="1" eaLnBrk="1" hangingPunct="1">
              <a:spcBef>
                <a:spcPct val="20000"/>
              </a:spcBef>
            </a:pPr>
            <a:r>
              <a:rPr lang="en-US" b="1" u="sng" dirty="0">
                <a:latin typeface="Book Antiqua" panose="02040602050305030304" pitchFamily="18" charset="0"/>
              </a:rPr>
              <a:t>Complete (11):</a:t>
            </a:r>
          </a:p>
          <a:p>
            <a:pPr marL="742950" lvl="1" indent="-285750">
              <a:spcBef>
                <a:spcPct val="20000"/>
              </a:spcBef>
              <a:buChar char="–"/>
            </a:pPr>
            <a:r>
              <a:rPr lang="en-US" dirty="0">
                <a:latin typeface="Book Antiqua" panose="02040602050305030304" pitchFamily="18" charset="0"/>
              </a:rPr>
              <a:t>Preventive Care</a:t>
            </a:r>
          </a:p>
          <a:p>
            <a:pPr marL="742950" lvl="1" indent="-285750" eaLnBrk="1" hangingPunct="1">
              <a:spcBef>
                <a:spcPct val="20000"/>
              </a:spcBef>
              <a:buChar char="–"/>
            </a:pPr>
            <a:r>
              <a:rPr lang="en-US" dirty="0">
                <a:latin typeface="Book Antiqua" panose="02040602050305030304" pitchFamily="18" charset="0"/>
              </a:rPr>
              <a:t>Behavioral Health</a:t>
            </a:r>
          </a:p>
          <a:p>
            <a:pPr marL="742950" lvl="1" indent="-285750">
              <a:spcBef>
                <a:spcPct val="20000"/>
              </a:spcBef>
              <a:buFontTx/>
              <a:buChar char="–"/>
            </a:pPr>
            <a:r>
              <a:rPr lang="en-US" dirty="0">
                <a:latin typeface="Book Antiqua" panose="02040602050305030304" pitchFamily="18" charset="0"/>
              </a:rPr>
              <a:t>Opioid Prescribing and Treatment</a:t>
            </a:r>
          </a:p>
          <a:p>
            <a:pPr marL="742950" lvl="1" indent="-285750">
              <a:spcBef>
                <a:spcPct val="20000"/>
              </a:spcBef>
              <a:buFontTx/>
              <a:buChar char="–"/>
            </a:pPr>
            <a:r>
              <a:rPr lang="en-US" dirty="0">
                <a:latin typeface="Book Antiqua" panose="02040602050305030304" pitchFamily="18" charset="0"/>
              </a:rPr>
              <a:t>Maternity Care</a:t>
            </a:r>
          </a:p>
          <a:p>
            <a:pPr marL="742950" lvl="1" indent="-285750">
              <a:spcBef>
                <a:spcPct val="20000"/>
              </a:spcBef>
              <a:buFontTx/>
              <a:buChar char="–"/>
            </a:pPr>
            <a:r>
              <a:rPr lang="en-US" dirty="0">
                <a:latin typeface="Book Antiqua" panose="02040602050305030304" pitchFamily="18" charset="0"/>
              </a:rPr>
              <a:t>Acute Care</a:t>
            </a:r>
          </a:p>
          <a:p>
            <a:pPr marL="742950" lvl="1" indent="-285750">
              <a:spcBef>
                <a:spcPct val="20000"/>
              </a:spcBef>
              <a:buFontTx/>
              <a:buChar char="–"/>
            </a:pPr>
            <a:r>
              <a:rPr lang="en-US" dirty="0">
                <a:latin typeface="Book Antiqua" panose="02040602050305030304" pitchFamily="18" charset="0"/>
              </a:rPr>
              <a:t>Chronic Illness Care</a:t>
            </a:r>
          </a:p>
          <a:p>
            <a:pPr marL="742950" lvl="1" indent="-285750">
              <a:spcBef>
                <a:spcPct val="20000"/>
              </a:spcBef>
              <a:buFontTx/>
              <a:buChar char="–"/>
            </a:pPr>
            <a:r>
              <a:rPr lang="en-US" dirty="0">
                <a:latin typeface="Book Antiqua" panose="02040602050305030304" pitchFamily="18" charset="0"/>
              </a:rPr>
              <a:t>Equity</a:t>
            </a:r>
          </a:p>
          <a:p>
            <a:pPr marL="742950" lvl="1" indent="-285750">
              <a:spcBef>
                <a:spcPct val="20000"/>
              </a:spcBef>
              <a:buFontTx/>
              <a:buChar char="–"/>
            </a:pPr>
            <a:r>
              <a:rPr lang="en-US" dirty="0">
                <a:latin typeface="Book Antiqua" panose="02040602050305030304" pitchFamily="18" charset="0"/>
              </a:rPr>
              <a:t>Social Determinants of Health Patient Experience</a:t>
            </a:r>
          </a:p>
          <a:p>
            <a:pPr marL="742950" lvl="1" indent="-285750">
              <a:spcBef>
                <a:spcPct val="20000"/>
              </a:spcBef>
              <a:buFontTx/>
              <a:buChar char="–"/>
            </a:pPr>
            <a:r>
              <a:rPr lang="en-US" dirty="0">
                <a:latin typeface="Book Antiqua" panose="02040602050305030304" pitchFamily="18" charset="0"/>
              </a:rPr>
              <a:t>Care Coordination</a:t>
            </a:r>
          </a:p>
          <a:p>
            <a:pPr marL="742950" lvl="1" indent="-285750">
              <a:spcBef>
                <a:spcPct val="20000"/>
              </a:spcBef>
              <a:buFontTx/>
              <a:buChar char="–"/>
            </a:pPr>
            <a:endParaRPr lang="en-US" dirty="0">
              <a:latin typeface="Book Antiqua" panose="02040602050305030304" pitchFamily="18" charset="0"/>
            </a:endParaRPr>
          </a:p>
          <a:p>
            <a:pPr marL="742950" lvl="1" indent="-285750">
              <a:spcBef>
                <a:spcPct val="20000"/>
              </a:spcBef>
              <a:buFontTx/>
              <a:buChar char="–"/>
            </a:pPr>
            <a:r>
              <a:rPr lang="en-US" dirty="0">
                <a:latin typeface="Book Antiqua" panose="02040602050305030304" pitchFamily="18" charset="0"/>
              </a:rPr>
              <a:t>Integration</a:t>
            </a:r>
          </a:p>
          <a:p>
            <a:pPr marL="742950" lvl="1" indent="-285750">
              <a:spcBef>
                <a:spcPct val="20000"/>
              </a:spcBef>
              <a:buFontTx/>
              <a:buChar char="–"/>
            </a:pPr>
            <a:r>
              <a:rPr lang="en-US" dirty="0">
                <a:latin typeface="Book Antiqua" panose="02040602050305030304" pitchFamily="18" charset="0"/>
              </a:rPr>
              <a:t>Patient/Provider Communication</a:t>
            </a:r>
          </a:p>
          <a:p>
            <a:pPr marL="742950" lvl="1" indent="-285750">
              <a:spcBef>
                <a:spcPct val="20000"/>
              </a:spcBef>
              <a:buFontTx/>
              <a:buChar char="–"/>
            </a:pPr>
            <a:endParaRPr lang="en-US" dirty="0">
              <a:latin typeface="Book Antiqua" panose="02040602050305030304" pitchFamily="18" charset="0"/>
            </a:endParaRPr>
          </a:p>
          <a:p>
            <a:pPr lvl="1">
              <a:spcBef>
                <a:spcPct val="20000"/>
              </a:spcBef>
            </a:pPr>
            <a:r>
              <a:rPr lang="en-US" b="1" u="sng" dirty="0">
                <a:latin typeface="Book Antiqua" panose="02040602050305030304" pitchFamily="18" charset="0"/>
              </a:rPr>
              <a:t>Not Yet Started (3):</a:t>
            </a:r>
            <a:endParaRPr lang="en-US" b="1" dirty="0">
              <a:latin typeface="Book Antiqua" panose="02040602050305030304" pitchFamily="18" charset="0"/>
            </a:endParaRPr>
          </a:p>
          <a:p>
            <a:pPr marL="742950" lvl="1" indent="-285750">
              <a:spcBef>
                <a:spcPct val="20000"/>
              </a:spcBef>
              <a:buFontTx/>
              <a:buChar char="–"/>
            </a:pPr>
            <a:r>
              <a:rPr lang="en-US" dirty="0">
                <a:latin typeface="Book Antiqua" panose="02040602050305030304" pitchFamily="18" charset="0"/>
              </a:rPr>
              <a:t>Patient Engagement</a:t>
            </a:r>
          </a:p>
          <a:p>
            <a:pPr marL="742950" lvl="1" indent="-285750">
              <a:spcBef>
                <a:spcPct val="20000"/>
              </a:spcBef>
              <a:buFontTx/>
              <a:buChar char="–"/>
            </a:pPr>
            <a:r>
              <a:rPr lang="en-US" dirty="0">
                <a:latin typeface="Book Antiqua" panose="02040602050305030304" pitchFamily="18" charset="0"/>
              </a:rPr>
              <a:t>Team-based Care</a:t>
            </a:r>
          </a:p>
          <a:p>
            <a:pPr marL="742950" lvl="1" indent="-285750" eaLnBrk="1" hangingPunct="1">
              <a:spcBef>
                <a:spcPct val="20000"/>
              </a:spcBef>
              <a:buChar char="–"/>
            </a:pPr>
            <a:r>
              <a:rPr lang="en-US" dirty="0">
                <a:latin typeface="Book Antiqua" panose="02040602050305030304" pitchFamily="18" charset="0"/>
              </a:rPr>
              <a:t>Relationship-centered Care</a:t>
            </a:r>
          </a:p>
          <a:p>
            <a:pPr marL="742950" lvl="1" indent="-285750" eaLnBrk="1" hangingPunct="1">
              <a:spcBef>
                <a:spcPct val="20000"/>
              </a:spcBef>
              <a:buChar char="–"/>
            </a:pPr>
            <a:endParaRPr lang="en-US" sz="900" dirty="0">
              <a:latin typeface="Book Antiqua" panose="02040602050305030304" pitchFamily="18" charset="0"/>
            </a:endParaRPr>
          </a:p>
          <a:p>
            <a:pPr lvl="1">
              <a:spcBef>
                <a:spcPct val="20000"/>
              </a:spcBef>
            </a:pPr>
            <a:r>
              <a:rPr lang="en-US" b="1" u="sng" dirty="0">
                <a:latin typeface="Book Antiqua" panose="02040602050305030304" pitchFamily="18" charset="0"/>
              </a:rPr>
              <a:t>Deferred (1):</a:t>
            </a:r>
          </a:p>
          <a:p>
            <a:pPr marL="742950" lvl="1" indent="-285750">
              <a:spcBef>
                <a:spcPct val="20000"/>
              </a:spcBef>
              <a:buChar char="–"/>
            </a:pPr>
            <a:r>
              <a:rPr lang="en-US" dirty="0">
                <a:latin typeface="Book Antiqua" panose="02040602050305030304" pitchFamily="18" charset="0"/>
              </a:rPr>
              <a:t>Health Behaviors</a:t>
            </a:r>
          </a:p>
          <a:p>
            <a:pPr lvl="1">
              <a:spcBef>
                <a:spcPct val="20000"/>
              </a:spcBef>
            </a:pPr>
            <a:endParaRPr lang="en-US" dirty="0">
              <a:latin typeface="Book Antiqua" panose="02040602050305030304" pitchFamily="18" charset="0"/>
            </a:endParaRPr>
          </a:p>
        </p:txBody>
      </p:sp>
      <p:sp>
        <p:nvSpPr>
          <p:cNvPr id="8" name="Title 7">
            <a:extLst>
              <a:ext uri="{FF2B5EF4-FFF2-40B4-BE49-F238E27FC236}">
                <a16:creationId xmlns:a16="http://schemas.microsoft.com/office/drawing/2014/main" id="{E8B24D0E-F8BE-47BD-BB0B-862C96E8DD7E}"/>
              </a:ext>
            </a:extLst>
          </p:cNvPr>
          <p:cNvSpPr>
            <a:spLocks noGrp="1"/>
          </p:cNvSpPr>
          <p:nvPr>
            <p:ph type="title"/>
          </p:nvPr>
        </p:nvSpPr>
        <p:spPr/>
        <p:txBody>
          <a:bodyPr/>
          <a:lstStyle/>
          <a:p>
            <a:r>
              <a:rPr lang="en-US" dirty="0"/>
              <a:t>Measure Review Progress Update (Cont’d)</a:t>
            </a:r>
          </a:p>
        </p:txBody>
      </p:sp>
    </p:spTree>
    <p:extLst>
      <p:ext uri="{BB962C8B-B14F-4D97-AF65-F5344CB8AC3E}">
        <p14:creationId xmlns:p14="http://schemas.microsoft.com/office/powerpoint/2010/main" val="3204353399"/>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sz="half" idx="1"/>
          </p:nvPr>
        </p:nvSpPr>
        <p:spPr>
          <a:xfrm>
            <a:off x="533400" y="1645920"/>
            <a:ext cx="8074152" cy="4556234"/>
          </a:xfrm>
        </p:spPr>
        <p:txBody>
          <a:bodyPr/>
          <a:lstStyle/>
          <a:p>
            <a:r>
              <a:rPr lang="en-US" dirty="0"/>
              <a:t>Welcome</a:t>
            </a:r>
          </a:p>
          <a:p>
            <a:r>
              <a:rPr lang="en-US" dirty="0"/>
              <a:t>Recap of 2-27-18 Meeting Decisions &amp; Discussion of Follow-Up Items</a:t>
            </a:r>
          </a:p>
          <a:p>
            <a:r>
              <a:rPr lang="en-US" dirty="0"/>
              <a:t>Measure Review Progress Update</a:t>
            </a:r>
          </a:p>
          <a:p>
            <a:r>
              <a:rPr lang="en-US" dirty="0"/>
              <a:t>Continued Review of Candidate Measures</a:t>
            </a:r>
          </a:p>
          <a:p>
            <a:r>
              <a:rPr lang="en-US" dirty="0"/>
              <a:t>Revisit Health Behaviors Measures</a:t>
            </a:r>
          </a:p>
          <a:p>
            <a:r>
              <a:rPr lang="en-US" dirty="0"/>
              <a:t>Review of Scoring Measures against Guiding Principles</a:t>
            </a:r>
          </a:p>
          <a:p>
            <a:r>
              <a:rPr lang="en-US" dirty="0"/>
              <a:t>Next Steps</a:t>
            </a:r>
          </a:p>
        </p:txBody>
      </p:sp>
      <p:sp>
        <p:nvSpPr>
          <p:cNvPr id="4" name="Rectangle 3"/>
          <p:cNvSpPr/>
          <p:nvPr/>
        </p:nvSpPr>
        <p:spPr>
          <a:xfrm>
            <a:off x="-153924" y="3276600"/>
            <a:ext cx="9448800" cy="533400"/>
          </a:xfrm>
          <a:prstGeom prst="rect">
            <a:avLst/>
          </a:prstGeom>
          <a:solidFill>
            <a:srgbClr val="FFC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548210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CF97C5-DEAC-4225-941A-6CB9B87F6DB7}"/>
              </a:ext>
            </a:extLst>
          </p:cNvPr>
          <p:cNvSpPr>
            <a:spLocks noGrp="1"/>
          </p:cNvSpPr>
          <p:nvPr>
            <p:ph type="title"/>
          </p:nvPr>
        </p:nvSpPr>
        <p:spPr/>
        <p:txBody>
          <a:bodyPr/>
          <a:lstStyle/>
          <a:p>
            <a:r>
              <a:rPr lang="en-US" dirty="0"/>
              <a:t>Patient Engagement Measures</a:t>
            </a:r>
          </a:p>
        </p:txBody>
      </p:sp>
      <p:sp>
        <p:nvSpPr>
          <p:cNvPr id="4" name="Content Placeholder 3">
            <a:extLst>
              <a:ext uri="{FF2B5EF4-FFF2-40B4-BE49-F238E27FC236}">
                <a16:creationId xmlns:a16="http://schemas.microsoft.com/office/drawing/2014/main" id="{EBE425AE-13BF-4937-97B6-9DE3D8AD4B6C}"/>
              </a:ext>
            </a:extLst>
          </p:cNvPr>
          <p:cNvSpPr>
            <a:spLocks noGrp="1"/>
          </p:cNvSpPr>
          <p:nvPr>
            <p:ph sz="half" idx="1"/>
          </p:nvPr>
        </p:nvSpPr>
        <p:spPr/>
        <p:txBody>
          <a:bodyPr/>
          <a:lstStyle/>
          <a:p>
            <a:r>
              <a:rPr lang="en-US" dirty="0"/>
              <a:t>We consulted external sources when looking for candidate measures because our measure library had no “Patient Engagement” measures.</a:t>
            </a:r>
          </a:p>
        </p:txBody>
      </p:sp>
    </p:spTree>
    <p:extLst>
      <p:ext uri="{BB962C8B-B14F-4D97-AF65-F5344CB8AC3E}">
        <p14:creationId xmlns:p14="http://schemas.microsoft.com/office/powerpoint/2010/main" val="412992117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Patient Engagement Measures (Cont’d)</a:t>
            </a:r>
          </a:p>
        </p:txBody>
      </p:sp>
      <p:graphicFrame>
        <p:nvGraphicFramePr>
          <p:cNvPr id="7" name="Content Placeholder 4"/>
          <p:cNvGraphicFramePr>
            <a:graphicFrameLocks/>
          </p:cNvGraphicFramePr>
          <p:nvPr>
            <p:extLst>
              <p:ext uri="{D42A27DB-BD31-4B8C-83A1-F6EECF244321}">
                <p14:modId xmlns:p14="http://schemas.microsoft.com/office/powerpoint/2010/main" val="4221211226"/>
              </p:ext>
            </p:extLst>
          </p:nvPr>
        </p:nvGraphicFramePr>
        <p:xfrm>
          <a:off x="340378" y="1371600"/>
          <a:ext cx="8463244" cy="1055370"/>
        </p:xfrm>
        <a:graphic>
          <a:graphicData uri="http://schemas.openxmlformats.org/drawingml/2006/table">
            <a:tbl>
              <a:tblPr/>
              <a:tblGrid>
                <a:gridCol w="914400">
                  <a:extLst>
                    <a:ext uri="{9D8B030D-6E8A-4147-A177-3AD203B41FA5}">
                      <a16:colId xmlns:a16="http://schemas.microsoft.com/office/drawing/2014/main" val="20000"/>
                    </a:ext>
                  </a:extLst>
                </a:gridCol>
                <a:gridCol w="3469622">
                  <a:extLst>
                    <a:ext uri="{9D8B030D-6E8A-4147-A177-3AD203B41FA5}">
                      <a16:colId xmlns:a16="http://schemas.microsoft.com/office/drawing/2014/main" val="20001"/>
                    </a:ext>
                  </a:extLst>
                </a:gridCol>
                <a:gridCol w="1257826">
                  <a:extLst>
                    <a:ext uri="{9D8B030D-6E8A-4147-A177-3AD203B41FA5}">
                      <a16:colId xmlns:a16="http://schemas.microsoft.com/office/drawing/2014/main" val="3963035950"/>
                    </a:ext>
                  </a:extLst>
                </a:gridCol>
                <a:gridCol w="1911096">
                  <a:extLst>
                    <a:ext uri="{9D8B030D-6E8A-4147-A177-3AD203B41FA5}">
                      <a16:colId xmlns:a16="http://schemas.microsoft.com/office/drawing/2014/main" val="20003"/>
                    </a:ext>
                  </a:extLst>
                </a:gridCol>
                <a:gridCol w="910300">
                  <a:extLst>
                    <a:ext uri="{9D8B030D-6E8A-4147-A177-3AD203B41FA5}">
                      <a16:colId xmlns:a16="http://schemas.microsoft.com/office/drawing/2014/main" val="20004"/>
                    </a:ext>
                  </a:extLst>
                </a:gridCol>
              </a:tblGrid>
              <a:tr h="323850">
                <a:tc>
                  <a:txBody>
                    <a:bodyPr/>
                    <a:lstStyle/>
                    <a:p>
                      <a:pPr algn="ctr" fontAlgn="ctr"/>
                      <a:r>
                        <a:rPr lang="en-US" sz="1600" b="1" i="0" u="none" strike="noStrike" dirty="0">
                          <a:solidFill>
                            <a:srgbClr val="FFC000"/>
                          </a:solidFill>
                          <a:effectLst/>
                          <a:latin typeface="+mn-lt"/>
                        </a:rPr>
                        <a:t>NQF#</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Measure Label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Steward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t"/>
                      <a:r>
                        <a:rPr lang="en-US" sz="1600" b="1" i="0" u="none" strike="noStrike" dirty="0">
                          <a:solidFill>
                            <a:srgbClr val="FFC000"/>
                          </a:solidFill>
                          <a:effectLst/>
                          <a:latin typeface="+mn-lt"/>
                        </a:rPr>
                        <a:t>  Data Source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Count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731520">
                <a:tc>
                  <a:txBody>
                    <a:bodyPr/>
                    <a:lstStyle/>
                    <a:p>
                      <a:pPr algn="ctr" fontAlgn="t"/>
                      <a:r>
                        <a:rPr lang="en-US" sz="1600" b="0" i="0" u="none" strike="noStrike" dirty="0">
                          <a:solidFill>
                            <a:schemeClr val="tx1"/>
                          </a:solidFill>
                          <a:effectLst/>
                          <a:latin typeface="+mn-lt"/>
                        </a:rPr>
                        <a:t>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60325" marR="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Patient Activation Measure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Insignia Health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Survey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254151504"/>
                  </a:ext>
                </a:extLst>
              </a:tr>
            </a:tbl>
          </a:graphicData>
        </a:graphic>
      </p:graphicFrame>
    </p:spTree>
    <p:extLst>
      <p:ext uri="{BB962C8B-B14F-4D97-AF65-F5344CB8AC3E}">
        <p14:creationId xmlns:p14="http://schemas.microsoft.com/office/powerpoint/2010/main" val="2209441895"/>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EEFE3-C717-40FB-BCC6-F461CBE4C162}"/>
              </a:ext>
            </a:extLst>
          </p:cNvPr>
          <p:cNvSpPr>
            <a:spLocks noGrp="1"/>
          </p:cNvSpPr>
          <p:nvPr>
            <p:ph type="title"/>
          </p:nvPr>
        </p:nvSpPr>
        <p:spPr/>
        <p:txBody>
          <a:bodyPr/>
          <a:lstStyle/>
          <a:p>
            <a:r>
              <a:rPr lang="en-US" dirty="0"/>
              <a:t>Patient Engagement Measures (Cont’d)</a:t>
            </a:r>
          </a:p>
        </p:txBody>
      </p:sp>
      <p:sp>
        <p:nvSpPr>
          <p:cNvPr id="3" name="Content Placeholder 2">
            <a:extLst>
              <a:ext uri="{FF2B5EF4-FFF2-40B4-BE49-F238E27FC236}">
                <a16:creationId xmlns:a16="http://schemas.microsoft.com/office/drawing/2014/main" id="{8FB67851-A337-4E60-940C-E3E2E37016D1}"/>
              </a:ext>
            </a:extLst>
          </p:cNvPr>
          <p:cNvSpPr>
            <a:spLocks noGrp="1"/>
          </p:cNvSpPr>
          <p:nvPr>
            <p:ph sz="half" idx="1"/>
          </p:nvPr>
        </p:nvSpPr>
        <p:spPr>
          <a:xfrm>
            <a:off x="533400" y="1066800"/>
            <a:ext cx="8077200" cy="5410200"/>
          </a:xfrm>
        </p:spPr>
        <p:txBody>
          <a:bodyPr/>
          <a:lstStyle/>
          <a:p>
            <a:pPr>
              <a:spcAft>
                <a:spcPts val="400"/>
              </a:spcAft>
            </a:pPr>
            <a:r>
              <a:rPr lang="en-US" dirty="0"/>
              <a:t>Questions from the CG-CAHPS (PCMH Item Set) survey:</a:t>
            </a:r>
          </a:p>
          <a:p>
            <a:pPr lvl="1">
              <a:spcAft>
                <a:spcPts val="400"/>
              </a:spcAft>
            </a:pPr>
            <a:r>
              <a:rPr lang="en-US" sz="1800" dirty="0"/>
              <a:t>Self-Management Support Composite:</a:t>
            </a:r>
          </a:p>
          <a:p>
            <a:pPr marL="914400" lvl="2" indent="-274320">
              <a:buFont typeface="Arial" panose="020B0604020202020204" pitchFamily="34" charset="0"/>
              <a:buChar char="‒"/>
            </a:pPr>
            <a:r>
              <a:rPr lang="en-US" sz="1600" b="0" dirty="0">
                <a:latin typeface="Book Antiqua" panose="02040602050305030304" pitchFamily="18" charset="0"/>
              </a:rPr>
              <a:t>In the last 12 months, did you and anyone in this provider's office talk about specific goals for your (or your child's) health?</a:t>
            </a:r>
          </a:p>
          <a:p>
            <a:pPr marL="914400" lvl="2" indent="-274320">
              <a:spcAft>
                <a:spcPts val="600"/>
              </a:spcAft>
              <a:buFont typeface="Arial" panose="020B0604020202020204" pitchFamily="34" charset="0"/>
              <a:buChar char="‒"/>
            </a:pPr>
            <a:r>
              <a:rPr lang="en-US" sz="1600" b="0" dirty="0">
                <a:latin typeface="Book Antiqua" panose="02040602050305030304" pitchFamily="18" charset="0"/>
              </a:rPr>
              <a:t>In the last 12 months, did anyone in this provider's office ask you if there are things that make it hard for you to take care of your (or your child's) health?</a:t>
            </a:r>
          </a:p>
          <a:p>
            <a:pPr lvl="1">
              <a:spcAft>
                <a:spcPts val="400"/>
              </a:spcAft>
            </a:pPr>
            <a:r>
              <a:rPr lang="en-US" sz="1800" dirty="0"/>
              <a:t>How Well Doctors Communicate Composite</a:t>
            </a:r>
          </a:p>
          <a:p>
            <a:pPr marL="914400" lvl="2" indent="-274320">
              <a:buFont typeface="Arial" panose="020B0604020202020204" pitchFamily="34" charset="0"/>
              <a:buChar char="‒"/>
            </a:pPr>
            <a:r>
              <a:rPr lang="en-US" sz="1600" dirty="0">
                <a:latin typeface="Book Antiqua" panose="02040602050305030304" pitchFamily="18" charset="0"/>
              </a:rPr>
              <a:t>In the last 12 months, how often did your (or your child's) provider explain things in a way that was easy to understand?</a:t>
            </a:r>
          </a:p>
          <a:p>
            <a:pPr marL="914400" lvl="2" indent="-274320">
              <a:buFont typeface="Arial" panose="020B0604020202020204" pitchFamily="34" charset="0"/>
              <a:buChar char="‒"/>
            </a:pPr>
            <a:r>
              <a:rPr lang="en-US" sz="1600" dirty="0">
                <a:latin typeface="Book Antiqua" panose="02040602050305030304" pitchFamily="18" charset="0"/>
              </a:rPr>
              <a:t>In the last 12 months, how often did your (or your child's) provider listen carefully to you?</a:t>
            </a:r>
          </a:p>
          <a:p>
            <a:pPr marL="914400" lvl="2" indent="-274320">
              <a:buFont typeface="Arial" panose="020B0604020202020204" pitchFamily="34" charset="0"/>
              <a:buChar char="‒"/>
            </a:pPr>
            <a:r>
              <a:rPr lang="en-US" sz="1600" dirty="0">
                <a:latin typeface="Book Antiqua" panose="02040602050305030304" pitchFamily="18" charset="0"/>
              </a:rPr>
              <a:t>In the last 12 months, how often did your (or your child's) provider give easy to understand answers to your health questions?</a:t>
            </a:r>
          </a:p>
          <a:p>
            <a:pPr marL="914400" lvl="2" indent="-274320">
              <a:buFont typeface="Arial" panose="020B0604020202020204" pitchFamily="34" charset="0"/>
              <a:buChar char="‒"/>
            </a:pPr>
            <a:r>
              <a:rPr lang="en-US" sz="1600" dirty="0">
                <a:latin typeface="Book Antiqua" panose="02040602050305030304" pitchFamily="18" charset="0"/>
              </a:rPr>
              <a:t>In the last 12 months, how often did your (or your child's) provider give you easy to understand information about what to do if your health problems got worse or came back?</a:t>
            </a:r>
          </a:p>
          <a:p>
            <a:pPr marL="914400" lvl="2" indent="-274320">
              <a:buFont typeface="Arial" panose="020B0604020202020204" pitchFamily="34" charset="0"/>
              <a:buChar char="‒"/>
            </a:pPr>
            <a:r>
              <a:rPr lang="en-US" sz="1600" dirty="0">
                <a:latin typeface="Book Antiqua" panose="02040602050305030304" pitchFamily="18" charset="0"/>
              </a:rPr>
              <a:t>In the last 12 months, how often did your (or your child's) provider show respect for what you said?</a:t>
            </a:r>
          </a:p>
          <a:p>
            <a:pPr marL="914400" lvl="2" indent="-274320">
              <a:buFont typeface="Arial" panose="020B0604020202020204" pitchFamily="34" charset="0"/>
              <a:buChar char="‒"/>
            </a:pPr>
            <a:r>
              <a:rPr lang="en-US" sz="1600" dirty="0">
                <a:latin typeface="Book Antiqua" panose="02040602050305030304" pitchFamily="18" charset="0"/>
              </a:rPr>
              <a:t>In the last 12 months, how often did your (or your child's) provider spend enough time with you?</a:t>
            </a:r>
          </a:p>
        </p:txBody>
      </p:sp>
    </p:spTree>
    <p:extLst>
      <p:ext uri="{BB962C8B-B14F-4D97-AF65-F5344CB8AC3E}">
        <p14:creationId xmlns:p14="http://schemas.microsoft.com/office/powerpoint/2010/main" val="2815950976"/>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Patient Engagement Measures (Cont’d)</a:t>
            </a:r>
          </a:p>
        </p:txBody>
      </p:sp>
      <p:graphicFrame>
        <p:nvGraphicFramePr>
          <p:cNvPr id="7" name="Content Placeholder 4"/>
          <p:cNvGraphicFramePr>
            <a:graphicFrameLocks/>
          </p:cNvGraphicFramePr>
          <p:nvPr>
            <p:extLst>
              <p:ext uri="{D42A27DB-BD31-4B8C-83A1-F6EECF244321}">
                <p14:modId xmlns:p14="http://schemas.microsoft.com/office/powerpoint/2010/main" val="1307211730"/>
              </p:ext>
            </p:extLst>
          </p:nvPr>
        </p:nvGraphicFramePr>
        <p:xfrm>
          <a:off x="340378" y="1371600"/>
          <a:ext cx="8463244" cy="4173855"/>
        </p:xfrm>
        <a:graphic>
          <a:graphicData uri="http://schemas.openxmlformats.org/drawingml/2006/table">
            <a:tbl>
              <a:tblPr/>
              <a:tblGrid>
                <a:gridCol w="914400">
                  <a:extLst>
                    <a:ext uri="{9D8B030D-6E8A-4147-A177-3AD203B41FA5}">
                      <a16:colId xmlns:a16="http://schemas.microsoft.com/office/drawing/2014/main" val="20000"/>
                    </a:ext>
                  </a:extLst>
                </a:gridCol>
                <a:gridCol w="3317222">
                  <a:extLst>
                    <a:ext uri="{9D8B030D-6E8A-4147-A177-3AD203B41FA5}">
                      <a16:colId xmlns:a16="http://schemas.microsoft.com/office/drawing/2014/main" val="20001"/>
                    </a:ext>
                  </a:extLst>
                </a:gridCol>
                <a:gridCol w="1410226">
                  <a:extLst>
                    <a:ext uri="{9D8B030D-6E8A-4147-A177-3AD203B41FA5}">
                      <a16:colId xmlns:a16="http://schemas.microsoft.com/office/drawing/2014/main" val="3963035950"/>
                    </a:ext>
                  </a:extLst>
                </a:gridCol>
                <a:gridCol w="1911096">
                  <a:extLst>
                    <a:ext uri="{9D8B030D-6E8A-4147-A177-3AD203B41FA5}">
                      <a16:colId xmlns:a16="http://schemas.microsoft.com/office/drawing/2014/main" val="20003"/>
                    </a:ext>
                  </a:extLst>
                </a:gridCol>
                <a:gridCol w="910300">
                  <a:extLst>
                    <a:ext uri="{9D8B030D-6E8A-4147-A177-3AD203B41FA5}">
                      <a16:colId xmlns:a16="http://schemas.microsoft.com/office/drawing/2014/main" val="20004"/>
                    </a:ext>
                  </a:extLst>
                </a:gridCol>
              </a:tblGrid>
              <a:tr h="323850">
                <a:tc>
                  <a:txBody>
                    <a:bodyPr/>
                    <a:lstStyle/>
                    <a:p>
                      <a:pPr algn="ctr" fontAlgn="ctr"/>
                      <a:r>
                        <a:rPr lang="en-US" sz="1600" b="1" i="0" u="none" strike="noStrike" dirty="0">
                          <a:solidFill>
                            <a:srgbClr val="FFC000"/>
                          </a:solidFill>
                          <a:effectLst/>
                          <a:latin typeface="+mn-lt"/>
                        </a:rPr>
                        <a:t>NQF#</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Measure Label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Steward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t"/>
                      <a:r>
                        <a:rPr lang="en-US" sz="1600" b="1" i="0" u="none" strike="noStrike" dirty="0">
                          <a:solidFill>
                            <a:srgbClr val="FFC000"/>
                          </a:solidFill>
                          <a:effectLst/>
                          <a:latin typeface="+mn-lt"/>
                        </a:rPr>
                        <a:t>  Data Source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Count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365760">
                <a:tc gridSpan="5">
                  <a:txBody>
                    <a:bodyPr/>
                    <a:lstStyle/>
                    <a:p>
                      <a:pPr marL="91440" algn="l" fontAlgn="t"/>
                      <a:r>
                        <a:rPr lang="en-US" sz="1600" b="1" i="0" u="none" strike="noStrike" dirty="0">
                          <a:solidFill>
                            <a:schemeClr val="tx1"/>
                          </a:solidFill>
                          <a:effectLst/>
                          <a:latin typeface="+mn-lt"/>
                        </a:rPr>
                        <a:t>Adult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pPr marL="91440" marR="0" indent="0" algn="l" defTabSz="457200" rtl="0" eaLnBrk="1" fontAlgn="t" latinLnBrk="0" hangingPunct="1">
                        <a:lnSpc>
                          <a:spcPct val="100000"/>
                        </a:lnSpc>
                        <a:spcBef>
                          <a:spcPts val="0"/>
                        </a:spcBef>
                        <a:spcAft>
                          <a:spcPts val="0"/>
                        </a:spcAft>
                        <a:buClrTx/>
                        <a:buSzTx/>
                        <a:buFontTx/>
                        <a:buNone/>
                        <a:tabLst/>
                        <a:defRPr/>
                      </a:pPr>
                      <a:endParaRPr lang="en-US" sz="1600" kern="1200" baseline="0" dirty="0">
                        <a:solidFill>
                          <a:schemeClr val="tx1"/>
                        </a:solidFill>
                        <a:effectLst/>
                        <a:latin typeface="+mn-lt"/>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pPr marL="91440" marR="0" lvl="0" indent="0" algn="l" defTabSz="457200" rtl="0" eaLnBrk="1" fontAlgn="t" latinLnBrk="0" hangingPunct="1">
                        <a:lnSpc>
                          <a:spcPct val="100000"/>
                        </a:lnSpc>
                        <a:spcBef>
                          <a:spcPts val="0"/>
                        </a:spcBef>
                        <a:spcAft>
                          <a:spcPts val="0"/>
                        </a:spcAft>
                        <a:buClrTx/>
                        <a:buSzTx/>
                        <a:buFontTx/>
                        <a:buNone/>
                        <a:tabLst/>
                        <a:defRPr/>
                      </a:pPr>
                      <a:endParaRPr lang="en-US" sz="1600" b="0" i="0" u="none" strike="noStrike"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pPr marL="91440" marR="0" lvl="0" indent="0" algn="l" defTabSz="457200" rtl="0" eaLnBrk="1" fontAlgn="t" latinLnBrk="0" hangingPunct="1">
                        <a:lnSpc>
                          <a:spcPct val="100000"/>
                        </a:lnSpc>
                        <a:spcBef>
                          <a:spcPts val="0"/>
                        </a:spcBef>
                        <a:spcAft>
                          <a:spcPts val="0"/>
                        </a:spcAft>
                        <a:buClrTx/>
                        <a:buSzTx/>
                        <a:buFontTx/>
                        <a:buNone/>
                        <a:tabLst/>
                        <a:defRPr/>
                      </a:pPr>
                      <a:endParaRPr lang="en-US" sz="1600" b="0" i="0" u="none" strike="noStrike" baseline="0"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pPr marL="91440" marR="0" lvl="0" indent="0" algn="l" defTabSz="457200" rtl="0" eaLnBrk="1" fontAlgn="t" latinLnBrk="0" hangingPunct="1">
                        <a:lnSpc>
                          <a:spcPct val="100000"/>
                        </a:lnSpc>
                        <a:spcBef>
                          <a:spcPts val="0"/>
                        </a:spcBef>
                        <a:spcAft>
                          <a:spcPts val="0"/>
                        </a:spcAft>
                        <a:buClrTx/>
                        <a:buSzTx/>
                        <a:buFontTx/>
                        <a:buNone/>
                        <a:tabLst/>
                        <a:defRPr/>
                      </a:pPr>
                      <a:endParaRPr lang="en-US" sz="1600" b="0" i="0" u="none" strike="noStrike"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2297935322"/>
                  </a:ext>
                </a:extLst>
              </a:tr>
              <a:tr h="640080">
                <a:tc>
                  <a:txBody>
                    <a:bodyPr/>
                    <a:lstStyle/>
                    <a:p>
                      <a:pPr algn="ctr" fontAlgn="t"/>
                      <a:r>
                        <a:rPr lang="en-US" sz="1600" b="0" i="0" u="none" strike="noStrike" dirty="0">
                          <a:solidFill>
                            <a:schemeClr val="tx1"/>
                          </a:solidFill>
                          <a:effectLst/>
                          <a:latin typeface="+mn-lt"/>
                        </a:rPr>
                        <a:t>2962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60325" marR="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Shared Decision-Making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400" b="0" i="0" u="none" strike="noStrike" dirty="0">
                          <a:solidFill>
                            <a:schemeClr val="tx1"/>
                          </a:solidFill>
                          <a:effectLst/>
                          <a:latin typeface="+mn-lt"/>
                        </a:rPr>
                        <a:t>Massachusetts General Hospital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Survey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32465450"/>
                  </a:ext>
                </a:extLst>
              </a:tr>
              <a:tr h="731520">
                <a:tc>
                  <a:txBody>
                    <a:bodyPr/>
                    <a:lstStyle/>
                    <a:p>
                      <a:pPr algn="ctr" fontAlgn="t"/>
                      <a:r>
                        <a:rPr lang="en-US" sz="1600" b="0" i="0" u="none" strike="noStrike" dirty="0">
                          <a:solidFill>
                            <a:schemeClr val="tx1"/>
                          </a:solidFill>
                          <a:effectLst/>
                          <a:latin typeface="+mn-lt"/>
                        </a:rPr>
                        <a:t>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60325" marR="0" lvl="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Patient Assessment of Care for Chronic Conditions (PACIC)</a:t>
                      </a:r>
                    </a:p>
                    <a:p>
                      <a:pPr marL="434340" marR="0" lvl="0" indent="-342900" algn="l" defTabSz="457200" rtl="0" eaLnBrk="1" fontAlgn="t" latinLnBrk="0" hangingPunct="1">
                        <a:lnSpc>
                          <a:spcPct val="100000"/>
                        </a:lnSpc>
                        <a:spcBef>
                          <a:spcPts val="0"/>
                        </a:spcBef>
                        <a:spcAft>
                          <a:spcPts val="0"/>
                        </a:spcAft>
                        <a:buClrTx/>
                        <a:buSzTx/>
                        <a:buFont typeface="+mj-lt"/>
                        <a:buAutoNum type="arabicPeriod"/>
                        <a:tabLst/>
                        <a:defRPr/>
                      </a:pPr>
                      <a:r>
                        <a:rPr lang="en-US" sz="1400" kern="1200" baseline="0" dirty="0">
                          <a:solidFill>
                            <a:schemeClr val="tx1"/>
                          </a:solidFill>
                          <a:effectLst/>
                          <a:latin typeface="+mn-lt"/>
                          <a:ea typeface="+mn-ea"/>
                          <a:cs typeface="+mn-cs"/>
                        </a:rPr>
                        <a:t>Patient Activation</a:t>
                      </a:r>
                    </a:p>
                    <a:p>
                      <a:pPr marL="434340" marR="0" lvl="0" indent="-342900" algn="l" defTabSz="457200" rtl="0" eaLnBrk="1" fontAlgn="t" latinLnBrk="0" hangingPunct="1">
                        <a:lnSpc>
                          <a:spcPct val="100000"/>
                        </a:lnSpc>
                        <a:spcBef>
                          <a:spcPts val="0"/>
                        </a:spcBef>
                        <a:spcAft>
                          <a:spcPts val="0"/>
                        </a:spcAft>
                        <a:buClrTx/>
                        <a:buSzTx/>
                        <a:buFont typeface="+mj-lt"/>
                        <a:buAutoNum type="arabicPeriod"/>
                        <a:tabLst/>
                        <a:defRPr/>
                      </a:pPr>
                      <a:r>
                        <a:rPr lang="en-US" sz="1400" kern="1200" baseline="0" dirty="0">
                          <a:solidFill>
                            <a:schemeClr val="tx1"/>
                          </a:solidFill>
                          <a:effectLst/>
                          <a:latin typeface="+mn-lt"/>
                          <a:ea typeface="+mn-ea"/>
                          <a:cs typeface="+mn-cs"/>
                        </a:rPr>
                        <a:t>Delivery System Design/Decision Support</a:t>
                      </a:r>
                    </a:p>
                    <a:p>
                      <a:pPr marL="434340" marR="0" lvl="0" indent="-342900" algn="l" defTabSz="457200" rtl="0" eaLnBrk="1" fontAlgn="t" latinLnBrk="0" hangingPunct="1">
                        <a:lnSpc>
                          <a:spcPct val="100000"/>
                        </a:lnSpc>
                        <a:spcBef>
                          <a:spcPts val="0"/>
                        </a:spcBef>
                        <a:spcAft>
                          <a:spcPts val="0"/>
                        </a:spcAft>
                        <a:buClrTx/>
                        <a:buSzTx/>
                        <a:buFont typeface="+mj-lt"/>
                        <a:buAutoNum type="arabicPeriod"/>
                        <a:tabLst/>
                        <a:defRPr/>
                      </a:pPr>
                      <a:r>
                        <a:rPr lang="en-US" sz="1400" kern="1200" baseline="0" dirty="0">
                          <a:solidFill>
                            <a:schemeClr val="tx1"/>
                          </a:solidFill>
                          <a:effectLst/>
                          <a:latin typeface="+mn-lt"/>
                          <a:ea typeface="+mn-ea"/>
                          <a:cs typeface="+mn-cs"/>
                        </a:rPr>
                        <a:t>Goal Setting</a:t>
                      </a:r>
                    </a:p>
                    <a:p>
                      <a:pPr marL="434340" marR="0" lvl="0" indent="-342900" algn="l" defTabSz="457200" rtl="0" eaLnBrk="1" fontAlgn="t" latinLnBrk="0" hangingPunct="1">
                        <a:lnSpc>
                          <a:spcPct val="100000"/>
                        </a:lnSpc>
                        <a:spcBef>
                          <a:spcPts val="0"/>
                        </a:spcBef>
                        <a:spcAft>
                          <a:spcPts val="0"/>
                        </a:spcAft>
                        <a:buClrTx/>
                        <a:buSzTx/>
                        <a:buFont typeface="+mj-lt"/>
                        <a:buAutoNum type="arabicPeriod"/>
                        <a:tabLst/>
                        <a:defRPr/>
                      </a:pPr>
                      <a:r>
                        <a:rPr lang="en-US" sz="1400" kern="1200" baseline="0" dirty="0">
                          <a:solidFill>
                            <a:schemeClr val="tx1"/>
                          </a:solidFill>
                          <a:effectLst/>
                          <a:latin typeface="+mn-lt"/>
                          <a:ea typeface="+mn-ea"/>
                          <a:cs typeface="+mn-cs"/>
                        </a:rPr>
                        <a:t>Problem-solving/Contextual Counseling</a:t>
                      </a:r>
                    </a:p>
                    <a:p>
                      <a:pPr marL="434340" marR="0" lvl="0" indent="-342900" algn="l" defTabSz="457200" rtl="0" eaLnBrk="1" fontAlgn="t" latinLnBrk="0" hangingPunct="1">
                        <a:lnSpc>
                          <a:spcPct val="100000"/>
                        </a:lnSpc>
                        <a:spcBef>
                          <a:spcPts val="0"/>
                        </a:spcBef>
                        <a:spcAft>
                          <a:spcPts val="0"/>
                        </a:spcAft>
                        <a:buClrTx/>
                        <a:buSzTx/>
                        <a:buFont typeface="+mj-lt"/>
                        <a:buAutoNum type="arabicPeriod"/>
                        <a:tabLst/>
                        <a:defRPr/>
                      </a:pPr>
                      <a:r>
                        <a:rPr lang="en-US" sz="1400" kern="1200" baseline="0" dirty="0">
                          <a:solidFill>
                            <a:schemeClr val="tx1"/>
                          </a:solidFill>
                          <a:effectLst/>
                          <a:latin typeface="+mn-lt"/>
                          <a:ea typeface="+mn-ea"/>
                          <a:cs typeface="+mn-cs"/>
                        </a:rPr>
                        <a:t>Follow-up/Coordination</a:t>
                      </a:r>
                    </a:p>
                    <a:p>
                      <a:pPr marL="91440" marR="0" lvl="0" indent="0" algn="l" defTabSz="457200" rtl="0" eaLnBrk="1" fontAlgn="t" latinLnBrk="0" hangingPunct="1">
                        <a:lnSpc>
                          <a:spcPct val="100000"/>
                        </a:lnSpc>
                        <a:spcBef>
                          <a:spcPts val="0"/>
                        </a:spcBef>
                        <a:spcAft>
                          <a:spcPts val="0"/>
                        </a:spcAft>
                        <a:buClrTx/>
                        <a:buSzTx/>
                        <a:buFont typeface="+mj-lt"/>
                        <a:buNone/>
                        <a:tabLst/>
                        <a:defRPr/>
                      </a:pPr>
                      <a:endParaRPr lang="en-US" sz="1400" kern="1200" baseline="0" dirty="0">
                        <a:solidFill>
                          <a:schemeClr val="tx1"/>
                        </a:solidFill>
                        <a:effectLst/>
                        <a:latin typeface="+mn-lt"/>
                        <a:ea typeface="+mn-ea"/>
                        <a:cs typeface="+mn-cs"/>
                      </a:endParaRPr>
                    </a:p>
                    <a:p>
                      <a:pPr marL="182880" marR="0" lvl="0" indent="-91440" algn="l" defTabSz="4572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sz="1400" kern="1200" baseline="0" dirty="0">
                          <a:solidFill>
                            <a:schemeClr val="tx1"/>
                          </a:solidFill>
                          <a:effectLst/>
                          <a:latin typeface="+mn-lt"/>
                          <a:ea typeface="+mn-ea"/>
                          <a:cs typeface="+mn-cs"/>
                        </a:rPr>
                        <a:t>Supplemental Item Set: </a:t>
                      </a:r>
                    </a:p>
                    <a:p>
                      <a:pPr marL="274320" marR="0" lvl="1" indent="-91440" algn="l" defTabSz="4572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sz="1400" kern="1200" baseline="0" dirty="0">
                          <a:solidFill>
                            <a:schemeClr val="tx1"/>
                          </a:solidFill>
                          <a:effectLst/>
                          <a:latin typeface="+mn-lt"/>
                          <a:ea typeface="+mn-ea"/>
                          <a:cs typeface="+mn-cs"/>
                        </a:rPr>
                        <a:t>5As: Ask, Advise, Agree, Assist, Arrange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400" b="0" i="0" u="none" strike="noStrike" dirty="0">
                          <a:solidFill>
                            <a:schemeClr val="tx1"/>
                          </a:solidFill>
                          <a:effectLst/>
                          <a:latin typeface="+mn-lt"/>
                        </a:rPr>
                        <a:t>Improving Chronic Illness Care (MacColl Center for Health Care Innovation, Group Health Cooperative of Puget Sound)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Survey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469600165"/>
                  </a:ext>
                </a:extLst>
              </a:tr>
            </a:tbl>
          </a:graphicData>
        </a:graphic>
      </p:graphicFrame>
    </p:spTree>
    <p:extLst>
      <p:ext uri="{BB962C8B-B14F-4D97-AF65-F5344CB8AC3E}">
        <p14:creationId xmlns:p14="http://schemas.microsoft.com/office/powerpoint/2010/main" val="1246780757"/>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CF97C5-DEAC-4225-941A-6CB9B87F6DB7}"/>
              </a:ext>
            </a:extLst>
          </p:cNvPr>
          <p:cNvSpPr>
            <a:spLocks noGrp="1"/>
          </p:cNvSpPr>
          <p:nvPr>
            <p:ph type="title"/>
          </p:nvPr>
        </p:nvSpPr>
        <p:spPr/>
        <p:txBody>
          <a:bodyPr/>
          <a:lstStyle/>
          <a:p>
            <a:r>
              <a:rPr lang="en-US" dirty="0"/>
              <a:t>Team-based Care and </a:t>
            </a:r>
            <a:br>
              <a:rPr lang="en-US" dirty="0"/>
            </a:br>
            <a:r>
              <a:rPr lang="en-US" dirty="0"/>
              <a:t>Relationship-centered Care</a:t>
            </a:r>
          </a:p>
        </p:txBody>
      </p:sp>
      <p:sp>
        <p:nvSpPr>
          <p:cNvPr id="4" name="Content Placeholder 3">
            <a:extLst>
              <a:ext uri="{FF2B5EF4-FFF2-40B4-BE49-F238E27FC236}">
                <a16:creationId xmlns:a16="http://schemas.microsoft.com/office/drawing/2014/main" id="{EBE425AE-13BF-4937-97B6-9DE3D8AD4B6C}"/>
              </a:ext>
            </a:extLst>
          </p:cNvPr>
          <p:cNvSpPr>
            <a:spLocks noGrp="1"/>
          </p:cNvSpPr>
          <p:nvPr>
            <p:ph sz="half" idx="1"/>
          </p:nvPr>
        </p:nvSpPr>
        <p:spPr/>
        <p:txBody>
          <a:bodyPr/>
          <a:lstStyle/>
          <a:p>
            <a:r>
              <a:rPr lang="en-US" dirty="0"/>
              <a:t>We consulted external sources when looking for candidate measures because our measure library had no “Team-based Care” or "Relationship-centered Care" measures.</a:t>
            </a:r>
          </a:p>
          <a:p>
            <a:pPr>
              <a:spcAft>
                <a:spcPts val="0"/>
              </a:spcAft>
            </a:pPr>
            <a:endParaRPr lang="en-US" sz="800" dirty="0"/>
          </a:p>
          <a:p>
            <a:r>
              <a:rPr lang="en-US" dirty="0"/>
              <a:t>We were unfortunately unable to find any measures for the “Team-based Care” domain.</a:t>
            </a:r>
          </a:p>
          <a:p>
            <a:pPr>
              <a:spcAft>
                <a:spcPts val="0"/>
              </a:spcAft>
            </a:pPr>
            <a:endParaRPr lang="en-US" sz="1000" dirty="0"/>
          </a:p>
          <a:p>
            <a:r>
              <a:rPr lang="en-US" dirty="0"/>
              <a:t>We were able to identify a few survey-based measures for the “Relationship-centered Care” domain.</a:t>
            </a:r>
          </a:p>
        </p:txBody>
      </p:sp>
    </p:spTree>
    <p:extLst>
      <p:ext uri="{BB962C8B-B14F-4D97-AF65-F5344CB8AC3E}">
        <p14:creationId xmlns:p14="http://schemas.microsoft.com/office/powerpoint/2010/main" val="2073835189"/>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EEFE3-C717-40FB-BCC6-F461CBE4C162}"/>
              </a:ext>
            </a:extLst>
          </p:cNvPr>
          <p:cNvSpPr>
            <a:spLocks noGrp="1"/>
          </p:cNvSpPr>
          <p:nvPr>
            <p:ph type="title"/>
          </p:nvPr>
        </p:nvSpPr>
        <p:spPr/>
        <p:txBody>
          <a:bodyPr/>
          <a:lstStyle/>
          <a:p>
            <a:r>
              <a:rPr lang="en-US" dirty="0"/>
              <a:t>Relationship-centered Care Measures</a:t>
            </a:r>
          </a:p>
        </p:txBody>
      </p:sp>
      <p:sp>
        <p:nvSpPr>
          <p:cNvPr id="3" name="Content Placeholder 2">
            <a:extLst>
              <a:ext uri="{FF2B5EF4-FFF2-40B4-BE49-F238E27FC236}">
                <a16:creationId xmlns:a16="http://schemas.microsoft.com/office/drawing/2014/main" id="{8FB67851-A337-4E60-940C-E3E2E37016D1}"/>
              </a:ext>
            </a:extLst>
          </p:cNvPr>
          <p:cNvSpPr>
            <a:spLocks noGrp="1"/>
          </p:cNvSpPr>
          <p:nvPr>
            <p:ph sz="half" idx="1"/>
          </p:nvPr>
        </p:nvSpPr>
        <p:spPr>
          <a:xfrm>
            <a:off x="533400" y="1371600"/>
            <a:ext cx="8077200" cy="4800600"/>
          </a:xfrm>
        </p:spPr>
        <p:txBody>
          <a:bodyPr/>
          <a:lstStyle/>
          <a:p>
            <a:r>
              <a:rPr lang="en-US" dirty="0"/>
              <a:t>Questions from the CG-CAHPS survey:</a:t>
            </a:r>
          </a:p>
          <a:p>
            <a:pPr lvl="1"/>
            <a:r>
              <a:rPr lang="en-US" b="0" dirty="0"/>
              <a:t>In the last 12 months, how often did this provider show respect for what you had to say?</a:t>
            </a:r>
          </a:p>
          <a:p>
            <a:pPr lvl="1"/>
            <a:r>
              <a:rPr lang="en-US" b="0" dirty="0"/>
              <a:t>In the last 12 months, how often did this provider spend enough time with you?</a:t>
            </a:r>
          </a:p>
        </p:txBody>
      </p:sp>
    </p:spTree>
    <p:extLst>
      <p:ext uri="{BB962C8B-B14F-4D97-AF65-F5344CB8AC3E}">
        <p14:creationId xmlns:p14="http://schemas.microsoft.com/office/powerpoint/2010/main" val="114531776"/>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EEFE3-C717-40FB-BCC6-F461CBE4C162}"/>
              </a:ext>
            </a:extLst>
          </p:cNvPr>
          <p:cNvSpPr>
            <a:spLocks noGrp="1"/>
          </p:cNvSpPr>
          <p:nvPr>
            <p:ph type="title"/>
          </p:nvPr>
        </p:nvSpPr>
        <p:spPr/>
        <p:txBody>
          <a:bodyPr/>
          <a:lstStyle/>
          <a:p>
            <a:r>
              <a:rPr lang="en-US" dirty="0"/>
              <a:t>Relationship-centered Care Measures (Cont’d)</a:t>
            </a:r>
          </a:p>
        </p:txBody>
      </p:sp>
      <p:sp>
        <p:nvSpPr>
          <p:cNvPr id="3" name="Content Placeholder 2">
            <a:extLst>
              <a:ext uri="{FF2B5EF4-FFF2-40B4-BE49-F238E27FC236}">
                <a16:creationId xmlns:a16="http://schemas.microsoft.com/office/drawing/2014/main" id="{8FB67851-A337-4E60-940C-E3E2E37016D1}"/>
              </a:ext>
            </a:extLst>
          </p:cNvPr>
          <p:cNvSpPr>
            <a:spLocks noGrp="1"/>
          </p:cNvSpPr>
          <p:nvPr>
            <p:ph sz="half" idx="1"/>
          </p:nvPr>
        </p:nvSpPr>
        <p:spPr>
          <a:xfrm>
            <a:off x="533400" y="1371600"/>
            <a:ext cx="8077200" cy="4800600"/>
          </a:xfrm>
        </p:spPr>
        <p:txBody>
          <a:bodyPr/>
          <a:lstStyle/>
          <a:p>
            <a:r>
              <a:rPr lang="en-US" dirty="0"/>
              <a:t>Questions from the Pediatric Integrated Care Survey:</a:t>
            </a:r>
          </a:p>
          <a:p>
            <a:pPr lvl="1">
              <a:spcAft>
                <a:spcPts val="600"/>
              </a:spcAft>
            </a:pPr>
            <a:r>
              <a:rPr lang="en-US" b="0" dirty="0"/>
              <a:t>Communication with Care Team Members Composite:</a:t>
            </a:r>
          </a:p>
          <a:p>
            <a:pPr marL="914400" lvl="2">
              <a:spcBef>
                <a:spcPts val="0"/>
              </a:spcBef>
              <a:spcAft>
                <a:spcPts val="600"/>
              </a:spcAft>
              <a:buFont typeface="Book Antiqua" panose="02040602050305030304" pitchFamily="18" charset="0"/>
              <a:buChar char="−"/>
            </a:pPr>
            <a:r>
              <a:rPr lang="en-US" kern="1200" dirty="0">
                <a:latin typeface="Book Antiqua" panose="02040602050305030304" pitchFamily="18" charset="0"/>
              </a:rPr>
              <a:t>Includes questions related to team members explaining things in a way a family member/caregiver can understand and listening carefully, a family member/caregiver feeling comfortable sharing concerns about a child's health, creating short-term and long-term care goals, etc. </a:t>
            </a:r>
          </a:p>
          <a:p>
            <a:pPr marL="914400" lvl="2">
              <a:spcBef>
                <a:spcPts val="0"/>
              </a:spcBef>
              <a:spcAft>
                <a:spcPts val="600"/>
              </a:spcAft>
              <a:buFont typeface="Book Antiqua" panose="02040602050305030304" pitchFamily="18" charset="0"/>
              <a:buChar char="−"/>
            </a:pPr>
            <a:r>
              <a:rPr lang="en-US" kern="1200" dirty="0">
                <a:latin typeface="Book Antiqua" panose="02040602050305030304" pitchFamily="18" charset="0"/>
              </a:rPr>
              <a:t>For more information, refer to the specifications distributed with the meeting materials.</a:t>
            </a:r>
          </a:p>
          <a:p>
            <a:pPr lvl="1"/>
            <a:endParaRPr lang="en-US" sz="1000" dirty="0"/>
          </a:p>
        </p:txBody>
      </p:sp>
    </p:spTree>
    <p:extLst>
      <p:ext uri="{BB962C8B-B14F-4D97-AF65-F5344CB8AC3E}">
        <p14:creationId xmlns:p14="http://schemas.microsoft.com/office/powerpoint/2010/main" val="1419574390"/>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Measures</a:t>
            </a:r>
          </a:p>
        </p:txBody>
      </p:sp>
      <p:sp>
        <p:nvSpPr>
          <p:cNvPr id="8" name="Content Placeholder 2">
            <a:extLst>
              <a:ext uri="{FF2B5EF4-FFF2-40B4-BE49-F238E27FC236}">
                <a16:creationId xmlns:a16="http://schemas.microsoft.com/office/drawing/2014/main" id="{9BC0C3FC-3CC7-4CED-A43F-93AE04C98277}"/>
              </a:ext>
            </a:extLst>
          </p:cNvPr>
          <p:cNvSpPr>
            <a:spLocks noGrp="1"/>
          </p:cNvSpPr>
          <p:nvPr>
            <p:ph sz="half" idx="1"/>
          </p:nvPr>
        </p:nvSpPr>
        <p:spPr>
          <a:xfrm>
            <a:off x="533400" y="1371600"/>
            <a:ext cx="8077200" cy="4556234"/>
          </a:xfrm>
        </p:spPr>
        <p:txBody>
          <a:bodyPr/>
          <a:lstStyle/>
          <a:p>
            <a:r>
              <a:rPr lang="en-US" dirty="0"/>
              <a:t>During a prior meeting, a Taskforce member recommended considering measures related to pain assessment and management unrelated to opioids. </a:t>
            </a:r>
            <a:endParaRPr lang="en-US" sz="1000" dirty="0"/>
          </a:p>
        </p:txBody>
      </p:sp>
      <p:graphicFrame>
        <p:nvGraphicFramePr>
          <p:cNvPr id="7" name="Content Placeholder 4"/>
          <p:cNvGraphicFramePr>
            <a:graphicFrameLocks/>
          </p:cNvGraphicFramePr>
          <p:nvPr>
            <p:extLst>
              <p:ext uri="{D42A27DB-BD31-4B8C-83A1-F6EECF244321}">
                <p14:modId xmlns:p14="http://schemas.microsoft.com/office/powerpoint/2010/main" val="3060090197"/>
              </p:ext>
            </p:extLst>
          </p:nvPr>
        </p:nvGraphicFramePr>
        <p:xfrm>
          <a:off x="340378" y="2592705"/>
          <a:ext cx="8463244" cy="1421130"/>
        </p:xfrm>
        <a:graphic>
          <a:graphicData uri="http://schemas.openxmlformats.org/drawingml/2006/table">
            <a:tbl>
              <a:tblPr/>
              <a:tblGrid>
                <a:gridCol w="914400">
                  <a:extLst>
                    <a:ext uri="{9D8B030D-6E8A-4147-A177-3AD203B41FA5}">
                      <a16:colId xmlns:a16="http://schemas.microsoft.com/office/drawing/2014/main" val="20000"/>
                    </a:ext>
                  </a:extLst>
                </a:gridCol>
                <a:gridCol w="3317222">
                  <a:extLst>
                    <a:ext uri="{9D8B030D-6E8A-4147-A177-3AD203B41FA5}">
                      <a16:colId xmlns:a16="http://schemas.microsoft.com/office/drawing/2014/main" val="20001"/>
                    </a:ext>
                  </a:extLst>
                </a:gridCol>
                <a:gridCol w="1410226">
                  <a:extLst>
                    <a:ext uri="{9D8B030D-6E8A-4147-A177-3AD203B41FA5}">
                      <a16:colId xmlns:a16="http://schemas.microsoft.com/office/drawing/2014/main" val="3963035950"/>
                    </a:ext>
                  </a:extLst>
                </a:gridCol>
                <a:gridCol w="1911096">
                  <a:extLst>
                    <a:ext uri="{9D8B030D-6E8A-4147-A177-3AD203B41FA5}">
                      <a16:colId xmlns:a16="http://schemas.microsoft.com/office/drawing/2014/main" val="20003"/>
                    </a:ext>
                  </a:extLst>
                </a:gridCol>
                <a:gridCol w="910300">
                  <a:extLst>
                    <a:ext uri="{9D8B030D-6E8A-4147-A177-3AD203B41FA5}">
                      <a16:colId xmlns:a16="http://schemas.microsoft.com/office/drawing/2014/main" val="20004"/>
                    </a:ext>
                  </a:extLst>
                </a:gridCol>
              </a:tblGrid>
              <a:tr h="323850">
                <a:tc>
                  <a:txBody>
                    <a:bodyPr/>
                    <a:lstStyle/>
                    <a:p>
                      <a:pPr algn="ctr" fontAlgn="ctr"/>
                      <a:r>
                        <a:rPr lang="en-US" sz="1600" b="1" i="0" u="none" strike="noStrike" dirty="0">
                          <a:solidFill>
                            <a:srgbClr val="FFC000"/>
                          </a:solidFill>
                          <a:effectLst/>
                          <a:latin typeface="+mn-lt"/>
                        </a:rPr>
                        <a:t>NQF#</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Measure Label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Steward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t"/>
                      <a:r>
                        <a:rPr lang="en-US" sz="1600" b="1" i="0" u="none" strike="noStrike" dirty="0">
                          <a:solidFill>
                            <a:srgbClr val="FFC000"/>
                          </a:solidFill>
                          <a:effectLst/>
                          <a:latin typeface="+mn-lt"/>
                        </a:rPr>
                        <a:t>  Data Source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Count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365760">
                <a:tc gridSpan="5">
                  <a:txBody>
                    <a:bodyPr/>
                    <a:lstStyle/>
                    <a:p>
                      <a:pPr marL="91440" algn="l" fontAlgn="t"/>
                      <a:r>
                        <a:rPr lang="en-US" sz="1600" b="1" i="0" u="none" strike="noStrike" dirty="0">
                          <a:solidFill>
                            <a:schemeClr val="tx1"/>
                          </a:solidFill>
                          <a:effectLst/>
                          <a:latin typeface="+mn-lt"/>
                        </a:rPr>
                        <a:t>Adult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pPr marL="91440" marR="0" indent="0" algn="l" defTabSz="457200" rtl="0" eaLnBrk="1" fontAlgn="t" latinLnBrk="0" hangingPunct="1">
                        <a:lnSpc>
                          <a:spcPct val="100000"/>
                        </a:lnSpc>
                        <a:spcBef>
                          <a:spcPts val="0"/>
                        </a:spcBef>
                        <a:spcAft>
                          <a:spcPts val="0"/>
                        </a:spcAft>
                        <a:buClrTx/>
                        <a:buSzTx/>
                        <a:buFontTx/>
                        <a:buNone/>
                        <a:tabLst/>
                        <a:defRPr/>
                      </a:pPr>
                      <a:endParaRPr lang="en-US" sz="1600" kern="1200" baseline="0" dirty="0">
                        <a:solidFill>
                          <a:schemeClr val="tx1"/>
                        </a:solidFill>
                        <a:effectLst/>
                        <a:latin typeface="+mn-lt"/>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pPr marL="91440" marR="0" lvl="0" indent="0" algn="l" defTabSz="457200" rtl="0" eaLnBrk="1" fontAlgn="t" latinLnBrk="0" hangingPunct="1">
                        <a:lnSpc>
                          <a:spcPct val="100000"/>
                        </a:lnSpc>
                        <a:spcBef>
                          <a:spcPts val="0"/>
                        </a:spcBef>
                        <a:spcAft>
                          <a:spcPts val="0"/>
                        </a:spcAft>
                        <a:buClrTx/>
                        <a:buSzTx/>
                        <a:buFontTx/>
                        <a:buNone/>
                        <a:tabLst/>
                        <a:defRPr/>
                      </a:pPr>
                      <a:endParaRPr lang="en-US" sz="1600" b="0" i="0" u="none" strike="noStrike"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pPr marL="91440" marR="0" lvl="0" indent="0" algn="l" defTabSz="457200" rtl="0" eaLnBrk="1" fontAlgn="t" latinLnBrk="0" hangingPunct="1">
                        <a:lnSpc>
                          <a:spcPct val="100000"/>
                        </a:lnSpc>
                        <a:spcBef>
                          <a:spcPts val="0"/>
                        </a:spcBef>
                        <a:spcAft>
                          <a:spcPts val="0"/>
                        </a:spcAft>
                        <a:buClrTx/>
                        <a:buSzTx/>
                        <a:buFontTx/>
                        <a:buNone/>
                        <a:tabLst/>
                        <a:defRPr/>
                      </a:pPr>
                      <a:endParaRPr lang="en-US" sz="1600" b="0" i="0" u="none" strike="noStrike" baseline="0"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pPr marL="91440" marR="0" lvl="0" indent="0" algn="l" defTabSz="457200" rtl="0" eaLnBrk="1" fontAlgn="t" latinLnBrk="0" hangingPunct="1">
                        <a:lnSpc>
                          <a:spcPct val="100000"/>
                        </a:lnSpc>
                        <a:spcBef>
                          <a:spcPts val="0"/>
                        </a:spcBef>
                        <a:spcAft>
                          <a:spcPts val="0"/>
                        </a:spcAft>
                        <a:buClrTx/>
                        <a:buSzTx/>
                        <a:buFontTx/>
                        <a:buNone/>
                        <a:tabLst/>
                        <a:defRPr/>
                      </a:pPr>
                      <a:endParaRPr lang="en-US" sz="1600" b="0" i="0" u="none" strike="noStrike"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2297935322"/>
                  </a:ext>
                </a:extLst>
              </a:tr>
              <a:tr h="731520">
                <a:tc>
                  <a:txBody>
                    <a:bodyPr/>
                    <a:lstStyle/>
                    <a:p>
                      <a:pPr algn="ctr" fontAlgn="t"/>
                      <a:r>
                        <a:rPr lang="en-US" sz="1600" b="0" i="0" u="none" strike="noStrike" dirty="0">
                          <a:solidFill>
                            <a:schemeClr val="tx1"/>
                          </a:solidFill>
                          <a:effectLst/>
                          <a:latin typeface="+mn-lt"/>
                        </a:rPr>
                        <a:t>0420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60325" marR="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Pain Assessment and Follow-Up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CMS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Claims/Clinical Data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32465450"/>
                  </a:ext>
                </a:extLst>
              </a:tr>
            </a:tbl>
          </a:graphicData>
        </a:graphic>
      </p:graphicFrame>
    </p:spTree>
    <p:extLst>
      <p:ext uri="{BB962C8B-B14F-4D97-AF65-F5344CB8AC3E}">
        <p14:creationId xmlns:p14="http://schemas.microsoft.com/office/powerpoint/2010/main" val="1065037658"/>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sz="half" idx="1"/>
          </p:nvPr>
        </p:nvSpPr>
        <p:spPr>
          <a:xfrm>
            <a:off x="533400" y="1645920"/>
            <a:ext cx="8074152" cy="4556234"/>
          </a:xfrm>
        </p:spPr>
        <p:txBody>
          <a:bodyPr/>
          <a:lstStyle/>
          <a:p>
            <a:r>
              <a:rPr lang="en-US" dirty="0"/>
              <a:t>Welcome</a:t>
            </a:r>
          </a:p>
          <a:p>
            <a:r>
              <a:rPr lang="en-US" dirty="0"/>
              <a:t>Recap of 2-27-18 Meeting Decisions &amp; Discussion of Follow-Up Items</a:t>
            </a:r>
          </a:p>
          <a:p>
            <a:r>
              <a:rPr lang="en-US" dirty="0"/>
              <a:t>Measure Review Progress Update</a:t>
            </a:r>
          </a:p>
          <a:p>
            <a:r>
              <a:rPr lang="en-US" dirty="0"/>
              <a:t>Continued Review of Candidate Measures</a:t>
            </a:r>
          </a:p>
          <a:p>
            <a:r>
              <a:rPr lang="en-US" dirty="0"/>
              <a:t>Revisit Health Behaviors Measures</a:t>
            </a:r>
          </a:p>
          <a:p>
            <a:r>
              <a:rPr lang="en-US" dirty="0"/>
              <a:t>Review of Scoring Measures against Guiding Principles</a:t>
            </a:r>
          </a:p>
          <a:p>
            <a:r>
              <a:rPr lang="en-US" dirty="0"/>
              <a:t>Next Steps</a:t>
            </a:r>
          </a:p>
        </p:txBody>
      </p:sp>
      <p:sp>
        <p:nvSpPr>
          <p:cNvPr id="4" name="Rectangle 3"/>
          <p:cNvSpPr/>
          <p:nvPr/>
        </p:nvSpPr>
        <p:spPr>
          <a:xfrm>
            <a:off x="-152400" y="1600200"/>
            <a:ext cx="9448800" cy="533400"/>
          </a:xfrm>
          <a:prstGeom prst="rect">
            <a:avLst/>
          </a:prstGeom>
          <a:solidFill>
            <a:srgbClr val="FFC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55493892"/>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4B721-9E20-43F1-B5BA-3A0B43DBFB18}"/>
              </a:ext>
            </a:extLst>
          </p:cNvPr>
          <p:cNvSpPr>
            <a:spLocks noGrp="1"/>
          </p:cNvSpPr>
          <p:nvPr>
            <p:ph type="title"/>
          </p:nvPr>
        </p:nvSpPr>
        <p:spPr/>
        <p:txBody>
          <a:bodyPr/>
          <a:lstStyle/>
          <a:p>
            <a:r>
              <a:rPr lang="en-US" dirty="0"/>
              <a:t>Confirmation of Denominator Size Adequacy</a:t>
            </a:r>
          </a:p>
        </p:txBody>
      </p:sp>
      <p:sp>
        <p:nvSpPr>
          <p:cNvPr id="3" name="Content Placeholder 2">
            <a:extLst>
              <a:ext uri="{FF2B5EF4-FFF2-40B4-BE49-F238E27FC236}">
                <a16:creationId xmlns:a16="http://schemas.microsoft.com/office/drawing/2014/main" id="{2DB1F8F3-20BC-4DFE-87CC-341DCD1F6A2D}"/>
              </a:ext>
            </a:extLst>
          </p:cNvPr>
          <p:cNvSpPr>
            <a:spLocks noGrp="1"/>
          </p:cNvSpPr>
          <p:nvPr>
            <p:ph sz="half" idx="1"/>
          </p:nvPr>
        </p:nvSpPr>
        <p:spPr>
          <a:xfrm>
            <a:off x="533400" y="1066800"/>
            <a:ext cx="8077200" cy="4556234"/>
          </a:xfrm>
        </p:spPr>
        <p:txBody>
          <a:bodyPr/>
          <a:lstStyle/>
          <a:p>
            <a:r>
              <a:rPr lang="en-US" dirty="0"/>
              <a:t>During the first pass review, on occasion, Taskforce members expressed concern about the adequacy of denominator size for select measures at the ACO level.  Taskforce staff have identified the following list of tentatively endorsed measures for insurer confirmation of denominator size adequacy.</a:t>
            </a:r>
          </a:p>
        </p:txBody>
      </p:sp>
      <p:sp>
        <p:nvSpPr>
          <p:cNvPr id="4" name="Rectangle 3">
            <a:extLst>
              <a:ext uri="{FF2B5EF4-FFF2-40B4-BE49-F238E27FC236}">
                <a16:creationId xmlns:a16="http://schemas.microsoft.com/office/drawing/2014/main" id="{9D7644A2-D711-42D7-A81C-1CB34AE5022A}"/>
              </a:ext>
            </a:extLst>
          </p:cNvPr>
          <p:cNvSpPr/>
          <p:nvPr/>
        </p:nvSpPr>
        <p:spPr>
          <a:xfrm>
            <a:off x="609600" y="2667000"/>
            <a:ext cx="8001000" cy="4278094"/>
          </a:xfrm>
          <a:prstGeom prst="rect">
            <a:avLst/>
          </a:prstGeom>
        </p:spPr>
        <p:txBody>
          <a:bodyPr wrap="square" numCol="2" spcCol="182880">
            <a:spAutoFit/>
          </a:bodyPr>
          <a:lstStyle/>
          <a:p>
            <a:pPr marL="342900" indent="-342900">
              <a:buFont typeface="+mj-lt"/>
              <a:buAutoNum type="arabicPeriod"/>
            </a:pPr>
            <a:r>
              <a:rPr lang="en-US" sz="1700" dirty="0">
                <a:latin typeface="Book Antiqua" panose="02040602050305030304" pitchFamily="18" charset="0"/>
              </a:rPr>
              <a:t>Follow-Up Care for Children Prescribed Attention- Deficit/Hyperactivity Disorder Medication - Continuation &amp; Maintenance</a:t>
            </a:r>
          </a:p>
          <a:p>
            <a:pPr marL="342900" indent="-342900">
              <a:buFont typeface="+mj-lt"/>
              <a:buAutoNum type="arabicPeriod"/>
            </a:pPr>
            <a:r>
              <a:rPr lang="en-US" sz="1700" dirty="0">
                <a:latin typeface="Book Antiqua" panose="02040602050305030304" pitchFamily="18" charset="0"/>
              </a:rPr>
              <a:t>Child and Adolescent Major Depressive Disorder: Suicide Risk Assessment</a:t>
            </a:r>
          </a:p>
          <a:p>
            <a:pPr marL="342900" indent="-342900">
              <a:buFont typeface="+mj-lt"/>
              <a:buAutoNum type="arabicPeriod"/>
            </a:pPr>
            <a:r>
              <a:rPr lang="en-US" sz="1700" dirty="0">
                <a:latin typeface="Book Antiqua" panose="02040602050305030304" pitchFamily="18" charset="0"/>
              </a:rPr>
              <a:t>Metabolic Monitoring for Children and Adolescents on Antipsychotics</a:t>
            </a:r>
          </a:p>
          <a:p>
            <a:pPr marL="342900" indent="-342900">
              <a:buFont typeface="+mj-lt"/>
              <a:buAutoNum type="arabicPeriod"/>
            </a:pPr>
            <a:r>
              <a:rPr lang="en-US" sz="1700" dirty="0">
                <a:latin typeface="Book Antiqua" panose="02040602050305030304" pitchFamily="18" charset="0"/>
              </a:rPr>
              <a:t>Use of First-Line Psychosocial Care for Children and Adolescents on Antipsychotics</a:t>
            </a:r>
          </a:p>
          <a:p>
            <a:pPr marL="342900" indent="-342900">
              <a:buFont typeface="+mj-lt"/>
              <a:buAutoNum type="arabicPeriod"/>
            </a:pPr>
            <a:r>
              <a:rPr lang="en-US" sz="1700" dirty="0">
                <a:latin typeface="Book Antiqua" panose="02040602050305030304" pitchFamily="18" charset="0"/>
              </a:rPr>
              <a:t>Follow-Up After Hospitalization for Mental Illness (30-Day)</a:t>
            </a:r>
          </a:p>
          <a:p>
            <a:pPr marL="342900" indent="-342900">
              <a:buFont typeface="+mj-lt"/>
              <a:buAutoNum type="arabicPeriod"/>
            </a:pPr>
            <a:endParaRPr lang="en-US" sz="1700" dirty="0">
              <a:latin typeface="Book Antiqua" panose="02040602050305030304" pitchFamily="18" charset="0"/>
            </a:endParaRPr>
          </a:p>
          <a:p>
            <a:pPr marL="342900" indent="-342900">
              <a:buFont typeface="+mj-lt"/>
              <a:buAutoNum type="arabicPeriod"/>
            </a:pPr>
            <a:r>
              <a:rPr lang="en-US" sz="1700" dirty="0">
                <a:latin typeface="Book Antiqua" panose="02040602050305030304" pitchFamily="18" charset="0"/>
              </a:rPr>
              <a:t>Follow-Up After Hospitalization for Mental Illness (7-Day)</a:t>
            </a:r>
          </a:p>
          <a:p>
            <a:pPr marL="342900" indent="-342900">
              <a:buFont typeface="+mj-lt"/>
              <a:buAutoNum type="arabicPeriod"/>
            </a:pPr>
            <a:r>
              <a:rPr lang="en-US" sz="1700" dirty="0">
                <a:latin typeface="Book Antiqua" panose="02040602050305030304" pitchFamily="18" charset="0"/>
              </a:rPr>
              <a:t>Initiation and Engagement of Alcohol and Other Drug Dependence Treatment - Initiation</a:t>
            </a:r>
          </a:p>
          <a:p>
            <a:pPr marL="342900" indent="-342900">
              <a:buFont typeface="+mj-lt"/>
              <a:buAutoNum type="arabicPeriod"/>
            </a:pPr>
            <a:r>
              <a:rPr lang="en-US" sz="1700" dirty="0">
                <a:latin typeface="Book Antiqua" panose="02040602050305030304" pitchFamily="18" charset="0"/>
              </a:rPr>
              <a:t>Initiation and Engagement of Alcohol and Other Drug Dependence Treatment - Engagement</a:t>
            </a:r>
          </a:p>
          <a:p>
            <a:pPr marL="342900" indent="-342900">
              <a:buFont typeface="+mj-lt"/>
              <a:buAutoNum type="arabicPeriod"/>
            </a:pPr>
            <a:r>
              <a:rPr lang="en-US" sz="1700" dirty="0">
                <a:latin typeface="Book Antiqua" panose="02040602050305030304" pitchFamily="18" charset="0"/>
              </a:rPr>
              <a:t>Follow-up After Emergency Department Visit for Mental Health</a:t>
            </a:r>
          </a:p>
          <a:p>
            <a:pPr marL="342900" indent="-342900">
              <a:buFont typeface="+mj-lt"/>
              <a:buAutoNum type="arabicPeriod"/>
            </a:pPr>
            <a:r>
              <a:rPr lang="en-US" sz="1700" dirty="0">
                <a:latin typeface="Book Antiqua" panose="02040602050305030304" pitchFamily="18" charset="0"/>
              </a:rPr>
              <a:t>Continuity of Pharmacotherapy for Opioid Use Disorder</a:t>
            </a:r>
          </a:p>
          <a:p>
            <a:pPr marL="342900" indent="-342900">
              <a:buFont typeface="+mj-lt"/>
              <a:buAutoNum type="arabicPeriod"/>
            </a:pPr>
            <a:r>
              <a:rPr lang="en-US" sz="1700" dirty="0">
                <a:latin typeface="Book Antiqua" panose="02040602050305030304" pitchFamily="18" charset="0"/>
              </a:rPr>
              <a:t>Use of Imaging Studies for Low Back Pain</a:t>
            </a:r>
          </a:p>
        </p:txBody>
      </p:sp>
    </p:spTree>
    <p:extLst>
      <p:ext uri="{BB962C8B-B14F-4D97-AF65-F5344CB8AC3E}">
        <p14:creationId xmlns:p14="http://schemas.microsoft.com/office/powerpoint/2010/main" val="332230830"/>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sz="half" idx="1"/>
          </p:nvPr>
        </p:nvSpPr>
        <p:spPr>
          <a:xfrm>
            <a:off x="533400" y="1645920"/>
            <a:ext cx="8074152" cy="4556234"/>
          </a:xfrm>
        </p:spPr>
        <p:txBody>
          <a:bodyPr/>
          <a:lstStyle/>
          <a:p>
            <a:r>
              <a:rPr lang="en-US" dirty="0"/>
              <a:t>Welcome</a:t>
            </a:r>
          </a:p>
          <a:p>
            <a:r>
              <a:rPr lang="en-US" dirty="0"/>
              <a:t>Recap of 2-27-18 Meeting Decisions &amp; Discussion of Follow-Up Items</a:t>
            </a:r>
          </a:p>
          <a:p>
            <a:r>
              <a:rPr lang="en-US" dirty="0"/>
              <a:t>Measure Review Progress Update</a:t>
            </a:r>
          </a:p>
          <a:p>
            <a:r>
              <a:rPr lang="en-US" dirty="0"/>
              <a:t>Continued Review of Candidate Measures</a:t>
            </a:r>
          </a:p>
          <a:p>
            <a:r>
              <a:rPr lang="en-US" dirty="0"/>
              <a:t>Revisit Health Behaviors Measures</a:t>
            </a:r>
          </a:p>
          <a:p>
            <a:r>
              <a:rPr lang="en-US" dirty="0"/>
              <a:t>Review of Scoring Measures against Guiding Principles</a:t>
            </a:r>
          </a:p>
          <a:p>
            <a:r>
              <a:rPr lang="en-US" dirty="0"/>
              <a:t>Next Steps</a:t>
            </a:r>
          </a:p>
        </p:txBody>
      </p:sp>
      <p:sp>
        <p:nvSpPr>
          <p:cNvPr id="4" name="Rectangle 3"/>
          <p:cNvSpPr/>
          <p:nvPr/>
        </p:nvSpPr>
        <p:spPr>
          <a:xfrm>
            <a:off x="-153924" y="3733800"/>
            <a:ext cx="9448800" cy="533400"/>
          </a:xfrm>
          <a:prstGeom prst="rect">
            <a:avLst/>
          </a:prstGeom>
          <a:solidFill>
            <a:srgbClr val="FFC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30146022"/>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BE7A925-284C-42D3-8A25-A6D362BF8552}"/>
              </a:ext>
            </a:extLst>
          </p:cNvPr>
          <p:cNvSpPr>
            <a:spLocks noGrp="1"/>
          </p:cNvSpPr>
          <p:nvPr>
            <p:ph type="title"/>
          </p:nvPr>
        </p:nvSpPr>
        <p:spPr/>
        <p:txBody>
          <a:bodyPr/>
          <a:lstStyle/>
          <a:p>
            <a:r>
              <a:rPr lang="en-US" dirty="0"/>
              <a:t>Revisit Health Behaviors Measures</a:t>
            </a:r>
          </a:p>
        </p:txBody>
      </p:sp>
      <p:sp>
        <p:nvSpPr>
          <p:cNvPr id="4" name="Content Placeholder 3">
            <a:extLst>
              <a:ext uri="{FF2B5EF4-FFF2-40B4-BE49-F238E27FC236}">
                <a16:creationId xmlns:a16="http://schemas.microsoft.com/office/drawing/2014/main" id="{7B963603-1C77-4C29-B464-C5DAB6681CFF}"/>
              </a:ext>
            </a:extLst>
          </p:cNvPr>
          <p:cNvSpPr>
            <a:spLocks noGrp="1"/>
          </p:cNvSpPr>
          <p:nvPr>
            <p:ph sz="half" idx="1"/>
          </p:nvPr>
        </p:nvSpPr>
        <p:spPr/>
        <p:txBody>
          <a:bodyPr/>
          <a:lstStyle/>
          <a:p>
            <a:r>
              <a:rPr lang="en-US" dirty="0"/>
              <a:t>The Taskforce initially reviewed Health Behaviors measures during its 2-6-18 meeting, but deferred consideration until after the presentation of DPH data.</a:t>
            </a:r>
          </a:p>
          <a:p>
            <a:pPr lvl="1"/>
            <a:r>
              <a:rPr lang="en-US" b="0" dirty="0"/>
              <a:t>At the time, there was general consensus that it was important to consider measures beyond clinical care, but did not agree on a specific measurement approach.</a:t>
            </a:r>
            <a:endParaRPr lang="en-US" dirty="0"/>
          </a:p>
        </p:txBody>
      </p:sp>
      <p:sp>
        <p:nvSpPr>
          <p:cNvPr id="5" name="Content Placeholder 3">
            <a:extLst>
              <a:ext uri="{FF2B5EF4-FFF2-40B4-BE49-F238E27FC236}">
                <a16:creationId xmlns:a16="http://schemas.microsoft.com/office/drawing/2014/main" id="{55C0D3C8-D7B3-457B-8793-9CFBA123C04C}"/>
              </a:ext>
            </a:extLst>
          </p:cNvPr>
          <p:cNvSpPr txBox="1">
            <a:spLocks/>
          </p:cNvSpPr>
          <p:nvPr/>
        </p:nvSpPr>
        <p:spPr bwMode="auto">
          <a:xfrm>
            <a:off x="533400" y="3810000"/>
            <a:ext cx="8077200" cy="762000"/>
          </a:xfrm>
          <a:prstGeom prst="rect">
            <a:avLst/>
          </a:prstGeom>
          <a:solidFill>
            <a:srgbClr val="FFC000"/>
          </a:solidFill>
          <a:ln w="6350" cmpd="sng">
            <a:noFill/>
            <a:miter lim="800000"/>
            <a:headEnd/>
            <a:tailEnd/>
          </a:ln>
        </p:spPr>
        <p:txBody>
          <a:bodyPr vert="horz" wrap="square" lIns="45720" tIns="46038" rIns="45720" bIns="46038" numCol="1" anchor="t" anchorCtr="0" compatLnSpc="1">
            <a:prstTxWarp prst="textNoShape">
              <a:avLst/>
            </a:prstTxWarp>
          </a:bodyPr>
          <a:lstStyle>
            <a:lvl1pPr marL="381000" indent="-381000" algn="l" rtl="0" eaLnBrk="1" fontAlgn="base" hangingPunct="1">
              <a:spcBef>
                <a:spcPct val="0"/>
              </a:spcBef>
              <a:spcAft>
                <a:spcPts val="1200"/>
              </a:spcAft>
              <a:buClrTx/>
              <a:buSzPct val="100000"/>
              <a:buFont typeface="Wingdings" pitchFamily="2" charset="2"/>
              <a:buChar char="n"/>
              <a:defRPr sz="2000" b="1">
                <a:solidFill>
                  <a:schemeClr val="tx1"/>
                </a:solidFill>
                <a:latin typeface="Book Antiqua" pitchFamily="18" charset="0"/>
                <a:ea typeface="Calibri" pitchFamily="34" charset="0"/>
                <a:cs typeface="Calibri" pitchFamily="34" charset="0"/>
              </a:defRPr>
            </a:lvl1pPr>
            <a:lvl2pPr marL="568325" indent="-222250" algn="l" rtl="0" eaLnBrk="1" fontAlgn="base" hangingPunct="1">
              <a:spcBef>
                <a:spcPct val="0"/>
              </a:spcBef>
              <a:spcAft>
                <a:spcPts val="1200"/>
              </a:spcAft>
              <a:buClrTx/>
              <a:buSzPct val="100000"/>
              <a:buFont typeface="Arial" pitchFamily="34" charset="0"/>
              <a:buChar char="•"/>
              <a:defRPr sz="2000" b="1">
                <a:solidFill>
                  <a:schemeClr val="tx1"/>
                </a:solidFill>
                <a:latin typeface="Book Antiqua" pitchFamily="18" charset="0"/>
                <a:ea typeface="Calibri" pitchFamily="34" charset="0"/>
                <a:cs typeface="Calibri" pitchFamily="34" charset="0"/>
              </a:defRPr>
            </a:lvl2pPr>
            <a:lvl3pPr marL="739775" indent="-342900" algn="l" rtl="0" eaLnBrk="1" fontAlgn="base" hangingPunct="1">
              <a:lnSpc>
                <a:spcPct val="90000"/>
              </a:lnSpc>
              <a:spcBef>
                <a:spcPct val="25000"/>
              </a:spcBef>
              <a:spcAft>
                <a:spcPct val="0"/>
              </a:spcAft>
              <a:buClr>
                <a:schemeClr val="tx1"/>
              </a:buClr>
              <a:buNone/>
              <a:defRPr>
                <a:solidFill>
                  <a:schemeClr val="tx1"/>
                </a:solidFill>
                <a:latin typeface="+mn-lt"/>
                <a:ea typeface="Calibri" pitchFamily="34" charset="0"/>
                <a:cs typeface="Calibri" pitchFamily="34" charset="0"/>
              </a:defRPr>
            </a:lvl3pPr>
            <a:lvl4pPr marL="914400" indent="-346075" algn="l" rtl="0" eaLnBrk="1" fontAlgn="base" hangingPunct="1">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1" fontAlgn="base" hangingPunct="1">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6pPr>
            <a:lvl7pPr marL="22479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7pPr>
            <a:lvl8pPr marL="27051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8pPr>
            <a:lvl9pPr marL="31623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9pPr>
          </a:lstStyle>
          <a:p>
            <a:r>
              <a:rPr lang="en-US" kern="0" dirty="0"/>
              <a:t>Does the Taskforce want to re-consider measures of Health Behaviors at this time?</a:t>
            </a:r>
          </a:p>
        </p:txBody>
      </p:sp>
    </p:spTree>
    <p:extLst>
      <p:ext uri="{BB962C8B-B14F-4D97-AF65-F5344CB8AC3E}">
        <p14:creationId xmlns:p14="http://schemas.microsoft.com/office/powerpoint/2010/main" val="3029870061"/>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34C265-8D1B-4423-86B7-7713CEEB4A89}"/>
              </a:ext>
            </a:extLst>
          </p:cNvPr>
          <p:cNvSpPr>
            <a:spLocks noGrp="1"/>
          </p:cNvSpPr>
          <p:nvPr>
            <p:ph type="title"/>
          </p:nvPr>
        </p:nvSpPr>
        <p:spPr/>
        <p:txBody>
          <a:bodyPr/>
          <a:lstStyle/>
          <a:p>
            <a:r>
              <a:rPr lang="en-US" dirty="0"/>
              <a:t>Health Behaviors:</a:t>
            </a:r>
            <a:br>
              <a:rPr lang="en-US" dirty="0"/>
            </a:br>
            <a:r>
              <a:rPr lang="en-US" dirty="0"/>
              <a:t>Diet and Exercise</a:t>
            </a:r>
          </a:p>
        </p:txBody>
      </p:sp>
      <p:graphicFrame>
        <p:nvGraphicFramePr>
          <p:cNvPr id="5" name="Content Placeholder 4">
            <a:extLst>
              <a:ext uri="{FF2B5EF4-FFF2-40B4-BE49-F238E27FC236}">
                <a16:creationId xmlns:a16="http://schemas.microsoft.com/office/drawing/2014/main" id="{812862B9-9C03-4E9D-B885-919D9B5A1BE4}"/>
              </a:ext>
            </a:extLst>
          </p:cNvPr>
          <p:cNvGraphicFramePr>
            <a:graphicFrameLocks/>
          </p:cNvGraphicFramePr>
          <p:nvPr>
            <p:extLst>
              <p:ext uri="{D42A27DB-BD31-4B8C-83A1-F6EECF244321}">
                <p14:modId xmlns:p14="http://schemas.microsoft.com/office/powerpoint/2010/main" val="4003713064"/>
              </p:ext>
            </p:extLst>
          </p:nvPr>
        </p:nvGraphicFramePr>
        <p:xfrm>
          <a:off x="340378" y="1371600"/>
          <a:ext cx="8463244" cy="4760595"/>
        </p:xfrm>
        <a:graphic>
          <a:graphicData uri="http://schemas.openxmlformats.org/drawingml/2006/table">
            <a:tbl>
              <a:tblPr/>
              <a:tblGrid>
                <a:gridCol w="914400">
                  <a:extLst>
                    <a:ext uri="{9D8B030D-6E8A-4147-A177-3AD203B41FA5}">
                      <a16:colId xmlns:a16="http://schemas.microsoft.com/office/drawing/2014/main" val="20000"/>
                    </a:ext>
                  </a:extLst>
                </a:gridCol>
                <a:gridCol w="3698222">
                  <a:extLst>
                    <a:ext uri="{9D8B030D-6E8A-4147-A177-3AD203B41FA5}">
                      <a16:colId xmlns:a16="http://schemas.microsoft.com/office/drawing/2014/main" val="20001"/>
                    </a:ext>
                  </a:extLst>
                </a:gridCol>
                <a:gridCol w="1371600">
                  <a:extLst>
                    <a:ext uri="{9D8B030D-6E8A-4147-A177-3AD203B41FA5}">
                      <a16:colId xmlns:a16="http://schemas.microsoft.com/office/drawing/2014/main" val="1593610139"/>
                    </a:ext>
                  </a:extLst>
                </a:gridCol>
                <a:gridCol w="1568722">
                  <a:extLst>
                    <a:ext uri="{9D8B030D-6E8A-4147-A177-3AD203B41FA5}">
                      <a16:colId xmlns:a16="http://schemas.microsoft.com/office/drawing/2014/main" val="466059322"/>
                    </a:ext>
                  </a:extLst>
                </a:gridCol>
                <a:gridCol w="910300">
                  <a:extLst>
                    <a:ext uri="{9D8B030D-6E8A-4147-A177-3AD203B41FA5}">
                      <a16:colId xmlns:a16="http://schemas.microsoft.com/office/drawing/2014/main" val="20004"/>
                    </a:ext>
                  </a:extLst>
                </a:gridCol>
              </a:tblGrid>
              <a:tr h="323850">
                <a:tc>
                  <a:txBody>
                    <a:bodyPr/>
                    <a:lstStyle/>
                    <a:p>
                      <a:pPr algn="ctr" fontAlgn="ctr"/>
                      <a:r>
                        <a:rPr lang="en-US" sz="1600" b="1" i="0" u="none" strike="noStrike" dirty="0">
                          <a:solidFill>
                            <a:srgbClr val="FFC000"/>
                          </a:solidFill>
                          <a:effectLst/>
                          <a:latin typeface="+mn-lt"/>
                        </a:rPr>
                        <a:t>NQF#</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Measure Label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Steward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t"/>
                      <a:r>
                        <a:rPr lang="en-US" sz="1600" b="1" i="0" u="none" strike="noStrike" dirty="0">
                          <a:solidFill>
                            <a:srgbClr val="FFC000"/>
                          </a:solidFill>
                          <a:effectLst/>
                          <a:latin typeface="+mn-lt"/>
                        </a:rPr>
                        <a:t>  Data Source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Count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365760">
                <a:tc gridSpan="5">
                  <a:txBody>
                    <a:bodyPr/>
                    <a:lstStyle/>
                    <a:p>
                      <a:pPr marL="91440" algn="l" fontAlgn="t"/>
                      <a:r>
                        <a:rPr lang="en-US" sz="1600" b="1" i="0" u="none" strike="noStrike" dirty="0">
                          <a:solidFill>
                            <a:schemeClr val="tx1"/>
                          </a:solidFill>
                          <a:effectLst/>
                          <a:latin typeface="+mn-lt"/>
                        </a:rPr>
                        <a:t>Adult and Pediatric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pPr marL="60325" marR="0" indent="0" algn="l" defTabSz="457200" rtl="0" eaLnBrk="1" fontAlgn="t" latinLnBrk="0" hangingPunct="1">
                        <a:lnSpc>
                          <a:spcPct val="100000"/>
                        </a:lnSpc>
                        <a:spcBef>
                          <a:spcPts val="0"/>
                        </a:spcBef>
                        <a:spcAft>
                          <a:spcPts val="0"/>
                        </a:spcAft>
                        <a:buClrTx/>
                        <a:buSzTx/>
                        <a:buFontTx/>
                        <a:buNone/>
                        <a:tabLst/>
                        <a:defRPr/>
                      </a:pPr>
                      <a:endParaRPr lang="en-US" sz="1600" kern="1200" baseline="0" dirty="0">
                        <a:solidFill>
                          <a:schemeClr val="tx1"/>
                        </a:solidFill>
                        <a:effectLst/>
                        <a:latin typeface="+mn-lt"/>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lnL w="6350" cap="flat" cmpd="sng" algn="ctr">
                      <a:solidFill>
                        <a:srgbClr val="000000"/>
                      </a:solidFill>
                      <a:prstDash val="solid"/>
                      <a:round/>
                      <a:headEnd type="none" w="med" len="med"/>
                      <a:tailEnd type="none" w="med" len="med"/>
                    </a:lnL>
                    <a:lnT w="6350" cap="flat" cmpd="sng" algn="ctr">
                      <a:solidFill>
                        <a:srgbClr val="000000"/>
                      </a:solidFill>
                      <a:prstDash val="solid"/>
                      <a:round/>
                      <a:headEnd type="none" w="med" len="med"/>
                      <a:tailEnd type="none" w="med" len="med"/>
                    </a:lnT>
                  </a:tcPr>
                </a:tc>
                <a:tc hMerge="1">
                  <a:txBody>
                    <a:bodyPr/>
                    <a:lstStyle/>
                    <a:p>
                      <a:endParaRPr lang="en-US"/>
                    </a:p>
                  </a:txBody>
                  <a:tcPr>
                    <a:lnL w="6350" cap="flat" cmpd="sng" algn="ctr">
                      <a:solidFill>
                        <a:srgbClr val="000000"/>
                      </a:solidFill>
                      <a:prstDash val="solid"/>
                      <a:round/>
                      <a:headEnd type="none" w="med" len="med"/>
                      <a:tailEnd type="none" w="med" len="med"/>
                    </a:lnL>
                    <a:lnT w="6350" cap="flat" cmpd="sng" algn="ctr">
                      <a:solidFill>
                        <a:srgbClr val="000000"/>
                      </a:solidFill>
                      <a:prstDash val="solid"/>
                      <a:round/>
                      <a:headEnd type="none" w="med" len="med"/>
                      <a:tailEnd type="none" w="med" len="med"/>
                    </a:lnT>
                  </a:tcPr>
                </a:tc>
                <a:tc hMerge="1">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endParaRPr lang="en-US" sz="1600" b="0" i="0" u="none" strike="noStrike"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67799484"/>
                  </a:ext>
                </a:extLst>
              </a:tr>
              <a:tr h="731520">
                <a:tc>
                  <a:txBody>
                    <a:bodyPr/>
                    <a:lstStyle/>
                    <a:p>
                      <a:pPr algn="ctr" fontAlgn="t"/>
                      <a:r>
                        <a:rPr lang="en-US" sz="1600" b="0" i="0" u="none" strike="noStrike" dirty="0">
                          <a:solidFill>
                            <a:schemeClr val="tx1"/>
                          </a:solidFill>
                          <a:effectLst/>
                          <a:latin typeface="+mn-lt"/>
                        </a:rPr>
                        <a:t>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60325" marR="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Increase the Contribution of Total Fruit to the Diets of the Population Aged 2 Years and Older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a:solidFill>
                            <a:schemeClr val="tx1"/>
                          </a:solidFill>
                          <a:effectLst/>
                          <a:latin typeface="+mn-lt"/>
                        </a:rPr>
                        <a:t>Healthy People 2020</a:t>
                      </a:r>
                      <a:endParaRPr lang="en-US" sz="1600" b="0" i="0" u="none" strike="noStrike"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no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a:solidFill>
                            <a:schemeClr val="tx1"/>
                          </a:solidFill>
                          <a:effectLst/>
                          <a:latin typeface="+mn-lt"/>
                        </a:rPr>
                        <a:t>Survey</a:t>
                      </a:r>
                      <a:endParaRPr lang="en-US" sz="1600" b="0" i="0" u="none" strike="noStrike" baseline="0"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27541263"/>
                  </a:ext>
                </a:extLst>
              </a:tr>
              <a:tr h="731520">
                <a:tc>
                  <a:txBody>
                    <a:bodyPr/>
                    <a:lstStyle/>
                    <a:p>
                      <a:pPr algn="ctr" fontAlgn="t"/>
                      <a:r>
                        <a:rPr lang="en-US" sz="1600" b="0" i="0" u="none" strike="noStrike" dirty="0">
                          <a:solidFill>
                            <a:schemeClr val="tx1"/>
                          </a:solidFill>
                          <a:effectLst/>
                          <a:latin typeface="+mn-lt"/>
                        </a:rPr>
                        <a:t>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60325" marR="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Increase the Contribution of Total Vegetables to the Diets of the Population Aged 2 Years and Older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a:solidFill>
                            <a:schemeClr val="tx1"/>
                          </a:solidFill>
                          <a:effectLst/>
                          <a:latin typeface="+mn-lt"/>
                        </a:rPr>
                        <a:t>Healthy People 2020</a:t>
                      </a:r>
                      <a:endParaRPr lang="en-US" sz="1600" b="0" i="0" u="none" strike="noStrike"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a:solidFill>
                            <a:schemeClr val="tx1"/>
                          </a:solidFill>
                          <a:effectLst/>
                          <a:latin typeface="+mn-lt"/>
                        </a:rPr>
                        <a:t>Survey</a:t>
                      </a:r>
                      <a:endParaRPr lang="en-US" sz="1600" b="0" i="0" u="none" strike="noStrike" baseline="0"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834732160"/>
                  </a:ext>
                </a:extLst>
              </a:tr>
              <a:tr h="731520">
                <a:tc>
                  <a:txBody>
                    <a:bodyPr/>
                    <a:lstStyle/>
                    <a:p>
                      <a:pPr algn="ctr" fontAlgn="t"/>
                      <a:r>
                        <a:rPr lang="en-US" sz="1600" b="0" i="0" u="none" strike="noStrike" dirty="0">
                          <a:solidFill>
                            <a:schemeClr val="tx1"/>
                          </a:solidFill>
                          <a:effectLst/>
                          <a:latin typeface="+mn-lt"/>
                        </a:rPr>
                        <a:t>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60325" marR="0" lvl="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Increase the Contribution of Whole Grains to the Diets of the Population Aged 2 Years and Older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a:solidFill>
                            <a:schemeClr val="tx1"/>
                          </a:solidFill>
                          <a:effectLst/>
                          <a:latin typeface="+mn-lt"/>
                        </a:rPr>
                        <a:t>Healthy People 2020</a:t>
                      </a:r>
                      <a:endParaRPr lang="en-US" sz="1600" b="0" i="0" u="none" strike="noStrike"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a:solidFill>
                            <a:schemeClr val="tx1"/>
                          </a:solidFill>
                          <a:effectLst/>
                          <a:latin typeface="+mn-lt"/>
                        </a:rPr>
                        <a:t>Survey</a:t>
                      </a:r>
                      <a:endParaRPr lang="en-US" sz="1600" b="0" i="0" u="none" strike="noStrike" baseline="0"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72804941"/>
                  </a:ext>
                </a:extLst>
              </a:tr>
              <a:tr h="731520">
                <a:tc>
                  <a:txBody>
                    <a:bodyPr/>
                    <a:lstStyle/>
                    <a:p>
                      <a:pPr algn="ctr" fontAlgn="t"/>
                      <a:r>
                        <a:rPr lang="en-US" sz="1600" b="0" i="0" u="none" strike="noStrike" dirty="0">
                          <a:solidFill>
                            <a:schemeClr val="tx1"/>
                          </a:solidFill>
                          <a:effectLst/>
                          <a:latin typeface="+mn-lt"/>
                        </a:rPr>
                        <a:t>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60325" marR="0" lvl="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Reduce Consumption of Calories from Solid Fats and Added Sugars in the Population Aged 2 Years and Older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Healthy People 2020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Survey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3012916251"/>
                  </a:ext>
                </a:extLst>
              </a:tr>
              <a:tr h="365760">
                <a:tc gridSpan="5">
                  <a:txBody>
                    <a:bodyPr/>
                    <a:lstStyle/>
                    <a:p>
                      <a:pPr marL="91440" algn="l" fontAlgn="t"/>
                      <a:r>
                        <a:rPr lang="en-US" sz="1600" b="1" i="0" u="none" strike="noStrike" dirty="0">
                          <a:solidFill>
                            <a:schemeClr val="tx1"/>
                          </a:solidFill>
                          <a:effectLst/>
                          <a:latin typeface="+mn-lt"/>
                        </a:rPr>
                        <a:t>Adult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pPr marL="60325" marR="0" indent="0" algn="l" defTabSz="457200" rtl="0" eaLnBrk="1" fontAlgn="t" latinLnBrk="0" hangingPunct="1">
                        <a:lnSpc>
                          <a:spcPct val="100000"/>
                        </a:lnSpc>
                        <a:spcBef>
                          <a:spcPts val="0"/>
                        </a:spcBef>
                        <a:spcAft>
                          <a:spcPts val="0"/>
                        </a:spcAft>
                        <a:buClrTx/>
                        <a:buSzTx/>
                        <a:buFontTx/>
                        <a:buNone/>
                        <a:tabLst/>
                        <a:defRPr/>
                      </a:pPr>
                      <a:endParaRPr lang="en-US" sz="1600" kern="1200" baseline="0" dirty="0">
                        <a:solidFill>
                          <a:schemeClr val="tx1"/>
                        </a:solidFill>
                        <a:effectLst/>
                        <a:latin typeface="+mn-lt"/>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lnL w="6350" cap="flat" cmpd="sng" algn="ctr">
                      <a:solidFill>
                        <a:srgbClr val="000000"/>
                      </a:solidFill>
                      <a:prstDash val="solid"/>
                      <a:round/>
                      <a:headEnd type="none" w="med" len="med"/>
                      <a:tailEnd type="none" w="med" len="med"/>
                    </a:lnL>
                    <a:lnT w="6350" cap="flat" cmpd="sng" algn="ctr">
                      <a:solidFill>
                        <a:srgbClr val="000000"/>
                      </a:solidFill>
                      <a:prstDash val="solid"/>
                      <a:round/>
                      <a:headEnd type="none" w="med" len="med"/>
                      <a:tailEnd type="none" w="med" len="med"/>
                    </a:lnT>
                  </a:tcPr>
                </a:tc>
                <a:tc hMerge="1">
                  <a:txBody>
                    <a:bodyPr/>
                    <a:lstStyle/>
                    <a:p>
                      <a:endParaRPr lang="en-US"/>
                    </a:p>
                  </a:txBody>
                  <a:tcPr>
                    <a:lnL w="6350" cap="flat" cmpd="sng" algn="ctr">
                      <a:solidFill>
                        <a:srgbClr val="000000"/>
                      </a:solidFill>
                      <a:prstDash val="solid"/>
                      <a:round/>
                      <a:headEnd type="none" w="med" len="med"/>
                      <a:tailEnd type="none" w="med" len="med"/>
                    </a:lnL>
                    <a:lnT w="6350" cap="flat" cmpd="sng" algn="ctr">
                      <a:solidFill>
                        <a:srgbClr val="000000"/>
                      </a:solidFill>
                      <a:prstDash val="solid"/>
                      <a:round/>
                      <a:headEnd type="none" w="med" len="med"/>
                      <a:tailEnd type="none" w="med" len="med"/>
                    </a:lnT>
                  </a:tcPr>
                </a:tc>
                <a:tc hMerge="1">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endParaRPr lang="en-US" sz="1600" b="0" i="0" u="none" strike="noStrike"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71276315"/>
                  </a:ext>
                </a:extLst>
              </a:tr>
              <a:tr h="731520">
                <a:tc>
                  <a:txBody>
                    <a:bodyPr/>
                    <a:lstStyle/>
                    <a:p>
                      <a:pPr algn="ctr" fontAlgn="t"/>
                      <a:r>
                        <a:rPr lang="en-US" sz="1600" b="0" i="0" u="none" strike="noStrike" dirty="0">
                          <a:solidFill>
                            <a:schemeClr val="tx1"/>
                          </a:solidFill>
                          <a:effectLst/>
                          <a:latin typeface="+mn-lt"/>
                        </a:rPr>
                        <a:t>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60325" marR="0" lvl="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Participated in Enough Aerobic and Muscle Strengthening Exercises to Meet Guidelines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200" b="0" i="0" u="none" strike="noStrike" dirty="0">
                          <a:solidFill>
                            <a:schemeClr val="tx1"/>
                          </a:solidFill>
                          <a:effectLst/>
                          <a:latin typeface="+mn-lt"/>
                        </a:rPr>
                        <a:t>Behavioral Risk Factor Surveillance System (BRFSS)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no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Survey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97377619"/>
                  </a:ext>
                </a:extLst>
              </a:tr>
            </a:tbl>
          </a:graphicData>
        </a:graphic>
      </p:graphicFrame>
    </p:spTree>
    <p:extLst>
      <p:ext uri="{BB962C8B-B14F-4D97-AF65-F5344CB8AC3E}">
        <p14:creationId xmlns:p14="http://schemas.microsoft.com/office/powerpoint/2010/main" val="1414524084"/>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34C265-8D1B-4423-86B7-7713CEEB4A89}"/>
              </a:ext>
            </a:extLst>
          </p:cNvPr>
          <p:cNvSpPr>
            <a:spLocks noGrp="1"/>
          </p:cNvSpPr>
          <p:nvPr>
            <p:ph type="title"/>
          </p:nvPr>
        </p:nvSpPr>
        <p:spPr/>
        <p:txBody>
          <a:bodyPr/>
          <a:lstStyle/>
          <a:p>
            <a:r>
              <a:rPr lang="en-US" dirty="0"/>
              <a:t>Health Behaviors:</a:t>
            </a:r>
            <a:br>
              <a:rPr lang="en-US" dirty="0"/>
            </a:br>
            <a:r>
              <a:rPr lang="en-US" dirty="0"/>
              <a:t>Behavioral Health, Overall Health</a:t>
            </a:r>
          </a:p>
        </p:txBody>
      </p:sp>
      <p:graphicFrame>
        <p:nvGraphicFramePr>
          <p:cNvPr id="5" name="Content Placeholder 4">
            <a:extLst>
              <a:ext uri="{FF2B5EF4-FFF2-40B4-BE49-F238E27FC236}">
                <a16:creationId xmlns:a16="http://schemas.microsoft.com/office/drawing/2014/main" id="{812862B9-9C03-4E9D-B885-919D9B5A1BE4}"/>
              </a:ext>
            </a:extLst>
          </p:cNvPr>
          <p:cNvGraphicFramePr>
            <a:graphicFrameLocks/>
          </p:cNvGraphicFramePr>
          <p:nvPr>
            <p:extLst>
              <p:ext uri="{D42A27DB-BD31-4B8C-83A1-F6EECF244321}">
                <p14:modId xmlns:p14="http://schemas.microsoft.com/office/powerpoint/2010/main" val="3673181590"/>
              </p:ext>
            </p:extLst>
          </p:nvPr>
        </p:nvGraphicFramePr>
        <p:xfrm>
          <a:off x="340378" y="1371600"/>
          <a:ext cx="8463244" cy="4385310"/>
        </p:xfrm>
        <a:graphic>
          <a:graphicData uri="http://schemas.openxmlformats.org/drawingml/2006/table">
            <a:tbl>
              <a:tblPr/>
              <a:tblGrid>
                <a:gridCol w="914400">
                  <a:extLst>
                    <a:ext uri="{9D8B030D-6E8A-4147-A177-3AD203B41FA5}">
                      <a16:colId xmlns:a16="http://schemas.microsoft.com/office/drawing/2014/main" val="20000"/>
                    </a:ext>
                  </a:extLst>
                </a:gridCol>
                <a:gridCol w="3469622">
                  <a:extLst>
                    <a:ext uri="{9D8B030D-6E8A-4147-A177-3AD203B41FA5}">
                      <a16:colId xmlns:a16="http://schemas.microsoft.com/office/drawing/2014/main" val="20001"/>
                    </a:ext>
                  </a:extLst>
                </a:gridCol>
                <a:gridCol w="1257826">
                  <a:extLst>
                    <a:ext uri="{9D8B030D-6E8A-4147-A177-3AD203B41FA5}">
                      <a16:colId xmlns:a16="http://schemas.microsoft.com/office/drawing/2014/main" val="3963035950"/>
                    </a:ext>
                  </a:extLst>
                </a:gridCol>
                <a:gridCol w="1911096">
                  <a:extLst>
                    <a:ext uri="{9D8B030D-6E8A-4147-A177-3AD203B41FA5}">
                      <a16:colId xmlns:a16="http://schemas.microsoft.com/office/drawing/2014/main" val="20003"/>
                    </a:ext>
                  </a:extLst>
                </a:gridCol>
                <a:gridCol w="910300">
                  <a:extLst>
                    <a:ext uri="{9D8B030D-6E8A-4147-A177-3AD203B41FA5}">
                      <a16:colId xmlns:a16="http://schemas.microsoft.com/office/drawing/2014/main" val="20004"/>
                    </a:ext>
                  </a:extLst>
                </a:gridCol>
              </a:tblGrid>
              <a:tr h="323850">
                <a:tc>
                  <a:txBody>
                    <a:bodyPr/>
                    <a:lstStyle/>
                    <a:p>
                      <a:pPr algn="ctr" fontAlgn="ctr"/>
                      <a:r>
                        <a:rPr lang="en-US" sz="1600" b="1" i="0" u="none" strike="noStrike" dirty="0">
                          <a:solidFill>
                            <a:srgbClr val="FFC000"/>
                          </a:solidFill>
                          <a:effectLst/>
                          <a:latin typeface="+mn-lt"/>
                        </a:rPr>
                        <a:t>NQF#</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Measure Label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Steward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t"/>
                      <a:r>
                        <a:rPr lang="en-US" sz="1600" b="1" i="0" u="none" strike="noStrike" dirty="0">
                          <a:solidFill>
                            <a:srgbClr val="FFC000"/>
                          </a:solidFill>
                          <a:effectLst/>
                          <a:latin typeface="+mn-lt"/>
                        </a:rPr>
                        <a:t>  Data Source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Count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365760">
                <a:tc gridSpan="5">
                  <a:txBody>
                    <a:bodyPr/>
                    <a:lstStyle/>
                    <a:p>
                      <a:pPr marL="91440" algn="l" fontAlgn="t"/>
                      <a:r>
                        <a:rPr lang="en-US" sz="1600" b="1" i="0" u="none" strike="noStrike" dirty="0">
                          <a:solidFill>
                            <a:schemeClr val="tx1"/>
                          </a:solidFill>
                          <a:effectLst/>
                          <a:latin typeface="+mn-lt"/>
                        </a:rPr>
                        <a:t>Adult and Pediatric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pPr marL="60325" marR="0" indent="0" algn="l" defTabSz="457200" rtl="0" eaLnBrk="1" fontAlgn="t" latinLnBrk="0" hangingPunct="1">
                        <a:lnSpc>
                          <a:spcPct val="100000"/>
                        </a:lnSpc>
                        <a:spcBef>
                          <a:spcPts val="0"/>
                        </a:spcBef>
                        <a:spcAft>
                          <a:spcPts val="0"/>
                        </a:spcAft>
                        <a:buClrTx/>
                        <a:buSzTx/>
                        <a:buFontTx/>
                        <a:buNone/>
                        <a:tabLst/>
                        <a:defRPr/>
                      </a:pPr>
                      <a:endParaRPr lang="en-US" sz="1600" kern="1200" baseline="0" dirty="0">
                        <a:solidFill>
                          <a:schemeClr val="tx1"/>
                        </a:solidFill>
                        <a:effectLst/>
                        <a:latin typeface="+mn-lt"/>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endParaRPr lang="en-US" sz="1600" b="0" i="0" u="none" strike="noStrike"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endParaRPr lang="en-US" sz="1600" b="0" i="0" u="none" strike="noStrike" baseline="0"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endParaRPr lang="en-US" sz="1600" b="0" i="0" u="none" strike="noStrike"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67799484"/>
                  </a:ext>
                </a:extLst>
              </a:tr>
              <a:tr h="731520">
                <a:tc>
                  <a:txBody>
                    <a:bodyPr/>
                    <a:lstStyle/>
                    <a:p>
                      <a:pPr algn="ctr" fontAlgn="t"/>
                      <a:r>
                        <a:rPr lang="en-US" sz="1600" b="0" i="0" u="none" strike="noStrike" dirty="0">
                          <a:solidFill>
                            <a:schemeClr val="tx1"/>
                          </a:solidFill>
                          <a:effectLst/>
                          <a:latin typeface="+mn-lt"/>
                        </a:rPr>
                        <a:t>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60325" marR="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How's Your Health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Dartmouth Medical College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Survey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4048328226"/>
                  </a:ext>
                </a:extLst>
              </a:tr>
              <a:tr h="365760">
                <a:tc gridSpan="5">
                  <a:txBody>
                    <a:bodyPr/>
                    <a:lstStyle/>
                    <a:p>
                      <a:pPr marL="91440" algn="l" fontAlgn="t"/>
                      <a:r>
                        <a:rPr lang="en-US" sz="1600" b="1" i="0" u="none" strike="noStrike" dirty="0">
                          <a:solidFill>
                            <a:schemeClr val="tx1"/>
                          </a:solidFill>
                          <a:effectLst/>
                          <a:latin typeface="+mn-lt"/>
                        </a:rPr>
                        <a:t>Adult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pPr marL="60325" marR="0" lvl="0" indent="0" algn="l" defTabSz="457200" rtl="0" eaLnBrk="1" fontAlgn="t" latinLnBrk="0" hangingPunct="1">
                        <a:lnSpc>
                          <a:spcPct val="100000"/>
                        </a:lnSpc>
                        <a:spcBef>
                          <a:spcPts val="0"/>
                        </a:spcBef>
                        <a:spcAft>
                          <a:spcPts val="0"/>
                        </a:spcAft>
                        <a:buClrTx/>
                        <a:buSzTx/>
                        <a:buFontTx/>
                        <a:buNone/>
                        <a:tabLst/>
                        <a:defRPr/>
                      </a:pPr>
                      <a:endParaRPr lang="en-US" sz="1400" i="1" kern="1200" baseline="0" dirty="0">
                        <a:solidFill>
                          <a:schemeClr val="tx1"/>
                        </a:solidFill>
                        <a:effectLst/>
                        <a:latin typeface="+mn-lt"/>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endParaRPr lang="en-US" sz="1200" b="0" i="0" u="none" strike="noStrike"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endParaRPr lang="en-US" sz="1600" b="0" i="0" u="none" strike="noStrike" baseline="0"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endParaRPr lang="en-US" sz="1600" b="0" i="0" u="none" strike="noStrike"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66459998"/>
                  </a:ext>
                </a:extLst>
              </a:tr>
              <a:tr h="731520">
                <a:tc>
                  <a:txBody>
                    <a:bodyPr/>
                    <a:lstStyle/>
                    <a:p>
                      <a:pPr algn="ctr" fontAlgn="t"/>
                      <a:r>
                        <a:rPr lang="en-US" sz="1600" b="0" i="0" u="none" strike="noStrike" dirty="0">
                          <a:solidFill>
                            <a:schemeClr val="tx1"/>
                          </a:solidFill>
                          <a:effectLst/>
                          <a:latin typeface="+mn-lt"/>
                        </a:rPr>
                        <a:t>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60325" marR="0" lvl="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Alcohol Consumption</a:t>
                      </a:r>
                    </a:p>
                    <a:p>
                      <a:pPr marL="60325" marR="0" lvl="0" indent="0" algn="l" defTabSz="457200" rtl="0" eaLnBrk="1" fontAlgn="t" latinLnBrk="0" hangingPunct="1">
                        <a:lnSpc>
                          <a:spcPct val="100000"/>
                        </a:lnSpc>
                        <a:spcBef>
                          <a:spcPts val="0"/>
                        </a:spcBef>
                        <a:spcAft>
                          <a:spcPts val="0"/>
                        </a:spcAft>
                        <a:buClrTx/>
                        <a:buSzTx/>
                        <a:buFontTx/>
                        <a:buNone/>
                        <a:tabLst/>
                        <a:defRPr/>
                      </a:pPr>
                      <a:r>
                        <a:rPr lang="en-US" sz="1400" i="1" kern="1200" baseline="0" dirty="0">
                          <a:solidFill>
                            <a:schemeClr val="tx1"/>
                          </a:solidFill>
                          <a:effectLst/>
                          <a:latin typeface="+mn-lt"/>
                          <a:ea typeface="+mn-ea"/>
                          <a:cs typeface="+mn-cs"/>
                        </a:rPr>
                        <a:t>(e.g., “During the past 30 days, how many days per week or per month did you have at least one drink of any alcoholic beverage?”)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200" b="0" i="0" u="none" strike="noStrike" dirty="0">
                          <a:solidFill>
                            <a:schemeClr val="tx1"/>
                          </a:solidFill>
                          <a:effectLst/>
                          <a:latin typeface="+mn-lt"/>
                        </a:rPr>
                        <a:t>Behavioral Risk Factor Surveillance System (BRFSS)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Survey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12916251"/>
                  </a:ext>
                </a:extLst>
              </a:tr>
              <a:tr h="731520">
                <a:tc>
                  <a:txBody>
                    <a:bodyPr/>
                    <a:lstStyle/>
                    <a:p>
                      <a:pPr algn="ctr" fontAlgn="t"/>
                      <a:r>
                        <a:rPr lang="en-US" sz="1400" b="0" i="0" u="none" strike="noStrike" dirty="0">
                          <a:solidFill>
                            <a:schemeClr val="tx1"/>
                          </a:solidFill>
                          <a:effectLst/>
                          <a:latin typeface="+mn-lt"/>
                        </a:rPr>
                        <a:t>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60325" marR="0" lvl="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Tobacco Use</a:t>
                      </a:r>
                    </a:p>
                    <a:p>
                      <a:pPr marL="60325" marR="0" lvl="0" indent="0" algn="l" defTabSz="457200" rtl="0" eaLnBrk="1" fontAlgn="t" latinLnBrk="0" hangingPunct="1">
                        <a:lnSpc>
                          <a:spcPct val="100000"/>
                        </a:lnSpc>
                        <a:spcBef>
                          <a:spcPts val="0"/>
                        </a:spcBef>
                        <a:spcAft>
                          <a:spcPts val="0"/>
                        </a:spcAft>
                        <a:buClrTx/>
                        <a:buSzTx/>
                        <a:buFontTx/>
                        <a:buNone/>
                        <a:tabLst/>
                        <a:defRPr/>
                      </a:pPr>
                      <a:r>
                        <a:rPr lang="en-US" sz="1400" i="1" kern="1200" baseline="0" dirty="0">
                          <a:solidFill>
                            <a:schemeClr val="tx1"/>
                          </a:solidFill>
                          <a:effectLst/>
                          <a:latin typeface="+mn-lt"/>
                          <a:ea typeface="+mn-ea"/>
                          <a:cs typeface="+mn-cs"/>
                        </a:rPr>
                        <a:t>(e.g., “Do you now smoke cigarettes every day, some days, or not at all?”)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200" b="0" i="0" u="none" strike="noStrike" dirty="0">
                          <a:solidFill>
                            <a:schemeClr val="tx1"/>
                          </a:solidFill>
                          <a:effectLst/>
                          <a:latin typeface="+mn-lt"/>
                        </a:rPr>
                        <a:t>Behavioral Risk Factor Surveillance System (BRFSS)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Survey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254151504"/>
                  </a:ext>
                </a:extLst>
              </a:tr>
              <a:tr h="731520">
                <a:tc>
                  <a:txBody>
                    <a:bodyPr/>
                    <a:lstStyle/>
                    <a:p>
                      <a:pPr algn="ctr" fontAlgn="t"/>
                      <a:r>
                        <a:rPr lang="en-US" sz="1600" b="0" i="0" u="none" strike="noStrike" dirty="0">
                          <a:solidFill>
                            <a:schemeClr val="tx1"/>
                          </a:solidFill>
                          <a:effectLst/>
                          <a:latin typeface="+mn-lt"/>
                        </a:rPr>
                        <a:t>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60325" marR="0" lvl="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Seatbelt Use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200" b="0" i="0" u="none" strike="noStrike" dirty="0">
                          <a:solidFill>
                            <a:schemeClr val="tx1"/>
                          </a:solidFill>
                          <a:effectLst/>
                          <a:latin typeface="+mn-lt"/>
                        </a:rPr>
                        <a:t>Behavioral Risk Factor Surveillance System (BRFSS)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Survey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97377619"/>
                  </a:ext>
                </a:extLst>
              </a:tr>
            </a:tbl>
          </a:graphicData>
        </a:graphic>
      </p:graphicFrame>
    </p:spTree>
    <p:extLst>
      <p:ext uri="{BB962C8B-B14F-4D97-AF65-F5344CB8AC3E}">
        <p14:creationId xmlns:p14="http://schemas.microsoft.com/office/powerpoint/2010/main" val="4157343199"/>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sz="half" idx="1"/>
          </p:nvPr>
        </p:nvSpPr>
        <p:spPr>
          <a:xfrm>
            <a:off x="533400" y="1645920"/>
            <a:ext cx="8074152" cy="4556234"/>
          </a:xfrm>
        </p:spPr>
        <p:txBody>
          <a:bodyPr/>
          <a:lstStyle/>
          <a:p>
            <a:r>
              <a:rPr lang="en-US" dirty="0"/>
              <a:t>Welcome</a:t>
            </a:r>
          </a:p>
          <a:p>
            <a:r>
              <a:rPr lang="en-US" dirty="0"/>
              <a:t>Recap of 2-27-18 Meeting Decisions &amp; Discussion of Follow-Up Items</a:t>
            </a:r>
          </a:p>
          <a:p>
            <a:r>
              <a:rPr lang="en-US" dirty="0"/>
              <a:t>Measure Review Progress Update</a:t>
            </a:r>
          </a:p>
          <a:p>
            <a:r>
              <a:rPr lang="en-US" dirty="0"/>
              <a:t>Continued Review of Candidate Measures</a:t>
            </a:r>
          </a:p>
          <a:p>
            <a:r>
              <a:rPr lang="en-US" dirty="0"/>
              <a:t>Revisit Health Behaviors Measures</a:t>
            </a:r>
          </a:p>
          <a:p>
            <a:r>
              <a:rPr lang="en-US" dirty="0"/>
              <a:t>Review of Scoring Measures against Guiding Principles</a:t>
            </a:r>
          </a:p>
          <a:p>
            <a:r>
              <a:rPr lang="en-US" dirty="0"/>
              <a:t>Next Steps</a:t>
            </a:r>
          </a:p>
        </p:txBody>
      </p:sp>
      <p:sp>
        <p:nvSpPr>
          <p:cNvPr id="4" name="Rectangle 3"/>
          <p:cNvSpPr/>
          <p:nvPr/>
        </p:nvSpPr>
        <p:spPr>
          <a:xfrm>
            <a:off x="-153924" y="4191000"/>
            <a:ext cx="9448800" cy="533400"/>
          </a:xfrm>
          <a:prstGeom prst="rect">
            <a:avLst/>
          </a:prstGeom>
          <a:solidFill>
            <a:srgbClr val="FFC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61663825"/>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C1DD3EF-8D2C-4A7F-9132-CEC65F3CC35B}"/>
              </a:ext>
            </a:extLst>
          </p:cNvPr>
          <p:cNvSpPr>
            <a:spLocks noGrp="1"/>
          </p:cNvSpPr>
          <p:nvPr>
            <p:ph type="title"/>
          </p:nvPr>
        </p:nvSpPr>
        <p:spPr/>
        <p:txBody>
          <a:bodyPr/>
          <a:lstStyle/>
          <a:p>
            <a:r>
              <a:rPr lang="en-US" dirty="0"/>
              <a:t>Review of Scoring Measures against Guiding Principles</a:t>
            </a:r>
          </a:p>
        </p:txBody>
      </p:sp>
      <p:sp>
        <p:nvSpPr>
          <p:cNvPr id="4" name="Content Placeholder 3">
            <a:extLst>
              <a:ext uri="{FF2B5EF4-FFF2-40B4-BE49-F238E27FC236}">
                <a16:creationId xmlns:a16="http://schemas.microsoft.com/office/drawing/2014/main" id="{4B76FBDD-8490-4492-A2A5-49BC2098FAE0}"/>
              </a:ext>
            </a:extLst>
          </p:cNvPr>
          <p:cNvSpPr>
            <a:spLocks noGrp="1"/>
          </p:cNvSpPr>
          <p:nvPr>
            <p:ph sz="half" idx="1"/>
          </p:nvPr>
        </p:nvSpPr>
        <p:spPr>
          <a:xfrm>
            <a:off x="533400" y="1371600"/>
            <a:ext cx="8077200" cy="4953000"/>
          </a:xfrm>
        </p:spPr>
        <p:txBody>
          <a:bodyPr/>
          <a:lstStyle/>
          <a:p>
            <a:r>
              <a:rPr lang="en-US" dirty="0"/>
              <a:t>Bailit Health and MassHealth scored the Taskforce’s 33 tentatively endorsed measures (as of 2-27-18) against the following three guiding principles:</a:t>
            </a:r>
          </a:p>
          <a:p>
            <a:pPr marL="803275" lvl="1" indent="-457200">
              <a:buFont typeface="+mj-lt"/>
              <a:buAutoNum type="arabicPeriod"/>
            </a:pPr>
            <a:r>
              <a:rPr lang="en-US" b="0" dirty="0"/>
              <a:t>Evidence-based, scientifically acceptable, nationally-endorsed and valid at the level at which it is being used (i.e., ACO)</a:t>
            </a:r>
          </a:p>
          <a:p>
            <a:pPr marL="803275" lvl="1" indent="-457200">
              <a:buFont typeface="+mj-lt"/>
              <a:buAutoNum type="arabicPeriod"/>
            </a:pPr>
            <a:r>
              <a:rPr lang="en-US" b="0" dirty="0"/>
              <a:t>Required data should be either readily available, not overly burdensome to collect, or, if burdensome, of demonstrable value for improving patient care</a:t>
            </a:r>
          </a:p>
          <a:p>
            <a:pPr marL="803275" lvl="1" indent="-457200">
              <a:spcAft>
                <a:spcPts val="600"/>
              </a:spcAft>
              <a:buFont typeface="+mj-lt"/>
              <a:buAutoNum type="arabicPeriod"/>
            </a:pPr>
            <a:r>
              <a:rPr lang="en-US" b="0" dirty="0"/>
              <a:t>Represents an opportunity for improvement</a:t>
            </a:r>
          </a:p>
          <a:p>
            <a:pPr marL="803275" lvl="1" indent="-457200">
              <a:spcAft>
                <a:spcPts val="600"/>
              </a:spcAft>
              <a:buFont typeface="+mj-lt"/>
              <a:buAutoNum type="arabicPeriod"/>
            </a:pPr>
            <a:endParaRPr lang="en-US" sz="1200" b="0" dirty="0"/>
          </a:p>
          <a:p>
            <a:r>
              <a:rPr lang="en-US" dirty="0"/>
              <a:t>Bailit Health and MassHealth were unable to develop objective decision rules to adequately determine if measures met the fourth guiding principle: </a:t>
            </a:r>
            <a:r>
              <a:rPr lang="en-US" b="0" dirty="0"/>
              <a:t>“Is important to consumers and supports the Triple Aim of better care, better health and lower cost”</a:t>
            </a:r>
          </a:p>
        </p:txBody>
      </p:sp>
    </p:spTree>
    <p:extLst>
      <p:ext uri="{BB962C8B-B14F-4D97-AF65-F5344CB8AC3E}">
        <p14:creationId xmlns:p14="http://schemas.microsoft.com/office/powerpoint/2010/main" val="2992530311"/>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5C7667-FF60-400C-B2D0-6DC18BB68B10}"/>
              </a:ext>
            </a:extLst>
          </p:cNvPr>
          <p:cNvSpPr>
            <a:spLocks noGrp="1"/>
          </p:cNvSpPr>
          <p:nvPr>
            <p:ph type="title"/>
          </p:nvPr>
        </p:nvSpPr>
        <p:spPr/>
        <p:txBody>
          <a:bodyPr/>
          <a:lstStyle/>
          <a:p>
            <a:r>
              <a:rPr lang="en-US" dirty="0"/>
              <a:t>Review of Scoring Measures against Guiding Principles (Cont’d)</a:t>
            </a:r>
          </a:p>
        </p:txBody>
      </p:sp>
      <p:sp>
        <p:nvSpPr>
          <p:cNvPr id="4" name="Content Placeholder 3">
            <a:extLst>
              <a:ext uri="{FF2B5EF4-FFF2-40B4-BE49-F238E27FC236}">
                <a16:creationId xmlns:a16="http://schemas.microsoft.com/office/drawing/2014/main" id="{A8DB1626-E0EF-4891-BAED-B6927D00AC8A}"/>
              </a:ext>
            </a:extLst>
          </p:cNvPr>
          <p:cNvSpPr>
            <a:spLocks noGrp="1"/>
          </p:cNvSpPr>
          <p:nvPr>
            <p:ph sz="half" idx="1"/>
          </p:nvPr>
        </p:nvSpPr>
        <p:spPr>
          <a:xfrm>
            <a:off x="533400" y="1371600"/>
            <a:ext cx="8077200" cy="4876800"/>
          </a:xfrm>
        </p:spPr>
        <p:txBody>
          <a:bodyPr/>
          <a:lstStyle/>
          <a:p>
            <a:r>
              <a:rPr lang="en-US" dirty="0"/>
              <a:t>Bailit Health and MassHealth developed a series of decision rules to help evaluate if the tentatively endorsed measures met the Taskforce’s guiding principles.  In the scoring process, a measure could receive:</a:t>
            </a:r>
          </a:p>
          <a:p>
            <a:pPr lvl="1"/>
            <a:r>
              <a:rPr lang="en-US" b="0" dirty="0"/>
              <a:t>2 points if the measure met the guiding principle</a:t>
            </a:r>
          </a:p>
          <a:p>
            <a:pPr lvl="1"/>
            <a:r>
              <a:rPr lang="en-US" b="0" dirty="0"/>
              <a:t>1 point if the measure somewhat met the guiding principle</a:t>
            </a:r>
          </a:p>
          <a:p>
            <a:pPr lvl="1"/>
            <a:r>
              <a:rPr lang="en-US" b="0" dirty="0"/>
              <a:t>0 points if the measure did not meet the guiding principle</a:t>
            </a:r>
          </a:p>
          <a:p>
            <a:pPr lvl="1"/>
            <a:endParaRPr lang="en-US" sz="200" dirty="0"/>
          </a:p>
          <a:p>
            <a:r>
              <a:rPr lang="en-US" dirty="0"/>
              <a:t>A single measure could receive no more than six points (three criteria * two maximum points/principle).</a:t>
            </a:r>
          </a:p>
          <a:p>
            <a:endParaRPr lang="en-US" sz="200" dirty="0"/>
          </a:p>
          <a:p>
            <a:r>
              <a:rPr lang="en-US" dirty="0"/>
              <a:t>Why undertake this exercise?  To identify measures that significantly vary from the principles and therefore warrant reconsideration.</a:t>
            </a:r>
          </a:p>
        </p:txBody>
      </p:sp>
    </p:spTree>
    <p:extLst>
      <p:ext uri="{BB962C8B-B14F-4D97-AF65-F5344CB8AC3E}">
        <p14:creationId xmlns:p14="http://schemas.microsoft.com/office/powerpoint/2010/main" val="3711230935"/>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5C7667-FF60-400C-B2D0-6DC18BB68B10}"/>
              </a:ext>
            </a:extLst>
          </p:cNvPr>
          <p:cNvSpPr>
            <a:spLocks noGrp="1"/>
          </p:cNvSpPr>
          <p:nvPr>
            <p:ph type="title"/>
          </p:nvPr>
        </p:nvSpPr>
        <p:spPr/>
        <p:txBody>
          <a:bodyPr/>
          <a:lstStyle/>
          <a:p>
            <a:r>
              <a:rPr lang="en-US" dirty="0"/>
              <a:t>Review of Scoring Measures against Guiding Principles (Cont’d)</a:t>
            </a:r>
          </a:p>
        </p:txBody>
      </p:sp>
      <p:graphicFrame>
        <p:nvGraphicFramePr>
          <p:cNvPr id="6" name="Chart 5">
            <a:extLst>
              <a:ext uri="{FF2B5EF4-FFF2-40B4-BE49-F238E27FC236}">
                <a16:creationId xmlns:a16="http://schemas.microsoft.com/office/drawing/2014/main" id="{DE0A7E29-66E7-4DCA-BF7B-3832FF594909}"/>
              </a:ext>
            </a:extLst>
          </p:cNvPr>
          <p:cNvGraphicFramePr/>
          <p:nvPr>
            <p:extLst>
              <p:ext uri="{D42A27DB-BD31-4B8C-83A1-F6EECF244321}">
                <p14:modId xmlns:p14="http://schemas.microsoft.com/office/powerpoint/2010/main" val="2766888534"/>
              </p:ext>
            </p:extLst>
          </p:nvPr>
        </p:nvGraphicFramePr>
        <p:xfrm>
          <a:off x="1524000" y="1574800"/>
          <a:ext cx="6096000" cy="40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11841072"/>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5C7667-FF60-400C-B2D0-6DC18BB68B10}"/>
              </a:ext>
            </a:extLst>
          </p:cNvPr>
          <p:cNvSpPr>
            <a:spLocks noGrp="1"/>
          </p:cNvSpPr>
          <p:nvPr>
            <p:ph type="title"/>
          </p:nvPr>
        </p:nvSpPr>
        <p:spPr/>
        <p:txBody>
          <a:bodyPr/>
          <a:lstStyle/>
          <a:p>
            <a:r>
              <a:rPr lang="en-US" dirty="0"/>
              <a:t>Review of Scoring Measures against Guiding Principles (Cont’d)</a:t>
            </a:r>
          </a:p>
        </p:txBody>
      </p:sp>
      <p:sp>
        <p:nvSpPr>
          <p:cNvPr id="4" name="Content Placeholder 3">
            <a:extLst>
              <a:ext uri="{FF2B5EF4-FFF2-40B4-BE49-F238E27FC236}">
                <a16:creationId xmlns:a16="http://schemas.microsoft.com/office/drawing/2014/main" id="{A8DB1626-E0EF-4891-BAED-B6927D00AC8A}"/>
              </a:ext>
            </a:extLst>
          </p:cNvPr>
          <p:cNvSpPr>
            <a:spLocks noGrp="1"/>
          </p:cNvSpPr>
          <p:nvPr>
            <p:ph sz="half" idx="1"/>
          </p:nvPr>
        </p:nvSpPr>
        <p:spPr>
          <a:xfrm>
            <a:off x="533400" y="1091352"/>
            <a:ext cx="8077200" cy="4556234"/>
          </a:xfrm>
        </p:spPr>
        <p:txBody>
          <a:bodyPr/>
          <a:lstStyle/>
          <a:p>
            <a:pPr>
              <a:spcAft>
                <a:spcPts val="600"/>
              </a:spcAft>
            </a:pPr>
            <a:r>
              <a:rPr lang="en-US" dirty="0"/>
              <a:t>Six measures received a low score because data are </a:t>
            </a:r>
            <a:r>
              <a:rPr lang="en-US" i="1" dirty="0"/>
              <a:t>somewhat</a:t>
            </a:r>
            <a:r>
              <a:rPr lang="en-US" dirty="0"/>
              <a:t> burdensome to collect (principle #2) and there are </a:t>
            </a:r>
            <a:r>
              <a:rPr lang="en-US" i="1" dirty="0"/>
              <a:t>no</a:t>
            </a:r>
            <a:r>
              <a:rPr lang="en-US" dirty="0"/>
              <a:t> benchmark data available (principle #3).</a:t>
            </a:r>
          </a:p>
          <a:p>
            <a:pPr>
              <a:spcAft>
                <a:spcPts val="600"/>
              </a:spcAft>
            </a:pPr>
            <a:endParaRPr lang="en-US" sz="500" dirty="0"/>
          </a:p>
          <a:p>
            <a:pPr>
              <a:spcAft>
                <a:spcPts val="600"/>
              </a:spcAft>
            </a:pPr>
            <a:r>
              <a:rPr lang="en-US" dirty="0"/>
              <a:t>The following measure received a score of 2:</a:t>
            </a:r>
          </a:p>
          <a:p>
            <a:pPr lvl="1">
              <a:spcAft>
                <a:spcPts val="600"/>
              </a:spcAft>
            </a:pPr>
            <a:r>
              <a:rPr lang="en-US" b="0" dirty="0"/>
              <a:t>Continuity of Pharmacotherapy for Opioid Use Disorder</a:t>
            </a:r>
          </a:p>
          <a:p>
            <a:pPr lvl="1">
              <a:spcAft>
                <a:spcPts val="600"/>
              </a:spcAft>
            </a:pPr>
            <a:endParaRPr lang="en-US" sz="500" dirty="0"/>
          </a:p>
          <a:p>
            <a:pPr>
              <a:spcAft>
                <a:spcPts val="600"/>
              </a:spcAft>
            </a:pPr>
            <a:r>
              <a:rPr lang="en-US" dirty="0"/>
              <a:t>The following measures received a score of 3:</a:t>
            </a:r>
          </a:p>
          <a:p>
            <a:pPr lvl="1">
              <a:spcAft>
                <a:spcPts val="600"/>
              </a:spcAft>
            </a:pPr>
            <a:r>
              <a:rPr lang="en-US" b="0" dirty="0"/>
              <a:t>Influenza Immunization</a:t>
            </a:r>
          </a:p>
          <a:p>
            <a:pPr lvl="1">
              <a:spcAft>
                <a:spcPts val="600"/>
              </a:spcAft>
            </a:pPr>
            <a:r>
              <a:rPr lang="en-US" b="0" dirty="0"/>
              <a:t>Child and Adolescent Major Depressive Disorder: Suicide Risk Assessment</a:t>
            </a:r>
          </a:p>
          <a:p>
            <a:pPr lvl="1">
              <a:spcAft>
                <a:spcPts val="600"/>
              </a:spcAft>
            </a:pPr>
            <a:r>
              <a:rPr lang="en-US" b="0" dirty="0"/>
              <a:t>Depression Screening and Follow-Up for Adolescents and Adults</a:t>
            </a:r>
          </a:p>
          <a:p>
            <a:pPr lvl="1">
              <a:spcAft>
                <a:spcPts val="600"/>
              </a:spcAft>
            </a:pPr>
            <a:r>
              <a:rPr lang="en-US" b="0" dirty="0"/>
              <a:t>Utilization of the PHQ-9 Tool for Adolescents and Adults</a:t>
            </a:r>
          </a:p>
          <a:p>
            <a:pPr lvl="1">
              <a:spcAft>
                <a:spcPts val="600"/>
              </a:spcAft>
            </a:pPr>
            <a:r>
              <a:rPr lang="en-US" b="0" dirty="0"/>
              <a:t>Depression Remission and Response for Adolescents and Adults</a:t>
            </a:r>
          </a:p>
          <a:p>
            <a:pPr marL="346075" lvl="1" indent="0">
              <a:spcAft>
                <a:spcPts val="600"/>
              </a:spcAft>
              <a:buNone/>
            </a:pPr>
            <a:endParaRPr lang="en-US" sz="500" b="0" dirty="0"/>
          </a:p>
          <a:p>
            <a:pPr>
              <a:spcAft>
                <a:spcPts val="600"/>
              </a:spcAft>
            </a:pPr>
            <a:endParaRPr lang="en-US" b="0" dirty="0"/>
          </a:p>
        </p:txBody>
      </p:sp>
      <p:sp>
        <p:nvSpPr>
          <p:cNvPr id="5" name="Content Placeholder 3">
            <a:extLst>
              <a:ext uri="{FF2B5EF4-FFF2-40B4-BE49-F238E27FC236}">
                <a16:creationId xmlns:a16="http://schemas.microsoft.com/office/drawing/2014/main" id="{56695D8A-D6DA-4A30-97DC-305D518EEE66}"/>
              </a:ext>
            </a:extLst>
          </p:cNvPr>
          <p:cNvSpPr txBox="1">
            <a:spLocks/>
          </p:cNvSpPr>
          <p:nvPr/>
        </p:nvSpPr>
        <p:spPr bwMode="auto">
          <a:xfrm>
            <a:off x="533400" y="5867400"/>
            <a:ext cx="8077200" cy="762000"/>
          </a:xfrm>
          <a:prstGeom prst="rect">
            <a:avLst/>
          </a:prstGeom>
          <a:solidFill>
            <a:srgbClr val="FFC000"/>
          </a:solidFill>
          <a:ln w="6350" cmpd="sng">
            <a:noFill/>
            <a:miter lim="800000"/>
            <a:headEnd/>
            <a:tailEnd/>
          </a:ln>
        </p:spPr>
        <p:txBody>
          <a:bodyPr vert="horz" wrap="square" lIns="45720" tIns="46038" rIns="45720" bIns="46038" numCol="1" anchor="t" anchorCtr="0" compatLnSpc="1">
            <a:prstTxWarp prst="textNoShape">
              <a:avLst/>
            </a:prstTxWarp>
          </a:bodyPr>
          <a:lstStyle>
            <a:lvl1pPr marL="381000" indent="-381000" algn="l" rtl="0" eaLnBrk="1" fontAlgn="base" hangingPunct="1">
              <a:spcBef>
                <a:spcPct val="0"/>
              </a:spcBef>
              <a:spcAft>
                <a:spcPts val="1200"/>
              </a:spcAft>
              <a:buClrTx/>
              <a:buSzPct val="100000"/>
              <a:buFont typeface="Wingdings" pitchFamily="2" charset="2"/>
              <a:buChar char="n"/>
              <a:defRPr sz="2000" b="1">
                <a:solidFill>
                  <a:schemeClr val="tx1"/>
                </a:solidFill>
                <a:latin typeface="Book Antiqua" pitchFamily="18" charset="0"/>
                <a:ea typeface="Calibri" pitchFamily="34" charset="0"/>
                <a:cs typeface="Calibri" pitchFamily="34" charset="0"/>
              </a:defRPr>
            </a:lvl1pPr>
            <a:lvl2pPr marL="568325" indent="-222250" algn="l" rtl="0" eaLnBrk="1" fontAlgn="base" hangingPunct="1">
              <a:spcBef>
                <a:spcPct val="0"/>
              </a:spcBef>
              <a:spcAft>
                <a:spcPts val="1200"/>
              </a:spcAft>
              <a:buClrTx/>
              <a:buSzPct val="100000"/>
              <a:buFont typeface="Arial" pitchFamily="34" charset="0"/>
              <a:buChar char="•"/>
              <a:defRPr sz="2000" b="1">
                <a:solidFill>
                  <a:schemeClr val="tx1"/>
                </a:solidFill>
                <a:latin typeface="Book Antiqua" pitchFamily="18" charset="0"/>
                <a:ea typeface="Calibri" pitchFamily="34" charset="0"/>
                <a:cs typeface="Calibri" pitchFamily="34" charset="0"/>
              </a:defRPr>
            </a:lvl2pPr>
            <a:lvl3pPr marL="739775" indent="-342900" algn="l" rtl="0" eaLnBrk="1" fontAlgn="base" hangingPunct="1">
              <a:lnSpc>
                <a:spcPct val="90000"/>
              </a:lnSpc>
              <a:spcBef>
                <a:spcPct val="25000"/>
              </a:spcBef>
              <a:spcAft>
                <a:spcPct val="0"/>
              </a:spcAft>
              <a:buClr>
                <a:schemeClr val="tx1"/>
              </a:buClr>
              <a:buNone/>
              <a:defRPr>
                <a:solidFill>
                  <a:schemeClr val="tx1"/>
                </a:solidFill>
                <a:latin typeface="+mn-lt"/>
                <a:ea typeface="Calibri" pitchFamily="34" charset="0"/>
                <a:cs typeface="Calibri" pitchFamily="34" charset="0"/>
              </a:defRPr>
            </a:lvl3pPr>
            <a:lvl4pPr marL="914400" indent="-346075" algn="l" rtl="0" eaLnBrk="1" fontAlgn="base" hangingPunct="1">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1" fontAlgn="base" hangingPunct="1">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6pPr>
            <a:lvl7pPr marL="22479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7pPr>
            <a:lvl8pPr marL="27051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8pPr>
            <a:lvl9pPr marL="31623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9pPr>
          </a:lstStyle>
          <a:p>
            <a:r>
              <a:rPr lang="en-US" kern="0" dirty="0"/>
              <a:t>Does the Taskforce want to reconsider inclusion of any of these measures given their low score?</a:t>
            </a:r>
          </a:p>
        </p:txBody>
      </p:sp>
    </p:spTree>
    <p:extLst>
      <p:ext uri="{BB962C8B-B14F-4D97-AF65-F5344CB8AC3E}">
        <p14:creationId xmlns:p14="http://schemas.microsoft.com/office/powerpoint/2010/main" val="424814885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sz="half" idx="1"/>
          </p:nvPr>
        </p:nvSpPr>
        <p:spPr>
          <a:xfrm>
            <a:off x="533400" y="1645920"/>
            <a:ext cx="8074152" cy="4556234"/>
          </a:xfrm>
        </p:spPr>
        <p:txBody>
          <a:bodyPr/>
          <a:lstStyle/>
          <a:p>
            <a:r>
              <a:rPr lang="en-US" dirty="0"/>
              <a:t>Welcome</a:t>
            </a:r>
          </a:p>
          <a:p>
            <a:r>
              <a:rPr lang="en-US" dirty="0"/>
              <a:t>Recap of 2-27-18 Meeting Decisions &amp; Discussion of Follow-Up Items</a:t>
            </a:r>
          </a:p>
          <a:p>
            <a:r>
              <a:rPr lang="en-US" dirty="0"/>
              <a:t>Measure Review Progress Update</a:t>
            </a:r>
          </a:p>
          <a:p>
            <a:r>
              <a:rPr lang="en-US" dirty="0"/>
              <a:t>Continued Review of Candidate Measures</a:t>
            </a:r>
          </a:p>
          <a:p>
            <a:r>
              <a:rPr lang="en-US" dirty="0"/>
              <a:t>Revisit Health Behaviors Measures</a:t>
            </a:r>
          </a:p>
          <a:p>
            <a:r>
              <a:rPr lang="en-US" dirty="0"/>
              <a:t>Review of Scoring Measures against Guiding Principles</a:t>
            </a:r>
          </a:p>
          <a:p>
            <a:r>
              <a:rPr lang="en-US" dirty="0"/>
              <a:t>Next Steps</a:t>
            </a:r>
          </a:p>
        </p:txBody>
      </p:sp>
      <p:sp>
        <p:nvSpPr>
          <p:cNvPr id="4" name="Rectangle 3"/>
          <p:cNvSpPr/>
          <p:nvPr/>
        </p:nvSpPr>
        <p:spPr>
          <a:xfrm>
            <a:off x="-152400" y="2133600"/>
            <a:ext cx="9448800" cy="685800"/>
          </a:xfrm>
          <a:prstGeom prst="rect">
            <a:avLst/>
          </a:prstGeom>
          <a:solidFill>
            <a:srgbClr val="FFC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50948734"/>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9AAF40E-DC4C-42FA-BD73-F025E34DA406}"/>
              </a:ext>
            </a:extLst>
          </p:cNvPr>
          <p:cNvSpPr>
            <a:spLocks noGrp="1"/>
          </p:cNvSpPr>
          <p:nvPr>
            <p:ph type="title"/>
          </p:nvPr>
        </p:nvSpPr>
        <p:spPr/>
        <p:txBody>
          <a:bodyPr/>
          <a:lstStyle/>
          <a:p>
            <a:r>
              <a:rPr lang="en-US" dirty="0"/>
              <a:t>Review of Scoring Measures against Guiding Principles (Cont’d)</a:t>
            </a:r>
          </a:p>
        </p:txBody>
      </p:sp>
      <p:sp>
        <p:nvSpPr>
          <p:cNvPr id="4" name="Content Placeholder 3">
            <a:extLst>
              <a:ext uri="{FF2B5EF4-FFF2-40B4-BE49-F238E27FC236}">
                <a16:creationId xmlns:a16="http://schemas.microsoft.com/office/drawing/2014/main" id="{AB5BACF2-1E2B-477F-A369-6556FD851E44}"/>
              </a:ext>
            </a:extLst>
          </p:cNvPr>
          <p:cNvSpPr>
            <a:spLocks noGrp="1"/>
          </p:cNvSpPr>
          <p:nvPr>
            <p:ph sz="half" idx="1"/>
          </p:nvPr>
        </p:nvSpPr>
        <p:spPr>
          <a:xfrm>
            <a:off x="533400" y="1234965"/>
            <a:ext cx="8229600" cy="5073501"/>
          </a:xfrm>
        </p:spPr>
        <p:txBody>
          <a:bodyPr/>
          <a:lstStyle/>
          <a:p>
            <a:pPr>
              <a:spcAft>
                <a:spcPts val="600"/>
              </a:spcAft>
            </a:pPr>
            <a:r>
              <a:rPr lang="en-US" dirty="0"/>
              <a:t>During the next meeting, the Taskforce will need to evaluate if the measure set </a:t>
            </a:r>
            <a:r>
              <a:rPr lang="en-US" i="1" dirty="0"/>
              <a:t>as a whole </a:t>
            </a:r>
            <a:r>
              <a:rPr lang="en-US" dirty="0"/>
              <a:t>meets the following guiding principles:</a:t>
            </a:r>
          </a:p>
          <a:p>
            <a:pPr marL="803275" lvl="1" indent="-457200">
              <a:spcAft>
                <a:spcPts val="600"/>
              </a:spcAft>
              <a:buFont typeface="+mj-lt"/>
              <a:buAutoNum type="arabicPeriod"/>
            </a:pPr>
            <a:r>
              <a:rPr lang="en-US" b="0" dirty="0"/>
              <a:t>Prioritize health outcomes, including measures sourced from clinical and patient-reported data </a:t>
            </a:r>
          </a:p>
          <a:p>
            <a:pPr marL="803275" lvl="1" indent="-457200">
              <a:spcAft>
                <a:spcPts val="600"/>
              </a:spcAft>
              <a:buFont typeface="+mj-lt"/>
              <a:buAutoNum type="arabicPeriod"/>
            </a:pPr>
            <a:r>
              <a:rPr lang="en-US" b="0" dirty="0"/>
              <a:t>Provide a largely complete and holistic view of the entity being evaluated (e.g., ACO)</a:t>
            </a:r>
          </a:p>
          <a:p>
            <a:pPr marL="803275" lvl="1" indent="-457200">
              <a:spcAft>
                <a:spcPts val="600"/>
              </a:spcAft>
              <a:buFont typeface="+mj-lt"/>
              <a:buAutoNum type="arabicPeriod"/>
            </a:pPr>
            <a:r>
              <a:rPr lang="en-US" b="0" dirty="0"/>
              <a:t>The measure set should strive for parsimony</a:t>
            </a:r>
          </a:p>
          <a:p>
            <a:pPr marL="803275" lvl="1" indent="-457200">
              <a:spcAft>
                <a:spcPts val="600"/>
              </a:spcAft>
              <a:buFont typeface="+mj-lt"/>
              <a:buAutoNum type="arabicPeriod"/>
            </a:pPr>
            <a:r>
              <a:rPr lang="en-US" b="0" dirty="0"/>
              <a:t>Taken as a whole, high performance on the proposed measure set should significantly advance the delivery system toward the goals of safe, timely, effective, efficient, equitable, patient-centered (STEEEP) care.</a:t>
            </a:r>
          </a:p>
          <a:p>
            <a:pPr marL="803275" lvl="1" indent="-457200">
              <a:spcAft>
                <a:spcPts val="600"/>
              </a:spcAft>
              <a:buFont typeface="+mj-lt"/>
              <a:buAutoNum type="arabicPeriod"/>
            </a:pPr>
            <a:r>
              <a:rPr lang="en-US" b="0" dirty="0"/>
              <a:t>Promotes value* for consumers, purchasers, and providers. </a:t>
            </a:r>
            <a:endParaRPr lang="en-US" dirty="0"/>
          </a:p>
          <a:p>
            <a:endParaRPr lang="en-US" dirty="0"/>
          </a:p>
        </p:txBody>
      </p:sp>
      <p:sp>
        <p:nvSpPr>
          <p:cNvPr id="5" name="Rectangle 4">
            <a:extLst>
              <a:ext uri="{FF2B5EF4-FFF2-40B4-BE49-F238E27FC236}">
                <a16:creationId xmlns:a16="http://schemas.microsoft.com/office/drawing/2014/main" id="{050E2AE8-86F8-40AF-8863-0AAE825031B1}"/>
              </a:ext>
            </a:extLst>
          </p:cNvPr>
          <p:cNvSpPr/>
          <p:nvPr/>
        </p:nvSpPr>
        <p:spPr>
          <a:xfrm>
            <a:off x="533400" y="5477470"/>
            <a:ext cx="8229600" cy="830997"/>
          </a:xfrm>
          <a:prstGeom prst="rect">
            <a:avLst/>
          </a:prstGeom>
        </p:spPr>
        <p:txBody>
          <a:bodyPr wrap="square">
            <a:spAutoFit/>
          </a:bodyPr>
          <a:lstStyle/>
          <a:p>
            <a:pPr indent="-111125">
              <a:spcAft>
                <a:spcPts val="600"/>
              </a:spcAft>
            </a:pPr>
            <a:r>
              <a:rPr lang="en-US" sz="1600" dirty="0">
                <a:latin typeface="Book Antiqua" panose="02040602050305030304" pitchFamily="18" charset="0"/>
              </a:rPr>
              <a:t>*“Value” has different meanings from the perspectives of consumer, purchasers and providers, but may include patient-centeredness, evidence-based, clinical effectiveness, and cost-effectiveness among other value attributes.</a:t>
            </a:r>
          </a:p>
        </p:txBody>
      </p:sp>
    </p:spTree>
    <p:extLst>
      <p:ext uri="{BB962C8B-B14F-4D97-AF65-F5344CB8AC3E}">
        <p14:creationId xmlns:p14="http://schemas.microsoft.com/office/powerpoint/2010/main" val="1661841207"/>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sz="half" idx="1"/>
          </p:nvPr>
        </p:nvSpPr>
        <p:spPr>
          <a:xfrm>
            <a:off x="533400" y="1645920"/>
            <a:ext cx="8074152" cy="4556234"/>
          </a:xfrm>
        </p:spPr>
        <p:txBody>
          <a:bodyPr/>
          <a:lstStyle/>
          <a:p>
            <a:r>
              <a:rPr lang="en-US" dirty="0"/>
              <a:t>Welcome</a:t>
            </a:r>
          </a:p>
          <a:p>
            <a:r>
              <a:rPr lang="en-US" dirty="0"/>
              <a:t>Recap of 2-27-18 Meeting Decisions &amp; Discussion of Follow-Up Items</a:t>
            </a:r>
          </a:p>
          <a:p>
            <a:r>
              <a:rPr lang="en-US" dirty="0"/>
              <a:t>Measure Review Progress Update</a:t>
            </a:r>
          </a:p>
          <a:p>
            <a:r>
              <a:rPr lang="en-US" dirty="0"/>
              <a:t>Continued Review of Candidate Measures</a:t>
            </a:r>
          </a:p>
          <a:p>
            <a:r>
              <a:rPr lang="en-US" dirty="0"/>
              <a:t>Revisit Health Behaviors Measures</a:t>
            </a:r>
          </a:p>
          <a:p>
            <a:r>
              <a:rPr lang="en-US" dirty="0"/>
              <a:t>Review of Scoring Measures against Guiding Principles</a:t>
            </a:r>
          </a:p>
          <a:p>
            <a:r>
              <a:rPr lang="en-US" dirty="0"/>
              <a:t>Next Steps</a:t>
            </a:r>
          </a:p>
        </p:txBody>
      </p:sp>
      <p:sp>
        <p:nvSpPr>
          <p:cNvPr id="4" name="Rectangle 3"/>
          <p:cNvSpPr/>
          <p:nvPr/>
        </p:nvSpPr>
        <p:spPr>
          <a:xfrm>
            <a:off x="-153924" y="4648200"/>
            <a:ext cx="9448800" cy="533400"/>
          </a:xfrm>
          <a:prstGeom prst="rect">
            <a:avLst/>
          </a:prstGeom>
          <a:solidFill>
            <a:srgbClr val="FFC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48164277"/>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Steps: Meeting Schedule</a:t>
            </a:r>
          </a:p>
        </p:txBody>
      </p:sp>
      <p:sp>
        <p:nvSpPr>
          <p:cNvPr id="5" name="Content Placeholder 2">
            <a:extLst>
              <a:ext uri="{FF2B5EF4-FFF2-40B4-BE49-F238E27FC236}">
                <a16:creationId xmlns:a16="http://schemas.microsoft.com/office/drawing/2014/main" id="{9A11860A-0F48-4660-A65F-97FCD93D7D33}"/>
              </a:ext>
            </a:extLst>
          </p:cNvPr>
          <p:cNvSpPr>
            <a:spLocks noGrp="1"/>
          </p:cNvSpPr>
          <p:nvPr>
            <p:ph idx="1"/>
          </p:nvPr>
        </p:nvSpPr>
        <p:spPr>
          <a:xfrm>
            <a:off x="533400" y="1371600"/>
            <a:ext cx="8077200" cy="4556234"/>
          </a:xfrm>
        </p:spPr>
        <p:txBody>
          <a:bodyPr/>
          <a:lstStyle/>
          <a:p>
            <a:pPr>
              <a:spcAft>
                <a:spcPts val="0"/>
              </a:spcAft>
            </a:pPr>
            <a:r>
              <a:rPr lang="en-US" dirty="0"/>
              <a:t>Continue our review of candidate measures</a:t>
            </a:r>
          </a:p>
          <a:p>
            <a:pPr>
              <a:spcAft>
                <a:spcPts val="0"/>
              </a:spcAft>
            </a:pPr>
            <a:endParaRPr lang="en-US" sz="1000" dirty="0"/>
          </a:p>
          <a:p>
            <a:pPr marL="346075" lvl="1" indent="0">
              <a:spcAft>
                <a:spcPts val="300"/>
              </a:spcAft>
              <a:buNone/>
            </a:pPr>
            <a:endParaRPr lang="en-US" sz="1000" dirty="0">
              <a:latin typeface="Book Antiqua" panose="02040602050305030304" pitchFamily="18" charset="0"/>
            </a:endParaRPr>
          </a:p>
          <a:p>
            <a:pPr lvl="1">
              <a:spcAft>
                <a:spcPts val="300"/>
              </a:spcAft>
            </a:pPr>
            <a:r>
              <a:rPr lang="en-US" dirty="0"/>
              <a:t>Meeting #13</a:t>
            </a:r>
          </a:p>
          <a:p>
            <a:pPr marL="914400" lvl="2">
              <a:spcBef>
                <a:spcPts val="0"/>
              </a:spcBef>
              <a:spcAft>
                <a:spcPts val="300"/>
              </a:spcAft>
              <a:buFont typeface="Book Antiqua" panose="02040602050305030304" pitchFamily="18" charset="0"/>
              <a:buChar char="−"/>
            </a:pPr>
            <a:r>
              <a:rPr lang="en-US" kern="1200" dirty="0">
                <a:latin typeface="Book Antiqua" panose="02040602050305030304" pitchFamily="18" charset="0"/>
              </a:rPr>
              <a:t>Resolve whether there will be a “core” and/or                                     “menu” measure set</a:t>
            </a:r>
          </a:p>
          <a:p>
            <a:pPr marL="914400" lvl="2">
              <a:spcBef>
                <a:spcPts val="0"/>
              </a:spcBef>
              <a:spcAft>
                <a:spcPts val="300"/>
              </a:spcAft>
              <a:buFont typeface="Book Antiqua" panose="02040602050305030304" pitchFamily="18" charset="0"/>
              <a:buChar char="−"/>
            </a:pPr>
            <a:r>
              <a:rPr lang="en-US" kern="1200" dirty="0">
                <a:latin typeface="Book Antiqua" panose="02040602050305030304" pitchFamily="18" charset="0"/>
              </a:rPr>
              <a:t>Begin the second round of measure review</a:t>
            </a:r>
          </a:p>
          <a:p>
            <a:pPr marL="914400" lvl="2">
              <a:spcBef>
                <a:spcPts val="0"/>
              </a:spcBef>
              <a:spcAft>
                <a:spcPts val="300"/>
              </a:spcAft>
              <a:buFont typeface="Book Antiqua" panose="02040602050305030304" pitchFamily="18" charset="0"/>
              <a:buChar char="−"/>
            </a:pPr>
            <a:r>
              <a:rPr lang="en-US" kern="1200" dirty="0">
                <a:latin typeface="Book Antiqua" panose="02040602050305030304" pitchFamily="18" charset="0"/>
              </a:rPr>
              <a:t>Categorize measures as "core" and/or "menu",                    "monitoring", or “developmental"</a:t>
            </a:r>
            <a:endParaRPr lang="en-US" sz="1000" kern="1200" dirty="0">
              <a:latin typeface="Book Antiqua" panose="02040602050305030304" pitchFamily="18" charset="0"/>
            </a:endParaRPr>
          </a:p>
          <a:p>
            <a:pPr marL="914400" lvl="2">
              <a:spcBef>
                <a:spcPts val="0"/>
              </a:spcBef>
              <a:spcAft>
                <a:spcPts val="300"/>
              </a:spcAft>
              <a:buFont typeface="Book Antiqua" panose="02040602050305030304" pitchFamily="18" charset="0"/>
              <a:buChar char="−"/>
            </a:pPr>
            <a:r>
              <a:rPr lang="en-US" kern="1200" dirty="0">
                <a:latin typeface="Book Antiqua" panose="02040602050305030304" pitchFamily="18" charset="0"/>
              </a:rPr>
              <a:t>Prune the measure set, as appropriate</a:t>
            </a:r>
          </a:p>
          <a:p>
            <a:pPr marL="914400" lvl="2">
              <a:spcBef>
                <a:spcPts val="0"/>
              </a:spcBef>
              <a:spcAft>
                <a:spcPts val="300"/>
              </a:spcAft>
              <a:buFont typeface="Book Antiqua" panose="02040602050305030304" pitchFamily="18" charset="0"/>
              <a:buChar char="−"/>
            </a:pPr>
            <a:endParaRPr lang="en-US" sz="1200" kern="1200" dirty="0">
              <a:latin typeface="Book Antiqua" panose="02040602050305030304" pitchFamily="18" charset="0"/>
            </a:endParaRPr>
          </a:p>
          <a:p>
            <a:pPr lvl="1">
              <a:spcAft>
                <a:spcPts val="300"/>
              </a:spcAft>
            </a:pPr>
            <a:r>
              <a:rPr lang="en-US" dirty="0"/>
              <a:t>Meeting #14</a:t>
            </a:r>
          </a:p>
          <a:p>
            <a:pPr marL="914400" lvl="2">
              <a:spcBef>
                <a:spcPts val="0"/>
              </a:spcBef>
              <a:spcAft>
                <a:spcPts val="300"/>
              </a:spcAft>
              <a:buFont typeface="Book Antiqua" panose="02040602050305030304" pitchFamily="18" charset="0"/>
              <a:buChar char="−"/>
            </a:pPr>
            <a:r>
              <a:rPr lang="en-US" kern="1200" dirty="0">
                <a:latin typeface="Book Antiqua" panose="02040602050305030304" pitchFamily="18" charset="0"/>
              </a:rPr>
              <a:t>Complete the second round of measures review</a:t>
            </a:r>
          </a:p>
          <a:p>
            <a:pPr marL="914400" lvl="2">
              <a:spcBef>
                <a:spcPts val="0"/>
              </a:spcBef>
              <a:spcAft>
                <a:spcPts val="300"/>
              </a:spcAft>
              <a:buFont typeface="Book Antiqua" panose="02040602050305030304" pitchFamily="18" charset="0"/>
              <a:buChar char="−"/>
            </a:pPr>
            <a:r>
              <a:rPr lang="en-US" kern="1200" dirty="0">
                <a:latin typeface="Book Antiqua" panose="02040602050305030304" pitchFamily="18" charset="0"/>
              </a:rPr>
              <a:t>Begin discussing implementation of the measure set</a:t>
            </a:r>
          </a:p>
        </p:txBody>
      </p:sp>
      <p:grpSp>
        <p:nvGrpSpPr>
          <p:cNvPr id="22" name="Group 21">
            <a:extLst>
              <a:ext uri="{FF2B5EF4-FFF2-40B4-BE49-F238E27FC236}">
                <a16:creationId xmlns:a16="http://schemas.microsoft.com/office/drawing/2014/main" id="{F6ECBD8B-3CE9-4F1C-BDC9-BC455D3E1B82}"/>
              </a:ext>
            </a:extLst>
          </p:cNvPr>
          <p:cNvGrpSpPr/>
          <p:nvPr/>
        </p:nvGrpSpPr>
        <p:grpSpPr>
          <a:xfrm>
            <a:off x="7234997" y="2173633"/>
            <a:ext cx="914400" cy="914400"/>
            <a:chOff x="8064544" y="2057400"/>
            <a:chExt cx="822960" cy="822960"/>
          </a:xfrm>
        </p:grpSpPr>
        <p:grpSp>
          <p:nvGrpSpPr>
            <p:cNvPr id="23" name="Group 22">
              <a:extLst>
                <a:ext uri="{FF2B5EF4-FFF2-40B4-BE49-F238E27FC236}">
                  <a16:creationId xmlns:a16="http://schemas.microsoft.com/office/drawing/2014/main" id="{54C3FE86-C2BB-4DE7-BEC3-3B4780F5B42C}"/>
                </a:ext>
              </a:extLst>
            </p:cNvPr>
            <p:cNvGrpSpPr>
              <a:grpSpLocks noChangeAspect="1"/>
            </p:cNvGrpSpPr>
            <p:nvPr/>
          </p:nvGrpSpPr>
          <p:grpSpPr>
            <a:xfrm>
              <a:off x="8064544" y="2057400"/>
              <a:ext cx="822960" cy="822960"/>
              <a:chOff x="7758770" y="3246120"/>
              <a:chExt cx="1097280" cy="1097280"/>
            </a:xfrm>
          </p:grpSpPr>
          <p:grpSp>
            <p:nvGrpSpPr>
              <p:cNvPr id="25" name="Group 24">
                <a:extLst>
                  <a:ext uri="{FF2B5EF4-FFF2-40B4-BE49-F238E27FC236}">
                    <a16:creationId xmlns:a16="http://schemas.microsoft.com/office/drawing/2014/main" id="{7CDD48D0-0E7B-4103-8C75-9331337CB100}"/>
                  </a:ext>
                </a:extLst>
              </p:cNvPr>
              <p:cNvGrpSpPr/>
              <p:nvPr/>
            </p:nvGrpSpPr>
            <p:grpSpPr>
              <a:xfrm>
                <a:off x="7758770" y="3246120"/>
                <a:ext cx="1097280" cy="1097280"/>
                <a:chOff x="7085012" y="4648200"/>
                <a:chExt cx="679061" cy="679061"/>
              </a:xfrm>
            </p:grpSpPr>
            <p:sp>
              <p:nvSpPr>
                <p:cNvPr id="34" name="Oval 33">
                  <a:extLst>
                    <a:ext uri="{FF2B5EF4-FFF2-40B4-BE49-F238E27FC236}">
                      <a16:creationId xmlns:a16="http://schemas.microsoft.com/office/drawing/2014/main" id="{0F6B2393-4045-4F7A-9ABB-B3C48C13237F}"/>
                    </a:ext>
                  </a:extLst>
                </p:cNvPr>
                <p:cNvSpPr/>
                <p:nvPr/>
              </p:nvSpPr>
              <p:spPr>
                <a:xfrm>
                  <a:off x="7085012" y="4648200"/>
                  <a:ext cx="679061" cy="679061"/>
                </a:xfrm>
                <a:prstGeom prst="ellipse">
                  <a:avLst/>
                </a:prstGeom>
                <a:solidFill>
                  <a:schemeClr val="accent2">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sz="2400" kern="1200">
                      <a:solidFill>
                        <a:schemeClr val="lt1"/>
                      </a:solidFill>
                      <a:latin typeface="+mn-lt"/>
                      <a:ea typeface="+mn-ea"/>
                      <a:cs typeface="+mn-cs"/>
                    </a:defRPr>
                  </a:lvl1pPr>
                  <a:lvl2pPr marL="457200" algn="l" rtl="0" eaLnBrk="0" fontAlgn="base" hangingPunct="0">
                    <a:spcBef>
                      <a:spcPct val="0"/>
                    </a:spcBef>
                    <a:spcAft>
                      <a:spcPct val="0"/>
                    </a:spcAft>
                    <a:defRPr sz="2400" kern="1200">
                      <a:solidFill>
                        <a:schemeClr val="lt1"/>
                      </a:solidFill>
                      <a:latin typeface="+mn-lt"/>
                      <a:ea typeface="+mn-ea"/>
                      <a:cs typeface="+mn-cs"/>
                    </a:defRPr>
                  </a:lvl2pPr>
                  <a:lvl3pPr marL="914400" algn="l" rtl="0" eaLnBrk="0" fontAlgn="base" hangingPunct="0">
                    <a:spcBef>
                      <a:spcPct val="0"/>
                    </a:spcBef>
                    <a:spcAft>
                      <a:spcPct val="0"/>
                    </a:spcAft>
                    <a:defRPr sz="2400" kern="1200">
                      <a:solidFill>
                        <a:schemeClr val="lt1"/>
                      </a:solidFill>
                      <a:latin typeface="+mn-lt"/>
                      <a:ea typeface="+mn-ea"/>
                      <a:cs typeface="+mn-cs"/>
                    </a:defRPr>
                  </a:lvl3pPr>
                  <a:lvl4pPr marL="1371600" algn="l" rtl="0" eaLnBrk="0" fontAlgn="base" hangingPunct="0">
                    <a:spcBef>
                      <a:spcPct val="0"/>
                    </a:spcBef>
                    <a:spcAft>
                      <a:spcPct val="0"/>
                    </a:spcAft>
                    <a:defRPr sz="2400" kern="1200">
                      <a:solidFill>
                        <a:schemeClr val="lt1"/>
                      </a:solidFill>
                      <a:latin typeface="+mn-lt"/>
                      <a:ea typeface="+mn-ea"/>
                      <a:cs typeface="+mn-cs"/>
                    </a:defRPr>
                  </a:lvl4pPr>
                  <a:lvl5pPr marL="1828800" algn="l"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s-UY" dirty="0"/>
                </a:p>
              </p:txBody>
            </p:sp>
            <p:sp>
              <p:nvSpPr>
                <p:cNvPr id="35" name="Oval 34">
                  <a:extLst>
                    <a:ext uri="{FF2B5EF4-FFF2-40B4-BE49-F238E27FC236}">
                      <a16:creationId xmlns:a16="http://schemas.microsoft.com/office/drawing/2014/main" id="{A48D7E14-1115-41AA-830A-17D6C1395582}"/>
                    </a:ext>
                  </a:extLst>
                </p:cNvPr>
                <p:cNvSpPr/>
                <p:nvPr/>
              </p:nvSpPr>
              <p:spPr>
                <a:xfrm>
                  <a:off x="7085012" y="4648200"/>
                  <a:ext cx="679061" cy="679061"/>
                </a:xfrm>
                <a:prstGeom prst="ellipse">
                  <a:avLst/>
                </a:prstGeom>
                <a:solidFill>
                  <a:schemeClr val="accent6">
                    <a:lumMod val="75000"/>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sz="2400" kern="1200">
                      <a:solidFill>
                        <a:schemeClr val="lt1"/>
                      </a:solidFill>
                      <a:latin typeface="+mn-lt"/>
                      <a:ea typeface="+mn-ea"/>
                      <a:cs typeface="+mn-cs"/>
                    </a:defRPr>
                  </a:lvl1pPr>
                  <a:lvl2pPr marL="457200" algn="l" rtl="0" eaLnBrk="0" fontAlgn="base" hangingPunct="0">
                    <a:spcBef>
                      <a:spcPct val="0"/>
                    </a:spcBef>
                    <a:spcAft>
                      <a:spcPct val="0"/>
                    </a:spcAft>
                    <a:defRPr sz="2400" kern="1200">
                      <a:solidFill>
                        <a:schemeClr val="lt1"/>
                      </a:solidFill>
                      <a:latin typeface="+mn-lt"/>
                      <a:ea typeface="+mn-ea"/>
                      <a:cs typeface="+mn-cs"/>
                    </a:defRPr>
                  </a:lvl2pPr>
                  <a:lvl3pPr marL="914400" algn="l" rtl="0" eaLnBrk="0" fontAlgn="base" hangingPunct="0">
                    <a:spcBef>
                      <a:spcPct val="0"/>
                    </a:spcBef>
                    <a:spcAft>
                      <a:spcPct val="0"/>
                    </a:spcAft>
                    <a:defRPr sz="2400" kern="1200">
                      <a:solidFill>
                        <a:schemeClr val="lt1"/>
                      </a:solidFill>
                      <a:latin typeface="+mn-lt"/>
                      <a:ea typeface="+mn-ea"/>
                      <a:cs typeface="+mn-cs"/>
                    </a:defRPr>
                  </a:lvl3pPr>
                  <a:lvl4pPr marL="1371600" algn="l" rtl="0" eaLnBrk="0" fontAlgn="base" hangingPunct="0">
                    <a:spcBef>
                      <a:spcPct val="0"/>
                    </a:spcBef>
                    <a:spcAft>
                      <a:spcPct val="0"/>
                    </a:spcAft>
                    <a:defRPr sz="2400" kern="1200">
                      <a:solidFill>
                        <a:schemeClr val="lt1"/>
                      </a:solidFill>
                      <a:latin typeface="+mn-lt"/>
                      <a:ea typeface="+mn-ea"/>
                      <a:cs typeface="+mn-cs"/>
                    </a:defRPr>
                  </a:lvl4pPr>
                  <a:lvl5pPr marL="1828800" algn="l"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s-UY" dirty="0"/>
                </a:p>
              </p:txBody>
            </p:sp>
            <p:sp>
              <p:nvSpPr>
                <p:cNvPr id="36" name="Oval 35">
                  <a:extLst>
                    <a:ext uri="{FF2B5EF4-FFF2-40B4-BE49-F238E27FC236}">
                      <a16:creationId xmlns:a16="http://schemas.microsoft.com/office/drawing/2014/main" id="{DA28DD99-4DBC-4212-9775-49651D03289D}"/>
                    </a:ext>
                  </a:extLst>
                </p:cNvPr>
                <p:cNvSpPr/>
                <p:nvPr/>
              </p:nvSpPr>
              <p:spPr>
                <a:xfrm>
                  <a:off x="7085012" y="4648200"/>
                  <a:ext cx="679061" cy="679061"/>
                </a:xfrm>
                <a:prstGeom prst="ellipse">
                  <a:avLst/>
                </a:prstGeom>
                <a:solidFill>
                  <a:schemeClr val="tx2">
                    <a:alpha val="89804"/>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sz="2400" kern="1200">
                      <a:solidFill>
                        <a:schemeClr val="lt1"/>
                      </a:solidFill>
                      <a:latin typeface="+mn-lt"/>
                      <a:ea typeface="+mn-ea"/>
                      <a:cs typeface="+mn-cs"/>
                    </a:defRPr>
                  </a:lvl1pPr>
                  <a:lvl2pPr marL="457200" algn="l" rtl="0" eaLnBrk="0" fontAlgn="base" hangingPunct="0">
                    <a:spcBef>
                      <a:spcPct val="0"/>
                    </a:spcBef>
                    <a:spcAft>
                      <a:spcPct val="0"/>
                    </a:spcAft>
                    <a:defRPr sz="2400" kern="1200">
                      <a:solidFill>
                        <a:schemeClr val="lt1"/>
                      </a:solidFill>
                      <a:latin typeface="+mn-lt"/>
                      <a:ea typeface="+mn-ea"/>
                      <a:cs typeface="+mn-cs"/>
                    </a:defRPr>
                  </a:lvl2pPr>
                  <a:lvl3pPr marL="914400" algn="l" rtl="0" eaLnBrk="0" fontAlgn="base" hangingPunct="0">
                    <a:spcBef>
                      <a:spcPct val="0"/>
                    </a:spcBef>
                    <a:spcAft>
                      <a:spcPct val="0"/>
                    </a:spcAft>
                    <a:defRPr sz="2400" kern="1200">
                      <a:solidFill>
                        <a:schemeClr val="lt1"/>
                      </a:solidFill>
                      <a:latin typeface="+mn-lt"/>
                      <a:ea typeface="+mn-ea"/>
                      <a:cs typeface="+mn-cs"/>
                    </a:defRPr>
                  </a:lvl3pPr>
                  <a:lvl4pPr marL="1371600" algn="l" rtl="0" eaLnBrk="0" fontAlgn="base" hangingPunct="0">
                    <a:spcBef>
                      <a:spcPct val="0"/>
                    </a:spcBef>
                    <a:spcAft>
                      <a:spcPct val="0"/>
                    </a:spcAft>
                    <a:defRPr sz="2400" kern="1200">
                      <a:solidFill>
                        <a:schemeClr val="lt1"/>
                      </a:solidFill>
                      <a:latin typeface="+mn-lt"/>
                      <a:ea typeface="+mn-ea"/>
                      <a:cs typeface="+mn-cs"/>
                    </a:defRPr>
                  </a:lvl4pPr>
                  <a:lvl5pPr marL="1828800" algn="l"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s-UY" dirty="0"/>
                </a:p>
              </p:txBody>
            </p:sp>
          </p:grpSp>
          <p:sp>
            <p:nvSpPr>
              <p:cNvPr id="26" name="Freeform 24">
                <a:extLst>
                  <a:ext uri="{FF2B5EF4-FFF2-40B4-BE49-F238E27FC236}">
                    <a16:creationId xmlns:a16="http://schemas.microsoft.com/office/drawing/2014/main" id="{215CC991-7116-485A-88E0-3E46BF928E6E}"/>
                  </a:ext>
                </a:extLst>
              </p:cNvPr>
              <p:cNvSpPr>
                <a:spLocks/>
              </p:cNvSpPr>
              <p:nvPr/>
            </p:nvSpPr>
            <p:spPr bwMode="auto">
              <a:xfrm>
                <a:off x="8510650" y="3981186"/>
                <a:ext cx="131537" cy="137471"/>
              </a:xfrm>
              <a:custGeom>
                <a:avLst/>
                <a:gdLst/>
                <a:ahLst/>
                <a:cxnLst>
                  <a:cxn ang="0">
                    <a:pos x="0" y="0"/>
                  </a:cxn>
                  <a:cxn ang="0">
                    <a:pos x="133" y="0"/>
                  </a:cxn>
                  <a:cxn ang="0">
                    <a:pos x="133" y="5"/>
                  </a:cxn>
                  <a:cxn ang="0">
                    <a:pos x="0" y="139"/>
                  </a:cxn>
                  <a:cxn ang="0">
                    <a:pos x="0" y="0"/>
                  </a:cxn>
                </a:cxnLst>
                <a:rect l="0" t="0" r="r" b="b"/>
                <a:pathLst>
                  <a:path w="133" h="139">
                    <a:moveTo>
                      <a:pt x="0" y="0"/>
                    </a:moveTo>
                    <a:lnTo>
                      <a:pt x="133" y="0"/>
                    </a:lnTo>
                    <a:lnTo>
                      <a:pt x="133" y="5"/>
                    </a:lnTo>
                    <a:lnTo>
                      <a:pt x="0" y="139"/>
                    </a:lnTo>
                    <a:lnTo>
                      <a:pt x="0" y="0"/>
                    </a:lnTo>
                    <a:close/>
                  </a:path>
                </a:pathLst>
              </a:custGeom>
              <a:solidFill>
                <a:schemeClr val="bg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endParaRPr lang="en-US" dirty="0"/>
              </a:p>
            </p:txBody>
          </p:sp>
          <p:sp>
            <p:nvSpPr>
              <p:cNvPr id="27" name="Freeform 25">
                <a:extLst>
                  <a:ext uri="{FF2B5EF4-FFF2-40B4-BE49-F238E27FC236}">
                    <a16:creationId xmlns:a16="http://schemas.microsoft.com/office/drawing/2014/main" id="{C1253D70-D943-4CB0-8A04-0361FF3745B2}"/>
                  </a:ext>
                </a:extLst>
              </p:cNvPr>
              <p:cNvSpPr>
                <a:spLocks/>
              </p:cNvSpPr>
              <p:nvPr/>
            </p:nvSpPr>
            <p:spPr bwMode="auto">
              <a:xfrm>
                <a:off x="8378123" y="3986131"/>
                <a:ext cx="132526" cy="132526"/>
              </a:xfrm>
              <a:custGeom>
                <a:avLst/>
                <a:gdLst/>
                <a:ahLst/>
                <a:cxnLst>
                  <a:cxn ang="0">
                    <a:pos x="134" y="0"/>
                  </a:cxn>
                  <a:cxn ang="0">
                    <a:pos x="134" y="134"/>
                  </a:cxn>
                  <a:cxn ang="0">
                    <a:pos x="133" y="131"/>
                  </a:cxn>
                  <a:cxn ang="0">
                    <a:pos x="0" y="131"/>
                  </a:cxn>
                  <a:cxn ang="0">
                    <a:pos x="134" y="0"/>
                  </a:cxn>
                </a:cxnLst>
                <a:rect l="0" t="0" r="r" b="b"/>
                <a:pathLst>
                  <a:path w="134" h="134">
                    <a:moveTo>
                      <a:pt x="134" y="0"/>
                    </a:moveTo>
                    <a:lnTo>
                      <a:pt x="134" y="134"/>
                    </a:lnTo>
                    <a:lnTo>
                      <a:pt x="133" y="131"/>
                    </a:lnTo>
                    <a:lnTo>
                      <a:pt x="0" y="131"/>
                    </a:lnTo>
                    <a:lnTo>
                      <a:pt x="134"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endParaRPr lang="en-US" dirty="0"/>
              </a:p>
            </p:txBody>
          </p:sp>
          <p:sp>
            <p:nvSpPr>
              <p:cNvPr id="28" name="Freeform 26">
                <a:extLst>
                  <a:ext uri="{FF2B5EF4-FFF2-40B4-BE49-F238E27FC236}">
                    <a16:creationId xmlns:a16="http://schemas.microsoft.com/office/drawing/2014/main" id="{B7C43CA4-EC8E-4043-8D63-605EDD76E358}"/>
                  </a:ext>
                </a:extLst>
              </p:cNvPr>
              <p:cNvSpPr>
                <a:spLocks/>
              </p:cNvSpPr>
              <p:nvPr/>
            </p:nvSpPr>
            <p:spPr bwMode="auto">
              <a:xfrm>
                <a:off x="7972633" y="3640971"/>
                <a:ext cx="669554" cy="474719"/>
              </a:xfrm>
              <a:custGeom>
                <a:avLst/>
                <a:gdLst/>
                <a:ahLst/>
                <a:cxnLst>
                  <a:cxn ang="0">
                    <a:pos x="0" y="0"/>
                  </a:cxn>
                  <a:cxn ang="0">
                    <a:pos x="677" y="0"/>
                  </a:cxn>
                  <a:cxn ang="0">
                    <a:pos x="677" y="344"/>
                  </a:cxn>
                  <a:cxn ang="0">
                    <a:pos x="543" y="344"/>
                  </a:cxn>
                  <a:cxn ang="0">
                    <a:pos x="410" y="480"/>
                  </a:cxn>
                  <a:cxn ang="0">
                    <a:pos x="45" y="480"/>
                  </a:cxn>
                  <a:cxn ang="0">
                    <a:pos x="32" y="478"/>
                  </a:cxn>
                  <a:cxn ang="0">
                    <a:pos x="20" y="473"/>
                  </a:cxn>
                  <a:cxn ang="0">
                    <a:pos x="10" y="464"/>
                  </a:cxn>
                  <a:cxn ang="0">
                    <a:pos x="3" y="454"/>
                  </a:cxn>
                  <a:cxn ang="0">
                    <a:pos x="0" y="441"/>
                  </a:cxn>
                  <a:cxn ang="0">
                    <a:pos x="0" y="0"/>
                  </a:cxn>
                </a:cxnLst>
                <a:rect l="0" t="0" r="r" b="b"/>
                <a:pathLst>
                  <a:path w="677" h="480">
                    <a:moveTo>
                      <a:pt x="0" y="0"/>
                    </a:moveTo>
                    <a:lnTo>
                      <a:pt x="677" y="0"/>
                    </a:lnTo>
                    <a:lnTo>
                      <a:pt x="677" y="344"/>
                    </a:lnTo>
                    <a:lnTo>
                      <a:pt x="543" y="344"/>
                    </a:lnTo>
                    <a:lnTo>
                      <a:pt x="410" y="480"/>
                    </a:lnTo>
                    <a:lnTo>
                      <a:pt x="45" y="480"/>
                    </a:lnTo>
                    <a:lnTo>
                      <a:pt x="32" y="478"/>
                    </a:lnTo>
                    <a:lnTo>
                      <a:pt x="20" y="473"/>
                    </a:lnTo>
                    <a:lnTo>
                      <a:pt x="10" y="464"/>
                    </a:lnTo>
                    <a:lnTo>
                      <a:pt x="3" y="454"/>
                    </a:lnTo>
                    <a:lnTo>
                      <a:pt x="0" y="441"/>
                    </a:lnTo>
                    <a:lnTo>
                      <a:pt x="0" y="0"/>
                    </a:lnTo>
                    <a:close/>
                  </a:path>
                </a:pathLst>
              </a:custGeom>
              <a:solidFill>
                <a:schemeClr val="bg1">
                  <a:lumMod val="95000"/>
                </a:schemeClr>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endParaRPr lang="en-US" dirty="0"/>
              </a:p>
            </p:txBody>
          </p:sp>
          <p:sp>
            <p:nvSpPr>
              <p:cNvPr id="29" name="Freeform 27">
                <a:extLst>
                  <a:ext uri="{FF2B5EF4-FFF2-40B4-BE49-F238E27FC236}">
                    <a16:creationId xmlns:a16="http://schemas.microsoft.com/office/drawing/2014/main" id="{49A1FC5F-3CFF-43AF-98AC-6571E2FBB4B0}"/>
                  </a:ext>
                </a:extLst>
              </p:cNvPr>
              <p:cNvSpPr>
                <a:spLocks/>
              </p:cNvSpPr>
              <p:nvPr/>
            </p:nvSpPr>
            <p:spPr bwMode="auto">
              <a:xfrm>
                <a:off x="7972633" y="3539104"/>
                <a:ext cx="669554" cy="116702"/>
              </a:xfrm>
              <a:custGeom>
                <a:avLst/>
                <a:gdLst/>
                <a:ahLst/>
                <a:cxnLst>
                  <a:cxn ang="0">
                    <a:pos x="45" y="0"/>
                  </a:cxn>
                  <a:cxn ang="0">
                    <a:pos x="630" y="0"/>
                  </a:cxn>
                  <a:cxn ang="0">
                    <a:pos x="643" y="1"/>
                  </a:cxn>
                  <a:cxn ang="0">
                    <a:pos x="657" y="6"/>
                  </a:cxn>
                  <a:cxn ang="0">
                    <a:pos x="667" y="15"/>
                  </a:cxn>
                  <a:cxn ang="0">
                    <a:pos x="674" y="24"/>
                  </a:cxn>
                  <a:cxn ang="0">
                    <a:pos x="677" y="37"/>
                  </a:cxn>
                  <a:cxn ang="0">
                    <a:pos x="677" y="118"/>
                  </a:cxn>
                  <a:cxn ang="0">
                    <a:pos x="0" y="118"/>
                  </a:cxn>
                  <a:cxn ang="0">
                    <a:pos x="0" y="37"/>
                  </a:cxn>
                  <a:cxn ang="0">
                    <a:pos x="3" y="24"/>
                  </a:cxn>
                  <a:cxn ang="0">
                    <a:pos x="10" y="15"/>
                  </a:cxn>
                  <a:cxn ang="0">
                    <a:pos x="20" y="6"/>
                  </a:cxn>
                  <a:cxn ang="0">
                    <a:pos x="32" y="1"/>
                  </a:cxn>
                  <a:cxn ang="0">
                    <a:pos x="45" y="0"/>
                  </a:cxn>
                </a:cxnLst>
                <a:rect l="0" t="0" r="r" b="b"/>
                <a:pathLst>
                  <a:path w="677" h="118">
                    <a:moveTo>
                      <a:pt x="45" y="0"/>
                    </a:moveTo>
                    <a:lnTo>
                      <a:pt x="630" y="0"/>
                    </a:lnTo>
                    <a:lnTo>
                      <a:pt x="643" y="1"/>
                    </a:lnTo>
                    <a:lnTo>
                      <a:pt x="657" y="6"/>
                    </a:lnTo>
                    <a:lnTo>
                      <a:pt x="667" y="15"/>
                    </a:lnTo>
                    <a:lnTo>
                      <a:pt x="674" y="24"/>
                    </a:lnTo>
                    <a:lnTo>
                      <a:pt x="677" y="37"/>
                    </a:lnTo>
                    <a:lnTo>
                      <a:pt x="677" y="118"/>
                    </a:lnTo>
                    <a:lnTo>
                      <a:pt x="0" y="118"/>
                    </a:lnTo>
                    <a:lnTo>
                      <a:pt x="0" y="37"/>
                    </a:lnTo>
                    <a:lnTo>
                      <a:pt x="3" y="24"/>
                    </a:lnTo>
                    <a:lnTo>
                      <a:pt x="10" y="15"/>
                    </a:lnTo>
                    <a:lnTo>
                      <a:pt x="20" y="6"/>
                    </a:lnTo>
                    <a:lnTo>
                      <a:pt x="32" y="1"/>
                    </a:lnTo>
                    <a:lnTo>
                      <a:pt x="45" y="0"/>
                    </a:lnTo>
                    <a:close/>
                  </a:path>
                </a:pathLst>
              </a:custGeom>
              <a:solidFill>
                <a:srgbClr val="FFC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endParaRPr lang="en-US" dirty="0">
                  <a:solidFill>
                    <a:schemeClr val="tx1">
                      <a:lumMod val="75000"/>
                      <a:lumOff val="25000"/>
                    </a:schemeClr>
                  </a:solidFill>
                </a:endParaRPr>
              </a:p>
            </p:txBody>
          </p:sp>
          <p:sp>
            <p:nvSpPr>
              <p:cNvPr id="30" name="Freeform 28">
                <a:extLst>
                  <a:ext uri="{FF2B5EF4-FFF2-40B4-BE49-F238E27FC236}">
                    <a16:creationId xmlns:a16="http://schemas.microsoft.com/office/drawing/2014/main" id="{0324B01F-1083-4241-9874-F225391DA109}"/>
                  </a:ext>
                </a:extLst>
              </p:cNvPr>
              <p:cNvSpPr>
                <a:spLocks/>
              </p:cNvSpPr>
              <p:nvPr/>
            </p:nvSpPr>
            <p:spPr bwMode="auto">
              <a:xfrm>
                <a:off x="8094280" y="3562840"/>
                <a:ext cx="77142" cy="78131"/>
              </a:xfrm>
              <a:custGeom>
                <a:avLst/>
                <a:gdLst/>
                <a:ahLst/>
                <a:cxnLst>
                  <a:cxn ang="0">
                    <a:pos x="39" y="0"/>
                  </a:cxn>
                  <a:cxn ang="0">
                    <a:pos x="55" y="3"/>
                  </a:cxn>
                  <a:cxn ang="0">
                    <a:pos x="67" y="11"/>
                  </a:cxn>
                  <a:cxn ang="0">
                    <a:pos x="76" y="24"/>
                  </a:cxn>
                  <a:cxn ang="0">
                    <a:pos x="78" y="40"/>
                  </a:cxn>
                  <a:cxn ang="0">
                    <a:pos x="76" y="56"/>
                  </a:cxn>
                  <a:cxn ang="0">
                    <a:pos x="67" y="68"/>
                  </a:cxn>
                  <a:cxn ang="0">
                    <a:pos x="55" y="77"/>
                  </a:cxn>
                  <a:cxn ang="0">
                    <a:pos x="39" y="79"/>
                  </a:cxn>
                  <a:cxn ang="0">
                    <a:pos x="23" y="77"/>
                  </a:cxn>
                  <a:cxn ang="0">
                    <a:pos x="11" y="68"/>
                  </a:cxn>
                  <a:cxn ang="0">
                    <a:pos x="2" y="56"/>
                  </a:cxn>
                  <a:cxn ang="0">
                    <a:pos x="0" y="40"/>
                  </a:cxn>
                  <a:cxn ang="0">
                    <a:pos x="2" y="24"/>
                  </a:cxn>
                  <a:cxn ang="0">
                    <a:pos x="11" y="11"/>
                  </a:cxn>
                  <a:cxn ang="0">
                    <a:pos x="23" y="3"/>
                  </a:cxn>
                  <a:cxn ang="0">
                    <a:pos x="39" y="0"/>
                  </a:cxn>
                </a:cxnLst>
                <a:rect l="0" t="0" r="r" b="b"/>
                <a:pathLst>
                  <a:path w="78" h="79">
                    <a:moveTo>
                      <a:pt x="39" y="0"/>
                    </a:moveTo>
                    <a:lnTo>
                      <a:pt x="55" y="3"/>
                    </a:lnTo>
                    <a:lnTo>
                      <a:pt x="67" y="11"/>
                    </a:lnTo>
                    <a:lnTo>
                      <a:pt x="76" y="24"/>
                    </a:lnTo>
                    <a:lnTo>
                      <a:pt x="78" y="40"/>
                    </a:lnTo>
                    <a:lnTo>
                      <a:pt x="76" y="56"/>
                    </a:lnTo>
                    <a:lnTo>
                      <a:pt x="67" y="68"/>
                    </a:lnTo>
                    <a:lnTo>
                      <a:pt x="55" y="77"/>
                    </a:lnTo>
                    <a:lnTo>
                      <a:pt x="39" y="79"/>
                    </a:lnTo>
                    <a:lnTo>
                      <a:pt x="23" y="77"/>
                    </a:lnTo>
                    <a:lnTo>
                      <a:pt x="11" y="68"/>
                    </a:lnTo>
                    <a:lnTo>
                      <a:pt x="2" y="56"/>
                    </a:lnTo>
                    <a:lnTo>
                      <a:pt x="0" y="40"/>
                    </a:lnTo>
                    <a:lnTo>
                      <a:pt x="2" y="24"/>
                    </a:lnTo>
                    <a:lnTo>
                      <a:pt x="11" y="11"/>
                    </a:lnTo>
                    <a:lnTo>
                      <a:pt x="23" y="3"/>
                    </a:lnTo>
                    <a:lnTo>
                      <a:pt x="39"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endParaRPr lang="en-US" dirty="0"/>
              </a:p>
            </p:txBody>
          </p:sp>
          <p:sp>
            <p:nvSpPr>
              <p:cNvPr id="31" name="Freeform 29">
                <a:extLst>
                  <a:ext uri="{FF2B5EF4-FFF2-40B4-BE49-F238E27FC236}">
                    <a16:creationId xmlns:a16="http://schemas.microsoft.com/office/drawing/2014/main" id="{DF37EAC8-A5B5-4A34-9505-A8FBA43C4FCA}"/>
                  </a:ext>
                </a:extLst>
              </p:cNvPr>
              <p:cNvSpPr>
                <a:spLocks/>
              </p:cNvSpPr>
              <p:nvPr/>
            </p:nvSpPr>
            <p:spPr bwMode="auto">
              <a:xfrm>
                <a:off x="8424606" y="3562840"/>
                <a:ext cx="76153" cy="78131"/>
              </a:xfrm>
              <a:custGeom>
                <a:avLst/>
                <a:gdLst/>
                <a:ahLst/>
                <a:cxnLst>
                  <a:cxn ang="0">
                    <a:pos x="38" y="0"/>
                  </a:cxn>
                  <a:cxn ang="0">
                    <a:pos x="39" y="0"/>
                  </a:cxn>
                  <a:cxn ang="0">
                    <a:pos x="54" y="3"/>
                  </a:cxn>
                  <a:cxn ang="0">
                    <a:pos x="66" y="11"/>
                  </a:cxn>
                  <a:cxn ang="0">
                    <a:pos x="75" y="24"/>
                  </a:cxn>
                  <a:cxn ang="0">
                    <a:pos x="77" y="40"/>
                  </a:cxn>
                  <a:cxn ang="0">
                    <a:pos x="75" y="56"/>
                  </a:cxn>
                  <a:cxn ang="0">
                    <a:pos x="66" y="68"/>
                  </a:cxn>
                  <a:cxn ang="0">
                    <a:pos x="54" y="77"/>
                  </a:cxn>
                  <a:cxn ang="0">
                    <a:pos x="39" y="79"/>
                  </a:cxn>
                  <a:cxn ang="0">
                    <a:pos x="38" y="79"/>
                  </a:cxn>
                  <a:cxn ang="0">
                    <a:pos x="23" y="77"/>
                  </a:cxn>
                  <a:cxn ang="0">
                    <a:pos x="11" y="68"/>
                  </a:cxn>
                  <a:cxn ang="0">
                    <a:pos x="2" y="56"/>
                  </a:cxn>
                  <a:cxn ang="0">
                    <a:pos x="0" y="40"/>
                  </a:cxn>
                  <a:cxn ang="0">
                    <a:pos x="2" y="24"/>
                  </a:cxn>
                  <a:cxn ang="0">
                    <a:pos x="11" y="11"/>
                  </a:cxn>
                  <a:cxn ang="0">
                    <a:pos x="23" y="3"/>
                  </a:cxn>
                  <a:cxn ang="0">
                    <a:pos x="38" y="0"/>
                  </a:cxn>
                </a:cxnLst>
                <a:rect l="0" t="0" r="r" b="b"/>
                <a:pathLst>
                  <a:path w="77" h="79">
                    <a:moveTo>
                      <a:pt x="38" y="0"/>
                    </a:moveTo>
                    <a:lnTo>
                      <a:pt x="39" y="0"/>
                    </a:lnTo>
                    <a:lnTo>
                      <a:pt x="54" y="3"/>
                    </a:lnTo>
                    <a:lnTo>
                      <a:pt x="66" y="11"/>
                    </a:lnTo>
                    <a:lnTo>
                      <a:pt x="75" y="24"/>
                    </a:lnTo>
                    <a:lnTo>
                      <a:pt x="77" y="40"/>
                    </a:lnTo>
                    <a:lnTo>
                      <a:pt x="75" y="56"/>
                    </a:lnTo>
                    <a:lnTo>
                      <a:pt x="66" y="68"/>
                    </a:lnTo>
                    <a:lnTo>
                      <a:pt x="54" y="77"/>
                    </a:lnTo>
                    <a:lnTo>
                      <a:pt x="39" y="79"/>
                    </a:lnTo>
                    <a:lnTo>
                      <a:pt x="38" y="79"/>
                    </a:lnTo>
                    <a:lnTo>
                      <a:pt x="23" y="77"/>
                    </a:lnTo>
                    <a:lnTo>
                      <a:pt x="11" y="68"/>
                    </a:lnTo>
                    <a:lnTo>
                      <a:pt x="2" y="56"/>
                    </a:lnTo>
                    <a:lnTo>
                      <a:pt x="0" y="40"/>
                    </a:lnTo>
                    <a:lnTo>
                      <a:pt x="2" y="24"/>
                    </a:lnTo>
                    <a:lnTo>
                      <a:pt x="11" y="11"/>
                    </a:lnTo>
                    <a:lnTo>
                      <a:pt x="23" y="3"/>
                    </a:lnTo>
                    <a:lnTo>
                      <a:pt x="38"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endParaRPr lang="en-US" dirty="0"/>
              </a:p>
            </p:txBody>
          </p:sp>
          <p:sp>
            <p:nvSpPr>
              <p:cNvPr id="32" name="Freeform 30">
                <a:extLst>
                  <a:ext uri="{FF2B5EF4-FFF2-40B4-BE49-F238E27FC236}">
                    <a16:creationId xmlns:a16="http://schemas.microsoft.com/office/drawing/2014/main" id="{3DEFF2B6-9CEC-43D9-BAF1-15BEB3F69DEC}"/>
                  </a:ext>
                </a:extLst>
              </p:cNvPr>
              <p:cNvSpPr>
                <a:spLocks/>
              </p:cNvSpPr>
              <p:nvPr/>
            </p:nvSpPr>
            <p:spPr bwMode="auto">
              <a:xfrm>
                <a:off x="8099225" y="3470863"/>
                <a:ext cx="58351" cy="155273"/>
              </a:xfrm>
              <a:custGeom>
                <a:avLst/>
                <a:gdLst/>
                <a:ahLst/>
                <a:cxnLst>
                  <a:cxn ang="0">
                    <a:pos x="29" y="0"/>
                  </a:cxn>
                  <a:cxn ang="0">
                    <a:pos x="40" y="3"/>
                  </a:cxn>
                  <a:cxn ang="0">
                    <a:pos x="50" y="9"/>
                  </a:cxn>
                  <a:cxn ang="0">
                    <a:pos x="56" y="18"/>
                  </a:cxn>
                  <a:cxn ang="0">
                    <a:pos x="59" y="30"/>
                  </a:cxn>
                  <a:cxn ang="0">
                    <a:pos x="59" y="128"/>
                  </a:cxn>
                  <a:cxn ang="0">
                    <a:pos x="56" y="139"/>
                  </a:cxn>
                  <a:cxn ang="0">
                    <a:pos x="50" y="149"/>
                  </a:cxn>
                  <a:cxn ang="0">
                    <a:pos x="40" y="155"/>
                  </a:cxn>
                  <a:cxn ang="0">
                    <a:pos x="29" y="157"/>
                  </a:cxn>
                  <a:cxn ang="0">
                    <a:pos x="18" y="155"/>
                  </a:cxn>
                  <a:cxn ang="0">
                    <a:pos x="8" y="149"/>
                  </a:cxn>
                  <a:cxn ang="0">
                    <a:pos x="2" y="139"/>
                  </a:cxn>
                  <a:cxn ang="0">
                    <a:pos x="0" y="128"/>
                  </a:cxn>
                  <a:cxn ang="0">
                    <a:pos x="0" y="30"/>
                  </a:cxn>
                  <a:cxn ang="0">
                    <a:pos x="2" y="18"/>
                  </a:cxn>
                  <a:cxn ang="0">
                    <a:pos x="8" y="9"/>
                  </a:cxn>
                  <a:cxn ang="0">
                    <a:pos x="18" y="3"/>
                  </a:cxn>
                  <a:cxn ang="0">
                    <a:pos x="29" y="0"/>
                  </a:cxn>
                </a:cxnLst>
                <a:rect l="0" t="0" r="r" b="b"/>
                <a:pathLst>
                  <a:path w="59" h="157">
                    <a:moveTo>
                      <a:pt x="29" y="0"/>
                    </a:moveTo>
                    <a:lnTo>
                      <a:pt x="40" y="3"/>
                    </a:lnTo>
                    <a:lnTo>
                      <a:pt x="50" y="9"/>
                    </a:lnTo>
                    <a:lnTo>
                      <a:pt x="56" y="18"/>
                    </a:lnTo>
                    <a:lnTo>
                      <a:pt x="59" y="30"/>
                    </a:lnTo>
                    <a:lnTo>
                      <a:pt x="59" y="128"/>
                    </a:lnTo>
                    <a:lnTo>
                      <a:pt x="56" y="139"/>
                    </a:lnTo>
                    <a:lnTo>
                      <a:pt x="50" y="149"/>
                    </a:lnTo>
                    <a:lnTo>
                      <a:pt x="40" y="155"/>
                    </a:lnTo>
                    <a:lnTo>
                      <a:pt x="29" y="157"/>
                    </a:lnTo>
                    <a:lnTo>
                      <a:pt x="18" y="155"/>
                    </a:lnTo>
                    <a:lnTo>
                      <a:pt x="8" y="149"/>
                    </a:lnTo>
                    <a:lnTo>
                      <a:pt x="2" y="139"/>
                    </a:lnTo>
                    <a:lnTo>
                      <a:pt x="0" y="128"/>
                    </a:lnTo>
                    <a:lnTo>
                      <a:pt x="0" y="30"/>
                    </a:lnTo>
                    <a:lnTo>
                      <a:pt x="2" y="18"/>
                    </a:lnTo>
                    <a:lnTo>
                      <a:pt x="8" y="9"/>
                    </a:lnTo>
                    <a:lnTo>
                      <a:pt x="18" y="3"/>
                    </a:lnTo>
                    <a:lnTo>
                      <a:pt x="29"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endParaRPr lang="en-US" dirty="0"/>
              </a:p>
            </p:txBody>
          </p:sp>
          <p:sp>
            <p:nvSpPr>
              <p:cNvPr id="33" name="Freeform 31">
                <a:extLst>
                  <a:ext uri="{FF2B5EF4-FFF2-40B4-BE49-F238E27FC236}">
                    <a16:creationId xmlns:a16="http://schemas.microsoft.com/office/drawing/2014/main" id="{705181DD-7134-45F3-98B0-775752DD2280}"/>
                  </a:ext>
                </a:extLst>
              </p:cNvPr>
              <p:cNvSpPr>
                <a:spLocks/>
              </p:cNvSpPr>
              <p:nvPr/>
            </p:nvSpPr>
            <p:spPr bwMode="auto">
              <a:xfrm>
                <a:off x="8434496" y="3470863"/>
                <a:ext cx="56373" cy="155273"/>
              </a:xfrm>
              <a:custGeom>
                <a:avLst/>
                <a:gdLst/>
                <a:ahLst/>
                <a:cxnLst>
                  <a:cxn ang="0">
                    <a:pos x="28" y="0"/>
                  </a:cxn>
                  <a:cxn ang="0">
                    <a:pos x="40" y="3"/>
                  </a:cxn>
                  <a:cxn ang="0">
                    <a:pos x="49" y="9"/>
                  </a:cxn>
                  <a:cxn ang="0">
                    <a:pos x="55" y="18"/>
                  </a:cxn>
                  <a:cxn ang="0">
                    <a:pos x="57" y="30"/>
                  </a:cxn>
                  <a:cxn ang="0">
                    <a:pos x="57" y="128"/>
                  </a:cxn>
                  <a:cxn ang="0">
                    <a:pos x="55" y="139"/>
                  </a:cxn>
                  <a:cxn ang="0">
                    <a:pos x="49" y="149"/>
                  </a:cxn>
                  <a:cxn ang="0">
                    <a:pos x="40" y="155"/>
                  </a:cxn>
                  <a:cxn ang="0">
                    <a:pos x="28" y="157"/>
                  </a:cxn>
                  <a:cxn ang="0">
                    <a:pos x="17" y="155"/>
                  </a:cxn>
                  <a:cxn ang="0">
                    <a:pos x="8" y="149"/>
                  </a:cxn>
                  <a:cxn ang="0">
                    <a:pos x="2" y="139"/>
                  </a:cxn>
                  <a:cxn ang="0">
                    <a:pos x="0" y="128"/>
                  </a:cxn>
                  <a:cxn ang="0">
                    <a:pos x="0" y="30"/>
                  </a:cxn>
                  <a:cxn ang="0">
                    <a:pos x="2" y="18"/>
                  </a:cxn>
                  <a:cxn ang="0">
                    <a:pos x="8" y="9"/>
                  </a:cxn>
                  <a:cxn ang="0">
                    <a:pos x="17" y="3"/>
                  </a:cxn>
                  <a:cxn ang="0">
                    <a:pos x="28" y="0"/>
                  </a:cxn>
                </a:cxnLst>
                <a:rect l="0" t="0" r="r" b="b"/>
                <a:pathLst>
                  <a:path w="57" h="157">
                    <a:moveTo>
                      <a:pt x="28" y="0"/>
                    </a:moveTo>
                    <a:lnTo>
                      <a:pt x="40" y="3"/>
                    </a:lnTo>
                    <a:lnTo>
                      <a:pt x="49" y="9"/>
                    </a:lnTo>
                    <a:lnTo>
                      <a:pt x="55" y="18"/>
                    </a:lnTo>
                    <a:lnTo>
                      <a:pt x="57" y="30"/>
                    </a:lnTo>
                    <a:lnTo>
                      <a:pt x="57" y="128"/>
                    </a:lnTo>
                    <a:lnTo>
                      <a:pt x="55" y="139"/>
                    </a:lnTo>
                    <a:lnTo>
                      <a:pt x="49" y="149"/>
                    </a:lnTo>
                    <a:lnTo>
                      <a:pt x="40" y="155"/>
                    </a:lnTo>
                    <a:lnTo>
                      <a:pt x="28" y="157"/>
                    </a:lnTo>
                    <a:lnTo>
                      <a:pt x="17" y="155"/>
                    </a:lnTo>
                    <a:lnTo>
                      <a:pt x="8" y="149"/>
                    </a:lnTo>
                    <a:lnTo>
                      <a:pt x="2" y="139"/>
                    </a:lnTo>
                    <a:lnTo>
                      <a:pt x="0" y="128"/>
                    </a:lnTo>
                    <a:lnTo>
                      <a:pt x="0" y="30"/>
                    </a:lnTo>
                    <a:lnTo>
                      <a:pt x="2" y="18"/>
                    </a:lnTo>
                    <a:lnTo>
                      <a:pt x="8" y="9"/>
                    </a:lnTo>
                    <a:lnTo>
                      <a:pt x="17" y="3"/>
                    </a:lnTo>
                    <a:lnTo>
                      <a:pt x="28"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endParaRPr lang="en-US" dirty="0"/>
              </a:p>
            </p:txBody>
          </p:sp>
        </p:grpSp>
        <p:sp>
          <p:nvSpPr>
            <p:cNvPr id="24" name="TextBox 48">
              <a:extLst>
                <a:ext uri="{FF2B5EF4-FFF2-40B4-BE49-F238E27FC236}">
                  <a16:creationId xmlns:a16="http://schemas.microsoft.com/office/drawing/2014/main" id="{1C34F131-D8BB-4CD8-B8D6-BC03D8494955}"/>
                </a:ext>
              </a:extLst>
            </p:cNvPr>
            <p:cNvSpPr txBox="1"/>
            <p:nvPr/>
          </p:nvSpPr>
          <p:spPr>
            <a:xfrm>
              <a:off x="8064544" y="2364270"/>
              <a:ext cx="822959" cy="332399"/>
            </a:xfrm>
            <a:prstGeom prst="rect">
              <a:avLst/>
            </a:prstGeom>
            <a:no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algn="ctr"/>
              <a:r>
                <a:rPr lang="en-US" sz="1800" b="1" dirty="0"/>
                <a:t>3/20</a:t>
              </a:r>
            </a:p>
          </p:txBody>
        </p:sp>
      </p:grpSp>
      <p:grpSp>
        <p:nvGrpSpPr>
          <p:cNvPr id="37" name="Group 36">
            <a:extLst>
              <a:ext uri="{FF2B5EF4-FFF2-40B4-BE49-F238E27FC236}">
                <a16:creationId xmlns:a16="http://schemas.microsoft.com/office/drawing/2014/main" id="{13E1D785-66EA-4E52-A343-47F2C373B4F3}"/>
              </a:ext>
            </a:extLst>
          </p:cNvPr>
          <p:cNvGrpSpPr/>
          <p:nvPr/>
        </p:nvGrpSpPr>
        <p:grpSpPr>
          <a:xfrm>
            <a:off x="7234996" y="4343400"/>
            <a:ext cx="914400" cy="914400"/>
            <a:chOff x="8064544" y="2057400"/>
            <a:chExt cx="822960" cy="822960"/>
          </a:xfrm>
        </p:grpSpPr>
        <p:grpSp>
          <p:nvGrpSpPr>
            <p:cNvPr id="38" name="Group 37">
              <a:extLst>
                <a:ext uri="{FF2B5EF4-FFF2-40B4-BE49-F238E27FC236}">
                  <a16:creationId xmlns:a16="http://schemas.microsoft.com/office/drawing/2014/main" id="{070BAEC8-3B81-4507-80D8-5E2E403F7344}"/>
                </a:ext>
              </a:extLst>
            </p:cNvPr>
            <p:cNvGrpSpPr>
              <a:grpSpLocks noChangeAspect="1"/>
            </p:cNvGrpSpPr>
            <p:nvPr/>
          </p:nvGrpSpPr>
          <p:grpSpPr>
            <a:xfrm>
              <a:off x="8064544" y="2057400"/>
              <a:ext cx="822960" cy="822960"/>
              <a:chOff x="7758770" y="3246120"/>
              <a:chExt cx="1097280" cy="1097280"/>
            </a:xfrm>
          </p:grpSpPr>
          <p:grpSp>
            <p:nvGrpSpPr>
              <p:cNvPr id="40" name="Group 39">
                <a:extLst>
                  <a:ext uri="{FF2B5EF4-FFF2-40B4-BE49-F238E27FC236}">
                    <a16:creationId xmlns:a16="http://schemas.microsoft.com/office/drawing/2014/main" id="{D891262F-8555-484B-9B6B-81590869FA45}"/>
                  </a:ext>
                </a:extLst>
              </p:cNvPr>
              <p:cNvGrpSpPr/>
              <p:nvPr/>
            </p:nvGrpSpPr>
            <p:grpSpPr>
              <a:xfrm>
                <a:off x="7758770" y="3246120"/>
                <a:ext cx="1097280" cy="1097280"/>
                <a:chOff x="7085012" y="4648200"/>
                <a:chExt cx="679061" cy="679061"/>
              </a:xfrm>
            </p:grpSpPr>
            <p:sp>
              <p:nvSpPr>
                <p:cNvPr id="49" name="Oval 48">
                  <a:extLst>
                    <a:ext uri="{FF2B5EF4-FFF2-40B4-BE49-F238E27FC236}">
                      <a16:creationId xmlns:a16="http://schemas.microsoft.com/office/drawing/2014/main" id="{E92C7941-D139-4608-A04E-81370C650C43}"/>
                    </a:ext>
                  </a:extLst>
                </p:cNvPr>
                <p:cNvSpPr/>
                <p:nvPr/>
              </p:nvSpPr>
              <p:spPr>
                <a:xfrm>
                  <a:off x="7085012" y="4648200"/>
                  <a:ext cx="679061" cy="679061"/>
                </a:xfrm>
                <a:prstGeom prst="ellipse">
                  <a:avLst/>
                </a:prstGeom>
                <a:solidFill>
                  <a:schemeClr val="accent2">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sz="2400" kern="1200">
                      <a:solidFill>
                        <a:schemeClr val="lt1"/>
                      </a:solidFill>
                      <a:latin typeface="+mn-lt"/>
                      <a:ea typeface="+mn-ea"/>
                      <a:cs typeface="+mn-cs"/>
                    </a:defRPr>
                  </a:lvl1pPr>
                  <a:lvl2pPr marL="457200" algn="l" rtl="0" eaLnBrk="0" fontAlgn="base" hangingPunct="0">
                    <a:spcBef>
                      <a:spcPct val="0"/>
                    </a:spcBef>
                    <a:spcAft>
                      <a:spcPct val="0"/>
                    </a:spcAft>
                    <a:defRPr sz="2400" kern="1200">
                      <a:solidFill>
                        <a:schemeClr val="lt1"/>
                      </a:solidFill>
                      <a:latin typeface="+mn-lt"/>
                      <a:ea typeface="+mn-ea"/>
                      <a:cs typeface="+mn-cs"/>
                    </a:defRPr>
                  </a:lvl2pPr>
                  <a:lvl3pPr marL="914400" algn="l" rtl="0" eaLnBrk="0" fontAlgn="base" hangingPunct="0">
                    <a:spcBef>
                      <a:spcPct val="0"/>
                    </a:spcBef>
                    <a:spcAft>
                      <a:spcPct val="0"/>
                    </a:spcAft>
                    <a:defRPr sz="2400" kern="1200">
                      <a:solidFill>
                        <a:schemeClr val="lt1"/>
                      </a:solidFill>
                      <a:latin typeface="+mn-lt"/>
                      <a:ea typeface="+mn-ea"/>
                      <a:cs typeface="+mn-cs"/>
                    </a:defRPr>
                  </a:lvl3pPr>
                  <a:lvl4pPr marL="1371600" algn="l" rtl="0" eaLnBrk="0" fontAlgn="base" hangingPunct="0">
                    <a:spcBef>
                      <a:spcPct val="0"/>
                    </a:spcBef>
                    <a:spcAft>
                      <a:spcPct val="0"/>
                    </a:spcAft>
                    <a:defRPr sz="2400" kern="1200">
                      <a:solidFill>
                        <a:schemeClr val="lt1"/>
                      </a:solidFill>
                      <a:latin typeface="+mn-lt"/>
                      <a:ea typeface="+mn-ea"/>
                      <a:cs typeface="+mn-cs"/>
                    </a:defRPr>
                  </a:lvl4pPr>
                  <a:lvl5pPr marL="1828800" algn="l"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s-UY" dirty="0"/>
                </a:p>
              </p:txBody>
            </p:sp>
            <p:sp>
              <p:nvSpPr>
                <p:cNvPr id="50" name="Oval 49">
                  <a:extLst>
                    <a:ext uri="{FF2B5EF4-FFF2-40B4-BE49-F238E27FC236}">
                      <a16:creationId xmlns:a16="http://schemas.microsoft.com/office/drawing/2014/main" id="{0D12D9AF-CDC4-4DCB-A8DB-78C7837768FE}"/>
                    </a:ext>
                  </a:extLst>
                </p:cNvPr>
                <p:cNvSpPr/>
                <p:nvPr/>
              </p:nvSpPr>
              <p:spPr>
                <a:xfrm>
                  <a:off x="7085012" y="4648200"/>
                  <a:ext cx="679061" cy="679061"/>
                </a:xfrm>
                <a:prstGeom prst="ellipse">
                  <a:avLst/>
                </a:prstGeom>
                <a:solidFill>
                  <a:schemeClr val="accent6">
                    <a:lumMod val="75000"/>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sz="2400" kern="1200">
                      <a:solidFill>
                        <a:schemeClr val="lt1"/>
                      </a:solidFill>
                      <a:latin typeface="+mn-lt"/>
                      <a:ea typeface="+mn-ea"/>
                      <a:cs typeface="+mn-cs"/>
                    </a:defRPr>
                  </a:lvl1pPr>
                  <a:lvl2pPr marL="457200" algn="l" rtl="0" eaLnBrk="0" fontAlgn="base" hangingPunct="0">
                    <a:spcBef>
                      <a:spcPct val="0"/>
                    </a:spcBef>
                    <a:spcAft>
                      <a:spcPct val="0"/>
                    </a:spcAft>
                    <a:defRPr sz="2400" kern="1200">
                      <a:solidFill>
                        <a:schemeClr val="lt1"/>
                      </a:solidFill>
                      <a:latin typeface="+mn-lt"/>
                      <a:ea typeface="+mn-ea"/>
                      <a:cs typeface="+mn-cs"/>
                    </a:defRPr>
                  </a:lvl2pPr>
                  <a:lvl3pPr marL="914400" algn="l" rtl="0" eaLnBrk="0" fontAlgn="base" hangingPunct="0">
                    <a:spcBef>
                      <a:spcPct val="0"/>
                    </a:spcBef>
                    <a:spcAft>
                      <a:spcPct val="0"/>
                    </a:spcAft>
                    <a:defRPr sz="2400" kern="1200">
                      <a:solidFill>
                        <a:schemeClr val="lt1"/>
                      </a:solidFill>
                      <a:latin typeface="+mn-lt"/>
                      <a:ea typeface="+mn-ea"/>
                      <a:cs typeface="+mn-cs"/>
                    </a:defRPr>
                  </a:lvl3pPr>
                  <a:lvl4pPr marL="1371600" algn="l" rtl="0" eaLnBrk="0" fontAlgn="base" hangingPunct="0">
                    <a:spcBef>
                      <a:spcPct val="0"/>
                    </a:spcBef>
                    <a:spcAft>
                      <a:spcPct val="0"/>
                    </a:spcAft>
                    <a:defRPr sz="2400" kern="1200">
                      <a:solidFill>
                        <a:schemeClr val="lt1"/>
                      </a:solidFill>
                      <a:latin typeface="+mn-lt"/>
                      <a:ea typeface="+mn-ea"/>
                      <a:cs typeface="+mn-cs"/>
                    </a:defRPr>
                  </a:lvl4pPr>
                  <a:lvl5pPr marL="1828800" algn="l"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s-UY" dirty="0"/>
                </a:p>
              </p:txBody>
            </p:sp>
            <p:sp>
              <p:nvSpPr>
                <p:cNvPr id="51" name="Oval 50">
                  <a:extLst>
                    <a:ext uri="{FF2B5EF4-FFF2-40B4-BE49-F238E27FC236}">
                      <a16:creationId xmlns:a16="http://schemas.microsoft.com/office/drawing/2014/main" id="{D78F4FA1-E502-4184-A768-C217051E8062}"/>
                    </a:ext>
                  </a:extLst>
                </p:cNvPr>
                <p:cNvSpPr/>
                <p:nvPr/>
              </p:nvSpPr>
              <p:spPr>
                <a:xfrm>
                  <a:off x="7085012" y="4648200"/>
                  <a:ext cx="679061" cy="679061"/>
                </a:xfrm>
                <a:prstGeom prst="ellipse">
                  <a:avLst/>
                </a:prstGeom>
                <a:solidFill>
                  <a:schemeClr val="tx2">
                    <a:alpha val="89804"/>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sz="2400" kern="1200">
                      <a:solidFill>
                        <a:schemeClr val="lt1"/>
                      </a:solidFill>
                      <a:latin typeface="+mn-lt"/>
                      <a:ea typeface="+mn-ea"/>
                      <a:cs typeface="+mn-cs"/>
                    </a:defRPr>
                  </a:lvl1pPr>
                  <a:lvl2pPr marL="457200" algn="l" rtl="0" eaLnBrk="0" fontAlgn="base" hangingPunct="0">
                    <a:spcBef>
                      <a:spcPct val="0"/>
                    </a:spcBef>
                    <a:spcAft>
                      <a:spcPct val="0"/>
                    </a:spcAft>
                    <a:defRPr sz="2400" kern="1200">
                      <a:solidFill>
                        <a:schemeClr val="lt1"/>
                      </a:solidFill>
                      <a:latin typeface="+mn-lt"/>
                      <a:ea typeface="+mn-ea"/>
                      <a:cs typeface="+mn-cs"/>
                    </a:defRPr>
                  </a:lvl2pPr>
                  <a:lvl3pPr marL="914400" algn="l" rtl="0" eaLnBrk="0" fontAlgn="base" hangingPunct="0">
                    <a:spcBef>
                      <a:spcPct val="0"/>
                    </a:spcBef>
                    <a:spcAft>
                      <a:spcPct val="0"/>
                    </a:spcAft>
                    <a:defRPr sz="2400" kern="1200">
                      <a:solidFill>
                        <a:schemeClr val="lt1"/>
                      </a:solidFill>
                      <a:latin typeface="+mn-lt"/>
                      <a:ea typeface="+mn-ea"/>
                      <a:cs typeface="+mn-cs"/>
                    </a:defRPr>
                  </a:lvl3pPr>
                  <a:lvl4pPr marL="1371600" algn="l" rtl="0" eaLnBrk="0" fontAlgn="base" hangingPunct="0">
                    <a:spcBef>
                      <a:spcPct val="0"/>
                    </a:spcBef>
                    <a:spcAft>
                      <a:spcPct val="0"/>
                    </a:spcAft>
                    <a:defRPr sz="2400" kern="1200">
                      <a:solidFill>
                        <a:schemeClr val="lt1"/>
                      </a:solidFill>
                      <a:latin typeface="+mn-lt"/>
                      <a:ea typeface="+mn-ea"/>
                      <a:cs typeface="+mn-cs"/>
                    </a:defRPr>
                  </a:lvl4pPr>
                  <a:lvl5pPr marL="1828800" algn="l"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s-UY" dirty="0"/>
                </a:p>
              </p:txBody>
            </p:sp>
          </p:grpSp>
          <p:sp>
            <p:nvSpPr>
              <p:cNvPr id="41" name="Freeform 24">
                <a:extLst>
                  <a:ext uri="{FF2B5EF4-FFF2-40B4-BE49-F238E27FC236}">
                    <a16:creationId xmlns:a16="http://schemas.microsoft.com/office/drawing/2014/main" id="{85C4CD0B-A42D-4378-91C6-F5ED7FDEFDCF}"/>
                  </a:ext>
                </a:extLst>
              </p:cNvPr>
              <p:cNvSpPr>
                <a:spLocks/>
              </p:cNvSpPr>
              <p:nvPr/>
            </p:nvSpPr>
            <p:spPr bwMode="auto">
              <a:xfrm>
                <a:off x="8510650" y="3981186"/>
                <a:ext cx="131537" cy="137471"/>
              </a:xfrm>
              <a:custGeom>
                <a:avLst/>
                <a:gdLst/>
                <a:ahLst/>
                <a:cxnLst>
                  <a:cxn ang="0">
                    <a:pos x="0" y="0"/>
                  </a:cxn>
                  <a:cxn ang="0">
                    <a:pos x="133" y="0"/>
                  </a:cxn>
                  <a:cxn ang="0">
                    <a:pos x="133" y="5"/>
                  </a:cxn>
                  <a:cxn ang="0">
                    <a:pos x="0" y="139"/>
                  </a:cxn>
                  <a:cxn ang="0">
                    <a:pos x="0" y="0"/>
                  </a:cxn>
                </a:cxnLst>
                <a:rect l="0" t="0" r="r" b="b"/>
                <a:pathLst>
                  <a:path w="133" h="139">
                    <a:moveTo>
                      <a:pt x="0" y="0"/>
                    </a:moveTo>
                    <a:lnTo>
                      <a:pt x="133" y="0"/>
                    </a:lnTo>
                    <a:lnTo>
                      <a:pt x="133" y="5"/>
                    </a:lnTo>
                    <a:lnTo>
                      <a:pt x="0" y="139"/>
                    </a:lnTo>
                    <a:lnTo>
                      <a:pt x="0" y="0"/>
                    </a:lnTo>
                    <a:close/>
                  </a:path>
                </a:pathLst>
              </a:custGeom>
              <a:solidFill>
                <a:schemeClr val="bg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endParaRPr lang="en-US" dirty="0"/>
              </a:p>
            </p:txBody>
          </p:sp>
          <p:sp>
            <p:nvSpPr>
              <p:cNvPr id="42" name="Freeform 25">
                <a:extLst>
                  <a:ext uri="{FF2B5EF4-FFF2-40B4-BE49-F238E27FC236}">
                    <a16:creationId xmlns:a16="http://schemas.microsoft.com/office/drawing/2014/main" id="{0355D696-680B-4012-92C5-96C9B71CB59D}"/>
                  </a:ext>
                </a:extLst>
              </p:cNvPr>
              <p:cNvSpPr>
                <a:spLocks/>
              </p:cNvSpPr>
              <p:nvPr/>
            </p:nvSpPr>
            <p:spPr bwMode="auto">
              <a:xfrm>
                <a:off x="8378123" y="3986131"/>
                <a:ext cx="132526" cy="132526"/>
              </a:xfrm>
              <a:custGeom>
                <a:avLst/>
                <a:gdLst/>
                <a:ahLst/>
                <a:cxnLst>
                  <a:cxn ang="0">
                    <a:pos x="134" y="0"/>
                  </a:cxn>
                  <a:cxn ang="0">
                    <a:pos x="134" y="134"/>
                  </a:cxn>
                  <a:cxn ang="0">
                    <a:pos x="133" y="131"/>
                  </a:cxn>
                  <a:cxn ang="0">
                    <a:pos x="0" y="131"/>
                  </a:cxn>
                  <a:cxn ang="0">
                    <a:pos x="134" y="0"/>
                  </a:cxn>
                </a:cxnLst>
                <a:rect l="0" t="0" r="r" b="b"/>
                <a:pathLst>
                  <a:path w="134" h="134">
                    <a:moveTo>
                      <a:pt x="134" y="0"/>
                    </a:moveTo>
                    <a:lnTo>
                      <a:pt x="134" y="134"/>
                    </a:lnTo>
                    <a:lnTo>
                      <a:pt x="133" y="131"/>
                    </a:lnTo>
                    <a:lnTo>
                      <a:pt x="0" y="131"/>
                    </a:lnTo>
                    <a:lnTo>
                      <a:pt x="134"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endParaRPr lang="en-US" dirty="0"/>
              </a:p>
            </p:txBody>
          </p:sp>
          <p:sp>
            <p:nvSpPr>
              <p:cNvPr id="43" name="Freeform 26">
                <a:extLst>
                  <a:ext uri="{FF2B5EF4-FFF2-40B4-BE49-F238E27FC236}">
                    <a16:creationId xmlns:a16="http://schemas.microsoft.com/office/drawing/2014/main" id="{E02AAD15-E51A-4ACE-A66F-A77ED1363993}"/>
                  </a:ext>
                </a:extLst>
              </p:cNvPr>
              <p:cNvSpPr>
                <a:spLocks/>
              </p:cNvSpPr>
              <p:nvPr/>
            </p:nvSpPr>
            <p:spPr bwMode="auto">
              <a:xfrm>
                <a:off x="7972633" y="3640971"/>
                <a:ext cx="669554" cy="474719"/>
              </a:xfrm>
              <a:custGeom>
                <a:avLst/>
                <a:gdLst/>
                <a:ahLst/>
                <a:cxnLst>
                  <a:cxn ang="0">
                    <a:pos x="0" y="0"/>
                  </a:cxn>
                  <a:cxn ang="0">
                    <a:pos x="677" y="0"/>
                  </a:cxn>
                  <a:cxn ang="0">
                    <a:pos x="677" y="344"/>
                  </a:cxn>
                  <a:cxn ang="0">
                    <a:pos x="543" y="344"/>
                  </a:cxn>
                  <a:cxn ang="0">
                    <a:pos x="410" y="480"/>
                  </a:cxn>
                  <a:cxn ang="0">
                    <a:pos x="45" y="480"/>
                  </a:cxn>
                  <a:cxn ang="0">
                    <a:pos x="32" y="478"/>
                  </a:cxn>
                  <a:cxn ang="0">
                    <a:pos x="20" y="473"/>
                  </a:cxn>
                  <a:cxn ang="0">
                    <a:pos x="10" y="464"/>
                  </a:cxn>
                  <a:cxn ang="0">
                    <a:pos x="3" y="454"/>
                  </a:cxn>
                  <a:cxn ang="0">
                    <a:pos x="0" y="441"/>
                  </a:cxn>
                  <a:cxn ang="0">
                    <a:pos x="0" y="0"/>
                  </a:cxn>
                </a:cxnLst>
                <a:rect l="0" t="0" r="r" b="b"/>
                <a:pathLst>
                  <a:path w="677" h="480">
                    <a:moveTo>
                      <a:pt x="0" y="0"/>
                    </a:moveTo>
                    <a:lnTo>
                      <a:pt x="677" y="0"/>
                    </a:lnTo>
                    <a:lnTo>
                      <a:pt x="677" y="344"/>
                    </a:lnTo>
                    <a:lnTo>
                      <a:pt x="543" y="344"/>
                    </a:lnTo>
                    <a:lnTo>
                      <a:pt x="410" y="480"/>
                    </a:lnTo>
                    <a:lnTo>
                      <a:pt x="45" y="480"/>
                    </a:lnTo>
                    <a:lnTo>
                      <a:pt x="32" y="478"/>
                    </a:lnTo>
                    <a:lnTo>
                      <a:pt x="20" y="473"/>
                    </a:lnTo>
                    <a:lnTo>
                      <a:pt x="10" y="464"/>
                    </a:lnTo>
                    <a:lnTo>
                      <a:pt x="3" y="454"/>
                    </a:lnTo>
                    <a:lnTo>
                      <a:pt x="0" y="441"/>
                    </a:lnTo>
                    <a:lnTo>
                      <a:pt x="0" y="0"/>
                    </a:lnTo>
                    <a:close/>
                  </a:path>
                </a:pathLst>
              </a:custGeom>
              <a:solidFill>
                <a:schemeClr val="bg1">
                  <a:lumMod val="95000"/>
                </a:schemeClr>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endParaRPr lang="en-US" dirty="0"/>
              </a:p>
            </p:txBody>
          </p:sp>
          <p:sp>
            <p:nvSpPr>
              <p:cNvPr id="44" name="Freeform 27">
                <a:extLst>
                  <a:ext uri="{FF2B5EF4-FFF2-40B4-BE49-F238E27FC236}">
                    <a16:creationId xmlns:a16="http://schemas.microsoft.com/office/drawing/2014/main" id="{86B71142-91F1-49FA-A587-6D409A37DA95}"/>
                  </a:ext>
                </a:extLst>
              </p:cNvPr>
              <p:cNvSpPr>
                <a:spLocks/>
              </p:cNvSpPr>
              <p:nvPr/>
            </p:nvSpPr>
            <p:spPr bwMode="auto">
              <a:xfrm>
                <a:off x="7972633" y="3539104"/>
                <a:ext cx="669554" cy="116702"/>
              </a:xfrm>
              <a:custGeom>
                <a:avLst/>
                <a:gdLst/>
                <a:ahLst/>
                <a:cxnLst>
                  <a:cxn ang="0">
                    <a:pos x="45" y="0"/>
                  </a:cxn>
                  <a:cxn ang="0">
                    <a:pos x="630" y="0"/>
                  </a:cxn>
                  <a:cxn ang="0">
                    <a:pos x="643" y="1"/>
                  </a:cxn>
                  <a:cxn ang="0">
                    <a:pos x="657" y="6"/>
                  </a:cxn>
                  <a:cxn ang="0">
                    <a:pos x="667" y="15"/>
                  </a:cxn>
                  <a:cxn ang="0">
                    <a:pos x="674" y="24"/>
                  </a:cxn>
                  <a:cxn ang="0">
                    <a:pos x="677" y="37"/>
                  </a:cxn>
                  <a:cxn ang="0">
                    <a:pos x="677" y="118"/>
                  </a:cxn>
                  <a:cxn ang="0">
                    <a:pos x="0" y="118"/>
                  </a:cxn>
                  <a:cxn ang="0">
                    <a:pos x="0" y="37"/>
                  </a:cxn>
                  <a:cxn ang="0">
                    <a:pos x="3" y="24"/>
                  </a:cxn>
                  <a:cxn ang="0">
                    <a:pos x="10" y="15"/>
                  </a:cxn>
                  <a:cxn ang="0">
                    <a:pos x="20" y="6"/>
                  </a:cxn>
                  <a:cxn ang="0">
                    <a:pos x="32" y="1"/>
                  </a:cxn>
                  <a:cxn ang="0">
                    <a:pos x="45" y="0"/>
                  </a:cxn>
                </a:cxnLst>
                <a:rect l="0" t="0" r="r" b="b"/>
                <a:pathLst>
                  <a:path w="677" h="118">
                    <a:moveTo>
                      <a:pt x="45" y="0"/>
                    </a:moveTo>
                    <a:lnTo>
                      <a:pt x="630" y="0"/>
                    </a:lnTo>
                    <a:lnTo>
                      <a:pt x="643" y="1"/>
                    </a:lnTo>
                    <a:lnTo>
                      <a:pt x="657" y="6"/>
                    </a:lnTo>
                    <a:lnTo>
                      <a:pt x="667" y="15"/>
                    </a:lnTo>
                    <a:lnTo>
                      <a:pt x="674" y="24"/>
                    </a:lnTo>
                    <a:lnTo>
                      <a:pt x="677" y="37"/>
                    </a:lnTo>
                    <a:lnTo>
                      <a:pt x="677" y="118"/>
                    </a:lnTo>
                    <a:lnTo>
                      <a:pt x="0" y="118"/>
                    </a:lnTo>
                    <a:lnTo>
                      <a:pt x="0" y="37"/>
                    </a:lnTo>
                    <a:lnTo>
                      <a:pt x="3" y="24"/>
                    </a:lnTo>
                    <a:lnTo>
                      <a:pt x="10" y="15"/>
                    </a:lnTo>
                    <a:lnTo>
                      <a:pt x="20" y="6"/>
                    </a:lnTo>
                    <a:lnTo>
                      <a:pt x="32" y="1"/>
                    </a:lnTo>
                    <a:lnTo>
                      <a:pt x="45" y="0"/>
                    </a:lnTo>
                    <a:close/>
                  </a:path>
                </a:pathLst>
              </a:custGeom>
              <a:solidFill>
                <a:srgbClr val="FFC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endParaRPr lang="en-US" dirty="0">
                  <a:solidFill>
                    <a:schemeClr val="tx1">
                      <a:lumMod val="75000"/>
                      <a:lumOff val="25000"/>
                    </a:schemeClr>
                  </a:solidFill>
                </a:endParaRPr>
              </a:p>
            </p:txBody>
          </p:sp>
          <p:sp>
            <p:nvSpPr>
              <p:cNvPr id="45" name="Freeform 28">
                <a:extLst>
                  <a:ext uri="{FF2B5EF4-FFF2-40B4-BE49-F238E27FC236}">
                    <a16:creationId xmlns:a16="http://schemas.microsoft.com/office/drawing/2014/main" id="{A89582EA-A0EE-46D4-B7C0-3517829FC9CD}"/>
                  </a:ext>
                </a:extLst>
              </p:cNvPr>
              <p:cNvSpPr>
                <a:spLocks/>
              </p:cNvSpPr>
              <p:nvPr/>
            </p:nvSpPr>
            <p:spPr bwMode="auto">
              <a:xfrm>
                <a:off x="8094280" y="3562840"/>
                <a:ext cx="77142" cy="78131"/>
              </a:xfrm>
              <a:custGeom>
                <a:avLst/>
                <a:gdLst/>
                <a:ahLst/>
                <a:cxnLst>
                  <a:cxn ang="0">
                    <a:pos x="39" y="0"/>
                  </a:cxn>
                  <a:cxn ang="0">
                    <a:pos x="55" y="3"/>
                  </a:cxn>
                  <a:cxn ang="0">
                    <a:pos x="67" y="11"/>
                  </a:cxn>
                  <a:cxn ang="0">
                    <a:pos x="76" y="24"/>
                  </a:cxn>
                  <a:cxn ang="0">
                    <a:pos x="78" y="40"/>
                  </a:cxn>
                  <a:cxn ang="0">
                    <a:pos x="76" y="56"/>
                  </a:cxn>
                  <a:cxn ang="0">
                    <a:pos x="67" y="68"/>
                  </a:cxn>
                  <a:cxn ang="0">
                    <a:pos x="55" y="77"/>
                  </a:cxn>
                  <a:cxn ang="0">
                    <a:pos x="39" y="79"/>
                  </a:cxn>
                  <a:cxn ang="0">
                    <a:pos x="23" y="77"/>
                  </a:cxn>
                  <a:cxn ang="0">
                    <a:pos x="11" y="68"/>
                  </a:cxn>
                  <a:cxn ang="0">
                    <a:pos x="2" y="56"/>
                  </a:cxn>
                  <a:cxn ang="0">
                    <a:pos x="0" y="40"/>
                  </a:cxn>
                  <a:cxn ang="0">
                    <a:pos x="2" y="24"/>
                  </a:cxn>
                  <a:cxn ang="0">
                    <a:pos x="11" y="11"/>
                  </a:cxn>
                  <a:cxn ang="0">
                    <a:pos x="23" y="3"/>
                  </a:cxn>
                  <a:cxn ang="0">
                    <a:pos x="39" y="0"/>
                  </a:cxn>
                </a:cxnLst>
                <a:rect l="0" t="0" r="r" b="b"/>
                <a:pathLst>
                  <a:path w="78" h="79">
                    <a:moveTo>
                      <a:pt x="39" y="0"/>
                    </a:moveTo>
                    <a:lnTo>
                      <a:pt x="55" y="3"/>
                    </a:lnTo>
                    <a:lnTo>
                      <a:pt x="67" y="11"/>
                    </a:lnTo>
                    <a:lnTo>
                      <a:pt x="76" y="24"/>
                    </a:lnTo>
                    <a:lnTo>
                      <a:pt x="78" y="40"/>
                    </a:lnTo>
                    <a:lnTo>
                      <a:pt x="76" y="56"/>
                    </a:lnTo>
                    <a:lnTo>
                      <a:pt x="67" y="68"/>
                    </a:lnTo>
                    <a:lnTo>
                      <a:pt x="55" y="77"/>
                    </a:lnTo>
                    <a:lnTo>
                      <a:pt x="39" y="79"/>
                    </a:lnTo>
                    <a:lnTo>
                      <a:pt x="23" y="77"/>
                    </a:lnTo>
                    <a:lnTo>
                      <a:pt x="11" y="68"/>
                    </a:lnTo>
                    <a:lnTo>
                      <a:pt x="2" y="56"/>
                    </a:lnTo>
                    <a:lnTo>
                      <a:pt x="0" y="40"/>
                    </a:lnTo>
                    <a:lnTo>
                      <a:pt x="2" y="24"/>
                    </a:lnTo>
                    <a:lnTo>
                      <a:pt x="11" y="11"/>
                    </a:lnTo>
                    <a:lnTo>
                      <a:pt x="23" y="3"/>
                    </a:lnTo>
                    <a:lnTo>
                      <a:pt x="39"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endParaRPr lang="en-US" dirty="0"/>
              </a:p>
            </p:txBody>
          </p:sp>
          <p:sp>
            <p:nvSpPr>
              <p:cNvPr id="46" name="Freeform 29">
                <a:extLst>
                  <a:ext uri="{FF2B5EF4-FFF2-40B4-BE49-F238E27FC236}">
                    <a16:creationId xmlns:a16="http://schemas.microsoft.com/office/drawing/2014/main" id="{E9FF4C70-972D-4186-A2F8-FF1A4693F094}"/>
                  </a:ext>
                </a:extLst>
              </p:cNvPr>
              <p:cNvSpPr>
                <a:spLocks/>
              </p:cNvSpPr>
              <p:nvPr/>
            </p:nvSpPr>
            <p:spPr bwMode="auto">
              <a:xfrm>
                <a:off x="8424606" y="3562840"/>
                <a:ext cx="76153" cy="78131"/>
              </a:xfrm>
              <a:custGeom>
                <a:avLst/>
                <a:gdLst/>
                <a:ahLst/>
                <a:cxnLst>
                  <a:cxn ang="0">
                    <a:pos x="38" y="0"/>
                  </a:cxn>
                  <a:cxn ang="0">
                    <a:pos x="39" y="0"/>
                  </a:cxn>
                  <a:cxn ang="0">
                    <a:pos x="54" y="3"/>
                  </a:cxn>
                  <a:cxn ang="0">
                    <a:pos x="66" y="11"/>
                  </a:cxn>
                  <a:cxn ang="0">
                    <a:pos x="75" y="24"/>
                  </a:cxn>
                  <a:cxn ang="0">
                    <a:pos x="77" y="40"/>
                  </a:cxn>
                  <a:cxn ang="0">
                    <a:pos x="75" y="56"/>
                  </a:cxn>
                  <a:cxn ang="0">
                    <a:pos x="66" y="68"/>
                  </a:cxn>
                  <a:cxn ang="0">
                    <a:pos x="54" y="77"/>
                  </a:cxn>
                  <a:cxn ang="0">
                    <a:pos x="39" y="79"/>
                  </a:cxn>
                  <a:cxn ang="0">
                    <a:pos x="38" y="79"/>
                  </a:cxn>
                  <a:cxn ang="0">
                    <a:pos x="23" y="77"/>
                  </a:cxn>
                  <a:cxn ang="0">
                    <a:pos x="11" y="68"/>
                  </a:cxn>
                  <a:cxn ang="0">
                    <a:pos x="2" y="56"/>
                  </a:cxn>
                  <a:cxn ang="0">
                    <a:pos x="0" y="40"/>
                  </a:cxn>
                  <a:cxn ang="0">
                    <a:pos x="2" y="24"/>
                  </a:cxn>
                  <a:cxn ang="0">
                    <a:pos x="11" y="11"/>
                  </a:cxn>
                  <a:cxn ang="0">
                    <a:pos x="23" y="3"/>
                  </a:cxn>
                  <a:cxn ang="0">
                    <a:pos x="38" y="0"/>
                  </a:cxn>
                </a:cxnLst>
                <a:rect l="0" t="0" r="r" b="b"/>
                <a:pathLst>
                  <a:path w="77" h="79">
                    <a:moveTo>
                      <a:pt x="38" y="0"/>
                    </a:moveTo>
                    <a:lnTo>
                      <a:pt x="39" y="0"/>
                    </a:lnTo>
                    <a:lnTo>
                      <a:pt x="54" y="3"/>
                    </a:lnTo>
                    <a:lnTo>
                      <a:pt x="66" y="11"/>
                    </a:lnTo>
                    <a:lnTo>
                      <a:pt x="75" y="24"/>
                    </a:lnTo>
                    <a:lnTo>
                      <a:pt x="77" y="40"/>
                    </a:lnTo>
                    <a:lnTo>
                      <a:pt x="75" y="56"/>
                    </a:lnTo>
                    <a:lnTo>
                      <a:pt x="66" y="68"/>
                    </a:lnTo>
                    <a:lnTo>
                      <a:pt x="54" y="77"/>
                    </a:lnTo>
                    <a:lnTo>
                      <a:pt x="39" y="79"/>
                    </a:lnTo>
                    <a:lnTo>
                      <a:pt x="38" y="79"/>
                    </a:lnTo>
                    <a:lnTo>
                      <a:pt x="23" y="77"/>
                    </a:lnTo>
                    <a:lnTo>
                      <a:pt x="11" y="68"/>
                    </a:lnTo>
                    <a:lnTo>
                      <a:pt x="2" y="56"/>
                    </a:lnTo>
                    <a:lnTo>
                      <a:pt x="0" y="40"/>
                    </a:lnTo>
                    <a:lnTo>
                      <a:pt x="2" y="24"/>
                    </a:lnTo>
                    <a:lnTo>
                      <a:pt x="11" y="11"/>
                    </a:lnTo>
                    <a:lnTo>
                      <a:pt x="23" y="3"/>
                    </a:lnTo>
                    <a:lnTo>
                      <a:pt x="38"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endParaRPr lang="en-US" dirty="0"/>
              </a:p>
            </p:txBody>
          </p:sp>
          <p:sp>
            <p:nvSpPr>
              <p:cNvPr id="47" name="Freeform 30">
                <a:extLst>
                  <a:ext uri="{FF2B5EF4-FFF2-40B4-BE49-F238E27FC236}">
                    <a16:creationId xmlns:a16="http://schemas.microsoft.com/office/drawing/2014/main" id="{7F6A6F0B-FB8E-44D1-BD43-AFB976B7DA00}"/>
                  </a:ext>
                </a:extLst>
              </p:cNvPr>
              <p:cNvSpPr>
                <a:spLocks/>
              </p:cNvSpPr>
              <p:nvPr/>
            </p:nvSpPr>
            <p:spPr bwMode="auto">
              <a:xfrm>
                <a:off x="8099225" y="3470863"/>
                <a:ext cx="58351" cy="155273"/>
              </a:xfrm>
              <a:custGeom>
                <a:avLst/>
                <a:gdLst/>
                <a:ahLst/>
                <a:cxnLst>
                  <a:cxn ang="0">
                    <a:pos x="29" y="0"/>
                  </a:cxn>
                  <a:cxn ang="0">
                    <a:pos x="40" y="3"/>
                  </a:cxn>
                  <a:cxn ang="0">
                    <a:pos x="50" y="9"/>
                  </a:cxn>
                  <a:cxn ang="0">
                    <a:pos x="56" y="18"/>
                  </a:cxn>
                  <a:cxn ang="0">
                    <a:pos x="59" y="30"/>
                  </a:cxn>
                  <a:cxn ang="0">
                    <a:pos x="59" y="128"/>
                  </a:cxn>
                  <a:cxn ang="0">
                    <a:pos x="56" y="139"/>
                  </a:cxn>
                  <a:cxn ang="0">
                    <a:pos x="50" y="149"/>
                  </a:cxn>
                  <a:cxn ang="0">
                    <a:pos x="40" y="155"/>
                  </a:cxn>
                  <a:cxn ang="0">
                    <a:pos x="29" y="157"/>
                  </a:cxn>
                  <a:cxn ang="0">
                    <a:pos x="18" y="155"/>
                  </a:cxn>
                  <a:cxn ang="0">
                    <a:pos x="8" y="149"/>
                  </a:cxn>
                  <a:cxn ang="0">
                    <a:pos x="2" y="139"/>
                  </a:cxn>
                  <a:cxn ang="0">
                    <a:pos x="0" y="128"/>
                  </a:cxn>
                  <a:cxn ang="0">
                    <a:pos x="0" y="30"/>
                  </a:cxn>
                  <a:cxn ang="0">
                    <a:pos x="2" y="18"/>
                  </a:cxn>
                  <a:cxn ang="0">
                    <a:pos x="8" y="9"/>
                  </a:cxn>
                  <a:cxn ang="0">
                    <a:pos x="18" y="3"/>
                  </a:cxn>
                  <a:cxn ang="0">
                    <a:pos x="29" y="0"/>
                  </a:cxn>
                </a:cxnLst>
                <a:rect l="0" t="0" r="r" b="b"/>
                <a:pathLst>
                  <a:path w="59" h="157">
                    <a:moveTo>
                      <a:pt x="29" y="0"/>
                    </a:moveTo>
                    <a:lnTo>
                      <a:pt x="40" y="3"/>
                    </a:lnTo>
                    <a:lnTo>
                      <a:pt x="50" y="9"/>
                    </a:lnTo>
                    <a:lnTo>
                      <a:pt x="56" y="18"/>
                    </a:lnTo>
                    <a:lnTo>
                      <a:pt x="59" y="30"/>
                    </a:lnTo>
                    <a:lnTo>
                      <a:pt x="59" y="128"/>
                    </a:lnTo>
                    <a:lnTo>
                      <a:pt x="56" y="139"/>
                    </a:lnTo>
                    <a:lnTo>
                      <a:pt x="50" y="149"/>
                    </a:lnTo>
                    <a:lnTo>
                      <a:pt x="40" y="155"/>
                    </a:lnTo>
                    <a:lnTo>
                      <a:pt x="29" y="157"/>
                    </a:lnTo>
                    <a:lnTo>
                      <a:pt x="18" y="155"/>
                    </a:lnTo>
                    <a:lnTo>
                      <a:pt x="8" y="149"/>
                    </a:lnTo>
                    <a:lnTo>
                      <a:pt x="2" y="139"/>
                    </a:lnTo>
                    <a:lnTo>
                      <a:pt x="0" y="128"/>
                    </a:lnTo>
                    <a:lnTo>
                      <a:pt x="0" y="30"/>
                    </a:lnTo>
                    <a:lnTo>
                      <a:pt x="2" y="18"/>
                    </a:lnTo>
                    <a:lnTo>
                      <a:pt x="8" y="9"/>
                    </a:lnTo>
                    <a:lnTo>
                      <a:pt x="18" y="3"/>
                    </a:lnTo>
                    <a:lnTo>
                      <a:pt x="29"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endParaRPr lang="en-US" dirty="0"/>
              </a:p>
            </p:txBody>
          </p:sp>
          <p:sp>
            <p:nvSpPr>
              <p:cNvPr id="48" name="Freeform 31">
                <a:extLst>
                  <a:ext uri="{FF2B5EF4-FFF2-40B4-BE49-F238E27FC236}">
                    <a16:creationId xmlns:a16="http://schemas.microsoft.com/office/drawing/2014/main" id="{0E1C8103-250E-4E07-875A-94BB47509E83}"/>
                  </a:ext>
                </a:extLst>
              </p:cNvPr>
              <p:cNvSpPr>
                <a:spLocks/>
              </p:cNvSpPr>
              <p:nvPr/>
            </p:nvSpPr>
            <p:spPr bwMode="auto">
              <a:xfrm>
                <a:off x="8434496" y="3470863"/>
                <a:ext cx="56373" cy="155273"/>
              </a:xfrm>
              <a:custGeom>
                <a:avLst/>
                <a:gdLst/>
                <a:ahLst/>
                <a:cxnLst>
                  <a:cxn ang="0">
                    <a:pos x="28" y="0"/>
                  </a:cxn>
                  <a:cxn ang="0">
                    <a:pos x="40" y="3"/>
                  </a:cxn>
                  <a:cxn ang="0">
                    <a:pos x="49" y="9"/>
                  </a:cxn>
                  <a:cxn ang="0">
                    <a:pos x="55" y="18"/>
                  </a:cxn>
                  <a:cxn ang="0">
                    <a:pos x="57" y="30"/>
                  </a:cxn>
                  <a:cxn ang="0">
                    <a:pos x="57" y="128"/>
                  </a:cxn>
                  <a:cxn ang="0">
                    <a:pos x="55" y="139"/>
                  </a:cxn>
                  <a:cxn ang="0">
                    <a:pos x="49" y="149"/>
                  </a:cxn>
                  <a:cxn ang="0">
                    <a:pos x="40" y="155"/>
                  </a:cxn>
                  <a:cxn ang="0">
                    <a:pos x="28" y="157"/>
                  </a:cxn>
                  <a:cxn ang="0">
                    <a:pos x="17" y="155"/>
                  </a:cxn>
                  <a:cxn ang="0">
                    <a:pos x="8" y="149"/>
                  </a:cxn>
                  <a:cxn ang="0">
                    <a:pos x="2" y="139"/>
                  </a:cxn>
                  <a:cxn ang="0">
                    <a:pos x="0" y="128"/>
                  </a:cxn>
                  <a:cxn ang="0">
                    <a:pos x="0" y="30"/>
                  </a:cxn>
                  <a:cxn ang="0">
                    <a:pos x="2" y="18"/>
                  </a:cxn>
                  <a:cxn ang="0">
                    <a:pos x="8" y="9"/>
                  </a:cxn>
                  <a:cxn ang="0">
                    <a:pos x="17" y="3"/>
                  </a:cxn>
                  <a:cxn ang="0">
                    <a:pos x="28" y="0"/>
                  </a:cxn>
                </a:cxnLst>
                <a:rect l="0" t="0" r="r" b="b"/>
                <a:pathLst>
                  <a:path w="57" h="157">
                    <a:moveTo>
                      <a:pt x="28" y="0"/>
                    </a:moveTo>
                    <a:lnTo>
                      <a:pt x="40" y="3"/>
                    </a:lnTo>
                    <a:lnTo>
                      <a:pt x="49" y="9"/>
                    </a:lnTo>
                    <a:lnTo>
                      <a:pt x="55" y="18"/>
                    </a:lnTo>
                    <a:lnTo>
                      <a:pt x="57" y="30"/>
                    </a:lnTo>
                    <a:lnTo>
                      <a:pt x="57" y="128"/>
                    </a:lnTo>
                    <a:lnTo>
                      <a:pt x="55" y="139"/>
                    </a:lnTo>
                    <a:lnTo>
                      <a:pt x="49" y="149"/>
                    </a:lnTo>
                    <a:lnTo>
                      <a:pt x="40" y="155"/>
                    </a:lnTo>
                    <a:lnTo>
                      <a:pt x="28" y="157"/>
                    </a:lnTo>
                    <a:lnTo>
                      <a:pt x="17" y="155"/>
                    </a:lnTo>
                    <a:lnTo>
                      <a:pt x="8" y="149"/>
                    </a:lnTo>
                    <a:lnTo>
                      <a:pt x="2" y="139"/>
                    </a:lnTo>
                    <a:lnTo>
                      <a:pt x="0" y="128"/>
                    </a:lnTo>
                    <a:lnTo>
                      <a:pt x="0" y="30"/>
                    </a:lnTo>
                    <a:lnTo>
                      <a:pt x="2" y="18"/>
                    </a:lnTo>
                    <a:lnTo>
                      <a:pt x="8" y="9"/>
                    </a:lnTo>
                    <a:lnTo>
                      <a:pt x="17" y="3"/>
                    </a:lnTo>
                    <a:lnTo>
                      <a:pt x="28"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endParaRPr lang="en-US" dirty="0"/>
              </a:p>
            </p:txBody>
          </p:sp>
        </p:grpSp>
        <p:sp>
          <p:nvSpPr>
            <p:cNvPr id="39" name="TextBox 48">
              <a:extLst>
                <a:ext uri="{FF2B5EF4-FFF2-40B4-BE49-F238E27FC236}">
                  <a16:creationId xmlns:a16="http://schemas.microsoft.com/office/drawing/2014/main" id="{BB0EF2C4-0501-4E3E-BAC9-4978BB03AB14}"/>
                </a:ext>
              </a:extLst>
            </p:cNvPr>
            <p:cNvSpPr txBox="1"/>
            <p:nvPr/>
          </p:nvSpPr>
          <p:spPr>
            <a:xfrm>
              <a:off x="8064544" y="2364270"/>
              <a:ext cx="822959" cy="332399"/>
            </a:xfrm>
            <a:prstGeom prst="rect">
              <a:avLst/>
            </a:prstGeom>
            <a:no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algn="ctr"/>
              <a:r>
                <a:rPr lang="en-US" sz="1800" b="1" dirty="0"/>
                <a:t>4/03</a:t>
              </a:r>
            </a:p>
          </p:txBody>
        </p:sp>
      </p:grpSp>
    </p:spTree>
    <p:extLst>
      <p:ext uri="{BB962C8B-B14F-4D97-AF65-F5344CB8AC3E}">
        <p14:creationId xmlns:p14="http://schemas.microsoft.com/office/powerpoint/2010/main" val="105482073"/>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Reference Slides</a:t>
            </a:r>
          </a:p>
        </p:txBody>
      </p:sp>
      <p:sp>
        <p:nvSpPr>
          <p:cNvPr id="6" name="Content Placeholder 5"/>
          <p:cNvSpPr>
            <a:spLocks noGrp="1"/>
          </p:cNvSpPr>
          <p:nvPr>
            <p:ph sz="half" idx="1"/>
          </p:nvPr>
        </p:nvSpPr>
        <p:spPr>
          <a:xfrm>
            <a:off x="533400" y="1371600"/>
            <a:ext cx="8077200" cy="4556234"/>
          </a:xfrm>
        </p:spPr>
        <p:txBody>
          <a:bodyPr/>
          <a:lstStyle/>
          <a:p>
            <a:pPr marL="0" indent="0">
              <a:buNone/>
            </a:pPr>
            <a:r>
              <a:rPr lang="en-US" dirty="0"/>
              <a:t>The following slides may be helpful to have available for reference during today’s meeting.</a:t>
            </a:r>
          </a:p>
          <a:p>
            <a:endParaRPr lang="en-US" dirty="0"/>
          </a:p>
        </p:txBody>
      </p:sp>
    </p:spTree>
    <p:extLst>
      <p:ext uri="{BB962C8B-B14F-4D97-AF65-F5344CB8AC3E}">
        <p14:creationId xmlns:p14="http://schemas.microsoft.com/office/powerpoint/2010/main" val="1737110013"/>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Criteria for Candidate Set</a:t>
            </a:r>
          </a:p>
        </p:txBody>
      </p:sp>
      <p:sp>
        <p:nvSpPr>
          <p:cNvPr id="6" name="Content Placeholder 5"/>
          <p:cNvSpPr>
            <a:spLocks noGrp="1"/>
          </p:cNvSpPr>
          <p:nvPr>
            <p:ph sz="half" idx="1"/>
          </p:nvPr>
        </p:nvSpPr>
        <p:spPr>
          <a:xfrm>
            <a:off x="533400" y="1295400"/>
            <a:ext cx="8229600" cy="4267200"/>
          </a:xfrm>
        </p:spPr>
        <p:txBody>
          <a:bodyPr/>
          <a:lstStyle/>
          <a:p>
            <a:pPr>
              <a:spcBef>
                <a:spcPts val="0"/>
              </a:spcBef>
              <a:spcAft>
                <a:spcPts val="600"/>
              </a:spcAft>
            </a:pPr>
            <a:r>
              <a:rPr lang="en-US" dirty="0"/>
              <a:t>Candidate measures were selected using the following methodology:</a:t>
            </a:r>
          </a:p>
          <a:p>
            <a:pPr marL="803275" lvl="1" indent="-457200">
              <a:spcBef>
                <a:spcPts val="0"/>
              </a:spcBef>
              <a:spcAft>
                <a:spcPts val="600"/>
              </a:spcAft>
              <a:buFont typeface="+mj-lt"/>
              <a:buAutoNum type="arabicPeriod"/>
            </a:pPr>
            <a:r>
              <a:rPr lang="en-US" b="0" dirty="0"/>
              <a:t>Included in a domain identified by the Taskforce</a:t>
            </a:r>
          </a:p>
          <a:p>
            <a:pPr marL="803275" lvl="1" indent="-457200">
              <a:spcBef>
                <a:spcPts val="0"/>
              </a:spcBef>
              <a:spcAft>
                <a:spcPts val="600"/>
              </a:spcAft>
              <a:buFont typeface="+mj-lt"/>
              <a:buAutoNum type="arabicPeriod"/>
            </a:pPr>
            <a:r>
              <a:rPr lang="en-US" b="0" dirty="0"/>
              <a:t>Found in at least 2 “alignment” measure sets</a:t>
            </a:r>
          </a:p>
          <a:p>
            <a:pPr marL="803275" lvl="1" indent="-457200">
              <a:spcBef>
                <a:spcPts val="0"/>
              </a:spcBef>
              <a:spcAft>
                <a:spcPts val="600"/>
              </a:spcAft>
              <a:buFont typeface="+mj-lt"/>
              <a:buAutoNum type="arabicPeriod"/>
            </a:pPr>
            <a:r>
              <a:rPr lang="en-US" b="0" dirty="0"/>
              <a:t>Found in the CMS/AHIP Core Quality Measures Collaborative (CQMC) and/or the MassHealth ACO/DSRIP measure sets*</a:t>
            </a:r>
            <a:endParaRPr lang="en-US" sz="1600" dirty="0">
              <a:latin typeface="Book Antiqua" panose="02040602050305030304" pitchFamily="18" charset="0"/>
            </a:endParaRPr>
          </a:p>
          <a:p>
            <a:pPr lvl="2">
              <a:spcBef>
                <a:spcPts val="0"/>
              </a:spcBef>
              <a:spcAft>
                <a:spcPts val="600"/>
              </a:spcAft>
              <a:buFont typeface="Book Antiqua" panose="02040602050305030304" pitchFamily="18" charset="0"/>
              <a:buChar char="−"/>
            </a:pPr>
            <a:endParaRPr lang="en-US" sz="500" dirty="0">
              <a:latin typeface="Book Antiqua" panose="02040602050305030304" pitchFamily="18" charset="0"/>
            </a:endParaRPr>
          </a:p>
          <a:p>
            <a:pPr>
              <a:spcBef>
                <a:spcPts val="0"/>
              </a:spcBef>
              <a:spcAft>
                <a:spcPts val="600"/>
              </a:spcAft>
            </a:pPr>
            <a:r>
              <a:rPr lang="en-US" dirty="0"/>
              <a:t>We are reviewing candidate measures by domain, and within domain, grouped by age and measure focus, if applicable.</a:t>
            </a:r>
          </a:p>
          <a:p>
            <a:pPr>
              <a:spcBef>
                <a:spcPts val="0"/>
              </a:spcBef>
              <a:spcAft>
                <a:spcPts val="600"/>
              </a:spcAft>
            </a:pPr>
            <a:endParaRPr lang="en-US" dirty="0"/>
          </a:p>
        </p:txBody>
      </p:sp>
      <p:sp>
        <p:nvSpPr>
          <p:cNvPr id="7" name="TextBox 6"/>
          <p:cNvSpPr txBox="1"/>
          <p:nvPr/>
        </p:nvSpPr>
        <p:spPr>
          <a:xfrm>
            <a:off x="514350" y="4648200"/>
            <a:ext cx="8229600" cy="523220"/>
          </a:xfrm>
          <a:prstGeom prst="rect">
            <a:avLst/>
          </a:prstGeom>
          <a:noFill/>
        </p:spPr>
        <p:txBody>
          <a:bodyPr wrap="square" rtlCol="0">
            <a:spAutoFit/>
          </a:bodyPr>
          <a:lstStyle/>
          <a:p>
            <a:r>
              <a:rPr lang="en-US" sz="1400" i="1" dirty="0">
                <a:latin typeface="Book Antiqua" panose="02040602050305030304" pitchFamily="18" charset="0"/>
              </a:rPr>
              <a:t>*MassHealth ACO/DSRIP and CMS/AHIP CQMC measures are included for consideration even if they are not found in at least 2 “alignment” measure sets.</a:t>
            </a:r>
          </a:p>
        </p:txBody>
      </p:sp>
    </p:spTree>
    <p:extLst>
      <p:ext uri="{BB962C8B-B14F-4D97-AF65-F5344CB8AC3E}">
        <p14:creationId xmlns:p14="http://schemas.microsoft.com/office/powerpoint/2010/main" val="7258620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Candidate Measure Sources</a:t>
            </a:r>
          </a:p>
        </p:txBody>
      </p:sp>
      <p:sp>
        <p:nvSpPr>
          <p:cNvPr id="3" name="Content Placeholder 2"/>
          <p:cNvSpPr>
            <a:spLocks noGrp="1"/>
          </p:cNvSpPr>
          <p:nvPr>
            <p:ph sz="half" idx="1"/>
          </p:nvPr>
        </p:nvSpPr>
        <p:spPr>
          <a:xfrm>
            <a:off x="533400" y="1295400"/>
            <a:ext cx="4114800" cy="4556234"/>
          </a:xfrm>
        </p:spPr>
        <p:txBody>
          <a:bodyPr/>
          <a:lstStyle/>
          <a:p>
            <a:pPr>
              <a:spcAft>
                <a:spcPts val="600"/>
              </a:spcAft>
            </a:pPr>
            <a:r>
              <a:rPr lang="en-US" sz="1800" dirty="0"/>
              <a:t>Measures currently in use in APM contracts by providers and payers:</a:t>
            </a:r>
          </a:p>
          <a:p>
            <a:pPr lvl="1">
              <a:spcAft>
                <a:spcPts val="600"/>
              </a:spcAft>
            </a:pPr>
            <a:r>
              <a:rPr lang="en-US" sz="1800" b="0" dirty="0"/>
              <a:t>Harvard Pilgrim Health Care (2017)</a:t>
            </a:r>
          </a:p>
          <a:p>
            <a:pPr lvl="1">
              <a:spcAft>
                <a:spcPts val="600"/>
              </a:spcAft>
            </a:pPr>
            <a:r>
              <a:rPr lang="en-US" sz="1800" b="0" dirty="0"/>
              <a:t>Blue Cross Blue Shield of MA (2017)</a:t>
            </a:r>
          </a:p>
          <a:p>
            <a:pPr lvl="1">
              <a:spcAft>
                <a:spcPts val="600"/>
              </a:spcAft>
            </a:pPr>
            <a:r>
              <a:rPr lang="en-US" sz="1800" b="0" dirty="0"/>
              <a:t>Tufts Health Plan (2017)</a:t>
            </a:r>
          </a:p>
          <a:p>
            <a:pPr lvl="1">
              <a:spcAft>
                <a:spcPts val="600"/>
              </a:spcAft>
            </a:pPr>
            <a:endParaRPr lang="en-US" sz="800" b="0" dirty="0"/>
          </a:p>
          <a:p>
            <a:pPr>
              <a:spcAft>
                <a:spcPts val="600"/>
              </a:spcAft>
            </a:pPr>
            <a:r>
              <a:rPr lang="en-US" sz="1800" dirty="0"/>
              <a:t>Measures found in local and state measure sets:</a:t>
            </a:r>
          </a:p>
          <a:p>
            <a:pPr lvl="1">
              <a:spcAft>
                <a:spcPts val="600"/>
              </a:spcAft>
            </a:pPr>
            <a:r>
              <a:rPr lang="en-US" sz="1800" b="0" dirty="0"/>
              <a:t>Boston Public Health Commission (2016)</a:t>
            </a:r>
          </a:p>
          <a:p>
            <a:pPr lvl="1">
              <a:spcAft>
                <a:spcPts val="600"/>
              </a:spcAft>
            </a:pPr>
            <a:r>
              <a:rPr lang="en-US" sz="1800" b="0" dirty="0"/>
              <a:t>MassHealth ACO (DSRIP)</a:t>
            </a:r>
          </a:p>
          <a:p>
            <a:pPr lvl="1">
              <a:spcAft>
                <a:spcPts val="600"/>
              </a:spcAft>
            </a:pPr>
            <a:r>
              <a:rPr lang="en-US" sz="1800" b="0" dirty="0"/>
              <a:t>MassHealth MCO (Payment)</a:t>
            </a:r>
          </a:p>
          <a:p>
            <a:pPr lvl="1">
              <a:spcAft>
                <a:spcPts val="600"/>
              </a:spcAft>
            </a:pPr>
            <a:r>
              <a:rPr lang="en-US" sz="1800" b="0" dirty="0"/>
              <a:t>Standard Quality Measure Set</a:t>
            </a:r>
            <a:endParaRPr lang="en-US" sz="1800" dirty="0"/>
          </a:p>
        </p:txBody>
      </p:sp>
      <p:sp>
        <p:nvSpPr>
          <p:cNvPr id="4" name="Content Placeholder 2"/>
          <p:cNvSpPr txBox="1">
            <a:spLocks/>
          </p:cNvSpPr>
          <p:nvPr/>
        </p:nvSpPr>
        <p:spPr bwMode="auto">
          <a:xfrm>
            <a:off x="4648200" y="1295400"/>
            <a:ext cx="4114800" cy="5029200"/>
          </a:xfrm>
          <a:prstGeom prst="rect">
            <a:avLst/>
          </a:prstGeom>
          <a:noFill/>
          <a:ln w="6350" cmpd="sng">
            <a:noFill/>
            <a:miter lim="800000"/>
            <a:headEnd/>
            <a:tailEnd/>
          </a:ln>
        </p:spPr>
        <p:txBody>
          <a:bodyPr vert="horz" wrap="square" lIns="45720" tIns="46038" rIns="45720" bIns="46038" numCol="1" anchor="t" anchorCtr="0" compatLnSpc="1">
            <a:prstTxWarp prst="textNoShape">
              <a:avLst/>
            </a:prstTxWarp>
          </a:bodyPr>
          <a:lstStyle>
            <a:lvl1pPr marL="381000" indent="-381000" algn="l" rtl="0" eaLnBrk="1" fontAlgn="base" hangingPunct="1">
              <a:spcBef>
                <a:spcPct val="0"/>
              </a:spcBef>
              <a:spcAft>
                <a:spcPts val="1200"/>
              </a:spcAft>
              <a:buClrTx/>
              <a:buSzPct val="100000"/>
              <a:buFont typeface="Wingdings" pitchFamily="2" charset="2"/>
              <a:buChar char="n"/>
              <a:defRPr sz="2000" b="1">
                <a:solidFill>
                  <a:schemeClr val="tx1"/>
                </a:solidFill>
                <a:latin typeface="Book Antiqua" pitchFamily="18" charset="0"/>
                <a:ea typeface="Calibri" pitchFamily="34" charset="0"/>
                <a:cs typeface="Calibri" pitchFamily="34" charset="0"/>
              </a:defRPr>
            </a:lvl1pPr>
            <a:lvl2pPr marL="568325" indent="-222250" algn="l" rtl="0" eaLnBrk="1" fontAlgn="base" hangingPunct="1">
              <a:spcBef>
                <a:spcPct val="0"/>
              </a:spcBef>
              <a:spcAft>
                <a:spcPts val="1200"/>
              </a:spcAft>
              <a:buClrTx/>
              <a:buSzPct val="100000"/>
              <a:buFont typeface="Arial" pitchFamily="34" charset="0"/>
              <a:buChar char="•"/>
              <a:defRPr sz="2000" b="1">
                <a:solidFill>
                  <a:schemeClr val="tx1"/>
                </a:solidFill>
                <a:latin typeface="Book Antiqua" pitchFamily="18" charset="0"/>
                <a:ea typeface="Calibri" pitchFamily="34" charset="0"/>
                <a:cs typeface="Calibri" pitchFamily="34" charset="0"/>
              </a:defRPr>
            </a:lvl2pPr>
            <a:lvl3pPr marL="739775" indent="-342900" algn="l" rtl="0" eaLnBrk="1" fontAlgn="base" hangingPunct="1">
              <a:lnSpc>
                <a:spcPct val="90000"/>
              </a:lnSpc>
              <a:spcBef>
                <a:spcPct val="25000"/>
              </a:spcBef>
              <a:spcAft>
                <a:spcPct val="0"/>
              </a:spcAft>
              <a:buClr>
                <a:schemeClr val="tx1"/>
              </a:buClr>
              <a:buNone/>
              <a:defRPr>
                <a:solidFill>
                  <a:schemeClr val="tx1"/>
                </a:solidFill>
                <a:latin typeface="+mn-lt"/>
                <a:ea typeface="Calibri" pitchFamily="34" charset="0"/>
                <a:cs typeface="Calibri" pitchFamily="34" charset="0"/>
              </a:defRPr>
            </a:lvl3pPr>
            <a:lvl4pPr marL="914400" indent="-346075" algn="l" rtl="0" eaLnBrk="1" fontAlgn="base" hangingPunct="1">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1" fontAlgn="base" hangingPunct="1">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6pPr>
            <a:lvl7pPr marL="22479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7pPr>
            <a:lvl8pPr marL="27051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8pPr>
            <a:lvl9pPr marL="31623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9pPr>
          </a:lstStyle>
          <a:p>
            <a:pPr>
              <a:spcAft>
                <a:spcPts val="600"/>
              </a:spcAft>
            </a:pPr>
            <a:r>
              <a:rPr lang="en-US" sz="1800" kern="0" dirty="0"/>
              <a:t>Measures found in national measure sets:</a:t>
            </a:r>
          </a:p>
          <a:p>
            <a:pPr lvl="1">
              <a:spcAft>
                <a:spcPts val="600"/>
              </a:spcAft>
            </a:pPr>
            <a:r>
              <a:rPr lang="en-US" sz="1800" b="0" kern="0" dirty="0"/>
              <a:t>CMS/AHIP Core Quality Measures Collaborative (CQMC) </a:t>
            </a:r>
          </a:p>
          <a:p>
            <a:pPr lvl="1">
              <a:spcAft>
                <a:spcPts val="600"/>
              </a:spcAft>
            </a:pPr>
            <a:r>
              <a:rPr lang="en-US" sz="1800" b="0" kern="0" dirty="0"/>
              <a:t>CMS Medicaid Child Core Set</a:t>
            </a:r>
          </a:p>
          <a:p>
            <a:pPr lvl="1">
              <a:spcAft>
                <a:spcPts val="600"/>
              </a:spcAft>
            </a:pPr>
            <a:r>
              <a:rPr lang="en-US" sz="1800" b="0" kern="0" dirty="0"/>
              <a:t>CMS Medicaid Adult Core Set</a:t>
            </a:r>
          </a:p>
          <a:p>
            <a:pPr lvl="1">
              <a:spcAft>
                <a:spcPts val="600"/>
              </a:spcAft>
            </a:pPr>
            <a:r>
              <a:rPr lang="en-US" sz="1800" b="0" kern="0" dirty="0"/>
              <a:t>CMS Medicare Part C &amp; D Star Ratings Measures</a:t>
            </a:r>
          </a:p>
          <a:p>
            <a:pPr lvl="1">
              <a:spcAft>
                <a:spcPts val="600"/>
              </a:spcAft>
            </a:pPr>
            <a:r>
              <a:rPr lang="en-US" sz="1800" b="0" kern="0" dirty="0"/>
              <a:t>CMS Merit-based Incentive Payment System (MIPS)</a:t>
            </a:r>
          </a:p>
          <a:p>
            <a:pPr lvl="1">
              <a:spcAft>
                <a:spcPts val="600"/>
              </a:spcAft>
            </a:pPr>
            <a:r>
              <a:rPr lang="en-US" sz="1800" b="0" kern="0" dirty="0"/>
              <a:t>NCQA Health Plan Ranking</a:t>
            </a:r>
          </a:p>
        </p:txBody>
      </p:sp>
    </p:spTree>
    <p:extLst>
      <p:ext uri="{BB962C8B-B14F-4D97-AF65-F5344CB8AC3E}">
        <p14:creationId xmlns:p14="http://schemas.microsoft.com/office/powerpoint/2010/main" val="87410465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Recap of 2-27-18 Meeting Decisions</a:t>
            </a:r>
          </a:p>
        </p:txBody>
      </p:sp>
      <p:sp>
        <p:nvSpPr>
          <p:cNvPr id="6" name="Content Placeholder 5"/>
          <p:cNvSpPr>
            <a:spLocks noGrp="1"/>
          </p:cNvSpPr>
          <p:nvPr>
            <p:ph sz="half" idx="1"/>
          </p:nvPr>
        </p:nvSpPr>
        <p:spPr>
          <a:xfrm>
            <a:off x="530352" y="1371600"/>
            <a:ext cx="8153400" cy="4953000"/>
          </a:xfrm>
        </p:spPr>
        <p:txBody>
          <a:bodyPr/>
          <a:lstStyle/>
          <a:p>
            <a:pPr marL="457200" indent="-457200">
              <a:spcAft>
                <a:spcPts val="600"/>
              </a:spcAft>
              <a:buFont typeface="+mj-lt"/>
              <a:buAutoNum type="arabicPeriod"/>
            </a:pPr>
            <a:r>
              <a:rPr lang="en-US" dirty="0"/>
              <a:t>The Taskforce tentatively endorsed the following patient experience measure:</a:t>
            </a:r>
          </a:p>
          <a:p>
            <a:pPr marL="685800" lvl="1">
              <a:spcAft>
                <a:spcPts val="0"/>
              </a:spcAft>
            </a:pPr>
            <a:r>
              <a:rPr lang="en-US" b="0" kern="1200" dirty="0"/>
              <a:t>CAHPS Clinician &amp; Group Survey (CG-CAHPS) – MHQP Version</a:t>
            </a:r>
          </a:p>
          <a:p>
            <a:pPr marL="457200" indent="-457200">
              <a:buFont typeface="+mj-lt"/>
              <a:buAutoNum type="arabicPeriod"/>
            </a:pPr>
            <a:endParaRPr lang="en-US" sz="1000" dirty="0"/>
          </a:p>
          <a:p>
            <a:pPr marL="457200" indent="-457200">
              <a:spcAft>
                <a:spcPts val="600"/>
              </a:spcAft>
              <a:buFont typeface="+mj-lt"/>
              <a:buAutoNum type="arabicPeriod"/>
            </a:pPr>
            <a:r>
              <a:rPr lang="en-US" dirty="0"/>
              <a:t>The Taskforce tentatively endorsed the following two patient experience/integration measure concepts as developmental*:</a:t>
            </a:r>
          </a:p>
          <a:p>
            <a:pPr marL="685800" lvl="1">
              <a:spcAft>
                <a:spcPts val="300"/>
              </a:spcAft>
            </a:pPr>
            <a:r>
              <a:rPr lang="en-US" b="0" kern="1200" dirty="0"/>
              <a:t>A version of CG-CAHPS that supplements, modifies, or substitutes questions, potentially including questions from the following surveys:</a:t>
            </a:r>
          </a:p>
          <a:p>
            <a:pPr marL="1371600" lvl="2">
              <a:spcAft>
                <a:spcPts val="0"/>
              </a:spcAft>
              <a:buFont typeface="Arial" panose="020B0604020202020204" pitchFamily="34" charset="0"/>
              <a:buChar char="‒"/>
            </a:pPr>
            <a:r>
              <a:rPr lang="en-US" b="0" kern="1200" dirty="0">
                <a:latin typeface="Book Antiqua" panose="02040602050305030304" pitchFamily="18" charset="0"/>
              </a:rPr>
              <a:t>Patient Perceptions of Integrated Care (PPIC) survey</a:t>
            </a:r>
          </a:p>
          <a:p>
            <a:pPr marL="1371600" lvl="2">
              <a:spcAft>
                <a:spcPts val="600"/>
              </a:spcAft>
              <a:buFont typeface="Arial" panose="020B0604020202020204" pitchFamily="34" charset="0"/>
              <a:buChar char="‒"/>
            </a:pPr>
            <a:r>
              <a:rPr lang="en-US" b="0" kern="1200" dirty="0">
                <a:latin typeface="Book Antiqua" panose="02040602050305030304" pitchFamily="18" charset="0"/>
              </a:rPr>
              <a:t>Pediatric Integrated Care Survey (PICS)</a:t>
            </a:r>
          </a:p>
          <a:p>
            <a:pPr marL="685800" lvl="1"/>
            <a:r>
              <a:rPr lang="en-US" b="0" kern="1200" dirty="0"/>
              <a:t>A modified version of the CG-CAHPS survey for a non-primary care-attributed population</a:t>
            </a:r>
          </a:p>
        </p:txBody>
      </p:sp>
      <p:sp>
        <p:nvSpPr>
          <p:cNvPr id="2" name="Rectangle 1">
            <a:extLst>
              <a:ext uri="{FF2B5EF4-FFF2-40B4-BE49-F238E27FC236}">
                <a16:creationId xmlns:a16="http://schemas.microsoft.com/office/drawing/2014/main" id="{076532D9-8C1B-4AFA-949B-38551A218576}"/>
              </a:ext>
            </a:extLst>
          </p:cNvPr>
          <p:cNvSpPr/>
          <p:nvPr/>
        </p:nvSpPr>
        <p:spPr>
          <a:xfrm>
            <a:off x="495300" y="6372920"/>
            <a:ext cx="8153400" cy="276999"/>
          </a:xfrm>
          <a:prstGeom prst="rect">
            <a:avLst/>
          </a:prstGeom>
        </p:spPr>
        <p:txBody>
          <a:bodyPr wrap="square">
            <a:spAutoFit/>
          </a:bodyPr>
          <a:lstStyle/>
          <a:p>
            <a:r>
              <a:rPr lang="en-US" baseline="30000" dirty="0">
                <a:latin typeface="Book Antiqua" panose="02040602050305030304" pitchFamily="18" charset="0"/>
                <a:ea typeface="Calibri" panose="020F0502020204030204" pitchFamily="34" charset="0"/>
                <a:cs typeface="Times New Roman" panose="02020603050405020304" pitchFamily="18" charset="0"/>
              </a:rPr>
              <a:t>*Taskforce staff have re-named the “Measures Under Consideration” category as “Developmental.”</a:t>
            </a:r>
          </a:p>
        </p:txBody>
      </p:sp>
    </p:spTree>
    <p:extLst>
      <p:ext uri="{BB962C8B-B14F-4D97-AF65-F5344CB8AC3E}">
        <p14:creationId xmlns:p14="http://schemas.microsoft.com/office/powerpoint/2010/main" val="27691846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9ECFA-6C75-4205-BA50-CC8E5FFE2867}"/>
              </a:ext>
            </a:extLst>
          </p:cNvPr>
          <p:cNvSpPr>
            <a:spLocks noGrp="1"/>
          </p:cNvSpPr>
          <p:nvPr>
            <p:ph type="title"/>
          </p:nvPr>
        </p:nvSpPr>
        <p:spPr/>
        <p:txBody>
          <a:bodyPr/>
          <a:lstStyle/>
          <a:p>
            <a:r>
              <a:rPr lang="en-US" dirty="0"/>
              <a:t>Recap of 2-27-18 Meeting Decisions (Cont’d)</a:t>
            </a:r>
          </a:p>
        </p:txBody>
      </p:sp>
      <p:sp>
        <p:nvSpPr>
          <p:cNvPr id="6" name="Content Placeholder 5">
            <a:extLst>
              <a:ext uri="{FF2B5EF4-FFF2-40B4-BE49-F238E27FC236}">
                <a16:creationId xmlns:a16="http://schemas.microsoft.com/office/drawing/2014/main" id="{1B255159-7530-41F1-9192-61846529EDDE}"/>
              </a:ext>
            </a:extLst>
          </p:cNvPr>
          <p:cNvSpPr>
            <a:spLocks noGrp="1"/>
          </p:cNvSpPr>
          <p:nvPr>
            <p:ph sz="half" idx="1"/>
          </p:nvPr>
        </p:nvSpPr>
        <p:spPr/>
        <p:txBody>
          <a:bodyPr/>
          <a:lstStyle/>
          <a:p>
            <a:pPr marL="457200" indent="-457200">
              <a:buFont typeface="+mj-lt"/>
              <a:buAutoNum type="arabicPeriod" startAt="3"/>
            </a:pPr>
            <a:r>
              <a:rPr lang="en-US" dirty="0"/>
              <a:t>The Taskforce deferred consideration of a community tenure measure until commercial payers could confirm that:</a:t>
            </a:r>
          </a:p>
          <a:p>
            <a:pPr marL="876300" lvl="3" indent="-342900">
              <a:buClrTx/>
              <a:buFont typeface="Arial" panose="020B0604020202020204" pitchFamily="34" charset="0"/>
              <a:buChar char="•"/>
            </a:pPr>
            <a:r>
              <a:rPr lang="en-US" sz="2000" b="0" dirty="0">
                <a:solidFill>
                  <a:schemeClr val="tx1"/>
                </a:solidFill>
                <a:latin typeface="Book Antiqua" panose="02040602050305030304" pitchFamily="18" charset="0"/>
              </a:rPr>
              <a:t>there is a sufficient volume of behavioral health inpatient admissions at the ACO level, and </a:t>
            </a:r>
          </a:p>
          <a:p>
            <a:pPr marL="876300" lvl="3" indent="-342900">
              <a:buClrTx/>
              <a:buFont typeface="Arial" panose="020B0604020202020204" pitchFamily="34" charset="0"/>
              <a:buChar char="•"/>
            </a:pPr>
            <a:r>
              <a:rPr lang="en-US" sz="2000" b="0" dirty="0">
                <a:solidFill>
                  <a:schemeClr val="tx1"/>
                </a:solidFill>
                <a:latin typeface="Book Antiqua" panose="02040602050305030304" pitchFamily="18" charset="0"/>
              </a:rPr>
              <a:t>it is viable to stratify the measure based on behavioral health condition (e.g., schizophrenia, substance use)</a:t>
            </a:r>
          </a:p>
        </p:txBody>
      </p:sp>
    </p:spTree>
    <p:extLst>
      <p:ext uri="{BB962C8B-B14F-4D97-AF65-F5344CB8AC3E}">
        <p14:creationId xmlns:p14="http://schemas.microsoft.com/office/powerpoint/2010/main" val="30959122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sz="half" idx="1"/>
          </p:nvPr>
        </p:nvSpPr>
        <p:spPr>
          <a:xfrm>
            <a:off x="533400" y="1645920"/>
            <a:ext cx="8074152" cy="4556234"/>
          </a:xfrm>
        </p:spPr>
        <p:txBody>
          <a:bodyPr/>
          <a:lstStyle/>
          <a:p>
            <a:r>
              <a:rPr lang="en-US" dirty="0"/>
              <a:t>Welcome</a:t>
            </a:r>
          </a:p>
          <a:p>
            <a:r>
              <a:rPr lang="en-US" dirty="0"/>
              <a:t>Recap of 2-27-18 Meeting Decisions &amp; Discussion of Follow-Up Items</a:t>
            </a:r>
          </a:p>
          <a:p>
            <a:r>
              <a:rPr lang="en-US" dirty="0"/>
              <a:t>Measure Review Progress Update</a:t>
            </a:r>
          </a:p>
          <a:p>
            <a:r>
              <a:rPr lang="en-US" dirty="0"/>
              <a:t>Continued Review of Candidate Measures</a:t>
            </a:r>
          </a:p>
          <a:p>
            <a:r>
              <a:rPr lang="en-US" dirty="0"/>
              <a:t>Revisit Health Behaviors Measures</a:t>
            </a:r>
          </a:p>
          <a:p>
            <a:r>
              <a:rPr lang="en-US" dirty="0"/>
              <a:t>Review of Scoring Measures against Guiding Principles</a:t>
            </a:r>
          </a:p>
          <a:p>
            <a:r>
              <a:rPr lang="en-US" dirty="0"/>
              <a:t>Next Steps</a:t>
            </a:r>
          </a:p>
        </p:txBody>
      </p:sp>
      <p:sp>
        <p:nvSpPr>
          <p:cNvPr id="4" name="Rectangle 3"/>
          <p:cNvSpPr/>
          <p:nvPr/>
        </p:nvSpPr>
        <p:spPr>
          <a:xfrm>
            <a:off x="-153924" y="2819400"/>
            <a:ext cx="9448800" cy="533400"/>
          </a:xfrm>
          <a:prstGeom prst="rect">
            <a:avLst/>
          </a:prstGeom>
          <a:solidFill>
            <a:srgbClr val="FFC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1960285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Measure Review Progress Update</a:t>
            </a:r>
          </a:p>
        </p:txBody>
      </p:sp>
      <p:graphicFrame>
        <p:nvGraphicFramePr>
          <p:cNvPr id="7" name="Chart 6">
            <a:extLst>
              <a:ext uri="{FF2B5EF4-FFF2-40B4-BE49-F238E27FC236}">
                <a16:creationId xmlns:a16="http://schemas.microsoft.com/office/drawing/2014/main" id="{A91F1BC1-F9A7-4C21-A286-87FD45AF90FA}"/>
              </a:ext>
            </a:extLst>
          </p:cNvPr>
          <p:cNvGraphicFramePr/>
          <p:nvPr>
            <p:extLst>
              <p:ext uri="{D42A27DB-BD31-4B8C-83A1-F6EECF244321}">
                <p14:modId xmlns:p14="http://schemas.microsoft.com/office/powerpoint/2010/main" val="1637230556"/>
              </p:ext>
            </p:extLst>
          </p:nvPr>
        </p:nvGraphicFramePr>
        <p:xfrm>
          <a:off x="1295400" y="1143000"/>
          <a:ext cx="7162800" cy="508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4742492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0352" y="1371600"/>
            <a:ext cx="8046720" cy="4800600"/>
          </a:xfrm>
        </p:spPr>
        <p:txBody>
          <a:bodyPr/>
          <a:lstStyle/>
          <a:p>
            <a:r>
              <a:rPr lang="en-US" dirty="0"/>
              <a:t>The Taskforce has identified the following measure categories:</a:t>
            </a:r>
          </a:p>
          <a:p>
            <a:pPr>
              <a:spcAft>
                <a:spcPts val="0"/>
              </a:spcAft>
            </a:pPr>
            <a:endParaRPr lang="en-US" sz="500" dirty="0"/>
          </a:p>
          <a:p>
            <a:pPr marL="803275" lvl="1" indent="-457200">
              <a:spcAft>
                <a:spcPts val="600"/>
              </a:spcAft>
              <a:buFont typeface="+mj-lt"/>
              <a:buAutoNum type="arabicPeriod"/>
            </a:pPr>
            <a:r>
              <a:rPr lang="en-US" u="sng" dirty="0"/>
              <a:t>Core and/or Menu</a:t>
            </a:r>
            <a:endParaRPr lang="en-US" b="0" u="sng" dirty="0"/>
          </a:p>
          <a:p>
            <a:pPr marL="346075" lvl="1" indent="0">
              <a:spcAft>
                <a:spcPts val="600"/>
              </a:spcAft>
              <a:buNone/>
            </a:pPr>
            <a:r>
              <a:rPr lang="en-US" b="0" dirty="0"/>
              <a:t>	</a:t>
            </a:r>
            <a:r>
              <a:rPr lang="en-US" u="sng" dirty="0"/>
              <a:t>Core</a:t>
            </a:r>
            <a:r>
              <a:rPr lang="en-US" b="0" dirty="0"/>
              <a:t>: measures that all payers and ACOs use</a:t>
            </a:r>
          </a:p>
          <a:p>
            <a:pPr marL="346075" lvl="1" indent="0">
              <a:buNone/>
            </a:pPr>
            <a:r>
              <a:rPr lang="en-US" b="0" dirty="0"/>
              <a:t>	</a:t>
            </a:r>
            <a:r>
              <a:rPr lang="en-US" u="sng" dirty="0"/>
              <a:t>Menu</a:t>
            </a:r>
            <a:r>
              <a:rPr lang="en-US" b="0" dirty="0"/>
              <a:t>: measures from which payers and ACOs choose</a:t>
            </a:r>
          </a:p>
          <a:p>
            <a:pPr lvl="1">
              <a:spcAft>
                <a:spcPts val="0"/>
              </a:spcAft>
            </a:pPr>
            <a:endParaRPr lang="en-US" sz="1000" u="sng" dirty="0"/>
          </a:p>
          <a:p>
            <a:pPr marL="803275" lvl="1" indent="-457200">
              <a:spcAft>
                <a:spcPts val="600"/>
              </a:spcAft>
              <a:buFont typeface="+mj-lt"/>
              <a:buAutoNum type="arabicPeriod" startAt="2"/>
            </a:pPr>
            <a:r>
              <a:rPr lang="en-US" u="sng" dirty="0"/>
              <a:t>Monitoring</a:t>
            </a:r>
            <a:r>
              <a:rPr lang="en-US" b="0" dirty="0"/>
              <a:t> – measures for which performance should be tracked, either because a) current performance is high or b) data are not currently available (</a:t>
            </a:r>
            <a:r>
              <a:rPr lang="en-US" sz="1800" b="0" kern="1200" dirty="0">
                <a:ea typeface="+mn-ea"/>
                <a:cs typeface="+mn-cs"/>
              </a:rPr>
              <a:t>e.g., some opioid measures).</a:t>
            </a:r>
          </a:p>
          <a:p>
            <a:pPr marL="1085850" lvl="2" indent="-285750">
              <a:spcBef>
                <a:spcPts val="0"/>
              </a:spcBef>
              <a:spcAft>
                <a:spcPts val="600"/>
              </a:spcAft>
              <a:buFont typeface="Arial" pitchFamily="34" charset="0"/>
              <a:buChar char="–"/>
            </a:pPr>
            <a:r>
              <a:rPr lang="en-US" kern="1200" dirty="0">
                <a:latin typeface="Book Antiqua" panose="02040602050305030304" pitchFamily="18" charset="0"/>
                <a:ea typeface="+mn-ea"/>
                <a:cs typeface="+mn-cs"/>
              </a:rPr>
              <a:t>m</a:t>
            </a:r>
            <a:r>
              <a:rPr lang="en-US" b="0" kern="1200" dirty="0">
                <a:latin typeface="Book Antiqua" panose="02040602050305030304" pitchFamily="18" charset="0"/>
                <a:ea typeface="+mn-ea"/>
                <a:cs typeface="+mn-cs"/>
              </a:rPr>
              <a:t>easures that utilize claims data will be calculated at the ACO level</a:t>
            </a:r>
          </a:p>
          <a:p>
            <a:pPr marL="1085850" lvl="2" indent="-285750">
              <a:spcBef>
                <a:spcPts val="0"/>
              </a:spcBef>
              <a:buFont typeface="Arial" pitchFamily="34" charset="0"/>
              <a:buChar char="–"/>
            </a:pPr>
            <a:r>
              <a:rPr lang="en-US" kern="1200" dirty="0">
                <a:latin typeface="Book Antiqua" panose="02040602050305030304" pitchFamily="18" charset="0"/>
                <a:ea typeface="+mn-ea"/>
                <a:cs typeface="+mn-cs"/>
              </a:rPr>
              <a:t>m</a:t>
            </a:r>
            <a:r>
              <a:rPr lang="en-US" b="0" kern="1200" dirty="0">
                <a:latin typeface="Book Antiqua" panose="02040602050305030304" pitchFamily="18" charset="0"/>
                <a:ea typeface="+mn-ea"/>
                <a:cs typeface="+mn-cs"/>
              </a:rPr>
              <a:t>easures that utilize clinical data will be calculated at alternative levels (e.g., hospital, state)</a:t>
            </a:r>
            <a:endParaRPr lang="en-US" dirty="0">
              <a:solidFill>
                <a:schemeClr val="tx1"/>
              </a:solidFill>
              <a:latin typeface="Book Antiqua" panose="02040602050305030304" pitchFamily="18" charset="0"/>
            </a:endParaRPr>
          </a:p>
        </p:txBody>
      </p:sp>
      <p:sp>
        <p:nvSpPr>
          <p:cNvPr id="4" name="Slide Number Placeholder 3"/>
          <p:cNvSpPr>
            <a:spLocks noGrp="1"/>
          </p:cNvSpPr>
          <p:nvPr>
            <p:ph type="sldNum" sz="quarter" idx="10"/>
          </p:nvPr>
        </p:nvSpPr>
        <p:spPr/>
        <p:txBody>
          <a:bodyPr/>
          <a:lstStyle/>
          <a:p>
            <a:pPr>
              <a:defRPr/>
            </a:pPr>
            <a:fld id="{0951960A-504D-445C-8D37-1A9A2BE88A52}" type="slidenum">
              <a:rPr lang="en-US" altLang="en-US" smtClean="0"/>
              <a:pPr>
                <a:defRPr/>
              </a:pPr>
              <a:t>8</a:t>
            </a:fld>
            <a:endParaRPr lang="en-US" altLang="en-US" dirty="0"/>
          </a:p>
        </p:txBody>
      </p:sp>
      <p:sp>
        <p:nvSpPr>
          <p:cNvPr id="9" name="Title 8">
            <a:extLst>
              <a:ext uri="{FF2B5EF4-FFF2-40B4-BE49-F238E27FC236}">
                <a16:creationId xmlns:a16="http://schemas.microsoft.com/office/drawing/2014/main" id="{D703A42B-9997-4380-A7B2-614C63DE4BF8}"/>
              </a:ext>
            </a:extLst>
          </p:cNvPr>
          <p:cNvSpPr>
            <a:spLocks noGrp="1"/>
          </p:cNvSpPr>
          <p:nvPr>
            <p:ph type="title"/>
          </p:nvPr>
        </p:nvSpPr>
        <p:spPr/>
        <p:txBody>
          <a:bodyPr/>
          <a:lstStyle/>
          <a:p>
            <a:r>
              <a:rPr lang="en-US" dirty="0"/>
              <a:t>Measure Review Progress Update (Cont’d)</a:t>
            </a:r>
          </a:p>
        </p:txBody>
      </p:sp>
    </p:spTree>
    <p:extLst>
      <p:ext uri="{BB962C8B-B14F-4D97-AF65-F5344CB8AC3E}">
        <p14:creationId xmlns:p14="http://schemas.microsoft.com/office/powerpoint/2010/main" val="41130450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0352" y="1371600"/>
            <a:ext cx="7927848" cy="4800600"/>
          </a:xfrm>
        </p:spPr>
        <p:txBody>
          <a:bodyPr/>
          <a:lstStyle/>
          <a:p>
            <a:pPr>
              <a:spcAft>
                <a:spcPts val="600"/>
              </a:spcAft>
            </a:pPr>
            <a:r>
              <a:rPr lang="en-US" dirty="0"/>
              <a:t>The Taskforce has identified the following measure categories:</a:t>
            </a:r>
          </a:p>
          <a:p>
            <a:pPr>
              <a:spcAft>
                <a:spcPts val="0"/>
              </a:spcAft>
            </a:pPr>
            <a:endParaRPr lang="en-US" sz="1000" dirty="0"/>
          </a:p>
          <a:p>
            <a:pPr marL="803275" lvl="1" indent="-457200">
              <a:spcAft>
                <a:spcPts val="600"/>
              </a:spcAft>
              <a:buFont typeface="+mj-lt"/>
              <a:buAutoNum type="arabicPeriod" startAt="3"/>
            </a:pPr>
            <a:r>
              <a:rPr lang="en-US" u="sng" dirty="0"/>
              <a:t>Developmental </a:t>
            </a:r>
            <a:r>
              <a:rPr lang="en-US" dirty="0"/>
              <a:t>(previously “Measures Under Consideration”) </a:t>
            </a:r>
            <a:r>
              <a:rPr lang="en-US" b="0" dirty="0"/>
              <a:t>– </a:t>
            </a:r>
          </a:p>
          <a:p>
            <a:pPr marL="1085850" lvl="2" indent="-285750">
              <a:spcBef>
                <a:spcPts val="0"/>
              </a:spcBef>
              <a:spcAft>
                <a:spcPts val="600"/>
              </a:spcAft>
              <a:buFont typeface="Arial" pitchFamily="34" charset="0"/>
              <a:buChar char="–"/>
            </a:pPr>
            <a:r>
              <a:rPr lang="en-US" kern="1200" dirty="0">
                <a:latin typeface="Book Antiqua" panose="02040602050305030304" pitchFamily="18" charset="0"/>
                <a:ea typeface="+mn-ea"/>
                <a:cs typeface="+mn-cs"/>
              </a:rPr>
              <a:t>measure concepts that address important areas of health/outcomes, but for which a specific measure has not been defined, and </a:t>
            </a:r>
          </a:p>
          <a:p>
            <a:pPr marL="1085850" lvl="2" indent="-285750">
              <a:spcBef>
                <a:spcPts val="0"/>
              </a:spcBef>
              <a:spcAft>
                <a:spcPts val="600"/>
              </a:spcAft>
              <a:buFont typeface="Arial" pitchFamily="34" charset="0"/>
              <a:buChar char="–"/>
            </a:pPr>
            <a:r>
              <a:rPr lang="en-US" kern="1200" dirty="0">
                <a:latin typeface="Book Antiqua" panose="02040602050305030304" pitchFamily="18" charset="0"/>
                <a:ea typeface="+mn-ea"/>
                <a:cs typeface="+mn-cs"/>
              </a:rPr>
              <a:t>measures not yet validated and/or tested for implementation (e.g., weight loss, tobacco quit rate)</a:t>
            </a:r>
          </a:p>
        </p:txBody>
      </p:sp>
      <p:sp>
        <p:nvSpPr>
          <p:cNvPr id="4" name="Slide Number Placeholder 3"/>
          <p:cNvSpPr>
            <a:spLocks noGrp="1"/>
          </p:cNvSpPr>
          <p:nvPr>
            <p:ph type="sldNum" sz="quarter" idx="10"/>
          </p:nvPr>
        </p:nvSpPr>
        <p:spPr/>
        <p:txBody>
          <a:bodyPr/>
          <a:lstStyle/>
          <a:p>
            <a:pPr>
              <a:defRPr/>
            </a:pPr>
            <a:fld id="{0951960A-504D-445C-8D37-1A9A2BE88A52}" type="slidenum">
              <a:rPr lang="en-US" altLang="en-US" smtClean="0"/>
              <a:pPr>
                <a:defRPr/>
              </a:pPr>
              <a:t>9</a:t>
            </a:fld>
            <a:endParaRPr lang="en-US" altLang="en-US" dirty="0"/>
          </a:p>
        </p:txBody>
      </p:sp>
      <p:sp>
        <p:nvSpPr>
          <p:cNvPr id="9" name="Title 8">
            <a:extLst>
              <a:ext uri="{FF2B5EF4-FFF2-40B4-BE49-F238E27FC236}">
                <a16:creationId xmlns:a16="http://schemas.microsoft.com/office/drawing/2014/main" id="{D703A42B-9997-4380-A7B2-614C63DE4BF8}"/>
              </a:ext>
            </a:extLst>
          </p:cNvPr>
          <p:cNvSpPr>
            <a:spLocks noGrp="1"/>
          </p:cNvSpPr>
          <p:nvPr>
            <p:ph type="title"/>
          </p:nvPr>
        </p:nvSpPr>
        <p:spPr/>
        <p:txBody>
          <a:bodyPr/>
          <a:lstStyle/>
          <a:p>
            <a:r>
              <a:rPr lang="en-US" dirty="0"/>
              <a:t>Measure Review Progress Update (Cont’d)</a:t>
            </a:r>
          </a:p>
        </p:txBody>
      </p:sp>
    </p:spTree>
    <p:extLst>
      <p:ext uri="{BB962C8B-B14F-4D97-AF65-F5344CB8AC3E}">
        <p14:creationId xmlns:p14="http://schemas.microsoft.com/office/powerpoint/2010/main" val="1501116221"/>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STYLE" val="AcnSubjectTitle"/>
  <p:tag name="DATE" val="8/4/2008 11:33:24 AM"/>
</p:tagLst>
</file>

<file path=ppt/tags/tag3.xml><?xml version="1.0" encoding="utf-8"?>
<p:tagLst xmlns:a="http://schemas.openxmlformats.org/drawingml/2006/main" xmlns:r="http://schemas.openxmlformats.org/officeDocument/2006/relationships" xmlns:p="http://schemas.openxmlformats.org/presentationml/2006/main">
  <p:tag name="STYLE" val="AcnFootnote"/>
  <p:tag name="DATE" val="8/4/2008 11:33:25 AM"/>
</p:tagLst>
</file>

<file path=ppt/theme/theme1.xml><?xml version="1.0" encoding="utf-8"?>
<a:theme xmlns:a="http://schemas.openxmlformats.org/drawingml/2006/main" name="EOHHS">
  <a:themeElements>
    <a:clrScheme name="">
      <a:dk1>
        <a:srgbClr val="000000"/>
      </a:dk1>
      <a:lt1>
        <a:srgbClr val="FFFFFF"/>
      </a:lt1>
      <a:dk2>
        <a:srgbClr val="003366"/>
      </a:dk2>
      <a:lt2>
        <a:srgbClr val="B4B4B4"/>
      </a:lt2>
      <a:accent1>
        <a:srgbClr val="FFFFCC"/>
      </a:accent1>
      <a:accent2>
        <a:srgbClr val="003399"/>
      </a:accent2>
      <a:accent3>
        <a:srgbClr val="FFFFFF"/>
      </a:accent3>
      <a:accent4>
        <a:srgbClr val="000000"/>
      </a:accent4>
      <a:accent5>
        <a:srgbClr val="FFFFE2"/>
      </a:accent5>
      <a:accent6>
        <a:srgbClr val="002D8A"/>
      </a:accent6>
      <a:hlink>
        <a:srgbClr val="CCCCFF"/>
      </a:hlink>
      <a:folHlink>
        <a:srgbClr val="FFFFFF"/>
      </a:folHlink>
    </a:clrScheme>
    <a:fontScheme name="1_Blue Presentation Template - MA HHS - small logo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1_Blue Presentation Template - MA HHS - small logo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ue Presentation Template - MA HHS - small logo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ue Presentation Template - MA HHS - small logo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ue Presentation Template - MA HHS - small logo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ue Presentation Template - MA HHS - small logo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ue Presentation Template - MA HHS - small logo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ue Presentation Template - MA HHS - small logo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d29a8555-db37-4257-91ea-e6d336cdedf2">
      <UserInfo>
        <DisplayName>Michael Bailit</DisplayName>
        <AccountId>22</AccountId>
        <AccountType/>
      </UserInfo>
      <UserInfo>
        <DisplayName>Deepti Kanneganti</DisplayName>
        <AccountId>15</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3F9B95F2EE52B4E9FB130DEE3F78C09" ma:contentTypeVersion="4" ma:contentTypeDescription="Create a new document." ma:contentTypeScope="" ma:versionID="bbea1032490aa0461f96750d679ca1ce">
  <xsd:schema xmlns:xsd="http://www.w3.org/2001/XMLSchema" xmlns:xs="http://www.w3.org/2001/XMLSchema" xmlns:p="http://schemas.microsoft.com/office/2006/metadata/properties" xmlns:ns2="d29a8555-db37-4257-91ea-e6d336cdedf2" xmlns:ns3="34dc536f-1af3-405a-935d-0fb3b6674883" targetNamespace="http://schemas.microsoft.com/office/2006/metadata/properties" ma:root="true" ma:fieldsID="60fe8ce23685696432a4a438cad5c38f" ns2:_="" ns3:_="">
    <xsd:import namespace="d29a8555-db37-4257-91ea-e6d336cdedf2"/>
    <xsd:import namespace="34dc536f-1af3-405a-935d-0fb3b667488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9a8555-db37-4257-91ea-e6d336cdedf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dc536f-1af3-405a-935d-0fb3b6674883"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3D51BB9-DEB6-4460-8125-E187CA6439EC}">
  <ds:schemaRefs>
    <ds:schemaRef ds:uri="http://purl.org/dc/elements/1.1/"/>
    <ds:schemaRef ds:uri="http://purl.org/dc/terms/"/>
    <ds:schemaRef ds:uri="http://schemas.openxmlformats.org/package/2006/metadata/core-properties"/>
    <ds:schemaRef ds:uri="http://www.w3.org/XML/1998/namespace"/>
    <ds:schemaRef ds:uri="34dc536f-1af3-405a-935d-0fb3b6674883"/>
    <ds:schemaRef ds:uri="http://schemas.microsoft.com/office/infopath/2007/PartnerControls"/>
    <ds:schemaRef ds:uri="http://schemas.microsoft.com/office/2006/documentManagement/types"/>
    <ds:schemaRef ds:uri="http://schemas.microsoft.com/office/2006/metadata/properties"/>
    <ds:schemaRef ds:uri="d29a8555-db37-4257-91ea-e6d336cdedf2"/>
    <ds:schemaRef ds:uri="http://purl.org/dc/dcmitype/"/>
  </ds:schemaRefs>
</ds:datastoreItem>
</file>

<file path=customXml/itemProps2.xml><?xml version="1.0" encoding="utf-8"?>
<ds:datastoreItem xmlns:ds="http://schemas.openxmlformats.org/officeDocument/2006/customXml" ds:itemID="{92634AE7-67BA-422C-A51D-8675E4F1FD57}"/>
</file>

<file path=customXml/itemProps3.xml><?xml version="1.0" encoding="utf-8"?>
<ds:datastoreItem xmlns:ds="http://schemas.openxmlformats.org/officeDocument/2006/customXml" ds:itemID="{7462C3C6-3E64-4F66-8292-8DAEACA6EE6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Quality Measurement Taskforce Meeting 12</Template>
  <TotalTime>36</TotalTime>
  <Words>2546</Words>
  <Application>Microsoft Office PowerPoint</Application>
  <PresentationFormat>On-screen Show (4:3)</PresentationFormat>
  <Paragraphs>363</Paragraphs>
  <Slides>35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35</vt:i4>
      </vt:variant>
    </vt:vector>
  </HeadingPairs>
  <TitlesOfParts>
    <vt:vector size="44" baseType="lpstr">
      <vt:lpstr>ＭＳ Ｐゴシック</vt:lpstr>
      <vt:lpstr>Arial</vt:lpstr>
      <vt:lpstr>Book Antiqua</vt:lpstr>
      <vt:lpstr>Calibri</vt:lpstr>
      <vt:lpstr>Symbol</vt:lpstr>
      <vt:lpstr>Times New Roman</vt:lpstr>
      <vt:lpstr>Wingdings</vt:lpstr>
      <vt:lpstr>Wingdings 2</vt:lpstr>
      <vt:lpstr>EOHHS</vt:lpstr>
      <vt:lpstr>PowerPoint Presentation</vt:lpstr>
      <vt:lpstr>Agenda</vt:lpstr>
      <vt:lpstr>Agenda</vt:lpstr>
      <vt:lpstr>Recap of 2-27-18 Meeting Decisions</vt:lpstr>
      <vt:lpstr>Recap of 2-27-18 Meeting Decisions (Cont’d)</vt:lpstr>
      <vt:lpstr>Agenda</vt:lpstr>
      <vt:lpstr>Measure Review Progress Update</vt:lpstr>
      <vt:lpstr>Measure Review Progress Update (Cont’d)</vt:lpstr>
      <vt:lpstr>Measure Review Progress Update (Cont’d)</vt:lpstr>
      <vt:lpstr>Measure Review Progress Update (Cont’d)</vt:lpstr>
      <vt:lpstr>Agenda</vt:lpstr>
      <vt:lpstr>Patient Engagement Measures</vt:lpstr>
      <vt:lpstr>Patient Engagement Measures (Cont’d)</vt:lpstr>
      <vt:lpstr>Patient Engagement Measures (Cont’d)</vt:lpstr>
      <vt:lpstr>Patient Engagement Measures (Cont’d)</vt:lpstr>
      <vt:lpstr>Team-based Care and  Relationship-centered Care</vt:lpstr>
      <vt:lpstr>Relationship-centered Care Measures</vt:lpstr>
      <vt:lpstr>Relationship-centered Care Measures (Cont’d)</vt:lpstr>
      <vt:lpstr>Other Measures</vt:lpstr>
      <vt:lpstr>Confirmation of Denominator Size Adequacy</vt:lpstr>
      <vt:lpstr>Agenda</vt:lpstr>
      <vt:lpstr>Revisit Health Behaviors Measures</vt:lpstr>
      <vt:lpstr>Health Behaviors: Diet and Exercise</vt:lpstr>
      <vt:lpstr>Health Behaviors: Behavioral Health, Overall Health</vt:lpstr>
      <vt:lpstr>Agenda</vt:lpstr>
      <vt:lpstr>Review of Scoring Measures against Guiding Principles</vt:lpstr>
      <vt:lpstr>Review of Scoring Measures against Guiding Principles (Cont’d)</vt:lpstr>
      <vt:lpstr>Review of Scoring Measures against Guiding Principles (Cont’d)</vt:lpstr>
      <vt:lpstr>Review of Scoring Measures against Guiding Principles (Cont’d)</vt:lpstr>
      <vt:lpstr>Review of Scoring Measures against Guiding Principles (Cont’d)</vt:lpstr>
      <vt:lpstr>Agenda</vt:lpstr>
      <vt:lpstr>Next Steps: Meeting Schedule</vt:lpstr>
      <vt:lpstr>Reference Slides</vt:lpstr>
      <vt:lpstr>Criteria for Candidate Set</vt:lpstr>
      <vt:lpstr>Candidate Measure 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Deepti Kanneganti</dc:creator>
  <cp:lastModifiedBy>Deepti Kanneganti</cp:lastModifiedBy>
  <cp:revision>2</cp:revision>
  <cp:lastPrinted>2017-05-30T14:59:29Z</cp:lastPrinted>
  <dcterms:created xsi:type="dcterms:W3CDTF">2018-03-12T14:11:58Z</dcterms:created>
  <dcterms:modified xsi:type="dcterms:W3CDTF">2018-03-12T14:48:28Z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0x010100F3F9B95F2EE52B4E9FB130DEE3F78C09</vt:lpwstr>
  </property>
</Properties>
</file>