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43"/>
  </p:notesMasterIdLst>
  <p:handoutMasterIdLst>
    <p:handoutMasterId r:id="rId44"/>
  </p:handoutMasterIdLst>
  <p:sldIdLst>
    <p:sldId id="483" r:id="rId5"/>
    <p:sldId id="543" r:id="rId6"/>
    <p:sldId id="680" r:id="rId7"/>
    <p:sldId id="719" r:id="rId8"/>
    <p:sldId id="804" r:id="rId9"/>
    <p:sldId id="681" r:id="rId10"/>
    <p:sldId id="799" r:id="rId11"/>
    <p:sldId id="800" r:id="rId12"/>
    <p:sldId id="801" r:id="rId13"/>
    <p:sldId id="798" r:id="rId14"/>
    <p:sldId id="779" r:id="rId15"/>
    <p:sldId id="780" r:id="rId16"/>
    <p:sldId id="781" r:id="rId17"/>
    <p:sldId id="782" r:id="rId18"/>
    <p:sldId id="783" r:id="rId19"/>
    <p:sldId id="787" r:id="rId20"/>
    <p:sldId id="790" r:id="rId21"/>
    <p:sldId id="791" r:id="rId22"/>
    <p:sldId id="821" r:id="rId23"/>
    <p:sldId id="788" r:id="rId24"/>
    <p:sldId id="792" r:id="rId25"/>
    <p:sldId id="793" r:id="rId26"/>
    <p:sldId id="796" r:id="rId27"/>
    <p:sldId id="802" r:id="rId28"/>
    <p:sldId id="794" r:id="rId29"/>
    <p:sldId id="803" r:id="rId30"/>
    <p:sldId id="816" r:id="rId31"/>
    <p:sldId id="806" r:id="rId32"/>
    <p:sldId id="817" r:id="rId33"/>
    <p:sldId id="818" r:id="rId34"/>
    <p:sldId id="819" r:id="rId35"/>
    <p:sldId id="820" r:id="rId36"/>
    <p:sldId id="813" r:id="rId37"/>
    <p:sldId id="789" r:id="rId38"/>
    <p:sldId id="706" r:id="rId39"/>
    <p:sldId id="607" r:id="rId40"/>
    <p:sldId id="581" r:id="rId41"/>
    <p:sldId id="603" r:id="rId42"/>
  </p:sldIdLst>
  <p:sldSz cx="9144000" cy="6858000" type="screen4x3"/>
  <p:notesSz cx="7010400" cy="92964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174" clrIdx="2">
    <p:extLst/>
  </p:cmAuthor>
  <p:cmAuthor id="3" name="Cristi Carman" initials="CC" lastIdx="0" clrIdx="3"/>
  <p:cmAuthor id="4" name="Deepti Kanneganti" initials="DK" lastIdx="230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3399"/>
    <a:srgbClr val="8E0000"/>
    <a:srgbClr val="FEEDD3"/>
    <a:srgbClr val="005480"/>
    <a:srgbClr val="336699"/>
    <a:srgbClr val="8C3FC5"/>
    <a:srgbClr val="225E95"/>
    <a:srgbClr val="7CBF33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0BEDA-5929-4E62-848F-2AF427B6BD40}" v="49" dt="2018-03-14T14:01:01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29" autoAdjust="0"/>
  </p:normalViewPr>
  <p:slideViewPr>
    <p:cSldViewPr>
      <p:cViewPr varScale="1">
        <p:scale>
          <a:sx n="69" d="100"/>
          <a:sy n="69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ailit" userId="6e5c4604-85bf-41ef-8e97-4724b7d56589" providerId="ADAL" clId="{A5FA6011-2F04-48E3-A55E-F5D883AA1F8F}"/>
    <pc:docChg chg="undo custSel modSld sldOrd">
      <pc:chgData name="Michael Bailit" userId="6e5c4604-85bf-41ef-8e97-4724b7d56589" providerId="ADAL" clId="{A5FA6011-2F04-48E3-A55E-F5D883AA1F8F}" dt="2018-03-15T01:12:08.030" v="433" actId="6549"/>
      <pc:docMkLst>
        <pc:docMk/>
      </pc:docMkLst>
      <pc:sldChg chg="modSp">
        <pc:chgData name="Michael Bailit" userId="6e5c4604-85bf-41ef-8e97-4724b7d56589" providerId="ADAL" clId="{A5FA6011-2F04-48E3-A55E-F5D883AA1F8F}" dt="2018-03-15T01:12:08.030" v="433" actId="6549"/>
        <pc:sldMkLst>
          <pc:docMk/>
          <pc:sldMk cId="725862020" sldId="581"/>
        </pc:sldMkLst>
        <pc:spChg chg="mod">
          <ac:chgData name="Michael Bailit" userId="6e5c4604-85bf-41ef-8e97-4724b7d56589" providerId="ADAL" clId="{A5FA6011-2F04-48E3-A55E-F5D883AA1F8F}" dt="2018-03-15T01:12:08.030" v="433" actId="6549"/>
          <ac:spMkLst>
            <pc:docMk/>
            <pc:sldMk cId="725862020" sldId="581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A5FA6011-2F04-48E3-A55E-F5D883AA1F8F}" dt="2018-03-14T01:44:17.858" v="87" actId="20577"/>
        <pc:sldMkLst>
          <pc:docMk/>
          <pc:sldMk cId="1019602856" sldId="681"/>
        </pc:sldMkLst>
        <pc:spChg chg="mod">
          <ac:chgData name="Michael Bailit" userId="6e5c4604-85bf-41ef-8e97-4724b7d56589" providerId="ADAL" clId="{A5FA6011-2F04-48E3-A55E-F5D883AA1F8F}" dt="2018-03-14T01:44:17.858" v="87" actId="20577"/>
          <ac:spMkLst>
            <pc:docMk/>
            <pc:sldMk cId="1019602856" sldId="681"/>
            <ac:spMk id="3" creationId="{00000000-0000-0000-0000-000000000000}"/>
          </ac:spMkLst>
        </pc:spChg>
        <pc:spChg chg="mod">
          <ac:chgData name="Michael Bailit" userId="6e5c4604-85bf-41ef-8e97-4724b7d56589" providerId="ADAL" clId="{A5FA6011-2F04-48E3-A55E-F5D883AA1F8F}" dt="2018-03-14T01:44:05.717" v="85" actId="1038"/>
          <ac:spMkLst>
            <pc:docMk/>
            <pc:sldMk cId="1019602856" sldId="681"/>
            <ac:spMk id="4" creationId="{00000000-0000-0000-0000-000000000000}"/>
          </ac:spMkLst>
        </pc:spChg>
      </pc:sldChg>
      <pc:sldChg chg="modSp addCm">
        <pc:chgData name="Michael Bailit" userId="6e5c4604-85bf-41ef-8e97-4724b7d56589" providerId="ADAL" clId="{A5FA6011-2F04-48E3-A55E-F5D883AA1F8F}" dt="2018-03-15T01:11:53.244" v="424" actId="20577"/>
        <pc:sldMkLst>
          <pc:docMk/>
          <pc:sldMk cId="105482073" sldId="706"/>
        </pc:sldMkLst>
        <pc:spChg chg="mod">
          <ac:chgData name="Michael Bailit" userId="6e5c4604-85bf-41ef-8e97-4724b7d56589" providerId="ADAL" clId="{A5FA6011-2F04-48E3-A55E-F5D883AA1F8F}" dt="2018-03-15T01:11:53.244" v="424" actId="20577"/>
          <ac:spMkLst>
            <pc:docMk/>
            <pc:sldMk cId="105482073" sldId="706"/>
            <ac:spMk id="5" creationId="{9A11860A-0F48-4660-A65F-97FCD93D7D33}"/>
          </ac:spMkLst>
        </pc:spChg>
      </pc:sldChg>
      <pc:sldChg chg="modSp modAnim">
        <pc:chgData name="Michael Bailit" userId="6e5c4604-85bf-41ef-8e97-4724b7d56589" providerId="ADAL" clId="{A5FA6011-2F04-48E3-A55E-F5D883AA1F8F}" dt="2018-03-15T00:53:30.265" v="213" actId="20577"/>
        <pc:sldMkLst>
          <pc:docMk/>
          <pc:sldMk cId="2769184619" sldId="719"/>
        </pc:sldMkLst>
        <pc:spChg chg="mod">
          <ac:chgData name="Michael Bailit" userId="6e5c4604-85bf-41ef-8e97-4724b7d56589" providerId="ADAL" clId="{A5FA6011-2F04-48E3-A55E-F5D883AA1F8F}" dt="2018-03-15T00:53:30.265" v="213" actId="20577"/>
          <ac:spMkLst>
            <pc:docMk/>
            <pc:sldMk cId="2769184619" sldId="719"/>
            <ac:spMk id="6" creationId="{00000000-0000-0000-0000-000000000000}"/>
          </ac:spMkLst>
        </pc:spChg>
      </pc:sldChg>
      <pc:sldChg chg="addCm modCm">
        <pc:chgData name="Michael Bailit" userId="6e5c4604-85bf-41ef-8e97-4724b7d56589" providerId="ADAL" clId="{A5FA6011-2F04-48E3-A55E-F5D883AA1F8F}" dt="2018-03-14T01:50:05.469" v="92" actId="20577"/>
        <pc:sldMkLst>
          <pc:docMk/>
          <pc:sldMk cId="2992530311" sldId="779"/>
        </pc:sldMkLst>
      </pc:sldChg>
      <pc:sldChg chg="modSp">
        <pc:chgData name="Michael Bailit" userId="6e5c4604-85bf-41ef-8e97-4724b7d56589" providerId="ADAL" clId="{A5FA6011-2F04-48E3-A55E-F5D883AA1F8F}" dt="2018-03-15T01:01:40.296" v="264" actId="20577"/>
        <pc:sldMkLst>
          <pc:docMk/>
          <pc:sldMk cId="4248148859" sldId="782"/>
        </pc:sldMkLst>
        <pc:spChg chg="mod">
          <ac:chgData name="Michael Bailit" userId="6e5c4604-85bf-41ef-8e97-4724b7d56589" providerId="ADAL" clId="{A5FA6011-2F04-48E3-A55E-F5D883AA1F8F}" dt="2018-03-15T01:01:40.296" v="264" actId="20577"/>
          <ac:spMkLst>
            <pc:docMk/>
            <pc:sldMk cId="4248148859" sldId="782"/>
            <ac:spMk id="5" creationId="{56695D8A-D6DA-4A30-97DC-305D518EEE66}"/>
          </ac:spMkLst>
        </pc:spChg>
      </pc:sldChg>
      <pc:sldChg chg="modSp">
        <pc:chgData name="Michael Bailit" userId="6e5c4604-85bf-41ef-8e97-4724b7d56589" providerId="ADAL" clId="{A5FA6011-2F04-48E3-A55E-F5D883AA1F8F}" dt="2018-03-15T01:02:43.374" v="271" actId="115"/>
        <pc:sldMkLst>
          <pc:docMk/>
          <pc:sldMk cId="1661841207" sldId="783"/>
        </pc:sldMkLst>
        <pc:spChg chg="mod">
          <ac:chgData name="Michael Bailit" userId="6e5c4604-85bf-41ef-8e97-4724b7d56589" providerId="ADAL" clId="{A5FA6011-2F04-48E3-A55E-F5D883AA1F8F}" dt="2018-03-15T01:02:43.374" v="271" actId="115"/>
          <ac:spMkLst>
            <pc:docMk/>
            <pc:sldMk cId="1661841207" sldId="783"/>
            <ac:spMk id="4" creationId="{AB5BACF2-1E2B-477F-A369-6556FD851E44}"/>
          </ac:spMkLst>
        </pc:spChg>
      </pc:sldChg>
      <pc:sldChg chg="modSp">
        <pc:chgData name="Michael Bailit" userId="6e5c4604-85bf-41ef-8e97-4724b7d56589" providerId="ADAL" clId="{A5FA6011-2F04-48E3-A55E-F5D883AA1F8F}" dt="2018-03-15T01:03:30.656" v="276" actId="14100"/>
        <pc:sldMkLst>
          <pc:docMk/>
          <pc:sldMk cId="4101089867" sldId="790"/>
        </pc:sldMkLst>
        <pc:spChg chg="mod">
          <ac:chgData name="Michael Bailit" userId="6e5c4604-85bf-41ef-8e97-4724b7d56589" providerId="ADAL" clId="{A5FA6011-2F04-48E3-A55E-F5D883AA1F8F}" dt="2018-03-15T01:03:30.656" v="276" actId="14100"/>
          <ac:spMkLst>
            <pc:docMk/>
            <pc:sldMk cId="4101089867" sldId="790"/>
            <ac:spMk id="4" creationId="{DC00CD1A-62C6-437E-A148-605BEE2EA4D6}"/>
          </ac:spMkLst>
        </pc:spChg>
      </pc:sldChg>
      <pc:sldChg chg="modSp">
        <pc:chgData name="Michael Bailit" userId="6e5c4604-85bf-41ef-8e97-4724b7d56589" providerId="ADAL" clId="{A5FA6011-2F04-48E3-A55E-F5D883AA1F8F}" dt="2018-03-15T01:05:49.061" v="313" actId="20577"/>
        <pc:sldMkLst>
          <pc:docMk/>
          <pc:sldMk cId="2740637882" sldId="791"/>
        </pc:sldMkLst>
        <pc:spChg chg="mod">
          <ac:chgData name="Michael Bailit" userId="6e5c4604-85bf-41ef-8e97-4724b7d56589" providerId="ADAL" clId="{A5FA6011-2F04-48E3-A55E-F5D883AA1F8F}" dt="2018-03-15T01:05:32.904" v="308" actId="1076"/>
          <ac:spMkLst>
            <pc:docMk/>
            <pc:sldMk cId="2740637882" sldId="791"/>
            <ac:spMk id="4" creationId="{C3F5CC0F-9369-406B-864A-A12B7A3C75BE}"/>
          </ac:spMkLst>
        </pc:spChg>
        <pc:spChg chg="mod">
          <ac:chgData name="Michael Bailit" userId="6e5c4604-85bf-41ef-8e97-4724b7d56589" providerId="ADAL" clId="{A5FA6011-2F04-48E3-A55E-F5D883AA1F8F}" dt="2018-03-15T01:05:49.061" v="313" actId="20577"/>
          <ac:spMkLst>
            <pc:docMk/>
            <pc:sldMk cId="2740637882" sldId="791"/>
            <ac:spMk id="5" creationId="{DCACB713-8CC4-4C6E-8F35-703363EC70DB}"/>
          </ac:spMkLst>
        </pc:spChg>
      </pc:sldChg>
      <pc:sldChg chg="modSp">
        <pc:chgData name="Michael Bailit" userId="6e5c4604-85bf-41ef-8e97-4724b7d56589" providerId="ADAL" clId="{A5FA6011-2F04-48E3-A55E-F5D883AA1F8F}" dt="2018-03-14T01:53:42.426" v="139" actId="20577"/>
        <pc:sldMkLst>
          <pc:docMk/>
          <pc:sldMk cId="2974058022" sldId="793"/>
        </pc:sldMkLst>
        <pc:spChg chg="mod">
          <ac:chgData name="Michael Bailit" userId="6e5c4604-85bf-41ef-8e97-4724b7d56589" providerId="ADAL" clId="{A5FA6011-2F04-48E3-A55E-F5D883AA1F8F}" dt="2018-03-14T01:53:42.426" v="139" actId="20577"/>
          <ac:spMkLst>
            <pc:docMk/>
            <pc:sldMk cId="2974058022" sldId="793"/>
            <ac:spMk id="4" creationId="{959CF473-CEEB-4E40-8721-D7316182C719}"/>
          </ac:spMkLst>
        </pc:spChg>
      </pc:sldChg>
      <pc:sldChg chg="modSp addCm delCm modCm">
        <pc:chgData name="Michael Bailit" userId="6e5c4604-85bf-41ef-8e97-4724b7d56589" providerId="ADAL" clId="{A5FA6011-2F04-48E3-A55E-F5D883AA1F8F}" dt="2018-03-15T01:07:07.268" v="341" actId="20577"/>
        <pc:sldMkLst>
          <pc:docMk/>
          <pc:sldMk cId="1950548114" sldId="794"/>
        </pc:sldMkLst>
        <pc:spChg chg="mod">
          <ac:chgData name="Michael Bailit" userId="6e5c4604-85bf-41ef-8e97-4724b7d56589" providerId="ADAL" clId="{A5FA6011-2F04-48E3-A55E-F5D883AA1F8F}" dt="2018-03-15T01:07:07.268" v="341" actId="20577"/>
          <ac:spMkLst>
            <pc:docMk/>
            <pc:sldMk cId="1950548114" sldId="794"/>
            <ac:spMk id="4" creationId="{959CF473-CEEB-4E40-8721-D7316182C719}"/>
          </ac:spMkLst>
        </pc:spChg>
      </pc:sldChg>
      <pc:sldChg chg="modSp">
        <pc:chgData name="Michael Bailit" userId="6e5c4604-85bf-41ef-8e97-4724b7d56589" providerId="ADAL" clId="{A5FA6011-2F04-48E3-A55E-F5D883AA1F8F}" dt="2018-03-14T01:54:59.230" v="155" actId="20577"/>
        <pc:sldMkLst>
          <pc:docMk/>
          <pc:sldMk cId="2304188359" sldId="796"/>
        </pc:sldMkLst>
        <pc:spChg chg="mod">
          <ac:chgData name="Michael Bailit" userId="6e5c4604-85bf-41ef-8e97-4724b7d56589" providerId="ADAL" clId="{A5FA6011-2F04-48E3-A55E-F5D883AA1F8F}" dt="2018-03-14T01:54:59.230" v="155" actId="20577"/>
          <ac:spMkLst>
            <pc:docMk/>
            <pc:sldMk cId="2304188359" sldId="796"/>
            <ac:spMk id="6" creationId="{37E08574-87CF-4E3D-9E0B-034FF8672EDA}"/>
          </ac:spMkLst>
        </pc:spChg>
      </pc:sldChg>
      <pc:sldChg chg="modSp addCm">
        <pc:chgData name="Michael Bailit" userId="6e5c4604-85bf-41ef-8e97-4724b7d56589" providerId="ADAL" clId="{A5FA6011-2F04-48E3-A55E-F5D883AA1F8F}" dt="2018-03-15T01:01:09.734" v="256" actId="20577"/>
        <pc:sldMkLst>
          <pc:docMk/>
          <pc:sldMk cId="3029870061" sldId="799"/>
        </pc:sldMkLst>
        <pc:spChg chg="mod">
          <ac:chgData name="Michael Bailit" userId="6e5c4604-85bf-41ef-8e97-4724b7d56589" providerId="ADAL" clId="{A5FA6011-2F04-48E3-A55E-F5D883AA1F8F}" dt="2018-03-15T01:01:09.734" v="256" actId="20577"/>
          <ac:spMkLst>
            <pc:docMk/>
            <pc:sldMk cId="3029870061" sldId="799"/>
            <ac:spMk id="5" creationId="{55C0D3C8-D7B3-457B-8793-9CFBA123C04C}"/>
          </ac:spMkLst>
        </pc:spChg>
      </pc:sldChg>
      <pc:sldChg chg="modSp">
        <pc:chgData name="Michael Bailit" userId="6e5c4604-85bf-41ef-8e97-4724b7d56589" providerId="ADAL" clId="{A5FA6011-2F04-48E3-A55E-F5D883AA1F8F}" dt="2018-03-14T14:01:40.372" v="211" actId="20577"/>
        <pc:sldMkLst>
          <pc:docMk/>
          <pc:sldMk cId="3990267226" sldId="802"/>
        </pc:sldMkLst>
        <pc:spChg chg="mod">
          <ac:chgData name="Michael Bailit" userId="6e5c4604-85bf-41ef-8e97-4724b7d56589" providerId="ADAL" clId="{A5FA6011-2F04-48E3-A55E-F5D883AA1F8F}" dt="2018-03-14T14:01:33.341" v="203" actId="20577"/>
          <ac:spMkLst>
            <pc:docMk/>
            <pc:sldMk cId="3990267226" sldId="802"/>
            <ac:spMk id="2" creationId="{7427B90B-2F18-4B58-AED9-EA478494E846}"/>
          </ac:spMkLst>
        </pc:spChg>
        <pc:spChg chg="mod">
          <ac:chgData name="Michael Bailit" userId="6e5c4604-85bf-41ef-8e97-4724b7d56589" providerId="ADAL" clId="{A5FA6011-2F04-48E3-A55E-F5D883AA1F8F}" dt="2018-03-14T01:55:37.092" v="167" actId="20577"/>
          <ac:spMkLst>
            <pc:docMk/>
            <pc:sldMk cId="3990267226" sldId="802"/>
            <ac:spMk id="4" creationId="{91398134-8AFF-43B0-9617-161D7865DF83}"/>
          </ac:spMkLst>
        </pc:spChg>
        <pc:graphicFrameChg chg="modGraphic">
          <ac:chgData name="Michael Bailit" userId="6e5c4604-85bf-41ef-8e97-4724b7d56589" providerId="ADAL" clId="{A5FA6011-2F04-48E3-A55E-F5D883AA1F8F}" dt="2018-03-14T14:01:40.372" v="211" actId="20577"/>
          <ac:graphicFrameMkLst>
            <pc:docMk/>
            <pc:sldMk cId="3990267226" sldId="802"/>
            <ac:graphicFrameMk id="5" creationId="{129343F3-03AD-468C-9393-5834D1885F70}"/>
          </ac:graphicFrameMkLst>
        </pc:graphicFrameChg>
      </pc:sldChg>
      <pc:sldChg chg="modSp addCm modCm">
        <pc:chgData name="Michael Bailit" userId="6e5c4604-85bf-41ef-8e97-4724b7d56589" providerId="ADAL" clId="{A5FA6011-2F04-48E3-A55E-F5D883AA1F8F}" dt="2018-03-15T01:09:03.874" v="345" actId="20577"/>
        <pc:sldMkLst>
          <pc:docMk/>
          <pc:sldMk cId="2057373562" sldId="803"/>
        </pc:sldMkLst>
        <pc:spChg chg="mod">
          <ac:chgData name="Michael Bailit" userId="6e5c4604-85bf-41ef-8e97-4724b7d56589" providerId="ADAL" clId="{A5FA6011-2F04-48E3-A55E-F5D883AA1F8F}" dt="2018-03-15T01:09:03.874" v="345" actId="20577"/>
          <ac:spMkLst>
            <pc:docMk/>
            <pc:sldMk cId="2057373562" sldId="803"/>
            <ac:spMk id="3" creationId="{D19C0365-3FDF-4726-AAF0-66F50C9F75AB}"/>
          </ac:spMkLst>
        </pc:spChg>
      </pc:sldChg>
      <pc:sldChg chg="addCm modCm">
        <pc:chgData name="Michael Bailit" userId="6e5c4604-85bf-41ef-8e97-4724b7d56589" providerId="ADAL" clId="{A5FA6011-2F04-48E3-A55E-F5D883AA1F8F}" dt="2018-03-15T00:59:28.112" v="215" actId="6549"/>
        <pc:sldMkLst>
          <pc:docMk/>
          <pc:sldMk cId="3096810627" sldId="804"/>
        </pc:sldMkLst>
      </pc:sldChg>
      <pc:sldChg chg="modSp">
        <pc:chgData name="Michael Bailit" userId="6e5c4604-85bf-41ef-8e97-4724b7d56589" providerId="ADAL" clId="{A5FA6011-2F04-48E3-A55E-F5D883AA1F8F}" dt="2018-03-15T01:09:15.406" v="346" actId="20577"/>
        <pc:sldMkLst>
          <pc:docMk/>
          <pc:sldMk cId="4133982085" sldId="806"/>
        </pc:sldMkLst>
        <pc:spChg chg="mod">
          <ac:chgData name="Michael Bailit" userId="6e5c4604-85bf-41ef-8e97-4724b7d56589" providerId="ADAL" clId="{A5FA6011-2F04-48E3-A55E-F5D883AA1F8F}" dt="2018-03-15T01:09:15.406" v="346" actId="20577"/>
          <ac:spMkLst>
            <pc:docMk/>
            <pc:sldMk cId="4133982085" sldId="806"/>
            <ac:spMk id="3" creationId="{D19C0365-3FDF-4726-AAF0-66F50C9F75AB}"/>
          </ac:spMkLst>
        </pc:spChg>
      </pc:sldChg>
      <pc:sldChg chg="modSp">
        <pc:chgData name="Michael Bailit" userId="6e5c4604-85bf-41ef-8e97-4724b7d56589" providerId="ADAL" clId="{A5FA6011-2F04-48E3-A55E-F5D883AA1F8F}" dt="2018-03-15T01:10:45.937" v="377" actId="20577"/>
        <pc:sldMkLst>
          <pc:docMk/>
          <pc:sldMk cId="501897397" sldId="813"/>
        </pc:sldMkLst>
        <pc:spChg chg="mod">
          <ac:chgData name="Michael Bailit" userId="6e5c4604-85bf-41ef-8e97-4724b7d56589" providerId="ADAL" clId="{A5FA6011-2F04-48E3-A55E-F5D883AA1F8F}" dt="2018-03-15T01:10:45.937" v="377" actId="20577"/>
          <ac:spMkLst>
            <pc:docMk/>
            <pc:sldMk cId="501897397" sldId="813"/>
            <ac:spMk id="3" creationId="{D19C0365-3FDF-4726-AAF0-66F50C9F75AB}"/>
          </ac:spMkLst>
        </pc:spChg>
      </pc:sldChg>
      <pc:sldChg chg="modSp">
        <pc:chgData name="Michael Bailit" userId="6e5c4604-85bf-41ef-8e97-4724b7d56589" providerId="ADAL" clId="{A5FA6011-2F04-48E3-A55E-F5D883AA1F8F}" dt="2018-03-15T01:09:00.421" v="344" actId="20577"/>
        <pc:sldMkLst>
          <pc:docMk/>
          <pc:sldMk cId="1316975589" sldId="816"/>
        </pc:sldMkLst>
        <pc:spChg chg="mod">
          <ac:chgData name="Michael Bailit" userId="6e5c4604-85bf-41ef-8e97-4724b7d56589" providerId="ADAL" clId="{A5FA6011-2F04-48E3-A55E-F5D883AA1F8F}" dt="2018-03-15T01:09:00.421" v="344" actId="20577"/>
          <ac:spMkLst>
            <pc:docMk/>
            <pc:sldMk cId="1316975589" sldId="816"/>
            <ac:spMk id="3" creationId="{D19C0365-3FDF-4726-AAF0-66F50C9F75AB}"/>
          </ac:spMkLst>
        </pc:spChg>
      </pc:sldChg>
      <pc:sldChg chg="modSp">
        <pc:chgData name="Michael Bailit" userId="6e5c4604-85bf-41ef-8e97-4724b7d56589" providerId="ADAL" clId="{A5FA6011-2F04-48E3-A55E-F5D883AA1F8F}" dt="2018-03-15T01:10:06.216" v="348" actId="20577"/>
        <pc:sldMkLst>
          <pc:docMk/>
          <pc:sldMk cId="303888785" sldId="817"/>
        </pc:sldMkLst>
        <pc:spChg chg="mod">
          <ac:chgData name="Michael Bailit" userId="6e5c4604-85bf-41ef-8e97-4724b7d56589" providerId="ADAL" clId="{A5FA6011-2F04-48E3-A55E-F5D883AA1F8F}" dt="2018-03-15T01:10:06.216" v="348" actId="20577"/>
          <ac:spMkLst>
            <pc:docMk/>
            <pc:sldMk cId="303888785" sldId="817"/>
            <ac:spMk id="3" creationId="{D19C0365-3FDF-4726-AAF0-66F50C9F75AB}"/>
          </ac:spMkLst>
        </pc:spChg>
        <pc:spChg chg="mod">
          <ac:chgData name="Michael Bailit" userId="6e5c4604-85bf-41ef-8e97-4724b7d56589" providerId="ADAL" clId="{A5FA6011-2F04-48E3-A55E-F5D883AA1F8F}" dt="2018-03-15T01:09:45.490" v="347" actId="20577"/>
          <ac:spMkLst>
            <pc:docMk/>
            <pc:sldMk cId="303888785" sldId="817"/>
            <ac:spMk id="7" creationId="{71FC158F-8CA3-4C98-AF9B-85610D5C6763}"/>
          </ac:spMkLst>
        </pc:spChg>
      </pc:sldChg>
      <pc:sldChg chg="modSp">
        <pc:chgData name="Michael Bailit" userId="6e5c4604-85bf-41ef-8e97-4724b7d56589" providerId="ADAL" clId="{A5FA6011-2F04-48E3-A55E-F5D883AA1F8F}" dt="2018-03-15T01:10:19.460" v="376" actId="20577"/>
        <pc:sldMkLst>
          <pc:docMk/>
          <pc:sldMk cId="3955491614" sldId="818"/>
        </pc:sldMkLst>
        <pc:spChg chg="mod">
          <ac:chgData name="Michael Bailit" userId="6e5c4604-85bf-41ef-8e97-4724b7d56589" providerId="ADAL" clId="{A5FA6011-2F04-48E3-A55E-F5D883AA1F8F}" dt="2018-03-15T01:10:19.460" v="376" actId="20577"/>
          <ac:spMkLst>
            <pc:docMk/>
            <pc:sldMk cId="3955491614" sldId="818"/>
            <ac:spMk id="3" creationId="{D19C0365-3FDF-4726-AAF0-66F50C9F75AB}"/>
          </ac:spMkLst>
        </pc:spChg>
      </pc:sldChg>
      <pc:sldChg chg="ord">
        <pc:chgData name="Michael Bailit" userId="6e5c4604-85bf-41ef-8e97-4724b7d56589" providerId="ADAL" clId="{A5FA6011-2F04-48E3-A55E-F5D883AA1F8F}" dt="2018-03-15T01:11:05.163" v="378" actId="6549"/>
        <pc:sldMkLst>
          <pc:docMk/>
          <pc:sldMk cId="2254539229" sldId="8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Distribution of Measures</a:t>
            </a:r>
            <a:r>
              <a:rPr lang="en-US" b="1" baseline="0" dirty="0">
                <a:solidFill>
                  <a:schemeClr val="tx1"/>
                </a:solidFill>
              </a:rPr>
              <a:t> by Score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Measures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Score of 1</c:v>
                </c:pt>
                <c:pt idx="1">
                  <c:v>Score of 2</c:v>
                </c:pt>
                <c:pt idx="2">
                  <c:v>Score of 3</c:v>
                </c:pt>
                <c:pt idx="3">
                  <c:v>Score of 4</c:v>
                </c:pt>
                <c:pt idx="4">
                  <c:v>Score of 5</c:v>
                </c:pt>
                <c:pt idx="5">
                  <c:v>Score of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5-4D2D-AABE-4E12FB8F2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709328"/>
        <c:axId val="627705064"/>
      </c:barChart>
      <c:catAx>
        <c:axId val="6277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05064"/>
        <c:crosses val="autoZero"/>
        <c:auto val="1"/>
        <c:lblAlgn val="ctr"/>
        <c:lblOffset val="100"/>
        <c:noMultiLvlLbl val="0"/>
      </c:catAx>
      <c:valAx>
        <c:axId val="62770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0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12007874015742"/>
          <c:y val="0"/>
          <c:w val="0.46037491052254831"/>
          <c:h val="0.754900474397222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Measures Reviewed by the Taskforce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C-407D-9A4A-FDD308B03A2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C-407D-9A4A-FDD308B03A27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C-407D-9A4A-FDD308B03A27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0C-407D-9A4A-FDD308B03A27}"/>
              </c:ext>
            </c:extLst>
          </c:dPt>
          <c:dPt>
            <c:idx val="4"/>
            <c:bubble3D val="0"/>
            <c:spPr>
              <a:solidFill>
                <a:schemeClr val="accent3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0C-407D-9A4A-FDD308B03A27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C-407D-9A4A-FDD308B03A27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0C-407D-9A4A-FDD308B03A27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C-407D-9A4A-FDD308B03A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0C-407D-9A4A-FDD308B03A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Tentatively Endorsed</c:v>
                </c:pt>
                <c:pt idx="1">
                  <c:v>Did Not Endorse</c:v>
                </c:pt>
                <c:pt idx="2">
                  <c:v>Deferred Consideration</c:v>
                </c:pt>
                <c:pt idx="3">
                  <c:v>Developmental</c:v>
                </c:pt>
                <c:pt idx="4">
                  <c:v>Monitoring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90</c:v>
                </c:pt>
                <c:pt idx="2">
                  <c:v>9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C-407D-9A4A-FDD308B03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10872843022284E-2"/>
          <c:y val="0.85570629921259844"/>
          <c:w val="0.92719718545820073"/>
          <c:h val="0.12807755905511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3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23" r:id="rId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#13</a:t>
            </a:r>
          </a:p>
          <a:p>
            <a:pPr marL="0" indent="0" algn="ctr">
              <a:buNone/>
            </a:pPr>
            <a:r>
              <a:rPr lang="en-US" dirty="0"/>
              <a:t>March 20, 2018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3276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63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DD3EF-8D2C-4A7F-9132-CEC65F3C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Scoring Measures against Guiding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6FBDD-8490-4492-A2A5-49BC2098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r>
              <a:rPr lang="en-US" dirty="0"/>
              <a:t>Bailit Health and MassHealth scored the Taskforce’s 33 tentatively endorsed measures against the following three guiding principles: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b="0" dirty="0"/>
              <a:t>Evidence-based, scientifically acceptable, nationally-endorsed and valid at the level at which it is being used (i.e., ACO)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b="0" dirty="0"/>
              <a:t>Required data should be either readily available, not overly burdensome to collect, or, if burdensome, of demonstrable value for improving patient care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Represents an opportunity for improvement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endParaRPr lang="en-US" sz="1200" b="0" dirty="0"/>
          </a:p>
          <a:p>
            <a:r>
              <a:rPr lang="en-US" dirty="0"/>
              <a:t>Bailit Health and MassHealth were unable to develop objective decision rules to adequately determine if measures met the fourth guiding principle: </a:t>
            </a:r>
            <a:r>
              <a:rPr lang="en-US" b="0" dirty="0"/>
              <a:t>“Is important to consumers and supports the Triple Aim of better care, better health and lower cost”</a:t>
            </a:r>
          </a:p>
        </p:txBody>
      </p:sp>
    </p:spTree>
    <p:extLst>
      <p:ext uri="{BB962C8B-B14F-4D97-AF65-F5344CB8AC3E}">
        <p14:creationId xmlns:p14="http://schemas.microsoft.com/office/powerpoint/2010/main" val="29925303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C7667-FF60-400C-B2D0-6DC18BB6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Scoring Measures against Guiding Principles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B1626-E0EF-4891-BAED-B6927D00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876800"/>
          </a:xfrm>
        </p:spPr>
        <p:txBody>
          <a:bodyPr/>
          <a:lstStyle/>
          <a:p>
            <a:r>
              <a:rPr lang="en-US" dirty="0"/>
              <a:t>Bailit Health and MassHealth developed a series of decision rules to help evaluate if the tentatively endorsed measures met the Taskforce’s guiding principles.  In the scoring process, a measure could receive:</a:t>
            </a:r>
          </a:p>
          <a:p>
            <a:pPr lvl="1"/>
            <a:r>
              <a:rPr lang="en-US" b="0" dirty="0"/>
              <a:t>2 points if the measure met the guiding principle</a:t>
            </a:r>
          </a:p>
          <a:p>
            <a:pPr lvl="1"/>
            <a:r>
              <a:rPr lang="en-US" b="0" dirty="0"/>
              <a:t>1 point if the measure somewhat met the guiding principle</a:t>
            </a:r>
          </a:p>
          <a:p>
            <a:pPr lvl="1"/>
            <a:r>
              <a:rPr lang="en-US" b="0" dirty="0"/>
              <a:t>0 points if the measure did not meet the guiding principle</a:t>
            </a:r>
          </a:p>
          <a:p>
            <a:pPr lvl="1"/>
            <a:endParaRPr lang="en-US" sz="200" dirty="0"/>
          </a:p>
          <a:p>
            <a:r>
              <a:rPr lang="en-US" dirty="0"/>
              <a:t>A single measure could receive no more than six points (three criteria * two maximum points/principle).</a:t>
            </a:r>
          </a:p>
          <a:p>
            <a:endParaRPr lang="en-US" sz="200" dirty="0"/>
          </a:p>
          <a:p>
            <a:r>
              <a:rPr lang="en-US" dirty="0"/>
              <a:t>Why undertake this exercise? </a:t>
            </a:r>
            <a:r>
              <a:rPr lang="en-US" b="0" dirty="0"/>
              <a:t> To identify measures that significantly vary from the principles and therefore warrant reconsideration.</a:t>
            </a:r>
          </a:p>
        </p:txBody>
      </p:sp>
    </p:spTree>
    <p:extLst>
      <p:ext uri="{BB962C8B-B14F-4D97-AF65-F5344CB8AC3E}">
        <p14:creationId xmlns:p14="http://schemas.microsoft.com/office/powerpoint/2010/main" val="37112309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C7667-FF60-400C-B2D0-6DC18BB6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Scoring Measures against Guiding Principles (Cont’d)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0A7E29-66E7-4DCA-BF7B-3832FF594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888534"/>
              </p:ext>
            </p:extLst>
          </p:nvPr>
        </p:nvGraphicFramePr>
        <p:xfrm>
          <a:off x="1524000" y="1574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8410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C7667-FF60-400C-B2D0-6DC18BB6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Scoring Measures against Guiding Principles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B1626-E0EF-4891-BAED-B6927D00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091352"/>
            <a:ext cx="80772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Six measures received a low score because data are </a:t>
            </a:r>
            <a:r>
              <a:rPr lang="en-US" i="1" dirty="0"/>
              <a:t>somewhat</a:t>
            </a:r>
            <a:r>
              <a:rPr lang="en-US" dirty="0"/>
              <a:t> burdensome to collect (principle #2) and there are </a:t>
            </a:r>
            <a:r>
              <a:rPr lang="en-US" i="1" dirty="0"/>
              <a:t>no</a:t>
            </a:r>
            <a:r>
              <a:rPr lang="en-US" dirty="0"/>
              <a:t> benchmark data available (principle #3).</a:t>
            </a:r>
          </a:p>
          <a:p>
            <a:pPr>
              <a:spcAft>
                <a:spcPts val="600"/>
              </a:spcAft>
            </a:pPr>
            <a:endParaRPr lang="en-US" sz="500" dirty="0"/>
          </a:p>
          <a:p>
            <a:pPr>
              <a:spcAft>
                <a:spcPts val="600"/>
              </a:spcAft>
            </a:pPr>
            <a:r>
              <a:rPr lang="en-US" dirty="0"/>
              <a:t>The following measure received a score of 2: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Continuity of Pharmacotherapy for Opioid Use Disorder</a:t>
            </a:r>
          </a:p>
          <a:p>
            <a:pPr lvl="1">
              <a:spcAft>
                <a:spcPts val="600"/>
              </a:spcAft>
            </a:pPr>
            <a:endParaRPr lang="en-US" sz="500" dirty="0"/>
          </a:p>
          <a:p>
            <a:pPr>
              <a:spcAft>
                <a:spcPts val="600"/>
              </a:spcAft>
            </a:pPr>
            <a:r>
              <a:rPr lang="en-US" dirty="0"/>
              <a:t>The following measures received a score of 3: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Influenza Immunization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Child and Adolescent Major Depressive Disorder: Suicide Risk Assessment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Depression Screening and Follow-Up for Adolescents and Adults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Utilization of the PHQ-9 Tool for Adolescents and Adults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Depression Remission and Response for Adolescents and Adults</a:t>
            </a:r>
          </a:p>
          <a:p>
            <a:pPr marL="346075" lvl="1" indent="0">
              <a:spcAft>
                <a:spcPts val="600"/>
              </a:spcAft>
              <a:buNone/>
            </a:pPr>
            <a:endParaRPr lang="en-US" sz="500" b="0" dirty="0"/>
          </a:p>
          <a:p>
            <a:pPr>
              <a:spcAft>
                <a:spcPts val="600"/>
              </a:spcAft>
            </a:pPr>
            <a:endParaRPr lang="en-US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695D8A-D6DA-4A30-97DC-305D518EEE66}"/>
              </a:ext>
            </a:extLst>
          </p:cNvPr>
          <p:cNvSpPr txBox="1">
            <a:spLocks/>
          </p:cNvSpPr>
          <p:nvPr/>
        </p:nvSpPr>
        <p:spPr bwMode="auto">
          <a:xfrm>
            <a:off x="533400" y="5867400"/>
            <a:ext cx="8077200" cy="762000"/>
          </a:xfrm>
          <a:prstGeom prst="rect">
            <a:avLst/>
          </a:prstGeom>
          <a:solidFill>
            <a:srgbClr val="FFC000"/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Does the Taskforce wish to reconsider these measures, including in which category they should be placed?</a:t>
            </a:r>
          </a:p>
        </p:txBody>
      </p:sp>
    </p:spTree>
    <p:extLst>
      <p:ext uri="{BB962C8B-B14F-4D97-AF65-F5344CB8AC3E}">
        <p14:creationId xmlns:p14="http://schemas.microsoft.com/office/powerpoint/2010/main" val="42481488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Scoring Measures against Guiding Principles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During the next meeting, the Taskforce will need to evaluate if the measure set </a:t>
            </a:r>
            <a:r>
              <a:rPr lang="en-US" i="1" dirty="0"/>
              <a:t>as a whole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Prioritize health outcomes</a:t>
            </a:r>
            <a:r>
              <a:rPr lang="en-US" b="0" dirty="0"/>
              <a:t>, including measures sourced from clinical and patient-reported data 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Provide a largely complete and holistic view</a:t>
            </a:r>
            <a:r>
              <a:rPr lang="en-US" b="0" dirty="0"/>
              <a:t> of the entity being evaluated (e.g., ACO)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The measure set should </a:t>
            </a:r>
            <a:r>
              <a:rPr lang="en-US" b="0" u="sng" dirty="0"/>
              <a:t>strive for parsimony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Taken as a whole, high performance on the proposed measure set should </a:t>
            </a:r>
            <a:r>
              <a:rPr lang="en-US" b="0" u="sng" dirty="0"/>
              <a:t>significantly advance the delivery system toward the goals of safe, timely, effective, efficient, equitable, patient-centered (STEEEP) care</a:t>
            </a:r>
            <a:r>
              <a:rPr lang="en-US" b="0" dirty="0"/>
              <a:t>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Promotes value</a:t>
            </a:r>
            <a:r>
              <a:rPr lang="en-US" b="0" dirty="0"/>
              <a:t>* for consumers, purchasers, and providers.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4774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*“Value” has different meanings from the perspectives of consumer, purchasers and providers, but may include patient-centeredness, evidence-based, clinical effectiveness, and cost-effectiveness among other value attributes.</a:t>
            </a:r>
          </a:p>
        </p:txBody>
      </p:sp>
    </p:spTree>
    <p:extLst>
      <p:ext uri="{BB962C8B-B14F-4D97-AF65-F5344CB8AC3E}">
        <p14:creationId xmlns:p14="http://schemas.microsoft.com/office/powerpoint/2010/main" val="16618412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37338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642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 “Menu”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r>
              <a:rPr lang="en-US" dirty="0"/>
              <a:t>When the Taskforce began its measure selection process, it identified the following measure categories: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u="sng" dirty="0"/>
              <a:t>Core and/or Menu</a:t>
            </a:r>
            <a:endParaRPr lang="en-US" b="0" u="sng" dirty="0"/>
          </a:p>
          <a:p>
            <a:pPr marL="346075" lvl="1" indent="0">
              <a:spcAft>
                <a:spcPts val="600"/>
              </a:spcAft>
              <a:buNone/>
            </a:pPr>
            <a:r>
              <a:rPr lang="en-US" sz="1800" b="0" dirty="0"/>
              <a:t>	</a:t>
            </a:r>
            <a:r>
              <a:rPr lang="en-US" sz="1800" u="sng" dirty="0"/>
              <a:t>Core</a:t>
            </a:r>
            <a:r>
              <a:rPr lang="en-US" sz="1800" b="0" dirty="0"/>
              <a:t>: measures that all payers and ACOs are expected to use</a:t>
            </a:r>
          </a:p>
          <a:p>
            <a:pPr marL="346075" lvl="1" indent="0">
              <a:buNone/>
            </a:pPr>
            <a:r>
              <a:rPr lang="en-US" sz="1800" b="0" dirty="0"/>
              <a:t>	</a:t>
            </a:r>
            <a:r>
              <a:rPr lang="en-US" sz="1800" u="sng" dirty="0"/>
              <a:t>Menu</a:t>
            </a:r>
            <a:r>
              <a:rPr lang="en-US" sz="1800" b="0" dirty="0"/>
              <a:t>: measures from which payers and ACOs may choose</a:t>
            </a:r>
            <a:endParaRPr lang="en-US" sz="1000" u="sng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u="sng" dirty="0"/>
              <a:t>Monitoring</a:t>
            </a:r>
            <a:r>
              <a:rPr lang="en-US" b="0" dirty="0"/>
              <a:t> – measures for which performance should be tracked, either because a) current performance is high or b) data are not currently available (</a:t>
            </a:r>
            <a:r>
              <a:rPr lang="en-US" sz="1800" b="0" kern="1200" dirty="0"/>
              <a:t>e.g., some opioid measures).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claims data will be calculated at the ACO level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clinical data will be calculated at alternative levels (e.g., hospital, state)</a:t>
            </a:r>
            <a:endParaRPr lang="en-US" sz="10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u="sng" dirty="0"/>
              <a:t>Developmental</a:t>
            </a:r>
            <a:endParaRPr lang="en-US" b="0" dirty="0"/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 concepts that address important areas of health/outcomes, but for which a specific measure has not been defined, and 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not yet validated and/or tested for implementation (e.g., weight loss, tobacco quit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898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E37C2-FFFF-4BC1-9D13-19B34744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 “Menu”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5CC0F-9369-406B-864A-A12B7A3C7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26" y="1295400"/>
            <a:ext cx="8305800" cy="5453062"/>
          </a:xfrm>
        </p:spPr>
        <p:txBody>
          <a:bodyPr/>
          <a:lstStyle/>
          <a:p>
            <a:r>
              <a:rPr lang="en-US" sz="1950" dirty="0"/>
              <a:t>Does the Taskforce want to adopt both a core and menu measure set?</a:t>
            </a:r>
          </a:p>
          <a:p>
            <a:pPr marL="0" indent="0">
              <a:spcAft>
                <a:spcPts val="0"/>
              </a:spcAft>
              <a:buNone/>
            </a:pPr>
            <a:endParaRPr lang="en-US" sz="800" dirty="0"/>
          </a:p>
          <a:p>
            <a:r>
              <a:rPr lang="en-US" sz="1950" dirty="0"/>
              <a:t>If so, here are some potential parameters for a core measure set: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Small number of measures (~5-6 measures total)</a:t>
            </a:r>
            <a:endParaRPr lang="en-US" dirty="0">
              <a:latin typeface="Book Antiqua" panose="02040602050305030304" pitchFamily="18" charset="0"/>
            </a:endParaRP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Outcomes-focused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Complemented by a menu set of measures from which payers and ACOs can choose</a:t>
            </a:r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Allowing for supplementation in innovative areas for testing not addressed by the core or menu measure set, at the mutual agreement of the payer and ACO</a:t>
            </a:r>
          </a:p>
        </p:txBody>
      </p:sp>
    </p:spTree>
    <p:extLst>
      <p:ext uri="{BB962C8B-B14F-4D97-AF65-F5344CB8AC3E}">
        <p14:creationId xmlns:p14="http://schemas.microsoft.com/office/powerpoint/2010/main" val="27406378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E37C2-FFFF-4BC1-9D13-19B34744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 Question of “Core” and “Menu”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5CC0F-9369-406B-864A-A12B7A3C7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26" y="1295400"/>
            <a:ext cx="8305800" cy="4876800"/>
          </a:xfrm>
        </p:spPr>
        <p:txBody>
          <a:bodyPr/>
          <a:lstStyle/>
          <a:p>
            <a:r>
              <a:rPr lang="en-US" sz="1950" dirty="0"/>
              <a:t>Taskforce staff have identified the following five measures as a straw proposal for a core set: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Blood pressure control: </a:t>
            </a:r>
            <a:r>
              <a:rPr lang="en-US" sz="1950" dirty="0"/>
              <a:t>Controlling High Blood Pressure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Diabetes control: </a:t>
            </a:r>
            <a:r>
              <a:rPr lang="en-US" sz="1950" dirty="0"/>
              <a:t>Comprehensive Diabetes Care: HbA1c Poor Control (&gt;9.0%)</a:t>
            </a:r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Patient Experience: </a:t>
            </a:r>
            <a:r>
              <a:rPr lang="en-US" sz="1950" dirty="0"/>
              <a:t>CG-CAHPS (MQHP Version)</a:t>
            </a:r>
          </a:p>
          <a:p>
            <a:pPr marL="12915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1750" i="1" dirty="0">
                <a:latin typeface="Book Antiqua" panose="02040602050305030304" pitchFamily="18" charset="0"/>
              </a:rPr>
              <a:t>Select one or more composites</a:t>
            </a:r>
            <a:endParaRPr lang="en-US" sz="1750" b="0" i="1" dirty="0"/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Behavioral Health: </a:t>
            </a:r>
            <a:r>
              <a:rPr lang="en-US" sz="1950" dirty="0"/>
              <a:t>Depression Screening and Follow-Up for Adolescents and Adults</a:t>
            </a:r>
          </a:p>
          <a:p>
            <a:pPr marL="12915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1750" i="1" dirty="0">
                <a:latin typeface="Book Antiqua" panose="02040602050305030304" pitchFamily="18" charset="0"/>
              </a:rPr>
              <a:t>Reporting-only for 2019, payment for 2020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Behavioral Health: </a:t>
            </a:r>
            <a:r>
              <a:rPr lang="en-US" sz="1950" dirty="0"/>
              <a:t>Initiation and Engagement of Alcohol and Other Drug Dependence Treatment – Initiation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25462400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41910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991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Taskforce tentatively endorsed 33 measures during its initial review.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0A61A1-8517-48DA-A105-6FE53F078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560915"/>
              </p:ext>
            </p:extLst>
          </p:nvPr>
        </p:nvGraphicFramePr>
        <p:xfrm>
          <a:off x="1219200" y="2133600"/>
          <a:ext cx="67056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0295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Based on the tables on the following slides, are there any gaps in the tentatively endorsed measure set, either by domain or by age population? </a:t>
            </a:r>
          </a:p>
          <a:p>
            <a:pPr lvl="1"/>
            <a:r>
              <a:rPr lang="en-US" b="0" dirty="0"/>
              <a:t>During the 2-27-18 meeting, the Taskforce chose not to endorse “Plan All-Cause Readmission.”  </a:t>
            </a:r>
          </a:p>
          <a:p>
            <a:pPr lvl="1"/>
            <a:r>
              <a:rPr lang="en-US" b="0" dirty="0"/>
              <a:t>Is the Taskforce okay with not including any readmissions-focused measure in the 2019 version of the measure set?</a:t>
            </a:r>
          </a:p>
        </p:txBody>
      </p:sp>
    </p:spTree>
    <p:extLst>
      <p:ext uri="{BB962C8B-B14F-4D97-AF65-F5344CB8AC3E}">
        <p14:creationId xmlns:p14="http://schemas.microsoft.com/office/powerpoint/2010/main" val="29740580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1A74B-1743-4B20-A8B2-4C96BDE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343F3-03AD-468C-9393-5834D188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51604"/>
              </p:ext>
            </p:extLst>
          </p:nvPr>
        </p:nvGraphicFramePr>
        <p:xfrm>
          <a:off x="685800" y="1066800"/>
          <a:ext cx="7863840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77998510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864293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203911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856176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766019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Sub-Domain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Measures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Monitoring Measures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Developmental Measures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1882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Prevention/ Early Detection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4894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499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80072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Chronic Illness Care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19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15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51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Acute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6563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Maternity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32386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Equity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919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Health Behaviors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380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Determinants of Health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71841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384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42513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443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E08574-87CF-4E3D-9E0B-034FF8672EDA}"/>
              </a:ext>
            </a:extLst>
          </p:cNvPr>
          <p:cNvSpPr txBox="1"/>
          <p:nvPr/>
        </p:nvSpPr>
        <p:spPr>
          <a:xfrm>
            <a:off x="685800" y="5181600"/>
            <a:ext cx="78638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Book Antiqua" panose="02040602050305030304" pitchFamily="18" charset="0"/>
              </a:rPr>
              <a:t>Note</a:t>
            </a:r>
            <a:r>
              <a:rPr lang="en-US" sz="1350" dirty="0">
                <a:latin typeface="Book Antiqua" panose="02040602050305030304" pitchFamily="18" charset="0"/>
              </a:rPr>
              <a:t>: The following domains have no measures in them:</a:t>
            </a: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500" dirty="0">
              <a:latin typeface="Book Antiqua" panose="02040602050305030304" pitchFamily="18" charset="0"/>
            </a:endParaRPr>
          </a:p>
          <a:p>
            <a:r>
              <a:rPr lang="en-US" sz="1350" dirty="0">
                <a:latin typeface="Book Antiqua" panose="02040602050305030304" pitchFamily="18" charset="0"/>
              </a:rPr>
              <a:t>Please note, however, that some measures span multiple domains (e.g., CG-CAHPS is listed under “Patient Experience” but can also be placed within “Patient/Provider Communication”).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A6C6F-F56E-43C0-AB38-E5C501C97EF8}"/>
              </a:ext>
            </a:extLst>
          </p:cNvPr>
          <p:cNvSpPr txBox="1"/>
          <p:nvPr/>
        </p:nvSpPr>
        <p:spPr>
          <a:xfrm>
            <a:off x="914400" y="5410200"/>
            <a:ext cx="7924800" cy="8229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Prevention/Early Detection – SUD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Care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Patient/Provider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Team-based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Relationship-centered Care</a:t>
            </a:r>
          </a:p>
        </p:txBody>
      </p:sp>
    </p:spTree>
    <p:extLst>
      <p:ext uri="{BB962C8B-B14F-4D97-AF65-F5344CB8AC3E}">
        <p14:creationId xmlns:p14="http://schemas.microsoft.com/office/powerpoint/2010/main" val="2304188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1A74B-1743-4B20-A8B2-4C96BDE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343F3-03AD-468C-9393-5834D188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67493"/>
              </p:ext>
            </p:extLst>
          </p:nvPr>
        </p:nvGraphicFramePr>
        <p:xfrm>
          <a:off x="685800" y="1813560"/>
          <a:ext cx="7955280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77998510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864293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203911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653195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8561764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77660197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Sub-Domain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Measures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 Age*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103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Adolescent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1882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Prevention/ </a:t>
                      </a:r>
                    </a:p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Early Detection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4894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49951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Chronic Illness Care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191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151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51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Acute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65635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Maternity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3238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Health Behaviors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1380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3848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443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27B90B-2F18-4B58-AED9-EA478494E846}"/>
              </a:ext>
            </a:extLst>
          </p:cNvPr>
          <p:cNvSpPr txBox="1"/>
          <p:nvPr/>
        </p:nvSpPr>
        <p:spPr>
          <a:xfrm>
            <a:off x="662609" y="1307068"/>
            <a:ext cx="788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Tentatively Endorsed Measures by Population 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98134-8AFF-43B0-9617-161D7865DF83}"/>
              </a:ext>
            </a:extLst>
          </p:cNvPr>
          <p:cNvSpPr/>
          <p:nvPr/>
        </p:nvSpPr>
        <p:spPr>
          <a:xfrm>
            <a:off x="685800" y="5449669"/>
            <a:ext cx="795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Aft>
                <a:spcPts val="600"/>
              </a:spcAft>
            </a:pPr>
            <a:r>
              <a:rPr lang="en-US" sz="1400" kern="0" dirty="0">
                <a:latin typeface="Book Antiqua" panose="02040602050305030304" pitchFamily="18" charset="0"/>
              </a:rPr>
              <a:t>*The populations here are not mutually exclusive (e.g., a measure can include both children and adolescents).</a:t>
            </a:r>
            <a:endParaRPr lang="en-US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672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we conduct our second pass measures review, we will focus first on the tentatively endorsed measures and put aside the developmental measures.</a:t>
            </a:r>
          </a:p>
          <a:p>
            <a:endParaRPr lang="en-US" sz="300" dirty="0"/>
          </a:p>
          <a:p>
            <a:r>
              <a:rPr lang="en-US" dirty="0"/>
              <a:t>For each measure, please consider 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Should we keep this measure in the final measure set?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If so, should it be a core, menu, or monitoring measure? </a:t>
            </a:r>
          </a:p>
          <a:p>
            <a:pPr marL="914400" lvl="1" indent="-457200">
              <a:buFont typeface="+mj-lt"/>
              <a:buAutoNum type="arabicPeriod"/>
            </a:pPr>
            <a:endParaRPr lang="en-US" sz="300" dirty="0"/>
          </a:p>
          <a:p>
            <a:pPr marL="381000" lvl="1" indent="-381000">
              <a:buFont typeface="Wingdings" pitchFamily="2" charset="2"/>
              <a:buChar char="n"/>
            </a:pPr>
            <a:r>
              <a:rPr lang="en-US" dirty="0"/>
              <a:t>Taskforce members should closely consider the guiding principles while reviewing measures.</a:t>
            </a:r>
          </a:p>
        </p:txBody>
      </p:sp>
    </p:spTree>
    <p:extLst>
      <p:ext uri="{BB962C8B-B14F-4D97-AF65-F5344CB8AC3E}">
        <p14:creationId xmlns:p14="http://schemas.microsoft.com/office/powerpoint/2010/main" val="19505481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Prevention/Early Detection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3001"/>
            <a:ext cx="8178800" cy="2973324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Well-Child Visits in the First 15 Months of Life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Well-Child Visits in the 3rd, 4th, 5th, and 6th Years of Life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Adolescent Well-Care Visit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Childhood Immunization Status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Immunizations for Adolescents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Influenza Immunization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16-20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21-24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Colorectal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Cervical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Breast Cancer Screening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4572000"/>
            <a:ext cx="8178799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0308" y="1143001"/>
            <a:ext cx="446276" cy="342595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69503" y="43434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638800"/>
            <a:ext cx="8178799" cy="61264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69503" y="5257799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61D87-04AE-4927-BC43-0ABBEE102D8C}"/>
              </a:ext>
            </a:extLst>
          </p:cNvPr>
          <p:cNvSpPr/>
          <p:nvPr/>
        </p:nvSpPr>
        <p:spPr bwMode="auto">
          <a:xfrm>
            <a:off x="736600" y="1143000"/>
            <a:ext cx="8178799" cy="838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6D502-ECF9-471B-BE30-1A944A4C874F}"/>
              </a:ext>
            </a:extLst>
          </p:cNvPr>
          <p:cNvSpPr/>
          <p:nvPr/>
        </p:nvSpPr>
        <p:spPr bwMode="auto">
          <a:xfrm>
            <a:off x="736600" y="1981200"/>
            <a:ext cx="8178800" cy="76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BF90E-4919-4F08-9D09-CD9BDF419479}"/>
              </a:ext>
            </a:extLst>
          </p:cNvPr>
          <p:cNvSpPr/>
          <p:nvPr/>
        </p:nvSpPr>
        <p:spPr bwMode="auto">
          <a:xfrm>
            <a:off x="731282" y="2741677"/>
            <a:ext cx="8184117" cy="1374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35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Prevention/Early Detection – </a:t>
            </a:r>
            <a:br>
              <a:rPr lang="en-US" dirty="0"/>
            </a:br>
            <a:r>
              <a:rPr lang="en-US" dirty="0"/>
              <a:t>Mental Health and Oral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11369"/>
            <a:ext cx="3726524" cy="100803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kern="1200" dirty="0">
                <a:ea typeface="+mn-ea"/>
              </a:rPr>
              <a:t>Depression Screening and Follow-Up for Adolescents </a:t>
            </a:r>
            <a:r>
              <a:rPr lang="en-US" sz="1700" b="0" dirty="0"/>
              <a:t>and Adults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28653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661356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3048000"/>
            <a:ext cx="707886" cy="108667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321573"/>
            <a:ext cx="3726523" cy="914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Developmental Screening for Behavioral Health Needs: Under Age 21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108226" y="4224704"/>
            <a:ext cx="707886" cy="110813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811369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047999"/>
            <a:ext cx="3730753" cy="1125569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Primary Caries Prevention Intervention as Offered by Primary Care Providers, including Dentists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524001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3077383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6208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632473" y="4307315"/>
            <a:ext cx="707886" cy="1295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Oral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13169755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828800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Asthma Medication Ratio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Controlling High Blood Pressure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Hemoglobin A1c (HbA1c) Poor Control (&gt;9.0%)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Hemoglobin A1c (HbA1c) Control (&lt;8.0%)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Eye Exam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Blood Pressure Control (&lt;140/90 mm Hg)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444240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Hemoglobin A1c Testing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Medical Attention for Nephropathy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828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3276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572000"/>
            <a:ext cx="8178799" cy="15240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Asthma Control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Blood Pressure Control (Concept)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Diabetes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Statin Therapy (Medication Intensity or Medical/LDL Goal) for Patients with Diabetes (Concept)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4648199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</p:spTree>
    <p:extLst>
      <p:ext uri="{BB962C8B-B14F-4D97-AF65-F5344CB8AC3E}">
        <p14:creationId xmlns:p14="http://schemas.microsoft.com/office/powerpoint/2010/main" val="41339820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Mental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8"/>
            <a:ext cx="8178800" cy="2987044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Metabolic Monitoring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Follow-Up Care for Children Prescribed Attention Deficit/Hyperactivity Disorder Medication - Continuation &amp; Maintenance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Use of First-Line Psychosocial Care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kern="1200" dirty="0"/>
              <a:t>Child and Adolescent Major Depressive Disorder: Suicide Risk Assessment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Utilization of the PHQ-9 Tool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Depression Remission and Response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Follow-Up After Hospitalization for Mental Illness (30-Day)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Follow-Up After Hospitalization for Mental Illness (7-Day)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Follow-up After Emergency Department Visit for Mental 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45948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7005" y="1219199"/>
            <a:ext cx="446276" cy="2499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4419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7302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54102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</p:spTree>
    <p:extLst>
      <p:ext uri="{BB962C8B-B14F-4D97-AF65-F5344CB8AC3E}">
        <p14:creationId xmlns:p14="http://schemas.microsoft.com/office/powerpoint/2010/main" val="3038887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133600"/>
            <a:ext cx="944880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87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Substance Use Disorder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60020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Initiation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Engagement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Continuity of Pharmacotherapy for Opioid Use Disorder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2232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600201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30480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4348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41148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</p:spTree>
    <p:extLst>
      <p:ext uri="{BB962C8B-B14F-4D97-AF65-F5344CB8AC3E}">
        <p14:creationId xmlns:p14="http://schemas.microsoft.com/office/powerpoint/2010/main" val="39554916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and Maternity Care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Use of Imaging Studies for Low Back Pain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1"/>
            <a:ext cx="3726523" cy="110813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Knee Replacement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Hip Replacement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Contraceptive Care - Postpartum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Prenatal &amp; Postpartum Care - Timeliness of Prenatal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Incidence of Episiotomy</a:t>
            </a:r>
            <a:endParaRPr lang="en-US" sz="1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Maternity 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Acute Care</a:t>
            </a:r>
          </a:p>
        </p:txBody>
      </p:sp>
    </p:spTree>
    <p:extLst>
      <p:ext uri="{BB962C8B-B14F-4D97-AF65-F5344CB8AC3E}">
        <p14:creationId xmlns:p14="http://schemas.microsoft.com/office/powerpoint/2010/main" val="238570152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and Integration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CG-CAHPS (MHQP Version)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0"/>
            <a:ext cx="3726523" cy="18875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version of CG-CAHPS that supplements, modifies, or substitutes questions (including potentially the PPIC and PICS)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Modified version of CG-CAHPS for a non-primary care attributed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Community Tenure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Integration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545392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and </a:t>
            </a:r>
            <a:br>
              <a:rPr lang="en-US" dirty="0"/>
            </a:br>
            <a:r>
              <a:rPr lang="en-US" dirty="0"/>
              <a:t>Social Determinants of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589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289559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9914" y="3657597"/>
            <a:ext cx="3726523" cy="29718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 existing measures by race/ethnicity, age, gender, language, disability status, etc.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stratifying measures, to the extent that data systems allow, by subpopulations, to be defined at a later time, as a developmental measure for monitoring purposes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3581399"/>
            <a:ext cx="446276" cy="2819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6589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2895599"/>
            <a:ext cx="3730753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021168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Social Services Screening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3667537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Social Determinants of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018973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99049" y="4648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56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1860A-0F48-4660-A65F-97FCD93D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Continue our review of candidate measures</a:t>
            </a:r>
          </a:p>
          <a:p>
            <a:pPr>
              <a:spcAft>
                <a:spcPts val="0"/>
              </a:spcAft>
            </a:pPr>
            <a:endParaRPr lang="en-US" sz="1000" dirty="0"/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sz="1200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#14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Complete the second round of measures review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Prioritize developmental measures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Begin discussing implementation of the measure set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ECBD8B-3CE9-4F1C-BDC9-BC455D3E1B82}"/>
              </a:ext>
            </a:extLst>
          </p:cNvPr>
          <p:cNvGrpSpPr/>
          <p:nvPr/>
        </p:nvGrpSpPr>
        <p:grpSpPr>
          <a:xfrm>
            <a:off x="7234997" y="2173633"/>
            <a:ext cx="914400" cy="914400"/>
            <a:chOff x="8064544" y="2057400"/>
            <a:chExt cx="822960" cy="822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C3FE86-C2BB-4DE7-BEC3-3B4780F5B4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CDD48D0-0E7B-4103-8C75-9331337CB100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F6B2393-4045-4F7A-9ABB-B3C48C13237F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48D7E14-1115-41AA-830A-17D6C139558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A28DD99-4DBC-4212-9775-49651D03289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215CC991-7116-485A-88E0-3E46BF928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1253D70-D943-4CB0-8A04-0361FF37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B7C43CA4-EC8E-4043-8D63-605EDD76E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49A1FC5F-3CFF-43AF-98AC-6571E2FB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24B01F-1083-4241-9874-F225391D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DF37EAC8-A5B5-4A34-9505-A8FBA43C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3DEFF2B6-9CEC-43D9-BAF1-15BEB3F6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05181DD-7134-45F3-98B0-775752DD2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1C34F131-D8BB-4CD8-B8D6-BC03D8494955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4/03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820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00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  <a:endParaRPr lang="en-US" sz="1600" dirty="0">
              <a:latin typeface="Book Antiqua" panose="02040602050305030304" pitchFamily="18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reviewed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4648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 lvl="1">
              <a:spcAft>
                <a:spcPts val="600"/>
              </a:spcAft>
            </a:pPr>
            <a:endParaRPr lang="en-US" sz="800" b="0" dirty="0"/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</a:t>
            </a:r>
            <a:r>
              <a:rPr lang="en-US" sz="1800" b="0"/>
              <a:t>) – Payment Only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2954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3-12-18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153400" cy="49530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Taskforce tentatively endorsed two developmental measure concepts: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Community tenure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For monitoring purposes, stratification of endorsed measures (to the extent that data systems allow) by subpopulations to be defined at a later time 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Taskforce recommended that Taskforce staff:</a:t>
            </a:r>
          </a:p>
          <a:p>
            <a:pPr marL="685800" lvl="1">
              <a:spcAft>
                <a:spcPts val="300"/>
              </a:spcAft>
            </a:pPr>
            <a:r>
              <a:rPr lang="en-US" b="0" kern="1200" dirty="0"/>
              <a:t>reach out to the MassHealth-convened subgroup focused on SDOH;</a:t>
            </a:r>
          </a:p>
          <a:p>
            <a:pPr marL="685800" lvl="1">
              <a:spcAft>
                <a:spcPts val="300"/>
              </a:spcAft>
            </a:pPr>
            <a:r>
              <a:rPr lang="en-US" b="0" kern="1200" dirty="0"/>
              <a:t>use information from the DPH presentation to identify gap areas for future measure development, and</a:t>
            </a:r>
          </a:p>
          <a:p>
            <a:pPr marL="685800" lvl="1">
              <a:spcAft>
                <a:spcPts val="300"/>
              </a:spcAft>
            </a:pPr>
            <a:r>
              <a:rPr lang="en-US" b="0" kern="1200" dirty="0"/>
              <a:t>identify a short list of SDoH-related ICD-10 codes for providers and plans.</a:t>
            </a:r>
          </a:p>
        </p:txBody>
      </p:sp>
    </p:spTree>
    <p:extLst>
      <p:ext uri="{BB962C8B-B14F-4D97-AF65-F5344CB8AC3E}">
        <p14:creationId xmlns:p14="http://schemas.microsoft.com/office/powerpoint/2010/main" val="276918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3-12-18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153400" cy="49530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/>
              <a:t>We requested that payers confirm the denominator size adequacy, to the extent they are able to do so, for the following measures: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018B3-024D-4B1E-94BC-EDB6763D1AD2}"/>
              </a:ext>
            </a:extLst>
          </p:cNvPr>
          <p:cNvSpPr/>
          <p:nvPr/>
        </p:nvSpPr>
        <p:spPr>
          <a:xfrm>
            <a:off x="609600" y="2351306"/>
            <a:ext cx="8001000" cy="4278094"/>
          </a:xfrm>
          <a:prstGeom prst="rect">
            <a:avLst/>
          </a:prstGeom>
        </p:spPr>
        <p:txBody>
          <a:bodyPr wrap="square" numCol="2" spcCol="18288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Follow-Up Care for Children Prescribed Attention- Deficit/Hyperactivity Disorder Medication - Continuation &amp; Maintenance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Child and Adolescent Major Depressive Disorder: Suicide Risk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Metabolic Monitoring for Children and Adolescents on Antipsychotics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Use of First-Line Psychosocial Care for Children and Adolescents on Antipsychotics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Follow-Up After Hospitalization for Mental Illness (30-Day)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Follow-Up After Hospitalization for Mental Illness (7-Day)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Initiation and Engagement of Alcohol and Other Drug Dependence Treatment - Initiation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Initiation and Engagement of Alcohol and Other Drug Dependence Treatment -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Follow-up After Emergency Department Visit for Mental Health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Continuity of Pharmacotherapy for Opioid Use Disorder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Book Antiqua" panose="02040602050305030304" pitchFamily="18" charset="0"/>
              </a:rPr>
              <a:t>Use of Imaging Studies for Low Back Pain</a:t>
            </a:r>
          </a:p>
        </p:txBody>
      </p:sp>
    </p:spTree>
    <p:extLst>
      <p:ext uri="{BB962C8B-B14F-4D97-AF65-F5344CB8AC3E}">
        <p14:creationId xmlns:p14="http://schemas.microsoft.com/office/powerpoint/2010/main" val="309681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3-12-18 Meeting Decisions &amp; Discussion of Follow-Up Items</a:t>
            </a:r>
          </a:p>
          <a:p>
            <a:r>
              <a:rPr lang="en-US" dirty="0"/>
              <a:t>Revisit Health Behaviors Measures</a:t>
            </a:r>
          </a:p>
          <a:p>
            <a:r>
              <a:rPr lang="en-US" dirty="0"/>
              <a:t>Review of Scoring Measures against Guiding Principles</a:t>
            </a:r>
          </a:p>
          <a:p>
            <a:r>
              <a:rPr lang="en-US" dirty="0"/>
              <a:t>Resolve Question of “Core” and “Menu” Measures</a:t>
            </a:r>
          </a:p>
          <a:p>
            <a:r>
              <a:rPr lang="en-US" dirty="0"/>
              <a:t>Begin Second Pass of Measure Review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8194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028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7A925-284C-42D3-8A25-A6D362BF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Health Behaviors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63603-1C77-4C29-B464-C5DAB6681C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Taskforce initially reviewed Health Behaviors measures during its 2-6-18 meeting, but deferred consideration until after the presentation of DPH data.</a:t>
            </a:r>
          </a:p>
          <a:p>
            <a:pPr lvl="1"/>
            <a:r>
              <a:rPr lang="en-US" b="0" dirty="0"/>
              <a:t>At the time, there was general consensus that it was important to consider measures beyond clinical care, but did not agree on a specific measurement approach.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C0D3C8-D7B3-457B-8793-9CFBA123C04C}"/>
              </a:ext>
            </a:extLst>
          </p:cNvPr>
          <p:cNvSpPr txBox="1">
            <a:spLocks/>
          </p:cNvSpPr>
          <p:nvPr/>
        </p:nvSpPr>
        <p:spPr bwMode="auto">
          <a:xfrm>
            <a:off x="533400" y="3810000"/>
            <a:ext cx="8077200" cy="762000"/>
          </a:xfrm>
          <a:prstGeom prst="rect">
            <a:avLst/>
          </a:prstGeom>
          <a:solidFill>
            <a:srgbClr val="FFC000"/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Does the Taskforce now want to re-consider measures of Health Behaviors following DPH’s 3-12-18 presentation?</a:t>
            </a:r>
          </a:p>
        </p:txBody>
      </p:sp>
    </p:spTree>
    <p:extLst>
      <p:ext uri="{BB962C8B-B14F-4D97-AF65-F5344CB8AC3E}">
        <p14:creationId xmlns:p14="http://schemas.microsoft.com/office/powerpoint/2010/main" val="30298700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34C265-8D1B-4423-86B7-7713CEEB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Behaviors:</a:t>
            </a:r>
            <a:br>
              <a:rPr lang="en-US" dirty="0"/>
            </a:br>
            <a:r>
              <a:rPr lang="en-US" dirty="0"/>
              <a:t>Diet and Exercise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2862B9-9C03-4E9D-B885-919D9B5A1B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0378" y="1371600"/>
          <a:ext cx="8463244" cy="476059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93610139"/>
                    </a:ext>
                  </a:extLst>
                </a:gridCol>
                <a:gridCol w="1568722">
                  <a:extLst>
                    <a:ext uri="{9D8B030D-6E8A-4147-A177-3AD203B41FA5}">
                      <a16:colId xmlns:a16="http://schemas.microsoft.com/office/drawing/2014/main" val="466059322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 and 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7994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Contribution of Total Fruit to the Diets of the Population Aged 2 Years and Older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 People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4126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Contribution of Total Vegetables to the Diets of the Population Aged 2 Years and Older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 People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321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Contribution of Whole Grains to the Diets of the Population Aged 2 Years and Older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 People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0494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Consumption of Calories from Solid Fats and Added Sugars in the Population Aged 2 Years and Older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 People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16251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27631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Participated in Enough Aerobic and Muscle Strengthening Exercises to Meet Guidelines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Behavioral Risk Factor Surveillance System (BRFSS)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37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240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34C265-8D1B-4423-86B7-7713CEEB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Behaviors:</a:t>
            </a:r>
            <a:br>
              <a:rPr lang="en-US" dirty="0"/>
            </a:br>
            <a:r>
              <a:rPr lang="en-US" dirty="0"/>
              <a:t>Behavioral Health, Overall Health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2862B9-9C03-4E9D-B885-919D9B5A1B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0378" y="1371600"/>
          <a:ext cx="8463244" cy="438531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 and 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7994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How's Your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Dartmouth Medical College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28226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45999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 Consumption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(e.g., “During the past 30 days, how many days per week or per month did you have at least one drink of any alcoholic beverage?”)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Behavioral Risk Factor Surveillance System (BRFSS)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91625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Tobacco Use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(e.g., “Do you now smoke cigarettes every day, some days, or not at all?”)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Behavioral Risk Factor Surveillance System (BRFSS)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515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Seatbelt 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Behavioral Risk Factor Surveillance System (BRFSS)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37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4319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1BB9-DEB6-4460-8125-E187CA6439EC}">
  <ds:schemaRefs>
    <ds:schemaRef ds:uri="d29a8555-db37-4257-91ea-e6d336cdedf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4dc536f-1af3-405a-935d-0fb3b66748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639FEF-E1DC-455F-9E0C-CD95032C41D1}"/>
</file>

<file path=customXml/itemProps3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Quality Measurement Taskforce Meeting 12</Template>
  <TotalTime>608</TotalTime>
  <Words>2876</Words>
  <Application>Microsoft Office PowerPoint</Application>
  <PresentationFormat>On-screen Show (4:3)</PresentationFormat>
  <Paragraphs>526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Book Antiqua</vt:lpstr>
      <vt:lpstr>Calibri</vt:lpstr>
      <vt:lpstr>Symbol</vt:lpstr>
      <vt:lpstr>Wingdings</vt:lpstr>
      <vt:lpstr>Wingdings 2</vt:lpstr>
      <vt:lpstr>EOHHS</vt:lpstr>
      <vt:lpstr>PowerPoint Presentation</vt:lpstr>
      <vt:lpstr>Agenda</vt:lpstr>
      <vt:lpstr>Agenda</vt:lpstr>
      <vt:lpstr>Recap of 3-12-18 Meeting Decisions</vt:lpstr>
      <vt:lpstr>Recap of 3-12-18 Meeting Decisions (Cont’d)</vt:lpstr>
      <vt:lpstr>Agenda</vt:lpstr>
      <vt:lpstr>Revisit Health Behaviors Measures</vt:lpstr>
      <vt:lpstr>Health Behaviors: Diet and Exercise</vt:lpstr>
      <vt:lpstr>Health Behaviors: Behavioral Health, Overall Health</vt:lpstr>
      <vt:lpstr>Agenda</vt:lpstr>
      <vt:lpstr>Review of Scoring Measures against Guiding Principles</vt:lpstr>
      <vt:lpstr>Review of Scoring Measures against Guiding Principles (Cont’d)</vt:lpstr>
      <vt:lpstr>Review of Scoring Measures against Guiding Principles (Cont’d)</vt:lpstr>
      <vt:lpstr>Review of Scoring Measures against Guiding Principles (Cont’d)</vt:lpstr>
      <vt:lpstr>Review of Scoring Measures against Guiding Principles (Cont’d)</vt:lpstr>
      <vt:lpstr>Agenda</vt:lpstr>
      <vt:lpstr>Resolve Question of “Core” and “Menu” Measures</vt:lpstr>
      <vt:lpstr>Resolve Question of “Core” and “Menu” Measures (Cont’d)</vt:lpstr>
      <vt:lpstr>Resolve Question of “Core” and “Menu” Measures (Cont’d)</vt:lpstr>
      <vt:lpstr>Agenda</vt:lpstr>
      <vt:lpstr>Second Pass of Measures Review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Prevention/Early Detection –  Physical Health</vt:lpstr>
      <vt:lpstr>Prevention/Early Detection –  Mental Health and Oral Health</vt:lpstr>
      <vt:lpstr>Chronic Illness Care –  Physical Health</vt:lpstr>
      <vt:lpstr>Chronic Illness Care –  Mental Health</vt:lpstr>
      <vt:lpstr>Chronic Illness Care –  Substance Use Disorder</vt:lpstr>
      <vt:lpstr>Acute Care and Maternity Care</vt:lpstr>
      <vt:lpstr>Patient Experience and Integration</vt:lpstr>
      <vt:lpstr>Equity and  Social Determinants of Health</vt:lpstr>
      <vt:lpstr>Agenda</vt:lpstr>
      <vt:lpstr>Next Steps: Meeting Schedule</vt:lpstr>
      <vt:lpstr>Reference Slides</vt:lpstr>
      <vt:lpstr>Criteria for Candidate Set</vt:lpstr>
      <vt:lpstr>Candidate Measure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Deepti Kanneganti</cp:lastModifiedBy>
  <cp:revision>11</cp:revision>
  <cp:lastPrinted>2017-05-30T14:59:29Z</cp:lastPrinted>
  <dcterms:created xsi:type="dcterms:W3CDTF">2018-03-08T17:21:12Z</dcterms:created>
  <dcterms:modified xsi:type="dcterms:W3CDTF">2018-03-19T14:34:54Z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