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47"/>
  </p:notesMasterIdLst>
  <p:handoutMasterIdLst>
    <p:handoutMasterId r:id="rId48"/>
  </p:handoutMasterIdLst>
  <p:sldIdLst>
    <p:sldId id="483" r:id="rId5"/>
    <p:sldId id="543" r:id="rId6"/>
    <p:sldId id="680" r:id="rId7"/>
    <p:sldId id="719" r:id="rId8"/>
    <p:sldId id="831" r:id="rId9"/>
    <p:sldId id="830" r:id="rId10"/>
    <p:sldId id="832" r:id="rId11"/>
    <p:sldId id="681" r:id="rId12"/>
    <p:sldId id="833" r:id="rId13"/>
    <p:sldId id="834" r:id="rId14"/>
    <p:sldId id="835" r:id="rId15"/>
    <p:sldId id="847" r:id="rId16"/>
    <p:sldId id="792" r:id="rId17"/>
    <p:sldId id="796" r:id="rId18"/>
    <p:sldId id="794" r:id="rId19"/>
    <p:sldId id="827" r:id="rId20"/>
    <p:sldId id="783" r:id="rId21"/>
    <p:sldId id="803" r:id="rId22"/>
    <p:sldId id="816" r:id="rId23"/>
    <p:sldId id="806" r:id="rId24"/>
    <p:sldId id="817" r:id="rId25"/>
    <p:sldId id="818" r:id="rId26"/>
    <p:sldId id="819" r:id="rId27"/>
    <p:sldId id="820" r:id="rId28"/>
    <p:sldId id="813" r:id="rId29"/>
    <p:sldId id="798" r:id="rId30"/>
    <p:sldId id="836" r:id="rId31"/>
    <p:sldId id="837" r:id="rId32"/>
    <p:sldId id="838" r:id="rId33"/>
    <p:sldId id="839" r:id="rId34"/>
    <p:sldId id="840" r:id="rId35"/>
    <p:sldId id="841" r:id="rId36"/>
    <p:sldId id="842" r:id="rId37"/>
    <p:sldId id="843" r:id="rId38"/>
    <p:sldId id="846" r:id="rId39"/>
    <p:sldId id="789" r:id="rId40"/>
    <p:sldId id="845" r:id="rId41"/>
    <p:sldId id="844" r:id="rId42"/>
    <p:sldId id="706" r:id="rId43"/>
    <p:sldId id="607" r:id="rId44"/>
    <p:sldId id="581" r:id="rId45"/>
    <p:sldId id="603" r:id="rId46"/>
  </p:sldIdLst>
  <p:sldSz cx="9144000" cy="6858000" type="screen4x3"/>
  <p:notesSz cx="7010400" cy="92964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ow, Yvonne (HPC)" initials="YC" lastIdx="2" clrIdx="0"/>
  <p:cmAuthor id="7" name="KSB" initials="KSB" lastIdx="5" clrIdx="7"/>
  <p:cmAuthor id="1" name="user" initials="u" lastIdx="2" clrIdx="1"/>
  <p:cmAuthor id="8" name="lshaughnessy" initials="ls" lastIdx="3" clrIdx="8"/>
  <p:cmAuthor id="2" name="Michael Bailit" initials="MB" lastIdx="193" clrIdx="2">
    <p:extLst/>
  </p:cmAuthor>
  <p:cmAuthor id="3" name="Cristi Carman" initials="CC" lastIdx="0" clrIdx="3"/>
  <p:cmAuthor id="4" name="Deepti Kanneganti" initials="DK" lastIdx="264" clrIdx="4">
    <p:extLst/>
  </p:cmAuthor>
  <p:cmAuthor id="5" name="Deepti Kanneganti" initials="DK [2]" lastIdx="1" clrIdx="5">
    <p:extLst/>
  </p:cmAuthor>
  <p:cmAuthor id="6" name="Vivian Haime" initials="VH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3399"/>
    <a:srgbClr val="8E0000"/>
    <a:srgbClr val="FEEDD3"/>
    <a:srgbClr val="005480"/>
    <a:srgbClr val="336699"/>
    <a:srgbClr val="8C3FC5"/>
    <a:srgbClr val="225E95"/>
    <a:srgbClr val="7CBF33"/>
    <a:srgbClr val="823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429" autoAdjust="0"/>
  </p:normalViewPr>
  <p:slideViewPr>
    <p:cSldViewPr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388"/>
    </p:cViewPr>
  </p:sorterViewPr>
  <p:notesViewPr>
    <p:cSldViewPr>
      <p:cViewPr varScale="1">
        <p:scale>
          <a:sx n="99" d="100"/>
          <a:sy n="99" d="100"/>
        </p:scale>
        <p:origin x="-357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epti Kanneganti" userId="b73d4027-7210-4d24-a644-944b43c9971f" providerId="ADAL" clId="{F3C3F3F8-7BEF-4466-815F-995284A38836}"/>
    <pc:docChg chg="modSld">
      <pc:chgData name="Deepti Kanneganti" userId="b73d4027-7210-4d24-a644-944b43c9971f" providerId="ADAL" clId="{F3C3F3F8-7BEF-4466-815F-995284A38836}" dt="2018-05-07T19:00:18.812" v="15" actId="20577"/>
      <pc:docMkLst>
        <pc:docMk/>
      </pc:docMkLst>
      <pc:sldChg chg="modSp">
        <pc:chgData name="Deepti Kanneganti" userId="b73d4027-7210-4d24-a644-944b43c9971f" providerId="ADAL" clId="{F3C3F3F8-7BEF-4466-815F-995284A38836}" dt="2018-05-07T18:59:15.065" v="2" actId="20577"/>
        <pc:sldMkLst>
          <pc:docMk/>
          <pc:sldMk cId="3748692781" sldId="837"/>
        </pc:sldMkLst>
        <pc:spChg chg="mod">
          <ac:chgData name="Deepti Kanneganti" userId="b73d4027-7210-4d24-a644-944b43c9971f" providerId="ADAL" clId="{F3C3F3F8-7BEF-4466-815F-995284A38836}" dt="2018-05-07T18:59:15.065" v="2" actId="20577"/>
          <ac:spMkLst>
            <pc:docMk/>
            <pc:sldMk cId="3748692781" sldId="837"/>
            <ac:spMk id="4" creationId="{58EF295B-1F76-4911-85DA-7D98AA334EEB}"/>
          </ac:spMkLst>
        </pc:spChg>
      </pc:sldChg>
      <pc:sldChg chg="modSp">
        <pc:chgData name="Deepti Kanneganti" userId="b73d4027-7210-4d24-a644-944b43c9971f" providerId="ADAL" clId="{F3C3F3F8-7BEF-4466-815F-995284A38836}" dt="2018-05-07T19:00:18.812" v="15" actId="20577"/>
        <pc:sldMkLst>
          <pc:docMk/>
          <pc:sldMk cId="3922570495" sldId="838"/>
        </pc:sldMkLst>
        <pc:graphicFrameChg chg="modGraphic">
          <ac:chgData name="Deepti Kanneganti" userId="b73d4027-7210-4d24-a644-944b43c9971f" providerId="ADAL" clId="{F3C3F3F8-7BEF-4466-815F-995284A38836}" dt="2018-05-07T19:00:18.812" v="15" actId="20577"/>
          <ac:graphicFrameMkLst>
            <pc:docMk/>
            <pc:sldMk cId="3922570495" sldId="838"/>
            <ac:graphicFrameMk id="2" creationId="{F629060D-2068-4A98-98E9-AF653840553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12007874015742"/>
          <c:y val="0"/>
          <c:w val="0.46037491052254831"/>
          <c:h val="0.754900474397222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Measures Reviewed by the Taskforce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0C-407D-9A4A-FDD308B03A27}"/>
              </c:ext>
            </c:extLst>
          </c:dPt>
          <c:dPt>
            <c:idx val="1"/>
            <c:bubble3D val="0"/>
            <c:spPr>
              <a:solidFill>
                <a:schemeClr val="accent4">
                  <a:lumMod val="65000"/>
                  <a:lumOff val="3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0C-407D-9A4A-FDD308B03A27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0C-407D-9A4A-FDD308B03A27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0C-407D-9A4A-FDD308B03A27}"/>
              </c:ext>
            </c:extLst>
          </c:dPt>
          <c:dPt>
            <c:idx val="4"/>
            <c:bubble3D val="0"/>
            <c:spPr>
              <a:solidFill>
                <a:schemeClr val="accent3">
                  <a:lumMod val="8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A0C-407D-9A4A-FDD308B03A2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0C-407D-9A4A-FDD308B03A27}"/>
                </c:ext>
              </c:extLst>
            </c:dLbl>
            <c:dLbl>
              <c:idx val="2"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0C-407D-9A4A-FDD308B03A27}"/>
                </c:ext>
              </c:extLst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0C-407D-9A4A-FDD308B03A2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0C-407D-9A4A-FDD308B03A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Endorsed</c:v>
                </c:pt>
                <c:pt idx="1">
                  <c:v>Tentatively Endorsed</c:v>
                </c:pt>
                <c:pt idx="2">
                  <c:v>Did Not Endorse</c:v>
                </c:pt>
                <c:pt idx="3">
                  <c:v>Developmental</c:v>
                </c:pt>
                <c:pt idx="4">
                  <c:v>Monitoring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27</c:v>
                </c:pt>
                <c:pt idx="2">
                  <c:v>98</c:v>
                </c:pt>
                <c:pt idx="3">
                  <c:v>16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0C-407D-9A4A-FDD308B03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4390497383479237"/>
          <c:w val="1"/>
          <c:h val="0.202611630067980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endParaRPr lang="en-US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772878390201219E-2"/>
          <c:y val="1.9973773070394583E-2"/>
          <c:w val="0.89641434820647414"/>
          <c:h val="0.73411381901950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0: Series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3399"/>
              </a:solidFill>
            </c:spPr>
            <c:extLst>
              <c:ext xmlns:c16="http://schemas.microsoft.com/office/drawing/2014/chart" uri="{C3380CC4-5D6E-409C-BE32-E72D297353CC}">
                <c16:uniqueId val="{00000001-6B8F-4DAB-81F7-F6B56457DB19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6B8F-4DAB-81F7-F6B56457DB1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B8F-4DAB-81F7-F6B56457DB1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B8F-4DAB-81F7-F6B56457DB1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9-6B8F-4DAB-81F7-F6B56457DB1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6B8F-4DAB-81F7-F6B56457DB1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6B8F-4DAB-81F7-F6B56457DB19}"/>
              </c:ext>
            </c:extLst>
          </c:dPt>
          <c:dPt>
            <c:idx val="7"/>
            <c:invertIfNegative val="0"/>
            <c:bubble3D val="0"/>
            <c:spPr>
              <a:solidFill>
                <a:srgbClr val="E0762A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F-6B8F-4DAB-81F7-F6B56457DB19}"/>
              </c:ext>
            </c:extLst>
          </c:dPt>
          <c:dPt>
            <c:idx val="8"/>
            <c:invertIfNegative val="0"/>
            <c:bubble3D val="0"/>
            <c:spPr>
              <a:solidFill>
                <a:srgbClr val="A5314E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1-6B8F-4DAB-81F7-F6B56457DB19}"/>
              </c:ext>
            </c:extLst>
          </c:dPt>
          <c:dPt>
            <c:idx val="9"/>
            <c:invertIfNegative val="0"/>
            <c:bubble3D val="0"/>
            <c:spPr>
              <a:solidFill>
                <a:srgbClr val="F06485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3-6B8F-4DAB-81F7-F6B56457DB19}"/>
              </c:ext>
            </c:extLst>
          </c:dPt>
          <c:dPt>
            <c:idx val="10"/>
            <c:invertIfNegative val="0"/>
            <c:bubble3D val="0"/>
            <c:spPr>
              <a:solidFill>
                <a:srgbClr val="7C608F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5-6B8F-4DAB-81F7-F6B56457DB19}"/>
              </c:ext>
            </c:extLst>
          </c:dPt>
          <c:dPt>
            <c:idx val="11"/>
            <c:invertIfNegative val="0"/>
            <c:bubble3D val="0"/>
            <c:spPr>
              <a:solidFill>
                <a:srgbClr val="40A2C1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7-6B8F-4DAB-81F7-F6B56457DB19}"/>
              </c:ext>
            </c:extLst>
          </c:dPt>
          <c:dPt>
            <c:idx val="12"/>
            <c:invertIfNegative val="0"/>
            <c:bubble3D val="0"/>
            <c:spPr>
              <a:solidFill>
                <a:srgbClr val="94C826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9-6B8F-4DAB-81F7-F6B56457DB19}"/>
              </c:ext>
            </c:extLst>
          </c:dPt>
          <c:dPt>
            <c:idx val="13"/>
            <c:invertIfNegative val="0"/>
            <c:bubble3D val="0"/>
            <c:spPr>
              <a:solidFill>
                <a:srgbClr val="F5A417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B-6B8F-4DAB-81F7-F6B56457DB19}"/>
              </c:ext>
            </c:extLst>
          </c:dPt>
          <c:dPt>
            <c:idx val="14"/>
            <c:invertIfNegative val="0"/>
            <c:bubble3D val="0"/>
            <c:spPr>
              <a:solidFill>
                <a:srgbClr val="F06485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D-6B8F-4DAB-81F7-F6B56457DB19}"/>
              </c:ext>
            </c:extLst>
          </c:dPt>
          <c:dPt>
            <c:idx val="15"/>
            <c:invertIfNegative val="0"/>
            <c:bubble3D val="0"/>
            <c:spPr>
              <a:solidFill>
                <a:srgbClr val="BF91DB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F-6B8F-4DAB-81F7-F6B56457DB19}"/>
              </c:ext>
            </c:extLst>
          </c:dPt>
          <c:dPt>
            <c:idx val="16"/>
            <c:invertIfNegative val="0"/>
            <c:bubble3D val="0"/>
            <c:spPr>
              <a:solidFill>
                <a:srgbClr val="3C6DCD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21-6B8F-4DAB-81F7-F6B56457DB19}"/>
              </c:ext>
            </c:extLst>
          </c:dPt>
          <c:dPt>
            <c:idx val="17"/>
            <c:invertIfNegative val="0"/>
            <c:bubble3D val="0"/>
            <c:spPr>
              <a:solidFill>
                <a:srgbClr val="2ACFA3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23-6B8F-4DAB-81F7-F6B56457DB19}"/>
              </c:ext>
            </c:extLst>
          </c:dPt>
          <c:dPt>
            <c:idx val="18"/>
            <c:invertIfNegative val="0"/>
            <c:bubble3D val="0"/>
            <c:spPr>
              <a:solidFill>
                <a:srgbClr val="FCD448">
                  <a:alpha val="10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25-6B8F-4DAB-81F7-F6B56457DB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Depression Remission and Response</c:v>
                </c:pt>
                <c:pt idx="1">
                  <c:v>Childhood Immunization Status (Combo 10)</c:v>
                </c:pt>
                <c:pt idx="2">
                  <c:v>Immunizations for Adolescents (Combo 2)</c:v>
                </c:pt>
                <c:pt idx="3">
                  <c:v>Colorectal Cancer Screening</c:v>
                </c:pt>
                <c:pt idx="4">
                  <c:v>Diabetes Care: Blood Pressure Control</c:v>
                </c:pt>
                <c:pt idx="5">
                  <c:v>Follow-Up After Hosp. for Mental Illness (7-Day)</c:v>
                </c:pt>
                <c:pt idx="6">
                  <c:v>Chlamydia Screening - Ages 16-20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6B8F-4DAB-81F7-F6B56457D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2743552"/>
        <c:axId val="52749440"/>
      </c:barChart>
      <c:catAx>
        <c:axId val="52743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Number of Respondents</a:t>
                </a:r>
              </a:p>
            </c:rich>
          </c:tx>
          <c:layout>
            <c:manualLayout>
              <c:xMode val="edge"/>
              <c:yMode val="edge"/>
              <c:x val="1.6666083406240884E-3"/>
              <c:y val="0.1599578910277791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2743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>
          <a:latin typeface="Book Antiqua" panose="02040602050305030304" pitchFamily="18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481253-7591-4523-955E-F80A848495CF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DC8BEB-EE67-441D-A873-0468255F4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5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87F2B8-DAB1-4BB7-AA03-13CA34FE8FA5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B7833D-D0AA-4DCD-A1FD-49E43A307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0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>
                <a:latin typeface="Book Antiqua" pitchFamily="18" charset="0"/>
                <a:cs typeface="Book Antiqu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4556234"/>
          </a:xfrm>
          <a:ln w="6350" cmpd="sng"/>
        </p:spPr>
        <p:txBody>
          <a:bodyPr/>
          <a:lstStyle>
            <a:lvl1pPr>
              <a:buClrTx/>
              <a:buSzPct val="100000"/>
              <a:defRPr sz="2000">
                <a:solidFill>
                  <a:schemeClr val="tx1"/>
                </a:solidFill>
                <a:latin typeface="Book Antiqua" pitchFamily="18" charset="0"/>
              </a:defRPr>
            </a:lvl1pPr>
            <a:lvl2pPr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Book Antiqua" pitchFamily="18" charset="0"/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-2008187" y="2961790"/>
            <a:ext cx="4254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cap="all" baseline="0" dirty="0"/>
              <a:t>Confidential WORKING draft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2238032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002" name="Picture 2" descr="Pictur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6350"/>
            <a:ext cx="9188451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0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67201" y="3124200"/>
            <a:ext cx="4667250" cy="1568257"/>
          </a:xfrm>
        </p:spPr>
        <p:txBody>
          <a:bodyPr lIns="91430" tIns="45716" rIns="91430" bIns="45716"/>
          <a:lstStyle>
            <a:lvl1pPr marL="0" indent="0" algn="r">
              <a:defRPr sz="2800">
                <a:solidFill>
                  <a:srgbClr val="003366"/>
                </a:solidFill>
              </a:defRPr>
            </a:lvl1pPr>
            <a:lvl2pPr lvl="1" algn="r">
              <a:defRPr sz="2000">
                <a:solidFill>
                  <a:schemeClr val="tx2"/>
                </a:solidFill>
              </a:defRPr>
            </a:lvl2pPr>
            <a:lvl3pPr lvl="2" algn="r">
              <a:defRPr sz="2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200006" name="Rectangle 6"/>
          <p:cNvSpPr>
            <a:spLocks noChangeArrowheads="1"/>
          </p:cNvSpPr>
          <p:nvPr userDrawn="1"/>
        </p:nvSpPr>
        <p:spPr bwMode="white">
          <a:xfrm>
            <a:off x="152400" y="1143000"/>
            <a:ext cx="4495800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 anchor="b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891" algn="l"/>
              </a:tabLst>
            </a:pPr>
            <a:r>
              <a:rPr lang="en-US" altLang="en-US" sz="2800" b="1" dirty="0">
                <a:solidFill>
                  <a:srgbClr val="F8F8F8"/>
                </a:solidFill>
              </a:rPr>
              <a:t>Commonwealth of Massachusetts</a:t>
            </a:r>
            <a:br>
              <a:rPr lang="en-US" altLang="en-US" sz="2800" b="1" dirty="0">
                <a:solidFill>
                  <a:srgbClr val="F8F8F8"/>
                </a:solidFill>
              </a:rPr>
            </a:br>
            <a:r>
              <a:rPr lang="en-US" altLang="en-US" sz="1900" b="1" dirty="0">
                <a:solidFill>
                  <a:srgbClr val="F8F8F8"/>
                </a:solidFill>
              </a:rPr>
              <a:t>Executive Office of Health and Human Services</a:t>
            </a:r>
            <a:br>
              <a:rPr lang="en-US" altLang="en-US" sz="1900" b="1" dirty="0">
                <a:solidFill>
                  <a:srgbClr val="F8F8F8"/>
                </a:solidFill>
              </a:rPr>
            </a:br>
            <a:br>
              <a:rPr lang="en-US" altLang="en-US" sz="1900" b="1" dirty="0">
                <a:solidFill>
                  <a:srgbClr val="F8F8F8"/>
                </a:solidFill>
              </a:rPr>
            </a:br>
            <a:endParaRPr lang="en-US" sz="2800" b="1" dirty="0">
              <a:solidFill>
                <a:srgbClr val="F8F8F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9955" y="457200"/>
            <a:ext cx="1934480" cy="19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937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blue"/>
          <p:cNvPicPr>
            <a:picLocks noChangeAspect="1" noChangeArrowheads="1"/>
          </p:cNvPicPr>
          <p:nvPr/>
        </p:nvPicPr>
        <p:blipFill>
          <a:blip r:embed="rId6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best ver2b sea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5" name="Text Box 9"/>
          <p:cNvSpPr txBox="1">
            <a:spLocks noChangeArrowheads="1"/>
          </p:cNvSpPr>
          <p:nvPr/>
        </p:nvSpPr>
        <p:spPr bwMode="auto">
          <a:xfrm>
            <a:off x="403860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4C11B1E-D27A-4545-9113-CFB59631C2EA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18385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823" r:id="rId2"/>
  </p:sldLayoutIdLst>
  <p:transition/>
  <p:txStyles>
    <p:titleStyle>
      <a:lvl1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cap="all" dirty="0"/>
              <a:t>EOHHS Quality Measurement alignment taskforce </a:t>
            </a:r>
          </a:p>
          <a:p>
            <a:endParaRPr lang="en-US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4515416" y="5943600"/>
            <a:ext cx="3923168" cy="53340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Meeting #15</a:t>
            </a:r>
          </a:p>
          <a:p>
            <a:pPr marL="0" indent="0" algn="ctr">
              <a:buNone/>
            </a:pPr>
            <a:r>
              <a:rPr lang="en-US" dirty="0"/>
              <a:t>May 8, 2018</a:t>
            </a:r>
          </a:p>
        </p:txBody>
      </p:sp>
    </p:spTree>
    <p:extLst>
      <p:ext uri="{BB962C8B-B14F-4D97-AF65-F5344CB8AC3E}">
        <p14:creationId xmlns:p14="http://schemas.microsoft.com/office/powerpoint/2010/main" val="121025086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EDE85F-2556-4D0E-928E-7D197961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0CD1A-62C6-437E-A148-605BEE2EA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352" y="1371600"/>
            <a:ext cx="8077200" cy="4480560"/>
          </a:xfrm>
        </p:spPr>
        <p:txBody>
          <a:bodyPr/>
          <a:lstStyle/>
          <a:p>
            <a:r>
              <a:rPr lang="en-US" dirty="0"/>
              <a:t>The Taskforce identified the following measure categories:</a:t>
            </a:r>
            <a:endParaRPr lang="en-US" sz="500" dirty="0"/>
          </a:p>
          <a:p>
            <a:pPr marL="803275" lvl="1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en-US" u="sng" dirty="0"/>
              <a:t>Monitoring</a:t>
            </a:r>
            <a:r>
              <a:rPr lang="en-US" b="0" dirty="0"/>
              <a:t> – </a:t>
            </a:r>
            <a:r>
              <a:rPr lang="en-US" sz="1800" b="0" dirty="0"/>
              <a:t>measures for which performance will be tracked, either because a) recent performance is high or b) data are not currently available (</a:t>
            </a:r>
            <a:r>
              <a:rPr lang="en-US" sz="1800" b="0" kern="1200" dirty="0"/>
              <a:t>e.g., some opioid measures).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measures that utilize claims data will be calculated at the ACO level</a:t>
            </a:r>
          </a:p>
          <a:p>
            <a:pPr marL="1085850" lvl="2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measures that utilize clinical data will be calculated at alternative levels (e.g., hospital, state)</a:t>
            </a:r>
          </a:p>
          <a:p>
            <a:pPr marL="1085850" lvl="2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</a:pPr>
            <a:endParaRPr lang="en-US" sz="500" dirty="0"/>
          </a:p>
          <a:p>
            <a:pPr marL="803275" lvl="1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en-US" u="sng" dirty="0"/>
              <a:t>Developmental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measure concepts that address important areas of health/outcomes, but for which a specific measure has not been defined, and 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measures not yet validated and/or tested for implementation (e.g., weight loss, tobacco quit rate)</a:t>
            </a:r>
          </a:p>
        </p:txBody>
      </p:sp>
    </p:spTree>
    <p:extLst>
      <p:ext uri="{BB962C8B-B14F-4D97-AF65-F5344CB8AC3E}">
        <p14:creationId xmlns:p14="http://schemas.microsoft.com/office/powerpoint/2010/main" val="3414596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EDE85F-2556-4D0E-928E-7D197961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0CD1A-62C6-437E-A148-605BEE2EA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352" y="1371600"/>
            <a:ext cx="8077200" cy="4663440"/>
          </a:xfrm>
        </p:spPr>
        <p:txBody>
          <a:bodyPr/>
          <a:lstStyle/>
          <a:p>
            <a:r>
              <a:rPr lang="en-US" dirty="0"/>
              <a:t>The Taskforce is revisiting the following measure categories:</a:t>
            </a:r>
            <a:endParaRPr lang="en-US" sz="500" dirty="0"/>
          </a:p>
          <a:p>
            <a:pPr marL="803275" lvl="1" indent="-457200">
              <a:spcAft>
                <a:spcPts val="600"/>
              </a:spcAft>
              <a:buFont typeface="+mj-lt"/>
              <a:buAutoNum type="arabicPeriod" startAt="5"/>
            </a:pPr>
            <a:r>
              <a:rPr lang="en-US" u="sng" dirty="0"/>
              <a:t>On Deck</a:t>
            </a:r>
            <a:r>
              <a:rPr lang="en-US" sz="1800" b="0" dirty="0"/>
              <a:t> – measures that will be moved into the contractual measure set in the next two (or three) years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measures of importance to the Taskforce, but not ready for implementation.  The measures do not necessarily require testing or further refinement (i.e., they are not developmental).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endParaRPr lang="en-US" sz="500" kern="1200" dirty="0">
              <a:latin typeface="Book Antiqua" panose="02040602050305030304" pitchFamily="18" charset="0"/>
            </a:endParaRPr>
          </a:p>
          <a:p>
            <a:pPr marL="803275" lvl="1" indent="-457200">
              <a:spcAft>
                <a:spcPts val="600"/>
              </a:spcAft>
              <a:buFont typeface="+mj-lt"/>
              <a:buAutoNum type="arabicPeriod" startAt="5"/>
            </a:pPr>
            <a:r>
              <a:rPr lang="en-US" u="sng" dirty="0"/>
              <a:t>Innovation</a:t>
            </a:r>
            <a:r>
              <a:rPr lang="en-US" b="0" dirty="0"/>
              <a:t> </a:t>
            </a:r>
          </a:p>
          <a:p>
            <a:pPr marL="1085850" lvl="2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measures that will supplement the menu set and not the core set.</a:t>
            </a:r>
          </a:p>
          <a:p>
            <a:pPr marL="1085850" lvl="2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measures that are outside of the core and menu sets, are of mutual interest to a given payer-ACO dyad, and are not developmental in nature.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endParaRPr lang="en-US" kern="1200" dirty="0">
              <a:latin typeface="Book Antiqua" panose="02040602050305030304" pitchFamily="18" charset="0"/>
            </a:endParaRP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79557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3853F8-690B-46C7-9783-6CD6F1B89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“Innovation” Measures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51ADB-C51C-4C16-BB3F-A10479E292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EOHHS staff have been discussing the concept of Innovation Measures since the last meeting and pose the following questions to the Taskforce:</a:t>
            </a:r>
          </a:p>
          <a:p>
            <a:endParaRPr lang="en-US" sz="200" dirty="0"/>
          </a:p>
          <a:p>
            <a:pPr marL="803275" lvl="1" indent="-457200">
              <a:buFont typeface="+mj-lt"/>
              <a:buAutoNum type="arabicPeriod"/>
            </a:pPr>
            <a:r>
              <a:rPr lang="en-US" dirty="0"/>
              <a:t>Should there be an allowance for any non-aligned measures in an aligned measure set?  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Don’t such measures defeat the purpose of an aligned measure set?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endParaRPr lang="en-US" kern="1200" dirty="0">
              <a:latin typeface="Book Antiqua" panose="02040602050305030304" pitchFamily="18" charset="0"/>
            </a:endParaRPr>
          </a:p>
          <a:p>
            <a:pPr marL="803275" lvl="1" indent="-457200">
              <a:buFont typeface="+mj-lt"/>
              <a:buAutoNum type="arabicPeriod"/>
            </a:pPr>
            <a:r>
              <a:rPr lang="en-US" b="0" dirty="0"/>
              <a:t>I</a:t>
            </a:r>
            <a:r>
              <a:rPr lang="en-US" dirty="0"/>
              <a:t>f such measures are included... </a:t>
            </a:r>
          </a:p>
          <a:p>
            <a:pPr marL="1085850" lvl="2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would it be better to name them “Supplemental” measures since by definition they may not actually be innovative?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should they be limited to one or two at most?</a:t>
            </a:r>
          </a:p>
        </p:txBody>
      </p:sp>
    </p:spTree>
    <p:extLst>
      <p:ext uri="{BB962C8B-B14F-4D97-AF65-F5344CB8AC3E}">
        <p14:creationId xmlns:p14="http://schemas.microsoft.com/office/powerpoint/2010/main" val="2749678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0B5000-1971-4E57-9BFB-A5F40EF0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CF473-CEEB-4E40-8721-D7316182C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8077200" cy="455623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The Taskforce tentatively endorsed 33 measures during its initial review.</a:t>
            </a:r>
          </a:p>
          <a:p>
            <a:pPr lvl="1"/>
            <a:r>
              <a:rPr lang="en-US" b="0" dirty="0"/>
              <a:t>On 4-26-18 the Taskforce gave final endorsement to three measures and moved three measures to the “Monitoring” set.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20A61A1-8517-48DA-A105-6FE53F0788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8489802"/>
              </p:ext>
            </p:extLst>
          </p:nvPr>
        </p:nvGraphicFramePr>
        <p:xfrm>
          <a:off x="533400" y="2659062"/>
          <a:ext cx="82296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302954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91A74B-1743-4B20-A8B2-4C96BDEA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9343F3-03AD-468C-9393-5834D1885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861692"/>
              </p:ext>
            </p:extLst>
          </p:nvPr>
        </p:nvGraphicFramePr>
        <p:xfrm>
          <a:off x="685800" y="1066800"/>
          <a:ext cx="7863840" cy="4251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779985106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28642935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02039112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88561764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766019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Domain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Sub-Domain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Tentatively Endorsed Measures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Tentatively Endorsed Monitoring Measures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Tentatively Endorsed Developmental Measures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32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21882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Prevention and Early Detection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Physical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sng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sng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44894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marL="91440"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Mental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74995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SUD Conditions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09049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marL="91440"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Oral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080072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Chronic Illness Care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Physical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8191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Mental Health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73151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SUD Conditions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29513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Acute Care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065635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Maternity Care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632386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Equity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59190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Social Determinants of Health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3803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Patient Experience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171841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Integration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83848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30 </a:t>
                      </a:r>
                      <a:r>
                        <a:rPr lang="en-US" sz="1400" b="1" i="0" u="none" strike="sng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7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i="0" u="none" strike="sng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443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E08574-87CF-4E3D-9E0B-034FF8672EDA}"/>
              </a:ext>
            </a:extLst>
          </p:cNvPr>
          <p:cNvSpPr txBox="1"/>
          <p:nvPr/>
        </p:nvSpPr>
        <p:spPr>
          <a:xfrm>
            <a:off x="685800" y="5289828"/>
            <a:ext cx="78638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u="sng" dirty="0">
                <a:latin typeface="Book Antiqua" panose="02040602050305030304" pitchFamily="18" charset="0"/>
              </a:rPr>
              <a:t>Note</a:t>
            </a:r>
            <a:r>
              <a:rPr lang="en-US" sz="1350" dirty="0">
                <a:latin typeface="Book Antiqua" panose="02040602050305030304" pitchFamily="18" charset="0"/>
              </a:rPr>
              <a:t>: The following domains have no measures in them:</a:t>
            </a:r>
          </a:p>
          <a:p>
            <a:endParaRPr lang="en-US" sz="1350" dirty="0">
              <a:latin typeface="Book Antiqua" panose="02040602050305030304" pitchFamily="18" charset="0"/>
            </a:endParaRPr>
          </a:p>
          <a:p>
            <a:endParaRPr lang="en-US" sz="1350" dirty="0">
              <a:latin typeface="Book Antiqua" panose="02040602050305030304" pitchFamily="18" charset="0"/>
            </a:endParaRPr>
          </a:p>
          <a:p>
            <a:endParaRPr lang="en-US" sz="1350" dirty="0">
              <a:latin typeface="Book Antiqua" panose="02040602050305030304" pitchFamily="18" charset="0"/>
            </a:endParaRPr>
          </a:p>
          <a:p>
            <a:endParaRPr lang="en-US" sz="500" dirty="0">
              <a:latin typeface="Book Antiqua" panose="02040602050305030304" pitchFamily="18" charset="0"/>
            </a:endParaRPr>
          </a:p>
          <a:p>
            <a:r>
              <a:rPr lang="en-US" sz="1350" dirty="0">
                <a:latin typeface="Book Antiqua" panose="02040602050305030304" pitchFamily="18" charset="0"/>
              </a:rPr>
              <a:t>Please note, however, that some measures span multiple domains (e.g., CG-CAHPS is listed under “Patient Experience” but can also be placed within “Patient/Provider Communication”).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A6C6F-F56E-43C0-AB38-E5C501C97EF8}"/>
              </a:ext>
            </a:extLst>
          </p:cNvPr>
          <p:cNvSpPr txBox="1"/>
          <p:nvPr/>
        </p:nvSpPr>
        <p:spPr>
          <a:xfrm>
            <a:off x="914400" y="5518428"/>
            <a:ext cx="7924800" cy="71558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Health Behaviors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Care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Patient/Provider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Patient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Team-based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Book Antiqua" panose="02040602050305030304" pitchFamily="18" charset="0"/>
              </a:rPr>
              <a:t>Relationship-centered Care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EA43A6-CD9D-4345-B396-FEF13F2B0716}"/>
              </a:ext>
            </a:extLst>
          </p:cNvPr>
          <p:cNvCxnSpPr/>
          <p:nvPr/>
        </p:nvCxnSpPr>
        <p:spPr bwMode="auto">
          <a:xfrm>
            <a:off x="6492240" y="5193792"/>
            <a:ext cx="1524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0418835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0B5000-1971-4E57-9BFB-A5F40EF0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CF473-CEEB-4E40-8721-D7316182C7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 we conduct our second pass measures review, we will focus first on the tentatively endorsed measures and temporarily put aside the monitoring and developmental measures.</a:t>
            </a:r>
          </a:p>
          <a:p>
            <a:endParaRPr lang="en-US" sz="300" dirty="0"/>
          </a:p>
          <a:p>
            <a:r>
              <a:rPr lang="en-US" dirty="0"/>
              <a:t>For each measure, please consider  the following questions: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0" dirty="0"/>
              <a:t>Should we keep this measure in the final measure set?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0" dirty="0"/>
              <a:t>If so, should it be a core, menu, on deck, or monitoring measure? </a:t>
            </a:r>
          </a:p>
          <a:p>
            <a:pPr marL="914400" lvl="1" indent="-457200">
              <a:buFont typeface="+mj-lt"/>
              <a:buAutoNum type="arabicPeriod"/>
            </a:pPr>
            <a:endParaRPr lang="en-US" sz="300" dirty="0"/>
          </a:p>
          <a:p>
            <a:pPr marL="381000" lvl="1" indent="-381000">
              <a:buFont typeface="Wingdings" pitchFamily="2" charset="2"/>
              <a:buChar char="n"/>
            </a:pPr>
            <a:r>
              <a:rPr lang="en-US" dirty="0"/>
              <a:t>Taskforce members should closely consider the guiding principles while reviewing measures.</a:t>
            </a:r>
          </a:p>
        </p:txBody>
      </p:sp>
    </p:spTree>
    <p:extLst>
      <p:ext uri="{BB962C8B-B14F-4D97-AF65-F5344CB8AC3E}">
        <p14:creationId xmlns:p14="http://schemas.microsoft.com/office/powerpoint/2010/main" val="195054811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AAF40E-DC4C-42FA-BD73-F025E34D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BACF2-1E2B-477F-A369-6556FD851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234965"/>
            <a:ext cx="8229600" cy="507350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The Taskforce should evaluate whether </a:t>
            </a:r>
            <a:r>
              <a:rPr lang="en-US" i="1" dirty="0"/>
              <a:t>each measure individually </a:t>
            </a:r>
            <a:r>
              <a:rPr lang="en-US" dirty="0"/>
              <a:t>meets the following guiding principles: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u="sng" dirty="0"/>
              <a:t>Evidence-based, scientifically acceptable, nationally-endorsed</a:t>
            </a:r>
            <a:r>
              <a:rPr lang="en-US" b="0" dirty="0"/>
              <a:t> and valid at the level at which it is being used (ACO-level in particular).*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Required </a:t>
            </a:r>
            <a:r>
              <a:rPr lang="en-US" b="0" u="sng" dirty="0"/>
              <a:t>data should be either readily available</a:t>
            </a:r>
            <a:r>
              <a:rPr lang="en-US" b="0" dirty="0"/>
              <a:t>, not overly burdensome to collect, or, if burdensome, of </a:t>
            </a:r>
            <a:r>
              <a:rPr lang="en-US" b="0" u="sng" dirty="0"/>
              <a:t>demonstrable value </a:t>
            </a:r>
            <a:r>
              <a:rPr lang="en-US" b="0" dirty="0"/>
              <a:t>for improving patient care.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Represents an </a:t>
            </a:r>
            <a:r>
              <a:rPr lang="en-US" b="0" u="sng" dirty="0"/>
              <a:t>opportunity for improvement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Is </a:t>
            </a:r>
            <a:r>
              <a:rPr lang="en-US" b="0" u="sng" dirty="0"/>
              <a:t>important to consumers and supports the triple aim</a:t>
            </a:r>
            <a:r>
              <a:rPr lang="en-US" b="0" dirty="0"/>
              <a:t> of better care, better health and lower cost.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E2AE8-86F8-40AF-8863-0AAE825031B1}"/>
              </a:ext>
            </a:extLst>
          </p:cNvPr>
          <p:cNvSpPr/>
          <p:nvPr/>
        </p:nvSpPr>
        <p:spPr>
          <a:xfrm>
            <a:off x="533400" y="51816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1125">
              <a:spcAft>
                <a:spcPts val="600"/>
              </a:spcAft>
            </a:pPr>
            <a:r>
              <a:rPr lang="en-US" sz="1600" dirty="0">
                <a:latin typeface="Book Antiqua" panose="02040602050305030304" pitchFamily="18" charset="0"/>
              </a:rPr>
              <a:t>*Shall include but not be limited to measures that have been endorsed by the National Committee for Quality Assurance (NCQA) and/or the National Quality Forum (NQF).</a:t>
            </a:r>
          </a:p>
        </p:txBody>
      </p:sp>
    </p:spTree>
    <p:extLst>
      <p:ext uri="{BB962C8B-B14F-4D97-AF65-F5344CB8AC3E}">
        <p14:creationId xmlns:p14="http://schemas.microsoft.com/office/powerpoint/2010/main" val="35206813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AAF40E-DC4C-42FA-BD73-F025E34D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BACF2-1E2B-477F-A369-6556FD851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234965"/>
            <a:ext cx="8229600" cy="507350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The Taskforce should evaluate if the measure set </a:t>
            </a:r>
            <a:r>
              <a:rPr lang="en-US" i="1" dirty="0"/>
              <a:t>as a whole </a:t>
            </a:r>
            <a:r>
              <a:rPr lang="en-US" dirty="0"/>
              <a:t>meets the following guiding principles: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u="sng" dirty="0"/>
              <a:t>Prioritize health outcomes</a:t>
            </a:r>
            <a:r>
              <a:rPr lang="en-US" b="0" dirty="0"/>
              <a:t>, including measures sourced from clinical and patient-reported data 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u="sng" dirty="0"/>
              <a:t>Provide a largely complete and holistic view</a:t>
            </a:r>
            <a:r>
              <a:rPr lang="en-US" b="0" dirty="0"/>
              <a:t> of the entity being evaluated (e.g., ACO)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The measure set should </a:t>
            </a:r>
            <a:r>
              <a:rPr lang="en-US" b="0" u="sng" dirty="0"/>
              <a:t>strive for parsimony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Taken as a whole, high performance on the proposed measure set should </a:t>
            </a:r>
            <a:r>
              <a:rPr lang="en-US" b="0" u="sng" dirty="0"/>
              <a:t>significantly advance the delivery system toward the goals of safe, timely, effective, efficient, equitable, patient-centered (STEEEP) care</a:t>
            </a:r>
            <a:r>
              <a:rPr lang="en-US" b="0" dirty="0"/>
              <a:t>.</a:t>
            </a:r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u="sng" dirty="0"/>
              <a:t>Promotes value</a:t>
            </a:r>
            <a:r>
              <a:rPr lang="en-US" b="0" dirty="0"/>
              <a:t>** for consumers, purchasers, and providers. 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E2AE8-86F8-40AF-8863-0AAE825031B1}"/>
              </a:ext>
            </a:extLst>
          </p:cNvPr>
          <p:cNvSpPr/>
          <p:nvPr/>
        </p:nvSpPr>
        <p:spPr>
          <a:xfrm>
            <a:off x="533400" y="547747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1125">
              <a:spcAft>
                <a:spcPts val="600"/>
              </a:spcAft>
            </a:pPr>
            <a:r>
              <a:rPr lang="en-US" sz="1600" dirty="0">
                <a:latin typeface="Book Antiqua" panose="02040602050305030304" pitchFamily="18" charset="0"/>
              </a:rPr>
              <a:t>**“Value” has different meanings from the perspectives of consumer, purchasers and providers, but may include patient-centeredness, evidence-based, clinical effectiveness, and cost-effectiveness among other value attributes.</a:t>
            </a:r>
          </a:p>
        </p:txBody>
      </p:sp>
    </p:spTree>
    <p:extLst>
      <p:ext uri="{BB962C8B-B14F-4D97-AF65-F5344CB8AC3E}">
        <p14:creationId xmlns:p14="http://schemas.microsoft.com/office/powerpoint/2010/main" val="166184120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and Early Detection – </a:t>
            </a:r>
            <a:br>
              <a:rPr lang="en-US" dirty="0"/>
            </a:br>
            <a:r>
              <a:rPr lang="en-US" dirty="0"/>
              <a:t>Physical Health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143001"/>
            <a:ext cx="8178800" cy="2285999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Childhood Immunization Status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Immunizations for Adolescents</a:t>
            </a:r>
          </a:p>
          <a:p>
            <a:pPr marL="45720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Influenza Immunization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Chlamydia Screening - Ages 16-20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Chlamydia Screening - Ages 21-24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Colorectal Cancer Screening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Cervical Cancer Screening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Breast Cancer Screening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3767138"/>
            <a:ext cx="8178799" cy="881062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Well-Child Visits in the First 15 Months of Life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Well-Child Visits in the 3rd, 4th, 5th, and 6th Years of Life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Adolescent Well-Care Visit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200308" y="1143001"/>
            <a:ext cx="446276" cy="22859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69503" y="36576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0" y="5102352"/>
            <a:ext cx="8178799" cy="612648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69503" y="4724400"/>
            <a:ext cx="707886" cy="1371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61D87-04AE-4927-BC43-0ABBEE102D8C}"/>
              </a:ext>
            </a:extLst>
          </p:cNvPr>
          <p:cNvSpPr/>
          <p:nvPr/>
        </p:nvSpPr>
        <p:spPr bwMode="auto">
          <a:xfrm>
            <a:off x="736600" y="1143000"/>
            <a:ext cx="8178799" cy="8382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1BF90E-4919-4F08-9D09-CD9BDF419479}"/>
              </a:ext>
            </a:extLst>
          </p:cNvPr>
          <p:cNvSpPr/>
          <p:nvPr/>
        </p:nvSpPr>
        <p:spPr bwMode="auto">
          <a:xfrm>
            <a:off x="731282" y="1981200"/>
            <a:ext cx="8184117" cy="1447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7356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and Early Detection – </a:t>
            </a:r>
            <a:br>
              <a:rPr lang="en-US" dirty="0"/>
            </a:br>
            <a:r>
              <a:rPr lang="en-US" dirty="0"/>
              <a:t>Mental Health and Oral Health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811369"/>
            <a:ext cx="3726524" cy="1008031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kern="1200" dirty="0">
                <a:ea typeface="+mn-ea"/>
              </a:rPr>
              <a:t>Depression Screening and Follow-Up for Adolescents </a:t>
            </a:r>
            <a:r>
              <a:rPr lang="en-US" sz="1700" b="0" dirty="0"/>
              <a:t>and Adults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3286539"/>
            <a:ext cx="3726524" cy="6096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108226" y="1661356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108226" y="3048000"/>
            <a:ext cx="707886" cy="1086678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1" y="4321573"/>
            <a:ext cx="3726523" cy="91440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Developmental Screening for Behavioral Health Needs: Under Age 21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108226" y="4224704"/>
            <a:ext cx="707886" cy="1108138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3C7964-2D1B-433B-9E97-C26EE2023E6D}"/>
              </a:ext>
            </a:extLst>
          </p:cNvPr>
          <p:cNvSpPr txBox="1">
            <a:spLocks/>
          </p:cNvSpPr>
          <p:nvPr/>
        </p:nvSpPr>
        <p:spPr bwMode="auto">
          <a:xfrm>
            <a:off x="5260847" y="1811369"/>
            <a:ext cx="3730753" cy="720662"/>
          </a:xfrm>
          <a:prstGeom prst="rect">
            <a:avLst/>
          </a:prstGeom>
          <a:solidFill>
            <a:srgbClr val="92D050">
              <a:alpha val="10196"/>
            </a:srgbClr>
          </a:solidFill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spcCol="0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880" indent="0">
              <a:spcAft>
                <a:spcPts val="0"/>
              </a:spcAft>
              <a:buFont typeface="Wingdings" pitchFamily="2" charset="2"/>
              <a:buNone/>
            </a:pPr>
            <a:r>
              <a:rPr lang="en-US" sz="1700" b="0" kern="0" dirty="0"/>
              <a:t>None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378F7C-AAD7-433D-BB9B-975CC845F13B}"/>
              </a:ext>
            </a:extLst>
          </p:cNvPr>
          <p:cNvSpPr txBox="1">
            <a:spLocks/>
          </p:cNvSpPr>
          <p:nvPr/>
        </p:nvSpPr>
        <p:spPr bwMode="auto">
          <a:xfrm>
            <a:off x="5260847" y="3047999"/>
            <a:ext cx="3730753" cy="1125569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Primary Caries Prevention Intervention as Offered by Primary Care Providers, including Dentists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A51AD-6FEB-4FA3-967B-AC48E40E5671}"/>
              </a:ext>
            </a:extLst>
          </p:cNvPr>
          <p:cNvSpPr txBox="1"/>
          <p:nvPr/>
        </p:nvSpPr>
        <p:spPr>
          <a:xfrm>
            <a:off x="4632473" y="1524001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28E2F-0A9F-4B55-8403-6203CA05C634}"/>
              </a:ext>
            </a:extLst>
          </p:cNvPr>
          <p:cNvSpPr txBox="1"/>
          <p:nvPr/>
        </p:nvSpPr>
        <p:spPr>
          <a:xfrm>
            <a:off x="4632473" y="3077383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57A64EA-A36F-4D26-8601-137C1F8F60B2}"/>
              </a:ext>
            </a:extLst>
          </p:cNvPr>
          <p:cNvSpPr txBox="1">
            <a:spLocks/>
          </p:cNvSpPr>
          <p:nvPr/>
        </p:nvSpPr>
        <p:spPr bwMode="auto">
          <a:xfrm>
            <a:off x="5260848" y="4620831"/>
            <a:ext cx="3730752" cy="66836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038017-896C-4315-98C8-67AAEF398497}"/>
              </a:ext>
            </a:extLst>
          </p:cNvPr>
          <p:cNvSpPr txBox="1"/>
          <p:nvPr/>
        </p:nvSpPr>
        <p:spPr>
          <a:xfrm>
            <a:off x="4632473" y="4307315"/>
            <a:ext cx="707886" cy="12954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29FCF6-EC79-474B-936C-65E10A1C8D31}"/>
              </a:ext>
            </a:extLst>
          </p:cNvPr>
          <p:cNvSpPr txBox="1"/>
          <p:nvPr/>
        </p:nvSpPr>
        <p:spPr>
          <a:xfrm rot="5400000">
            <a:off x="6895391" y="-626512"/>
            <a:ext cx="461665" cy="3730754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Oral Health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6E59B-49E8-4937-A8A6-9F581CA052B9}"/>
              </a:ext>
            </a:extLst>
          </p:cNvPr>
          <p:cNvSpPr txBox="1"/>
          <p:nvPr/>
        </p:nvSpPr>
        <p:spPr>
          <a:xfrm rot="5400000">
            <a:off x="2369029" y="-624397"/>
            <a:ext cx="461665" cy="372652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Mental Health</a:t>
            </a:r>
          </a:p>
        </p:txBody>
      </p:sp>
    </p:spTree>
    <p:extLst>
      <p:ext uri="{BB962C8B-B14F-4D97-AF65-F5344CB8AC3E}">
        <p14:creationId xmlns:p14="http://schemas.microsoft.com/office/powerpoint/2010/main" val="13169755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4-26-18 Meeting Decisions &amp; Discussion of Follow-Up Items</a:t>
            </a:r>
          </a:p>
          <a:p>
            <a:r>
              <a:rPr lang="en-US" dirty="0"/>
              <a:t>Continue Second Pass of Measure Review</a:t>
            </a:r>
          </a:p>
          <a:p>
            <a:r>
              <a:rPr lang="en-US" dirty="0"/>
              <a:t>Discuss Small Set of Candidate Core Measures</a:t>
            </a:r>
          </a:p>
          <a:p>
            <a:r>
              <a:rPr lang="en-US" dirty="0"/>
              <a:t>Revisit “On Deck”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16002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938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Illness Care – </a:t>
            </a:r>
            <a:br>
              <a:rPr lang="en-US" dirty="0"/>
            </a:br>
            <a:r>
              <a:rPr lang="en-US" dirty="0"/>
              <a:t>Physical Health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19199"/>
            <a:ext cx="8178800" cy="1828800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Asthma Medication Ratio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Controlling High Blood Pressure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Comprehensive Diabetes Care: Hemoglobin A1c (HbA1c) Poor Control (&gt;9.0%)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Comprehensive Diabetes Care: Hemoglobin A1c (HbA1c) Control (&lt;8.0%)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Comprehensive Diabetes Care: Eye Exam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Comprehensive Diabetes Care: Blood Pressure Control (&lt;140/90 mm Hg)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3444240"/>
            <a:ext cx="8178799" cy="73152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Comprehensive Diabetes Care: Hemoglobin A1c Testing 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Comprehensive Diabetes Care: Medical Attention for Nephropathy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76200" y="1219199"/>
            <a:ext cx="707886" cy="1828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76200" y="32766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0" y="4572000"/>
            <a:ext cx="8178799" cy="152400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Optimal Asthma Control 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Optimal Diabetes Care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Blood Pressure Control (Concept)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Statin Therapy (Medication Intensity or Medical/LDL Goal) for Patients with Diabetes (Concept)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76200" y="4648199"/>
            <a:ext cx="707886" cy="1371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</p:spTree>
    <p:extLst>
      <p:ext uri="{BB962C8B-B14F-4D97-AF65-F5344CB8AC3E}">
        <p14:creationId xmlns:p14="http://schemas.microsoft.com/office/powerpoint/2010/main" val="413398208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Illness Care – </a:t>
            </a:r>
            <a:br>
              <a:rPr lang="en-US" dirty="0"/>
            </a:br>
            <a:r>
              <a:rPr lang="en-US" dirty="0"/>
              <a:t>Mental Health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19198"/>
            <a:ext cx="8178800" cy="2796543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dirty="0">
                <a:solidFill>
                  <a:schemeClr val="accent2"/>
                </a:solidFill>
              </a:rPr>
              <a:t>Metabolic Monitoring for Children and Adolescents on Antipsychotics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dirty="0">
                <a:solidFill>
                  <a:schemeClr val="accent2"/>
                </a:solidFill>
              </a:rPr>
              <a:t>Follow-Up Care for Children Prescribed ADHD Medication - Continuation &amp; Maintenance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dirty="0">
                <a:solidFill>
                  <a:schemeClr val="accent2"/>
                </a:solidFill>
              </a:rPr>
              <a:t>Use of First-Line Psychosocial Care for Children and Adolescents on Antipsychotics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kern="1200" dirty="0">
                <a:solidFill>
                  <a:schemeClr val="accent2"/>
                </a:solidFill>
              </a:rPr>
              <a:t>Child and Adolescent Major Depressive Disorder: Suicide Risk Assessment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Utilization of the PHQ-9 Tool for Adolescents and Adults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Depression Remission and Response for Adolescents and Adults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dirty="0">
                <a:solidFill>
                  <a:schemeClr val="accent2"/>
                </a:solidFill>
              </a:rPr>
              <a:t>Follow-Up After Hospitalization for Mental Illness (7-Day)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dirty="0">
                <a:solidFill>
                  <a:schemeClr val="accent2"/>
                </a:solidFill>
              </a:rPr>
              <a:t>Follow-Up After Hospitalization for Mental Illness (30-Day)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dirty="0">
                <a:solidFill>
                  <a:schemeClr val="accent2"/>
                </a:solidFill>
              </a:rPr>
              <a:t>Follow-up After Emergency Department Visit for Mental Health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4366261"/>
            <a:ext cx="8178799" cy="73152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207005" y="1219199"/>
            <a:ext cx="446276" cy="249936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76200" y="41910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0" y="5501640"/>
            <a:ext cx="8178799" cy="73152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76200" y="5410200"/>
            <a:ext cx="707886" cy="1371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EACCE8-A227-476A-8CFB-A9678D5C1E88}"/>
              </a:ext>
            </a:extLst>
          </p:cNvPr>
          <p:cNvSpPr txBox="1"/>
          <p:nvPr/>
        </p:nvSpPr>
        <p:spPr>
          <a:xfrm>
            <a:off x="4876800" y="6258580"/>
            <a:ext cx="403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2"/>
                </a:solidFill>
                <a:latin typeface="Book Antiqua" panose="02040602050305030304" pitchFamily="18" charset="0"/>
              </a:rPr>
              <a:t>Italics indicate the measure may have an inadequate denominator size at the payer/ACO level.</a:t>
            </a:r>
          </a:p>
        </p:txBody>
      </p:sp>
    </p:spTree>
    <p:extLst>
      <p:ext uri="{BB962C8B-B14F-4D97-AF65-F5344CB8AC3E}">
        <p14:creationId xmlns:p14="http://schemas.microsoft.com/office/powerpoint/2010/main" val="30388878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Illness Care – </a:t>
            </a:r>
            <a:br>
              <a:rPr lang="en-US" dirty="0"/>
            </a:br>
            <a:r>
              <a:rPr lang="en-US" dirty="0"/>
              <a:t>Substance Use Disorder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19199"/>
            <a:ext cx="8178800" cy="1508761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Initiation and Engagement of Alcohol and Other Drug Dependence Treatment - Initiation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Initiation and Engagement of Alcohol and Other Drug Dependence Treatment - Engagement</a:t>
            </a:r>
          </a:p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1" dirty="0">
                <a:solidFill>
                  <a:schemeClr val="accent2"/>
                </a:solidFill>
              </a:rPr>
              <a:t>Continuity of Pharmacotherapy for Opioid Use Disorder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3070861"/>
            <a:ext cx="8178799" cy="73152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76200" y="1219199"/>
            <a:ext cx="707886" cy="1524003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76200" y="28956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0" y="4282440"/>
            <a:ext cx="8178799" cy="73152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76200" y="3962400"/>
            <a:ext cx="707886" cy="1371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Develop-mental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1B8252-00FB-4762-9AFF-E2A912897CEF}"/>
              </a:ext>
            </a:extLst>
          </p:cNvPr>
          <p:cNvSpPr txBox="1"/>
          <p:nvPr/>
        </p:nvSpPr>
        <p:spPr>
          <a:xfrm>
            <a:off x="4953000" y="6258580"/>
            <a:ext cx="39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2"/>
                </a:solidFill>
                <a:latin typeface="Book Antiqua" panose="02040602050305030304" pitchFamily="18" charset="0"/>
              </a:rPr>
              <a:t>Italics indicate the measure may have an inadequate denominator size at the payer/ACO level.</a:t>
            </a:r>
          </a:p>
        </p:txBody>
      </p:sp>
    </p:spTree>
    <p:extLst>
      <p:ext uri="{BB962C8B-B14F-4D97-AF65-F5344CB8AC3E}">
        <p14:creationId xmlns:p14="http://schemas.microsoft.com/office/powerpoint/2010/main" val="395549161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Care and Maternity Care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773268"/>
            <a:ext cx="3726524" cy="720662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Use of Imaging Studies for Low Back Pain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3162300"/>
            <a:ext cx="3726524" cy="6096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108226" y="14859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108226" y="29337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1" y="4513231"/>
            <a:ext cx="3726523" cy="1108138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Functional Status Assessment for Total Knee Replacement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Functional Status Assessment for Total Hip Replacement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239031" y="4229100"/>
            <a:ext cx="446276" cy="16764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3C7964-2D1B-433B-9E97-C26EE2023E6D}"/>
              </a:ext>
            </a:extLst>
          </p:cNvPr>
          <p:cNvSpPr txBox="1">
            <a:spLocks/>
          </p:cNvSpPr>
          <p:nvPr/>
        </p:nvSpPr>
        <p:spPr bwMode="auto">
          <a:xfrm>
            <a:off x="5260847" y="1773268"/>
            <a:ext cx="3730753" cy="720662"/>
          </a:xfrm>
          <a:prstGeom prst="rect">
            <a:avLst/>
          </a:prstGeom>
          <a:solidFill>
            <a:srgbClr val="92D050">
              <a:alpha val="10196"/>
            </a:srgbClr>
          </a:solidFill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spcCol="0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Contraceptive Care - Postpartum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378F7C-AAD7-433D-BB9B-975CC845F13B}"/>
              </a:ext>
            </a:extLst>
          </p:cNvPr>
          <p:cNvSpPr txBox="1">
            <a:spLocks/>
          </p:cNvSpPr>
          <p:nvPr/>
        </p:nvSpPr>
        <p:spPr bwMode="auto">
          <a:xfrm>
            <a:off x="5260847" y="3162300"/>
            <a:ext cx="3730753" cy="8382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Prenatal &amp; Postpartum Care - Timeliness of Prenatal Care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Incidence of Episiotomy</a:t>
            </a:r>
            <a:endParaRPr lang="en-US" sz="17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A51AD-6FEB-4FA3-967B-AC48E40E5671}"/>
              </a:ext>
            </a:extLst>
          </p:cNvPr>
          <p:cNvSpPr txBox="1"/>
          <p:nvPr/>
        </p:nvSpPr>
        <p:spPr>
          <a:xfrm>
            <a:off x="4632473" y="14859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28E2F-0A9F-4B55-8403-6203CA05C634}"/>
              </a:ext>
            </a:extLst>
          </p:cNvPr>
          <p:cNvSpPr txBox="1"/>
          <p:nvPr/>
        </p:nvSpPr>
        <p:spPr>
          <a:xfrm>
            <a:off x="4632473" y="29337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57A64EA-A36F-4D26-8601-137C1F8F60B2}"/>
              </a:ext>
            </a:extLst>
          </p:cNvPr>
          <p:cNvSpPr txBox="1">
            <a:spLocks/>
          </p:cNvSpPr>
          <p:nvPr/>
        </p:nvSpPr>
        <p:spPr bwMode="auto">
          <a:xfrm>
            <a:off x="5260848" y="4513231"/>
            <a:ext cx="3730752" cy="66836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None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038017-896C-4315-98C8-67AAEF398497}"/>
              </a:ext>
            </a:extLst>
          </p:cNvPr>
          <p:cNvSpPr txBox="1"/>
          <p:nvPr/>
        </p:nvSpPr>
        <p:spPr>
          <a:xfrm>
            <a:off x="4763278" y="4191000"/>
            <a:ext cx="446276" cy="1752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29FCF6-EC79-474B-936C-65E10A1C8D31}"/>
              </a:ext>
            </a:extLst>
          </p:cNvPr>
          <p:cNvSpPr txBox="1"/>
          <p:nvPr/>
        </p:nvSpPr>
        <p:spPr>
          <a:xfrm rot="5400000">
            <a:off x="6895391" y="-626512"/>
            <a:ext cx="461665" cy="3730754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Maternity Care*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6E59B-49E8-4937-A8A6-9F581CA052B9}"/>
              </a:ext>
            </a:extLst>
          </p:cNvPr>
          <p:cNvSpPr txBox="1"/>
          <p:nvPr/>
        </p:nvSpPr>
        <p:spPr>
          <a:xfrm rot="5400000">
            <a:off x="2369029" y="-624397"/>
            <a:ext cx="461665" cy="372652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Acute Care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B407A6-4983-45AC-9646-C1B8548BAC65}"/>
              </a:ext>
            </a:extLst>
          </p:cNvPr>
          <p:cNvSpPr txBox="1"/>
          <p:nvPr/>
        </p:nvSpPr>
        <p:spPr>
          <a:xfrm>
            <a:off x="4683765" y="6096000"/>
            <a:ext cx="4307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*The Taskforce did not consider hospital-based maternity  care measures in Year 1, but will do so in Year 2.</a:t>
            </a:r>
          </a:p>
        </p:txBody>
      </p:sp>
    </p:spTree>
    <p:extLst>
      <p:ext uri="{BB962C8B-B14F-4D97-AF65-F5344CB8AC3E}">
        <p14:creationId xmlns:p14="http://schemas.microsoft.com/office/powerpoint/2010/main" val="238570152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Experience and Integration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773268"/>
            <a:ext cx="3726524" cy="720662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457200" indent="-27432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dirty="0"/>
              <a:t>CG-CAHPS (MHQP Version)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3162300"/>
            <a:ext cx="3726524" cy="6096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108226" y="14859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108226" y="29337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6601" y="4513230"/>
            <a:ext cx="3726523" cy="188756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A version of CG-CAHPS that supplements, modifies, or substitutes questions (including potentially the PPIC and PICS)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A modified version of CG-CAHPS for a non-primary care attributed population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239031" y="4229100"/>
            <a:ext cx="446276" cy="16764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3C7964-2D1B-433B-9E97-C26EE2023E6D}"/>
              </a:ext>
            </a:extLst>
          </p:cNvPr>
          <p:cNvSpPr txBox="1">
            <a:spLocks/>
          </p:cNvSpPr>
          <p:nvPr/>
        </p:nvSpPr>
        <p:spPr bwMode="auto">
          <a:xfrm>
            <a:off x="5260847" y="1773268"/>
            <a:ext cx="3730753" cy="720662"/>
          </a:xfrm>
          <a:prstGeom prst="rect">
            <a:avLst/>
          </a:prstGeom>
          <a:solidFill>
            <a:srgbClr val="92D050">
              <a:alpha val="10196"/>
            </a:srgbClr>
          </a:solidFill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spcCol="0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880" indent="0">
              <a:spcAft>
                <a:spcPts val="0"/>
              </a:spcAft>
              <a:buNone/>
            </a:pPr>
            <a:r>
              <a:rPr lang="en-US" sz="1700" b="0" dirty="0"/>
              <a:t>None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378F7C-AAD7-433D-BB9B-975CC845F13B}"/>
              </a:ext>
            </a:extLst>
          </p:cNvPr>
          <p:cNvSpPr txBox="1">
            <a:spLocks/>
          </p:cNvSpPr>
          <p:nvPr/>
        </p:nvSpPr>
        <p:spPr bwMode="auto">
          <a:xfrm>
            <a:off x="5260847" y="3162300"/>
            <a:ext cx="3730753" cy="8382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A51AD-6FEB-4FA3-967B-AC48E40E5671}"/>
              </a:ext>
            </a:extLst>
          </p:cNvPr>
          <p:cNvSpPr txBox="1"/>
          <p:nvPr/>
        </p:nvSpPr>
        <p:spPr>
          <a:xfrm>
            <a:off x="4632473" y="14859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28E2F-0A9F-4B55-8403-6203CA05C634}"/>
              </a:ext>
            </a:extLst>
          </p:cNvPr>
          <p:cNvSpPr txBox="1"/>
          <p:nvPr/>
        </p:nvSpPr>
        <p:spPr>
          <a:xfrm>
            <a:off x="4632473" y="2933700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57A64EA-A36F-4D26-8601-137C1F8F60B2}"/>
              </a:ext>
            </a:extLst>
          </p:cNvPr>
          <p:cNvSpPr txBox="1">
            <a:spLocks/>
          </p:cNvSpPr>
          <p:nvPr/>
        </p:nvSpPr>
        <p:spPr bwMode="auto">
          <a:xfrm>
            <a:off x="5260848" y="4513231"/>
            <a:ext cx="3730752" cy="66836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Community Tenure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038017-896C-4315-98C8-67AAEF398497}"/>
              </a:ext>
            </a:extLst>
          </p:cNvPr>
          <p:cNvSpPr txBox="1"/>
          <p:nvPr/>
        </p:nvSpPr>
        <p:spPr>
          <a:xfrm>
            <a:off x="4763278" y="4191000"/>
            <a:ext cx="446276" cy="1752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29FCF6-EC79-474B-936C-65E10A1C8D31}"/>
              </a:ext>
            </a:extLst>
          </p:cNvPr>
          <p:cNvSpPr txBox="1"/>
          <p:nvPr/>
        </p:nvSpPr>
        <p:spPr>
          <a:xfrm rot="5400000">
            <a:off x="6895391" y="-626512"/>
            <a:ext cx="461665" cy="3730754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Integration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6E59B-49E8-4937-A8A6-9F581CA052B9}"/>
              </a:ext>
            </a:extLst>
          </p:cNvPr>
          <p:cNvSpPr txBox="1"/>
          <p:nvPr/>
        </p:nvSpPr>
        <p:spPr>
          <a:xfrm rot="5400000">
            <a:off x="2369029" y="-624397"/>
            <a:ext cx="461665" cy="372652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Patient Experience</a:t>
            </a:r>
          </a:p>
        </p:txBody>
      </p:sp>
    </p:spTree>
    <p:extLst>
      <p:ext uri="{BB962C8B-B14F-4D97-AF65-F5344CB8AC3E}">
        <p14:creationId xmlns:p14="http://schemas.microsoft.com/office/powerpoint/2010/main" val="225453922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C0365-3FDF-4726-AAF0-66F50C9F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 and </a:t>
            </a:r>
            <a:br>
              <a:rPr lang="en-US" dirty="0"/>
            </a:br>
            <a:r>
              <a:rPr lang="en-US" dirty="0"/>
              <a:t>Social Determinants of Health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FC158F-8CA3-4C98-AF9B-85610D5C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658968"/>
            <a:ext cx="3726524" cy="720662"/>
          </a:xfrm>
          <a:solidFill>
            <a:srgbClr val="92D050">
              <a:alpha val="10196"/>
            </a:srgbClr>
          </a:solidFill>
        </p:spPr>
        <p:txBody>
          <a:bodyPr numCol="1" spcCol="0"/>
          <a:lstStyle/>
          <a:p>
            <a:pPr marL="182880" indent="0">
              <a:spcAft>
                <a:spcPts val="0"/>
              </a:spcAft>
              <a:buNone/>
            </a:pPr>
            <a:r>
              <a:rPr lang="en-US" sz="1700" b="0" dirty="0"/>
              <a:t>None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3509B5-8079-4C09-A45E-9D054518B714}"/>
              </a:ext>
            </a:extLst>
          </p:cNvPr>
          <p:cNvSpPr txBox="1">
            <a:spLocks/>
          </p:cNvSpPr>
          <p:nvPr/>
        </p:nvSpPr>
        <p:spPr bwMode="auto">
          <a:xfrm>
            <a:off x="736600" y="2895599"/>
            <a:ext cx="3726524" cy="6096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159B-12F1-4C01-8688-7EB27B09F632}"/>
              </a:ext>
            </a:extLst>
          </p:cNvPr>
          <p:cNvSpPr txBox="1"/>
          <p:nvPr/>
        </p:nvSpPr>
        <p:spPr>
          <a:xfrm>
            <a:off x="108226" y="13716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C9247-77E8-4D55-8C63-367D0CF397EE}"/>
              </a:ext>
            </a:extLst>
          </p:cNvPr>
          <p:cNvSpPr txBox="1"/>
          <p:nvPr/>
        </p:nvSpPr>
        <p:spPr>
          <a:xfrm>
            <a:off x="108226" y="2666999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939E7-E783-4430-BD28-E9FDC7176649}"/>
              </a:ext>
            </a:extLst>
          </p:cNvPr>
          <p:cNvSpPr txBox="1">
            <a:spLocks/>
          </p:cNvSpPr>
          <p:nvPr/>
        </p:nvSpPr>
        <p:spPr bwMode="auto">
          <a:xfrm>
            <a:off x="739914" y="3657597"/>
            <a:ext cx="3726523" cy="281940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Equity measure - stratify existing measures by race/ethnicity, age, gender, language, disability status, etc.</a:t>
            </a:r>
          </a:p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Equity measure - stratifying measures, to the extent that data systems allow, by subpopulations, to be defined at a later time, as a developmental measure </a:t>
            </a:r>
            <a:r>
              <a:rPr lang="en-US" sz="1700" i="1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for monitoring purposes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535FD-9E6A-4D77-9442-60A8C8BFA6C1}"/>
              </a:ext>
            </a:extLst>
          </p:cNvPr>
          <p:cNvSpPr txBox="1"/>
          <p:nvPr/>
        </p:nvSpPr>
        <p:spPr>
          <a:xfrm>
            <a:off x="239031" y="3581399"/>
            <a:ext cx="446276" cy="28194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3C7964-2D1B-433B-9E97-C26EE2023E6D}"/>
              </a:ext>
            </a:extLst>
          </p:cNvPr>
          <p:cNvSpPr txBox="1">
            <a:spLocks/>
          </p:cNvSpPr>
          <p:nvPr/>
        </p:nvSpPr>
        <p:spPr bwMode="auto">
          <a:xfrm>
            <a:off x="5260847" y="1658968"/>
            <a:ext cx="3730753" cy="720662"/>
          </a:xfrm>
          <a:prstGeom prst="rect">
            <a:avLst/>
          </a:prstGeom>
          <a:solidFill>
            <a:srgbClr val="92D050">
              <a:alpha val="10196"/>
            </a:srgbClr>
          </a:solidFill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spcCol="0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880" indent="0">
              <a:spcAft>
                <a:spcPts val="0"/>
              </a:spcAft>
              <a:buFont typeface="Wingdings" pitchFamily="2" charset="2"/>
              <a:buNone/>
            </a:pPr>
            <a:r>
              <a:rPr lang="en-US" sz="1700" b="0" kern="0" dirty="0"/>
              <a:t>None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378F7C-AAD7-433D-BB9B-975CC845F13B}"/>
              </a:ext>
            </a:extLst>
          </p:cNvPr>
          <p:cNvSpPr txBox="1">
            <a:spLocks/>
          </p:cNvSpPr>
          <p:nvPr/>
        </p:nvSpPr>
        <p:spPr bwMode="auto">
          <a:xfrm>
            <a:off x="5260847" y="2895599"/>
            <a:ext cx="3730753" cy="6096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182880" indent="0">
              <a:buNone/>
            </a:pPr>
            <a:r>
              <a:rPr lang="en-US" sz="1700" dirty="0">
                <a:solidFill>
                  <a:schemeClr val="tx1"/>
                </a:solidFill>
                <a:latin typeface="Book Antiqua" panose="02040602050305030304" pitchFamily="18" charset="0"/>
              </a:rPr>
              <a:t>None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A51AD-6FEB-4FA3-967B-AC48E40E5671}"/>
              </a:ext>
            </a:extLst>
          </p:cNvPr>
          <p:cNvSpPr txBox="1"/>
          <p:nvPr/>
        </p:nvSpPr>
        <p:spPr>
          <a:xfrm>
            <a:off x="4632473" y="1371600"/>
            <a:ext cx="707886" cy="12953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Tentatively Endorsed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28E2F-0A9F-4B55-8403-6203CA05C634}"/>
              </a:ext>
            </a:extLst>
          </p:cNvPr>
          <p:cNvSpPr txBox="1"/>
          <p:nvPr/>
        </p:nvSpPr>
        <p:spPr>
          <a:xfrm>
            <a:off x="4632473" y="2666999"/>
            <a:ext cx="707886" cy="10668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Monitor-ing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57A64EA-A36F-4D26-8601-137C1F8F60B2}"/>
              </a:ext>
            </a:extLst>
          </p:cNvPr>
          <p:cNvSpPr txBox="1">
            <a:spLocks/>
          </p:cNvSpPr>
          <p:nvPr/>
        </p:nvSpPr>
        <p:spPr bwMode="auto">
          <a:xfrm>
            <a:off x="5260848" y="4021168"/>
            <a:ext cx="3730752" cy="66836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 marL="457200" indent="-274320"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Book Antiqua" pitchFamily="18" charset="0"/>
                <a:cs typeface="Calibri" pitchFamily="34" charset="0"/>
              </a:rPr>
              <a:t>Social Services Screening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038017-896C-4315-98C8-67AAEF398497}"/>
              </a:ext>
            </a:extLst>
          </p:cNvPr>
          <p:cNvSpPr txBox="1"/>
          <p:nvPr/>
        </p:nvSpPr>
        <p:spPr>
          <a:xfrm>
            <a:off x="4763278" y="3667537"/>
            <a:ext cx="446276" cy="17526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1700" b="1" dirty="0">
                <a:latin typeface="Book Antiqua" panose="02040602050305030304" pitchFamily="18" charset="0"/>
              </a:rPr>
              <a:t>Developmental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29FCF6-EC79-474B-936C-65E10A1C8D31}"/>
              </a:ext>
            </a:extLst>
          </p:cNvPr>
          <p:cNvSpPr txBox="1"/>
          <p:nvPr/>
        </p:nvSpPr>
        <p:spPr>
          <a:xfrm rot="5400000">
            <a:off x="6895391" y="-626512"/>
            <a:ext cx="461665" cy="3730754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Social Determinants of Health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6E59B-49E8-4937-A8A6-9F581CA052B9}"/>
              </a:ext>
            </a:extLst>
          </p:cNvPr>
          <p:cNvSpPr txBox="1"/>
          <p:nvPr/>
        </p:nvSpPr>
        <p:spPr>
          <a:xfrm rot="5400000">
            <a:off x="2369029" y="-624397"/>
            <a:ext cx="461665" cy="372652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 u="sng" dirty="0">
                <a:latin typeface="Book Antiqua" panose="02040602050305030304" pitchFamily="18" charset="0"/>
              </a:rPr>
              <a:t>Equity</a:t>
            </a:r>
          </a:p>
        </p:txBody>
      </p:sp>
    </p:spTree>
    <p:extLst>
      <p:ext uri="{BB962C8B-B14F-4D97-AF65-F5344CB8AC3E}">
        <p14:creationId xmlns:p14="http://schemas.microsoft.com/office/powerpoint/2010/main" val="50189739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4-26-18 Meeting Decisions &amp; Discussion of Follow-Up Items</a:t>
            </a:r>
          </a:p>
          <a:p>
            <a:r>
              <a:rPr lang="en-US" dirty="0"/>
              <a:t>Continue Second Pass of Measure Review</a:t>
            </a:r>
          </a:p>
          <a:p>
            <a:r>
              <a:rPr lang="en-US" dirty="0"/>
              <a:t>Discuss Small Set of Candidate Core Measures</a:t>
            </a:r>
          </a:p>
          <a:p>
            <a:r>
              <a:rPr lang="en-US" dirty="0"/>
              <a:t>Revisit “On Deck”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3924" y="32766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8632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62CE6A-A684-4297-B07D-B2C30A13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Small Set of Candidate Core Measures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F295B-1F76-4911-85DA-7D98AA334E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950" dirty="0"/>
              <a:t>Taskforce staff previously identified the following five measures as a straw proposal for a core set: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sz="1950" b="0" dirty="0"/>
              <a:t>Blood pressure control: </a:t>
            </a:r>
            <a:r>
              <a:rPr lang="en-US" sz="1950" dirty="0"/>
              <a:t>Controlling High Blood Pressure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sz="1950" b="0" dirty="0"/>
              <a:t>Diabetes control: </a:t>
            </a:r>
            <a:r>
              <a:rPr lang="en-US" sz="1950" dirty="0"/>
              <a:t>Comprehensive Diabetes Care: HbA1c Poor Control (&gt;9.0%)</a:t>
            </a:r>
          </a:p>
          <a:p>
            <a:pPr marL="914400" lvl="1" indent="-365760">
              <a:spcAft>
                <a:spcPts val="600"/>
              </a:spcAft>
              <a:buFont typeface="+mj-lt"/>
              <a:buAutoNum type="arabicPeriod"/>
            </a:pPr>
            <a:r>
              <a:rPr lang="en-US" sz="1950" b="0" dirty="0"/>
              <a:t>Patient Experience: </a:t>
            </a:r>
            <a:r>
              <a:rPr lang="en-US" sz="1950" dirty="0"/>
              <a:t>CG-CAHPS (MQHP Version)</a:t>
            </a:r>
          </a:p>
          <a:p>
            <a:pPr marL="1291590" lvl="2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US" sz="1750" i="1" dirty="0">
                <a:latin typeface="Book Antiqua" panose="02040602050305030304" pitchFamily="18" charset="0"/>
              </a:rPr>
              <a:t>Select one or more composites</a:t>
            </a:r>
            <a:endParaRPr lang="en-US" sz="1750" i="1" dirty="0"/>
          </a:p>
          <a:p>
            <a:pPr marL="914400" lvl="1" indent="-365760">
              <a:spcAft>
                <a:spcPts val="600"/>
              </a:spcAft>
              <a:buFont typeface="+mj-lt"/>
              <a:buAutoNum type="arabicPeriod"/>
            </a:pPr>
            <a:r>
              <a:rPr lang="en-US" sz="1950" b="0" dirty="0"/>
              <a:t>Behavioral Health: </a:t>
            </a:r>
            <a:r>
              <a:rPr lang="en-US" sz="1950" dirty="0"/>
              <a:t>Depression Screening and Follow-Up for Adolescents and Adults</a:t>
            </a:r>
          </a:p>
          <a:p>
            <a:pPr marL="1291590" lvl="2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US" sz="1750" i="1" dirty="0">
                <a:latin typeface="Book Antiqua" panose="02040602050305030304" pitchFamily="18" charset="0"/>
              </a:rPr>
              <a:t>Reporting-only for 2019, payment for 2020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sz="1950" b="0" dirty="0"/>
              <a:t>Behavioral Health: </a:t>
            </a:r>
            <a:r>
              <a:rPr lang="en-US" sz="1950" dirty="0"/>
              <a:t>Initiation and Engagement of Alcohol and Other Drug Dependence Treatment – Initiation &amp; Engagement</a:t>
            </a:r>
          </a:p>
        </p:txBody>
      </p:sp>
    </p:spTree>
    <p:extLst>
      <p:ext uri="{BB962C8B-B14F-4D97-AF65-F5344CB8AC3E}">
        <p14:creationId xmlns:p14="http://schemas.microsoft.com/office/powerpoint/2010/main" val="281261859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62CE6A-A684-4297-B07D-B2C30A13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Small Set of Candidate Core Measures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F295B-1F76-4911-85DA-7D98AA334E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950" dirty="0"/>
              <a:t>17 Taskforce members responded to a survey with their feedback on the straw proposal for a core set of measures.</a:t>
            </a:r>
          </a:p>
          <a:p>
            <a:pPr>
              <a:spcAft>
                <a:spcPts val="600"/>
              </a:spcAft>
            </a:pPr>
            <a:endParaRPr lang="en-US" sz="500" dirty="0"/>
          </a:p>
          <a:p>
            <a:r>
              <a:rPr lang="en-US" sz="1950" dirty="0"/>
              <a:t>At the end of the prior meeting, concern was voiced that the core measure set might not include a pediatric measure.</a:t>
            </a:r>
          </a:p>
          <a:p>
            <a:pPr lvl="1"/>
            <a:r>
              <a:rPr lang="en-US" sz="1950" b="0" dirty="0"/>
              <a:t>Does the Taskforce also want to consider adding a principle that requires the inclusion of at least one measure focused on a pediatric population?</a:t>
            </a:r>
          </a:p>
          <a:p>
            <a:endParaRPr lang="en-US" sz="1950" dirty="0"/>
          </a:p>
        </p:txBody>
      </p:sp>
    </p:spTree>
    <p:extLst>
      <p:ext uri="{BB962C8B-B14F-4D97-AF65-F5344CB8AC3E}">
        <p14:creationId xmlns:p14="http://schemas.microsoft.com/office/powerpoint/2010/main" val="3748692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62CE6A-A684-4297-B07D-B2C30A13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Small Set of Candidate Core Measures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F295B-1F76-4911-85DA-7D98AA334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158766"/>
            <a:ext cx="8077200" cy="5470634"/>
          </a:xfrm>
        </p:spPr>
        <p:txBody>
          <a:bodyPr/>
          <a:lstStyle/>
          <a:p>
            <a:r>
              <a:rPr lang="en-US" sz="1950" dirty="0"/>
              <a:t>The table below depicts the degree of survey respondent support for the straw proposal of core measures.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629060D-2068-4A98-98E9-AF6538405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242167"/>
              </p:ext>
            </p:extLst>
          </p:nvPr>
        </p:nvGraphicFramePr>
        <p:xfrm>
          <a:off x="640080" y="1986280"/>
          <a:ext cx="7863840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3440">
                  <a:extLst>
                    <a:ext uri="{9D8B030D-6E8A-4147-A177-3AD203B41FA5}">
                      <a16:colId xmlns:a16="http://schemas.microsoft.com/office/drawing/2014/main" val="250438582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4829448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  <a:latin typeface="Book Antiqua" panose="02040602050305030304" pitchFamily="18" charset="0"/>
                        </a:rPr>
                        <a:t>Measure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  <a:latin typeface="Book Antiqua" panose="02040602050305030304" pitchFamily="18" charset="0"/>
                        </a:rPr>
                        <a:t>Respondents in Support of the Candidate Core Measure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72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ook Antiqua" panose="02040602050305030304" pitchFamily="18" charset="0"/>
                        </a:rPr>
                        <a:t>Controlling High Blood Pressure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 Antiqua" panose="02040602050305030304" pitchFamily="18" charset="0"/>
                        </a:rPr>
                        <a:t>14 (82%)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954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ook Antiqua" panose="02040602050305030304" pitchFamily="18" charset="0"/>
                        </a:rPr>
                        <a:t>Comprehensive Diabetes Care: HbA1c Poor Control (&gt;9.0%)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 Antiqua" panose="02040602050305030304" pitchFamily="18" charset="0"/>
                        </a:rPr>
                        <a:t>14 (82%)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ook Antiqua" panose="02040602050305030304" pitchFamily="18" charset="0"/>
                        </a:rPr>
                        <a:t>CG-CAHPS (MHQP Version)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 Antiqua" panose="02040602050305030304" pitchFamily="18" charset="0"/>
                        </a:rPr>
                        <a:t>11 (65%)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790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ook Antiqua" panose="02040602050305030304" pitchFamily="18" charset="0"/>
                        </a:rPr>
                        <a:t>Depression Screening and Follow-Up for Adolescents and Adults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 Antiqua" panose="02040602050305030304" pitchFamily="18" charset="0"/>
                        </a:rPr>
                        <a:t>9 (53%)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607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ook Antiqua" panose="02040602050305030304" pitchFamily="18" charset="0"/>
                        </a:rPr>
                        <a:t>Initiation 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ook Antiqua" panose="02040602050305030304" pitchFamily="18" charset="0"/>
                        </a:rPr>
                        <a:t>Engagement of Alcohol and Other Drug Dependence Treatment – Engagement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 Antiqua" panose="02040602050305030304" pitchFamily="18" charset="0"/>
                        </a:rPr>
                        <a:t>8 (47%)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98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ook Antiqua" panose="02040602050305030304" pitchFamily="18" charset="0"/>
                        </a:rPr>
                        <a:t>Initiation 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ook Antiqua" panose="02040602050305030304" pitchFamily="18" charset="0"/>
                        </a:rPr>
                        <a:t>Engagement of Alcohol and Other Drug Dependence Treatment – Initiation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 Antiqua" panose="02040602050305030304" pitchFamily="18" charset="0"/>
                        </a:rPr>
                        <a:t>7 (41%)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489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5704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4-26-18 Meeting Decisions &amp; Discussion of Follow-Up Items</a:t>
            </a:r>
          </a:p>
          <a:p>
            <a:r>
              <a:rPr lang="en-US" dirty="0"/>
              <a:t>Continue Second Pass of Measure Review</a:t>
            </a:r>
          </a:p>
          <a:p>
            <a:r>
              <a:rPr lang="en-US" dirty="0"/>
              <a:t>Discuss Small Set of Candidate Core Measures</a:t>
            </a:r>
          </a:p>
          <a:p>
            <a:r>
              <a:rPr lang="en-US" dirty="0"/>
              <a:t>Revisit “On Deck”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2133600"/>
            <a:ext cx="9448800" cy="6858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4873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7AC8BE-314E-48E2-A040-0A3366C8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Small Set of Candidate Core Measures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A2ACC-13BE-4FA9-B8CB-B242EBA8D3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Respondents submitted the following feedback about the straw proposal of core measures:</a:t>
            </a:r>
          </a:p>
          <a:p>
            <a:pPr lvl="1"/>
            <a:r>
              <a:rPr lang="en-US" b="0" dirty="0"/>
              <a:t>5 members who did not support “Depression Screening and Follow-Up for Adolescents and Adults” recommended including “Depression Remission and Response for Adolescents and Adults” instead.</a:t>
            </a:r>
          </a:p>
          <a:p>
            <a:pPr lvl="1">
              <a:spcAft>
                <a:spcPts val="0"/>
              </a:spcAft>
            </a:pPr>
            <a:endParaRPr lang="en-US" sz="500" b="0" dirty="0"/>
          </a:p>
          <a:p>
            <a:pPr lvl="1">
              <a:spcAft>
                <a:spcPts val="600"/>
              </a:spcAft>
            </a:pPr>
            <a:r>
              <a:rPr lang="en-US" b="0" dirty="0"/>
              <a:t>2 members noted that “Initiation and Engagement of Alcohol and Other Drug Dependence” should be in the menu set because:</a:t>
            </a:r>
          </a:p>
          <a:p>
            <a:pPr marL="914400" lvl="2" indent="-228600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dirty="0">
                <a:latin typeface="Book Antiqua" panose="02040602050305030304" pitchFamily="18" charset="0"/>
              </a:rPr>
              <a:t>It is difficult for providers to obtain timely data, especially from outside facilities.</a:t>
            </a:r>
          </a:p>
          <a:p>
            <a:pPr marL="914400" lvl="2" indent="-228600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dirty="0">
                <a:latin typeface="Book Antiqua" panose="02040602050305030304" pitchFamily="18" charset="0"/>
              </a:rPr>
              <a:t>Behavioral health and SUD diagnoses are redacted due to state regulations.</a:t>
            </a:r>
          </a:p>
          <a:p>
            <a:pPr marL="914400" lvl="2" indent="-228600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dirty="0">
                <a:latin typeface="Book Antiqua" panose="02040602050305030304" pitchFamily="18" charset="0"/>
              </a:rPr>
              <a:t>Denominator sizes will likely be too small because an individual must be newly diagnosed to be included.</a:t>
            </a:r>
          </a:p>
        </p:txBody>
      </p:sp>
    </p:spTree>
    <p:extLst>
      <p:ext uri="{BB962C8B-B14F-4D97-AF65-F5344CB8AC3E}">
        <p14:creationId xmlns:p14="http://schemas.microsoft.com/office/powerpoint/2010/main" val="567613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7AC8BE-314E-48E2-A040-0A3366C8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Small Set of Candidate Core Measures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A2ACC-13BE-4FA9-B8CB-B242EBA8D3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Respondents submitted the following feedback about the straw proposal of core measures:</a:t>
            </a:r>
          </a:p>
          <a:p>
            <a:pPr lvl="1"/>
            <a:r>
              <a:rPr lang="en-US" b="0" dirty="0"/>
              <a:t>1 member specified that the response rate for the CAHPS survey is low.</a:t>
            </a:r>
          </a:p>
          <a:p>
            <a:pPr lvl="1">
              <a:spcAft>
                <a:spcPts val="0"/>
              </a:spcAft>
            </a:pPr>
            <a:endParaRPr lang="en-US" sz="500" b="0" dirty="0"/>
          </a:p>
          <a:p>
            <a:pPr lvl="1"/>
            <a:r>
              <a:rPr lang="en-US" b="0" dirty="0"/>
              <a:t>1 member shared that the core set lacks appropriate measures for children and recommended consideration of “Kindergarten Readiness” (a measure in development in Oregon).</a:t>
            </a:r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93591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7AC8BE-314E-48E2-A040-0A3366C8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Small Set of Candidate Core Measures (Cont’d)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87FC55-A816-4767-B973-30B05ED2F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8077200" cy="4556234"/>
          </a:xfrm>
        </p:spPr>
        <p:txBody>
          <a:bodyPr/>
          <a:lstStyle/>
          <a:p>
            <a:r>
              <a:rPr lang="en-US" dirty="0"/>
              <a:t>Two or more Taskforce members recommended the following measures be included in the core set.</a:t>
            </a:r>
          </a:p>
        </p:txBody>
      </p:sp>
      <p:graphicFrame>
        <p:nvGraphicFramePr>
          <p:cNvPr id="6" name="5aea1dc69a151">
            <a:extLst>
              <a:ext uri="{FF2B5EF4-FFF2-40B4-BE49-F238E27FC236}">
                <a16:creationId xmlns:a16="http://schemas.microsoft.com/office/drawing/2014/main" id="{85D8D157-9A68-4228-87BF-5262BC4FE3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01012"/>
              </p:ext>
            </p:extLst>
          </p:nvPr>
        </p:nvGraphicFramePr>
        <p:xfrm>
          <a:off x="285750" y="2133600"/>
          <a:ext cx="8572500" cy="435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524157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7AC8BE-314E-48E2-A040-0A3366C8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Small Set of Candidate Core Measures (Cont’d)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87FC55-A816-4767-B973-30B05ED2F1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Each of the following measures received one recommendation for inclusion in the core set:</a:t>
            </a:r>
          </a:p>
          <a:p>
            <a:pPr lvl="1"/>
            <a:r>
              <a:rPr lang="en-US" b="0" dirty="0"/>
              <a:t>Chlamydia Screening – Ages 21-24</a:t>
            </a:r>
          </a:p>
          <a:p>
            <a:pPr lvl="1"/>
            <a:r>
              <a:rPr lang="en-US" b="0" dirty="0"/>
              <a:t>Influenza Immunization</a:t>
            </a:r>
          </a:p>
          <a:p>
            <a:pPr lvl="1"/>
            <a:r>
              <a:rPr lang="en-US" b="0" dirty="0"/>
              <a:t>Asthma Medication Ratio</a:t>
            </a:r>
          </a:p>
          <a:p>
            <a:pPr lvl="1"/>
            <a:r>
              <a:rPr lang="en-US" b="0" dirty="0"/>
              <a:t>Comprehensive Diabetes Care: HbA1c Control</a:t>
            </a:r>
          </a:p>
          <a:p>
            <a:pPr lvl="1"/>
            <a:r>
              <a:rPr lang="en-US" b="0" dirty="0"/>
              <a:t>Utilization of the PHQ-9 Tool for Adolescents and Adults</a:t>
            </a:r>
          </a:p>
          <a:p>
            <a:pPr lvl="1"/>
            <a:r>
              <a:rPr lang="en-US" b="0" dirty="0"/>
              <a:t>Follow-Up After ED Visit for Mental Health</a:t>
            </a:r>
          </a:p>
          <a:p>
            <a:pPr lvl="1"/>
            <a:r>
              <a:rPr lang="en-US" b="0" dirty="0"/>
              <a:t>Continuity of Pharmacotherapy for Opioid Use Disorder</a:t>
            </a:r>
          </a:p>
          <a:p>
            <a:pPr lvl="1"/>
            <a:r>
              <a:rPr lang="en-US" b="0" dirty="0"/>
              <a:t>Contraceptive Care - Postpartum</a:t>
            </a:r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8130848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4C5BDD-A0F1-48D6-9E45-349B4580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Small Set of Candidate Core Measures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F6220-09A9-43A3-A5E8-7351A07E5B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Bailit Health evaluated the candidate core measures that received support from two or more Taskforce members against the guiding principles.</a:t>
            </a:r>
          </a:p>
          <a:p>
            <a:pPr lvl="1"/>
            <a:r>
              <a:rPr lang="en-US" b="0" dirty="0"/>
              <a:t>Each measure could receive a maximum score of eight points. </a:t>
            </a:r>
          </a:p>
          <a:p>
            <a:pPr lvl="1"/>
            <a:r>
              <a:rPr lang="en-US" b="0" dirty="0"/>
              <a:t>We were unable to apply objective decision rules to one principle – “enhances value.”</a:t>
            </a:r>
          </a:p>
          <a:p>
            <a:endParaRPr lang="en-US" sz="200" dirty="0"/>
          </a:p>
          <a:p>
            <a:r>
              <a:rPr lang="en-US" dirty="0"/>
              <a:t>The following table summarizes the result of our measure scoring.</a:t>
            </a:r>
          </a:p>
        </p:txBody>
      </p:sp>
    </p:spTree>
    <p:extLst>
      <p:ext uri="{BB962C8B-B14F-4D97-AF65-F5344CB8AC3E}">
        <p14:creationId xmlns:p14="http://schemas.microsoft.com/office/powerpoint/2010/main" val="123042384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3824B7-CBE5-451B-AEF4-CA7126D0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Small Set of Candidate Core Measures (Cont’d)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2D6E2C3-DAE7-4B1C-A782-512D2533137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98428239"/>
              </p:ext>
            </p:extLst>
          </p:nvPr>
        </p:nvGraphicFramePr>
        <p:xfrm>
          <a:off x="609600" y="1066800"/>
          <a:ext cx="7924800" cy="4586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9400">
                  <a:extLst>
                    <a:ext uri="{9D8B030D-6E8A-4147-A177-3AD203B41FA5}">
                      <a16:colId xmlns:a16="http://schemas.microsoft.com/office/drawing/2014/main" val="384923136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2222514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1" dirty="0">
                          <a:solidFill>
                            <a:srgbClr val="FFC000"/>
                          </a:solidFill>
                          <a:effectLst/>
                          <a:latin typeface="Book Antiqua" panose="02040602050305030304" pitchFamily="18" charset="0"/>
                        </a:rPr>
                        <a:t>Measure Name</a:t>
                      </a:r>
                      <a:endParaRPr lang="en-US" sz="1550" b="1" dirty="0">
                        <a:solidFill>
                          <a:srgbClr val="FFC00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1" dirty="0">
                          <a:solidFill>
                            <a:srgbClr val="FFC000"/>
                          </a:solidFill>
                          <a:effectLst/>
                          <a:latin typeface="Book Antiqua" panose="02040602050305030304" pitchFamily="18" charset="0"/>
                        </a:rPr>
                        <a:t>Total Score</a:t>
                      </a:r>
                      <a:endParaRPr lang="en-US" sz="1550" b="1" dirty="0">
                        <a:solidFill>
                          <a:srgbClr val="FFC00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0812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Controlling High Blood Pressure*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8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106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Comprehensive Diabetes Care: Hemoglobin A1c (HbA1c) Poor Control (&gt;9.0%)*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8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0006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Colorectal Cancer Screening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2294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Depression Remission and Response for Adolescents and Adults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8784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Comprehensive Diabetes Care: Blood Pressure Control (&lt;140/90 mm Hg)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  <a:endParaRPr lang="en-US" sz="1550" b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69482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Childhood Immunization Status (Combo 10)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215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Immunizations for Adolescents (Combo 2)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  <a:endParaRPr lang="en-US" sz="1550" b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66920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Chlamydia Screening - Ages 16-20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5086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Depression Screening and Follow-Up for Adolescents and Adults*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en-US" sz="1550" b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361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Initiation and Engagement of Alcohol and Other Drug Dependence Treatment – Initiation*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14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Initiation and Engagement of Alcohol and Other Drug Dependence Treatment – Engagement*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en-US" sz="1550" b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608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CG-CAHPS (MHQP Version)*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3039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Follow-Up After Hospitalization for Mental Illness (7-Day)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077084"/>
                  </a:ext>
                </a:extLst>
              </a:tr>
            </a:tbl>
          </a:graphicData>
        </a:graphic>
      </p:graphicFrame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199F0E1-E779-4D19-9D29-D5AB3959BCE8}"/>
              </a:ext>
            </a:extLst>
          </p:cNvPr>
          <p:cNvSpPr txBox="1">
            <a:spLocks/>
          </p:cNvSpPr>
          <p:nvPr/>
        </p:nvSpPr>
        <p:spPr bwMode="auto">
          <a:xfrm>
            <a:off x="342900" y="6096000"/>
            <a:ext cx="8458200" cy="457200"/>
          </a:xfrm>
          <a:prstGeom prst="rect">
            <a:avLst/>
          </a:prstGeom>
          <a:solidFill>
            <a:srgbClr val="FFC000"/>
          </a:solidFill>
          <a:ln w="6350" cmpd="sng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Does the Taskforce wish to select any of the above as core measures?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9968A-F65A-4DB8-9224-286F5CDA305C}"/>
              </a:ext>
            </a:extLst>
          </p:cNvPr>
          <p:cNvSpPr txBox="1"/>
          <p:nvPr/>
        </p:nvSpPr>
        <p:spPr>
          <a:xfrm>
            <a:off x="609600" y="5653723"/>
            <a:ext cx="792480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i="1" dirty="0">
                <a:latin typeface="Book Antiqua" panose="02040602050305030304" pitchFamily="18" charset="0"/>
              </a:rPr>
              <a:t>*Indicates a candidate core measure included in the straw model proposal.</a:t>
            </a:r>
          </a:p>
        </p:txBody>
      </p:sp>
    </p:spTree>
    <p:extLst>
      <p:ext uri="{BB962C8B-B14F-4D97-AF65-F5344CB8AC3E}">
        <p14:creationId xmlns:p14="http://schemas.microsoft.com/office/powerpoint/2010/main" val="1614226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4-26-18 Meeting Decisions &amp; Discussion of Follow-Up Items</a:t>
            </a:r>
          </a:p>
          <a:p>
            <a:r>
              <a:rPr lang="en-US" dirty="0"/>
              <a:t>Continue Second Pass of Measure Review</a:t>
            </a:r>
          </a:p>
          <a:p>
            <a:r>
              <a:rPr lang="en-US" dirty="0"/>
              <a:t>Discuss Small Set of Candidate Core Measures</a:t>
            </a:r>
          </a:p>
          <a:p>
            <a:r>
              <a:rPr lang="en-US" dirty="0"/>
              <a:t>Revisit “On Deck”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37338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56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9C06-B0E6-4529-ADFE-0532B8399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“On Deck”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DFD56-C5FF-45D8-87B8-AA51FBF88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r>
              <a:rPr lang="en-US" dirty="0"/>
              <a:t>Does the Taskforce wish to identify any “On Deck” measures at this time?</a:t>
            </a:r>
          </a:p>
          <a:p>
            <a:pPr lvl="1"/>
            <a:r>
              <a:rPr lang="en-US" b="0" dirty="0"/>
              <a:t>During the 4-26-18 meeting, Taskforce members did not reach consensus on whether the use of this category adds value.</a:t>
            </a:r>
          </a:p>
          <a:p>
            <a:pPr lvl="1"/>
            <a:r>
              <a:rPr lang="en-US" b="0" dirty="0"/>
              <a:t>Oregon uses the category to signal which measures it intends to move into the aligned measure set by a given date and replace an existing measure.</a:t>
            </a:r>
          </a:p>
          <a:p>
            <a:pPr lvl="1"/>
            <a:r>
              <a:rPr lang="en-US" b="0" dirty="0"/>
              <a:t>Some members shared that the “On Deck” category could be merged with the “Menu” set, which would allow payers and providers to begin testing the measures.</a:t>
            </a:r>
          </a:p>
          <a:p>
            <a:pPr lvl="1"/>
            <a:r>
              <a:rPr lang="en-US" b="0" dirty="0"/>
              <a:t>Others noted that the “On Deck” category could help indicate that the Taskforce expressed concern about the feasibility of operationalizing these measures.</a:t>
            </a:r>
          </a:p>
        </p:txBody>
      </p:sp>
    </p:spTree>
    <p:extLst>
      <p:ext uri="{BB962C8B-B14F-4D97-AF65-F5344CB8AC3E}">
        <p14:creationId xmlns:p14="http://schemas.microsoft.com/office/powerpoint/2010/main" val="3357425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4-26-18 Meeting Decisions &amp; Discussion of Follow-Up Items</a:t>
            </a:r>
          </a:p>
          <a:p>
            <a:r>
              <a:rPr lang="en-US" dirty="0"/>
              <a:t>Continue Second Pass of Measure Review</a:t>
            </a:r>
          </a:p>
          <a:p>
            <a:r>
              <a:rPr lang="en-US" dirty="0"/>
              <a:t>Discuss Small Set of Candidate Core Measures</a:t>
            </a:r>
          </a:p>
          <a:p>
            <a:r>
              <a:rPr lang="en-US" dirty="0"/>
              <a:t>Revisit “On Deck”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41910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0675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Meeting Schedule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11860A-0F48-4660-A65F-97FCD93D7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6952142" cy="455623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Continue our second pass and finalize the measure set.</a:t>
            </a:r>
          </a:p>
          <a:p>
            <a:pPr>
              <a:spcAft>
                <a:spcPts val="0"/>
              </a:spcAft>
            </a:pPr>
            <a:endParaRPr lang="en-US" sz="1000" dirty="0"/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endParaRPr lang="en-US" sz="1200" kern="1200" dirty="0">
              <a:latin typeface="Book Antiqua" panose="02040602050305030304" pitchFamily="18" charset="0"/>
            </a:endParaRPr>
          </a:p>
          <a:p>
            <a:pPr lvl="1">
              <a:spcAft>
                <a:spcPts val="300"/>
              </a:spcAft>
            </a:pPr>
            <a:r>
              <a:rPr lang="en-US" dirty="0"/>
              <a:t>Meeting #16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r>
              <a:rPr lang="en-US" kern="1200" dirty="0">
                <a:latin typeface="Book Antiqua" panose="02040602050305030304" pitchFamily="18" charset="0"/>
              </a:rPr>
              <a:t>Finalize categorization of each endorsed measure as “Core” or “Menu”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r>
              <a:rPr lang="en-US" kern="1200" dirty="0">
                <a:latin typeface="Book Antiqua" panose="02040602050305030304" pitchFamily="18" charset="0"/>
              </a:rPr>
              <a:t>Discuss “On Deck” and “Developmental” measures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r>
              <a:rPr lang="en-US" kern="1200" dirty="0">
                <a:latin typeface="Book Antiqua" panose="02040602050305030304" pitchFamily="18" charset="0"/>
              </a:rPr>
              <a:t>Discuss implementation of the measure set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r>
              <a:rPr lang="en-US" kern="1200" dirty="0">
                <a:latin typeface="Book Antiqua" panose="02040602050305030304" pitchFamily="18" charset="0"/>
              </a:rPr>
              <a:t>Discuss public comment process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endParaRPr lang="en-US" sz="2800" kern="1200" dirty="0">
              <a:latin typeface="Book Antiqua" panose="02040602050305030304" pitchFamily="18" charset="0"/>
            </a:endParaRPr>
          </a:p>
          <a:p>
            <a:pPr lvl="1">
              <a:spcAft>
                <a:spcPts val="300"/>
              </a:spcAft>
            </a:pPr>
            <a:r>
              <a:rPr lang="en-US" dirty="0"/>
              <a:t>Meeting #17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r>
              <a:rPr lang="en-US" kern="1200" dirty="0">
                <a:latin typeface="Book Antiqua" panose="02040602050305030304" pitchFamily="18" charset="0"/>
              </a:rPr>
              <a:t>Review and consider public comment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r>
              <a:rPr lang="en-US" kern="1200" dirty="0">
                <a:latin typeface="Book Antiqua" panose="02040602050305030304" pitchFamily="18" charset="0"/>
              </a:rPr>
              <a:t>Finalize the measure set</a:t>
            </a:r>
          </a:p>
          <a:p>
            <a:pPr marL="914400" lvl="2">
              <a:spcBef>
                <a:spcPts val="0"/>
              </a:spcBef>
              <a:spcAft>
                <a:spcPts val="300"/>
              </a:spcAft>
              <a:buFont typeface="Book Antiqua" panose="02040602050305030304" pitchFamily="18" charset="0"/>
              <a:buChar char="−"/>
            </a:pPr>
            <a:r>
              <a:rPr lang="en-US" kern="1200" dirty="0">
                <a:latin typeface="Book Antiqua" panose="02040602050305030304" pitchFamily="18" charset="0"/>
              </a:rPr>
              <a:t>Continue discussion of the “Developmental” measures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6ECBD8B-3CE9-4F1C-BDC9-BC455D3E1B82}"/>
              </a:ext>
            </a:extLst>
          </p:cNvPr>
          <p:cNvGrpSpPr/>
          <p:nvPr/>
        </p:nvGrpSpPr>
        <p:grpSpPr>
          <a:xfrm>
            <a:off x="7391400" y="2173633"/>
            <a:ext cx="914400" cy="914400"/>
            <a:chOff x="8064544" y="2057400"/>
            <a:chExt cx="822960" cy="82296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4C3FE86-C2BB-4DE7-BEC3-3B4780F5B4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64544" y="2057400"/>
              <a:ext cx="822960" cy="822960"/>
              <a:chOff x="7758770" y="3246120"/>
              <a:chExt cx="1097280" cy="109728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CDD48D0-0E7B-4103-8C75-9331337CB100}"/>
                  </a:ext>
                </a:extLst>
              </p:cNvPr>
              <p:cNvGrpSpPr/>
              <p:nvPr/>
            </p:nvGrpSpPr>
            <p:grpSpPr>
              <a:xfrm>
                <a:off x="7758770" y="3246120"/>
                <a:ext cx="1097280" cy="1097280"/>
                <a:chOff x="7085012" y="4648200"/>
                <a:chExt cx="679061" cy="679061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F6B2393-4045-4F7A-9ABB-B3C48C13237F}"/>
                    </a:ext>
                  </a:extLst>
                </p:cNvPr>
                <p:cNvSpPr/>
                <p:nvPr/>
              </p:nvSpPr>
              <p:spPr>
                <a:xfrm>
                  <a:off x="7085012" y="4648200"/>
                  <a:ext cx="679061" cy="679061"/>
                </a:xfrm>
                <a:prstGeom prst="ellipse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dirty="0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A48D7E14-1115-41AA-830A-17D6C1395582}"/>
                    </a:ext>
                  </a:extLst>
                </p:cNvPr>
                <p:cNvSpPr/>
                <p:nvPr/>
              </p:nvSpPr>
              <p:spPr>
                <a:xfrm>
                  <a:off x="7085012" y="4648200"/>
                  <a:ext cx="679061" cy="679061"/>
                </a:xfrm>
                <a:prstGeom prst="ellipse">
                  <a:avLst/>
                </a:prstGeom>
                <a:solidFill>
                  <a:schemeClr val="accent6">
                    <a:lumMod val="75000"/>
                    <a:alpha val="5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dirty="0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DA28DD99-4DBC-4212-9775-49651D03289D}"/>
                    </a:ext>
                  </a:extLst>
                </p:cNvPr>
                <p:cNvSpPr/>
                <p:nvPr/>
              </p:nvSpPr>
              <p:spPr>
                <a:xfrm>
                  <a:off x="7085012" y="4648200"/>
                  <a:ext cx="679061" cy="679061"/>
                </a:xfrm>
                <a:prstGeom prst="ellipse">
                  <a:avLst/>
                </a:prstGeom>
                <a:solidFill>
                  <a:schemeClr val="tx2">
                    <a:alpha val="89804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dirty="0"/>
                </a:p>
              </p:txBody>
            </p:sp>
          </p:grp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215CC991-7116-485A-88E0-3E46BF928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0650" y="3981186"/>
                <a:ext cx="131537" cy="1374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5"/>
                  </a:cxn>
                  <a:cxn ang="0">
                    <a:pos x="0" y="139"/>
                  </a:cxn>
                  <a:cxn ang="0">
                    <a:pos x="0" y="0"/>
                  </a:cxn>
                </a:cxnLst>
                <a:rect l="0" t="0" r="r" b="b"/>
                <a:pathLst>
                  <a:path w="133" h="139">
                    <a:moveTo>
                      <a:pt x="0" y="0"/>
                    </a:moveTo>
                    <a:lnTo>
                      <a:pt x="133" y="0"/>
                    </a:lnTo>
                    <a:lnTo>
                      <a:pt x="133" y="5"/>
                    </a:lnTo>
                    <a:lnTo>
                      <a:pt x="0" y="1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C1253D70-D943-4CB0-8A04-0361FF374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8123" y="3986131"/>
                <a:ext cx="132526" cy="132526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134" y="134"/>
                  </a:cxn>
                  <a:cxn ang="0">
                    <a:pos x="133" y="131"/>
                  </a:cxn>
                  <a:cxn ang="0">
                    <a:pos x="0" y="131"/>
                  </a:cxn>
                  <a:cxn ang="0">
                    <a:pos x="134" y="0"/>
                  </a:cxn>
                </a:cxnLst>
                <a:rect l="0" t="0" r="r" b="b"/>
                <a:pathLst>
                  <a:path w="134" h="134">
                    <a:moveTo>
                      <a:pt x="134" y="0"/>
                    </a:moveTo>
                    <a:lnTo>
                      <a:pt x="134" y="134"/>
                    </a:lnTo>
                    <a:lnTo>
                      <a:pt x="133" y="131"/>
                    </a:lnTo>
                    <a:lnTo>
                      <a:pt x="0" y="131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B7C43CA4-EC8E-4043-8D63-605EDD76E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633" y="3640971"/>
                <a:ext cx="669554" cy="4747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7" y="0"/>
                  </a:cxn>
                  <a:cxn ang="0">
                    <a:pos x="677" y="344"/>
                  </a:cxn>
                  <a:cxn ang="0">
                    <a:pos x="543" y="344"/>
                  </a:cxn>
                  <a:cxn ang="0">
                    <a:pos x="410" y="480"/>
                  </a:cxn>
                  <a:cxn ang="0">
                    <a:pos x="45" y="480"/>
                  </a:cxn>
                  <a:cxn ang="0">
                    <a:pos x="32" y="478"/>
                  </a:cxn>
                  <a:cxn ang="0">
                    <a:pos x="20" y="473"/>
                  </a:cxn>
                  <a:cxn ang="0">
                    <a:pos x="10" y="464"/>
                  </a:cxn>
                  <a:cxn ang="0">
                    <a:pos x="3" y="454"/>
                  </a:cxn>
                  <a:cxn ang="0">
                    <a:pos x="0" y="441"/>
                  </a:cxn>
                  <a:cxn ang="0">
                    <a:pos x="0" y="0"/>
                  </a:cxn>
                </a:cxnLst>
                <a:rect l="0" t="0" r="r" b="b"/>
                <a:pathLst>
                  <a:path w="677" h="480">
                    <a:moveTo>
                      <a:pt x="0" y="0"/>
                    </a:moveTo>
                    <a:lnTo>
                      <a:pt x="677" y="0"/>
                    </a:lnTo>
                    <a:lnTo>
                      <a:pt x="677" y="344"/>
                    </a:lnTo>
                    <a:lnTo>
                      <a:pt x="543" y="344"/>
                    </a:lnTo>
                    <a:lnTo>
                      <a:pt x="410" y="480"/>
                    </a:lnTo>
                    <a:lnTo>
                      <a:pt x="45" y="480"/>
                    </a:lnTo>
                    <a:lnTo>
                      <a:pt x="32" y="478"/>
                    </a:lnTo>
                    <a:lnTo>
                      <a:pt x="20" y="473"/>
                    </a:lnTo>
                    <a:lnTo>
                      <a:pt x="10" y="464"/>
                    </a:lnTo>
                    <a:lnTo>
                      <a:pt x="3" y="454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49A1FC5F-3CFF-43AF-98AC-6571E2FBB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633" y="3539104"/>
                <a:ext cx="669554" cy="11670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630" y="0"/>
                  </a:cxn>
                  <a:cxn ang="0">
                    <a:pos x="643" y="1"/>
                  </a:cxn>
                  <a:cxn ang="0">
                    <a:pos x="657" y="6"/>
                  </a:cxn>
                  <a:cxn ang="0">
                    <a:pos x="667" y="15"/>
                  </a:cxn>
                  <a:cxn ang="0">
                    <a:pos x="674" y="24"/>
                  </a:cxn>
                  <a:cxn ang="0">
                    <a:pos x="677" y="37"/>
                  </a:cxn>
                  <a:cxn ang="0">
                    <a:pos x="677" y="118"/>
                  </a:cxn>
                  <a:cxn ang="0">
                    <a:pos x="0" y="118"/>
                  </a:cxn>
                  <a:cxn ang="0">
                    <a:pos x="0" y="37"/>
                  </a:cxn>
                  <a:cxn ang="0">
                    <a:pos x="3" y="24"/>
                  </a:cxn>
                  <a:cxn ang="0">
                    <a:pos x="10" y="15"/>
                  </a:cxn>
                  <a:cxn ang="0">
                    <a:pos x="20" y="6"/>
                  </a:cxn>
                  <a:cxn ang="0">
                    <a:pos x="32" y="1"/>
                  </a:cxn>
                  <a:cxn ang="0">
                    <a:pos x="45" y="0"/>
                  </a:cxn>
                </a:cxnLst>
                <a:rect l="0" t="0" r="r" b="b"/>
                <a:pathLst>
                  <a:path w="677" h="118">
                    <a:moveTo>
                      <a:pt x="45" y="0"/>
                    </a:moveTo>
                    <a:lnTo>
                      <a:pt x="630" y="0"/>
                    </a:lnTo>
                    <a:lnTo>
                      <a:pt x="643" y="1"/>
                    </a:lnTo>
                    <a:lnTo>
                      <a:pt x="657" y="6"/>
                    </a:lnTo>
                    <a:lnTo>
                      <a:pt x="667" y="15"/>
                    </a:lnTo>
                    <a:lnTo>
                      <a:pt x="674" y="24"/>
                    </a:lnTo>
                    <a:lnTo>
                      <a:pt x="677" y="37"/>
                    </a:lnTo>
                    <a:lnTo>
                      <a:pt x="677" y="118"/>
                    </a:lnTo>
                    <a:lnTo>
                      <a:pt x="0" y="118"/>
                    </a:lnTo>
                    <a:lnTo>
                      <a:pt x="0" y="37"/>
                    </a:lnTo>
                    <a:lnTo>
                      <a:pt x="3" y="24"/>
                    </a:lnTo>
                    <a:lnTo>
                      <a:pt x="10" y="15"/>
                    </a:lnTo>
                    <a:lnTo>
                      <a:pt x="20" y="6"/>
                    </a:lnTo>
                    <a:lnTo>
                      <a:pt x="32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0324B01F-1083-4241-9874-F225391DA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4280" y="3562840"/>
                <a:ext cx="77142" cy="7813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55" y="3"/>
                  </a:cxn>
                  <a:cxn ang="0">
                    <a:pos x="67" y="11"/>
                  </a:cxn>
                  <a:cxn ang="0">
                    <a:pos x="76" y="24"/>
                  </a:cxn>
                  <a:cxn ang="0">
                    <a:pos x="78" y="40"/>
                  </a:cxn>
                  <a:cxn ang="0">
                    <a:pos x="76" y="56"/>
                  </a:cxn>
                  <a:cxn ang="0">
                    <a:pos x="67" y="68"/>
                  </a:cxn>
                  <a:cxn ang="0">
                    <a:pos x="55" y="77"/>
                  </a:cxn>
                  <a:cxn ang="0">
                    <a:pos x="39" y="79"/>
                  </a:cxn>
                  <a:cxn ang="0">
                    <a:pos x="23" y="77"/>
                  </a:cxn>
                  <a:cxn ang="0">
                    <a:pos x="11" y="68"/>
                  </a:cxn>
                  <a:cxn ang="0">
                    <a:pos x="2" y="56"/>
                  </a:cxn>
                  <a:cxn ang="0">
                    <a:pos x="0" y="40"/>
                  </a:cxn>
                  <a:cxn ang="0">
                    <a:pos x="2" y="24"/>
                  </a:cxn>
                  <a:cxn ang="0">
                    <a:pos x="11" y="11"/>
                  </a:cxn>
                  <a:cxn ang="0">
                    <a:pos x="23" y="3"/>
                  </a:cxn>
                  <a:cxn ang="0">
                    <a:pos x="39" y="0"/>
                  </a:cxn>
                </a:cxnLst>
                <a:rect l="0" t="0" r="r" b="b"/>
                <a:pathLst>
                  <a:path w="78" h="79">
                    <a:moveTo>
                      <a:pt x="39" y="0"/>
                    </a:moveTo>
                    <a:lnTo>
                      <a:pt x="55" y="3"/>
                    </a:lnTo>
                    <a:lnTo>
                      <a:pt x="67" y="11"/>
                    </a:lnTo>
                    <a:lnTo>
                      <a:pt x="76" y="24"/>
                    </a:lnTo>
                    <a:lnTo>
                      <a:pt x="78" y="40"/>
                    </a:lnTo>
                    <a:lnTo>
                      <a:pt x="76" y="56"/>
                    </a:lnTo>
                    <a:lnTo>
                      <a:pt x="67" y="68"/>
                    </a:lnTo>
                    <a:lnTo>
                      <a:pt x="55" y="77"/>
                    </a:lnTo>
                    <a:lnTo>
                      <a:pt x="39" y="79"/>
                    </a:lnTo>
                    <a:lnTo>
                      <a:pt x="23" y="77"/>
                    </a:lnTo>
                    <a:lnTo>
                      <a:pt x="11" y="68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2" y="24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DF37EAC8-A5B5-4A34-9505-A8FBA43C4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4606" y="3562840"/>
                <a:ext cx="76153" cy="7813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9" y="0"/>
                  </a:cxn>
                  <a:cxn ang="0">
                    <a:pos x="54" y="3"/>
                  </a:cxn>
                  <a:cxn ang="0">
                    <a:pos x="66" y="11"/>
                  </a:cxn>
                  <a:cxn ang="0">
                    <a:pos x="75" y="24"/>
                  </a:cxn>
                  <a:cxn ang="0">
                    <a:pos x="77" y="40"/>
                  </a:cxn>
                  <a:cxn ang="0">
                    <a:pos x="75" y="56"/>
                  </a:cxn>
                  <a:cxn ang="0">
                    <a:pos x="66" y="68"/>
                  </a:cxn>
                  <a:cxn ang="0">
                    <a:pos x="54" y="77"/>
                  </a:cxn>
                  <a:cxn ang="0">
                    <a:pos x="39" y="79"/>
                  </a:cxn>
                  <a:cxn ang="0">
                    <a:pos x="38" y="79"/>
                  </a:cxn>
                  <a:cxn ang="0">
                    <a:pos x="23" y="77"/>
                  </a:cxn>
                  <a:cxn ang="0">
                    <a:pos x="11" y="68"/>
                  </a:cxn>
                  <a:cxn ang="0">
                    <a:pos x="2" y="56"/>
                  </a:cxn>
                  <a:cxn ang="0">
                    <a:pos x="0" y="40"/>
                  </a:cxn>
                  <a:cxn ang="0">
                    <a:pos x="2" y="24"/>
                  </a:cxn>
                  <a:cxn ang="0">
                    <a:pos x="11" y="11"/>
                  </a:cxn>
                  <a:cxn ang="0">
                    <a:pos x="23" y="3"/>
                  </a:cxn>
                  <a:cxn ang="0">
                    <a:pos x="38" y="0"/>
                  </a:cxn>
                </a:cxnLst>
                <a:rect l="0" t="0" r="r" b="b"/>
                <a:pathLst>
                  <a:path w="77" h="79">
                    <a:moveTo>
                      <a:pt x="38" y="0"/>
                    </a:moveTo>
                    <a:lnTo>
                      <a:pt x="39" y="0"/>
                    </a:lnTo>
                    <a:lnTo>
                      <a:pt x="54" y="3"/>
                    </a:lnTo>
                    <a:lnTo>
                      <a:pt x="66" y="11"/>
                    </a:lnTo>
                    <a:lnTo>
                      <a:pt x="75" y="24"/>
                    </a:lnTo>
                    <a:lnTo>
                      <a:pt x="77" y="40"/>
                    </a:lnTo>
                    <a:lnTo>
                      <a:pt x="75" y="56"/>
                    </a:lnTo>
                    <a:lnTo>
                      <a:pt x="66" y="68"/>
                    </a:lnTo>
                    <a:lnTo>
                      <a:pt x="54" y="77"/>
                    </a:lnTo>
                    <a:lnTo>
                      <a:pt x="39" y="79"/>
                    </a:lnTo>
                    <a:lnTo>
                      <a:pt x="38" y="79"/>
                    </a:lnTo>
                    <a:lnTo>
                      <a:pt x="23" y="77"/>
                    </a:lnTo>
                    <a:lnTo>
                      <a:pt x="11" y="68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2" y="24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3DEFF2B6-9CEC-43D9-BAF1-15BEB3F69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9225" y="3470863"/>
                <a:ext cx="58351" cy="15527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0" y="3"/>
                  </a:cxn>
                  <a:cxn ang="0">
                    <a:pos x="50" y="9"/>
                  </a:cxn>
                  <a:cxn ang="0">
                    <a:pos x="56" y="18"/>
                  </a:cxn>
                  <a:cxn ang="0">
                    <a:pos x="59" y="30"/>
                  </a:cxn>
                  <a:cxn ang="0">
                    <a:pos x="59" y="128"/>
                  </a:cxn>
                  <a:cxn ang="0">
                    <a:pos x="56" y="139"/>
                  </a:cxn>
                  <a:cxn ang="0">
                    <a:pos x="50" y="149"/>
                  </a:cxn>
                  <a:cxn ang="0">
                    <a:pos x="40" y="155"/>
                  </a:cxn>
                  <a:cxn ang="0">
                    <a:pos x="29" y="157"/>
                  </a:cxn>
                  <a:cxn ang="0">
                    <a:pos x="18" y="155"/>
                  </a:cxn>
                  <a:cxn ang="0">
                    <a:pos x="8" y="149"/>
                  </a:cxn>
                  <a:cxn ang="0">
                    <a:pos x="2" y="139"/>
                  </a:cxn>
                  <a:cxn ang="0">
                    <a:pos x="0" y="128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9"/>
                  </a:cxn>
                  <a:cxn ang="0">
                    <a:pos x="18" y="3"/>
                  </a:cxn>
                  <a:cxn ang="0">
                    <a:pos x="29" y="0"/>
                  </a:cxn>
                </a:cxnLst>
                <a:rect l="0" t="0" r="r" b="b"/>
                <a:pathLst>
                  <a:path w="59" h="157">
                    <a:moveTo>
                      <a:pt x="29" y="0"/>
                    </a:moveTo>
                    <a:lnTo>
                      <a:pt x="40" y="3"/>
                    </a:lnTo>
                    <a:lnTo>
                      <a:pt x="50" y="9"/>
                    </a:lnTo>
                    <a:lnTo>
                      <a:pt x="56" y="18"/>
                    </a:lnTo>
                    <a:lnTo>
                      <a:pt x="59" y="30"/>
                    </a:lnTo>
                    <a:lnTo>
                      <a:pt x="59" y="128"/>
                    </a:lnTo>
                    <a:lnTo>
                      <a:pt x="56" y="139"/>
                    </a:lnTo>
                    <a:lnTo>
                      <a:pt x="50" y="149"/>
                    </a:lnTo>
                    <a:lnTo>
                      <a:pt x="40" y="155"/>
                    </a:lnTo>
                    <a:lnTo>
                      <a:pt x="29" y="157"/>
                    </a:lnTo>
                    <a:lnTo>
                      <a:pt x="18" y="155"/>
                    </a:lnTo>
                    <a:lnTo>
                      <a:pt x="8" y="149"/>
                    </a:lnTo>
                    <a:lnTo>
                      <a:pt x="2" y="139"/>
                    </a:lnTo>
                    <a:lnTo>
                      <a:pt x="0" y="128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8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705181DD-7134-45F3-98B0-775752DD2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4496" y="3470863"/>
                <a:ext cx="56373" cy="15527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40" y="3"/>
                  </a:cxn>
                  <a:cxn ang="0">
                    <a:pos x="49" y="9"/>
                  </a:cxn>
                  <a:cxn ang="0">
                    <a:pos x="55" y="18"/>
                  </a:cxn>
                  <a:cxn ang="0">
                    <a:pos x="57" y="30"/>
                  </a:cxn>
                  <a:cxn ang="0">
                    <a:pos x="57" y="128"/>
                  </a:cxn>
                  <a:cxn ang="0">
                    <a:pos x="55" y="139"/>
                  </a:cxn>
                  <a:cxn ang="0">
                    <a:pos x="49" y="149"/>
                  </a:cxn>
                  <a:cxn ang="0">
                    <a:pos x="40" y="155"/>
                  </a:cxn>
                  <a:cxn ang="0">
                    <a:pos x="28" y="157"/>
                  </a:cxn>
                  <a:cxn ang="0">
                    <a:pos x="17" y="155"/>
                  </a:cxn>
                  <a:cxn ang="0">
                    <a:pos x="8" y="149"/>
                  </a:cxn>
                  <a:cxn ang="0">
                    <a:pos x="2" y="139"/>
                  </a:cxn>
                  <a:cxn ang="0">
                    <a:pos x="0" y="128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9"/>
                  </a:cxn>
                  <a:cxn ang="0">
                    <a:pos x="17" y="3"/>
                  </a:cxn>
                  <a:cxn ang="0">
                    <a:pos x="28" y="0"/>
                  </a:cxn>
                </a:cxnLst>
                <a:rect l="0" t="0" r="r" b="b"/>
                <a:pathLst>
                  <a:path w="57" h="157">
                    <a:moveTo>
                      <a:pt x="28" y="0"/>
                    </a:moveTo>
                    <a:lnTo>
                      <a:pt x="40" y="3"/>
                    </a:lnTo>
                    <a:lnTo>
                      <a:pt x="49" y="9"/>
                    </a:lnTo>
                    <a:lnTo>
                      <a:pt x="55" y="18"/>
                    </a:lnTo>
                    <a:lnTo>
                      <a:pt x="57" y="30"/>
                    </a:lnTo>
                    <a:lnTo>
                      <a:pt x="57" y="128"/>
                    </a:lnTo>
                    <a:lnTo>
                      <a:pt x="55" y="139"/>
                    </a:lnTo>
                    <a:lnTo>
                      <a:pt x="49" y="149"/>
                    </a:lnTo>
                    <a:lnTo>
                      <a:pt x="40" y="155"/>
                    </a:lnTo>
                    <a:lnTo>
                      <a:pt x="28" y="157"/>
                    </a:lnTo>
                    <a:lnTo>
                      <a:pt x="17" y="155"/>
                    </a:lnTo>
                    <a:lnTo>
                      <a:pt x="8" y="149"/>
                    </a:lnTo>
                    <a:lnTo>
                      <a:pt x="2" y="139"/>
                    </a:lnTo>
                    <a:lnTo>
                      <a:pt x="0" y="128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7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4" name="TextBox 48">
              <a:extLst>
                <a:ext uri="{FF2B5EF4-FFF2-40B4-BE49-F238E27FC236}">
                  <a16:creationId xmlns:a16="http://schemas.microsoft.com/office/drawing/2014/main" id="{1C34F131-D8BB-4CD8-B8D6-BC03D8494955}"/>
                </a:ext>
              </a:extLst>
            </p:cNvPr>
            <p:cNvSpPr txBox="1"/>
            <p:nvPr/>
          </p:nvSpPr>
          <p:spPr>
            <a:xfrm>
              <a:off x="8064544" y="2364270"/>
              <a:ext cx="822959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en-US" sz="1800" b="1" dirty="0"/>
                <a:t>5/24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32F54D-393C-4822-A93B-7CBE983767B0}"/>
              </a:ext>
            </a:extLst>
          </p:cNvPr>
          <p:cNvGrpSpPr/>
          <p:nvPr/>
        </p:nvGrpSpPr>
        <p:grpSpPr>
          <a:xfrm>
            <a:off x="7391399" y="4343400"/>
            <a:ext cx="914400" cy="914400"/>
            <a:chOff x="8064544" y="2057400"/>
            <a:chExt cx="822960" cy="82296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44097F6-4679-444D-BFFB-AF54C3407A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64544" y="2057400"/>
              <a:ext cx="822960" cy="822960"/>
              <a:chOff x="7758770" y="3246120"/>
              <a:chExt cx="1097280" cy="109728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713E557-26E2-4F01-867F-5BD4902F996A}"/>
                  </a:ext>
                </a:extLst>
              </p:cNvPr>
              <p:cNvGrpSpPr/>
              <p:nvPr/>
            </p:nvGrpSpPr>
            <p:grpSpPr>
              <a:xfrm>
                <a:off x="7758770" y="3246120"/>
                <a:ext cx="1097280" cy="1097280"/>
                <a:chOff x="7085012" y="4648200"/>
                <a:chExt cx="679061" cy="679061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BADF3C1-E849-4464-AA9D-213771C3FAE2}"/>
                    </a:ext>
                  </a:extLst>
                </p:cNvPr>
                <p:cNvSpPr/>
                <p:nvPr/>
              </p:nvSpPr>
              <p:spPr>
                <a:xfrm>
                  <a:off x="7085012" y="4648200"/>
                  <a:ext cx="679061" cy="679061"/>
                </a:xfrm>
                <a:prstGeom prst="ellipse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dirty="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AF220C4-CB0E-4795-B9F8-88F036636ABD}"/>
                    </a:ext>
                  </a:extLst>
                </p:cNvPr>
                <p:cNvSpPr/>
                <p:nvPr/>
              </p:nvSpPr>
              <p:spPr>
                <a:xfrm>
                  <a:off x="7085012" y="4648200"/>
                  <a:ext cx="679061" cy="679061"/>
                </a:xfrm>
                <a:prstGeom prst="ellipse">
                  <a:avLst/>
                </a:prstGeom>
                <a:solidFill>
                  <a:schemeClr val="accent6">
                    <a:lumMod val="75000"/>
                    <a:alpha val="5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dirty="0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82DC2BF9-C482-43C6-A073-4B4B83F5F4B7}"/>
                    </a:ext>
                  </a:extLst>
                </p:cNvPr>
                <p:cNvSpPr/>
                <p:nvPr/>
              </p:nvSpPr>
              <p:spPr>
                <a:xfrm>
                  <a:off x="7085012" y="4648200"/>
                  <a:ext cx="679061" cy="679061"/>
                </a:xfrm>
                <a:prstGeom prst="ellipse">
                  <a:avLst/>
                </a:prstGeom>
                <a:solidFill>
                  <a:schemeClr val="tx2">
                    <a:alpha val="89804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dirty="0"/>
                </a:p>
              </p:txBody>
            </p:sp>
          </p:grpSp>
          <p:sp>
            <p:nvSpPr>
              <p:cNvPr id="38" name="Freeform 24">
                <a:extLst>
                  <a:ext uri="{FF2B5EF4-FFF2-40B4-BE49-F238E27FC236}">
                    <a16:creationId xmlns:a16="http://schemas.microsoft.com/office/drawing/2014/main" id="{1DA0D954-015E-4F33-BE76-A01F61B0E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0650" y="3981186"/>
                <a:ext cx="131537" cy="1374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5"/>
                  </a:cxn>
                  <a:cxn ang="0">
                    <a:pos x="0" y="139"/>
                  </a:cxn>
                  <a:cxn ang="0">
                    <a:pos x="0" y="0"/>
                  </a:cxn>
                </a:cxnLst>
                <a:rect l="0" t="0" r="r" b="b"/>
                <a:pathLst>
                  <a:path w="133" h="139">
                    <a:moveTo>
                      <a:pt x="0" y="0"/>
                    </a:moveTo>
                    <a:lnTo>
                      <a:pt x="133" y="0"/>
                    </a:lnTo>
                    <a:lnTo>
                      <a:pt x="133" y="5"/>
                    </a:lnTo>
                    <a:lnTo>
                      <a:pt x="0" y="1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" name="Freeform 25">
                <a:extLst>
                  <a:ext uri="{FF2B5EF4-FFF2-40B4-BE49-F238E27FC236}">
                    <a16:creationId xmlns:a16="http://schemas.microsoft.com/office/drawing/2014/main" id="{8D93D8EB-F2A1-44A3-A6DE-B96D56506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8123" y="3986131"/>
                <a:ext cx="132526" cy="132526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134" y="134"/>
                  </a:cxn>
                  <a:cxn ang="0">
                    <a:pos x="133" y="131"/>
                  </a:cxn>
                  <a:cxn ang="0">
                    <a:pos x="0" y="131"/>
                  </a:cxn>
                  <a:cxn ang="0">
                    <a:pos x="134" y="0"/>
                  </a:cxn>
                </a:cxnLst>
                <a:rect l="0" t="0" r="r" b="b"/>
                <a:pathLst>
                  <a:path w="134" h="134">
                    <a:moveTo>
                      <a:pt x="134" y="0"/>
                    </a:moveTo>
                    <a:lnTo>
                      <a:pt x="134" y="134"/>
                    </a:lnTo>
                    <a:lnTo>
                      <a:pt x="133" y="131"/>
                    </a:lnTo>
                    <a:lnTo>
                      <a:pt x="0" y="131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" name="Freeform 26">
                <a:extLst>
                  <a:ext uri="{FF2B5EF4-FFF2-40B4-BE49-F238E27FC236}">
                    <a16:creationId xmlns:a16="http://schemas.microsoft.com/office/drawing/2014/main" id="{919C3648-F967-4BA8-866D-A1B244EBB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633" y="3640971"/>
                <a:ext cx="669554" cy="4747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7" y="0"/>
                  </a:cxn>
                  <a:cxn ang="0">
                    <a:pos x="677" y="344"/>
                  </a:cxn>
                  <a:cxn ang="0">
                    <a:pos x="543" y="344"/>
                  </a:cxn>
                  <a:cxn ang="0">
                    <a:pos x="410" y="480"/>
                  </a:cxn>
                  <a:cxn ang="0">
                    <a:pos x="45" y="480"/>
                  </a:cxn>
                  <a:cxn ang="0">
                    <a:pos x="32" y="478"/>
                  </a:cxn>
                  <a:cxn ang="0">
                    <a:pos x="20" y="473"/>
                  </a:cxn>
                  <a:cxn ang="0">
                    <a:pos x="10" y="464"/>
                  </a:cxn>
                  <a:cxn ang="0">
                    <a:pos x="3" y="454"/>
                  </a:cxn>
                  <a:cxn ang="0">
                    <a:pos x="0" y="441"/>
                  </a:cxn>
                  <a:cxn ang="0">
                    <a:pos x="0" y="0"/>
                  </a:cxn>
                </a:cxnLst>
                <a:rect l="0" t="0" r="r" b="b"/>
                <a:pathLst>
                  <a:path w="677" h="480">
                    <a:moveTo>
                      <a:pt x="0" y="0"/>
                    </a:moveTo>
                    <a:lnTo>
                      <a:pt x="677" y="0"/>
                    </a:lnTo>
                    <a:lnTo>
                      <a:pt x="677" y="344"/>
                    </a:lnTo>
                    <a:lnTo>
                      <a:pt x="543" y="344"/>
                    </a:lnTo>
                    <a:lnTo>
                      <a:pt x="410" y="480"/>
                    </a:lnTo>
                    <a:lnTo>
                      <a:pt x="45" y="480"/>
                    </a:lnTo>
                    <a:lnTo>
                      <a:pt x="32" y="478"/>
                    </a:lnTo>
                    <a:lnTo>
                      <a:pt x="20" y="473"/>
                    </a:lnTo>
                    <a:lnTo>
                      <a:pt x="10" y="464"/>
                    </a:lnTo>
                    <a:lnTo>
                      <a:pt x="3" y="454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" name="Freeform 27">
                <a:extLst>
                  <a:ext uri="{FF2B5EF4-FFF2-40B4-BE49-F238E27FC236}">
                    <a16:creationId xmlns:a16="http://schemas.microsoft.com/office/drawing/2014/main" id="{61FB4D8A-E220-404B-A0B0-300DD2A2D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633" y="3539104"/>
                <a:ext cx="669554" cy="11670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630" y="0"/>
                  </a:cxn>
                  <a:cxn ang="0">
                    <a:pos x="643" y="1"/>
                  </a:cxn>
                  <a:cxn ang="0">
                    <a:pos x="657" y="6"/>
                  </a:cxn>
                  <a:cxn ang="0">
                    <a:pos x="667" y="15"/>
                  </a:cxn>
                  <a:cxn ang="0">
                    <a:pos x="674" y="24"/>
                  </a:cxn>
                  <a:cxn ang="0">
                    <a:pos x="677" y="37"/>
                  </a:cxn>
                  <a:cxn ang="0">
                    <a:pos x="677" y="118"/>
                  </a:cxn>
                  <a:cxn ang="0">
                    <a:pos x="0" y="118"/>
                  </a:cxn>
                  <a:cxn ang="0">
                    <a:pos x="0" y="37"/>
                  </a:cxn>
                  <a:cxn ang="0">
                    <a:pos x="3" y="24"/>
                  </a:cxn>
                  <a:cxn ang="0">
                    <a:pos x="10" y="15"/>
                  </a:cxn>
                  <a:cxn ang="0">
                    <a:pos x="20" y="6"/>
                  </a:cxn>
                  <a:cxn ang="0">
                    <a:pos x="32" y="1"/>
                  </a:cxn>
                  <a:cxn ang="0">
                    <a:pos x="45" y="0"/>
                  </a:cxn>
                </a:cxnLst>
                <a:rect l="0" t="0" r="r" b="b"/>
                <a:pathLst>
                  <a:path w="677" h="118">
                    <a:moveTo>
                      <a:pt x="45" y="0"/>
                    </a:moveTo>
                    <a:lnTo>
                      <a:pt x="630" y="0"/>
                    </a:lnTo>
                    <a:lnTo>
                      <a:pt x="643" y="1"/>
                    </a:lnTo>
                    <a:lnTo>
                      <a:pt x="657" y="6"/>
                    </a:lnTo>
                    <a:lnTo>
                      <a:pt x="667" y="15"/>
                    </a:lnTo>
                    <a:lnTo>
                      <a:pt x="674" y="24"/>
                    </a:lnTo>
                    <a:lnTo>
                      <a:pt x="677" y="37"/>
                    </a:lnTo>
                    <a:lnTo>
                      <a:pt x="677" y="118"/>
                    </a:lnTo>
                    <a:lnTo>
                      <a:pt x="0" y="118"/>
                    </a:lnTo>
                    <a:lnTo>
                      <a:pt x="0" y="37"/>
                    </a:lnTo>
                    <a:lnTo>
                      <a:pt x="3" y="24"/>
                    </a:lnTo>
                    <a:lnTo>
                      <a:pt x="10" y="15"/>
                    </a:lnTo>
                    <a:lnTo>
                      <a:pt x="20" y="6"/>
                    </a:lnTo>
                    <a:lnTo>
                      <a:pt x="32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Freeform 28">
                <a:extLst>
                  <a:ext uri="{FF2B5EF4-FFF2-40B4-BE49-F238E27FC236}">
                    <a16:creationId xmlns:a16="http://schemas.microsoft.com/office/drawing/2014/main" id="{70A1D513-CA86-49E9-8930-C64ECCF35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4280" y="3562840"/>
                <a:ext cx="77142" cy="7813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55" y="3"/>
                  </a:cxn>
                  <a:cxn ang="0">
                    <a:pos x="67" y="11"/>
                  </a:cxn>
                  <a:cxn ang="0">
                    <a:pos x="76" y="24"/>
                  </a:cxn>
                  <a:cxn ang="0">
                    <a:pos x="78" y="40"/>
                  </a:cxn>
                  <a:cxn ang="0">
                    <a:pos x="76" y="56"/>
                  </a:cxn>
                  <a:cxn ang="0">
                    <a:pos x="67" y="68"/>
                  </a:cxn>
                  <a:cxn ang="0">
                    <a:pos x="55" y="77"/>
                  </a:cxn>
                  <a:cxn ang="0">
                    <a:pos x="39" y="79"/>
                  </a:cxn>
                  <a:cxn ang="0">
                    <a:pos x="23" y="77"/>
                  </a:cxn>
                  <a:cxn ang="0">
                    <a:pos x="11" y="68"/>
                  </a:cxn>
                  <a:cxn ang="0">
                    <a:pos x="2" y="56"/>
                  </a:cxn>
                  <a:cxn ang="0">
                    <a:pos x="0" y="40"/>
                  </a:cxn>
                  <a:cxn ang="0">
                    <a:pos x="2" y="24"/>
                  </a:cxn>
                  <a:cxn ang="0">
                    <a:pos x="11" y="11"/>
                  </a:cxn>
                  <a:cxn ang="0">
                    <a:pos x="23" y="3"/>
                  </a:cxn>
                  <a:cxn ang="0">
                    <a:pos x="39" y="0"/>
                  </a:cxn>
                </a:cxnLst>
                <a:rect l="0" t="0" r="r" b="b"/>
                <a:pathLst>
                  <a:path w="78" h="79">
                    <a:moveTo>
                      <a:pt x="39" y="0"/>
                    </a:moveTo>
                    <a:lnTo>
                      <a:pt x="55" y="3"/>
                    </a:lnTo>
                    <a:lnTo>
                      <a:pt x="67" y="11"/>
                    </a:lnTo>
                    <a:lnTo>
                      <a:pt x="76" y="24"/>
                    </a:lnTo>
                    <a:lnTo>
                      <a:pt x="78" y="40"/>
                    </a:lnTo>
                    <a:lnTo>
                      <a:pt x="76" y="56"/>
                    </a:lnTo>
                    <a:lnTo>
                      <a:pt x="67" y="68"/>
                    </a:lnTo>
                    <a:lnTo>
                      <a:pt x="55" y="77"/>
                    </a:lnTo>
                    <a:lnTo>
                      <a:pt x="39" y="79"/>
                    </a:lnTo>
                    <a:lnTo>
                      <a:pt x="23" y="77"/>
                    </a:lnTo>
                    <a:lnTo>
                      <a:pt x="11" y="68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2" y="24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" name="Freeform 29">
                <a:extLst>
                  <a:ext uri="{FF2B5EF4-FFF2-40B4-BE49-F238E27FC236}">
                    <a16:creationId xmlns:a16="http://schemas.microsoft.com/office/drawing/2014/main" id="{1FF0E2FB-9D11-44BF-B984-BC30D2DE3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4606" y="3562840"/>
                <a:ext cx="76153" cy="7813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9" y="0"/>
                  </a:cxn>
                  <a:cxn ang="0">
                    <a:pos x="54" y="3"/>
                  </a:cxn>
                  <a:cxn ang="0">
                    <a:pos x="66" y="11"/>
                  </a:cxn>
                  <a:cxn ang="0">
                    <a:pos x="75" y="24"/>
                  </a:cxn>
                  <a:cxn ang="0">
                    <a:pos x="77" y="40"/>
                  </a:cxn>
                  <a:cxn ang="0">
                    <a:pos x="75" y="56"/>
                  </a:cxn>
                  <a:cxn ang="0">
                    <a:pos x="66" y="68"/>
                  </a:cxn>
                  <a:cxn ang="0">
                    <a:pos x="54" y="77"/>
                  </a:cxn>
                  <a:cxn ang="0">
                    <a:pos x="39" y="79"/>
                  </a:cxn>
                  <a:cxn ang="0">
                    <a:pos x="38" y="79"/>
                  </a:cxn>
                  <a:cxn ang="0">
                    <a:pos x="23" y="77"/>
                  </a:cxn>
                  <a:cxn ang="0">
                    <a:pos x="11" y="68"/>
                  </a:cxn>
                  <a:cxn ang="0">
                    <a:pos x="2" y="56"/>
                  </a:cxn>
                  <a:cxn ang="0">
                    <a:pos x="0" y="40"/>
                  </a:cxn>
                  <a:cxn ang="0">
                    <a:pos x="2" y="24"/>
                  </a:cxn>
                  <a:cxn ang="0">
                    <a:pos x="11" y="11"/>
                  </a:cxn>
                  <a:cxn ang="0">
                    <a:pos x="23" y="3"/>
                  </a:cxn>
                  <a:cxn ang="0">
                    <a:pos x="38" y="0"/>
                  </a:cxn>
                </a:cxnLst>
                <a:rect l="0" t="0" r="r" b="b"/>
                <a:pathLst>
                  <a:path w="77" h="79">
                    <a:moveTo>
                      <a:pt x="38" y="0"/>
                    </a:moveTo>
                    <a:lnTo>
                      <a:pt x="39" y="0"/>
                    </a:lnTo>
                    <a:lnTo>
                      <a:pt x="54" y="3"/>
                    </a:lnTo>
                    <a:lnTo>
                      <a:pt x="66" y="11"/>
                    </a:lnTo>
                    <a:lnTo>
                      <a:pt x="75" y="24"/>
                    </a:lnTo>
                    <a:lnTo>
                      <a:pt x="77" y="40"/>
                    </a:lnTo>
                    <a:lnTo>
                      <a:pt x="75" y="56"/>
                    </a:lnTo>
                    <a:lnTo>
                      <a:pt x="66" y="68"/>
                    </a:lnTo>
                    <a:lnTo>
                      <a:pt x="54" y="77"/>
                    </a:lnTo>
                    <a:lnTo>
                      <a:pt x="39" y="79"/>
                    </a:lnTo>
                    <a:lnTo>
                      <a:pt x="38" y="79"/>
                    </a:lnTo>
                    <a:lnTo>
                      <a:pt x="23" y="77"/>
                    </a:lnTo>
                    <a:lnTo>
                      <a:pt x="11" y="68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2" y="24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" name="Freeform 30">
                <a:extLst>
                  <a:ext uri="{FF2B5EF4-FFF2-40B4-BE49-F238E27FC236}">
                    <a16:creationId xmlns:a16="http://schemas.microsoft.com/office/drawing/2014/main" id="{8D3169FE-81FC-48F7-BAE4-26E46CEA1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9225" y="3470863"/>
                <a:ext cx="58351" cy="15527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0" y="3"/>
                  </a:cxn>
                  <a:cxn ang="0">
                    <a:pos x="50" y="9"/>
                  </a:cxn>
                  <a:cxn ang="0">
                    <a:pos x="56" y="18"/>
                  </a:cxn>
                  <a:cxn ang="0">
                    <a:pos x="59" y="30"/>
                  </a:cxn>
                  <a:cxn ang="0">
                    <a:pos x="59" y="128"/>
                  </a:cxn>
                  <a:cxn ang="0">
                    <a:pos x="56" y="139"/>
                  </a:cxn>
                  <a:cxn ang="0">
                    <a:pos x="50" y="149"/>
                  </a:cxn>
                  <a:cxn ang="0">
                    <a:pos x="40" y="155"/>
                  </a:cxn>
                  <a:cxn ang="0">
                    <a:pos x="29" y="157"/>
                  </a:cxn>
                  <a:cxn ang="0">
                    <a:pos x="18" y="155"/>
                  </a:cxn>
                  <a:cxn ang="0">
                    <a:pos x="8" y="149"/>
                  </a:cxn>
                  <a:cxn ang="0">
                    <a:pos x="2" y="139"/>
                  </a:cxn>
                  <a:cxn ang="0">
                    <a:pos x="0" y="128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9"/>
                  </a:cxn>
                  <a:cxn ang="0">
                    <a:pos x="18" y="3"/>
                  </a:cxn>
                  <a:cxn ang="0">
                    <a:pos x="29" y="0"/>
                  </a:cxn>
                </a:cxnLst>
                <a:rect l="0" t="0" r="r" b="b"/>
                <a:pathLst>
                  <a:path w="59" h="157">
                    <a:moveTo>
                      <a:pt x="29" y="0"/>
                    </a:moveTo>
                    <a:lnTo>
                      <a:pt x="40" y="3"/>
                    </a:lnTo>
                    <a:lnTo>
                      <a:pt x="50" y="9"/>
                    </a:lnTo>
                    <a:lnTo>
                      <a:pt x="56" y="18"/>
                    </a:lnTo>
                    <a:lnTo>
                      <a:pt x="59" y="30"/>
                    </a:lnTo>
                    <a:lnTo>
                      <a:pt x="59" y="128"/>
                    </a:lnTo>
                    <a:lnTo>
                      <a:pt x="56" y="139"/>
                    </a:lnTo>
                    <a:lnTo>
                      <a:pt x="50" y="149"/>
                    </a:lnTo>
                    <a:lnTo>
                      <a:pt x="40" y="155"/>
                    </a:lnTo>
                    <a:lnTo>
                      <a:pt x="29" y="157"/>
                    </a:lnTo>
                    <a:lnTo>
                      <a:pt x="18" y="155"/>
                    </a:lnTo>
                    <a:lnTo>
                      <a:pt x="8" y="149"/>
                    </a:lnTo>
                    <a:lnTo>
                      <a:pt x="2" y="139"/>
                    </a:lnTo>
                    <a:lnTo>
                      <a:pt x="0" y="128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8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" name="Freeform 31">
                <a:extLst>
                  <a:ext uri="{FF2B5EF4-FFF2-40B4-BE49-F238E27FC236}">
                    <a16:creationId xmlns:a16="http://schemas.microsoft.com/office/drawing/2014/main" id="{6D9078CC-5B15-45CB-9E85-D9682BFB5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4496" y="3470863"/>
                <a:ext cx="56373" cy="15527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40" y="3"/>
                  </a:cxn>
                  <a:cxn ang="0">
                    <a:pos x="49" y="9"/>
                  </a:cxn>
                  <a:cxn ang="0">
                    <a:pos x="55" y="18"/>
                  </a:cxn>
                  <a:cxn ang="0">
                    <a:pos x="57" y="30"/>
                  </a:cxn>
                  <a:cxn ang="0">
                    <a:pos x="57" y="128"/>
                  </a:cxn>
                  <a:cxn ang="0">
                    <a:pos x="55" y="139"/>
                  </a:cxn>
                  <a:cxn ang="0">
                    <a:pos x="49" y="149"/>
                  </a:cxn>
                  <a:cxn ang="0">
                    <a:pos x="40" y="155"/>
                  </a:cxn>
                  <a:cxn ang="0">
                    <a:pos x="28" y="157"/>
                  </a:cxn>
                  <a:cxn ang="0">
                    <a:pos x="17" y="155"/>
                  </a:cxn>
                  <a:cxn ang="0">
                    <a:pos x="8" y="149"/>
                  </a:cxn>
                  <a:cxn ang="0">
                    <a:pos x="2" y="139"/>
                  </a:cxn>
                  <a:cxn ang="0">
                    <a:pos x="0" y="128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9"/>
                  </a:cxn>
                  <a:cxn ang="0">
                    <a:pos x="17" y="3"/>
                  </a:cxn>
                  <a:cxn ang="0">
                    <a:pos x="28" y="0"/>
                  </a:cxn>
                </a:cxnLst>
                <a:rect l="0" t="0" r="r" b="b"/>
                <a:pathLst>
                  <a:path w="57" h="157">
                    <a:moveTo>
                      <a:pt x="28" y="0"/>
                    </a:moveTo>
                    <a:lnTo>
                      <a:pt x="40" y="3"/>
                    </a:lnTo>
                    <a:lnTo>
                      <a:pt x="49" y="9"/>
                    </a:lnTo>
                    <a:lnTo>
                      <a:pt x="55" y="18"/>
                    </a:lnTo>
                    <a:lnTo>
                      <a:pt x="57" y="30"/>
                    </a:lnTo>
                    <a:lnTo>
                      <a:pt x="57" y="128"/>
                    </a:lnTo>
                    <a:lnTo>
                      <a:pt x="55" y="139"/>
                    </a:lnTo>
                    <a:lnTo>
                      <a:pt x="49" y="149"/>
                    </a:lnTo>
                    <a:lnTo>
                      <a:pt x="40" y="155"/>
                    </a:lnTo>
                    <a:lnTo>
                      <a:pt x="28" y="157"/>
                    </a:lnTo>
                    <a:lnTo>
                      <a:pt x="17" y="155"/>
                    </a:lnTo>
                    <a:lnTo>
                      <a:pt x="8" y="149"/>
                    </a:lnTo>
                    <a:lnTo>
                      <a:pt x="2" y="139"/>
                    </a:lnTo>
                    <a:lnTo>
                      <a:pt x="0" y="128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7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1" name="TextBox 48">
              <a:extLst>
                <a:ext uri="{FF2B5EF4-FFF2-40B4-BE49-F238E27FC236}">
                  <a16:creationId xmlns:a16="http://schemas.microsoft.com/office/drawing/2014/main" id="{549A4FF5-80EA-4855-97F0-18F77A4E9190}"/>
                </a:ext>
              </a:extLst>
            </p:cNvPr>
            <p:cNvSpPr txBox="1"/>
            <p:nvPr/>
          </p:nvSpPr>
          <p:spPr>
            <a:xfrm>
              <a:off x="8064544" y="2364270"/>
              <a:ext cx="822959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en-US" sz="1800" b="1" dirty="0"/>
                <a:t>6/19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4820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4-26-18 Meeting Decisions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0352" y="1371600"/>
            <a:ext cx="8074152" cy="5029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The Taskforce agreed to revisit:</a:t>
            </a:r>
          </a:p>
          <a:p>
            <a:pPr marL="685800" lvl="1"/>
            <a:r>
              <a:rPr lang="en-US" b="0" kern="1200" dirty="0"/>
              <a:t>the concept of “On Deck” measures if and when the Taskforce encounters a candidate “On Deck” measure during its second pass of measures review</a:t>
            </a:r>
          </a:p>
          <a:p>
            <a:pPr marL="685800" lvl="1"/>
            <a:r>
              <a:rPr lang="en-US" b="0" kern="1200" dirty="0"/>
              <a:t>the concept of “Innovation” measures as a supplement to the menu set and not to the core set, and to include measures that are outside of the core and menu sets, are of mutual interest to a given payer-ACO dyad, and are not developmental in nature</a:t>
            </a:r>
          </a:p>
          <a:p>
            <a:pPr marL="685800" lvl="1">
              <a:spcAft>
                <a:spcPts val="600"/>
              </a:spcAft>
            </a:pPr>
            <a:r>
              <a:rPr lang="en-US" b="0" kern="1200" dirty="0"/>
              <a:t>“Plan All-Cause Readmissions” when discussing “On Deck” and “Developmental” measures</a:t>
            </a:r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2769184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Slides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45562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slides may be helpful to have available for reference during today’s meeting.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1001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Candidate Set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8229600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Candidate measures were selected using the following methodology:</a:t>
            </a:r>
          </a:p>
          <a:p>
            <a:pPr marL="80327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Included in a domain identified by the Taskforce</a:t>
            </a:r>
          </a:p>
          <a:p>
            <a:pPr marL="80327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Found in at least 2 “alignment” measure sets</a:t>
            </a:r>
          </a:p>
          <a:p>
            <a:pPr marL="80327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Found in the CMS/AHIP Core Quality Measures Collaborative (CQMC) and/or the MassHealth ACO/DSRIP measure sets*</a:t>
            </a:r>
            <a:endParaRPr lang="en-US" sz="1600" dirty="0">
              <a:latin typeface="Book Antiqua" panose="02040602050305030304" pitchFamily="18" charset="0"/>
            </a:endParaRPr>
          </a:p>
          <a:p>
            <a:pPr lvl="2">
              <a:spcBef>
                <a:spcPts val="0"/>
              </a:spcBef>
              <a:spcAft>
                <a:spcPts val="600"/>
              </a:spcAft>
              <a:buFont typeface="Book Antiqua" panose="02040602050305030304" pitchFamily="18" charset="0"/>
              <a:buChar char="−"/>
            </a:pPr>
            <a:endParaRPr lang="en-US" sz="500" dirty="0">
              <a:latin typeface="Book Antiqua" panose="0204060205030503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We reviewed candidate measures by domain, and within domain, grouped by age and measure focus, if applicable.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350" y="46482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*MassHealth ACO/DSRIP and CMS/AHIP CQMC measures are included for consideration even if they are not found in at least 2 “alignment” measure sets.</a:t>
            </a:r>
          </a:p>
        </p:txBody>
      </p:sp>
    </p:spTree>
    <p:extLst>
      <p:ext uri="{BB962C8B-B14F-4D97-AF65-F5344CB8AC3E}">
        <p14:creationId xmlns:p14="http://schemas.microsoft.com/office/powerpoint/2010/main" val="72586202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Measure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114800" cy="455623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dirty="0"/>
              <a:t>Measures currently in use in APM contracts by providers and payers: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Harvard Pilgrim Health Care (2017)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Blue Cross Blue Shield of MA (2017)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Tufts Health Plan (2017)</a:t>
            </a:r>
          </a:p>
          <a:p>
            <a:pPr lvl="1">
              <a:spcAft>
                <a:spcPts val="600"/>
              </a:spcAft>
            </a:pPr>
            <a:endParaRPr lang="en-US" sz="800" b="0" dirty="0"/>
          </a:p>
          <a:p>
            <a:pPr>
              <a:spcAft>
                <a:spcPts val="600"/>
              </a:spcAft>
            </a:pPr>
            <a:r>
              <a:rPr lang="en-US" sz="1800" dirty="0"/>
              <a:t>Measures found in local and state measure sets: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Boston Public Health Commission (2016)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MassHealth ACO (DSRIP</a:t>
            </a:r>
            <a:r>
              <a:rPr lang="en-US" sz="1800" b="0"/>
              <a:t>) – Payment Only</a:t>
            </a:r>
            <a:endParaRPr lang="en-US" sz="1800" b="0" dirty="0"/>
          </a:p>
          <a:p>
            <a:pPr lvl="1">
              <a:spcAft>
                <a:spcPts val="600"/>
              </a:spcAft>
            </a:pPr>
            <a:r>
              <a:rPr lang="en-US" sz="1800" b="0" dirty="0"/>
              <a:t>Standard Quality Measure Set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8200" y="1295400"/>
            <a:ext cx="4114800" cy="5029200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kern="0" dirty="0"/>
              <a:t>Measures found in national measure sets: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CMS/AHIP Core Quality Measures Collaborative (CQMC) 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Medicaid Child Core Set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Medicaid Adult Core Set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Medicare Part C &amp; D Star Ratings Measures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Merit-based Incentive Payment System (MIPS)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NCQA Health Plan Ranking</a:t>
            </a:r>
          </a:p>
        </p:txBody>
      </p:sp>
    </p:spTree>
    <p:extLst>
      <p:ext uri="{BB962C8B-B14F-4D97-AF65-F5344CB8AC3E}">
        <p14:creationId xmlns:p14="http://schemas.microsoft.com/office/powerpoint/2010/main" val="8741046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4-26-18 Meeting Decisions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4924" y="1219200"/>
            <a:ext cx="8074152" cy="502920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en-US" dirty="0"/>
              <a:t>The Taskforce adopted the concept of core and menu measure sets.  The core set will adhere to the following principles, in addition to the Taskforce’s previously adopted guiding principles:</a:t>
            </a:r>
          </a:p>
          <a:p>
            <a:pPr marL="685800" lvl="1">
              <a:spcAft>
                <a:spcPts val="600"/>
              </a:spcAft>
            </a:pPr>
            <a:r>
              <a:rPr lang="en-US" b="0" kern="1200" dirty="0"/>
              <a:t>no more than five in number</a:t>
            </a:r>
          </a:p>
          <a:p>
            <a:pPr marL="685800" lvl="1">
              <a:spcAft>
                <a:spcPts val="600"/>
              </a:spcAft>
            </a:pPr>
            <a:r>
              <a:rPr lang="en-US" b="0" kern="1200" dirty="0"/>
              <a:t>outcomes-oriented</a:t>
            </a:r>
          </a:p>
          <a:p>
            <a:pPr marL="685800" lvl="1">
              <a:spcAft>
                <a:spcPts val="600"/>
              </a:spcAft>
            </a:pPr>
            <a:r>
              <a:rPr lang="en-US" b="0" kern="1200" dirty="0"/>
              <a:t>at least one measure focused on behavioral health</a:t>
            </a:r>
          </a:p>
          <a:p>
            <a:pPr marL="685800" lvl="1">
              <a:spcAft>
                <a:spcPts val="600"/>
              </a:spcAft>
            </a:pPr>
            <a:r>
              <a:rPr lang="en-US" b="0" kern="1200" dirty="0"/>
              <a:t>universally applicable to the greatest extent possible</a:t>
            </a:r>
          </a:p>
          <a:p>
            <a:pPr marL="685800" lvl="1">
              <a:spcAft>
                <a:spcPts val="600"/>
              </a:spcAft>
            </a:pPr>
            <a:r>
              <a:rPr lang="en-US" b="0" kern="1200" dirty="0"/>
              <a:t>crucial from a public health perspective</a:t>
            </a:r>
          </a:p>
          <a:p>
            <a:pPr marL="685800" lvl="1">
              <a:spcAft>
                <a:spcPts val="600"/>
              </a:spcAft>
            </a:pPr>
            <a:r>
              <a:rPr lang="en-US" b="0" kern="1200" dirty="0"/>
              <a:t>highly aligned across existing payer-ACO contract measures</a:t>
            </a:r>
          </a:p>
          <a:p>
            <a:pPr marL="685800" lvl="1">
              <a:spcAft>
                <a:spcPts val="600"/>
              </a:spcAft>
            </a:pPr>
            <a:r>
              <a:rPr lang="en-US" b="0" kern="1200" dirty="0"/>
              <a:t>enhances value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 startAt="2"/>
            </a:pPr>
            <a:endParaRPr lang="en-US" sz="500" dirty="0"/>
          </a:p>
          <a:p>
            <a:pPr marL="457200" indent="0">
              <a:spcAft>
                <a:spcPts val="600"/>
              </a:spcAft>
              <a:buNone/>
            </a:pPr>
            <a:r>
              <a:rPr lang="en-US" dirty="0"/>
              <a:t>In addition, payer-ACO contracts will include at least four of the five core measures, including at least one behavioral health measure.</a:t>
            </a:r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405625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4-26-18 Meeting Decisions (Cont’d)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0352" y="1371600"/>
            <a:ext cx="8074152" cy="4498848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en-US" dirty="0"/>
              <a:t>Taskforce members agreed to provide feedback on whether they agree with measures in the core set straw model proposal and identify any suggested changes to the straw model measures.</a:t>
            </a:r>
          </a:p>
          <a:p>
            <a:pPr marL="644525" lvl="1" indent="-457200">
              <a:spcAft>
                <a:spcPts val="600"/>
              </a:spcAft>
              <a:buFont typeface="+mj-lt"/>
              <a:buAutoNum type="arabicPeriod" startAt="2"/>
            </a:pPr>
            <a:endParaRPr lang="en-US" sz="1000" dirty="0"/>
          </a:p>
          <a:p>
            <a:pPr marL="457200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en-US" dirty="0"/>
              <a:t>Taskforce staff were asked to create a draft rubric to evaluate a small set of candidate core measures after the second pass of measures review.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25052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4-26-18 Meeting Decisions (Cont’d)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0352" y="1371600"/>
            <a:ext cx="8074152" cy="4498848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5"/>
            </a:pPr>
            <a:r>
              <a:rPr lang="en-US" dirty="0"/>
              <a:t>The Taskforce began its second pass of measures review.  </a:t>
            </a:r>
          </a:p>
          <a:p>
            <a:pPr marL="685800" lvl="1">
              <a:spcAft>
                <a:spcPts val="600"/>
              </a:spcAft>
            </a:pPr>
            <a:r>
              <a:rPr lang="en-US" b="0" kern="1200" dirty="0"/>
              <a:t>The Taskforce endorsed the following three measures:</a:t>
            </a:r>
          </a:p>
          <a:p>
            <a:pPr marL="914400" lvl="2" indent="-228600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dirty="0">
                <a:latin typeface="Book Antiqua" panose="02040602050305030304" pitchFamily="18" charset="0"/>
              </a:rPr>
              <a:t>Childhood Immunization Status – Combo 10</a:t>
            </a:r>
          </a:p>
          <a:p>
            <a:pPr marL="914400" lvl="2" indent="-228600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dirty="0">
                <a:latin typeface="Book Antiqua" panose="02040602050305030304" pitchFamily="18" charset="0"/>
              </a:rPr>
              <a:t>Immunizations for Adolescents – Combo 2</a:t>
            </a:r>
          </a:p>
          <a:p>
            <a:pPr marL="914400" lvl="2" indent="-228600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dirty="0">
                <a:latin typeface="Book Antiqua" panose="02040602050305030304" pitchFamily="18" charset="0"/>
              </a:rPr>
              <a:t>Influenza Immunization (likely as a menu measure)</a:t>
            </a:r>
          </a:p>
          <a:p>
            <a:pPr marL="857250" lvl="2">
              <a:spcAft>
                <a:spcPts val="600"/>
              </a:spcAft>
            </a:pPr>
            <a:endParaRPr lang="en-US" b="0" kern="1200" dirty="0">
              <a:latin typeface="Book Antiqua" panose="02040602050305030304" pitchFamily="18" charset="0"/>
            </a:endParaRPr>
          </a:p>
          <a:p>
            <a:pPr marL="685800" lvl="1">
              <a:spcAft>
                <a:spcPts val="600"/>
              </a:spcAft>
            </a:pPr>
            <a:r>
              <a:rPr lang="en-US" b="0" dirty="0"/>
              <a:t>The Taskforce moved the following three measures to the monitoring set:</a:t>
            </a:r>
          </a:p>
          <a:p>
            <a:pPr marL="914400" lvl="2" indent="-228600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b="0" dirty="0">
                <a:latin typeface="Book Antiqua" panose="02040602050305030304" pitchFamily="18" charset="0"/>
              </a:rPr>
              <a:t>Well-Child Visits in the First 15 Months of Life</a:t>
            </a:r>
          </a:p>
          <a:p>
            <a:pPr marL="914400" lvl="2" indent="-228600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b="0" dirty="0">
                <a:latin typeface="Book Antiqua" panose="02040602050305030304" pitchFamily="18" charset="0"/>
              </a:rPr>
              <a:t>Well-Child Visits in the 3rd, 4th, 5th, and 6th Years of Life</a:t>
            </a:r>
          </a:p>
          <a:p>
            <a:pPr marL="914400" lvl="2" indent="-228600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b="0" dirty="0">
                <a:latin typeface="Book Antiqua" panose="02040602050305030304" pitchFamily="18" charset="0"/>
              </a:rPr>
              <a:t>Adolescent Well-Care Visits</a:t>
            </a:r>
          </a:p>
          <a:p>
            <a:pPr marL="685800" lvl="1">
              <a:spcAft>
                <a:spcPts val="600"/>
              </a:spcAft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94844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4-26-18 Meeting Decisions &amp; Discussion of Follow-Up Items</a:t>
            </a:r>
          </a:p>
          <a:p>
            <a:r>
              <a:rPr lang="en-US" dirty="0"/>
              <a:t>Continue Second Pass of Measure Review</a:t>
            </a:r>
          </a:p>
          <a:p>
            <a:r>
              <a:rPr lang="en-US" dirty="0"/>
              <a:t>Discuss Small Set of Candidate Core Measures</a:t>
            </a:r>
          </a:p>
          <a:p>
            <a:r>
              <a:rPr lang="en-US" dirty="0"/>
              <a:t>Revisit “On Deck”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28194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1960285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EDE85F-2556-4D0E-928E-7D197961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 of Measures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0CD1A-62C6-437E-A148-605BEE2EA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352" y="1371600"/>
            <a:ext cx="8077200" cy="4754880"/>
          </a:xfrm>
        </p:spPr>
        <p:txBody>
          <a:bodyPr/>
          <a:lstStyle/>
          <a:p>
            <a:r>
              <a:rPr lang="en-US" dirty="0"/>
              <a:t>The Taskforce has endorsed the following measure classifications:</a:t>
            </a:r>
            <a:endParaRPr lang="en-US" sz="500" dirty="0"/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u="sng" dirty="0"/>
              <a:t>Core</a:t>
            </a:r>
            <a:r>
              <a:rPr lang="en-US" sz="1800" b="0" dirty="0"/>
              <a:t> – measures that all payers and ACOs are expected to use, and adhere to the following criteria: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no more than five in number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outcomes-oriented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has at least one measure focused on behavioral health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universally applicable to the greatest extent possible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crucial from a public health perspective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comprised of measures that are highly aligned across existing payer ACO contract measures</a:t>
            </a:r>
          </a:p>
          <a:p>
            <a:pPr marL="1085850" lvl="2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</a:pPr>
            <a:r>
              <a:rPr lang="en-US" kern="1200" dirty="0">
                <a:latin typeface="Book Antiqua" panose="02040602050305030304" pitchFamily="18" charset="0"/>
              </a:rPr>
              <a:t>enhances value</a:t>
            </a:r>
          </a:p>
          <a:p>
            <a:pPr marL="1085850" lvl="2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</a:pPr>
            <a:endParaRPr lang="en-US" sz="500" b="0" dirty="0"/>
          </a:p>
          <a:p>
            <a:pPr marL="8032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u="sng" dirty="0"/>
              <a:t>Menu</a:t>
            </a:r>
            <a:r>
              <a:rPr lang="en-US" b="0" dirty="0"/>
              <a:t> </a:t>
            </a:r>
            <a:r>
              <a:rPr lang="en-US" sz="1800" b="0" dirty="0"/>
              <a:t>– measures from which payers and ACOs are expected to choose (for the balance of their contractual measure set)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75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heme/theme1.xml><?xml version="1.0" encoding="utf-8"?>
<a:theme xmlns:a="http://schemas.openxmlformats.org/drawingml/2006/main" name="EOHH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29a8555-db37-4257-91ea-e6d336cdedf2">
      <UserInfo>
        <DisplayName>Michael Bailit</DisplayName>
        <AccountId>22</AccountId>
        <AccountType/>
      </UserInfo>
      <UserInfo>
        <DisplayName>Deepti Kanneganti</DisplayName>
        <AccountId>15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9B95F2EE52B4E9FB130DEE3F78C09" ma:contentTypeVersion="4" ma:contentTypeDescription="Create a new document." ma:contentTypeScope="" ma:versionID="bbea1032490aa0461f96750d679ca1ce">
  <xsd:schema xmlns:xsd="http://www.w3.org/2001/XMLSchema" xmlns:xs="http://www.w3.org/2001/XMLSchema" xmlns:p="http://schemas.microsoft.com/office/2006/metadata/properties" xmlns:ns2="d29a8555-db37-4257-91ea-e6d336cdedf2" xmlns:ns3="34dc536f-1af3-405a-935d-0fb3b6674883" targetNamespace="http://schemas.microsoft.com/office/2006/metadata/properties" ma:root="true" ma:fieldsID="60fe8ce23685696432a4a438cad5c38f" ns2:_="" ns3:_="">
    <xsd:import namespace="d29a8555-db37-4257-91ea-e6d336cdedf2"/>
    <xsd:import namespace="34dc536f-1af3-405a-935d-0fb3b66748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a8555-db37-4257-91ea-e6d336cded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c536f-1af3-405a-935d-0fb3b66748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D51BB9-DEB6-4460-8125-E187CA6439EC}">
  <ds:schemaRefs>
    <ds:schemaRef ds:uri="http://schemas.microsoft.com/office/2006/documentManagement/types"/>
    <ds:schemaRef ds:uri="34dc536f-1af3-405a-935d-0fb3b6674883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d29a8555-db37-4257-91ea-e6d336cdedf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0AA2F6C-32F9-4E00-8296-E10C76857414}"/>
</file>

<file path=customXml/itemProps3.xml><?xml version="1.0" encoding="utf-8"?>
<ds:datastoreItem xmlns:ds="http://schemas.openxmlformats.org/officeDocument/2006/customXml" ds:itemID="{7462C3C6-3E64-4F66-8292-8DAEACA6EE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Quality Measurement Taskforce Meeting 12</Template>
  <TotalTime>1594</TotalTime>
  <Words>3412</Words>
  <Application>Microsoft Office PowerPoint</Application>
  <PresentationFormat>On-screen Show (4:3)</PresentationFormat>
  <Paragraphs>484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ＭＳ Ｐゴシック</vt:lpstr>
      <vt:lpstr>Arial</vt:lpstr>
      <vt:lpstr>Book Antiqua</vt:lpstr>
      <vt:lpstr>Calibri</vt:lpstr>
      <vt:lpstr>Symbol</vt:lpstr>
      <vt:lpstr>Times New Roman</vt:lpstr>
      <vt:lpstr>Wingdings</vt:lpstr>
      <vt:lpstr>Wingdings 2</vt:lpstr>
      <vt:lpstr>EOHHS</vt:lpstr>
      <vt:lpstr>PowerPoint Presentation</vt:lpstr>
      <vt:lpstr>Agenda</vt:lpstr>
      <vt:lpstr>Agenda</vt:lpstr>
      <vt:lpstr>Recap of 4-26-18 Meeting Decisions</vt:lpstr>
      <vt:lpstr>Recap of 4-26-18 Meeting Decisions</vt:lpstr>
      <vt:lpstr>Recap of 4-26-18 Meeting Decisions (Cont’d)</vt:lpstr>
      <vt:lpstr>Recap of 4-26-18 Meeting Decisions (Cont’d)</vt:lpstr>
      <vt:lpstr>Agenda</vt:lpstr>
      <vt:lpstr>Second Pass of Measures Review</vt:lpstr>
      <vt:lpstr>Second Pass of Measures Review (Cont’d)</vt:lpstr>
      <vt:lpstr>Second Pass of Measures Review (Cont’d)</vt:lpstr>
      <vt:lpstr>“Innovation” Measures</vt:lpstr>
      <vt:lpstr>Second Pass of Measures Review (Cont’d)</vt:lpstr>
      <vt:lpstr>Second Pass of Measures Review (Cont’d)</vt:lpstr>
      <vt:lpstr>Second Pass of Measures Review (Cont’d)</vt:lpstr>
      <vt:lpstr>Second Pass of Measures Review (Cont’d)</vt:lpstr>
      <vt:lpstr>Second Pass of Measures Review (Cont’d)</vt:lpstr>
      <vt:lpstr>Prevention and Early Detection –  Physical Health</vt:lpstr>
      <vt:lpstr>Prevention and Early Detection –  Mental Health and Oral Health</vt:lpstr>
      <vt:lpstr>Chronic Illness Care –  Physical Health</vt:lpstr>
      <vt:lpstr>Chronic Illness Care –  Mental Health</vt:lpstr>
      <vt:lpstr>Chronic Illness Care –  Substance Use Disorder</vt:lpstr>
      <vt:lpstr>Acute Care and Maternity Care</vt:lpstr>
      <vt:lpstr>Patient Experience and Integration</vt:lpstr>
      <vt:lpstr>Equity and  Social Determinants of Health</vt:lpstr>
      <vt:lpstr>Agenda</vt:lpstr>
      <vt:lpstr>Discuss Small Set of Candidate Core Measures</vt:lpstr>
      <vt:lpstr>Discuss Small Set of Candidate Core Measures (Cont’d)</vt:lpstr>
      <vt:lpstr>Discuss Small Set of Candidate Core Measures (Cont’d)</vt:lpstr>
      <vt:lpstr>Discuss Small Set of Candidate Core Measures (Cont’d)</vt:lpstr>
      <vt:lpstr>Discuss Small Set of Candidate Core Measures (Cont’d)</vt:lpstr>
      <vt:lpstr>Discuss Small Set of Candidate Core Measures (Cont’d)</vt:lpstr>
      <vt:lpstr>Discuss Small Set of Candidate Core Measures (Cont’d)</vt:lpstr>
      <vt:lpstr>Discuss Small Set of Candidate Core Measures (Cont’d)</vt:lpstr>
      <vt:lpstr>Discuss Small Set of Candidate Core Measures (Cont’d)</vt:lpstr>
      <vt:lpstr>Agenda</vt:lpstr>
      <vt:lpstr>Revisit “On Deck” Measures</vt:lpstr>
      <vt:lpstr>Agenda</vt:lpstr>
      <vt:lpstr>Next Steps: Meeting Schedule</vt:lpstr>
      <vt:lpstr>Reference Slides</vt:lpstr>
      <vt:lpstr>Criteria for Candidate Set</vt:lpstr>
      <vt:lpstr>Candidate Measure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Deepti Kanneganti</dc:creator>
  <cp:lastModifiedBy>Deepti Kanneganti</cp:lastModifiedBy>
  <cp:revision>31</cp:revision>
  <cp:lastPrinted>2017-05-30T14:59:29Z</cp:lastPrinted>
  <dcterms:created xsi:type="dcterms:W3CDTF">2018-03-08T17:21:12Z</dcterms:created>
  <dcterms:modified xsi:type="dcterms:W3CDTF">2018-05-07T19:00:43Z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0x010100F3F9B95F2EE52B4E9FB130DEE3F78C09</vt:lpwstr>
  </property>
</Properties>
</file>