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52"/>
  </p:notesMasterIdLst>
  <p:handoutMasterIdLst>
    <p:handoutMasterId r:id="rId53"/>
  </p:handoutMasterIdLst>
  <p:sldIdLst>
    <p:sldId id="483" r:id="rId5"/>
    <p:sldId id="853" r:id="rId6"/>
    <p:sldId id="680" r:id="rId7"/>
    <p:sldId id="719" r:id="rId8"/>
    <p:sldId id="792" r:id="rId9"/>
    <p:sldId id="796" r:id="rId10"/>
    <p:sldId id="831" r:id="rId11"/>
    <p:sldId id="681" r:id="rId12"/>
    <p:sldId id="836" r:id="rId13"/>
    <p:sldId id="838" r:id="rId14"/>
    <p:sldId id="855" r:id="rId15"/>
    <p:sldId id="872" r:id="rId16"/>
    <p:sldId id="873" r:id="rId17"/>
    <p:sldId id="875" r:id="rId18"/>
    <p:sldId id="874" r:id="rId19"/>
    <p:sldId id="798" r:id="rId20"/>
    <p:sldId id="849" r:id="rId21"/>
    <p:sldId id="833" r:id="rId22"/>
    <p:sldId id="834" r:id="rId23"/>
    <p:sldId id="850" r:id="rId24"/>
    <p:sldId id="870" r:id="rId25"/>
    <p:sldId id="869" r:id="rId26"/>
    <p:sldId id="867" r:id="rId27"/>
    <p:sldId id="851" r:id="rId28"/>
    <p:sldId id="876" r:id="rId29"/>
    <p:sldId id="877" r:id="rId30"/>
    <p:sldId id="848" r:id="rId31"/>
    <p:sldId id="845" r:id="rId32"/>
    <p:sldId id="858" r:id="rId33"/>
    <p:sldId id="854" r:id="rId34"/>
    <p:sldId id="859" r:id="rId35"/>
    <p:sldId id="860" r:id="rId36"/>
    <p:sldId id="861" r:id="rId37"/>
    <p:sldId id="862" r:id="rId38"/>
    <p:sldId id="863" r:id="rId39"/>
    <p:sldId id="864" r:id="rId40"/>
    <p:sldId id="856" r:id="rId41"/>
    <p:sldId id="706" r:id="rId42"/>
    <p:sldId id="607" r:id="rId43"/>
    <p:sldId id="803" r:id="rId44"/>
    <p:sldId id="816" r:id="rId45"/>
    <p:sldId id="806" r:id="rId46"/>
    <p:sldId id="817" r:id="rId47"/>
    <p:sldId id="871" r:id="rId48"/>
    <p:sldId id="819" r:id="rId49"/>
    <p:sldId id="820" r:id="rId50"/>
    <p:sldId id="813" r:id="rId51"/>
  </p:sldIdLst>
  <p:sldSz cx="9144000" cy="6858000" type="screen4x3"/>
  <p:notesSz cx="7010400" cy="92964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204" clrIdx="2">
    <p:extLst/>
  </p:cmAuthor>
  <p:cmAuthor id="3" name="Cristi Carman" initials="CC" lastIdx="0" clrIdx="3"/>
  <p:cmAuthor id="4" name="Deepti Kanneganti" initials="DK" lastIdx="287"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0000"/>
    <a:srgbClr val="003399"/>
    <a:srgbClr val="FEEDD3"/>
    <a:srgbClr val="8E0000"/>
    <a:srgbClr val="005480"/>
    <a:srgbClr val="336699"/>
    <a:srgbClr val="8C3FC5"/>
    <a:srgbClr val="225E95"/>
    <a:srgbClr val="7CB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7DDB32-05A1-4C5A-A71D-0FDD3CE69B45}" v="552" dt="2018-06-18T22:28:47.7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3" autoAdjust="0"/>
    <p:restoredTop sz="95429" autoAdjust="0"/>
  </p:normalViewPr>
  <p:slideViewPr>
    <p:cSldViewPr>
      <p:cViewPr varScale="1">
        <p:scale>
          <a:sx n="58" d="100"/>
          <a:sy n="58" d="100"/>
        </p:scale>
        <p:origin x="330" y="72"/>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ailit" userId="6e5c4604-85bf-41ef-8e97-4724b7d56589" providerId="ADAL" clId="{C27DDB32-05A1-4C5A-A71D-0FDD3CE69B45}"/>
    <pc:docChg chg="modSld">
      <pc:chgData name="Michael Bailit" userId="6e5c4604-85bf-41ef-8e97-4724b7d56589" providerId="ADAL" clId="{C27DDB32-05A1-4C5A-A71D-0FDD3CE69B45}" dt="2018-06-18T22:28:12.286" v="636" actId="255"/>
      <pc:docMkLst>
        <pc:docMk/>
      </pc:docMkLst>
      <pc:sldChg chg="modSp">
        <pc:chgData name="Michael Bailit" userId="6e5c4604-85bf-41ef-8e97-4724b7d56589" providerId="ADAL" clId="{C27DDB32-05A1-4C5A-A71D-0FDD3CE69B45}" dt="2018-06-11T12:25:59.073" v="73" actId="20577"/>
        <pc:sldMkLst>
          <pc:docMk/>
          <pc:sldMk cId="105482073" sldId="706"/>
        </pc:sldMkLst>
        <pc:spChg chg="mod">
          <ac:chgData name="Michael Bailit" userId="6e5c4604-85bf-41ef-8e97-4724b7d56589" providerId="ADAL" clId="{C27DDB32-05A1-4C5A-A71D-0FDD3CE69B45}" dt="2018-06-11T12:25:59.073" v="73" actId="20577"/>
          <ac:spMkLst>
            <pc:docMk/>
            <pc:sldMk cId="105482073" sldId="706"/>
            <ac:spMk id="5" creationId="{9A11860A-0F48-4660-A65F-97FCD93D7D33}"/>
          </ac:spMkLst>
        </pc:spChg>
      </pc:sldChg>
      <pc:sldChg chg="modSp">
        <pc:chgData name="Michael Bailit" userId="6e5c4604-85bf-41ef-8e97-4724b7d56589" providerId="ADAL" clId="{C27DDB32-05A1-4C5A-A71D-0FDD3CE69B45}" dt="2018-06-11T12:18:19.602" v="24" actId="20577"/>
        <pc:sldMkLst>
          <pc:docMk/>
          <pc:sldMk cId="2769184619" sldId="719"/>
        </pc:sldMkLst>
        <pc:spChg chg="mod">
          <ac:chgData name="Michael Bailit" userId="6e5c4604-85bf-41ef-8e97-4724b7d56589" providerId="ADAL" clId="{C27DDB32-05A1-4C5A-A71D-0FDD3CE69B45}" dt="2018-06-11T12:18:19.602" v="24" actId="20577"/>
          <ac:spMkLst>
            <pc:docMk/>
            <pc:sldMk cId="2769184619" sldId="719"/>
            <ac:spMk id="6" creationId="{00000000-0000-0000-0000-000000000000}"/>
          </ac:spMkLst>
        </pc:spChg>
      </pc:sldChg>
      <pc:sldChg chg="modSp">
        <pc:chgData name="Michael Bailit" userId="6e5c4604-85bf-41ef-8e97-4724b7d56589" providerId="ADAL" clId="{C27DDB32-05A1-4C5A-A71D-0FDD3CE69B45}" dt="2018-06-11T12:18:13.068" v="22" actId="20577"/>
        <pc:sldMkLst>
          <pc:docMk/>
          <pc:sldMk cId="3613029541" sldId="792"/>
        </pc:sldMkLst>
        <pc:spChg chg="mod">
          <ac:chgData name="Michael Bailit" userId="6e5c4604-85bf-41ef-8e97-4724b7d56589" providerId="ADAL" clId="{C27DDB32-05A1-4C5A-A71D-0FDD3CE69B45}" dt="2018-06-11T12:18:13.068" v="22" actId="20577"/>
          <ac:spMkLst>
            <pc:docMk/>
            <pc:sldMk cId="3613029541" sldId="792"/>
            <ac:spMk id="4" creationId="{959CF473-CEEB-4E40-8721-D7316182C719}"/>
          </ac:spMkLst>
        </pc:spChg>
      </pc:sldChg>
      <pc:sldChg chg="modSp">
        <pc:chgData name="Michael Bailit" userId="6e5c4604-85bf-41ef-8e97-4724b7d56589" providerId="ADAL" clId="{C27DDB32-05A1-4C5A-A71D-0FDD3CE69B45}" dt="2018-06-11T12:18:00.041" v="20" actId="20577"/>
        <pc:sldMkLst>
          <pc:docMk/>
          <pc:sldMk cId="405625956" sldId="831"/>
        </pc:sldMkLst>
        <pc:spChg chg="mod">
          <ac:chgData name="Michael Bailit" userId="6e5c4604-85bf-41ef-8e97-4724b7d56589" providerId="ADAL" clId="{C27DDB32-05A1-4C5A-A71D-0FDD3CE69B45}" dt="2018-06-11T12:18:00.041" v="20" actId="20577"/>
          <ac:spMkLst>
            <pc:docMk/>
            <pc:sldMk cId="405625956" sldId="831"/>
            <ac:spMk id="6" creationId="{00000000-0000-0000-0000-000000000000}"/>
          </ac:spMkLst>
        </pc:spChg>
      </pc:sldChg>
      <pc:sldChg chg="modSp">
        <pc:chgData name="Michael Bailit" userId="6e5c4604-85bf-41ef-8e97-4724b7d56589" providerId="ADAL" clId="{C27DDB32-05A1-4C5A-A71D-0FDD3CE69B45}" dt="2018-06-11T12:18:48.589" v="27" actId="14100"/>
        <pc:sldMkLst>
          <pc:docMk/>
          <pc:sldMk cId="2812618598" sldId="836"/>
        </pc:sldMkLst>
        <pc:spChg chg="mod">
          <ac:chgData name="Michael Bailit" userId="6e5c4604-85bf-41ef-8e97-4724b7d56589" providerId="ADAL" clId="{C27DDB32-05A1-4C5A-A71D-0FDD3CE69B45}" dt="2018-06-11T12:18:48.589" v="27" actId="14100"/>
          <ac:spMkLst>
            <pc:docMk/>
            <pc:sldMk cId="2812618598" sldId="836"/>
            <ac:spMk id="4" creationId="{58EF295B-1F76-4911-85DA-7D98AA334EEB}"/>
          </ac:spMkLst>
        </pc:spChg>
      </pc:sldChg>
      <pc:sldChg chg="modSp">
        <pc:chgData name="Michael Bailit" userId="6e5c4604-85bf-41ef-8e97-4724b7d56589" providerId="ADAL" clId="{C27DDB32-05A1-4C5A-A71D-0FDD3CE69B45}" dt="2018-06-11T12:21:15.674" v="45" actId="14100"/>
        <pc:sldMkLst>
          <pc:docMk/>
          <pc:sldMk cId="1723081057" sldId="858"/>
        </pc:sldMkLst>
        <pc:spChg chg="mod">
          <ac:chgData name="Michael Bailit" userId="6e5c4604-85bf-41ef-8e97-4724b7d56589" providerId="ADAL" clId="{C27DDB32-05A1-4C5A-A71D-0FDD3CE69B45}" dt="2018-06-11T12:21:15.674" v="45" actId="14100"/>
          <ac:spMkLst>
            <pc:docMk/>
            <pc:sldMk cId="1723081057" sldId="858"/>
            <ac:spMk id="4" creationId="{A638371E-ACCA-4B71-9B88-B51E2344EF42}"/>
          </ac:spMkLst>
        </pc:spChg>
      </pc:sldChg>
      <pc:sldChg chg="modSp">
        <pc:chgData name="Michael Bailit" userId="6e5c4604-85bf-41ef-8e97-4724b7d56589" providerId="ADAL" clId="{C27DDB32-05A1-4C5A-A71D-0FDD3CE69B45}" dt="2018-06-11T12:21:57.351" v="53" actId="20577"/>
        <pc:sldMkLst>
          <pc:docMk/>
          <pc:sldMk cId="489160507" sldId="859"/>
        </pc:sldMkLst>
        <pc:spChg chg="mod">
          <ac:chgData name="Michael Bailit" userId="6e5c4604-85bf-41ef-8e97-4724b7d56589" providerId="ADAL" clId="{C27DDB32-05A1-4C5A-A71D-0FDD3CE69B45}" dt="2018-06-11T12:21:57.351" v="53" actId="20577"/>
          <ac:spMkLst>
            <pc:docMk/>
            <pc:sldMk cId="489160507" sldId="859"/>
            <ac:spMk id="4" creationId="{40C783E9-283E-48F9-8680-73DD92928A41}"/>
          </ac:spMkLst>
        </pc:spChg>
      </pc:sldChg>
      <pc:sldChg chg="modSp">
        <pc:chgData name="Michael Bailit" userId="6e5c4604-85bf-41ef-8e97-4724b7d56589" providerId="ADAL" clId="{C27DDB32-05A1-4C5A-A71D-0FDD3CE69B45}" dt="2018-06-11T12:25:09.740" v="54" actId="14100"/>
        <pc:sldMkLst>
          <pc:docMk/>
          <pc:sldMk cId="1829098820" sldId="861"/>
        </pc:sldMkLst>
        <pc:spChg chg="mod">
          <ac:chgData name="Michael Bailit" userId="6e5c4604-85bf-41ef-8e97-4724b7d56589" providerId="ADAL" clId="{C27DDB32-05A1-4C5A-A71D-0FDD3CE69B45}" dt="2018-06-11T12:25:09.740" v="54" actId="14100"/>
          <ac:spMkLst>
            <pc:docMk/>
            <pc:sldMk cId="1829098820" sldId="861"/>
            <ac:spMk id="3" creationId="{9D383F3E-CB3E-478F-85FA-488B78801AA5}"/>
          </ac:spMkLst>
        </pc:spChg>
      </pc:sldChg>
      <pc:sldChg chg="modSp">
        <pc:chgData name="Michael Bailit" userId="6e5c4604-85bf-41ef-8e97-4724b7d56589" providerId="ADAL" clId="{C27DDB32-05A1-4C5A-A71D-0FDD3CE69B45}" dt="2018-06-11T12:20:17.662" v="43" actId="20577"/>
        <pc:sldMkLst>
          <pc:docMk/>
          <pc:sldMk cId="3801386806" sldId="870"/>
        </pc:sldMkLst>
        <pc:spChg chg="mod">
          <ac:chgData name="Michael Bailit" userId="6e5c4604-85bf-41ef-8e97-4724b7d56589" providerId="ADAL" clId="{C27DDB32-05A1-4C5A-A71D-0FDD3CE69B45}" dt="2018-06-11T12:20:17.662" v="43" actId="20577"/>
          <ac:spMkLst>
            <pc:docMk/>
            <pc:sldMk cId="3801386806" sldId="870"/>
            <ac:spMk id="4" creationId="{DC00CD1A-62C6-437E-A148-605BEE2EA4D6}"/>
          </ac:spMkLst>
        </pc:spChg>
      </pc:sldChg>
      <pc:sldChg chg="modSp">
        <pc:chgData name="Michael Bailit" userId="6e5c4604-85bf-41ef-8e97-4724b7d56589" providerId="ADAL" clId="{C27DDB32-05A1-4C5A-A71D-0FDD3CE69B45}" dt="2018-06-11T12:19:17.222" v="29" actId="20577"/>
        <pc:sldMkLst>
          <pc:docMk/>
          <pc:sldMk cId="2567148370" sldId="872"/>
        </pc:sldMkLst>
        <pc:spChg chg="mod">
          <ac:chgData name="Michael Bailit" userId="6e5c4604-85bf-41ef-8e97-4724b7d56589" providerId="ADAL" clId="{C27DDB32-05A1-4C5A-A71D-0FDD3CE69B45}" dt="2018-06-11T12:19:17.222" v="29" actId="20577"/>
          <ac:spMkLst>
            <pc:docMk/>
            <pc:sldMk cId="2567148370" sldId="872"/>
            <ac:spMk id="4" creationId="{5B7388E6-611D-4021-BB69-87646788067B}"/>
          </ac:spMkLst>
        </pc:spChg>
      </pc:sldChg>
      <pc:sldChg chg="modSp addCm modCm">
        <pc:chgData name="Michael Bailit" userId="6e5c4604-85bf-41ef-8e97-4724b7d56589" providerId="ADAL" clId="{C27DDB32-05A1-4C5A-A71D-0FDD3CE69B45}" dt="2018-06-11T12:19:39.440" v="34" actId="20577"/>
        <pc:sldMkLst>
          <pc:docMk/>
          <pc:sldMk cId="1146346167" sldId="873"/>
        </pc:sldMkLst>
        <pc:spChg chg="mod">
          <ac:chgData name="Michael Bailit" userId="6e5c4604-85bf-41ef-8e97-4724b7d56589" providerId="ADAL" clId="{C27DDB32-05A1-4C5A-A71D-0FDD3CE69B45}" dt="2018-06-11T12:19:37.362" v="32" actId="14100"/>
          <ac:spMkLst>
            <pc:docMk/>
            <pc:sldMk cId="1146346167" sldId="873"/>
            <ac:spMk id="4" creationId="{5B7388E6-611D-4021-BB69-87646788067B}"/>
          </ac:spMkLst>
        </pc:spChg>
        <pc:spChg chg="mod">
          <ac:chgData name="Michael Bailit" userId="6e5c4604-85bf-41ef-8e97-4724b7d56589" providerId="ADAL" clId="{C27DDB32-05A1-4C5A-A71D-0FDD3CE69B45}" dt="2018-06-11T12:19:39.440" v="34" actId="20577"/>
          <ac:spMkLst>
            <pc:docMk/>
            <pc:sldMk cId="1146346167" sldId="873"/>
            <ac:spMk id="5" creationId="{14F71787-9234-4C06-9DCA-D1769C0FDB71}"/>
          </ac:spMkLst>
        </pc:spChg>
      </pc:sldChg>
      <pc:sldChg chg="modSp">
        <pc:chgData name="Michael Bailit" userId="6e5c4604-85bf-41ef-8e97-4724b7d56589" providerId="ADAL" clId="{C27DDB32-05A1-4C5A-A71D-0FDD3CE69B45}" dt="2018-06-11T12:19:55.253" v="41" actId="6549"/>
        <pc:sldMkLst>
          <pc:docMk/>
          <pc:sldMk cId="2070139465" sldId="874"/>
        </pc:sldMkLst>
        <pc:spChg chg="mod">
          <ac:chgData name="Michael Bailit" userId="6e5c4604-85bf-41ef-8e97-4724b7d56589" providerId="ADAL" clId="{C27DDB32-05A1-4C5A-A71D-0FDD3CE69B45}" dt="2018-06-11T12:19:55.253" v="41" actId="6549"/>
          <ac:spMkLst>
            <pc:docMk/>
            <pc:sldMk cId="2070139465" sldId="874"/>
            <ac:spMk id="3" creationId="{E0BA14A1-561D-4C7C-BFFD-730634DCA50E}"/>
          </ac:spMkLst>
        </pc:spChg>
      </pc:sldChg>
      <pc:sldChg chg="modSp">
        <pc:chgData name="Michael Bailit" userId="6e5c4604-85bf-41ef-8e97-4724b7d56589" providerId="ADAL" clId="{C27DDB32-05A1-4C5A-A71D-0FDD3CE69B45}" dt="2018-06-14T19:39:27.170" v="86" actId="14100"/>
        <pc:sldMkLst>
          <pc:docMk/>
          <pc:sldMk cId="2103844755" sldId="875"/>
        </pc:sldMkLst>
        <pc:spChg chg="mod">
          <ac:chgData name="Michael Bailit" userId="6e5c4604-85bf-41ef-8e97-4724b7d56589" providerId="ADAL" clId="{C27DDB32-05A1-4C5A-A71D-0FDD3CE69B45}" dt="2018-06-14T19:39:27.170" v="86" actId="14100"/>
          <ac:spMkLst>
            <pc:docMk/>
            <pc:sldMk cId="2103844755" sldId="875"/>
            <ac:spMk id="4" creationId="{96AB33EC-D7F8-489F-80E8-B1252AC5A890}"/>
          </ac:spMkLst>
        </pc:spChg>
      </pc:sldChg>
      <pc:sldChg chg="modSp addCm delCm modCm">
        <pc:chgData name="Michael Bailit" userId="6e5c4604-85bf-41ef-8e97-4724b7d56589" providerId="ADAL" clId="{C27DDB32-05A1-4C5A-A71D-0FDD3CE69B45}" dt="2018-06-18T22:19:46.921" v="176" actId="20577"/>
        <pc:sldMkLst>
          <pc:docMk/>
          <pc:sldMk cId="3215998948" sldId="876"/>
        </pc:sldMkLst>
        <pc:spChg chg="mod">
          <ac:chgData name="Michael Bailit" userId="6e5c4604-85bf-41ef-8e97-4724b7d56589" providerId="ADAL" clId="{C27DDB32-05A1-4C5A-A71D-0FDD3CE69B45}" dt="2018-06-18T22:19:46.921" v="176" actId="20577"/>
          <ac:spMkLst>
            <pc:docMk/>
            <pc:sldMk cId="3215998948" sldId="876"/>
            <ac:spMk id="4" creationId="{2E346815-5047-49E7-9F02-A8315D37D2F2}"/>
          </ac:spMkLst>
        </pc:spChg>
      </pc:sldChg>
      <pc:sldChg chg="modSp modAnim">
        <pc:chgData name="Michael Bailit" userId="6e5c4604-85bf-41ef-8e97-4724b7d56589" providerId="ADAL" clId="{C27DDB32-05A1-4C5A-A71D-0FDD3CE69B45}" dt="2018-06-18T22:28:12.286" v="636" actId="255"/>
        <pc:sldMkLst>
          <pc:docMk/>
          <pc:sldMk cId="1100649296" sldId="877"/>
        </pc:sldMkLst>
        <pc:spChg chg="mod">
          <ac:chgData name="Michael Bailit" userId="6e5c4604-85bf-41ef-8e97-4724b7d56589" providerId="ADAL" clId="{C27DDB32-05A1-4C5A-A71D-0FDD3CE69B45}" dt="2018-06-18T22:28:12.286" v="636" actId="255"/>
          <ac:spMkLst>
            <pc:docMk/>
            <pc:sldMk cId="1100649296" sldId="877"/>
            <ac:spMk id="4" creationId="{2E346815-5047-49E7-9F02-A8315D37D2F2}"/>
          </ac:spMkLst>
        </pc:spChg>
      </pc:sldChg>
    </pc:docChg>
  </pc:docChgLst>
  <pc:docChgLst>
    <pc:chgData name="Deepti Kanneganti" userId="b73d4027-7210-4d24-a644-944b43c9971f" providerId="ADAL" clId="{B1C14E79-213F-461F-B354-4F0F178EC32A}"/>
    <pc:docChg chg="modSld">
      <pc:chgData name="Deepti Kanneganti" userId="b73d4027-7210-4d24-a644-944b43c9971f" providerId="ADAL" clId="{B1C14E79-213F-461F-B354-4F0F178EC32A}" dt="2018-06-06T15:45:21.979" v="8" actId="27918"/>
      <pc:docMkLst>
        <pc:docMk/>
      </pc:docMkLst>
      <pc:sldChg chg="modSp">
        <pc:chgData name="Deepti Kanneganti" userId="b73d4027-7210-4d24-a644-944b43c9971f" providerId="ADAL" clId="{B1C14E79-213F-461F-B354-4F0F178EC32A}" dt="2018-06-06T15:44:49.820" v="2" actId="20577"/>
        <pc:sldMkLst>
          <pc:docMk/>
          <pc:sldMk cId="1210250860" sldId="483"/>
        </pc:sldMkLst>
        <pc:spChg chg="mod">
          <ac:chgData name="Deepti Kanneganti" userId="b73d4027-7210-4d24-a644-944b43c9971f" providerId="ADAL" clId="{B1C14E79-213F-461F-B354-4F0F178EC32A}" dt="2018-06-06T15:44:49.820" v="2" actId="20577"/>
          <ac:spMkLst>
            <pc:docMk/>
            <pc:sldMk cId="1210250860" sldId="483"/>
            <ac:spMk id="3" creationId="{00000000-0000-0000-0000-000000000000}"/>
          </ac:spMkLst>
        </pc:spChg>
      </pc:sldChg>
      <pc:sldChg chg="mod">
        <pc:chgData name="Deepti Kanneganti" userId="b73d4027-7210-4d24-a644-944b43c9971f" providerId="ADAL" clId="{B1C14E79-213F-461F-B354-4F0F178EC32A}" dt="2018-06-06T15:45:21.979" v="8" actId="27918"/>
        <pc:sldMkLst>
          <pc:docMk/>
          <pc:sldMk cId="3613029541" sldId="792"/>
        </pc:sldMkLst>
      </pc:sldChg>
    </pc:docChg>
  </pc:docChgLst>
  <pc:docChgLst>
    <pc:chgData name="Deepti Kanneganti" userId="b73d4027-7210-4d24-a644-944b43c9971f" providerId="ADAL" clId="{3DF8A7A4-4C74-4876-9F38-B1BE37BFCC57}"/>
    <pc:docChg chg="undo custSel addSld delSld modSld sldOrd">
      <pc:chgData name="Deepti Kanneganti" userId="b73d4027-7210-4d24-a644-944b43c9971f" providerId="ADAL" clId="{3DF8A7A4-4C74-4876-9F38-B1BE37BFCC57}" dt="2018-06-19T18:29:45.028" v="4646" actId="404"/>
      <pc:docMkLst>
        <pc:docMk/>
      </pc:docMkLst>
      <pc:sldChg chg="modSp">
        <pc:chgData name="Deepti Kanneganti" userId="b73d4027-7210-4d24-a644-944b43c9971f" providerId="ADAL" clId="{3DF8A7A4-4C74-4876-9F38-B1BE37BFCC57}" dt="2018-06-08T21:10:02.124" v="29" actId="1036"/>
        <pc:sldMkLst>
          <pc:docMk/>
          <pc:sldMk cId="3050948734" sldId="680"/>
        </pc:sldMkLst>
        <pc:spChg chg="mod">
          <ac:chgData name="Deepti Kanneganti" userId="b73d4027-7210-4d24-a644-944b43c9971f" providerId="ADAL" clId="{3DF8A7A4-4C74-4876-9F38-B1BE37BFCC57}" dt="2018-06-08T21:10:02.124" v="29" actId="1036"/>
          <ac:spMkLst>
            <pc:docMk/>
            <pc:sldMk cId="3050948734" sldId="680"/>
            <ac:spMk id="3" creationId="{00000000-0000-0000-0000-000000000000}"/>
          </ac:spMkLst>
        </pc:spChg>
      </pc:sldChg>
      <pc:sldChg chg="modSp">
        <pc:chgData name="Deepti Kanneganti" userId="b73d4027-7210-4d24-a644-944b43c9971f" providerId="ADAL" clId="{3DF8A7A4-4C74-4876-9F38-B1BE37BFCC57}" dt="2018-06-08T21:10:05.746" v="30" actId="1036"/>
        <pc:sldMkLst>
          <pc:docMk/>
          <pc:sldMk cId="1019602856" sldId="681"/>
        </pc:sldMkLst>
        <pc:spChg chg="mod">
          <ac:chgData name="Deepti Kanneganti" userId="b73d4027-7210-4d24-a644-944b43c9971f" providerId="ADAL" clId="{3DF8A7A4-4C74-4876-9F38-B1BE37BFCC57}" dt="2018-06-08T21:10:05.746" v="30" actId="1036"/>
          <ac:spMkLst>
            <pc:docMk/>
            <pc:sldMk cId="1019602856" sldId="681"/>
            <ac:spMk id="3" creationId="{00000000-0000-0000-0000-000000000000}"/>
          </ac:spMkLst>
        </pc:spChg>
      </pc:sldChg>
      <pc:sldChg chg="modSp">
        <pc:chgData name="Deepti Kanneganti" userId="b73d4027-7210-4d24-a644-944b43c9971f" providerId="ADAL" clId="{3DF8A7A4-4C74-4876-9F38-B1BE37BFCC57}" dt="2018-06-08T21:25:51.196" v="708" actId="20577"/>
        <pc:sldMkLst>
          <pc:docMk/>
          <pc:sldMk cId="105482073" sldId="706"/>
        </pc:sldMkLst>
        <pc:spChg chg="mod">
          <ac:chgData name="Deepti Kanneganti" userId="b73d4027-7210-4d24-a644-944b43c9971f" providerId="ADAL" clId="{3DF8A7A4-4C74-4876-9F38-B1BE37BFCC57}" dt="2018-06-08T21:25:16.609" v="706" actId="20577"/>
          <ac:spMkLst>
            <pc:docMk/>
            <pc:sldMk cId="105482073" sldId="706"/>
            <ac:spMk id="5" creationId="{9A11860A-0F48-4660-A65F-97FCD93D7D33}"/>
          </ac:spMkLst>
        </pc:spChg>
        <pc:spChg chg="mod">
          <ac:chgData name="Deepti Kanneganti" userId="b73d4027-7210-4d24-a644-944b43c9971f" providerId="ADAL" clId="{3DF8A7A4-4C74-4876-9F38-B1BE37BFCC57}" dt="2018-06-08T21:25:51.196" v="708" actId="20577"/>
          <ac:spMkLst>
            <pc:docMk/>
            <pc:sldMk cId="105482073" sldId="706"/>
            <ac:spMk id="21" creationId="{549A4FF5-80EA-4855-97F0-18F77A4E9190}"/>
          </ac:spMkLst>
        </pc:spChg>
        <pc:spChg chg="mod">
          <ac:chgData name="Deepti Kanneganti" userId="b73d4027-7210-4d24-a644-944b43c9971f" providerId="ADAL" clId="{3DF8A7A4-4C74-4876-9F38-B1BE37BFCC57}" dt="2018-06-08T21:25:11.470" v="703" actId="20577"/>
          <ac:spMkLst>
            <pc:docMk/>
            <pc:sldMk cId="105482073" sldId="706"/>
            <ac:spMk id="24" creationId="{1C34F131-D8BB-4CD8-B8D6-BC03D8494955}"/>
          </ac:spMkLst>
        </pc:spChg>
      </pc:sldChg>
      <pc:sldChg chg="addSp delSp modSp modAnim">
        <pc:chgData name="Deepti Kanneganti" userId="b73d4027-7210-4d24-a644-944b43c9971f" providerId="ADAL" clId="{3DF8A7A4-4C74-4876-9F38-B1BE37BFCC57}" dt="2018-06-08T21:22:36.827" v="625" actId="20577"/>
        <pc:sldMkLst>
          <pc:docMk/>
          <pc:sldMk cId="2769184619" sldId="719"/>
        </pc:sldMkLst>
        <pc:spChg chg="del">
          <ac:chgData name="Deepti Kanneganti" userId="b73d4027-7210-4d24-a644-944b43c9971f" providerId="ADAL" clId="{3DF8A7A4-4C74-4876-9F38-B1BE37BFCC57}" dt="2018-06-08T21:13:29.422" v="106" actId="478"/>
          <ac:spMkLst>
            <pc:docMk/>
            <pc:sldMk cId="2769184619" sldId="719"/>
            <ac:spMk id="4" creationId="{D56873E5-DBCD-4CE9-AADD-4A9434C1BAD9}"/>
          </ac:spMkLst>
        </pc:spChg>
        <pc:spChg chg="mod">
          <ac:chgData name="Deepti Kanneganti" userId="b73d4027-7210-4d24-a644-944b43c9971f" providerId="ADAL" clId="{3DF8A7A4-4C74-4876-9F38-B1BE37BFCC57}" dt="2018-06-08T21:22:36.827" v="625" actId="20577"/>
          <ac:spMkLst>
            <pc:docMk/>
            <pc:sldMk cId="2769184619" sldId="719"/>
            <ac:spMk id="5" creationId="{00000000-0000-0000-0000-000000000000}"/>
          </ac:spMkLst>
        </pc:spChg>
        <pc:spChg chg="mod">
          <ac:chgData name="Deepti Kanneganti" userId="b73d4027-7210-4d24-a644-944b43c9971f" providerId="ADAL" clId="{3DF8A7A4-4C74-4876-9F38-B1BE37BFCC57}" dt="2018-06-08T21:19:59.834" v="421" actId="20577"/>
          <ac:spMkLst>
            <pc:docMk/>
            <pc:sldMk cId="2769184619" sldId="719"/>
            <ac:spMk id="6" creationId="{00000000-0000-0000-0000-000000000000}"/>
          </ac:spMkLst>
        </pc:spChg>
        <pc:picChg chg="add mod">
          <ac:chgData name="Deepti Kanneganti" userId="b73d4027-7210-4d24-a644-944b43c9971f" providerId="ADAL" clId="{3DF8A7A4-4C74-4876-9F38-B1BE37BFCC57}" dt="2018-06-08T21:20:02.685" v="422" actId="1076"/>
          <ac:picMkLst>
            <pc:docMk/>
            <pc:sldMk cId="2769184619" sldId="719"/>
            <ac:picMk id="7" creationId="{3986F949-CEA5-4BEF-BB46-7DE5316DA104}"/>
          </ac:picMkLst>
        </pc:picChg>
      </pc:sldChg>
      <pc:sldChg chg="modSp ord">
        <pc:chgData name="Deepti Kanneganti" userId="b73d4027-7210-4d24-a644-944b43c9971f" providerId="ADAL" clId="{3DF8A7A4-4C74-4876-9F38-B1BE37BFCC57}" dt="2018-06-08T21:22:41.417" v="636" actId="20577"/>
        <pc:sldMkLst>
          <pc:docMk/>
          <pc:sldMk cId="3613029541" sldId="792"/>
        </pc:sldMkLst>
        <pc:spChg chg="mod">
          <ac:chgData name="Deepti Kanneganti" userId="b73d4027-7210-4d24-a644-944b43c9971f" providerId="ADAL" clId="{3DF8A7A4-4C74-4876-9F38-B1BE37BFCC57}" dt="2018-06-08T21:22:41.417" v="636" actId="20577"/>
          <ac:spMkLst>
            <pc:docMk/>
            <pc:sldMk cId="3613029541" sldId="792"/>
            <ac:spMk id="3" creationId="{A90B5000-1971-4E57-9BFB-A5F40EF06A7C}"/>
          </ac:spMkLst>
        </pc:spChg>
        <pc:spChg chg="mod">
          <ac:chgData name="Deepti Kanneganti" userId="b73d4027-7210-4d24-a644-944b43c9971f" providerId="ADAL" clId="{3DF8A7A4-4C74-4876-9F38-B1BE37BFCC57}" dt="2018-06-08T21:21:40.113" v="611" actId="1076"/>
          <ac:spMkLst>
            <pc:docMk/>
            <pc:sldMk cId="3613029541" sldId="792"/>
            <ac:spMk id="4" creationId="{959CF473-CEEB-4E40-8721-D7316182C719}"/>
          </ac:spMkLst>
        </pc:spChg>
        <pc:graphicFrameChg chg="mod">
          <ac:chgData name="Deepti Kanneganti" userId="b73d4027-7210-4d24-a644-944b43c9971f" providerId="ADAL" clId="{3DF8A7A4-4C74-4876-9F38-B1BE37BFCC57}" dt="2018-06-08T21:22:25.839" v="623" actId="1076"/>
          <ac:graphicFrameMkLst>
            <pc:docMk/>
            <pc:sldMk cId="3613029541" sldId="792"/>
            <ac:graphicFrameMk id="5" creationId="{120A61A1-8517-48DA-A105-6FE53F0788BD}"/>
          </ac:graphicFrameMkLst>
        </pc:graphicFrameChg>
      </pc:sldChg>
      <pc:sldChg chg="delSp modSp ord">
        <pc:chgData name="Deepti Kanneganti" userId="b73d4027-7210-4d24-a644-944b43c9971f" providerId="ADAL" clId="{3DF8A7A4-4C74-4876-9F38-B1BE37BFCC57}" dt="2018-06-14T14:57:12.022" v="2166" actId="20577"/>
        <pc:sldMkLst>
          <pc:docMk/>
          <pc:sldMk cId="2304188359" sldId="796"/>
        </pc:sldMkLst>
        <pc:spChg chg="mod">
          <ac:chgData name="Deepti Kanneganti" userId="b73d4027-7210-4d24-a644-944b43c9971f" providerId="ADAL" clId="{3DF8A7A4-4C74-4876-9F38-B1BE37BFCC57}" dt="2018-06-08T21:22:43.912" v="637" actId="20577"/>
          <ac:spMkLst>
            <pc:docMk/>
            <pc:sldMk cId="2304188359" sldId="796"/>
            <ac:spMk id="3" creationId="{2B91A74B-1743-4B20-A8B2-4C96BDEAE02F}"/>
          </ac:spMkLst>
        </pc:spChg>
        <pc:graphicFrameChg chg="modGraphic">
          <ac:chgData name="Deepti Kanneganti" userId="b73d4027-7210-4d24-a644-944b43c9971f" providerId="ADAL" clId="{3DF8A7A4-4C74-4876-9F38-B1BE37BFCC57}" dt="2018-06-14T14:57:12.022" v="2166" actId="20577"/>
          <ac:graphicFrameMkLst>
            <pc:docMk/>
            <pc:sldMk cId="2304188359" sldId="796"/>
            <ac:graphicFrameMk id="5" creationId="{129343F3-03AD-468C-9393-5834D1885F70}"/>
          </ac:graphicFrameMkLst>
        </pc:graphicFrameChg>
        <pc:cxnChg chg="del">
          <ac:chgData name="Deepti Kanneganti" userId="b73d4027-7210-4d24-a644-944b43c9971f" providerId="ADAL" clId="{3DF8A7A4-4C74-4876-9F38-B1BE37BFCC57}" dt="2018-06-14T14:51:49.750" v="2039" actId="478"/>
          <ac:cxnSpMkLst>
            <pc:docMk/>
            <pc:sldMk cId="2304188359" sldId="796"/>
            <ac:cxnSpMk id="4" creationId="{9FEA43A6-CD9D-4345-B396-FEF13F2B0716}"/>
          </ac:cxnSpMkLst>
        </pc:cxnChg>
      </pc:sldChg>
      <pc:sldChg chg="addSp delSp modSp ord">
        <pc:chgData name="Deepti Kanneganti" userId="b73d4027-7210-4d24-a644-944b43c9971f" providerId="ADAL" clId="{3DF8A7A4-4C74-4876-9F38-B1BE37BFCC57}" dt="2018-06-08T21:24:14.281" v="669" actId="1076"/>
        <pc:sldMkLst>
          <pc:docMk/>
          <pc:sldMk cId="1828586321" sldId="798"/>
        </pc:sldMkLst>
        <pc:spChg chg="mod">
          <ac:chgData name="Deepti Kanneganti" userId="b73d4027-7210-4d24-a644-944b43c9971f" providerId="ADAL" clId="{3DF8A7A4-4C74-4876-9F38-B1BE37BFCC57}" dt="2018-06-08T21:23:32.220" v="649" actId="1076"/>
          <ac:spMkLst>
            <pc:docMk/>
            <pc:sldMk cId="1828586321" sldId="798"/>
            <ac:spMk id="3" creationId="{00000000-0000-0000-0000-000000000000}"/>
          </ac:spMkLst>
        </pc:spChg>
        <pc:spChg chg="del">
          <ac:chgData name="Deepti Kanneganti" userId="b73d4027-7210-4d24-a644-944b43c9971f" providerId="ADAL" clId="{3DF8A7A4-4C74-4876-9F38-B1BE37BFCC57}" dt="2018-06-08T21:23:56.922" v="654" actId="478"/>
          <ac:spMkLst>
            <pc:docMk/>
            <pc:sldMk cId="1828586321" sldId="798"/>
            <ac:spMk id="4" creationId="{00000000-0000-0000-0000-000000000000}"/>
          </ac:spMkLst>
        </pc:spChg>
        <pc:spChg chg="add mod">
          <ac:chgData name="Deepti Kanneganti" userId="b73d4027-7210-4d24-a644-944b43c9971f" providerId="ADAL" clId="{3DF8A7A4-4C74-4876-9F38-B1BE37BFCC57}" dt="2018-06-08T21:24:14.281" v="669" actId="1076"/>
          <ac:spMkLst>
            <pc:docMk/>
            <pc:sldMk cId="1828586321" sldId="798"/>
            <ac:spMk id="5" creationId="{E3EEADDE-CC1A-469B-98CE-0F7457EA5013}"/>
          </ac:spMkLst>
        </pc:spChg>
      </pc:sldChg>
      <pc:sldChg chg="modSp">
        <pc:chgData name="Deepti Kanneganti" userId="b73d4027-7210-4d24-a644-944b43c9971f" providerId="ADAL" clId="{3DF8A7A4-4C74-4876-9F38-B1BE37BFCC57}" dt="2018-06-08T21:26:09.006" v="711" actId="20577"/>
        <pc:sldMkLst>
          <pc:docMk/>
          <pc:sldMk cId="2057373562" sldId="803"/>
        </pc:sldMkLst>
        <pc:spChg chg="mod">
          <ac:chgData name="Deepti Kanneganti" userId="b73d4027-7210-4d24-a644-944b43c9971f" providerId="ADAL" clId="{3DF8A7A4-4C74-4876-9F38-B1BE37BFCC57}" dt="2018-06-08T21:26:09.006" v="711" actId="20577"/>
          <ac:spMkLst>
            <pc:docMk/>
            <pc:sldMk cId="2057373562" sldId="803"/>
            <ac:spMk id="9" creationId="{5712159B-12F1-4C01-8688-7EB27B09F632}"/>
          </ac:spMkLst>
        </pc:spChg>
      </pc:sldChg>
      <pc:sldChg chg="modSp ord">
        <pc:chgData name="Deepti Kanneganti" userId="b73d4027-7210-4d24-a644-944b43c9971f" providerId="ADAL" clId="{3DF8A7A4-4C74-4876-9F38-B1BE37BFCC57}" dt="2018-06-08T21:12:24.968" v="74" actId="20577"/>
        <pc:sldMkLst>
          <pc:docMk/>
          <pc:sldMk cId="501897397" sldId="813"/>
        </pc:sldMkLst>
        <pc:spChg chg="mod">
          <ac:chgData name="Deepti Kanneganti" userId="b73d4027-7210-4d24-a644-944b43c9971f" providerId="ADAL" clId="{3DF8A7A4-4C74-4876-9F38-B1BE37BFCC57}" dt="2018-06-08T21:12:23.576" v="73" actId="20577"/>
          <ac:spMkLst>
            <pc:docMk/>
            <pc:sldMk cId="501897397" sldId="813"/>
            <ac:spMk id="9" creationId="{5712159B-12F1-4C01-8688-7EB27B09F632}"/>
          </ac:spMkLst>
        </pc:spChg>
        <pc:spChg chg="mod">
          <ac:chgData name="Deepti Kanneganti" userId="b73d4027-7210-4d24-a644-944b43c9971f" providerId="ADAL" clId="{3DF8A7A4-4C74-4876-9F38-B1BE37BFCC57}" dt="2018-06-08T21:12:24.968" v="74" actId="20577"/>
          <ac:spMkLst>
            <pc:docMk/>
            <pc:sldMk cId="501897397" sldId="813"/>
            <ac:spMk id="15" creationId="{630A51AD-6FEB-4FA3-967B-AC48E40E5671}"/>
          </ac:spMkLst>
        </pc:spChg>
      </pc:sldChg>
      <pc:sldChg chg="modSp">
        <pc:chgData name="Deepti Kanneganti" userId="b73d4027-7210-4d24-a644-944b43c9971f" providerId="ADAL" clId="{3DF8A7A4-4C74-4876-9F38-B1BE37BFCC57}" dt="2018-06-08T21:26:04.959" v="710" actId="20577"/>
        <pc:sldMkLst>
          <pc:docMk/>
          <pc:sldMk cId="1316975589" sldId="816"/>
        </pc:sldMkLst>
        <pc:spChg chg="mod">
          <ac:chgData name="Deepti Kanneganti" userId="b73d4027-7210-4d24-a644-944b43c9971f" providerId="ADAL" clId="{3DF8A7A4-4C74-4876-9F38-B1BE37BFCC57}" dt="2018-06-08T21:26:03.420" v="709" actId="20577"/>
          <ac:spMkLst>
            <pc:docMk/>
            <pc:sldMk cId="1316975589" sldId="816"/>
            <ac:spMk id="9" creationId="{5712159B-12F1-4C01-8688-7EB27B09F632}"/>
          </ac:spMkLst>
        </pc:spChg>
        <pc:spChg chg="mod">
          <ac:chgData name="Deepti Kanneganti" userId="b73d4027-7210-4d24-a644-944b43c9971f" providerId="ADAL" clId="{3DF8A7A4-4C74-4876-9F38-B1BE37BFCC57}" dt="2018-06-08T21:26:04.959" v="710" actId="20577"/>
          <ac:spMkLst>
            <pc:docMk/>
            <pc:sldMk cId="1316975589" sldId="816"/>
            <ac:spMk id="15" creationId="{630A51AD-6FEB-4FA3-967B-AC48E40E5671}"/>
          </ac:spMkLst>
        </pc:spChg>
      </pc:sldChg>
      <pc:sldChg chg="modSp ord">
        <pc:chgData name="Deepti Kanneganti" userId="b73d4027-7210-4d24-a644-944b43c9971f" providerId="ADAL" clId="{3DF8A7A4-4C74-4876-9F38-B1BE37BFCC57}" dt="2018-06-08T21:12:15.181" v="70" actId="20577"/>
        <pc:sldMkLst>
          <pc:docMk/>
          <pc:sldMk cId="2385701529" sldId="819"/>
        </pc:sldMkLst>
        <pc:spChg chg="mod">
          <ac:chgData name="Deepti Kanneganti" userId="b73d4027-7210-4d24-a644-944b43c9971f" providerId="ADAL" clId="{3DF8A7A4-4C74-4876-9F38-B1BE37BFCC57}" dt="2018-06-08T21:12:02.189" v="65" actId="1036"/>
          <ac:spMkLst>
            <pc:docMk/>
            <pc:sldMk cId="2385701529" sldId="819"/>
            <ac:spMk id="8" creationId="{9D3509B5-8079-4C09-A45E-9D054518B714}"/>
          </ac:spMkLst>
        </pc:spChg>
        <pc:spChg chg="mod">
          <ac:chgData name="Deepti Kanneganti" userId="b73d4027-7210-4d24-a644-944b43c9971f" providerId="ADAL" clId="{3DF8A7A4-4C74-4876-9F38-B1BE37BFCC57}" dt="2018-06-08T21:12:13.665" v="69" actId="20577"/>
          <ac:spMkLst>
            <pc:docMk/>
            <pc:sldMk cId="2385701529" sldId="819"/>
            <ac:spMk id="9" creationId="{5712159B-12F1-4C01-8688-7EB27B09F632}"/>
          </ac:spMkLst>
        </pc:spChg>
        <pc:spChg chg="mod">
          <ac:chgData name="Deepti Kanneganti" userId="b73d4027-7210-4d24-a644-944b43c9971f" providerId="ADAL" clId="{3DF8A7A4-4C74-4876-9F38-B1BE37BFCC57}" dt="2018-06-08T21:12:02.189" v="65" actId="1036"/>
          <ac:spMkLst>
            <pc:docMk/>
            <pc:sldMk cId="2385701529" sldId="819"/>
            <ac:spMk id="10" creationId="{576C9247-77E8-4D55-8C63-367D0CF397EE}"/>
          </ac:spMkLst>
        </pc:spChg>
        <pc:spChg chg="mod">
          <ac:chgData name="Deepti Kanneganti" userId="b73d4027-7210-4d24-a644-944b43c9971f" providerId="ADAL" clId="{3DF8A7A4-4C74-4876-9F38-B1BE37BFCC57}" dt="2018-06-08T21:11:57.006" v="63" actId="1076"/>
          <ac:spMkLst>
            <pc:docMk/>
            <pc:sldMk cId="2385701529" sldId="819"/>
            <ac:spMk id="11" creationId="{414939E7-E783-4430-BD28-E9FDC7176649}"/>
          </ac:spMkLst>
        </pc:spChg>
        <pc:spChg chg="mod">
          <ac:chgData name="Deepti Kanneganti" userId="b73d4027-7210-4d24-a644-944b43c9971f" providerId="ADAL" clId="{3DF8A7A4-4C74-4876-9F38-B1BE37BFCC57}" dt="2018-06-08T21:11:57.006" v="63" actId="1076"/>
          <ac:spMkLst>
            <pc:docMk/>
            <pc:sldMk cId="2385701529" sldId="819"/>
            <ac:spMk id="12" creationId="{7AE535FD-9E6A-4D77-9442-60A8C8BFA6C1}"/>
          </ac:spMkLst>
        </pc:spChg>
        <pc:spChg chg="mod">
          <ac:chgData name="Deepti Kanneganti" userId="b73d4027-7210-4d24-a644-944b43c9971f" providerId="ADAL" clId="{3DF8A7A4-4C74-4876-9F38-B1BE37BFCC57}" dt="2018-06-08T21:11:19.163" v="50" actId="20577"/>
          <ac:spMkLst>
            <pc:docMk/>
            <pc:sldMk cId="2385701529" sldId="819"/>
            <ac:spMk id="13" creationId="{043C7964-2D1B-433B-9E97-C26EE2023E6D}"/>
          </ac:spMkLst>
        </pc:spChg>
        <pc:spChg chg="mod">
          <ac:chgData name="Deepti Kanneganti" userId="b73d4027-7210-4d24-a644-944b43c9971f" providerId="ADAL" clId="{3DF8A7A4-4C74-4876-9F38-B1BE37BFCC57}" dt="2018-06-08T21:11:43.180" v="58" actId="1035"/>
          <ac:spMkLst>
            <pc:docMk/>
            <pc:sldMk cId="2385701529" sldId="819"/>
            <ac:spMk id="14" creationId="{4E378F7C-AAD7-433D-BB9B-975CC845F13B}"/>
          </ac:spMkLst>
        </pc:spChg>
        <pc:spChg chg="mod">
          <ac:chgData name="Deepti Kanneganti" userId="b73d4027-7210-4d24-a644-944b43c9971f" providerId="ADAL" clId="{3DF8A7A4-4C74-4876-9F38-B1BE37BFCC57}" dt="2018-06-08T21:12:15.181" v="70" actId="20577"/>
          <ac:spMkLst>
            <pc:docMk/>
            <pc:sldMk cId="2385701529" sldId="819"/>
            <ac:spMk id="15" creationId="{630A51AD-6FEB-4FA3-967B-AC48E40E5671}"/>
          </ac:spMkLst>
        </pc:spChg>
        <pc:spChg chg="mod">
          <ac:chgData name="Deepti Kanneganti" userId="b73d4027-7210-4d24-a644-944b43c9971f" providerId="ADAL" clId="{3DF8A7A4-4C74-4876-9F38-B1BE37BFCC57}" dt="2018-06-08T21:11:43.180" v="58" actId="1035"/>
          <ac:spMkLst>
            <pc:docMk/>
            <pc:sldMk cId="2385701529" sldId="819"/>
            <ac:spMk id="16" creationId="{B7328E2F-0A9F-4B55-8403-6203CA05C634}"/>
          </ac:spMkLst>
        </pc:spChg>
        <pc:spChg chg="mod">
          <ac:chgData name="Deepti Kanneganti" userId="b73d4027-7210-4d24-a644-944b43c9971f" providerId="ADAL" clId="{3DF8A7A4-4C74-4876-9F38-B1BE37BFCC57}" dt="2018-06-08T21:11:46.687" v="60" actId="1036"/>
          <ac:spMkLst>
            <pc:docMk/>
            <pc:sldMk cId="2385701529" sldId="819"/>
            <ac:spMk id="17" creationId="{757A64EA-A36F-4D26-8601-137C1F8F60B2}"/>
          </ac:spMkLst>
        </pc:spChg>
        <pc:spChg chg="mod">
          <ac:chgData name="Deepti Kanneganti" userId="b73d4027-7210-4d24-a644-944b43c9971f" providerId="ADAL" clId="{3DF8A7A4-4C74-4876-9F38-B1BE37BFCC57}" dt="2018-06-08T21:11:46.687" v="60" actId="1036"/>
          <ac:spMkLst>
            <pc:docMk/>
            <pc:sldMk cId="2385701529" sldId="819"/>
            <ac:spMk id="18" creationId="{50038017-896C-4315-98C8-67AAEF398497}"/>
          </ac:spMkLst>
        </pc:spChg>
      </pc:sldChg>
      <pc:sldChg chg="modSp ord">
        <pc:chgData name="Deepti Kanneganti" userId="b73d4027-7210-4d24-a644-944b43c9971f" providerId="ADAL" clId="{3DF8A7A4-4C74-4876-9F38-B1BE37BFCC57}" dt="2018-06-08T21:12:20.968" v="72" actId="20577"/>
        <pc:sldMkLst>
          <pc:docMk/>
          <pc:sldMk cId="2254539229" sldId="820"/>
        </pc:sldMkLst>
        <pc:spChg chg="mod">
          <ac:chgData name="Deepti Kanneganti" userId="b73d4027-7210-4d24-a644-944b43c9971f" providerId="ADAL" clId="{3DF8A7A4-4C74-4876-9F38-B1BE37BFCC57}" dt="2018-06-08T21:12:19.849" v="71" actId="20577"/>
          <ac:spMkLst>
            <pc:docMk/>
            <pc:sldMk cId="2254539229" sldId="820"/>
            <ac:spMk id="9" creationId="{5712159B-12F1-4C01-8688-7EB27B09F632}"/>
          </ac:spMkLst>
        </pc:spChg>
        <pc:spChg chg="mod">
          <ac:chgData name="Deepti Kanneganti" userId="b73d4027-7210-4d24-a644-944b43c9971f" providerId="ADAL" clId="{3DF8A7A4-4C74-4876-9F38-B1BE37BFCC57}" dt="2018-06-08T21:12:20.968" v="72" actId="20577"/>
          <ac:spMkLst>
            <pc:docMk/>
            <pc:sldMk cId="2254539229" sldId="820"/>
            <ac:spMk id="15" creationId="{630A51AD-6FEB-4FA3-967B-AC48E40E5671}"/>
          </ac:spMkLst>
        </pc:spChg>
      </pc:sldChg>
      <pc:sldChg chg="modSp modAnim">
        <pc:chgData name="Deepti Kanneganti" userId="b73d4027-7210-4d24-a644-944b43c9971f" providerId="ADAL" clId="{3DF8A7A4-4C74-4876-9F38-B1BE37BFCC57}" dt="2018-06-08T21:22:45.690" v="638" actId="1036"/>
        <pc:sldMkLst>
          <pc:docMk/>
          <pc:sldMk cId="405625956" sldId="831"/>
        </pc:sldMkLst>
        <pc:spChg chg="mod">
          <ac:chgData name="Deepti Kanneganti" userId="b73d4027-7210-4d24-a644-944b43c9971f" providerId="ADAL" clId="{3DF8A7A4-4C74-4876-9F38-B1BE37BFCC57}" dt="2018-06-08T21:22:45.690" v="638" actId="1036"/>
          <ac:spMkLst>
            <pc:docMk/>
            <pc:sldMk cId="405625956" sldId="831"/>
            <ac:spMk id="5" creationId="{00000000-0000-0000-0000-000000000000}"/>
          </ac:spMkLst>
        </pc:spChg>
        <pc:spChg chg="mod">
          <ac:chgData name="Deepti Kanneganti" userId="b73d4027-7210-4d24-a644-944b43c9971f" providerId="ADAL" clId="{3DF8A7A4-4C74-4876-9F38-B1BE37BFCC57}" dt="2018-06-08T21:17:06.490" v="410" actId="948"/>
          <ac:spMkLst>
            <pc:docMk/>
            <pc:sldMk cId="405625956" sldId="831"/>
            <ac:spMk id="6" creationId="{00000000-0000-0000-0000-000000000000}"/>
          </ac:spMkLst>
        </pc:spChg>
      </pc:sldChg>
      <pc:sldChg chg="modSp">
        <pc:chgData name="Deepti Kanneganti" userId="b73d4027-7210-4d24-a644-944b43c9971f" providerId="ADAL" clId="{3DF8A7A4-4C74-4876-9F38-B1BE37BFCC57}" dt="2018-06-19T18:29:21.396" v="4590" actId="20577"/>
        <pc:sldMkLst>
          <pc:docMk/>
          <pc:sldMk cId="2812618598" sldId="836"/>
        </pc:sldMkLst>
        <pc:spChg chg="mod">
          <ac:chgData name="Deepti Kanneganti" userId="b73d4027-7210-4d24-a644-944b43c9971f" providerId="ADAL" clId="{3DF8A7A4-4C74-4876-9F38-B1BE37BFCC57}" dt="2018-06-19T18:29:21.396" v="4590" actId="20577"/>
          <ac:spMkLst>
            <pc:docMk/>
            <pc:sldMk cId="2812618598" sldId="836"/>
            <ac:spMk id="4" creationId="{58EF295B-1F76-4911-85DA-7D98AA334EEB}"/>
          </ac:spMkLst>
        </pc:spChg>
      </pc:sldChg>
      <pc:sldChg chg="addSp modSp">
        <pc:chgData name="Deepti Kanneganti" userId="b73d4027-7210-4d24-a644-944b43c9971f" providerId="ADAL" clId="{3DF8A7A4-4C74-4876-9F38-B1BE37BFCC57}" dt="2018-06-08T21:35:07.050" v="1440" actId="1035"/>
        <pc:sldMkLst>
          <pc:docMk/>
          <pc:sldMk cId="3922570495" sldId="838"/>
        </pc:sldMkLst>
        <pc:spChg chg="mod">
          <ac:chgData name="Deepti Kanneganti" userId="b73d4027-7210-4d24-a644-944b43c9971f" providerId="ADAL" clId="{3DF8A7A4-4C74-4876-9F38-B1BE37BFCC57}" dt="2018-06-08T21:27:22.126" v="773" actId="20577"/>
          <ac:spMkLst>
            <pc:docMk/>
            <pc:sldMk cId="3922570495" sldId="838"/>
            <ac:spMk id="4" creationId="{58EF295B-1F76-4911-85DA-7D98AA334EEB}"/>
          </ac:spMkLst>
        </pc:spChg>
        <pc:spChg chg="add mod">
          <ac:chgData name="Deepti Kanneganti" userId="b73d4027-7210-4d24-a644-944b43c9971f" providerId="ADAL" clId="{3DF8A7A4-4C74-4876-9F38-B1BE37BFCC57}" dt="2018-06-08T21:35:02.808" v="1438" actId="1036"/>
          <ac:spMkLst>
            <pc:docMk/>
            <pc:sldMk cId="3922570495" sldId="838"/>
            <ac:spMk id="5" creationId="{F4BD3B14-8B69-4A24-8D61-BD0FF8705A65}"/>
          </ac:spMkLst>
        </pc:spChg>
        <pc:graphicFrameChg chg="mod modGraphic">
          <ac:chgData name="Deepti Kanneganti" userId="b73d4027-7210-4d24-a644-944b43c9971f" providerId="ADAL" clId="{3DF8A7A4-4C74-4876-9F38-B1BE37BFCC57}" dt="2018-06-08T21:35:07.050" v="1440" actId="1035"/>
          <ac:graphicFrameMkLst>
            <pc:docMk/>
            <pc:sldMk cId="3922570495" sldId="838"/>
            <ac:graphicFrameMk id="2" creationId="{F629060D-2068-4A98-98E9-AF6538405532}"/>
          </ac:graphicFrameMkLst>
        </pc:graphicFrameChg>
      </pc:sldChg>
      <pc:sldChg chg="modSp">
        <pc:chgData name="Deepti Kanneganti" userId="b73d4027-7210-4d24-a644-944b43c9971f" providerId="ADAL" clId="{3DF8A7A4-4C74-4876-9F38-B1BE37BFCC57}" dt="2018-06-11T13:01:43.589" v="2022" actId="20577"/>
        <pc:sldMkLst>
          <pc:docMk/>
          <pc:sldMk cId="3357425733" sldId="845"/>
        </pc:sldMkLst>
        <pc:spChg chg="mod">
          <ac:chgData name="Deepti Kanneganti" userId="b73d4027-7210-4d24-a644-944b43c9971f" providerId="ADAL" clId="{3DF8A7A4-4C74-4876-9F38-B1BE37BFCC57}" dt="2018-06-11T13:01:43.589" v="2022" actId="20577"/>
          <ac:spMkLst>
            <pc:docMk/>
            <pc:sldMk cId="3357425733" sldId="845"/>
            <ac:spMk id="3" creationId="{2A2DFD56-C5FF-45D8-87B8-AA51FBF8804E}"/>
          </ac:spMkLst>
        </pc:spChg>
      </pc:sldChg>
      <pc:sldChg chg="modSp">
        <pc:chgData name="Deepti Kanneganti" userId="b73d4027-7210-4d24-a644-944b43c9971f" providerId="ADAL" clId="{3DF8A7A4-4C74-4876-9F38-B1BE37BFCC57}" dt="2018-06-08T21:24:32.538" v="679" actId="1035"/>
        <pc:sldMkLst>
          <pc:docMk/>
          <pc:sldMk cId="2662724962" sldId="848"/>
        </pc:sldMkLst>
        <pc:spChg chg="mod">
          <ac:chgData name="Deepti Kanneganti" userId="b73d4027-7210-4d24-a644-944b43c9971f" providerId="ADAL" clId="{3DF8A7A4-4C74-4876-9F38-B1BE37BFCC57}" dt="2018-06-08T21:24:30.665" v="673" actId="1035"/>
          <ac:spMkLst>
            <pc:docMk/>
            <pc:sldMk cId="2662724962" sldId="848"/>
            <ac:spMk id="3" creationId="{00000000-0000-0000-0000-000000000000}"/>
          </ac:spMkLst>
        </pc:spChg>
        <pc:spChg chg="mod">
          <ac:chgData name="Deepti Kanneganti" userId="b73d4027-7210-4d24-a644-944b43c9971f" providerId="ADAL" clId="{3DF8A7A4-4C74-4876-9F38-B1BE37BFCC57}" dt="2018-06-08T21:24:32.538" v="679" actId="1035"/>
          <ac:spMkLst>
            <pc:docMk/>
            <pc:sldMk cId="2662724962" sldId="848"/>
            <ac:spMk id="4" creationId="{00000000-0000-0000-0000-000000000000}"/>
          </ac:spMkLst>
        </pc:spChg>
      </pc:sldChg>
      <pc:sldChg chg="modSp">
        <pc:chgData name="Deepti Kanneganti" userId="b73d4027-7210-4d24-a644-944b43c9971f" providerId="ADAL" clId="{3DF8A7A4-4C74-4876-9F38-B1BE37BFCC57}" dt="2018-06-11T13:01:27.417" v="2021" actId="20577"/>
        <pc:sldMkLst>
          <pc:docMk/>
          <pc:sldMk cId="2704655819" sldId="850"/>
        </pc:sldMkLst>
        <pc:spChg chg="mod">
          <ac:chgData name="Deepti Kanneganti" userId="b73d4027-7210-4d24-a644-944b43c9971f" providerId="ADAL" clId="{3DF8A7A4-4C74-4876-9F38-B1BE37BFCC57}" dt="2018-06-11T13:01:27.417" v="2021" actId="20577"/>
          <ac:spMkLst>
            <pc:docMk/>
            <pc:sldMk cId="2704655819" sldId="850"/>
            <ac:spMk id="4" creationId="{DC00CD1A-62C6-437E-A148-605BEE2EA4D6}"/>
          </ac:spMkLst>
        </pc:spChg>
      </pc:sldChg>
      <pc:sldChg chg="modSp">
        <pc:chgData name="Deepti Kanneganti" userId="b73d4027-7210-4d24-a644-944b43c9971f" providerId="ADAL" clId="{3DF8A7A4-4C74-4876-9F38-B1BE37BFCC57}" dt="2018-06-08T21:39:33.113" v="1862" actId="20577"/>
        <pc:sldMkLst>
          <pc:docMk/>
          <pc:sldMk cId="4169452635" sldId="851"/>
        </pc:sldMkLst>
        <pc:spChg chg="mod">
          <ac:chgData name="Deepti Kanneganti" userId="b73d4027-7210-4d24-a644-944b43c9971f" providerId="ADAL" clId="{3DF8A7A4-4C74-4876-9F38-B1BE37BFCC57}" dt="2018-06-08T21:39:33.113" v="1862" actId="20577"/>
          <ac:spMkLst>
            <pc:docMk/>
            <pc:sldMk cId="4169452635" sldId="851"/>
            <ac:spMk id="4" creationId="{B15E2E87-74B6-4780-93BA-2F0B6143D80A}"/>
          </ac:spMkLst>
        </pc:spChg>
      </pc:sldChg>
      <pc:sldChg chg="modSp">
        <pc:chgData name="Deepti Kanneganti" userId="b73d4027-7210-4d24-a644-944b43c9971f" providerId="ADAL" clId="{3DF8A7A4-4C74-4876-9F38-B1BE37BFCC57}" dt="2018-06-08T21:09:47.360" v="28" actId="6549"/>
        <pc:sldMkLst>
          <pc:docMk/>
          <pc:sldMk cId="636089155" sldId="853"/>
        </pc:sldMkLst>
        <pc:spChg chg="mod">
          <ac:chgData name="Deepti Kanneganti" userId="b73d4027-7210-4d24-a644-944b43c9971f" providerId="ADAL" clId="{3DF8A7A4-4C74-4876-9F38-B1BE37BFCC57}" dt="2018-06-08T21:09:47.360" v="28" actId="6549"/>
          <ac:spMkLst>
            <pc:docMk/>
            <pc:sldMk cId="636089155" sldId="853"/>
            <ac:spMk id="3" creationId="{00000000-0000-0000-0000-000000000000}"/>
          </ac:spMkLst>
        </pc:spChg>
      </pc:sldChg>
      <pc:sldChg chg="modSp">
        <pc:chgData name="Deepti Kanneganti" userId="b73d4027-7210-4d24-a644-944b43c9971f" providerId="ADAL" clId="{3DF8A7A4-4C74-4876-9F38-B1BE37BFCC57}" dt="2018-06-08T21:24:38.363" v="686" actId="1035"/>
        <pc:sldMkLst>
          <pc:docMk/>
          <pc:sldMk cId="544823954" sldId="854"/>
        </pc:sldMkLst>
        <pc:spChg chg="mod">
          <ac:chgData name="Deepti Kanneganti" userId="b73d4027-7210-4d24-a644-944b43c9971f" providerId="ADAL" clId="{3DF8A7A4-4C74-4876-9F38-B1BE37BFCC57}" dt="2018-06-08T21:24:36.131" v="680" actId="1035"/>
          <ac:spMkLst>
            <pc:docMk/>
            <pc:sldMk cId="544823954" sldId="854"/>
            <ac:spMk id="3" creationId="{00000000-0000-0000-0000-000000000000}"/>
          </ac:spMkLst>
        </pc:spChg>
        <pc:spChg chg="mod">
          <ac:chgData name="Deepti Kanneganti" userId="b73d4027-7210-4d24-a644-944b43c9971f" providerId="ADAL" clId="{3DF8A7A4-4C74-4876-9F38-B1BE37BFCC57}" dt="2018-06-08T21:24:38.363" v="686" actId="1035"/>
          <ac:spMkLst>
            <pc:docMk/>
            <pc:sldMk cId="544823954" sldId="854"/>
            <ac:spMk id="5" creationId="{DB6F03F9-4769-445F-9E23-C8AAD45104E7}"/>
          </ac:spMkLst>
        </pc:spChg>
      </pc:sldChg>
      <pc:sldChg chg="addSp delSp modSp add del ord delAnim">
        <pc:chgData name="Deepti Kanneganti" userId="b73d4027-7210-4d24-a644-944b43c9971f" providerId="ADAL" clId="{3DF8A7A4-4C74-4876-9F38-B1BE37BFCC57}" dt="2018-06-11T02:00:49.733" v="2013" actId="2696"/>
        <pc:sldMkLst>
          <pc:docMk/>
          <pc:sldMk cId="2527856647" sldId="855"/>
        </pc:sldMkLst>
        <pc:spChg chg="mod">
          <ac:chgData name="Deepti Kanneganti" userId="b73d4027-7210-4d24-a644-944b43c9971f" providerId="ADAL" clId="{3DF8A7A4-4C74-4876-9F38-B1BE37BFCC57}" dt="2018-06-08T21:30:54.262" v="1089" actId="207"/>
          <ac:spMkLst>
            <pc:docMk/>
            <pc:sldMk cId="2527856647" sldId="855"/>
            <ac:spMk id="2" creationId="{91A9968A-F65A-4DB8-9224-286F5CDA305C}"/>
          </ac:spMkLst>
        </pc:spChg>
        <pc:spChg chg="del mod">
          <ac:chgData name="Deepti Kanneganti" userId="b73d4027-7210-4d24-a644-944b43c9971f" providerId="ADAL" clId="{3DF8A7A4-4C74-4876-9F38-B1BE37BFCC57}" dt="2018-06-08T21:30:22.135" v="979" actId="478"/>
          <ac:spMkLst>
            <pc:docMk/>
            <pc:sldMk cId="2527856647" sldId="855"/>
            <ac:spMk id="6" creationId="{8199F0E1-E779-4D19-9D29-D5AB3959BCE8}"/>
          </ac:spMkLst>
        </pc:spChg>
        <pc:spChg chg="add del">
          <ac:chgData name="Deepti Kanneganti" userId="b73d4027-7210-4d24-a644-944b43c9971f" providerId="ADAL" clId="{3DF8A7A4-4C74-4876-9F38-B1BE37BFCC57}" dt="2018-06-08T21:30:30.376" v="982" actId="478"/>
          <ac:spMkLst>
            <pc:docMk/>
            <pc:sldMk cId="2527856647" sldId="855"/>
            <ac:spMk id="7" creationId="{74C1C59C-B69F-47AB-96D0-42CA2226098E}"/>
          </ac:spMkLst>
        </pc:spChg>
        <pc:graphicFrameChg chg="modGraphic">
          <ac:chgData name="Deepti Kanneganti" userId="b73d4027-7210-4d24-a644-944b43c9971f" providerId="ADAL" clId="{3DF8A7A4-4C74-4876-9F38-B1BE37BFCC57}" dt="2018-06-08T21:34:52.520" v="1433" actId="20577"/>
          <ac:graphicFrameMkLst>
            <pc:docMk/>
            <pc:sldMk cId="2527856647" sldId="855"/>
            <ac:graphicFrameMk id="5" creationId="{42D6E2C3-DAE7-4B1C-A782-512D25331374}"/>
          </ac:graphicFrameMkLst>
        </pc:graphicFrameChg>
      </pc:sldChg>
      <pc:sldChg chg="modSp">
        <pc:chgData name="Deepti Kanneganti" userId="b73d4027-7210-4d24-a644-944b43c9971f" providerId="ADAL" clId="{3DF8A7A4-4C74-4876-9F38-B1BE37BFCC57}" dt="2018-06-08T21:24:45.866" v="693" actId="1035"/>
        <pc:sldMkLst>
          <pc:docMk/>
          <pc:sldMk cId="1631331710" sldId="856"/>
        </pc:sldMkLst>
        <pc:spChg chg="mod">
          <ac:chgData name="Deepti Kanneganti" userId="b73d4027-7210-4d24-a644-944b43c9971f" providerId="ADAL" clId="{3DF8A7A4-4C74-4876-9F38-B1BE37BFCC57}" dt="2018-06-08T21:24:43.661" v="687" actId="1035"/>
          <ac:spMkLst>
            <pc:docMk/>
            <pc:sldMk cId="1631331710" sldId="856"/>
            <ac:spMk id="3" creationId="{00000000-0000-0000-0000-000000000000}"/>
          </ac:spMkLst>
        </pc:spChg>
        <pc:spChg chg="mod">
          <ac:chgData name="Deepti Kanneganti" userId="b73d4027-7210-4d24-a644-944b43c9971f" providerId="ADAL" clId="{3DF8A7A4-4C74-4876-9F38-B1BE37BFCC57}" dt="2018-06-08T21:24:45.866" v="693" actId="1035"/>
          <ac:spMkLst>
            <pc:docMk/>
            <pc:sldMk cId="1631331710" sldId="856"/>
            <ac:spMk id="4" creationId="{00000000-0000-0000-0000-000000000000}"/>
          </ac:spMkLst>
        </pc:spChg>
      </pc:sldChg>
      <pc:sldChg chg="modSp">
        <pc:chgData name="Deepti Kanneganti" userId="b73d4027-7210-4d24-a644-944b43c9971f" providerId="ADAL" clId="{3DF8A7A4-4C74-4876-9F38-B1BE37BFCC57}" dt="2018-06-08T21:40:33.993" v="1874" actId="1036"/>
        <pc:sldMkLst>
          <pc:docMk/>
          <pc:sldMk cId="1723081057" sldId="858"/>
        </pc:sldMkLst>
        <pc:spChg chg="mod">
          <ac:chgData name="Deepti Kanneganti" userId="b73d4027-7210-4d24-a644-944b43c9971f" providerId="ADAL" clId="{3DF8A7A4-4C74-4876-9F38-B1BE37BFCC57}" dt="2018-06-08T21:40:28.712" v="1871" actId="6549"/>
          <ac:spMkLst>
            <pc:docMk/>
            <pc:sldMk cId="1723081057" sldId="858"/>
            <ac:spMk id="4" creationId="{A638371E-ACCA-4B71-9B88-B51E2344EF42}"/>
          </ac:spMkLst>
        </pc:spChg>
        <pc:spChg chg="mod">
          <ac:chgData name="Deepti Kanneganti" userId="b73d4027-7210-4d24-a644-944b43c9971f" providerId="ADAL" clId="{3DF8A7A4-4C74-4876-9F38-B1BE37BFCC57}" dt="2018-06-08T21:40:33.993" v="1874" actId="1036"/>
          <ac:spMkLst>
            <pc:docMk/>
            <pc:sldMk cId="1723081057" sldId="858"/>
            <ac:spMk id="5" creationId="{5502859D-3586-4FC2-9B6C-983A8F13C092}"/>
          </ac:spMkLst>
        </pc:spChg>
      </pc:sldChg>
      <pc:sldChg chg="modSp">
        <pc:chgData name="Deepti Kanneganti" userId="b73d4027-7210-4d24-a644-944b43c9971f" providerId="ADAL" clId="{3DF8A7A4-4C74-4876-9F38-B1BE37BFCC57}" dt="2018-06-11T13:00:38.852" v="2020" actId="20577"/>
        <pc:sldMkLst>
          <pc:docMk/>
          <pc:sldMk cId="489160507" sldId="859"/>
        </pc:sldMkLst>
        <pc:spChg chg="mod">
          <ac:chgData name="Deepti Kanneganti" userId="b73d4027-7210-4d24-a644-944b43c9971f" providerId="ADAL" clId="{3DF8A7A4-4C74-4876-9F38-B1BE37BFCC57}" dt="2018-06-11T13:00:38.852" v="2020" actId="20577"/>
          <ac:spMkLst>
            <pc:docMk/>
            <pc:sldMk cId="489160507" sldId="859"/>
            <ac:spMk id="4" creationId="{40C783E9-283E-48F9-8680-73DD92928A41}"/>
          </ac:spMkLst>
        </pc:spChg>
      </pc:sldChg>
      <pc:sldChg chg="modSp add">
        <pc:chgData name="Deepti Kanneganti" userId="b73d4027-7210-4d24-a644-944b43c9971f" providerId="ADAL" clId="{3DF8A7A4-4C74-4876-9F38-B1BE37BFCC57}" dt="2018-06-08T21:34:26.808" v="1387" actId="20577"/>
        <pc:sldMkLst>
          <pc:docMk/>
          <pc:sldMk cId="4104726514" sldId="871"/>
        </pc:sldMkLst>
        <pc:spChg chg="mod">
          <ac:chgData name="Deepti Kanneganti" userId="b73d4027-7210-4d24-a644-944b43c9971f" providerId="ADAL" clId="{3DF8A7A4-4C74-4876-9F38-B1BE37BFCC57}" dt="2018-06-08T21:12:35.813" v="76" actId="20577"/>
          <ac:spMkLst>
            <pc:docMk/>
            <pc:sldMk cId="4104726514" sldId="871"/>
            <ac:spMk id="3" creationId="{D19C0365-3FDF-4726-AAF0-66F50C9F75AB}"/>
          </ac:spMkLst>
        </pc:spChg>
        <pc:spChg chg="mod">
          <ac:chgData name="Deepti Kanneganti" userId="b73d4027-7210-4d24-a644-944b43c9971f" providerId="ADAL" clId="{3DF8A7A4-4C74-4876-9F38-B1BE37BFCC57}" dt="2018-06-08T21:34:26.808" v="1387" actId="20577"/>
          <ac:spMkLst>
            <pc:docMk/>
            <pc:sldMk cId="4104726514" sldId="871"/>
            <ac:spMk id="7" creationId="{71FC158F-8CA3-4C98-AF9B-85610D5C6763}"/>
          </ac:spMkLst>
        </pc:spChg>
        <pc:spChg chg="mod">
          <ac:chgData name="Deepti Kanneganti" userId="b73d4027-7210-4d24-a644-944b43c9971f" providerId="ADAL" clId="{3DF8A7A4-4C74-4876-9F38-B1BE37BFCC57}" dt="2018-06-08T21:12:51.561" v="83" actId="1035"/>
          <ac:spMkLst>
            <pc:docMk/>
            <pc:sldMk cId="4104726514" sldId="871"/>
            <ac:spMk id="8" creationId="{9D3509B5-8079-4C09-A45E-9D054518B714}"/>
          </ac:spMkLst>
        </pc:spChg>
        <pc:spChg chg="mod">
          <ac:chgData name="Deepti Kanneganti" userId="b73d4027-7210-4d24-a644-944b43c9971f" providerId="ADAL" clId="{3DF8A7A4-4C74-4876-9F38-B1BE37BFCC57}" dt="2018-06-08T21:12:45.111" v="79" actId="14100"/>
          <ac:spMkLst>
            <pc:docMk/>
            <pc:sldMk cId="4104726514" sldId="871"/>
            <ac:spMk id="9" creationId="{5712159B-12F1-4C01-8688-7EB27B09F632}"/>
          </ac:spMkLst>
        </pc:spChg>
        <pc:spChg chg="mod">
          <ac:chgData name="Deepti Kanneganti" userId="b73d4027-7210-4d24-a644-944b43c9971f" providerId="ADAL" clId="{3DF8A7A4-4C74-4876-9F38-B1BE37BFCC57}" dt="2018-06-08T21:12:51.561" v="83" actId="1035"/>
          <ac:spMkLst>
            <pc:docMk/>
            <pc:sldMk cId="4104726514" sldId="871"/>
            <ac:spMk id="10" creationId="{576C9247-77E8-4D55-8C63-367D0CF397EE}"/>
          </ac:spMkLst>
        </pc:spChg>
        <pc:spChg chg="mod">
          <ac:chgData name="Deepti Kanneganti" userId="b73d4027-7210-4d24-a644-944b43c9971f" providerId="ADAL" clId="{3DF8A7A4-4C74-4876-9F38-B1BE37BFCC57}" dt="2018-06-08T21:12:51.561" v="83" actId="1035"/>
          <ac:spMkLst>
            <pc:docMk/>
            <pc:sldMk cId="4104726514" sldId="871"/>
            <ac:spMk id="11" creationId="{414939E7-E783-4430-BD28-E9FDC7176649}"/>
          </ac:spMkLst>
        </pc:spChg>
        <pc:spChg chg="mod">
          <ac:chgData name="Deepti Kanneganti" userId="b73d4027-7210-4d24-a644-944b43c9971f" providerId="ADAL" clId="{3DF8A7A4-4C74-4876-9F38-B1BE37BFCC57}" dt="2018-06-08T21:12:51.561" v="83" actId="1035"/>
          <ac:spMkLst>
            <pc:docMk/>
            <pc:sldMk cId="4104726514" sldId="871"/>
            <ac:spMk id="12" creationId="{7AE535FD-9E6A-4D77-9442-60A8C8BFA6C1}"/>
          </ac:spMkLst>
        </pc:spChg>
      </pc:sldChg>
      <pc:sldChg chg="addSp delSp modSp add modAnim">
        <pc:chgData name="Deepti Kanneganti" userId="b73d4027-7210-4d24-a644-944b43c9971f" providerId="ADAL" clId="{3DF8A7A4-4C74-4876-9F38-B1BE37BFCC57}" dt="2018-06-08T21:36:52.084" v="1618" actId="1036"/>
        <pc:sldMkLst>
          <pc:docMk/>
          <pc:sldMk cId="2567148370" sldId="872"/>
        </pc:sldMkLst>
        <pc:spChg chg="del">
          <ac:chgData name="Deepti Kanneganti" userId="b73d4027-7210-4d24-a644-944b43c9971f" providerId="ADAL" clId="{3DF8A7A4-4C74-4876-9F38-B1BE37BFCC57}" dt="2018-06-08T21:28:06.593" v="775" actId="1036"/>
          <ac:spMkLst>
            <pc:docMk/>
            <pc:sldMk cId="2567148370" sldId="872"/>
            <ac:spMk id="2" creationId="{DA570BF1-024B-42AA-8A99-1A1C0C02215B}"/>
          </ac:spMkLst>
        </pc:spChg>
        <pc:spChg chg="add mod">
          <ac:chgData name="Deepti Kanneganti" userId="b73d4027-7210-4d24-a644-944b43c9971f" providerId="ADAL" clId="{3DF8A7A4-4C74-4876-9F38-B1BE37BFCC57}" dt="2018-06-08T21:28:10.866" v="776" actId="1036"/>
          <ac:spMkLst>
            <pc:docMk/>
            <pc:sldMk cId="2567148370" sldId="872"/>
            <ac:spMk id="3" creationId="{FF919391-116C-4DF2-B44F-88B3C0A90E3B}"/>
          </ac:spMkLst>
        </pc:spChg>
        <pc:spChg chg="add mod">
          <ac:chgData name="Deepti Kanneganti" userId="b73d4027-7210-4d24-a644-944b43c9971f" providerId="ADAL" clId="{3DF8A7A4-4C74-4876-9F38-B1BE37BFCC57}" dt="2018-06-08T21:36:45.480" v="1617" actId="255"/>
          <ac:spMkLst>
            <pc:docMk/>
            <pc:sldMk cId="2567148370" sldId="872"/>
            <ac:spMk id="4" creationId="{5B7388E6-611D-4021-BB69-87646788067B}"/>
          </ac:spMkLst>
        </pc:spChg>
      </pc:sldChg>
      <pc:sldChg chg="addSp delSp modSp add modAnim delCm">
        <pc:chgData name="Deepti Kanneganti" userId="b73d4027-7210-4d24-a644-944b43c9971f" providerId="ADAL" clId="{3DF8A7A4-4C74-4876-9F38-B1BE37BFCC57}" dt="2018-06-14T14:56:03.312" v="2100" actId="1035"/>
        <pc:sldMkLst>
          <pc:docMk/>
          <pc:sldMk cId="1146346167" sldId="873"/>
        </pc:sldMkLst>
        <pc:spChg chg="mod">
          <ac:chgData name="Deepti Kanneganti" userId="b73d4027-7210-4d24-a644-944b43c9971f" providerId="ADAL" clId="{3DF8A7A4-4C74-4876-9F38-B1BE37BFCC57}" dt="2018-06-11T01:59:13.954" v="2006" actId="20577"/>
          <ac:spMkLst>
            <pc:docMk/>
            <pc:sldMk cId="1146346167" sldId="873"/>
            <ac:spMk id="4" creationId="{5B7388E6-611D-4021-BB69-87646788067B}"/>
          </ac:spMkLst>
        </pc:spChg>
        <pc:spChg chg="add del mod">
          <ac:chgData name="Deepti Kanneganti" userId="b73d4027-7210-4d24-a644-944b43c9971f" providerId="ADAL" clId="{3DF8A7A4-4C74-4876-9F38-B1BE37BFCC57}" dt="2018-06-14T14:56:03.312" v="2100" actId="1035"/>
          <ac:spMkLst>
            <pc:docMk/>
            <pc:sldMk cId="1146346167" sldId="873"/>
            <ac:spMk id="5" creationId="{14F71787-9234-4C06-9DCA-D1769C0FDB71}"/>
          </ac:spMkLst>
        </pc:spChg>
      </pc:sldChg>
      <pc:sldChg chg="modSp add">
        <pc:chgData name="Deepti Kanneganti" userId="b73d4027-7210-4d24-a644-944b43c9971f" providerId="ADAL" clId="{3DF8A7A4-4C74-4876-9F38-B1BE37BFCC57}" dt="2018-06-08T21:38:04.217" v="1716" actId="948"/>
        <pc:sldMkLst>
          <pc:docMk/>
          <pc:sldMk cId="2070139465" sldId="874"/>
        </pc:sldMkLst>
        <pc:spChg chg="mod">
          <ac:chgData name="Deepti Kanneganti" userId="b73d4027-7210-4d24-a644-944b43c9971f" providerId="ADAL" clId="{3DF8A7A4-4C74-4876-9F38-B1BE37BFCC57}" dt="2018-06-08T21:37:33.624" v="1620" actId="948"/>
          <ac:spMkLst>
            <pc:docMk/>
            <pc:sldMk cId="2070139465" sldId="874"/>
            <ac:spMk id="2" creationId="{C23D7BA7-B8B3-46E6-8F57-D16CE3C623A9}"/>
          </ac:spMkLst>
        </pc:spChg>
        <pc:spChg chg="mod">
          <ac:chgData name="Deepti Kanneganti" userId="b73d4027-7210-4d24-a644-944b43c9971f" providerId="ADAL" clId="{3DF8A7A4-4C74-4876-9F38-B1BE37BFCC57}" dt="2018-06-08T21:38:04.217" v="1716" actId="948"/>
          <ac:spMkLst>
            <pc:docMk/>
            <pc:sldMk cId="2070139465" sldId="874"/>
            <ac:spMk id="3" creationId="{E0BA14A1-561D-4C7C-BFFD-730634DCA50E}"/>
          </ac:spMkLst>
        </pc:spChg>
      </pc:sldChg>
      <pc:sldChg chg="addSp delSp modSp add modAnim">
        <pc:chgData name="Deepti Kanneganti" userId="b73d4027-7210-4d24-a644-944b43c9971f" providerId="ADAL" clId="{3DF8A7A4-4C74-4876-9F38-B1BE37BFCC57}" dt="2018-06-19T18:29:45.028" v="4646" actId="404"/>
        <pc:sldMkLst>
          <pc:docMk/>
          <pc:sldMk cId="2103844755" sldId="875"/>
        </pc:sldMkLst>
        <pc:spChg chg="del">
          <ac:chgData name="Deepti Kanneganti" userId="b73d4027-7210-4d24-a644-944b43c9971f" providerId="ADAL" clId="{3DF8A7A4-4C74-4876-9F38-B1BE37BFCC57}" dt="2018-06-14T14:55:29.958" v="2050" actId="1035"/>
          <ac:spMkLst>
            <pc:docMk/>
            <pc:sldMk cId="2103844755" sldId="875"/>
            <ac:spMk id="2" creationId="{CFF1C517-C99F-4114-ACF3-6297843237D4}"/>
          </ac:spMkLst>
        </pc:spChg>
        <pc:spChg chg="add mod">
          <ac:chgData name="Deepti Kanneganti" userId="b73d4027-7210-4d24-a644-944b43c9971f" providerId="ADAL" clId="{3DF8A7A4-4C74-4876-9F38-B1BE37BFCC57}" dt="2018-06-14T14:55:34.356" v="2051" actId="1035"/>
          <ac:spMkLst>
            <pc:docMk/>
            <pc:sldMk cId="2103844755" sldId="875"/>
            <ac:spMk id="3" creationId="{C673837B-D087-47CA-8DA7-7092C986F889}"/>
          </ac:spMkLst>
        </pc:spChg>
        <pc:spChg chg="add mod">
          <ac:chgData name="Deepti Kanneganti" userId="b73d4027-7210-4d24-a644-944b43c9971f" providerId="ADAL" clId="{3DF8A7A4-4C74-4876-9F38-B1BE37BFCC57}" dt="2018-06-19T18:29:45.028" v="4646" actId="404"/>
          <ac:spMkLst>
            <pc:docMk/>
            <pc:sldMk cId="2103844755" sldId="875"/>
            <ac:spMk id="4" creationId="{96AB33EC-D7F8-489F-80E8-B1252AC5A890}"/>
          </ac:spMkLst>
        </pc:spChg>
        <pc:spChg chg="add mod">
          <ac:chgData name="Deepti Kanneganti" userId="b73d4027-7210-4d24-a644-944b43c9971f" providerId="ADAL" clId="{3DF8A7A4-4C74-4876-9F38-B1BE37BFCC57}" dt="2018-06-19T18:29:40.232" v="4641" actId="1036"/>
          <ac:spMkLst>
            <pc:docMk/>
            <pc:sldMk cId="2103844755" sldId="875"/>
            <ac:spMk id="5" creationId="{2B141E72-988D-4B78-A00B-B00309021FC0}"/>
          </ac:spMkLst>
        </pc:spChg>
      </pc:sldChg>
      <pc:sldChg chg="addSp delSp modSp add ord modAnim">
        <pc:chgData name="Deepti Kanneganti" userId="b73d4027-7210-4d24-a644-944b43c9971f" providerId="ADAL" clId="{3DF8A7A4-4C74-4876-9F38-B1BE37BFCC57}" dt="2018-06-18T22:00:24.052" v="4566"/>
        <pc:sldMkLst>
          <pc:docMk/>
          <pc:sldMk cId="3215998948" sldId="876"/>
        </pc:sldMkLst>
        <pc:spChg chg="del">
          <ac:chgData name="Deepti Kanneganti" userId="b73d4027-7210-4d24-a644-944b43c9971f" providerId="ADAL" clId="{3DF8A7A4-4C74-4876-9F38-B1BE37BFCC57}" dt="2018-06-18T20:27:17.126" v="2930"/>
          <ac:spMkLst>
            <pc:docMk/>
            <pc:sldMk cId="3215998948" sldId="876"/>
            <ac:spMk id="2" creationId="{6CE023FF-E289-4ECF-A8CE-6DF05F29B614}"/>
          </ac:spMkLst>
        </pc:spChg>
        <pc:spChg chg="add mod">
          <ac:chgData name="Deepti Kanneganti" userId="b73d4027-7210-4d24-a644-944b43c9971f" providerId="ADAL" clId="{3DF8A7A4-4C74-4876-9F38-B1BE37BFCC57}" dt="2018-06-18T21:45:49.165" v="3656" actId="313"/>
          <ac:spMkLst>
            <pc:docMk/>
            <pc:sldMk cId="3215998948" sldId="876"/>
            <ac:spMk id="3" creationId="{1B5A6E96-F54A-41A7-B741-7DCF68E4CCE3}"/>
          </ac:spMkLst>
        </pc:spChg>
        <pc:spChg chg="add mod">
          <ac:chgData name="Deepti Kanneganti" userId="b73d4027-7210-4d24-a644-944b43c9971f" providerId="ADAL" clId="{3DF8A7A4-4C74-4876-9F38-B1BE37BFCC57}" dt="2018-06-18T21:59:46.353" v="4565" actId="20577"/>
          <ac:spMkLst>
            <pc:docMk/>
            <pc:sldMk cId="3215998948" sldId="876"/>
            <ac:spMk id="4" creationId="{2E346815-5047-49E7-9F02-A8315D37D2F2}"/>
          </ac:spMkLst>
        </pc:spChg>
      </pc:sldChg>
      <pc:sldChg chg="modSp add modAnim">
        <pc:chgData name="Deepti Kanneganti" userId="b73d4027-7210-4d24-a644-944b43c9971f" providerId="ADAL" clId="{3DF8A7A4-4C74-4876-9F38-B1BE37BFCC57}" dt="2018-06-18T22:01:26.215" v="4586"/>
        <pc:sldMkLst>
          <pc:docMk/>
          <pc:sldMk cId="1100649296" sldId="877"/>
        </pc:sldMkLst>
        <pc:spChg chg="mod">
          <ac:chgData name="Deepti Kanneganti" userId="b73d4027-7210-4d24-a644-944b43c9971f" providerId="ADAL" clId="{3DF8A7A4-4C74-4876-9F38-B1BE37BFCC57}" dt="2018-06-18T21:51:10.624" v="3962" actId="20577"/>
          <ac:spMkLst>
            <pc:docMk/>
            <pc:sldMk cId="1100649296" sldId="877"/>
            <ac:spMk id="3" creationId="{1B5A6E96-F54A-41A7-B741-7DCF68E4CCE3}"/>
          </ac:spMkLst>
        </pc:spChg>
        <pc:spChg chg="mod">
          <ac:chgData name="Deepti Kanneganti" userId="b73d4027-7210-4d24-a644-944b43c9971f" providerId="ADAL" clId="{3DF8A7A4-4C74-4876-9F38-B1BE37BFCC57}" dt="2018-06-18T22:01:01.487" v="4582" actId="20577"/>
          <ac:spMkLst>
            <pc:docMk/>
            <pc:sldMk cId="1100649296" sldId="877"/>
            <ac:spMk id="4" creationId="{2E346815-5047-49E7-9F02-A8315D37D2F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29414989792942547"/>
          <c:y val="4.3478260869565216E-2"/>
          <c:w val="0.46037491052254831"/>
          <c:h val="0.75490047439722208"/>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c:ext xmlns:c16="http://schemas.microsoft.com/office/drawing/2014/chart" uri="{C3380CC4-5D6E-409C-BE32-E72D297353CC}">
                <c16:uniqueId val="{00000001-EA0C-407D-9A4A-FDD308B03A27}"/>
              </c:ext>
            </c:extLst>
          </c:dPt>
          <c:dPt>
            <c:idx val="1"/>
            <c:bubble3D val="0"/>
            <c:spPr>
              <a:solidFill>
                <a:schemeClr val="accent4">
                  <a:lumMod val="65000"/>
                  <a:lumOff val="35000"/>
                </a:schemeClr>
              </a:solidFill>
              <a:ln w="9525">
                <a:solidFill>
                  <a:schemeClr val="tx1"/>
                </a:solidFill>
              </a:ln>
              <a:effectLst/>
            </c:spPr>
            <c:extLst>
              <c:ext xmlns:c16="http://schemas.microsoft.com/office/drawing/2014/chart" uri="{C3380CC4-5D6E-409C-BE32-E72D297353CC}">
                <c16:uniqueId val="{00000003-EA0C-407D-9A4A-FDD308B03A27}"/>
              </c:ext>
            </c:extLst>
          </c:dPt>
          <c:dPt>
            <c:idx val="2"/>
            <c:bubble3D val="0"/>
            <c:spPr>
              <a:solidFill>
                <a:schemeClr val="tx2">
                  <a:lumMod val="20000"/>
                  <a:lumOff val="80000"/>
                </a:schemeClr>
              </a:solidFill>
              <a:ln w="9525">
                <a:solidFill>
                  <a:schemeClr val="tx1"/>
                </a:solidFill>
              </a:ln>
              <a:effectLst/>
            </c:spPr>
            <c:extLst>
              <c:ext xmlns:c16="http://schemas.microsoft.com/office/drawing/2014/chart" uri="{C3380CC4-5D6E-409C-BE32-E72D297353CC}">
                <c16:uniqueId val="{00000005-EA0C-407D-9A4A-FDD308B03A27}"/>
              </c:ext>
            </c:extLst>
          </c:dPt>
          <c:dPt>
            <c:idx val="3"/>
            <c:bubble3D val="0"/>
            <c:spPr>
              <a:solidFill>
                <a:schemeClr val="accent2">
                  <a:shade val="58000"/>
                </a:schemeClr>
              </a:solidFill>
              <a:ln w="9525">
                <a:solidFill>
                  <a:schemeClr val="tx1"/>
                </a:solidFill>
              </a:ln>
              <a:effectLst/>
            </c:spPr>
            <c:extLst>
              <c:ext xmlns:c16="http://schemas.microsoft.com/office/drawing/2014/chart" uri="{C3380CC4-5D6E-409C-BE32-E72D297353CC}">
                <c16:uniqueId val="{00000007-EA0C-407D-9A4A-FDD308B03A27}"/>
              </c:ext>
            </c:extLst>
          </c:dPt>
          <c:dPt>
            <c:idx val="4"/>
            <c:bubble3D val="0"/>
            <c:spPr>
              <a:solidFill>
                <a:schemeClr val="accent3">
                  <a:lumMod val="85000"/>
                </a:schemeClr>
              </a:solidFill>
              <a:ln w="9525">
                <a:solidFill>
                  <a:schemeClr val="tx1"/>
                </a:solidFill>
              </a:ln>
              <a:effectLst/>
            </c:spPr>
            <c:extLst>
              <c:ext xmlns:c16="http://schemas.microsoft.com/office/drawing/2014/chart" uri="{C3380CC4-5D6E-409C-BE32-E72D297353CC}">
                <c16:uniqueId val="{00000009-EA0C-407D-9A4A-FDD308B03A27}"/>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A0C-407D-9A4A-FDD308B03A27}"/>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A0C-407D-9A4A-FDD308B03A27}"/>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A0C-407D-9A4A-FDD308B03A27}"/>
                </c:ext>
              </c:extLst>
            </c:dLbl>
            <c:dLbl>
              <c:idx val="3"/>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A0C-407D-9A4A-FDD308B03A27}"/>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A0C-407D-9A4A-FDD308B03A2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Endorsed</c:v>
                </c:pt>
                <c:pt idx="1">
                  <c:v>Did Not Endorse</c:v>
                </c:pt>
                <c:pt idx="2">
                  <c:v>Developmental</c:v>
                </c:pt>
                <c:pt idx="3">
                  <c:v>Monitoring</c:v>
                </c:pt>
              </c:strCache>
            </c:strRef>
          </c:cat>
          <c:val>
            <c:numRef>
              <c:f>Sheet1!$B$2:$B$5</c:f>
              <c:numCache>
                <c:formatCode>General</c:formatCode>
                <c:ptCount val="4"/>
                <c:pt idx="0">
                  <c:v>25</c:v>
                </c:pt>
                <c:pt idx="1">
                  <c:v>102</c:v>
                </c:pt>
                <c:pt idx="2">
                  <c:v>16</c:v>
                </c:pt>
                <c:pt idx="3">
                  <c:v>8</c:v>
                </c:pt>
              </c:numCache>
            </c:numRef>
          </c:val>
          <c:extLst>
            <c:ext xmlns:c16="http://schemas.microsoft.com/office/drawing/2014/chart" uri="{C3380CC4-5D6E-409C-BE32-E72D297353CC}">
              <c16:uniqueId val="{0000000A-EA0C-407D-9A4A-FDD308B03A27}"/>
            </c:ext>
          </c:extLst>
        </c:ser>
        <c:dLbls>
          <c:showLegendKey val="0"/>
          <c:showVal val="0"/>
          <c:showCatName val="0"/>
          <c:showSerName val="0"/>
          <c:showPercent val="0"/>
          <c:showBubbleSize val="0"/>
          <c:showLeaderLines val="1"/>
        </c:dLbls>
        <c:firstSliceAng val="43"/>
      </c:pieChart>
      <c:spPr>
        <a:noFill/>
        <a:ln>
          <a:noFill/>
        </a:ln>
        <a:effectLst/>
      </c:spPr>
    </c:plotArea>
    <c:legend>
      <c:legendPos val="b"/>
      <c:layout>
        <c:manualLayout>
          <c:xMode val="edge"/>
          <c:yMode val="edge"/>
          <c:x val="0.14173483996318645"/>
          <c:y val="0.79738836993201934"/>
          <c:w val="0.75"/>
          <c:h val="0.2026116300679806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6/19/2018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6/19/2018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#18</a:t>
            </a:r>
          </a:p>
          <a:p>
            <a:pPr marL="0" indent="0" algn="ctr">
              <a:buNone/>
            </a:pPr>
            <a:r>
              <a:rPr lang="en-US" dirty="0"/>
              <a:t>June 19,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6-5-18 Meeting Decisions &amp; Discussion of Follow-up Items</a:t>
            </a:r>
          </a:p>
          <a:p>
            <a:r>
              <a:rPr lang="en-US" dirty="0"/>
              <a:t>Continue Discussion on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1447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608915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6-5-18 Meeting Decisions &amp; Discussion of Follow-up Items</a:t>
            </a:r>
          </a:p>
          <a:p>
            <a:r>
              <a:rPr lang="en-US" dirty="0"/>
              <a:t>Continue Discussion on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19812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6-5-18 Meeting Decisions</a:t>
            </a:r>
          </a:p>
        </p:txBody>
      </p:sp>
      <p:sp>
        <p:nvSpPr>
          <p:cNvPr id="6" name="Content Placeholder 5"/>
          <p:cNvSpPr>
            <a:spLocks noGrp="1"/>
          </p:cNvSpPr>
          <p:nvPr>
            <p:ph sz="half" idx="1"/>
          </p:nvPr>
        </p:nvSpPr>
        <p:spPr>
          <a:xfrm>
            <a:off x="530352" y="1371600"/>
            <a:ext cx="7772400" cy="5029200"/>
          </a:xfrm>
        </p:spPr>
        <p:txBody>
          <a:bodyPr/>
          <a:lstStyle/>
          <a:p>
            <a:pPr marL="457200" indent="-457200">
              <a:spcAft>
                <a:spcPts val="600"/>
              </a:spcAft>
              <a:buFont typeface="+mj-lt"/>
              <a:buAutoNum type="arabicPeriod"/>
            </a:pPr>
            <a:r>
              <a:rPr lang="en-US" dirty="0"/>
              <a:t>The Taskforce finalized its second pass of measures review.</a:t>
            </a:r>
          </a:p>
          <a:p>
            <a:pPr marL="457200" indent="-457200">
              <a:spcAft>
                <a:spcPts val="600"/>
              </a:spcAft>
              <a:buFont typeface="+mj-lt"/>
              <a:buAutoNum type="arabicPeriod"/>
            </a:pPr>
            <a:endParaRPr lang="en-US" dirty="0"/>
          </a:p>
          <a:p>
            <a:pPr marL="457200" indent="-457200">
              <a:spcAft>
                <a:spcPts val="600"/>
              </a:spcAft>
              <a:buFont typeface="+mj-lt"/>
              <a:buAutoNum type="arabicPeriod"/>
            </a:pPr>
            <a:endParaRPr lang="en-US" dirty="0"/>
          </a:p>
          <a:p>
            <a:pPr marL="0" indent="0">
              <a:spcAft>
                <a:spcPts val="600"/>
              </a:spcAft>
              <a:buNone/>
            </a:pPr>
            <a:r>
              <a:rPr lang="en-US" dirty="0"/>
              <a:t>  </a:t>
            </a:r>
          </a:p>
          <a:p>
            <a:pPr marL="0" indent="0">
              <a:spcAft>
                <a:spcPts val="600"/>
              </a:spcAft>
              <a:buNone/>
            </a:pPr>
            <a:endParaRPr lang="en-US" dirty="0"/>
          </a:p>
          <a:p>
            <a:pPr marL="0" indent="0">
              <a:spcAft>
                <a:spcPts val="600"/>
              </a:spcAft>
              <a:buNone/>
            </a:pPr>
            <a:endParaRPr lang="en-US" dirty="0"/>
          </a:p>
          <a:p>
            <a:pPr marL="685800" lvl="1">
              <a:spcAft>
                <a:spcPts val="600"/>
              </a:spcAft>
            </a:pPr>
            <a:r>
              <a:rPr lang="en-US" b="0" kern="1200" dirty="0"/>
              <a:t>The Taskforce gave final endorsement to the following three measures:</a:t>
            </a:r>
          </a:p>
          <a:p>
            <a:pPr marL="1005840" lvl="2" indent="-228600">
              <a:spcAft>
                <a:spcPts val="0"/>
              </a:spcAft>
              <a:buFont typeface="Arial" panose="020B0604020202020204" pitchFamily="34" charset="0"/>
              <a:buChar char="‒"/>
            </a:pPr>
            <a:r>
              <a:rPr lang="en-US" dirty="0">
                <a:latin typeface="Book Antiqua" panose="02040602050305030304" pitchFamily="18" charset="0"/>
              </a:rPr>
              <a:t>Continuity of Pharmacotherapy for Opioid Use Disorder</a:t>
            </a:r>
          </a:p>
          <a:p>
            <a:pPr marL="1005840" lvl="2" indent="-228600">
              <a:spcAft>
                <a:spcPts val="0"/>
              </a:spcAft>
              <a:buFont typeface="Arial" panose="020B0604020202020204" pitchFamily="34" charset="0"/>
              <a:buChar char="‒"/>
            </a:pPr>
            <a:r>
              <a:rPr lang="en-US" dirty="0">
                <a:latin typeface="Book Antiqua" panose="02040602050305030304" pitchFamily="18" charset="0"/>
              </a:rPr>
              <a:t>Use of Imaging Studies for Low Back Pain</a:t>
            </a:r>
          </a:p>
          <a:p>
            <a:pPr marL="1005840" lvl="2" indent="-228600">
              <a:spcAft>
                <a:spcPts val="0"/>
              </a:spcAft>
              <a:buFont typeface="Arial" panose="020B0604020202020204" pitchFamily="34" charset="0"/>
              <a:buChar char="‒"/>
            </a:pPr>
            <a:r>
              <a:rPr lang="en-US" dirty="0">
                <a:latin typeface="Book Antiqua" panose="02040602050305030304" pitchFamily="18" charset="0"/>
              </a:rPr>
              <a:t>CG-CAHPS (MHQP Version)</a:t>
            </a:r>
          </a:p>
          <a:p>
            <a:pPr marL="1005840" lvl="2" indent="-228600">
              <a:spcAft>
                <a:spcPts val="0"/>
              </a:spcAft>
              <a:buFont typeface="Arial" panose="020B0604020202020204" pitchFamily="34" charset="0"/>
              <a:buChar char="‒"/>
            </a:pPr>
            <a:endParaRPr lang="en-US" sz="1000" dirty="0">
              <a:latin typeface="Book Antiqua" panose="02040602050305030304" pitchFamily="18" charset="0"/>
            </a:endParaRPr>
          </a:p>
          <a:p>
            <a:pPr marL="685800" lvl="1">
              <a:spcAft>
                <a:spcPts val="600"/>
              </a:spcAft>
            </a:pPr>
            <a:r>
              <a:rPr lang="en-US" b="0" kern="1200" dirty="0"/>
              <a:t>The Taskforce moved the following measure to the Monitoring Set:</a:t>
            </a:r>
          </a:p>
          <a:p>
            <a:pPr marL="1005840" lvl="2" indent="-228600">
              <a:spcAft>
                <a:spcPts val="0"/>
              </a:spcAft>
              <a:buFont typeface="Arial" panose="020B0604020202020204" pitchFamily="34" charset="0"/>
              <a:buChar char="‒"/>
            </a:pPr>
            <a:r>
              <a:rPr lang="en-US" dirty="0">
                <a:latin typeface="Book Antiqua" panose="02040602050305030304" pitchFamily="18" charset="0"/>
              </a:rPr>
              <a:t>Contraceptive Care – Postpartum</a:t>
            </a:r>
          </a:p>
        </p:txBody>
      </p:sp>
      <p:pic>
        <p:nvPicPr>
          <p:cNvPr id="7" name="Picture 2" descr="Image result for celebration">
            <a:extLst>
              <a:ext uri="{FF2B5EF4-FFF2-40B4-BE49-F238E27FC236}">
                <a16:creationId xmlns:a16="http://schemas.microsoft.com/office/drawing/2014/main" id="{3986F949-CEA5-4BEF-BB46-7DE5316DA104}"/>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4445"/>
          <a:stretch/>
        </p:blipFill>
        <p:spPr bwMode="auto">
          <a:xfrm>
            <a:off x="3099026" y="1587795"/>
            <a:ext cx="2945947"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184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0B5000-1971-4E57-9BFB-A5F40EF06A7C}"/>
              </a:ext>
            </a:extLst>
          </p:cNvPr>
          <p:cNvSpPr>
            <a:spLocks noGrp="1"/>
          </p:cNvSpPr>
          <p:nvPr>
            <p:ph type="title"/>
          </p:nvPr>
        </p:nvSpPr>
        <p:spPr/>
        <p:txBody>
          <a:bodyPr/>
          <a:lstStyle/>
          <a:p>
            <a:r>
              <a:rPr lang="en-US" dirty="0"/>
              <a:t>Recap of 6-5-18 Meeting Decisions (Cont’d)</a:t>
            </a:r>
          </a:p>
        </p:txBody>
      </p:sp>
      <p:sp>
        <p:nvSpPr>
          <p:cNvPr id="4" name="Content Placeholder 3">
            <a:extLst>
              <a:ext uri="{FF2B5EF4-FFF2-40B4-BE49-F238E27FC236}">
                <a16:creationId xmlns:a16="http://schemas.microsoft.com/office/drawing/2014/main" id="{959CF473-CEEB-4E40-8721-D7316182C719}"/>
              </a:ext>
            </a:extLst>
          </p:cNvPr>
          <p:cNvSpPr>
            <a:spLocks noGrp="1"/>
          </p:cNvSpPr>
          <p:nvPr>
            <p:ph sz="half" idx="1"/>
          </p:nvPr>
        </p:nvSpPr>
        <p:spPr>
          <a:xfrm>
            <a:off x="533400" y="1371600"/>
            <a:ext cx="7772400" cy="4556234"/>
          </a:xfrm>
        </p:spPr>
        <p:txBody>
          <a:bodyPr/>
          <a:lstStyle/>
          <a:p>
            <a:pPr>
              <a:spcAft>
                <a:spcPts val="600"/>
              </a:spcAft>
            </a:pPr>
            <a:r>
              <a:rPr lang="en-US" dirty="0"/>
              <a:t>The Taskforce gave final endorsement to 25 measures and moved four measures in total to the Monitoring Set. </a:t>
            </a:r>
            <a:endParaRPr lang="en-US" b="0" dirty="0"/>
          </a:p>
        </p:txBody>
      </p:sp>
      <p:graphicFrame>
        <p:nvGraphicFramePr>
          <p:cNvPr id="5" name="Chart 4">
            <a:extLst>
              <a:ext uri="{FF2B5EF4-FFF2-40B4-BE49-F238E27FC236}">
                <a16:creationId xmlns:a16="http://schemas.microsoft.com/office/drawing/2014/main" id="{120A61A1-8517-48DA-A105-6FE53F0788BD}"/>
              </a:ext>
            </a:extLst>
          </p:cNvPr>
          <p:cNvGraphicFramePr/>
          <p:nvPr>
            <p:extLst>
              <p:ext uri="{D42A27DB-BD31-4B8C-83A1-F6EECF244321}">
                <p14:modId xmlns:p14="http://schemas.microsoft.com/office/powerpoint/2010/main" val="2753938060"/>
              </p:ext>
            </p:extLst>
          </p:nvPr>
        </p:nvGraphicFramePr>
        <p:xfrm>
          <a:off x="1485900" y="1981200"/>
          <a:ext cx="5867400" cy="408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302954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91A74B-1743-4B20-A8B2-4C96BDEAE02F}"/>
              </a:ext>
            </a:extLst>
          </p:cNvPr>
          <p:cNvSpPr>
            <a:spLocks noGrp="1"/>
          </p:cNvSpPr>
          <p:nvPr>
            <p:ph type="title"/>
          </p:nvPr>
        </p:nvSpPr>
        <p:spPr/>
        <p:txBody>
          <a:bodyPr/>
          <a:lstStyle/>
          <a:p>
            <a:r>
              <a:rPr lang="en-US" dirty="0"/>
              <a:t>Recap of 6-5-18 Meeting Decisions (Cont’d)</a:t>
            </a:r>
          </a:p>
        </p:txBody>
      </p:sp>
      <p:graphicFrame>
        <p:nvGraphicFramePr>
          <p:cNvPr id="5" name="Table 4">
            <a:extLst>
              <a:ext uri="{FF2B5EF4-FFF2-40B4-BE49-F238E27FC236}">
                <a16:creationId xmlns:a16="http://schemas.microsoft.com/office/drawing/2014/main" id="{129343F3-03AD-468C-9393-5834D1885F70}"/>
              </a:ext>
            </a:extLst>
          </p:cNvPr>
          <p:cNvGraphicFramePr>
            <a:graphicFrameLocks noGrp="1"/>
          </p:cNvGraphicFramePr>
          <p:nvPr>
            <p:extLst>
              <p:ext uri="{D42A27DB-BD31-4B8C-83A1-F6EECF244321}">
                <p14:modId xmlns:p14="http://schemas.microsoft.com/office/powerpoint/2010/main" val="1065900761"/>
              </p:ext>
            </p:extLst>
          </p:nvPr>
        </p:nvGraphicFramePr>
        <p:xfrm>
          <a:off x="685800" y="1066800"/>
          <a:ext cx="7934457" cy="4251960"/>
        </p:xfrm>
        <a:graphic>
          <a:graphicData uri="http://schemas.openxmlformats.org/drawingml/2006/table">
            <a:tbl>
              <a:tblPr>
                <a:tableStyleId>{5C22544A-7EE6-4342-B048-85BDC9FD1C3A}</a:tableStyleId>
              </a:tblPr>
              <a:tblGrid>
                <a:gridCol w="1167897">
                  <a:extLst>
                    <a:ext uri="{9D8B030D-6E8A-4147-A177-3AD203B41FA5}">
                      <a16:colId xmlns:a16="http://schemas.microsoft.com/office/drawing/2014/main" val="2779985106"/>
                    </a:ext>
                  </a:extLst>
                </a:gridCol>
                <a:gridCol w="2377440">
                  <a:extLst>
                    <a:ext uri="{9D8B030D-6E8A-4147-A177-3AD203B41FA5}">
                      <a16:colId xmlns:a16="http://schemas.microsoft.com/office/drawing/2014/main" val="1286429353"/>
                    </a:ext>
                  </a:extLst>
                </a:gridCol>
                <a:gridCol w="1463040">
                  <a:extLst>
                    <a:ext uri="{9D8B030D-6E8A-4147-A177-3AD203B41FA5}">
                      <a16:colId xmlns:a16="http://schemas.microsoft.com/office/drawing/2014/main" val="4020391120"/>
                    </a:ext>
                  </a:extLst>
                </a:gridCol>
                <a:gridCol w="1463040">
                  <a:extLst>
                    <a:ext uri="{9D8B030D-6E8A-4147-A177-3AD203B41FA5}">
                      <a16:colId xmlns:a16="http://schemas.microsoft.com/office/drawing/2014/main" val="1885617644"/>
                    </a:ext>
                  </a:extLst>
                </a:gridCol>
                <a:gridCol w="1463040">
                  <a:extLst>
                    <a:ext uri="{9D8B030D-6E8A-4147-A177-3AD203B41FA5}">
                      <a16:colId xmlns:a16="http://schemas.microsoft.com/office/drawing/2014/main" val="1277660197"/>
                    </a:ext>
                  </a:extLst>
                </a:gridCol>
              </a:tblGrid>
              <a:tr h="822960">
                <a:tc>
                  <a:txBody>
                    <a:bodyPr/>
                    <a:lstStyle/>
                    <a:p>
                      <a:pPr algn="ctr" fontAlgn="b"/>
                      <a:r>
                        <a:rPr lang="en-US" sz="1400" b="1" u="none" strike="noStrike" dirty="0">
                          <a:solidFill>
                            <a:schemeClr val="bg1"/>
                          </a:solidFill>
                          <a:effectLst/>
                          <a:latin typeface="+mj-lt"/>
                        </a:rPr>
                        <a:t>Domain</a:t>
                      </a:r>
                      <a:endParaRPr lang="en-US" sz="1400" b="1" i="0" u="none" strike="no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Sub-Domain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u="none" strike="noStrike" dirty="0">
                          <a:solidFill>
                            <a:schemeClr val="bg1"/>
                          </a:solidFill>
                          <a:effectLst/>
                          <a:latin typeface="+mj-lt"/>
                        </a:rPr>
                        <a:t>Number of Endorsed Measures</a:t>
                      </a:r>
                      <a:endParaRPr lang="en-US" sz="1400" b="1" i="0" u="none" strike="no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Number of Tentatively Endorsed Monitoring Measures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fontAlgn="b"/>
                      <a:r>
                        <a:rPr lang="en-US" sz="1400" b="1" i="0" u="none" strike="noStrike" dirty="0">
                          <a:solidFill>
                            <a:schemeClr val="bg1"/>
                          </a:solidFill>
                          <a:effectLst/>
                          <a:latin typeface="+mj-lt"/>
                        </a:rPr>
                        <a:t>Number of Tentatively Endorsed Developmental Measures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2389221882"/>
                  </a:ext>
                </a:extLst>
              </a:tr>
              <a:tr h="228600">
                <a:tc rowSpan="4">
                  <a:txBody>
                    <a:bodyPr/>
                    <a:lstStyle/>
                    <a:p>
                      <a:pPr marL="91440" algn="l" fontAlgn="b"/>
                      <a:r>
                        <a:rPr lang="en-US" sz="1400" b="0" i="0" u="none" strike="noStrike" dirty="0">
                          <a:solidFill>
                            <a:schemeClr val="tx1"/>
                          </a:solidFill>
                          <a:effectLst/>
                          <a:latin typeface="+mj-lt"/>
                        </a:rPr>
                        <a:t>Prevention and Early Detection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Physical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8</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3</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7448943"/>
                  </a:ext>
                </a:extLst>
              </a:tr>
              <a:tr h="228600">
                <a:tc vMerge="1">
                  <a:txBody>
                    <a:bodyPr/>
                    <a:lstStyle/>
                    <a:p>
                      <a:pPr marL="91440" algn="l" fontAlgn="b"/>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Mental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2749951"/>
                  </a:ext>
                </a:extLst>
              </a:tr>
              <a:tr h="228600">
                <a:tc vMerge="1">
                  <a:txBody>
                    <a:bodyPr/>
                    <a:lstStyle/>
                    <a:p>
                      <a:endParaRPr lang="en-US"/>
                    </a:p>
                  </a:txBody>
                  <a:tcPr/>
                </a:tc>
                <a:tc>
                  <a:txBody>
                    <a:bodyPr/>
                    <a:lstStyle/>
                    <a:p>
                      <a:pPr marL="91440" algn="l" fontAlgn="b"/>
                      <a:r>
                        <a:rPr lang="en-US" sz="1400" b="0" i="0" u="none" strike="noStrike" dirty="0">
                          <a:solidFill>
                            <a:schemeClr val="tx1"/>
                          </a:solidFill>
                          <a:effectLst/>
                          <a:latin typeface="+mj-lt"/>
                        </a:rPr>
                        <a:t>SUD Conditions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6090491"/>
                  </a:ext>
                </a:extLst>
              </a:tr>
              <a:tr h="228600">
                <a:tc vMerge="1">
                  <a:txBody>
                    <a:bodyPr/>
                    <a:lstStyle/>
                    <a:p>
                      <a:pPr marL="91440" algn="l" fontAlgn="b"/>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Oral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9080072"/>
                  </a:ext>
                </a:extLst>
              </a:tr>
              <a:tr h="228600">
                <a:tc rowSpan="3">
                  <a:txBody>
                    <a:bodyPr/>
                    <a:lstStyle/>
                    <a:p>
                      <a:pPr marL="91440" algn="l" fontAlgn="b"/>
                      <a:r>
                        <a:rPr lang="en-US" sz="1400" b="0" i="0" u="none" strike="noStrike" dirty="0">
                          <a:solidFill>
                            <a:schemeClr val="tx1"/>
                          </a:solidFill>
                          <a:effectLst/>
                          <a:latin typeface="+mj-lt"/>
                        </a:rPr>
                        <a:t>Chronic Illness Care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91440" algn="l" fontAlgn="b"/>
                      <a:r>
                        <a:rPr lang="en-US" sz="1400" b="0" i="0" u="none" strike="noStrike" kern="1200" dirty="0">
                          <a:solidFill>
                            <a:schemeClr val="tx1"/>
                          </a:solidFill>
                          <a:effectLst/>
                          <a:latin typeface="+mj-lt"/>
                          <a:ea typeface="+mn-ea"/>
                          <a:cs typeface="+mn-cs"/>
                        </a:rPr>
                        <a:t>Physical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5</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270781912"/>
                  </a:ext>
                </a:extLst>
              </a:tr>
              <a:tr h="228600">
                <a:tc v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91440" algn="l" fontAlgn="b"/>
                      <a:r>
                        <a:rPr lang="en-US" sz="1400" b="0" i="0" u="none" strike="noStrike" kern="1200" dirty="0">
                          <a:solidFill>
                            <a:schemeClr val="tx1"/>
                          </a:solidFill>
                          <a:effectLst/>
                          <a:latin typeface="+mj-lt"/>
                          <a:ea typeface="+mn-ea"/>
                          <a:cs typeface="+mn-cs"/>
                        </a:rPr>
                        <a:t>Mental Health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6</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16731511"/>
                  </a:ext>
                </a:extLst>
              </a:tr>
              <a:tr h="228600">
                <a:tc v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l" fontAlgn="b"/>
                      <a:r>
                        <a:rPr lang="en-US" sz="1400" b="0" i="0" u="none" strike="noStrike" kern="1200" dirty="0">
                          <a:solidFill>
                            <a:schemeClr val="tx1"/>
                          </a:solidFill>
                          <a:effectLst/>
                          <a:latin typeface="+mj-lt"/>
                          <a:ea typeface="+mn-ea"/>
                          <a:cs typeface="+mn-cs"/>
                        </a:rPr>
                        <a:t>SUD Conditions</a:t>
                      </a:r>
                      <a:endParaRPr lang="en-US" sz="1400" b="0" i="0" u="none" strike="no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8829513"/>
                  </a:ext>
                </a:extLst>
              </a:tr>
              <a:tr h="228600">
                <a:tc gridSpan="2">
                  <a:txBody>
                    <a:bodyPr/>
                    <a:lstStyle/>
                    <a:p>
                      <a:pPr marL="91440" algn="l" fontAlgn="b"/>
                      <a:r>
                        <a:rPr lang="en-US" sz="1400" b="0" i="0" u="none" strike="noStrike" dirty="0">
                          <a:solidFill>
                            <a:schemeClr val="tx1"/>
                          </a:solidFill>
                          <a:effectLst/>
                          <a:latin typeface="+mj-lt"/>
                        </a:rPr>
                        <a:t>Acute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5065635"/>
                  </a:ext>
                </a:extLst>
              </a:tr>
              <a:tr h="213360">
                <a:tc gridSpan="2">
                  <a:txBody>
                    <a:bodyPr/>
                    <a:lstStyle/>
                    <a:p>
                      <a:pPr marL="91440" algn="l" fontAlgn="b"/>
                      <a:r>
                        <a:rPr lang="en-US" sz="1400" b="0" i="0" u="none" strike="noStrike" dirty="0">
                          <a:solidFill>
                            <a:schemeClr val="tx1"/>
                          </a:solidFill>
                          <a:effectLst/>
                          <a:latin typeface="+mj-lt"/>
                        </a:rPr>
                        <a:t>Maternity Care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a:txBody>
                    <a:bodyPr/>
                    <a:lstStyle/>
                    <a:p>
                      <a:pPr algn="ctr" fontAlgn="b"/>
                      <a:r>
                        <a:rPr lang="en-US" sz="1400" b="0" i="0" u="none" strike="noStrike" dirty="0">
                          <a:solidFill>
                            <a:schemeClr val="tx1"/>
                          </a:solidFill>
                          <a:effectLst/>
                          <a:latin typeface="+mj-lt"/>
                        </a:rPr>
                        <a:t>0</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3</a:t>
                      </a:r>
                      <a:endParaRPr lang="en-US" sz="1400" b="0" i="0" u="none" strike="sngStrike" dirty="0">
                        <a:solidFill>
                          <a:schemeClr val="tx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38632386"/>
                  </a:ext>
                </a:extLst>
              </a:tr>
              <a:tr h="228600">
                <a:tc gridSpan="2">
                  <a:txBody>
                    <a:bodyPr/>
                    <a:lstStyle/>
                    <a:p>
                      <a:pPr marL="91440" algn="l" fontAlgn="b"/>
                      <a:r>
                        <a:rPr lang="en-US" sz="1400" b="0" i="0" u="none" strike="noStrike" dirty="0">
                          <a:solidFill>
                            <a:schemeClr val="tx1"/>
                          </a:solidFill>
                          <a:effectLst/>
                          <a:latin typeface="+mj-lt"/>
                        </a:rPr>
                        <a:t>Equity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59190"/>
                  </a:ext>
                </a:extLst>
              </a:tr>
              <a:tr h="228600">
                <a:tc gridSpan="2">
                  <a:txBody>
                    <a:bodyPr/>
                    <a:lstStyle/>
                    <a:p>
                      <a:pPr marL="91440" algn="l" fontAlgn="b"/>
                      <a:r>
                        <a:rPr lang="en-US" sz="1400" b="0" i="0" u="none" strike="noStrike" dirty="0">
                          <a:solidFill>
                            <a:schemeClr val="tx1"/>
                          </a:solidFill>
                          <a:effectLst/>
                          <a:latin typeface="+mj-lt"/>
                        </a:rPr>
                        <a:t>Social Determinants of Health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3113803"/>
                  </a:ext>
                </a:extLst>
              </a:tr>
              <a:tr h="228600">
                <a:tc gridSpan="2">
                  <a:txBody>
                    <a:bodyPr/>
                    <a:lstStyle/>
                    <a:p>
                      <a:pPr marL="91440" algn="l" fontAlgn="b"/>
                      <a:r>
                        <a:rPr lang="en-US" sz="1400" b="0" i="0" u="none" strike="noStrike" dirty="0">
                          <a:solidFill>
                            <a:schemeClr val="tx1"/>
                          </a:solidFill>
                          <a:effectLst/>
                          <a:latin typeface="+mj-lt"/>
                        </a:rPr>
                        <a:t>Patient Experience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5171841"/>
                  </a:ext>
                </a:extLst>
              </a:tr>
              <a:tr h="228600">
                <a:tc gridSpan="2">
                  <a:txBody>
                    <a:bodyPr/>
                    <a:lstStyle/>
                    <a:p>
                      <a:pPr marL="91440" algn="l" fontAlgn="b"/>
                      <a:r>
                        <a:rPr lang="en-US" sz="1400" b="0" i="0" u="none" strike="noStrike" dirty="0">
                          <a:solidFill>
                            <a:schemeClr val="tx1"/>
                          </a:solidFill>
                          <a:effectLst/>
                          <a:latin typeface="+mj-lt"/>
                        </a:rPr>
                        <a:t>Integration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fontAlgn="b"/>
                      <a:r>
                        <a:rPr lang="en-US" sz="1400" b="0" i="0" u="none" strike="noStrike" dirty="0">
                          <a:solidFill>
                            <a:schemeClr val="tx1"/>
                          </a:solidFill>
                          <a:effectLst/>
                          <a:latin typeface="+mj-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645983848"/>
                  </a:ext>
                </a:extLst>
              </a:tr>
              <a:tr h="228600">
                <a:tc gridSpan="2">
                  <a:txBody>
                    <a:bodyPr/>
                    <a:lstStyle/>
                    <a:p>
                      <a:pPr marL="91440" algn="l" fontAlgn="b"/>
                      <a:r>
                        <a:rPr lang="en-US" sz="1400" b="1" i="0" u="none" strike="noStrike" dirty="0">
                          <a:solidFill>
                            <a:schemeClr val="bg1"/>
                          </a:solidFill>
                          <a:effectLst/>
                          <a:latin typeface="+mj-lt"/>
                        </a:rPr>
                        <a:t>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hMerge="1">
                  <a:txBody>
                    <a:bodyPr/>
                    <a:lstStyle/>
                    <a:p>
                      <a:pPr algn="l" fontAlgn="b"/>
                      <a:endParaRPr lang="en-US" sz="1400" b="0" i="0" u="none" strike="noStrike" dirty="0">
                        <a:solidFill>
                          <a:srgbClr val="000000"/>
                        </a:solidFill>
                        <a:effectLst/>
                        <a:latin typeface="+mj-lt"/>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chemeClr val="bg1"/>
                          </a:solidFill>
                          <a:effectLst/>
                          <a:latin typeface="+mj-lt"/>
                        </a:rPr>
                        <a:t>25</a:t>
                      </a:r>
                      <a:endParaRPr lang="en-US" sz="1400" b="1" i="0" u="none" strike="sng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chemeClr val="bg1"/>
                          </a:solidFill>
                          <a:effectLst/>
                          <a:latin typeface="+mj-lt"/>
                        </a:rPr>
                        <a:t>8</a:t>
                      </a:r>
                      <a:endParaRPr lang="en-US" sz="1400" b="1" i="0" u="none" strike="sngStrike" dirty="0">
                        <a:solidFill>
                          <a:schemeClr val="bg1"/>
                        </a:solidFill>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fontAlgn="b"/>
                      <a:r>
                        <a:rPr lang="en-US" sz="1400" b="1" i="0" u="none" strike="noStrike" dirty="0">
                          <a:solidFill>
                            <a:schemeClr val="bg1"/>
                          </a:solidFill>
                          <a:effectLst/>
                          <a:latin typeface="+mj-lt"/>
                        </a:rPr>
                        <a:t>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160944383"/>
                  </a:ext>
                </a:extLst>
              </a:tr>
            </a:tbl>
          </a:graphicData>
        </a:graphic>
      </p:graphicFrame>
      <p:sp>
        <p:nvSpPr>
          <p:cNvPr id="6" name="TextBox 5">
            <a:extLst>
              <a:ext uri="{FF2B5EF4-FFF2-40B4-BE49-F238E27FC236}">
                <a16:creationId xmlns:a16="http://schemas.microsoft.com/office/drawing/2014/main" id="{37E08574-87CF-4E3D-9E0B-034FF8672EDA}"/>
              </a:ext>
            </a:extLst>
          </p:cNvPr>
          <p:cNvSpPr txBox="1"/>
          <p:nvPr/>
        </p:nvSpPr>
        <p:spPr>
          <a:xfrm>
            <a:off x="685800" y="5289828"/>
            <a:ext cx="7863840" cy="1415772"/>
          </a:xfrm>
          <a:prstGeom prst="rect">
            <a:avLst/>
          </a:prstGeom>
          <a:noFill/>
        </p:spPr>
        <p:txBody>
          <a:bodyPr wrap="square" rtlCol="0">
            <a:spAutoFit/>
          </a:bodyPr>
          <a:lstStyle/>
          <a:p>
            <a:r>
              <a:rPr lang="en-US" sz="1350" b="1" u="sng" dirty="0">
                <a:latin typeface="Book Antiqua" panose="02040602050305030304" pitchFamily="18" charset="0"/>
              </a:rPr>
              <a:t>Note</a:t>
            </a:r>
            <a:r>
              <a:rPr lang="en-US" sz="1350" dirty="0">
                <a:latin typeface="Book Antiqua" panose="02040602050305030304" pitchFamily="18" charset="0"/>
              </a:rPr>
              <a:t>: The following domains have no measures in them:</a:t>
            </a:r>
          </a:p>
          <a:p>
            <a:endParaRPr lang="en-US" sz="1350" dirty="0">
              <a:latin typeface="Book Antiqua" panose="02040602050305030304" pitchFamily="18" charset="0"/>
            </a:endParaRPr>
          </a:p>
          <a:p>
            <a:endParaRPr lang="en-US" sz="1350" dirty="0">
              <a:latin typeface="Book Antiqua" panose="02040602050305030304" pitchFamily="18" charset="0"/>
            </a:endParaRPr>
          </a:p>
          <a:p>
            <a:endParaRPr lang="en-US" sz="1350" dirty="0">
              <a:latin typeface="Book Antiqua" panose="02040602050305030304" pitchFamily="18" charset="0"/>
            </a:endParaRPr>
          </a:p>
          <a:p>
            <a:endParaRPr lang="en-US" sz="500" dirty="0">
              <a:latin typeface="Book Antiqua" panose="02040602050305030304" pitchFamily="18" charset="0"/>
            </a:endParaRPr>
          </a:p>
          <a:p>
            <a:r>
              <a:rPr lang="en-US" sz="1350" dirty="0">
                <a:latin typeface="Book Antiqua" panose="02040602050305030304" pitchFamily="18" charset="0"/>
              </a:rPr>
              <a:t>Please note, however, that some measures span multiple domains (e.g., CG-CAHPS is listed under “Patient Experience” but can also be placed within “Patient/Provider Communication”).</a:t>
            </a:r>
          </a:p>
        </p:txBody>
      </p:sp>
      <p:sp>
        <p:nvSpPr>
          <p:cNvPr id="7" name="TextBox 6">
            <a:extLst>
              <a:ext uri="{FF2B5EF4-FFF2-40B4-BE49-F238E27FC236}">
                <a16:creationId xmlns:a16="http://schemas.microsoft.com/office/drawing/2014/main" id="{DEBA6C6F-F56E-43C0-AB38-E5C501C97EF8}"/>
              </a:ext>
            </a:extLst>
          </p:cNvPr>
          <p:cNvSpPr txBox="1"/>
          <p:nvPr/>
        </p:nvSpPr>
        <p:spPr>
          <a:xfrm>
            <a:off x="914400" y="5518428"/>
            <a:ext cx="7924800" cy="715581"/>
          </a:xfrm>
          <a:prstGeom prst="rect">
            <a:avLst/>
          </a:prstGeom>
          <a:noFill/>
        </p:spPr>
        <p:txBody>
          <a:bodyPr wrap="square" numCol="2" rtlCol="0">
            <a:spAutoFit/>
          </a:bodyPr>
          <a:lstStyle/>
          <a:p>
            <a:pPr marL="285750" indent="-285750">
              <a:buFont typeface="Arial" panose="020B0604020202020204" pitchFamily="34" charset="0"/>
              <a:buChar char="•"/>
            </a:pPr>
            <a:r>
              <a:rPr lang="en-US" sz="1350" dirty="0">
                <a:latin typeface="Book Antiqua" panose="02040602050305030304" pitchFamily="18" charset="0"/>
              </a:rPr>
              <a:t>Health Behaviors</a:t>
            </a:r>
          </a:p>
          <a:p>
            <a:pPr marL="285750" indent="-285750">
              <a:buFont typeface="Arial" panose="020B0604020202020204" pitchFamily="34" charset="0"/>
              <a:buChar char="•"/>
            </a:pPr>
            <a:r>
              <a:rPr lang="en-US" sz="1350" dirty="0">
                <a:latin typeface="Book Antiqua" panose="02040602050305030304" pitchFamily="18" charset="0"/>
              </a:rPr>
              <a:t>Care Coordination</a:t>
            </a:r>
          </a:p>
          <a:p>
            <a:pPr marL="285750" indent="-285750">
              <a:buFont typeface="Arial" panose="020B0604020202020204" pitchFamily="34" charset="0"/>
              <a:buChar char="•"/>
            </a:pPr>
            <a:r>
              <a:rPr lang="en-US" sz="1350" dirty="0">
                <a:latin typeface="Book Antiqua" panose="02040602050305030304" pitchFamily="18" charset="0"/>
              </a:rPr>
              <a:t>Patient/Provider Communication</a:t>
            </a:r>
          </a:p>
          <a:p>
            <a:pPr marL="285750" indent="-285750">
              <a:buFont typeface="Arial" panose="020B0604020202020204" pitchFamily="34" charset="0"/>
              <a:buChar char="•"/>
            </a:pPr>
            <a:r>
              <a:rPr lang="en-US" sz="1350" dirty="0">
                <a:latin typeface="Book Antiqua" panose="02040602050305030304" pitchFamily="18" charset="0"/>
              </a:rPr>
              <a:t>Patient Engagement</a:t>
            </a:r>
          </a:p>
          <a:p>
            <a:pPr marL="285750" indent="-285750">
              <a:buFont typeface="Arial" panose="020B0604020202020204" pitchFamily="34" charset="0"/>
              <a:buChar char="•"/>
            </a:pPr>
            <a:r>
              <a:rPr lang="en-US" sz="1350" dirty="0">
                <a:latin typeface="Book Antiqua" panose="02040602050305030304" pitchFamily="18" charset="0"/>
              </a:rPr>
              <a:t>Team-based Care</a:t>
            </a:r>
          </a:p>
          <a:p>
            <a:pPr marL="285750" indent="-285750">
              <a:buFont typeface="Arial" panose="020B0604020202020204" pitchFamily="34" charset="0"/>
              <a:buChar char="•"/>
            </a:pPr>
            <a:r>
              <a:rPr lang="en-US" sz="1350" dirty="0">
                <a:latin typeface="Book Antiqua" panose="02040602050305030304" pitchFamily="18" charset="0"/>
              </a:rPr>
              <a:t>Relationship-centered Care</a:t>
            </a:r>
          </a:p>
        </p:txBody>
      </p:sp>
    </p:spTree>
    <p:extLst>
      <p:ext uri="{BB962C8B-B14F-4D97-AF65-F5344CB8AC3E}">
        <p14:creationId xmlns:p14="http://schemas.microsoft.com/office/powerpoint/2010/main" val="23041883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6-5-18 Meeting Decisions (Cont’d)</a:t>
            </a:r>
          </a:p>
        </p:txBody>
      </p:sp>
      <p:sp>
        <p:nvSpPr>
          <p:cNvPr id="6" name="Content Placeholder 5"/>
          <p:cNvSpPr>
            <a:spLocks noGrp="1"/>
          </p:cNvSpPr>
          <p:nvPr>
            <p:ph sz="half" idx="1"/>
          </p:nvPr>
        </p:nvSpPr>
        <p:spPr>
          <a:xfrm>
            <a:off x="534924" y="1371600"/>
            <a:ext cx="7772400" cy="5029200"/>
          </a:xfrm>
        </p:spPr>
        <p:txBody>
          <a:bodyPr/>
          <a:lstStyle/>
          <a:p>
            <a:pPr marL="457200" indent="-457200">
              <a:spcAft>
                <a:spcPts val="600"/>
              </a:spcAft>
              <a:buFont typeface="+mj-lt"/>
              <a:buAutoNum type="arabicPeriod" startAt="2"/>
            </a:pPr>
            <a:r>
              <a:rPr lang="en-US" dirty="0"/>
              <a:t>The Taskforce began to consider candidate Core measures.</a:t>
            </a:r>
          </a:p>
          <a:p>
            <a:pPr marL="685800" lvl="1">
              <a:spcAft>
                <a:spcPts val="600"/>
              </a:spcAft>
            </a:pPr>
            <a:r>
              <a:rPr lang="en-US" b="0" kern="1200" dirty="0"/>
              <a:t>The Taskforce decided to not include a Core Set guiding principle that requires use of at least one pediatric measure.</a:t>
            </a:r>
          </a:p>
          <a:p>
            <a:pPr marL="685800" lvl="1">
              <a:spcAft>
                <a:spcPts val="600"/>
              </a:spcAft>
            </a:pPr>
            <a:endParaRPr lang="en-US" sz="1000" b="0" kern="1200" dirty="0"/>
          </a:p>
          <a:p>
            <a:pPr marL="685800" lvl="1">
              <a:spcAft>
                <a:spcPts val="600"/>
              </a:spcAft>
            </a:pPr>
            <a:r>
              <a:rPr lang="en-US" b="0" kern="1200" dirty="0"/>
              <a:t>The Taskforce endorsed the following as Core measures:</a:t>
            </a:r>
          </a:p>
          <a:p>
            <a:pPr marL="1005840" lvl="2" indent="-228600">
              <a:spcAft>
                <a:spcPts val="0"/>
              </a:spcAft>
              <a:buFont typeface="Arial" panose="020B0604020202020204" pitchFamily="34" charset="0"/>
              <a:buChar char="‒"/>
            </a:pPr>
            <a:r>
              <a:rPr lang="en-US" dirty="0">
                <a:latin typeface="Book Antiqua" panose="02040602050305030304" pitchFamily="18" charset="0"/>
              </a:rPr>
              <a:t>Controlling High Blood Pressure</a:t>
            </a:r>
          </a:p>
          <a:p>
            <a:pPr marL="1005840" lvl="2" indent="-228600">
              <a:spcAft>
                <a:spcPts val="0"/>
              </a:spcAft>
              <a:buFont typeface="Arial" panose="020B0604020202020204" pitchFamily="34" charset="0"/>
              <a:buChar char="‒"/>
            </a:pPr>
            <a:r>
              <a:rPr lang="en-US" dirty="0">
                <a:latin typeface="Book Antiqua" panose="02040602050305030304" pitchFamily="18" charset="0"/>
              </a:rPr>
              <a:t>Comprehensive Diabetes Care: HbA1c Poor Control</a:t>
            </a:r>
          </a:p>
          <a:p>
            <a:pPr marL="1005840" lvl="2" indent="-228600">
              <a:spcAft>
                <a:spcPts val="600"/>
              </a:spcAft>
              <a:buFont typeface="Arial" panose="020B0604020202020204" pitchFamily="34" charset="0"/>
              <a:buChar char="‒"/>
            </a:pPr>
            <a:endParaRPr lang="en-US" sz="1000" dirty="0">
              <a:latin typeface="Book Antiqua" panose="02040602050305030304" pitchFamily="18" charset="0"/>
            </a:endParaRPr>
          </a:p>
          <a:p>
            <a:pPr marL="685800" lvl="1">
              <a:spcAft>
                <a:spcPts val="600"/>
              </a:spcAft>
            </a:pPr>
            <a:r>
              <a:rPr lang="en-US" b="0" kern="1200" dirty="0"/>
              <a:t>The Taskforce decided to not include the following measures in the Core Set for 2019:</a:t>
            </a:r>
          </a:p>
          <a:p>
            <a:pPr marL="1005840" lvl="2" indent="-228600">
              <a:spcAft>
                <a:spcPts val="0"/>
              </a:spcAft>
              <a:buFont typeface="Arial" panose="020B0604020202020204" pitchFamily="34" charset="0"/>
              <a:buChar char="‒"/>
            </a:pPr>
            <a:r>
              <a:rPr lang="en-US" dirty="0">
                <a:latin typeface="Book Antiqua" panose="02040602050305030304" pitchFamily="18" charset="0"/>
              </a:rPr>
              <a:t>Depression Screening and Follow-up</a:t>
            </a:r>
          </a:p>
          <a:p>
            <a:pPr marL="1005840" lvl="2" indent="-228600">
              <a:spcAft>
                <a:spcPts val="0"/>
              </a:spcAft>
              <a:buFont typeface="Arial" panose="020B0604020202020204" pitchFamily="34" charset="0"/>
              <a:buChar char="‒"/>
            </a:pPr>
            <a:r>
              <a:rPr lang="en-US" dirty="0">
                <a:latin typeface="Book Antiqua" panose="02040602050305030304" pitchFamily="18" charset="0"/>
              </a:rPr>
              <a:t>Depression Remission and Response</a:t>
            </a:r>
          </a:p>
          <a:p>
            <a:pPr marL="463550" lvl="1" indent="0">
              <a:spcAft>
                <a:spcPts val="600"/>
              </a:spcAft>
              <a:buNone/>
            </a:pPr>
            <a:endParaRPr lang="en-US" b="0" kern="1200" dirty="0"/>
          </a:p>
          <a:p>
            <a:pPr marL="815975" lvl="2" indent="-457200">
              <a:spcAft>
                <a:spcPts val="600"/>
              </a:spcAft>
              <a:buFont typeface="+mj-lt"/>
              <a:buAutoNum type="arabicPeriod" startAt="2"/>
            </a:pPr>
            <a:endParaRPr lang="en-US" dirty="0"/>
          </a:p>
        </p:txBody>
      </p:sp>
    </p:spTree>
    <p:extLst>
      <p:ext uri="{BB962C8B-B14F-4D97-AF65-F5344CB8AC3E}">
        <p14:creationId xmlns:p14="http://schemas.microsoft.com/office/powerpoint/2010/main" val="4056259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6-5-18 Meeting Decisions &amp; Discussion of Follow-up Items</a:t>
            </a:r>
          </a:p>
          <a:p>
            <a:r>
              <a:rPr lang="en-US" dirty="0"/>
              <a:t>Continue Discussion on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26670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01960285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62CE6A-A684-4297-B07D-B2C30A136B05}"/>
              </a:ext>
            </a:extLst>
          </p:cNvPr>
          <p:cNvSpPr>
            <a:spLocks noGrp="1"/>
          </p:cNvSpPr>
          <p:nvPr>
            <p:ph type="title"/>
          </p:nvPr>
        </p:nvSpPr>
        <p:spPr/>
        <p:txBody>
          <a:bodyPr/>
          <a:lstStyle/>
          <a:p>
            <a:r>
              <a:rPr lang="en-US" dirty="0"/>
              <a:t>Discuss Small Set of Candidate Core Measures</a:t>
            </a:r>
          </a:p>
        </p:txBody>
      </p:sp>
      <p:sp>
        <p:nvSpPr>
          <p:cNvPr id="4" name="Content Placeholder 3">
            <a:extLst>
              <a:ext uri="{FF2B5EF4-FFF2-40B4-BE49-F238E27FC236}">
                <a16:creationId xmlns:a16="http://schemas.microsoft.com/office/drawing/2014/main" id="{58EF295B-1F76-4911-85DA-7D98AA334EEB}"/>
              </a:ext>
            </a:extLst>
          </p:cNvPr>
          <p:cNvSpPr>
            <a:spLocks noGrp="1"/>
          </p:cNvSpPr>
          <p:nvPr>
            <p:ph sz="half" idx="1"/>
          </p:nvPr>
        </p:nvSpPr>
        <p:spPr>
          <a:xfrm>
            <a:off x="533400" y="1371600"/>
            <a:ext cx="8077200" cy="4724400"/>
          </a:xfrm>
        </p:spPr>
        <p:txBody>
          <a:bodyPr/>
          <a:lstStyle/>
          <a:p>
            <a:r>
              <a:rPr lang="en-US" sz="1950" dirty="0"/>
              <a:t>As a reminder, Taskforce staff previously identified the following five measures as a straw proposal for the Core Set:</a:t>
            </a:r>
          </a:p>
          <a:p>
            <a:pPr marL="914400" lvl="1" indent="-365760">
              <a:buFont typeface="+mj-lt"/>
              <a:buAutoNum type="arabicPeriod"/>
            </a:pPr>
            <a:r>
              <a:rPr lang="en-US" sz="1950" b="0" dirty="0"/>
              <a:t>Blood pressure control: </a:t>
            </a:r>
            <a:r>
              <a:rPr lang="en-US" sz="1950" dirty="0"/>
              <a:t>Controlling High Blood Pressure</a:t>
            </a:r>
          </a:p>
          <a:p>
            <a:pPr marL="914400" lvl="1" indent="-365760">
              <a:buFont typeface="+mj-lt"/>
              <a:buAutoNum type="arabicPeriod"/>
            </a:pPr>
            <a:r>
              <a:rPr lang="en-US" sz="1950" b="0" dirty="0"/>
              <a:t>Diabetes control: </a:t>
            </a:r>
            <a:r>
              <a:rPr lang="en-US" sz="1950" dirty="0"/>
              <a:t>Comprehensive Diabetes Care: HbA1c Poor Control (&gt;9.0%)</a:t>
            </a:r>
          </a:p>
          <a:p>
            <a:pPr marL="914400" lvl="1" indent="-365760">
              <a:spcAft>
                <a:spcPts val="600"/>
              </a:spcAft>
              <a:buFont typeface="+mj-lt"/>
              <a:buAutoNum type="arabicPeriod"/>
            </a:pPr>
            <a:r>
              <a:rPr lang="en-US" sz="1950" b="0" dirty="0"/>
              <a:t>Patient experience: </a:t>
            </a:r>
            <a:r>
              <a:rPr lang="en-US" sz="1950" dirty="0"/>
              <a:t>CG-CAHPS (MHQP Version)</a:t>
            </a:r>
          </a:p>
          <a:p>
            <a:pPr marL="1291590" lvl="2" indent="-285750">
              <a:spcBef>
                <a:spcPts val="0"/>
              </a:spcBef>
              <a:spcAft>
                <a:spcPts val="1200"/>
              </a:spcAft>
              <a:buFont typeface="Arial" panose="020B0604020202020204" pitchFamily="34" charset="0"/>
              <a:buChar char="‒"/>
            </a:pPr>
            <a:r>
              <a:rPr lang="en-US" sz="1750" i="1" dirty="0">
                <a:latin typeface="Book Antiqua" panose="02040602050305030304" pitchFamily="18" charset="0"/>
              </a:rPr>
              <a:t>Select one or more composites</a:t>
            </a:r>
            <a:endParaRPr lang="en-US" sz="1750" i="1" dirty="0"/>
          </a:p>
          <a:p>
            <a:pPr marL="914400" lvl="1" indent="-365760">
              <a:spcAft>
                <a:spcPts val="600"/>
              </a:spcAft>
              <a:buFont typeface="+mj-lt"/>
              <a:buAutoNum type="arabicPeriod"/>
            </a:pPr>
            <a:r>
              <a:rPr lang="en-US" sz="1950" b="0" dirty="0"/>
              <a:t>Behavioral health: </a:t>
            </a:r>
            <a:r>
              <a:rPr lang="en-US" sz="1950" dirty="0"/>
              <a:t>Depression Screening and Follow-up for Adolescents and Adults</a:t>
            </a:r>
          </a:p>
          <a:p>
            <a:pPr marL="1291590" lvl="2" indent="-285750">
              <a:spcBef>
                <a:spcPts val="0"/>
              </a:spcBef>
              <a:spcAft>
                <a:spcPts val="1200"/>
              </a:spcAft>
              <a:buFont typeface="Arial" panose="020B0604020202020204" pitchFamily="34" charset="0"/>
              <a:buChar char="‒"/>
            </a:pPr>
            <a:r>
              <a:rPr lang="en-US" sz="1750" i="1" dirty="0">
                <a:latin typeface="Book Antiqua" panose="02040602050305030304" pitchFamily="18" charset="0"/>
              </a:rPr>
              <a:t>Reporting-only for 2019, payment for 2020</a:t>
            </a:r>
          </a:p>
          <a:p>
            <a:pPr marL="914400" lvl="1" indent="-365760">
              <a:buFont typeface="+mj-lt"/>
              <a:buAutoNum type="arabicPeriod"/>
            </a:pPr>
            <a:r>
              <a:rPr lang="en-US" sz="1950" b="0" dirty="0"/>
              <a:t>Behavioral health: </a:t>
            </a:r>
            <a:r>
              <a:rPr lang="en-US" sz="1950" dirty="0"/>
              <a:t>Initiation and Engagement of Alcohol and Other Drug Abuse or Dependence Treatment – Initiation &amp; Engagement</a:t>
            </a:r>
          </a:p>
        </p:txBody>
      </p:sp>
    </p:spTree>
    <p:extLst>
      <p:ext uri="{BB962C8B-B14F-4D97-AF65-F5344CB8AC3E}">
        <p14:creationId xmlns:p14="http://schemas.microsoft.com/office/powerpoint/2010/main" val="281261859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62CE6A-A684-4297-B07D-B2C30A136B05}"/>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58EF295B-1F76-4911-85DA-7D98AA334EEB}"/>
              </a:ext>
            </a:extLst>
          </p:cNvPr>
          <p:cNvSpPr>
            <a:spLocks noGrp="1"/>
          </p:cNvSpPr>
          <p:nvPr>
            <p:ph sz="half" idx="1"/>
          </p:nvPr>
        </p:nvSpPr>
        <p:spPr>
          <a:xfrm>
            <a:off x="533400" y="1158766"/>
            <a:ext cx="8077200" cy="5470634"/>
          </a:xfrm>
        </p:spPr>
        <p:txBody>
          <a:bodyPr/>
          <a:lstStyle/>
          <a:p>
            <a:r>
              <a:rPr lang="en-US" sz="1950" dirty="0"/>
              <a:t>We polled the Taskforce to obtain their support for the straw proposal of Core measures.</a:t>
            </a:r>
          </a:p>
        </p:txBody>
      </p:sp>
      <p:graphicFrame>
        <p:nvGraphicFramePr>
          <p:cNvPr id="2" name="Table 1">
            <a:extLst>
              <a:ext uri="{FF2B5EF4-FFF2-40B4-BE49-F238E27FC236}">
                <a16:creationId xmlns:a16="http://schemas.microsoft.com/office/drawing/2014/main" id="{F629060D-2068-4A98-98E9-AF6538405532}"/>
              </a:ext>
            </a:extLst>
          </p:cNvPr>
          <p:cNvGraphicFramePr>
            <a:graphicFrameLocks noGrp="1"/>
          </p:cNvGraphicFramePr>
          <p:nvPr>
            <p:extLst>
              <p:ext uri="{D42A27DB-BD31-4B8C-83A1-F6EECF244321}">
                <p14:modId xmlns:p14="http://schemas.microsoft.com/office/powerpoint/2010/main" val="3497893236"/>
              </p:ext>
            </p:extLst>
          </p:nvPr>
        </p:nvGraphicFramePr>
        <p:xfrm>
          <a:off x="640080" y="1905000"/>
          <a:ext cx="7863840" cy="4307840"/>
        </p:xfrm>
        <a:graphic>
          <a:graphicData uri="http://schemas.openxmlformats.org/drawingml/2006/table">
            <a:tbl>
              <a:tblPr firstRow="1" bandRow="1">
                <a:tableStyleId>{5C22544A-7EE6-4342-B048-85BDC9FD1C3A}</a:tableStyleId>
              </a:tblPr>
              <a:tblGrid>
                <a:gridCol w="4846320">
                  <a:extLst>
                    <a:ext uri="{9D8B030D-6E8A-4147-A177-3AD203B41FA5}">
                      <a16:colId xmlns:a16="http://schemas.microsoft.com/office/drawing/2014/main" val="2504385824"/>
                    </a:ext>
                  </a:extLst>
                </a:gridCol>
                <a:gridCol w="3017520">
                  <a:extLst>
                    <a:ext uri="{9D8B030D-6E8A-4147-A177-3AD203B41FA5}">
                      <a16:colId xmlns:a16="http://schemas.microsoft.com/office/drawing/2014/main" val="1482944861"/>
                    </a:ext>
                  </a:extLst>
                </a:gridCol>
              </a:tblGrid>
              <a:tr h="370840">
                <a:tc>
                  <a:txBody>
                    <a:bodyPr/>
                    <a:lstStyle/>
                    <a:p>
                      <a:r>
                        <a:rPr lang="en-US" sz="1700" dirty="0">
                          <a:solidFill>
                            <a:srgbClr val="FFC000"/>
                          </a:solidFill>
                          <a:latin typeface="Book Antiqua" panose="02040602050305030304" pitchFamily="18" charset="0"/>
                        </a:rPr>
                        <a:t>Measure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en-US" sz="1700" dirty="0">
                          <a:solidFill>
                            <a:srgbClr val="FFC000"/>
                          </a:solidFill>
                          <a:latin typeface="Book Antiqua" panose="02040602050305030304" pitchFamily="18" charset="0"/>
                        </a:rPr>
                        <a:t>Respondents in Support of the Candidate Core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99772097"/>
                  </a:ext>
                </a:extLst>
              </a:tr>
              <a:tr h="370840">
                <a:tc>
                  <a:txBody>
                    <a:bodyPr/>
                    <a:lstStyle/>
                    <a:p>
                      <a:r>
                        <a:rPr lang="en-US" sz="1700" dirty="0">
                          <a:solidFill>
                            <a:srgbClr val="00B050"/>
                          </a:solidFill>
                          <a:latin typeface="Book Antiqua" panose="02040602050305030304" pitchFamily="18" charset="0"/>
                        </a:rPr>
                        <a:t>Controlling High Blood Pressure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700" dirty="0">
                          <a:solidFill>
                            <a:srgbClr val="00B050"/>
                          </a:solidFill>
                          <a:latin typeface="Book Antiqua" panose="02040602050305030304" pitchFamily="18" charset="0"/>
                        </a:rPr>
                        <a:t>14 (82%)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1954471"/>
                  </a:ext>
                </a:extLst>
              </a:tr>
              <a:tr h="370840">
                <a:tc>
                  <a:txBody>
                    <a:bodyPr/>
                    <a:lstStyle/>
                    <a:p>
                      <a:r>
                        <a:rPr lang="en-US" sz="1700" dirty="0">
                          <a:solidFill>
                            <a:srgbClr val="00B050"/>
                          </a:solidFill>
                          <a:latin typeface="Book Antiqua" panose="02040602050305030304" pitchFamily="18" charset="0"/>
                        </a:rPr>
                        <a:t>Comprehensive Diabetes Care: HbA1c Poor Control (&gt;9.0%)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700" dirty="0">
                          <a:solidFill>
                            <a:srgbClr val="00B050"/>
                          </a:solidFill>
                          <a:latin typeface="Book Antiqua" panose="02040602050305030304" pitchFamily="18" charset="0"/>
                        </a:rPr>
                        <a:t>14 (82%)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0725710"/>
                  </a:ext>
                </a:extLst>
              </a:tr>
              <a:tr h="370840">
                <a:tc>
                  <a:txBody>
                    <a:bodyPr/>
                    <a:lstStyle/>
                    <a:p>
                      <a:r>
                        <a:rPr lang="en-US" sz="1700" dirty="0">
                          <a:latin typeface="Book Antiqua" panose="02040602050305030304" pitchFamily="18" charset="0"/>
                        </a:rPr>
                        <a:t>CG-CAHPS (MHQP 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700" dirty="0">
                          <a:latin typeface="Book Antiqua" panose="02040602050305030304" pitchFamily="18" charset="0"/>
                        </a:rPr>
                        <a:t>11 (65%)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5790886"/>
                  </a:ext>
                </a:extLst>
              </a:tr>
              <a:tr h="370840">
                <a:tc>
                  <a:txBody>
                    <a:bodyPr/>
                    <a:lstStyle/>
                    <a:p>
                      <a:r>
                        <a:rPr lang="en-US" sz="1700" dirty="0">
                          <a:solidFill>
                            <a:srgbClr val="FF0000"/>
                          </a:solidFill>
                          <a:latin typeface="Book Antiqua" panose="02040602050305030304" pitchFamily="18" charset="0"/>
                        </a:rPr>
                        <a:t>Depression Screening and Follow-up for Adolescents and Adults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700" dirty="0">
                          <a:solidFill>
                            <a:srgbClr val="FF0000"/>
                          </a:solidFill>
                          <a:latin typeface="Book Antiqua" panose="02040602050305030304" pitchFamily="18" charset="0"/>
                        </a:rPr>
                        <a:t>9 (53%)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856075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latin typeface="Book Antiqua" panose="02040602050305030304" pitchFamily="18" charset="0"/>
                        </a:rPr>
                        <a:t>Initiation and Engagement of Alcohol and Other Drug Abuse or  Dependence Treatment – Engagement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700" dirty="0">
                          <a:latin typeface="Book Antiqua" panose="02040602050305030304" pitchFamily="18" charset="0"/>
                        </a:rPr>
                        <a:t>8 (47%)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79820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latin typeface="Book Antiqua" panose="02040602050305030304" pitchFamily="18" charset="0"/>
                        </a:rPr>
                        <a:t>Initiation and Engagement of Alcohol and Other Drug Abuse or Dependence Treatment – Initiation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700" dirty="0">
                          <a:latin typeface="Book Antiqua" panose="02040602050305030304" pitchFamily="18" charset="0"/>
                        </a:rPr>
                        <a:t>7 (41%)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87489144"/>
                  </a:ext>
                </a:extLst>
              </a:tr>
            </a:tbl>
          </a:graphicData>
        </a:graphic>
      </p:graphicFrame>
      <p:sp>
        <p:nvSpPr>
          <p:cNvPr id="5" name="Rectangle 4">
            <a:extLst>
              <a:ext uri="{FF2B5EF4-FFF2-40B4-BE49-F238E27FC236}">
                <a16:creationId xmlns:a16="http://schemas.microsoft.com/office/drawing/2014/main" id="{F4BD3B14-8B69-4A24-8D61-BD0FF8705A65}"/>
              </a:ext>
            </a:extLst>
          </p:cNvPr>
          <p:cNvSpPr/>
          <p:nvPr/>
        </p:nvSpPr>
        <p:spPr>
          <a:xfrm>
            <a:off x="640080" y="6243935"/>
            <a:ext cx="7863840" cy="461665"/>
          </a:xfrm>
          <a:prstGeom prst="rect">
            <a:avLst/>
          </a:prstGeom>
        </p:spPr>
        <p:txBody>
          <a:bodyPr wrap="square">
            <a:spAutoFit/>
          </a:bodyPr>
          <a:lstStyle/>
          <a:p>
            <a:r>
              <a:rPr lang="en-US" sz="1200" dirty="0">
                <a:solidFill>
                  <a:srgbClr val="00B050"/>
                </a:solidFill>
                <a:latin typeface="Book Antiqua" panose="02040602050305030304" pitchFamily="18" charset="0"/>
              </a:rPr>
              <a:t>The Taskforce endorsed this measure as a Core measure during the 6-5-18 meeting.</a:t>
            </a:r>
          </a:p>
          <a:p>
            <a:r>
              <a:rPr lang="en-US" sz="1200" dirty="0">
                <a:solidFill>
                  <a:srgbClr val="FF0000"/>
                </a:solidFill>
                <a:latin typeface="Book Antiqua" panose="02040602050305030304" pitchFamily="18" charset="0"/>
              </a:rPr>
              <a:t>The Taskforce agreed to not endorse this measure as a Core measure during the 6-5-18 meeting.</a:t>
            </a:r>
          </a:p>
        </p:txBody>
      </p:sp>
    </p:spTree>
    <p:extLst>
      <p:ext uri="{BB962C8B-B14F-4D97-AF65-F5344CB8AC3E}">
        <p14:creationId xmlns:p14="http://schemas.microsoft.com/office/powerpoint/2010/main" val="392257049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3824B7-CBE5-451B-AEF4-CA7126D0C8D6}"/>
              </a:ext>
            </a:extLst>
          </p:cNvPr>
          <p:cNvSpPr>
            <a:spLocks noGrp="1"/>
          </p:cNvSpPr>
          <p:nvPr>
            <p:ph type="title"/>
          </p:nvPr>
        </p:nvSpPr>
        <p:spPr/>
        <p:txBody>
          <a:bodyPr/>
          <a:lstStyle/>
          <a:p>
            <a:r>
              <a:rPr lang="en-US" dirty="0"/>
              <a:t>Discuss Small Set of Candidate Core Measures (Cont’d)</a:t>
            </a:r>
          </a:p>
        </p:txBody>
      </p:sp>
      <p:graphicFrame>
        <p:nvGraphicFramePr>
          <p:cNvPr id="5" name="Content Placeholder 4">
            <a:extLst>
              <a:ext uri="{FF2B5EF4-FFF2-40B4-BE49-F238E27FC236}">
                <a16:creationId xmlns:a16="http://schemas.microsoft.com/office/drawing/2014/main" id="{42D6E2C3-DAE7-4B1C-A782-512D25331374}"/>
              </a:ext>
            </a:extLst>
          </p:cNvPr>
          <p:cNvGraphicFramePr>
            <a:graphicFrameLocks noGrp="1"/>
          </p:cNvGraphicFramePr>
          <p:nvPr>
            <p:ph sz="half" idx="1"/>
            <p:extLst>
              <p:ext uri="{D42A27DB-BD31-4B8C-83A1-F6EECF244321}">
                <p14:modId xmlns:p14="http://schemas.microsoft.com/office/powerpoint/2010/main" val="1715427553"/>
              </p:ext>
            </p:extLst>
          </p:nvPr>
        </p:nvGraphicFramePr>
        <p:xfrm>
          <a:off x="609600" y="1066800"/>
          <a:ext cx="7924800" cy="4570032"/>
        </p:xfrm>
        <a:graphic>
          <a:graphicData uri="http://schemas.openxmlformats.org/drawingml/2006/table">
            <a:tbl>
              <a:tblPr firstRow="1" firstCol="1" bandRow="1">
                <a:tableStyleId>{5C22544A-7EE6-4342-B048-85BDC9FD1C3A}</a:tableStyleId>
              </a:tblPr>
              <a:tblGrid>
                <a:gridCol w="6629400">
                  <a:extLst>
                    <a:ext uri="{9D8B030D-6E8A-4147-A177-3AD203B41FA5}">
                      <a16:colId xmlns:a16="http://schemas.microsoft.com/office/drawing/2014/main" val="3849231366"/>
                    </a:ext>
                  </a:extLst>
                </a:gridCol>
                <a:gridCol w="1295400">
                  <a:extLst>
                    <a:ext uri="{9D8B030D-6E8A-4147-A177-3AD203B41FA5}">
                      <a16:colId xmlns:a16="http://schemas.microsoft.com/office/drawing/2014/main" val="4222251443"/>
                    </a:ext>
                  </a:extLst>
                </a:gridCol>
              </a:tblGrid>
              <a:tr h="0">
                <a:tc>
                  <a:txBody>
                    <a:bodyPr/>
                    <a:lstStyle/>
                    <a:p>
                      <a:pPr marL="0" marR="0">
                        <a:lnSpc>
                          <a:spcPct val="115000"/>
                        </a:lnSpc>
                        <a:spcBef>
                          <a:spcPts val="0"/>
                        </a:spcBef>
                        <a:spcAft>
                          <a:spcPts val="0"/>
                        </a:spcAft>
                      </a:pPr>
                      <a:r>
                        <a:rPr lang="en-US" sz="1550" b="1" dirty="0">
                          <a:solidFill>
                            <a:srgbClr val="FFC000"/>
                          </a:solidFill>
                          <a:effectLst/>
                          <a:latin typeface="Book Antiqua" panose="02040602050305030304" pitchFamily="18" charset="0"/>
                        </a:rPr>
                        <a:t>Measure Name</a:t>
                      </a:r>
                      <a:endParaRPr lang="en-US" sz="1550" b="1" dirty="0">
                        <a:solidFill>
                          <a:srgbClr val="FFC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lgn="ctr">
                        <a:lnSpc>
                          <a:spcPct val="115000"/>
                        </a:lnSpc>
                        <a:spcBef>
                          <a:spcPts val="0"/>
                        </a:spcBef>
                        <a:spcAft>
                          <a:spcPts val="0"/>
                        </a:spcAft>
                      </a:pPr>
                      <a:r>
                        <a:rPr lang="en-US" sz="1550" b="1" dirty="0">
                          <a:solidFill>
                            <a:srgbClr val="FFC000"/>
                          </a:solidFill>
                          <a:effectLst/>
                          <a:latin typeface="Book Antiqua" panose="02040602050305030304" pitchFamily="18" charset="0"/>
                        </a:rPr>
                        <a:t>Total Score</a:t>
                      </a:r>
                      <a:endParaRPr lang="en-US" sz="1550" b="1" dirty="0">
                        <a:solidFill>
                          <a:srgbClr val="FFC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342081244"/>
                  </a:ext>
                </a:extLst>
              </a:tr>
              <a:tr h="27432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550" b="0" dirty="0">
                          <a:solidFill>
                            <a:srgbClr val="00B050"/>
                          </a:solidFill>
                          <a:effectLst/>
                          <a:latin typeface="Book Antiqua" panose="02040602050305030304" pitchFamily="18" charset="0"/>
                        </a:rPr>
                        <a:t>Comprehensive Diabetes Care: Hemoglobin A1c (HbA1c) Poor Control (&gt;9.0%)*</a:t>
                      </a:r>
                      <a:endParaRPr lang="en-US" sz="1550" b="0" dirty="0">
                        <a:solidFill>
                          <a:srgbClr val="00B05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rgbClr val="00B050"/>
                          </a:solidFill>
                          <a:effectLst/>
                          <a:latin typeface="Book Antiqua" panose="02040602050305030304" pitchFamily="18" charset="0"/>
                          <a:ea typeface="Times New Roman" panose="02020603050405020304" pitchFamily="18" charset="0"/>
                        </a:rPr>
                        <a:t>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6542719"/>
                  </a:ext>
                </a:extLst>
              </a:tr>
              <a:tr h="0">
                <a:tc>
                  <a:txBody>
                    <a:bodyPr/>
                    <a:lstStyle/>
                    <a:p>
                      <a:pPr marL="0" marR="0">
                        <a:lnSpc>
                          <a:spcPct val="115000"/>
                        </a:lnSpc>
                        <a:spcBef>
                          <a:spcPts val="0"/>
                        </a:spcBef>
                        <a:spcAft>
                          <a:spcPts val="0"/>
                        </a:spcAft>
                      </a:pPr>
                      <a:r>
                        <a:rPr lang="en-US" sz="1550" b="0" dirty="0">
                          <a:solidFill>
                            <a:srgbClr val="00B050"/>
                          </a:solidFill>
                          <a:effectLst/>
                          <a:latin typeface="Book Antiqua" panose="02040602050305030304" pitchFamily="18" charset="0"/>
                        </a:rPr>
                        <a:t>Controlling High Blood Pressure*</a:t>
                      </a:r>
                      <a:endParaRPr lang="en-US" sz="1550" b="0" dirty="0">
                        <a:solidFill>
                          <a:srgbClr val="00B05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rgbClr val="00B050"/>
                          </a:solidFill>
                          <a:effectLst/>
                          <a:latin typeface="Book Antiqua" panose="02040602050305030304" pitchFamily="18" charset="0"/>
                          <a:ea typeface="Times New Roman" panose="02020603050405020304" pitchFamily="18" charset="0"/>
                        </a:rPr>
                        <a:t>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340000680"/>
                  </a:ext>
                </a:extLst>
              </a:tr>
              <a:tr h="274320">
                <a:tc>
                  <a:txBody>
                    <a:bodyPr/>
                    <a:lstStyle/>
                    <a:p>
                      <a:pPr marL="0" marR="0">
                        <a:lnSpc>
                          <a:spcPct val="115000"/>
                        </a:lnSpc>
                        <a:spcBef>
                          <a:spcPts val="0"/>
                        </a:spcBef>
                        <a:spcAft>
                          <a:spcPts val="0"/>
                        </a:spcAft>
                      </a:pPr>
                      <a:r>
                        <a:rPr lang="en-US" sz="1550" b="0" dirty="0">
                          <a:solidFill>
                            <a:srgbClr val="FF0000"/>
                          </a:solidFill>
                          <a:effectLst/>
                          <a:latin typeface="Book Antiqua" panose="02040602050305030304" pitchFamily="18" charset="0"/>
                        </a:rPr>
                        <a:t>Depression Remission and Response for Adolescents and Adults</a:t>
                      </a:r>
                      <a:endParaRPr lang="en-US" sz="1550" b="0" dirty="0">
                        <a:solidFill>
                          <a:srgbClr val="FF0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rgbClr val="FF0000"/>
                          </a:solidFill>
                          <a:effectLst/>
                          <a:latin typeface="Book Antiqua" panose="02040602050305030304" pitchFamily="18" charset="0"/>
                        </a:rPr>
                        <a:t>6</a:t>
                      </a:r>
                      <a:endParaRPr lang="en-US" sz="1550" b="0" dirty="0">
                        <a:solidFill>
                          <a:srgbClr val="FF0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9878413"/>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Comprehensive Diabetes Care: Blood Pressure Control (&lt;140/90 mm Hg)</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6</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87694827"/>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Colorectal Cancer Screening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549300"/>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Childhood Immunization Status (Combo 10)</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9021584"/>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Immunizations for Adolescents (Combo 2)</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ea typeface="Times New Roman" panose="02020603050405020304" pitchFamily="18" charset="0"/>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6692034"/>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Chlamydia Screening – Ages 16-20</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45508604"/>
                  </a:ext>
                </a:extLst>
              </a:tr>
              <a:tr h="274320">
                <a:tc>
                  <a:txBody>
                    <a:bodyPr/>
                    <a:lstStyle/>
                    <a:p>
                      <a:pPr marL="0" marR="0">
                        <a:lnSpc>
                          <a:spcPct val="115000"/>
                        </a:lnSpc>
                        <a:spcBef>
                          <a:spcPts val="0"/>
                        </a:spcBef>
                        <a:spcAft>
                          <a:spcPts val="0"/>
                        </a:spcAft>
                      </a:pPr>
                      <a:r>
                        <a:rPr lang="en-US" sz="1550" b="0" dirty="0">
                          <a:solidFill>
                            <a:srgbClr val="FF0000"/>
                          </a:solidFill>
                          <a:effectLst/>
                          <a:latin typeface="Book Antiqua" panose="02040602050305030304" pitchFamily="18" charset="0"/>
                        </a:rPr>
                        <a:t>Depression Screening and Follow-up for Adolescents and Adults*</a:t>
                      </a:r>
                      <a:endParaRPr lang="en-US" sz="1550" b="0" dirty="0">
                        <a:solidFill>
                          <a:srgbClr val="FF0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rgbClr val="FF0000"/>
                          </a:solidFill>
                          <a:effectLst/>
                          <a:latin typeface="Book Antiqua" panose="02040602050305030304" pitchFamily="18" charset="0"/>
                        </a:rPr>
                        <a:t>4</a:t>
                      </a:r>
                      <a:endParaRPr lang="en-US" sz="1550" b="0" dirty="0">
                        <a:solidFill>
                          <a:srgbClr val="FF0000"/>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2361001"/>
                  </a:ext>
                </a:extLst>
              </a:tr>
              <a:tr h="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Initiation and Engagement of Alcohol and Other Drug Abuse or Dependence Treatment – Initiation*</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069214814"/>
                  </a:ext>
                </a:extLst>
              </a:tr>
              <a:tr h="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Initiation and Engagement of Alcohol and Other Drug Abuse or Dependence Treatment – Engagement*</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3608510"/>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CG-CAHPS (MHQP Version)*</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4</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04303972"/>
                  </a:ext>
                </a:extLst>
              </a:tr>
              <a:tr h="274320">
                <a:tc>
                  <a:txBody>
                    <a:bodyPr/>
                    <a:lstStyle/>
                    <a:p>
                      <a:pPr marL="0" marR="0">
                        <a:lnSpc>
                          <a:spcPct val="115000"/>
                        </a:lnSpc>
                        <a:spcBef>
                          <a:spcPts val="0"/>
                        </a:spcBef>
                        <a:spcAft>
                          <a:spcPts val="0"/>
                        </a:spcAft>
                      </a:pPr>
                      <a:r>
                        <a:rPr lang="en-US" sz="1550" b="0" dirty="0">
                          <a:solidFill>
                            <a:schemeClr val="tx1"/>
                          </a:solidFill>
                          <a:effectLst/>
                          <a:latin typeface="Book Antiqua" panose="02040602050305030304" pitchFamily="18" charset="0"/>
                        </a:rPr>
                        <a:t>Follow-up After Hospitalization for Mental Illness (7-Day)</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50" b="0" dirty="0">
                          <a:solidFill>
                            <a:schemeClr val="tx1"/>
                          </a:solidFill>
                          <a:effectLst/>
                          <a:latin typeface="Book Antiqua" panose="02040602050305030304" pitchFamily="18" charset="0"/>
                        </a:rPr>
                        <a:t>3</a:t>
                      </a:r>
                      <a:endParaRPr lang="en-US" sz="1550" b="0" dirty="0">
                        <a:solidFill>
                          <a:schemeClr val="tx1"/>
                        </a:solidFill>
                        <a:effectLst/>
                        <a:latin typeface="Book Antiqua" panose="0204060205030503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9077084"/>
                  </a:ext>
                </a:extLst>
              </a:tr>
            </a:tbl>
          </a:graphicData>
        </a:graphic>
      </p:graphicFrame>
      <p:sp>
        <p:nvSpPr>
          <p:cNvPr id="2" name="TextBox 1">
            <a:extLst>
              <a:ext uri="{FF2B5EF4-FFF2-40B4-BE49-F238E27FC236}">
                <a16:creationId xmlns:a16="http://schemas.microsoft.com/office/drawing/2014/main" id="{91A9968A-F65A-4DB8-9224-286F5CDA305C}"/>
              </a:ext>
            </a:extLst>
          </p:cNvPr>
          <p:cNvSpPr txBox="1"/>
          <p:nvPr/>
        </p:nvSpPr>
        <p:spPr>
          <a:xfrm>
            <a:off x="609600" y="5653723"/>
            <a:ext cx="7924800" cy="738664"/>
          </a:xfrm>
          <a:prstGeom prst="rect">
            <a:avLst/>
          </a:prstGeom>
          <a:noFill/>
        </p:spPr>
        <p:txBody>
          <a:bodyPr wrap="square" rtlCol="0">
            <a:spAutoFit/>
          </a:bodyPr>
          <a:lstStyle/>
          <a:p>
            <a:r>
              <a:rPr lang="en-US" sz="1400" i="1" dirty="0">
                <a:latin typeface="Book Antiqua" panose="02040602050305030304" pitchFamily="18" charset="0"/>
              </a:rPr>
              <a:t>*Indicates a candidate Core measure included in the straw model proposal.</a:t>
            </a:r>
          </a:p>
          <a:p>
            <a:r>
              <a:rPr lang="en-US" sz="1400" dirty="0">
                <a:solidFill>
                  <a:srgbClr val="00B050"/>
                </a:solidFill>
                <a:latin typeface="Book Antiqua" panose="02040602050305030304" pitchFamily="18" charset="0"/>
              </a:rPr>
              <a:t>The Taskforce endorsed this measure as a Core measure during the 6-5-18 meeting.</a:t>
            </a:r>
          </a:p>
          <a:p>
            <a:r>
              <a:rPr lang="en-US" sz="1400" dirty="0">
                <a:solidFill>
                  <a:srgbClr val="FF0000"/>
                </a:solidFill>
                <a:latin typeface="Book Antiqua" panose="02040602050305030304" pitchFamily="18" charset="0"/>
              </a:rPr>
              <a:t>The Taskforce agreed to not endorse this measure as a Core measure during the 6-5-18 meeting.</a:t>
            </a:r>
          </a:p>
        </p:txBody>
      </p:sp>
    </p:spTree>
    <p:extLst>
      <p:ext uri="{BB962C8B-B14F-4D97-AF65-F5344CB8AC3E}">
        <p14:creationId xmlns:p14="http://schemas.microsoft.com/office/powerpoint/2010/main" val="252785664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919391-116C-4DF2-B44F-88B3C0A90E3B}"/>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5B7388E6-611D-4021-BB69-87646788067B}"/>
              </a:ext>
            </a:extLst>
          </p:cNvPr>
          <p:cNvSpPr>
            <a:spLocks noGrp="1"/>
          </p:cNvSpPr>
          <p:nvPr>
            <p:ph sz="half" idx="1"/>
          </p:nvPr>
        </p:nvSpPr>
        <p:spPr/>
        <p:txBody>
          <a:bodyPr/>
          <a:lstStyle/>
          <a:p>
            <a:r>
              <a:rPr lang="en-US" dirty="0"/>
              <a:t>One of the Taskforce’s Core Set guiding principles is to have at least one measure focused on behavioral health.</a:t>
            </a:r>
          </a:p>
          <a:p>
            <a:endParaRPr lang="en-US" sz="500" dirty="0"/>
          </a:p>
          <a:p>
            <a:r>
              <a:rPr lang="en-US" dirty="0"/>
              <a:t>The remaining candidate Core measures focused on behavioral health are:</a:t>
            </a:r>
          </a:p>
          <a:p>
            <a:pPr lvl="1">
              <a:spcAft>
                <a:spcPts val="600"/>
              </a:spcAft>
            </a:pPr>
            <a:r>
              <a:rPr lang="en-US" b="0" kern="1200" dirty="0">
                <a:solidFill>
                  <a:srgbClr val="000000"/>
                </a:solidFill>
              </a:rPr>
              <a:t>Initiation and Engagement of Alcohol and Other Drug Abuse or Dependence Treatment – Initiation</a:t>
            </a:r>
          </a:p>
          <a:p>
            <a:pPr lvl="1"/>
            <a:r>
              <a:rPr lang="en-US" b="0" kern="1200" dirty="0">
                <a:solidFill>
                  <a:srgbClr val="000000"/>
                </a:solidFill>
              </a:rPr>
              <a:t>Initiation and Engagement of Alcohol and Other Drug Abuse or Dependence Treatment – Engagement</a:t>
            </a:r>
          </a:p>
          <a:p>
            <a:pPr lvl="1"/>
            <a:r>
              <a:rPr lang="en-US" b="0" kern="1200" dirty="0">
                <a:solidFill>
                  <a:srgbClr val="000000"/>
                </a:solidFill>
              </a:rPr>
              <a:t>Follow-up after Hospitalization for Mental Illness (7-Day)</a:t>
            </a:r>
            <a:endParaRPr lang="en-US" sz="2400" b="0" dirty="0">
              <a:latin typeface="Arial" panose="020B0604020202020204" pitchFamily="34" charset="0"/>
            </a:endParaRPr>
          </a:p>
        </p:txBody>
      </p:sp>
    </p:spTree>
    <p:extLst>
      <p:ext uri="{BB962C8B-B14F-4D97-AF65-F5344CB8AC3E}">
        <p14:creationId xmlns:p14="http://schemas.microsoft.com/office/powerpoint/2010/main" val="25671483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919391-116C-4DF2-B44F-88B3C0A90E3B}"/>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5B7388E6-611D-4021-BB69-87646788067B}"/>
              </a:ext>
            </a:extLst>
          </p:cNvPr>
          <p:cNvSpPr>
            <a:spLocks noGrp="1"/>
          </p:cNvSpPr>
          <p:nvPr>
            <p:ph sz="half" idx="1"/>
          </p:nvPr>
        </p:nvSpPr>
        <p:spPr>
          <a:xfrm>
            <a:off x="533400" y="1371600"/>
            <a:ext cx="8077200" cy="5029200"/>
          </a:xfrm>
        </p:spPr>
        <p:txBody>
          <a:bodyPr/>
          <a:lstStyle/>
          <a:p>
            <a:r>
              <a:rPr lang="en-US" dirty="0"/>
              <a:t>In addition, the following Menu Set measures focused on behavioral health previously received either one or no votes for inclusion in the Core Set:</a:t>
            </a:r>
          </a:p>
          <a:p>
            <a:pPr lvl="1">
              <a:spcAft>
                <a:spcPts val="600"/>
              </a:spcAft>
            </a:pPr>
            <a:r>
              <a:rPr lang="en-US" b="0" dirty="0"/>
              <a:t>Metabolic Monitoring for Children and Adolescents on Antipsychotics</a:t>
            </a:r>
          </a:p>
          <a:p>
            <a:pPr lvl="1">
              <a:spcAft>
                <a:spcPts val="600"/>
              </a:spcAft>
            </a:pPr>
            <a:r>
              <a:rPr lang="en-US" b="0" dirty="0"/>
              <a:t>Child and Adolescent Major Depressive Disorder: Suicide Risk Assessment</a:t>
            </a:r>
          </a:p>
          <a:p>
            <a:pPr lvl="1">
              <a:spcAft>
                <a:spcPts val="600"/>
              </a:spcAft>
            </a:pPr>
            <a:r>
              <a:rPr lang="en-US" b="0" dirty="0"/>
              <a:t>Follow-Up After Hospitalization for Mental Illness (30-Day)</a:t>
            </a:r>
          </a:p>
          <a:p>
            <a:pPr lvl="1">
              <a:spcAft>
                <a:spcPts val="600"/>
              </a:spcAft>
            </a:pPr>
            <a:r>
              <a:rPr lang="en-US" b="0" dirty="0"/>
              <a:t>Follow-up After Emergency Department Visit for Mental Health (7-Day)</a:t>
            </a:r>
          </a:p>
          <a:p>
            <a:pPr lvl="1"/>
            <a:r>
              <a:rPr lang="en-US" b="0" dirty="0"/>
              <a:t>Continuity of Pharmacotherapy for Opioid Use Disorder</a:t>
            </a:r>
          </a:p>
          <a:p>
            <a:pPr lvl="1"/>
            <a:endParaRPr lang="en-US" dirty="0"/>
          </a:p>
        </p:txBody>
      </p:sp>
    </p:spTree>
    <p:extLst>
      <p:ext uri="{BB962C8B-B14F-4D97-AF65-F5344CB8AC3E}">
        <p14:creationId xmlns:p14="http://schemas.microsoft.com/office/powerpoint/2010/main" val="114634616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3837B-D087-47CA-8DA7-7092C986F889}"/>
              </a:ext>
            </a:extLst>
          </p:cNvPr>
          <p:cNvSpPr>
            <a:spLocks noGrp="1"/>
          </p:cNvSpPr>
          <p:nvPr>
            <p:ph type="title"/>
          </p:nvPr>
        </p:nvSpPr>
        <p:spPr/>
        <p:txBody>
          <a:bodyPr/>
          <a:lstStyle/>
          <a:p>
            <a:r>
              <a:rPr lang="en-US" dirty="0"/>
              <a:t>Discuss Small Set of Candidate Core Measures (Cont’d)</a:t>
            </a:r>
          </a:p>
        </p:txBody>
      </p:sp>
      <p:sp>
        <p:nvSpPr>
          <p:cNvPr id="4" name="Content Placeholder 3">
            <a:extLst>
              <a:ext uri="{FF2B5EF4-FFF2-40B4-BE49-F238E27FC236}">
                <a16:creationId xmlns:a16="http://schemas.microsoft.com/office/drawing/2014/main" id="{96AB33EC-D7F8-489F-80E8-B1252AC5A890}"/>
              </a:ext>
            </a:extLst>
          </p:cNvPr>
          <p:cNvSpPr>
            <a:spLocks noGrp="1"/>
          </p:cNvSpPr>
          <p:nvPr>
            <p:ph sz="half" idx="1"/>
          </p:nvPr>
        </p:nvSpPr>
        <p:spPr>
          <a:xfrm>
            <a:off x="533400" y="1371600"/>
            <a:ext cx="8077200" cy="5013434"/>
          </a:xfrm>
        </p:spPr>
        <p:txBody>
          <a:bodyPr/>
          <a:lstStyle/>
          <a:p>
            <a:r>
              <a:rPr lang="en-US" dirty="0"/>
              <a:t>Taskforce staff propose the following approach:</a:t>
            </a:r>
          </a:p>
          <a:p>
            <a:pPr>
              <a:spcAft>
                <a:spcPts val="0"/>
              </a:spcAft>
            </a:pPr>
            <a:endParaRPr lang="en-US" sz="500" dirty="0"/>
          </a:p>
          <a:p>
            <a:pPr lvl="1"/>
            <a:r>
              <a:rPr lang="en-US" dirty="0"/>
              <a:t>For 2019, payers and ACOs choose at least one of the following measures focused on behavioral health for the Core Set:</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Initiation and Engagement of Alcohol and Other Drug Abuse or Dependence Treatment (</a:t>
            </a:r>
            <a:r>
              <a:rPr lang="en-US" i="1" kern="1200" dirty="0">
                <a:latin typeface="Book Antiqua" panose="02040602050305030304" pitchFamily="18" charset="0"/>
              </a:rPr>
              <a:t>either the Initiation or Engagement Phase</a:t>
            </a:r>
            <a:r>
              <a:rPr lang="en-US" kern="1200" dirty="0">
                <a:latin typeface="Book Antiqua" panose="02040602050305030304" pitchFamily="18" charset="0"/>
              </a:rPr>
              <a:t>)</a:t>
            </a:r>
          </a:p>
          <a:p>
            <a:pPr marL="800100" lvl="2" indent="0" algn="ctr">
              <a:lnSpc>
                <a:spcPct val="100000"/>
              </a:lnSpc>
              <a:spcBef>
                <a:spcPts val="0"/>
              </a:spcBef>
              <a:spcAft>
                <a:spcPts val="600"/>
              </a:spcAft>
            </a:pPr>
            <a:r>
              <a:rPr lang="en-US" b="1" u="sng" kern="1200" dirty="0">
                <a:latin typeface="Book Antiqua" panose="02040602050305030304" pitchFamily="18" charset="0"/>
              </a:rPr>
              <a:t>OR</a:t>
            </a:r>
          </a:p>
          <a:p>
            <a:pPr marL="1085850" lvl="2" indent="-285750">
              <a:lnSpc>
                <a:spcPct val="100000"/>
              </a:lnSpc>
              <a:spcBef>
                <a:spcPts val="0"/>
              </a:spcBef>
              <a:spcAft>
                <a:spcPts val="600"/>
              </a:spcAft>
              <a:buFont typeface="Arial" pitchFamily="34" charset="0"/>
              <a:buChar char="–"/>
            </a:pPr>
            <a:r>
              <a:rPr lang="en-US" b="1" i="1" u="sng" kern="1200" dirty="0">
                <a:latin typeface="Book Antiqua" panose="02040602050305030304" pitchFamily="18" charset="0"/>
              </a:rPr>
              <a:t>At least one</a:t>
            </a:r>
            <a:r>
              <a:rPr lang="en-US" kern="1200" dirty="0">
                <a:latin typeface="Book Antiqua" panose="02040602050305030304" pitchFamily="18" charset="0"/>
              </a:rPr>
              <a:t> of the following depression-related measures:</a:t>
            </a:r>
          </a:p>
          <a:p>
            <a:pPr marL="1371600" lvl="3" indent="-219456">
              <a:spcBef>
                <a:spcPts val="0"/>
              </a:spcBef>
              <a:spcAft>
                <a:spcPts val="600"/>
              </a:spcAft>
              <a:buClrTx/>
              <a:buFont typeface="Arial" panose="020B0604020202020204" pitchFamily="34" charset="0"/>
              <a:buChar char="•"/>
            </a:pPr>
            <a:r>
              <a:rPr lang="en-US" b="0" kern="1200" dirty="0">
                <a:solidFill>
                  <a:schemeClr val="tx1"/>
                </a:solidFill>
                <a:latin typeface="Book Antiqua" panose="02040602050305030304" pitchFamily="18" charset="0"/>
              </a:rPr>
              <a:t>Depression Screening and Follow-Up (CMS or NCQA)</a:t>
            </a:r>
          </a:p>
          <a:p>
            <a:pPr marL="1371600" lvl="3" indent="-219456">
              <a:spcBef>
                <a:spcPts val="0"/>
              </a:spcBef>
              <a:spcAft>
                <a:spcPts val="600"/>
              </a:spcAft>
              <a:buClrTx/>
              <a:buFont typeface="Arial" panose="020B0604020202020204" pitchFamily="34" charset="0"/>
              <a:buChar char="•"/>
            </a:pPr>
            <a:r>
              <a:rPr lang="en-US" b="0" kern="1200" dirty="0">
                <a:solidFill>
                  <a:schemeClr val="tx1"/>
                </a:solidFill>
                <a:latin typeface="Book Antiqua" panose="02040602050305030304" pitchFamily="18" charset="0"/>
              </a:rPr>
              <a:t>Depression Response – Progress Towards Remission (MNCM)</a:t>
            </a:r>
          </a:p>
          <a:p>
            <a:pPr marL="1371600" lvl="3" indent="-219456">
              <a:spcBef>
                <a:spcPts val="0"/>
              </a:spcBef>
              <a:spcAft>
                <a:spcPts val="600"/>
              </a:spcAft>
              <a:buClrTx/>
              <a:buFont typeface="Arial" panose="020B0604020202020204" pitchFamily="34" charset="0"/>
              <a:buChar char="•"/>
            </a:pPr>
            <a:r>
              <a:rPr lang="en-US" b="0" kern="1200" dirty="0">
                <a:solidFill>
                  <a:schemeClr val="tx1"/>
                </a:solidFill>
                <a:latin typeface="Book Antiqua" panose="02040602050305030304" pitchFamily="18" charset="0"/>
              </a:rPr>
              <a:t>Depression Remission (MNCM) </a:t>
            </a:r>
          </a:p>
          <a:p>
            <a:pPr marL="1371600" lvl="3" indent="-219456">
              <a:spcBef>
                <a:spcPts val="0"/>
              </a:spcBef>
              <a:spcAft>
                <a:spcPts val="600"/>
              </a:spcAft>
              <a:buClrTx/>
              <a:buFont typeface="Arial" panose="020B0604020202020204" pitchFamily="34" charset="0"/>
              <a:buChar char="•"/>
            </a:pPr>
            <a:r>
              <a:rPr lang="en-US" b="0" kern="1200" dirty="0">
                <a:solidFill>
                  <a:schemeClr val="tx1"/>
                </a:solidFill>
                <a:latin typeface="Book Antiqua" panose="02040602050305030304" pitchFamily="18" charset="0"/>
              </a:rPr>
              <a:t>Depression Remission or Response (HEDIS)</a:t>
            </a:r>
          </a:p>
        </p:txBody>
      </p:sp>
      <p:sp>
        <p:nvSpPr>
          <p:cNvPr id="5" name="Content Placeholder 3">
            <a:extLst>
              <a:ext uri="{FF2B5EF4-FFF2-40B4-BE49-F238E27FC236}">
                <a16:creationId xmlns:a16="http://schemas.microsoft.com/office/drawing/2014/main" id="{2B141E72-988D-4B78-A00B-B00309021FC0}"/>
              </a:ext>
            </a:extLst>
          </p:cNvPr>
          <p:cNvSpPr txBox="1">
            <a:spLocks/>
          </p:cNvSpPr>
          <p:nvPr/>
        </p:nvSpPr>
        <p:spPr bwMode="auto">
          <a:xfrm>
            <a:off x="533400" y="5502166"/>
            <a:ext cx="8077200" cy="1051034"/>
          </a:xfrm>
          <a:prstGeom prst="rect">
            <a:avLst/>
          </a:prstGeom>
          <a:solidFill>
            <a:srgbClr val="FFC000"/>
          </a:solidFill>
          <a:ln w="6350" cmpd="sng">
            <a:no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Does the Taskforce agree with this proposal?  If not, which behavioral health-focused measure(s) should the Taskforce include in the Core Set?</a:t>
            </a:r>
          </a:p>
        </p:txBody>
      </p:sp>
    </p:spTree>
    <p:extLst>
      <p:ext uri="{BB962C8B-B14F-4D97-AF65-F5344CB8AC3E}">
        <p14:creationId xmlns:p14="http://schemas.microsoft.com/office/powerpoint/2010/main" val="210384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7BA7-B8B3-46E6-8F57-D16CE3C623A9}"/>
              </a:ext>
            </a:extLst>
          </p:cNvPr>
          <p:cNvSpPr>
            <a:spLocks noGrp="1"/>
          </p:cNvSpPr>
          <p:nvPr>
            <p:ph type="title"/>
          </p:nvPr>
        </p:nvSpPr>
        <p:spPr/>
        <p:txBody>
          <a:bodyPr/>
          <a:lstStyle/>
          <a:p>
            <a:r>
              <a:rPr lang="en-US" dirty="0"/>
              <a:t>Discuss Small Set of Candidate Core Measures (Cont’d)</a:t>
            </a:r>
          </a:p>
        </p:txBody>
      </p:sp>
      <p:sp>
        <p:nvSpPr>
          <p:cNvPr id="3" name="Content Placeholder 2">
            <a:extLst>
              <a:ext uri="{FF2B5EF4-FFF2-40B4-BE49-F238E27FC236}">
                <a16:creationId xmlns:a16="http://schemas.microsoft.com/office/drawing/2014/main" id="{E0BA14A1-561D-4C7C-BFFD-730634DCA50E}"/>
              </a:ext>
            </a:extLst>
          </p:cNvPr>
          <p:cNvSpPr>
            <a:spLocks noGrp="1"/>
          </p:cNvSpPr>
          <p:nvPr>
            <p:ph sz="half" idx="1"/>
          </p:nvPr>
        </p:nvSpPr>
        <p:spPr/>
        <p:txBody>
          <a:bodyPr/>
          <a:lstStyle/>
          <a:p>
            <a:r>
              <a:rPr lang="en-US" dirty="0"/>
              <a:t>What additional measures does the Taskforce want to include in the Core Set?</a:t>
            </a:r>
          </a:p>
          <a:p>
            <a:pPr lvl="1">
              <a:spcAft>
                <a:spcPts val="600"/>
              </a:spcAft>
            </a:pPr>
            <a:r>
              <a:rPr lang="en-US" b="0" dirty="0"/>
              <a:t>CG-CAHPS (MHQP Version)?</a:t>
            </a:r>
          </a:p>
          <a:p>
            <a:pPr lvl="1"/>
            <a:r>
              <a:rPr lang="en-US" b="0" dirty="0"/>
              <a:t>Any others?</a:t>
            </a:r>
          </a:p>
          <a:p>
            <a:pPr lvl="1"/>
            <a:endParaRPr lang="en-US" dirty="0"/>
          </a:p>
        </p:txBody>
      </p:sp>
    </p:spTree>
    <p:extLst>
      <p:ext uri="{BB962C8B-B14F-4D97-AF65-F5344CB8AC3E}">
        <p14:creationId xmlns:p14="http://schemas.microsoft.com/office/powerpoint/2010/main" val="207013946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6-5-18 Meeting Decisions &amp; Discussion of Follow-up Items</a:t>
            </a:r>
          </a:p>
          <a:p>
            <a:r>
              <a:rPr lang="en-US" dirty="0"/>
              <a:t>Continue Discussion on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5" name="Rectangle 4">
            <a:extLst>
              <a:ext uri="{FF2B5EF4-FFF2-40B4-BE49-F238E27FC236}">
                <a16:creationId xmlns:a16="http://schemas.microsoft.com/office/drawing/2014/main" id="{E3EEADDE-CC1A-469B-98CE-0F7457EA5013}"/>
              </a:ext>
            </a:extLst>
          </p:cNvPr>
          <p:cNvSpPr/>
          <p:nvPr/>
        </p:nvSpPr>
        <p:spPr>
          <a:xfrm>
            <a:off x="-153924" y="3154680"/>
            <a:ext cx="9448800" cy="7620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858632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5816600" cy="762000"/>
          </a:xfrm>
        </p:spPr>
        <p:txBody>
          <a:bodyPr/>
          <a:lstStyle/>
          <a:p>
            <a:r>
              <a:rPr lang="en-US" dirty="0"/>
              <a:t>Discuss Implementation of Measure Set</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533400" y="1371600"/>
            <a:ext cx="8077200" cy="4556234"/>
          </a:xfrm>
        </p:spPr>
        <p:txBody>
          <a:bodyPr/>
          <a:lstStyle/>
          <a:p>
            <a:r>
              <a:rPr lang="en-US" dirty="0"/>
              <a:t>Taskforce staff propose that the final measure set be implemented for contract performance periods beginning on or after 1-1-19.</a:t>
            </a:r>
          </a:p>
          <a:p>
            <a:pPr lvl="1"/>
            <a:r>
              <a:rPr lang="en-US" b="0" dirty="0"/>
              <a:t>Moving forward, contracts would need to include changes to the measure set so long as the change is adopted at least six months in advance of the performance period.</a:t>
            </a:r>
          </a:p>
          <a:p>
            <a:pPr marL="1085850" lvl="2" indent="-285750">
              <a:spcBef>
                <a:spcPts val="0"/>
              </a:spcBef>
              <a:spcAft>
                <a:spcPts val="1200"/>
              </a:spcAft>
              <a:buFont typeface="Arial" pitchFamily="34" charset="0"/>
              <a:buChar char="–"/>
            </a:pPr>
            <a:r>
              <a:rPr lang="en-US" kern="1200" dirty="0">
                <a:latin typeface="Book Antiqua" panose="02040602050305030304" pitchFamily="18" charset="0"/>
              </a:rPr>
              <a:t>e.g., a change made on 4-15-19 would be implemented for contracts beginning on or after 1-1-20, but a change made on 7-15-19 would not.</a:t>
            </a:r>
          </a:p>
          <a:p>
            <a:pPr lvl="1"/>
            <a:r>
              <a:rPr lang="en-US" b="0" dirty="0"/>
              <a:t>This policy would not apply to changes in specifications to HEDIS measures (typically released in July each year).</a:t>
            </a:r>
          </a:p>
          <a:p>
            <a:pPr lvl="1"/>
            <a:endParaRPr lang="en-US" sz="1000" b="0" dirty="0"/>
          </a:p>
        </p:txBody>
      </p:sp>
      <p:sp>
        <p:nvSpPr>
          <p:cNvPr id="5" name="Content Placeholder 3">
            <a:extLst>
              <a:ext uri="{FF2B5EF4-FFF2-40B4-BE49-F238E27FC236}">
                <a16:creationId xmlns:a16="http://schemas.microsoft.com/office/drawing/2014/main" id="{09F0C39C-D19E-496C-AB04-FBDC2C5A4308}"/>
              </a:ext>
            </a:extLst>
          </p:cNvPr>
          <p:cNvSpPr txBox="1">
            <a:spLocks/>
          </p:cNvSpPr>
          <p:nvPr/>
        </p:nvSpPr>
        <p:spPr bwMode="auto">
          <a:xfrm>
            <a:off x="533400" y="5334000"/>
            <a:ext cx="826770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have any feedback on this proposed timeline for implementation?</a:t>
            </a:r>
          </a:p>
        </p:txBody>
      </p:sp>
    </p:spTree>
    <p:extLst>
      <p:ext uri="{BB962C8B-B14F-4D97-AF65-F5344CB8AC3E}">
        <p14:creationId xmlns:p14="http://schemas.microsoft.com/office/powerpoint/2010/main" val="20303893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a:t>
            </a:r>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371600"/>
            <a:ext cx="8077200" cy="4953000"/>
          </a:xfrm>
        </p:spPr>
        <p:txBody>
          <a:bodyPr/>
          <a:lstStyle/>
          <a:p>
            <a:r>
              <a:rPr lang="en-US" dirty="0"/>
              <a:t>The Taskforce has endorsed the following measure classifications:</a:t>
            </a:r>
            <a:endParaRPr lang="en-US" sz="500" dirty="0"/>
          </a:p>
          <a:p>
            <a:pPr marL="803275" lvl="1" indent="-457200">
              <a:spcAft>
                <a:spcPts val="600"/>
              </a:spcAft>
              <a:buFont typeface="+mj-lt"/>
              <a:buAutoNum type="arabicPeriod"/>
            </a:pPr>
            <a:r>
              <a:rPr lang="en-US" u="sng" dirty="0"/>
              <a:t>Core</a:t>
            </a:r>
            <a:r>
              <a:rPr lang="en-US" sz="1800" b="0" dirty="0"/>
              <a:t> – measures that all payers and ACOs are expected to use, and adhere to the following criteria:</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no more than five in number</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outcomes-oriented</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has at least one measure focused on behavioral health</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universally applicable to the greatest extent possible</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crucial from a public health perspective</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comprised of measures that are highly aligned across existing payer ACO contract measures</a:t>
            </a:r>
          </a:p>
          <a:p>
            <a:pPr marL="1085850" lvl="2" indent="-285750">
              <a:spcBef>
                <a:spcPts val="0"/>
              </a:spcBef>
              <a:spcAft>
                <a:spcPts val="1200"/>
              </a:spcAft>
              <a:buFont typeface="Arial" pitchFamily="34" charset="0"/>
              <a:buChar char="–"/>
            </a:pPr>
            <a:r>
              <a:rPr lang="en-US" kern="1200" dirty="0">
                <a:latin typeface="Book Antiqua" panose="02040602050305030304" pitchFamily="18" charset="0"/>
              </a:rPr>
              <a:t>enhances value</a:t>
            </a:r>
          </a:p>
          <a:p>
            <a:pPr marL="1085850" lvl="2" indent="-285750">
              <a:spcBef>
                <a:spcPts val="0"/>
              </a:spcBef>
              <a:spcAft>
                <a:spcPts val="600"/>
              </a:spcAft>
              <a:buFont typeface="Arial" pitchFamily="34" charset="0"/>
              <a:buChar char="–"/>
            </a:pPr>
            <a:endParaRPr lang="en-US" sz="500" b="0" dirty="0"/>
          </a:p>
          <a:p>
            <a:pPr marL="803275" lvl="1" indent="-457200">
              <a:spcAft>
                <a:spcPts val="600"/>
              </a:spcAft>
              <a:buFont typeface="+mj-lt"/>
              <a:buAutoNum type="arabicPeriod"/>
            </a:pPr>
            <a:r>
              <a:rPr lang="en-US" u="sng" dirty="0"/>
              <a:t>Menu</a:t>
            </a:r>
            <a:r>
              <a:rPr lang="en-US" b="0" dirty="0"/>
              <a:t> </a:t>
            </a:r>
            <a:r>
              <a:rPr lang="en-US" sz="1800" b="0" dirty="0"/>
              <a:t>– measures from which payers and ACOs are expected to choose (for the balance of their contractual measure set)</a:t>
            </a:r>
            <a:endParaRPr lang="en-US" dirty="0"/>
          </a:p>
        </p:txBody>
      </p:sp>
    </p:spTree>
    <p:extLst>
      <p:ext uri="{BB962C8B-B14F-4D97-AF65-F5344CB8AC3E}">
        <p14:creationId xmlns:p14="http://schemas.microsoft.com/office/powerpoint/2010/main" val="5813759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455676" y="1371600"/>
            <a:ext cx="8232648" cy="4663440"/>
          </a:xfrm>
        </p:spPr>
        <p:txBody>
          <a:bodyPr/>
          <a:lstStyle/>
          <a:p>
            <a:pPr marL="1085850" lvl="2" indent="-285750">
              <a:spcBef>
                <a:spcPts val="0"/>
              </a:spcBef>
              <a:spcAft>
                <a:spcPts val="0"/>
              </a:spcAft>
              <a:buFont typeface="Arial" pitchFamily="34" charset="0"/>
              <a:buChar char="–"/>
            </a:pPr>
            <a:endParaRPr lang="en-US" sz="500" kern="1200" dirty="0">
              <a:latin typeface="Book Antiqua" panose="02040602050305030304" pitchFamily="18" charset="0"/>
            </a:endParaRPr>
          </a:p>
          <a:p>
            <a:pPr marL="803275" lvl="1" indent="-457200">
              <a:spcBef>
                <a:spcPts val="0"/>
              </a:spcBef>
              <a:spcAft>
                <a:spcPts val="600"/>
              </a:spcAft>
              <a:buFont typeface="+mj-lt"/>
              <a:buAutoNum type="arabicPeriod" startAt="3"/>
            </a:pPr>
            <a:r>
              <a:rPr lang="en-US" u="sng" dirty="0"/>
              <a:t>Monitoring</a:t>
            </a:r>
            <a:r>
              <a:rPr lang="en-US" b="0" dirty="0"/>
              <a:t> – </a:t>
            </a:r>
            <a:r>
              <a:rPr lang="en-US" sz="1800" b="0" dirty="0"/>
              <a:t>measures for which performance will be tracked by the Taskforce, either because a) recent performance is high or b) data are not currently available (</a:t>
            </a:r>
            <a:r>
              <a:rPr lang="en-US" sz="1800" b="0" kern="1200" dirty="0"/>
              <a:t>e.g., some opioid measures).</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measures that utilize claims data will be calculated at the ACO level</a:t>
            </a:r>
          </a:p>
          <a:p>
            <a:pPr marL="1085850" lvl="2" indent="-285750">
              <a:lnSpc>
                <a:spcPct val="100000"/>
              </a:lnSpc>
              <a:spcBef>
                <a:spcPts val="0"/>
              </a:spcBef>
              <a:spcAft>
                <a:spcPts val="0"/>
              </a:spcAft>
              <a:buFont typeface="Arial" pitchFamily="34" charset="0"/>
              <a:buChar char="–"/>
            </a:pPr>
            <a:r>
              <a:rPr lang="en-US" kern="1200" dirty="0">
                <a:latin typeface="Book Antiqua" panose="02040602050305030304" pitchFamily="18" charset="0"/>
              </a:rPr>
              <a:t>measures that utilize clinical data will be calculated at alternative levels (e.g., hospital, state)</a:t>
            </a:r>
          </a:p>
          <a:p>
            <a:pPr marL="1085850" lvl="2" indent="-285750">
              <a:lnSpc>
                <a:spcPct val="100000"/>
              </a:lnSpc>
              <a:spcBef>
                <a:spcPts val="0"/>
              </a:spcBef>
              <a:spcAft>
                <a:spcPts val="0"/>
              </a:spcAft>
              <a:buFont typeface="Arial" pitchFamily="34" charset="0"/>
              <a:buChar char="–"/>
            </a:pPr>
            <a:endParaRPr lang="en-US" kern="1200" dirty="0">
              <a:latin typeface="Book Antiqua" panose="02040602050305030304" pitchFamily="18" charset="0"/>
            </a:endParaRPr>
          </a:p>
          <a:p>
            <a:pPr marL="1085850" lvl="2" indent="-285750">
              <a:lnSpc>
                <a:spcPct val="100000"/>
              </a:lnSpc>
              <a:spcBef>
                <a:spcPts val="0"/>
              </a:spcBef>
              <a:spcAft>
                <a:spcPts val="0"/>
              </a:spcAft>
              <a:buFont typeface="Arial" pitchFamily="34" charset="0"/>
              <a:buChar char="–"/>
            </a:pPr>
            <a:endParaRPr lang="en-US" sz="500" dirty="0"/>
          </a:p>
          <a:p>
            <a:pPr marL="803275" lvl="1" indent="-457200">
              <a:spcBef>
                <a:spcPts val="0"/>
              </a:spcBef>
              <a:spcAft>
                <a:spcPts val="600"/>
              </a:spcAft>
              <a:buFont typeface="+mj-lt"/>
              <a:buAutoNum type="arabicPeriod" startAt="3"/>
            </a:pPr>
            <a:r>
              <a:rPr lang="en-US" u="sng" dirty="0"/>
              <a:t>Developmental</a:t>
            </a:r>
          </a:p>
          <a:p>
            <a:pPr marL="1085850" lvl="2" indent="-285750">
              <a:lnSpc>
                <a:spcPct val="100000"/>
              </a:lnSpc>
              <a:spcBef>
                <a:spcPts val="0"/>
              </a:spcBef>
              <a:spcAft>
                <a:spcPts val="600"/>
              </a:spcAft>
              <a:buFont typeface="Arial" pitchFamily="34" charset="0"/>
              <a:buChar char="–"/>
            </a:pPr>
            <a:r>
              <a:rPr lang="en-US" i="1" kern="1200" dirty="0">
                <a:latin typeface="Book Antiqua" panose="02040602050305030304" pitchFamily="18" charset="0"/>
              </a:rPr>
              <a:t>measure concepts </a:t>
            </a:r>
            <a:r>
              <a:rPr lang="en-US" kern="1200" dirty="0">
                <a:latin typeface="Book Antiqua" panose="02040602050305030304" pitchFamily="18" charset="0"/>
              </a:rPr>
              <a:t>that address important areas of health or outcomes, but for which a specific measure has not been defined, and </a:t>
            </a:r>
          </a:p>
          <a:p>
            <a:pPr marL="1085850" lvl="2" indent="-285750">
              <a:lnSpc>
                <a:spcPct val="100000"/>
              </a:lnSpc>
              <a:spcBef>
                <a:spcPts val="0"/>
              </a:spcBef>
              <a:spcAft>
                <a:spcPts val="0"/>
              </a:spcAft>
              <a:buFont typeface="Arial" pitchFamily="34" charset="0"/>
              <a:buChar char="–"/>
            </a:pPr>
            <a:r>
              <a:rPr lang="en-US" i="1" kern="1200" dirty="0">
                <a:latin typeface="Book Antiqua" panose="02040602050305030304" pitchFamily="18" charset="0"/>
              </a:rPr>
              <a:t>measures</a:t>
            </a:r>
            <a:r>
              <a:rPr lang="en-US" kern="1200" dirty="0">
                <a:latin typeface="Book Antiqua" panose="02040602050305030304" pitchFamily="18" charset="0"/>
              </a:rPr>
              <a:t> that address important areas of health or outcomes but are not yet validated and/or tested for implementation (e.g., weight loss, tobacco quit rate)</a:t>
            </a:r>
          </a:p>
          <a:p>
            <a:pPr marL="1085850" lvl="2" indent="-285750">
              <a:lnSpc>
                <a:spcPct val="100000"/>
              </a:lnSpc>
              <a:spcBef>
                <a:spcPts val="0"/>
              </a:spcBef>
              <a:spcAft>
                <a:spcPts val="0"/>
              </a:spcAft>
              <a:buFont typeface="Arial" pitchFamily="34" charset="0"/>
              <a:buChar char="–"/>
            </a:pPr>
            <a:endParaRPr lang="en-US" sz="500" kern="1200" dirty="0">
              <a:latin typeface="Book Antiqua" panose="02040602050305030304" pitchFamily="18" charset="0"/>
            </a:endParaRPr>
          </a:p>
          <a:p>
            <a:pPr marL="1085850" lvl="2" indent="-285750">
              <a:lnSpc>
                <a:spcPct val="100000"/>
              </a:lnSpc>
              <a:spcBef>
                <a:spcPts val="0"/>
              </a:spcBef>
              <a:spcAft>
                <a:spcPts val="0"/>
              </a:spcAft>
              <a:buFont typeface="Arial" pitchFamily="34" charset="0"/>
              <a:buChar char="–"/>
            </a:pPr>
            <a:endParaRPr lang="en-US" sz="500" kern="1200" dirty="0">
              <a:latin typeface="Book Antiqua" panose="02040602050305030304" pitchFamily="18" charset="0"/>
            </a:endParaRPr>
          </a:p>
        </p:txBody>
      </p:sp>
    </p:spTree>
    <p:extLst>
      <p:ext uri="{BB962C8B-B14F-4D97-AF65-F5344CB8AC3E}">
        <p14:creationId xmlns:p14="http://schemas.microsoft.com/office/powerpoint/2010/main" val="3414596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295400"/>
            <a:ext cx="8156448" cy="4663440"/>
          </a:xfrm>
        </p:spPr>
        <p:txBody>
          <a:bodyPr/>
          <a:lstStyle/>
          <a:p>
            <a:r>
              <a:rPr lang="en-US" dirty="0"/>
              <a:t>The Taskforce initially agreed with the concept of the following two categories, but wanted to revisit the parameters for each measure category:</a:t>
            </a:r>
            <a:endParaRPr lang="en-US" sz="500" dirty="0"/>
          </a:p>
          <a:p>
            <a:pPr marL="803275" lvl="1" indent="-457200">
              <a:spcBef>
                <a:spcPts val="0"/>
              </a:spcBef>
              <a:spcAft>
                <a:spcPts val="0"/>
              </a:spcAft>
              <a:buFont typeface="+mj-lt"/>
              <a:buAutoNum type="arabicPeriod" startAt="5"/>
            </a:pPr>
            <a:r>
              <a:rPr lang="en-US" u="sng" dirty="0"/>
              <a:t>Supplemental</a:t>
            </a:r>
            <a:endParaRPr lang="en-US" b="0" dirty="0"/>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pay-for-performance measures that are outside of the Core and Menu Sets, are of mutual interest to a given payer-ACO dyad, and are limited to two in number.</a:t>
            </a:r>
          </a:p>
          <a:p>
            <a:pPr marL="803275" lvl="1" indent="-457200">
              <a:spcBef>
                <a:spcPts val="0"/>
              </a:spcBef>
              <a:spcAft>
                <a:spcPts val="0"/>
              </a:spcAft>
              <a:buFont typeface="+mj-lt"/>
              <a:buAutoNum type="arabicPeriod" startAt="5"/>
            </a:pPr>
            <a:endParaRPr lang="en-US" sz="500" b="0" dirty="0"/>
          </a:p>
          <a:p>
            <a:pPr marL="803275" lvl="1" indent="-457200">
              <a:spcBef>
                <a:spcPts val="0"/>
              </a:spcBef>
              <a:spcAft>
                <a:spcPts val="0"/>
              </a:spcAft>
              <a:buFont typeface="+mj-lt"/>
              <a:buAutoNum type="arabicPeriod" startAt="5"/>
            </a:pPr>
            <a:r>
              <a:rPr lang="en-US" u="sng" dirty="0"/>
              <a:t>Pay-for-Reporting</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measures that adhere to the criteria for Supplemental measures but are included in ACO contracts with financial incentives for reporting, and are limited to two in number.</a:t>
            </a:r>
          </a:p>
        </p:txBody>
      </p:sp>
    </p:spTree>
    <p:extLst>
      <p:ext uri="{BB962C8B-B14F-4D97-AF65-F5344CB8AC3E}">
        <p14:creationId xmlns:p14="http://schemas.microsoft.com/office/powerpoint/2010/main" val="2704655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2000"/>
                                        <p:tgtEl>
                                          <p:spTgt spid="4">
                                            <p:txEl>
                                              <p:pRg st="0" end="0"/>
                                            </p:txEl>
                                          </p:spTgt>
                                        </p:tgtEl>
                                      </p:cBhvr>
                                    </p:animEffect>
                                    <p:set>
                                      <p:cBhvr>
                                        <p:cTn id="7" dur="1" fill="hold">
                                          <p:stCondLst>
                                            <p:cond delay="1999"/>
                                          </p:stCondLst>
                                        </p:cTn>
                                        <p:tgtEl>
                                          <p:spTgt spid="4">
                                            <p:txEl>
                                              <p:pRg st="0" end="0"/>
                                            </p:txEl>
                                          </p:spTgt>
                                        </p:tgtEl>
                                        <p:attrNameLst>
                                          <p:attrName>style.visibility</p:attrName>
                                        </p:attrNameLst>
                                      </p:cBhvr>
                                      <p:to>
                                        <p:strVal val="hidden"/>
                                      </p:to>
                                    </p:set>
                                  </p:childTnLst>
                                </p:cTn>
                              </p:par>
                              <p:par>
                                <p:cTn id="8" presetID="21" presetClass="exit" presetSubtype="1" fill="hold" grpId="0" nodeType="withEffect">
                                  <p:stCondLst>
                                    <p:cond delay="0"/>
                                  </p:stCondLst>
                                  <p:childTnLst>
                                    <p:animEffect transition="out" filter="wheel(1)">
                                      <p:cBhvr>
                                        <p:cTn id="9" dur="2000"/>
                                        <p:tgtEl>
                                          <p:spTgt spid="4">
                                            <p:txEl>
                                              <p:pRg st="1" end="1"/>
                                            </p:txEl>
                                          </p:spTgt>
                                        </p:tgtEl>
                                      </p:cBhvr>
                                    </p:animEffect>
                                    <p:set>
                                      <p:cBhvr>
                                        <p:cTn id="10" dur="1" fill="hold">
                                          <p:stCondLst>
                                            <p:cond delay="1999"/>
                                          </p:stCondLst>
                                        </p:cTn>
                                        <p:tgtEl>
                                          <p:spTgt spid="4">
                                            <p:txEl>
                                              <p:pRg st="1" end="1"/>
                                            </p:txEl>
                                          </p:spTgt>
                                        </p:tgtEl>
                                        <p:attrNameLst>
                                          <p:attrName>style.visibility</p:attrName>
                                        </p:attrNameLst>
                                      </p:cBhvr>
                                      <p:to>
                                        <p:strVal val="hidden"/>
                                      </p:to>
                                    </p:set>
                                  </p:childTnLst>
                                </p:cTn>
                              </p:par>
                              <p:par>
                                <p:cTn id="11" presetID="21" presetClass="exit" presetSubtype="1" fill="hold" grpId="0" nodeType="withEffect">
                                  <p:stCondLst>
                                    <p:cond delay="0"/>
                                  </p:stCondLst>
                                  <p:childTnLst>
                                    <p:animEffect transition="out" filter="wheel(1)">
                                      <p:cBhvr>
                                        <p:cTn id="12" dur="2000"/>
                                        <p:tgtEl>
                                          <p:spTgt spid="4">
                                            <p:txEl>
                                              <p:pRg st="2" end="2"/>
                                            </p:txEl>
                                          </p:spTgt>
                                        </p:tgtEl>
                                      </p:cBhvr>
                                    </p:animEffect>
                                    <p:set>
                                      <p:cBhvr>
                                        <p:cTn id="13" dur="1" fill="hold">
                                          <p:stCondLst>
                                            <p:cond delay="1999"/>
                                          </p:stCondLst>
                                        </p:cTn>
                                        <p:tgtEl>
                                          <p:spTgt spid="4">
                                            <p:txEl>
                                              <p:pRg st="2" end="2"/>
                                            </p:txEl>
                                          </p:spTgt>
                                        </p:tgtEl>
                                        <p:attrNameLst>
                                          <p:attrName>style.visibility</p:attrName>
                                        </p:attrNameLst>
                                      </p:cBhvr>
                                      <p:to>
                                        <p:strVal val="hidden"/>
                                      </p:to>
                                    </p:set>
                                  </p:childTnLst>
                                </p:cTn>
                              </p:par>
                              <p:par>
                                <p:cTn id="14" presetID="21" presetClass="exit" presetSubtype="1" fill="hold" grpId="0" nodeType="withEffect">
                                  <p:stCondLst>
                                    <p:cond delay="0"/>
                                  </p:stCondLst>
                                  <p:childTnLst>
                                    <p:animEffect transition="out" filter="wheel(1)">
                                      <p:cBhvr>
                                        <p:cTn id="15" dur="2000"/>
                                        <p:tgtEl>
                                          <p:spTgt spid="4">
                                            <p:txEl>
                                              <p:pRg st="4" end="4"/>
                                            </p:txEl>
                                          </p:spTgt>
                                        </p:tgtEl>
                                      </p:cBhvr>
                                    </p:animEffect>
                                    <p:set>
                                      <p:cBhvr>
                                        <p:cTn id="16" dur="1" fill="hold">
                                          <p:stCondLst>
                                            <p:cond delay="1999"/>
                                          </p:stCondLst>
                                        </p:cTn>
                                        <p:tgtEl>
                                          <p:spTgt spid="4">
                                            <p:txEl>
                                              <p:pRg st="4" end="4"/>
                                            </p:txEl>
                                          </p:spTgt>
                                        </p:tgtEl>
                                        <p:attrNameLst>
                                          <p:attrName>style.visibility</p:attrName>
                                        </p:attrNameLst>
                                      </p:cBhvr>
                                      <p:to>
                                        <p:strVal val="hidden"/>
                                      </p:to>
                                    </p:set>
                                  </p:childTnLst>
                                </p:cTn>
                              </p:par>
                              <p:par>
                                <p:cTn id="17" presetID="21" presetClass="exit" presetSubtype="1" fill="hold" grpId="0" nodeType="withEffect">
                                  <p:stCondLst>
                                    <p:cond delay="0"/>
                                  </p:stCondLst>
                                  <p:childTnLst>
                                    <p:animEffect transition="out" filter="wheel(1)">
                                      <p:cBhvr>
                                        <p:cTn id="18" dur="2000"/>
                                        <p:tgtEl>
                                          <p:spTgt spid="4">
                                            <p:txEl>
                                              <p:pRg st="5" end="5"/>
                                            </p:txEl>
                                          </p:spTgt>
                                        </p:tgtEl>
                                      </p:cBhvr>
                                    </p:animEffect>
                                    <p:set>
                                      <p:cBhvr>
                                        <p:cTn id="19" dur="1" fill="hold">
                                          <p:stCondLst>
                                            <p:cond delay="1999"/>
                                          </p:stCondLst>
                                        </p:cTn>
                                        <p:tgtEl>
                                          <p:spTgt spid="4">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295400"/>
            <a:ext cx="8156448" cy="4663440"/>
          </a:xfrm>
        </p:spPr>
        <p:txBody>
          <a:bodyPr/>
          <a:lstStyle/>
          <a:p>
            <a:r>
              <a:rPr lang="en-US" dirty="0"/>
              <a:t>Taskforce staff are proposing to replace the “Supplemental” and “Pay-for-Reporting” categories with the following: </a:t>
            </a:r>
            <a:endParaRPr lang="en-US" sz="500" dirty="0"/>
          </a:p>
          <a:p>
            <a:pPr marL="803275" lvl="1" indent="-457200">
              <a:spcBef>
                <a:spcPts val="0"/>
              </a:spcBef>
              <a:spcAft>
                <a:spcPts val="600"/>
              </a:spcAft>
              <a:buFont typeface="+mj-lt"/>
              <a:buAutoNum type="arabicPeriod" startAt="5"/>
            </a:pPr>
            <a:r>
              <a:rPr lang="en-US" u="sng" dirty="0"/>
              <a:t>Innovation</a:t>
            </a:r>
            <a:r>
              <a:rPr lang="en-US" b="0" dirty="0"/>
              <a:t> – </a:t>
            </a:r>
            <a:r>
              <a:rPr lang="en-US" sz="1800" b="0" kern="1200" dirty="0"/>
              <a:t>measures that a health plan is using in contracts and which a) address clinical topics or clinical outcomes that are not addressed in the Core and Menu Sets </a:t>
            </a:r>
            <a:r>
              <a:rPr lang="en-US" sz="1800" u="sng" kern="1200" dirty="0"/>
              <a:t>and</a:t>
            </a:r>
            <a:r>
              <a:rPr lang="en-US" sz="1800" b="0" kern="1200" dirty="0"/>
              <a:t> b) have not been considered and rejected by the Taskforce.</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Innovation measures can be used as pay-for-performance </a:t>
            </a:r>
            <a:r>
              <a:rPr lang="en-US" b="1" i="1" kern="1200" dirty="0">
                <a:latin typeface="Book Antiqua" panose="02040602050305030304" pitchFamily="18" charset="0"/>
              </a:rPr>
              <a:t>or</a:t>
            </a:r>
            <a:r>
              <a:rPr lang="en-US" kern="1200" dirty="0">
                <a:latin typeface="Book Antiqua" panose="02040602050305030304" pitchFamily="18" charset="0"/>
              </a:rPr>
              <a:t> pay-for-reporting at the mutual agreement of the payer and ACO.</a:t>
            </a:r>
          </a:p>
          <a:p>
            <a:pPr marL="1085850" lvl="2" indent="-285750">
              <a:lnSpc>
                <a:spcPct val="100000"/>
              </a:lnSpc>
              <a:spcBef>
                <a:spcPts val="0"/>
              </a:spcBef>
              <a:spcAft>
                <a:spcPts val="600"/>
              </a:spcAft>
              <a:buFont typeface="Arial" pitchFamily="34" charset="0"/>
              <a:buChar char="–"/>
            </a:pPr>
            <a:r>
              <a:rPr lang="en-US" kern="1200" dirty="0">
                <a:latin typeface="Book Antiqua" panose="02040602050305030304" pitchFamily="18" charset="0"/>
              </a:rPr>
              <a:t>Innovation measures, at the outset, will not be limited in number.  However, the Taskforce will revisit this decision in the next two years to ensure the measure category is not undermining the goal of alignment.  In the meantime, Taskforce staff will develop a process for payers and ACOs to submit information on use of Innovation measures to support understanding of their use.</a:t>
            </a:r>
          </a:p>
        </p:txBody>
      </p:sp>
    </p:spTree>
    <p:extLst>
      <p:ext uri="{BB962C8B-B14F-4D97-AF65-F5344CB8AC3E}">
        <p14:creationId xmlns:p14="http://schemas.microsoft.com/office/powerpoint/2010/main" val="3801386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anim calcmode="lin" valueType="num">
                                      <p:cBhvr>
                                        <p:cTn id="1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DE85F-2556-4D0E-928E-7D197961E345}"/>
              </a:ext>
            </a:extLst>
          </p:cNvPr>
          <p:cNvSpPr>
            <a:spLocks noGrp="1"/>
          </p:cNvSpPr>
          <p:nvPr>
            <p:ph type="title"/>
          </p:nvPr>
        </p:nvSpPr>
        <p:spPr>
          <a:xfrm>
            <a:off x="736600" y="109538"/>
            <a:ext cx="5816600" cy="762000"/>
          </a:xfrm>
        </p:spPr>
        <p:txBody>
          <a:bodyPr/>
          <a:lstStyle/>
          <a:p>
            <a:r>
              <a:rPr lang="en-US" dirty="0"/>
              <a:t>Discuss Implementation of Measure Set </a:t>
            </a:r>
            <a:r>
              <a:rPr lang="en-US" i="1" dirty="0"/>
              <a:t>Measure Categories (Cont’d)</a:t>
            </a:r>
            <a:endParaRPr lang="en-US" dirty="0"/>
          </a:p>
        </p:txBody>
      </p:sp>
      <p:sp>
        <p:nvSpPr>
          <p:cNvPr id="4" name="Content Placeholder 3">
            <a:extLst>
              <a:ext uri="{FF2B5EF4-FFF2-40B4-BE49-F238E27FC236}">
                <a16:creationId xmlns:a16="http://schemas.microsoft.com/office/drawing/2014/main" id="{DC00CD1A-62C6-437E-A148-605BEE2EA4D6}"/>
              </a:ext>
            </a:extLst>
          </p:cNvPr>
          <p:cNvSpPr>
            <a:spLocks noGrp="1"/>
          </p:cNvSpPr>
          <p:nvPr>
            <p:ph sz="half" idx="1"/>
          </p:nvPr>
        </p:nvSpPr>
        <p:spPr>
          <a:xfrm>
            <a:off x="530352" y="1295400"/>
            <a:ext cx="8156448" cy="4663440"/>
          </a:xfrm>
        </p:spPr>
        <p:txBody>
          <a:bodyPr/>
          <a:lstStyle/>
          <a:p>
            <a:r>
              <a:rPr lang="en-US" dirty="0"/>
              <a:t>The Taskforce will be revisiting the following measure category:</a:t>
            </a:r>
            <a:endParaRPr lang="en-US" sz="500" dirty="0"/>
          </a:p>
          <a:p>
            <a:pPr marL="803275" lvl="1" indent="-457200">
              <a:spcAft>
                <a:spcPts val="600"/>
              </a:spcAft>
              <a:buFont typeface="+mj-lt"/>
              <a:buAutoNum type="arabicPeriod" startAt="6"/>
            </a:pPr>
            <a:r>
              <a:rPr lang="en-US" u="sng" dirty="0"/>
              <a:t>On Deck</a:t>
            </a:r>
            <a:r>
              <a:rPr lang="en-US" sz="1800" b="0" dirty="0"/>
              <a:t> – measures that will be moved into the contractual measure set in the next two (or three) years</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rPr>
              <a:t>measures of importance to the Taskforce, but not ready for implementation.  The measures do not necessarily require testing or further refinement (i.e., they are not developmental).</a:t>
            </a:r>
          </a:p>
          <a:p>
            <a:pPr marL="800100" lvl="2" indent="0">
              <a:spcBef>
                <a:spcPts val="0"/>
              </a:spcBef>
              <a:spcAft>
                <a:spcPts val="600"/>
              </a:spcAft>
            </a:pPr>
            <a:endParaRPr lang="en-US" sz="500" kern="1200" dirty="0">
              <a:latin typeface="Book Antiqua" panose="02040602050305030304" pitchFamily="18" charset="0"/>
            </a:endParaRPr>
          </a:p>
        </p:txBody>
      </p:sp>
    </p:spTree>
    <p:extLst>
      <p:ext uri="{BB962C8B-B14F-4D97-AF65-F5344CB8AC3E}">
        <p14:creationId xmlns:p14="http://schemas.microsoft.com/office/powerpoint/2010/main" val="26024579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3">
            <a:extLst>
              <a:ext uri="{FF2B5EF4-FFF2-40B4-BE49-F238E27FC236}">
                <a16:creationId xmlns:a16="http://schemas.microsoft.com/office/drawing/2014/main" id="{D7CD6FAD-E3D1-4048-84FA-4FA9CB9685EF}"/>
              </a:ext>
            </a:extLst>
          </p:cNvPr>
          <p:cNvSpPr>
            <a:spLocks noGrp="1"/>
          </p:cNvSpPr>
          <p:nvPr>
            <p:ph sz="half" idx="1"/>
          </p:nvPr>
        </p:nvSpPr>
        <p:spPr>
          <a:xfrm>
            <a:off x="530352" y="1295400"/>
            <a:ext cx="8156448" cy="4663440"/>
          </a:xfrm>
        </p:spPr>
        <p:txBody>
          <a:bodyPr/>
          <a:lstStyle/>
          <a:p>
            <a:pPr marL="0" indent="0">
              <a:buNone/>
            </a:pPr>
            <a:r>
              <a:rPr lang="en-US" i="1" u="sng" dirty="0"/>
              <a:t>Possible</a:t>
            </a:r>
            <a:r>
              <a:rPr lang="en-US" u="sng" dirty="0"/>
              <a:t> Evolution of Measure Set Categories</a:t>
            </a:r>
            <a:endParaRPr lang="en-US" sz="500" u="sng" dirty="0"/>
          </a:p>
        </p:txBody>
      </p:sp>
      <p:sp>
        <p:nvSpPr>
          <p:cNvPr id="3" name="Title 2"/>
          <p:cNvSpPr>
            <a:spLocks noGrp="1"/>
          </p:cNvSpPr>
          <p:nvPr>
            <p:ph type="title"/>
          </p:nvPr>
        </p:nvSpPr>
        <p:spPr>
          <a:xfrm>
            <a:off x="736600" y="109538"/>
            <a:ext cx="5903696" cy="762000"/>
          </a:xfrm>
        </p:spPr>
        <p:txBody>
          <a:bodyPr/>
          <a:lstStyle/>
          <a:p>
            <a:r>
              <a:rPr lang="en-US" dirty="0"/>
              <a:t>Discuss Implementation of Measure Set </a:t>
            </a:r>
            <a:r>
              <a:rPr lang="en-US" i="1" dirty="0"/>
              <a:t>Measure Categories (Cont’d)</a:t>
            </a:r>
            <a:endParaRPr lang="en-US" dirty="0"/>
          </a:p>
        </p:txBody>
      </p:sp>
      <p:grpSp>
        <p:nvGrpSpPr>
          <p:cNvPr id="7" name="Group 6"/>
          <p:cNvGrpSpPr/>
          <p:nvPr/>
        </p:nvGrpSpPr>
        <p:grpSpPr>
          <a:xfrm>
            <a:off x="4467312" y="2133600"/>
            <a:ext cx="2527225" cy="2527225"/>
            <a:chOff x="2774987" y="1014449"/>
            <a:chExt cx="2527225" cy="2527225"/>
          </a:xfrm>
          <a:solidFill>
            <a:schemeClr val="accent6">
              <a:lumMod val="20000"/>
              <a:lumOff val="80000"/>
            </a:schemeClr>
          </a:solidFill>
        </p:grpSpPr>
        <p:sp>
          <p:nvSpPr>
            <p:cNvPr id="20" name="Oval 19"/>
            <p:cNvSpPr/>
            <p:nvPr/>
          </p:nvSpPr>
          <p:spPr>
            <a:xfrm>
              <a:off x="2774987" y="1014449"/>
              <a:ext cx="2527225" cy="2527225"/>
            </a:xfrm>
            <a:prstGeom prst="ellipse">
              <a:avLst/>
            </a:prstGeom>
            <a:grpFill/>
            <a:ln w="38100">
              <a:solidFill>
                <a:schemeClr val="accent2">
                  <a:lumMod val="75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algn="r"/>
              <a:endParaRPr lang="en-US" dirty="0">
                <a:ln w="57150">
                  <a:solidFill>
                    <a:schemeClr val="tx1"/>
                  </a:solidFill>
                </a:ln>
              </a:endParaRPr>
            </a:p>
            <a:p>
              <a:pPr algn="r"/>
              <a:endParaRPr lang="en-US" dirty="0"/>
            </a:p>
            <a:p>
              <a:pPr algn="r"/>
              <a:endParaRPr lang="en-US" dirty="0"/>
            </a:p>
            <a:p>
              <a:pPr algn="r"/>
              <a:endParaRPr lang="en-US" dirty="0"/>
            </a:p>
            <a:p>
              <a:pPr algn="r"/>
              <a:endParaRPr lang="en-US" dirty="0"/>
            </a:p>
            <a:p>
              <a:r>
                <a:rPr lang="en-US" dirty="0"/>
                <a:t>4. Menu</a:t>
              </a:r>
            </a:p>
          </p:txBody>
        </p:sp>
        <p:sp>
          <p:nvSpPr>
            <p:cNvPr id="21" name="Oval 4"/>
            <p:cNvSpPr/>
            <p:nvPr/>
          </p:nvSpPr>
          <p:spPr>
            <a:xfrm>
              <a:off x="3145091" y="1384553"/>
              <a:ext cx="1787017" cy="1787017"/>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68580" tIns="68580" rIns="68580" bIns="68580" numCol="1" spcCol="1270" anchor="ctr" anchorCtr="0">
              <a:noAutofit/>
            </a:bodyPr>
            <a:lstStyle/>
            <a:p>
              <a:pPr lvl="0" algn="r" defTabSz="2400300">
                <a:lnSpc>
                  <a:spcPct val="90000"/>
                </a:lnSpc>
                <a:spcBef>
                  <a:spcPct val="0"/>
                </a:spcBef>
                <a:spcAft>
                  <a:spcPct val="35000"/>
                </a:spcAft>
              </a:pPr>
              <a:endParaRPr lang="en-US" sz="5400" kern="1200" dirty="0"/>
            </a:p>
          </p:txBody>
        </p:sp>
      </p:grpSp>
      <p:grpSp>
        <p:nvGrpSpPr>
          <p:cNvPr id="9" name="Group 8"/>
          <p:cNvGrpSpPr/>
          <p:nvPr/>
        </p:nvGrpSpPr>
        <p:grpSpPr>
          <a:xfrm>
            <a:off x="7127010" y="2427948"/>
            <a:ext cx="1938528" cy="1938528"/>
            <a:chOff x="5052598" y="1646256"/>
            <a:chExt cx="1263612" cy="1263612"/>
          </a:xfrm>
          <a:solidFill>
            <a:srgbClr val="FFC000"/>
          </a:solidFill>
        </p:grpSpPr>
        <p:sp>
          <p:nvSpPr>
            <p:cNvPr id="16" name="Oval 15"/>
            <p:cNvSpPr/>
            <p:nvPr/>
          </p:nvSpPr>
          <p:spPr>
            <a:xfrm>
              <a:off x="5052598" y="1646256"/>
              <a:ext cx="1263612" cy="1263612"/>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dirty="0"/>
                <a:t>6</a:t>
              </a:r>
              <a:r>
                <a:rPr lang="en-US" kern="1200" dirty="0"/>
                <a:t>. Monitoring</a:t>
              </a:r>
            </a:p>
          </p:txBody>
        </p:sp>
      </p:grpSp>
      <p:grpSp>
        <p:nvGrpSpPr>
          <p:cNvPr id="11" name="Group 10"/>
          <p:cNvGrpSpPr/>
          <p:nvPr/>
        </p:nvGrpSpPr>
        <p:grpSpPr>
          <a:xfrm>
            <a:off x="5334000" y="2514600"/>
            <a:ext cx="1945496" cy="1753654"/>
            <a:chOff x="1155238" y="1202207"/>
            <a:chExt cx="1684310" cy="1522609"/>
          </a:xfrm>
          <a:solidFill>
            <a:schemeClr val="accent6">
              <a:lumMod val="60000"/>
              <a:lumOff val="40000"/>
            </a:schemeClr>
          </a:solidFill>
        </p:grpSpPr>
        <p:sp>
          <p:nvSpPr>
            <p:cNvPr id="12" name="Oval 11"/>
            <p:cNvSpPr/>
            <p:nvPr/>
          </p:nvSpPr>
          <p:spPr>
            <a:xfrm>
              <a:off x="1155238" y="1202207"/>
              <a:ext cx="1237556" cy="1163682"/>
            </a:xfrm>
            <a:prstGeom prst="ellipse">
              <a:avLst/>
            </a:prstGeom>
            <a:solidFill>
              <a:schemeClr val="tx2">
                <a:lumMod val="75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dirty="0">
                <a:solidFill>
                  <a:schemeClr val="bg1"/>
                </a:solidFill>
              </a:endParaRPr>
            </a:p>
            <a:p>
              <a:pPr algn="ctr"/>
              <a:r>
                <a:rPr lang="en-US" dirty="0">
                  <a:solidFill>
                    <a:schemeClr val="bg1"/>
                  </a:solidFill>
                </a:rPr>
                <a:t>5. Core</a:t>
              </a:r>
            </a:p>
          </p:txBody>
        </p:sp>
        <p:sp>
          <p:nvSpPr>
            <p:cNvPr id="13" name="Oval 12"/>
            <p:cNvSpPr/>
            <p:nvPr/>
          </p:nvSpPr>
          <p:spPr>
            <a:xfrm>
              <a:off x="1946040" y="1831308"/>
              <a:ext cx="893508" cy="893508"/>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dirty="0"/>
            </a:p>
          </p:txBody>
        </p:sp>
      </p:grpSp>
      <p:grpSp>
        <p:nvGrpSpPr>
          <p:cNvPr id="53" name="Group 52"/>
          <p:cNvGrpSpPr/>
          <p:nvPr/>
        </p:nvGrpSpPr>
        <p:grpSpPr>
          <a:xfrm>
            <a:off x="2438399" y="2427948"/>
            <a:ext cx="1938528" cy="1938528"/>
            <a:chOff x="5052598" y="1646256"/>
            <a:chExt cx="1263612" cy="1263612"/>
          </a:xfrm>
          <a:solidFill>
            <a:srgbClr val="FFC000"/>
          </a:solidFill>
        </p:grpSpPr>
        <p:sp>
          <p:nvSpPr>
            <p:cNvPr id="54" name="Oval 53"/>
            <p:cNvSpPr/>
            <p:nvPr/>
          </p:nvSpPr>
          <p:spPr>
            <a:xfrm>
              <a:off x="5052598" y="1646256"/>
              <a:ext cx="1263612" cy="1263612"/>
            </a:xfrm>
            <a:prstGeom prst="ellipse">
              <a:avLst/>
            </a:prstGeom>
            <a:pattFill prst="dkDn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5"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kern="1200" dirty="0"/>
                <a:t>2. On Deck</a:t>
              </a:r>
            </a:p>
          </p:txBody>
        </p:sp>
      </p:grpSp>
      <p:grpSp>
        <p:nvGrpSpPr>
          <p:cNvPr id="56" name="Group 55"/>
          <p:cNvGrpSpPr/>
          <p:nvPr/>
        </p:nvGrpSpPr>
        <p:grpSpPr>
          <a:xfrm>
            <a:off x="381000" y="2427948"/>
            <a:ext cx="1942368" cy="1938528"/>
            <a:chOff x="5052598" y="1646256"/>
            <a:chExt cx="1263612" cy="1263612"/>
          </a:xfrm>
          <a:solidFill>
            <a:srgbClr val="FFC000"/>
          </a:solidFill>
        </p:grpSpPr>
        <p:sp>
          <p:nvSpPr>
            <p:cNvPr id="57" name="Oval 56"/>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8"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kern="1200" dirty="0"/>
                <a:t>1. Developmental</a:t>
              </a:r>
            </a:p>
          </p:txBody>
        </p:sp>
      </p:grpSp>
      <p:sp>
        <p:nvSpPr>
          <p:cNvPr id="22" name="Shape 21"/>
          <p:cNvSpPr/>
          <p:nvPr/>
        </p:nvSpPr>
        <p:spPr>
          <a:xfrm rot="929596">
            <a:off x="3853764" y="3258758"/>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6" name="Shape 25">
            <a:extLst>
              <a:ext uri="{FF2B5EF4-FFF2-40B4-BE49-F238E27FC236}">
                <a16:creationId xmlns:a16="http://schemas.microsoft.com/office/drawing/2014/main" id="{7CF5B516-6C56-4203-9DD5-B6A3189476C4}"/>
              </a:ext>
            </a:extLst>
          </p:cNvPr>
          <p:cNvSpPr/>
          <p:nvPr/>
        </p:nvSpPr>
        <p:spPr>
          <a:xfrm rot="10800000" flipH="1">
            <a:off x="1433171" y="1828800"/>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3" name="Group 22">
            <a:extLst>
              <a:ext uri="{FF2B5EF4-FFF2-40B4-BE49-F238E27FC236}">
                <a16:creationId xmlns:a16="http://schemas.microsoft.com/office/drawing/2014/main" id="{039D1C5F-AD49-4367-A2F0-97ACBAAFBE38}"/>
              </a:ext>
            </a:extLst>
          </p:cNvPr>
          <p:cNvGrpSpPr/>
          <p:nvPr/>
        </p:nvGrpSpPr>
        <p:grpSpPr>
          <a:xfrm>
            <a:off x="2362200" y="4648200"/>
            <a:ext cx="1942368" cy="1938528"/>
            <a:chOff x="5052598" y="1646256"/>
            <a:chExt cx="1263612" cy="1263612"/>
          </a:xfrm>
          <a:solidFill>
            <a:srgbClr val="FFC000"/>
          </a:solidFill>
        </p:grpSpPr>
        <p:sp>
          <p:nvSpPr>
            <p:cNvPr id="25" name="Oval 24">
              <a:extLst>
                <a:ext uri="{FF2B5EF4-FFF2-40B4-BE49-F238E27FC236}">
                  <a16:creationId xmlns:a16="http://schemas.microsoft.com/office/drawing/2014/main" id="{E006D699-4F95-4D3E-871A-513EF3D63F88}"/>
                </a:ext>
              </a:extLst>
            </p:cNvPr>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8" name="Oval 8">
              <a:extLst>
                <a:ext uri="{FF2B5EF4-FFF2-40B4-BE49-F238E27FC236}">
                  <a16:creationId xmlns:a16="http://schemas.microsoft.com/office/drawing/2014/main" id="{12943C21-35E6-43A7-81B4-93E2485F4C02}"/>
                </a:ext>
              </a:extLst>
            </p:cNvPr>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dirty="0"/>
                <a:t>3</a:t>
              </a:r>
              <a:r>
                <a:rPr lang="en-US" kern="1200" dirty="0"/>
                <a:t>. Innovation</a:t>
              </a:r>
            </a:p>
          </p:txBody>
        </p:sp>
      </p:grpSp>
      <p:sp>
        <p:nvSpPr>
          <p:cNvPr id="29" name="Shape 28">
            <a:extLst>
              <a:ext uri="{FF2B5EF4-FFF2-40B4-BE49-F238E27FC236}">
                <a16:creationId xmlns:a16="http://schemas.microsoft.com/office/drawing/2014/main" id="{8AE2C9E5-B8B2-4458-821F-F9AA341BA2B1}"/>
              </a:ext>
            </a:extLst>
          </p:cNvPr>
          <p:cNvSpPr/>
          <p:nvPr/>
        </p:nvSpPr>
        <p:spPr>
          <a:xfrm rot="10800000" flipH="1">
            <a:off x="6538571" y="1843295"/>
            <a:ext cx="1767229" cy="1767229"/>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5" name="Arc 4">
            <a:extLst>
              <a:ext uri="{FF2B5EF4-FFF2-40B4-BE49-F238E27FC236}">
                <a16:creationId xmlns:a16="http://schemas.microsoft.com/office/drawing/2014/main" id="{6C0926E7-2975-414A-BFCF-9F98FDE19DC0}"/>
              </a:ext>
            </a:extLst>
          </p:cNvPr>
          <p:cNvSpPr/>
          <p:nvPr/>
        </p:nvSpPr>
        <p:spPr bwMode="auto">
          <a:xfrm rot="17121446">
            <a:off x="4451234" y="4964281"/>
            <a:ext cx="762000" cy="791901"/>
          </a:xfrm>
          <a:prstGeom prst="arc">
            <a:avLst>
              <a:gd name="adj1" fmla="val 14861398"/>
              <a:gd name="adj2" fmla="val 20669832"/>
            </a:avLst>
          </a:prstGeom>
          <a:solidFill>
            <a:schemeClr val="bg1"/>
          </a:solidFill>
          <a:ln w="44450" cap="flat" cmpd="sng" algn="ctr">
            <a:solidFill>
              <a:schemeClr val="tx2">
                <a:lumMod val="75000"/>
              </a:schemeClr>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141336547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5816600" cy="762000"/>
          </a:xfrm>
        </p:spPr>
        <p:txBody>
          <a:bodyPr/>
          <a:lstStyle/>
          <a:p>
            <a:r>
              <a:rPr lang="en-US" dirty="0"/>
              <a:t>Discuss Public Comment Process</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p:txBody>
          <a:bodyPr/>
          <a:lstStyle/>
          <a:p>
            <a:r>
              <a:rPr lang="en-US" dirty="0"/>
              <a:t>Taskforce staff propose the following process to receive and review public comment.</a:t>
            </a:r>
          </a:p>
          <a:p>
            <a:pPr lvl="1"/>
            <a:r>
              <a:rPr lang="en-US" b="0" dirty="0"/>
              <a:t>Taskforce staff will draft a report that summarizes the Taskforce’s work for the Taskforce to review in mid-July.</a:t>
            </a:r>
          </a:p>
          <a:p>
            <a:pPr lvl="1"/>
            <a:r>
              <a:rPr lang="en-US" b="0" dirty="0"/>
              <a:t>Taskforce staff will </a:t>
            </a:r>
            <a:r>
              <a:rPr lang="en-US" b="0" kern="1200" dirty="0">
                <a:latin typeface="Book Antiqua" panose="02040602050305030304" pitchFamily="18" charset="0"/>
              </a:rPr>
              <a:t>post the report and measure set on the EOHHS website in August, inviting the public to submit written feedback.</a:t>
            </a:r>
          </a:p>
          <a:p>
            <a:pPr lvl="1">
              <a:spcAft>
                <a:spcPts val="0"/>
              </a:spcAft>
            </a:pPr>
            <a:endParaRPr lang="en-US" sz="500" b="0" kern="1200" dirty="0">
              <a:latin typeface="Book Antiqua" panose="02040602050305030304" pitchFamily="18" charset="0"/>
            </a:endParaRPr>
          </a:p>
          <a:p>
            <a:pPr lvl="1"/>
            <a:r>
              <a:rPr lang="en-US" b="0" dirty="0"/>
              <a:t>Taskforce staff will compile feedback to be included in a final report to the Legislature and share it with the Taskforce again in 2019 to inform the annual review process for 2020.</a:t>
            </a:r>
          </a:p>
        </p:txBody>
      </p:sp>
    </p:spTree>
    <p:extLst>
      <p:ext uri="{BB962C8B-B14F-4D97-AF65-F5344CB8AC3E}">
        <p14:creationId xmlns:p14="http://schemas.microsoft.com/office/powerpoint/2010/main" val="416945263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5A6E96-F54A-41A7-B741-7DCF68E4CCE3}"/>
              </a:ext>
            </a:extLst>
          </p:cNvPr>
          <p:cNvSpPr>
            <a:spLocks noGrp="1"/>
          </p:cNvSpPr>
          <p:nvPr>
            <p:ph type="title"/>
          </p:nvPr>
        </p:nvSpPr>
        <p:spPr/>
        <p:txBody>
          <a:bodyPr/>
          <a:lstStyle/>
          <a:p>
            <a:r>
              <a:rPr lang="en-US" dirty="0"/>
              <a:t>Revisit “Timeliness of Prenatal Care” for MassHealth</a:t>
            </a:r>
          </a:p>
        </p:txBody>
      </p:sp>
      <p:sp>
        <p:nvSpPr>
          <p:cNvPr id="4" name="Content Placeholder 3">
            <a:extLst>
              <a:ext uri="{FF2B5EF4-FFF2-40B4-BE49-F238E27FC236}">
                <a16:creationId xmlns:a16="http://schemas.microsoft.com/office/drawing/2014/main" id="{2E346815-5047-49E7-9F02-A8315D37D2F2}"/>
              </a:ext>
            </a:extLst>
          </p:cNvPr>
          <p:cNvSpPr>
            <a:spLocks noGrp="1"/>
          </p:cNvSpPr>
          <p:nvPr>
            <p:ph sz="half" idx="1"/>
          </p:nvPr>
        </p:nvSpPr>
        <p:spPr>
          <a:xfrm>
            <a:off x="533400" y="1371600"/>
            <a:ext cx="8153400" cy="4556234"/>
          </a:xfrm>
        </p:spPr>
        <p:txBody>
          <a:bodyPr/>
          <a:lstStyle/>
          <a:p>
            <a:r>
              <a:rPr lang="en-US" dirty="0"/>
              <a:t>MassHealth’s DSRIP Measure Set includes “Prenatal and Postpartum Care – Timeliness of Prenatal Care.”  The Taskforce previously considered and rejected this measure because:</a:t>
            </a:r>
          </a:p>
          <a:p>
            <a:pPr lvl="1">
              <a:spcAft>
                <a:spcPts val="600"/>
              </a:spcAft>
            </a:pPr>
            <a:r>
              <a:rPr lang="en-US" b="0" dirty="0"/>
              <a:t>the measure lost NQF endorsement due to lack of empirical evidence around the duration of the timeframe</a:t>
            </a:r>
          </a:p>
          <a:p>
            <a:pPr lvl="1">
              <a:spcAft>
                <a:spcPts val="600"/>
              </a:spcAft>
            </a:pPr>
            <a:r>
              <a:rPr lang="en-US" b="0" dirty="0"/>
              <a:t>there are challenges determining the timeframe due to the uncertainty predicting a patient’s due date, and </a:t>
            </a:r>
          </a:p>
          <a:p>
            <a:pPr lvl="1"/>
            <a:r>
              <a:rPr lang="en-US" b="0" dirty="0"/>
              <a:t>the measure cannot be accurately calculated using claims data only.</a:t>
            </a:r>
          </a:p>
          <a:p>
            <a:pPr lvl="1">
              <a:spcAft>
                <a:spcPts val="600"/>
              </a:spcAft>
            </a:pPr>
            <a:endParaRPr lang="en-US" sz="1000" b="0" dirty="0">
              <a:solidFill>
                <a:srgbClr val="FF0000"/>
              </a:solidFill>
            </a:endParaRPr>
          </a:p>
          <a:p>
            <a:r>
              <a:rPr lang="en-US" dirty="0"/>
              <a:t>The Taskforce, however, acknowledged the importance of prenatal care, especially in relation to disparities in care, and tentatively endorsed the measure as a Monitoring measure.</a:t>
            </a:r>
          </a:p>
        </p:txBody>
      </p:sp>
    </p:spTree>
    <p:extLst>
      <p:ext uri="{BB962C8B-B14F-4D97-AF65-F5344CB8AC3E}">
        <p14:creationId xmlns:p14="http://schemas.microsoft.com/office/powerpoint/2010/main" val="32159989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5A6E96-F54A-41A7-B741-7DCF68E4CCE3}"/>
              </a:ext>
            </a:extLst>
          </p:cNvPr>
          <p:cNvSpPr>
            <a:spLocks noGrp="1"/>
          </p:cNvSpPr>
          <p:nvPr>
            <p:ph type="title"/>
          </p:nvPr>
        </p:nvSpPr>
        <p:spPr/>
        <p:txBody>
          <a:bodyPr/>
          <a:lstStyle/>
          <a:p>
            <a:r>
              <a:rPr lang="en-US" dirty="0"/>
              <a:t>Revisit “Timeliness of Prenatal Care” for MassHealth (Cont’d)</a:t>
            </a:r>
          </a:p>
        </p:txBody>
      </p:sp>
      <p:sp>
        <p:nvSpPr>
          <p:cNvPr id="4" name="Content Placeholder 3">
            <a:extLst>
              <a:ext uri="{FF2B5EF4-FFF2-40B4-BE49-F238E27FC236}">
                <a16:creationId xmlns:a16="http://schemas.microsoft.com/office/drawing/2014/main" id="{2E346815-5047-49E7-9F02-A8315D37D2F2}"/>
              </a:ext>
            </a:extLst>
          </p:cNvPr>
          <p:cNvSpPr>
            <a:spLocks noGrp="1"/>
          </p:cNvSpPr>
          <p:nvPr>
            <p:ph sz="half" idx="1"/>
          </p:nvPr>
        </p:nvSpPr>
        <p:spPr>
          <a:xfrm>
            <a:off x="533400" y="1371600"/>
            <a:ext cx="8153400" cy="4556234"/>
          </a:xfrm>
        </p:spPr>
        <p:txBody>
          <a:bodyPr/>
          <a:lstStyle/>
          <a:p>
            <a:pPr>
              <a:spcAft>
                <a:spcPts val="0"/>
              </a:spcAft>
            </a:pPr>
            <a:r>
              <a:rPr lang="en-US" dirty="0"/>
              <a:t>There are no maternity measures in aligned measure set.</a:t>
            </a:r>
          </a:p>
          <a:p>
            <a:pPr marL="0" indent="0">
              <a:buNone/>
            </a:pPr>
            <a:endParaRPr lang="en-US" sz="600" dirty="0"/>
          </a:p>
          <a:p>
            <a:pPr>
              <a:spcAft>
                <a:spcPts val="0"/>
              </a:spcAft>
            </a:pPr>
            <a:r>
              <a:rPr lang="en-US" dirty="0"/>
              <a:t>Given the percentage of births in the state that are covered by MassHealth, prenatal care is a priority area for MassHealth.</a:t>
            </a:r>
          </a:p>
          <a:p>
            <a:pPr marL="0" indent="0">
              <a:buNone/>
            </a:pPr>
            <a:endParaRPr lang="en-US" sz="600" dirty="0"/>
          </a:p>
          <a:p>
            <a:r>
              <a:rPr lang="en-US" dirty="0"/>
              <a:t>Because of the above, MassHealth wishes to use “Timeliness of Prenatal Care” in its ACO measure set. </a:t>
            </a:r>
          </a:p>
          <a:p>
            <a:pPr>
              <a:spcAft>
                <a:spcPts val="600"/>
              </a:spcAft>
            </a:pPr>
            <a:endParaRPr lang="en-US" sz="600" dirty="0"/>
          </a:p>
          <a:p>
            <a:r>
              <a:rPr lang="en-US" dirty="0"/>
              <a:t>MassHealth recommends two options for the Taskforce to consider:</a:t>
            </a:r>
          </a:p>
          <a:p>
            <a:pPr lvl="1">
              <a:spcAft>
                <a:spcPts val="600"/>
              </a:spcAft>
            </a:pPr>
            <a:r>
              <a:rPr lang="en-US" i="1" u="sng" dirty="0"/>
              <a:t>Option 1</a:t>
            </a:r>
            <a:r>
              <a:rPr lang="en-US" b="0" dirty="0"/>
              <a:t>:  Endorse the measure for the Menu set</a:t>
            </a:r>
          </a:p>
          <a:p>
            <a:pPr lvl="1"/>
            <a:r>
              <a:rPr lang="en-US" i="1" u="sng" dirty="0"/>
              <a:t>Option 2</a:t>
            </a:r>
            <a:r>
              <a:rPr lang="en-US" b="0" dirty="0"/>
              <a:t>:  Endorse MassHealth use of the measure as a Medicaid-only measure</a:t>
            </a:r>
          </a:p>
        </p:txBody>
      </p:sp>
    </p:spTree>
    <p:extLst>
      <p:ext uri="{BB962C8B-B14F-4D97-AF65-F5344CB8AC3E}">
        <p14:creationId xmlns:p14="http://schemas.microsoft.com/office/powerpoint/2010/main" val="11006492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6-5-18 Meeting Decisions &amp; Discussion of Follow-up Items</a:t>
            </a:r>
          </a:p>
          <a:p>
            <a:r>
              <a:rPr lang="en-US" dirty="0"/>
              <a:t>Continue Discussion on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3886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6272496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99C06-B0E6-4529-ADFE-0532B83995BA}"/>
              </a:ext>
            </a:extLst>
          </p:cNvPr>
          <p:cNvSpPr>
            <a:spLocks noGrp="1"/>
          </p:cNvSpPr>
          <p:nvPr>
            <p:ph type="title"/>
          </p:nvPr>
        </p:nvSpPr>
        <p:spPr/>
        <p:txBody>
          <a:bodyPr/>
          <a:lstStyle/>
          <a:p>
            <a:r>
              <a:rPr lang="en-US" dirty="0"/>
              <a:t>Revisit On Deck Measures</a:t>
            </a:r>
          </a:p>
        </p:txBody>
      </p:sp>
      <p:sp>
        <p:nvSpPr>
          <p:cNvPr id="3" name="Content Placeholder 2">
            <a:extLst>
              <a:ext uri="{FF2B5EF4-FFF2-40B4-BE49-F238E27FC236}">
                <a16:creationId xmlns:a16="http://schemas.microsoft.com/office/drawing/2014/main" id="{2A2DFD56-C5FF-45D8-87B8-AA51FBF8804E}"/>
              </a:ext>
            </a:extLst>
          </p:cNvPr>
          <p:cNvSpPr>
            <a:spLocks noGrp="1"/>
          </p:cNvSpPr>
          <p:nvPr>
            <p:ph sz="half" idx="1"/>
          </p:nvPr>
        </p:nvSpPr>
        <p:spPr>
          <a:xfrm>
            <a:off x="533400" y="1371600"/>
            <a:ext cx="8077200" cy="4800600"/>
          </a:xfrm>
        </p:spPr>
        <p:txBody>
          <a:bodyPr/>
          <a:lstStyle/>
          <a:p>
            <a:r>
              <a:rPr lang="en-US" dirty="0"/>
              <a:t>Does the Taskforce wish to identify any On Deck measures at this time?</a:t>
            </a:r>
          </a:p>
          <a:p>
            <a:pPr lvl="1"/>
            <a:r>
              <a:rPr lang="en-US" b="0" dirty="0"/>
              <a:t>During the 4-26-18 meeting, Taskforce members did not reach consensus on whether the use of this category adds value.</a:t>
            </a:r>
          </a:p>
          <a:p>
            <a:pPr lvl="1"/>
            <a:r>
              <a:rPr lang="en-US" b="0" dirty="0"/>
              <a:t>Oregon uses the category to signal which measures it intends to move into the aligned measure set by a given date and replace an existing measure.</a:t>
            </a:r>
          </a:p>
          <a:p>
            <a:pPr lvl="1"/>
            <a:r>
              <a:rPr lang="en-US" b="0" dirty="0"/>
              <a:t>Some members shared that the On Deck category could be merged with the Menu Set, which would allow payers and providers to begin testing the measures.</a:t>
            </a:r>
          </a:p>
          <a:p>
            <a:pPr lvl="1"/>
            <a:r>
              <a:rPr lang="en-US" b="0" dirty="0"/>
              <a:t>Others noted that the On Deck category could help indicate that the Taskforce expressed concern about the feasibility of operationalizing these measures.</a:t>
            </a:r>
          </a:p>
        </p:txBody>
      </p:sp>
    </p:spTree>
    <p:extLst>
      <p:ext uri="{BB962C8B-B14F-4D97-AF65-F5344CB8AC3E}">
        <p14:creationId xmlns:p14="http://schemas.microsoft.com/office/powerpoint/2010/main" val="33574257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ED4066-7BCF-4F0D-A8E2-C2F770B75E5B}"/>
              </a:ext>
            </a:extLst>
          </p:cNvPr>
          <p:cNvSpPr>
            <a:spLocks noGrp="1"/>
          </p:cNvSpPr>
          <p:nvPr>
            <p:ph type="title"/>
          </p:nvPr>
        </p:nvSpPr>
        <p:spPr/>
        <p:txBody>
          <a:bodyPr/>
          <a:lstStyle/>
          <a:p>
            <a:r>
              <a:rPr lang="en-US" dirty="0"/>
              <a:t>Revisit Monitoring Measures</a:t>
            </a:r>
          </a:p>
        </p:txBody>
      </p:sp>
      <p:sp>
        <p:nvSpPr>
          <p:cNvPr id="4" name="Content Placeholder 3">
            <a:extLst>
              <a:ext uri="{FF2B5EF4-FFF2-40B4-BE49-F238E27FC236}">
                <a16:creationId xmlns:a16="http://schemas.microsoft.com/office/drawing/2014/main" id="{A638371E-ACCA-4B71-9B88-B51E2344EF42}"/>
              </a:ext>
            </a:extLst>
          </p:cNvPr>
          <p:cNvSpPr>
            <a:spLocks noGrp="1"/>
          </p:cNvSpPr>
          <p:nvPr>
            <p:ph sz="half" idx="1"/>
          </p:nvPr>
        </p:nvSpPr>
        <p:spPr>
          <a:xfrm>
            <a:off x="533400" y="1371600"/>
            <a:ext cx="8077200" cy="5029200"/>
          </a:xfrm>
        </p:spPr>
        <p:txBody>
          <a:bodyPr/>
          <a:lstStyle/>
          <a:p>
            <a:r>
              <a:rPr lang="en-US" dirty="0"/>
              <a:t>As a reminder, the Taskforce has tentatively endorsed the following eight Monitoring measures:</a:t>
            </a:r>
          </a:p>
          <a:p>
            <a:pPr marL="803275" lvl="1" indent="-457200">
              <a:spcAft>
                <a:spcPts val="600"/>
              </a:spcAft>
              <a:buFont typeface="+mj-lt"/>
              <a:buAutoNum type="arabicPeriod"/>
            </a:pPr>
            <a:r>
              <a:rPr lang="en-US" b="0" dirty="0"/>
              <a:t>Well-Child Visits in the First 15 Months of Life</a:t>
            </a:r>
          </a:p>
          <a:p>
            <a:pPr marL="803275" lvl="1" indent="-457200">
              <a:spcAft>
                <a:spcPts val="600"/>
              </a:spcAft>
              <a:buFont typeface="+mj-lt"/>
              <a:buAutoNum type="arabicPeriod"/>
            </a:pPr>
            <a:r>
              <a:rPr lang="en-US" b="0" dirty="0"/>
              <a:t>Well-Child Visits in the 3rd, 4th, 5th, and 6th Years of Life</a:t>
            </a:r>
          </a:p>
          <a:p>
            <a:pPr marL="803275" lvl="1" indent="-457200">
              <a:spcAft>
                <a:spcPts val="600"/>
              </a:spcAft>
              <a:buFont typeface="+mj-lt"/>
              <a:buAutoNum type="arabicPeriod"/>
            </a:pPr>
            <a:r>
              <a:rPr lang="en-US" b="0" dirty="0"/>
              <a:t>Adolescent Well-Care Visit</a:t>
            </a:r>
          </a:p>
          <a:p>
            <a:pPr marL="803275" lvl="1" indent="-457200">
              <a:spcAft>
                <a:spcPts val="600"/>
              </a:spcAft>
              <a:buFont typeface="+mj-lt"/>
              <a:buAutoNum type="arabicPeriod"/>
            </a:pPr>
            <a:r>
              <a:rPr lang="en-US" b="0" dirty="0"/>
              <a:t>Comprehensive Diabetes Care: Hemoglobin A1c Testing </a:t>
            </a:r>
          </a:p>
          <a:p>
            <a:pPr marL="803275" lvl="1" indent="-457200">
              <a:spcAft>
                <a:spcPts val="600"/>
              </a:spcAft>
              <a:buFont typeface="+mj-lt"/>
              <a:buAutoNum type="arabicPeriod"/>
            </a:pPr>
            <a:r>
              <a:rPr lang="en-US" b="0" dirty="0"/>
              <a:t>Comprehensive Diabetes Care: Medical Attention for Nephropathy</a:t>
            </a:r>
          </a:p>
          <a:p>
            <a:pPr marL="803275" lvl="1" indent="-457200">
              <a:spcAft>
                <a:spcPts val="600"/>
              </a:spcAft>
              <a:buFont typeface="+mj-lt"/>
              <a:buAutoNum type="arabicPeriod"/>
            </a:pPr>
            <a:r>
              <a:rPr lang="en-US" b="0" dirty="0"/>
              <a:t>Contraceptive Care – Postpartum</a:t>
            </a:r>
          </a:p>
          <a:p>
            <a:pPr marL="803275" lvl="1" indent="-457200">
              <a:spcAft>
                <a:spcPts val="600"/>
              </a:spcAft>
              <a:buFont typeface="+mj-lt"/>
              <a:buAutoNum type="arabicPeriod"/>
            </a:pPr>
            <a:r>
              <a:rPr lang="en-US" b="0" dirty="0"/>
              <a:t>Prenatal &amp; Postpartum Care - Timeliness of Prenatal Care</a:t>
            </a:r>
          </a:p>
          <a:p>
            <a:pPr marL="803275" lvl="1" indent="-457200">
              <a:buFont typeface="+mj-lt"/>
              <a:buAutoNum type="arabicPeriod"/>
            </a:pPr>
            <a:r>
              <a:rPr lang="en-US" b="0" dirty="0"/>
              <a:t>Incidence of Episiotomy</a:t>
            </a:r>
          </a:p>
          <a:p>
            <a:pPr lvl="1"/>
            <a:endParaRPr lang="en-US" dirty="0"/>
          </a:p>
        </p:txBody>
      </p:sp>
      <p:sp>
        <p:nvSpPr>
          <p:cNvPr id="5" name="Content Placeholder 3">
            <a:extLst>
              <a:ext uri="{FF2B5EF4-FFF2-40B4-BE49-F238E27FC236}">
                <a16:creationId xmlns:a16="http://schemas.microsoft.com/office/drawing/2014/main" id="{5502859D-3586-4FC2-9B6C-983A8F13C092}"/>
              </a:ext>
            </a:extLst>
          </p:cNvPr>
          <p:cNvSpPr txBox="1">
            <a:spLocks/>
          </p:cNvSpPr>
          <p:nvPr/>
        </p:nvSpPr>
        <p:spPr bwMode="auto">
          <a:xfrm>
            <a:off x="533400" y="5638800"/>
            <a:ext cx="826770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want to reconsider inclusion of any of these Monitoring measures?</a:t>
            </a:r>
          </a:p>
        </p:txBody>
      </p:sp>
    </p:spTree>
    <p:extLst>
      <p:ext uri="{BB962C8B-B14F-4D97-AF65-F5344CB8AC3E}">
        <p14:creationId xmlns:p14="http://schemas.microsoft.com/office/powerpoint/2010/main" val="1723081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6-5-18 Meeting Decisions &amp; Discussion of Follow-up Items</a:t>
            </a:r>
          </a:p>
          <a:p>
            <a:r>
              <a:rPr lang="en-US" dirty="0"/>
              <a:t>Continue Discussion on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5" name="Rectangle 4">
            <a:extLst>
              <a:ext uri="{FF2B5EF4-FFF2-40B4-BE49-F238E27FC236}">
                <a16:creationId xmlns:a16="http://schemas.microsoft.com/office/drawing/2014/main" id="{DB6F03F9-4769-445F-9E23-C8AAD45104E7}"/>
              </a:ext>
            </a:extLst>
          </p:cNvPr>
          <p:cNvSpPr/>
          <p:nvPr/>
        </p:nvSpPr>
        <p:spPr>
          <a:xfrm>
            <a:off x="-152400" y="4343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482395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0174E-3294-455D-A324-692C21A8356E}"/>
              </a:ext>
            </a:extLst>
          </p:cNvPr>
          <p:cNvSpPr>
            <a:spLocks noGrp="1"/>
          </p:cNvSpPr>
          <p:nvPr>
            <p:ph type="title"/>
          </p:nvPr>
        </p:nvSpPr>
        <p:spPr/>
        <p:txBody>
          <a:bodyPr/>
          <a:lstStyle/>
          <a:p>
            <a:r>
              <a:rPr lang="en-US" dirty="0"/>
              <a:t>Identify Measure Set Gaps</a:t>
            </a:r>
          </a:p>
        </p:txBody>
      </p:sp>
      <p:sp>
        <p:nvSpPr>
          <p:cNvPr id="3" name="Content Placeholder 2">
            <a:extLst>
              <a:ext uri="{FF2B5EF4-FFF2-40B4-BE49-F238E27FC236}">
                <a16:creationId xmlns:a16="http://schemas.microsoft.com/office/drawing/2014/main" id="{7F48FCEC-A5DF-4E8E-809F-6D52149B7D26}"/>
              </a:ext>
            </a:extLst>
          </p:cNvPr>
          <p:cNvSpPr>
            <a:spLocks noGrp="1"/>
          </p:cNvSpPr>
          <p:nvPr>
            <p:ph sz="half" idx="1"/>
          </p:nvPr>
        </p:nvSpPr>
        <p:spPr/>
        <p:txBody>
          <a:bodyPr/>
          <a:lstStyle/>
          <a:p>
            <a:r>
              <a:rPr lang="en-US" dirty="0"/>
              <a:t>A “measure gap” is a priority aspect of ACO performance for which the endorsed measure set lacks a robust measure.</a:t>
            </a:r>
          </a:p>
          <a:p>
            <a:pPr lvl="1"/>
            <a:r>
              <a:rPr lang="en-US" b="0" dirty="0"/>
              <a:t>The gap may be specific to a condition, a treatment, a population or a dimension of care (e.g., outcome).</a:t>
            </a:r>
          </a:p>
          <a:p>
            <a:pPr lvl="1"/>
            <a:endParaRPr lang="en-US" sz="500" b="0" dirty="0"/>
          </a:p>
          <a:p>
            <a:r>
              <a:rPr lang="en-US" dirty="0"/>
              <a:t>Identification of measure gaps can help:</a:t>
            </a:r>
          </a:p>
          <a:p>
            <a:pPr lvl="1">
              <a:spcAft>
                <a:spcPts val="600"/>
              </a:spcAft>
            </a:pPr>
            <a:r>
              <a:rPr lang="en-US" b="0" dirty="0"/>
              <a:t>Affirm Developmental measure endorsement, </a:t>
            </a:r>
          </a:p>
          <a:p>
            <a:pPr lvl="1">
              <a:spcAft>
                <a:spcPts val="600"/>
              </a:spcAft>
            </a:pPr>
            <a:r>
              <a:rPr lang="en-US" b="0" dirty="0"/>
              <a:t>Prioritize work on the 16 Developmental measures, and</a:t>
            </a:r>
          </a:p>
          <a:p>
            <a:pPr lvl="1"/>
            <a:r>
              <a:rPr lang="en-US" b="0" dirty="0"/>
              <a:t>Identify future areas for developmental work.</a:t>
            </a:r>
          </a:p>
        </p:txBody>
      </p:sp>
      <p:sp>
        <p:nvSpPr>
          <p:cNvPr id="4" name="Content Placeholder 3">
            <a:extLst>
              <a:ext uri="{FF2B5EF4-FFF2-40B4-BE49-F238E27FC236}">
                <a16:creationId xmlns:a16="http://schemas.microsoft.com/office/drawing/2014/main" id="{40C783E9-283E-48F9-8680-73DD92928A41}"/>
              </a:ext>
            </a:extLst>
          </p:cNvPr>
          <p:cNvSpPr txBox="1">
            <a:spLocks/>
          </p:cNvSpPr>
          <p:nvPr/>
        </p:nvSpPr>
        <p:spPr bwMode="auto">
          <a:xfrm>
            <a:off x="533400" y="5181600"/>
            <a:ext cx="8267700" cy="9144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As you consider the final Core, Menu, and Monitoring Measure Sets, what measure gaps do you identify?</a:t>
            </a:r>
          </a:p>
        </p:txBody>
      </p:sp>
    </p:spTree>
    <p:extLst>
      <p:ext uri="{BB962C8B-B14F-4D97-AF65-F5344CB8AC3E}">
        <p14:creationId xmlns:p14="http://schemas.microsoft.com/office/powerpoint/2010/main" val="4891605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0E3C-8DD4-49B3-870F-223AB279CBD6}"/>
              </a:ext>
            </a:extLst>
          </p:cNvPr>
          <p:cNvSpPr>
            <a:spLocks noGrp="1"/>
          </p:cNvSpPr>
          <p:nvPr>
            <p:ph type="title"/>
          </p:nvPr>
        </p:nvSpPr>
        <p:spPr/>
        <p:txBody>
          <a:bodyPr/>
          <a:lstStyle/>
          <a:p>
            <a:r>
              <a:rPr lang="en-US" dirty="0"/>
              <a:t>Prioritize Developmental Measures</a:t>
            </a:r>
          </a:p>
        </p:txBody>
      </p:sp>
      <p:sp>
        <p:nvSpPr>
          <p:cNvPr id="3" name="Content Placeholder 2">
            <a:extLst>
              <a:ext uri="{FF2B5EF4-FFF2-40B4-BE49-F238E27FC236}">
                <a16:creationId xmlns:a16="http://schemas.microsoft.com/office/drawing/2014/main" id="{298CCA5F-2CEA-41BB-97E8-1F9725795BC8}"/>
              </a:ext>
            </a:extLst>
          </p:cNvPr>
          <p:cNvSpPr>
            <a:spLocks noGrp="1"/>
          </p:cNvSpPr>
          <p:nvPr>
            <p:ph sz="half" idx="1"/>
          </p:nvPr>
        </p:nvSpPr>
        <p:spPr>
          <a:xfrm>
            <a:off x="533400" y="1371600"/>
            <a:ext cx="8077200" cy="5181600"/>
          </a:xfrm>
        </p:spPr>
        <p:txBody>
          <a:bodyPr/>
          <a:lstStyle/>
          <a:p>
            <a:r>
              <a:rPr lang="en-US" dirty="0"/>
              <a:t>The tentatively endorsed Developmental measures fall into three categories. </a:t>
            </a:r>
          </a:p>
          <a:p>
            <a:endParaRPr lang="en-US" dirty="0"/>
          </a:p>
        </p:txBody>
      </p:sp>
      <p:graphicFrame>
        <p:nvGraphicFramePr>
          <p:cNvPr id="4" name="Content Placeholder 4">
            <a:extLst>
              <a:ext uri="{FF2B5EF4-FFF2-40B4-BE49-F238E27FC236}">
                <a16:creationId xmlns:a16="http://schemas.microsoft.com/office/drawing/2014/main" id="{7C79CD46-32C9-406A-AB9B-A63C308C559C}"/>
              </a:ext>
            </a:extLst>
          </p:cNvPr>
          <p:cNvGraphicFramePr>
            <a:graphicFrameLocks/>
          </p:cNvGraphicFramePr>
          <p:nvPr>
            <p:extLst>
              <p:ext uri="{D42A27DB-BD31-4B8C-83A1-F6EECF244321}">
                <p14:modId xmlns:p14="http://schemas.microsoft.com/office/powerpoint/2010/main" val="909212640"/>
              </p:ext>
            </p:extLst>
          </p:nvPr>
        </p:nvGraphicFramePr>
        <p:xfrm>
          <a:off x="579120" y="2219960"/>
          <a:ext cx="7985760" cy="4333240"/>
        </p:xfrm>
        <a:graphic>
          <a:graphicData uri="http://schemas.openxmlformats.org/drawingml/2006/table">
            <a:tbl>
              <a:tblPr firstRow="1" bandRow="1">
                <a:tableStyleId>{5C22544A-7EE6-4342-B048-85BDC9FD1C3A}</a:tableStyleId>
              </a:tblPr>
              <a:tblGrid>
                <a:gridCol w="2240280">
                  <a:extLst>
                    <a:ext uri="{9D8B030D-6E8A-4147-A177-3AD203B41FA5}">
                      <a16:colId xmlns:a16="http://schemas.microsoft.com/office/drawing/2014/main" val="3268327414"/>
                    </a:ext>
                  </a:extLst>
                </a:gridCol>
                <a:gridCol w="1915160">
                  <a:extLst>
                    <a:ext uri="{9D8B030D-6E8A-4147-A177-3AD203B41FA5}">
                      <a16:colId xmlns:a16="http://schemas.microsoft.com/office/drawing/2014/main" val="1941883358"/>
                    </a:ext>
                  </a:extLst>
                </a:gridCol>
                <a:gridCol w="1915160">
                  <a:extLst>
                    <a:ext uri="{9D8B030D-6E8A-4147-A177-3AD203B41FA5}">
                      <a16:colId xmlns:a16="http://schemas.microsoft.com/office/drawing/2014/main" val="3220931256"/>
                    </a:ext>
                  </a:extLst>
                </a:gridCol>
                <a:gridCol w="1915160">
                  <a:extLst>
                    <a:ext uri="{9D8B030D-6E8A-4147-A177-3AD203B41FA5}">
                      <a16:colId xmlns:a16="http://schemas.microsoft.com/office/drawing/2014/main" val="2526944859"/>
                    </a:ext>
                  </a:extLst>
                </a:gridCol>
              </a:tblGrid>
              <a:tr h="370840">
                <a:tc>
                  <a:txBody>
                    <a:bodyPr/>
                    <a:lstStyle/>
                    <a:p>
                      <a:endParaRPr lang="en-US" sz="1600" b="1" dirty="0">
                        <a:solidFill>
                          <a:srgbClr val="FFC000"/>
                        </a:solidFill>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gridSpan="3">
                  <a:txBody>
                    <a:bodyPr/>
                    <a:lstStyle/>
                    <a:p>
                      <a:pPr algn="ctr"/>
                      <a:r>
                        <a:rPr lang="en-US" sz="1600" b="1" dirty="0">
                          <a:solidFill>
                            <a:srgbClr val="FFC000"/>
                          </a:solidFill>
                          <a:latin typeface="Book Antiqua" panose="02040602050305030304" pitchFamily="18" charset="0"/>
                        </a:rPr>
                        <a:t>Number of Measures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2901302015"/>
                  </a:ext>
                </a:extLst>
              </a:tr>
              <a:tr h="370840">
                <a:tc>
                  <a:txBody>
                    <a:bodyPr/>
                    <a:lstStyle/>
                    <a:p>
                      <a:r>
                        <a:rPr lang="en-US" sz="1600" b="1" dirty="0">
                          <a:solidFill>
                            <a:srgbClr val="FFC000"/>
                          </a:solidFill>
                          <a:latin typeface="Book Antiqua" panose="02040602050305030304" pitchFamily="18" charset="0"/>
                        </a:rPr>
                        <a:t>Domain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Fully Developed Specifications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Early Stages of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tc>
                  <a:txBody>
                    <a:bodyPr/>
                    <a:lstStyle/>
                    <a:p>
                      <a:pPr algn="ctr"/>
                      <a:r>
                        <a:rPr lang="en-US" sz="1600" b="1" dirty="0">
                          <a:solidFill>
                            <a:srgbClr val="FFC000"/>
                          </a:solidFill>
                          <a:latin typeface="Book Antiqua" panose="02040602050305030304" pitchFamily="18" charset="0"/>
                        </a:rPr>
                        <a:t>Measure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325B"/>
                    </a:solidFill>
                  </a:tcPr>
                </a:tc>
                <a:extLst>
                  <a:ext uri="{0D108BD9-81ED-4DB2-BD59-A6C34878D82A}">
                    <a16:rowId xmlns:a16="http://schemas.microsoft.com/office/drawing/2014/main" val="3913474532"/>
                  </a:ext>
                </a:extLst>
              </a:tr>
              <a:tr h="370840">
                <a:tc>
                  <a:txBody>
                    <a:bodyPr/>
                    <a:lstStyle/>
                    <a:p>
                      <a:r>
                        <a:rPr lang="en-US" sz="1600" dirty="0">
                          <a:latin typeface="Book Antiqua" panose="02040602050305030304" pitchFamily="18" charset="0"/>
                        </a:rPr>
                        <a:t>Prevention/Early Detection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9699715"/>
                  </a:ext>
                </a:extLst>
              </a:tr>
              <a:tr h="370840">
                <a:tc>
                  <a:txBody>
                    <a:bodyPr/>
                    <a:lstStyle/>
                    <a:p>
                      <a:r>
                        <a:rPr lang="en-US" sz="1600" dirty="0">
                          <a:latin typeface="Book Antiqua" panose="02040602050305030304" pitchFamily="18" charset="0"/>
                        </a:rPr>
                        <a:t>Chronic Illness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buFont typeface="Arial" panose="020B0604020202020204" pitchFamily="34" charset="0"/>
                        <a:buNone/>
                      </a:pP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4214319"/>
                  </a:ext>
                </a:extLst>
              </a:tr>
              <a:tr h="370840">
                <a:tc>
                  <a:txBody>
                    <a:bodyPr/>
                    <a:lstStyle/>
                    <a:p>
                      <a:r>
                        <a:rPr lang="en-US" sz="1600" dirty="0">
                          <a:latin typeface="Book Antiqua" panose="02040602050305030304" pitchFamily="18" charset="0"/>
                        </a:rPr>
                        <a:t>Acute Care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08096850"/>
                  </a:ext>
                </a:extLst>
              </a:tr>
              <a:tr h="370840">
                <a:tc>
                  <a:txBody>
                    <a:bodyPr/>
                    <a:lstStyle/>
                    <a:p>
                      <a:r>
                        <a:rPr lang="en-US" sz="1600" dirty="0">
                          <a:latin typeface="Book Antiqua" panose="02040602050305030304" pitchFamily="18" charset="0"/>
                        </a:rPr>
                        <a:t>Equity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0404080"/>
                  </a:ext>
                </a:extLst>
              </a:tr>
              <a:tr h="370840">
                <a:tc>
                  <a:txBody>
                    <a:bodyPr/>
                    <a:lstStyle/>
                    <a:p>
                      <a:r>
                        <a:rPr lang="en-US" sz="1600" dirty="0">
                          <a:latin typeface="Book Antiqua" panose="02040602050305030304" pitchFamily="18" charset="0"/>
                        </a:rPr>
                        <a:t>Social Determinants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8920178"/>
                  </a:ext>
                </a:extLst>
              </a:tr>
              <a:tr h="370840">
                <a:tc>
                  <a:txBody>
                    <a:bodyPr/>
                    <a:lstStyle/>
                    <a:p>
                      <a:r>
                        <a:rPr lang="en-US" sz="1600" dirty="0">
                          <a:latin typeface="Book Antiqua" panose="02040602050305030304" pitchFamily="18" charset="0"/>
                        </a:rPr>
                        <a:t>Patient Experience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7522288"/>
                  </a:ext>
                </a:extLst>
              </a:tr>
              <a:tr h="370840">
                <a:tc>
                  <a:txBody>
                    <a:bodyPr/>
                    <a:lstStyle/>
                    <a:p>
                      <a:r>
                        <a:rPr lang="en-US" sz="1600" dirty="0">
                          <a:latin typeface="Book Antiqua" panose="02040602050305030304" pitchFamily="18" charset="0"/>
                        </a:rPr>
                        <a:t>Integration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dirty="0">
                          <a:latin typeface="Book Antiqua" panose="0204060205030503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180031"/>
                  </a:ext>
                </a:extLst>
              </a:tr>
              <a:tr h="370840">
                <a:tc>
                  <a:txBody>
                    <a:bodyPr/>
                    <a:lstStyle/>
                    <a:p>
                      <a:r>
                        <a:rPr lang="en-US" sz="1500" b="1" dirty="0">
                          <a:solidFill>
                            <a:schemeClr val="bg1"/>
                          </a:solidFill>
                          <a:latin typeface="Book Antiqua" panose="02040602050305030304" pitchFamily="18"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1500" b="1" dirty="0">
                          <a:solidFill>
                            <a:schemeClr val="bg1"/>
                          </a:solidFill>
                          <a:latin typeface="Book Antiqua" panose="02040602050305030304" pitchFamily="18"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3182546348"/>
                  </a:ext>
                </a:extLst>
              </a:tr>
            </a:tbl>
          </a:graphicData>
        </a:graphic>
      </p:graphicFrame>
    </p:spTree>
    <p:extLst>
      <p:ext uri="{BB962C8B-B14F-4D97-AF65-F5344CB8AC3E}">
        <p14:creationId xmlns:p14="http://schemas.microsoft.com/office/powerpoint/2010/main" val="224784917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a:xfrm>
            <a:off x="533400" y="1371600"/>
            <a:ext cx="8077200" cy="4800600"/>
          </a:xfrm>
        </p:spPr>
        <p:txBody>
          <a:bodyPr/>
          <a:lstStyle/>
          <a:p>
            <a:pPr marL="0" indent="0">
              <a:buNone/>
            </a:pPr>
            <a:r>
              <a:rPr lang="en-US" dirty="0"/>
              <a:t>The following measures have </a:t>
            </a:r>
            <a:r>
              <a:rPr lang="en-US" u="sng" dirty="0"/>
              <a:t>fully developed specifications</a:t>
            </a:r>
            <a:r>
              <a:rPr lang="en-US" dirty="0"/>
              <a:t>.</a:t>
            </a:r>
          </a:p>
          <a:p>
            <a:pPr marL="0" indent="0">
              <a:spcAft>
                <a:spcPts val="600"/>
              </a:spcAft>
              <a:buNone/>
            </a:pPr>
            <a:endParaRPr lang="en-US" sz="100" dirty="0"/>
          </a:p>
          <a:p>
            <a:pPr>
              <a:spcAft>
                <a:spcPts val="600"/>
              </a:spcAft>
            </a:pPr>
            <a:r>
              <a:rPr lang="en-US" i="1" u="sng" dirty="0"/>
              <a:t>Prevention/Early Detection</a:t>
            </a:r>
          </a:p>
          <a:p>
            <a:pPr lvl="1">
              <a:spcAft>
                <a:spcPts val="600"/>
              </a:spcAft>
            </a:pPr>
            <a:r>
              <a:rPr lang="en-US" b="0" dirty="0"/>
              <a:t>Developmental Screening for Behavioral Health Needs: Under Age 21**</a:t>
            </a:r>
          </a:p>
          <a:p>
            <a:pPr lvl="1"/>
            <a:r>
              <a:rPr lang="en-US" b="0" dirty="0"/>
              <a:t>Primary Caries Prevention Intervention as Offered by Primary Care Providers, including Dentist</a:t>
            </a:r>
          </a:p>
          <a:p>
            <a:pPr>
              <a:spcAft>
                <a:spcPts val="600"/>
              </a:spcAft>
            </a:pPr>
            <a:r>
              <a:rPr lang="en-US" i="1" u="sng" dirty="0"/>
              <a:t>Chronic Illness Care</a:t>
            </a:r>
          </a:p>
          <a:p>
            <a:pPr lvl="1">
              <a:spcAft>
                <a:spcPts val="600"/>
              </a:spcAft>
            </a:pPr>
            <a:r>
              <a:rPr lang="en-US" b="0" dirty="0"/>
              <a:t>Optimal Asthma Control </a:t>
            </a:r>
          </a:p>
          <a:p>
            <a:pPr lvl="1"/>
            <a:r>
              <a:rPr lang="en-US" b="0" dirty="0"/>
              <a:t>Optimal Diabetes Care</a:t>
            </a:r>
          </a:p>
          <a:p>
            <a:pPr>
              <a:spcAft>
                <a:spcPts val="600"/>
              </a:spcAft>
            </a:pPr>
            <a:r>
              <a:rPr lang="en-US" i="1" u="sng" dirty="0"/>
              <a:t>Acute Care</a:t>
            </a:r>
          </a:p>
          <a:p>
            <a:pPr lvl="1">
              <a:spcAft>
                <a:spcPts val="600"/>
              </a:spcAft>
            </a:pPr>
            <a:r>
              <a:rPr lang="en-US" b="0" dirty="0"/>
              <a:t>Functional Status Assessment for Total Knee Replacement</a:t>
            </a:r>
          </a:p>
          <a:p>
            <a:pPr lvl="1"/>
            <a:r>
              <a:rPr lang="en-US" b="0" dirty="0"/>
              <a:t>Functional Status Assessment for Total Hip Replacement</a:t>
            </a:r>
          </a:p>
        </p:txBody>
      </p:sp>
      <p:sp>
        <p:nvSpPr>
          <p:cNvPr id="4" name="TextBox 3">
            <a:extLst>
              <a:ext uri="{FF2B5EF4-FFF2-40B4-BE49-F238E27FC236}">
                <a16:creationId xmlns:a16="http://schemas.microsoft.com/office/drawing/2014/main" id="{8AF3BBD8-C9A0-4B4F-A66E-D74D9C5DBD79}"/>
              </a:ext>
            </a:extLst>
          </p:cNvPr>
          <p:cNvSpPr txBox="1"/>
          <p:nvPr/>
        </p:nvSpPr>
        <p:spPr>
          <a:xfrm>
            <a:off x="5105400" y="6172200"/>
            <a:ext cx="3962400" cy="646331"/>
          </a:xfrm>
          <a:prstGeom prst="rect">
            <a:avLst/>
          </a:prstGeom>
          <a:noFill/>
        </p:spPr>
        <p:txBody>
          <a:bodyPr wrap="square" rtlCol="0">
            <a:spAutoFit/>
          </a:bodyPr>
          <a:lstStyle/>
          <a:p>
            <a:r>
              <a:rPr lang="en-US" sz="1200" dirty="0">
                <a:latin typeface="Book Antiqua" panose="02040602050305030304" pitchFamily="18" charset="0"/>
              </a:rPr>
              <a:t>**When the Taskforce first considered this measure, it was a MassHealth ACO (DSRIP) payment measure.  It is now a DSRIP monitoring measure.</a:t>
            </a:r>
          </a:p>
        </p:txBody>
      </p:sp>
    </p:spTree>
    <p:extLst>
      <p:ext uri="{BB962C8B-B14F-4D97-AF65-F5344CB8AC3E}">
        <p14:creationId xmlns:p14="http://schemas.microsoft.com/office/powerpoint/2010/main" val="182909882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p:txBody>
          <a:bodyPr/>
          <a:lstStyle/>
          <a:p>
            <a:pPr marL="0" indent="0">
              <a:buNone/>
            </a:pPr>
            <a:r>
              <a:rPr lang="en-US" dirty="0"/>
              <a:t>The following measures have </a:t>
            </a:r>
            <a:r>
              <a:rPr lang="en-US" u="sng" dirty="0"/>
              <a:t>specifications in the early stages of development</a:t>
            </a:r>
            <a:r>
              <a:rPr lang="en-US" dirty="0"/>
              <a:t>.</a:t>
            </a:r>
          </a:p>
          <a:p>
            <a:pPr marL="0" indent="0">
              <a:buNone/>
            </a:pPr>
            <a:endParaRPr lang="en-US" sz="500" dirty="0"/>
          </a:p>
          <a:p>
            <a:r>
              <a:rPr lang="en-US" i="1" u="sng" dirty="0"/>
              <a:t>Social Determinants of Health</a:t>
            </a:r>
          </a:p>
          <a:p>
            <a:pPr lvl="1"/>
            <a:r>
              <a:rPr lang="en-US" b="0" dirty="0"/>
              <a:t>Social Services Screening</a:t>
            </a:r>
          </a:p>
          <a:p>
            <a:pPr lvl="1"/>
            <a:endParaRPr lang="en-US" sz="500" dirty="0"/>
          </a:p>
          <a:p>
            <a:r>
              <a:rPr lang="en-US" i="1" u="sng" dirty="0"/>
              <a:t>Integration</a:t>
            </a:r>
          </a:p>
          <a:p>
            <a:pPr lvl="1"/>
            <a:r>
              <a:rPr lang="en-US" b="0" dirty="0"/>
              <a:t>Community Tenure</a:t>
            </a:r>
          </a:p>
          <a:p>
            <a:endParaRPr lang="en-US" dirty="0"/>
          </a:p>
        </p:txBody>
      </p:sp>
    </p:spTree>
    <p:extLst>
      <p:ext uri="{BB962C8B-B14F-4D97-AF65-F5344CB8AC3E}">
        <p14:creationId xmlns:p14="http://schemas.microsoft.com/office/powerpoint/2010/main" val="252502158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p:txBody>
          <a:bodyPr/>
          <a:lstStyle/>
          <a:p>
            <a:pPr marL="0" indent="0">
              <a:buNone/>
            </a:pPr>
            <a:r>
              <a:rPr lang="en-US" dirty="0"/>
              <a:t>The following measures are </a:t>
            </a:r>
            <a:r>
              <a:rPr lang="en-US" u="sng" dirty="0"/>
              <a:t>measure concepts</a:t>
            </a:r>
            <a:r>
              <a:rPr lang="en-US" dirty="0"/>
              <a:t>.</a:t>
            </a:r>
          </a:p>
          <a:p>
            <a:pPr marL="0" indent="0">
              <a:buNone/>
            </a:pPr>
            <a:endParaRPr lang="en-US" sz="500" dirty="0"/>
          </a:p>
          <a:p>
            <a:pPr>
              <a:spcAft>
                <a:spcPts val="600"/>
              </a:spcAft>
            </a:pPr>
            <a:r>
              <a:rPr lang="en-US" dirty="0"/>
              <a:t>Prevention/Early Detection</a:t>
            </a:r>
          </a:p>
          <a:p>
            <a:pPr lvl="1">
              <a:spcAft>
                <a:spcPts val="600"/>
              </a:spcAft>
            </a:pPr>
            <a:r>
              <a:rPr lang="en-US" b="0" dirty="0"/>
              <a:t>Obesity Reduction</a:t>
            </a:r>
          </a:p>
          <a:p>
            <a:pPr lvl="1"/>
            <a:r>
              <a:rPr lang="en-US" b="0" dirty="0"/>
              <a:t>Tobacco Quit Rate</a:t>
            </a:r>
          </a:p>
          <a:p>
            <a:pPr lvl="1"/>
            <a:endParaRPr lang="en-US" sz="500" b="0" dirty="0"/>
          </a:p>
          <a:p>
            <a:pPr>
              <a:spcAft>
                <a:spcPts val="600"/>
              </a:spcAft>
            </a:pPr>
            <a:r>
              <a:rPr lang="en-US" dirty="0"/>
              <a:t>Chronic Illness Care</a:t>
            </a:r>
          </a:p>
          <a:p>
            <a:pPr lvl="1">
              <a:spcAft>
                <a:spcPts val="600"/>
              </a:spcAft>
            </a:pPr>
            <a:r>
              <a:rPr lang="en-US" b="0" dirty="0"/>
              <a:t>Blood Pressure Control</a:t>
            </a:r>
          </a:p>
          <a:p>
            <a:pPr lvl="1"/>
            <a:r>
              <a:rPr lang="en-US" b="0" dirty="0"/>
              <a:t>Statin Therapy (Medication Intensity or Medical/LDL Goal) for Patients with Diabetes</a:t>
            </a:r>
          </a:p>
        </p:txBody>
      </p:sp>
    </p:spTree>
    <p:extLst>
      <p:ext uri="{BB962C8B-B14F-4D97-AF65-F5344CB8AC3E}">
        <p14:creationId xmlns:p14="http://schemas.microsoft.com/office/powerpoint/2010/main" val="203644119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22036-8716-4086-AE45-89D622F4CB48}"/>
              </a:ext>
            </a:extLst>
          </p:cNvPr>
          <p:cNvSpPr>
            <a:spLocks noGrp="1"/>
          </p:cNvSpPr>
          <p:nvPr>
            <p:ph type="title"/>
          </p:nvPr>
        </p:nvSpPr>
        <p:spPr/>
        <p:txBody>
          <a:bodyPr/>
          <a:lstStyle/>
          <a:p>
            <a:r>
              <a:rPr lang="en-US" dirty="0"/>
              <a:t>Prioritize Developmental Measures (Cont’d)</a:t>
            </a:r>
          </a:p>
        </p:txBody>
      </p:sp>
      <p:sp>
        <p:nvSpPr>
          <p:cNvPr id="3" name="Content Placeholder 2">
            <a:extLst>
              <a:ext uri="{FF2B5EF4-FFF2-40B4-BE49-F238E27FC236}">
                <a16:creationId xmlns:a16="http://schemas.microsoft.com/office/drawing/2014/main" id="{9D383F3E-CB3E-478F-85FA-488B78801AA5}"/>
              </a:ext>
            </a:extLst>
          </p:cNvPr>
          <p:cNvSpPr>
            <a:spLocks noGrp="1"/>
          </p:cNvSpPr>
          <p:nvPr>
            <p:ph sz="half" idx="1"/>
          </p:nvPr>
        </p:nvSpPr>
        <p:spPr>
          <a:xfrm>
            <a:off x="533400" y="1371600"/>
            <a:ext cx="8077200" cy="4953000"/>
          </a:xfrm>
        </p:spPr>
        <p:txBody>
          <a:bodyPr/>
          <a:lstStyle/>
          <a:p>
            <a:pPr marL="0" indent="0">
              <a:buNone/>
            </a:pPr>
            <a:r>
              <a:rPr lang="en-US" dirty="0"/>
              <a:t>The following measures are </a:t>
            </a:r>
            <a:r>
              <a:rPr lang="en-US" u="sng" dirty="0"/>
              <a:t>measure concepts (cont’d)</a:t>
            </a:r>
            <a:r>
              <a:rPr lang="en-US" dirty="0"/>
              <a:t>.</a:t>
            </a:r>
          </a:p>
          <a:p>
            <a:pPr marL="0" indent="0">
              <a:buNone/>
            </a:pPr>
            <a:endParaRPr lang="en-US" sz="500" dirty="0"/>
          </a:p>
          <a:p>
            <a:pPr>
              <a:spcAft>
                <a:spcPts val="600"/>
              </a:spcAft>
            </a:pPr>
            <a:r>
              <a:rPr lang="en-US" dirty="0"/>
              <a:t>Equity</a:t>
            </a:r>
          </a:p>
          <a:p>
            <a:pPr lvl="1">
              <a:spcAft>
                <a:spcPts val="600"/>
              </a:spcAft>
            </a:pPr>
            <a:r>
              <a:rPr lang="en-US" b="0" dirty="0"/>
              <a:t>Stratify existing measures by race/ethnicity, age, gender, language, disability status, etc.</a:t>
            </a:r>
          </a:p>
          <a:p>
            <a:pPr lvl="1"/>
            <a:r>
              <a:rPr lang="en-US" b="0" dirty="0"/>
              <a:t>Stratifying measures, to the extent that data systems allow, by subpopulations, to be defined at a later time, as a Developmental measure </a:t>
            </a:r>
            <a:r>
              <a:rPr lang="en-US" b="0" i="1" dirty="0"/>
              <a:t>for monitoring purposes</a:t>
            </a:r>
          </a:p>
          <a:p>
            <a:pPr lvl="1"/>
            <a:endParaRPr lang="en-US" sz="500" b="0" dirty="0"/>
          </a:p>
          <a:p>
            <a:pPr>
              <a:spcAft>
                <a:spcPts val="600"/>
              </a:spcAft>
            </a:pPr>
            <a:r>
              <a:rPr lang="en-US" dirty="0"/>
              <a:t>Patient Experience</a:t>
            </a:r>
          </a:p>
          <a:p>
            <a:pPr lvl="1">
              <a:spcAft>
                <a:spcPts val="600"/>
              </a:spcAft>
            </a:pPr>
            <a:r>
              <a:rPr lang="en-US" b="0" dirty="0"/>
              <a:t>A version of CG-CAHPS that supplements, modifies, or substitutes questions (including potentially the PPIC and PICS)</a:t>
            </a:r>
          </a:p>
          <a:p>
            <a:pPr lvl="1"/>
            <a:r>
              <a:rPr lang="en-US" b="0" dirty="0"/>
              <a:t>Modified version of CG-CAHPS for a non-primary care attributed population</a:t>
            </a:r>
          </a:p>
        </p:txBody>
      </p:sp>
    </p:spTree>
    <p:extLst>
      <p:ext uri="{BB962C8B-B14F-4D97-AF65-F5344CB8AC3E}">
        <p14:creationId xmlns:p14="http://schemas.microsoft.com/office/powerpoint/2010/main" val="122903038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6-5-18 Meeting Decisions &amp; Discussion of Follow-up Items</a:t>
            </a:r>
          </a:p>
          <a:p>
            <a:r>
              <a:rPr lang="en-US" dirty="0"/>
              <a:t>Continue Discussion on Small Set of Candidate Core Measures</a:t>
            </a:r>
          </a:p>
          <a:p>
            <a:r>
              <a:rPr lang="en-US" dirty="0"/>
              <a:t>Discuss Implementation of Measure Set and Public Comment Process</a:t>
            </a:r>
          </a:p>
          <a:p>
            <a:r>
              <a:rPr lang="en-US" dirty="0"/>
              <a:t>Revisit On Deck and Monitoring Measures</a:t>
            </a:r>
          </a:p>
          <a:p>
            <a:r>
              <a:rPr lang="en-US" dirty="0"/>
              <a:t>Identify Measure Gaps and Prioritize Developmental Measures</a:t>
            </a:r>
          </a:p>
          <a:p>
            <a:r>
              <a:rPr lang="en-US" dirty="0"/>
              <a:t>Next Steps</a:t>
            </a:r>
          </a:p>
        </p:txBody>
      </p:sp>
      <p:sp>
        <p:nvSpPr>
          <p:cNvPr id="4" name="Rectangle 3"/>
          <p:cNvSpPr/>
          <p:nvPr/>
        </p:nvSpPr>
        <p:spPr>
          <a:xfrm>
            <a:off x="-152400" y="4800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3133171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6740142" cy="4556234"/>
          </a:xfrm>
        </p:spPr>
        <p:txBody>
          <a:bodyPr/>
          <a:lstStyle/>
          <a:p>
            <a:pPr marL="0" indent="0">
              <a:spcAft>
                <a:spcPts val="0"/>
              </a:spcAft>
              <a:buNone/>
            </a:pPr>
            <a:endParaRPr lang="en-US" sz="1000" dirty="0"/>
          </a:p>
          <a:p>
            <a:pPr marL="0" indent="0">
              <a:spcAft>
                <a:spcPts val="0"/>
              </a:spcAft>
              <a:buNone/>
            </a:pPr>
            <a:endParaRPr lang="en-US" sz="1000" dirty="0"/>
          </a:p>
          <a:p>
            <a:pPr marL="0" indent="0">
              <a:spcAft>
                <a:spcPts val="0"/>
              </a:spcAft>
              <a:buNone/>
            </a:pPr>
            <a:endParaRPr lang="en-US" sz="1000" dirty="0"/>
          </a:p>
          <a:p>
            <a:pPr marL="914400" lvl="2">
              <a:spcBef>
                <a:spcPts val="0"/>
              </a:spcBef>
              <a:spcAft>
                <a:spcPts val="300"/>
              </a:spcAft>
              <a:buFont typeface="Book Antiqua" panose="02040602050305030304" pitchFamily="18" charset="0"/>
              <a:buChar char="−"/>
            </a:pPr>
            <a:endParaRPr lang="en-US" sz="1200" kern="1200" dirty="0">
              <a:latin typeface="Book Antiqua" panose="02040602050305030304" pitchFamily="18" charset="0"/>
            </a:endParaRPr>
          </a:p>
          <a:p>
            <a:pPr lvl="1">
              <a:spcAft>
                <a:spcPts val="300"/>
              </a:spcAft>
            </a:pPr>
            <a:r>
              <a:rPr lang="en-US" dirty="0"/>
              <a:t>Meeting #19</a:t>
            </a:r>
            <a:endParaRPr lang="en-US" i="1" dirty="0"/>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Continue discussion of measure gaps and Developmental measures</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Review and consider public comment </a:t>
            </a:r>
          </a:p>
          <a:p>
            <a:pPr marL="914400" lvl="2">
              <a:spcBef>
                <a:spcPts val="0"/>
              </a:spcBef>
              <a:spcAft>
                <a:spcPts val="300"/>
              </a:spcAft>
              <a:buFont typeface="Book Antiqua" panose="02040602050305030304" pitchFamily="18" charset="0"/>
              <a:buChar char="−"/>
            </a:pPr>
            <a:endParaRPr lang="en-US" kern="1200" dirty="0">
              <a:latin typeface="Book Antiqua" panose="02040602050305030304" pitchFamily="18" charset="0"/>
            </a:endParaRPr>
          </a:p>
          <a:p>
            <a:pPr marL="914400" lvl="2">
              <a:spcBef>
                <a:spcPts val="0"/>
              </a:spcBef>
              <a:spcAft>
                <a:spcPts val="300"/>
              </a:spcAft>
              <a:buFont typeface="Book Antiqua" panose="02040602050305030304" pitchFamily="18" charset="0"/>
              <a:buChar char="−"/>
            </a:pPr>
            <a:endParaRPr lang="en-US" sz="2800" kern="1200" dirty="0">
              <a:latin typeface="Book Antiqua" panose="02040602050305030304" pitchFamily="18" charset="0"/>
            </a:endParaRPr>
          </a:p>
          <a:p>
            <a:pPr lvl="1">
              <a:spcAft>
                <a:spcPts val="300"/>
              </a:spcAft>
            </a:pPr>
            <a:r>
              <a:rPr lang="en-US" dirty="0"/>
              <a:t>Meeting #20</a:t>
            </a:r>
          </a:p>
          <a:p>
            <a:pPr marL="914400" lvl="2">
              <a:spcBef>
                <a:spcPts val="0"/>
              </a:spcBef>
              <a:spcAft>
                <a:spcPts val="300"/>
              </a:spcAft>
              <a:buFont typeface="Book Antiqua" panose="02040602050305030304" pitchFamily="18" charset="0"/>
              <a:buChar char="−"/>
            </a:pPr>
            <a:r>
              <a:rPr lang="en-US" kern="1200" dirty="0">
                <a:latin typeface="Book Antiqua" panose="02040602050305030304" pitchFamily="18" charset="0"/>
              </a:rPr>
              <a:t>Discuss the status of the clinical data repository</a:t>
            </a:r>
          </a:p>
        </p:txBody>
      </p:sp>
      <p:grpSp>
        <p:nvGrpSpPr>
          <p:cNvPr id="22" name="Group 21">
            <a:extLst>
              <a:ext uri="{FF2B5EF4-FFF2-40B4-BE49-F238E27FC236}">
                <a16:creationId xmlns:a16="http://schemas.microsoft.com/office/drawing/2014/main" id="{F6ECBD8B-3CE9-4F1C-BDC9-BC455D3E1B82}"/>
              </a:ext>
            </a:extLst>
          </p:cNvPr>
          <p:cNvGrpSpPr/>
          <p:nvPr/>
        </p:nvGrpSpPr>
        <p:grpSpPr>
          <a:xfrm>
            <a:off x="7391400" y="2173633"/>
            <a:ext cx="914400" cy="914400"/>
            <a:chOff x="8064544" y="2057400"/>
            <a:chExt cx="822960" cy="822960"/>
          </a:xfrm>
        </p:grpSpPr>
        <p:grpSp>
          <p:nvGrpSpPr>
            <p:cNvPr id="23" name="Group 22">
              <a:extLst>
                <a:ext uri="{FF2B5EF4-FFF2-40B4-BE49-F238E27FC236}">
                  <a16:creationId xmlns:a16="http://schemas.microsoft.com/office/drawing/2014/main" id="{54C3FE86-C2BB-4DE7-BEC3-3B4780F5B42C}"/>
                </a:ext>
              </a:extLst>
            </p:cNvPr>
            <p:cNvGrpSpPr>
              <a:grpSpLocks noChangeAspect="1"/>
            </p:cNvGrpSpPr>
            <p:nvPr/>
          </p:nvGrpSpPr>
          <p:grpSpPr>
            <a:xfrm>
              <a:off x="8064544" y="2057400"/>
              <a:ext cx="822960" cy="822960"/>
              <a:chOff x="7758770" y="3246120"/>
              <a:chExt cx="1097280" cy="1097280"/>
            </a:xfrm>
          </p:grpSpPr>
          <p:grpSp>
            <p:nvGrpSpPr>
              <p:cNvPr id="25" name="Group 24">
                <a:extLst>
                  <a:ext uri="{FF2B5EF4-FFF2-40B4-BE49-F238E27FC236}">
                    <a16:creationId xmlns:a16="http://schemas.microsoft.com/office/drawing/2014/main" id="{7CDD48D0-0E7B-4103-8C75-9331337CB100}"/>
                  </a:ext>
                </a:extLst>
              </p:cNvPr>
              <p:cNvGrpSpPr/>
              <p:nvPr/>
            </p:nvGrpSpPr>
            <p:grpSpPr>
              <a:xfrm>
                <a:off x="7758770" y="3246120"/>
                <a:ext cx="1097280" cy="1097280"/>
                <a:chOff x="7085012" y="4648200"/>
                <a:chExt cx="679061" cy="679061"/>
              </a:xfrm>
            </p:grpSpPr>
            <p:sp>
              <p:nvSpPr>
                <p:cNvPr id="34" name="Oval 33">
                  <a:extLst>
                    <a:ext uri="{FF2B5EF4-FFF2-40B4-BE49-F238E27FC236}">
                      <a16:creationId xmlns:a16="http://schemas.microsoft.com/office/drawing/2014/main" id="{0F6B2393-4045-4F7A-9ABB-B3C48C13237F}"/>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5" name="Oval 34">
                  <a:extLst>
                    <a:ext uri="{FF2B5EF4-FFF2-40B4-BE49-F238E27FC236}">
                      <a16:creationId xmlns:a16="http://schemas.microsoft.com/office/drawing/2014/main" id="{A48D7E14-1115-41AA-830A-17D6C1395582}"/>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36" name="Oval 35">
                  <a:extLst>
                    <a:ext uri="{FF2B5EF4-FFF2-40B4-BE49-F238E27FC236}">
                      <a16:creationId xmlns:a16="http://schemas.microsoft.com/office/drawing/2014/main" id="{DA28DD99-4DBC-4212-9775-49651D03289D}"/>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26" name="Freeform 24">
                <a:extLst>
                  <a:ext uri="{FF2B5EF4-FFF2-40B4-BE49-F238E27FC236}">
                    <a16:creationId xmlns:a16="http://schemas.microsoft.com/office/drawing/2014/main" id="{215CC991-7116-485A-88E0-3E46BF928E6E}"/>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7" name="Freeform 25">
                <a:extLst>
                  <a:ext uri="{FF2B5EF4-FFF2-40B4-BE49-F238E27FC236}">
                    <a16:creationId xmlns:a16="http://schemas.microsoft.com/office/drawing/2014/main" id="{C1253D70-D943-4CB0-8A04-0361FF3745B2}"/>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8" name="Freeform 26">
                <a:extLst>
                  <a:ext uri="{FF2B5EF4-FFF2-40B4-BE49-F238E27FC236}">
                    <a16:creationId xmlns:a16="http://schemas.microsoft.com/office/drawing/2014/main" id="{B7C43CA4-EC8E-4043-8D63-605EDD76E35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29" name="Freeform 27">
                <a:extLst>
                  <a:ext uri="{FF2B5EF4-FFF2-40B4-BE49-F238E27FC236}">
                    <a16:creationId xmlns:a16="http://schemas.microsoft.com/office/drawing/2014/main" id="{49A1FC5F-3CFF-43AF-98AC-6571E2FBB4B0}"/>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30" name="Freeform 28">
                <a:extLst>
                  <a:ext uri="{FF2B5EF4-FFF2-40B4-BE49-F238E27FC236}">
                    <a16:creationId xmlns:a16="http://schemas.microsoft.com/office/drawing/2014/main" id="{0324B01F-1083-4241-9874-F225391DA109}"/>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1" name="Freeform 29">
                <a:extLst>
                  <a:ext uri="{FF2B5EF4-FFF2-40B4-BE49-F238E27FC236}">
                    <a16:creationId xmlns:a16="http://schemas.microsoft.com/office/drawing/2014/main" id="{DF37EAC8-A5B5-4A34-9505-A8FBA43C4FC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2" name="Freeform 30">
                <a:extLst>
                  <a:ext uri="{FF2B5EF4-FFF2-40B4-BE49-F238E27FC236}">
                    <a16:creationId xmlns:a16="http://schemas.microsoft.com/office/drawing/2014/main" id="{3DEFF2B6-9CEC-43D9-BAF1-15BEB3F69DEC}"/>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3" name="Freeform 31">
                <a:extLst>
                  <a:ext uri="{FF2B5EF4-FFF2-40B4-BE49-F238E27FC236}">
                    <a16:creationId xmlns:a16="http://schemas.microsoft.com/office/drawing/2014/main" id="{705181DD-7134-45F3-98B0-775752DD2280}"/>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4" name="TextBox 48">
              <a:extLst>
                <a:ext uri="{FF2B5EF4-FFF2-40B4-BE49-F238E27FC236}">
                  <a16:creationId xmlns:a16="http://schemas.microsoft.com/office/drawing/2014/main" id="{1C34F131-D8BB-4CD8-B8D6-BC03D8494955}"/>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7/24</a:t>
              </a:r>
            </a:p>
          </p:txBody>
        </p:sp>
      </p:grpSp>
      <p:grpSp>
        <p:nvGrpSpPr>
          <p:cNvPr id="19" name="Group 18">
            <a:extLst>
              <a:ext uri="{FF2B5EF4-FFF2-40B4-BE49-F238E27FC236}">
                <a16:creationId xmlns:a16="http://schemas.microsoft.com/office/drawing/2014/main" id="{DB32F54D-393C-4822-A93B-7CBE983767B0}"/>
              </a:ext>
            </a:extLst>
          </p:cNvPr>
          <p:cNvGrpSpPr/>
          <p:nvPr/>
        </p:nvGrpSpPr>
        <p:grpSpPr>
          <a:xfrm>
            <a:off x="7391399" y="4038600"/>
            <a:ext cx="914400" cy="914400"/>
            <a:chOff x="8064544" y="2057400"/>
            <a:chExt cx="822960" cy="822960"/>
          </a:xfrm>
        </p:grpSpPr>
        <p:grpSp>
          <p:nvGrpSpPr>
            <p:cNvPr id="20" name="Group 19">
              <a:extLst>
                <a:ext uri="{FF2B5EF4-FFF2-40B4-BE49-F238E27FC236}">
                  <a16:creationId xmlns:a16="http://schemas.microsoft.com/office/drawing/2014/main" id="{144097F6-4679-444D-BFFB-AF54C3407AC2}"/>
                </a:ext>
              </a:extLst>
            </p:cNvPr>
            <p:cNvGrpSpPr>
              <a:grpSpLocks noChangeAspect="1"/>
            </p:cNvGrpSpPr>
            <p:nvPr/>
          </p:nvGrpSpPr>
          <p:grpSpPr>
            <a:xfrm>
              <a:off x="8064544" y="2057400"/>
              <a:ext cx="822960" cy="822960"/>
              <a:chOff x="7758770" y="3246120"/>
              <a:chExt cx="1097280" cy="1097280"/>
            </a:xfrm>
          </p:grpSpPr>
          <p:grpSp>
            <p:nvGrpSpPr>
              <p:cNvPr id="37" name="Group 36">
                <a:extLst>
                  <a:ext uri="{FF2B5EF4-FFF2-40B4-BE49-F238E27FC236}">
                    <a16:creationId xmlns:a16="http://schemas.microsoft.com/office/drawing/2014/main" id="{8713E557-26E2-4F01-867F-5BD4902F996A}"/>
                  </a:ext>
                </a:extLst>
              </p:cNvPr>
              <p:cNvGrpSpPr/>
              <p:nvPr/>
            </p:nvGrpSpPr>
            <p:grpSpPr>
              <a:xfrm>
                <a:off x="7758770" y="3246120"/>
                <a:ext cx="1097280" cy="1097280"/>
                <a:chOff x="7085012" y="4648200"/>
                <a:chExt cx="679061" cy="679061"/>
              </a:xfrm>
            </p:grpSpPr>
            <p:sp>
              <p:nvSpPr>
                <p:cNvPr id="46" name="Oval 45">
                  <a:extLst>
                    <a:ext uri="{FF2B5EF4-FFF2-40B4-BE49-F238E27FC236}">
                      <a16:creationId xmlns:a16="http://schemas.microsoft.com/office/drawing/2014/main" id="{EBADF3C1-E849-4464-AA9D-213771C3FAE2}"/>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7" name="Oval 46">
                  <a:extLst>
                    <a:ext uri="{FF2B5EF4-FFF2-40B4-BE49-F238E27FC236}">
                      <a16:creationId xmlns:a16="http://schemas.microsoft.com/office/drawing/2014/main" id="{5AF220C4-CB0E-4795-B9F8-88F036636ABD}"/>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8" name="Oval 47">
                  <a:extLst>
                    <a:ext uri="{FF2B5EF4-FFF2-40B4-BE49-F238E27FC236}">
                      <a16:creationId xmlns:a16="http://schemas.microsoft.com/office/drawing/2014/main" id="{82DC2BF9-C482-43C6-A073-4B4B83F5F4B7}"/>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38" name="Freeform 24">
                <a:extLst>
                  <a:ext uri="{FF2B5EF4-FFF2-40B4-BE49-F238E27FC236}">
                    <a16:creationId xmlns:a16="http://schemas.microsoft.com/office/drawing/2014/main" id="{1DA0D954-015E-4F33-BE76-A01F61B0EDC2}"/>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9" name="Freeform 25">
                <a:extLst>
                  <a:ext uri="{FF2B5EF4-FFF2-40B4-BE49-F238E27FC236}">
                    <a16:creationId xmlns:a16="http://schemas.microsoft.com/office/drawing/2014/main" id="{8D93D8EB-F2A1-44A3-A6DE-B96D565063FA}"/>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0" name="Freeform 26">
                <a:extLst>
                  <a:ext uri="{FF2B5EF4-FFF2-40B4-BE49-F238E27FC236}">
                    <a16:creationId xmlns:a16="http://schemas.microsoft.com/office/drawing/2014/main" id="{919C3648-F967-4BA8-866D-A1B244EBBA3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1" name="Freeform 27">
                <a:extLst>
                  <a:ext uri="{FF2B5EF4-FFF2-40B4-BE49-F238E27FC236}">
                    <a16:creationId xmlns:a16="http://schemas.microsoft.com/office/drawing/2014/main" id="{61FB4D8A-E220-404B-A0B0-300DD2A2DCC4}"/>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42" name="Freeform 28">
                <a:extLst>
                  <a:ext uri="{FF2B5EF4-FFF2-40B4-BE49-F238E27FC236}">
                    <a16:creationId xmlns:a16="http://schemas.microsoft.com/office/drawing/2014/main" id="{70A1D513-CA86-49E9-8930-C64ECCF35B11}"/>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3" name="Freeform 29">
                <a:extLst>
                  <a:ext uri="{FF2B5EF4-FFF2-40B4-BE49-F238E27FC236}">
                    <a16:creationId xmlns:a16="http://schemas.microsoft.com/office/drawing/2014/main" id="{1FF0E2FB-9D11-44BF-B984-BC30D2DE360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4" name="Freeform 30">
                <a:extLst>
                  <a:ext uri="{FF2B5EF4-FFF2-40B4-BE49-F238E27FC236}">
                    <a16:creationId xmlns:a16="http://schemas.microsoft.com/office/drawing/2014/main" id="{8D3169FE-81FC-48F7-BAE4-26E46CEA10C2}"/>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5" name="Freeform 31">
                <a:extLst>
                  <a:ext uri="{FF2B5EF4-FFF2-40B4-BE49-F238E27FC236}">
                    <a16:creationId xmlns:a16="http://schemas.microsoft.com/office/drawing/2014/main" id="{6D9078CC-5B15-45CB-9E85-D9682BFB5814}"/>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1" name="TextBox 48">
              <a:extLst>
                <a:ext uri="{FF2B5EF4-FFF2-40B4-BE49-F238E27FC236}">
                  <a16:creationId xmlns:a16="http://schemas.microsoft.com/office/drawing/2014/main" id="{549A4FF5-80EA-4855-97F0-18F77A4E9190}"/>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9/25</a:t>
              </a:r>
            </a:p>
          </p:txBody>
        </p:sp>
      </p:grpSp>
    </p:spTree>
    <p:extLst>
      <p:ext uri="{BB962C8B-B14F-4D97-AF65-F5344CB8AC3E}">
        <p14:creationId xmlns:p14="http://schemas.microsoft.com/office/powerpoint/2010/main" val="10548207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Prevention and Early Detection – </a:t>
            </a:r>
            <a:br>
              <a:rPr lang="en-US" dirty="0"/>
            </a:br>
            <a:r>
              <a:rPr lang="en-US" dirty="0"/>
              <a:t>Physical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143001"/>
            <a:ext cx="8178800" cy="2285999"/>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Childhood Immunization Status</a:t>
            </a:r>
          </a:p>
          <a:p>
            <a:pPr marL="457200" indent="-274320">
              <a:spcAft>
                <a:spcPts val="0"/>
              </a:spcAft>
              <a:buFont typeface="Arial" panose="020B0604020202020204" pitchFamily="34" charset="0"/>
              <a:buChar char="•"/>
            </a:pPr>
            <a:r>
              <a:rPr lang="en-US" sz="1700" b="0" dirty="0"/>
              <a:t>Immunizations for Adolescents</a:t>
            </a:r>
          </a:p>
          <a:p>
            <a:pPr marL="457200" indent="-274320">
              <a:spcAft>
                <a:spcPts val="600"/>
              </a:spcAft>
              <a:buFont typeface="Arial" panose="020B0604020202020204" pitchFamily="34" charset="0"/>
              <a:buChar char="•"/>
            </a:pPr>
            <a:r>
              <a:rPr lang="en-US" sz="1700" b="0" dirty="0"/>
              <a:t>Influenza Immunization</a:t>
            </a:r>
          </a:p>
          <a:p>
            <a:pPr marL="457200" indent="-274320">
              <a:spcAft>
                <a:spcPts val="0"/>
              </a:spcAft>
              <a:buFont typeface="Arial" panose="020B0604020202020204" pitchFamily="34" charset="0"/>
              <a:buChar char="•"/>
            </a:pPr>
            <a:r>
              <a:rPr lang="en-US" sz="1700" b="0" dirty="0"/>
              <a:t>Chlamydia Screening - Ages 16-20</a:t>
            </a:r>
          </a:p>
          <a:p>
            <a:pPr marL="457200" indent="-274320">
              <a:spcAft>
                <a:spcPts val="0"/>
              </a:spcAft>
              <a:buFont typeface="Arial" panose="020B0604020202020204" pitchFamily="34" charset="0"/>
              <a:buChar char="•"/>
            </a:pPr>
            <a:r>
              <a:rPr lang="en-US" sz="1700" b="0" dirty="0"/>
              <a:t>Chlamydia Screening - Ages 21-24</a:t>
            </a:r>
          </a:p>
          <a:p>
            <a:pPr marL="457200" indent="-274320">
              <a:spcAft>
                <a:spcPts val="0"/>
              </a:spcAft>
              <a:buFont typeface="Arial" panose="020B0604020202020204" pitchFamily="34" charset="0"/>
              <a:buChar char="•"/>
            </a:pPr>
            <a:r>
              <a:rPr lang="en-US" sz="1700" b="0" dirty="0"/>
              <a:t>Colorectal Cancer Screening</a:t>
            </a:r>
          </a:p>
          <a:p>
            <a:pPr marL="457200" indent="-274320">
              <a:spcAft>
                <a:spcPts val="0"/>
              </a:spcAft>
              <a:buFont typeface="Arial" panose="020B0604020202020204" pitchFamily="34" charset="0"/>
              <a:buChar char="•"/>
            </a:pPr>
            <a:r>
              <a:rPr lang="en-US" sz="1700" b="0" dirty="0"/>
              <a:t>Cervical Cancer Screening</a:t>
            </a:r>
          </a:p>
          <a:p>
            <a:pPr marL="457200" indent="-274320">
              <a:spcAft>
                <a:spcPts val="0"/>
              </a:spcAft>
              <a:buFont typeface="Arial" panose="020B0604020202020204" pitchFamily="34" charset="0"/>
              <a:buChar char="•"/>
            </a:pPr>
            <a:r>
              <a:rPr lang="en-US" sz="1700" b="0" dirty="0"/>
              <a:t>Breast Cancer Screening</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767138"/>
            <a:ext cx="8178799" cy="881062"/>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Well-Child Visits in the First 15 Months of Life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Well-Child Visits in the 3rd, 4th, 5th, and 6th Years of Life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Adolescent Well-Care Visit</a:t>
            </a:r>
          </a:p>
        </p:txBody>
      </p:sp>
      <p:sp>
        <p:nvSpPr>
          <p:cNvPr id="9" name="TextBox 8">
            <a:extLst>
              <a:ext uri="{FF2B5EF4-FFF2-40B4-BE49-F238E27FC236}">
                <a16:creationId xmlns:a16="http://schemas.microsoft.com/office/drawing/2014/main" id="{5712159B-12F1-4C01-8688-7EB27B09F632}"/>
              </a:ext>
            </a:extLst>
          </p:cNvPr>
          <p:cNvSpPr txBox="1"/>
          <p:nvPr/>
        </p:nvSpPr>
        <p:spPr>
          <a:xfrm>
            <a:off x="200308" y="1143001"/>
            <a:ext cx="446276" cy="22859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69503" y="3657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5102352"/>
            <a:ext cx="8178799" cy="612648"/>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69503" y="47244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Rectangle 1">
            <a:extLst>
              <a:ext uri="{FF2B5EF4-FFF2-40B4-BE49-F238E27FC236}">
                <a16:creationId xmlns:a16="http://schemas.microsoft.com/office/drawing/2014/main" id="{AB261D87-04AE-4927-BC43-0ABBEE102D8C}"/>
              </a:ext>
            </a:extLst>
          </p:cNvPr>
          <p:cNvSpPr/>
          <p:nvPr/>
        </p:nvSpPr>
        <p:spPr bwMode="auto">
          <a:xfrm>
            <a:off x="736600" y="1143000"/>
            <a:ext cx="8178799" cy="838200"/>
          </a:xfrm>
          <a:prstGeom prst="rect">
            <a:avLst/>
          </a:prstGeom>
          <a:noFill/>
          <a:ln w="1905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
        <p:nvSpPr>
          <p:cNvPr id="14" name="Rectangle 13">
            <a:extLst>
              <a:ext uri="{FF2B5EF4-FFF2-40B4-BE49-F238E27FC236}">
                <a16:creationId xmlns:a16="http://schemas.microsoft.com/office/drawing/2014/main" id="{A21BF90E-4919-4F08-9D09-CD9BDF419479}"/>
              </a:ext>
            </a:extLst>
          </p:cNvPr>
          <p:cNvSpPr/>
          <p:nvPr/>
        </p:nvSpPr>
        <p:spPr bwMode="auto">
          <a:xfrm>
            <a:off x="731282" y="1981200"/>
            <a:ext cx="8184117" cy="1447800"/>
          </a:xfrm>
          <a:prstGeom prst="rect">
            <a:avLst/>
          </a:prstGeom>
          <a:noFill/>
          <a:ln w="19050" cap="flat" cmpd="sng" algn="ctr">
            <a:solidFill>
              <a:schemeClr val="tx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itchFamily="34" charset="0"/>
            </a:endParaRPr>
          </a:p>
        </p:txBody>
      </p:sp>
    </p:spTree>
    <p:extLst>
      <p:ext uri="{BB962C8B-B14F-4D97-AF65-F5344CB8AC3E}">
        <p14:creationId xmlns:p14="http://schemas.microsoft.com/office/powerpoint/2010/main" val="205737356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Prevention and Early Detection – </a:t>
            </a:r>
            <a:br>
              <a:rPr lang="en-US" dirty="0"/>
            </a:br>
            <a:r>
              <a:rPr lang="en-US" dirty="0"/>
              <a:t>Mental Health and Oral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811369"/>
            <a:ext cx="3726524" cy="1008031"/>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kern="1200" dirty="0">
                <a:ea typeface="+mn-ea"/>
              </a:rPr>
              <a:t>Depression Screening and Follow-up for Adolescents </a:t>
            </a:r>
            <a:r>
              <a:rPr lang="en-US" sz="1700" b="0" dirty="0"/>
              <a:t>and Adults</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286539"/>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661356"/>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3048000"/>
            <a:ext cx="707886" cy="1086678"/>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1" y="4321573"/>
            <a:ext cx="3726523" cy="9144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Developmental Screening for Behavioral Health Needs: Under Age 21 </a:t>
            </a:r>
          </a:p>
        </p:txBody>
      </p:sp>
      <p:sp>
        <p:nvSpPr>
          <p:cNvPr id="12" name="TextBox 11">
            <a:extLst>
              <a:ext uri="{FF2B5EF4-FFF2-40B4-BE49-F238E27FC236}">
                <a16:creationId xmlns:a16="http://schemas.microsoft.com/office/drawing/2014/main" id="{7AE535FD-9E6A-4D77-9442-60A8C8BFA6C1}"/>
              </a:ext>
            </a:extLst>
          </p:cNvPr>
          <p:cNvSpPr txBox="1"/>
          <p:nvPr/>
        </p:nvSpPr>
        <p:spPr>
          <a:xfrm>
            <a:off x="108226" y="4224704"/>
            <a:ext cx="707886" cy="1108138"/>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811369"/>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Font typeface="Wingdings" pitchFamily="2" charset="2"/>
              <a:buNone/>
            </a:pPr>
            <a:r>
              <a:rPr lang="en-US" sz="1700" b="0" kern="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3047999"/>
            <a:ext cx="3730753" cy="1125569"/>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Primary Caries Prevention Intervention as Offered by Primary Care Providers, including Dentists</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524001"/>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3077383"/>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6208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632473" y="4307315"/>
            <a:ext cx="707886" cy="1295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Oral Health</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Mental Health</a:t>
            </a:r>
          </a:p>
        </p:txBody>
      </p:sp>
    </p:spTree>
    <p:extLst>
      <p:ext uri="{BB962C8B-B14F-4D97-AF65-F5344CB8AC3E}">
        <p14:creationId xmlns:p14="http://schemas.microsoft.com/office/powerpoint/2010/main" val="131697558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Physical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524000"/>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Asthma Medication Ratio</a:t>
            </a:r>
          </a:p>
          <a:p>
            <a:pPr marL="457200" indent="-274320">
              <a:spcAft>
                <a:spcPts val="0"/>
              </a:spcAft>
              <a:buFont typeface="Arial" panose="020B0604020202020204" pitchFamily="34" charset="0"/>
              <a:buChar char="•"/>
            </a:pPr>
            <a:r>
              <a:rPr lang="en-US" sz="1700" b="0" dirty="0"/>
              <a:t>Controlling High Blood Pressure (HEDIS 2019)</a:t>
            </a:r>
          </a:p>
          <a:p>
            <a:pPr marL="457200" indent="-274320">
              <a:spcAft>
                <a:spcPts val="0"/>
              </a:spcAft>
              <a:buFont typeface="Arial" panose="020B0604020202020204" pitchFamily="34" charset="0"/>
              <a:buChar char="•"/>
            </a:pPr>
            <a:r>
              <a:rPr lang="en-US" sz="1700" b="0" dirty="0"/>
              <a:t>Comprehensive Diabetes Care: Hemoglobin A1c (HbA1c) Poor Control (&gt;9.0%)</a:t>
            </a:r>
          </a:p>
          <a:p>
            <a:pPr marL="457200" indent="-274320">
              <a:spcAft>
                <a:spcPts val="0"/>
              </a:spcAft>
              <a:buFont typeface="Arial" panose="020B0604020202020204" pitchFamily="34" charset="0"/>
              <a:buChar char="•"/>
            </a:pPr>
            <a:r>
              <a:rPr lang="en-US" sz="1700" b="0" dirty="0"/>
              <a:t>Comprehensive Diabetes Care: Eye Exam</a:t>
            </a:r>
          </a:p>
          <a:p>
            <a:pPr marL="457200" indent="-274320">
              <a:spcAft>
                <a:spcPts val="0"/>
              </a:spcAft>
              <a:buFont typeface="Arial" panose="020B0604020202020204" pitchFamily="34" charset="0"/>
              <a:buChar char="•"/>
            </a:pPr>
            <a:r>
              <a:rPr lang="en-US" sz="1700" b="0" dirty="0"/>
              <a:t>Comprehensive Diabetes Care: Blood Pressure Control (&lt;140/90 mm Hg)</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063240"/>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Comprehensive Diabetes Care: Hemoglobin A1c Testing </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Comprehensive Diabetes Care: Medical Attention for Nephropathy</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200"/>
            <a:ext cx="446276" cy="15240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2895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191000"/>
            <a:ext cx="8178799" cy="15240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Optimal Asthma Control </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Optimal Diabetes Care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Blood Pressure Control (Concept)</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Statin Therapy (Medication Intensity or Medical/LDL Goal) for Patients with Diabetes (Concept)</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267199"/>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Tree>
    <p:extLst>
      <p:ext uri="{BB962C8B-B14F-4D97-AF65-F5344CB8AC3E}">
        <p14:creationId xmlns:p14="http://schemas.microsoft.com/office/powerpoint/2010/main" val="413398208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Mental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75260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i="1" dirty="0">
                <a:solidFill>
                  <a:schemeClr val="accent2"/>
                </a:solidFill>
              </a:rPr>
              <a:t>Metabolic Monitoring for Children and Adolescents on Antipsychotics</a:t>
            </a:r>
          </a:p>
          <a:p>
            <a:pPr marL="457200" indent="-274320">
              <a:spcAft>
                <a:spcPts val="0"/>
              </a:spcAft>
              <a:buFont typeface="Arial" panose="020B0604020202020204" pitchFamily="34" charset="0"/>
              <a:buChar char="•"/>
            </a:pPr>
            <a:r>
              <a:rPr lang="en-US" sz="1700" b="0" i="1" kern="1200" dirty="0">
                <a:solidFill>
                  <a:schemeClr val="accent2"/>
                </a:solidFill>
              </a:rPr>
              <a:t>Child and Adolescent Major Depressive Disorder: Suicide Risk Assessment</a:t>
            </a:r>
          </a:p>
          <a:p>
            <a:pPr marL="457200" indent="-274320">
              <a:spcAft>
                <a:spcPts val="0"/>
              </a:spcAft>
              <a:buFont typeface="Arial" panose="020B0604020202020204" pitchFamily="34" charset="0"/>
              <a:buChar char="•"/>
            </a:pPr>
            <a:r>
              <a:rPr lang="en-US" sz="1700" b="0" dirty="0"/>
              <a:t>Depression Remission and Response for Adolescents and Adults</a:t>
            </a:r>
          </a:p>
          <a:p>
            <a:pPr marL="457200" indent="-274320">
              <a:spcAft>
                <a:spcPts val="0"/>
              </a:spcAft>
              <a:buFont typeface="Arial" panose="020B0604020202020204" pitchFamily="34" charset="0"/>
              <a:buChar char="•"/>
            </a:pPr>
            <a:r>
              <a:rPr lang="en-US" sz="1700" b="0" i="1" dirty="0">
                <a:solidFill>
                  <a:schemeClr val="accent2"/>
                </a:solidFill>
              </a:rPr>
              <a:t>Follow-up After Hospitalization for Mental Illness (7-Day)</a:t>
            </a:r>
          </a:p>
          <a:p>
            <a:pPr marL="457200" indent="-274320">
              <a:spcAft>
                <a:spcPts val="0"/>
              </a:spcAft>
              <a:buFont typeface="Arial" panose="020B0604020202020204" pitchFamily="34" charset="0"/>
              <a:buChar char="•"/>
            </a:pPr>
            <a:r>
              <a:rPr lang="en-US" sz="1700" b="0" i="1" dirty="0">
                <a:solidFill>
                  <a:schemeClr val="accent2"/>
                </a:solidFill>
              </a:rPr>
              <a:t>Follow-up After Hospitalization for Mental Illness (30-Day)</a:t>
            </a:r>
          </a:p>
          <a:p>
            <a:pPr marL="457200" indent="-274320">
              <a:spcAft>
                <a:spcPts val="0"/>
              </a:spcAft>
              <a:buFont typeface="Arial" panose="020B0604020202020204" pitchFamily="34" charset="0"/>
              <a:buChar char="•"/>
            </a:pPr>
            <a:r>
              <a:rPr lang="en-US" sz="1700" b="0" i="1" dirty="0">
                <a:solidFill>
                  <a:schemeClr val="accent2"/>
                </a:solidFill>
              </a:rPr>
              <a:t>Follow-up After Emergency Department Visit for Mental Health</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451861"/>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199"/>
            <a:ext cx="446276" cy="1752602"/>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32766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663440"/>
            <a:ext cx="8178799" cy="73152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3434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TextBox 1">
            <a:extLst>
              <a:ext uri="{FF2B5EF4-FFF2-40B4-BE49-F238E27FC236}">
                <a16:creationId xmlns:a16="http://schemas.microsoft.com/office/drawing/2014/main" id="{89EACCE8-A227-476A-8CFB-A9678D5C1E88}"/>
              </a:ext>
            </a:extLst>
          </p:cNvPr>
          <p:cNvSpPr txBox="1"/>
          <p:nvPr/>
        </p:nvSpPr>
        <p:spPr>
          <a:xfrm>
            <a:off x="4876800" y="6258580"/>
            <a:ext cx="4038599" cy="523220"/>
          </a:xfrm>
          <a:prstGeom prst="rect">
            <a:avLst/>
          </a:prstGeom>
          <a:noFill/>
        </p:spPr>
        <p:txBody>
          <a:bodyPr wrap="square" rtlCol="0">
            <a:spAutoFit/>
          </a:bodyPr>
          <a:lstStyle/>
          <a:p>
            <a:r>
              <a:rPr lang="en-US" sz="1400" i="1" dirty="0">
                <a:solidFill>
                  <a:schemeClr val="accent2"/>
                </a:solidFill>
                <a:latin typeface="Book Antiqua" panose="02040602050305030304" pitchFamily="18" charset="0"/>
              </a:rPr>
              <a:t>Italics indicate the measure may have an inadequate denominator size at the payer/ACO level.</a:t>
            </a:r>
          </a:p>
        </p:txBody>
      </p:sp>
    </p:spTree>
    <p:extLst>
      <p:ext uri="{BB962C8B-B14F-4D97-AF65-F5344CB8AC3E}">
        <p14:creationId xmlns:p14="http://schemas.microsoft.com/office/powerpoint/2010/main" val="30388878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Chronic Illness Care – </a:t>
            </a:r>
            <a:br>
              <a:rPr lang="en-US" dirty="0"/>
            </a:br>
            <a:r>
              <a:rPr lang="en-US" dirty="0"/>
              <a:t>Substance Use Disorder</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219199"/>
            <a:ext cx="8178800" cy="1524001"/>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solidFill>
                  <a:srgbClr val="000000"/>
                </a:solidFill>
              </a:rPr>
              <a:t>Initiation and Engagement of Alcohol and Other Drug Abuse or Dependence Treatment - Initiation</a:t>
            </a:r>
          </a:p>
          <a:p>
            <a:pPr marL="457200" indent="-274320">
              <a:spcAft>
                <a:spcPts val="0"/>
              </a:spcAft>
              <a:buFont typeface="Arial" panose="020B0604020202020204" pitchFamily="34" charset="0"/>
              <a:buChar char="•"/>
            </a:pPr>
            <a:r>
              <a:rPr lang="en-US" sz="1700" b="0" dirty="0">
                <a:solidFill>
                  <a:srgbClr val="000000"/>
                </a:solidFill>
              </a:rPr>
              <a:t>Initiation and Engagement of Alcohol and Other Drug Abuse or Dependence Treatment - Engagement</a:t>
            </a:r>
          </a:p>
          <a:p>
            <a:pPr marL="457200" indent="-274320">
              <a:spcAft>
                <a:spcPts val="0"/>
              </a:spcAft>
              <a:buFont typeface="Arial" panose="020B0604020202020204" pitchFamily="34" charset="0"/>
              <a:buChar char="•"/>
            </a:pPr>
            <a:r>
              <a:rPr lang="en-US" sz="1700" b="0" i="1" dirty="0">
                <a:solidFill>
                  <a:schemeClr val="accent2"/>
                </a:solidFill>
              </a:rPr>
              <a:t>Continuity of Pharmacotherapy for Opioid Use Disorder</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223261"/>
            <a:ext cx="8178799" cy="73152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07005" y="1219199"/>
            <a:ext cx="446276" cy="1524001"/>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76200" y="30480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0" y="4434840"/>
            <a:ext cx="8178799" cy="73152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2" name="TextBox 11">
            <a:extLst>
              <a:ext uri="{FF2B5EF4-FFF2-40B4-BE49-F238E27FC236}">
                <a16:creationId xmlns:a16="http://schemas.microsoft.com/office/drawing/2014/main" id="{7AE535FD-9E6A-4D77-9442-60A8C8BFA6C1}"/>
              </a:ext>
            </a:extLst>
          </p:cNvPr>
          <p:cNvSpPr txBox="1"/>
          <p:nvPr/>
        </p:nvSpPr>
        <p:spPr>
          <a:xfrm>
            <a:off x="76200" y="4114800"/>
            <a:ext cx="707886" cy="1371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2" name="TextBox 1">
            <a:extLst>
              <a:ext uri="{FF2B5EF4-FFF2-40B4-BE49-F238E27FC236}">
                <a16:creationId xmlns:a16="http://schemas.microsoft.com/office/drawing/2014/main" id="{89EACCE8-A227-476A-8CFB-A9678D5C1E88}"/>
              </a:ext>
            </a:extLst>
          </p:cNvPr>
          <p:cNvSpPr txBox="1"/>
          <p:nvPr/>
        </p:nvSpPr>
        <p:spPr>
          <a:xfrm>
            <a:off x="4876800" y="6258580"/>
            <a:ext cx="4038599" cy="523220"/>
          </a:xfrm>
          <a:prstGeom prst="rect">
            <a:avLst/>
          </a:prstGeom>
          <a:noFill/>
        </p:spPr>
        <p:txBody>
          <a:bodyPr wrap="square" rtlCol="0">
            <a:spAutoFit/>
          </a:bodyPr>
          <a:lstStyle/>
          <a:p>
            <a:r>
              <a:rPr lang="en-US" sz="1400" i="1" dirty="0">
                <a:solidFill>
                  <a:schemeClr val="accent2"/>
                </a:solidFill>
                <a:latin typeface="Book Antiqua" panose="02040602050305030304" pitchFamily="18" charset="0"/>
              </a:rPr>
              <a:t>Italics indicate the measure may have an inadequate denominator size at the payer/ACO level.</a:t>
            </a:r>
          </a:p>
        </p:txBody>
      </p:sp>
    </p:spTree>
    <p:extLst>
      <p:ext uri="{BB962C8B-B14F-4D97-AF65-F5344CB8AC3E}">
        <p14:creationId xmlns:p14="http://schemas.microsoft.com/office/powerpoint/2010/main" val="410472651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Acute Care and Maternity Care</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773268"/>
            <a:ext cx="3726524" cy="72066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Use of Imaging Studies for Low Back Pain</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276600"/>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30480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48213" y="4665632"/>
            <a:ext cx="3726523" cy="1108138"/>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Functional Status Assessment for Total Knee Replacement</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Functional Status Assessment for Total Hip Replacement</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50643" y="4381501"/>
            <a:ext cx="446276" cy="1676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7732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457200" indent="-274320">
              <a:spcAft>
                <a:spcPts val="0"/>
              </a:spcAft>
              <a:buFont typeface="Arial" panose="020B0604020202020204" pitchFamily="34" charset="0"/>
              <a:buChar char="•"/>
            </a:pPr>
            <a:r>
              <a:rPr lang="en-US" sz="1700" b="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2819400"/>
            <a:ext cx="3730753" cy="1430372"/>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Contraceptive Care - Postpartum</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Prenatal &amp; Postpartum Care - Timeliness of Prenatal Care</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Incidence of Episiotomy</a:t>
            </a:r>
            <a:endParaRPr lang="en-US" sz="1700" dirty="0">
              <a:solidFill>
                <a:schemeClr val="tx1"/>
              </a:solidFill>
              <a:latin typeface="Book Antiqua" panose="02040602050305030304" pitchFamily="18" charset="0"/>
            </a:endParaRP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763278" y="2819400"/>
            <a:ext cx="446276" cy="1427131"/>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6656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itchFamily="18" charset="0"/>
                <a:cs typeface="Calibri" pitchFamily="34" charset="0"/>
              </a:rPr>
              <a:t>None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4343400"/>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Maternity Care*</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Acute Care</a:t>
            </a:r>
          </a:p>
        </p:txBody>
      </p:sp>
      <p:sp>
        <p:nvSpPr>
          <p:cNvPr id="2" name="TextBox 1">
            <a:extLst>
              <a:ext uri="{FF2B5EF4-FFF2-40B4-BE49-F238E27FC236}">
                <a16:creationId xmlns:a16="http://schemas.microsoft.com/office/drawing/2014/main" id="{A2B407A6-4983-45AC-9646-C1B8548BAC65}"/>
              </a:ext>
            </a:extLst>
          </p:cNvPr>
          <p:cNvSpPr txBox="1"/>
          <p:nvPr/>
        </p:nvSpPr>
        <p:spPr>
          <a:xfrm>
            <a:off x="4683765" y="6096000"/>
            <a:ext cx="4307835" cy="523220"/>
          </a:xfrm>
          <a:prstGeom prst="rect">
            <a:avLst/>
          </a:prstGeom>
          <a:noFill/>
        </p:spPr>
        <p:txBody>
          <a:bodyPr wrap="square" rtlCol="0">
            <a:spAutoFit/>
          </a:bodyPr>
          <a:lstStyle/>
          <a:p>
            <a:r>
              <a:rPr lang="en-US" sz="1400" i="1" dirty="0">
                <a:latin typeface="Book Antiqua" panose="02040602050305030304" pitchFamily="18" charset="0"/>
              </a:rPr>
              <a:t>*The Taskforce did not consider hospital-based maternity  care measures in Year 1, but will do so in Year 2.</a:t>
            </a:r>
          </a:p>
        </p:txBody>
      </p:sp>
    </p:spTree>
    <p:extLst>
      <p:ext uri="{BB962C8B-B14F-4D97-AF65-F5344CB8AC3E}">
        <p14:creationId xmlns:p14="http://schemas.microsoft.com/office/powerpoint/2010/main" val="238570152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Patient Experience and Integration</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773268"/>
            <a:ext cx="3726524" cy="720662"/>
          </a:xfrm>
          <a:solidFill>
            <a:srgbClr val="92D050">
              <a:alpha val="10196"/>
            </a:srgbClr>
          </a:solidFill>
        </p:spPr>
        <p:txBody>
          <a:bodyPr numCol="1" spcCol="0"/>
          <a:lstStyle/>
          <a:p>
            <a:pPr marL="457200" indent="-274320">
              <a:spcAft>
                <a:spcPts val="0"/>
              </a:spcAft>
              <a:buFont typeface="Arial" panose="020B0604020202020204" pitchFamily="34" charset="0"/>
              <a:buChar char="•"/>
            </a:pPr>
            <a:r>
              <a:rPr lang="en-US" sz="1700" b="0" dirty="0"/>
              <a:t>CG-CAHPS (MHQP Version)</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3162300"/>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6601" y="4513230"/>
            <a:ext cx="3726523" cy="18875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 version of CG-CAHPS that supplements, modifies, or substitutes questions (including potentially the PPIC and PICS)</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A modified version of CG-CAHPS for a non-primary care attributed population</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39031" y="4229100"/>
            <a:ext cx="446276" cy="1676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7732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None/>
            </a:pPr>
            <a:r>
              <a:rPr lang="en-US" sz="1700" b="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3162300"/>
            <a:ext cx="3730753" cy="8382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spcBef>
                <a:spcPct val="0"/>
              </a:spcBef>
              <a:spcAft>
                <a:spcPts val="0"/>
              </a:spcAft>
              <a:buClrTx/>
              <a:buSzPct val="100000"/>
              <a:buNone/>
            </a:pPr>
            <a:r>
              <a:rPr lang="en-US" sz="1700" dirty="0">
                <a:solidFill>
                  <a:schemeClr val="tx1"/>
                </a:solidFill>
                <a:latin typeface="Book Antiqua" panose="02040602050305030304" pitchFamily="18" charset="0"/>
              </a:rPr>
              <a:t>None</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4859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2933700"/>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513231"/>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Community Tenure</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4191000"/>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Integration</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Patient Experience</a:t>
            </a:r>
          </a:p>
        </p:txBody>
      </p:sp>
    </p:spTree>
    <p:extLst>
      <p:ext uri="{BB962C8B-B14F-4D97-AF65-F5344CB8AC3E}">
        <p14:creationId xmlns:p14="http://schemas.microsoft.com/office/powerpoint/2010/main" val="225453922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9C0365-3FDF-4726-AAF0-66F50C9F75AB}"/>
              </a:ext>
            </a:extLst>
          </p:cNvPr>
          <p:cNvSpPr>
            <a:spLocks noGrp="1"/>
          </p:cNvSpPr>
          <p:nvPr>
            <p:ph type="title"/>
          </p:nvPr>
        </p:nvSpPr>
        <p:spPr/>
        <p:txBody>
          <a:bodyPr/>
          <a:lstStyle/>
          <a:p>
            <a:r>
              <a:rPr lang="en-US" dirty="0"/>
              <a:t>Equity and </a:t>
            </a:r>
            <a:br>
              <a:rPr lang="en-US" dirty="0"/>
            </a:br>
            <a:r>
              <a:rPr lang="en-US" dirty="0"/>
              <a:t>Social Determinants of Health</a:t>
            </a:r>
          </a:p>
        </p:txBody>
      </p:sp>
      <p:sp>
        <p:nvSpPr>
          <p:cNvPr id="7" name="Content Placeholder 2">
            <a:extLst>
              <a:ext uri="{FF2B5EF4-FFF2-40B4-BE49-F238E27FC236}">
                <a16:creationId xmlns:a16="http://schemas.microsoft.com/office/drawing/2014/main" id="{71FC158F-8CA3-4C98-AF9B-85610D5C6763}"/>
              </a:ext>
            </a:extLst>
          </p:cNvPr>
          <p:cNvSpPr>
            <a:spLocks noGrp="1"/>
          </p:cNvSpPr>
          <p:nvPr>
            <p:ph idx="1"/>
          </p:nvPr>
        </p:nvSpPr>
        <p:spPr>
          <a:xfrm>
            <a:off x="736600" y="1658968"/>
            <a:ext cx="3726524" cy="720662"/>
          </a:xfrm>
          <a:solidFill>
            <a:srgbClr val="92D050">
              <a:alpha val="10196"/>
            </a:srgbClr>
          </a:solidFill>
        </p:spPr>
        <p:txBody>
          <a:bodyPr numCol="1" spcCol="0"/>
          <a:lstStyle/>
          <a:p>
            <a:pPr marL="182880" indent="0">
              <a:spcAft>
                <a:spcPts val="0"/>
              </a:spcAft>
              <a:buNone/>
            </a:pPr>
            <a:r>
              <a:rPr lang="en-US" sz="1700" b="0" dirty="0"/>
              <a:t>None</a:t>
            </a:r>
          </a:p>
        </p:txBody>
      </p:sp>
      <p:sp>
        <p:nvSpPr>
          <p:cNvPr id="8" name="Content Placeholder 2">
            <a:extLst>
              <a:ext uri="{FF2B5EF4-FFF2-40B4-BE49-F238E27FC236}">
                <a16:creationId xmlns:a16="http://schemas.microsoft.com/office/drawing/2014/main" id="{9D3509B5-8079-4C09-A45E-9D054518B714}"/>
              </a:ext>
            </a:extLst>
          </p:cNvPr>
          <p:cNvSpPr txBox="1">
            <a:spLocks/>
          </p:cNvSpPr>
          <p:nvPr/>
        </p:nvSpPr>
        <p:spPr bwMode="auto">
          <a:xfrm>
            <a:off x="736600" y="2895599"/>
            <a:ext cx="3726524"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9" name="TextBox 8">
            <a:extLst>
              <a:ext uri="{FF2B5EF4-FFF2-40B4-BE49-F238E27FC236}">
                <a16:creationId xmlns:a16="http://schemas.microsoft.com/office/drawing/2014/main" id="{5712159B-12F1-4C01-8688-7EB27B09F632}"/>
              </a:ext>
            </a:extLst>
          </p:cNvPr>
          <p:cNvSpPr txBox="1"/>
          <p:nvPr/>
        </p:nvSpPr>
        <p:spPr>
          <a:xfrm>
            <a:off x="239031" y="13716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0" name="TextBox 9">
            <a:extLst>
              <a:ext uri="{FF2B5EF4-FFF2-40B4-BE49-F238E27FC236}">
                <a16:creationId xmlns:a16="http://schemas.microsoft.com/office/drawing/2014/main" id="{576C9247-77E8-4D55-8C63-367D0CF397EE}"/>
              </a:ext>
            </a:extLst>
          </p:cNvPr>
          <p:cNvSpPr txBox="1"/>
          <p:nvPr/>
        </p:nvSpPr>
        <p:spPr>
          <a:xfrm>
            <a:off x="108226" y="2666999"/>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1" name="Content Placeholder 2">
            <a:extLst>
              <a:ext uri="{FF2B5EF4-FFF2-40B4-BE49-F238E27FC236}">
                <a16:creationId xmlns:a16="http://schemas.microsoft.com/office/drawing/2014/main" id="{414939E7-E783-4430-BD28-E9FDC7176649}"/>
              </a:ext>
            </a:extLst>
          </p:cNvPr>
          <p:cNvSpPr txBox="1">
            <a:spLocks/>
          </p:cNvSpPr>
          <p:nvPr/>
        </p:nvSpPr>
        <p:spPr bwMode="auto">
          <a:xfrm>
            <a:off x="739914" y="3657597"/>
            <a:ext cx="3726523" cy="2819400"/>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Equity measure - stratify existing measures by race/ethnicity, age, gender, language, disability status, etc.</a:t>
            </a:r>
          </a:p>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Equity measure - stratifying measures, to the extent that data systems allow, by subpopulations, to be defined at a later time, as a Developmental measure </a:t>
            </a:r>
            <a:r>
              <a:rPr lang="en-US" sz="1700" i="1" dirty="0">
                <a:solidFill>
                  <a:schemeClr val="tx1"/>
                </a:solidFill>
                <a:latin typeface="Book Antiqua" pitchFamily="18" charset="0"/>
                <a:cs typeface="Calibri" pitchFamily="34" charset="0"/>
              </a:rPr>
              <a:t>for monitoring purposes</a:t>
            </a:r>
          </a:p>
        </p:txBody>
      </p:sp>
      <p:sp>
        <p:nvSpPr>
          <p:cNvPr id="12" name="TextBox 11">
            <a:extLst>
              <a:ext uri="{FF2B5EF4-FFF2-40B4-BE49-F238E27FC236}">
                <a16:creationId xmlns:a16="http://schemas.microsoft.com/office/drawing/2014/main" id="{7AE535FD-9E6A-4D77-9442-60A8C8BFA6C1}"/>
              </a:ext>
            </a:extLst>
          </p:cNvPr>
          <p:cNvSpPr txBox="1"/>
          <p:nvPr/>
        </p:nvSpPr>
        <p:spPr>
          <a:xfrm>
            <a:off x="239031" y="3581399"/>
            <a:ext cx="446276" cy="28194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3" name="Content Placeholder 2">
            <a:extLst>
              <a:ext uri="{FF2B5EF4-FFF2-40B4-BE49-F238E27FC236}">
                <a16:creationId xmlns:a16="http://schemas.microsoft.com/office/drawing/2014/main" id="{043C7964-2D1B-433B-9E97-C26EE2023E6D}"/>
              </a:ext>
            </a:extLst>
          </p:cNvPr>
          <p:cNvSpPr txBox="1">
            <a:spLocks/>
          </p:cNvSpPr>
          <p:nvPr/>
        </p:nvSpPr>
        <p:spPr bwMode="auto">
          <a:xfrm>
            <a:off x="5260847" y="1658968"/>
            <a:ext cx="3730753" cy="720662"/>
          </a:xfrm>
          <a:prstGeom prst="rect">
            <a:avLst/>
          </a:prstGeom>
          <a:solidFill>
            <a:srgbClr val="92D050">
              <a:alpha val="10196"/>
            </a:srgbClr>
          </a:solidFill>
          <a:ln w="6350" cmpd="sng">
            <a:noFill/>
            <a:miter lim="800000"/>
            <a:headEnd/>
            <a:tailEnd/>
          </a:ln>
        </p:spPr>
        <p:txBody>
          <a:bodyPr vert="horz" wrap="square" lIns="45720" tIns="46038" rIns="45720" bIns="46038" numCol="1" spcCol="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182880" indent="0">
              <a:spcAft>
                <a:spcPts val="0"/>
              </a:spcAft>
              <a:buFont typeface="Wingdings" pitchFamily="2" charset="2"/>
              <a:buNone/>
            </a:pPr>
            <a:r>
              <a:rPr lang="en-US" sz="1700" b="0" kern="0" dirty="0"/>
              <a:t>None</a:t>
            </a:r>
          </a:p>
        </p:txBody>
      </p:sp>
      <p:sp>
        <p:nvSpPr>
          <p:cNvPr id="14" name="Content Placeholder 2">
            <a:extLst>
              <a:ext uri="{FF2B5EF4-FFF2-40B4-BE49-F238E27FC236}">
                <a16:creationId xmlns:a16="http://schemas.microsoft.com/office/drawing/2014/main" id="{4E378F7C-AAD7-433D-BB9B-975CC845F13B}"/>
              </a:ext>
            </a:extLst>
          </p:cNvPr>
          <p:cNvSpPr txBox="1">
            <a:spLocks/>
          </p:cNvSpPr>
          <p:nvPr/>
        </p:nvSpPr>
        <p:spPr bwMode="auto">
          <a:xfrm>
            <a:off x="5260847" y="2895599"/>
            <a:ext cx="3730753" cy="609600"/>
          </a:xfrm>
          <a:prstGeom prst="rect">
            <a:avLst/>
          </a:prstGeom>
          <a:solidFill>
            <a:srgbClr val="FFFF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182880" indent="0">
              <a:buNone/>
            </a:pPr>
            <a:r>
              <a:rPr lang="en-US" sz="1700" dirty="0">
                <a:solidFill>
                  <a:schemeClr val="tx1"/>
                </a:solidFill>
                <a:latin typeface="Book Antiqua" panose="02040602050305030304" pitchFamily="18" charset="0"/>
              </a:rPr>
              <a:t>None</a:t>
            </a:r>
          </a:p>
        </p:txBody>
      </p:sp>
      <p:sp>
        <p:nvSpPr>
          <p:cNvPr id="15" name="TextBox 14">
            <a:extLst>
              <a:ext uri="{FF2B5EF4-FFF2-40B4-BE49-F238E27FC236}">
                <a16:creationId xmlns:a16="http://schemas.microsoft.com/office/drawing/2014/main" id="{630A51AD-6FEB-4FA3-967B-AC48E40E5671}"/>
              </a:ext>
            </a:extLst>
          </p:cNvPr>
          <p:cNvSpPr txBox="1"/>
          <p:nvPr/>
        </p:nvSpPr>
        <p:spPr>
          <a:xfrm>
            <a:off x="4763278" y="1371600"/>
            <a:ext cx="446276" cy="1295399"/>
          </a:xfrm>
          <a:prstGeom prst="rect">
            <a:avLst/>
          </a:prstGeom>
          <a:noFill/>
        </p:spPr>
        <p:txBody>
          <a:bodyPr vert="vert270" wrap="square" rtlCol="0" anchor="ctr">
            <a:spAutoFit/>
          </a:bodyPr>
          <a:lstStyle/>
          <a:p>
            <a:pPr algn="ctr"/>
            <a:r>
              <a:rPr lang="en-US" sz="1700" b="1" dirty="0">
                <a:latin typeface="Book Antiqua" panose="02040602050305030304" pitchFamily="18" charset="0"/>
              </a:rPr>
              <a:t>Endorsed</a:t>
            </a:r>
          </a:p>
        </p:txBody>
      </p:sp>
      <p:sp>
        <p:nvSpPr>
          <p:cNvPr id="16" name="TextBox 15">
            <a:extLst>
              <a:ext uri="{FF2B5EF4-FFF2-40B4-BE49-F238E27FC236}">
                <a16:creationId xmlns:a16="http://schemas.microsoft.com/office/drawing/2014/main" id="{B7328E2F-0A9F-4B55-8403-6203CA05C634}"/>
              </a:ext>
            </a:extLst>
          </p:cNvPr>
          <p:cNvSpPr txBox="1"/>
          <p:nvPr/>
        </p:nvSpPr>
        <p:spPr>
          <a:xfrm>
            <a:off x="4632473" y="2666999"/>
            <a:ext cx="707886" cy="10668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Monitor-ing</a:t>
            </a:r>
          </a:p>
        </p:txBody>
      </p:sp>
      <p:sp>
        <p:nvSpPr>
          <p:cNvPr id="17" name="Content Placeholder 2">
            <a:extLst>
              <a:ext uri="{FF2B5EF4-FFF2-40B4-BE49-F238E27FC236}">
                <a16:creationId xmlns:a16="http://schemas.microsoft.com/office/drawing/2014/main" id="{757A64EA-A36F-4D26-8601-137C1F8F60B2}"/>
              </a:ext>
            </a:extLst>
          </p:cNvPr>
          <p:cNvSpPr txBox="1">
            <a:spLocks/>
          </p:cNvSpPr>
          <p:nvPr/>
        </p:nvSpPr>
        <p:spPr bwMode="auto">
          <a:xfrm>
            <a:off x="5260848" y="4021168"/>
            <a:ext cx="3730752" cy="668369"/>
          </a:xfrm>
          <a:prstGeom prst="rect">
            <a:avLst/>
          </a:prstGeom>
          <a:solidFill>
            <a:srgbClr val="FF0000">
              <a:alpha val="10196"/>
            </a:srgbClr>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57768E"/>
              </a:buClr>
              <a:buFont typeface="Wingdings" pitchFamily="2" charset="2"/>
              <a:buChar char="§"/>
              <a:defRPr sz="2400">
                <a:solidFill>
                  <a:srgbClr val="25325B"/>
                </a:solidFill>
                <a:latin typeface="+mn-lt"/>
                <a:ea typeface="+mn-ea"/>
                <a:cs typeface="+mn-cs"/>
              </a:defRPr>
            </a:lvl1pPr>
            <a:lvl2pPr marL="742950" indent="-285750" algn="l" rtl="0" eaLnBrk="1" fontAlgn="base" hangingPunct="1">
              <a:spcBef>
                <a:spcPct val="20000"/>
              </a:spcBef>
              <a:spcAft>
                <a:spcPct val="0"/>
              </a:spcAft>
              <a:buChar char="–"/>
              <a:defRPr sz="2000">
                <a:solidFill>
                  <a:srgbClr val="486176"/>
                </a:solidFill>
                <a:latin typeface="+mn-lt"/>
                <a:ea typeface="+mn-ea"/>
              </a:defRPr>
            </a:lvl2pPr>
            <a:lvl3pPr marL="1143000" indent="-228600" algn="l" rtl="0" eaLnBrk="1" fontAlgn="base" hangingPunct="1">
              <a:spcBef>
                <a:spcPct val="20000"/>
              </a:spcBef>
              <a:spcAft>
                <a:spcPct val="0"/>
              </a:spcAft>
              <a:buChar char="•"/>
              <a:defRPr>
                <a:solidFill>
                  <a:srgbClr val="25325B"/>
                </a:solidFill>
                <a:latin typeface="+mn-lt"/>
                <a:ea typeface="+mn-ea"/>
              </a:defRPr>
            </a:lvl3pPr>
            <a:lvl4pPr marL="1600200" indent="-228600" algn="l" rtl="0" eaLnBrk="1" fontAlgn="base" hangingPunct="1">
              <a:spcBef>
                <a:spcPct val="20000"/>
              </a:spcBef>
              <a:spcAft>
                <a:spcPct val="0"/>
              </a:spcAft>
              <a:buChar char="–"/>
              <a:defRPr sz="1400">
                <a:solidFill>
                  <a:srgbClr val="57768E"/>
                </a:solidFill>
                <a:latin typeface="+mn-lt"/>
                <a:ea typeface="+mn-ea"/>
              </a:defRPr>
            </a:lvl4pPr>
            <a:lvl5pPr marL="2057400" indent="-228600" algn="l" rtl="0" eaLnBrk="1" fontAlgn="base" hangingPunct="1">
              <a:spcBef>
                <a:spcPct val="20000"/>
              </a:spcBef>
              <a:spcAft>
                <a:spcPct val="0"/>
              </a:spcAft>
              <a:buChar char="»"/>
              <a:defRPr sz="1200">
                <a:solidFill>
                  <a:srgbClr val="25325B"/>
                </a:solidFill>
                <a:latin typeface="+mn-lt"/>
                <a:ea typeface="+mn-ea"/>
              </a:defRPr>
            </a:lvl5pPr>
            <a:lvl6pPr marL="2514600" indent="-228600" algn="l" rtl="0" eaLnBrk="1" fontAlgn="base" hangingPunct="1">
              <a:spcBef>
                <a:spcPct val="20000"/>
              </a:spcBef>
              <a:spcAft>
                <a:spcPct val="0"/>
              </a:spcAft>
              <a:buChar char="»"/>
              <a:defRPr sz="1200">
                <a:solidFill>
                  <a:srgbClr val="25325B"/>
                </a:solidFill>
                <a:latin typeface="+mn-lt"/>
                <a:ea typeface="+mn-ea"/>
              </a:defRPr>
            </a:lvl6pPr>
            <a:lvl7pPr marL="2971800" indent="-228600" algn="l" rtl="0" eaLnBrk="1" fontAlgn="base" hangingPunct="1">
              <a:spcBef>
                <a:spcPct val="20000"/>
              </a:spcBef>
              <a:spcAft>
                <a:spcPct val="0"/>
              </a:spcAft>
              <a:buChar char="»"/>
              <a:defRPr sz="1200">
                <a:solidFill>
                  <a:srgbClr val="25325B"/>
                </a:solidFill>
                <a:latin typeface="+mn-lt"/>
                <a:ea typeface="+mn-ea"/>
              </a:defRPr>
            </a:lvl7pPr>
            <a:lvl8pPr marL="3429000" indent="-228600" algn="l" rtl="0" eaLnBrk="1" fontAlgn="base" hangingPunct="1">
              <a:spcBef>
                <a:spcPct val="20000"/>
              </a:spcBef>
              <a:spcAft>
                <a:spcPct val="0"/>
              </a:spcAft>
              <a:buChar char="»"/>
              <a:defRPr sz="1200">
                <a:solidFill>
                  <a:srgbClr val="25325B"/>
                </a:solidFill>
                <a:latin typeface="+mn-lt"/>
                <a:ea typeface="+mn-ea"/>
              </a:defRPr>
            </a:lvl8pPr>
            <a:lvl9pPr marL="3886200" indent="-228600" algn="l" rtl="0" eaLnBrk="1" fontAlgn="base" hangingPunct="1">
              <a:spcBef>
                <a:spcPct val="20000"/>
              </a:spcBef>
              <a:spcAft>
                <a:spcPct val="0"/>
              </a:spcAft>
              <a:buChar char="»"/>
              <a:defRPr sz="1200">
                <a:solidFill>
                  <a:srgbClr val="25325B"/>
                </a:solidFill>
                <a:latin typeface="+mn-lt"/>
                <a:ea typeface="+mn-ea"/>
              </a:defRPr>
            </a:lvl9pPr>
          </a:lstStyle>
          <a:p>
            <a:pPr marL="457200" indent="-274320">
              <a:spcBef>
                <a:spcPct val="0"/>
              </a:spcBef>
              <a:spcAft>
                <a:spcPts val="0"/>
              </a:spcAft>
              <a:buClrTx/>
              <a:buSzPct val="100000"/>
              <a:buFont typeface="Arial" panose="020B0604020202020204" pitchFamily="34" charset="0"/>
              <a:buChar char="•"/>
            </a:pPr>
            <a:r>
              <a:rPr lang="en-US" sz="1700" dirty="0">
                <a:solidFill>
                  <a:schemeClr val="tx1"/>
                </a:solidFill>
                <a:latin typeface="Book Antiqua" pitchFamily="18" charset="0"/>
                <a:cs typeface="Calibri" pitchFamily="34" charset="0"/>
              </a:rPr>
              <a:t>Social Services Screening</a:t>
            </a:r>
          </a:p>
        </p:txBody>
      </p:sp>
      <p:sp>
        <p:nvSpPr>
          <p:cNvPr id="18" name="TextBox 17">
            <a:extLst>
              <a:ext uri="{FF2B5EF4-FFF2-40B4-BE49-F238E27FC236}">
                <a16:creationId xmlns:a16="http://schemas.microsoft.com/office/drawing/2014/main" id="{50038017-896C-4315-98C8-67AAEF398497}"/>
              </a:ext>
            </a:extLst>
          </p:cNvPr>
          <p:cNvSpPr txBox="1"/>
          <p:nvPr/>
        </p:nvSpPr>
        <p:spPr>
          <a:xfrm>
            <a:off x="4763278" y="3667537"/>
            <a:ext cx="446276" cy="1752600"/>
          </a:xfrm>
          <a:prstGeom prst="rect">
            <a:avLst/>
          </a:prstGeom>
          <a:noFill/>
        </p:spPr>
        <p:txBody>
          <a:bodyPr vert="vert270" wrap="square" rtlCol="0" anchor="ctr">
            <a:spAutoFit/>
          </a:bodyPr>
          <a:lstStyle/>
          <a:p>
            <a:pPr algn="ctr"/>
            <a:r>
              <a:rPr lang="en-US" sz="1700" b="1" dirty="0">
                <a:latin typeface="Book Antiqua" panose="02040602050305030304" pitchFamily="18" charset="0"/>
              </a:rPr>
              <a:t>Developmental</a:t>
            </a:r>
          </a:p>
        </p:txBody>
      </p:sp>
      <p:sp>
        <p:nvSpPr>
          <p:cNvPr id="19" name="TextBox 18">
            <a:extLst>
              <a:ext uri="{FF2B5EF4-FFF2-40B4-BE49-F238E27FC236}">
                <a16:creationId xmlns:a16="http://schemas.microsoft.com/office/drawing/2014/main" id="{3A29FCF6-EC79-474B-936C-65E10A1C8D31}"/>
              </a:ext>
            </a:extLst>
          </p:cNvPr>
          <p:cNvSpPr txBox="1"/>
          <p:nvPr/>
        </p:nvSpPr>
        <p:spPr>
          <a:xfrm rot="5400000">
            <a:off x="6895391" y="-626512"/>
            <a:ext cx="461665" cy="3730754"/>
          </a:xfrm>
          <a:prstGeom prst="rect">
            <a:avLst/>
          </a:prstGeom>
          <a:noFill/>
        </p:spPr>
        <p:txBody>
          <a:bodyPr vert="vert270" wrap="square" rtlCol="0" anchor="ctr">
            <a:spAutoFit/>
          </a:bodyPr>
          <a:lstStyle/>
          <a:p>
            <a:pPr algn="ctr"/>
            <a:r>
              <a:rPr lang="en-US" b="1" u="sng" dirty="0">
                <a:latin typeface="Book Antiqua" panose="02040602050305030304" pitchFamily="18" charset="0"/>
              </a:rPr>
              <a:t>Social Determinants of Health</a:t>
            </a:r>
          </a:p>
        </p:txBody>
      </p:sp>
      <p:sp>
        <p:nvSpPr>
          <p:cNvPr id="20" name="TextBox 19">
            <a:extLst>
              <a:ext uri="{FF2B5EF4-FFF2-40B4-BE49-F238E27FC236}">
                <a16:creationId xmlns:a16="http://schemas.microsoft.com/office/drawing/2014/main" id="{2F96E59B-49E8-4937-A8A6-9F581CA052B9}"/>
              </a:ext>
            </a:extLst>
          </p:cNvPr>
          <p:cNvSpPr txBox="1"/>
          <p:nvPr/>
        </p:nvSpPr>
        <p:spPr>
          <a:xfrm rot="5400000">
            <a:off x="2369029" y="-624397"/>
            <a:ext cx="461665" cy="3726525"/>
          </a:xfrm>
          <a:prstGeom prst="rect">
            <a:avLst/>
          </a:prstGeom>
          <a:noFill/>
        </p:spPr>
        <p:txBody>
          <a:bodyPr vert="vert270" wrap="square" rtlCol="0" anchor="ctr">
            <a:spAutoFit/>
          </a:bodyPr>
          <a:lstStyle/>
          <a:p>
            <a:pPr algn="ctr"/>
            <a:r>
              <a:rPr lang="en-US" b="1" u="sng" dirty="0">
                <a:latin typeface="Book Antiqua" panose="02040602050305030304" pitchFamily="18" charset="0"/>
              </a:rPr>
              <a:t>Equity</a:t>
            </a:r>
          </a:p>
        </p:txBody>
      </p:sp>
    </p:spTree>
    <p:extLst>
      <p:ext uri="{BB962C8B-B14F-4D97-AF65-F5344CB8AC3E}">
        <p14:creationId xmlns:p14="http://schemas.microsoft.com/office/powerpoint/2010/main" val="50189739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schemas.microsoft.com/office/2006/metadata/properties"/>
    <ds:schemaRef ds:uri="http://schemas.microsoft.com/office/infopath/2007/PartnerControls"/>
    <ds:schemaRef ds:uri="d29a8555-db37-4257-91ea-e6d336cdedf2"/>
  </ds:schemaRefs>
</ds:datastoreItem>
</file>

<file path=customXml/itemProps2.xml><?xml version="1.0" encoding="utf-8"?>
<ds:datastoreItem xmlns:ds="http://schemas.openxmlformats.org/officeDocument/2006/customXml" ds:itemID="{224E1050-AF03-4A77-ABE0-A07C76C0E8A1}"/>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16</Template>
  <TotalTime>413</TotalTime>
  <Words>3682</Words>
  <Application>Microsoft Office PowerPoint</Application>
  <PresentationFormat>On-screen Show (4:3)</PresentationFormat>
  <Paragraphs>575</Paragraphs>
  <Slides>47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ＭＳ Ｐゴシック</vt: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6-5-18 Meeting Decisions</vt:lpstr>
      <vt:lpstr>Recap of 6-5-18 Meeting Decisions (Cont’d)</vt:lpstr>
      <vt:lpstr>Recap of 6-5-18 Meeting Decisions (Cont’d)</vt:lpstr>
      <vt:lpstr>Recap of 6-5-18 Meeting Decisions (Cont’d)</vt:lpstr>
      <vt:lpstr>Agenda</vt:lpstr>
      <vt:lpstr>Discuss Small Set of Candidate Core Measures</vt:lpstr>
      <vt:lpstr>Discuss Small Set of Candidate Core Measures (Cont’d)</vt:lpstr>
      <vt:lpstr>Discuss Small Set of Candidate Core Measures (Cont’d)</vt:lpstr>
      <vt:lpstr>Discuss Small Set of Candidate Core Measures (Cont’d)</vt:lpstr>
      <vt:lpstr>Discuss Small Set of Candidate Core Measures (Cont’d)</vt:lpstr>
      <vt:lpstr>Discuss Small Set of Candidate Core Measures (Cont’d)</vt:lpstr>
      <vt:lpstr>Discuss Small Set of Candidate Core Measures (Cont’d)</vt:lpstr>
      <vt:lpstr>Agenda</vt:lpstr>
      <vt:lpstr>Discuss Implementation of Measure Set</vt:lpstr>
      <vt:lpstr>Discuss Implementation of Measure Set Measure Categories</vt:lpstr>
      <vt:lpstr>Discuss Implementation of Measure Set Measure Categories (Cont’d)</vt:lpstr>
      <vt:lpstr>Discuss Implementation of Measure Set Measure Categories (Cont’d)</vt:lpstr>
      <vt:lpstr>Discuss Implementation of Measure Set Measure Categories (Cont’d)</vt:lpstr>
      <vt:lpstr>Discuss Implementation of Measure Set Measure Categories (Cont’d)</vt:lpstr>
      <vt:lpstr>Discuss Implementation of Measure Set Measure Categories (Cont’d)</vt:lpstr>
      <vt:lpstr>Discuss Public Comment Process</vt:lpstr>
      <vt:lpstr>Revisit “Timeliness of Prenatal Care” for MassHealth</vt:lpstr>
      <vt:lpstr>Revisit “Timeliness of Prenatal Care” for MassHealth (Cont’d)</vt:lpstr>
      <vt:lpstr>Agenda</vt:lpstr>
      <vt:lpstr>Revisit On Deck Measures</vt:lpstr>
      <vt:lpstr>Revisit Monitoring Measures</vt:lpstr>
      <vt:lpstr>Agenda</vt:lpstr>
      <vt:lpstr>Identify Measure Set Gaps</vt:lpstr>
      <vt:lpstr>Prioritize Developmental Measures</vt:lpstr>
      <vt:lpstr>Prioritize Developmental Measures (Cont’d)</vt:lpstr>
      <vt:lpstr>Prioritize Developmental Measures (Cont’d)</vt:lpstr>
      <vt:lpstr>Prioritize Developmental Measures (Cont’d)</vt:lpstr>
      <vt:lpstr>Prioritize Developmental Measures (Cont’d)</vt:lpstr>
      <vt:lpstr>Agenda</vt:lpstr>
      <vt:lpstr>Next Steps: Meeting Schedule</vt:lpstr>
      <vt:lpstr>Reference Slides</vt:lpstr>
      <vt:lpstr>Prevention and Early Detection –  Physical Health</vt:lpstr>
      <vt:lpstr>Prevention and Early Detection –  Mental Health and Oral Health</vt:lpstr>
      <vt:lpstr>Chronic Illness Care –  Physical Health</vt:lpstr>
      <vt:lpstr>Chronic Illness Care –  Mental Health</vt:lpstr>
      <vt:lpstr>Chronic Illness Care –  Substance Use Disorder</vt:lpstr>
      <vt:lpstr>Acute Care and Maternity Care</vt:lpstr>
      <vt:lpstr>Patient Experience and Integration</vt:lpstr>
      <vt:lpstr>Equity and  Social Determinants of Health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18</cp:revision>
  <cp:lastPrinted>2017-05-30T14:59:29Z</cp:lastPrinted>
  <dcterms:created xsi:type="dcterms:W3CDTF">2018-05-30T20:18:22Z</dcterms:created>
  <dcterms:modified xsi:type="dcterms:W3CDTF">2018-06-19T18:29:48Z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