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ags/tag16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683" r:id="rId6"/>
    <p:sldMasterId id="2147483691" r:id="rId7"/>
    <p:sldMasterId id="2147483699" r:id="rId8"/>
    <p:sldMasterId id="2147483715" r:id="rId9"/>
    <p:sldMasterId id="2147483728" r:id="rId10"/>
    <p:sldMasterId id="2147483733" r:id="rId11"/>
    <p:sldMasterId id="2147483739" r:id="rId12"/>
    <p:sldMasterId id="2147483745" r:id="rId13"/>
    <p:sldMasterId id="2147483751" r:id="rId14"/>
    <p:sldMasterId id="2147483810" r:id="rId15"/>
  </p:sldMasterIdLst>
  <p:notesMasterIdLst>
    <p:notesMasterId r:id="rId43"/>
  </p:notesMasterIdLst>
  <p:handoutMasterIdLst>
    <p:handoutMasterId r:id="rId44"/>
  </p:handoutMasterIdLst>
  <p:sldIdLst>
    <p:sldId id="483" r:id="rId16"/>
    <p:sldId id="543" r:id="rId17"/>
    <p:sldId id="559" r:id="rId18"/>
    <p:sldId id="580" r:id="rId19"/>
    <p:sldId id="581" r:id="rId20"/>
    <p:sldId id="582" r:id="rId21"/>
    <p:sldId id="583" r:id="rId22"/>
    <p:sldId id="561" r:id="rId23"/>
    <p:sldId id="578" r:id="rId24"/>
    <p:sldId id="576" r:id="rId25"/>
    <p:sldId id="548" r:id="rId26"/>
    <p:sldId id="566" r:id="rId27"/>
    <p:sldId id="550" r:id="rId28"/>
    <p:sldId id="565" r:id="rId29"/>
    <p:sldId id="574" r:id="rId30"/>
    <p:sldId id="514" r:id="rId31"/>
    <p:sldId id="568" r:id="rId32"/>
    <p:sldId id="573" r:id="rId33"/>
    <p:sldId id="572" r:id="rId34"/>
    <p:sldId id="563" r:id="rId35"/>
    <p:sldId id="584" r:id="rId36"/>
    <p:sldId id="579" r:id="rId37"/>
    <p:sldId id="537" r:id="rId38"/>
    <p:sldId id="544" r:id="rId39"/>
    <p:sldId id="545" r:id="rId40"/>
    <p:sldId id="553" r:id="rId41"/>
    <p:sldId id="554" r:id="rId42"/>
  </p:sldIdLst>
  <p:sldSz cx="9144000" cy="6858000" type="screen4x3"/>
  <p:notesSz cx="7010400" cy="92964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w, Yvonne (HPC)" initials="YC" lastIdx="2" clrIdx="0"/>
  <p:cmAuthor id="7" name="lshaughnessy" initials="ls" lastIdx="7" clrIdx="7"/>
  <p:cmAuthor id="1" name="user" initials="u" lastIdx="1" clrIdx="1"/>
  <p:cmAuthor id="2" name="Michael Bailit" initials="MB" lastIdx="15" clrIdx="2">
    <p:extLst/>
  </p:cmAuthor>
  <p:cmAuthor id="3" name="Cristi Carman" initials="CC" lastIdx="0" clrIdx="3"/>
  <p:cmAuthor id="4" name="Deepti Kanneganti" initials="DK" lastIdx="19" clrIdx="4">
    <p:extLst/>
  </p:cmAuthor>
  <p:cmAuthor id="5" name="KSB" initials="KSB" lastIdx="3" clrIdx="5"/>
  <p:cmAuthor id="6" name="Vivian Haime" initials="VH" lastIdx="6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BD"/>
    <a:srgbClr val="FFE285"/>
    <a:srgbClr val="005480"/>
    <a:srgbClr val="003399"/>
    <a:srgbClr val="FEEDD3"/>
    <a:srgbClr val="8E0000"/>
    <a:srgbClr val="336699"/>
    <a:srgbClr val="8C3FC5"/>
    <a:srgbClr val="225E95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429" autoAdjust="0"/>
  </p:normalViewPr>
  <p:slideViewPr>
    <p:cSldViewPr>
      <p:cViewPr varScale="1">
        <p:scale>
          <a:sx n="72" d="100"/>
          <a:sy n="72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FB840-4463-42AF-8FBE-695DE32E2E63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2B31554-3FA7-4204-8D39-9BD998530AB5}">
      <dgm:prSet phldrT="[Text]" custT="1"/>
      <dgm:spPr/>
      <dgm:t>
        <a:bodyPr/>
        <a:lstStyle/>
        <a:p>
          <a:r>
            <a:rPr lang="en-US" sz="2150" b="1" dirty="0">
              <a:solidFill>
                <a:srgbClr val="FFC000"/>
              </a:solidFill>
              <a:latin typeface="Book Antiqua" panose="02040602050305030304" pitchFamily="18" charset="0"/>
            </a:rPr>
            <a:t>July - August 2017</a:t>
          </a:r>
        </a:p>
      </dgm:t>
    </dgm:pt>
    <dgm:pt modelId="{79D5D6E8-1B30-465D-B765-EC7CC4195AE0}" type="parTrans" cxnId="{056CE6F0-1B89-4F5B-8D1E-9A77E1A9504F}">
      <dgm:prSet/>
      <dgm:spPr/>
      <dgm:t>
        <a:bodyPr/>
        <a:lstStyle/>
        <a:p>
          <a:endParaRPr lang="en-US"/>
        </a:p>
      </dgm:t>
    </dgm:pt>
    <dgm:pt modelId="{5A5E9639-EBB7-4EC5-B81E-6C49D0E9B3C7}" type="sibTrans" cxnId="{056CE6F0-1B89-4F5B-8D1E-9A77E1A9504F}">
      <dgm:prSet/>
      <dgm:spPr/>
      <dgm:t>
        <a:bodyPr/>
        <a:lstStyle/>
        <a:p>
          <a:endParaRPr lang="en-US"/>
        </a:p>
      </dgm:t>
    </dgm:pt>
    <dgm:pt modelId="{875ED771-4F95-42A4-8C01-80AAC44BF36C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 anchor="ctr"/>
        <a:lstStyle/>
        <a:p>
          <a:r>
            <a:rPr lang="en-US" sz="2000" dirty="0">
              <a:latin typeface="Book Antiqua" panose="02040602050305030304" pitchFamily="18" charset="0"/>
            </a:rPr>
            <a:t>Identify </a:t>
          </a:r>
          <a:r>
            <a:rPr lang="en-US" sz="2000" b="1" dirty="0">
              <a:latin typeface="Book Antiqua" panose="02040602050305030304" pitchFamily="18" charset="0"/>
            </a:rPr>
            <a:t>measure gaps </a:t>
          </a:r>
          <a:r>
            <a:rPr lang="en-US" sz="2000" dirty="0">
              <a:latin typeface="Book Antiqua" panose="02040602050305030304" pitchFamily="18" charset="0"/>
            </a:rPr>
            <a:t>at the domain-level while reviewing candidate measures</a:t>
          </a:r>
        </a:p>
      </dgm:t>
    </dgm:pt>
    <dgm:pt modelId="{11EAE862-861A-4B6F-9163-C6225E221A44}" type="parTrans" cxnId="{E4C899F8-CD50-443B-A363-68CE7F892A04}">
      <dgm:prSet/>
      <dgm:spPr/>
      <dgm:t>
        <a:bodyPr/>
        <a:lstStyle/>
        <a:p>
          <a:endParaRPr lang="en-US"/>
        </a:p>
      </dgm:t>
    </dgm:pt>
    <dgm:pt modelId="{EDA1A4CF-A9E2-46C3-8A8A-51F4B0582DE8}" type="sibTrans" cxnId="{E4C899F8-CD50-443B-A363-68CE7F892A04}">
      <dgm:prSet/>
      <dgm:spPr/>
      <dgm:t>
        <a:bodyPr/>
        <a:lstStyle/>
        <a:p>
          <a:endParaRPr lang="en-US"/>
        </a:p>
      </dgm:t>
    </dgm:pt>
    <dgm:pt modelId="{D0AA4052-76F6-4B86-BAC0-BC3FDCEB64A7}">
      <dgm:prSet phldrT="[Text]" custT="1"/>
      <dgm:spPr/>
      <dgm:t>
        <a:bodyPr/>
        <a:lstStyle/>
        <a:p>
          <a:r>
            <a:rPr lang="en-US" sz="2400" b="1" dirty="0">
              <a:solidFill>
                <a:srgbClr val="FFC000"/>
              </a:solidFill>
              <a:latin typeface="Book Antiqua" panose="02040602050305030304" pitchFamily="18" charset="0"/>
            </a:rPr>
            <a:t>2018</a:t>
          </a:r>
        </a:p>
      </dgm:t>
    </dgm:pt>
    <dgm:pt modelId="{877CDD6B-8A9A-4003-803F-5A2C84B2F763}" type="parTrans" cxnId="{742C95D5-4332-4DDC-9F99-623C6A781998}">
      <dgm:prSet/>
      <dgm:spPr/>
      <dgm:t>
        <a:bodyPr/>
        <a:lstStyle/>
        <a:p>
          <a:endParaRPr lang="en-US"/>
        </a:p>
      </dgm:t>
    </dgm:pt>
    <dgm:pt modelId="{5A56E7B8-50E6-4E02-8544-028D3652B1C8}" type="sibTrans" cxnId="{742C95D5-4332-4DDC-9F99-623C6A781998}">
      <dgm:prSet/>
      <dgm:spPr/>
      <dgm:t>
        <a:bodyPr/>
        <a:lstStyle/>
        <a:p>
          <a:endParaRPr lang="en-US"/>
        </a:p>
      </dgm:t>
    </dgm:pt>
    <dgm:pt modelId="{F93D6C5F-BBCA-4EE1-8753-32C8921A3F6C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 anchor="ctr"/>
        <a:lstStyle/>
        <a:p>
          <a:r>
            <a:rPr lang="en-US" sz="2000" b="1" dirty="0">
              <a:latin typeface="Book Antiqua" panose="02040602050305030304" pitchFamily="18" charset="0"/>
            </a:rPr>
            <a:t>Begin gap filling</a:t>
          </a:r>
          <a:r>
            <a:rPr lang="en-US" sz="2000" dirty="0">
              <a:latin typeface="Book Antiqua" panose="02040602050305030304" pitchFamily="18" charset="0"/>
            </a:rPr>
            <a:t>/new measure development work in earnest</a:t>
          </a:r>
        </a:p>
      </dgm:t>
    </dgm:pt>
    <dgm:pt modelId="{B985956C-508C-4F1F-9CBB-6EF6B92C884C}" type="parTrans" cxnId="{14108B7C-D6B6-4C14-949D-CDBA748E5DA2}">
      <dgm:prSet/>
      <dgm:spPr/>
      <dgm:t>
        <a:bodyPr/>
        <a:lstStyle/>
        <a:p>
          <a:endParaRPr lang="en-US"/>
        </a:p>
      </dgm:t>
    </dgm:pt>
    <dgm:pt modelId="{B22BACB3-BFEA-400F-ABFF-87DDBDCE7DA1}" type="sibTrans" cxnId="{14108B7C-D6B6-4C14-949D-CDBA748E5DA2}">
      <dgm:prSet/>
      <dgm:spPr/>
      <dgm:t>
        <a:bodyPr/>
        <a:lstStyle/>
        <a:p>
          <a:endParaRPr lang="en-US"/>
        </a:p>
      </dgm:t>
    </dgm:pt>
    <dgm:pt modelId="{F8640623-834D-46C7-A2FF-5BC4C3CAB30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150" b="1" dirty="0">
              <a:solidFill>
                <a:srgbClr val="FFC000"/>
              </a:solidFill>
              <a:latin typeface="Book Antiqua" panose="02040602050305030304" pitchFamily="18" charset="0"/>
            </a:rPr>
            <a:t>September – November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150" b="1" dirty="0">
              <a:solidFill>
                <a:srgbClr val="FFC000"/>
              </a:solidFill>
              <a:latin typeface="Book Antiqua" panose="02040602050305030304" pitchFamily="18" charset="0"/>
            </a:rPr>
            <a:t>2017</a:t>
          </a:r>
        </a:p>
      </dgm:t>
    </dgm:pt>
    <dgm:pt modelId="{BF846DB9-E811-414E-BD96-6B2861B07082}" type="parTrans" cxnId="{2335F225-3492-4352-964C-B86CB842F284}">
      <dgm:prSet/>
      <dgm:spPr/>
      <dgm:t>
        <a:bodyPr/>
        <a:lstStyle/>
        <a:p>
          <a:endParaRPr lang="en-US"/>
        </a:p>
      </dgm:t>
    </dgm:pt>
    <dgm:pt modelId="{7FD14D15-C877-469B-B4D1-98E97C64E550}" type="sibTrans" cxnId="{2335F225-3492-4352-964C-B86CB842F284}">
      <dgm:prSet/>
      <dgm:spPr/>
      <dgm:t>
        <a:bodyPr/>
        <a:lstStyle/>
        <a:p>
          <a:endParaRPr lang="en-US"/>
        </a:p>
      </dgm:t>
    </dgm:pt>
    <dgm:pt modelId="{E7E051CD-A748-4D64-9CB0-20F13D1D2E41}">
      <dgm:prSet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 anchor="ctr"/>
        <a:lstStyle/>
        <a:p>
          <a:r>
            <a:rPr lang="en-US" sz="2000" dirty="0">
              <a:latin typeface="Book Antiqua" panose="02040602050305030304" pitchFamily="18" charset="0"/>
            </a:rPr>
            <a:t>Taskforce members and other interested parties invited to </a:t>
          </a:r>
          <a:r>
            <a:rPr lang="en-US" sz="2000" b="1" dirty="0">
              <a:latin typeface="Book Antiqua" panose="02040602050305030304" pitchFamily="18" charset="0"/>
            </a:rPr>
            <a:t>identify measures</a:t>
          </a:r>
          <a:r>
            <a:rPr lang="en-US" sz="2000" dirty="0">
              <a:latin typeface="Book Antiqua" panose="02040602050305030304" pitchFamily="18" charset="0"/>
            </a:rPr>
            <a:t>, including those in development, </a:t>
          </a:r>
          <a:r>
            <a:rPr lang="en-US" sz="2000" b="1" dirty="0">
              <a:latin typeface="Book Antiqua" panose="02040602050305030304" pitchFamily="18" charset="0"/>
            </a:rPr>
            <a:t>to</a:t>
          </a:r>
          <a:r>
            <a:rPr lang="en-US" sz="2000" dirty="0">
              <a:latin typeface="Book Antiqua" panose="02040602050305030304" pitchFamily="18" charset="0"/>
            </a:rPr>
            <a:t> </a:t>
          </a:r>
          <a:r>
            <a:rPr lang="en-US" sz="2000" b="1" dirty="0">
              <a:latin typeface="Book Antiqua" panose="02040602050305030304" pitchFamily="18" charset="0"/>
            </a:rPr>
            <a:t>fill gaps</a:t>
          </a:r>
          <a:endParaRPr lang="en-US" sz="2000" b="1" dirty="0"/>
        </a:p>
      </dgm:t>
    </dgm:pt>
    <dgm:pt modelId="{8B14D48A-9B11-4F34-AE10-40D2E5A9D15A}" type="parTrans" cxnId="{1424CFD2-A32D-4617-A5F2-D50A94767DFB}">
      <dgm:prSet/>
      <dgm:spPr/>
      <dgm:t>
        <a:bodyPr/>
        <a:lstStyle/>
        <a:p>
          <a:endParaRPr lang="en-US"/>
        </a:p>
      </dgm:t>
    </dgm:pt>
    <dgm:pt modelId="{B6D99A7B-B021-4ED2-B599-5F492CC6D025}" type="sibTrans" cxnId="{1424CFD2-A32D-4617-A5F2-D50A94767DFB}">
      <dgm:prSet/>
      <dgm:spPr/>
      <dgm:t>
        <a:bodyPr/>
        <a:lstStyle/>
        <a:p>
          <a:endParaRPr lang="en-US"/>
        </a:p>
      </dgm:t>
    </dgm:pt>
    <dgm:pt modelId="{0C312F7B-291D-4679-97D0-D0D82DA7C8A6}">
      <dgm:prSet custT="1"/>
      <dgm:spPr/>
      <dgm:t>
        <a:bodyPr/>
        <a:lstStyle/>
        <a:p>
          <a:r>
            <a:rPr lang="en-US" sz="2150" b="1" dirty="0">
              <a:solidFill>
                <a:srgbClr val="FFC000"/>
              </a:solidFill>
              <a:latin typeface="Book Antiqua" panose="02040602050305030304" pitchFamily="18" charset="0"/>
            </a:rPr>
            <a:t>November 2017 – February 2018</a:t>
          </a:r>
        </a:p>
      </dgm:t>
    </dgm:pt>
    <dgm:pt modelId="{623B4905-25B5-47FA-A9B9-33D33E919D68}" type="parTrans" cxnId="{3C19858E-6AB7-467C-9495-F8DFFA2F36DE}">
      <dgm:prSet/>
      <dgm:spPr/>
      <dgm:t>
        <a:bodyPr/>
        <a:lstStyle/>
        <a:p>
          <a:endParaRPr lang="en-US"/>
        </a:p>
      </dgm:t>
    </dgm:pt>
    <dgm:pt modelId="{1B111B83-756A-470F-9DCA-514B5A5B284A}" type="sibTrans" cxnId="{3C19858E-6AB7-467C-9495-F8DFFA2F36DE}">
      <dgm:prSet/>
      <dgm:spPr/>
      <dgm:t>
        <a:bodyPr/>
        <a:lstStyle/>
        <a:p>
          <a:endParaRPr lang="en-US"/>
        </a:p>
      </dgm:t>
    </dgm:pt>
    <dgm:pt modelId="{9BE107D4-EAC7-4EDA-A933-360701606FB1}">
      <dgm:prSet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 anchor="ctr"/>
        <a:lstStyle/>
        <a:p>
          <a:r>
            <a:rPr lang="en-US" sz="2000" dirty="0">
              <a:latin typeface="Book Antiqua" panose="02040602050305030304" pitchFamily="18" charset="0"/>
            </a:rPr>
            <a:t>Staff </a:t>
          </a:r>
          <a:r>
            <a:rPr lang="en-US" sz="2000" b="1" dirty="0">
              <a:latin typeface="Book Antiqua" panose="02040602050305030304" pitchFamily="18" charset="0"/>
            </a:rPr>
            <a:t>synthesize information </a:t>
          </a:r>
          <a:r>
            <a:rPr lang="en-US" sz="2000" dirty="0">
              <a:latin typeface="Book Antiqua" panose="02040602050305030304" pitchFamily="18" charset="0"/>
            </a:rPr>
            <a:t>and present findings to Taskforce</a:t>
          </a:r>
        </a:p>
      </dgm:t>
    </dgm:pt>
    <dgm:pt modelId="{9E6A6E32-4651-4731-8F15-CD8486C70D82}" type="parTrans" cxnId="{8501037D-3A54-4D75-9584-68963DCF009E}">
      <dgm:prSet/>
      <dgm:spPr/>
      <dgm:t>
        <a:bodyPr/>
        <a:lstStyle/>
        <a:p>
          <a:endParaRPr lang="en-US"/>
        </a:p>
      </dgm:t>
    </dgm:pt>
    <dgm:pt modelId="{893EC674-DAC6-4211-8EB8-0EEB3E16DC85}" type="sibTrans" cxnId="{8501037D-3A54-4D75-9584-68963DCF009E}">
      <dgm:prSet/>
      <dgm:spPr/>
      <dgm:t>
        <a:bodyPr/>
        <a:lstStyle/>
        <a:p>
          <a:endParaRPr lang="en-US"/>
        </a:p>
      </dgm:t>
    </dgm:pt>
    <dgm:pt modelId="{3B639F6B-FA45-4666-8D6A-41C662DCCD61}" type="pres">
      <dgm:prSet presAssocID="{661FB840-4463-42AF-8FBE-695DE32E2E63}" presName="Name0" presStyleCnt="0">
        <dgm:presLayoutVars>
          <dgm:dir/>
          <dgm:animLvl val="lvl"/>
          <dgm:resizeHandles/>
        </dgm:presLayoutVars>
      </dgm:prSet>
      <dgm:spPr/>
    </dgm:pt>
    <dgm:pt modelId="{35A1AFD2-FCA7-428B-9F61-58E0B3B575F0}" type="pres">
      <dgm:prSet presAssocID="{42B31554-3FA7-4204-8D39-9BD998530AB5}" presName="linNode" presStyleCnt="0"/>
      <dgm:spPr/>
    </dgm:pt>
    <dgm:pt modelId="{EEECBC33-D753-41C9-8832-0B22784DD1D8}" type="pres">
      <dgm:prSet presAssocID="{42B31554-3FA7-4204-8D39-9BD998530AB5}" presName="parentShp" presStyleLbl="node1" presStyleIdx="0" presStyleCnt="4" custScaleX="75408" custLinFactNeighborX="664" custLinFactNeighborY="-26">
        <dgm:presLayoutVars>
          <dgm:bulletEnabled val="1"/>
        </dgm:presLayoutVars>
      </dgm:prSet>
      <dgm:spPr/>
    </dgm:pt>
    <dgm:pt modelId="{D594C0FF-910F-40AC-86CD-7245CD35080C}" type="pres">
      <dgm:prSet presAssocID="{42B31554-3FA7-4204-8D39-9BD998530AB5}" presName="childShp" presStyleLbl="bgAccFollowNode1" presStyleIdx="0" presStyleCnt="4" custScaleX="118838" custScaleY="104781">
        <dgm:presLayoutVars>
          <dgm:bulletEnabled val="1"/>
        </dgm:presLayoutVars>
      </dgm:prSet>
      <dgm:spPr/>
    </dgm:pt>
    <dgm:pt modelId="{F824A32B-1854-450E-95FB-0E4A0D09AAA7}" type="pres">
      <dgm:prSet presAssocID="{5A5E9639-EBB7-4EC5-B81E-6C49D0E9B3C7}" presName="spacing" presStyleCnt="0"/>
      <dgm:spPr/>
    </dgm:pt>
    <dgm:pt modelId="{8A1F8298-3BD8-4345-AFC1-E2C47E946338}" type="pres">
      <dgm:prSet presAssocID="{F8640623-834D-46C7-A2FF-5BC4C3CAB308}" presName="linNode" presStyleCnt="0"/>
      <dgm:spPr/>
    </dgm:pt>
    <dgm:pt modelId="{2B909F8B-D8C5-43BC-AA83-9AB302F9B959}" type="pres">
      <dgm:prSet presAssocID="{F8640623-834D-46C7-A2FF-5BC4C3CAB308}" presName="parentShp" presStyleLbl="node1" presStyleIdx="1" presStyleCnt="4" custScaleX="75335">
        <dgm:presLayoutVars>
          <dgm:bulletEnabled val="1"/>
        </dgm:presLayoutVars>
      </dgm:prSet>
      <dgm:spPr/>
    </dgm:pt>
    <dgm:pt modelId="{0ACFA0CE-488B-46FF-8EA9-DD3513B85B68}" type="pres">
      <dgm:prSet presAssocID="{F8640623-834D-46C7-A2FF-5BC4C3CAB308}" presName="childShp" presStyleLbl="bgAccFollowNode1" presStyleIdx="1" presStyleCnt="4" custScaleX="116744" custScaleY="126735">
        <dgm:presLayoutVars>
          <dgm:bulletEnabled val="1"/>
        </dgm:presLayoutVars>
      </dgm:prSet>
      <dgm:spPr/>
    </dgm:pt>
    <dgm:pt modelId="{7DC8478E-4A2B-497F-966F-8179BE73DE44}" type="pres">
      <dgm:prSet presAssocID="{7FD14D15-C877-469B-B4D1-98E97C64E550}" presName="spacing" presStyleCnt="0"/>
      <dgm:spPr/>
    </dgm:pt>
    <dgm:pt modelId="{8527C1F2-717D-408A-81BA-5CD97D3ABF78}" type="pres">
      <dgm:prSet presAssocID="{0C312F7B-291D-4679-97D0-D0D82DA7C8A6}" presName="linNode" presStyleCnt="0"/>
      <dgm:spPr/>
    </dgm:pt>
    <dgm:pt modelId="{D7D9CF7B-B7B4-4CD1-A60B-38D2A91F6BEF}" type="pres">
      <dgm:prSet presAssocID="{0C312F7B-291D-4679-97D0-D0D82DA7C8A6}" presName="parentShp" presStyleLbl="node1" presStyleIdx="2" presStyleCnt="4" custScaleX="75482">
        <dgm:presLayoutVars>
          <dgm:bulletEnabled val="1"/>
        </dgm:presLayoutVars>
      </dgm:prSet>
      <dgm:spPr/>
    </dgm:pt>
    <dgm:pt modelId="{D4D7951A-417B-49DA-9F45-6BB0A73F02A3}" type="pres">
      <dgm:prSet presAssocID="{0C312F7B-291D-4679-97D0-D0D82DA7C8A6}" presName="childShp" presStyleLbl="bgAccFollowNode1" presStyleIdx="2" presStyleCnt="4" custScaleX="116744" custScaleY="105073">
        <dgm:presLayoutVars>
          <dgm:bulletEnabled val="1"/>
        </dgm:presLayoutVars>
      </dgm:prSet>
      <dgm:spPr/>
    </dgm:pt>
    <dgm:pt modelId="{6895F276-4D66-4B75-9CB9-C096DAEDBB45}" type="pres">
      <dgm:prSet presAssocID="{1B111B83-756A-470F-9DCA-514B5A5B284A}" presName="spacing" presStyleCnt="0"/>
      <dgm:spPr/>
    </dgm:pt>
    <dgm:pt modelId="{40DBDDFB-D461-40B2-BACF-A90F53B081C1}" type="pres">
      <dgm:prSet presAssocID="{D0AA4052-76F6-4B86-BAC0-BC3FDCEB64A7}" presName="linNode" presStyleCnt="0"/>
      <dgm:spPr/>
    </dgm:pt>
    <dgm:pt modelId="{BD8CA1FC-9EE0-4E8E-99EE-20D958CC8A10}" type="pres">
      <dgm:prSet presAssocID="{D0AA4052-76F6-4B86-BAC0-BC3FDCEB64A7}" presName="parentShp" presStyleLbl="node1" presStyleIdx="3" presStyleCnt="4" custScaleX="75408">
        <dgm:presLayoutVars>
          <dgm:bulletEnabled val="1"/>
        </dgm:presLayoutVars>
      </dgm:prSet>
      <dgm:spPr/>
    </dgm:pt>
    <dgm:pt modelId="{76609D74-7A70-4DF6-9B79-93E5B1B8C529}" type="pres">
      <dgm:prSet presAssocID="{D0AA4052-76F6-4B86-BAC0-BC3FDCEB64A7}" presName="childShp" presStyleLbl="bgAccFollowNode1" presStyleIdx="3" presStyleCnt="4" custScaleX="116858" custScaleY="106280">
        <dgm:presLayoutVars>
          <dgm:bulletEnabled val="1"/>
        </dgm:presLayoutVars>
      </dgm:prSet>
      <dgm:spPr/>
    </dgm:pt>
  </dgm:ptLst>
  <dgm:cxnLst>
    <dgm:cxn modelId="{79C50910-33B0-4A1F-9D93-3579C1632339}" type="presOf" srcId="{875ED771-4F95-42A4-8C01-80AAC44BF36C}" destId="{D594C0FF-910F-40AC-86CD-7245CD35080C}" srcOrd="0" destOrd="0" presId="urn:microsoft.com/office/officeart/2005/8/layout/vList6"/>
    <dgm:cxn modelId="{9C989A23-4EB7-44D0-BF2A-38B5DE449A60}" type="presOf" srcId="{F8640623-834D-46C7-A2FF-5BC4C3CAB308}" destId="{2B909F8B-D8C5-43BC-AA83-9AB302F9B959}" srcOrd="0" destOrd="0" presId="urn:microsoft.com/office/officeart/2005/8/layout/vList6"/>
    <dgm:cxn modelId="{2335F225-3492-4352-964C-B86CB842F284}" srcId="{661FB840-4463-42AF-8FBE-695DE32E2E63}" destId="{F8640623-834D-46C7-A2FF-5BC4C3CAB308}" srcOrd="1" destOrd="0" parTransId="{BF846DB9-E811-414E-BD96-6B2861B07082}" sibTransId="{7FD14D15-C877-469B-B4D1-98E97C64E550}"/>
    <dgm:cxn modelId="{64575A68-222A-4110-BA72-13559E344F20}" type="presOf" srcId="{9BE107D4-EAC7-4EDA-A933-360701606FB1}" destId="{D4D7951A-417B-49DA-9F45-6BB0A73F02A3}" srcOrd="0" destOrd="0" presId="urn:microsoft.com/office/officeart/2005/8/layout/vList6"/>
    <dgm:cxn modelId="{14108B7C-D6B6-4C14-949D-CDBA748E5DA2}" srcId="{D0AA4052-76F6-4B86-BAC0-BC3FDCEB64A7}" destId="{F93D6C5F-BBCA-4EE1-8753-32C8921A3F6C}" srcOrd="0" destOrd="0" parTransId="{B985956C-508C-4F1F-9CBB-6EF6B92C884C}" sibTransId="{B22BACB3-BFEA-400F-ABFF-87DDBDCE7DA1}"/>
    <dgm:cxn modelId="{8501037D-3A54-4D75-9584-68963DCF009E}" srcId="{0C312F7B-291D-4679-97D0-D0D82DA7C8A6}" destId="{9BE107D4-EAC7-4EDA-A933-360701606FB1}" srcOrd="0" destOrd="0" parTransId="{9E6A6E32-4651-4731-8F15-CD8486C70D82}" sibTransId="{893EC674-DAC6-4211-8EB8-0EEB3E16DC85}"/>
    <dgm:cxn modelId="{9FCA3E82-A109-43C1-A58A-1E0ED8E917B7}" type="presOf" srcId="{0C312F7B-291D-4679-97D0-D0D82DA7C8A6}" destId="{D7D9CF7B-B7B4-4CD1-A60B-38D2A91F6BEF}" srcOrd="0" destOrd="0" presId="urn:microsoft.com/office/officeart/2005/8/layout/vList6"/>
    <dgm:cxn modelId="{11832186-2E52-4608-8D94-3153F287075F}" type="presOf" srcId="{E7E051CD-A748-4D64-9CB0-20F13D1D2E41}" destId="{0ACFA0CE-488B-46FF-8EA9-DD3513B85B68}" srcOrd="0" destOrd="0" presId="urn:microsoft.com/office/officeart/2005/8/layout/vList6"/>
    <dgm:cxn modelId="{3C19858E-6AB7-467C-9495-F8DFFA2F36DE}" srcId="{661FB840-4463-42AF-8FBE-695DE32E2E63}" destId="{0C312F7B-291D-4679-97D0-D0D82DA7C8A6}" srcOrd="2" destOrd="0" parTransId="{623B4905-25B5-47FA-A9B9-33D33E919D68}" sibTransId="{1B111B83-756A-470F-9DCA-514B5A5B284A}"/>
    <dgm:cxn modelId="{18202BAB-4F86-434A-B537-CFA21EFECAB9}" type="presOf" srcId="{661FB840-4463-42AF-8FBE-695DE32E2E63}" destId="{3B639F6B-FA45-4666-8D6A-41C662DCCD61}" srcOrd="0" destOrd="0" presId="urn:microsoft.com/office/officeart/2005/8/layout/vList6"/>
    <dgm:cxn modelId="{1424CFD2-A32D-4617-A5F2-D50A94767DFB}" srcId="{F8640623-834D-46C7-A2FF-5BC4C3CAB308}" destId="{E7E051CD-A748-4D64-9CB0-20F13D1D2E41}" srcOrd="0" destOrd="0" parTransId="{8B14D48A-9B11-4F34-AE10-40D2E5A9D15A}" sibTransId="{B6D99A7B-B021-4ED2-B599-5F492CC6D025}"/>
    <dgm:cxn modelId="{742C95D5-4332-4DDC-9F99-623C6A781998}" srcId="{661FB840-4463-42AF-8FBE-695DE32E2E63}" destId="{D0AA4052-76F6-4B86-BAC0-BC3FDCEB64A7}" srcOrd="3" destOrd="0" parTransId="{877CDD6B-8A9A-4003-803F-5A2C84B2F763}" sibTransId="{5A56E7B8-50E6-4E02-8544-028D3652B1C8}"/>
    <dgm:cxn modelId="{5428F4D6-C758-47BE-AF2D-51B589E219D6}" type="presOf" srcId="{F93D6C5F-BBCA-4EE1-8753-32C8921A3F6C}" destId="{76609D74-7A70-4DF6-9B79-93E5B1B8C529}" srcOrd="0" destOrd="0" presId="urn:microsoft.com/office/officeart/2005/8/layout/vList6"/>
    <dgm:cxn modelId="{AF0EF0D8-94C6-41EC-B9E1-CED2725D4596}" type="presOf" srcId="{42B31554-3FA7-4204-8D39-9BD998530AB5}" destId="{EEECBC33-D753-41C9-8832-0B22784DD1D8}" srcOrd="0" destOrd="0" presId="urn:microsoft.com/office/officeart/2005/8/layout/vList6"/>
    <dgm:cxn modelId="{056CE6F0-1B89-4F5B-8D1E-9A77E1A9504F}" srcId="{661FB840-4463-42AF-8FBE-695DE32E2E63}" destId="{42B31554-3FA7-4204-8D39-9BD998530AB5}" srcOrd="0" destOrd="0" parTransId="{79D5D6E8-1B30-465D-B765-EC7CC4195AE0}" sibTransId="{5A5E9639-EBB7-4EC5-B81E-6C49D0E9B3C7}"/>
    <dgm:cxn modelId="{E4C899F8-CD50-443B-A363-68CE7F892A04}" srcId="{42B31554-3FA7-4204-8D39-9BD998530AB5}" destId="{875ED771-4F95-42A4-8C01-80AAC44BF36C}" srcOrd="0" destOrd="0" parTransId="{11EAE862-861A-4B6F-9163-C6225E221A44}" sibTransId="{EDA1A4CF-A9E2-46C3-8A8A-51F4B0582DE8}"/>
    <dgm:cxn modelId="{3F6D1AFB-52D7-4EE0-9AAC-161A2A25C726}" type="presOf" srcId="{D0AA4052-76F6-4B86-BAC0-BC3FDCEB64A7}" destId="{BD8CA1FC-9EE0-4E8E-99EE-20D958CC8A10}" srcOrd="0" destOrd="0" presId="urn:microsoft.com/office/officeart/2005/8/layout/vList6"/>
    <dgm:cxn modelId="{2EC59339-57B2-4FDF-9C4D-0D1DCFD5B29D}" type="presParOf" srcId="{3B639F6B-FA45-4666-8D6A-41C662DCCD61}" destId="{35A1AFD2-FCA7-428B-9F61-58E0B3B575F0}" srcOrd="0" destOrd="0" presId="urn:microsoft.com/office/officeart/2005/8/layout/vList6"/>
    <dgm:cxn modelId="{F26F380A-D2DE-4FD6-8FE5-7313EC1E0CE8}" type="presParOf" srcId="{35A1AFD2-FCA7-428B-9F61-58E0B3B575F0}" destId="{EEECBC33-D753-41C9-8832-0B22784DD1D8}" srcOrd="0" destOrd="0" presId="urn:microsoft.com/office/officeart/2005/8/layout/vList6"/>
    <dgm:cxn modelId="{B481243D-0282-4B34-8CB0-8BF6272FC79B}" type="presParOf" srcId="{35A1AFD2-FCA7-428B-9F61-58E0B3B575F0}" destId="{D594C0FF-910F-40AC-86CD-7245CD35080C}" srcOrd="1" destOrd="0" presId="urn:microsoft.com/office/officeart/2005/8/layout/vList6"/>
    <dgm:cxn modelId="{6ED40EE3-DEA7-44A9-8A8B-F7F34F087B32}" type="presParOf" srcId="{3B639F6B-FA45-4666-8D6A-41C662DCCD61}" destId="{F824A32B-1854-450E-95FB-0E4A0D09AAA7}" srcOrd="1" destOrd="0" presId="urn:microsoft.com/office/officeart/2005/8/layout/vList6"/>
    <dgm:cxn modelId="{7B4F25C9-892F-4A4B-9256-FB01AE3D9135}" type="presParOf" srcId="{3B639F6B-FA45-4666-8D6A-41C662DCCD61}" destId="{8A1F8298-3BD8-4345-AFC1-E2C47E946338}" srcOrd="2" destOrd="0" presId="urn:microsoft.com/office/officeart/2005/8/layout/vList6"/>
    <dgm:cxn modelId="{00F69CDB-741B-401A-AC2A-36DAA40E761F}" type="presParOf" srcId="{8A1F8298-3BD8-4345-AFC1-E2C47E946338}" destId="{2B909F8B-D8C5-43BC-AA83-9AB302F9B959}" srcOrd="0" destOrd="0" presId="urn:microsoft.com/office/officeart/2005/8/layout/vList6"/>
    <dgm:cxn modelId="{3FCA72EF-FCD9-4FD9-A859-8B98D24F4838}" type="presParOf" srcId="{8A1F8298-3BD8-4345-AFC1-E2C47E946338}" destId="{0ACFA0CE-488B-46FF-8EA9-DD3513B85B68}" srcOrd="1" destOrd="0" presId="urn:microsoft.com/office/officeart/2005/8/layout/vList6"/>
    <dgm:cxn modelId="{F3611EE3-98BF-4368-979B-4EA1A489CFD2}" type="presParOf" srcId="{3B639F6B-FA45-4666-8D6A-41C662DCCD61}" destId="{7DC8478E-4A2B-497F-966F-8179BE73DE44}" srcOrd="3" destOrd="0" presId="urn:microsoft.com/office/officeart/2005/8/layout/vList6"/>
    <dgm:cxn modelId="{91C162FB-8B19-4808-9A34-E99E3DA6A1D6}" type="presParOf" srcId="{3B639F6B-FA45-4666-8D6A-41C662DCCD61}" destId="{8527C1F2-717D-408A-81BA-5CD97D3ABF78}" srcOrd="4" destOrd="0" presId="urn:microsoft.com/office/officeart/2005/8/layout/vList6"/>
    <dgm:cxn modelId="{F12F1A5A-F0EA-44B4-B1BB-3D8C16950B2C}" type="presParOf" srcId="{8527C1F2-717D-408A-81BA-5CD97D3ABF78}" destId="{D7D9CF7B-B7B4-4CD1-A60B-38D2A91F6BEF}" srcOrd="0" destOrd="0" presId="urn:microsoft.com/office/officeart/2005/8/layout/vList6"/>
    <dgm:cxn modelId="{9A079269-0EFF-453C-AC93-D16FC3F5714B}" type="presParOf" srcId="{8527C1F2-717D-408A-81BA-5CD97D3ABF78}" destId="{D4D7951A-417B-49DA-9F45-6BB0A73F02A3}" srcOrd="1" destOrd="0" presId="urn:microsoft.com/office/officeart/2005/8/layout/vList6"/>
    <dgm:cxn modelId="{1AE6EE3A-D546-4291-A2FD-E66911DDB7FA}" type="presParOf" srcId="{3B639F6B-FA45-4666-8D6A-41C662DCCD61}" destId="{6895F276-4D66-4B75-9CB9-C096DAEDBB45}" srcOrd="5" destOrd="0" presId="urn:microsoft.com/office/officeart/2005/8/layout/vList6"/>
    <dgm:cxn modelId="{5341CF66-C7E9-48C7-B3E2-1DEDD15454D2}" type="presParOf" srcId="{3B639F6B-FA45-4666-8D6A-41C662DCCD61}" destId="{40DBDDFB-D461-40B2-BACF-A90F53B081C1}" srcOrd="6" destOrd="0" presId="urn:microsoft.com/office/officeart/2005/8/layout/vList6"/>
    <dgm:cxn modelId="{13AE1212-6EFC-43A9-B941-B9361948C4DC}" type="presParOf" srcId="{40DBDDFB-D461-40B2-BACF-A90F53B081C1}" destId="{BD8CA1FC-9EE0-4E8E-99EE-20D958CC8A10}" srcOrd="0" destOrd="0" presId="urn:microsoft.com/office/officeart/2005/8/layout/vList6"/>
    <dgm:cxn modelId="{BA25B006-4F88-4E53-8B3E-643E71DD2279}" type="presParOf" srcId="{40DBDDFB-D461-40B2-BACF-A90F53B081C1}" destId="{76609D74-7A70-4DF6-9B79-93E5B1B8C5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4C0FF-910F-40AC-86CD-7245CD35080C}">
      <dsp:nvSpPr>
        <dsp:cNvPr id="0" name=""/>
        <dsp:cNvSpPr/>
      </dsp:nvSpPr>
      <dsp:spPr>
        <a:xfrm>
          <a:off x="2413665" y="532"/>
          <a:ext cx="5703714" cy="101285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Identify </a:t>
          </a:r>
          <a:r>
            <a:rPr lang="en-US" sz="2000" b="1" kern="1200" dirty="0">
              <a:latin typeface="Book Antiqua" panose="02040602050305030304" pitchFamily="18" charset="0"/>
            </a:rPr>
            <a:t>measure gaps </a:t>
          </a:r>
          <a:r>
            <a:rPr lang="en-US" sz="2000" kern="1200" dirty="0">
              <a:latin typeface="Book Antiqua" panose="02040602050305030304" pitchFamily="18" charset="0"/>
            </a:rPr>
            <a:t>at the domain-level while reviewing candidate measures</a:t>
          </a:r>
        </a:p>
      </dsp:txBody>
      <dsp:txXfrm>
        <a:off x="2413665" y="127139"/>
        <a:ext cx="5323894" cy="759639"/>
      </dsp:txXfrm>
    </dsp:sp>
    <dsp:sp modelId="{EEECBC33-D753-41C9-8832-0B22784DD1D8}">
      <dsp:nvSpPr>
        <dsp:cNvPr id="0" name=""/>
        <dsp:cNvSpPr/>
      </dsp:nvSpPr>
      <dsp:spPr>
        <a:xfrm>
          <a:off x="32693" y="23388"/>
          <a:ext cx="2412840" cy="9666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50" b="1" kern="1200" dirty="0">
              <a:solidFill>
                <a:srgbClr val="FFC000"/>
              </a:solidFill>
              <a:latin typeface="Book Antiqua" panose="02040602050305030304" pitchFamily="18" charset="0"/>
            </a:rPr>
            <a:t>July - August 2017</a:t>
          </a:r>
        </a:p>
      </dsp:txBody>
      <dsp:txXfrm>
        <a:off x="79880" y="70575"/>
        <a:ext cx="2318466" cy="872264"/>
      </dsp:txXfrm>
    </dsp:sp>
    <dsp:sp modelId="{0ACFA0CE-488B-46FF-8EA9-DD3513B85B68}">
      <dsp:nvSpPr>
        <dsp:cNvPr id="0" name=""/>
        <dsp:cNvSpPr/>
      </dsp:nvSpPr>
      <dsp:spPr>
        <a:xfrm>
          <a:off x="2442181" y="1110050"/>
          <a:ext cx="5675403" cy="1225069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Taskforce members and other interested parties invited to </a:t>
          </a:r>
          <a:r>
            <a:rPr lang="en-US" sz="2000" b="1" kern="1200" dirty="0">
              <a:latin typeface="Book Antiqua" panose="02040602050305030304" pitchFamily="18" charset="0"/>
            </a:rPr>
            <a:t>identify measures</a:t>
          </a:r>
          <a:r>
            <a:rPr lang="en-US" sz="2000" kern="1200" dirty="0">
              <a:latin typeface="Book Antiqua" panose="02040602050305030304" pitchFamily="18" charset="0"/>
            </a:rPr>
            <a:t>, including those in development, </a:t>
          </a:r>
          <a:r>
            <a:rPr lang="en-US" sz="2000" b="1" kern="1200" dirty="0">
              <a:latin typeface="Book Antiqua" panose="02040602050305030304" pitchFamily="18" charset="0"/>
            </a:rPr>
            <a:t>to</a:t>
          </a:r>
          <a:r>
            <a:rPr lang="en-US" sz="2000" kern="1200" dirty="0">
              <a:latin typeface="Book Antiqua" panose="02040602050305030304" pitchFamily="18" charset="0"/>
            </a:rPr>
            <a:t> </a:t>
          </a:r>
          <a:r>
            <a:rPr lang="en-US" sz="2000" b="1" kern="1200" dirty="0">
              <a:latin typeface="Book Antiqua" panose="02040602050305030304" pitchFamily="18" charset="0"/>
            </a:rPr>
            <a:t>fill gaps</a:t>
          </a:r>
          <a:endParaRPr lang="en-US" sz="2000" b="1" kern="1200" dirty="0"/>
        </a:p>
      </dsp:txBody>
      <dsp:txXfrm>
        <a:off x="2442181" y="1263184"/>
        <a:ext cx="5216002" cy="918801"/>
      </dsp:txXfrm>
    </dsp:sp>
    <dsp:sp modelId="{2B909F8B-D8C5-43BC-AA83-9AB302F9B959}">
      <dsp:nvSpPr>
        <dsp:cNvPr id="0" name=""/>
        <dsp:cNvSpPr/>
      </dsp:nvSpPr>
      <dsp:spPr>
        <a:xfrm>
          <a:off x="619" y="1239265"/>
          <a:ext cx="2441561" cy="9666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556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150" b="1" kern="1200" dirty="0">
              <a:solidFill>
                <a:srgbClr val="FFC000"/>
              </a:solidFill>
              <a:latin typeface="Book Antiqua" panose="02040602050305030304" pitchFamily="18" charset="0"/>
            </a:rPr>
            <a:t>September – November </a:t>
          </a:r>
        </a:p>
        <a:p>
          <a:pPr marL="0" lvl="0" indent="0" algn="ctr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50" b="1" kern="1200" dirty="0">
              <a:solidFill>
                <a:srgbClr val="FFC000"/>
              </a:solidFill>
              <a:latin typeface="Book Antiqua" panose="02040602050305030304" pitchFamily="18" charset="0"/>
            </a:rPr>
            <a:t>2017</a:t>
          </a:r>
        </a:p>
      </dsp:txBody>
      <dsp:txXfrm>
        <a:off x="47806" y="1286452"/>
        <a:ext cx="2347187" cy="872264"/>
      </dsp:txXfrm>
    </dsp:sp>
    <dsp:sp modelId="{D4D7951A-417B-49DA-9F45-6BB0A73F02A3}">
      <dsp:nvSpPr>
        <dsp:cNvPr id="0" name=""/>
        <dsp:cNvSpPr/>
      </dsp:nvSpPr>
      <dsp:spPr>
        <a:xfrm>
          <a:off x="2446143" y="2431783"/>
          <a:ext cx="5669849" cy="1015676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 Antiqua" panose="02040602050305030304" pitchFamily="18" charset="0"/>
            </a:rPr>
            <a:t>Staff </a:t>
          </a:r>
          <a:r>
            <a:rPr lang="en-US" sz="2000" b="1" kern="1200" dirty="0">
              <a:latin typeface="Book Antiqua" panose="02040602050305030304" pitchFamily="18" charset="0"/>
            </a:rPr>
            <a:t>synthesize information </a:t>
          </a:r>
          <a:r>
            <a:rPr lang="en-US" sz="2000" kern="1200" dirty="0">
              <a:latin typeface="Book Antiqua" panose="02040602050305030304" pitchFamily="18" charset="0"/>
            </a:rPr>
            <a:t>and present findings to Taskforce</a:t>
          </a:r>
        </a:p>
      </dsp:txBody>
      <dsp:txXfrm>
        <a:off x="2446143" y="2558743"/>
        <a:ext cx="5288971" cy="761757"/>
      </dsp:txXfrm>
    </dsp:sp>
    <dsp:sp modelId="{D7D9CF7B-B7B4-4CD1-A60B-38D2A91F6BEF}">
      <dsp:nvSpPr>
        <dsp:cNvPr id="0" name=""/>
        <dsp:cNvSpPr/>
      </dsp:nvSpPr>
      <dsp:spPr>
        <a:xfrm>
          <a:off x="2210" y="2456302"/>
          <a:ext cx="2443932" cy="9666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50" b="1" kern="1200" dirty="0">
              <a:solidFill>
                <a:srgbClr val="FFC000"/>
              </a:solidFill>
              <a:latin typeface="Book Antiqua" panose="02040602050305030304" pitchFamily="18" charset="0"/>
            </a:rPr>
            <a:t>November 2017 – February 2018</a:t>
          </a:r>
        </a:p>
      </dsp:txBody>
      <dsp:txXfrm>
        <a:off x="49397" y="2503489"/>
        <a:ext cx="2349558" cy="872264"/>
      </dsp:txXfrm>
    </dsp:sp>
    <dsp:sp modelId="{76609D74-7A70-4DF6-9B79-93E5B1B8C529}">
      <dsp:nvSpPr>
        <dsp:cNvPr id="0" name=""/>
        <dsp:cNvSpPr/>
      </dsp:nvSpPr>
      <dsp:spPr>
        <a:xfrm>
          <a:off x="2442176" y="3544123"/>
          <a:ext cx="5675386" cy="102734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Book Antiqua" panose="02040602050305030304" pitchFamily="18" charset="0"/>
            </a:rPr>
            <a:t>Begin gap filling</a:t>
          </a:r>
          <a:r>
            <a:rPr lang="en-US" sz="2000" kern="1200" dirty="0">
              <a:latin typeface="Book Antiqua" panose="02040602050305030304" pitchFamily="18" charset="0"/>
            </a:rPr>
            <a:t>/new measure development work in earnest</a:t>
          </a:r>
        </a:p>
      </dsp:txBody>
      <dsp:txXfrm>
        <a:off x="2442176" y="3672541"/>
        <a:ext cx="5290132" cy="770507"/>
      </dsp:txXfrm>
    </dsp:sp>
    <dsp:sp modelId="{BD8CA1FC-9EE0-4E8E-99EE-20D958CC8A10}">
      <dsp:nvSpPr>
        <dsp:cNvPr id="0" name=""/>
        <dsp:cNvSpPr/>
      </dsp:nvSpPr>
      <dsp:spPr>
        <a:xfrm>
          <a:off x="640" y="3574476"/>
          <a:ext cx="2441536" cy="9666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C000"/>
              </a:solidFill>
              <a:latin typeface="Book Antiqua" panose="02040602050305030304" pitchFamily="18" charset="0"/>
            </a:rPr>
            <a:t>2018</a:t>
          </a:r>
        </a:p>
      </dsp:txBody>
      <dsp:txXfrm>
        <a:off x="47827" y="3621663"/>
        <a:ext cx="2347162" cy="87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481253-7591-4523-955E-F80A848495CF}" type="datetimeFigureOut">
              <a:rPr lang="en-US" smtClean="0"/>
              <a:t>7/12/2017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DC8BEB-EE67-441D-A873-0468255F4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5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87F2B8-DAB1-4BB7-AA03-13CA34FE8FA5}" type="datetimeFigureOut">
              <a:rPr lang="en-US" smtClean="0"/>
              <a:t>7/12/2017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B7833D-D0AA-4DCD-A1FD-49E43A307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Only removed 1 measure set: “CMMI Priority Measures for Monitoring and Evaluation”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FF0A780-1A42-4A2C-99A2-6AA6A2413391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509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44566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2008187" y="2961790"/>
            <a:ext cx="4254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cap="all" baseline="0" dirty="0"/>
              <a:t>Confidential WORKING draft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766612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996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3907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8863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0271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3783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1925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09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4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7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25992C-A338-4683-875D-D1E6AB4EA333}" type="datetime1">
              <a:rPr lang="en-US" sz="160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7/12/2017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b="0" i="1" dirty="0"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lang="en-US" sz="1100" b="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F2EBBE-6BF9-4752-811B-D6BF294D1B9C}" type="slidenum">
              <a:rPr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03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56760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096655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7220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0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550630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86300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709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0605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2254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4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5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08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3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25377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63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9051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43251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39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58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3614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6988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3701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1937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63129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28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68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43707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9539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24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891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98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May 19, 2016</a:t>
            </a:r>
          </a:p>
          <a:p>
            <a:r>
              <a:rPr kumimoji="0" lang="en-US" dirty="0"/>
              <a:t>Revised June 25, 2016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08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4370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43707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9539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2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8252810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4" y="228600"/>
            <a:ext cx="8595188" cy="120032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 defTabSz="914012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4012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2"/>
            <a:ext cx="7543800" cy="1066800"/>
          </a:xfrm>
          <a:prstGeom prst="rect">
            <a:avLst/>
          </a:prstGeom>
        </p:spPr>
        <p:txBody>
          <a:bodyPr lIns="91402" tIns="45701" rIns="91402" bIns="4570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02" tIns="45701" rIns="91402" bIns="4570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92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564739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199"/>
            <a:ext cx="7239000" cy="685801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457104" indent="-457104" algn="l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914109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371164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1828218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284103" indent="-284103"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17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7340654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2"/>
            <a:ext cx="8229600" cy="5334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6910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151286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3637440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20" tIns="182841" rIns="91420" bIns="1828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4832035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4" y="228600"/>
            <a:ext cx="8595188" cy="120032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 defTabSz="914012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4012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2"/>
            <a:ext cx="7543800" cy="1066800"/>
          </a:xfrm>
          <a:prstGeom prst="rect">
            <a:avLst/>
          </a:prstGeom>
        </p:spPr>
        <p:txBody>
          <a:bodyPr lIns="91402" tIns="45701" rIns="91402" bIns="4570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02" tIns="45701" rIns="91402" bIns="4570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06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1656552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199"/>
            <a:ext cx="7239000" cy="685801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457104" indent="-457104" algn="l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914109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371164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1828218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284103" indent="-284103"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5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0" tIns="36550" rIns="36550" bIns="36550" anchor="t" anchorCtr="0" upright="1">
            <a:noAutofit/>
          </a:bodyPr>
          <a:lstStyle/>
          <a:p>
            <a:pPr defTabSz="914109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6" y="6278293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68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272114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853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2704614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2"/>
            <a:ext cx="8229600" cy="5334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6910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43637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2409178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5999"/>
            <a:ext cx="7162800" cy="6858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229600" cy="685801"/>
          </a:xfrm>
          <a:prstGeom prst="rect">
            <a:avLst/>
          </a:prstGeom>
        </p:spPr>
        <p:txBody>
          <a:bodyPr lIns="91382" tIns="45691" rIns="91382" bIns="4569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20" tIns="182841" rIns="91420" bIns="18284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42559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1278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4280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2" y="228600"/>
            <a:ext cx="8595188" cy="120032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914206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4206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0"/>
            <a:ext cx="7543800" cy="1066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39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6269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200"/>
            <a:ext cx="7239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457200" indent="-457200" algn="l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914303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371454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1828606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anchor="ctr"/>
          <a:lstStyle>
            <a:lvl1pPr marL="284163" indent="-284163"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14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6176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878598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59503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 marL="171450" indent="-171450">
              <a:buFont typeface="Wingdings" panose="05000000000000000000" pitchFamily="2" charset="2"/>
              <a:buChar char="§"/>
              <a:defRPr sz="1600"/>
            </a:lvl1pPr>
            <a:lvl2pPr marL="628650" indent="-171450">
              <a:defRPr sz="14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defRPr sz="1100"/>
            </a:lvl4pPr>
            <a:lvl5pPr marL="1943100" indent="-114300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72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07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30001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 userDrawn="1"/>
        </p:nvCxnSpPr>
        <p:spPr>
          <a:xfrm flipH="1">
            <a:off x="304800" y="1447800"/>
            <a:ext cx="858504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04802" y="228600"/>
            <a:ext cx="8595188" cy="120032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914206"/>
            <a:r>
              <a:rPr lang="en-US" sz="2800" cap="small" dirty="0">
                <a:solidFill>
                  <a:srgbClr val="0C2D83"/>
                </a:solidFill>
                <a:latin typeface="Garamond" pitchFamily="18" charset="0"/>
              </a:rPr>
              <a:t>Commonwealth of Massachusetts</a:t>
            </a:r>
          </a:p>
          <a:p>
            <a:pPr algn="ctr" defTabSz="914206"/>
            <a:r>
              <a:rPr lang="en-US" sz="4400" cap="small" dirty="0">
                <a:solidFill>
                  <a:srgbClr val="0C2D83"/>
                </a:solidFill>
                <a:latin typeface="Garamond" pitchFamily="18" charset="0"/>
              </a:rPr>
              <a:t>Health Policy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895600"/>
            <a:ext cx="7543800" cy="1066800"/>
          </a:xfrm>
          <a:prstGeom prst="rect">
            <a:avLst/>
          </a:prstGeom>
        </p:spPr>
        <p:txBody>
          <a:bodyPr lIns="91420" tIns="45711" rIns="91420" bIns="45711" anchor="ctr"/>
          <a:lstStyle>
            <a:lvl1pPr marL="0" indent="0" algn="ctr">
              <a:buNone/>
              <a:defRPr sz="4400" b="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00" y="4876800"/>
            <a:ext cx="4114800" cy="304800"/>
          </a:xfrm>
          <a:prstGeom prst="rect">
            <a:avLst/>
          </a:prstGeom>
        </p:spPr>
        <p:txBody>
          <a:bodyPr lIns="91420" tIns="45711" rIns="91420" bIns="45711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45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0589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838200"/>
            <a:ext cx="7239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457200" indent="-457200" algn="l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914303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371454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1828606" indent="0" algn="ctr">
              <a:buNone/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057400"/>
            <a:ext cx="5410200" cy="3352800"/>
          </a:xfrm>
          <a:prstGeom prst="rect">
            <a:avLst/>
          </a:prstGeom>
        </p:spPr>
        <p:txBody>
          <a:bodyPr anchor="ctr"/>
          <a:lstStyle>
            <a:lvl1pPr marL="284163" indent="-284163"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Write agenda items, and move light blue box to indicate active agenda item (bold active agenda item if desired)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251900"/>
            <a:ext cx="9144000" cy="197485"/>
          </a:xfrm>
          <a:prstGeom prst="rect">
            <a:avLst/>
          </a:prstGeom>
          <a:solidFill>
            <a:srgbClr val="DDA037"/>
          </a:solidFill>
          <a:ln w="12700" algn="in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43403"/>
            <a:ext cx="9144000" cy="314598"/>
          </a:xfrm>
          <a:prstGeom prst="rect">
            <a:avLst/>
          </a:prstGeom>
          <a:solidFill>
            <a:srgbClr val="0C2D83"/>
          </a:solidFill>
          <a:ln w="12700" algn="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rot="0" vert="horz" wrap="square" lIns="36558" tIns="36558" rIns="36558" bIns="36558" anchor="t" anchorCtr="0" upright="1">
            <a:noAutofit/>
          </a:bodyPr>
          <a:lstStyle/>
          <a:p>
            <a:pPr defTabSz="914303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4" y="6278291"/>
            <a:ext cx="53911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87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04799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840777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9043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790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3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9256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85940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07923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44165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96853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274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436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AB0416B-871F-45A6-A8D9-8531D3B4205C}" type="datetime1">
              <a:rPr lang="en-US" smtClean="0"/>
              <a:pPr fontAlgn="base">
                <a:spcAft>
                  <a:spcPct val="0"/>
                </a:spcAft>
                <a:defRPr/>
              </a:pPr>
              <a:t>7/12/2017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/>
              <a:t>DRAFT FOR POLICY DEVELOPMENT PURPOSES ONLY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134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891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987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May 19, 2016</a:t>
            </a:r>
          </a:p>
          <a:p>
            <a:r>
              <a:rPr kumimoji="0" lang="en-US" dirty="0"/>
              <a:t>Revised June 25, 2016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58938121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slideLayout" Target="../slideLayouts/slideLayout77.xml"/><Relationship Id="rId7" Type="http://schemas.openxmlformats.org/officeDocument/2006/relationships/vmlDrawing" Target="../drawings/vmlDrawing22.v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78.xml"/><Relationship Id="rId9" Type="http://schemas.openxmlformats.org/officeDocument/2006/relationships/oleObject" Target="../embeddings/oleObject22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4.xml"/><Relationship Id="rId10" Type="http://schemas.openxmlformats.org/officeDocument/2006/relationships/tags" Target="../tags/tag39.xml"/><Relationship Id="rId4" Type="http://schemas.openxmlformats.org/officeDocument/2006/relationships/slideLayout" Target="../slideLayouts/slideLayout83.xml"/><Relationship Id="rId9" Type="http://schemas.openxmlformats.org/officeDocument/2006/relationships/tags" Target="../tags/tag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8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5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ags" Target="../tags/tag1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ags" Target="../tags/tag1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63.xml"/><Relationship Id="rId7" Type="http://schemas.openxmlformats.org/officeDocument/2006/relationships/tags" Target="../tags/tag1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vmlDrawing" Target="../drawings/vmlDrawing6.v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slideLayout" Target="../slideLayouts/slideLayout67.xml"/><Relationship Id="rId7" Type="http://schemas.openxmlformats.org/officeDocument/2006/relationships/vmlDrawing" Target="../drawings/vmlDrawing11.v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68.xml"/><Relationship Id="rId9" Type="http://schemas.openxmlformats.org/officeDocument/2006/relationships/oleObject" Target="../embeddings/oleObject11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slideLayout" Target="../slideLayouts/slideLayout72.xml"/><Relationship Id="rId7" Type="http://schemas.openxmlformats.org/officeDocument/2006/relationships/vmlDrawing" Target="../drawings/vmlDrawing17.v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73.xml"/><Relationship Id="rId9" Type="http://schemas.openxmlformats.org/officeDocument/2006/relationships/oleObject" Target="../embeddings/oleObject1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16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50" r:id="rId8"/>
    <p:sldLayoutId id="2147483654" r:id="rId9"/>
    <p:sldLayoutId id="2147483655" r:id="rId10"/>
    <p:sldLayoutId id="2147483661" r:id="rId11"/>
    <p:sldLayoutId id="2147483662" r:id="rId12"/>
  </p:sldLayoutIdLst>
  <p:transition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53508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0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6627912"/>
            <a:ext cx="228600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C2D83"/>
                </a:solidFill>
                <a:cs typeface="Arial" panose="020B0604020202020204" pitchFamily="34" charset="0"/>
              </a:rPr>
              <a:t>Health Policy  Commission | </a:t>
            </a:r>
            <a:fld id="{A5227E9D-7D62-4008-BFCE-C7B8B3FEB975}" type="slidenum">
              <a:rPr lang="en-US" sz="1000" smtClean="0">
                <a:solidFill>
                  <a:srgbClr val="0C2D83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rgbClr val="0C2D8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ctr" defTabSz="9140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4" indent="-342754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defTabSz="9140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5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1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28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0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2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5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transition/>
  <p:hf sldNum="0" hd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7/12/2017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5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 bwMode="auto">
          <a:xfrm>
            <a:off x="406400" y="6507162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For Policy Development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6966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ransition/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ransition/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3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63" r:id="rId8"/>
    <p:sldLayoutId id="2147483764" r:id="rId9"/>
  </p:sldLayoutIdLst>
  <p:transition/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7/12/2017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59" r:id="rId13"/>
    <p:sldLayoutId id="214748376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914137288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2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4" tIns="36554" rIns="36554" bIns="36554" anchor="t" anchorCtr="0" upright="1">
            <a:noAutofit/>
          </a:bodyPr>
          <a:lstStyle/>
          <a:p>
            <a:pPr defTabSz="91420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2" y="6627912"/>
            <a:ext cx="2286001" cy="157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06"/>
            <a:r>
              <a:rPr lang="en-US" sz="1000" dirty="0">
                <a:solidFill>
                  <a:srgbClr val="0C2D83"/>
                </a:solidFill>
                <a:cs typeface="Arial" panose="020B0604020202020204" pitchFamily="34" charset="0"/>
              </a:rPr>
              <a:t>Health Policy  Commission | </a:t>
            </a:r>
            <a:fld id="{A5227E9D-7D62-4008-BFCE-C7B8B3FEB975}" type="slidenum">
              <a:rPr lang="en-US" sz="1000" smtClean="0">
                <a:solidFill>
                  <a:srgbClr val="0C2D83"/>
                </a:solidFill>
                <a:cs typeface="Arial" panose="020B0604020202020204" pitchFamily="34" charset="0"/>
              </a:rPr>
              <a:pPr algn="r" defTabSz="914206"/>
              <a:t>‹#›</a:t>
            </a:fld>
            <a:endParaRPr lang="en-US" sz="1000" dirty="0">
              <a:solidFill>
                <a:srgbClr val="0C2D8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ctr" defTabSz="9138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2" indent="-342682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8" indent="-285569" algn="l" defTabSz="9138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3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3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2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1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1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20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28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5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5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649144808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2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54" tIns="36554" rIns="36554" bIns="36554" anchor="t" anchorCtr="0" upright="1">
            <a:noAutofit/>
          </a:bodyPr>
          <a:lstStyle/>
          <a:p>
            <a:pPr defTabSz="91420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2" y="6627912"/>
            <a:ext cx="2286001" cy="157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06"/>
            <a:r>
              <a:rPr lang="en-US" sz="1000" dirty="0">
                <a:solidFill>
                  <a:srgbClr val="0C2D83"/>
                </a:solidFill>
                <a:cs typeface="Arial" panose="020B0604020202020204" pitchFamily="34" charset="0"/>
              </a:rPr>
              <a:t>Health Policy  Commission | </a:t>
            </a:r>
            <a:fld id="{A5227E9D-7D62-4008-BFCE-C7B8B3FEB975}" type="slidenum">
              <a:rPr lang="en-US" sz="1000" smtClean="0">
                <a:solidFill>
                  <a:srgbClr val="0C2D83"/>
                </a:solidFill>
                <a:cs typeface="Arial" panose="020B0604020202020204" pitchFamily="34" charset="0"/>
              </a:rPr>
              <a:pPr algn="r" defTabSz="914206"/>
              <a:t>‹#›</a:t>
            </a:fld>
            <a:endParaRPr lang="en-US" sz="1000" dirty="0">
              <a:solidFill>
                <a:srgbClr val="0C2D8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xStyles>
    <p:titleStyle>
      <a:lvl1pPr algn="ctr" defTabSz="9138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2" indent="-342682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8" indent="-285569" algn="l" defTabSz="9138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3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3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2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1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1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20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28" indent="-228453" algn="l" defTabSz="9138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5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5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13617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914400"/>
            <a:ext cx="8229600" cy="45719"/>
          </a:xfrm>
          <a:prstGeom prst="rect">
            <a:avLst/>
          </a:prstGeom>
          <a:solidFill>
            <a:srgbClr val="DDA037"/>
          </a:solidFill>
          <a:ln w="12700" algn="in">
            <a:solidFill>
              <a:srgbClr val="DDA037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6627912"/>
            <a:ext cx="228600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C2D83"/>
                </a:solidFill>
                <a:cs typeface="Arial" panose="020B0604020202020204" pitchFamily="34" charset="0"/>
              </a:rPr>
              <a:t>Health Policy Commission | </a:t>
            </a:r>
            <a:fld id="{A5227E9D-7D62-4008-BFCE-C7B8B3FEB975}" type="slidenum">
              <a:rPr lang="en-US" sz="1000">
                <a:solidFill>
                  <a:srgbClr val="0C2D83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rgbClr val="0C2D8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 algn="ctr" defTabSz="9140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4" indent="-342754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defTabSz="9140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5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1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28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0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2" indent="-228502" algn="l" defTabSz="914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cap="all" dirty="0"/>
              <a:t>EOHHS Quality Measurement alignment taskforce </a:t>
            </a:r>
          </a:p>
          <a:p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15416" y="5943600"/>
            <a:ext cx="3923168" cy="53340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Meeting #2</a:t>
            </a:r>
          </a:p>
          <a:p>
            <a:pPr marL="0" indent="0" algn="ctr">
              <a:buNone/>
            </a:pPr>
            <a:r>
              <a:rPr lang="en-US" dirty="0"/>
              <a:t>July 18, 2017</a:t>
            </a:r>
          </a:p>
        </p:txBody>
      </p:sp>
    </p:spTree>
    <p:extLst>
      <p:ext uri="{BB962C8B-B14F-4D97-AF65-F5344CB8AC3E}">
        <p14:creationId xmlns:p14="http://schemas.microsoft.com/office/powerpoint/2010/main" val="12102508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Relationship between Taskforce and DSRIP Subcommittee</a:t>
            </a:r>
          </a:p>
          <a:p>
            <a:r>
              <a:rPr lang="en-US" dirty="0"/>
              <a:t>Timing and Process for “Gap Filling”</a:t>
            </a:r>
          </a:p>
          <a:p>
            <a:r>
              <a:rPr lang="en-US" dirty="0"/>
              <a:t>Key Measure Selection Process Steps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31242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508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576262"/>
          </a:xfrm>
        </p:spPr>
        <p:txBody>
          <a:bodyPr/>
          <a:lstStyle/>
          <a:p>
            <a:r>
              <a:rPr lang="en-US" dirty="0">
                <a:latin typeface="Book Antiqua" pitchFamily="18" charset="0"/>
                <a:cs typeface="Book Antiqua" pitchFamily="18" charset="0"/>
              </a:rPr>
              <a:t>Recap: Process Overview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371600"/>
            <a:ext cx="8115422" cy="470490"/>
            <a:chOff x="838200" y="5486400"/>
            <a:chExt cx="7924800" cy="457200"/>
          </a:xfrm>
        </p:grpSpPr>
        <p:sp>
          <p:nvSpPr>
            <p:cNvPr id="6" name="Rectangle 5"/>
            <p:cNvSpPr/>
            <p:nvPr/>
          </p:nvSpPr>
          <p:spPr>
            <a:xfrm>
              <a:off x="1180323" y="5486400"/>
              <a:ext cx="7582677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/>
              <a:r>
                <a:rPr lang="en-US" sz="1600" dirty="0">
                  <a:solidFill>
                    <a:prstClr val="black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Set guiding principles for measure selection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38200" y="5486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2055185"/>
            <a:ext cx="8115422" cy="470490"/>
            <a:chOff x="838200" y="5486400"/>
            <a:chExt cx="7924800" cy="457200"/>
          </a:xfrm>
        </p:grpSpPr>
        <p:sp>
          <p:nvSpPr>
            <p:cNvPr id="9" name="Rectangle 8"/>
            <p:cNvSpPr/>
            <p:nvPr/>
          </p:nvSpPr>
          <p:spPr>
            <a:xfrm>
              <a:off x="1180323" y="5486400"/>
              <a:ext cx="7582677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/>
              <a:r>
                <a:rPr lang="en-US" sz="1600" dirty="0">
                  <a:solidFill>
                    <a:prstClr val="black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Define the selection decision process</a:t>
              </a:r>
              <a:endParaRPr 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38200" y="5486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2738770"/>
            <a:ext cx="8115422" cy="470490"/>
            <a:chOff x="838200" y="5486400"/>
            <a:chExt cx="7924800" cy="457200"/>
          </a:xfrm>
        </p:grpSpPr>
        <p:sp>
          <p:nvSpPr>
            <p:cNvPr id="12" name="Rectangle 11"/>
            <p:cNvSpPr/>
            <p:nvPr/>
          </p:nvSpPr>
          <p:spPr>
            <a:xfrm>
              <a:off x="1180323" y="5486400"/>
              <a:ext cx="7582677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/>
              <a:r>
                <a:rPr lang="en-US" sz="1600" dirty="0">
                  <a:solidFill>
                    <a:prstClr val="black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Identify performance domains and populations</a:t>
              </a:r>
              <a:endParaRPr 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38200" y="5486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3422355"/>
            <a:ext cx="8115422" cy="470490"/>
            <a:chOff x="838200" y="5486400"/>
            <a:chExt cx="7924800" cy="457200"/>
          </a:xfrm>
        </p:grpSpPr>
        <p:sp>
          <p:nvSpPr>
            <p:cNvPr id="15" name="Rectangle 14"/>
            <p:cNvSpPr/>
            <p:nvPr/>
          </p:nvSpPr>
          <p:spPr>
            <a:xfrm>
              <a:off x="1180323" y="5486400"/>
              <a:ext cx="7582677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/>
              <a:r>
                <a:rPr lang="en-US" sz="1600" dirty="0">
                  <a:solidFill>
                    <a:prstClr val="black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Identify candidate measure sources</a:t>
              </a:r>
              <a:endParaRPr 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5486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4105940"/>
            <a:ext cx="8115422" cy="470490"/>
            <a:chOff x="838200" y="5486400"/>
            <a:chExt cx="7924800" cy="457200"/>
          </a:xfrm>
        </p:grpSpPr>
        <p:sp>
          <p:nvSpPr>
            <p:cNvPr id="18" name="Rectangle 17"/>
            <p:cNvSpPr/>
            <p:nvPr/>
          </p:nvSpPr>
          <p:spPr>
            <a:xfrm>
              <a:off x="1180323" y="5486400"/>
              <a:ext cx="7582677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/>
              <a:r>
                <a:rPr lang="en-US" sz="1600" dirty="0">
                  <a:solidFill>
                    <a:prstClr val="black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 Identify potential data sources and  operational means for acquisition</a:t>
              </a:r>
              <a:endParaRPr 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38200" y="5486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" y="5486400"/>
            <a:ext cx="8115422" cy="470490"/>
            <a:chOff x="838200" y="5486400"/>
            <a:chExt cx="7924800" cy="457200"/>
          </a:xfrm>
        </p:grpSpPr>
        <p:sp>
          <p:nvSpPr>
            <p:cNvPr id="21" name="Rectangle 20"/>
            <p:cNvSpPr/>
            <p:nvPr/>
          </p:nvSpPr>
          <p:spPr>
            <a:xfrm>
              <a:off x="1180323" y="5486400"/>
              <a:ext cx="7582677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/>
              <a:r>
                <a:rPr lang="en-US" sz="1600" dirty="0">
                  <a:solidFill>
                    <a:prstClr val="black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 Estimate desired measure set size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838200" y="5486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" y="6093785"/>
            <a:ext cx="8115422" cy="470490"/>
            <a:chOff x="838200" y="5486400"/>
            <a:chExt cx="7924800" cy="457200"/>
          </a:xfrm>
        </p:grpSpPr>
        <p:sp>
          <p:nvSpPr>
            <p:cNvPr id="24" name="Rectangle 23"/>
            <p:cNvSpPr/>
            <p:nvPr/>
          </p:nvSpPr>
          <p:spPr>
            <a:xfrm>
              <a:off x="1180323" y="5486400"/>
              <a:ext cx="7582677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/>
              <a:r>
                <a:rPr lang="en-US" sz="1600" dirty="0">
                  <a:solidFill>
                    <a:prstClr val="black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r>
                <a:rPr lang="en-US" sz="1500" dirty="0">
                  <a:solidFill>
                    <a:prstClr val="black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Discuss whether payer-specific or all-payer data should be used to generate measures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838200" y="5486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" y="4787310"/>
            <a:ext cx="8077200" cy="470490"/>
            <a:chOff x="838200" y="5486400"/>
            <a:chExt cx="7924800" cy="457200"/>
          </a:xfrm>
        </p:grpSpPr>
        <p:sp>
          <p:nvSpPr>
            <p:cNvPr id="27" name="Rectangle 26"/>
            <p:cNvSpPr/>
            <p:nvPr/>
          </p:nvSpPr>
          <p:spPr>
            <a:xfrm>
              <a:off x="1180323" y="5486400"/>
              <a:ext cx="7582677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/>
              <a:r>
                <a:rPr lang="en-US" sz="1600" dirty="0">
                  <a:solidFill>
                    <a:prstClr val="black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 Select the measures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838200" y="5486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71600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Confirm Guiding Principles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66700" y="1219200"/>
            <a:ext cx="8648700" cy="1295400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</a:rPr>
              <a:t>Purpose: The overarching aim of the measure set is to promote multi-payer alignment in global budget alternative payment model (APM) contracts in Massachusetts.   Measures do not need to satisfy all of the guiding principles in order to be selected.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530352" y="2667000"/>
            <a:ext cx="8074152" cy="3429000"/>
          </a:xfrm>
        </p:spPr>
        <p:txBody>
          <a:bodyPr/>
          <a:lstStyle/>
          <a:p>
            <a:pPr marL="212725" indent="0">
              <a:spcAft>
                <a:spcPts val="600"/>
              </a:spcAft>
              <a:buNone/>
            </a:pPr>
            <a:r>
              <a:rPr lang="en-US" altLang="en-US" sz="1800" u="sng" dirty="0"/>
              <a:t>Principles to be Applied to Individual Measures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Evidence-based, scientifically acceptable, nationally-endorsed and valid at the level at which it is being used (ACO).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Required data should be either readily available, not overly burdensome to collect, or, if burdensome, of demonstrable value for improving patient care.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Represents an opportunity for improvement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Is important to consumers and supports the triple aim of better care, better health and lower cost.</a:t>
            </a:r>
          </a:p>
        </p:txBody>
      </p:sp>
    </p:spTree>
    <p:extLst>
      <p:ext uri="{BB962C8B-B14F-4D97-AF65-F5344CB8AC3E}">
        <p14:creationId xmlns:p14="http://schemas.microsoft.com/office/powerpoint/2010/main" val="13373342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Confirm Guiding Principles (Cont’d)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530352" y="2667000"/>
            <a:ext cx="8074152" cy="3429000"/>
          </a:xfrm>
        </p:spPr>
        <p:txBody>
          <a:bodyPr/>
          <a:lstStyle/>
          <a:p>
            <a:pPr marL="212725" indent="0">
              <a:spcAft>
                <a:spcPts val="600"/>
              </a:spcAft>
              <a:buNone/>
            </a:pPr>
            <a:r>
              <a:rPr lang="en-US" altLang="en-US" sz="1800" u="sng" dirty="0"/>
              <a:t>Principles to be Applied to the Measure Set</a:t>
            </a:r>
          </a:p>
          <a:p>
            <a:pPr marL="859536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Prioritize health outcomes, including measures sourced from clinical and patient-reported data.  </a:t>
            </a:r>
          </a:p>
          <a:p>
            <a:pPr marL="859536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Provide a largely complete and holistic view of the ACO being evaluated and the services for which it is accountable. </a:t>
            </a:r>
          </a:p>
          <a:p>
            <a:pPr marL="859536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Strive for parsimony.   </a:t>
            </a:r>
          </a:p>
          <a:p>
            <a:pPr marL="859536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Significantly advance the delivery system toward the goals of safe, timely, effective, efficient, equitable, patient-centered (STEEEP) care.</a:t>
            </a:r>
          </a:p>
          <a:p>
            <a:pPr marL="859536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Promote value for consumers, purchasers, and providers.</a:t>
            </a:r>
          </a:p>
          <a:p>
            <a:pPr marL="669925" indent="-457200">
              <a:spcAft>
                <a:spcPts val="600"/>
              </a:spcAft>
              <a:buFont typeface="+mj-lt"/>
              <a:buAutoNum type="arabicPeriod"/>
            </a:pPr>
            <a:endParaRPr lang="en-US" altLang="en-US" sz="1800" b="0" u="sng" dirty="0"/>
          </a:p>
          <a:p>
            <a:pPr marL="0" indent="0">
              <a:spcAft>
                <a:spcPts val="600"/>
              </a:spcAft>
              <a:buNone/>
            </a:pPr>
            <a:endParaRPr lang="en-US" sz="1800" b="0" dirty="0"/>
          </a:p>
        </p:txBody>
      </p:sp>
      <p:sp>
        <p:nvSpPr>
          <p:cNvPr id="8" name="Rounded Rectangle 4"/>
          <p:cNvSpPr/>
          <p:nvPr/>
        </p:nvSpPr>
        <p:spPr bwMode="auto">
          <a:xfrm>
            <a:off x="266700" y="1219200"/>
            <a:ext cx="8648700" cy="1295400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Book Antiqua" panose="02040602050305030304" pitchFamily="18" charset="0"/>
              </a:rPr>
              <a:t>Purpose: The overarching aim of the measure set is to promote multi-payer alignment in global budget alternative payment model (APM) contracts in Massachusetts.   Measures do not need to satisfy all of the guiding principles in order to be selected.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923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816600" cy="762000"/>
          </a:xfrm>
        </p:spPr>
        <p:txBody>
          <a:bodyPr/>
          <a:lstStyle/>
          <a:p>
            <a:r>
              <a:rPr lang="en-US" dirty="0"/>
              <a:t>2) Confirm Core/Menu/Developmental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077200" cy="50139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are definitions of “core”, “menu” and “developmental” measures:</a:t>
            </a:r>
          </a:p>
          <a:p>
            <a:pPr marL="0" indent="0">
              <a:spcAft>
                <a:spcPts val="0"/>
              </a:spcAft>
              <a:buNone/>
            </a:pPr>
            <a:endParaRPr lang="en-US" sz="100" dirty="0"/>
          </a:p>
          <a:p>
            <a:r>
              <a:rPr lang="en-US" b="0" u="sng" dirty="0"/>
              <a:t>Core</a:t>
            </a:r>
            <a:r>
              <a:rPr lang="en-US" b="0" dirty="0"/>
              <a:t>: measures which all payers will implement in their contracts with ACOs</a:t>
            </a:r>
          </a:p>
          <a:p>
            <a:pPr>
              <a:spcAft>
                <a:spcPts val="0"/>
              </a:spcAft>
            </a:pPr>
            <a:endParaRPr lang="en-US" sz="100" b="0" u="sng" dirty="0"/>
          </a:p>
          <a:p>
            <a:r>
              <a:rPr lang="en-US" b="0" u="sng" dirty="0"/>
              <a:t>Menu</a:t>
            </a:r>
            <a:r>
              <a:rPr lang="en-US" b="0" dirty="0"/>
              <a:t>: measures which payers may choose to implement in contracts with ACOs</a:t>
            </a:r>
          </a:p>
          <a:p>
            <a:pPr>
              <a:spcAft>
                <a:spcPts val="0"/>
              </a:spcAft>
            </a:pPr>
            <a:endParaRPr lang="en-US" sz="100" b="0" dirty="0"/>
          </a:p>
          <a:p>
            <a:r>
              <a:rPr lang="en-US" b="0" u="sng" dirty="0"/>
              <a:t>Developmental</a:t>
            </a:r>
            <a:r>
              <a:rPr lang="en-US" b="0" dirty="0"/>
              <a:t>: measures that are in development, or in need of testing and validation</a:t>
            </a:r>
            <a:endParaRPr lang="en-US" b="0" u="sng" dirty="0"/>
          </a:p>
          <a:p>
            <a:pPr marL="0" indent="0">
              <a:spcAft>
                <a:spcPts val="600"/>
              </a:spcAft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Note</a:t>
            </a:r>
            <a:r>
              <a:rPr lang="en-US" b="0" dirty="0"/>
              <a:t>: There are likely to be some measures that are specific to Medicaid due to the service and/or population focus of the measures.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05100" y="5351204"/>
            <a:ext cx="3733800" cy="1077218"/>
          </a:xfrm>
          <a:prstGeom prst="rect">
            <a:avLst/>
          </a:prstGeom>
          <a:solidFill>
            <a:srgbClr val="FEEDD3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For discussion: 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Does the group agree with these concepts of “core”, “menu” and “developmental”?</a:t>
            </a:r>
          </a:p>
        </p:txBody>
      </p:sp>
    </p:spTree>
    <p:extLst>
      <p:ext uri="{BB962C8B-B14F-4D97-AF65-F5344CB8AC3E}">
        <p14:creationId xmlns:p14="http://schemas.microsoft.com/office/powerpoint/2010/main" val="609731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0352" y="2022651"/>
            <a:ext cx="8074152" cy="4119503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2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0">
              <a:buNone/>
            </a:pPr>
            <a:r>
              <a:rPr lang="en-US" sz="1800" b="0" kern="0" dirty="0"/>
              <a:t>Some common performance domains used in other states  include: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Preventive Care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Acute Illness Care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Chronic Illness Care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Behavioral Health Care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Overuse/Avoidable Utilization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Cost/Efficiency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Patient Experience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endParaRPr lang="en-US" sz="1800" b="0" kern="0" dirty="0"/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endParaRPr lang="en-US" sz="1800" b="0" kern="0" dirty="0"/>
          </a:p>
          <a:p>
            <a:pPr marL="57150" indent="0">
              <a:buFont typeface="Wingdings" pitchFamily="2" charset="2"/>
              <a:buNone/>
            </a:pPr>
            <a:endParaRPr lang="en-US" sz="1800" b="0" kern="0" dirty="0"/>
          </a:p>
          <a:p>
            <a:pPr marL="57150" indent="0">
              <a:buFont typeface="Wingdings" pitchFamily="2" charset="2"/>
              <a:buNone/>
            </a:pPr>
            <a:endParaRPr lang="en-US" sz="1800" b="0" kern="0" dirty="0"/>
          </a:p>
          <a:p>
            <a:pPr marL="57150" indent="0">
              <a:buFont typeface="Wingdings" pitchFamily="2" charset="2"/>
              <a:buNone/>
            </a:pPr>
            <a:endParaRPr lang="en-US" sz="1800" b="0" kern="0" dirty="0"/>
          </a:p>
          <a:p>
            <a:pPr marL="57150" indent="0">
              <a:buFont typeface="Wingdings" pitchFamily="2" charset="2"/>
              <a:buNone/>
            </a:pPr>
            <a:endParaRPr lang="en-US" sz="1800" b="0" kern="0" dirty="0"/>
          </a:p>
          <a:p>
            <a:pPr marL="57150" indent="0">
              <a:buFont typeface="Wingdings" pitchFamily="2" charset="2"/>
              <a:buNone/>
            </a:pPr>
            <a:r>
              <a:rPr lang="en-US" sz="1800" b="0" kern="0" dirty="0"/>
              <a:t>The following domains were suggested in feedback received from Taskforce members and staff: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Disparities (e.g., disability status, race, language, gender)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Care Coordination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Integration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Patient/Provider Communication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Team-based Care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b="0" kern="0" dirty="0"/>
              <a:t>LTSS </a:t>
            </a:r>
          </a:p>
          <a:p>
            <a:pPr marL="685800" lvl="1" indent="-457200">
              <a:spcAft>
                <a:spcPts val="300"/>
              </a:spcAft>
              <a:buFont typeface="+mj-lt"/>
              <a:buAutoNum type="arabicPeriod"/>
            </a:pPr>
            <a:endParaRPr lang="en-US" sz="1800" b="0" kern="0" dirty="0"/>
          </a:p>
          <a:p>
            <a:pPr marL="228600" lvl="1" indent="0">
              <a:spcAft>
                <a:spcPts val="300"/>
              </a:spcAft>
              <a:buNone/>
            </a:pPr>
            <a:endParaRPr lang="en-US" sz="1800" b="0" kern="0" dirty="0"/>
          </a:p>
          <a:p>
            <a:pPr marL="228600" lvl="1" indent="0">
              <a:spcAft>
                <a:spcPts val="300"/>
              </a:spcAft>
              <a:buNone/>
            </a:pPr>
            <a:endParaRPr lang="en-US" sz="1800" b="0" kern="0" dirty="0"/>
          </a:p>
          <a:p>
            <a:pPr marL="228600" lvl="1" indent="0">
              <a:spcAft>
                <a:spcPts val="300"/>
              </a:spcAft>
              <a:buNone/>
            </a:pPr>
            <a:endParaRPr lang="en-US" sz="1800" b="0" kern="0" dirty="0"/>
          </a:p>
          <a:p>
            <a:pPr marL="228600" lvl="1" indent="0">
              <a:spcAft>
                <a:spcPts val="300"/>
              </a:spcAft>
              <a:buNone/>
            </a:pPr>
            <a:endParaRPr lang="en-US" sz="1800" b="0" kern="0" dirty="0"/>
          </a:p>
          <a:p>
            <a:pPr marL="6858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b="0" kern="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49031" y="1162748"/>
            <a:ext cx="33842" cy="426506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33600" y="5791200"/>
            <a:ext cx="4876800" cy="584775"/>
          </a:xfrm>
          <a:prstGeom prst="rect">
            <a:avLst/>
          </a:prstGeom>
          <a:solidFill>
            <a:srgbClr val="FEEDD3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For discussion: 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Are these the right domains?  Any others to adopt?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6273800" cy="762000"/>
          </a:xfrm>
        </p:spPr>
        <p:txBody>
          <a:bodyPr/>
          <a:lstStyle/>
          <a:p>
            <a:r>
              <a:rPr lang="en-US" dirty="0"/>
              <a:t>3) Identify Performance Domains and Populations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0352" y="1234923"/>
            <a:ext cx="8074152" cy="742057"/>
          </a:xfrm>
        </p:spPr>
        <p:txBody>
          <a:bodyPr/>
          <a:lstStyle/>
          <a:p>
            <a:pPr marL="57150" indent="0">
              <a:buNone/>
            </a:pPr>
            <a:r>
              <a:rPr lang="en-US" sz="1800" dirty="0"/>
              <a:t>A “domain” is a category of like measures representing an aspect of performance.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672787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58585" y="1981200"/>
            <a:ext cx="4626831" cy="1418413"/>
            <a:chOff x="2590799" y="2625818"/>
            <a:chExt cx="4626831" cy="1418413"/>
          </a:xfrm>
        </p:grpSpPr>
        <p:sp>
          <p:nvSpPr>
            <p:cNvPr id="5" name="Freeform: Shape 4"/>
            <p:cNvSpPr/>
            <p:nvPr/>
          </p:nvSpPr>
          <p:spPr>
            <a:xfrm>
              <a:off x="2590799" y="2625818"/>
              <a:ext cx="2340830" cy="1418413"/>
            </a:xfrm>
            <a:custGeom>
              <a:avLst/>
              <a:gdLst>
                <a:gd name="connsiteX0" fmla="*/ 0 w 2340830"/>
                <a:gd name="connsiteY0" fmla="*/ 0 h 1372089"/>
                <a:gd name="connsiteX1" fmla="*/ 2340830 w 2340830"/>
                <a:gd name="connsiteY1" fmla="*/ 0 h 1372089"/>
                <a:gd name="connsiteX2" fmla="*/ 2340830 w 2340830"/>
                <a:gd name="connsiteY2" fmla="*/ 1372089 h 1372089"/>
                <a:gd name="connsiteX3" fmla="*/ 0 w 2340830"/>
                <a:gd name="connsiteY3" fmla="*/ 1372089 h 1372089"/>
                <a:gd name="connsiteX4" fmla="*/ 0 w 2340830"/>
                <a:gd name="connsiteY4" fmla="*/ 0 h 137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830" h="1372089">
                  <a:moveTo>
                    <a:pt x="0" y="0"/>
                  </a:moveTo>
                  <a:lnTo>
                    <a:pt x="2340830" y="0"/>
                  </a:lnTo>
                  <a:lnTo>
                    <a:pt x="2340830" y="1372089"/>
                  </a:lnTo>
                  <a:lnTo>
                    <a:pt x="0" y="1372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Book Antiqua" panose="02040602050305030304" pitchFamily="18" charset="0"/>
                </a:rPr>
                <a:t>Adults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Book Antiqua" panose="02040602050305030304" pitchFamily="18" charset="0"/>
                </a:rPr>
                <a:t>Including those with special health needs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4876800" y="2625818"/>
              <a:ext cx="2340830" cy="1418413"/>
            </a:xfrm>
            <a:custGeom>
              <a:avLst/>
              <a:gdLst>
                <a:gd name="connsiteX0" fmla="*/ 0 w 2340830"/>
                <a:gd name="connsiteY0" fmla="*/ 0 h 1418413"/>
                <a:gd name="connsiteX1" fmla="*/ 2340830 w 2340830"/>
                <a:gd name="connsiteY1" fmla="*/ 0 h 1418413"/>
                <a:gd name="connsiteX2" fmla="*/ 2340830 w 2340830"/>
                <a:gd name="connsiteY2" fmla="*/ 1418413 h 1418413"/>
                <a:gd name="connsiteX3" fmla="*/ 0 w 2340830"/>
                <a:gd name="connsiteY3" fmla="*/ 1418413 h 1418413"/>
                <a:gd name="connsiteX4" fmla="*/ 0 w 2340830"/>
                <a:gd name="connsiteY4" fmla="*/ 0 h 141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830" h="1418413">
                  <a:moveTo>
                    <a:pt x="0" y="0"/>
                  </a:moveTo>
                  <a:lnTo>
                    <a:pt x="2340830" y="0"/>
                  </a:lnTo>
                  <a:lnTo>
                    <a:pt x="2340830" y="1418413"/>
                  </a:lnTo>
                  <a:lnTo>
                    <a:pt x="0" y="1418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Book Antiqua" panose="02040602050305030304" pitchFamily="18" charset="0"/>
                </a:rPr>
                <a:t>Children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Book Antiqua" panose="02040602050305030304" pitchFamily="18" charset="0"/>
                </a:rPr>
                <a:t>Including those with special health needs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1405" y="4450140"/>
            <a:ext cx="4741190" cy="1077218"/>
          </a:xfrm>
          <a:prstGeom prst="rect">
            <a:avLst/>
          </a:prstGeom>
          <a:solidFill>
            <a:srgbClr val="FEEDD3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For discussion: 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1. Is the Taskforce comfortable organizing measures within each domain by adult and child population to ensure representativeness?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6273800" cy="762000"/>
          </a:xfrm>
        </p:spPr>
        <p:txBody>
          <a:bodyPr/>
          <a:lstStyle/>
          <a:p>
            <a:r>
              <a:rPr lang="en-US" dirty="0"/>
              <a:t>3) Identify Performance Domains and Populations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6304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Proposed populations which may require different measures: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0" dirty="0"/>
              <a:t>Additional subpopulations (e.g., race/ethnicity, disability status, etc.) can be addressed by stratifying measures.</a:t>
            </a:r>
          </a:p>
        </p:txBody>
      </p:sp>
    </p:spTree>
    <p:extLst>
      <p:ext uri="{BB962C8B-B14F-4D97-AF65-F5344CB8AC3E}">
        <p14:creationId xmlns:p14="http://schemas.microsoft.com/office/powerpoint/2010/main" val="36114207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Identify Candidate Measure Sources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3162" y="1143000"/>
            <a:ext cx="7904651" cy="5252398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 typeface="Wingdings" pitchFamily="2" charset="2"/>
              <a:buNone/>
            </a:pPr>
            <a:r>
              <a:rPr lang="en-US" kern="0" dirty="0"/>
              <a:t>With which measure sets do we want to foster alignment?  </a:t>
            </a:r>
          </a:p>
          <a:p>
            <a:pPr marL="57150" indent="0">
              <a:buFont typeface="Wingdings" pitchFamily="2" charset="2"/>
              <a:buNone/>
            </a:pPr>
            <a:r>
              <a:rPr lang="en-US" kern="0" dirty="0"/>
              <a:t>Options may include:</a:t>
            </a:r>
          </a:p>
          <a:p>
            <a:pPr marL="57150" indent="0">
              <a:buFont typeface="Wingdings" pitchFamily="2" charset="2"/>
              <a:buNone/>
            </a:pPr>
            <a:endParaRPr lang="en-US" sz="500" kern="0" dirty="0"/>
          </a:p>
          <a:p>
            <a:pPr marL="685800" lvl="1" indent="-457200">
              <a:buFont typeface="Wingdings" panose="05000000000000000000" pitchFamily="2" charset="2"/>
              <a:buChar char="§"/>
            </a:pPr>
            <a:r>
              <a:rPr lang="en-US" b="0" kern="0" dirty="0"/>
              <a:t>Measures currently in use by contracted providers and payers</a:t>
            </a:r>
          </a:p>
          <a:p>
            <a:pPr marL="685800" lvl="1" indent="-457200">
              <a:buFont typeface="Wingdings" panose="05000000000000000000" pitchFamily="2" charset="2"/>
              <a:buChar char="§"/>
            </a:pPr>
            <a:r>
              <a:rPr lang="en-US" b="0" kern="0" dirty="0"/>
              <a:t>Measures found in national and regional measure sets</a:t>
            </a:r>
          </a:p>
          <a:p>
            <a:pPr marL="685800" lvl="1" indent="-457200">
              <a:buFont typeface="Wingdings" panose="05000000000000000000" pitchFamily="2" charset="2"/>
              <a:buChar char="§"/>
            </a:pPr>
            <a:r>
              <a:rPr lang="en-US" b="0" kern="0" dirty="0"/>
              <a:t>Measures that address a priority opportunity for performance improvement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58858" y="3985964"/>
            <a:ext cx="929062" cy="1970501"/>
            <a:chOff x="7204566" y="2798482"/>
            <a:chExt cx="1113821" cy="2611718"/>
          </a:xfrm>
        </p:grpSpPr>
        <p:sp>
          <p:nvSpPr>
            <p:cNvPr id="7" name="Freeform 627"/>
            <p:cNvSpPr>
              <a:spLocks/>
            </p:cNvSpPr>
            <p:nvPr/>
          </p:nvSpPr>
          <p:spPr bwMode="auto">
            <a:xfrm flipH="1">
              <a:off x="7532880" y="2868175"/>
              <a:ext cx="572572" cy="579062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348" y="1"/>
                </a:cxn>
                <a:cxn ang="0">
                  <a:pos x="383" y="7"/>
                </a:cxn>
                <a:cxn ang="0">
                  <a:pos x="418" y="16"/>
                </a:cxn>
                <a:cxn ang="0">
                  <a:pos x="453" y="29"/>
                </a:cxn>
                <a:cxn ang="0">
                  <a:pos x="484" y="44"/>
                </a:cxn>
                <a:cxn ang="0">
                  <a:pos x="512" y="63"/>
                </a:cxn>
                <a:cxn ang="0">
                  <a:pos x="539" y="84"/>
                </a:cxn>
                <a:cxn ang="0">
                  <a:pos x="563" y="108"/>
                </a:cxn>
                <a:cxn ang="0">
                  <a:pos x="585" y="135"/>
                </a:cxn>
                <a:cxn ang="0">
                  <a:pos x="604" y="164"/>
                </a:cxn>
                <a:cxn ang="0">
                  <a:pos x="621" y="193"/>
                </a:cxn>
                <a:cxn ang="0">
                  <a:pos x="634" y="225"/>
                </a:cxn>
                <a:cxn ang="0">
                  <a:pos x="645" y="257"/>
                </a:cxn>
                <a:cxn ang="0">
                  <a:pos x="654" y="289"/>
                </a:cxn>
                <a:cxn ang="0">
                  <a:pos x="660" y="322"/>
                </a:cxn>
                <a:cxn ang="0">
                  <a:pos x="663" y="353"/>
                </a:cxn>
                <a:cxn ang="0">
                  <a:pos x="663" y="385"/>
                </a:cxn>
                <a:cxn ang="0">
                  <a:pos x="660" y="415"/>
                </a:cxn>
                <a:cxn ang="0">
                  <a:pos x="653" y="443"/>
                </a:cxn>
                <a:cxn ang="0">
                  <a:pos x="645" y="470"/>
                </a:cxn>
                <a:cxn ang="0">
                  <a:pos x="630" y="499"/>
                </a:cxn>
                <a:cxn ang="0">
                  <a:pos x="613" y="526"/>
                </a:cxn>
                <a:cxn ang="0">
                  <a:pos x="592" y="551"/>
                </a:cxn>
                <a:cxn ang="0">
                  <a:pos x="570" y="572"/>
                </a:cxn>
                <a:cxn ang="0">
                  <a:pos x="544" y="591"/>
                </a:cxn>
                <a:cxn ang="0">
                  <a:pos x="517" y="607"/>
                </a:cxn>
                <a:cxn ang="0">
                  <a:pos x="488" y="619"/>
                </a:cxn>
                <a:cxn ang="0">
                  <a:pos x="457" y="629"/>
                </a:cxn>
                <a:cxn ang="0">
                  <a:pos x="425" y="635"/>
                </a:cxn>
                <a:cxn ang="0">
                  <a:pos x="393" y="639"/>
                </a:cxn>
                <a:cxn ang="0">
                  <a:pos x="359" y="640"/>
                </a:cxn>
                <a:cxn ang="0">
                  <a:pos x="324" y="637"/>
                </a:cxn>
                <a:cxn ang="0">
                  <a:pos x="290" y="631"/>
                </a:cxn>
                <a:cxn ang="0">
                  <a:pos x="255" y="622"/>
                </a:cxn>
                <a:cxn ang="0">
                  <a:pos x="221" y="609"/>
                </a:cxn>
                <a:cxn ang="0">
                  <a:pos x="185" y="592"/>
                </a:cxn>
                <a:cxn ang="0">
                  <a:pos x="151" y="572"/>
                </a:cxn>
                <a:cxn ang="0">
                  <a:pos x="121" y="549"/>
                </a:cxn>
                <a:cxn ang="0">
                  <a:pos x="94" y="523"/>
                </a:cxn>
                <a:cxn ang="0">
                  <a:pos x="69" y="494"/>
                </a:cxn>
                <a:cxn ang="0">
                  <a:pos x="49" y="464"/>
                </a:cxn>
                <a:cxn ang="0">
                  <a:pos x="31" y="432"/>
                </a:cxn>
                <a:cxn ang="0">
                  <a:pos x="18" y="400"/>
                </a:cxn>
                <a:cxn ang="0">
                  <a:pos x="7" y="365"/>
                </a:cxn>
                <a:cxn ang="0">
                  <a:pos x="2" y="330"/>
                </a:cxn>
                <a:cxn ang="0">
                  <a:pos x="0" y="295"/>
                </a:cxn>
                <a:cxn ang="0">
                  <a:pos x="3" y="258"/>
                </a:cxn>
                <a:cxn ang="0">
                  <a:pos x="10" y="223"/>
                </a:cxn>
                <a:cxn ang="0">
                  <a:pos x="22" y="187"/>
                </a:cxn>
                <a:cxn ang="0">
                  <a:pos x="38" y="155"/>
                </a:cxn>
                <a:cxn ang="0">
                  <a:pos x="56" y="127"/>
                </a:cxn>
                <a:cxn ang="0">
                  <a:pos x="77" y="101"/>
                </a:cxn>
                <a:cxn ang="0">
                  <a:pos x="100" y="77"/>
                </a:cxn>
                <a:cxn ang="0">
                  <a:pos x="126" y="57"/>
                </a:cxn>
                <a:cxn ang="0">
                  <a:pos x="154" y="40"/>
                </a:cxn>
                <a:cxn ang="0">
                  <a:pos x="183" y="25"/>
                </a:cxn>
                <a:cxn ang="0">
                  <a:pos x="214" y="14"/>
                </a:cxn>
                <a:cxn ang="0">
                  <a:pos x="246" y="6"/>
                </a:cxn>
                <a:cxn ang="0">
                  <a:pos x="280" y="1"/>
                </a:cxn>
                <a:cxn ang="0">
                  <a:pos x="313" y="0"/>
                </a:cxn>
              </a:cxnLst>
              <a:rect l="0" t="0" r="r" b="b"/>
              <a:pathLst>
                <a:path w="663" h="640">
                  <a:moveTo>
                    <a:pt x="313" y="0"/>
                  </a:moveTo>
                  <a:lnTo>
                    <a:pt x="348" y="1"/>
                  </a:lnTo>
                  <a:lnTo>
                    <a:pt x="383" y="7"/>
                  </a:lnTo>
                  <a:lnTo>
                    <a:pt x="418" y="16"/>
                  </a:lnTo>
                  <a:lnTo>
                    <a:pt x="453" y="29"/>
                  </a:lnTo>
                  <a:lnTo>
                    <a:pt x="484" y="44"/>
                  </a:lnTo>
                  <a:lnTo>
                    <a:pt x="512" y="63"/>
                  </a:lnTo>
                  <a:lnTo>
                    <a:pt x="539" y="84"/>
                  </a:lnTo>
                  <a:lnTo>
                    <a:pt x="563" y="108"/>
                  </a:lnTo>
                  <a:lnTo>
                    <a:pt x="585" y="135"/>
                  </a:lnTo>
                  <a:lnTo>
                    <a:pt x="604" y="164"/>
                  </a:lnTo>
                  <a:lnTo>
                    <a:pt x="621" y="193"/>
                  </a:lnTo>
                  <a:lnTo>
                    <a:pt x="634" y="225"/>
                  </a:lnTo>
                  <a:lnTo>
                    <a:pt x="645" y="257"/>
                  </a:lnTo>
                  <a:lnTo>
                    <a:pt x="654" y="289"/>
                  </a:lnTo>
                  <a:lnTo>
                    <a:pt x="660" y="322"/>
                  </a:lnTo>
                  <a:lnTo>
                    <a:pt x="663" y="353"/>
                  </a:lnTo>
                  <a:lnTo>
                    <a:pt x="663" y="385"/>
                  </a:lnTo>
                  <a:lnTo>
                    <a:pt x="660" y="415"/>
                  </a:lnTo>
                  <a:lnTo>
                    <a:pt x="653" y="443"/>
                  </a:lnTo>
                  <a:lnTo>
                    <a:pt x="645" y="470"/>
                  </a:lnTo>
                  <a:lnTo>
                    <a:pt x="630" y="499"/>
                  </a:lnTo>
                  <a:lnTo>
                    <a:pt x="613" y="526"/>
                  </a:lnTo>
                  <a:lnTo>
                    <a:pt x="592" y="551"/>
                  </a:lnTo>
                  <a:lnTo>
                    <a:pt x="570" y="572"/>
                  </a:lnTo>
                  <a:lnTo>
                    <a:pt x="544" y="591"/>
                  </a:lnTo>
                  <a:lnTo>
                    <a:pt x="517" y="607"/>
                  </a:lnTo>
                  <a:lnTo>
                    <a:pt x="488" y="619"/>
                  </a:lnTo>
                  <a:lnTo>
                    <a:pt x="457" y="629"/>
                  </a:lnTo>
                  <a:lnTo>
                    <a:pt x="425" y="635"/>
                  </a:lnTo>
                  <a:lnTo>
                    <a:pt x="393" y="639"/>
                  </a:lnTo>
                  <a:lnTo>
                    <a:pt x="359" y="640"/>
                  </a:lnTo>
                  <a:lnTo>
                    <a:pt x="324" y="637"/>
                  </a:lnTo>
                  <a:lnTo>
                    <a:pt x="290" y="631"/>
                  </a:lnTo>
                  <a:lnTo>
                    <a:pt x="255" y="622"/>
                  </a:lnTo>
                  <a:lnTo>
                    <a:pt x="221" y="609"/>
                  </a:lnTo>
                  <a:lnTo>
                    <a:pt x="185" y="592"/>
                  </a:lnTo>
                  <a:lnTo>
                    <a:pt x="151" y="572"/>
                  </a:lnTo>
                  <a:lnTo>
                    <a:pt x="121" y="549"/>
                  </a:lnTo>
                  <a:lnTo>
                    <a:pt x="94" y="523"/>
                  </a:lnTo>
                  <a:lnTo>
                    <a:pt x="69" y="494"/>
                  </a:lnTo>
                  <a:lnTo>
                    <a:pt x="49" y="464"/>
                  </a:lnTo>
                  <a:lnTo>
                    <a:pt x="31" y="432"/>
                  </a:lnTo>
                  <a:lnTo>
                    <a:pt x="18" y="400"/>
                  </a:lnTo>
                  <a:lnTo>
                    <a:pt x="7" y="365"/>
                  </a:lnTo>
                  <a:lnTo>
                    <a:pt x="2" y="330"/>
                  </a:lnTo>
                  <a:lnTo>
                    <a:pt x="0" y="295"/>
                  </a:lnTo>
                  <a:lnTo>
                    <a:pt x="3" y="258"/>
                  </a:lnTo>
                  <a:lnTo>
                    <a:pt x="10" y="223"/>
                  </a:lnTo>
                  <a:lnTo>
                    <a:pt x="22" y="187"/>
                  </a:lnTo>
                  <a:lnTo>
                    <a:pt x="38" y="155"/>
                  </a:lnTo>
                  <a:lnTo>
                    <a:pt x="56" y="127"/>
                  </a:lnTo>
                  <a:lnTo>
                    <a:pt x="77" y="101"/>
                  </a:lnTo>
                  <a:lnTo>
                    <a:pt x="100" y="77"/>
                  </a:lnTo>
                  <a:lnTo>
                    <a:pt x="126" y="57"/>
                  </a:lnTo>
                  <a:lnTo>
                    <a:pt x="154" y="40"/>
                  </a:lnTo>
                  <a:lnTo>
                    <a:pt x="183" y="25"/>
                  </a:lnTo>
                  <a:lnTo>
                    <a:pt x="214" y="14"/>
                  </a:lnTo>
                  <a:lnTo>
                    <a:pt x="246" y="6"/>
                  </a:lnTo>
                  <a:lnTo>
                    <a:pt x="280" y="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9966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 flipH="1">
              <a:off x="7529747" y="3467098"/>
              <a:ext cx="470484" cy="1025067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04" y="1"/>
                </a:cxn>
                <a:cxn ang="0">
                  <a:pos x="409" y="4"/>
                </a:cxn>
                <a:cxn ang="0">
                  <a:pos x="415" y="8"/>
                </a:cxn>
                <a:cxn ang="0">
                  <a:pos x="423" y="11"/>
                </a:cxn>
                <a:cxn ang="0">
                  <a:pos x="432" y="14"/>
                </a:cxn>
                <a:cxn ang="0">
                  <a:pos x="440" y="17"/>
                </a:cxn>
                <a:cxn ang="0">
                  <a:pos x="449" y="17"/>
                </a:cxn>
                <a:cxn ang="0">
                  <a:pos x="488" y="861"/>
                </a:cxn>
                <a:cxn ang="0">
                  <a:pos x="109" y="929"/>
                </a:cxn>
                <a:cxn ang="0">
                  <a:pos x="0" y="33"/>
                </a:cxn>
                <a:cxn ang="0">
                  <a:pos x="18" y="18"/>
                </a:cxn>
                <a:cxn ang="0">
                  <a:pos x="88" y="18"/>
                </a:cxn>
                <a:cxn ang="0">
                  <a:pos x="119" y="18"/>
                </a:cxn>
                <a:cxn ang="0">
                  <a:pos x="154" y="17"/>
                </a:cxn>
                <a:cxn ang="0">
                  <a:pos x="193" y="15"/>
                </a:cxn>
                <a:cxn ang="0">
                  <a:pos x="233" y="14"/>
                </a:cxn>
                <a:cxn ang="0">
                  <a:pos x="274" y="12"/>
                </a:cxn>
                <a:cxn ang="0">
                  <a:pos x="317" y="9"/>
                </a:cxn>
                <a:cxn ang="0">
                  <a:pos x="360" y="5"/>
                </a:cxn>
                <a:cxn ang="0">
                  <a:pos x="403" y="0"/>
                </a:cxn>
              </a:cxnLst>
              <a:rect l="0" t="0" r="r" b="b"/>
              <a:pathLst>
                <a:path w="488" h="929">
                  <a:moveTo>
                    <a:pt x="403" y="0"/>
                  </a:moveTo>
                  <a:lnTo>
                    <a:pt x="404" y="1"/>
                  </a:lnTo>
                  <a:lnTo>
                    <a:pt x="409" y="4"/>
                  </a:lnTo>
                  <a:lnTo>
                    <a:pt x="415" y="8"/>
                  </a:lnTo>
                  <a:lnTo>
                    <a:pt x="423" y="11"/>
                  </a:lnTo>
                  <a:lnTo>
                    <a:pt x="432" y="14"/>
                  </a:lnTo>
                  <a:lnTo>
                    <a:pt x="440" y="17"/>
                  </a:lnTo>
                  <a:lnTo>
                    <a:pt x="449" y="17"/>
                  </a:lnTo>
                  <a:lnTo>
                    <a:pt x="488" y="861"/>
                  </a:lnTo>
                  <a:lnTo>
                    <a:pt x="109" y="929"/>
                  </a:lnTo>
                  <a:lnTo>
                    <a:pt x="0" y="33"/>
                  </a:lnTo>
                  <a:lnTo>
                    <a:pt x="18" y="18"/>
                  </a:lnTo>
                  <a:lnTo>
                    <a:pt x="88" y="18"/>
                  </a:lnTo>
                  <a:lnTo>
                    <a:pt x="119" y="18"/>
                  </a:lnTo>
                  <a:lnTo>
                    <a:pt x="154" y="17"/>
                  </a:lnTo>
                  <a:lnTo>
                    <a:pt x="193" y="15"/>
                  </a:lnTo>
                  <a:lnTo>
                    <a:pt x="233" y="14"/>
                  </a:lnTo>
                  <a:lnTo>
                    <a:pt x="274" y="12"/>
                  </a:lnTo>
                  <a:lnTo>
                    <a:pt x="317" y="9"/>
                  </a:lnTo>
                  <a:lnTo>
                    <a:pt x="360" y="5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 flipH="1">
              <a:off x="7529747" y="3467098"/>
              <a:ext cx="470484" cy="1025067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04" y="1"/>
                </a:cxn>
                <a:cxn ang="0">
                  <a:pos x="409" y="4"/>
                </a:cxn>
                <a:cxn ang="0">
                  <a:pos x="415" y="8"/>
                </a:cxn>
                <a:cxn ang="0">
                  <a:pos x="423" y="11"/>
                </a:cxn>
                <a:cxn ang="0">
                  <a:pos x="432" y="14"/>
                </a:cxn>
                <a:cxn ang="0">
                  <a:pos x="440" y="17"/>
                </a:cxn>
                <a:cxn ang="0">
                  <a:pos x="449" y="17"/>
                </a:cxn>
                <a:cxn ang="0">
                  <a:pos x="488" y="861"/>
                </a:cxn>
                <a:cxn ang="0">
                  <a:pos x="109" y="929"/>
                </a:cxn>
                <a:cxn ang="0">
                  <a:pos x="0" y="33"/>
                </a:cxn>
                <a:cxn ang="0">
                  <a:pos x="18" y="18"/>
                </a:cxn>
                <a:cxn ang="0">
                  <a:pos x="88" y="18"/>
                </a:cxn>
                <a:cxn ang="0">
                  <a:pos x="119" y="18"/>
                </a:cxn>
                <a:cxn ang="0">
                  <a:pos x="154" y="17"/>
                </a:cxn>
                <a:cxn ang="0">
                  <a:pos x="193" y="15"/>
                </a:cxn>
                <a:cxn ang="0">
                  <a:pos x="233" y="14"/>
                </a:cxn>
                <a:cxn ang="0">
                  <a:pos x="274" y="12"/>
                </a:cxn>
                <a:cxn ang="0">
                  <a:pos x="317" y="9"/>
                </a:cxn>
                <a:cxn ang="0">
                  <a:pos x="360" y="5"/>
                </a:cxn>
                <a:cxn ang="0">
                  <a:pos x="403" y="0"/>
                </a:cxn>
              </a:cxnLst>
              <a:rect l="0" t="0" r="r" b="b"/>
              <a:pathLst>
                <a:path w="488" h="929">
                  <a:moveTo>
                    <a:pt x="403" y="0"/>
                  </a:moveTo>
                  <a:lnTo>
                    <a:pt x="404" y="1"/>
                  </a:lnTo>
                  <a:lnTo>
                    <a:pt x="409" y="4"/>
                  </a:lnTo>
                  <a:lnTo>
                    <a:pt x="415" y="8"/>
                  </a:lnTo>
                  <a:lnTo>
                    <a:pt x="423" y="11"/>
                  </a:lnTo>
                  <a:lnTo>
                    <a:pt x="432" y="14"/>
                  </a:lnTo>
                  <a:lnTo>
                    <a:pt x="440" y="17"/>
                  </a:lnTo>
                  <a:lnTo>
                    <a:pt x="449" y="17"/>
                  </a:lnTo>
                  <a:lnTo>
                    <a:pt x="488" y="861"/>
                  </a:lnTo>
                  <a:lnTo>
                    <a:pt x="109" y="929"/>
                  </a:lnTo>
                  <a:lnTo>
                    <a:pt x="0" y="33"/>
                  </a:lnTo>
                  <a:lnTo>
                    <a:pt x="18" y="18"/>
                  </a:lnTo>
                  <a:lnTo>
                    <a:pt x="88" y="18"/>
                  </a:lnTo>
                  <a:lnTo>
                    <a:pt x="119" y="18"/>
                  </a:lnTo>
                  <a:lnTo>
                    <a:pt x="154" y="17"/>
                  </a:lnTo>
                  <a:lnTo>
                    <a:pt x="193" y="15"/>
                  </a:lnTo>
                  <a:lnTo>
                    <a:pt x="233" y="14"/>
                  </a:lnTo>
                  <a:lnTo>
                    <a:pt x="274" y="12"/>
                  </a:lnTo>
                  <a:lnTo>
                    <a:pt x="317" y="9"/>
                  </a:lnTo>
                  <a:lnTo>
                    <a:pt x="360" y="5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 flipH="1">
              <a:off x="7479614" y="4314516"/>
              <a:ext cx="628597" cy="1069202"/>
            </a:xfrm>
            <a:custGeom>
              <a:avLst/>
              <a:gdLst/>
              <a:ahLst/>
              <a:cxnLst>
                <a:cxn ang="0">
                  <a:pos x="652" y="4"/>
                </a:cxn>
                <a:cxn ang="0">
                  <a:pos x="651" y="25"/>
                </a:cxn>
                <a:cxn ang="0">
                  <a:pos x="649" y="65"/>
                </a:cxn>
                <a:cxn ang="0">
                  <a:pos x="645" y="120"/>
                </a:cxn>
                <a:cxn ang="0">
                  <a:pos x="641" y="185"/>
                </a:cxn>
                <a:cxn ang="0">
                  <a:pos x="635" y="259"/>
                </a:cxn>
                <a:cxn ang="0">
                  <a:pos x="620" y="416"/>
                </a:cxn>
                <a:cxn ang="0">
                  <a:pos x="611" y="491"/>
                </a:cxn>
                <a:cxn ang="0">
                  <a:pos x="594" y="608"/>
                </a:cxn>
                <a:cxn ang="0">
                  <a:pos x="575" y="716"/>
                </a:cxn>
                <a:cxn ang="0">
                  <a:pos x="561" y="779"/>
                </a:cxn>
                <a:cxn ang="0">
                  <a:pos x="550" y="833"/>
                </a:cxn>
                <a:cxn ang="0">
                  <a:pos x="541" y="875"/>
                </a:cxn>
                <a:cxn ang="0">
                  <a:pos x="534" y="901"/>
                </a:cxn>
                <a:cxn ang="0">
                  <a:pos x="532" y="911"/>
                </a:cxn>
                <a:cxn ang="0">
                  <a:pos x="149" y="919"/>
                </a:cxn>
                <a:cxn ang="0">
                  <a:pos x="148" y="915"/>
                </a:cxn>
                <a:cxn ang="0">
                  <a:pos x="143" y="900"/>
                </a:cxn>
                <a:cxn ang="0">
                  <a:pos x="134" y="874"/>
                </a:cxn>
                <a:cxn ang="0">
                  <a:pos x="124" y="837"/>
                </a:cxn>
                <a:cxn ang="0">
                  <a:pos x="110" y="784"/>
                </a:cxn>
                <a:cxn ang="0">
                  <a:pos x="87" y="674"/>
                </a:cxn>
                <a:cxn ang="0">
                  <a:pos x="69" y="578"/>
                </a:cxn>
                <a:cxn ang="0">
                  <a:pos x="50" y="462"/>
                </a:cxn>
                <a:cxn ang="0">
                  <a:pos x="30" y="324"/>
                </a:cxn>
                <a:cxn ang="0">
                  <a:pos x="11" y="163"/>
                </a:cxn>
                <a:cxn ang="0">
                  <a:pos x="3" y="74"/>
                </a:cxn>
                <a:cxn ang="0">
                  <a:pos x="25" y="76"/>
                </a:cxn>
                <a:cxn ang="0">
                  <a:pos x="66" y="76"/>
                </a:cxn>
                <a:cxn ang="0">
                  <a:pos x="192" y="77"/>
                </a:cxn>
                <a:cxn ang="0">
                  <a:pos x="268" y="75"/>
                </a:cxn>
                <a:cxn ang="0">
                  <a:pos x="350" y="69"/>
                </a:cxn>
                <a:cxn ang="0">
                  <a:pos x="433" y="60"/>
                </a:cxn>
                <a:cxn ang="0">
                  <a:pos x="513" y="45"/>
                </a:cxn>
                <a:cxn ang="0">
                  <a:pos x="588" y="26"/>
                </a:cxn>
                <a:cxn ang="0">
                  <a:pos x="652" y="0"/>
                </a:cxn>
              </a:cxnLst>
              <a:rect l="0" t="0" r="r" b="b"/>
              <a:pathLst>
                <a:path w="652" h="969">
                  <a:moveTo>
                    <a:pt x="652" y="0"/>
                  </a:moveTo>
                  <a:lnTo>
                    <a:pt x="652" y="4"/>
                  </a:lnTo>
                  <a:lnTo>
                    <a:pt x="652" y="12"/>
                  </a:lnTo>
                  <a:lnTo>
                    <a:pt x="651" y="25"/>
                  </a:lnTo>
                  <a:lnTo>
                    <a:pt x="650" y="43"/>
                  </a:lnTo>
                  <a:lnTo>
                    <a:pt x="649" y="65"/>
                  </a:lnTo>
                  <a:lnTo>
                    <a:pt x="648" y="90"/>
                  </a:lnTo>
                  <a:lnTo>
                    <a:pt x="645" y="120"/>
                  </a:lnTo>
                  <a:lnTo>
                    <a:pt x="643" y="152"/>
                  </a:lnTo>
                  <a:lnTo>
                    <a:pt x="641" y="185"/>
                  </a:lnTo>
                  <a:lnTo>
                    <a:pt x="639" y="221"/>
                  </a:lnTo>
                  <a:lnTo>
                    <a:pt x="635" y="259"/>
                  </a:lnTo>
                  <a:lnTo>
                    <a:pt x="629" y="337"/>
                  </a:lnTo>
                  <a:lnTo>
                    <a:pt x="620" y="416"/>
                  </a:lnTo>
                  <a:lnTo>
                    <a:pt x="616" y="454"/>
                  </a:lnTo>
                  <a:lnTo>
                    <a:pt x="611" y="491"/>
                  </a:lnTo>
                  <a:lnTo>
                    <a:pt x="606" y="531"/>
                  </a:lnTo>
                  <a:lnTo>
                    <a:pt x="594" y="608"/>
                  </a:lnTo>
                  <a:lnTo>
                    <a:pt x="581" y="681"/>
                  </a:lnTo>
                  <a:lnTo>
                    <a:pt x="575" y="716"/>
                  </a:lnTo>
                  <a:lnTo>
                    <a:pt x="568" y="748"/>
                  </a:lnTo>
                  <a:lnTo>
                    <a:pt x="561" y="779"/>
                  </a:lnTo>
                  <a:lnTo>
                    <a:pt x="556" y="807"/>
                  </a:lnTo>
                  <a:lnTo>
                    <a:pt x="550" y="833"/>
                  </a:lnTo>
                  <a:lnTo>
                    <a:pt x="545" y="856"/>
                  </a:lnTo>
                  <a:lnTo>
                    <a:pt x="541" y="875"/>
                  </a:lnTo>
                  <a:lnTo>
                    <a:pt x="537" y="890"/>
                  </a:lnTo>
                  <a:lnTo>
                    <a:pt x="534" y="901"/>
                  </a:lnTo>
                  <a:lnTo>
                    <a:pt x="533" y="909"/>
                  </a:lnTo>
                  <a:lnTo>
                    <a:pt x="532" y="911"/>
                  </a:lnTo>
                  <a:lnTo>
                    <a:pt x="349" y="969"/>
                  </a:lnTo>
                  <a:lnTo>
                    <a:pt x="149" y="919"/>
                  </a:lnTo>
                  <a:lnTo>
                    <a:pt x="148" y="918"/>
                  </a:lnTo>
                  <a:lnTo>
                    <a:pt x="148" y="915"/>
                  </a:lnTo>
                  <a:lnTo>
                    <a:pt x="145" y="909"/>
                  </a:lnTo>
                  <a:lnTo>
                    <a:pt x="143" y="900"/>
                  </a:lnTo>
                  <a:lnTo>
                    <a:pt x="139" y="889"/>
                  </a:lnTo>
                  <a:lnTo>
                    <a:pt x="134" y="874"/>
                  </a:lnTo>
                  <a:lnTo>
                    <a:pt x="129" y="857"/>
                  </a:lnTo>
                  <a:lnTo>
                    <a:pt x="124" y="837"/>
                  </a:lnTo>
                  <a:lnTo>
                    <a:pt x="117" y="812"/>
                  </a:lnTo>
                  <a:lnTo>
                    <a:pt x="110" y="784"/>
                  </a:lnTo>
                  <a:lnTo>
                    <a:pt x="102" y="752"/>
                  </a:lnTo>
                  <a:lnTo>
                    <a:pt x="87" y="674"/>
                  </a:lnTo>
                  <a:lnTo>
                    <a:pt x="78" y="628"/>
                  </a:lnTo>
                  <a:lnTo>
                    <a:pt x="69" y="578"/>
                  </a:lnTo>
                  <a:lnTo>
                    <a:pt x="60" y="522"/>
                  </a:lnTo>
                  <a:lnTo>
                    <a:pt x="50" y="462"/>
                  </a:lnTo>
                  <a:lnTo>
                    <a:pt x="40" y="396"/>
                  </a:lnTo>
                  <a:lnTo>
                    <a:pt x="30" y="324"/>
                  </a:lnTo>
                  <a:lnTo>
                    <a:pt x="21" y="247"/>
                  </a:lnTo>
                  <a:lnTo>
                    <a:pt x="11" y="163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12" y="75"/>
                  </a:lnTo>
                  <a:lnTo>
                    <a:pt x="25" y="76"/>
                  </a:lnTo>
                  <a:lnTo>
                    <a:pt x="43" y="76"/>
                  </a:lnTo>
                  <a:lnTo>
                    <a:pt x="66" y="76"/>
                  </a:lnTo>
                  <a:lnTo>
                    <a:pt x="93" y="77"/>
                  </a:lnTo>
                  <a:lnTo>
                    <a:pt x="192" y="77"/>
                  </a:lnTo>
                  <a:lnTo>
                    <a:pt x="229" y="76"/>
                  </a:lnTo>
                  <a:lnTo>
                    <a:pt x="268" y="75"/>
                  </a:lnTo>
                  <a:lnTo>
                    <a:pt x="308" y="72"/>
                  </a:lnTo>
                  <a:lnTo>
                    <a:pt x="350" y="69"/>
                  </a:lnTo>
                  <a:lnTo>
                    <a:pt x="391" y="65"/>
                  </a:lnTo>
                  <a:lnTo>
                    <a:pt x="433" y="60"/>
                  </a:lnTo>
                  <a:lnTo>
                    <a:pt x="473" y="53"/>
                  </a:lnTo>
                  <a:lnTo>
                    <a:pt x="513" y="45"/>
                  </a:lnTo>
                  <a:lnTo>
                    <a:pt x="551" y="36"/>
                  </a:lnTo>
                  <a:lnTo>
                    <a:pt x="588" y="26"/>
                  </a:lnTo>
                  <a:lnTo>
                    <a:pt x="621" y="14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 flipH="1">
              <a:off x="7676291" y="4622366"/>
              <a:ext cx="152329" cy="761352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2"/>
                </a:cxn>
                <a:cxn ang="0">
                  <a:pos x="154" y="6"/>
                </a:cxn>
                <a:cxn ang="0">
                  <a:pos x="149" y="12"/>
                </a:cxn>
                <a:cxn ang="0">
                  <a:pos x="140" y="19"/>
                </a:cxn>
                <a:cxn ang="0">
                  <a:pos x="129" y="27"/>
                </a:cxn>
                <a:cxn ang="0">
                  <a:pos x="114" y="36"/>
                </a:cxn>
                <a:cxn ang="0">
                  <a:pos x="96" y="42"/>
                </a:cxn>
                <a:cxn ang="0">
                  <a:pos x="69" y="690"/>
                </a:cxn>
                <a:cxn ang="0">
                  <a:pos x="44" y="687"/>
                </a:cxn>
                <a:cxn ang="0">
                  <a:pos x="64" y="47"/>
                </a:cxn>
                <a:cxn ang="0">
                  <a:pos x="62" y="47"/>
                </a:cxn>
                <a:cxn ang="0">
                  <a:pos x="56" y="45"/>
                </a:cxn>
                <a:cxn ang="0">
                  <a:pos x="48" y="44"/>
                </a:cxn>
                <a:cxn ang="0">
                  <a:pos x="37" y="40"/>
                </a:cxn>
                <a:cxn ang="0">
                  <a:pos x="25" y="36"/>
                </a:cxn>
                <a:cxn ang="0">
                  <a:pos x="12" y="30"/>
                </a:cxn>
                <a:cxn ang="0">
                  <a:pos x="0" y="22"/>
                </a:cxn>
                <a:cxn ang="0">
                  <a:pos x="3" y="22"/>
                </a:cxn>
                <a:cxn ang="0">
                  <a:pos x="12" y="22"/>
                </a:cxn>
                <a:cxn ang="0">
                  <a:pos x="24" y="22"/>
                </a:cxn>
                <a:cxn ang="0">
                  <a:pos x="40" y="20"/>
                </a:cxn>
                <a:cxn ang="0">
                  <a:pos x="58" y="19"/>
                </a:cxn>
                <a:cxn ang="0">
                  <a:pos x="79" y="17"/>
                </a:cxn>
                <a:cxn ang="0">
                  <a:pos x="100" y="13"/>
                </a:cxn>
                <a:cxn ang="0">
                  <a:pos x="121" y="10"/>
                </a:cxn>
                <a:cxn ang="0">
                  <a:pos x="140" y="6"/>
                </a:cxn>
                <a:cxn ang="0">
                  <a:pos x="158" y="0"/>
                </a:cxn>
              </a:cxnLst>
              <a:rect l="0" t="0" r="r" b="b"/>
              <a:pathLst>
                <a:path w="158" h="690">
                  <a:moveTo>
                    <a:pt x="158" y="0"/>
                  </a:moveTo>
                  <a:lnTo>
                    <a:pt x="158" y="2"/>
                  </a:lnTo>
                  <a:lnTo>
                    <a:pt x="154" y="6"/>
                  </a:lnTo>
                  <a:lnTo>
                    <a:pt x="149" y="12"/>
                  </a:lnTo>
                  <a:lnTo>
                    <a:pt x="140" y="19"/>
                  </a:lnTo>
                  <a:lnTo>
                    <a:pt x="129" y="27"/>
                  </a:lnTo>
                  <a:lnTo>
                    <a:pt x="114" y="36"/>
                  </a:lnTo>
                  <a:lnTo>
                    <a:pt x="96" y="42"/>
                  </a:lnTo>
                  <a:lnTo>
                    <a:pt x="69" y="690"/>
                  </a:lnTo>
                  <a:lnTo>
                    <a:pt x="44" y="687"/>
                  </a:lnTo>
                  <a:lnTo>
                    <a:pt x="64" y="47"/>
                  </a:lnTo>
                  <a:lnTo>
                    <a:pt x="62" y="47"/>
                  </a:lnTo>
                  <a:lnTo>
                    <a:pt x="56" y="45"/>
                  </a:lnTo>
                  <a:lnTo>
                    <a:pt x="48" y="44"/>
                  </a:lnTo>
                  <a:lnTo>
                    <a:pt x="37" y="40"/>
                  </a:lnTo>
                  <a:lnTo>
                    <a:pt x="25" y="36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12" y="22"/>
                  </a:lnTo>
                  <a:lnTo>
                    <a:pt x="24" y="22"/>
                  </a:lnTo>
                  <a:lnTo>
                    <a:pt x="40" y="20"/>
                  </a:lnTo>
                  <a:lnTo>
                    <a:pt x="58" y="19"/>
                  </a:lnTo>
                  <a:lnTo>
                    <a:pt x="79" y="17"/>
                  </a:lnTo>
                  <a:lnTo>
                    <a:pt x="100" y="13"/>
                  </a:lnTo>
                  <a:lnTo>
                    <a:pt x="121" y="10"/>
                  </a:lnTo>
                  <a:lnTo>
                    <a:pt x="140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 flipH="1">
              <a:off x="7501788" y="5273378"/>
              <a:ext cx="543756" cy="136822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57" y="1"/>
                </a:cxn>
                <a:cxn ang="0">
                  <a:pos x="180" y="5"/>
                </a:cxn>
                <a:cxn ang="0">
                  <a:pos x="205" y="12"/>
                </a:cxn>
                <a:cxn ang="0">
                  <a:pos x="231" y="22"/>
                </a:cxn>
                <a:cxn ang="0">
                  <a:pos x="260" y="35"/>
                </a:cxn>
                <a:cxn ang="0">
                  <a:pos x="292" y="52"/>
                </a:cxn>
                <a:cxn ang="0">
                  <a:pos x="293" y="51"/>
                </a:cxn>
                <a:cxn ang="0">
                  <a:pos x="296" y="49"/>
                </a:cxn>
                <a:cxn ang="0">
                  <a:pos x="302" y="46"/>
                </a:cxn>
                <a:cxn ang="0">
                  <a:pos x="310" y="41"/>
                </a:cxn>
                <a:cxn ang="0">
                  <a:pos x="319" y="36"/>
                </a:cxn>
                <a:cxn ang="0">
                  <a:pos x="330" y="30"/>
                </a:cxn>
                <a:cxn ang="0">
                  <a:pos x="342" y="24"/>
                </a:cxn>
                <a:cxn ang="0">
                  <a:pos x="356" y="19"/>
                </a:cxn>
                <a:cxn ang="0">
                  <a:pos x="370" y="13"/>
                </a:cxn>
                <a:cxn ang="0">
                  <a:pos x="385" y="8"/>
                </a:cxn>
                <a:cxn ang="0">
                  <a:pos x="401" y="5"/>
                </a:cxn>
                <a:cxn ang="0">
                  <a:pos x="417" y="1"/>
                </a:cxn>
                <a:cxn ang="0">
                  <a:pos x="433" y="1"/>
                </a:cxn>
                <a:cxn ang="0">
                  <a:pos x="450" y="1"/>
                </a:cxn>
                <a:cxn ang="0">
                  <a:pos x="466" y="3"/>
                </a:cxn>
                <a:cxn ang="0">
                  <a:pos x="482" y="8"/>
                </a:cxn>
                <a:cxn ang="0">
                  <a:pos x="496" y="14"/>
                </a:cxn>
                <a:cxn ang="0">
                  <a:pos x="511" y="24"/>
                </a:cxn>
                <a:cxn ang="0">
                  <a:pos x="524" y="37"/>
                </a:cxn>
                <a:cxn ang="0">
                  <a:pos x="537" y="54"/>
                </a:cxn>
                <a:cxn ang="0">
                  <a:pos x="547" y="73"/>
                </a:cxn>
                <a:cxn ang="0">
                  <a:pos x="556" y="96"/>
                </a:cxn>
                <a:cxn ang="0">
                  <a:pos x="564" y="124"/>
                </a:cxn>
                <a:cxn ang="0">
                  <a:pos x="0" y="124"/>
                </a:cxn>
                <a:cxn ang="0">
                  <a:pos x="0" y="123"/>
                </a:cxn>
                <a:cxn ang="0">
                  <a:pos x="1" y="120"/>
                </a:cxn>
                <a:cxn ang="0">
                  <a:pos x="1" y="115"/>
                </a:cxn>
                <a:cxn ang="0">
                  <a:pos x="3" y="109"/>
                </a:cxn>
                <a:cxn ang="0">
                  <a:pos x="6" y="100"/>
                </a:cxn>
                <a:cxn ang="0">
                  <a:pos x="9" y="91"/>
                </a:cxn>
                <a:cxn ang="0">
                  <a:pos x="13" y="82"/>
                </a:cxn>
                <a:cxn ang="0">
                  <a:pos x="18" y="72"/>
                </a:cxn>
                <a:cxn ang="0">
                  <a:pos x="24" y="62"/>
                </a:cxn>
                <a:cxn ang="0">
                  <a:pos x="31" y="51"/>
                </a:cxn>
                <a:cxn ang="0">
                  <a:pos x="39" y="41"/>
                </a:cxn>
                <a:cxn ang="0">
                  <a:pos x="48" y="32"/>
                </a:cxn>
                <a:cxn ang="0">
                  <a:pos x="59" y="23"/>
                </a:cxn>
                <a:cxn ang="0">
                  <a:pos x="71" y="15"/>
                </a:cxn>
                <a:cxn ang="0">
                  <a:pos x="85" y="9"/>
                </a:cxn>
                <a:cxn ang="0">
                  <a:pos x="101" y="4"/>
                </a:cxn>
                <a:cxn ang="0">
                  <a:pos x="118" y="1"/>
                </a:cxn>
                <a:cxn ang="0">
                  <a:pos x="137" y="0"/>
                </a:cxn>
              </a:cxnLst>
              <a:rect l="0" t="0" r="r" b="b"/>
              <a:pathLst>
                <a:path w="564" h="124">
                  <a:moveTo>
                    <a:pt x="137" y="0"/>
                  </a:moveTo>
                  <a:lnTo>
                    <a:pt x="157" y="1"/>
                  </a:lnTo>
                  <a:lnTo>
                    <a:pt x="180" y="5"/>
                  </a:lnTo>
                  <a:lnTo>
                    <a:pt x="205" y="12"/>
                  </a:lnTo>
                  <a:lnTo>
                    <a:pt x="231" y="22"/>
                  </a:lnTo>
                  <a:lnTo>
                    <a:pt x="260" y="35"/>
                  </a:lnTo>
                  <a:lnTo>
                    <a:pt x="292" y="52"/>
                  </a:lnTo>
                  <a:lnTo>
                    <a:pt x="293" y="51"/>
                  </a:lnTo>
                  <a:lnTo>
                    <a:pt x="296" y="49"/>
                  </a:lnTo>
                  <a:lnTo>
                    <a:pt x="302" y="46"/>
                  </a:lnTo>
                  <a:lnTo>
                    <a:pt x="310" y="41"/>
                  </a:lnTo>
                  <a:lnTo>
                    <a:pt x="319" y="36"/>
                  </a:lnTo>
                  <a:lnTo>
                    <a:pt x="330" y="30"/>
                  </a:lnTo>
                  <a:lnTo>
                    <a:pt x="342" y="24"/>
                  </a:lnTo>
                  <a:lnTo>
                    <a:pt x="356" y="19"/>
                  </a:lnTo>
                  <a:lnTo>
                    <a:pt x="370" y="13"/>
                  </a:lnTo>
                  <a:lnTo>
                    <a:pt x="385" y="8"/>
                  </a:lnTo>
                  <a:lnTo>
                    <a:pt x="401" y="5"/>
                  </a:lnTo>
                  <a:lnTo>
                    <a:pt x="417" y="1"/>
                  </a:lnTo>
                  <a:lnTo>
                    <a:pt x="433" y="1"/>
                  </a:lnTo>
                  <a:lnTo>
                    <a:pt x="450" y="1"/>
                  </a:lnTo>
                  <a:lnTo>
                    <a:pt x="466" y="3"/>
                  </a:lnTo>
                  <a:lnTo>
                    <a:pt x="482" y="8"/>
                  </a:lnTo>
                  <a:lnTo>
                    <a:pt x="496" y="14"/>
                  </a:lnTo>
                  <a:lnTo>
                    <a:pt x="511" y="24"/>
                  </a:lnTo>
                  <a:lnTo>
                    <a:pt x="524" y="37"/>
                  </a:lnTo>
                  <a:lnTo>
                    <a:pt x="537" y="54"/>
                  </a:lnTo>
                  <a:lnTo>
                    <a:pt x="547" y="73"/>
                  </a:lnTo>
                  <a:lnTo>
                    <a:pt x="556" y="96"/>
                  </a:lnTo>
                  <a:lnTo>
                    <a:pt x="564" y="124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0"/>
                  </a:lnTo>
                  <a:lnTo>
                    <a:pt x="1" y="115"/>
                  </a:lnTo>
                  <a:lnTo>
                    <a:pt x="3" y="109"/>
                  </a:lnTo>
                  <a:lnTo>
                    <a:pt x="6" y="100"/>
                  </a:lnTo>
                  <a:lnTo>
                    <a:pt x="9" y="91"/>
                  </a:lnTo>
                  <a:lnTo>
                    <a:pt x="13" y="82"/>
                  </a:lnTo>
                  <a:lnTo>
                    <a:pt x="18" y="72"/>
                  </a:lnTo>
                  <a:lnTo>
                    <a:pt x="24" y="62"/>
                  </a:lnTo>
                  <a:lnTo>
                    <a:pt x="31" y="51"/>
                  </a:lnTo>
                  <a:lnTo>
                    <a:pt x="39" y="41"/>
                  </a:lnTo>
                  <a:lnTo>
                    <a:pt x="48" y="32"/>
                  </a:lnTo>
                  <a:lnTo>
                    <a:pt x="59" y="23"/>
                  </a:lnTo>
                  <a:lnTo>
                    <a:pt x="71" y="15"/>
                  </a:lnTo>
                  <a:lnTo>
                    <a:pt x="85" y="9"/>
                  </a:lnTo>
                  <a:lnTo>
                    <a:pt x="101" y="4"/>
                  </a:lnTo>
                  <a:lnTo>
                    <a:pt x="118" y="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 flipH="1">
              <a:off x="8064826" y="3475925"/>
              <a:ext cx="253561" cy="1004101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261" y="367"/>
                </a:cxn>
                <a:cxn ang="0">
                  <a:pos x="261" y="370"/>
                </a:cxn>
                <a:cxn ang="0">
                  <a:pos x="260" y="378"/>
                </a:cxn>
                <a:cxn ang="0">
                  <a:pos x="259" y="391"/>
                </a:cxn>
                <a:cxn ang="0">
                  <a:pos x="257" y="409"/>
                </a:cxn>
                <a:cxn ang="0">
                  <a:pos x="256" y="430"/>
                </a:cxn>
                <a:cxn ang="0">
                  <a:pos x="254" y="455"/>
                </a:cxn>
                <a:cxn ang="0">
                  <a:pos x="252" y="483"/>
                </a:cxn>
                <a:cxn ang="0">
                  <a:pos x="251" y="513"/>
                </a:cxn>
                <a:cxn ang="0">
                  <a:pos x="250" y="546"/>
                </a:cxn>
                <a:cxn ang="0">
                  <a:pos x="248" y="579"/>
                </a:cxn>
                <a:cxn ang="0">
                  <a:pos x="248" y="615"/>
                </a:cxn>
                <a:cxn ang="0">
                  <a:pos x="248" y="723"/>
                </a:cxn>
                <a:cxn ang="0">
                  <a:pos x="249" y="758"/>
                </a:cxn>
                <a:cxn ang="0">
                  <a:pos x="252" y="791"/>
                </a:cxn>
                <a:cxn ang="0">
                  <a:pos x="254" y="824"/>
                </a:cxn>
                <a:cxn ang="0">
                  <a:pos x="258" y="854"/>
                </a:cxn>
                <a:cxn ang="0">
                  <a:pos x="263" y="881"/>
                </a:cxn>
                <a:cxn ang="0">
                  <a:pos x="261" y="882"/>
                </a:cxn>
                <a:cxn ang="0">
                  <a:pos x="254" y="883"/>
                </a:cxn>
                <a:cxn ang="0">
                  <a:pos x="243" y="885"/>
                </a:cxn>
                <a:cxn ang="0">
                  <a:pos x="229" y="888"/>
                </a:cxn>
                <a:cxn ang="0">
                  <a:pos x="211" y="891"/>
                </a:cxn>
                <a:cxn ang="0">
                  <a:pos x="189" y="894"/>
                </a:cxn>
                <a:cxn ang="0">
                  <a:pos x="165" y="899"/>
                </a:cxn>
                <a:cxn ang="0">
                  <a:pos x="139" y="902"/>
                </a:cxn>
                <a:cxn ang="0">
                  <a:pos x="109" y="904"/>
                </a:cxn>
                <a:cxn ang="0">
                  <a:pos x="78" y="907"/>
                </a:cxn>
                <a:cxn ang="0">
                  <a:pos x="46" y="909"/>
                </a:cxn>
                <a:cxn ang="0">
                  <a:pos x="11" y="910"/>
                </a:cxn>
                <a:cxn ang="0">
                  <a:pos x="11" y="908"/>
                </a:cxn>
                <a:cxn ang="0">
                  <a:pos x="10" y="899"/>
                </a:cxn>
                <a:cxn ang="0">
                  <a:pos x="9" y="887"/>
                </a:cxn>
                <a:cxn ang="0">
                  <a:pos x="7" y="870"/>
                </a:cxn>
                <a:cxn ang="0">
                  <a:pos x="5" y="849"/>
                </a:cxn>
                <a:cxn ang="0">
                  <a:pos x="3" y="825"/>
                </a:cxn>
                <a:cxn ang="0">
                  <a:pos x="2" y="796"/>
                </a:cxn>
                <a:cxn ang="0">
                  <a:pos x="0" y="765"/>
                </a:cxn>
                <a:cxn ang="0">
                  <a:pos x="0" y="695"/>
                </a:cxn>
                <a:cxn ang="0">
                  <a:pos x="1" y="657"/>
                </a:cxn>
                <a:cxn ang="0">
                  <a:pos x="2" y="617"/>
                </a:cxn>
                <a:cxn ang="0">
                  <a:pos x="6" y="575"/>
                </a:cxn>
                <a:cxn ang="0">
                  <a:pos x="10" y="533"/>
                </a:cxn>
                <a:cxn ang="0">
                  <a:pos x="16" y="490"/>
                </a:cxn>
                <a:cxn ang="0">
                  <a:pos x="24" y="447"/>
                </a:cxn>
                <a:cxn ang="0">
                  <a:pos x="34" y="403"/>
                </a:cxn>
                <a:cxn ang="0">
                  <a:pos x="45" y="360"/>
                </a:cxn>
                <a:cxn ang="0">
                  <a:pos x="59" y="314"/>
                </a:cxn>
                <a:cxn ang="0">
                  <a:pos x="73" y="274"/>
                </a:cxn>
                <a:cxn ang="0">
                  <a:pos x="85" y="238"/>
                </a:cxn>
                <a:cxn ang="0">
                  <a:pos x="98" y="206"/>
                </a:cxn>
                <a:cxn ang="0">
                  <a:pos x="109" y="178"/>
                </a:cxn>
                <a:cxn ang="0">
                  <a:pos x="120" y="154"/>
                </a:cxn>
                <a:cxn ang="0">
                  <a:pos x="130" y="132"/>
                </a:cxn>
                <a:cxn ang="0">
                  <a:pos x="139" y="113"/>
                </a:cxn>
                <a:cxn ang="0">
                  <a:pos x="148" y="96"/>
                </a:cxn>
                <a:cxn ang="0">
                  <a:pos x="156" y="81"/>
                </a:cxn>
                <a:cxn ang="0">
                  <a:pos x="170" y="53"/>
                </a:cxn>
                <a:cxn ang="0">
                  <a:pos x="175" y="40"/>
                </a:cxn>
                <a:cxn ang="0">
                  <a:pos x="180" y="28"/>
                </a:cxn>
                <a:cxn ang="0">
                  <a:pos x="185" y="14"/>
                </a:cxn>
                <a:cxn ang="0">
                  <a:pos x="189" y="0"/>
                </a:cxn>
              </a:cxnLst>
              <a:rect l="0" t="0" r="r" b="b"/>
              <a:pathLst>
                <a:path w="263" h="910">
                  <a:moveTo>
                    <a:pt x="189" y="0"/>
                  </a:moveTo>
                  <a:lnTo>
                    <a:pt x="261" y="367"/>
                  </a:lnTo>
                  <a:lnTo>
                    <a:pt x="261" y="370"/>
                  </a:lnTo>
                  <a:lnTo>
                    <a:pt x="260" y="378"/>
                  </a:lnTo>
                  <a:lnTo>
                    <a:pt x="259" y="391"/>
                  </a:lnTo>
                  <a:lnTo>
                    <a:pt x="257" y="409"/>
                  </a:lnTo>
                  <a:lnTo>
                    <a:pt x="256" y="430"/>
                  </a:lnTo>
                  <a:lnTo>
                    <a:pt x="254" y="455"/>
                  </a:lnTo>
                  <a:lnTo>
                    <a:pt x="252" y="483"/>
                  </a:lnTo>
                  <a:lnTo>
                    <a:pt x="251" y="513"/>
                  </a:lnTo>
                  <a:lnTo>
                    <a:pt x="250" y="546"/>
                  </a:lnTo>
                  <a:lnTo>
                    <a:pt x="248" y="579"/>
                  </a:lnTo>
                  <a:lnTo>
                    <a:pt x="248" y="615"/>
                  </a:lnTo>
                  <a:lnTo>
                    <a:pt x="248" y="723"/>
                  </a:lnTo>
                  <a:lnTo>
                    <a:pt x="249" y="758"/>
                  </a:lnTo>
                  <a:lnTo>
                    <a:pt x="252" y="791"/>
                  </a:lnTo>
                  <a:lnTo>
                    <a:pt x="254" y="824"/>
                  </a:lnTo>
                  <a:lnTo>
                    <a:pt x="258" y="854"/>
                  </a:lnTo>
                  <a:lnTo>
                    <a:pt x="263" y="881"/>
                  </a:lnTo>
                  <a:lnTo>
                    <a:pt x="261" y="882"/>
                  </a:lnTo>
                  <a:lnTo>
                    <a:pt x="254" y="883"/>
                  </a:lnTo>
                  <a:lnTo>
                    <a:pt x="243" y="885"/>
                  </a:lnTo>
                  <a:lnTo>
                    <a:pt x="229" y="888"/>
                  </a:lnTo>
                  <a:lnTo>
                    <a:pt x="211" y="891"/>
                  </a:lnTo>
                  <a:lnTo>
                    <a:pt x="189" y="894"/>
                  </a:lnTo>
                  <a:lnTo>
                    <a:pt x="165" y="899"/>
                  </a:lnTo>
                  <a:lnTo>
                    <a:pt x="139" y="902"/>
                  </a:lnTo>
                  <a:lnTo>
                    <a:pt x="109" y="904"/>
                  </a:lnTo>
                  <a:lnTo>
                    <a:pt x="78" y="907"/>
                  </a:lnTo>
                  <a:lnTo>
                    <a:pt x="46" y="909"/>
                  </a:lnTo>
                  <a:lnTo>
                    <a:pt x="11" y="910"/>
                  </a:lnTo>
                  <a:lnTo>
                    <a:pt x="11" y="908"/>
                  </a:lnTo>
                  <a:lnTo>
                    <a:pt x="10" y="899"/>
                  </a:lnTo>
                  <a:lnTo>
                    <a:pt x="9" y="887"/>
                  </a:lnTo>
                  <a:lnTo>
                    <a:pt x="7" y="870"/>
                  </a:lnTo>
                  <a:lnTo>
                    <a:pt x="5" y="849"/>
                  </a:lnTo>
                  <a:lnTo>
                    <a:pt x="3" y="825"/>
                  </a:lnTo>
                  <a:lnTo>
                    <a:pt x="2" y="796"/>
                  </a:lnTo>
                  <a:lnTo>
                    <a:pt x="0" y="765"/>
                  </a:lnTo>
                  <a:lnTo>
                    <a:pt x="0" y="695"/>
                  </a:lnTo>
                  <a:lnTo>
                    <a:pt x="1" y="657"/>
                  </a:lnTo>
                  <a:lnTo>
                    <a:pt x="2" y="617"/>
                  </a:lnTo>
                  <a:lnTo>
                    <a:pt x="6" y="575"/>
                  </a:lnTo>
                  <a:lnTo>
                    <a:pt x="10" y="533"/>
                  </a:lnTo>
                  <a:lnTo>
                    <a:pt x="16" y="490"/>
                  </a:lnTo>
                  <a:lnTo>
                    <a:pt x="24" y="447"/>
                  </a:lnTo>
                  <a:lnTo>
                    <a:pt x="34" y="403"/>
                  </a:lnTo>
                  <a:lnTo>
                    <a:pt x="45" y="360"/>
                  </a:lnTo>
                  <a:lnTo>
                    <a:pt x="59" y="314"/>
                  </a:lnTo>
                  <a:lnTo>
                    <a:pt x="73" y="274"/>
                  </a:lnTo>
                  <a:lnTo>
                    <a:pt x="85" y="238"/>
                  </a:lnTo>
                  <a:lnTo>
                    <a:pt x="98" y="206"/>
                  </a:lnTo>
                  <a:lnTo>
                    <a:pt x="109" y="178"/>
                  </a:lnTo>
                  <a:lnTo>
                    <a:pt x="120" y="154"/>
                  </a:lnTo>
                  <a:lnTo>
                    <a:pt x="130" y="132"/>
                  </a:lnTo>
                  <a:lnTo>
                    <a:pt x="139" y="113"/>
                  </a:lnTo>
                  <a:lnTo>
                    <a:pt x="148" y="96"/>
                  </a:lnTo>
                  <a:lnTo>
                    <a:pt x="156" y="81"/>
                  </a:lnTo>
                  <a:lnTo>
                    <a:pt x="170" y="53"/>
                  </a:lnTo>
                  <a:lnTo>
                    <a:pt x="175" y="40"/>
                  </a:lnTo>
                  <a:lnTo>
                    <a:pt x="180" y="28"/>
                  </a:lnTo>
                  <a:lnTo>
                    <a:pt x="185" y="1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 flipH="1">
              <a:off x="7281007" y="4260457"/>
              <a:ext cx="183180" cy="174339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90" y="23"/>
                </a:cxn>
                <a:cxn ang="0">
                  <a:pos x="190" y="45"/>
                </a:cxn>
                <a:cxn ang="0">
                  <a:pos x="187" y="66"/>
                </a:cxn>
                <a:cxn ang="0">
                  <a:pos x="181" y="86"/>
                </a:cxn>
                <a:cxn ang="0">
                  <a:pos x="173" y="104"/>
                </a:cxn>
                <a:cxn ang="0">
                  <a:pos x="163" y="120"/>
                </a:cxn>
                <a:cxn ang="0">
                  <a:pos x="151" y="134"/>
                </a:cxn>
                <a:cxn ang="0">
                  <a:pos x="136" y="145"/>
                </a:cxn>
                <a:cxn ang="0">
                  <a:pos x="121" y="153"/>
                </a:cxn>
                <a:cxn ang="0">
                  <a:pos x="102" y="157"/>
                </a:cxn>
                <a:cxn ang="0">
                  <a:pos x="82" y="158"/>
                </a:cxn>
                <a:cxn ang="0">
                  <a:pos x="64" y="156"/>
                </a:cxn>
                <a:cxn ang="0">
                  <a:pos x="49" y="150"/>
                </a:cxn>
                <a:cxn ang="0">
                  <a:pos x="37" y="142"/>
                </a:cxn>
                <a:cxn ang="0">
                  <a:pos x="26" y="132"/>
                </a:cxn>
                <a:cxn ang="0">
                  <a:pos x="18" y="121"/>
                </a:cxn>
                <a:cxn ang="0">
                  <a:pos x="12" y="111"/>
                </a:cxn>
                <a:cxn ang="0">
                  <a:pos x="7" y="99"/>
                </a:cxn>
                <a:cxn ang="0">
                  <a:pos x="4" y="89"/>
                </a:cxn>
                <a:cxn ang="0">
                  <a:pos x="2" y="80"/>
                </a:cxn>
                <a:cxn ang="0">
                  <a:pos x="1" y="73"/>
                </a:cxn>
                <a:cxn ang="0">
                  <a:pos x="0" y="68"/>
                </a:cxn>
                <a:cxn ang="0">
                  <a:pos x="0" y="66"/>
                </a:cxn>
                <a:cxn ang="0">
                  <a:pos x="189" y="0"/>
                </a:cxn>
              </a:cxnLst>
              <a:rect l="0" t="0" r="r" b="b"/>
              <a:pathLst>
                <a:path w="190" h="158">
                  <a:moveTo>
                    <a:pt x="189" y="0"/>
                  </a:moveTo>
                  <a:lnTo>
                    <a:pt x="190" y="23"/>
                  </a:lnTo>
                  <a:lnTo>
                    <a:pt x="190" y="45"/>
                  </a:lnTo>
                  <a:lnTo>
                    <a:pt x="187" y="66"/>
                  </a:lnTo>
                  <a:lnTo>
                    <a:pt x="181" y="86"/>
                  </a:lnTo>
                  <a:lnTo>
                    <a:pt x="173" y="104"/>
                  </a:lnTo>
                  <a:lnTo>
                    <a:pt x="163" y="120"/>
                  </a:lnTo>
                  <a:lnTo>
                    <a:pt x="151" y="134"/>
                  </a:lnTo>
                  <a:lnTo>
                    <a:pt x="136" y="145"/>
                  </a:lnTo>
                  <a:lnTo>
                    <a:pt x="121" y="153"/>
                  </a:lnTo>
                  <a:lnTo>
                    <a:pt x="102" y="157"/>
                  </a:lnTo>
                  <a:lnTo>
                    <a:pt x="82" y="158"/>
                  </a:lnTo>
                  <a:lnTo>
                    <a:pt x="64" y="156"/>
                  </a:lnTo>
                  <a:lnTo>
                    <a:pt x="49" y="150"/>
                  </a:lnTo>
                  <a:lnTo>
                    <a:pt x="37" y="142"/>
                  </a:lnTo>
                  <a:lnTo>
                    <a:pt x="26" y="132"/>
                  </a:lnTo>
                  <a:lnTo>
                    <a:pt x="18" y="121"/>
                  </a:lnTo>
                  <a:lnTo>
                    <a:pt x="12" y="111"/>
                  </a:lnTo>
                  <a:lnTo>
                    <a:pt x="7" y="99"/>
                  </a:lnTo>
                  <a:lnTo>
                    <a:pt x="4" y="89"/>
                  </a:lnTo>
                  <a:lnTo>
                    <a:pt x="2" y="80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966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 flipH="1">
              <a:off x="7281008" y="4260448"/>
              <a:ext cx="183180" cy="174339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90" y="21"/>
                </a:cxn>
                <a:cxn ang="0">
                  <a:pos x="190" y="40"/>
                </a:cxn>
                <a:cxn ang="0">
                  <a:pos x="180" y="45"/>
                </a:cxn>
                <a:cxn ang="0">
                  <a:pos x="166" y="51"/>
                </a:cxn>
                <a:cxn ang="0">
                  <a:pos x="150" y="57"/>
                </a:cxn>
                <a:cxn ang="0">
                  <a:pos x="132" y="64"/>
                </a:cxn>
                <a:cxn ang="0">
                  <a:pos x="112" y="69"/>
                </a:cxn>
                <a:cxn ang="0">
                  <a:pos x="90" y="74"/>
                </a:cxn>
                <a:cxn ang="0">
                  <a:pos x="68" y="76"/>
                </a:cxn>
                <a:cxn ang="0">
                  <a:pos x="46" y="77"/>
                </a:cxn>
                <a:cxn ang="0">
                  <a:pos x="46" y="87"/>
                </a:cxn>
                <a:cxn ang="0">
                  <a:pos x="47" y="93"/>
                </a:cxn>
                <a:cxn ang="0">
                  <a:pos x="48" y="101"/>
                </a:cxn>
                <a:cxn ang="0">
                  <a:pos x="51" y="109"/>
                </a:cxn>
                <a:cxn ang="0">
                  <a:pos x="54" y="118"/>
                </a:cxn>
                <a:cxn ang="0">
                  <a:pos x="59" y="126"/>
                </a:cxn>
                <a:cxn ang="0">
                  <a:pos x="66" y="134"/>
                </a:cxn>
                <a:cxn ang="0">
                  <a:pos x="74" y="140"/>
                </a:cxn>
                <a:cxn ang="0">
                  <a:pos x="84" y="146"/>
                </a:cxn>
                <a:cxn ang="0">
                  <a:pos x="96" y="149"/>
                </a:cxn>
                <a:cxn ang="0">
                  <a:pos x="112" y="150"/>
                </a:cxn>
                <a:cxn ang="0">
                  <a:pos x="129" y="149"/>
                </a:cxn>
                <a:cxn ang="0">
                  <a:pos x="114" y="155"/>
                </a:cxn>
                <a:cxn ang="0">
                  <a:pos x="98" y="157"/>
                </a:cxn>
                <a:cxn ang="0">
                  <a:pos x="82" y="158"/>
                </a:cxn>
                <a:cxn ang="0">
                  <a:pos x="64" y="156"/>
                </a:cxn>
                <a:cxn ang="0">
                  <a:pos x="49" y="150"/>
                </a:cxn>
                <a:cxn ang="0">
                  <a:pos x="37" y="142"/>
                </a:cxn>
                <a:cxn ang="0">
                  <a:pos x="26" y="132"/>
                </a:cxn>
                <a:cxn ang="0">
                  <a:pos x="18" y="121"/>
                </a:cxn>
                <a:cxn ang="0">
                  <a:pos x="12" y="111"/>
                </a:cxn>
                <a:cxn ang="0">
                  <a:pos x="7" y="99"/>
                </a:cxn>
                <a:cxn ang="0">
                  <a:pos x="4" y="89"/>
                </a:cxn>
                <a:cxn ang="0">
                  <a:pos x="2" y="80"/>
                </a:cxn>
                <a:cxn ang="0">
                  <a:pos x="1" y="73"/>
                </a:cxn>
                <a:cxn ang="0">
                  <a:pos x="0" y="68"/>
                </a:cxn>
                <a:cxn ang="0">
                  <a:pos x="0" y="66"/>
                </a:cxn>
                <a:cxn ang="0">
                  <a:pos x="189" y="0"/>
                </a:cxn>
              </a:cxnLst>
              <a:rect l="0" t="0" r="r" b="b"/>
              <a:pathLst>
                <a:path w="190" h="158">
                  <a:moveTo>
                    <a:pt x="189" y="0"/>
                  </a:moveTo>
                  <a:lnTo>
                    <a:pt x="190" y="21"/>
                  </a:lnTo>
                  <a:lnTo>
                    <a:pt x="190" y="40"/>
                  </a:lnTo>
                  <a:lnTo>
                    <a:pt x="180" y="45"/>
                  </a:lnTo>
                  <a:lnTo>
                    <a:pt x="166" y="51"/>
                  </a:lnTo>
                  <a:lnTo>
                    <a:pt x="150" y="57"/>
                  </a:lnTo>
                  <a:lnTo>
                    <a:pt x="132" y="64"/>
                  </a:lnTo>
                  <a:lnTo>
                    <a:pt x="112" y="69"/>
                  </a:lnTo>
                  <a:lnTo>
                    <a:pt x="90" y="74"/>
                  </a:lnTo>
                  <a:lnTo>
                    <a:pt x="68" y="76"/>
                  </a:lnTo>
                  <a:lnTo>
                    <a:pt x="46" y="77"/>
                  </a:lnTo>
                  <a:lnTo>
                    <a:pt x="46" y="87"/>
                  </a:lnTo>
                  <a:lnTo>
                    <a:pt x="47" y="93"/>
                  </a:lnTo>
                  <a:lnTo>
                    <a:pt x="48" y="101"/>
                  </a:lnTo>
                  <a:lnTo>
                    <a:pt x="51" y="109"/>
                  </a:lnTo>
                  <a:lnTo>
                    <a:pt x="54" y="118"/>
                  </a:lnTo>
                  <a:lnTo>
                    <a:pt x="59" y="126"/>
                  </a:lnTo>
                  <a:lnTo>
                    <a:pt x="66" y="134"/>
                  </a:lnTo>
                  <a:lnTo>
                    <a:pt x="74" y="140"/>
                  </a:lnTo>
                  <a:lnTo>
                    <a:pt x="84" y="146"/>
                  </a:lnTo>
                  <a:lnTo>
                    <a:pt x="96" y="149"/>
                  </a:lnTo>
                  <a:lnTo>
                    <a:pt x="112" y="150"/>
                  </a:lnTo>
                  <a:lnTo>
                    <a:pt x="129" y="149"/>
                  </a:lnTo>
                  <a:lnTo>
                    <a:pt x="114" y="155"/>
                  </a:lnTo>
                  <a:lnTo>
                    <a:pt x="98" y="157"/>
                  </a:lnTo>
                  <a:lnTo>
                    <a:pt x="82" y="158"/>
                  </a:lnTo>
                  <a:lnTo>
                    <a:pt x="64" y="156"/>
                  </a:lnTo>
                  <a:lnTo>
                    <a:pt x="49" y="150"/>
                  </a:lnTo>
                  <a:lnTo>
                    <a:pt x="37" y="142"/>
                  </a:lnTo>
                  <a:lnTo>
                    <a:pt x="26" y="132"/>
                  </a:lnTo>
                  <a:lnTo>
                    <a:pt x="18" y="121"/>
                  </a:lnTo>
                  <a:lnTo>
                    <a:pt x="12" y="111"/>
                  </a:lnTo>
                  <a:lnTo>
                    <a:pt x="7" y="99"/>
                  </a:lnTo>
                  <a:lnTo>
                    <a:pt x="4" y="89"/>
                  </a:lnTo>
                  <a:lnTo>
                    <a:pt x="2" y="80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633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 flipH="1">
              <a:off x="7684969" y="4380720"/>
              <a:ext cx="423242" cy="453500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430" y="47"/>
                </a:cxn>
                <a:cxn ang="0">
                  <a:pos x="431" y="92"/>
                </a:cxn>
                <a:cxn ang="0">
                  <a:pos x="434" y="137"/>
                </a:cxn>
                <a:cxn ang="0">
                  <a:pos x="437" y="178"/>
                </a:cxn>
                <a:cxn ang="0">
                  <a:pos x="439" y="219"/>
                </a:cxn>
                <a:cxn ang="0">
                  <a:pos x="439" y="258"/>
                </a:cxn>
                <a:cxn ang="0">
                  <a:pos x="437" y="275"/>
                </a:cxn>
                <a:cxn ang="0">
                  <a:pos x="434" y="294"/>
                </a:cxn>
                <a:cxn ang="0">
                  <a:pos x="431" y="312"/>
                </a:cxn>
                <a:cxn ang="0">
                  <a:pos x="427" y="330"/>
                </a:cxn>
                <a:cxn ang="0">
                  <a:pos x="422" y="347"/>
                </a:cxn>
                <a:cxn ang="0">
                  <a:pos x="417" y="363"/>
                </a:cxn>
                <a:cxn ang="0">
                  <a:pos x="413" y="377"/>
                </a:cxn>
                <a:cxn ang="0">
                  <a:pos x="409" y="386"/>
                </a:cxn>
                <a:cxn ang="0">
                  <a:pos x="407" y="394"/>
                </a:cxn>
                <a:cxn ang="0">
                  <a:pos x="404" y="394"/>
                </a:cxn>
                <a:cxn ang="0">
                  <a:pos x="397" y="395"/>
                </a:cxn>
                <a:cxn ang="0">
                  <a:pos x="384" y="396"/>
                </a:cxn>
                <a:cxn ang="0">
                  <a:pos x="369" y="397"/>
                </a:cxn>
                <a:cxn ang="0">
                  <a:pos x="349" y="399"/>
                </a:cxn>
                <a:cxn ang="0">
                  <a:pos x="327" y="401"/>
                </a:cxn>
                <a:cxn ang="0">
                  <a:pos x="302" y="403"/>
                </a:cxn>
                <a:cxn ang="0">
                  <a:pos x="274" y="404"/>
                </a:cxn>
                <a:cxn ang="0">
                  <a:pos x="244" y="407"/>
                </a:cxn>
                <a:cxn ang="0">
                  <a:pos x="213" y="408"/>
                </a:cxn>
                <a:cxn ang="0">
                  <a:pos x="181" y="409"/>
                </a:cxn>
                <a:cxn ang="0">
                  <a:pos x="116" y="411"/>
                </a:cxn>
                <a:cxn ang="0">
                  <a:pos x="84" y="411"/>
                </a:cxn>
                <a:cxn ang="0">
                  <a:pos x="52" y="410"/>
                </a:cxn>
                <a:cxn ang="0">
                  <a:pos x="43" y="354"/>
                </a:cxn>
                <a:cxn ang="0">
                  <a:pos x="35" y="295"/>
                </a:cxn>
                <a:cxn ang="0">
                  <a:pos x="26" y="231"/>
                </a:cxn>
                <a:cxn ang="0">
                  <a:pos x="18" y="163"/>
                </a:cxn>
                <a:cxn ang="0">
                  <a:pos x="9" y="91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2" y="15"/>
                </a:cxn>
                <a:cxn ang="0">
                  <a:pos x="25" y="15"/>
                </a:cxn>
                <a:cxn ang="0">
                  <a:pos x="43" y="16"/>
                </a:cxn>
                <a:cxn ang="0">
                  <a:pos x="66" y="16"/>
                </a:cxn>
                <a:cxn ang="0">
                  <a:pos x="93" y="17"/>
                </a:cxn>
                <a:cxn ang="0">
                  <a:pos x="190" y="17"/>
                </a:cxn>
                <a:cxn ang="0">
                  <a:pos x="228" y="16"/>
                </a:cxn>
                <a:cxn ang="0">
                  <a:pos x="266" y="15"/>
                </a:cxn>
                <a:cxn ang="0">
                  <a:pos x="307" y="12"/>
                </a:cxn>
                <a:cxn ang="0">
                  <a:pos x="348" y="9"/>
                </a:cxn>
                <a:cxn ang="0">
                  <a:pos x="389" y="5"/>
                </a:cxn>
                <a:cxn ang="0">
                  <a:pos x="430" y="0"/>
                </a:cxn>
              </a:cxnLst>
              <a:rect l="0" t="0" r="r" b="b"/>
              <a:pathLst>
                <a:path w="439" h="411">
                  <a:moveTo>
                    <a:pt x="430" y="0"/>
                  </a:moveTo>
                  <a:lnTo>
                    <a:pt x="430" y="47"/>
                  </a:lnTo>
                  <a:lnTo>
                    <a:pt x="431" y="92"/>
                  </a:lnTo>
                  <a:lnTo>
                    <a:pt x="434" y="137"/>
                  </a:lnTo>
                  <a:lnTo>
                    <a:pt x="437" y="178"/>
                  </a:lnTo>
                  <a:lnTo>
                    <a:pt x="439" y="219"/>
                  </a:lnTo>
                  <a:lnTo>
                    <a:pt x="439" y="258"/>
                  </a:lnTo>
                  <a:lnTo>
                    <a:pt x="437" y="275"/>
                  </a:lnTo>
                  <a:lnTo>
                    <a:pt x="434" y="294"/>
                  </a:lnTo>
                  <a:lnTo>
                    <a:pt x="431" y="312"/>
                  </a:lnTo>
                  <a:lnTo>
                    <a:pt x="427" y="330"/>
                  </a:lnTo>
                  <a:lnTo>
                    <a:pt x="422" y="347"/>
                  </a:lnTo>
                  <a:lnTo>
                    <a:pt x="417" y="363"/>
                  </a:lnTo>
                  <a:lnTo>
                    <a:pt x="413" y="377"/>
                  </a:lnTo>
                  <a:lnTo>
                    <a:pt x="409" y="386"/>
                  </a:lnTo>
                  <a:lnTo>
                    <a:pt x="407" y="394"/>
                  </a:lnTo>
                  <a:lnTo>
                    <a:pt x="404" y="394"/>
                  </a:lnTo>
                  <a:lnTo>
                    <a:pt x="397" y="395"/>
                  </a:lnTo>
                  <a:lnTo>
                    <a:pt x="384" y="396"/>
                  </a:lnTo>
                  <a:lnTo>
                    <a:pt x="369" y="397"/>
                  </a:lnTo>
                  <a:lnTo>
                    <a:pt x="349" y="399"/>
                  </a:lnTo>
                  <a:lnTo>
                    <a:pt x="327" y="401"/>
                  </a:lnTo>
                  <a:lnTo>
                    <a:pt x="302" y="403"/>
                  </a:lnTo>
                  <a:lnTo>
                    <a:pt x="274" y="404"/>
                  </a:lnTo>
                  <a:lnTo>
                    <a:pt x="244" y="407"/>
                  </a:lnTo>
                  <a:lnTo>
                    <a:pt x="213" y="408"/>
                  </a:lnTo>
                  <a:lnTo>
                    <a:pt x="181" y="409"/>
                  </a:lnTo>
                  <a:lnTo>
                    <a:pt x="116" y="411"/>
                  </a:lnTo>
                  <a:lnTo>
                    <a:pt x="84" y="411"/>
                  </a:lnTo>
                  <a:lnTo>
                    <a:pt x="52" y="410"/>
                  </a:lnTo>
                  <a:lnTo>
                    <a:pt x="43" y="354"/>
                  </a:lnTo>
                  <a:lnTo>
                    <a:pt x="35" y="295"/>
                  </a:lnTo>
                  <a:lnTo>
                    <a:pt x="26" y="231"/>
                  </a:lnTo>
                  <a:lnTo>
                    <a:pt x="18" y="163"/>
                  </a:lnTo>
                  <a:lnTo>
                    <a:pt x="9" y="9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2" y="15"/>
                  </a:lnTo>
                  <a:lnTo>
                    <a:pt x="25" y="15"/>
                  </a:lnTo>
                  <a:lnTo>
                    <a:pt x="43" y="16"/>
                  </a:lnTo>
                  <a:lnTo>
                    <a:pt x="66" y="16"/>
                  </a:lnTo>
                  <a:lnTo>
                    <a:pt x="93" y="17"/>
                  </a:lnTo>
                  <a:lnTo>
                    <a:pt x="190" y="17"/>
                  </a:lnTo>
                  <a:lnTo>
                    <a:pt x="228" y="16"/>
                  </a:lnTo>
                  <a:lnTo>
                    <a:pt x="266" y="15"/>
                  </a:lnTo>
                  <a:lnTo>
                    <a:pt x="307" y="12"/>
                  </a:lnTo>
                  <a:lnTo>
                    <a:pt x="348" y="9"/>
                  </a:lnTo>
                  <a:lnTo>
                    <a:pt x="389" y="5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 flipH="1">
              <a:off x="7479614" y="4314516"/>
              <a:ext cx="253561" cy="495430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3" y="4"/>
                </a:cxn>
                <a:cxn ang="0">
                  <a:pos x="263" y="12"/>
                </a:cxn>
                <a:cxn ang="0">
                  <a:pos x="262" y="25"/>
                </a:cxn>
                <a:cxn ang="0">
                  <a:pos x="261" y="43"/>
                </a:cxn>
                <a:cxn ang="0">
                  <a:pos x="260" y="66"/>
                </a:cxn>
                <a:cxn ang="0">
                  <a:pos x="259" y="91"/>
                </a:cxn>
                <a:cxn ang="0">
                  <a:pos x="256" y="121"/>
                </a:cxn>
                <a:cxn ang="0">
                  <a:pos x="254" y="152"/>
                </a:cxn>
                <a:cxn ang="0">
                  <a:pos x="252" y="187"/>
                </a:cxn>
                <a:cxn ang="0">
                  <a:pos x="249" y="224"/>
                </a:cxn>
                <a:cxn ang="0">
                  <a:pos x="246" y="261"/>
                </a:cxn>
                <a:cxn ang="0">
                  <a:pos x="243" y="300"/>
                </a:cxn>
                <a:cxn ang="0">
                  <a:pos x="239" y="340"/>
                </a:cxn>
                <a:cxn ang="0">
                  <a:pos x="231" y="419"/>
                </a:cxn>
                <a:cxn ang="0">
                  <a:pos x="204" y="424"/>
                </a:cxn>
                <a:cxn ang="0">
                  <a:pos x="174" y="430"/>
                </a:cxn>
                <a:cxn ang="0">
                  <a:pos x="140" y="437"/>
                </a:cxn>
                <a:cxn ang="0">
                  <a:pos x="101" y="443"/>
                </a:cxn>
                <a:cxn ang="0">
                  <a:pos x="59" y="449"/>
                </a:cxn>
                <a:cxn ang="0">
                  <a:pos x="58" y="446"/>
                </a:cxn>
                <a:cxn ang="0">
                  <a:pos x="55" y="441"/>
                </a:cxn>
                <a:cxn ang="0">
                  <a:pos x="53" y="432"/>
                </a:cxn>
                <a:cxn ang="0">
                  <a:pos x="49" y="419"/>
                </a:cxn>
                <a:cxn ang="0">
                  <a:pos x="45" y="405"/>
                </a:cxn>
                <a:cxn ang="0">
                  <a:pos x="40" y="388"/>
                </a:cxn>
                <a:cxn ang="0">
                  <a:pos x="36" y="369"/>
                </a:cxn>
                <a:cxn ang="0">
                  <a:pos x="32" y="350"/>
                </a:cxn>
                <a:cxn ang="0">
                  <a:pos x="29" y="329"/>
                </a:cxn>
                <a:cxn ang="0">
                  <a:pos x="20" y="258"/>
                </a:cxn>
                <a:cxn ang="0">
                  <a:pos x="13" y="191"/>
                </a:cxn>
                <a:cxn ang="0">
                  <a:pos x="5" y="126"/>
                </a:cxn>
                <a:cxn ang="0">
                  <a:pos x="0" y="65"/>
                </a:cxn>
                <a:cxn ang="0">
                  <a:pos x="41" y="60"/>
                </a:cxn>
                <a:cxn ang="0">
                  <a:pos x="82" y="53"/>
                </a:cxn>
                <a:cxn ang="0">
                  <a:pos x="122" y="46"/>
                </a:cxn>
                <a:cxn ang="0">
                  <a:pos x="161" y="37"/>
                </a:cxn>
                <a:cxn ang="0">
                  <a:pos x="198" y="26"/>
                </a:cxn>
                <a:cxn ang="0">
                  <a:pos x="232" y="14"/>
                </a:cxn>
                <a:cxn ang="0">
                  <a:pos x="263" y="0"/>
                </a:cxn>
              </a:cxnLst>
              <a:rect l="0" t="0" r="r" b="b"/>
              <a:pathLst>
                <a:path w="263" h="449">
                  <a:moveTo>
                    <a:pt x="263" y="0"/>
                  </a:moveTo>
                  <a:lnTo>
                    <a:pt x="263" y="4"/>
                  </a:lnTo>
                  <a:lnTo>
                    <a:pt x="263" y="12"/>
                  </a:lnTo>
                  <a:lnTo>
                    <a:pt x="262" y="25"/>
                  </a:lnTo>
                  <a:lnTo>
                    <a:pt x="261" y="43"/>
                  </a:lnTo>
                  <a:lnTo>
                    <a:pt x="260" y="66"/>
                  </a:lnTo>
                  <a:lnTo>
                    <a:pt x="259" y="91"/>
                  </a:lnTo>
                  <a:lnTo>
                    <a:pt x="256" y="121"/>
                  </a:lnTo>
                  <a:lnTo>
                    <a:pt x="254" y="152"/>
                  </a:lnTo>
                  <a:lnTo>
                    <a:pt x="252" y="187"/>
                  </a:lnTo>
                  <a:lnTo>
                    <a:pt x="249" y="224"/>
                  </a:lnTo>
                  <a:lnTo>
                    <a:pt x="246" y="261"/>
                  </a:lnTo>
                  <a:lnTo>
                    <a:pt x="243" y="300"/>
                  </a:lnTo>
                  <a:lnTo>
                    <a:pt x="239" y="340"/>
                  </a:lnTo>
                  <a:lnTo>
                    <a:pt x="231" y="419"/>
                  </a:lnTo>
                  <a:lnTo>
                    <a:pt x="204" y="424"/>
                  </a:lnTo>
                  <a:lnTo>
                    <a:pt x="174" y="430"/>
                  </a:lnTo>
                  <a:lnTo>
                    <a:pt x="140" y="437"/>
                  </a:lnTo>
                  <a:lnTo>
                    <a:pt x="101" y="443"/>
                  </a:lnTo>
                  <a:lnTo>
                    <a:pt x="59" y="449"/>
                  </a:lnTo>
                  <a:lnTo>
                    <a:pt x="58" y="446"/>
                  </a:lnTo>
                  <a:lnTo>
                    <a:pt x="55" y="441"/>
                  </a:lnTo>
                  <a:lnTo>
                    <a:pt x="53" y="432"/>
                  </a:lnTo>
                  <a:lnTo>
                    <a:pt x="49" y="419"/>
                  </a:lnTo>
                  <a:lnTo>
                    <a:pt x="45" y="405"/>
                  </a:lnTo>
                  <a:lnTo>
                    <a:pt x="40" y="388"/>
                  </a:lnTo>
                  <a:lnTo>
                    <a:pt x="36" y="369"/>
                  </a:lnTo>
                  <a:lnTo>
                    <a:pt x="32" y="350"/>
                  </a:lnTo>
                  <a:lnTo>
                    <a:pt x="29" y="329"/>
                  </a:lnTo>
                  <a:lnTo>
                    <a:pt x="20" y="258"/>
                  </a:lnTo>
                  <a:lnTo>
                    <a:pt x="13" y="191"/>
                  </a:lnTo>
                  <a:lnTo>
                    <a:pt x="5" y="126"/>
                  </a:lnTo>
                  <a:lnTo>
                    <a:pt x="0" y="65"/>
                  </a:lnTo>
                  <a:lnTo>
                    <a:pt x="41" y="60"/>
                  </a:lnTo>
                  <a:lnTo>
                    <a:pt x="82" y="53"/>
                  </a:lnTo>
                  <a:lnTo>
                    <a:pt x="122" y="46"/>
                  </a:lnTo>
                  <a:lnTo>
                    <a:pt x="161" y="37"/>
                  </a:lnTo>
                  <a:lnTo>
                    <a:pt x="198" y="26"/>
                  </a:lnTo>
                  <a:lnTo>
                    <a:pt x="232" y="1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 flipH="1">
              <a:off x="7641585" y="3477028"/>
              <a:ext cx="224637" cy="771283"/>
              <a:chOff x="5010997" y="3145056"/>
              <a:chExt cx="332452" cy="997356"/>
            </a:xfrm>
            <a:solidFill>
              <a:schemeClr val="accent3"/>
            </a:solidFill>
          </p:grpSpPr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5010997" y="3145056"/>
                <a:ext cx="242562" cy="149817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134" y="102"/>
                  </a:cxn>
                  <a:cxn ang="0">
                    <a:pos x="88" y="105"/>
                  </a:cxn>
                  <a:cxn ang="0">
                    <a:pos x="0" y="9"/>
                  </a:cxn>
                  <a:cxn ang="0">
                    <a:pos x="39" y="7"/>
                  </a:cxn>
                  <a:cxn ang="0">
                    <a:pos x="81" y="5"/>
                  </a:cxn>
                  <a:cxn ang="0">
                    <a:pos x="125" y="3"/>
                  </a:cxn>
                  <a:cxn ang="0">
                    <a:pos x="170" y="0"/>
                  </a:cxn>
                </a:cxnLst>
                <a:rect l="0" t="0" r="r" b="b"/>
                <a:pathLst>
                  <a:path w="170" h="105">
                    <a:moveTo>
                      <a:pt x="170" y="0"/>
                    </a:moveTo>
                    <a:lnTo>
                      <a:pt x="134" y="102"/>
                    </a:lnTo>
                    <a:lnTo>
                      <a:pt x="88" y="105"/>
                    </a:lnTo>
                    <a:lnTo>
                      <a:pt x="0" y="9"/>
                    </a:lnTo>
                    <a:lnTo>
                      <a:pt x="39" y="7"/>
                    </a:lnTo>
                    <a:lnTo>
                      <a:pt x="81" y="5"/>
                    </a:lnTo>
                    <a:lnTo>
                      <a:pt x="125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5136558" y="3267764"/>
                <a:ext cx="206891" cy="87464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53" y="36"/>
                  </a:cxn>
                  <a:cxn ang="0">
                    <a:pos x="63" y="75"/>
                  </a:cxn>
                  <a:cxn ang="0">
                    <a:pos x="73" y="114"/>
                  </a:cxn>
                  <a:cxn ang="0">
                    <a:pos x="82" y="153"/>
                  </a:cxn>
                  <a:cxn ang="0">
                    <a:pos x="91" y="194"/>
                  </a:cxn>
                  <a:cxn ang="0">
                    <a:pos x="100" y="233"/>
                  </a:cxn>
                  <a:cxn ang="0">
                    <a:pos x="107" y="271"/>
                  </a:cxn>
                  <a:cxn ang="0">
                    <a:pos x="113" y="308"/>
                  </a:cxn>
                  <a:cxn ang="0">
                    <a:pos x="119" y="344"/>
                  </a:cxn>
                  <a:cxn ang="0">
                    <a:pos x="125" y="378"/>
                  </a:cxn>
                  <a:cxn ang="0">
                    <a:pos x="130" y="409"/>
                  </a:cxn>
                  <a:cxn ang="0">
                    <a:pos x="134" y="438"/>
                  </a:cxn>
                  <a:cxn ang="0">
                    <a:pos x="137" y="462"/>
                  </a:cxn>
                  <a:cxn ang="0">
                    <a:pos x="141" y="484"/>
                  </a:cxn>
                  <a:cxn ang="0">
                    <a:pos x="142" y="501"/>
                  </a:cxn>
                  <a:cxn ang="0">
                    <a:pos x="144" y="514"/>
                  </a:cxn>
                  <a:cxn ang="0">
                    <a:pos x="145" y="523"/>
                  </a:cxn>
                  <a:cxn ang="0">
                    <a:pos x="145" y="525"/>
                  </a:cxn>
                  <a:cxn ang="0">
                    <a:pos x="74" y="613"/>
                  </a:cxn>
                  <a:cxn ang="0">
                    <a:pos x="0" y="530"/>
                  </a:cxn>
                  <a:cxn ang="0">
                    <a:pos x="2" y="500"/>
                  </a:cxn>
                  <a:cxn ang="0">
                    <a:pos x="4" y="468"/>
                  </a:cxn>
                  <a:cxn ang="0">
                    <a:pos x="4" y="433"/>
                  </a:cxn>
                  <a:cxn ang="0">
                    <a:pos x="5" y="398"/>
                  </a:cxn>
                  <a:cxn ang="0">
                    <a:pos x="6" y="361"/>
                  </a:cxn>
                  <a:cxn ang="0">
                    <a:pos x="6" y="252"/>
                  </a:cxn>
                  <a:cxn ang="0">
                    <a:pos x="5" y="217"/>
                  </a:cxn>
                  <a:cxn ang="0">
                    <a:pos x="5" y="182"/>
                  </a:cxn>
                  <a:cxn ang="0">
                    <a:pos x="4" y="149"/>
                  </a:cxn>
                  <a:cxn ang="0">
                    <a:pos x="4" y="119"/>
                  </a:cxn>
                  <a:cxn ang="0">
                    <a:pos x="3" y="91"/>
                  </a:cxn>
                  <a:cxn ang="0">
                    <a:pos x="2" y="67"/>
                  </a:cxn>
                  <a:cxn ang="0">
                    <a:pos x="2" y="45"/>
                  </a:cxn>
                  <a:cxn ang="0">
                    <a:pos x="1" y="28"/>
                  </a:cxn>
                  <a:cxn ang="0">
                    <a:pos x="0" y="15"/>
                  </a:cxn>
                  <a:cxn ang="0">
                    <a:pos x="0" y="5"/>
                  </a:cxn>
                  <a:cxn ang="0">
                    <a:pos x="41" y="0"/>
                  </a:cxn>
                </a:cxnLst>
                <a:rect l="0" t="0" r="r" b="b"/>
                <a:pathLst>
                  <a:path w="145" h="613">
                    <a:moveTo>
                      <a:pt x="41" y="0"/>
                    </a:moveTo>
                    <a:lnTo>
                      <a:pt x="53" y="36"/>
                    </a:lnTo>
                    <a:lnTo>
                      <a:pt x="63" y="75"/>
                    </a:lnTo>
                    <a:lnTo>
                      <a:pt x="73" y="114"/>
                    </a:lnTo>
                    <a:lnTo>
                      <a:pt x="82" y="153"/>
                    </a:lnTo>
                    <a:lnTo>
                      <a:pt x="91" y="194"/>
                    </a:lnTo>
                    <a:lnTo>
                      <a:pt x="100" y="233"/>
                    </a:lnTo>
                    <a:lnTo>
                      <a:pt x="107" y="271"/>
                    </a:lnTo>
                    <a:lnTo>
                      <a:pt x="113" y="308"/>
                    </a:lnTo>
                    <a:lnTo>
                      <a:pt x="119" y="344"/>
                    </a:lnTo>
                    <a:lnTo>
                      <a:pt x="125" y="378"/>
                    </a:lnTo>
                    <a:lnTo>
                      <a:pt x="130" y="409"/>
                    </a:lnTo>
                    <a:lnTo>
                      <a:pt x="134" y="438"/>
                    </a:lnTo>
                    <a:lnTo>
                      <a:pt x="137" y="462"/>
                    </a:lnTo>
                    <a:lnTo>
                      <a:pt x="141" y="484"/>
                    </a:lnTo>
                    <a:lnTo>
                      <a:pt x="142" y="501"/>
                    </a:lnTo>
                    <a:lnTo>
                      <a:pt x="144" y="514"/>
                    </a:lnTo>
                    <a:lnTo>
                      <a:pt x="145" y="523"/>
                    </a:lnTo>
                    <a:lnTo>
                      <a:pt x="145" y="525"/>
                    </a:lnTo>
                    <a:lnTo>
                      <a:pt x="74" y="613"/>
                    </a:lnTo>
                    <a:lnTo>
                      <a:pt x="0" y="530"/>
                    </a:lnTo>
                    <a:lnTo>
                      <a:pt x="2" y="500"/>
                    </a:lnTo>
                    <a:lnTo>
                      <a:pt x="4" y="468"/>
                    </a:lnTo>
                    <a:lnTo>
                      <a:pt x="4" y="433"/>
                    </a:lnTo>
                    <a:lnTo>
                      <a:pt x="5" y="398"/>
                    </a:lnTo>
                    <a:lnTo>
                      <a:pt x="6" y="361"/>
                    </a:lnTo>
                    <a:lnTo>
                      <a:pt x="6" y="252"/>
                    </a:lnTo>
                    <a:lnTo>
                      <a:pt x="5" y="217"/>
                    </a:lnTo>
                    <a:lnTo>
                      <a:pt x="5" y="182"/>
                    </a:lnTo>
                    <a:lnTo>
                      <a:pt x="4" y="149"/>
                    </a:lnTo>
                    <a:lnTo>
                      <a:pt x="4" y="119"/>
                    </a:lnTo>
                    <a:lnTo>
                      <a:pt x="3" y="91"/>
                    </a:lnTo>
                    <a:lnTo>
                      <a:pt x="2" y="67"/>
                    </a:lnTo>
                    <a:lnTo>
                      <a:pt x="2" y="45"/>
                    </a:lnTo>
                    <a:lnTo>
                      <a:pt x="1" y="28"/>
                    </a:lnTo>
                    <a:lnTo>
                      <a:pt x="0" y="15"/>
                    </a:lnTo>
                    <a:lnTo>
                      <a:pt x="0" y="5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Freeform 22"/>
            <p:cNvSpPr>
              <a:spLocks/>
            </p:cNvSpPr>
            <p:nvPr/>
          </p:nvSpPr>
          <p:spPr bwMode="auto">
            <a:xfrm flipH="1">
              <a:off x="7678220" y="3475926"/>
              <a:ext cx="460843" cy="13351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2" y="1"/>
                </a:cxn>
                <a:cxn ang="0">
                  <a:pos x="52" y="4"/>
                </a:cxn>
                <a:cxn ang="0">
                  <a:pos x="89" y="6"/>
                </a:cxn>
                <a:cxn ang="0">
                  <a:pos x="127" y="9"/>
                </a:cxn>
                <a:cxn ang="0">
                  <a:pos x="162" y="10"/>
                </a:cxn>
                <a:cxn ang="0">
                  <a:pos x="169" y="15"/>
                </a:cxn>
                <a:cxn ang="0">
                  <a:pos x="186" y="30"/>
                </a:cxn>
                <a:cxn ang="0">
                  <a:pos x="212" y="51"/>
                </a:cxn>
                <a:cxn ang="0">
                  <a:pos x="244" y="78"/>
                </a:cxn>
                <a:cxn ang="0">
                  <a:pos x="280" y="109"/>
                </a:cxn>
                <a:cxn ang="0">
                  <a:pos x="334" y="155"/>
                </a:cxn>
                <a:cxn ang="0">
                  <a:pos x="380" y="195"/>
                </a:cxn>
                <a:cxn ang="0">
                  <a:pos x="403" y="216"/>
                </a:cxn>
                <a:cxn ang="0">
                  <a:pos x="416" y="228"/>
                </a:cxn>
                <a:cxn ang="0">
                  <a:pos x="439" y="266"/>
                </a:cxn>
                <a:cxn ang="0">
                  <a:pos x="455" y="318"/>
                </a:cxn>
                <a:cxn ang="0">
                  <a:pos x="467" y="385"/>
                </a:cxn>
                <a:cxn ang="0">
                  <a:pos x="474" y="460"/>
                </a:cxn>
                <a:cxn ang="0">
                  <a:pos x="477" y="543"/>
                </a:cxn>
                <a:cxn ang="0">
                  <a:pos x="478" y="632"/>
                </a:cxn>
                <a:cxn ang="0">
                  <a:pos x="475" y="723"/>
                </a:cxn>
                <a:cxn ang="0">
                  <a:pos x="471" y="858"/>
                </a:cxn>
                <a:cxn ang="0">
                  <a:pos x="466" y="945"/>
                </a:cxn>
                <a:cxn ang="0">
                  <a:pos x="462" y="1025"/>
                </a:cxn>
                <a:cxn ang="0">
                  <a:pos x="459" y="1081"/>
                </a:cxn>
                <a:cxn ang="0">
                  <a:pos x="452" y="1122"/>
                </a:cxn>
                <a:cxn ang="0">
                  <a:pos x="443" y="1159"/>
                </a:cxn>
                <a:cxn ang="0">
                  <a:pos x="434" y="1187"/>
                </a:cxn>
                <a:cxn ang="0">
                  <a:pos x="429" y="1195"/>
                </a:cxn>
                <a:cxn ang="0">
                  <a:pos x="407" y="1197"/>
                </a:cxn>
                <a:cxn ang="0">
                  <a:pos x="370" y="1201"/>
                </a:cxn>
                <a:cxn ang="0">
                  <a:pos x="319" y="1204"/>
                </a:cxn>
                <a:cxn ang="0">
                  <a:pos x="258" y="1207"/>
                </a:cxn>
                <a:cxn ang="0">
                  <a:pos x="191" y="1210"/>
                </a:cxn>
                <a:cxn ang="0">
                  <a:pos x="89" y="1209"/>
                </a:cxn>
                <a:cxn ang="0">
                  <a:pos x="23" y="1204"/>
                </a:cxn>
                <a:cxn ang="0">
                  <a:pos x="22" y="1192"/>
                </a:cxn>
                <a:cxn ang="0">
                  <a:pos x="21" y="1160"/>
                </a:cxn>
                <a:cxn ang="0">
                  <a:pos x="19" y="1110"/>
                </a:cxn>
                <a:cxn ang="0">
                  <a:pos x="16" y="1045"/>
                </a:cxn>
                <a:cxn ang="0">
                  <a:pos x="13" y="970"/>
                </a:cxn>
                <a:cxn ang="0">
                  <a:pos x="10" y="885"/>
                </a:cxn>
                <a:cxn ang="0">
                  <a:pos x="7" y="795"/>
                </a:cxn>
                <a:cxn ang="0">
                  <a:pos x="4" y="705"/>
                </a:cxn>
                <a:cxn ang="0">
                  <a:pos x="1" y="570"/>
                </a:cxn>
                <a:cxn ang="0">
                  <a:pos x="0" y="382"/>
                </a:cxn>
                <a:cxn ang="0">
                  <a:pos x="3" y="328"/>
                </a:cxn>
                <a:cxn ang="0">
                  <a:pos x="7" y="235"/>
                </a:cxn>
                <a:cxn ang="0">
                  <a:pos x="8" y="155"/>
                </a:cxn>
                <a:cxn ang="0">
                  <a:pos x="7" y="89"/>
                </a:cxn>
                <a:cxn ang="0">
                  <a:pos x="5" y="41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478" h="1210">
                  <a:moveTo>
                    <a:pt x="3" y="0"/>
                  </a:moveTo>
                  <a:lnTo>
                    <a:pt x="5" y="0"/>
                  </a:lnTo>
                  <a:lnTo>
                    <a:pt x="12" y="1"/>
                  </a:lnTo>
                  <a:lnTo>
                    <a:pt x="22" y="1"/>
                  </a:lnTo>
                  <a:lnTo>
                    <a:pt x="35" y="3"/>
                  </a:lnTo>
                  <a:lnTo>
                    <a:pt x="52" y="4"/>
                  </a:lnTo>
                  <a:lnTo>
                    <a:pt x="70" y="6"/>
                  </a:lnTo>
                  <a:lnTo>
                    <a:pt x="89" y="6"/>
                  </a:lnTo>
                  <a:lnTo>
                    <a:pt x="107" y="8"/>
                  </a:lnTo>
                  <a:lnTo>
                    <a:pt x="127" y="9"/>
                  </a:lnTo>
                  <a:lnTo>
                    <a:pt x="145" y="10"/>
                  </a:lnTo>
                  <a:lnTo>
                    <a:pt x="162" y="10"/>
                  </a:lnTo>
                  <a:lnTo>
                    <a:pt x="164" y="11"/>
                  </a:lnTo>
                  <a:lnTo>
                    <a:pt x="169" y="15"/>
                  </a:lnTo>
                  <a:lnTo>
                    <a:pt x="176" y="21"/>
                  </a:lnTo>
                  <a:lnTo>
                    <a:pt x="186" y="30"/>
                  </a:lnTo>
                  <a:lnTo>
                    <a:pt x="198" y="40"/>
                  </a:lnTo>
                  <a:lnTo>
                    <a:pt x="212" y="51"/>
                  </a:lnTo>
                  <a:lnTo>
                    <a:pt x="228" y="65"/>
                  </a:lnTo>
                  <a:lnTo>
                    <a:pt x="244" y="78"/>
                  </a:lnTo>
                  <a:lnTo>
                    <a:pt x="262" y="94"/>
                  </a:lnTo>
                  <a:lnTo>
                    <a:pt x="280" y="109"/>
                  </a:lnTo>
                  <a:lnTo>
                    <a:pt x="316" y="140"/>
                  </a:lnTo>
                  <a:lnTo>
                    <a:pt x="334" y="155"/>
                  </a:lnTo>
                  <a:lnTo>
                    <a:pt x="350" y="169"/>
                  </a:lnTo>
                  <a:lnTo>
                    <a:pt x="380" y="195"/>
                  </a:lnTo>
                  <a:lnTo>
                    <a:pt x="392" y="206"/>
                  </a:lnTo>
                  <a:lnTo>
                    <a:pt x="403" y="216"/>
                  </a:lnTo>
                  <a:lnTo>
                    <a:pt x="411" y="223"/>
                  </a:lnTo>
                  <a:lnTo>
                    <a:pt x="416" y="228"/>
                  </a:lnTo>
                  <a:lnTo>
                    <a:pt x="428" y="245"/>
                  </a:lnTo>
                  <a:lnTo>
                    <a:pt x="439" y="266"/>
                  </a:lnTo>
                  <a:lnTo>
                    <a:pt x="448" y="290"/>
                  </a:lnTo>
                  <a:lnTo>
                    <a:pt x="455" y="318"/>
                  </a:lnTo>
                  <a:lnTo>
                    <a:pt x="462" y="350"/>
                  </a:lnTo>
                  <a:lnTo>
                    <a:pt x="467" y="385"/>
                  </a:lnTo>
                  <a:lnTo>
                    <a:pt x="471" y="421"/>
                  </a:lnTo>
                  <a:lnTo>
                    <a:pt x="474" y="460"/>
                  </a:lnTo>
                  <a:lnTo>
                    <a:pt x="476" y="501"/>
                  </a:lnTo>
                  <a:lnTo>
                    <a:pt x="477" y="543"/>
                  </a:lnTo>
                  <a:lnTo>
                    <a:pt x="478" y="588"/>
                  </a:lnTo>
                  <a:lnTo>
                    <a:pt x="478" y="632"/>
                  </a:lnTo>
                  <a:lnTo>
                    <a:pt x="477" y="678"/>
                  </a:lnTo>
                  <a:lnTo>
                    <a:pt x="475" y="723"/>
                  </a:lnTo>
                  <a:lnTo>
                    <a:pt x="472" y="814"/>
                  </a:lnTo>
                  <a:lnTo>
                    <a:pt x="471" y="858"/>
                  </a:lnTo>
                  <a:lnTo>
                    <a:pt x="468" y="903"/>
                  </a:lnTo>
                  <a:lnTo>
                    <a:pt x="466" y="945"/>
                  </a:lnTo>
                  <a:lnTo>
                    <a:pt x="464" y="986"/>
                  </a:lnTo>
                  <a:lnTo>
                    <a:pt x="462" y="1025"/>
                  </a:lnTo>
                  <a:lnTo>
                    <a:pt x="461" y="1061"/>
                  </a:lnTo>
                  <a:lnTo>
                    <a:pt x="459" y="1081"/>
                  </a:lnTo>
                  <a:lnTo>
                    <a:pt x="456" y="1102"/>
                  </a:lnTo>
                  <a:lnTo>
                    <a:pt x="452" y="1122"/>
                  </a:lnTo>
                  <a:lnTo>
                    <a:pt x="448" y="1142"/>
                  </a:lnTo>
                  <a:lnTo>
                    <a:pt x="443" y="1159"/>
                  </a:lnTo>
                  <a:lnTo>
                    <a:pt x="439" y="1174"/>
                  </a:lnTo>
                  <a:lnTo>
                    <a:pt x="434" y="1187"/>
                  </a:lnTo>
                  <a:lnTo>
                    <a:pt x="431" y="1195"/>
                  </a:lnTo>
                  <a:lnTo>
                    <a:pt x="429" y="1195"/>
                  </a:lnTo>
                  <a:lnTo>
                    <a:pt x="421" y="1196"/>
                  </a:lnTo>
                  <a:lnTo>
                    <a:pt x="407" y="1197"/>
                  </a:lnTo>
                  <a:lnTo>
                    <a:pt x="391" y="1199"/>
                  </a:lnTo>
                  <a:lnTo>
                    <a:pt x="370" y="1201"/>
                  </a:lnTo>
                  <a:lnTo>
                    <a:pt x="346" y="1202"/>
                  </a:lnTo>
                  <a:lnTo>
                    <a:pt x="319" y="1204"/>
                  </a:lnTo>
                  <a:lnTo>
                    <a:pt x="289" y="1206"/>
                  </a:lnTo>
                  <a:lnTo>
                    <a:pt x="258" y="1207"/>
                  </a:lnTo>
                  <a:lnTo>
                    <a:pt x="225" y="1209"/>
                  </a:lnTo>
                  <a:lnTo>
                    <a:pt x="191" y="1210"/>
                  </a:lnTo>
                  <a:lnTo>
                    <a:pt x="122" y="1210"/>
                  </a:lnTo>
                  <a:lnTo>
                    <a:pt x="89" y="1209"/>
                  </a:lnTo>
                  <a:lnTo>
                    <a:pt x="55" y="1206"/>
                  </a:lnTo>
                  <a:lnTo>
                    <a:pt x="23" y="1204"/>
                  </a:lnTo>
                  <a:lnTo>
                    <a:pt x="23" y="1201"/>
                  </a:lnTo>
                  <a:lnTo>
                    <a:pt x="22" y="1192"/>
                  </a:lnTo>
                  <a:lnTo>
                    <a:pt x="22" y="1179"/>
                  </a:lnTo>
                  <a:lnTo>
                    <a:pt x="21" y="1160"/>
                  </a:lnTo>
                  <a:lnTo>
                    <a:pt x="20" y="1137"/>
                  </a:lnTo>
                  <a:lnTo>
                    <a:pt x="19" y="1110"/>
                  </a:lnTo>
                  <a:lnTo>
                    <a:pt x="17" y="1079"/>
                  </a:lnTo>
                  <a:lnTo>
                    <a:pt x="16" y="1045"/>
                  </a:lnTo>
                  <a:lnTo>
                    <a:pt x="15" y="1008"/>
                  </a:lnTo>
                  <a:lnTo>
                    <a:pt x="13" y="970"/>
                  </a:lnTo>
                  <a:lnTo>
                    <a:pt x="12" y="928"/>
                  </a:lnTo>
                  <a:lnTo>
                    <a:pt x="10" y="885"/>
                  </a:lnTo>
                  <a:lnTo>
                    <a:pt x="8" y="841"/>
                  </a:lnTo>
                  <a:lnTo>
                    <a:pt x="7" y="795"/>
                  </a:lnTo>
                  <a:lnTo>
                    <a:pt x="5" y="750"/>
                  </a:lnTo>
                  <a:lnTo>
                    <a:pt x="4" y="705"/>
                  </a:lnTo>
                  <a:lnTo>
                    <a:pt x="3" y="659"/>
                  </a:lnTo>
                  <a:lnTo>
                    <a:pt x="1" y="570"/>
                  </a:lnTo>
                  <a:lnTo>
                    <a:pt x="0" y="529"/>
                  </a:lnTo>
                  <a:lnTo>
                    <a:pt x="0" y="382"/>
                  </a:lnTo>
                  <a:lnTo>
                    <a:pt x="2" y="353"/>
                  </a:lnTo>
                  <a:lnTo>
                    <a:pt x="3" y="328"/>
                  </a:lnTo>
                  <a:lnTo>
                    <a:pt x="5" y="280"/>
                  </a:lnTo>
                  <a:lnTo>
                    <a:pt x="7" y="235"/>
                  </a:lnTo>
                  <a:lnTo>
                    <a:pt x="7" y="192"/>
                  </a:lnTo>
                  <a:lnTo>
                    <a:pt x="8" y="155"/>
                  </a:lnTo>
                  <a:lnTo>
                    <a:pt x="7" y="119"/>
                  </a:lnTo>
                  <a:lnTo>
                    <a:pt x="7" y="89"/>
                  </a:lnTo>
                  <a:lnTo>
                    <a:pt x="7" y="63"/>
                  </a:lnTo>
                  <a:lnTo>
                    <a:pt x="5" y="41"/>
                  </a:lnTo>
                  <a:lnTo>
                    <a:pt x="4" y="23"/>
                  </a:lnTo>
                  <a:lnTo>
                    <a:pt x="3" y="1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 flipH="1">
              <a:off x="7255941" y="3442824"/>
              <a:ext cx="489765" cy="1343952"/>
            </a:xfrm>
            <a:custGeom>
              <a:avLst/>
              <a:gdLst/>
              <a:ahLst/>
              <a:cxnLst>
                <a:cxn ang="0">
                  <a:pos x="281" y="1"/>
                </a:cxn>
                <a:cxn ang="0">
                  <a:pos x="290" y="16"/>
                </a:cxn>
                <a:cxn ang="0">
                  <a:pos x="307" y="42"/>
                </a:cxn>
                <a:cxn ang="0">
                  <a:pos x="328" y="79"/>
                </a:cxn>
                <a:cxn ang="0">
                  <a:pos x="354" y="125"/>
                </a:cxn>
                <a:cxn ang="0">
                  <a:pos x="381" y="178"/>
                </a:cxn>
                <a:cxn ang="0">
                  <a:pos x="420" y="270"/>
                </a:cxn>
                <a:cxn ang="0">
                  <a:pos x="452" y="370"/>
                </a:cxn>
                <a:cxn ang="0">
                  <a:pos x="476" y="475"/>
                </a:cxn>
                <a:cxn ang="0">
                  <a:pos x="494" y="579"/>
                </a:cxn>
                <a:cxn ang="0">
                  <a:pos x="505" y="676"/>
                </a:cxn>
                <a:cxn ang="0">
                  <a:pos x="508" y="763"/>
                </a:cxn>
                <a:cxn ang="0">
                  <a:pos x="499" y="766"/>
                </a:cxn>
                <a:cxn ang="0">
                  <a:pos x="477" y="771"/>
                </a:cxn>
                <a:cxn ang="0">
                  <a:pos x="445" y="780"/>
                </a:cxn>
                <a:cxn ang="0">
                  <a:pos x="408" y="789"/>
                </a:cxn>
                <a:cxn ang="0">
                  <a:pos x="370" y="797"/>
                </a:cxn>
                <a:cxn ang="0">
                  <a:pos x="352" y="811"/>
                </a:cxn>
                <a:cxn ang="0">
                  <a:pos x="353" y="860"/>
                </a:cxn>
                <a:cxn ang="0">
                  <a:pos x="352" y="909"/>
                </a:cxn>
                <a:cxn ang="0">
                  <a:pos x="349" y="967"/>
                </a:cxn>
                <a:cxn ang="0">
                  <a:pos x="345" y="1016"/>
                </a:cxn>
                <a:cxn ang="0">
                  <a:pos x="339" y="1078"/>
                </a:cxn>
                <a:cxn ang="0">
                  <a:pos x="333" y="1117"/>
                </a:cxn>
                <a:cxn ang="0">
                  <a:pos x="329" y="1149"/>
                </a:cxn>
                <a:cxn ang="0">
                  <a:pos x="326" y="1167"/>
                </a:cxn>
                <a:cxn ang="0">
                  <a:pos x="324" y="1170"/>
                </a:cxn>
                <a:cxn ang="0">
                  <a:pos x="308" y="1175"/>
                </a:cxn>
                <a:cxn ang="0">
                  <a:pos x="275" y="1183"/>
                </a:cxn>
                <a:cxn ang="0">
                  <a:pos x="226" y="1194"/>
                </a:cxn>
                <a:cxn ang="0">
                  <a:pos x="162" y="1205"/>
                </a:cxn>
                <a:cxn ang="0">
                  <a:pos x="82" y="1218"/>
                </a:cxn>
                <a:cxn ang="0">
                  <a:pos x="79" y="1209"/>
                </a:cxn>
                <a:cxn ang="0">
                  <a:pos x="72" y="1188"/>
                </a:cxn>
                <a:cxn ang="0">
                  <a:pos x="63" y="1157"/>
                </a:cxn>
                <a:cxn ang="0">
                  <a:pos x="56" y="1118"/>
                </a:cxn>
                <a:cxn ang="0">
                  <a:pos x="42" y="1013"/>
                </a:cxn>
                <a:cxn ang="0">
                  <a:pos x="26" y="857"/>
                </a:cxn>
                <a:cxn ang="0">
                  <a:pos x="13" y="720"/>
                </a:cxn>
                <a:cxn ang="0">
                  <a:pos x="6" y="601"/>
                </a:cxn>
                <a:cxn ang="0">
                  <a:pos x="2" y="500"/>
                </a:cxn>
                <a:cxn ang="0">
                  <a:pos x="0" y="417"/>
                </a:cxn>
                <a:cxn ang="0">
                  <a:pos x="1" y="351"/>
                </a:cxn>
                <a:cxn ang="0">
                  <a:pos x="3" y="303"/>
                </a:cxn>
                <a:cxn ang="0">
                  <a:pos x="5" y="272"/>
                </a:cxn>
                <a:cxn ang="0">
                  <a:pos x="8" y="258"/>
                </a:cxn>
                <a:cxn ang="0">
                  <a:pos x="20" y="230"/>
                </a:cxn>
                <a:cxn ang="0">
                  <a:pos x="38" y="194"/>
                </a:cxn>
                <a:cxn ang="0">
                  <a:pos x="59" y="155"/>
                </a:cxn>
                <a:cxn ang="0">
                  <a:pos x="93" y="97"/>
                </a:cxn>
                <a:cxn ang="0">
                  <a:pos x="113" y="64"/>
                </a:cxn>
                <a:cxn ang="0">
                  <a:pos x="129" y="39"/>
                </a:cxn>
                <a:cxn ang="0">
                  <a:pos x="138" y="24"/>
                </a:cxn>
                <a:cxn ang="0">
                  <a:pos x="280" y="0"/>
                </a:cxn>
              </a:cxnLst>
              <a:rect l="0" t="0" r="r" b="b"/>
              <a:pathLst>
                <a:path w="508" h="1218">
                  <a:moveTo>
                    <a:pt x="280" y="0"/>
                  </a:moveTo>
                  <a:lnTo>
                    <a:pt x="281" y="1"/>
                  </a:lnTo>
                  <a:lnTo>
                    <a:pt x="285" y="7"/>
                  </a:lnTo>
                  <a:lnTo>
                    <a:pt x="290" y="16"/>
                  </a:lnTo>
                  <a:lnTo>
                    <a:pt x="298" y="27"/>
                  </a:lnTo>
                  <a:lnTo>
                    <a:pt x="307" y="42"/>
                  </a:lnTo>
                  <a:lnTo>
                    <a:pt x="317" y="59"/>
                  </a:lnTo>
                  <a:lnTo>
                    <a:pt x="328" y="79"/>
                  </a:lnTo>
                  <a:lnTo>
                    <a:pt x="341" y="101"/>
                  </a:lnTo>
                  <a:lnTo>
                    <a:pt x="354" y="125"/>
                  </a:lnTo>
                  <a:lnTo>
                    <a:pt x="367" y="151"/>
                  </a:lnTo>
                  <a:lnTo>
                    <a:pt x="381" y="178"/>
                  </a:lnTo>
                  <a:lnTo>
                    <a:pt x="402" y="222"/>
                  </a:lnTo>
                  <a:lnTo>
                    <a:pt x="420" y="270"/>
                  </a:lnTo>
                  <a:lnTo>
                    <a:pt x="437" y="319"/>
                  </a:lnTo>
                  <a:lnTo>
                    <a:pt x="452" y="370"/>
                  </a:lnTo>
                  <a:lnTo>
                    <a:pt x="465" y="423"/>
                  </a:lnTo>
                  <a:lnTo>
                    <a:pt x="476" y="475"/>
                  </a:lnTo>
                  <a:lnTo>
                    <a:pt x="486" y="528"/>
                  </a:lnTo>
                  <a:lnTo>
                    <a:pt x="494" y="579"/>
                  </a:lnTo>
                  <a:lnTo>
                    <a:pt x="501" y="629"/>
                  </a:lnTo>
                  <a:lnTo>
                    <a:pt x="505" y="676"/>
                  </a:lnTo>
                  <a:lnTo>
                    <a:pt x="508" y="721"/>
                  </a:lnTo>
                  <a:lnTo>
                    <a:pt x="508" y="763"/>
                  </a:lnTo>
                  <a:lnTo>
                    <a:pt x="505" y="764"/>
                  </a:lnTo>
                  <a:lnTo>
                    <a:pt x="499" y="766"/>
                  </a:lnTo>
                  <a:lnTo>
                    <a:pt x="490" y="768"/>
                  </a:lnTo>
                  <a:lnTo>
                    <a:pt x="477" y="771"/>
                  </a:lnTo>
                  <a:lnTo>
                    <a:pt x="462" y="776"/>
                  </a:lnTo>
                  <a:lnTo>
                    <a:pt x="445" y="780"/>
                  </a:lnTo>
                  <a:lnTo>
                    <a:pt x="427" y="785"/>
                  </a:lnTo>
                  <a:lnTo>
                    <a:pt x="408" y="789"/>
                  </a:lnTo>
                  <a:lnTo>
                    <a:pt x="389" y="794"/>
                  </a:lnTo>
                  <a:lnTo>
                    <a:pt x="370" y="797"/>
                  </a:lnTo>
                  <a:lnTo>
                    <a:pt x="352" y="800"/>
                  </a:lnTo>
                  <a:lnTo>
                    <a:pt x="352" y="811"/>
                  </a:lnTo>
                  <a:lnTo>
                    <a:pt x="353" y="823"/>
                  </a:lnTo>
                  <a:lnTo>
                    <a:pt x="353" y="860"/>
                  </a:lnTo>
                  <a:lnTo>
                    <a:pt x="352" y="884"/>
                  </a:lnTo>
                  <a:lnTo>
                    <a:pt x="352" y="909"/>
                  </a:lnTo>
                  <a:lnTo>
                    <a:pt x="350" y="938"/>
                  </a:lnTo>
                  <a:lnTo>
                    <a:pt x="349" y="967"/>
                  </a:lnTo>
                  <a:lnTo>
                    <a:pt x="347" y="998"/>
                  </a:lnTo>
                  <a:lnTo>
                    <a:pt x="345" y="1016"/>
                  </a:lnTo>
                  <a:lnTo>
                    <a:pt x="344" y="1037"/>
                  </a:lnTo>
                  <a:lnTo>
                    <a:pt x="339" y="1078"/>
                  </a:lnTo>
                  <a:lnTo>
                    <a:pt x="335" y="1098"/>
                  </a:lnTo>
                  <a:lnTo>
                    <a:pt x="333" y="1117"/>
                  </a:lnTo>
                  <a:lnTo>
                    <a:pt x="331" y="1134"/>
                  </a:lnTo>
                  <a:lnTo>
                    <a:pt x="329" y="1149"/>
                  </a:lnTo>
                  <a:lnTo>
                    <a:pt x="327" y="1159"/>
                  </a:lnTo>
                  <a:lnTo>
                    <a:pt x="326" y="1167"/>
                  </a:lnTo>
                  <a:lnTo>
                    <a:pt x="326" y="1169"/>
                  </a:lnTo>
                  <a:lnTo>
                    <a:pt x="324" y="1170"/>
                  </a:lnTo>
                  <a:lnTo>
                    <a:pt x="317" y="1172"/>
                  </a:lnTo>
                  <a:lnTo>
                    <a:pt x="308" y="1175"/>
                  </a:lnTo>
                  <a:lnTo>
                    <a:pt x="293" y="1178"/>
                  </a:lnTo>
                  <a:lnTo>
                    <a:pt x="275" y="1183"/>
                  </a:lnTo>
                  <a:lnTo>
                    <a:pt x="253" y="1188"/>
                  </a:lnTo>
                  <a:lnTo>
                    <a:pt x="226" y="1194"/>
                  </a:lnTo>
                  <a:lnTo>
                    <a:pt x="196" y="1200"/>
                  </a:lnTo>
                  <a:lnTo>
                    <a:pt x="162" y="1205"/>
                  </a:lnTo>
                  <a:lnTo>
                    <a:pt x="124" y="1212"/>
                  </a:lnTo>
                  <a:lnTo>
                    <a:pt x="82" y="1218"/>
                  </a:lnTo>
                  <a:lnTo>
                    <a:pt x="81" y="1215"/>
                  </a:lnTo>
                  <a:lnTo>
                    <a:pt x="79" y="1209"/>
                  </a:lnTo>
                  <a:lnTo>
                    <a:pt x="76" y="1200"/>
                  </a:lnTo>
                  <a:lnTo>
                    <a:pt x="72" y="1188"/>
                  </a:lnTo>
                  <a:lnTo>
                    <a:pt x="68" y="1173"/>
                  </a:lnTo>
                  <a:lnTo>
                    <a:pt x="63" y="1157"/>
                  </a:lnTo>
                  <a:lnTo>
                    <a:pt x="59" y="1138"/>
                  </a:lnTo>
                  <a:lnTo>
                    <a:pt x="56" y="1118"/>
                  </a:lnTo>
                  <a:lnTo>
                    <a:pt x="53" y="1098"/>
                  </a:lnTo>
                  <a:lnTo>
                    <a:pt x="42" y="1013"/>
                  </a:lnTo>
                  <a:lnTo>
                    <a:pt x="33" y="933"/>
                  </a:lnTo>
                  <a:lnTo>
                    <a:pt x="26" y="857"/>
                  </a:lnTo>
                  <a:lnTo>
                    <a:pt x="19" y="786"/>
                  </a:lnTo>
                  <a:lnTo>
                    <a:pt x="13" y="720"/>
                  </a:lnTo>
                  <a:lnTo>
                    <a:pt x="9" y="658"/>
                  </a:lnTo>
                  <a:lnTo>
                    <a:pt x="6" y="601"/>
                  </a:lnTo>
                  <a:lnTo>
                    <a:pt x="4" y="548"/>
                  </a:lnTo>
                  <a:lnTo>
                    <a:pt x="2" y="500"/>
                  </a:lnTo>
                  <a:lnTo>
                    <a:pt x="1" y="456"/>
                  </a:lnTo>
                  <a:lnTo>
                    <a:pt x="0" y="417"/>
                  </a:lnTo>
                  <a:lnTo>
                    <a:pt x="0" y="382"/>
                  </a:lnTo>
                  <a:lnTo>
                    <a:pt x="1" y="351"/>
                  </a:lnTo>
                  <a:lnTo>
                    <a:pt x="2" y="325"/>
                  </a:lnTo>
                  <a:lnTo>
                    <a:pt x="3" y="303"/>
                  </a:lnTo>
                  <a:lnTo>
                    <a:pt x="4" y="285"/>
                  </a:lnTo>
                  <a:lnTo>
                    <a:pt x="5" y="272"/>
                  </a:lnTo>
                  <a:lnTo>
                    <a:pt x="7" y="263"/>
                  </a:lnTo>
                  <a:lnTo>
                    <a:pt x="8" y="258"/>
                  </a:lnTo>
                  <a:lnTo>
                    <a:pt x="13" y="245"/>
                  </a:lnTo>
                  <a:lnTo>
                    <a:pt x="20" y="230"/>
                  </a:lnTo>
                  <a:lnTo>
                    <a:pt x="29" y="212"/>
                  </a:lnTo>
                  <a:lnTo>
                    <a:pt x="38" y="194"/>
                  </a:lnTo>
                  <a:lnTo>
                    <a:pt x="49" y="175"/>
                  </a:lnTo>
                  <a:lnTo>
                    <a:pt x="59" y="155"/>
                  </a:lnTo>
                  <a:lnTo>
                    <a:pt x="82" y="116"/>
                  </a:lnTo>
                  <a:lnTo>
                    <a:pt x="93" y="97"/>
                  </a:lnTo>
                  <a:lnTo>
                    <a:pt x="104" y="80"/>
                  </a:lnTo>
                  <a:lnTo>
                    <a:pt x="113" y="64"/>
                  </a:lnTo>
                  <a:lnTo>
                    <a:pt x="122" y="50"/>
                  </a:lnTo>
                  <a:lnTo>
                    <a:pt x="129" y="39"/>
                  </a:lnTo>
                  <a:lnTo>
                    <a:pt x="134" y="30"/>
                  </a:lnTo>
                  <a:lnTo>
                    <a:pt x="138" y="24"/>
                  </a:lnTo>
                  <a:lnTo>
                    <a:pt x="139" y="2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 flipH="1">
              <a:off x="7383200" y="3824603"/>
              <a:ext cx="713440" cy="627840"/>
              <a:chOff x="4669984" y="3594509"/>
              <a:chExt cx="1055857" cy="811868"/>
            </a:xfrm>
          </p:grpSpPr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5595999" y="3594509"/>
                <a:ext cx="129842" cy="6477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6" y="15"/>
                  </a:cxn>
                  <a:cxn ang="0">
                    <a:pos x="11" y="28"/>
                  </a:cxn>
                  <a:cxn ang="0">
                    <a:pos x="17" y="44"/>
                  </a:cxn>
                  <a:cxn ang="0">
                    <a:pos x="23" y="64"/>
                  </a:cxn>
                  <a:cxn ang="0">
                    <a:pos x="31" y="88"/>
                  </a:cxn>
                  <a:cxn ang="0">
                    <a:pos x="38" y="117"/>
                  </a:cxn>
                  <a:cxn ang="0">
                    <a:pos x="46" y="150"/>
                  </a:cxn>
                  <a:cxn ang="0">
                    <a:pos x="55" y="188"/>
                  </a:cxn>
                  <a:cxn ang="0">
                    <a:pos x="63" y="230"/>
                  </a:cxn>
                  <a:cxn ang="0">
                    <a:pos x="71" y="277"/>
                  </a:cxn>
                  <a:cxn ang="0">
                    <a:pos x="78" y="330"/>
                  </a:cxn>
                  <a:cxn ang="0">
                    <a:pos x="85" y="387"/>
                  </a:cxn>
                  <a:cxn ang="0">
                    <a:pos x="91" y="449"/>
                  </a:cxn>
                  <a:cxn ang="0">
                    <a:pos x="67" y="454"/>
                  </a:cxn>
                  <a:cxn ang="0">
                    <a:pos x="67" y="452"/>
                  </a:cxn>
                  <a:cxn ang="0">
                    <a:pos x="66" y="443"/>
                  </a:cxn>
                  <a:cxn ang="0">
                    <a:pos x="65" y="431"/>
                  </a:cxn>
                  <a:cxn ang="0">
                    <a:pos x="64" y="414"/>
                  </a:cxn>
                  <a:cxn ang="0">
                    <a:pos x="63" y="394"/>
                  </a:cxn>
                  <a:cxn ang="0">
                    <a:pos x="61" y="369"/>
                  </a:cxn>
                  <a:cxn ang="0">
                    <a:pos x="59" y="342"/>
                  </a:cxn>
                  <a:cxn ang="0">
                    <a:pos x="55" y="312"/>
                  </a:cxn>
                  <a:cxn ang="0">
                    <a:pos x="52" y="280"/>
                  </a:cxn>
                  <a:cxn ang="0">
                    <a:pos x="48" y="246"/>
                  </a:cxn>
                  <a:cxn ang="0">
                    <a:pos x="43" y="212"/>
                  </a:cxn>
                  <a:cxn ang="0">
                    <a:pos x="38" y="176"/>
                  </a:cxn>
                  <a:cxn ang="0">
                    <a:pos x="25" y="104"/>
                  </a:cxn>
                  <a:cxn ang="0">
                    <a:pos x="18" y="68"/>
                  </a:cxn>
                  <a:cxn ang="0">
                    <a:pos x="9" y="33"/>
                  </a:cxn>
                  <a:cxn ang="0">
                    <a:pos x="0" y="0"/>
                  </a:cxn>
                </a:cxnLst>
                <a:rect l="0" t="0" r="r" b="b"/>
                <a:pathLst>
                  <a:path w="91" h="454">
                    <a:moveTo>
                      <a:pt x="0" y="0"/>
                    </a:moveTo>
                    <a:lnTo>
                      <a:pt x="3" y="6"/>
                    </a:lnTo>
                    <a:lnTo>
                      <a:pt x="6" y="15"/>
                    </a:lnTo>
                    <a:lnTo>
                      <a:pt x="11" y="28"/>
                    </a:lnTo>
                    <a:lnTo>
                      <a:pt x="17" y="44"/>
                    </a:lnTo>
                    <a:lnTo>
                      <a:pt x="23" y="64"/>
                    </a:lnTo>
                    <a:lnTo>
                      <a:pt x="31" y="88"/>
                    </a:lnTo>
                    <a:lnTo>
                      <a:pt x="38" y="117"/>
                    </a:lnTo>
                    <a:lnTo>
                      <a:pt x="46" y="150"/>
                    </a:lnTo>
                    <a:lnTo>
                      <a:pt x="55" y="188"/>
                    </a:lnTo>
                    <a:lnTo>
                      <a:pt x="63" y="230"/>
                    </a:lnTo>
                    <a:lnTo>
                      <a:pt x="71" y="277"/>
                    </a:lnTo>
                    <a:lnTo>
                      <a:pt x="78" y="330"/>
                    </a:lnTo>
                    <a:lnTo>
                      <a:pt x="85" y="387"/>
                    </a:lnTo>
                    <a:lnTo>
                      <a:pt x="91" y="449"/>
                    </a:lnTo>
                    <a:lnTo>
                      <a:pt x="67" y="454"/>
                    </a:lnTo>
                    <a:lnTo>
                      <a:pt x="67" y="452"/>
                    </a:lnTo>
                    <a:lnTo>
                      <a:pt x="66" y="443"/>
                    </a:lnTo>
                    <a:lnTo>
                      <a:pt x="65" y="431"/>
                    </a:lnTo>
                    <a:lnTo>
                      <a:pt x="64" y="414"/>
                    </a:lnTo>
                    <a:lnTo>
                      <a:pt x="63" y="394"/>
                    </a:lnTo>
                    <a:lnTo>
                      <a:pt x="61" y="369"/>
                    </a:lnTo>
                    <a:lnTo>
                      <a:pt x="59" y="342"/>
                    </a:lnTo>
                    <a:lnTo>
                      <a:pt x="55" y="312"/>
                    </a:lnTo>
                    <a:lnTo>
                      <a:pt x="52" y="280"/>
                    </a:lnTo>
                    <a:lnTo>
                      <a:pt x="48" y="246"/>
                    </a:lnTo>
                    <a:lnTo>
                      <a:pt x="43" y="212"/>
                    </a:lnTo>
                    <a:lnTo>
                      <a:pt x="38" y="176"/>
                    </a:lnTo>
                    <a:lnTo>
                      <a:pt x="25" y="104"/>
                    </a:lnTo>
                    <a:lnTo>
                      <a:pt x="18" y="68"/>
                    </a:lnTo>
                    <a:lnTo>
                      <a:pt x="9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4669984" y="3654436"/>
                <a:ext cx="51366" cy="75194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1" y="44"/>
                  </a:cxn>
                  <a:cxn ang="0">
                    <a:pos x="27" y="132"/>
                  </a:cxn>
                  <a:cxn ang="0">
                    <a:pos x="25" y="176"/>
                  </a:cxn>
                  <a:cxn ang="0">
                    <a:pos x="24" y="219"/>
                  </a:cxn>
                  <a:cxn ang="0">
                    <a:pos x="24" y="300"/>
                  </a:cxn>
                  <a:cxn ang="0">
                    <a:pos x="25" y="337"/>
                  </a:cxn>
                  <a:cxn ang="0">
                    <a:pos x="26" y="372"/>
                  </a:cxn>
                  <a:cxn ang="0">
                    <a:pos x="27" y="405"/>
                  </a:cxn>
                  <a:cxn ang="0">
                    <a:pos x="28" y="434"/>
                  </a:cxn>
                  <a:cxn ang="0">
                    <a:pos x="29" y="460"/>
                  </a:cxn>
                  <a:cxn ang="0">
                    <a:pos x="31" y="482"/>
                  </a:cxn>
                  <a:cxn ang="0">
                    <a:pos x="31" y="500"/>
                  </a:cxn>
                  <a:cxn ang="0">
                    <a:pos x="32" y="513"/>
                  </a:cxn>
                  <a:cxn ang="0">
                    <a:pos x="33" y="521"/>
                  </a:cxn>
                  <a:cxn ang="0">
                    <a:pos x="33" y="523"/>
                  </a:cxn>
                  <a:cxn ang="0">
                    <a:pos x="9" y="527"/>
                  </a:cxn>
                  <a:cxn ang="0">
                    <a:pos x="4" y="464"/>
                  </a:cxn>
                  <a:cxn ang="0">
                    <a:pos x="2" y="406"/>
                  </a:cxn>
                  <a:cxn ang="0">
                    <a:pos x="0" y="350"/>
                  </a:cxn>
                  <a:cxn ang="0">
                    <a:pos x="0" y="299"/>
                  </a:cxn>
                  <a:cxn ang="0">
                    <a:pos x="2" y="252"/>
                  </a:cxn>
                  <a:cxn ang="0">
                    <a:pos x="4" y="208"/>
                  </a:cxn>
                  <a:cxn ang="0">
                    <a:pos x="8" y="169"/>
                  </a:cxn>
                  <a:cxn ang="0">
                    <a:pos x="11" y="134"/>
                  </a:cxn>
                  <a:cxn ang="0">
                    <a:pos x="15" y="103"/>
                  </a:cxn>
                  <a:cxn ang="0">
                    <a:pos x="19" y="76"/>
                  </a:cxn>
                  <a:cxn ang="0">
                    <a:pos x="23" y="52"/>
                  </a:cxn>
                  <a:cxn ang="0">
                    <a:pos x="27" y="33"/>
                  </a:cxn>
                  <a:cxn ang="0">
                    <a:pos x="31" y="18"/>
                  </a:cxn>
                  <a:cxn ang="0">
                    <a:pos x="33" y="8"/>
                  </a:cxn>
                  <a:cxn ang="0">
                    <a:pos x="35" y="2"/>
                  </a:cxn>
                  <a:cxn ang="0">
                    <a:pos x="36" y="0"/>
                  </a:cxn>
                </a:cxnLst>
                <a:rect l="0" t="0" r="r" b="b"/>
                <a:pathLst>
                  <a:path w="36" h="527">
                    <a:moveTo>
                      <a:pt x="36" y="0"/>
                    </a:moveTo>
                    <a:lnTo>
                      <a:pt x="31" y="44"/>
                    </a:lnTo>
                    <a:lnTo>
                      <a:pt x="27" y="132"/>
                    </a:lnTo>
                    <a:lnTo>
                      <a:pt x="25" y="176"/>
                    </a:lnTo>
                    <a:lnTo>
                      <a:pt x="24" y="219"/>
                    </a:lnTo>
                    <a:lnTo>
                      <a:pt x="24" y="300"/>
                    </a:lnTo>
                    <a:lnTo>
                      <a:pt x="25" y="337"/>
                    </a:lnTo>
                    <a:lnTo>
                      <a:pt x="26" y="372"/>
                    </a:lnTo>
                    <a:lnTo>
                      <a:pt x="27" y="405"/>
                    </a:lnTo>
                    <a:lnTo>
                      <a:pt x="28" y="434"/>
                    </a:lnTo>
                    <a:lnTo>
                      <a:pt x="29" y="460"/>
                    </a:lnTo>
                    <a:lnTo>
                      <a:pt x="31" y="482"/>
                    </a:lnTo>
                    <a:lnTo>
                      <a:pt x="31" y="500"/>
                    </a:lnTo>
                    <a:lnTo>
                      <a:pt x="32" y="513"/>
                    </a:lnTo>
                    <a:lnTo>
                      <a:pt x="33" y="521"/>
                    </a:lnTo>
                    <a:lnTo>
                      <a:pt x="33" y="523"/>
                    </a:lnTo>
                    <a:lnTo>
                      <a:pt x="9" y="527"/>
                    </a:lnTo>
                    <a:lnTo>
                      <a:pt x="4" y="464"/>
                    </a:lnTo>
                    <a:lnTo>
                      <a:pt x="2" y="406"/>
                    </a:lnTo>
                    <a:lnTo>
                      <a:pt x="0" y="350"/>
                    </a:lnTo>
                    <a:lnTo>
                      <a:pt x="0" y="299"/>
                    </a:lnTo>
                    <a:lnTo>
                      <a:pt x="2" y="252"/>
                    </a:lnTo>
                    <a:lnTo>
                      <a:pt x="4" y="208"/>
                    </a:lnTo>
                    <a:lnTo>
                      <a:pt x="8" y="169"/>
                    </a:lnTo>
                    <a:lnTo>
                      <a:pt x="11" y="134"/>
                    </a:lnTo>
                    <a:lnTo>
                      <a:pt x="15" y="103"/>
                    </a:lnTo>
                    <a:lnTo>
                      <a:pt x="19" y="76"/>
                    </a:lnTo>
                    <a:lnTo>
                      <a:pt x="23" y="52"/>
                    </a:lnTo>
                    <a:lnTo>
                      <a:pt x="27" y="33"/>
                    </a:lnTo>
                    <a:lnTo>
                      <a:pt x="31" y="18"/>
                    </a:lnTo>
                    <a:lnTo>
                      <a:pt x="33" y="8"/>
                    </a:lnTo>
                    <a:lnTo>
                      <a:pt x="35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flipH="1">
              <a:off x="7504680" y="3448342"/>
              <a:ext cx="575571" cy="1313057"/>
              <a:chOff x="4694240" y="3107959"/>
              <a:chExt cx="851819" cy="1697932"/>
            </a:xfrm>
          </p:grpSpPr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4694240" y="3150764"/>
                <a:ext cx="572160" cy="1655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5" y="1"/>
                  </a:cxn>
                  <a:cxn ang="0">
                    <a:pos x="113" y="144"/>
                  </a:cxn>
                  <a:cxn ang="0">
                    <a:pos x="173" y="150"/>
                  </a:cxn>
                  <a:cxn ang="0">
                    <a:pos x="148" y="189"/>
                  </a:cxn>
                  <a:cxn ang="0">
                    <a:pos x="362" y="348"/>
                  </a:cxn>
                  <a:cxn ang="0">
                    <a:pos x="362" y="351"/>
                  </a:cxn>
                  <a:cxn ang="0">
                    <a:pos x="363" y="359"/>
                  </a:cxn>
                  <a:cxn ang="0">
                    <a:pos x="364" y="372"/>
                  </a:cxn>
                  <a:cxn ang="0">
                    <a:pos x="365" y="389"/>
                  </a:cxn>
                  <a:cxn ang="0">
                    <a:pos x="367" y="411"/>
                  </a:cxn>
                  <a:cxn ang="0">
                    <a:pos x="369" y="437"/>
                  </a:cxn>
                  <a:cxn ang="0">
                    <a:pos x="371" y="465"/>
                  </a:cxn>
                  <a:cxn ang="0">
                    <a:pos x="373" y="497"/>
                  </a:cxn>
                  <a:cxn ang="0">
                    <a:pos x="376" y="530"/>
                  </a:cxn>
                  <a:cxn ang="0">
                    <a:pos x="378" y="566"/>
                  </a:cxn>
                  <a:cxn ang="0">
                    <a:pos x="381" y="604"/>
                  </a:cxn>
                  <a:cxn ang="0">
                    <a:pos x="383" y="642"/>
                  </a:cxn>
                  <a:cxn ang="0">
                    <a:pos x="391" y="763"/>
                  </a:cxn>
                  <a:cxn ang="0">
                    <a:pos x="393" y="802"/>
                  </a:cxn>
                  <a:cxn ang="0">
                    <a:pos x="395" y="841"/>
                  </a:cxn>
                  <a:cxn ang="0">
                    <a:pos x="397" y="879"/>
                  </a:cxn>
                  <a:cxn ang="0">
                    <a:pos x="398" y="916"/>
                  </a:cxn>
                  <a:cxn ang="0">
                    <a:pos x="400" y="950"/>
                  </a:cxn>
                  <a:cxn ang="0">
                    <a:pos x="401" y="982"/>
                  </a:cxn>
                  <a:cxn ang="0">
                    <a:pos x="401" y="1037"/>
                  </a:cxn>
                  <a:cxn ang="0">
                    <a:pos x="400" y="1056"/>
                  </a:cxn>
                  <a:cxn ang="0">
                    <a:pos x="397" y="1083"/>
                  </a:cxn>
                  <a:cxn ang="0">
                    <a:pos x="392" y="1111"/>
                  </a:cxn>
                  <a:cxn ang="0">
                    <a:pos x="387" y="1137"/>
                  </a:cxn>
                  <a:cxn ang="0">
                    <a:pos x="380" y="1160"/>
                  </a:cxn>
                  <a:cxn ang="0">
                    <a:pos x="379" y="1138"/>
                  </a:cxn>
                  <a:cxn ang="0">
                    <a:pos x="378" y="1110"/>
                  </a:cxn>
                  <a:cxn ang="0">
                    <a:pos x="378" y="1079"/>
                  </a:cxn>
                  <a:cxn ang="0">
                    <a:pos x="377" y="1043"/>
                  </a:cxn>
                  <a:cxn ang="0">
                    <a:pos x="375" y="1003"/>
                  </a:cxn>
                  <a:cxn ang="0">
                    <a:pos x="374" y="961"/>
                  </a:cxn>
                  <a:cxn ang="0">
                    <a:pos x="373" y="915"/>
                  </a:cxn>
                  <a:cxn ang="0">
                    <a:pos x="371" y="868"/>
                  </a:cxn>
                  <a:cxn ang="0">
                    <a:pos x="369" y="820"/>
                  </a:cxn>
                  <a:cxn ang="0">
                    <a:pos x="367" y="771"/>
                  </a:cxn>
                  <a:cxn ang="0">
                    <a:pos x="364" y="721"/>
                  </a:cxn>
                  <a:cxn ang="0">
                    <a:pos x="363" y="672"/>
                  </a:cxn>
                  <a:cxn ang="0">
                    <a:pos x="360" y="623"/>
                  </a:cxn>
                  <a:cxn ang="0">
                    <a:pos x="358" y="577"/>
                  </a:cxn>
                  <a:cxn ang="0">
                    <a:pos x="355" y="532"/>
                  </a:cxn>
                  <a:cxn ang="0">
                    <a:pos x="352" y="489"/>
                  </a:cxn>
                  <a:cxn ang="0">
                    <a:pos x="350" y="450"/>
                  </a:cxn>
                  <a:cxn ang="0">
                    <a:pos x="346" y="415"/>
                  </a:cxn>
                  <a:cxn ang="0">
                    <a:pos x="344" y="383"/>
                  </a:cxn>
                  <a:cxn ang="0">
                    <a:pos x="341" y="356"/>
                  </a:cxn>
                  <a:cxn ang="0">
                    <a:pos x="134" y="194"/>
                  </a:cxn>
                  <a:cxn ang="0">
                    <a:pos x="151" y="161"/>
                  </a:cxn>
                  <a:cxn ang="0">
                    <a:pos x="100" y="156"/>
                  </a:cxn>
                  <a:cxn ang="0">
                    <a:pos x="0" y="0"/>
                  </a:cxn>
                </a:cxnLst>
                <a:rect l="0" t="0" r="r" b="b"/>
                <a:pathLst>
                  <a:path w="401" h="1160">
                    <a:moveTo>
                      <a:pt x="0" y="0"/>
                    </a:moveTo>
                    <a:lnTo>
                      <a:pt x="5" y="1"/>
                    </a:lnTo>
                    <a:lnTo>
                      <a:pt x="15" y="1"/>
                    </a:lnTo>
                    <a:lnTo>
                      <a:pt x="113" y="144"/>
                    </a:lnTo>
                    <a:lnTo>
                      <a:pt x="173" y="150"/>
                    </a:lnTo>
                    <a:lnTo>
                      <a:pt x="148" y="189"/>
                    </a:lnTo>
                    <a:lnTo>
                      <a:pt x="362" y="348"/>
                    </a:lnTo>
                    <a:lnTo>
                      <a:pt x="362" y="351"/>
                    </a:lnTo>
                    <a:lnTo>
                      <a:pt x="363" y="359"/>
                    </a:lnTo>
                    <a:lnTo>
                      <a:pt x="364" y="372"/>
                    </a:lnTo>
                    <a:lnTo>
                      <a:pt x="365" y="389"/>
                    </a:lnTo>
                    <a:lnTo>
                      <a:pt x="367" y="411"/>
                    </a:lnTo>
                    <a:lnTo>
                      <a:pt x="369" y="437"/>
                    </a:lnTo>
                    <a:lnTo>
                      <a:pt x="371" y="465"/>
                    </a:lnTo>
                    <a:lnTo>
                      <a:pt x="373" y="497"/>
                    </a:lnTo>
                    <a:lnTo>
                      <a:pt x="376" y="530"/>
                    </a:lnTo>
                    <a:lnTo>
                      <a:pt x="378" y="566"/>
                    </a:lnTo>
                    <a:lnTo>
                      <a:pt x="381" y="604"/>
                    </a:lnTo>
                    <a:lnTo>
                      <a:pt x="383" y="642"/>
                    </a:lnTo>
                    <a:lnTo>
                      <a:pt x="391" y="763"/>
                    </a:lnTo>
                    <a:lnTo>
                      <a:pt x="393" y="802"/>
                    </a:lnTo>
                    <a:lnTo>
                      <a:pt x="395" y="841"/>
                    </a:lnTo>
                    <a:lnTo>
                      <a:pt x="397" y="879"/>
                    </a:lnTo>
                    <a:lnTo>
                      <a:pt x="398" y="916"/>
                    </a:lnTo>
                    <a:lnTo>
                      <a:pt x="400" y="950"/>
                    </a:lnTo>
                    <a:lnTo>
                      <a:pt x="401" y="982"/>
                    </a:lnTo>
                    <a:lnTo>
                      <a:pt x="401" y="1037"/>
                    </a:lnTo>
                    <a:lnTo>
                      <a:pt x="400" y="1056"/>
                    </a:lnTo>
                    <a:lnTo>
                      <a:pt x="397" y="1083"/>
                    </a:lnTo>
                    <a:lnTo>
                      <a:pt x="392" y="1111"/>
                    </a:lnTo>
                    <a:lnTo>
                      <a:pt x="387" y="1137"/>
                    </a:lnTo>
                    <a:lnTo>
                      <a:pt x="380" y="1160"/>
                    </a:lnTo>
                    <a:lnTo>
                      <a:pt x="379" y="1138"/>
                    </a:lnTo>
                    <a:lnTo>
                      <a:pt x="378" y="1110"/>
                    </a:lnTo>
                    <a:lnTo>
                      <a:pt x="378" y="1079"/>
                    </a:lnTo>
                    <a:lnTo>
                      <a:pt x="377" y="1043"/>
                    </a:lnTo>
                    <a:lnTo>
                      <a:pt x="375" y="1003"/>
                    </a:lnTo>
                    <a:lnTo>
                      <a:pt x="374" y="961"/>
                    </a:lnTo>
                    <a:lnTo>
                      <a:pt x="373" y="915"/>
                    </a:lnTo>
                    <a:lnTo>
                      <a:pt x="371" y="868"/>
                    </a:lnTo>
                    <a:lnTo>
                      <a:pt x="369" y="820"/>
                    </a:lnTo>
                    <a:lnTo>
                      <a:pt x="367" y="771"/>
                    </a:lnTo>
                    <a:lnTo>
                      <a:pt x="364" y="721"/>
                    </a:lnTo>
                    <a:lnTo>
                      <a:pt x="363" y="672"/>
                    </a:lnTo>
                    <a:lnTo>
                      <a:pt x="360" y="623"/>
                    </a:lnTo>
                    <a:lnTo>
                      <a:pt x="358" y="577"/>
                    </a:lnTo>
                    <a:lnTo>
                      <a:pt x="355" y="532"/>
                    </a:lnTo>
                    <a:lnTo>
                      <a:pt x="352" y="489"/>
                    </a:lnTo>
                    <a:lnTo>
                      <a:pt x="350" y="450"/>
                    </a:lnTo>
                    <a:lnTo>
                      <a:pt x="346" y="415"/>
                    </a:lnTo>
                    <a:lnTo>
                      <a:pt x="344" y="383"/>
                    </a:lnTo>
                    <a:lnTo>
                      <a:pt x="341" y="356"/>
                    </a:lnTo>
                    <a:lnTo>
                      <a:pt x="134" y="194"/>
                    </a:lnTo>
                    <a:lnTo>
                      <a:pt x="151" y="161"/>
                    </a:lnTo>
                    <a:lnTo>
                      <a:pt x="10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5203619" y="3107959"/>
                <a:ext cx="342440" cy="555038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09" y="158"/>
                  </a:cxn>
                  <a:cxn ang="0">
                    <a:pos x="165" y="166"/>
                  </a:cxn>
                  <a:cxn ang="0">
                    <a:pos x="195" y="189"/>
                  </a:cxn>
                  <a:cxn ang="0">
                    <a:pos x="2" y="389"/>
                  </a:cxn>
                  <a:cxn ang="0">
                    <a:pos x="0" y="370"/>
                  </a:cxn>
                  <a:cxn ang="0">
                    <a:pos x="180" y="192"/>
                  </a:cxn>
                  <a:cxn ang="0">
                    <a:pos x="136" y="161"/>
                  </a:cxn>
                  <a:cxn ang="0">
                    <a:pos x="197" y="148"/>
                  </a:cxn>
                  <a:cxn ang="0">
                    <a:pos x="227" y="2"/>
                  </a:cxn>
                  <a:cxn ang="0">
                    <a:pos x="240" y="0"/>
                  </a:cxn>
                </a:cxnLst>
                <a:rect l="0" t="0" r="r" b="b"/>
                <a:pathLst>
                  <a:path w="240" h="389">
                    <a:moveTo>
                      <a:pt x="240" y="0"/>
                    </a:moveTo>
                    <a:lnTo>
                      <a:pt x="209" y="158"/>
                    </a:lnTo>
                    <a:lnTo>
                      <a:pt x="165" y="166"/>
                    </a:lnTo>
                    <a:lnTo>
                      <a:pt x="195" y="189"/>
                    </a:lnTo>
                    <a:lnTo>
                      <a:pt x="2" y="389"/>
                    </a:lnTo>
                    <a:lnTo>
                      <a:pt x="0" y="370"/>
                    </a:lnTo>
                    <a:lnTo>
                      <a:pt x="180" y="192"/>
                    </a:lnTo>
                    <a:lnTo>
                      <a:pt x="136" y="161"/>
                    </a:lnTo>
                    <a:lnTo>
                      <a:pt x="197" y="148"/>
                    </a:lnTo>
                    <a:lnTo>
                      <a:pt x="227" y="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33"/>
              <p:cNvSpPr>
                <a:spLocks/>
              </p:cNvSpPr>
              <p:nvPr/>
            </p:nvSpPr>
            <p:spPr bwMode="auto">
              <a:xfrm>
                <a:off x="5169375" y="3438984"/>
                <a:ext cx="38525" cy="212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1"/>
                  </a:cxn>
                  <a:cxn ang="0">
                    <a:pos x="27" y="141"/>
                  </a:cxn>
                  <a:cxn ang="0">
                    <a:pos x="9" y="149"/>
                  </a:cxn>
                  <a:cxn ang="0">
                    <a:pos x="0" y="0"/>
                  </a:cxn>
                </a:cxnLst>
                <a:rect l="0" t="0" r="r" b="b"/>
                <a:pathLst>
                  <a:path w="27" h="149">
                    <a:moveTo>
                      <a:pt x="0" y="0"/>
                    </a:moveTo>
                    <a:lnTo>
                      <a:pt x="22" y="21"/>
                    </a:lnTo>
                    <a:lnTo>
                      <a:pt x="27" y="141"/>
                    </a:lnTo>
                    <a:lnTo>
                      <a:pt x="9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3" name="Freeform 34"/>
            <p:cNvSpPr>
              <a:spLocks/>
            </p:cNvSpPr>
            <p:nvPr/>
          </p:nvSpPr>
          <p:spPr bwMode="auto">
            <a:xfrm flipH="1">
              <a:off x="7531673" y="3447237"/>
              <a:ext cx="68452" cy="49101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5" y="0"/>
                </a:cxn>
                <a:cxn ang="0">
                  <a:pos x="66" y="1"/>
                </a:cxn>
                <a:cxn ang="0">
                  <a:pos x="67" y="2"/>
                </a:cxn>
                <a:cxn ang="0">
                  <a:pos x="69" y="3"/>
                </a:cxn>
                <a:cxn ang="0">
                  <a:pos x="69" y="5"/>
                </a:cxn>
                <a:cxn ang="0">
                  <a:pos x="70" y="5"/>
                </a:cxn>
                <a:cxn ang="0">
                  <a:pos x="70" y="17"/>
                </a:cxn>
                <a:cxn ang="0">
                  <a:pos x="71" y="30"/>
                </a:cxn>
                <a:cxn ang="0">
                  <a:pos x="71" y="70"/>
                </a:cxn>
                <a:cxn ang="0">
                  <a:pos x="70" y="95"/>
                </a:cxn>
                <a:cxn ang="0">
                  <a:pos x="69" y="123"/>
                </a:cxn>
                <a:cxn ang="0">
                  <a:pos x="68" y="154"/>
                </a:cxn>
                <a:cxn ang="0">
                  <a:pos x="66" y="186"/>
                </a:cxn>
                <a:cxn ang="0">
                  <a:pos x="63" y="220"/>
                </a:cxn>
                <a:cxn ang="0">
                  <a:pos x="60" y="254"/>
                </a:cxn>
                <a:cxn ang="0">
                  <a:pos x="56" y="289"/>
                </a:cxn>
                <a:cxn ang="0">
                  <a:pos x="51" y="322"/>
                </a:cxn>
                <a:cxn ang="0">
                  <a:pos x="44" y="356"/>
                </a:cxn>
                <a:cxn ang="0">
                  <a:pos x="37" y="388"/>
                </a:cxn>
                <a:cxn ang="0">
                  <a:pos x="28" y="418"/>
                </a:cxn>
                <a:cxn ang="0">
                  <a:pos x="18" y="445"/>
                </a:cxn>
                <a:cxn ang="0">
                  <a:pos x="0" y="442"/>
                </a:cxn>
                <a:cxn ang="0">
                  <a:pos x="3" y="438"/>
                </a:cxn>
                <a:cxn ang="0">
                  <a:pos x="8" y="420"/>
                </a:cxn>
                <a:cxn ang="0">
                  <a:pos x="12" y="407"/>
                </a:cxn>
                <a:cxn ang="0">
                  <a:pos x="21" y="371"/>
                </a:cxn>
                <a:cxn ang="0">
                  <a:pos x="26" y="348"/>
                </a:cxn>
                <a:cxn ang="0">
                  <a:pos x="32" y="320"/>
                </a:cxn>
                <a:cxn ang="0">
                  <a:pos x="36" y="289"/>
                </a:cxn>
                <a:cxn ang="0">
                  <a:pos x="41" y="253"/>
                </a:cxn>
                <a:cxn ang="0">
                  <a:pos x="45" y="213"/>
                </a:cxn>
                <a:cxn ang="0">
                  <a:pos x="49" y="169"/>
                </a:cxn>
                <a:cxn ang="0">
                  <a:pos x="52" y="121"/>
                </a:cxn>
                <a:cxn ang="0">
                  <a:pos x="54" y="67"/>
                </a:cxn>
                <a:cxn ang="0">
                  <a:pos x="55" y="9"/>
                </a:cxn>
                <a:cxn ang="0">
                  <a:pos x="55" y="6"/>
                </a:cxn>
                <a:cxn ang="0">
                  <a:pos x="56" y="5"/>
                </a:cxn>
                <a:cxn ang="0">
                  <a:pos x="58" y="2"/>
                </a:cxn>
                <a:cxn ang="0">
                  <a:pos x="60" y="1"/>
                </a:cxn>
                <a:cxn ang="0">
                  <a:pos x="62" y="0"/>
                </a:cxn>
              </a:cxnLst>
              <a:rect l="0" t="0" r="r" b="b"/>
              <a:pathLst>
                <a:path w="71" h="445">
                  <a:moveTo>
                    <a:pt x="62" y="0"/>
                  </a:moveTo>
                  <a:lnTo>
                    <a:pt x="65" y="0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69" y="3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0" y="17"/>
                  </a:lnTo>
                  <a:lnTo>
                    <a:pt x="71" y="30"/>
                  </a:lnTo>
                  <a:lnTo>
                    <a:pt x="71" y="70"/>
                  </a:lnTo>
                  <a:lnTo>
                    <a:pt x="70" y="95"/>
                  </a:lnTo>
                  <a:lnTo>
                    <a:pt x="69" y="123"/>
                  </a:lnTo>
                  <a:lnTo>
                    <a:pt x="68" y="154"/>
                  </a:lnTo>
                  <a:lnTo>
                    <a:pt x="66" y="186"/>
                  </a:lnTo>
                  <a:lnTo>
                    <a:pt x="63" y="220"/>
                  </a:lnTo>
                  <a:lnTo>
                    <a:pt x="60" y="254"/>
                  </a:lnTo>
                  <a:lnTo>
                    <a:pt x="56" y="289"/>
                  </a:lnTo>
                  <a:lnTo>
                    <a:pt x="51" y="322"/>
                  </a:lnTo>
                  <a:lnTo>
                    <a:pt x="44" y="356"/>
                  </a:lnTo>
                  <a:lnTo>
                    <a:pt x="37" y="388"/>
                  </a:lnTo>
                  <a:lnTo>
                    <a:pt x="28" y="418"/>
                  </a:lnTo>
                  <a:lnTo>
                    <a:pt x="18" y="445"/>
                  </a:lnTo>
                  <a:lnTo>
                    <a:pt x="0" y="442"/>
                  </a:lnTo>
                  <a:lnTo>
                    <a:pt x="3" y="438"/>
                  </a:lnTo>
                  <a:lnTo>
                    <a:pt x="8" y="420"/>
                  </a:lnTo>
                  <a:lnTo>
                    <a:pt x="12" y="407"/>
                  </a:lnTo>
                  <a:lnTo>
                    <a:pt x="21" y="371"/>
                  </a:lnTo>
                  <a:lnTo>
                    <a:pt x="26" y="348"/>
                  </a:lnTo>
                  <a:lnTo>
                    <a:pt x="32" y="320"/>
                  </a:lnTo>
                  <a:lnTo>
                    <a:pt x="36" y="289"/>
                  </a:lnTo>
                  <a:lnTo>
                    <a:pt x="41" y="253"/>
                  </a:lnTo>
                  <a:lnTo>
                    <a:pt x="45" y="213"/>
                  </a:lnTo>
                  <a:lnTo>
                    <a:pt x="49" y="169"/>
                  </a:lnTo>
                  <a:lnTo>
                    <a:pt x="52" y="121"/>
                  </a:lnTo>
                  <a:lnTo>
                    <a:pt x="54" y="67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6" y="5"/>
                  </a:lnTo>
                  <a:lnTo>
                    <a:pt x="58" y="2"/>
                  </a:lnTo>
                  <a:lnTo>
                    <a:pt x="60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 flipH="1">
              <a:off x="7541315" y="3895221"/>
              <a:ext cx="112801" cy="12799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4" y="2"/>
                </a:cxn>
                <a:cxn ang="0">
                  <a:pos x="88" y="9"/>
                </a:cxn>
                <a:cxn ang="0">
                  <a:pos x="100" y="17"/>
                </a:cxn>
                <a:cxn ang="0">
                  <a:pos x="109" y="29"/>
                </a:cxn>
                <a:cxn ang="0">
                  <a:pos x="114" y="43"/>
                </a:cxn>
                <a:cxn ang="0">
                  <a:pos x="117" y="59"/>
                </a:cxn>
                <a:cxn ang="0">
                  <a:pos x="114" y="74"/>
                </a:cxn>
                <a:cxn ang="0">
                  <a:pos x="109" y="87"/>
                </a:cxn>
                <a:cxn ang="0">
                  <a:pos x="100" y="100"/>
                </a:cxn>
                <a:cxn ang="0">
                  <a:pos x="88" y="109"/>
                </a:cxn>
                <a:cxn ang="0">
                  <a:pos x="74" y="114"/>
                </a:cxn>
                <a:cxn ang="0">
                  <a:pos x="59" y="116"/>
                </a:cxn>
                <a:cxn ang="0">
                  <a:pos x="43" y="114"/>
                </a:cxn>
                <a:cxn ang="0">
                  <a:pos x="29" y="109"/>
                </a:cxn>
                <a:cxn ang="0">
                  <a:pos x="18" y="100"/>
                </a:cxn>
                <a:cxn ang="0">
                  <a:pos x="9" y="87"/>
                </a:cxn>
                <a:cxn ang="0">
                  <a:pos x="3" y="74"/>
                </a:cxn>
                <a:cxn ang="0">
                  <a:pos x="0" y="59"/>
                </a:cxn>
                <a:cxn ang="0">
                  <a:pos x="3" y="43"/>
                </a:cxn>
                <a:cxn ang="0">
                  <a:pos x="9" y="29"/>
                </a:cxn>
                <a:cxn ang="0">
                  <a:pos x="18" y="17"/>
                </a:cxn>
                <a:cxn ang="0">
                  <a:pos x="29" y="9"/>
                </a:cxn>
                <a:cxn ang="0">
                  <a:pos x="43" y="2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0"/>
                  </a:moveTo>
                  <a:lnTo>
                    <a:pt x="74" y="2"/>
                  </a:lnTo>
                  <a:lnTo>
                    <a:pt x="88" y="9"/>
                  </a:lnTo>
                  <a:lnTo>
                    <a:pt x="100" y="17"/>
                  </a:lnTo>
                  <a:lnTo>
                    <a:pt x="109" y="29"/>
                  </a:lnTo>
                  <a:lnTo>
                    <a:pt x="114" y="43"/>
                  </a:lnTo>
                  <a:lnTo>
                    <a:pt x="117" y="59"/>
                  </a:lnTo>
                  <a:lnTo>
                    <a:pt x="114" y="74"/>
                  </a:lnTo>
                  <a:lnTo>
                    <a:pt x="109" y="87"/>
                  </a:lnTo>
                  <a:lnTo>
                    <a:pt x="100" y="100"/>
                  </a:lnTo>
                  <a:lnTo>
                    <a:pt x="88" y="109"/>
                  </a:lnTo>
                  <a:lnTo>
                    <a:pt x="74" y="114"/>
                  </a:lnTo>
                  <a:lnTo>
                    <a:pt x="59" y="116"/>
                  </a:lnTo>
                  <a:lnTo>
                    <a:pt x="43" y="114"/>
                  </a:lnTo>
                  <a:lnTo>
                    <a:pt x="29" y="109"/>
                  </a:lnTo>
                  <a:lnTo>
                    <a:pt x="18" y="100"/>
                  </a:lnTo>
                  <a:lnTo>
                    <a:pt x="9" y="87"/>
                  </a:lnTo>
                  <a:lnTo>
                    <a:pt x="3" y="74"/>
                  </a:lnTo>
                  <a:lnTo>
                    <a:pt x="0" y="59"/>
                  </a:lnTo>
                  <a:lnTo>
                    <a:pt x="3" y="43"/>
                  </a:lnTo>
                  <a:lnTo>
                    <a:pt x="9" y="29"/>
                  </a:lnTo>
                  <a:lnTo>
                    <a:pt x="18" y="17"/>
                  </a:lnTo>
                  <a:lnTo>
                    <a:pt x="29" y="9"/>
                  </a:lnTo>
                  <a:lnTo>
                    <a:pt x="43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5C5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6"/>
            <p:cNvSpPr>
              <a:spLocks noEditPoints="1"/>
            </p:cNvSpPr>
            <p:nvPr/>
          </p:nvSpPr>
          <p:spPr bwMode="auto">
            <a:xfrm flipH="1">
              <a:off x="7535530" y="3887497"/>
              <a:ext cx="124370" cy="143443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1" y="16"/>
                </a:cxn>
                <a:cxn ang="0">
                  <a:pos x="38" y="21"/>
                </a:cxn>
                <a:cxn ang="0">
                  <a:pos x="28" y="29"/>
                </a:cxn>
                <a:cxn ang="0">
                  <a:pos x="20" y="39"/>
                </a:cxn>
                <a:cxn ang="0">
                  <a:pos x="15" y="52"/>
                </a:cxn>
                <a:cxn ang="0">
                  <a:pos x="13" y="66"/>
                </a:cxn>
                <a:cxn ang="0">
                  <a:pos x="15" y="79"/>
                </a:cxn>
                <a:cxn ang="0">
                  <a:pos x="20" y="91"/>
                </a:cxn>
                <a:cxn ang="0">
                  <a:pos x="28" y="102"/>
                </a:cxn>
                <a:cxn ang="0">
                  <a:pos x="38" y="109"/>
                </a:cxn>
                <a:cxn ang="0">
                  <a:pos x="51" y="115"/>
                </a:cxn>
                <a:cxn ang="0">
                  <a:pos x="65" y="116"/>
                </a:cxn>
                <a:cxn ang="0">
                  <a:pos x="78" y="115"/>
                </a:cxn>
                <a:cxn ang="0">
                  <a:pos x="90" y="109"/>
                </a:cxn>
                <a:cxn ang="0">
                  <a:pos x="101" y="102"/>
                </a:cxn>
                <a:cxn ang="0">
                  <a:pos x="108" y="91"/>
                </a:cxn>
                <a:cxn ang="0">
                  <a:pos x="114" y="79"/>
                </a:cxn>
                <a:cxn ang="0">
                  <a:pos x="115" y="66"/>
                </a:cxn>
                <a:cxn ang="0">
                  <a:pos x="114" y="52"/>
                </a:cxn>
                <a:cxn ang="0">
                  <a:pos x="108" y="39"/>
                </a:cxn>
                <a:cxn ang="0">
                  <a:pos x="101" y="29"/>
                </a:cxn>
                <a:cxn ang="0">
                  <a:pos x="90" y="21"/>
                </a:cxn>
                <a:cxn ang="0">
                  <a:pos x="78" y="16"/>
                </a:cxn>
                <a:cxn ang="0">
                  <a:pos x="65" y="14"/>
                </a:cxn>
                <a:cxn ang="0">
                  <a:pos x="65" y="0"/>
                </a:cxn>
                <a:cxn ang="0">
                  <a:pos x="82" y="3"/>
                </a:cxn>
                <a:cxn ang="0">
                  <a:pos x="97" y="9"/>
                </a:cxn>
                <a:cxn ang="0">
                  <a:pos x="110" y="19"/>
                </a:cxn>
                <a:cxn ang="0">
                  <a:pos x="120" y="32"/>
                </a:cxn>
                <a:cxn ang="0">
                  <a:pos x="127" y="48"/>
                </a:cxn>
                <a:cxn ang="0">
                  <a:pos x="129" y="66"/>
                </a:cxn>
                <a:cxn ang="0">
                  <a:pos x="127" y="83"/>
                </a:cxn>
                <a:cxn ang="0">
                  <a:pos x="120" y="98"/>
                </a:cxn>
                <a:cxn ang="0">
                  <a:pos x="110" y="111"/>
                </a:cxn>
                <a:cxn ang="0">
                  <a:pos x="97" y="121"/>
                </a:cxn>
                <a:cxn ang="0">
                  <a:pos x="82" y="128"/>
                </a:cxn>
                <a:cxn ang="0">
                  <a:pos x="65" y="130"/>
                </a:cxn>
                <a:cxn ang="0">
                  <a:pos x="47" y="128"/>
                </a:cxn>
                <a:cxn ang="0">
                  <a:pos x="32" y="121"/>
                </a:cxn>
                <a:cxn ang="0">
                  <a:pos x="19" y="111"/>
                </a:cxn>
                <a:cxn ang="0">
                  <a:pos x="9" y="98"/>
                </a:cxn>
                <a:cxn ang="0">
                  <a:pos x="2" y="83"/>
                </a:cxn>
                <a:cxn ang="0">
                  <a:pos x="0" y="66"/>
                </a:cxn>
                <a:cxn ang="0">
                  <a:pos x="2" y="48"/>
                </a:cxn>
                <a:cxn ang="0">
                  <a:pos x="9" y="32"/>
                </a:cxn>
                <a:cxn ang="0">
                  <a:pos x="19" y="19"/>
                </a:cxn>
                <a:cxn ang="0">
                  <a:pos x="32" y="9"/>
                </a:cxn>
                <a:cxn ang="0">
                  <a:pos x="47" y="3"/>
                </a:cxn>
                <a:cxn ang="0">
                  <a:pos x="65" y="0"/>
                </a:cxn>
              </a:cxnLst>
              <a:rect l="0" t="0" r="r" b="b"/>
              <a:pathLst>
                <a:path w="129" h="130">
                  <a:moveTo>
                    <a:pt x="65" y="14"/>
                  </a:moveTo>
                  <a:lnTo>
                    <a:pt x="51" y="16"/>
                  </a:lnTo>
                  <a:lnTo>
                    <a:pt x="38" y="21"/>
                  </a:lnTo>
                  <a:lnTo>
                    <a:pt x="28" y="29"/>
                  </a:lnTo>
                  <a:lnTo>
                    <a:pt x="20" y="39"/>
                  </a:lnTo>
                  <a:lnTo>
                    <a:pt x="15" y="52"/>
                  </a:lnTo>
                  <a:lnTo>
                    <a:pt x="13" y="66"/>
                  </a:lnTo>
                  <a:lnTo>
                    <a:pt x="15" y="79"/>
                  </a:lnTo>
                  <a:lnTo>
                    <a:pt x="20" y="91"/>
                  </a:lnTo>
                  <a:lnTo>
                    <a:pt x="28" y="102"/>
                  </a:lnTo>
                  <a:lnTo>
                    <a:pt x="38" y="109"/>
                  </a:lnTo>
                  <a:lnTo>
                    <a:pt x="51" y="115"/>
                  </a:lnTo>
                  <a:lnTo>
                    <a:pt x="65" y="116"/>
                  </a:lnTo>
                  <a:lnTo>
                    <a:pt x="78" y="115"/>
                  </a:lnTo>
                  <a:lnTo>
                    <a:pt x="90" y="109"/>
                  </a:lnTo>
                  <a:lnTo>
                    <a:pt x="101" y="102"/>
                  </a:lnTo>
                  <a:lnTo>
                    <a:pt x="108" y="91"/>
                  </a:lnTo>
                  <a:lnTo>
                    <a:pt x="114" y="79"/>
                  </a:lnTo>
                  <a:lnTo>
                    <a:pt x="115" y="66"/>
                  </a:lnTo>
                  <a:lnTo>
                    <a:pt x="114" y="52"/>
                  </a:lnTo>
                  <a:lnTo>
                    <a:pt x="108" y="39"/>
                  </a:lnTo>
                  <a:lnTo>
                    <a:pt x="101" y="29"/>
                  </a:lnTo>
                  <a:lnTo>
                    <a:pt x="90" y="21"/>
                  </a:lnTo>
                  <a:lnTo>
                    <a:pt x="78" y="16"/>
                  </a:lnTo>
                  <a:lnTo>
                    <a:pt x="65" y="14"/>
                  </a:lnTo>
                  <a:close/>
                  <a:moveTo>
                    <a:pt x="65" y="0"/>
                  </a:moveTo>
                  <a:lnTo>
                    <a:pt x="82" y="3"/>
                  </a:lnTo>
                  <a:lnTo>
                    <a:pt x="97" y="9"/>
                  </a:lnTo>
                  <a:lnTo>
                    <a:pt x="110" y="19"/>
                  </a:lnTo>
                  <a:lnTo>
                    <a:pt x="120" y="32"/>
                  </a:lnTo>
                  <a:lnTo>
                    <a:pt x="127" y="48"/>
                  </a:lnTo>
                  <a:lnTo>
                    <a:pt x="129" y="66"/>
                  </a:lnTo>
                  <a:lnTo>
                    <a:pt x="127" y="83"/>
                  </a:lnTo>
                  <a:lnTo>
                    <a:pt x="120" y="98"/>
                  </a:lnTo>
                  <a:lnTo>
                    <a:pt x="110" y="111"/>
                  </a:lnTo>
                  <a:lnTo>
                    <a:pt x="97" y="121"/>
                  </a:lnTo>
                  <a:lnTo>
                    <a:pt x="82" y="128"/>
                  </a:lnTo>
                  <a:lnTo>
                    <a:pt x="65" y="130"/>
                  </a:lnTo>
                  <a:lnTo>
                    <a:pt x="47" y="128"/>
                  </a:lnTo>
                  <a:lnTo>
                    <a:pt x="32" y="121"/>
                  </a:lnTo>
                  <a:lnTo>
                    <a:pt x="19" y="111"/>
                  </a:lnTo>
                  <a:lnTo>
                    <a:pt x="9" y="98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 flipH="1">
              <a:off x="7859468" y="3475926"/>
              <a:ext cx="207284" cy="45460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7" y="18"/>
                </a:cxn>
                <a:cxn ang="0">
                  <a:pos x="21" y="48"/>
                </a:cxn>
                <a:cxn ang="0">
                  <a:pos x="32" y="95"/>
                </a:cxn>
                <a:cxn ang="0">
                  <a:pos x="51" y="155"/>
                </a:cxn>
                <a:cxn ang="0">
                  <a:pos x="83" y="225"/>
                </a:cxn>
                <a:cxn ang="0">
                  <a:pos x="106" y="263"/>
                </a:cxn>
                <a:cxn ang="0">
                  <a:pos x="121" y="260"/>
                </a:cxn>
                <a:cxn ang="0">
                  <a:pos x="143" y="259"/>
                </a:cxn>
                <a:cxn ang="0">
                  <a:pos x="168" y="263"/>
                </a:cxn>
                <a:cxn ang="0">
                  <a:pos x="189" y="277"/>
                </a:cxn>
                <a:cxn ang="0">
                  <a:pos x="201" y="298"/>
                </a:cxn>
                <a:cxn ang="0">
                  <a:pos x="210" y="331"/>
                </a:cxn>
                <a:cxn ang="0">
                  <a:pos x="196" y="353"/>
                </a:cxn>
                <a:cxn ang="0">
                  <a:pos x="188" y="325"/>
                </a:cxn>
                <a:cxn ang="0">
                  <a:pos x="178" y="302"/>
                </a:cxn>
                <a:cxn ang="0">
                  <a:pos x="164" y="287"/>
                </a:cxn>
                <a:cxn ang="0">
                  <a:pos x="143" y="282"/>
                </a:cxn>
                <a:cxn ang="0">
                  <a:pos x="122" y="285"/>
                </a:cxn>
                <a:cxn ang="0">
                  <a:pos x="96" y="291"/>
                </a:cxn>
                <a:cxn ang="0">
                  <a:pos x="71" y="304"/>
                </a:cxn>
                <a:cxn ang="0">
                  <a:pos x="52" y="322"/>
                </a:cxn>
                <a:cxn ang="0">
                  <a:pos x="42" y="347"/>
                </a:cxn>
                <a:cxn ang="0">
                  <a:pos x="44" y="369"/>
                </a:cxn>
                <a:cxn ang="0">
                  <a:pos x="54" y="402"/>
                </a:cxn>
                <a:cxn ang="0">
                  <a:pos x="32" y="398"/>
                </a:cxn>
                <a:cxn ang="0">
                  <a:pos x="23" y="376"/>
                </a:cxn>
                <a:cxn ang="0">
                  <a:pos x="19" y="351"/>
                </a:cxn>
                <a:cxn ang="0">
                  <a:pos x="23" y="323"/>
                </a:cxn>
                <a:cxn ang="0">
                  <a:pos x="38" y="300"/>
                </a:cxn>
                <a:cxn ang="0">
                  <a:pos x="58" y="283"/>
                </a:cxn>
                <a:cxn ang="0">
                  <a:pos x="77" y="272"/>
                </a:cxn>
                <a:cxn ang="0">
                  <a:pos x="81" y="261"/>
                </a:cxn>
                <a:cxn ang="0">
                  <a:pos x="69" y="240"/>
                </a:cxn>
                <a:cxn ang="0">
                  <a:pos x="55" y="206"/>
                </a:cxn>
                <a:cxn ang="0">
                  <a:pos x="37" y="164"/>
                </a:cxn>
                <a:cxn ang="0">
                  <a:pos x="20" y="115"/>
                </a:cxn>
                <a:cxn ang="0">
                  <a:pos x="7" y="62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215" h="412">
                  <a:moveTo>
                    <a:pt x="6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7" y="18"/>
                  </a:lnTo>
                  <a:lnTo>
                    <a:pt x="19" y="31"/>
                  </a:lnTo>
                  <a:lnTo>
                    <a:pt x="21" y="48"/>
                  </a:lnTo>
                  <a:lnTo>
                    <a:pt x="26" y="69"/>
                  </a:lnTo>
                  <a:lnTo>
                    <a:pt x="32" y="95"/>
                  </a:lnTo>
                  <a:lnTo>
                    <a:pt x="41" y="123"/>
                  </a:lnTo>
                  <a:lnTo>
                    <a:pt x="51" y="155"/>
                  </a:lnTo>
                  <a:lnTo>
                    <a:pt x="65" y="188"/>
                  </a:lnTo>
                  <a:lnTo>
                    <a:pt x="83" y="225"/>
                  </a:lnTo>
                  <a:lnTo>
                    <a:pt x="104" y="263"/>
                  </a:lnTo>
                  <a:lnTo>
                    <a:pt x="106" y="263"/>
                  </a:lnTo>
                  <a:lnTo>
                    <a:pt x="112" y="261"/>
                  </a:lnTo>
                  <a:lnTo>
                    <a:pt x="121" y="260"/>
                  </a:lnTo>
                  <a:lnTo>
                    <a:pt x="132" y="259"/>
                  </a:lnTo>
                  <a:lnTo>
                    <a:pt x="143" y="259"/>
                  </a:lnTo>
                  <a:lnTo>
                    <a:pt x="155" y="261"/>
                  </a:lnTo>
                  <a:lnTo>
                    <a:pt x="168" y="263"/>
                  </a:lnTo>
                  <a:lnTo>
                    <a:pt x="179" y="269"/>
                  </a:lnTo>
                  <a:lnTo>
                    <a:pt x="189" y="277"/>
                  </a:lnTo>
                  <a:lnTo>
                    <a:pt x="197" y="287"/>
                  </a:lnTo>
                  <a:lnTo>
                    <a:pt x="201" y="298"/>
                  </a:lnTo>
                  <a:lnTo>
                    <a:pt x="206" y="312"/>
                  </a:lnTo>
                  <a:lnTo>
                    <a:pt x="210" y="331"/>
                  </a:lnTo>
                  <a:lnTo>
                    <a:pt x="215" y="352"/>
                  </a:lnTo>
                  <a:lnTo>
                    <a:pt x="196" y="353"/>
                  </a:lnTo>
                  <a:lnTo>
                    <a:pt x="192" y="339"/>
                  </a:lnTo>
                  <a:lnTo>
                    <a:pt x="188" y="325"/>
                  </a:lnTo>
                  <a:lnTo>
                    <a:pt x="184" y="313"/>
                  </a:lnTo>
                  <a:lnTo>
                    <a:pt x="178" y="302"/>
                  </a:lnTo>
                  <a:lnTo>
                    <a:pt x="172" y="293"/>
                  </a:lnTo>
                  <a:lnTo>
                    <a:pt x="164" y="287"/>
                  </a:lnTo>
                  <a:lnTo>
                    <a:pt x="155" y="283"/>
                  </a:lnTo>
                  <a:lnTo>
                    <a:pt x="143" y="282"/>
                  </a:lnTo>
                  <a:lnTo>
                    <a:pt x="133" y="283"/>
                  </a:lnTo>
                  <a:lnTo>
                    <a:pt x="122" y="285"/>
                  </a:lnTo>
                  <a:lnTo>
                    <a:pt x="109" y="287"/>
                  </a:lnTo>
                  <a:lnTo>
                    <a:pt x="96" y="291"/>
                  </a:lnTo>
                  <a:lnTo>
                    <a:pt x="83" y="297"/>
                  </a:lnTo>
                  <a:lnTo>
                    <a:pt x="71" y="304"/>
                  </a:lnTo>
                  <a:lnTo>
                    <a:pt x="60" y="312"/>
                  </a:lnTo>
                  <a:lnTo>
                    <a:pt x="52" y="322"/>
                  </a:lnTo>
                  <a:lnTo>
                    <a:pt x="46" y="333"/>
                  </a:lnTo>
                  <a:lnTo>
                    <a:pt x="42" y="347"/>
                  </a:lnTo>
                  <a:lnTo>
                    <a:pt x="42" y="357"/>
                  </a:lnTo>
                  <a:lnTo>
                    <a:pt x="44" y="369"/>
                  </a:lnTo>
                  <a:lnTo>
                    <a:pt x="48" y="384"/>
                  </a:lnTo>
                  <a:lnTo>
                    <a:pt x="54" y="402"/>
                  </a:lnTo>
                  <a:lnTo>
                    <a:pt x="37" y="412"/>
                  </a:lnTo>
                  <a:lnTo>
                    <a:pt x="32" y="398"/>
                  </a:lnTo>
                  <a:lnTo>
                    <a:pt x="27" y="386"/>
                  </a:lnTo>
                  <a:lnTo>
                    <a:pt x="23" y="376"/>
                  </a:lnTo>
                  <a:lnTo>
                    <a:pt x="21" y="367"/>
                  </a:lnTo>
                  <a:lnTo>
                    <a:pt x="19" y="351"/>
                  </a:lnTo>
                  <a:lnTo>
                    <a:pt x="19" y="336"/>
                  </a:lnTo>
                  <a:lnTo>
                    <a:pt x="23" y="323"/>
                  </a:lnTo>
                  <a:lnTo>
                    <a:pt x="30" y="311"/>
                  </a:lnTo>
                  <a:lnTo>
                    <a:pt x="38" y="300"/>
                  </a:lnTo>
                  <a:lnTo>
                    <a:pt x="48" y="291"/>
                  </a:lnTo>
                  <a:lnTo>
                    <a:pt x="58" y="283"/>
                  </a:lnTo>
                  <a:lnTo>
                    <a:pt x="68" y="277"/>
                  </a:lnTo>
                  <a:lnTo>
                    <a:pt x="77" y="272"/>
                  </a:lnTo>
                  <a:lnTo>
                    <a:pt x="85" y="269"/>
                  </a:lnTo>
                  <a:lnTo>
                    <a:pt x="81" y="261"/>
                  </a:lnTo>
                  <a:lnTo>
                    <a:pt x="76" y="252"/>
                  </a:lnTo>
                  <a:lnTo>
                    <a:pt x="69" y="240"/>
                  </a:lnTo>
                  <a:lnTo>
                    <a:pt x="62" y="224"/>
                  </a:lnTo>
                  <a:lnTo>
                    <a:pt x="55" y="206"/>
                  </a:lnTo>
                  <a:lnTo>
                    <a:pt x="46" y="186"/>
                  </a:lnTo>
                  <a:lnTo>
                    <a:pt x="37" y="164"/>
                  </a:lnTo>
                  <a:lnTo>
                    <a:pt x="28" y="140"/>
                  </a:lnTo>
                  <a:lnTo>
                    <a:pt x="20" y="115"/>
                  </a:lnTo>
                  <a:lnTo>
                    <a:pt x="14" y="89"/>
                  </a:lnTo>
                  <a:lnTo>
                    <a:pt x="7" y="62"/>
                  </a:lnTo>
                  <a:lnTo>
                    <a:pt x="3" y="34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 flipH="1">
              <a:off x="7776555" y="3864328"/>
              <a:ext cx="254524" cy="449088"/>
            </a:xfrm>
            <a:custGeom>
              <a:avLst/>
              <a:gdLst/>
              <a:ahLst/>
              <a:cxnLst>
                <a:cxn ang="0">
                  <a:pos x="184" y="25"/>
                </a:cxn>
                <a:cxn ang="0">
                  <a:pos x="194" y="83"/>
                </a:cxn>
                <a:cxn ang="0">
                  <a:pos x="209" y="176"/>
                </a:cxn>
                <a:cxn ang="0">
                  <a:pos x="217" y="233"/>
                </a:cxn>
                <a:cxn ang="0">
                  <a:pos x="222" y="281"/>
                </a:cxn>
                <a:cxn ang="0">
                  <a:pos x="226" y="313"/>
                </a:cxn>
                <a:cxn ang="0">
                  <a:pos x="222" y="344"/>
                </a:cxn>
                <a:cxn ang="0">
                  <a:pos x="230" y="356"/>
                </a:cxn>
                <a:cxn ang="0">
                  <a:pos x="261" y="347"/>
                </a:cxn>
                <a:cxn ang="0">
                  <a:pos x="262" y="363"/>
                </a:cxn>
                <a:cxn ang="0">
                  <a:pos x="246" y="368"/>
                </a:cxn>
                <a:cxn ang="0">
                  <a:pos x="220" y="372"/>
                </a:cxn>
                <a:cxn ang="0">
                  <a:pos x="189" y="385"/>
                </a:cxn>
                <a:cxn ang="0">
                  <a:pos x="155" y="402"/>
                </a:cxn>
                <a:cxn ang="0">
                  <a:pos x="133" y="390"/>
                </a:cxn>
                <a:cxn ang="0">
                  <a:pos x="141" y="389"/>
                </a:cxn>
                <a:cxn ang="0">
                  <a:pos x="159" y="382"/>
                </a:cxn>
                <a:cxn ang="0">
                  <a:pos x="181" y="369"/>
                </a:cxn>
                <a:cxn ang="0">
                  <a:pos x="157" y="358"/>
                </a:cxn>
                <a:cxn ang="0">
                  <a:pos x="134" y="338"/>
                </a:cxn>
                <a:cxn ang="0">
                  <a:pos x="110" y="301"/>
                </a:cxn>
                <a:cxn ang="0">
                  <a:pos x="81" y="245"/>
                </a:cxn>
                <a:cxn ang="0">
                  <a:pos x="50" y="180"/>
                </a:cxn>
                <a:cxn ang="0">
                  <a:pos x="23" y="116"/>
                </a:cxn>
                <a:cxn ang="0">
                  <a:pos x="0" y="60"/>
                </a:cxn>
                <a:cxn ang="0">
                  <a:pos x="24" y="72"/>
                </a:cxn>
                <a:cxn ang="0">
                  <a:pos x="44" y="119"/>
                </a:cxn>
                <a:cxn ang="0">
                  <a:pos x="66" y="169"/>
                </a:cxn>
                <a:cxn ang="0">
                  <a:pos x="88" y="218"/>
                </a:cxn>
                <a:cxn ang="0">
                  <a:pos x="109" y="261"/>
                </a:cxn>
                <a:cxn ang="0">
                  <a:pos x="132" y="305"/>
                </a:cxn>
                <a:cxn ang="0">
                  <a:pos x="161" y="339"/>
                </a:cxn>
                <a:cxn ang="0">
                  <a:pos x="196" y="356"/>
                </a:cxn>
                <a:cxn ang="0">
                  <a:pos x="204" y="347"/>
                </a:cxn>
                <a:cxn ang="0">
                  <a:pos x="208" y="330"/>
                </a:cxn>
                <a:cxn ang="0">
                  <a:pos x="207" y="299"/>
                </a:cxn>
                <a:cxn ang="0">
                  <a:pos x="203" y="258"/>
                </a:cxn>
                <a:cxn ang="0">
                  <a:pos x="196" y="212"/>
                </a:cxn>
                <a:cxn ang="0">
                  <a:pos x="188" y="165"/>
                </a:cxn>
                <a:cxn ang="0">
                  <a:pos x="180" y="121"/>
                </a:cxn>
                <a:cxn ang="0">
                  <a:pos x="173" y="85"/>
                </a:cxn>
                <a:cxn ang="0">
                  <a:pos x="166" y="48"/>
                </a:cxn>
                <a:cxn ang="0">
                  <a:pos x="159" y="1"/>
                </a:cxn>
              </a:cxnLst>
              <a:rect l="0" t="0" r="r" b="b"/>
              <a:pathLst>
                <a:path w="264" h="407">
                  <a:moveTo>
                    <a:pt x="178" y="0"/>
                  </a:moveTo>
                  <a:lnTo>
                    <a:pt x="184" y="25"/>
                  </a:lnTo>
                  <a:lnTo>
                    <a:pt x="189" y="54"/>
                  </a:lnTo>
                  <a:lnTo>
                    <a:pt x="194" y="83"/>
                  </a:lnTo>
                  <a:lnTo>
                    <a:pt x="204" y="146"/>
                  </a:lnTo>
                  <a:lnTo>
                    <a:pt x="209" y="176"/>
                  </a:lnTo>
                  <a:lnTo>
                    <a:pt x="213" y="205"/>
                  </a:lnTo>
                  <a:lnTo>
                    <a:pt x="217" y="233"/>
                  </a:lnTo>
                  <a:lnTo>
                    <a:pt x="219" y="258"/>
                  </a:lnTo>
                  <a:lnTo>
                    <a:pt x="222" y="281"/>
                  </a:lnTo>
                  <a:lnTo>
                    <a:pt x="224" y="299"/>
                  </a:lnTo>
                  <a:lnTo>
                    <a:pt x="226" y="313"/>
                  </a:lnTo>
                  <a:lnTo>
                    <a:pt x="225" y="330"/>
                  </a:lnTo>
                  <a:lnTo>
                    <a:pt x="222" y="344"/>
                  </a:lnTo>
                  <a:lnTo>
                    <a:pt x="216" y="358"/>
                  </a:lnTo>
                  <a:lnTo>
                    <a:pt x="230" y="356"/>
                  </a:lnTo>
                  <a:lnTo>
                    <a:pt x="245" y="353"/>
                  </a:lnTo>
                  <a:lnTo>
                    <a:pt x="261" y="347"/>
                  </a:lnTo>
                  <a:lnTo>
                    <a:pt x="264" y="362"/>
                  </a:lnTo>
                  <a:lnTo>
                    <a:pt x="262" y="363"/>
                  </a:lnTo>
                  <a:lnTo>
                    <a:pt x="256" y="366"/>
                  </a:lnTo>
                  <a:lnTo>
                    <a:pt x="246" y="368"/>
                  </a:lnTo>
                  <a:lnTo>
                    <a:pt x="235" y="371"/>
                  </a:lnTo>
                  <a:lnTo>
                    <a:pt x="220" y="372"/>
                  </a:lnTo>
                  <a:lnTo>
                    <a:pt x="204" y="372"/>
                  </a:lnTo>
                  <a:lnTo>
                    <a:pt x="189" y="385"/>
                  </a:lnTo>
                  <a:lnTo>
                    <a:pt x="172" y="394"/>
                  </a:lnTo>
                  <a:lnTo>
                    <a:pt x="155" y="402"/>
                  </a:lnTo>
                  <a:lnTo>
                    <a:pt x="140" y="407"/>
                  </a:lnTo>
                  <a:lnTo>
                    <a:pt x="133" y="390"/>
                  </a:lnTo>
                  <a:lnTo>
                    <a:pt x="135" y="390"/>
                  </a:lnTo>
                  <a:lnTo>
                    <a:pt x="141" y="389"/>
                  </a:lnTo>
                  <a:lnTo>
                    <a:pt x="149" y="386"/>
                  </a:lnTo>
                  <a:lnTo>
                    <a:pt x="159" y="382"/>
                  </a:lnTo>
                  <a:lnTo>
                    <a:pt x="170" y="376"/>
                  </a:lnTo>
                  <a:lnTo>
                    <a:pt x="181" y="369"/>
                  </a:lnTo>
                  <a:lnTo>
                    <a:pt x="169" y="365"/>
                  </a:lnTo>
                  <a:lnTo>
                    <a:pt x="157" y="358"/>
                  </a:lnTo>
                  <a:lnTo>
                    <a:pt x="145" y="349"/>
                  </a:lnTo>
                  <a:lnTo>
                    <a:pt x="134" y="338"/>
                  </a:lnTo>
                  <a:lnTo>
                    <a:pt x="123" y="324"/>
                  </a:lnTo>
                  <a:lnTo>
                    <a:pt x="110" y="301"/>
                  </a:lnTo>
                  <a:lnTo>
                    <a:pt x="95" y="274"/>
                  </a:lnTo>
                  <a:lnTo>
                    <a:pt x="81" y="245"/>
                  </a:lnTo>
                  <a:lnTo>
                    <a:pt x="66" y="213"/>
                  </a:lnTo>
                  <a:lnTo>
                    <a:pt x="50" y="180"/>
                  </a:lnTo>
                  <a:lnTo>
                    <a:pt x="36" y="147"/>
                  </a:lnTo>
                  <a:lnTo>
                    <a:pt x="23" y="116"/>
                  </a:lnTo>
                  <a:lnTo>
                    <a:pt x="11" y="87"/>
                  </a:lnTo>
                  <a:lnTo>
                    <a:pt x="0" y="60"/>
                  </a:lnTo>
                  <a:lnTo>
                    <a:pt x="17" y="50"/>
                  </a:lnTo>
                  <a:lnTo>
                    <a:pt x="24" y="72"/>
                  </a:lnTo>
                  <a:lnTo>
                    <a:pt x="33" y="95"/>
                  </a:lnTo>
                  <a:lnTo>
                    <a:pt x="44" y="119"/>
                  </a:lnTo>
                  <a:lnTo>
                    <a:pt x="54" y="145"/>
                  </a:lnTo>
                  <a:lnTo>
                    <a:pt x="66" y="169"/>
                  </a:lnTo>
                  <a:lnTo>
                    <a:pt x="77" y="195"/>
                  </a:lnTo>
                  <a:lnTo>
                    <a:pt x="88" y="218"/>
                  </a:lnTo>
                  <a:lnTo>
                    <a:pt x="99" y="240"/>
                  </a:lnTo>
                  <a:lnTo>
                    <a:pt x="109" y="261"/>
                  </a:lnTo>
                  <a:lnTo>
                    <a:pt x="126" y="294"/>
                  </a:lnTo>
                  <a:lnTo>
                    <a:pt x="132" y="305"/>
                  </a:lnTo>
                  <a:lnTo>
                    <a:pt x="146" y="325"/>
                  </a:lnTo>
                  <a:lnTo>
                    <a:pt x="161" y="339"/>
                  </a:lnTo>
                  <a:lnTo>
                    <a:pt x="177" y="350"/>
                  </a:lnTo>
                  <a:lnTo>
                    <a:pt x="196" y="356"/>
                  </a:lnTo>
                  <a:lnTo>
                    <a:pt x="202" y="350"/>
                  </a:lnTo>
                  <a:lnTo>
                    <a:pt x="204" y="347"/>
                  </a:lnTo>
                  <a:lnTo>
                    <a:pt x="207" y="340"/>
                  </a:lnTo>
                  <a:lnTo>
                    <a:pt x="208" y="330"/>
                  </a:lnTo>
                  <a:lnTo>
                    <a:pt x="208" y="316"/>
                  </a:lnTo>
                  <a:lnTo>
                    <a:pt x="207" y="299"/>
                  </a:lnTo>
                  <a:lnTo>
                    <a:pt x="205" y="280"/>
                  </a:lnTo>
                  <a:lnTo>
                    <a:pt x="203" y="258"/>
                  </a:lnTo>
                  <a:lnTo>
                    <a:pt x="200" y="236"/>
                  </a:lnTo>
                  <a:lnTo>
                    <a:pt x="196" y="212"/>
                  </a:lnTo>
                  <a:lnTo>
                    <a:pt x="192" y="189"/>
                  </a:lnTo>
                  <a:lnTo>
                    <a:pt x="188" y="165"/>
                  </a:lnTo>
                  <a:lnTo>
                    <a:pt x="184" y="142"/>
                  </a:lnTo>
                  <a:lnTo>
                    <a:pt x="180" y="121"/>
                  </a:lnTo>
                  <a:lnTo>
                    <a:pt x="177" y="102"/>
                  </a:lnTo>
                  <a:lnTo>
                    <a:pt x="173" y="85"/>
                  </a:lnTo>
                  <a:lnTo>
                    <a:pt x="170" y="71"/>
                  </a:lnTo>
                  <a:lnTo>
                    <a:pt x="166" y="48"/>
                  </a:lnTo>
                  <a:lnTo>
                    <a:pt x="163" y="24"/>
                  </a:lnTo>
                  <a:lnTo>
                    <a:pt x="159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8CA1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 flipH="1">
              <a:off x="7735099" y="4225146"/>
              <a:ext cx="50133" cy="4744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5" y="2"/>
                </a:cxn>
                <a:cxn ang="0">
                  <a:pos x="48" y="5"/>
                </a:cxn>
                <a:cxn ang="0">
                  <a:pos x="50" y="12"/>
                </a:cxn>
                <a:cxn ang="0">
                  <a:pos x="52" y="20"/>
                </a:cxn>
                <a:cxn ang="0">
                  <a:pos x="52" y="30"/>
                </a:cxn>
                <a:cxn ang="0">
                  <a:pos x="49" y="33"/>
                </a:cxn>
                <a:cxn ang="0">
                  <a:pos x="45" y="35"/>
                </a:cxn>
                <a:cxn ang="0">
                  <a:pos x="40" y="37"/>
                </a:cxn>
                <a:cxn ang="0">
                  <a:pos x="31" y="40"/>
                </a:cxn>
                <a:cxn ang="0">
                  <a:pos x="22" y="41"/>
                </a:cxn>
                <a:cxn ang="0">
                  <a:pos x="15" y="43"/>
                </a:cxn>
                <a:cxn ang="0">
                  <a:pos x="13" y="43"/>
                </a:cxn>
                <a:cxn ang="0">
                  <a:pos x="10" y="42"/>
                </a:cxn>
                <a:cxn ang="0">
                  <a:pos x="8" y="41"/>
                </a:cxn>
                <a:cxn ang="0">
                  <a:pos x="7" y="40"/>
                </a:cxn>
                <a:cxn ang="0">
                  <a:pos x="7" y="39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8" y="9"/>
                </a:cxn>
                <a:cxn ang="0">
                  <a:pos x="12" y="8"/>
                </a:cxn>
                <a:cxn ang="0">
                  <a:pos x="22" y="3"/>
                </a:cxn>
                <a:cxn ang="0">
                  <a:pos x="32" y="1"/>
                </a:cxn>
                <a:cxn ang="0">
                  <a:pos x="40" y="0"/>
                </a:cxn>
              </a:cxnLst>
              <a:rect l="0" t="0" r="r" b="b"/>
              <a:pathLst>
                <a:path w="52" h="43">
                  <a:moveTo>
                    <a:pt x="40" y="0"/>
                  </a:moveTo>
                  <a:lnTo>
                    <a:pt x="45" y="2"/>
                  </a:lnTo>
                  <a:lnTo>
                    <a:pt x="48" y="5"/>
                  </a:lnTo>
                  <a:lnTo>
                    <a:pt x="50" y="12"/>
                  </a:lnTo>
                  <a:lnTo>
                    <a:pt x="52" y="20"/>
                  </a:lnTo>
                  <a:lnTo>
                    <a:pt x="52" y="30"/>
                  </a:lnTo>
                  <a:lnTo>
                    <a:pt x="49" y="33"/>
                  </a:lnTo>
                  <a:lnTo>
                    <a:pt x="45" y="35"/>
                  </a:lnTo>
                  <a:lnTo>
                    <a:pt x="40" y="37"/>
                  </a:lnTo>
                  <a:lnTo>
                    <a:pt x="31" y="40"/>
                  </a:lnTo>
                  <a:lnTo>
                    <a:pt x="22" y="41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8" y="9"/>
                  </a:lnTo>
                  <a:lnTo>
                    <a:pt x="12" y="8"/>
                  </a:lnTo>
                  <a:lnTo>
                    <a:pt x="22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 flipH="1">
              <a:off x="7885500" y="4284730"/>
              <a:ext cx="49170" cy="4524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1" y="0"/>
                </a:cxn>
                <a:cxn ang="0">
                  <a:pos x="44" y="2"/>
                </a:cxn>
                <a:cxn ang="0">
                  <a:pos x="45" y="4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51" y="26"/>
                </a:cxn>
                <a:cxn ang="0">
                  <a:pos x="50" y="31"/>
                </a:cxn>
                <a:cxn ang="0">
                  <a:pos x="49" y="32"/>
                </a:cxn>
                <a:cxn ang="0">
                  <a:pos x="46" y="33"/>
                </a:cxn>
                <a:cxn ang="0">
                  <a:pos x="43" y="35"/>
                </a:cxn>
                <a:cxn ang="0">
                  <a:pos x="39" y="35"/>
                </a:cxn>
                <a:cxn ang="0">
                  <a:pos x="31" y="38"/>
                </a:cxn>
                <a:cxn ang="0">
                  <a:pos x="22" y="40"/>
                </a:cxn>
                <a:cxn ang="0">
                  <a:pos x="15" y="41"/>
                </a:cxn>
                <a:cxn ang="0">
                  <a:pos x="9" y="41"/>
                </a:cxn>
                <a:cxn ang="0">
                  <a:pos x="5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3" y="4"/>
                </a:cxn>
                <a:cxn ang="0">
                  <a:pos x="21" y="3"/>
                </a:cxn>
                <a:cxn ang="0">
                  <a:pos x="30" y="1"/>
                </a:cxn>
                <a:cxn ang="0">
                  <a:pos x="37" y="0"/>
                </a:cxn>
              </a:cxnLst>
              <a:rect l="0" t="0" r="r" b="b"/>
              <a:pathLst>
                <a:path w="51" h="41">
                  <a:moveTo>
                    <a:pt x="37" y="0"/>
                  </a:moveTo>
                  <a:lnTo>
                    <a:pt x="41" y="0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51" y="26"/>
                  </a:lnTo>
                  <a:lnTo>
                    <a:pt x="50" y="31"/>
                  </a:lnTo>
                  <a:lnTo>
                    <a:pt x="49" y="32"/>
                  </a:lnTo>
                  <a:lnTo>
                    <a:pt x="46" y="33"/>
                  </a:lnTo>
                  <a:lnTo>
                    <a:pt x="43" y="35"/>
                  </a:lnTo>
                  <a:lnTo>
                    <a:pt x="39" y="35"/>
                  </a:lnTo>
                  <a:lnTo>
                    <a:pt x="31" y="38"/>
                  </a:lnTo>
                  <a:lnTo>
                    <a:pt x="22" y="40"/>
                  </a:lnTo>
                  <a:lnTo>
                    <a:pt x="15" y="41"/>
                  </a:lnTo>
                  <a:lnTo>
                    <a:pt x="9" y="41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3" y="4"/>
                  </a:lnTo>
                  <a:lnTo>
                    <a:pt x="21" y="3"/>
                  </a:lnTo>
                  <a:lnTo>
                    <a:pt x="3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1"/>
            <p:cNvSpPr>
              <a:spLocks noEditPoints="1"/>
            </p:cNvSpPr>
            <p:nvPr/>
          </p:nvSpPr>
          <p:spPr bwMode="auto">
            <a:xfrm flipH="1">
              <a:off x="7795836" y="4228453"/>
              <a:ext cx="89662" cy="35309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5"/>
                </a:cxn>
                <a:cxn ang="0">
                  <a:pos x="11" y="10"/>
                </a:cxn>
                <a:cxn ang="0">
                  <a:pos x="19" y="15"/>
                </a:cxn>
                <a:cxn ang="0">
                  <a:pos x="30" y="20"/>
                </a:cxn>
                <a:cxn ang="0">
                  <a:pos x="42" y="24"/>
                </a:cxn>
                <a:cxn ang="0">
                  <a:pos x="57" y="27"/>
                </a:cxn>
                <a:cxn ang="0">
                  <a:pos x="74" y="27"/>
                </a:cxn>
                <a:cxn ang="0">
                  <a:pos x="93" y="23"/>
                </a:cxn>
                <a:cxn ang="0">
                  <a:pos x="91" y="23"/>
                </a:cxn>
                <a:cxn ang="0">
                  <a:pos x="87" y="25"/>
                </a:cxn>
                <a:cxn ang="0">
                  <a:pos x="80" y="28"/>
                </a:cxn>
                <a:cxn ang="0">
                  <a:pos x="71" y="30"/>
                </a:cxn>
                <a:cxn ang="0">
                  <a:pos x="61" y="32"/>
                </a:cxn>
                <a:cxn ang="0">
                  <a:pos x="50" y="31"/>
                </a:cxn>
                <a:cxn ang="0">
                  <a:pos x="38" y="28"/>
                </a:cxn>
                <a:cxn ang="0">
                  <a:pos x="25" y="23"/>
                </a:cxn>
                <a:cxn ang="0">
                  <a:pos x="12" y="14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5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93" h="32">
                  <a:moveTo>
                    <a:pt x="3" y="5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19" y="15"/>
                  </a:lnTo>
                  <a:lnTo>
                    <a:pt x="30" y="20"/>
                  </a:lnTo>
                  <a:lnTo>
                    <a:pt x="42" y="24"/>
                  </a:lnTo>
                  <a:lnTo>
                    <a:pt x="57" y="27"/>
                  </a:lnTo>
                  <a:lnTo>
                    <a:pt x="74" y="27"/>
                  </a:lnTo>
                  <a:lnTo>
                    <a:pt x="93" y="23"/>
                  </a:lnTo>
                  <a:lnTo>
                    <a:pt x="91" y="23"/>
                  </a:lnTo>
                  <a:lnTo>
                    <a:pt x="87" y="25"/>
                  </a:lnTo>
                  <a:lnTo>
                    <a:pt x="80" y="28"/>
                  </a:lnTo>
                  <a:lnTo>
                    <a:pt x="71" y="30"/>
                  </a:lnTo>
                  <a:lnTo>
                    <a:pt x="61" y="32"/>
                  </a:lnTo>
                  <a:lnTo>
                    <a:pt x="50" y="31"/>
                  </a:lnTo>
                  <a:lnTo>
                    <a:pt x="38" y="28"/>
                  </a:lnTo>
                  <a:lnTo>
                    <a:pt x="25" y="23"/>
                  </a:lnTo>
                  <a:lnTo>
                    <a:pt x="12" y="14"/>
                  </a:lnTo>
                  <a:lnTo>
                    <a:pt x="3" y="5"/>
                  </a:lnTo>
                  <a:close/>
                  <a:moveTo>
                    <a:pt x="0" y="0"/>
                  </a:move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FE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 rot="717346">
              <a:off x="7204566" y="4402573"/>
              <a:ext cx="273150" cy="307239"/>
              <a:chOff x="5394603" y="5124568"/>
              <a:chExt cx="273150" cy="307239"/>
            </a:xfrm>
          </p:grpSpPr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 rot="387781">
                <a:off x="5394603" y="5124568"/>
                <a:ext cx="232254" cy="307239"/>
              </a:xfrm>
              <a:custGeom>
                <a:avLst/>
                <a:gdLst>
                  <a:gd name="T0" fmla="*/ 324 w 821"/>
                  <a:gd name="T1" fmla="*/ 176 h 1097"/>
                  <a:gd name="T2" fmla="*/ 628 w 821"/>
                  <a:gd name="T3" fmla="*/ 30 h 1097"/>
                  <a:gd name="T4" fmla="*/ 755 w 821"/>
                  <a:gd name="T5" fmla="*/ 491 h 1097"/>
                  <a:gd name="T6" fmla="*/ 50 w 821"/>
                  <a:gd name="T7" fmla="*/ 816 h 1097"/>
                  <a:gd name="T8" fmla="*/ 293 w 821"/>
                  <a:gd name="T9" fmla="*/ 20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1" h="1097">
                    <a:moveTo>
                      <a:pt x="324" y="176"/>
                    </a:moveTo>
                    <a:cubicBezTo>
                      <a:pt x="324" y="176"/>
                      <a:pt x="478" y="0"/>
                      <a:pt x="628" y="30"/>
                    </a:cubicBezTo>
                    <a:cubicBezTo>
                      <a:pt x="777" y="59"/>
                      <a:pt x="821" y="278"/>
                      <a:pt x="755" y="491"/>
                    </a:cubicBezTo>
                    <a:cubicBezTo>
                      <a:pt x="689" y="704"/>
                      <a:pt x="101" y="1097"/>
                      <a:pt x="50" y="816"/>
                    </a:cubicBezTo>
                    <a:cubicBezTo>
                      <a:pt x="0" y="535"/>
                      <a:pt x="293" y="205"/>
                      <a:pt x="293" y="205"/>
                    </a:cubicBezTo>
                  </a:path>
                </a:pathLst>
              </a:cu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3" name="Rectangle 16"/>
              <p:cNvSpPr>
                <a:spLocks noChangeArrowheads="1"/>
              </p:cNvSpPr>
              <p:nvPr/>
            </p:nvSpPr>
            <p:spPr bwMode="auto">
              <a:xfrm rot="387781">
                <a:off x="5531308" y="5128673"/>
                <a:ext cx="128298" cy="167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4" name="Rectangle 17"/>
              <p:cNvSpPr>
                <a:spLocks noChangeArrowheads="1"/>
              </p:cNvSpPr>
              <p:nvPr/>
            </p:nvSpPr>
            <p:spPr bwMode="auto">
              <a:xfrm rot="387781">
                <a:off x="5513395" y="5144934"/>
                <a:ext cx="154358" cy="119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5" name="Freeform 18"/>
              <p:cNvSpPr>
                <a:spLocks/>
              </p:cNvSpPr>
              <p:nvPr/>
            </p:nvSpPr>
            <p:spPr bwMode="auto">
              <a:xfrm rot="387781">
                <a:off x="5614860" y="5142162"/>
                <a:ext cx="19187" cy="85879"/>
              </a:xfrm>
              <a:custGeom>
                <a:avLst/>
                <a:gdLst>
                  <a:gd name="T0" fmla="*/ 0 w 67"/>
                  <a:gd name="T1" fmla="*/ 300 h 303"/>
                  <a:gd name="T2" fmla="*/ 25 w 67"/>
                  <a:gd name="T3" fmla="*/ 0 h 303"/>
                  <a:gd name="T4" fmla="*/ 67 w 67"/>
                  <a:gd name="T5" fmla="*/ 4 h 303"/>
                  <a:gd name="T6" fmla="*/ 43 w 67"/>
                  <a:gd name="T7" fmla="*/ 303 h 303"/>
                  <a:gd name="T8" fmla="*/ 0 w 67"/>
                  <a:gd name="T9" fmla="*/ 30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03">
                    <a:moveTo>
                      <a:pt x="0" y="300"/>
                    </a:moveTo>
                    <a:lnTo>
                      <a:pt x="25" y="0"/>
                    </a:lnTo>
                    <a:lnTo>
                      <a:pt x="67" y="4"/>
                    </a:lnTo>
                    <a:lnTo>
                      <a:pt x="43" y="303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 rot="387781">
                <a:off x="5623333" y="5146080"/>
                <a:ext cx="35225" cy="102318"/>
              </a:xfrm>
              <a:custGeom>
                <a:avLst/>
                <a:gdLst>
                  <a:gd name="T0" fmla="*/ 82 w 123"/>
                  <a:gd name="T1" fmla="*/ 361 h 361"/>
                  <a:gd name="T2" fmla="*/ 0 w 123"/>
                  <a:gd name="T3" fmla="*/ 10 h 361"/>
                  <a:gd name="T4" fmla="*/ 40 w 123"/>
                  <a:gd name="T5" fmla="*/ 0 h 361"/>
                  <a:gd name="T6" fmla="*/ 123 w 123"/>
                  <a:gd name="T7" fmla="*/ 351 h 361"/>
                  <a:gd name="T8" fmla="*/ 82 w 123"/>
                  <a:gd name="T9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61">
                    <a:moveTo>
                      <a:pt x="82" y="361"/>
                    </a:moveTo>
                    <a:lnTo>
                      <a:pt x="0" y="10"/>
                    </a:lnTo>
                    <a:lnTo>
                      <a:pt x="40" y="0"/>
                    </a:lnTo>
                    <a:lnTo>
                      <a:pt x="123" y="351"/>
                    </a:lnTo>
                    <a:lnTo>
                      <a:pt x="82" y="3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7" name="Freeform 20"/>
              <p:cNvSpPr>
                <a:spLocks noEditPoints="1"/>
              </p:cNvSpPr>
              <p:nvPr/>
            </p:nvSpPr>
            <p:spPr bwMode="auto">
              <a:xfrm rot="387781">
                <a:off x="5515679" y="5248687"/>
                <a:ext cx="110256" cy="153336"/>
              </a:xfrm>
              <a:custGeom>
                <a:avLst/>
                <a:gdLst>
                  <a:gd name="T0" fmla="*/ 166 w 389"/>
                  <a:gd name="T1" fmla="*/ 418 h 547"/>
                  <a:gd name="T2" fmla="*/ 166 w 389"/>
                  <a:gd name="T3" fmla="*/ 290 h 547"/>
                  <a:gd name="T4" fmla="*/ 52 w 389"/>
                  <a:gd name="T5" fmla="*/ 238 h 547"/>
                  <a:gd name="T6" fmla="*/ 16 w 389"/>
                  <a:gd name="T7" fmla="*/ 154 h 547"/>
                  <a:gd name="T8" fmla="*/ 57 w 389"/>
                  <a:gd name="T9" fmla="*/ 69 h 547"/>
                  <a:gd name="T10" fmla="*/ 166 w 389"/>
                  <a:gd name="T11" fmla="*/ 30 h 547"/>
                  <a:gd name="T12" fmla="*/ 166 w 389"/>
                  <a:gd name="T13" fmla="*/ 0 h 547"/>
                  <a:gd name="T14" fmla="*/ 224 w 389"/>
                  <a:gd name="T15" fmla="*/ 0 h 547"/>
                  <a:gd name="T16" fmla="*/ 224 w 389"/>
                  <a:gd name="T17" fmla="*/ 30 h 547"/>
                  <a:gd name="T18" fmla="*/ 325 w 389"/>
                  <a:gd name="T19" fmla="*/ 63 h 547"/>
                  <a:gd name="T20" fmla="*/ 372 w 389"/>
                  <a:gd name="T21" fmla="*/ 137 h 547"/>
                  <a:gd name="T22" fmla="*/ 272 w 389"/>
                  <a:gd name="T23" fmla="*/ 147 h 547"/>
                  <a:gd name="T24" fmla="*/ 224 w 389"/>
                  <a:gd name="T25" fmla="*/ 98 h 547"/>
                  <a:gd name="T26" fmla="*/ 224 w 389"/>
                  <a:gd name="T27" fmla="*/ 217 h 547"/>
                  <a:gd name="T28" fmla="*/ 354 w 389"/>
                  <a:gd name="T29" fmla="*/ 269 h 547"/>
                  <a:gd name="T30" fmla="*/ 389 w 389"/>
                  <a:gd name="T31" fmla="*/ 350 h 547"/>
                  <a:gd name="T32" fmla="*/ 345 w 389"/>
                  <a:gd name="T33" fmla="*/ 443 h 547"/>
                  <a:gd name="T34" fmla="*/ 224 w 389"/>
                  <a:gd name="T35" fmla="*/ 490 h 547"/>
                  <a:gd name="T36" fmla="*/ 224 w 389"/>
                  <a:gd name="T37" fmla="*/ 547 h 547"/>
                  <a:gd name="T38" fmla="*/ 166 w 389"/>
                  <a:gd name="T39" fmla="*/ 547 h 547"/>
                  <a:gd name="T40" fmla="*/ 166 w 389"/>
                  <a:gd name="T41" fmla="*/ 491 h 547"/>
                  <a:gd name="T42" fmla="*/ 55 w 389"/>
                  <a:gd name="T43" fmla="*/ 452 h 547"/>
                  <a:gd name="T44" fmla="*/ 0 w 389"/>
                  <a:gd name="T45" fmla="*/ 359 h 547"/>
                  <a:gd name="T46" fmla="*/ 104 w 389"/>
                  <a:gd name="T47" fmla="*/ 350 h 547"/>
                  <a:gd name="T48" fmla="*/ 127 w 389"/>
                  <a:gd name="T49" fmla="*/ 392 h 547"/>
                  <a:gd name="T50" fmla="*/ 166 w 389"/>
                  <a:gd name="T51" fmla="*/ 418 h 547"/>
                  <a:gd name="T52" fmla="*/ 166 w 389"/>
                  <a:gd name="T53" fmla="*/ 97 h 547"/>
                  <a:gd name="T54" fmla="*/ 129 w 389"/>
                  <a:gd name="T55" fmla="*/ 118 h 547"/>
                  <a:gd name="T56" fmla="*/ 115 w 389"/>
                  <a:gd name="T57" fmla="*/ 150 h 547"/>
                  <a:gd name="T58" fmla="*/ 128 w 389"/>
                  <a:gd name="T59" fmla="*/ 180 h 547"/>
                  <a:gd name="T60" fmla="*/ 166 w 389"/>
                  <a:gd name="T61" fmla="*/ 203 h 547"/>
                  <a:gd name="T62" fmla="*/ 166 w 389"/>
                  <a:gd name="T63" fmla="*/ 97 h 547"/>
                  <a:gd name="T64" fmla="*/ 224 w 389"/>
                  <a:gd name="T65" fmla="*/ 422 h 547"/>
                  <a:gd name="T66" fmla="*/ 273 w 389"/>
                  <a:gd name="T67" fmla="*/ 401 h 547"/>
                  <a:gd name="T68" fmla="*/ 291 w 389"/>
                  <a:gd name="T69" fmla="*/ 361 h 547"/>
                  <a:gd name="T70" fmla="*/ 276 w 389"/>
                  <a:gd name="T71" fmla="*/ 326 h 547"/>
                  <a:gd name="T72" fmla="*/ 224 w 389"/>
                  <a:gd name="T73" fmla="*/ 303 h 547"/>
                  <a:gd name="T74" fmla="*/ 224 w 389"/>
                  <a:gd name="T75" fmla="*/ 422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9" h="547">
                    <a:moveTo>
                      <a:pt x="166" y="418"/>
                    </a:moveTo>
                    <a:cubicBezTo>
                      <a:pt x="166" y="290"/>
                      <a:pt x="166" y="290"/>
                      <a:pt x="166" y="290"/>
                    </a:cubicBezTo>
                    <a:cubicBezTo>
                      <a:pt x="114" y="278"/>
                      <a:pt x="76" y="261"/>
                      <a:pt x="52" y="238"/>
                    </a:cubicBezTo>
                    <a:cubicBezTo>
                      <a:pt x="28" y="215"/>
                      <a:pt x="16" y="187"/>
                      <a:pt x="16" y="154"/>
                    </a:cubicBezTo>
                    <a:cubicBezTo>
                      <a:pt x="16" y="120"/>
                      <a:pt x="29" y="92"/>
                      <a:pt x="57" y="69"/>
                    </a:cubicBezTo>
                    <a:cubicBezTo>
                      <a:pt x="84" y="47"/>
                      <a:pt x="121" y="34"/>
                      <a:pt x="166" y="3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66" y="34"/>
                      <a:pt x="300" y="45"/>
                      <a:pt x="325" y="63"/>
                    </a:cubicBezTo>
                    <a:cubicBezTo>
                      <a:pt x="350" y="82"/>
                      <a:pt x="366" y="106"/>
                      <a:pt x="372" y="137"/>
                    </a:cubicBezTo>
                    <a:cubicBezTo>
                      <a:pt x="272" y="147"/>
                      <a:pt x="272" y="147"/>
                      <a:pt x="272" y="147"/>
                    </a:cubicBezTo>
                    <a:cubicBezTo>
                      <a:pt x="266" y="123"/>
                      <a:pt x="250" y="106"/>
                      <a:pt x="224" y="98"/>
                    </a:cubicBezTo>
                    <a:cubicBezTo>
                      <a:pt x="224" y="217"/>
                      <a:pt x="224" y="217"/>
                      <a:pt x="224" y="217"/>
                    </a:cubicBezTo>
                    <a:cubicBezTo>
                      <a:pt x="288" y="231"/>
                      <a:pt x="331" y="248"/>
                      <a:pt x="354" y="269"/>
                    </a:cubicBezTo>
                    <a:cubicBezTo>
                      <a:pt x="377" y="290"/>
                      <a:pt x="389" y="317"/>
                      <a:pt x="389" y="350"/>
                    </a:cubicBezTo>
                    <a:cubicBezTo>
                      <a:pt x="389" y="387"/>
                      <a:pt x="374" y="418"/>
                      <a:pt x="345" y="443"/>
                    </a:cubicBezTo>
                    <a:cubicBezTo>
                      <a:pt x="316" y="468"/>
                      <a:pt x="276" y="484"/>
                      <a:pt x="224" y="490"/>
                    </a:cubicBezTo>
                    <a:cubicBezTo>
                      <a:pt x="224" y="547"/>
                      <a:pt x="224" y="547"/>
                      <a:pt x="224" y="547"/>
                    </a:cubicBezTo>
                    <a:cubicBezTo>
                      <a:pt x="166" y="547"/>
                      <a:pt x="166" y="547"/>
                      <a:pt x="166" y="547"/>
                    </a:cubicBezTo>
                    <a:cubicBezTo>
                      <a:pt x="166" y="491"/>
                      <a:pt x="166" y="491"/>
                      <a:pt x="166" y="491"/>
                    </a:cubicBezTo>
                    <a:cubicBezTo>
                      <a:pt x="121" y="487"/>
                      <a:pt x="83" y="474"/>
                      <a:pt x="55" y="452"/>
                    </a:cubicBezTo>
                    <a:cubicBezTo>
                      <a:pt x="26" y="430"/>
                      <a:pt x="8" y="399"/>
                      <a:pt x="0" y="359"/>
                    </a:cubicBezTo>
                    <a:cubicBezTo>
                      <a:pt x="104" y="350"/>
                      <a:pt x="104" y="350"/>
                      <a:pt x="104" y="350"/>
                    </a:cubicBezTo>
                    <a:cubicBezTo>
                      <a:pt x="108" y="366"/>
                      <a:pt x="116" y="380"/>
                      <a:pt x="127" y="392"/>
                    </a:cubicBezTo>
                    <a:cubicBezTo>
                      <a:pt x="139" y="404"/>
                      <a:pt x="152" y="413"/>
                      <a:pt x="166" y="418"/>
                    </a:cubicBezTo>
                    <a:close/>
                    <a:moveTo>
                      <a:pt x="166" y="97"/>
                    </a:moveTo>
                    <a:cubicBezTo>
                      <a:pt x="151" y="101"/>
                      <a:pt x="138" y="108"/>
                      <a:pt x="129" y="118"/>
                    </a:cubicBezTo>
                    <a:cubicBezTo>
                      <a:pt x="120" y="127"/>
                      <a:pt x="115" y="138"/>
                      <a:pt x="115" y="150"/>
                    </a:cubicBezTo>
                    <a:cubicBezTo>
                      <a:pt x="115" y="161"/>
                      <a:pt x="119" y="171"/>
                      <a:pt x="128" y="180"/>
                    </a:cubicBezTo>
                    <a:cubicBezTo>
                      <a:pt x="136" y="189"/>
                      <a:pt x="149" y="197"/>
                      <a:pt x="166" y="203"/>
                    </a:cubicBezTo>
                    <a:lnTo>
                      <a:pt x="166" y="97"/>
                    </a:lnTo>
                    <a:close/>
                    <a:moveTo>
                      <a:pt x="224" y="422"/>
                    </a:moveTo>
                    <a:cubicBezTo>
                      <a:pt x="244" y="419"/>
                      <a:pt x="260" y="412"/>
                      <a:pt x="273" y="401"/>
                    </a:cubicBezTo>
                    <a:cubicBezTo>
                      <a:pt x="285" y="390"/>
                      <a:pt x="291" y="376"/>
                      <a:pt x="291" y="361"/>
                    </a:cubicBezTo>
                    <a:cubicBezTo>
                      <a:pt x="291" y="347"/>
                      <a:pt x="286" y="336"/>
                      <a:pt x="276" y="326"/>
                    </a:cubicBezTo>
                    <a:cubicBezTo>
                      <a:pt x="265" y="316"/>
                      <a:pt x="248" y="308"/>
                      <a:pt x="224" y="303"/>
                    </a:cubicBezTo>
                    <a:lnTo>
                      <a:pt x="224" y="4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sp>
          <p:nvSpPr>
            <p:cNvPr id="32" name="Freeform 15"/>
            <p:cNvSpPr>
              <a:spLocks/>
            </p:cNvSpPr>
            <p:nvPr/>
          </p:nvSpPr>
          <p:spPr bwMode="auto">
            <a:xfrm flipH="1">
              <a:off x="7611808" y="2798482"/>
              <a:ext cx="527253" cy="512627"/>
            </a:xfrm>
            <a:custGeom>
              <a:avLst/>
              <a:gdLst/>
              <a:ahLst/>
              <a:cxnLst>
                <a:cxn ang="0">
                  <a:pos x="429" y="1"/>
                </a:cxn>
                <a:cxn ang="0">
                  <a:pos x="510" y="12"/>
                </a:cxn>
                <a:cxn ang="0">
                  <a:pos x="590" y="38"/>
                </a:cxn>
                <a:cxn ang="0">
                  <a:pos x="650" y="68"/>
                </a:cxn>
                <a:cxn ang="0">
                  <a:pos x="696" y="103"/>
                </a:cxn>
                <a:cxn ang="0">
                  <a:pos x="732" y="140"/>
                </a:cxn>
                <a:cxn ang="0">
                  <a:pos x="747" y="189"/>
                </a:cxn>
                <a:cxn ang="0">
                  <a:pos x="734" y="238"/>
                </a:cxn>
                <a:cxn ang="0">
                  <a:pos x="711" y="277"/>
                </a:cxn>
                <a:cxn ang="0">
                  <a:pos x="678" y="307"/>
                </a:cxn>
                <a:cxn ang="0">
                  <a:pos x="637" y="329"/>
                </a:cxn>
                <a:cxn ang="0">
                  <a:pos x="590" y="343"/>
                </a:cxn>
                <a:cxn ang="0">
                  <a:pos x="540" y="352"/>
                </a:cxn>
                <a:cxn ang="0">
                  <a:pos x="488" y="356"/>
                </a:cxn>
                <a:cxn ang="0">
                  <a:pos x="410" y="355"/>
                </a:cxn>
                <a:cxn ang="0">
                  <a:pos x="361" y="351"/>
                </a:cxn>
                <a:cxn ang="0">
                  <a:pos x="317" y="345"/>
                </a:cxn>
                <a:cxn ang="0">
                  <a:pos x="280" y="338"/>
                </a:cxn>
                <a:cxn ang="0">
                  <a:pos x="250" y="333"/>
                </a:cxn>
                <a:cxn ang="0">
                  <a:pos x="231" y="329"/>
                </a:cxn>
                <a:cxn ang="0">
                  <a:pos x="225" y="327"/>
                </a:cxn>
                <a:cxn ang="0">
                  <a:pos x="239" y="403"/>
                </a:cxn>
                <a:cxn ang="0">
                  <a:pos x="240" y="470"/>
                </a:cxn>
                <a:cxn ang="0">
                  <a:pos x="232" y="527"/>
                </a:cxn>
                <a:cxn ang="0">
                  <a:pos x="216" y="577"/>
                </a:cxn>
                <a:cxn ang="0">
                  <a:pos x="195" y="616"/>
                </a:cxn>
                <a:cxn ang="0">
                  <a:pos x="170" y="647"/>
                </a:cxn>
                <a:cxn ang="0">
                  <a:pos x="145" y="668"/>
                </a:cxn>
                <a:cxn ang="0">
                  <a:pos x="103" y="645"/>
                </a:cxn>
                <a:cxn ang="0">
                  <a:pos x="55" y="577"/>
                </a:cxn>
                <a:cxn ang="0">
                  <a:pos x="22" y="501"/>
                </a:cxn>
                <a:cxn ang="0">
                  <a:pos x="3" y="421"/>
                </a:cxn>
                <a:cxn ang="0">
                  <a:pos x="1" y="338"/>
                </a:cxn>
                <a:cxn ang="0">
                  <a:pos x="15" y="276"/>
                </a:cxn>
                <a:cxn ang="0">
                  <a:pos x="43" y="209"/>
                </a:cxn>
                <a:cxn ang="0">
                  <a:pos x="88" y="144"/>
                </a:cxn>
                <a:cxn ang="0">
                  <a:pos x="142" y="90"/>
                </a:cxn>
                <a:cxn ang="0">
                  <a:pos x="205" y="49"/>
                </a:cxn>
                <a:cxn ang="0">
                  <a:pos x="275" y="20"/>
                </a:cxn>
                <a:cxn ang="0">
                  <a:pos x="351" y="4"/>
                </a:cxn>
              </a:cxnLst>
              <a:rect l="0" t="0" r="r" b="b"/>
              <a:pathLst>
                <a:path w="748" h="676">
                  <a:moveTo>
                    <a:pt x="389" y="0"/>
                  </a:moveTo>
                  <a:lnTo>
                    <a:pt x="429" y="1"/>
                  </a:lnTo>
                  <a:lnTo>
                    <a:pt x="470" y="4"/>
                  </a:lnTo>
                  <a:lnTo>
                    <a:pt x="510" y="12"/>
                  </a:lnTo>
                  <a:lnTo>
                    <a:pt x="550" y="23"/>
                  </a:lnTo>
                  <a:lnTo>
                    <a:pt x="590" y="38"/>
                  </a:lnTo>
                  <a:lnTo>
                    <a:pt x="622" y="53"/>
                  </a:lnTo>
                  <a:lnTo>
                    <a:pt x="650" y="68"/>
                  </a:lnTo>
                  <a:lnTo>
                    <a:pt x="675" y="85"/>
                  </a:lnTo>
                  <a:lnTo>
                    <a:pt x="696" y="103"/>
                  </a:lnTo>
                  <a:lnTo>
                    <a:pt x="715" y="121"/>
                  </a:lnTo>
                  <a:lnTo>
                    <a:pt x="732" y="140"/>
                  </a:lnTo>
                  <a:lnTo>
                    <a:pt x="748" y="161"/>
                  </a:lnTo>
                  <a:lnTo>
                    <a:pt x="747" y="189"/>
                  </a:lnTo>
                  <a:lnTo>
                    <a:pt x="743" y="215"/>
                  </a:lnTo>
                  <a:lnTo>
                    <a:pt x="734" y="238"/>
                  </a:lnTo>
                  <a:lnTo>
                    <a:pt x="724" y="259"/>
                  </a:lnTo>
                  <a:lnTo>
                    <a:pt x="711" y="277"/>
                  </a:lnTo>
                  <a:lnTo>
                    <a:pt x="695" y="293"/>
                  </a:lnTo>
                  <a:lnTo>
                    <a:pt x="678" y="307"/>
                  </a:lnTo>
                  <a:lnTo>
                    <a:pt x="658" y="319"/>
                  </a:lnTo>
                  <a:lnTo>
                    <a:pt x="637" y="329"/>
                  </a:lnTo>
                  <a:lnTo>
                    <a:pt x="614" y="337"/>
                  </a:lnTo>
                  <a:lnTo>
                    <a:pt x="590" y="343"/>
                  </a:lnTo>
                  <a:lnTo>
                    <a:pt x="566" y="349"/>
                  </a:lnTo>
                  <a:lnTo>
                    <a:pt x="540" y="352"/>
                  </a:lnTo>
                  <a:lnTo>
                    <a:pt x="514" y="355"/>
                  </a:lnTo>
                  <a:lnTo>
                    <a:pt x="488" y="356"/>
                  </a:lnTo>
                  <a:lnTo>
                    <a:pt x="435" y="356"/>
                  </a:lnTo>
                  <a:lnTo>
                    <a:pt x="410" y="355"/>
                  </a:lnTo>
                  <a:lnTo>
                    <a:pt x="385" y="353"/>
                  </a:lnTo>
                  <a:lnTo>
                    <a:pt x="361" y="351"/>
                  </a:lnTo>
                  <a:lnTo>
                    <a:pt x="339" y="347"/>
                  </a:lnTo>
                  <a:lnTo>
                    <a:pt x="317" y="345"/>
                  </a:lnTo>
                  <a:lnTo>
                    <a:pt x="298" y="342"/>
                  </a:lnTo>
                  <a:lnTo>
                    <a:pt x="280" y="338"/>
                  </a:lnTo>
                  <a:lnTo>
                    <a:pt x="264" y="335"/>
                  </a:lnTo>
                  <a:lnTo>
                    <a:pt x="250" y="333"/>
                  </a:lnTo>
                  <a:lnTo>
                    <a:pt x="239" y="330"/>
                  </a:lnTo>
                  <a:lnTo>
                    <a:pt x="231" y="329"/>
                  </a:lnTo>
                  <a:lnTo>
                    <a:pt x="226" y="328"/>
                  </a:lnTo>
                  <a:lnTo>
                    <a:pt x="225" y="327"/>
                  </a:lnTo>
                  <a:lnTo>
                    <a:pt x="233" y="366"/>
                  </a:lnTo>
                  <a:lnTo>
                    <a:pt x="239" y="403"/>
                  </a:lnTo>
                  <a:lnTo>
                    <a:pt x="241" y="437"/>
                  </a:lnTo>
                  <a:lnTo>
                    <a:pt x="240" y="470"/>
                  </a:lnTo>
                  <a:lnTo>
                    <a:pt x="237" y="500"/>
                  </a:lnTo>
                  <a:lnTo>
                    <a:pt x="232" y="527"/>
                  </a:lnTo>
                  <a:lnTo>
                    <a:pt x="225" y="553"/>
                  </a:lnTo>
                  <a:lnTo>
                    <a:pt x="216" y="577"/>
                  </a:lnTo>
                  <a:lnTo>
                    <a:pt x="207" y="597"/>
                  </a:lnTo>
                  <a:lnTo>
                    <a:pt x="195" y="616"/>
                  </a:lnTo>
                  <a:lnTo>
                    <a:pt x="183" y="632"/>
                  </a:lnTo>
                  <a:lnTo>
                    <a:pt x="170" y="647"/>
                  </a:lnTo>
                  <a:lnTo>
                    <a:pt x="158" y="658"/>
                  </a:lnTo>
                  <a:lnTo>
                    <a:pt x="145" y="668"/>
                  </a:lnTo>
                  <a:lnTo>
                    <a:pt x="133" y="676"/>
                  </a:lnTo>
                  <a:lnTo>
                    <a:pt x="103" y="645"/>
                  </a:lnTo>
                  <a:lnTo>
                    <a:pt x="77" y="613"/>
                  </a:lnTo>
                  <a:lnTo>
                    <a:pt x="55" y="577"/>
                  </a:lnTo>
                  <a:lnTo>
                    <a:pt x="37" y="540"/>
                  </a:lnTo>
                  <a:lnTo>
                    <a:pt x="22" y="501"/>
                  </a:lnTo>
                  <a:lnTo>
                    <a:pt x="11" y="461"/>
                  </a:lnTo>
                  <a:lnTo>
                    <a:pt x="3" y="421"/>
                  </a:lnTo>
                  <a:lnTo>
                    <a:pt x="0" y="379"/>
                  </a:lnTo>
                  <a:lnTo>
                    <a:pt x="1" y="338"/>
                  </a:lnTo>
                  <a:lnTo>
                    <a:pt x="7" y="307"/>
                  </a:lnTo>
                  <a:lnTo>
                    <a:pt x="15" y="276"/>
                  </a:lnTo>
                  <a:lnTo>
                    <a:pt x="26" y="246"/>
                  </a:lnTo>
                  <a:lnTo>
                    <a:pt x="43" y="209"/>
                  </a:lnTo>
                  <a:lnTo>
                    <a:pt x="64" y="175"/>
                  </a:lnTo>
                  <a:lnTo>
                    <a:pt x="88" y="144"/>
                  </a:lnTo>
                  <a:lnTo>
                    <a:pt x="114" y="116"/>
                  </a:lnTo>
                  <a:lnTo>
                    <a:pt x="142" y="90"/>
                  </a:lnTo>
                  <a:lnTo>
                    <a:pt x="173" y="68"/>
                  </a:lnTo>
                  <a:lnTo>
                    <a:pt x="205" y="49"/>
                  </a:lnTo>
                  <a:lnTo>
                    <a:pt x="239" y="33"/>
                  </a:lnTo>
                  <a:lnTo>
                    <a:pt x="275" y="20"/>
                  </a:lnTo>
                  <a:lnTo>
                    <a:pt x="312" y="10"/>
                  </a:lnTo>
                  <a:lnTo>
                    <a:pt x="351" y="4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 rot="20825764">
              <a:off x="7862059" y="4523715"/>
              <a:ext cx="273150" cy="307239"/>
              <a:chOff x="5394603" y="5124568"/>
              <a:chExt cx="273150" cy="307239"/>
            </a:xfrm>
          </p:grpSpPr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 rot="387781">
                <a:off x="5394603" y="5124568"/>
                <a:ext cx="232254" cy="307239"/>
              </a:xfrm>
              <a:custGeom>
                <a:avLst/>
                <a:gdLst>
                  <a:gd name="T0" fmla="*/ 324 w 821"/>
                  <a:gd name="T1" fmla="*/ 176 h 1097"/>
                  <a:gd name="T2" fmla="*/ 628 w 821"/>
                  <a:gd name="T3" fmla="*/ 30 h 1097"/>
                  <a:gd name="T4" fmla="*/ 755 w 821"/>
                  <a:gd name="T5" fmla="*/ 491 h 1097"/>
                  <a:gd name="T6" fmla="*/ 50 w 821"/>
                  <a:gd name="T7" fmla="*/ 816 h 1097"/>
                  <a:gd name="T8" fmla="*/ 293 w 821"/>
                  <a:gd name="T9" fmla="*/ 20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1" h="1097">
                    <a:moveTo>
                      <a:pt x="324" y="176"/>
                    </a:moveTo>
                    <a:cubicBezTo>
                      <a:pt x="324" y="176"/>
                      <a:pt x="478" y="0"/>
                      <a:pt x="628" y="30"/>
                    </a:cubicBezTo>
                    <a:cubicBezTo>
                      <a:pt x="777" y="59"/>
                      <a:pt x="821" y="278"/>
                      <a:pt x="755" y="491"/>
                    </a:cubicBezTo>
                    <a:cubicBezTo>
                      <a:pt x="689" y="704"/>
                      <a:pt x="101" y="1097"/>
                      <a:pt x="50" y="816"/>
                    </a:cubicBezTo>
                    <a:cubicBezTo>
                      <a:pt x="0" y="535"/>
                      <a:pt x="293" y="205"/>
                      <a:pt x="293" y="205"/>
                    </a:cubicBezTo>
                  </a:path>
                </a:pathLst>
              </a:cu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 rot="387781">
                <a:off x="5531308" y="5128673"/>
                <a:ext cx="128298" cy="167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 rot="387781">
                <a:off x="5513395" y="5144934"/>
                <a:ext cx="154358" cy="119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 rot="387781">
                <a:off x="5614860" y="5142162"/>
                <a:ext cx="19187" cy="85879"/>
              </a:xfrm>
              <a:custGeom>
                <a:avLst/>
                <a:gdLst>
                  <a:gd name="T0" fmla="*/ 0 w 67"/>
                  <a:gd name="T1" fmla="*/ 300 h 303"/>
                  <a:gd name="T2" fmla="*/ 25 w 67"/>
                  <a:gd name="T3" fmla="*/ 0 h 303"/>
                  <a:gd name="T4" fmla="*/ 67 w 67"/>
                  <a:gd name="T5" fmla="*/ 4 h 303"/>
                  <a:gd name="T6" fmla="*/ 43 w 67"/>
                  <a:gd name="T7" fmla="*/ 303 h 303"/>
                  <a:gd name="T8" fmla="*/ 0 w 67"/>
                  <a:gd name="T9" fmla="*/ 30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03">
                    <a:moveTo>
                      <a:pt x="0" y="300"/>
                    </a:moveTo>
                    <a:lnTo>
                      <a:pt x="25" y="0"/>
                    </a:lnTo>
                    <a:lnTo>
                      <a:pt x="67" y="4"/>
                    </a:lnTo>
                    <a:lnTo>
                      <a:pt x="43" y="303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 rot="387781">
                <a:off x="5623333" y="5146080"/>
                <a:ext cx="35225" cy="102318"/>
              </a:xfrm>
              <a:custGeom>
                <a:avLst/>
                <a:gdLst>
                  <a:gd name="T0" fmla="*/ 82 w 123"/>
                  <a:gd name="T1" fmla="*/ 361 h 361"/>
                  <a:gd name="T2" fmla="*/ 0 w 123"/>
                  <a:gd name="T3" fmla="*/ 10 h 361"/>
                  <a:gd name="T4" fmla="*/ 40 w 123"/>
                  <a:gd name="T5" fmla="*/ 0 h 361"/>
                  <a:gd name="T6" fmla="*/ 123 w 123"/>
                  <a:gd name="T7" fmla="*/ 351 h 361"/>
                  <a:gd name="T8" fmla="*/ 82 w 123"/>
                  <a:gd name="T9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61">
                    <a:moveTo>
                      <a:pt x="82" y="361"/>
                    </a:moveTo>
                    <a:lnTo>
                      <a:pt x="0" y="10"/>
                    </a:lnTo>
                    <a:lnTo>
                      <a:pt x="40" y="0"/>
                    </a:lnTo>
                    <a:lnTo>
                      <a:pt x="123" y="351"/>
                    </a:lnTo>
                    <a:lnTo>
                      <a:pt x="82" y="3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" name="Freeform 20"/>
              <p:cNvSpPr>
                <a:spLocks noEditPoints="1"/>
              </p:cNvSpPr>
              <p:nvPr/>
            </p:nvSpPr>
            <p:spPr bwMode="auto">
              <a:xfrm rot="387781">
                <a:off x="5515679" y="5248687"/>
                <a:ext cx="110256" cy="153336"/>
              </a:xfrm>
              <a:custGeom>
                <a:avLst/>
                <a:gdLst>
                  <a:gd name="T0" fmla="*/ 166 w 389"/>
                  <a:gd name="T1" fmla="*/ 418 h 547"/>
                  <a:gd name="T2" fmla="*/ 166 w 389"/>
                  <a:gd name="T3" fmla="*/ 290 h 547"/>
                  <a:gd name="T4" fmla="*/ 52 w 389"/>
                  <a:gd name="T5" fmla="*/ 238 h 547"/>
                  <a:gd name="T6" fmla="*/ 16 w 389"/>
                  <a:gd name="T7" fmla="*/ 154 h 547"/>
                  <a:gd name="T8" fmla="*/ 57 w 389"/>
                  <a:gd name="T9" fmla="*/ 69 h 547"/>
                  <a:gd name="T10" fmla="*/ 166 w 389"/>
                  <a:gd name="T11" fmla="*/ 30 h 547"/>
                  <a:gd name="T12" fmla="*/ 166 w 389"/>
                  <a:gd name="T13" fmla="*/ 0 h 547"/>
                  <a:gd name="T14" fmla="*/ 224 w 389"/>
                  <a:gd name="T15" fmla="*/ 0 h 547"/>
                  <a:gd name="T16" fmla="*/ 224 w 389"/>
                  <a:gd name="T17" fmla="*/ 30 h 547"/>
                  <a:gd name="T18" fmla="*/ 325 w 389"/>
                  <a:gd name="T19" fmla="*/ 63 h 547"/>
                  <a:gd name="T20" fmla="*/ 372 w 389"/>
                  <a:gd name="T21" fmla="*/ 137 h 547"/>
                  <a:gd name="T22" fmla="*/ 272 w 389"/>
                  <a:gd name="T23" fmla="*/ 147 h 547"/>
                  <a:gd name="T24" fmla="*/ 224 w 389"/>
                  <a:gd name="T25" fmla="*/ 98 h 547"/>
                  <a:gd name="T26" fmla="*/ 224 w 389"/>
                  <a:gd name="T27" fmla="*/ 217 h 547"/>
                  <a:gd name="T28" fmla="*/ 354 w 389"/>
                  <a:gd name="T29" fmla="*/ 269 h 547"/>
                  <a:gd name="T30" fmla="*/ 389 w 389"/>
                  <a:gd name="T31" fmla="*/ 350 h 547"/>
                  <a:gd name="T32" fmla="*/ 345 w 389"/>
                  <a:gd name="T33" fmla="*/ 443 h 547"/>
                  <a:gd name="T34" fmla="*/ 224 w 389"/>
                  <a:gd name="T35" fmla="*/ 490 h 547"/>
                  <a:gd name="T36" fmla="*/ 224 w 389"/>
                  <a:gd name="T37" fmla="*/ 547 h 547"/>
                  <a:gd name="T38" fmla="*/ 166 w 389"/>
                  <a:gd name="T39" fmla="*/ 547 h 547"/>
                  <a:gd name="T40" fmla="*/ 166 w 389"/>
                  <a:gd name="T41" fmla="*/ 491 h 547"/>
                  <a:gd name="T42" fmla="*/ 55 w 389"/>
                  <a:gd name="T43" fmla="*/ 452 h 547"/>
                  <a:gd name="T44" fmla="*/ 0 w 389"/>
                  <a:gd name="T45" fmla="*/ 359 h 547"/>
                  <a:gd name="T46" fmla="*/ 104 w 389"/>
                  <a:gd name="T47" fmla="*/ 350 h 547"/>
                  <a:gd name="T48" fmla="*/ 127 w 389"/>
                  <a:gd name="T49" fmla="*/ 392 h 547"/>
                  <a:gd name="T50" fmla="*/ 166 w 389"/>
                  <a:gd name="T51" fmla="*/ 418 h 547"/>
                  <a:gd name="T52" fmla="*/ 166 w 389"/>
                  <a:gd name="T53" fmla="*/ 97 h 547"/>
                  <a:gd name="T54" fmla="*/ 129 w 389"/>
                  <a:gd name="T55" fmla="*/ 118 h 547"/>
                  <a:gd name="T56" fmla="*/ 115 w 389"/>
                  <a:gd name="T57" fmla="*/ 150 h 547"/>
                  <a:gd name="T58" fmla="*/ 128 w 389"/>
                  <a:gd name="T59" fmla="*/ 180 h 547"/>
                  <a:gd name="T60" fmla="*/ 166 w 389"/>
                  <a:gd name="T61" fmla="*/ 203 h 547"/>
                  <a:gd name="T62" fmla="*/ 166 w 389"/>
                  <a:gd name="T63" fmla="*/ 97 h 547"/>
                  <a:gd name="T64" fmla="*/ 224 w 389"/>
                  <a:gd name="T65" fmla="*/ 422 h 547"/>
                  <a:gd name="T66" fmla="*/ 273 w 389"/>
                  <a:gd name="T67" fmla="*/ 401 h 547"/>
                  <a:gd name="T68" fmla="*/ 291 w 389"/>
                  <a:gd name="T69" fmla="*/ 361 h 547"/>
                  <a:gd name="T70" fmla="*/ 276 w 389"/>
                  <a:gd name="T71" fmla="*/ 326 h 547"/>
                  <a:gd name="T72" fmla="*/ 224 w 389"/>
                  <a:gd name="T73" fmla="*/ 303 h 547"/>
                  <a:gd name="T74" fmla="*/ 224 w 389"/>
                  <a:gd name="T75" fmla="*/ 422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9" h="547">
                    <a:moveTo>
                      <a:pt x="166" y="418"/>
                    </a:moveTo>
                    <a:cubicBezTo>
                      <a:pt x="166" y="290"/>
                      <a:pt x="166" y="290"/>
                      <a:pt x="166" y="290"/>
                    </a:cubicBezTo>
                    <a:cubicBezTo>
                      <a:pt x="114" y="278"/>
                      <a:pt x="76" y="261"/>
                      <a:pt x="52" y="238"/>
                    </a:cubicBezTo>
                    <a:cubicBezTo>
                      <a:pt x="28" y="215"/>
                      <a:pt x="16" y="187"/>
                      <a:pt x="16" y="154"/>
                    </a:cubicBezTo>
                    <a:cubicBezTo>
                      <a:pt x="16" y="120"/>
                      <a:pt x="29" y="92"/>
                      <a:pt x="57" y="69"/>
                    </a:cubicBezTo>
                    <a:cubicBezTo>
                      <a:pt x="84" y="47"/>
                      <a:pt x="121" y="34"/>
                      <a:pt x="166" y="3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66" y="34"/>
                      <a:pt x="300" y="45"/>
                      <a:pt x="325" y="63"/>
                    </a:cubicBezTo>
                    <a:cubicBezTo>
                      <a:pt x="350" y="82"/>
                      <a:pt x="366" y="106"/>
                      <a:pt x="372" y="137"/>
                    </a:cubicBezTo>
                    <a:cubicBezTo>
                      <a:pt x="272" y="147"/>
                      <a:pt x="272" y="147"/>
                      <a:pt x="272" y="147"/>
                    </a:cubicBezTo>
                    <a:cubicBezTo>
                      <a:pt x="266" y="123"/>
                      <a:pt x="250" y="106"/>
                      <a:pt x="224" y="98"/>
                    </a:cubicBezTo>
                    <a:cubicBezTo>
                      <a:pt x="224" y="217"/>
                      <a:pt x="224" y="217"/>
                      <a:pt x="224" y="217"/>
                    </a:cubicBezTo>
                    <a:cubicBezTo>
                      <a:pt x="288" y="231"/>
                      <a:pt x="331" y="248"/>
                      <a:pt x="354" y="269"/>
                    </a:cubicBezTo>
                    <a:cubicBezTo>
                      <a:pt x="377" y="290"/>
                      <a:pt x="389" y="317"/>
                      <a:pt x="389" y="350"/>
                    </a:cubicBezTo>
                    <a:cubicBezTo>
                      <a:pt x="389" y="387"/>
                      <a:pt x="374" y="418"/>
                      <a:pt x="345" y="443"/>
                    </a:cubicBezTo>
                    <a:cubicBezTo>
                      <a:pt x="316" y="468"/>
                      <a:pt x="276" y="484"/>
                      <a:pt x="224" y="490"/>
                    </a:cubicBezTo>
                    <a:cubicBezTo>
                      <a:pt x="224" y="547"/>
                      <a:pt x="224" y="547"/>
                      <a:pt x="224" y="547"/>
                    </a:cubicBezTo>
                    <a:cubicBezTo>
                      <a:pt x="166" y="547"/>
                      <a:pt x="166" y="547"/>
                      <a:pt x="166" y="547"/>
                    </a:cubicBezTo>
                    <a:cubicBezTo>
                      <a:pt x="166" y="491"/>
                      <a:pt x="166" y="491"/>
                      <a:pt x="166" y="491"/>
                    </a:cubicBezTo>
                    <a:cubicBezTo>
                      <a:pt x="121" y="487"/>
                      <a:pt x="83" y="474"/>
                      <a:pt x="55" y="452"/>
                    </a:cubicBezTo>
                    <a:cubicBezTo>
                      <a:pt x="26" y="430"/>
                      <a:pt x="8" y="399"/>
                      <a:pt x="0" y="359"/>
                    </a:cubicBezTo>
                    <a:cubicBezTo>
                      <a:pt x="104" y="350"/>
                      <a:pt x="104" y="350"/>
                      <a:pt x="104" y="350"/>
                    </a:cubicBezTo>
                    <a:cubicBezTo>
                      <a:pt x="108" y="366"/>
                      <a:pt x="116" y="380"/>
                      <a:pt x="127" y="392"/>
                    </a:cubicBezTo>
                    <a:cubicBezTo>
                      <a:pt x="139" y="404"/>
                      <a:pt x="152" y="413"/>
                      <a:pt x="166" y="418"/>
                    </a:cubicBezTo>
                    <a:close/>
                    <a:moveTo>
                      <a:pt x="166" y="97"/>
                    </a:moveTo>
                    <a:cubicBezTo>
                      <a:pt x="151" y="101"/>
                      <a:pt x="138" y="108"/>
                      <a:pt x="129" y="118"/>
                    </a:cubicBezTo>
                    <a:cubicBezTo>
                      <a:pt x="120" y="127"/>
                      <a:pt x="115" y="138"/>
                      <a:pt x="115" y="150"/>
                    </a:cubicBezTo>
                    <a:cubicBezTo>
                      <a:pt x="115" y="161"/>
                      <a:pt x="119" y="171"/>
                      <a:pt x="128" y="180"/>
                    </a:cubicBezTo>
                    <a:cubicBezTo>
                      <a:pt x="136" y="189"/>
                      <a:pt x="149" y="197"/>
                      <a:pt x="166" y="203"/>
                    </a:cubicBezTo>
                    <a:lnTo>
                      <a:pt x="166" y="97"/>
                    </a:lnTo>
                    <a:close/>
                    <a:moveTo>
                      <a:pt x="224" y="422"/>
                    </a:moveTo>
                    <a:cubicBezTo>
                      <a:pt x="244" y="419"/>
                      <a:pt x="260" y="412"/>
                      <a:pt x="273" y="401"/>
                    </a:cubicBezTo>
                    <a:cubicBezTo>
                      <a:pt x="285" y="390"/>
                      <a:pt x="291" y="376"/>
                      <a:pt x="291" y="361"/>
                    </a:cubicBezTo>
                    <a:cubicBezTo>
                      <a:pt x="291" y="347"/>
                      <a:pt x="286" y="336"/>
                      <a:pt x="276" y="326"/>
                    </a:cubicBezTo>
                    <a:cubicBezTo>
                      <a:pt x="265" y="316"/>
                      <a:pt x="248" y="308"/>
                      <a:pt x="224" y="303"/>
                    </a:cubicBezTo>
                    <a:lnTo>
                      <a:pt x="224" y="4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sp>
          <p:nvSpPr>
            <p:cNvPr id="34" name="Freeform 23"/>
            <p:cNvSpPr>
              <a:spLocks/>
            </p:cNvSpPr>
            <p:nvPr/>
          </p:nvSpPr>
          <p:spPr bwMode="auto">
            <a:xfrm flipH="1">
              <a:off x="8071575" y="4451339"/>
              <a:ext cx="209211" cy="144546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1" y="1"/>
                </a:cxn>
                <a:cxn ang="0">
                  <a:pos x="212" y="6"/>
                </a:cxn>
                <a:cxn ang="0">
                  <a:pos x="213" y="11"/>
                </a:cxn>
                <a:cxn ang="0">
                  <a:pos x="214" y="19"/>
                </a:cxn>
                <a:cxn ang="0">
                  <a:pos x="216" y="29"/>
                </a:cxn>
                <a:cxn ang="0">
                  <a:pos x="217" y="41"/>
                </a:cxn>
                <a:cxn ang="0">
                  <a:pos x="217" y="52"/>
                </a:cxn>
                <a:cxn ang="0">
                  <a:pos x="216" y="64"/>
                </a:cxn>
                <a:cxn ang="0">
                  <a:pos x="214" y="76"/>
                </a:cxn>
                <a:cxn ang="0">
                  <a:pos x="210" y="87"/>
                </a:cxn>
                <a:cxn ang="0">
                  <a:pos x="204" y="99"/>
                </a:cxn>
                <a:cxn ang="0">
                  <a:pos x="197" y="109"/>
                </a:cxn>
                <a:cxn ang="0">
                  <a:pos x="187" y="117"/>
                </a:cxn>
                <a:cxn ang="0">
                  <a:pos x="174" y="124"/>
                </a:cxn>
                <a:cxn ang="0">
                  <a:pos x="159" y="128"/>
                </a:cxn>
                <a:cxn ang="0">
                  <a:pos x="136" y="131"/>
                </a:cxn>
                <a:cxn ang="0">
                  <a:pos x="115" y="129"/>
                </a:cxn>
                <a:cxn ang="0">
                  <a:pos x="96" y="124"/>
                </a:cxn>
                <a:cxn ang="0">
                  <a:pos x="79" y="117"/>
                </a:cxn>
                <a:cxn ang="0">
                  <a:pos x="64" y="107"/>
                </a:cxn>
                <a:cxn ang="0">
                  <a:pos x="50" y="96"/>
                </a:cxn>
                <a:cxn ang="0">
                  <a:pos x="38" y="84"/>
                </a:cxn>
                <a:cxn ang="0">
                  <a:pos x="27" y="72"/>
                </a:cxn>
                <a:cxn ang="0">
                  <a:pos x="19" y="60"/>
                </a:cxn>
                <a:cxn ang="0">
                  <a:pos x="12" y="49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9" y="24"/>
                </a:cxn>
                <a:cxn ang="0">
                  <a:pos x="21" y="23"/>
                </a:cxn>
                <a:cxn ang="0">
                  <a:pos x="35" y="22"/>
                </a:cxn>
                <a:cxn ang="0">
                  <a:pos x="53" y="20"/>
                </a:cxn>
                <a:cxn ang="0">
                  <a:pos x="72" y="19"/>
                </a:cxn>
                <a:cxn ang="0">
                  <a:pos x="93" y="17"/>
                </a:cxn>
                <a:cxn ang="0">
                  <a:pos x="114" y="15"/>
                </a:cxn>
                <a:cxn ang="0">
                  <a:pos x="141" y="11"/>
                </a:cxn>
                <a:cxn ang="0">
                  <a:pos x="163" y="9"/>
                </a:cxn>
                <a:cxn ang="0">
                  <a:pos x="181" y="6"/>
                </a:cxn>
                <a:cxn ang="0">
                  <a:pos x="195" y="4"/>
                </a:cxn>
                <a:cxn ang="0">
                  <a:pos x="204" y="1"/>
                </a:cxn>
                <a:cxn ang="0">
                  <a:pos x="209" y="1"/>
                </a:cxn>
                <a:cxn ang="0">
                  <a:pos x="210" y="0"/>
                </a:cxn>
              </a:cxnLst>
              <a:rect l="0" t="0" r="r" b="b"/>
              <a:pathLst>
                <a:path w="217" h="131">
                  <a:moveTo>
                    <a:pt x="210" y="0"/>
                  </a:moveTo>
                  <a:lnTo>
                    <a:pt x="211" y="1"/>
                  </a:lnTo>
                  <a:lnTo>
                    <a:pt x="212" y="6"/>
                  </a:lnTo>
                  <a:lnTo>
                    <a:pt x="213" y="11"/>
                  </a:lnTo>
                  <a:lnTo>
                    <a:pt x="214" y="19"/>
                  </a:lnTo>
                  <a:lnTo>
                    <a:pt x="216" y="29"/>
                  </a:lnTo>
                  <a:lnTo>
                    <a:pt x="217" y="41"/>
                  </a:lnTo>
                  <a:lnTo>
                    <a:pt x="217" y="52"/>
                  </a:lnTo>
                  <a:lnTo>
                    <a:pt x="216" y="64"/>
                  </a:lnTo>
                  <a:lnTo>
                    <a:pt x="214" y="76"/>
                  </a:lnTo>
                  <a:lnTo>
                    <a:pt x="210" y="87"/>
                  </a:lnTo>
                  <a:lnTo>
                    <a:pt x="204" y="99"/>
                  </a:lnTo>
                  <a:lnTo>
                    <a:pt x="197" y="109"/>
                  </a:lnTo>
                  <a:lnTo>
                    <a:pt x="187" y="117"/>
                  </a:lnTo>
                  <a:lnTo>
                    <a:pt x="174" y="124"/>
                  </a:lnTo>
                  <a:lnTo>
                    <a:pt x="159" y="128"/>
                  </a:lnTo>
                  <a:lnTo>
                    <a:pt x="136" y="131"/>
                  </a:lnTo>
                  <a:lnTo>
                    <a:pt x="115" y="129"/>
                  </a:lnTo>
                  <a:lnTo>
                    <a:pt x="96" y="124"/>
                  </a:lnTo>
                  <a:lnTo>
                    <a:pt x="79" y="117"/>
                  </a:lnTo>
                  <a:lnTo>
                    <a:pt x="64" y="107"/>
                  </a:lnTo>
                  <a:lnTo>
                    <a:pt x="50" y="96"/>
                  </a:lnTo>
                  <a:lnTo>
                    <a:pt x="38" y="84"/>
                  </a:lnTo>
                  <a:lnTo>
                    <a:pt x="27" y="72"/>
                  </a:lnTo>
                  <a:lnTo>
                    <a:pt x="19" y="60"/>
                  </a:lnTo>
                  <a:lnTo>
                    <a:pt x="12" y="49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9" y="24"/>
                  </a:lnTo>
                  <a:lnTo>
                    <a:pt x="21" y="23"/>
                  </a:lnTo>
                  <a:lnTo>
                    <a:pt x="35" y="22"/>
                  </a:lnTo>
                  <a:lnTo>
                    <a:pt x="53" y="20"/>
                  </a:lnTo>
                  <a:lnTo>
                    <a:pt x="72" y="19"/>
                  </a:lnTo>
                  <a:lnTo>
                    <a:pt x="93" y="17"/>
                  </a:lnTo>
                  <a:lnTo>
                    <a:pt x="114" y="15"/>
                  </a:lnTo>
                  <a:lnTo>
                    <a:pt x="141" y="11"/>
                  </a:lnTo>
                  <a:lnTo>
                    <a:pt x="163" y="9"/>
                  </a:lnTo>
                  <a:lnTo>
                    <a:pt x="181" y="6"/>
                  </a:lnTo>
                  <a:lnTo>
                    <a:pt x="195" y="4"/>
                  </a:lnTo>
                  <a:lnTo>
                    <a:pt x="204" y="1"/>
                  </a:lnTo>
                  <a:lnTo>
                    <a:pt x="209" y="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66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 flipH="1">
              <a:off x="8075429" y="4451339"/>
              <a:ext cx="205355" cy="144546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1"/>
                </a:cxn>
                <a:cxn ang="0">
                  <a:pos x="211" y="2"/>
                </a:cxn>
                <a:cxn ang="0">
                  <a:pos x="212" y="5"/>
                </a:cxn>
                <a:cxn ang="0">
                  <a:pos x="213" y="9"/>
                </a:cxn>
                <a:cxn ang="0">
                  <a:pos x="200" y="14"/>
                </a:cxn>
                <a:cxn ang="0">
                  <a:pos x="183" y="19"/>
                </a:cxn>
                <a:cxn ang="0">
                  <a:pos x="163" y="25"/>
                </a:cxn>
                <a:cxn ang="0">
                  <a:pos x="139" y="32"/>
                </a:cxn>
                <a:cxn ang="0">
                  <a:pos x="112" y="37"/>
                </a:cxn>
                <a:cxn ang="0">
                  <a:pos x="82" y="42"/>
                </a:cxn>
                <a:cxn ang="0">
                  <a:pos x="50" y="44"/>
                </a:cxn>
                <a:cxn ang="0">
                  <a:pos x="51" y="46"/>
                </a:cxn>
                <a:cxn ang="0">
                  <a:pos x="53" y="50"/>
                </a:cxn>
                <a:cxn ang="0">
                  <a:pos x="56" y="57"/>
                </a:cxn>
                <a:cxn ang="0">
                  <a:pos x="61" y="65"/>
                </a:cxn>
                <a:cxn ang="0">
                  <a:pos x="68" y="75"/>
                </a:cxn>
                <a:cxn ang="0">
                  <a:pos x="77" y="85"/>
                </a:cxn>
                <a:cxn ang="0">
                  <a:pos x="88" y="96"/>
                </a:cxn>
                <a:cxn ang="0">
                  <a:pos x="102" y="105"/>
                </a:cxn>
                <a:cxn ang="0">
                  <a:pos x="118" y="114"/>
                </a:cxn>
                <a:cxn ang="0">
                  <a:pos x="138" y="122"/>
                </a:cxn>
                <a:cxn ang="0">
                  <a:pos x="160" y="128"/>
                </a:cxn>
                <a:cxn ang="0">
                  <a:pos x="159" y="128"/>
                </a:cxn>
                <a:cxn ang="0">
                  <a:pos x="159" y="128"/>
                </a:cxn>
                <a:cxn ang="0">
                  <a:pos x="159" y="128"/>
                </a:cxn>
                <a:cxn ang="0">
                  <a:pos x="136" y="131"/>
                </a:cxn>
                <a:cxn ang="0">
                  <a:pos x="115" y="129"/>
                </a:cxn>
                <a:cxn ang="0">
                  <a:pos x="96" y="124"/>
                </a:cxn>
                <a:cxn ang="0">
                  <a:pos x="79" y="117"/>
                </a:cxn>
                <a:cxn ang="0">
                  <a:pos x="64" y="107"/>
                </a:cxn>
                <a:cxn ang="0">
                  <a:pos x="50" y="96"/>
                </a:cxn>
                <a:cxn ang="0">
                  <a:pos x="38" y="84"/>
                </a:cxn>
                <a:cxn ang="0">
                  <a:pos x="27" y="72"/>
                </a:cxn>
                <a:cxn ang="0">
                  <a:pos x="19" y="60"/>
                </a:cxn>
                <a:cxn ang="0">
                  <a:pos x="12" y="49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9" y="24"/>
                </a:cxn>
                <a:cxn ang="0">
                  <a:pos x="21" y="23"/>
                </a:cxn>
                <a:cxn ang="0">
                  <a:pos x="35" y="22"/>
                </a:cxn>
                <a:cxn ang="0">
                  <a:pos x="53" y="20"/>
                </a:cxn>
                <a:cxn ang="0">
                  <a:pos x="72" y="19"/>
                </a:cxn>
                <a:cxn ang="0">
                  <a:pos x="93" y="17"/>
                </a:cxn>
                <a:cxn ang="0">
                  <a:pos x="114" y="15"/>
                </a:cxn>
                <a:cxn ang="0">
                  <a:pos x="141" y="11"/>
                </a:cxn>
                <a:cxn ang="0">
                  <a:pos x="163" y="9"/>
                </a:cxn>
                <a:cxn ang="0">
                  <a:pos x="181" y="6"/>
                </a:cxn>
                <a:cxn ang="0">
                  <a:pos x="195" y="4"/>
                </a:cxn>
                <a:cxn ang="0">
                  <a:pos x="204" y="1"/>
                </a:cxn>
                <a:cxn ang="0">
                  <a:pos x="209" y="1"/>
                </a:cxn>
                <a:cxn ang="0">
                  <a:pos x="210" y="0"/>
                </a:cxn>
              </a:cxnLst>
              <a:rect l="0" t="0" r="r" b="b"/>
              <a:pathLst>
                <a:path w="213" h="131">
                  <a:moveTo>
                    <a:pt x="210" y="0"/>
                  </a:moveTo>
                  <a:lnTo>
                    <a:pt x="210" y="1"/>
                  </a:lnTo>
                  <a:lnTo>
                    <a:pt x="211" y="2"/>
                  </a:lnTo>
                  <a:lnTo>
                    <a:pt x="212" y="5"/>
                  </a:lnTo>
                  <a:lnTo>
                    <a:pt x="213" y="9"/>
                  </a:lnTo>
                  <a:lnTo>
                    <a:pt x="200" y="14"/>
                  </a:lnTo>
                  <a:lnTo>
                    <a:pt x="183" y="19"/>
                  </a:lnTo>
                  <a:lnTo>
                    <a:pt x="163" y="25"/>
                  </a:lnTo>
                  <a:lnTo>
                    <a:pt x="139" y="32"/>
                  </a:lnTo>
                  <a:lnTo>
                    <a:pt x="112" y="37"/>
                  </a:lnTo>
                  <a:lnTo>
                    <a:pt x="82" y="42"/>
                  </a:lnTo>
                  <a:lnTo>
                    <a:pt x="50" y="44"/>
                  </a:lnTo>
                  <a:lnTo>
                    <a:pt x="51" y="46"/>
                  </a:lnTo>
                  <a:lnTo>
                    <a:pt x="53" y="50"/>
                  </a:lnTo>
                  <a:lnTo>
                    <a:pt x="56" y="57"/>
                  </a:lnTo>
                  <a:lnTo>
                    <a:pt x="61" y="65"/>
                  </a:lnTo>
                  <a:lnTo>
                    <a:pt x="68" y="75"/>
                  </a:lnTo>
                  <a:lnTo>
                    <a:pt x="77" y="85"/>
                  </a:lnTo>
                  <a:lnTo>
                    <a:pt x="88" y="96"/>
                  </a:lnTo>
                  <a:lnTo>
                    <a:pt x="102" y="105"/>
                  </a:lnTo>
                  <a:lnTo>
                    <a:pt x="118" y="114"/>
                  </a:lnTo>
                  <a:lnTo>
                    <a:pt x="138" y="122"/>
                  </a:lnTo>
                  <a:lnTo>
                    <a:pt x="160" y="12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36" y="131"/>
                  </a:lnTo>
                  <a:lnTo>
                    <a:pt x="115" y="129"/>
                  </a:lnTo>
                  <a:lnTo>
                    <a:pt x="96" y="124"/>
                  </a:lnTo>
                  <a:lnTo>
                    <a:pt x="79" y="117"/>
                  </a:lnTo>
                  <a:lnTo>
                    <a:pt x="64" y="107"/>
                  </a:lnTo>
                  <a:lnTo>
                    <a:pt x="50" y="96"/>
                  </a:lnTo>
                  <a:lnTo>
                    <a:pt x="38" y="84"/>
                  </a:lnTo>
                  <a:lnTo>
                    <a:pt x="27" y="72"/>
                  </a:lnTo>
                  <a:lnTo>
                    <a:pt x="19" y="60"/>
                  </a:lnTo>
                  <a:lnTo>
                    <a:pt x="12" y="49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9" y="24"/>
                  </a:lnTo>
                  <a:lnTo>
                    <a:pt x="21" y="23"/>
                  </a:lnTo>
                  <a:lnTo>
                    <a:pt x="35" y="22"/>
                  </a:lnTo>
                  <a:lnTo>
                    <a:pt x="53" y="20"/>
                  </a:lnTo>
                  <a:lnTo>
                    <a:pt x="72" y="19"/>
                  </a:lnTo>
                  <a:lnTo>
                    <a:pt x="93" y="17"/>
                  </a:lnTo>
                  <a:lnTo>
                    <a:pt x="114" y="15"/>
                  </a:lnTo>
                  <a:lnTo>
                    <a:pt x="141" y="11"/>
                  </a:lnTo>
                  <a:lnTo>
                    <a:pt x="163" y="9"/>
                  </a:lnTo>
                  <a:lnTo>
                    <a:pt x="181" y="6"/>
                  </a:lnTo>
                  <a:lnTo>
                    <a:pt x="195" y="4"/>
                  </a:lnTo>
                  <a:lnTo>
                    <a:pt x="204" y="1"/>
                  </a:lnTo>
                  <a:lnTo>
                    <a:pt x="209" y="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6633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5" name="Picture 4" descr="Image result for us country outlin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2532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54" y="4115821"/>
            <a:ext cx="2289624" cy="14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Image result for prio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85" y="4026335"/>
            <a:ext cx="243840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2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Identify Candidate Measure Sources: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1148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Measures currently in use in APM contracts by providers and payers: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Harvard Pilgrim Health Care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Blue Cross Blue Shield of MA (2016)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Tufts Health Plan (2017)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Measures found in local and state measure sets: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Boston Public Health Commission (2016)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Group Insurance Collaborative: Clinical Performance Improvement Initiative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ACO (DSRIP)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MCO </a:t>
            </a:r>
            <a:r>
              <a:rPr lang="en-US" sz="1100" b="0" dirty="0"/>
              <a:t>(Payment and Reporting)</a:t>
            </a:r>
            <a:endParaRPr lang="en-US" sz="1800" b="0" dirty="0"/>
          </a:p>
          <a:p>
            <a:pPr lvl="1">
              <a:spcAft>
                <a:spcPts val="600"/>
              </a:spcAft>
            </a:pPr>
            <a:r>
              <a:rPr lang="en-US" sz="1800" b="0" dirty="0"/>
              <a:t>Standard Quality Measure Set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143000"/>
            <a:ext cx="4114800" cy="50292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kern="0" dirty="0"/>
              <a:t>Measures found in national measure sets: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Core Quality Measures Collaborative (ACO/PCMH)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Child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Adult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Medicare Part C &amp; D Star Ratings Measures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Merit-based Incentive Payment System (MIPS)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NCQA Health Plan Ranking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4953000"/>
            <a:ext cx="3048000" cy="1077218"/>
          </a:xfrm>
          <a:prstGeom prst="rect">
            <a:avLst/>
          </a:prstGeom>
          <a:solidFill>
            <a:srgbClr val="FEEDD3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For discussion: 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What additional measure sets would the group like to consider? </a:t>
            </a:r>
          </a:p>
        </p:txBody>
      </p:sp>
    </p:spTree>
    <p:extLst>
      <p:ext uri="{BB962C8B-B14F-4D97-AF65-F5344CB8AC3E}">
        <p14:creationId xmlns:p14="http://schemas.microsoft.com/office/powerpoint/2010/main" val="40050118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Identify Potential Data Sources and Operational Means for Acquisition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63040"/>
            <a:ext cx="8077200" cy="4556234"/>
          </a:xfrm>
        </p:spPr>
        <p:txBody>
          <a:bodyPr/>
          <a:lstStyle/>
          <a:p>
            <a:pPr marL="400050"/>
            <a:r>
              <a:rPr lang="en-US" b="0" dirty="0"/>
              <a:t>Data availability is often a significant constraint on measure options.  </a:t>
            </a:r>
            <a:endParaRPr lang="en-US" sz="1000" b="0" dirty="0"/>
          </a:p>
          <a:p>
            <a:pPr marL="400050"/>
            <a:r>
              <a:rPr lang="en-US" b="0" dirty="0"/>
              <a:t>Timeliness is often a consideration, as there is often a significant time lag to obtaining claims-based measures and to obtaining data from public data sets.</a:t>
            </a:r>
          </a:p>
          <a:p>
            <a:pPr marL="57150" indent="0">
              <a:buNone/>
            </a:pPr>
            <a:endParaRPr lang="en-US" sz="1000" dirty="0"/>
          </a:p>
          <a:p>
            <a:pPr marL="57150" indent="0">
              <a:buNone/>
            </a:pPr>
            <a:r>
              <a:rPr lang="en-US" dirty="0"/>
              <a:t>Data source options include:</a:t>
            </a:r>
          </a:p>
          <a:p>
            <a:pPr marL="685800" lvl="1" indent="-457200">
              <a:buFont typeface="Wingdings" panose="05000000000000000000" pitchFamily="2" charset="2"/>
              <a:buChar char="§"/>
            </a:pPr>
            <a:r>
              <a:rPr lang="en-US" b="0" dirty="0"/>
              <a:t>Clinical data – from EHRs and/or HIE (if available)</a:t>
            </a:r>
          </a:p>
          <a:p>
            <a:pPr marL="685800" lvl="1" indent="-457200">
              <a:buFont typeface="Wingdings" panose="05000000000000000000" pitchFamily="2" charset="2"/>
              <a:buChar char="§"/>
            </a:pPr>
            <a:r>
              <a:rPr lang="en-US" b="0" dirty="0"/>
              <a:t>Claim data</a:t>
            </a:r>
          </a:p>
          <a:p>
            <a:pPr marL="685800" lvl="1" indent="-457200">
              <a:buFont typeface="Wingdings" panose="05000000000000000000" pitchFamily="2" charset="2"/>
              <a:buChar char="§"/>
            </a:pPr>
            <a:r>
              <a:rPr lang="en-US" b="0" dirty="0"/>
              <a:t>Survey data – patient and/or provider</a:t>
            </a:r>
          </a:p>
        </p:txBody>
      </p:sp>
      <p:pic>
        <p:nvPicPr>
          <p:cNvPr id="6" name="Picture 2" descr="Image result for data sour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42" y="4396858"/>
            <a:ext cx="2246358" cy="22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47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Relationship between Taskforce and DSRIP Subcommittee</a:t>
            </a:r>
          </a:p>
          <a:p>
            <a:r>
              <a:rPr lang="en-US" dirty="0"/>
              <a:t>Timing and Process for “Gap Filling”</a:t>
            </a:r>
          </a:p>
          <a:p>
            <a:r>
              <a:rPr lang="en-US" dirty="0"/>
              <a:t>Key Measure Selection Process Steps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3127" y="17526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38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Relationship between Taskforce and DSRIP Subcommittee</a:t>
            </a:r>
          </a:p>
          <a:p>
            <a:r>
              <a:rPr lang="en-US" dirty="0"/>
              <a:t>Timing and Process for “Gap Filling”</a:t>
            </a:r>
          </a:p>
          <a:p>
            <a:r>
              <a:rPr lang="en-US" dirty="0"/>
              <a:t>Key Measure Selection Process Steps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3127" y="36576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202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Next Steps: Meeting Schedule and High Level Topics for Each Meeting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49031" y="1162748"/>
            <a:ext cx="33842" cy="426506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4801" y="2717279"/>
            <a:ext cx="1920648" cy="3073987"/>
            <a:chOff x="0" y="502582"/>
            <a:chExt cx="3957325" cy="1058400"/>
          </a:xfrm>
        </p:grpSpPr>
        <p:sp>
          <p:nvSpPr>
            <p:cNvPr id="24" name="Rectangle 23"/>
            <p:cNvSpPr/>
            <p:nvPr/>
          </p:nvSpPr>
          <p:spPr>
            <a:xfrm>
              <a:off x="0" y="502582"/>
              <a:ext cx="3957325" cy="1058400"/>
            </a:xfrm>
            <a:prstGeom prst="rect">
              <a:avLst/>
            </a:pr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0" y="502582"/>
              <a:ext cx="3957325" cy="105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7132" tIns="291592" rIns="307132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chemeClr val="bg2">
                      <a:lumMod val="75000"/>
                    </a:schemeClr>
                  </a:solidFill>
                  <a:latin typeface="Book Antiqua" panose="02040602050305030304" pitchFamily="18" charset="0"/>
                </a:rPr>
                <a:t>Describe current landscape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chemeClr val="bg2">
                      <a:lumMod val="75000"/>
                    </a:schemeClr>
                  </a:solidFill>
                  <a:latin typeface="Book Antiqua" panose="02040602050305030304" pitchFamily="18" charset="0"/>
                </a:rPr>
                <a:t>Agree on guiding principles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chemeClr val="bg2">
                      <a:lumMod val="75000"/>
                    </a:schemeClr>
                  </a:solidFill>
                  <a:latin typeface="Book Antiqua" panose="02040602050305030304" pitchFamily="18" charset="0"/>
                </a:rPr>
                <a:t>Lay groundwork for Taskforce process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2666" y="2510641"/>
            <a:ext cx="1385064" cy="413280"/>
            <a:chOff x="197866" y="295942"/>
            <a:chExt cx="2770128" cy="413280"/>
          </a:xfrm>
        </p:grpSpPr>
        <p:sp>
          <p:nvSpPr>
            <p:cNvPr id="22" name="Rounded Rectangle 21"/>
            <p:cNvSpPr/>
            <p:nvPr/>
          </p:nvSpPr>
          <p:spPr>
            <a:xfrm>
              <a:off x="197866" y="295942"/>
              <a:ext cx="2770128" cy="41328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218041" y="316117"/>
              <a:ext cx="2729778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04" tIns="0" rIns="104704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Meeting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38399" y="2717552"/>
            <a:ext cx="1920240" cy="3073648"/>
            <a:chOff x="0" y="1843222"/>
            <a:chExt cx="3957325" cy="837900"/>
          </a:xfrm>
        </p:grpSpPr>
        <p:sp>
          <p:nvSpPr>
            <p:cNvPr id="20" name="Rectangle 19"/>
            <p:cNvSpPr/>
            <p:nvPr/>
          </p:nvSpPr>
          <p:spPr>
            <a:xfrm>
              <a:off x="0" y="1843222"/>
              <a:ext cx="3957325" cy="837900"/>
            </a:xfrm>
            <a:prstGeom prst="rect">
              <a:avLst/>
            </a:pr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0" y="1843222"/>
              <a:ext cx="3957325" cy="837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7132" tIns="291592" rIns="307132" bIns="99568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>
                  <a:latin typeface="Book Antiqua" panose="02040602050305030304" pitchFamily="18" charset="0"/>
                </a:rPr>
                <a:t>Finish laying groundwork for Taskforce process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80128" y="2510641"/>
            <a:ext cx="1385064" cy="413280"/>
            <a:chOff x="197866" y="1636582"/>
            <a:chExt cx="2770128" cy="413280"/>
          </a:xfrm>
        </p:grpSpPr>
        <p:sp>
          <p:nvSpPr>
            <p:cNvPr id="18" name="Rounded Rectangle 17"/>
            <p:cNvSpPr/>
            <p:nvPr/>
          </p:nvSpPr>
          <p:spPr>
            <a:xfrm>
              <a:off x="197866" y="1636582"/>
              <a:ext cx="2770128" cy="41328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218041" y="1656757"/>
              <a:ext cx="2729778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04" tIns="0" rIns="104704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Meeting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0" y="2704215"/>
            <a:ext cx="1920240" cy="3090283"/>
            <a:chOff x="0" y="2963361"/>
            <a:chExt cx="3957325" cy="1455299"/>
          </a:xfrm>
        </p:grpSpPr>
        <p:sp>
          <p:nvSpPr>
            <p:cNvPr id="16" name="Rectangle 15"/>
            <p:cNvSpPr/>
            <p:nvPr/>
          </p:nvSpPr>
          <p:spPr>
            <a:xfrm>
              <a:off x="0" y="2963361"/>
              <a:ext cx="3957325" cy="1455299"/>
            </a:xfrm>
            <a:prstGeom prst="rect">
              <a:avLst/>
            </a:pr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0" y="2963361"/>
              <a:ext cx="3957325" cy="1455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7132" tIns="291592" rIns="307132" bIns="99568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b="1" u="sng" dirty="0">
                  <a:latin typeface="Book Antiqua" panose="02040602050305030304" pitchFamily="18" charset="0"/>
                </a:rPr>
                <a:t>Discuss specific measures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latin typeface="Book Antiqua" panose="02040602050305030304" pitchFamily="18" charset="0"/>
                </a:rPr>
                <a:t>Final decisions on measure sets and how they should be used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latin typeface="Book Antiqua" panose="02040602050305030304" pitchFamily="18" charset="0"/>
                </a:rPr>
                <a:t>Solicit suggestions to fill gaps</a:t>
              </a:r>
              <a:endParaRPr lang="en-US" sz="1600" kern="12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7468" y="2510640"/>
            <a:ext cx="1389888" cy="413280"/>
            <a:chOff x="197866" y="2756721"/>
            <a:chExt cx="2770128" cy="413280"/>
          </a:xfrm>
        </p:grpSpPr>
        <p:sp>
          <p:nvSpPr>
            <p:cNvPr id="14" name="Rounded Rectangle 13"/>
            <p:cNvSpPr/>
            <p:nvPr/>
          </p:nvSpPr>
          <p:spPr>
            <a:xfrm>
              <a:off x="197866" y="2756721"/>
              <a:ext cx="2770128" cy="41328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4"/>
            <p:cNvSpPr/>
            <p:nvPr/>
          </p:nvSpPr>
          <p:spPr>
            <a:xfrm>
              <a:off x="218041" y="2776896"/>
              <a:ext cx="2729778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04" tIns="0" rIns="104704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Meetings 3-9</a:t>
              </a:r>
            </a:p>
          </p:txBody>
        </p:sp>
      </p:grpSp>
      <p:sp>
        <p:nvSpPr>
          <p:cNvPr id="26" name="Isosceles Triangle 25"/>
          <p:cNvSpPr/>
          <p:nvPr/>
        </p:nvSpPr>
        <p:spPr bwMode="auto">
          <a:xfrm rot="5400000">
            <a:off x="2057400" y="5239119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 rot="5400000">
            <a:off x="4191000" y="5257800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44921"/>
              </p:ext>
            </p:extLst>
          </p:nvPr>
        </p:nvGraphicFramePr>
        <p:xfrm>
          <a:off x="304800" y="1295400"/>
          <a:ext cx="8694331" cy="67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6435379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51138300"/>
                    </a:ext>
                  </a:extLst>
                </a:gridCol>
              </a:tblGrid>
              <a:tr h="33528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2017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74272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May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June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July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August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September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October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November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December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January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rPr>
                        <a:t>February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Oval 50"/>
          <p:cNvSpPr/>
          <p:nvPr/>
        </p:nvSpPr>
        <p:spPr>
          <a:xfrm>
            <a:off x="381856" y="1992926"/>
            <a:ext cx="151544" cy="152400"/>
          </a:xfrm>
          <a:prstGeom prst="ellipse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57628" y="2209802"/>
            <a:ext cx="0" cy="218323"/>
          </a:xfrm>
          <a:prstGeom prst="line">
            <a:avLst/>
          </a:prstGeom>
          <a:ln>
            <a:solidFill>
              <a:srgbClr val="FFE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672120" y="1992926"/>
            <a:ext cx="151544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747892" y="2218802"/>
            <a:ext cx="0" cy="2051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209800" y="1992926"/>
            <a:ext cx="151544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2285572" y="2233253"/>
            <a:ext cx="0" cy="2051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734656" y="1992926"/>
            <a:ext cx="151544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3810428" y="2224447"/>
            <a:ext cx="0" cy="2051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182456" y="1992926"/>
            <a:ext cx="151544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258228" y="2224447"/>
            <a:ext cx="0" cy="2051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048000" y="1992926"/>
            <a:ext cx="151544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123772" y="2224447"/>
            <a:ext cx="0" cy="2051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191000" y="1992926"/>
            <a:ext cx="151544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266772" y="2224447"/>
            <a:ext cx="0" cy="2051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72000" y="1992926"/>
            <a:ext cx="151544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4647772" y="2224447"/>
            <a:ext cx="0" cy="2051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791200" y="1992926"/>
            <a:ext cx="151544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866972" y="2224447"/>
            <a:ext cx="0" cy="2051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286000" y="2429594"/>
            <a:ext cx="3580972" cy="1011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05600" y="2706392"/>
            <a:ext cx="2286000" cy="3090283"/>
            <a:chOff x="0" y="2963361"/>
            <a:chExt cx="4238291" cy="1455299"/>
          </a:xfrm>
        </p:grpSpPr>
        <p:sp>
          <p:nvSpPr>
            <p:cNvPr id="48" name="Rectangle 47"/>
            <p:cNvSpPr/>
            <p:nvPr/>
          </p:nvSpPr>
          <p:spPr>
            <a:xfrm>
              <a:off x="0" y="2963361"/>
              <a:ext cx="3957325" cy="1455299"/>
            </a:xfrm>
            <a:prstGeom prst="rect">
              <a:avLst/>
            </a:pr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0" y="2963361"/>
              <a:ext cx="4238291" cy="1455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7132" tIns="291592" rIns="307132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latin typeface="Book Antiqua" panose="02040602050305030304" pitchFamily="18" charset="0"/>
                </a:rPr>
                <a:t>Begin planning for implementation (specifications, </a:t>
              </a:r>
              <a:r>
                <a:rPr lang="en-US" sz="1600" dirty="0">
                  <a:latin typeface="Book Antiqua" panose="02040602050305030304" pitchFamily="18" charset="0"/>
                </a:rPr>
                <a:t>performance period, etc.) and gap filling</a:t>
              </a:r>
              <a:endParaRPr lang="en-US" sz="1600" kern="1200" dirty="0">
                <a:latin typeface="Book Antiqua" panose="020406020503050303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latin typeface="Book Antiqua" panose="02040602050305030304" pitchFamily="18" charset="0"/>
                </a:rPr>
                <a:t>Discuss the process for maintenance of the measure set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841068" y="2512817"/>
            <a:ext cx="1729821" cy="413280"/>
            <a:chOff x="197866" y="2756721"/>
            <a:chExt cx="2770128" cy="413280"/>
          </a:xfrm>
        </p:grpSpPr>
        <p:sp>
          <p:nvSpPr>
            <p:cNvPr id="55" name="Rounded Rectangle 13"/>
            <p:cNvSpPr/>
            <p:nvPr/>
          </p:nvSpPr>
          <p:spPr>
            <a:xfrm>
              <a:off x="197866" y="2756721"/>
              <a:ext cx="2770128" cy="41328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ounded Rectangle 14"/>
            <p:cNvSpPr/>
            <p:nvPr/>
          </p:nvSpPr>
          <p:spPr>
            <a:xfrm>
              <a:off x="218041" y="2776896"/>
              <a:ext cx="2729778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04" tIns="0" rIns="104704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Meetings 10-11</a:t>
              </a:r>
            </a:p>
          </p:txBody>
        </p:sp>
      </p:grpSp>
      <p:sp>
        <p:nvSpPr>
          <p:cNvPr id="57" name="Isosceles Triangle 56"/>
          <p:cNvSpPr/>
          <p:nvPr/>
        </p:nvSpPr>
        <p:spPr bwMode="auto">
          <a:xfrm rot="5400000">
            <a:off x="6324600" y="5263246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468456" y="1992926"/>
            <a:ext cx="151544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7544228" y="2224447"/>
            <a:ext cx="0" cy="2051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8398503" y="1988585"/>
            <a:ext cx="151544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474275" y="2220106"/>
            <a:ext cx="0" cy="2051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559040" y="2428282"/>
            <a:ext cx="914400" cy="1011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158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Slides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46304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slides may be helpful to have available for reference during today’s meeting.</a:t>
            </a:r>
          </a:p>
        </p:txBody>
      </p:sp>
    </p:spTree>
    <p:extLst>
      <p:ext uri="{BB962C8B-B14F-4D97-AF65-F5344CB8AC3E}">
        <p14:creationId xmlns:p14="http://schemas.microsoft.com/office/powerpoint/2010/main" val="16576320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Create an Aligned Measure Set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463040"/>
            <a:ext cx="8077200" cy="4556234"/>
          </a:xfrm>
        </p:spPr>
        <p:txBody>
          <a:bodyPr/>
          <a:lstStyle/>
          <a:p>
            <a:r>
              <a:rPr lang="en-US" altLang="en-US" b="0" dirty="0"/>
              <a:t>The RWJF-supported Buying Value Project developed a suite of tools in 2014, titled “</a:t>
            </a:r>
            <a:r>
              <a:rPr lang="en-US" altLang="en-US" b="0" i="1" dirty="0"/>
              <a:t>How to Build A Measure Set</a:t>
            </a:r>
            <a:r>
              <a:rPr lang="en-US" altLang="en-US" b="0" dirty="0"/>
              <a:t>,” to assist state agencies, private purchasers, and other stakeholders in creating aligned performance measure sets.</a:t>
            </a:r>
          </a:p>
          <a:p>
            <a:endParaRPr lang="en-US" altLang="en-US" sz="1000" b="0" dirty="0"/>
          </a:p>
          <a:p>
            <a:r>
              <a:rPr lang="en-US" altLang="en-US" b="0" dirty="0"/>
              <a:t>The full suite of resources is available on the Buying Value website (</a:t>
            </a:r>
            <a:r>
              <a:rPr lang="en-US" b="0" i="1" dirty="0"/>
              <a:t>www.buyingvalue.org</a:t>
            </a:r>
            <a:r>
              <a:rPr lang="en-US" altLang="en-US" b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19516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2992" y="1066800"/>
            <a:ext cx="7918017" cy="5105400"/>
            <a:chOff x="612992" y="1066800"/>
            <a:chExt cx="7918017" cy="5105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"/>
                      </a14:imgEffect>
                    </a14:imgLayer>
                  </a14:imgProps>
                </a:ext>
              </a:extLst>
            </a:blip>
            <a:srcRect b="26140"/>
            <a:stretch/>
          </p:blipFill>
          <p:spPr>
            <a:xfrm>
              <a:off x="612992" y="1066800"/>
              <a:ext cx="7918017" cy="51054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685800" y="2032732"/>
              <a:ext cx="3154145" cy="813372"/>
              <a:chOff x="990600" y="1878012"/>
              <a:chExt cx="3154145" cy="81337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1706345" y="2362200"/>
                <a:ext cx="2438400" cy="329184"/>
              </a:xfrm>
              <a:prstGeom prst="rect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57768E"/>
                  </a:buClr>
                  <a:buFont typeface="Wingdings" pitchFamily="2" charset="2"/>
                  <a:buChar char="§"/>
                  <a:defRPr sz="2400">
                    <a:solidFill>
                      <a:srgbClr val="25325B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486176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rgbClr val="25325B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57768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rgbClr val="25325B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25325B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25325B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25325B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25325B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 bwMode="auto">
              <a:xfrm>
                <a:off x="990600" y="1878012"/>
                <a:ext cx="609600" cy="484188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Create an Aligned Measure Set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3519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1066800"/>
            <a:ext cx="8150352" cy="4953000"/>
            <a:chOff x="381000" y="1143001"/>
            <a:chExt cx="8150352" cy="4953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"/>
                      </a14:imgEffect>
                    </a14:imgLayer>
                  </a14:imgProps>
                </a:ext>
              </a:extLst>
            </a:blip>
            <a:srcRect b="28174"/>
            <a:stretch/>
          </p:blipFill>
          <p:spPr>
            <a:xfrm>
              <a:off x="612648" y="1143001"/>
              <a:ext cx="7918704" cy="4953000"/>
            </a:xfrm>
            <a:prstGeom prst="rect">
              <a:avLst/>
            </a:prstGeom>
          </p:spPr>
        </p:pic>
        <p:sp>
          <p:nvSpPr>
            <p:cNvPr id="16389" name="Rectangle 7"/>
            <p:cNvSpPr>
              <a:spLocks noChangeArrowheads="1"/>
            </p:cNvSpPr>
            <p:nvPr/>
          </p:nvSpPr>
          <p:spPr bwMode="auto">
            <a:xfrm>
              <a:off x="762000" y="2667000"/>
              <a:ext cx="2286000" cy="3429001"/>
            </a:xfrm>
            <a:prstGeom prst="rect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57768E"/>
                </a:buClr>
                <a:buFont typeface="Wingdings" pitchFamily="2" charset="2"/>
                <a:buChar char="§"/>
                <a:defRPr sz="2400">
                  <a:solidFill>
                    <a:srgbClr val="25325B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486176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25325B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57768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25325B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25325B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25325B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25325B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25325B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381000" y="1905000"/>
              <a:ext cx="381000" cy="685799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Create an Aligned Measure Set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4076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 Sets Included in the Tool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37013" cy="4556234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0" dirty="0"/>
              <a:t>Catalyst for Payment Reform Employer-Purchaser Measure Set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0" dirty="0"/>
              <a:t>CMMI Comprehensive Primary Care Plus (CPC+)</a:t>
            </a:r>
            <a:endParaRPr lang="en-US" altLang="en-US" sz="1600" b="0" baseline="300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0" dirty="0"/>
              <a:t>CMMI SIM Recommended Model Performance Metrics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0" dirty="0"/>
              <a:t>CMS Core Set of Children’s Health Care Quality Measures for Medicaid and CHIP (Child Core Set)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0" dirty="0"/>
              <a:t>CMS Core Set of Health Care Quality Measures for Adults Enrolled in Medicaid (Medicaid Adult Core Set)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0" dirty="0"/>
              <a:t>CMS Core Quality Measures Collaborative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0" dirty="0"/>
              <a:t>CMS Health Home Measure Set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0" dirty="0"/>
              <a:t>CMS Hospital Value-Based Purchasing</a:t>
            </a:r>
          </a:p>
          <a:p>
            <a:pPr lvl="1"/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0413" y="16764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7768E"/>
              </a:buClr>
              <a:buFont typeface="Wingdings" panose="05000000000000000000" pitchFamily="2" charset="2"/>
              <a:buChar char="§"/>
              <a:defRPr sz="2400">
                <a:solidFill>
                  <a:srgbClr val="2532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8617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5325B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7768E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CMS Medicare Hospital Care</a:t>
            </a:r>
          </a:p>
          <a:p>
            <a:pPr>
              <a:defRPr/>
            </a:pPr>
            <a:r>
              <a:rPr lang="en-US" sz="16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CMS Medicare-Medicaid Plans (MMPs) Capitated Financial Alignment Model (Duals Demonstrations)</a:t>
            </a:r>
          </a:p>
          <a:p>
            <a:pPr>
              <a:defRPr/>
            </a:pPr>
            <a:r>
              <a:rPr lang="en-US" sz="16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CMS Medicare Part C &amp; D Star Ratings Measures</a:t>
            </a:r>
          </a:p>
          <a:p>
            <a:pPr>
              <a:defRPr/>
            </a:pPr>
            <a:r>
              <a:rPr lang="en-US" sz="16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CMS Medicare Shared Savings Program (MSSP) ACO</a:t>
            </a:r>
          </a:p>
          <a:p>
            <a:pPr>
              <a:defRPr/>
            </a:pPr>
            <a:r>
              <a:rPr lang="en-US" sz="16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CMS Merit-based Incentive Payment System (MIPS)</a:t>
            </a:r>
          </a:p>
          <a:p>
            <a:pPr>
              <a:defRPr/>
            </a:pPr>
            <a:r>
              <a:rPr lang="en-US" sz="16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CMS Physician Quality Reporting System (PQRS); CMS EP EHR Incentive Clinical Quality Measures (eCQMs); and CMS Cross Cutting Measures (CCMs)</a:t>
            </a:r>
          </a:p>
          <a:p>
            <a:pPr>
              <a:defRPr/>
            </a:pPr>
            <a:r>
              <a:rPr lang="en-US" sz="16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Joint Commission Accountability Measures List</a:t>
            </a:r>
          </a:p>
          <a:p>
            <a:pPr lvl="1">
              <a:defRPr/>
            </a:pPr>
            <a:endParaRPr lang="en-US" kern="0" dirty="0"/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530352" y="1138238"/>
            <a:ext cx="8231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57768E"/>
              </a:buClr>
              <a:buFont typeface="Wingdings" pitchFamily="2" charset="2"/>
              <a:buChar char="§"/>
              <a:defRPr sz="2400">
                <a:solidFill>
                  <a:srgbClr val="25325B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8617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25325B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7768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25325B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5325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u="sng" dirty="0">
                <a:solidFill>
                  <a:schemeClr val="tx1"/>
                </a:solidFill>
                <a:latin typeface="Book Antiqua" panose="02040602050305030304" pitchFamily="18" charset="0"/>
              </a:rPr>
              <a:t>Federal and National Measure Sets Included in the Tool (15)</a:t>
            </a:r>
          </a:p>
        </p:txBody>
      </p:sp>
    </p:spTree>
    <p:extLst>
      <p:ext uri="{BB962C8B-B14F-4D97-AF65-F5344CB8AC3E}">
        <p14:creationId xmlns:p14="http://schemas.microsoft.com/office/powerpoint/2010/main" val="191097371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1463040"/>
            <a:ext cx="7772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u="sng" dirty="0"/>
              <a:t>State Measure Sets Included in the Tool (6)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b="0" dirty="0"/>
              <a:t>Medi-Cal P4P Measure Set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b="0" dirty="0"/>
              <a:t>Oregon CCO Incentive Measures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b="0" dirty="0"/>
              <a:t>Oregon CCO State Performance “Test” Measures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b="0" dirty="0"/>
              <a:t>Rhode Island SIM Aligned Measure Set for ACOs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b="0" dirty="0"/>
              <a:t>Vermont ACO Pilot Core Performance Measures for Payment and Reporting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b="0" dirty="0"/>
              <a:t>Washington State Common Measure Set for Health Care Quality and Cost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 Sets Included in the Tool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385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Relationship between Taskforce and DSRIP Subcommittee</a:t>
            </a:r>
          </a:p>
          <a:p>
            <a:r>
              <a:rPr lang="en-US" dirty="0"/>
              <a:t>Timing and Process for “Gap Filling”</a:t>
            </a:r>
          </a:p>
          <a:p>
            <a:r>
              <a:rPr lang="en-US" dirty="0"/>
              <a:t>Key Measure Selection Process Steps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3127" y="22098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861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Taskforce and Subcommittee: </a:t>
            </a:r>
            <a:br>
              <a:rPr lang="en-US" dirty="0"/>
            </a:br>
            <a:r>
              <a:rPr lang="en-US" dirty="0"/>
              <a:t>Respective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3040"/>
            <a:ext cx="8077200" cy="45562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focus of these two bodies will change over time.  Their initial focus, however, is well defined.</a:t>
            </a:r>
          </a:p>
          <a:p>
            <a:pPr marL="0" indent="0">
              <a:buNone/>
            </a:pPr>
            <a:r>
              <a:rPr lang="en-US" u="sng" dirty="0"/>
              <a:t>Quality Measurement Alignment Taskforce</a:t>
            </a:r>
            <a:r>
              <a:rPr lang="en-US" dirty="0"/>
              <a:t>:</a:t>
            </a:r>
          </a:p>
          <a:p>
            <a:pPr lvl="1"/>
            <a:r>
              <a:rPr lang="en-US" b="0" i="1" dirty="0"/>
              <a:t>Develop</a:t>
            </a:r>
            <a:r>
              <a:rPr lang="en-US" b="0" dirty="0"/>
              <a:t> a </a:t>
            </a:r>
            <a:r>
              <a:rPr lang="en-US" dirty="0"/>
              <a:t>multi-payer</a:t>
            </a:r>
            <a:r>
              <a:rPr lang="en-US" b="0" dirty="0"/>
              <a:t> aligned measure set for use in ACO contracts</a:t>
            </a:r>
          </a:p>
          <a:p>
            <a:pPr lvl="1"/>
            <a:r>
              <a:rPr lang="en-US" b="0" i="1" dirty="0"/>
              <a:t>Identify</a:t>
            </a:r>
            <a:r>
              <a:rPr lang="en-US" b="0" dirty="0"/>
              <a:t> where current measure gaps exist and </a:t>
            </a:r>
            <a:r>
              <a:rPr lang="en-US" b="0" i="1" dirty="0"/>
              <a:t>develop</a:t>
            </a:r>
            <a:r>
              <a:rPr lang="en-US" b="0" dirty="0"/>
              <a:t> a strategy to address them</a:t>
            </a:r>
          </a:p>
          <a:p>
            <a:pPr marL="0" indent="0">
              <a:buNone/>
            </a:pPr>
            <a:r>
              <a:rPr lang="en-US" u="sng" dirty="0"/>
              <a:t>DSRIP Subcommittee</a:t>
            </a:r>
            <a:r>
              <a:rPr lang="en-US" dirty="0"/>
              <a:t>:</a:t>
            </a:r>
          </a:p>
          <a:p>
            <a:pPr lvl="1"/>
            <a:r>
              <a:rPr lang="en-US" b="0" i="1" dirty="0"/>
              <a:t>Advise</a:t>
            </a:r>
            <a:r>
              <a:rPr lang="en-US" b="0" dirty="0"/>
              <a:t> </a:t>
            </a:r>
            <a:r>
              <a:rPr lang="en-US" dirty="0"/>
              <a:t>MassHealth</a:t>
            </a:r>
            <a:r>
              <a:rPr lang="en-US" b="0" dirty="0"/>
              <a:t> on measures and targets utilized in the DSRIP, ACO and CP measure sets</a:t>
            </a:r>
          </a:p>
          <a:p>
            <a:pPr lvl="1"/>
            <a:r>
              <a:rPr lang="en-US" b="0" i="1" dirty="0"/>
              <a:t>Advise</a:t>
            </a:r>
            <a:r>
              <a:rPr lang="en-US" b="0" dirty="0"/>
              <a:t> </a:t>
            </a:r>
            <a:r>
              <a:rPr lang="en-US" dirty="0"/>
              <a:t>MassHealth</a:t>
            </a:r>
            <a:r>
              <a:rPr lang="en-US" b="0" dirty="0"/>
              <a:t> on developmental measures, including those that CMS is requiring under the terms of the 1115 waiver and DSRIP</a:t>
            </a:r>
          </a:p>
        </p:txBody>
      </p:sp>
    </p:spTree>
    <p:extLst>
      <p:ext uri="{BB962C8B-B14F-4D97-AF65-F5344CB8AC3E}">
        <p14:creationId xmlns:p14="http://schemas.microsoft.com/office/powerpoint/2010/main" val="13977013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Taskforce and Subcommittee to One Another?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304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Initially the two bodies have somewhat independent </a:t>
            </a:r>
            <a:r>
              <a:rPr lang="en-US" b="0" dirty="0" err="1"/>
              <a:t>workstreams</a:t>
            </a:r>
            <a:r>
              <a:rPr lang="en-US" b="0" dirty="0"/>
              <a:t>.</a:t>
            </a:r>
          </a:p>
          <a:p>
            <a:endParaRPr lang="en-US" sz="100" b="0" dirty="0"/>
          </a:p>
          <a:p>
            <a:pPr marL="0" indent="0">
              <a:spcAft>
                <a:spcPts val="2400"/>
              </a:spcAft>
              <a:buNone/>
            </a:pPr>
            <a:r>
              <a:rPr lang="en-US" b="0" dirty="0"/>
              <a:t>However…as the Taskforce identifies measure gaps and gap-filling strategies, it will consider the DSRIP developmental measures and whether they might fill any of the identified measure gaps.</a:t>
            </a:r>
          </a:p>
          <a:p>
            <a:pPr marL="0" indent="0">
              <a:buNone/>
            </a:pPr>
            <a:r>
              <a:rPr lang="en-US" b="0" dirty="0"/>
              <a:t>Also, the DSRIP Subcommittee will present its MassHealth-specific recommendations to the Taskforce as time allows.</a:t>
            </a:r>
          </a:p>
        </p:txBody>
      </p:sp>
    </p:spTree>
    <p:extLst>
      <p:ext uri="{BB962C8B-B14F-4D97-AF65-F5344CB8AC3E}">
        <p14:creationId xmlns:p14="http://schemas.microsoft.com/office/powerpoint/2010/main" val="23917191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the Roles Evolve?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304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two bodies will increasingly focus on measure “gap filling” over time after a) developing the initial aligned measure set and b) meeting CMS DSRIP measure set submission requirements.</a:t>
            </a:r>
          </a:p>
          <a:p>
            <a:endParaRPr lang="en-US" sz="100" b="0" dirty="0"/>
          </a:p>
          <a:p>
            <a:pPr marL="0" indent="0">
              <a:buNone/>
            </a:pPr>
            <a:r>
              <a:rPr lang="en-US" b="0" dirty="0"/>
              <a:t>In addition, both bodies will focus on the operations of collecting and reporting outcomes measures, potentially making a recommendation around the role of a statewide clinical data repository to enhance measurement and support performance improvement. </a:t>
            </a:r>
          </a:p>
        </p:txBody>
      </p:sp>
    </p:spTree>
    <p:extLst>
      <p:ext uri="{BB962C8B-B14F-4D97-AF65-F5344CB8AC3E}">
        <p14:creationId xmlns:p14="http://schemas.microsoft.com/office/powerpoint/2010/main" val="16800798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the Aligned Measure Set Be Dynamic?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304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Yes!  It will change for two reasons</a:t>
            </a:r>
          </a:p>
          <a:p>
            <a:pPr lvl="1"/>
            <a:r>
              <a:rPr lang="en-US" b="0" u="sng" dirty="0"/>
              <a:t>Mandatory reason</a:t>
            </a:r>
            <a:r>
              <a:rPr lang="en-US" b="0" dirty="0"/>
              <a:t>: Clinical guidelines and national measure specifications are constantly in flux.</a:t>
            </a:r>
          </a:p>
          <a:p>
            <a:pPr lvl="1"/>
            <a:r>
              <a:rPr lang="en-US" b="0" u="sng" dirty="0"/>
              <a:t>Voluntary reason</a:t>
            </a:r>
            <a:r>
              <a:rPr lang="en-US" b="0" dirty="0"/>
              <a:t>: We will want to introduce some new measures to fill current gaps.</a:t>
            </a:r>
          </a:p>
          <a:p>
            <a:pPr lvl="1"/>
            <a:endParaRPr lang="en-US" sz="100" b="0" dirty="0"/>
          </a:p>
          <a:p>
            <a:pPr marL="0" indent="0">
              <a:buNone/>
            </a:pPr>
            <a:r>
              <a:rPr lang="en-US" b="0" dirty="0"/>
              <a:t>We anticipate an annual aligned measure set review process after the set is initially established.</a:t>
            </a:r>
          </a:p>
          <a:p>
            <a:endParaRPr lang="en-US" sz="100" b="0" dirty="0"/>
          </a:p>
          <a:p>
            <a:pPr marL="0" indent="0">
              <a:buNone/>
            </a:pPr>
            <a:r>
              <a:rPr lang="en-US" b="0" dirty="0"/>
              <a:t>How much voluntary change occurs, and how often, will be a subject of discussion during future meetings of the Taskforce.</a:t>
            </a:r>
          </a:p>
        </p:txBody>
      </p:sp>
    </p:spTree>
    <p:extLst>
      <p:ext uri="{BB962C8B-B14F-4D97-AF65-F5344CB8AC3E}">
        <p14:creationId xmlns:p14="http://schemas.microsoft.com/office/powerpoint/2010/main" val="13598050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Relationship between Taskforce and DSRIP Subcommittee</a:t>
            </a:r>
          </a:p>
          <a:p>
            <a:r>
              <a:rPr lang="en-US" dirty="0"/>
              <a:t>Timing and Process for “Gap Filling”</a:t>
            </a:r>
          </a:p>
          <a:p>
            <a:r>
              <a:rPr lang="en-US" dirty="0"/>
              <a:t>Key Measure Selection Process Steps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6670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141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and Process for “Gap Filling”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8989618"/>
              </p:ext>
            </p:extLst>
          </p:nvPr>
        </p:nvGraphicFramePr>
        <p:xfrm>
          <a:off x="457200" y="1447800"/>
          <a:ext cx="811820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05460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OHH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lank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7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blank">
  <a:themeElements>
    <a:clrScheme name="HPC">
      <a:dk1>
        <a:srgbClr val="000000"/>
      </a:dk1>
      <a:lt1>
        <a:srgbClr val="FFFFFF"/>
      </a:lt1>
      <a:dk2>
        <a:srgbClr val="0C2D83"/>
      </a:dk2>
      <a:lt2>
        <a:srgbClr val="DDA041"/>
      </a:lt2>
      <a:accent1>
        <a:srgbClr val="C3CFE1"/>
      </a:accent1>
      <a:accent2>
        <a:srgbClr val="6F8DB9"/>
      </a:accent2>
      <a:accent3>
        <a:srgbClr val="D7E4ED"/>
      </a:accent3>
      <a:accent4>
        <a:srgbClr val="0C6E89"/>
      </a:accent4>
      <a:accent5>
        <a:srgbClr val="D8E4BC"/>
      </a:accent5>
      <a:accent6>
        <a:srgbClr val="002960"/>
      </a:accent6>
      <a:hlink>
        <a:srgbClr val="0066CC"/>
      </a:hlink>
      <a:folHlink>
        <a:srgbClr val="0029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9a8555-db37-4257-91ea-e6d336cdedf2">
      <UserInfo>
        <DisplayName>Michael Bailit</DisplayName>
        <AccountId>22</AccountId>
        <AccountType/>
      </UserInfo>
      <UserInfo>
        <DisplayName>Deepti Kanneganti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9B95F2EE52B4E9FB130DEE3F78C09" ma:contentTypeVersion="4" ma:contentTypeDescription="Create a new document." ma:contentTypeScope="" ma:versionID="bbea1032490aa0461f96750d679ca1ce">
  <xsd:schema xmlns:xsd="http://www.w3.org/2001/XMLSchema" xmlns:xs="http://www.w3.org/2001/XMLSchema" xmlns:p="http://schemas.microsoft.com/office/2006/metadata/properties" xmlns:ns2="d29a8555-db37-4257-91ea-e6d336cdedf2" xmlns:ns3="34dc536f-1af3-405a-935d-0fb3b6674883" targetNamespace="http://schemas.microsoft.com/office/2006/metadata/properties" ma:root="true" ma:fieldsID="60fe8ce23685696432a4a438cad5c38f" ns2:_="" ns3:_="">
    <xsd:import namespace="d29a8555-db37-4257-91ea-e6d336cdedf2"/>
    <xsd:import namespace="34dc536f-1af3-405a-935d-0fb3b66748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555-db37-4257-91ea-e6d336cded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c536f-1af3-405a-935d-0fb3b6674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2C3C6-3E64-4F66-8292-8DAEACA6EE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51BB9-DEB6-4460-8125-E187CA6439EC}">
  <ds:schemaRefs>
    <ds:schemaRef ds:uri="506bf040-e6ed-4664-be69-27c2e8b46f03"/>
    <ds:schemaRef ds:uri="d29a8555-db37-4257-91ea-e6d336cdedf2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6CE73A8-0A86-47DF-922B-8AFA36DFD1DC}"/>
</file>

<file path=docProps/app.xml><?xml version="1.0" encoding="utf-8"?>
<Properties xmlns="http://schemas.openxmlformats.org/officeDocument/2006/extended-properties" xmlns:vt="http://schemas.openxmlformats.org/officeDocument/2006/docPropsVTypes">
  <Template>Quality%20Measurement%20Taskforce%20Meeting%202</Template>
  <TotalTime>243</TotalTime>
  <Words>1855</Words>
  <Application>Microsoft Office PowerPoint</Application>
  <PresentationFormat>On-screen Show (4:3)</PresentationFormat>
  <Paragraphs>250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0" baseType="lpstr">
      <vt:lpstr>Arial Unicode MS</vt:lpstr>
      <vt:lpstr>ＭＳ Ｐゴシック</vt:lpstr>
      <vt:lpstr>Arial</vt:lpstr>
      <vt:lpstr>Book Antiqua</vt:lpstr>
      <vt:lpstr>Calibri</vt:lpstr>
      <vt:lpstr>Constantia</vt:lpstr>
      <vt:lpstr>Garamond</vt:lpstr>
      <vt:lpstr>Symbol</vt:lpstr>
      <vt:lpstr>Wingdings</vt:lpstr>
      <vt:lpstr>Wingdings 2</vt:lpstr>
      <vt:lpstr>EOHHS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Flow</vt:lpstr>
      <vt:lpstr>5_Office Theme</vt:lpstr>
      <vt:lpstr>6_Office Theme</vt:lpstr>
      <vt:lpstr>blank</vt:lpstr>
      <vt:lpstr>1_blank</vt:lpstr>
      <vt:lpstr>7_Blue Presentation Template - MA HHS - small logos</vt:lpstr>
      <vt:lpstr>1_Flow</vt:lpstr>
      <vt:lpstr>think-cell Slide</vt:lpstr>
      <vt:lpstr>PowerPoint Presentation</vt:lpstr>
      <vt:lpstr>Agenda</vt:lpstr>
      <vt:lpstr>Agenda</vt:lpstr>
      <vt:lpstr>Taskforce and Subcommittee:  Respective Roles</vt:lpstr>
      <vt:lpstr>What is the Role of Taskforce and Subcommittee to One Another?</vt:lpstr>
      <vt:lpstr>How Might the Roles Evolve?</vt:lpstr>
      <vt:lpstr>Will the Aligned Measure Set Be Dynamic?</vt:lpstr>
      <vt:lpstr>Agenda</vt:lpstr>
      <vt:lpstr>Timing and Process for “Gap Filling”</vt:lpstr>
      <vt:lpstr>Agenda</vt:lpstr>
      <vt:lpstr>Recap: Process Overview</vt:lpstr>
      <vt:lpstr>1) Confirm Guiding Principles</vt:lpstr>
      <vt:lpstr>1) Confirm Guiding Principles (Cont’d)</vt:lpstr>
      <vt:lpstr>2) Confirm Core/Menu/Developmental Approach</vt:lpstr>
      <vt:lpstr>3) Identify Performance Domains and Populations</vt:lpstr>
      <vt:lpstr>3) Identify Performance Domains and Populations (Cont’d)</vt:lpstr>
      <vt:lpstr>4) Identify Candidate Measure Sources</vt:lpstr>
      <vt:lpstr>4) Identify Candidate Measure Sources: Examples</vt:lpstr>
      <vt:lpstr>5) Identify Potential Data Sources and Operational Means for Acquisition</vt:lpstr>
      <vt:lpstr>Agenda</vt:lpstr>
      <vt:lpstr>Next Steps: Meeting Schedule and High Level Topics for Each Meeting</vt:lpstr>
      <vt:lpstr>Reference Slides</vt:lpstr>
      <vt:lpstr>How to Create an Aligned Measure Set</vt:lpstr>
      <vt:lpstr>How to Create an Aligned Measure Set (Cont’d)</vt:lpstr>
      <vt:lpstr>How to Create an Aligned Measure Set (Cont’d)</vt:lpstr>
      <vt:lpstr>Measure Sets Included in the Tool</vt:lpstr>
      <vt:lpstr>Measure Sets Included in the Tool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Kanneganti</dc:creator>
  <cp:lastModifiedBy>Michael Bailit</cp:lastModifiedBy>
  <cp:revision>32</cp:revision>
  <cp:lastPrinted>2017-05-30T14:59:29Z</cp:lastPrinted>
  <dcterms:created xsi:type="dcterms:W3CDTF">2017-07-03T17:13:48Z</dcterms:created>
  <dcterms:modified xsi:type="dcterms:W3CDTF">2017-07-12T14:30:58Z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0x010100F3F9B95F2EE52B4E9FB130DEE3F78C09</vt:lpwstr>
  </property>
</Properties>
</file>