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ags/tag16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683" r:id="rId6"/>
    <p:sldMasterId id="2147483691" r:id="rId7"/>
    <p:sldMasterId id="2147483699" r:id="rId8"/>
    <p:sldMasterId id="2147483715" r:id="rId9"/>
    <p:sldMasterId id="2147483728" r:id="rId10"/>
    <p:sldMasterId id="2147483733" r:id="rId11"/>
    <p:sldMasterId id="2147483739" r:id="rId12"/>
    <p:sldMasterId id="2147483745" r:id="rId13"/>
    <p:sldMasterId id="2147483751" r:id="rId14"/>
    <p:sldMasterId id="2147483810" r:id="rId15"/>
  </p:sldMasterIdLst>
  <p:notesMasterIdLst>
    <p:notesMasterId r:id="rId42"/>
  </p:notesMasterIdLst>
  <p:handoutMasterIdLst>
    <p:handoutMasterId r:id="rId43"/>
  </p:handoutMasterIdLst>
  <p:sldIdLst>
    <p:sldId id="483" r:id="rId16"/>
    <p:sldId id="543" r:id="rId17"/>
    <p:sldId id="559" r:id="rId18"/>
    <p:sldId id="607" r:id="rId19"/>
    <p:sldId id="561" r:id="rId20"/>
    <p:sldId id="590" r:id="rId21"/>
    <p:sldId id="606" r:id="rId22"/>
    <p:sldId id="591" r:id="rId23"/>
    <p:sldId id="592" r:id="rId24"/>
    <p:sldId id="593" r:id="rId25"/>
    <p:sldId id="604" r:id="rId26"/>
    <p:sldId id="574" r:id="rId27"/>
    <p:sldId id="605" r:id="rId28"/>
    <p:sldId id="581" r:id="rId29"/>
    <p:sldId id="603" r:id="rId30"/>
    <p:sldId id="582" r:id="rId31"/>
    <p:sldId id="600" r:id="rId32"/>
    <p:sldId id="584" r:id="rId33"/>
    <p:sldId id="585" r:id="rId34"/>
    <p:sldId id="586" r:id="rId35"/>
    <p:sldId id="588" r:id="rId36"/>
    <p:sldId id="597" r:id="rId37"/>
    <p:sldId id="601" r:id="rId38"/>
    <p:sldId id="602" r:id="rId39"/>
    <p:sldId id="580" r:id="rId40"/>
    <p:sldId id="599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w, Yvonne (HPC)" initials="YC" lastIdx="2" clrIdx="0"/>
  <p:cmAuthor id="7" name="KSB" initials="KSB" lastIdx="5" clrIdx="7"/>
  <p:cmAuthor id="1" name="user" initials="u" lastIdx="2" clrIdx="1"/>
  <p:cmAuthor id="8" name="lshaughnessy" initials="ls" lastIdx="3" clrIdx="8"/>
  <p:cmAuthor id="2" name="Michael Bailit" initials="MB" lastIdx="26" clrIdx="2">
    <p:extLst/>
  </p:cmAuthor>
  <p:cmAuthor id="3" name="Cristi Carman" initials="CC" lastIdx="0" clrIdx="3"/>
  <p:cmAuthor id="4" name="Deepti Kanneganti" initials="DK" lastIdx="31" clrIdx="4">
    <p:extLst/>
  </p:cmAuthor>
  <p:cmAuthor id="5" name="Deepti Kanneganti" initials="DK [2]" lastIdx="1" clrIdx="5">
    <p:extLst/>
  </p:cmAuthor>
  <p:cmAuthor id="6" name="Vivian Haime" initials="VH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EEDD3"/>
    <a:srgbClr val="005480"/>
    <a:srgbClr val="8E0000"/>
    <a:srgbClr val="336699"/>
    <a:srgbClr val="8C3FC5"/>
    <a:srgbClr val="225E95"/>
    <a:srgbClr val="7CBF33"/>
    <a:srgbClr val="8238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5429" autoAdjust="0"/>
  </p:normalViewPr>
  <p:slideViewPr>
    <p:cSldViewPr>
      <p:cViewPr varScale="1">
        <p:scale>
          <a:sx n="90" d="100"/>
          <a:sy n="90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ailit" userId="6e5c4604-85bf-41ef-8e97-4724b7d56589" providerId="ADAL" clId="{EDAC1A14-1096-46EC-B990-0E93C6F7D3C6}"/>
    <pc:docChg chg="undo custSel addSld modSld sldOrd">
      <pc:chgData name="Michael Bailit" userId="6e5c4604-85bf-41ef-8e97-4724b7d56589" providerId="ADAL" clId="{EDAC1A14-1096-46EC-B990-0E93C6F7D3C6}" dt="2017-08-07T20:03:58.430" v="1427"/>
      <pc:docMkLst>
        <pc:docMk/>
      </pc:docMkLst>
      <pc:sldChg chg="modSp">
        <pc:chgData name="Michael Bailit" userId="6e5c4604-85bf-41ef-8e97-4724b7d56589" providerId="ADAL" clId="{EDAC1A14-1096-46EC-B990-0E93C6F7D3C6}" dt="2017-08-07T19:11:15.607" v="39" actId="20577"/>
        <pc:sldMkLst>
          <pc:docMk/>
          <pc:sldMk cId="3955493892" sldId="543"/>
        </pc:sldMkLst>
        <pc:spChg chg="mod">
          <ac:chgData name="Michael Bailit" userId="6e5c4604-85bf-41ef-8e97-4724b7d56589" providerId="ADAL" clId="{EDAC1A14-1096-46EC-B990-0E93C6F7D3C6}" dt="2017-08-07T19:11:15.607" v="39" actId="20577"/>
          <ac:spMkLst>
            <pc:docMk/>
            <pc:sldMk cId="3955493892" sldId="543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EDAC1A14-1096-46EC-B990-0E93C6F7D3C6}" dt="2017-08-07T19:12:33.889" v="76" actId="1076"/>
        <pc:sldMkLst>
          <pc:docMk/>
          <pc:sldMk cId="3378586143" sldId="559"/>
        </pc:sldMkLst>
        <pc:spChg chg="mod">
          <ac:chgData name="Michael Bailit" userId="6e5c4604-85bf-41ef-8e97-4724b7d56589" providerId="ADAL" clId="{EDAC1A14-1096-46EC-B990-0E93C6F7D3C6}" dt="2017-08-07T19:12:27.036" v="75" actId="20577"/>
          <ac:spMkLst>
            <pc:docMk/>
            <pc:sldMk cId="3378586143" sldId="559"/>
            <ac:spMk id="3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19:12:33.889" v="76" actId="1076"/>
          <ac:spMkLst>
            <pc:docMk/>
            <pc:sldMk cId="3378586143" sldId="559"/>
            <ac:spMk id="4" creationId="{00000000-0000-0000-0000-000000000000}"/>
          </ac:spMkLst>
        </pc:spChg>
      </pc:sldChg>
      <pc:sldChg chg="modSp ord">
        <pc:chgData name="Michael Bailit" userId="6e5c4604-85bf-41ef-8e97-4724b7d56589" providerId="ADAL" clId="{EDAC1A14-1096-46EC-B990-0E93C6F7D3C6}" dt="2017-08-07T19:41:41.922" v="1291" actId="14100"/>
        <pc:sldMkLst>
          <pc:docMk/>
          <pc:sldMk cId="2040214131" sldId="561"/>
        </pc:sldMkLst>
        <pc:spChg chg="mod">
          <ac:chgData name="Michael Bailit" userId="6e5c4604-85bf-41ef-8e97-4724b7d56589" providerId="ADAL" clId="{EDAC1A14-1096-46EC-B990-0E93C6F7D3C6}" dt="2017-08-07T19:41:35.616" v="1290" actId="20577"/>
          <ac:spMkLst>
            <pc:docMk/>
            <pc:sldMk cId="2040214131" sldId="561"/>
            <ac:spMk id="3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19:41:41.922" v="1291" actId="14100"/>
          <ac:spMkLst>
            <pc:docMk/>
            <pc:sldMk cId="2040214131" sldId="561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EDAC1A14-1096-46EC-B990-0E93C6F7D3C6}" dt="2017-08-07T19:48:37.107" v="1391" actId="1076"/>
        <pc:sldMkLst>
          <pc:docMk/>
          <pc:sldMk cId="2954849363" sldId="580"/>
        </pc:sldMkLst>
        <pc:spChg chg="mod">
          <ac:chgData name="Michael Bailit" userId="6e5c4604-85bf-41ef-8e97-4724b7d56589" providerId="ADAL" clId="{EDAC1A14-1096-46EC-B990-0E93C6F7D3C6}" dt="2017-08-07T19:48:27.184" v="1390" actId="20577"/>
          <ac:spMkLst>
            <pc:docMk/>
            <pc:sldMk cId="2954849363" sldId="580"/>
            <ac:spMk id="3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19:48:37.107" v="1391" actId="1076"/>
          <ac:spMkLst>
            <pc:docMk/>
            <pc:sldMk cId="2954849363" sldId="580"/>
            <ac:spMk id="4" creationId="{00000000-0000-0000-0000-000000000000}"/>
          </ac:spMkLst>
        </pc:spChg>
      </pc:sldChg>
      <pc:sldChg chg="modSp modAnim">
        <pc:chgData name="Michael Bailit" userId="6e5c4604-85bf-41ef-8e97-4724b7d56589" providerId="ADAL" clId="{EDAC1A14-1096-46EC-B990-0E93C6F7D3C6}" dt="2017-08-07T20:03:58.430" v="1427"/>
        <pc:sldMkLst>
          <pc:docMk/>
          <pc:sldMk cId="3484491203" sldId="590"/>
        </pc:sldMkLst>
        <pc:spChg chg="mod">
          <ac:chgData name="Michael Bailit" userId="6e5c4604-85bf-41ef-8e97-4724b7d56589" providerId="ADAL" clId="{EDAC1A14-1096-46EC-B990-0E93C6F7D3C6}" dt="2017-08-07T19:18:04.362" v="230" actId="20577"/>
          <ac:spMkLst>
            <pc:docMk/>
            <pc:sldMk cId="3484491203" sldId="590"/>
            <ac:spMk id="2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20:03:58.430" v="1427"/>
          <ac:spMkLst>
            <pc:docMk/>
            <pc:sldMk cId="3484491203" sldId="590"/>
            <ac:spMk id="3" creationId="{00000000-0000-0000-0000-000000000000}"/>
          </ac:spMkLst>
        </pc:spChg>
      </pc:sldChg>
      <pc:sldChg chg="modSp modAnim">
        <pc:chgData name="Michael Bailit" userId="6e5c4604-85bf-41ef-8e97-4724b7d56589" providerId="ADAL" clId="{EDAC1A14-1096-46EC-B990-0E93C6F7D3C6}" dt="2017-08-07T19:27:12.012" v="633" actId="1076"/>
        <pc:sldMkLst>
          <pc:docMk/>
          <pc:sldMk cId="3252426055" sldId="591"/>
        </pc:sldMkLst>
        <pc:spChg chg="mod">
          <ac:chgData name="Michael Bailit" userId="6e5c4604-85bf-41ef-8e97-4724b7d56589" providerId="ADAL" clId="{EDAC1A14-1096-46EC-B990-0E93C6F7D3C6}" dt="2017-08-07T19:26:21.718" v="628" actId="1076"/>
          <ac:spMkLst>
            <pc:docMk/>
            <pc:sldMk cId="3252426055" sldId="591"/>
            <ac:spMk id="3" creationId="{00000000-0000-0000-0000-000000000000}"/>
          </ac:spMkLst>
        </pc:spChg>
      </pc:sldChg>
      <pc:sldChg chg="modSp modAnim">
        <pc:chgData name="Michael Bailit" userId="6e5c4604-85bf-41ef-8e97-4724b7d56589" providerId="ADAL" clId="{EDAC1A14-1096-46EC-B990-0E93C6F7D3C6}" dt="2017-08-07T19:27:38.111" v="635" actId="1076"/>
        <pc:sldMkLst>
          <pc:docMk/>
          <pc:sldMk cId="3292094603" sldId="592"/>
        </pc:sldMkLst>
        <pc:spChg chg="mod">
          <ac:chgData name="Michael Bailit" userId="6e5c4604-85bf-41ef-8e97-4724b7d56589" providerId="ADAL" clId="{EDAC1A14-1096-46EC-B990-0E93C6F7D3C6}" dt="2017-08-07T19:26:40.202" v="631" actId="255"/>
          <ac:spMkLst>
            <pc:docMk/>
            <pc:sldMk cId="3292094603" sldId="592"/>
            <ac:spMk id="3" creationId="{00000000-0000-0000-0000-000000000000}"/>
          </ac:spMkLst>
        </pc:spChg>
      </pc:sldChg>
      <pc:sldChg chg="modSp modAnim">
        <pc:chgData name="Michael Bailit" userId="6e5c4604-85bf-41ef-8e97-4724b7d56589" providerId="ADAL" clId="{EDAC1A14-1096-46EC-B990-0E93C6F7D3C6}" dt="2017-08-07T19:29:13.690" v="636" actId="1076"/>
        <pc:sldMkLst>
          <pc:docMk/>
          <pc:sldMk cId="277409424" sldId="593"/>
        </pc:sldMkLst>
        <pc:spChg chg="mod">
          <ac:chgData name="Michael Bailit" userId="6e5c4604-85bf-41ef-8e97-4724b7d56589" providerId="ADAL" clId="{EDAC1A14-1096-46EC-B990-0E93C6F7D3C6}" dt="2017-08-07T19:17:21.879" v="212" actId="20577"/>
          <ac:spMkLst>
            <pc:docMk/>
            <pc:sldMk cId="277409424" sldId="593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EDAC1A14-1096-46EC-B990-0E93C6F7D3C6}" dt="2017-08-07T19:48:02.042" v="1362" actId="20577"/>
        <pc:sldMkLst>
          <pc:docMk/>
          <pc:sldMk cId="250104446" sldId="602"/>
        </pc:sldMkLst>
        <pc:graphicFrameChg chg="modGraphic">
          <ac:chgData name="Michael Bailit" userId="6e5c4604-85bf-41ef-8e97-4724b7d56589" providerId="ADAL" clId="{EDAC1A14-1096-46EC-B990-0E93C6F7D3C6}" dt="2017-08-07T19:48:02.042" v="1362" actId="20577"/>
          <ac:graphicFrameMkLst>
            <pc:docMk/>
            <pc:sldMk cId="250104446" sldId="602"/>
            <ac:graphicFrameMk id="7" creationId="{00000000-0000-0000-0000-000000000000}"/>
          </ac:graphicFrameMkLst>
        </pc:graphicFrameChg>
      </pc:sldChg>
      <pc:sldChg chg="modSp">
        <pc:chgData name="Michael Bailit" userId="6e5c4604-85bf-41ef-8e97-4724b7d56589" providerId="ADAL" clId="{EDAC1A14-1096-46EC-B990-0E93C6F7D3C6}" dt="2017-08-07T19:42:28.995" v="1333" actId="6549"/>
        <pc:sldMkLst>
          <pc:docMk/>
          <pc:sldMk cId="2940960778" sldId="604"/>
        </pc:sldMkLst>
        <pc:spChg chg="mod">
          <ac:chgData name="Michael Bailit" userId="6e5c4604-85bf-41ef-8e97-4724b7d56589" providerId="ADAL" clId="{EDAC1A14-1096-46EC-B990-0E93C6F7D3C6}" dt="2017-08-07T19:42:28.995" v="1333" actId="6549"/>
          <ac:spMkLst>
            <pc:docMk/>
            <pc:sldMk cId="2940960778" sldId="604"/>
            <ac:spMk id="3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19:42:15.822" v="1329" actId="14100"/>
          <ac:spMkLst>
            <pc:docMk/>
            <pc:sldMk cId="2940960778" sldId="604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EDAC1A14-1096-46EC-B990-0E93C6F7D3C6}" dt="2017-08-07T19:43:32.178" v="1358" actId="1076"/>
        <pc:sldMkLst>
          <pc:docMk/>
          <pc:sldMk cId="3959121679" sldId="605"/>
        </pc:sldMkLst>
        <pc:spChg chg="mod">
          <ac:chgData name="Michael Bailit" userId="6e5c4604-85bf-41ef-8e97-4724b7d56589" providerId="ADAL" clId="{EDAC1A14-1096-46EC-B990-0E93C6F7D3C6}" dt="2017-08-07T19:43:03.382" v="1355" actId="20577"/>
          <ac:spMkLst>
            <pc:docMk/>
            <pc:sldMk cId="3959121679" sldId="605"/>
            <ac:spMk id="3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19:43:32.178" v="1358" actId="1076"/>
          <ac:spMkLst>
            <pc:docMk/>
            <pc:sldMk cId="3959121679" sldId="605"/>
            <ac:spMk id="4" creationId="{00000000-0000-0000-0000-000000000000}"/>
          </ac:spMkLst>
        </pc:spChg>
      </pc:sldChg>
      <pc:sldChg chg="addSp delSp modSp add modAnim">
        <pc:chgData name="Michael Bailit" userId="6e5c4604-85bf-41ef-8e97-4724b7d56589" providerId="ADAL" clId="{EDAC1A14-1096-46EC-B990-0E93C6F7D3C6}" dt="2017-08-07T19:27:00.718" v="632" actId="1076"/>
        <pc:sldMkLst>
          <pc:docMk/>
          <pc:sldMk cId="521425949" sldId="606"/>
        </pc:sldMkLst>
        <pc:spChg chg="del">
          <ac:chgData name="Michael Bailit" userId="6e5c4604-85bf-41ef-8e97-4724b7d56589" providerId="ADAL" clId="{EDAC1A14-1096-46EC-B990-0E93C6F7D3C6}" dt="2017-08-07T19:17:48.820" v="214" actId="255"/>
          <ac:spMkLst>
            <pc:docMk/>
            <pc:sldMk cId="521425949" sldId="606"/>
            <ac:spMk id="2" creationId="{4C043F09-A8CA-4F39-A920-55F66F0F93DD}"/>
          </ac:spMkLst>
        </pc:spChg>
        <pc:spChg chg="del">
          <ac:chgData name="Michael Bailit" userId="6e5c4604-85bf-41ef-8e97-4724b7d56589" providerId="ADAL" clId="{EDAC1A14-1096-46EC-B990-0E93C6F7D3C6}" dt="2017-08-07T19:17:48.820" v="214" actId="255"/>
          <ac:spMkLst>
            <pc:docMk/>
            <pc:sldMk cId="521425949" sldId="606"/>
            <ac:spMk id="3" creationId="{155C5A90-2E40-42F7-9543-7A9C24D5B516}"/>
          </ac:spMkLst>
        </pc:spChg>
        <pc:spChg chg="del">
          <ac:chgData name="Michael Bailit" userId="6e5c4604-85bf-41ef-8e97-4724b7d56589" providerId="ADAL" clId="{EDAC1A14-1096-46EC-B990-0E93C6F7D3C6}" dt="2017-08-07T19:17:48.820" v="214" actId="255"/>
          <ac:spMkLst>
            <pc:docMk/>
            <pc:sldMk cId="521425949" sldId="606"/>
            <ac:spMk id="4" creationId="{DE824E0D-490D-498F-9ADE-46E55B251C23}"/>
          </ac:spMkLst>
        </pc:spChg>
        <pc:spChg chg="add mod">
          <ac:chgData name="Michael Bailit" userId="6e5c4604-85bf-41ef-8e97-4724b7d56589" providerId="ADAL" clId="{EDAC1A14-1096-46EC-B990-0E93C6F7D3C6}" dt="2017-08-07T19:25:47.953" v="623" actId="255"/>
          <ac:spMkLst>
            <pc:docMk/>
            <pc:sldMk cId="521425949" sldId="606"/>
            <ac:spMk id="5" creationId="{D0269A5D-C25B-49B0-A94D-C269EF110CBA}"/>
          </ac:spMkLst>
        </pc:spChg>
        <pc:spChg chg="add mod">
          <ac:chgData name="Michael Bailit" userId="6e5c4604-85bf-41ef-8e97-4724b7d56589" providerId="ADAL" clId="{EDAC1A14-1096-46EC-B990-0E93C6F7D3C6}" dt="2017-08-07T19:26:10.525" v="627" actId="255"/>
          <ac:spMkLst>
            <pc:docMk/>
            <pc:sldMk cId="521425949" sldId="606"/>
            <ac:spMk id="6" creationId="{00632C9F-7E79-419A-A362-AC549FB1024F}"/>
          </ac:spMkLst>
        </pc:spChg>
      </pc:sldChg>
      <pc:sldChg chg="addSp delSp modSp add">
        <pc:chgData name="Michael Bailit" userId="6e5c4604-85bf-41ef-8e97-4724b7d56589" providerId="ADAL" clId="{EDAC1A14-1096-46EC-B990-0E93C6F7D3C6}" dt="2017-08-07T19:40:23.152" v="1262" actId="20577"/>
        <pc:sldMkLst>
          <pc:docMk/>
          <pc:sldMk cId="3689869915" sldId="607"/>
        </pc:sldMkLst>
        <pc:spChg chg="del">
          <ac:chgData name="Michael Bailit" userId="6e5c4604-85bf-41ef-8e97-4724b7d56589" providerId="ADAL" clId="{EDAC1A14-1096-46EC-B990-0E93C6F7D3C6}" dt="2017-08-07T19:30:24.968" v="683" actId="20577"/>
          <ac:spMkLst>
            <pc:docMk/>
            <pc:sldMk cId="3689869915" sldId="607"/>
            <ac:spMk id="2" creationId="{3DA96A0D-ABB1-4AC8-818F-E384FF0663FA}"/>
          </ac:spMkLst>
        </pc:spChg>
        <pc:spChg chg="del">
          <ac:chgData name="Michael Bailit" userId="6e5c4604-85bf-41ef-8e97-4724b7d56589" providerId="ADAL" clId="{EDAC1A14-1096-46EC-B990-0E93C6F7D3C6}" dt="2017-08-07T19:30:24.968" v="683" actId="20577"/>
          <ac:spMkLst>
            <pc:docMk/>
            <pc:sldMk cId="3689869915" sldId="607"/>
            <ac:spMk id="3" creationId="{50EAACBC-D023-40FB-81F0-C613E10FA4CD}"/>
          </ac:spMkLst>
        </pc:spChg>
        <pc:spChg chg="del">
          <ac:chgData name="Michael Bailit" userId="6e5c4604-85bf-41ef-8e97-4724b7d56589" providerId="ADAL" clId="{EDAC1A14-1096-46EC-B990-0E93C6F7D3C6}" dt="2017-08-07T19:30:24.968" v="683" actId="20577"/>
          <ac:spMkLst>
            <pc:docMk/>
            <pc:sldMk cId="3689869915" sldId="607"/>
            <ac:spMk id="4" creationId="{18EFCE78-DFCF-482C-9EEB-76F1E8C081B9}"/>
          </ac:spMkLst>
        </pc:spChg>
        <pc:spChg chg="add mod">
          <ac:chgData name="Michael Bailit" userId="6e5c4604-85bf-41ef-8e97-4724b7d56589" providerId="ADAL" clId="{EDAC1A14-1096-46EC-B990-0E93C6F7D3C6}" dt="2017-08-07T19:30:35.132" v="703" actId="20577"/>
          <ac:spMkLst>
            <pc:docMk/>
            <pc:sldMk cId="3689869915" sldId="607"/>
            <ac:spMk id="5" creationId="{BCBAAF37-B6DD-47A0-B0BC-7064A10026A7}"/>
          </ac:spMkLst>
        </pc:spChg>
        <pc:spChg chg="add mod">
          <ac:chgData name="Michael Bailit" userId="6e5c4604-85bf-41ef-8e97-4724b7d56589" providerId="ADAL" clId="{EDAC1A14-1096-46EC-B990-0E93C6F7D3C6}" dt="2017-08-07T19:40:23.152" v="1262" actId="20577"/>
          <ac:spMkLst>
            <pc:docMk/>
            <pc:sldMk cId="3689869915" sldId="607"/>
            <ac:spMk id="6" creationId="{C2711F72-906F-442B-B6E4-5D0CE4229743}"/>
          </ac:spMkLst>
        </pc:spChg>
      </pc:sldChg>
    </pc:docChg>
  </pc:docChgLst>
  <pc:docChgLst>
    <pc:chgData name="Michael Bailit" userId="6e5c4604-85bf-41ef-8e97-4724b7d56589" providerId="ADAL" clId="{74AA149D-7BCD-459B-B778-20816A520B8D}"/>
    <pc:docChg chg="modSld">
      <pc:chgData name="Michael Bailit" userId="6e5c4604-85bf-41ef-8e97-4724b7d56589" providerId="ADAL" clId="{74AA149D-7BCD-459B-B778-20816A520B8D}" dt="2017-08-02T21:20:56.834" v="122" actId="6549"/>
      <pc:docMkLst>
        <pc:docMk/>
      </pc:docMkLst>
      <pc:sldChg chg="modSp">
        <pc:chgData name="Michael Bailit" userId="6e5c4604-85bf-41ef-8e97-4724b7d56589" providerId="ADAL" clId="{74AA149D-7BCD-459B-B778-20816A520B8D}" dt="2017-08-02T21:17:37.182" v="33" actId="14100"/>
        <pc:sldMkLst>
          <pc:docMk/>
          <pc:sldMk cId="1672787045" sldId="574"/>
        </pc:sldMkLst>
        <pc:spChg chg="mod">
          <ac:chgData name="Michael Bailit" userId="6e5c4604-85bf-41ef-8e97-4724b7d56589" providerId="ADAL" clId="{74AA149D-7BCD-459B-B778-20816A520B8D}" dt="2017-08-02T21:17:37.182" v="33" actId="14100"/>
          <ac:spMkLst>
            <pc:docMk/>
            <pc:sldMk cId="1672787045" sldId="574"/>
            <ac:spMk id="9" creationId="{00000000-0000-0000-0000-000000000000}"/>
          </ac:spMkLst>
        </pc:spChg>
        <pc:spChg chg="mod">
          <ac:chgData name="Michael Bailit" userId="6e5c4604-85bf-41ef-8e97-4724b7d56589" providerId="ADAL" clId="{74AA149D-7BCD-459B-B778-20816A520B8D}" dt="2017-08-02T21:15:54.879" v="0" actId="20577"/>
          <ac:spMkLst>
            <pc:docMk/>
            <pc:sldMk cId="1672787045" sldId="574"/>
            <ac:spMk id="11" creationId="{00000000-0000-0000-0000-000000000000}"/>
          </ac:spMkLst>
        </pc:spChg>
      </pc:sldChg>
      <pc:sldChg chg="modSp">
        <pc:chgData name="Michael Bailit" userId="6e5c4604-85bf-41ef-8e97-4724b7d56589" providerId="ADAL" clId="{74AA149D-7BCD-459B-B778-20816A520B8D}" dt="2017-08-02T21:20:19.473" v="121" actId="6549"/>
        <pc:sldMkLst>
          <pc:docMk/>
          <pc:sldMk cId="725862020" sldId="581"/>
        </pc:sldMkLst>
        <pc:spChg chg="mod">
          <ac:chgData name="Michael Bailit" userId="6e5c4604-85bf-41ef-8e97-4724b7d56589" providerId="ADAL" clId="{74AA149D-7BCD-459B-B778-20816A520B8D}" dt="2017-08-02T21:20:19.473" v="121" actId="6549"/>
          <ac:spMkLst>
            <pc:docMk/>
            <pc:sldMk cId="725862020" sldId="581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74AA149D-7BCD-459B-B778-20816A520B8D}" dt="2017-08-02T21:19:14.739" v="116" actId="6549"/>
        <pc:sldMkLst>
          <pc:docMk/>
          <pc:sldMk cId="3252426055" sldId="591"/>
        </pc:sldMkLst>
        <pc:spChg chg="mod">
          <ac:chgData name="Michael Bailit" userId="6e5c4604-85bf-41ef-8e97-4724b7d56589" providerId="ADAL" clId="{74AA149D-7BCD-459B-B778-20816A520B8D}" dt="2017-08-02T21:19:14.739" v="116" actId="6549"/>
          <ac:spMkLst>
            <pc:docMk/>
            <pc:sldMk cId="3252426055" sldId="591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74AA149D-7BCD-459B-B778-20816A520B8D}" dt="2017-08-02T21:20:56.834" v="122" actId="6549"/>
        <pc:sldMkLst>
          <pc:docMk/>
          <pc:sldMk cId="874104658" sldId="603"/>
        </pc:sldMkLst>
        <pc:spChg chg="mod">
          <ac:chgData name="Michael Bailit" userId="6e5c4604-85bf-41ef-8e97-4724b7d56589" providerId="ADAL" clId="{74AA149D-7BCD-459B-B778-20816A520B8D}" dt="2017-08-02T21:20:56.834" v="122" actId="6549"/>
          <ac:spMkLst>
            <pc:docMk/>
            <pc:sldMk cId="874104658" sldId="603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481253-7591-4523-955E-F80A848495CF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DC8BEB-EE67-441D-A873-0468255F4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5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87F2B8-DAB1-4BB7-AA03-13CA34FE8FA5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B7833D-D0AA-4DCD-A1FD-49E43A307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44566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2008187" y="2961790"/>
            <a:ext cx="4254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cap="all" baseline="0" dirty="0"/>
              <a:t>Confidential WORKING draft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766612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996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3907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8863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0271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3783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1925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09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4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7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25992C-A338-4683-875D-D1E6AB4EA333}" type="datetime1">
              <a:rPr lang="en-US" sz="16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8/9/2017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b="0" i="1" dirty="0"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lang="en-US" sz="1100" b="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F2EBBE-6BF9-4752-811B-D6BF294D1B9C}" type="slidenum">
              <a:rPr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03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56760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096655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7220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0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550630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86300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709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0605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2254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4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5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08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3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25377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63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9051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43251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39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58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3614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6988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3701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1937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63129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28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68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43707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9539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24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891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98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May 19, 2016</a:t>
            </a:r>
          </a:p>
          <a:p>
            <a:r>
              <a:rPr kumimoji="0" lang="en-US" dirty="0"/>
              <a:t>Revised June 25, 2016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08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4370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43707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9539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2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8252810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4" y="228600"/>
            <a:ext cx="8595188" cy="120032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 defTabSz="914012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4012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2"/>
            <a:ext cx="7543800" cy="1066800"/>
          </a:xfrm>
          <a:prstGeom prst="rect">
            <a:avLst/>
          </a:prstGeom>
        </p:spPr>
        <p:txBody>
          <a:bodyPr lIns="91402" tIns="45701" rIns="91402" bIns="4570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02" tIns="45701" rIns="91402" bIns="4570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92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564739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199"/>
            <a:ext cx="7239000" cy="685801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457104" indent="-457104" algn="l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914109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371164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1828218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284103" indent="-284103"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17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7340654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2"/>
            <a:ext cx="8229600" cy="5334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6910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151286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3637440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20" tIns="182841" rIns="91420" bIns="1828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4832035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4" y="228600"/>
            <a:ext cx="8595188" cy="120032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 defTabSz="914012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4012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2"/>
            <a:ext cx="7543800" cy="1066800"/>
          </a:xfrm>
          <a:prstGeom prst="rect">
            <a:avLst/>
          </a:prstGeom>
        </p:spPr>
        <p:txBody>
          <a:bodyPr lIns="91402" tIns="45701" rIns="91402" bIns="4570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02" tIns="45701" rIns="91402" bIns="4570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06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1656552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199"/>
            <a:ext cx="7239000" cy="685801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457104" indent="-457104" algn="l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914109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371164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1828218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284103" indent="-284103"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68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272114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853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2704614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2"/>
            <a:ext cx="8229600" cy="5334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6910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43637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2409178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20" tIns="182841" rIns="91420" bIns="1828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42559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1278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4280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2" y="228600"/>
            <a:ext cx="8595188" cy="120032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914206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4206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0"/>
            <a:ext cx="7543800" cy="1066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39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6269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200"/>
            <a:ext cx="7239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457200" indent="-457200" algn="l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914303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371454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1828606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anchor="ctr"/>
          <a:lstStyle>
            <a:lvl1pPr marL="284163" indent="-284163"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14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6176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878598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59503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 marL="171450" indent="-171450">
              <a:buFont typeface="Wingdings" panose="05000000000000000000" pitchFamily="2" charset="2"/>
              <a:buChar char="§"/>
              <a:defRPr sz="1600"/>
            </a:lvl1pPr>
            <a:lvl2pPr marL="628650" indent="-171450">
              <a:defRPr sz="14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defRPr sz="1100"/>
            </a:lvl4pPr>
            <a:lvl5pPr marL="1943100" indent="-114300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72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07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30001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2" y="228600"/>
            <a:ext cx="8595188" cy="120032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914206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4206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0"/>
            <a:ext cx="7543800" cy="1066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45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0589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200"/>
            <a:ext cx="7239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457200" indent="-457200" algn="l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914303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371454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1828606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anchor="ctr"/>
          <a:lstStyle>
            <a:lvl1pPr marL="284163" indent="-284163"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87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04799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840777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9043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790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3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9256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85940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07923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44165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96853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274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436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AB0416B-871F-45A6-A8D9-8531D3B4205C}" type="datetime1">
              <a:rPr lang="en-US" smtClean="0"/>
              <a:pPr fontAlgn="base">
                <a:spcAft>
                  <a:spcPct val="0"/>
                </a:spcAft>
                <a:defRPr/>
              </a:pPr>
              <a:t>8/9/2017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 FOR POLICY DEVELOPMENT PURPOSES ONLY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134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891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987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May 19, 2016</a:t>
            </a:r>
          </a:p>
          <a:p>
            <a:r>
              <a:rPr kumimoji="0" lang="en-US" dirty="0"/>
              <a:t>Revised June 25, 2016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58938121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slideLayout" Target="../slideLayouts/slideLayout77.xml"/><Relationship Id="rId7" Type="http://schemas.openxmlformats.org/officeDocument/2006/relationships/vmlDrawing" Target="../drawings/vmlDrawing22.v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78.xml"/><Relationship Id="rId9" Type="http://schemas.openxmlformats.org/officeDocument/2006/relationships/oleObject" Target="../embeddings/oleObject22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4.xml"/><Relationship Id="rId10" Type="http://schemas.openxmlformats.org/officeDocument/2006/relationships/tags" Target="../tags/tag39.xml"/><Relationship Id="rId4" Type="http://schemas.openxmlformats.org/officeDocument/2006/relationships/slideLayout" Target="../slideLayouts/slideLayout83.xml"/><Relationship Id="rId9" Type="http://schemas.openxmlformats.org/officeDocument/2006/relationships/tags" Target="../tags/tag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8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5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ags" Target="../tags/tag1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ags" Target="../tags/tag1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63.xml"/><Relationship Id="rId7" Type="http://schemas.openxmlformats.org/officeDocument/2006/relationships/tags" Target="../tags/tag1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vmlDrawing" Target="../drawings/vmlDrawing6.v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slideLayout" Target="../slideLayouts/slideLayout67.xml"/><Relationship Id="rId7" Type="http://schemas.openxmlformats.org/officeDocument/2006/relationships/vmlDrawing" Target="../drawings/vmlDrawing11.v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68.xml"/><Relationship Id="rId9" Type="http://schemas.openxmlformats.org/officeDocument/2006/relationships/oleObject" Target="../embeddings/oleObject11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slideLayout" Target="../slideLayouts/slideLayout72.xml"/><Relationship Id="rId7" Type="http://schemas.openxmlformats.org/officeDocument/2006/relationships/vmlDrawing" Target="../drawings/vmlDrawing17.v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73.xml"/><Relationship Id="rId9" Type="http://schemas.openxmlformats.org/officeDocument/2006/relationships/oleObject" Target="../embeddings/oleObject1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16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50" r:id="rId8"/>
    <p:sldLayoutId id="2147483654" r:id="rId9"/>
    <p:sldLayoutId id="2147483655" r:id="rId10"/>
    <p:sldLayoutId id="2147483661" r:id="rId11"/>
    <p:sldLayoutId id="2147483662" r:id="rId12"/>
  </p:sldLayoutIdLst>
  <p:transition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53508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0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6627912"/>
            <a:ext cx="228600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C2D83"/>
                </a:solidFill>
                <a:cs typeface="Arial" panose="020B0604020202020204" pitchFamily="34" charset="0"/>
              </a:rPr>
              <a:t>Health Policy  Commission | </a:t>
            </a:r>
            <a:fld id="{A5227E9D-7D62-4008-BFCE-C7B8B3FEB975}" type="slidenum">
              <a:rPr lang="en-US" sz="1000" smtClean="0">
                <a:solidFill>
                  <a:srgbClr val="0C2D83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rgbClr val="0C2D8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ctr" defTabSz="9140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4" indent="-342754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defTabSz="9140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5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1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28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0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2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5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transition/>
  <p:hf sldNum="0" hd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5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 bwMode="auto">
          <a:xfrm>
            <a:off x="406400" y="6507162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For Policy Development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6966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ransition/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ransition/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3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63" r:id="rId8"/>
    <p:sldLayoutId id="2147483764" r:id="rId9"/>
  </p:sldLayoutIdLst>
  <p:transition/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59" r:id="rId13"/>
    <p:sldLayoutId id="214748376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914137288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2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4" tIns="36554" rIns="36554" bIns="36554" anchor="t" anchorCtr="0" upright="1">
            <a:noAutofit/>
          </a:bodyPr>
          <a:lstStyle/>
          <a:p>
            <a:pPr defTabSz="91420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2" y="6627912"/>
            <a:ext cx="2286001" cy="157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06"/>
            <a:r>
              <a:rPr lang="en-US" sz="1000" dirty="0">
                <a:solidFill>
                  <a:srgbClr val="0C2D83"/>
                </a:solidFill>
                <a:cs typeface="Arial" panose="020B0604020202020204" pitchFamily="34" charset="0"/>
              </a:rPr>
              <a:t>Health Policy  Commission | </a:t>
            </a:r>
            <a:fld id="{A5227E9D-7D62-4008-BFCE-C7B8B3FEB975}" type="slidenum">
              <a:rPr lang="en-US" sz="1000" smtClean="0">
                <a:solidFill>
                  <a:srgbClr val="0C2D83"/>
                </a:solidFill>
                <a:cs typeface="Arial" panose="020B0604020202020204" pitchFamily="34" charset="0"/>
              </a:rPr>
              <a:pPr algn="r" defTabSz="914206"/>
              <a:t>‹#›</a:t>
            </a:fld>
            <a:endParaRPr lang="en-US" sz="1000" dirty="0">
              <a:solidFill>
                <a:srgbClr val="0C2D8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ctr" defTabSz="9138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2" indent="-342682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8" indent="-285569" algn="l" defTabSz="9138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3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3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2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1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1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20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28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5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5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649144808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2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4" tIns="36554" rIns="36554" bIns="36554" anchor="t" anchorCtr="0" upright="1">
            <a:noAutofit/>
          </a:bodyPr>
          <a:lstStyle/>
          <a:p>
            <a:pPr defTabSz="91420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2" y="6627912"/>
            <a:ext cx="2286001" cy="157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06"/>
            <a:r>
              <a:rPr lang="en-US" sz="1000" dirty="0">
                <a:solidFill>
                  <a:srgbClr val="0C2D83"/>
                </a:solidFill>
                <a:cs typeface="Arial" panose="020B0604020202020204" pitchFamily="34" charset="0"/>
              </a:rPr>
              <a:t>Health Policy  Commission | </a:t>
            </a:r>
            <a:fld id="{A5227E9D-7D62-4008-BFCE-C7B8B3FEB975}" type="slidenum">
              <a:rPr lang="en-US" sz="1000" smtClean="0">
                <a:solidFill>
                  <a:srgbClr val="0C2D83"/>
                </a:solidFill>
                <a:cs typeface="Arial" panose="020B0604020202020204" pitchFamily="34" charset="0"/>
              </a:rPr>
              <a:pPr algn="r" defTabSz="914206"/>
              <a:t>‹#›</a:t>
            </a:fld>
            <a:endParaRPr lang="en-US" sz="1000" dirty="0">
              <a:solidFill>
                <a:srgbClr val="0C2D8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xStyles>
    <p:titleStyle>
      <a:lvl1pPr algn="ctr" defTabSz="9138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2" indent="-342682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8" indent="-285569" algn="l" defTabSz="9138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3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3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2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1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1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20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28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5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5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13617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0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6627912"/>
            <a:ext cx="228600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C2D83"/>
                </a:solidFill>
                <a:cs typeface="Arial" panose="020B0604020202020204" pitchFamily="34" charset="0"/>
              </a:rPr>
              <a:t>Health Policy Commission | </a:t>
            </a:r>
            <a:fld id="{A5227E9D-7D62-4008-BFCE-C7B8B3FEB975}" type="slidenum">
              <a:rPr lang="en-US" sz="1000">
                <a:solidFill>
                  <a:srgbClr val="0C2D83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rgbClr val="0C2D8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 algn="ctr" defTabSz="9140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4" indent="-342754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defTabSz="9140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5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1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28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0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2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cap="all" dirty="0"/>
              <a:t>EOHHS Quality Measurement alignment taskforce </a:t>
            </a:r>
          </a:p>
          <a:p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15416" y="5943600"/>
            <a:ext cx="3923168" cy="53340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Meeting #3</a:t>
            </a:r>
          </a:p>
          <a:p>
            <a:pPr marL="0" indent="0" algn="ctr">
              <a:buNone/>
            </a:pPr>
            <a:r>
              <a:rPr lang="en-US" dirty="0"/>
              <a:t>August 10, 2017</a:t>
            </a:r>
          </a:p>
        </p:txBody>
      </p:sp>
    </p:spTree>
    <p:extLst>
      <p:ext uri="{BB962C8B-B14F-4D97-AF65-F5344CB8AC3E}">
        <p14:creationId xmlns:p14="http://schemas.microsoft.com/office/powerpoint/2010/main" val="12102508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Multi-Payer Aligned Measure Sets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8382000" cy="455623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i="1" dirty="0"/>
              <a:t>Based on your experience, what do you think of having a small core measure set, with a somewhat larger menu measure set?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" i="1" dirty="0"/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It could work depending on the state. 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Having a core/menu set is a “middle-of-the-road” type of approach, allowing for standardization and customization.  Some plans push back on the idea of a core set, however.</a:t>
            </a:r>
          </a:p>
          <a:p>
            <a:pPr lvl="1"/>
            <a:r>
              <a:rPr lang="en-US" b="0" dirty="0">
                <a:solidFill>
                  <a:schemeClr val="accent2"/>
                </a:solidFill>
              </a:rPr>
              <a:t>This approach could still support comparative reporting across provider organizations and payers.</a:t>
            </a:r>
          </a:p>
        </p:txBody>
      </p:sp>
    </p:spTree>
    <p:extLst>
      <p:ext uri="{BB962C8B-B14F-4D97-AF65-F5344CB8AC3E}">
        <p14:creationId xmlns:p14="http://schemas.microsoft.com/office/powerpoint/2010/main" val="277409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7200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Health Plan Perspectives</a:t>
            </a:r>
          </a:p>
          <a:p>
            <a:r>
              <a:rPr lang="en-US" dirty="0"/>
              <a:t>Research on Experience with Multi-Payer Aligned Measure Sets in Other States</a:t>
            </a:r>
          </a:p>
          <a:p>
            <a:r>
              <a:rPr lang="en-US" dirty="0"/>
              <a:t>Recap of 7-18-17 Meeting Discussion of Domains</a:t>
            </a:r>
          </a:p>
          <a:p>
            <a:r>
              <a:rPr lang="en-US" dirty="0"/>
              <a:t>Review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3276600"/>
            <a:ext cx="9448800" cy="4572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607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077200" cy="4723874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group suggested the following performance measure domains as a means to structure the measure review process, noting that a measure can potentially fall into more than one domain: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0352" y="2510575"/>
            <a:ext cx="8074152" cy="3737825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2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Preventive Care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Behavioral Health Care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Acute Care </a:t>
            </a:r>
            <a:r>
              <a:rPr lang="en-US" sz="1800" b="0" i="1" kern="0" dirty="0"/>
              <a:t>(including cardiac care and orthopedic care)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Chronic Illness Care </a:t>
            </a:r>
            <a:r>
              <a:rPr lang="en-US" sz="1800" b="0" i="1" kern="0" dirty="0"/>
              <a:t>(including cancer care)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Maternity Care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Care Coordination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Integration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Team-based Care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endParaRPr lang="en-US" sz="1800" b="0" kern="0" dirty="0"/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endParaRPr lang="en-US" sz="1800" b="0" kern="0" dirty="0"/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endParaRPr lang="en-US" sz="1800" b="0" kern="0" dirty="0"/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endParaRPr lang="en-US" sz="1800" b="0" kern="0" dirty="0"/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endParaRPr lang="en-US" sz="1800" b="0" kern="0" dirty="0"/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endParaRPr lang="en-US" sz="1800" b="0" kern="0" dirty="0"/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Equity </a:t>
            </a:r>
            <a:r>
              <a:rPr lang="en-US" sz="1800" b="0" i="1" kern="0" dirty="0"/>
              <a:t>(disparities)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Social Determinants of Health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Health Behaviors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Patient/Provider Communication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Patient Engagement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Patient Experience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Relationship-Centered Care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Hospital Care*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endParaRPr lang="en-US" sz="1800" b="0" kern="0" dirty="0"/>
          </a:p>
          <a:p>
            <a:pPr marL="228600" lvl="1" indent="0">
              <a:spcAft>
                <a:spcPts val="300"/>
              </a:spcAft>
              <a:buNone/>
            </a:pPr>
            <a:endParaRPr lang="en-US" sz="1800" b="0" kern="0" dirty="0"/>
          </a:p>
          <a:p>
            <a:pPr marL="228600" lvl="1" indent="0">
              <a:spcAft>
                <a:spcPts val="300"/>
              </a:spcAft>
              <a:buNone/>
            </a:pPr>
            <a:endParaRPr lang="en-US" sz="1800" b="0" kern="0" dirty="0"/>
          </a:p>
          <a:p>
            <a:pPr marL="228600" lvl="1" indent="0">
              <a:spcAft>
                <a:spcPts val="300"/>
              </a:spcAft>
              <a:buNone/>
            </a:pPr>
            <a:endParaRPr lang="en-US" sz="1800" b="0" kern="0" dirty="0"/>
          </a:p>
          <a:p>
            <a:pPr marL="228600" lvl="1" indent="0">
              <a:spcAft>
                <a:spcPts val="300"/>
              </a:spcAft>
              <a:buNone/>
            </a:pPr>
            <a:endParaRPr lang="en-US" sz="1800" b="0" kern="0" dirty="0"/>
          </a:p>
          <a:p>
            <a:pPr marL="6858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b="0" kern="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49031" y="1162748"/>
            <a:ext cx="33842" cy="426506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6273800" cy="762000"/>
          </a:xfrm>
        </p:spPr>
        <p:txBody>
          <a:bodyPr/>
          <a:lstStyle/>
          <a:p>
            <a:r>
              <a:rPr lang="en-US" dirty="0"/>
              <a:t>Recap of 7-18-17 Meeting Discussion:</a:t>
            </a:r>
            <a:br>
              <a:rPr lang="en-US" dirty="0"/>
            </a:br>
            <a:r>
              <a:rPr lang="en-US" dirty="0"/>
              <a:t>Performance Domains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4920" y="5486400"/>
            <a:ext cx="35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Book Antiqua" panose="02040602050305030304" pitchFamily="18" charset="0"/>
              </a:rPr>
              <a:t>*The group agreed to re-visit this domain at the end of the measure selection process to reassess if hospital measures are desirable to the Taskforce.</a:t>
            </a:r>
          </a:p>
        </p:txBody>
      </p:sp>
    </p:spTree>
    <p:extLst>
      <p:ext uri="{BB962C8B-B14F-4D97-AF65-F5344CB8AC3E}">
        <p14:creationId xmlns:p14="http://schemas.microsoft.com/office/powerpoint/2010/main" val="16727870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7200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Health Plan Perspectives</a:t>
            </a:r>
          </a:p>
          <a:p>
            <a:r>
              <a:rPr lang="en-US" dirty="0"/>
              <a:t>Research on Experience with Multi-Payer Aligned Measure Sets in Other States</a:t>
            </a:r>
          </a:p>
          <a:p>
            <a:r>
              <a:rPr lang="en-US" dirty="0"/>
              <a:t>Recap of 7-18-17 Meeting Discussion of Domains</a:t>
            </a:r>
          </a:p>
          <a:p>
            <a:r>
              <a:rPr lang="en-US" dirty="0"/>
              <a:t>Review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3733800"/>
            <a:ext cx="9448800" cy="4572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216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Candidate Measures:</a:t>
            </a:r>
            <a:br>
              <a:rPr lang="en-US" dirty="0"/>
            </a:br>
            <a:r>
              <a:rPr lang="en-US" dirty="0"/>
              <a:t>Criteria for Candidate 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Candidate measures were selected using the following methodology: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Included in a domain identified by the Taskforce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at least 2 “alignment” measure sets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the CMS/AHIP Core Quality Measures Collaborative (CQMC) and/or the MassHealth ACO/DSRIP measure sets*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Has a weighted average commercial and/or Medicaid rate that is </a:t>
            </a:r>
            <a:r>
              <a:rPr lang="en-US" dirty="0"/>
              <a:t>below</a:t>
            </a:r>
            <a:r>
              <a:rPr lang="en-US" b="0" dirty="0"/>
              <a:t> the HEDIS 90</a:t>
            </a:r>
            <a:r>
              <a:rPr lang="en-US" b="0" baseline="30000" dirty="0"/>
              <a:t>th</a:t>
            </a:r>
            <a:r>
              <a:rPr lang="en-US" b="0" dirty="0"/>
              <a:t> percentile</a:t>
            </a:r>
          </a:p>
          <a:p>
            <a:pPr marL="1143000" lvl="2">
              <a:spcBef>
                <a:spcPts val="0"/>
              </a:spcBef>
              <a:spcAft>
                <a:spcPts val="600"/>
              </a:spcAft>
              <a:buFont typeface="Book Antiqua" panose="02040602050305030304" pitchFamily="18" charset="0"/>
              <a:buChar char="−"/>
            </a:pPr>
            <a:r>
              <a:rPr lang="en-US" sz="1600" dirty="0">
                <a:latin typeface="Book Antiqua" panose="02040602050305030304" pitchFamily="18" charset="0"/>
              </a:rPr>
              <a:t>For commercial: national commercial rate for all lines of business plans for HEDIS 2016 (CY 2015 rates)</a:t>
            </a:r>
          </a:p>
          <a:p>
            <a:pPr marL="1143000" lvl="2">
              <a:spcBef>
                <a:spcPts val="0"/>
              </a:spcBef>
              <a:spcAft>
                <a:spcPts val="600"/>
              </a:spcAft>
              <a:buFont typeface="Book Antiqua" panose="02040602050305030304" pitchFamily="18" charset="0"/>
              <a:buChar char="−"/>
            </a:pPr>
            <a:r>
              <a:rPr lang="en-US" sz="1600" dirty="0">
                <a:latin typeface="Book Antiqua" panose="02040602050305030304" pitchFamily="18" charset="0"/>
              </a:rPr>
              <a:t>For Medicaid: national Medicaid rate for HMO plans for HEDIS 2016 (CY 2015 rates)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Book Antiqua" panose="02040602050305030304" pitchFamily="18" charset="0"/>
              <a:buChar char="−"/>
            </a:pPr>
            <a:endParaRPr lang="en-US" sz="500" dirty="0"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will review candidate measures by domain, and within domain, grouped by age and measure focus, if applicable.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66267" y="5986462"/>
            <a:ext cx="350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latin typeface="Book Antiqua" panose="02040602050305030304" pitchFamily="18" charset="0"/>
              </a:rPr>
              <a:t>*MassHealth ACO/DSRIP and CMS/AHIP CQMC measures are included for consideration even if they are not found in at least 2 “alignment” measure sets.</a:t>
            </a:r>
          </a:p>
        </p:txBody>
      </p:sp>
    </p:spTree>
    <p:extLst>
      <p:ext uri="{BB962C8B-B14F-4D97-AF65-F5344CB8AC3E}">
        <p14:creationId xmlns:p14="http://schemas.microsoft.com/office/powerpoint/2010/main" val="72586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Measure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1148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Measures currently in use in APM contracts by providers and payers: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Harvard Pilgrim Health Care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Blue Cross Blue Shield of MA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Tufts Health Plan (2017)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Measures found in local and state measure sets: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Boston Public Health Commission (2016)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ACO (DSRIP)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MCO (Payment)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Standard Quality Measure Set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143000"/>
            <a:ext cx="4114800" cy="50292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kern="0" dirty="0"/>
              <a:t>Measures found in national measure sets: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CMS/AHIP Core Quality Measures Collaborative (CQMC) [ACO/PCMH]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Child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Adult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Medicare Part C &amp; D Star Ratings Measures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Merit-based Incentive Payment System (MIPS)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NCQA Health Plan Ranking</a:t>
            </a:r>
          </a:p>
        </p:txBody>
      </p:sp>
    </p:spTree>
    <p:extLst>
      <p:ext uri="{BB962C8B-B14F-4D97-AF65-F5344CB8AC3E}">
        <p14:creationId xmlns:p14="http://schemas.microsoft.com/office/powerpoint/2010/main" val="8741046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Well-Visits and Assessments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459744"/>
              </p:ext>
            </p:extLst>
          </p:nvPr>
        </p:nvGraphicFramePr>
        <p:xfrm>
          <a:off x="340378" y="1143000"/>
          <a:ext cx="8463244" cy="49758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Pediatric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Well-Child Visits in the First 15 Months of Life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Well-Child Visits in the 3rd, 4th, 5th, and 6th Years of Life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17942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Assessment and Counseling for Nutrition and Physical Activity for Children/ Adolescents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2498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Developmental Screening for Behavioral Health Needs: Under Age 21*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 EOHHS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1797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Adolescent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115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Adolescent Well-Care Visit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66267" y="6119336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ACO/DSRIP-only measure.</a:t>
            </a:r>
          </a:p>
          <a:p>
            <a:r>
              <a:rPr lang="en-US" sz="1400" i="1" baseline="30000" dirty="0">
                <a:latin typeface="Book Antiqua" panose="02040602050305030304" pitchFamily="18" charset="0"/>
              </a:rPr>
              <a:t>+</a:t>
            </a:r>
            <a:r>
              <a:rPr lang="en-US" sz="1400" i="1" dirty="0">
                <a:latin typeface="Book Antiqua" panose="02040602050305030304" pitchFamily="18" charset="0"/>
              </a:rPr>
              <a:t>This measure does not have opportunity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36793091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Well-Visits and Assessments (Cont'd)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498494"/>
              </p:ext>
            </p:extLst>
          </p:nvPr>
        </p:nvGraphicFramePr>
        <p:xfrm>
          <a:off x="340378" y="1143000"/>
          <a:ext cx="8463244" cy="215265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1225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 BMI Assessment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791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BMI Screening and Follow-Up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744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7772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Immunization and Screening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706658"/>
              </p:ext>
            </p:extLst>
          </p:nvPr>
        </p:nvGraphicFramePr>
        <p:xfrm>
          <a:off x="340378" y="1143000"/>
          <a:ext cx="8463244" cy="398145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Pediatric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Childhood Immunization 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8831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Immunizations for Adolescents (includes HPV)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Adolescent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115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Chlamydia Screening – </a:t>
                      </a:r>
                    </a:p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Ages 16-20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Chlamydia Screening – </a:t>
                      </a:r>
                    </a:p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Ages 21-24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99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4115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Immunization and Screening (Cont’d)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868773"/>
              </p:ext>
            </p:extLst>
          </p:nvPr>
        </p:nvGraphicFramePr>
        <p:xfrm>
          <a:off x="340378" y="1143000"/>
          <a:ext cx="8463244" cy="251841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0039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(No longer endorsed)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 Vaccinations for Adults Ages 18–64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Ages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115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Influenza Immunization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7316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7200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Health Plan Perspectives</a:t>
            </a:r>
          </a:p>
          <a:p>
            <a:r>
              <a:rPr lang="en-US" dirty="0"/>
              <a:t>Research on Experience with Multi-Payer Aligned Measure Sets in Other States</a:t>
            </a:r>
          </a:p>
          <a:p>
            <a:r>
              <a:rPr lang="en-US" dirty="0"/>
              <a:t>Recap of 7-18-17 Meeting Discussion of Domains</a:t>
            </a:r>
          </a:p>
          <a:p>
            <a:r>
              <a:rPr lang="en-US" dirty="0"/>
              <a:t>Review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3127" y="16002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38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Cancer Screening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657440"/>
              </p:ext>
            </p:extLst>
          </p:nvPr>
        </p:nvGraphicFramePr>
        <p:xfrm>
          <a:off x="340378" y="1143000"/>
          <a:ext cx="8463244" cy="288417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Colorectal Cancer Screening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8831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Cervical Cancer Screening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Breast Cancer Screening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24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5411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Other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064812"/>
              </p:ext>
            </p:extLst>
          </p:nvPr>
        </p:nvGraphicFramePr>
        <p:xfrm>
          <a:off x="340378" y="1143000"/>
          <a:ext cx="8463244" cy="435673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Dental (Pediatric)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 Evaluation, Dental Services*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Dental Quality Alliance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Tobacco Use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263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Tobacco Use: Screening and Cessation Intervention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966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Assistance with Smoking and Tobacco Use Cessation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78114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Access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(Adult)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45179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Adults' Access to Preventive/Ambulatory Health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6893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66267" y="64770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ACO/DSRIP-only measure.</a:t>
            </a:r>
          </a:p>
        </p:txBody>
      </p:sp>
    </p:spTree>
    <p:extLst>
      <p:ext uri="{BB962C8B-B14F-4D97-AF65-F5344CB8AC3E}">
        <p14:creationId xmlns:p14="http://schemas.microsoft.com/office/powerpoint/2010/main" val="9959014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Mental Health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520431"/>
              </p:ext>
            </p:extLst>
          </p:nvPr>
        </p:nvGraphicFramePr>
        <p:xfrm>
          <a:off x="340378" y="1143000"/>
          <a:ext cx="8463244" cy="537019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Pediatric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Follow-Up Care for Children Prescribed ADHD Medication - Initiation Phase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831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Follow-Up Care for Children Prescribed ADHD Medication - Continuation &amp; Maintenance Phase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and Adolescent Major Depressive Disorder: Suicide Risk Assessment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85821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Metabolic Monitoring for Children and Adolescents on Antipsychotics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3463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First-Line Psychosocial Care for Children and Adolescents on Antipsychotics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8621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Multiple Concurrent Antipsychotics in Children and Adolescents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6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2071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Mental Health (Cont'd)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701938"/>
              </p:ext>
            </p:extLst>
          </p:nvPr>
        </p:nvGraphicFramePr>
        <p:xfrm>
          <a:off x="340378" y="1143000"/>
          <a:ext cx="8463244" cy="5177790"/>
        </p:xfrm>
        <a:graphic>
          <a:graphicData uri="http://schemas.openxmlformats.org/drawingml/2006/table">
            <a:tbl>
              <a:tblPr/>
              <a:tblGrid>
                <a:gridCol w="80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704334319"/>
                    </a:ext>
                  </a:extLst>
                </a:gridCol>
                <a:gridCol w="1410226">
                  <a:extLst>
                    <a:ext uri="{9D8B030D-6E8A-4147-A177-3AD203B41FA5}">
                      <a16:colId xmlns:a16="http://schemas.microsoft.com/office/drawing/2014/main" val="2843232685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Adolescent and Adult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 Remission Measure Set* </a:t>
                      </a:r>
                    </a:p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(Utilization of the PHQ-9 to Monitor Depression Symptoms for Adolescents and Adults </a:t>
                      </a:r>
                      <a:r>
                        <a:rPr lang="en-US" sz="12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Depression Remission or Response for Adolescents and Adults)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 EOHHS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(adapted from NCQA HEDIS)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83180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Antidepressant Medication Management - Effective </a:t>
                      </a:r>
                    </a:p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Phase Treatment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9543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Antidepressant Medication Management - Effective Continuation Phase Treatment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 Utilization of the PHQ-9 Tool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MNCM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51939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 Remission at Twelve Months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MNCM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27953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 Response at Twelve Months - Progress Towards Remission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MNCM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1053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66267" y="63347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ACO/DSRIP-only measure.</a:t>
            </a:r>
          </a:p>
          <a:p>
            <a:r>
              <a:rPr lang="en-US" sz="1400" i="1" dirty="0">
                <a:latin typeface="Book Antiqua" panose="02040602050305030304" pitchFamily="18" charset="0"/>
              </a:rPr>
              <a:t>**CMS/AHIP CQMC-only measure.</a:t>
            </a:r>
          </a:p>
        </p:txBody>
      </p:sp>
    </p:spTree>
    <p:extLst>
      <p:ext uri="{BB962C8B-B14F-4D97-AF65-F5344CB8AC3E}">
        <p14:creationId xmlns:p14="http://schemas.microsoft.com/office/powerpoint/2010/main" val="2879391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Mental Health (Cont'd)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205240"/>
              </p:ext>
            </p:extLst>
          </p:nvPr>
        </p:nvGraphicFramePr>
        <p:xfrm>
          <a:off x="340378" y="1143000"/>
          <a:ext cx="8463244" cy="288417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Ages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966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Follow-Up After Hospitalization for Mental Illness (30-Day)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019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Follow-Up After Hospitalization for Mental Illness (7-Day)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1977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 for Clinical Depression and Follow-Up 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02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044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7200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Health Plan Perspectives</a:t>
            </a:r>
          </a:p>
          <a:p>
            <a:r>
              <a:rPr lang="en-US" dirty="0"/>
              <a:t>Research on Experience with Multi-Payer Aligned Measure Sets in Other States</a:t>
            </a:r>
          </a:p>
          <a:p>
            <a:r>
              <a:rPr lang="en-US" dirty="0"/>
              <a:t>Recap of 7-18-17 Meeting Discussion of Domains</a:t>
            </a:r>
          </a:p>
          <a:p>
            <a:r>
              <a:rPr lang="en-US" dirty="0"/>
              <a:t>Review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41910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4936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Meeting Schedule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72817"/>
              </p:ext>
            </p:extLst>
          </p:nvPr>
        </p:nvGraphicFramePr>
        <p:xfrm>
          <a:off x="777240" y="1447800"/>
          <a:ext cx="7589520" cy="4709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840459">
                  <a:extLst>
                    <a:ext uri="{9D8B030D-6E8A-4147-A177-3AD203B41FA5}">
                      <a16:colId xmlns:a16="http://schemas.microsoft.com/office/drawing/2014/main" val="919717546"/>
                    </a:ext>
                  </a:extLst>
                </a:gridCol>
                <a:gridCol w="2749061">
                  <a:extLst>
                    <a:ext uri="{9D8B030D-6E8A-4147-A177-3AD203B41FA5}">
                      <a16:colId xmlns:a16="http://schemas.microsoft.com/office/drawing/2014/main" val="200006216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C000"/>
                          </a:solidFill>
                          <a:effectLst/>
                          <a:latin typeface="Book Antiqua" panose="02040602050305030304" pitchFamily="18" charset="0"/>
                        </a:rPr>
                        <a:t>Domain</a:t>
                      </a:r>
                      <a:endParaRPr lang="en-US" sz="1600" b="1" dirty="0">
                        <a:solidFill>
                          <a:srgbClr val="FFC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C000"/>
                          </a:solidFill>
                          <a:effectLst/>
                          <a:latin typeface="Book Antiqua" panose="02040602050305030304" pitchFamily="18" charset="0"/>
                        </a:rPr>
                        <a:t>Estimated Schedule</a:t>
                      </a:r>
                      <a:endParaRPr lang="en-US" sz="1600" b="1" dirty="0">
                        <a:solidFill>
                          <a:srgbClr val="FFC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583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Preventive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#3 and #4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318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Behavioral Health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#4 and #5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14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Acute Care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(including cardiac care and orthopedic care)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#5 and #6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8500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Chronic Illness Care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(including cancer care)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#6 and #7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417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Maternity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0037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Care Coordination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657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Integration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6226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Team-based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759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Equity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(disparities)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20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Social Determinants of Health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810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Health Behaviors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679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Patient/Provider Communication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281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Patient Engagement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74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Patient Experience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3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Relationship-Centered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2413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Hospital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 (TBD)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1756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77240" y="1752600"/>
            <a:ext cx="7589520" cy="6096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6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7200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Health Plan Perspectives</a:t>
            </a:r>
          </a:p>
          <a:p>
            <a:r>
              <a:rPr lang="en-US" dirty="0"/>
              <a:t>Research on Experience with Multi-Payer Aligned Measure Sets in Other States</a:t>
            </a:r>
          </a:p>
          <a:p>
            <a:r>
              <a:rPr lang="en-US" dirty="0"/>
              <a:t>Recap of 7-18-17 Meeting Discussion of Domains</a:t>
            </a:r>
          </a:p>
          <a:p>
            <a:r>
              <a:rPr lang="en-US" dirty="0"/>
              <a:t>Review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0574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861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BAAF37-B6DD-47A0-B0BC-7064A100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Plan Perspectives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11F72-906F-442B-B6E4-5D0CE42297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/>
              <a:t>During the 7-18-17 meeting the Taskforce agreed upon developing an aligned measure set that consists of both “Core” (i.e., universally adopted) and “Menu” (i.e., voluntarily adopted) measures.</a:t>
            </a:r>
          </a:p>
          <a:p>
            <a:pPr marL="0" indent="0">
              <a:buNone/>
            </a:pPr>
            <a:endParaRPr lang="en-US" sz="200" b="0" dirty="0"/>
          </a:p>
          <a:p>
            <a:r>
              <a:rPr lang="en-US" b="0" dirty="0"/>
              <a:t>Since that meeting, some health plans have raised questions about the need to develop such an aligned measure set.</a:t>
            </a:r>
          </a:p>
          <a:p>
            <a:endParaRPr lang="en-US" sz="200" b="0" dirty="0"/>
          </a:p>
          <a:p>
            <a:r>
              <a:rPr lang="en-US" b="0" dirty="0"/>
              <a:t>Before we proceed further with the work of the Taskforce, we will pause to discuss these health plan concerns.</a:t>
            </a:r>
          </a:p>
        </p:txBody>
      </p:sp>
    </p:spTree>
    <p:extLst>
      <p:ext uri="{BB962C8B-B14F-4D97-AF65-F5344CB8AC3E}">
        <p14:creationId xmlns:p14="http://schemas.microsoft.com/office/powerpoint/2010/main" val="36898699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7200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Health Plan Perspectives</a:t>
            </a:r>
          </a:p>
          <a:p>
            <a:r>
              <a:rPr lang="en-US" dirty="0"/>
              <a:t>Research on Experience with Multi-Payer Aligned Measure Sets in Other States</a:t>
            </a:r>
          </a:p>
          <a:p>
            <a:r>
              <a:rPr lang="en-US" dirty="0"/>
              <a:t>Recap of 7-18-17 Meeting Discussion of Domains</a:t>
            </a:r>
          </a:p>
          <a:p>
            <a:r>
              <a:rPr lang="en-US" dirty="0"/>
              <a:t>Review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2400" y="2590800"/>
            <a:ext cx="9448800" cy="6858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141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Multi-Payer Aligned Measure Sets in Other 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80772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We reached out to three states that have undertaken multi-payer aligned measure sets:</a:t>
            </a:r>
          </a:p>
          <a:p>
            <a:pPr lvl="1"/>
            <a:r>
              <a:rPr lang="en-US" b="0" dirty="0"/>
              <a:t>RI: Core and Menu</a:t>
            </a:r>
          </a:p>
          <a:p>
            <a:pPr lvl="1"/>
            <a:r>
              <a:rPr lang="en-US" b="0" dirty="0"/>
              <a:t>VT: Core Only</a:t>
            </a:r>
          </a:p>
          <a:p>
            <a:pPr lvl="1"/>
            <a:r>
              <a:rPr lang="en-US" b="0" dirty="0"/>
              <a:t>WA: Menu Only</a:t>
            </a:r>
          </a:p>
          <a:p>
            <a:pPr marL="0" indent="0">
              <a:buNone/>
            </a:pPr>
            <a:endParaRPr lang="en-US" sz="1000" b="0" dirty="0"/>
          </a:p>
          <a:p>
            <a:r>
              <a:rPr lang="en-US" b="0" dirty="0"/>
              <a:t>VT and WA have approximately 10 and 60 measures, respectively. RI has 11 core and 54 menu ACO measures.  </a:t>
            </a:r>
          </a:p>
          <a:p>
            <a:r>
              <a:rPr lang="en-US" b="0" dirty="0"/>
              <a:t>All of these initiatives are relatively new and all distinct.  VT has the most experience (implemented 2014).</a:t>
            </a:r>
          </a:p>
          <a:p>
            <a:r>
              <a:rPr lang="en-US" b="0" dirty="0"/>
              <a:t>The conveners (two state, one non-governmental) are generally satisfied with their efforts to date.  We asked the following four detailed questions of them…</a:t>
            </a:r>
          </a:p>
          <a:p>
            <a:pPr marL="0" indent="0">
              <a:buNone/>
            </a:pP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3484491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269A5D-C25B-49B0-A94D-C269EF11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Multi-Payer Aligned Measure Sets in Other States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32C9F-7E79-419A-A362-AC549FB10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077200" cy="455623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Have you received feedback from plans or providers on whether your measure set is too large or too small?</a:t>
            </a:r>
          </a:p>
          <a:p>
            <a:pPr marL="457200" indent="-457200">
              <a:buFont typeface="+mj-lt"/>
              <a:buAutoNum type="arabicPeriod"/>
            </a:pPr>
            <a:endParaRPr lang="en-US" sz="200" i="1" dirty="0"/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Some plans/providers think the measure set is too large; they typically don’t say the measure set is too small.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Some plans/providers specify that the measure set is too large because it includes too many clinical data-based measures.</a:t>
            </a:r>
          </a:p>
          <a:p>
            <a:pPr lvl="1"/>
            <a:r>
              <a:rPr lang="en-US" b="0" dirty="0">
                <a:solidFill>
                  <a:schemeClr val="accent2"/>
                </a:solidFill>
              </a:rPr>
              <a:t>Some concerns are about whether certain measures can be applied in a statistically reliable way at the medical group level.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25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Multi-Payer Aligned Measure Sets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i="1" dirty="0"/>
              <a:t>What have plans and providers told you about the ease of implementation of your measure set?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00" i="1" dirty="0"/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Concerns are primarily regarding ease of data collection (a preference for claims-based over clinical measures).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Many plans and providers prefer HEDIS measure because they are easier to implement; there tends to be more alignment around these measures.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There is a lot of variation across plans in terms of implementation.  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Additional concerns on the number of topics on which plans and providers need to focus.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26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Multi-Payer Aligned Measure Sets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34966"/>
            <a:ext cx="8382000" cy="5242034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i="1" dirty="0"/>
              <a:t>What would you say have been the relative successes and challenges of your measure set?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endParaRPr lang="en-US" sz="800" i="1" dirty="0"/>
          </a:p>
          <a:p>
            <a:pPr marL="228600" indent="0">
              <a:spcAft>
                <a:spcPts val="600"/>
              </a:spcAft>
              <a:buNone/>
            </a:pPr>
            <a:r>
              <a:rPr lang="en-US" u="sng" dirty="0">
                <a:solidFill>
                  <a:schemeClr val="accent2"/>
                </a:solidFill>
              </a:rPr>
              <a:t>Successes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Good stakeholder engagement and cooperation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Annual review processes allow measure sets to be dynamic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Able to see improvement in performance over time</a:t>
            </a:r>
          </a:p>
          <a:p>
            <a:pPr marL="346075" lvl="1" indent="0">
              <a:spcAft>
                <a:spcPts val="600"/>
              </a:spcAft>
              <a:buNone/>
            </a:pPr>
            <a:endParaRPr lang="en-US" sz="1000" b="0" dirty="0">
              <a:solidFill>
                <a:schemeClr val="accent2"/>
              </a:solidFill>
            </a:endParaRPr>
          </a:p>
          <a:p>
            <a:pPr marL="228600" indent="0">
              <a:spcAft>
                <a:spcPts val="600"/>
              </a:spcAft>
              <a:buNone/>
            </a:pPr>
            <a:r>
              <a:rPr lang="en-US" u="sng" dirty="0">
                <a:solidFill>
                  <a:schemeClr val="accent2"/>
                </a:solidFill>
              </a:rPr>
              <a:t>Challenges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Heavy reliance on process measures instead of outcome measures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Stakeholders disagree on the “right” size and content of measure set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Statewide measurement and reporting is expensive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</a:rPr>
              <a:t>No current capacity to collect data electronically</a:t>
            </a:r>
          </a:p>
        </p:txBody>
      </p:sp>
    </p:spTree>
    <p:extLst>
      <p:ext uri="{BB962C8B-B14F-4D97-AF65-F5344CB8AC3E}">
        <p14:creationId xmlns:p14="http://schemas.microsoft.com/office/powerpoint/2010/main" val="3292094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OHH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lank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7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blank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9B95F2EE52B4E9FB130DEE3F78C09" ma:contentTypeVersion="4" ma:contentTypeDescription="Create a new document." ma:contentTypeScope="" ma:versionID="edaa0dd4fde0f1edcc2b3f591dfd3116">
  <xsd:schema xmlns:xsd="http://www.w3.org/2001/XMLSchema" xmlns:xs="http://www.w3.org/2001/XMLSchema" xmlns:p="http://schemas.microsoft.com/office/2006/metadata/properties" xmlns:ns2="d29a8555-db37-4257-91ea-e6d336cdedf2" xmlns:ns3="34dc536f-1af3-405a-935d-0fb3b6674883" targetNamespace="http://schemas.microsoft.com/office/2006/metadata/properties" ma:root="true" ma:fieldsID="753a324b6a17aebf06d354df67dc1485" ns2:_="" ns3:_="">
    <xsd:import namespace="d29a8555-db37-4257-91ea-e6d336cdedf2"/>
    <xsd:import namespace="34dc536f-1af3-405a-935d-0fb3b66748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555-db37-4257-91ea-e6d336cded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c536f-1af3-405a-935d-0fb3b6674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9a8555-db37-4257-91ea-e6d336cdedf2">
      <UserInfo>
        <DisplayName>Michael Bailit</DisplayName>
        <AccountId>22</AccountId>
        <AccountType/>
      </UserInfo>
      <UserInfo>
        <DisplayName>Deepti Kanneganti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462C3C6-3E64-4F66-8292-8DAEACA6EE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C78CB-EBFB-4D8F-A7B9-9BB8F0B3A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9a8555-db37-4257-91ea-e6d336cdedf2"/>
    <ds:schemaRef ds:uri="34dc536f-1af3-405a-935d-0fb3b6674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D51BB9-DEB6-4460-8125-E187CA6439EC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d29a8555-db37-4257-91ea-e6d336cdedf2"/>
    <ds:schemaRef ds:uri="http://schemas.microsoft.com/office/infopath/2007/PartnerControls"/>
    <ds:schemaRef ds:uri="http://schemas.openxmlformats.org/package/2006/metadata/core-properties"/>
    <ds:schemaRef ds:uri="34dc536f-1af3-405a-935d-0fb3b667488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Quality%20Measurement%20Taskforce%20Meeting%203_08082017</Template>
  <TotalTime>17</TotalTime>
  <Words>1934</Words>
  <Application>Microsoft Office PowerPoint</Application>
  <PresentationFormat>On-screen Show (4:3)</PresentationFormat>
  <Paragraphs>440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Arial Unicode MS</vt:lpstr>
      <vt:lpstr>Arial</vt:lpstr>
      <vt:lpstr>Book Antiqua</vt:lpstr>
      <vt:lpstr>Calibri</vt:lpstr>
      <vt:lpstr>Constantia</vt:lpstr>
      <vt:lpstr>Garamond</vt:lpstr>
      <vt:lpstr>Symbol</vt:lpstr>
      <vt:lpstr>Times New Roman</vt:lpstr>
      <vt:lpstr>Wingdings</vt:lpstr>
      <vt:lpstr>Wingdings 2</vt:lpstr>
      <vt:lpstr>EOHHS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Flow</vt:lpstr>
      <vt:lpstr>5_Office Theme</vt:lpstr>
      <vt:lpstr>6_Office Theme</vt:lpstr>
      <vt:lpstr>blank</vt:lpstr>
      <vt:lpstr>1_blank</vt:lpstr>
      <vt:lpstr>7_Blue Presentation Template - MA HHS - small logos</vt:lpstr>
      <vt:lpstr>1_Flow</vt:lpstr>
      <vt:lpstr>think-cell Slide</vt:lpstr>
      <vt:lpstr>PowerPoint Presentation</vt:lpstr>
      <vt:lpstr>Agenda</vt:lpstr>
      <vt:lpstr>Agenda</vt:lpstr>
      <vt:lpstr>Health Plan Perspectives</vt:lpstr>
      <vt:lpstr>Agenda</vt:lpstr>
      <vt:lpstr>Experience with Multi-Payer Aligned Measure Sets in Other States </vt:lpstr>
      <vt:lpstr>Experience with Multi-Payer Aligned Measure Sets in Other States </vt:lpstr>
      <vt:lpstr>Experience with Multi-Payer Aligned Measure Sets (Cont’d)</vt:lpstr>
      <vt:lpstr>Experience with Multi-Payer Aligned Measure Sets (Cont’d)</vt:lpstr>
      <vt:lpstr>Experience with Multi-Payer Aligned Measure Sets (Cont’d)</vt:lpstr>
      <vt:lpstr>Agenda</vt:lpstr>
      <vt:lpstr>Recap of 7-18-17 Meeting Discussion: Performance Domains</vt:lpstr>
      <vt:lpstr>Agenda</vt:lpstr>
      <vt:lpstr>Review Candidate Measures: Criteria for Candidate Set</vt:lpstr>
      <vt:lpstr>Candidate Measure Sources</vt:lpstr>
      <vt:lpstr>Preventive Care Measures: Well-Visits and Assessments</vt:lpstr>
      <vt:lpstr>Preventive Care Measures: Well-Visits and Assessments (Cont'd)</vt:lpstr>
      <vt:lpstr>Preventive Care Measures: Immunization and Screening</vt:lpstr>
      <vt:lpstr>Preventive Care Measures: Immunization and Screening (Cont’d)</vt:lpstr>
      <vt:lpstr>Preventive Care Measures: Cancer Screening</vt:lpstr>
      <vt:lpstr>Preventive Care Measures: Other</vt:lpstr>
      <vt:lpstr>Behavioral Health Care Measures: Mental Health</vt:lpstr>
      <vt:lpstr>Behavioral Health Care Measures: Mental Health (Cont'd)</vt:lpstr>
      <vt:lpstr>Behavioral Health Care Measures: Mental Health (Cont'd)</vt:lpstr>
      <vt:lpstr>Agenda</vt:lpstr>
      <vt:lpstr>Next Steps: Meeting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Kanneganti</dc:creator>
  <cp:lastModifiedBy>Deepti Kanneganti</cp:lastModifiedBy>
  <cp:revision>5</cp:revision>
  <cp:lastPrinted>2017-05-30T14:59:29Z</cp:lastPrinted>
  <dcterms:created xsi:type="dcterms:W3CDTF">2017-08-09T20:41:40Z</dcterms:created>
  <dcterms:modified xsi:type="dcterms:W3CDTF">2017-08-09T21:29:25Z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0x010100F3F9B95F2EE52B4E9FB130DEE3F78C09</vt:lpwstr>
  </property>
</Properties>
</file>