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Lst>
  <p:notesMasterIdLst>
    <p:notesMasterId r:id="rId39"/>
  </p:notesMasterIdLst>
  <p:handoutMasterIdLst>
    <p:handoutMasterId r:id="rId40"/>
  </p:handoutMasterIdLst>
  <p:sldIdLst>
    <p:sldId id="483" r:id="rId5"/>
    <p:sldId id="1438" r:id="rId6"/>
    <p:sldId id="1439" r:id="rId7"/>
    <p:sldId id="1236" r:id="rId8"/>
    <p:sldId id="1450" r:id="rId9"/>
    <p:sldId id="1454" r:id="rId10"/>
    <p:sldId id="1455" r:id="rId11"/>
    <p:sldId id="1456" r:id="rId12"/>
    <p:sldId id="1451" r:id="rId13"/>
    <p:sldId id="1367" r:id="rId14"/>
    <p:sldId id="1403" r:id="rId15"/>
    <p:sldId id="1404" r:id="rId16"/>
    <p:sldId id="1457" r:id="rId17"/>
    <p:sldId id="1408" r:id="rId18"/>
    <p:sldId id="1409" r:id="rId19"/>
    <p:sldId id="1411" r:id="rId20"/>
    <p:sldId id="1460" r:id="rId21"/>
    <p:sldId id="1461" r:id="rId22"/>
    <p:sldId id="1462" r:id="rId23"/>
    <p:sldId id="1459" r:id="rId24"/>
    <p:sldId id="1458" r:id="rId25"/>
    <p:sldId id="1453" r:id="rId26"/>
    <p:sldId id="1368" r:id="rId27"/>
    <p:sldId id="1283" r:id="rId28"/>
    <p:sldId id="1256" r:id="rId29"/>
    <p:sldId id="1405" r:id="rId30"/>
    <p:sldId id="1406" r:id="rId31"/>
    <p:sldId id="1407" r:id="rId32"/>
    <p:sldId id="1259" r:id="rId33"/>
    <p:sldId id="1260" r:id="rId34"/>
    <p:sldId id="1262" r:id="rId35"/>
    <p:sldId id="1257" r:id="rId36"/>
    <p:sldId id="1353" r:id="rId37"/>
    <p:sldId id="1058"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382" clrIdx="2"/>
  <p:cmAuthor id="9" name="Justine Zayhowski" initials="JZ" lastIdx="37" clrIdx="9"/>
  <p:cmAuthor id="3" name="Cristi Carman" initials="CC" lastIdx="0" clrIdx="3"/>
  <p:cmAuthor id="10" name="Ahlgren, Lisa" initials="AL" lastIdx="1" clrIdx="10">
    <p:extLst>
      <p:ext uri="{19B8F6BF-5375-455C-9EA6-DF929625EA0E}">
        <p15:presenceInfo xmlns:p15="http://schemas.microsoft.com/office/powerpoint/2012/main" userId="S-1-5-21-320818509-2549926932-657949529-5936" providerId="AD"/>
      </p:ext>
    </p:extLst>
  </p:cmAuthor>
  <p:cmAuthor id="4" name="Deepti Kanneganti" initials="DK" lastIdx="316" clrIdx="4"/>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5" name="Deepti Kanneganti" initials="DK [2]" lastIdx="1" clrIdx="5"/>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FFC000"/>
    <a:srgbClr val="ED7D31"/>
    <a:srgbClr val="002060"/>
    <a:srgbClr val="023467"/>
    <a:srgbClr val="70AD47"/>
    <a:srgbClr val="F4CFCC"/>
    <a:srgbClr val="003399"/>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BBCC5-A7BC-458D-8C61-6194228C741D}" v="28" dt="2020-06-09T18:59:33.361"/>
    <p1510:client id="{FF774617-DDAE-493A-8A05-8F55D0C9A076}" v="2" dt="2020-06-09T12:25:27.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188"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72DBBCC5-A7BC-458D-8C61-6194228C741D}"/>
    <pc:docChg chg="undo custSel addSld delSld modSld">
      <pc:chgData name="Justine Zayhowski" userId="2377d393-ab0f-4e66-8672-ed1beebcd407" providerId="ADAL" clId="{72DBBCC5-A7BC-458D-8C61-6194228C741D}" dt="2020-06-09T19:00:50.180" v="831" actId="20577"/>
      <pc:docMkLst>
        <pc:docMk/>
      </pc:docMkLst>
      <pc:sldChg chg="addSp delSp modSp mod">
        <pc:chgData name="Justine Zayhowski" userId="2377d393-ab0f-4e66-8672-ed1beebcd407" providerId="ADAL" clId="{72DBBCC5-A7BC-458D-8C61-6194228C741D}" dt="2020-06-09T18:59:37.774" v="754" actId="478"/>
        <pc:sldMkLst>
          <pc:docMk/>
          <pc:sldMk cId="1210250860" sldId="483"/>
        </pc:sldMkLst>
        <pc:spChg chg="add del mod">
          <ac:chgData name="Justine Zayhowski" userId="2377d393-ab0f-4e66-8672-ed1beebcd407" providerId="ADAL" clId="{72DBBCC5-A7BC-458D-8C61-6194228C741D}" dt="2020-06-09T18:59:37.774" v="754" actId="478"/>
          <ac:spMkLst>
            <pc:docMk/>
            <pc:sldMk cId="1210250860" sldId="483"/>
            <ac:spMk id="4" creationId="{8F0AC819-0A43-4136-A896-103879AA5AF2}"/>
          </ac:spMkLst>
        </pc:spChg>
      </pc:sldChg>
      <pc:sldChg chg="addSp delSp modSp mod">
        <pc:chgData name="Justine Zayhowski" userId="2377d393-ab0f-4e66-8672-ed1beebcd407" providerId="ADAL" clId="{72DBBCC5-A7BC-458D-8C61-6194228C741D}" dt="2020-06-09T19:00:50.180" v="831" actId="20577"/>
        <pc:sldMkLst>
          <pc:docMk/>
          <pc:sldMk cId="1785938927" sldId="1236"/>
        </pc:sldMkLst>
        <pc:spChg chg="add del mod">
          <ac:chgData name="Justine Zayhowski" userId="2377d393-ab0f-4e66-8672-ed1beebcd407" providerId="ADAL" clId="{72DBBCC5-A7BC-458D-8C61-6194228C741D}" dt="2020-06-09T19:00:50.180" v="831" actId="20577"/>
          <ac:spMkLst>
            <pc:docMk/>
            <pc:sldMk cId="1785938927" sldId="1236"/>
            <ac:spMk id="5" creationId="{6105D538-F614-443A-8B7A-3AC9162956FB}"/>
          </ac:spMkLst>
        </pc:spChg>
      </pc:sldChg>
      <pc:sldChg chg="modSp mod">
        <pc:chgData name="Justine Zayhowski" userId="2377d393-ab0f-4e66-8672-ed1beebcd407" providerId="ADAL" clId="{72DBBCC5-A7BC-458D-8C61-6194228C741D}" dt="2020-06-09T19:00:30.855" v="828" actId="1035"/>
        <pc:sldMkLst>
          <pc:docMk/>
          <pc:sldMk cId="1737996571" sldId="1283"/>
        </pc:sldMkLst>
        <pc:spChg chg="mod">
          <ac:chgData name="Justine Zayhowski" userId="2377d393-ab0f-4e66-8672-ed1beebcd407" providerId="ADAL" clId="{72DBBCC5-A7BC-458D-8C61-6194228C741D}" dt="2020-06-09T19:00:30.855" v="828" actId="1035"/>
          <ac:spMkLst>
            <pc:docMk/>
            <pc:sldMk cId="1737996571" sldId="1283"/>
            <ac:spMk id="3" creationId="{EB68A6BB-0628-4A9A-8B76-F683A8E67045}"/>
          </ac:spMkLst>
        </pc:spChg>
      </pc:sldChg>
      <pc:sldChg chg="modSp mod">
        <pc:chgData name="Justine Zayhowski" userId="2377d393-ab0f-4e66-8672-ed1beebcd407" providerId="ADAL" clId="{72DBBCC5-A7BC-458D-8C61-6194228C741D}" dt="2020-06-08T20:45:57.146" v="21" actId="20577"/>
        <pc:sldMkLst>
          <pc:docMk/>
          <pc:sldMk cId="44307498" sldId="1368"/>
        </pc:sldMkLst>
        <pc:spChg chg="mod">
          <ac:chgData name="Justine Zayhowski" userId="2377d393-ab0f-4e66-8672-ed1beebcd407" providerId="ADAL" clId="{72DBBCC5-A7BC-458D-8C61-6194228C741D}" dt="2020-06-08T20:45:57.146" v="21" actId="20577"/>
          <ac:spMkLst>
            <pc:docMk/>
            <pc:sldMk cId="44307498" sldId="1368"/>
            <ac:spMk id="2" creationId="{AC3E476E-9343-40E1-A94F-167A0433A3B9}"/>
          </ac:spMkLst>
        </pc:spChg>
        <pc:spChg chg="mod">
          <ac:chgData name="Justine Zayhowski" userId="2377d393-ab0f-4e66-8672-ed1beebcd407" providerId="ADAL" clId="{72DBBCC5-A7BC-458D-8C61-6194228C741D}" dt="2020-06-08T20:45:51.478" v="20" actId="20577"/>
          <ac:spMkLst>
            <pc:docMk/>
            <pc:sldMk cId="44307498" sldId="1368"/>
            <ac:spMk id="3" creationId="{98085EB2-9F59-41CB-B56C-63522D12DC5D}"/>
          </ac:spMkLst>
        </pc:spChg>
      </pc:sldChg>
      <pc:sldChg chg="del">
        <pc:chgData name="Justine Zayhowski" userId="2377d393-ab0f-4e66-8672-ed1beebcd407" providerId="ADAL" clId="{72DBBCC5-A7BC-458D-8C61-6194228C741D}" dt="2020-06-09T18:59:57.585" v="762" actId="47"/>
        <pc:sldMkLst>
          <pc:docMk/>
          <pc:sldMk cId="1974228368" sldId="1389"/>
        </pc:sldMkLst>
      </pc:sldChg>
      <pc:sldChg chg="del">
        <pc:chgData name="Justine Zayhowski" userId="2377d393-ab0f-4e66-8672-ed1beebcd407" providerId="ADAL" clId="{72DBBCC5-A7BC-458D-8C61-6194228C741D}" dt="2020-06-09T19:00:07.228" v="777" actId="47"/>
        <pc:sldMkLst>
          <pc:docMk/>
          <pc:sldMk cId="420377828" sldId="1399"/>
        </pc:sldMkLst>
      </pc:sldChg>
      <pc:sldChg chg="del">
        <pc:chgData name="Justine Zayhowski" userId="2377d393-ab0f-4e66-8672-ed1beebcd407" providerId="ADAL" clId="{72DBBCC5-A7BC-458D-8C61-6194228C741D}" dt="2020-06-09T18:59:56.206" v="758" actId="47"/>
        <pc:sldMkLst>
          <pc:docMk/>
          <pc:sldMk cId="3665986348" sldId="1400"/>
        </pc:sldMkLst>
      </pc:sldChg>
      <pc:sldChg chg="del">
        <pc:chgData name="Justine Zayhowski" userId="2377d393-ab0f-4e66-8672-ed1beebcd407" providerId="ADAL" clId="{72DBBCC5-A7BC-458D-8C61-6194228C741D}" dt="2020-06-09T18:59:57.900" v="763" actId="47"/>
        <pc:sldMkLst>
          <pc:docMk/>
          <pc:sldMk cId="3927265647" sldId="1402"/>
        </pc:sldMkLst>
      </pc:sldChg>
      <pc:sldChg chg="addSp delSp modSp">
        <pc:chgData name="Justine Zayhowski" userId="2377d393-ab0f-4e66-8672-ed1beebcd407" providerId="ADAL" clId="{72DBBCC5-A7BC-458D-8C61-6194228C741D}" dt="2020-06-09T12:34:38.373" v="23"/>
        <pc:sldMkLst>
          <pc:docMk/>
          <pc:sldMk cId="1916550583" sldId="1404"/>
        </pc:sldMkLst>
        <pc:spChg chg="add del mod">
          <ac:chgData name="Justine Zayhowski" userId="2377d393-ab0f-4e66-8672-ed1beebcd407" providerId="ADAL" clId="{72DBBCC5-A7BC-458D-8C61-6194228C741D}" dt="2020-06-09T12:34:38.373" v="23"/>
          <ac:spMkLst>
            <pc:docMk/>
            <pc:sldMk cId="1916550583" sldId="1404"/>
            <ac:spMk id="4" creationId="{1CDA2560-360C-4BED-8B4E-259567AE8A64}"/>
          </ac:spMkLst>
        </pc:spChg>
      </pc:sldChg>
      <pc:sldChg chg="modSp mod">
        <pc:chgData name="Justine Zayhowski" userId="2377d393-ab0f-4e66-8672-ed1beebcd407" providerId="ADAL" clId="{72DBBCC5-A7BC-458D-8C61-6194228C741D}" dt="2020-06-09T12:41:18.054" v="417" actId="14"/>
        <pc:sldMkLst>
          <pc:docMk/>
          <pc:sldMk cId="1954335055" sldId="1411"/>
        </pc:sldMkLst>
        <pc:spChg chg="mod">
          <ac:chgData name="Justine Zayhowski" userId="2377d393-ab0f-4e66-8672-ed1beebcd407" providerId="ADAL" clId="{72DBBCC5-A7BC-458D-8C61-6194228C741D}" dt="2020-06-09T12:41:18.054" v="417" actId="14"/>
          <ac:spMkLst>
            <pc:docMk/>
            <pc:sldMk cId="1954335055" sldId="1411"/>
            <ac:spMk id="3" creationId="{8CC3D2EB-78BD-4159-A2E9-03702EE57C23}"/>
          </ac:spMkLst>
        </pc:spChg>
      </pc:sldChg>
      <pc:sldChg chg="del">
        <pc:chgData name="Justine Zayhowski" userId="2377d393-ab0f-4e66-8672-ed1beebcd407" providerId="ADAL" clId="{72DBBCC5-A7BC-458D-8C61-6194228C741D}" dt="2020-06-09T18:59:54.986" v="755" actId="47"/>
        <pc:sldMkLst>
          <pc:docMk/>
          <pc:sldMk cId="2445616380" sldId="1412"/>
        </pc:sldMkLst>
      </pc:sldChg>
      <pc:sldChg chg="del">
        <pc:chgData name="Justine Zayhowski" userId="2377d393-ab0f-4e66-8672-ed1beebcd407" providerId="ADAL" clId="{72DBBCC5-A7BC-458D-8C61-6194228C741D}" dt="2020-06-09T18:59:55.485" v="756" actId="47"/>
        <pc:sldMkLst>
          <pc:docMk/>
          <pc:sldMk cId="1116250216" sldId="1414"/>
        </pc:sldMkLst>
      </pc:sldChg>
      <pc:sldChg chg="del">
        <pc:chgData name="Justine Zayhowski" userId="2377d393-ab0f-4e66-8672-ed1beebcd407" providerId="ADAL" clId="{72DBBCC5-A7BC-458D-8C61-6194228C741D}" dt="2020-06-09T19:00:06.008" v="776" actId="47"/>
        <pc:sldMkLst>
          <pc:docMk/>
          <pc:sldMk cId="4193227192" sldId="1417"/>
        </pc:sldMkLst>
      </pc:sldChg>
      <pc:sldChg chg="del">
        <pc:chgData name="Justine Zayhowski" userId="2377d393-ab0f-4e66-8672-ed1beebcd407" providerId="ADAL" clId="{72DBBCC5-A7BC-458D-8C61-6194228C741D}" dt="2020-06-09T18:59:58.206" v="764" actId="47"/>
        <pc:sldMkLst>
          <pc:docMk/>
          <pc:sldMk cId="223853214" sldId="1418"/>
        </pc:sldMkLst>
      </pc:sldChg>
      <pc:sldChg chg="del">
        <pc:chgData name="Justine Zayhowski" userId="2377d393-ab0f-4e66-8672-ed1beebcd407" providerId="ADAL" clId="{72DBBCC5-A7BC-458D-8C61-6194228C741D}" dt="2020-06-09T18:59:58.910" v="765" actId="47"/>
        <pc:sldMkLst>
          <pc:docMk/>
          <pc:sldMk cId="2883463278" sldId="1419"/>
        </pc:sldMkLst>
      </pc:sldChg>
      <pc:sldChg chg="del">
        <pc:chgData name="Justine Zayhowski" userId="2377d393-ab0f-4e66-8672-ed1beebcd407" providerId="ADAL" clId="{72DBBCC5-A7BC-458D-8C61-6194228C741D}" dt="2020-06-09T18:59:59.426" v="766" actId="47"/>
        <pc:sldMkLst>
          <pc:docMk/>
          <pc:sldMk cId="1914661365" sldId="1420"/>
        </pc:sldMkLst>
      </pc:sldChg>
      <pc:sldChg chg="del">
        <pc:chgData name="Justine Zayhowski" userId="2377d393-ab0f-4e66-8672-ed1beebcd407" providerId="ADAL" clId="{72DBBCC5-A7BC-458D-8C61-6194228C741D}" dt="2020-06-09T19:00:00.198" v="767" actId="47"/>
        <pc:sldMkLst>
          <pc:docMk/>
          <pc:sldMk cId="2455841089" sldId="1421"/>
        </pc:sldMkLst>
      </pc:sldChg>
      <pc:sldChg chg="del">
        <pc:chgData name="Justine Zayhowski" userId="2377d393-ab0f-4e66-8672-ed1beebcd407" providerId="ADAL" clId="{72DBBCC5-A7BC-458D-8C61-6194228C741D}" dt="2020-06-09T19:00:00.645" v="768" actId="47"/>
        <pc:sldMkLst>
          <pc:docMk/>
          <pc:sldMk cId="3580863700" sldId="1422"/>
        </pc:sldMkLst>
      </pc:sldChg>
      <pc:sldChg chg="del">
        <pc:chgData name="Justine Zayhowski" userId="2377d393-ab0f-4e66-8672-ed1beebcd407" providerId="ADAL" clId="{72DBBCC5-A7BC-458D-8C61-6194228C741D}" dt="2020-06-09T19:00:01.105" v="769" actId="47"/>
        <pc:sldMkLst>
          <pc:docMk/>
          <pc:sldMk cId="3351073332" sldId="1423"/>
        </pc:sldMkLst>
      </pc:sldChg>
      <pc:sldChg chg="del">
        <pc:chgData name="Justine Zayhowski" userId="2377d393-ab0f-4e66-8672-ed1beebcd407" providerId="ADAL" clId="{72DBBCC5-A7BC-458D-8C61-6194228C741D}" dt="2020-06-09T19:00:02.053" v="770" actId="47"/>
        <pc:sldMkLst>
          <pc:docMk/>
          <pc:sldMk cId="1390101053" sldId="1424"/>
        </pc:sldMkLst>
      </pc:sldChg>
      <pc:sldChg chg="del">
        <pc:chgData name="Justine Zayhowski" userId="2377d393-ab0f-4e66-8672-ed1beebcd407" providerId="ADAL" clId="{72DBBCC5-A7BC-458D-8C61-6194228C741D}" dt="2020-06-09T19:00:02.715" v="771" actId="47"/>
        <pc:sldMkLst>
          <pc:docMk/>
          <pc:sldMk cId="648778744" sldId="1425"/>
        </pc:sldMkLst>
      </pc:sldChg>
      <pc:sldChg chg="del">
        <pc:chgData name="Justine Zayhowski" userId="2377d393-ab0f-4e66-8672-ed1beebcd407" providerId="ADAL" clId="{72DBBCC5-A7BC-458D-8C61-6194228C741D}" dt="2020-06-09T19:00:03.270" v="772" actId="47"/>
        <pc:sldMkLst>
          <pc:docMk/>
          <pc:sldMk cId="243747879" sldId="1426"/>
        </pc:sldMkLst>
      </pc:sldChg>
      <pc:sldChg chg="del">
        <pc:chgData name="Justine Zayhowski" userId="2377d393-ab0f-4e66-8672-ed1beebcd407" providerId="ADAL" clId="{72DBBCC5-A7BC-458D-8C61-6194228C741D}" dt="2020-06-09T19:00:04.750" v="773" actId="47"/>
        <pc:sldMkLst>
          <pc:docMk/>
          <pc:sldMk cId="3560192708" sldId="1427"/>
        </pc:sldMkLst>
      </pc:sldChg>
      <pc:sldChg chg="del">
        <pc:chgData name="Justine Zayhowski" userId="2377d393-ab0f-4e66-8672-ed1beebcd407" providerId="ADAL" clId="{72DBBCC5-A7BC-458D-8C61-6194228C741D}" dt="2020-06-09T19:00:05.596" v="775" actId="47"/>
        <pc:sldMkLst>
          <pc:docMk/>
          <pc:sldMk cId="3770647401" sldId="1428"/>
        </pc:sldMkLst>
      </pc:sldChg>
      <pc:sldChg chg="del">
        <pc:chgData name="Justine Zayhowski" userId="2377d393-ab0f-4e66-8672-ed1beebcd407" providerId="ADAL" clId="{72DBBCC5-A7BC-458D-8C61-6194228C741D}" dt="2020-06-09T18:59:55.838" v="757" actId="47"/>
        <pc:sldMkLst>
          <pc:docMk/>
          <pc:sldMk cId="4286217186" sldId="1432"/>
        </pc:sldMkLst>
      </pc:sldChg>
      <pc:sldChg chg="del">
        <pc:chgData name="Justine Zayhowski" userId="2377d393-ab0f-4e66-8672-ed1beebcd407" providerId="ADAL" clId="{72DBBCC5-A7BC-458D-8C61-6194228C741D}" dt="2020-06-09T18:59:56.533" v="759" actId="47"/>
        <pc:sldMkLst>
          <pc:docMk/>
          <pc:sldMk cId="2809172211" sldId="1434"/>
        </pc:sldMkLst>
      </pc:sldChg>
      <pc:sldChg chg="del">
        <pc:chgData name="Justine Zayhowski" userId="2377d393-ab0f-4e66-8672-ed1beebcd407" providerId="ADAL" clId="{72DBBCC5-A7BC-458D-8C61-6194228C741D}" dt="2020-06-09T18:59:56.855" v="760" actId="47"/>
        <pc:sldMkLst>
          <pc:docMk/>
          <pc:sldMk cId="3838264154" sldId="1435"/>
        </pc:sldMkLst>
      </pc:sldChg>
      <pc:sldChg chg="del">
        <pc:chgData name="Justine Zayhowski" userId="2377d393-ab0f-4e66-8672-ed1beebcd407" providerId="ADAL" clId="{72DBBCC5-A7BC-458D-8C61-6194228C741D}" dt="2020-06-09T18:59:57.260" v="761" actId="47"/>
        <pc:sldMkLst>
          <pc:docMk/>
          <pc:sldMk cId="3381744532" sldId="1436"/>
        </pc:sldMkLst>
      </pc:sldChg>
      <pc:sldChg chg="del">
        <pc:chgData name="Justine Zayhowski" userId="2377d393-ab0f-4e66-8672-ed1beebcd407" providerId="ADAL" clId="{72DBBCC5-A7BC-458D-8C61-6194228C741D}" dt="2020-06-09T19:00:08.252" v="779" actId="47"/>
        <pc:sldMkLst>
          <pc:docMk/>
          <pc:sldMk cId="4111212217" sldId="1443"/>
        </pc:sldMkLst>
      </pc:sldChg>
      <pc:sldChg chg="del">
        <pc:chgData name="Justine Zayhowski" userId="2377d393-ab0f-4e66-8672-ed1beebcd407" providerId="ADAL" clId="{72DBBCC5-A7BC-458D-8C61-6194228C741D}" dt="2020-06-09T19:00:08.669" v="780" actId="47"/>
        <pc:sldMkLst>
          <pc:docMk/>
          <pc:sldMk cId="1963600621" sldId="1446"/>
        </pc:sldMkLst>
      </pc:sldChg>
      <pc:sldChg chg="del">
        <pc:chgData name="Justine Zayhowski" userId="2377d393-ab0f-4e66-8672-ed1beebcd407" providerId="ADAL" clId="{72DBBCC5-A7BC-458D-8C61-6194228C741D}" dt="2020-06-09T19:00:09.430" v="781" actId="47"/>
        <pc:sldMkLst>
          <pc:docMk/>
          <pc:sldMk cId="706863929" sldId="1449"/>
        </pc:sldMkLst>
      </pc:sldChg>
      <pc:sldChg chg="del">
        <pc:chgData name="Justine Zayhowski" userId="2377d393-ab0f-4e66-8672-ed1beebcd407" providerId="ADAL" clId="{72DBBCC5-A7BC-458D-8C61-6194228C741D}" dt="2020-06-09T19:00:07.658" v="778" actId="47"/>
        <pc:sldMkLst>
          <pc:docMk/>
          <pc:sldMk cId="418247456" sldId="1452"/>
        </pc:sldMkLst>
      </pc:sldChg>
      <pc:sldChg chg="modSp add mod">
        <pc:chgData name="Justine Zayhowski" userId="2377d393-ab0f-4e66-8672-ed1beebcd407" providerId="ADAL" clId="{72DBBCC5-A7BC-458D-8C61-6194228C741D}" dt="2020-06-09T12:35:32.977" v="78" actId="113"/>
        <pc:sldMkLst>
          <pc:docMk/>
          <pc:sldMk cId="3493638514" sldId="1457"/>
        </pc:sldMkLst>
        <pc:spChg chg="mod">
          <ac:chgData name="Justine Zayhowski" userId="2377d393-ab0f-4e66-8672-ed1beebcd407" providerId="ADAL" clId="{72DBBCC5-A7BC-458D-8C61-6194228C741D}" dt="2020-06-09T12:35:32.977" v="78" actId="113"/>
          <ac:spMkLst>
            <pc:docMk/>
            <pc:sldMk cId="3493638514" sldId="1457"/>
            <ac:spMk id="3" creationId="{A01E842A-8A1F-4BF8-951E-A86633B5CB45}"/>
          </ac:spMkLst>
        </pc:spChg>
      </pc:sldChg>
      <pc:sldChg chg="modSp add mod">
        <pc:chgData name="Justine Zayhowski" userId="2377d393-ab0f-4e66-8672-ed1beebcd407" providerId="ADAL" clId="{72DBBCC5-A7BC-458D-8C61-6194228C741D}" dt="2020-06-09T12:42:17.653" v="460" actId="5793"/>
        <pc:sldMkLst>
          <pc:docMk/>
          <pc:sldMk cId="634549354" sldId="1458"/>
        </pc:sldMkLst>
        <pc:spChg chg="mod">
          <ac:chgData name="Justine Zayhowski" userId="2377d393-ab0f-4e66-8672-ed1beebcd407" providerId="ADAL" clId="{72DBBCC5-A7BC-458D-8C61-6194228C741D}" dt="2020-06-09T12:42:17.653" v="460" actId="5793"/>
          <ac:spMkLst>
            <pc:docMk/>
            <pc:sldMk cId="634549354" sldId="1458"/>
            <ac:spMk id="3" creationId="{8CC3D2EB-78BD-4159-A2E9-03702EE57C23}"/>
          </ac:spMkLst>
        </pc:spChg>
      </pc:sldChg>
      <pc:sldChg chg="addSp delSp modSp add mod">
        <pc:chgData name="Justine Zayhowski" userId="2377d393-ab0f-4e66-8672-ed1beebcd407" providerId="ADAL" clId="{72DBBCC5-A7BC-458D-8C61-6194228C741D}" dt="2020-06-09T12:40:45.924" v="409" actId="1035"/>
        <pc:sldMkLst>
          <pc:docMk/>
          <pc:sldMk cId="1519391806" sldId="1459"/>
        </pc:sldMkLst>
        <pc:spChg chg="del">
          <ac:chgData name="Justine Zayhowski" userId="2377d393-ab0f-4e66-8672-ed1beebcd407" providerId="ADAL" clId="{72DBBCC5-A7BC-458D-8C61-6194228C741D}" dt="2020-06-09T12:40:30.708" v="392" actId="478"/>
          <ac:spMkLst>
            <pc:docMk/>
            <pc:sldMk cId="1519391806" sldId="1459"/>
            <ac:spMk id="3" creationId="{8CC3D2EB-78BD-4159-A2E9-03702EE57C23}"/>
          </ac:spMkLst>
        </pc:spChg>
        <pc:spChg chg="add del mod">
          <ac:chgData name="Justine Zayhowski" userId="2377d393-ab0f-4e66-8672-ed1beebcd407" providerId="ADAL" clId="{72DBBCC5-A7BC-458D-8C61-6194228C741D}" dt="2020-06-09T12:40:32.309" v="393" actId="478"/>
          <ac:spMkLst>
            <pc:docMk/>
            <pc:sldMk cId="1519391806" sldId="1459"/>
            <ac:spMk id="5" creationId="{6402BB73-93F0-4B01-BDB7-4DDC0AF2422B}"/>
          </ac:spMkLst>
        </pc:spChg>
        <pc:graphicFrameChg chg="add mod">
          <ac:chgData name="Justine Zayhowski" userId="2377d393-ab0f-4e66-8672-ed1beebcd407" providerId="ADAL" clId="{72DBBCC5-A7BC-458D-8C61-6194228C741D}" dt="2020-06-09T12:40:45.924" v="409" actId="1035"/>
          <ac:graphicFrameMkLst>
            <pc:docMk/>
            <pc:sldMk cId="1519391806" sldId="1459"/>
            <ac:graphicFrameMk id="6" creationId="{72B674CF-F731-4BF4-9FE9-28281F9E8BE9}"/>
          </ac:graphicFrameMkLst>
        </pc:graphicFrameChg>
      </pc:sldChg>
      <pc:sldChg chg="addSp delSp modSp add mod">
        <pc:chgData name="Justine Zayhowski" userId="2377d393-ab0f-4e66-8672-ed1beebcd407" providerId="ADAL" clId="{72DBBCC5-A7BC-458D-8C61-6194228C741D}" dt="2020-06-09T12:41:00.140" v="412"/>
        <pc:sldMkLst>
          <pc:docMk/>
          <pc:sldMk cId="4103723139" sldId="1460"/>
        </pc:sldMkLst>
        <pc:graphicFrameChg chg="add mod">
          <ac:chgData name="Justine Zayhowski" userId="2377d393-ab0f-4e66-8672-ed1beebcd407" providerId="ADAL" clId="{72DBBCC5-A7BC-458D-8C61-6194228C741D}" dt="2020-06-09T12:41:00.140" v="412"/>
          <ac:graphicFrameMkLst>
            <pc:docMk/>
            <pc:sldMk cId="4103723139" sldId="1460"/>
            <ac:graphicFrameMk id="4" creationId="{ACF61AD9-AB1D-48E4-8BF7-A02B2D47EA00}"/>
          </ac:graphicFrameMkLst>
        </pc:graphicFrameChg>
        <pc:graphicFrameChg chg="del">
          <ac:chgData name="Justine Zayhowski" userId="2377d393-ab0f-4e66-8672-ed1beebcd407" providerId="ADAL" clId="{72DBBCC5-A7BC-458D-8C61-6194228C741D}" dt="2020-06-09T12:40:50.115" v="411" actId="478"/>
          <ac:graphicFrameMkLst>
            <pc:docMk/>
            <pc:sldMk cId="4103723139" sldId="1460"/>
            <ac:graphicFrameMk id="6" creationId="{72B674CF-F731-4BF4-9FE9-28281F9E8BE9}"/>
          </ac:graphicFrameMkLst>
        </pc:graphicFrameChg>
      </pc:sldChg>
      <pc:sldChg chg="addSp delSp modSp add mod">
        <pc:chgData name="Justine Zayhowski" userId="2377d393-ab0f-4e66-8672-ed1beebcd407" providerId="ADAL" clId="{72DBBCC5-A7BC-458D-8C61-6194228C741D}" dt="2020-06-09T12:41:14.009" v="415"/>
        <pc:sldMkLst>
          <pc:docMk/>
          <pc:sldMk cId="1361797832" sldId="1461"/>
        </pc:sldMkLst>
        <pc:graphicFrameChg chg="del">
          <ac:chgData name="Justine Zayhowski" userId="2377d393-ab0f-4e66-8672-ed1beebcd407" providerId="ADAL" clId="{72DBBCC5-A7BC-458D-8C61-6194228C741D}" dt="2020-06-09T12:41:05.150" v="414" actId="478"/>
          <ac:graphicFrameMkLst>
            <pc:docMk/>
            <pc:sldMk cId="1361797832" sldId="1461"/>
            <ac:graphicFrameMk id="4" creationId="{ACF61AD9-AB1D-48E4-8BF7-A02B2D47EA00}"/>
          </ac:graphicFrameMkLst>
        </pc:graphicFrameChg>
        <pc:graphicFrameChg chg="add mod">
          <ac:chgData name="Justine Zayhowski" userId="2377d393-ab0f-4e66-8672-ed1beebcd407" providerId="ADAL" clId="{72DBBCC5-A7BC-458D-8C61-6194228C741D}" dt="2020-06-09T12:41:14.009" v="415"/>
          <ac:graphicFrameMkLst>
            <pc:docMk/>
            <pc:sldMk cId="1361797832" sldId="1461"/>
            <ac:graphicFrameMk id="5" creationId="{D7A030E9-1713-4C2B-9C81-5327FE51BEF3}"/>
          </ac:graphicFrameMkLst>
        </pc:graphicFrameChg>
      </pc:sldChg>
      <pc:sldChg chg="addSp delSp modSp add mod">
        <pc:chgData name="Justine Zayhowski" userId="2377d393-ab0f-4e66-8672-ed1beebcd407" providerId="ADAL" clId="{72DBBCC5-A7BC-458D-8C61-6194228C741D}" dt="2020-06-09T12:41:39.143" v="420"/>
        <pc:sldMkLst>
          <pc:docMk/>
          <pc:sldMk cId="1372001665" sldId="1462"/>
        </pc:sldMkLst>
        <pc:graphicFrameChg chg="add mod">
          <ac:chgData name="Justine Zayhowski" userId="2377d393-ab0f-4e66-8672-ed1beebcd407" providerId="ADAL" clId="{72DBBCC5-A7BC-458D-8C61-6194228C741D}" dt="2020-06-09T12:41:39.143" v="420"/>
          <ac:graphicFrameMkLst>
            <pc:docMk/>
            <pc:sldMk cId="1372001665" sldId="1462"/>
            <ac:graphicFrameMk id="4" creationId="{466749A6-ADCF-491C-926B-F7C77C70D390}"/>
          </ac:graphicFrameMkLst>
        </pc:graphicFrameChg>
        <pc:graphicFrameChg chg="del">
          <ac:chgData name="Justine Zayhowski" userId="2377d393-ab0f-4e66-8672-ed1beebcd407" providerId="ADAL" clId="{72DBBCC5-A7BC-458D-8C61-6194228C741D}" dt="2020-06-09T12:41:36.182" v="419" actId="478"/>
          <ac:graphicFrameMkLst>
            <pc:docMk/>
            <pc:sldMk cId="1372001665" sldId="1462"/>
            <ac:graphicFrameMk id="5" creationId="{D7A030E9-1713-4C2B-9C81-5327FE51BEF3}"/>
          </ac:graphicFrameMkLst>
        </pc:graphicFrameChg>
      </pc:sldChg>
      <pc:sldChg chg="modSp new del mod">
        <pc:chgData name="Justine Zayhowski" userId="2377d393-ab0f-4e66-8672-ed1beebcd407" providerId="ADAL" clId="{72DBBCC5-A7BC-458D-8C61-6194228C741D}" dt="2020-06-09T19:00:05.243" v="774" actId="47"/>
        <pc:sldMkLst>
          <pc:docMk/>
          <pc:sldMk cId="1327151115" sldId="1463"/>
        </pc:sldMkLst>
        <pc:spChg chg="mod">
          <ac:chgData name="Justine Zayhowski" userId="2377d393-ab0f-4e66-8672-ed1beebcd407" providerId="ADAL" clId="{72DBBCC5-A7BC-458D-8C61-6194228C741D}" dt="2020-06-09T12:47:55.096" v="462"/>
          <ac:spMkLst>
            <pc:docMk/>
            <pc:sldMk cId="1327151115" sldId="1463"/>
            <ac:spMk id="2" creationId="{2104D8DC-525F-4730-8948-113896C5A1C3}"/>
          </ac:spMkLst>
        </pc:spChg>
        <pc:spChg chg="mod">
          <ac:chgData name="Justine Zayhowski" userId="2377d393-ab0f-4e66-8672-ed1beebcd407" providerId="ADAL" clId="{72DBBCC5-A7BC-458D-8C61-6194228C741D}" dt="2020-06-09T12:48:52.357" v="598" actId="20577"/>
          <ac:spMkLst>
            <pc:docMk/>
            <pc:sldMk cId="1327151115" sldId="1463"/>
            <ac:spMk id="3" creationId="{D3686FCF-B8B5-4C1B-AA0F-1D06F7FB67E7}"/>
          </ac:spMkLst>
        </pc:spChg>
      </pc:sldChg>
    </pc:docChg>
  </pc:docChgLst>
  <pc:docChgLst>
    <pc:chgData name="Michael Bailit" userId="6e5c4604-85bf-41ef-8e97-4724b7d56589" providerId="ADAL" clId="{79FC3E75-2661-43B2-9778-29B6CBEC43A3}"/>
    <pc:docChg chg="modSld">
      <pc:chgData name="Michael Bailit" userId="6e5c4604-85bf-41ef-8e97-4724b7d56589" providerId="ADAL" clId="{79FC3E75-2661-43B2-9778-29B6CBEC43A3}" dt="2020-06-09T12:57:55.588" v="20" actId="20577"/>
      <pc:docMkLst>
        <pc:docMk/>
      </pc:docMkLst>
      <pc:sldChg chg="modSp mod">
        <pc:chgData name="Michael Bailit" userId="6e5c4604-85bf-41ef-8e97-4724b7d56589" providerId="ADAL" clId="{79FC3E75-2661-43B2-9778-29B6CBEC43A3}" dt="2020-06-09T12:57:00.195" v="17" actId="20577"/>
        <pc:sldMkLst>
          <pc:docMk/>
          <pc:sldMk cId="1954335055" sldId="1411"/>
        </pc:sldMkLst>
        <pc:spChg chg="mod">
          <ac:chgData name="Michael Bailit" userId="6e5c4604-85bf-41ef-8e97-4724b7d56589" providerId="ADAL" clId="{79FC3E75-2661-43B2-9778-29B6CBEC43A3}" dt="2020-06-09T12:57:00.195" v="17" actId="20577"/>
          <ac:spMkLst>
            <pc:docMk/>
            <pc:sldMk cId="1954335055" sldId="1411"/>
            <ac:spMk id="3" creationId="{8CC3D2EB-78BD-4159-A2E9-03702EE57C23}"/>
          </ac:spMkLst>
        </pc:spChg>
      </pc:sldChg>
      <pc:sldChg chg="modSp mod">
        <pc:chgData name="Michael Bailit" userId="6e5c4604-85bf-41ef-8e97-4724b7d56589" providerId="ADAL" clId="{79FC3E75-2661-43B2-9778-29B6CBEC43A3}" dt="2020-06-09T12:57:55.588" v="20" actId="20577"/>
        <pc:sldMkLst>
          <pc:docMk/>
          <pc:sldMk cId="634549354" sldId="1458"/>
        </pc:sldMkLst>
        <pc:spChg chg="mod">
          <ac:chgData name="Michael Bailit" userId="6e5c4604-85bf-41ef-8e97-4724b7d56589" providerId="ADAL" clId="{79FC3E75-2661-43B2-9778-29B6CBEC43A3}" dt="2020-06-09T12:57:55.588" v="20" actId="20577"/>
          <ac:spMkLst>
            <pc:docMk/>
            <pc:sldMk cId="634549354" sldId="1458"/>
            <ac:spMk id="3" creationId="{8CC3D2EB-78BD-4159-A2E9-03702EE57C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6/9/2020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6/9/2020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Email from CMS on 3/6: Cessation counseling/intervention for vaping would also apply to QM #402 based on the fact that E-cigarettes contain cartridges nicotine flavorings and chemicals. Additionally, as of August 2016, the U.S. Food and Drug Administration (FDA) have ruled that e-cigarettes are now considered "tobacco products" and subject to federal regulation.</a:t>
            </a:r>
            <a:br>
              <a:rPr lang="en-US" sz="120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15</a:t>
            </a:fld>
            <a:endParaRPr lang="en-US"/>
          </a:p>
        </p:txBody>
      </p:sp>
    </p:spTree>
    <p:extLst>
      <p:ext uri="{BB962C8B-B14F-4D97-AF65-F5344CB8AC3E}">
        <p14:creationId xmlns:p14="http://schemas.microsoft.com/office/powerpoint/2010/main" val="48028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from Paul Kirby at MassHealth</a:t>
            </a:r>
          </a:p>
        </p:txBody>
      </p:sp>
      <p:sp>
        <p:nvSpPr>
          <p:cNvPr id="4" name="Slide Number Placeholder 3"/>
          <p:cNvSpPr>
            <a:spLocks noGrp="1"/>
          </p:cNvSpPr>
          <p:nvPr>
            <p:ph type="sldNum" sz="quarter" idx="10"/>
          </p:nvPr>
        </p:nvSpPr>
        <p:spPr/>
        <p:txBody>
          <a:bodyPr/>
          <a:lstStyle/>
          <a:p>
            <a:fld id="{99B7833D-D0AA-4DCD-A1FD-49E43A30758C}" type="slidenum">
              <a:rPr lang="en-US" smtClean="0"/>
              <a:t>34</a:t>
            </a:fld>
            <a:endParaRPr lang="en-US"/>
          </a:p>
        </p:txBody>
      </p:sp>
    </p:spTree>
    <p:extLst>
      <p:ext uri="{BB962C8B-B14F-4D97-AF65-F5344CB8AC3E}">
        <p14:creationId xmlns:p14="http://schemas.microsoft.com/office/powerpoint/2010/main" val="85941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Lisa.Ahlgren@state.ma.us"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leapfroggroup.org/maternity-care-report-2019" TargetMode="External"/><Relationship Id="rId2" Type="http://schemas.openxmlformats.org/officeDocument/2006/relationships/hyperlink" Target="http://www.leapfroggroup.org/sites/default/files/Files/leapfrog_castlight_maternity_care_FINAL.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#34</a:t>
            </a:r>
          </a:p>
          <a:p>
            <a:pPr marL="0" indent="0" algn="ctr">
              <a:buNone/>
            </a:pPr>
            <a:r>
              <a:rPr lang="en-US" dirty="0"/>
              <a:t>June 9</a:t>
            </a:r>
            <a:r>
              <a:rPr lang="en-US"/>
              <a:t>,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98C7-7117-4C0C-856F-B032263FEC7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2A5DFA8C-25A2-4B10-8AE8-D34121132EA8}"/>
              </a:ext>
            </a:extLst>
          </p:cNvPr>
          <p:cNvSpPr>
            <a:spLocks noGrp="1"/>
          </p:cNvSpPr>
          <p:nvPr>
            <p:ph sz="half" idx="1"/>
          </p:nvPr>
        </p:nvSpPr>
        <p:spPr>
          <a:xfrm>
            <a:off x="330200" y="1371600"/>
            <a:ext cx="8658523" cy="3896432"/>
          </a:xfrm>
        </p:spPr>
        <p:txBody>
          <a:bodyPr/>
          <a:lstStyle/>
          <a:p>
            <a:r>
              <a:rPr lang="en-US" b="0" dirty="0"/>
              <a:t>Here is a summary of the status of our annual review process:</a:t>
            </a:r>
          </a:p>
          <a:p>
            <a:endParaRPr lang="en-US" b="0" dirty="0"/>
          </a:p>
          <a:p>
            <a:endParaRPr lang="en-US" b="0" dirty="0"/>
          </a:p>
          <a:p>
            <a:endParaRPr lang="en-US" b="0" dirty="0"/>
          </a:p>
          <a:p>
            <a:endParaRPr lang="en-US" b="0" dirty="0"/>
          </a:p>
          <a:p>
            <a:endParaRPr lang="en-US" b="0" dirty="0"/>
          </a:p>
          <a:p>
            <a:endParaRPr lang="en-US" b="0" dirty="0"/>
          </a:p>
          <a:p>
            <a:endParaRPr lang="en-US" b="0" dirty="0"/>
          </a:p>
          <a:p>
            <a:pPr marL="0" indent="0">
              <a:buNone/>
            </a:pPr>
            <a:endParaRPr lang="en-US" b="0" dirty="0"/>
          </a:p>
          <a:p>
            <a:pPr marL="0" indent="0">
              <a:buNone/>
            </a:pPr>
            <a:r>
              <a:rPr lang="en-US" b="0" dirty="0"/>
              <a:t>Developmental measures will be considered following the annual review process.</a:t>
            </a:r>
          </a:p>
          <a:p>
            <a:endParaRPr lang="en-US" dirty="0"/>
          </a:p>
        </p:txBody>
      </p:sp>
      <p:graphicFrame>
        <p:nvGraphicFramePr>
          <p:cNvPr id="4" name="Table 3">
            <a:extLst>
              <a:ext uri="{FF2B5EF4-FFF2-40B4-BE49-F238E27FC236}">
                <a16:creationId xmlns:a16="http://schemas.microsoft.com/office/drawing/2014/main" id="{2C96B802-E35C-4723-833C-DC356D5C26F9}"/>
              </a:ext>
            </a:extLst>
          </p:cNvPr>
          <p:cNvGraphicFramePr>
            <a:graphicFrameLocks noGrp="1"/>
          </p:cNvGraphicFramePr>
          <p:nvPr>
            <p:extLst>
              <p:ext uri="{D42A27DB-BD31-4B8C-83A1-F6EECF244321}">
                <p14:modId xmlns:p14="http://schemas.microsoft.com/office/powerpoint/2010/main" val="3220105086"/>
              </p:ext>
            </p:extLst>
          </p:nvPr>
        </p:nvGraphicFramePr>
        <p:xfrm>
          <a:off x="330200" y="1929645"/>
          <a:ext cx="8658523" cy="3337560"/>
        </p:xfrm>
        <a:graphic>
          <a:graphicData uri="http://schemas.openxmlformats.org/drawingml/2006/table">
            <a:tbl>
              <a:tblPr firstRow="1" bandRow="1">
                <a:tableStyleId>{5C22544A-7EE6-4342-B048-85BDC9FD1C3A}</a:tableStyleId>
              </a:tblPr>
              <a:tblGrid>
                <a:gridCol w="6795218">
                  <a:extLst>
                    <a:ext uri="{9D8B030D-6E8A-4147-A177-3AD203B41FA5}">
                      <a16:colId xmlns:a16="http://schemas.microsoft.com/office/drawing/2014/main" val="3232683625"/>
                    </a:ext>
                  </a:extLst>
                </a:gridCol>
                <a:gridCol w="1863305">
                  <a:extLst>
                    <a:ext uri="{9D8B030D-6E8A-4147-A177-3AD203B41FA5}">
                      <a16:colId xmlns:a16="http://schemas.microsoft.com/office/drawing/2014/main" val="136264721"/>
                    </a:ext>
                  </a:extLst>
                </a:gridCol>
              </a:tblGrid>
              <a:tr h="370840">
                <a:tc>
                  <a:txBody>
                    <a:bodyPr/>
                    <a:lstStyle/>
                    <a:p>
                      <a:r>
                        <a:rPr lang="en-US" sz="1900">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900">
                          <a:latin typeface="Book Antiqua" panose="02040602050305030304" pitchFamily="18"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3271169"/>
                  </a:ext>
                </a:extLst>
              </a:tr>
              <a:tr h="370840">
                <a:tc>
                  <a:txBody>
                    <a:bodyPr/>
                    <a:lstStyle/>
                    <a:p>
                      <a:r>
                        <a:rPr lang="en-US" sz="1900">
                          <a:latin typeface="Book Antiqua" panose="02040602050305030304" pitchFamily="18" charset="0"/>
                        </a:rPr>
                        <a:t>1. Background (review selection criteria and state priorities)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5346"/>
                  </a:ext>
                </a:extLst>
              </a:tr>
              <a:tr h="370840">
                <a:tc>
                  <a:txBody>
                    <a:bodyPr/>
                    <a:lstStyle/>
                    <a:p>
                      <a:r>
                        <a:rPr lang="en-US" sz="1900">
                          <a:latin typeface="Book Antiqua" panose="02040602050305030304" pitchFamily="18" charset="0"/>
                        </a:rPr>
                        <a:t>2. Solicit Taskforce member proposals for additions, subtractions and replacements for 2021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402791"/>
                  </a:ext>
                </a:extLst>
              </a:tr>
              <a:tr h="370840">
                <a:tc>
                  <a:txBody>
                    <a:bodyPr/>
                    <a:lstStyle/>
                    <a:p>
                      <a:r>
                        <a:rPr lang="en-US" sz="1900">
                          <a:latin typeface="Book Antiqua" panose="02040602050305030304" pitchFamily="18" charset="0"/>
                        </a:rPr>
                        <a:t>3. Review the 2020 Aligned Measure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273669"/>
                  </a:ext>
                </a:extLst>
              </a:tr>
              <a:tr h="182561">
                <a:tc>
                  <a:txBody>
                    <a:bodyPr/>
                    <a:lstStyle/>
                    <a:p>
                      <a:r>
                        <a:rPr lang="en-US" sz="1900" b="0">
                          <a:latin typeface="Book Antiqua" panose="02040602050305030304" pitchFamily="18" charset="0"/>
                        </a:rPr>
                        <a:t>4. Initial review of new measures/topics </a:t>
                      </a:r>
                      <a:endParaRPr lang="en-US" sz="19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a:latin typeface="Book Antiqua" panose="02040602050305030304" pitchFamily="18" charset="0"/>
                        </a:rPr>
                        <a:t>In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671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latin typeface="Book Antiqua" panose="02040602050305030304" pitchFamily="18" charset="0"/>
                        </a:rPr>
                        <a:t>6. Revisit recommended changes to the Aligned Measure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latin typeface="Book Antiqua" panose="02040602050305030304" pitchFamily="18" charset="0"/>
                        </a:rPr>
                        <a:t>Not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790600"/>
                  </a:ext>
                </a:extLst>
              </a:tr>
              <a:tr h="370840">
                <a:tc>
                  <a:txBody>
                    <a:bodyPr/>
                    <a:lstStyle/>
                    <a:p>
                      <a:r>
                        <a:rPr lang="en-US" sz="1900">
                          <a:latin typeface="Book Antiqua" panose="02040602050305030304" pitchFamily="18" charset="0"/>
                        </a:rPr>
                        <a:t>5. Review feedback from the public</a:t>
                      </a:r>
                      <a:r>
                        <a:rPr lang="en-US" sz="1900" i="1">
                          <a:latin typeface="Book Antiqua" panose="0204060205030503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latin typeface="Book Antiqua" panose="02040602050305030304" pitchFamily="18" charset="0"/>
                        </a:rPr>
                        <a:t>Not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72031"/>
                  </a:ext>
                </a:extLst>
              </a:tr>
              <a:tr h="370840">
                <a:tc>
                  <a:txBody>
                    <a:bodyPr/>
                    <a:lstStyle/>
                    <a:p>
                      <a:r>
                        <a:rPr lang="en-US" sz="1900">
                          <a:latin typeface="Book Antiqua" panose="02040602050305030304" pitchFamily="18" charset="0"/>
                        </a:rPr>
                        <a:t>6. Finalize recommended changes to the Aligned Measure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a:latin typeface="Book Antiqua" panose="02040602050305030304" pitchFamily="18" charset="0"/>
                        </a:rPr>
                        <a:t>Not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788003"/>
                  </a:ext>
                </a:extLst>
              </a:tr>
            </a:tbl>
          </a:graphicData>
        </a:graphic>
      </p:graphicFrame>
    </p:spTree>
    <p:extLst>
      <p:ext uri="{BB962C8B-B14F-4D97-AF65-F5344CB8AC3E}">
        <p14:creationId xmlns:p14="http://schemas.microsoft.com/office/powerpoint/2010/main" val="556386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3D25A909-D660-4AF1-B1C4-5D219624CDE5}"/>
              </a:ext>
            </a:extLst>
          </p:cNvPr>
          <p:cNvSpPr>
            <a:spLocks noGrp="1"/>
          </p:cNvSpPr>
          <p:nvPr>
            <p:ph sz="half" idx="1"/>
          </p:nvPr>
        </p:nvSpPr>
        <p:spPr>
          <a:xfrm>
            <a:off x="533400" y="3718560"/>
            <a:ext cx="8077200" cy="2453640"/>
          </a:xfrm>
        </p:spPr>
        <p:txBody>
          <a:bodyPr/>
          <a:lstStyle/>
          <a:p>
            <a:pPr lvl="1"/>
            <a:endParaRPr lang="en-US" sz="2200" b="0"/>
          </a:p>
          <a:p>
            <a:pPr lvl="1"/>
            <a:endParaRPr lang="en-US" sz="2200" b="0"/>
          </a:p>
          <a:p>
            <a:endParaRPr lang="en-US"/>
          </a:p>
        </p:txBody>
      </p:sp>
      <p:sp>
        <p:nvSpPr>
          <p:cNvPr id="4" name="TextBox 3">
            <a:extLst>
              <a:ext uri="{FF2B5EF4-FFF2-40B4-BE49-F238E27FC236}">
                <a16:creationId xmlns:a16="http://schemas.microsoft.com/office/drawing/2014/main" id="{30611B5A-8913-4B96-9124-FBFC69F49393}"/>
              </a:ext>
            </a:extLst>
          </p:cNvPr>
          <p:cNvSpPr txBox="1"/>
          <p:nvPr/>
        </p:nvSpPr>
        <p:spPr>
          <a:xfrm>
            <a:off x="243840" y="2455986"/>
            <a:ext cx="8900160" cy="1200329"/>
          </a:xfrm>
          <a:prstGeom prst="rect">
            <a:avLst/>
          </a:prstGeom>
          <a:solidFill>
            <a:srgbClr val="013366"/>
          </a:solidFill>
        </p:spPr>
        <p:txBody>
          <a:bodyPr wrap="square" rtlCol="0">
            <a:spAutoFit/>
          </a:bodyPr>
          <a:lstStyle/>
          <a:p>
            <a:endParaRPr lang="en-US" sz="2400" b="1">
              <a:solidFill>
                <a:schemeClr val="bg1"/>
              </a:solidFill>
              <a:latin typeface="Book Antiqua" panose="02040602050305030304" pitchFamily="18" charset="0"/>
            </a:endParaRPr>
          </a:p>
          <a:p>
            <a:r>
              <a:rPr lang="en-US" sz="2400" b="1">
                <a:solidFill>
                  <a:schemeClr val="bg1"/>
                </a:solidFill>
                <a:latin typeface="Book Antiqua" panose="02040602050305030304" pitchFamily="18" charset="0"/>
              </a:rPr>
              <a:t>Follow-up items from February</a:t>
            </a:r>
          </a:p>
          <a:p>
            <a:endParaRPr lang="en-US" sz="2400" b="1">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75BAE7F5-8447-4CF0-8085-EC186F790FEA}"/>
              </a:ext>
            </a:extLst>
          </p:cNvPr>
          <p:cNvSpPr txBox="1"/>
          <p:nvPr/>
        </p:nvSpPr>
        <p:spPr>
          <a:xfrm>
            <a:off x="533400" y="3718560"/>
            <a:ext cx="7450015" cy="1785104"/>
          </a:xfrm>
          <a:prstGeom prst="rect">
            <a:avLst/>
          </a:prstGeom>
          <a:noFill/>
        </p:spPr>
        <p:txBody>
          <a:bodyPr wrap="square" rtlCol="0">
            <a:spAutoFit/>
          </a:bodyPr>
          <a:lstStyle/>
          <a:p>
            <a:pPr marL="285750" indent="-285750">
              <a:buFont typeface="Arial" panose="020B0604020202020204" pitchFamily="34" charset="0"/>
              <a:buChar char="•"/>
            </a:pPr>
            <a:r>
              <a:rPr lang="en-US" sz="2200">
                <a:latin typeface="Book Antiqua" panose="02040602050305030304" pitchFamily="18" charset="0"/>
              </a:rPr>
              <a:t>Pediatric Measures</a:t>
            </a:r>
          </a:p>
          <a:p>
            <a:pPr marL="285750" indent="-285750">
              <a:buFont typeface="Arial" panose="020B0604020202020204" pitchFamily="34" charset="0"/>
              <a:buChar char="•"/>
            </a:pPr>
            <a:r>
              <a:rPr lang="en-US" sz="2200">
                <a:latin typeface="Book Antiqua" panose="02040602050305030304" pitchFamily="18" charset="0"/>
              </a:rPr>
              <a:t>Opioid Measures</a:t>
            </a:r>
          </a:p>
          <a:p>
            <a:pPr marL="285750" indent="-285750">
              <a:buFont typeface="Arial" panose="020B0604020202020204" pitchFamily="34" charset="0"/>
              <a:buChar char="•"/>
            </a:pPr>
            <a:r>
              <a:rPr lang="en-US" sz="2200">
                <a:latin typeface="Book Antiqua" panose="02040602050305030304" pitchFamily="18" charset="0"/>
              </a:rPr>
              <a:t>Initiation and Engagement of Alcohol and Other Drug Abuse or Dependence Treatment</a:t>
            </a:r>
          </a:p>
          <a:p>
            <a:pPr marL="285750" indent="-285750">
              <a:buFont typeface="Arial" panose="020B0604020202020204" pitchFamily="34" charset="0"/>
              <a:buChar char="•"/>
            </a:pPr>
            <a:r>
              <a:rPr lang="en-US" sz="2200">
                <a:latin typeface="Book Antiqua" panose="02040602050305030304" pitchFamily="18" charset="0"/>
              </a:rPr>
              <a:t>Shared Decision-making Measures</a:t>
            </a:r>
          </a:p>
        </p:txBody>
      </p:sp>
    </p:spTree>
    <p:extLst>
      <p:ext uri="{BB962C8B-B14F-4D97-AF65-F5344CB8AC3E}">
        <p14:creationId xmlns:p14="http://schemas.microsoft.com/office/powerpoint/2010/main" val="36060136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E6C-40D7-4A82-8EA2-9A91737FD264}"/>
              </a:ext>
            </a:extLst>
          </p:cNvPr>
          <p:cNvSpPr>
            <a:spLocks noGrp="1"/>
          </p:cNvSpPr>
          <p:nvPr>
            <p:ph type="title"/>
          </p:nvPr>
        </p:nvSpPr>
        <p:spPr/>
        <p:txBody>
          <a:bodyPr/>
          <a:lstStyle/>
          <a:p>
            <a:r>
              <a:rPr lang="en-US"/>
              <a:t>Aligned Measure Set Pediatric Measures</a:t>
            </a:r>
          </a:p>
        </p:txBody>
      </p:sp>
      <p:sp>
        <p:nvSpPr>
          <p:cNvPr id="3" name="Content Placeholder 2">
            <a:extLst>
              <a:ext uri="{FF2B5EF4-FFF2-40B4-BE49-F238E27FC236}">
                <a16:creationId xmlns:a16="http://schemas.microsoft.com/office/drawing/2014/main" id="{83EBF48B-C2B0-4EB2-97FD-B9B3D984F80A}"/>
              </a:ext>
            </a:extLst>
          </p:cNvPr>
          <p:cNvSpPr>
            <a:spLocks noGrp="1"/>
          </p:cNvSpPr>
          <p:nvPr>
            <p:ph sz="half" idx="1"/>
          </p:nvPr>
        </p:nvSpPr>
        <p:spPr/>
        <p:txBody>
          <a:bodyPr/>
          <a:lstStyle/>
          <a:p>
            <a:r>
              <a:rPr lang="en-US" b="0" dirty="0"/>
              <a:t>During the February Taskforce meeting, a Taskforce member asked that staff create a slide showing all measures in the Aligned Measure Set that are applicable to children.</a:t>
            </a:r>
          </a:p>
          <a:p>
            <a:r>
              <a:rPr lang="en-US" b="0" dirty="0"/>
              <a:t>The appendix contains slides that show Core, Menu, and Monitoring measures applicable to children and adolescents in the 2020 Aligned Measure Set.</a:t>
            </a:r>
          </a:p>
          <a:p>
            <a:r>
              <a:rPr lang="en-US" b="0" dirty="0"/>
              <a:t>Taskforce staff will provide updated versions of these slides following finalization of the 2021 Aligned Measure Set.</a:t>
            </a:r>
          </a:p>
        </p:txBody>
      </p:sp>
    </p:spTree>
    <p:extLst>
      <p:ext uri="{BB962C8B-B14F-4D97-AF65-F5344CB8AC3E}">
        <p14:creationId xmlns:p14="http://schemas.microsoft.com/office/powerpoint/2010/main" val="19165505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BC49-1DDC-4E00-8F6B-97CF0BC13F41}"/>
              </a:ext>
            </a:extLst>
          </p:cNvPr>
          <p:cNvSpPr>
            <a:spLocks noGrp="1"/>
          </p:cNvSpPr>
          <p:nvPr>
            <p:ph type="title"/>
          </p:nvPr>
        </p:nvSpPr>
        <p:spPr/>
        <p:txBody>
          <a:bodyPr/>
          <a:lstStyle/>
          <a:p>
            <a:r>
              <a:rPr lang="en-US"/>
              <a:t>Appropriate Antibiotic Prophylaxis for Children with Sickle Cell Anemia</a:t>
            </a:r>
          </a:p>
        </p:txBody>
      </p:sp>
      <p:sp>
        <p:nvSpPr>
          <p:cNvPr id="3" name="Content Placeholder 2">
            <a:extLst>
              <a:ext uri="{FF2B5EF4-FFF2-40B4-BE49-F238E27FC236}">
                <a16:creationId xmlns:a16="http://schemas.microsoft.com/office/drawing/2014/main" id="{A01E842A-8A1F-4BF8-951E-A86633B5CB45}"/>
              </a:ext>
            </a:extLst>
          </p:cNvPr>
          <p:cNvSpPr>
            <a:spLocks noGrp="1"/>
          </p:cNvSpPr>
          <p:nvPr>
            <p:ph sz="half" idx="1"/>
          </p:nvPr>
        </p:nvSpPr>
        <p:spPr/>
        <p:txBody>
          <a:bodyPr/>
          <a:lstStyle/>
          <a:p>
            <a:r>
              <a:rPr lang="en-US" dirty="0"/>
              <a:t>Description: </a:t>
            </a:r>
            <a:r>
              <a:rPr lang="en-US" b="0" dirty="0"/>
              <a:t>The percentage of children ages 3 months to 5 years with sickle cell anemia (SCA; hemoglobin [Hb] SS or </a:t>
            </a:r>
            <a:r>
              <a:rPr lang="en-US" b="0" dirty="0" err="1"/>
              <a:t>HbS</a:t>
            </a:r>
            <a:r>
              <a:rPr lang="en-US" b="0" dirty="0"/>
              <a:t>β0-thalassemia) who were dispensed appropriate antibiotic prophylaxis for at least 300 days within the measurement year. A higher proportion indicates better performance as reflected by appropriate treatment.</a:t>
            </a:r>
          </a:p>
          <a:p>
            <a:r>
              <a:rPr lang="en-US" dirty="0"/>
              <a:t>Numerator: </a:t>
            </a:r>
            <a:r>
              <a:rPr lang="en-US" b="0" dirty="0"/>
              <a:t>The number of children ages 3 months to 5 years with SCA who were dispensed appropriate antibiotic prophylaxis for at least 300 days within the measurement year. </a:t>
            </a:r>
          </a:p>
          <a:p>
            <a:r>
              <a:rPr lang="en-US" dirty="0"/>
              <a:t>Denominator: </a:t>
            </a:r>
            <a:r>
              <a:rPr lang="en-US" b="0" dirty="0"/>
              <a:t>The number of children ages 3 months to 5 years with SCA within the measurement year. </a:t>
            </a:r>
          </a:p>
          <a:p>
            <a:endParaRPr lang="en-US" dirty="0"/>
          </a:p>
        </p:txBody>
      </p:sp>
    </p:spTree>
    <p:extLst>
      <p:ext uri="{BB962C8B-B14F-4D97-AF65-F5344CB8AC3E}">
        <p14:creationId xmlns:p14="http://schemas.microsoft.com/office/powerpoint/2010/main" val="34936385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BC49-1DDC-4E00-8F6B-97CF0BC13F41}"/>
              </a:ext>
            </a:extLst>
          </p:cNvPr>
          <p:cNvSpPr>
            <a:spLocks noGrp="1"/>
          </p:cNvSpPr>
          <p:nvPr>
            <p:ph type="title"/>
          </p:nvPr>
        </p:nvSpPr>
        <p:spPr/>
        <p:txBody>
          <a:bodyPr/>
          <a:lstStyle/>
          <a:p>
            <a:r>
              <a:rPr lang="en-US"/>
              <a:t>Appropriate Antibiotic Prophylaxis for Children with Sickle Cell Anemia</a:t>
            </a:r>
          </a:p>
        </p:txBody>
      </p:sp>
      <p:sp>
        <p:nvSpPr>
          <p:cNvPr id="3" name="Content Placeholder 2">
            <a:extLst>
              <a:ext uri="{FF2B5EF4-FFF2-40B4-BE49-F238E27FC236}">
                <a16:creationId xmlns:a16="http://schemas.microsoft.com/office/drawing/2014/main" id="{A01E842A-8A1F-4BF8-951E-A86633B5CB45}"/>
              </a:ext>
            </a:extLst>
          </p:cNvPr>
          <p:cNvSpPr>
            <a:spLocks noGrp="1"/>
          </p:cNvSpPr>
          <p:nvPr>
            <p:ph sz="half" idx="1"/>
          </p:nvPr>
        </p:nvSpPr>
        <p:spPr/>
        <p:txBody>
          <a:bodyPr/>
          <a:lstStyle/>
          <a:p>
            <a:r>
              <a:rPr lang="en-US" b="0" dirty="0"/>
              <a:t>During the February Taskforce meeting, a Taskforce member requested information on the potential denominator size for Appropriate Antibiotic Prophylaxis for Children with Sickle Cell Anemia.</a:t>
            </a:r>
          </a:p>
          <a:p>
            <a:r>
              <a:rPr lang="en-US" b="0" dirty="0"/>
              <a:t>Following the meeting, one Taskforce member shared that of its MassHealth ACO pediatric population of 18,000, only 25 patients are under five with a sickle cell diagnosis (.1% of children).</a:t>
            </a:r>
          </a:p>
          <a:p>
            <a:r>
              <a:rPr lang="en-US" dirty="0"/>
              <a:t>Given this information, does the Taskforce recommend adding Appropriate Antibiotic Prophylaxis for Children with Sickle Cell Anemia to the Aligned Measure Set?</a:t>
            </a:r>
          </a:p>
        </p:txBody>
      </p:sp>
    </p:spTree>
    <p:extLst>
      <p:ext uri="{BB962C8B-B14F-4D97-AF65-F5344CB8AC3E}">
        <p14:creationId xmlns:p14="http://schemas.microsoft.com/office/powerpoint/2010/main" val="27387127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3756-B9E6-436C-B469-0F349FAB1699}"/>
              </a:ext>
            </a:extLst>
          </p:cNvPr>
          <p:cNvSpPr>
            <a:spLocks noGrp="1"/>
          </p:cNvSpPr>
          <p:nvPr>
            <p:ph type="title"/>
          </p:nvPr>
        </p:nvSpPr>
        <p:spPr/>
        <p:txBody>
          <a:bodyPr/>
          <a:lstStyle/>
          <a:p>
            <a:r>
              <a:rPr lang="en-US"/>
              <a:t>Pilot Volunteers for Three Pediatric Measures</a:t>
            </a:r>
          </a:p>
        </p:txBody>
      </p:sp>
      <p:sp>
        <p:nvSpPr>
          <p:cNvPr id="3" name="Content Placeholder 2">
            <a:extLst>
              <a:ext uri="{FF2B5EF4-FFF2-40B4-BE49-F238E27FC236}">
                <a16:creationId xmlns:a16="http://schemas.microsoft.com/office/drawing/2014/main" id="{3BFA149C-0483-47B0-8674-F3F1DD959D79}"/>
              </a:ext>
            </a:extLst>
          </p:cNvPr>
          <p:cNvSpPr>
            <a:spLocks noGrp="1"/>
          </p:cNvSpPr>
          <p:nvPr>
            <p:ph sz="half" idx="1"/>
          </p:nvPr>
        </p:nvSpPr>
        <p:spPr>
          <a:xfrm>
            <a:off x="533400" y="1202788"/>
            <a:ext cx="8077200" cy="5376862"/>
          </a:xfrm>
        </p:spPr>
        <p:txBody>
          <a:bodyPr/>
          <a:lstStyle/>
          <a:p>
            <a:pPr lvl="0"/>
            <a:r>
              <a:rPr lang="en-US" b="0" dirty="0"/>
              <a:t>In February, the Taskforce decided that during the March Taskforce meeting Taskforce members would share if their organizations were interested in participating in a pilot on any of the following potential Developmental measures: 1) Fluoride Varnish, 2) Tobacco Use and Help with Quitting Among Adolescents*, and 3) Developmental Screening in the First Three Years of Life. </a:t>
            </a:r>
          </a:p>
          <a:p>
            <a:pPr lvl="1"/>
            <a:r>
              <a:rPr lang="en-US" b="0" dirty="0"/>
              <a:t>Prior to the meeting, Taskforce staff re-distributed these specifications.</a:t>
            </a:r>
          </a:p>
          <a:p>
            <a:pPr lvl="0">
              <a:spcAft>
                <a:spcPts val="0"/>
              </a:spcAft>
            </a:pPr>
            <a:r>
              <a:rPr lang="en-US" dirty="0"/>
              <a:t>Due to time constraints we will push off this discussion to June 30</a:t>
            </a:r>
            <a:r>
              <a:rPr lang="en-US" baseline="30000" dirty="0"/>
              <a:t>th</a:t>
            </a:r>
            <a:r>
              <a:rPr lang="en-US" dirty="0"/>
              <a:t>.   </a:t>
            </a:r>
          </a:p>
          <a:p>
            <a:pPr lvl="0"/>
            <a:r>
              <a:rPr lang="en-US" dirty="0"/>
              <a:t>In the interim, please consider this question internally within your organizations if you have not yet done so.</a:t>
            </a:r>
          </a:p>
          <a:p>
            <a:pPr lvl="0"/>
            <a:endParaRPr lang="en-US" sz="300" dirty="0"/>
          </a:p>
          <a:p>
            <a:pPr marL="0" indent="0">
              <a:buNone/>
            </a:pPr>
            <a:r>
              <a:rPr lang="en-US" sz="1400" b="0" dirty="0"/>
              <a:t>*During this meeting, a Taskforce member also asked it Tobacco Use and Help with Quitting Among Adolescents included vaping.  Following the meeting, Taskforce staff confirmed that the measure includes vaping.</a:t>
            </a:r>
          </a:p>
          <a:p>
            <a:pPr marL="0" lvl="0" indent="0">
              <a:buNone/>
            </a:pPr>
            <a:endParaRPr lang="en-US" dirty="0"/>
          </a:p>
        </p:txBody>
      </p:sp>
    </p:spTree>
    <p:extLst>
      <p:ext uri="{BB962C8B-B14F-4D97-AF65-F5344CB8AC3E}">
        <p14:creationId xmlns:p14="http://schemas.microsoft.com/office/powerpoint/2010/main" val="4043670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73FA-9058-4CB2-9DA1-077E3DAAECCC}"/>
              </a:ext>
            </a:extLst>
          </p:cNvPr>
          <p:cNvSpPr>
            <a:spLocks noGrp="1"/>
          </p:cNvSpPr>
          <p:nvPr>
            <p:ph type="title"/>
          </p:nvPr>
        </p:nvSpPr>
        <p:spPr/>
        <p:txBody>
          <a:bodyPr/>
          <a:lstStyle/>
          <a:p>
            <a:r>
              <a:rPr lang="en-US"/>
              <a:t>Opioid Measures</a:t>
            </a:r>
          </a:p>
        </p:txBody>
      </p:sp>
      <p:sp>
        <p:nvSpPr>
          <p:cNvPr id="3" name="Content Placeholder 2">
            <a:extLst>
              <a:ext uri="{FF2B5EF4-FFF2-40B4-BE49-F238E27FC236}">
                <a16:creationId xmlns:a16="http://schemas.microsoft.com/office/drawing/2014/main" id="{8CC3D2EB-78BD-4159-A2E9-03702EE57C23}"/>
              </a:ext>
            </a:extLst>
          </p:cNvPr>
          <p:cNvSpPr>
            <a:spLocks noGrp="1"/>
          </p:cNvSpPr>
          <p:nvPr>
            <p:ph sz="half" idx="1"/>
          </p:nvPr>
        </p:nvSpPr>
        <p:spPr>
          <a:xfrm>
            <a:off x="533400" y="1371600"/>
            <a:ext cx="8077200" cy="5015132"/>
          </a:xfrm>
        </p:spPr>
        <p:txBody>
          <a:bodyPr/>
          <a:lstStyle/>
          <a:p>
            <a:r>
              <a:rPr lang="en-US" b="0" dirty="0"/>
              <a:t>During the February Taskforce meeting, the Taskforce decided that during the March Taskforce meeting, the Taskforce would further consider: </a:t>
            </a:r>
          </a:p>
          <a:p>
            <a:pPr lvl="1"/>
            <a:r>
              <a:rPr lang="en-US" dirty="0">
                <a:solidFill>
                  <a:srgbClr val="013366"/>
                </a:solidFill>
              </a:rPr>
              <a:t>Appropriate Prescribing for First Fill of Opioids, </a:t>
            </a:r>
          </a:p>
          <a:p>
            <a:pPr lvl="1"/>
            <a:r>
              <a:rPr lang="en-US" dirty="0">
                <a:solidFill>
                  <a:srgbClr val="013366"/>
                </a:solidFill>
              </a:rPr>
              <a:t>Risk of Continued Opioid Use, and </a:t>
            </a:r>
          </a:p>
          <a:p>
            <a:pPr lvl="1"/>
            <a:r>
              <a:rPr lang="en-US" dirty="0">
                <a:solidFill>
                  <a:srgbClr val="013366"/>
                </a:solidFill>
              </a:rPr>
              <a:t>Substance Use Screening and Intervention Composite </a:t>
            </a:r>
          </a:p>
          <a:p>
            <a:pPr marL="346075" lvl="1" indent="0">
              <a:buNone/>
            </a:pPr>
            <a:r>
              <a:rPr lang="en-US" b="0" dirty="0"/>
              <a:t>for use in conjunction with </a:t>
            </a:r>
            <a:r>
              <a:rPr lang="en-US" dirty="0">
                <a:solidFill>
                  <a:srgbClr val="013366"/>
                </a:solidFill>
              </a:rPr>
              <a:t>Continuity of Pharmacotherapy for Opioid Use Disorder</a:t>
            </a:r>
            <a:r>
              <a:rPr lang="en-US" b="0" dirty="0"/>
              <a:t>.</a:t>
            </a:r>
          </a:p>
          <a:p>
            <a:r>
              <a:rPr lang="en-US" b="0" dirty="0"/>
              <a:t>The following slides present information on each of these measures and some associated strengths and weakness.  These slides were reviewed by the Taskforce during its January meeting.</a:t>
            </a:r>
          </a:p>
        </p:txBody>
      </p:sp>
    </p:spTree>
    <p:extLst>
      <p:ext uri="{BB962C8B-B14F-4D97-AF65-F5344CB8AC3E}">
        <p14:creationId xmlns:p14="http://schemas.microsoft.com/office/powerpoint/2010/main" val="19543350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73FA-9058-4CB2-9DA1-077E3DAAECCC}"/>
              </a:ext>
            </a:extLst>
          </p:cNvPr>
          <p:cNvSpPr>
            <a:spLocks noGrp="1"/>
          </p:cNvSpPr>
          <p:nvPr>
            <p:ph type="title"/>
          </p:nvPr>
        </p:nvSpPr>
        <p:spPr/>
        <p:txBody>
          <a:bodyPr/>
          <a:lstStyle/>
          <a:p>
            <a:r>
              <a:rPr lang="en-US"/>
              <a:t>Opioid Measures</a:t>
            </a:r>
          </a:p>
        </p:txBody>
      </p:sp>
      <p:graphicFrame>
        <p:nvGraphicFramePr>
          <p:cNvPr id="4" name="Table 3">
            <a:extLst>
              <a:ext uri="{FF2B5EF4-FFF2-40B4-BE49-F238E27FC236}">
                <a16:creationId xmlns:a16="http://schemas.microsoft.com/office/drawing/2014/main" id="{ACF61AD9-AB1D-48E4-8BF7-A02B2D47EA00}"/>
              </a:ext>
            </a:extLst>
          </p:cNvPr>
          <p:cNvGraphicFramePr>
            <a:graphicFrameLocks noGrp="1"/>
          </p:cNvGraphicFramePr>
          <p:nvPr/>
        </p:nvGraphicFramePr>
        <p:xfrm>
          <a:off x="205644" y="1067872"/>
          <a:ext cx="8838148" cy="4572000"/>
        </p:xfrm>
        <a:graphic>
          <a:graphicData uri="http://schemas.openxmlformats.org/drawingml/2006/table">
            <a:tbl>
              <a:tblPr firstRow="1" bandRow="1">
                <a:tableStyleId>{5C22544A-7EE6-4342-B048-85BDC9FD1C3A}</a:tableStyleId>
              </a:tblPr>
              <a:tblGrid>
                <a:gridCol w="1723364">
                  <a:extLst>
                    <a:ext uri="{9D8B030D-6E8A-4147-A177-3AD203B41FA5}">
                      <a16:colId xmlns:a16="http://schemas.microsoft.com/office/drawing/2014/main" val="3082508600"/>
                    </a:ext>
                  </a:extLst>
                </a:gridCol>
                <a:gridCol w="2680570">
                  <a:extLst>
                    <a:ext uri="{9D8B030D-6E8A-4147-A177-3AD203B41FA5}">
                      <a16:colId xmlns:a16="http://schemas.microsoft.com/office/drawing/2014/main" val="4180887610"/>
                    </a:ext>
                  </a:extLst>
                </a:gridCol>
                <a:gridCol w="2530258">
                  <a:extLst>
                    <a:ext uri="{9D8B030D-6E8A-4147-A177-3AD203B41FA5}">
                      <a16:colId xmlns:a16="http://schemas.microsoft.com/office/drawing/2014/main" val="3498068368"/>
                    </a:ext>
                  </a:extLst>
                </a:gridCol>
                <a:gridCol w="1903956">
                  <a:extLst>
                    <a:ext uri="{9D8B030D-6E8A-4147-A177-3AD203B41FA5}">
                      <a16:colId xmlns:a16="http://schemas.microsoft.com/office/drawing/2014/main" val="1845922069"/>
                    </a:ext>
                  </a:extLst>
                </a:gridCol>
              </a:tblGrid>
              <a:tr h="370840">
                <a:tc>
                  <a:txBody>
                    <a:bodyPr/>
                    <a:lstStyle/>
                    <a:p>
                      <a:r>
                        <a:rPr lang="en-US" sz="1600" dirty="0">
                          <a:latin typeface="Book Antiqua" panose="02040602050305030304" pitchFamily="18" charset="0"/>
                        </a:rPr>
                        <a:t>Measure | Steward |NQF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Weaknesses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2345165266"/>
                  </a:ext>
                </a:extLst>
              </a:tr>
              <a:tr h="370840">
                <a:tc>
                  <a:txBody>
                    <a:bodyPr/>
                    <a:lstStyle/>
                    <a:p>
                      <a:r>
                        <a:rPr lang="en-US" sz="1600" dirty="0">
                          <a:latin typeface="Book Antiqua" panose="02040602050305030304" pitchFamily="18" charset="0"/>
                        </a:rPr>
                        <a:t>Appropriate Prescribing for First Fill Of Opioids | Health Affairs/ OptumLabs | 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The percentage of adults, 18 and older, who fill</a:t>
                      </a:r>
                    </a:p>
                    <a:p>
                      <a:r>
                        <a:rPr lang="en-US" sz="1600" dirty="0">
                          <a:latin typeface="Book Antiqua" panose="02040602050305030304" pitchFamily="18" charset="0"/>
                        </a:rPr>
                        <a:t>an initial prescription for opioid medications</a:t>
                      </a:r>
                    </a:p>
                    <a:p>
                      <a:r>
                        <a:rPr lang="en-US" sz="1600" dirty="0">
                          <a:latin typeface="Book Antiqua" panose="02040602050305030304" pitchFamily="18" charset="0"/>
                        </a:rPr>
                        <a:t>that does not comply with at least one of</a:t>
                      </a:r>
                    </a:p>
                    <a:p>
                      <a:r>
                        <a:rPr lang="en-US" sz="1600" dirty="0">
                          <a:latin typeface="Book Antiqua" panose="02040602050305030304" pitchFamily="18" charset="0"/>
                        </a:rPr>
                        <a:t>five separate measure components derived</a:t>
                      </a:r>
                    </a:p>
                    <a:p>
                      <a:r>
                        <a:rPr lang="en-US" sz="1600" dirty="0">
                          <a:latin typeface="Book Antiqua" panose="02040602050305030304" pitchFamily="18" charset="0"/>
                        </a:rPr>
                        <a:t>from the 2016 Centers for Disease Control</a:t>
                      </a:r>
                    </a:p>
                    <a:p>
                      <a:r>
                        <a:rPr lang="en-US" sz="1600" dirty="0">
                          <a:latin typeface="Book Antiqua" panose="02040602050305030304" pitchFamily="18" charset="0"/>
                        </a:rPr>
                        <a:t>(CDC) Guideline for prescribing of opioid</a:t>
                      </a:r>
                    </a:p>
                    <a:p>
                      <a:r>
                        <a:rPr lang="en-US" sz="1600" dirty="0">
                          <a:latin typeface="Book Antiqua" panose="02040602050305030304" pitchFamily="18" charset="0"/>
                        </a:rPr>
                        <a:t>medications that are measurable in secondary</a:t>
                      </a:r>
                    </a:p>
                    <a:p>
                      <a:r>
                        <a:rPr lang="en-US" sz="1600" dirty="0">
                          <a:latin typeface="Book Antiqua" panose="02040602050305030304" pitchFamily="18" charset="0"/>
                        </a:rPr>
                        <a:t>administrative claims data. (lower is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•Captures early prescribing patterns that lead to addiction and OUD.  Is preventive in nature and requires implementation of CDC best practice for opioid prescribing and utilization management to be successful on measure.</a:t>
                      </a:r>
                    </a:p>
                    <a:p>
                      <a:r>
                        <a:rPr lang="en-US" sz="1600" dirty="0">
                          <a:latin typeface="Book Antiqua" panose="02040602050305030304" pitchFamily="18" charset="0"/>
                        </a:rPr>
                        <a:t>•Administrative measure</a:t>
                      </a:r>
                    </a:p>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•Not NQF- endorsed and not commonly used by large purchasers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447244"/>
                  </a:ext>
                </a:extLst>
              </a:tr>
            </a:tbl>
          </a:graphicData>
        </a:graphic>
      </p:graphicFrame>
    </p:spTree>
    <p:extLst>
      <p:ext uri="{BB962C8B-B14F-4D97-AF65-F5344CB8AC3E}">
        <p14:creationId xmlns:p14="http://schemas.microsoft.com/office/powerpoint/2010/main" val="41037231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73FA-9058-4CB2-9DA1-077E3DAAECCC}"/>
              </a:ext>
            </a:extLst>
          </p:cNvPr>
          <p:cNvSpPr>
            <a:spLocks noGrp="1"/>
          </p:cNvSpPr>
          <p:nvPr>
            <p:ph type="title"/>
          </p:nvPr>
        </p:nvSpPr>
        <p:spPr/>
        <p:txBody>
          <a:bodyPr/>
          <a:lstStyle/>
          <a:p>
            <a:r>
              <a:rPr lang="en-US"/>
              <a:t>Opioid Measures</a:t>
            </a:r>
          </a:p>
        </p:txBody>
      </p:sp>
      <p:graphicFrame>
        <p:nvGraphicFramePr>
          <p:cNvPr id="5" name="Table 4">
            <a:extLst>
              <a:ext uri="{FF2B5EF4-FFF2-40B4-BE49-F238E27FC236}">
                <a16:creationId xmlns:a16="http://schemas.microsoft.com/office/drawing/2014/main" id="{D7A030E9-1713-4C2B-9C81-5327FE51BEF3}"/>
              </a:ext>
            </a:extLst>
          </p:cNvPr>
          <p:cNvGraphicFramePr>
            <a:graphicFrameLocks noGrp="1"/>
          </p:cNvGraphicFramePr>
          <p:nvPr>
            <p:extLst>
              <p:ext uri="{D42A27DB-BD31-4B8C-83A1-F6EECF244321}">
                <p14:modId xmlns:p14="http://schemas.microsoft.com/office/powerpoint/2010/main" val="2350967582"/>
              </p:ext>
            </p:extLst>
          </p:nvPr>
        </p:nvGraphicFramePr>
        <p:xfrm>
          <a:off x="205644" y="1067872"/>
          <a:ext cx="8838148" cy="4572000"/>
        </p:xfrm>
        <a:graphic>
          <a:graphicData uri="http://schemas.openxmlformats.org/drawingml/2006/table">
            <a:tbl>
              <a:tblPr firstRow="1" bandRow="1">
                <a:tableStyleId>{5C22544A-7EE6-4342-B048-85BDC9FD1C3A}</a:tableStyleId>
              </a:tblPr>
              <a:tblGrid>
                <a:gridCol w="1723364">
                  <a:extLst>
                    <a:ext uri="{9D8B030D-6E8A-4147-A177-3AD203B41FA5}">
                      <a16:colId xmlns:a16="http://schemas.microsoft.com/office/drawing/2014/main" val="3082508600"/>
                    </a:ext>
                  </a:extLst>
                </a:gridCol>
                <a:gridCol w="2680570">
                  <a:extLst>
                    <a:ext uri="{9D8B030D-6E8A-4147-A177-3AD203B41FA5}">
                      <a16:colId xmlns:a16="http://schemas.microsoft.com/office/drawing/2014/main" val="4180887610"/>
                    </a:ext>
                  </a:extLst>
                </a:gridCol>
                <a:gridCol w="2530258">
                  <a:extLst>
                    <a:ext uri="{9D8B030D-6E8A-4147-A177-3AD203B41FA5}">
                      <a16:colId xmlns:a16="http://schemas.microsoft.com/office/drawing/2014/main" val="3498068368"/>
                    </a:ext>
                  </a:extLst>
                </a:gridCol>
                <a:gridCol w="1903956">
                  <a:extLst>
                    <a:ext uri="{9D8B030D-6E8A-4147-A177-3AD203B41FA5}">
                      <a16:colId xmlns:a16="http://schemas.microsoft.com/office/drawing/2014/main" val="1845922069"/>
                    </a:ext>
                  </a:extLst>
                </a:gridCol>
              </a:tblGrid>
              <a:tr h="499894">
                <a:tc>
                  <a:txBody>
                    <a:bodyPr/>
                    <a:lstStyle/>
                    <a:p>
                      <a:r>
                        <a:rPr lang="en-US" sz="1600" dirty="0">
                          <a:latin typeface="Book Antiqua" panose="02040602050305030304" pitchFamily="18" charset="0"/>
                        </a:rPr>
                        <a:t>Measure | Steward |NQF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Weaknesses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2345165266"/>
                  </a:ext>
                </a:extLst>
              </a:tr>
              <a:tr h="370840">
                <a:tc>
                  <a:txBody>
                    <a:bodyPr/>
                    <a:lstStyle/>
                    <a:p>
                      <a:r>
                        <a:rPr lang="en-US" sz="1600" dirty="0">
                          <a:latin typeface="Book Antiqua" panose="02040602050305030304" pitchFamily="18" charset="0"/>
                        </a:rPr>
                        <a:t>Risk of Continued Opioid Use | NCQA </a:t>
                      </a:r>
                    </a:p>
                    <a:p>
                      <a:r>
                        <a:rPr lang="en-US" sz="1600" i="1" dirty="0">
                          <a:latin typeface="Book Antiqua" panose="02040602050305030304" pitchFamily="18" charset="0"/>
                        </a:rPr>
                        <a:t>*Taskforce member 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The percentage of members 18 years of age and older who have a new episode of opioid use that puts them at risk for continued opioid use. Two rates are reported:</a:t>
                      </a:r>
                    </a:p>
                    <a:p>
                      <a:r>
                        <a:rPr lang="en-US" sz="1600" dirty="0">
                          <a:latin typeface="Book Antiqua" panose="02040602050305030304" pitchFamily="18" charset="0"/>
                        </a:rPr>
                        <a:t>1. The percentage of members with at least 15 days of prescription opioids in a 30-day period.</a:t>
                      </a:r>
                    </a:p>
                    <a:p>
                      <a:r>
                        <a:rPr lang="en-US" sz="1600" dirty="0">
                          <a:latin typeface="Book Antiqua" panose="02040602050305030304" pitchFamily="18" charset="0"/>
                        </a:rPr>
                        <a:t>2. The percentage of members with at least 31 days of prescription opioids in a 62-day period.</a:t>
                      </a:r>
                    </a:p>
                    <a:p>
                      <a:r>
                        <a:rPr lang="en-US" sz="1600" dirty="0">
                          <a:latin typeface="Book Antiqua" panose="02040602050305030304" pitchFamily="18" charset="0"/>
                        </a:rPr>
                        <a:t>(lower is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•Captures ‘new’ opioid prescribing that puts patients at risk for future OUD (prescribing is not consistent with CDC best practice).  Is preventive in 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•Administrative measure and HEDIS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highlight>
                          <a:srgbClr val="FFFF00"/>
                        </a:highlight>
                        <a:latin typeface="Book Antiqua" panose="02040602050305030304" pitchFamily="18" charset="0"/>
                      </a:endParaRPr>
                    </a:p>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•Not NQF- endorsed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•Only 180-day look back, so may capture patients who already have OUD who were opioid free but then had relapse.  Compared with #3, it has shorter lookback.</a:t>
                      </a:r>
                      <a:endParaRPr lang="en-US" sz="1600" dirty="0">
                        <a:highlight>
                          <a:srgbClr val="FFFF00"/>
                        </a:highlight>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•New 2019 HEDIS measure; no benchmark data yet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540419"/>
                  </a:ext>
                </a:extLst>
              </a:tr>
            </a:tbl>
          </a:graphicData>
        </a:graphic>
      </p:graphicFrame>
    </p:spTree>
    <p:extLst>
      <p:ext uri="{BB962C8B-B14F-4D97-AF65-F5344CB8AC3E}">
        <p14:creationId xmlns:p14="http://schemas.microsoft.com/office/powerpoint/2010/main" val="13617978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73FA-9058-4CB2-9DA1-077E3DAAECCC}"/>
              </a:ext>
            </a:extLst>
          </p:cNvPr>
          <p:cNvSpPr>
            <a:spLocks noGrp="1"/>
          </p:cNvSpPr>
          <p:nvPr>
            <p:ph type="title"/>
          </p:nvPr>
        </p:nvSpPr>
        <p:spPr/>
        <p:txBody>
          <a:bodyPr/>
          <a:lstStyle/>
          <a:p>
            <a:r>
              <a:rPr lang="en-US"/>
              <a:t>Opioid Measures</a:t>
            </a:r>
          </a:p>
        </p:txBody>
      </p:sp>
      <p:graphicFrame>
        <p:nvGraphicFramePr>
          <p:cNvPr id="4" name="Table 3">
            <a:extLst>
              <a:ext uri="{FF2B5EF4-FFF2-40B4-BE49-F238E27FC236}">
                <a16:creationId xmlns:a16="http://schemas.microsoft.com/office/drawing/2014/main" id="{466749A6-ADCF-491C-926B-F7C77C70D390}"/>
              </a:ext>
            </a:extLst>
          </p:cNvPr>
          <p:cNvGraphicFramePr>
            <a:graphicFrameLocks noGrp="1"/>
          </p:cNvGraphicFramePr>
          <p:nvPr/>
        </p:nvGraphicFramePr>
        <p:xfrm>
          <a:off x="205644" y="1067872"/>
          <a:ext cx="8838148" cy="3840480"/>
        </p:xfrm>
        <a:graphic>
          <a:graphicData uri="http://schemas.openxmlformats.org/drawingml/2006/table">
            <a:tbl>
              <a:tblPr firstRow="1" bandRow="1">
                <a:tableStyleId>{5C22544A-7EE6-4342-B048-85BDC9FD1C3A}</a:tableStyleId>
              </a:tblPr>
              <a:tblGrid>
                <a:gridCol w="1710838">
                  <a:extLst>
                    <a:ext uri="{9D8B030D-6E8A-4147-A177-3AD203B41FA5}">
                      <a16:colId xmlns:a16="http://schemas.microsoft.com/office/drawing/2014/main" val="3082508600"/>
                    </a:ext>
                  </a:extLst>
                </a:gridCol>
                <a:gridCol w="2755726">
                  <a:extLst>
                    <a:ext uri="{9D8B030D-6E8A-4147-A177-3AD203B41FA5}">
                      <a16:colId xmlns:a16="http://schemas.microsoft.com/office/drawing/2014/main" val="4180887610"/>
                    </a:ext>
                  </a:extLst>
                </a:gridCol>
                <a:gridCol w="2392471">
                  <a:extLst>
                    <a:ext uri="{9D8B030D-6E8A-4147-A177-3AD203B41FA5}">
                      <a16:colId xmlns:a16="http://schemas.microsoft.com/office/drawing/2014/main" val="3498068368"/>
                    </a:ext>
                  </a:extLst>
                </a:gridCol>
                <a:gridCol w="1979113">
                  <a:extLst>
                    <a:ext uri="{9D8B030D-6E8A-4147-A177-3AD203B41FA5}">
                      <a16:colId xmlns:a16="http://schemas.microsoft.com/office/drawing/2014/main" val="1845922069"/>
                    </a:ext>
                  </a:extLst>
                </a:gridCol>
              </a:tblGrid>
              <a:tr h="370840">
                <a:tc>
                  <a:txBody>
                    <a:bodyPr/>
                    <a:lstStyle/>
                    <a:p>
                      <a:r>
                        <a:rPr lang="en-US" sz="1600" dirty="0">
                          <a:latin typeface="Book Antiqua" panose="02040602050305030304" pitchFamily="18" charset="0"/>
                        </a:rPr>
                        <a:t>Measure | Steward |NQF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Weaknesses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2345165266"/>
                  </a:ext>
                </a:extLst>
              </a:tr>
              <a:tr h="370840">
                <a:tc>
                  <a:txBody>
                    <a:bodyPr/>
                    <a:lstStyle/>
                    <a:p>
                      <a:r>
                        <a:rPr lang="en-US" sz="1600" dirty="0">
                          <a:latin typeface="Book Antiqua" panose="02040602050305030304" pitchFamily="18" charset="0"/>
                        </a:rPr>
                        <a:t>Substance Use Screening and Intervention Composite | ASAM | 2597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Percentage of patients aged 18 years and older who were screened at least once within the last 24 months for tobacco use, unhealthy alcohol use, nonmedical prescription drug use, and illicit drug use AND who received an intervention for all positive screening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•One of few existing screening measures, and is comprehensive across comorbid substance use that often accompanies OUD.  Addresses both screening and intervention, necessary prerequisite steps to access effective treatment.</a:t>
                      </a:r>
                    </a:p>
                    <a:p>
                      <a:r>
                        <a:rPr lang="en-US" sz="1600" dirty="0">
                          <a:latin typeface="Book Antiqua" panose="02040602050305030304" pitchFamily="18" charset="0"/>
                        </a:rPr>
                        <a:t>•NQF-endorsed</a:t>
                      </a:r>
                    </a:p>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•Not commonly used by large purchasers</a:t>
                      </a:r>
                    </a:p>
                    <a:p>
                      <a:r>
                        <a:rPr lang="en-US" sz="1600" dirty="0">
                          <a:latin typeface="Book Antiqua" panose="02040602050305030304" pitchFamily="18" charset="0"/>
                        </a:rPr>
                        <a:t>•Requires EHR/chart 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614328"/>
                  </a:ext>
                </a:extLst>
              </a:tr>
            </a:tbl>
          </a:graphicData>
        </a:graphic>
      </p:graphicFrame>
    </p:spTree>
    <p:extLst>
      <p:ext uri="{BB962C8B-B14F-4D97-AF65-F5344CB8AC3E}">
        <p14:creationId xmlns:p14="http://schemas.microsoft.com/office/powerpoint/2010/main" val="13720016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2254-EAAA-49FF-BBFA-49F8174E9584}"/>
              </a:ext>
            </a:extLst>
          </p:cNvPr>
          <p:cNvSpPr>
            <a:spLocks noGrp="1"/>
          </p:cNvSpPr>
          <p:nvPr>
            <p:ph type="title"/>
          </p:nvPr>
        </p:nvSpPr>
        <p:spPr/>
        <p:txBody>
          <a:bodyPr/>
          <a:lstStyle/>
          <a:p>
            <a:r>
              <a:rPr lang="en-US"/>
              <a:t>Notes on using Zoom</a:t>
            </a:r>
          </a:p>
        </p:txBody>
      </p:sp>
      <p:sp>
        <p:nvSpPr>
          <p:cNvPr id="3" name="Content Placeholder 2">
            <a:extLst>
              <a:ext uri="{FF2B5EF4-FFF2-40B4-BE49-F238E27FC236}">
                <a16:creationId xmlns:a16="http://schemas.microsoft.com/office/drawing/2014/main" id="{41687A8C-9B41-4FA7-88B2-C2BBEE2C4D98}"/>
              </a:ext>
            </a:extLst>
          </p:cNvPr>
          <p:cNvSpPr>
            <a:spLocks noGrp="1"/>
          </p:cNvSpPr>
          <p:nvPr>
            <p:ph sz="half" idx="1"/>
          </p:nvPr>
        </p:nvSpPr>
        <p:spPr>
          <a:xfrm>
            <a:off x="533400" y="1371600"/>
            <a:ext cx="8373932" cy="1016598"/>
          </a:xfrm>
        </p:spPr>
        <p:txBody>
          <a:bodyPr/>
          <a:lstStyle/>
          <a:p>
            <a:r>
              <a:rPr lang="en-US" sz="1800"/>
              <a:t>When you click the link in the invite and join the meeting, you will have the choice to use computer audio or telephone, and a telephone number will be provided.</a:t>
            </a:r>
          </a:p>
        </p:txBody>
      </p:sp>
      <p:sp>
        <p:nvSpPr>
          <p:cNvPr id="5" name="TextBox 4"/>
          <p:cNvSpPr txBox="1"/>
          <p:nvPr/>
        </p:nvSpPr>
        <p:spPr>
          <a:xfrm>
            <a:off x="129092" y="2388198"/>
            <a:ext cx="3451844" cy="4247317"/>
          </a:xfrm>
          <a:prstGeom prst="rect">
            <a:avLst/>
          </a:prstGeom>
          <a:noFill/>
        </p:spPr>
        <p:txBody>
          <a:bodyPr wrap="square" rtlCol="0">
            <a:spAutoFit/>
          </a:bodyPr>
          <a:lstStyle/>
          <a:p>
            <a:pPr marL="285750" indent="-285750">
              <a:buSzPct val="200000"/>
              <a:buFont typeface="Wingdings" panose="05000000000000000000" pitchFamily="2" charset="2"/>
              <a:buChar char="§"/>
            </a:pPr>
            <a:r>
              <a:rPr lang="en-US" b="1">
                <a:latin typeface="Book Antiqua" panose="02040602050305030304" pitchFamily="18" charset="0"/>
              </a:rPr>
              <a:t>You will enter the meeting muted. To unmute yourself, move your mouse in the Zoom window until a black bar appears at the bottom of the frame, and select </a:t>
            </a:r>
            <a:r>
              <a:rPr lang="en-US" b="1">
                <a:solidFill>
                  <a:srgbClr val="FF0000"/>
                </a:solidFill>
                <a:latin typeface="Book Antiqua" panose="02040602050305030304" pitchFamily="18" charset="0"/>
              </a:rPr>
              <a:t>unmute</a:t>
            </a:r>
            <a:r>
              <a:rPr lang="en-US" b="1">
                <a:latin typeface="Book Antiqua" panose="02040602050305030304" pitchFamily="18" charset="0"/>
              </a:rPr>
              <a:t> in the left corner. </a:t>
            </a:r>
          </a:p>
          <a:p>
            <a:pPr>
              <a:buSzPct val="200000"/>
            </a:pPr>
            <a:endParaRPr lang="en-US" b="1">
              <a:latin typeface="Book Antiqua" panose="02040602050305030304" pitchFamily="18" charset="0"/>
            </a:endParaRPr>
          </a:p>
          <a:p>
            <a:pPr marL="285750" indent="-285750">
              <a:buSzPct val="200000"/>
              <a:buFont typeface="Wingdings" panose="05000000000000000000" pitchFamily="2" charset="2"/>
              <a:buChar char="§"/>
            </a:pPr>
            <a:r>
              <a:rPr lang="en-US" b="1">
                <a:latin typeface="Book Antiqua" panose="02040602050305030304" pitchFamily="18" charset="0"/>
              </a:rPr>
              <a:t>You can also click </a:t>
            </a:r>
            <a:r>
              <a:rPr lang="en-US" b="1">
                <a:solidFill>
                  <a:srgbClr val="FF0000"/>
                </a:solidFill>
                <a:latin typeface="Book Antiqua" panose="02040602050305030304" pitchFamily="18" charset="0"/>
              </a:rPr>
              <a:t>Participants</a:t>
            </a:r>
            <a:r>
              <a:rPr lang="en-US" b="1">
                <a:latin typeface="Book Antiqua" panose="02040602050305030304" pitchFamily="18" charset="0"/>
              </a:rPr>
              <a:t> in this bar and a list of participants on the call will appear to the right of the screen.</a:t>
            </a:r>
          </a:p>
          <a:p>
            <a:pPr>
              <a:buSzPct val="200000"/>
            </a:pPr>
            <a:endParaRPr lang="en-US"/>
          </a:p>
          <a:p>
            <a:pPr>
              <a:buSzPct val="200000"/>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616" y="2011791"/>
            <a:ext cx="5547037" cy="4623724"/>
          </a:xfrm>
          <a:prstGeom prst="rect">
            <a:avLst/>
          </a:prstGeom>
        </p:spPr>
      </p:pic>
    </p:spTree>
    <p:extLst>
      <p:ext uri="{BB962C8B-B14F-4D97-AF65-F5344CB8AC3E}">
        <p14:creationId xmlns:p14="http://schemas.microsoft.com/office/powerpoint/2010/main" val="22048656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73FA-9058-4CB2-9DA1-077E3DAAECCC}"/>
              </a:ext>
            </a:extLst>
          </p:cNvPr>
          <p:cNvSpPr>
            <a:spLocks noGrp="1"/>
          </p:cNvSpPr>
          <p:nvPr>
            <p:ph type="title"/>
          </p:nvPr>
        </p:nvSpPr>
        <p:spPr/>
        <p:txBody>
          <a:bodyPr/>
          <a:lstStyle/>
          <a:p>
            <a:r>
              <a:rPr lang="en-US"/>
              <a:t>Opioid Measures</a:t>
            </a:r>
          </a:p>
        </p:txBody>
      </p:sp>
      <p:graphicFrame>
        <p:nvGraphicFramePr>
          <p:cNvPr id="6" name="Table 5">
            <a:extLst>
              <a:ext uri="{FF2B5EF4-FFF2-40B4-BE49-F238E27FC236}">
                <a16:creationId xmlns:a16="http://schemas.microsoft.com/office/drawing/2014/main" id="{72B674CF-F731-4BF4-9FE9-28281F9E8BE9}"/>
              </a:ext>
            </a:extLst>
          </p:cNvPr>
          <p:cNvGraphicFramePr>
            <a:graphicFrameLocks noGrp="1"/>
          </p:cNvGraphicFramePr>
          <p:nvPr>
            <p:extLst>
              <p:ext uri="{D42A27DB-BD31-4B8C-83A1-F6EECF244321}">
                <p14:modId xmlns:p14="http://schemas.microsoft.com/office/powerpoint/2010/main" val="1151058461"/>
              </p:ext>
            </p:extLst>
          </p:nvPr>
        </p:nvGraphicFramePr>
        <p:xfrm>
          <a:off x="249641" y="1279501"/>
          <a:ext cx="8838148" cy="4815840"/>
        </p:xfrm>
        <a:graphic>
          <a:graphicData uri="http://schemas.openxmlformats.org/drawingml/2006/table">
            <a:tbl>
              <a:tblPr firstRow="1" bandRow="1">
                <a:tableStyleId>{5C22544A-7EE6-4342-B048-85BDC9FD1C3A}</a:tableStyleId>
              </a:tblPr>
              <a:tblGrid>
                <a:gridCol w="1227467">
                  <a:extLst>
                    <a:ext uri="{9D8B030D-6E8A-4147-A177-3AD203B41FA5}">
                      <a16:colId xmlns:a16="http://schemas.microsoft.com/office/drawing/2014/main" val="3082508600"/>
                    </a:ext>
                  </a:extLst>
                </a:gridCol>
                <a:gridCol w="1318846">
                  <a:extLst>
                    <a:ext uri="{9D8B030D-6E8A-4147-A177-3AD203B41FA5}">
                      <a16:colId xmlns:a16="http://schemas.microsoft.com/office/drawing/2014/main" val="4180887610"/>
                    </a:ext>
                  </a:extLst>
                </a:gridCol>
                <a:gridCol w="2162908">
                  <a:extLst>
                    <a:ext uri="{9D8B030D-6E8A-4147-A177-3AD203B41FA5}">
                      <a16:colId xmlns:a16="http://schemas.microsoft.com/office/drawing/2014/main" val="3498068368"/>
                    </a:ext>
                  </a:extLst>
                </a:gridCol>
                <a:gridCol w="4128927">
                  <a:extLst>
                    <a:ext uri="{9D8B030D-6E8A-4147-A177-3AD203B41FA5}">
                      <a16:colId xmlns:a16="http://schemas.microsoft.com/office/drawing/2014/main" val="1845922069"/>
                    </a:ext>
                  </a:extLst>
                </a:gridCol>
              </a:tblGrid>
              <a:tr h="370840">
                <a:tc>
                  <a:txBody>
                    <a:bodyPr/>
                    <a:lstStyle/>
                    <a:p>
                      <a:r>
                        <a:rPr lang="en-US" sz="1600" dirty="0">
                          <a:latin typeface="Book Antiqua" panose="02040602050305030304" pitchFamily="18" charset="0"/>
                        </a:rPr>
                        <a:t>Measure | Steward |NQF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600" dirty="0">
                          <a:latin typeface="Book Antiqua" panose="02040602050305030304" pitchFamily="18" charset="0"/>
                        </a:rPr>
                        <a:t>Weaknesses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2345165266"/>
                  </a:ext>
                </a:extLst>
              </a:tr>
              <a:tr h="370840">
                <a:tc>
                  <a:txBody>
                    <a:bodyPr/>
                    <a:lstStyle/>
                    <a:p>
                      <a:r>
                        <a:rPr lang="en-US" sz="1600" dirty="0">
                          <a:latin typeface="Book Antiqua" panose="02040602050305030304" pitchFamily="18" charset="0"/>
                        </a:rPr>
                        <a:t>Continuity of Pharmaco-therapy for Opioid Use Disorder | RAND Corp. | 3175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Percentage of adults 18-64 years of age with pharmaco-therapy for opioid use disorder (OUD)</a:t>
                      </a:r>
                    </a:p>
                    <a:p>
                      <a:r>
                        <a:rPr lang="en-US" sz="1600" dirty="0">
                          <a:latin typeface="Book Antiqua" panose="02040602050305030304" pitchFamily="18" charset="0"/>
                        </a:rPr>
                        <a:t>who have at least 180 days of continuous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•Addresses pharmacological treatment of OUD, which is often underutilized and recommended by the ASAM national clinical practice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•NQF-endorsed, included in CMS Behavioral Health Medicaid Core Measure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•Admin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•Low rates of starting patients with OUD on treatment to begin with, so often small denominator, and isn’t capturing the important step of initiating OUD treatment.</a:t>
                      </a:r>
                    </a:p>
                    <a:p>
                      <a:r>
                        <a:rPr lang="en-US" sz="1600" dirty="0">
                          <a:latin typeface="Book Antiqua" panose="02040602050305030304" pitchFamily="18" charset="0"/>
                        </a:rPr>
                        <a:t>•The ASAM national clinical practice guidelines recommend psychotherapy in combination with any pharmacological treatment of Opioid Use Disorder.  Does not capture the full recommended treatment approach.</a:t>
                      </a:r>
                    </a:p>
                    <a:p>
                      <a:r>
                        <a:rPr lang="en-US" sz="1600" dirty="0">
                          <a:latin typeface="Book Antiqua" panose="02040602050305030304" pitchFamily="18" charset="0"/>
                        </a:rPr>
                        <a:t>•Claims data cannot differentiate patients who discontinued treatment for appropriate reasons and those who did so due to non-compliance.*</a:t>
                      </a:r>
                    </a:p>
                    <a:p>
                      <a:r>
                        <a:rPr lang="en-US" sz="1600" dirty="0">
                          <a:latin typeface="Book Antiqua" panose="02040602050305030304" pitchFamily="18" charset="0"/>
                        </a:rPr>
                        <a:t>•There is not sufficient evidence around the 180-day window.*</a:t>
                      </a:r>
                      <a:endParaRPr lang="en-US" sz="1600" dirty="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0976563"/>
                  </a:ext>
                </a:extLst>
              </a:tr>
            </a:tbl>
          </a:graphicData>
        </a:graphic>
      </p:graphicFrame>
    </p:spTree>
    <p:extLst>
      <p:ext uri="{BB962C8B-B14F-4D97-AF65-F5344CB8AC3E}">
        <p14:creationId xmlns:p14="http://schemas.microsoft.com/office/powerpoint/2010/main" val="15193918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73FA-9058-4CB2-9DA1-077E3DAAECCC}"/>
              </a:ext>
            </a:extLst>
          </p:cNvPr>
          <p:cNvSpPr>
            <a:spLocks noGrp="1"/>
          </p:cNvSpPr>
          <p:nvPr>
            <p:ph type="title"/>
          </p:nvPr>
        </p:nvSpPr>
        <p:spPr/>
        <p:txBody>
          <a:bodyPr/>
          <a:lstStyle/>
          <a:p>
            <a:r>
              <a:rPr lang="en-US"/>
              <a:t>Opioid Measures</a:t>
            </a:r>
          </a:p>
        </p:txBody>
      </p:sp>
      <p:sp>
        <p:nvSpPr>
          <p:cNvPr id="3" name="Content Placeholder 2">
            <a:extLst>
              <a:ext uri="{FF2B5EF4-FFF2-40B4-BE49-F238E27FC236}">
                <a16:creationId xmlns:a16="http://schemas.microsoft.com/office/drawing/2014/main" id="{8CC3D2EB-78BD-4159-A2E9-03702EE57C23}"/>
              </a:ext>
            </a:extLst>
          </p:cNvPr>
          <p:cNvSpPr>
            <a:spLocks noGrp="1"/>
          </p:cNvSpPr>
          <p:nvPr>
            <p:ph sz="half" idx="1"/>
          </p:nvPr>
        </p:nvSpPr>
        <p:spPr>
          <a:xfrm>
            <a:off x="533400" y="1371600"/>
            <a:ext cx="8077200" cy="5015132"/>
          </a:xfrm>
        </p:spPr>
        <p:txBody>
          <a:bodyPr/>
          <a:lstStyle/>
          <a:p>
            <a:r>
              <a:rPr lang="en-US" dirty="0"/>
              <a:t>Which of these measures:</a:t>
            </a:r>
          </a:p>
          <a:p>
            <a:pPr lvl="1"/>
            <a:r>
              <a:rPr lang="en-US" dirty="0">
                <a:solidFill>
                  <a:srgbClr val="013366"/>
                </a:solidFill>
              </a:rPr>
              <a:t>Appropriate Prescribing for First Fill of Opioids, </a:t>
            </a:r>
          </a:p>
          <a:p>
            <a:pPr lvl="1"/>
            <a:r>
              <a:rPr lang="en-US" dirty="0">
                <a:solidFill>
                  <a:srgbClr val="013366"/>
                </a:solidFill>
              </a:rPr>
              <a:t>Risk of Continued Opioid Use, and </a:t>
            </a:r>
          </a:p>
          <a:p>
            <a:pPr lvl="1"/>
            <a:r>
              <a:rPr lang="en-US" dirty="0">
                <a:solidFill>
                  <a:srgbClr val="013366"/>
                </a:solidFill>
              </a:rPr>
              <a:t>Substance Use Screening and Intervention Composite </a:t>
            </a:r>
            <a:endParaRPr lang="en-US" dirty="0"/>
          </a:p>
          <a:p>
            <a:pPr marL="0" indent="0">
              <a:buNone/>
            </a:pPr>
            <a:r>
              <a:rPr lang="en-US" dirty="0"/>
              <a:t>...does the Taskforce recommend adding to the Aligned Measure Set for use in conjunction with </a:t>
            </a:r>
            <a:r>
              <a:rPr lang="en-US" dirty="0">
                <a:solidFill>
                  <a:srgbClr val="013366"/>
                </a:solidFill>
              </a:rPr>
              <a:t>Continuity of Pharmacotherapy for Opioid Use Disorder</a:t>
            </a:r>
            <a:r>
              <a:rPr lang="en-US" dirty="0"/>
              <a:t>? Please indicate whether the measure should be placed in the Core, Menu, or Monitoring Set.</a:t>
            </a:r>
          </a:p>
        </p:txBody>
      </p:sp>
    </p:spTree>
    <p:extLst>
      <p:ext uri="{BB962C8B-B14F-4D97-AF65-F5344CB8AC3E}">
        <p14:creationId xmlns:p14="http://schemas.microsoft.com/office/powerpoint/2010/main" val="6345493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COVID-19 impact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Preview: defining “global budget contracts”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4" name="Rectangle 3">
            <a:extLst>
              <a:ext uri="{FF2B5EF4-FFF2-40B4-BE49-F238E27FC236}">
                <a16:creationId xmlns:a16="http://schemas.microsoft.com/office/drawing/2014/main" id="{3E636FFF-EFB5-4D63-BC74-0D6F07F19C52}"/>
              </a:ext>
            </a:extLst>
          </p:cNvPr>
          <p:cNvSpPr/>
          <p:nvPr/>
        </p:nvSpPr>
        <p:spPr>
          <a:xfrm>
            <a:off x="0" y="323042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4203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476E-9343-40E1-A94F-167A0433A3B9}"/>
              </a:ext>
            </a:extLst>
          </p:cNvPr>
          <p:cNvSpPr>
            <a:spLocks noGrp="1"/>
          </p:cNvSpPr>
          <p:nvPr>
            <p:ph type="title"/>
          </p:nvPr>
        </p:nvSpPr>
        <p:spPr/>
        <p:txBody>
          <a:bodyPr/>
          <a:lstStyle/>
          <a:p>
            <a:r>
              <a:rPr lang="en-US"/>
              <a:t>2020 Taskforce Goals and Developmental Priorities</a:t>
            </a:r>
          </a:p>
        </p:txBody>
      </p:sp>
      <p:sp>
        <p:nvSpPr>
          <p:cNvPr id="3" name="Content Placeholder 2">
            <a:extLst>
              <a:ext uri="{FF2B5EF4-FFF2-40B4-BE49-F238E27FC236}">
                <a16:creationId xmlns:a16="http://schemas.microsoft.com/office/drawing/2014/main" id="{98085EB2-9F59-41CB-B56C-63522D12DC5D}"/>
              </a:ext>
            </a:extLst>
          </p:cNvPr>
          <p:cNvSpPr>
            <a:spLocks noGrp="1"/>
          </p:cNvSpPr>
          <p:nvPr>
            <p:ph sz="half" idx="1"/>
          </p:nvPr>
        </p:nvSpPr>
        <p:spPr>
          <a:xfrm>
            <a:off x="533400" y="1371600"/>
            <a:ext cx="8077200" cy="5486400"/>
          </a:xfrm>
        </p:spPr>
        <p:txBody>
          <a:bodyPr/>
          <a:lstStyle/>
          <a:p>
            <a:r>
              <a:rPr lang="en-US" b="0"/>
              <a:t>During our June </a:t>
            </a:r>
            <a:r>
              <a:rPr lang="en-US" b="0" dirty="0"/>
              <a:t>30</a:t>
            </a:r>
            <a:r>
              <a:rPr lang="en-US" b="0" baseline="30000" dirty="0"/>
              <a:t>th</a:t>
            </a:r>
            <a:r>
              <a:rPr lang="en-US" b="0" dirty="0"/>
              <a:t> </a:t>
            </a:r>
            <a:r>
              <a:rPr lang="en-US" b="0"/>
              <a:t>meeting, the Taskforce will discuss how to modify its 2019 goals for 2020.</a:t>
            </a:r>
          </a:p>
          <a:p>
            <a:pPr lvl="1"/>
            <a:r>
              <a:rPr lang="en-US" b="0"/>
              <a:t>Following this meeting, Taskforce staff will distribute the 2019 Taskforce Goals.</a:t>
            </a:r>
          </a:p>
          <a:p>
            <a:r>
              <a:rPr lang="en-US"/>
              <a:t>Please review the 2019 goals in advance of the June </a:t>
            </a:r>
            <a:r>
              <a:rPr lang="en-US" dirty="0"/>
              <a:t>30</a:t>
            </a:r>
            <a:r>
              <a:rPr lang="en-US" baseline="30000" dirty="0"/>
              <a:t>th</a:t>
            </a:r>
            <a:r>
              <a:rPr lang="en-US" dirty="0"/>
              <a:t> </a:t>
            </a:r>
            <a:r>
              <a:rPr lang="en-US"/>
              <a:t>meeting and come prepared to discuss your thoughts.</a:t>
            </a:r>
          </a:p>
          <a:p>
            <a:r>
              <a:rPr lang="en-US" b="0"/>
              <a:t>During our June</a:t>
            </a:r>
            <a:r>
              <a:rPr lang="en-US" b="0" dirty="0"/>
              <a:t> 30</a:t>
            </a:r>
            <a:r>
              <a:rPr lang="en-US" b="0" baseline="30000" dirty="0"/>
              <a:t>th</a:t>
            </a:r>
            <a:r>
              <a:rPr lang="en-US" b="0"/>
              <a:t> meeting, the Taskforce will also discuss developmental measure priorities.</a:t>
            </a:r>
          </a:p>
          <a:p>
            <a:pPr lvl="1"/>
            <a:r>
              <a:rPr lang="en-US" b="0"/>
              <a:t>Following this meeting, Taskforce staff will distribute the Meeting 20 list of developmental measures and concepts.</a:t>
            </a:r>
          </a:p>
          <a:p>
            <a:r>
              <a:rPr lang="en-US"/>
              <a:t>Please review the list of developmental measures and concepts in advance of the June meeting and come prepared to discuss your thoughts.</a:t>
            </a:r>
          </a:p>
        </p:txBody>
      </p:sp>
    </p:spTree>
    <p:extLst>
      <p:ext uri="{BB962C8B-B14F-4D97-AF65-F5344CB8AC3E}">
        <p14:creationId xmlns:p14="http://schemas.microsoft.com/office/powerpoint/2010/main" val="443074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3FCD-E7E2-421C-933F-8B6F5341C96B}"/>
              </a:ext>
            </a:extLst>
          </p:cNvPr>
          <p:cNvSpPr>
            <a:spLocks noGrp="1"/>
          </p:cNvSpPr>
          <p:nvPr>
            <p:ph type="title"/>
          </p:nvPr>
        </p:nvSpPr>
        <p:spPr/>
        <p:txBody>
          <a:bodyPr/>
          <a:lstStyle/>
          <a:p>
            <a:r>
              <a:rPr lang="en-US"/>
              <a:t>Next Meeting</a:t>
            </a:r>
          </a:p>
        </p:txBody>
      </p:sp>
      <p:sp>
        <p:nvSpPr>
          <p:cNvPr id="3" name="Content Placeholder 2">
            <a:extLst>
              <a:ext uri="{FF2B5EF4-FFF2-40B4-BE49-F238E27FC236}">
                <a16:creationId xmlns:a16="http://schemas.microsoft.com/office/drawing/2014/main" id="{EB68A6BB-0628-4A9A-8B76-F683A8E67045}"/>
              </a:ext>
            </a:extLst>
          </p:cNvPr>
          <p:cNvSpPr>
            <a:spLocks noGrp="1"/>
          </p:cNvSpPr>
          <p:nvPr>
            <p:ph sz="half" idx="1"/>
          </p:nvPr>
        </p:nvSpPr>
        <p:spPr>
          <a:xfrm>
            <a:off x="533400" y="1118377"/>
            <a:ext cx="8077200" cy="4691576"/>
          </a:xfrm>
        </p:spPr>
        <p:txBody>
          <a:bodyPr/>
          <a:lstStyle/>
          <a:p>
            <a:r>
              <a:rPr lang="en-US" sz="2200" dirty="0"/>
              <a:t>June 30</a:t>
            </a:r>
            <a:r>
              <a:rPr lang="en-US" sz="2200" baseline="30000" dirty="0"/>
              <a:t>th</a:t>
            </a:r>
            <a:r>
              <a:rPr lang="en-US" sz="2200" dirty="0"/>
              <a:t> from 1:00-3:30pm </a:t>
            </a:r>
          </a:p>
          <a:p>
            <a:pPr lvl="1"/>
            <a:r>
              <a:rPr lang="en-US" sz="2200" b="0" dirty="0"/>
              <a:t>Complete the annual review</a:t>
            </a:r>
          </a:p>
          <a:p>
            <a:pPr lvl="1"/>
            <a:r>
              <a:rPr lang="en-US" sz="2200" b="0" dirty="0"/>
              <a:t>Defining global budget contracts</a:t>
            </a:r>
          </a:p>
          <a:p>
            <a:pPr lvl="1"/>
            <a:r>
              <a:rPr lang="en-US" sz="2200" b="0" dirty="0"/>
              <a:t>Reflect on the annual review process </a:t>
            </a:r>
          </a:p>
          <a:p>
            <a:pPr lvl="1"/>
            <a:r>
              <a:rPr lang="en-US" sz="2200" b="0" dirty="0"/>
              <a:t>Decision on including hospital measures for 2022</a:t>
            </a:r>
          </a:p>
          <a:p>
            <a:pPr lvl="1"/>
            <a:r>
              <a:rPr lang="en-US" sz="2200" b="0" dirty="0"/>
              <a:t>Pilot volunteers for three pediatric measures</a:t>
            </a:r>
          </a:p>
          <a:p>
            <a:pPr lvl="1"/>
            <a:r>
              <a:rPr lang="en-US" sz="2200" b="0" dirty="0"/>
              <a:t>Finalize NCQA letter on CDC: Blood Pressure Control</a:t>
            </a:r>
          </a:p>
          <a:p>
            <a:pPr lvl="1"/>
            <a:r>
              <a:rPr lang="en-US" sz="2200" b="0" dirty="0"/>
              <a:t>Discuss Taskforce goals for the remainder of 2020</a:t>
            </a:r>
          </a:p>
          <a:p>
            <a:pPr lvl="1"/>
            <a:r>
              <a:rPr lang="en-US" sz="2200" b="0" dirty="0"/>
              <a:t>Update on 2019 developmental measures, inclusive of 1) an update on the MNCM PRO-PM call and 2) an in-depth discussion on the health equity/stratification work </a:t>
            </a:r>
          </a:p>
          <a:p>
            <a:pPr lvl="1"/>
            <a:r>
              <a:rPr lang="en-US" sz="2200" b="0" dirty="0"/>
              <a:t>Discuss developmental priorities</a:t>
            </a:r>
          </a:p>
        </p:txBody>
      </p:sp>
    </p:spTree>
    <p:extLst>
      <p:ext uri="{BB962C8B-B14F-4D97-AF65-F5344CB8AC3E}">
        <p14:creationId xmlns:p14="http://schemas.microsoft.com/office/powerpoint/2010/main" val="17379965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2D48-F17C-4F4B-8E34-51D3DAC7205A}"/>
              </a:ext>
            </a:extLst>
          </p:cNvPr>
          <p:cNvSpPr>
            <a:spLocks noGrp="1"/>
          </p:cNvSpPr>
          <p:nvPr>
            <p:ph type="title"/>
          </p:nvPr>
        </p:nvSpPr>
        <p:spPr/>
        <p:txBody>
          <a:bodyPr/>
          <a:lstStyle/>
          <a:p>
            <a:r>
              <a:rPr lang="en-US"/>
              <a:t>Appendix</a:t>
            </a:r>
          </a:p>
        </p:txBody>
      </p:sp>
      <p:sp>
        <p:nvSpPr>
          <p:cNvPr id="7" name="Content Placeholder 6">
            <a:extLst>
              <a:ext uri="{FF2B5EF4-FFF2-40B4-BE49-F238E27FC236}">
                <a16:creationId xmlns:a16="http://schemas.microsoft.com/office/drawing/2014/main" id="{3C670E88-EB40-416E-B33E-EE2B9BB979B3}"/>
              </a:ext>
            </a:extLst>
          </p:cNvPr>
          <p:cNvSpPr>
            <a:spLocks noGrp="1"/>
          </p:cNvSpPr>
          <p:nvPr>
            <p:ph sz="half" idx="1"/>
          </p:nvPr>
        </p:nvSpPr>
        <p:spPr/>
        <p:txBody>
          <a:bodyPr/>
          <a:lstStyle/>
          <a:p>
            <a:r>
              <a:rPr lang="en-US" sz="2200" b="0"/>
              <a:t>References slides follow.</a:t>
            </a:r>
          </a:p>
        </p:txBody>
      </p:sp>
    </p:spTree>
    <p:extLst>
      <p:ext uri="{BB962C8B-B14F-4D97-AF65-F5344CB8AC3E}">
        <p14:creationId xmlns:p14="http://schemas.microsoft.com/office/powerpoint/2010/main" val="7452899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E6C-40D7-4A82-8EA2-9A91737FD264}"/>
              </a:ext>
            </a:extLst>
          </p:cNvPr>
          <p:cNvSpPr>
            <a:spLocks noGrp="1"/>
          </p:cNvSpPr>
          <p:nvPr>
            <p:ph type="title"/>
          </p:nvPr>
        </p:nvSpPr>
        <p:spPr/>
        <p:txBody>
          <a:bodyPr/>
          <a:lstStyle/>
          <a:p>
            <a:r>
              <a:rPr lang="en-US"/>
              <a:t>Aligned Measure Set Pediatric Measures – Core Measures</a:t>
            </a:r>
          </a:p>
        </p:txBody>
      </p:sp>
      <p:graphicFrame>
        <p:nvGraphicFramePr>
          <p:cNvPr id="7" name="Table 6">
            <a:extLst>
              <a:ext uri="{FF2B5EF4-FFF2-40B4-BE49-F238E27FC236}">
                <a16:creationId xmlns:a16="http://schemas.microsoft.com/office/drawing/2014/main" id="{1A49F3EB-8C7A-4C77-914B-B319E67792FE}"/>
              </a:ext>
            </a:extLst>
          </p:cNvPr>
          <p:cNvGraphicFramePr>
            <a:graphicFrameLocks noGrp="1"/>
          </p:cNvGraphicFramePr>
          <p:nvPr/>
        </p:nvGraphicFramePr>
        <p:xfrm>
          <a:off x="386863" y="1369402"/>
          <a:ext cx="8616460" cy="4619625"/>
        </p:xfrm>
        <a:graphic>
          <a:graphicData uri="http://schemas.openxmlformats.org/drawingml/2006/table">
            <a:tbl>
              <a:tblPr/>
              <a:tblGrid>
                <a:gridCol w="1450259">
                  <a:extLst>
                    <a:ext uri="{9D8B030D-6E8A-4147-A177-3AD203B41FA5}">
                      <a16:colId xmlns:a16="http://schemas.microsoft.com/office/drawing/2014/main" val="470487552"/>
                    </a:ext>
                  </a:extLst>
                </a:gridCol>
                <a:gridCol w="4028907">
                  <a:extLst>
                    <a:ext uri="{9D8B030D-6E8A-4147-A177-3AD203B41FA5}">
                      <a16:colId xmlns:a16="http://schemas.microsoft.com/office/drawing/2014/main" val="4190293575"/>
                    </a:ext>
                  </a:extLst>
                </a:gridCol>
                <a:gridCol w="1317072">
                  <a:extLst>
                    <a:ext uri="{9D8B030D-6E8A-4147-A177-3AD203B41FA5}">
                      <a16:colId xmlns:a16="http://schemas.microsoft.com/office/drawing/2014/main" val="1185229063"/>
                    </a:ext>
                  </a:extLst>
                </a:gridCol>
                <a:gridCol w="1820222">
                  <a:extLst>
                    <a:ext uri="{9D8B030D-6E8A-4147-A177-3AD203B41FA5}">
                      <a16:colId xmlns:a16="http://schemas.microsoft.com/office/drawing/2014/main" val="636681134"/>
                    </a:ext>
                  </a:extLst>
                </a:gridCol>
              </a:tblGrid>
              <a:tr h="238125">
                <a:tc>
                  <a:txBody>
                    <a:bodyPr/>
                    <a:lstStyle/>
                    <a:p>
                      <a:pPr algn="ctr" fontAlgn="ctr"/>
                      <a:r>
                        <a:rPr lang="en-US" sz="2000" b="1" i="0" u="none" strike="noStrike">
                          <a:solidFill>
                            <a:srgbClr val="FFFFFF"/>
                          </a:solidFill>
                          <a:effectLst/>
                          <a:latin typeface="Book Antiqua" panose="0204060205030503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365C"/>
                    </a:solidFill>
                  </a:tcPr>
                </a:tc>
                <a:tc>
                  <a:txBody>
                    <a:bodyPr/>
                    <a:lstStyle/>
                    <a:p>
                      <a:pPr algn="l" fontAlgn="ctr"/>
                      <a:r>
                        <a:rPr lang="en-US" sz="2000" b="1" i="0" u="none" strike="noStrike">
                          <a:solidFill>
                            <a:srgbClr val="FFFFFF"/>
                          </a:solidFill>
                          <a:effectLst/>
                          <a:latin typeface="Book Antiqua" panose="02040602050305030304" pitchFamily="18" charset="0"/>
                        </a:rPr>
                        <a:t>Measure Name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365C"/>
                    </a:solidFill>
                  </a:tcPr>
                </a:tc>
                <a:tc>
                  <a:txBody>
                    <a:bodyPr/>
                    <a:lstStyle/>
                    <a:p>
                      <a:pPr algn="l" fontAlgn="ctr"/>
                      <a:r>
                        <a:rPr lang="en-US" sz="2000" b="1" i="0" u="none" strike="noStrike">
                          <a:solidFill>
                            <a:srgbClr val="FFFFFF"/>
                          </a:solidFill>
                          <a:effectLst/>
                          <a:latin typeface="Book Antiqua" panose="02040602050305030304" pitchFamily="18" charset="0"/>
                        </a:rPr>
                        <a:t>Steward</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F4F"/>
                    </a:solidFill>
                  </a:tcPr>
                </a:tc>
                <a:tc>
                  <a:txBody>
                    <a:bodyPr/>
                    <a:lstStyle/>
                    <a:p>
                      <a:pPr algn="l" fontAlgn="ctr"/>
                      <a:r>
                        <a:rPr lang="en-US" sz="2000" b="1" i="0" u="none" strike="noStrike">
                          <a:solidFill>
                            <a:srgbClr val="FFFFFF"/>
                          </a:solidFill>
                          <a:effectLst/>
                          <a:latin typeface="Book Antiqua" panose="02040602050305030304" pitchFamily="18" charset="0"/>
                        </a:rPr>
                        <a:t>Populations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F4F"/>
                    </a:solidFill>
                  </a:tcPr>
                </a:tc>
                <a:extLst>
                  <a:ext uri="{0D108BD9-81ED-4DB2-BD59-A6C34878D82A}">
                    <a16:rowId xmlns:a16="http://schemas.microsoft.com/office/drawing/2014/main" val="266493712"/>
                  </a:ext>
                </a:extLst>
              </a:tr>
              <a:tr h="714375">
                <a:tc>
                  <a:txBody>
                    <a:bodyPr/>
                    <a:lstStyle/>
                    <a:p>
                      <a:pPr algn="ctr" fontAlgn="ctr"/>
                      <a:r>
                        <a:rPr lang="en-US" sz="2000" b="0" i="0" u="none" strike="noStrike">
                          <a:solidFill>
                            <a:schemeClr val="tx1"/>
                          </a:solidFill>
                          <a:effectLst/>
                          <a:latin typeface="Book Antiqua" panose="02040602050305030304" pitchFamily="18" charset="0"/>
                        </a:rPr>
                        <a:t>03-Core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CG-CAHPS (MHQP Version)</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MHQP</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Children, Adolescent, Adult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308086"/>
                  </a:ext>
                </a:extLst>
              </a:tr>
              <a:tr h="714375">
                <a:tc>
                  <a:txBody>
                    <a:bodyPr/>
                    <a:lstStyle/>
                    <a:p>
                      <a:pPr algn="ctr" fontAlgn="ctr"/>
                      <a:r>
                        <a:rPr lang="en-US" sz="2000" b="0" i="0" u="none" strike="noStrike">
                          <a:solidFill>
                            <a:schemeClr val="tx1"/>
                          </a:solidFill>
                          <a:effectLst/>
                          <a:latin typeface="Book Antiqua" panose="02040602050305030304" pitchFamily="18" charset="0"/>
                        </a:rPr>
                        <a:t>04-Core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Initiation and Engagement of Alcohol and Other Drug Abuse or Dependence Treatment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NCQA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Adolescent, Adult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033497"/>
                  </a:ext>
                </a:extLst>
              </a:tr>
              <a:tr h="476250">
                <a:tc>
                  <a:txBody>
                    <a:bodyPr/>
                    <a:lstStyle/>
                    <a:p>
                      <a:pPr algn="ctr" fontAlgn="ctr"/>
                      <a:r>
                        <a:rPr lang="en-US" sz="2000" b="0" i="0" u="none" strike="noStrike">
                          <a:solidFill>
                            <a:schemeClr val="tx1"/>
                          </a:solidFill>
                          <a:effectLst/>
                          <a:latin typeface="Book Antiqua" panose="02040602050305030304" pitchFamily="18" charset="0"/>
                        </a:rPr>
                        <a:t>05a-Core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Depression Screening and Follow-Up for Adolescents and Adults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NCQA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Children, Adolescent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278708"/>
                  </a:ext>
                </a:extLst>
              </a:tr>
              <a:tr h="1190625">
                <a:tc>
                  <a:txBody>
                    <a:bodyPr/>
                    <a:lstStyle/>
                    <a:p>
                      <a:pPr algn="ctr" fontAlgn="ctr"/>
                      <a:r>
                        <a:rPr lang="en-US" sz="2000" b="0" i="0" u="none" strike="noStrike">
                          <a:solidFill>
                            <a:schemeClr val="tx1"/>
                          </a:solidFill>
                          <a:effectLst/>
                          <a:latin typeface="Book Antiqua" panose="02040602050305030304" pitchFamily="18" charset="0"/>
                        </a:rPr>
                        <a:t>05b-Core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Screening for Clinical Depression and Follow-Up Plan</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Centers for Medicare &amp; Medicaid Services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Adolescent and Adult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5571933"/>
                  </a:ext>
                </a:extLst>
              </a:tr>
            </a:tbl>
          </a:graphicData>
        </a:graphic>
      </p:graphicFrame>
    </p:spTree>
    <p:extLst>
      <p:ext uri="{BB962C8B-B14F-4D97-AF65-F5344CB8AC3E}">
        <p14:creationId xmlns:p14="http://schemas.microsoft.com/office/powerpoint/2010/main" val="38192443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E6C-40D7-4A82-8EA2-9A91737FD264}"/>
              </a:ext>
            </a:extLst>
          </p:cNvPr>
          <p:cNvSpPr>
            <a:spLocks noGrp="1"/>
          </p:cNvSpPr>
          <p:nvPr>
            <p:ph type="title"/>
          </p:nvPr>
        </p:nvSpPr>
        <p:spPr/>
        <p:txBody>
          <a:bodyPr/>
          <a:lstStyle/>
          <a:p>
            <a:r>
              <a:rPr lang="en-US"/>
              <a:t>Aligned Measure Set Pediatric Measures – Menu Measures</a:t>
            </a:r>
          </a:p>
        </p:txBody>
      </p:sp>
      <p:graphicFrame>
        <p:nvGraphicFramePr>
          <p:cNvPr id="3" name="Table 2">
            <a:extLst>
              <a:ext uri="{FF2B5EF4-FFF2-40B4-BE49-F238E27FC236}">
                <a16:creationId xmlns:a16="http://schemas.microsoft.com/office/drawing/2014/main" id="{BF9B7F28-B7D0-4CA3-A85E-2366AAC15849}"/>
              </a:ext>
            </a:extLst>
          </p:cNvPr>
          <p:cNvGraphicFramePr>
            <a:graphicFrameLocks noGrp="1"/>
          </p:cNvGraphicFramePr>
          <p:nvPr/>
        </p:nvGraphicFramePr>
        <p:xfrm>
          <a:off x="378068" y="1112506"/>
          <a:ext cx="8607670" cy="5486807"/>
        </p:xfrm>
        <a:graphic>
          <a:graphicData uri="http://schemas.openxmlformats.org/drawingml/2006/table">
            <a:tbl>
              <a:tblPr/>
              <a:tblGrid>
                <a:gridCol w="1274886">
                  <a:extLst>
                    <a:ext uri="{9D8B030D-6E8A-4147-A177-3AD203B41FA5}">
                      <a16:colId xmlns:a16="http://schemas.microsoft.com/office/drawing/2014/main" val="448786336"/>
                    </a:ext>
                  </a:extLst>
                </a:gridCol>
                <a:gridCol w="4198690">
                  <a:extLst>
                    <a:ext uri="{9D8B030D-6E8A-4147-A177-3AD203B41FA5}">
                      <a16:colId xmlns:a16="http://schemas.microsoft.com/office/drawing/2014/main" val="3827324939"/>
                    </a:ext>
                  </a:extLst>
                </a:gridCol>
                <a:gridCol w="1315729">
                  <a:extLst>
                    <a:ext uri="{9D8B030D-6E8A-4147-A177-3AD203B41FA5}">
                      <a16:colId xmlns:a16="http://schemas.microsoft.com/office/drawing/2014/main" val="8627993"/>
                    </a:ext>
                  </a:extLst>
                </a:gridCol>
                <a:gridCol w="1818365">
                  <a:extLst>
                    <a:ext uri="{9D8B030D-6E8A-4147-A177-3AD203B41FA5}">
                      <a16:colId xmlns:a16="http://schemas.microsoft.com/office/drawing/2014/main" val="1138374567"/>
                    </a:ext>
                  </a:extLst>
                </a:gridCol>
              </a:tblGrid>
              <a:tr h="172720">
                <a:tc>
                  <a:txBody>
                    <a:bodyPr/>
                    <a:lstStyle/>
                    <a:p>
                      <a:pPr algn="ctr" fontAlgn="ctr"/>
                      <a:r>
                        <a:rPr lang="en-US" sz="1600" b="1" i="0" u="none" strike="noStrike">
                          <a:solidFill>
                            <a:srgbClr val="FFFFFF"/>
                          </a:solidFill>
                          <a:effectLst/>
                          <a:latin typeface="Book Antiqua" panose="02040602050305030304" pitchFamily="18" charset="0"/>
                        </a:rPr>
                        <a:t>#</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fontAlgn="ctr"/>
                      <a:r>
                        <a:rPr lang="en-US" sz="1600" b="1" i="0" u="none" strike="noStrike">
                          <a:solidFill>
                            <a:srgbClr val="FFFFFF"/>
                          </a:solidFill>
                          <a:effectLst/>
                          <a:latin typeface="Book Antiqua" panose="02040602050305030304" pitchFamily="18" charset="0"/>
                        </a:rPr>
                        <a:t>Measure Name</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fontAlgn="ctr"/>
                      <a:r>
                        <a:rPr lang="en-US" sz="1600" b="1" i="0" u="none" strike="noStrike">
                          <a:solidFill>
                            <a:srgbClr val="FFFFFF"/>
                          </a:solidFill>
                          <a:effectLst/>
                          <a:latin typeface="Book Antiqua" panose="02040602050305030304" pitchFamily="18" charset="0"/>
                        </a:rPr>
                        <a:t>Steward</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l" fontAlgn="ctr"/>
                      <a:r>
                        <a:rPr lang="en-US" sz="1600" b="1" i="0" u="none" strike="noStrike">
                          <a:solidFill>
                            <a:srgbClr val="FFFFFF"/>
                          </a:solidFill>
                          <a:effectLst/>
                          <a:latin typeface="Book Antiqua" panose="02040602050305030304" pitchFamily="18" charset="0"/>
                        </a:rPr>
                        <a:t>Populations</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3439950367"/>
                  </a:ext>
                </a:extLst>
              </a:tr>
              <a:tr h="345440">
                <a:tc>
                  <a:txBody>
                    <a:bodyPr/>
                    <a:lstStyle/>
                    <a:p>
                      <a:pPr algn="ctr" fontAlgn="ctr"/>
                      <a:r>
                        <a:rPr lang="en-US" sz="1600" b="0" i="0" u="none" strike="noStrike">
                          <a:solidFill>
                            <a:schemeClr val="tx1"/>
                          </a:solidFill>
                          <a:effectLst/>
                          <a:latin typeface="Book Antiqua" panose="02040602050305030304" pitchFamily="18" charset="0"/>
                        </a:rPr>
                        <a:t>09-Menu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Childhood Immunization Status (Combo 10)</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357729"/>
                  </a:ext>
                </a:extLst>
              </a:tr>
              <a:tr h="345440">
                <a:tc>
                  <a:txBody>
                    <a:bodyPr/>
                    <a:lstStyle/>
                    <a:p>
                      <a:pPr algn="ctr" fontAlgn="ctr"/>
                      <a:r>
                        <a:rPr lang="en-US" sz="1600" b="0" i="0" u="none" strike="noStrike">
                          <a:solidFill>
                            <a:schemeClr val="tx1"/>
                          </a:solidFill>
                          <a:effectLst/>
                          <a:latin typeface="Book Antiqua" panose="02040602050305030304" pitchFamily="18" charset="0"/>
                        </a:rPr>
                        <a:t>10-Menu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Immunizations for Adolescents (Combo 2)</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Adolescent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619958"/>
                  </a:ext>
                </a:extLst>
              </a:tr>
              <a:tr h="518160">
                <a:tc>
                  <a:txBody>
                    <a:bodyPr/>
                    <a:lstStyle/>
                    <a:p>
                      <a:pPr algn="ctr" fontAlgn="ctr"/>
                      <a:r>
                        <a:rPr lang="en-US" sz="1600" b="0" i="0" u="none" strike="noStrike">
                          <a:solidFill>
                            <a:schemeClr val="tx1"/>
                          </a:solidFill>
                          <a:effectLst/>
                          <a:latin typeface="Book Antiqua" panose="02040602050305030304" pitchFamily="18" charset="0"/>
                        </a:rPr>
                        <a:t>11-Menu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Influenza Immunization</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AMA-PCPI</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 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075528"/>
                  </a:ext>
                </a:extLst>
              </a:tr>
              <a:tr h="172720">
                <a:tc>
                  <a:txBody>
                    <a:bodyPr/>
                    <a:lstStyle/>
                    <a:p>
                      <a:pPr algn="ctr" fontAlgn="ctr"/>
                      <a:r>
                        <a:rPr lang="en-US" sz="1600" b="0" i="0" u="none" strike="noStrike">
                          <a:solidFill>
                            <a:schemeClr val="tx1"/>
                          </a:solidFill>
                          <a:effectLst/>
                          <a:latin typeface="Book Antiqua" panose="02040602050305030304" pitchFamily="18" charset="0"/>
                        </a:rPr>
                        <a:t>12-Menu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Chlamydia Screening - Ages 16-24</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Adolescent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122682"/>
                  </a:ext>
                </a:extLst>
              </a:tr>
              <a:tr h="345440">
                <a:tc>
                  <a:txBody>
                    <a:bodyPr/>
                    <a:lstStyle/>
                    <a:p>
                      <a:pPr algn="ctr" fontAlgn="ctr"/>
                      <a:r>
                        <a:rPr lang="en-US" sz="1600" b="0" i="0" u="none" strike="noStrike">
                          <a:solidFill>
                            <a:schemeClr val="tx1"/>
                          </a:solidFill>
                          <a:effectLst/>
                          <a:latin typeface="Book Antiqua" panose="02040602050305030304" pitchFamily="18" charset="0"/>
                        </a:rPr>
                        <a:t>16-Menu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Asthma Medication Ratio</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040539"/>
                  </a:ext>
                </a:extLst>
              </a:tr>
              <a:tr h="345440">
                <a:tc>
                  <a:txBody>
                    <a:bodyPr/>
                    <a:lstStyle/>
                    <a:p>
                      <a:pPr algn="ctr" fontAlgn="ctr"/>
                      <a:r>
                        <a:rPr lang="en-US" sz="1600" b="0" i="0" u="none" strike="noStrike">
                          <a:solidFill>
                            <a:schemeClr val="tx1"/>
                          </a:solidFill>
                          <a:effectLst/>
                          <a:latin typeface="Book Antiqua" panose="02040602050305030304" pitchFamily="18" charset="0"/>
                        </a:rPr>
                        <a:t>19-Menu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Metabolic Monitoring for Children and Adolescents on Antipsychotics</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721680"/>
                  </a:ext>
                </a:extLst>
              </a:tr>
              <a:tr h="518160">
                <a:tc>
                  <a:txBody>
                    <a:bodyPr/>
                    <a:lstStyle/>
                    <a:p>
                      <a:pPr algn="ctr" fontAlgn="ctr"/>
                      <a:r>
                        <a:rPr lang="en-US" sz="1600" b="0" i="0" u="none" strike="noStrike">
                          <a:solidFill>
                            <a:schemeClr val="tx1"/>
                          </a:solidFill>
                          <a:effectLst/>
                          <a:latin typeface="Book Antiqua" panose="02040602050305030304" pitchFamily="18" charset="0"/>
                        </a:rPr>
                        <a:t>20-Menu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Child and Adolescent Major Depressive Disorder: Suicide Risk Assessment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AMA-PCPI</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 Adolescent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081576"/>
                  </a:ext>
                </a:extLst>
              </a:tr>
              <a:tr h="518160">
                <a:tc>
                  <a:txBody>
                    <a:bodyPr/>
                    <a:lstStyle/>
                    <a:p>
                      <a:pPr algn="ctr" fontAlgn="ctr"/>
                      <a:r>
                        <a:rPr lang="en-US" sz="1600" b="0" i="0" u="none" strike="noStrike">
                          <a:solidFill>
                            <a:schemeClr val="tx1"/>
                          </a:solidFill>
                          <a:effectLst/>
                          <a:latin typeface="Book Antiqua" panose="02040602050305030304" pitchFamily="18" charset="0"/>
                        </a:rPr>
                        <a:t>21-Menu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Follow-Up After Hospitalization for Mental Illness (30-Day)</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 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60189"/>
                  </a:ext>
                </a:extLst>
              </a:tr>
              <a:tr h="518160">
                <a:tc>
                  <a:txBody>
                    <a:bodyPr/>
                    <a:lstStyle/>
                    <a:p>
                      <a:pPr algn="ctr" fontAlgn="ctr"/>
                      <a:r>
                        <a:rPr lang="en-US" sz="1600" b="0" i="0" u="none" strike="noStrike">
                          <a:solidFill>
                            <a:schemeClr val="tx1"/>
                          </a:solidFill>
                          <a:effectLst/>
                          <a:latin typeface="Book Antiqua" panose="02040602050305030304" pitchFamily="18" charset="0"/>
                        </a:rPr>
                        <a:t>22-Menu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Follow-Up After Hospitalization for Mental Illness (7-Day)</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 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924385"/>
                  </a:ext>
                </a:extLst>
              </a:tr>
              <a:tr h="518160">
                <a:tc>
                  <a:txBody>
                    <a:bodyPr/>
                    <a:lstStyle/>
                    <a:p>
                      <a:pPr algn="ctr" fontAlgn="ctr"/>
                      <a:r>
                        <a:rPr lang="en-US" sz="1600" b="0" i="0" u="none" strike="noStrike">
                          <a:solidFill>
                            <a:schemeClr val="tx1"/>
                          </a:solidFill>
                          <a:effectLst/>
                          <a:latin typeface="Book Antiqua" panose="02040602050305030304" pitchFamily="18" charset="0"/>
                        </a:rPr>
                        <a:t>23-Menu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Follow-up After Emergency Department Visit for Mental Health (7-Day)</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577271"/>
                  </a:ext>
                </a:extLst>
              </a:tr>
              <a:tr h="518160">
                <a:tc>
                  <a:txBody>
                    <a:bodyPr/>
                    <a:lstStyle/>
                    <a:p>
                      <a:pPr algn="ctr" fontAlgn="ctr"/>
                      <a:r>
                        <a:rPr lang="en-US" sz="1600" b="0" i="0" u="none" strike="noStrike">
                          <a:solidFill>
                            <a:schemeClr val="tx1"/>
                          </a:solidFill>
                          <a:effectLst/>
                          <a:latin typeface="Book Antiqua" panose="02040602050305030304" pitchFamily="18" charset="0"/>
                        </a:rPr>
                        <a:t>24-Menu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Continuity of Pharmacotherapy for Opioid Use Disorder</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RAND Corporation</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Children, 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088174"/>
                  </a:ext>
                </a:extLst>
              </a:tr>
              <a:tr h="345440">
                <a:tc>
                  <a:txBody>
                    <a:bodyPr/>
                    <a:lstStyle/>
                    <a:p>
                      <a:pPr algn="ctr" fontAlgn="ctr"/>
                      <a:r>
                        <a:rPr lang="en-US" sz="1600" b="0" i="0" u="none" strike="noStrike">
                          <a:solidFill>
                            <a:schemeClr val="tx1"/>
                          </a:solidFill>
                          <a:effectLst/>
                          <a:latin typeface="Book Antiqua" panose="02040602050305030304" pitchFamily="18" charset="0"/>
                        </a:rPr>
                        <a:t>25-Menu</a:t>
                      </a:r>
                    </a:p>
                  </a:txBody>
                  <a:tcPr marL="690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Use of Imaging Studies for Low Back Pain</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a:solidFill>
                            <a:schemeClr val="tx1"/>
                          </a:solidFill>
                          <a:effectLst/>
                          <a:latin typeface="Book Antiqua" panose="02040602050305030304" pitchFamily="18" charset="0"/>
                        </a:rPr>
                        <a:t>NCQA</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chemeClr val="tx1"/>
                          </a:solidFill>
                          <a:effectLst/>
                          <a:latin typeface="Book Antiqua" panose="02040602050305030304" pitchFamily="18" charset="0"/>
                        </a:rPr>
                        <a:t>Adolescent, Adult</a:t>
                      </a:r>
                    </a:p>
                  </a:txBody>
                  <a:tcPr marL="62179" marR="6909" marT="6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166846"/>
                  </a:ext>
                </a:extLst>
              </a:tr>
            </a:tbl>
          </a:graphicData>
        </a:graphic>
      </p:graphicFrame>
    </p:spTree>
    <p:extLst>
      <p:ext uri="{BB962C8B-B14F-4D97-AF65-F5344CB8AC3E}">
        <p14:creationId xmlns:p14="http://schemas.microsoft.com/office/powerpoint/2010/main" val="10583070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E6C-40D7-4A82-8EA2-9A91737FD264}"/>
              </a:ext>
            </a:extLst>
          </p:cNvPr>
          <p:cNvSpPr>
            <a:spLocks noGrp="1"/>
          </p:cNvSpPr>
          <p:nvPr>
            <p:ph type="title"/>
          </p:nvPr>
        </p:nvSpPr>
        <p:spPr/>
        <p:txBody>
          <a:bodyPr/>
          <a:lstStyle/>
          <a:p>
            <a:r>
              <a:rPr lang="en-US"/>
              <a:t>Aligned Measure Set Pediatric Measures – Monitoring Measures</a:t>
            </a:r>
          </a:p>
        </p:txBody>
      </p:sp>
      <p:graphicFrame>
        <p:nvGraphicFramePr>
          <p:cNvPr id="4" name="Table 3">
            <a:extLst>
              <a:ext uri="{FF2B5EF4-FFF2-40B4-BE49-F238E27FC236}">
                <a16:creationId xmlns:a16="http://schemas.microsoft.com/office/drawing/2014/main" id="{F772DA5C-CC70-49C1-A44E-3CF7157A3D21}"/>
              </a:ext>
            </a:extLst>
          </p:cNvPr>
          <p:cNvGraphicFramePr>
            <a:graphicFrameLocks noGrp="1"/>
          </p:cNvGraphicFramePr>
          <p:nvPr/>
        </p:nvGraphicFramePr>
        <p:xfrm>
          <a:off x="290146" y="1342289"/>
          <a:ext cx="8730761" cy="4943475"/>
        </p:xfrm>
        <a:graphic>
          <a:graphicData uri="http://schemas.openxmlformats.org/drawingml/2006/table">
            <a:tbl>
              <a:tblPr/>
              <a:tblGrid>
                <a:gridCol w="1469496">
                  <a:extLst>
                    <a:ext uri="{9D8B030D-6E8A-4147-A177-3AD203B41FA5}">
                      <a16:colId xmlns:a16="http://schemas.microsoft.com/office/drawing/2014/main" val="3778702"/>
                    </a:ext>
                  </a:extLst>
                </a:gridCol>
                <a:gridCol w="4082353">
                  <a:extLst>
                    <a:ext uri="{9D8B030D-6E8A-4147-A177-3AD203B41FA5}">
                      <a16:colId xmlns:a16="http://schemas.microsoft.com/office/drawing/2014/main" val="2908229438"/>
                    </a:ext>
                  </a:extLst>
                </a:gridCol>
                <a:gridCol w="1334543">
                  <a:extLst>
                    <a:ext uri="{9D8B030D-6E8A-4147-A177-3AD203B41FA5}">
                      <a16:colId xmlns:a16="http://schemas.microsoft.com/office/drawing/2014/main" val="1279717089"/>
                    </a:ext>
                  </a:extLst>
                </a:gridCol>
                <a:gridCol w="1844369">
                  <a:extLst>
                    <a:ext uri="{9D8B030D-6E8A-4147-A177-3AD203B41FA5}">
                      <a16:colId xmlns:a16="http://schemas.microsoft.com/office/drawing/2014/main" val="965093354"/>
                    </a:ext>
                  </a:extLst>
                </a:gridCol>
              </a:tblGrid>
              <a:tr h="238125">
                <a:tc>
                  <a:txBody>
                    <a:bodyPr/>
                    <a:lstStyle/>
                    <a:p>
                      <a:pPr algn="ctr" fontAlgn="ctr"/>
                      <a:r>
                        <a:rPr lang="en-US" sz="2000" b="1" i="0" u="none" strike="noStrike">
                          <a:solidFill>
                            <a:srgbClr val="FFFFFF"/>
                          </a:solidFill>
                          <a:effectLst/>
                          <a:latin typeface="Book Antiqua" panose="0204060205030503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fontAlgn="ctr"/>
                      <a:r>
                        <a:rPr lang="en-US" sz="2000" b="1" i="0" u="none" strike="noStrike">
                          <a:solidFill>
                            <a:srgbClr val="FFFFFF"/>
                          </a:solidFill>
                          <a:effectLst/>
                          <a:latin typeface="Book Antiqua" panose="02040602050305030304" pitchFamily="18" charset="0"/>
                        </a:rPr>
                        <a:t>Measure Name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fontAlgn="ctr"/>
                      <a:r>
                        <a:rPr lang="en-US" sz="2000" b="1" i="0" u="none" strike="noStrike">
                          <a:solidFill>
                            <a:srgbClr val="FFFFFF"/>
                          </a:solidFill>
                          <a:effectLst/>
                          <a:latin typeface="Book Antiqua" panose="02040602050305030304" pitchFamily="18" charset="0"/>
                        </a:rPr>
                        <a:t>Steward</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l" fontAlgn="ctr"/>
                      <a:r>
                        <a:rPr lang="en-US" sz="2000" b="1" i="0" u="none" strike="noStrike">
                          <a:solidFill>
                            <a:srgbClr val="FFFFFF"/>
                          </a:solidFill>
                          <a:effectLst/>
                          <a:latin typeface="Book Antiqua" panose="02040602050305030304" pitchFamily="18" charset="0"/>
                        </a:rPr>
                        <a:t>Populations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637561884"/>
                  </a:ext>
                </a:extLst>
              </a:tr>
              <a:tr h="476250">
                <a:tc>
                  <a:txBody>
                    <a:bodyPr/>
                    <a:lstStyle/>
                    <a:p>
                      <a:pPr algn="ctr" fontAlgn="ctr"/>
                      <a:r>
                        <a:rPr lang="en-US" sz="2000" b="0" i="0" u="none" strike="noStrike">
                          <a:solidFill>
                            <a:schemeClr val="tx1"/>
                          </a:solidFill>
                          <a:effectLst/>
                          <a:latin typeface="Book Antiqua" panose="02040602050305030304" pitchFamily="18" charset="0"/>
                        </a:rPr>
                        <a:t>26-Monitoring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Well-Child Visits in the First 15 Months of Life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NCQA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Children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032103"/>
                  </a:ext>
                </a:extLst>
              </a:tr>
              <a:tr h="476250">
                <a:tc>
                  <a:txBody>
                    <a:bodyPr/>
                    <a:lstStyle/>
                    <a:p>
                      <a:pPr algn="ctr" fontAlgn="ctr"/>
                      <a:r>
                        <a:rPr lang="en-US" sz="2000" b="0" i="0" u="none" strike="noStrike">
                          <a:solidFill>
                            <a:schemeClr val="tx1"/>
                          </a:solidFill>
                          <a:effectLst/>
                          <a:latin typeface="Book Antiqua" panose="02040602050305030304" pitchFamily="18" charset="0"/>
                        </a:rPr>
                        <a:t>27-Monitoring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Well-Child Visits in the 3rd, 4th, 5th, and 6th Years of Life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NCQA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Children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993620"/>
                  </a:ext>
                </a:extLst>
              </a:tr>
              <a:tr h="476250">
                <a:tc>
                  <a:txBody>
                    <a:bodyPr/>
                    <a:lstStyle/>
                    <a:p>
                      <a:pPr algn="ctr" fontAlgn="ctr"/>
                      <a:r>
                        <a:rPr lang="en-US" sz="2000" b="0" i="0" u="none" strike="noStrike">
                          <a:solidFill>
                            <a:schemeClr val="tx1"/>
                          </a:solidFill>
                          <a:effectLst/>
                          <a:latin typeface="Book Antiqua" panose="02040602050305030304" pitchFamily="18" charset="0"/>
                        </a:rPr>
                        <a:t>28-Monitoring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Adolescent Well-Care Visit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NCQA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Adolescent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304403"/>
                  </a:ext>
                </a:extLst>
              </a:tr>
              <a:tr h="714375">
                <a:tc>
                  <a:txBody>
                    <a:bodyPr/>
                    <a:lstStyle/>
                    <a:p>
                      <a:pPr algn="ctr" fontAlgn="ctr"/>
                      <a:r>
                        <a:rPr lang="en-US" sz="2000" b="0" i="0" u="none" strike="noStrike">
                          <a:solidFill>
                            <a:schemeClr val="tx1"/>
                          </a:solidFill>
                          <a:effectLst/>
                          <a:latin typeface="Book Antiqua" panose="02040602050305030304" pitchFamily="18" charset="0"/>
                        </a:rPr>
                        <a:t>31-Monitoring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Contraceptive Care - Postpartum</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U.S. Office of Pop. Affairs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Children, Adolescent, Adult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908648"/>
                  </a:ext>
                </a:extLst>
              </a:tr>
              <a:tr h="476250">
                <a:tc>
                  <a:txBody>
                    <a:bodyPr/>
                    <a:lstStyle/>
                    <a:p>
                      <a:pPr algn="ctr" fontAlgn="ctr"/>
                      <a:r>
                        <a:rPr lang="en-US" sz="2000" b="0" i="0" u="none" strike="noStrike">
                          <a:solidFill>
                            <a:schemeClr val="tx1"/>
                          </a:solidFill>
                          <a:effectLst/>
                          <a:latin typeface="Book Antiqua" panose="02040602050305030304" pitchFamily="18" charset="0"/>
                        </a:rPr>
                        <a:t>32-Monitoring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Prenatal &amp; Postpartum Care - Timeliness of Prenatal Care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NCQA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Adolescent, Adult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097743"/>
                  </a:ext>
                </a:extLst>
              </a:tr>
              <a:tr h="952500">
                <a:tc>
                  <a:txBody>
                    <a:bodyPr/>
                    <a:lstStyle/>
                    <a:p>
                      <a:pPr algn="ctr" fontAlgn="ctr"/>
                      <a:r>
                        <a:rPr lang="en-US" sz="2000" b="0" i="0" u="none" strike="noStrike">
                          <a:solidFill>
                            <a:schemeClr val="tx1"/>
                          </a:solidFill>
                          <a:effectLst/>
                          <a:latin typeface="Book Antiqua" panose="02040602050305030304" pitchFamily="18" charset="0"/>
                        </a:rPr>
                        <a:t>33-Monitoring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Incidence of Episiotomy</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000" b="0" i="0" u="none" strike="noStrike">
                          <a:solidFill>
                            <a:schemeClr val="tx1"/>
                          </a:solidFill>
                          <a:effectLst/>
                          <a:latin typeface="Book Antiqua" panose="02040602050305030304" pitchFamily="18" charset="0"/>
                        </a:rPr>
                        <a:t>Christiana Care Health System</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chemeClr val="tx1"/>
                          </a:solidFill>
                          <a:effectLst/>
                          <a:latin typeface="Book Antiqua" panose="02040602050305030304" pitchFamily="18" charset="0"/>
                        </a:rPr>
                        <a:t>Adolescent, Adult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245808"/>
                  </a:ext>
                </a:extLst>
              </a:tr>
            </a:tbl>
          </a:graphicData>
        </a:graphic>
      </p:graphicFrame>
    </p:spTree>
    <p:extLst>
      <p:ext uri="{BB962C8B-B14F-4D97-AF65-F5344CB8AC3E}">
        <p14:creationId xmlns:p14="http://schemas.microsoft.com/office/powerpoint/2010/main" val="427971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6604-E4DB-419D-9AF4-CB33B2DA6878}"/>
              </a:ext>
            </a:extLst>
          </p:cNvPr>
          <p:cNvSpPr>
            <a:spLocks noGrp="1"/>
          </p:cNvSpPr>
          <p:nvPr>
            <p:ph type="title"/>
          </p:nvPr>
        </p:nvSpPr>
        <p:spPr/>
        <p:txBody>
          <a:bodyPr/>
          <a:lstStyle/>
          <a:p>
            <a:r>
              <a:rPr lang="en-US"/>
              <a:t>Core Measure Performance</a:t>
            </a:r>
          </a:p>
        </p:txBody>
      </p:sp>
      <p:graphicFrame>
        <p:nvGraphicFramePr>
          <p:cNvPr id="7" name="Content Placeholder 6">
            <a:extLst>
              <a:ext uri="{FF2B5EF4-FFF2-40B4-BE49-F238E27FC236}">
                <a16:creationId xmlns:a16="http://schemas.microsoft.com/office/drawing/2014/main" id="{DA527394-58BC-420C-AE20-61F523F02AB9}"/>
              </a:ext>
            </a:extLst>
          </p:cNvPr>
          <p:cNvGraphicFramePr>
            <a:graphicFrameLocks noGrp="1"/>
          </p:cNvGraphicFramePr>
          <p:nvPr>
            <p:ph sz="half" idx="1"/>
            <p:extLst>
              <p:ext uri="{D42A27DB-BD31-4B8C-83A1-F6EECF244321}">
                <p14:modId xmlns:p14="http://schemas.microsoft.com/office/powerpoint/2010/main" val="1402890519"/>
              </p:ext>
            </p:extLst>
          </p:nvPr>
        </p:nvGraphicFramePr>
        <p:xfrm>
          <a:off x="244930" y="1668041"/>
          <a:ext cx="8806542" cy="4175125"/>
        </p:xfrm>
        <a:graphic>
          <a:graphicData uri="http://schemas.openxmlformats.org/drawingml/2006/table">
            <a:tbl>
              <a:tblPr/>
              <a:tblGrid>
                <a:gridCol w="4386942">
                  <a:extLst>
                    <a:ext uri="{9D8B030D-6E8A-4147-A177-3AD203B41FA5}">
                      <a16:colId xmlns:a16="http://schemas.microsoft.com/office/drawing/2014/main" val="756737723"/>
                    </a:ext>
                  </a:extLst>
                </a:gridCol>
                <a:gridCol w="746760">
                  <a:extLst>
                    <a:ext uri="{9D8B030D-6E8A-4147-A177-3AD203B41FA5}">
                      <a16:colId xmlns:a16="http://schemas.microsoft.com/office/drawing/2014/main" val="3498202396"/>
                    </a:ext>
                  </a:extLst>
                </a:gridCol>
                <a:gridCol w="670560">
                  <a:extLst>
                    <a:ext uri="{9D8B030D-6E8A-4147-A177-3AD203B41FA5}">
                      <a16:colId xmlns:a16="http://schemas.microsoft.com/office/drawing/2014/main" val="3646459071"/>
                    </a:ext>
                  </a:extLst>
                </a:gridCol>
                <a:gridCol w="670560">
                  <a:extLst>
                    <a:ext uri="{9D8B030D-6E8A-4147-A177-3AD203B41FA5}">
                      <a16:colId xmlns:a16="http://schemas.microsoft.com/office/drawing/2014/main" val="704531089"/>
                    </a:ext>
                  </a:extLst>
                </a:gridCol>
                <a:gridCol w="137160">
                  <a:extLst>
                    <a:ext uri="{9D8B030D-6E8A-4147-A177-3AD203B41FA5}">
                      <a16:colId xmlns:a16="http://schemas.microsoft.com/office/drawing/2014/main" val="1159574582"/>
                    </a:ext>
                  </a:extLst>
                </a:gridCol>
                <a:gridCol w="762000">
                  <a:extLst>
                    <a:ext uri="{9D8B030D-6E8A-4147-A177-3AD203B41FA5}">
                      <a16:colId xmlns:a16="http://schemas.microsoft.com/office/drawing/2014/main" val="3099660212"/>
                    </a:ext>
                  </a:extLst>
                </a:gridCol>
                <a:gridCol w="731520">
                  <a:extLst>
                    <a:ext uri="{9D8B030D-6E8A-4147-A177-3AD203B41FA5}">
                      <a16:colId xmlns:a16="http://schemas.microsoft.com/office/drawing/2014/main" val="1859868138"/>
                    </a:ext>
                  </a:extLst>
                </a:gridCol>
                <a:gridCol w="701040">
                  <a:extLst>
                    <a:ext uri="{9D8B030D-6E8A-4147-A177-3AD203B41FA5}">
                      <a16:colId xmlns:a16="http://schemas.microsoft.com/office/drawing/2014/main" val="2766908858"/>
                    </a:ext>
                  </a:extLst>
                </a:gridCol>
              </a:tblGrid>
              <a:tr h="0">
                <a:tc rowSpan="2">
                  <a:txBody>
                    <a:bodyPr/>
                    <a:lstStyle/>
                    <a:p>
                      <a:pPr algn="l" fontAlgn="b"/>
                      <a:r>
                        <a:rPr lang="en-US" sz="1800" b="1" i="0" u="none" strike="noStrike">
                          <a:solidFill>
                            <a:srgbClr val="FFFFFF"/>
                          </a:solidFill>
                          <a:effectLst/>
                          <a:latin typeface="Book Antiqua" panose="02040602050305030304" pitchFamily="18" charset="0"/>
                        </a:rPr>
                        <a:t>Measure</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gridSpan="3">
                  <a:txBody>
                    <a:bodyPr/>
                    <a:lstStyle/>
                    <a:p>
                      <a:pPr algn="ctr" fontAlgn="b"/>
                      <a:r>
                        <a:rPr lang="en-US" sz="1800" b="1" i="0" u="none" strike="noStrike">
                          <a:solidFill>
                            <a:srgbClr val="FFFFFF"/>
                          </a:solidFill>
                          <a:effectLst/>
                          <a:latin typeface="Book Antiqua" panose="02040602050305030304" pitchFamily="18" charset="0"/>
                        </a:rPr>
                        <a:t>Commercial</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a:noFill/>
                    </a:lnL>
                    <a:lnR w="12700" cap="flat" cmpd="sng" algn="ctr">
                      <a:solidFill>
                        <a:schemeClr val="tx1"/>
                      </a:solidFill>
                      <a:prstDash val="solid"/>
                      <a:round/>
                      <a:headEnd type="none" w="med" len="med"/>
                      <a:tailEnd type="none" w="med" len="med"/>
                    </a:lnR>
                    <a:lnT>
                      <a:noFill/>
                    </a:lnT>
                    <a:lnB>
                      <a:noFill/>
                    </a:lnB>
                    <a:solidFill>
                      <a:srgbClr val="002060"/>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3">
                  <a:txBody>
                    <a:bodyPr/>
                    <a:lstStyle/>
                    <a:p>
                      <a:pPr algn="ctr" fontAlgn="b"/>
                      <a:r>
                        <a:rPr lang="en-US" sz="1800" b="1" i="0" u="none" strike="noStrike">
                          <a:solidFill>
                            <a:srgbClr val="FFFFFF"/>
                          </a:solidFill>
                          <a:effectLst/>
                          <a:latin typeface="Book Antiqua" panose="02040602050305030304" pitchFamily="18" charset="0"/>
                        </a:rPr>
                        <a:t>Medicaid</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w="12700" cap="flat" cmpd="sng" algn="ctr">
                      <a:solidFill>
                        <a:schemeClr val="tx1"/>
                      </a:solidFill>
                      <a:prstDash val="solid"/>
                      <a:round/>
                      <a:headEnd type="none" w="med" len="med"/>
                      <a:tailEnd type="none" w="med" len="med"/>
                    </a:lnL>
                    <a:lnR>
                      <a:noFill/>
                    </a:lnR>
                    <a:lnT>
                      <a:noFill/>
                    </a:lnT>
                    <a:lnB>
                      <a:noFill/>
                    </a:lnB>
                    <a:solidFill>
                      <a:srgbClr val="44546A"/>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a:noFill/>
                    </a:lnL>
                    <a:lnR>
                      <a:noFill/>
                    </a:lnR>
                    <a:lnT>
                      <a:noFill/>
                    </a:lnT>
                    <a:lnB>
                      <a:noFill/>
                    </a:lnB>
                    <a:solidFill>
                      <a:srgbClr val="44546A"/>
                    </a:solidFill>
                  </a:tcPr>
                </a:tc>
                <a:extLst>
                  <a:ext uri="{0D108BD9-81ED-4DB2-BD59-A6C34878D82A}">
                    <a16:rowId xmlns:a16="http://schemas.microsoft.com/office/drawing/2014/main" val="3124598343"/>
                  </a:ext>
                </a:extLst>
              </a:tr>
              <a:tr h="325437">
                <a:tc vMerge="1">
                  <a:txBody>
                    <a:bodyPr/>
                    <a:lstStyle/>
                    <a:p>
                      <a:pPr algn="l" fontAlgn="b"/>
                      <a:endParaRPr lang="en-US" sz="1800" b="1" i="0" u="none" strike="noStrike">
                        <a:solidFill>
                          <a:srgbClr val="FFFFFF"/>
                        </a:solidFill>
                        <a:effectLst/>
                        <a:latin typeface="Calibri" panose="020F0502020204030204" pitchFamily="34" charset="0"/>
                      </a:endParaRPr>
                    </a:p>
                  </a:txBody>
                  <a:tcPr marL="5424" marR="5424" marT="5424" marB="0" anchor="b">
                    <a:lnL>
                      <a:noFill/>
                    </a:lnL>
                    <a:lnR>
                      <a:noFill/>
                    </a:lnR>
                    <a:lnT>
                      <a:noFill/>
                    </a:lnT>
                    <a:lnB>
                      <a:noFill/>
                    </a:lnB>
                    <a:solidFill>
                      <a:srgbClr val="002060"/>
                    </a:solid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5424" marR="5424" marT="54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val="3970750448"/>
                  </a:ext>
                </a:extLst>
              </a:tr>
              <a:tr h="325437">
                <a:tc>
                  <a:txBody>
                    <a:bodyPr/>
                    <a:lstStyle/>
                    <a:p>
                      <a:pPr algn="l" fontAlgn="t"/>
                      <a:r>
                        <a:rPr lang="en-US" sz="1800" b="0" i="0" u="none" strike="noStrike">
                          <a:solidFill>
                            <a:srgbClr val="000000"/>
                          </a:solidFill>
                          <a:effectLst/>
                          <a:latin typeface="Book Antiqua" panose="02040602050305030304" pitchFamily="18" charset="0"/>
                        </a:rPr>
                        <a:t>Comprehensive Diabetes Care: Hemoglobin A1c (HbA1c) Poor Control (&gt;9.0%)</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21.1</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20.8</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22.3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32.3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35.0</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 31.6</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3119427"/>
                  </a:ext>
                </a:extLst>
              </a:tr>
              <a:tr h="1084792">
                <a:tc>
                  <a:txBody>
                    <a:bodyPr/>
                    <a:lstStyle/>
                    <a:p>
                      <a:pPr algn="l" fontAlgn="t"/>
                      <a:r>
                        <a:rPr lang="en-US" sz="1800" b="0" i="0" u="none" strike="noStrike">
                          <a:solidFill>
                            <a:srgbClr val="000000"/>
                          </a:solidFill>
                          <a:effectLst/>
                          <a:latin typeface="Book Antiqua" panose="02040602050305030304" pitchFamily="18" charset="0"/>
                        </a:rPr>
                        <a:t>Controlling High Blood Pressure</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77.2</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74.1</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74.3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68.4</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66.3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66.7</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30434978"/>
                  </a:ext>
                </a:extLst>
              </a:tr>
              <a:tr h="759354">
                <a:tc>
                  <a:txBody>
                    <a:bodyPr/>
                    <a:lstStyle/>
                    <a:p>
                      <a:pPr algn="l" fontAlgn="t"/>
                      <a:r>
                        <a:rPr lang="en-US" sz="1800" b="0" i="0" u="none" strike="noStrike">
                          <a:solidFill>
                            <a:srgbClr val="000000"/>
                          </a:solidFill>
                          <a:effectLst/>
                          <a:latin typeface="Book Antiqua" panose="02040602050305030304" pitchFamily="18" charset="0"/>
                        </a:rPr>
                        <a:t>Initiation and Engagement of Alcohol and Other Drug Abuse or Dependence Treatment- Initiation of AOD</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33.3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64.5</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34.4</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43.0</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44.3</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47.5 </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85976520"/>
                  </a:ext>
                </a:extLst>
              </a:tr>
              <a:tr h="759354">
                <a:tc>
                  <a:txBody>
                    <a:bodyPr/>
                    <a:lstStyle/>
                    <a:p>
                      <a:pPr algn="l" fontAlgn="t"/>
                      <a:r>
                        <a:rPr lang="en-US" sz="1800" b="0" i="0" u="none" strike="noStrike">
                          <a:solidFill>
                            <a:srgbClr val="000000"/>
                          </a:solidFill>
                          <a:effectLst/>
                          <a:latin typeface="Book Antiqua" panose="02040602050305030304" pitchFamily="18" charset="0"/>
                        </a:rPr>
                        <a:t>Initiation and Engagement of Alcohol and Other Drug Abuse or Dependence Treatment- Engagement of AOD</a:t>
                      </a:r>
                    </a:p>
                  </a:txBody>
                  <a:tcPr marL="5424" marR="5424" marT="5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12.5</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15.7</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12.8</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17.7</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19.5</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18.9 </a:t>
                      </a:r>
                    </a:p>
                  </a:txBody>
                  <a:tcPr marL="5424" marR="5424" marT="54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87755174"/>
                  </a:ext>
                </a:extLst>
              </a:tr>
            </a:tbl>
          </a:graphicData>
        </a:graphic>
      </p:graphicFrame>
      <p:graphicFrame>
        <p:nvGraphicFramePr>
          <p:cNvPr id="4" name="Table 3">
            <a:extLst>
              <a:ext uri="{FF2B5EF4-FFF2-40B4-BE49-F238E27FC236}">
                <a16:creationId xmlns:a16="http://schemas.microsoft.com/office/drawing/2014/main" id="{E57286EF-14BC-48A2-A9CD-8918DACD2F8A}"/>
              </a:ext>
            </a:extLst>
          </p:cNvPr>
          <p:cNvGraphicFramePr>
            <a:graphicFrameLocks noGrp="1"/>
          </p:cNvGraphicFramePr>
          <p:nvPr>
            <p:extLst>
              <p:ext uri="{D42A27DB-BD31-4B8C-83A1-F6EECF244321}">
                <p14:modId xmlns:p14="http://schemas.microsoft.com/office/powerpoint/2010/main" val="3054301146"/>
              </p:ext>
            </p:extLst>
          </p:nvPr>
        </p:nvGraphicFramePr>
        <p:xfrm>
          <a:off x="244932" y="5534026"/>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sp>
        <p:nvSpPr>
          <p:cNvPr id="5" name="TextBox 4">
            <a:extLst>
              <a:ext uri="{FF2B5EF4-FFF2-40B4-BE49-F238E27FC236}">
                <a16:creationId xmlns:a16="http://schemas.microsoft.com/office/drawing/2014/main" id="{EB74D22F-22C8-461D-8A3A-C82B8601BA31}"/>
              </a:ext>
            </a:extLst>
          </p:cNvPr>
          <p:cNvSpPr txBox="1"/>
          <p:nvPr/>
        </p:nvSpPr>
        <p:spPr>
          <a:xfrm>
            <a:off x="244930" y="6160144"/>
            <a:ext cx="8077200" cy="523220"/>
          </a:xfrm>
          <a:prstGeom prst="rect">
            <a:avLst/>
          </a:prstGeom>
          <a:noFill/>
        </p:spPr>
        <p:txBody>
          <a:bodyPr wrap="square" rtlCol="0">
            <a:spAutoFit/>
          </a:bodyPr>
          <a:lstStyle/>
          <a:p>
            <a:r>
              <a:rPr lang="en-US" sz="1400" u="sng">
                <a:latin typeface="Book Antiqua" panose="02040602050305030304" pitchFamily="18" charset="0"/>
              </a:rPr>
              <a:t>Note</a:t>
            </a:r>
            <a:r>
              <a:rPr lang="en-US" sz="1400">
                <a:latin typeface="Book Antiqua" panose="02040602050305030304" pitchFamily="18" charset="0"/>
              </a:rPr>
              <a:t>: Data are not provided for: CG-CAHPS, Depression Remission and Response, Depression Remission, Depression Response, Depression Screening and Follow-up.</a:t>
            </a:r>
          </a:p>
        </p:txBody>
      </p:sp>
    </p:spTree>
    <p:extLst>
      <p:ext uri="{BB962C8B-B14F-4D97-AF65-F5344CB8AC3E}">
        <p14:creationId xmlns:p14="http://schemas.microsoft.com/office/powerpoint/2010/main" val="9906886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600" y="1956673"/>
            <a:ext cx="7780952" cy="4047619"/>
          </a:xfrm>
          <a:prstGeom prst="rect">
            <a:avLst/>
          </a:prstGeom>
          <a:noFill/>
          <a:ln>
            <a:noFill/>
          </a:ln>
        </p:spPr>
      </p:pic>
      <p:sp>
        <p:nvSpPr>
          <p:cNvPr id="2" name="Title 1">
            <a:extLst>
              <a:ext uri="{FF2B5EF4-FFF2-40B4-BE49-F238E27FC236}">
                <a16:creationId xmlns:a16="http://schemas.microsoft.com/office/drawing/2014/main" id="{6F3C2254-EAAA-49FF-BBFA-49F8174E9584}"/>
              </a:ext>
            </a:extLst>
          </p:cNvPr>
          <p:cNvSpPr>
            <a:spLocks noGrp="1"/>
          </p:cNvSpPr>
          <p:nvPr>
            <p:ph type="title"/>
          </p:nvPr>
        </p:nvSpPr>
        <p:spPr/>
        <p:txBody>
          <a:bodyPr/>
          <a:lstStyle/>
          <a:p>
            <a:r>
              <a:rPr lang="en-US"/>
              <a:t>Notes on using Zoom (continued)</a:t>
            </a:r>
          </a:p>
        </p:txBody>
      </p:sp>
      <p:sp>
        <p:nvSpPr>
          <p:cNvPr id="3" name="Content Placeholder 2">
            <a:extLst>
              <a:ext uri="{FF2B5EF4-FFF2-40B4-BE49-F238E27FC236}">
                <a16:creationId xmlns:a16="http://schemas.microsoft.com/office/drawing/2014/main" id="{41687A8C-9B41-4FA7-88B2-C2BBEE2C4D98}"/>
              </a:ext>
            </a:extLst>
          </p:cNvPr>
          <p:cNvSpPr>
            <a:spLocks noGrp="1"/>
          </p:cNvSpPr>
          <p:nvPr>
            <p:ph sz="half" idx="1"/>
          </p:nvPr>
        </p:nvSpPr>
        <p:spPr>
          <a:xfrm>
            <a:off x="533400" y="1371600"/>
            <a:ext cx="8373932" cy="1016598"/>
          </a:xfrm>
        </p:spPr>
        <p:txBody>
          <a:bodyPr/>
          <a:lstStyle/>
          <a:p>
            <a:r>
              <a:rPr lang="en-US" sz="1800"/>
              <a:t>If you would like to speak and don’t want to interrupt, zoom has a </a:t>
            </a:r>
            <a:r>
              <a:rPr lang="en-US" sz="1800">
                <a:solidFill>
                  <a:srgbClr val="FF0000"/>
                </a:solidFill>
              </a:rPr>
              <a:t>raise hand </a:t>
            </a:r>
            <a:r>
              <a:rPr lang="en-US" sz="1800"/>
              <a:t>feature that will indicate to the group that you would like to comment. It will be visible after you have opened the Participants pane (per the last slide).</a:t>
            </a:r>
          </a:p>
        </p:txBody>
      </p:sp>
      <p:sp>
        <p:nvSpPr>
          <p:cNvPr id="7" name="Oval 6"/>
          <p:cNvSpPr/>
          <p:nvPr/>
        </p:nvSpPr>
        <p:spPr bwMode="auto">
          <a:xfrm>
            <a:off x="6665860" y="5206283"/>
            <a:ext cx="537882" cy="785308"/>
          </a:xfrm>
          <a:prstGeom prst="ellipse">
            <a:avLst/>
          </a:prstGeom>
          <a:noFill/>
          <a:ln w="38100"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12" name="Rectangle 11"/>
          <p:cNvSpPr/>
          <p:nvPr/>
        </p:nvSpPr>
        <p:spPr>
          <a:xfrm>
            <a:off x="736600" y="5991591"/>
            <a:ext cx="8084671" cy="646331"/>
          </a:xfrm>
          <a:prstGeom prst="rect">
            <a:avLst/>
          </a:prstGeom>
        </p:spPr>
        <p:txBody>
          <a:bodyPr wrap="square">
            <a:spAutoFit/>
          </a:bodyPr>
          <a:lstStyle/>
          <a:p>
            <a:pPr marL="285750" indent="-285750">
              <a:buSzPct val="200000"/>
              <a:buFont typeface="Wingdings" panose="05000000000000000000" pitchFamily="2" charset="2"/>
              <a:buChar char="§"/>
            </a:pPr>
            <a:r>
              <a:rPr lang="en-US" b="1">
                <a:latin typeface="Book Antiqua" panose="02040602050305030304" pitchFamily="18" charset="0"/>
              </a:rPr>
              <a:t>Reach out to Lisa (</a:t>
            </a:r>
            <a:r>
              <a:rPr lang="en-US" b="1">
                <a:solidFill>
                  <a:srgbClr val="0070C0"/>
                </a:solidFill>
                <a:latin typeface="Book Antiqua" panose="02040602050305030304" pitchFamily="18" charset="0"/>
                <a:hlinkClick r:id="rId3">
                  <a:extLst>
                    <a:ext uri="{A12FA001-AC4F-418D-AE19-62706E023703}">
                      <ahyp:hlinkClr xmlns:ahyp="http://schemas.microsoft.com/office/drawing/2018/hyperlinkcolor" val="tx"/>
                    </a:ext>
                  </a:extLst>
                </a:hlinkClick>
              </a:rPr>
              <a:t>Lisa.Ahlgren@state.ma.us</a:t>
            </a:r>
            <a:r>
              <a:rPr lang="en-US" b="1">
                <a:latin typeface="Book Antiqua" panose="02040602050305030304" pitchFamily="18" charset="0"/>
              </a:rPr>
              <a:t>) if any other questions or concerns</a:t>
            </a:r>
          </a:p>
        </p:txBody>
      </p:sp>
      <p:sp>
        <p:nvSpPr>
          <p:cNvPr id="13" name="Rectangle 12"/>
          <p:cNvSpPr/>
          <p:nvPr/>
        </p:nvSpPr>
        <p:spPr bwMode="auto">
          <a:xfrm>
            <a:off x="645459" y="2280621"/>
            <a:ext cx="258183" cy="322730"/>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8" name="Arrow: Right 7">
            <a:extLst>
              <a:ext uri="{FF2B5EF4-FFF2-40B4-BE49-F238E27FC236}">
                <a16:creationId xmlns:a16="http://schemas.microsoft.com/office/drawing/2014/main" id="{AB4C2009-AD0B-4FC1-A1CE-C5028150B131}"/>
              </a:ext>
            </a:extLst>
          </p:cNvPr>
          <p:cNvSpPr/>
          <p:nvPr/>
        </p:nvSpPr>
        <p:spPr>
          <a:xfrm rot="1387837">
            <a:off x="6109924" y="5055344"/>
            <a:ext cx="480041"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67B1"/>
              </a:solidFill>
            </a:endParaRPr>
          </a:p>
        </p:txBody>
      </p:sp>
    </p:spTree>
    <p:extLst>
      <p:ext uri="{BB962C8B-B14F-4D97-AF65-F5344CB8AC3E}">
        <p14:creationId xmlns:p14="http://schemas.microsoft.com/office/powerpoint/2010/main" val="10151162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9523-9E25-4533-AB3A-D1133159BC77}"/>
              </a:ext>
            </a:extLst>
          </p:cNvPr>
          <p:cNvSpPr>
            <a:spLocks noGrp="1"/>
          </p:cNvSpPr>
          <p:nvPr>
            <p:ph type="title"/>
          </p:nvPr>
        </p:nvSpPr>
        <p:spPr/>
        <p:txBody>
          <a:bodyPr/>
          <a:lstStyle/>
          <a:p>
            <a:r>
              <a:rPr lang="en-US"/>
              <a:t>Menu Measure Performance (1 of 2)</a:t>
            </a:r>
          </a:p>
        </p:txBody>
      </p:sp>
      <p:graphicFrame>
        <p:nvGraphicFramePr>
          <p:cNvPr id="6" name="Content Placeholder 5">
            <a:extLst>
              <a:ext uri="{FF2B5EF4-FFF2-40B4-BE49-F238E27FC236}">
                <a16:creationId xmlns:a16="http://schemas.microsoft.com/office/drawing/2014/main" id="{82679955-AA72-4C1C-AF64-B5B6C75EE416}"/>
              </a:ext>
            </a:extLst>
          </p:cNvPr>
          <p:cNvGraphicFramePr>
            <a:graphicFrameLocks noGrp="1"/>
          </p:cNvGraphicFramePr>
          <p:nvPr>
            <p:ph sz="half" idx="1"/>
            <p:extLst>
              <p:ext uri="{D42A27DB-BD31-4B8C-83A1-F6EECF244321}">
                <p14:modId xmlns:p14="http://schemas.microsoft.com/office/powerpoint/2010/main" val="1096666110"/>
              </p:ext>
            </p:extLst>
          </p:nvPr>
        </p:nvGraphicFramePr>
        <p:xfrm>
          <a:off x="244932" y="1059150"/>
          <a:ext cx="8806538" cy="4104699"/>
        </p:xfrm>
        <a:graphic>
          <a:graphicData uri="http://schemas.openxmlformats.org/drawingml/2006/table">
            <a:tbl>
              <a:tblPr/>
              <a:tblGrid>
                <a:gridCol w="4432576">
                  <a:extLst>
                    <a:ext uri="{9D8B030D-6E8A-4147-A177-3AD203B41FA5}">
                      <a16:colId xmlns:a16="http://schemas.microsoft.com/office/drawing/2014/main" val="93789346"/>
                    </a:ext>
                  </a:extLst>
                </a:gridCol>
                <a:gridCol w="791308">
                  <a:extLst>
                    <a:ext uri="{9D8B030D-6E8A-4147-A177-3AD203B41FA5}">
                      <a16:colId xmlns:a16="http://schemas.microsoft.com/office/drawing/2014/main" val="2964793677"/>
                    </a:ext>
                  </a:extLst>
                </a:gridCol>
                <a:gridCol w="773723">
                  <a:extLst>
                    <a:ext uri="{9D8B030D-6E8A-4147-A177-3AD203B41FA5}">
                      <a16:colId xmlns:a16="http://schemas.microsoft.com/office/drawing/2014/main" val="2971671274"/>
                    </a:ext>
                  </a:extLst>
                </a:gridCol>
                <a:gridCol w="665453">
                  <a:extLst>
                    <a:ext uri="{9D8B030D-6E8A-4147-A177-3AD203B41FA5}">
                      <a16:colId xmlns:a16="http://schemas.microsoft.com/office/drawing/2014/main" val="965390495"/>
                    </a:ext>
                  </a:extLst>
                </a:gridCol>
                <a:gridCol w="99696">
                  <a:extLst>
                    <a:ext uri="{9D8B030D-6E8A-4147-A177-3AD203B41FA5}">
                      <a16:colId xmlns:a16="http://schemas.microsoft.com/office/drawing/2014/main" val="1018046623"/>
                    </a:ext>
                  </a:extLst>
                </a:gridCol>
                <a:gridCol w="731109">
                  <a:extLst>
                    <a:ext uri="{9D8B030D-6E8A-4147-A177-3AD203B41FA5}">
                      <a16:colId xmlns:a16="http://schemas.microsoft.com/office/drawing/2014/main" val="3631229383"/>
                    </a:ext>
                  </a:extLst>
                </a:gridCol>
                <a:gridCol w="531716">
                  <a:extLst>
                    <a:ext uri="{9D8B030D-6E8A-4147-A177-3AD203B41FA5}">
                      <a16:colId xmlns:a16="http://schemas.microsoft.com/office/drawing/2014/main" val="3119357664"/>
                    </a:ext>
                  </a:extLst>
                </a:gridCol>
                <a:gridCol w="780957">
                  <a:extLst>
                    <a:ext uri="{9D8B030D-6E8A-4147-A177-3AD203B41FA5}">
                      <a16:colId xmlns:a16="http://schemas.microsoft.com/office/drawing/2014/main" val="461363577"/>
                    </a:ext>
                  </a:extLst>
                </a:gridCol>
              </a:tblGrid>
              <a:tr h="253118">
                <a:tc rowSpan="2">
                  <a:txBody>
                    <a:bodyPr/>
                    <a:lstStyle/>
                    <a:p>
                      <a:pPr algn="l" fontAlgn="b"/>
                      <a:r>
                        <a:rPr lang="en-US" sz="1800" b="1" i="0" u="none" strike="noStrike">
                          <a:solidFill>
                            <a:srgbClr val="FFFFFF"/>
                          </a:solidFill>
                          <a:effectLst/>
                          <a:latin typeface="Book Antiqua" panose="02040602050305030304" pitchFamily="18" charset="0"/>
                        </a:rPr>
                        <a:t>Measure</a:t>
                      </a: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gridSpan="3">
                  <a:txBody>
                    <a:bodyPr/>
                    <a:lstStyle/>
                    <a:p>
                      <a:pPr algn="ctr" fontAlgn="b"/>
                      <a:r>
                        <a:rPr lang="en-US" sz="1800" b="1" i="0" u="none" strike="noStrike">
                          <a:solidFill>
                            <a:srgbClr val="FFFFFF"/>
                          </a:solidFill>
                          <a:effectLst/>
                          <a:latin typeface="Book Antiqua" panose="02040602050305030304" pitchFamily="18" charset="0"/>
                        </a:rPr>
                        <a:t>Commercial</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en-US" sz="1800" b="1" i="0" u="none" strike="noStrike">
                          <a:solidFill>
                            <a:srgbClr val="FFFFFF"/>
                          </a:solidFill>
                          <a:effectLst/>
                          <a:latin typeface="Book Antiqua" panose="02040602050305030304" pitchFamily="18" charset="0"/>
                        </a:rPr>
                        <a:t>MassHealth</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53353258"/>
                  </a:ext>
                </a:extLst>
              </a:tr>
              <a:tr h="294073">
                <a:tc v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410548066"/>
                  </a:ext>
                </a:extLst>
              </a:tr>
              <a:tr h="168745">
                <a:tc>
                  <a:txBody>
                    <a:bodyPr/>
                    <a:lstStyle/>
                    <a:p>
                      <a:pPr algn="l" fontAlgn="t"/>
                      <a:r>
                        <a:rPr lang="en-US" sz="1800" b="0" i="0" u="none" strike="noStrike">
                          <a:solidFill>
                            <a:srgbClr val="000000"/>
                          </a:solidFill>
                          <a:effectLst/>
                          <a:latin typeface="Book Antiqua" panose="02040602050305030304" pitchFamily="18" charset="0"/>
                        </a:rPr>
                        <a:t>Asthma Medication Ratio</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76.6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r>
                        <a:rPr lang="en-US" sz="1800" b="0" i="0" u="none" strike="noStrike">
                          <a:solidFill>
                            <a:srgbClr val="000000"/>
                          </a:solidFill>
                          <a:effectLst/>
                          <a:latin typeface="Book Antiqua" panose="02040602050305030304" pitchFamily="18" charset="0"/>
                        </a:rPr>
                        <a:t>76.1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t"/>
                      <a:r>
                        <a:rPr lang="en-US" sz="1800" b="0" i="0" u="none" strike="noStrike">
                          <a:solidFill>
                            <a:srgbClr val="000000"/>
                          </a:solidFill>
                          <a:effectLst/>
                          <a:latin typeface="Book Antiqua" panose="02040602050305030304" pitchFamily="18" charset="0"/>
                        </a:rPr>
                        <a:t>75.5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52.0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t"/>
                      <a:r>
                        <a:rPr lang="en-US" sz="1800" b="0" i="0" u="none" strike="noStrike">
                          <a:solidFill>
                            <a:srgbClr val="000000"/>
                          </a:solidFill>
                          <a:effectLst/>
                          <a:latin typeface="Book Antiqua" panose="02040602050305030304" pitchFamily="18" charset="0"/>
                        </a:rPr>
                        <a:t>57.8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t"/>
                      <a:r>
                        <a:rPr lang="en-US" sz="1800" b="0" i="0" u="none" strike="noStrike">
                          <a:solidFill>
                            <a:srgbClr val="000000"/>
                          </a:solidFill>
                          <a:effectLst/>
                          <a:latin typeface="Book Antiqua" panose="02040602050305030304" pitchFamily="18" charset="0"/>
                        </a:rPr>
                        <a:t> 58.7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extLst>
                  <a:ext uri="{0D108BD9-81ED-4DB2-BD59-A6C34878D82A}">
                    <a16:rowId xmlns:a16="http://schemas.microsoft.com/office/drawing/2014/main" val="3919010749"/>
                  </a:ext>
                </a:extLst>
              </a:tr>
              <a:tr h="421863">
                <a:tc>
                  <a:txBody>
                    <a:bodyPr/>
                    <a:lstStyle/>
                    <a:p>
                      <a:pPr algn="l" fontAlgn="t"/>
                      <a:r>
                        <a:rPr lang="en-US" sz="1800" b="0" i="0" u="none" strike="noStrike">
                          <a:solidFill>
                            <a:srgbClr val="000000"/>
                          </a:solidFill>
                          <a:effectLst/>
                          <a:latin typeface="Book Antiqua" panose="02040602050305030304" pitchFamily="18" charset="0"/>
                        </a:rPr>
                        <a:t>Breast Cancer Screening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83.8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74.1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69.6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68.5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66626271"/>
                  </a:ext>
                </a:extLst>
              </a:tr>
              <a:tr h="84373">
                <a:tc>
                  <a:txBody>
                    <a:bodyPr/>
                    <a:lstStyle/>
                    <a:p>
                      <a:pPr algn="l" fontAlgn="t"/>
                      <a:r>
                        <a:rPr lang="en-US" sz="1800" b="0" i="0" u="none" strike="noStrike">
                          <a:solidFill>
                            <a:srgbClr val="000000"/>
                          </a:solidFill>
                          <a:effectLst/>
                          <a:latin typeface="Book Antiqua" panose="02040602050305030304" pitchFamily="18" charset="0"/>
                        </a:rPr>
                        <a:t>Cervical Cancer Screening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86.1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85.4</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84.2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70.6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71.5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70.8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56751920"/>
                  </a:ext>
                </a:extLst>
              </a:tr>
              <a:tr h="337491">
                <a:tc>
                  <a:txBody>
                    <a:bodyPr/>
                    <a:lstStyle/>
                    <a:p>
                      <a:pPr algn="l" fontAlgn="t"/>
                      <a:r>
                        <a:rPr lang="en-US" sz="1800" b="0" i="0" u="none" strike="noStrike">
                          <a:solidFill>
                            <a:srgbClr val="000000"/>
                          </a:solidFill>
                          <a:effectLst/>
                          <a:latin typeface="Book Antiqua" panose="02040602050305030304" pitchFamily="18" charset="0"/>
                        </a:rPr>
                        <a:t>Childhood Immunization Status (Combo 10)</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73.0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70.3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51.9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52.0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50.6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170312689"/>
                  </a:ext>
                </a:extLst>
              </a:tr>
              <a:tr h="168745">
                <a:tc>
                  <a:txBody>
                    <a:bodyPr/>
                    <a:lstStyle/>
                    <a:p>
                      <a:pPr algn="l" fontAlgn="t"/>
                      <a:r>
                        <a:rPr lang="en-US" sz="1800" b="0" i="0" u="none" strike="noStrike">
                          <a:solidFill>
                            <a:srgbClr val="000000"/>
                          </a:solidFill>
                          <a:effectLst/>
                          <a:latin typeface="Book Antiqua" panose="02040602050305030304" pitchFamily="18" charset="0"/>
                        </a:rPr>
                        <a:t>Chlamydia Screening - Ages 16-24</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72.9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73.7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71.5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72.3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72.1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2432977108"/>
                  </a:ext>
                </a:extLst>
              </a:tr>
              <a:tr h="337491">
                <a:tc>
                  <a:txBody>
                    <a:bodyPr/>
                    <a:lstStyle/>
                    <a:p>
                      <a:pPr algn="l" fontAlgn="t"/>
                      <a:r>
                        <a:rPr lang="en-US" sz="1800" b="0" i="0" u="none" strike="noStrike">
                          <a:solidFill>
                            <a:srgbClr val="000000"/>
                          </a:solidFill>
                          <a:effectLst/>
                          <a:latin typeface="Book Antiqua" panose="02040602050305030304" pitchFamily="18" charset="0"/>
                        </a:rPr>
                        <a:t>Colorectal Cancer Screening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76.6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77.2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79.0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t"/>
                      <a:r>
                        <a:rPr lang="en-US" sz="1800" b="0" i="0" u="none" strike="noStrike">
                          <a:solidFill>
                            <a:srgbClr val="000000"/>
                          </a:solidFill>
                          <a:effectLst/>
                          <a:latin typeface="Book Antiqua" panose="02040602050305030304" pitchFamily="18" charset="0"/>
                        </a:rPr>
                        <a:t>NA - SCO only </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800" b="0" i="0" u="none" strike="noStrike">
                        <a:solidFill>
                          <a:srgbClr val="000000"/>
                        </a:solidFill>
                        <a:effectLst/>
                        <a:latin typeface="Book Antiqua" panose="02040602050305030304" pitchFamily="18" charset="0"/>
                      </a:endParaRP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800" b="0" i="0" u="none" strike="noStrike">
                        <a:solidFill>
                          <a:srgbClr val="000000"/>
                        </a:solidFill>
                        <a:effectLst/>
                        <a:latin typeface="Book Antiqua" panose="02040602050305030304" pitchFamily="18" charset="0"/>
                      </a:endParaRP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027497"/>
                  </a:ext>
                </a:extLst>
              </a:tr>
              <a:tr h="421863">
                <a:tc>
                  <a:txBody>
                    <a:bodyPr/>
                    <a:lstStyle/>
                    <a:p>
                      <a:pPr algn="l" fontAlgn="t"/>
                      <a:r>
                        <a:rPr lang="en-US" sz="1800" b="0" i="0" u="none" strike="noStrike">
                          <a:solidFill>
                            <a:srgbClr val="000000"/>
                          </a:solidFill>
                          <a:effectLst/>
                          <a:latin typeface="Book Antiqua" panose="02040602050305030304" pitchFamily="18" charset="0"/>
                        </a:rPr>
                        <a:t>Comprehensive Diabetes Care: Blood Pressure Control (&lt;140/90 mm Hg)</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80.6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76.7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76.3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72.9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71.1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69.0</a:t>
                      </a:r>
                      <a:r>
                        <a:rPr lang="en-US" sz="1800" baseline="30000">
                          <a:latin typeface="Book Antiqua" panose="02040602050305030304" pitchFamily="18" charset="0"/>
                        </a:rPr>
                        <a:t>1</a:t>
                      </a:r>
                      <a:endParaRPr lang="en-US" sz="1800" b="0" i="0" u="none" strike="noStrike">
                        <a:solidFill>
                          <a:srgbClr val="000000"/>
                        </a:solidFill>
                        <a:effectLst/>
                        <a:latin typeface="Book Antiqua" panose="02040602050305030304" pitchFamily="18" charset="0"/>
                      </a:endParaRP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78397385"/>
                  </a:ext>
                </a:extLst>
              </a:tr>
              <a:tr h="253118">
                <a:tc>
                  <a:txBody>
                    <a:bodyPr/>
                    <a:lstStyle/>
                    <a:p>
                      <a:pPr algn="l" fontAlgn="t"/>
                      <a:r>
                        <a:rPr lang="en-US" sz="1800" b="0" i="0" u="none" strike="noStrike">
                          <a:solidFill>
                            <a:srgbClr val="000000"/>
                          </a:solidFill>
                          <a:effectLst/>
                          <a:latin typeface="Book Antiqua" panose="02040602050305030304" pitchFamily="18" charset="0"/>
                        </a:rPr>
                        <a:t>Comprehensive Diabetes Care: Eye Exam</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74.7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73.1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63.4</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66.1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68.0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38906313"/>
                  </a:ext>
                </a:extLst>
              </a:tr>
              <a:tr h="253118">
                <a:tc>
                  <a:txBody>
                    <a:bodyPr/>
                    <a:lstStyle/>
                    <a:p>
                      <a:pPr algn="l" fontAlgn="t"/>
                      <a:r>
                        <a:rPr lang="en-US" sz="1800" b="0" i="0" u="none" strike="noStrike">
                          <a:solidFill>
                            <a:srgbClr val="000000"/>
                          </a:solidFill>
                          <a:effectLst/>
                          <a:latin typeface="Book Antiqua" panose="02040602050305030304" pitchFamily="18" charset="0"/>
                        </a:rPr>
                        <a:t>Follow-up After Emergency Department Visit for Mental Illness (7-Day)</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No data</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70.9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69.7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No data</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78.3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76.6 </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3852071486"/>
                  </a:ext>
                </a:extLst>
              </a:tr>
            </a:tbl>
          </a:graphicData>
        </a:graphic>
      </p:graphicFrame>
      <p:graphicFrame>
        <p:nvGraphicFramePr>
          <p:cNvPr id="4" name="Table 3">
            <a:extLst>
              <a:ext uri="{FF2B5EF4-FFF2-40B4-BE49-F238E27FC236}">
                <a16:creationId xmlns:a16="http://schemas.microsoft.com/office/drawing/2014/main" id="{9EA07572-4ED9-4D92-AD93-80F159EAABAB}"/>
              </a:ext>
            </a:extLst>
          </p:cNvPr>
          <p:cNvGraphicFramePr>
            <a:graphicFrameLocks noGrp="1"/>
          </p:cNvGraphicFramePr>
          <p:nvPr>
            <p:extLst>
              <p:ext uri="{D42A27DB-BD31-4B8C-83A1-F6EECF244321}">
                <p14:modId xmlns:p14="http://schemas.microsoft.com/office/powerpoint/2010/main" val="2191333785"/>
              </p:ext>
            </p:extLst>
          </p:nvPr>
        </p:nvGraphicFramePr>
        <p:xfrm>
          <a:off x="244930" y="5186789"/>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sp>
        <p:nvSpPr>
          <p:cNvPr id="5" name="TextBox 4">
            <a:extLst>
              <a:ext uri="{FF2B5EF4-FFF2-40B4-BE49-F238E27FC236}">
                <a16:creationId xmlns:a16="http://schemas.microsoft.com/office/drawing/2014/main" id="{40036D69-C623-4CD3-B412-344637557448}"/>
              </a:ext>
            </a:extLst>
          </p:cNvPr>
          <p:cNvSpPr txBox="1"/>
          <p:nvPr/>
        </p:nvSpPr>
        <p:spPr>
          <a:xfrm>
            <a:off x="244930" y="5813762"/>
            <a:ext cx="8806540" cy="954107"/>
          </a:xfrm>
          <a:prstGeom prst="rect">
            <a:avLst/>
          </a:prstGeom>
          <a:noFill/>
        </p:spPr>
        <p:txBody>
          <a:bodyPr wrap="square" rtlCol="0">
            <a:spAutoFit/>
          </a:bodyPr>
          <a:lstStyle/>
          <a:p>
            <a:r>
              <a:rPr lang="en-US" sz="1400" baseline="30000">
                <a:latin typeface="Book Antiqua" panose="02040602050305030304" pitchFamily="18" charset="0"/>
              </a:rPr>
              <a:t>1</a:t>
            </a:r>
            <a:r>
              <a:rPr lang="en-US" sz="1400">
                <a:latin typeface="Book Antiqua" panose="02040602050305030304" pitchFamily="18" charset="0"/>
              </a:rPr>
              <a:t>One MCO did not do medical record review (resulting in a rate of 0%), likely pulling down the MassHealth rate by 3-4 percentage points.</a:t>
            </a:r>
          </a:p>
          <a:p>
            <a:r>
              <a:rPr lang="en-US" sz="1400" u="sng">
                <a:latin typeface="Book Antiqua" panose="02040602050305030304" pitchFamily="18" charset="0"/>
              </a:rPr>
              <a:t>Note</a:t>
            </a:r>
            <a:r>
              <a:rPr lang="en-US" sz="1400">
                <a:latin typeface="Book Antiqua" panose="02040602050305030304" pitchFamily="18" charset="0"/>
              </a:rPr>
              <a:t>: Data are not provided for: Child and Adolescent Major Depressive Disorder: Suicide Risk Assessment, Continuity of Pharmacotherapy for Opioid Use Disorder, Influenza Immunization</a:t>
            </a:r>
          </a:p>
        </p:txBody>
      </p:sp>
    </p:spTree>
    <p:extLst>
      <p:ext uri="{BB962C8B-B14F-4D97-AF65-F5344CB8AC3E}">
        <p14:creationId xmlns:p14="http://schemas.microsoft.com/office/powerpoint/2010/main" val="3049446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9523-9E25-4533-AB3A-D1133159BC77}"/>
              </a:ext>
            </a:extLst>
          </p:cNvPr>
          <p:cNvSpPr>
            <a:spLocks noGrp="1"/>
          </p:cNvSpPr>
          <p:nvPr>
            <p:ph type="title"/>
          </p:nvPr>
        </p:nvSpPr>
        <p:spPr/>
        <p:txBody>
          <a:bodyPr/>
          <a:lstStyle/>
          <a:p>
            <a:r>
              <a:rPr lang="en-US"/>
              <a:t>Menu Measure Performance (2 of 2)</a:t>
            </a:r>
          </a:p>
        </p:txBody>
      </p:sp>
      <p:graphicFrame>
        <p:nvGraphicFramePr>
          <p:cNvPr id="6" name="Content Placeholder 5">
            <a:extLst>
              <a:ext uri="{FF2B5EF4-FFF2-40B4-BE49-F238E27FC236}">
                <a16:creationId xmlns:a16="http://schemas.microsoft.com/office/drawing/2014/main" id="{82679955-AA72-4C1C-AF64-B5B6C75EE416}"/>
              </a:ext>
            </a:extLst>
          </p:cNvPr>
          <p:cNvGraphicFramePr>
            <a:graphicFrameLocks noGrp="1"/>
          </p:cNvGraphicFramePr>
          <p:nvPr>
            <p:ph sz="half" idx="1"/>
            <p:extLst>
              <p:ext uri="{D42A27DB-BD31-4B8C-83A1-F6EECF244321}">
                <p14:modId xmlns:p14="http://schemas.microsoft.com/office/powerpoint/2010/main" val="4223979377"/>
              </p:ext>
            </p:extLst>
          </p:nvPr>
        </p:nvGraphicFramePr>
        <p:xfrm>
          <a:off x="244931" y="1363909"/>
          <a:ext cx="8806538" cy="3336907"/>
        </p:xfrm>
        <a:graphic>
          <a:graphicData uri="http://schemas.openxmlformats.org/drawingml/2006/table">
            <a:tbl>
              <a:tblPr/>
              <a:tblGrid>
                <a:gridCol w="4239146">
                  <a:extLst>
                    <a:ext uri="{9D8B030D-6E8A-4147-A177-3AD203B41FA5}">
                      <a16:colId xmlns:a16="http://schemas.microsoft.com/office/drawing/2014/main" val="93789346"/>
                    </a:ext>
                  </a:extLst>
                </a:gridCol>
                <a:gridCol w="984738">
                  <a:extLst>
                    <a:ext uri="{9D8B030D-6E8A-4147-A177-3AD203B41FA5}">
                      <a16:colId xmlns:a16="http://schemas.microsoft.com/office/drawing/2014/main" val="2964793677"/>
                    </a:ext>
                  </a:extLst>
                </a:gridCol>
                <a:gridCol w="773723">
                  <a:extLst>
                    <a:ext uri="{9D8B030D-6E8A-4147-A177-3AD203B41FA5}">
                      <a16:colId xmlns:a16="http://schemas.microsoft.com/office/drawing/2014/main" val="2971671274"/>
                    </a:ext>
                  </a:extLst>
                </a:gridCol>
                <a:gridCol w="665453">
                  <a:extLst>
                    <a:ext uri="{9D8B030D-6E8A-4147-A177-3AD203B41FA5}">
                      <a16:colId xmlns:a16="http://schemas.microsoft.com/office/drawing/2014/main" val="965390495"/>
                    </a:ext>
                  </a:extLst>
                </a:gridCol>
                <a:gridCol w="99696">
                  <a:extLst>
                    <a:ext uri="{9D8B030D-6E8A-4147-A177-3AD203B41FA5}">
                      <a16:colId xmlns:a16="http://schemas.microsoft.com/office/drawing/2014/main" val="1018046623"/>
                    </a:ext>
                  </a:extLst>
                </a:gridCol>
                <a:gridCol w="731109">
                  <a:extLst>
                    <a:ext uri="{9D8B030D-6E8A-4147-A177-3AD203B41FA5}">
                      <a16:colId xmlns:a16="http://schemas.microsoft.com/office/drawing/2014/main" val="3631229383"/>
                    </a:ext>
                  </a:extLst>
                </a:gridCol>
                <a:gridCol w="531716">
                  <a:extLst>
                    <a:ext uri="{9D8B030D-6E8A-4147-A177-3AD203B41FA5}">
                      <a16:colId xmlns:a16="http://schemas.microsoft.com/office/drawing/2014/main" val="3119357664"/>
                    </a:ext>
                  </a:extLst>
                </a:gridCol>
                <a:gridCol w="780957">
                  <a:extLst>
                    <a:ext uri="{9D8B030D-6E8A-4147-A177-3AD203B41FA5}">
                      <a16:colId xmlns:a16="http://schemas.microsoft.com/office/drawing/2014/main" val="461363577"/>
                    </a:ext>
                  </a:extLst>
                </a:gridCol>
              </a:tblGrid>
              <a:tr h="253118">
                <a:tc rowSpan="2">
                  <a:txBody>
                    <a:bodyPr/>
                    <a:lstStyle/>
                    <a:p>
                      <a:pPr algn="l" fontAlgn="b"/>
                      <a:r>
                        <a:rPr lang="en-US" sz="1800" b="1" i="0" u="none" strike="noStrike">
                          <a:solidFill>
                            <a:srgbClr val="FFFFFF"/>
                          </a:solidFill>
                          <a:effectLst/>
                          <a:latin typeface="Book Antiqua" panose="02040602050305030304" pitchFamily="18" charset="0"/>
                        </a:rPr>
                        <a:t>Measure</a:t>
                      </a: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gridSpan="3">
                  <a:txBody>
                    <a:bodyPr/>
                    <a:lstStyle/>
                    <a:p>
                      <a:pPr algn="ctr" fontAlgn="b"/>
                      <a:r>
                        <a:rPr lang="en-US" sz="1800" b="1" i="0" u="none" strike="noStrike">
                          <a:solidFill>
                            <a:srgbClr val="FFFFFF"/>
                          </a:solidFill>
                          <a:effectLst/>
                          <a:latin typeface="Book Antiqua" panose="02040602050305030304" pitchFamily="18" charset="0"/>
                        </a:rPr>
                        <a:t>Commercial</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en-US" sz="1800" b="1" i="0" u="none" strike="noStrike">
                          <a:solidFill>
                            <a:srgbClr val="FFFFFF"/>
                          </a:solidFill>
                          <a:effectLst/>
                          <a:latin typeface="Book Antiqua" panose="02040602050305030304" pitchFamily="18" charset="0"/>
                        </a:rPr>
                        <a:t>MassHealth</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53353258"/>
                  </a:ext>
                </a:extLst>
              </a:tr>
              <a:tr h="294073">
                <a:tc vMerge="1">
                  <a:txBody>
                    <a:bodyPr/>
                    <a:lstStyle/>
                    <a:p>
                      <a:pPr algn="l" fontAlgn="b"/>
                      <a:endParaRPr lang="en-US" sz="500" b="1" i="0" u="none" strike="noStrike">
                        <a:solidFill>
                          <a:srgbClr val="FFFFFF"/>
                        </a:solidFill>
                        <a:effectLst/>
                        <a:latin typeface="Calibri" panose="020F0502020204030204" pitchFamily="34" charset="0"/>
                      </a:endParaRPr>
                    </a:p>
                  </a:txBody>
                  <a:tcPr marL="4219" marR="4219" marT="42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pPr algn="l" fontAlgn="b"/>
                      <a:endParaRPr lang="en-US" sz="1800" b="1" i="0" u="none" strike="noStrike">
                        <a:solidFill>
                          <a:srgbClr val="FFFFFF"/>
                        </a:solidFill>
                        <a:effectLst/>
                        <a:latin typeface="Book Antiqua" panose="02040602050305030304" pitchFamily="18" charset="0"/>
                      </a:endParaRPr>
                    </a:p>
                  </a:txBody>
                  <a:tcPr marL="4219" marR="4219" marT="42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410548066"/>
                  </a:ext>
                </a:extLst>
              </a:tr>
              <a:tr h="337491">
                <a:tc>
                  <a:txBody>
                    <a:bodyPr/>
                    <a:lstStyle/>
                    <a:p>
                      <a:pPr algn="l" fontAlgn="t"/>
                      <a:r>
                        <a:rPr lang="en-US" sz="1800" b="0" i="0" u="none" strike="noStrike">
                          <a:solidFill>
                            <a:srgbClr val="000000"/>
                          </a:solidFill>
                          <a:effectLst/>
                          <a:latin typeface="Book Antiqua" panose="02040602050305030304" pitchFamily="18" charset="0"/>
                        </a:rPr>
                        <a:t>Follow-Up After Hospitalization for Mental Illness (30-Day)</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87.9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78.3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81.7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74.9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 70.1</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03727729"/>
                  </a:ext>
                </a:extLst>
              </a:tr>
              <a:tr h="337491">
                <a:tc>
                  <a:txBody>
                    <a:bodyPr/>
                    <a:lstStyle/>
                    <a:p>
                      <a:pPr algn="l" fontAlgn="t"/>
                      <a:r>
                        <a:rPr lang="en-US" sz="1800" b="0" i="0" u="none" strike="noStrike">
                          <a:solidFill>
                            <a:srgbClr val="000000"/>
                          </a:solidFill>
                          <a:effectLst/>
                          <a:latin typeface="Book Antiqua" panose="02040602050305030304" pitchFamily="18" charset="0"/>
                        </a:rPr>
                        <a:t>Follow-Up After Hospitalization for Mental Illness (7-Day)</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74.6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65.8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58.6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65.8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53.6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49.0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97139695"/>
                  </a:ext>
                </a:extLst>
              </a:tr>
              <a:tr h="168745">
                <a:tc>
                  <a:txBody>
                    <a:bodyPr/>
                    <a:lstStyle/>
                    <a:p>
                      <a:pPr algn="l" fontAlgn="t"/>
                      <a:r>
                        <a:rPr lang="en-US" sz="1800" b="0" i="0" u="none" strike="noStrike">
                          <a:solidFill>
                            <a:srgbClr val="000000"/>
                          </a:solidFill>
                          <a:effectLst/>
                          <a:latin typeface="Book Antiqua" panose="02040602050305030304" pitchFamily="18" charset="0"/>
                        </a:rPr>
                        <a:t>Immunizations for Adolescents (Combo 2)</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15.5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23.0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29.3</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20.7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33.5</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 36.0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62778450"/>
                  </a:ext>
                </a:extLst>
              </a:tr>
              <a:tr h="253118">
                <a:tc>
                  <a:txBody>
                    <a:bodyPr/>
                    <a:lstStyle/>
                    <a:p>
                      <a:pPr algn="l" fontAlgn="t"/>
                      <a:r>
                        <a:rPr lang="en-US" sz="1800" b="0" i="0" u="none" strike="noStrike">
                          <a:solidFill>
                            <a:srgbClr val="000000"/>
                          </a:solidFill>
                          <a:effectLst/>
                          <a:latin typeface="Book Antiqua" panose="02040602050305030304" pitchFamily="18" charset="0"/>
                        </a:rPr>
                        <a:t>Metabolic Monitoring for Children and Adolescents on Antipsychotics</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39.6</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38.7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40.2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37.9</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39.0</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37.9 </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97008089"/>
                  </a:ext>
                </a:extLst>
              </a:tr>
              <a:tr h="253118">
                <a:tc>
                  <a:txBody>
                    <a:bodyPr/>
                    <a:lstStyle/>
                    <a:p>
                      <a:pPr algn="l" fontAlgn="t"/>
                      <a:r>
                        <a:rPr lang="en-US" sz="1800" b="0" i="0" u="none" strike="noStrike">
                          <a:solidFill>
                            <a:srgbClr val="000000"/>
                          </a:solidFill>
                          <a:effectLst/>
                          <a:latin typeface="Book Antiqua" panose="02040602050305030304" pitchFamily="18" charset="0"/>
                        </a:rPr>
                        <a:t>Use of Imaging Studies for Low Back Pain</a:t>
                      </a: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81.7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82.2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82.2</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endParaRPr lang="en-US" sz="1800" b="0" i="0" u="none" strike="noStrike">
                        <a:solidFill>
                          <a:srgbClr val="000000"/>
                        </a:solidFill>
                        <a:effectLst/>
                        <a:latin typeface="Book Antiqua" panose="02040602050305030304" pitchFamily="18" charset="0"/>
                      </a:endParaRPr>
                    </a:p>
                  </a:txBody>
                  <a:tcPr marL="4219" marR="4219" marT="42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800" b="0" i="0" u="none" strike="noStrike">
                          <a:solidFill>
                            <a:srgbClr val="000000"/>
                          </a:solidFill>
                          <a:effectLst/>
                          <a:latin typeface="Book Antiqua" panose="02040602050305030304" pitchFamily="18" charset="0"/>
                        </a:rPr>
                        <a:t>77.4</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76.8</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 76.7</a:t>
                      </a:r>
                    </a:p>
                  </a:txBody>
                  <a:tcPr marL="4219" marR="4219" marT="4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27101850"/>
                  </a:ext>
                </a:extLst>
              </a:tr>
            </a:tbl>
          </a:graphicData>
        </a:graphic>
      </p:graphicFrame>
      <p:graphicFrame>
        <p:nvGraphicFramePr>
          <p:cNvPr id="4" name="Table 3">
            <a:extLst>
              <a:ext uri="{FF2B5EF4-FFF2-40B4-BE49-F238E27FC236}">
                <a16:creationId xmlns:a16="http://schemas.microsoft.com/office/drawing/2014/main" id="{9EA07572-4ED9-4D92-AD93-80F159EAABAB}"/>
              </a:ext>
            </a:extLst>
          </p:cNvPr>
          <p:cNvGraphicFramePr>
            <a:graphicFrameLocks noGrp="1"/>
          </p:cNvGraphicFramePr>
          <p:nvPr>
            <p:extLst>
              <p:ext uri="{D42A27DB-BD31-4B8C-83A1-F6EECF244321}">
                <p14:modId xmlns:p14="http://schemas.microsoft.com/office/powerpoint/2010/main" val="3959992193"/>
              </p:ext>
            </p:extLst>
          </p:nvPr>
        </p:nvGraphicFramePr>
        <p:xfrm>
          <a:off x="244930" y="5494091"/>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sp>
        <p:nvSpPr>
          <p:cNvPr id="5" name="TextBox 4">
            <a:extLst>
              <a:ext uri="{FF2B5EF4-FFF2-40B4-BE49-F238E27FC236}">
                <a16:creationId xmlns:a16="http://schemas.microsoft.com/office/drawing/2014/main" id="{40036D69-C623-4CD3-B412-344637557448}"/>
              </a:ext>
            </a:extLst>
          </p:cNvPr>
          <p:cNvSpPr txBox="1"/>
          <p:nvPr/>
        </p:nvSpPr>
        <p:spPr>
          <a:xfrm>
            <a:off x="244930" y="6061781"/>
            <a:ext cx="8077200" cy="523220"/>
          </a:xfrm>
          <a:prstGeom prst="rect">
            <a:avLst/>
          </a:prstGeom>
          <a:noFill/>
        </p:spPr>
        <p:txBody>
          <a:bodyPr wrap="square" rtlCol="0">
            <a:spAutoFit/>
          </a:bodyPr>
          <a:lstStyle/>
          <a:p>
            <a:r>
              <a:rPr lang="en-US" sz="1400" u="sng">
                <a:latin typeface="Book Antiqua" panose="02040602050305030304" pitchFamily="18" charset="0"/>
              </a:rPr>
              <a:t>Note</a:t>
            </a:r>
            <a:r>
              <a:rPr lang="en-US" sz="1400">
                <a:latin typeface="Book Antiqua" panose="02040602050305030304" pitchFamily="18" charset="0"/>
              </a:rPr>
              <a:t>: Data are not provided for: Child and Adolescent Major Depressive Disorder: Suicide Risk Assessment, Continuity of Pharmacotherapy for Opioid Use Disorder, Influenza Immunization</a:t>
            </a:r>
          </a:p>
        </p:txBody>
      </p:sp>
    </p:spTree>
    <p:extLst>
      <p:ext uri="{BB962C8B-B14F-4D97-AF65-F5344CB8AC3E}">
        <p14:creationId xmlns:p14="http://schemas.microsoft.com/office/powerpoint/2010/main" val="23470650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4BCC-91A6-492C-B0D7-9FFA1853FE70}"/>
              </a:ext>
            </a:extLst>
          </p:cNvPr>
          <p:cNvSpPr>
            <a:spLocks noGrp="1"/>
          </p:cNvSpPr>
          <p:nvPr>
            <p:ph type="title"/>
          </p:nvPr>
        </p:nvSpPr>
        <p:spPr/>
        <p:txBody>
          <a:bodyPr/>
          <a:lstStyle/>
          <a:p>
            <a:r>
              <a:rPr lang="en-US"/>
              <a:t>Monitoring Measure Performance</a:t>
            </a:r>
          </a:p>
        </p:txBody>
      </p:sp>
      <p:graphicFrame>
        <p:nvGraphicFramePr>
          <p:cNvPr id="5" name="Table 4">
            <a:extLst>
              <a:ext uri="{FF2B5EF4-FFF2-40B4-BE49-F238E27FC236}">
                <a16:creationId xmlns:a16="http://schemas.microsoft.com/office/drawing/2014/main" id="{A7031929-9ABD-4B92-A641-00AB14258870}"/>
              </a:ext>
            </a:extLst>
          </p:cNvPr>
          <p:cNvGraphicFramePr>
            <a:graphicFrameLocks noGrp="1"/>
          </p:cNvGraphicFramePr>
          <p:nvPr/>
        </p:nvGraphicFramePr>
        <p:xfrm>
          <a:off x="235857" y="5144107"/>
          <a:ext cx="8806540" cy="567690"/>
        </p:xfrm>
        <a:graphic>
          <a:graphicData uri="http://schemas.openxmlformats.org/drawingml/2006/table">
            <a:tbl>
              <a:tblPr/>
              <a:tblGrid>
                <a:gridCol w="1761308">
                  <a:extLst>
                    <a:ext uri="{9D8B030D-6E8A-4147-A177-3AD203B41FA5}">
                      <a16:colId xmlns:a16="http://schemas.microsoft.com/office/drawing/2014/main" val="3635870883"/>
                    </a:ext>
                  </a:extLst>
                </a:gridCol>
                <a:gridCol w="1761308">
                  <a:extLst>
                    <a:ext uri="{9D8B030D-6E8A-4147-A177-3AD203B41FA5}">
                      <a16:colId xmlns:a16="http://schemas.microsoft.com/office/drawing/2014/main" val="1867235602"/>
                    </a:ext>
                  </a:extLst>
                </a:gridCol>
                <a:gridCol w="1761308">
                  <a:extLst>
                    <a:ext uri="{9D8B030D-6E8A-4147-A177-3AD203B41FA5}">
                      <a16:colId xmlns:a16="http://schemas.microsoft.com/office/drawing/2014/main" val="3473975569"/>
                    </a:ext>
                  </a:extLst>
                </a:gridCol>
                <a:gridCol w="1761308">
                  <a:extLst>
                    <a:ext uri="{9D8B030D-6E8A-4147-A177-3AD203B41FA5}">
                      <a16:colId xmlns:a16="http://schemas.microsoft.com/office/drawing/2014/main" val="4143763046"/>
                    </a:ext>
                  </a:extLst>
                </a:gridCol>
                <a:gridCol w="1761308">
                  <a:extLst>
                    <a:ext uri="{9D8B030D-6E8A-4147-A177-3AD203B41FA5}">
                      <a16:colId xmlns:a16="http://schemas.microsoft.com/office/drawing/2014/main" val="4212665804"/>
                    </a:ext>
                  </a:extLst>
                </a:gridCol>
              </a:tblGrid>
              <a:tr h="0">
                <a:tc gridSpan="5">
                  <a:txBody>
                    <a:bodyPr/>
                    <a:lstStyle/>
                    <a:p>
                      <a:pPr algn="ctr" fontAlgn="ctr"/>
                      <a:r>
                        <a:rPr lang="en-US" sz="1800" b="1" i="0" u="none" strike="noStrike">
                          <a:solidFill>
                            <a:srgbClr val="000000"/>
                          </a:solidFill>
                          <a:effectLst/>
                          <a:latin typeface="Book Antiqua" panose="02040602050305030304" pitchFamily="18"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69165"/>
                  </a:ext>
                </a:extLst>
              </a:tr>
              <a:tr h="0">
                <a:tc>
                  <a:txBody>
                    <a:bodyPr/>
                    <a:lstStyle/>
                    <a:p>
                      <a:pPr algn="ctr" fontAlgn="ctr"/>
                      <a:r>
                        <a:rPr lang="en-US" sz="1800" b="0" i="0" u="none" strike="noStrike">
                          <a:solidFill>
                            <a:srgbClr val="000000"/>
                          </a:solidFill>
                          <a:effectLst/>
                          <a:latin typeface="Book Antiqua" panose="02040602050305030304" pitchFamily="18"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800" b="0" i="0" u="none" strike="noStrike">
                          <a:solidFill>
                            <a:srgbClr val="000000"/>
                          </a:solidFill>
                          <a:effectLst/>
                          <a:latin typeface="Book Antiqua" panose="02040602050305030304" pitchFamily="18" charset="0"/>
                        </a:rPr>
                        <a:t>25th - 50th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800" b="0" i="0" u="none" strike="noStrike">
                          <a:solidFill>
                            <a:srgbClr val="000000"/>
                          </a:solidFill>
                          <a:effectLst/>
                          <a:latin typeface="Book Antiqua" panose="02040602050305030304" pitchFamily="18" charset="0"/>
                        </a:rPr>
                        <a:t>50th - 75th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00"/>
                          </a:solidFill>
                          <a:effectLst/>
                          <a:latin typeface="Book Antiqua" panose="02040602050305030304" pitchFamily="18" charset="0"/>
                        </a:rPr>
                        <a:t>75th - 90th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a:solidFill>
                            <a:srgbClr val="000000"/>
                          </a:solidFill>
                          <a:effectLst/>
                          <a:latin typeface="Book Antiqua" panose="02040602050305030304" pitchFamily="18"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18325406"/>
                  </a:ext>
                </a:extLst>
              </a:tr>
            </a:tbl>
          </a:graphicData>
        </a:graphic>
      </p:graphicFrame>
      <p:graphicFrame>
        <p:nvGraphicFramePr>
          <p:cNvPr id="7" name="Table 6">
            <a:extLst>
              <a:ext uri="{FF2B5EF4-FFF2-40B4-BE49-F238E27FC236}">
                <a16:creationId xmlns:a16="http://schemas.microsoft.com/office/drawing/2014/main" id="{A3D2C81A-D529-41AE-8A8F-A4CFEAF07537}"/>
              </a:ext>
            </a:extLst>
          </p:cNvPr>
          <p:cNvGraphicFramePr>
            <a:graphicFrameLocks noGrp="1"/>
          </p:cNvGraphicFramePr>
          <p:nvPr/>
        </p:nvGraphicFramePr>
        <p:xfrm>
          <a:off x="261256" y="1374090"/>
          <a:ext cx="8781143" cy="3622697"/>
        </p:xfrm>
        <a:graphic>
          <a:graphicData uri="http://schemas.openxmlformats.org/drawingml/2006/table">
            <a:tbl>
              <a:tblPr/>
              <a:tblGrid>
                <a:gridCol w="3962401">
                  <a:extLst>
                    <a:ext uri="{9D8B030D-6E8A-4147-A177-3AD203B41FA5}">
                      <a16:colId xmlns:a16="http://schemas.microsoft.com/office/drawing/2014/main" val="1389041541"/>
                    </a:ext>
                  </a:extLst>
                </a:gridCol>
                <a:gridCol w="827314">
                  <a:extLst>
                    <a:ext uri="{9D8B030D-6E8A-4147-A177-3AD203B41FA5}">
                      <a16:colId xmlns:a16="http://schemas.microsoft.com/office/drawing/2014/main" val="3486425922"/>
                    </a:ext>
                  </a:extLst>
                </a:gridCol>
                <a:gridCol w="783771">
                  <a:extLst>
                    <a:ext uri="{9D8B030D-6E8A-4147-A177-3AD203B41FA5}">
                      <a16:colId xmlns:a16="http://schemas.microsoft.com/office/drawing/2014/main" val="4121265378"/>
                    </a:ext>
                  </a:extLst>
                </a:gridCol>
                <a:gridCol w="783772">
                  <a:extLst>
                    <a:ext uri="{9D8B030D-6E8A-4147-A177-3AD203B41FA5}">
                      <a16:colId xmlns:a16="http://schemas.microsoft.com/office/drawing/2014/main" val="507228765"/>
                    </a:ext>
                  </a:extLst>
                </a:gridCol>
                <a:gridCol w="133152">
                  <a:extLst>
                    <a:ext uri="{9D8B030D-6E8A-4147-A177-3AD203B41FA5}">
                      <a16:colId xmlns:a16="http://schemas.microsoft.com/office/drawing/2014/main" val="3605365078"/>
                    </a:ext>
                  </a:extLst>
                </a:gridCol>
                <a:gridCol w="724082">
                  <a:extLst>
                    <a:ext uri="{9D8B030D-6E8A-4147-A177-3AD203B41FA5}">
                      <a16:colId xmlns:a16="http://schemas.microsoft.com/office/drawing/2014/main" val="2761213643"/>
                    </a:ext>
                  </a:extLst>
                </a:gridCol>
                <a:gridCol w="797110">
                  <a:extLst>
                    <a:ext uri="{9D8B030D-6E8A-4147-A177-3AD203B41FA5}">
                      <a16:colId xmlns:a16="http://schemas.microsoft.com/office/drawing/2014/main" val="2777183684"/>
                    </a:ext>
                  </a:extLst>
                </a:gridCol>
                <a:gridCol w="769541">
                  <a:extLst>
                    <a:ext uri="{9D8B030D-6E8A-4147-A177-3AD203B41FA5}">
                      <a16:colId xmlns:a16="http://schemas.microsoft.com/office/drawing/2014/main" val="3056499917"/>
                    </a:ext>
                  </a:extLst>
                </a:gridCol>
              </a:tblGrid>
              <a:tr h="294583">
                <a:tc rowSpan="2">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Measure</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gridSpan="3">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Commercial</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endParaRPr lang="en-US" sz="1800" b="1" i="0" u="none" strike="noStrike">
                        <a:solidFill>
                          <a:srgbClr val="FFFFFF"/>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fontAlgn="b"/>
                      <a:r>
                        <a:rPr lang="en-US" sz="1800" b="1" i="0" u="none" strike="noStrike">
                          <a:solidFill>
                            <a:srgbClr val="FFFFFF"/>
                          </a:solidFill>
                          <a:effectLst/>
                          <a:latin typeface="Book Antiqua" panose="02040602050305030304" pitchFamily="18" charset="0"/>
                        </a:rPr>
                        <a:t>MassHealth</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a:noFill/>
                    </a:lnL>
                    <a:lnR>
                      <a:noFill/>
                    </a:lnR>
                    <a:lnT>
                      <a:noFill/>
                    </a:lnT>
                    <a:lnB>
                      <a:noFill/>
                    </a:lnB>
                    <a:solidFill>
                      <a:srgbClr val="44546A"/>
                    </a:solidFill>
                  </a:tcPr>
                </a:tc>
                <a:extLst>
                  <a:ext uri="{0D108BD9-81ED-4DB2-BD59-A6C34878D82A}">
                    <a16:rowId xmlns:a16="http://schemas.microsoft.com/office/drawing/2014/main" val="1599230598"/>
                  </a:ext>
                </a:extLst>
              </a:tr>
              <a:tr h="139337">
                <a:tc vMerge="1">
                  <a:txBody>
                    <a:bodyPr/>
                    <a:lstStyle/>
                    <a:p>
                      <a:pPr algn="l" fontAlgn="b"/>
                      <a:endParaRPr lang="en-US" sz="1800" b="1" i="0" u="none" strike="noStrike">
                        <a:solidFill>
                          <a:srgbClr val="FFFFFF"/>
                        </a:solidFill>
                        <a:effectLst/>
                        <a:latin typeface="Calibri" panose="020F0502020204030204" pitchFamily="34" charset="0"/>
                      </a:endParaRPr>
                    </a:p>
                  </a:txBody>
                  <a:tcPr marL="5182" marR="5182" marT="51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2016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2017</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highlight>
                            <a:srgbClr val="023467"/>
                          </a:highlight>
                          <a:latin typeface="Book Antiqua" panose="02040602050305030304" pitchFamily="18" charset="0"/>
                        </a:rPr>
                        <a:t>2018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endParaRPr lang="en-US" sz="1800" b="1" i="0" u="none" strike="noStrike">
                        <a:solidFill>
                          <a:srgbClr val="FFFFFF"/>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800" b="1" i="0" u="none" strike="noStrike">
                          <a:solidFill>
                            <a:srgbClr val="FFFFFF"/>
                          </a:solidFill>
                          <a:effectLst/>
                          <a:latin typeface="Book Antiqua" panose="02040602050305030304" pitchFamily="18" charset="0"/>
                        </a:rPr>
                        <a:t>2016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2017</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fontAlgn="b"/>
                      <a:r>
                        <a:rPr lang="en-US" sz="1800" b="1" i="0" u="none" strike="noStrike">
                          <a:solidFill>
                            <a:srgbClr val="FFFFFF"/>
                          </a:solidFill>
                          <a:effectLst/>
                          <a:latin typeface="Book Antiqua" panose="02040602050305030304" pitchFamily="18" charset="0"/>
                        </a:rPr>
                        <a:t>2018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738479722"/>
                  </a:ext>
                </a:extLst>
              </a:tr>
              <a:tr h="92891">
                <a:tc>
                  <a:txBody>
                    <a:bodyPr/>
                    <a:lstStyle/>
                    <a:p>
                      <a:pPr algn="l" fontAlgn="t"/>
                      <a:r>
                        <a:rPr lang="en-US" sz="1800" b="0" i="0" u="none" strike="noStrike">
                          <a:solidFill>
                            <a:srgbClr val="000000"/>
                          </a:solidFill>
                          <a:effectLst/>
                          <a:latin typeface="Book Antiqua" panose="02040602050305030304" pitchFamily="18" charset="0"/>
                        </a:rPr>
                        <a:t>Adolescent Well-Care Visits</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78.0</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77.6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78.3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68.5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67.8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1800" b="0" i="0" u="none" strike="noStrike">
                          <a:solidFill>
                            <a:srgbClr val="000000"/>
                          </a:solidFill>
                          <a:effectLst/>
                          <a:latin typeface="Book Antiqua" panose="02040602050305030304" pitchFamily="18" charset="0"/>
                        </a:rPr>
                        <a:t>68.6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619207818"/>
                  </a:ext>
                </a:extLst>
              </a:tr>
              <a:tr h="139337">
                <a:tc>
                  <a:txBody>
                    <a:bodyPr/>
                    <a:lstStyle/>
                    <a:p>
                      <a:pPr algn="l" fontAlgn="t"/>
                      <a:r>
                        <a:rPr lang="en-US" sz="1800" b="0" i="0" u="none" strike="noStrike">
                          <a:solidFill>
                            <a:srgbClr val="000000"/>
                          </a:solidFill>
                          <a:effectLst/>
                          <a:latin typeface="Book Antiqua" panose="02040602050305030304" pitchFamily="18" charset="0"/>
                        </a:rPr>
                        <a:t>Comprehensive Diabetes Care - HbA1c Testing</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94.6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94.5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94.6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90.9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90.7</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Book Antiqua" panose="02040602050305030304" pitchFamily="18" charset="0"/>
                        </a:rPr>
                        <a:t>90.3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35118198"/>
                  </a:ext>
                </a:extLst>
              </a:tr>
              <a:tr h="209006">
                <a:tc>
                  <a:txBody>
                    <a:bodyPr/>
                    <a:lstStyle/>
                    <a:p>
                      <a:pPr algn="l" fontAlgn="t"/>
                      <a:r>
                        <a:rPr lang="en-US" sz="1800" b="0" i="0" u="none" strike="noStrike">
                          <a:solidFill>
                            <a:srgbClr val="000000"/>
                          </a:solidFill>
                          <a:effectLst/>
                          <a:latin typeface="Book Antiqua" panose="02040602050305030304" pitchFamily="18" charset="0"/>
                        </a:rPr>
                        <a:t>Comprehensive Diabetes Care - Medical Attention for Nephropathy</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92.5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93.2</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91.8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90.3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90.5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b="0" i="0" u="none" strike="noStrike">
                          <a:solidFill>
                            <a:srgbClr val="000000"/>
                          </a:solidFill>
                          <a:effectLst/>
                          <a:latin typeface="Book Antiqua" panose="02040602050305030304" pitchFamily="18" charset="0"/>
                        </a:rPr>
                        <a:t>92.3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0286006"/>
                  </a:ext>
                </a:extLst>
              </a:tr>
              <a:tr h="185783">
                <a:tc>
                  <a:txBody>
                    <a:bodyPr/>
                    <a:lstStyle/>
                    <a:p>
                      <a:pPr algn="l" fontAlgn="t"/>
                      <a:r>
                        <a:rPr lang="en-US" sz="1800" b="0" i="0" u="none" strike="noStrike">
                          <a:solidFill>
                            <a:srgbClr val="000000"/>
                          </a:solidFill>
                          <a:effectLst/>
                          <a:latin typeface="Book Antiqua" panose="02040602050305030304" pitchFamily="18" charset="0"/>
                        </a:rPr>
                        <a:t>Prenatal and Postpartum Care - Timeliness of Prenatal Care</a:t>
                      </a:r>
                    </a:p>
                  </a:txBody>
                  <a:tcPr marL="5182" marR="5182" marT="518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93.9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Book Antiqua" panose="02040602050305030304" pitchFamily="18" charset="0"/>
                        </a:rPr>
                        <a:t>93.6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95.4</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87.8</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Book Antiqua" panose="02040602050305030304" pitchFamily="18" charset="0"/>
                        </a:rPr>
                        <a:t>86.5</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b="0" i="0" u="none" strike="noStrike">
                          <a:solidFill>
                            <a:srgbClr val="000000"/>
                          </a:solidFill>
                          <a:effectLst/>
                          <a:latin typeface="Book Antiqua" panose="02040602050305030304" pitchFamily="18" charset="0"/>
                        </a:rPr>
                        <a:t>86.3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10646018"/>
                  </a:ext>
                </a:extLst>
              </a:tr>
              <a:tr h="185783">
                <a:tc>
                  <a:txBody>
                    <a:bodyPr/>
                    <a:lstStyle/>
                    <a:p>
                      <a:pPr algn="l" fontAlgn="t"/>
                      <a:r>
                        <a:rPr lang="en-US" sz="1800" b="0" i="0" u="none" strike="noStrike">
                          <a:solidFill>
                            <a:srgbClr val="000000"/>
                          </a:solidFill>
                          <a:effectLst/>
                          <a:latin typeface="Book Antiqua" panose="02040602050305030304" pitchFamily="18" charset="0"/>
                        </a:rPr>
                        <a:t>Well-Child-Visits in the 3rd, 4th, 5th, and 6th Years of Life</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93.1</a:t>
                      </a:r>
                    </a:p>
                  </a:txBody>
                  <a:tcPr marL="5182" marR="5182" marT="5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92.6</a:t>
                      </a:r>
                    </a:p>
                  </a:txBody>
                  <a:tcPr marL="5182" marR="5182" marT="518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93.1</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81.6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81.9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800" b="0" i="0" u="none" strike="noStrike">
                          <a:solidFill>
                            <a:srgbClr val="000000"/>
                          </a:solidFill>
                          <a:effectLst/>
                          <a:latin typeface="Book Antiqua" panose="02040602050305030304" pitchFamily="18" charset="0"/>
                        </a:rPr>
                        <a:t>81.1</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70856363"/>
                  </a:ext>
                </a:extLst>
              </a:tr>
              <a:tr h="209006">
                <a:tc>
                  <a:txBody>
                    <a:bodyPr/>
                    <a:lstStyle/>
                    <a:p>
                      <a:pPr algn="l" fontAlgn="t"/>
                      <a:r>
                        <a:rPr lang="en-US" sz="1800" b="0" i="0" u="none" strike="noStrike">
                          <a:solidFill>
                            <a:srgbClr val="000000"/>
                          </a:solidFill>
                          <a:effectLst/>
                          <a:latin typeface="Book Antiqua" panose="02040602050305030304" pitchFamily="18" charset="0"/>
                        </a:rPr>
                        <a:t>Well-Child Visits in the first 15 months of life (6 or more visits)</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a:solidFill>
                            <a:srgbClr val="000000"/>
                          </a:solidFill>
                          <a:effectLst/>
                          <a:latin typeface="Book Antiqua" panose="02040602050305030304" pitchFamily="18" charset="0"/>
                        </a:rPr>
                        <a:t>93.8</a:t>
                      </a:r>
                    </a:p>
                  </a:txBody>
                  <a:tcPr marL="5182" marR="5182" marT="5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94.5</a:t>
                      </a:r>
                    </a:p>
                  </a:txBody>
                  <a:tcPr marL="5182" marR="5182" marT="518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93.9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endParaRPr lang="en-US" sz="1800" b="0" i="0" u="none" strike="noStrike">
                        <a:solidFill>
                          <a:srgbClr val="000000"/>
                        </a:solidFill>
                        <a:effectLst/>
                        <a:latin typeface="Book Antiqua" panose="02040602050305030304" pitchFamily="18" charset="0"/>
                      </a:endParaRP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Book Antiqua" panose="02040602050305030304" pitchFamily="18" charset="0"/>
                        </a:rPr>
                        <a:t>86.9</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Book Antiqua" panose="02040602050305030304" pitchFamily="18" charset="0"/>
                        </a:rPr>
                        <a:t>83.3</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Book Antiqua" panose="02040602050305030304" pitchFamily="18" charset="0"/>
                        </a:rPr>
                        <a:t>81.6</a:t>
                      </a:r>
                    </a:p>
                  </a:txBody>
                  <a:tcPr marL="5182" marR="5182" marT="5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351478398"/>
                  </a:ext>
                </a:extLst>
              </a:tr>
            </a:tbl>
          </a:graphicData>
        </a:graphic>
      </p:graphicFrame>
    </p:spTree>
    <p:extLst>
      <p:ext uri="{BB962C8B-B14F-4D97-AF65-F5344CB8AC3E}">
        <p14:creationId xmlns:p14="http://schemas.microsoft.com/office/powerpoint/2010/main" val="41609283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0392-B9CD-4663-88CB-FAD5B8D64F51}"/>
              </a:ext>
            </a:extLst>
          </p:cNvPr>
          <p:cNvSpPr>
            <a:spLocks noGrp="1"/>
          </p:cNvSpPr>
          <p:nvPr>
            <p:ph type="title"/>
          </p:nvPr>
        </p:nvSpPr>
        <p:spPr/>
        <p:txBody>
          <a:bodyPr/>
          <a:lstStyle/>
          <a:p>
            <a:r>
              <a:rPr lang="en-US"/>
              <a:t>Monitoring Measure Performance – Incidence of Episiotomy</a:t>
            </a:r>
          </a:p>
        </p:txBody>
      </p:sp>
      <p:sp>
        <p:nvSpPr>
          <p:cNvPr id="3" name="Content Placeholder 2">
            <a:extLst>
              <a:ext uri="{FF2B5EF4-FFF2-40B4-BE49-F238E27FC236}">
                <a16:creationId xmlns:a16="http://schemas.microsoft.com/office/drawing/2014/main" id="{E2CAD5AF-7E75-4259-B2C2-B5FBD81F8B6A}"/>
              </a:ext>
            </a:extLst>
          </p:cNvPr>
          <p:cNvSpPr>
            <a:spLocks noGrp="1"/>
          </p:cNvSpPr>
          <p:nvPr>
            <p:ph sz="half" idx="1"/>
          </p:nvPr>
        </p:nvSpPr>
        <p:spPr>
          <a:xfrm>
            <a:off x="497999" y="1150883"/>
            <a:ext cx="8077200" cy="4556234"/>
          </a:xfrm>
        </p:spPr>
        <p:txBody>
          <a:bodyPr/>
          <a:lstStyle/>
          <a:p>
            <a:pPr marL="0" indent="0">
              <a:buNone/>
            </a:pPr>
            <a:r>
              <a:rPr lang="en-US" b="0"/>
              <a:t>“Incidence of Episiotomy” had a range of performance.  Of the MA hospitals reporting to Leapfrog:</a:t>
            </a:r>
          </a:p>
          <a:p>
            <a:pPr marL="0" indent="0">
              <a:buNone/>
            </a:pPr>
            <a:endParaRPr lang="en-US" b="0"/>
          </a:p>
          <a:p>
            <a:pPr marL="0" indent="0">
              <a:buNone/>
            </a:pPr>
            <a:endParaRPr lang="en-US" b="0"/>
          </a:p>
          <a:p>
            <a:pPr marL="0" indent="0">
              <a:buNone/>
            </a:pPr>
            <a:endParaRPr lang="en-US" b="0"/>
          </a:p>
          <a:p>
            <a:pPr marL="0" indent="0">
              <a:buNone/>
            </a:pPr>
            <a:endParaRPr lang="en-US" b="0"/>
          </a:p>
          <a:p>
            <a:pPr marL="0" indent="0">
              <a:buNone/>
            </a:pPr>
            <a:endParaRPr lang="en-US" b="0"/>
          </a:p>
          <a:p>
            <a:endParaRPr lang="en-US"/>
          </a:p>
        </p:txBody>
      </p:sp>
      <p:sp>
        <p:nvSpPr>
          <p:cNvPr id="4" name="TextBox 3">
            <a:extLst>
              <a:ext uri="{FF2B5EF4-FFF2-40B4-BE49-F238E27FC236}">
                <a16:creationId xmlns:a16="http://schemas.microsoft.com/office/drawing/2014/main" id="{D520E8F8-D3A8-4D54-9E91-72D071D8460F}"/>
              </a:ext>
            </a:extLst>
          </p:cNvPr>
          <p:cNvSpPr txBox="1"/>
          <p:nvPr/>
        </p:nvSpPr>
        <p:spPr>
          <a:xfrm>
            <a:off x="497999" y="4305569"/>
            <a:ext cx="8646001" cy="2062103"/>
          </a:xfrm>
          <a:prstGeom prst="rect">
            <a:avLst/>
          </a:prstGeom>
          <a:noFill/>
        </p:spPr>
        <p:txBody>
          <a:bodyPr wrap="square" rtlCol="0">
            <a:spAutoFit/>
          </a:bodyPr>
          <a:lstStyle/>
          <a:p>
            <a:r>
              <a:rPr lang="en-US" sz="1600">
                <a:latin typeface="Book Antiqua" panose="02040602050305030304" pitchFamily="18" charset="0"/>
              </a:rPr>
              <a:t>* Data are for the 12 months ending 12/31/17 if the hospital submitted the Survey prior to 9/1, or it is for the 12 months ending 6/30/18 if the hospital submitted the Survey after 9/1. Same with the 2018/2019 data.</a:t>
            </a:r>
          </a:p>
          <a:p>
            <a:r>
              <a:rPr lang="en-US" sz="1600">
                <a:latin typeface="Book Antiqua" panose="02040602050305030304" pitchFamily="18" charset="0"/>
              </a:rPr>
              <a:t>** Source: Leapfrog (2018).  Castlight on Maternity Care. </a:t>
            </a:r>
            <a:r>
              <a:rPr lang="en-US" sz="1600">
                <a:latin typeface="Book Antiqua" panose="02040602050305030304" pitchFamily="18" charset="0"/>
                <a:hlinkClick r:id="rId2">
                  <a:extLst>
                    <a:ext uri="{A12FA001-AC4F-418D-AE19-62706E023703}">
                      <ahyp:hlinkClr xmlns:ahyp="http://schemas.microsoft.com/office/drawing/2018/hyperlinkcolor" val="tx"/>
                    </a:ext>
                  </a:extLst>
                </a:hlinkClick>
              </a:rPr>
              <a:t>www.leapfroggroup.org/sites/default/files/Files/leapfrog_castlight_maternity_care_FINAL.pdf</a:t>
            </a:r>
            <a:r>
              <a:rPr lang="en-US" sz="1600">
                <a:latin typeface="Book Antiqua" panose="02040602050305030304" pitchFamily="18" charset="0"/>
              </a:rPr>
              <a:t> </a:t>
            </a:r>
          </a:p>
          <a:p>
            <a:r>
              <a:rPr lang="en-US" sz="1600">
                <a:latin typeface="Book Antiqua" panose="02040602050305030304" pitchFamily="18" charset="0"/>
              </a:rPr>
              <a:t>*** Source: Leapfrog (2019). Castlight on Maternity Care. </a:t>
            </a:r>
            <a:r>
              <a:rPr lang="en-US" sz="1600">
                <a:latin typeface="Book Antiqua" panose="02040602050305030304" pitchFamily="18" charset="0"/>
                <a:hlinkClick r:id="rId3"/>
              </a:rPr>
              <a:t>https://www.leapfroggroup.org/maternity-care-report-2019</a:t>
            </a:r>
            <a:endParaRPr lang="en-US" sz="160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A8064E43-B934-4637-A926-3343AB181104}"/>
              </a:ext>
            </a:extLst>
          </p:cNvPr>
          <p:cNvGraphicFramePr>
            <a:graphicFrameLocks noGrp="1"/>
          </p:cNvGraphicFramePr>
          <p:nvPr/>
        </p:nvGraphicFramePr>
        <p:xfrm>
          <a:off x="542964" y="2007334"/>
          <a:ext cx="8205866" cy="1930400"/>
        </p:xfrm>
        <a:graphic>
          <a:graphicData uri="http://schemas.openxmlformats.org/drawingml/2006/table">
            <a:tbl>
              <a:tblPr firstRow="1" bandRow="1">
                <a:tableStyleId>{5C22544A-7EE6-4342-B048-85BDC9FD1C3A}</a:tableStyleId>
              </a:tblPr>
              <a:tblGrid>
                <a:gridCol w="4102933">
                  <a:extLst>
                    <a:ext uri="{9D8B030D-6E8A-4147-A177-3AD203B41FA5}">
                      <a16:colId xmlns:a16="http://schemas.microsoft.com/office/drawing/2014/main" val="3810786176"/>
                    </a:ext>
                  </a:extLst>
                </a:gridCol>
                <a:gridCol w="4102933">
                  <a:extLst>
                    <a:ext uri="{9D8B030D-6E8A-4147-A177-3AD203B41FA5}">
                      <a16:colId xmlns:a16="http://schemas.microsoft.com/office/drawing/2014/main" val="3724207616"/>
                    </a:ext>
                  </a:extLst>
                </a:gridCol>
              </a:tblGrid>
              <a:tr h="370840">
                <a:tc>
                  <a:txBody>
                    <a:bodyPr/>
                    <a:lstStyle/>
                    <a:p>
                      <a:pPr algn="ctr"/>
                      <a:r>
                        <a:rPr lang="en-US">
                          <a:latin typeface="Book Antiqua" panose="02040602050305030304" pitchFamily="18" charset="0"/>
                        </a:rPr>
                        <a:t>2017/2018</a:t>
                      </a:r>
                      <a:r>
                        <a:rPr lang="en-US" b="0">
                          <a:latin typeface="Book Antiqua" panose="02040602050305030304" pitchFamily="18" charset="0"/>
                        </a:rPr>
                        <a:t>*</a:t>
                      </a:r>
                      <a:endParaRPr lang="en-US">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2018/2019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006764607"/>
                  </a:ext>
                </a:extLst>
              </a:tr>
              <a:tr h="370840">
                <a:tc>
                  <a:txBody>
                    <a:bodyPr/>
                    <a:lstStyle/>
                    <a:p>
                      <a:pPr marL="285750" indent="-285750">
                        <a:buFont typeface="Arial" panose="020B0604020202020204" pitchFamily="34" charset="0"/>
                        <a:buChar char="•"/>
                      </a:pPr>
                      <a:r>
                        <a:rPr lang="en-US">
                          <a:latin typeface="Book Antiqua" panose="02040602050305030304" pitchFamily="18" charset="0"/>
                        </a:rPr>
                        <a:t>24 had a rate of &lt;5% (Leapfrog’s target) (69%)</a:t>
                      </a:r>
                    </a:p>
                    <a:p>
                      <a:pPr marL="285750" indent="-285750">
                        <a:buFont typeface="Arial" panose="020B0604020202020204" pitchFamily="34" charset="0"/>
                        <a:buChar char="•"/>
                      </a:pPr>
                      <a:r>
                        <a:rPr lang="en-US">
                          <a:latin typeface="Book Antiqua" panose="02040602050305030304" pitchFamily="18" charset="0"/>
                        </a:rPr>
                        <a:t>10 had a rate of &lt;10% (29%)</a:t>
                      </a:r>
                    </a:p>
                    <a:p>
                      <a:pPr marL="285750" indent="-285750">
                        <a:buFont typeface="Arial" panose="020B0604020202020204" pitchFamily="34" charset="0"/>
                        <a:buChar char="•"/>
                      </a:pPr>
                      <a:r>
                        <a:rPr lang="en-US">
                          <a:latin typeface="Book Antiqua" panose="02040602050305030304" pitchFamily="18" charset="0"/>
                        </a:rPr>
                        <a:t>1 had a rate of &gt;10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a:latin typeface="Book Antiqua" panose="02040602050305030304" pitchFamily="18" charset="0"/>
                        </a:rPr>
                        <a:t>24 had a rate of &lt;5% (Leapfrog’s target) (65%)</a:t>
                      </a:r>
                    </a:p>
                    <a:p>
                      <a:pPr marL="285750" indent="-285750">
                        <a:buFont typeface="Arial" panose="020B0604020202020204" pitchFamily="34" charset="0"/>
                        <a:buChar char="•"/>
                      </a:pPr>
                      <a:r>
                        <a:rPr lang="en-US">
                          <a:latin typeface="Book Antiqua" panose="02040602050305030304" pitchFamily="18" charset="0"/>
                        </a:rPr>
                        <a:t>13 had a rate of &lt;10%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107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Book Antiqua" panose="02040602050305030304" pitchFamily="18" charset="0"/>
                        </a:rPr>
                        <a:t>2017 National Average: 7.8%</a:t>
                      </a:r>
                      <a:r>
                        <a:rPr lang="en-US" b="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a:latin typeface="Book Antiqua" panose="02040602050305030304" pitchFamily="18" charset="0"/>
                        </a:rPr>
                        <a:t>2018 National Average: 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749264"/>
                  </a:ext>
                </a:extLst>
              </a:tr>
            </a:tbl>
          </a:graphicData>
        </a:graphic>
      </p:graphicFrame>
    </p:spTree>
    <p:extLst>
      <p:ext uri="{BB962C8B-B14F-4D97-AF65-F5344CB8AC3E}">
        <p14:creationId xmlns:p14="http://schemas.microsoft.com/office/powerpoint/2010/main" val="6893633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on  Monitoring Set Measures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33400" y="1107879"/>
            <a:ext cx="8077200" cy="2593966"/>
          </a:xfrm>
        </p:spPr>
        <p:txBody>
          <a:bodyPr/>
          <a:lstStyle/>
          <a:p>
            <a:pPr marL="0" indent="0">
              <a:buNone/>
            </a:pPr>
            <a:r>
              <a:rPr lang="en-US" b="0"/>
              <a:t>“Contraceptive Care – Postpartum” 2016 and 2017 rates are available for MassHealth.  Performance modestly improved.</a:t>
            </a:r>
          </a:p>
          <a:p>
            <a:pPr marL="0" indent="0">
              <a:buNone/>
            </a:pPr>
            <a:endParaRPr lang="en-US" b="0"/>
          </a:p>
          <a:p>
            <a:pPr marL="0" indent="0">
              <a:buNone/>
            </a:pPr>
            <a:endParaRPr lang="en-US" b="0"/>
          </a:p>
          <a:p>
            <a:pPr marL="0" indent="0">
              <a:buNone/>
            </a:pPr>
            <a:endParaRPr lang="en-US" b="0"/>
          </a:p>
          <a:p>
            <a:pPr marL="0" indent="0">
              <a:buNone/>
            </a:pPr>
            <a:endParaRPr lang="en-US" b="0"/>
          </a:p>
          <a:p>
            <a:pPr marL="0" indent="0">
              <a:buNone/>
            </a:pPr>
            <a:endParaRPr lang="en-US" b="0"/>
          </a:p>
          <a:p>
            <a:pPr marL="0" indent="0">
              <a:buNone/>
            </a:pPr>
            <a:endParaRPr lang="en-US" b="0"/>
          </a:p>
          <a:p>
            <a:endParaRPr lang="en-US" sz="1000" b="0"/>
          </a:p>
          <a:p>
            <a:endParaRPr lang="en-US" sz="1600" b="0"/>
          </a:p>
          <a:p>
            <a:endParaRPr lang="en-US" b="0"/>
          </a:p>
        </p:txBody>
      </p:sp>
      <p:sp>
        <p:nvSpPr>
          <p:cNvPr id="9" name="TextBox 8">
            <a:extLst>
              <a:ext uri="{FF2B5EF4-FFF2-40B4-BE49-F238E27FC236}">
                <a16:creationId xmlns:a16="http://schemas.microsoft.com/office/drawing/2014/main" id="{F4552A0E-9B69-4D35-83B2-BA1CFB24FD0C}"/>
              </a:ext>
            </a:extLst>
          </p:cNvPr>
          <p:cNvSpPr txBox="1"/>
          <p:nvPr/>
        </p:nvSpPr>
        <p:spPr>
          <a:xfrm>
            <a:off x="533398" y="4873094"/>
            <a:ext cx="8077200" cy="1661993"/>
          </a:xfrm>
          <a:prstGeom prst="rect">
            <a:avLst/>
          </a:prstGeom>
          <a:noFill/>
        </p:spPr>
        <p:txBody>
          <a:bodyPr wrap="square" rtlCol="0">
            <a:spAutoFit/>
          </a:bodyPr>
          <a:lstStyle/>
          <a:p>
            <a:r>
              <a:rPr lang="en-US" sz="1600">
                <a:latin typeface="Book Antiqua" panose="02040602050305030304" pitchFamily="18" charset="0"/>
              </a:rPr>
              <a:t>“Contraceptive Care – Postpartum” measures the percentage of woman ages 15 through 44 who had a live birth that:</a:t>
            </a:r>
          </a:p>
          <a:p>
            <a:endParaRPr lang="en-US" sz="400">
              <a:latin typeface="Book Antiqua" panose="02040602050305030304" pitchFamily="18" charset="0"/>
            </a:endParaRPr>
          </a:p>
          <a:p>
            <a:endParaRPr lang="en-US" sz="200">
              <a:latin typeface="Book Antiqua" panose="02040602050305030304" pitchFamily="18" charset="0"/>
            </a:endParaRPr>
          </a:p>
          <a:p>
            <a:pPr marL="342900" indent="-342900">
              <a:buAutoNum type="arabicPeriod"/>
            </a:pPr>
            <a:r>
              <a:rPr lang="en-US" sz="1600">
                <a:latin typeface="Book Antiqua" panose="02040602050305030304" pitchFamily="18" charset="0"/>
              </a:rPr>
              <a:t>Were provided the most effective or moderately effective (“Most/Mod”) FDA-approved methods of contraception within 3 and 60 days of delivery </a:t>
            </a:r>
          </a:p>
          <a:p>
            <a:pPr marL="342900" indent="-342900">
              <a:buAutoNum type="arabicPeriod"/>
            </a:pPr>
            <a:r>
              <a:rPr lang="en-US" sz="1600">
                <a:latin typeface="Book Antiqua" panose="02040602050305030304" pitchFamily="18" charset="0"/>
              </a:rPr>
              <a:t>Were provided a long-acting reversible method of contraception (LARC) within three and 60 days of delivery.</a:t>
            </a:r>
          </a:p>
        </p:txBody>
      </p:sp>
      <p:graphicFrame>
        <p:nvGraphicFramePr>
          <p:cNvPr id="6" name="Table 5">
            <a:extLst>
              <a:ext uri="{FF2B5EF4-FFF2-40B4-BE49-F238E27FC236}">
                <a16:creationId xmlns:a16="http://schemas.microsoft.com/office/drawing/2014/main" id="{39BBB6FD-7EE8-43E5-AE24-4FD56ED78C74}"/>
              </a:ext>
            </a:extLst>
          </p:cNvPr>
          <p:cNvGraphicFramePr>
            <a:graphicFrameLocks noGrp="1"/>
          </p:cNvGraphicFramePr>
          <p:nvPr/>
        </p:nvGraphicFramePr>
        <p:xfrm>
          <a:off x="533399" y="1817996"/>
          <a:ext cx="8077200" cy="3017520"/>
        </p:xfrm>
        <a:graphic>
          <a:graphicData uri="http://schemas.openxmlformats.org/drawingml/2006/table">
            <a:tbl>
              <a:tblPr firstRow="1" firstCol="1" bandRow="1"/>
              <a:tblGrid>
                <a:gridCol w="3755640">
                  <a:extLst>
                    <a:ext uri="{9D8B030D-6E8A-4147-A177-3AD203B41FA5}">
                      <a16:colId xmlns:a16="http://schemas.microsoft.com/office/drawing/2014/main" val="106404661"/>
                    </a:ext>
                  </a:extLst>
                </a:gridCol>
                <a:gridCol w="1440520">
                  <a:extLst>
                    <a:ext uri="{9D8B030D-6E8A-4147-A177-3AD203B41FA5}">
                      <a16:colId xmlns:a16="http://schemas.microsoft.com/office/drawing/2014/main" val="4260484592"/>
                    </a:ext>
                  </a:extLst>
                </a:gridCol>
                <a:gridCol w="1440520">
                  <a:extLst>
                    <a:ext uri="{9D8B030D-6E8A-4147-A177-3AD203B41FA5}">
                      <a16:colId xmlns:a16="http://schemas.microsoft.com/office/drawing/2014/main" val="3945335547"/>
                    </a:ext>
                  </a:extLst>
                </a:gridCol>
                <a:gridCol w="1440520">
                  <a:extLst>
                    <a:ext uri="{9D8B030D-6E8A-4147-A177-3AD203B41FA5}">
                      <a16:colId xmlns:a16="http://schemas.microsoft.com/office/drawing/2014/main" val="73998315"/>
                    </a:ext>
                  </a:extLst>
                </a:gridCol>
              </a:tblGrid>
              <a:tr h="148590">
                <a:tc>
                  <a:txBody>
                    <a:bodyPr/>
                    <a:lstStyle/>
                    <a:p>
                      <a:pPr marL="0" marR="0">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Measure</a:t>
                      </a:r>
                      <a:endParaRPr lang="en-US" sz="1800">
                        <a:solidFill>
                          <a:schemeClr val="bg1"/>
                        </a:solidFill>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gn="ctr">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2016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gn="ctr">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2017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gn="ctr">
                        <a:spcBef>
                          <a:spcPts val="0"/>
                        </a:spcBef>
                        <a:spcAft>
                          <a:spcPts val="0"/>
                        </a:spcAft>
                      </a:pPr>
                      <a:r>
                        <a:rPr lang="en-US" sz="1800" b="1">
                          <a:solidFill>
                            <a:schemeClr val="bg1"/>
                          </a:solidFill>
                          <a:effectLst/>
                          <a:latin typeface="Book Antiqua" panose="02040602050305030304" pitchFamily="18" charset="0"/>
                          <a:ea typeface="Calibri" panose="020F0502020204030204" pitchFamily="34" charset="0"/>
                        </a:rPr>
                        <a:t>2018</a:t>
                      </a:r>
                      <a:endParaRPr lang="en-US" sz="1800">
                        <a:solidFill>
                          <a:schemeClr val="bg1"/>
                        </a:solidFill>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1986290420"/>
                  </a:ext>
                </a:extLst>
              </a:tr>
              <a:tr h="190500">
                <a:tc>
                  <a:txBody>
                    <a:bodyPr/>
                    <a:lstStyle/>
                    <a:p>
                      <a:pPr marL="0" marR="0" algn="r">
                        <a:spcBef>
                          <a:spcPts val="0"/>
                        </a:spcBef>
                        <a:spcAft>
                          <a:spcPts val="0"/>
                        </a:spcAft>
                      </a:pPr>
                      <a:r>
                        <a:rPr lang="en-US" sz="1800" i="1">
                          <a:solidFill>
                            <a:srgbClr val="000000"/>
                          </a:solidFill>
                          <a:effectLst/>
                          <a:latin typeface="Book Antiqua" panose="02040602050305030304" pitchFamily="18" charset="0"/>
                          <a:ea typeface="Calibri" panose="020F0502020204030204" pitchFamily="34" charset="0"/>
                        </a:rPr>
                        <a:t>Age 15-20</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 </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053199"/>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7.8%</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019182"/>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49.6%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50.7%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49.2%</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452712"/>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5.2%</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053977"/>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23.1%</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627008"/>
                  </a:ext>
                </a:extLst>
              </a:tr>
              <a:tr h="190500">
                <a:tc>
                  <a:txBody>
                    <a:bodyPr/>
                    <a:lstStyle/>
                    <a:p>
                      <a:pPr marL="0" marR="0" algn="r">
                        <a:spcBef>
                          <a:spcPts val="0"/>
                        </a:spcBef>
                        <a:spcAft>
                          <a:spcPts val="0"/>
                        </a:spcAft>
                      </a:pPr>
                      <a:r>
                        <a:rPr lang="en-US" sz="1800" i="1">
                          <a:solidFill>
                            <a:srgbClr val="000000"/>
                          </a:solidFill>
                          <a:effectLst/>
                          <a:latin typeface="Book Antiqua" panose="02040602050305030304" pitchFamily="18" charset="0"/>
                          <a:ea typeface="Calibri" panose="020F0502020204030204" pitchFamily="34" charset="0"/>
                        </a:rPr>
                        <a:t>Age 21-44</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 </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406409"/>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12.0%</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1359"/>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Most/Moderate</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44.9%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46.5%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46.8%</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6584"/>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3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2.6%</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361064"/>
                  </a:ext>
                </a:extLst>
              </a:tr>
              <a:tr h="190500">
                <a:tc>
                  <a:txBody>
                    <a:bodyPr/>
                    <a:lstStyle/>
                    <a:p>
                      <a:pPr marL="0" marR="0">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60 Days LARC</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Book Antiqua" panose="02040602050305030304" pitchFamily="18" charset="0"/>
                          <a:ea typeface="Calibri" panose="020F0502020204030204" pitchFamily="34" charset="0"/>
                        </a:rPr>
                        <a:t>16.9%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Book Antiqua" panose="02040602050305030304" pitchFamily="18" charset="0"/>
                          <a:ea typeface="Calibri" panose="020F0502020204030204" pitchFamily="34" charset="0"/>
                        </a:rPr>
                        <a:t>16.3%</a:t>
                      </a:r>
                      <a:endParaRPr lang="en-US" sz="1800">
                        <a:effectLst/>
                        <a:latin typeface="Book Antiqua" panose="0204060205030503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21678"/>
                  </a:ext>
                </a:extLst>
              </a:tr>
            </a:tbl>
          </a:graphicData>
        </a:graphic>
      </p:graphicFrame>
    </p:spTree>
    <p:extLst>
      <p:ext uri="{BB962C8B-B14F-4D97-AF65-F5344CB8AC3E}">
        <p14:creationId xmlns:p14="http://schemas.microsoft.com/office/powerpoint/2010/main" val="8692437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COVID-19 impact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Preview: defining “global budget contracts”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4" name="Rectangle 3">
            <a:extLst>
              <a:ext uri="{FF2B5EF4-FFF2-40B4-BE49-F238E27FC236}">
                <a16:creationId xmlns:a16="http://schemas.microsoft.com/office/drawing/2014/main" id="{3E636FFF-EFB5-4D63-BC74-0D6F07F19C52}"/>
              </a:ext>
            </a:extLst>
          </p:cNvPr>
          <p:cNvSpPr/>
          <p:nvPr/>
        </p:nvSpPr>
        <p:spPr>
          <a:xfrm>
            <a:off x="0" y="126094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05D538-F614-443A-8B7A-3AC9162956FB}"/>
              </a:ext>
            </a:extLst>
          </p:cNvPr>
          <p:cNvSpPr txBox="1"/>
          <p:nvPr/>
        </p:nvSpPr>
        <p:spPr>
          <a:xfrm>
            <a:off x="0" y="6160867"/>
            <a:ext cx="9144000" cy="369332"/>
          </a:xfrm>
          <a:prstGeom prst="rect">
            <a:avLst/>
          </a:prstGeom>
          <a:noFill/>
        </p:spPr>
        <p:txBody>
          <a:bodyPr wrap="square" rtlCol="0">
            <a:spAutoFit/>
          </a:bodyPr>
          <a:lstStyle/>
          <a:p>
            <a:r>
              <a:rPr lang="en-US" b="1" dirty="0">
                <a:solidFill>
                  <a:srgbClr val="C00000"/>
                </a:solidFill>
              </a:rPr>
              <a:t>During this meeting, the Taskforce discussed topics 1-2 and part of topic 3. </a:t>
            </a:r>
          </a:p>
        </p:txBody>
      </p:sp>
    </p:spTree>
    <p:extLst>
      <p:ext uri="{BB962C8B-B14F-4D97-AF65-F5344CB8AC3E}">
        <p14:creationId xmlns:p14="http://schemas.microsoft.com/office/powerpoint/2010/main" val="17859389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COVID-19 impact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Preview: defining “global budget contracts”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4" name="Rectangle 3">
            <a:extLst>
              <a:ext uri="{FF2B5EF4-FFF2-40B4-BE49-F238E27FC236}">
                <a16:creationId xmlns:a16="http://schemas.microsoft.com/office/drawing/2014/main" id="{3E636FFF-EFB5-4D63-BC74-0D6F07F19C52}"/>
              </a:ext>
            </a:extLst>
          </p:cNvPr>
          <p:cNvSpPr/>
          <p:nvPr/>
        </p:nvSpPr>
        <p:spPr>
          <a:xfrm>
            <a:off x="0" y="176738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0051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30DB-82B7-4542-8778-E80823A903C0}"/>
              </a:ext>
            </a:extLst>
          </p:cNvPr>
          <p:cNvSpPr>
            <a:spLocks noGrp="1"/>
          </p:cNvSpPr>
          <p:nvPr>
            <p:ph type="title"/>
          </p:nvPr>
        </p:nvSpPr>
        <p:spPr/>
        <p:txBody>
          <a:bodyPr/>
          <a:lstStyle/>
          <a:p>
            <a:r>
              <a:rPr lang="en-US" dirty="0"/>
              <a:t>COVID-19 Impact</a:t>
            </a:r>
          </a:p>
        </p:txBody>
      </p:sp>
      <p:sp>
        <p:nvSpPr>
          <p:cNvPr id="3" name="Content Placeholder 2">
            <a:extLst>
              <a:ext uri="{FF2B5EF4-FFF2-40B4-BE49-F238E27FC236}">
                <a16:creationId xmlns:a16="http://schemas.microsoft.com/office/drawing/2014/main" id="{1AE8856E-9C0F-4539-9CC2-B6BB52C708AA}"/>
              </a:ext>
            </a:extLst>
          </p:cNvPr>
          <p:cNvSpPr>
            <a:spLocks noGrp="1"/>
          </p:cNvSpPr>
          <p:nvPr>
            <p:ph sz="half" idx="1"/>
          </p:nvPr>
        </p:nvSpPr>
        <p:spPr/>
        <p:txBody>
          <a:bodyPr/>
          <a:lstStyle/>
          <a:p>
            <a:r>
              <a:rPr lang="en-US" b="0" dirty="0"/>
              <a:t>We recognize the attention COVID-19 has been requiring of many of you, and that COVID-19 may have resulted in substantive changes in your work and current priorities.</a:t>
            </a:r>
          </a:p>
          <a:p>
            <a:r>
              <a:rPr lang="en-US" dirty="0"/>
              <a:t>We invite you to share your experience with COVID-19 and its impact upon you and the organization you represent.</a:t>
            </a:r>
          </a:p>
        </p:txBody>
      </p:sp>
    </p:spTree>
    <p:extLst>
      <p:ext uri="{BB962C8B-B14F-4D97-AF65-F5344CB8AC3E}">
        <p14:creationId xmlns:p14="http://schemas.microsoft.com/office/powerpoint/2010/main" val="14353702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30DB-82B7-4542-8778-E80823A903C0}"/>
              </a:ext>
            </a:extLst>
          </p:cNvPr>
          <p:cNvSpPr>
            <a:spLocks noGrp="1"/>
          </p:cNvSpPr>
          <p:nvPr>
            <p:ph type="title"/>
          </p:nvPr>
        </p:nvSpPr>
        <p:spPr/>
        <p:txBody>
          <a:bodyPr/>
          <a:lstStyle/>
          <a:p>
            <a:r>
              <a:rPr lang="en-US" dirty="0"/>
              <a:t>COVID-19 Impact (cont’d)</a:t>
            </a:r>
          </a:p>
        </p:txBody>
      </p:sp>
      <p:sp>
        <p:nvSpPr>
          <p:cNvPr id="3" name="Content Placeholder 2">
            <a:extLst>
              <a:ext uri="{FF2B5EF4-FFF2-40B4-BE49-F238E27FC236}">
                <a16:creationId xmlns:a16="http://schemas.microsoft.com/office/drawing/2014/main" id="{1AE8856E-9C0F-4539-9CC2-B6BB52C708AA}"/>
              </a:ext>
            </a:extLst>
          </p:cNvPr>
          <p:cNvSpPr>
            <a:spLocks noGrp="1"/>
          </p:cNvSpPr>
          <p:nvPr>
            <p:ph sz="half" idx="1"/>
          </p:nvPr>
        </p:nvSpPr>
        <p:spPr>
          <a:xfrm>
            <a:off x="295422" y="1209822"/>
            <a:ext cx="8328073" cy="4965896"/>
          </a:xfrm>
        </p:spPr>
        <p:txBody>
          <a:bodyPr/>
          <a:lstStyle/>
          <a:p>
            <a:r>
              <a:rPr lang="en-US" b="0" dirty="0"/>
              <a:t>We also want to take time to discuss how COVID-19 may impact the work of the Taskforce, noting the following:</a:t>
            </a:r>
          </a:p>
          <a:p>
            <a:pPr lvl="1"/>
            <a:r>
              <a:rPr lang="en-US" b="0" dirty="0"/>
              <a:t>Three months of cancelled meetings means that the Taskforce is behind schedule for finalizing the Aligned Measure Set for 2021, as well as considering new topics for attention.</a:t>
            </a:r>
          </a:p>
          <a:p>
            <a:pPr lvl="1"/>
            <a:r>
              <a:rPr lang="en-US" b="0" dirty="0"/>
              <a:t>Providers involved in COVID-19 response may be challenged to participate in Taskforce meetings and related activities.</a:t>
            </a:r>
          </a:p>
          <a:p>
            <a:pPr lvl="1"/>
            <a:r>
              <a:rPr lang="en-US" b="0" dirty="0"/>
              <a:t>The operational application of the Aligned Measure Set in contract negotiations for 2021 is less clear given COVID-19’s dramatic impact on care delivery.</a:t>
            </a:r>
          </a:p>
          <a:p>
            <a:pPr lvl="1"/>
            <a:r>
              <a:rPr lang="en-US" b="0" dirty="0"/>
              <a:t>Quality performance rates for CY2020 will not be comparable to prior year rates, which may make it difficult to determine room for improvement as we review the Aligned Measure Set for 2022. </a:t>
            </a:r>
          </a:p>
        </p:txBody>
      </p:sp>
    </p:spTree>
    <p:extLst>
      <p:ext uri="{BB962C8B-B14F-4D97-AF65-F5344CB8AC3E}">
        <p14:creationId xmlns:p14="http://schemas.microsoft.com/office/powerpoint/2010/main" val="2871852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30DB-82B7-4542-8778-E80823A903C0}"/>
              </a:ext>
            </a:extLst>
          </p:cNvPr>
          <p:cNvSpPr>
            <a:spLocks noGrp="1"/>
          </p:cNvSpPr>
          <p:nvPr>
            <p:ph type="title"/>
          </p:nvPr>
        </p:nvSpPr>
        <p:spPr/>
        <p:txBody>
          <a:bodyPr/>
          <a:lstStyle/>
          <a:p>
            <a:r>
              <a:rPr lang="en-US" dirty="0"/>
              <a:t>COVID-19 Impact (cont’d)</a:t>
            </a:r>
          </a:p>
        </p:txBody>
      </p:sp>
      <p:sp>
        <p:nvSpPr>
          <p:cNvPr id="3" name="Content Placeholder 2">
            <a:extLst>
              <a:ext uri="{FF2B5EF4-FFF2-40B4-BE49-F238E27FC236}">
                <a16:creationId xmlns:a16="http://schemas.microsoft.com/office/drawing/2014/main" id="{1AE8856E-9C0F-4539-9CC2-B6BB52C708AA}"/>
              </a:ext>
            </a:extLst>
          </p:cNvPr>
          <p:cNvSpPr>
            <a:spLocks noGrp="1"/>
          </p:cNvSpPr>
          <p:nvPr>
            <p:ph sz="half" idx="1"/>
          </p:nvPr>
        </p:nvSpPr>
        <p:spPr>
          <a:xfrm>
            <a:off x="295422" y="1308295"/>
            <a:ext cx="8102990" cy="4783016"/>
          </a:xfrm>
        </p:spPr>
        <p:txBody>
          <a:bodyPr/>
          <a:lstStyle/>
          <a:p>
            <a:r>
              <a:rPr lang="en-US" b="0" dirty="0"/>
              <a:t>In the longer term, administrative burden and provider burnout are still extremely relevant, emphasizing the importance of our continued work.</a:t>
            </a:r>
          </a:p>
          <a:p>
            <a:r>
              <a:rPr lang="en-US" dirty="0"/>
              <a:t>How else do you think COVID-19 will impact the work of the Taskforce?</a:t>
            </a:r>
          </a:p>
        </p:txBody>
      </p:sp>
    </p:spTree>
    <p:extLst>
      <p:ext uri="{BB962C8B-B14F-4D97-AF65-F5344CB8AC3E}">
        <p14:creationId xmlns:p14="http://schemas.microsoft.com/office/powerpoint/2010/main" val="12132188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COVID-19 impact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Complete the annual review of the Aligned Measure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Preview: defining “global budget contracts”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4" name="Rectangle 3">
            <a:extLst>
              <a:ext uri="{FF2B5EF4-FFF2-40B4-BE49-F238E27FC236}">
                <a16:creationId xmlns:a16="http://schemas.microsoft.com/office/drawing/2014/main" id="{3E636FFF-EFB5-4D63-BC74-0D6F07F19C52}"/>
              </a:ext>
            </a:extLst>
          </p:cNvPr>
          <p:cNvSpPr/>
          <p:nvPr/>
        </p:nvSpPr>
        <p:spPr>
          <a:xfrm>
            <a:off x="0" y="227381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0610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1721700A-5582-4BB0-A8F0-0FA1E35D6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3.xml><?xml version="1.0" encoding="utf-8"?>
<ds:datastoreItem xmlns:ds="http://schemas.openxmlformats.org/officeDocument/2006/customXml" ds:itemID="{F3D51BB9-DEB6-4460-8125-E187CA6439EC}">
  <ds:schemaRefs>
    <ds:schemaRef ds:uri="http://schemas.microsoft.com/office/2006/metadata/properties"/>
    <ds:schemaRef ds:uri="http://schemas.microsoft.com/office/infopath/2007/PartnerControls"/>
    <ds:schemaRef ds:uri="d29a8555-db37-4257-91ea-e6d336cdedf2"/>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48</TotalTime>
  <Words>3433</Words>
  <Application>Microsoft Office PowerPoint</Application>
  <PresentationFormat>On-screen Show (4:3)</PresentationFormat>
  <Paragraphs>607</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 Antiqua</vt:lpstr>
      <vt:lpstr>Calibri</vt:lpstr>
      <vt:lpstr>Symbol</vt:lpstr>
      <vt:lpstr>Wingdings</vt:lpstr>
      <vt:lpstr>Wingdings 2</vt:lpstr>
      <vt:lpstr>EOHHS</vt:lpstr>
      <vt:lpstr>PowerPoint Presentation</vt:lpstr>
      <vt:lpstr>Notes on using Zoom</vt:lpstr>
      <vt:lpstr>Notes on using Zoom (continued)</vt:lpstr>
      <vt:lpstr>Agenda</vt:lpstr>
      <vt:lpstr>Agenda</vt:lpstr>
      <vt:lpstr>COVID-19 Impact</vt:lpstr>
      <vt:lpstr>COVID-19 Impact (cont’d)</vt:lpstr>
      <vt:lpstr>COVID-19 Impact (cont’d)</vt:lpstr>
      <vt:lpstr>Agenda</vt:lpstr>
      <vt:lpstr>Annual Review Process</vt:lpstr>
      <vt:lpstr>Annual Review Process</vt:lpstr>
      <vt:lpstr>Aligned Measure Set Pediatric Measures</vt:lpstr>
      <vt:lpstr>Appropriate Antibiotic Prophylaxis for Children with Sickle Cell Anemia</vt:lpstr>
      <vt:lpstr>Appropriate Antibiotic Prophylaxis for Children with Sickle Cell Anemia</vt:lpstr>
      <vt:lpstr>Pilot Volunteers for Three Pediatric Measures</vt:lpstr>
      <vt:lpstr>Opioid Measures</vt:lpstr>
      <vt:lpstr>Opioid Measures</vt:lpstr>
      <vt:lpstr>Opioid Measures</vt:lpstr>
      <vt:lpstr>Opioid Measures</vt:lpstr>
      <vt:lpstr>Opioid Measures</vt:lpstr>
      <vt:lpstr>Opioid Measures</vt:lpstr>
      <vt:lpstr>Agenda</vt:lpstr>
      <vt:lpstr>2020 Taskforce Goals and Developmental Priorities</vt:lpstr>
      <vt:lpstr>Next Meeting</vt:lpstr>
      <vt:lpstr>Appendix</vt:lpstr>
      <vt:lpstr>Aligned Measure Set Pediatric Measures – Core Measures</vt:lpstr>
      <vt:lpstr>Aligned Measure Set Pediatric Measures – Menu Measures</vt:lpstr>
      <vt:lpstr>Aligned Measure Set Pediatric Measures – Monitoring Measures</vt:lpstr>
      <vt:lpstr>Core Measure Performance</vt:lpstr>
      <vt:lpstr>Menu Measure Performance (1 of 2)</vt:lpstr>
      <vt:lpstr>Menu Measure Performance (2 of 2)</vt:lpstr>
      <vt:lpstr>Monitoring Measure Performance</vt:lpstr>
      <vt:lpstr>Monitoring Measure Performance – Incidence of Episiotomy</vt:lpstr>
      <vt:lpstr>Most Recent Performance on  Monitoring Set Measures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3</cp:revision>
  <cp:lastPrinted>2020-01-22T12:56:50Z</cp:lastPrinted>
  <dcterms:created xsi:type="dcterms:W3CDTF">2018-07-16T19:03:48Z</dcterms:created>
  <dcterms:modified xsi:type="dcterms:W3CDTF">2020-06-09T19:00:51Z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