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Lst>
  <p:notesMasterIdLst>
    <p:notesMasterId r:id="rId49"/>
  </p:notesMasterIdLst>
  <p:handoutMasterIdLst>
    <p:handoutMasterId r:id="rId50"/>
  </p:handoutMasterIdLst>
  <p:sldIdLst>
    <p:sldId id="483" r:id="rId5"/>
    <p:sldId id="1236" r:id="rId6"/>
    <p:sldId id="1468" r:id="rId7"/>
    <p:sldId id="1367" r:id="rId8"/>
    <p:sldId id="1403" r:id="rId9"/>
    <p:sldId id="1412" r:id="rId10"/>
    <p:sldId id="1476" r:id="rId11"/>
    <p:sldId id="1419" r:id="rId12"/>
    <p:sldId id="1474" r:id="rId13"/>
    <p:sldId id="1477" r:id="rId14"/>
    <p:sldId id="1414" r:id="rId15"/>
    <p:sldId id="1432" r:id="rId16"/>
    <p:sldId id="1400" r:id="rId17"/>
    <p:sldId id="1434" r:id="rId18"/>
    <p:sldId id="1435" r:id="rId19"/>
    <p:sldId id="1436" r:id="rId20"/>
    <p:sldId id="1389" r:id="rId21"/>
    <p:sldId id="1402" r:id="rId22"/>
    <p:sldId id="1418" r:id="rId23"/>
    <p:sldId id="1421" r:id="rId24"/>
    <p:sldId id="1422" r:id="rId25"/>
    <p:sldId id="1423" r:id="rId26"/>
    <p:sldId id="1424" r:id="rId27"/>
    <p:sldId id="1425" r:id="rId28"/>
    <p:sldId id="1426" r:id="rId29"/>
    <p:sldId id="1427" r:id="rId30"/>
    <p:sldId id="1428" r:id="rId31"/>
    <p:sldId id="1417" r:id="rId32"/>
    <p:sldId id="1399" r:id="rId33"/>
    <p:sldId id="1469" r:id="rId34"/>
    <p:sldId id="1473" r:id="rId35"/>
    <p:sldId id="1470" r:id="rId36"/>
    <p:sldId id="1443" r:id="rId37"/>
    <p:sldId id="1446" r:id="rId38"/>
    <p:sldId id="1449" r:id="rId39"/>
    <p:sldId id="1472" r:id="rId40"/>
    <p:sldId id="1368" r:id="rId41"/>
    <p:sldId id="1256" r:id="rId42"/>
    <p:sldId id="1259" r:id="rId43"/>
    <p:sldId id="1260" r:id="rId44"/>
    <p:sldId id="1262" r:id="rId45"/>
    <p:sldId id="1257" r:id="rId46"/>
    <p:sldId id="1353" r:id="rId47"/>
    <p:sldId id="1058" r:id="rId48"/>
  </p:sldIdLst>
  <p:sldSz cx="9144000" cy="6858000" type="screen4x3"/>
  <p:notesSz cx="7010400" cy="92964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383" clrIdx="2"/>
  <p:cmAuthor id="9" name="Justine Zayhowski" initials="JZ" lastIdx="37" clrIdx="9"/>
  <p:cmAuthor id="3" name="Cristi Carman" initials="CC" lastIdx="0" clrIdx="3"/>
  <p:cmAuthor id="10" name="Ahlgren, Lisa" initials="AL" lastIdx="1" clrIdx="10">
    <p:extLst>
      <p:ext uri="{19B8F6BF-5375-455C-9EA6-DF929625EA0E}">
        <p15:presenceInfo xmlns:p15="http://schemas.microsoft.com/office/powerpoint/2012/main" userId="S-1-5-21-320818509-2549926932-657949529-5936" providerId="AD"/>
      </p:ext>
    </p:extLst>
  </p:cmAuthor>
  <p:cmAuthor id="4" name="Deepti Kanneganti" initials="DK" lastIdx="316" clrIdx="4"/>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5" name="Deepti Kanneganti" initials="DK [2]" lastIdx="1" clrIdx="5"/>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6"/>
    <a:srgbClr val="FFC000"/>
    <a:srgbClr val="ED7D31"/>
    <a:srgbClr val="002060"/>
    <a:srgbClr val="023467"/>
    <a:srgbClr val="70AD47"/>
    <a:srgbClr val="F4CFCC"/>
    <a:srgbClr val="003399"/>
    <a:srgbClr val="DCE6F1"/>
    <a:srgbClr val="197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EA2E2-B7B8-4EDF-8CE6-D1860E858283}" v="48" dt="2020-06-30T17:24:28.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236" y="6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Zayhowski" userId="2377d393-ab0f-4e66-8672-ed1beebcd407" providerId="ADAL" clId="{20BEA2E2-B7B8-4EDF-8CE6-D1860E858283}"/>
    <pc:docChg chg="undo custSel addSld delSld modSld">
      <pc:chgData name="Justine Zayhowski" userId="2377d393-ab0f-4e66-8672-ed1beebcd407" providerId="ADAL" clId="{20BEA2E2-B7B8-4EDF-8CE6-D1860E858283}" dt="2020-07-02T12:20:00.887" v="1844" actId="47"/>
      <pc:docMkLst>
        <pc:docMk/>
      </pc:docMkLst>
      <pc:sldChg chg="addSp delSp modSp mod">
        <pc:chgData name="Justine Zayhowski" userId="2377d393-ab0f-4e66-8672-ed1beebcd407" providerId="ADAL" clId="{20BEA2E2-B7B8-4EDF-8CE6-D1860E858283}" dt="2020-06-10T19:50:55.406" v="1703" actId="478"/>
        <pc:sldMkLst>
          <pc:docMk/>
          <pc:sldMk cId="1210250860" sldId="483"/>
        </pc:sldMkLst>
        <pc:spChg chg="mod">
          <ac:chgData name="Justine Zayhowski" userId="2377d393-ab0f-4e66-8672-ed1beebcd407" providerId="ADAL" clId="{20BEA2E2-B7B8-4EDF-8CE6-D1860E858283}" dt="2020-06-10T19:10:14.271" v="312" actId="20577"/>
          <ac:spMkLst>
            <pc:docMk/>
            <pc:sldMk cId="1210250860" sldId="483"/>
            <ac:spMk id="3" creationId="{00000000-0000-0000-0000-000000000000}"/>
          </ac:spMkLst>
        </pc:spChg>
        <pc:spChg chg="del mod">
          <ac:chgData name="Justine Zayhowski" userId="2377d393-ab0f-4e66-8672-ed1beebcd407" providerId="ADAL" clId="{20BEA2E2-B7B8-4EDF-8CE6-D1860E858283}" dt="2020-06-10T19:50:55.406" v="1703" actId="478"/>
          <ac:spMkLst>
            <pc:docMk/>
            <pc:sldMk cId="1210250860" sldId="483"/>
            <ac:spMk id="4" creationId="{8F0AC819-0A43-4136-A896-103879AA5AF2}"/>
          </ac:spMkLst>
        </pc:spChg>
        <pc:spChg chg="add del mod">
          <ac:chgData name="Justine Zayhowski" userId="2377d393-ab0f-4e66-8672-ed1beebcd407" providerId="ADAL" clId="{20BEA2E2-B7B8-4EDF-8CE6-D1860E858283}" dt="2020-06-10T19:10:07.766" v="308" actId="478"/>
          <ac:spMkLst>
            <pc:docMk/>
            <pc:sldMk cId="1210250860" sldId="483"/>
            <ac:spMk id="5" creationId="{06A1EB85-60B6-4863-9527-E5F59A4FA1DF}"/>
          </ac:spMkLst>
        </pc:spChg>
      </pc:sldChg>
      <pc:sldChg chg="addSp delSp modSp mod">
        <pc:chgData name="Justine Zayhowski" userId="2377d393-ab0f-4e66-8672-ed1beebcd407" providerId="ADAL" clId="{20BEA2E2-B7B8-4EDF-8CE6-D1860E858283}" dt="2020-06-12T13:09:53.062" v="1704" actId="20577"/>
        <pc:sldMkLst>
          <pc:docMk/>
          <pc:sldMk cId="1785938927" sldId="1236"/>
        </pc:sldMkLst>
        <pc:spChg chg="mod">
          <ac:chgData name="Justine Zayhowski" userId="2377d393-ab0f-4e66-8672-ed1beebcd407" providerId="ADAL" clId="{20BEA2E2-B7B8-4EDF-8CE6-D1860E858283}" dt="2020-06-12T13:09:53.062" v="1704" actId="20577"/>
          <ac:spMkLst>
            <pc:docMk/>
            <pc:sldMk cId="1785938927" sldId="1236"/>
            <ac:spMk id="3" creationId="{8E396B14-F9D7-4ACC-AED3-6E88E76396F5}"/>
          </ac:spMkLst>
        </pc:spChg>
        <pc:spChg chg="add del mod">
          <ac:chgData name="Justine Zayhowski" userId="2377d393-ab0f-4e66-8672-ed1beebcd407" providerId="ADAL" clId="{20BEA2E2-B7B8-4EDF-8CE6-D1860E858283}" dt="2020-06-10T19:17:39.932" v="392" actId="478"/>
          <ac:spMkLst>
            <pc:docMk/>
            <pc:sldMk cId="1785938927" sldId="1236"/>
            <ac:spMk id="5" creationId="{DB16B0E5-CC6A-4999-BDB9-ACCABD113D90}"/>
          </ac:spMkLst>
        </pc:spChg>
      </pc:sldChg>
      <pc:sldChg chg="modSp del mod">
        <pc:chgData name="Justine Zayhowski" userId="2377d393-ab0f-4e66-8672-ed1beebcd407" providerId="ADAL" clId="{20BEA2E2-B7B8-4EDF-8CE6-D1860E858283}" dt="2020-07-02T12:20:00.887" v="1844" actId="47"/>
        <pc:sldMkLst>
          <pc:docMk/>
          <pc:sldMk cId="1737996571" sldId="1283"/>
        </pc:sldMkLst>
        <pc:spChg chg="mod">
          <ac:chgData name="Justine Zayhowski" userId="2377d393-ab0f-4e66-8672-ed1beebcd407" providerId="ADAL" clId="{20BEA2E2-B7B8-4EDF-8CE6-D1860E858283}" dt="2020-06-18T15:16:01.842" v="1740" actId="20577"/>
          <ac:spMkLst>
            <pc:docMk/>
            <pc:sldMk cId="1737996571" sldId="1283"/>
            <ac:spMk id="3" creationId="{EB68A6BB-0628-4A9A-8B76-F683A8E67045}"/>
          </ac:spMkLst>
        </pc:spChg>
      </pc:sldChg>
      <pc:sldChg chg="modSp mod">
        <pc:chgData name="Justine Zayhowski" userId="2377d393-ab0f-4e66-8672-ed1beebcd407" providerId="ADAL" clId="{20BEA2E2-B7B8-4EDF-8CE6-D1860E858283}" dt="2020-06-30T17:24:28.712" v="1841" actId="20577"/>
        <pc:sldMkLst>
          <pc:docMk/>
          <pc:sldMk cId="55638646" sldId="1367"/>
        </pc:sldMkLst>
        <pc:graphicFrameChg chg="modGraphic">
          <ac:chgData name="Justine Zayhowski" userId="2377d393-ab0f-4e66-8672-ed1beebcd407" providerId="ADAL" clId="{20BEA2E2-B7B8-4EDF-8CE6-D1860E858283}" dt="2020-06-30T17:24:28.712" v="1841" actId="20577"/>
          <ac:graphicFrameMkLst>
            <pc:docMk/>
            <pc:sldMk cId="55638646" sldId="1367"/>
            <ac:graphicFrameMk id="4" creationId="{2C96B802-E35C-4723-833C-DC356D5C26F9}"/>
          </ac:graphicFrameMkLst>
        </pc:graphicFrameChg>
      </pc:sldChg>
      <pc:sldChg chg="modSp mod">
        <pc:chgData name="Justine Zayhowski" userId="2377d393-ab0f-4e66-8672-ed1beebcd407" providerId="ADAL" clId="{20BEA2E2-B7B8-4EDF-8CE6-D1860E858283}" dt="2020-06-30T15:26:38.268" v="1831" actId="20577"/>
        <pc:sldMkLst>
          <pc:docMk/>
          <pc:sldMk cId="44307498" sldId="1368"/>
        </pc:sldMkLst>
        <pc:spChg chg="mod">
          <ac:chgData name="Justine Zayhowski" userId="2377d393-ab0f-4e66-8672-ed1beebcd407" providerId="ADAL" clId="{20BEA2E2-B7B8-4EDF-8CE6-D1860E858283}" dt="2020-06-10T19:49:52.436" v="1690" actId="20577"/>
          <ac:spMkLst>
            <pc:docMk/>
            <pc:sldMk cId="44307498" sldId="1368"/>
            <ac:spMk id="2" creationId="{AC3E476E-9343-40E1-A94F-167A0433A3B9}"/>
          </ac:spMkLst>
        </pc:spChg>
        <pc:spChg chg="mod">
          <ac:chgData name="Justine Zayhowski" userId="2377d393-ab0f-4e66-8672-ed1beebcd407" providerId="ADAL" clId="{20BEA2E2-B7B8-4EDF-8CE6-D1860E858283}" dt="2020-06-30T15:26:38.268" v="1831" actId="20577"/>
          <ac:spMkLst>
            <pc:docMk/>
            <pc:sldMk cId="44307498" sldId="1368"/>
            <ac:spMk id="3" creationId="{98085EB2-9F59-41CB-B56C-63522D12DC5D}"/>
          </ac:spMkLst>
        </pc:spChg>
      </pc:sldChg>
      <pc:sldChg chg="modSp mod">
        <pc:chgData name="Justine Zayhowski" userId="2377d393-ab0f-4e66-8672-ed1beebcd407" providerId="ADAL" clId="{20BEA2E2-B7B8-4EDF-8CE6-D1860E858283}" dt="2020-06-18T15:16:14.776" v="1743" actId="20577"/>
        <pc:sldMkLst>
          <pc:docMk/>
          <pc:sldMk cId="3927265647" sldId="1402"/>
        </pc:sldMkLst>
        <pc:spChg chg="mod">
          <ac:chgData name="Justine Zayhowski" userId="2377d393-ab0f-4e66-8672-ed1beebcd407" providerId="ADAL" clId="{20BEA2E2-B7B8-4EDF-8CE6-D1860E858283}" dt="2020-06-18T15:16:14.776" v="1743" actId="20577"/>
          <ac:spMkLst>
            <pc:docMk/>
            <pc:sldMk cId="3927265647" sldId="1402"/>
            <ac:spMk id="3" creationId="{5B50D243-78A6-425B-BC64-DA6076F15B52}"/>
          </ac:spMkLst>
        </pc:spChg>
      </pc:sldChg>
      <pc:sldChg chg="modSp mod">
        <pc:chgData name="Justine Zayhowski" userId="2377d393-ab0f-4e66-8672-ed1beebcd407" providerId="ADAL" clId="{20BEA2E2-B7B8-4EDF-8CE6-D1860E858283}" dt="2020-06-10T19:47:23.306" v="1272"/>
        <pc:sldMkLst>
          <pc:docMk/>
          <pc:sldMk cId="3606013665" sldId="1403"/>
        </pc:sldMkLst>
        <pc:spChg chg="mod">
          <ac:chgData name="Justine Zayhowski" userId="2377d393-ab0f-4e66-8672-ed1beebcd407" providerId="ADAL" clId="{20BEA2E2-B7B8-4EDF-8CE6-D1860E858283}" dt="2020-06-10T19:47:07.301" v="1267" actId="20577"/>
          <ac:spMkLst>
            <pc:docMk/>
            <pc:sldMk cId="3606013665" sldId="1403"/>
            <ac:spMk id="4" creationId="{30611B5A-8913-4B96-9124-FBFC69F49393}"/>
          </ac:spMkLst>
        </pc:spChg>
        <pc:spChg chg="mod">
          <ac:chgData name="Justine Zayhowski" userId="2377d393-ab0f-4e66-8672-ed1beebcd407" providerId="ADAL" clId="{20BEA2E2-B7B8-4EDF-8CE6-D1860E858283}" dt="2020-06-10T19:47:23.306" v="1272"/>
          <ac:spMkLst>
            <pc:docMk/>
            <pc:sldMk cId="3606013665" sldId="1403"/>
            <ac:spMk id="5" creationId="{75BAE7F5-8447-4CF0-8085-EC186F790FEA}"/>
          </ac:spMkLst>
        </pc:spChg>
      </pc:sldChg>
      <pc:sldChg chg="del">
        <pc:chgData name="Justine Zayhowski" userId="2377d393-ab0f-4e66-8672-ed1beebcd407" providerId="ADAL" clId="{20BEA2E2-B7B8-4EDF-8CE6-D1860E858283}" dt="2020-06-10T15:47:26.762" v="23" actId="47"/>
        <pc:sldMkLst>
          <pc:docMk/>
          <pc:sldMk cId="1916550583" sldId="1404"/>
        </pc:sldMkLst>
      </pc:sldChg>
      <pc:sldChg chg="del">
        <pc:chgData name="Justine Zayhowski" userId="2377d393-ab0f-4e66-8672-ed1beebcd407" providerId="ADAL" clId="{20BEA2E2-B7B8-4EDF-8CE6-D1860E858283}" dt="2020-06-10T19:09:41.579" v="304" actId="47"/>
        <pc:sldMkLst>
          <pc:docMk/>
          <pc:sldMk cId="3819244303" sldId="1405"/>
        </pc:sldMkLst>
      </pc:sldChg>
      <pc:sldChg chg="del">
        <pc:chgData name="Justine Zayhowski" userId="2377d393-ab0f-4e66-8672-ed1beebcd407" providerId="ADAL" clId="{20BEA2E2-B7B8-4EDF-8CE6-D1860E858283}" dt="2020-06-10T19:09:42.657" v="305" actId="47"/>
        <pc:sldMkLst>
          <pc:docMk/>
          <pc:sldMk cId="1058307032" sldId="1406"/>
        </pc:sldMkLst>
      </pc:sldChg>
      <pc:sldChg chg="del">
        <pc:chgData name="Justine Zayhowski" userId="2377d393-ab0f-4e66-8672-ed1beebcd407" providerId="ADAL" clId="{20BEA2E2-B7B8-4EDF-8CE6-D1860E858283}" dt="2020-06-10T19:09:43.880" v="306" actId="47"/>
        <pc:sldMkLst>
          <pc:docMk/>
          <pc:sldMk cId="42797154" sldId="1407"/>
        </pc:sldMkLst>
      </pc:sldChg>
      <pc:sldChg chg="del">
        <pc:chgData name="Justine Zayhowski" userId="2377d393-ab0f-4e66-8672-ed1beebcd407" providerId="ADAL" clId="{20BEA2E2-B7B8-4EDF-8CE6-D1860E858283}" dt="2020-06-10T15:47:27.980" v="25" actId="47"/>
        <pc:sldMkLst>
          <pc:docMk/>
          <pc:sldMk cId="2738712750" sldId="1408"/>
        </pc:sldMkLst>
      </pc:sldChg>
      <pc:sldChg chg="del">
        <pc:chgData name="Justine Zayhowski" userId="2377d393-ab0f-4e66-8672-ed1beebcd407" providerId="ADAL" clId="{20BEA2E2-B7B8-4EDF-8CE6-D1860E858283}" dt="2020-06-10T15:47:30.043" v="26" actId="47"/>
        <pc:sldMkLst>
          <pc:docMk/>
          <pc:sldMk cId="404367072" sldId="1409"/>
        </pc:sldMkLst>
      </pc:sldChg>
      <pc:sldChg chg="del">
        <pc:chgData name="Justine Zayhowski" userId="2377d393-ab0f-4e66-8672-ed1beebcd407" providerId="ADAL" clId="{20BEA2E2-B7B8-4EDF-8CE6-D1860E858283}" dt="2020-06-10T15:47:33.449" v="27" actId="47"/>
        <pc:sldMkLst>
          <pc:docMk/>
          <pc:sldMk cId="1954335055" sldId="1411"/>
        </pc:sldMkLst>
      </pc:sldChg>
      <pc:sldChg chg="modSp mod">
        <pc:chgData name="Justine Zayhowski" userId="2377d393-ab0f-4e66-8672-ed1beebcd407" providerId="ADAL" clId="{20BEA2E2-B7B8-4EDF-8CE6-D1860E858283}" dt="2020-07-01T17:18:33.943" v="1843" actId="1036"/>
        <pc:sldMkLst>
          <pc:docMk/>
          <pc:sldMk cId="1116250216" sldId="1414"/>
        </pc:sldMkLst>
        <pc:graphicFrameChg chg="mod">
          <ac:chgData name="Justine Zayhowski" userId="2377d393-ab0f-4e66-8672-ed1beebcd407" providerId="ADAL" clId="{20BEA2E2-B7B8-4EDF-8CE6-D1860E858283}" dt="2020-07-01T17:18:33.943" v="1843" actId="1036"/>
          <ac:graphicFrameMkLst>
            <pc:docMk/>
            <pc:sldMk cId="1116250216" sldId="1414"/>
            <ac:graphicFrameMk id="5" creationId="{0B71E61C-4600-4867-BC7B-D6D4A740B091}"/>
          </ac:graphicFrameMkLst>
        </pc:graphicFrameChg>
      </pc:sldChg>
      <pc:sldChg chg="addSp delSp modSp mod">
        <pc:chgData name="Justine Zayhowski" userId="2377d393-ab0f-4e66-8672-ed1beebcd407" providerId="ADAL" clId="{20BEA2E2-B7B8-4EDF-8CE6-D1860E858283}" dt="2020-06-10T19:27:42.939" v="594" actId="11"/>
        <pc:sldMkLst>
          <pc:docMk/>
          <pc:sldMk cId="3838264154" sldId="1435"/>
        </pc:sldMkLst>
        <pc:spChg chg="mod">
          <ac:chgData name="Justine Zayhowski" userId="2377d393-ab0f-4e66-8672-ed1beebcd407" providerId="ADAL" clId="{20BEA2E2-B7B8-4EDF-8CE6-D1860E858283}" dt="2020-06-10T19:27:42.939" v="594" actId="11"/>
          <ac:spMkLst>
            <pc:docMk/>
            <pc:sldMk cId="3838264154" sldId="1435"/>
            <ac:spMk id="3" creationId="{EB6DE78D-CA5E-4935-8E9E-DAFF28F780EE}"/>
          </ac:spMkLst>
        </pc:spChg>
        <pc:spChg chg="add del mod">
          <ac:chgData name="Justine Zayhowski" userId="2377d393-ab0f-4e66-8672-ed1beebcd407" providerId="ADAL" clId="{20BEA2E2-B7B8-4EDF-8CE6-D1860E858283}" dt="2020-06-10T19:27:12.682" v="559" actId="478"/>
          <ac:spMkLst>
            <pc:docMk/>
            <pc:sldMk cId="3838264154" sldId="1435"/>
            <ac:spMk id="4" creationId="{F448E09D-B157-4249-876B-68BFFDCEE30A}"/>
          </ac:spMkLst>
        </pc:spChg>
      </pc:sldChg>
      <pc:sldChg chg="del">
        <pc:chgData name="Justine Zayhowski" userId="2377d393-ab0f-4e66-8672-ed1beebcd407" providerId="ADAL" clId="{20BEA2E2-B7B8-4EDF-8CE6-D1860E858283}" dt="2020-06-10T15:46:40.119" v="2" actId="47"/>
        <pc:sldMkLst>
          <pc:docMk/>
          <pc:sldMk cId="2204865621" sldId="1438"/>
        </pc:sldMkLst>
      </pc:sldChg>
      <pc:sldChg chg="del">
        <pc:chgData name="Justine Zayhowski" userId="2377d393-ab0f-4e66-8672-ed1beebcd407" providerId="ADAL" clId="{20BEA2E2-B7B8-4EDF-8CE6-D1860E858283}" dt="2020-06-10T15:46:41.475" v="3" actId="47"/>
        <pc:sldMkLst>
          <pc:docMk/>
          <pc:sldMk cId="1015116288" sldId="1439"/>
        </pc:sldMkLst>
      </pc:sldChg>
      <pc:sldChg chg="modSp mod">
        <pc:chgData name="Justine Zayhowski" userId="2377d393-ab0f-4e66-8672-ed1beebcd407" providerId="ADAL" clId="{20BEA2E2-B7B8-4EDF-8CE6-D1860E858283}" dt="2020-06-24T17:17:31.351" v="1815" actId="20577"/>
        <pc:sldMkLst>
          <pc:docMk/>
          <pc:sldMk cId="1963600621" sldId="1446"/>
        </pc:sldMkLst>
        <pc:spChg chg="mod">
          <ac:chgData name="Justine Zayhowski" userId="2377d393-ab0f-4e66-8672-ed1beebcd407" providerId="ADAL" clId="{20BEA2E2-B7B8-4EDF-8CE6-D1860E858283}" dt="2020-06-24T17:17:31.351" v="1815" actId="20577"/>
          <ac:spMkLst>
            <pc:docMk/>
            <pc:sldMk cId="1963600621" sldId="1446"/>
            <ac:spMk id="3" creationId="{17F1A913-87F1-442A-B570-9C731D0F5EAF}"/>
          </ac:spMkLst>
        </pc:spChg>
      </pc:sldChg>
      <pc:sldChg chg="modSp mod">
        <pc:chgData name="Justine Zayhowski" userId="2377d393-ab0f-4e66-8672-ed1beebcd407" providerId="ADAL" clId="{20BEA2E2-B7B8-4EDF-8CE6-D1860E858283}" dt="2020-06-24T17:17:01.096" v="1813" actId="20577"/>
        <pc:sldMkLst>
          <pc:docMk/>
          <pc:sldMk cId="706863929" sldId="1449"/>
        </pc:sldMkLst>
        <pc:spChg chg="mod">
          <ac:chgData name="Justine Zayhowski" userId="2377d393-ab0f-4e66-8672-ed1beebcd407" providerId="ADAL" clId="{20BEA2E2-B7B8-4EDF-8CE6-D1860E858283}" dt="2020-06-24T17:17:01.096" v="1813" actId="20577"/>
          <ac:spMkLst>
            <pc:docMk/>
            <pc:sldMk cId="706863929" sldId="1449"/>
            <ac:spMk id="3" creationId="{5A78CD8F-987E-4AB4-A9EA-C4FD0F8F8B71}"/>
          </ac:spMkLst>
        </pc:spChg>
      </pc:sldChg>
      <pc:sldChg chg="del">
        <pc:chgData name="Justine Zayhowski" userId="2377d393-ab0f-4e66-8672-ed1beebcd407" providerId="ADAL" clId="{20BEA2E2-B7B8-4EDF-8CE6-D1860E858283}" dt="2020-06-10T19:02:00.085" v="69" actId="47"/>
        <pc:sldMkLst>
          <pc:docMk/>
          <pc:sldMk cId="715005187" sldId="1450"/>
        </pc:sldMkLst>
      </pc:sldChg>
      <pc:sldChg chg="del">
        <pc:chgData name="Justine Zayhowski" userId="2377d393-ab0f-4e66-8672-ed1beebcd407" providerId="ADAL" clId="{20BEA2E2-B7B8-4EDF-8CE6-D1860E858283}" dt="2020-06-10T19:02:01.540" v="70" actId="47"/>
        <pc:sldMkLst>
          <pc:docMk/>
          <pc:sldMk cId="1533061098" sldId="1451"/>
        </pc:sldMkLst>
      </pc:sldChg>
      <pc:sldChg chg="del">
        <pc:chgData name="Justine Zayhowski" userId="2377d393-ab0f-4e66-8672-ed1beebcd407" providerId="ADAL" clId="{20BEA2E2-B7B8-4EDF-8CE6-D1860E858283}" dt="2020-06-10T19:06:54.605" v="111" actId="47"/>
        <pc:sldMkLst>
          <pc:docMk/>
          <pc:sldMk cId="418247456" sldId="1452"/>
        </pc:sldMkLst>
      </pc:sldChg>
      <pc:sldChg chg="del">
        <pc:chgData name="Justine Zayhowski" userId="2377d393-ab0f-4e66-8672-ed1beebcd407" providerId="ADAL" clId="{20BEA2E2-B7B8-4EDF-8CE6-D1860E858283}" dt="2020-06-10T19:07:10.493" v="166" actId="47"/>
        <pc:sldMkLst>
          <pc:docMk/>
          <pc:sldMk cId="3194420341" sldId="1453"/>
        </pc:sldMkLst>
      </pc:sldChg>
      <pc:sldChg chg="del">
        <pc:chgData name="Justine Zayhowski" userId="2377d393-ab0f-4e66-8672-ed1beebcd407" providerId="ADAL" clId="{20BEA2E2-B7B8-4EDF-8CE6-D1860E858283}" dt="2020-06-10T15:46:44.931" v="4" actId="47"/>
        <pc:sldMkLst>
          <pc:docMk/>
          <pc:sldMk cId="1435370220" sldId="1454"/>
        </pc:sldMkLst>
      </pc:sldChg>
      <pc:sldChg chg="del">
        <pc:chgData name="Justine Zayhowski" userId="2377d393-ab0f-4e66-8672-ed1beebcd407" providerId="ADAL" clId="{20BEA2E2-B7B8-4EDF-8CE6-D1860E858283}" dt="2020-06-10T15:46:46.121" v="5" actId="47"/>
        <pc:sldMkLst>
          <pc:docMk/>
          <pc:sldMk cId="2871852469" sldId="1455"/>
        </pc:sldMkLst>
      </pc:sldChg>
      <pc:sldChg chg="del">
        <pc:chgData name="Justine Zayhowski" userId="2377d393-ab0f-4e66-8672-ed1beebcd407" providerId="ADAL" clId="{20BEA2E2-B7B8-4EDF-8CE6-D1860E858283}" dt="2020-06-10T15:46:47.194" v="6" actId="47"/>
        <pc:sldMkLst>
          <pc:docMk/>
          <pc:sldMk cId="1213218893" sldId="1456"/>
        </pc:sldMkLst>
      </pc:sldChg>
      <pc:sldChg chg="del">
        <pc:chgData name="Justine Zayhowski" userId="2377d393-ab0f-4e66-8672-ed1beebcd407" providerId="ADAL" clId="{20BEA2E2-B7B8-4EDF-8CE6-D1860E858283}" dt="2020-06-10T15:47:27.384" v="24" actId="47"/>
        <pc:sldMkLst>
          <pc:docMk/>
          <pc:sldMk cId="3493638514" sldId="1457"/>
        </pc:sldMkLst>
      </pc:sldChg>
      <pc:sldChg chg="del">
        <pc:chgData name="Justine Zayhowski" userId="2377d393-ab0f-4e66-8672-ed1beebcd407" providerId="ADAL" clId="{20BEA2E2-B7B8-4EDF-8CE6-D1860E858283}" dt="2020-06-10T15:47:37.492" v="32" actId="47"/>
        <pc:sldMkLst>
          <pc:docMk/>
          <pc:sldMk cId="634549354" sldId="1458"/>
        </pc:sldMkLst>
      </pc:sldChg>
      <pc:sldChg chg="del">
        <pc:chgData name="Justine Zayhowski" userId="2377d393-ab0f-4e66-8672-ed1beebcd407" providerId="ADAL" clId="{20BEA2E2-B7B8-4EDF-8CE6-D1860E858283}" dt="2020-06-10T15:47:35.739" v="31" actId="47"/>
        <pc:sldMkLst>
          <pc:docMk/>
          <pc:sldMk cId="1519391806" sldId="1459"/>
        </pc:sldMkLst>
      </pc:sldChg>
      <pc:sldChg chg="del">
        <pc:chgData name="Justine Zayhowski" userId="2377d393-ab0f-4e66-8672-ed1beebcd407" providerId="ADAL" clId="{20BEA2E2-B7B8-4EDF-8CE6-D1860E858283}" dt="2020-06-10T15:47:34.347" v="28" actId="47"/>
        <pc:sldMkLst>
          <pc:docMk/>
          <pc:sldMk cId="4103723139" sldId="1460"/>
        </pc:sldMkLst>
      </pc:sldChg>
      <pc:sldChg chg="del">
        <pc:chgData name="Justine Zayhowski" userId="2377d393-ab0f-4e66-8672-ed1beebcd407" providerId="ADAL" clId="{20BEA2E2-B7B8-4EDF-8CE6-D1860E858283}" dt="2020-06-10T15:47:34.769" v="29" actId="47"/>
        <pc:sldMkLst>
          <pc:docMk/>
          <pc:sldMk cId="1361797832" sldId="1461"/>
        </pc:sldMkLst>
      </pc:sldChg>
      <pc:sldChg chg="del">
        <pc:chgData name="Justine Zayhowski" userId="2377d393-ab0f-4e66-8672-ed1beebcd407" providerId="ADAL" clId="{20BEA2E2-B7B8-4EDF-8CE6-D1860E858283}" dt="2020-06-10T15:47:35.196" v="30" actId="47"/>
        <pc:sldMkLst>
          <pc:docMk/>
          <pc:sldMk cId="1372001665" sldId="1462"/>
        </pc:sldMkLst>
      </pc:sldChg>
      <pc:sldChg chg="modSp del mod">
        <pc:chgData name="Justine Zayhowski" userId="2377d393-ab0f-4e66-8672-ed1beebcd407" providerId="ADAL" clId="{20BEA2E2-B7B8-4EDF-8CE6-D1860E858283}" dt="2020-06-10T19:28:55.352" v="598" actId="47"/>
        <pc:sldMkLst>
          <pc:docMk/>
          <pc:sldMk cId="1327151115" sldId="1463"/>
        </pc:sldMkLst>
        <pc:spChg chg="mod">
          <ac:chgData name="Justine Zayhowski" userId="2377d393-ab0f-4e66-8672-ed1beebcd407" providerId="ADAL" clId="{20BEA2E2-B7B8-4EDF-8CE6-D1860E858283}" dt="2020-06-10T19:28:08.379" v="597" actId="20577"/>
          <ac:spMkLst>
            <pc:docMk/>
            <pc:sldMk cId="1327151115" sldId="1463"/>
            <ac:spMk id="2" creationId="{2104D8DC-525F-4730-8948-113896C5A1C3}"/>
          </ac:spMkLst>
        </pc:spChg>
      </pc:sldChg>
      <pc:sldChg chg="modSp add del mod">
        <pc:chgData name="Justine Zayhowski" userId="2377d393-ab0f-4e66-8672-ed1beebcd407" providerId="ADAL" clId="{20BEA2E2-B7B8-4EDF-8CE6-D1860E858283}" dt="2020-06-10T19:17:51.319" v="420" actId="47"/>
        <pc:sldMkLst>
          <pc:docMk/>
          <pc:sldMk cId="3373766758" sldId="1464"/>
        </pc:sldMkLst>
        <pc:spChg chg="mod">
          <ac:chgData name="Justine Zayhowski" userId="2377d393-ab0f-4e66-8672-ed1beebcd407" providerId="ADAL" clId="{20BEA2E2-B7B8-4EDF-8CE6-D1860E858283}" dt="2020-06-10T19:02:51.107" v="109" actId="1035"/>
          <ac:spMkLst>
            <pc:docMk/>
            <pc:sldMk cId="3373766758" sldId="1464"/>
            <ac:spMk id="4" creationId="{3E636FFF-EFB5-4D63-BC74-0D6F07F19C52}"/>
          </ac:spMkLst>
        </pc:spChg>
      </pc:sldChg>
      <pc:sldChg chg="modSp add del mod">
        <pc:chgData name="Justine Zayhowski" userId="2377d393-ab0f-4e66-8672-ed1beebcd407" providerId="ADAL" clId="{20BEA2E2-B7B8-4EDF-8CE6-D1860E858283}" dt="2020-06-10T19:18:06.870" v="439" actId="47"/>
        <pc:sldMkLst>
          <pc:docMk/>
          <pc:sldMk cId="363888979" sldId="1465"/>
        </pc:sldMkLst>
        <pc:spChg chg="mod">
          <ac:chgData name="Justine Zayhowski" userId="2377d393-ab0f-4e66-8672-ed1beebcd407" providerId="ADAL" clId="{20BEA2E2-B7B8-4EDF-8CE6-D1860E858283}" dt="2020-06-10T19:06:57.980" v="129" actId="1036"/>
          <ac:spMkLst>
            <pc:docMk/>
            <pc:sldMk cId="363888979" sldId="1465"/>
            <ac:spMk id="4" creationId="{3E636FFF-EFB5-4D63-BC74-0D6F07F19C52}"/>
          </ac:spMkLst>
        </pc:spChg>
      </pc:sldChg>
      <pc:sldChg chg="modSp add del mod">
        <pc:chgData name="Justine Zayhowski" userId="2377d393-ab0f-4e66-8672-ed1beebcd407" providerId="ADAL" clId="{20BEA2E2-B7B8-4EDF-8CE6-D1860E858283}" dt="2020-06-10T19:18:31.086" v="557" actId="47"/>
        <pc:sldMkLst>
          <pc:docMk/>
          <pc:sldMk cId="2440885691" sldId="1466"/>
        </pc:sldMkLst>
        <pc:spChg chg="mod">
          <ac:chgData name="Justine Zayhowski" userId="2377d393-ab0f-4e66-8672-ed1beebcd407" providerId="ADAL" clId="{20BEA2E2-B7B8-4EDF-8CE6-D1860E858283}" dt="2020-06-10T19:07:07.412" v="165" actId="1036"/>
          <ac:spMkLst>
            <pc:docMk/>
            <pc:sldMk cId="2440885691" sldId="1466"/>
            <ac:spMk id="4" creationId="{3E636FFF-EFB5-4D63-BC74-0D6F07F19C52}"/>
          </ac:spMkLst>
        </pc:spChg>
      </pc:sldChg>
      <pc:sldChg chg="modSp add del mod">
        <pc:chgData name="Justine Zayhowski" userId="2377d393-ab0f-4e66-8672-ed1beebcd407" providerId="ADAL" clId="{20BEA2E2-B7B8-4EDF-8CE6-D1860E858283}" dt="2020-06-10T19:26:41.829" v="558" actId="47"/>
        <pc:sldMkLst>
          <pc:docMk/>
          <pc:sldMk cId="4160916162" sldId="1467"/>
        </pc:sldMkLst>
        <pc:spChg chg="mod">
          <ac:chgData name="Justine Zayhowski" userId="2377d393-ab0f-4e66-8672-ed1beebcd407" providerId="ADAL" clId="{20BEA2E2-B7B8-4EDF-8CE6-D1860E858283}" dt="2020-06-10T19:07:19.892" v="208" actId="1036"/>
          <ac:spMkLst>
            <pc:docMk/>
            <pc:sldMk cId="4160916162" sldId="1467"/>
            <ac:spMk id="4" creationId="{3E636FFF-EFB5-4D63-BC74-0D6F07F19C52}"/>
          </ac:spMkLst>
        </pc:spChg>
      </pc:sldChg>
      <pc:sldChg chg="modSp add mod">
        <pc:chgData name="Justine Zayhowski" userId="2377d393-ab0f-4e66-8672-ed1beebcd407" providerId="ADAL" clId="{20BEA2E2-B7B8-4EDF-8CE6-D1860E858283}" dt="2020-06-12T13:10:02.107" v="1705" actId="20577"/>
        <pc:sldMkLst>
          <pc:docMk/>
          <pc:sldMk cId="122047392" sldId="1468"/>
        </pc:sldMkLst>
        <pc:spChg chg="mod">
          <ac:chgData name="Justine Zayhowski" userId="2377d393-ab0f-4e66-8672-ed1beebcd407" providerId="ADAL" clId="{20BEA2E2-B7B8-4EDF-8CE6-D1860E858283}" dt="2020-06-12T13:10:02.107" v="1705" actId="20577"/>
          <ac:spMkLst>
            <pc:docMk/>
            <pc:sldMk cId="122047392" sldId="1468"/>
            <ac:spMk id="3" creationId="{8E396B14-F9D7-4ACC-AED3-6E88E76396F5}"/>
          </ac:spMkLst>
        </pc:spChg>
        <pc:spChg chg="mod">
          <ac:chgData name="Justine Zayhowski" userId="2377d393-ab0f-4e66-8672-ed1beebcd407" providerId="ADAL" clId="{20BEA2E2-B7B8-4EDF-8CE6-D1860E858283}" dt="2020-06-10T19:17:48.891" v="419" actId="1035"/>
          <ac:spMkLst>
            <pc:docMk/>
            <pc:sldMk cId="122047392" sldId="1468"/>
            <ac:spMk id="4" creationId="{3E636FFF-EFB5-4D63-BC74-0D6F07F19C52}"/>
          </ac:spMkLst>
        </pc:spChg>
      </pc:sldChg>
      <pc:sldChg chg="modSp add mod">
        <pc:chgData name="Justine Zayhowski" userId="2377d393-ab0f-4e66-8672-ed1beebcd407" providerId="ADAL" clId="{20BEA2E2-B7B8-4EDF-8CE6-D1860E858283}" dt="2020-06-12T13:10:12.734" v="1706" actId="20577"/>
        <pc:sldMkLst>
          <pc:docMk/>
          <pc:sldMk cId="243517272" sldId="1469"/>
        </pc:sldMkLst>
        <pc:spChg chg="mod">
          <ac:chgData name="Justine Zayhowski" userId="2377d393-ab0f-4e66-8672-ed1beebcd407" providerId="ADAL" clId="{20BEA2E2-B7B8-4EDF-8CE6-D1860E858283}" dt="2020-06-12T13:10:12.734" v="1706" actId="20577"/>
          <ac:spMkLst>
            <pc:docMk/>
            <pc:sldMk cId="243517272" sldId="1469"/>
            <ac:spMk id="3" creationId="{8E396B14-F9D7-4ACC-AED3-6E88E76396F5}"/>
          </ac:spMkLst>
        </pc:spChg>
        <pc:spChg chg="mod">
          <ac:chgData name="Justine Zayhowski" userId="2377d393-ab0f-4e66-8672-ed1beebcd407" providerId="ADAL" clId="{20BEA2E2-B7B8-4EDF-8CE6-D1860E858283}" dt="2020-06-10T19:18:04.452" v="438" actId="1036"/>
          <ac:spMkLst>
            <pc:docMk/>
            <pc:sldMk cId="243517272" sldId="1469"/>
            <ac:spMk id="4" creationId="{3E636FFF-EFB5-4D63-BC74-0D6F07F19C52}"/>
          </ac:spMkLst>
        </pc:spChg>
      </pc:sldChg>
      <pc:sldChg chg="modSp add mod">
        <pc:chgData name="Justine Zayhowski" userId="2377d393-ab0f-4e66-8672-ed1beebcd407" providerId="ADAL" clId="{20BEA2E2-B7B8-4EDF-8CE6-D1860E858283}" dt="2020-06-12T13:10:17.027" v="1707" actId="20577"/>
        <pc:sldMkLst>
          <pc:docMk/>
          <pc:sldMk cId="494071384" sldId="1470"/>
        </pc:sldMkLst>
        <pc:spChg chg="mod">
          <ac:chgData name="Justine Zayhowski" userId="2377d393-ab0f-4e66-8672-ed1beebcd407" providerId="ADAL" clId="{20BEA2E2-B7B8-4EDF-8CE6-D1860E858283}" dt="2020-06-12T13:10:17.027" v="1707" actId="20577"/>
          <ac:spMkLst>
            <pc:docMk/>
            <pc:sldMk cId="494071384" sldId="1470"/>
            <ac:spMk id="3" creationId="{8E396B14-F9D7-4ACC-AED3-6E88E76396F5}"/>
          </ac:spMkLst>
        </pc:spChg>
        <pc:spChg chg="mod">
          <ac:chgData name="Justine Zayhowski" userId="2377d393-ab0f-4e66-8672-ed1beebcd407" providerId="ADAL" clId="{20BEA2E2-B7B8-4EDF-8CE6-D1860E858283}" dt="2020-06-10T19:18:11.827" v="466" actId="1035"/>
          <ac:spMkLst>
            <pc:docMk/>
            <pc:sldMk cId="494071384" sldId="1470"/>
            <ac:spMk id="4" creationId="{3E636FFF-EFB5-4D63-BC74-0D6F07F19C52}"/>
          </ac:spMkLst>
        </pc:spChg>
      </pc:sldChg>
      <pc:sldChg chg="modSp add del mod">
        <pc:chgData name="Justine Zayhowski" userId="2377d393-ab0f-4e66-8672-ed1beebcd407" providerId="ADAL" clId="{20BEA2E2-B7B8-4EDF-8CE6-D1860E858283}" dt="2020-06-12T13:10:19.653" v="1708" actId="47"/>
        <pc:sldMkLst>
          <pc:docMk/>
          <pc:sldMk cId="1179995790" sldId="1471"/>
        </pc:sldMkLst>
        <pc:spChg chg="mod">
          <ac:chgData name="Justine Zayhowski" userId="2377d393-ab0f-4e66-8672-ed1beebcd407" providerId="ADAL" clId="{20BEA2E2-B7B8-4EDF-8CE6-D1860E858283}" dt="2020-06-10T19:18:20.290" v="510" actId="1036"/>
          <ac:spMkLst>
            <pc:docMk/>
            <pc:sldMk cId="1179995790" sldId="1471"/>
            <ac:spMk id="4" creationId="{3E636FFF-EFB5-4D63-BC74-0D6F07F19C52}"/>
          </ac:spMkLst>
        </pc:spChg>
      </pc:sldChg>
      <pc:sldChg chg="modSp add mod">
        <pc:chgData name="Justine Zayhowski" userId="2377d393-ab0f-4e66-8672-ed1beebcd407" providerId="ADAL" clId="{20BEA2E2-B7B8-4EDF-8CE6-D1860E858283}" dt="2020-06-12T13:10:32.527" v="1733" actId="1036"/>
        <pc:sldMkLst>
          <pc:docMk/>
          <pc:sldMk cId="952282422" sldId="1472"/>
        </pc:sldMkLst>
        <pc:spChg chg="mod">
          <ac:chgData name="Justine Zayhowski" userId="2377d393-ab0f-4e66-8672-ed1beebcd407" providerId="ADAL" clId="{20BEA2E2-B7B8-4EDF-8CE6-D1860E858283}" dt="2020-06-12T13:10:29.115" v="1710" actId="20577"/>
          <ac:spMkLst>
            <pc:docMk/>
            <pc:sldMk cId="952282422" sldId="1472"/>
            <ac:spMk id="3" creationId="{8E396B14-F9D7-4ACC-AED3-6E88E76396F5}"/>
          </ac:spMkLst>
        </pc:spChg>
        <pc:spChg chg="mod">
          <ac:chgData name="Justine Zayhowski" userId="2377d393-ab0f-4e66-8672-ed1beebcd407" providerId="ADAL" clId="{20BEA2E2-B7B8-4EDF-8CE6-D1860E858283}" dt="2020-06-12T13:10:32.527" v="1733" actId="1036"/>
          <ac:spMkLst>
            <pc:docMk/>
            <pc:sldMk cId="952282422" sldId="1472"/>
            <ac:spMk id="4" creationId="{3E636FFF-EFB5-4D63-BC74-0D6F07F19C52}"/>
          </ac:spMkLst>
        </pc:spChg>
      </pc:sldChg>
      <pc:sldChg chg="modSp new mod">
        <pc:chgData name="Justine Zayhowski" userId="2377d393-ab0f-4e66-8672-ed1beebcd407" providerId="ADAL" clId="{20BEA2E2-B7B8-4EDF-8CE6-D1860E858283}" dt="2020-06-10T19:34:53.106" v="1062" actId="20577"/>
        <pc:sldMkLst>
          <pc:docMk/>
          <pc:sldMk cId="2292115128" sldId="1473"/>
        </pc:sldMkLst>
        <pc:spChg chg="mod">
          <ac:chgData name="Justine Zayhowski" userId="2377d393-ab0f-4e66-8672-ed1beebcd407" providerId="ADAL" clId="{20BEA2E2-B7B8-4EDF-8CE6-D1860E858283}" dt="2020-06-10T19:32:47.212" v="608" actId="20577"/>
          <ac:spMkLst>
            <pc:docMk/>
            <pc:sldMk cId="2292115128" sldId="1473"/>
            <ac:spMk id="2" creationId="{1F91C710-14C7-46C8-B18E-D7B71C01FE1E}"/>
          </ac:spMkLst>
        </pc:spChg>
        <pc:spChg chg="mod">
          <ac:chgData name="Justine Zayhowski" userId="2377d393-ab0f-4e66-8672-ed1beebcd407" providerId="ADAL" clId="{20BEA2E2-B7B8-4EDF-8CE6-D1860E858283}" dt="2020-06-10T19:34:53.106" v="1062" actId="20577"/>
          <ac:spMkLst>
            <pc:docMk/>
            <pc:sldMk cId="2292115128" sldId="1473"/>
            <ac:spMk id="3" creationId="{48E55EAD-F093-40F6-9AB4-3C4D35258197}"/>
          </ac:spMkLst>
        </pc:spChg>
      </pc:sldChg>
      <pc:sldChg chg="modSp new mod">
        <pc:chgData name="Justine Zayhowski" userId="2377d393-ab0f-4e66-8672-ed1beebcd407" providerId="ADAL" clId="{20BEA2E2-B7B8-4EDF-8CE6-D1860E858283}" dt="2020-06-10T19:48:40.278" v="1530" actId="113"/>
        <pc:sldMkLst>
          <pc:docMk/>
          <pc:sldMk cId="1365167128" sldId="1474"/>
        </pc:sldMkLst>
        <pc:spChg chg="mod">
          <ac:chgData name="Justine Zayhowski" userId="2377d393-ab0f-4e66-8672-ed1beebcd407" providerId="ADAL" clId="{20BEA2E2-B7B8-4EDF-8CE6-D1860E858283}" dt="2020-06-10T19:45:23.429" v="1188" actId="14100"/>
          <ac:spMkLst>
            <pc:docMk/>
            <pc:sldMk cId="1365167128" sldId="1474"/>
            <ac:spMk id="2" creationId="{BD4AF2B8-5A6C-490C-84A3-465CED52394D}"/>
          </ac:spMkLst>
        </pc:spChg>
        <pc:spChg chg="mod">
          <ac:chgData name="Justine Zayhowski" userId="2377d393-ab0f-4e66-8672-ed1beebcd407" providerId="ADAL" clId="{20BEA2E2-B7B8-4EDF-8CE6-D1860E858283}" dt="2020-06-10T19:48:40.278" v="1530" actId="113"/>
          <ac:spMkLst>
            <pc:docMk/>
            <pc:sldMk cId="1365167128" sldId="1474"/>
            <ac:spMk id="3" creationId="{5F3243A7-CC45-4141-898E-4722F12C5BEA}"/>
          </ac:spMkLst>
        </pc:spChg>
      </pc:sldChg>
      <pc:sldChg chg="modSp new del mod">
        <pc:chgData name="Justine Zayhowski" userId="2377d393-ab0f-4e66-8672-ed1beebcd407" providerId="ADAL" clId="{20BEA2E2-B7B8-4EDF-8CE6-D1860E858283}" dt="2020-06-12T13:10:27.198" v="1709" actId="47"/>
        <pc:sldMkLst>
          <pc:docMk/>
          <pc:sldMk cId="2365245984" sldId="1475"/>
        </pc:sldMkLst>
        <pc:spChg chg="mod">
          <ac:chgData name="Justine Zayhowski" userId="2377d393-ab0f-4e66-8672-ed1beebcd407" providerId="ADAL" clId="{20BEA2E2-B7B8-4EDF-8CE6-D1860E858283}" dt="2020-06-10T19:49:25.440" v="1632" actId="13926"/>
          <ac:spMkLst>
            <pc:docMk/>
            <pc:sldMk cId="2365245984" sldId="1475"/>
            <ac:spMk id="3" creationId="{AA464804-3796-4F43-943F-C3C0B5957D04}"/>
          </ac:spMkLst>
        </pc:spChg>
      </pc:sldChg>
    </pc:docChg>
  </pc:docChgLst>
  <pc:docChgLst>
    <pc:chgData name="Justine Zayhowski" userId="2377d393-ab0f-4e66-8672-ed1beebcd407" providerId="ADAL" clId="{2969DB9A-8F2B-4F61-AA97-98FAD4CD291E}"/>
    <pc:docChg chg="modSld">
      <pc:chgData name="Justine Zayhowski" userId="2377d393-ab0f-4e66-8672-ed1beebcd407" providerId="ADAL" clId="{2969DB9A-8F2B-4F61-AA97-98FAD4CD291E}" dt="2020-06-09T19:01:59.431" v="2"/>
      <pc:docMkLst>
        <pc:docMk/>
      </pc:docMkLst>
      <pc:sldChg chg="modSp mod">
        <pc:chgData name="Justine Zayhowski" userId="2377d393-ab0f-4e66-8672-ed1beebcd407" providerId="ADAL" clId="{2969DB9A-8F2B-4F61-AA97-98FAD4CD291E}" dt="2020-06-09T19:01:59.431" v="2"/>
        <pc:sldMkLst>
          <pc:docMk/>
          <pc:sldMk cId="1210250860" sldId="483"/>
        </pc:sldMkLst>
        <pc:spChg chg="mod">
          <ac:chgData name="Justine Zayhowski" userId="2377d393-ab0f-4e66-8672-ed1beebcd407" providerId="ADAL" clId="{2969DB9A-8F2B-4F61-AA97-98FAD4CD291E}" dt="2020-06-09T19:01:59.431" v="2"/>
          <ac:spMkLst>
            <pc:docMk/>
            <pc:sldMk cId="1210250860" sldId="483"/>
            <ac:spMk id="4" creationId="{8F0AC819-0A43-4136-A896-103879AA5AF2}"/>
          </ac:spMkLst>
        </pc:spChg>
      </pc:sldChg>
    </pc:docChg>
  </pc:docChgLst>
  <pc:docChgLst>
    <pc:chgData name="Michael Bailit" userId="6e5c4604-85bf-41ef-8e97-4724b7d56589" providerId="ADAL" clId="{3C65D4F2-51A6-42C9-AAC4-73649D8B468A}"/>
    <pc:docChg chg="undo custSel addSld delSld modSld sldOrd">
      <pc:chgData name="Michael Bailit" userId="6e5c4604-85bf-41ef-8e97-4724b7d56589" providerId="ADAL" clId="{3C65D4F2-51A6-42C9-AAC4-73649D8B468A}" dt="2020-06-11T13:46:10.070" v="1665" actId="1076"/>
      <pc:docMkLst>
        <pc:docMk/>
      </pc:docMkLst>
      <pc:sldChg chg="modSp mod">
        <pc:chgData name="Michael Bailit" userId="6e5c4604-85bf-41ef-8e97-4724b7d56589" providerId="ADAL" clId="{3C65D4F2-51A6-42C9-AAC4-73649D8B468A}" dt="2020-06-11T13:46:10.070" v="1665" actId="1076"/>
        <pc:sldMkLst>
          <pc:docMk/>
          <pc:sldMk cId="990688657" sldId="1259"/>
        </pc:sldMkLst>
        <pc:graphicFrameChg chg="mod">
          <ac:chgData name="Michael Bailit" userId="6e5c4604-85bf-41ef-8e97-4724b7d56589" providerId="ADAL" clId="{3C65D4F2-51A6-42C9-AAC4-73649D8B468A}" dt="2020-06-11T13:46:10.070" v="1665" actId="1076"/>
          <ac:graphicFrameMkLst>
            <pc:docMk/>
            <pc:sldMk cId="990688657" sldId="1259"/>
            <ac:graphicFrameMk id="7" creationId="{DA527394-58BC-420C-AE20-61F523F02AB9}"/>
          </ac:graphicFrameMkLst>
        </pc:graphicFrameChg>
      </pc:sldChg>
      <pc:sldChg chg="modSp mod">
        <pc:chgData name="Michael Bailit" userId="6e5c4604-85bf-41ef-8e97-4724b7d56589" providerId="ADAL" clId="{3C65D4F2-51A6-42C9-AAC4-73649D8B468A}" dt="2020-06-11T13:45:49.836" v="1664" actId="6549"/>
        <pc:sldMkLst>
          <pc:docMk/>
          <pc:sldMk cId="1737996571" sldId="1283"/>
        </pc:sldMkLst>
        <pc:spChg chg="mod">
          <ac:chgData name="Michael Bailit" userId="6e5c4604-85bf-41ef-8e97-4724b7d56589" providerId="ADAL" clId="{3C65D4F2-51A6-42C9-AAC4-73649D8B468A}" dt="2020-06-11T13:45:49.836" v="1664" actId="6549"/>
          <ac:spMkLst>
            <pc:docMk/>
            <pc:sldMk cId="1737996571" sldId="1283"/>
            <ac:spMk id="3" creationId="{EB68A6BB-0628-4A9A-8B76-F683A8E67045}"/>
          </ac:spMkLst>
        </pc:spChg>
      </pc:sldChg>
      <pc:sldChg chg="modSp mod">
        <pc:chgData name="Michael Bailit" userId="6e5c4604-85bf-41ef-8e97-4724b7d56589" providerId="ADAL" clId="{3C65D4F2-51A6-42C9-AAC4-73649D8B468A}" dt="2020-06-11T13:18:53.292" v="9" actId="20577"/>
        <pc:sldMkLst>
          <pc:docMk/>
          <pc:sldMk cId="55638646" sldId="1367"/>
        </pc:sldMkLst>
        <pc:graphicFrameChg chg="modGraphic">
          <ac:chgData name="Michael Bailit" userId="6e5c4604-85bf-41ef-8e97-4724b7d56589" providerId="ADAL" clId="{3C65D4F2-51A6-42C9-AAC4-73649D8B468A}" dt="2020-06-11T13:18:53.292" v="9" actId="20577"/>
          <ac:graphicFrameMkLst>
            <pc:docMk/>
            <pc:sldMk cId="55638646" sldId="1367"/>
            <ac:graphicFrameMk id="4" creationId="{2C96B802-E35C-4723-833C-DC356D5C26F9}"/>
          </ac:graphicFrameMkLst>
        </pc:graphicFrameChg>
      </pc:sldChg>
      <pc:sldChg chg="modSp mod">
        <pc:chgData name="Michael Bailit" userId="6e5c4604-85bf-41ef-8e97-4724b7d56589" providerId="ADAL" clId="{3C65D4F2-51A6-42C9-AAC4-73649D8B468A}" dt="2020-06-11T13:42:35.151" v="1647" actId="115"/>
        <pc:sldMkLst>
          <pc:docMk/>
          <pc:sldMk cId="2445616380" sldId="1412"/>
        </pc:sldMkLst>
        <pc:spChg chg="mod">
          <ac:chgData name="Michael Bailit" userId="6e5c4604-85bf-41ef-8e97-4724b7d56589" providerId="ADAL" clId="{3C65D4F2-51A6-42C9-AAC4-73649D8B468A}" dt="2020-06-11T13:42:35.151" v="1647" actId="115"/>
          <ac:spMkLst>
            <pc:docMk/>
            <pc:sldMk cId="2445616380" sldId="1412"/>
            <ac:spMk id="3" creationId="{4734B9BF-D53D-44A6-92A2-E396E5AB9518}"/>
          </ac:spMkLst>
        </pc:spChg>
      </pc:sldChg>
      <pc:sldChg chg="modSp mod">
        <pc:chgData name="Michael Bailit" userId="6e5c4604-85bf-41ef-8e97-4724b7d56589" providerId="ADAL" clId="{3C65D4F2-51A6-42C9-AAC4-73649D8B468A}" dt="2020-06-11T13:43:50.789" v="1653" actId="20577"/>
        <pc:sldMkLst>
          <pc:docMk/>
          <pc:sldMk cId="4193227192" sldId="1417"/>
        </pc:sldMkLst>
        <pc:spChg chg="mod">
          <ac:chgData name="Michael Bailit" userId="6e5c4604-85bf-41ef-8e97-4724b7d56589" providerId="ADAL" clId="{3C65D4F2-51A6-42C9-AAC4-73649D8B468A}" dt="2020-06-11T13:43:50.789" v="1653" actId="20577"/>
          <ac:spMkLst>
            <pc:docMk/>
            <pc:sldMk cId="4193227192" sldId="1417"/>
            <ac:spMk id="3" creationId="{D58E5493-FEBE-42AA-ABBA-D82DFDF735F2}"/>
          </ac:spMkLst>
        </pc:spChg>
      </pc:sldChg>
      <pc:sldChg chg="del">
        <pc:chgData name="Michael Bailit" userId="6e5c4604-85bf-41ef-8e97-4724b7d56589" providerId="ADAL" clId="{3C65D4F2-51A6-42C9-AAC4-73649D8B468A}" dt="2020-06-11T13:31:02.042" v="1007" actId="2696"/>
        <pc:sldMkLst>
          <pc:docMk/>
          <pc:sldMk cId="2883463278" sldId="1419"/>
        </pc:sldMkLst>
      </pc:sldChg>
      <pc:sldChg chg="modSp add mod">
        <pc:chgData name="Michael Bailit" userId="6e5c4604-85bf-41ef-8e97-4724b7d56589" providerId="ADAL" clId="{3C65D4F2-51A6-42C9-AAC4-73649D8B468A}" dt="2020-06-11T13:33:30.982" v="1093" actId="113"/>
        <pc:sldMkLst>
          <pc:docMk/>
          <pc:sldMk cId="3716798006" sldId="1419"/>
        </pc:sldMkLst>
        <pc:spChg chg="mod">
          <ac:chgData name="Michael Bailit" userId="6e5c4604-85bf-41ef-8e97-4724b7d56589" providerId="ADAL" clId="{3C65D4F2-51A6-42C9-AAC4-73649D8B468A}" dt="2020-06-11T13:33:30.982" v="1093" actId="113"/>
          <ac:spMkLst>
            <pc:docMk/>
            <pc:sldMk cId="3716798006" sldId="1419"/>
            <ac:spMk id="3" creationId="{CB7DB85E-3A4D-4555-BC14-73763E016C8A}"/>
          </ac:spMkLst>
        </pc:spChg>
      </pc:sldChg>
      <pc:sldChg chg="del">
        <pc:chgData name="Michael Bailit" userId="6e5c4604-85bf-41ef-8e97-4724b7d56589" providerId="ADAL" clId="{3C65D4F2-51A6-42C9-AAC4-73649D8B468A}" dt="2020-06-11T13:43:27.222" v="1648" actId="2696"/>
        <pc:sldMkLst>
          <pc:docMk/>
          <pc:sldMk cId="1914661365" sldId="1420"/>
        </pc:sldMkLst>
      </pc:sldChg>
      <pc:sldChg chg="modSp mod">
        <pc:chgData name="Michael Bailit" userId="6e5c4604-85bf-41ef-8e97-4724b7d56589" providerId="ADAL" clId="{3C65D4F2-51A6-42C9-AAC4-73649D8B468A}" dt="2020-06-11T13:44:20.443" v="1655" actId="20577"/>
        <pc:sldMkLst>
          <pc:docMk/>
          <pc:sldMk cId="2292115128" sldId="1473"/>
        </pc:sldMkLst>
        <pc:spChg chg="mod">
          <ac:chgData name="Michael Bailit" userId="6e5c4604-85bf-41ef-8e97-4724b7d56589" providerId="ADAL" clId="{3C65D4F2-51A6-42C9-AAC4-73649D8B468A}" dt="2020-06-11T13:44:20.443" v="1655" actId="20577"/>
          <ac:spMkLst>
            <pc:docMk/>
            <pc:sldMk cId="2292115128" sldId="1473"/>
            <ac:spMk id="3" creationId="{48E55EAD-F093-40F6-9AB4-3C4D35258197}"/>
          </ac:spMkLst>
        </pc:spChg>
      </pc:sldChg>
      <pc:sldChg chg="modSp mod ord">
        <pc:chgData name="Michael Bailit" userId="6e5c4604-85bf-41ef-8e97-4724b7d56589" providerId="ADAL" clId="{3C65D4F2-51A6-42C9-AAC4-73649D8B468A}" dt="2020-06-11T13:34:40.952" v="1107" actId="20577"/>
        <pc:sldMkLst>
          <pc:docMk/>
          <pc:sldMk cId="1365167128" sldId="1474"/>
        </pc:sldMkLst>
        <pc:spChg chg="mod">
          <ac:chgData name="Michael Bailit" userId="6e5c4604-85bf-41ef-8e97-4724b7d56589" providerId="ADAL" clId="{3C65D4F2-51A6-42C9-AAC4-73649D8B468A}" dt="2020-06-11T13:34:40.952" v="1107" actId="20577"/>
          <ac:spMkLst>
            <pc:docMk/>
            <pc:sldMk cId="1365167128" sldId="1474"/>
            <ac:spMk id="3" creationId="{5F3243A7-CC45-4141-898E-4722F12C5BEA}"/>
          </ac:spMkLst>
        </pc:spChg>
      </pc:sldChg>
      <pc:sldChg chg="addCm modCm">
        <pc:chgData name="Michael Bailit" userId="6e5c4604-85bf-41ef-8e97-4724b7d56589" providerId="ADAL" clId="{3C65D4F2-51A6-42C9-AAC4-73649D8B468A}" dt="2020-06-11T13:45:13.404" v="1658"/>
        <pc:sldMkLst>
          <pc:docMk/>
          <pc:sldMk cId="2365245984" sldId="1475"/>
        </pc:sldMkLst>
      </pc:sldChg>
      <pc:sldChg chg="modSp add mod">
        <pc:chgData name="Michael Bailit" userId="6e5c4604-85bf-41ef-8e97-4724b7d56589" providerId="ADAL" clId="{3C65D4F2-51A6-42C9-AAC4-73649D8B468A}" dt="2020-06-11T13:32:42.901" v="1080" actId="20577"/>
        <pc:sldMkLst>
          <pc:docMk/>
          <pc:sldMk cId="1619304047" sldId="1476"/>
        </pc:sldMkLst>
        <pc:spChg chg="mod">
          <ac:chgData name="Michael Bailit" userId="6e5c4604-85bf-41ef-8e97-4724b7d56589" providerId="ADAL" clId="{3C65D4F2-51A6-42C9-AAC4-73649D8B468A}" dt="2020-06-11T13:32:42.901" v="1080" actId="20577"/>
          <ac:spMkLst>
            <pc:docMk/>
            <pc:sldMk cId="1619304047" sldId="1476"/>
            <ac:spMk id="3" creationId="{4734B9BF-D53D-44A6-92A2-E396E5AB9518}"/>
          </ac:spMkLst>
        </pc:spChg>
      </pc:sldChg>
      <pc:sldChg chg="modSp add mod">
        <pc:chgData name="Michael Bailit" userId="6e5c4604-85bf-41ef-8e97-4724b7d56589" providerId="ADAL" clId="{3C65D4F2-51A6-42C9-AAC4-73649D8B468A}" dt="2020-06-11T13:42:17.836" v="1646" actId="20577"/>
        <pc:sldMkLst>
          <pc:docMk/>
          <pc:sldMk cId="66349152" sldId="1477"/>
        </pc:sldMkLst>
        <pc:spChg chg="mod">
          <ac:chgData name="Michael Bailit" userId="6e5c4604-85bf-41ef-8e97-4724b7d56589" providerId="ADAL" clId="{3C65D4F2-51A6-42C9-AAC4-73649D8B468A}" dt="2020-06-11T13:38:14.880" v="1118" actId="20577"/>
          <ac:spMkLst>
            <pc:docMk/>
            <pc:sldMk cId="66349152" sldId="1477"/>
            <ac:spMk id="2" creationId="{BD4AF2B8-5A6C-490C-84A3-465CED52394D}"/>
          </ac:spMkLst>
        </pc:spChg>
        <pc:spChg chg="mod">
          <ac:chgData name="Michael Bailit" userId="6e5c4604-85bf-41ef-8e97-4724b7d56589" providerId="ADAL" clId="{3C65D4F2-51A6-42C9-AAC4-73649D8B468A}" dt="2020-06-11T13:42:17.836" v="1646" actId="20577"/>
          <ac:spMkLst>
            <pc:docMk/>
            <pc:sldMk cId="66349152" sldId="1477"/>
            <ac:spMk id="3" creationId="{5F3243A7-CC45-4141-898E-4722F12C5BE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7/2/2020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7/2/2020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latin typeface="+mn-lt"/>
                <a:ea typeface="+mn-ea"/>
                <a:cs typeface="+mn-cs"/>
              </a:rPr>
              <a:t>Core, Menu, Monitoring for Adult = 25 and for Children/Adolescent = 23 in 2020 set</a:t>
            </a:r>
          </a:p>
          <a:p>
            <a:r>
              <a:rPr lang="en-US" sz="1200" kern="1200">
                <a:solidFill>
                  <a:schemeClr val="tx1"/>
                </a:solidFill>
                <a:latin typeface="+mn-lt"/>
                <a:ea typeface="+mn-ea"/>
                <a:cs typeface="+mn-cs"/>
              </a:rPr>
              <a:t>Core, Menu, Monitoring for Adult = 22 and Children/Adolescent = 21 in 2021 set thus far</a:t>
            </a:r>
          </a:p>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13</a:t>
            </a:fld>
            <a:endParaRPr lang="en-US"/>
          </a:p>
        </p:txBody>
      </p:sp>
    </p:spTree>
    <p:extLst>
      <p:ext uri="{BB962C8B-B14F-4D97-AF65-F5344CB8AC3E}">
        <p14:creationId xmlns:p14="http://schemas.microsoft.com/office/powerpoint/2010/main" val="344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from Paul Kirby at MassHealth</a:t>
            </a:r>
          </a:p>
        </p:txBody>
      </p:sp>
      <p:sp>
        <p:nvSpPr>
          <p:cNvPr id="4" name="Slide Number Placeholder 3"/>
          <p:cNvSpPr>
            <a:spLocks noGrp="1"/>
          </p:cNvSpPr>
          <p:nvPr>
            <p:ph type="sldNum" sz="quarter" idx="10"/>
          </p:nvPr>
        </p:nvSpPr>
        <p:spPr/>
        <p:txBody>
          <a:bodyPr/>
          <a:lstStyle/>
          <a:p>
            <a:fld id="{99B7833D-D0AA-4DCD-A1FD-49E43A30758C}" type="slidenum">
              <a:rPr lang="en-US" smtClean="0"/>
              <a:t>44</a:t>
            </a:fld>
            <a:endParaRPr lang="en-US"/>
          </a:p>
        </p:txBody>
      </p:sp>
    </p:spTree>
    <p:extLst>
      <p:ext uri="{BB962C8B-B14F-4D97-AF65-F5344CB8AC3E}">
        <p14:creationId xmlns:p14="http://schemas.microsoft.com/office/powerpoint/2010/main" val="85941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426372911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leapfroggroup.org/maternity-care-report-2019" TargetMode="External"/><Relationship Id="rId2" Type="http://schemas.openxmlformats.org/officeDocument/2006/relationships/hyperlink" Target="http://www.leapfroggroup.org/sites/default/files/Files/leapfrog_castlight_maternity_care_FINAL.pdf"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a:t>EOHHS Quality Measure alignment taskforce </a:t>
            </a:r>
          </a:p>
          <a:p>
            <a:endParaRPr lang="en-US"/>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a:t>Meeting #35</a:t>
            </a:r>
          </a:p>
          <a:p>
            <a:pPr marL="0" indent="0" algn="ctr">
              <a:buNone/>
            </a:pPr>
            <a:r>
              <a:rPr lang="en-US"/>
              <a:t>June 30, 2020</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F2B8-5A6C-490C-84A3-465CED52394D}"/>
              </a:ext>
            </a:extLst>
          </p:cNvPr>
          <p:cNvSpPr>
            <a:spLocks noGrp="1"/>
          </p:cNvSpPr>
          <p:nvPr>
            <p:ph type="title"/>
          </p:nvPr>
        </p:nvSpPr>
        <p:spPr>
          <a:xfrm>
            <a:off x="736600" y="109538"/>
            <a:ext cx="6685478" cy="762000"/>
          </a:xfrm>
        </p:spPr>
        <p:txBody>
          <a:bodyPr/>
          <a:lstStyle/>
          <a:p>
            <a:r>
              <a:rPr lang="en-US"/>
              <a:t>In Summary</a:t>
            </a:r>
          </a:p>
        </p:txBody>
      </p:sp>
      <p:sp>
        <p:nvSpPr>
          <p:cNvPr id="3" name="Content Placeholder 2">
            <a:extLst>
              <a:ext uri="{FF2B5EF4-FFF2-40B4-BE49-F238E27FC236}">
                <a16:creationId xmlns:a16="http://schemas.microsoft.com/office/drawing/2014/main" id="{5F3243A7-CC45-4141-898E-4722F12C5BEA}"/>
              </a:ext>
            </a:extLst>
          </p:cNvPr>
          <p:cNvSpPr>
            <a:spLocks noGrp="1"/>
          </p:cNvSpPr>
          <p:nvPr>
            <p:ph sz="half" idx="1"/>
          </p:nvPr>
        </p:nvSpPr>
        <p:spPr/>
        <p:txBody>
          <a:bodyPr/>
          <a:lstStyle/>
          <a:p>
            <a:r>
              <a:rPr lang="en-US" b="0"/>
              <a:t>What does the Taskforce recommend regarding IET?</a:t>
            </a:r>
          </a:p>
          <a:p>
            <a:r>
              <a:rPr lang="en-US" b="0"/>
              <a:t>What does the Taskforce recommend regarding inclusion of a substance abuse measure in the Core Set?</a:t>
            </a:r>
          </a:p>
          <a:p>
            <a:endParaRPr lang="en-US"/>
          </a:p>
        </p:txBody>
      </p:sp>
    </p:spTree>
    <p:extLst>
      <p:ext uri="{BB962C8B-B14F-4D97-AF65-F5344CB8AC3E}">
        <p14:creationId xmlns:p14="http://schemas.microsoft.com/office/powerpoint/2010/main" val="663491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7485-AB79-4A26-BBAD-E927B0448C93}"/>
              </a:ext>
            </a:extLst>
          </p:cNvPr>
          <p:cNvSpPr>
            <a:spLocks noGrp="1"/>
          </p:cNvSpPr>
          <p:nvPr>
            <p:ph type="title"/>
          </p:nvPr>
        </p:nvSpPr>
        <p:spPr/>
        <p:txBody>
          <a:bodyPr/>
          <a:lstStyle/>
          <a:p>
            <a:r>
              <a:rPr lang="en-US"/>
              <a:t>Shared Decision-making Measures</a:t>
            </a:r>
          </a:p>
        </p:txBody>
      </p:sp>
      <p:graphicFrame>
        <p:nvGraphicFramePr>
          <p:cNvPr id="5" name="Content Placeholder 3">
            <a:extLst>
              <a:ext uri="{FF2B5EF4-FFF2-40B4-BE49-F238E27FC236}">
                <a16:creationId xmlns:a16="http://schemas.microsoft.com/office/drawing/2014/main" id="{0B71E61C-4600-4867-BC7B-D6D4A740B091}"/>
              </a:ext>
            </a:extLst>
          </p:cNvPr>
          <p:cNvGraphicFramePr>
            <a:graphicFrameLocks/>
          </p:cNvGraphicFramePr>
          <p:nvPr>
            <p:extLst>
              <p:ext uri="{D42A27DB-BD31-4B8C-83A1-F6EECF244321}">
                <p14:modId xmlns:p14="http://schemas.microsoft.com/office/powerpoint/2010/main" val="2541856785"/>
              </p:ext>
            </p:extLst>
          </p:nvPr>
        </p:nvGraphicFramePr>
        <p:xfrm>
          <a:off x="252002" y="1626370"/>
          <a:ext cx="8777698" cy="4871536"/>
        </p:xfrm>
        <a:graphic>
          <a:graphicData uri="http://schemas.openxmlformats.org/drawingml/2006/table">
            <a:tbl>
              <a:tblPr firstRow="1" bandRow="1">
                <a:tableStyleId>{21E4AEA4-8DFA-4A89-87EB-49C32662AFE0}</a:tableStyleId>
              </a:tblPr>
              <a:tblGrid>
                <a:gridCol w="1956626">
                  <a:extLst>
                    <a:ext uri="{9D8B030D-6E8A-4147-A177-3AD203B41FA5}">
                      <a16:colId xmlns:a16="http://schemas.microsoft.com/office/drawing/2014/main" val="3720083886"/>
                    </a:ext>
                  </a:extLst>
                </a:gridCol>
                <a:gridCol w="6821072">
                  <a:extLst>
                    <a:ext uri="{9D8B030D-6E8A-4147-A177-3AD203B41FA5}">
                      <a16:colId xmlns:a16="http://schemas.microsoft.com/office/drawing/2014/main" val="1714000377"/>
                    </a:ext>
                  </a:extLst>
                </a:gridCol>
              </a:tblGrid>
              <a:tr h="573856">
                <a:tc>
                  <a:txBody>
                    <a:bodyPr/>
                    <a:lstStyle/>
                    <a:p>
                      <a:r>
                        <a:rPr lang="en-US" sz="1500">
                          <a:latin typeface="Book Antiqua" panose="02040602050305030304" pitchFamily="18" charset="0"/>
                        </a:rPr>
                        <a:t>Measure | Steward | NQF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50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5305279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Book Antiqua" panose="02040602050305030304" pitchFamily="18" charset="0"/>
                          <a:ea typeface="+mn-ea"/>
                          <a:cs typeface="+mn-cs"/>
                        </a:rPr>
                        <a:t>Informed, Patient- Centered (IPC) Hip and Knee Replacement Surgery | MGH| #2958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latin typeface="Book Antiqua" panose="02040602050305030304" pitchFamily="18" charset="0"/>
                        </a:rPr>
                        <a:t>The measure is derived from patient responses to the Hip or Knee Decision Quality Instruments. Participants who have a passing knowledge score (60% or higher) and a clear preference for surgery are considered to have met the criteria for an informed, patient-centered decision.</a:t>
                      </a:r>
                    </a:p>
                    <a:p>
                      <a:r>
                        <a:rPr lang="en-US" sz="1500">
                          <a:latin typeface="Book Antiqua" panose="02040602050305030304" pitchFamily="18" charset="0"/>
                        </a:rPr>
                        <a:t>The target population is adult patients who had a primary hip or knee replacement surgery for treatment of hip or knee osteoarthritis.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9877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Book Antiqua" panose="02040602050305030304" pitchFamily="18" charset="0"/>
                          <a:ea typeface="+mn-ea"/>
                          <a:cs typeface="+mn-cs"/>
                        </a:rPr>
                        <a:t>Shared Decision Making Process | MGH | #2962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Book Antiqua" panose="02040602050305030304" pitchFamily="18" charset="0"/>
                        </a:rPr>
                        <a:t>This measure assesses the extent to which health care providers actually involve patients in a decision-making process when there is more than one reasonable option.  This proposal is to focus on patients who have undergone any one of seven common, important surgical procedures: total replacement of the knee or hip, lower back surgery for spinal stenosis of herniated disc, radical prostatectomy for prostate cancer, mastectomy for early stage breast cancer or percutaneous coronary intervention (PCI) for stable angina.  Patients answer four questions (scored 0 to 4) about their interactions with providers about the decision to have the procedure, and the measure of the extent to which a provider or provider group is practicing shared decision making for a particular procedure is the average score from their responding patients who had the procedure.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090436"/>
                  </a:ext>
                </a:extLst>
              </a:tr>
            </a:tbl>
          </a:graphicData>
        </a:graphic>
      </p:graphicFrame>
      <p:sp>
        <p:nvSpPr>
          <p:cNvPr id="4" name="Content Placeholder 2">
            <a:extLst>
              <a:ext uri="{FF2B5EF4-FFF2-40B4-BE49-F238E27FC236}">
                <a16:creationId xmlns:a16="http://schemas.microsoft.com/office/drawing/2014/main" id="{E1837010-9B8C-4820-91CF-DC6DED0007E2}"/>
              </a:ext>
            </a:extLst>
          </p:cNvPr>
          <p:cNvSpPr>
            <a:spLocks noGrp="1"/>
          </p:cNvSpPr>
          <p:nvPr>
            <p:ph sz="half" idx="1"/>
          </p:nvPr>
        </p:nvSpPr>
        <p:spPr>
          <a:xfrm>
            <a:off x="224852" y="896810"/>
            <a:ext cx="8575644" cy="5851651"/>
          </a:xfrm>
        </p:spPr>
        <p:txBody>
          <a:bodyPr/>
          <a:lstStyle/>
          <a:p>
            <a:r>
              <a:rPr lang="en-US" b="0"/>
              <a:t>There are two proposed new shared decision-making measures from the January presentation that have yet to be discussed.</a:t>
            </a:r>
          </a:p>
          <a:p>
            <a:endParaRPr lang="en-US"/>
          </a:p>
        </p:txBody>
      </p:sp>
    </p:spTree>
    <p:extLst>
      <p:ext uri="{BB962C8B-B14F-4D97-AF65-F5344CB8AC3E}">
        <p14:creationId xmlns:p14="http://schemas.microsoft.com/office/powerpoint/2010/main" val="11162502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2D48-F17C-4F4B-8E34-51D3DAC7205A}"/>
              </a:ext>
            </a:extLst>
          </p:cNvPr>
          <p:cNvSpPr>
            <a:spLocks noGrp="1"/>
          </p:cNvSpPr>
          <p:nvPr>
            <p:ph type="title"/>
          </p:nvPr>
        </p:nvSpPr>
        <p:spPr/>
        <p:txBody>
          <a:bodyPr/>
          <a:lstStyle/>
          <a:p>
            <a:r>
              <a:rPr lang="en-US"/>
              <a:t>Annual Review Process</a:t>
            </a:r>
          </a:p>
        </p:txBody>
      </p:sp>
      <p:sp>
        <p:nvSpPr>
          <p:cNvPr id="3" name="Content Placeholder 2">
            <a:extLst>
              <a:ext uri="{FF2B5EF4-FFF2-40B4-BE49-F238E27FC236}">
                <a16:creationId xmlns:a16="http://schemas.microsoft.com/office/drawing/2014/main" id="{3D25A909-D660-4AF1-B1C4-5D219624CDE5}"/>
              </a:ext>
            </a:extLst>
          </p:cNvPr>
          <p:cNvSpPr>
            <a:spLocks noGrp="1"/>
          </p:cNvSpPr>
          <p:nvPr>
            <p:ph sz="half" idx="1"/>
          </p:nvPr>
        </p:nvSpPr>
        <p:spPr>
          <a:xfrm>
            <a:off x="533400" y="3718560"/>
            <a:ext cx="8077200" cy="2453640"/>
          </a:xfrm>
        </p:spPr>
        <p:txBody>
          <a:bodyPr/>
          <a:lstStyle/>
          <a:p>
            <a:pPr lvl="1"/>
            <a:endParaRPr lang="en-US" sz="2200" b="0"/>
          </a:p>
          <a:p>
            <a:pPr lvl="1"/>
            <a:endParaRPr lang="en-US" sz="2200" b="0"/>
          </a:p>
          <a:p>
            <a:endParaRPr lang="en-US"/>
          </a:p>
        </p:txBody>
      </p:sp>
      <p:sp>
        <p:nvSpPr>
          <p:cNvPr id="4" name="TextBox 3">
            <a:extLst>
              <a:ext uri="{FF2B5EF4-FFF2-40B4-BE49-F238E27FC236}">
                <a16:creationId xmlns:a16="http://schemas.microsoft.com/office/drawing/2014/main" id="{30611B5A-8913-4B96-9124-FBFC69F49393}"/>
              </a:ext>
            </a:extLst>
          </p:cNvPr>
          <p:cNvSpPr txBox="1"/>
          <p:nvPr/>
        </p:nvSpPr>
        <p:spPr>
          <a:xfrm>
            <a:off x="243840" y="2455986"/>
            <a:ext cx="8900160" cy="1200329"/>
          </a:xfrm>
          <a:prstGeom prst="rect">
            <a:avLst/>
          </a:prstGeom>
          <a:solidFill>
            <a:srgbClr val="013366"/>
          </a:solidFill>
        </p:spPr>
        <p:txBody>
          <a:bodyPr wrap="square" rtlCol="0">
            <a:spAutoFit/>
          </a:bodyPr>
          <a:lstStyle/>
          <a:p>
            <a:endParaRPr lang="en-US" sz="2400" b="1">
              <a:solidFill>
                <a:schemeClr val="bg1"/>
              </a:solidFill>
              <a:latin typeface="Book Antiqua" panose="02040602050305030304" pitchFamily="18" charset="0"/>
            </a:endParaRPr>
          </a:p>
          <a:p>
            <a:r>
              <a:rPr lang="en-US" sz="2400" b="1">
                <a:solidFill>
                  <a:schemeClr val="bg1"/>
                </a:solidFill>
                <a:latin typeface="Book Antiqua" panose="02040602050305030304" pitchFamily="18" charset="0"/>
              </a:rPr>
              <a:t>Revisit recommended changes to the Aligned Measure Set</a:t>
            </a:r>
          </a:p>
          <a:p>
            <a:endParaRPr lang="en-US" sz="2400" b="1">
              <a:solidFill>
                <a:schemeClr val="bg1"/>
              </a:solidFill>
              <a:latin typeface="Book Antiqua" panose="02040602050305030304" pitchFamily="18" charset="0"/>
            </a:endParaRPr>
          </a:p>
        </p:txBody>
      </p:sp>
    </p:spTree>
    <p:extLst>
      <p:ext uri="{BB962C8B-B14F-4D97-AF65-F5344CB8AC3E}">
        <p14:creationId xmlns:p14="http://schemas.microsoft.com/office/powerpoint/2010/main" val="42862171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53E1-3422-4577-BBD7-350C92A1DED6}"/>
              </a:ext>
            </a:extLst>
          </p:cNvPr>
          <p:cNvSpPr>
            <a:spLocks noGrp="1"/>
          </p:cNvSpPr>
          <p:nvPr>
            <p:ph type="title"/>
          </p:nvPr>
        </p:nvSpPr>
        <p:spPr>
          <a:xfrm>
            <a:off x="736600" y="109538"/>
            <a:ext cx="5876472" cy="762000"/>
          </a:xfrm>
        </p:spPr>
        <p:txBody>
          <a:bodyPr/>
          <a:lstStyle/>
          <a:p>
            <a:r>
              <a:rPr lang="en-US"/>
              <a:t>Revisit Refined List of New Measures for Inclusion</a:t>
            </a:r>
          </a:p>
        </p:txBody>
      </p:sp>
      <p:sp>
        <p:nvSpPr>
          <p:cNvPr id="3" name="Content Placeholder 2">
            <a:extLst>
              <a:ext uri="{FF2B5EF4-FFF2-40B4-BE49-F238E27FC236}">
                <a16:creationId xmlns:a16="http://schemas.microsoft.com/office/drawing/2014/main" id="{76240769-393B-45DA-BDA7-2583D849D25F}"/>
              </a:ext>
            </a:extLst>
          </p:cNvPr>
          <p:cNvSpPr>
            <a:spLocks noGrp="1"/>
          </p:cNvSpPr>
          <p:nvPr>
            <p:ph sz="half" idx="1"/>
          </p:nvPr>
        </p:nvSpPr>
        <p:spPr>
          <a:xfrm>
            <a:off x="533400" y="1123949"/>
            <a:ext cx="8077200" cy="5403459"/>
          </a:xfrm>
        </p:spPr>
        <p:txBody>
          <a:bodyPr/>
          <a:lstStyle/>
          <a:p>
            <a:r>
              <a:rPr lang="en-US" b="0"/>
              <a:t>Next, we will display the tentative measure set changes based on the annual review process to date.</a:t>
            </a:r>
          </a:p>
          <a:p>
            <a:endParaRPr lang="en-US" sz="200" b="0"/>
          </a:p>
          <a:p>
            <a:r>
              <a:rPr lang="en-US" b="0"/>
              <a:t>As you review the list, please consider if you are comfortable finalizing the currently constructed measure set for 2021.  In so doing, please think about:</a:t>
            </a:r>
          </a:p>
          <a:p>
            <a:pPr lvl="1">
              <a:spcAft>
                <a:spcPts val="0"/>
              </a:spcAft>
            </a:pPr>
            <a:r>
              <a:rPr lang="en-US" b="0"/>
              <a:t>the modified measure selection criteria we adopted in January</a:t>
            </a:r>
          </a:p>
          <a:p>
            <a:pPr lvl="1"/>
            <a:r>
              <a:rPr lang="en-US" b="0"/>
              <a:t>the distribution of measures across care domains and demographic groups</a:t>
            </a:r>
          </a:p>
          <a:p>
            <a:endParaRPr lang="en-US" sz="200" b="0"/>
          </a:p>
          <a:p>
            <a:r>
              <a:rPr lang="en-US" b="0"/>
              <a:t>Because the Taskforce has tentatively added additional menu measures, please consider the size of the Menu Set in your review.</a:t>
            </a:r>
          </a:p>
          <a:p>
            <a:pPr lvl="1">
              <a:spcAft>
                <a:spcPts val="0"/>
              </a:spcAft>
            </a:pPr>
            <a:r>
              <a:rPr lang="en-US" b="0"/>
              <a:t>Increasing the size of the Menu Set may detract from our goal of alignment. </a:t>
            </a:r>
          </a:p>
          <a:p>
            <a:pPr lvl="1"/>
            <a:r>
              <a:rPr lang="en-US" b="0"/>
              <a:t>One organization that submitted public feedback recommended the limiting measures to less than 15 for any specific population.</a:t>
            </a:r>
          </a:p>
          <a:p>
            <a:endParaRPr lang="en-US"/>
          </a:p>
        </p:txBody>
      </p:sp>
    </p:spTree>
    <p:extLst>
      <p:ext uri="{BB962C8B-B14F-4D97-AF65-F5344CB8AC3E}">
        <p14:creationId xmlns:p14="http://schemas.microsoft.com/office/powerpoint/2010/main" val="366598634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5070-3840-40B9-97D4-BCDD64C65F8D}"/>
              </a:ext>
            </a:extLst>
          </p:cNvPr>
          <p:cNvSpPr>
            <a:spLocks noGrp="1"/>
          </p:cNvSpPr>
          <p:nvPr>
            <p:ph type="title"/>
          </p:nvPr>
        </p:nvSpPr>
        <p:spPr/>
        <p:txBody>
          <a:bodyPr/>
          <a:lstStyle/>
          <a:p>
            <a:r>
              <a:rPr lang="en-US"/>
              <a:t>Core Measures – Tentative for 2021</a:t>
            </a:r>
          </a:p>
        </p:txBody>
      </p:sp>
      <p:sp>
        <p:nvSpPr>
          <p:cNvPr id="3" name="Content Placeholder 2">
            <a:extLst>
              <a:ext uri="{FF2B5EF4-FFF2-40B4-BE49-F238E27FC236}">
                <a16:creationId xmlns:a16="http://schemas.microsoft.com/office/drawing/2014/main" id="{E815C97D-01DF-4F5B-82A0-335116C25B17}"/>
              </a:ext>
            </a:extLst>
          </p:cNvPr>
          <p:cNvSpPr>
            <a:spLocks noGrp="1"/>
          </p:cNvSpPr>
          <p:nvPr>
            <p:ph sz="half" idx="1"/>
          </p:nvPr>
        </p:nvSpPr>
        <p:spPr>
          <a:xfrm>
            <a:off x="533400" y="1371600"/>
            <a:ext cx="8343314" cy="4556234"/>
          </a:xfrm>
        </p:spPr>
        <p:txBody>
          <a:bodyPr/>
          <a:lstStyle/>
          <a:p>
            <a:pPr marL="342900" marR="0" lvl="0" indent="-342900">
              <a:spcBef>
                <a:spcPts val="0"/>
              </a:spcBef>
              <a:spcAft>
                <a:spcPts val="0"/>
              </a:spcAft>
              <a:buFont typeface="+mj-lt"/>
              <a:buAutoNum type="arabicPeriod"/>
            </a:pPr>
            <a:r>
              <a:rPr lang="en-US" b="0">
                <a:cs typeface="Times New Roman" panose="02020603050405020304" pitchFamily="18" charset="0"/>
              </a:rPr>
              <a:t>Controlling High Blood Pressure</a:t>
            </a:r>
          </a:p>
          <a:p>
            <a:pPr marL="342900" marR="0" lvl="0" indent="-342900">
              <a:spcBef>
                <a:spcPts val="0"/>
              </a:spcBef>
              <a:spcAft>
                <a:spcPts val="0"/>
              </a:spcAft>
              <a:buFont typeface="+mj-lt"/>
              <a:buAutoNum type="arabicPeriod"/>
            </a:pPr>
            <a:endParaRPr lang="en-US" sz="1000" b="0">
              <a:cs typeface="Times New Roman" panose="02020603050405020304" pitchFamily="18" charset="0"/>
            </a:endParaRPr>
          </a:p>
          <a:p>
            <a:pPr marL="342900" marR="0" lvl="0" indent="-342900">
              <a:spcBef>
                <a:spcPts val="0"/>
              </a:spcBef>
              <a:spcAft>
                <a:spcPts val="0"/>
              </a:spcAft>
              <a:buFont typeface="+mj-lt"/>
              <a:buAutoNum type="arabicPeriod"/>
            </a:pPr>
            <a:r>
              <a:rPr lang="en-US" b="0">
                <a:cs typeface="Times New Roman" panose="02020603050405020304" pitchFamily="18" charset="0"/>
              </a:rPr>
              <a:t>Comprehensive Diabetes Care: Hemoglobin A1c Poor Control (&gt;9.0%)</a:t>
            </a:r>
          </a:p>
          <a:p>
            <a:pPr marL="342900" marR="0" lvl="0" indent="-342900">
              <a:spcBef>
                <a:spcPts val="0"/>
              </a:spcBef>
              <a:spcAft>
                <a:spcPts val="0"/>
              </a:spcAft>
              <a:buFont typeface="+mj-lt"/>
              <a:buAutoNum type="arabicPeriod"/>
            </a:pPr>
            <a:endParaRPr lang="en-US" sz="1000" b="0">
              <a:cs typeface="Times New Roman" panose="02020603050405020304" pitchFamily="18" charset="0"/>
            </a:endParaRPr>
          </a:p>
          <a:p>
            <a:pPr marL="342900" marR="0" lvl="0" indent="-342900">
              <a:spcBef>
                <a:spcPts val="0"/>
              </a:spcBef>
              <a:spcAft>
                <a:spcPts val="0"/>
              </a:spcAft>
              <a:buFont typeface="+mj-lt"/>
              <a:buAutoNum type="arabicPeriod"/>
            </a:pPr>
            <a:r>
              <a:rPr lang="en-US" b="0">
                <a:cs typeface="Times New Roman" panose="02020603050405020304" pitchFamily="18" charset="0"/>
              </a:rPr>
              <a:t>CG-CAHPS (MHQP version)</a:t>
            </a:r>
          </a:p>
          <a:p>
            <a:pPr marL="342900" marR="0" lvl="0" indent="-342900">
              <a:spcBef>
                <a:spcPts val="0"/>
              </a:spcBef>
              <a:spcAft>
                <a:spcPts val="0"/>
              </a:spcAft>
              <a:buFont typeface="+mj-lt"/>
              <a:buAutoNum type="arabicPeriod"/>
            </a:pPr>
            <a:endParaRPr lang="en-US" sz="1000" b="0">
              <a:cs typeface="Times New Roman" panose="02020603050405020304" pitchFamily="18" charset="0"/>
            </a:endParaRPr>
          </a:p>
          <a:p>
            <a:pPr marL="342900" marR="0" lvl="0" indent="-342900">
              <a:spcBef>
                <a:spcPts val="0"/>
              </a:spcBef>
              <a:spcAft>
                <a:spcPts val="0"/>
              </a:spcAft>
              <a:buFont typeface="+mj-lt"/>
              <a:buAutoNum type="arabicPeriod"/>
            </a:pPr>
            <a:r>
              <a:rPr lang="en-US" b="0">
                <a:cs typeface="Times New Roman" panose="02020603050405020304" pitchFamily="18" charset="0"/>
              </a:rPr>
              <a:t>Depression Screening and Follow-Up (CMS or MassHealth-modified CMS)</a:t>
            </a:r>
          </a:p>
          <a:p>
            <a:endParaRPr lang="en-US"/>
          </a:p>
        </p:txBody>
      </p:sp>
    </p:spTree>
    <p:extLst>
      <p:ext uri="{BB962C8B-B14F-4D97-AF65-F5344CB8AC3E}">
        <p14:creationId xmlns:p14="http://schemas.microsoft.com/office/powerpoint/2010/main" val="28091722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A621-D8B6-4E7D-9208-E37E4DAB2D78}"/>
              </a:ext>
            </a:extLst>
          </p:cNvPr>
          <p:cNvSpPr>
            <a:spLocks noGrp="1"/>
          </p:cNvSpPr>
          <p:nvPr>
            <p:ph type="title"/>
          </p:nvPr>
        </p:nvSpPr>
        <p:spPr/>
        <p:txBody>
          <a:bodyPr/>
          <a:lstStyle/>
          <a:p>
            <a:r>
              <a:rPr lang="en-US"/>
              <a:t>Menu Measures – Tentative for 2021</a:t>
            </a:r>
          </a:p>
        </p:txBody>
      </p:sp>
      <p:sp>
        <p:nvSpPr>
          <p:cNvPr id="3" name="Content Placeholder 2">
            <a:extLst>
              <a:ext uri="{FF2B5EF4-FFF2-40B4-BE49-F238E27FC236}">
                <a16:creationId xmlns:a16="http://schemas.microsoft.com/office/drawing/2014/main" id="{EB6DE78D-CA5E-4935-8E9E-DAFF28F780EE}"/>
              </a:ext>
            </a:extLst>
          </p:cNvPr>
          <p:cNvSpPr>
            <a:spLocks noGrp="1"/>
          </p:cNvSpPr>
          <p:nvPr>
            <p:ph sz="half" idx="1"/>
          </p:nvPr>
        </p:nvSpPr>
        <p:spPr>
          <a:xfrm>
            <a:off x="182880" y="871538"/>
            <a:ext cx="8808720" cy="5986462"/>
          </a:xfrm>
        </p:spPr>
        <p:txBody>
          <a:bodyPr lIns="45720" numCol="2"/>
          <a:lstStyle/>
          <a:p>
            <a:pPr marL="457200" indent="-457200">
              <a:buFont typeface="+mj-lt"/>
              <a:buAutoNum type="arabicPeriod"/>
            </a:pPr>
            <a:r>
              <a:rPr lang="en-US" sz="1700" b="0"/>
              <a:t>Childhood Immunization Status (Combo 10)</a:t>
            </a:r>
          </a:p>
          <a:p>
            <a:pPr marL="457200" indent="-457200">
              <a:buFont typeface="+mj-lt"/>
              <a:buAutoNum type="arabicPeriod"/>
            </a:pPr>
            <a:r>
              <a:rPr lang="en-US" sz="1700" b="0"/>
              <a:t>Immunizations for Adolescents (Combo 2)</a:t>
            </a:r>
          </a:p>
          <a:p>
            <a:pPr marL="457200" indent="-457200">
              <a:buFont typeface="+mj-lt"/>
              <a:buAutoNum type="arabicPeriod"/>
            </a:pPr>
            <a:r>
              <a:rPr lang="en-US" sz="1700" b="0"/>
              <a:t>Influenza Immunization</a:t>
            </a:r>
          </a:p>
          <a:p>
            <a:pPr marL="457200" indent="-457200">
              <a:buFont typeface="+mj-lt"/>
              <a:buAutoNum type="arabicPeriod"/>
            </a:pPr>
            <a:r>
              <a:rPr lang="en-US" sz="1700" b="0"/>
              <a:t>Initiation and Engagement of Alcohol and Other Drug Abuse or Dependence Treatment</a:t>
            </a:r>
          </a:p>
          <a:p>
            <a:pPr marL="457200" indent="-457200">
              <a:buFont typeface="+mj-lt"/>
              <a:buAutoNum type="arabicPeriod"/>
            </a:pPr>
            <a:r>
              <a:rPr lang="en-US" sz="1700" b="0"/>
              <a:t>Chlamydia Screening</a:t>
            </a:r>
          </a:p>
          <a:p>
            <a:pPr marL="457200" indent="-457200">
              <a:buFont typeface="+mj-lt"/>
              <a:buAutoNum type="arabicPeriod"/>
            </a:pPr>
            <a:r>
              <a:rPr lang="en-US" sz="1700" b="0"/>
              <a:t>Breast Cancer Screening</a:t>
            </a:r>
          </a:p>
          <a:p>
            <a:pPr marL="457200" indent="-457200">
              <a:buFont typeface="+mj-lt"/>
              <a:buAutoNum type="arabicPeriod"/>
            </a:pPr>
            <a:r>
              <a:rPr lang="en-US" sz="1700" b="0"/>
              <a:t>Cervical Cancer Screening</a:t>
            </a:r>
          </a:p>
          <a:p>
            <a:pPr marL="457200" indent="-457200">
              <a:buFont typeface="+mj-lt"/>
              <a:buAutoNum type="arabicPeriod"/>
            </a:pPr>
            <a:r>
              <a:rPr lang="en-US" sz="1700" b="0"/>
              <a:t>Colorectal Cancer Screening</a:t>
            </a:r>
          </a:p>
          <a:p>
            <a:pPr marL="457200" indent="-457200">
              <a:buFont typeface="+mj-lt"/>
              <a:buAutoNum type="arabicPeriod"/>
            </a:pPr>
            <a:r>
              <a:rPr lang="en-US" sz="1700" b="0"/>
              <a:t>Asthma Medication Ratio</a:t>
            </a:r>
          </a:p>
          <a:p>
            <a:pPr marL="457200" indent="-457200">
              <a:buFont typeface="+mj-lt"/>
              <a:buAutoNum type="arabicPeriod"/>
            </a:pPr>
            <a:r>
              <a:rPr lang="en-US" sz="1700" b="0"/>
              <a:t>Comprehensive Diabetes Care: Eye Exam</a:t>
            </a:r>
          </a:p>
          <a:p>
            <a:pPr marL="457200" indent="-457200">
              <a:buFont typeface="+mj-lt"/>
              <a:buAutoNum type="arabicPeriod"/>
            </a:pPr>
            <a:r>
              <a:rPr lang="en-US" sz="1700" b="0"/>
              <a:t>Comprehensive Diabetes Care: Blood Pressure Control (&lt;140/90 mm Hg)</a:t>
            </a:r>
          </a:p>
          <a:p>
            <a:pPr marL="457200" indent="-457200">
              <a:buFont typeface="+mj-lt"/>
              <a:buAutoNum type="arabicPeriod"/>
            </a:pPr>
            <a:r>
              <a:rPr lang="en-US" sz="1700" b="0"/>
              <a:t>Metabolic Monitoring for Children and Adolescents on Antipsychotics</a:t>
            </a:r>
          </a:p>
          <a:p>
            <a:pPr marL="457200" indent="-457200">
              <a:buFont typeface="+mj-lt"/>
              <a:buAutoNum type="arabicPeriod"/>
            </a:pPr>
            <a:r>
              <a:rPr lang="en-US" sz="1700" b="0"/>
              <a:t>Child and Adolescent Major Depressive Disorder: Suicide Risk Assessment</a:t>
            </a:r>
          </a:p>
          <a:p>
            <a:pPr marL="457200" indent="-457200">
              <a:buFont typeface="+mj-lt"/>
              <a:buAutoNum type="arabicPeriod"/>
            </a:pPr>
            <a:r>
              <a:rPr lang="en-US" sz="1700" b="0"/>
              <a:t>Follow-Up After Hospitalization for Mental Illness (7-Day)</a:t>
            </a:r>
          </a:p>
          <a:p>
            <a:pPr marL="457200" indent="-457200">
              <a:buFont typeface="+mj-lt"/>
              <a:buAutoNum type="arabicPeriod"/>
            </a:pPr>
            <a:r>
              <a:rPr lang="en-US" sz="1700" b="0"/>
              <a:t>Follow-Up After Hospitalization for Mental Illness (30-Day)</a:t>
            </a:r>
          </a:p>
          <a:p>
            <a:pPr marL="457200" indent="-457200">
              <a:buFont typeface="+mj-lt"/>
              <a:buAutoNum type="arabicPeriod"/>
            </a:pPr>
            <a:r>
              <a:rPr lang="en-US" sz="1700" b="0"/>
              <a:t>Follow-up After Emergency Department Visit for Mental Health (7-Day) </a:t>
            </a:r>
          </a:p>
          <a:p>
            <a:pPr marL="457200" indent="-457200">
              <a:buFont typeface="+mj-lt"/>
              <a:buAutoNum type="arabicPeriod"/>
            </a:pPr>
            <a:r>
              <a:rPr lang="en-US" sz="1700" b="0"/>
              <a:t>Risk of Continued Opioid Use</a:t>
            </a:r>
          </a:p>
          <a:p>
            <a:pPr marL="457200" indent="-457200">
              <a:buFont typeface="+mj-lt"/>
              <a:buAutoNum type="arabicPeriod"/>
            </a:pPr>
            <a:r>
              <a:rPr lang="en-US" sz="1700" b="0"/>
              <a:t>Use of Imaging Studies for Low Back Pain</a:t>
            </a:r>
          </a:p>
          <a:p>
            <a:pPr marL="457200" indent="-457200">
              <a:buFont typeface="+mj-lt"/>
              <a:buAutoNum type="arabicPeriod"/>
            </a:pPr>
            <a:r>
              <a:rPr lang="en-US" sz="1700" b="0"/>
              <a:t>Well-Child Visits in the 3rd, 4th, 5th, and 6th Years of Life</a:t>
            </a:r>
          </a:p>
          <a:p>
            <a:pPr marL="457200" indent="-457200">
              <a:buFont typeface="+mj-lt"/>
              <a:buAutoNum type="arabicPeriod"/>
            </a:pPr>
            <a:endParaRPr lang="en-US" sz="1600"/>
          </a:p>
        </p:txBody>
      </p:sp>
    </p:spTree>
    <p:extLst>
      <p:ext uri="{BB962C8B-B14F-4D97-AF65-F5344CB8AC3E}">
        <p14:creationId xmlns:p14="http://schemas.microsoft.com/office/powerpoint/2010/main" val="38382641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99D4-A7A6-4BE5-B7D4-C5D4D145B552}"/>
              </a:ext>
            </a:extLst>
          </p:cNvPr>
          <p:cNvSpPr>
            <a:spLocks noGrp="1"/>
          </p:cNvSpPr>
          <p:nvPr>
            <p:ph type="title"/>
          </p:nvPr>
        </p:nvSpPr>
        <p:spPr/>
        <p:txBody>
          <a:bodyPr/>
          <a:lstStyle/>
          <a:p>
            <a:r>
              <a:rPr lang="en-US"/>
              <a:t>Monitoring Measures – Tentative for 2021</a:t>
            </a:r>
          </a:p>
        </p:txBody>
      </p:sp>
      <p:sp>
        <p:nvSpPr>
          <p:cNvPr id="3" name="Content Placeholder 2">
            <a:extLst>
              <a:ext uri="{FF2B5EF4-FFF2-40B4-BE49-F238E27FC236}">
                <a16:creationId xmlns:a16="http://schemas.microsoft.com/office/drawing/2014/main" id="{667432B5-D1E4-4D52-893C-4D003A6AFDD0}"/>
              </a:ext>
            </a:extLst>
          </p:cNvPr>
          <p:cNvSpPr>
            <a:spLocks noGrp="1"/>
          </p:cNvSpPr>
          <p:nvPr>
            <p:ph sz="half" idx="1"/>
          </p:nvPr>
        </p:nvSpPr>
        <p:spPr/>
        <p:txBody>
          <a:bodyPr/>
          <a:lstStyle/>
          <a:p>
            <a:pPr marL="457200" lvl="0" indent="-457200">
              <a:buFont typeface="+mj-lt"/>
              <a:buAutoNum type="arabicPeriod"/>
            </a:pPr>
            <a:r>
              <a:rPr lang="en-US" b="0"/>
              <a:t>Well-Child Visits in the First 15 Months of Life</a:t>
            </a:r>
          </a:p>
          <a:p>
            <a:pPr marL="457200" lvl="0" indent="-457200">
              <a:buFont typeface="+mj-lt"/>
              <a:buAutoNum type="arabicPeriod"/>
            </a:pPr>
            <a:r>
              <a:rPr lang="en-US" b="0"/>
              <a:t>Adolescent Well-Care Visit</a:t>
            </a:r>
          </a:p>
          <a:p>
            <a:pPr marL="457200" lvl="0" indent="-457200">
              <a:buFont typeface="+mj-lt"/>
              <a:buAutoNum type="arabicPeriod"/>
            </a:pPr>
            <a:r>
              <a:rPr lang="en-US" b="0"/>
              <a:t>Comprehensive Diabetes Care: Hemoglobin A1c Testing </a:t>
            </a:r>
          </a:p>
          <a:p>
            <a:pPr marL="457200" lvl="0" indent="-457200">
              <a:buFont typeface="+mj-lt"/>
              <a:buAutoNum type="arabicPeriod"/>
            </a:pPr>
            <a:r>
              <a:rPr lang="en-US" b="0"/>
              <a:t>Comprehensive Diabetes Care: Medical Attention for Nephropathy</a:t>
            </a:r>
          </a:p>
          <a:p>
            <a:pPr marL="457200" lvl="0" indent="-457200">
              <a:buFont typeface="+mj-lt"/>
              <a:buAutoNum type="arabicPeriod"/>
            </a:pPr>
            <a:r>
              <a:rPr lang="en-US" b="0"/>
              <a:t>Contraceptive Care – Postpartum</a:t>
            </a:r>
          </a:p>
          <a:p>
            <a:pPr marL="457200" lvl="0" indent="-457200">
              <a:buFont typeface="+mj-lt"/>
              <a:buAutoNum type="arabicPeriod"/>
            </a:pPr>
            <a:r>
              <a:rPr lang="en-US" b="0"/>
              <a:t>Prenatal &amp; Postpartum Care: Timeliness of Prenatal Care</a:t>
            </a:r>
          </a:p>
          <a:p>
            <a:pPr marL="457200" indent="-457200">
              <a:buFont typeface="+mj-lt"/>
              <a:buAutoNum type="arabicPeriod"/>
            </a:pPr>
            <a:r>
              <a:rPr lang="en-US" b="0"/>
              <a:t>Prenatal and Postpartum Care: Postpartum Care</a:t>
            </a:r>
          </a:p>
        </p:txBody>
      </p:sp>
    </p:spTree>
    <p:extLst>
      <p:ext uri="{BB962C8B-B14F-4D97-AF65-F5344CB8AC3E}">
        <p14:creationId xmlns:p14="http://schemas.microsoft.com/office/powerpoint/2010/main" val="338174453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2D48-F17C-4F4B-8E34-51D3DAC7205A}"/>
              </a:ext>
            </a:extLst>
          </p:cNvPr>
          <p:cNvSpPr>
            <a:spLocks noGrp="1"/>
          </p:cNvSpPr>
          <p:nvPr>
            <p:ph type="title"/>
          </p:nvPr>
        </p:nvSpPr>
        <p:spPr/>
        <p:txBody>
          <a:bodyPr/>
          <a:lstStyle/>
          <a:p>
            <a:r>
              <a:rPr lang="en-US"/>
              <a:t>Annual Review Process</a:t>
            </a:r>
          </a:p>
        </p:txBody>
      </p:sp>
      <p:sp>
        <p:nvSpPr>
          <p:cNvPr id="3" name="Content Placeholder 2">
            <a:extLst>
              <a:ext uri="{FF2B5EF4-FFF2-40B4-BE49-F238E27FC236}">
                <a16:creationId xmlns:a16="http://schemas.microsoft.com/office/drawing/2014/main" id="{3D25A909-D660-4AF1-B1C4-5D219624CDE5}"/>
              </a:ext>
            </a:extLst>
          </p:cNvPr>
          <p:cNvSpPr>
            <a:spLocks noGrp="1"/>
          </p:cNvSpPr>
          <p:nvPr>
            <p:ph sz="half" idx="1"/>
          </p:nvPr>
        </p:nvSpPr>
        <p:spPr>
          <a:xfrm>
            <a:off x="533400" y="3718560"/>
            <a:ext cx="8077200" cy="2453640"/>
          </a:xfrm>
        </p:spPr>
        <p:txBody>
          <a:bodyPr/>
          <a:lstStyle/>
          <a:p>
            <a:pPr lvl="1"/>
            <a:endParaRPr lang="en-US" sz="2200" b="0"/>
          </a:p>
          <a:p>
            <a:pPr lvl="1"/>
            <a:endParaRPr lang="en-US" sz="2200" b="0"/>
          </a:p>
          <a:p>
            <a:endParaRPr lang="en-US"/>
          </a:p>
        </p:txBody>
      </p:sp>
      <p:sp>
        <p:nvSpPr>
          <p:cNvPr id="4" name="TextBox 3">
            <a:extLst>
              <a:ext uri="{FF2B5EF4-FFF2-40B4-BE49-F238E27FC236}">
                <a16:creationId xmlns:a16="http://schemas.microsoft.com/office/drawing/2014/main" id="{30611B5A-8913-4B96-9124-FBFC69F49393}"/>
              </a:ext>
            </a:extLst>
          </p:cNvPr>
          <p:cNvSpPr txBox="1"/>
          <p:nvPr/>
        </p:nvSpPr>
        <p:spPr>
          <a:xfrm>
            <a:off x="243840" y="2455986"/>
            <a:ext cx="8900160" cy="1200329"/>
          </a:xfrm>
          <a:prstGeom prst="rect">
            <a:avLst/>
          </a:prstGeom>
          <a:solidFill>
            <a:srgbClr val="013366"/>
          </a:solidFill>
        </p:spPr>
        <p:txBody>
          <a:bodyPr wrap="square" rtlCol="0">
            <a:spAutoFit/>
          </a:bodyPr>
          <a:lstStyle/>
          <a:p>
            <a:endParaRPr lang="en-US" sz="2400" b="1">
              <a:solidFill>
                <a:schemeClr val="bg1"/>
              </a:solidFill>
              <a:latin typeface="Book Antiqua" panose="02040602050305030304" pitchFamily="18" charset="0"/>
            </a:endParaRPr>
          </a:p>
          <a:p>
            <a:r>
              <a:rPr lang="en-US" sz="2400" b="1">
                <a:solidFill>
                  <a:schemeClr val="bg1"/>
                </a:solidFill>
                <a:latin typeface="Book Antiqua" panose="02040602050305030304" pitchFamily="18" charset="0"/>
              </a:rPr>
              <a:t>Review feedback from the public </a:t>
            </a:r>
          </a:p>
          <a:p>
            <a:endParaRPr lang="en-US" sz="2400" b="1">
              <a:solidFill>
                <a:schemeClr val="bg1"/>
              </a:solidFill>
              <a:latin typeface="Book Antiqua" panose="02040602050305030304" pitchFamily="18" charset="0"/>
            </a:endParaRPr>
          </a:p>
        </p:txBody>
      </p:sp>
    </p:spTree>
    <p:extLst>
      <p:ext uri="{BB962C8B-B14F-4D97-AF65-F5344CB8AC3E}">
        <p14:creationId xmlns:p14="http://schemas.microsoft.com/office/powerpoint/2010/main" val="19742283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7D1D-4D8C-4C47-B2BD-2FE64377EE6D}"/>
              </a:ext>
            </a:extLst>
          </p:cNvPr>
          <p:cNvSpPr>
            <a:spLocks noGrp="1"/>
          </p:cNvSpPr>
          <p:nvPr>
            <p:ph type="title"/>
          </p:nvPr>
        </p:nvSpPr>
        <p:spPr/>
        <p:txBody>
          <a:bodyPr/>
          <a:lstStyle/>
          <a:p>
            <a:r>
              <a:rPr lang="en-US"/>
              <a:t>Public Feedback Process</a:t>
            </a:r>
          </a:p>
        </p:txBody>
      </p:sp>
      <p:sp>
        <p:nvSpPr>
          <p:cNvPr id="3" name="Content Placeholder 2">
            <a:extLst>
              <a:ext uri="{FF2B5EF4-FFF2-40B4-BE49-F238E27FC236}">
                <a16:creationId xmlns:a16="http://schemas.microsoft.com/office/drawing/2014/main" id="{5B50D243-78A6-425B-BC64-DA6076F15B52}"/>
              </a:ext>
            </a:extLst>
          </p:cNvPr>
          <p:cNvSpPr>
            <a:spLocks noGrp="1"/>
          </p:cNvSpPr>
          <p:nvPr>
            <p:ph sz="half" idx="1"/>
          </p:nvPr>
        </p:nvSpPr>
        <p:spPr>
          <a:xfrm>
            <a:off x="533400" y="1061354"/>
            <a:ext cx="8077200" cy="5687108"/>
          </a:xfrm>
        </p:spPr>
        <p:txBody>
          <a:bodyPr/>
          <a:lstStyle/>
          <a:p>
            <a:r>
              <a:rPr lang="en-US" b="0"/>
              <a:t>Taskforce staff solicited feedback from the public on the Aligned Measure Set through two channels:</a:t>
            </a:r>
          </a:p>
          <a:p>
            <a:pPr lvl="1">
              <a:spcAft>
                <a:spcPts val="0"/>
              </a:spcAft>
            </a:pPr>
            <a:r>
              <a:rPr lang="en-US" b="0"/>
              <a:t>Posting a request for feedback on the Taskforce’s website</a:t>
            </a:r>
          </a:p>
          <a:p>
            <a:pPr lvl="1"/>
            <a:r>
              <a:rPr lang="en-US" b="0"/>
              <a:t>Emailing stakeholders on 1/11 requesting their feedback.</a:t>
            </a:r>
          </a:p>
          <a:p>
            <a:pPr marL="0" indent="0">
              <a:buNone/>
            </a:pPr>
            <a:endParaRPr lang="en-US" sz="100" b="0"/>
          </a:p>
          <a:p>
            <a:r>
              <a:rPr lang="en-US" b="0"/>
              <a:t>Taskforce staff received feedback from seven organizations on 11 measures in the tentative Aligned Measure Set for 2021.</a:t>
            </a:r>
          </a:p>
          <a:p>
            <a:pPr lvl="1">
              <a:spcAft>
                <a:spcPts val="0"/>
              </a:spcAft>
            </a:pPr>
            <a:r>
              <a:rPr lang="en-US" b="0"/>
              <a:t>Atrius Health</a:t>
            </a:r>
          </a:p>
          <a:p>
            <a:pPr lvl="1">
              <a:spcAft>
                <a:spcPts val="0"/>
              </a:spcAft>
            </a:pPr>
            <a:r>
              <a:rPr lang="en-US" b="0"/>
              <a:t>Boston Medical Center Health System </a:t>
            </a:r>
          </a:p>
          <a:p>
            <a:pPr lvl="1">
              <a:spcAft>
                <a:spcPts val="0"/>
              </a:spcAft>
            </a:pPr>
            <a:r>
              <a:rPr lang="en-US" b="0"/>
              <a:t>Cambridge Health Alliance </a:t>
            </a:r>
          </a:p>
          <a:p>
            <a:pPr lvl="1">
              <a:spcAft>
                <a:spcPts val="0"/>
              </a:spcAft>
            </a:pPr>
            <a:r>
              <a:rPr lang="en-US" b="0"/>
              <a:t>Massachusetts Health &amp; Hospital Association</a:t>
            </a:r>
          </a:p>
          <a:p>
            <a:pPr lvl="1">
              <a:spcAft>
                <a:spcPts val="0"/>
              </a:spcAft>
            </a:pPr>
            <a:r>
              <a:rPr lang="en-US" b="0"/>
              <a:t>Massachusetts Medical Society </a:t>
            </a:r>
          </a:p>
          <a:p>
            <a:pPr lvl="1">
              <a:spcAft>
                <a:spcPts val="0"/>
              </a:spcAft>
            </a:pPr>
            <a:r>
              <a:rPr lang="en-US" b="0"/>
              <a:t>Mount Auburn Cambridge Independent Practice Association </a:t>
            </a:r>
          </a:p>
          <a:p>
            <a:pPr lvl="1"/>
            <a:r>
              <a:rPr lang="en-US" b="0" err="1"/>
              <a:t>Wellforce</a:t>
            </a:r>
            <a:endParaRPr lang="en-US" b="0"/>
          </a:p>
        </p:txBody>
      </p:sp>
    </p:spTree>
    <p:extLst>
      <p:ext uri="{BB962C8B-B14F-4D97-AF65-F5344CB8AC3E}">
        <p14:creationId xmlns:p14="http://schemas.microsoft.com/office/powerpoint/2010/main" val="39272656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1699-9A36-46BA-A2CD-231A063840BD}"/>
              </a:ext>
            </a:extLst>
          </p:cNvPr>
          <p:cNvSpPr>
            <a:spLocks noGrp="1"/>
          </p:cNvSpPr>
          <p:nvPr>
            <p:ph type="title"/>
          </p:nvPr>
        </p:nvSpPr>
        <p:spPr/>
        <p:txBody>
          <a:bodyPr/>
          <a:lstStyle/>
          <a:p>
            <a:r>
              <a:rPr lang="en-US"/>
              <a:t>Public Feedback on Controlling High Blood Pressure</a:t>
            </a:r>
          </a:p>
        </p:txBody>
      </p:sp>
      <p:sp>
        <p:nvSpPr>
          <p:cNvPr id="3" name="Content Placeholder 2">
            <a:extLst>
              <a:ext uri="{FF2B5EF4-FFF2-40B4-BE49-F238E27FC236}">
                <a16:creationId xmlns:a16="http://schemas.microsoft.com/office/drawing/2014/main" id="{085BB507-082B-40BA-8671-C6E2595AA9ED}"/>
              </a:ext>
            </a:extLst>
          </p:cNvPr>
          <p:cNvSpPr>
            <a:spLocks noGrp="1"/>
          </p:cNvSpPr>
          <p:nvPr>
            <p:ph sz="half" idx="1"/>
          </p:nvPr>
        </p:nvSpPr>
        <p:spPr/>
        <p:txBody>
          <a:bodyPr/>
          <a:lstStyle/>
          <a:p>
            <a:r>
              <a:rPr lang="en-US"/>
              <a:t>Two organizations had feedback on this measure.</a:t>
            </a:r>
          </a:p>
          <a:p>
            <a:pPr lvl="1"/>
            <a:r>
              <a:rPr lang="en-US" b="0"/>
              <a:t>One organization recommended modifying specifications to: 1) match 2017 Hypertension Clinical Practice Guidelines, 2) exclude patients over 65, 3) avoid falsification of the measure by providers, 4) measure the magnitude of reduction.</a:t>
            </a:r>
          </a:p>
          <a:p>
            <a:pPr lvl="1"/>
            <a:r>
              <a:rPr lang="en-US" b="0"/>
              <a:t>One organization recommended removing the measure due to: 1) lack of opportunity for patient preference in establishing the blood pressure target, 2) need for patients over 65 to be excluded, and 3) lack of evidence that benefits outweigh harms in relation to the specific threshold of 140/90.</a:t>
            </a:r>
          </a:p>
          <a:p>
            <a:r>
              <a:rPr lang="en-US"/>
              <a:t>Based on this feedback, does the Taskforce wish to reconsider placement of Controlling High Blood Pressure in the Core Set for 2021?</a:t>
            </a:r>
          </a:p>
        </p:txBody>
      </p:sp>
    </p:spTree>
    <p:extLst>
      <p:ext uri="{BB962C8B-B14F-4D97-AF65-F5344CB8AC3E}">
        <p14:creationId xmlns:p14="http://schemas.microsoft.com/office/powerpoint/2010/main" val="2238532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Complete the annual review of the Aligned Measure Set</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Solicit Pediatric Measure Pilot Participants</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Defining “global budget contracts”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4" name="Rectangle 3">
            <a:extLst>
              <a:ext uri="{FF2B5EF4-FFF2-40B4-BE49-F238E27FC236}">
                <a16:creationId xmlns:a16="http://schemas.microsoft.com/office/drawing/2014/main" id="{3E636FFF-EFB5-4D63-BC74-0D6F07F19C52}"/>
              </a:ext>
            </a:extLst>
          </p:cNvPr>
          <p:cNvSpPr/>
          <p:nvPr/>
        </p:nvSpPr>
        <p:spPr>
          <a:xfrm>
            <a:off x="0" y="1260943"/>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93892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5534-9DF2-4F42-95D6-79A9A91D048E}"/>
              </a:ext>
            </a:extLst>
          </p:cNvPr>
          <p:cNvSpPr>
            <a:spLocks noGrp="1"/>
          </p:cNvSpPr>
          <p:nvPr>
            <p:ph type="title"/>
          </p:nvPr>
        </p:nvSpPr>
        <p:spPr/>
        <p:txBody>
          <a:bodyPr/>
          <a:lstStyle/>
          <a:p>
            <a:r>
              <a:rPr lang="en-US"/>
              <a:t>Chlamydia Screening</a:t>
            </a:r>
          </a:p>
        </p:txBody>
      </p:sp>
      <p:sp>
        <p:nvSpPr>
          <p:cNvPr id="3" name="Content Placeholder 2">
            <a:extLst>
              <a:ext uri="{FF2B5EF4-FFF2-40B4-BE49-F238E27FC236}">
                <a16:creationId xmlns:a16="http://schemas.microsoft.com/office/drawing/2014/main" id="{F5CDAEA0-710B-48D9-9A77-C443A1372A3C}"/>
              </a:ext>
            </a:extLst>
          </p:cNvPr>
          <p:cNvSpPr>
            <a:spLocks noGrp="1"/>
          </p:cNvSpPr>
          <p:nvPr>
            <p:ph sz="half" idx="1"/>
          </p:nvPr>
        </p:nvSpPr>
        <p:spPr/>
        <p:txBody>
          <a:bodyPr/>
          <a:lstStyle/>
          <a:p>
            <a:r>
              <a:rPr lang="en-US"/>
              <a:t>Two organizations had feedback on this measure.</a:t>
            </a:r>
          </a:p>
          <a:p>
            <a:pPr lvl="1"/>
            <a:r>
              <a:rPr lang="en-US" b="0"/>
              <a:t>One organization said that many plans do not allow for hybrid (EMR-based) evidence of chlamydia screening, which is essential to accurately capturing performance for younger patients. For example, many teenage patients are still on their parents’ insurance and do not want a chlamydia screening to show up on their EOB, so “we end up not dropping claims for them.”</a:t>
            </a:r>
          </a:p>
          <a:p>
            <a:pPr lvl="1"/>
            <a:r>
              <a:rPr lang="en-US" b="0"/>
              <a:t>Another organization supported the measure.</a:t>
            </a:r>
          </a:p>
          <a:p>
            <a:r>
              <a:rPr lang="en-US"/>
              <a:t>Based on this feedback, does the Taskforce wish to reconsider its placement of Chlamydia Screening in the Menu Set for 2021?</a:t>
            </a:r>
          </a:p>
          <a:p>
            <a:endParaRPr lang="en-US" b="0"/>
          </a:p>
        </p:txBody>
      </p:sp>
    </p:spTree>
    <p:extLst>
      <p:ext uri="{BB962C8B-B14F-4D97-AF65-F5344CB8AC3E}">
        <p14:creationId xmlns:p14="http://schemas.microsoft.com/office/powerpoint/2010/main" val="24558410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5769-AF51-4270-9FD5-5755762E84BF}"/>
              </a:ext>
            </a:extLst>
          </p:cNvPr>
          <p:cNvSpPr>
            <a:spLocks noGrp="1"/>
          </p:cNvSpPr>
          <p:nvPr>
            <p:ph type="title"/>
          </p:nvPr>
        </p:nvSpPr>
        <p:spPr/>
        <p:txBody>
          <a:bodyPr/>
          <a:lstStyle/>
          <a:p>
            <a:r>
              <a:rPr lang="en-US"/>
              <a:t>Breast Cancer Screening</a:t>
            </a:r>
          </a:p>
        </p:txBody>
      </p:sp>
      <p:sp>
        <p:nvSpPr>
          <p:cNvPr id="3" name="Content Placeholder 2">
            <a:extLst>
              <a:ext uri="{FF2B5EF4-FFF2-40B4-BE49-F238E27FC236}">
                <a16:creationId xmlns:a16="http://schemas.microsoft.com/office/drawing/2014/main" id="{7E6AB6CD-7B2D-4C4F-8B6A-652C757AECDA}"/>
              </a:ext>
            </a:extLst>
          </p:cNvPr>
          <p:cNvSpPr>
            <a:spLocks noGrp="1"/>
          </p:cNvSpPr>
          <p:nvPr>
            <p:ph sz="half" idx="1"/>
          </p:nvPr>
        </p:nvSpPr>
        <p:spPr/>
        <p:txBody>
          <a:bodyPr/>
          <a:lstStyle/>
          <a:p>
            <a:r>
              <a:rPr lang="en-US"/>
              <a:t>Two organizations had feedback on this measure.</a:t>
            </a:r>
          </a:p>
          <a:p>
            <a:pPr lvl="1"/>
            <a:r>
              <a:rPr lang="en-US" b="0"/>
              <a:t>One organization recommended modifying the measure to include shared decision making given the questionable benefit of screening mammography on all-cause mortality and small benefit on breast cancer-specific mortality combined with the significant harms associated with false positives and over-diagnosis.</a:t>
            </a:r>
          </a:p>
          <a:p>
            <a:pPr lvl="1"/>
            <a:r>
              <a:rPr lang="en-US" b="0"/>
              <a:t>One organization recommended removing the measure due to the reasons indicated above and added that the measure does not allow a patient to make an informed decision not to be screened without penalizing the clinician.</a:t>
            </a:r>
          </a:p>
          <a:p>
            <a:r>
              <a:rPr lang="en-US"/>
              <a:t>Based on this feedback, does the Taskforce wish to reconsider its placement of Breast Cancer Screening in the Menu Set for 2021?</a:t>
            </a:r>
          </a:p>
          <a:p>
            <a:endParaRPr lang="en-US" b="0"/>
          </a:p>
          <a:p>
            <a:endParaRPr lang="en-US" b="0"/>
          </a:p>
          <a:p>
            <a:pPr lvl="1"/>
            <a:endParaRPr lang="en-US" b="0"/>
          </a:p>
        </p:txBody>
      </p:sp>
    </p:spTree>
    <p:extLst>
      <p:ext uri="{BB962C8B-B14F-4D97-AF65-F5344CB8AC3E}">
        <p14:creationId xmlns:p14="http://schemas.microsoft.com/office/powerpoint/2010/main" val="35808637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18C4-28A6-4648-BF8F-AD1926A4101F}"/>
              </a:ext>
            </a:extLst>
          </p:cNvPr>
          <p:cNvSpPr>
            <a:spLocks noGrp="1"/>
          </p:cNvSpPr>
          <p:nvPr>
            <p:ph type="title"/>
          </p:nvPr>
        </p:nvSpPr>
        <p:spPr/>
        <p:txBody>
          <a:bodyPr/>
          <a:lstStyle/>
          <a:p>
            <a:r>
              <a:rPr lang="en-US"/>
              <a:t>Asthma Medication Ratio</a:t>
            </a:r>
          </a:p>
        </p:txBody>
      </p:sp>
      <p:sp>
        <p:nvSpPr>
          <p:cNvPr id="3" name="Content Placeholder 2">
            <a:extLst>
              <a:ext uri="{FF2B5EF4-FFF2-40B4-BE49-F238E27FC236}">
                <a16:creationId xmlns:a16="http://schemas.microsoft.com/office/drawing/2014/main" id="{EB1B5C6F-4DE5-4790-B9B2-E7E58BCCF399}"/>
              </a:ext>
            </a:extLst>
          </p:cNvPr>
          <p:cNvSpPr>
            <a:spLocks noGrp="1"/>
          </p:cNvSpPr>
          <p:nvPr>
            <p:ph sz="half" idx="1"/>
          </p:nvPr>
        </p:nvSpPr>
        <p:spPr>
          <a:xfrm>
            <a:off x="381000" y="1017532"/>
            <a:ext cx="8553450" cy="5840467"/>
          </a:xfrm>
        </p:spPr>
        <p:txBody>
          <a:bodyPr/>
          <a:lstStyle/>
          <a:p>
            <a:r>
              <a:rPr lang="en-US"/>
              <a:t>Three organizations had feedback on this measure.</a:t>
            </a:r>
          </a:p>
          <a:p>
            <a:pPr lvl="1"/>
            <a:r>
              <a:rPr lang="en-US" b="0"/>
              <a:t>One organization supported the measure.</a:t>
            </a:r>
          </a:p>
          <a:p>
            <a:pPr lvl="1"/>
            <a:r>
              <a:rPr lang="en-US" b="0"/>
              <a:t>Two organizations recommended removing the measure for the following reasons:</a:t>
            </a:r>
          </a:p>
          <a:p>
            <a:pPr lvl="2">
              <a:buFont typeface="+mj-lt"/>
              <a:buAutoNum type="arabicPeriod"/>
            </a:pPr>
            <a:r>
              <a:rPr lang="en-US" b="0">
                <a:solidFill>
                  <a:schemeClr val="tx1"/>
                </a:solidFill>
                <a:latin typeface="Book Antiqua" panose="02040602050305030304" pitchFamily="18" charset="0"/>
              </a:rPr>
              <a:t>it is a challenging measure that does not promote improvement;</a:t>
            </a:r>
          </a:p>
          <a:p>
            <a:pPr lvl="2">
              <a:buFont typeface="+mj-lt"/>
              <a:buAutoNum type="arabicPeriod"/>
            </a:pPr>
            <a:r>
              <a:rPr lang="en-US" b="0">
                <a:solidFill>
                  <a:schemeClr val="tx1"/>
                </a:solidFill>
                <a:latin typeface="Book Antiqua" panose="02040602050305030304" pitchFamily="18" charset="0"/>
              </a:rPr>
              <a:t>controller medicines are costly and patients who cannot afford them may be receiving their medications as samples from providers (these patients would not be accurately captured in the metric);</a:t>
            </a:r>
          </a:p>
          <a:p>
            <a:pPr lvl="2">
              <a:buFont typeface="+mj-lt"/>
              <a:buAutoNum type="arabicPeriod"/>
            </a:pPr>
            <a:r>
              <a:rPr lang="en-US" b="0">
                <a:solidFill>
                  <a:schemeClr val="tx1"/>
                </a:solidFill>
                <a:latin typeface="Book Antiqua" panose="02040602050305030304" pitchFamily="18" charset="0"/>
              </a:rPr>
              <a:t>due to the cost of these medications, patients tend to rely on relievers due to financial limitations;</a:t>
            </a:r>
          </a:p>
          <a:p>
            <a:pPr lvl="2">
              <a:buFont typeface="+mj-lt"/>
              <a:buAutoNum type="arabicPeriod"/>
            </a:pPr>
            <a:r>
              <a:rPr lang="en-US" b="0">
                <a:solidFill>
                  <a:schemeClr val="tx1"/>
                </a:solidFill>
                <a:latin typeface="Book Antiqua" panose="02040602050305030304" pitchFamily="18" charset="0"/>
              </a:rPr>
              <a:t>the measure includes exercise-induced asthma diagnoses which only require an occasional reliever;</a:t>
            </a:r>
          </a:p>
          <a:p>
            <a:pPr lvl="2">
              <a:buFont typeface="+mj-lt"/>
              <a:buAutoNum type="arabicPeriod"/>
            </a:pPr>
            <a:r>
              <a:rPr lang="en-US" b="0">
                <a:solidFill>
                  <a:schemeClr val="tx1"/>
                </a:solidFill>
                <a:latin typeface="Book Antiqua" panose="02040602050305030304" pitchFamily="18" charset="0"/>
              </a:rPr>
              <a:t>pediatric patients tend to have multiple inhalers for accessibility, but that does not constitute overuse; and</a:t>
            </a:r>
            <a:endParaRPr lang="en-US">
              <a:latin typeface="Book Antiqua" panose="02040602050305030304" pitchFamily="18" charset="0"/>
            </a:endParaRPr>
          </a:p>
          <a:p>
            <a:pPr lvl="2">
              <a:buFont typeface="+mj-lt"/>
              <a:buAutoNum type="arabicPeriod"/>
            </a:pPr>
            <a:r>
              <a:rPr lang="en-US" b="0">
                <a:solidFill>
                  <a:schemeClr val="tx1"/>
                </a:solidFill>
                <a:latin typeface="Book Antiqua" panose="02040602050305030304" pitchFamily="18" charset="0"/>
              </a:rPr>
              <a:t>the denominator should include patients with persistent asthma versus any asthma diagnosis.</a:t>
            </a:r>
          </a:p>
          <a:p>
            <a:r>
              <a:rPr lang="en-US"/>
              <a:t>Based on this feedback, does the Taskforce wish to reconsider its placement of Asthma Medication Ratio in the Menu Set for 2021?</a:t>
            </a:r>
            <a:endParaRPr lang="en-US" b="0">
              <a:solidFill>
                <a:schemeClr val="tx1"/>
              </a:solidFill>
              <a:latin typeface="Book Antiqua" panose="02040602050305030304" pitchFamily="18" charset="0"/>
            </a:endParaRPr>
          </a:p>
          <a:p>
            <a:endParaRPr lang="en-US"/>
          </a:p>
        </p:txBody>
      </p:sp>
    </p:spTree>
    <p:extLst>
      <p:ext uri="{BB962C8B-B14F-4D97-AF65-F5344CB8AC3E}">
        <p14:creationId xmlns:p14="http://schemas.microsoft.com/office/powerpoint/2010/main" val="33510733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A740-A0BF-4ED4-98E3-92CBB181231E}"/>
              </a:ext>
            </a:extLst>
          </p:cNvPr>
          <p:cNvSpPr>
            <a:spLocks noGrp="1"/>
          </p:cNvSpPr>
          <p:nvPr>
            <p:ph type="title"/>
          </p:nvPr>
        </p:nvSpPr>
        <p:spPr/>
        <p:txBody>
          <a:bodyPr/>
          <a:lstStyle/>
          <a:p>
            <a:r>
              <a:rPr lang="en-US"/>
              <a:t>Comprehensive Diabetes Care: Blood Pressure Control (&lt;140/90 mm Hg)</a:t>
            </a:r>
          </a:p>
        </p:txBody>
      </p:sp>
      <p:sp>
        <p:nvSpPr>
          <p:cNvPr id="3" name="Content Placeholder 2">
            <a:extLst>
              <a:ext uri="{FF2B5EF4-FFF2-40B4-BE49-F238E27FC236}">
                <a16:creationId xmlns:a16="http://schemas.microsoft.com/office/drawing/2014/main" id="{0EC43B7D-8D8A-4D29-914C-1B7041066D84}"/>
              </a:ext>
            </a:extLst>
          </p:cNvPr>
          <p:cNvSpPr>
            <a:spLocks noGrp="1"/>
          </p:cNvSpPr>
          <p:nvPr>
            <p:ph sz="half" idx="1"/>
          </p:nvPr>
        </p:nvSpPr>
        <p:spPr/>
        <p:txBody>
          <a:bodyPr/>
          <a:lstStyle/>
          <a:p>
            <a:r>
              <a:rPr lang="en-US"/>
              <a:t>Two organizations had feedback on this measure.</a:t>
            </a:r>
          </a:p>
          <a:p>
            <a:pPr lvl="1"/>
            <a:r>
              <a:rPr lang="en-US" b="0"/>
              <a:t>One organization supported the measure.</a:t>
            </a:r>
          </a:p>
          <a:p>
            <a:pPr lvl="1"/>
            <a:r>
              <a:rPr lang="en-US" b="0"/>
              <a:t>One organization recommended removing the measure for three reasons:</a:t>
            </a:r>
          </a:p>
          <a:p>
            <a:pPr lvl="2">
              <a:buFont typeface="+mj-lt"/>
              <a:buAutoNum type="arabicPeriod"/>
            </a:pPr>
            <a:r>
              <a:rPr lang="en-US" b="0">
                <a:latin typeface="Book Antiqua" panose="02040602050305030304" pitchFamily="18" charset="0"/>
              </a:rPr>
              <a:t>the measure does not allow opportunity for patient preference in establishing the blood pressure target;</a:t>
            </a:r>
          </a:p>
          <a:p>
            <a:pPr lvl="2">
              <a:buFont typeface="+mj-lt"/>
              <a:buAutoNum type="arabicPeriod"/>
            </a:pPr>
            <a:r>
              <a:rPr lang="en-US">
                <a:latin typeface="Book Antiqua" panose="02040602050305030304" pitchFamily="18" charset="0"/>
              </a:rPr>
              <a:t>patients over age 65 should be excluded due to risk of adverse effects associated with anti-hypertensive medications; and </a:t>
            </a:r>
          </a:p>
          <a:p>
            <a:pPr lvl="2">
              <a:buFont typeface="+mj-lt"/>
              <a:buAutoNum type="arabicPeriod"/>
            </a:pPr>
            <a:r>
              <a:rPr lang="en-US" b="0">
                <a:latin typeface="Book Antiqua" panose="02040602050305030304" pitchFamily="18" charset="0"/>
              </a:rPr>
              <a:t>there is uncertainty of benefits outweighing harms at the threshold of 140/90.</a:t>
            </a:r>
          </a:p>
          <a:p>
            <a:pPr marL="396875" lvl="2" indent="0"/>
            <a:endParaRPr lang="en-US" b="0">
              <a:latin typeface="Book Antiqua" panose="02040602050305030304" pitchFamily="18" charset="0"/>
            </a:endParaRPr>
          </a:p>
          <a:p>
            <a:r>
              <a:rPr lang="en-US"/>
              <a:t>Based on this feedback, does the Taskforce wish to reconsider its placement of Comprehensive Diabetes Care: Blood Pressure Control in the Menu Set for 2021?</a:t>
            </a:r>
            <a:endParaRPr lang="en-US" b="0"/>
          </a:p>
          <a:p>
            <a:endParaRPr lang="en-US" b="0">
              <a:latin typeface="Book Antiqua" panose="02040602050305030304" pitchFamily="18" charset="0"/>
            </a:endParaRPr>
          </a:p>
          <a:p>
            <a:endParaRPr lang="en-US"/>
          </a:p>
        </p:txBody>
      </p:sp>
    </p:spTree>
    <p:extLst>
      <p:ext uri="{BB962C8B-B14F-4D97-AF65-F5344CB8AC3E}">
        <p14:creationId xmlns:p14="http://schemas.microsoft.com/office/powerpoint/2010/main" val="13901010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DAD9-FD04-4F27-B41E-81B92BDB965F}"/>
              </a:ext>
            </a:extLst>
          </p:cNvPr>
          <p:cNvSpPr>
            <a:spLocks noGrp="1"/>
          </p:cNvSpPr>
          <p:nvPr>
            <p:ph type="title"/>
          </p:nvPr>
        </p:nvSpPr>
        <p:spPr/>
        <p:txBody>
          <a:bodyPr/>
          <a:lstStyle/>
          <a:p>
            <a:r>
              <a:rPr lang="en-US"/>
              <a:t>Metabolic Monitoring for Children and Adolescents on Antipsychotics</a:t>
            </a:r>
          </a:p>
        </p:txBody>
      </p:sp>
      <p:sp>
        <p:nvSpPr>
          <p:cNvPr id="3" name="Content Placeholder 2">
            <a:extLst>
              <a:ext uri="{FF2B5EF4-FFF2-40B4-BE49-F238E27FC236}">
                <a16:creationId xmlns:a16="http://schemas.microsoft.com/office/drawing/2014/main" id="{661CBA9B-0815-4AF4-A9EF-CE3ADECAE2CE}"/>
              </a:ext>
            </a:extLst>
          </p:cNvPr>
          <p:cNvSpPr>
            <a:spLocks noGrp="1"/>
          </p:cNvSpPr>
          <p:nvPr>
            <p:ph sz="half" idx="1"/>
          </p:nvPr>
        </p:nvSpPr>
        <p:spPr>
          <a:xfrm>
            <a:off x="533400" y="1371600"/>
            <a:ext cx="8077200" cy="4860388"/>
          </a:xfrm>
        </p:spPr>
        <p:txBody>
          <a:bodyPr/>
          <a:lstStyle/>
          <a:p>
            <a:r>
              <a:rPr lang="en-US"/>
              <a:t>One organization recommended removing this measure.</a:t>
            </a:r>
          </a:p>
          <a:p>
            <a:pPr marL="803275" lvl="1" indent="-457200">
              <a:buFont typeface="+mj-lt"/>
              <a:buAutoNum type="arabicPeriod"/>
            </a:pPr>
            <a:r>
              <a:rPr lang="en-US" b="0"/>
              <a:t>The provider prescribing the medication would not be the one to order and take action on the metabolic test results.  Often the PCP being held accountable for this measure is not aware that the patient is on the specific medication, due to fragmentation of care and confidentiality regulations around behavioral health care.</a:t>
            </a:r>
          </a:p>
          <a:p>
            <a:pPr marL="803275" lvl="1" indent="-457200">
              <a:buFont typeface="+mj-lt"/>
              <a:buAutoNum type="arabicPeriod"/>
            </a:pPr>
            <a:r>
              <a:rPr lang="en-US" b="0"/>
              <a:t>Any chart-review measure adds additional administrative burden in documenting outcomes for the payer.  The organization encouraged the use of claims-based measures in a situation like this. </a:t>
            </a:r>
          </a:p>
          <a:p>
            <a:r>
              <a:rPr lang="en-US"/>
              <a:t>Based on this feedback, does the Taskforce wish to reconsider its placement of Metabolic Monitoring for Children and Adolescents on Antipsychotics in the Menu Set for 2021?</a:t>
            </a:r>
            <a:endParaRPr lang="en-US" b="0"/>
          </a:p>
          <a:p>
            <a:endParaRPr lang="en-US" b="0"/>
          </a:p>
        </p:txBody>
      </p:sp>
    </p:spTree>
    <p:extLst>
      <p:ext uri="{BB962C8B-B14F-4D97-AF65-F5344CB8AC3E}">
        <p14:creationId xmlns:p14="http://schemas.microsoft.com/office/powerpoint/2010/main" val="64877874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1ED5-CBF9-43FA-9883-0B716C3F0EA4}"/>
              </a:ext>
            </a:extLst>
          </p:cNvPr>
          <p:cNvSpPr>
            <a:spLocks noGrp="1"/>
          </p:cNvSpPr>
          <p:nvPr>
            <p:ph type="title"/>
          </p:nvPr>
        </p:nvSpPr>
        <p:spPr>
          <a:xfrm>
            <a:off x="736600" y="109538"/>
            <a:ext cx="6407150" cy="762000"/>
          </a:xfrm>
        </p:spPr>
        <p:txBody>
          <a:bodyPr/>
          <a:lstStyle/>
          <a:p>
            <a:r>
              <a:rPr lang="en-US"/>
              <a:t>Child and Adolescent Major Depressive Disorder: Suicide Risk Assessment</a:t>
            </a:r>
          </a:p>
        </p:txBody>
      </p:sp>
      <p:sp>
        <p:nvSpPr>
          <p:cNvPr id="3" name="Content Placeholder 2">
            <a:extLst>
              <a:ext uri="{FF2B5EF4-FFF2-40B4-BE49-F238E27FC236}">
                <a16:creationId xmlns:a16="http://schemas.microsoft.com/office/drawing/2014/main" id="{443CB747-3384-4F54-8599-8953C05F3A18}"/>
              </a:ext>
            </a:extLst>
          </p:cNvPr>
          <p:cNvSpPr>
            <a:spLocks noGrp="1"/>
          </p:cNvSpPr>
          <p:nvPr>
            <p:ph sz="half" idx="1"/>
          </p:nvPr>
        </p:nvSpPr>
        <p:spPr>
          <a:xfrm>
            <a:off x="266700" y="986496"/>
            <a:ext cx="8877300" cy="5761965"/>
          </a:xfrm>
        </p:spPr>
        <p:txBody>
          <a:bodyPr/>
          <a:lstStyle/>
          <a:p>
            <a:r>
              <a:rPr lang="en-US"/>
              <a:t>Two organizations had feedback on this measure.</a:t>
            </a:r>
          </a:p>
          <a:p>
            <a:pPr lvl="1"/>
            <a:r>
              <a:rPr lang="en-US" b="0"/>
              <a:t>One organization noted that the measure is somewhat redundant with the Core depression screening measure.</a:t>
            </a:r>
          </a:p>
          <a:p>
            <a:pPr lvl="1">
              <a:spcAft>
                <a:spcPts val="300"/>
              </a:spcAft>
            </a:pPr>
            <a:r>
              <a:rPr lang="en-US" b="0"/>
              <a:t>One organization recommended removing the measure for the following reasons:</a:t>
            </a:r>
          </a:p>
          <a:p>
            <a:pPr lvl="2">
              <a:buFont typeface="+mj-lt"/>
              <a:buAutoNum type="arabicPeriod"/>
            </a:pPr>
            <a:r>
              <a:rPr lang="en-US">
                <a:latin typeface="Book Antiqua" panose="02040602050305030304" pitchFamily="18" charset="0"/>
              </a:rPr>
              <a:t>it is challenging for a PCP to determine which patients qualify in a timely manner, due to major depression frequently being diagnosed and managed by non-primary care physicians.</a:t>
            </a:r>
          </a:p>
          <a:p>
            <a:pPr lvl="2">
              <a:buFont typeface="+mj-lt"/>
              <a:buAutoNum type="arabicPeriod"/>
            </a:pPr>
            <a:r>
              <a:rPr lang="en-US">
                <a:latin typeface="Book Antiqua" panose="02040602050305030304" pitchFamily="18" charset="0"/>
              </a:rPr>
              <a:t>this is a measure more targeted to ESPs (Emergency Services Providers) that are contracted to provide these services in EDs across the state.  The organization said they have no control over clinical decisions of ESPs.</a:t>
            </a:r>
          </a:p>
          <a:p>
            <a:pPr lvl="2">
              <a:buFont typeface="+mj-lt"/>
              <a:buAutoNum type="arabicPeriod"/>
            </a:pPr>
            <a:r>
              <a:rPr lang="en-US">
                <a:latin typeface="Book Antiqua" panose="02040602050305030304" pitchFamily="18" charset="0"/>
              </a:rPr>
              <a:t>there is no agreement on standardized tools for assessing suicide risk, making it difficult to implement and measure this. </a:t>
            </a:r>
          </a:p>
          <a:p>
            <a:pPr lvl="2">
              <a:spcAft>
                <a:spcPts val="600"/>
              </a:spcAft>
              <a:buFont typeface="+mj-lt"/>
              <a:buAutoNum type="arabicPeriod"/>
            </a:pPr>
            <a:r>
              <a:rPr lang="en-US">
                <a:latin typeface="Book Antiqua" panose="02040602050305030304" pitchFamily="18" charset="0"/>
              </a:rPr>
              <a:t>there is no evidence that identification of suicide risk outside of the emergency department translates into improved outcomes</a:t>
            </a:r>
            <a:r>
              <a:rPr lang="en-US"/>
              <a:t>. </a:t>
            </a:r>
          </a:p>
          <a:p>
            <a:pPr lvl="2">
              <a:buFont typeface="+mj-lt"/>
              <a:buAutoNum type="arabicPeriod"/>
            </a:pPr>
            <a:endParaRPr lang="en-US" sz="200"/>
          </a:p>
          <a:p>
            <a:r>
              <a:rPr lang="en-US"/>
              <a:t>Based on this feedback, does the Taskforce wish to reconsider its placement of Child and Adolescent Major Depressive Disorder: Suicide Risk Assessment in the Menu Set for 2021?</a:t>
            </a:r>
            <a:endParaRPr lang="en-US" b="0"/>
          </a:p>
          <a:p>
            <a:endParaRPr lang="en-US" b="0"/>
          </a:p>
        </p:txBody>
      </p:sp>
    </p:spTree>
    <p:extLst>
      <p:ext uri="{BB962C8B-B14F-4D97-AF65-F5344CB8AC3E}">
        <p14:creationId xmlns:p14="http://schemas.microsoft.com/office/powerpoint/2010/main" val="2437478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2D6D-3D3A-472B-ADA5-C9D5156799BC}"/>
              </a:ext>
            </a:extLst>
          </p:cNvPr>
          <p:cNvSpPr>
            <a:spLocks noGrp="1"/>
          </p:cNvSpPr>
          <p:nvPr>
            <p:ph type="title"/>
          </p:nvPr>
        </p:nvSpPr>
        <p:spPr>
          <a:xfrm>
            <a:off x="736600" y="109538"/>
            <a:ext cx="6597650" cy="762000"/>
          </a:xfrm>
        </p:spPr>
        <p:txBody>
          <a:bodyPr/>
          <a:lstStyle/>
          <a:p>
            <a:r>
              <a:rPr lang="en-US" sz="2000"/>
              <a:t>Follow-Up After Hospitalization for Mental Illness </a:t>
            </a:r>
            <a:r>
              <a:rPr lang="en-US" sz="2000" u="sng"/>
              <a:t>and</a:t>
            </a:r>
            <a:r>
              <a:rPr lang="en-US" sz="2000"/>
              <a:t> Follow-up After Emergency Department Visit for Mental Health </a:t>
            </a:r>
          </a:p>
        </p:txBody>
      </p:sp>
      <p:sp>
        <p:nvSpPr>
          <p:cNvPr id="3" name="Content Placeholder 2">
            <a:extLst>
              <a:ext uri="{FF2B5EF4-FFF2-40B4-BE49-F238E27FC236}">
                <a16:creationId xmlns:a16="http://schemas.microsoft.com/office/drawing/2014/main" id="{0E06D263-5146-4869-A72E-E51D32CF3588}"/>
              </a:ext>
            </a:extLst>
          </p:cNvPr>
          <p:cNvSpPr>
            <a:spLocks noGrp="1"/>
          </p:cNvSpPr>
          <p:nvPr>
            <p:ph sz="half" idx="1"/>
          </p:nvPr>
        </p:nvSpPr>
        <p:spPr>
          <a:xfrm>
            <a:off x="533400" y="1150882"/>
            <a:ext cx="8305800" cy="5446865"/>
          </a:xfrm>
        </p:spPr>
        <p:txBody>
          <a:bodyPr/>
          <a:lstStyle/>
          <a:p>
            <a:r>
              <a:rPr lang="en-US"/>
              <a:t>One organization recommended removal of both of these measures given challenges with receiving notifications regarding ADT data.  They recommended resolving these barriers before proceeding.</a:t>
            </a:r>
          </a:p>
          <a:p>
            <a:pPr lvl="1"/>
            <a:r>
              <a:rPr lang="en-US" b="0" i="1"/>
              <a:t>During the February Taskforce meeting, the Taskforce discussed this issue and recommended retaining these measures in the Menu while resolving these barriers.</a:t>
            </a:r>
          </a:p>
          <a:p>
            <a:pPr lvl="1"/>
            <a:r>
              <a:rPr lang="en-US" b="0"/>
              <a:t>The organization recommended when rolling out the measure, start with one measure, Follow-up After Hospitalization for Mental Illness (30-days) to avoid de-motivation.</a:t>
            </a:r>
          </a:p>
          <a:p>
            <a:r>
              <a:rPr lang="en-US"/>
              <a:t>Another organization asked the State to encourage payers to apply the measure to behavioral health hospitals and PCP groups.</a:t>
            </a:r>
          </a:p>
          <a:p>
            <a:pPr lvl="1"/>
            <a:r>
              <a:rPr lang="en-US" b="0"/>
              <a:t>The Aligned Measure Set is intended for use in global-budget based contracts.</a:t>
            </a:r>
          </a:p>
          <a:p>
            <a:r>
              <a:rPr lang="en-US"/>
              <a:t>Based on this feedback, does the Taskforce wish to reconsider its placement of these measures in the Menu Set for 2021?</a:t>
            </a:r>
            <a:endParaRPr lang="en-US" b="0"/>
          </a:p>
          <a:p>
            <a:endParaRPr lang="en-US" b="0"/>
          </a:p>
          <a:p>
            <a:endParaRPr lang="en-US" b="0"/>
          </a:p>
          <a:p>
            <a:endParaRPr lang="en-US"/>
          </a:p>
        </p:txBody>
      </p:sp>
    </p:spTree>
    <p:extLst>
      <p:ext uri="{BB962C8B-B14F-4D97-AF65-F5344CB8AC3E}">
        <p14:creationId xmlns:p14="http://schemas.microsoft.com/office/powerpoint/2010/main" val="35601927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4B9B-3879-4C47-9058-F080120DFFB8}"/>
              </a:ext>
            </a:extLst>
          </p:cNvPr>
          <p:cNvSpPr>
            <a:spLocks noGrp="1"/>
          </p:cNvSpPr>
          <p:nvPr>
            <p:ph type="title"/>
          </p:nvPr>
        </p:nvSpPr>
        <p:spPr>
          <a:xfrm>
            <a:off x="736599" y="109538"/>
            <a:ext cx="6170637" cy="565711"/>
          </a:xfrm>
        </p:spPr>
        <p:txBody>
          <a:bodyPr/>
          <a:lstStyle/>
          <a:p>
            <a:r>
              <a:rPr lang="en-US"/>
              <a:t>Use of Imaging Studies for Low Back Pain</a:t>
            </a:r>
          </a:p>
        </p:txBody>
      </p:sp>
      <p:sp>
        <p:nvSpPr>
          <p:cNvPr id="3" name="Content Placeholder 2">
            <a:extLst>
              <a:ext uri="{FF2B5EF4-FFF2-40B4-BE49-F238E27FC236}">
                <a16:creationId xmlns:a16="http://schemas.microsoft.com/office/drawing/2014/main" id="{745B1165-BD81-4A45-A7F7-AE4FDDE9418A}"/>
              </a:ext>
            </a:extLst>
          </p:cNvPr>
          <p:cNvSpPr>
            <a:spLocks noGrp="1"/>
          </p:cNvSpPr>
          <p:nvPr>
            <p:ph sz="half" idx="1"/>
          </p:nvPr>
        </p:nvSpPr>
        <p:spPr>
          <a:xfrm>
            <a:off x="533400" y="1150882"/>
            <a:ext cx="8077200" cy="5137375"/>
          </a:xfrm>
        </p:spPr>
        <p:txBody>
          <a:bodyPr/>
          <a:lstStyle/>
          <a:p>
            <a:r>
              <a:rPr lang="en-US"/>
              <a:t>Two organizations had feedback on this measure.</a:t>
            </a:r>
          </a:p>
          <a:p>
            <a:pPr lvl="1"/>
            <a:r>
              <a:rPr lang="en-US" b="0"/>
              <a:t>One organization recommended moving the measure to the Monitoring Set.</a:t>
            </a:r>
          </a:p>
          <a:p>
            <a:pPr lvl="1"/>
            <a:r>
              <a:rPr lang="en-US" b="0"/>
              <a:t>Another organization recommended removing the measure for the following reasons:</a:t>
            </a:r>
            <a:endParaRPr lang="en-US" b="0">
              <a:latin typeface="+mn-lt"/>
            </a:endParaRPr>
          </a:p>
          <a:p>
            <a:pPr marL="974725" lvl="2" indent="-457200">
              <a:buFont typeface="+mj-lt"/>
              <a:buAutoNum type="arabicPeriod"/>
            </a:pPr>
            <a:r>
              <a:rPr lang="en-US" sz="2000" b="0">
                <a:latin typeface="Book Antiqua" panose="02040602050305030304" pitchFamily="18" charset="0"/>
              </a:rPr>
              <a:t>many studies are ordered by entities outside of PCP control (ED, chiropractors, orthopedists) and</a:t>
            </a:r>
          </a:p>
          <a:p>
            <a:pPr marL="974725" lvl="2" indent="-457200">
              <a:buFont typeface="+mj-lt"/>
              <a:buAutoNum type="arabicPeriod"/>
            </a:pPr>
            <a:r>
              <a:rPr lang="en-US" sz="2000" b="0">
                <a:latin typeface="Book Antiqua" panose="02040602050305030304" pitchFamily="18" charset="0"/>
              </a:rPr>
              <a:t>the design of this measure does not take into consideration patients with back pain of long duration prior to presentation, especially due to patient decisions to delay seeking care (increasingly common in this era of high-deductible benefit designs). </a:t>
            </a:r>
          </a:p>
          <a:p>
            <a:pPr marL="974725" lvl="2" indent="-457200">
              <a:buFont typeface="+mj-lt"/>
              <a:buAutoNum type="arabicPeriod"/>
            </a:pPr>
            <a:endParaRPr lang="en-US" sz="1000" b="0">
              <a:latin typeface="Book Antiqua" panose="02040602050305030304" pitchFamily="18" charset="0"/>
            </a:endParaRPr>
          </a:p>
          <a:p>
            <a:r>
              <a:rPr lang="en-US"/>
              <a:t>Based on this feedback, does the Taskforce wish to reconsider its placement of Use of Imaging Studies for Low Back Pain in the Menu Set for 2021?</a:t>
            </a:r>
            <a:endParaRPr lang="en-US" b="0"/>
          </a:p>
          <a:p>
            <a:endParaRPr lang="en-US" b="0"/>
          </a:p>
        </p:txBody>
      </p:sp>
    </p:spTree>
    <p:extLst>
      <p:ext uri="{BB962C8B-B14F-4D97-AF65-F5344CB8AC3E}">
        <p14:creationId xmlns:p14="http://schemas.microsoft.com/office/powerpoint/2010/main" val="37706474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BAFA-7090-4732-8DDC-A9B201398BA1}"/>
              </a:ext>
            </a:extLst>
          </p:cNvPr>
          <p:cNvSpPr>
            <a:spLocks noGrp="1"/>
          </p:cNvSpPr>
          <p:nvPr>
            <p:ph type="title"/>
          </p:nvPr>
        </p:nvSpPr>
        <p:spPr/>
        <p:txBody>
          <a:bodyPr/>
          <a:lstStyle/>
          <a:p>
            <a:r>
              <a:rPr lang="en-US"/>
              <a:t>Public Feedback – Other Topics</a:t>
            </a:r>
          </a:p>
        </p:txBody>
      </p:sp>
      <p:sp>
        <p:nvSpPr>
          <p:cNvPr id="3" name="Content Placeholder 2">
            <a:extLst>
              <a:ext uri="{FF2B5EF4-FFF2-40B4-BE49-F238E27FC236}">
                <a16:creationId xmlns:a16="http://schemas.microsoft.com/office/drawing/2014/main" id="{D58E5493-FEBE-42AA-ABBA-D82DFDF735F2}"/>
              </a:ext>
            </a:extLst>
          </p:cNvPr>
          <p:cNvSpPr>
            <a:spLocks noGrp="1"/>
          </p:cNvSpPr>
          <p:nvPr>
            <p:ph sz="half" idx="1"/>
          </p:nvPr>
        </p:nvSpPr>
        <p:spPr>
          <a:xfrm>
            <a:off x="533400" y="1371600"/>
            <a:ext cx="8077200" cy="5067300"/>
          </a:xfrm>
        </p:spPr>
        <p:txBody>
          <a:bodyPr/>
          <a:lstStyle/>
          <a:p>
            <a:r>
              <a:rPr lang="en-US" b="0"/>
              <a:t>Organizations also submitted feedback addressing the following topic areas:</a:t>
            </a:r>
          </a:p>
          <a:p>
            <a:pPr lvl="1"/>
            <a:r>
              <a:rPr lang="en-US" b="0"/>
              <a:t>Clarification on specifications</a:t>
            </a:r>
          </a:p>
          <a:p>
            <a:pPr lvl="1"/>
            <a:r>
              <a:rPr lang="en-US" b="0"/>
              <a:t>Feedback on MassHealth’s Community Tenure measure</a:t>
            </a:r>
          </a:p>
          <a:p>
            <a:pPr lvl="1"/>
            <a:r>
              <a:rPr lang="en-US" b="0"/>
              <a:t>Implementation parameters</a:t>
            </a:r>
          </a:p>
          <a:p>
            <a:pPr lvl="1"/>
            <a:r>
              <a:rPr lang="en-US" b="0"/>
              <a:t>Measure categories</a:t>
            </a:r>
          </a:p>
          <a:p>
            <a:pPr lvl="1"/>
            <a:r>
              <a:rPr lang="en-US" b="0"/>
              <a:t>Measure selection criteria</a:t>
            </a:r>
          </a:p>
          <a:p>
            <a:pPr lvl="1"/>
            <a:r>
              <a:rPr lang="en-US" b="0"/>
              <a:t>New measure topics</a:t>
            </a:r>
          </a:p>
          <a:p>
            <a:r>
              <a:rPr lang="en-US" b="0"/>
              <a:t>Given the need to finalize our Aligned Measure Set today, we will defer conversation on any of these areas until after completing the annual review.</a:t>
            </a:r>
          </a:p>
        </p:txBody>
      </p:sp>
    </p:spTree>
    <p:extLst>
      <p:ext uri="{BB962C8B-B14F-4D97-AF65-F5344CB8AC3E}">
        <p14:creationId xmlns:p14="http://schemas.microsoft.com/office/powerpoint/2010/main" val="41932271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2D48-F17C-4F4B-8E34-51D3DAC7205A}"/>
              </a:ext>
            </a:extLst>
          </p:cNvPr>
          <p:cNvSpPr>
            <a:spLocks noGrp="1"/>
          </p:cNvSpPr>
          <p:nvPr>
            <p:ph type="title"/>
          </p:nvPr>
        </p:nvSpPr>
        <p:spPr/>
        <p:txBody>
          <a:bodyPr/>
          <a:lstStyle/>
          <a:p>
            <a:r>
              <a:rPr lang="en-US"/>
              <a:t>Annual Review Process</a:t>
            </a:r>
          </a:p>
        </p:txBody>
      </p:sp>
      <p:sp>
        <p:nvSpPr>
          <p:cNvPr id="3" name="Content Placeholder 2">
            <a:extLst>
              <a:ext uri="{FF2B5EF4-FFF2-40B4-BE49-F238E27FC236}">
                <a16:creationId xmlns:a16="http://schemas.microsoft.com/office/drawing/2014/main" id="{3D25A909-D660-4AF1-B1C4-5D219624CDE5}"/>
              </a:ext>
            </a:extLst>
          </p:cNvPr>
          <p:cNvSpPr>
            <a:spLocks noGrp="1"/>
          </p:cNvSpPr>
          <p:nvPr>
            <p:ph sz="half" idx="1"/>
          </p:nvPr>
        </p:nvSpPr>
        <p:spPr>
          <a:xfrm>
            <a:off x="533400" y="3718560"/>
            <a:ext cx="8077200" cy="2453640"/>
          </a:xfrm>
        </p:spPr>
        <p:txBody>
          <a:bodyPr/>
          <a:lstStyle/>
          <a:p>
            <a:pPr lvl="1"/>
            <a:endParaRPr lang="en-US" sz="2200" b="0"/>
          </a:p>
          <a:p>
            <a:pPr lvl="1"/>
            <a:endParaRPr lang="en-US" sz="2200" b="0"/>
          </a:p>
          <a:p>
            <a:endParaRPr lang="en-US"/>
          </a:p>
        </p:txBody>
      </p:sp>
      <p:sp>
        <p:nvSpPr>
          <p:cNvPr id="4" name="TextBox 3">
            <a:extLst>
              <a:ext uri="{FF2B5EF4-FFF2-40B4-BE49-F238E27FC236}">
                <a16:creationId xmlns:a16="http://schemas.microsoft.com/office/drawing/2014/main" id="{30611B5A-8913-4B96-9124-FBFC69F49393}"/>
              </a:ext>
            </a:extLst>
          </p:cNvPr>
          <p:cNvSpPr txBox="1"/>
          <p:nvPr/>
        </p:nvSpPr>
        <p:spPr>
          <a:xfrm>
            <a:off x="243840" y="2438401"/>
            <a:ext cx="8900160" cy="1569660"/>
          </a:xfrm>
          <a:prstGeom prst="rect">
            <a:avLst/>
          </a:prstGeom>
          <a:solidFill>
            <a:srgbClr val="023467"/>
          </a:solidFill>
        </p:spPr>
        <p:txBody>
          <a:bodyPr wrap="square" rtlCol="0">
            <a:spAutoFit/>
          </a:bodyPr>
          <a:lstStyle/>
          <a:p>
            <a:endParaRPr lang="en-US" sz="2400" b="1">
              <a:solidFill>
                <a:schemeClr val="bg1"/>
              </a:solidFill>
              <a:latin typeface="Book Antiqua" panose="02040602050305030304" pitchFamily="18" charset="0"/>
            </a:endParaRPr>
          </a:p>
          <a:p>
            <a:r>
              <a:rPr lang="en-US" sz="2400" b="1">
                <a:solidFill>
                  <a:schemeClr val="bg1"/>
                </a:solidFill>
                <a:latin typeface="Book Antiqua" panose="02040602050305030304" pitchFamily="18" charset="0"/>
              </a:rPr>
              <a:t>Revisit and finalize recommended changes to the Aligned Measure Set</a:t>
            </a:r>
          </a:p>
          <a:p>
            <a:endParaRPr lang="en-US" sz="2400" b="1">
              <a:solidFill>
                <a:schemeClr val="bg1"/>
              </a:solidFill>
              <a:latin typeface="Book Antiqua" panose="02040602050305030304" pitchFamily="18" charset="0"/>
            </a:endParaRPr>
          </a:p>
        </p:txBody>
      </p:sp>
    </p:spTree>
    <p:extLst>
      <p:ext uri="{BB962C8B-B14F-4D97-AF65-F5344CB8AC3E}">
        <p14:creationId xmlns:p14="http://schemas.microsoft.com/office/powerpoint/2010/main" val="4203778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Complete the annual review of the Aligned Measure Set</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Solicit Pediatric Measure Pilot Participants</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Defining “global budget contracts”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4" name="Rectangle 3">
            <a:extLst>
              <a:ext uri="{FF2B5EF4-FFF2-40B4-BE49-F238E27FC236}">
                <a16:creationId xmlns:a16="http://schemas.microsoft.com/office/drawing/2014/main" id="{3E636FFF-EFB5-4D63-BC74-0D6F07F19C52}"/>
              </a:ext>
            </a:extLst>
          </p:cNvPr>
          <p:cNvSpPr/>
          <p:nvPr/>
        </p:nvSpPr>
        <p:spPr>
          <a:xfrm>
            <a:off x="0" y="1759705"/>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473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Complete the annual review of the Aligned Measure Set</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Solicit Pediatric Measure Pilot Participants</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Defining “global budget contracts”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4" name="Rectangle 3">
            <a:extLst>
              <a:ext uri="{FF2B5EF4-FFF2-40B4-BE49-F238E27FC236}">
                <a16:creationId xmlns:a16="http://schemas.microsoft.com/office/drawing/2014/main" id="{3E636FFF-EFB5-4D63-BC74-0D6F07F19C52}"/>
              </a:ext>
            </a:extLst>
          </p:cNvPr>
          <p:cNvSpPr/>
          <p:nvPr/>
        </p:nvSpPr>
        <p:spPr>
          <a:xfrm>
            <a:off x="0" y="2222841"/>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1727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C710-14C7-46C8-B18E-D7B71C01FE1E}"/>
              </a:ext>
            </a:extLst>
          </p:cNvPr>
          <p:cNvSpPr>
            <a:spLocks noGrp="1"/>
          </p:cNvSpPr>
          <p:nvPr>
            <p:ph type="title"/>
          </p:nvPr>
        </p:nvSpPr>
        <p:spPr/>
        <p:txBody>
          <a:bodyPr/>
          <a:lstStyle/>
          <a:p>
            <a:r>
              <a:rPr lang="en-US">
                <a:ea typeface="Times New Roman" panose="02020603050405020304" pitchFamily="18" charset="0"/>
                <a:cs typeface="Times New Roman" panose="02020603050405020304" pitchFamily="18" charset="0"/>
              </a:rPr>
              <a:t>Solicit Pediatric Measure Pilot Participants</a:t>
            </a:r>
            <a:endParaRPr lang="en-US"/>
          </a:p>
        </p:txBody>
      </p:sp>
      <p:sp>
        <p:nvSpPr>
          <p:cNvPr id="3" name="Content Placeholder 2">
            <a:extLst>
              <a:ext uri="{FF2B5EF4-FFF2-40B4-BE49-F238E27FC236}">
                <a16:creationId xmlns:a16="http://schemas.microsoft.com/office/drawing/2014/main" id="{48E55EAD-F093-40F6-9AB4-3C4D35258197}"/>
              </a:ext>
            </a:extLst>
          </p:cNvPr>
          <p:cNvSpPr>
            <a:spLocks noGrp="1"/>
          </p:cNvSpPr>
          <p:nvPr>
            <p:ph sz="half" idx="1"/>
          </p:nvPr>
        </p:nvSpPr>
        <p:spPr/>
        <p:txBody>
          <a:bodyPr/>
          <a:lstStyle/>
          <a:p>
            <a:r>
              <a:rPr lang="en-US" b="0"/>
              <a:t>Taskforce members recommended piloting the following pediatric measures: </a:t>
            </a:r>
          </a:p>
          <a:p>
            <a:pPr marL="803275" lvl="1" indent="-457200">
              <a:buFont typeface="+mj-lt"/>
              <a:buAutoNum type="arabicPeriod"/>
            </a:pPr>
            <a:r>
              <a:rPr lang="en-US" b="0"/>
              <a:t>Appropriate Antibiotic Prophylaxis for Children with Sickle Cell Anemia; </a:t>
            </a:r>
          </a:p>
          <a:p>
            <a:pPr marL="803275" lvl="1" indent="-457200">
              <a:buFont typeface="+mj-lt"/>
              <a:buAutoNum type="arabicPeriod"/>
            </a:pPr>
            <a:r>
              <a:rPr lang="en-US" b="0"/>
              <a:t>Developmental Screening in the First Three Years of Life; </a:t>
            </a:r>
          </a:p>
          <a:p>
            <a:pPr marL="803275" lvl="1" indent="-457200">
              <a:buFont typeface="+mj-lt"/>
              <a:buAutoNum type="arabicPeriod"/>
            </a:pPr>
            <a:r>
              <a:rPr lang="en-US" b="0"/>
              <a:t>Fluoride Varnish, and </a:t>
            </a:r>
          </a:p>
          <a:p>
            <a:pPr marL="803275" lvl="1" indent="-457200">
              <a:buFont typeface="+mj-lt"/>
              <a:buAutoNum type="arabicPeriod"/>
            </a:pPr>
            <a:r>
              <a:rPr lang="en-US" b="0"/>
              <a:t>Tobacco Use and Help with Quitting Among Adolescents.</a:t>
            </a:r>
          </a:p>
          <a:p>
            <a:r>
              <a:rPr lang="en-US" b="0"/>
              <a:t> Prior to today’s meeting, Taskforce staff distributed a Word document detailing pilot participant expectations.</a:t>
            </a:r>
          </a:p>
          <a:p>
            <a:r>
              <a:rPr lang="en-US"/>
              <a:t>Please indicate if your organization is willing to participate in the pilot, and if so, for which measure(s).</a:t>
            </a:r>
          </a:p>
          <a:p>
            <a:endParaRPr lang="en-US"/>
          </a:p>
        </p:txBody>
      </p:sp>
    </p:spTree>
    <p:extLst>
      <p:ext uri="{BB962C8B-B14F-4D97-AF65-F5344CB8AC3E}">
        <p14:creationId xmlns:p14="http://schemas.microsoft.com/office/powerpoint/2010/main" val="22921151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Complete the annual review of the Aligned Measure Set</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Solicit Pediatric Measure Pilot Participants</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Defining “global budget contracts”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4" name="Rectangle 3">
            <a:extLst>
              <a:ext uri="{FF2B5EF4-FFF2-40B4-BE49-F238E27FC236}">
                <a16:creationId xmlns:a16="http://schemas.microsoft.com/office/drawing/2014/main" id="{3E636FFF-EFB5-4D63-BC74-0D6F07F19C52}"/>
              </a:ext>
            </a:extLst>
          </p:cNvPr>
          <p:cNvSpPr/>
          <p:nvPr/>
        </p:nvSpPr>
        <p:spPr>
          <a:xfrm>
            <a:off x="0" y="2721607"/>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0713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1D3D-1974-4072-BCE7-CB7D7C600B7B}"/>
              </a:ext>
            </a:extLst>
          </p:cNvPr>
          <p:cNvSpPr>
            <a:spLocks noGrp="1"/>
          </p:cNvSpPr>
          <p:nvPr>
            <p:ph type="title"/>
          </p:nvPr>
        </p:nvSpPr>
        <p:spPr/>
        <p:txBody>
          <a:bodyPr/>
          <a:lstStyle/>
          <a:p>
            <a:r>
              <a:rPr lang="en-US"/>
              <a:t>Defining Global Budget Contracts</a:t>
            </a:r>
          </a:p>
        </p:txBody>
      </p:sp>
      <p:sp>
        <p:nvSpPr>
          <p:cNvPr id="3" name="Content Placeholder 2">
            <a:extLst>
              <a:ext uri="{FF2B5EF4-FFF2-40B4-BE49-F238E27FC236}">
                <a16:creationId xmlns:a16="http://schemas.microsoft.com/office/drawing/2014/main" id="{ED73BC82-A886-4A14-8CBD-D3BC0CC72E51}"/>
              </a:ext>
            </a:extLst>
          </p:cNvPr>
          <p:cNvSpPr>
            <a:spLocks noGrp="1"/>
          </p:cNvSpPr>
          <p:nvPr>
            <p:ph sz="half" idx="1"/>
          </p:nvPr>
        </p:nvSpPr>
        <p:spPr>
          <a:xfrm>
            <a:off x="533400" y="1371599"/>
            <a:ext cx="8077200" cy="4888523"/>
          </a:xfrm>
        </p:spPr>
        <p:txBody>
          <a:bodyPr/>
          <a:lstStyle/>
          <a:p>
            <a:r>
              <a:rPr lang="en-US" b="0"/>
              <a:t>During the November 19</a:t>
            </a:r>
            <a:r>
              <a:rPr lang="en-US" b="0" baseline="30000"/>
              <a:t>th</a:t>
            </a:r>
            <a:r>
              <a:rPr lang="en-US" b="0"/>
              <a:t>, 2019 Taskforce meeting, Taskforce staff shared results from the fall 2019 Quality Measure Catalogue collection of measures for use in 2020 global budget-based risk contracts.</a:t>
            </a:r>
          </a:p>
          <a:p>
            <a:r>
              <a:rPr lang="en-US" b="0"/>
              <a:t>During that collection, payers seemed to interpret “global budget contracts” in different ways, with multiple respondents indicating that quality measures are used in payment incentives, but not as part of global budget contracts.</a:t>
            </a:r>
          </a:p>
          <a:p>
            <a:pPr lvl="1"/>
            <a:r>
              <a:rPr lang="en-US" b="0"/>
              <a:t>This likely led to under-reporting of quality measure use in the last round.</a:t>
            </a:r>
          </a:p>
          <a:p>
            <a:r>
              <a:rPr lang="en-US" b="0"/>
              <a:t>Today, we seek your feedback on a definition of “global budget contracts” to be used in both the next Quality Measure Catalogue collection and in the 2021 Aligned Measure Set Implementation Parameters.</a:t>
            </a:r>
          </a:p>
        </p:txBody>
      </p:sp>
    </p:spTree>
    <p:extLst>
      <p:ext uri="{BB962C8B-B14F-4D97-AF65-F5344CB8AC3E}">
        <p14:creationId xmlns:p14="http://schemas.microsoft.com/office/powerpoint/2010/main" val="411121221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4FE0-58E7-4D71-B361-1E828B3B8148}"/>
              </a:ext>
            </a:extLst>
          </p:cNvPr>
          <p:cNvSpPr>
            <a:spLocks noGrp="1"/>
          </p:cNvSpPr>
          <p:nvPr>
            <p:ph type="title"/>
          </p:nvPr>
        </p:nvSpPr>
        <p:spPr/>
        <p:txBody>
          <a:bodyPr/>
          <a:lstStyle/>
          <a:p>
            <a:r>
              <a:rPr lang="en-US"/>
              <a:t>Defining Global Budget Contracts</a:t>
            </a:r>
          </a:p>
        </p:txBody>
      </p:sp>
      <p:sp>
        <p:nvSpPr>
          <p:cNvPr id="3" name="Content Placeholder 2">
            <a:extLst>
              <a:ext uri="{FF2B5EF4-FFF2-40B4-BE49-F238E27FC236}">
                <a16:creationId xmlns:a16="http://schemas.microsoft.com/office/drawing/2014/main" id="{17F1A913-87F1-442A-B570-9C731D0F5EAF}"/>
              </a:ext>
            </a:extLst>
          </p:cNvPr>
          <p:cNvSpPr>
            <a:spLocks noGrp="1"/>
          </p:cNvSpPr>
          <p:nvPr>
            <p:ph sz="half" idx="1"/>
          </p:nvPr>
        </p:nvSpPr>
        <p:spPr>
          <a:xfrm>
            <a:off x="429065" y="1150883"/>
            <a:ext cx="8285870" cy="4556234"/>
          </a:xfrm>
        </p:spPr>
        <p:txBody>
          <a:bodyPr/>
          <a:lstStyle/>
          <a:p>
            <a:r>
              <a:rPr lang="en-US"/>
              <a:t>CHIA (for payer TME submissions) and the HPC (for provider RPO submissions) utilize the following definition:</a:t>
            </a:r>
          </a:p>
          <a:p>
            <a:pPr lvl="1"/>
            <a:r>
              <a:rPr lang="en-US" b="0" i="1" u="sng"/>
              <a:t>Global Budget/Payment</a:t>
            </a:r>
            <a:r>
              <a:rPr lang="en-US" b="0" i="1"/>
              <a:t>: Payment arrangements where budgets for health care spending are set either prospectively or retrospectively for a comprehensive set of services for a broadly defined population.  Contract must include at a minimum: physician services and inpatient and outpatient hospital services.</a:t>
            </a:r>
          </a:p>
          <a:p>
            <a:endParaRPr lang="en-US"/>
          </a:p>
        </p:txBody>
      </p:sp>
    </p:spTree>
    <p:extLst>
      <p:ext uri="{BB962C8B-B14F-4D97-AF65-F5344CB8AC3E}">
        <p14:creationId xmlns:p14="http://schemas.microsoft.com/office/powerpoint/2010/main" val="19636006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A250-B8D5-455D-98AB-BFFE6CA1B87E}"/>
              </a:ext>
            </a:extLst>
          </p:cNvPr>
          <p:cNvSpPr>
            <a:spLocks noGrp="1"/>
          </p:cNvSpPr>
          <p:nvPr>
            <p:ph type="title"/>
          </p:nvPr>
        </p:nvSpPr>
        <p:spPr/>
        <p:txBody>
          <a:bodyPr/>
          <a:lstStyle/>
          <a:p>
            <a:r>
              <a:rPr lang="en-US"/>
              <a:t>Defining Global Budget Contracts</a:t>
            </a:r>
          </a:p>
        </p:txBody>
      </p:sp>
      <p:sp>
        <p:nvSpPr>
          <p:cNvPr id="3" name="Content Placeholder 2">
            <a:extLst>
              <a:ext uri="{FF2B5EF4-FFF2-40B4-BE49-F238E27FC236}">
                <a16:creationId xmlns:a16="http://schemas.microsoft.com/office/drawing/2014/main" id="{5A78CD8F-987E-4AB4-A9EA-C4FD0F8F8B71}"/>
              </a:ext>
            </a:extLst>
          </p:cNvPr>
          <p:cNvSpPr>
            <a:spLocks noGrp="1"/>
          </p:cNvSpPr>
          <p:nvPr>
            <p:ph sz="half" idx="1"/>
          </p:nvPr>
        </p:nvSpPr>
        <p:spPr>
          <a:xfrm>
            <a:off x="533400" y="1371599"/>
            <a:ext cx="8077200" cy="5376863"/>
          </a:xfrm>
        </p:spPr>
        <p:txBody>
          <a:bodyPr/>
          <a:lstStyle/>
          <a:p>
            <a:r>
              <a:rPr lang="en-US" b="0"/>
              <a:t>For our purposes, we recommend use of the following definition of “global budget contracts”:</a:t>
            </a:r>
          </a:p>
          <a:p>
            <a:pPr lvl="1"/>
            <a:r>
              <a:rPr lang="en-US" b="0" i="1"/>
              <a:t>Contracts between payers (commercial and Medicaid) and provider organization</a:t>
            </a:r>
            <a:r>
              <a:rPr lang="en-US" b="0" i="1" baseline="30000"/>
              <a:t> </a:t>
            </a:r>
            <a:r>
              <a:rPr lang="en-US" b="0" i="1"/>
              <a:t>where budgets for health care spending are set either prospectively or retrospectively, according to a prospectively known formula, for a comprehensive set of services</a:t>
            </a:r>
            <a:r>
              <a:rPr lang="en-US" b="0" i="1" baseline="30000"/>
              <a:t>1</a:t>
            </a:r>
            <a:r>
              <a:rPr lang="en-US" b="0" i="1"/>
              <a:t> for a broadly defined population. The contract includes incentives based on a provider organization's performance on a set of measures of health care quality.</a:t>
            </a:r>
          </a:p>
          <a:p>
            <a:endParaRPr lang="en-US" sz="1000" b="0" i="1"/>
          </a:p>
          <a:p>
            <a:r>
              <a:rPr lang="en-US"/>
              <a:t>Does the Taskforce agree with this recommendation?</a:t>
            </a:r>
          </a:p>
          <a:p>
            <a:endParaRPr lang="en-US"/>
          </a:p>
          <a:p>
            <a:pPr marL="0" indent="0">
              <a:buNone/>
            </a:pPr>
            <a:r>
              <a:rPr lang="en-US" sz="1600" b="0" i="1" baseline="30000"/>
              <a:t>1</a:t>
            </a:r>
            <a:r>
              <a:rPr lang="en-US" sz="1600" b="0" i="1"/>
              <a:t>Contract must include, at a minimum, physician services and inpatient and outpatient hospital services.</a:t>
            </a:r>
          </a:p>
          <a:p>
            <a:pPr marL="0" indent="0">
              <a:buNone/>
            </a:pPr>
            <a:endParaRPr lang="en-US"/>
          </a:p>
        </p:txBody>
      </p:sp>
    </p:spTree>
    <p:extLst>
      <p:ext uri="{BB962C8B-B14F-4D97-AF65-F5344CB8AC3E}">
        <p14:creationId xmlns:p14="http://schemas.microsoft.com/office/powerpoint/2010/main" val="70686392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Complete the annual review of the Aligned Measure Set</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Solicit Pediatric Measure Pilot Participants</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Defining “global budget contracts”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4" name="Rectangle 3">
            <a:extLst>
              <a:ext uri="{FF2B5EF4-FFF2-40B4-BE49-F238E27FC236}">
                <a16:creationId xmlns:a16="http://schemas.microsoft.com/office/drawing/2014/main" id="{3E636FFF-EFB5-4D63-BC74-0D6F07F19C52}"/>
              </a:ext>
            </a:extLst>
          </p:cNvPr>
          <p:cNvSpPr/>
          <p:nvPr/>
        </p:nvSpPr>
        <p:spPr>
          <a:xfrm>
            <a:off x="0" y="3244120"/>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2824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476E-9343-40E1-A94F-167A0433A3B9}"/>
              </a:ext>
            </a:extLst>
          </p:cNvPr>
          <p:cNvSpPr>
            <a:spLocks noGrp="1"/>
          </p:cNvSpPr>
          <p:nvPr>
            <p:ph type="title"/>
          </p:nvPr>
        </p:nvSpPr>
        <p:spPr/>
        <p:txBody>
          <a:bodyPr/>
          <a:lstStyle/>
          <a:p>
            <a:r>
              <a:rPr lang="en-US"/>
              <a:t>2021 Taskforce Goals and Developmental Priorities</a:t>
            </a:r>
          </a:p>
        </p:txBody>
      </p:sp>
      <p:sp>
        <p:nvSpPr>
          <p:cNvPr id="3" name="Content Placeholder 2">
            <a:extLst>
              <a:ext uri="{FF2B5EF4-FFF2-40B4-BE49-F238E27FC236}">
                <a16:creationId xmlns:a16="http://schemas.microsoft.com/office/drawing/2014/main" id="{98085EB2-9F59-41CB-B56C-63522D12DC5D}"/>
              </a:ext>
            </a:extLst>
          </p:cNvPr>
          <p:cNvSpPr>
            <a:spLocks noGrp="1"/>
          </p:cNvSpPr>
          <p:nvPr>
            <p:ph sz="half" idx="1"/>
          </p:nvPr>
        </p:nvSpPr>
        <p:spPr>
          <a:xfrm>
            <a:off x="533400" y="1371600"/>
            <a:ext cx="8077200" cy="5486400"/>
          </a:xfrm>
        </p:spPr>
        <p:txBody>
          <a:bodyPr/>
          <a:lstStyle/>
          <a:p>
            <a:r>
              <a:rPr lang="en-US" b="0"/>
              <a:t>During our July 28</a:t>
            </a:r>
            <a:r>
              <a:rPr lang="en-US" b="0" baseline="30000"/>
              <a:t>th</a:t>
            </a:r>
            <a:r>
              <a:rPr lang="en-US" b="0"/>
              <a:t> meeting, the Taskforce will discuss how to modify its 2019 goals through 2021.</a:t>
            </a:r>
          </a:p>
          <a:p>
            <a:pPr lvl="1"/>
            <a:r>
              <a:rPr lang="en-US" b="0"/>
              <a:t>Following this meeting, Taskforce staff will distribute the 2019 Taskforce Goals.</a:t>
            </a:r>
          </a:p>
          <a:p>
            <a:r>
              <a:rPr lang="en-US"/>
              <a:t>Please review the 2019 goals in advance of the July 28</a:t>
            </a:r>
            <a:r>
              <a:rPr lang="en-US" baseline="30000"/>
              <a:t>th</a:t>
            </a:r>
            <a:r>
              <a:rPr lang="en-US"/>
              <a:t> meeting and come prepared to discuss your thoughts.</a:t>
            </a:r>
          </a:p>
          <a:p>
            <a:r>
              <a:rPr lang="en-US" b="0"/>
              <a:t>During our July 28</a:t>
            </a:r>
            <a:r>
              <a:rPr lang="en-US" b="0" baseline="30000"/>
              <a:t>th</a:t>
            </a:r>
            <a:r>
              <a:rPr lang="en-US" b="0"/>
              <a:t> meeting, the Taskforce will also discuss developmental measure priorities.</a:t>
            </a:r>
          </a:p>
          <a:p>
            <a:pPr lvl="1"/>
            <a:r>
              <a:rPr lang="en-US" b="0"/>
              <a:t>Following this meeting, Taskforce staff will distribute the Meeting 20 list of developmental measures and concepts.</a:t>
            </a:r>
          </a:p>
          <a:p>
            <a:r>
              <a:rPr lang="en-US"/>
              <a:t>Please review the list of developmental measures and concepts in advance of the July meeting and come prepared to discuss your thoughts.</a:t>
            </a:r>
          </a:p>
        </p:txBody>
      </p:sp>
    </p:spTree>
    <p:extLst>
      <p:ext uri="{BB962C8B-B14F-4D97-AF65-F5344CB8AC3E}">
        <p14:creationId xmlns:p14="http://schemas.microsoft.com/office/powerpoint/2010/main" val="4430749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2D48-F17C-4F4B-8E34-51D3DAC7205A}"/>
              </a:ext>
            </a:extLst>
          </p:cNvPr>
          <p:cNvSpPr>
            <a:spLocks noGrp="1"/>
          </p:cNvSpPr>
          <p:nvPr>
            <p:ph type="title"/>
          </p:nvPr>
        </p:nvSpPr>
        <p:spPr/>
        <p:txBody>
          <a:bodyPr/>
          <a:lstStyle/>
          <a:p>
            <a:r>
              <a:rPr lang="en-US"/>
              <a:t>Appendix</a:t>
            </a:r>
          </a:p>
        </p:txBody>
      </p:sp>
      <p:sp>
        <p:nvSpPr>
          <p:cNvPr id="7" name="Content Placeholder 6">
            <a:extLst>
              <a:ext uri="{FF2B5EF4-FFF2-40B4-BE49-F238E27FC236}">
                <a16:creationId xmlns:a16="http://schemas.microsoft.com/office/drawing/2014/main" id="{3C670E88-EB40-416E-B33E-EE2B9BB979B3}"/>
              </a:ext>
            </a:extLst>
          </p:cNvPr>
          <p:cNvSpPr>
            <a:spLocks noGrp="1"/>
          </p:cNvSpPr>
          <p:nvPr>
            <p:ph sz="half" idx="1"/>
          </p:nvPr>
        </p:nvSpPr>
        <p:spPr/>
        <p:txBody>
          <a:bodyPr/>
          <a:lstStyle/>
          <a:p>
            <a:r>
              <a:rPr lang="en-US" sz="2200" b="0"/>
              <a:t>References slides follow.</a:t>
            </a:r>
          </a:p>
        </p:txBody>
      </p:sp>
    </p:spTree>
    <p:extLst>
      <p:ext uri="{BB962C8B-B14F-4D97-AF65-F5344CB8AC3E}">
        <p14:creationId xmlns:p14="http://schemas.microsoft.com/office/powerpoint/2010/main" val="74528992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6604-E4DB-419D-9AF4-CB33B2DA6878}"/>
              </a:ext>
            </a:extLst>
          </p:cNvPr>
          <p:cNvSpPr>
            <a:spLocks noGrp="1"/>
          </p:cNvSpPr>
          <p:nvPr>
            <p:ph type="title"/>
          </p:nvPr>
        </p:nvSpPr>
        <p:spPr/>
        <p:txBody>
          <a:bodyPr/>
          <a:lstStyle/>
          <a:p>
            <a:r>
              <a:rPr lang="en-US"/>
              <a:t>Core Measure Performance</a:t>
            </a:r>
          </a:p>
        </p:txBody>
      </p:sp>
      <p:graphicFrame>
        <p:nvGraphicFramePr>
          <p:cNvPr id="7" name="Content Placeholder 6">
            <a:extLst>
              <a:ext uri="{FF2B5EF4-FFF2-40B4-BE49-F238E27FC236}">
                <a16:creationId xmlns:a16="http://schemas.microsoft.com/office/drawing/2014/main" id="{DA527394-58BC-420C-AE20-61F523F02AB9}"/>
              </a:ext>
            </a:extLst>
          </p:cNvPr>
          <p:cNvGraphicFramePr>
            <a:graphicFrameLocks noGrp="1"/>
          </p:cNvGraphicFramePr>
          <p:nvPr>
            <p:ph sz="half" idx="1"/>
            <p:extLst>
              <p:ext uri="{D42A27DB-BD31-4B8C-83A1-F6EECF244321}">
                <p14:modId xmlns:p14="http://schemas.microsoft.com/office/powerpoint/2010/main" val="2831210444"/>
              </p:ext>
            </p:extLst>
          </p:nvPr>
        </p:nvGraphicFramePr>
        <p:xfrm>
          <a:off x="244930" y="1329687"/>
          <a:ext cx="8806542" cy="4175125"/>
        </p:xfrm>
        <a:graphic>
          <a:graphicData uri="http://schemas.openxmlformats.org/drawingml/2006/table">
            <a:tbl>
              <a:tblPr/>
              <a:tblGrid>
                <a:gridCol w="4386942">
                  <a:extLst>
                    <a:ext uri="{9D8B030D-6E8A-4147-A177-3AD203B41FA5}">
                      <a16:colId xmlns:a16="http://schemas.microsoft.com/office/drawing/2014/main" val="756737723"/>
                    </a:ext>
                  </a:extLst>
                </a:gridCol>
                <a:gridCol w="746760">
                  <a:extLst>
                    <a:ext uri="{9D8B030D-6E8A-4147-A177-3AD203B41FA5}">
                      <a16:colId xmlns:a16="http://schemas.microsoft.com/office/drawing/2014/main" val="3498202396"/>
                    </a:ext>
                  </a:extLst>
                </a:gridCol>
                <a:gridCol w="670560">
                  <a:extLst>
                    <a:ext uri="{9D8B030D-6E8A-4147-A177-3AD203B41FA5}">
                      <a16:colId xmlns:a16="http://schemas.microsoft.com/office/drawing/2014/main" val="3646459071"/>
                    </a:ext>
                  </a:extLst>
                </a:gridCol>
                <a:gridCol w="670560">
                  <a:extLst>
                    <a:ext uri="{9D8B030D-6E8A-4147-A177-3AD203B41FA5}">
                      <a16:colId xmlns:a16="http://schemas.microsoft.com/office/drawing/2014/main" val="704531089"/>
                    </a:ext>
                  </a:extLst>
                </a:gridCol>
                <a:gridCol w="137160">
                  <a:extLst>
                    <a:ext uri="{9D8B030D-6E8A-4147-A177-3AD203B41FA5}">
                      <a16:colId xmlns:a16="http://schemas.microsoft.com/office/drawing/2014/main" val="1159574582"/>
                    </a:ext>
                  </a:extLst>
                </a:gridCol>
                <a:gridCol w="762000">
                  <a:extLst>
                    <a:ext uri="{9D8B030D-6E8A-4147-A177-3AD203B41FA5}">
                      <a16:colId xmlns:a16="http://schemas.microsoft.com/office/drawing/2014/main" val="3099660212"/>
                    </a:ext>
                  </a:extLst>
                </a:gridCol>
                <a:gridCol w="731520">
                  <a:extLst>
                    <a:ext uri="{9D8B030D-6E8A-4147-A177-3AD203B41FA5}">
                      <a16:colId xmlns:a16="http://schemas.microsoft.com/office/drawing/2014/main" val="1859868138"/>
                    </a:ext>
                  </a:extLst>
                </a:gridCol>
                <a:gridCol w="701040">
                  <a:extLst>
                    <a:ext uri="{9D8B030D-6E8A-4147-A177-3AD203B41FA5}">
                      <a16:colId xmlns:a16="http://schemas.microsoft.com/office/drawing/2014/main" val="2766908858"/>
                    </a:ext>
                  </a:extLst>
                </a:gridCol>
              </a:tblGrid>
              <a:tr h="0">
                <a:tc rowSpan="2">
                  <a:txBody>
                    <a:bodyPr/>
                    <a:lstStyle/>
                    <a:p>
                      <a:pPr algn="l" fontAlgn="b"/>
                      <a:r>
                        <a:rPr lang="en-US" sz="1800" b="1" i="0" u="none" strike="noStrike">
                          <a:solidFill>
                            <a:srgbClr val="FFFFFF"/>
                          </a:solidFill>
                          <a:effectLst/>
                          <a:latin typeface="Book Antiqua" panose="02040602050305030304" pitchFamily="18" charset="0"/>
                        </a:rPr>
                        <a:t>Measure</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gridSpan="3">
                  <a:txBody>
                    <a:bodyPr/>
                    <a:lstStyle/>
                    <a:p>
                      <a:pPr algn="ctr" fontAlgn="b"/>
                      <a:r>
                        <a:rPr lang="en-US" sz="1800" b="1" i="0" u="none" strike="noStrike">
                          <a:solidFill>
                            <a:srgbClr val="FFFFFF"/>
                          </a:solidFill>
                          <a:effectLst/>
                          <a:latin typeface="Book Antiqua" panose="02040602050305030304" pitchFamily="18" charset="0"/>
                        </a:rPr>
                        <a:t>Commercial</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13366"/>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424" marR="5424" marT="5424" marB="0" anchor="b">
                    <a:lnL>
                      <a:noFill/>
                    </a:lnL>
                    <a:lnR w="12700" cap="flat" cmpd="sng" algn="ctr">
                      <a:solidFill>
                        <a:schemeClr val="tx1"/>
                      </a:solidFill>
                      <a:prstDash val="solid"/>
                      <a:round/>
                      <a:headEnd type="none" w="med" len="med"/>
                      <a:tailEnd type="none" w="med" len="med"/>
                    </a:lnR>
                    <a:lnT>
                      <a:noFill/>
                    </a:lnT>
                    <a:lnB>
                      <a:noFill/>
                    </a:lnB>
                    <a:solidFill>
                      <a:srgbClr val="002060"/>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endParaRPr lang="en-US" sz="1800" b="1" i="0" u="none" strike="noStrike">
                        <a:solidFill>
                          <a:srgbClr val="FFFFFF"/>
                        </a:solidFill>
                        <a:effectLst/>
                        <a:latin typeface="Book Antiqua" panose="02040602050305030304" pitchFamily="18" charset="0"/>
                      </a:endParaRP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3">
                  <a:txBody>
                    <a:bodyPr/>
                    <a:lstStyle/>
                    <a:p>
                      <a:pPr algn="ctr" fontAlgn="b"/>
                      <a:r>
                        <a:rPr lang="en-US" sz="1800" b="1" i="0" u="none" strike="noStrike">
                          <a:solidFill>
                            <a:srgbClr val="FFFFFF"/>
                          </a:solidFill>
                          <a:effectLst/>
                          <a:latin typeface="Book Antiqua" panose="02040602050305030304" pitchFamily="18" charset="0"/>
                        </a:rPr>
                        <a:t>Medicaid</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424" marR="5424" marT="5424" marB="0" anchor="b">
                    <a:lnL w="12700" cap="flat" cmpd="sng" algn="ctr">
                      <a:solidFill>
                        <a:schemeClr val="tx1"/>
                      </a:solidFill>
                      <a:prstDash val="solid"/>
                      <a:round/>
                      <a:headEnd type="none" w="med" len="med"/>
                      <a:tailEnd type="none" w="med" len="med"/>
                    </a:lnL>
                    <a:lnR>
                      <a:noFill/>
                    </a:lnR>
                    <a:lnT>
                      <a:noFill/>
                    </a:lnT>
                    <a:lnB>
                      <a:noFill/>
                    </a:lnB>
                    <a:solidFill>
                      <a:srgbClr val="44546A"/>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424" marR="5424" marT="5424" marB="0" anchor="b">
                    <a:lnL>
                      <a:noFill/>
                    </a:lnL>
                    <a:lnR>
                      <a:noFill/>
                    </a:lnR>
                    <a:lnT>
                      <a:noFill/>
                    </a:lnT>
                    <a:lnB>
                      <a:noFill/>
                    </a:lnB>
                    <a:solidFill>
                      <a:srgbClr val="44546A"/>
                    </a:solidFill>
                  </a:tcPr>
                </a:tc>
                <a:extLst>
                  <a:ext uri="{0D108BD9-81ED-4DB2-BD59-A6C34878D82A}">
                    <a16:rowId xmlns:a16="http://schemas.microsoft.com/office/drawing/2014/main" val="3124598343"/>
                  </a:ext>
                </a:extLst>
              </a:tr>
              <a:tr h="325437">
                <a:tc vMerge="1">
                  <a:txBody>
                    <a:bodyPr/>
                    <a:lstStyle/>
                    <a:p>
                      <a:pPr algn="l" fontAlgn="b"/>
                      <a:endParaRPr lang="en-US" sz="1800" b="1" i="0" u="none" strike="noStrike">
                        <a:solidFill>
                          <a:srgbClr val="FFFFFF"/>
                        </a:solidFill>
                        <a:effectLst/>
                        <a:latin typeface="Calibri" panose="020F0502020204030204" pitchFamily="34" charset="0"/>
                      </a:endParaRPr>
                    </a:p>
                  </a:txBody>
                  <a:tcPr marL="5424" marR="5424" marT="5424" marB="0" anchor="b">
                    <a:lnL>
                      <a:noFill/>
                    </a:lnL>
                    <a:lnR>
                      <a:noFill/>
                    </a:lnR>
                    <a:lnT>
                      <a:noFill/>
                    </a:lnT>
                    <a:lnB>
                      <a:noFill/>
                    </a:lnB>
                    <a:solidFill>
                      <a:srgbClr val="002060"/>
                    </a:solid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l" fontAlgn="b"/>
                      <a:endParaRPr lang="en-US" sz="1800" b="1" i="0" u="none" strike="noStrike">
                        <a:solidFill>
                          <a:srgbClr val="FFFFFF"/>
                        </a:solidFill>
                        <a:effectLst/>
                        <a:latin typeface="Book Antiqua" panose="02040602050305030304" pitchFamily="18" charset="0"/>
                      </a:endParaRP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extLst>
                  <a:ext uri="{0D108BD9-81ED-4DB2-BD59-A6C34878D82A}">
                    <a16:rowId xmlns:a16="http://schemas.microsoft.com/office/drawing/2014/main" val="3970750448"/>
                  </a:ext>
                </a:extLst>
              </a:tr>
              <a:tr h="325437">
                <a:tc>
                  <a:txBody>
                    <a:bodyPr/>
                    <a:lstStyle/>
                    <a:p>
                      <a:pPr algn="l" fontAlgn="t"/>
                      <a:r>
                        <a:rPr lang="en-US" sz="1800" b="0" i="0" u="none" strike="noStrike">
                          <a:solidFill>
                            <a:srgbClr val="000000"/>
                          </a:solidFill>
                          <a:effectLst/>
                          <a:latin typeface="Book Antiqua" panose="02040602050305030304" pitchFamily="18" charset="0"/>
                        </a:rPr>
                        <a:t>Comprehensive Diabetes Care: Hemoglobin A1c (HbA1c) Poor Control (&gt;9.0%)</a:t>
                      </a:r>
                    </a:p>
                  </a:txBody>
                  <a:tcPr marL="5424" marR="5424" marT="54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21.1</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20.8</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22.3</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32.3</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35.0</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 31.6</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3119427"/>
                  </a:ext>
                </a:extLst>
              </a:tr>
              <a:tr h="1084792">
                <a:tc>
                  <a:txBody>
                    <a:bodyPr/>
                    <a:lstStyle/>
                    <a:p>
                      <a:pPr algn="l" fontAlgn="t"/>
                      <a:r>
                        <a:rPr lang="en-US" sz="1800" b="0" i="0" u="none" strike="noStrike">
                          <a:solidFill>
                            <a:srgbClr val="000000"/>
                          </a:solidFill>
                          <a:effectLst/>
                          <a:latin typeface="Book Antiqua" panose="02040602050305030304" pitchFamily="18" charset="0"/>
                        </a:rPr>
                        <a:t>Controlling High Blood Pressure</a:t>
                      </a:r>
                    </a:p>
                  </a:txBody>
                  <a:tcPr marL="5424" marR="5424" marT="54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77.2</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74.1</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74.3</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68.4</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66.3</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 66.7</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30434978"/>
                  </a:ext>
                </a:extLst>
              </a:tr>
              <a:tr h="759354">
                <a:tc>
                  <a:txBody>
                    <a:bodyPr/>
                    <a:lstStyle/>
                    <a:p>
                      <a:pPr algn="l" fontAlgn="t"/>
                      <a:r>
                        <a:rPr lang="en-US" sz="1800" b="0" i="0" u="none" strike="noStrike">
                          <a:solidFill>
                            <a:srgbClr val="000000"/>
                          </a:solidFill>
                          <a:effectLst/>
                          <a:latin typeface="Book Antiqua" panose="02040602050305030304" pitchFamily="18" charset="0"/>
                        </a:rPr>
                        <a:t>Initiation and Engagement of Alcohol and Other Drug Abuse or Dependence Treatment- Initiation of AOD</a:t>
                      </a:r>
                    </a:p>
                  </a:txBody>
                  <a:tcPr marL="5424" marR="5424" marT="54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33.3</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64.5</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34.4</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43.0</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44.3</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47.5 </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85976520"/>
                  </a:ext>
                </a:extLst>
              </a:tr>
              <a:tr h="759354">
                <a:tc>
                  <a:txBody>
                    <a:bodyPr/>
                    <a:lstStyle/>
                    <a:p>
                      <a:pPr algn="l" fontAlgn="t"/>
                      <a:r>
                        <a:rPr lang="en-US" sz="1800" b="0" i="0" u="none" strike="noStrike">
                          <a:solidFill>
                            <a:srgbClr val="000000"/>
                          </a:solidFill>
                          <a:effectLst/>
                          <a:latin typeface="Book Antiqua" panose="02040602050305030304" pitchFamily="18" charset="0"/>
                        </a:rPr>
                        <a:t>Initiation and Engagement of Alcohol and Other Drug Abuse or Dependence Treatment- Engagement of AOD</a:t>
                      </a:r>
                    </a:p>
                  </a:txBody>
                  <a:tcPr marL="5424" marR="5424" marT="54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12.5</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15.7</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12.8</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17.7</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19.5</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18.9 </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87755174"/>
                  </a:ext>
                </a:extLst>
              </a:tr>
            </a:tbl>
          </a:graphicData>
        </a:graphic>
      </p:graphicFrame>
      <p:graphicFrame>
        <p:nvGraphicFramePr>
          <p:cNvPr id="4" name="Table 3">
            <a:extLst>
              <a:ext uri="{FF2B5EF4-FFF2-40B4-BE49-F238E27FC236}">
                <a16:creationId xmlns:a16="http://schemas.microsoft.com/office/drawing/2014/main" id="{E57286EF-14BC-48A2-A9CD-8918DACD2F8A}"/>
              </a:ext>
            </a:extLst>
          </p:cNvPr>
          <p:cNvGraphicFramePr>
            <a:graphicFrameLocks noGrp="1"/>
          </p:cNvGraphicFramePr>
          <p:nvPr>
            <p:extLst>
              <p:ext uri="{D42A27DB-BD31-4B8C-83A1-F6EECF244321}">
                <p14:modId xmlns:p14="http://schemas.microsoft.com/office/powerpoint/2010/main" val="3054301146"/>
              </p:ext>
            </p:extLst>
          </p:nvPr>
        </p:nvGraphicFramePr>
        <p:xfrm>
          <a:off x="244932" y="5534026"/>
          <a:ext cx="8806540" cy="567690"/>
        </p:xfrm>
        <a:graphic>
          <a:graphicData uri="http://schemas.openxmlformats.org/drawingml/2006/table">
            <a:tbl>
              <a:tblPr/>
              <a:tblGrid>
                <a:gridCol w="1761308">
                  <a:extLst>
                    <a:ext uri="{9D8B030D-6E8A-4147-A177-3AD203B41FA5}">
                      <a16:colId xmlns:a16="http://schemas.microsoft.com/office/drawing/2014/main" val="3635870883"/>
                    </a:ext>
                  </a:extLst>
                </a:gridCol>
                <a:gridCol w="1761308">
                  <a:extLst>
                    <a:ext uri="{9D8B030D-6E8A-4147-A177-3AD203B41FA5}">
                      <a16:colId xmlns:a16="http://schemas.microsoft.com/office/drawing/2014/main" val="1867235602"/>
                    </a:ext>
                  </a:extLst>
                </a:gridCol>
                <a:gridCol w="1761308">
                  <a:extLst>
                    <a:ext uri="{9D8B030D-6E8A-4147-A177-3AD203B41FA5}">
                      <a16:colId xmlns:a16="http://schemas.microsoft.com/office/drawing/2014/main" val="3473975569"/>
                    </a:ext>
                  </a:extLst>
                </a:gridCol>
                <a:gridCol w="1761308">
                  <a:extLst>
                    <a:ext uri="{9D8B030D-6E8A-4147-A177-3AD203B41FA5}">
                      <a16:colId xmlns:a16="http://schemas.microsoft.com/office/drawing/2014/main" val="4143763046"/>
                    </a:ext>
                  </a:extLst>
                </a:gridCol>
                <a:gridCol w="1761308">
                  <a:extLst>
                    <a:ext uri="{9D8B030D-6E8A-4147-A177-3AD203B41FA5}">
                      <a16:colId xmlns:a16="http://schemas.microsoft.com/office/drawing/2014/main" val="4212665804"/>
                    </a:ext>
                  </a:extLst>
                </a:gridCol>
              </a:tblGrid>
              <a:tr h="0">
                <a:tc gridSpan="5">
                  <a:txBody>
                    <a:bodyPr/>
                    <a:lstStyle/>
                    <a:p>
                      <a:pPr algn="ctr" fontAlgn="ctr"/>
                      <a:r>
                        <a:rPr lang="en-US" sz="1800" b="1" i="0" u="none" strike="noStrike">
                          <a:solidFill>
                            <a:srgbClr val="000000"/>
                          </a:solidFill>
                          <a:effectLst/>
                          <a:latin typeface="Book Antiqua" panose="02040602050305030304" pitchFamily="18" charset="0"/>
                        </a:rPr>
                        <a:t>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269165"/>
                  </a:ext>
                </a:extLst>
              </a:tr>
              <a:tr h="0">
                <a:tc>
                  <a:txBody>
                    <a:bodyPr/>
                    <a:lstStyle/>
                    <a:p>
                      <a:pPr algn="ctr" fontAlgn="ctr"/>
                      <a:r>
                        <a:rPr lang="en-US" sz="1800" b="0" i="0" u="none" strike="noStrike">
                          <a:solidFill>
                            <a:srgbClr val="000000"/>
                          </a:solidFill>
                          <a:effectLst/>
                          <a:latin typeface="Book Antiqua" panose="02040602050305030304" pitchFamily="18" charset="0"/>
                        </a:rPr>
                        <a:t>&lt;25th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ctr" fontAlgn="ctr"/>
                      <a:r>
                        <a:rPr lang="en-US" sz="1800" b="0" i="0" u="none" strike="noStrike">
                          <a:solidFill>
                            <a:srgbClr val="000000"/>
                          </a:solidFill>
                          <a:effectLst/>
                          <a:latin typeface="Book Antiqua" panose="02040602050305030304" pitchFamily="18" charset="0"/>
                        </a:rPr>
                        <a:t>25th - 50th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tc>
                  <a:txBody>
                    <a:bodyPr/>
                    <a:lstStyle/>
                    <a:p>
                      <a:pPr algn="ctr" fontAlgn="ctr"/>
                      <a:r>
                        <a:rPr lang="en-US" sz="1800" b="0" i="0" u="none" strike="noStrike">
                          <a:solidFill>
                            <a:srgbClr val="000000"/>
                          </a:solidFill>
                          <a:effectLst/>
                          <a:latin typeface="Book Antiqua" panose="02040602050305030304" pitchFamily="18" charset="0"/>
                        </a:rPr>
                        <a:t>50th - 75th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00"/>
                          </a:solidFill>
                          <a:effectLst/>
                          <a:latin typeface="Book Antiqua" panose="02040602050305030304" pitchFamily="18" charset="0"/>
                        </a:rPr>
                        <a:t>75th - 90th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a:solidFill>
                            <a:srgbClr val="000000"/>
                          </a:solidFill>
                          <a:effectLst/>
                          <a:latin typeface="Book Antiqua" panose="02040602050305030304" pitchFamily="18" charset="0"/>
                        </a:rPr>
                        <a:t>≥90th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518325406"/>
                  </a:ext>
                </a:extLst>
              </a:tr>
            </a:tbl>
          </a:graphicData>
        </a:graphic>
      </p:graphicFrame>
      <p:sp>
        <p:nvSpPr>
          <p:cNvPr id="5" name="TextBox 4">
            <a:extLst>
              <a:ext uri="{FF2B5EF4-FFF2-40B4-BE49-F238E27FC236}">
                <a16:creationId xmlns:a16="http://schemas.microsoft.com/office/drawing/2014/main" id="{EB74D22F-22C8-461D-8A3A-C82B8601BA31}"/>
              </a:ext>
            </a:extLst>
          </p:cNvPr>
          <p:cNvSpPr txBox="1"/>
          <p:nvPr/>
        </p:nvSpPr>
        <p:spPr>
          <a:xfrm>
            <a:off x="244930" y="6160144"/>
            <a:ext cx="8077200" cy="523220"/>
          </a:xfrm>
          <a:prstGeom prst="rect">
            <a:avLst/>
          </a:prstGeom>
          <a:noFill/>
        </p:spPr>
        <p:txBody>
          <a:bodyPr wrap="square" rtlCol="0">
            <a:spAutoFit/>
          </a:bodyPr>
          <a:lstStyle/>
          <a:p>
            <a:r>
              <a:rPr lang="en-US" sz="1400" u="sng">
                <a:latin typeface="Book Antiqua" panose="02040602050305030304" pitchFamily="18" charset="0"/>
              </a:rPr>
              <a:t>Note</a:t>
            </a:r>
            <a:r>
              <a:rPr lang="en-US" sz="1400">
                <a:latin typeface="Book Antiqua" panose="02040602050305030304" pitchFamily="18" charset="0"/>
              </a:rPr>
              <a:t>: Data are not provided for: CG-CAHPS, Depression Remission and Response, Depression Remission, Depression Response, Depression Screening and Follow-up.</a:t>
            </a:r>
          </a:p>
        </p:txBody>
      </p:sp>
    </p:spTree>
    <p:extLst>
      <p:ext uri="{BB962C8B-B14F-4D97-AF65-F5344CB8AC3E}">
        <p14:creationId xmlns:p14="http://schemas.microsoft.com/office/powerpoint/2010/main" val="9906886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98C7-7117-4C0C-856F-B032263FEC7A}"/>
              </a:ext>
            </a:extLst>
          </p:cNvPr>
          <p:cNvSpPr>
            <a:spLocks noGrp="1"/>
          </p:cNvSpPr>
          <p:nvPr>
            <p:ph type="title"/>
          </p:nvPr>
        </p:nvSpPr>
        <p:spPr/>
        <p:txBody>
          <a:bodyPr/>
          <a:lstStyle/>
          <a:p>
            <a:r>
              <a:rPr lang="en-US"/>
              <a:t>Annual Review Process</a:t>
            </a:r>
          </a:p>
        </p:txBody>
      </p:sp>
      <p:sp>
        <p:nvSpPr>
          <p:cNvPr id="3" name="Content Placeholder 2">
            <a:extLst>
              <a:ext uri="{FF2B5EF4-FFF2-40B4-BE49-F238E27FC236}">
                <a16:creationId xmlns:a16="http://schemas.microsoft.com/office/drawing/2014/main" id="{2A5DFA8C-25A2-4B10-8AE8-D34121132EA8}"/>
              </a:ext>
            </a:extLst>
          </p:cNvPr>
          <p:cNvSpPr>
            <a:spLocks noGrp="1"/>
          </p:cNvSpPr>
          <p:nvPr>
            <p:ph sz="half" idx="1"/>
          </p:nvPr>
        </p:nvSpPr>
        <p:spPr>
          <a:xfrm>
            <a:off x="330200" y="1371600"/>
            <a:ext cx="8658523" cy="3896432"/>
          </a:xfrm>
        </p:spPr>
        <p:txBody>
          <a:bodyPr/>
          <a:lstStyle/>
          <a:p>
            <a:r>
              <a:rPr lang="en-US" b="0"/>
              <a:t>Here is a summary of the status of our annual review process:</a:t>
            </a:r>
          </a:p>
          <a:p>
            <a:endParaRPr lang="en-US" b="0"/>
          </a:p>
          <a:p>
            <a:endParaRPr lang="en-US" b="0"/>
          </a:p>
          <a:p>
            <a:endParaRPr lang="en-US" b="0"/>
          </a:p>
          <a:p>
            <a:endParaRPr lang="en-US" b="0"/>
          </a:p>
          <a:p>
            <a:endParaRPr lang="en-US" b="0"/>
          </a:p>
          <a:p>
            <a:endParaRPr lang="en-US" b="0"/>
          </a:p>
          <a:p>
            <a:endParaRPr lang="en-US" b="0"/>
          </a:p>
          <a:p>
            <a:pPr marL="0" indent="0">
              <a:buNone/>
            </a:pPr>
            <a:endParaRPr lang="en-US" b="0"/>
          </a:p>
          <a:p>
            <a:pPr marL="0" indent="0">
              <a:buNone/>
            </a:pPr>
            <a:r>
              <a:rPr lang="en-US" b="0"/>
              <a:t>Developmental measures will be considered following the annual review process.</a:t>
            </a:r>
          </a:p>
          <a:p>
            <a:endParaRPr lang="en-US"/>
          </a:p>
        </p:txBody>
      </p:sp>
      <p:graphicFrame>
        <p:nvGraphicFramePr>
          <p:cNvPr id="4" name="Table 3">
            <a:extLst>
              <a:ext uri="{FF2B5EF4-FFF2-40B4-BE49-F238E27FC236}">
                <a16:creationId xmlns:a16="http://schemas.microsoft.com/office/drawing/2014/main" id="{2C96B802-E35C-4723-833C-DC356D5C26F9}"/>
              </a:ext>
            </a:extLst>
          </p:cNvPr>
          <p:cNvGraphicFramePr>
            <a:graphicFrameLocks noGrp="1"/>
          </p:cNvGraphicFramePr>
          <p:nvPr>
            <p:extLst>
              <p:ext uri="{D42A27DB-BD31-4B8C-83A1-F6EECF244321}">
                <p14:modId xmlns:p14="http://schemas.microsoft.com/office/powerpoint/2010/main" val="3070460946"/>
              </p:ext>
            </p:extLst>
          </p:nvPr>
        </p:nvGraphicFramePr>
        <p:xfrm>
          <a:off x="330200" y="1929645"/>
          <a:ext cx="8658523" cy="3337560"/>
        </p:xfrm>
        <a:graphic>
          <a:graphicData uri="http://schemas.openxmlformats.org/drawingml/2006/table">
            <a:tbl>
              <a:tblPr firstRow="1" bandRow="1">
                <a:tableStyleId>{5C22544A-7EE6-4342-B048-85BDC9FD1C3A}</a:tableStyleId>
              </a:tblPr>
              <a:tblGrid>
                <a:gridCol w="6795218">
                  <a:extLst>
                    <a:ext uri="{9D8B030D-6E8A-4147-A177-3AD203B41FA5}">
                      <a16:colId xmlns:a16="http://schemas.microsoft.com/office/drawing/2014/main" val="3232683625"/>
                    </a:ext>
                  </a:extLst>
                </a:gridCol>
                <a:gridCol w="1863305">
                  <a:extLst>
                    <a:ext uri="{9D8B030D-6E8A-4147-A177-3AD203B41FA5}">
                      <a16:colId xmlns:a16="http://schemas.microsoft.com/office/drawing/2014/main" val="136264721"/>
                    </a:ext>
                  </a:extLst>
                </a:gridCol>
              </a:tblGrid>
              <a:tr h="370840">
                <a:tc>
                  <a:txBody>
                    <a:bodyPr/>
                    <a:lstStyle/>
                    <a:p>
                      <a:r>
                        <a:rPr lang="en-US" sz="1900">
                          <a:latin typeface="Book Antiqua" panose="02040602050305030304" pitchFamily="18" charset="0"/>
                        </a:rPr>
                        <a:t>Step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900">
                          <a:latin typeface="Book Antiqua" panose="02040602050305030304" pitchFamily="18" charset="0"/>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3271169"/>
                  </a:ext>
                </a:extLst>
              </a:tr>
              <a:tr h="370840">
                <a:tc>
                  <a:txBody>
                    <a:bodyPr/>
                    <a:lstStyle/>
                    <a:p>
                      <a:r>
                        <a:rPr lang="en-US" sz="1900">
                          <a:latin typeface="Book Antiqua" panose="02040602050305030304" pitchFamily="18" charset="0"/>
                        </a:rPr>
                        <a:t>1. Background (review selection criteria and state priorities)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a:latin typeface="Book Antiqua" panose="0204060205030503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55346"/>
                  </a:ext>
                </a:extLst>
              </a:tr>
              <a:tr h="370840">
                <a:tc>
                  <a:txBody>
                    <a:bodyPr/>
                    <a:lstStyle/>
                    <a:p>
                      <a:r>
                        <a:rPr lang="en-US" sz="1900">
                          <a:latin typeface="Book Antiqua" panose="02040602050305030304" pitchFamily="18" charset="0"/>
                        </a:rPr>
                        <a:t>2. Solicit Taskforce member proposals for additions, subtractions and replacements for 2021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a:latin typeface="Book Antiqua" panose="0204060205030503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4402791"/>
                  </a:ext>
                </a:extLst>
              </a:tr>
              <a:tr h="370840">
                <a:tc>
                  <a:txBody>
                    <a:bodyPr/>
                    <a:lstStyle/>
                    <a:p>
                      <a:r>
                        <a:rPr lang="en-US" sz="1900">
                          <a:latin typeface="Book Antiqua" panose="02040602050305030304" pitchFamily="18" charset="0"/>
                        </a:rPr>
                        <a:t>3. Review the 2020 Aligned Measure 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a:latin typeface="Book Antiqua" panose="0204060205030503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273669"/>
                  </a:ext>
                </a:extLst>
              </a:tr>
              <a:tr h="182561">
                <a:tc>
                  <a:txBody>
                    <a:bodyPr/>
                    <a:lstStyle/>
                    <a:p>
                      <a:r>
                        <a:rPr lang="en-US" sz="1900" b="0">
                          <a:latin typeface="Book Antiqua" panose="02040602050305030304" pitchFamily="18" charset="0"/>
                        </a:rPr>
                        <a:t>4. Review of new measures/topics </a:t>
                      </a:r>
                      <a:endParaRPr lang="en-US" sz="190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a:latin typeface="Book Antiqua" panose="02040602050305030304" pitchFamily="18" charset="0"/>
                        </a:rPr>
                        <a:t>In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6718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a:latin typeface="Book Antiqua" panose="02040602050305030304" pitchFamily="18" charset="0"/>
                        </a:rPr>
                        <a:t>5. Revisit recommended changes to the Aligned Measure 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a:latin typeface="Book Antiqua" panose="02040602050305030304" pitchFamily="18" charset="0"/>
                        </a:rPr>
                        <a:t>Not started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790600"/>
                  </a:ext>
                </a:extLst>
              </a:tr>
              <a:tr h="370840">
                <a:tc>
                  <a:txBody>
                    <a:bodyPr/>
                    <a:lstStyle/>
                    <a:p>
                      <a:r>
                        <a:rPr lang="en-US" sz="1900">
                          <a:latin typeface="Book Antiqua" panose="02040602050305030304" pitchFamily="18" charset="0"/>
                        </a:rPr>
                        <a:t>6. Review feedback from the public</a:t>
                      </a:r>
                      <a:r>
                        <a:rPr lang="en-US" sz="1900" i="1">
                          <a:latin typeface="Book Antiqua" panose="0204060205030503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a:latin typeface="Book Antiqua" panose="02040602050305030304" pitchFamily="18" charset="0"/>
                        </a:rPr>
                        <a:t>Not started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372031"/>
                  </a:ext>
                </a:extLst>
              </a:tr>
              <a:tr h="370840">
                <a:tc>
                  <a:txBody>
                    <a:bodyPr/>
                    <a:lstStyle/>
                    <a:p>
                      <a:r>
                        <a:rPr lang="en-US" sz="1900">
                          <a:latin typeface="Book Antiqua" panose="02040602050305030304" pitchFamily="18" charset="0"/>
                        </a:rPr>
                        <a:t>7. Finalize recommended changes to the Aligned Measure 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900">
                          <a:latin typeface="Book Antiqua" panose="02040602050305030304" pitchFamily="18" charset="0"/>
                        </a:rPr>
                        <a:t>Not started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7788003"/>
                  </a:ext>
                </a:extLst>
              </a:tr>
            </a:tbl>
          </a:graphicData>
        </a:graphic>
      </p:graphicFrame>
    </p:spTree>
    <p:extLst>
      <p:ext uri="{BB962C8B-B14F-4D97-AF65-F5344CB8AC3E}">
        <p14:creationId xmlns:p14="http://schemas.microsoft.com/office/powerpoint/2010/main" val="5563864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9523-9E25-4533-AB3A-D1133159BC77}"/>
              </a:ext>
            </a:extLst>
          </p:cNvPr>
          <p:cNvSpPr>
            <a:spLocks noGrp="1"/>
          </p:cNvSpPr>
          <p:nvPr>
            <p:ph type="title"/>
          </p:nvPr>
        </p:nvSpPr>
        <p:spPr/>
        <p:txBody>
          <a:bodyPr/>
          <a:lstStyle/>
          <a:p>
            <a:r>
              <a:rPr lang="en-US"/>
              <a:t>Menu Measure Performance (1 of 2)</a:t>
            </a:r>
          </a:p>
        </p:txBody>
      </p:sp>
      <p:graphicFrame>
        <p:nvGraphicFramePr>
          <p:cNvPr id="6" name="Content Placeholder 5">
            <a:extLst>
              <a:ext uri="{FF2B5EF4-FFF2-40B4-BE49-F238E27FC236}">
                <a16:creationId xmlns:a16="http://schemas.microsoft.com/office/drawing/2014/main" id="{82679955-AA72-4C1C-AF64-B5B6C75EE416}"/>
              </a:ext>
            </a:extLst>
          </p:cNvPr>
          <p:cNvGraphicFramePr>
            <a:graphicFrameLocks noGrp="1"/>
          </p:cNvGraphicFramePr>
          <p:nvPr>
            <p:ph sz="half" idx="1"/>
            <p:extLst>
              <p:ext uri="{D42A27DB-BD31-4B8C-83A1-F6EECF244321}">
                <p14:modId xmlns:p14="http://schemas.microsoft.com/office/powerpoint/2010/main" val="1096666110"/>
              </p:ext>
            </p:extLst>
          </p:nvPr>
        </p:nvGraphicFramePr>
        <p:xfrm>
          <a:off x="244932" y="1059150"/>
          <a:ext cx="8806538" cy="4104699"/>
        </p:xfrm>
        <a:graphic>
          <a:graphicData uri="http://schemas.openxmlformats.org/drawingml/2006/table">
            <a:tbl>
              <a:tblPr/>
              <a:tblGrid>
                <a:gridCol w="4432576">
                  <a:extLst>
                    <a:ext uri="{9D8B030D-6E8A-4147-A177-3AD203B41FA5}">
                      <a16:colId xmlns:a16="http://schemas.microsoft.com/office/drawing/2014/main" val="93789346"/>
                    </a:ext>
                  </a:extLst>
                </a:gridCol>
                <a:gridCol w="791308">
                  <a:extLst>
                    <a:ext uri="{9D8B030D-6E8A-4147-A177-3AD203B41FA5}">
                      <a16:colId xmlns:a16="http://schemas.microsoft.com/office/drawing/2014/main" val="2964793677"/>
                    </a:ext>
                  </a:extLst>
                </a:gridCol>
                <a:gridCol w="773723">
                  <a:extLst>
                    <a:ext uri="{9D8B030D-6E8A-4147-A177-3AD203B41FA5}">
                      <a16:colId xmlns:a16="http://schemas.microsoft.com/office/drawing/2014/main" val="2971671274"/>
                    </a:ext>
                  </a:extLst>
                </a:gridCol>
                <a:gridCol w="665453">
                  <a:extLst>
                    <a:ext uri="{9D8B030D-6E8A-4147-A177-3AD203B41FA5}">
                      <a16:colId xmlns:a16="http://schemas.microsoft.com/office/drawing/2014/main" val="965390495"/>
                    </a:ext>
                  </a:extLst>
                </a:gridCol>
                <a:gridCol w="99696">
                  <a:extLst>
                    <a:ext uri="{9D8B030D-6E8A-4147-A177-3AD203B41FA5}">
                      <a16:colId xmlns:a16="http://schemas.microsoft.com/office/drawing/2014/main" val="1018046623"/>
                    </a:ext>
                  </a:extLst>
                </a:gridCol>
                <a:gridCol w="731109">
                  <a:extLst>
                    <a:ext uri="{9D8B030D-6E8A-4147-A177-3AD203B41FA5}">
                      <a16:colId xmlns:a16="http://schemas.microsoft.com/office/drawing/2014/main" val="3631229383"/>
                    </a:ext>
                  </a:extLst>
                </a:gridCol>
                <a:gridCol w="531716">
                  <a:extLst>
                    <a:ext uri="{9D8B030D-6E8A-4147-A177-3AD203B41FA5}">
                      <a16:colId xmlns:a16="http://schemas.microsoft.com/office/drawing/2014/main" val="3119357664"/>
                    </a:ext>
                  </a:extLst>
                </a:gridCol>
                <a:gridCol w="780957">
                  <a:extLst>
                    <a:ext uri="{9D8B030D-6E8A-4147-A177-3AD203B41FA5}">
                      <a16:colId xmlns:a16="http://schemas.microsoft.com/office/drawing/2014/main" val="461363577"/>
                    </a:ext>
                  </a:extLst>
                </a:gridCol>
              </a:tblGrid>
              <a:tr h="253118">
                <a:tc rowSpan="2">
                  <a:txBody>
                    <a:bodyPr/>
                    <a:lstStyle/>
                    <a:p>
                      <a:pPr algn="l" fontAlgn="b"/>
                      <a:r>
                        <a:rPr lang="en-US" sz="1800" b="1" i="0" u="none" strike="noStrike">
                          <a:solidFill>
                            <a:srgbClr val="FFFFFF"/>
                          </a:solidFill>
                          <a:effectLst/>
                          <a:latin typeface="Book Antiqua" panose="02040602050305030304" pitchFamily="18" charset="0"/>
                        </a:rPr>
                        <a:t>Measure</a:t>
                      </a:r>
                    </a:p>
                  </a:txBody>
                  <a:tcPr marL="4219" marR="4219" marT="42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gridSpan="3">
                  <a:txBody>
                    <a:bodyPr/>
                    <a:lstStyle/>
                    <a:p>
                      <a:pPr algn="ctr" fontAlgn="b"/>
                      <a:r>
                        <a:rPr lang="en-US" sz="1800" b="1" i="0" u="none" strike="noStrike">
                          <a:solidFill>
                            <a:srgbClr val="FFFFFF"/>
                          </a:solidFill>
                          <a:effectLst/>
                          <a:latin typeface="Book Antiqua" panose="02040602050305030304" pitchFamily="18" charset="0"/>
                        </a:rPr>
                        <a:t>Commercial</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800" b="1" i="0" u="none" strike="noStrike">
                        <a:solidFill>
                          <a:srgbClr val="FFFFFF"/>
                        </a:solidFill>
                        <a:effectLst/>
                        <a:latin typeface="Book Antiqua" panose="02040602050305030304" pitchFamily="18" charset="0"/>
                      </a:endParaRPr>
                    </a:p>
                  </a:txBody>
                  <a:tcPr marL="4219" marR="4219" marT="42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b"/>
                      <a:r>
                        <a:rPr lang="en-US" sz="1800" b="1" i="0" u="none" strike="noStrike">
                          <a:solidFill>
                            <a:srgbClr val="FFFFFF"/>
                          </a:solidFill>
                          <a:effectLst/>
                          <a:latin typeface="Book Antiqua" panose="02040602050305030304" pitchFamily="18" charset="0"/>
                        </a:rPr>
                        <a:t>MassHealth</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44546A"/>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953353258"/>
                  </a:ext>
                </a:extLst>
              </a:tr>
              <a:tr h="294073">
                <a:tc v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l" fontAlgn="b"/>
                      <a:endParaRPr lang="en-US" sz="1800" b="1" i="0" u="none" strike="noStrike">
                        <a:solidFill>
                          <a:srgbClr val="FFFFFF"/>
                        </a:solidFill>
                        <a:effectLst/>
                        <a:latin typeface="Book Antiqua" panose="02040602050305030304" pitchFamily="18" charset="0"/>
                      </a:endParaRPr>
                    </a:p>
                  </a:txBody>
                  <a:tcPr marL="4219" marR="4219" marT="42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410548066"/>
                  </a:ext>
                </a:extLst>
              </a:tr>
              <a:tr h="168745">
                <a:tc>
                  <a:txBody>
                    <a:bodyPr/>
                    <a:lstStyle/>
                    <a:p>
                      <a:pPr algn="l" fontAlgn="t"/>
                      <a:r>
                        <a:rPr lang="en-US" sz="1800" b="0" i="0" u="none" strike="noStrike">
                          <a:solidFill>
                            <a:srgbClr val="000000"/>
                          </a:solidFill>
                          <a:effectLst/>
                          <a:latin typeface="Book Antiqua" panose="02040602050305030304" pitchFamily="18" charset="0"/>
                        </a:rPr>
                        <a:t>Asthma Medication Ratio</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76.6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t"/>
                      <a:r>
                        <a:rPr lang="en-US" sz="1800" b="0" i="0" u="none" strike="noStrike">
                          <a:solidFill>
                            <a:srgbClr val="000000"/>
                          </a:solidFill>
                          <a:effectLst/>
                          <a:latin typeface="Book Antiqua" panose="02040602050305030304" pitchFamily="18" charset="0"/>
                        </a:rPr>
                        <a:t>76.1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t"/>
                      <a:r>
                        <a:rPr lang="en-US" sz="1800" b="0" i="0" u="none" strike="noStrike">
                          <a:solidFill>
                            <a:srgbClr val="000000"/>
                          </a:solidFill>
                          <a:effectLst/>
                          <a:latin typeface="Book Antiqua" panose="02040602050305030304" pitchFamily="18" charset="0"/>
                        </a:rPr>
                        <a:t>75.5</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52.0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t"/>
                      <a:r>
                        <a:rPr lang="en-US" sz="1800" b="0" i="0" u="none" strike="noStrike">
                          <a:solidFill>
                            <a:srgbClr val="000000"/>
                          </a:solidFill>
                          <a:effectLst/>
                          <a:latin typeface="Book Antiqua" panose="02040602050305030304" pitchFamily="18" charset="0"/>
                        </a:rPr>
                        <a:t>57.8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t"/>
                      <a:r>
                        <a:rPr lang="en-US" sz="1800" b="0" i="0" u="none" strike="noStrike">
                          <a:solidFill>
                            <a:srgbClr val="000000"/>
                          </a:solidFill>
                          <a:effectLst/>
                          <a:latin typeface="Book Antiqua" panose="02040602050305030304" pitchFamily="18" charset="0"/>
                        </a:rPr>
                        <a:t> 58.7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extLst>
                  <a:ext uri="{0D108BD9-81ED-4DB2-BD59-A6C34878D82A}">
                    <a16:rowId xmlns:a16="http://schemas.microsoft.com/office/drawing/2014/main" val="3919010749"/>
                  </a:ext>
                </a:extLst>
              </a:tr>
              <a:tr h="421863">
                <a:tc>
                  <a:txBody>
                    <a:bodyPr/>
                    <a:lstStyle/>
                    <a:p>
                      <a:pPr algn="l" fontAlgn="t"/>
                      <a:r>
                        <a:rPr lang="en-US" sz="1800" b="0" i="0" u="none" strike="noStrike">
                          <a:solidFill>
                            <a:srgbClr val="000000"/>
                          </a:solidFill>
                          <a:effectLst/>
                          <a:latin typeface="Book Antiqua" panose="02040602050305030304" pitchFamily="18" charset="0"/>
                        </a:rPr>
                        <a:t>Breast Cancer Screening</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83.8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83.3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83.1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74.1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69.6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 68.5</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66626271"/>
                  </a:ext>
                </a:extLst>
              </a:tr>
              <a:tr h="84373">
                <a:tc>
                  <a:txBody>
                    <a:bodyPr/>
                    <a:lstStyle/>
                    <a:p>
                      <a:pPr algn="l" fontAlgn="t"/>
                      <a:r>
                        <a:rPr lang="en-US" sz="1800" b="0" i="0" u="none" strike="noStrike">
                          <a:solidFill>
                            <a:srgbClr val="000000"/>
                          </a:solidFill>
                          <a:effectLst/>
                          <a:latin typeface="Book Antiqua" panose="02040602050305030304" pitchFamily="18" charset="0"/>
                        </a:rPr>
                        <a:t>Cervical Cancer Screening</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86.1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85.4</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84.2</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70.6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71.5</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 70.8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56751920"/>
                  </a:ext>
                </a:extLst>
              </a:tr>
              <a:tr h="337491">
                <a:tc>
                  <a:txBody>
                    <a:bodyPr/>
                    <a:lstStyle/>
                    <a:p>
                      <a:pPr algn="l" fontAlgn="t"/>
                      <a:r>
                        <a:rPr lang="en-US" sz="1800" b="0" i="0" u="none" strike="noStrike">
                          <a:solidFill>
                            <a:srgbClr val="000000"/>
                          </a:solidFill>
                          <a:effectLst/>
                          <a:latin typeface="Book Antiqua" panose="02040602050305030304" pitchFamily="18" charset="0"/>
                        </a:rPr>
                        <a:t>Childhood Immunization Status (Combo 10)</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73.0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70.3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71.8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51.9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52.0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 50.6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1170312689"/>
                  </a:ext>
                </a:extLst>
              </a:tr>
              <a:tr h="168745">
                <a:tc>
                  <a:txBody>
                    <a:bodyPr/>
                    <a:lstStyle/>
                    <a:p>
                      <a:pPr algn="l" fontAlgn="t"/>
                      <a:r>
                        <a:rPr lang="en-US" sz="1800" b="0" i="0" u="none" strike="noStrike">
                          <a:solidFill>
                            <a:srgbClr val="000000"/>
                          </a:solidFill>
                          <a:effectLst/>
                          <a:latin typeface="Book Antiqua" panose="02040602050305030304" pitchFamily="18" charset="0"/>
                        </a:rPr>
                        <a:t>Chlamydia Screening - Ages 16-24</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72.9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73.7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74.2</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71.5</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72.3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 72.1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2432977108"/>
                  </a:ext>
                </a:extLst>
              </a:tr>
              <a:tr h="337491">
                <a:tc>
                  <a:txBody>
                    <a:bodyPr/>
                    <a:lstStyle/>
                    <a:p>
                      <a:pPr algn="l" fontAlgn="t"/>
                      <a:r>
                        <a:rPr lang="en-US" sz="1800" b="0" i="0" u="none" strike="noStrike">
                          <a:solidFill>
                            <a:srgbClr val="000000"/>
                          </a:solidFill>
                          <a:effectLst/>
                          <a:latin typeface="Book Antiqua" panose="02040602050305030304" pitchFamily="18" charset="0"/>
                        </a:rPr>
                        <a:t>Colorectal Cancer Screening</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76.6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77.2</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79.0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l"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t"/>
                      <a:r>
                        <a:rPr lang="en-US" sz="1800" b="0" i="0" u="none" strike="noStrike">
                          <a:solidFill>
                            <a:srgbClr val="000000"/>
                          </a:solidFill>
                          <a:effectLst/>
                          <a:latin typeface="Book Antiqua" panose="02040602050305030304" pitchFamily="18" charset="0"/>
                        </a:rPr>
                        <a:t>NA - SCO only </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800" b="0" i="0" u="none" strike="noStrike">
                        <a:solidFill>
                          <a:srgbClr val="000000"/>
                        </a:solidFill>
                        <a:effectLst/>
                        <a:latin typeface="Book Antiqua" panose="02040602050305030304" pitchFamily="18" charset="0"/>
                      </a:endParaRP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800" b="0" i="0" u="none" strike="noStrike">
                        <a:solidFill>
                          <a:srgbClr val="000000"/>
                        </a:solidFill>
                        <a:effectLst/>
                        <a:latin typeface="Book Antiqua" panose="02040602050305030304" pitchFamily="18" charset="0"/>
                      </a:endParaRP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0027497"/>
                  </a:ext>
                </a:extLst>
              </a:tr>
              <a:tr h="421863">
                <a:tc>
                  <a:txBody>
                    <a:bodyPr/>
                    <a:lstStyle/>
                    <a:p>
                      <a:pPr algn="l" fontAlgn="t"/>
                      <a:r>
                        <a:rPr lang="en-US" sz="1800" b="0" i="0" u="none" strike="noStrike">
                          <a:solidFill>
                            <a:srgbClr val="000000"/>
                          </a:solidFill>
                          <a:effectLst/>
                          <a:latin typeface="Book Antiqua" panose="02040602050305030304" pitchFamily="18" charset="0"/>
                        </a:rPr>
                        <a:t>Comprehensive Diabetes Care: Blood Pressure Control (&lt;140/90 mm Hg)</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80.6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76.7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76.3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72.9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71.1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 69.0</a:t>
                      </a:r>
                      <a:r>
                        <a:rPr lang="en-US" sz="1800" baseline="30000">
                          <a:latin typeface="Book Antiqua" panose="02040602050305030304" pitchFamily="18" charset="0"/>
                        </a:rPr>
                        <a:t>1</a:t>
                      </a:r>
                      <a:endParaRPr lang="en-US" sz="1800" b="0" i="0" u="none" strike="noStrike">
                        <a:solidFill>
                          <a:srgbClr val="000000"/>
                        </a:solidFill>
                        <a:effectLst/>
                        <a:latin typeface="Book Antiqua" panose="02040602050305030304" pitchFamily="18" charset="0"/>
                      </a:endParaRP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78397385"/>
                  </a:ext>
                </a:extLst>
              </a:tr>
              <a:tr h="253118">
                <a:tc>
                  <a:txBody>
                    <a:bodyPr/>
                    <a:lstStyle/>
                    <a:p>
                      <a:pPr algn="l" fontAlgn="t"/>
                      <a:r>
                        <a:rPr lang="en-US" sz="1800" b="0" i="0" u="none" strike="noStrike">
                          <a:solidFill>
                            <a:srgbClr val="000000"/>
                          </a:solidFill>
                          <a:effectLst/>
                          <a:latin typeface="Book Antiqua" panose="02040602050305030304" pitchFamily="18" charset="0"/>
                        </a:rPr>
                        <a:t>Comprehensive Diabetes Care: Eye Exam</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74.7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74.6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73.1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63.4</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66.1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 68.0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38906313"/>
                  </a:ext>
                </a:extLst>
              </a:tr>
              <a:tr h="253118">
                <a:tc>
                  <a:txBody>
                    <a:bodyPr/>
                    <a:lstStyle/>
                    <a:p>
                      <a:pPr algn="l" fontAlgn="t"/>
                      <a:r>
                        <a:rPr lang="en-US" sz="1800" b="0" i="0" u="none" strike="noStrike">
                          <a:solidFill>
                            <a:srgbClr val="000000"/>
                          </a:solidFill>
                          <a:effectLst/>
                          <a:latin typeface="Book Antiqua" panose="02040602050305030304" pitchFamily="18" charset="0"/>
                        </a:rPr>
                        <a:t>Follow-up After Emergency Department Visit for Mental Illness (7-Day)</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No data</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70.9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69.7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l"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No data</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78.3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76.6 </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3852071486"/>
                  </a:ext>
                </a:extLst>
              </a:tr>
            </a:tbl>
          </a:graphicData>
        </a:graphic>
      </p:graphicFrame>
      <p:graphicFrame>
        <p:nvGraphicFramePr>
          <p:cNvPr id="4" name="Table 3">
            <a:extLst>
              <a:ext uri="{FF2B5EF4-FFF2-40B4-BE49-F238E27FC236}">
                <a16:creationId xmlns:a16="http://schemas.microsoft.com/office/drawing/2014/main" id="{9EA07572-4ED9-4D92-AD93-80F159EAABAB}"/>
              </a:ext>
            </a:extLst>
          </p:cNvPr>
          <p:cNvGraphicFramePr>
            <a:graphicFrameLocks noGrp="1"/>
          </p:cNvGraphicFramePr>
          <p:nvPr>
            <p:extLst>
              <p:ext uri="{D42A27DB-BD31-4B8C-83A1-F6EECF244321}">
                <p14:modId xmlns:p14="http://schemas.microsoft.com/office/powerpoint/2010/main" val="2191333785"/>
              </p:ext>
            </p:extLst>
          </p:nvPr>
        </p:nvGraphicFramePr>
        <p:xfrm>
          <a:off x="244930" y="5186789"/>
          <a:ext cx="8806540" cy="567690"/>
        </p:xfrm>
        <a:graphic>
          <a:graphicData uri="http://schemas.openxmlformats.org/drawingml/2006/table">
            <a:tbl>
              <a:tblPr/>
              <a:tblGrid>
                <a:gridCol w="1761308">
                  <a:extLst>
                    <a:ext uri="{9D8B030D-6E8A-4147-A177-3AD203B41FA5}">
                      <a16:colId xmlns:a16="http://schemas.microsoft.com/office/drawing/2014/main" val="3635870883"/>
                    </a:ext>
                  </a:extLst>
                </a:gridCol>
                <a:gridCol w="1761308">
                  <a:extLst>
                    <a:ext uri="{9D8B030D-6E8A-4147-A177-3AD203B41FA5}">
                      <a16:colId xmlns:a16="http://schemas.microsoft.com/office/drawing/2014/main" val="1867235602"/>
                    </a:ext>
                  </a:extLst>
                </a:gridCol>
                <a:gridCol w="1761308">
                  <a:extLst>
                    <a:ext uri="{9D8B030D-6E8A-4147-A177-3AD203B41FA5}">
                      <a16:colId xmlns:a16="http://schemas.microsoft.com/office/drawing/2014/main" val="3473975569"/>
                    </a:ext>
                  </a:extLst>
                </a:gridCol>
                <a:gridCol w="1761308">
                  <a:extLst>
                    <a:ext uri="{9D8B030D-6E8A-4147-A177-3AD203B41FA5}">
                      <a16:colId xmlns:a16="http://schemas.microsoft.com/office/drawing/2014/main" val="4143763046"/>
                    </a:ext>
                  </a:extLst>
                </a:gridCol>
                <a:gridCol w="1761308">
                  <a:extLst>
                    <a:ext uri="{9D8B030D-6E8A-4147-A177-3AD203B41FA5}">
                      <a16:colId xmlns:a16="http://schemas.microsoft.com/office/drawing/2014/main" val="4212665804"/>
                    </a:ext>
                  </a:extLst>
                </a:gridCol>
              </a:tblGrid>
              <a:tr h="0">
                <a:tc gridSpan="5">
                  <a:txBody>
                    <a:bodyPr/>
                    <a:lstStyle/>
                    <a:p>
                      <a:pPr algn="ctr" fontAlgn="ctr"/>
                      <a:r>
                        <a:rPr lang="en-US" sz="1800" b="1" i="0" u="none" strike="noStrike">
                          <a:solidFill>
                            <a:srgbClr val="000000"/>
                          </a:solidFill>
                          <a:effectLst/>
                          <a:latin typeface="Book Antiqua" panose="02040602050305030304" pitchFamily="18" charset="0"/>
                        </a:rPr>
                        <a:t>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269165"/>
                  </a:ext>
                </a:extLst>
              </a:tr>
              <a:tr h="0">
                <a:tc>
                  <a:txBody>
                    <a:bodyPr/>
                    <a:lstStyle/>
                    <a:p>
                      <a:pPr algn="ctr" fontAlgn="ctr"/>
                      <a:r>
                        <a:rPr lang="en-US" sz="1800" b="0" i="0" u="none" strike="noStrike">
                          <a:solidFill>
                            <a:srgbClr val="000000"/>
                          </a:solidFill>
                          <a:effectLst/>
                          <a:latin typeface="Book Antiqua" panose="02040602050305030304" pitchFamily="18" charset="0"/>
                        </a:rPr>
                        <a:t>&lt;25th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ctr" fontAlgn="ctr"/>
                      <a:r>
                        <a:rPr lang="en-US" sz="1800" b="0" i="0" u="none" strike="noStrike">
                          <a:solidFill>
                            <a:srgbClr val="000000"/>
                          </a:solidFill>
                          <a:effectLst/>
                          <a:latin typeface="Book Antiqua" panose="02040602050305030304" pitchFamily="18" charset="0"/>
                        </a:rPr>
                        <a:t>25th - 50th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tc>
                  <a:txBody>
                    <a:bodyPr/>
                    <a:lstStyle/>
                    <a:p>
                      <a:pPr algn="ctr" fontAlgn="ctr"/>
                      <a:r>
                        <a:rPr lang="en-US" sz="1800" b="0" i="0" u="none" strike="noStrike">
                          <a:solidFill>
                            <a:srgbClr val="000000"/>
                          </a:solidFill>
                          <a:effectLst/>
                          <a:latin typeface="Book Antiqua" panose="02040602050305030304" pitchFamily="18" charset="0"/>
                        </a:rPr>
                        <a:t>50th - 75th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00"/>
                          </a:solidFill>
                          <a:effectLst/>
                          <a:latin typeface="Book Antiqua" panose="02040602050305030304" pitchFamily="18" charset="0"/>
                        </a:rPr>
                        <a:t>75th - 90th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a:solidFill>
                            <a:srgbClr val="000000"/>
                          </a:solidFill>
                          <a:effectLst/>
                          <a:latin typeface="Book Antiqua" panose="02040602050305030304" pitchFamily="18" charset="0"/>
                        </a:rPr>
                        <a:t>≥90th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518325406"/>
                  </a:ext>
                </a:extLst>
              </a:tr>
            </a:tbl>
          </a:graphicData>
        </a:graphic>
      </p:graphicFrame>
      <p:sp>
        <p:nvSpPr>
          <p:cNvPr id="5" name="TextBox 4">
            <a:extLst>
              <a:ext uri="{FF2B5EF4-FFF2-40B4-BE49-F238E27FC236}">
                <a16:creationId xmlns:a16="http://schemas.microsoft.com/office/drawing/2014/main" id="{40036D69-C623-4CD3-B412-344637557448}"/>
              </a:ext>
            </a:extLst>
          </p:cNvPr>
          <p:cNvSpPr txBox="1"/>
          <p:nvPr/>
        </p:nvSpPr>
        <p:spPr>
          <a:xfrm>
            <a:off x="244930" y="5813762"/>
            <a:ext cx="8806540" cy="954107"/>
          </a:xfrm>
          <a:prstGeom prst="rect">
            <a:avLst/>
          </a:prstGeom>
          <a:noFill/>
        </p:spPr>
        <p:txBody>
          <a:bodyPr wrap="square" rtlCol="0">
            <a:spAutoFit/>
          </a:bodyPr>
          <a:lstStyle/>
          <a:p>
            <a:r>
              <a:rPr lang="en-US" sz="1400" baseline="30000">
                <a:latin typeface="Book Antiqua" panose="02040602050305030304" pitchFamily="18" charset="0"/>
              </a:rPr>
              <a:t>1</a:t>
            </a:r>
            <a:r>
              <a:rPr lang="en-US" sz="1400">
                <a:latin typeface="Book Antiqua" panose="02040602050305030304" pitchFamily="18" charset="0"/>
              </a:rPr>
              <a:t>One MCO did not do medical record review (resulting in a rate of 0%), likely pulling down the MassHealth rate by 3-4 percentage points.</a:t>
            </a:r>
          </a:p>
          <a:p>
            <a:r>
              <a:rPr lang="en-US" sz="1400" u="sng">
                <a:latin typeface="Book Antiqua" panose="02040602050305030304" pitchFamily="18" charset="0"/>
              </a:rPr>
              <a:t>Note</a:t>
            </a:r>
            <a:r>
              <a:rPr lang="en-US" sz="1400">
                <a:latin typeface="Book Antiqua" panose="02040602050305030304" pitchFamily="18" charset="0"/>
              </a:rPr>
              <a:t>: Data are not provided for: Child and Adolescent Major Depressive Disorder: Suicide Risk Assessment, Continuity of Pharmacotherapy for Opioid Use Disorder, Influenza Immunization</a:t>
            </a:r>
          </a:p>
        </p:txBody>
      </p:sp>
    </p:spTree>
    <p:extLst>
      <p:ext uri="{BB962C8B-B14F-4D97-AF65-F5344CB8AC3E}">
        <p14:creationId xmlns:p14="http://schemas.microsoft.com/office/powerpoint/2010/main" val="3049446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9523-9E25-4533-AB3A-D1133159BC77}"/>
              </a:ext>
            </a:extLst>
          </p:cNvPr>
          <p:cNvSpPr>
            <a:spLocks noGrp="1"/>
          </p:cNvSpPr>
          <p:nvPr>
            <p:ph type="title"/>
          </p:nvPr>
        </p:nvSpPr>
        <p:spPr/>
        <p:txBody>
          <a:bodyPr/>
          <a:lstStyle/>
          <a:p>
            <a:r>
              <a:rPr lang="en-US"/>
              <a:t>Menu Measure Performance (2 of 2)</a:t>
            </a:r>
          </a:p>
        </p:txBody>
      </p:sp>
      <p:graphicFrame>
        <p:nvGraphicFramePr>
          <p:cNvPr id="6" name="Content Placeholder 5">
            <a:extLst>
              <a:ext uri="{FF2B5EF4-FFF2-40B4-BE49-F238E27FC236}">
                <a16:creationId xmlns:a16="http://schemas.microsoft.com/office/drawing/2014/main" id="{82679955-AA72-4C1C-AF64-B5B6C75EE416}"/>
              </a:ext>
            </a:extLst>
          </p:cNvPr>
          <p:cNvGraphicFramePr>
            <a:graphicFrameLocks noGrp="1"/>
          </p:cNvGraphicFramePr>
          <p:nvPr>
            <p:ph sz="half" idx="1"/>
            <p:extLst>
              <p:ext uri="{D42A27DB-BD31-4B8C-83A1-F6EECF244321}">
                <p14:modId xmlns:p14="http://schemas.microsoft.com/office/powerpoint/2010/main" val="4223979377"/>
              </p:ext>
            </p:extLst>
          </p:nvPr>
        </p:nvGraphicFramePr>
        <p:xfrm>
          <a:off x="244931" y="1363909"/>
          <a:ext cx="8806538" cy="3336907"/>
        </p:xfrm>
        <a:graphic>
          <a:graphicData uri="http://schemas.openxmlformats.org/drawingml/2006/table">
            <a:tbl>
              <a:tblPr/>
              <a:tblGrid>
                <a:gridCol w="4239146">
                  <a:extLst>
                    <a:ext uri="{9D8B030D-6E8A-4147-A177-3AD203B41FA5}">
                      <a16:colId xmlns:a16="http://schemas.microsoft.com/office/drawing/2014/main" val="93789346"/>
                    </a:ext>
                  </a:extLst>
                </a:gridCol>
                <a:gridCol w="984738">
                  <a:extLst>
                    <a:ext uri="{9D8B030D-6E8A-4147-A177-3AD203B41FA5}">
                      <a16:colId xmlns:a16="http://schemas.microsoft.com/office/drawing/2014/main" val="2964793677"/>
                    </a:ext>
                  </a:extLst>
                </a:gridCol>
                <a:gridCol w="773723">
                  <a:extLst>
                    <a:ext uri="{9D8B030D-6E8A-4147-A177-3AD203B41FA5}">
                      <a16:colId xmlns:a16="http://schemas.microsoft.com/office/drawing/2014/main" val="2971671274"/>
                    </a:ext>
                  </a:extLst>
                </a:gridCol>
                <a:gridCol w="665453">
                  <a:extLst>
                    <a:ext uri="{9D8B030D-6E8A-4147-A177-3AD203B41FA5}">
                      <a16:colId xmlns:a16="http://schemas.microsoft.com/office/drawing/2014/main" val="965390495"/>
                    </a:ext>
                  </a:extLst>
                </a:gridCol>
                <a:gridCol w="99696">
                  <a:extLst>
                    <a:ext uri="{9D8B030D-6E8A-4147-A177-3AD203B41FA5}">
                      <a16:colId xmlns:a16="http://schemas.microsoft.com/office/drawing/2014/main" val="1018046623"/>
                    </a:ext>
                  </a:extLst>
                </a:gridCol>
                <a:gridCol w="731109">
                  <a:extLst>
                    <a:ext uri="{9D8B030D-6E8A-4147-A177-3AD203B41FA5}">
                      <a16:colId xmlns:a16="http://schemas.microsoft.com/office/drawing/2014/main" val="3631229383"/>
                    </a:ext>
                  </a:extLst>
                </a:gridCol>
                <a:gridCol w="531716">
                  <a:extLst>
                    <a:ext uri="{9D8B030D-6E8A-4147-A177-3AD203B41FA5}">
                      <a16:colId xmlns:a16="http://schemas.microsoft.com/office/drawing/2014/main" val="3119357664"/>
                    </a:ext>
                  </a:extLst>
                </a:gridCol>
                <a:gridCol w="780957">
                  <a:extLst>
                    <a:ext uri="{9D8B030D-6E8A-4147-A177-3AD203B41FA5}">
                      <a16:colId xmlns:a16="http://schemas.microsoft.com/office/drawing/2014/main" val="461363577"/>
                    </a:ext>
                  </a:extLst>
                </a:gridCol>
              </a:tblGrid>
              <a:tr h="253118">
                <a:tc rowSpan="2">
                  <a:txBody>
                    <a:bodyPr/>
                    <a:lstStyle/>
                    <a:p>
                      <a:pPr algn="l" fontAlgn="b"/>
                      <a:r>
                        <a:rPr lang="en-US" sz="1800" b="1" i="0" u="none" strike="noStrike">
                          <a:solidFill>
                            <a:srgbClr val="FFFFFF"/>
                          </a:solidFill>
                          <a:effectLst/>
                          <a:latin typeface="Book Antiqua" panose="02040602050305030304" pitchFamily="18" charset="0"/>
                        </a:rPr>
                        <a:t>Measure</a:t>
                      </a:r>
                    </a:p>
                  </a:txBody>
                  <a:tcPr marL="4219" marR="4219" marT="42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gridSpan="3">
                  <a:txBody>
                    <a:bodyPr/>
                    <a:lstStyle/>
                    <a:p>
                      <a:pPr algn="ctr" fontAlgn="b"/>
                      <a:r>
                        <a:rPr lang="en-US" sz="1800" b="1" i="0" u="none" strike="noStrike">
                          <a:solidFill>
                            <a:srgbClr val="FFFFFF"/>
                          </a:solidFill>
                          <a:effectLst/>
                          <a:latin typeface="Book Antiqua" panose="02040602050305030304" pitchFamily="18" charset="0"/>
                        </a:rPr>
                        <a:t>Commercial</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800" b="1" i="0" u="none" strike="noStrike">
                        <a:solidFill>
                          <a:srgbClr val="FFFFFF"/>
                        </a:solidFill>
                        <a:effectLst/>
                        <a:latin typeface="Book Antiqua" panose="02040602050305030304" pitchFamily="18" charset="0"/>
                      </a:endParaRPr>
                    </a:p>
                  </a:txBody>
                  <a:tcPr marL="4219" marR="4219" marT="42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b"/>
                      <a:r>
                        <a:rPr lang="en-US" sz="1800" b="1" i="0" u="none" strike="noStrike">
                          <a:solidFill>
                            <a:srgbClr val="FFFFFF"/>
                          </a:solidFill>
                          <a:effectLst/>
                          <a:latin typeface="Book Antiqua" panose="02040602050305030304" pitchFamily="18" charset="0"/>
                        </a:rPr>
                        <a:t>MassHealth</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44546A"/>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953353258"/>
                  </a:ext>
                </a:extLst>
              </a:tr>
              <a:tr h="294073">
                <a:tc v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l" fontAlgn="b"/>
                      <a:endParaRPr lang="en-US" sz="1800" b="1" i="0" u="none" strike="noStrike">
                        <a:solidFill>
                          <a:srgbClr val="FFFFFF"/>
                        </a:solidFill>
                        <a:effectLst/>
                        <a:latin typeface="Book Antiqua" panose="02040602050305030304" pitchFamily="18" charset="0"/>
                      </a:endParaRPr>
                    </a:p>
                  </a:txBody>
                  <a:tcPr marL="4219" marR="4219" marT="42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410548066"/>
                  </a:ext>
                </a:extLst>
              </a:tr>
              <a:tr h="337491">
                <a:tc>
                  <a:txBody>
                    <a:bodyPr/>
                    <a:lstStyle/>
                    <a:p>
                      <a:pPr algn="l" fontAlgn="t"/>
                      <a:r>
                        <a:rPr lang="en-US" sz="1800" b="0" i="0" u="none" strike="noStrike">
                          <a:solidFill>
                            <a:srgbClr val="000000"/>
                          </a:solidFill>
                          <a:effectLst/>
                          <a:latin typeface="Book Antiqua" panose="02040602050305030304" pitchFamily="18" charset="0"/>
                        </a:rPr>
                        <a:t>Follow-Up After Hospitalization for Mental Illness (30-Day)</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87.9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83.7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78.3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81.7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74.9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 70.1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03727729"/>
                  </a:ext>
                </a:extLst>
              </a:tr>
              <a:tr h="337491">
                <a:tc>
                  <a:txBody>
                    <a:bodyPr/>
                    <a:lstStyle/>
                    <a:p>
                      <a:pPr algn="l" fontAlgn="t"/>
                      <a:r>
                        <a:rPr lang="en-US" sz="1800" b="0" i="0" u="none" strike="noStrike">
                          <a:solidFill>
                            <a:srgbClr val="000000"/>
                          </a:solidFill>
                          <a:effectLst/>
                          <a:latin typeface="Book Antiqua" panose="02040602050305030304" pitchFamily="18" charset="0"/>
                        </a:rPr>
                        <a:t>Follow-Up After Hospitalization for Mental Illness (7-Day)</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74.6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65.8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58.6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65.8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53.6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 49.0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97139695"/>
                  </a:ext>
                </a:extLst>
              </a:tr>
              <a:tr h="168745">
                <a:tc>
                  <a:txBody>
                    <a:bodyPr/>
                    <a:lstStyle/>
                    <a:p>
                      <a:pPr algn="l" fontAlgn="t"/>
                      <a:r>
                        <a:rPr lang="en-US" sz="1800" b="0" i="0" u="none" strike="noStrike">
                          <a:solidFill>
                            <a:srgbClr val="000000"/>
                          </a:solidFill>
                          <a:effectLst/>
                          <a:latin typeface="Book Antiqua" panose="02040602050305030304" pitchFamily="18" charset="0"/>
                        </a:rPr>
                        <a:t>Immunizations for Adolescents (Combo 2)</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15.5</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23.0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29.3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20.7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33.5</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 36.0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62778450"/>
                  </a:ext>
                </a:extLst>
              </a:tr>
              <a:tr h="253118">
                <a:tc>
                  <a:txBody>
                    <a:bodyPr/>
                    <a:lstStyle/>
                    <a:p>
                      <a:pPr algn="l" fontAlgn="t"/>
                      <a:r>
                        <a:rPr lang="en-US" sz="1800" b="0" i="0" u="none" strike="noStrike">
                          <a:solidFill>
                            <a:srgbClr val="000000"/>
                          </a:solidFill>
                          <a:effectLst/>
                          <a:latin typeface="Book Antiqua" panose="02040602050305030304" pitchFamily="18" charset="0"/>
                        </a:rPr>
                        <a:t>Metabolic Monitoring for Children and Adolescents on Antipsychotics</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39.6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38.7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40.2</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37.9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39.0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37.9 </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97008089"/>
                  </a:ext>
                </a:extLst>
              </a:tr>
              <a:tr h="253118">
                <a:tc>
                  <a:txBody>
                    <a:bodyPr/>
                    <a:lstStyle/>
                    <a:p>
                      <a:pPr algn="l" fontAlgn="t"/>
                      <a:r>
                        <a:rPr lang="en-US" sz="1800" b="0" i="0" u="none" strike="noStrike">
                          <a:solidFill>
                            <a:srgbClr val="000000"/>
                          </a:solidFill>
                          <a:effectLst/>
                          <a:latin typeface="Book Antiqua" panose="02040602050305030304" pitchFamily="18" charset="0"/>
                        </a:rPr>
                        <a:t>Use of Imaging Studies for Low Back Pain</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81.7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82.2</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82.2</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77.4</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76.8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 76.7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27101850"/>
                  </a:ext>
                </a:extLst>
              </a:tr>
            </a:tbl>
          </a:graphicData>
        </a:graphic>
      </p:graphicFrame>
      <p:graphicFrame>
        <p:nvGraphicFramePr>
          <p:cNvPr id="4" name="Table 3">
            <a:extLst>
              <a:ext uri="{FF2B5EF4-FFF2-40B4-BE49-F238E27FC236}">
                <a16:creationId xmlns:a16="http://schemas.microsoft.com/office/drawing/2014/main" id="{9EA07572-4ED9-4D92-AD93-80F159EAABAB}"/>
              </a:ext>
            </a:extLst>
          </p:cNvPr>
          <p:cNvGraphicFramePr>
            <a:graphicFrameLocks noGrp="1"/>
          </p:cNvGraphicFramePr>
          <p:nvPr>
            <p:extLst>
              <p:ext uri="{D42A27DB-BD31-4B8C-83A1-F6EECF244321}">
                <p14:modId xmlns:p14="http://schemas.microsoft.com/office/powerpoint/2010/main" val="3959992193"/>
              </p:ext>
            </p:extLst>
          </p:nvPr>
        </p:nvGraphicFramePr>
        <p:xfrm>
          <a:off x="244930" y="5494091"/>
          <a:ext cx="8806540" cy="567690"/>
        </p:xfrm>
        <a:graphic>
          <a:graphicData uri="http://schemas.openxmlformats.org/drawingml/2006/table">
            <a:tbl>
              <a:tblPr/>
              <a:tblGrid>
                <a:gridCol w="1761308">
                  <a:extLst>
                    <a:ext uri="{9D8B030D-6E8A-4147-A177-3AD203B41FA5}">
                      <a16:colId xmlns:a16="http://schemas.microsoft.com/office/drawing/2014/main" val="3635870883"/>
                    </a:ext>
                  </a:extLst>
                </a:gridCol>
                <a:gridCol w="1761308">
                  <a:extLst>
                    <a:ext uri="{9D8B030D-6E8A-4147-A177-3AD203B41FA5}">
                      <a16:colId xmlns:a16="http://schemas.microsoft.com/office/drawing/2014/main" val="1867235602"/>
                    </a:ext>
                  </a:extLst>
                </a:gridCol>
                <a:gridCol w="1761308">
                  <a:extLst>
                    <a:ext uri="{9D8B030D-6E8A-4147-A177-3AD203B41FA5}">
                      <a16:colId xmlns:a16="http://schemas.microsoft.com/office/drawing/2014/main" val="3473975569"/>
                    </a:ext>
                  </a:extLst>
                </a:gridCol>
                <a:gridCol w="1761308">
                  <a:extLst>
                    <a:ext uri="{9D8B030D-6E8A-4147-A177-3AD203B41FA5}">
                      <a16:colId xmlns:a16="http://schemas.microsoft.com/office/drawing/2014/main" val="4143763046"/>
                    </a:ext>
                  </a:extLst>
                </a:gridCol>
                <a:gridCol w="1761308">
                  <a:extLst>
                    <a:ext uri="{9D8B030D-6E8A-4147-A177-3AD203B41FA5}">
                      <a16:colId xmlns:a16="http://schemas.microsoft.com/office/drawing/2014/main" val="4212665804"/>
                    </a:ext>
                  </a:extLst>
                </a:gridCol>
              </a:tblGrid>
              <a:tr h="0">
                <a:tc gridSpan="5">
                  <a:txBody>
                    <a:bodyPr/>
                    <a:lstStyle/>
                    <a:p>
                      <a:pPr algn="ctr" fontAlgn="ctr"/>
                      <a:r>
                        <a:rPr lang="en-US" sz="1800" b="1" i="0" u="none" strike="noStrike">
                          <a:solidFill>
                            <a:srgbClr val="000000"/>
                          </a:solidFill>
                          <a:effectLst/>
                          <a:latin typeface="Book Antiqua" panose="02040602050305030304" pitchFamily="18" charset="0"/>
                        </a:rPr>
                        <a:t>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269165"/>
                  </a:ext>
                </a:extLst>
              </a:tr>
              <a:tr h="0">
                <a:tc>
                  <a:txBody>
                    <a:bodyPr/>
                    <a:lstStyle/>
                    <a:p>
                      <a:pPr algn="ctr" fontAlgn="ctr"/>
                      <a:r>
                        <a:rPr lang="en-US" sz="1800" b="0" i="0" u="none" strike="noStrike">
                          <a:solidFill>
                            <a:srgbClr val="000000"/>
                          </a:solidFill>
                          <a:effectLst/>
                          <a:latin typeface="Book Antiqua" panose="02040602050305030304" pitchFamily="18" charset="0"/>
                        </a:rPr>
                        <a:t>&lt;25th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ctr" fontAlgn="ctr"/>
                      <a:r>
                        <a:rPr lang="en-US" sz="1800" b="0" i="0" u="none" strike="noStrike">
                          <a:solidFill>
                            <a:srgbClr val="000000"/>
                          </a:solidFill>
                          <a:effectLst/>
                          <a:latin typeface="Book Antiqua" panose="02040602050305030304" pitchFamily="18" charset="0"/>
                        </a:rPr>
                        <a:t>25th - 50th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tc>
                  <a:txBody>
                    <a:bodyPr/>
                    <a:lstStyle/>
                    <a:p>
                      <a:pPr algn="ctr" fontAlgn="ctr"/>
                      <a:r>
                        <a:rPr lang="en-US" sz="1800" b="0" i="0" u="none" strike="noStrike">
                          <a:solidFill>
                            <a:srgbClr val="000000"/>
                          </a:solidFill>
                          <a:effectLst/>
                          <a:latin typeface="Book Antiqua" panose="02040602050305030304" pitchFamily="18" charset="0"/>
                        </a:rPr>
                        <a:t>50th - 75th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00"/>
                          </a:solidFill>
                          <a:effectLst/>
                          <a:latin typeface="Book Antiqua" panose="02040602050305030304" pitchFamily="18" charset="0"/>
                        </a:rPr>
                        <a:t>75th - 90th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a:solidFill>
                            <a:srgbClr val="000000"/>
                          </a:solidFill>
                          <a:effectLst/>
                          <a:latin typeface="Book Antiqua" panose="02040602050305030304" pitchFamily="18" charset="0"/>
                        </a:rPr>
                        <a:t>≥90th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518325406"/>
                  </a:ext>
                </a:extLst>
              </a:tr>
            </a:tbl>
          </a:graphicData>
        </a:graphic>
      </p:graphicFrame>
      <p:sp>
        <p:nvSpPr>
          <p:cNvPr id="5" name="TextBox 4">
            <a:extLst>
              <a:ext uri="{FF2B5EF4-FFF2-40B4-BE49-F238E27FC236}">
                <a16:creationId xmlns:a16="http://schemas.microsoft.com/office/drawing/2014/main" id="{40036D69-C623-4CD3-B412-344637557448}"/>
              </a:ext>
            </a:extLst>
          </p:cNvPr>
          <p:cNvSpPr txBox="1"/>
          <p:nvPr/>
        </p:nvSpPr>
        <p:spPr>
          <a:xfrm>
            <a:off x="244930" y="6061781"/>
            <a:ext cx="8077200" cy="523220"/>
          </a:xfrm>
          <a:prstGeom prst="rect">
            <a:avLst/>
          </a:prstGeom>
          <a:noFill/>
        </p:spPr>
        <p:txBody>
          <a:bodyPr wrap="square" rtlCol="0">
            <a:spAutoFit/>
          </a:bodyPr>
          <a:lstStyle/>
          <a:p>
            <a:r>
              <a:rPr lang="en-US" sz="1400" u="sng">
                <a:latin typeface="Book Antiqua" panose="02040602050305030304" pitchFamily="18" charset="0"/>
              </a:rPr>
              <a:t>Note</a:t>
            </a:r>
            <a:r>
              <a:rPr lang="en-US" sz="1400">
                <a:latin typeface="Book Antiqua" panose="02040602050305030304" pitchFamily="18" charset="0"/>
              </a:rPr>
              <a:t>: Data are not provided for: Child and Adolescent Major Depressive Disorder: Suicide Risk Assessment, Continuity of Pharmacotherapy for Opioid Use Disorder, Influenza Immunization</a:t>
            </a:r>
          </a:p>
        </p:txBody>
      </p:sp>
    </p:spTree>
    <p:extLst>
      <p:ext uri="{BB962C8B-B14F-4D97-AF65-F5344CB8AC3E}">
        <p14:creationId xmlns:p14="http://schemas.microsoft.com/office/powerpoint/2010/main" val="234706502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4BCC-91A6-492C-B0D7-9FFA1853FE70}"/>
              </a:ext>
            </a:extLst>
          </p:cNvPr>
          <p:cNvSpPr>
            <a:spLocks noGrp="1"/>
          </p:cNvSpPr>
          <p:nvPr>
            <p:ph type="title"/>
          </p:nvPr>
        </p:nvSpPr>
        <p:spPr/>
        <p:txBody>
          <a:bodyPr/>
          <a:lstStyle/>
          <a:p>
            <a:r>
              <a:rPr lang="en-US"/>
              <a:t>Monitoring Measure Performance</a:t>
            </a:r>
          </a:p>
        </p:txBody>
      </p:sp>
      <p:graphicFrame>
        <p:nvGraphicFramePr>
          <p:cNvPr id="5" name="Table 4">
            <a:extLst>
              <a:ext uri="{FF2B5EF4-FFF2-40B4-BE49-F238E27FC236}">
                <a16:creationId xmlns:a16="http://schemas.microsoft.com/office/drawing/2014/main" id="{A7031929-9ABD-4B92-A641-00AB14258870}"/>
              </a:ext>
            </a:extLst>
          </p:cNvPr>
          <p:cNvGraphicFramePr>
            <a:graphicFrameLocks noGrp="1"/>
          </p:cNvGraphicFramePr>
          <p:nvPr/>
        </p:nvGraphicFramePr>
        <p:xfrm>
          <a:off x="235857" y="5144107"/>
          <a:ext cx="8806540" cy="567690"/>
        </p:xfrm>
        <a:graphic>
          <a:graphicData uri="http://schemas.openxmlformats.org/drawingml/2006/table">
            <a:tbl>
              <a:tblPr/>
              <a:tblGrid>
                <a:gridCol w="1761308">
                  <a:extLst>
                    <a:ext uri="{9D8B030D-6E8A-4147-A177-3AD203B41FA5}">
                      <a16:colId xmlns:a16="http://schemas.microsoft.com/office/drawing/2014/main" val="3635870883"/>
                    </a:ext>
                  </a:extLst>
                </a:gridCol>
                <a:gridCol w="1761308">
                  <a:extLst>
                    <a:ext uri="{9D8B030D-6E8A-4147-A177-3AD203B41FA5}">
                      <a16:colId xmlns:a16="http://schemas.microsoft.com/office/drawing/2014/main" val="1867235602"/>
                    </a:ext>
                  </a:extLst>
                </a:gridCol>
                <a:gridCol w="1761308">
                  <a:extLst>
                    <a:ext uri="{9D8B030D-6E8A-4147-A177-3AD203B41FA5}">
                      <a16:colId xmlns:a16="http://schemas.microsoft.com/office/drawing/2014/main" val="3473975569"/>
                    </a:ext>
                  </a:extLst>
                </a:gridCol>
                <a:gridCol w="1761308">
                  <a:extLst>
                    <a:ext uri="{9D8B030D-6E8A-4147-A177-3AD203B41FA5}">
                      <a16:colId xmlns:a16="http://schemas.microsoft.com/office/drawing/2014/main" val="4143763046"/>
                    </a:ext>
                  </a:extLst>
                </a:gridCol>
                <a:gridCol w="1761308">
                  <a:extLst>
                    <a:ext uri="{9D8B030D-6E8A-4147-A177-3AD203B41FA5}">
                      <a16:colId xmlns:a16="http://schemas.microsoft.com/office/drawing/2014/main" val="4212665804"/>
                    </a:ext>
                  </a:extLst>
                </a:gridCol>
              </a:tblGrid>
              <a:tr h="0">
                <a:tc gridSpan="5">
                  <a:txBody>
                    <a:bodyPr/>
                    <a:lstStyle/>
                    <a:p>
                      <a:pPr algn="ctr" fontAlgn="ctr"/>
                      <a:r>
                        <a:rPr lang="en-US" sz="1800" b="1" i="0" u="none" strike="noStrike">
                          <a:solidFill>
                            <a:srgbClr val="000000"/>
                          </a:solidFill>
                          <a:effectLst/>
                          <a:latin typeface="Book Antiqua" panose="02040602050305030304" pitchFamily="18" charset="0"/>
                        </a:rPr>
                        <a:t>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269165"/>
                  </a:ext>
                </a:extLst>
              </a:tr>
              <a:tr h="0">
                <a:tc>
                  <a:txBody>
                    <a:bodyPr/>
                    <a:lstStyle/>
                    <a:p>
                      <a:pPr algn="ctr" fontAlgn="ctr"/>
                      <a:r>
                        <a:rPr lang="en-US" sz="1800" b="0" i="0" u="none" strike="noStrike">
                          <a:solidFill>
                            <a:srgbClr val="000000"/>
                          </a:solidFill>
                          <a:effectLst/>
                          <a:latin typeface="Book Antiqua" panose="02040602050305030304" pitchFamily="18" charset="0"/>
                        </a:rPr>
                        <a:t>&lt;25th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ctr" fontAlgn="ctr"/>
                      <a:r>
                        <a:rPr lang="en-US" sz="1800" b="0" i="0" u="none" strike="noStrike">
                          <a:solidFill>
                            <a:srgbClr val="000000"/>
                          </a:solidFill>
                          <a:effectLst/>
                          <a:latin typeface="Book Antiqua" panose="02040602050305030304" pitchFamily="18" charset="0"/>
                        </a:rPr>
                        <a:t>25th - 50th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tc>
                  <a:txBody>
                    <a:bodyPr/>
                    <a:lstStyle/>
                    <a:p>
                      <a:pPr algn="ctr" fontAlgn="ctr"/>
                      <a:r>
                        <a:rPr lang="en-US" sz="1800" b="0" i="0" u="none" strike="noStrike">
                          <a:solidFill>
                            <a:srgbClr val="000000"/>
                          </a:solidFill>
                          <a:effectLst/>
                          <a:latin typeface="Book Antiqua" panose="02040602050305030304" pitchFamily="18" charset="0"/>
                        </a:rPr>
                        <a:t>50th - 75th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00"/>
                          </a:solidFill>
                          <a:effectLst/>
                          <a:latin typeface="Book Antiqua" panose="02040602050305030304" pitchFamily="18" charset="0"/>
                        </a:rPr>
                        <a:t>75th - 90th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a:solidFill>
                            <a:srgbClr val="000000"/>
                          </a:solidFill>
                          <a:effectLst/>
                          <a:latin typeface="Book Antiqua" panose="02040602050305030304" pitchFamily="18" charset="0"/>
                        </a:rPr>
                        <a:t>≥90th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518325406"/>
                  </a:ext>
                </a:extLst>
              </a:tr>
            </a:tbl>
          </a:graphicData>
        </a:graphic>
      </p:graphicFrame>
      <p:graphicFrame>
        <p:nvGraphicFramePr>
          <p:cNvPr id="7" name="Table 6">
            <a:extLst>
              <a:ext uri="{FF2B5EF4-FFF2-40B4-BE49-F238E27FC236}">
                <a16:creationId xmlns:a16="http://schemas.microsoft.com/office/drawing/2014/main" id="{A3D2C81A-D529-41AE-8A8F-A4CFEAF07537}"/>
              </a:ext>
            </a:extLst>
          </p:cNvPr>
          <p:cNvGraphicFramePr>
            <a:graphicFrameLocks noGrp="1"/>
          </p:cNvGraphicFramePr>
          <p:nvPr/>
        </p:nvGraphicFramePr>
        <p:xfrm>
          <a:off x="261256" y="1374090"/>
          <a:ext cx="8781143" cy="3622697"/>
        </p:xfrm>
        <a:graphic>
          <a:graphicData uri="http://schemas.openxmlformats.org/drawingml/2006/table">
            <a:tbl>
              <a:tblPr/>
              <a:tblGrid>
                <a:gridCol w="3962401">
                  <a:extLst>
                    <a:ext uri="{9D8B030D-6E8A-4147-A177-3AD203B41FA5}">
                      <a16:colId xmlns:a16="http://schemas.microsoft.com/office/drawing/2014/main" val="1389041541"/>
                    </a:ext>
                  </a:extLst>
                </a:gridCol>
                <a:gridCol w="827314">
                  <a:extLst>
                    <a:ext uri="{9D8B030D-6E8A-4147-A177-3AD203B41FA5}">
                      <a16:colId xmlns:a16="http://schemas.microsoft.com/office/drawing/2014/main" val="3486425922"/>
                    </a:ext>
                  </a:extLst>
                </a:gridCol>
                <a:gridCol w="783771">
                  <a:extLst>
                    <a:ext uri="{9D8B030D-6E8A-4147-A177-3AD203B41FA5}">
                      <a16:colId xmlns:a16="http://schemas.microsoft.com/office/drawing/2014/main" val="4121265378"/>
                    </a:ext>
                  </a:extLst>
                </a:gridCol>
                <a:gridCol w="783772">
                  <a:extLst>
                    <a:ext uri="{9D8B030D-6E8A-4147-A177-3AD203B41FA5}">
                      <a16:colId xmlns:a16="http://schemas.microsoft.com/office/drawing/2014/main" val="507228765"/>
                    </a:ext>
                  </a:extLst>
                </a:gridCol>
                <a:gridCol w="133152">
                  <a:extLst>
                    <a:ext uri="{9D8B030D-6E8A-4147-A177-3AD203B41FA5}">
                      <a16:colId xmlns:a16="http://schemas.microsoft.com/office/drawing/2014/main" val="3605365078"/>
                    </a:ext>
                  </a:extLst>
                </a:gridCol>
                <a:gridCol w="724082">
                  <a:extLst>
                    <a:ext uri="{9D8B030D-6E8A-4147-A177-3AD203B41FA5}">
                      <a16:colId xmlns:a16="http://schemas.microsoft.com/office/drawing/2014/main" val="2761213643"/>
                    </a:ext>
                  </a:extLst>
                </a:gridCol>
                <a:gridCol w="797110">
                  <a:extLst>
                    <a:ext uri="{9D8B030D-6E8A-4147-A177-3AD203B41FA5}">
                      <a16:colId xmlns:a16="http://schemas.microsoft.com/office/drawing/2014/main" val="2777183684"/>
                    </a:ext>
                  </a:extLst>
                </a:gridCol>
                <a:gridCol w="769541">
                  <a:extLst>
                    <a:ext uri="{9D8B030D-6E8A-4147-A177-3AD203B41FA5}">
                      <a16:colId xmlns:a16="http://schemas.microsoft.com/office/drawing/2014/main" val="3056499917"/>
                    </a:ext>
                  </a:extLst>
                </a:gridCol>
              </a:tblGrid>
              <a:tr h="294583">
                <a:tc rowSpan="2">
                  <a:txBody>
                    <a:bodyPr/>
                    <a:lstStyle/>
                    <a:p>
                      <a:pPr algn="ctr" fontAlgn="b"/>
                      <a:r>
                        <a:rPr lang="en-US" sz="1800" b="1" i="0" u="none" strike="noStrike">
                          <a:solidFill>
                            <a:srgbClr val="FFFFFF"/>
                          </a:solidFill>
                          <a:effectLst/>
                          <a:highlight>
                            <a:srgbClr val="023467"/>
                          </a:highlight>
                          <a:latin typeface="Book Antiqua" panose="02040602050305030304" pitchFamily="18" charset="0"/>
                        </a:rPr>
                        <a:t>Measure</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gridSpan="3">
                  <a:txBody>
                    <a:bodyPr/>
                    <a:lstStyle/>
                    <a:p>
                      <a:pPr algn="ctr" fontAlgn="b"/>
                      <a:r>
                        <a:rPr lang="en-US" sz="1800" b="1" i="0" u="none" strike="noStrike">
                          <a:solidFill>
                            <a:srgbClr val="FFFFFF"/>
                          </a:solidFill>
                          <a:effectLst/>
                          <a:highlight>
                            <a:srgbClr val="023467"/>
                          </a:highlight>
                          <a:latin typeface="Book Antiqua" panose="02040602050305030304" pitchFamily="18" charset="0"/>
                        </a:rPr>
                        <a:t>Commercial</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endParaRPr lang="en-US" sz="1800" b="1" i="0" u="none" strike="noStrike">
                        <a:solidFill>
                          <a:srgbClr val="FFFFFF"/>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fontAlgn="b"/>
                      <a:r>
                        <a:rPr lang="en-US" sz="1800" b="1" i="0" u="none" strike="noStrike">
                          <a:solidFill>
                            <a:srgbClr val="FFFFFF"/>
                          </a:solidFill>
                          <a:effectLst/>
                          <a:latin typeface="Book Antiqua" panose="02040602050305030304" pitchFamily="18" charset="0"/>
                        </a:rPr>
                        <a:t>MassHealth</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solidFill>
                      <a:srgbClr val="44546A"/>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182" marR="5182" marT="5182" marB="0" anchor="b">
                    <a:lnL>
                      <a:noFill/>
                    </a:lnL>
                    <a:lnR>
                      <a:noFill/>
                    </a:lnR>
                    <a:lnT>
                      <a:noFill/>
                    </a:lnT>
                    <a:lnB>
                      <a:noFill/>
                    </a:lnB>
                    <a:solidFill>
                      <a:srgbClr val="44546A"/>
                    </a:solidFill>
                  </a:tcPr>
                </a:tc>
                <a:extLst>
                  <a:ext uri="{0D108BD9-81ED-4DB2-BD59-A6C34878D82A}">
                    <a16:rowId xmlns:a16="http://schemas.microsoft.com/office/drawing/2014/main" val="1599230598"/>
                  </a:ext>
                </a:extLst>
              </a:tr>
              <a:tr h="139337">
                <a:tc vMerge="1">
                  <a:txBody>
                    <a:bodyPr/>
                    <a:lstStyle/>
                    <a:p>
                      <a:pPr algn="l" fontAlgn="b"/>
                      <a:endParaRPr lang="en-US" sz="1800" b="1" i="0" u="none" strike="noStrike">
                        <a:solidFill>
                          <a:srgbClr val="FFFFFF"/>
                        </a:solidFill>
                        <a:effectLst/>
                        <a:latin typeface="Calibri" panose="020F0502020204030204" pitchFamily="34" charset="0"/>
                      </a:endParaRPr>
                    </a:p>
                  </a:txBody>
                  <a:tcPr marL="5182" marR="5182" marT="51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800" b="1" i="0" u="none" strike="noStrike">
                          <a:solidFill>
                            <a:srgbClr val="FFFFFF"/>
                          </a:solidFill>
                          <a:effectLst/>
                          <a:highlight>
                            <a:srgbClr val="023467"/>
                          </a:highlight>
                          <a:latin typeface="Book Antiqua" panose="02040602050305030304" pitchFamily="18" charset="0"/>
                        </a:rPr>
                        <a:t>2016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highlight>
                            <a:srgbClr val="023467"/>
                          </a:highlight>
                          <a:latin typeface="Book Antiqua" panose="02040602050305030304" pitchFamily="18" charset="0"/>
                        </a:rPr>
                        <a:t>2017</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highlight>
                            <a:srgbClr val="023467"/>
                          </a:highlight>
                          <a:latin typeface="Book Antiqua" panose="02040602050305030304" pitchFamily="18" charset="0"/>
                        </a:rPr>
                        <a:t>2018</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endParaRPr lang="en-US" sz="1800" b="1" i="0" u="none" strike="noStrike">
                        <a:solidFill>
                          <a:srgbClr val="FFFFFF"/>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3738479722"/>
                  </a:ext>
                </a:extLst>
              </a:tr>
              <a:tr h="92891">
                <a:tc>
                  <a:txBody>
                    <a:bodyPr/>
                    <a:lstStyle/>
                    <a:p>
                      <a:pPr algn="l" fontAlgn="t"/>
                      <a:r>
                        <a:rPr lang="en-US" sz="1800" b="0" i="0" u="none" strike="noStrike">
                          <a:solidFill>
                            <a:srgbClr val="000000"/>
                          </a:solidFill>
                          <a:effectLst/>
                          <a:latin typeface="Book Antiqua" panose="02040602050305030304" pitchFamily="18" charset="0"/>
                        </a:rPr>
                        <a:t>Adolescent Well-Care Visits</a:t>
                      </a:r>
                    </a:p>
                  </a:txBody>
                  <a:tcPr marL="5182" marR="5182" marT="518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78.0</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77.6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78.3</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Book Antiqua" panose="02040602050305030304" pitchFamily="18" charset="0"/>
                        </a:rPr>
                        <a:t>68.5</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67.8</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800" b="0" i="0" u="none" strike="noStrike">
                          <a:solidFill>
                            <a:srgbClr val="000000"/>
                          </a:solidFill>
                          <a:effectLst/>
                          <a:latin typeface="Book Antiqua" panose="02040602050305030304" pitchFamily="18" charset="0"/>
                        </a:rPr>
                        <a:t>68.6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1619207818"/>
                  </a:ext>
                </a:extLst>
              </a:tr>
              <a:tr h="139337">
                <a:tc>
                  <a:txBody>
                    <a:bodyPr/>
                    <a:lstStyle/>
                    <a:p>
                      <a:pPr algn="l" fontAlgn="t"/>
                      <a:r>
                        <a:rPr lang="en-US" sz="1800" b="0" i="0" u="none" strike="noStrike">
                          <a:solidFill>
                            <a:srgbClr val="000000"/>
                          </a:solidFill>
                          <a:effectLst/>
                          <a:latin typeface="Book Antiqua" panose="02040602050305030304" pitchFamily="18" charset="0"/>
                        </a:rPr>
                        <a:t>Comprehensive Diabetes Care - HbA1c Testing</a:t>
                      </a:r>
                    </a:p>
                  </a:txBody>
                  <a:tcPr marL="5182" marR="5182" marT="518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94.6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94.5</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94.6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Book Antiqua" panose="02040602050305030304" pitchFamily="18" charset="0"/>
                        </a:rPr>
                        <a:t>90.9</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90.7</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Book Antiqua" panose="02040602050305030304" pitchFamily="18" charset="0"/>
                        </a:rPr>
                        <a:t>90.3</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35118198"/>
                  </a:ext>
                </a:extLst>
              </a:tr>
              <a:tr h="209006">
                <a:tc>
                  <a:txBody>
                    <a:bodyPr/>
                    <a:lstStyle/>
                    <a:p>
                      <a:pPr algn="l" fontAlgn="t"/>
                      <a:r>
                        <a:rPr lang="en-US" sz="1800" b="0" i="0" u="none" strike="noStrike">
                          <a:solidFill>
                            <a:srgbClr val="000000"/>
                          </a:solidFill>
                          <a:effectLst/>
                          <a:latin typeface="Book Antiqua" panose="02040602050305030304" pitchFamily="18" charset="0"/>
                        </a:rPr>
                        <a:t>Comprehensive Diabetes Care - Medical Attention for Nephropathy</a:t>
                      </a:r>
                    </a:p>
                  </a:txBody>
                  <a:tcPr marL="5182" marR="5182" marT="518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92.5</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93.2</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91.8</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Book Antiqua" panose="02040602050305030304" pitchFamily="18" charset="0"/>
                        </a:rPr>
                        <a:t>90.3</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90.5</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800" b="0" i="0" u="none" strike="noStrike">
                          <a:solidFill>
                            <a:srgbClr val="000000"/>
                          </a:solidFill>
                          <a:effectLst/>
                          <a:latin typeface="Book Antiqua" panose="02040602050305030304" pitchFamily="18" charset="0"/>
                        </a:rPr>
                        <a:t>92.3</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00286006"/>
                  </a:ext>
                </a:extLst>
              </a:tr>
              <a:tr h="185783">
                <a:tc>
                  <a:txBody>
                    <a:bodyPr/>
                    <a:lstStyle/>
                    <a:p>
                      <a:pPr algn="l" fontAlgn="t"/>
                      <a:r>
                        <a:rPr lang="en-US" sz="1800" b="0" i="0" u="none" strike="noStrike">
                          <a:solidFill>
                            <a:srgbClr val="000000"/>
                          </a:solidFill>
                          <a:effectLst/>
                          <a:latin typeface="Book Antiqua" panose="02040602050305030304" pitchFamily="18" charset="0"/>
                        </a:rPr>
                        <a:t>Prenatal and Postpartum Care - Timeliness of Prenatal Care</a:t>
                      </a:r>
                    </a:p>
                  </a:txBody>
                  <a:tcPr marL="5182" marR="5182" marT="518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93.9</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93.6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95.4</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Book Antiqua" panose="02040602050305030304" pitchFamily="18" charset="0"/>
                        </a:rPr>
                        <a:t>87.8</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86.5</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800" b="0" i="0" u="none" strike="noStrike">
                          <a:solidFill>
                            <a:srgbClr val="000000"/>
                          </a:solidFill>
                          <a:effectLst/>
                          <a:latin typeface="Book Antiqua" panose="02040602050305030304" pitchFamily="18" charset="0"/>
                        </a:rPr>
                        <a:t>86.3</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10646018"/>
                  </a:ext>
                </a:extLst>
              </a:tr>
              <a:tr h="185783">
                <a:tc>
                  <a:txBody>
                    <a:bodyPr/>
                    <a:lstStyle/>
                    <a:p>
                      <a:pPr algn="l" fontAlgn="t"/>
                      <a:r>
                        <a:rPr lang="en-US" sz="1800" b="0" i="0" u="none" strike="noStrike">
                          <a:solidFill>
                            <a:srgbClr val="000000"/>
                          </a:solidFill>
                          <a:effectLst/>
                          <a:latin typeface="Book Antiqua" panose="02040602050305030304" pitchFamily="18" charset="0"/>
                        </a:rPr>
                        <a:t>Well-Child-Visits in the 3rd, 4th, 5th, and 6th Years of Life</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93.1</a:t>
                      </a:r>
                    </a:p>
                  </a:txBody>
                  <a:tcPr marL="5182" marR="5182" marT="5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92.6</a:t>
                      </a:r>
                    </a:p>
                  </a:txBody>
                  <a:tcPr marL="5182" marR="5182" marT="518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93.1</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Book Antiqua" panose="02040602050305030304" pitchFamily="18" charset="0"/>
                        </a:rPr>
                        <a:t>81.6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81.9</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800" b="0" i="0" u="none" strike="noStrike">
                          <a:solidFill>
                            <a:srgbClr val="000000"/>
                          </a:solidFill>
                          <a:effectLst/>
                          <a:latin typeface="Book Antiqua" panose="02040602050305030304" pitchFamily="18" charset="0"/>
                        </a:rPr>
                        <a:t>81.1</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70856363"/>
                  </a:ext>
                </a:extLst>
              </a:tr>
              <a:tr h="209006">
                <a:tc>
                  <a:txBody>
                    <a:bodyPr/>
                    <a:lstStyle/>
                    <a:p>
                      <a:pPr algn="l" fontAlgn="t"/>
                      <a:r>
                        <a:rPr lang="en-US" sz="1800" b="0" i="0" u="none" strike="noStrike">
                          <a:solidFill>
                            <a:srgbClr val="000000"/>
                          </a:solidFill>
                          <a:effectLst/>
                          <a:latin typeface="Book Antiqua" panose="02040602050305030304" pitchFamily="18" charset="0"/>
                        </a:rPr>
                        <a:t>Well-Child Visits in the first 15 months of life (6 or more visits)</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93.8</a:t>
                      </a:r>
                    </a:p>
                  </a:txBody>
                  <a:tcPr marL="5182" marR="5182" marT="5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94.5</a:t>
                      </a:r>
                    </a:p>
                  </a:txBody>
                  <a:tcPr marL="5182" marR="5182" marT="518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93.9</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Book Antiqua" panose="02040602050305030304" pitchFamily="18" charset="0"/>
                        </a:rPr>
                        <a:t>86.9</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83.3</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Book Antiqua" panose="02040602050305030304" pitchFamily="18" charset="0"/>
                        </a:rPr>
                        <a:t>81.6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1351478398"/>
                  </a:ext>
                </a:extLst>
              </a:tr>
            </a:tbl>
          </a:graphicData>
        </a:graphic>
      </p:graphicFrame>
    </p:spTree>
    <p:extLst>
      <p:ext uri="{BB962C8B-B14F-4D97-AF65-F5344CB8AC3E}">
        <p14:creationId xmlns:p14="http://schemas.microsoft.com/office/powerpoint/2010/main" val="416092838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0392-B9CD-4663-88CB-FAD5B8D64F51}"/>
              </a:ext>
            </a:extLst>
          </p:cNvPr>
          <p:cNvSpPr>
            <a:spLocks noGrp="1"/>
          </p:cNvSpPr>
          <p:nvPr>
            <p:ph type="title"/>
          </p:nvPr>
        </p:nvSpPr>
        <p:spPr/>
        <p:txBody>
          <a:bodyPr/>
          <a:lstStyle/>
          <a:p>
            <a:r>
              <a:rPr lang="en-US"/>
              <a:t>Monitoring Measure Performance – Incidence of Episiotomy</a:t>
            </a:r>
          </a:p>
        </p:txBody>
      </p:sp>
      <p:sp>
        <p:nvSpPr>
          <p:cNvPr id="3" name="Content Placeholder 2">
            <a:extLst>
              <a:ext uri="{FF2B5EF4-FFF2-40B4-BE49-F238E27FC236}">
                <a16:creationId xmlns:a16="http://schemas.microsoft.com/office/drawing/2014/main" id="{E2CAD5AF-7E75-4259-B2C2-B5FBD81F8B6A}"/>
              </a:ext>
            </a:extLst>
          </p:cNvPr>
          <p:cNvSpPr>
            <a:spLocks noGrp="1"/>
          </p:cNvSpPr>
          <p:nvPr>
            <p:ph sz="half" idx="1"/>
          </p:nvPr>
        </p:nvSpPr>
        <p:spPr>
          <a:xfrm>
            <a:off x="497999" y="1150883"/>
            <a:ext cx="8077200" cy="4556234"/>
          </a:xfrm>
        </p:spPr>
        <p:txBody>
          <a:bodyPr/>
          <a:lstStyle/>
          <a:p>
            <a:pPr marL="0" indent="0">
              <a:buNone/>
            </a:pPr>
            <a:r>
              <a:rPr lang="en-US" b="0"/>
              <a:t>“Incidence of Episiotomy” had a range of performance.  Of the MA hospitals reporting to Leapfrog:</a:t>
            </a:r>
          </a:p>
          <a:p>
            <a:pPr marL="0" indent="0">
              <a:buNone/>
            </a:pPr>
            <a:endParaRPr lang="en-US" b="0"/>
          </a:p>
          <a:p>
            <a:pPr marL="0" indent="0">
              <a:buNone/>
            </a:pPr>
            <a:endParaRPr lang="en-US" b="0"/>
          </a:p>
          <a:p>
            <a:pPr marL="0" indent="0">
              <a:buNone/>
            </a:pPr>
            <a:endParaRPr lang="en-US" b="0"/>
          </a:p>
          <a:p>
            <a:pPr marL="0" indent="0">
              <a:buNone/>
            </a:pPr>
            <a:endParaRPr lang="en-US" b="0"/>
          </a:p>
          <a:p>
            <a:pPr marL="0" indent="0">
              <a:buNone/>
            </a:pPr>
            <a:endParaRPr lang="en-US" b="0"/>
          </a:p>
          <a:p>
            <a:endParaRPr lang="en-US"/>
          </a:p>
        </p:txBody>
      </p:sp>
      <p:sp>
        <p:nvSpPr>
          <p:cNvPr id="4" name="TextBox 3">
            <a:extLst>
              <a:ext uri="{FF2B5EF4-FFF2-40B4-BE49-F238E27FC236}">
                <a16:creationId xmlns:a16="http://schemas.microsoft.com/office/drawing/2014/main" id="{D520E8F8-D3A8-4D54-9E91-72D071D8460F}"/>
              </a:ext>
            </a:extLst>
          </p:cNvPr>
          <p:cNvSpPr txBox="1"/>
          <p:nvPr/>
        </p:nvSpPr>
        <p:spPr>
          <a:xfrm>
            <a:off x="497999" y="4305569"/>
            <a:ext cx="8646001" cy="2062103"/>
          </a:xfrm>
          <a:prstGeom prst="rect">
            <a:avLst/>
          </a:prstGeom>
          <a:noFill/>
        </p:spPr>
        <p:txBody>
          <a:bodyPr wrap="square" rtlCol="0">
            <a:spAutoFit/>
          </a:bodyPr>
          <a:lstStyle/>
          <a:p>
            <a:r>
              <a:rPr lang="en-US" sz="1600">
                <a:latin typeface="Book Antiqua" panose="02040602050305030304" pitchFamily="18" charset="0"/>
              </a:rPr>
              <a:t>* Data are for the 12 months ending 12/31/17 if the hospital submitted the Survey prior to 9/1, or it is for the 12 months ending 6/30/18 if the hospital submitted the Survey after 9/1. Same with the 2018/2019 data.</a:t>
            </a:r>
          </a:p>
          <a:p>
            <a:r>
              <a:rPr lang="en-US" sz="1600">
                <a:latin typeface="Book Antiqua" panose="02040602050305030304" pitchFamily="18" charset="0"/>
              </a:rPr>
              <a:t>** Source: Leapfrog (2018).  Castlight on Maternity Care. </a:t>
            </a:r>
            <a:r>
              <a:rPr lang="en-US" sz="1600">
                <a:latin typeface="Book Antiqua" panose="02040602050305030304" pitchFamily="18" charset="0"/>
                <a:hlinkClick r:id="rId2">
                  <a:extLst>
                    <a:ext uri="{A12FA001-AC4F-418D-AE19-62706E023703}">
                      <ahyp:hlinkClr xmlns:ahyp="http://schemas.microsoft.com/office/drawing/2018/hyperlinkcolor" val="tx"/>
                    </a:ext>
                  </a:extLst>
                </a:hlinkClick>
              </a:rPr>
              <a:t>www.leapfroggroup.org/sites/default/files/Files/leapfrog_castlight_maternity_care_FINAL.pdf</a:t>
            </a:r>
            <a:r>
              <a:rPr lang="en-US" sz="1600">
                <a:latin typeface="Book Antiqua" panose="02040602050305030304" pitchFamily="18" charset="0"/>
              </a:rPr>
              <a:t> </a:t>
            </a:r>
          </a:p>
          <a:p>
            <a:r>
              <a:rPr lang="en-US" sz="1600">
                <a:latin typeface="Book Antiqua" panose="02040602050305030304" pitchFamily="18" charset="0"/>
              </a:rPr>
              <a:t>*** Source: Leapfrog (2019). Castlight on Maternity Care. </a:t>
            </a:r>
            <a:r>
              <a:rPr lang="en-US" sz="1600">
                <a:latin typeface="Book Antiqua" panose="02040602050305030304" pitchFamily="18" charset="0"/>
                <a:hlinkClick r:id="rId3"/>
              </a:rPr>
              <a:t>https://www.leapfroggroup.org/maternity-care-report-2019</a:t>
            </a:r>
            <a:endParaRPr lang="en-US" sz="1600">
              <a:latin typeface="Book Antiqua" panose="02040602050305030304" pitchFamily="18" charset="0"/>
            </a:endParaRPr>
          </a:p>
        </p:txBody>
      </p:sp>
      <p:graphicFrame>
        <p:nvGraphicFramePr>
          <p:cNvPr id="5" name="Table 4">
            <a:extLst>
              <a:ext uri="{FF2B5EF4-FFF2-40B4-BE49-F238E27FC236}">
                <a16:creationId xmlns:a16="http://schemas.microsoft.com/office/drawing/2014/main" id="{A8064E43-B934-4637-A926-3343AB181104}"/>
              </a:ext>
            </a:extLst>
          </p:cNvPr>
          <p:cNvGraphicFramePr>
            <a:graphicFrameLocks noGrp="1"/>
          </p:cNvGraphicFramePr>
          <p:nvPr/>
        </p:nvGraphicFramePr>
        <p:xfrm>
          <a:off x="542964" y="2007334"/>
          <a:ext cx="8205866" cy="1930400"/>
        </p:xfrm>
        <a:graphic>
          <a:graphicData uri="http://schemas.openxmlformats.org/drawingml/2006/table">
            <a:tbl>
              <a:tblPr firstRow="1" bandRow="1">
                <a:tableStyleId>{5C22544A-7EE6-4342-B048-85BDC9FD1C3A}</a:tableStyleId>
              </a:tblPr>
              <a:tblGrid>
                <a:gridCol w="4102933">
                  <a:extLst>
                    <a:ext uri="{9D8B030D-6E8A-4147-A177-3AD203B41FA5}">
                      <a16:colId xmlns:a16="http://schemas.microsoft.com/office/drawing/2014/main" val="3810786176"/>
                    </a:ext>
                  </a:extLst>
                </a:gridCol>
                <a:gridCol w="4102933">
                  <a:extLst>
                    <a:ext uri="{9D8B030D-6E8A-4147-A177-3AD203B41FA5}">
                      <a16:colId xmlns:a16="http://schemas.microsoft.com/office/drawing/2014/main" val="3724207616"/>
                    </a:ext>
                  </a:extLst>
                </a:gridCol>
              </a:tblGrid>
              <a:tr h="370840">
                <a:tc>
                  <a:txBody>
                    <a:bodyPr/>
                    <a:lstStyle/>
                    <a:p>
                      <a:pPr algn="ctr"/>
                      <a:r>
                        <a:rPr lang="en-US">
                          <a:latin typeface="Book Antiqua" panose="02040602050305030304" pitchFamily="18" charset="0"/>
                        </a:rPr>
                        <a:t>2017/2018</a:t>
                      </a:r>
                      <a:r>
                        <a:rPr lang="en-US" b="0">
                          <a:latin typeface="Book Antiqua" panose="02040602050305030304" pitchFamily="18" charset="0"/>
                        </a:rPr>
                        <a:t>*</a:t>
                      </a:r>
                      <a:endParaRPr lang="en-US">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2018/2019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006764607"/>
                  </a:ext>
                </a:extLst>
              </a:tr>
              <a:tr h="370840">
                <a:tc>
                  <a:txBody>
                    <a:bodyPr/>
                    <a:lstStyle/>
                    <a:p>
                      <a:pPr marL="285750" indent="-285750">
                        <a:buFont typeface="Arial" panose="020B0604020202020204" pitchFamily="34" charset="0"/>
                        <a:buChar char="•"/>
                      </a:pPr>
                      <a:r>
                        <a:rPr lang="en-US">
                          <a:latin typeface="Book Antiqua" panose="02040602050305030304" pitchFamily="18" charset="0"/>
                        </a:rPr>
                        <a:t>24 had a rate of &lt;5% (Leapfrog’s target) (69%)</a:t>
                      </a:r>
                    </a:p>
                    <a:p>
                      <a:pPr marL="285750" indent="-285750">
                        <a:buFont typeface="Arial" panose="020B0604020202020204" pitchFamily="34" charset="0"/>
                        <a:buChar char="•"/>
                      </a:pPr>
                      <a:r>
                        <a:rPr lang="en-US">
                          <a:latin typeface="Book Antiqua" panose="02040602050305030304" pitchFamily="18" charset="0"/>
                        </a:rPr>
                        <a:t>10 had a rate of &lt;10% (29%)</a:t>
                      </a:r>
                    </a:p>
                    <a:p>
                      <a:pPr marL="285750" indent="-285750">
                        <a:buFont typeface="Arial" panose="020B0604020202020204" pitchFamily="34" charset="0"/>
                        <a:buChar char="•"/>
                      </a:pPr>
                      <a:r>
                        <a:rPr lang="en-US">
                          <a:latin typeface="Book Antiqua" panose="02040602050305030304" pitchFamily="18" charset="0"/>
                        </a:rPr>
                        <a:t>1 had a rate of &gt;10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a:latin typeface="Book Antiqua" panose="02040602050305030304" pitchFamily="18" charset="0"/>
                        </a:rPr>
                        <a:t>24 had a rate of &lt;5% (Leapfrog’s target) (65%)</a:t>
                      </a:r>
                    </a:p>
                    <a:p>
                      <a:pPr marL="285750" indent="-285750">
                        <a:buFont typeface="Arial" panose="020B0604020202020204" pitchFamily="34" charset="0"/>
                        <a:buChar char="•"/>
                      </a:pPr>
                      <a:r>
                        <a:rPr lang="en-US">
                          <a:latin typeface="Book Antiqua" panose="02040602050305030304" pitchFamily="18" charset="0"/>
                        </a:rPr>
                        <a:t>13 had a rate of &lt;10%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1070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Book Antiqua" panose="02040602050305030304" pitchFamily="18" charset="0"/>
                        </a:rPr>
                        <a:t>2017 National Average: 7.8%</a:t>
                      </a:r>
                      <a:r>
                        <a:rPr lang="en-US" b="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a:latin typeface="Book Antiqua" panose="02040602050305030304" pitchFamily="18" charset="0"/>
                        </a:rPr>
                        <a:t>2018 National Average: 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749264"/>
                  </a:ext>
                </a:extLst>
              </a:tr>
            </a:tbl>
          </a:graphicData>
        </a:graphic>
      </p:graphicFrame>
    </p:spTree>
    <p:extLst>
      <p:ext uri="{BB962C8B-B14F-4D97-AF65-F5344CB8AC3E}">
        <p14:creationId xmlns:p14="http://schemas.microsoft.com/office/powerpoint/2010/main" val="68936334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1E40-003A-4119-97D9-9E9804596D12}"/>
              </a:ext>
            </a:extLst>
          </p:cNvPr>
          <p:cNvSpPr>
            <a:spLocks noGrp="1"/>
          </p:cNvSpPr>
          <p:nvPr>
            <p:ph type="title"/>
          </p:nvPr>
        </p:nvSpPr>
        <p:spPr/>
        <p:txBody>
          <a:bodyPr/>
          <a:lstStyle/>
          <a:p>
            <a:r>
              <a:rPr lang="en-US"/>
              <a:t>Most Recent Performance on  Monitoring Set Measures (cont’d)</a:t>
            </a:r>
          </a:p>
        </p:txBody>
      </p:sp>
      <p:sp>
        <p:nvSpPr>
          <p:cNvPr id="3" name="Content Placeholder 2">
            <a:extLst>
              <a:ext uri="{FF2B5EF4-FFF2-40B4-BE49-F238E27FC236}">
                <a16:creationId xmlns:a16="http://schemas.microsoft.com/office/drawing/2014/main" id="{B9720002-62D7-4508-B559-3D31AFC50ECF}"/>
              </a:ext>
            </a:extLst>
          </p:cNvPr>
          <p:cNvSpPr>
            <a:spLocks noGrp="1"/>
          </p:cNvSpPr>
          <p:nvPr>
            <p:ph sz="half" idx="1"/>
          </p:nvPr>
        </p:nvSpPr>
        <p:spPr>
          <a:xfrm>
            <a:off x="533400" y="1107879"/>
            <a:ext cx="8077200" cy="2593966"/>
          </a:xfrm>
        </p:spPr>
        <p:txBody>
          <a:bodyPr/>
          <a:lstStyle/>
          <a:p>
            <a:pPr marL="0" indent="0">
              <a:buNone/>
            </a:pPr>
            <a:r>
              <a:rPr lang="en-US" b="0"/>
              <a:t>“Contraceptive Care – Postpartum” 2016 and 2017 rates are available for MassHealth.  Performance modestly improved.</a:t>
            </a:r>
          </a:p>
          <a:p>
            <a:pPr marL="0" indent="0">
              <a:buNone/>
            </a:pPr>
            <a:endParaRPr lang="en-US" b="0"/>
          </a:p>
          <a:p>
            <a:pPr marL="0" indent="0">
              <a:buNone/>
            </a:pPr>
            <a:endParaRPr lang="en-US" b="0"/>
          </a:p>
          <a:p>
            <a:pPr marL="0" indent="0">
              <a:buNone/>
            </a:pPr>
            <a:endParaRPr lang="en-US" b="0"/>
          </a:p>
          <a:p>
            <a:pPr marL="0" indent="0">
              <a:buNone/>
            </a:pPr>
            <a:endParaRPr lang="en-US" b="0"/>
          </a:p>
          <a:p>
            <a:pPr marL="0" indent="0">
              <a:buNone/>
            </a:pPr>
            <a:endParaRPr lang="en-US" b="0"/>
          </a:p>
          <a:p>
            <a:pPr marL="0" indent="0">
              <a:buNone/>
            </a:pPr>
            <a:endParaRPr lang="en-US" b="0"/>
          </a:p>
          <a:p>
            <a:endParaRPr lang="en-US" sz="1000" b="0"/>
          </a:p>
          <a:p>
            <a:endParaRPr lang="en-US" sz="1600" b="0"/>
          </a:p>
          <a:p>
            <a:endParaRPr lang="en-US" b="0"/>
          </a:p>
        </p:txBody>
      </p:sp>
      <p:sp>
        <p:nvSpPr>
          <p:cNvPr id="9" name="TextBox 8">
            <a:extLst>
              <a:ext uri="{FF2B5EF4-FFF2-40B4-BE49-F238E27FC236}">
                <a16:creationId xmlns:a16="http://schemas.microsoft.com/office/drawing/2014/main" id="{F4552A0E-9B69-4D35-83B2-BA1CFB24FD0C}"/>
              </a:ext>
            </a:extLst>
          </p:cNvPr>
          <p:cNvSpPr txBox="1"/>
          <p:nvPr/>
        </p:nvSpPr>
        <p:spPr>
          <a:xfrm>
            <a:off x="533398" y="4873094"/>
            <a:ext cx="8077200" cy="1661993"/>
          </a:xfrm>
          <a:prstGeom prst="rect">
            <a:avLst/>
          </a:prstGeom>
          <a:noFill/>
        </p:spPr>
        <p:txBody>
          <a:bodyPr wrap="square" rtlCol="0">
            <a:spAutoFit/>
          </a:bodyPr>
          <a:lstStyle/>
          <a:p>
            <a:r>
              <a:rPr lang="en-US" sz="1600">
                <a:latin typeface="Book Antiqua" panose="02040602050305030304" pitchFamily="18" charset="0"/>
              </a:rPr>
              <a:t>“Contraceptive Care – Postpartum” measures the percentage of woman ages 15 through 44 who had a live birth that:</a:t>
            </a:r>
          </a:p>
          <a:p>
            <a:endParaRPr lang="en-US" sz="400">
              <a:latin typeface="Book Antiqua" panose="02040602050305030304" pitchFamily="18" charset="0"/>
            </a:endParaRPr>
          </a:p>
          <a:p>
            <a:endParaRPr lang="en-US" sz="200">
              <a:latin typeface="Book Antiqua" panose="02040602050305030304" pitchFamily="18" charset="0"/>
            </a:endParaRPr>
          </a:p>
          <a:p>
            <a:pPr marL="342900" indent="-342900">
              <a:buAutoNum type="arabicPeriod"/>
            </a:pPr>
            <a:r>
              <a:rPr lang="en-US" sz="1600">
                <a:latin typeface="Book Antiqua" panose="02040602050305030304" pitchFamily="18" charset="0"/>
              </a:rPr>
              <a:t>Were provided the most effective or moderately effective (“Most/Mod”) FDA-approved methods of contraception within 3 and 60 days of delivery </a:t>
            </a:r>
          </a:p>
          <a:p>
            <a:pPr marL="342900" indent="-342900">
              <a:buAutoNum type="arabicPeriod"/>
            </a:pPr>
            <a:r>
              <a:rPr lang="en-US" sz="1600">
                <a:latin typeface="Book Antiqua" panose="02040602050305030304" pitchFamily="18" charset="0"/>
              </a:rPr>
              <a:t>Were provided a long-acting reversible method of contraception (LARC) within three and 60 days of delivery.</a:t>
            </a:r>
          </a:p>
        </p:txBody>
      </p:sp>
      <p:graphicFrame>
        <p:nvGraphicFramePr>
          <p:cNvPr id="6" name="Table 5">
            <a:extLst>
              <a:ext uri="{FF2B5EF4-FFF2-40B4-BE49-F238E27FC236}">
                <a16:creationId xmlns:a16="http://schemas.microsoft.com/office/drawing/2014/main" id="{39BBB6FD-7EE8-43E5-AE24-4FD56ED78C74}"/>
              </a:ext>
            </a:extLst>
          </p:cNvPr>
          <p:cNvGraphicFramePr>
            <a:graphicFrameLocks noGrp="1"/>
          </p:cNvGraphicFramePr>
          <p:nvPr/>
        </p:nvGraphicFramePr>
        <p:xfrm>
          <a:off x="533399" y="1817996"/>
          <a:ext cx="8077200" cy="3017520"/>
        </p:xfrm>
        <a:graphic>
          <a:graphicData uri="http://schemas.openxmlformats.org/drawingml/2006/table">
            <a:tbl>
              <a:tblPr firstRow="1" firstCol="1" bandRow="1"/>
              <a:tblGrid>
                <a:gridCol w="3755640">
                  <a:extLst>
                    <a:ext uri="{9D8B030D-6E8A-4147-A177-3AD203B41FA5}">
                      <a16:colId xmlns:a16="http://schemas.microsoft.com/office/drawing/2014/main" val="106404661"/>
                    </a:ext>
                  </a:extLst>
                </a:gridCol>
                <a:gridCol w="1440520">
                  <a:extLst>
                    <a:ext uri="{9D8B030D-6E8A-4147-A177-3AD203B41FA5}">
                      <a16:colId xmlns:a16="http://schemas.microsoft.com/office/drawing/2014/main" val="4260484592"/>
                    </a:ext>
                  </a:extLst>
                </a:gridCol>
                <a:gridCol w="1440520">
                  <a:extLst>
                    <a:ext uri="{9D8B030D-6E8A-4147-A177-3AD203B41FA5}">
                      <a16:colId xmlns:a16="http://schemas.microsoft.com/office/drawing/2014/main" val="3945335547"/>
                    </a:ext>
                  </a:extLst>
                </a:gridCol>
                <a:gridCol w="1440520">
                  <a:extLst>
                    <a:ext uri="{9D8B030D-6E8A-4147-A177-3AD203B41FA5}">
                      <a16:colId xmlns:a16="http://schemas.microsoft.com/office/drawing/2014/main" val="73998315"/>
                    </a:ext>
                  </a:extLst>
                </a:gridCol>
              </a:tblGrid>
              <a:tr h="148590">
                <a:tc>
                  <a:txBody>
                    <a:bodyPr/>
                    <a:lstStyle/>
                    <a:p>
                      <a:pPr marL="0" marR="0">
                        <a:spcBef>
                          <a:spcPts val="0"/>
                        </a:spcBef>
                        <a:spcAft>
                          <a:spcPts val="0"/>
                        </a:spcAft>
                      </a:pPr>
                      <a:r>
                        <a:rPr lang="en-US" sz="1800" b="1">
                          <a:solidFill>
                            <a:schemeClr val="bg1"/>
                          </a:solidFill>
                          <a:effectLst/>
                          <a:latin typeface="Book Antiqua" panose="02040602050305030304" pitchFamily="18" charset="0"/>
                          <a:ea typeface="Calibri" panose="020F0502020204030204" pitchFamily="34" charset="0"/>
                        </a:rPr>
                        <a:t>Measure</a:t>
                      </a:r>
                      <a:endParaRPr lang="en-US" sz="1800">
                        <a:solidFill>
                          <a:schemeClr val="bg1"/>
                        </a:solidFill>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lgn="ctr">
                        <a:spcBef>
                          <a:spcPts val="0"/>
                        </a:spcBef>
                        <a:spcAft>
                          <a:spcPts val="0"/>
                        </a:spcAft>
                      </a:pPr>
                      <a:r>
                        <a:rPr lang="en-US" sz="1800" b="1">
                          <a:solidFill>
                            <a:schemeClr val="bg1"/>
                          </a:solidFill>
                          <a:effectLst/>
                          <a:latin typeface="Book Antiqua" panose="02040602050305030304" pitchFamily="18" charset="0"/>
                          <a:ea typeface="Calibri" panose="020F0502020204030204" pitchFamily="34" charset="0"/>
                        </a:rPr>
                        <a:t>2016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lgn="ctr">
                        <a:spcBef>
                          <a:spcPts val="0"/>
                        </a:spcBef>
                        <a:spcAft>
                          <a:spcPts val="0"/>
                        </a:spcAft>
                      </a:pPr>
                      <a:r>
                        <a:rPr lang="en-US" sz="1800" b="1">
                          <a:solidFill>
                            <a:schemeClr val="bg1"/>
                          </a:solidFill>
                          <a:effectLst/>
                          <a:latin typeface="Book Antiqua" panose="02040602050305030304" pitchFamily="18" charset="0"/>
                          <a:ea typeface="Calibri" panose="020F0502020204030204" pitchFamily="34" charset="0"/>
                        </a:rPr>
                        <a:t>2017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lgn="ctr">
                        <a:spcBef>
                          <a:spcPts val="0"/>
                        </a:spcBef>
                        <a:spcAft>
                          <a:spcPts val="0"/>
                        </a:spcAft>
                      </a:pPr>
                      <a:r>
                        <a:rPr lang="en-US" sz="1800" b="1">
                          <a:solidFill>
                            <a:schemeClr val="bg1"/>
                          </a:solidFill>
                          <a:effectLst/>
                          <a:latin typeface="Book Antiqua" panose="02040602050305030304" pitchFamily="18" charset="0"/>
                          <a:ea typeface="Calibri" panose="020F0502020204030204" pitchFamily="34" charset="0"/>
                        </a:rPr>
                        <a:t>2018</a:t>
                      </a:r>
                      <a:endParaRPr lang="en-US" sz="1800">
                        <a:solidFill>
                          <a:schemeClr val="bg1"/>
                        </a:solidFill>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extLst>
                  <a:ext uri="{0D108BD9-81ED-4DB2-BD59-A6C34878D82A}">
                    <a16:rowId xmlns:a16="http://schemas.microsoft.com/office/drawing/2014/main" val="1986290420"/>
                  </a:ext>
                </a:extLst>
              </a:tr>
              <a:tr h="190500">
                <a:tc>
                  <a:txBody>
                    <a:bodyPr/>
                    <a:lstStyle/>
                    <a:p>
                      <a:pPr marL="0" marR="0" algn="r">
                        <a:spcBef>
                          <a:spcPts val="0"/>
                        </a:spcBef>
                        <a:spcAft>
                          <a:spcPts val="0"/>
                        </a:spcAft>
                      </a:pPr>
                      <a:r>
                        <a:rPr lang="en-US" sz="1800" i="1">
                          <a:solidFill>
                            <a:srgbClr val="000000"/>
                          </a:solidFill>
                          <a:effectLst/>
                          <a:latin typeface="Book Antiqua" panose="02040602050305030304" pitchFamily="18" charset="0"/>
                          <a:ea typeface="Calibri" panose="020F0502020204030204" pitchFamily="34" charset="0"/>
                        </a:rPr>
                        <a:t>Age 15-20</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 </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053199"/>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3 Days Most/Moderate</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9.0%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8.1%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7.8%</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019182"/>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60 Days Most/Moderate</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49.6%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50.7%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49.2%</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452712"/>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3 Days LARC</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6.8%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5.7%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5.2%</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053977"/>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60 Days LARC</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25.7%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24.5%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23.1%</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627008"/>
                  </a:ext>
                </a:extLst>
              </a:tr>
              <a:tr h="190500">
                <a:tc>
                  <a:txBody>
                    <a:bodyPr/>
                    <a:lstStyle/>
                    <a:p>
                      <a:pPr marL="0" marR="0" algn="r">
                        <a:spcBef>
                          <a:spcPts val="0"/>
                        </a:spcBef>
                        <a:spcAft>
                          <a:spcPts val="0"/>
                        </a:spcAft>
                      </a:pPr>
                      <a:r>
                        <a:rPr lang="en-US" sz="1800" i="1">
                          <a:solidFill>
                            <a:srgbClr val="000000"/>
                          </a:solidFill>
                          <a:effectLst/>
                          <a:latin typeface="Book Antiqua" panose="02040602050305030304" pitchFamily="18" charset="0"/>
                          <a:ea typeface="Calibri" panose="020F0502020204030204" pitchFamily="34" charset="0"/>
                        </a:rPr>
                        <a:t>Age 21-44</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 </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406409"/>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3 Days Most/Moderate</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11.1%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11.5%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12.0%</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1359"/>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60 Days Most/Moderate</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44.9%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46.5%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46.8%</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6584"/>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3 Days LARC</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2.4%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2.7%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2.6%</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361064"/>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60 Days LARC</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16.2%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16.9%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16.3%</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821678"/>
                  </a:ext>
                </a:extLst>
              </a:tr>
            </a:tbl>
          </a:graphicData>
        </a:graphic>
      </p:graphicFrame>
    </p:spTree>
    <p:extLst>
      <p:ext uri="{BB962C8B-B14F-4D97-AF65-F5344CB8AC3E}">
        <p14:creationId xmlns:p14="http://schemas.microsoft.com/office/powerpoint/2010/main" val="8692437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2D48-F17C-4F4B-8E34-51D3DAC7205A}"/>
              </a:ext>
            </a:extLst>
          </p:cNvPr>
          <p:cNvSpPr>
            <a:spLocks noGrp="1"/>
          </p:cNvSpPr>
          <p:nvPr>
            <p:ph type="title"/>
          </p:nvPr>
        </p:nvSpPr>
        <p:spPr/>
        <p:txBody>
          <a:bodyPr/>
          <a:lstStyle/>
          <a:p>
            <a:r>
              <a:rPr lang="en-US"/>
              <a:t>Annual Review Process</a:t>
            </a:r>
          </a:p>
        </p:txBody>
      </p:sp>
      <p:sp>
        <p:nvSpPr>
          <p:cNvPr id="3" name="Content Placeholder 2">
            <a:extLst>
              <a:ext uri="{FF2B5EF4-FFF2-40B4-BE49-F238E27FC236}">
                <a16:creationId xmlns:a16="http://schemas.microsoft.com/office/drawing/2014/main" id="{3D25A909-D660-4AF1-B1C4-5D219624CDE5}"/>
              </a:ext>
            </a:extLst>
          </p:cNvPr>
          <p:cNvSpPr>
            <a:spLocks noGrp="1"/>
          </p:cNvSpPr>
          <p:nvPr>
            <p:ph sz="half" idx="1"/>
          </p:nvPr>
        </p:nvSpPr>
        <p:spPr>
          <a:xfrm>
            <a:off x="533400" y="3718560"/>
            <a:ext cx="8077200" cy="2453640"/>
          </a:xfrm>
        </p:spPr>
        <p:txBody>
          <a:bodyPr/>
          <a:lstStyle/>
          <a:p>
            <a:pPr lvl="1"/>
            <a:endParaRPr lang="en-US" sz="2200" b="0"/>
          </a:p>
          <a:p>
            <a:pPr lvl="1"/>
            <a:endParaRPr lang="en-US" sz="2200" b="0"/>
          </a:p>
          <a:p>
            <a:endParaRPr lang="en-US"/>
          </a:p>
        </p:txBody>
      </p:sp>
      <p:sp>
        <p:nvSpPr>
          <p:cNvPr id="4" name="TextBox 3">
            <a:extLst>
              <a:ext uri="{FF2B5EF4-FFF2-40B4-BE49-F238E27FC236}">
                <a16:creationId xmlns:a16="http://schemas.microsoft.com/office/drawing/2014/main" id="{30611B5A-8913-4B96-9124-FBFC69F49393}"/>
              </a:ext>
            </a:extLst>
          </p:cNvPr>
          <p:cNvSpPr txBox="1"/>
          <p:nvPr/>
        </p:nvSpPr>
        <p:spPr>
          <a:xfrm>
            <a:off x="243840" y="2455986"/>
            <a:ext cx="8900160" cy="1200329"/>
          </a:xfrm>
          <a:prstGeom prst="rect">
            <a:avLst/>
          </a:prstGeom>
          <a:solidFill>
            <a:srgbClr val="013366"/>
          </a:solidFill>
        </p:spPr>
        <p:txBody>
          <a:bodyPr wrap="square" rtlCol="0">
            <a:spAutoFit/>
          </a:bodyPr>
          <a:lstStyle/>
          <a:p>
            <a:endParaRPr lang="en-US" sz="2400" b="1">
              <a:solidFill>
                <a:schemeClr val="bg1"/>
              </a:solidFill>
              <a:latin typeface="Book Antiqua" panose="02040602050305030304" pitchFamily="18" charset="0"/>
            </a:endParaRPr>
          </a:p>
          <a:p>
            <a:r>
              <a:rPr lang="en-US" sz="2400" b="1">
                <a:solidFill>
                  <a:schemeClr val="bg1"/>
                </a:solidFill>
                <a:latin typeface="Book Antiqua" panose="02040602050305030304" pitchFamily="18" charset="0"/>
              </a:rPr>
              <a:t>Follow-up items</a:t>
            </a:r>
          </a:p>
          <a:p>
            <a:endParaRPr lang="en-US" sz="2400" b="1">
              <a:solidFill>
                <a:schemeClr val="bg1"/>
              </a:solidFill>
              <a:latin typeface="Book Antiqua" panose="02040602050305030304" pitchFamily="18" charset="0"/>
            </a:endParaRPr>
          </a:p>
        </p:txBody>
      </p:sp>
      <p:sp>
        <p:nvSpPr>
          <p:cNvPr id="5" name="TextBox 4">
            <a:extLst>
              <a:ext uri="{FF2B5EF4-FFF2-40B4-BE49-F238E27FC236}">
                <a16:creationId xmlns:a16="http://schemas.microsoft.com/office/drawing/2014/main" id="{75BAE7F5-8447-4CF0-8085-EC186F790FEA}"/>
              </a:ext>
            </a:extLst>
          </p:cNvPr>
          <p:cNvSpPr txBox="1"/>
          <p:nvPr/>
        </p:nvSpPr>
        <p:spPr>
          <a:xfrm>
            <a:off x="533400" y="3718560"/>
            <a:ext cx="7450015" cy="2123658"/>
          </a:xfrm>
          <a:prstGeom prst="rect">
            <a:avLst/>
          </a:prstGeom>
          <a:noFill/>
        </p:spPr>
        <p:txBody>
          <a:bodyPr wrap="square" rtlCol="0">
            <a:spAutoFit/>
          </a:bodyPr>
          <a:lstStyle/>
          <a:p>
            <a:pPr marL="285750" indent="-285750">
              <a:buFont typeface="Arial" panose="020B0604020202020204" pitchFamily="34" charset="0"/>
              <a:buChar char="•"/>
            </a:pPr>
            <a:r>
              <a:rPr lang="en-US" sz="2200">
                <a:latin typeface="Book Antiqua" panose="02040602050305030304" pitchFamily="18" charset="0"/>
              </a:rPr>
              <a:t>Initiation and Engagement of Alcohol and Other Drug Abuse or Dependence Treatment</a:t>
            </a:r>
          </a:p>
          <a:p>
            <a:pPr marL="285750" indent="-285750">
              <a:buFont typeface="Arial" panose="020B0604020202020204" pitchFamily="34" charset="0"/>
              <a:buChar char="•"/>
            </a:pPr>
            <a:r>
              <a:rPr lang="en-US" sz="2200">
                <a:latin typeface="Book Antiqua" panose="02040602050305030304" pitchFamily="18" charset="0"/>
              </a:rPr>
              <a:t>Shared Decision-making Measures</a:t>
            </a:r>
          </a:p>
          <a:p>
            <a:pPr marL="285750" indent="-285750">
              <a:buFont typeface="Arial" panose="020B0604020202020204" pitchFamily="34" charset="0"/>
              <a:buChar char="•"/>
            </a:pPr>
            <a:r>
              <a:rPr lang="en-US" sz="2200">
                <a:latin typeface="Book Antiqua" panose="02040602050305030304" pitchFamily="18" charset="0"/>
              </a:rPr>
              <a:t>Contract Use of Continuity of Pharmacotherapy for Opioid Use Disorder</a:t>
            </a:r>
          </a:p>
          <a:p>
            <a:pPr marL="285750" indent="-285750">
              <a:buFont typeface="Arial" panose="020B0604020202020204" pitchFamily="34" charset="0"/>
              <a:buChar char="•"/>
            </a:pPr>
            <a:endParaRPr lang="en-US" sz="2200">
              <a:latin typeface="Book Antiqua" panose="02040602050305030304" pitchFamily="18" charset="0"/>
            </a:endParaRPr>
          </a:p>
        </p:txBody>
      </p:sp>
    </p:spTree>
    <p:extLst>
      <p:ext uri="{BB962C8B-B14F-4D97-AF65-F5344CB8AC3E}">
        <p14:creationId xmlns:p14="http://schemas.microsoft.com/office/powerpoint/2010/main" val="36060136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0C37-3651-46F7-9666-3953AAFB1853}"/>
              </a:ext>
            </a:extLst>
          </p:cNvPr>
          <p:cNvSpPr>
            <a:spLocks noGrp="1"/>
          </p:cNvSpPr>
          <p:nvPr>
            <p:ph type="title"/>
          </p:nvPr>
        </p:nvSpPr>
        <p:spPr>
          <a:xfrm>
            <a:off x="736599" y="109538"/>
            <a:ext cx="6613769" cy="762000"/>
          </a:xfrm>
        </p:spPr>
        <p:txBody>
          <a:bodyPr/>
          <a:lstStyle/>
          <a:p>
            <a:r>
              <a:rPr lang="en-US"/>
              <a:t>Initiation and Engagement of Alcohol and Other Drug Abuse or Dependence Treatment</a:t>
            </a:r>
          </a:p>
        </p:txBody>
      </p:sp>
      <p:sp>
        <p:nvSpPr>
          <p:cNvPr id="3" name="Content Placeholder 2">
            <a:extLst>
              <a:ext uri="{FF2B5EF4-FFF2-40B4-BE49-F238E27FC236}">
                <a16:creationId xmlns:a16="http://schemas.microsoft.com/office/drawing/2014/main" id="{4734B9BF-D53D-44A6-92A2-E396E5AB9518}"/>
              </a:ext>
            </a:extLst>
          </p:cNvPr>
          <p:cNvSpPr>
            <a:spLocks noGrp="1"/>
          </p:cNvSpPr>
          <p:nvPr>
            <p:ph sz="half" idx="1"/>
          </p:nvPr>
        </p:nvSpPr>
        <p:spPr/>
        <p:txBody>
          <a:bodyPr/>
          <a:lstStyle/>
          <a:p>
            <a:r>
              <a:rPr lang="en-US" b="0" u="sng"/>
              <a:t>Context</a:t>
            </a:r>
            <a:r>
              <a:rPr lang="en-US" b="0"/>
              <a:t>:</a:t>
            </a:r>
          </a:p>
          <a:p>
            <a:pPr lvl="1"/>
            <a:r>
              <a:rPr lang="en-US" b="0"/>
              <a:t>During the January 22</a:t>
            </a:r>
            <a:r>
              <a:rPr lang="en-US" b="0" baseline="30000"/>
              <a:t>nd</a:t>
            </a:r>
            <a:r>
              <a:rPr lang="en-US" b="0"/>
              <a:t> meeting, the Taskforce tentatively endorsed moving of the “IET” measure to the Menu Set.  The Taskforce also agreed that it would revisit the IET measure once the discussion of opioid-related measures was completed.</a:t>
            </a:r>
          </a:p>
          <a:p>
            <a:pPr lvl="1"/>
            <a:r>
              <a:rPr lang="en-US" b="0"/>
              <a:t>During the June 9</a:t>
            </a:r>
            <a:r>
              <a:rPr lang="en-US" b="0" baseline="30000"/>
              <a:t>th</a:t>
            </a:r>
            <a:r>
              <a:rPr lang="en-US" b="0"/>
              <a:t> meeting, the Taskforce endorsed replacing “Continuity of Pharmacotherapy for Opioid Use Disorder” with “Risk of Continued Opioid Use” in the Menu Set.</a:t>
            </a:r>
          </a:p>
          <a:p>
            <a:pPr lvl="1"/>
            <a:r>
              <a:rPr lang="en-US" b="0"/>
              <a:t>Lauren has shared that the Secretary would like there to be a substance use measure in the Core Set.  At present we lack such a measure in the draft 2021 Core Set.</a:t>
            </a:r>
          </a:p>
          <a:p>
            <a:endParaRPr lang="en-US"/>
          </a:p>
          <a:p>
            <a:endParaRPr lang="en-US"/>
          </a:p>
        </p:txBody>
      </p:sp>
    </p:spTree>
    <p:extLst>
      <p:ext uri="{BB962C8B-B14F-4D97-AF65-F5344CB8AC3E}">
        <p14:creationId xmlns:p14="http://schemas.microsoft.com/office/powerpoint/2010/main" val="24456163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0C37-3651-46F7-9666-3953AAFB1853}"/>
              </a:ext>
            </a:extLst>
          </p:cNvPr>
          <p:cNvSpPr>
            <a:spLocks noGrp="1"/>
          </p:cNvSpPr>
          <p:nvPr>
            <p:ph type="title"/>
          </p:nvPr>
        </p:nvSpPr>
        <p:spPr>
          <a:xfrm>
            <a:off x="736599" y="109538"/>
            <a:ext cx="6613769" cy="762000"/>
          </a:xfrm>
        </p:spPr>
        <p:txBody>
          <a:bodyPr/>
          <a:lstStyle/>
          <a:p>
            <a:r>
              <a:rPr lang="en-US"/>
              <a:t>Initiation and Engagement of Alcohol and Other Drug Abuse or Dependence Treatment</a:t>
            </a:r>
          </a:p>
        </p:txBody>
      </p:sp>
      <p:sp>
        <p:nvSpPr>
          <p:cNvPr id="3" name="Content Placeholder 2">
            <a:extLst>
              <a:ext uri="{FF2B5EF4-FFF2-40B4-BE49-F238E27FC236}">
                <a16:creationId xmlns:a16="http://schemas.microsoft.com/office/drawing/2014/main" id="{4734B9BF-D53D-44A6-92A2-E396E5AB9518}"/>
              </a:ext>
            </a:extLst>
          </p:cNvPr>
          <p:cNvSpPr>
            <a:spLocks noGrp="1"/>
          </p:cNvSpPr>
          <p:nvPr>
            <p:ph sz="half" idx="1"/>
          </p:nvPr>
        </p:nvSpPr>
        <p:spPr/>
        <p:txBody>
          <a:bodyPr/>
          <a:lstStyle/>
          <a:p>
            <a:r>
              <a:rPr lang="en-US" b="0"/>
              <a:t>NCQA is planning substantive changes to the IET specifications.  Those specifications are to be finalized and published tomorrow (July 1</a:t>
            </a:r>
            <a:r>
              <a:rPr lang="en-US" b="0" baseline="30000"/>
              <a:t>st</a:t>
            </a:r>
            <a:r>
              <a:rPr lang="en-US" b="0"/>
              <a:t>). </a:t>
            </a:r>
          </a:p>
          <a:p>
            <a:pPr lvl="1"/>
            <a:r>
              <a:rPr lang="en-US" b="0"/>
              <a:t>If the changes are indeed substantive, existing performance benchmarks will no longer apply.</a:t>
            </a:r>
          </a:p>
          <a:p>
            <a:r>
              <a:rPr lang="en-US" b="0"/>
              <a:t>Multiple organizations submitted feedback on IET during the public comment process.  The comments are presented on the next slide.</a:t>
            </a:r>
          </a:p>
          <a:p>
            <a:endParaRPr lang="en-US"/>
          </a:p>
          <a:p>
            <a:endParaRPr lang="en-US"/>
          </a:p>
        </p:txBody>
      </p:sp>
    </p:spTree>
    <p:extLst>
      <p:ext uri="{BB962C8B-B14F-4D97-AF65-F5344CB8AC3E}">
        <p14:creationId xmlns:p14="http://schemas.microsoft.com/office/powerpoint/2010/main" val="16193040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AFB8-6518-44B3-8ABC-C5FFCA96D179}"/>
              </a:ext>
            </a:extLst>
          </p:cNvPr>
          <p:cNvSpPr>
            <a:spLocks noGrp="1"/>
          </p:cNvSpPr>
          <p:nvPr>
            <p:ph type="title"/>
          </p:nvPr>
        </p:nvSpPr>
        <p:spPr>
          <a:xfrm>
            <a:off x="736599" y="109538"/>
            <a:ext cx="6252029" cy="762000"/>
          </a:xfrm>
        </p:spPr>
        <p:txBody>
          <a:bodyPr/>
          <a:lstStyle/>
          <a:p>
            <a:r>
              <a:rPr lang="en-US" sz="2200"/>
              <a:t>Public Feedback on Initiation and Engagement of Alcohol and Other Drug Abuse or Dependence Treatment </a:t>
            </a:r>
          </a:p>
        </p:txBody>
      </p:sp>
      <p:sp>
        <p:nvSpPr>
          <p:cNvPr id="3" name="Content Placeholder 2">
            <a:extLst>
              <a:ext uri="{FF2B5EF4-FFF2-40B4-BE49-F238E27FC236}">
                <a16:creationId xmlns:a16="http://schemas.microsoft.com/office/drawing/2014/main" id="{CB7DB85E-3A4D-4555-BC14-73763E016C8A}"/>
              </a:ext>
            </a:extLst>
          </p:cNvPr>
          <p:cNvSpPr>
            <a:spLocks noGrp="1"/>
          </p:cNvSpPr>
          <p:nvPr>
            <p:ph sz="half" idx="1"/>
          </p:nvPr>
        </p:nvSpPr>
        <p:spPr>
          <a:xfrm>
            <a:off x="303845" y="1262576"/>
            <a:ext cx="8536309" cy="4556234"/>
          </a:xfrm>
        </p:spPr>
        <p:txBody>
          <a:bodyPr/>
          <a:lstStyle/>
          <a:p>
            <a:r>
              <a:rPr lang="en-US"/>
              <a:t>Five organizations had feedback on this measure. </a:t>
            </a:r>
          </a:p>
          <a:p>
            <a:pPr lvl="1"/>
            <a:r>
              <a:rPr lang="en-US"/>
              <a:t>One</a:t>
            </a:r>
            <a:r>
              <a:rPr lang="en-US" b="0"/>
              <a:t> organization recommended </a:t>
            </a:r>
            <a:r>
              <a:rPr lang="en-US" b="0" u="sng"/>
              <a:t>modifying the measure</a:t>
            </a:r>
            <a:r>
              <a:rPr lang="en-US" b="0"/>
              <a:t> to allow MAT for OUD to count as more than one engagement event since it is the primary intervention.</a:t>
            </a:r>
          </a:p>
          <a:p>
            <a:pPr lvl="1"/>
            <a:r>
              <a:rPr lang="en-US"/>
              <a:t>One</a:t>
            </a:r>
            <a:r>
              <a:rPr lang="en-US" b="0"/>
              <a:t> organization recommended </a:t>
            </a:r>
            <a:r>
              <a:rPr lang="en-US" b="0" u="sng"/>
              <a:t>moving the measure to Menu status </a:t>
            </a:r>
            <a:r>
              <a:rPr lang="en-US" b="0"/>
              <a:t>given, 1) inadequate evidence for P4P at the facility level, 2) incomplete and delayed data, 3) bias towards hospital systems, and 4) inadequate risk adjustment.</a:t>
            </a:r>
          </a:p>
          <a:p>
            <a:pPr lvl="1"/>
            <a:r>
              <a:rPr lang="en-US"/>
              <a:t>Three</a:t>
            </a:r>
            <a:r>
              <a:rPr lang="en-US" b="0"/>
              <a:t> organizations recommended </a:t>
            </a:r>
            <a:r>
              <a:rPr lang="en-US" b="0" u="sng"/>
              <a:t>removing the measure</a:t>
            </a:r>
            <a:r>
              <a:rPr lang="en-US" b="0"/>
              <a:t>.  </a:t>
            </a:r>
          </a:p>
        </p:txBody>
      </p:sp>
    </p:spTree>
    <p:extLst>
      <p:ext uri="{BB962C8B-B14F-4D97-AF65-F5344CB8AC3E}">
        <p14:creationId xmlns:p14="http://schemas.microsoft.com/office/powerpoint/2010/main" val="37167980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F2B8-5A6C-490C-84A3-465CED52394D}"/>
              </a:ext>
            </a:extLst>
          </p:cNvPr>
          <p:cNvSpPr>
            <a:spLocks noGrp="1"/>
          </p:cNvSpPr>
          <p:nvPr>
            <p:ph type="title"/>
          </p:nvPr>
        </p:nvSpPr>
        <p:spPr>
          <a:xfrm>
            <a:off x="736600" y="109538"/>
            <a:ext cx="6685478" cy="762000"/>
          </a:xfrm>
        </p:spPr>
        <p:txBody>
          <a:bodyPr/>
          <a:lstStyle/>
          <a:p>
            <a:r>
              <a:rPr lang="en-US"/>
              <a:t>Follow-up on Contract Use of Continuity of Pharmacotherapy for Opioid Use Disorder</a:t>
            </a:r>
          </a:p>
        </p:txBody>
      </p:sp>
      <p:sp>
        <p:nvSpPr>
          <p:cNvPr id="3" name="Content Placeholder 2">
            <a:extLst>
              <a:ext uri="{FF2B5EF4-FFF2-40B4-BE49-F238E27FC236}">
                <a16:creationId xmlns:a16="http://schemas.microsoft.com/office/drawing/2014/main" id="{5F3243A7-CC45-4141-898E-4722F12C5BEA}"/>
              </a:ext>
            </a:extLst>
          </p:cNvPr>
          <p:cNvSpPr>
            <a:spLocks noGrp="1"/>
          </p:cNvSpPr>
          <p:nvPr>
            <p:ph sz="half" idx="1"/>
          </p:nvPr>
        </p:nvSpPr>
        <p:spPr/>
        <p:txBody>
          <a:bodyPr/>
          <a:lstStyle/>
          <a:p>
            <a:r>
              <a:rPr lang="en-US" b="0"/>
              <a:t>During the June 9</a:t>
            </a:r>
            <a:r>
              <a:rPr lang="en-US" b="0" baseline="30000"/>
              <a:t>th</a:t>
            </a:r>
            <a:r>
              <a:rPr lang="en-US" b="0"/>
              <a:t> meeting, a Taskforce member asked if any Massachusetts payers were using Continuity of Pharmacotherapy for Opioid Use Disorder in contracts.</a:t>
            </a:r>
          </a:p>
          <a:p>
            <a:r>
              <a:rPr lang="en-US" b="0"/>
              <a:t>The most recent Quality Measure Catalogue shows that one payer is using this measure in 2020 in one contract. </a:t>
            </a:r>
          </a:p>
          <a:p>
            <a:endParaRPr lang="en-US"/>
          </a:p>
        </p:txBody>
      </p:sp>
    </p:spTree>
    <p:extLst>
      <p:ext uri="{BB962C8B-B14F-4D97-AF65-F5344CB8AC3E}">
        <p14:creationId xmlns:p14="http://schemas.microsoft.com/office/powerpoint/2010/main" val="136516712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2.xml><?xml version="1.0" encoding="utf-8"?>
<ds:datastoreItem xmlns:ds="http://schemas.openxmlformats.org/officeDocument/2006/customXml" ds:itemID="{F3D51BB9-DEB6-4460-8125-E187CA6439EC}">
  <ds:schemaRefs>
    <ds:schemaRef ds:uri="http://schemas.microsoft.com/office/2006/metadata/properties"/>
    <ds:schemaRef ds:uri="http://schemas.microsoft.com/office/infopath/2007/PartnerControls"/>
    <ds:schemaRef ds:uri="d29a8555-db37-4257-91ea-e6d336cdedf2"/>
  </ds:schemaRefs>
</ds:datastoreItem>
</file>

<file path=customXml/itemProps3.xml><?xml version="1.0" encoding="utf-8"?>
<ds:datastoreItem xmlns:ds="http://schemas.openxmlformats.org/officeDocument/2006/customXml" ds:itemID="{1721700A-5582-4BB0-A8F0-0FA1E35D6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a8555-db37-4257-91ea-e6d336cdedf2"/>
    <ds:schemaRef ds:uri="34dc536f-1af3-405a-935d-0fb3b6674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0</TotalTime>
  <Words>4193</Words>
  <Application>Microsoft Office PowerPoint</Application>
  <PresentationFormat>On-screen Show (4:3)</PresentationFormat>
  <Paragraphs>586</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Book Antiqua</vt:lpstr>
      <vt:lpstr>Calibri</vt:lpstr>
      <vt:lpstr>Symbol</vt:lpstr>
      <vt:lpstr>Wingdings</vt:lpstr>
      <vt:lpstr>Wingdings 2</vt:lpstr>
      <vt:lpstr>EOHHS</vt:lpstr>
      <vt:lpstr>PowerPoint Presentation</vt:lpstr>
      <vt:lpstr>Agenda</vt:lpstr>
      <vt:lpstr>Agenda</vt:lpstr>
      <vt:lpstr>Annual Review Process</vt:lpstr>
      <vt:lpstr>Annual Review Process</vt:lpstr>
      <vt:lpstr>Initiation and Engagement of Alcohol and Other Drug Abuse or Dependence Treatment</vt:lpstr>
      <vt:lpstr>Initiation and Engagement of Alcohol and Other Drug Abuse or Dependence Treatment</vt:lpstr>
      <vt:lpstr>Public Feedback on Initiation and Engagement of Alcohol and Other Drug Abuse or Dependence Treatment </vt:lpstr>
      <vt:lpstr>Follow-up on Contract Use of Continuity of Pharmacotherapy for Opioid Use Disorder</vt:lpstr>
      <vt:lpstr>In Summary</vt:lpstr>
      <vt:lpstr>Shared Decision-making Measures</vt:lpstr>
      <vt:lpstr>Annual Review Process</vt:lpstr>
      <vt:lpstr>Revisit Refined List of New Measures for Inclusion</vt:lpstr>
      <vt:lpstr>Core Measures – Tentative for 2021</vt:lpstr>
      <vt:lpstr>Menu Measures – Tentative for 2021</vt:lpstr>
      <vt:lpstr>Monitoring Measures – Tentative for 2021</vt:lpstr>
      <vt:lpstr>Annual Review Process</vt:lpstr>
      <vt:lpstr>Public Feedback Process</vt:lpstr>
      <vt:lpstr>Public Feedback on Controlling High Blood Pressure</vt:lpstr>
      <vt:lpstr>Chlamydia Screening</vt:lpstr>
      <vt:lpstr>Breast Cancer Screening</vt:lpstr>
      <vt:lpstr>Asthma Medication Ratio</vt:lpstr>
      <vt:lpstr>Comprehensive Diabetes Care: Blood Pressure Control (&lt;140/90 mm Hg)</vt:lpstr>
      <vt:lpstr>Metabolic Monitoring for Children and Adolescents on Antipsychotics</vt:lpstr>
      <vt:lpstr>Child and Adolescent Major Depressive Disorder: Suicide Risk Assessment</vt:lpstr>
      <vt:lpstr>Follow-Up After Hospitalization for Mental Illness and Follow-up After Emergency Department Visit for Mental Health </vt:lpstr>
      <vt:lpstr>Use of Imaging Studies for Low Back Pain</vt:lpstr>
      <vt:lpstr>Public Feedback – Other Topics</vt:lpstr>
      <vt:lpstr>Annual Review Process</vt:lpstr>
      <vt:lpstr>Agenda</vt:lpstr>
      <vt:lpstr>Solicit Pediatric Measure Pilot Participants</vt:lpstr>
      <vt:lpstr>Agenda</vt:lpstr>
      <vt:lpstr>Defining Global Budget Contracts</vt:lpstr>
      <vt:lpstr>Defining Global Budget Contracts</vt:lpstr>
      <vt:lpstr>Defining Global Budget Contracts</vt:lpstr>
      <vt:lpstr>Agenda</vt:lpstr>
      <vt:lpstr>2021 Taskforce Goals and Developmental Priorities</vt:lpstr>
      <vt:lpstr>Appendix</vt:lpstr>
      <vt:lpstr>Core Measure Performance</vt:lpstr>
      <vt:lpstr>Menu Measure Performance (1 of 2)</vt:lpstr>
      <vt:lpstr>Menu Measure Performance (2 of 2)</vt:lpstr>
      <vt:lpstr>Monitoring Measure Performance</vt:lpstr>
      <vt:lpstr>Monitoring Measure Performance – Incidence of Episiotomy</vt:lpstr>
      <vt:lpstr>Most Recent Performance on  Monitoring Set Measures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1</cp:revision>
  <cp:lastPrinted>2020-01-22T12:56:50Z</cp:lastPrinted>
  <dcterms:created xsi:type="dcterms:W3CDTF">2018-07-16T19:03:48Z</dcterms:created>
  <dcterms:modified xsi:type="dcterms:W3CDTF">2020-07-02T12:20:02Z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