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entation.xml" ContentType="application/vnd.openxmlformats-officedocument.presentationml.presentation.main+xml"/>
  <Override PartName="/ppt/diagrams/data1.xml" ContentType="application/vnd.openxmlformats-officedocument.drawingml.diagramData+xml"/>
  <Override PartName="/ppt/slides/slide15.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 id="2147483755" r:id="rId2"/>
  </p:sldMasterIdLst>
  <p:notesMasterIdLst>
    <p:notesMasterId r:id="rId18"/>
  </p:notesMasterIdLst>
  <p:handoutMasterIdLst>
    <p:handoutMasterId r:id="rId19"/>
  </p:handoutMasterIdLst>
  <p:sldIdLst>
    <p:sldId id="256" r:id="rId3"/>
    <p:sldId id="271" r:id="rId4"/>
    <p:sldId id="291" r:id="rId5"/>
    <p:sldId id="295" r:id="rId6"/>
    <p:sldId id="306" r:id="rId7"/>
    <p:sldId id="257" r:id="rId8"/>
    <p:sldId id="296" r:id="rId9"/>
    <p:sldId id="286" r:id="rId10"/>
    <p:sldId id="289" r:id="rId11"/>
    <p:sldId id="303" r:id="rId12"/>
    <p:sldId id="305" r:id="rId13"/>
    <p:sldId id="297" r:id="rId14"/>
    <p:sldId id="304" r:id="rId15"/>
    <p:sldId id="276" r:id="rId16"/>
    <p:sldId id="298"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1694EED-B819-4A88-B23E-E58628355280}">
          <p14:sldIdLst>
            <p14:sldId id="256"/>
            <p14:sldId id="271"/>
            <p14:sldId id="291"/>
            <p14:sldId id="295"/>
            <p14:sldId id="306"/>
            <p14:sldId id="257"/>
            <p14:sldId id="296"/>
            <p14:sldId id="286"/>
            <p14:sldId id="289"/>
            <p14:sldId id="303"/>
            <p14:sldId id="305"/>
            <p14:sldId id="297"/>
            <p14:sldId id="304"/>
            <p14:sldId id="276"/>
            <p14:sldId id="298"/>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8" clrIdx="0"/>
  <p:cmAuthor id="1" name="ktfillo" initials="k" lastIdx="1" clrIdx="1"/>
  <p:cmAuthor id="2" name="Jones, Katarina (DPH)" initials="JK("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3366"/>
    <a:srgbClr val="4376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231" autoAdjust="0"/>
    <p:restoredTop sz="93792" autoAdjust="0"/>
  </p:normalViewPr>
  <p:slideViewPr>
    <p:cSldViewPr snapToGrid="0" snapToObjects="1">
      <p:cViewPr varScale="1">
        <p:scale>
          <a:sx n="62" d="100"/>
          <a:sy n="62" d="100"/>
        </p:scale>
        <p:origin x="360" y="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26" Type="http://schemas.openxmlformats.org/officeDocument/2006/relationships/customXml" Target="../customXml/item2.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 Id="rId27"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a:schemeClr val="accent2"/>
      <a:schemeClr val="accent3"/>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64038877-B540-47FD-B88E-3085DAC2B003}" type="doc">
      <dgm:prSet loTypeId="urn:microsoft.com/office/officeart/2018/2/layout/IconVerticalSolidList" loCatId="icon" qsTypeId="urn:microsoft.com/office/officeart/2005/8/quickstyle/simple1" qsCatId="simple" csTypeId="urn:microsoft.com/office/officeart/2018/5/colors/Iconchunking_neutralicontext_colorful2" csCatId="colorful" phldr="1"/>
      <dgm:spPr/>
      <dgm:t>
        <a:bodyPr/>
        <a:lstStyle/>
        <a:p>
          <a:endParaRPr lang="en-US"/>
        </a:p>
      </dgm:t>
    </dgm:pt>
    <dgm:pt modelId="{21D9DF8B-28C2-4D81-BAC3-8B2A71DDB319}">
      <dgm:prSet custT="1"/>
      <dgm:spPr/>
      <dgm:t>
        <a:bodyPr/>
        <a:lstStyle/>
        <a:p>
          <a:pPr>
            <a:lnSpc>
              <a:spcPct val="100000"/>
            </a:lnSpc>
          </a:pPr>
          <a:r>
            <a:rPr lang="en-US" sz="2400" dirty="0"/>
            <a:t>EOHHS Quality Measure Alignment Taskforce seeks to incorporate a health equity perspective into the development and reporting of quality measures in the aligned measure set   </a:t>
          </a:r>
        </a:p>
      </dgm:t>
    </dgm:pt>
    <dgm:pt modelId="{A0F27C27-4D54-48C9-8559-C20B41CCF5E6}" type="parTrans" cxnId="{53A92CA6-DFD8-421A-983C-8D4886029580}">
      <dgm:prSet/>
      <dgm:spPr/>
      <dgm:t>
        <a:bodyPr/>
        <a:lstStyle/>
        <a:p>
          <a:endParaRPr lang="en-US"/>
        </a:p>
      </dgm:t>
    </dgm:pt>
    <dgm:pt modelId="{B2FF73AA-E610-4EBB-A9F5-A3B2ADF88078}" type="sibTrans" cxnId="{53A92CA6-DFD8-421A-983C-8D4886029580}">
      <dgm:prSet/>
      <dgm:spPr/>
      <dgm:t>
        <a:bodyPr/>
        <a:lstStyle/>
        <a:p>
          <a:endParaRPr lang="en-US"/>
        </a:p>
      </dgm:t>
    </dgm:pt>
    <dgm:pt modelId="{3239E33E-F9E3-4204-BEE7-A482B58758FB}">
      <dgm:prSet/>
      <dgm:spPr/>
      <dgm:t>
        <a:bodyPr/>
        <a:lstStyle/>
        <a:p>
          <a:pPr>
            <a:lnSpc>
              <a:spcPct val="100000"/>
            </a:lnSpc>
          </a:pPr>
          <a:r>
            <a:rPr lang="en-US" dirty="0"/>
            <a:t>Findings from the design and pilot of this form as well as group member discussions were used to draft recommendations on next steps and feasibility of stratifying the measures by key demographic and social determinant populations</a:t>
          </a:r>
        </a:p>
      </dgm:t>
    </dgm:pt>
    <dgm:pt modelId="{2219A413-6F76-47FA-815B-6FEB4BE8B7FC}" type="parTrans" cxnId="{29BB3954-D36B-4825-89FC-B9AC1AEA5D3A}">
      <dgm:prSet/>
      <dgm:spPr/>
      <dgm:t>
        <a:bodyPr/>
        <a:lstStyle/>
        <a:p>
          <a:endParaRPr lang="en-US"/>
        </a:p>
      </dgm:t>
    </dgm:pt>
    <dgm:pt modelId="{E44E88AD-4A22-41E0-B787-C0BB1F83C212}" type="sibTrans" cxnId="{29BB3954-D36B-4825-89FC-B9AC1AEA5D3A}">
      <dgm:prSet/>
      <dgm:spPr/>
      <dgm:t>
        <a:bodyPr/>
        <a:lstStyle/>
        <a:p>
          <a:endParaRPr lang="en-US"/>
        </a:p>
      </dgm:t>
    </dgm:pt>
    <dgm:pt modelId="{BEB0DDE5-CE69-41C2-A9B0-D1F2DE9EAD96}">
      <dgm:prSet custT="1"/>
      <dgm:spPr/>
      <dgm:t>
        <a:bodyPr/>
        <a:lstStyle/>
        <a:p>
          <a:pPr>
            <a:lnSpc>
              <a:spcPct val="100000"/>
            </a:lnSpc>
          </a:pPr>
          <a:r>
            <a:rPr lang="en-US" sz="2400" dirty="0"/>
            <a:t>In response to QAT request, the Health Equity Workgroup designed and piloted a data collection form </a:t>
          </a:r>
        </a:p>
      </dgm:t>
    </dgm:pt>
    <dgm:pt modelId="{93A92EEE-2441-4878-BBB0-28E80362BB36}" type="parTrans" cxnId="{9233B0B9-7453-4CCA-B756-49F8B3E65008}">
      <dgm:prSet/>
      <dgm:spPr/>
      <dgm:t>
        <a:bodyPr/>
        <a:lstStyle/>
        <a:p>
          <a:endParaRPr lang="en-US"/>
        </a:p>
      </dgm:t>
    </dgm:pt>
    <dgm:pt modelId="{9F8245FD-CAD5-4DB2-9EDD-9B2770F155D0}" type="sibTrans" cxnId="{9233B0B9-7453-4CCA-B756-49F8B3E65008}">
      <dgm:prSet/>
      <dgm:spPr/>
      <dgm:t>
        <a:bodyPr/>
        <a:lstStyle/>
        <a:p>
          <a:endParaRPr lang="en-US"/>
        </a:p>
      </dgm:t>
    </dgm:pt>
    <dgm:pt modelId="{8BDE2500-12C3-4991-9355-7AD57866E057}" type="pres">
      <dgm:prSet presAssocID="{64038877-B540-47FD-B88E-3085DAC2B003}" presName="root" presStyleCnt="0">
        <dgm:presLayoutVars>
          <dgm:dir/>
          <dgm:resizeHandles val="exact"/>
        </dgm:presLayoutVars>
      </dgm:prSet>
      <dgm:spPr/>
    </dgm:pt>
    <dgm:pt modelId="{F1F61856-5428-443A-BCC1-6A38D293CBCB}" type="pres">
      <dgm:prSet presAssocID="{21D9DF8B-28C2-4D81-BAC3-8B2A71DDB319}" presName="compNode" presStyleCnt="0"/>
      <dgm:spPr/>
    </dgm:pt>
    <dgm:pt modelId="{05084B4B-3AF6-4C18-B1D6-AD21F76BFC71}" type="pres">
      <dgm:prSet presAssocID="{21D9DF8B-28C2-4D81-BAC3-8B2A71DDB319}" presName="bgRect" presStyleLbl="bgShp" presStyleIdx="0" presStyleCnt="3" custScaleX="98151" custScaleY="94908" custLinFactNeighborX="2" custLinFactNeighborY="-64843"/>
      <dgm:spPr/>
    </dgm:pt>
    <dgm:pt modelId="{3110887C-B717-45C1-9730-65928479E082}" type="pres">
      <dgm:prSet presAssocID="{21D9DF8B-28C2-4D81-BAC3-8B2A71DDB319}" presName="iconRect" presStyleLbl="node1" presStyleIdx="0" presStyleCnt="3" custScaleX="137181" custScaleY="133528" custLinFactNeighborX="-1357" custLinFactNeighborY="-2871"/>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Research"/>
        </a:ext>
      </dgm:extLst>
    </dgm:pt>
    <dgm:pt modelId="{94AE88F8-AD9E-4E27-BF02-7BC3EBB0FCEE}" type="pres">
      <dgm:prSet presAssocID="{21D9DF8B-28C2-4D81-BAC3-8B2A71DDB319}" presName="spaceRect" presStyleCnt="0"/>
      <dgm:spPr/>
    </dgm:pt>
    <dgm:pt modelId="{DF1C0016-85F6-457C-A79B-3FF5F8D7396C}" type="pres">
      <dgm:prSet presAssocID="{21D9DF8B-28C2-4D81-BAC3-8B2A71DDB319}" presName="parTx" presStyleLbl="revTx" presStyleIdx="0" presStyleCnt="3" custScaleY="97864" custLinFactNeighborY="-64661">
        <dgm:presLayoutVars>
          <dgm:chMax val="0"/>
          <dgm:chPref val="0"/>
        </dgm:presLayoutVars>
      </dgm:prSet>
      <dgm:spPr/>
    </dgm:pt>
    <dgm:pt modelId="{BB0E5814-02CF-444E-B1D8-72965C18202F}" type="pres">
      <dgm:prSet presAssocID="{B2FF73AA-E610-4EBB-A9F5-A3B2ADF88078}" presName="sibTrans" presStyleCnt="0"/>
      <dgm:spPr/>
    </dgm:pt>
    <dgm:pt modelId="{5829AFBF-A8B4-48DC-BCD4-866D445E0E02}" type="pres">
      <dgm:prSet presAssocID="{BEB0DDE5-CE69-41C2-A9B0-D1F2DE9EAD96}" presName="compNode" presStyleCnt="0"/>
      <dgm:spPr/>
    </dgm:pt>
    <dgm:pt modelId="{7AC0FAB1-23ED-4E75-A213-0B865F1A8921}" type="pres">
      <dgm:prSet presAssocID="{BEB0DDE5-CE69-41C2-A9B0-D1F2DE9EAD96}" presName="bgRect" presStyleLbl="bgShp" presStyleIdx="1" presStyleCnt="3"/>
      <dgm:spPr/>
    </dgm:pt>
    <dgm:pt modelId="{49DBD14E-8976-4CFF-884A-0ACC83EF4975}" type="pres">
      <dgm:prSet presAssocID="{BEB0DDE5-CE69-41C2-A9B0-D1F2DE9EAD96}" presName="iconRect" presStyleLbl="node1" presStyleIdx="1" presStyleCnt="3" custScaleX="151512" custScaleY="166115" custLinFactNeighborX="-8668" custLinFactNeighborY="4581"/>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Presentation with checklist"/>
        </a:ext>
      </dgm:extLst>
    </dgm:pt>
    <dgm:pt modelId="{34AC1863-DAAD-4766-8415-1DCDC404294E}" type="pres">
      <dgm:prSet presAssocID="{BEB0DDE5-CE69-41C2-A9B0-D1F2DE9EAD96}" presName="spaceRect" presStyleCnt="0"/>
      <dgm:spPr/>
    </dgm:pt>
    <dgm:pt modelId="{78FBF02B-8020-4136-B4B5-45A0BB880625}" type="pres">
      <dgm:prSet presAssocID="{BEB0DDE5-CE69-41C2-A9B0-D1F2DE9EAD96}" presName="parTx" presStyleLbl="revTx" presStyleIdx="1" presStyleCnt="3">
        <dgm:presLayoutVars>
          <dgm:chMax val="0"/>
          <dgm:chPref val="0"/>
        </dgm:presLayoutVars>
      </dgm:prSet>
      <dgm:spPr/>
    </dgm:pt>
    <dgm:pt modelId="{8A7A5BC9-A9A4-4EF2-9D12-6340AEDD0867}" type="pres">
      <dgm:prSet presAssocID="{9F8245FD-CAD5-4DB2-9EDD-9B2770F155D0}" presName="sibTrans" presStyleCnt="0"/>
      <dgm:spPr/>
    </dgm:pt>
    <dgm:pt modelId="{EDCB6999-65B2-4723-95CD-43A4245032C1}" type="pres">
      <dgm:prSet presAssocID="{3239E33E-F9E3-4204-BEE7-A482B58758FB}" presName="compNode" presStyleCnt="0"/>
      <dgm:spPr/>
    </dgm:pt>
    <dgm:pt modelId="{C7D2E7B0-D21D-4E5C-B760-6D17CBAF4D7C}" type="pres">
      <dgm:prSet presAssocID="{3239E33E-F9E3-4204-BEE7-A482B58758FB}" presName="bgRect" presStyleLbl="bgShp" presStyleIdx="2" presStyleCnt="3" custLinFactNeighborY="18922"/>
      <dgm:spPr>
        <a:solidFill>
          <a:schemeClr val="accent5"/>
        </a:solidFill>
      </dgm:spPr>
    </dgm:pt>
    <dgm:pt modelId="{C490E0CB-C8E2-43B7-8616-D0CE5575EDBF}" type="pres">
      <dgm:prSet presAssocID="{3239E33E-F9E3-4204-BEE7-A482B58758FB}" presName="iconRect" presStyleLbl="node1" presStyleIdx="2" presStyleCnt="3" custScaleX="145734" custScaleY="137709" custLinFactNeighborX="-7223" custLinFactNeighborY="433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siness Growth"/>
        </a:ext>
      </dgm:extLst>
    </dgm:pt>
    <dgm:pt modelId="{A2D71ED2-F4D2-4B33-AD3B-8CCBC241349E}" type="pres">
      <dgm:prSet presAssocID="{3239E33E-F9E3-4204-BEE7-A482B58758FB}" presName="spaceRect" presStyleCnt="0"/>
      <dgm:spPr/>
    </dgm:pt>
    <dgm:pt modelId="{767FFDAE-6296-4F33-8C09-FED686DD00B9}" type="pres">
      <dgm:prSet presAssocID="{3239E33E-F9E3-4204-BEE7-A482B58758FB}" presName="parTx" presStyleLbl="revTx" presStyleIdx="2" presStyleCnt="3">
        <dgm:presLayoutVars>
          <dgm:chMax val="0"/>
          <dgm:chPref val="0"/>
        </dgm:presLayoutVars>
      </dgm:prSet>
      <dgm:spPr/>
    </dgm:pt>
  </dgm:ptLst>
  <dgm:cxnLst>
    <dgm:cxn modelId="{07C77C3A-300A-4200-97B3-72DF0EC76203}" type="presOf" srcId="{BEB0DDE5-CE69-41C2-A9B0-D1F2DE9EAD96}" destId="{78FBF02B-8020-4136-B4B5-45A0BB880625}" srcOrd="0" destOrd="0" presId="urn:microsoft.com/office/officeart/2018/2/layout/IconVerticalSolidList"/>
    <dgm:cxn modelId="{29BB3954-D36B-4825-89FC-B9AC1AEA5D3A}" srcId="{64038877-B540-47FD-B88E-3085DAC2B003}" destId="{3239E33E-F9E3-4204-BEE7-A482B58758FB}" srcOrd="2" destOrd="0" parTransId="{2219A413-6F76-47FA-815B-6FEB4BE8B7FC}" sibTransId="{E44E88AD-4A22-41E0-B787-C0BB1F83C212}"/>
    <dgm:cxn modelId="{29FAE478-B005-46CD-A4D2-114CA8A16451}" type="presOf" srcId="{21D9DF8B-28C2-4D81-BAC3-8B2A71DDB319}" destId="{DF1C0016-85F6-457C-A79B-3FF5F8D7396C}" srcOrd="0" destOrd="0" presId="urn:microsoft.com/office/officeart/2018/2/layout/IconVerticalSolidList"/>
    <dgm:cxn modelId="{B34DDE81-8F79-49AA-B114-735DDE95583C}" type="presOf" srcId="{64038877-B540-47FD-B88E-3085DAC2B003}" destId="{8BDE2500-12C3-4991-9355-7AD57866E057}" srcOrd="0" destOrd="0" presId="urn:microsoft.com/office/officeart/2018/2/layout/IconVerticalSolidList"/>
    <dgm:cxn modelId="{53A92CA6-DFD8-421A-983C-8D4886029580}" srcId="{64038877-B540-47FD-B88E-3085DAC2B003}" destId="{21D9DF8B-28C2-4D81-BAC3-8B2A71DDB319}" srcOrd="0" destOrd="0" parTransId="{A0F27C27-4D54-48C9-8559-C20B41CCF5E6}" sibTransId="{B2FF73AA-E610-4EBB-A9F5-A3B2ADF88078}"/>
    <dgm:cxn modelId="{9233B0B9-7453-4CCA-B756-49F8B3E65008}" srcId="{64038877-B540-47FD-B88E-3085DAC2B003}" destId="{BEB0DDE5-CE69-41C2-A9B0-D1F2DE9EAD96}" srcOrd="1" destOrd="0" parTransId="{93A92EEE-2441-4878-BBB0-28E80362BB36}" sibTransId="{9F8245FD-CAD5-4DB2-9EDD-9B2770F155D0}"/>
    <dgm:cxn modelId="{97590DD1-4D40-4BC9-AE62-1036544FC5C8}" type="presOf" srcId="{3239E33E-F9E3-4204-BEE7-A482B58758FB}" destId="{767FFDAE-6296-4F33-8C09-FED686DD00B9}" srcOrd="0" destOrd="0" presId="urn:microsoft.com/office/officeart/2018/2/layout/IconVerticalSolidList"/>
    <dgm:cxn modelId="{1206CB01-F11B-4992-9A5F-E111F6DDF85D}" type="presParOf" srcId="{8BDE2500-12C3-4991-9355-7AD57866E057}" destId="{F1F61856-5428-443A-BCC1-6A38D293CBCB}" srcOrd="0" destOrd="0" presId="urn:microsoft.com/office/officeart/2018/2/layout/IconVerticalSolidList"/>
    <dgm:cxn modelId="{621C5EF8-1710-4E1E-A285-8D3FE86E8462}" type="presParOf" srcId="{F1F61856-5428-443A-BCC1-6A38D293CBCB}" destId="{05084B4B-3AF6-4C18-B1D6-AD21F76BFC71}" srcOrd="0" destOrd="0" presId="urn:microsoft.com/office/officeart/2018/2/layout/IconVerticalSolidList"/>
    <dgm:cxn modelId="{10D74362-F169-4E32-9D9F-D1BE3E9042F0}" type="presParOf" srcId="{F1F61856-5428-443A-BCC1-6A38D293CBCB}" destId="{3110887C-B717-45C1-9730-65928479E082}" srcOrd="1" destOrd="0" presId="urn:microsoft.com/office/officeart/2018/2/layout/IconVerticalSolidList"/>
    <dgm:cxn modelId="{B4F2E9D2-17CD-486A-A636-40EB810D2459}" type="presParOf" srcId="{F1F61856-5428-443A-BCC1-6A38D293CBCB}" destId="{94AE88F8-AD9E-4E27-BF02-7BC3EBB0FCEE}" srcOrd="2" destOrd="0" presId="urn:microsoft.com/office/officeart/2018/2/layout/IconVerticalSolidList"/>
    <dgm:cxn modelId="{86BCE3B5-20E1-4082-A90E-01D269282948}" type="presParOf" srcId="{F1F61856-5428-443A-BCC1-6A38D293CBCB}" destId="{DF1C0016-85F6-457C-A79B-3FF5F8D7396C}" srcOrd="3" destOrd="0" presId="urn:microsoft.com/office/officeart/2018/2/layout/IconVerticalSolidList"/>
    <dgm:cxn modelId="{73934C46-A2D8-4149-A94A-6D069F8D08BC}" type="presParOf" srcId="{8BDE2500-12C3-4991-9355-7AD57866E057}" destId="{BB0E5814-02CF-444E-B1D8-72965C18202F}" srcOrd="1" destOrd="0" presId="urn:microsoft.com/office/officeart/2018/2/layout/IconVerticalSolidList"/>
    <dgm:cxn modelId="{A9C9E5AA-4DF4-4A31-9AF0-EC777C1857BA}" type="presParOf" srcId="{8BDE2500-12C3-4991-9355-7AD57866E057}" destId="{5829AFBF-A8B4-48DC-BCD4-866D445E0E02}" srcOrd="2" destOrd="0" presId="urn:microsoft.com/office/officeart/2018/2/layout/IconVerticalSolidList"/>
    <dgm:cxn modelId="{69CCBC14-2F95-4CB0-B50A-E74EF9FC5CD0}" type="presParOf" srcId="{5829AFBF-A8B4-48DC-BCD4-866D445E0E02}" destId="{7AC0FAB1-23ED-4E75-A213-0B865F1A8921}" srcOrd="0" destOrd="0" presId="urn:microsoft.com/office/officeart/2018/2/layout/IconVerticalSolidList"/>
    <dgm:cxn modelId="{5D2AA2BC-CF66-43B5-9362-2F35BC23C9E2}" type="presParOf" srcId="{5829AFBF-A8B4-48DC-BCD4-866D445E0E02}" destId="{49DBD14E-8976-4CFF-884A-0ACC83EF4975}" srcOrd="1" destOrd="0" presId="urn:microsoft.com/office/officeart/2018/2/layout/IconVerticalSolidList"/>
    <dgm:cxn modelId="{EB30CEFE-EBBD-4E2A-82AC-674331848D37}" type="presParOf" srcId="{5829AFBF-A8B4-48DC-BCD4-866D445E0E02}" destId="{34AC1863-DAAD-4766-8415-1DCDC404294E}" srcOrd="2" destOrd="0" presId="urn:microsoft.com/office/officeart/2018/2/layout/IconVerticalSolidList"/>
    <dgm:cxn modelId="{121268CA-4A98-49F4-966B-69B987B3C7D4}" type="presParOf" srcId="{5829AFBF-A8B4-48DC-BCD4-866D445E0E02}" destId="{78FBF02B-8020-4136-B4B5-45A0BB880625}" srcOrd="3" destOrd="0" presId="urn:microsoft.com/office/officeart/2018/2/layout/IconVerticalSolidList"/>
    <dgm:cxn modelId="{118719D8-F1FA-4FCA-8CFE-DFB8C30E703F}" type="presParOf" srcId="{8BDE2500-12C3-4991-9355-7AD57866E057}" destId="{8A7A5BC9-A9A4-4EF2-9D12-6340AEDD0867}" srcOrd="3" destOrd="0" presId="urn:microsoft.com/office/officeart/2018/2/layout/IconVerticalSolidList"/>
    <dgm:cxn modelId="{C9E59DDD-5B84-4F55-A9EE-24B471149C8C}" type="presParOf" srcId="{8BDE2500-12C3-4991-9355-7AD57866E057}" destId="{EDCB6999-65B2-4723-95CD-43A4245032C1}" srcOrd="4" destOrd="0" presId="urn:microsoft.com/office/officeart/2018/2/layout/IconVerticalSolidList"/>
    <dgm:cxn modelId="{7C7BFDC6-6940-4D2E-9D60-586DD8F52294}" type="presParOf" srcId="{EDCB6999-65B2-4723-95CD-43A4245032C1}" destId="{C7D2E7B0-D21D-4E5C-B760-6D17CBAF4D7C}" srcOrd="0" destOrd="0" presId="urn:microsoft.com/office/officeart/2018/2/layout/IconVerticalSolidList"/>
    <dgm:cxn modelId="{66AC8B3E-9BD4-4673-9FFD-CCB8AE556DE3}" type="presParOf" srcId="{EDCB6999-65B2-4723-95CD-43A4245032C1}" destId="{C490E0CB-C8E2-43B7-8616-D0CE5575EDBF}" srcOrd="1" destOrd="0" presId="urn:microsoft.com/office/officeart/2018/2/layout/IconVerticalSolidList"/>
    <dgm:cxn modelId="{DAE64683-8A7B-48CB-9D71-416F9D6F5E22}" type="presParOf" srcId="{EDCB6999-65B2-4723-95CD-43A4245032C1}" destId="{A2D71ED2-F4D2-4B33-AD3B-8CCBC241349E}" srcOrd="2" destOrd="0" presId="urn:microsoft.com/office/officeart/2018/2/layout/IconVerticalSolidList"/>
    <dgm:cxn modelId="{4D515BDB-B74E-4051-92C3-54851E88A79C}" type="presParOf" srcId="{EDCB6999-65B2-4723-95CD-43A4245032C1}" destId="{767FFDAE-6296-4F33-8C09-FED686DD00B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084B4B-3AF6-4C18-B1D6-AD21F76BFC71}">
      <dsp:nvSpPr>
        <dsp:cNvPr id="0" name=""/>
        <dsp:cNvSpPr/>
      </dsp:nvSpPr>
      <dsp:spPr>
        <a:xfrm>
          <a:off x="213" y="0"/>
          <a:ext cx="10492603" cy="147616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10887C-B717-45C1-9730-65928479E082}">
      <dsp:nvSpPr>
        <dsp:cNvPr id="0" name=""/>
        <dsp:cNvSpPr/>
      </dsp:nvSpPr>
      <dsp:spPr>
        <a:xfrm>
          <a:off x="201024" y="182653"/>
          <a:ext cx="1173512" cy="114226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F1C0016-85F6-457C-A79B-3FF5F8D7396C}">
      <dsp:nvSpPr>
        <dsp:cNvPr id="0" name=""/>
        <dsp:cNvSpPr/>
      </dsp:nvSpPr>
      <dsp:spPr>
        <a:xfrm>
          <a:off x="1697610" y="0"/>
          <a:ext cx="8893825" cy="1522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4609" tIns="164609" rIns="164609" bIns="164609" numCol="1" spcCol="1270" anchor="ctr" anchorCtr="0">
          <a:noAutofit/>
        </a:bodyPr>
        <a:lstStyle/>
        <a:p>
          <a:pPr marL="0" lvl="0" indent="0" algn="l" defTabSz="1066800">
            <a:lnSpc>
              <a:spcPct val="100000"/>
            </a:lnSpc>
            <a:spcBef>
              <a:spcPct val="0"/>
            </a:spcBef>
            <a:spcAft>
              <a:spcPct val="35000"/>
            </a:spcAft>
            <a:buNone/>
          </a:pPr>
          <a:r>
            <a:rPr lang="en-US" sz="2400" kern="1200" dirty="0"/>
            <a:t>EOHHS Quality Measure Alignment Taskforce seeks to incorporate a health equity perspective into the development and reporting of quality measures in the aligned measure set   </a:t>
          </a:r>
        </a:p>
      </dsp:txBody>
      <dsp:txXfrm>
        <a:off x="1697610" y="0"/>
        <a:ext cx="8893825" cy="1522138"/>
      </dsp:txXfrm>
    </dsp:sp>
    <dsp:sp modelId="{7AC0FAB1-23ED-4E75-A213-0B865F1A8921}">
      <dsp:nvSpPr>
        <dsp:cNvPr id="0" name=""/>
        <dsp:cNvSpPr/>
      </dsp:nvSpPr>
      <dsp:spPr>
        <a:xfrm>
          <a:off x="0" y="1944865"/>
          <a:ext cx="10690267" cy="1555361"/>
        </a:xfrm>
        <a:prstGeom prst="roundRect">
          <a:avLst>
            <a:gd name="adj" fmla="val 10000"/>
          </a:avLst>
        </a:prstGeom>
        <a:solidFill>
          <a:schemeClr val="accent2">
            <a:hueOff val="-3670562"/>
            <a:satOff val="16196"/>
            <a:lumOff val="-2745"/>
            <a:alphaOff val="0"/>
          </a:schemeClr>
        </a:solidFill>
        <a:ln>
          <a:noFill/>
        </a:ln>
        <a:effectLst/>
      </dsp:spPr>
      <dsp:style>
        <a:lnRef idx="0">
          <a:scrgbClr r="0" g="0" b="0"/>
        </a:lnRef>
        <a:fillRef idx="1">
          <a:scrgbClr r="0" g="0" b="0"/>
        </a:fillRef>
        <a:effectRef idx="0">
          <a:scrgbClr r="0" g="0" b="0"/>
        </a:effectRef>
        <a:fontRef idx="minor"/>
      </dsp:style>
    </dsp:sp>
    <dsp:sp modelId="{49DBD14E-8976-4CFF-884A-0ACC83EF4975}">
      <dsp:nvSpPr>
        <dsp:cNvPr id="0" name=""/>
        <dsp:cNvSpPr/>
      </dsp:nvSpPr>
      <dsp:spPr>
        <a:xfrm>
          <a:off x="176017" y="2051220"/>
          <a:ext cx="1296107" cy="142102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5875"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FBF02B-8020-4136-B4B5-45A0BB880625}">
      <dsp:nvSpPr>
        <dsp:cNvPr id="0" name=""/>
        <dsp:cNvSpPr/>
      </dsp:nvSpPr>
      <dsp:spPr>
        <a:xfrm>
          <a:off x="1796441" y="1944865"/>
          <a:ext cx="8893825" cy="15553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4609" tIns="164609" rIns="164609" bIns="164609" numCol="1" spcCol="1270" anchor="ctr" anchorCtr="0">
          <a:noAutofit/>
        </a:bodyPr>
        <a:lstStyle/>
        <a:p>
          <a:pPr marL="0" lvl="0" indent="0" algn="l" defTabSz="1066800">
            <a:lnSpc>
              <a:spcPct val="100000"/>
            </a:lnSpc>
            <a:spcBef>
              <a:spcPct val="0"/>
            </a:spcBef>
            <a:spcAft>
              <a:spcPct val="35000"/>
            </a:spcAft>
            <a:buNone/>
          </a:pPr>
          <a:r>
            <a:rPr lang="en-US" sz="2400" kern="1200" dirty="0"/>
            <a:t>In response to QAT request, the Health Equity Workgroup designed and piloted a data collection form </a:t>
          </a:r>
        </a:p>
      </dsp:txBody>
      <dsp:txXfrm>
        <a:off x="1796441" y="1944865"/>
        <a:ext cx="8893825" cy="1555361"/>
      </dsp:txXfrm>
    </dsp:sp>
    <dsp:sp modelId="{C7D2E7B0-D21D-4E5C-B760-6D17CBAF4D7C}">
      <dsp:nvSpPr>
        <dsp:cNvPr id="0" name=""/>
        <dsp:cNvSpPr/>
      </dsp:nvSpPr>
      <dsp:spPr>
        <a:xfrm>
          <a:off x="0" y="3889731"/>
          <a:ext cx="10690267" cy="1555361"/>
        </a:xfrm>
        <a:prstGeom prst="roundRect">
          <a:avLst>
            <a:gd name="adj" fmla="val 10000"/>
          </a:avLst>
        </a:prstGeom>
        <a:solidFill>
          <a:schemeClr val="accent5"/>
        </a:solidFill>
        <a:ln>
          <a:noFill/>
        </a:ln>
        <a:effectLst/>
      </dsp:spPr>
      <dsp:style>
        <a:lnRef idx="0">
          <a:scrgbClr r="0" g="0" b="0"/>
        </a:lnRef>
        <a:fillRef idx="1">
          <a:scrgbClr r="0" g="0" b="0"/>
        </a:fillRef>
        <a:effectRef idx="0">
          <a:scrgbClr r="0" g="0" b="0"/>
        </a:effectRef>
        <a:fontRef idx="minor"/>
      </dsp:style>
    </dsp:sp>
    <dsp:sp modelId="{C490E0CB-C8E2-43B7-8616-D0CE5575EDBF}">
      <dsp:nvSpPr>
        <dsp:cNvPr id="0" name=""/>
        <dsp:cNvSpPr/>
      </dsp:nvSpPr>
      <dsp:spPr>
        <a:xfrm>
          <a:off x="213092" y="4114799"/>
          <a:ext cx="1246679" cy="117802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67FFDAE-6296-4F33-8C09-FED686DD00B9}">
      <dsp:nvSpPr>
        <dsp:cNvPr id="0" name=""/>
        <dsp:cNvSpPr/>
      </dsp:nvSpPr>
      <dsp:spPr>
        <a:xfrm>
          <a:off x="1796441" y="3889067"/>
          <a:ext cx="8893825" cy="15553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4609" tIns="164609" rIns="164609" bIns="164609" numCol="1" spcCol="1270" anchor="ctr" anchorCtr="0">
          <a:noAutofit/>
        </a:bodyPr>
        <a:lstStyle/>
        <a:p>
          <a:pPr marL="0" lvl="0" indent="0" algn="l" defTabSz="977900">
            <a:lnSpc>
              <a:spcPct val="100000"/>
            </a:lnSpc>
            <a:spcBef>
              <a:spcPct val="0"/>
            </a:spcBef>
            <a:spcAft>
              <a:spcPct val="35000"/>
            </a:spcAft>
            <a:buNone/>
          </a:pPr>
          <a:r>
            <a:rPr lang="en-US" sz="2200" kern="1200" dirty="0"/>
            <a:t>Findings from the design and pilot of this form as well as group member discussions were used to draft recommendations on next steps and feasibility of stratifying the measures by key demographic and social determinant populations</a:t>
          </a:r>
        </a:p>
      </dsp:txBody>
      <dsp:txXfrm>
        <a:off x="1796441" y="3889067"/>
        <a:ext cx="8893825" cy="155536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0157500-80B3-4580-96CF-79B9887643F4}" type="datetimeFigureOut">
              <a:rPr lang="en-US" smtClean="0"/>
              <a:t>7/13/2020</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BE98D1D-ACAC-4224-BD97-FC7829A208F1}" type="slidenum">
              <a:rPr lang="en-US" smtClean="0"/>
              <a:t>‹#›</a:t>
            </a:fld>
            <a:endParaRPr lang="en-US"/>
          </a:p>
        </p:txBody>
      </p:sp>
    </p:spTree>
    <p:extLst>
      <p:ext uri="{BB962C8B-B14F-4D97-AF65-F5344CB8AC3E}">
        <p14:creationId xmlns:p14="http://schemas.microsoft.com/office/powerpoint/2010/main" val="3099943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A6C4BF5-E566-BD4E-BF84-8EF979555B2D}" type="datetimeFigureOut">
              <a:rPr lang="en-US" smtClean="0"/>
              <a:t>7/13/2020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34CBBDB-52D0-FE4C-8729-D7393D454E10}" type="slidenum">
              <a:rPr lang="en-US" smtClean="0"/>
              <a:t>‹#›</a:t>
            </a:fld>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10307836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SS-Title?</a:t>
            </a:r>
          </a:p>
        </p:txBody>
      </p:sp>
      <p:sp>
        <p:nvSpPr>
          <p:cNvPr id="4" name="Slide Number Placeholder 3"/>
          <p:cNvSpPr>
            <a:spLocks noGrp="1"/>
          </p:cNvSpPr>
          <p:nvPr>
            <p:ph type="sldNum" sz="quarter" idx="10"/>
          </p:nvPr>
        </p:nvSpPr>
        <p:spPr/>
        <p:txBody>
          <a:bodyPr/>
          <a:lstStyle/>
          <a:p>
            <a:fld id="{864EF32E-05AB-4D16-B99D-3E16B48EDCA2}" type="slidenum">
              <a:rPr lang="en-US" smtClean="0"/>
              <a:t>14</a:t>
            </a:fld>
            <a:endParaRPr lang="en-US"/>
          </a:p>
        </p:txBody>
      </p:sp>
    </p:spTree>
    <p:extLst>
      <p:ext uri="{BB962C8B-B14F-4D97-AF65-F5344CB8AC3E}">
        <p14:creationId xmlns:p14="http://schemas.microsoft.com/office/powerpoint/2010/main" val="33976056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4EF32E-05AB-4D16-B99D-3E16B48EDCA2}" type="slidenum">
              <a:rPr lang="en-US" smtClean="0"/>
              <a:t>15</a:t>
            </a:fld>
            <a:endParaRPr lang="en-US"/>
          </a:p>
        </p:txBody>
      </p:sp>
    </p:spTree>
    <p:extLst>
      <p:ext uri="{BB962C8B-B14F-4D97-AF65-F5344CB8AC3E}">
        <p14:creationId xmlns:p14="http://schemas.microsoft.com/office/powerpoint/2010/main" val="736156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3293200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1016540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included: disability status, mental health, clothing, childcare, healthcare, safety/security/domestic abuse, substance addiction, housing risks (mold, lead paint, water leaks), legal help</a:t>
            </a:r>
          </a:p>
          <a:p>
            <a:endParaRPr lang="en-US" dirty="0"/>
          </a:p>
          <a:p>
            <a:r>
              <a:rPr lang="en-US" dirty="0"/>
              <a:t>Demo: mostly at registration, administrative staff collecting; usually not revisited</a:t>
            </a:r>
          </a:p>
          <a:p>
            <a:endParaRPr lang="en-US" dirty="0"/>
          </a:p>
          <a:p>
            <a:endParaRPr lang="en-US" dirty="0"/>
          </a:p>
          <a:p>
            <a:endParaRPr lang="en-US" dirty="0"/>
          </a:p>
          <a:p>
            <a:r>
              <a:rPr lang="en-US" dirty="0"/>
              <a:t>SDOH: collected at visits, by providers, usually collected multiple times over time</a:t>
            </a:r>
          </a:p>
          <a:p>
            <a:endParaRPr lang="en-US" dirty="0"/>
          </a:p>
          <a:p>
            <a:r>
              <a:rPr lang="en-US" dirty="0"/>
              <a:t>Lots of shared starting points for tools: </a:t>
            </a:r>
            <a:r>
              <a:rPr lang="en-US" dirty="0" err="1"/>
              <a:t>Prapare</a:t>
            </a:r>
            <a:r>
              <a:rPr lang="en-US" dirty="0"/>
              <a:t> Survey, Arizona Data Matrix</a:t>
            </a:r>
          </a:p>
        </p:txBody>
      </p:sp>
      <p:sp>
        <p:nvSpPr>
          <p:cNvPr id="4" name="Slide Number Placeholder 3"/>
          <p:cNvSpPr>
            <a:spLocks noGrp="1"/>
          </p:cNvSpPr>
          <p:nvPr>
            <p:ph type="sldNum" sz="quarter" idx="10"/>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3177007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864EF32E-05AB-4D16-B99D-3E16B48EDCA2}" type="slidenum">
              <a:rPr lang="en-US" smtClean="0"/>
              <a:t>7</a:t>
            </a:fld>
            <a:endParaRPr lang="en-US"/>
          </a:p>
        </p:txBody>
      </p:sp>
    </p:spTree>
    <p:extLst>
      <p:ext uri="{BB962C8B-B14F-4D97-AF65-F5344CB8AC3E}">
        <p14:creationId xmlns:p14="http://schemas.microsoft.com/office/powerpoint/2010/main" val="222047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864EF32E-05AB-4D16-B99D-3E16B48EDCA2}" type="slidenum">
              <a:rPr lang="en-US" smtClean="0"/>
              <a:t>8</a:t>
            </a:fld>
            <a:endParaRPr lang="en-US"/>
          </a:p>
        </p:txBody>
      </p:sp>
    </p:spTree>
    <p:extLst>
      <p:ext uri="{BB962C8B-B14F-4D97-AF65-F5344CB8AC3E}">
        <p14:creationId xmlns:p14="http://schemas.microsoft.com/office/powerpoint/2010/main" val="3397605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347841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2709753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26207850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7/13/2020</a:t>
            </a:fld>
            <a:endParaRPr lang="en-US" dirty="0"/>
          </a:p>
        </p:txBody>
      </p:sp>
      <p:sp>
        <p:nvSpPr>
          <p:cNvPr id="5" name="Footer Placeholder 4"/>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6" name="Slide Number Placeholder 5"/>
          <p:cNvSpPr>
            <a:spLocks noGrp="1"/>
          </p:cNvSpPr>
          <p:nvPr>
            <p:ph type="sldNum" sz="quarter" idx="12"/>
          </p:nvPr>
        </p:nvSpPr>
        <p:spPr/>
        <p:txBody>
          <a:body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0176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7/13/2020</a:t>
            </a:fld>
            <a:endParaRPr lang="en-US" dirty="0"/>
          </a:p>
        </p:txBody>
      </p:sp>
      <p:sp>
        <p:nvSpPr>
          <p:cNvPr id="5" name="Footer Placeholder 4"/>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6" name="Slide Number Placeholder 5"/>
          <p:cNvSpPr>
            <a:spLocks noGrp="1"/>
          </p:cNvSpPr>
          <p:nvPr>
            <p:ph type="sldNum" sz="quarter" idx="12"/>
          </p:nvPr>
        </p:nvSpPr>
        <p:spPr/>
        <p:txBody>
          <a:body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Tree>
    <p:extLst>
      <p:ext uri="{BB962C8B-B14F-4D97-AF65-F5344CB8AC3E}">
        <p14:creationId xmlns:p14="http://schemas.microsoft.com/office/powerpoint/2010/main" val="1838626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4C493A-AA74-48B6-A6D8-91302172EE6D}"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1E7E6B-8BDC-4717-B5AD-1FD3CA7A886A}"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0000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7/13/2020</a:t>
            </a:fld>
            <a:endParaRPr lang="en-US" dirty="0"/>
          </a:p>
        </p:txBody>
      </p:sp>
      <p:sp>
        <p:nvSpPr>
          <p:cNvPr id="6" name="Footer Placeholder 5"/>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7" name="Slide Number Placeholder 6"/>
          <p:cNvSpPr>
            <a:spLocks noGrp="1"/>
          </p:cNvSpPr>
          <p:nvPr>
            <p:ph type="sldNum" sz="quarter" idx="12"/>
          </p:nvPr>
        </p:nvSpPr>
        <p:spPr/>
        <p:txBody>
          <a:body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Tree>
    <p:extLst>
      <p:ext uri="{BB962C8B-B14F-4D97-AF65-F5344CB8AC3E}">
        <p14:creationId xmlns:p14="http://schemas.microsoft.com/office/powerpoint/2010/main" val="4059508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7/13/2020</a:t>
            </a:fld>
            <a:endParaRPr lang="en-US" dirty="0"/>
          </a:p>
        </p:txBody>
      </p:sp>
      <p:sp>
        <p:nvSpPr>
          <p:cNvPr id="8" name="Footer Placeholder 7"/>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9" name="Slide Number Placeholder 8"/>
          <p:cNvSpPr>
            <a:spLocks noGrp="1"/>
          </p:cNvSpPr>
          <p:nvPr>
            <p:ph type="sldNum" sz="quarter" idx="12"/>
          </p:nvPr>
        </p:nvSpPr>
        <p:spPr/>
        <p:txBody>
          <a:body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Tree>
    <p:extLst>
      <p:ext uri="{BB962C8B-B14F-4D97-AF65-F5344CB8AC3E}">
        <p14:creationId xmlns:p14="http://schemas.microsoft.com/office/powerpoint/2010/main" val="3373250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7/13/2020</a:t>
            </a:fld>
            <a:endParaRPr lang="en-US" dirty="0"/>
          </a:p>
        </p:txBody>
      </p:sp>
      <p:sp>
        <p:nvSpPr>
          <p:cNvPr id="4" name="Footer Placeholder 3"/>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5" name="Slide Number Placeholder 4"/>
          <p:cNvSpPr>
            <a:spLocks noGrp="1"/>
          </p:cNvSpPr>
          <p:nvPr>
            <p:ph type="sldNum" sz="quarter" idx="12"/>
          </p:nvPr>
        </p:nvSpPr>
        <p:spPr/>
        <p:txBody>
          <a:body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Tree>
    <p:extLst>
      <p:ext uri="{BB962C8B-B14F-4D97-AF65-F5344CB8AC3E}">
        <p14:creationId xmlns:p14="http://schemas.microsoft.com/office/powerpoint/2010/main" val="23534815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7/13/2020</a:t>
            </a:fld>
            <a:endParaRPr lang="en-US" dirty="0"/>
          </a:p>
        </p:txBody>
      </p:sp>
      <p:sp>
        <p:nvSpPr>
          <p:cNvPr id="3" name="Footer Placeholder 2"/>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4" name="Slide Number Placeholder 3"/>
          <p:cNvSpPr>
            <a:spLocks noGrp="1"/>
          </p:cNvSpPr>
          <p:nvPr>
            <p:ph type="sldNum" sz="quarter" idx="12"/>
          </p:nvPr>
        </p:nvSpPr>
        <p:spPr/>
        <p:txBody>
          <a:body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Tree>
    <p:extLst>
      <p:ext uri="{BB962C8B-B14F-4D97-AF65-F5344CB8AC3E}">
        <p14:creationId xmlns:p14="http://schemas.microsoft.com/office/powerpoint/2010/main" val="9335357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smtClean="0"/>
              <a:t>7/13/2020</a:t>
            </a:fld>
            <a:endParaRPr lang="en-US" dirty="0"/>
          </a:p>
        </p:txBody>
      </p:sp>
      <p:sp>
        <p:nvSpPr>
          <p:cNvPr id="6" name="Footer Placeholder 5"/>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7" name="Slide Number Placeholder 6"/>
          <p:cNvSpPr>
            <a:spLocks noGrp="1"/>
          </p:cNvSpPr>
          <p:nvPr>
            <p:ph type="sldNum" sz="quarter" idx="12"/>
          </p:nvPr>
        </p:nvSpPr>
        <p:spPr/>
        <p:txBody>
          <a:body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Tree>
    <p:extLst>
      <p:ext uri="{BB962C8B-B14F-4D97-AF65-F5344CB8AC3E}">
        <p14:creationId xmlns:p14="http://schemas.microsoft.com/office/powerpoint/2010/main" val="32148831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smtClean="0"/>
              <a:t>7/13/2020</a:t>
            </a:fld>
            <a:endParaRPr lang="en-US" dirty="0"/>
          </a:p>
        </p:txBody>
      </p:sp>
      <p:sp>
        <p:nvSpPr>
          <p:cNvPr id="6" name="Footer Placeholder 5"/>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7" name="Slide Number Placeholder 6"/>
          <p:cNvSpPr>
            <a:spLocks noGrp="1"/>
          </p:cNvSpPr>
          <p:nvPr>
            <p:ph type="sldNum" sz="quarter" idx="12"/>
          </p:nvPr>
        </p:nvSpPr>
        <p:spPr/>
        <p:txBody>
          <a:body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71495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7/13/2020</a:t>
            </a:fld>
            <a:endParaRPr lang="en-US" dirty="0"/>
          </a:p>
        </p:txBody>
      </p:sp>
      <p:sp>
        <p:nvSpPr>
          <p:cNvPr id="5" name="Footer Placeholder 4"/>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6" name="Slide Number Placeholder 5"/>
          <p:cNvSpPr>
            <a:spLocks noGrp="1"/>
          </p:cNvSpPr>
          <p:nvPr>
            <p:ph type="sldNum" sz="quarter" idx="12"/>
          </p:nvPr>
        </p:nvSpPr>
        <p:spPr/>
        <p:txBody>
          <a:body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Tree>
    <p:extLst>
      <p:ext uri="{BB962C8B-B14F-4D97-AF65-F5344CB8AC3E}">
        <p14:creationId xmlns:p14="http://schemas.microsoft.com/office/powerpoint/2010/main" val="2392581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1129917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7/13/2020</a:t>
            </a:fld>
            <a:endParaRPr lang="en-US" dirty="0"/>
          </a:p>
        </p:txBody>
      </p:sp>
      <p:sp>
        <p:nvSpPr>
          <p:cNvPr id="5" name="Footer Placeholder 4"/>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6" name="Slide Number Placeholder 5"/>
          <p:cNvSpPr>
            <a:spLocks noGrp="1"/>
          </p:cNvSpPr>
          <p:nvPr>
            <p:ph type="sldNum" sz="quarter" idx="12"/>
          </p:nvPr>
        </p:nvSpPr>
        <p:spPr/>
        <p:txBody>
          <a:body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06663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921766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94570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43553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14832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66365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a:t>
            </a:r>
            <a:r>
              <a:rPr lang="en-US" sz="3600" dirty="0" err="1"/>
              <a:t>MassDPH</a:t>
            </a:r>
            <a:endParaRPr lang="en-US" sz="3600" dirty="0"/>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err="1">
                <a:ln>
                  <a:noFill/>
                </a:ln>
                <a:solidFill>
                  <a:sysClr val="window" lastClr="FFFFFF"/>
                </a:solidFill>
                <a:effectLst/>
                <a:uLnTx/>
                <a:uFillTx/>
                <a:latin typeface="Calibri"/>
                <a:cs typeface="Arial" charset="0"/>
              </a:rPr>
              <a:t>first.last@state.ma.us</a:t>
            </a:r>
            <a:endParaRPr kumimoji="0" lang="en-US" altLang="en-US" sz="2400" b="0" i="0" u="none" strike="noStrike" kern="1200" cap="none" spc="0" normalizeH="0" baseline="0" noProof="0" dirty="0">
              <a:ln>
                <a:noFill/>
              </a:ln>
              <a:solidFill>
                <a:sysClr val="window" lastClr="FFFFFF"/>
              </a:solidFill>
              <a:effectLst/>
              <a:uLnTx/>
              <a:uFillTx/>
              <a:latin typeface="Calibri"/>
              <a:cs typeface="Arial" charset="0"/>
            </a:endParaRPr>
          </a:p>
        </p:txBody>
      </p:sp>
    </p:spTree>
    <p:extLst>
      <p:ext uri="{BB962C8B-B14F-4D97-AF65-F5344CB8AC3E}">
        <p14:creationId xmlns:p14="http://schemas.microsoft.com/office/powerpoint/2010/main" val="2228874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16200000">
            <a:off x="10474869" y="1584960"/>
            <a:ext cx="2438399" cy="487680"/>
          </a:xfrm>
          <a:prstGeom prst="rect">
            <a:avLst/>
          </a:prstGeom>
        </p:spPr>
        <p:txBody>
          <a:bodyPr/>
          <a:lstStyle/>
          <a:p>
            <a:fld id="{F74C493A-AA74-48B6-A6D8-91302172EE6D}"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1E7E6B-8BDC-4717-B5AD-1FD3CA7A886A}" type="slidenum">
              <a:rPr lang="en-US" smtClean="0"/>
              <a:t>‹#›</a:t>
            </a:fld>
            <a:endParaRPr lang="en-US"/>
          </a:p>
        </p:txBody>
      </p:sp>
    </p:spTree>
    <p:extLst>
      <p:ext uri="{BB962C8B-B14F-4D97-AF65-F5344CB8AC3E}">
        <p14:creationId xmlns:p14="http://schemas.microsoft.com/office/powerpoint/2010/main" val="691038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 id="2147483652" r:id="rId5"/>
    <p:sldLayoutId id="2147483653" r:id="rId6"/>
    <p:sldLayoutId id="2147483654" r:id="rId7"/>
    <p:sldLayoutId id="2147483655" r:id="rId8"/>
    <p:sldLayoutId id="2147483663" r:id="rId9"/>
  </p:sldLayoutIdLst>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6DFF08F-DC6B-4601-B491-B0F83F6DD2DA}" type="datetimeFigureOut">
              <a:rPr lang="en-US" dirty="0"/>
              <a:pPr/>
              <a:t>7/13/2020</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896598F-4BC6-4F1C-9B33-613579A99C17}"/>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04CFA6E-A5B1-4646-8B30-4C4C3C7B24FE}"/>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825246154"/>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9084" y="3165403"/>
            <a:ext cx="9597655" cy="1470025"/>
          </a:xfrm>
        </p:spPr>
        <p:txBody>
          <a:bodyPr>
            <a:normAutofit fontScale="90000"/>
          </a:bodyPr>
          <a:lstStyle/>
          <a:p>
            <a:r>
              <a:rPr lang="en-US" dirty="0">
                <a:solidFill>
                  <a:schemeClr val="bg1"/>
                </a:solidFill>
              </a:rPr>
              <a:t>EOHHS Quality Measure Alignment Taskforce Working Group on Stratifying Measures by Subpopulations Final recommendations</a:t>
            </a: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144" y="8064"/>
            <a:ext cx="10972982" cy="1499616"/>
          </a:xfrm>
        </p:spPr>
        <p:txBody>
          <a:bodyPr>
            <a:normAutofit fontScale="90000"/>
          </a:bodyPr>
          <a:lstStyle/>
          <a:p>
            <a:r>
              <a:rPr lang="en-US" sz="4800" dirty="0">
                <a:solidFill>
                  <a:schemeClr val="bg1"/>
                </a:solidFill>
              </a:rPr>
              <a:t>3. Pilot Lessons Learned: data Standard Challenges</a:t>
            </a:r>
            <a:br>
              <a:rPr lang="en-US" sz="4800" dirty="0">
                <a:solidFill>
                  <a:schemeClr val="bg1"/>
                </a:solidFill>
              </a:rPr>
            </a:br>
            <a:endParaRPr lang="en-US" sz="4800" dirty="0">
              <a:solidFill>
                <a:schemeClr val="bg1"/>
              </a:solidFill>
            </a:endParaRPr>
          </a:p>
        </p:txBody>
      </p:sp>
      <p:sp>
        <p:nvSpPr>
          <p:cNvPr id="4" name="TextBox 3">
            <a:extLst>
              <a:ext uri="{FF2B5EF4-FFF2-40B4-BE49-F238E27FC236}">
                <a16:creationId xmlns:a16="http://schemas.microsoft.com/office/drawing/2014/main" id="{0838903C-29B1-498F-A345-6BFCF6E3076F}"/>
              </a:ext>
            </a:extLst>
          </p:cNvPr>
          <p:cNvSpPr txBox="1"/>
          <p:nvPr/>
        </p:nvSpPr>
        <p:spPr>
          <a:xfrm>
            <a:off x="389997" y="1222548"/>
            <a:ext cx="11497203" cy="5139869"/>
          </a:xfrm>
          <a:prstGeom prst="rect">
            <a:avLst/>
          </a:prstGeom>
          <a:solidFill>
            <a:schemeClr val="bg1"/>
          </a:solidFill>
        </p:spPr>
        <p:txBody>
          <a:bodyPr wrap="square" rtlCol="0">
            <a:spAutoFit/>
          </a:bodyPr>
          <a:lstStyle/>
          <a:p>
            <a:pPr marL="285750" indent="-285750">
              <a:buFont typeface="Arial" panose="020B0604020202020204" pitchFamily="34" charset="0"/>
              <a:buChar char="•"/>
            </a:pPr>
            <a:r>
              <a:rPr lang="en-US" sz="2800" b="0" dirty="0"/>
              <a:t>There is a lack of data standards and definitions </a:t>
            </a:r>
          </a:p>
          <a:p>
            <a:pPr marL="800100" lvl="1" indent="-342900">
              <a:buFont typeface="Courier New" panose="02070309020205020404" pitchFamily="49" charset="0"/>
              <a:buChar char="o"/>
            </a:pPr>
            <a:r>
              <a:rPr lang="en-US" sz="2400" b="0" dirty="0"/>
              <a:t>Interpretations </a:t>
            </a:r>
            <a:r>
              <a:rPr lang="en-US" sz="2400" dirty="0"/>
              <a:t>may differ between systems and within system facilities</a:t>
            </a:r>
          </a:p>
          <a:p>
            <a:pPr lvl="1"/>
            <a:endParaRPr lang="en-US" sz="800" b="0" dirty="0"/>
          </a:p>
          <a:p>
            <a:pPr marL="285750" indent="-285750">
              <a:buFont typeface="Arial" panose="020B0604020202020204" pitchFamily="34" charset="0"/>
              <a:buChar char="•"/>
            </a:pPr>
            <a:r>
              <a:rPr lang="en-US" sz="2800" dirty="0"/>
              <a:t>Aligned Measure Set differs from the MassHealth ACO measure set</a:t>
            </a:r>
          </a:p>
          <a:p>
            <a:pPr marL="914400" lvl="1" indent="-457200">
              <a:buFont typeface="Courier New" panose="02070309020205020404" pitchFamily="49" charset="0"/>
              <a:buChar char="o"/>
            </a:pPr>
            <a:r>
              <a:rPr lang="en-US" sz="2400" dirty="0"/>
              <a:t>Members expressed concerns about inefficiencies that can result from applying guidelines to a subset of contracts and/or measures</a:t>
            </a:r>
          </a:p>
          <a:p>
            <a:endParaRPr lang="en-US" sz="800" dirty="0"/>
          </a:p>
          <a:p>
            <a:pPr marR="0" lvl="1" algn="l" defTabSz="914400" rtl="0" eaLnBrk="1" fontAlgn="auto" latinLnBrk="0" hangingPunct="1">
              <a:lnSpc>
                <a:spcPct val="100000"/>
              </a:lnSpc>
              <a:spcBef>
                <a:spcPts val="0"/>
              </a:spcBef>
              <a:spcAft>
                <a:spcPts val="0"/>
              </a:spcAft>
              <a:buClrTx/>
              <a:buSzTx/>
              <a:tabLst/>
              <a:defRPr/>
            </a:pPr>
            <a:endParaRPr lang="en-US" sz="800" dirty="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t>Need greater guidance on inclusion criteria for denominator</a:t>
            </a:r>
          </a:p>
          <a:p>
            <a:pPr marL="914400" lvl="1" indent="-457200">
              <a:buFont typeface="Courier New" panose="02070309020205020404" pitchFamily="49" charset="0"/>
              <a:buChar char="o"/>
              <a:defRPr/>
            </a:pPr>
            <a:r>
              <a:rPr lang="en-US" sz="2400" dirty="0"/>
              <a:t>Developing measures internally without further guidance to fulfill request can cause large variations in reported data</a:t>
            </a:r>
          </a:p>
          <a:p>
            <a:pPr marL="1371600" lvl="2" indent="-457200">
              <a:buFont typeface="Courier New" panose="02070309020205020404" pitchFamily="49" charset="0"/>
              <a:buChar char="o"/>
              <a:defRPr/>
            </a:pPr>
            <a:r>
              <a:rPr lang="en-US" sz="2400" dirty="0"/>
              <a:t>For example, one participant had to generate denominators based on an internal decision tree because they did not have a HEDIS-derived denominator list from their ACO partner</a:t>
            </a:r>
          </a:p>
          <a:p>
            <a:pPr marL="285750" indent="-285750">
              <a:buFont typeface="Arial" panose="020B0604020202020204" pitchFamily="34" charset="0"/>
              <a:buChar char="•"/>
            </a:pPr>
            <a:endParaRPr lang="en-US" sz="2800" b="0" dirty="0"/>
          </a:p>
        </p:txBody>
      </p:sp>
    </p:spTree>
    <p:extLst>
      <p:ext uri="{BB962C8B-B14F-4D97-AF65-F5344CB8AC3E}">
        <p14:creationId xmlns:p14="http://schemas.microsoft.com/office/powerpoint/2010/main" val="3398409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144" y="8064"/>
            <a:ext cx="10972982" cy="1499616"/>
          </a:xfrm>
        </p:spPr>
        <p:txBody>
          <a:bodyPr>
            <a:normAutofit/>
          </a:bodyPr>
          <a:lstStyle/>
          <a:p>
            <a:r>
              <a:rPr lang="en-US" sz="4800" dirty="0">
                <a:solidFill>
                  <a:schemeClr val="bg1"/>
                </a:solidFill>
              </a:rPr>
              <a:t>3. Pilot Lessons Learned: Measure Applicability</a:t>
            </a:r>
            <a:br>
              <a:rPr lang="en-US" sz="4800" dirty="0">
                <a:solidFill>
                  <a:schemeClr val="bg1"/>
                </a:solidFill>
              </a:rPr>
            </a:br>
            <a:endParaRPr lang="en-US" sz="4800" dirty="0">
              <a:solidFill>
                <a:schemeClr val="bg1"/>
              </a:solidFill>
            </a:endParaRPr>
          </a:p>
        </p:txBody>
      </p:sp>
      <p:sp>
        <p:nvSpPr>
          <p:cNvPr id="4" name="TextBox 3">
            <a:extLst>
              <a:ext uri="{FF2B5EF4-FFF2-40B4-BE49-F238E27FC236}">
                <a16:creationId xmlns:a16="http://schemas.microsoft.com/office/drawing/2014/main" id="{F20A9837-72CA-4AEB-B2A5-18053A08A20D}"/>
              </a:ext>
            </a:extLst>
          </p:cNvPr>
          <p:cNvSpPr txBox="1"/>
          <p:nvPr/>
        </p:nvSpPr>
        <p:spPr>
          <a:xfrm>
            <a:off x="713873" y="1160980"/>
            <a:ext cx="11080860" cy="5139869"/>
          </a:xfrm>
          <a:prstGeom prst="rect">
            <a:avLst/>
          </a:prstGeom>
          <a:solidFill>
            <a:schemeClr val="bg1"/>
          </a:solidFill>
        </p:spPr>
        <p:txBody>
          <a:bodyPr wrap="square" rtlCol="0">
            <a:spAutoFit/>
          </a:bodyPr>
          <a:lstStyle/>
          <a:p>
            <a:pPr marL="285750" indent="-285750">
              <a:buFont typeface="Arial" panose="020B0604020202020204" pitchFamily="34" charset="0"/>
              <a:buChar char="•"/>
            </a:pPr>
            <a:r>
              <a:rPr lang="en-US" sz="2800" dirty="0"/>
              <a:t>Aligned measures can be a challenge to apply to system’s patient population</a:t>
            </a:r>
          </a:p>
          <a:p>
            <a:pPr marL="914400" lvl="1" indent="-457200">
              <a:buFont typeface="Courier New" panose="02070309020205020404" pitchFamily="49" charset="0"/>
              <a:buChar char="o"/>
              <a:defRPr/>
            </a:pPr>
            <a:r>
              <a:rPr lang="en-US" sz="2400" dirty="0"/>
              <a:t>Measures that have follow-up components, including referral and receipt of services from external providers, may not be captured across EHRs</a:t>
            </a:r>
          </a:p>
          <a:p>
            <a:pPr marL="1371600" lvl="2" indent="-457200">
              <a:buFont typeface="Courier New" panose="02070309020205020404" pitchFamily="49" charset="0"/>
              <a:buChar char="o"/>
              <a:defRPr/>
            </a:pPr>
            <a:r>
              <a:rPr lang="en-US" sz="2400" dirty="0"/>
              <a:t>As a result HEDIS measures may not fully reflect disparities </a:t>
            </a:r>
            <a:r>
              <a:rPr lang="en-US" sz="2400" baseline="0" dirty="0"/>
              <a:t>in patient population</a:t>
            </a:r>
          </a:p>
          <a:p>
            <a:pPr marL="914400" lvl="1" indent="-457200">
              <a:buFont typeface="Courier New" panose="02070309020205020404" pitchFamily="49" charset="0"/>
              <a:buChar char="o"/>
              <a:defRPr/>
            </a:pPr>
            <a:r>
              <a:rPr lang="en-US" sz="2400" dirty="0"/>
              <a:t>Measures may not be reportable for all organizations depending on their patient panel </a:t>
            </a:r>
          </a:p>
          <a:p>
            <a:pPr marL="1371600" lvl="2" indent="-457200">
              <a:buFont typeface="Courier New" panose="02070309020205020404" pitchFamily="49" charset="0"/>
              <a:buChar char="o"/>
              <a:defRPr/>
            </a:pPr>
            <a:r>
              <a:rPr lang="en-US" sz="2400" dirty="0"/>
              <a:t>May have either small numbers or no patients that make up an eligible population </a:t>
            </a:r>
          </a:p>
          <a:p>
            <a:pPr marL="1828800" lvl="3" indent="-457200">
              <a:buFont typeface="Wingdings" panose="05000000000000000000" pitchFamily="2" charset="2"/>
              <a:buChar char="§"/>
              <a:defRPr/>
            </a:pPr>
            <a:r>
              <a:rPr lang="en-US" sz="2400" dirty="0"/>
              <a:t>E.g. pediatric</a:t>
            </a:r>
            <a:r>
              <a:rPr lang="en-US" sz="2400" baseline="0" dirty="0"/>
              <a:t> patient panel would not qualify for 2 of the core measures selected for this pilot</a:t>
            </a:r>
            <a:endParaRPr lang="en-US" sz="2400" dirty="0"/>
          </a:p>
          <a:p>
            <a:pPr>
              <a:defRPr/>
            </a:pPr>
            <a:endParaRPr lang="en-US" sz="2400" dirty="0"/>
          </a:p>
          <a:p>
            <a:endParaRPr lang="en-US" sz="800" dirty="0"/>
          </a:p>
        </p:txBody>
      </p:sp>
    </p:spTree>
    <p:extLst>
      <p:ext uri="{BB962C8B-B14F-4D97-AF65-F5344CB8AC3E}">
        <p14:creationId xmlns:p14="http://schemas.microsoft.com/office/powerpoint/2010/main" val="3326398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203AF-3F50-4308-A42B-569074268BDD}"/>
              </a:ext>
            </a:extLst>
          </p:cNvPr>
          <p:cNvSpPr>
            <a:spLocks noGrp="1"/>
          </p:cNvSpPr>
          <p:nvPr>
            <p:ph type="ctrTitle"/>
          </p:nvPr>
        </p:nvSpPr>
        <p:spPr/>
        <p:txBody>
          <a:bodyPr/>
          <a:lstStyle/>
          <a:p>
            <a:r>
              <a:rPr lang="en-US" dirty="0"/>
              <a:t>Final Recommendations</a:t>
            </a:r>
          </a:p>
        </p:txBody>
      </p:sp>
    </p:spTree>
    <p:extLst>
      <p:ext uri="{BB962C8B-B14F-4D97-AF65-F5344CB8AC3E}">
        <p14:creationId xmlns:p14="http://schemas.microsoft.com/office/powerpoint/2010/main" val="505063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9064F-99DC-4C20-B7E1-9E10A0205D57}"/>
              </a:ext>
            </a:extLst>
          </p:cNvPr>
          <p:cNvSpPr>
            <a:spLocks noGrp="1"/>
          </p:cNvSpPr>
          <p:nvPr>
            <p:ph type="title"/>
          </p:nvPr>
        </p:nvSpPr>
        <p:spPr>
          <a:xfrm>
            <a:off x="715209" y="16805"/>
            <a:ext cx="9720072" cy="934665"/>
          </a:xfrm>
        </p:spPr>
        <p:txBody>
          <a:bodyPr/>
          <a:lstStyle/>
          <a:p>
            <a:r>
              <a:rPr lang="en-US" dirty="0">
                <a:solidFill>
                  <a:schemeClr val="bg1"/>
                </a:solidFill>
              </a:rPr>
              <a:t>Summary</a:t>
            </a:r>
          </a:p>
        </p:txBody>
      </p:sp>
      <p:sp>
        <p:nvSpPr>
          <p:cNvPr id="3" name="Content Placeholder 2">
            <a:extLst>
              <a:ext uri="{FF2B5EF4-FFF2-40B4-BE49-F238E27FC236}">
                <a16:creationId xmlns:a16="http://schemas.microsoft.com/office/drawing/2014/main" id="{A7561B14-32EB-4630-AA98-2AA1AC4AFFF5}"/>
              </a:ext>
            </a:extLst>
          </p:cNvPr>
          <p:cNvSpPr>
            <a:spLocks noGrp="1"/>
          </p:cNvSpPr>
          <p:nvPr>
            <p:ph idx="1"/>
          </p:nvPr>
        </p:nvSpPr>
        <p:spPr>
          <a:xfrm>
            <a:off x="715209" y="1223316"/>
            <a:ext cx="10690077" cy="5016845"/>
          </a:xfrm>
        </p:spPr>
        <p:txBody>
          <a:bodyPr>
            <a:normAutofit/>
          </a:bodyPr>
          <a:lstStyle/>
          <a:p>
            <a:pPr>
              <a:buFont typeface="Arial" panose="020B0604020202020204" pitchFamily="34" charset="0"/>
              <a:buChar char="•"/>
            </a:pPr>
            <a:r>
              <a:rPr lang="en-US" sz="3200" dirty="0"/>
              <a:t>Overall there was enthusiasm for the development of a  systematic approach to assess health disparities and inequities</a:t>
            </a:r>
          </a:p>
          <a:p>
            <a:pPr>
              <a:buFont typeface="Arial" panose="020B0604020202020204" pitchFamily="34" charset="0"/>
              <a:buChar char="•"/>
            </a:pPr>
            <a:r>
              <a:rPr lang="en-US" sz="3200" dirty="0"/>
              <a:t>Workgroup members expressed concerns and have made the recommendations in 4 categories to overcome the challenges encountered during this process: </a:t>
            </a:r>
          </a:p>
          <a:p>
            <a:pPr marL="0" indent="0">
              <a:buNone/>
            </a:pPr>
            <a:endParaRPr lang="en-US" sz="100" dirty="0"/>
          </a:p>
          <a:p>
            <a:pPr marL="642366" lvl="1" indent="-514350">
              <a:buFont typeface="+mj-lt"/>
              <a:buAutoNum type="arabicPeriod"/>
            </a:pPr>
            <a:r>
              <a:rPr lang="en-US" sz="2800" dirty="0"/>
              <a:t>Allow for the Time &amp;</a:t>
            </a:r>
            <a:r>
              <a:rPr lang="en-US" sz="2800" baseline="0" dirty="0"/>
              <a:t> Resources Needed to Report Data</a:t>
            </a:r>
            <a:endParaRPr lang="en-US" sz="2800" dirty="0"/>
          </a:p>
          <a:p>
            <a:pPr marL="642366" lvl="1" indent="-514350">
              <a:buFont typeface="+mj-lt"/>
              <a:buAutoNum type="arabicPeriod"/>
            </a:pPr>
            <a:r>
              <a:rPr lang="en-US" sz="2800" dirty="0"/>
              <a:t>Establish and Improve Data Standards and Definitions</a:t>
            </a:r>
            <a:endParaRPr lang="en-US" sz="2800" baseline="0" dirty="0"/>
          </a:p>
          <a:p>
            <a:pPr marL="642366" lvl="1" indent="-514350">
              <a:buFont typeface="+mj-lt"/>
              <a:buAutoNum type="arabicPeriod"/>
            </a:pPr>
            <a:r>
              <a:rPr lang="en-US" sz="2800" dirty="0"/>
              <a:t>Encourage Health Equity Collaborations and Learning Opportunities</a:t>
            </a:r>
          </a:p>
          <a:p>
            <a:pPr marL="642366" lvl="1" indent="-514350">
              <a:buFont typeface="+mj-lt"/>
              <a:buAutoNum type="arabicPeriod"/>
            </a:pPr>
            <a:r>
              <a:rPr lang="en-US" sz="2800" baseline="0" dirty="0"/>
              <a:t>Review Measure Alignment Applicability and/or Allow for Flexibility in Reporting</a:t>
            </a:r>
            <a:endParaRPr lang="en-US" sz="2800" dirty="0"/>
          </a:p>
          <a:p>
            <a:pPr marL="642366" lvl="1" indent="-514350">
              <a:buFont typeface="+mj-lt"/>
              <a:buAutoNum type="arabicPeriod"/>
            </a:pPr>
            <a:endParaRPr lang="en-US" sz="2800" dirty="0"/>
          </a:p>
        </p:txBody>
      </p:sp>
    </p:spTree>
    <p:extLst>
      <p:ext uri="{BB962C8B-B14F-4D97-AF65-F5344CB8AC3E}">
        <p14:creationId xmlns:p14="http://schemas.microsoft.com/office/powerpoint/2010/main" val="2457810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0D1FDF-CCE4-4017-BC50-98986C6577C9}"/>
              </a:ext>
            </a:extLst>
          </p:cNvPr>
          <p:cNvSpPr>
            <a:spLocks noGrp="1"/>
          </p:cNvSpPr>
          <p:nvPr>
            <p:ph idx="1"/>
          </p:nvPr>
        </p:nvSpPr>
        <p:spPr>
          <a:xfrm>
            <a:off x="304799" y="1066800"/>
            <a:ext cx="11465669" cy="5791200"/>
          </a:xfrm>
        </p:spPr>
        <p:txBody>
          <a:bodyPr>
            <a:normAutofit/>
          </a:bodyPr>
          <a:lstStyle/>
          <a:p>
            <a:pPr marL="571500" indent="-457200">
              <a:spcAft>
                <a:spcPts val="600"/>
              </a:spcAft>
            </a:pPr>
            <a:endParaRPr lang="en-US" sz="2800" dirty="0"/>
          </a:p>
          <a:p>
            <a:pPr lvl="1"/>
            <a:endParaRPr lang="en-US" i="1" dirty="0"/>
          </a:p>
        </p:txBody>
      </p:sp>
      <p:sp>
        <p:nvSpPr>
          <p:cNvPr id="5" name="Content Placeholder 2">
            <a:extLst>
              <a:ext uri="{FF2B5EF4-FFF2-40B4-BE49-F238E27FC236}">
                <a16:creationId xmlns:a16="http://schemas.microsoft.com/office/drawing/2014/main" id="{700D1FDF-CCE4-4017-BC50-98986C6577C9}"/>
              </a:ext>
            </a:extLst>
          </p:cNvPr>
          <p:cNvSpPr txBox="1">
            <a:spLocks/>
          </p:cNvSpPr>
          <p:nvPr/>
        </p:nvSpPr>
        <p:spPr>
          <a:xfrm>
            <a:off x="175099" y="1066799"/>
            <a:ext cx="11595370" cy="564528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600"/>
              </a:spcAft>
              <a:buNone/>
            </a:pPr>
            <a:endParaRPr lang="en-US" sz="2600" dirty="0"/>
          </a:p>
        </p:txBody>
      </p:sp>
      <p:sp>
        <p:nvSpPr>
          <p:cNvPr id="10" name="Content Placeholder 4"/>
          <p:cNvSpPr txBox="1">
            <a:spLocks/>
          </p:cNvSpPr>
          <p:nvPr/>
        </p:nvSpPr>
        <p:spPr>
          <a:xfrm>
            <a:off x="386471" y="1051035"/>
            <a:ext cx="11720766" cy="566104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t"/>
            <a:endParaRPr lang="en-US" sz="2600" dirty="0"/>
          </a:p>
        </p:txBody>
      </p:sp>
      <p:sp>
        <p:nvSpPr>
          <p:cNvPr id="6" name="Title 1"/>
          <p:cNvSpPr>
            <a:spLocks noGrp="1"/>
          </p:cNvSpPr>
          <p:nvPr>
            <p:ph type="title"/>
          </p:nvPr>
        </p:nvSpPr>
        <p:spPr>
          <a:xfrm>
            <a:off x="42381" y="90519"/>
            <a:ext cx="12107237" cy="681423"/>
          </a:xfrm>
        </p:spPr>
        <p:txBody>
          <a:bodyPr>
            <a:normAutofit fontScale="90000"/>
          </a:bodyPr>
          <a:lstStyle/>
          <a:p>
            <a:r>
              <a:rPr lang="en-US" dirty="0">
                <a:solidFill>
                  <a:schemeClr val="bg1"/>
                </a:solidFill>
              </a:rPr>
              <a:t>Recommendations from members</a:t>
            </a:r>
          </a:p>
        </p:txBody>
      </p:sp>
      <p:graphicFrame>
        <p:nvGraphicFramePr>
          <p:cNvPr id="11" name="Table 10"/>
          <p:cNvGraphicFramePr>
            <a:graphicFrameLocks noGrp="1"/>
          </p:cNvGraphicFramePr>
          <p:nvPr>
            <p:extLst>
              <p:ext uri="{D42A27DB-BD31-4B8C-83A1-F6EECF244321}">
                <p14:modId xmlns:p14="http://schemas.microsoft.com/office/powerpoint/2010/main" val="2987430444"/>
              </p:ext>
            </p:extLst>
          </p:nvPr>
        </p:nvGraphicFramePr>
        <p:xfrm>
          <a:off x="0" y="864973"/>
          <a:ext cx="12192000" cy="6066179"/>
        </p:xfrm>
        <a:graphic>
          <a:graphicData uri="http://schemas.openxmlformats.org/drawingml/2006/table">
            <a:tbl>
              <a:tblPr firstRow="1" bandRow="1">
                <a:tableStyleId>{C4B1156A-380E-4F78-BDF5-A606A8083BF9}</a:tableStyleId>
              </a:tblPr>
              <a:tblGrid>
                <a:gridCol w="2737018">
                  <a:extLst>
                    <a:ext uri="{9D8B030D-6E8A-4147-A177-3AD203B41FA5}">
                      <a16:colId xmlns:a16="http://schemas.microsoft.com/office/drawing/2014/main" val="20000"/>
                    </a:ext>
                  </a:extLst>
                </a:gridCol>
                <a:gridCol w="9454982">
                  <a:extLst>
                    <a:ext uri="{9D8B030D-6E8A-4147-A177-3AD203B41FA5}">
                      <a16:colId xmlns:a16="http://schemas.microsoft.com/office/drawing/2014/main" val="20001"/>
                    </a:ext>
                  </a:extLst>
                </a:gridCol>
              </a:tblGrid>
              <a:tr h="1585619">
                <a:tc>
                  <a:txBody>
                    <a:bodyPr/>
                    <a:lstStyle/>
                    <a:p>
                      <a:r>
                        <a:rPr lang="en-US" sz="2400" b="1" dirty="0">
                          <a:solidFill>
                            <a:schemeClr val="bg1"/>
                          </a:solidFill>
                        </a:rPr>
                        <a:t>Allow</a:t>
                      </a:r>
                      <a:r>
                        <a:rPr lang="en-US" sz="2400" b="1" baseline="0" dirty="0">
                          <a:solidFill>
                            <a:schemeClr val="bg1"/>
                          </a:solidFill>
                        </a:rPr>
                        <a:t> for the</a:t>
                      </a:r>
                      <a:r>
                        <a:rPr lang="en-US" sz="2400" b="1" dirty="0">
                          <a:solidFill>
                            <a:schemeClr val="bg1"/>
                          </a:solidFill>
                        </a:rPr>
                        <a:t> Time &amp;</a:t>
                      </a:r>
                      <a:r>
                        <a:rPr lang="en-US" sz="2400" b="1" baseline="0" dirty="0">
                          <a:solidFill>
                            <a:schemeClr val="bg1"/>
                          </a:solidFill>
                        </a:rPr>
                        <a:t> Resources Needed to Report Data</a:t>
                      </a:r>
                      <a:endParaRPr lang="en-US" sz="2400" b="1" dirty="0">
                        <a:solidFill>
                          <a:schemeClr val="bg1"/>
                        </a:solidFill>
                      </a:endParaRPr>
                    </a:p>
                  </a:txBody>
                  <a:tcPr>
                    <a:solidFill>
                      <a:schemeClr val="accent4">
                        <a:lumMod val="75000"/>
                      </a:schemeClr>
                    </a:solidFill>
                  </a:tcPr>
                </a:tc>
                <a:tc>
                  <a:txBody>
                    <a:bodyPr/>
                    <a:lstStyle/>
                    <a:p>
                      <a:pPr marL="285750" indent="-285750">
                        <a:buFont typeface="Arial" panose="020B0604020202020204" pitchFamily="34" charset="0"/>
                        <a:buChar char="•"/>
                      </a:pPr>
                      <a:r>
                        <a:rPr lang="en-US" sz="2400" b="0" dirty="0"/>
                        <a:t>Ensure that providers/payors have adequate time to complete requests</a:t>
                      </a:r>
                    </a:p>
                    <a:p>
                      <a:pPr marL="285750" indent="-285750">
                        <a:buFont typeface="Arial" panose="020B0604020202020204" pitchFamily="34" charset="0"/>
                        <a:buChar char="•"/>
                      </a:pPr>
                      <a:r>
                        <a:rPr lang="en-US" sz="2400" b="0" dirty="0"/>
                        <a:t>Mandatory reporting will improve prioritization given conflicts with other reporting requirements and need to build</a:t>
                      </a:r>
                      <a:r>
                        <a:rPr lang="en-US" sz="2400" b="0" baseline="0" dirty="0"/>
                        <a:t> </a:t>
                      </a:r>
                      <a:r>
                        <a:rPr lang="en-US" sz="2400" b="0" dirty="0"/>
                        <a:t>capacity for these measures</a:t>
                      </a:r>
                    </a:p>
                    <a:p>
                      <a:pPr marL="285750" indent="-285750">
                        <a:buFont typeface="Arial" panose="020B0604020202020204" pitchFamily="34" charset="0"/>
                        <a:buChar char="•"/>
                      </a:pPr>
                      <a:r>
                        <a:rPr lang="en-US" sz="2400" b="0" dirty="0"/>
                        <a:t>Data collection and analysis require EHR modification and staff training </a:t>
                      </a:r>
                    </a:p>
                  </a:txBody>
                  <a:tcPr/>
                </a:tc>
                <a:extLst>
                  <a:ext uri="{0D108BD9-81ED-4DB2-BD59-A6C34878D82A}">
                    <a16:rowId xmlns:a16="http://schemas.microsoft.com/office/drawing/2014/main" val="10000"/>
                  </a:ext>
                </a:extLst>
              </a:tr>
              <a:tr h="384674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a:solidFill>
                            <a:schemeClr val="bg1"/>
                          </a:solidFill>
                        </a:rPr>
                        <a:t>Establish and Improve Data Standards</a:t>
                      </a:r>
                      <a:endParaRPr lang="en-US" sz="2400" b="1" baseline="0" dirty="0">
                        <a:solidFill>
                          <a:schemeClr val="bg1"/>
                        </a:solidFill>
                      </a:endParaRPr>
                    </a:p>
                  </a:txBody>
                  <a:tcPr>
                    <a:solidFill>
                      <a:schemeClr val="accent4">
                        <a:lumMod val="75000"/>
                      </a:schemeClr>
                    </a:solidFill>
                  </a:tcPr>
                </a:tc>
                <a:tc>
                  <a:txBody>
                    <a:bodyPr/>
                    <a:lstStyle/>
                    <a:p>
                      <a:pPr marL="285750" indent="-285750">
                        <a:buFont typeface="Arial" panose="020B0604020202020204" pitchFamily="34" charset="0"/>
                        <a:buChar char="•"/>
                      </a:pPr>
                      <a:r>
                        <a:rPr lang="en-US" sz="2400" dirty="0"/>
                        <a:t>Consider guidelines and caveats for those that use hybrid data </a:t>
                      </a:r>
                    </a:p>
                    <a:p>
                      <a:pPr marL="742950" lvl="1" indent="-285750">
                        <a:buFont typeface="Courier New" panose="02070309020205020404" pitchFamily="49" charset="0"/>
                        <a:buChar char="o"/>
                      </a:pPr>
                      <a:r>
                        <a:rPr lang="en-US" sz="2400" dirty="0"/>
                        <a:t>e.g. Create or suggest HEDIS-calculated quality measures for providers that can easily incorporate EHR demographic data</a:t>
                      </a:r>
                    </a:p>
                    <a:p>
                      <a:pPr marL="285750" lvl="0" indent="-285750">
                        <a:buFont typeface="Arial" panose="020B0604020202020204" pitchFamily="34" charset="0"/>
                        <a:buChar char="•"/>
                      </a:pPr>
                      <a:r>
                        <a:rPr lang="en-US" sz="2400" dirty="0"/>
                        <a:t>Discuss areas of overlap and supplementing information with MassHealth data</a:t>
                      </a:r>
                    </a:p>
                    <a:p>
                      <a:pPr marL="285750" lvl="0" indent="-285750">
                        <a:buFont typeface="Arial" panose="020B0604020202020204" pitchFamily="34" charset="0"/>
                        <a:buChar char="•"/>
                      </a:pPr>
                      <a:r>
                        <a:rPr lang="en-US" sz="2400" dirty="0"/>
                        <a:t>Ensure communication with providers/payors once decision on which measures to adopt is made and clear guidance on participant expectations</a:t>
                      </a:r>
                    </a:p>
                    <a:p>
                      <a:pPr marL="285750" lvl="0" indent="-285750">
                        <a:buFont typeface="Arial" panose="020B0604020202020204" pitchFamily="34" charset="0"/>
                        <a:buChar char="•"/>
                      </a:pPr>
                      <a:r>
                        <a:rPr lang="en-US" sz="2400" dirty="0"/>
                        <a:t>Develop standard definitions </a:t>
                      </a:r>
                    </a:p>
                    <a:p>
                      <a:pPr marL="285750" lvl="0" indent="-285750">
                        <a:buFont typeface="Arial" panose="020B0604020202020204" pitchFamily="34" charset="0"/>
                        <a:buChar char="•"/>
                      </a:pPr>
                      <a:r>
                        <a:rPr lang="en-US" sz="2400" dirty="0"/>
                        <a:t>Reporting guidelines should acknowledge</a:t>
                      </a:r>
                      <a:r>
                        <a:rPr lang="en-US" sz="2400" baseline="0" dirty="0"/>
                        <a:t> variation in the starting point of systems and develop both </a:t>
                      </a:r>
                      <a:r>
                        <a:rPr lang="en-US" sz="2400" dirty="0"/>
                        <a:t>short and long-term expectations to meet participants where they are in ability to report and</a:t>
                      </a:r>
                      <a:r>
                        <a:rPr lang="en-US" sz="2400" baseline="0" dirty="0"/>
                        <a:t> stratify data</a:t>
                      </a:r>
                      <a:endParaRPr lang="en-US" sz="2400" dirty="0"/>
                    </a:p>
                  </a:txBody>
                  <a:tcPr>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20533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0D1FDF-CCE4-4017-BC50-98986C6577C9}"/>
              </a:ext>
            </a:extLst>
          </p:cNvPr>
          <p:cNvSpPr>
            <a:spLocks noGrp="1"/>
          </p:cNvSpPr>
          <p:nvPr>
            <p:ph idx="1"/>
          </p:nvPr>
        </p:nvSpPr>
        <p:spPr>
          <a:xfrm>
            <a:off x="304799" y="1066800"/>
            <a:ext cx="11465669" cy="5791200"/>
          </a:xfrm>
        </p:spPr>
        <p:txBody>
          <a:bodyPr>
            <a:normAutofit/>
          </a:bodyPr>
          <a:lstStyle/>
          <a:p>
            <a:pPr marL="571500" indent="-457200">
              <a:spcAft>
                <a:spcPts val="600"/>
              </a:spcAft>
            </a:pPr>
            <a:endParaRPr lang="en-US" sz="2800" dirty="0"/>
          </a:p>
          <a:p>
            <a:pPr lvl="1"/>
            <a:endParaRPr lang="en-US" i="1" dirty="0"/>
          </a:p>
        </p:txBody>
      </p:sp>
      <p:sp>
        <p:nvSpPr>
          <p:cNvPr id="4" name="Slide Number Placeholder 3">
            <a:extLst>
              <a:ext uri="{FF2B5EF4-FFF2-40B4-BE49-F238E27FC236}">
                <a16:creationId xmlns:a16="http://schemas.microsoft.com/office/drawing/2014/main" id="{8F2EAB05-ACD9-42C9-B609-1E49BD34ACC4}"/>
              </a:ext>
            </a:extLst>
          </p:cNvPr>
          <p:cNvSpPr>
            <a:spLocks noGrp="1"/>
          </p:cNvSpPr>
          <p:nvPr>
            <p:ph type="sldNum" sz="quarter" idx="12"/>
          </p:nvPr>
        </p:nvSpPr>
        <p:spPr>
          <a:xfrm>
            <a:off x="11375717" y="5648960"/>
            <a:ext cx="731520" cy="396240"/>
          </a:xfrm>
          <a:prstGeom prst="bracketPair">
            <a:avLst>
              <a:gd name="adj" fmla="val 17949"/>
            </a:avLst>
          </a:prstGeom>
        </p:spPr>
        <p:txBody>
          <a:bodyPr/>
          <a:lstStyle/>
          <a:p>
            <a:fld id="{0CFEC368-1D7A-4F81-ABF6-AE0E36BAF64C}" type="slidenum">
              <a:rPr lang="en-US" smtClean="0">
                <a:solidFill>
                  <a:srgbClr val="292934"/>
                </a:solidFill>
              </a:rPr>
              <a:pPr/>
              <a:t>15</a:t>
            </a:fld>
            <a:endParaRPr lang="en-US" dirty="0">
              <a:solidFill>
                <a:srgbClr val="292934"/>
              </a:solidFill>
            </a:endParaRPr>
          </a:p>
        </p:txBody>
      </p:sp>
      <p:sp>
        <p:nvSpPr>
          <p:cNvPr id="5" name="Content Placeholder 2">
            <a:extLst>
              <a:ext uri="{FF2B5EF4-FFF2-40B4-BE49-F238E27FC236}">
                <a16:creationId xmlns:a16="http://schemas.microsoft.com/office/drawing/2014/main" id="{700D1FDF-CCE4-4017-BC50-98986C6577C9}"/>
              </a:ext>
            </a:extLst>
          </p:cNvPr>
          <p:cNvSpPr txBox="1">
            <a:spLocks/>
          </p:cNvSpPr>
          <p:nvPr/>
        </p:nvSpPr>
        <p:spPr>
          <a:xfrm>
            <a:off x="175099" y="1066799"/>
            <a:ext cx="11595370" cy="564528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600"/>
              </a:spcAft>
              <a:buNone/>
            </a:pPr>
            <a:endParaRPr lang="en-US" sz="2600" dirty="0"/>
          </a:p>
        </p:txBody>
      </p:sp>
      <p:sp>
        <p:nvSpPr>
          <p:cNvPr id="10" name="Content Placeholder 4"/>
          <p:cNvSpPr txBox="1">
            <a:spLocks/>
          </p:cNvSpPr>
          <p:nvPr/>
        </p:nvSpPr>
        <p:spPr>
          <a:xfrm>
            <a:off x="386471" y="1051035"/>
            <a:ext cx="11720766" cy="566104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t"/>
            <a:endParaRPr lang="en-US" sz="2600" dirty="0"/>
          </a:p>
        </p:txBody>
      </p:sp>
      <p:graphicFrame>
        <p:nvGraphicFramePr>
          <p:cNvPr id="11" name="Table 10"/>
          <p:cNvGraphicFramePr>
            <a:graphicFrameLocks noGrp="1"/>
          </p:cNvGraphicFramePr>
          <p:nvPr>
            <p:extLst>
              <p:ext uri="{D42A27DB-BD31-4B8C-83A1-F6EECF244321}">
                <p14:modId xmlns:p14="http://schemas.microsoft.com/office/powerpoint/2010/main" val="2100086741"/>
              </p:ext>
            </p:extLst>
          </p:nvPr>
        </p:nvGraphicFramePr>
        <p:xfrm>
          <a:off x="0" y="788965"/>
          <a:ext cx="12218964" cy="6103919"/>
        </p:xfrm>
        <a:graphic>
          <a:graphicData uri="http://schemas.openxmlformats.org/drawingml/2006/table">
            <a:tbl>
              <a:tblPr firstRow="1" bandRow="1">
                <a:tableStyleId>{C4B1156A-380E-4F78-BDF5-A606A8083BF9}</a:tableStyleId>
              </a:tblPr>
              <a:tblGrid>
                <a:gridCol w="2523744">
                  <a:extLst>
                    <a:ext uri="{9D8B030D-6E8A-4147-A177-3AD203B41FA5}">
                      <a16:colId xmlns:a16="http://schemas.microsoft.com/office/drawing/2014/main" val="20000"/>
                    </a:ext>
                  </a:extLst>
                </a:gridCol>
                <a:gridCol w="9695220">
                  <a:extLst>
                    <a:ext uri="{9D8B030D-6E8A-4147-A177-3AD203B41FA5}">
                      <a16:colId xmlns:a16="http://schemas.microsoft.com/office/drawing/2014/main" val="20001"/>
                    </a:ext>
                  </a:extLst>
                </a:gridCol>
              </a:tblGrid>
              <a:tr h="2704043">
                <a:tc>
                  <a:txBody>
                    <a:bodyPr/>
                    <a:lstStyle/>
                    <a:p>
                      <a:pPr marL="128016" lvl="1" indent="0">
                        <a:buFontTx/>
                        <a:buNone/>
                      </a:pPr>
                      <a:r>
                        <a:rPr lang="en-US" sz="2400" baseline="0" dirty="0">
                          <a:solidFill>
                            <a:schemeClr val="bg1"/>
                          </a:solidFill>
                        </a:rPr>
                        <a:t>Review Measure Alignment Applicability and/or Allow for Flexibility in Reporting</a:t>
                      </a:r>
                      <a:endParaRPr lang="en-US" sz="2400" dirty="0">
                        <a:solidFill>
                          <a:schemeClr val="bg1"/>
                        </a:solidFill>
                      </a:endParaRPr>
                    </a:p>
                  </a:txBody>
                  <a:tcPr>
                    <a:solidFill>
                      <a:schemeClr val="accent4">
                        <a:lumMod val="75000"/>
                      </a:schemeClr>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dirty="0"/>
                        <a:t>Consider having selection from core measures as was done for menu measures</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dirty="0"/>
                        <a:t>Establish clear inclusion/exclusion criteria for denominators especially those using hybrid measures (e.g. if</a:t>
                      </a:r>
                      <a:r>
                        <a:rPr lang="en-US" sz="2400" b="0" baseline="0" dirty="0"/>
                        <a:t> providers are using measures developed for </a:t>
                      </a:r>
                      <a:r>
                        <a:rPr lang="en-US" sz="2400" b="0" baseline="0" dirty="0" err="1"/>
                        <a:t>payors</a:t>
                      </a:r>
                      <a:r>
                        <a:rPr lang="en-US" sz="2400" b="0" baseline="0" dirty="0"/>
                        <a:t>)</a:t>
                      </a:r>
                      <a:endParaRPr lang="en-US" sz="2400" b="0" dirty="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dirty="0"/>
                        <a:t>Create separate data dictionaries and definitions/guidelines for payors and providers</a:t>
                      </a:r>
                    </a:p>
                  </a:txBody>
                  <a:tcPr/>
                </a:tc>
                <a:extLst>
                  <a:ext uri="{0D108BD9-81ED-4DB2-BD59-A6C34878D82A}">
                    <a16:rowId xmlns:a16="http://schemas.microsoft.com/office/drawing/2014/main" val="10002"/>
                  </a:ext>
                </a:extLst>
              </a:tr>
              <a:tr h="3399876">
                <a:tc>
                  <a:txBody>
                    <a:bodyPr/>
                    <a:lstStyle/>
                    <a:p>
                      <a:pPr marL="128016" lvl="1" indent="0">
                        <a:buFont typeface="+mj-lt"/>
                        <a:buNone/>
                      </a:pPr>
                      <a:r>
                        <a:rPr lang="en-US" sz="2400" b="1" dirty="0">
                          <a:solidFill>
                            <a:schemeClr val="bg1"/>
                          </a:solidFill>
                        </a:rPr>
                        <a:t>Encourage Health Equity Collaborations and Learning Opportunities</a:t>
                      </a:r>
                    </a:p>
                  </a:txBody>
                  <a:tcPr>
                    <a:solidFill>
                      <a:schemeClr val="accent4">
                        <a:lumMod val="75000"/>
                      </a:schemeClr>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t>Leverage existing literature and stakeholder/member expertise on data collection and analysis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t>E.g. Establish spaces for members to share data dictionaries, definitions, and standards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t>Create opportunities for engagement with others to allow for continued collaboration within</a:t>
                      </a:r>
                      <a:r>
                        <a:rPr lang="en-US" sz="2400" baseline="0" dirty="0"/>
                        <a:t> this </a:t>
                      </a:r>
                      <a:r>
                        <a:rPr lang="en-US" sz="2400" dirty="0"/>
                        <a:t>group and aligned</a:t>
                      </a:r>
                      <a:r>
                        <a:rPr lang="en-US" sz="2400" baseline="0" dirty="0"/>
                        <a:t> work happening elsewhere</a:t>
                      </a:r>
                      <a:endParaRPr lang="en-US" sz="2400" dirty="0"/>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t>E.g. Collaboration</a:t>
                      </a:r>
                      <a:r>
                        <a:rPr lang="en-US" sz="2400" baseline="0" dirty="0"/>
                        <a:t> with </a:t>
                      </a:r>
                      <a:r>
                        <a:rPr lang="en-US" sz="2400" dirty="0" err="1"/>
                        <a:t>MassHealth</a:t>
                      </a:r>
                      <a:r>
                        <a:rPr lang="en-US" sz="2400" dirty="0"/>
                        <a:t> DSRIC Health Equity Subcommittee as a space for members to learn and share their experiences</a:t>
                      </a:r>
                    </a:p>
                  </a:txBody>
                  <a:tcPr/>
                </a:tc>
                <a:extLst>
                  <a:ext uri="{0D108BD9-81ED-4DB2-BD59-A6C34878D82A}">
                    <a16:rowId xmlns:a16="http://schemas.microsoft.com/office/drawing/2014/main" val="4162059158"/>
                  </a:ext>
                </a:extLst>
              </a:tr>
            </a:tbl>
          </a:graphicData>
        </a:graphic>
      </p:graphicFrame>
      <p:sp>
        <p:nvSpPr>
          <p:cNvPr id="8" name="Title 1">
            <a:extLst>
              <a:ext uri="{FF2B5EF4-FFF2-40B4-BE49-F238E27FC236}">
                <a16:creationId xmlns:a16="http://schemas.microsoft.com/office/drawing/2014/main" id="{D54B420E-CECE-447B-88AD-E99435713C96}"/>
              </a:ext>
            </a:extLst>
          </p:cNvPr>
          <p:cNvSpPr>
            <a:spLocks noGrp="1"/>
          </p:cNvSpPr>
          <p:nvPr>
            <p:ph type="title"/>
          </p:nvPr>
        </p:nvSpPr>
        <p:spPr>
          <a:xfrm>
            <a:off x="42381" y="90519"/>
            <a:ext cx="12107237" cy="681423"/>
          </a:xfrm>
        </p:spPr>
        <p:txBody>
          <a:bodyPr>
            <a:normAutofit fontScale="90000"/>
          </a:bodyPr>
          <a:lstStyle/>
          <a:p>
            <a:r>
              <a:rPr lang="en-US" dirty="0">
                <a:solidFill>
                  <a:schemeClr val="bg1"/>
                </a:solidFill>
              </a:rPr>
              <a:t>Recommendations from members</a:t>
            </a:r>
          </a:p>
        </p:txBody>
      </p:sp>
    </p:spTree>
    <p:extLst>
      <p:ext uri="{BB962C8B-B14F-4D97-AF65-F5344CB8AC3E}">
        <p14:creationId xmlns:p14="http://schemas.microsoft.com/office/powerpoint/2010/main" val="2522638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8" y="-92076"/>
            <a:ext cx="9720072" cy="1499616"/>
          </a:xfrm>
        </p:spPr>
        <p:txBody>
          <a:bodyPr>
            <a:normAutofit/>
          </a:bodyPr>
          <a:lstStyle/>
          <a:p>
            <a:r>
              <a:rPr lang="en-US" sz="5400" dirty="0">
                <a:solidFill>
                  <a:schemeClr val="bg1"/>
                </a:solidFill>
              </a:rPr>
              <a:t>Background</a:t>
            </a:r>
          </a:p>
        </p:txBody>
      </p:sp>
      <p:graphicFrame>
        <p:nvGraphicFramePr>
          <p:cNvPr id="6" name="Content Placeholder 2">
            <a:extLst>
              <a:ext uri="{FF2B5EF4-FFF2-40B4-BE49-F238E27FC236}">
                <a16:creationId xmlns:a16="http://schemas.microsoft.com/office/drawing/2014/main" id="{E4CEE8D2-7A9A-4B2C-9FAE-9FFF5D401413}"/>
              </a:ext>
            </a:extLst>
          </p:cNvPr>
          <p:cNvGraphicFramePr>
            <a:graphicFrameLocks noGrp="1"/>
          </p:cNvGraphicFramePr>
          <p:nvPr>
            <p:ph idx="1"/>
            <p:extLst>
              <p:ext uri="{D42A27DB-BD31-4B8C-83A1-F6EECF244321}">
                <p14:modId xmlns:p14="http://schemas.microsoft.com/office/powerpoint/2010/main" val="3516187002"/>
              </p:ext>
            </p:extLst>
          </p:nvPr>
        </p:nvGraphicFramePr>
        <p:xfrm>
          <a:off x="1023937" y="1025611"/>
          <a:ext cx="10690267" cy="54450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prstGeom prst="bracketPair">
            <a:avLst>
              <a:gd name="adj" fmla="val 17949"/>
            </a:avLst>
          </a:prstGeom>
        </p:spPr>
        <p:txBody>
          <a:bodyPr>
            <a:normAutofit/>
          </a:bodyPr>
          <a:lstStyle/>
          <a:p>
            <a:pPr>
              <a:spcAft>
                <a:spcPts val="600"/>
              </a:spcAft>
            </a:pPr>
            <a:fld id="{0CFEC368-1D7A-4F81-ABF6-AE0E36BAF64C}" type="slidenum">
              <a:rPr lang="en-US" smtClean="0"/>
              <a:pPr>
                <a:spcAft>
                  <a:spcPts val="600"/>
                </a:spcAft>
              </a:pPr>
              <a:t>2</a:t>
            </a:fld>
            <a:endParaRPr lang="en-US"/>
          </a:p>
        </p:txBody>
      </p:sp>
    </p:spTree>
    <p:extLst>
      <p:ext uri="{BB962C8B-B14F-4D97-AF65-F5344CB8AC3E}">
        <p14:creationId xmlns:p14="http://schemas.microsoft.com/office/powerpoint/2010/main" val="3828025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DC210-9972-4E5F-903F-BBAC2F354052}"/>
              </a:ext>
            </a:extLst>
          </p:cNvPr>
          <p:cNvSpPr>
            <a:spLocks noGrp="1"/>
          </p:cNvSpPr>
          <p:nvPr>
            <p:ph type="title"/>
          </p:nvPr>
        </p:nvSpPr>
        <p:spPr>
          <a:xfrm>
            <a:off x="494558" y="-109301"/>
            <a:ext cx="11034295" cy="1499616"/>
          </a:xfrm>
        </p:spPr>
        <p:txBody>
          <a:bodyPr>
            <a:noAutofit/>
          </a:bodyPr>
          <a:lstStyle/>
          <a:p>
            <a:r>
              <a:rPr lang="en-US" sz="4000" dirty="0">
                <a:solidFill>
                  <a:schemeClr val="bg1"/>
                </a:solidFill>
              </a:rPr>
              <a:t>Process for Workgroup Recommendation Development</a:t>
            </a:r>
          </a:p>
        </p:txBody>
      </p:sp>
      <p:grpSp>
        <p:nvGrpSpPr>
          <p:cNvPr id="9" name="Group 8">
            <a:extLst>
              <a:ext uri="{FF2B5EF4-FFF2-40B4-BE49-F238E27FC236}">
                <a16:creationId xmlns:a16="http://schemas.microsoft.com/office/drawing/2014/main" id="{5CB4D1D9-CBFC-4B72-95AB-2D2DFF64B21C}"/>
              </a:ext>
            </a:extLst>
          </p:cNvPr>
          <p:cNvGrpSpPr/>
          <p:nvPr/>
        </p:nvGrpSpPr>
        <p:grpSpPr>
          <a:xfrm>
            <a:off x="190900" y="954049"/>
            <a:ext cx="11810199" cy="5290476"/>
            <a:chOff x="123028" y="962158"/>
            <a:chExt cx="11810199" cy="5290476"/>
          </a:xfrm>
        </p:grpSpPr>
        <p:sp>
          <p:nvSpPr>
            <p:cNvPr id="14" name="Freeform: Shape 13">
              <a:extLst>
                <a:ext uri="{FF2B5EF4-FFF2-40B4-BE49-F238E27FC236}">
                  <a16:creationId xmlns:a16="http://schemas.microsoft.com/office/drawing/2014/main" id="{451F638A-F84A-42E1-A1DE-F98A56EF3183}"/>
                </a:ext>
              </a:extLst>
            </p:cNvPr>
            <p:cNvSpPr/>
            <p:nvPr/>
          </p:nvSpPr>
          <p:spPr>
            <a:xfrm>
              <a:off x="123028" y="1452285"/>
              <a:ext cx="2282322" cy="2764800"/>
            </a:xfrm>
            <a:custGeom>
              <a:avLst/>
              <a:gdLst>
                <a:gd name="connsiteX0" fmla="*/ 0 w 2282322"/>
                <a:gd name="connsiteY0" fmla="*/ 228232 h 2764800"/>
                <a:gd name="connsiteX1" fmla="*/ 228232 w 2282322"/>
                <a:gd name="connsiteY1" fmla="*/ 0 h 2764800"/>
                <a:gd name="connsiteX2" fmla="*/ 2054090 w 2282322"/>
                <a:gd name="connsiteY2" fmla="*/ 0 h 2764800"/>
                <a:gd name="connsiteX3" fmla="*/ 2282322 w 2282322"/>
                <a:gd name="connsiteY3" fmla="*/ 228232 h 2764800"/>
                <a:gd name="connsiteX4" fmla="*/ 2282322 w 2282322"/>
                <a:gd name="connsiteY4" fmla="*/ 2536568 h 2764800"/>
                <a:gd name="connsiteX5" fmla="*/ 2054090 w 2282322"/>
                <a:gd name="connsiteY5" fmla="*/ 2764800 h 2764800"/>
                <a:gd name="connsiteX6" fmla="*/ 228232 w 2282322"/>
                <a:gd name="connsiteY6" fmla="*/ 2764800 h 2764800"/>
                <a:gd name="connsiteX7" fmla="*/ 0 w 2282322"/>
                <a:gd name="connsiteY7" fmla="*/ 2536568 h 2764800"/>
                <a:gd name="connsiteX8" fmla="*/ 0 w 2282322"/>
                <a:gd name="connsiteY8" fmla="*/ 228232 h 276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322" h="2764800">
                  <a:moveTo>
                    <a:pt x="0" y="228232"/>
                  </a:moveTo>
                  <a:cubicBezTo>
                    <a:pt x="0" y="102183"/>
                    <a:pt x="102183" y="0"/>
                    <a:pt x="228232" y="0"/>
                  </a:cubicBezTo>
                  <a:lnTo>
                    <a:pt x="2054090" y="0"/>
                  </a:lnTo>
                  <a:cubicBezTo>
                    <a:pt x="2180139" y="0"/>
                    <a:pt x="2282322" y="102183"/>
                    <a:pt x="2282322" y="228232"/>
                  </a:cubicBezTo>
                  <a:lnTo>
                    <a:pt x="2282322" y="2536568"/>
                  </a:lnTo>
                  <a:cubicBezTo>
                    <a:pt x="2282322" y="2662617"/>
                    <a:pt x="2180139" y="2764800"/>
                    <a:pt x="2054090" y="2764800"/>
                  </a:cubicBezTo>
                  <a:lnTo>
                    <a:pt x="228232" y="2764800"/>
                  </a:lnTo>
                  <a:cubicBezTo>
                    <a:pt x="102183" y="2764800"/>
                    <a:pt x="0" y="2662617"/>
                    <a:pt x="0" y="2536568"/>
                  </a:cubicBezTo>
                  <a:lnTo>
                    <a:pt x="0" y="228232"/>
                  </a:lnTo>
                  <a:close/>
                </a:path>
              </a:pathLst>
            </a:custGeom>
          </p:spPr>
          <p:style>
            <a:lnRef idx="3">
              <a:schemeClr val="lt1"/>
            </a:lnRef>
            <a:fillRef idx="1">
              <a:schemeClr val="accent5"/>
            </a:fillRef>
            <a:effectRef idx="1">
              <a:schemeClr val="accent5"/>
            </a:effectRef>
            <a:fontRef idx="minor">
              <a:schemeClr val="lt1"/>
            </a:fontRef>
          </p:style>
          <p:txBody>
            <a:bodyPr spcFirstLastPara="0" vert="horz" wrap="square" lIns="142240" tIns="142240" rIns="142240" bIns="2126547" numCol="1" spcCol="1270" anchor="t" anchorCtr="0">
              <a:noAutofit/>
            </a:bodyPr>
            <a:lstStyle/>
            <a:p>
              <a:pPr marL="0" lvl="0" indent="0" algn="l" defTabSz="889000">
                <a:lnSpc>
                  <a:spcPct val="100000"/>
                </a:lnSpc>
                <a:spcBef>
                  <a:spcPct val="0"/>
                </a:spcBef>
                <a:spcAft>
                  <a:spcPts val="0"/>
                </a:spcAft>
                <a:buNone/>
              </a:pPr>
              <a:r>
                <a:rPr lang="en-US" sz="2000" kern="1200" dirty="0"/>
                <a:t>a) Literature Review</a:t>
              </a:r>
            </a:p>
            <a:p>
              <a:pPr marL="0" lvl="0" indent="0" algn="l" defTabSz="889000">
                <a:lnSpc>
                  <a:spcPct val="100000"/>
                </a:lnSpc>
                <a:spcBef>
                  <a:spcPct val="0"/>
                </a:spcBef>
                <a:spcAft>
                  <a:spcPts val="0"/>
                </a:spcAft>
                <a:buNone/>
              </a:pPr>
              <a:r>
                <a:rPr lang="en-US" sz="2000" kern="1200" dirty="0"/>
                <a:t>b) Interviews  &amp; Environmental Scan</a:t>
              </a:r>
            </a:p>
          </p:txBody>
        </p:sp>
        <p:sp>
          <p:nvSpPr>
            <p:cNvPr id="15" name="Rectangle: Rounded Corners 14">
              <a:extLst>
                <a:ext uri="{FF2B5EF4-FFF2-40B4-BE49-F238E27FC236}">
                  <a16:creationId xmlns:a16="http://schemas.microsoft.com/office/drawing/2014/main" id="{1829921F-B4C5-42F9-960B-3C72BBF8E998}"/>
                </a:ext>
              </a:extLst>
            </p:cNvPr>
            <p:cNvSpPr/>
            <p:nvPr/>
          </p:nvSpPr>
          <p:spPr>
            <a:xfrm>
              <a:off x="399645" y="2814541"/>
              <a:ext cx="2573784" cy="3359166"/>
            </a:xfrm>
            <a:prstGeom prst="roundRect">
              <a:avLst>
                <a:gd name="adj" fmla="val 10000"/>
              </a:avLst>
            </a:pr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6" name="Freeform: Shape 15">
              <a:extLst>
                <a:ext uri="{FF2B5EF4-FFF2-40B4-BE49-F238E27FC236}">
                  <a16:creationId xmlns:a16="http://schemas.microsoft.com/office/drawing/2014/main" id="{C52F17B3-7F21-4DDE-9021-86A06AFA18DE}"/>
                </a:ext>
              </a:extLst>
            </p:cNvPr>
            <p:cNvSpPr/>
            <p:nvPr/>
          </p:nvSpPr>
          <p:spPr>
            <a:xfrm rot="21566277">
              <a:off x="2713865" y="1569734"/>
              <a:ext cx="654115" cy="444695"/>
            </a:xfrm>
            <a:custGeom>
              <a:avLst/>
              <a:gdLst>
                <a:gd name="connsiteX0" fmla="*/ 0 w 654115"/>
                <a:gd name="connsiteY0" fmla="*/ 88939 h 444695"/>
                <a:gd name="connsiteX1" fmla="*/ 431768 w 654115"/>
                <a:gd name="connsiteY1" fmla="*/ 88939 h 444695"/>
                <a:gd name="connsiteX2" fmla="*/ 431768 w 654115"/>
                <a:gd name="connsiteY2" fmla="*/ 0 h 444695"/>
                <a:gd name="connsiteX3" fmla="*/ 654115 w 654115"/>
                <a:gd name="connsiteY3" fmla="*/ 222348 h 444695"/>
                <a:gd name="connsiteX4" fmla="*/ 431768 w 654115"/>
                <a:gd name="connsiteY4" fmla="*/ 444695 h 444695"/>
                <a:gd name="connsiteX5" fmla="*/ 431768 w 654115"/>
                <a:gd name="connsiteY5" fmla="*/ 355756 h 444695"/>
                <a:gd name="connsiteX6" fmla="*/ 0 w 654115"/>
                <a:gd name="connsiteY6" fmla="*/ 355756 h 444695"/>
                <a:gd name="connsiteX7" fmla="*/ 0 w 654115"/>
                <a:gd name="connsiteY7" fmla="*/ 88939 h 444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4115" h="444695">
                  <a:moveTo>
                    <a:pt x="0" y="88939"/>
                  </a:moveTo>
                  <a:lnTo>
                    <a:pt x="431768" y="88939"/>
                  </a:lnTo>
                  <a:lnTo>
                    <a:pt x="431768" y="0"/>
                  </a:lnTo>
                  <a:lnTo>
                    <a:pt x="654115" y="222348"/>
                  </a:lnTo>
                  <a:lnTo>
                    <a:pt x="431768" y="444695"/>
                  </a:lnTo>
                  <a:lnTo>
                    <a:pt x="431768" y="355756"/>
                  </a:lnTo>
                  <a:lnTo>
                    <a:pt x="0" y="355756"/>
                  </a:lnTo>
                  <a:lnTo>
                    <a:pt x="0" y="88939"/>
                  </a:lnTo>
                  <a:close/>
                </a:path>
              </a:pathLst>
            </a:custGeom>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 tIns="88938" rIns="133408" bIns="88939" numCol="1" spcCol="1270" anchor="ctr" anchorCtr="0">
              <a:noAutofit/>
            </a:bodyPr>
            <a:lstStyle/>
            <a:p>
              <a:pPr marL="0" lvl="0" indent="0" algn="ctr" defTabSz="533400">
                <a:lnSpc>
                  <a:spcPct val="90000"/>
                </a:lnSpc>
                <a:spcBef>
                  <a:spcPct val="0"/>
                </a:spcBef>
                <a:spcAft>
                  <a:spcPct val="35000"/>
                </a:spcAft>
                <a:buNone/>
              </a:pPr>
              <a:endParaRPr lang="en-US" sz="1200" kern="1200"/>
            </a:p>
          </p:txBody>
        </p:sp>
        <p:sp>
          <p:nvSpPr>
            <p:cNvPr id="17" name="Freeform: Shape 16">
              <a:extLst>
                <a:ext uri="{FF2B5EF4-FFF2-40B4-BE49-F238E27FC236}">
                  <a16:creationId xmlns:a16="http://schemas.microsoft.com/office/drawing/2014/main" id="{8198FE92-B7C2-46F7-A886-7CBBAFFCAEA5}"/>
                </a:ext>
              </a:extLst>
            </p:cNvPr>
            <p:cNvSpPr/>
            <p:nvPr/>
          </p:nvSpPr>
          <p:spPr>
            <a:xfrm>
              <a:off x="3379595" y="1398424"/>
              <a:ext cx="1786134" cy="2764800"/>
            </a:xfrm>
            <a:custGeom>
              <a:avLst/>
              <a:gdLst>
                <a:gd name="connsiteX0" fmla="*/ 0 w 1786134"/>
                <a:gd name="connsiteY0" fmla="*/ 178613 h 2764800"/>
                <a:gd name="connsiteX1" fmla="*/ 178613 w 1786134"/>
                <a:gd name="connsiteY1" fmla="*/ 0 h 2764800"/>
                <a:gd name="connsiteX2" fmla="*/ 1607521 w 1786134"/>
                <a:gd name="connsiteY2" fmla="*/ 0 h 2764800"/>
                <a:gd name="connsiteX3" fmla="*/ 1786134 w 1786134"/>
                <a:gd name="connsiteY3" fmla="*/ 178613 h 2764800"/>
                <a:gd name="connsiteX4" fmla="*/ 1786134 w 1786134"/>
                <a:gd name="connsiteY4" fmla="*/ 2586187 h 2764800"/>
                <a:gd name="connsiteX5" fmla="*/ 1607521 w 1786134"/>
                <a:gd name="connsiteY5" fmla="*/ 2764800 h 2764800"/>
                <a:gd name="connsiteX6" fmla="*/ 178613 w 1786134"/>
                <a:gd name="connsiteY6" fmla="*/ 2764800 h 2764800"/>
                <a:gd name="connsiteX7" fmla="*/ 0 w 1786134"/>
                <a:gd name="connsiteY7" fmla="*/ 2586187 h 2764800"/>
                <a:gd name="connsiteX8" fmla="*/ 0 w 1786134"/>
                <a:gd name="connsiteY8" fmla="*/ 178613 h 276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6134" h="2764800">
                  <a:moveTo>
                    <a:pt x="0" y="178613"/>
                  </a:moveTo>
                  <a:cubicBezTo>
                    <a:pt x="0" y="79968"/>
                    <a:pt x="79968" y="0"/>
                    <a:pt x="178613" y="0"/>
                  </a:cubicBezTo>
                  <a:lnTo>
                    <a:pt x="1607521" y="0"/>
                  </a:lnTo>
                  <a:cubicBezTo>
                    <a:pt x="1706166" y="0"/>
                    <a:pt x="1786134" y="79968"/>
                    <a:pt x="1786134" y="178613"/>
                  </a:cubicBezTo>
                  <a:lnTo>
                    <a:pt x="1786134" y="2586187"/>
                  </a:lnTo>
                  <a:cubicBezTo>
                    <a:pt x="1786134" y="2684832"/>
                    <a:pt x="1706166" y="2764800"/>
                    <a:pt x="1607521" y="2764800"/>
                  </a:cubicBezTo>
                  <a:lnTo>
                    <a:pt x="178613" y="2764800"/>
                  </a:lnTo>
                  <a:cubicBezTo>
                    <a:pt x="79968" y="2764800"/>
                    <a:pt x="0" y="2684832"/>
                    <a:pt x="0" y="2586187"/>
                  </a:cubicBezTo>
                  <a:lnTo>
                    <a:pt x="0" y="178613"/>
                  </a:lnTo>
                  <a:close/>
                </a:path>
              </a:pathLst>
            </a:custGeom>
          </p:spPr>
          <p:style>
            <a:lnRef idx="2">
              <a:schemeClr val="lt1">
                <a:hueOff val="0"/>
                <a:satOff val="0"/>
                <a:lumOff val="0"/>
                <a:alphaOff val="0"/>
              </a:schemeClr>
            </a:lnRef>
            <a:fillRef idx="1">
              <a:schemeClr val="accent3">
                <a:hueOff val="1968062"/>
                <a:satOff val="-15351"/>
                <a:lumOff val="-392"/>
                <a:alphaOff val="0"/>
              </a:schemeClr>
            </a:fillRef>
            <a:effectRef idx="0">
              <a:schemeClr val="accent3">
                <a:hueOff val="1968062"/>
                <a:satOff val="-15351"/>
                <a:lumOff val="-392"/>
                <a:alphaOff val="0"/>
              </a:schemeClr>
            </a:effectRef>
            <a:fontRef idx="minor">
              <a:schemeClr val="lt1"/>
            </a:fontRef>
          </p:style>
          <p:txBody>
            <a:bodyPr spcFirstLastPara="0" vert="horz" wrap="square" lIns="142240" tIns="142240" rIns="142240" bIns="2126547" numCol="1" spcCol="1270" anchor="t" anchorCtr="0">
              <a:noAutofit/>
            </a:bodyPr>
            <a:lstStyle/>
            <a:p>
              <a:pPr marL="0" lvl="0" indent="0" algn="l" defTabSz="889000">
                <a:lnSpc>
                  <a:spcPct val="90000"/>
                </a:lnSpc>
                <a:spcBef>
                  <a:spcPct val="0"/>
                </a:spcBef>
                <a:spcAft>
                  <a:spcPct val="35000"/>
                </a:spcAft>
                <a:buNone/>
              </a:pPr>
              <a:r>
                <a:rPr lang="en-US" sz="2000" kern="1200" dirty="0"/>
                <a:t>Survey &amp; Discussion for Measure Selection</a:t>
              </a:r>
            </a:p>
          </p:txBody>
        </p:sp>
        <p:sp>
          <p:nvSpPr>
            <p:cNvPr id="18" name="Rectangle: Rounded Corners 17">
              <a:extLst>
                <a:ext uri="{FF2B5EF4-FFF2-40B4-BE49-F238E27FC236}">
                  <a16:creationId xmlns:a16="http://schemas.microsoft.com/office/drawing/2014/main" id="{7ADF048A-A910-4656-952D-F52D637246D3}"/>
                </a:ext>
              </a:extLst>
            </p:cNvPr>
            <p:cNvSpPr/>
            <p:nvPr/>
          </p:nvSpPr>
          <p:spPr>
            <a:xfrm>
              <a:off x="3608534" y="2814541"/>
              <a:ext cx="2133538" cy="3313594"/>
            </a:xfrm>
            <a:prstGeom prst="roundRect">
              <a:avLst>
                <a:gd name="adj" fmla="val 10000"/>
              </a:avLst>
            </a:prstGeom>
          </p:spPr>
          <p:style>
            <a:lnRef idx="2">
              <a:schemeClr val="accent3">
                <a:hueOff val="1968062"/>
                <a:satOff val="-15351"/>
                <a:lumOff val="-392"/>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Freeform: Shape 18">
              <a:extLst>
                <a:ext uri="{FF2B5EF4-FFF2-40B4-BE49-F238E27FC236}">
                  <a16:creationId xmlns:a16="http://schemas.microsoft.com/office/drawing/2014/main" id="{730ED203-937E-42AF-BF6F-8045558B17E5}"/>
                </a:ext>
              </a:extLst>
            </p:cNvPr>
            <p:cNvSpPr/>
            <p:nvPr/>
          </p:nvSpPr>
          <p:spPr>
            <a:xfrm rot="92187">
              <a:off x="5719542" y="1590602"/>
              <a:ext cx="571232" cy="444695"/>
            </a:xfrm>
            <a:custGeom>
              <a:avLst/>
              <a:gdLst>
                <a:gd name="connsiteX0" fmla="*/ 0 w 571232"/>
                <a:gd name="connsiteY0" fmla="*/ 88939 h 444695"/>
                <a:gd name="connsiteX1" fmla="*/ 348885 w 571232"/>
                <a:gd name="connsiteY1" fmla="*/ 88939 h 444695"/>
                <a:gd name="connsiteX2" fmla="*/ 348885 w 571232"/>
                <a:gd name="connsiteY2" fmla="*/ 0 h 444695"/>
                <a:gd name="connsiteX3" fmla="*/ 571232 w 571232"/>
                <a:gd name="connsiteY3" fmla="*/ 222348 h 444695"/>
                <a:gd name="connsiteX4" fmla="*/ 348885 w 571232"/>
                <a:gd name="connsiteY4" fmla="*/ 444695 h 444695"/>
                <a:gd name="connsiteX5" fmla="*/ 348885 w 571232"/>
                <a:gd name="connsiteY5" fmla="*/ 355756 h 444695"/>
                <a:gd name="connsiteX6" fmla="*/ 0 w 571232"/>
                <a:gd name="connsiteY6" fmla="*/ 355756 h 444695"/>
                <a:gd name="connsiteX7" fmla="*/ 0 w 571232"/>
                <a:gd name="connsiteY7" fmla="*/ 88939 h 444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32" h="444695">
                  <a:moveTo>
                    <a:pt x="0" y="88939"/>
                  </a:moveTo>
                  <a:lnTo>
                    <a:pt x="348885" y="88939"/>
                  </a:lnTo>
                  <a:lnTo>
                    <a:pt x="348885" y="0"/>
                  </a:lnTo>
                  <a:lnTo>
                    <a:pt x="571232" y="222348"/>
                  </a:lnTo>
                  <a:lnTo>
                    <a:pt x="348885" y="444695"/>
                  </a:lnTo>
                  <a:lnTo>
                    <a:pt x="348885" y="355756"/>
                  </a:lnTo>
                  <a:lnTo>
                    <a:pt x="0" y="355756"/>
                  </a:lnTo>
                  <a:lnTo>
                    <a:pt x="0" y="88939"/>
                  </a:lnTo>
                  <a:close/>
                </a:path>
              </a:pathLst>
            </a:custGeom>
          </p:spPr>
          <p:style>
            <a:lnRef idx="0">
              <a:schemeClr val="lt1">
                <a:hueOff val="0"/>
                <a:satOff val="0"/>
                <a:lumOff val="0"/>
                <a:alphaOff val="0"/>
              </a:schemeClr>
            </a:lnRef>
            <a:fillRef idx="1">
              <a:schemeClr val="accent3">
                <a:hueOff val="2952094"/>
                <a:satOff val="-23027"/>
                <a:lumOff val="-588"/>
                <a:alphaOff val="0"/>
              </a:schemeClr>
            </a:fillRef>
            <a:effectRef idx="0">
              <a:schemeClr val="accent3">
                <a:hueOff val="2952094"/>
                <a:satOff val="-23027"/>
                <a:lumOff val="-588"/>
                <a:alphaOff val="0"/>
              </a:schemeClr>
            </a:effectRef>
            <a:fontRef idx="minor">
              <a:schemeClr val="lt1"/>
            </a:fontRef>
          </p:style>
          <p:txBody>
            <a:bodyPr spcFirstLastPara="0" vert="horz" wrap="square" lIns="0" tIns="88938" rIns="133407" bIns="88939" numCol="1" spcCol="1270" anchor="ctr" anchorCtr="0">
              <a:noAutofit/>
            </a:bodyPr>
            <a:lstStyle/>
            <a:p>
              <a:pPr marL="0" lvl="0" indent="0" algn="ctr" defTabSz="533400">
                <a:lnSpc>
                  <a:spcPct val="90000"/>
                </a:lnSpc>
                <a:spcBef>
                  <a:spcPct val="0"/>
                </a:spcBef>
                <a:spcAft>
                  <a:spcPct val="35000"/>
                </a:spcAft>
                <a:buNone/>
              </a:pPr>
              <a:endParaRPr lang="en-US" sz="1200" kern="1200"/>
            </a:p>
          </p:txBody>
        </p:sp>
        <p:sp>
          <p:nvSpPr>
            <p:cNvPr id="20" name="Freeform: Shape 19">
              <a:extLst>
                <a:ext uri="{FF2B5EF4-FFF2-40B4-BE49-F238E27FC236}">
                  <a16:creationId xmlns:a16="http://schemas.microsoft.com/office/drawing/2014/main" id="{65D9AFF2-0F69-447A-B615-4E5DCBB62FD7}"/>
                </a:ext>
              </a:extLst>
            </p:cNvPr>
            <p:cNvSpPr/>
            <p:nvPr/>
          </p:nvSpPr>
          <p:spPr>
            <a:xfrm>
              <a:off x="6771778" y="1326352"/>
              <a:ext cx="1786134" cy="2764800"/>
            </a:xfrm>
            <a:custGeom>
              <a:avLst/>
              <a:gdLst>
                <a:gd name="connsiteX0" fmla="*/ 0 w 1786134"/>
                <a:gd name="connsiteY0" fmla="*/ 178613 h 2764800"/>
                <a:gd name="connsiteX1" fmla="*/ 178613 w 1786134"/>
                <a:gd name="connsiteY1" fmla="*/ 0 h 2764800"/>
                <a:gd name="connsiteX2" fmla="*/ 1607521 w 1786134"/>
                <a:gd name="connsiteY2" fmla="*/ 0 h 2764800"/>
                <a:gd name="connsiteX3" fmla="*/ 1786134 w 1786134"/>
                <a:gd name="connsiteY3" fmla="*/ 178613 h 2764800"/>
                <a:gd name="connsiteX4" fmla="*/ 1786134 w 1786134"/>
                <a:gd name="connsiteY4" fmla="*/ 2586187 h 2764800"/>
                <a:gd name="connsiteX5" fmla="*/ 1607521 w 1786134"/>
                <a:gd name="connsiteY5" fmla="*/ 2764800 h 2764800"/>
                <a:gd name="connsiteX6" fmla="*/ 178613 w 1786134"/>
                <a:gd name="connsiteY6" fmla="*/ 2764800 h 2764800"/>
                <a:gd name="connsiteX7" fmla="*/ 0 w 1786134"/>
                <a:gd name="connsiteY7" fmla="*/ 2586187 h 2764800"/>
                <a:gd name="connsiteX8" fmla="*/ 0 w 1786134"/>
                <a:gd name="connsiteY8" fmla="*/ 178613 h 276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6134" h="2764800">
                  <a:moveTo>
                    <a:pt x="0" y="178613"/>
                  </a:moveTo>
                  <a:cubicBezTo>
                    <a:pt x="0" y="79968"/>
                    <a:pt x="79968" y="0"/>
                    <a:pt x="178613" y="0"/>
                  </a:cubicBezTo>
                  <a:lnTo>
                    <a:pt x="1607521" y="0"/>
                  </a:lnTo>
                  <a:cubicBezTo>
                    <a:pt x="1706166" y="0"/>
                    <a:pt x="1786134" y="79968"/>
                    <a:pt x="1786134" y="178613"/>
                  </a:cubicBezTo>
                  <a:lnTo>
                    <a:pt x="1786134" y="2586187"/>
                  </a:lnTo>
                  <a:cubicBezTo>
                    <a:pt x="1786134" y="2684832"/>
                    <a:pt x="1706166" y="2764800"/>
                    <a:pt x="1607521" y="2764800"/>
                  </a:cubicBezTo>
                  <a:lnTo>
                    <a:pt x="178613" y="2764800"/>
                  </a:lnTo>
                  <a:cubicBezTo>
                    <a:pt x="79968" y="2764800"/>
                    <a:pt x="0" y="2684832"/>
                    <a:pt x="0" y="2586187"/>
                  </a:cubicBezTo>
                  <a:lnTo>
                    <a:pt x="0" y="178613"/>
                  </a:lnTo>
                  <a:close/>
                </a:path>
              </a:pathLst>
            </a:custGeom>
          </p:spPr>
          <p:style>
            <a:lnRef idx="2">
              <a:schemeClr val="lt1">
                <a:hueOff val="0"/>
                <a:satOff val="0"/>
                <a:lumOff val="0"/>
                <a:alphaOff val="0"/>
              </a:schemeClr>
            </a:lnRef>
            <a:fillRef idx="1">
              <a:schemeClr val="accent3">
                <a:hueOff val="3936125"/>
                <a:satOff val="-30703"/>
                <a:lumOff val="-785"/>
                <a:alphaOff val="0"/>
              </a:schemeClr>
            </a:fillRef>
            <a:effectRef idx="0">
              <a:schemeClr val="accent3">
                <a:hueOff val="3936125"/>
                <a:satOff val="-30703"/>
                <a:lumOff val="-785"/>
                <a:alphaOff val="0"/>
              </a:schemeClr>
            </a:effectRef>
            <a:fontRef idx="minor">
              <a:schemeClr val="lt1"/>
            </a:fontRef>
          </p:style>
          <p:txBody>
            <a:bodyPr spcFirstLastPara="0" vert="horz" wrap="square" lIns="142240" tIns="142240" rIns="142240" bIns="2126547" numCol="1" spcCol="1270" anchor="t" anchorCtr="0">
              <a:noAutofit/>
            </a:bodyPr>
            <a:lstStyle/>
            <a:p>
              <a:pPr marL="0" lvl="0" indent="0" algn="l" defTabSz="889000">
                <a:lnSpc>
                  <a:spcPct val="90000"/>
                </a:lnSpc>
                <a:spcBef>
                  <a:spcPct val="0"/>
                </a:spcBef>
                <a:spcAft>
                  <a:spcPct val="35000"/>
                </a:spcAft>
                <a:buNone/>
              </a:pPr>
              <a:r>
                <a:rPr lang="en-US" sz="2000" kern="1200" dirty="0"/>
                <a:t>Pilot</a:t>
              </a:r>
              <a:endParaRPr lang="en-US" sz="1600" kern="1200" dirty="0"/>
            </a:p>
          </p:txBody>
        </p:sp>
        <p:sp>
          <p:nvSpPr>
            <p:cNvPr id="21" name="Rectangle: Rounded Corners 20">
              <a:extLst>
                <a:ext uri="{FF2B5EF4-FFF2-40B4-BE49-F238E27FC236}">
                  <a16:creationId xmlns:a16="http://schemas.microsoft.com/office/drawing/2014/main" id="{94FE4BD7-3C78-4244-A8D5-18043DE7D480}"/>
                </a:ext>
              </a:extLst>
            </p:cNvPr>
            <p:cNvSpPr/>
            <p:nvPr/>
          </p:nvSpPr>
          <p:spPr>
            <a:xfrm>
              <a:off x="6913286" y="2534936"/>
              <a:ext cx="1987076" cy="3686400"/>
            </a:xfrm>
            <a:prstGeom prst="roundRect">
              <a:avLst>
                <a:gd name="adj" fmla="val 10000"/>
              </a:avLst>
            </a:prstGeom>
          </p:spPr>
          <p:style>
            <a:lnRef idx="2">
              <a:schemeClr val="accent3">
                <a:hueOff val="3936125"/>
                <a:satOff val="-30703"/>
                <a:lumOff val="-78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2" name="Freeform: Shape 21">
              <a:extLst>
                <a:ext uri="{FF2B5EF4-FFF2-40B4-BE49-F238E27FC236}">
                  <a16:creationId xmlns:a16="http://schemas.microsoft.com/office/drawing/2014/main" id="{E04FC5B1-91E2-44C6-ACDC-11BC321123A3}"/>
                </a:ext>
              </a:extLst>
            </p:cNvPr>
            <p:cNvSpPr/>
            <p:nvPr/>
          </p:nvSpPr>
          <p:spPr>
            <a:xfrm rot="21563183">
              <a:off x="8560277" y="1523997"/>
              <a:ext cx="574068" cy="444695"/>
            </a:xfrm>
            <a:custGeom>
              <a:avLst/>
              <a:gdLst>
                <a:gd name="connsiteX0" fmla="*/ 0 w 574068"/>
                <a:gd name="connsiteY0" fmla="*/ 88939 h 444695"/>
                <a:gd name="connsiteX1" fmla="*/ 351721 w 574068"/>
                <a:gd name="connsiteY1" fmla="*/ 88939 h 444695"/>
                <a:gd name="connsiteX2" fmla="*/ 351721 w 574068"/>
                <a:gd name="connsiteY2" fmla="*/ 0 h 444695"/>
                <a:gd name="connsiteX3" fmla="*/ 574068 w 574068"/>
                <a:gd name="connsiteY3" fmla="*/ 222348 h 444695"/>
                <a:gd name="connsiteX4" fmla="*/ 351721 w 574068"/>
                <a:gd name="connsiteY4" fmla="*/ 444695 h 444695"/>
                <a:gd name="connsiteX5" fmla="*/ 351721 w 574068"/>
                <a:gd name="connsiteY5" fmla="*/ 355756 h 444695"/>
                <a:gd name="connsiteX6" fmla="*/ 0 w 574068"/>
                <a:gd name="connsiteY6" fmla="*/ 355756 h 444695"/>
                <a:gd name="connsiteX7" fmla="*/ 0 w 574068"/>
                <a:gd name="connsiteY7" fmla="*/ 88939 h 444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4068" h="444695">
                  <a:moveTo>
                    <a:pt x="0" y="88939"/>
                  </a:moveTo>
                  <a:lnTo>
                    <a:pt x="351721" y="88939"/>
                  </a:lnTo>
                  <a:lnTo>
                    <a:pt x="351721" y="0"/>
                  </a:lnTo>
                  <a:lnTo>
                    <a:pt x="574068" y="222348"/>
                  </a:lnTo>
                  <a:lnTo>
                    <a:pt x="351721" y="444695"/>
                  </a:lnTo>
                  <a:lnTo>
                    <a:pt x="351721" y="355756"/>
                  </a:lnTo>
                  <a:lnTo>
                    <a:pt x="0" y="355756"/>
                  </a:lnTo>
                  <a:lnTo>
                    <a:pt x="0" y="88939"/>
                  </a:lnTo>
                  <a:close/>
                </a:path>
              </a:pathLst>
            </a:custGeom>
          </p:spPr>
          <p:style>
            <a:lnRef idx="0">
              <a:schemeClr val="lt1">
                <a:hueOff val="0"/>
                <a:satOff val="0"/>
                <a:lumOff val="0"/>
                <a:alphaOff val="0"/>
              </a:schemeClr>
            </a:lnRef>
            <a:fillRef idx="1">
              <a:schemeClr val="accent3">
                <a:hueOff val="5904187"/>
                <a:satOff val="-46054"/>
                <a:lumOff val="-1177"/>
                <a:alphaOff val="0"/>
              </a:schemeClr>
            </a:fillRef>
            <a:effectRef idx="0">
              <a:schemeClr val="accent3">
                <a:hueOff val="5904187"/>
                <a:satOff val="-46054"/>
                <a:lumOff val="-1177"/>
                <a:alphaOff val="0"/>
              </a:schemeClr>
            </a:effectRef>
            <a:fontRef idx="minor">
              <a:schemeClr val="lt1"/>
            </a:fontRef>
          </p:style>
          <p:txBody>
            <a:bodyPr spcFirstLastPara="0" vert="horz" wrap="square" lIns="0" tIns="88938" rIns="133407" bIns="88939" numCol="1" spcCol="1270" anchor="ctr" anchorCtr="0">
              <a:noAutofit/>
            </a:bodyPr>
            <a:lstStyle/>
            <a:p>
              <a:pPr marL="0" lvl="0" indent="0" algn="ctr" defTabSz="533400">
                <a:lnSpc>
                  <a:spcPct val="90000"/>
                </a:lnSpc>
                <a:spcBef>
                  <a:spcPct val="0"/>
                </a:spcBef>
                <a:spcAft>
                  <a:spcPct val="35000"/>
                </a:spcAft>
                <a:buNone/>
              </a:pPr>
              <a:endParaRPr lang="en-US" sz="1200" kern="1200"/>
            </a:p>
          </p:txBody>
        </p:sp>
        <p:sp>
          <p:nvSpPr>
            <p:cNvPr id="23" name="Freeform: Shape 22">
              <a:extLst>
                <a:ext uri="{FF2B5EF4-FFF2-40B4-BE49-F238E27FC236}">
                  <a16:creationId xmlns:a16="http://schemas.microsoft.com/office/drawing/2014/main" id="{8EFE3D2A-BC58-44B2-B6EA-2CFD4E213CB3}"/>
                </a:ext>
              </a:extLst>
            </p:cNvPr>
            <p:cNvSpPr/>
            <p:nvPr/>
          </p:nvSpPr>
          <p:spPr>
            <a:xfrm>
              <a:off x="9372608" y="962158"/>
              <a:ext cx="2498069" cy="3172757"/>
            </a:xfrm>
            <a:custGeom>
              <a:avLst/>
              <a:gdLst>
                <a:gd name="connsiteX0" fmla="*/ 0 w 2498069"/>
                <a:gd name="connsiteY0" fmla="*/ 249807 h 2764800"/>
                <a:gd name="connsiteX1" fmla="*/ 249807 w 2498069"/>
                <a:gd name="connsiteY1" fmla="*/ 0 h 2764800"/>
                <a:gd name="connsiteX2" fmla="*/ 2248262 w 2498069"/>
                <a:gd name="connsiteY2" fmla="*/ 0 h 2764800"/>
                <a:gd name="connsiteX3" fmla="*/ 2498069 w 2498069"/>
                <a:gd name="connsiteY3" fmla="*/ 249807 h 2764800"/>
                <a:gd name="connsiteX4" fmla="*/ 2498069 w 2498069"/>
                <a:gd name="connsiteY4" fmla="*/ 2514993 h 2764800"/>
                <a:gd name="connsiteX5" fmla="*/ 2248262 w 2498069"/>
                <a:gd name="connsiteY5" fmla="*/ 2764800 h 2764800"/>
                <a:gd name="connsiteX6" fmla="*/ 249807 w 2498069"/>
                <a:gd name="connsiteY6" fmla="*/ 2764800 h 2764800"/>
                <a:gd name="connsiteX7" fmla="*/ 0 w 2498069"/>
                <a:gd name="connsiteY7" fmla="*/ 2514993 h 2764800"/>
                <a:gd name="connsiteX8" fmla="*/ 0 w 2498069"/>
                <a:gd name="connsiteY8" fmla="*/ 249807 h 276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98069" h="2764800">
                  <a:moveTo>
                    <a:pt x="0" y="249807"/>
                  </a:moveTo>
                  <a:cubicBezTo>
                    <a:pt x="0" y="111842"/>
                    <a:pt x="111842" y="0"/>
                    <a:pt x="249807" y="0"/>
                  </a:cubicBezTo>
                  <a:lnTo>
                    <a:pt x="2248262" y="0"/>
                  </a:lnTo>
                  <a:cubicBezTo>
                    <a:pt x="2386227" y="0"/>
                    <a:pt x="2498069" y="111842"/>
                    <a:pt x="2498069" y="249807"/>
                  </a:cubicBezTo>
                  <a:lnTo>
                    <a:pt x="2498069" y="2514993"/>
                  </a:lnTo>
                  <a:cubicBezTo>
                    <a:pt x="2498069" y="2652958"/>
                    <a:pt x="2386227" y="2764800"/>
                    <a:pt x="2248262" y="2764800"/>
                  </a:cubicBezTo>
                  <a:lnTo>
                    <a:pt x="249807" y="2764800"/>
                  </a:lnTo>
                  <a:cubicBezTo>
                    <a:pt x="111842" y="2764800"/>
                    <a:pt x="0" y="2652958"/>
                    <a:pt x="0" y="2514993"/>
                  </a:cubicBezTo>
                  <a:lnTo>
                    <a:pt x="0" y="249807"/>
                  </a:lnTo>
                  <a:close/>
                </a:path>
              </a:pathLst>
            </a:custGeom>
          </p:spPr>
          <p:style>
            <a:lnRef idx="2">
              <a:schemeClr val="lt1">
                <a:hueOff val="0"/>
                <a:satOff val="0"/>
                <a:lumOff val="0"/>
                <a:alphaOff val="0"/>
              </a:schemeClr>
            </a:lnRef>
            <a:fillRef idx="1">
              <a:schemeClr val="accent3">
                <a:hueOff val="5904187"/>
                <a:satOff val="-46054"/>
                <a:lumOff val="-1177"/>
                <a:alphaOff val="0"/>
              </a:schemeClr>
            </a:fillRef>
            <a:effectRef idx="0">
              <a:schemeClr val="accent3">
                <a:hueOff val="5904187"/>
                <a:satOff val="-46054"/>
                <a:lumOff val="-1177"/>
                <a:alphaOff val="0"/>
              </a:schemeClr>
            </a:effectRef>
            <a:fontRef idx="minor">
              <a:schemeClr val="lt1"/>
            </a:fontRef>
          </p:style>
          <p:txBody>
            <a:bodyPr spcFirstLastPara="0" vert="horz" wrap="square" lIns="142240" tIns="142240" rIns="142240" bIns="2126547" numCol="1" spcCol="1270" anchor="t" anchorCtr="0">
              <a:noAutofit/>
            </a:bodyPr>
            <a:lstStyle/>
            <a:p>
              <a:pPr marL="0" lvl="0" indent="0" algn="l" defTabSz="889000">
                <a:lnSpc>
                  <a:spcPct val="90000"/>
                </a:lnSpc>
                <a:spcBef>
                  <a:spcPct val="0"/>
                </a:spcBef>
                <a:spcAft>
                  <a:spcPct val="35000"/>
                </a:spcAft>
                <a:buNone/>
              </a:pPr>
              <a:r>
                <a:rPr lang="en-US" sz="2000" kern="1200" dirty="0"/>
                <a:t>Final</a:t>
              </a:r>
            </a:p>
            <a:p>
              <a:pPr marL="0" lvl="0" indent="0" algn="l" defTabSz="889000">
                <a:lnSpc>
                  <a:spcPct val="90000"/>
                </a:lnSpc>
                <a:spcBef>
                  <a:spcPct val="0"/>
                </a:spcBef>
                <a:spcAft>
                  <a:spcPct val="35000"/>
                </a:spcAft>
                <a:buNone/>
              </a:pPr>
              <a:r>
                <a:rPr lang="en-US" sz="2000" kern="1200" dirty="0"/>
                <a:t>Recommendations</a:t>
              </a:r>
            </a:p>
          </p:txBody>
        </p:sp>
        <p:sp>
          <p:nvSpPr>
            <p:cNvPr id="24" name="Rectangle: Rounded Corners 23">
              <a:extLst>
                <a:ext uri="{FF2B5EF4-FFF2-40B4-BE49-F238E27FC236}">
                  <a16:creationId xmlns:a16="http://schemas.microsoft.com/office/drawing/2014/main" id="{977A0E70-322F-45FA-B955-A7FA6EDC556B}"/>
                </a:ext>
              </a:extLst>
            </p:cNvPr>
            <p:cNvSpPr/>
            <p:nvPr/>
          </p:nvSpPr>
          <p:spPr>
            <a:xfrm>
              <a:off x="9535467" y="2428068"/>
              <a:ext cx="2397760" cy="3824566"/>
            </a:xfrm>
            <a:prstGeom prst="roundRect">
              <a:avLst>
                <a:gd name="adj" fmla="val 10000"/>
              </a:avLst>
            </a:prstGeom>
          </p:spPr>
          <p:style>
            <a:lnRef idx="2">
              <a:schemeClr val="accent3">
                <a:hueOff val="5904187"/>
                <a:satOff val="-46054"/>
                <a:lumOff val="-1177"/>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pSp>
      <p:sp>
        <p:nvSpPr>
          <p:cNvPr id="5" name="TextBox 4">
            <a:extLst>
              <a:ext uri="{FF2B5EF4-FFF2-40B4-BE49-F238E27FC236}">
                <a16:creationId xmlns:a16="http://schemas.microsoft.com/office/drawing/2014/main" id="{049D323D-F096-4532-A488-06C46E802C13}"/>
              </a:ext>
            </a:extLst>
          </p:cNvPr>
          <p:cNvSpPr txBox="1"/>
          <p:nvPr/>
        </p:nvSpPr>
        <p:spPr>
          <a:xfrm>
            <a:off x="862558" y="4062622"/>
            <a:ext cx="1571724" cy="369332"/>
          </a:xfrm>
          <a:prstGeom prst="rect">
            <a:avLst/>
          </a:prstGeom>
          <a:noFill/>
        </p:spPr>
        <p:txBody>
          <a:bodyPr wrap="square" rtlCol="0">
            <a:spAutoFit/>
          </a:bodyPr>
          <a:lstStyle/>
          <a:p>
            <a:endParaRPr lang="en-US" dirty="0"/>
          </a:p>
        </p:txBody>
      </p:sp>
      <p:sp>
        <p:nvSpPr>
          <p:cNvPr id="6" name="TextBox 5">
            <a:extLst>
              <a:ext uri="{FF2B5EF4-FFF2-40B4-BE49-F238E27FC236}">
                <a16:creationId xmlns:a16="http://schemas.microsoft.com/office/drawing/2014/main" id="{5FCDAA21-7268-458B-893B-F4375661A842}"/>
              </a:ext>
            </a:extLst>
          </p:cNvPr>
          <p:cNvSpPr txBox="1"/>
          <p:nvPr/>
        </p:nvSpPr>
        <p:spPr>
          <a:xfrm>
            <a:off x="494558" y="2780956"/>
            <a:ext cx="2372924" cy="3577903"/>
          </a:xfrm>
          <a:prstGeom prst="rect">
            <a:avLst/>
          </a:prstGeom>
          <a:noFill/>
        </p:spPr>
        <p:txBody>
          <a:bodyPr wrap="square" rtlCol="0">
            <a:spAutoFit/>
          </a:bodyPr>
          <a:lstStyle/>
          <a:p>
            <a:r>
              <a:rPr lang="en-US" dirty="0"/>
              <a:t>a) Identification of measures that we anticipate have highest inequities</a:t>
            </a:r>
            <a:endParaRPr lang="en-US" baseline="0" dirty="0"/>
          </a:p>
          <a:p>
            <a:endParaRPr lang="en-US" sz="1050" dirty="0"/>
          </a:p>
          <a:p>
            <a:r>
              <a:rPr lang="en-US" dirty="0"/>
              <a:t>b) Focused on Demographic and Social Determinant of Health Data: </a:t>
            </a:r>
          </a:p>
          <a:p>
            <a:pPr marL="285750" indent="-285750">
              <a:buFont typeface="Arial" panose="020B0604020202020204" pitchFamily="34" charset="0"/>
              <a:buChar char="•"/>
            </a:pPr>
            <a:r>
              <a:rPr lang="en-US" dirty="0"/>
              <a:t>Collection &amp; Analysis at provider/ payor level</a:t>
            </a:r>
          </a:p>
          <a:p>
            <a:endParaRPr lang="en-US" dirty="0"/>
          </a:p>
        </p:txBody>
      </p:sp>
      <p:sp>
        <p:nvSpPr>
          <p:cNvPr id="7" name="TextBox 6">
            <a:extLst>
              <a:ext uri="{FF2B5EF4-FFF2-40B4-BE49-F238E27FC236}">
                <a16:creationId xmlns:a16="http://schemas.microsoft.com/office/drawing/2014/main" id="{58AD197B-15E4-4CAD-9D94-1A63612E2738}"/>
              </a:ext>
            </a:extLst>
          </p:cNvPr>
          <p:cNvSpPr txBox="1"/>
          <p:nvPr/>
        </p:nvSpPr>
        <p:spPr>
          <a:xfrm>
            <a:off x="3811873" y="2862670"/>
            <a:ext cx="1644766" cy="3416320"/>
          </a:xfrm>
          <a:prstGeom prst="rect">
            <a:avLst/>
          </a:prstGeom>
          <a:noFill/>
        </p:spPr>
        <p:txBody>
          <a:bodyPr wrap="square" rtlCol="0">
            <a:spAutoFit/>
          </a:bodyPr>
          <a:lstStyle/>
          <a:p>
            <a:r>
              <a:rPr lang="en-US" dirty="0"/>
              <a:t>Assessed current ability to report and stratify those measures to assess health equity</a:t>
            </a:r>
          </a:p>
          <a:p>
            <a:pPr marL="285750" indent="-285750">
              <a:buFont typeface="Arial" panose="020B0604020202020204" pitchFamily="34" charset="0"/>
              <a:buChar char="•"/>
            </a:pPr>
            <a:r>
              <a:rPr lang="en-US" dirty="0"/>
              <a:t>Feasibility and capacity for analysis </a:t>
            </a:r>
          </a:p>
          <a:p>
            <a:pPr marL="285750" indent="-285750">
              <a:buFont typeface="Arial" panose="020B0604020202020204" pitchFamily="34" charset="0"/>
              <a:buChar char="•"/>
            </a:pPr>
            <a:endParaRPr lang="en-US" dirty="0"/>
          </a:p>
        </p:txBody>
      </p:sp>
      <p:sp>
        <p:nvSpPr>
          <p:cNvPr id="8" name="TextBox 7">
            <a:extLst>
              <a:ext uri="{FF2B5EF4-FFF2-40B4-BE49-F238E27FC236}">
                <a16:creationId xmlns:a16="http://schemas.microsoft.com/office/drawing/2014/main" id="{9B5687A5-F0C1-47ED-ADC6-D9BD44D85C50}"/>
              </a:ext>
            </a:extLst>
          </p:cNvPr>
          <p:cNvSpPr txBox="1"/>
          <p:nvPr/>
        </p:nvSpPr>
        <p:spPr>
          <a:xfrm>
            <a:off x="7074360" y="2790382"/>
            <a:ext cx="1893873" cy="2585323"/>
          </a:xfrm>
          <a:prstGeom prst="rect">
            <a:avLst/>
          </a:prstGeom>
          <a:noFill/>
        </p:spPr>
        <p:txBody>
          <a:bodyPr wrap="square" rtlCol="0">
            <a:spAutoFit/>
          </a:bodyPr>
          <a:lstStyle/>
          <a:p>
            <a:r>
              <a:rPr lang="en-US" dirty="0"/>
              <a:t>Payors and Providers asked to provide data for 3 core measures and at least 1 menu measure by race, ethnicity, language, &amp; gender</a:t>
            </a:r>
          </a:p>
        </p:txBody>
      </p:sp>
      <p:sp>
        <p:nvSpPr>
          <p:cNvPr id="10" name="Rectangle: Folded Corner 9">
            <a:extLst>
              <a:ext uri="{FF2B5EF4-FFF2-40B4-BE49-F238E27FC236}">
                <a16:creationId xmlns:a16="http://schemas.microsoft.com/office/drawing/2014/main" id="{348FD725-3B52-4AA0-8627-16D6298FBEF3}"/>
              </a:ext>
            </a:extLst>
          </p:cNvPr>
          <p:cNvSpPr/>
          <p:nvPr/>
        </p:nvSpPr>
        <p:spPr>
          <a:xfrm>
            <a:off x="5319229" y="2181726"/>
            <a:ext cx="1599379" cy="1880896"/>
          </a:xfrm>
          <a:prstGeom prst="foldedCorner">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r>
              <a:rPr lang="en-US" dirty="0"/>
              <a:t>Input on Feasibility &amp; Priorities also incorporated into selection </a:t>
            </a:r>
          </a:p>
        </p:txBody>
      </p:sp>
      <p:sp>
        <p:nvSpPr>
          <p:cNvPr id="12" name="TextBox 11">
            <a:extLst>
              <a:ext uri="{FF2B5EF4-FFF2-40B4-BE49-F238E27FC236}">
                <a16:creationId xmlns:a16="http://schemas.microsoft.com/office/drawing/2014/main" id="{37696FBF-F068-4AA2-BE42-353A7A235715}"/>
              </a:ext>
            </a:extLst>
          </p:cNvPr>
          <p:cNvSpPr txBox="1"/>
          <p:nvPr/>
        </p:nvSpPr>
        <p:spPr>
          <a:xfrm>
            <a:off x="9919081" y="2862293"/>
            <a:ext cx="1609772" cy="2031325"/>
          </a:xfrm>
          <a:prstGeom prst="rect">
            <a:avLst/>
          </a:prstGeom>
          <a:noFill/>
        </p:spPr>
        <p:txBody>
          <a:bodyPr wrap="square" rtlCol="0">
            <a:spAutoFit/>
          </a:bodyPr>
          <a:lstStyle/>
          <a:p>
            <a:r>
              <a:rPr lang="en-US" dirty="0"/>
              <a:t>Workgroup and pilot experience feedback synthesized, reviewed by group members</a:t>
            </a:r>
          </a:p>
        </p:txBody>
      </p:sp>
      <p:sp>
        <p:nvSpPr>
          <p:cNvPr id="3" name="TextBox 2">
            <a:extLst>
              <a:ext uri="{FF2B5EF4-FFF2-40B4-BE49-F238E27FC236}">
                <a16:creationId xmlns:a16="http://schemas.microsoft.com/office/drawing/2014/main" id="{2E3C9FF7-1576-40FF-AC9C-4BB0161F4D27}"/>
              </a:ext>
            </a:extLst>
          </p:cNvPr>
          <p:cNvSpPr txBox="1"/>
          <p:nvPr/>
        </p:nvSpPr>
        <p:spPr>
          <a:xfrm>
            <a:off x="494558" y="945292"/>
            <a:ext cx="1526747"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400" b="1" dirty="0"/>
              <a:t>Step 1</a:t>
            </a:r>
          </a:p>
        </p:txBody>
      </p:sp>
      <p:sp>
        <p:nvSpPr>
          <p:cNvPr id="11" name="TextBox 10">
            <a:extLst>
              <a:ext uri="{FF2B5EF4-FFF2-40B4-BE49-F238E27FC236}">
                <a16:creationId xmlns:a16="http://schemas.microsoft.com/office/drawing/2014/main" id="{93842540-20DB-49C5-8627-553F30001AB8}"/>
              </a:ext>
            </a:extLst>
          </p:cNvPr>
          <p:cNvSpPr txBox="1"/>
          <p:nvPr/>
        </p:nvSpPr>
        <p:spPr>
          <a:xfrm>
            <a:off x="3518495" y="954049"/>
            <a:ext cx="1526747"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400" b="1" dirty="0"/>
              <a:t>Step 2</a:t>
            </a:r>
          </a:p>
        </p:txBody>
      </p:sp>
      <p:sp>
        <p:nvSpPr>
          <p:cNvPr id="13" name="TextBox 12">
            <a:extLst>
              <a:ext uri="{FF2B5EF4-FFF2-40B4-BE49-F238E27FC236}">
                <a16:creationId xmlns:a16="http://schemas.microsoft.com/office/drawing/2014/main" id="{88247A0C-3E8E-43F3-859A-B300FAEC741D}"/>
              </a:ext>
            </a:extLst>
          </p:cNvPr>
          <p:cNvSpPr txBox="1"/>
          <p:nvPr/>
        </p:nvSpPr>
        <p:spPr>
          <a:xfrm>
            <a:off x="6969343" y="954049"/>
            <a:ext cx="1526747"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400" b="1" dirty="0"/>
              <a:t>Step 3</a:t>
            </a:r>
          </a:p>
        </p:txBody>
      </p:sp>
    </p:spTree>
    <p:extLst>
      <p:ext uri="{BB962C8B-B14F-4D97-AF65-F5344CB8AC3E}">
        <p14:creationId xmlns:p14="http://schemas.microsoft.com/office/powerpoint/2010/main" val="982509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203AF-3F50-4308-A42B-569074268BDD}"/>
              </a:ext>
            </a:extLst>
          </p:cNvPr>
          <p:cNvSpPr>
            <a:spLocks noGrp="1"/>
          </p:cNvSpPr>
          <p:nvPr>
            <p:ph type="ctrTitle"/>
          </p:nvPr>
        </p:nvSpPr>
        <p:spPr/>
        <p:txBody>
          <a:bodyPr/>
          <a:lstStyle/>
          <a:p>
            <a:r>
              <a:rPr lang="en-US" dirty="0"/>
              <a:t>Key findings from process steps</a:t>
            </a:r>
          </a:p>
        </p:txBody>
      </p:sp>
    </p:spTree>
    <p:extLst>
      <p:ext uri="{BB962C8B-B14F-4D97-AF65-F5344CB8AC3E}">
        <p14:creationId xmlns:p14="http://schemas.microsoft.com/office/powerpoint/2010/main" val="1037919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51AEA-1A8F-4527-A832-005539FE3323}"/>
              </a:ext>
            </a:extLst>
          </p:cNvPr>
          <p:cNvSpPr>
            <a:spLocks noGrp="1"/>
          </p:cNvSpPr>
          <p:nvPr>
            <p:ph type="title"/>
          </p:nvPr>
        </p:nvSpPr>
        <p:spPr>
          <a:xfrm>
            <a:off x="530968" y="-164592"/>
            <a:ext cx="9720072" cy="1499616"/>
          </a:xfrm>
        </p:spPr>
        <p:txBody>
          <a:bodyPr/>
          <a:lstStyle/>
          <a:p>
            <a:r>
              <a:rPr lang="en-US" dirty="0">
                <a:solidFill>
                  <a:schemeClr val="bg1"/>
                </a:solidFill>
              </a:rPr>
              <a:t>1A. LITERATURE review Results</a:t>
            </a:r>
          </a:p>
        </p:txBody>
      </p:sp>
      <p:sp>
        <p:nvSpPr>
          <p:cNvPr id="3" name="Content Placeholder 2">
            <a:extLst>
              <a:ext uri="{FF2B5EF4-FFF2-40B4-BE49-F238E27FC236}">
                <a16:creationId xmlns:a16="http://schemas.microsoft.com/office/drawing/2014/main" id="{F8AF3B1F-5E5D-464C-9003-F5F40B0EAE2D}"/>
              </a:ext>
            </a:extLst>
          </p:cNvPr>
          <p:cNvSpPr>
            <a:spLocks noGrp="1"/>
          </p:cNvSpPr>
          <p:nvPr>
            <p:ph idx="1"/>
          </p:nvPr>
        </p:nvSpPr>
        <p:spPr>
          <a:xfrm>
            <a:off x="808371" y="1001730"/>
            <a:ext cx="11253490" cy="5758666"/>
          </a:xfrm>
        </p:spPr>
        <p:txBody>
          <a:bodyPr>
            <a:normAutofit/>
          </a:bodyPr>
          <a:lstStyle/>
          <a:p>
            <a:pPr>
              <a:spcAft>
                <a:spcPts val="600"/>
              </a:spcAft>
              <a:buFont typeface="Arial" panose="020B0604020202020204" pitchFamily="34" charset="0"/>
              <a:buChar char="•"/>
            </a:pPr>
            <a:r>
              <a:rPr lang="en-US" sz="3000" dirty="0"/>
              <a:t>Literature review was performed to aid in selection from aligned measure set</a:t>
            </a:r>
          </a:p>
          <a:p>
            <a:pPr>
              <a:spcAft>
                <a:spcPts val="600"/>
              </a:spcAft>
              <a:buFont typeface="Arial" panose="020B0604020202020204" pitchFamily="34" charset="0"/>
              <a:buChar char="•"/>
            </a:pPr>
            <a:r>
              <a:rPr lang="en-US" sz="3000" dirty="0"/>
              <a:t>From this review the quality measures with the clearest inequities in the literature were found to be:</a:t>
            </a:r>
          </a:p>
          <a:p>
            <a:pPr lvl="1">
              <a:buFont typeface="Arial" panose="020B0604020202020204" pitchFamily="34" charset="0"/>
              <a:buChar char="•"/>
            </a:pPr>
            <a:r>
              <a:rPr lang="en-US" sz="2400" b="1" i="0" dirty="0">
                <a:solidFill>
                  <a:srgbClr val="000000"/>
                </a:solidFill>
                <a:effectLst/>
                <a:latin typeface="Calibri" panose="020F0502020204030204" pitchFamily="34" charset="0"/>
              </a:rPr>
              <a:t>Chronic Diseases </a:t>
            </a:r>
            <a:r>
              <a:rPr lang="en-US" sz="2400" b="0" i="0" dirty="0">
                <a:solidFill>
                  <a:srgbClr val="000000"/>
                </a:solidFill>
                <a:effectLst/>
                <a:latin typeface="Calibri" panose="020F0502020204030204" pitchFamily="34" charset="0"/>
              </a:rPr>
              <a:t>such as heart disease and diabetes</a:t>
            </a:r>
          </a:p>
          <a:p>
            <a:pPr marL="925830" lvl="2" indent="-285750">
              <a:spcBef>
                <a:spcPts val="1400"/>
              </a:spcBef>
              <a:spcAft>
                <a:spcPts val="1400"/>
              </a:spcAft>
              <a:buFont typeface="Arial" panose="020B0604020202020204" pitchFamily="34" charset="0"/>
              <a:buChar char="•"/>
            </a:pPr>
            <a:r>
              <a:rPr lang="en-US" sz="2200" b="0" i="0" dirty="0">
                <a:solidFill>
                  <a:srgbClr val="000000"/>
                </a:solidFill>
                <a:effectLst/>
                <a:latin typeface="Calibri" panose="020F0502020204030204" pitchFamily="34" charset="0"/>
              </a:rPr>
              <a:t>Inequities were seen by race/ethnicity, housing status, income level, sexual orientation and gender identity</a:t>
            </a:r>
          </a:p>
          <a:p>
            <a:pPr lvl="1">
              <a:buFont typeface="Arial" panose="020B0604020202020204" pitchFamily="34" charset="0"/>
              <a:buChar char="•"/>
            </a:pPr>
            <a:r>
              <a:rPr lang="en-US" sz="2400" b="1" i="0" dirty="0">
                <a:solidFill>
                  <a:srgbClr val="000000"/>
                </a:solidFill>
                <a:effectLst/>
                <a:latin typeface="Calibri" panose="020F0502020204030204" pitchFamily="34" charset="0"/>
              </a:rPr>
              <a:t>Preventive Care</a:t>
            </a:r>
            <a:endParaRPr lang="en-US" sz="2400" b="1" dirty="0">
              <a:solidFill>
                <a:srgbClr val="000000"/>
              </a:solidFill>
              <a:latin typeface="Calibri" panose="020F0502020204030204" pitchFamily="34" charset="0"/>
            </a:endParaRPr>
          </a:p>
          <a:p>
            <a:pPr lvl="2">
              <a:buFont typeface="Arial" panose="020B0604020202020204" pitchFamily="34" charset="0"/>
              <a:buChar char="•"/>
            </a:pPr>
            <a:r>
              <a:rPr lang="en-US" sz="2400" b="0" i="0" dirty="0">
                <a:solidFill>
                  <a:srgbClr val="000000"/>
                </a:solidFill>
                <a:effectLst/>
                <a:latin typeface="Calibri" panose="020F0502020204030204" pitchFamily="34" charset="0"/>
              </a:rPr>
              <a:t>Eye exams </a:t>
            </a:r>
          </a:p>
          <a:p>
            <a:pPr lvl="5">
              <a:buFont typeface="Arial" panose="020B0604020202020204" pitchFamily="34" charset="0"/>
              <a:buChar char="•"/>
            </a:pPr>
            <a:r>
              <a:rPr lang="en-US" sz="2200" b="0" i="0" dirty="0">
                <a:solidFill>
                  <a:srgbClr val="000000"/>
                </a:solidFill>
                <a:effectLst/>
                <a:latin typeface="Calibri" panose="020F0502020204030204" pitchFamily="34" charset="0"/>
              </a:rPr>
              <a:t>Inequities were seen by race/ethnicity, housing status, income level, age</a:t>
            </a:r>
            <a:endParaRPr lang="en-US" sz="2200" dirty="0">
              <a:solidFill>
                <a:srgbClr val="000000"/>
              </a:solidFill>
              <a:latin typeface="Calibri" panose="020F0502020204030204" pitchFamily="34" charset="0"/>
            </a:endParaRPr>
          </a:p>
          <a:p>
            <a:pPr lvl="2">
              <a:lnSpc>
                <a:spcPct val="100000"/>
              </a:lnSpc>
              <a:buFont typeface="Arial" panose="020B0604020202020204" pitchFamily="34" charset="0"/>
              <a:buChar char="•"/>
            </a:pPr>
            <a:r>
              <a:rPr lang="en-US" sz="2400" b="0" i="0" dirty="0">
                <a:solidFill>
                  <a:srgbClr val="000000"/>
                </a:solidFill>
                <a:effectLst/>
                <a:latin typeface="Calibri" panose="020F0502020204030204" pitchFamily="34" charset="0"/>
              </a:rPr>
              <a:t>Immunizations</a:t>
            </a:r>
            <a:endParaRPr lang="en-US" sz="2400" dirty="0">
              <a:solidFill>
                <a:srgbClr val="000000"/>
              </a:solidFill>
              <a:latin typeface="Calibri" panose="020F0502020204030204" pitchFamily="34" charset="0"/>
            </a:endParaRPr>
          </a:p>
          <a:p>
            <a:pPr marL="1097280" lvl="1" indent="-342900">
              <a:lnSpc>
                <a:spcPct val="100000"/>
              </a:lnSpc>
              <a:buFont typeface="Arial" panose="020B0604020202020204" pitchFamily="34" charset="0"/>
              <a:buChar char="•"/>
            </a:pPr>
            <a:r>
              <a:rPr lang="en-US" sz="2200" dirty="0">
                <a:solidFill>
                  <a:srgbClr val="000000"/>
                </a:solidFill>
                <a:latin typeface="Calibri" panose="020F0502020204030204" pitchFamily="34" charset="0"/>
              </a:rPr>
              <a:t>Inequities were seen by race/ethnicity, income level, religion      </a:t>
            </a:r>
          </a:p>
          <a:p>
            <a:endParaRPr lang="en-US" sz="2800" dirty="0"/>
          </a:p>
        </p:txBody>
      </p:sp>
    </p:spTree>
    <p:extLst>
      <p:ext uri="{BB962C8B-B14F-4D97-AF65-F5344CB8AC3E}">
        <p14:creationId xmlns:p14="http://schemas.microsoft.com/office/powerpoint/2010/main" val="1671048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D405F-DDC5-4448-ADA9-7B71F1F72C35}"/>
              </a:ext>
            </a:extLst>
          </p:cNvPr>
          <p:cNvSpPr>
            <a:spLocks noGrp="1"/>
          </p:cNvSpPr>
          <p:nvPr>
            <p:ph type="title"/>
          </p:nvPr>
        </p:nvSpPr>
        <p:spPr>
          <a:xfrm>
            <a:off x="623075" y="-164592"/>
            <a:ext cx="9720072" cy="1499616"/>
          </a:xfrm>
        </p:spPr>
        <p:txBody>
          <a:bodyPr/>
          <a:lstStyle/>
          <a:p>
            <a:r>
              <a:rPr lang="en-US" dirty="0">
                <a:solidFill>
                  <a:schemeClr val="bg1"/>
                </a:solidFill>
              </a:rPr>
              <a:t>1b. Interview/environmental scan Results</a:t>
            </a:r>
          </a:p>
        </p:txBody>
      </p:sp>
      <p:graphicFrame>
        <p:nvGraphicFramePr>
          <p:cNvPr id="6" name="Content Placeholder 5">
            <a:extLst>
              <a:ext uri="{FF2B5EF4-FFF2-40B4-BE49-F238E27FC236}">
                <a16:creationId xmlns:a16="http://schemas.microsoft.com/office/drawing/2014/main" id="{4F495A6B-281C-4309-9FDC-C3251F9B0ECD}"/>
              </a:ext>
            </a:extLst>
          </p:cNvPr>
          <p:cNvGraphicFramePr>
            <a:graphicFrameLocks noGrp="1"/>
          </p:cNvGraphicFramePr>
          <p:nvPr>
            <p:ph idx="1"/>
            <p:extLst>
              <p:ext uri="{D42A27DB-BD31-4B8C-83A1-F6EECF244321}">
                <p14:modId xmlns:p14="http://schemas.microsoft.com/office/powerpoint/2010/main" val="2924935495"/>
              </p:ext>
            </p:extLst>
          </p:nvPr>
        </p:nvGraphicFramePr>
        <p:xfrm>
          <a:off x="5197642" y="1104012"/>
          <a:ext cx="6849979" cy="5360955"/>
        </p:xfrm>
        <a:graphic>
          <a:graphicData uri="http://schemas.openxmlformats.org/drawingml/2006/table">
            <a:tbl>
              <a:tblPr>
                <a:tableStyleId>{91EBBBCC-DAD2-459C-BE2E-F6DE35CF9A28}</a:tableStyleId>
              </a:tblPr>
              <a:tblGrid>
                <a:gridCol w="4625097">
                  <a:extLst>
                    <a:ext uri="{9D8B030D-6E8A-4147-A177-3AD203B41FA5}">
                      <a16:colId xmlns:a16="http://schemas.microsoft.com/office/drawing/2014/main" val="847086412"/>
                    </a:ext>
                  </a:extLst>
                </a:gridCol>
                <a:gridCol w="2224882">
                  <a:extLst>
                    <a:ext uri="{9D8B030D-6E8A-4147-A177-3AD203B41FA5}">
                      <a16:colId xmlns:a16="http://schemas.microsoft.com/office/drawing/2014/main" val="503601872"/>
                    </a:ext>
                  </a:extLst>
                </a:gridCol>
              </a:tblGrid>
              <a:tr h="326319">
                <a:tc>
                  <a:txBody>
                    <a:bodyPr/>
                    <a:lstStyle/>
                    <a:p>
                      <a:pPr algn="l" fontAlgn="b"/>
                      <a:r>
                        <a:rPr lang="en-US" sz="1800" b="1" u="none" strike="noStrike" dirty="0">
                          <a:solidFill>
                            <a:srgbClr val="000000"/>
                          </a:solidFill>
                          <a:effectLst/>
                        </a:rPr>
                        <a:t>Demographic Variables</a:t>
                      </a:r>
                      <a:endParaRPr lang="en-US" sz="1800" b="1" i="0" u="none" strike="noStrike" dirty="0">
                        <a:solidFill>
                          <a:srgbClr val="000000"/>
                        </a:solidFill>
                        <a:effectLst/>
                        <a:latin typeface="Calibri" panose="020F0502020204030204" pitchFamily="34" charset="0"/>
                      </a:endParaRPr>
                    </a:p>
                  </a:txBody>
                  <a:tcPr marL="9525" marR="9525" marT="9525" marB="0" anchor="b">
                    <a:solidFill>
                      <a:schemeClr val="accent2"/>
                    </a:solidFill>
                  </a:tcPr>
                </a:tc>
                <a:tc>
                  <a:txBody>
                    <a:bodyPr/>
                    <a:lstStyle/>
                    <a:p>
                      <a:pPr algn="ctr" fontAlgn="b"/>
                      <a:r>
                        <a:rPr lang="en-US" sz="1800" b="1" u="none" strike="noStrike" dirty="0">
                          <a:solidFill>
                            <a:srgbClr val="000000"/>
                          </a:solidFill>
                          <a:effectLst/>
                        </a:rPr>
                        <a:t>Percent Collecting</a:t>
                      </a:r>
                      <a:endParaRPr lang="en-US" sz="1800" b="1" i="0" u="none" strike="noStrike" dirty="0">
                        <a:solidFill>
                          <a:srgbClr val="000000"/>
                        </a:solidFill>
                        <a:effectLst/>
                        <a:latin typeface="Calibri" panose="020F0502020204030204" pitchFamily="34" charset="0"/>
                      </a:endParaRPr>
                    </a:p>
                  </a:txBody>
                  <a:tcPr marL="9525" marR="9525" marT="9525" marB="0" anchor="b">
                    <a:solidFill>
                      <a:schemeClr val="accent2"/>
                    </a:solidFill>
                  </a:tcPr>
                </a:tc>
                <a:extLst>
                  <a:ext uri="{0D108BD9-81ED-4DB2-BD59-A6C34878D82A}">
                    <a16:rowId xmlns:a16="http://schemas.microsoft.com/office/drawing/2014/main" val="2810834155"/>
                  </a:ext>
                </a:extLst>
              </a:tr>
              <a:tr h="310780">
                <a:tc>
                  <a:txBody>
                    <a:bodyPr/>
                    <a:lstStyle/>
                    <a:p>
                      <a:pPr algn="l" fontAlgn="b"/>
                      <a:r>
                        <a:rPr lang="en-US" sz="1800" b="0" u="none" strike="noStrike" dirty="0">
                          <a:solidFill>
                            <a:srgbClr val="000000"/>
                          </a:solidFill>
                          <a:effectLst/>
                          <a:highlight>
                            <a:srgbClr val="FFFF00"/>
                          </a:highlight>
                        </a:rPr>
                        <a:t>Race</a:t>
                      </a:r>
                      <a:endParaRPr lang="en-US" sz="1800" b="0" i="0" u="none" strike="noStrike" dirty="0">
                        <a:solidFill>
                          <a:srgbClr val="000000"/>
                        </a:solidFill>
                        <a:effectLst/>
                        <a:highlight>
                          <a:srgbClr val="FFFF00"/>
                        </a:highlight>
                        <a:latin typeface="Calibri" panose="020F0502020204030204" pitchFamily="34" charset="0"/>
                      </a:endParaRPr>
                    </a:p>
                  </a:txBody>
                  <a:tcPr marL="9525" marR="9525" marT="9525" marB="0" anchor="b"/>
                </a:tc>
                <a:tc>
                  <a:txBody>
                    <a:bodyPr/>
                    <a:lstStyle/>
                    <a:p>
                      <a:pPr algn="ctr" fontAlgn="b"/>
                      <a:r>
                        <a:rPr lang="en-US" sz="1800" b="0" u="none" strike="noStrike">
                          <a:solidFill>
                            <a:srgbClr val="000000"/>
                          </a:solidFill>
                          <a:effectLst/>
                          <a:highlight>
                            <a:srgbClr val="FFFF00"/>
                          </a:highlight>
                        </a:rPr>
                        <a:t>100%</a:t>
                      </a:r>
                      <a:endParaRPr lang="en-US" sz="1800" b="0" i="0" u="none" strike="noStrike">
                        <a:solidFill>
                          <a:srgbClr val="000000"/>
                        </a:solidFill>
                        <a:effectLst/>
                        <a:highlight>
                          <a:srgbClr val="FFFF00"/>
                        </a:highlight>
                        <a:latin typeface="Calibri" panose="020F0502020204030204" pitchFamily="34" charset="0"/>
                      </a:endParaRPr>
                    </a:p>
                  </a:txBody>
                  <a:tcPr marL="9525" marR="9525" marT="9525" marB="0" anchor="b"/>
                </a:tc>
                <a:extLst>
                  <a:ext uri="{0D108BD9-81ED-4DB2-BD59-A6C34878D82A}">
                    <a16:rowId xmlns:a16="http://schemas.microsoft.com/office/drawing/2014/main" val="347777443"/>
                  </a:ext>
                </a:extLst>
              </a:tr>
              <a:tr h="310780">
                <a:tc>
                  <a:txBody>
                    <a:bodyPr/>
                    <a:lstStyle/>
                    <a:p>
                      <a:pPr algn="l" fontAlgn="b"/>
                      <a:r>
                        <a:rPr lang="en-US" sz="1800" b="0" u="none" strike="noStrike" dirty="0">
                          <a:solidFill>
                            <a:srgbClr val="000000"/>
                          </a:solidFill>
                          <a:effectLst/>
                          <a:highlight>
                            <a:srgbClr val="FFFF00"/>
                          </a:highlight>
                        </a:rPr>
                        <a:t>Ethnicity</a:t>
                      </a:r>
                      <a:endParaRPr lang="en-US" sz="1800" b="0" i="0" u="none" strike="noStrike" dirty="0">
                        <a:solidFill>
                          <a:srgbClr val="000000"/>
                        </a:solidFill>
                        <a:effectLst/>
                        <a:highlight>
                          <a:srgbClr val="FFFF00"/>
                        </a:highlight>
                        <a:latin typeface="Calibri" panose="020F0502020204030204" pitchFamily="34" charset="0"/>
                      </a:endParaRPr>
                    </a:p>
                  </a:txBody>
                  <a:tcPr marL="9525" marR="9525" marT="9525" marB="0" anchor="b"/>
                </a:tc>
                <a:tc>
                  <a:txBody>
                    <a:bodyPr/>
                    <a:lstStyle/>
                    <a:p>
                      <a:pPr algn="ctr" fontAlgn="b"/>
                      <a:r>
                        <a:rPr lang="en-US" sz="1800" b="0" u="none" strike="noStrike">
                          <a:solidFill>
                            <a:srgbClr val="000000"/>
                          </a:solidFill>
                          <a:effectLst/>
                          <a:highlight>
                            <a:srgbClr val="FFFF00"/>
                          </a:highlight>
                        </a:rPr>
                        <a:t>100%</a:t>
                      </a:r>
                      <a:endParaRPr lang="en-US" sz="1800" b="0" i="0" u="none" strike="noStrike">
                        <a:solidFill>
                          <a:srgbClr val="000000"/>
                        </a:solidFill>
                        <a:effectLst/>
                        <a:highlight>
                          <a:srgbClr val="FFFF00"/>
                        </a:highlight>
                        <a:latin typeface="Calibri" panose="020F0502020204030204" pitchFamily="34" charset="0"/>
                      </a:endParaRPr>
                    </a:p>
                  </a:txBody>
                  <a:tcPr marL="9525" marR="9525" marT="9525" marB="0" anchor="b"/>
                </a:tc>
                <a:extLst>
                  <a:ext uri="{0D108BD9-81ED-4DB2-BD59-A6C34878D82A}">
                    <a16:rowId xmlns:a16="http://schemas.microsoft.com/office/drawing/2014/main" val="2316351562"/>
                  </a:ext>
                </a:extLst>
              </a:tr>
              <a:tr h="310780">
                <a:tc>
                  <a:txBody>
                    <a:bodyPr/>
                    <a:lstStyle/>
                    <a:p>
                      <a:pPr algn="l" fontAlgn="b"/>
                      <a:r>
                        <a:rPr lang="en-US" sz="1800" b="0" u="none" strike="noStrike" dirty="0">
                          <a:solidFill>
                            <a:srgbClr val="000000"/>
                          </a:solidFill>
                          <a:effectLst/>
                          <a:highlight>
                            <a:srgbClr val="FFFF00"/>
                          </a:highlight>
                        </a:rPr>
                        <a:t>Language</a:t>
                      </a:r>
                      <a:endParaRPr lang="en-US" sz="1800" b="0" i="0" u="none" strike="noStrike" dirty="0">
                        <a:solidFill>
                          <a:srgbClr val="000000"/>
                        </a:solidFill>
                        <a:effectLst/>
                        <a:highlight>
                          <a:srgbClr val="FFFF00"/>
                        </a:highlight>
                        <a:latin typeface="Calibri" panose="020F0502020204030204" pitchFamily="34" charset="0"/>
                      </a:endParaRPr>
                    </a:p>
                  </a:txBody>
                  <a:tcPr marL="9525" marR="9525" marT="9525" marB="0" anchor="b"/>
                </a:tc>
                <a:tc>
                  <a:txBody>
                    <a:bodyPr/>
                    <a:lstStyle/>
                    <a:p>
                      <a:pPr algn="ctr" fontAlgn="b"/>
                      <a:r>
                        <a:rPr lang="en-US" sz="1800" b="0" u="none" strike="noStrike" dirty="0">
                          <a:solidFill>
                            <a:srgbClr val="000000"/>
                          </a:solidFill>
                          <a:effectLst/>
                          <a:highlight>
                            <a:srgbClr val="FFFF00"/>
                          </a:highlight>
                        </a:rPr>
                        <a:t>100%</a:t>
                      </a:r>
                      <a:endParaRPr lang="en-US" sz="1800" b="0" i="0" u="none" strike="noStrike" dirty="0">
                        <a:solidFill>
                          <a:srgbClr val="000000"/>
                        </a:solidFill>
                        <a:effectLst/>
                        <a:highlight>
                          <a:srgbClr val="FFFF00"/>
                        </a:highlight>
                        <a:latin typeface="Calibri" panose="020F0502020204030204" pitchFamily="34" charset="0"/>
                      </a:endParaRPr>
                    </a:p>
                  </a:txBody>
                  <a:tcPr marL="9525" marR="9525" marT="9525" marB="0" anchor="b"/>
                </a:tc>
                <a:extLst>
                  <a:ext uri="{0D108BD9-81ED-4DB2-BD59-A6C34878D82A}">
                    <a16:rowId xmlns:a16="http://schemas.microsoft.com/office/drawing/2014/main" val="2518971089"/>
                  </a:ext>
                </a:extLst>
              </a:tr>
              <a:tr h="310780">
                <a:tc>
                  <a:txBody>
                    <a:bodyPr/>
                    <a:lstStyle/>
                    <a:p>
                      <a:pPr algn="l" fontAlgn="b"/>
                      <a:r>
                        <a:rPr lang="en-US" sz="1800" b="0" u="none" strike="noStrike" dirty="0">
                          <a:solidFill>
                            <a:srgbClr val="000000"/>
                          </a:solidFill>
                          <a:effectLst/>
                        </a:rPr>
                        <a:t>Gender Identity</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b="0" u="none" strike="noStrike" dirty="0">
                          <a:solidFill>
                            <a:srgbClr val="000000"/>
                          </a:solidFill>
                          <a:effectLst/>
                        </a:rPr>
                        <a:t>44%</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18719020"/>
                  </a:ext>
                </a:extLst>
              </a:tr>
              <a:tr h="310780">
                <a:tc>
                  <a:txBody>
                    <a:bodyPr/>
                    <a:lstStyle/>
                    <a:p>
                      <a:pPr algn="l" fontAlgn="b"/>
                      <a:r>
                        <a:rPr lang="en-US" sz="1800" b="0" u="none" strike="noStrike" dirty="0">
                          <a:solidFill>
                            <a:srgbClr val="000000"/>
                          </a:solidFill>
                          <a:effectLst/>
                        </a:rPr>
                        <a:t>Sexual Orientation</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b="0" u="none" strike="noStrike" dirty="0">
                          <a:solidFill>
                            <a:srgbClr val="000000"/>
                          </a:solidFill>
                          <a:effectLst/>
                        </a:rPr>
                        <a:t>33%</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77462931"/>
                  </a:ext>
                </a:extLst>
              </a:tr>
              <a:tr h="326319">
                <a:tc>
                  <a:txBody>
                    <a:bodyPr/>
                    <a:lstStyle/>
                    <a:p>
                      <a:pPr algn="l" fontAlgn="b"/>
                      <a:r>
                        <a:rPr lang="en-US" sz="1800" b="0" u="none" strike="noStrike" dirty="0">
                          <a:solidFill>
                            <a:srgbClr val="000000"/>
                          </a:solidFill>
                          <a:effectLst/>
                        </a:rPr>
                        <a:t>Veteran’s Status</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b="0" u="none" strike="noStrike" dirty="0">
                          <a:solidFill>
                            <a:srgbClr val="000000"/>
                          </a:solidFill>
                          <a:effectLst/>
                        </a:rPr>
                        <a:t>33%</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20717973"/>
                  </a:ext>
                </a:extLst>
              </a:tr>
              <a:tr h="326319">
                <a:tc>
                  <a:txBody>
                    <a:bodyPr/>
                    <a:lstStyle/>
                    <a:p>
                      <a:pPr algn="l" fontAlgn="b"/>
                      <a:r>
                        <a:rPr lang="en-US" sz="1800" b="1" u="none" strike="noStrike" dirty="0">
                          <a:solidFill>
                            <a:srgbClr val="000000"/>
                          </a:solidFill>
                          <a:effectLst/>
                        </a:rPr>
                        <a:t>Social Determinants of Health Variables</a:t>
                      </a:r>
                      <a:endParaRPr lang="en-US" sz="1800" b="1" i="0" u="none" strike="noStrike" dirty="0">
                        <a:solidFill>
                          <a:srgbClr val="000000"/>
                        </a:solidFill>
                        <a:effectLst/>
                        <a:latin typeface="Calibri" panose="020F0502020204030204" pitchFamily="34" charset="0"/>
                      </a:endParaRPr>
                    </a:p>
                  </a:txBody>
                  <a:tcPr marL="9525" marR="9525" marT="9525" marB="0" anchor="b">
                    <a:solidFill>
                      <a:schemeClr val="accent2"/>
                    </a:solidFill>
                  </a:tcPr>
                </a:tc>
                <a:tc>
                  <a:txBody>
                    <a:bodyPr/>
                    <a:lstStyle/>
                    <a:p>
                      <a:pPr algn="ctr" fontAlgn="b"/>
                      <a:r>
                        <a:rPr lang="en-US" sz="1800" b="0" u="none" strike="noStrike" dirty="0">
                          <a:solidFill>
                            <a:srgbClr val="000000"/>
                          </a:solidFill>
                          <a:effectLst/>
                        </a:rPr>
                        <a:t> </a:t>
                      </a:r>
                      <a:endParaRPr lang="en-US" sz="1800" b="0" i="0" u="none" strike="noStrike" dirty="0">
                        <a:solidFill>
                          <a:srgbClr val="000000"/>
                        </a:solidFill>
                        <a:effectLst/>
                        <a:latin typeface="Calibri" panose="020F0502020204030204" pitchFamily="34" charset="0"/>
                      </a:endParaRPr>
                    </a:p>
                  </a:txBody>
                  <a:tcPr marL="9525" marR="9525" marT="9525" marB="0" anchor="b">
                    <a:solidFill>
                      <a:schemeClr val="accent2"/>
                    </a:solidFill>
                  </a:tcPr>
                </a:tc>
                <a:extLst>
                  <a:ext uri="{0D108BD9-81ED-4DB2-BD59-A6C34878D82A}">
                    <a16:rowId xmlns:a16="http://schemas.microsoft.com/office/drawing/2014/main" val="325387359"/>
                  </a:ext>
                </a:extLst>
              </a:tr>
              <a:tr h="310780">
                <a:tc>
                  <a:txBody>
                    <a:bodyPr/>
                    <a:lstStyle/>
                    <a:p>
                      <a:pPr algn="l" fontAlgn="b"/>
                      <a:r>
                        <a:rPr lang="en-US" sz="1800" b="0" i="0" u="none" strike="noStrike" dirty="0">
                          <a:solidFill>
                            <a:srgbClr val="000000"/>
                          </a:solidFill>
                          <a:effectLst/>
                          <a:latin typeface="+mn-lt"/>
                        </a:rPr>
                        <a:t>Financial Wellbeing/Employment</a:t>
                      </a:r>
                    </a:p>
                  </a:txBody>
                  <a:tcPr marL="6350" marR="6350" marT="6350" marB="0" anchor="b"/>
                </a:tc>
                <a:tc>
                  <a:txBody>
                    <a:bodyPr/>
                    <a:lstStyle/>
                    <a:p>
                      <a:pPr algn="ctr" fontAlgn="b"/>
                      <a:r>
                        <a:rPr lang="en-US" sz="1800" b="0" i="0" u="none" strike="noStrike" dirty="0">
                          <a:solidFill>
                            <a:srgbClr val="000000"/>
                          </a:solidFill>
                          <a:effectLst/>
                          <a:latin typeface="+mn-lt"/>
                        </a:rPr>
                        <a:t>89%</a:t>
                      </a:r>
                    </a:p>
                  </a:txBody>
                  <a:tcPr marL="6350" marR="6350" marT="6350" marB="0" anchor="b"/>
                </a:tc>
                <a:extLst>
                  <a:ext uri="{0D108BD9-81ED-4DB2-BD59-A6C34878D82A}">
                    <a16:rowId xmlns:a16="http://schemas.microsoft.com/office/drawing/2014/main" val="1369559165"/>
                  </a:ext>
                </a:extLst>
              </a:tr>
              <a:tr h="310780">
                <a:tc>
                  <a:txBody>
                    <a:bodyPr/>
                    <a:lstStyle/>
                    <a:p>
                      <a:pPr algn="l" fontAlgn="b"/>
                      <a:r>
                        <a:rPr lang="en-US" sz="1800" b="0" i="0" u="none" strike="noStrike" dirty="0">
                          <a:solidFill>
                            <a:srgbClr val="000000"/>
                          </a:solidFill>
                          <a:effectLst/>
                          <a:latin typeface="+mn-lt"/>
                        </a:rPr>
                        <a:t>Food Insecurity</a:t>
                      </a:r>
                    </a:p>
                  </a:txBody>
                  <a:tcPr marL="6350" marR="6350" marT="6350" marB="0" anchor="b"/>
                </a:tc>
                <a:tc>
                  <a:txBody>
                    <a:bodyPr/>
                    <a:lstStyle/>
                    <a:p>
                      <a:pPr algn="ctr" fontAlgn="b"/>
                      <a:r>
                        <a:rPr lang="en-US" sz="1800" b="0" i="0" u="none" strike="noStrike" dirty="0">
                          <a:solidFill>
                            <a:srgbClr val="000000"/>
                          </a:solidFill>
                          <a:effectLst/>
                          <a:latin typeface="+mn-lt"/>
                        </a:rPr>
                        <a:t>89%</a:t>
                      </a:r>
                    </a:p>
                  </a:txBody>
                  <a:tcPr marL="6350" marR="6350" marT="6350" marB="0" anchor="b"/>
                </a:tc>
                <a:extLst>
                  <a:ext uri="{0D108BD9-81ED-4DB2-BD59-A6C34878D82A}">
                    <a16:rowId xmlns:a16="http://schemas.microsoft.com/office/drawing/2014/main" val="2359737367"/>
                  </a:ext>
                </a:extLst>
              </a:tr>
              <a:tr h="310780">
                <a:tc>
                  <a:txBody>
                    <a:bodyPr/>
                    <a:lstStyle/>
                    <a:p>
                      <a:pPr algn="l" fontAlgn="b"/>
                      <a:r>
                        <a:rPr lang="en-US" sz="1800" b="0" i="0" u="none" strike="noStrike" dirty="0">
                          <a:solidFill>
                            <a:srgbClr val="000000"/>
                          </a:solidFill>
                          <a:effectLst/>
                          <a:latin typeface="+mn-lt"/>
                        </a:rPr>
                        <a:t>Living Situation/Housing Stability</a:t>
                      </a:r>
                    </a:p>
                  </a:txBody>
                  <a:tcPr marL="6350" marR="6350" marT="6350" marB="0" anchor="b"/>
                </a:tc>
                <a:tc>
                  <a:txBody>
                    <a:bodyPr/>
                    <a:lstStyle/>
                    <a:p>
                      <a:pPr algn="ctr" fontAlgn="b"/>
                      <a:r>
                        <a:rPr lang="en-US" sz="1800" b="0" i="0" u="none" strike="noStrike" dirty="0">
                          <a:solidFill>
                            <a:srgbClr val="000000"/>
                          </a:solidFill>
                          <a:effectLst/>
                          <a:latin typeface="+mn-lt"/>
                        </a:rPr>
                        <a:t>89%</a:t>
                      </a:r>
                    </a:p>
                  </a:txBody>
                  <a:tcPr marL="6350" marR="6350" marT="6350" marB="0" anchor="b"/>
                </a:tc>
                <a:extLst>
                  <a:ext uri="{0D108BD9-81ED-4DB2-BD59-A6C34878D82A}">
                    <a16:rowId xmlns:a16="http://schemas.microsoft.com/office/drawing/2014/main" val="2401972828"/>
                  </a:ext>
                </a:extLst>
              </a:tr>
              <a:tr h="310780">
                <a:tc>
                  <a:txBody>
                    <a:bodyPr/>
                    <a:lstStyle/>
                    <a:p>
                      <a:pPr algn="l" fontAlgn="b"/>
                      <a:r>
                        <a:rPr lang="en-US" sz="1800" b="0" i="0" u="none" strike="noStrike" dirty="0">
                          <a:solidFill>
                            <a:srgbClr val="000000"/>
                          </a:solidFill>
                          <a:effectLst/>
                          <a:latin typeface="+mn-lt"/>
                        </a:rPr>
                        <a:t>Transportation</a:t>
                      </a:r>
                    </a:p>
                  </a:txBody>
                  <a:tcPr marL="6350" marR="6350" marT="6350" marB="0" anchor="b"/>
                </a:tc>
                <a:tc>
                  <a:txBody>
                    <a:bodyPr/>
                    <a:lstStyle/>
                    <a:p>
                      <a:pPr algn="ctr" fontAlgn="b"/>
                      <a:r>
                        <a:rPr lang="en-US" sz="1800" b="0" i="0" u="none" strike="noStrike" dirty="0">
                          <a:solidFill>
                            <a:srgbClr val="000000"/>
                          </a:solidFill>
                          <a:effectLst/>
                          <a:latin typeface="+mn-lt"/>
                        </a:rPr>
                        <a:t>89%</a:t>
                      </a:r>
                    </a:p>
                  </a:txBody>
                  <a:tcPr marL="6350" marR="6350" marT="6350" marB="0" anchor="b"/>
                </a:tc>
                <a:extLst>
                  <a:ext uri="{0D108BD9-81ED-4DB2-BD59-A6C34878D82A}">
                    <a16:rowId xmlns:a16="http://schemas.microsoft.com/office/drawing/2014/main" val="416916604"/>
                  </a:ext>
                </a:extLst>
              </a:tr>
              <a:tr h="310780">
                <a:tc>
                  <a:txBody>
                    <a:bodyPr/>
                    <a:lstStyle/>
                    <a:p>
                      <a:pPr algn="l" fontAlgn="b"/>
                      <a:r>
                        <a:rPr lang="en-US" sz="1800" b="0" i="0" u="none" strike="noStrike" dirty="0">
                          <a:solidFill>
                            <a:srgbClr val="000000"/>
                          </a:solidFill>
                          <a:effectLst/>
                          <a:latin typeface="+mn-lt"/>
                        </a:rPr>
                        <a:t>Utilities</a:t>
                      </a:r>
                    </a:p>
                  </a:txBody>
                  <a:tcPr marL="6350" marR="6350" marT="6350" marB="0" anchor="b"/>
                </a:tc>
                <a:tc>
                  <a:txBody>
                    <a:bodyPr/>
                    <a:lstStyle/>
                    <a:p>
                      <a:pPr algn="ctr" fontAlgn="b"/>
                      <a:r>
                        <a:rPr lang="en-US" sz="1800" b="0" i="0" u="none" strike="noStrike" dirty="0">
                          <a:solidFill>
                            <a:srgbClr val="000000"/>
                          </a:solidFill>
                          <a:effectLst/>
                          <a:latin typeface="+mn-lt"/>
                        </a:rPr>
                        <a:t>78%</a:t>
                      </a:r>
                    </a:p>
                  </a:txBody>
                  <a:tcPr marL="6350" marR="6350" marT="6350" marB="0" anchor="b"/>
                </a:tc>
                <a:extLst>
                  <a:ext uri="{0D108BD9-81ED-4DB2-BD59-A6C34878D82A}">
                    <a16:rowId xmlns:a16="http://schemas.microsoft.com/office/drawing/2014/main" val="3134476015"/>
                  </a:ext>
                </a:extLst>
              </a:tr>
              <a:tr h="310780">
                <a:tc>
                  <a:txBody>
                    <a:bodyPr/>
                    <a:lstStyle/>
                    <a:p>
                      <a:pPr algn="l" fontAlgn="b"/>
                      <a:r>
                        <a:rPr lang="en-US" sz="1800" b="0" i="0" u="none" strike="noStrike" dirty="0">
                          <a:solidFill>
                            <a:srgbClr val="000000"/>
                          </a:solidFill>
                          <a:effectLst/>
                          <a:latin typeface="+mn-lt"/>
                        </a:rPr>
                        <a:t>Education Status</a:t>
                      </a:r>
                    </a:p>
                  </a:txBody>
                  <a:tcPr marL="6350" marR="6350" marT="6350" marB="0" anchor="b"/>
                </a:tc>
                <a:tc>
                  <a:txBody>
                    <a:bodyPr/>
                    <a:lstStyle/>
                    <a:p>
                      <a:pPr algn="ctr" fontAlgn="b"/>
                      <a:r>
                        <a:rPr lang="en-US" sz="1800" b="0" i="0" u="none" strike="noStrike" dirty="0">
                          <a:solidFill>
                            <a:srgbClr val="000000"/>
                          </a:solidFill>
                          <a:effectLst/>
                          <a:latin typeface="+mn-lt"/>
                        </a:rPr>
                        <a:t>67%</a:t>
                      </a:r>
                    </a:p>
                  </a:txBody>
                  <a:tcPr marL="6350" marR="6350" marT="6350" marB="0" anchor="b"/>
                </a:tc>
                <a:extLst>
                  <a:ext uri="{0D108BD9-81ED-4DB2-BD59-A6C34878D82A}">
                    <a16:rowId xmlns:a16="http://schemas.microsoft.com/office/drawing/2014/main" val="4070791445"/>
                  </a:ext>
                </a:extLst>
              </a:tr>
              <a:tr h="310780">
                <a:tc>
                  <a:txBody>
                    <a:bodyPr/>
                    <a:lstStyle/>
                    <a:p>
                      <a:pPr algn="l" fontAlgn="b"/>
                      <a:r>
                        <a:rPr lang="en-US" sz="1800" b="0" i="0" u="none" strike="noStrike" dirty="0">
                          <a:solidFill>
                            <a:srgbClr val="000000"/>
                          </a:solidFill>
                          <a:effectLst/>
                          <a:latin typeface="+mn-lt"/>
                        </a:rPr>
                        <a:t>Other</a:t>
                      </a:r>
                    </a:p>
                  </a:txBody>
                  <a:tcPr marL="6350" marR="6350" marT="6350" marB="0" anchor="b"/>
                </a:tc>
                <a:tc>
                  <a:txBody>
                    <a:bodyPr/>
                    <a:lstStyle/>
                    <a:p>
                      <a:pPr algn="ctr" fontAlgn="b"/>
                      <a:r>
                        <a:rPr lang="en-US" sz="1800" b="0" i="0" u="none" strike="noStrike" dirty="0">
                          <a:solidFill>
                            <a:srgbClr val="000000"/>
                          </a:solidFill>
                          <a:effectLst/>
                          <a:latin typeface="+mn-lt"/>
                        </a:rPr>
                        <a:t>67%</a:t>
                      </a:r>
                    </a:p>
                  </a:txBody>
                  <a:tcPr marL="6350" marR="6350" marT="6350" marB="0" anchor="b"/>
                </a:tc>
                <a:extLst>
                  <a:ext uri="{0D108BD9-81ED-4DB2-BD59-A6C34878D82A}">
                    <a16:rowId xmlns:a16="http://schemas.microsoft.com/office/drawing/2014/main" val="3095879659"/>
                  </a:ext>
                </a:extLst>
              </a:tr>
              <a:tr h="326319">
                <a:tc>
                  <a:txBody>
                    <a:bodyPr/>
                    <a:lstStyle/>
                    <a:p>
                      <a:pPr algn="l" fontAlgn="b"/>
                      <a:r>
                        <a:rPr lang="en-US" sz="1800" b="0" i="0" u="none" strike="noStrike" dirty="0">
                          <a:solidFill>
                            <a:srgbClr val="000000"/>
                          </a:solidFill>
                          <a:effectLst/>
                          <a:latin typeface="+mn-lt"/>
                        </a:rPr>
                        <a:t>Social and Community Supports</a:t>
                      </a:r>
                    </a:p>
                  </a:txBody>
                  <a:tcPr marL="6350" marR="6350" marT="6350" marB="0" anchor="b"/>
                </a:tc>
                <a:tc>
                  <a:txBody>
                    <a:bodyPr/>
                    <a:lstStyle/>
                    <a:p>
                      <a:pPr algn="ctr" fontAlgn="b"/>
                      <a:r>
                        <a:rPr lang="en-US" sz="1800" b="0" i="0" u="none" strike="noStrike" dirty="0">
                          <a:solidFill>
                            <a:srgbClr val="000000"/>
                          </a:solidFill>
                          <a:effectLst/>
                          <a:latin typeface="+mn-lt"/>
                        </a:rPr>
                        <a:t>56%</a:t>
                      </a:r>
                    </a:p>
                  </a:txBody>
                  <a:tcPr marL="6350" marR="6350" marT="6350" marB="0" anchor="b"/>
                </a:tc>
                <a:extLst>
                  <a:ext uri="{0D108BD9-81ED-4DB2-BD59-A6C34878D82A}">
                    <a16:rowId xmlns:a16="http://schemas.microsoft.com/office/drawing/2014/main" val="2744350184"/>
                  </a:ext>
                </a:extLst>
              </a:tr>
              <a:tr h="326319">
                <a:tc>
                  <a:txBody>
                    <a:bodyPr/>
                    <a:lstStyle/>
                    <a:p>
                      <a:pPr algn="l" fontAlgn="b"/>
                      <a:r>
                        <a:rPr lang="en-US" sz="1800" b="0" i="0" u="none" strike="noStrike">
                          <a:solidFill>
                            <a:srgbClr val="000000"/>
                          </a:solidFill>
                          <a:effectLst/>
                          <a:latin typeface="+mn-lt"/>
                        </a:rPr>
                        <a:t>Immigration Status</a:t>
                      </a:r>
                    </a:p>
                  </a:txBody>
                  <a:tcPr marL="6350" marR="6350" marT="6350" marB="0" anchor="b"/>
                </a:tc>
                <a:tc>
                  <a:txBody>
                    <a:bodyPr/>
                    <a:lstStyle/>
                    <a:p>
                      <a:pPr algn="ctr" fontAlgn="b"/>
                      <a:r>
                        <a:rPr lang="en-US" sz="1800" b="0" i="0" u="none" strike="noStrike" dirty="0">
                          <a:solidFill>
                            <a:srgbClr val="000000"/>
                          </a:solidFill>
                          <a:effectLst/>
                          <a:latin typeface="+mn-lt"/>
                        </a:rPr>
                        <a:t>11%</a:t>
                      </a:r>
                    </a:p>
                  </a:txBody>
                  <a:tcPr marL="6350" marR="6350" marT="6350" marB="0" anchor="b"/>
                </a:tc>
                <a:extLst>
                  <a:ext uri="{0D108BD9-81ED-4DB2-BD59-A6C34878D82A}">
                    <a16:rowId xmlns:a16="http://schemas.microsoft.com/office/drawing/2014/main" val="768562958"/>
                  </a:ext>
                </a:extLst>
              </a:tr>
            </a:tbl>
          </a:graphicData>
        </a:graphic>
      </p:graphicFrame>
      <p:sp>
        <p:nvSpPr>
          <p:cNvPr id="4" name="Content Placeholder 2">
            <a:extLst>
              <a:ext uri="{FF2B5EF4-FFF2-40B4-BE49-F238E27FC236}">
                <a16:creationId xmlns:a16="http://schemas.microsoft.com/office/drawing/2014/main" id="{64F5C6B7-CEF6-423B-8565-14C6FA531FE8}"/>
              </a:ext>
            </a:extLst>
          </p:cNvPr>
          <p:cNvSpPr txBox="1">
            <a:spLocks/>
          </p:cNvSpPr>
          <p:nvPr/>
        </p:nvSpPr>
        <p:spPr>
          <a:xfrm>
            <a:off x="329184" y="1554481"/>
            <a:ext cx="4451363" cy="4758848"/>
          </a:xfrm>
          <a:prstGeom prst="rect">
            <a:avLst/>
          </a:prstGeom>
          <a:solidFill>
            <a:schemeClr val="bg1"/>
          </a:solidFill>
        </p:spPr>
        <p:txBody>
          <a:bodyPr vert="horz" lIns="45720" tIns="45720" rIns="4572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a:spcAft>
                <a:spcPts val="600"/>
              </a:spcAft>
            </a:pPr>
            <a:r>
              <a:rPr lang="en-US" sz="4000" dirty="0"/>
              <a:t>Subcommittee members provided information on demographic and health-related social needs data collected as well as the response options/definitions.</a:t>
            </a:r>
            <a:endParaRPr lang="en-US" sz="3200" dirty="0"/>
          </a:p>
          <a:p>
            <a:pPr lvl="2">
              <a:spcAft>
                <a:spcPts val="600"/>
              </a:spcAft>
            </a:pPr>
            <a:endParaRPr lang="en-US" sz="2800" dirty="0"/>
          </a:p>
          <a:p>
            <a:pPr lvl="1">
              <a:spcAft>
                <a:spcPts val="600"/>
              </a:spcAft>
            </a:pPr>
            <a:endParaRPr lang="en-US" sz="2800" dirty="0"/>
          </a:p>
          <a:p>
            <a:pPr marL="457200" lvl="1" indent="0">
              <a:buFont typeface="Wingdings 3" pitchFamily="18" charset="2"/>
              <a:buNone/>
            </a:pPr>
            <a:endParaRPr lang="en-US" i="1" dirty="0"/>
          </a:p>
        </p:txBody>
      </p:sp>
    </p:spTree>
    <p:extLst>
      <p:ext uri="{BB962C8B-B14F-4D97-AF65-F5344CB8AC3E}">
        <p14:creationId xmlns:p14="http://schemas.microsoft.com/office/powerpoint/2010/main" val="3628093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1FFA0-DBAF-4200-B42B-3119DE85DD5D}"/>
              </a:ext>
            </a:extLst>
          </p:cNvPr>
          <p:cNvSpPr>
            <a:spLocks noGrp="1"/>
          </p:cNvSpPr>
          <p:nvPr>
            <p:ph type="title"/>
          </p:nvPr>
        </p:nvSpPr>
        <p:spPr>
          <a:xfrm>
            <a:off x="609600" y="152400"/>
            <a:ext cx="10972800" cy="990600"/>
          </a:xfrm>
        </p:spPr>
        <p:txBody>
          <a:bodyPr>
            <a:normAutofit/>
          </a:bodyPr>
          <a:lstStyle/>
          <a:p>
            <a:r>
              <a:rPr lang="en-US" dirty="0">
                <a:solidFill>
                  <a:schemeClr val="bg1"/>
                </a:solidFill>
              </a:rPr>
              <a:t>2. Survey &amp; Discussion </a:t>
            </a:r>
          </a:p>
        </p:txBody>
      </p:sp>
      <p:sp>
        <p:nvSpPr>
          <p:cNvPr id="4" name="Slide Number Placeholder 3">
            <a:extLst>
              <a:ext uri="{FF2B5EF4-FFF2-40B4-BE49-F238E27FC236}">
                <a16:creationId xmlns:a16="http://schemas.microsoft.com/office/drawing/2014/main" id="{8F2EAB05-ACD9-42C9-B609-1E49BD34ACC4}"/>
              </a:ext>
            </a:extLst>
          </p:cNvPr>
          <p:cNvSpPr>
            <a:spLocks noGrp="1"/>
          </p:cNvSpPr>
          <p:nvPr>
            <p:ph type="sldNum" sz="quarter" idx="12"/>
          </p:nvPr>
        </p:nvSpPr>
        <p:spPr>
          <a:xfrm>
            <a:off x="11375717" y="5648960"/>
            <a:ext cx="731520" cy="396240"/>
          </a:xfrm>
          <a:prstGeom prst="bracketPair">
            <a:avLst>
              <a:gd name="adj" fmla="val 17949"/>
            </a:avLst>
          </a:prstGeom>
        </p:spPr>
        <p:txBody>
          <a:bodyPr/>
          <a:lstStyle/>
          <a:p>
            <a:fld id="{0CFEC368-1D7A-4F81-ABF6-AE0E36BAF64C}" type="slidenum">
              <a:rPr lang="en-US" smtClean="0">
                <a:solidFill>
                  <a:srgbClr val="292934"/>
                </a:solidFill>
              </a:rPr>
              <a:pPr/>
              <a:t>7</a:t>
            </a:fld>
            <a:endParaRPr lang="en-US">
              <a:solidFill>
                <a:srgbClr val="292934"/>
              </a:solidFill>
            </a:endParaRPr>
          </a:p>
        </p:txBody>
      </p:sp>
      <p:sp>
        <p:nvSpPr>
          <p:cNvPr id="5" name="Content Placeholder 2">
            <a:extLst>
              <a:ext uri="{FF2B5EF4-FFF2-40B4-BE49-F238E27FC236}">
                <a16:creationId xmlns:a16="http://schemas.microsoft.com/office/drawing/2014/main" id="{826FFCEB-22C5-4231-9C2A-568D8BC419B7}"/>
              </a:ext>
            </a:extLst>
          </p:cNvPr>
          <p:cNvSpPr txBox="1">
            <a:spLocks/>
          </p:cNvSpPr>
          <p:nvPr/>
        </p:nvSpPr>
        <p:spPr>
          <a:xfrm>
            <a:off x="283507" y="1056113"/>
            <a:ext cx="11823730" cy="1331263"/>
          </a:xfrm>
          <a:prstGeom prst="rect">
            <a:avLst/>
          </a:prstGeom>
          <a:solidFill>
            <a:schemeClr val="bg1"/>
          </a:solidFill>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a:spcAft>
                <a:spcPts val="600"/>
              </a:spcAft>
              <a:buFont typeface="Arial" panose="020B0604020202020204" pitchFamily="34" charset="0"/>
              <a:buChar char="•"/>
            </a:pPr>
            <a:r>
              <a:rPr lang="en-US" sz="2400" dirty="0"/>
              <a:t>Members gave feedback on their priorities, as well as feasibility and capacity to stratify health measures by demographics to assess health equity. Health-related social needs had a number of challenges to inclusion, including being paper format or scanned into the system and not being available in existing data formats that could be utilized for the quality measures pilot.</a:t>
            </a:r>
          </a:p>
          <a:p>
            <a:pPr>
              <a:spcAft>
                <a:spcPts val="600"/>
              </a:spcAft>
              <a:buFont typeface="Arial" panose="020B0604020202020204" pitchFamily="34" charset="0"/>
              <a:buChar char="•"/>
            </a:pPr>
            <a:r>
              <a:rPr lang="en-US" sz="2400" dirty="0"/>
              <a:t>Based on this, the following criteria were selected for the pilot: </a:t>
            </a:r>
          </a:p>
        </p:txBody>
      </p:sp>
      <p:grpSp>
        <p:nvGrpSpPr>
          <p:cNvPr id="7" name="Group 6">
            <a:extLst>
              <a:ext uri="{FF2B5EF4-FFF2-40B4-BE49-F238E27FC236}">
                <a16:creationId xmlns:a16="http://schemas.microsoft.com/office/drawing/2014/main" id="{1D921444-F180-4AB0-B104-3579369E71C8}"/>
              </a:ext>
            </a:extLst>
          </p:cNvPr>
          <p:cNvGrpSpPr/>
          <p:nvPr/>
        </p:nvGrpSpPr>
        <p:grpSpPr>
          <a:xfrm>
            <a:off x="283506" y="3160032"/>
            <a:ext cx="11695399" cy="3288171"/>
            <a:chOff x="37564" y="2359166"/>
            <a:chExt cx="11941342" cy="4089037"/>
          </a:xfrm>
        </p:grpSpPr>
        <p:sp>
          <p:nvSpPr>
            <p:cNvPr id="8" name="Freeform: Shape 7">
              <a:extLst>
                <a:ext uri="{FF2B5EF4-FFF2-40B4-BE49-F238E27FC236}">
                  <a16:creationId xmlns:a16="http://schemas.microsoft.com/office/drawing/2014/main" id="{1D383EBA-FECB-4CE5-B5FA-E857AC1D06DD}"/>
                </a:ext>
              </a:extLst>
            </p:cNvPr>
            <p:cNvSpPr/>
            <p:nvPr/>
          </p:nvSpPr>
          <p:spPr>
            <a:xfrm>
              <a:off x="37564" y="2540722"/>
              <a:ext cx="3159692" cy="3907481"/>
            </a:xfrm>
            <a:custGeom>
              <a:avLst/>
              <a:gdLst>
                <a:gd name="connsiteX0" fmla="*/ 0 w 8126134"/>
                <a:gd name="connsiteY0" fmla="*/ 170921 h 1709208"/>
                <a:gd name="connsiteX1" fmla="*/ 170921 w 8126134"/>
                <a:gd name="connsiteY1" fmla="*/ 0 h 1709208"/>
                <a:gd name="connsiteX2" fmla="*/ 7955213 w 8126134"/>
                <a:gd name="connsiteY2" fmla="*/ 0 h 1709208"/>
                <a:gd name="connsiteX3" fmla="*/ 8126134 w 8126134"/>
                <a:gd name="connsiteY3" fmla="*/ 170921 h 1709208"/>
                <a:gd name="connsiteX4" fmla="*/ 8126134 w 8126134"/>
                <a:gd name="connsiteY4" fmla="*/ 1538287 h 1709208"/>
                <a:gd name="connsiteX5" fmla="*/ 7955213 w 8126134"/>
                <a:gd name="connsiteY5" fmla="*/ 1709208 h 1709208"/>
                <a:gd name="connsiteX6" fmla="*/ 170921 w 8126134"/>
                <a:gd name="connsiteY6" fmla="*/ 1709208 h 1709208"/>
                <a:gd name="connsiteX7" fmla="*/ 0 w 8126134"/>
                <a:gd name="connsiteY7" fmla="*/ 1538287 h 1709208"/>
                <a:gd name="connsiteX8" fmla="*/ 0 w 8126134"/>
                <a:gd name="connsiteY8" fmla="*/ 170921 h 170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26134" h="1709208">
                  <a:moveTo>
                    <a:pt x="0" y="170921"/>
                  </a:moveTo>
                  <a:cubicBezTo>
                    <a:pt x="0" y="76524"/>
                    <a:pt x="76524" y="0"/>
                    <a:pt x="170921" y="0"/>
                  </a:cubicBezTo>
                  <a:lnTo>
                    <a:pt x="7955213" y="0"/>
                  </a:lnTo>
                  <a:cubicBezTo>
                    <a:pt x="8049610" y="0"/>
                    <a:pt x="8126134" y="76524"/>
                    <a:pt x="8126134" y="170921"/>
                  </a:cubicBezTo>
                  <a:lnTo>
                    <a:pt x="8126134" y="1538287"/>
                  </a:lnTo>
                  <a:cubicBezTo>
                    <a:pt x="8126134" y="1632684"/>
                    <a:pt x="8049610" y="1709208"/>
                    <a:pt x="7955213" y="1709208"/>
                  </a:cubicBezTo>
                  <a:lnTo>
                    <a:pt x="170921" y="1709208"/>
                  </a:lnTo>
                  <a:cubicBezTo>
                    <a:pt x="76524" y="1709208"/>
                    <a:pt x="0" y="1632684"/>
                    <a:pt x="0" y="1538287"/>
                  </a:cubicBezTo>
                  <a:lnTo>
                    <a:pt x="0" y="170921"/>
                  </a:lnTo>
                  <a:close/>
                </a:path>
              </a:pathLst>
            </a:custGeom>
          </p:spPr>
          <p:style>
            <a:lnRef idx="2">
              <a:schemeClr val="accent5">
                <a:shade val="50000"/>
              </a:schemeClr>
            </a:lnRef>
            <a:fillRef idx="1">
              <a:schemeClr val="accent5"/>
            </a:fillRef>
            <a:effectRef idx="0">
              <a:schemeClr val="accent5"/>
            </a:effectRef>
            <a:fontRef idx="minor">
              <a:schemeClr val="lt1"/>
            </a:fontRef>
          </p:style>
          <p:txBody>
            <a:bodyPr spcFirstLastPara="0" vert="horz" wrap="square" lIns="236751" tIns="236751" rIns="236751" bIns="236751" numCol="1" spcCol="1270" anchor="ctr" anchorCtr="0">
              <a:noAutofit/>
            </a:bodyPr>
            <a:lstStyle/>
            <a:p>
              <a:pPr marL="0" lvl="0" indent="0" algn="ctr" defTabSz="2178050">
                <a:lnSpc>
                  <a:spcPct val="90000"/>
                </a:lnSpc>
                <a:spcBef>
                  <a:spcPct val="0"/>
                </a:spcBef>
                <a:spcAft>
                  <a:spcPct val="35000"/>
                </a:spcAft>
                <a:buNone/>
              </a:pPr>
              <a:r>
                <a:rPr lang="en-US" sz="4000" dirty="0"/>
                <a:t>Stratif</a:t>
              </a:r>
              <a:r>
                <a:rPr lang="en-US" sz="4000" kern="1200" dirty="0"/>
                <a:t>y </a:t>
              </a:r>
              <a:r>
                <a:rPr lang="en-US" sz="4000" dirty="0"/>
                <a:t>by:</a:t>
              </a:r>
            </a:p>
            <a:p>
              <a:pPr marL="0" lvl="0" indent="0" algn="ctr" defTabSz="2178050">
                <a:lnSpc>
                  <a:spcPct val="90000"/>
                </a:lnSpc>
                <a:spcBef>
                  <a:spcPct val="0"/>
                </a:spcBef>
                <a:spcAft>
                  <a:spcPct val="35000"/>
                </a:spcAft>
                <a:buNone/>
              </a:pPr>
              <a:r>
                <a:rPr lang="en-US" sz="4000" kern="1200" dirty="0"/>
                <a:t>Race, Ethnicity, Language, Gender, Age</a:t>
              </a:r>
            </a:p>
          </p:txBody>
        </p:sp>
        <p:sp>
          <p:nvSpPr>
            <p:cNvPr id="9" name="Freeform: Shape 8">
              <a:extLst>
                <a:ext uri="{FF2B5EF4-FFF2-40B4-BE49-F238E27FC236}">
                  <a16:creationId xmlns:a16="http://schemas.microsoft.com/office/drawing/2014/main" id="{19FED5CD-30B1-4B6E-923F-ADFBD7D77484}"/>
                </a:ext>
              </a:extLst>
            </p:cNvPr>
            <p:cNvSpPr/>
            <p:nvPr/>
          </p:nvSpPr>
          <p:spPr>
            <a:xfrm>
              <a:off x="3287619" y="2401889"/>
              <a:ext cx="4187988" cy="1559010"/>
            </a:xfrm>
            <a:custGeom>
              <a:avLst/>
              <a:gdLst>
                <a:gd name="connsiteX0" fmla="*/ 0 w 5308242"/>
                <a:gd name="connsiteY0" fmla="*/ 170921 h 1709208"/>
                <a:gd name="connsiteX1" fmla="*/ 170921 w 5308242"/>
                <a:gd name="connsiteY1" fmla="*/ 0 h 1709208"/>
                <a:gd name="connsiteX2" fmla="*/ 5137321 w 5308242"/>
                <a:gd name="connsiteY2" fmla="*/ 0 h 1709208"/>
                <a:gd name="connsiteX3" fmla="*/ 5308242 w 5308242"/>
                <a:gd name="connsiteY3" fmla="*/ 170921 h 1709208"/>
                <a:gd name="connsiteX4" fmla="*/ 5308242 w 5308242"/>
                <a:gd name="connsiteY4" fmla="*/ 1538287 h 1709208"/>
                <a:gd name="connsiteX5" fmla="*/ 5137321 w 5308242"/>
                <a:gd name="connsiteY5" fmla="*/ 1709208 h 1709208"/>
                <a:gd name="connsiteX6" fmla="*/ 170921 w 5308242"/>
                <a:gd name="connsiteY6" fmla="*/ 1709208 h 1709208"/>
                <a:gd name="connsiteX7" fmla="*/ 0 w 5308242"/>
                <a:gd name="connsiteY7" fmla="*/ 1538287 h 1709208"/>
                <a:gd name="connsiteX8" fmla="*/ 0 w 5308242"/>
                <a:gd name="connsiteY8" fmla="*/ 170921 h 170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08242" h="1709208">
                  <a:moveTo>
                    <a:pt x="0" y="170921"/>
                  </a:moveTo>
                  <a:cubicBezTo>
                    <a:pt x="0" y="76524"/>
                    <a:pt x="76524" y="0"/>
                    <a:pt x="170921" y="0"/>
                  </a:cubicBezTo>
                  <a:lnTo>
                    <a:pt x="5137321" y="0"/>
                  </a:lnTo>
                  <a:cubicBezTo>
                    <a:pt x="5231718" y="0"/>
                    <a:pt x="5308242" y="76524"/>
                    <a:pt x="5308242" y="170921"/>
                  </a:cubicBezTo>
                  <a:lnTo>
                    <a:pt x="5308242" y="1538287"/>
                  </a:lnTo>
                  <a:cubicBezTo>
                    <a:pt x="5308242" y="1632684"/>
                    <a:pt x="5231718" y="1709208"/>
                    <a:pt x="5137321" y="1709208"/>
                  </a:cubicBezTo>
                  <a:lnTo>
                    <a:pt x="170921" y="1709208"/>
                  </a:lnTo>
                  <a:cubicBezTo>
                    <a:pt x="76524" y="1709208"/>
                    <a:pt x="0" y="1632684"/>
                    <a:pt x="0" y="1538287"/>
                  </a:cubicBezTo>
                  <a:lnTo>
                    <a:pt x="0" y="170921"/>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36751" tIns="236751" rIns="236751" bIns="236751" numCol="1" spcCol="1270" anchor="ctr" anchorCtr="0">
              <a:noAutofit/>
            </a:bodyPr>
            <a:lstStyle/>
            <a:p>
              <a:pPr marL="0" lvl="0" indent="0" algn="ctr" defTabSz="2178050">
                <a:lnSpc>
                  <a:spcPct val="90000"/>
                </a:lnSpc>
                <a:spcBef>
                  <a:spcPct val="0"/>
                </a:spcBef>
                <a:spcAft>
                  <a:spcPct val="35000"/>
                </a:spcAft>
                <a:buNone/>
              </a:pPr>
              <a:r>
                <a:rPr lang="en-US" sz="3600" kern="1200" dirty="0"/>
                <a:t>Core Measures </a:t>
              </a:r>
            </a:p>
            <a:p>
              <a:pPr marL="0" lvl="0" indent="0" algn="ctr" defTabSz="2178050">
                <a:lnSpc>
                  <a:spcPct val="90000"/>
                </a:lnSpc>
                <a:spcBef>
                  <a:spcPct val="0"/>
                </a:spcBef>
                <a:spcAft>
                  <a:spcPct val="35000"/>
                </a:spcAft>
                <a:buNone/>
              </a:pPr>
              <a:r>
                <a:rPr lang="en-US" sz="3600" kern="1200" dirty="0"/>
                <a:t>(all) </a:t>
              </a:r>
            </a:p>
          </p:txBody>
        </p:sp>
        <p:sp>
          <p:nvSpPr>
            <p:cNvPr id="10" name="Freeform: Shape 9">
              <a:extLst>
                <a:ext uri="{FF2B5EF4-FFF2-40B4-BE49-F238E27FC236}">
                  <a16:creationId xmlns:a16="http://schemas.microsoft.com/office/drawing/2014/main" id="{1C029A12-C6FD-4BEB-AFCB-C6D21C2F82CA}"/>
                </a:ext>
              </a:extLst>
            </p:cNvPr>
            <p:cNvSpPr/>
            <p:nvPr/>
          </p:nvSpPr>
          <p:spPr>
            <a:xfrm>
              <a:off x="3287619" y="4111097"/>
              <a:ext cx="4187988" cy="2337106"/>
            </a:xfrm>
            <a:custGeom>
              <a:avLst/>
              <a:gdLst>
                <a:gd name="connsiteX0" fmla="*/ 0 w 2599531"/>
                <a:gd name="connsiteY0" fmla="*/ 170921 h 1709208"/>
                <a:gd name="connsiteX1" fmla="*/ 170921 w 2599531"/>
                <a:gd name="connsiteY1" fmla="*/ 0 h 1709208"/>
                <a:gd name="connsiteX2" fmla="*/ 2428610 w 2599531"/>
                <a:gd name="connsiteY2" fmla="*/ 0 h 1709208"/>
                <a:gd name="connsiteX3" fmla="*/ 2599531 w 2599531"/>
                <a:gd name="connsiteY3" fmla="*/ 170921 h 1709208"/>
                <a:gd name="connsiteX4" fmla="*/ 2599531 w 2599531"/>
                <a:gd name="connsiteY4" fmla="*/ 1538287 h 1709208"/>
                <a:gd name="connsiteX5" fmla="*/ 2428610 w 2599531"/>
                <a:gd name="connsiteY5" fmla="*/ 1709208 h 1709208"/>
                <a:gd name="connsiteX6" fmla="*/ 170921 w 2599531"/>
                <a:gd name="connsiteY6" fmla="*/ 1709208 h 1709208"/>
                <a:gd name="connsiteX7" fmla="*/ 0 w 2599531"/>
                <a:gd name="connsiteY7" fmla="*/ 1538287 h 1709208"/>
                <a:gd name="connsiteX8" fmla="*/ 0 w 2599531"/>
                <a:gd name="connsiteY8" fmla="*/ 170921 h 170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9531" h="1709208">
                  <a:moveTo>
                    <a:pt x="0" y="170921"/>
                  </a:moveTo>
                  <a:cubicBezTo>
                    <a:pt x="0" y="76524"/>
                    <a:pt x="76524" y="0"/>
                    <a:pt x="170921" y="0"/>
                  </a:cubicBezTo>
                  <a:lnTo>
                    <a:pt x="2428610" y="0"/>
                  </a:lnTo>
                  <a:cubicBezTo>
                    <a:pt x="2523007" y="0"/>
                    <a:pt x="2599531" y="76524"/>
                    <a:pt x="2599531" y="170921"/>
                  </a:cubicBezTo>
                  <a:lnTo>
                    <a:pt x="2599531" y="1538287"/>
                  </a:lnTo>
                  <a:cubicBezTo>
                    <a:pt x="2599531" y="1632684"/>
                    <a:pt x="2523007" y="1709208"/>
                    <a:pt x="2428610" y="1709208"/>
                  </a:cubicBezTo>
                  <a:lnTo>
                    <a:pt x="170921" y="1709208"/>
                  </a:lnTo>
                  <a:cubicBezTo>
                    <a:pt x="76524" y="1709208"/>
                    <a:pt x="0" y="1632684"/>
                    <a:pt x="0" y="1538287"/>
                  </a:cubicBezTo>
                  <a:lnTo>
                    <a:pt x="0" y="170921"/>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236751" tIns="236751" rIns="236751" bIns="236751" numCol="1" spcCol="1270" anchor="ctr" anchorCtr="0">
              <a:noAutofit/>
            </a:bodyPr>
            <a:lstStyle/>
            <a:p>
              <a:pPr marL="0" lvl="0" indent="0" algn="ctr" defTabSz="2178050">
                <a:lnSpc>
                  <a:spcPct val="90000"/>
                </a:lnSpc>
                <a:spcBef>
                  <a:spcPct val="0"/>
                </a:spcBef>
                <a:spcAft>
                  <a:spcPct val="35000"/>
                </a:spcAft>
                <a:buNone/>
              </a:pPr>
              <a:endParaRPr lang="en-US" sz="4900" kern="1200"/>
            </a:p>
          </p:txBody>
        </p:sp>
        <p:sp>
          <p:nvSpPr>
            <p:cNvPr id="12" name="Freeform: Shape 11">
              <a:extLst>
                <a:ext uri="{FF2B5EF4-FFF2-40B4-BE49-F238E27FC236}">
                  <a16:creationId xmlns:a16="http://schemas.microsoft.com/office/drawing/2014/main" id="{0E9241EB-6345-465F-A7C3-9B31C84824B0}"/>
                </a:ext>
              </a:extLst>
            </p:cNvPr>
            <p:cNvSpPr/>
            <p:nvPr/>
          </p:nvSpPr>
          <p:spPr>
            <a:xfrm>
              <a:off x="7617693" y="2359166"/>
              <a:ext cx="4361213" cy="1601733"/>
            </a:xfrm>
            <a:custGeom>
              <a:avLst/>
              <a:gdLst>
                <a:gd name="connsiteX0" fmla="*/ 0 w 2599531"/>
                <a:gd name="connsiteY0" fmla="*/ 170921 h 1709208"/>
                <a:gd name="connsiteX1" fmla="*/ 170921 w 2599531"/>
                <a:gd name="connsiteY1" fmla="*/ 0 h 1709208"/>
                <a:gd name="connsiteX2" fmla="*/ 2428610 w 2599531"/>
                <a:gd name="connsiteY2" fmla="*/ 0 h 1709208"/>
                <a:gd name="connsiteX3" fmla="*/ 2599531 w 2599531"/>
                <a:gd name="connsiteY3" fmla="*/ 170921 h 1709208"/>
                <a:gd name="connsiteX4" fmla="*/ 2599531 w 2599531"/>
                <a:gd name="connsiteY4" fmla="*/ 1538287 h 1709208"/>
                <a:gd name="connsiteX5" fmla="*/ 2428610 w 2599531"/>
                <a:gd name="connsiteY5" fmla="*/ 1709208 h 1709208"/>
                <a:gd name="connsiteX6" fmla="*/ 170921 w 2599531"/>
                <a:gd name="connsiteY6" fmla="*/ 1709208 h 1709208"/>
                <a:gd name="connsiteX7" fmla="*/ 0 w 2599531"/>
                <a:gd name="connsiteY7" fmla="*/ 1538287 h 1709208"/>
                <a:gd name="connsiteX8" fmla="*/ 0 w 2599531"/>
                <a:gd name="connsiteY8" fmla="*/ 170921 h 170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9531" h="1709208">
                  <a:moveTo>
                    <a:pt x="0" y="170921"/>
                  </a:moveTo>
                  <a:cubicBezTo>
                    <a:pt x="0" y="76524"/>
                    <a:pt x="76524" y="0"/>
                    <a:pt x="170921" y="0"/>
                  </a:cubicBezTo>
                  <a:lnTo>
                    <a:pt x="2428610" y="0"/>
                  </a:lnTo>
                  <a:cubicBezTo>
                    <a:pt x="2523007" y="0"/>
                    <a:pt x="2599531" y="76524"/>
                    <a:pt x="2599531" y="170921"/>
                  </a:cubicBezTo>
                  <a:lnTo>
                    <a:pt x="2599531" y="1538287"/>
                  </a:lnTo>
                  <a:cubicBezTo>
                    <a:pt x="2599531" y="1632684"/>
                    <a:pt x="2523007" y="1709208"/>
                    <a:pt x="2428610" y="1709208"/>
                  </a:cubicBezTo>
                  <a:lnTo>
                    <a:pt x="170921" y="1709208"/>
                  </a:lnTo>
                  <a:cubicBezTo>
                    <a:pt x="76524" y="1709208"/>
                    <a:pt x="0" y="1632684"/>
                    <a:pt x="0" y="1538287"/>
                  </a:cubicBezTo>
                  <a:lnTo>
                    <a:pt x="0" y="170921"/>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36751" tIns="236751" rIns="236751" bIns="236751" numCol="1" spcCol="1270" anchor="ctr" anchorCtr="0">
              <a:noAutofit/>
            </a:bodyPr>
            <a:lstStyle/>
            <a:p>
              <a:pPr marL="0" lvl="0" indent="0" algn="ctr" defTabSz="2178050">
                <a:lnSpc>
                  <a:spcPct val="90000"/>
                </a:lnSpc>
                <a:spcBef>
                  <a:spcPct val="0"/>
                </a:spcBef>
                <a:spcAft>
                  <a:spcPct val="35000"/>
                </a:spcAft>
                <a:buNone/>
              </a:pPr>
              <a:r>
                <a:rPr lang="en-US" sz="3600" kern="1200" dirty="0"/>
                <a:t>Menu Measures</a:t>
              </a:r>
            </a:p>
            <a:p>
              <a:pPr marL="0" lvl="0" indent="0" algn="ctr" defTabSz="2178050">
                <a:lnSpc>
                  <a:spcPct val="90000"/>
                </a:lnSpc>
                <a:spcBef>
                  <a:spcPct val="0"/>
                </a:spcBef>
                <a:spcAft>
                  <a:spcPct val="35000"/>
                </a:spcAft>
                <a:buNone/>
              </a:pPr>
              <a:r>
                <a:rPr lang="en-US" sz="3600" kern="1200" dirty="0"/>
                <a:t> (1 minimum</a:t>
              </a:r>
              <a:r>
                <a:rPr lang="en-US" sz="3600" dirty="0"/>
                <a:t>)</a:t>
              </a:r>
              <a:endParaRPr lang="en-US" sz="3600" kern="1200" dirty="0"/>
            </a:p>
          </p:txBody>
        </p:sp>
      </p:grpSp>
      <p:sp>
        <p:nvSpPr>
          <p:cNvPr id="15" name="TextBox 14">
            <a:extLst>
              <a:ext uri="{FF2B5EF4-FFF2-40B4-BE49-F238E27FC236}">
                <a16:creationId xmlns:a16="http://schemas.microsoft.com/office/drawing/2014/main" id="{039E2E38-02C0-4AAB-BABE-5A010C0265D0}"/>
              </a:ext>
            </a:extLst>
          </p:cNvPr>
          <p:cNvSpPr txBox="1"/>
          <p:nvPr/>
        </p:nvSpPr>
        <p:spPr>
          <a:xfrm>
            <a:off x="3532641" y="4620404"/>
            <a:ext cx="4176217" cy="1785104"/>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spcAft>
                <a:spcPts val="600"/>
              </a:spcAft>
              <a:buFont typeface="Arial" panose="020B0604020202020204" pitchFamily="34" charset="0"/>
              <a:buChar char="•"/>
            </a:pPr>
            <a:r>
              <a:rPr lang="en-US" sz="2000" dirty="0"/>
              <a:t>Controlling High Blood Pressure</a:t>
            </a:r>
          </a:p>
          <a:p>
            <a:pPr marL="342900" indent="-342900">
              <a:spcAft>
                <a:spcPts val="600"/>
              </a:spcAft>
              <a:buFont typeface="Arial" panose="020B0604020202020204" pitchFamily="34" charset="0"/>
              <a:buChar char="•"/>
            </a:pPr>
            <a:r>
              <a:rPr lang="en-US" sz="2000" dirty="0"/>
              <a:t>Comprehensive Diabetes Care: HbA1c Poor Control</a:t>
            </a:r>
          </a:p>
          <a:p>
            <a:pPr marL="342900" indent="-342900">
              <a:spcAft>
                <a:spcPts val="600"/>
              </a:spcAft>
              <a:buFont typeface="Arial" panose="020B0604020202020204" pitchFamily="34" charset="0"/>
              <a:buChar char="•"/>
            </a:pPr>
            <a:r>
              <a:rPr lang="en-US" sz="2000" dirty="0"/>
              <a:t>Depression Screening and Follow-Up: Adolescents and Adults</a:t>
            </a:r>
          </a:p>
        </p:txBody>
      </p:sp>
      <p:sp>
        <p:nvSpPr>
          <p:cNvPr id="19" name="Freeform: Shape 18">
            <a:extLst>
              <a:ext uri="{FF2B5EF4-FFF2-40B4-BE49-F238E27FC236}">
                <a16:creationId xmlns:a16="http://schemas.microsoft.com/office/drawing/2014/main" id="{0B6BCEF3-7CEF-4E86-9789-DE9E3FE268FB}"/>
              </a:ext>
            </a:extLst>
          </p:cNvPr>
          <p:cNvSpPr/>
          <p:nvPr/>
        </p:nvSpPr>
        <p:spPr>
          <a:xfrm>
            <a:off x="7662587" y="4568835"/>
            <a:ext cx="4316319" cy="1879368"/>
          </a:xfrm>
          <a:custGeom>
            <a:avLst/>
            <a:gdLst>
              <a:gd name="connsiteX0" fmla="*/ 0 w 2599531"/>
              <a:gd name="connsiteY0" fmla="*/ 170921 h 1709208"/>
              <a:gd name="connsiteX1" fmla="*/ 170921 w 2599531"/>
              <a:gd name="connsiteY1" fmla="*/ 0 h 1709208"/>
              <a:gd name="connsiteX2" fmla="*/ 2428610 w 2599531"/>
              <a:gd name="connsiteY2" fmla="*/ 0 h 1709208"/>
              <a:gd name="connsiteX3" fmla="*/ 2599531 w 2599531"/>
              <a:gd name="connsiteY3" fmla="*/ 170921 h 1709208"/>
              <a:gd name="connsiteX4" fmla="*/ 2599531 w 2599531"/>
              <a:gd name="connsiteY4" fmla="*/ 1538287 h 1709208"/>
              <a:gd name="connsiteX5" fmla="*/ 2428610 w 2599531"/>
              <a:gd name="connsiteY5" fmla="*/ 1709208 h 1709208"/>
              <a:gd name="connsiteX6" fmla="*/ 170921 w 2599531"/>
              <a:gd name="connsiteY6" fmla="*/ 1709208 h 1709208"/>
              <a:gd name="connsiteX7" fmla="*/ 0 w 2599531"/>
              <a:gd name="connsiteY7" fmla="*/ 1538287 h 1709208"/>
              <a:gd name="connsiteX8" fmla="*/ 0 w 2599531"/>
              <a:gd name="connsiteY8" fmla="*/ 170921 h 170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9531" h="1709208">
                <a:moveTo>
                  <a:pt x="0" y="170921"/>
                </a:moveTo>
                <a:cubicBezTo>
                  <a:pt x="0" y="76524"/>
                  <a:pt x="76524" y="0"/>
                  <a:pt x="170921" y="0"/>
                </a:cubicBezTo>
                <a:lnTo>
                  <a:pt x="2428610" y="0"/>
                </a:lnTo>
                <a:cubicBezTo>
                  <a:pt x="2523007" y="0"/>
                  <a:pt x="2599531" y="76524"/>
                  <a:pt x="2599531" y="170921"/>
                </a:cubicBezTo>
                <a:lnTo>
                  <a:pt x="2599531" y="1538287"/>
                </a:lnTo>
                <a:cubicBezTo>
                  <a:pt x="2599531" y="1632684"/>
                  <a:pt x="2523007" y="1709208"/>
                  <a:pt x="2428610" y="1709208"/>
                </a:cubicBezTo>
                <a:lnTo>
                  <a:pt x="170921" y="1709208"/>
                </a:lnTo>
                <a:cubicBezTo>
                  <a:pt x="76524" y="1709208"/>
                  <a:pt x="0" y="1632684"/>
                  <a:pt x="0" y="1538287"/>
                </a:cubicBezTo>
                <a:lnTo>
                  <a:pt x="0" y="170921"/>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236751" tIns="236751" rIns="236751" bIns="236751" numCol="1" spcCol="1270" anchor="ctr" anchorCtr="0">
            <a:noAutofit/>
          </a:bodyPr>
          <a:lstStyle/>
          <a:p>
            <a:pPr marL="0" lvl="0" indent="0" algn="ctr" defTabSz="2178050">
              <a:lnSpc>
                <a:spcPct val="90000"/>
              </a:lnSpc>
              <a:spcBef>
                <a:spcPct val="0"/>
              </a:spcBef>
              <a:spcAft>
                <a:spcPct val="35000"/>
              </a:spcAft>
              <a:buNone/>
            </a:pPr>
            <a:endParaRPr lang="en-US" sz="4900" kern="1200"/>
          </a:p>
        </p:txBody>
      </p:sp>
      <p:sp>
        <p:nvSpPr>
          <p:cNvPr id="16" name="Freeform: Shape 15">
            <a:extLst>
              <a:ext uri="{FF2B5EF4-FFF2-40B4-BE49-F238E27FC236}">
                <a16:creationId xmlns:a16="http://schemas.microsoft.com/office/drawing/2014/main" id="{53EBAEC6-4914-425C-8C1D-BFE596771622}"/>
              </a:ext>
            </a:extLst>
          </p:cNvPr>
          <p:cNvSpPr/>
          <p:nvPr/>
        </p:nvSpPr>
        <p:spPr>
          <a:xfrm>
            <a:off x="7749216" y="4615967"/>
            <a:ext cx="4187988" cy="1785104"/>
          </a:xfrm>
          <a:custGeom>
            <a:avLst/>
            <a:gdLst>
              <a:gd name="connsiteX0" fmla="*/ 0 w 2599531"/>
              <a:gd name="connsiteY0" fmla="*/ 170921 h 1709208"/>
              <a:gd name="connsiteX1" fmla="*/ 170921 w 2599531"/>
              <a:gd name="connsiteY1" fmla="*/ 0 h 1709208"/>
              <a:gd name="connsiteX2" fmla="*/ 2428610 w 2599531"/>
              <a:gd name="connsiteY2" fmla="*/ 0 h 1709208"/>
              <a:gd name="connsiteX3" fmla="*/ 2599531 w 2599531"/>
              <a:gd name="connsiteY3" fmla="*/ 170921 h 1709208"/>
              <a:gd name="connsiteX4" fmla="*/ 2599531 w 2599531"/>
              <a:gd name="connsiteY4" fmla="*/ 1538287 h 1709208"/>
              <a:gd name="connsiteX5" fmla="*/ 2428610 w 2599531"/>
              <a:gd name="connsiteY5" fmla="*/ 1709208 h 1709208"/>
              <a:gd name="connsiteX6" fmla="*/ 170921 w 2599531"/>
              <a:gd name="connsiteY6" fmla="*/ 1709208 h 1709208"/>
              <a:gd name="connsiteX7" fmla="*/ 0 w 2599531"/>
              <a:gd name="connsiteY7" fmla="*/ 1538287 h 1709208"/>
              <a:gd name="connsiteX8" fmla="*/ 0 w 2599531"/>
              <a:gd name="connsiteY8" fmla="*/ 170921 h 170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9531" h="1709208">
                <a:moveTo>
                  <a:pt x="0" y="170921"/>
                </a:moveTo>
                <a:cubicBezTo>
                  <a:pt x="0" y="76524"/>
                  <a:pt x="76524" y="0"/>
                  <a:pt x="170921" y="0"/>
                </a:cubicBezTo>
                <a:lnTo>
                  <a:pt x="2428610" y="0"/>
                </a:lnTo>
                <a:cubicBezTo>
                  <a:pt x="2523007" y="0"/>
                  <a:pt x="2599531" y="76524"/>
                  <a:pt x="2599531" y="170921"/>
                </a:cubicBezTo>
                <a:lnTo>
                  <a:pt x="2599531" y="1538287"/>
                </a:lnTo>
                <a:cubicBezTo>
                  <a:pt x="2599531" y="1632684"/>
                  <a:pt x="2523007" y="1709208"/>
                  <a:pt x="2428610" y="1709208"/>
                </a:cubicBezTo>
                <a:lnTo>
                  <a:pt x="170921" y="1709208"/>
                </a:lnTo>
                <a:cubicBezTo>
                  <a:pt x="76524" y="1709208"/>
                  <a:pt x="0" y="1632684"/>
                  <a:pt x="0" y="1538287"/>
                </a:cubicBezTo>
                <a:lnTo>
                  <a:pt x="0" y="170921"/>
                </a:lnTo>
                <a:close/>
              </a:path>
            </a:pathLst>
          </a:cu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pPr marL="285750" indent="-285750">
              <a:spcAft>
                <a:spcPts val="600"/>
              </a:spcAft>
              <a:buFont typeface="Arial" panose="020B0604020202020204" pitchFamily="34" charset="0"/>
              <a:buChar char="•"/>
            </a:pPr>
            <a:r>
              <a:rPr lang="en-US" sz="2000" dirty="0"/>
              <a:t>Adolescent Well-Care Visit </a:t>
            </a:r>
          </a:p>
          <a:p>
            <a:pPr marL="285750" indent="-285750">
              <a:spcAft>
                <a:spcPts val="600"/>
              </a:spcAft>
              <a:buFont typeface="Arial" panose="020B0604020202020204" pitchFamily="34" charset="0"/>
              <a:buChar char="•"/>
            </a:pPr>
            <a:r>
              <a:rPr lang="en-US" sz="2000" dirty="0"/>
              <a:t>Well-Child Visits in the First 15 Months of Life </a:t>
            </a:r>
          </a:p>
          <a:p>
            <a:pPr marL="285750" indent="-285750">
              <a:spcAft>
                <a:spcPts val="600"/>
              </a:spcAft>
              <a:buFont typeface="Arial" panose="020B0604020202020204" pitchFamily="34" charset="0"/>
              <a:buChar char="•"/>
            </a:pPr>
            <a:r>
              <a:rPr lang="en-US" sz="2000" dirty="0"/>
              <a:t>Well-Child Visit in the 3rd, 4th, 5th, and 6th Years of Life </a:t>
            </a:r>
          </a:p>
        </p:txBody>
      </p:sp>
    </p:spTree>
    <p:extLst>
      <p:ext uri="{BB962C8B-B14F-4D97-AF65-F5344CB8AC3E}">
        <p14:creationId xmlns:p14="http://schemas.microsoft.com/office/powerpoint/2010/main" val="3456208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1FFA0-DBAF-4200-B42B-3119DE85DD5D}"/>
              </a:ext>
            </a:extLst>
          </p:cNvPr>
          <p:cNvSpPr>
            <a:spLocks noGrp="1"/>
          </p:cNvSpPr>
          <p:nvPr>
            <p:ph type="title"/>
          </p:nvPr>
        </p:nvSpPr>
        <p:spPr>
          <a:xfrm>
            <a:off x="609600" y="152400"/>
            <a:ext cx="10972800" cy="990600"/>
          </a:xfrm>
        </p:spPr>
        <p:txBody>
          <a:bodyPr>
            <a:normAutofit/>
          </a:bodyPr>
          <a:lstStyle/>
          <a:p>
            <a:r>
              <a:rPr lang="en-US" dirty="0">
                <a:solidFill>
                  <a:schemeClr val="bg1"/>
                </a:solidFill>
              </a:rPr>
              <a:t>3. Pilot results</a:t>
            </a:r>
          </a:p>
        </p:txBody>
      </p:sp>
      <p:sp>
        <p:nvSpPr>
          <p:cNvPr id="3" name="Content Placeholder 2">
            <a:extLst>
              <a:ext uri="{FF2B5EF4-FFF2-40B4-BE49-F238E27FC236}">
                <a16:creationId xmlns:a16="http://schemas.microsoft.com/office/drawing/2014/main" id="{700D1FDF-CCE4-4017-BC50-98986C6577C9}"/>
              </a:ext>
            </a:extLst>
          </p:cNvPr>
          <p:cNvSpPr>
            <a:spLocks noGrp="1"/>
          </p:cNvSpPr>
          <p:nvPr>
            <p:ph idx="1"/>
          </p:nvPr>
        </p:nvSpPr>
        <p:spPr>
          <a:xfrm>
            <a:off x="609600" y="1142999"/>
            <a:ext cx="10668000" cy="5072449"/>
          </a:xfrm>
          <a:solidFill>
            <a:schemeClr val="bg1"/>
          </a:solidFill>
        </p:spPr>
        <p:txBody>
          <a:bodyPr>
            <a:normAutofit/>
          </a:bodyPr>
          <a:lstStyle/>
          <a:p>
            <a:pPr>
              <a:spcAft>
                <a:spcPts val="600"/>
              </a:spcAft>
            </a:pPr>
            <a:r>
              <a:rPr lang="en-US" sz="4000" dirty="0"/>
              <a:t>Responses</a:t>
            </a:r>
          </a:p>
          <a:p>
            <a:pPr>
              <a:spcAft>
                <a:spcPts val="600"/>
              </a:spcAft>
            </a:pPr>
            <a:endParaRPr lang="en-US" sz="1600" dirty="0"/>
          </a:p>
          <a:p>
            <a:pPr lvl="1">
              <a:spcAft>
                <a:spcPts val="600"/>
              </a:spcAft>
              <a:buFont typeface="Arial" panose="020B0604020202020204" pitchFamily="34" charset="0"/>
              <a:buChar char="•"/>
            </a:pPr>
            <a:r>
              <a:rPr lang="en-US" sz="3600" dirty="0"/>
              <a:t>Sent to Payors (3) and Providers (5)</a:t>
            </a:r>
          </a:p>
          <a:p>
            <a:pPr lvl="2">
              <a:spcAft>
                <a:spcPts val="600"/>
              </a:spcAft>
            </a:pPr>
            <a:r>
              <a:rPr lang="en-US" sz="3200" dirty="0"/>
              <a:t>2 completed tables received: both were providers</a:t>
            </a:r>
          </a:p>
          <a:p>
            <a:pPr marL="310896" lvl="2" indent="0">
              <a:spcAft>
                <a:spcPts val="600"/>
              </a:spcAft>
              <a:buNone/>
            </a:pPr>
            <a:endParaRPr lang="en-US" sz="3200" dirty="0"/>
          </a:p>
          <a:p>
            <a:pPr lvl="1">
              <a:spcAft>
                <a:spcPts val="600"/>
              </a:spcAft>
              <a:buFont typeface="Arial" panose="020B0604020202020204" pitchFamily="34" charset="0"/>
              <a:buChar char="•"/>
            </a:pPr>
            <a:r>
              <a:rPr lang="en-US" sz="3600" dirty="0"/>
              <a:t>Reasons for limited participation included: </a:t>
            </a:r>
          </a:p>
          <a:p>
            <a:pPr lvl="3">
              <a:spcAft>
                <a:spcPts val="600"/>
              </a:spcAft>
            </a:pPr>
            <a:r>
              <a:rPr lang="en-US" sz="3200" dirty="0"/>
              <a:t>Capacity/resources (i.e. time, staff)</a:t>
            </a:r>
          </a:p>
          <a:p>
            <a:pPr lvl="3">
              <a:spcAft>
                <a:spcPts val="600"/>
              </a:spcAft>
            </a:pPr>
            <a:r>
              <a:rPr lang="en-US" sz="3200" dirty="0"/>
              <a:t>Concerns about data validity in HER</a:t>
            </a:r>
          </a:p>
          <a:p>
            <a:pPr lvl="3">
              <a:spcAft>
                <a:spcPts val="600"/>
              </a:spcAft>
            </a:pPr>
            <a:r>
              <a:rPr lang="en-US" sz="3200" dirty="0"/>
              <a:t>COVID-19 pandemic and competing priorities</a:t>
            </a:r>
          </a:p>
          <a:p>
            <a:pPr lvl="2">
              <a:spcAft>
                <a:spcPts val="600"/>
              </a:spcAft>
            </a:pPr>
            <a:endParaRPr lang="en-US" sz="2800" dirty="0"/>
          </a:p>
          <a:p>
            <a:pPr lvl="1">
              <a:spcAft>
                <a:spcPts val="600"/>
              </a:spcAft>
            </a:pPr>
            <a:endParaRPr lang="en-US" sz="2800" dirty="0"/>
          </a:p>
          <a:p>
            <a:pPr marL="457200" lvl="1" indent="0">
              <a:buNone/>
            </a:pPr>
            <a:endParaRPr lang="en-US" i="1" dirty="0"/>
          </a:p>
        </p:txBody>
      </p:sp>
      <p:sp>
        <p:nvSpPr>
          <p:cNvPr id="4" name="Slide Number Placeholder 3">
            <a:extLst>
              <a:ext uri="{FF2B5EF4-FFF2-40B4-BE49-F238E27FC236}">
                <a16:creationId xmlns:a16="http://schemas.microsoft.com/office/drawing/2014/main" id="{8F2EAB05-ACD9-42C9-B609-1E49BD34ACC4}"/>
              </a:ext>
            </a:extLst>
          </p:cNvPr>
          <p:cNvSpPr>
            <a:spLocks noGrp="1"/>
          </p:cNvSpPr>
          <p:nvPr>
            <p:ph type="sldNum" sz="quarter" idx="12"/>
          </p:nvPr>
        </p:nvSpPr>
        <p:spPr>
          <a:xfrm>
            <a:off x="11375717" y="5648960"/>
            <a:ext cx="731520" cy="396240"/>
          </a:xfrm>
          <a:prstGeom prst="bracketPair">
            <a:avLst>
              <a:gd name="adj" fmla="val 17949"/>
            </a:avLst>
          </a:prstGeom>
        </p:spPr>
        <p:txBody>
          <a:bodyPr/>
          <a:lstStyle/>
          <a:p>
            <a:fld id="{0CFEC368-1D7A-4F81-ABF6-AE0E36BAF64C}" type="slidenum">
              <a:rPr lang="en-US" smtClean="0">
                <a:solidFill>
                  <a:srgbClr val="292934"/>
                </a:solidFill>
              </a:rPr>
              <a:pPr/>
              <a:t>8</a:t>
            </a:fld>
            <a:endParaRPr lang="en-US">
              <a:solidFill>
                <a:srgbClr val="292934"/>
              </a:solidFill>
            </a:endParaRPr>
          </a:p>
        </p:txBody>
      </p:sp>
    </p:spTree>
    <p:extLst>
      <p:ext uri="{BB962C8B-B14F-4D97-AF65-F5344CB8AC3E}">
        <p14:creationId xmlns:p14="http://schemas.microsoft.com/office/powerpoint/2010/main" val="296799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143" y="8064"/>
            <a:ext cx="11394413" cy="1499616"/>
          </a:xfrm>
        </p:spPr>
        <p:txBody>
          <a:bodyPr>
            <a:normAutofit/>
          </a:bodyPr>
          <a:lstStyle/>
          <a:p>
            <a:r>
              <a:rPr lang="en-US" sz="4800" dirty="0">
                <a:solidFill>
                  <a:schemeClr val="bg1"/>
                </a:solidFill>
              </a:rPr>
              <a:t>3. Pilot Lessons Learned: Time &amp; Resource Challenges</a:t>
            </a:r>
            <a:br>
              <a:rPr lang="en-US" sz="4800" dirty="0">
                <a:solidFill>
                  <a:schemeClr val="bg1"/>
                </a:solidFill>
              </a:rPr>
            </a:br>
            <a:endParaRPr lang="en-US" sz="4800" dirty="0">
              <a:solidFill>
                <a:schemeClr val="bg1"/>
              </a:solidFill>
            </a:endParaRPr>
          </a:p>
        </p:txBody>
      </p:sp>
      <p:sp>
        <p:nvSpPr>
          <p:cNvPr id="5" name="TextBox 4">
            <a:extLst>
              <a:ext uri="{FF2B5EF4-FFF2-40B4-BE49-F238E27FC236}">
                <a16:creationId xmlns:a16="http://schemas.microsoft.com/office/drawing/2014/main" id="{C7742D70-E355-4C2D-8E0E-E8FB31387223}"/>
              </a:ext>
            </a:extLst>
          </p:cNvPr>
          <p:cNvSpPr txBox="1"/>
          <p:nvPr/>
        </p:nvSpPr>
        <p:spPr>
          <a:xfrm>
            <a:off x="505143" y="1133580"/>
            <a:ext cx="11686857" cy="5078313"/>
          </a:xfrm>
          <a:prstGeom prst="rect">
            <a:avLst/>
          </a:prstGeom>
          <a:solidFill>
            <a:schemeClr val="bg1"/>
          </a:solidFill>
        </p:spPr>
        <p:txBody>
          <a:bodyPr wrap="square" rtlCol="0">
            <a:spAutoFit/>
          </a:bodyPr>
          <a:lstStyle/>
          <a:p>
            <a:pPr marL="285750" indent="-285750">
              <a:buFont typeface="Arial" panose="020B0604020202020204" pitchFamily="34" charset="0"/>
              <a:buChar char="•"/>
            </a:pPr>
            <a:r>
              <a:rPr lang="en-US" sz="2800" b="0" dirty="0"/>
              <a:t>Assessing inequities is time-consuming </a:t>
            </a:r>
          </a:p>
          <a:p>
            <a:pPr marL="800100" lvl="1" indent="-342900">
              <a:buFont typeface="Courier New" panose="02070309020205020404" pitchFamily="49" charset="0"/>
              <a:buChar char="o"/>
            </a:pPr>
            <a:r>
              <a:rPr lang="en-US" sz="2400" b="0" dirty="0"/>
              <a:t>Accessing data in EHR </a:t>
            </a:r>
            <a:r>
              <a:rPr lang="en-US" sz="2400" dirty="0"/>
              <a:t>may </a:t>
            </a:r>
            <a:r>
              <a:rPr lang="en-US" sz="2400"/>
              <a:t>be a lengthy </a:t>
            </a:r>
            <a:r>
              <a:rPr lang="en-US" sz="2400" dirty="0"/>
              <a:t>process to develop</a:t>
            </a:r>
            <a:endParaRPr lang="en-US" sz="2400" b="0" dirty="0"/>
          </a:p>
          <a:p>
            <a:pPr marL="800100" lvl="1" indent="-342900">
              <a:buFont typeface="Courier New" panose="02070309020205020404" pitchFamily="49" charset="0"/>
              <a:buChar char="o"/>
            </a:pPr>
            <a:r>
              <a:rPr lang="en-US" sz="2400" b="0" dirty="0"/>
              <a:t>Requires analytic capacity and staff time to populate tables/reports and to interpret results and clean data</a:t>
            </a:r>
          </a:p>
          <a:p>
            <a:pPr marL="800100" lvl="1" indent="-342900">
              <a:buFont typeface="Courier New" panose="02070309020205020404" pitchFamily="49" charset="0"/>
              <a:buChar char="o"/>
            </a:pPr>
            <a:r>
              <a:rPr lang="en-US" sz="2400" dirty="0"/>
              <a:t>Validity of data and addressing missing data needs to be resolved</a:t>
            </a:r>
            <a:endParaRPr lang="en-US" sz="1600" b="0" dirty="0"/>
          </a:p>
          <a:p>
            <a:pPr marL="342900" indent="-342900">
              <a:buFont typeface="Arial" panose="020B0604020202020204" pitchFamily="34" charset="0"/>
              <a:buChar char="•"/>
            </a:pPr>
            <a:r>
              <a:rPr lang="en-US" sz="2800" b="0" dirty="0"/>
              <a:t>Structural barrier</a:t>
            </a:r>
            <a:r>
              <a:rPr lang="en-US" sz="2800" dirty="0"/>
              <a:t>s exist</a:t>
            </a:r>
            <a:endParaRPr lang="en-US" sz="2800" b="0" dirty="0"/>
          </a:p>
          <a:p>
            <a:pPr marL="742950" lvl="1" indent="-285750">
              <a:buFont typeface="Courier New" panose="02070309020205020404" pitchFamily="49" charset="0"/>
              <a:buChar char="o"/>
            </a:pPr>
            <a:r>
              <a:rPr lang="en-US" sz="2400" dirty="0"/>
              <a:t>Health-related social needs screeners are often scanned forms and would require manual data entry to get them in a format to use for quality measure stratification</a:t>
            </a:r>
          </a:p>
          <a:p>
            <a:pPr marL="742950" lvl="1" indent="-285750">
              <a:buFont typeface="Courier New" panose="02070309020205020404" pitchFamily="49" charset="0"/>
              <a:buChar char="o"/>
            </a:pPr>
            <a:r>
              <a:rPr lang="en-US" sz="2400" dirty="0">
                <a:effectLst/>
                <a:ea typeface="Calibri" panose="020F0502020204030204" pitchFamily="34" charset="0"/>
                <a:cs typeface="Times New Roman" panose="02020603050405020304" pitchFamily="18" charset="0"/>
              </a:rPr>
              <a:t>To complete request</a:t>
            </a:r>
            <a:r>
              <a:rPr lang="en-US" sz="2400" dirty="0">
                <a:ea typeface="Calibri" panose="020F0502020204030204" pitchFamily="34" charset="0"/>
                <a:cs typeface="Times New Roman" panose="02020603050405020304" pitchFamily="18" charset="0"/>
              </a:rPr>
              <a:t>, some members had to convert </a:t>
            </a:r>
            <a:r>
              <a:rPr lang="en-US" sz="2400" dirty="0">
                <a:effectLst/>
                <a:ea typeface="Calibri" panose="020F0502020204030204" pitchFamily="34" charset="0"/>
                <a:cs typeface="Times New Roman" panose="02020603050405020304" pitchFamily="18" charset="0"/>
              </a:rPr>
              <a:t>HEDIS measures for provider-level reporting </a:t>
            </a:r>
            <a:endParaRPr lang="en-US" sz="2400" dirty="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US" sz="2400" dirty="0">
                <a:effectLst/>
                <a:ea typeface="Calibri" panose="020F0502020204030204" pitchFamily="34" charset="0"/>
                <a:cs typeface="Times New Roman" panose="02020603050405020304" pitchFamily="18" charset="0"/>
              </a:rPr>
              <a:t>Modifications to EHRs to be able to pull and analyze the data (different elements exist in different systems) </a:t>
            </a:r>
            <a:r>
              <a:rPr lang="en-US" sz="2400" dirty="0">
                <a:ea typeface="Calibri" panose="020F0502020204030204" pitchFamily="34" charset="0"/>
                <a:cs typeface="Times New Roman" panose="02020603050405020304" pitchFamily="18" charset="0"/>
              </a:rPr>
              <a:t>require both technological resources </a:t>
            </a:r>
            <a:r>
              <a:rPr lang="en-US" sz="2400" dirty="0">
                <a:effectLst/>
                <a:ea typeface="Calibri" panose="020F0502020204030204" pitchFamily="34" charset="0"/>
                <a:cs typeface="Times New Roman" panose="02020603050405020304" pitchFamily="18" charset="0"/>
              </a:rPr>
              <a:t>and workforce re-training</a:t>
            </a:r>
            <a:endParaRPr lang="en-US" dirty="0">
              <a:effectLst/>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2800" dirty="0"/>
              <a:t>Massachusetts Aligned Measure Set is currently voluntary for ACO contracts</a:t>
            </a:r>
            <a:endParaRPr lang="en-US" sz="2400" b="0" dirty="0"/>
          </a:p>
        </p:txBody>
      </p:sp>
    </p:spTree>
    <p:extLst>
      <p:ext uri="{BB962C8B-B14F-4D97-AF65-F5344CB8AC3E}">
        <p14:creationId xmlns:p14="http://schemas.microsoft.com/office/powerpoint/2010/main" val="2697152358"/>
      </p:ext>
    </p:extLst>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3F9B95F2EE52B4E9FB130DEE3F78C09" ma:contentTypeVersion="6" ma:contentTypeDescription="Create a new document." ma:contentTypeScope="" ma:versionID="ca0602ea54f9c51bfa1c05d1f8c9206a">
  <xsd:schema xmlns:xsd="http://www.w3.org/2001/XMLSchema" xmlns:xs="http://www.w3.org/2001/XMLSchema" xmlns:p="http://schemas.microsoft.com/office/2006/metadata/properties" xmlns:ns2="d29a8555-db37-4257-91ea-e6d336cdedf2" xmlns:ns3="34dc536f-1af3-405a-935d-0fb3b6674883" targetNamespace="http://schemas.microsoft.com/office/2006/metadata/properties" ma:root="true" ma:fieldsID="dc67b3305e56f01fc9e637268d932d2d" ns2:_="" ns3:_="">
    <xsd:import namespace="d29a8555-db37-4257-91ea-e6d336cdedf2"/>
    <xsd:import namespace="34dc536f-1af3-405a-935d-0fb3b667488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9a8555-db37-4257-91ea-e6d336cdedf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4dc536f-1af3-405a-935d-0fb3b6674883"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743BAB7-B296-43DB-A50E-4FC873841C44}"/>
</file>

<file path=customXml/itemProps2.xml><?xml version="1.0" encoding="utf-8"?>
<ds:datastoreItem xmlns:ds="http://schemas.openxmlformats.org/officeDocument/2006/customXml" ds:itemID="{2B73F2DE-A646-477F-9941-9F282B1A7E36}"/>
</file>

<file path=customXml/itemProps3.xml><?xml version="1.0" encoding="utf-8"?>
<ds:datastoreItem xmlns:ds="http://schemas.openxmlformats.org/officeDocument/2006/customXml" ds:itemID="{233457DB-23FE-4F3F-A24B-48A8F668A507}"/>
</file>

<file path=docProps/app.xml><?xml version="1.0" encoding="utf-8"?>
<Properties xmlns="http://schemas.openxmlformats.org/officeDocument/2006/extended-properties" xmlns:vt="http://schemas.openxmlformats.org/officeDocument/2006/docPropsVTypes">
  <TotalTime>2434</TotalTime>
  <Words>1437</Words>
  <Application>Microsoft Office PowerPoint</Application>
  <PresentationFormat>Widescreen</PresentationFormat>
  <Paragraphs>182</Paragraphs>
  <Slides>15</Slides>
  <Notes>11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15</vt:i4>
      </vt:variant>
    </vt:vector>
  </HeadingPairs>
  <TitlesOfParts>
    <vt:vector size="24" baseType="lpstr">
      <vt:lpstr>Arial</vt:lpstr>
      <vt:lpstr>Calibri</vt:lpstr>
      <vt:lpstr>Courier New</vt:lpstr>
      <vt:lpstr>Tw Cen MT</vt:lpstr>
      <vt:lpstr>Tw Cen MT Condensed</vt:lpstr>
      <vt:lpstr>Wingdings</vt:lpstr>
      <vt:lpstr>Wingdings 3</vt:lpstr>
      <vt:lpstr>Custom Design</vt:lpstr>
      <vt:lpstr>Integral</vt:lpstr>
      <vt:lpstr>EOHHS Quality Measure Alignment Taskforce Working Group on Stratifying Measures by Subpopulations Final recommendations</vt:lpstr>
      <vt:lpstr>Background</vt:lpstr>
      <vt:lpstr>Process for Workgroup Recommendation Development</vt:lpstr>
      <vt:lpstr>Key findings from process steps</vt:lpstr>
      <vt:lpstr>1A. LITERATURE review Results</vt:lpstr>
      <vt:lpstr>1b. Interview/environmental scan Results</vt:lpstr>
      <vt:lpstr>2. Survey &amp; Discussion </vt:lpstr>
      <vt:lpstr>3. Pilot results</vt:lpstr>
      <vt:lpstr>3. Pilot Lessons Learned: Time &amp; Resource Challenges </vt:lpstr>
      <vt:lpstr>3. Pilot Lessons Learned: data Standard Challenges </vt:lpstr>
      <vt:lpstr>3. Pilot Lessons Learned: Measure Applicability </vt:lpstr>
      <vt:lpstr>Final Recommendations</vt:lpstr>
      <vt:lpstr>Summary</vt:lpstr>
      <vt:lpstr>Recommendations from members</vt:lpstr>
      <vt:lpstr>Recommendations from members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EOHHS Quality Measure Alignment Taskforce Working Group on Stratifying Measures by Subpopulations</dc:title>
  <dc:creator>Albert, Stefanie (DPH)</dc:creator>
  <cp:lastModifiedBy>Albert, Stefanie (DPH)</cp:lastModifiedBy>
  <cp:revision>76</cp:revision>
  <dcterms:created xsi:type="dcterms:W3CDTF">2020-07-07T13:32:42Z</dcterms:created>
  <dcterms:modified xsi:type="dcterms:W3CDTF">2020-07-13T16:04:54Z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0x010100F3F9B95F2EE52B4E9FB130DEE3F78C09</vt:lpwstr>
  </property>
</Properties>
</file>