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3" r:id="rId4"/>
  </p:sldMasterIdLst>
  <p:notesMasterIdLst>
    <p:notesMasterId r:id="rId32"/>
  </p:notesMasterIdLst>
  <p:handoutMasterIdLst>
    <p:handoutMasterId r:id="rId33"/>
  </p:handoutMasterIdLst>
  <p:sldIdLst>
    <p:sldId id="483" r:id="rId5"/>
    <p:sldId id="1429" r:id="rId6"/>
    <p:sldId id="1474" r:id="rId7"/>
    <p:sldId id="1455" r:id="rId8"/>
    <p:sldId id="1456" r:id="rId9"/>
    <p:sldId id="1462" r:id="rId10"/>
    <p:sldId id="1463" r:id="rId11"/>
    <p:sldId id="1478" r:id="rId12"/>
    <p:sldId id="1464" r:id="rId13"/>
    <p:sldId id="1465" r:id="rId14"/>
    <p:sldId id="1475" r:id="rId15"/>
    <p:sldId id="1437" r:id="rId16"/>
    <p:sldId id="1436" r:id="rId17"/>
    <p:sldId id="1439" r:id="rId18"/>
    <p:sldId id="1438" r:id="rId19"/>
    <p:sldId id="1443" r:id="rId20"/>
    <p:sldId id="1470" r:id="rId21"/>
    <p:sldId id="1471" r:id="rId22"/>
    <p:sldId id="1479" r:id="rId23"/>
    <p:sldId id="1472" r:id="rId24"/>
    <p:sldId id="1452" r:id="rId25"/>
    <p:sldId id="1434" r:id="rId26"/>
    <p:sldId id="1476" r:id="rId27"/>
    <p:sldId id="1447" r:id="rId28"/>
    <p:sldId id="1473" r:id="rId29"/>
    <p:sldId id="1477" r:id="rId30"/>
    <p:sldId id="1448" r:id="rId31"/>
  </p:sldIdLst>
  <p:sldSz cx="9144000" cy="6858000" type="screen4x3"/>
  <p:notesSz cx="7010400" cy="92964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ow, Yvonne (HPC)" initials="YC" lastIdx="2" clrIdx="0"/>
  <p:cmAuthor id="7" name="KSB" initials="KSB" lastIdx="5" clrIdx="7"/>
  <p:cmAuthor id="1" name="user" initials="u" lastIdx="2" clrIdx="1"/>
  <p:cmAuthor id="8" name="lshaughnessy" initials="ls" lastIdx="3" clrIdx="8"/>
  <p:cmAuthor id="2" name="Michael Bailit" initials="MB" lastIdx="384" clrIdx="2"/>
  <p:cmAuthor id="9" name="Justine Zayhowski" initials="JZ" lastIdx="31" clrIdx="9"/>
  <p:cmAuthor id="3" name="Cristi Carman" initials="CC" lastIdx="0" clrIdx="3"/>
  <p:cmAuthor id="10" name="Ahlgren, Lisa" initials="AL" lastIdx="1" clrIdx="10">
    <p:extLst>
      <p:ext uri="{19B8F6BF-5375-455C-9EA6-DF929625EA0E}">
        <p15:presenceInfo xmlns:p15="http://schemas.microsoft.com/office/powerpoint/2012/main" userId="S-1-5-21-320818509-2549926932-657949529-5936" providerId="AD"/>
      </p:ext>
    </p:extLst>
  </p:cmAuthor>
  <p:cmAuthor id="4" name="Deepti Kanneganti" initials="DK" lastIdx="316" clrIdx="4"/>
  <p:cmAuthor id="11" name="Michael" initials="M" lastIdx="10" clrIdx="11">
    <p:extLst>
      <p:ext uri="{19B8F6BF-5375-455C-9EA6-DF929625EA0E}">
        <p15:presenceInfo xmlns:p15="http://schemas.microsoft.com/office/powerpoint/2012/main" userId="S::mbailit@bailit-health.com::6e5c4604-85bf-41ef-8e97-4724b7d56589" providerId="AD"/>
      </p:ext>
    </p:extLst>
  </p:cmAuthor>
  <p:cmAuthor id="5" name="Deepti Kanneganti" initials="DK [2]" lastIdx="1" clrIdx="5"/>
  <p:cmAuthor id="6" name="Vivian Haime" initials="VH" lastIdx="1"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3366"/>
    <a:srgbClr val="FFC000"/>
    <a:srgbClr val="ED7D31"/>
    <a:srgbClr val="002060"/>
    <a:srgbClr val="023467"/>
    <a:srgbClr val="70AD47"/>
    <a:srgbClr val="F4CFCC"/>
    <a:srgbClr val="003399"/>
    <a:srgbClr val="DCE6F1"/>
    <a:srgbClr val="197E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1476" y="78"/>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stine Zayhowski" userId="2377d393-ab0f-4e66-8672-ed1beebcd407" providerId="ADAL" clId="{44BBD4FF-88C4-406E-BCC3-9D4DE64F0439}"/>
    <pc:docChg chg="modSld">
      <pc:chgData name="Justine Zayhowski" userId="2377d393-ab0f-4e66-8672-ed1beebcd407" providerId="ADAL" clId="{44BBD4FF-88C4-406E-BCC3-9D4DE64F0439}" dt="2020-07-29T12:51:51.386" v="20" actId="20577"/>
      <pc:docMkLst>
        <pc:docMk/>
      </pc:docMkLst>
      <pc:sldChg chg="modSp mod">
        <pc:chgData name="Justine Zayhowski" userId="2377d393-ab0f-4e66-8672-ed1beebcd407" providerId="ADAL" clId="{44BBD4FF-88C4-406E-BCC3-9D4DE64F0439}" dt="2020-07-29T12:51:51.386" v="20" actId="20577"/>
        <pc:sldMkLst>
          <pc:docMk/>
          <pc:sldMk cId="786883112" sldId="1437"/>
        </pc:sldMkLst>
        <pc:spChg chg="mod">
          <ac:chgData name="Justine Zayhowski" userId="2377d393-ab0f-4e66-8672-ed1beebcd407" providerId="ADAL" clId="{44BBD4FF-88C4-406E-BCC3-9D4DE64F0439}" dt="2020-07-29T12:51:51.386" v="20" actId="20577"/>
          <ac:spMkLst>
            <pc:docMk/>
            <pc:sldMk cId="786883112" sldId="1437"/>
            <ac:spMk id="3" creationId="{ABF9DE50-DED2-4C50-B480-952C78BA8E7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B481253-7591-4523-955E-F80A848495CF}" type="datetimeFigureOut">
              <a:rPr lang="en-US" smtClean="0"/>
              <a:t>7/29/2020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9DC8BEB-EE67-441D-A873-0468255F46D5}" type="slidenum">
              <a:rPr lang="en-US" smtClean="0"/>
              <a:t>‹#›</a:t>
            </a:fld>
            <a:endParaRPr lang="en-US"/>
          </a:p>
        </p:txBody>
      </p:sp>
    </p:spTree>
    <p:extLst>
      <p:ext uri="{BB962C8B-B14F-4D97-AF65-F5344CB8AC3E}">
        <p14:creationId xmlns:p14="http://schemas.microsoft.com/office/powerpoint/2010/main" val="26098597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E87F2B8-DAB1-4BB7-AA03-13CA34FE8FA5}" type="datetimeFigureOut">
              <a:rPr lang="en-US" smtClean="0"/>
              <a:t>7/29/2020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9B7833D-D0AA-4DCD-A1FD-49E43A30758C}" type="slidenum">
              <a:rPr lang="en-US" smtClean="0"/>
              <a:t>‹#›</a:t>
            </a:fld>
            <a:endParaRPr lang="en-US"/>
          </a:p>
        </p:txBody>
      </p:sp>
    </p:spTree>
    <p:extLst>
      <p:ext uri="{BB962C8B-B14F-4D97-AF65-F5344CB8AC3E}">
        <p14:creationId xmlns:p14="http://schemas.microsoft.com/office/powerpoint/2010/main" val="2210804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1"/>
              <a:t>Act 93 related to COVID-19 is a case example that demonstrates when data are required for collection and reporting, we can report these data.</a:t>
            </a:r>
            <a:endParaRPr lang="en-US" b="0" i="1">
              <a:effectLst/>
            </a:endParaRPr>
          </a:p>
          <a:p>
            <a:endParaRPr lang="en-US"/>
          </a:p>
        </p:txBody>
      </p:sp>
      <p:sp>
        <p:nvSpPr>
          <p:cNvPr id="4" name="Slide Number Placeholder 3"/>
          <p:cNvSpPr>
            <a:spLocks noGrp="1"/>
          </p:cNvSpPr>
          <p:nvPr>
            <p:ph type="sldNum" sz="quarter" idx="5"/>
          </p:nvPr>
        </p:nvSpPr>
        <p:spPr/>
        <p:txBody>
          <a:bodyPr/>
          <a:lstStyle/>
          <a:p>
            <a:fld id="{99B7833D-D0AA-4DCD-A1FD-49E43A30758C}" type="slidenum">
              <a:rPr lang="en-US" smtClean="0"/>
              <a:t>17</a:t>
            </a:fld>
            <a:endParaRPr lang="en-US"/>
          </a:p>
        </p:txBody>
      </p:sp>
    </p:spTree>
    <p:extLst>
      <p:ext uri="{BB962C8B-B14F-4D97-AF65-F5344CB8AC3E}">
        <p14:creationId xmlns:p14="http://schemas.microsoft.com/office/powerpoint/2010/main" val="2630723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1"/>
              <a:t>Act 93 related to COVID-19 is a case example that demonstrates when data are required for collection and reporting, we can report these data.</a:t>
            </a:r>
            <a:endParaRPr lang="en-US" b="0" i="1">
              <a:effectLst/>
            </a:endParaRPr>
          </a:p>
          <a:p>
            <a:endParaRPr lang="en-US"/>
          </a:p>
        </p:txBody>
      </p:sp>
      <p:sp>
        <p:nvSpPr>
          <p:cNvPr id="4" name="Slide Number Placeholder 3"/>
          <p:cNvSpPr>
            <a:spLocks noGrp="1"/>
          </p:cNvSpPr>
          <p:nvPr>
            <p:ph type="sldNum" sz="quarter" idx="5"/>
          </p:nvPr>
        </p:nvSpPr>
        <p:spPr/>
        <p:txBody>
          <a:bodyPr/>
          <a:lstStyle/>
          <a:p>
            <a:fld id="{99B7833D-D0AA-4DCD-A1FD-49E43A30758C}" type="slidenum">
              <a:rPr lang="en-US" smtClean="0"/>
              <a:t>19</a:t>
            </a:fld>
            <a:endParaRPr lang="en-US"/>
          </a:p>
        </p:txBody>
      </p:sp>
    </p:spTree>
    <p:extLst>
      <p:ext uri="{BB962C8B-B14F-4D97-AF65-F5344CB8AC3E}">
        <p14:creationId xmlns:p14="http://schemas.microsoft.com/office/powerpoint/2010/main" val="667147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2400">
                <a:latin typeface="Book Antiqua" pitchFamily="18" charset="0"/>
                <a:cs typeface="Book Antiqua" pitchFamily="18" charset="0"/>
              </a:defRPr>
            </a:lvl1pPr>
          </a:lstStyle>
          <a:p>
            <a:r>
              <a:rPr lang="en-US"/>
              <a:t>Click to edit Master title style</a:t>
            </a:r>
          </a:p>
        </p:txBody>
      </p:sp>
      <p:sp>
        <p:nvSpPr>
          <p:cNvPr id="6" name="Content Placeholder 7"/>
          <p:cNvSpPr>
            <a:spLocks noGrp="1"/>
          </p:cNvSpPr>
          <p:nvPr>
            <p:ph sz="half" idx="1"/>
          </p:nvPr>
        </p:nvSpPr>
        <p:spPr>
          <a:xfrm>
            <a:off x="533400" y="1371600"/>
            <a:ext cx="8077200" cy="4556234"/>
          </a:xfrm>
          <a:ln w="6350" cmpd="sng"/>
        </p:spPr>
        <p:txBody>
          <a:bodyPr/>
          <a:lstStyle>
            <a:lvl1pPr>
              <a:buClrTx/>
              <a:buSzPct val="100000"/>
              <a:defRPr sz="2000">
                <a:solidFill>
                  <a:schemeClr val="tx1"/>
                </a:solidFill>
                <a:latin typeface="Book Antiqua" pitchFamily="18" charset="0"/>
              </a:defRPr>
            </a:lvl1pPr>
            <a:lvl2pPr>
              <a:buClrTx/>
              <a:buSzPct val="100000"/>
              <a:buFont typeface="Arial" pitchFamily="34" charset="0"/>
              <a:buChar char="•"/>
              <a:defRPr sz="2000">
                <a:solidFill>
                  <a:schemeClr val="tx1"/>
                </a:solidFill>
                <a:latin typeface="Book Antiqua" pitchFamily="18" charset="0"/>
              </a:defRPr>
            </a:lvl2pPr>
            <a:lvl3pPr>
              <a:buNone/>
              <a:defRPr/>
            </a:lvl3pPr>
          </a:lstStyle>
          <a:p>
            <a:pPr lvl="0"/>
            <a:r>
              <a:rPr lang="en-US"/>
              <a:t>Edit Master text styles</a:t>
            </a:r>
          </a:p>
          <a:p>
            <a:pPr lvl="1"/>
            <a:r>
              <a:rPr lang="en-US"/>
              <a:t>Second level</a:t>
            </a:r>
          </a:p>
        </p:txBody>
      </p:sp>
      <p:sp>
        <p:nvSpPr>
          <p:cNvPr id="4" name="TextBox 3"/>
          <p:cNvSpPr txBox="1"/>
          <p:nvPr userDrawn="1"/>
        </p:nvSpPr>
        <p:spPr>
          <a:xfrm rot="16200000">
            <a:off x="-2008187" y="2961790"/>
            <a:ext cx="4254500" cy="215444"/>
          </a:xfrm>
          <a:prstGeom prst="rect">
            <a:avLst/>
          </a:prstGeom>
          <a:noFill/>
        </p:spPr>
        <p:txBody>
          <a:bodyPr wrap="square" rtlCol="0">
            <a:spAutoFit/>
          </a:bodyPr>
          <a:lstStyle/>
          <a:p>
            <a:pPr algn="ctr"/>
            <a:r>
              <a:rPr lang="en-US" sz="800" b="0" cap="all" baseline="0"/>
              <a:t>Confidential WORKING draft – policy IN DEVELOPMENT</a:t>
            </a:r>
          </a:p>
        </p:txBody>
      </p:sp>
    </p:spTree>
    <p:extLst>
      <p:ext uri="{BB962C8B-B14F-4D97-AF65-F5344CB8AC3E}">
        <p14:creationId xmlns:p14="http://schemas.microsoft.com/office/powerpoint/2010/main" val="122380322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1_Title Slide">
    <p:bg>
      <p:bgPr>
        <a:solidFill>
          <a:schemeClr val="bg1"/>
        </a:solidFill>
        <a:effectLst/>
      </p:bgPr>
    </p:bg>
    <p:spTree>
      <p:nvGrpSpPr>
        <p:cNvPr id="1" name=""/>
        <p:cNvGrpSpPr/>
        <p:nvPr/>
      </p:nvGrpSpPr>
      <p:grpSpPr>
        <a:xfrm>
          <a:off x="0" y="0"/>
          <a:ext cx="0" cy="0"/>
          <a:chOff x="0" y="0"/>
          <a:chExt cx="0" cy="0"/>
        </a:xfrm>
      </p:grpSpPr>
      <p:pic>
        <p:nvPicPr>
          <p:cNvPr id="3200002" name="Picture 2" descr="Picture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638" y="-6350"/>
            <a:ext cx="9188451" cy="6864350"/>
          </a:xfrm>
          <a:prstGeom prst="rect">
            <a:avLst/>
          </a:prstGeom>
          <a:noFill/>
          <a:extLst>
            <a:ext uri="{909E8E84-426E-40DD-AFC4-6F175D3DCCD1}">
              <a14:hiddenFill xmlns:a14="http://schemas.microsoft.com/office/drawing/2010/main">
                <a:solidFill>
                  <a:srgbClr val="FFFFFF"/>
                </a:solidFill>
              </a14:hiddenFill>
            </a:ext>
          </a:extLst>
        </p:spPr>
      </p:pic>
      <p:sp>
        <p:nvSpPr>
          <p:cNvPr id="3200003" name="Rectangle 3"/>
          <p:cNvSpPr>
            <a:spLocks noGrp="1" noChangeArrowheads="1"/>
          </p:cNvSpPr>
          <p:nvPr>
            <p:ph type="subTitle" sz="quarter" idx="1"/>
          </p:nvPr>
        </p:nvSpPr>
        <p:spPr>
          <a:xfrm>
            <a:off x="4267201" y="3124200"/>
            <a:ext cx="4667250" cy="1568257"/>
          </a:xfrm>
        </p:spPr>
        <p:txBody>
          <a:bodyPr lIns="91430" tIns="45716" rIns="91430" bIns="45716"/>
          <a:lstStyle>
            <a:lvl1pPr marL="0" indent="0" algn="r">
              <a:defRPr sz="2800">
                <a:solidFill>
                  <a:srgbClr val="003366"/>
                </a:solidFill>
              </a:defRPr>
            </a:lvl1pPr>
            <a:lvl2pPr lvl="1" algn="r">
              <a:defRPr sz="2000">
                <a:solidFill>
                  <a:schemeClr val="tx2"/>
                </a:solidFill>
              </a:defRPr>
            </a:lvl2pPr>
            <a:lvl3pPr lvl="2" algn="r">
              <a:defRPr sz="2000">
                <a:solidFill>
                  <a:schemeClr val="tx2"/>
                </a:solidFill>
              </a:defRPr>
            </a:lvl3pPr>
          </a:lstStyle>
          <a:p>
            <a:pPr lvl="0"/>
            <a:r>
              <a:rPr lang="en-US" noProof="0"/>
              <a:t>Click to edit Master subtitle style</a:t>
            </a:r>
          </a:p>
        </p:txBody>
      </p:sp>
      <p:sp>
        <p:nvSpPr>
          <p:cNvPr id="3200006" name="Rectangle 6"/>
          <p:cNvSpPr>
            <a:spLocks noChangeArrowheads="1"/>
          </p:cNvSpPr>
          <p:nvPr userDrawn="1"/>
        </p:nvSpPr>
        <p:spPr bwMode="white">
          <a:xfrm>
            <a:off x="152400" y="1143000"/>
            <a:ext cx="4495800" cy="2057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6" rIns="91430" bIns="45716" anchor="b"/>
          <a:lstStyle/>
          <a:p>
            <a:pPr eaLnBrk="0" fontAlgn="base" hangingPunct="0">
              <a:spcBef>
                <a:spcPct val="20000"/>
              </a:spcBef>
              <a:spcAft>
                <a:spcPct val="0"/>
              </a:spcAft>
              <a:tabLst>
                <a:tab pos="915891" algn="l"/>
              </a:tabLst>
            </a:pPr>
            <a:r>
              <a:rPr lang="en-US" altLang="en-US" sz="2800" b="1">
                <a:solidFill>
                  <a:srgbClr val="F8F8F8"/>
                </a:solidFill>
              </a:rPr>
              <a:t>Commonwealth of Massachusetts</a:t>
            </a:r>
            <a:br>
              <a:rPr lang="en-US" altLang="en-US" sz="2800" b="1">
                <a:solidFill>
                  <a:srgbClr val="F8F8F8"/>
                </a:solidFill>
              </a:rPr>
            </a:br>
            <a:r>
              <a:rPr lang="en-US" altLang="en-US" sz="1900" b="1">
                <a:solidFill>
                  <a:srgbClr val="F8F8F8"/>
                </a:solidFill>
              </a:rPr>
              <a:t>Executive Office of Health and Human Services</a:t>
            </a:r>
            <a:br>
              <a:rPr lang="en-US" altLang="en-US" sz="1900" b="1">
                <a:solidFill>
                  <a:srgbClr val="F8F8F8"/>
                </a:solidFill>
              </a:rPr>
            </a:br>
            <a:br>
              <a:rPr lang="en-US" altLang="en-US" sz="1900" b="1">
                <a:solidFill>
                  <a:srgbClr val="F8F8F8"/>
                </a:solidFill>
              </a:rPr>
            </a:br>
            <a:endParaRPr lang="en-US" sz="2800" b="1">
              <a:solidFill>
                <a:srgbClr val="F8F8F8"/>
              </a:solidFill>
            </a:endParaRPr>
          </a:p>
        </p:txBody>
      </p:sp>
      <p:pic>
        <p:nvPicPr>
          <p:cNvPr id="6" name="Picture 5"/>
          <p:cNvPicPr>
            <a:picLocks noChangeAspect="1"/>
          </p:cNvPicPr>
          <p:nvPr userDrawn="1"/>
        </p:nvPicPr>
        <p:blipFill>
          <a:blip r:embed="rId3"/>
          <a:stretch>
            <a:fillRect/>
          </a:stretch>
        </p:blipFill>
        <p:spPr>
          <a:xfrm>
            <a:off x="7189955" y="457200"/>
            <a:ext cx="1934480" cy="1934480"/>
          </a:xfrm>
          <a:prstGeom prst="rect">
            <a:avLst/>
          </a:prstGeom>
        </p:spPr>
      </p:pic>
    </p:spTree>
    <p:extLst>
      <p:ext uri="{BB962C8B-B14F-4D97-AF65-F5344CB8AC3E}">
        <p14:creationId xmlns:p14="http://schemas.microsoft.com/office/powerpoint/2010/main" val="4263729115"/>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ags" Target="../tags/tag3.xml"/><Relationship Id="rId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026" name="Picture 2" descr="top blue"/>
          <p:cNvPicPr>
            <a:picLocks noChangeAspect="1" noChangeArrowheads="1"/>
          </p:cNvPicPr>
          <p:nvPr/>
        </p:nvPicPr>
        <p:blipFill>
          <a:blip r:embed="rId6"/>
          <a:srcRect l="23065"/>
          <a:stretch>
            <a:fillRect/>
          </a:stretch>
        </p:blipFill>
        <p:spPr bwMode="auto">
          <a:xfrm>
            <a:off x="0" y="0"/>
            <a:ext cx="9150350" cy="930275"/>
          </a:xfrm>
          <a:prstGeom prst="rect">
            <a:avLst/>
          </a:prstGeom>
          <a:noFill/>
          <a:ln w="9525">
            <a:noFill/>
            <a:miter lim="800000"/>
            <a:headEnd/>
            <a:tailEnd/>
          </a:ln>
        </p:spPr>
      </p:pic>
      <p:sp>
        <p:nvSpPr>
          <p:cNvPr id="1027" name="Rectangle 3"/>
          <p:cNvSpPr>
            <a:spLocks noGrp="1" noChangeArrowheads="1"/>
          </p:cNvSpPr>
          <p:nvPr>
            <p:ph type="title"/>
          </p:nvPr>
        </p:nvSpPr>
        <p:spPr bwMode="white">
          <a:xfrm>
            <a:off x="736600" y="109538"/>
            <a:ext cx="5664200"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4"/>
          <p:cNvSpPr>
            <a:spLocks noGrp="1" noChangeArrowheads="1"/>
          </p:cNvSpPr>
          <p:nvPr>
            <p:ph type="body" idx="1"/>
          </p:nvPr>
        </p:nvSpPr>
        <p:spPr bwMode="auto">
          <a:xfrm>
            <a:off x="533400" y="1219200"/>
            <a:ext cx="81534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a:t>Click to edit Master text styles</a:t>
            </a:r>
          </a:p>
          <a:p>
            <a:pPr lvl="1"/>
            <a:r>
              <a:rPr lang="en-US" altLang="en-US"/>
              <a:t>Second level</a:t>
            </a:r>
          </a:p>
          <a:p>
            <a:pPr lvl="3"/>
            <a:r>
              <a:rPr lang="en-US" altLang="en-US"/>
              <a:t>Third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p:spPr>
        <p:txBody>
          <a:bodyPr lIns="45720" rIns="45720" anchor="ctr"/>
          <a:lstStyle/>
          <a:p>
            <a:pPr algn="ctr" eaLnBrk="0" fontAlgn="base" hangingPunct="0">
              <a:spcBef>
                <a:spcPct val="0"/>
              </a:spcBef>
              <a:spcAft>
                <a:spcPct val="0"/>
              </a:spcAft>
              <a:defRPr/>
            </a:pPr>
            <a:endParaRPr lang="en-US" sz="1600">
              <a:solidFill>
                <a:srgbClr val="000000"/>
              </a:solidFill>
            </a:endParaRPr>
          </a:p>
        </p:txBody>
      </p:sp>
      <p:pic>
        <p:nvPicPr>
          <p:cNvPr id="1030" name="Picture 6" descr="best ver2b seal"/>
          <p:cNvPicPr>
            <a:picLocks noChangeAspect="1" noChangeArrowheads="1"/>
          </p:cNvPicPr>
          <p:nvPr/>
        </p:nvPicPr>
        <p:blipFill>
          <a:blip r:embed="rId7">
            <a:clrChange>
              <a:clrFrom>
                <a:srgbClr val="003264"/>
              </a:clrFrom>
              <a:clrTo>
                <a:srgbClr val="003264">
                  <a:alpha val="0"/>
                </a:srgbClr>
              </a:clrTo>
            </a:clrChange>
          </a:blip>
          <a:srcRect/>
          <a:stretch>
            <a:fillRect/>
          </a:stretch>
        </p:blipFill>
        <p:spPr bwMode="auto">
          <a:xfrm>
            <a:off x="25400" y="157163"/>
            <a:ext cx="762000" cy="731837"/>
          </a:xfrm>
          <a:prstGeom prst="rect">
            <a:avLst/>
          </a:prstGeom>
          <a:noFill/>
          <a:ln w="9525">
            <a:noFill/>
            <a:miter lim="800000"/>
            <a:headEnd/>
            <a:tailEnd/>
          </a:ln>
        </p:spPr>
      </p:pic>
      <p:sp>
        <p:nvSpPr>
          <p:cNvPr id="3198985" name="Text Box 9"/>
          <p:cNvSpPr txBox="1">
            <a:spLocks noChangeArrowheads="1"/>
          </p:cNvSpPr>
          <p:nvPr/>
        </p:nvSpPr>
        <p:spPr bwMode="auto">
          <a:xfrm>
            <a:off x="4038600" y="6613525"/>
            <a:ext cx="1066800" cy="244475"/>
          </a:xfrm>
          <a:prstGeom prst="rect">
            <a:avLst/>
          </a:prstGeom>
          <a:noFill/>
          <a:ln w="9525">
            <a:noFill/>
            <a:miter lim="800000"/>
            <a:headEnd/>
            <a:tailEnd/>
          </a:ln>
          <a:effectLst/>
        </p:spPr>
        <p:txBody>
          <a:bodyPr lIns="45720" rIns="45720">
            <a:spAutoFit/>
          </a:bodyPr>
          <a:lstStyle/>
          <a:p>
            <a:pPr algn="ctr" eaLnBrk="0" fontAlgn="base" hangingPunct="0">
              <a:spcBef>
                <a:spcPct val="50000"/>
              </a:spcBef>
              <a:spcAft>
                <a:spcPct val="0"/>
              </a:spcAft>
              <a:defRPr/>
            </a:pPr>
            <a:fld id="{74C11B1E-D27A-4545-9113-CFB59631C2EA}" type="slidenum">
              <a:rPr lang="en-US" sz="1000">
                <a:solidFill>
                  <a:srgbClr val="000000"/>
                </a:solidFill>
              </a:rPr>
              <a:pPr algn="ctr" eaLnBrk="0" fontAlgn="base" hangingPunct="0">
                <a:spcBef>
                  <a:spcPct val="50000"/>
                </a:spcBef>
                <a:spcAft>
                  <a:spcPct val="0"/>
                </a:spcAft>
                <a:defRPr/>
              </a:pPr>
              <a:t>‹#›</a:t>
            </a:fld>
            <a:endParaRPr lang="en-US" sz="1000">
              <a:solidFill>
                <a:srgbClr val="000000"/>
              </a:solidFill>
            </a:endParaRPr>
          </a:p>
        </p:txBody>
      </p:sp>
      <p:sp>
        <p:nvSpPr>
          <p:cNvPr id="3198987" name="AcnSubjectTitle_ID_3198987" hidden="1"/>
          <p:cNvSpPr txBox="1">
            <a:spLocks noChangeArrowheads="1"/>
          </p:cNvSpPr>
          <p:nvPr>
            <p:custDataLst>
              <p:tags r:id="rId4"/>
            </p:custDataLst>
          </p:nvPr>
        </p:nvSpPr>
        <p:spPr bwMode="gray">
          <a:xfrm>
            <a:off x="836613" y="1420813"/>
            <a:ext cx="6985000" cy="244475"/>
          </a:xfrm>
          <a:prstGeom prst="rect">
            <a:avLst/>
          </a:prstGeom>
          <a:noFill/>
          <a:ln w="9525" algn="ctr">
            <a:noFill/>
            <a:miter lim="800000"/>
            <a:headEnd/>
            <a:tailEnd/>
          </a:ln>
          <a:effectLst/>
        </p:spPr>
        <p:txBody>
          <a:bodyPr lIns="0" tIns="0" rIns="0" bIns="0">
            <a:spAutoFit/>
          </a:bodyPr>
          <a:lstStyle/>
          <a:p>
            <a:pPr fontAlgn="base">
              <a:spcBef>
                <a:spcPct val="0"/>
              </a:spcBef>
              <a:spcAft>
                <a:spcPct val="0"/>
              </a:spcAft>
              <a:buClr>
                <a:srgbClr val="000000"/>
              </a:buClr>
              <a:defRPr/>
            </a:pPr>
            <a:r>
              <a:rPr lang="en-US" sz="1600" b="1">
                <a:solidFill>
                  <a:srgbClr val="000000"/>
                </a:solidFill>
              </a:rPr>
              <a:t>Subject Title</a:t>
            </a:r>
          </a:p>
        </p:txBody>
      </p:sp>
      <p:sp>
        <p:nvSpPr>
          <p:cNvPr id="3198988" name="AcnFootnote_ID_3198988" hidden="1"/>
          <p:cNvSpPr txBox="1">
            <a:spLocks noChangeArrowheads="1"/>
          </p:cNvSpPr>
          <p:nvPr>
            <p:custDataLst>
              <p:tags r:id="rId5"/>
            </p:custDataLst>
          </p:nvPr>
        </p:nvSpPr>
        <p:spPr bwMode="gray">
          <a:xfrm>
            <a:off x="836613" y="6254750"/>
            <a:ext cx="5564187" cy="334963"/>
          </a:xfrm>
          <a:prstGeom prst="rect">
            <a:avLst/>
          </a:prstGeom>
          <a:noFill/>
          <a:ln w="9525" algn="ctr">
            <a:noFill/>
            <a:miter lim="800000"/>
            <a:headEnd/>
            <a:tailEnd/>
          </a:ln>
          <a:effectLst/>
        </p:spPr>
        <p:txBody>
          <a:bodyPr lIns="0" tIns="0" rIns="0" bIns="0" anchor="b">
            <a:spAutoFit/>
          </a:bodyPr>
          <a:lstStyle/>
          <a:p>
            <a:pPr marL="538163" indent="-538163" fontAlgn="base">
              <a:spcBef>
                <a:spcPct val="0"/>
              </a:spcBef>
              <a:spcAft>
                <a:spcPct val="0"/>
              </a:spcAft>
              <a:buClr>
                <a:srgbClr val="000000"/>
              </a:buClr>
              <a:defRPr/>
            </a:pPr>
            <a:r>
              <a:rPr lang="en-US" sz="1000">
                <a:solidFill>
                  <a:srgbClr val="000000"/>
                </a:solidFill>
              </a:rPr>
              <a:t>*	Footnote</a:t>
            </a:r>
          </a:p>
          <a:p>
            <a:pPr marL="538163" indent="-538163" fontAlgn="base">
              <a:spcBef>
                <a:spcPct val="20000"/>
              </a:spcBef>
              <a:spcAft>
                <a:spcPct val="0"/>
              </a:spcAft>
              <a:buClr>
                <a:srgbClr val="000000"/>
              </a:buClr>
              <a:defRPr/>
            </a:pPr>
            <a:r>
              <a:rPr lang="en-US" sz="1000">
                <a:solidFill>
                  <a:srgbClr val="000000"/>
                </a:solidFill>
              </a:rPr>
              <a:t>Source:	Source</a:t>
            </a:r>
          </a:p>
        </p:txBody>
      </p:sp>
    </p:spTree>
    <p:extLst>
      <p:ext uri="{BB962C8B-B14F-4D97-AF65-F5344CB8AC3E}">
        <p14:creationId xmlns:p14="http://schemas.microsoft.com/office/powerpoint/2010/main" val="1838582338"/>
      </p:ext>
    </p:extLst>
  </p:cSld>
  <p:clrMap bg1="lt1" tx1="dk1" bg2="lt2" tx2="dk2" accent1="accent1" accent2="accent2" accent3="accent3" accent4="accent4" accent5="accent5" accent6="accent6" hlink="hlink" folHlink="folHlink"/>
  <p:sldLayoutIdLst>
    <p:sldLayoutId id="2147483664" r:id="rId1"/>
    <p:sldLayoutId id="2147483665" r:id="rId2"/>
  </p:sldLayoutIdLst>
  <p:transition/>
  <p:txStyles>
    <p:titleStyle>
      <a:lvl1pPr algn="l" rtl="0" eaLnBrk="1" fontAlgn="base" hangingPunct="1">
        <a:spcBef>
          <a:spcPct val="20000"/>
        </a:spcBef>
        <a:spcAft>
          <a:spcPct val="0"/>
        </a:spcAft>
        <a:tabLst>
          <a:tab pos="915988" algn="l"/>
        </a:tabLst>
        <a:defRPr sz="2400" b="1">
          <a:solidFill>
            <a:srgbClr val="FFC000"/>
          </a:solidFill>
          <a:latin typeface="+mj-lt"/>
          <a:ea typeface="+mj-ea"/>
          <a:cs typeface="+mj-cs"/>
        </a:defRPr>
      </a:lvl1pPr>
      <a:lvl2pPr algn="l" rtl="0" eaLnBrk="1" fontAlgn="base" hangingPunct="1">
        <a:spcBef>
          <a:spcPct val="20000"/>
        </a:spcBef>
        <a:spcAft>
          <a:spcPct val="0"/>
        </a:spcAft>
        <a:tabLst>
          <a:tab pos="915988" algn="l"/>
        </a:tabLst>
        <a:defRPr sz="2400" b="1">
          <a:solidFill>
            <a:srgbClr val="FFC000"/>
          </a:solidFill>
          <a:latin typeface="Arial" pitchFamily="34" charset="0"/>
        </a:defRPr>
      </a:lvl2pPr>
      <a:lvl3pPr algn="l" rtl="0" eaLnBrk="1" fontAlgn="base" hangingPunct="1">
        <a:spcBef>
          <a:spcPct val="20000"/>
        </a:spcBef>
        <a:spcAft>
          <a:spcPct val="0"/>
        </a:spcAft>
        <a:tabLst>
          <a:tab pos="915988" algn="l"/>
        </a:tabLst>
        <a:defRPr sz="2400" b="1">
          <a:solidFill>
            <a:srgbClr val="FFC000"/>
          </a:solidFill>
          <a:latin typeface="Arial" pitchFamily="34" charset="0"/>
        </a:defRPr>
      </a:lvl3pPr>
      <a:lvl4pPr algn="l" rtl="0" eaLnBrk="1" fontAlgn="base" hangingPunct="1">
        <a:spcBef>
          <a:spcPct val="20000"/>
        </a:spcBef>
        <a:spcAft>
          <a:spcPct val="0"/>
        </a:spcAft>
        <a:tabLst>
          <a:tab pos="915988" algn="l"/>
        </a:tabLst>
        <a:defRPr sz="2400" b="1">
          <a:solidFill>
            <a:srgbClr val="FFC000"/>
          </a:solidFill>
          <a:latin typeface="Arial" pitchFamily="34" charset="0"/>
        </a:defRPr>
      </a:lvl4pPr>
      <a:lvl5pPr algn="l" rtl="0" eaLnBrk="1" fontAlgn="base" hangingPunct="1">
        <a:spcBef>
          <a:spcPct val="20000"/>
        </a:spcBef>
        <a:spcAft>
          <a:spcPct val="0"/>
        </a:spcAft>
        <a:tabLst>
          <a:tab pos="915988" algn="l"/>
        </a:tabLst>
        <a:defRPr sz="2400" b="1">
          <a:solidFill>
            <a:srgbClr val="FFC000"/>
          </a:solidFill>
          <a:latin typeface="Arial" pitchFamily="34" charset="0"/>
        </a:defRPr>
      </a:lvl5pPr>
      <a:lvl6pPr marL="457200" algn="l" rtl="0" eaLnBrk="1" fontAlgn="base" hangingPunct="1">
        <a:spcBef>
          <a:spcPct val="20000"/>
        </a:spcBef>
        <a:spcAft>
          <a:spcPct val="0"/>
        </a:spcAft>
        <a:tabLst>
          <a:tab pos="915988" algn="l"/>
        </a:tabLst>
        <a:defRPr sz="2400" b="1">
          <a:solidFill>
            <a:schemeClr val="accent1"/>
          </a:solidFill>
          <a:latin typeface="Arial" pitchFamily="34" charset="0"/>
        </a:defRPr>
      </a:lvl6pPr>
      <a:lvl7pPr marL="914400" algn="l" rtl="0" eaLnBrk="1" fontAlgn="base" hangingPunct="1">
        <a:spcBef>
          <a:spcPct val="20000"/>
        </a:spcBef>
        <a:spcAft>
          <a:spcPct val="0"/>
        </a:spcAft>
        <a:tabLst>
          <a:tab pos="915988" algn="l"/>
        </a:tabLst>
        <a:defRPr sz="2400" b="1">
          <a:solidFill>
            <a:schemeClr val="accent1"/>
          </a:solidFill>
          <a:latin typeface="Arial" pitchFamily="34" charset="0"/>
        </a:defRPr>
      </a:lvl7pPr>
      <a:lvl8pPr marL="1371600" algn="l" rtl="0" eaLnBrk="1" fontAlgn="base" hangingPunct="1">
        <a:spcBef>
          <a:spcPct val="20000"/>
        </a:spcBef>
        <a:spcAft>
          <a:spcPct val="0"/>
        </a:spcAft>
        <a:tabLst>
          <a:tab pos="915988" algn="l"/>
        </a:tabLst>
        <a:defRPr sz="2400" b="1">
          <a:solidFill>
            <a:schemeClr val="accent1"/>
          </a:solidFill>
          <a:latin typeface="Arial" pitchFamily="34" charset="0"/>
        </a:defRPr>
      </a:lvl8pPr>
      <a:lvl9pPr marL="1828800" algn="l" rtl="0" eaLnBrk="1" fontAlgn="base" hangingPunct="1">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1" fontAlgn="base" hangingPunct="1">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1" fontAlgn="base" hangingPunct="1">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sz="quarter" idx="1"/>
          </p:nvPr>
        </p:nvSpPr>
        <p:spPr/>
        <p:txBody>
          <a:bodyPr>
            <a:normAutofit/>
          </a:bodyPr>
          <a:lstStyle/>
          <a:p>
            <a:pPr>
              <a:buNone/>
            </a:pPr>
            <a:r>
              <a:rPr lang="en-US" b="1" cap="all"/>
              <a:t>EOHHS Quality Measure alignment taskforce </a:t>
            </a:r>
          </a:p>
          <a:p>
            <a:endParaRPr lang="en-US"/>
          </a:p>
        </p:txBody>
      </p:sp>
      <p:sp>
        <p:nvSpPr>
          <p:cNvPr id="3" name="Text Placeholder 1"/>
          <p:cNvSpPr txBox="1">
            <a:spLocks/>
          </p:cNvSpPr>
          <p:nvPr/>
        </p:nvSpPr>
        <p:spPr>
          <a:xfrm>
            <a:off x="4515416" y="5943600"/>
            <a:ext cx="3923168" cy="533401"/>
          </a:xfrm>
          <a:prstGeom prst="rect">
            <a:avLst/>
          </a:prstGeom>
        </p:spPr>
        <p:txBody>
          <a:bodyPr>
            <a:normAutofit fontScale="62500" lnSpcReduction="2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None/>
            </a:pPr>
            <a:r>
              <a:rPr lang="en-US"/>
              <a:t>Meeting #36</a:t>
            </a:r>
          </a:p>
          <a:p>
            <a:pPr marL="0" indent="0" algn="ctr">
              <a:buNone/>
            </a:pPr>
            <a:r>
              <a:rPr lang="en-US"/>
              <a:t>July 28, 2020</a:t>
            </a:r>
          </a:p>
        </p:txBody>
      </p:sp>
    </p:spTree>
    <p:extLst>
      <p:ext uri="{BB962C8B-B14F-4D97-AF65-F5344CB8AC3E}">
        <p14:creationId xmlns:p14="http://schemas.microsoft.com/office/powerpoint/2010/main" val="121025086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58F2E-404B-4A6A-99EA-0CF96460C3C4}"/>
              </a:ext>
            </a:extLst>
          </p:cNvPr>
          <p:cNvSpPr>
            <a:spLocks noGrp="1"/>
          </p:cNvSpPr>
          <p:nvPr>
            <p:ph type="title"/>
          </p:nvPr>
        </p:nvSpPr>
        <p:spPr/>
        <p:txBody>
          <a:bodyPr/>
          <a:lstStyle/>
          <a:p>
            <a:r>
              <a:rPr lang="en-US"/>
              <a:t>Follow-up items from June 30</a:t>
            </a:r>
            <a:r>
              <a:rPr lang="en-US" baseline="30000"/>
              <a:t>th  </a:t>
            </a:r>
            <a:r>
              <a:rPr lang="en-US"/>
              <a:t>- global budget contract definition</a:t>
            </a:r>
          </a:p>
        </p:txBody>
      </p:sp>
      <p:sp>
        <p:nvSpPr>
          <p:cNvPr id="3" name="Content Placeholder 2">
            <a:extLst>
              <a:ext uri="{FF2B5EF4-FFF2-40B4-BE49-F238E27FC236}">
                <a16:creationId xmlns:a16="http://schemas.microsoft.com/office/drawing/2014/main" id="{1953D2CD-AE7D-46A2-B199-7252CB2876DE}"/>
              </a:ext>
            </a:extLst>
          </p:cNvPr>
          <p:cNvSpPr>
            <a:spLocks noGrp="1"/>
          </p:cNvSpPr>
          <p:nvPr>
            <p:ph sz="half" idx="1"/>
          </p:nvPr>
        </p:nvSpPr>
        <p:spPr>
          <a:xfrm>
            <a:off x="344713" y="1141185"/>
            <a:ext cx="8073573" cy="5301818"/>
          </a:xfrm>
        </p:spPr>
        <p:txBody>
          <a:bodyPr/>
          <a:lstStyle/>
          <a:p>
            <a:r>
              <a:rPr lang="en-US" b="0" dirty="0"/>
              <a:t>Below is the revised definition, with change in</a:t>
            </a:r>
            <a:r>
              <a:rPr lang="en-US" b="0" dirty="0">
                <a:solidFill>
                  <a:srgbClr val="C00000"/>
                </a:solidFill>
              </a:rPr>
              <a:t> red</a:t>
            </a:r>
            <a:r>
              <a:rPr lang="en-US" b="0" dirty="0"/>
              <a:t>:</a:t>
            </a:r>
          </a:p>
          <a:p>
            <a:pPr lvl="1"/>
            <a:r>
              <a:rPr lang="en-US" b="0" i="1" dirty="0"/>
              <a:t>Contracts between payers (commercial and Medicaid) and provider organization</a:t>
            </a:r>
            <a:r>
              <a:rPr lang="en-US" b="0" i="1" baseline="30000" dirty="0"/>
              <a:t> </a:t>
            </a:r>
            <a:r>
              <a:rPr lang="en-US" b="0" i="1" dirty="0"/>
              <a:t>where budgets for health care spending are set either prospectively or retrospectively, according to a prospectively known formula, for a comprehensive set of services</a:t>
            </a:r>
            <a:r>
              <a:rPr lang="en-US" b="0" i="1" baseline="30000" dirty="0"/>
              <a:t>1</a:t>
            </a:r>
            <a:r>
              <a:rPr lang="en-US" b="0" i="1" dirty="0"/>
              <a:t> for a broadly defined population, </a:t>
            </a:r>
            <a:r>
              <a:rPr lang="en-US" b="0" i="1" dirty="0">
                <a:solidFill>
                  <a:srgbClr val="C00000"/>
                </a:solidFill>
              </a:rPr>
              <a:t>and for which there is a financial incentive for achieving a budget</a:t>
            </a:r>
            <a:r>
              <a:rPr lang="en-US" b="0" i="1" dirty="0"/>
              <a:t>. The contract includes incentives based on a provider organization's performance on a set of measures of health care quality </a:t>
            </a:r>
            <a:r>
              <a:rPr lang="en-US" b="0" i="1" dirty="0">
                <a:solidFill>
                  <a:srgbClr val="C00000"/>
                </a:solidFill>
              </a:rPr>
              <a:t>or there is a standalone quality incentive applied to the same patient population</a:t>
            </a:r>
            <a:r>
              <a:rPr lang="en-US" b="0" i="1" dirty="0"/>
              <a:t>.</a:t>
            </a:r>
          </a:p>
          <a:p>
            <a:pPr lvl="1"/>
            <a:endParaRPr lang="en-US" sz="1000" b="0" i="1" dirty="0"/>
          </a:p>
          <a:p>
            <a:r>
              <a:rPr lang="en-US" dirty="0"/>
              <a:t>Does the Taskforce agree with this recommendation?</a:t>
            </a:r>
          </a:p>
          <a:p>
            <a:endParaRPr lang="en-US" dirty="0"/>
          </a:p>
          <a:p>
            <a:pPr marL="0" indent="0">
              <a:buNone/>
            </a:pPr>
            <a:r>
              <a:rPr lang="en-US" sz="1600" b="0" i="1" baseline="30000" dirty="0"/>
              <a:t>1</a:t>
            </a:r>
            <a:r>
              <a:rPr lang="en-US" sz="1600" b="0" i="1" dirty="0"/>
              <a:t>Contract must include, at a minimum, physician services and inpatient and outpatient hospital services. </a:t>
            </a:r>
            <a:r>
              <a:rPr lang="en-US" sz="1600" b="0" i="1" dirty="0">
                <a:solidFill>
                  <a:srgbClr val="C00000"/>
                </a:solidFill>
              </a:rPr>
              <a:t>The contract could also include services that are not traditionally billed, such as care management, addressing social determinants of health, behavioral health integration, etc.</a:t>
            </a:r>
          </a:p>
        </p:txBody>
      </p:sp>
    </p:spTree>
    <p:extLst>
      <p:ext uri="{BB962C8B-B14F-4D97-AF65-F5344CB8AC3E}">
        <p14:creationId xmlns:p14="http://schemas.microsoft.com/office/powerpoint/2010/main" val="349190018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46649-540C-4B93-B664-5A31806D1F4A}"/>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8E396B14-F9D7-4ACC-AED3-6E88E76396F5}"/>
              </a:ext>
            </a:extLst>
          </p:cNvPr>
          <p:cNvSpPr>
            <a:spLocks noGrp="1"/>
          </p:cNvSpPr>
          <p:nvPr>
            <p:ph sz="half" idx="1"/>
          </p:nvPr>
        </p:nvSpPr>
        <p:spPr>
          <a:xfrm>
            <a:off x="533400" y="1216854"/>
            <a:ext cx="8610600" cy="4556234"/>
          </a:xfrm>
        </p:spPr>
        <p:txBody>
          <a:bodyPr/>
          <a:lstStyle/>
          <a:p>
            <a:pPr marL="457200" indent="-457200">
              <a:buFont typeface="+mj-lt"/>
              <a:buAutoNum type="arabicPeriod"/>
            </a:pPr>
            <a:r>
              <a:rPr lang="en-US" sz="2200">
                <a:ea typeface="Times New Roman" panose="02020603050405020304" pitchFamily="18" charset="0"/>
                <a:cs typeface="Times New Roman" panose="02020603050405020304" pitchFamily="18" charset="0"/>
              </a:rPr>
              <a:t>Welcome</a:t>
            </a:r>
          </a:p>
          <a:p>
            <a:pPr marL="457200" indent="-457200">
              <a:buFont typeface="+mj-lt"/>
              <a:buAutoNum type="arabicPeriod"/>
            </a:pPr>
            <a:r>
              <a:rPr lang="en-US" sz="2200">
                <a:ea typeface="Times New Roman" panose="02020603050405020304" pitchFamily="18" charset="0"/>
                <a:cs typeface="Times New Roman" panose="02020603050405020304" pitchFamily="18" charset="0"/>
              </a:rPr>
              <a:t>Follow-up items from June 30</a:t>
            </a:r>
            <a:r>
              <a:rPr lang="en-US" sz="2200" baseline="30000">
                <a:ea typeface="Times New Roman" panose="02020603050405020304" pitchFamily="18" charset="0"/>
                <a:cs typeface="Times New Roman" panose="02020603050405020304" pitchFamily="18" charset="0"/>
              </a:rPr>
              <a:t>th</a:t>
            </a:r>
          </a:p>
          <a:p>
            <a:pPr marL="644525" lvl="1" indent="-457200">
              <a:buFont typeface="+mj-lt"/>
              <a:buAutoNum type="alphaLcPeriod"/>
            </a:pPr>
            <a:r>
              <a:rPr lang="en-US" sz="2200">
                <a:ea typeface="Times New Roman" panose="02020603050405020304" pitchFamily="18" charset="0"/>
                <a:cs typeface="Times New Roman" panose="02020603050405020304" pitchFamily="18" charset="0"/>
              </a:rPr>
              <a:t>IET</a:t>
            </a:r>
          </a:p>
          <a:p>
            <a:pPr marL="644525" lvl="1" indent="-457200">
              <a:buFont typeface="+mj-lt"/>
              <a:buAutoNum type="alphaLcPeriod"/>
            </a:pPr>
            <a:r>
              <a:rPr lang="en-US" sz="2200">
                <a:ea typeface="Times New Roman" panose="02020603050405020304" pitchFamily="18" charset="0"/>
                <a:cs typeface="Times New Roman" panose="02020603050405020304" pitchFamily="18" charset="0"/>
              </a:rPr>
              <a:t>New well-child measures</a:t>
            </a:r>
          </a:p>
          <a:p>
            <a:pPr marL="644525" lvl="1" indent="-457200">
              <a:buFont typeface="+mj-lt"/>
              <a:buAutoNum type="alphaLcPeriod"/>
            </a:pPr>
            <a:r>
              <a:rPr lang="en-US" sz="2200">
                <a:ea typeface="Times New Roman" panose="02020603050405020304" pitchFamily="18" charset="0"/>
                <a:cs typeface="Times New Roman" panose="02020603050405020304" pitchFamily="18" charset="0"/>
              </a:rPr>
              <a:t>Comprehensive Diabetes Care: Medical Attention for Nephropathy</a:t>
            </a:r>
          </a:p>
          <a:p>
            <a:pPr marL="644525" lvl="1" indent="-457200">
              <a:buFont typeface="+mj-lt"/>
              <a:buAutoNum type="alphaLcPeriod"/>
            </a:pPr>
            <a:r>
              <a:rPr lang="en-US" sz="2200">
                <a:ea typeface="Times New Roman" panose="02020603050405020304" pitchFamily="18" charset="0"/>
                <a:cs typeface="Times New Roman" panose="02020603050405020304" pitchFamily="18" charset="0"/>
              </a:rPr>
              <a:t>Global budget contract definition</a:t>
            </a:r>
          </a:p>
          <a:p>
            <a:pPr marL="457200" indent="-457200">
              <a:buFont typeface="+mj-lt"/>
              <a:buAutoNum type="arabicPeriod"/>
            </a:pPr>
            <a:r>
              <a:rPr lang="en-US" sz="2200">
                <a:ea typeface="Times New Roman" panose="02020603050405020304" pitchFamily="18" charset="0"/>
                <a:cs typeface="Times New Roman" panose="02020603050405020304" pitchFamily="18" charset="0"/>
              </a:rPr>
              <a:t>Taskforce’s role addressing health disparities</a:t>
            </a:r>
          </a:p>
          <a:p>
            <a:pPr marL="644525" lvl="1" indent="-457200">
              <a:buFont typeface="+mj-lt"/>
              <a:buAutoNum type="alphaLcPeriod"/>
            </a:pPr>
            <a:r>
              <a:rPr lang="en-US" sz="2200">
                <a:ea typeface="Times New Roman" panose="02020603050405020304" pitchFamily="18" charset="0"/>
                <a:cs typeface="Times New Roman" panose="02020603050405020304" pitchFamily="18" charset="0"/>
              </a:rPr>
              <a:t>Discussion about approach and next steps</a:t>
            </a:r>
          </a:p>
          <a:p>
            <a:pPr marL="644525" lvl="1" indent="-457200">
              <a:buFont typeface="+mj-lt"/>
              <a:buAutoNum type="alphaLcPeriod"/>
            </a:pPr>
            <a:r>
              <a:rPr lang="en-US" sz="2200">
                <a:ea typeface="Times New Roman" panose="02020603050405020304" pitchFamily="18" charset="0"/>
                <a:cs typeface="Times New Roman" panose="02020603050405020304" pitchFamily="18" charset="0"/>
              </a:rPr>
              <a:t>Debrief on the health equity stratification pilot</a:t>
            </a:r>
          </a:p>
          <a:p>
            <a:pPr marL="457200" indent="-457200">
              <a:buFont typeface="+mj-lt"/>
              <a:buAutoNum type="arabicPeriod"/>
            </a:pPr>
            <a:r>
              <a:rPr lang="en-US" sz="2200">
                <a:cs typeface="Times New Roman" panose="02020603050405020304" pitchFamily="18" charset="0"/>
              </a:rPr>
              <a:t>Decision whether to include hospital measures</a:t>
            </a:r>
          </a:p>
          <a:p>
            <a:pPr marL="457200" indent="-457200">
              <a:buFont typeface="+mj-lt"/>
              <a:buAutoNum type="arabicPeriod"/>
            </a:pPr>
            <a:r>
              <a:rPr lang="en-US" sz="2200">
                <a:cs typeface="Times New Roman" panose="02020603050405020304" pitchFamily="18" charset="0"/>
              </a:rPr>
              <a:t>Next steps</a:t>
            </a:r>
            <a:endParaRPr lang="en-US" sz="2200"/>
          </a:p>
        </p:txBody>
      </p:sp>
      <p:sp>
        <p:nvSpPr>
          <p:cNvPr id="5" name="Rectangle 4">
            <a:extLst>
              <a:ext uri="{FF2B5EF4-FFF2-40B4-BE49-F238E27FC236}">
                <a16:creationId xmlns:a16="http://schemas.microsoft.com/office/drawing/2014/main" id="{D3915D3D-656E-48AA-8D63-358A7E5AA453}"/>
              </a:ext>
            </a:extLst>
          </p:cNvPr>
          <p:cNvSpPr/>
          <p:nvPr/>
        </p:nvSpPr>
        <p:spPr>
          <a:xfrm>
            <a:off x="0" y="4482445"/>
            <a:ext cx="9144000" cy="1482256"/>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480749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72E5E-A5FA-4115-8A48-4B8194102C46}"/>
              </a:ext>
            </a:extLst>
          </p:cNvPr>
          <p:cNvSpPr>
            <a:spLocks noGrp="1"/>
          </p:cNvSpPr>
          <p:nvPr>
            <p:ph type="title"/>
          </p:nvPr>
        </p:nvSpPr>
        <p:spPr>
          <a:xfrm>
            <a:off x="736600" y="109538"/>
            <a:ext cx="7122610" cy="762000"/>
          </a:xfrm>
        </p:spPr>
        <p:txBody>
          <a:bodyPr/>
          <a:lstStyle/>
          <a:p>
            <a:r>
              <a:rPr lang="en-US">
                <a:ea typeface="Times New Roman" panose="02020603050405020304" pitchFamily="18" charset="0"/>
                <a:cs typeface="Times New Roman" panose="02020603050405020304" pitchFamily="18" charset="0"/>
              </a:rPr>
              <a:t>Taskforce’s role addressing health disparities</a:t>
            </a:r>
            <a:endParaRPr lang="en-US"/>
          </a:p>
        </p:txBody>
      </p:sp>
      <p:sp>
        <p:nvSpPr>
          <p:cNvPr id="3" name="Content Placeholder 2">
            <a:extLst>
              <a:ext uri="{FF2B5EF4-FFF2-40B4-BE49-F238E27FC236}">
                <a16:creationId xmlns:a16="http://schemas.microsoft.com/office/drawing/2014/main" id="{ABF9DE50-DED2-4C50-B480-952C78BA8E75}"/>
              </a:ext>
            </a:extLst>
          </p:cNvPr>
          <p:cNvSpPr>
            <a:spLocks noGrp="1"/>
          </p:cNvSpPr>
          <p:nvPr>
            <p:ph sz="half" idx="1"/>
          </p:nvPr>
        </p:nvSpPr>
        <p:spPr/>
        <p:txBody>
          <a:bodyPr/>
          <a:lstStyle/>
          <a:p>
            <a:r>
              <a:rPr lang="en-US" b="0" dirty="0"/>
              <a:t>During the June 9</a:t>
            </a:r>
            <a:r>
              <a:rPr lang="en-US" b="0" baseline="30000" dirty="0"/>
              <a:t>th</a:t>
            </a:r>
            <a:r>
              <a:rPr lang="en-US" b="0" dirty="0"/>
              <a:t> Taskforce meeting, Undersecretary Peters acknowledged that the country and state were at an inflection point in terms of how to handle racism and shared that addressing systemic racism was at the top of mind for the Baker Administration.  </a:t>
            </a:r>
          </a:p>
          <a:p>
            <a:endParaRPr lang="en-US" sz="1000" b="0" dirty="0"/>
          </a:p>
          <a:p>
            <a:r>
              <a:rPr lang="en-US" b="0" dirty="0"/>
              <a:t>Today we would like to discuss the role of the Taskforce in addressing </a:t>
            </a:r>
            <a:r>
              <a:rPr lang="en-US" b="0"/>
              <a:t>health disparities and </a:t>
            </a:r>
            <a:r>
              <a:rPr lang="en-US" b="0" dirty="0"/>
              <a:t>provide a briefing on the work of the Taskforce’s health measure stratification (health equity) pilot.</a:t>
            </a:r>
          </a:p>
          <a:p>
            <a:endParaRPr lang="en-US" dirty="0"/>
          </a:p>
        </p:txBody>
      </p:sp>
    </p:spTree>
    <p:extLst>
      <p:ext uri="{BB962C8B-B14F-4D97-AF65-F5344CB8AC3E}">
        <p14:creationId xmlns:p14="http://schemas.microsoft.com/office/powerpoint/2010/main" val="78688311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39B10-7A0E-4B3B-9335-BB4745CE8903}"/>
              </a:ext>
            </a:extLst>
          </p:cNvPr>
          <p:cNvSpPr>
            <a:spLocks noGrp="1"/>
          </p:cNvSpPr>
          <p:nvPr>
            <p:ph type="title"/>
          </p:nvPr>
        </p:nvSpPr>
        <p:spPr>
          <a:xfrm>
            <a:off x="736599" y="109538"/>
            <a:ext cx="7203633" cy="762000"/>
          </a:xfrm>
        </p:spPr>
        <p:txBody>
          <a:bodyPr/>
          <a:lstStyle/>
          <a:p>
            <a:r>
              <a:rPr lang="en-US">
                <a:ea typeface="Times New Roman" panose="02020603050405020304" pitchFamily="18" charset="0"/>
                <a:cs typeface="Times New Roman" panose="02020603050405020304" pitchFamily="18" charset="0"/>
              </a:rPr>
              <a:t>Taskforce’s role addressing health disparities – Taskforce charge</a:t>
            </a:r>
            <a:endParaRPr lang="en-US"/>
          </a:p>
        </p:txBody>
      </p:sp>
      <p:sp>
        <p:nvSpPr>
          <p:cNvPr id="3" name="Content Placeholder 2">
            <a:extLst>
              <a:ext uri="{FF2B5EF4-FFF2-40B4-BE49-F238E27FC236}">
                <a16:creationId xmlns:a16="http://schemas.microsoft.com/office/drawing/2014/main" id="{E104F5ED-8EDF-4FE8-A3B8-0F1A01C8C052}"/>
              </a:ext>
            </a:extLst>
          </p:cNvPr>
          <p:cNvSpPr>
            <a:spLocks noGrp="1"/>
          </p:cNvSpPr>
          <p:nvPr>
            <p:ph sz="half" idx="1"/>
          </p:nvPr>
        </p:nvSpPr>
        <p:spPr>
          <a:xfrm>
            <a:off x="312516" y="1035933"/>
            <a:ext cx="8831484" cy="5575882"/>
          </a:xfrm>
        </p:spPr>
        <p:txBody>
          <a:bodyPr/>
          <a:lstStyle/>
          <a:p>
            <a:pPr marL="615950" indent="-457200">
              <a:buFont typeface="+mj-lt"/>
              <a:buAutoNum type="arabicPeriod"/>
            </a:pPr>
            <a:r>
              <a:rPr lang="en-US" b="0">
                <a:solidFill>
                  <a:srgbClr val="C00000"/>
                </a:solidFill>
              </a:rPr>
              <a:t>Consider the relevance and applicability of the quality of care priorities to state agencies </a:t>
            </a:r>
            <a:r>
              <a:rPr lang="en-US" b="0"/>
              <a:t>(e.g., EOHHS, the Health Policy Commission (HPC), the Department of Public Health (DPH), the Center for Health Information and Analysis (CHIA)), </a:t>
            </a:r>
            <a:r>
              <a:rPr lang="en-US" b="0">
                <a:solidFill>
                  <a:srgbClr val="C00000"/>
                </a:solidFill>
              </a:rPr>
              <a:t>and stakeholders </a:t>
            </a:r>
            <a:r>
              <a:rPr lang="en-US" b="0"/>
              <a:t>(e.g., payers, purchasers, providers, patients, and families) for a range of purposes.  Such purposes may include, but are not limited to, helping to identify:</a:t>
            </a:r>
          </a:p>
          <a:p>
            <a:pPr marL="803275" lvl="1" indent="-457200">
              <a:buFont typeface="+mj-lt"/>
              <a:buAutoNum type="alphaLcPeriod"/>
            </a:pPr>
            <a:r>
              <a:rPr lang="en-US" b="0">
                <a:latin typeface="Book Antiqua" panose="02040602050305030304" pitchFamily="18" charset="0"/>
              </a:rPr>
              <a:t>quality improvement priorities for the Commonwealth; </a:t>
            </a:r>
          </a:p>
          <a:p>
            <a:pPr marL="803275" lvl="1" indent="-457200">
              <a:buFont typeface="+mj-lt"/>
              <a:buAutoNum type="alphaLcPeriod"/>
            </a:pPr>
            <a:r>
              <a:rPr lang="en-US" b="0">
                <a:latin typeface="Book Antiqua" panose="02040602050305030304" pitchFamily="18" charset="0"/>
              </a:rPr>
              <a:t>quality measures for the Commonwealth to report publicly;</a:t>
            </a:r>
          </a:p>
          <a:p>
            <a:pPr marL="803275" lvl="1" indent="-457200">
              <a:buFont typeface="+mj-lt"/>
              <a:buAutoNum type="alphaLcPeriod"/>
            </a:pPr>
            <a:r>
              <a:rPr lang="en-US" b="0">
                <a:latin typeface="Book Antiqua" panose="02040602050305030304" pitchFamily="18" charset="0"/>
              </a:rPr>
              <a:t>a set of quality measures, measure definitions (e.g., numerator, denominator, exclusion criteria, reporting time frame), and possible benchmarks; and </a:t>
            </a:r>
          </a:p>
          <a:p>
            <a:pPr marL="803275" lvl="1" indent="-457200">
              <a:buFont typeface="+mj-lt"/>
              <a:buAutoNum type="alphaLcPeriod"/>
            </a:pPr>
            <a:r>
              <a:rPr lang="en-US" b="0">
                <a:latin typeface="Book Antiqua" panose="02040602050305030304" pitchFamily="18" charset="0"/>
              </a:rPr>
              <a:t>priority areas for quality measurement innovation. </a:t>
            </a:r>
          </a:p>
          <a:p>
            <a:pPr marL="615950" indent="-457200">
              <a:buFont typeface="+mj-lt"/>
              <a:buAutoNum type="arabicPeriod"/>
            </a:pPr>
            <a:r>
              <a:rPr lang="en-US" b="0"/>
              <a:t>Reach consensus on an aligned quality measure set for payers and providers to implement in global budget-based risk contracts informed by consideration of the Measure Set Guiding Principles; </a:t>
            </a:r>
          </a:p>
          <a:p>
            <a:pPr marL="615950" indent="-457200">
              <a:buFont typeface="+mj-lt"/>
              <a:buAutoNum type="arabicPeriod"/>
            </a:pPr>
            <a:endParaRPr lang="en-US" b="0"/>
          </a:p>
          <a:p>
            <a:endParaRPr lang="en-US"/>
          </a:p>
          <a:p>
            <a:endParaRPr lang="en-US" sz="2000" b="1" i="1">
              <a:latin typeface="Book Antiqua" panose="02040602050305030304" pitchFamily="18" charset="0"/>
            </a:endParaRPr>
          </a:p>
          <a:p>
            <a:endParaRPr lang="en-US" sz="2000" b="1" i="1">
              <a:latin typeface="Book Antiqua" panose="02040602050305030304" pitchFamily="18" charset="0"/>
            </a:endParaRPr>
          </a:p>
          <a:p>
            <a:endParaRPr lang="en-US"/>
          </a:p>
        </p:txBody>
      </p:sp>
    </p:spTree>
    <p:extLst>
      <p:ext uri="{BB962C8B-B14F-4D97-AF65-F5344CB8AC3E}">
        <p14:creationId xmlns:p14="http://schemas.microsoft.com/office/powerpoint/2010/main" val="95640266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39B10-7A0E-4B3B-9335-BB4745CE8903}"/>
              </a:ext>
            </a:extLst>
          </p:cNvPr>
          <p:cNvSpPr>
            <a:spLocks noGrp="1"/>
          </p:cNvSpPr>
          <p:nvPr>
            <p:ph type="title"/>
          </p:nvPr>
        </p:nvSpPr>
        <p:spPr>
          <a:xfrm>
            <a:off x="736599" y="109538"/>
            <a:ext cx="7203633" cy="762000"/>
          </a:xfrm>
        </p:spPr>
        <p:txBody>
          <a:bodyPr/>
          <a:lstStyle/>
          <a:p>
            <a:r>
              <a:rPr lang="en-US">
                <a:ea typeface="Times New Roman" panose="02020603050405020304" pitchFamily="18" charset="0"/>
                <a:cs typeface="Times New Roman" panose="02020603050405020304" pitchFamily="18" charset="0"/>
              </a:rPr>
              <a:t>Taskforce’s role addressing health disparities – Taskforce charge</a:t>
            </a:r>
            <a:endParaRPr lang="en-US"/>
          </a:p>
        </p:txBody>
      </p:sp>
      <p:sp>
        <p:nvSpPr>
          <p:cNvPr id="3" name="Content Placeholder 2">
            <a:extLst>
              <a:ext uri="{FF2B5EF4-FFF2-40B4-BE49-F238E27FC236}">
                <a16:creationId xmlns:a16="http://schemas.microsoft.com/office/drawing/2014/main" id="{E104F5ED-8EDF-4FE8-A3B8-0F1A01C8C052}"/>
              </a:ext>
            </a:extLst>
          </p:cNvPr>
          <p:cNvSpPr>
            <a:spLocks noGrp="1"/>
          </p:cNvSpPr>
          <p:nvPr>
            <p:ph sz="half" idx="1"/>
          </p:nvPr>
        </p:nvSpPr>
        <p:spPr>
          <a:xfrm>
            <a:off x="312516" y="1035933"/>
            <a:ext cx="8831484" cy="5519612"/>
          </a:xfrm>
        </p:spPr>
        <p:txBody>
          <a:bodyPr/>
          <a:lstStyle/>
          <a:p>
            <a:pPr marL="615950" indent="-457200">
              <a:buFont typeface="+mj-lt"/>
              <a:buAutoNum type="arabicPeriod" startAt="3"/>
            </a:pPr>
            <a:r>
              <a:rPr lang="en-US" b="0"/>
              <a:t>Make updates to the Massachusetts Aligned Measure Set on an annual basis, after consideration of changes made to national measure sets and other factors, including consideration of the Measure Set Guiding Principles, and offer associated recommendations to the Secretary of EOHHS;  </a:t>
            </a:r>
          </a:p>
          <a:p>
            <a:pPr marL="615950" indent="-457200">
              <a:buFont typeface="+mj-lt"/>
              <a:buAutoNum type="arabicPeriod" startAt="3"/>
            </a:pPr>
            <a:r>
              <a:rPr lang="en-US" b="0">
                <a:solidFill>
                  <a:srgbClr val="C00000"/>
                </a:solidFill>
              </a:rPr>
              <a:t>Identify strategic priority areas for measure development where measure gaps exist</a:t>
            </a:r>
            <a:r>
              <a:rPr lang="en-US" b="0"/>
              <a:t>; </a:t>
            </a:r>
          </a:p>
          <a:p>
            <a:pPr marL="615950" indent="-457200">
              <a:buFont typeface="+mj-lt"/>
              <a:buAutoNum type="arabicPeriod" startAt="3"/>
            </a:pPr>
            <a:r>
              <a:rPr lang="en-US" b="0"/>
              <a:t>Advising EOHHS on the quality measures and methodology that may be used as part of its ACO, Community Partner (CP), and Delivery System Reform Incentive Payment (DSRIP) programs; </a:t>
            </a:r>
          </a:p>
          <a:p>
            <a:pPr marL="615950" indent="-457200">
              <a:buFont typeface="+mj-lt"/>
              <a:buAutoNum type="arabicPeriod" startAt="3"/>
            </a:pPr>
            <a:r>
              <a:rPr lang="en-US" b="0"/>
              <a:t>Advise EOHHS on other topics related to quality measurement, as requested by EOHHS, </a:t>
            </a:r>
          </a:p>
          <a:p>
            <a:pPr marL="615950" indent="-457200">
              <a:buFont typeface="+mj-lt"/>
              <a:buAutoNum type="arabicPeriod" startAt="3"/>
            </a:pPr>
            <a:r>
              <a:rPr lang="en-US" b="0"/>
              <a:t>Consider any unintended consequences of its decisions for measures approved and rejected for use in the Aligned Measure Set, and</a:t>
            </a:r>
          </a:p>
          <a:p>
            <a:pPr marL="615950" indent="-457200">
              <a:buFont typeface="+mj-lt"/>
              <a:buAutoNum type="arabicPeriod" startAt="3"/>
            </a:pPr>
            <a:r>
              <a:rPr lang="en-US" b="0"/>
              <a:t>Review and update the guidelines governing the Taskforce.</a:t>
            </a:r>
          </a:p>
          <a:p>
            <a:endParaRPr lang="en-US"/>
          </a:p>
          <a:p>
            <a:endParaRPr lang="en-US" sz="2000" b="1" i="1">
              <a:latin typeface="Book Antiqua" panose="02040602050305030304" pitchFamily="18" charset="0"/>
            </a:endParaRPr>
          </a:p>
          <a:p>
            <a:endParaRPr lang="en-US" sz="2000" b="1" i="1">
              <a:latin typeface="Book Antiqua" panose="02040602050305030304" pitchFamily="18" charset="0"/>
            </a:endParaRPr>
          </a:p>
          <a:p>
            <a:endParaRPr lang="en-US"/>
          </a:p>
        </p:txBody>
      </p:sp>
    </p:spTree>
    <p:extLst>
      <p:ext uri="{BB962C8B-B14F-4D97-AF65-F5344CB8AC3E}">
        <p14:creationId xmlns:p14="http://schemas.microsoft.com/office/powerpoint/2010/main" val="362623080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72E5E-A5FA-4115-8A48-4B8194102C46}"/>
              </a:ext>
            </a:extLst>
          </p:cNvPr>
          <p:cNvSpPr>
            <a:spLocks noGrp="1"/>
          </p:cNvSpPr>
          <p:nvPr>
            <p:ph type="title"/>
          </p:nvPr>
        </p:nvSpPr>
        <p:spPr>
          <a:xfrm>
            <a:off x="736600" y="109538"/>
            <a:ext cx="7122610" cy="762000"/>
          </a:xfrm>
        </p:spPr>
        <p:txBody>
          <a:bodyPr/>
          <a:lstStyle/>
          <a:p>
            <a:r>
              <a:rPr lang="en-US">
                <a:ea typeface="Times New Roman" panose="02020603050405020304" pitchFamily="18" charset="0"/>
                <a:cs typeface="Times New Roman" panose="02020603050405020304" pitchFamily="18" charset="0"/>
              </a:rPr>
              <a:t>Taskforce’s role addressing health disparities</a:t>
            </a:r>
            <a:endParaRPr lang="en-US"/>
          </a:p>
        </p:txBody>
      </p:sp>
      <p:sp>
        <p:nvSpPr>
          <p:cNvPr id="3" name="Content Placeholder 2">
            <a:extLst>
              <a:ext uri="{FF2B5EF4-FFF2-40B4-BE49-F238E27FC236}">
                <a16:creationId xmlns:a16="http://schemas.microsoft.com/office/drawing/2014/main" id="{ABF9DE50-DED2-4C50-B480-952C78BA8E75}"/>
              </a:ext>
            </a:extLst>
          </p:cNvPr>
          <p:cNvSpPr>
            <a:spLocks noGrp="1"/>
          </p:cNvSpPr>
          <p:nvPr>
            <p:ph sz="half" idx="1"/>
          </p:nvPr>
        </p:nvSpPr>
        <p:spPr>
          <a:xfrm>
            <a:off x="533400" y="1150883"/>
            <a:ext cx="8077200" cy="5306188"/>
          </a:xfrm>
        </p:spPr>
        <p:txBody>
          <a:bodyPr/>
          <a:lstStyle/>
          <a:p>
            <a:r>
              <a:rPr lang="en-US" b="0"/>
              <a:t>We want to use the expertise of the Taskforce members to think specifically about </a:t>
            </a:r>
            <a:r>
              <a:rPr lang="en-US"/>
              <a:t>how the Taskforce can address racism through work related to quality measurement and global budget contracts</a:t>
            </a:r>
            <a:r>
              <a:rPr lang="en-US" b="0"/>
              <a:t>.</a:t>
            </a:r>
          </a:p>
          <a:p>
            <a:r>
              <a:rPr lang="en-US" b="0"/>
              <a:t>The State also oversees a COVID-19 Health Equity Advisory Group and DSRIC Health Equity Subcommittee, the latter performing work that may be complementary to work recommended by the Taskforce.  We will first review the DSRIC efforts.</a:t>
            </a:r>
          </a:p>
          <a:p>
            <a:r>
              <a:rPr lang="en-US" b="0"/>
              <a:t>We will then provide a few thoughts on areas of opportunity for the Taskforce.  These have been developed in consultation with DPH staff and with Aswita Tan-McGrory.</a:t>
            </a:r>
          </a:p>
          <a:p>
            <a:r>
              <a:rPr lang="en-US" b="0"/>
              <a:t>We’ll then solicit your feedback, and open for discussion on recommended next steps</a:t>
            </a:r>
            <a:r>
              <a:rPr lang="en-US" sz="2200" b="0"/>
              <a:t>.</a:t>
            </a:r>
          </a:p>
          <a:p>
            <a:pPr marL="0" indent="0">
              <a:buNone/>
            </a:pPr>
            <a:endParaRPr lang="en-US"/>
          </a:p>
        </p:txBody>
      </p:sp>
    </p:spTree>
    <p:extLst>
      <p:ext uri="{BB962C8B-B14F-4D97-AF65-F5344CB8AC3E}">
        <p14:creationId xmlns:p14="http://schemas.microsoft.com/office/powerpoint/2010/main" val="42355784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72E5E-A5FA-4115-8A48-4B8194102C46}"/>
              </a:ext>
            </a:extLst>
          </p:cNvPr>
          <p:cNvSpPr>
            <a:spLocks noGrp="1"/>
          </p:cNvSpPr>
          <p:nvPr>
            <p:ph type="title"/>
          </p:nvPr>
        </p:nvSpPr>
        <p:spPr>
          <a:xfrm>
            <a:off x="736600" y="109538"/>
            <a:ext cx="7122610" cy="762000"/>
          </a:xfrm>
        </p:spPr>
        <p:txBody>
          <a:bodyPr/>
          <a:lstStyle/>
          <a:p>
            <a:r>
              <a:rPr lang="en-US">
                <a:ea typeface="Times New Roman" panose="02020603050405020304" pitchFamily="18" charset="0"/>
                <a:cs typeface="Times New Roman" panose="02020603050405020304" pitchFamily="18" charset="0"/>
              </a:rPr>
              <a:t>Taskforce’s role addressing health disparities – DSRIC Health Equity Subcommittee</a:t>
            </a:r>
            <a:endParaRPr lang="en-US"/>
          </a:p>
        </p:txBody>
      </p:sp>
      <p:pic>
        <p:nvPicPr>
          <p:cNvPr id="4" name="Picture 3">
            <a:extLst>
              <a:ext uri="{FF2B5EF4-FFF2-40B4-BE49-F238E27FC236}">
                <a16:creationId xmlns:a16="http://schemas.microsoft.com/office/drawing/2014/main" id="{DB9C73DF-7C13-4281-9202-5F3F4343C93B}"/>
              </a:ext>
            </a:extLst>
          </p:cNvPr>
          <p:cNvPicPr>
            <a:picLocks noChangeAspect="1"/>
          </p:cNvPicPr>
          <p:nvPr/>
        </p:nvPicPr>
        <p:blipFill rotWithShape="1">
          <a:blip r:embed="rId2"/>
          <a:srcRect l="9855" t="12841"/>
          <a:stretch/>
        </p:blipFill>
        <p:spPr>
          <a:xfrm>
            <a:off x="347240" y="1030148"/>
            <a:ext cx="8633181" cy="4919240"/>
          </a:xfrm>
          <a:prstGeom prst="rect">
            <a:avLst/>
          </a:prstGeom>
        </p:spPr>
      </p:pic>
      <p:sp>
        <p:nvSpPr>
          <p:cNvPr id="7" name="TextBox 6">
            <a:extLst>
              <a:ext uri="{FF2B5EF4-FFF2-40B4-BE49-F238E27FC236}">
                <a16:creationId xmlns:a16="http://schemas.microsoft.com/office/drawing/2014/main" id="{218479CE-62FB-42E2-8655-0AD20DF38F4C}"/>
              </a:ext>
            </a:extLst>
          </p:cNvPr>
          <p:cNvSpPr txBox="1"/>
          <p:nvPr/>
        </p:nvSpPr>
        <p:spPr>
          <a:xfrm>
            <a:off x="358815" y="5980837"/>
            <a:ext cx="8495818" cy="830997"/>
          </a:xfrm>
          <a:prstGeom prst="rect">
            <a:avLst/>
          </a:prstGeom>
          <a:noFill/>
        </p:spPr>
        <p:txBody>
          <a:bodyPr wrap="square" rtlCol="0">
            <a:spAutoFit/>
          </a:bodyPr>
          <a:lstStyle/>
          <a:p>
            <a:r>
              <a:rPr lang="en-US" sz="1600">
                <a:latin typeface="Book Antiqua" panose="02040602050305030304" pitchFamily="18" charset="0"/>
              </a:rPr>
              <a:t>Source: May 1</a:t>
            </a:r>
            <a:r>
              <a:rPr lang="en-US" sz="1600" baseline="30000">
                <a:latin typeface="Book Antiqua" panose="02040602050305030304" pitchFamily="18" charset="0"/>
              </a:rPr>
              <a:t>st</a:t>
            </a:r>
            <a:r>
              <a:rPr lang="en-US" sz="1600">
                <a:latin typeface="Book Antiqua" panose="02040602050305030304" pitchFamily="18" charset="0"/>
              </a:rPr>
              <a:t> EOHHS Quality Measure Alignment Taskforce Working Group on Stratifying Measures by Subpopulation presentation.  For more information on the DSRIC Subcommittee please contact Sarah Qin (sarah.qin@state.ma.us).</a:t>
            </a:r>
          </a:p>
        </p:txBody>
      </p:sp>
    </p:spTree>
    <p:extLst>
      <p:ext uri="{BB962C8B-B14F-4D97-AF65-F5344CB8AC3E}">
        <p14:creationId xmlns:p14="http://schemas.microsoft.com/office/powerpoint/2010/main" val="261562223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691D1-B4A1-46DC-9950-31BAF0ED7BE8}"/>
              </a:ext>
            </a:extLst>
          </p:cNvPr>
          <p:cNvSpPr>
            <a:spLocks noGrp="1"/>
          </p:cNvSpPr>
          <p:nvPr>
            <p:ph type="title"/>
          </p:nvPr>
        </p:nvSpPr>
        <p:spPr>
          <a:xfrm>
            <a:off x="736599" y="109538"/>
            <a:ext cx="6833243" cy="762000"/>
          </a:xfrm>
        </p:spPr>
        <p:txBody>
          <a:bodyPr/>
          <a:lstStyle/>
          <a:p>
            <a:r>
              <a:rPr lang="en-US">
                <a:ea typeface="Times New Roman" panose="02020603050405020304" pitchFamily="18" charset="0"/>
                <a:cs typeface="Times New Roman" panose="02020603050405020304" pitchFamily="18" charset="0"/>
              </a:rPr>
              <a:t>Taskforce’s role addressing health disparities – potential areas of opportunity</a:t>
            </a:r>
            <a:endParaRPr lang="en-US"/>
          </a:p>
        </p:txBody>
      </p:sp>
      <p:sp>
        <p:nvSpPr>
          <p:cNvPr id="3" name="Content Placeholder 2">
            <a:extLst>
              <a:ext uri="{FF2B5EF4-FFF2-40B4-BE49-F238E27FC236}">
                <a16:creationId xmlns:a16="http://schemas.microsoft.com/office/drawing/2014/main" id="{8D869450-D9DC-4BCD-AA91-B73B603CD2BA}"/>
              </a:ext>
            </a:extLst>
          </p:cNvPr>
          <p:cNvSpPr>
            <a:spLocks noGrp="1"/>
          </p:cNvSpPr>
          <p:nvPr>
            <p:ph sz="half" idx="1"/>
          </p:nvPr>
        </p:nvSpPr>
        <p:spPr>
          <a:xfrm>
            <a:off x="407963" y="1125414"/>
            <a:ext cx="8187398" cy="5458265"/>
          </a:xfrm>
          <a:noFill/>
        </p:spPr>
        <p:txBody>
          <a:bodyPr/>
          <a:lstStyle/>
          <a:p>
            <a:pPr marL="0" indent="0">
              <a:buNone/>
            </a:pPr>
            <a:r>
              <a:rPr lang="en-US" b="0"/>
              <a:t>Based on the charge, Taskforce staff have identified actions that could contribute to the reduction of health disparities in Massachusetts</a:t>
            </a:r>
            <a:r>
              <a:rPr lang="en-US" sz="2200" b="0"/>
              <a:t>:</a:t>
            </a:r>
          </a:p>
          <a:p>
            <a:pPr marL="457200" indent="-457200" fontAlgn="ctr">
              <a:spcBef>
                <a:spcPts val="0"/>
              </a:spcBef>
              <a:spcAft>
                <a:spcPts val="0"/>
              </a:spcAft>
              <a:buFont typeface="+mj-lt"/>
              <a:buAutoNum type="arabicPeriod"/>
            </a:pPr>
            <a:r>
              <a:rPr lang="en-US" sz="2200" i="0">
                <a:effectLst/>
              </a:rPr>
              <a:t>Commit to (finally) </a:t>
            </a:r>
            <a:r>
              <a:rPr lang="en-US" sz="2200"/>
              <a:t>im</a:t>
            </a:r>
            <a:r>
              <a:rPr lang="en-US" sz="2200" i="0">
                <a:effectLst/>
              </a:rPr>
              <a:t>prove the collection of RELD data by MassHealth, insurers and providers.  </a:t>
            </a:r>
            <a:r>
              <a:rPr lang="en-US" b="0" i="1">
                <a:effectLst/>
              </a:rPr>
              <a:t>(Without these data, we can’t even identify disparities.)</a:t>
            </a:r>
          </a:p>
          <a:p>
            <a:pPr marL="457200" indent="-457200" fontAlgn="ctr">
              <a:spcBef>
                <a:spcPts val="0"/>
              </a:spcBef>
              <a:spcAft>
                <a:spcPts val="0"/>
              </a:spcAft>
              <a:buFont typeface="+mj-lt"/>
              <a:buAutoNum type="arabicPeriod"/>
            </a:pPr>
            <a:endParaRPr lang="en-US" sz="1000" b="0" i="1">
              <a:effectLst/>
            </a:endParaRPr>
          </a:p>
          <a:p>
            <a:pPr lvl="1" fontAlgn="ctr">
              <a:spcBef>
                <a:spcPts val="0"/>
              </a:spcBef>
              <a:spcAft>
                <a:spcPts val="0"/>
              </a:spcAft>
            </a:pPr>
            <a:r>
              <a:rPr lang="en-US" b="0" i="0">
                <a:effectLst/>
              </a:rPr>
              <a:t>Recommend to EOHHS requirements, and accountability mechanisms, for insurer and provider data collection and reporting.</a:t>
            </a:r>
          </a:p>
          <a:p>
            <a:pPr lvl="1" fontAlgn="ctr">
              <a:spcBef>
                <a:spcPts val="0"/>
              </a:spcBef>
              <a:spcAft>
                <a:spcPts val="0"/>
              </a:spcAft>
            </a:pPr>
            <a:endParaRPr lang="en-US" sz="400" b="0" i="0">
              <a:effectLst/>
            </a:endParaRPr>
          </a:p>
          <a:p>
            <a:pPr lvl="1" fontAlgn="ctr">
              <a:spcBef>
                <a:spcPts val="0"/>
              </a:spcBef>
              <a:spcAft>
                <a:spcPts val="0"/>
              </a:spcAft>
            </a:pPr>
            <a:r>
              <a:rPr lang="en-US" b="0" i="0">
                <a:effectLst/>
              </a:rPr>
              <a:t>Add measures to the Aligned Measure Set: </a:t>
            </a:r>
          </a:p>
          <a:p>
            <a:pPr lvl="3" fontAlgn="ctr">
              <a:spcBef>
                <a:spcPts val="0"/>
              </a:spcBef>
              <a:spcAft>
                <a:spcPts val="0"/>
              </a:spcAft>
              <a:buFont typeface="Courier New" panose="02070309020205020404" pitchFamily="49" charset="0"/>
              <a:buChar char="o"/>
            </a:pPr>
            <a:r>
              <a:rPr lang="en-US" b="0" i="0">
                <a:solidFill>
                  <a:schemeClr val="tx1"/>
                </a:solidFill>
                <a:effectLst/>
                <a:latin typeface="Book Antiqua" panose="02040602050305030304" pitchFamily="18" charset="0"/>
              </a:rPr>
              <a:t>the percentage of attributed patients for which the ACO has complete RELD data</a:t>
            </a:r>
          </a:p>
          <a:p>
            <a:pPr lvl="3" fontAlgn="ctr">
              <a:spcBef>
                <a:spcPts val="0"/>
              </a:spcBef>
              <a:spcAft>
                <a:spcPts val="0"/>
              </a:spcAft>
              <a:buFont typeface="Courier New" panose="02070309020205020404" pitchFamily="49" charset="0"/>
              <a:buChar char="o"/>
            </a:pPr>
            <a:r>
              <a:rPr lang="en-US" b="0" i="0">
                <a:solidFill>
                  <a:schemeClr val="tx1"/>
                </a:solidFill>
                <a:effectLst/>
                <a:latin typeface="Book Antiqua" panose="02040602050305030304" pitchFamily="18" charset="0"/>
              </a:rPr>
              <a:t>variation in performance on a screening or chronic disease measures by race, ethnicity, language or disability status, e.g., ratio</a:t>
            </a:r>
          </a:p>
          <a:p>
            <a:pPr lvl="3" fontAlgn="ctr">
              <a:spcBef>
                <a:spcPts val="0"/>
              </a:spcBef>
              <a:spcAft>
                <a:spcPts val="0"/>
              </a:spcAft>
              <a:buFont typeface="Courier New" panose="02070309020205020404" pitchFamily="49" charset="0"/>
              <a:buChar char="o"/>
            </a:pPr>
            <a:endParaRPr lang="en-US" sz="300" b="0" i="0">
              <a:effectLst/>
            </a:endParaRPr>
          </a:p>
          <a:p>
            <a:pPr lvl="1" fontAlgn="ctr">
              <a:spcBef>
                <a:spcPts val="0"/>
              </a:spcBef>
              <a:spcAft>
                <a:spcPts val="0"/>
              </a:spcAft>
            </a:pPr>
            <a:endParaRPr lang="en-US" sz="300" b="0" i="0">
              <a:effectLst/>
            </a:endParaRPr>
          </a:p>
          <a:p>
            <a:pPr lvl="1" fontAlgn="ctr">
              <a:spcBef>
                <a:spcPts val="0"/>
              </a:spcBef>
              <a:spcAft>
                <a:spcPts val="0"/>
              </a:spcAft>
            </a:pPr>
            <a:r>
              <a:rPr lang="en-US" sz="2000" b="0" i="0">
                <a:solidFill>
                  <a:schemeClr val="tx1"/>
                </a:solidFill>
                <a:effectLst/>
                <a:latin typeface="Book Antiqua" panose="02040602050305030304" pitchFamily="18" charset="0"/>
              </a:rPr>
              <a:t>Add a recommendation to the Implementation Parameters that payers and providers develop a means to track performance stratified by race, ethnicity, language</a:t>
            </a:r>
            <a:r>
              <a:rPr lang="en-US" b="0"/>
              <a:t> and disability.</a:t>
            </a:r>
            <a:endParaRPr lang="en-US" sz="2000" b="0" i="0">
              <a:solidFill>
                <a:schemeClr val="tx1"/>
              </a:solidFill>
              <a:effectLst/>
              <a:latin typeface="Book Antiqua" panose="02040602050305030304" pitchFamily="18" charset="0"/>
            </a:endParaRPr>
          </a:p>
          <a:p>
            <a:pPr lvl="1" fontAlgn="ctr">
              <a:spcBef>
                <a:spcPts val="0"/>
              </a:spcBef>
              <a:spcAft>
                <a:spcPts val="0"/>
              </a:spcAft>
            </a:pPr>
            <a:endParaRPr lang="en-US" sz="300" b="0" i="0">
              <a:solidFill>
                <a:schemeClr val="tx1"/>
              </a:solidFill>
              <a:effectLst/>
              <a:latin typeface="Book Antiqua" panose="02040602050305030304" pitchFamily="18" charset="0"/>
            </a:endParaRPr>
          </a:p>
        </p:txBody>
      </p:sp>
    </p:spTree>
    <p:extLst>
      <p:ext uri="{BB962C8B-B14F-4D97-AF65-F5344CB8AC3E}">
        <p14:creationId xmlns:p14="http://schemas.microsoft.com/office/powerpoint/2010/main" val="27250635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691D1-B4A1-46DC-9950-31BAF0ED7BE8}"/>
              </a:ext>
            </a:extLst>
          </p:cNvPr>
          <p:cNvSpPr>
            <a:spLocks noGrp="1"/>
          </p:cNvSpPr>
          <p:nvPr>
            <p:ph type="title"/>
          </p:nvPr>
        </p:nvSpPr>
        <p:spPr>
          <a:xfrm>
            <a:off x="736599" y="109538"/>
            <a:ext cx="6833243" cy="762000"/>
          </a:xfrm>
        </p:spPr>
        <p:txBody>
          <a:bodyPr/>
          <a:lstStyle/>
          <a:p>
            <a:r>
              <a:rPr lang="en-US">
                <a:ea typeface="Times New Roman" panose="02020603050405020304" pitchFamily="18" charset="0"/>
                <a:cs typeface="Times New Roman" panose="02020603050405020304" pitchFamily="18" charset="0"/>
              </a:rPr>
              <a:t>Taskforce’s role addressing health disparities – potential areas of opportunity</a:t>
            </a:r>
            <a:endParaRPr lang="en-US"/>
          </a:p>
        </p:txBody>
      </p:sp>
      <p:sp>
        <p:nvSpPr>
          <p:cNvPr id="3" name="Content Placeholder 2">
            <a:extLst>
              <a:ext uri="{FF2B5EF4-FFF2-40B4-BE49-F238E27FC236}">
                <a16:creationId xmlns:a16="http://schemas.microsoft.com/office/drawing/2014/main" id="{8D869450-D9DC-4BCD-AA91-B73B603CD2BA}"/>
              </a:ext>
            </a:extLst>
          </p:cNvPr>
          <p:cNvSpPr>
            <a:spLocks noGrp="1"/>
          </p:cNvSpPr>
          <p:nvPr>
            <p:ph sz="half" idx="1"/>
          </p:nvPr>
        </p:nvSpPr>
        <p:spPr>
          <a:xfrm>
            <a:off x="393895" y="1125415"/>
            <a:ext cx="8229600" cy="5500467"/>
          </a:xfrm>
          <a:noFill/>
        </p:spPr>
        <p:txBody>
          <a:bodyPr/>
          <a:lstStyle/>
          <a:p>
            <a:pPr marL="457200" indent="-457200" fontAlgn="ctr">
              <a:spcBef>
                <a:spcPts val="0"/>
              </a:spcBef>
              <a:spcAft>
                <a:spcPts val="0"/>
              </a:spcAft>
              <a:buFont typeface="+mj-lt"/>
              <a:buAutoNum type="arabicPeriod" startAt="2"/>
            </a:pPr>
            <a:r>
              <a:rPr lang="en-US" sz="2200" i="0">
                <a:effectLst/>
              </a:rPr>
              <a:t>Recommend MassHealth and ACOs report on disparities on </a:t>
            </a:r>
            <a:r>
              <a:rPr lang="en-US" sz="2200">
                <a:effectLst/>
              </a:rPr>
              <a:t>quality measures </a:t>
            </a:r>
            <a:r>
              <a:rPr lang="en-US" sz="2200" i="0">
                <a:effectLst/>
              </a:rPr>
              <a:t>beginning in 2021, since they have some, albeit incomplete, RELD data.</a:t>
            </a:r>
          </a:p>
          <a:p>
            <a:pPr marL="457200" indent="-457200" fontAlgn="ctr">
              <a:spcBef>
                <a:spcPts val="0"/>
              </a:spcBef>
              <a:spcAft>
                <a:spcPts val="0"/>
              </a:spcAft>
              <a:buFont typeface="+mj-lt"/>
              <a:buAutoNum type="arabicPeriod" startAt="2"/>
            </a:pPr>
            <a:endParaRPr lang="en-US" sz="1000" i="0">
              <a:effectLst/>
            </a:endParaRPr>
          </a:p>
          <a:p>
            <a:pPr lvl="1" fontAlgn="ctr">
              <a:spcBef>
                <a:spcPts val="0"/>
              </a:spcBef>
              <a:spcAft>
                <a:spcPts val="0"/>
              </a:spcAft>
            </a:pPr>
            <a:r>
              <a:rPr lang="en-US" b="0" i="0">
                <a:effectLst/>
              </a:rPr>
              <a:t>Begin with a subset of Aligned Measure Set measures. </a:t>
            </a:r>
          </a:p>
          <a:p>
            <a:pPr lvl="3" fontAlgn="ctr">
              <a:spcBef>
                <a:spcPts val="0"/>
              </a:spcBef>
              <a:spcAft>
                <a:spcPts val="0"/>
              </a:spcAft>
              <a:buFont typeface="Courier New" panose="02070309020205020404" pitchFamily="49" charset="0"/>
              <a:buChar char="o"/>
            </a:pPr>
            <a:r>
              <a:rPr lang="en-US" b="0">
                <a:solidFill>
                  <a:schemeClr val="tx1"/>
                </a:solidFill>
                <a:latin typeface="Book Antiqua" panose="02040602050305030304" pitchFamily="18" charset="0"/>
              </a:rPr>
              <a:t>As part of its Taskforce work group activity, DPH researched where published literature shows greatest disparities for measures within the Aligned Measure Set.</a:t>
            </a:r>
          </a:p>
          <a:p>
            <a:pPr lvl="1" fontAlgn="ctr">
              <a:spcBef>
                <a:spcPts val="0"/>
              </a:spcBef>
              <a:spcAft>
                <a:spcPts val="0"/>
              </a:spcAft>
            </a:pPr>
            <a:endParaRPr lang="en-US" sz="300" b="0" i="0">
              <a:effectLst/>
            </a:endParaRPr>
          </a:p>
          <a:p>
            <a:pPr lvl="1" fontAlgn="ctr">
              <a:spcBef>
                <a:spcPts val="0"/>
              </a:spcBef>
              <a:spcAft>
                <a:spcPts val="0"/>
              </a:spcAft>
            </a:pPr>
            <a:r>
              <a:rPr lang="en-US" b="0" i="0">
                <a:effectLst/>
              </a:rPr>
              <a:t>Encourage use of the measurement data </a:t>
            </a:r>
            <a:r>
              <a:rPr lang="en-US" b="0"/>
              <a:t>f</a:t>
            </a:r>
            <a:r>
              <a:rPr lang="en-US" b="0" i="0">
                <a:effectLst/>
              </a:rPr>
              <a:t>or QI purposes and/or for insurer P4R incentives.</a:t>
            </a:r>
          </a:p>
          <a:p>
            <a:pPr lvl="1" fontAlgn="ctr">
              <a:spcBef>
                <a:spcPts val="0"/>
              </a:spcBef>
              <a:spcAft>
                <a:spcPts val="0"/>
              </a:spcAft>
            </a:pPr>
            <a:endParaRPr lang="en-US" sz="300" b="0" i="0">
              <a:effectLst/>
            </a:endParaRPr>
          </a:p>
          <a:p>
            <a:pPr lvl="1" fontAlgn="ctr">
              <a:spcBef>
                <a:spcPts val="0"/>
              </a:spcBef>
              <a:spcAft>
                <a:spcPts val="0"/>
              </a:spcAft>
            </a:pPr>
            <a:r>
              <a:rPr lang="en-US" b="0" i="0">
                <a:effectLst/>
              </a:rPr>
              <a:t>Start sharing analyses of stratified performance with the Taskforce and publicly.</a:t>
            </a:r>
          </a:p>
          <a:p>
            <a:pPr lvl="1" fontAlgn="ctr">
              <a:spcBef>
                <a:spcPts val="0"/>
              </a:spcBef>
              <a:spcAft>
                <a:spcPts val="0"/>
              </a:spcAft>
            </a:pPr>
            <a:endParaRPr lang="en-US" sz="300" b="0" i="0">
              <a:effectLst/>
            </a:endParaRPr>
          </a:p>
          <a:p>
            <a:pPr lvl="1" fontAlgn="ctr">
              <a:spcBef>
                <a:spcPts val="0"/>
              </a:spcBef>
              <a:spcAft>
                <a:spcPts val="0"/>
              </a:spcAft>
            </a:pPr>
            <a:r>
              <a:rPr lang="en-US" b="0" i="0">
                <a:effectLst/>
              </a:rPr>
              <a:t>Develop and apply a framework about how to interpret such data, being sensitive to the application of implicit biases.</a:t>
            </a:r>
          </a:p>
          <a:p>
            <a:pPr lvl="2" fontAlgn="ctr">
              <a:spcBef>
                <a:spcPts val="0"/>
              </a:spcBef>
              <a:spcAft>
                <a:spcPts val="0"/>
              </a:spcAft>
              <a:buFont typeface="Arial" panose="020B0604020202020204" pitchFamily="34" charset="0"/>
              <a:buChar char="•"/>
            </a:pPr>
            <a:endParaRPr lang="en-US" sz="2000" b="0" i="0">
              <a:solidFill>
                <a:schemeClr val="tx1"/>
              </a:solidFill>
              <a:effectLst/>
              <a:latin typeface="Book Antiqua" panose="02040602050305030304" pitchFamily="18" charset="0"/>
            </a:endParaRPr>
          </a:p>
          <a:p>
            <a:pPr lvl="1"/>
            <a:endParaRPr lang="en-US" b="0" i="1"/>
          </a:p>
        </p:txBody>
      </p:sp>
    </p:spTree>
    <p:extLst>
      <p:ext uri="{BB962C8B-B14F-4D97-AF65-F5344CB8AC3E}">
        <p14:creationId xmlns:p14="http://schemas.microsoft.com/office/powerpoint/2010/main" val="25470841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691D1-B4A1-46DC-9950-31BAF0ED7BE8}"/>
              </a:ext>
            </a:extLst>
          </p:cNvPr>
          <p:cNvSpPr>
            <a:spLocks noGrp="1"/>
          </p:cNvSpPr>
          <p:nvPr>
            <p:ph type="title"/>
          </p:nvPr>
        </p:nvSpPr>
        <p:spPr>
          <a:xfrm>
            <a:off x="736599" y="109538"/>
            <a:ext cx="6833243" cy="762000"/>
          </a:xfrm>
        </p:spPr>
        <p:txBody>
          <a:bodyPr/>
          <a:lstStyle/>
          <a:p>
            <a:r>
              <a:rPr lang="en-US">
                <a:ea typeface="Times New Roman" panose="02020603050405020304" pitchFamily="18" charset="0"/>
                <a:cs typeface="Times New Roman" panose="02020603050405020304" pitchFamily="18" charset="0"/>
              </a:rPr>
              <a:t>Taskforce’s role addressing health disparities – potential areas of opportunity</a:t>
            </a:r>
            <a:endParaRPr lang="en-US"/>
          </a:p>
        </p:txBody>
      </p:sp>
      <p:sp>
        <p:nvSpPr>
          <p:cNvPr id="3" name="Content Placeholder 2">
            <a:extLst>
              <a:ext uri="{FF2B5EF4-FFF2-40B4-BE49-F238E27FC236}">
                <a16:creationId xmlns:a16="http://schemas.microsoft.com/office/drawing/2014/main" id="{8D869450-D9DC-4BCD-AA91-B73B603CD2BA}"/>
              </a:ext>
            </a:extLst>
          </p:cNvPr>
          <p:cNvSpPr>
            <a:spLocks noGrp="1"/>
          </p:cNvSpPr>
          <p:nvPr>
            <p:ph sz="half" idx="1"/>
          </p:nvPr>
        </p:nvSpPr>
        <p:spPr>
          <a:xfrm>
            <a:off x="393895" y="1195754"/>
            <a:ext cx="8173330" cy="5387926"/>
          </a:xfrm>
          <a:noFill/>
        </p:spPr>
        <p:txBody>
          <a:bodyPr/>
          <a:lstStyle/>
          <a:p>
            <a:pPr marL="457200" indent="-457200" fontAlgn="ctr">
              <a:spcBef>
                <a:spcPts val="0"/>
              </a:spcBef>
              <a:spcAft>
                <a:spcPts val="0"/>
              </a:spcAft>
              <a:buFont typeface="+mj-lt"/>
              <a:buAutoNum type="arabicPeriod" startAt="3"/>
            </a:pPr>
            <a:r>
              <a:rPr lang="en-US" sz="2200" i="0">
                <a:effectLst/>
              </a:rPr>
              <a:t>Add new voices to the Taskforce.</a:t>
            </a:r>
          </a:p>
          <a:p>
            <a:pPr marL="457200" indent="-457200" fontAlgn="ctr">
              <a:spcBef>
                <a:spcPts val="0"/>
              </a:spcBef>
              <a:spcAft>
                <a:spcPts val="0"/>
              </a:spcAft>
              <a:buFont typeface="+mj-lt"/>
              <a:buAutoNum type="arabicPeriod" startAt="3"/>
            </a:pPr>
            <a:endParaRPr lang="en-US" sz="1000" i="0">
              <a:effectLst/>
            </a:endParaRPr>
          </a:p>
          <a:p>
            <a:pPr marL="644525" lvl="1" indent="-457200" fontAlgn="ctr">
              <a:spcBef>
                <a:spcPts val="0"/>
              </a:spcBef>
              <a:spcAft>
                <a:spcPts val="0"/>
              </a:spcAft>
            </a:pPr>
            <a:r>
              <a:rPr lang="en-US" b="0"/>
              <a:t>Recruitment of representatives of racial/ethnic minority populations.</a:t>
            </a:r>
          </a:p>
          <a:p>
            <a:pPr marL="644525" lvl="1" indent="-457200" fontAlgn="ctr">
              <a:spcBef>
                <a:spcPts val="0"/>
              </a:spcBef>
              <a:spcAft>
                <a:spcPts val="0"/>
              </a:spcAft>
            </a:pPr>
            <a:endParaRPr lang="en-US" sz="400" b="0"/>
          </a:p>
          <a:p>
            <a:pPr marL="644525" lvl="1" indent="-457200" fontAlgn="ctr">
              <a:spcBef>
                <a:spcPts val="0"/>
              </a:spcBef>
              <a:spcAft>
                <a:spcPts val="0"/>
              </a:spcAft>
            </a:pPr>
            <a:r>
              <a:rPr lang="en-US" b="0"/>
              <a:t>Recruitment of additional disparities subject matter experts.</a:t>
            </a:r>
          </a:p>
          <a:p>
            <a:pPr marL="644525" lvl="1" indent="-457200" fontAlgn="ctr">
              <a:spcBef>
                <a:spcPts val="0"/>
              </a:spcBef>
              <a:spcAft>
                <a:spcPts val="0"/>
              </a:spcAft>
            </a:pPr>
            <a:endParaRPr lang="en-US" sz="400" b="0"/>
          </a:p>
          <a:p>
            <a:pPr marL="644525" lvl="1" indent="-457200" fontAlgn="ctr">
              <a:spcBef>
                <a:spcPts val="0"/>
              </a:spcBef>
              <a:spcAft>
                <a:spcPts val="0"/>
              </a:spcAft>
            </a:pPr>
            <a:r>
              <a:rPr lang="en-US" b="0"/>
              <a:t>Recruitment of additional community health center representatives.</a:t>
            </a:r>
            <a:endParaRPr lang="en-US" b="0" i="0">
              <a:effectLst/>
            </a:endParaRPr>
          </a:p>
          <a:p>
            <a:pPr marL="457200" indent="-457200" fontAlgn="ctr">
              <a:spcBef>
                <a:spcPts val="0"/>
              </a:spcBef>
              <a:spcAft>
                <a:spcPts val="0"/>
              </a:spcAft>
              <a:buFont typeface="+mj-lt"/>
              <a:buAutoNum type="arabicPeriod" startAt="3"/>
            </a:pPr>
            <a:endParaRPr lang="en-US" b="0" i="0">
              <a:effectLst/>
            </a:endParaRPr>
          </a:p>
          <a:p>
            <a:pPr lvl="1"/>
            <a:endParaRPr lang="en-US" b="0" i="1"/>
          </a:p>
        </p:txBody>
      </p:sp>
    </p:spTree>
    <p:extLst>
      <p:ext uri="{BB962C8B-B14F-4D97-AF65-F5344CB8AC3E}">
        <p14:creationId xmlns:p14="http://schemas.microsoft.com/office/powerpoint/2010/main" val="347211432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46649-540C-4B93-B664-5A31806D1F4A}"/>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8E396B14-F9D7-4ACC-AED3-6E88E76396F5}"/>
              </a:ext>
            </a:extLst>
          </p:cNvPr>
          <p:cNvSpPr>
            <a:spLocks noGrp="1"/>
          </p:cNvSpPr>
          <p:nvPr>
            <p:ph sz="half" idx="1"/>
          </p:nvPr>
        </p:nvSpPr>
        <p:spPr>
          <a:xfrm>
            <a:off x="533400" y="1181500"/>
            <a:ext cx="8610600" cy="5676500"/>
          </a:xfrm>
        </p:spPr>
        <p:txBody>
          <a:bodyPr/>
          <a:lstStyle/>
          <a:p>
            <a:pPr marL="457200" indent="-457200">
              <a:buFont typeface="+mj-lt"/>
              <a:buAutoNum type="arabicPeriod"/>
            </a:pPr>
            <a:r>
              <a:rPr lang="en-US" sz="2200">
                <a:ea typeface="Times New Roman" panose="02020603050405020304" pitchFamily="18" charset="0"/>
                <a:cs typeface="Times New Roman" panose="02020603050405020304" pitchFamily="18" charset="0"/>
              </a:rPr>
              <a:t>Welcome</a:t>
            </a:r>
          </a:p>
          <a:p>
            <a:pPr marL="457200" indent="-457200">
              <a:buFont typeface="+mj-lt"/>
              <a:buAutoNum type="arabicPeriod"/>
            </a:pPr>
            <a:r>
              <a:rPr lang="en-US" sz="2200">
                <a:ea typeface="Times New Roman" panose="02020603050405020304" pitchFamily="18" charset="0"/>
                <a:cs typeface="Times New Roman" panose="02020603050405020304" pitchFamily="18" charset="0"/>
              </a:rPr>
              <a:t>Follow-up items from June 30</a:t>
            </a:r>
            <a:r>
              <a:rPr lang="en-US" sz="2200" baseline="30000">
                <a:ea typeface="Times New Roman" panose="02020603050405020304" pitchFamily="18" charset="0"/>
                <a:cs typeface="Times New Roman" panose="02020603050405020304" pitchFamily="18" charset="0"/>
              </a:rPr>
              <a:t>th</a:t>
            </a:r>
          </a:p>
          <a:p>
            <a:pPr marL="644525" lvl="1" indent="-457200">
              <a:buFont typeface="+mj-lt"/>
              <a:buAutoNum type="alphaLcPeriod"/>
            </a:pPr>
            <a:r>
              <a:rPr lang="en-US" sz="2200">
                <a:ea typeface="Times New Roman" panose="02020603050405020304" pitchFamily="18" charset="0"/>
                <a:cs typeface="Times New Roman" panose="02020603050405020304" pitchFamily="18" charset="0"/>
              </a:rPr>
              <a:t>IET </a:t>
            </a:r>
          </a:p>
          <a:p>
            <a:pPr marL="644525" lvl="1" indent="-457200">
              <a:buFont typeface="+mj-lt"/>
              <a:buAutoNum type="alphaLcPeriod"/>
            </a:pPr>
            <a:r>
              <a:rPr lang="en-US" sz="2200">
                <a:ea typeface="Times New Roman" panose="02020603050405020304" pitchFamily="18" charset="0"/>
                <a:cs typeface="Times New Roman" panose="02020603050405020304" pitchFamily="18" charset="0"/>
              </a:rPr>
              <a:t>New well-child measures</a:t>
            </a:r>
          </a:p>
          <a:p>
            <a:pPr marL="644525" lvl="1" indent="-457200">
              <a:buFont typeface="+mj-lt"/>
              <a:buAutoNum type="alphaLcPeriod"/>
            </a:pPr>
            <a:r>
              <a:rPr lang="en-US" sz="2200">
                <a:ea typeface="Times New Roman" panose="02020603050405020304" pitchFamily="18" charset="0"/>
                <a:cs typeface="Times New Roman" panose="02020603050405020304" pitchFamily="18" charset="0"/>
              </a:rPr>
              <a:t>Comprehensive Diabetes Care: Medical Attention for Nephropathy</a:t>
            </a:r>
          </a:p>
          <a:p>
            <a:pPr marL="644525" lvl="1" indent="-457200">
              <a:buFont typeface="+mj-lt"/>
              <a:buAutoNum type="alphaLcPeriod"/>
            </a:pPr>
            <a:r>
              <a:rPr lang="en-US" sz="2200">
                <a:ea typeface="Times New Roman" panose="02020603050405020304" pitchFamily="18" charset="0"/>
                <a:cs typeface="Times New Roman" panose="02020603050405020304" pitchFamily="18" charset="0"/>
              </a:rPr>
              <a:t>Global budget contract definition</a:t>
            </a:r>
          </a:p>
          <a:p>
            <a:pPr marL="457200" indent="-457200">
              <a:buFont typeface="+mj-lt"/>
              <a:buAutoNum type="arabicPeriod"/>
            </a:pPr>
            <a:r>
              <a:rPr lang="en-US" sz="2200">
                <a:ea typeface="Times New Roman" panose="02020603050405020304" pitchFamily="18" charset="0"/>
                <a:cs typeface="Times New Roman" panose="02020603050405020304" pitchFamily="18" charset="0"/>
              </a:rPr>
              <a:t>Taskforce’s role addressing health disparities</a:t>
            </a:r>
          </a:p>
          <a:p>
            <a:pPr marL="644525" lvl="1" indent="-457200">
              <a:buFont typeface="+mj-lt"/>
              <a:buAutoNum type="alphaLcPeriod"/>
            </a:pPr>
            <a:r>
              <a:rPr lang="en-US" sz="2200">
                <a:ea typeface="Times New Roman" panose="02020603050405020304" pitchFamily="18" charset="0"/>
                <a:cs typeface="Times New Roman" panose="02020603050405020304" pitchFamily="18" charset="0"/>
              </a:rPr>
              <a:t>Taskforce’s role contributing to health disparity reduction</a:t>
            </a:r>
          </a:p>
          <a:p>
            <a:pPr marL="644525" lvl="1" indent="-457200">
              <a:buFont typeface="+mj-lt"/>
              <a:buAutoNum type="alphaLcPeriod"/>
            </a:pPr>
            <a:r>
              <a:rPr lang="en-US" sz="2200">
                <a:ea typeface="Times New Roman" panose="02020603050405020304" pitchFamily="18" charset="0"/>
                <a:cs typeface="Times New Roman" panose="02020603050405020304" pitchFamily="18" charset="0"/>
              </a:rPr>
              <a:t>Report on the health equity stratification pilot</a:t>
            </a:r>
          </a:p>
          <a:p>
            <a:pPr marL="457200" indent="-457200">
              <a:buFont typeface="+mj-lt"/>
              <a:buAutoNum type="arabicPeriod"/>
            </a:pPr>
            <a:r>
              <a:rPr lang="en-US" sz="2200">
                <a:cs typeface="Times New Roman" panose="02020603050405020304" pitchFamily="18" charset="0"/>
              </a:rPr>
              <a:t>Decision whether to include hospital measures</a:t>
            </a:r>
          </a:p>
          <a:p>
            <a:pPr marL="457200" indent="-457200">
              <a:buFont typeface="+mj-lt"/>
              <a:buAutoNum type="arabicPeriod"/>
            </a:pPr>
            <a:r>
              <a:rPr lang="en-US" sz="2200">
                <a:cs typeface="Times New Roman" panose="02020603050405020304" pitchFamily="18" charset="0"/>
              </a:rPr>
              <a:t>Next steps</a:t>
            </a:r>
            <a:endParaRPr lang="en-US" sz="2200"/>
          </a:p>
        </p:txBody>
      </p:sp>
      <p:sp>
        <p:nvSpPr>
          <p:cNvPr id="5" name="Rectangle 4">
            <a:extLst>
              <a:ext uri="{FF2B5EF4-FFF2-40B4-BE49-F238E27FC236}">
                <a16:creationId xmlns:a16="http://schemas.microsoft.com/office/drawing/2014/main" id="{D3915D3D-656E-48AA-8D63-358A7E5AA453}"/>
              </a:ext>
            </a:extLst>
          </p:cNvPr>
          <p:cNvSpPr/>
          <p:nvPr/>
        </p:nvSpPr>
        <p:spPr>
          <a:xfrm>
            <a:off x="0" y="1021792"/>
            <a:ext cx="9144000" cy="647634"/>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343898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691D1-B4A1-46DC-9950-31BAF0ED7BE8}"/>
              </a:ext>
            </a:extLst>
          </p:cNvPr>
          <p:cNvSpPr>
            <a:spLocks noGrp="1"/>
          </p:cNvSpPr>
          <p:nvPr>
            <p:ph type="title"/>
          </p:nvPr>
        </p:nvSpPr>
        <p:spPr>
          <a:xfrm>
            <a:off x="736599" y="109538"/>
            <a:ext cx="6833243" cy="762000"/>
          </a:xfrm>
        </p:spPr>
        <p:txBody>
          <a:bodyPr/>
          <a:lstStyle/>
          <a:p>
            <a:r>
              <a:rPr lang="en-US">
                <a:ea typeface="Times New Roman" panose="02020603050405020304" pitchFamily="18" charset="0"/>
                <a:cs typeface="Times New Roman" panose="02020603050405020304" pitchFamily="18" charset="0"/>
              </a:rPr>
              <a:t>Taskforce’s role addressing health disparities – potential areas of opportunity</a:t>
            </a:r>
            <a:endParaRPr lang="en-US"/>
          </a:p>
        </p:txBody>
      </p:sp>
      <p:sp>
        <p:nvSpPr>
          <p:cNvPr id="3" name="Content Placeholder 2">
            <a:extLst>
              <a:ext uri="{FF2B5EF4-FFF2-40B4-BE49-F238E27FC236}">
                <a16:creationId xmlns:a16="http://schemas.microsoft.com/office/drawing/2014/main" id="{8D869450-D9DC-4BCD-AA91-B73B603CD2BA}"/>
              </a:ext>
            </a:extLst>
          </p:cNvPr>
          <p:cNvSpPr>
            <a:spLocks noGrp="1"/>
          </p:cNvSpPr>
          <p:nvPr>
            <p:ph sz="half" idx="1"/>
          </p:nvPr>
        </p:nvSpPr>
        <p:spPr>
          <a:xfrm>
            <a:off x="407963" y="1167618"/>
            <a:ext cx="8266138" cy="4442718"/>
          </a:xfrm>
          <a:noFill/>
        </p:spPr>
        <p:txBody>
          <a:bodyPr/>
          <a:lstStyle/>
          <a:p>
            <a:pPr marL="457200" indent="-457200" fontAlgn="ctr">
              <a:spcBef>
                <a:spcPts val="0"/>
              </a:spcBef>
              <a:spcAft>
                <a:spcPts val="0"/>
              </a:spcAft>
              <a:buFont typeface="+mj-lt"/>
              <a:buAutoNum type="arabicPeriod" startAt="4"/>
            </a:pPr>
            <a:r>
              <a:rPr lang="en-US" sz="2200" i="0">
                <a:effectLst/>
              </a:rPr>
              <a:t>Add a disparities lens to review of all measures</a:t>
            </a:r>
            <a:r>
              <a:rPr lang="en-US" i="0">
                <a:effectLst/>
              </a:rPr>
              <a:t>. </a:t>
            </a:r>
          </a:p>
          <a:p>
            <a:pPr marL="457200" indent="-457200" fontAlgn="ctr">
              <a:spcBef>
                <a:spcPts val="0"/>
              </a:spcBef>
              <a:spcAft>
                <a:spcPts val="0"/>
              </a:spcAft>
              <a:buFont typeface="+mj-lt"/>
              <a:buAutoNum type="arabicPeriod" startAt="4"/>
            </a:pPr>
            <a:endParaRPr lang="en-US" sz="1000" i="0">
              <a:effectLst/>
            </a:endParaRPr>
          </a:p>
          <a:p>
            <a:pPr lvl="1" fontAlgn="ctr">
              <a:spcBef>
                <a:spcPts val="0"/>
              </a:spcBef>
              <a:spcAft>
                <a:spcPts val="0"/>
              </a:spcAft>
            </a:pPr>
            <a:r>
              <a:rPr lang="en-US" b="0" i="0">
                <a:effectLst/>
              </a:rPr>
              <a:t>Add consideration of </a:t>
            </a:r>
            <a:r>
              <a:rPr lang="en-US" b="0"/>
              <a:t>health equity implications to the </a:t>
            </a:r>
            <a:r>
              <a:rPr lang="en-US" b="0" i="0">
                <a:effectLst/>
              </a:rPr>
              <a:t>measure selection criteria.</a:t>
            </a:r>
          </a:p>
          <a:p>
            <a:pPr lvl="1" fontAlgn="ctr">
              <a:spcBef>
                <a:spcPts val="0"/>
              </a:spcBef>
              <a:spcAft>
                <a:spcPts val="0"/>
              </a:spcAft>
            </a:pPr>
            <a:endParaRPr lang="en-US" sz="400" b="0" i="0">
              <a:effectLst/>
            </a:endParaRPr>
          </a:p>
          <a:p>
            <a:pPr lvl="1" fontAlgn="ctr">
              <a:spcBef>
                <a:spcPts val="0"/>
              </a:spcBef>
              <a:spcAft>
                <a:spcPts val="0"/>
              </a:spcAft>
            </a:pPr>
            <a:r>
              <a:rPr lang="en-US" b="0" i="0">
                <a:effectLst/>
              </a:rPr>
              <a:t>Focus the annual review of the Aligned Measure Set for implementation beginning in 2022 on how well the measure set addresses topics and health outcomes of known disparities for certain racial or ethnic populations. </a:t>
            </a:r>
          </a:p>
          <a:p>
            <a:pPr lvl="1" fontAlgn="ctr">
              <a:spcBef>
                <a:spcPts val="0"/>
              </a:spcBef>
              <a:spcAft>
                <a:spcPts val="0"/>
              </a:spcAft>
            </a:pPr>
            <a:endParaRPr lang="en-US" sz="400" b="0"/>
          </a:p>
        </p:txBody>
      </p:sp>
    </p:spTree>
    <p:extLst>
      <p:ext uri="{BB962C8B-B14F-4D97-AF65-F5344CB8AC3E}">
        <p14:creationId xmlns:p14="http://schemas.microsoft.com/office/powerpoint/2010/main" val="274640243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691D1-B4A1-46DC-9950-31BAF0ED7BE8}"/>
              </a:ext>
            </a:extLst>
          </p:cNvPr>
          <p:cNvSpPr>
            <a:spLocks noGrp="1"/>
          </p:cNvSpPr>
          <p:nvPr>
            <p:ph type="title"/>
          </p:nvPr>
        </p:nvSpPr>
        <p:spPr>
          <a:xfrm>
            <a:off x="736599" y="109538"/>
            <a:ext cx="6833243" cy="762000"/>
          </a:xfrm>
        </p:spPr>
        <p:txBody>
          <a:bodyPr/>
          <a:lstStyle/>
          <a:p>
            <a:r>
              <a:rPr lang="en-US">
                <a:ea typeface="Times New Roman" panose="02020603050405020304" pitchFamily="18" charset="0"/>
                <a:cs typeface="Times New Roman" panose="02020603050405020304" pitchFamily="18" charset="0"/>
              </a:rPr>
              <a:t>Taskforce’s role addressing health disparities – potential areas of opportunity</a:t>
            </a:r>
            <a:endParaRPr lang="en-US"/>
          </a:p>
        </p:txBody>
      </p:sp>
      <p:sp>
        <p:nvSpPr>
          <p:cNvPr id="3" name="Content Placeholder 2">
            <a:extLst>
              <a:ext uri="{FF2B5EF4-FFF2-40B4-BE49-F238E27FC236}">
                <a16:creationId xmlns:a16="http://schemas.microsoft.com/office/drawing/2014/main" id="{8D869450-D9DC-4BCD-AA91-B73B603CD2BA}"/>
              </a:ext>
            </a:extLst>
          </p:cNvPr>
          <p:cNvSpPr>
            <a:spLocks noGrp="1"/>
          </p:cNvSpPr>
          <p:nvPr>
            <p:ph sz="half" idx="1"/>
          </p:nvPr>
        </p:nvSpPr>
        <p:spPr>
          <a:xfrm>
            <a:off x="407963" y="1287198"/>
            <a:ext cx="8370277" cy="4556234"/>
          </a:xfrm>
          <a:noFill/>
        </p:spPr>
        <p:txBody>
          <a:bodyPr/>
          <a:lstStyle/>
          <a:p>
            <a:r>
              <a:rPr lang="en-US"/>
              <a:t>Are there any opportunities that resonate with the Taskforce and that you would like the Taskforce to consider?</a:t>
            </a:r>
          </a:p>
        </p:txBody>
      </p:sp>
    </p:spTree>
    <p:extLst>
      <p:ext uri="{BB962C8B-B14F-4D97-AF65-F5344CB8AC3E}">
        <p14:creationId xmlns:p14="http://schemas.microsoft.com/office/powerpoint/2010/main" val="98640019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C4BB8-24B9-40D0-886F-990DA25900ED}"/>
              </a:ext>
            </a:extLst>
          </p:cNvPr>
          <p:cNvSpPr>
            <a:spLocks noGrp="1"/>
          </p:cNvSpPr>
          <p:nvPr>
            <p:ph type="title"/>
          </p:nvPr>
        </p:nvSpPr>
        <p:spPr/>
        <p:txBody>
          <a:bodyPr/>
          <a:lstStyle/>
          <a:p>
            <a:r>
              <a:rPr lang="en-US"/>
              <a:t>Stratification of measures to understand equities and disparities</a:t>
            </a:r>
          </a:p>
        </p:txBody>
      </p:sp>
      <p:sp>
        <p:nvSpPr>
          <p:cNvPr id="3" name="Content Placeholder 2">
            <a:extLst>
              <a:ext uri="{FF2B5EF4-FFF2-40B4-BE49-F238E27FC236}">
                <a16:creationId xmlns:a16="http://schemas.microsoft.com/office/drawing/2014/main" id="{B5E084FE-C0F4-4515-AD43-890EA4181E63}"/>
              </a:ext>
            </a:extLst>
          </p:cNvPr>
          <p:cNvSpPr>
            <a:spLocks noGrp="1"/>
          </p:cNvSpPr>
          <p:nvPr>
            <p:ph sz="half" idx="1"/>
          </p:nvPr>
        </p:nvSpPr>
        <p:spPr/>
        <p:txBody>
          <a:bodyPr/>
          <a:lstStyle/>
          <a:p>
            <a:r>
              <a:rPr lang="en-US" b="0"/>
              <a:t>In 2019, the Taskforce prioritized developmental work to stratify measures to understand equities and disparities.</a:t>
            </a:r>
          </a:p>
          <a:p>
            <a:r>
              <a:rPr lang="en-US" b="0"/>
              <a:t>We will now switch slides to display the EOHHS Quality Measure Alignment Taskforce Working Group on Stratifying Measures by Subpopulations Final recommendations that were shared prior to this meeting. </a:t>
            </a:r>
            <a:endParaRPr lang="en-US">
              <a:solidFill>
                <a:srgbClr val="C00000"/>
              </a:solidFill>
            </a:endParaRPr>
          </a:p>
        </p:txBody>
      </p:sp>
    </p:spTree>
    <p:extLst>
      <p:ext uri="{BB962C8B-B14F-4D97-AF65-F5344CB8AC3E}">
        <p14:creationId xmlns:p14="http://schemas.microsoft.com/office/powerpoint/2010/main" val="252182520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46649-540C-4B93-B664-5A31806D1F4A}"/>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8E396B14-F9D7-4ACC-AED3-6E88E76396F5}"/>
              </a:ext>
            </a:extLst>
          </p:cNvPr>
          <p:cNvSpPr>
            <a:spLocks noGrp="1"/>
          </p:cNvSpPr>
          <p:nvPr>
            <p:ph sz="half" idx="1"/>
          </p:nvPr>
        </p:nvSpPr>
        <p:spPr>
          <a:xfrm>
            <a:off x="533400" y="1074124"/>
            <a:ext cx="8610600" cy="5783876"/>
          </a:xfrm>
        </p:spPr>
        <p:txBody>
          <a:bodyPr/>
          <a:lstStyle/>
          <a:p>
            <a:pPr marL="457200" indent="-457200">
              <a:buFont typeface="+mj-lt"/>
              <a:buAutoNum type="arabicPeriod"/>
            </a:pPr>
            <a:r>
              <a:rPr lang="en-US" sz="2200">
                <a:ea typeface="Times New Roman" panose="02020603050405020304" pitchFamily="18" charset="0"/>
                <a:cs typeface="Times New Roman" panose="02020603050405020304" pitchFamily="18" charset="0"/>
              </a:rPr>
              <a:t>Welcome</a:t>
            </a:r>
          </a:p>
          <a:p>
            <a:pPr marL="457200" indent="-457200">
              <a:buFont typeface="+mj-lt"/>
              <a:buAutoNum type="arabicPeriod"/>
            </a:pPr>
            <a:r>
              <a:rPr lang="en-US" sz="2200">
                <a:ea typeface="Times New Roman" panose="02020603050405020304" pitchFamily="18" charset="0"/>
                <a:cs typeface="Times New Roman" panose="02020603050405020304" pitchFamily="18" charset="0"/>
              </a:rPr>
              <a:t>Follow-up items from June 30</a:t>
            </a:r>
            <a:r>
              <a:rPr lang="en-US" sz="2200" baseline="30000">
                <a:ea typeface="Times New Roman" panose="02020603050405020304" pitchFamily="18" charset="0"/>
                <a:cs typeface="Times New Roman" panose="02020603050405020304" pitchFamily="18" charset="0"/>
              </a:rPr>
              <a:t>th</a:t>
            </a:r>
          </a:p>
          <a:p>
            <a:pPr marL="644525" lvl="1" indent="-457200">
              <a:buFont typeface="+mj-lt"/>
              <a:buAutoNum type="alphaLcPeriod"/>
            </a:pPr>
            <a:r>
              <a:rPr lang="en-US" sz="2200">
                <a:ea typeface="Times New Roman" panose="02020603050405020304" pitchFamily="18" charset="0"/>
                <a:cs typeface="Times New Roman" panose="02020603050405020304" pitchFamily="18" charset="0"/>
              </a:rPr>
              <a:t>IET</a:t>
            </a:r>
          </a:p>
          <a:p>
            <a:pPr marL="644525" lvl="1" indent="-457200">
              <a:buFont typeface="+mj-lt"/>
              <a:buAutoNum type="alphaLcPeriod"/>
            </a:pPr>
            <a:r>
              <a:rPr lang="en-US" sz="2200">
                <a:ea typeface="Times New Roman" panose="02020603050405020304" pitchFamily="18" charset="0"/>
                <a:cs typeface="Times New Roman" panose="02020603050405020304" pitchFamily="18" charset="0"/>
              </a:rPr>
              <a:t>New well-child measures</a:t>
            </a:r>
          </a:p>
          <a:p>
            <a:pPr marL="644525" lvl="1" indent="-457200">
              <a:buFont typeface="+mj-lt"/>
              <a:buAutoNum type="alphaLcPeriod"/>
            </a:pPr>
            <a:r>
              <a:rPr lang="en-US" sz="2200">
                <a:ea typeface="Times New Roman" panose="02020603050405020304" pitchFamily="18" charset="0"/>
                <a:cs typeface="Times New Roman" panose="02020603050405020304" pitchFamily="18" charset="0"/>
              </a:rPr>
              <a:t>Comprehensive Diabetes Care: Medical Attention for Nephropathy</a:t>
            </a:r>
          </a:p>
          <a:p>
            <a:pPr marL="644525" lvl="1" indent="-457200">
              <a:buFont typeface="+mj-lt"/>
              <a:buAutoNum type="alphaLcPeriod"/>
            </a:pPr>
            <a:r>
              <a:rPr lang="en-US" sz="2200">
                <a:ea typeface="Times New Roman" panose="02020603050405020304" pitchFamily="18" charset="0"/>
                <a:cs typeface="Times New Roman" panose="02020603050405020304" pitchFamily="18" charset="0"/>
              </a:rPr>
              <a:t>Global budget contract definition</a:t>
            </a:r>
          </a:p>
          <a:p>
            <a:pPr marL="457200" indent="-457200">
              <a:buFont typeface="+mj-lt"/>
              <a:buAutoNum type="arabicPeriod"/>
            </a:pPr>
            <a:r>
              <a:rPr lang="en-US" sz="2200">
                <a:ea typeface="Times New Roman" panose="02020603050405020304" pitchFamily="18" charset="0"/>
                <a:cs typeface="Times New Roman" panose="02020603050405020304" pitchFamily="18" charset="0"/>
              </a:rPr>
              <a:t>Taskforce’s role addressing health disparities</a:t>
            </a:r>
          </a:p>
          <a:p>
            <a:pPr marL="644525" lvl="1" indent="-457200">
              <a:buFont typeface="+mj-lt"/>
              <a:buAutoNum type="alphaLcPeriod"/>
            </a:pPr>
            <a:r>
              <a:rPr lang="en-US" sz="2200">
                <a:ea typeface="Times New Roman" panose="02020603050405020304" pitchFamily="18" charset="0"/>
                <a:cs typeface="Times New Roman" panose="02020603050405020304" pitchFamily="18" charset="0"/>
              </a:rPr>
              <a:t>Discussion about approach and next steps</a:t>
            </a:r>
          </a:p>
          <a:p>
            <a:pPr marL="644525" lvl="1" indent="-457200">
              <a:buFont typeface="+mj-lt"/>
              <a:buAutoNum type="alphaLcPeriod"/>
            </a:pPr>
            <a:r>
              <a:rPr lang="en-US" sz="2200">
                <a:ea typeface="Times New Roman" panose="02020603050405020304" pitchFamily="18" charset="0"/>
                <a:cs typeface="Times New Roman" panose="02020603050405020304" pitchFamily="18" charset="0"/>
              </a:rPr>
              <a:t>Debrief on the health equity stratification pilot</a:t>
            </a:r>
          </a:p>
          <a:p>
            <a:pPr marL="457200" indent="-457200">
              <a:buFont typeface="+mj-lt"/>
              <a:buAutoNum type="arabicPeriod"/>
            </a:pPr>
            <a:r>
              <a:rPr lang="en-US" sz="2200">
                <a:cs typeface="Times New Roman" panose="02020603050405020304" pitchFamily="18" charset="0"/>
              </a:rPr>
              <a:t>Decision whether to include hospital measures</a:t>
            </a:r>
          </a:p>
          <a:p>
            <a:pPr marL="457200" indent="-457200">
              <a:buFont typeface="+mj-lt"/>
              <a:buAutoNum type="arabicPeriod"/>
            </a:pPr>
            <a:r>
              <a:rPr lang="en-US" sz="2200">
                <a:cs typeface="Times New Roman" panose="02020603050405020304" pitchFamily="18" charset="0"/>
              </a:rPr>
              <a:t>Next steps</a:t>
            </a:r>
            <a:endParaRPr lang="en-US" sz="2200"/>
          </a:p>
        </p:txBody>
      </p:sp>
      <p:sp>
        <p:nvSpPr>
          <p:cNvPr id="5" name="Rectangle 4">
            <a:extLst>
              <a:ext uri="{FF2B5EF4-FFF2-40B4-BE49-F238E27FC236}">
                <a16:creationId xmlns:a16="http://schemas.microsoft.com/office/drawing/2014/main" id="{D3915D3D-656E-48AA-8D63-358A7E5AA453}"/>
              </a:ext>
            </a:extLst>
          </p:cNvPr>
          <p:cNvSpPr/>
          <p:nvPr/>
        </p:nvSpPr>
        <p:spPr>
          <a:xfrm>
            <a:off x="0" y="5664132"/>
            <a:ext cx="9144000" cy="647634"/>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411203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7C967-8CEB-48A2-BC90-D53FC8ADB614}"/>
              </a:ext>
            </a:extLst>
          </p:cNvPr>
          <p:cNvSpPr>
            <a:spLocks noGrp="1"/>
          </p:cNvSpPr>
          <p:nvPr>
            <p:ph type="title"/>
          </p:nvPr>
        </p:nvSpPr>
        <p:spPr/>
        <p:txBody>
          <a:bodyPr/>
          <a:lstStyle/>
          <a:p>
            <a:r>
              <a:rPr lang="en-US">
                <a:cs typeface="Times New Roman" panose="02020603050405020304" pitchFamily="18" charset="0"/>
              </a:rPr>
              <a:t>Decision whether to include hospital measures in the 2022 measure set</a:t>
            </a:r>
            <a:endParaRPr lang="en-US"/>
          </a:p>
        </p:txBody>
      </p:sp>
      <p:sp>
        <p:nvSpPr>
          <p:cNvPr id="3" name="Content Placeholder 2">
            <a:extLst>
              <a:ext uri="{FF2B5EF4-FFF2-40B4-BE49-F238E27FC236}">
                <a16:creationId xmlns:a16="http://schemas.microsoft.com/office/drawing/2014/main" id="{115B6B7E-A0DE-4927-A40F-6CF48BE4E882}"/>
              </a:ext>
            </a:extLst>
          </p:cNvPr>
          <p:cNvSpPr>
            <a:spLocks noGrp="1"/>
          </p:cNvSpPr>
          <p:nvPr>
            <p:ph sz="half" idx="1"/>
          </p:nvPr>
        </p:nvSpPr>
        <p:spPr/>
        <p:txBody>
          <a:bodyPr/>
          <a:lstStyle/>
          <a:p>
            <a:pPr>
              <a:spcAft>
                <a:spcPts val="600"/>
              </a:spcAft>
            </a:pPr>
            <a:r>
              <a:rPr lang="en-US" b="0"/>
              <a:t>Previously, the Taskforce recommended deferring discussion of whether to include inpatient measures in the Aligned Measure Set until the 2019-20 annual review process.  </a:t>
            </a:r>
          </a:p>
          <a:p>
            <a:pPr lvl="1"/>
            <a:r>
              <a:rPr lang="en-US" b="0"/>
              <a:t>The rationale at that time was that only one payer was using hospital measures in global budget-based risk contracts.</a:t>
            </a:r>
          </a:p>
          <a:p>
            <a:pPr marL="346075" lvl="1" indent="0">
              <a:spcAft>
                <a:spcPts val="600"/>
              </a:spcAft>
              <a:buNone/>
            </a:pPr>
            <a:endParaRPr lang="en-US" sz="400" b="0"/>
          </a:p>
          <a:p>
            <a:pPr>
              <a:spcAft>
                <a:spcPts val="600"/>
              </a:spcAft>
            </a:pPr>
            <a:r>
              <a:rPr lang="en-US" b="0"/>
              <a:t>The most recent Quality Measure Catalogue results show that five payers are now using hospital measures in global budget-based risk contracts in 2020.  </a:t>
            </a:r>
          </a:p>
          <a:p>
            <a:pPr>
              <a:spcAft>
                <a:spcPts val="600"/>
              </a:spcAft>
            </a:pPr>
            <a:endParaRPr lang="en-US" sz="400" b="0">
              <a:highlight>
                <a:srgbClr val="FFFF00"/>
              </a:highlight>
            </a:endParaRPr>
          </a:p>
          <a:p>
            <a:r>
              <a:rPr lang="en-US" b="0"/>
              <a:t>Prior to this meeting, Taskforce staff distributed examples hospital measures used by RI and WA.  It also included a list of hospital measures in use by MA payers.</a:t>
            </a:r>
          </a:p>
        </p:txBody>
      </p:sp>
    </p:spTree>
    <p:extLst>
      <p:ext uri="{BB962C8B-B14F-4D97-AF65-F5344CB8AC3E}">
        <p14:creationId xmlns:p14="http://schemas.microsoft.com/office/powerpoint/2010/main" val="12089142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7C967-8CEB-48A2-BC90-D53FC8ADB614}"/>
              </a:ext>
            </a:extLst>
          </p:cNvPr>
          <p:cNvSpPr>
            <a:spLocks noGrp="1"/>
          </p:cNvSpPr>
          <p:nvPr>
            <p:ph type="title"/>
          </p:nvPr>
        </p:nvSpPr>
        <p:spPr/>
        <p:txBody>
          <a:bodyPr/>
          <a:lstStyle/>
          <a:p>
            <a:r>
              <a:rPr lang="en-US">
                <a:cs typeface="Times New Roman" panose="02020603050405020304" pitchFamily="18" charset="0"/>
              </a:rPr>
              <a:t>Decision whether to include hospital measures in the 2022 measure set</a:t>
            </a:r>
            <a:endParaRPr lang="en-US"/>
          </a:p>
        </p:txBody>
      </p:sp>
      <p:sp>
        <p:nvSpPr>
          <p:cNvPr id="3" name="Content Placeholder 2">
            <a:extLst>
              <a:ext uri="{FF2B5EF4-FFF2-40B4-BE49-F238E27FC236}">
                <a16:creationId xmlns:a16="http://schemas.microsoft.com/office/drawing/2014/main" id="{115B6B7E-A0DE-4927-A40F-6CF48BE4E882}"/>
              </a:ext>
            </a:extLst>
          </p:cNvPr>
          <p:cNvSpPr>
            <a:spLocks noGrp="1"/>
          </p:cNvSpPr>
          <p:nvPr>
            <p:ph sz="half" idx="1"/>
          </p:nvPr>
        </p:nvSpPr>
        <p:spPr/>
        <p:txBody>
          <a:bodyPr/>
          <a:lstStyle/>
          <a:p>
            <a:r>
              <a:rPr lang="en-US" b="0"/>
              <a:t>If the Taskforce decides to include hospital measures for 2022, there will be a number of implications:</a:t>
            </a:r>
          </a:p>
          <a:p>
            <a:pPr lvl="1"/>
            <a:r>
              <a:rPr lang="en-US" b="0"/>
              <a:t>We would need to spend several meetings determining which measures should be included. </a:t>
            </a:r>
          </a:p>
          <a:p>
            <a:pPr lvl="1">
              <a:spcAft>
                <a:spcPts val="300"/>
              </a:spcAft>
            </a:pPr>
            <a:r>
              <a:rPr lang="en-US" b="0"/>
              <a:t>The Taskforce would need to consider whether it has appropriate representatives for discussion of measures.</a:t>
            </a:r>
          </a:p>
          <a:p>
            <a:pPr lvl="3">
              <a:buFont typeface="Courier New" panose="02070309020205020404" pitchFamily="49" charset="0"/>
              <a:buChar char="o"/>
            </a:pPr>
            <a:r>
              <a:rPr lang="en-US" sz="2000" b="0">
                <a:solidFill>
                  <a:schemeClr val="tx1"/>
                </a:solidFill>
                <a:latin typeface="Book Antiqua" panose="02040602050305030304" pitchFamily="18" charset="0"/>
              </a:rPr>
              <a:t>One option might be to create a separate subcommittee with requisite technical expertise.  WA took this approach.</a:t>
            </a:r>
            <a:r>
              <a:rPr lang="en-US" sz="2000"/>
              <a:t>	</a:t>
            </a:r>
            <a:endParaRPr lang="en-US" sz="2000" b="0"/>
          </a:p>
          <a:p>
            <a:endParaRPr lang="en-US" sz="1000"/>
          </a:p>
          <a:p>
            <a:r>
              <a:rPr lang="en-US"/>
              <a:t>Does the Taskforce wish to pursue of inclusion of hospital measures in the Aligned Measure Set for 2022?</a:t>
            </a:r>
          </a:p>
        </p:txBody>
      </p:sp>
    </p:spTree>
    <p:extLst>
      <p:ext uri="{BB962C8B-B14F-4D97-AF65-F5344CB8AC3E}">
        <p14:creationId xmlns:p14="http://schemas.microsoft.com/office/powerpoint/2010/main" val="23150065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46649-540C-4B93-B664-5A31806D1F4A}"/>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8E396B14-F9D7-4ACC-AED3-6E88E76396F5}"/>
              </a:ext>
            </a:extLst>
          </p:cNvPr>
          <p:cNvSpPr>
            <a:spLocks noGrp="1"/>
          </p:cNvSpPr>
          <p:nvPr>
            <p:ph sz="half" idx="1"/>
          </p:nvPr>
        </p:nvSpPr>
        <p:spPr>
          <a:xfrm>
            <a:off x="533400" y="1076179"/>
            <a:ext cx="8610600" cy="4556234"/>
          </a:xfrm>
        </p:spPr>
        <p:txBody>
          <a:bodyPr/>
          <a:lstStyle/>
          <a:p>
            <a:pPr marL="457200" indent="-457200">
              <a:buFont typeface="+mj-lt"/>
              <a:buAutoNum type="arabicPeriod"/>
            </a:pPr>
            <a:r>
              <a:rPr lang="en-US" sz="2200">
                <a:ea typeface="Times New Roman" panose="02020603050405020304" pitchFamily="18" charset="0"/>
                <a:cs typeface="Times New Roman" panose="02020603050405020304" pitchFamily="18" charset="0"/>
              </a:rPr>
              <a:t>Welcome</a:t>
            </a:r>
          </a:p>
          <a:p>
            <a:pPr marL="457200" indent="-457200">
              <a:buFont typeface="+mj-lt"/>
              <a:buAutoNum type="arabicPeriod"/>
            </a:pPr>
            <a:r>
              <a:rPr lang="en-US" sz="2200">
                <a:ea typeface="Times New Roman" panose="02020603050405020304" pitchFamily="18" charset="0"/>
                <a:cs typeface="Times New Roman" panose="02020603050405020304" pitchFamily="18" charset="0"/>
              </a:rPr>
              <a:t>Follow-up items from June 30</a:t>
            </a:r>
            <a:r>
              <a:rPr lang="en-US" sz="2200" baseline="30000">
                <a:ea typeface="Times New Roman" panose="02020603050405020304" pitchFamily="18" charset="0"/>
                <a:cs typeface="Times New Roman" panose="02020603050405020304" pitchFamily="18" charset="0"/>
              </a:rPr>
              <a:t>th</a:t>
            </a:r>
          </a:p>
          <a:p>
            <a:pPr marL="644525" lvl="1" indent="-457200">
              <a:buFont typeface="+mj-lt"/>
              <a:buAutoNum type="alphaLcPeriod"/>
            </a:pPr>
            <a:r>
              <a:rPr lang="en-US" sz="2200">
                <a:ea typeface="Times New Roman" panose="02020603050405020304" pitchFamily="18" charset="0"/>
                <a:cs typeface="Times New Roman" panose="02020603050405020304" pitchFamily="18" charset="0"/>
              </a:rPr>
              <a:t>IET</a:t>
            </a:r>
          </a:p>
          <a:p>
            <a:pPr marL="644525" lvl="1" indent="-457200">
              <a:buFont typeface="+mj-lt"/>
              <a:buAutoNum type="alphaLcPeriod"/>
            </a:pPr>
            <a:r>
              <a:rPr lang="en-US" sz="2200">
                <a:ea typeface="Times New Roman" panose="02020603050405020304" pitchFamily="18" charset="0"/>
                <a:cs typeface="Times New Roman" panose="02020603050405020304" pitchFamily="18" charset="0"/>
              </a:rPr>
              <a:t>New well-child measures</a:t>
            </a:r>
          </a:p>
          <a:p>
            <a:pPr marL="644525" lvl="1" indent="-457200">
              <a:buFont typeface="+mj-lt"/>
              <a:buAutoNum type="alphaLcPeriod"/>
            </a:pPr>
            <a:r>
              <a:rPr lang="en-US" sz="2200">
                <a:ea typeface="Times New Roman" panose="02020603050405020304" pitchFamily="18" charset="0"/>
                <a:cs typeface="Times New Roman" panose="02020603050405020304" pitchFamily="18" charset="0"/>
              </a:rPr>
              <a:t>Comprehensive Diabetes Care: Medical Attention for Nephropathy</a:t>
            </a:r>
          </a:p>
          <a:p>
            <a:pPr marL="644525" lvl="1" indent="-457200">
              <a:buFont typeface="+mj-lt"/>
              <a:buAutoNum type="alphaLcPeriod"/>
            </a:pPr>
            <a:r>
              <a:rPr lang="en-US" sz="2200">
                <a:ea typeface="Times New Roman" panose="02020603050405020304" pitchFamily="18" charset="0"/>
                <a:cs typeface="Times New Roman" panose="02020603050405020304" pitchFamily="18" charset="0"/>
              </a:rPr>
              <a:t>Global budget contract definition</a:t>
            </a:r>
          </a:p>
          <a:p>
            <a:pPr marL="457200" indent="-457200">
              <a:buFont typeface="+mj-lt"/>
              <a:buAutoNum type="arabicPeriod"/>
            </a:pPr>
            <a:r>
              <a:rPr lang="en-US" sz="2200">
                <a:ea typeface="Times New Roman" panose="02020603050405020304" pitchFamily="18" charset="0"/>
                <a:cs typeface="Times New Roman" panose="02020603050405020304" pitchFamily="18" charset="0"/>
              </a:rPr>
              <a:t>Taskforce’s role addressing health disparities</a:t>
            </a:r>
          </a:p>
          <a:p>
            <a:pPr marL="644525" lvl="1" indent="-457200">
              <a:buFont typeface="+mj-lt"/>
              <a:buAutoNum type="alphaLcPeriod"/>
            </a:pPr>
            <a:r>
              <a:rPr lang="en-US" sz="2200">
                <a:ea typeface="Times New Roman" panose="02020603050405020304" pitchFamily="18" charset="0"/>
                <a:cs typeface="Times New Roman" panose="02020603050405020304" pitchFamily="18" charset="0"/>
              </a:rPr>
              <a:t>Discussion about approach and next steps</a:t>
            </a:r>
          </a:p>
          <a:p>
            <a:pPr marL="644525" lvl="1" indent="-457200">
              <a:buFont typeface="+mj-lt"/>
              <a:buAutoNum type="alphaLcPeriod"/>
            </a:pPr>
            <a:r>
              <a:rPr lang="en-US" sz="2200">
                <a:ea typeface="Times New Roman" panose="02020603050405020304" pitchFamily="18" charset="0"/>
                <a:cs typeface="Times New Roman" panose="02020603050405020304" pitchFamily="18" charset="0"/>
              </a:rPr>
              <a:t>Debrief on the health equity stratification pilot</a:t>
            </a:r>
          </a:p>
          <a:p>
            <a:pPr marL="457200" indent="-457200">
              <a:buFont typeface="+mj-lt"/>
              <a:buAutoNum type="arabicPeriod"/>
            </a:pPr>
            <a:r>
              <a:rPr lang="en-US" sz="2200">
                <a:cs typeface="Times New Roman" panose="02020603050405020304" pitchFamily="18" charset="0"/>
              </a:rPr>
              <a:t>Decision whether to include hospital measures</a:t>
            </a:r>
          </a:p>
          <a:p>
            <a:pPr marL="457200" indent="-457200">
              <a:buFont typeface="+mj-lt"/>
              <a:buAutoNum type="arabicPeriod"/>
            </a:pPr>
            <a:r>
              <a:rPr lang="en-US" sz="2200">
                <a:cs typeface="Times New Roman" panose="02020603050405020304" pitchFamily="18" charset="0"/>
              </a:rPr>
              <a:t>Next steps</a:t>
            </a:r>
            <a:endParaRPr lang="en-US" sz="2200"/>
          </a:p>
        </p:txBody>
      </p:sp>
      <p:sp>
        <p:nvSpPr>
          <p:cNvPr id="5" name="Rectangle 4">
            <a:extLst>
              <a:ext uri="{FF2B5EF4-FFF2-40B4-BE49-F238E27FC236}">
                <a16:creationId xmlns:a16="http://schemas.microsoft.com/office/drawing/2014/main" id="{D3915D3D-656E-48AA-8D63-358A7E5AA453}"/>
              </a:ext>
            </a:extLst>
          </p:cNvPr>
          <p:cNvSpPr/>
          <p:nvPr/>
        </p:nvSpPr>
        <p:spPr>
          <a:xfrm>
            <a:off x="0" y="6156501"/>
            <a:ext cx="9144000" cy="647634"/>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14223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2FC7F-46D4-490E-88DA-B7CAD50E7BC3}"/>
              </a:ext>
            </a:extLst>
          </p:cNvPr>
          <p:cNvSpPr>
            <a:spLocks noGrp="1"/>
          </p:cNvSpPr>
          <p:nvPr>
            <p:ph type="title"/>
          </p:nvPr>
        </p:nvSpPr>
        <p:spPr/>
        <p:txBody>
          <a:bodyPr/>
          <a:lstStyle/>
          <a:p>
            <a:r>
              <a:rPr lang="en-US"/>
              <a:t>Next steps</a:t>
            </a:r>
          </a:p>
        </p:txBody>
      </p:sp>
      <p:sp>
        <p:nvSpPr>
          <p:cNvPr id="3" name="Content Placeholder 2">
            <a:extLst>
              <a:ext uri="{FF2B5EF4-FFF2-40B4-BE49-F238E27FC236}">
                <a16:creationId xmlns:a16="http://schemas.microsoft.com/office/drawing/2014/main" id="{CBF4B733-E67F-49B5-84EB-A8F738A9D9C2}"/>
              </a:ext>
            </a:extLst>
          </p:cNvPr>
          <p:cNvSpPr>
            <a:spLocks noGrp="1"/>
          </p:cNvSpPr>
          <p:nvPr>
            <p:ph sz="half" idx="1"/>
          </p:nvPr>
        </p:nvSpPr>
        <p:spPr>
          <a:xfrm>
            <a:off x="533400" y="1371599"/>
            <a:ext cx="8077200" cy="5155809"/>
          </a:xfrm>
        </p:spPr>
        <p:txBody>
          <a:bodyPr/>
          <a:lstStyle/>
          <a:p>
            <a:r>
              <a:rPr lang="en-US"/>
              <a:t>August 12, 2020 from 3:00-5:00pm</a:t>
            </a:r>
          </a:p>
          <a:p>
            <a:r>
              <a:rPr lang="en-US"/>
              <a:t>Topics:</a:t>
            </a:r>
          </a:p>
          <a:p>
            <a:pPr lvl="1"/>
            <a:r>
              <a:rPr lang="en-US" b="0"/>
              <a:t>Guest presentation by NCQA on the future of HEDIS</a:t>
            </a:r>
          </a:p>
          <a:p>
            <a:pPr lvl="1"/>
            <a:r>
              <a:rPr lang="en-US" b="0"/>
              <a:t>Status update on other 2019 developmental measure priorities and process for defining 2021 priorities</a:t>
            </a:r>
          </a:p>
          <a:p>
            <a:pPr lvl="1"/>
            <a:r>
              <a:rPr lang="en-US" b="0"/>
              <a:t>Discuss guiding principles for use of the Aligned Measure Set in contracts</a:t>
            </a:r>
          </a:p>
          <a:p>
            <a:pPr lvl="1"/>
            <a:endParaRPr lang="en-US">
              <a:highlight>
                <a:srgbClr val="FFFF00"/>
              </a:highlight>
            </a:endParaRPr>
          </a:p>
        </p:txBody>
      </p:sp>
    </p:spTree>
    <p:extLst>
      <p:ext uri="{BB962C8B-B14F-4D97-AF65-F5344CB8AC3E}">
        <p14:creationId xmlns:p14="http://schemas.microsoft.com/office/powerpoint/2010/main" val="9178388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46649-540C-4B93-B664-5A31806D1F4A}"/>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8E396B14-F9D7-4ACC-AED3-6E88E76396F5}"/>
              </a:ext>
            </a:extLst>
          </p:cNvPr>
          <p:cNvSpPr>
            <a:spLocks noGrp="1"/>
          </p:cNvSpPr>
          <p:nvPr>
            <p:ph sz="half" idx="1"/>
          </p:nvPr>
        </p:nvSpPr>
        <p:spPr>
          <a:xfrm>
            <a:off x="533400" y="1149520"/>
            <a:ext cx="8610600" cy="5598942"/>
          </a:xfrm>
        </p:spPr>
        <p:txBody>
          <a:bodyPr/>
          <a:lstStyle/>
          <a:p>
            <a:pPr marL="457200" indent="-457200">
              <a:buFont typeface="+mj-lt"/>
              <a:buAutoNum type="arabicPeriod"/>
            </a:pPr>
            <a:r>
              <a:rPr lang="en-US" sz="2200">
                <a:ea typeface="Times New Roman" panose="02020603050405020304" pitchFamily="18" charset="0"/>
                <a:cs typeface="Times New Roman" panose="02020603050405020304" pitchFamily="18" charset="0"/>
              </a:rPr>
              <a:t>Welcome</a:t>
            </a:r>
          </a:p>
          <a:p>
            <a:pPr marL="457200" indent="-457200">
              <a:buFont typeface="+mj-lt"/>
              <a:buAutoNum type="arabicPeriod"/>
            </a:pPr>
            <a:r>
              <a:rPr lang="en-US" sz="2200">
                <a:ea typeface="Times New Roman" panose="02020603050405020304" pitchFamily="18" charset="0"/>
                <a:cs typeface="Times New Roman" panose="02020603050405020304" pitchFamily="18" charset="0"/>
              </a:rPr>
              <a:t>Follow-up items from June 30</a:t>
            </a:r>
            <a:r>
              <a:rPr lang="en-US" sz="2200" baseline="30000">
                <a:ea typeface="Times New Roman" panose="02020603050405020304" pitchFamily="18" charset="0"/>
                <a:cs typeface="Times New Roman" panose="02020603050405020304" pitchFamily="18" charset="0"/>
              </a:rPr>
              <a:t>th</a:t>
            </a:r>
          </a:p>
          <a:p>
            <a:pPr marL="644525" lvl="1" indent="-457200">
              <a:buFont typeface="+mj-lt"/>
              <a:buAutoNum type="alphaLcPeriod"/>
            </a:pPr>
            <a:r>
              <a:rPr lang="en-US" sz="2200">
                <a:ea typeface="Times New Roman" panose="02020603050405020304" pitchFamily="18" charset="0"/>
                <a:cs typeface="Times New Roman" panose="02020603050405020304" pitchFamily="18" charset="0"/>
              </a:rPr>
              <a:t>IET</a:t>
            </a:r>
          </a:p>
          <a:p>
            <a:pPr marL="644525" lvl="1" indent="-457200">
              <a:buFont typeface="+mj-lt"/>
              <a:buAutoNum type="alphaLcPeriod"/>
            </a:pPr>
            <a:r>
              <a:rPr lang="en-US" sz="2200">
                <a:ea typeface="Times New Roman" panose="02020603050405020304" pitchFamily="18" charset="0"/>
                <a:cs typeface="Times New Roman" panose="02020603050405020304" pitchFamily="18" charset="0"/>
              </a:rPr>
              <a:t>New well-child measures</a:t>
            </a:r>
          </a:p>
          <a:p>
            <a:pPr marL="644525" lvl="1" indent="-457200">
              <a:buFont typeface="+mj-lt"/>
              <a:buAutoNum type="alphaLcPeriod"/>
            </a:pPr>
            <a:r>
              <a:rPr lang="en-US" sz="2200">
                <a:ea typeface="Times New Roman" panose="02020603050405020304" pitchFamily="18" charset="0"/>
                <a:cs typeface="Times New Roman" panose="02020603050405020304" pitchFamily="18" charset="0"/>
              </a:rPr>
              <a:t>Comprehensive Diabetes Care: Medical Attention for Nephropathy</a:t>
            </a:r>
          </a:p>
          <a:p>
            <a:pPr marL="644525" lvl="1" indent="-457200">
              <a:buFont typeface="+mj-lt"/>
              <a:buAutoNum type="alphaLcPeriod"/>
            </a:pPr>
            <a:r>
              <a:rPr lang="en-US" sz="2200">
                <a:ea typeface="Times New Roman" panose="02020603050405020304" pitchFamily="18" charset="0"/>
                <a:cs typeface="Times New Roman" panose="02020603050405020304" pitchFamily="18" charset="0"/>
              </a:rPr>
              <a:t>Global budget contract definition</a:t>
            </a:r>
          </a:p>
          <a:p>
            <a:pPr marL="457200" indent="-457200">
              <a:buFont typeface="+mj-lt"/>
              <a:buAutoNum type="arabicPeriod"/>
            </a:pPr>
            <a:r>
              <a:rPr lang="en-US" sz="2200">
                <a:ea typeface="Times New Roman" panose="02020603050405020304" pitchFamily="18" charset="0"/>
                <a:cs typeface="Times New Roman" panose="02020603050405020304" pitchFamily="18" charset="0"/>
              </a:rPr>
              <a:t>Taskforce’s role addressing health disparities</a:t>
            </a:r>
          </a:p>
          <a:p>
            <a:pPr marL="644525" lvl="1" indent="-457200">
              <a:buFont typeface="+mj-lt"/>
              <a:buAutoNum type="alphaLcPeriod"/>
            </a:pPr>
            <a:r>
              <a:rPr lang="en-US" sz="2200">
                <a:ea typeface="Times New Roman" panose="02020603050405020304" pitchFamily="18" charset="0"/>
                <a:cs typeface="Times New Roman" panose="02020603050405020304" pitchFamily="18" charset="0"/>
              </a:rPr>
              <a:t>Taskforce’s role contributing to health disparity reduction</a:t>
            </a:r>
          </a:p>
          <a:p>
            <a:pPr marL="644525" lvl="1" indent="-457200">
              <a:buFont typeface="+mj-lt"/>
              <a:buAutoNum type="alphaLcPeriod"/>
            </a:pPr>
            <a:r>
              <a:rPr lang="en-US" sz="2200">
                <a:ea typeface="Times New Roman" panose="02020603050405020304" pitchFamily="18" charset="0"/>
                <a:cs typeface="Times New Roman" panose="02020603050405020304" pitchFamily="18" charset="0"/>
              </a:rPr>
              <a:t>Debrief on the health equity stratification pilot</a:t>
            </a:r>
          </a:p>
          <a:p>
            <a:pPr marL="457200" indent="-457200">
              <a:buFont typeface="+mj-lt"/>
              <a:buAutoNum type="arabicPeriod"/>
            </a:pPr>
            <a:r>
              <a:rPr lang="en-US" sz="2200">
                <a:cs typeface="Times New Roman" panose="02020603050405020304" pitchFamily="18" charset="0"/>
              </a:rPr>
              <a:t>Decision whether to include hospital measures</a:t>
            </a:r>
          </a:p>
          <a:p>
            <a:pPr marL="457200" indent="-457200">
              <a:buFont typeface="+mj-lt"/>
              <a:buAutoNum type="arabicPeriod"/>
            </a:pPr>
            <a:r>
              <a:rPr lang="en-US" sz="2200">
                <a:cs typeface="Times New Roman" panose="02020603050405020304" pitchFamily="18" charset="0"/>
              </a:rPr>
              <a:t>Next steps</a:t>
            </a:r>
            <a:endParaRPr lang="en-US" sz="2200"/>
          </a:p>
        </p:txBody>
      </p:sp>
      <p:sp>
        <p:nvSpPr>
          <p:cNvPr id="5" name="Rectangle 4">
            <a:extLst>
              <a:ext uri="{FF2B5EF4-FFF2-40B4-BE49-F238E27FC236}">
                <a16:creationId xmlns:a16="http://schemas.microsoft.com/office/drawing/2014/main" id="{D3915D3D-656E-48AA-8D63-358A7E5AA453}"/>
              </a:ext>
            </a:extLst>
          </p:cNvPr>
          <p:cNvSpPr/>
          <p:nvPr/>
        </p:nvSpPr>
        <p:spPr>
          <a:xfrm>
            <a:off x="0" y="1598567"/>
            <a:ext cx="9144000" cy="2804620"/>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934335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58F2E-404B-4A6A-99EA-0CF96460C3C4}"/>
              </a:ext>
            </a:extLst>
          </p:cNvPr>
          <p:cNvSpPr>
            <a:spLocks noGrp="1"/>
          </p:cNvSpPr>
          <p:nvPr>
            <p:ph type="title"/>
          </p:nvPr>
        </p:nvSpPr>
        <p:spPr/>
        <p:txBody>
          <a:bodyPr/>
          <a:lstStyle/>
          <a:p>
            <a:r>
              <a:rPr lang="en-US"/>
              <a:t>Follow-up items from June 30</a:t>
            </a:r>
            <a:r>
              <a:rPr lang="en-US" baseline="30000"/>
              <a:t>th  </a:t>
            </a:r>
            <a:r>
              <a:rPr lang="en-US"/>
              <a:t>- IET </a:t>
            </a:r>
          </a:p>
        </p:txBody>
      </p:sp>
      <p:sp>
        <p:nvSpPr>
          <p:cNvPr id="3" name="Content Placeholder 2">
            <a:extLst>
              <a:ext uri="{FF2B5EF4-FFF2-40B4-BE49-F238E27FC236}">
                <a16:creationId xmlns:a16="http://schemas.microsoft.com/office/drawing/2014/main" id="{1953D2CD-AE7D-46A2-B199-7252CB2876DE}"/>
              </a:ext>
            </a:extLst>
          </p:cNvPr>
          <p:cNvSpPr>
            <a:spLocks noGrp="1"/>
          </p:cNvSpPr>
          <p:nvPr>
            <p:ph sz="half" idx="1"/>
          </p:nvPr>
        </p:nvSpPr>
        <p:spPr>
          <a:xfrm>
            <a:off x="330646" y="1150883"/>
            <a:ext cx="8247744" cy="4556234"/>
          </a:xfrm>
        </p:spPr>
        <p:txBody>
          <a:bodyPr/>
          <a:lstStyle/>
          <a:p>
            <a:r>
              <a:rPr lang="en-US" b="0"/>
              <a:t>During the June 30th Taskforce meeting, the Taskforce recommended deferring a decision on placement of Initiation and Engagement of Alcohol and Other Drug Abuse or Dependence Treatment (IET) within the Aligned Measure Set until after NCQA released new specifications for use during measurement years (MYs) 2020 and 2021.  </a:t>
            </a:r>
          </a:p>
          <a:p>
            <a:pPr lvl="1"/>
            <a:r>
              <a:rPr lang="en-US" b="0"/>
              <a:t>As a reminder, during the January 22nd meeting, the Taskforce tentatively endorsed moving of the “IET” measure to the Menu Set.</a:t>
            </a:r>
          </a:p>
          <a:p>
            <a:pPr lvl="1"/>
            <a:endParaRPr lang="en-US" sz="1000" b="0"/>
          </a:p>
          <a:p>
            <a:r>
              <a:rPr lang="en-US" b="0"/>
              <a:t>Today, we need to finalize placement of the IET measure and discuss potential options to include a substance use measure in the Core.</a:t>
            </a:r>
          </a:p>
          <a:p>
            <a:endParaRPr lang="en-US" b="0"/>
          </a:p>
        </p:txBody>
      </p:sp>
    </p:spTree>
    <p:extLst>
      <p:ext uri="{BB962C8B-B14F-4D97-AF65-F5344CB8AC3E}">
        <p14:creationId xmlns:p14="http://schemas.microsoft.com/office/powerpoint/2010/main" val="335317789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58F2E-404B-4A6A-99EA-0CF96460C3C4}"/>
              </a:ext>
            </a:extLst>
          </p:cNvPr>
          <p:cNvSpPr>
            <a:spLocks noGrp="1"/>
          </p:cNvSpPr>
          <p:nvPr>
            <p:ph type="title"/>
          </p:nvPr>
        </p:nvSpPr>
        <p:spPr/>
        <p:txBody>
          <a:bodyPr/>
          <a:lstStyle/>
          <a:p>
            <a:r>
              <a:rPr lang="en-US"/>
              <a:t>Follow-up items from June 30</a:t>
            </a:r>
            <a:r>
              <a:rPr lang="en-US" baseline="30000"/>
              <a:t>th  </a:t>
            </a:r>
            <a:r>
              <a:rPr lang="en-US"/>
              <a:t>- IET </a:t>
            </a:r>
          </a:p>
        </p:txBody>
      </p:sp>
      <p:sp>
        <p:nvSpPr>
          <p:cNvPr id="3" name="Content Placeholder 2">
            <a:extLst>
              <a:ext uri="{FF2B5EF4-FFF2-40B4-BE49-F238E27FC236}">
                <a16:creationId xmlns:a16="http://schemas.microsoft.com/office/drawing/2014/main" id="{1953D2CD-AE7D-46A2-B199-7252CB2876DE}"/>
              </a:ext>
            </a:extLst>
          </p:cNvPr>
          <p:cNvSpPr>
            <a:spLocks noGrp="1"/>
          </p:cNvSpPr>
          <p:nvPr>
            <p:ph sz="half" idx="1"/>
          </p:nvPr>
        </p:nvSpPr>
        <p:spPr>
          <a:xfrm>
            <a:off x="344713" y="1058909"/>
            <a:ext cx="8520991" cy="5496635"/>
          </a:xfrm>
        </p:spPr>
        <p:txBody>
          <a:bodyPr/>
          <a:lstStyle/>
          <a:p>
            <a:r>
              <a:rPr lang="en-US" b="0"/>
              <a:t>Prior to this meeting, Taskforce staff distributed new specifications which include the following changes:</a:t>
            </a:r>
          </a:p>
          <a:p>
            <a:pPr lvl="1"/>
            <a:r>
              <a:rPr lang="en-US" b="0"/>
              <a:t>Clarified the Episode Date when detoxification occurs during an acute inpatient stay. </a:t>
            </a:r>
          </a:p>
          <a:p>
            <a:pPr lvl="1"/>
            <a:r>
              <a:rPr lang="en-US" b="0"/>
              <a:t>Updated the step 3 instructions for ED and observation visits that result in an inpatient stay, to make them consistent with instructions in the Definitions section. </a:t>
            </a:r>
          </a:p>
          <a:p>
            <a:pPr lvl="1"/>
            <a:r>
              <a:rPr lang="en-US" b="0"/>
              <a:t>Added value sets for opioid treatment services that are billed weekly or monthly to the denominator and numerators.</a:t>
            </a:r>
          </a:p>
          <a:p>
            <a:pPr lvl="1"/>
            <a:r>
              <a:rPr lang="en-US" b="0"/>
              <a:t>Updated the continuous enrollment period.</a:t>
            </a:r>
          </a:p>
          <a:p>
            <a:pPr lvl="1"/>
            <a:endParaRPr lang="en-US" sz="300" b="0"/>
          </a:p>
          <a:p>
            <a:r>
              <a:rPr lang="en-US" b="0"/>
              <a:t>These changes are minor.  They do not address concerns raised by Taskforce members.</a:t>
            </a:r>
          </a:p>
          <a:p>
            <a:pPr lvl="1"/>
            <a:r>
              <a:rPr lang="en-US" b="0"/>
              <a:t>The planned major IET revisions will be released for public comment in February 2021; any changes will be finalized after that.</a:t>
            </a:r>
          </a:p>
          <a:p>
            <a:endParaRPr lang="en-US" b="0"/>
          </a:p>
        </p:txBody>
      </p:sp>
    </p:spTree>
    <p:extLst>
      <p:ext uri="{BB962C8B-B14F-4D97-AF65-F5344CB8AC3E}">
        <p14:creationId xmlns:p14="http://schemas.microsoft.com/office/powerpoint/2010/main" val="25949099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58F2E-404B-4A6A-99EA-0CF96460C3C4}"/>
              </a:ext>
            </a:extLst>
          </p:cNvPr>
          <p:cNvSpPr>
            <a:spLocks noGrp="1"/>
          </p:cNvSpPr>
          <p:nvPr>
            <p:ph type="title"/>
          </p:nvPr>
        </p:nvSpPr>
        <p:spPr/>
        <p:txBody>
          <a:bodyPr/>
          <a:lstStyle/>
          <a:p>
            <a:r>
              <a:rPr lang="en-US"/>
              <a:t>Follow-up items from June 30</a:t>
            </a:r>
            <a:r>
              <a:rPr lang="en-US" baseline="30000"/>
              <a:t>th  </a:t>
            </a:r>
            <a:r>
              <a:rPr lang="en-US"/>
              <a:t>- IET </a:t>
            </a:r>
          </a:p>
        </p:txBody>
      </p:sp>
      <p:sp>
        <p:nvSpPr>
          <p:cNvPr id="3" name="Content Placeholder 2">
            <a:extLst>
              <a:ext uri="{FF2B5EF4-FFF2-40B4-BE49-F238E27FC236}">
                <a16:creationId xmlns:a16="http://schemas.microsoft.com/office/drawing/2014/main" id="{1953D2CD-AE7D-46A2-B199-7252CB2876DE}"/>
              </a:ext>
            </a:extLst>
          </p:cNvPr>
          <p:cNvSpPr>
            <a:spLocks noGrp="1"/>
          </p:cNvSpPr>
          <p:nvPr>
            <p:ph sz="half" idx="1"/>
          </p:nvPr>
        </p:nvSpPr>
        <p:spPr>
          <a:xfrm>
            <a:off x="344711" y="1186561"/>
            <a:ext cx="8073573" cy="4556234"/>
          </a:xfrm>
        </p:spPr>
        <p:txBody>
          <a:bodyPr/>
          <a:lstStyle/>
          <a:p>
            <a:r>
              <a:rPr lang="en-US" b="0" dirty="0"/>
              <a:t>Given that Taskforce concerns were not addressed with the measure in the HEDIS MY 2020 and 2021 specifications, does the Taskforce wish to:</a:t>
            </a:r>
          </a:p>
          <a:p>
            <a:pPr lvl="1"/>
            <a:r>
              <a:rPr lang="en-US" b="0" dirty="0"/>
              <a:t>finalize its recommendation to move IET to the Menu for 2021</a:t>
            </a:r>
          </a:p>
          <a:p>
            <a:pPr marL="346075" lvl="1" indent="0" algn="ctr">
              <a:buNone/>
            </a:pPr>
            <a:r>
              <a:rPr lang="en-US" b="0" dirty="0"/>
              <a:t>and</a:t>
            </a:r>
          </a:p>
          <a:p>
            <a:pPr lvl="1"/>
            <a:r>
              <a:rPr lang="en-US" b="0" dirty="0"/>
              <a:t>defer a final decision on moving the to-be-revised measure into the Core Set for 2022 until after the significant changes are finalized in 2021?</a:t>
            </a:r>
          </a:p>
          <a:p>
            <a:pPr marL="0" indent="0">
              <a:buNone/>
            </a:pPr>
            <a:endParaRPr lang="en-US" b="0" dirty="0"/>
          </a:p>
        </p:txBody>
      </p:sp>
    </p:spTree>
    <p:extLst>
      <p:ext uri="{BB962C8B-B14F-4D97-AF65-F5344CB8AC3E}">
        <p14:creationId xmlns:p14="http://schemas.microsoft.com/office/powerpoint/2010/main" val="263896556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58F2E-404B-4A6A-99EA-0CF96460C3C4}"/>
              </a:ext>
            </a:extLst>
          </p:cNvPr>
          <p:cNvSpPr>
            <a:spLocks noGrp="1"/>
          </p:cNvSpPr>
          <p:nvPr>
            <p:ph type="title"/>
          </p:nvPr>
        </p:nvSpPr>
        <p:spPr/>
        <p:txBody>
          <a:bodyPr/>
          <a:lstStyle/>
          <a:p>
            <a:r>
              <a:rPr lang="en-US"/>
              <a:t>Follow-up items from June 30</a:t>
            </a:r>
            <a:r>
              <a:rPr lang="en-US" baseline="30000"/>
              <a:t>th  </a:t>
            </a:r>
            <a:r>
              <a:rPr lang="en-US"/>
              <a:t>- new well-child measures</a:t>
            </a:r>
          </a:p>
        </p:txBody>
      </p:sp>
      <p:sp>
        <p:nvSpPr>
          <p:cNvPr id="3" name="Content Placeholder 2">
            <a:extLst>
              <a:ext uri="{FF2B5EF4-FFF2-40B4-BE49-F238E27FC236}">
                <a16:creationId xmlns:a16="http://schemas.microsoft.com/office/drawing/2014/main" id="{1953D2CD-AE7D-46A2-B199-7252CB2876DE}"/>
              </a:ext>
            </a:extLst>
          </p:cNvPr>
          <p:cNvSpPr>
            <a:spLocks noGrp="1"/>
          </p:cNvSpPr>
          <p:nvPr>
            <p:ph sz="half" idx="1"/>
          </p:nvPr>
        </p:nvSpPr>
        <p:spPr>
          <a:xfrm>
            <a:off x="344713" y="1357085"/>
            <a:ext cx="8073573" cy="4556234"/>
          </a:xfrm>
        </p:spPr>
        <p:txBody>
          <a:bodyPr/>
          <a:lstStyle/>
          <a:p>
            <a:r>
              <a:rPr lang="en-US" b="0" dirty="0"/>
              <a:t>During the June 30</a:t>
            </a:r>
            <a:r>
              <a:rPr lang="en-US" b="0" baseline="30000" dirty="0"/>
              <a:t>th</a:t>
            </a:r>
            <a:r>
              <a:rPr lang="en-US" b="0" dirty="0"/>
              <a:t> Taskforce meeting, a Taskforce member shared that on July 1</a:t>
            </a:r>
            <a:r>
              <a:rPr lang="en-US" b="0" baseline="30000" dirty="0"/>
              <a:t>st</a:t>
            </a:r>
            <a:r>
              <a:rPr lang="en-US" b="0" dirty="0"/>
              <a:t> NCQA would be releasing significant changes to the Well-Child Visits in the First 15 Months of Life, Well-Child Visits in the 3rd, 4th, 5th, and 6th Years of Life and Adolescent Well-Care Visit measures.  These measures are in the 2020 Aligned Measure Set with Monitoring status. </a:t>
            </a:r>
          </a:p>
          <a:p>
            <a:r>
              <a:rPr lang="en-US" b="0" dirty="0"/>
              <a:t>In advance of this meeting, Taskforce staff distributed a memo outlining the significant specification changes and recommended that the Taskforce replace the old versions of the measures with the new Well-Child Visits in the First 30 Months of Life and Child and Adolescent Well-Care Visits in the Monitoring Set for 2021.</a:t>
            </a:r>
          </a:p>
          <a:p>
            <a:endParaRPr lang="en-US" sz="1000" b="0" dirty="0"/>
          </a:p>
          <a:p>
            <a:r>
              <a:rPr lang="en-US" dirty="0"/>
              <a:t>Are there any concerns with this recommendation?</a:t>
            </a:r>
          </a:p>
        </p:txBody>
      </p:sp>
    </p:spTree>
    <p:extLst>
      <p:ext uri="{BB962C8B-B14F-4D97-AF65-F5344CB8AC3E}">
        <p14:creationId xmlns:p14="http://schemas.microsoft.com/office/powerpoint/2010/main" val="35714140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6A84D-861D-49FF-A6E1-4D3B451B4233}"/>
              </a:ext>
            </a:extLst>
          </p:cNvPr>
          <p:cNvSpPr>
            <a:spLocks noGrp="1"/>
          </p:cNvSpPr>
          <p:nvPr>
            <p:ph type="title"/>
          </p:nvPr>
        </p:nvSpPr>
        <p:spPr/>
        <p:txBody>
          <a:bodyPr/>
          <a:lstStyle/>
          <a:p>
            <a:r>
              <a:rPr lang="en-US"/>
              <a:t>Medical Attention for Nephropathy</a:t>
            </a:r>
          </a:p>
        </p:txBody>
      </p:sp>
      <p:sp>
        <p:nvSpPr>
          <p:cNvPr id="3" name="Content Placeholder 2">
            <a:extLst>
              <a:ext uri="{FF2B5EF4-FFF2-40B4-BE49-F238E27FC236}">
                <a16:creationId xmlns:a16="http://schemas.microsoft.com/office/drawing/2014/main" id="{8989814F-FC5D-4A13-8BC1-8DA2DF103CD5}"/>
              </a:ext>
            </a:extLst>
          </p:cNvPr>
          <p:cNvSpPr>
            <a:spLocks noGrp="1"/>
          </p:cNvSpPr>
          <p:nvPr>
            <p:ph sz="half" idx="1"/>
          </p:nvPr>
        </p:nvSpPr>
        <p:spPr/>
        <p:txBody>
          <a:bodyPr/>
          <a:lstStyle/>
          <a:p>
            <a:pPr>
              <a:spcAft>
                <a:spcPts val="300"/>
              </a:spcAft>
            </a:pPr>
            <a:r>
              <a:rPr lang="en-US" b="0" dirty="0"/>
              <a:t>As part of NCQA’s HEDIS changes released on 7/1, NCQA retired the Comprehensive Diabetes Care: Medical Attention for Nephropathy indicator for the commercial and Medicaid product lines.</a:t>
            </a:r>
          </a:p>
          <a:p>
            <a:pPr lvl="1">
              <a:spcAft>
                <a:spcPts val="300"/>
              </a:spcAft>
            </a:pPr>
            <a:r>
              <a:rPr lang="en-US" b="0" dirty="0"/>
              <a:t>It was retired because NCQA received feedback that this indicator is not precise enough to meet the needs of kidney health evaluation as an aspect of diabetes management.  It is replaced by the "Kidney Health Evaluation for Patients with Kidney Disease" measure.</a:t>
            </a:r>
          </a:p>
          <a:p>
            <a:r>
              <a:rPr lang="en-US" b="0" dirty="0"/>
              <a:t>This measure is currently part of the Monitoring Set.</a:t>
            </a:r>
            <a:endParaRPr lang="en-US" sz="1000" dirty="0"/>
          </a:p>
          <a:p>
            <a:r>
              <a:rPr lang="en-US" dirty="0"/>
              <a:t>Because plans will no longer be required to report this measures and benchmarks will no longer be available, does the Taskforce agree with a staff recommendation to remove Comprehensive Diabetes Care: Medical Attention for Nephropathy from the Monitoring Set?</a:t>
            </a:r>
          </a:p>
        </p:txBody>
      </p:sp>
    </p:spTree>
    <p:extLst>
      <p:ext uri="{BB962C8B-B14F-4D97-AF65-F5344CB8AC3E}">
        <p14:creationId xmlns:p14="http://schemas.microsoft.com/office/powerpoint/2010/main" val="312646421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58F2E-404B-4A6A-99EA-0CF96460C3C4}"/>
              </a:ext>
            </a:extLst>
          </p:cNvPr>
          <p:cNvSpPr>
            <a:spLocks noGrp="1"/>
          </p:cNvSpPr>
          <p:nvPr>
            <p:ph type="title"/>
          </p:nvPr>
        </p:nvSpPr>
        <p:spPr/>
        <p:txBody>
          <a:bodyPr/>
          <a:lstStyle/>
          <a:p>
            <a:r>
              <a:rPr lang="en-US"/>
              <a:t>Follow-up items from June 30</a:t>
            </a:r>
            <a:r>
              <a:rPr lang="en-US" baseline="30000"/>
              <a:t>th  </a:t>
            </a:r>
            <a:r>
              <a:rPr lang="en-US"/>
              <a:t>- global budget contract definition</a:t>
            </a:r>
          </a:p>
        </p:txBody>
      </p:sp>
      <p:sp>
        <p:nvSpPr>
          <p:cNvPr id="3" name="Content Placeholder 2">
            <a:extLst>
              <a:ext uri="{FF2B5EF4-FFF2-40B4-BE49-F238E27FC236}">
                <a16:creationId xmlns:a16="http://schemas.microsoft.com/office/drawing/2014/main" id="{1953D2CD-AE7D-46A2-B199-7252CB2876DE}"/>
              </a:ext>
            </a:extLst>
          </p:cNvPr>
          <p:cNvSpPr>
            <a:spLocks noGrp="1"/>
          </p:cNvSpPr>
          <p:nvPr>
            <p:ph sz="half" idx="1"/>
          </p:nvPr>
        </p:nvSpPr>
        <p:spPr>
          <a:xfrm>
            <a:off x="535213" y="1150883"/>
            <a:ext cx="8073573" cy="5038902"/>
          </a:xfrm>
        </p:spPr>
        <p:txBody>
          <a:bodyPr/>
          <a:lstStyle/>
          <a:p>
            <a:r>
              <a:rPr lang="en-US" b="0" dirty="0"/>
              <a:t>During the June 30</a:t>
            </a:r>
            <a:r>
              <a:rPr lang="en-US" b="0" baseline="30000" dirty="0"/>
              <a:t>th</a:t>
            </a:r>
            <a:r>
              <a:rPr lang="en-US" b="0" dirty="0"/>
              <a:t> Taskforce meeting, Taskforce staff shared a proposed definition of “global budget contracts” to be used in the next Quality Measure Catalogue collection and in the 2021 Aligned Measure Set Implementation Parameters.</a:t>
            </a:r>
          </a:p>
          <a:p>
            <a:pPr>
              <a:spcAft>
                <a:spcPts val="300"/>
              </a:spcAft>
            </a:pPr>
            <a:r>
              <a:rPr lang="en-US" b="0" dirty="0"/>
              <a:t>We received the following recommended edits from Taskforce members:</a:t>
            </a:r>
          </a:p>
          <a:p>
            <a:pPr lvl="1">
              <a:spcAft>
                <a:spcPts val="300"/>
              </a:spcAft>
            </a:pPr>
            <a:r>
              <a:rPr lang="en-US" b="0" dirty="0"/>
              <a:t>make explicit that there is a financial incentive for achieving a budget, </a:t>
            </a:r>
          </a:p>
          <a:p>
            <a:pPr lvl="1">
              <a:spcAft>
                <a:spcPts val="300"/>
              </a:spcAft>
            </a:pPr>
            <a:r>
              <a:rPr lang="en-US" b="0" dirty="0"/>
              <a:t>modify footnote 1 to indicate other services that may be included in a contract and</a:t>
            </a:r>
          </a:p>
          <a:p>
            <a:pPr lvl="1"/>
            <a:r>
              <a:rPr lang="en-US" b="0" dirty="0"/>
              <a:t>include contracts for which there is a standalone quality incentive to a global budget contract representing the same patient population.</a:t>
            </a:r>
          </a:p>
          <a:p>
            <a:r>
              <a:rPr lang="en-US" b="0" dirty="0"/>
              <a:t>The next slide provides an updated definition for Taskforce review.</a:t>
            </a:r>
          </a:p>
        </p:txBody>
      </p:sp>
    </p:spTree>
    <p:extLst>
      <p:ext uri="{BB962C8B-B14F-4D97-AF65-F5344CB8AC3E}">
        <p14:creationId xmlns:p14="http://schemas.microsoft.com/office/powerpoint/2010/main" val="1620206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ags/tag3.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heme/theme1.xml><?xml version="1.0" encoding="utf-8"?>
<a:theme xmlns:a="http://schemas.openxmlformats.org/drawingml/2006/main" name="EOHH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d29a8555-db37-4257-91ea-e6d336cdedf2">
      <UserInfo>
        <DisplayName>Michael Bailit</DisplayName>
        <AccountId>22</AccountId>
        <AccountType/>
      </UserInfo>
      <UserInfo>
        <DisplayName>Deepti Kanneganti</DisplayName>
        <AccountId>15</AccountId>
        <AccountType/>
      </UserInfo>
      <UserInfo>
        <DisplayName>Justine Zayhowski</DisplayName>
        <AccountId>2633</AccountId>
        <AccountType/>
      </UserInfo>
      <UserInfo>
        <DisplayName>Lisa.Ahlgren@state.ma.us</DisplayName>
        <AccountId>3175</AccountId>
        <AccountType/>
      </UserInfo>
      <UserInfo>
        <DisplayName>Jennifer Sayles</DisplayName>
        <AccountId>4142</AccountId>
        <AccountType/>
      </UserInfo>
      <UserInfo>
        <DisplayName>Mary Beth Dyer</DisplayName>
        <AccountId>20</AccountId>
        <AccountType/>
      </UserInfo>
      <UserInfo>
        <DisplayName>Beth Waldman</DisplayName>
        <AccountId>37</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3F9B95F2EE52B4E9FB130DEE3F78C09" ma:contentTypeVersion="6" ma:contentTypeDescription="Create a new document." ma:contentTypeScope="" ma:versionID="ca0602ea54f9c51bfa1c05d1f8c9206a">
  <xsd:schema xmlns:xsd="http://www.w3.org/2001/XMLSchema" xmlns:xs="http://www.w3.org/2001/XMLSchema" xmlns:p="http://schemas.microsoft.com/office/2006/metadata/properties" xmlns:ns2="d29a8555-db37-4257-91ea-e6d336cdedf2" xmlns:ns3="34dc536f-1af3-405a-935d-0fb3b6674883" targetNamespace="http://schemas.microsoft.com/office/2006/metadata/properties" ma:root="true" ma:fieldsID="dc67b3305e56f01fc9e637268d932d2d" ns2:_="" ns3:_="">
    <xsd:import namespace="d29a8555-db37-4257-91ea-e6d336cdedf2"/>
    <xsd:import namespace="34dc536f-1af3-405a-935d-0fb3b667488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9a8555-db37-4257-91ea-e6d336cdedf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dc536f-1af3-405a-935d-0fb3b667488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D51BB9-DEB6-4460-8125-E187CA6439EC}">
  <ds:schemaRefs>
    <ds:schemaRef ds:uri="34dc536f-1af3-405a-935d-0fb3b6674883"/>
    <ds:schemaRef ds:uri="d29a8555-db37-4257-91ea-e6d336cdedf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462C3C6-3E64-4F66-8292-8DAEACA6EE62}">
  <ds:schemaRefs>
    <ds:schemaRef ds:uri="http://schemas.microsoft.com/sharepoint/v3/contenttype/forms"/>
  </ds:schemaRefs>
</ds:datastoreItem>
</file>

<file path=customXml/itemProps3.xml><?xml version="1.0" encoding="utf-8"?>
<ds:datastoreItem xmlns:ds="http://schemas.openxmlformats.org/officeDocument/2006/customXml" ds:itemID="{D24B3E7B-01D0-4970-87CF-A4034D29831A}">
  <ds:schemaRefs>
    <ds:schemaRef ds:uri="34dc536f-1af3-405a-935d-0fb3b6674883"/>
    <ds:schemaRef ds:uri="d29a8555-db37-4257-91ea-e6d336cdedf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Quality Measurement Taskforce Meeting 19</Template>
  <TotalTime>0</TotalTime>
  <Words>2464</Words>
  <Application>Microsoft Office PowerPoint</Application>
  <PresentationFormat>On-screen Show (4:3)</PresentationFormat>
  <Paragraphs>202</Paragraphs>
  <Slides>27</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Book Antiqua</vt:lpstr>
      <vt:lpstr>Calibri</vt:lpstr>
      <vt:lpstr>Courier New</vt:lpstr>
      <vt:lpstr>Symbol</vt:lpstr>
      <vt:lpstr>Wingdings</vt:lpstr>
      <vt:lpstr>Wingdings 2</vt:lpstr>
      <vt:lpstr>EOHHS</vt:lpstr>
      <vt:lpstr>PowerPoint Presentation</vt:lpstr>
      <vt:lpstr>Agenda</vt:lpstr>
      <vt:lpstr>Agenda</vt:lpstr>
      <vt:lpstr>Follow-up items from June 30th  - IET </vt:lpstr>
      <vt:lpstr>Follow-up items from June 30th  - IET </vt:lpstr>
      <vt:lpstr>Follow-up items from June 30th  - IET </vt:lpstr>
      <vt:lpstr>Follow-up items from June 30th  - new well-child measures</vt:lpstr>
      <vt:lpstr>Medical Attention for Nephropathy</vt:lpstr>
      <vt:lpstr>Follow-up items from June 30th  - global budget contract definition</vt:lpstr>
      <vt:lpstr>Follow-up items from June 30th  - global budget contract definition</vt:lpstr>
      <vt:lpstr>Agenda</vt:lpstr>
      <vt:lpstr>Taskforce’s role addressing health disparities</vt:lpstr>
      <vt:lpstr>Taskforce’s role addressing health disparities – Taskforce charge</vt:lpstr>
      <vt:lpstr>Taskforce’s role addressing health disparities – Taskforce charge</vt:lpstr>
      <vt:lpstr>Taskforce’s role addressing health disparities</vt:lpstr>
      <vt:lpstr>Taskforce’s role addressing health disparities – DSRIC Health Equity Subcommittee</vt:lpstr>
      <vt:lpstr>Taskforce’s role addressing health disparities – potential areas of opportunity</vt:lpstr>
      <vt:lpstr>Taskforce’s role addressing health disparities – potential areas of opportunity</vt:lpstr>
      <vt:lpstr>Taskforce’s role addressing health disparities – potential areas of opportunity</vt:lpstr>
      <vt:lpstr>Taskforce’s role addressing health disparities – potential areas of opportunity</vt:lpstr>
      <vt:lpstr>Taskforce’s role addressing health disparities – potential areas of opportunity</vt:lpstr>
      <vt:lpstr>Stratification of measures to understand equities and disparities</vt:lpstr>
      <vt:lpstr>Agenda</vt:lpstr>
      <vt:lpstr>Decision whether to include hospital measures in the 2022 measure set</vt:lpstr>
      <vt:lpstr>Decision whether to include hospital measures in the 2022 measure set</vt:lpstr>
      <vt:lpstr>Agenda</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Deepti Kanneganti</dc:creator>
  <cp:lastModifiedBy>Justine Zayhowski</cp:lastModifiedBy>
  <cp:revision>1</cp:revision>
  <cp:lastPrinted>2020-07-28T12:20:51Z</cp:lastPrinted>
  <dcterms:created xsi:type="dcterms:W3CDTF">2018-07-16T19:03:48Z</dcterms:created>
  <dcterms:modified xsi:type="dcterms:W3CDTF">2020-07-29T12:51:51Z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0x010100F3F9B95F2EE52B4E9FB130DEE3F78C09</vt:lpwstr>
  </property>
</Properties>
</file>