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Lst>
  <p:notesMasterIdLst>
    <p:notesMasterId r:id="rId24"/>
  </p:notesMasterIdLst>
  <p:handoutMasterIdLst>
    <p:handoutMasterId r:id="rId25"/>
  </p:handoutMasterIdLst>
  <p:sldIdLst>
    <p:sldId id="483" r:id="rId5"/>
    <p:sldId id="1429" r:id="rId6"/>
    <p:sldId id="1440" r:id="rId7"/>
    <p:sldId id="1444" r:id="rId8"/>
    <p:sldId id="1445" r:id="rId9"/>
    <p:sldId id="1446" r:id="rId10"/>
    <p:sldId id="1447" r:id="rId11"/>
    <p:sldId id="1448" r:id="rId12"/>
    <p:sldId id="1449" r:id="rId13"/>
    <p:sldId id="1441" r:id="rId14"/>
    <p:sldId id="1450" r:id="rId15"/>
    <p:sldId id="1451" r:id="rId16"/>
    <p:sldId id="1452" r:id="rId17"/>
    <p:sldId id="1442" r:id="rId18"/>
    <p:sldId id="1454" r:id="rId19"/>
    <p:sldId id="1455" r:id="rId20"/>
    <p:sldId id="1456" r:id="rId21"/>
    <p:sldId id="1443" r:id="rId22"/>
    <p:sldId id="1439" r:id="rId23"/>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385" clrIdx="2"/>
  <p:cmAuthor id="9" name="Justine Zayhowski" initials="JZ" lastIdx="31" clrIdx="9"/>
  <p:cmAuthor id="3" name="Cristi Carman" initials="CC" lastIdx="0" clrIdx="3"/>
  <p:cmAuthor id="10" name="Ahlgren, Lisa" initials="AL" lastIdx="1" clrIdx="10">
    <p:extLst>
      <p:ext uri="{19B8F6BF-5375-455C-9EA6-DF929625EA0E}">
        <p15:presenceInfo xmlns:p15="http://schemas.microsoft.com/office/powerpoint/2012/main" userId="S-1-5-21-320818509-2549926932-657949529-5936" providerId="AD"/>
      </p:ext>
    </p:extLst>
  </p:cmAuthor>
  <p:cmAuthor id="4" name="Deepti Kanneganti" initials="DK" lastIdx="316" clrIdx="4"/>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5" name="Deepti Kanneganti" initials="DK [2]" lastIdx="1" clrIdx="5"/>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13366"/>
    <a:srgbClr val="FFC000"/>
    <a:srgbClr val="ED7D31"/>
    <a:srgbClr val="002060"/>
    <a:srgbClr val="023467"/>
    <a:srgbClr val="70AD47"/>
    <a:srgbClr val="F4CFCC"/>
    <a:srgbClr val="DCE6F1"/>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938A2-4ADB-48D2-AAEE-07C244CE890C}" v="29" dt="2020-09-04T17:49:54.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9/4/2020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9/4/2020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minorityhealth/strategies2016/index.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#38</a:t>
            </a:r>
          </a:p>
          <a:p>
            <a:pPr marL="0" indent="0" algn="ctr">
              <a:buNone/>
            </a:pPr>
            <a:r>
              <a:rPr lang="en-US" dirty="0"/>
              <a:t>September 9, 2020</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Revisit Guiding Principles for Use of the Aligned Measure Set in Contracts</a:t>
            </a:r>
          </a:p>
          <a:p>
            <a:pPr marL="457200" indent="-457200">
              <a:buFont typeface="+mj-lt"/>
              <a:buAutoNum type="arabicPeriod"/>
            </a:pPr>
            <a:r>
              <a:rPr lang="en-US" sz="2200" dirty="0">
                <a:cs typeface="Times New Roman" panose="02020603050405020304" pitchFamily="18" charset="0"/>
              </a:rPr>
              <a:t>Revisit Developmental Measure Priorities </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256923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336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A579-8D61-4B96-A571-B523A7C0C2CF}"/>
              </a:ext>
            </a:extLst>
          </p:cNvPr>
          <p:cNvSpPr>
            <a:spLocks noGrp="1"/>
          </p:cNvSpPr>
          <p:nvPr>
            <p:ph type="title"/>
          </p:nvPr>
        </p:nvSpPr>
        <p:spPr/>
        <p:txBody>
          <a:bodyPr/>
          <a:lstStyle/>
          <a:p>
            <a:r>
              <a:rPr lang="en-US" dirty="0"/>
              <a:t>Revisit Developmental Measure Priorities</a:t>
            </a:r>
          </a:p>
        </p:txBody>
      </p:sp>
      <p:sp>
        <p:nvSpPr>
          <p:cNvPr id="3" name="Content Placeholder 2">
            <a:extLst>
              <a:ext uri="{FF2B5EF4-FFF2-40B4-BE49-F238E27FC236}">
                <a16:creationId xmlns:a16="http://schemas.microsoft.com/office/drawing/2014/main" id="{BDACA110-6843-41C5-88A0-E38D6C9641F0}"/>
              </a:ext>
            </a:extLst>
          </p:cNvPr>
          <p:cNvSpPr>
            <a:spLocks noGrp="1"/>
          </p:cNvSpPr>
          <p:nvPr>
            <p:ph sz="half" idx="1"/>
          </p:nvPr>
        </p:nvSpPr>
        <p:spPr/>
        <p:txBody>
          <a:bodyPr/>
          <a:lstStyle/>
          <a:p>
            <a:r>
              <a:rPr lang="en-US" b="0" dirty="0"/>
              <a:t>During the August 12</a:t>
            </a:r>
            <a:r>
              <a:rPr lang="en-US" b="0" baseline="30000" dirty="0"/>
              <a:t>th</a:t>
            </a:r>
            <a:r>
              <a:rPr lang="en-US" b="0" dirty="0"/>
              <a:t> Taskforce meeting, Taskforce staff committed to developing options for developmental priorities through 2021 for discussion during the September Taskforce meeting.</a:t>
            </a:r>
          </a:p>
          <a:p>
            <a:r>
              <a:rPr lang="en-US" b="0" dirty="0"/>
              <a:t>The next slide displays a recommended approach to address developmental measure goals for which we seek your feedback.</a:t>
            </a:r>
          </a:p>
        </p:txBody>
      </p:sp>
    </p:spTree>
    <p:extLst>
      <p:ext uri="{BB962C8B-B14F-4D97-AF65-F5344CB8AC3E}">
        <p14:creationId xmlns:p14="http://schemas.microsoft.com/office/powerpoint/2010/main" val="15628085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A579-8D61-4B96-A571-B523A7C0C2CF}"/>
              </a:ext>
            </a:extLst>
          </p:cNvPr>
          <p:cNvSpPr>
            <a:spLocks noGrp="1"/>
          </p:cNvSpPr>
          <p:nvPr>
            <p:ph type="title"/>
          </p:nvPr>
        </p:nvSpPr>
        <p:spPr/>
        <p:txBody>
          <a:bodyPr/>
          <a:lstStyle/>
          <a:p>
            <a:r>
              <a:rPr lang="en-US" dirty="0"/>
              <a:t>Revisit Developmental Measure Priorities</a:t>
            </a:r>
          </a:p>
        </p:txBody>
      </p:sp>
      <p:graphicFrame>
        <p:nvGraphicFramePr>
          <p:cNvPr id="9" name="Table 8">
            <a:extLst>
              <a:ext uri="{FF2B5EF4-FFF2-40B4-BE49-F238E27FC236}">
                <a16:creationId xmlns:a16="http://schemas.microsoft.com/office/drawing/2014/main" id="{481D0D57-A787-4497-BBEA-78D8B8134B13}"/>
              </a:ext>
            </a:extLst>
          </p:cNvPr>
          <p:cNvGraphicFramePr>
            <a:graphicFrameLocks noGrp="1"/>
          </p:cNvGraphicFramePr>
          <p:nvPr>
            <p:extLst>
              <p:ext uri="{D42A27DB-BD31-4B8C-83A1-F6EECF244321}">
                <p14:modId xmlns:p14="http://schemas.microsoft.com/office/powerpoint/2010/main" val="3944221106"/>
              </p:ext>
            </p:extLst>
          </p:nvPr>
        </p:nvGraphicFramePr>
        <p:xfrm>
          <a:off x="225080" y="1364572"/>
          <a:ext cx="8848580" cy="3843392"/>
        </p:xfrm>
        <a:graphic>
          <a:graphicData uri="http://schemas.openxmlformats.org/drawingml/2006/table">
            <a:tbl>
              <a:tblPr firstRow="1" firstCol="1" bandRow="1"/>
              <a:tblGrid>
                <a:gridCol w="2898673">
                  <a:extLst>
                    <a:ext uri="{9D8B030D-6E8A-4147-A177-3AD203B41FA5}">
                      <a16:colId xmlns:a16="http://schemas.microsoft.com/office/drawing/2014/main" val="494580154"/>
                    </a:ext>
                  </a:extLst>
                </a:gridCol>
                <a:gridCol w="4444662">
                  <a:extLst>
                    <a:ext uri="{9D8B030D-6E8A-4147-A177-3AD203B41FA5}">
                      <a16:colId xmlns:a16="http://schemas.microsoft.com/office/drawing/2014/main" val="2969572454"/>
                    </a:ext>
                  </a:extLst>
                </a:gridCol>
                <a:gridCol w="1505245">
                  <a:extLst>
                    <a:ext uri="{9D8B030D-6E8A-4147-A177-3AD203B41FA5}">
                      <a16:colId xmlns:a16="http://schemas.microsoft.com/office/drawing/2014/main" val="3252464874"/>
                    </a:ext>
                  </a:extLst>
                </a:gridCol>
              </a:tblGrid>
              <a:tr h="551552">
                <a:tc>
                  <a:txBody>
                    <a:bodyPr/>
                    <a:lstStyle/>
                    <a:p>
                      <a:pPr marL="0" marR="0">
                        <a:spcBef>
                          <a:spcPts val="0"/>
                        </a:spcBef>
                        <a:spcAft>
                          <a:spcPts val="0"/>
                        </a:spcAft>
                      </a:pPr>
                      <a:r>
                        <a:rPr lang="en-US" sz="1800" b="1"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rPr>
                        <a:t>Measure/Measure Concept</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pPr>
                      <a:r>
                        <a:rPr lang="en-US" sz="1800" b="1">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Proposed Action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pPr>
                      <a:r>
                        <a:rPr lang="en-US" sz="1800" b="1">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Timing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13403764"/>
                  </a:ext>
                </a:extLst>
              </a:tr>
              <a:tr h="813014">
                <a:tc>
                  <a: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Health Disparities </a:t>
                      </a:r>
                    </a:p>
                    <a:p>
                      <a:pPr marL="0" marR="0">
                        <a:spcBef>
                          <a:spcPts val="0"/>
                        </a:spcBef>
                        <a:spcAft>
                          <a:spcPts val="0"/>
                        </a:spcAft>
                      </a:pP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(high priority)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Taskforce involvement in data collection standards, potential measure development or adaptation, and reporting on disparities in quality measures </a:t>
                      </a: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(see details in the Health Disparities Work Plan)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Book Antiqua" panose="02040602050305030304" pitchFamily="18" charset="0"/>
                          <a:ea typeface="Times New Roman" panose="02020603050405020304" pitchFamily="18" charset="0"/>
                          <a:cs typeface="Times New Roman" panose="02020603050405020304" pitchFamily="18" charset="0"/>
                        </a:rPr>
                        <a:t>Immediately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200251"/>
                  </a:ext>
                </a:extLst>
              </a:tr>
              <a:tr h="60392">
                <a:tc>
                  <a:txBody>
                    <a:bodyPr/>
                    <a:lstStyle/>
                    <a:p>
                      <a:pPr marL="0" marR="0">
                        <a:spcBef>
                          <a:spcPts val="0"/>
                        </a:spcBef>
                        <a:spcAft>
                          <a:spcPts val="0"/>
                        </a:spcAft>
                      </a:pPr>
                      <a:r>
                        <a:rPr lang="en-US" sz="1800">
                          <a:effectLst/>
                          <a:latin typeface="Book Antiqua" panose="02040602050305030304" pitchFamily="18" charset="0"/>
                          <a:ea typeface="Times New Roman" panose="02020603050405020304" pitchFamily="18" charset="0"/>
                          <a:cs typeface="Times New Roman" panose="02020603050405020304" pitchFamily="18" charset="0"/>
                        </a:rPr>
                        <a:t>Kindergarten Readiness </a:t>
                      </a:r>
                      <a:r>
                        <a:rPr lang="en-US" sz="1800" i="1">
                          <a:effectLst/>
                          <a:latin typeface="Book Antiqua" panose="02040602050305030304" pitchFamily="18" charset="0"/>
                          <a:ea typeface="Times New Roman" panose="02020603050405020304" pitchFamily="18" charset="0"/>
                          <a:cs typeface="Times New Roman" panose="02020603050405020304" pitchFamily="18" charset="0"/>
                        </a:rPr>
                        <a:t>(high priority)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Book Antiqua" panose="02040602050305030304" pitchFamily="18" charset="0"/>
                          <a:ea typeface="Times New Roman" panose="02020603050405020304" pitchFamily="18" charset="0"/>
                          <a:cs typeface="Times New Roman" panose="02020603050405020304" pitchFamily="18" charset="0"/>
                        </a:rPr>
                        <a:t>Monitor measure development by Oregon Health Authority and within Massachusetts (as part of the MassHealth waiver application)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1800">
                          <a:effectLst/>
                          <a:latin typeface="Book Antiqua" panose="02040602050305030304" pitchFamily="18" charset="0"/>
                          <a:ea typeface="Times New Roman" panose="02020603050405020304" pitchFamily="18" charset="0"/>
                          <a:cs typeface="Times New Roman" panose="02020603050405020304" pitchFamily="18" charset="0"/>
                        </a:rPr>
                        <a:t>Bi-annual outreach beginning in December 2020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426100"/>
                  </a:ext>
                </a:extLst>
              </a:tr>
              <a:tr h="0">
                <a:tc>
                  <a:txBody>
                    <a:bodyPr/>
                    <a:lstStyle/>
                    <a:p>
                      <a:pPr marL="0" marR="0">
                        <a:spcBef>
                          <a:spcPts val="0"/>
                        </a:spcBef>
                        <a:spcAft>
                          <a:spcPts val="0"/>
                        </a:spcAft>
                      </a:pPr>
                      <a:r>
                        <a:rPr lang="en-US" sz="1800">
                          <a:effectLst/>
                          <a:latin typeface="Book Antiqua" panose="02040602050305030304" pitchFamily="18" charset="0"/>
                          <a:ea typeface="Times New Roman" panose="02020603050405020304" pitchFamily="18" charset="0"/>
                          <a:cs typeface="Times New Roman" panose="02020603050405020304" pitchFamily="18" charset="0"/>
                        </a:rPr>
                        <a:t>Depression Remission or Response for Adolescents and Adults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Monitor operationalization of the measure by plans through outreach to NCQA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56911823"/>
                  </a:ext>
                </a:extLst>
              </a:tr>
            </a:tbl>
          </a:graphicData>
        </a:graphic>
      </p:graphicFrame>
    </p:spTree>
    <p:extLst>
      <p:ext uri="{BB962C8B-B14F-4D97-AF65-F5344CB8AC3E}">
        <p14:creationId xmlns:p14="http://schemas.microsoft.com/office/powerpoint/2010/main" val="33617568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A579-8D61-4B96-A571-B523A7C0C2CF}"/>
              </a:ext>
            </a:extLst>
          </p:cNvPr>
          <p:cNvSpPr>
            <a:spLocks noGrp="1"/>
          </p:cNvSpPr>
          <p:nvPr>
            <p:ph type="title"/>
          </p:nvPr>
        </p:nvSpPr>
        <p:spPr/>
        <p:txBody>
          <a:bodyPr/>
          <a:lstStyle/>
          <a:p>
            <a:r>
              <a:rPr lang="en-US" dirty="0"/>
              <a:t>Revisit Developmental Measure Priorities</a:t>
            </a:r>
          </a:p>
        </p:txBody>
      </p:sp>
      <p:graphicFrame>
        <p:nvGraphicFramePr>
          <p:cNvPr id="9" name="Table 8">
            <a:extLst>
              <a:ext uri="{FF2B5EF4-FFF2-40B4-BE49-F238E27FC236}">
                <a16:creationId xmlns:a16="http://schemas.microsoft.com/office/drawing/2014/main" id="{481D0D57-A787-4497-BBEA-78D8B8134B13}"/>
              </a:ext>
            </a:extLst>
          </p:cNvPr>
          <p:cNvGraphicFramePr>
            <a:graphicFrameLocks noGrp="1"/>
          </p:cNvGraphicFramePr>
          <p:nvPr>
            <p:extLst>
              <p:ext uri="{D42A27DB-BD31-4B8C-83A1-F6EECF244321}">
                <p14:modId xmlns:p14="http://schemas.microsoft.com/office/powerpoint/2010/main" val="2491347020"/>
              </p:ext>
            </p:extLst>
          </p:nvPr>
        </p:nvGraphicFramePr>
        <p:xfrm>
          <a:off x="225080" y="1350504"/>
          <a:ext cx="8848580" cy="3294752"/>
        </p:xfrm>
        <a:graphic>
          <a:graphicData uri="http://schemas.openxmlformats.org/drawingml/2006/table">
            <a:tbl>
              <a:tblPr firstRow="1" firstCol="1" bandRow="1"/>
              <a:tblGrid>
                <a:gridCol w="2898673">
                  <a:extLst>
                    <a:ext uri="{9D8B030D-6E8A-4147-A177-3AD203B41FA5}">
                      <a16:colId xmlns:a16="http://schemas.microsoft.com/office/drawing/2014/main" val="494580154"/>
                    </a:ext>
                  </a:extLst>
                </a:gridCol>
                <a:gridCol w="4444662">
                  <a:extLst>
                    <a:ext uri="{9D8B030D-6E8A-4147-A177-3AD203B41FA5}">
                      <a16:colId xmlns:a16="http://schemas.microsoft.com/office/drawing/2014/main" val="2969572454"/>
                    </a:ext>
                  </a:extLst>
                </a:gridCol>
                <a:gridCol w="1505245">
                  <a:extLst>
                    <a:ext uri="{9D8B030D-6E8A-4147-A177-3AD203B41FA5}">
                      <a16:colId xmlns:a16="http://schemas.microsoft.com/office/drawing/2014/main" val="3252464874"/>
                    </a:ext>
                  </a:extLst>
                </a:gridCol>
              </a:tblGrid>
              <a:tr h="551552">
                <a:tc>
                  <a:txBody>
                    <a:bodyPr/>
                    <a:lstStyle/>
                    <a:p>
                      <a:pPr marL="0" marR="0">
                        <a:spcBef>
                          <a:spcPts val="0"/>
                        </a:spcBef>
                        <a:spcAft>
                          <a:spcPts val="0"/>
                        </a:spcAft>
                      </a:pPr>
                      <a:r>
                        <a:rPr lang="en-US" sz="1800" b="1"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rPr>
                        <a:t>Measure/Measure Concept</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pPr>
                      <a:r>
                        <a:rPr lang="en-US" sz="1800" b="1">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Proposed Action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pPr>
                      <a:r>
                        <a:rPr lang="en-US" sz="1800" b="1">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Timing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13403764"/>
                  </a:ext>
                </a:extLst>
              </a:tr>
              <a:tr h="0">
                <a:tc>
                  <a: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Appropriate Antibiotic Prophylaxis for Children with Sickle Cell Anemia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spcBef>
                          <a:spcPts val="0"/>
                        </a:spcBef>
                        <a:spcAft>
                          <a:spcPts val="0"/>
                        </a:spcAft>
                      </a:pPr>
                      <a:r>
                        <a:rPr lang="en-US" sz="1800">
                          <a:effectLst/>
                          <a:latin typeface="Book Antiqua" panose="02040602050305030304" pitchFamily="18" charset="0"/>
                          <a:ea typeface="Times New Roman" panose="02020603050405020304" pitchFamily="18" charset="0"/>
                          <a:cs typeface="Times New Roman" panose="02020603050405020304" pitchFamily="18" charset="0"/>
                        </a:rPr>
                        <a:t>Pilot with willing ACOs, large provider organizations or payers with the ability to report quality performance.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Revisit timing for pilot in December 2020 and June 2021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963200"/>
                  </a:ext>
                </a:extLst>
              </a:tr>
              <a:tr h="0">
                <a:tc>
                  <a: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Developmental Screening in the First Three Years of Life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07955279"/>
                  </a:ext>
                </a:extLst>
              </a:tr>
              <a:tr h="153209">
                <a:tc>
                  <a:txBody>
                    <a:bodyPr/>
                    <a:lstStyle/>
                    <a:p>
                      <a:pPr marL="0" marR="0">
                        <a:spcBef>
                          <a:spcPts val="0"/>
                        </a:spcBef>
                        <a:spcAft>
                          <a:spcPts val="0"/>
                        </a:spcAft>
                      </a:pPr>
                      <a:r>
                        <a:rPr lang="en-US" sz="1800">
                          <a:effectLst/>
                          <a:latin typeface="Book Antiqua" panose="02040602050305030304" pitchFamily="18" charset="0"/>
                          <a:ea typeface="Times New Roman" panose="02020603050405020304" pitchFamily="18" charset="0"/>
                          <a:cs typeface="Times New Roman" panose="02020603050405020304" pitchFamily="18" charset="0"/>
                        </a:rPr>
                        <a:t>Fluoride Varnish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41122588"/>
                  </a:ext>
                </a:extLst>
              </a:tr>
              <a:tr h="306418">
                <a:tc>
                  <a:txBody>
                    <a:bodyPr/>
                    <a:lstStyle/>
                    <a:p>
                      <a:pPr marL="0" marR="0">
                        <a:spcBef>
                          <a:spcPts val="0"/>
                        </a:spcBef>
                        <a:spcAft>
                          <a:spcPts val="0"/>
                        </a:spcAft>
                      </a:pPr>
                      <a:r>
                        <a:rPr lang="en-US" sz="1800" dirty="0">
                          <a:effectLst/>
                          <a:latin typeface="Book Antiqua" panose="02040602050305030304" pitchFamily="18" charset="0"/>
                          <a:ea typeface="Times New Roman" panose="02020603050405020304" pitchFamily="18" charset="0"/>
                          <a:cs typeface="Times New Roman" panose="02020603050405020304" pitchFamily="18" charset="0"/>
                        </a:rPr>
                        <a:t>Tobacco Use and Help with Quitting Among Adolescents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84256977"/>
                  </a:ext>
                </a:extLst>
              </a:tr>
            </a:tbl>
          </a:graphicData>
        </a:graphic>
      </p:graphicFrame>
      <p:sp>
        <p:nvSpPr>
          <p:cNvPr id="3" name="TextBox 2">
            <a:extLst>
              <a:ext uri="{FF2B5EF4-FFF2-40B4-BE49-F238E27FC236}">
                <a16:creationId xmlns:a16="http://schemas.microsoft.com/office/drawing/2014/main" id="{2B8777E8-6E4F-42A9-A9F3-20BEA93CAE5D}"/>
              </a:ext>
            </a:extLst>
          </p:cNvPr>
          <p:cNvSpPr txBox="1"/>
          <p:nvPr/>
        </p:nvSpPr>
        <p:spPr>
          <a:xfrm>
            <a:off x="225080" y="6034157"/>
            <a:ext cx="8848580" cy="646331"/>
          </a:xfrm>
          <a:prstGeom prst="rect">
            <a:avLst/>
          </a:prstGeom>
          <a:noFill/>
        </p:spPr>
        <p:txBody>
          <a:bodyPr wrap="square" rtlCol="0">
            <a:spAutoFit/>
          </a:bodyPr>
          <a:lstStyle/>
          <a:p>
            <a:r>
              <a:rPr lang="en-US" dirty="0">
                <a:latin typeface="Book Antiqua" panose="02040602050305030304" pitchFamily="18" charset="0"/>
              </a:rPr>
              <a:t>Other topics raised for which there was not strong interest were: </a:t>
            </a:r>
          </a:p>
          <a:p>
            <a:r>
              <a:rPr lang="en-US" dirty="0">
                <a:latin typeface="Book Antiqua" panose="02040602050305030304" pitchFamily="18" charset="0"/>
              </a:rPr>
              <a:t>joint replacement patient-reported outcome performance measure and telemedicine.</a:t>
            </a:r>
          </a:p>
        </p:txBody>
      </p:sp>
    </p:spTree>
    <p:extLst>
      <p:ext uri="{BB962C8B-B14F-4D97-AF65-F5344CB8AC3E}">
        <p14:creationId xmlns:p14="http://schemas.microsoft.com/office/powerpoint/2010/main" val="12378481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Revisit Guiding Principles for Use of the Aligned Measure Set in Contracts</a:t>
            </a:r>
          </a:p>
          <a:p>
            <a:pPr marL="457200" indent="-457200">
              <a:buFont typeface="+mj-lt"/>
              <a:buAutoNum type="arabicPeriod"/>
            </a:pPr>
            <a:r>
              <a:rPr lang="en-US" sz="2200" dirty="0">
                <a:cs typeface="Times New Roman" panose="02020603050405020304" pitchFamily="18" charset="0"/>
              </a:rPr>
              <a:t>Revisit Developmental Measure Priorities </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266700" y="3216351"/>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6228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1E75-2576-46A3-8F6B-153832A103B0}"/>
              </a:ext>
            </a:extLst>
          </p:cNvPr>
          <p:cNvSpPr>
            <a:spLocks noGrp="1"/>
          </p:cNvSpPr>
          <p:nvPr>
            <p:ph type="title"/>
          </p:nvPr>
        </p:nvSpPr>
        <p:spPr/>
        <p:txBody>
          <a:bodyPr/>
          <a:lstStyle/>
          <a:p>
            <a:r>
              <a:rPr lang="en-US" dirty="0"/>
              <a:t>Continue Discussing Taskforce’s Role Advancing Health Equity</a:t>
            </a:r>
          </a:p>
        </p:txBody>
      </p:sp>
      <p:sp>
        <p:nvSpPr>
          <p:cNvPr id="3" name="Content Placeholder 2">
            <a:extLst>
              <a:ext uri="{FF2B5EF4-FFF2-40B4-BE49-F238E27FC236}">
                <a16:creationId xmlns:a16="http://schemas.microsoft.com/office/drawing/2014/main" id="{FA8FCF04-66D8-4E75-8CCE-F9DDACAABA4A}"/>
              </a:ext>
            </a:extLst>
          </p:cNvPr>
          <p:cNvSpPr>
            <a:spLocks noGrp="1"/>
          </p:cNvSpPr>
          <p:nvPr>
            <p:ph sz="half" idx="1"/>
          </p:nvPr>
        </p:nvSpPr>
        <p:spPr>
          <a:xfrm>
            <a:off x="533400" y="1371600"/>
            <a:ext cx="8077200" cy="4916658"/>
          </a:xfrm>
        </p:spPr>
        <p:txBody>
          <a:bodyPr/>
          <a:lstStyle/>
          <a:p>
            <a:r>
              <a:rPr lang="en-US" b="0" dirty="0"/>
              <a:t>During the July 28</a:t>
            </a:r>
            <a:r>
              <a:rPr lang="en-US" b="0" baseline="30000" dirty="0"/>
              <a:t>th</a:t>
            </a:r>
            <a:r>
              <a:rPr lang="en-US" b="0" dirty="0"/>
              <a:t> Taskforce meeting, Taskforce members reviewed ideas for actions the Taskforce could take that could contribute to the reduction of health disparities in Massachusetts.  At that time, Taskforce staff committed to further building out these concepts for discussion during the September Taskforce meeting.</a:t>
            </a:r>
          </a:p>
          <a:p>
            <a:r>
              <a:rPr lang="en-US" b="0" dirty="0"/>
              <a:t>Prior to today’s meeting, Taskforce staff distributed a draft health disparities reduction strategies.</a:t>
            </a:r>
          </a:p>
          <a:p>
            <a:r>
              <a:rPr lang="en-US" dirty="0"/>
              <a:t>Today, we will review the draft work plan and solicit feedback from the Taskforce.</a:t>
            </a:r>
          </a:p>
          <a:p>
            <a:r>
              <a:rPr lang="en-US" dirty="0"/>
              <a:t>We will also ask if the Taskforce wishes to consider health equity measures.</a:t>
            </a:r>
          </a:p>
          <a:p>
            <a:endParaRPr lang="en-US" dirty="0"/>
          </a:p>
          <a:p>
            <a:endParaRPr lang="en-US" dirty="0"/>
          </a:p>
        </p:txBody>
      </p:sp>
    </p:spTree>
    <p:extLst>
      <p:ext uri="{BB962C8B-B14F-4D97-AF65-F5344CB8AC3E}">
        <p14:creationId xmlns:p14="http://schemas.microsoft.com/office/powerpoint/2010/main" val="6682724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1E75-2576-46A3-8F6B-153832A103B0}"/>
              </a:ext>
            </a:extLst>
          </p:cNvPr>
          <p:cNvSpPr>
            <a:spLocks noGrp="1"/>
          </p:cNvSpPr>
          <p:nvPr>
            <p:ph type="title"/>
          </p:nvPr>
        </p:nvSpPr>
        <p:spPr/>
        <p:txBody>
          <a:bodyPr/>
          <a:lstStyle/>
          <a:p>
            <a:r>
              <a:rPr lang="en-US" dirty="0"/>
              <a:t>Continue Discussing Taskforce’s Role Advancing Health Equity</a:t>
            </a:r>
          </a:p>
        </p:txBody>
      </p:sp>
      <p:sp>
        <p:nvSpPr>
          <p:cNvPr id="3" name="Content Placeholder 2">
            <a:extLst>
              <a:ext uri="{FF2B5EF4-FFF2-40B4-BE49-F238E27FC236}">
                <a16:creationId xmlns:a16="http://schemas.microsoft.com/office/drawing/2014/main" id="{FA8FCF04-66D8-4E75-8CCE-F9DDACAABA4A}"/>
              </a:ext>
            </a:extLst>
          </p:cNvPr>
          <p:cNvSpPr>
            <a:spLocks noGrp="1"/>
          </p:cNvSpPr>
          <p:nvPr>
            <p:ph sz="half" idx="1"/>
          </p:nvPr>
        </p:nvSpPr>
        <p:spPr>
          <a:xfrm>
            <a:off x="533400" y="970666"/>
            <a:ext cx="8077200" cy="5430129"/>
          </a:xfrm>
        </p:spPr>
        <p:txBody>
          <a:bodyPr/>
          <a:lstStyle/>
          <a:p>
            <a:r>
              <a:rPr lang="en-US" b="0" dirty="0"/>
              <a:t>The document includes the following strategies:</a:t>
            </a:r>
          </a:p>
          <a:p>
            <a:pPr marL="342900" marR="0" lvl="0" indent="-342900">
              <a:spcBef>
                <a:spcPts val="0"/>
              </a:spcBef>
              <a:spcAft>
                <a:spcPts val="0"/>
              </a:spcAft>
              <a:buFont typeface="+mj-lt"/>
              <a:buAutoNum type="arabicPeriod"/>
            </a:pPr>
            <a:r>
              <a:rPr lang="en-US" b="0" dirty="0">
                <a:effectLst/>
                <a:cs typeface="Times New Roman" panose="02020603050405020304" pitchFamily="18" charset="0"/>
              </a:rPr>
              <a:t>Take action to improve the collection of RELD data by MassHealth, insurers and providers.</a:t>
            </a:r>
          </a:p>
          <a:p>
            <a:pPr marL="342900" marR="0" lvl="0" indent="-342900">
              <a:spcBef>
                <a:spcPts val="0"/>
              </a:spcBef>
              <a:spcAft>
                <a:spcPts val="0"/>
              </a:spcAft>
              <a:buFont typeface="+mj-lt"/>
              <a:buAutoNum type="arabicPeriod"/>
            </a:pPr>
            <a:endParaRPr lang="en-US" sz="800" b="0" dirty="0">
              <a:effectLst/>
              <a:cs typeface="Times New Roman" panose="02020603050405020304" pitchFamily="18" charset="0"/>
            </a:endParaRPr>
          </a:p>
          <a:p>
            <a:pPr marL="342900" marR="0" lvl="0" indent="-342900">
              <a:spcBef>
                <a:spcPts val="0"/>
              </a:spcBef>
              <a:spcAft>
                <a:spcPts val="0"/>
              </a:spcAft>
              <a:buFont typeface="+mj-lt"/>
              <a:buAutoNum type="arabicPeriod"/>
            </a:pPr>
            <a:r>
              <a:rPr lang="en-US" b="0" dirty="0">
                <a:effectLst/>
                <a:cs typeface="Times New Roman" panose="02020603050405020304" pitchFamily="18" charset="0"/>
              </a:rPr>
              <a:t>Recommend MassHealth report on disparities on quality measures beginning in 2021, since it has some, albeit incomplete, RELD data.</a:t>
            </a:r>
          </a:p>
          <a:p>
            <a:pPr marL="342900" marR="0" lvl="0" indent="-342900">
              <a:spcBef>
                <a:spcPts val="0"/>
              </a:spcBef>
              <a:spcAft>
                <a:spcPts val="0"/>
              </a:spcAft>
              <a:buFont typeface="+mj-lt"/>
              <a:buAutoNum type="arabicPeriod"/>
            </a:pPr>
            <a:endParaRPr lang="en-US" sz="800" b="0" dirty="0">
              <a:effectLst/>
              <a:cs typeface="Times New Roman" panose="02020603050405020304" pitchFamily="18" charset="0"/>
            </a:endParaRPr>
          </a:p>
          <a:p>
            <a:pPr marL="342900" indent="-342900">
              <a:spcBef>
                <a:spcPts val="0"/>
              </a:spcBef>
              <a:spcAft>
                <a:spcPts val="0"/>
              </a:spcAft>
              <a:buFont typeface="+mj-lt"/>
              <a:buAutoNum type="arabicPeriod"/>
            </a:pPr>
            <a:r>
              <a:rPr lang="en-US" b="0" dirty="0"/>
              <a:t>Share available stratified analyses and develop a framework for interpreting stratified data.</a:t>
            </a:r>
          </a:p>
          <a:p>
            <a:pPr marL="342900" indent="-342900">
              <a:spcBef>
                <a:spcPts val="0"/>
              </a:spcBef>
              <a:spcAft>
                <a:spcPts val="0"/>
              </a:spcAft>
              <a:buFont typeface="+mj-lt"/>
              <a:buAutoNum type="arabicPeriod"/>
            </a:pPr>
            <a:endParaRPr lang="en-US" sz="800" b="0" dirty="0">
              <a:effectLst/>
              <a:cs typeface="Times New Roman" panose="02020603050405020304" pitchFamily="18" charset="0"/>
            </a:endParaRPr>
          </a:p>
          <a:p>
            <a:pPr marL="342900" marR="0" lvl="0" indent="-342900">
              <a:spcBef>
                <a:spcPts val="0"/>
              </a:spcBef>
              <a:spcAft>
                <a:spcPts val="0"/>
              </a:spcAft>
              <a:buFont typeface="+mj-lt"/>
              <a:buAutoNum type="arabicPeriod"/>
            </a:pPr>
            <a:r>
              <a:rPr lang="en-US" b="0" dirty="0">
                <a:effectLst/>
                <a:cs typeface="Times New Roman" panose="02020603050405020304" pitchFamily="18" charset="0"/>
              </a:rPr>
              <a:t>Add new voices to the Taskforce through recruitment of a) representatives of racial/ethnic minority populations, b) additional health equity matter experts, and/or c) additional community health center representatives.</a:t>
            </a:r>
          </a:p>
          <a:p>
            <a:pPr marL="342900" marR="0" lvl="0" indent="-342900">
              <a:spcBef>
                <a:spcPts val="0"/>
              </a:spcBef>
              <a:spcAft>
                <a:spcPts val="0"/>
              </a:spcAft>
              <a:buFont typeface="+mj-lt"/>
              <a:buAutoNum type="arabicPeriod"/>
            </a:pPr>
            <a:endParaRPr lang="en-US" sz="800" b="0" dirty="0">
              <a:effectLst/>
              <a:cs typeface="Times New Roman" panose="02020603050405020304" pitchFamily="18" charset="0"/>
            </a:endParaRPr>
          </a:p>
          <a:p>
            <a:pPr marL="342900" marR="0" lvl="0" indent="-342900">
              <a:spcBef>
                <a:spcPts val="0"/>
              </a:spcBef>
              <a:spcAft>
                <a:spcPts val="0"/>
              </a:spcAft>
              <a:buFont typeface="+mj-lt"/>
              <a:buAutoNum type="arabicPeriod"/>
            </a:pPr>
            <a:r>
              <a:rPr lang="en-US" b="0" dirty="0">
                <a:effectLst/>
                <a:cs typeface="Times New Roman" panose="02020603050405020304" pitchFamily="18" charset="0"/>
              </a:rPr>
              <a:t>Add a health equity lens to the review of all measures.</a:t>
            </a:r>
          </a:p>
          <a:p>
            <a:pPr marL="342900" marR="0" lvl="0" indent="-342900">
              <a:spcBef>
                <a:spcPts val="0"/>
              </a:spcBef>
              <a:spcAft>
                <a:spcPts val="0"/>
              </a:spcAft>
              <a:buFont typeface="+mj-lt"/>
              <a:buAutoNum type="arabicPeriod"/>
            </a:pPr>
            <a:endParaRPr lang="en-US" sz="800" b="0" dirty="0">
              <a:effectLst/>
              <a:cs typeface="Times New Roman" panose="02020603050405020304" pitchFamily="18" charset="0"/>
            </a:endParaRPr>
          </a:p>
          <a:p>
            <a:pPr marL="342900" marR="0" lvl="0" indent="-342900">
              <a:spcBef>
                <a:spcPts val="0"/>
              </a:spcBef>
              <a:spcAft>
                <a:spcPts val="0"/>
              </a:spcAft>
              <a:buFont typeface="+mj-lt"/>
              <a:buAutoNum type="arabicPeriod"/>
            </a:pPr>
            <a:r>
              <a:rPr lang="en-US" b="0" dirty="0">
                <a:effectLst/>
                <a:cs typeface="Times New Roman" panose="02020603050405020304" pitchFamily="18" charset="0"/>
              </a:rPr>
              <a:t>Create a voluntary compact among payers and providers committing to improved RELD data collection and stratification of quality measures.</a:t>
            </a:r>
          </a:p>
          <a:p>
            <a:pPr marL="342900" marR="0" lvl="0" indent="-342900">
              <a:spcBef>
                <a:spcPts val="0"/>
              </a:spcBef>
              <a:spcAft>
                <a:spcPts val="0"/>
              </a:spcAft>
              <a:buFont typeface="+mj-lt"/>
              <a:buAutoNum type="arabicPeriod"/>
            </a:pPr>
            <a:endParaRPr lang="en-US" sz="1200" b="0" dirty="0"/>
          </a:p>
          <a:p>
            <a:r>
              <a:rPr lang="en-US" b="0" dirty="0"/>
              <a:t>We will now walk through the document.</a:t>
            </a:r>
            <a:endParaRPr lang="en-US" dirty="0"/>
          </a:p>
          <a:p>
            <a:endParaRPr lang="en-US" dirty="0"/>
          </a:p>
          <a:p>
            <a:endParaRPr lang="en-US" dirty="0"/>
          </a:p>
        </p:txBody>
      </p:sp>
    </p:spTree>
    <p:extLst>
      <p:ext uri="{BB962C8B-B14F-4D97-AF65-F5344CB8AC3E}">
        <p14:creationId xmlns:p14="http://schemas.microsoft.com/office/powerpoint/2010/main" val="2767052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0231-061C-4B48-AAEF-84EBB9230E06}"/>
              </a:ext>
            </a:extLst>
          </p:cNvPr>
          <p:cNvSpPr>
            <a:spLocks noGrp="1"/>
          </p:cNvSpPr>
          <p:nvPr>
            <p:ph type="title"/>
          </p:nvPr>
        </p:nvSpPr>
        <p:spPr/>
        <p:txBody>
          <a:bodyPr/>
          <a:lstStyle/>
          <a:p>
            <a:r>
              <a:rPr lang="en-US" dirty="0"/>
              <a:t>Continue Discussing Taskforce’s Role Advancing Health Equity</a:t>
            </a:r>
          </a:p>
        </p:txBody>
      </p:sp>
      <p:sp>
        <p:nvSpPr>
          <p:cNvPr id="3" name="Content Placeholder 2">
            <a:extLst>
              <a:ext uri="{FF2B5EF4-FFF2-40B4-BE49-F238E27FC236}">
                <a16:creationId xmlns:a16="http://schemas.microsoft.com/office/drawing/2014/main" id="{3E58D6C1-7D9D-47F8-8F39-0D3DC32B2BCF}"/>
              </a:ext>
            </a:extLst>
          </p:cNvPr>
          <p:cNvSpPr>
            <a:spLocks noGrp="1"/>
          </p:cNvSpPr>
          <p:nvPr>
            <p:ph sz="half" idx="1"/>
          </p:nvPr>
        </p:nvSpPr>
        <p:spPr>
          <a:xfrm>
            <a:off x="533399" y="1076175"/>
            <a:ext cx="8216705" cy="5531610"/>
          </a:xfrm>
        </p:spPr>
        <p:txBody>
          <a:bodyPr/>
          <a:lstStyle/>
          <a:p>
            <a:pPr>
              <a:spcAft>
                <a:spcPts val="600"/>
              </a:spcAft>
            </a:pPr>
            <a:r>
              <a:rPr lang="en-US" b="0" dirty="0"/>
              <a:t>The</a:t>
            </a:r>
            <a:r>
              <a:rPr lang="en-US" b="0" dirty="0">
                <a:solidFill>
                  <a:srgbClr val="003399"/>
                </a:solidFill>
              </a:rPr>
              <a:t> </a:t>
            </a:r>
            <a:r>
              <a:rPr lang="en-US" b="0" dirty="0">
                <a:solidFill>
                  <a:srgbClr val="003399"/>
                </a:solidFill>
                <a:hlinkClick r:id="rId2">
                  <a:extLst>
                    <a:ext uri="{A12FA001-AC4F-418D-AE19-62706E023703}">
                      <ahyp:hlinkClr xmlns:ahyp="http://schemas.microsoft.com/office/drawing/2018/hyperlinkcolor" val="tx"/>
                    </a:ext>
                  </a:extLst>
                </a:hlinkClick>
              </a:rPr>
              <a:t>CDC</a:t>
            </a:r>
            <a:r>
              <a:rPr lang="en-US" b="0" dirty="0">
                <a:solidFill>
                  <a:srgbClr val="003399"/>
                </a:solidFill>
              </a:rPr>
              <a:t> </a:t>
            </a:r>
            <a:r>
              <a:rPr lang="en-US" b="0" dirty="0"/>
              <a:t>defines “health equity” and “health disparities” as follows:</a:t>
            </a:r>
          </a:p>
          <a:p>
            <a:pPr lvl="1">
              <a:spcAft>
                <a:spcPts val="0"/>
              </a:spcAft>
            </a:pPr>
            <a:r>
              <a:rPr lang="en-US" b="0" dirty="0"/>
              <a:t>Health equity is when everyone has the opportunity to be as healthy as possible.</a:t>
            </a:r>
          </a:p>
          <a:p>
            <a:pPr lvl="1">
              <a:spcAft>
                <a:spcPts val="1800"/>
              </a:spcAft>
            </a:pPr>
            <a:r>
              <a:rPr lang="en-US" b="0" dirty="0"/>
              <a:t>Health disparities are differences in health outcomes and their causes among groups of people.</a:t>
            </a:r>
          </a:p>
          <a:p>
            <a:pPr>
              <a:spcAft>
                <a:spcPts val="1800"/>
              </a:spcAft>
            </a:pPr>
            <a:r>
              <a:rPr lang="en-US" b="0" dirty="0"/>
              <a:t>To date, the Taskforce has been focused on understanding disparities in measure performance by subpopulation to advance health equity.  </a:t>
            </a:r>
          </a:p>
          <a:p>
            <a:pPr>
              <a:spcAft>
                <a:spcPts val="600"/>
              </a:spcAft>
            </a:pPr>
            <a:r>
              <a:rPr lang="en-US" b="0" dirty="0"/>
              <a:t>We could also consider adoption of health equity measures. </a:t>
            </a:r>
          </a:p>
          <a:p>
            <a:pPr lvl="1">
              <a:spcAft>
                <a:spcPts val="1800"/>
              </a:spcAft>
            </a:pPr>
            <a:r>
              <a:rPr lang="en-US" b="0" dirty="0"/>
              <a:t>One limitation is that project staff are unaware of any measures in this area aside from Oregon’s Health Equity Measure: Meaningful Access to Health Care Services for Persons with Limited English Proficiency </a:t>
            </a:r>
          </a:p>
          <a:p>
            <a:r>
              <a:rPr lang="en-US" dirty="0"/>
              <a:t>Is the Taskforce interested </a:t>
            </a:r>
            <a:r>
              <a:rPr lang="en-US"/>
              <a:t>in considering </a:t>
            </a:r>
            <a:r>
              <a:rPr lang="en-US" dirty="0"/>
              <a:t>health equity measures in addition to measuring health disparities?</a:t>
            </a:r>
          </a:p>
          <a:p>
            <a:endParaRPr lang="en-US" b="0" dirty="0"/>
          </a:p>
          <a:p>
            <a:endParaRPr lang="en-US" b="0" dirty="0"/>
          </a:p>
          <a:p>
            <a:endParaRPr lang="en-US" b="0" dirty="0"/>
          </a:p>
          <a:p>
            <a:endParaRPr lang="en-US" dirty="0"/>
          </a:p>
        </p:txBody>
      </p:sp>
    </p:spTree>
    <p:extLst>
      <p:ext uri="{BB962C8B-B14F-4D97-AF65-F5344CB8AC3E}">
        <p14:creationId xmlns:p14="http://schemas.microsoft.com/office/powerpoint/2010/main" val="1233527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Revisit Guiding Principles for Use of the Aligned Measure Set in Contracts</a:t>
            </a:r>
          </a:p>
          <a:p>
            <a:pPr marL="457200" indent="-457200">
              <a:buFont typeface="+mj-lt"/>
              <a:buAutoNum type="arabicPeriod"/>
            </a:pPr>
            <a:r>
              <a:rPr lang="en-US" sz="2200" dirty="0">
                <a:cs typeface="Times New Roman" panose="02020603050405020304" pitchFamily="18" charset="0"/>
              </a:rPr>
              <a:t>Revisit Developmental Measure Priorities </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3905669"/>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0253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77C2-F836-4F58-809A-223B58877900}"/>
              </a:ext>
            </a:extLst>
          </p:cNvPr>
          <p:cNvSpPr>
            <a:spLocks noGrp="1"/>
          </p:cNvSpPr>
          <p:nvPr>
            <p:ph type="title"/>
          </p:nvPr>
        </p:nvSpPr>
        <p:spPr/>
        <p:txBody>
          <a:bodyPr/>
          <a:lstStyle/>
          <a:p>
            <a:r>
              <a:rPr lang="en-US"/>
              <a:t>Next Meeting</a:t>
            </a:r>
          </a:p>
        </p:txBody>
      </p:sp>
      <p:sp>
        <p:nvSpPr>
          <p:cNvPr id="3" name="Content Placeholder 2">
            <a:extLst>
              <a:ext uri="{FF2B5EF4-FFF2-40B4-BE49-F238E27FC236}">
                <a16:creationId xmlns:a16="http://schemas.microsoft.com/office/drawing/2014/main" id="{23982B12-54F3-4BA6-BB25-2E0F88B305AC}"/>
              </a:ext>
            </a:extLst>
          </p:cNvPr>
          <p:cNvSpPr>
            <a:spLocks noGrp="1"/>
          </p:cNvSpPr>
          <p:nvPr>
            <p:ph sz="half" idx="1"/>
          </p:nvPr>
        </p:nvSpPr>
        <p:spPr/>
        <p:txBody>
          <a:bodyPr/>
          <a:lstStyle/>
          <a:p>
            <a:r>
              <a:rPr lang="en-US" sz="2200" dirty="0"/>
              <a:t>October 21</a:t>
            </a:r>
            <a:r>
              <a:rPr lang="en-US" sz="2200" baseline="30000" dirty="0"/>
              <a:t>st</a:t>
            </a:r>
            <a:r>
              <a:rPr lang="en-US" sz="2200" dirty="0"/>
              <a:t> from 3:00pm-5:00pm</a:t>
            </a:r>
          </a:p>
          <a:p>
            <a:endParaRPr lang="en-US" sz="1000" b="0" dirty="0"/>
          </a:p>
          <a:p>
            <a:r>
              <a:rPr lang="en-US" sz="2200" dirty="0"/>
              <a:t>Topics:</a:t>
            </a:r>
          </a:p>
          <a:p>
            <a:pPr lvl="1"/>
            <a:r>
              <a:rPr lang="en-US" sz="2200" b="0" dirty="0"/>
              <a:t>Discuss Taskforce goals through 2021</a:t>
            </a:r>
          </a:p>
          <a:p>
            <a:pPr lvl="1"/>
            <a:r>
              <a:rPr lang="en-US" sz="2200" b="0" dirty="0"/>
              <a:t>Reflect on the annual review process and review non-measure-specific public comments; solicit feedback on propose abbreviated annual review for 2022</a:t>
            </a:r>
          </a:p>
          <a:p>
            <a:pPr lvl="1"/>
            <a:r>
              <a:rPr lang="en-US" sz="2200" b="0"/>
              <a:t>Continue </a:t>
            </a:r>
            <a:r>
              <a:rPr lang="en-US" sz="2200" b="0" dirty="0"/>
              <a:t>discussion on health </a:t>
            </a:r>
            <a:r>
              <a:rPr lang="en-US" sz="2200" b="0"/>
              <a:t>equity</a:t>
            </a:r>
            <a:endParaRPr lang="en-US" sz="2200" b="0" dirty="0"/>
          </a:p>
          <a:p>
            <a:pPr lvl="1"/>
            <a:endParaRPr lang="en-US" sz="2200" b="0" dirty="0"/>
          </a:p>
          <a:p>
            <a:pPr lvl="1"/>
            <a:endParaRPr lang="en-US" dirty="0"/>
          </a:p>
        </p:txBody>
      </p:sp>
    </p:spTree>
    <p:extLst>
      <p:ext uri="{BB962C8B-B14F-4D97-AF65-F5344CB8AC3E}">
        <p14:creationId xmlns:p14="http://schemas.microsoft.com/office/powerpoint/2010/main" val="9947608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Revisit Guiding Principles for Use of the Aligned Measure Set in Contracts</a:t>
            </a:r>
          </a:p>
          <a:p>
            <a:pPr marL="457200" indent="-457200">
              <a:buFont typeface="+mj-lt"/>
              <a:buAutoNum type="arabicPeriod"/>
            </a:pPr>
            <a:r>
              <a:rPr lang="en-US" sz="2200" dirty="0">
                <a:cs typeface="Times New Roman" panose="02020603050405020304" pitchFamily="18" charset="0"/>
              </a:rPr>
              <a:t>Revisit Developmental Measure Priorities </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126094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Revisit Guiding Principles for Use of the Aligned Measure Set in Contracts</a:t>
            </a:r>
          </a:p>
          <a:p>
            <a:pPr marL="457200" indent="-457200">
              <a:buFont typeface="+mj-lt"/>
              <a:buAutoNum type="arabicPeriod"/>
            </a:pPr>
            <a:r>
              <a:rPr lang="en-US" sz="2200" dirty="0">
                <a:cs typeface="Times New Roman" panose="02020603050405020304" pitchFamily="18" charset="0"/>
              </a:rPr>
              <a:t>Revisit Developmental Measure Priorities </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193619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8492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5D36-F9E0-479A-97DB-3C65235B7609}"/>
              </a:ext>
            </a:extLst>
          </p:cNvPr>
          <p:cNvSpPr>
            <a:spLocks noGrp="1"/>
          </p:cNvSpPr>
          <p:nvPr>
            <p:ph type="title"/>
          </p:nvPr>
        </p:nvSpPr>
        <p:spPr/>
        <p:txBody>
          <a:bodyPr/>
          <a:lstStyle/>
          <a:p>
            <a:r>
              <a:rPr lang="en-US" dirty="0"/>
              <a:t>Revisit Guiding Principles for Use of the Aligned Measure Set in Contracts</a:t>
            </a:r>
          </a:p>
        </p:txBody>
      </p:sp>
      <p:sp>
        <p:nvSpPr>
          <p:cNvPr id="3" name="Content Placeholder 2">
            <a:extLst>
              <a:ext uri="{FF2B5EF4-FFF2-40B4-BE49-F238E27FC236}">
                <a16:creationId xmlns:a16="http://schemas.microsoft.com/office/drawing/2014/main" id="{02ADA209-8343-4EB1-9D4C-C0B9BB61FC0A}"/>
              </a:ext>
            </a:extLst>
          </p:cNvPr>
          <p:cNvSpPr>
            <a:spLocks noGrp="1"/>
          </p:cNvSpPr>
          <p:nvPr>
            <p:ph sz="half" idx="1"/>
          </p:nvPr>
        </p:nvSpPr>
        <p:spPr/>
        <p:txBody>
          <a:bodyPr/>
          <a:lstStyle/>
          <a:p>
            <a:r>
              <a:rPr lang="en-US" b="0" dirty="0"/>
              <a:t>During the June 30</a:t>
            </a:r>
            <a:r>
              <a:rPr lang="en-US" b="0" baseline="30000" dirty="0"/>
              <a:t>th</a:t>
            </a:r>
            <a:r>
              <a:rPr lang="en-US" b="0" dirty="0"/>
              <a:t> Taskforce meeting, Taskforce members recommended creating guiding principles for implementation of the Aligned Measure Set in payer and provider contracts in areas such as denominator size and setting reasonable benchmarks. </a:t>
            </a:r>
          </a:p>
          <a:p>
            <a:r>
              <a:rPr lang="en-US" b="0" dirty="0"/>
              <a:t>During the August 12</a:t>
            </a:r>
            <a:r>
              <a:rPr lang="en-US" b="0" baseline="30000" dirty="0"/>
              <a:t>th</a:t>
            </a:r>
            <a:r>
              <a:rPr lang="en-US" b="0" dirty="0"/>
              <a:t> Taskforce meeting, Taskforce members provided feedback on the draft guiding principles.</a:t>
            </a:r>
          </a:p>
          <a:p>
            <a:r>
              <a:rPr lang="en-US" b="0" dirty="0"/>
              <a:t>Prior to today’s meeting, Taskforce staff distributed revised guiding principles, embedded within the Implementation Parameters, addressing feedback provided by the Taskforce.</a:t>
            </a:r>
          </a:p>
          <a:p>
            <a:r>
              <a:rPr lang="en-US" b="0" dirty="0"/>
              <a:t>Today, we will review edits made based on your feedback, solicit any additional recommended changes, and finalize the guiding principles for implementation of the Aligned Measure Set.</a:t>
            </a:r>
          </a:p>
        </p:txBody>
      </p:sp>
    </p:spTree>
    <p:extLst>
      <p:ext uri="{BB962C8B-B14F-4D97-AF65-F5344CB8AC3E}">
        <p14:creationId xmlns:p14="http://schemas.microsoft.com/office/powerpoint/2010/main" val="217302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232A-FC3A-45A2-A33E-79793F34F3B4}"/>
              </a:ext>
            </a:extLst>
          </p:cNvPr>
          <p:cNvSpPr>
            <a:spLocks noGrp="1"/>
          </p:cNvSpPr>
          <p:nvPr>
            <p:ph type="title"/>
          </p:nvPr>
        </p:nvSpPr>
        <p:spPr/>
        <p:txBody>
          <a:bodyPr/>
          <a:lstStyle/>
          <a:p>
            <a:r>
              <a:rPr lang="en-US" dirty="0"/>
              <a:t>COVID-19-specific Considerations</a:t>
            </a:r>
          </a:p>
        </p:txBody>
      </p:sp>
      <p:sp>
        <p:nvSpPr>
          <p:cNvPr id="3" name="Content Placeholder 2">
            <a:extLst>
              <a:ext uri="{FF2B5EF4-FFF2-40B4-BE49-F238E27FC236}">
                <a16:creationId xmlns:a16="http://schemas.microsoft.com/office/drawing/2014/main" id="{C1B1F679-7D1E-4CED-A6D7-1FF7A911A20B}"/>
              </a:ext>
            </a:extLst>
          </p:cNvPr>
          <p:cNvSpPr>
            <a:spLocks noGrp="1"/>
          </p:cNvSpPr>
          <p:nvPr>
            <p:ph sz="half" idx="1"/>
          </p:nvPr>
        </p:nvSpPr>
        <p:spPr>
          <a:xfrm>
            <a:off x="533400" y="1371600"/>
            <a:ext cx="8077200" cy="5043268"/>
          </a:xfrm>
        </p:spPr>
        <p:txBody>
          <a:bodyPr/>
          <a:lstStyle/>
          <a:p>
            <a:pPr marL="0" marR="0" indent="0">
              <a:lnSpc>
                <a:spcPct val="107000"/>
              </a:lnSpc>
              <a:spcBef>
                <a:spcPts val="0"/>
              </a:spcBef>
              <a:spcAft>
                <a:spcPts val="800"/>
              </a:spcAft>
              <a:buNone/>
            </a:pPr>
            <a:r>
              <a:rPr lang="en-US" b="0" dirty="0">
                <a:effectLst/>
                <a:cs typeface="Times New Roman" panose="02020603050405020304" pitchFamily="18" charset="0"/>
              </a:rPr>
              <a:t>For 2020 and 2021, it is important to recognize that the COVID-19 pandemic will have an impact on quality measure performance.  The Taskforce recommends providers and payers consider the following when using measures:</a:t>
            </a:r>
          </a:p>
          <a:p>
            <a:pPr marL="342900" indent="-342900">
              <a:lnSpc>
                <a:spcPct val="107000"/>
              </a:lnSpc>
              <a:spcBef>
                <a:spcPts val="0"/>
              </a:spcBef>
              <a:spcAft>
                <a:spcPts val="0"/>
              </a:spcAft>
              <a:buFont typeface="Symbol" panose="05050102010706020507" pitchFamily="18" charset="2"/>
              <a:buChar char=""/>
            </a:pPr>
            <a:r>
              <a:rPr lang="en-US" b="0" u="sng" dirty="0">
                <a:cs typeface="Times New Roman" panose="02020603050405020304" pitchFamily="18" charset="0"/>
              </a:rPr>
              <a:t>Measure validity may be impacted by the pandemic;</a:t>
            </a:r>
          </a:p>
          <a:p>
            <a:pPr marL="342900" marR="0" lvl="0" indent="-342900">
              <a:lnSpc>
                <a:spcPct val="107000"/>
              </a:lnSpc>
              <a:spcBef>
                <a:spcPts val="0"/>
              </a:spcBef>
              <a:spcAft>
                <a:spcPts val="0"/>
              </a:spcAft>
              <a:buFont typeface="Symbol" panose="05050102010706020507" pitchFamily="18" charset="2"/>
              <a:buChar char=""/>
            </a:pPr>
            <a:r>
              <a:rPr lang="en-US" b="0" dirty="0">
                <a:effectLst/>
                <a:cs typeface="Times New Roman" panose="02020603050405020304" pitchFamily="18" charset="0"/>
              </a:rPr>
              <a:t>Benchmarks set a priori may not be applicable to quality measure performance in 2020 and 2021 due to changes in care delivery and utilization during this time;</a:t>
            </a:r>
          </a:p>
          <a:p>
            <a:pPr marL="342900" marR="0" lvl="0" indent="-342900">
              <a:lnSpc>
                <a:spcPct val="107000"/>
              </a:lnSpc>
              <a:spcBef>
                <a:spcPts val="0"/>
              </a:spcBef>
              <a:spcAft>
                <a:spcPts val="0"/>
              </a:spcAft>
              <a:buFont typeface="Symbol" panose="05050102010706020507" pitchFamily="18" charset="2"/>
              <a:buChar char=""/>
            </a:pPr>
            <a:r>
              <a:rPr lang="en-US" b="0" u="sng" dirty="0">
                <a:effectLst/>
                <a:cs typeface="Times New Roman" panose="02020603050405020304" pitchFamily="18" charset="0"/>
              </a:rPr>
              <a:t>If measures cannot be changed, performance could be evaluated using prior performance instead of measurement year performance;</a:t>
            </a:r>
          </a:p>
          <a:p>
            <a:pPr marL="342900" marR="0" lvl="0" indent="-342900">
              <a:lnSpc>
                <a:spcPct val="107000"/>
              </a:lnSpc>
              <a:spcBef>
                <a:spcPts val="0"/>
              </a:spcBef>
              <a:spcAft>
                <a:spcPts val="0"/>
              </a:spcAft>
              <a:buFont typeface="Symbol" panose="05050102010706020507" pitchFamily="18" charset="2"/>
              <a:buChar char=""/>
            </a:pPr>
            <a:r>
              <a:rPr lang="en-US" b="0" u="sng" dirty="0">
                <a:effectLst/>
                <a:cs typeface="Times New Roman" panose="02020603050405020304" pitchFamily="18" charset="0"/>
              </a:rPr>
              <a:t>For 2021, measures </a:t>
            </a:r>
            <a:r>
              <a:rPr lang="en-US" b="0" dirty="0">
                <a:effectLst/>
                <a:cs typeface="Times New Roman" panose="02020603050405020304" pitchFamily="18" charset="0"/>
              </a:rPr>
              <a:t>should be selected to focus on “at-risk” populations to ensure they receive necessary care during the pandemic, and</a:t>
            </a:r>
          </a:p>
          <a:p>
            <a:pPr marL="342900" marR="0" lvl="0" indent="-342900">
              <a:lnSpc>
                <a:spcPct val="107000"/>
              </a:lnSpc>
              <a:spcBef>
                <a:spcPts val="0"/>
              </a:spcBef>
              <a:spcAft>
                <a:spcPts val="800"/>
              </a:spcAft>
              <a:buFont typeface="Symbol" panose="05050102010706020507" pitchFamily="18" charset="2"/>
              <a:buChar char=""/>
            </a:pPr>
            <a:r>
              <a:rPr lang="en-US" b="0" u="sng" dirty="0">
                <a:effectLst/>
                <a:cs typeface="Times New Roman" panose="02020603050405020304" pitchFamily="18" charset="0"/>
              </a:rPr>
              <a:t>For 2021, measures </a:t>
            </a:r>
            <a:r>
              <a:rPr lang="en-US" b="0" dirty="0">
                <a:effectLst/>
                <a:cs typeface="Times New Roman" panose="02020603050405020304" pitchFamily="18" charset="0"/>
              </a:rPr>
              <a:t>should be applied in a manner that will advance understanding of disparities in access to care. </a:t>
            </a:r>
          </a:p>
          <a:p>
            <a:endParaRPr lang="en-US" dirty="0"/>
          </a:p>
        </p:txBody>
      </p:sp>
    </p:spTree>
    <p:extLst>
      <p:ext uri="{BB962C8B-B14F-4D97-AF65-F5344CB8AC3E}">
        <p14:creationId xmlns:p14="http://schemas.microsoft.com/office/powerpoint/2010/main" val="2612023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A00B-8347-42F4-842F-74600F64A99E}"/>
              </a:ext>
            </a:extLst>
          </p:cNvPr>
          <p:cNvSpPr>
            <a:spLocks noGrp="1"/>
          </p:cNvSpPr>
          <p:nvPr>
            <p:ph type="title"/>
          </p:nvPr>
        </p:nvSpPr>
        <p:spPr/>
        <p:txBody>
          <a:bodyPr/>
          <a:lstStyle/>
          <a:p>
            <a:r>
              <a:rPr lang="en-US" dirty="0"/>
              <a:t>Selection of Menu Measures</a:t>
            </a:r>
          </a:p>
        </p:txBody>
      </p:sp>
      <p:sp>
        <p:nvSpPr>
          <p:cNvPr id="3" name="Content Placeholder 2">
            <a:extLst>
              <a:ext uri="{FF2B5EF4-FFF2-40B4-BE49-F238E27FC236}">
                <a16:creationId xmlns:a16="http://schemas.microsoft.com/office/drawing/2014/main" id="{51B3EA4F-387A-4DEA-B725-A007CA57066B}"/>
              </a:ext>
            </a:extLst>
          </p:cNvPr>
          <p:cNvSpPr>
            <a:spLocks noGrp="1"/>
          </p:cNvSpPr>
          <p:nvPr>
            <p:ph sz="half" idx="1"/>
          </p:nvPr>
        </p:nvSpPr>
        <p:spPr/>
        <p:txBody>
          <a:bodyPr/>
          <a:lstStyle/>
          <a:p>
            <a:pPr marL="0" marR="0" indent="0">
              <a:lnSpc>
                <a:spcPct val="107000"/>
              </a:lnSpc>
              <a:spcBef>
                <a:spcPts val="0"/>
              </a:spcBef>
              <a:spcAft>
                <a:spcPts val="800"/>
              </a:spcAft>
              <a:buNone/>
            </a:pPr>
            <a:r>
              <a:rPr lang="en-US" b="0" dirty="0">
                <a:effectLst/>
                <a:latin typeface="Book Antiqua" panose="02040602050305030304" pitchFamily="18" charset="0"/>
                <a:ea typeface="Calibri" panose="020F0502020204030204" pitchFamily="34" charset="0"/>
                <a:cs typeface="Times New Roman" panose="02020603050405020304" pitchFamily="18" charset="0"/>
              </a:rPr>
              <a:t>Menu measures selected for contract use should</a:t>
            </a:r>
            <a:r>
              <a:rPr lang="en-US" b="0" strike="sngStrike" dirty="0">
                <a:effectLst/>
                <a:latin typeface="Book Antiqua" panose="02040602050305030304" pitchFamily="18" charset="0"/>
                <a:ea typeface="Calibri" panose="020F0502020204030204" pitchFamily="34" charset="0"/>
                <a:cs typeface="Times New Roman" panose="02020603050405020304" pitchFamily="18" charset="0"/>
              </a:rPr>
              <a:t>:</a:t>
            </a:r>
            <a:endParaRPr lang="en-US" b="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b="0" strike="sngStrike" dirty="0">
                <a:effectLst/>
                <a:latin typeface="Book Antiqua" panose="02040602050305030304" pitchFamily="18" charset="0"/>
                <a:ea typeface="Calibri" panose="020F0502020204030204" pitchFamily="34" charset="0"/>
                <a:cs typeface="Times New Roman" panose="02020603050405020304" pitchFamily="18" charset="0"/>
              </a:rPr>
              <a:t>address important areas of concern in the health status and health care of our state’s population, and</a:t>
            </a:r>
            <a:endParaRPr lang="en-US" b="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b="0" dirty="0">
                <a:effectLst/>
                <a:latin typeface="Book Antiqua" panose="02040602050305030304" pitchFamily="18" charset="0"/>
                <a:ea typeface="Calibri" panose="020F0502020204030204" pitchFamily="34" charset="0"/>
                <a:cs typeface="Times New Roman" panose="02020603050405020304" pitchFamily="18" charset="0"/>
              </a:rPr>
              <a:t>target identified opportunities to improve care specific to the contracted population. </a:t>
            </a: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42855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D380-9F6C-49F7-B60C-F84AE24FAF83}"/>
              </a:ext>
            </a:extLst>
          </p:cNvPr>
          <p:cNvSpPr>
            <a:spLocks noGrp="1"/>
          </p:cNvSpPr>
          <p:nvPr>
            <p:ph type="title"/>
          </p:nvPr>
        </p:nvSpPr>
        <p:spPr/>
        <p:txBody>
          <a:bodyPr/>
          <a:lstStyle/>
          <a:p>
            <a:r>
              <a:rPr lang="en-US" dirty="0"/>
              <a:t>Reasonable Benchmarks</a:t>
            </a:r>
          </a:p>
        </p:txBody>
      </p:sp>
      <p:sp>
        <p:nvSpPr>
          <p:cNvPr id="3" name="Content Placeholder 2">
            <a:extLst>
              <a:ext uri="{FF2B5EF4-FFF2-40B4-BE49-F238E27FC236}">
                <a16:creationId xmlns:a16="http://schemas.microsoft.com/office/drawing/2014/main" id="{5275344F-5811-4896-AB58-78B5708B618D}"/>
              </a:ext>
            </a:extLst>
          </p:cNvPr>
          <p:cNvSpPr>
            <a:spLocks noGrp="1"/>
          </p:cNvSpPr>
          <p:nvPr>
            <p:ph sz="half" idx="1"/>
          </p:nvPr>
        </p:nvSpPr>
        <p:spPr>
          <a:xfrm>
            <a:off x="533400" y="1033973"/>
            <a:ext cx="8077200" cy="5587880"/>
          </a:xfrm>
        </p:spPr>
        <p:txBody>
          <a:bodyPr/>
          <a:lstStyle/>
          <a:p>
            <a:pPr marL="0" indent="0">
              <a:buNone/>
            </a:pPr>
            <a:r>
              <a:rPr lang="en-US" b="0" dirty="0"/>
              <a:t>The Taskforce recommends that provider organizations and payers negotiate benchmarks that:</a:t>
            </a:r>
          </a:p>
          <a:p>
            <a:pPr>
              <a:buFont typeface="Arial" panose="020B0604020202020204" pitchFamily="34" charset="0"/>
              <a:buChar char="•"/>
            </a:pPr>
            <a:r>
              <a:rPr lang="en-US" b="0" dirty="0"/>
              <a:t>Are not below current provider performance;</a:t>
            </a:r>
          </a:p>
          <a:p>
            <a:pPr>
              <a:buFont typeface="Arial" panose="020B0604020202020204" pitchFamily="34" charset="0"/>
              <a:buChar char="•"/>
            </a:pPr>
            <a:r>
              <a:rPr lang="en-US" b="0" dirty="0"/>
              <a:t>Are achievable by the provider organization (achievement benchmarks should not be so far above provider performance as to discourage improvement efforts), and </a:t>
            </a:r>
          </a:p>
          <a:p>
            <a:pPr>
              <a:buFont typeface="Arial" panose="020B0604020202020204" pitchFamily="34" charset="0"/>
              <a:buChar char="•"/>
            </a:pPr>
            <a:r>
              <a:rPr lang="en-US" b="0" dirty="0"/>
              <a:t>Reflect a reasonable understanding of high performance, e.g., not lower than the national </a:t>
            </a:r>
            <a:r>
              <a:rPr lang="en-US" b="0" u="sng" dirty="0"/>
              <a:t>or Massachusetts</a:t>
            </a:r>
            <a:r>
              <a:rPr lang="en-US" b="0" dirty="0"/>
              <a:t> 50th percentile or above the national</a:t>
            </a:r>
            <a:r>
              <a:rPr lang="en-US" b="0" u="sng" dirty="0"/>
              <a:t> or Massachusetts</a:t>
            </a:r>
            <a:r>
              <a:rPr lang="en-US" b="0" dirty="0"/>
              <a:t> 90th percentile or absolute performance rate of 90%, where there is no room for improvement given the inability to account for all appropriate population exclusions in measure specifications.  </a:t>
            </a:r>
          </a:p>
          <a:p>
            <a:pPr marL="0" indent="0">
              <a:buNone/>
            </a:pPr>
            <a:r>
              <a:rPr lang="en-US" b="0" u="sng" dirty="0"/>
              <a:t>Furthermore, benchmarks should not be set in a way that penalizes providers for caring for populations with higher clinical and/or social risk.  As such, the Taskforce recommends that benchmarks be risk- adjusted for clinical and social risk when possible.</a:t>
            </a:r>
          </a:p>
          <a:p>
            <a:endParaRPr lang="en-US" dirty="0"/>
          </a:p>
        </p:txBody>
      </p:sp>
    </p:spTree>
    <p:extLst>
      <p:ext uri="{BB962C8B-B14F-4D97-AF65-F5344CB8AC3E}">
        <p14:creationId xmlns:p14="http://schemas.microsoft.com/office/powerpoint/2010/main" val="29225207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953D-3A95-4DA0-B57D-2578F81E82AE}"/>
              </a:ext>
            </a:extLst>
          </p:cNvPr>
          <p:cNvSpPr>
            <a:spLocks noGrp="1"/>
          </p:cNvSpPr>
          <p:nvPr>
            <p:ph type="title"/>
          </p:nvPr>
        </p:nvSpPr>
        <p:spPr/>
        <p:txBody>
          <a:bodyPr/>
          <a:lstStyle/>
          <a:p>
            <a:r>
              <a:rPr lang="en-US" dirty="0"/>
              <a:t>Adequate Denominator</a:t>
            </a:r>
          </a:p>
        </p:txBody>
      </p:sp>
      <p:sp>
        <p:nvSpPr>
          <p:cNvPr id="3" name="Content Placeholder 2">
            <a:extLst>
              <a:ext uri="{FF2B5EF4-FFF2-40B4-BE49-F238E27FC236}">
                <a16:creationId xmlns:a16="http://schemas.microsoft.com/office/drawing/2014/main" id="{8090DE78-F173-4CB9-AEB8-6D6F490D7A8F}"/>
              </a:ext>
            </a:extLst>
          </p:cNvPr>
          <p:cNvSpPr>
            <a:spLocks noGrp="1"/>
          </p:cNvSpPr>
          <p:nvPr>
            <p:ph sz="half" idx="1"/>
          </p:nvPr>
        </p:nvSpPr>
        <p:spPr>
          <a:xfrm>
            <a:off x="533400" y="1371600"/>
            <a:ext cx="8077200" cy="5043268"/>
          </a:xfrm>
        </p:spPr>
        <p:txBody>
          <a:bodyPr/>
          <a:lstStyle/>
          <a:p>
            <a:pPr marL="0" indent="0">
              <a:buNone/>
            </a:pPr>
            <a:r>
              <a:rPr lang="en-US" b="0" dirty="0"/>
              <a:t>The Taskforce recommends that provider organizations and payers do not use measures in contracts if denominators are too small to report a </a:t>
            </a:r>
            <a:r>
              <a:rPr lang="en-US" b="0" u="sng" dirty="0"/>
              <a:t>reliable measurement</a:t>
            </a:r>
            <a:r>
              <a:rPr lang="en-US" b="0" u="sng" baseline="30000" dirty="0"/>
              <a:t>1</a:t>
            </a:r>
            <a:r>
              <a:rPr lang="en-US" b="0" u="sng" dirty="0"/>
              <a:t> </a:t>
            </a:r>
            <a:r>
              <a:rPr lang="en-US" b="0" strike="sngStrike" dirty="0"/>
              <a:t>statistically valid  rate</a:t>
            </a:r>
            <a:r>
              <a:rPr lang="en-US" b="0" dirty="0"/>
              <a:t>.  To the extent that any Core Measure does not meet minimum denominator size, the insurer may elect to not include the measure when applying a performance incentive and/or disincentive provision in the contract. </a:t>
            </a:r>
          </a:p>
          <a:p>
            <a:pPr marL="0" indent="0">
              <a:buNone/>
            </a:pPr>
            <a:endParaRPr lang="en-US" sz="1000" b="0" dirty="0"/>
          </a:p>
          <a:p>
            <a:pPr marL="0" indent="0">
              <a:buNone/>
            </a:pPr>
            <a:r>
              <a:rPr lang="en-US" b="0" u="sng" dirty="0"/>
              <a:t>1. For this purpose, the NQF definition of reliability of the measure score is used: “Reliability of the measure score refers to the proportion of variation in the performance scores due to systematic differences across the measured entities (or signal) in relation to random error (or noise).”www.qualityforum.org/WorkArea/linkit.aspx?LinkIdentifier=id&amp;ItemID=87595.  Taskforce staff will update this language, as necessary, to reflect any modifications to NQF’s definition of reliability of the measure score.</a:t>
            </a:r>
          </a:p>
        </p:txBody>
      </p:sp>
    </p:spTree>
    <p:extLst>
      <p:ext uri="{BB962C8B-B14F-4D97-AF65-F5344CB8AC3E}">
        <p14:creationId xmlns:p14="http://schemas.microsoft.com/office/powerpoint/2010/main" val="13094795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0D97-0A53-46D6-878A-229E2ABC96AB}"/>
              </a:ext>
            </a:extLst>
          </p:cNvPr>
          <p:cNvSpPr>
            <a:spLocks noGrp="1"/>
          </p:cNvSpPr>
          <p:nvPr>
            <p:ph type="title"/>
          </p:nvPr>
        </p:nvSpPr>
        <p:spPr/>
        <p:txBody>
          <a:bodyPr/>
          <a:lstStyle/>
          <a:p>
            <a:r>
              <a:rPr lang="en-US" dirty="0"/>
              <a:t>Revisit Guiding Principles for Use of the Aligned Measure Set in Contracts</a:t>
            </a:r>
          </a:p>
        </p:txBody>
      </p:sp>
      <p:sp>
        <p:nvSpPr>
          <p:cNvPr id="3" name="Content Placeholder 2">
            <a:extLst>
              <a:ext uri="{FF2B5EF4-FFF2-40B4-BE49-F238E27FC236}">
                <a16:creationId xmlns:a16="http://schemas.microsoft.com/office/drawing/2014/main" id="{66E669A7-F68D-42CE-BF8D-4DEEA9BD3B15}"/>
              </a:ext>
            </a:extLst>
          </p:cNvPr>
          <p:cNvSpPr>
            <a:spLocks noGrp="1"/>
          </p:cNvSpPr>
          <p:nvPr>
            <p:ph sz="half" idx="1"/>
          </p:nvPr>
        </p:nvSpPr>
        <p:spPr/>
        <p:txBody>
          <a:bodyPr/>
          <a:lstStyle/>
          <a:p>
            <a:r>
              <a:rPr lang="en-US" dirty="0"/>
              <a:t>Do Taskforce members wish any additional changes before finalizing the Guiding Principles for Use of the Aligned Measure Set in Contracts?</a:t>
            </a:r>
          </a:p>
        </p:txBody>
      </p:sp>
    </p:spTree>
    <p:extLst>
      <p:ext uri="{BB962C8B-B14F-4D97-AF65-F5344CB8AC3E}">
        <p14:creationId xmlns:p14="http://schemas.microsoft.com/office/powerpoint/2010/main" val="226403235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D51BB9-DEB6-4460-8125-E187CA6439E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29a8555-db37-4257-91ea-e6d336cdedf2"/>
    <ds:schemaRef ds:uri="http://purl.org/dc/elements/1.1/"/>
    <ds:schemaRef ds:uri="34dc536f-1af3-405a-935d-0fb3b6674883"/>
    <ds:schemaRef ds:uri="http://www.w3.org/XML/1998/namespace"/>
    <ds:schemaRef ds:uri="http://purl.org/dc/dcmitype/"/>
  </ds:schemaRefs>
</ds:datastoreItem>
</file>

<file path=customXml/itemProps2.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3.xml><?xml version="1.0" encoding="utf-8"?>
<ds:datastoreItem xmlns:ds="http://schemas.openxmlformats.org/officeDocument/2006/customXml" ds:itemID="{C12E6B4B-7B64-44F9-9DAF-23A5E8422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34dc536f-1af3-405a-935d-0fb3b6674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154</TotalTime>
  <Words>1449</Words>
  <Application>Microsoft Office PowerPoint</Application>
  <PresentationFormat>On-screen Show (4:3)</PresentationFormat>
  <Paragraphs>126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Revisit Guiding Principles for Use of the Aligned Measure Set in Contracts</vt:lpstr>
      <vt:lpstr>COVID-19-specific Considerations</vt:lpstr>
      <vt:lpstr>Selection of Menu Measures</vt:lpstr>
      <vt:lpstr>Reasonable Benchmarks</vt:lpstr>
      <vt:lpstr>Adequate Denominator</vt:lpstr>
      <vt:lpstr>Revisit Guiding Principles for Use of the Aligned Measure Set in Contracts</vt:lpstr>
      <vt:lpstr>Agenda</vt:lpstr>
      <vt:lpstr>Revisit Developmental Measure Priorities</vt:lpstr>
      <vt:lpstr>Revisit Developmental Measure Priorities</vt:lpstr>
      <vt:lpstr>Revisit Developmental Measure Priorities</vt:lpstr>
      <vt:lpstr>Agenda</vt:lpstr>
      <vt:lpstr>Continue Discussing Taskforce’s Role Advancing Health Equity</vt:lpstr>
      <vt:lpstr>Continue Discussing Taskforce’s Role Advancing Health Equity</vt:lpstr>
      <vt:lpstr>Continue Discussing Taskforce’s Role Advancing Health Equity</vt:lpstr>
      <vt:lpstr>Agenda</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Michael Bailit</cp:lastModifiedBy>
  <cp:revision>4</cp:revision>
  <cp:lastPrinted>2020-01-22T12:56:50Z</cp:lastPrinted>
  <dcterms:created xsi:type="dcterms:W3CDTF">2018-07-16T19:03:48Z</dcterms:created>
  <dcterms:modified xsi:type="dcterms:W3CDTF">2020-09-04T17:49:56Z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