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33"/>
  </p:notesMasterIdLst>
  <p:handoutMasterIdLst>
    <p:handoutMasterId r:id="rId34"/>
  </p:handoutMasterIdLst>
  <p:sldIdLst>
    <p:sldId id="483" r:id="rId5"/>
    <p:sldId id="543" r:id="rId6"/>
    <p:sldId id="559" r:id="rId7"/>
    <p:sldId id="606" r:id="rId8"/>
    <p:sldId id="629" r:id="rId9"/>
    <p:sldId id="630" r:id="rId10"/>
    <p:sldId id="631" r:id="rId11"/>
    <p:sldId id="632" r:id="rId12"/>
    <p:sldId id="604" r:id="rId13"/>
    <p:sldId id="634" r:id="rId14"/>
    <p:sldId id="621" r:id="rId15"/>
    <p:sldId id="622" r:id="rId16"/>
    <p:sldId id="617" r:id="rId17"/>
    <p:sldId id="618" r:id="rId18"/>
    <p:sldId id="637" r:id="rId19"/>
    <p:sldId id="638" r:id="rId20"/>
    <p:sldId id="614" r:id="rId21"/>
    <p:sldId id="635" r:id="rId22"/>
    <p:sldId id="623" r:id="rId23"/>
    <p:sldId id="633" r:id="rId24"/>
    <p:sldId id="616" r:id="rId25"/>
    <p:sldId id="636" r:id="rId26"/>
    <p:sldId id="641" r:id="rId27"/>
    <p:sldId id="605" r:id="rId28"/>
    <p:sldId id="599" r:id="rId29"/>
    <p:sldId id="607" r:id="rId30"/>
    <p:sldId id="581" r:id="rId31"/>
    <p:sldId id="603" r:id="rId32"/>
  </p:sldIdLst>
  <p:sldSz cx="9144000" cy="6858000" type="screen4x3"/>
  <p:notesSz cx="7010400" cy="92964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35" clrIdx="2">
    <p:extLst/>
  </p:cmAuthor>
  <p:cmAuthor id="3" name="Cristi Carman" initials="CC" lastIdx="0" clrIdx="3"/>
  <p:cmAuthor id="4" name="Deepti Kanneganti" initials="DK" lastIdx="36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00"/>
    <a:srgbClr val="003399"/>
    <a:srgbClr val="FEEDD3"/>
    <a:srgbClr val="005480"/>
    <a:srgbClr val="336699"/>
    <a:srgbClr val="8C3FC5"/>
    <a:srgbClr val="225E95"/>
    <a:srgbClr val="7CBF33"/>
    <a:srgbClr val="8238B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A75F1F-B309-422A-8129-C3A21DD7B289}" v="4" dt="2017-09-01T18:03:10.2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5429" autoAdjust="0"/>
  </p:normalViewPr>
  <p:slideViewPr>
    <p:cSldViewPr>
      <p:cViewPr varScale="1">
        <p:scale>
          <a:sx n="84" d="100"/>
          <a:sy n="84" d="100"/>
        </p:scale>
        <p:origin x="97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-9612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10/1/2017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10/1/2017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#4</a:t>
            </a:r>
          </a:p>
          <a:p>
            <a:pPr marL="0" indent="0" algn="ctr">
              <a:buNone/>
            </a:pPr>
            <a:r>
              <a:rPr lang="en-US" dirty="0"/>
              <a:t>September 11, 2017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8-10-17 Meeting Decisions &amp; Review of Alternative Obesity-Related Measures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127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8-10-17 Meeting Decisions &amp; Review of Alternative Obesity-Related Measures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057400"/>
            <a:ext cx="9448800" cy="7620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861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8-10-17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5105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Keep open the options of a core and/or menu set approach and re-visit the topic after the Taskforce completes a first pass through the measures.</a:t>
            </a:r>
          </a:p>
          <a:p>
            <a:pPr>
              <a:buFont typeface="+mj-lt"/>
              <a:buAutoNum type="arabicPeriod"/>
            </a:pPr>
            <a:endParaRPr lang="en-US" sz="1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Include measures without opportunity for improvement for consideration, but clearly identify such measures.</a:t>
            </a:r>
          </a:p>
          <a:p>
            <a:pPr>
              <a:buFont typeface="+mj-lt"/>
              <a:buAutoNum type="arabicPeriod"/>
            </a:pPr>
            <a:endParaRPr lang="en-US" sz="1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Tentatively endorse the three following preventive care measures:</a:t>
            </a:r>
          </a:p>
          <a:p>
            <a:endParaRPr lang="en-US" sz="100" dirty="0"/>
          </a:p>
          <a:p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1066800" y="4267200"/>
            <a:ext cx="7239000" cy="22860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2" spcCol="27432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u="sng" kern="0" dirty="0"/>
              <a:t>Pediatric</a:t>
            </a:r>
          </a:p>
          <a:p>
            <a:r>
              <a:rPr lang="en-US" b="0" kern="0" dirty="0"/>
              <a:t>Well-Child Visits in the First 15 Months of Life</a:t>
            </a:r>
          </a:p>
          <a:p>
            <a:r>
              <a:rPr lang="en-US" b="0" kern="0" dirty="0"/>
              <a:t>Well-Child Visits in the 3</a:t>
            </a:r>
            <a:r>
              <a:rPr lang="en-US" b="0" kern="0" baseline="30000" dirty="0"/>
              <a:t>rd</a:t>
            </a:r>
            <a:r>
              <a:rPr lang="en-US" b="0" kern="0" dirty="0"/>
              <a:t>, 4</a:t>
            </a:r>
            <a:r>
              <a:rPr lang="en-US" b="0" kern="0" baseline="30000" dirty="0"/>
              <a:t>th</a:t>
            </a:r>
            <a:r>
              <a:rPr lang="en-US" b="0" kern="0" dirty="0"/>
              <a:t>, 5</a:t>
            </a:r>
            <a:r>
              <a:rPr lang="en-US" b="0" kern="0" baseline="30000" dirty="0"/>
              <a:t>th</a:t>
            </a:r>
            <a:r>
              <a:rPr lang="en-US" b="0" kern="0" dirty="0"/>
              <a:t>, and 6</a:t>
            </a:r>
            <a:r>
              <a:rPr lang="en-US" b="0" kern="0" baseline="30000" dirty="0"/>
              <a:t>th</a:t>
            </a:r>
            <a:r>
              <a:rPr lang="en-US" b="0" kern="0" dirty="0"/>
              <a:t> Years of Life</a:t>
            </a:r>
          </a:p>
          <a:p>
            <a:pPr marL="0" indent="0">
              <a:buNone/>
            </a:pPr>
            <a:r>
              <a:rPr lang="en-US" u="sng" kern="0" dirty="0"/>
              <a:t>Adolescent</a:t>
            </a:r>
          </a:p>
          <a:p>
            <a:r>
              <a:rPr lang="en-US" b="0" kern="0" dirty="0"/>
              <a:t>Adolescent Well-Care Visits</a:t>
            </a:r>
          </a:p>
          <a:p>
            <a:endParaRPr lang="en-US" kern="0" dirty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62457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8-10-17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/>
              <a:t>Do not endorse the following measures.  While the measures address an important health issue (obesity), the processes captured by the measures do not have a strong causal link to a desirable clinical outcome. </a:t>
            </a:r>
          </a:p>
          <a:p>
            <a:pPr lvl="1">
              <a:buFont typeface="Book Antiqua" panose="02040602050305030304" pitchFamily="18" charset="0"/>
              <a:buChar char="■"/>
            </a:pPr>
            <a:r>
              <a:rPr lang="en-US" b="0" dirty="0"/>
              <a:t>Weight Assessment and Counseling for Nutrition and Physical Activities for Children/ Adolescents</a:t>
            </a:r>
          </a:p>
          <a:p>
            <a:pPr lvl="1">
              <a:buFont typeface="Book Antiqua" panose="02040602050305030304" pitchFamily="18" charset="0"/>
              <a:buChar char="■"/>
            </a:pPr>
            <a:r>
              <a:rPr lang="en-US" b="0" dirty="0"/>
              <a:t>Adult BMI Assessment</a:t>
            </a:r>
          </a:p>
          <a:p>
            <a:pPr lvl="1">
              <a:buFont typeface="Book Antiqua" panose="02040602050305030304" pitchFamily="18" charset="0"/>
              <a:buChar char="■"/>
            </a:pPr>
            <a:r>
              <a:rPr lang="en-US" b="0" dirty="0"/>
              <a:t>BMI Screening and Follow-Up</a:t>
            </a:r>
          </a:p>
          <a:p>
            <a:endParaRPr lang="en-US" sz="1000" dirty="0"/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Consider alternate measures that address obesity, as identified by Bailit Health.  (The following slides present the measure research findings.)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65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Alternative Obesity-Related Measures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991289"/>
              </p:ext>
            </p:extLst>
          </p:nvPr>
        </p:nvGraphicFramePr>
        <p:xfrm>
          <a:off x="365760" y="1216152"/>
          <a:ext cx="8412480" cy="485394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70749824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86371647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</a:t>
                      </a:r>
                    </a:p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</a:t>
                      </a:r>
                      <a:r>
                        <a:rPr lang="en-US" sz="1600" b="1" i="0" u="none" strike="noStrike" baseline="0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Type</a:t>
                      </a:r>
                      <a:endParaRPr lang="en-US" sz="1600" b="1" i="0" u="none" strike="noStrike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4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Alternative Obesity-Related Measures: 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2a: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a BMI &gt; 25 who received education and counseling for weight-management strategies that include nutrition, physical activity, lifestyle changes, medication therapy and/or surgical considerations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5166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3a: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a BMI ≥ 25 who have reduced their weight by 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Outcome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39676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3b: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a BMI &gt; 25 who have 30 minutes of any type of physical activity five times per week documented.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343206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3c: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a BMI &gt; 25 who have reduced their weight by 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Outcome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85106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3d: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a BMI &gt; 40 who have been provided with a referral to a bariatric specialist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54226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65760" y="6116002"/>
            <a:ext cx="35966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ICSI = Institute for Clinical Systems Improvement</a:t>
            </a:r>
          </a:p>
        </p:txBody>
      </p:sp>
    </p:spTree>
    <p:extLst>
      <p:ext uri="{BB962C8B-B14F-4D97-AF65-F5344CB8AC3E}">
        <p14:creationId xmlns:p14="http://schemas.microsoft.com/office/powerpoint/2010/main" val="37205042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Alternative Obesity-Related Measures (Cont’d)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907133"/>
              </p:ext>
            </p:extLst>
          </p:nvPr>
        </p:nvGraphicFramePr>
        <p:xfrm>
          <a:off x="365760" y="1216152"/>
          <a:ext cx="8412480" cy="184785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70749824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86371647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</a:t>
                      </a:r>
                    </a:p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</a:t>
                      </a:r>
                      <a:r>
                        <a:rPr lang="en-US" sz="1600" b="1" i="0" u="none" strike="noStrike" baseline="0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Type</a:t>
                      </a:r>
                      <a:endParaRPr lang="en-US" sz="1600" b="1" i="0" u="none" strike="noStrike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4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Alternative Obesity-Related Measures: Pediatric (Ages 2-17)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3a: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Percentage of patients with BMI screening percentile &gt; 85 whose BMI percentile decreased within 12 months of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ICSI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Outcome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7516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65760" y="6116002"/>
            <a:ext cx="35966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ICSI = Institute for Clinical Systems Improvement</a:t>
            </a:r>
          </a:p>
        </p:txBody>
      </p:sp>
    </p:spTree>
    <p:extLst>
      <p:ext uri="{BB962C8B-B14F-4D97-AF65-F5344CB8AC3E}">
        <p14:creationId xmlns:p14="http://schemas.microsoft.com/office/powerpoint/2010/main" val="118547526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8-10-17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dirty="0"/>
              <a:t>Tentatively endorse “Developmental Screening for Behavioral Health Needs: Under Age 21” as a developmental measure because: </a:t>
            </a:r>
          </a:p>
          <a:p>
            <a:pPr lvl="1"/>
            <a:r>
              <a:rPr lang="en-US" b="0" dirty="0"/>
              <a:t>the measure is a priority area of focus for all populations, and</a:t>
            </a:r>
          </a:p>
          <a:p>
            <a:pPr lvl="1"/>
            <a:r>
              <a:rPr lang="en-US" b="0" dirty="0"/>
              <a:t>there is concern about the need to a) validate this “homegrown” measure, b) better define the data sources, and c) confirm the screening instruments included in the measure.</a:t>
            </a:r>
          </a:p>
          <a:p>
            <a:pPr lvl="1"/>
            <a:endParaRPr lang="en-US" sz="1000" b="0" dirty="0"/>
          </a:p>
          <a:p>
            <a:pPr marL="457200" indent="-457200">
              <a:buFont typeface="+mj-lt"/>
              <a:buAutoNum type="arabicPeriod" startAt="7"/>
            </a:pPr>
            <a:r>
              <a:rPr lang="en-US" dirty="0"/>
              <a:t>Research and report upon MassHealth’s experience with “Developmental Screening for Behavioral Health Needs: Under Age 21.” (See materials distributed prior to the meeting.)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04800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8-10-17 Meeting Decisions &amp; Review of Alternative Obesity-Related Measures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819400"/>
            <a:ext cx="9448800" cy="4572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96077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Review of Candidate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678680"/>
          </a:xfrm>
        </p:spPr>
        <p:txBody>
          <a:bodyPr/>
          <a:lstStyle/>
          <a:p>
            <a:r>
              <a:rPr lang="en-US" dirty="0"/>
              <a:t>Please remember…as we consider measure candidates we are seeking to define an aligned measure set.  Alignment is not our </a:t>
            </a:r>
            <a:r>
              <a:rPr lang="en-US" i="1" dirty="0"/>
              <a:t>only</a:t>
            </a:r>
            <a:r>
              <a:rPr lang="en-US" dirty="0"/>
              <a:t> objective, however.</a:t>
            </a:r>
          </a:p>
          <a:p>
            <a:r>
              <a:rPr lang="en-US" dirty="0"/>
              <a:t>Per our principles, we also seek measures that, among other things: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Significantly advance the delivery system toward the goals of safe, timely, effective, efficient, equitable, patient-centered (STEEEP) care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Promote value for consumers, purchasers, and providers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Are important to consumers and support the triple aim of better care, better health and lower cost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Prioritize health outcomes, including measures sourced from clinical and patient-reported data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Provide a largely complete and holistic view of the ACO being evaluated and the services for which it is accountable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000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Pediatric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683272"/>
              </p:ext>
            </p:extLst>
          </p:nvPr>
        </p:nvGraphicFramePr>
        <p:xfrm>
          <a:off x="340378" y="1216152"/>
          <a:ext cx="8463244" cy="434721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Immunizations and Screenings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Childhood Immunization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Immunizations for Adolescents (includes HPV)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179421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Dental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98342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Oral Evaluation, Dental Services*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Dental Quality Alliance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51662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94712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and Adolescents' Access to Primary Care Practitioners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26546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75562" y="5715000"/>
            <a:ext cx="350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</a:t>
            </a:r>
            <a:r>
              <a:rPr lang="en-US" sz="1400" i="1" dirty="0">
                <a:latin typeface="Book Antiqua" panose="02040602050305030304" pitchFamily="18" charset="0"/>
              </a:rPr>
              <a:t>This measure does not have opportunity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86061716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Adult and Adolescent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868779"/>
              </p:ext>
            </p:extLst>
          </p:nvPr>
        </p:nvGraphicFramePr>
        <p:xfrm>
          <a:off x="340378" y="1216152"/>
          <a:ext cx="8463244" cy="28841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Immunizations and Screenings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98342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Screening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(Ages 16-20)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5166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Screening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(Ages 21-24)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49353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Screening and Follow-Up (Ages 18+)**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1159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6969" y="4291047"/>
            <a:ext cx="288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CQMC-only measure.</a:t>
            </a:r>
          </a:p>
        </p:txBody>
      </p:sp>
    </p:spTree>
    <p:extLst>
      <p:ext uri="{BB962C8B-B14F-4D97-AF65-F5344CB8AC3E}">
        <p14:creationId xmlns:p14="http://schemas.microsoft.com/office/powerpoint/2010/main" val="353452243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Adult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651523"/>
              </p:ext>
            </p:extLst>
          </p:nvPr>
        </p:nvGraphicFramePr>
        <p:xfrm>
          <a:off x="340378" y="1216152"/>
          <a:ext cx="8463244" cy="47129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Immunizations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and Screenings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0039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(No longer endorsed)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 Vaccinations for Adults Ages 18–64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Influenza Immunization (</a:t>
                      </a:r>
                      <a:r>
                        <a:rPr lang="en-US" sz="160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Ages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402312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24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Colorectal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73598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Cervical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67282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Breast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95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48151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621736"/>
              </p:ext>
            </p:extLst>
          </p:nvPr>
        </p:nvGraphicFramePr>
        <p:xfrm>
          <a:off x="340378" y="1219200"/>
          <a:ext cx="8463244" cy="325945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Tobacco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Use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Tobacco Use: Screening and Cessation Intervention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Medical Assistance with Smoking and Tobacco Use Cessation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333031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3251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Adults' Access to Preventive/Ambulatory Health Services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15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13660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569102"/>
              </p:ext>
            </p:extLst>
          </p:nvPr>
        </p:nvGraphicFramePr>
        <p:xfrm>
          <a:off x="340378" y="1219200"/>
          <a:ext cx="8463244" cy="340042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Specialty Care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0658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ASC-9: Appropriate Follow-Up Interval for Normal Colonoscopy in Average Risk Patients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Gastroenterological Association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33303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ASC-10: Colonoscopy Interval for Patients with a History of Adenomatous Polyps - Avoidance of Inappropriate 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Gastroenterological Association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15002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Colonoscopy Adenoma Detection Rate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Society for Gastrointestinal Endoscopy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0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48158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Adult and Adolescent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085603"/>
              </p:ext>
            </p:extLst>
          </p:nvPr>
        </p:nvGraphicFramePr>
        <p:xfrm>
          <a:off x="340378" y="1219200"/>
          <a:ext cx="8463244" cy="143065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Specialty Care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Annual Cervical Cancer Screening or Follow-Up in High-Risk Women**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Resolution Health, Inc.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12679" y="2843628"/>
            <a:ext cx="288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CQMC-only measure.</a:t>
            </a:r>
          </a:p>
        </p:txBody>
      </p:sp>
    </p:spTree>
    <p:extLst>
      <p:ext uri="{BB962C8B-B14F-4D97-AF65-F5344CB8AC3E}">
        <p14:creationId xmlns:p14="http://schemas.microsoft.com/office/powerpoint/2010/main" val="402797304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Pediatric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85904"/>
              </p:ext>
            </p:extLst>
          </p:nvPr>
        </p:nvGraphicFramePr>
        <p:xfrm>
          <a:off x="340378" y="1143000"/>
          <a:ext cx="8463244" cy="537019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Care for Children Prescribed ADHD Medication - Initiation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8831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Care for Children Prescribed ADHD Medication - Continuation &amp; Maintenance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and Adolescent Major Depressive Disorder: Suicide Risk Assessment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85821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Metabolic Monitoring for Children and Adolescents on Antipsychotics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2346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First-Line Psychosocial Care for Children and Adolescents on Antipsychotics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86212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Multiple Concurrent Antipsychotics in Children and Adolescents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463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65478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65863"/>
              </p:ext>
            </p:extLst>
          </p:nvPr>
        </p:nvGraphicFramePr>
        <p:xfrm>
          <a:off x="340378" y="1216152"/>
          <a:ext cx="8463244" cy="48539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for Clinical Depression and Follow-Up Plan (Ages 12+)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54705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Utilization of the PHQ-9 Tool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51939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Remission at Twelve Months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2795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Response at Twelve Months - Progress Towards Remission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91053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Remission Measure Set*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,+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(Utilization of the PHQ-9 to Monitor Depression Symptoms for Adolescents and Adults </a:t>
                      </a:r>
                      <a:r>
                        <a:rPr lang="en-US" sz="120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Depression Remission or Response for Adolescents and Adults)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 EOHHS 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(adapted from NCQA HEDIS)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00111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27022" y="6119336"/>
            <a:ext cx="3276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 MassHealth ACO/DSRIP-only measure. </a:t>
            </a:r>
          </a:p>
          <a:p>
            <a:r>
              <a:rPr lang="en-US" sz="1400" i="1" dirty="0">
                <a:latin typeface="Book Antiqua" panose="02040602050305030304" pitchFamily="18" charset="0"/>
              </a:rPr>
              <a:t>**CMS/AHIP CQMC-only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 </a:t>
            </a:r>
            <a:r>
              <a:rPr lang="en-US" sz="1400" i="1" dirty="0">
                <a:latin typeface="Book Antiqua" panose="02040602050305030304" pitchFamily="18" charset="0"/>
              </a:rPr>
              <a:t>Ages 12-64.</a:t>
            </a:r>
          </a:p>
        </p:txBody>
      </p:sp>
    </p:spTree>
    <p:extLst>
      <p:ext uri="{BB962C8B-B14F-4D97-AF65-F5344CB8AC3E}">
        <p14:creationId xmlns:p14="http://schemas.microsoft.com/office/powerpoint/2010/main" val="323193813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958913"/>
              </p:ext>
            </p:extLst>
          </p:nvPr>
        </p:nvGraphicFramePr>
        <p:xfrm>
          <a:off x="340378" y="1216152"/>
          <a:ext cx="8463244" cy="326898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Acute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49543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Continuation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Substance Abuse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692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Opioid Addiction Counseling*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,++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 (Adapted)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963574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05400" y="4572000"/>
            <a:ext cx="3877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</a:t>
            </a:r>
            <a:r>
              <a:rPr lang="en-US" sz="1400" i="1" dirty="0">
                <a:latin typeface="Book Antiqua" panose="02040602050305030304" pitchFamily="18" charset="0"/>
              </a:rPr>
              <a:t>There are also several opioid prescriber measures available (both HEDIS and non-HEDIS).</a:t>
            </a:r>
          </a:p>
        </p:txBody>
      </p:sp>
    </p:spTree>
    <p:extLst>
      <p:ext uri="{BB962C8B-B14F-4D97-AF65-F5344CB8AC3E}">
        <p14:creationId xmlns:p14="http://schemas.microsoft.com/office/powerpoint/2010/main" val="81459692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354061"/>
              </p:ext>
            </p:extLst>
          </p:nvPr>
        </p:nvGraphicFramePr>
        <p:xfrm>
          <a:off x="340378" y="1216152"/>
          <a:ext cx="8463244" cy="340042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Utilization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Emergency Department Utilization for Severe Mental Illness/Substance Use Disorder (SMI/SUD) Population*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1939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Admissions for Severe Mental Illness/Substance Use Disorder (SMI/SUD) Population*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2795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Utilization of Behavioral Health Community Partner (BH CP) Support(s) by BH CP Assigned Members*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910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43748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and Pediatric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984304"/>
              </p:ext>
            </p:extLst>
          </p:nvPr>
        </p:nvGraphicFramePr>
        <p:xfrm>
          <a:off x="340378" y="1216152"/>
          <a:ext cx="8463244" cy="399097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(30-Day)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019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(7-Day)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Utilization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84204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Utilization of Outpatient Behavioral Health Services for Population at Risk for Serious Mental Illness (SMI), Serious Emotional Disturbance (SED), and/or Substance Use Disorder (SUD)*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21031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38800" y="5290131"/>
            <a:ext cx="3276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  <a:p>
            <a:endParaRPr lang="en-US" sz="1400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20683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and Adolescent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304550"/>
              </p:ext>
            </p:extLst>
          </p:nvPr>
        </p:nvGraphicFramePr>
        <p:xfrm>
          <a:off x="340378" y="1216152"/>
          <a:ext cx="8463244" cy="24155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Substance Abuse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and Engagement of Alcohol and Other Drug Dependence Treatment - Initiation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019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and Engagement of Alcohol and Other Drug Dependence Treatment - Engagement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06057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and Chronic Illness Care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Which medical specialties does the group want to focus on for the Acute Care and Chronic Illness Care domains?  For example:</a:t>
            </a:r>
          </a:p>
          <a:p>
            <a:pPr lvl="1"/>
            <a:r>
              <a:rPr lang="en-US" b="0" dirty="0"/>
              <a:t>Cardiac Care</a:t>
            </a:r>
          </a:p>
          <a:p>
            <a:pPr lvl="1"/>
            <a:r>
              <a:rPr lang="en-US" b="0" dirty="0"/>
              <a:t>Cancer Care</a:t>
            </a:r>
          </a:p>
          <a:p>
            <a:pPr lvl="1"/>
            <a:r>
              <a:rPr lang="en-US" b="0" dirty="0"/>
              <a:t>Gastroenterology</a:t>
            </a:r>
          </a:p>
          <a:p>
            <a:pPr lvl="1"/>
            <a:r>
              <a:rPr lang="en-US" b="0" dirty="0"/>
              <a:t>Infectious Disease (e.g., HIV and Hepatitis C)</a:t>
            </a:r>
          </a:p>
          <a:p>
            <a:pPr lvl="1"/>
            <a:r>
              <a:rPr lang="en-US" b="0" dirty="0" err="1"/>
              <a:t>Opthalmology</a:t>
            </a:r>
            <a:endParaRPr lang="en-US" b="0" dirty="0"/>
          </a:p>
          <a:p>
            <a:pPr lvl="1"/>
            <a:r>
              <a:rPr lang="en-US" b="0" dirty="0"/>
              <a:t>Orthopedic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5837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8-10-17 Meeting Decisions &amp; Review of Alternative Obesity-Related Measures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276600"/>
            <a:ext cx="9448800" cy="4572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2167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43106"/>
              </p:ext>
            </p:extLst>
          </p:nvPr>
        </p:nvGraphicFramePr>
        <p:xfrm>
          <a:off x="777240" y="1447800"/>
          <a:ext cx="7589520" cy="47091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840459">
                  <a:extLst>
                    <a:ext uri="{9D8B030D-6E8A-4147-A177-3AD203B41FA5}">
                      <a16:colId xmlns:a16="http://schemas.microsoft.com/office/drawing/2014/main" val="919717546"/>
                    </a:ext>
                  </a:extLst>
                </a:gridCol>
                <a:gridCol w="2749061">
                  <a:extLst>
                    <a:ext uri="{9D8B030D-6E8A-4147-A177-3AD203B41FA5}">
                      <a16:colId xmlns:a16="http://schemas.microsoft.com/office/drawing/2014/main" val="2000062168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Domain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Estimated Schedule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0583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Preventive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#3 and #4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18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Behavioral Health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#4 and #5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148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Acute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(e.g., cardiac care and orthopedic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#5 and #6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85009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Chronic Illness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(including cancer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#6 and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2417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Maternity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0037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Care Coordination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657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Integration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6226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Team-based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9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Equity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(disparities)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82023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Social Determinants of Health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9810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Health Behaviors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1679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Patient/Provider Communication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281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Engagement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374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Experience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43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Relationship-Centered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2413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Hospital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 (TBD)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5175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77240" y="1981200"/>
            <a:ext cx="758952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67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are reviewing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5562600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MCO (Payment)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1430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[ACO/PCMH]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D51BB9-DEB6-4460-8125-E187CA6439EC}">
  <ds:schemaRefs>
    <ds:schemaRef ds:uri="506bf040-e6ed-4664-be69-27c2e8b46f03"/>
    <ds:schemaRef ds:uri="d29a8555-db37-4257-91ea-e6d336cdedf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E328EF-A273-4DB2-867A-C3AD58188AE7}"/>
</file>

<file path=docProps/app.xml><?xml version="1.0" encoding="utf-8"?>
<Properties xmlns="http://schemas.openxmlformats.org/officeDocument/2006/extended-properties" xmlns:vt="http://schemas.openxmlformats.org/officeDocument/2006/docPropsVTypes">
  <Template>Quality%20Measurement%20Taskforce%20Meeting%203%20v4</Template>
  <TotalTime>375</TotalTime>
  <Words>2086</Words>
  <Application>Microsoft Office PowerPoint</Application>
  <PresentationFormat>On-screen Show (4:3)</PresentationFormat>
  <Paragraphs>475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Book Antiqua</vt:lpstr>
      <vt:lpstr>Calibri</vt:lpstr>
      <vt:lpstr>Symbol</vt:lpstr>
      <vt:lpstr>Times New Roman</vt:lpstr>
      <vt:lpstr>Wingdings</vt:lpstr>
      <vt:lpstr>Wingdings 2</vt:lpstr>
      <vt:lpstr>EOHHS</vt:lpstr>
      <vt:lpstr>PowerPoint Presentation</vt:lpstr>
      <vt:lpstr>Agenda</vt:lpstr>
      <vt:lpstr>Agenda</vt:lpstr>
      <vt:lpstr>Recap of 8-10-17 Meeting Decisions</vt:lpstr>
      <vt:lpstr>Recap of 8-10-17 Meeting Decisions (Cont’d)</vt:lpstr>
      <vt:lpstr>Review of Alternative Obesity-Related Measures</vt:lpstr>
      <vt:lpstr>Review of Alternative Obesity-Related Measures (Cont’d)</vt:lpstr>
      <vt:lpstr>Recap of 8-10-17 Meeting Decisions (Cont’d)</vt:lpstr>
      <vt:lpstr>Agenda</vt:lpstr>
      <vt:lpstr>Continued Review of Candidate Measures</vt:lpstr>
      <vt:lpstr>Preventive Care Measures: Pediatric</vt:lpstr>
      <vt:lpstr>Preventive Care Measures: Adult and Adolescent</vt:lpstr>
      <vt:lpstr>Preventive Care Measures: Adult</vt:lpstr>
      <vt:lpstr>Preventive Care Measures: Adult (Cont’d)</vt:lpstr>
      <vt:lpstr>Preventive Care Measures: Adult (Cont’d)</vt:lpstr>
      <vt:lpstr>Preventive Care Measures: Adult and Adolescent</vt:lpstr>
      <vt:lpstr>Behavioral Health Care Measures: Pediatric</vt:lpstr>
      <vt:lpstr>Behavioral Health Care Measures: Adult</vt:lpstr>
      <vt:lpstr>Behavioral Health Care Measures: Adult (Cont’d)</vt:lpstr>
      <vt:lpstr>Behavioral Health Care Measures: Adult (Cont’d)</vt:lpstr>
      <vt:lpstr>Behavioral Health Care Measures: Adult and Pediatric</vt:lpstr>
      <vt:lpstr>Behavioral Health Care Measures: Adult and Adolescent</vt:lpstr>
      <vt:lpstr>Acute Care and Chronic Illness Care Measures</vt:lpstr>
      <vt:lpstr>Agenda</vt:lpstr>
      <vt:lpstr>Next Steps: Meeting Schedule</vt:lpstr>
      <vt:lpstr>Reference Slides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Michael Bailit</cp:lastModifiedBy>
  <cp:revision>27</cp:revision>
  <cp:lastPrinted>2017-05-30T14:59:29Z</cp:lastPrinted>
  <dcterms:created xsi:type="dcterms:W3CDTF">2017-08-25T18:48:36Z</dcterms:created>
  <dcterms:modified xsi:type="dcterms:W3CDTF">2017-10-01T17:21:50Z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