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</p:sldMasterIdLst>
  <p:notesMasterIdLst>
    <p:notesMasterId r:id="rId33"/>
  </p:notesMasterIdLst>
  <p:handoutMasterIdLst>
    <p:handoutMasterId r:id="rId34"/>
  </p:handoutMasterIdLst>
  <p:sldIdLst>
    <p:sldId id="483" r:id="rId5"/>
    <p:sldId id="543" r:id="rId6"/>
    <p:sldId id="559" r:id="rId7"/>
    <p:sldId id="606" r:id="rId8"/>
    <p:sldId id="629" r:id="rId9"/>
    <p:sldId id="630" r:id="rId10"/>
    <p:sldId id="631" r:id="rId11"/>
    <p:sldId id="632" r:id="rId12"/>
    <p:sldId id="604" r:id="rId13"/>
    <p:sldId id="634" r:id="rId14"/>
    <p:sldId id="621" r:id="rId15"/>
    <p:sldId id="622" r:id="rId16"/>
    <p:sldId id="617" r:id="rId17"/>
    <p:sldId id="618" r:id="rId18"/>
    <p:sldId id="637" r:id="rId19"/>
    <p:sldId id="638" r:id="rId20"/>
    <p:sldId id="614" r:id="rId21"/>
    <p:sldId id="635" r:id="rId22"/>
    <p:sldId id="623" r:id="rId23"/>
    <p:sldId id="633" r:id="rId24"/>
    <p:sldId id="616" r:id="rId25"/>
    <p:sldId id="636" r:id="rId26"/>
    <p:sldId id="641" r:id="rId27"/>
    <p:sldId id="605" r:id="rId28"/>
    <p:sldId id="599" r:id="rId29"/>
    <p:sldId id="607" r:id="rId30"/>
    <p:sldId id="581" r:id="rId31"/>
    <p:sldId id="603" r:id="rId32"/>
  </p:sldIdLst>
  <p:sldSz cx="9144000" cy="6858000" type="screen4x3"/>
  <p:notesSz cx="7010400" cy="9296400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ow, Yvonne (HPC)" initials="YC" lastIdx="2" clrIdx="0"/>
  <p:cmAuthor id="7" name="KSB" initials="KSB" lastIdx="5" clrIdx="7"/>
  <p:cmAuthor id="1" name="user" initials="u" lastIdx="2" clrIdx="1"/>
  <p:cmAuthor id="8" name="lshaughnessy" initials="ls" lastIdx="3" clrIdx="8"/>
  <p:cmAuthor id="2" name="Michael Bailit" initials="MB" lastIdx="35" clrIdx="2">
    <p:extLst/>
  </p:cmAuthor>
  <p:cmAuthor id="3" name="Cristi Carman" initials="CC" lastIdx="0" clrIdx="3"/>
  <p:cmAuthor id="4" name="Deepti Kanneganti" initials="DK" lastIdx="36" clrIdx="4">
    <p:extLst/>
  </p:cmAuthor>
  <p:cmAuthor id="5" name="Deepti Kanneganti" initials="DK [2]" lastIdx="1" clrIdx="5">
    <p:extLst/>
  </p:cmAuthor>
  <p:cmAuthor id="6" name="Vivian Haime" initials="VH" lastIdx="1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0000"/>
    <a:srgbClr val="003399"/>
    <a:srgbClr val="FEEDD3"/>
    <a:srgbClr val="005480"/>
    <a:srgbClr val="336699"/>
    <a:srgbClr val="8C3FC5"/>
    <a:srgbClr val="225E95"/>
    <a:srgbClr val="7CBF33"/>
    <a:srgbClr val="8238B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A75F1F-B309-422A-8129-C3A21DD7B289}" v="4" dt="2017-09-01T18:03:10.2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5429" autoAdjust="0"/>
  </p:normalViewPr>
  <p:slideViewPr>
    <p:cSldViewPr>
      <p:cViewPr varScale="1">
        <p:scale>
          <a:sx n="84" d="100"/>
          <a:sy n="84" d="100"/>
        </p:scale>
        <p:origin x="97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34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50" d="100"/>
        <a:sy n="150" d="100"/>
      </p:scale>
      <p:origin x="0" y="-9612"/>
    </p:cViewPr>
  </p:sorterViewPr>
  <p:notesViewPr>
    <p:cSldViewPr>
      <p:cViewPr varScale="1">
        <p:scale>
          <a:sx n="99" d="100"/>
          <a:sy n="99" d="100"/>
        </p:scale>
        <p:origin x="-3576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B481253-7591-4523-955E-F80A848495CF}" type="datetimeFigureOut">
              <a:rPr lang="en-US" smtClean="0"/>
              <a:t>10/1/2017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9DC8BEB-EE67-441D-A873-0468255F46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859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E87F2B8-DAB1-4BB7-AA03-13CA34FE8FA5}" type="datetimeFigureOut">
              <a:rPr lang="en-US" smtClean="0"/>
              <a:t>10/1/2017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9B7833D-D0AA-4DCD-A1FD-49E43A3075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804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2400">
                <a:latin typeface="Book Antiqua" pitchFamily="18" charset="0"/>
                <a:cs typeface="Book Antiqua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7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8077200" cy="4556234"/>
          </a:xfrm>
          <a:ln w="6350" cmpd="sng"/>
        </p:spPr>
        <p:txBody>
          <a:bodyPr/>
          <a:lstStyle>
            <a:lvl1pPr>
              <a:buClrTx/>
              <a:buSzPct val="100000"/>
              <a:defRPr sz="2000">
                <a:solidFill>
                  <a:schemeClr val="tx1"/>
                </a:solidFill>
                <a:latin typeface="Book Antiqua" pitchFamily="18" charset="0"/>
              </a:defRPr>
            </a:lvl1pPr>
            <a:lvl2pPr>
              <a:buClrTx/>
              <a:buSzPct val="10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Book Antiqua" pitchFamily="18" charset="0"/>
              </a:defRPr>
            </a:lvl2pPr>
            <a:lvl3pPr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 rot="16200000">
            <a:off x="-2008187" y="2961790"/>
            <a:ext cx="42545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0" cap="all" baseline="0" dirty="0"/>
              <a:t>Confidential WORKING draft – policy IN DEVELOPMENT</a:t>
            </a:r>
          </a:p>
        </p:txBody>
      </p:sp>
    </p:spTree>
    <p:extLst>
      <p:ext uri="{BB962C8B-B14F-4D97-AF65-F5344CB8AC3E}">
        <p14:creationId xmlns:p14="http://schemas.microsoft.com/office/powerpoint/2010/main" val="122380322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0002" name="Picture 2" descr="Picture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6350"/>
            <a:ext cx="9188451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000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267201" y="3124200"/>
            <a:ext cx="4667250" cy="1568257"/>
          </a:xfrm>
        </p:spPr>
        <p:txBody>
          <a:bodyPr lIns="91430" tIns="45716" rIns="91430" bIns="45716"/>
          <a:lstStyle>
            <a:lvl1pPr marL="0" indent="0" algn="r">
              <a:defRPr sz="2800">
                <a:solidFill>
                  <a:srgbClr val="003366"/>
                </a:solidFill>
              </a:defRPr>
            </a:lvl1pPr>
            <a:lvl2pPr lvl="1" algn="r">
              <a:defRPr sz="2000">
                <a:solidFill>
                  <a:schemeClr val="tx2"/>
                </a:solidFill>
              </a:defRPr>
            </a:lvl2pPr>
            <a:lvl3pPr lvl="2" algn="r">
              <a:defRPr sz="20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200006" name="Rectangle 6"/>
          <p:cNvSpPr>
            <a:spLocks noChangeArrowheads="1"/>
          </p:cNvSpPr>
          <p:nvPr userDrawn="1"/>
        </p:nvSpPr>
        <p:spPr bwMode="white">
          <a:xfrm>
            <a:off x="152400" y="1143000"/>
            <a:ext cx="4495800" cy="2057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 anchor="b"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891" algn="l"/>
              </a:tabLst>
            </a:pPr>
            <a:r>
              <a:rPr lang="en-US" altLang="en-US" sz="2800" b="1" dirty="0">
                <a:solidFill>
                  <a:srgbClr val="F8F8F8"/>
                </a:solidFill>
              </a:rPr>
              <a:t>Commonwealth of Massachusetts</a:t>
            </a:r>
            <a:br>
              <a:rPr lang="en-US" altLang="en-US" sz="2800" b="1" dirty="0">
                <a:solidFill>
                  <a:srgbClr val="F8F8F8"/>
                </a:solidFill>
              </a:rPr>
            </a:br>
            <a:r>
              <a:rPr lang="en-US" altLang="en-US" sz="1900" b="1" dirty="0">
                <a:solidFill>
                  <a:srgbClr val="F8F8F8"/>
                </a:solidFill>
              </a:rPr>
              <a:t>Executive Office of Health and Human Services</a:t>
            </a:r>
            <a:br>
              <a:rPr lang="en-US" altLang="en-US" sz="1900" b="1" dirty="0">
                <a:solidFill>
                  <a:srgbClr val="F8F8F8"/>
                </a:solidFill>
              </a:rPr>
            </a:br>
            <a:br>
              <a:rPr lang="en-US" altLang="en-US" sz="1900" b="1" dirty="0">
                <a:solidFill>
                  <a:srgbClr val="F8F8F8"/>
                </a:solidFill>
              </a:rPr>
            </a:br>
            <a:endParaRPr lang="en-US" sz="2800" b="1" dirty="0">
              <a:solidFill>
                <a:srgbClr val="F8F8F8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89955" y="457200"/>
            <a:ext cx="1934480" cy="193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09375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ags" Target="../tags/tag3.xml"/><Relationship Id="rId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blue"/>
          <p:cNvPicPr>
            <a:picLocks noChangeAspect="1" noChangeArrowheads="1"/>
          </p:cNvPicPr>
          <p:nvPr/>
        </p:nvPicPr>
        <p:blipFill>
          <a:blip r:embed="rId6"/>
          <a:srcRect l="23065"/>
          <a:stretch>
            <a:fillRect/>
          </a:stretch>
        </p:blipFill>
        <p:spPr bwMode="auto">
          <a:xfrm>
            <a:off x="0" y="0"/>
            <a:ext cx="91503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736600" y="109538"/>
            <a:ext cx="56642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153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6038" rIns="45720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3"/>
            <a:r>
              <a:rPr lang="en-US" altLang="en-US"/>
              <a:t>Third level</a:t>
            </a:r>
          </a:p>
        </p:txBody>
      </p:sp>
      <p:sp>
        <p:nvSpPr>
          <p:cNvPr id="3198981" name="Line 5"/>
          <p:cNvSpPr>
            <a:spLocks noChangeShapeType="1"/>
          </p:cNvSpPr>
          <p:nvPr/>
        </p:nvSpPr>
        <p:spPr bwMode="auto">
          <a:xfrm>
            <a:off x="-17463" y="6856413"/>
            <a:ext cx="91614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1030" name="Picture 6" descr="best ver2b seal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00" y="157163"/>
            <a:ext cx="7620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98985" name="Text Box 9"/>
          <p:cNvSpPr txBox="1">
            <a:spLocks noChangeArrowheads="1"/>
          </p:cNvSpPr>
          <p:nvPr/>
        </p:nvSpPr>
        <p:spPr bwMode="auto">
          <a:xfrm>
            <a:off x="4038600" y="6613525"/>
            <a:ext cx="1066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74C11B1E-D27A-4545-9113-CFB59631C2EA}" type="slidenum">
              <a:rPr lang="en-US" sz="1000">
                <a:solidFill>
                  <a:srgbClr val="000000"/>
                </a:solidFill>
              </a:rPr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3198987" name="AcnSubjectTitle_ID_3198987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836613" y="1420813"/>
            <a:ext cx="69850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600" b="1" dirty="0">
                <a:solidFill>
                  <a:srgbClr val="000000"/>
                </a:solidFill>
              </a:rPr>
              <a:t>Subject Title</a:t>
            </a:r>
          </a:p>
        </p:txBody>
      </p:sp>
      <p:sp>
        <p:nvSpPr>
          <p:cNvPr id="3198988" name="AcnFootnote_ID_3198988" hidden="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836613" y="6254750"/>
            <a:ext cx="5564187" cy="334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marL="538163" indent="-5381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*	Footnote</a:t>
            </a:r>
          </a:p>
          <a:p>
            <a:pPr marL="538163" indent="-538163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Source:	Source</a:t>
            </a:r>
          </a:p>
        </p:txBody>
      </p:sp>
    </p:spTree>
    <p:extLst>
      <p:ext uri="{BB962C8B-B14F-4D97-AF65-F5344CB8AC3E}">
        <p14:creationId xmlns:p14="http://schemas.microsoft.com/office/powerpoint/2010/main" val="183858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823" r:id="rId2"/>
  </p:sldLayoutIdLst>
  <p:transition/>
  <p:txStyles>
    <p:titleStyle>
      <a:lvl1pPr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2pPr>
      <a:lvl3pPr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3pPr>
      <a:lvl4pPr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4pPr>
      <a:lvl5pPr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5pPr>
      <a:lvl6pPr marL="457200"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6pPr>
      <a:lvl7pPr marL="914400"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7pPr>
      <a:lvl8pPr marL="1371600"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8pPr>
      <a:lvl9pPr marL="1828800"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9pPr>
    </p:titleStyle>
    <p:bodyStyle>
      <a:lvl1pPr marL="381000" indent="-381000" algn="l" rtl="0" eaLnBrk="1" fontAlgn="base" hangingPunct="1">
        <a:spcBef>
          <a:spcPct val="0"/>
        </a:spcBef>
        <a:spcAft>
          <a:spcPts val="1200"/>
        </a:spcAft>
        <a:buClr>
          <a:srgbClr val="FFC000"/>
        </a:buClr>
        <a:buSzPct val="80000"/>
        <a:buFont typeface="Wingdings" pitchFamily="2" charset="2"/>
        <a:buChar char="n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568325" indent="-222250" algn="l" rtl="0" eaLnBrk="1" fontAlgn="base" hangingPunct="1">
        <a:spcBef>
          <a:spcPct val="0"/>
        </a:spcBef>
        <a:spcAft>
          <a:spcPts val="1200"/>
        </a:spcAft>
        <a:buClr>
          <a:srgbClr val="FFC000"/>
        </a:buClr>
        <a:buSzPct val="115000"/>
        <a:buFont typeface="Calibri" pitchFamily="34" charset="0"/>
        <a:buChar char="•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739775" indent="-3429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AutoNum type="alphaUcPeriod"/>
        <a:defRPr>
          <a:solidFill>
            <a:schemeClr val="tx1"/>
          </a:solidFill>
          <a:latin typeface="+mn-lt"/>
          <a:ea typeface="Calibri" pitchFamily="34" charset="0"/>
          <a:cs typeface="Calibri" pitchFamily="34" charset="0"/>
        </a:defRPr>
      </a:lvl3pPr>
      <a:lvl4pPr marL="914400" indent="-346075" algn="l" rtl="0" eaLnBrk="1" fontAlgn="base" hangingPunct="1">
        <a:spcBef>
          <a:spcPct val="0"/>
        </a:spcBef>
        <a:spcAft>
          <a:spcPts val="1200"/>
        </a:spcAft>
        <a:buClr>
          <a:srgbClr val="FFC000"/>
        </a:buClr>
        <a:buFont typeface="Symbol" pitchFamily="18" charset="2"/>
        <a:buChar char="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1333500" indent="-304800" algn="l" rtl="0" eaLnBrk="1" fontAlgn="base" hangingPunct="1">
        <a:spcBef>
          <a:spcPct val="0"/>
        </a:spcBef>
        <a:spcAft>
          <a:spcPts val="1200"/>
        </a:spcAft>
        <a:buClr>
          <a:schemeClr val="tx1"/>
        </a:buClr>
        <a:buChar char="–"/>
        <a:defRPr sz="1600"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1790700" indent="-3048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6pPr>
      <a:lvl7pPr marL="2247900" indent="-3048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7pPr>
      <a:lvl8pPr marL="2705100" indent="-3048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8pPr>
      <a:lvl9pPr marL="3162300" indent="-3048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cap="all" dirty="0"/>
              <a:t>EOHHS Quality Measurement alignment taskforce </a:t>
            </a:r>
          </a:p>
          <a:p>
            <a:endParaRPr lang="en-US" dirty="0"/>
          </a:p>
        </p:txBody>
      </p:sp>
      <p:sp>
        <p:nvSpPr>
          <p:cNvPr id="3" name="Text Placeholder 1"/>
          <p:cNvSpPr txBox="1">
            <a:spLocks/>
          </p:cNvSpPr>
          <p:nvPr/>
        </p:nvSpPr>
        <p:spPr>
          <a:xfrm>
            <a:off x="4515416" y="5943600"/>
            <a:ext cx="3923168" cy="533401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Meeting #4</a:t>
            </a:r>
          </a:p>
          <a:p>
            <a:pPr marL="0" indent="0" algn="ctr">
              <a:buNone/>
            </a:pPr>
            <a:r>
              <a:rPr lang="en-US" dirty="0"/>
              <a:t>September 11, 2017</a:t>
            </a:r>
          </a:p>
        </p:txBody>
      </p:sp>
    </p:spTree>
    <p:extLst>
      <p:ext uri="{BB962C8B-B14F-4D97-AF65-F5344CB8AC3E}">
        <p14:creationId xmlns:p14="http://schemas.microsoft.com/office/powerpoint/2010/main" val="121025086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Continued Review of Candidate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8077200" cy="4678680"/>
          </a:xfrm>
        </p:spPr>
        <p:txBody>
          <a:bodyPr/>
          <a:lstStyle/>
          <a:p>
            <a:r>
              <a:rPr lang="en-US" dirty="0"/>
              <a:t>Please remember…as we consider measure candidates we are seeking to define an aligned measure set.  Alignment is not our </a:t>
            </a:r>
            <a:r>
              <a:rPr lang="en-US" i="1" dirty="0"/>
              <a:t>only</a:t>
            </a:r>
            <a:r>
              <a:rPr lang="en-US" dirty="0"/>
              <a:t> objective, however.</a:t>
            </a:r>
          </a:p>
          <a:p>
            <a:r>
              <a:rPr lang="en-US" dirty="0"/>
              <a:t>Per our principles, we also seek measures that, among other things:</a:t>
            </a:r>
          </a:p>
          <a:p>
            <a:pPr marL="859536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en-US" sz="1800" b="0" dirty="0"/>
              <a:t>Significantly advance the delivery system toward the goals of safe, timely, effective, efficient, equitable, patient-centered (STEEEP) care</a:t>
            </a:r>
          </a:p>
          <a:p>
            <a:pPr marL="859536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en-US" sz="1800" b="0" dirty="0"/>
              <a:t>Promote value for consumers, purchasers, and providers</a:t>
            </a:r>
          </a:p>
          <a:p>
            <a:pPr marL="859536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en-US" sz="1800" b="0" dirty="0"/>
              <a:t>Are important to consumers and support the triple aim of better care, better health and lower cost</a:t>
            </a:r>
          </a:p>
          <a:p>
            <a:pPr marL="859536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en-US" sz="1800" b="0" dirty="0"/>
              <a:t>Prioritize health outcomes, including measures sourced from clinical and patient-reported data</a:t>
            </a:r>
          </a:p>
          <a:p>
            <a:pPr marL="859536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en-US" sz="1800" b="0" dirty="0"/>
              <a:t>Provide a largely complete and holistic view of the ACO being evaluated and the services for which it is accountable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0003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Preventive Care Measures:</a:t>
            </a:r>
            <a:br>
              <a:rPr lang="en-US" dirty="0"/>
            </a:br>
            <a:r>
              <a:rPr lang="en-US" dirty="0"/>
              <a:t>Pediatric</a:t>
            </a: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6683272"/>
              </p:ext>
            </p:extLst>
          </p:nvPr>
        </p:nvGraphicFramePr>
        <p:xfrm>
          <a:off x="340378" y="1216152"/>
          <a:ext cx="8463244" cy="434721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7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1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0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NQF#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Measure Label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Steward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  Data Source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Count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 gridSpan="5">
                  <a:txBody>
                    <a:bodyPr/>
                    <a:lstStyle/>
                    <a:p>
                      <a:pPr marL="91440" algn="l" fontAlgn="t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Immunizations and Screenings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64928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Childhood Immunization Status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NCQA HEDIS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Claims/Clinical Data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3790089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Immunizations for Adolescents (includes HPV)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NCQA HEDIS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Claims/Clinical Data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2179421"/>
                  </a:ext>
                </a:extLst>
              </a:tr>
              <a:tr h="365760">
                <a:tc gridSpan="5">
                  <a:txBody>
                    <a:bodyPr/>
                    <a:lstStyle/>
                    <a:p>
                      <a:pPr marL="91440" algn="l" fontAlgn="t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Dental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598342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Oral Evaluation, Dental Services*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Dental Quality Alliance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Claims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1751662"/>
                  </a:ext>
                </a:extLst>
              </a:tr>
              <a:tr h="365760">
                <a:tc gridSpan="5">
                  <a:txBody>
                    <a:bodyPr/>
                    <a:lstStyle/>
                    <a:p>
                      <a:pPr marL="91440" algn="l" fontAlgn="t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Access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94712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Child and Adolescents' Access to Primary Care Practitioners</a:t>
                      </a:r>
                      <a:r>
                        <a:rPr lang="en-US" sz="160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NCQA HEDIS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Claims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265469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275562" y="5715000"/>
            <a:ext cx="3505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Book Antiqua" panose="02040602050305030304" pitchFamily="18" charset="0"/>
              </a:rPr>
              <a:t>*MassHealth ACO/DSRIP-only measure.</a:t>
            </a:r>
          </a:p>
          <a:p>
            <a:r>
              <a:rPr lang="en-US" sz="1400" i="1" baseline="30000" dirty="0">
                <a:latin typeface="Book Antiqua" panose="02040602050305030304" pitchFamily="18" charset="0"/>
              </a:rPr>
              <a:t>+</a:t>
            </a:r>
            <a:r>
              <a:rPr lang="en-US" sz="1400" i="1" dirty="0">
                <a:latin typeface="Book Antiqua" panose="02040602050305030304" pitchFamily="18" charset="0"/>
              </a:rPr>
              <a:t>This measure does not have opportunity for improvement.</a:t>
            </a:r>
          </a:p>
        </p:txBody>
      </p:sp>
    </p:spTree>
    <p:extLst>
      <p:ext uri="{BB962C8B-B14F-4D97-AF65-F5344CB8AC3E}">
        <p14:creationId xmlns:p14="http://schemas.microsoft.com/office/powerpoint/2010/main" val="286061716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Preventive Care Measures:</a:t>
            </a:r>
            <a:br>
              <a:rPr lang="en-US" dirty="0"/>
            </a:br>
            <a:r>
              <a:rPr lang="en-US" dirty="0"/>
              <a:t>Adult and Adolescent</a:t>
            </a: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1868779"/>
              </p:ext>
            </p:extLst>
          </p:nvPr>
        </p:nvGraphicFramePr>
        <p:xfrm>
          <a:off x="340378" y="1216152"/>
          <a:ext cx="8463244" cy="288417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7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1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0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NQF#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Measure Label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Steward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  Data Source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Count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 gridSpan="5">
                  <a:txBody>
                    <a:bodyPr/>
                    <a:lstStyle/>
                    <a:p>
                      <a:pPr marL="91440" algn="l" fontAlgn="t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Immunizations and Screenings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598342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03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Chlamydia Screening </a:t>
                      </a:r>
                    </a:p>
                    <a:p>
                      <a:pPr marL="603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(Ages 16-20)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NCQA</a:t>
                      </a: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HEDIS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Claims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175166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Chlamydia Screening </a:t>
                      </a:r>
                    </a:p>
                    <a:p>
                      <a:pPr marL="603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(Ages 21-24)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NCQA</a:t>
                      </a: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HEDIS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Claims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349353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Chlamydia Screening and Follow-Up (Ages 18+)**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NCQA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Claims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81159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946969" y="4291047"/>
            <a:ext cx="2887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Book Antiqua" panose="02040602050305030304" pitchFamily="18" charset="0"/>
              </a:rPr>
              <a:t>**CMS/AHIP CQMC-only measure.</a:t>
            </a:r>
          </a:p>
        </p:txBody>
      </p:sp>
    </p:spTree>
    <p:extLst>
      <p:ext uri="{BB962C8B-B14F-4D97-AF65-F5344CB8AC3E}">
        <p14:creationId xmlns:p14="http://schemas.microsoft.com/office/powerpoint/2010/main" val="353452243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Preventive Care Measures:</a:t>
            </a:r>
            <a:br>
              <a:rPr lang="en-US" dirty="0"/>
            </a:br>
            <a:r>
              <a:rPr lang="en-US" dirty="0"/>
              <a:t>Adult</a:t>
            </a: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8651523"/>
              </p:ext>
            </p:extLst>
          </p:nvPr>
        </p:nvGraphicFramePr>
        <p:xfrm>
          <a:off x="340378" y="1216152"/>
          <a:ext cx="8463244" cy="471297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7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1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0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NQF#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Measure Label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Steward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  Data Source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Count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 gridSpan="5">
                  <a:txBody>
                    <a:bodyPr/>
                    <a:lstStyle/>
                    <a:p>
                      <a:pPr marL="91440" algn="l" fontAlgn="t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Immunizations</a:t>
                      </a:r>
                      <a:r>
                        <a:rPr lang="en-US" sz="16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and Screenings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031159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0039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(No longer endorsed)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Flu Vaccinations for Adults Ages 18–64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NCQA HEDIS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Survey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0748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03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Influenza Immunization (</a:t>
                      </a:r>
                      <a:r>
                        <a:rPr lang="en-US" sz="1600" i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 Ages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AMA-PCPI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Claims/Clinical Data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8402312"/>
                  </a:ext>
                </a:extLst>
              </a:tr>
              <a:tr h="365760">
                <a:tc gridSpan="5">
                  <a:txBody>
                    <a:bodyPr/>
                    <a:lstStyle/>
                    <a:p>
                      <a:pPr marL="91440" algn="l" fontAlgn="t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Cancer Screening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924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Colorectal Cancer Screening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NCQA HEDIS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Claims/Clinical Data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73598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Cervical Cancer Screening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NCQA HEDIS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Claims/Clinical Data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367282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Breast Cancer Screening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NCQA HEDIS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Claims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95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948151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Preventive Care Measures:</a:t>
            </a:r>
            <a:br>
              <a:rPr lang="en-US" dirty="0"/>
            </a:br>
            <a:r>
              <a:rPr lang="en-US" dirty="0"/>
              <a:t>Adult (Cont’d)</a:t>
            </a: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2621736"/>
              </p:ext>
            </p:extLst>
          </p:nvPr>
        </p:nvGraphicFramePr>
        <p:xfrm>
          <a:off x="340378" y="1219200"/>
          <a:ext cx="8463244" cy="3259455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7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1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0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NQF#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Measure Label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Steward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  Data Source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Count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 gridSpan="5">
                  <a:txBody>
                    <a:bodyPr/>
                    <a:lstStyle/>
                    <a:p>
                      <a:pPr marL="91440" algn="l" fontAlgn="t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Tobacco</a:t>
                      </a:r>
                      <a:r>
                        <a:rPr lang="en-US" sz="16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Use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031159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Tobacco Use: Screening and Cessation Intervention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AMA-PCPI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Claims/Clinical Data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80748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Medical Assistance with Smoking and Tobacco Use Cessation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NCQA HEDIS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Survey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333031"/>
                  </a:ext>
                </a:extLst>
              </a:tr>
              <a:tr h="365760">
                <a:tc gridSpan="5">
                  <a:txBody>
                    <a:bodyPr/>
                    <a:lstStyle/>
                    <a:p>
                      <a:pPr marL="91440" algn="l" fontAlgn="t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Access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3251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03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Adults' Access to Preventive/Ambulatory Health Services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NCQA HEDIS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Claims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915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313660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Preventive Care Measures:</a:t>
            </a:r>
            <a:br>
              <a:rPr lang="en-US" dirty="0"/>
            </a:br>
            <a:r>
              <a:rPr lang="en-US" dirty="0"/>
              <a:t>Adult (Cont’d)</a:t>
            </a: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9569102"/>
              </p:ext>
            </p:extLst>
          </p:nvPr>
        </p:nvGraphicFramePr>
        <p:xfrm>
          <a:off x="340378" y="1219200"/>
          <a:ext cx="8463244" cy="3400425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7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1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0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NQF#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Measure Label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Steward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  Data Source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Count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 gridSpan="5">
                  <a:txBody>
                    <a:bodyPr/>
                    <a:lstStyle/>
                    <a:p>
                      <a:pPr marL="91440" algn="l" fontAlgn="t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Specialty Care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031159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0658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ASC-9: Appropriate Follow-Up Interval for Normal Colonoscopy in Average Risk Patients</a:t>
                      </a:r>
                      <a:endParaRPr lang="en-US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American Gastroenterological Association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Claims/Clinical Data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33303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0659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03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ASC-10: Colonoscopy Interval for Patients with a History of Adenomatous Polyps - Avoidance of Inappropriate Use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American Gastroenterological Association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Claims/Clinical Data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915002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Screening Colonoscopy Adenoma Detection Rate</a:t>
                      </a:r>
                      <a:endParaRPr lang="en-US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American Society for Gastrointestinal Endoscopy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Clinical Data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609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048158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Preventive Care Measures:</a:t>
            </a:r>
            <a:br>
              <a:rPr lang="en-US" dirty="0"/>
            </a:br>
            <a:r>
              <a:rPr lang="en-US" dirty="0"/>
              <a:t>Adult and Adolescent</a:t>
            </a: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5085603"/>
              </p:ext>
            </p:extLst>
          </p:nvPr>
        </p:nvGraphicFramePr>
        <p:xfrm>
          <a:off x="340378" y="1219200"/>
          <a:ext cx="8463244" cy="1430655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7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1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0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NQF#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Measure Label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Steward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  Data Source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Count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 gridSpan="5">
                  <a:txBody>
                    <a:bodyPr/>
                    <a:lstStyle/>
                    <a:p>
                      <a:pPr marL="91440" algn="l" fontAlgn="t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Specialty Care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031159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0579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Annual Cervical Cancer Screening or Follow-Up in High-Risk Women**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Resolution Health, Inc.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Claims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807480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12679" y="2843628"/>
            <a:ext cx="2887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Book Antiqua" panose="02040602050305030304" pitchFamily="18" charset="0"/>
              </a:rPr>
              <a:t>**CMS/AHIP CQMC-only measure.</a:t>
            </a:r>
          </a:p>
        </p:txBody>
      </p:sp>
    </p:spTree>
    <p:extLst>
      <p:ext uri="{BB962C8B-B14F-4D97-AF65-F5344CB8AC3E}">
        <p14:creationId xmlns:p14="http://schemas.microsoft.com/office/powerpoint/2010/main" val="402797304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Behavioral Health Care Measures:</a:t>
            </a:r>
            <a:br>
              <a:rPr lang="en-US" dirty="0"/>
            </a:br>
            <a:r>
              <a:rPr lang="en-US" dirty="0"/>
              <a:t>Pediatric</a:t>
            </a: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185904"/>
              </p:ext>
            </p:extLst>
          </p:nvPr>
        </p:nvGraphicFramePr>
        <p:xfrm>
          <a:off x="340378" y="1143000"/>
          <a:ext cx="8463244" cy="5370195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7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1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0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NQF#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Measure Label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Steward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  Data Source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Count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 gridSpan="5">
                  <a:txBody>
                    <a:bodyPr/>
                    <a:lstStyle/>
                    <a:p>
                      <a:pPr marL="91440" algn="l" fontAlgn="t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Mental Health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64928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Follow-Up Care for Children Prescribed ADHD Medication - Initiation Phase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NCQA</a:t>
                      </a: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HEDIS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Claims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588318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Follow-Up Care for Children Prescribed ADHD Medication - Continuation &amp; Maintenance Phase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NCQA</a:t>
                      </a: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HEDIS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Claims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3790089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Child and Adolescent Major Depressive Disorder: Suicide Risk Assessment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AMA-PCPI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Clinical Data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858219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Metabolic Monitoring for Children and Adolescents on Antipsychotics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NCQA HEDIS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Claims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523463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 of First-Line Psychosocial Care for Children and Adolescents on Antipsychotics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NCQA HEDIS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Claims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86212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 of Multiple Concurrent Antipsychotics in Children and Adolescents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NCQA HEDIS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Claims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44632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365478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Behavioral Health Care Measures:</a:t>
            </a:r>
            <a:br>
              <a:rPr lang="en-US" dirty="0"/>
            </a:br>
            <a:r>
              <a:rPr lang="en-US" dirty="0"/>
              <a:t>Adult</a:t>
            </a: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265863"/>
              </p:ext>
            </p:extLst>
          </p:nvPr>
        </p:nvGraphicFramePr>
        <p:xfrm>
          <a:off x="340378" y="1216152"/>
          <a:ext cx="8463244" cy="485394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1704334319"/>
                    </a:ext>
                  </a:extLst>
                </a:gridCol>
                <a:gridCol w="1527048">
                  <a:extLst>
                    <a:ext uri="{9D8B030D-6E8A-4147-A177-3AD203B41FA5}">
                      <a16:colId xmlns:a16="http://schemas.microsoft.com/office/drawing/2014/main" val="2843232685"/>
                    </a:ext>
                  </a:extLst>
                </a:gridCol>
                <a:gridCol w="1911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0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NQF#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Measure Label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Steward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  Data Source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Count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 gridSpan="5">
                  <a:txBody>
                    <a:bodyPr/>
                    <a:lstStyle/>
                    <a:p>
                      <a:pPr marL="91440" algn="l" fontAlgn="t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Mental Health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3790089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0418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Screening for Clinical Depression and Follow-Up Plan (Ages 12+)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CMS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Claims/Clinical Data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54705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0712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03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Depression: Utilization of the PHQ-9 Tool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MNCM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Clinical Data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8519399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0710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Depression: Remission at Twelve Months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MNCM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Clinical Data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27953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03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Depression: Response at Twelve Months - Progress Towards Remission</a:t>
                      </a:r>
                      <a:r>
                        <a:rPr lang="en-US" sz="160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MNCM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Clinical Data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4910539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Depression Remission Measure Set*</a:t>
                      </a:r>
                      <a:r>
                        <a:rPr lang="en-US" sz="160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,+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(Utilization of the PHQ-9 to Monitor Depression Symptoms for Adolescents and Adults </a:t>
                      </a:r>
                      <a:r>
                        <a:rPr lang="en-US" sz="1200" i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en-US" sz="12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Depression Remission or Response for Adolescents and Adults)</a:t>
                      </a:r>
                      <a:endParaRPr lang="en-US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 EOHHS 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(adapted from NCQA HEDIS)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Clinical Data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001118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527022" y="6119336"/>
            <a:ext cx="3276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Book Antiqua" panose="02040602050305030304" pitchFamily="18" charset="0"/>
              </a:rPr>
              <a:t>* MassHealth ACO/DSRIP-only measure. </a:t>
            </a:r>
          </a:p>
          <a:p>
            <a:r>
              <a:rPr lang="en-US" sz="1400" i="1" dirty="0">
                <a:latin typeface="Book Antiqua" panose="02040602050305030304" pitchFamily="18" charset="0"/>
              </a:rPr>
              <a:t>**CMS/AHIP CQMC-only measure.</a:t>
            </a:r>
          </a:p>
          <a:p>
            <a:r>
              <a:rPr lang="en-US" sz="1400" i="1" baseline="30000" dirty="0">
                <a:latin typeface="Book Antiqua" panose="02040602050305030304" pitchFamily="18" charset="0"/>
              </a:rPr>
              <a:t>+ </a:t>
            </a:r>
            <a:r>
              <a:rPr lang="en-US" sz="1400" i="1" dirty="0">
                <a:latin typeface="Book Antiqua" panose="02040602050305030304" pitchFamily="18" charset="0"/>
              </a:rPr>
              <a:t>Ages 12-64.</a:t>
            </a:r>
          </a:p>
        </p:txBody>
      </p:sp>
    </p:spTree>
    <p:extLst>
      <p:ext uri="{BB962C8B-B14F-4D97-AF65-F5344CB8AC3E}">
        <p14:creationId xmlns:p14="http://schemas.microsoft.com/office/powerpoint/2010/main" val="323193813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Behavioral Health Care Measures:</a:t>
            </a:r>
            <a:br>
              <a:rPr lang="en-US" dirty="0"/>
            </a:br>
            <a:r>
              <a:rPr lang="en-US" dirty="0"/>
              <a:t>Adult (Cont’d)</a:t>
            </a: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7958913"/>
              </p:ext>
            </p:extLst>
          </p:nvPr>
        </p:nvGraphicFramePr>
        <p:xfrm>
          <a:off x="340378" y="1216152"/>
          <a:ext cx="8463244" cy="326898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1704334319"/>
                    </a:ext>
                  </a:extLst>
                </a:gridCol>
                <a:gridCol w="1527048">
                  <a:extLst>
                    <a:ext uri="{9D8B030D-6E8A-4147-A177-3AD203B41FA5}">
                      <a16:colId xmlns:a16="http://schemas.microsoft.com/office/drawing/2014/main" val="2843232685"/>
                    </a:ext>
                  </a:extLst>
                </a:gridCol>
                <a:gridCol w="1911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0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NQF#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Measure Label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Steward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  Data Source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Count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 gridSpan="5">
                  <a:txBody>
                    <a:bodyPr/>
                    <a:lstStyle/>
                    <a:p>
                      <a:pPr marL="91440" algn="l" fontAlgn="t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Mental Health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3790089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03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Antidepressant Medication Management - Effective </a:t>
                      </a:r>
                    </a:p>
                    <a:p>
                      <a:pPr marL="603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Acute Phase Treatment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NCQA</a:t>
                      </a: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HEDIS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Claims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3495438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Antidepressant Medication Management - Effective Continuation Phase Treatment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NCQA</a:t>
                      </a: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HEDIS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Claims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074805"/>
                  </a:ext>
                </a:extLst>
              </a:tr>
              <a:tr h="365760">
                <a:tc gridSpan="5">
                  <a:txBody>
                    <a:bodyPr/>
                    <a:lstStyle/>
                    <a:p>
                      <a:pPr marL="9144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Substance Abuse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03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01692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03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Opioid Addiction Counseling*</a:t>
                      </a:r>
                      <a:r>
                        <a:rPr lang="en-US" sz="160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,++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AMA-PCPI (Adapted)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Clinical Data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963574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05400" y="4572000"/>
            <a:ext cx="38777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Book Antiqua" panose="02040602050305030304" pitchFamily="18" charset="0"/>
              </a:rPr>
              <a:t>*MassHealth ACO/DSRIP-only measure.</a:t>
            </a:r>
          </a:p>
          <a:p>
            <a:r>
              <a:rPr lang="en-US" sz="1400" i="1" baseline="30000" dirty="0">
                <a:latin typeface="Book Antiqua" panose="02040602050305030304" pitchFamily="18" charset="0"/>
              </a:rPr>
              <a:t>+</a:t>
            </a:r>
            <a:r>
              <a:rPr lang="en-US" sz="1400" i="1" dirty="0">
                <a:latin typeface="Book Antiqua" panose="02040602050305030304" pitchFamily="18" charset="0"/>
              </a:rPr>
              <a:t>There are also several opioid prescriber measures available (both HEDIS and non-HEDIS).</a:t>
            </a:r>
          </a:p>
        </p:txBody>
      </p:sp>
    </p:spTree>
    <p:extLst>
      <p:ext uri="{BB962C8B-B14F-4D97-AF65-F5344CB8AC3E}">
        <p14:creationId xmlns:p14="http://schemas.microsoft.com/office/powerpoint/2010/main" val="81459692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45920"/>
            <a:ext cx="8077200" cy="4556234"/>
          </a:xfrm>
        </p:spPr>
        <p:txBody>
          <a:bodyPr/>
          <a:lstStyle/>
          <a:p>
            <a:r>
              <a:rPr lang="en-US" dirty="0"/>
              <a:t>Welcome</a:t>
            </a:r>
          </a:p>
          <a:p>
            <a:r>
              <a:rPr lang="en-US" dirty="0"/>
              <a:t>Recap of 8-10-17 Meeting Decisions &amp; Review of Alternative Obesity-Related Measures</a:t>
            </a:r>
          </a:p>
          <a:p>
            <a:r>
              <a:rPr lang="en-US" dirty="0"/>
              <a:t>Continued Review of Candidate Measures</a:t>
            </a:r>
          </a:p>
          <a:p>
            <a:r>
              <a:rPr lang="en-US" dirty="0"/>
              <a:t>Next Steps</a:t>
            </a:r>
          </a:p>
        </p:txBody>
      </p:sp>
      <p:sp>
        <p:nvSpPr>
          <p:cNvPr id="4" name="Rectangle 3"/>
          <p:cNvSpPr/>
          <p:nvPr/>
        </p:nvSpPr>
        <p:spPr>
          <a:xfrm>
            <a:off x="-83127" y="1600200"/>
            <a:ext cx="9448800" cy="533400"/>
          </a:xfrm>
          <a:prstGeom prst="rect">
            <a:avLst/>
          </a:prstGeom>
          <a:solidFill>
            <a:srgbClr val="FFC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49389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Behavioral Health Care Measures:</a:t>
            </a:r>
            <a:br>
              <a:rPr lang="en-US" dirty="0"/>
            </a:br>
            <a:r>
              <a:rPr lang="en-US" dirty="0"/>
              <a:t>Adult (Cont’d)</a:t>
            </a: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3354061"/>
              </p:ext>
            </p:extLst>
          </p:nvPr>
        </p:nvGraphicFramePr>
        <p:xfrm>
          <a:off x="340378" y="1216152"/>
          <a:ext cx="8463244" cy="3400425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1704334319"/>
                    </a:ext>
                  </a:extLst>
                </a:gridCol>
                <a:gridCol w="1527048">
                  <a:extLst>
                    <a:ext uri="{9D8B030D-6E8A-4147-A177-3AD203B41FA5}">
                      <a16:colId xmlns:a16="http://schemas.microsoft.com/office/drawing/2014/main" val="2843232685"/>
                    </a:ext>
                  </a:extLst>
                </a:gridCol>
                <a:gridCol w="1911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0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NQF#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Measure Label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Steward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  Data Source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Count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 gridSpan="5">
                  <a:txBody>
                    <a:bodyPr/>
                    <a:lstStyle/>
                    <a:p>
                      <a:pPr marL="91440" algn="l" fontAlgn="t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Utilization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03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80748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Emergency Department Utilization for Severe Mental Illness/Substance Use Disorder (SMI/SUD) Population*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</a:t>
                      </a: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EOHHS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Claims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519399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03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Hospital Admissions for Severe Mental Illness/Substance Use Disorder (SMI/SUD) Population*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</a:t>
                      </a: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EOHHS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Claims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927953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Utilization of Behavioral Health Community Partner (BH CP) Support(s) by BH CP Assigned Members*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</a:t>
                      </a: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EOHHS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Claims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910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543748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Behavioral Health Care Measures:</a:t>
            </a:r>
            <a:br>
              <a:rPr lang="en-US" dirty="0"/>
            </a:br>
            <a:r>
              <a:rPr lang="en-US" dirty="0"/>
              <a:t>Adult and Pediatric</a:t>
            </a: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5984304"/>
              </p:ext>
            </p:extLst>
          </p:nvPr>
        </p:nvGraphicFramePr>
        <p:xfrm>
          <a:off x="340378" y="1216152"/>
          <a:ext cx="8463244" cy="3990975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7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1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0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NQF#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Measure Label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Steward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  Data Source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Count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 gridSpan="5">
                  <a:txBody>
                    <a:bodyPr/>
                    <a:lstStyle/>
                    <a:p>
                      <a:pPr marL="9144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Mental Health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03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996689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0576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Follow-Up After Hospitalization for Mental Illness (30-Day)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NCQ</a:t>
                      </a: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 HEDIS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Claims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6019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0576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Follow-Up After Hospitalization for Mental Illness (7-Day)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NCQ</a:t>
                      </a: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 HEDIS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Claims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3019770"/>
                  </a:ext>
                </a:extLst>
              </a:tr>
              <a:tr h="365760">
                <a:tc gridSpan="5">
                  <a:txBody>
                    <a:bodyPr/>
                    <a:lstStyle/>
                    <a:p>
                      <a:pPr marL="91440" algn="l" fontAlgn="t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Utilization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84204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Utilization of Outpatient Behavioral Health Services for Population at Risk for Serious Mental Illness (SMI), Serious Emotional Disturbance (SED), and/or Substance Use Disorder (SUD)*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</a:t>
                      </a: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EOHHS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Claims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1210319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638800" y="5290131"/>
            <a:ext cx="3276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Book Antiqua" panose="02040602050305030304" pitchFamily="18" charset="0"/>
              </a:rPr>
              <a:t>*MassHealth ACO/DSRIP-only measure.</a:t>
            </a:r>
          </a:p>
          <a:p>
            <a:endParaRPr lang="en-US" sz="1400" i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20683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Behavioral Health Care Measures:</a:t>
            </a:r>
            <a:br>
              <a:rPr lang="en-US" dirty="0"/>
            </a:br>
            <a:r>
              <a:rPr lang="en-US" dirty="0"/>
              <a:t>Adult and Adolescent</a:t>
            </a: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7304550"/>
              </p:ext>
            </p:extLst>
          </p:nvPr>
        </p:nvGraphicFramePr>
        <p:xfrm>
          <a:off x="340378" y="1216152"/>
          <a:ext cx="8463244" cy="241554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7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1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0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NQF#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Measure Label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Steward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  Data Source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Count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 gridSpan="5">
                  <a:txBody>
                    <a:bodyPr/>
                    <a:lstStyle/>
                    <a:p>
                      <a:pPr marL="9144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Substance Abuse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03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996689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Initiation and Engagement of Alcohol and Other Drug Dependence Treatment - Initiation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NCQA HEDIS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Claims/Clinical Data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6019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Initiation and Engagement of Alcohol and Other Drug Dependence Treatment - Engagement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NCQA HEDIS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Claims/Clinical Data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0197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806057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Acute Care and Chronic Illness Care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Which medical specialties does the group want to focus on for the Acute Care and Chronic Illness Care domains?  For example:</a:t>
            </a:r>
          </a:p>
          <a:p>
            <a:pPr lvl="1"/>
            <a:r>
              <a:rPr lang="en-US" b="0" dirty="0"/>
              <a:t>Cardiac Care</a:t>
            </a:r>
          </a:p>
          <a:p>
            <a:pPr lvl="1"/>
            <a:r>
              <a:rPr lang="en-US" b="0" dirty="0"/>
              <a:t>Cancer Care</a:t>
            </a:r>
          </a:p>
          <a:p>
            <a:pPr lvl="1"/>
            <a:r>
              <a:rPr lang="en-US" b="0" dirty="0"/>
              <a:t>Gastroenterology</a:t>
            </a:r>
          </a:p>
          <a:p>
            <a:pPr lvl="1"/>
            <a:r>
              <a:rPr lang="en-US" b="0" dirty="0"/>
              <a:t>Infectious Disease (e.g., HIV and Hepatitis C)</a:t>
            </a:r>
          </a:p>
          <a:p>
            <a:pPr lvl="1"/>
            <a:r>
              <a:rPr lang="en-US" b="0" dirty="0" err="1"/>
              <a:t>Opthalmology</a:t>
            </a:r>
            <a:endParaRPr lang="en-US" b="0" dirty="0"/>
          </a:p>
          <a:p>
            <a:pPr lvl="1"/>
            <a:r>
              <a:rPr lang="en-US" b="0" dirty="0"/>
              <a:t>Orthopedic Care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95837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45920"/>
            <a:ext cx="8077200" cy="4556234"/>
          </a:xfrm>
        </p:spPr>
        <p:txBody>
          <a:bodyPr/>
          <a:lstStyle/>
          <a:p>
            <a:r>
              <a:rPr lang="en-US" dirty="0"/>
              <a:t>Welcome</a:t>
            </a:r>
          </a:p>
          <a:p>
            <a:r>
              <a:rPr lang="en-US" dirty="0"/>
              <a:t>Recap of 8-10-17 Meeting Decisions &amp; Review of Alternative Obesity-Related Measures</a:t>
            </a:r>
          </a:p>
          <a:p>
            <a:r>
              <a:rPr lang="en-US" dirty="0"/>
              <a:t>Continued Review of Candidate Measures</a:t>
            </a:r>
          </a:p>
          <a:p>
            <a:r>
              <a:rPr lang="en-US" dirty="0"/>
              <a:t>Next Steps</a:t>
            </a:r>
          </a:p>
        </p:txBody>
      </p:sp>
      <p:sp>
        <p:nvSpPr>
          <p:cNvPr id="4" name="Rectangle 3"/>
          <p:cNvSpPr/>
          <p:nvPr/>
        </p:nvSpPr>
        <p:spPr>
          <a:xfrm>
            <a:off x="-152400" y="3276600"/>
            <a:ext cx="9448800" cy="457200"/>
          </a:xfrm>
          <a:prstGeom prst="rect">
            <a:avLst/>
          </a:prstGeom>
          <a:solidFill>
            <a:srgbClr val="FFC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121679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Steps: Meeting Schedule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43106"/>
              </p:ext>
            </p:extLst>
          </p:nvPr>
        </p:nvGraphicFramePr>
        <p:xfrm>
          <a:off x="777240" y="1447800"/>
          <a:ext cx="7589520" cy="470916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840459">
                  <a:extLst>
                    <a:ext uri="{9D8B030D-6E8A-4147-A177-3AD203B41FA5}">
                      <a16:colId xmlns:a16="http://schemas.microsoft.com/office/drawing/2014/main" val="919717546"/>
                    </a:ext>
                  </a:extLst>
                </a:gridCol>
                <a:gridCol w="2749061">
                  <a:extLst>
                    <a:ext uri="{9D8B030D-6E8A-4147-A177-3AD203B41FA5}">
                      <a16:colId xmlns:a16="http://schemas.microsoft.com/office/drawing/2014/main" val="2000062168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C000"/>
                          </a:solidFill>
                          <a:effectLst/>
                          <a:latin typeface="Book Antiqua" panose="02040602050305030304" pitchFamily="18" charset="0"/>
                        </a:rPr>
                        <a:t>Domain</a:t>
                      </a:r>
                      <a:endParaRPr lang="en-US" sz="1600" b="1" dirty="0">
                        <a:solidFill>
                          <a:srgbClr val="FFC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C000"/>
                          </a:solidFill>
                          <a:effectLst/>
                          <a:latin typeface="Book Antiqua" panose="02040602050305030304" pitchFamily="18" charset="0"/>
                        </a:rPr>
                        <a:t>Estimated Schedule</a:t>
                      </a:r>
                      <a:endParaRPr lang="en-US" sz="1600" b="1" dirty="0">
                        <a:solidFill>
                          <a:srgbClr val="FFC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05832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Preventive Care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Meeting #3 and #4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9318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Behavioral Health Care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Meeting #4 and #5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1486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Acute Care </a:t>
                      </a:r>
                      <a:r>
                        <a:rPr lang="en-US" sz="1600" b="0" i="1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(e.g., cardiac care and orthopedic care)</a:t>
                      </a:r>
                      <a:endParaRPr lang="en-US" sz="1600" b="0" i="1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Meeting #5 and #6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485009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Chronic Illness Care </a:t>
                      </a:r>
                      <a:r>
                        <a:rPr lang="en-US" sz="1600" b="0" i="1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(including cancer care)</a:t>
                      </a:r>
                      <a:endParaRPr lang="en-US" sz="1600" b="0" i="1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Meeting #6 and #7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24176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Maternity Care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Meeting #7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100374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Care Coordination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Meeting #8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78657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Integration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Meeting #8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46226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Team-based Care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Meeting #8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77598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Equity </a:t>
                      </a:r>
                      <a:r>
                        <a:rPr lang="en-US" sz="1600" b="0" i="1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(disparities)</a:t>
                      </a:r>
                      <a:endParaRPr lang="en-US" sz="1600" b="0" i="1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Meeting #8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882023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Social Determinants of Health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Meeting #8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98104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Health Behaviors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Meeting #8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416796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Patient/Provider Communication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Meeting #9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82819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Patient Engagement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Meeting #9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83744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Patient Experience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Meeting #9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438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Relationship-Centered Care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Meeting #9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424138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Hospital Care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Meeting #9 (TBD)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517562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777240" y="1981200"/>
            <a:ext cx="7589520" cy="685800"/>
          </a:xfrm>
          <a:prstGeom prst="rect">
            <a:avLst/>
          </a:prstGeom>
          <a:solidFill>
            <a:srgbClr val="FFC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5674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Slides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8077200" cy="455623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following slides may be helpful to have available for reference during today’s meeting.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110013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 for Candidate Set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8229600" cy="4267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Candidate measures were selected using the following methodology:</a:t>
            </a:r>
          </a:p>
          <a:p>
            <a:pPr marL="803275" lvl="1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0" dirty="0"/>
              <a:t>Included in a domain identified by the Taskforce</a:t>
            </a:r>
          </a:p>
          <a:p>
            <a:pPr marL="803275" lvl="1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0" dirty="0"/>
              <a:t>Found in at least 2 “alignment” measure sets</a:t>
            </a:r>
          </a:p>
          <a:p>
            <a:pPr marL="803275" lvl="1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0" dirty="0"/>
              <a:t>Found in the CMS/AHIP Core Quality Measures Collaborative (CQMC) and/or the MassHealth ACO/DSRIP measure sets*</a:t>
            </a:r>
            <a:endParaRPr lang="en-US" sz="1600" dirty="0">
              <a:latin typeface="Book Antiqua" panose="02040602050305030304" pitchFamily="18" charset="0"/>
            </a:endParaRPr>
          </a:p>
          <a:p>
            <a:pPr lvl="2">
              <a:spcBef>
                <a:spcPts val="0"/>
              </a:spcBef>
              <a:spcAft>
                <a:spcPts val="600"/>
              </a:spcAft>
              <a:buFont typeface="Book Antiqua" panose="02040602050305030304" pitchFamily="18" charset="0"/>
              <a:buChar char="−"/>
            </a:pPr>
            <a:endParaRPr lang="en-US" sz="500" dirty="0">
              <a:latin typeface="Book Antiqua" panose="0204060205030503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We are reviewing candidate measures by domain, and within domain, grouped by age and measure focus, if applicable.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5562600"/>
            <a:ext cx="3505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i="1" dirty="0">
                <a:latin typeface="Book Antiqua" panose="02040602050305030304" pitchFamily="18" charset="0"/>
              </a:rPr>
              <a:t>*MassHealth ACO/DSRIP and CMS/AHIP CQMC measures are included for consideration even if they are not found in at least 2 “alignment” measure sets.</a:t>
            </a:r>
          </a:p>
        </p:txBody>
      </p:sp>
    </p:spTree>
    <p:extLst>
      <p:ext uri="{BB962C8B-B14F-4D97-AF65-F5344CB8AC3E}">
        <p14:creationId xmlns:p14="http://schemas.microsoft.com/office/powerpoint/2010/main" val="7258620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Candidate Measure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143000"/>
            <a:ext cx="4114800" cy="455623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1800" dirty="0"/>
              <a:t>Measures currently in use in APM contracts by providers and payers:</a:t>
            </a:r>
          </a:p>
          <a:p>
            <a:pPr lvl="1">
              <a:spcAft>
                <a:spcPts val="600"/>
              </a:spcAft>
            </a:pPr>
            <a:r>
              <a:rPr lang="en-US" sz="1800" b="0" dirty="0"/>
              <a:t>Harvard Pilgrim Health Care (2017)</a:t>
            </a:r>
          </a:p>
          <a:p>
            <a:pPr lvl="1">
              <a:spcAft>
                <a:spcPts val="600"/>
              </a:spcAft>
            </a:pPr>
            <a:r>
              <a:rPr lang="en-US" sz="1800" b="0" dirty="0"/>
              <a:t>Blue Cross Blue Shield of MA (2017)</a:t>
            </a:r>
          </a:p>
          <a:p>
            <a:pPr lvl="1">
              <a:spcAft>
                <a:spcPts val="600"/>
              </a:spcAft>
            </a:pPr>
            <a:r>
              <a:rPr lang="en-US" sz="1800" b="0" dirty="0"/>
              <a:t>Tufts Health Plan (2017)</a:t>
            </a:r>
          </a:p>
          <a:p>
            <a:pPr>
              <a:spcAft>
                <a:spcPts val="600"/>
              </a:spcAft>
            </a:pPr>
            <a:r>
              <a:rPr lang="en-US" sz="1800" dirty="0"/>
              <a:t>Measures found in local and state measure sets:</a:t>
            </a:r>
          </a:p>
          <a:p>
            <a:pPr lvl="1">
              <a:spcAft>
                <a:spcPts val="600"/>
              </a:spcAft>
            </a:pPr>
            <a:r>
              <a:rPr lang="en-US" sz="1800" b="0" dirty="0"/>
              <a:t>Boston Public Health Commission (2016)</a:t>
            </a:r>
          </a:p>
          <a:p>
            <a:pPr lvl="1">
              <a:spcAft>
                <a:spcPts val="600"/>
              </a:spcAft>
            </a:pPr>
            <a:r>
              <a:rPr lang="en-US" sz="1800" b="0" dirty="0"/>
              <a:t>MassHealth ACO (DSRIP)</a:t>
            </a:r>
          </a:p>
          <a:p>
            <a:pPr lvl="1">
              <a:spcAft>
                <a:spcPts val="600"/>
              </a:spcAft>
            </a:pPr>
            <a:r>
              <a:rPr lang="en-US" sz="1800" b="0" dirty="0"/>
              <a:t>MassHealth MCO (Payment)</a:t>
            </a:r>
          </a:p>
          <a:p>
            <a:pPr lvl="1">
              <a:spcAft>
                <a:spcPts val="600"/>
              </a:spcAft>
            </a:pPr>
            <a:r>
              <a:rPr lang="en-US" sz="1800" b="0" dirty="0"/>
              <a:t>Standard Quality Measure Set</a:t>
            </a:r>
            <a:endParaRPr lang="en-US" sz="1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648200" y="1143000"/>
            <a:ext cx="4114800" cy="5029200"/>
          </a:xfrm>
          <a:prstGeom prst="rect">
            <a:avLst/>
          </a:prstGeom>
          <a:noFill/>
          <a:ln w="6350" cmpd="sng">
            <a:noFill/>
            <a:miter lim="800000"/>
            <a:headEnd/>
            <a:tailEnd/>
          </a:ln>
        </p:spPr>
        <p:txBody>
          <a:bodyPr vert="horz" wrap="square" lIns="45720" tIns="46038" rIns="45720" bIns="46038" numCol="1" anchor="t" anchorCtr="0" compatLnSpc="1">
            <a:prstTxWarp prst="textNoShape">
              <a:avLst/>
            </a:prstTxWarp>
          </a:bodyPr>
          <a:lstStyle>
            <a:lvl1pPr marL="381000" indent="-381000" algn="l" rtl="0" eaLnBrk="1" fontAlgn="base" hangingPunct="1">
              <a:spcBef>
                <a:spcPct val="0"/>
              </a:spcBef>
              <a:spcAft>
                <a:spcPts val="1200"/>
              </a:spcAft>
              <a:buClrTx/>
              <a:buSzPct val="10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Book Antiqua" pitchFamily="18" charset="0"/>
                <a:ea typeface="Calibri" pitchFamily="34" charset="0"/>
                <a:cs typeface="Calibri" pitchFamily="34" charset="0"/>
              </a:defRPr>
            </a:lvl1pPr>
            <a:lvl2pPr marL="568325" indent="-222250" algn="l" rtl="0" eaLnBrk="1" fontAlgn="base" hangingPunct="1">
              <a:spcBef>
                <a:spcPct val="0"/>
              </a:spcBef>
              <a:spcAft>
                <a:spcPts val="1200"/>
              </a:spcAft>
              <a:buClrTx/>
              <a:buSzPct val="100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Book Antiqua" pitchFamily="18" charset="0"/>
                <a:ea typeface="Calibri" pitchFamily="34" charset="0"/>
                <a:cs typeface="Calibri" pitchFamily="34" charset="0"/>
              </a:defRPr>
            </a:lvl2pPr>
            <a:lvl3pPr marL="739775" indent="-3429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None/>
              <a:defRPr>
                <a:solidFill>
                  <a:schemeClr val="tx1"/>
                </a:solidFill>
                <a:latin typeface="+mn-lt"/>
                <a:ea typeface="Calibri" pitchFamily="34" charset="0"/>
                <a:cs typeface="Calibri" pitchFamily="34" charset="0"/>
              </a:defRPr>
            </a:lvl3pPr>
            <a:lvl4pPr marL="914400" indent="-346075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Font typeface="Symbol" pitchFamily="18" charset="2"/>
              <a:buChar char=""/>
              <a:defRPr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1333500" indent="-3048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Char char="–"/>
              <a:defRPr sz="1600"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17907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2479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7051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1623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1800" kern="0" dirty="0"/>
              <a:t>Measures found in national measure sets:</a:t>
            </a:r>
          </a:p>
          <a:p>
            <a:pPr lvl="1">
              <a:spcAft>
                <a:spcPts val="600"/>
              </a:spcAft>
            </a:pPr>
            <a:r>
              <a:rPr lang="en-US" sz="1800" b="0" kern="0" dirty="0"/>
              <a:t>CMS/AHIP Core Quality Measures Collaborative (CQMC) [ACO/PCMH]</a:t>
            </a:r>
          </a:p>
          <a:p>
            <a:pPr lvl="1">
              <a:spcAft>
                <a:spcPts val="600"/>
              </a:spcAft>
            </a:pPr>
            <a:r>
              <a:rPr lang="en-US" sz="1800" b="0" kern="0" dirty="0"/>
              <a:t>CMS Medicaid Child Core Set</a:t>
            </a:r>
          </a:p>
          <a:p>
            <a:pPr lvl="1">
              <a:spcAft>
                <a:spcPts val="600"/>
              </a:spcAft>
            </a:pPr>
            <a:r>
              <a:rPr lang="en-US" sz="1800" b="0" kern="0" dirty="0"/>
              <a:t>CMS Medicaid Adult Core Set</a:t>
            </a:r>
          </a:p>
          <a:p>
            <a:pPr lvl="1">
              <a:spcAft>
                <a:spcPts val="600"/>
              </a:spcAft>
            </a:pPr>
            <a:r>
              <a:rPr lang="en-US" sz="1800" b="0" kern="0" dirty="0"/>
              <a:t>CMS Medicare Part C &amp; D Star Ratings Measures</a:t>
            </a:r>
          </a:p>
          <a:p>
            <a:pPr lvl="1">
              <a:spcAft>
                <a:spcPts val="600"/>
              </a:spcAft>
            </a:pPr>
            <a:r>
              <a:rPr lang="en-US" sz="1800" b="0" kern="0" dirty="0"/>
              <a:t>CMS Merit-based Incentive Payment System (MIPS)</a:t>
            </a:r>
          </a:p>
          <a:p>
            <a:pPr lvl="1">
              <a:spcAft>
                <a:spcPts val="600"/>
              </a:spcAft>
            </a:pPr>
            <a:r>
              <a:rPr lang="en-US" sz="1800" b="0" kern="0" dirty="0"/>
              <a:t>NCQA Health Plan Ranking</a:t>
            </a:r>
          </a:p>
        </p:txBody>
      </p:sp>
    </p:spTree>
    <p:extLst>
      <p:ext uri="{BB962C8B-B14F-4D97-AF65-F5344CB8AC3E}">
        <p14:creationId xmlns:p14="http://schemas.microsoft.com/office/powerpoint/2010/main" val="87410465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45920"/>
            <a:ext cx="8077200" cy="4556234"/>
          </a:xfrm>
        </p:spPr>
        <p:txBody>
          <a:bodyPr/>
          <a:lstStyle/>
          <a:p>
            <a:r>
              <a:rPr lang="en-US" dirty="0"/>
              <a:t>Welcome</a:t>
            </a:r>
          </a:p>
          <a:p>
            <a:r>
              <a:rPr lang="en-US" dirty="0"/>
              <a:t>Recap of 8-10-17 Meeting Decisions &amp; Review of Alternative Obesity-Related Measures</a:t>
            </a:r>
          </a:p>
          <a:p>
            <a:r>
              <a:rPr lang="en-US" dirty="0"/>
              <a:t>Continued Review of Candidate Measures</a:t>
            </a:r>
          </a:p>
          <a:p>
            <a:r>
              <a:rPr lang="en-US" dirty="0"/>
              <a:t>Next Steps</a:t>
            </a:r>
          </a:p>
        </p:txBody>
      </p:sp>
      <p:sp>
        <p:nvSpPr>
          <p:cNvPr id="4" name="Rectangle 3"/>
          <p:cNvSpPr/>
          <p:nvPr/>
        </p:nvSpPr>
        <p:spPr>
          <a:xfrm>
            <a:off x="-152400" y="2057400"/>
            <a:ext cx="9448800" cy="762000"/>
          </a:xfrm>
          <a:prstGeom prst="rect">
            <a:avLst/>
          </a:prstGeom>
          <a:solidFill>
            <a:srgbClr val="FFC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58614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of 8-10-17 Meeting Decisions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8077200" cy="51054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Keep open the options of a core and/or menu set approach and re-visit the topic after the Taskforce completes a first pass through the measures.</a:t>
            </a:r>
          </a:p>
          <a:p>
            <a:pPr>
              <a:buFont typeface="+mj-lt"/>
              <a:buAutoNum type="arabicPeriod"/>
            </a:pPr>
            <a:endParaRPr lang="en-US" sz="100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Include measures without opportunity for improvement for consideration, but clearly identify such measures.</a:t>
            </a:r>
          </a:p>
          <a:p>
            <a:pPr>
              <a:buFont typeface="+mj-lt"/>
              <a:buAutoNum type="arabicPeriod"/>
            </a:pPr>
            <a:endParaRPr lang="en-US" sz="100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Tentatively endorse the three following preventive care measures:</a:t>
            </a:r>
          </a:p>
          <a:p>
            <a:endParaRPr lang="en-US" sz="100" dirty="0"/>
          </a:p>
          <a:p>
            <a:endParaRPr lang="en-US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 bwMode="auto">
          <a:xfrm>
            <a:off x="1066800" y="4267200"/>
            <a:ext cx="7239000" cy="2286000"/>
          </a:xfrm>
          <a:prstGeom prst="rect">
            <a:avLst/>
          </a:prstGeom>
          <a:noFill/>
          <a:ln w="6350" cmpd="sng">
            <a:noFill/>
            <a:miter lim="800000"/>
            <a:headEnd/>
            <a:tailEnd/>
          </a:ln>
        </p:spPr>
        <p:txBody>
          <a:bodyPr vert="horz" wrap="square" lIns="45720" tIns="46038" rIns="45720" bIns="46038" numCol="2" spcCol="274320" anchor="t" anchorCtr="0" compatLnSpc="1">
            <a:prstTxWarp prst="textNoShape">
              <a:avLst/>
            </a:prstTxWarp>
          </a:bodyPr>
          <a:lstStyle>
            <a:lvl1pPr marL="381000" indent="-381000" algn="l" rtl="0" eaLnBrk="1" fontAlgn="base" hangingPunct="1">
              <a:spcBef>
                <a:spcPct val="0"/>
              </a:spcBef>
              <a:spcAft>
                <a:spcPts val="1200"/>
              </a:spcAft>
              <a:buClrTx/>
              <a:buSzPct val="10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Book Antiqua" pitchFamily="18" charset="0"/>
                <a:ea typeface="Calibri" pitchFamily="34" charset="0"/>
                <a:cs typeface="Calibri" pitchFamily="34" charset="0"/>
              </a:defRPr>
            </a:lvl1pPr>
            <a:lvl2pPr marL="568325" indent="-222250" algn="l" rtl="0" eaLnBrk="1" fontAlgn="base" hangingPunct="1">
              <a:spcBef>
                <a:spcPct val="0"/>
              </a:spcBef>
              <a:spcAft>
                <a:spcPts val="1200"/>
              </a:spcAft>
              <a:buClrTx/>
              <a:buSzPct val="100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Book Antiqua" pitchFamily="18" charset="0"/>
                <a:ea typeface="Calibri" pitchFamily="34" charset="0"/>
                <a:cs typeface="Calibri" pitchFamily="34" charset="0"/>
              </a:defRPr>
            </a:lvl2pPr>
            <a:lvl3pPr marL="739775" indent="-3429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None/>
              <a:defRPr>
                <a:solidFill>
                  <a:schemeClr val="tx1"/>
                </a:solidFill>
                <a:latin typeface="+mn-lt"/>
                <a:ea typeface="Calibri" pitchFamily="34" charset="0"/>
                <a:cs typeface="Calibri" pitchFamily="34" charset="0"/>
              </a:defRPr>
            </a:lvl3pPr>
            <a:lvl4pPr marL="914400" indent="-346075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Font typeface="Symbol" pitchFamily="18" charset="2"/>
              <a:buChar char=""/>
              <a:defRPr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1333500" indent="-3048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Char char="–"/>
              <a:defRPr sz="1600"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17907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2479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7051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1623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u="sng" kern="0" dirty="0"/>
              <a:t>Pediatric</a:t>
            </a:r>
          </a:p>
          <a:p>
            <a:r>
              <a:rPr lang="en-US" b="0" kern="0" dirty="0"/>
              <a:t>Well-Child Visits in the First 15 Months of Life</a:t>
            </a:r>
          </a:p>
          <a:p>
            <a:r>
              <a:rPr lang="en-US" b="0" kern="0" dirty="0"/>
              <a:t>Well-Child Visits in the 3</a:t>
            </a:r>
            <a:r>
              <a:rPr lang="en-US" b="0" kern="0" baseline="30000" dirty="0"/>
              <a:t>rd</a:t>
            </a:r>
            <a:r>
              <a:rPr lang="en-US" b="0" kern="0" dirty="0"/>
              <a:t>, 4</a:t>
            </a:r>
            <a:r>
              <a:rPr lang="en-US" b="0" kern="0" baseline="30000" dirty="0"/>
              <a:t>th</a:t>
            </a:r>
            <a:r>
              <a:rPr lang="en-US" b="0" kern="0" dirty="0"/>
              <a:t>, 5</a:t>
            </a:r>
            <a:r>
              <a:rPr lang="en-US" b="0" kern="0" baseline="30000" dirty="0"/>
              <a:t>th</a:t>
            </a:r>
            <a:r>
              <a:rPr lang="en-US" b="0" kern="0" dirty="0"/>
              <a:t>, and 6</a:t>
            </a:r>
            <a:r>
              <a:rPr lang="en-US" b="0" kern="0" baseline="30000" dirty="0"/>
              <a:t>th</a:t>
            </a:r>
            <a:r>
              <a:rPr lang="en-US" b="0" kern="0" dirty="0"/>
              <a:t> Years of Life</a:t>
            </a:r>
          </a:p>
          <a:p>
            <a:pPr marL="0" indent="0">
              <a:buNone/>
            </a:pPr>
            <a:r>
              <a:rPr lang="en-US" u="sng" kern="0" dirty="0"/>
              <a:t>Adolescent</a:t>
            </a:r>
          </a:p>
          <a:p>
            <a:r>
              <a:rPr lang="en-US" b="0" kern="0" dirty="0"/>
              <a:t>Adolescent Well-Care Visits</a:t>
            </a:r>
          </a:p>
          <a:p>
            <a:endParaRPr lang="en-US" kern="0" dirty="0"/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5624574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of 8-10-17 Meeting Decisions (Cont’d)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n-US" dirty="0"/>
              <a:t>Do not endorse the following measures.  While the measures address an important health issue (obesity), the processes captured by the measures do not have a strong causal link to a desirable clinical outcome. </a:t>
            </a:r>
          </a:p>
          <a:p>
            <a:pPr lvl="1">
              <a:buFont typeface="Book Antiqua" panose="02040602050305030304" pitchFamily="18" charset="0"/>
              <a:buChar char="■"/>
            </a:pPr>
            <a:r>
              <a:rPr lang="en-US" b="0" dirty="0"/>
              <a:t>Weight Assessment and Counseling for Nutrition and Physical Activities for Children/ Adolescents</a:t>
            </a:r>
          </a:p>
          <a:p>
            <a:pPr lvl="1">
              <a:buFont typeface="Book Antiqua" panose="02040602050305030304" pitchFamily="18" charset="0"/>
              <a:buChar char="■"/>
            </a:pPr>
            <a:r>
              <a:rPr lang="en-US" b="0" dirty="0"/>
              <a:t>Adult BMI Assessment</a:t>
            </a:r>
          </a:p>
          <a:p>
            <a:pPr lvl="1">
              <a:buFont typeface="Book Antiqua" panose="02040602050305030304" pitchFamily="18" charset="0"/>
              <a:buChar char="■"/>
            </a:pPr>
            <a:r>
              <a:rPr lang="en-US" b="0" dirty="0"/>
              <a:t>BMI Screening and Follow-Up</a:t>
            </a:r>
          </a:p>
          <a:p>
            <a:endParaRPr lang="en-US" sz="1000" dirty="0"/>
          </a:p>
          <a:p>
            <a:pPr marL="457200" indent="-457200">
              <a:buFont typeface="+mj-lt"/>
              <a:buAutoNum type="arabicPeriod" startAt="5"/>
            </a:pPr>
            <a:r>
              <a:rPr lang="en-US" dirty="0"/>
              <a:t>Consider alternate measures that address obesity, as identified by Bailit Health.  (The following slides present the measure research findings.)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8651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Alternative Obesity-Related Measures</a:t>
            </a:r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8991289"/>
              </p:ext>
            </p:extLst>
          </p:nvPr>
        </p:nvGraphicFramePr>
        <p:xfrm>
          <a:off x="365760" y="1216152"/>
          <a:ext cx="8412480" cy="4853940"/>
        </p:xfrm>
        <a:graphic>
          <a:graphicData uri="http://schemas.openxmlformats.org/drawingml/2006/table">
            <a:tbl>
              <a:tblPr/>
              <a:tblGrid>
                <a:gridCol w="4572000">
                  <a:extLst>
                    <a:ext uri="{9D8B030D-6E8A-4147-A177-3AD203B41FA5}">
                      <a16:colId xmlns:a16="http://schemas.microsoft.com/office/drawing/2014/main" val="707498249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86371647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Measure Label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Steward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  Data </a:t>
                      </a:r>
                    </a:p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Source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Measure</a:t>
                      </a:r>
                      <a:r>
                        <a:rPr lang="en-US" sz="1600" b="1" i="0" u="none" strike="noStrike" baseline="0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 Type</a:t>
                      </a:r>
                      <a:endParaRPr lang="en-US" sz="1600" b="1" i="0" u="none" strike="noStrike" dirty="0">
                        <a:solidFill>
                          <a:srgbClr val="FFC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 gridSpan="4">
                  <a:txBody>
                    <a:bodyPr/>
                    <a:lstStyle/>
                    <a:p>
                      <a:pPr marL="9144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Alternative Obesity-Related Measures: Adult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9144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64928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sng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Measurement 2a: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Percentage of patients with a BMI &gt; 25 who received education and counseling for weight-management strategies that include nutrition, physical activity, lifestyle changes, medication therapy and/or surgical considerations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ICSI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Clinical Data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Process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175166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sng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Measurement 3a: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Percentage of patients with a BMI ≥ 25 who have reduced their weight by 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ICSI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Clinical Data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Outcome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39676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603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sng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Measurement 3b: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Percentage of patients with a BMI &gt; 25 who have 30 minutes of any type of physical activity five times per week documented.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ICSI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Clinical Data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Process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343206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sng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Measurement 3c: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Percentage of patients with a BMI &gt; 25 who have reduced their weight by 10%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ICSI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Clinical Data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Outcome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85106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603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sng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Measurement 3d: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Percentage of patients with a BMI &gt; 40 who have been provided with a referral to a bariatric specialist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ICSI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Clinical Data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Process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554226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65760" y="6116002"/>
            <a:ext cx="35966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+mj-lt"/>
              </a:rPr>
              <a:t>ICSI = Institute for Clinical Systems Improvement</a:t>
            </a:r>
          </a:p>
        </p:txBody>
      </p:sp>
    </p:spTree>
    <p:extLst>
      <p:ext uri="{BB962C8B-B14F-4D97-AF65-F5344CB8AC3E}">
        <p14:creationId xmlns:p14="http://schemas.microsoft.com/office/powerpoint/2010/main" val="37205042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Alternative Obesity-Related Measures (Cont’d)</a:t>
            </a:r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3907133"/>
              </p:ext>
            </p:extLst>
          </p:nvPr>
        </p:nvGraphicFramePr>
        <p:xfrm>
          <a:off x="365760" y="1216152"/>
          <a:ext cx="8412480" cy="1847850"/>
        </p:xfrm>
        <a:graphic>
          <a:graphicData uri="http://schemas.openxmlformats.org/drawingml/2006/table">
            <a:tbl>
              <a:tblPr/>
              <a:tblGrid>
                <a:gridCol w="4572000">
                  <a:extLst>
                    <a:ext uri="{9D8B030D-6E8A-4147-A177-3AD203B41FA5}">
                      <a16:colId xmlns:a16="http://schemas.microsoft.com/office/drawing/2014/main" val="707498249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86371647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Measure Label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Steward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  Data </a:t>
                      </a:r>
                    </a:p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Source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Measure</a:t>
                      </a:r>
                      <a:r>
                        <a:rPr lang="en-US" sz="1600" b="1" i="0" u="none" strike="noStrike" baseline="0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 Type</a:t>
                      </a:r>
                      <a:endParaRPr lang="en-US" sz="1600" b="1" i="0" u="none" strike="noStrike" dirty="0">
                        <a:solidFill>
                          <a:srgbClr val="FFC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 gridSpan="4">
                  <a:txBody>
                    <a:bodyPr/>
                    <a:lstStyle/>
                    <a:p>
                      <a:pPr marL="9144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Alternative Obesity-Related Measures: Pediatric (Ages 2-17)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9144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64928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603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sng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Measurement 3a: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Percentage of patients with BMI screening percentile &gt; 85 whose BMI percentile decreased within 12 months of screening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ICSI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Clinical Data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Outcome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751662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65760" y="6116002"/>
            <a:ext cx="35966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+mj-lt"/>
              </a:rPr>
              <a:t>ICSI = Institute for Clinical Systems Improvement</a:t>
            </a:r>
          </a:p>
        </p:txBody>
      </p:sp>
    </p:spTree>
    <p:extLst>
      <p:ext uri="{BB962C8B-B14F-4D97-AF65-F5344CB8AC3E}">
        <p14:creationId xmlns:p14="http://schemas.microsoft.com/office/powerpoint/2010/main" val="118547526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of 8-10-17 Meeting Decisions (Cont’d)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6"/>
            </a:pPr>
            <a:r>
              <a:rPr lang="en-US" dirty="0"/>
              <a:t>Tentatively endorse “Developmental Screening for Behavioral Health Needs: Under Age 21” as a developmental measure because: </a:t>
            </a:r>
          </a:p>
          <a:p>
            <a:pPr lvl="1"/>
            <a:r>
              <a:rPr lang="en-US" b="0" dirty="0"/>
              <a:t>the measure is a priority area of focus for all populations, and</a:t>
            </a:r>
          </a:p>
          <a:p>
            <a:pPr lvl="1"/>
            <a:r>
              <a:rPr lang="en-US" b="0" dirty="0"/>
              <a:t>there is concern about the need to a) validate this “homegrown” measure, b) better define the data sources, and c) confirm the screening instruments included in the measure.</a:t>
            </a:r>
          </a:p>
          <a:p>
            <a:pPr lvl="1"/>
            <a:endParaRPr lang="en-US" sz="1000" b="0" dirty="0"/>
          </a:p>
          <a:p>
            <a:pPr marL="457200" indent="-457200">
              <a:buFont typeface="+mj-lt"/>
              <a:buAutoNum type="arabicPeriod" startAt="7"/>
            </a:pPr>
            <a:r>
              <a:rPr lang="en-US" dirty="0"/>
              <a:t>Research and report upon MassHealth’s experience with “Developmental Screening for Behavioral Health Needs: Under Age 21.” (See materials distributed prior to the meeting.)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04800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45920"/>
            <a:ext cx="8077200" cy="4556234"/>
          </a:xfrm>
        </p:spPr>
        <p:txBody>
          <a:bodyPr/>
          <a:lstStyle/>
          <a:p>
            <a:r>
              <a:rPr lang="en-US" dirty="0"/>
              <a:t>Welcome</a:t>
            </a:r>
          </a:p>
          <a:p>
            <a:r>
              <a:rPr lang="en-US" dirty="0"/>
              <a:t>Recap of 8-10-17 Meeting Decisions &amp; Review of Alternative Obesity-Related Measures</a:t>
            </a:r>
          </a:p>
          <a:p>
            <a:r>
              <a:rPr lang="en-US" dirty="0"/>
              <a:t>Continued Review of Candidate Measures</a:t>
            </a:r>
          </a:p>
          <a:p>
            <a:r>
              <a:rPr lang="en-US" dirty="0"/>
              <a:t>Next Steps</a:t>
            </a:r>
          </a:p>
        </p:txBody>
      </p:sp>
      <p:sp>
        <p:nvSpPr>
          <p:cNvPr id="4" name="Rectangle 3"/>
          <p:cNvSpPr/>
          <p:nvPr/>
        </p:nvSpPr>
        <p:spPr>
          <a:xfrm>
            <a:off x="-152400" y="2819400"/>
            <a:ext cx="9448800" cy="457200"/>
          </a:xfrm>
          <a:prstGeom prst="rect">
            <a:avLst/>
          </a:prstGeom>
          <a:solidFill>
            <a:srgbClr val="FFC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960778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8/4/2008 11:33:24 A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Footnote"/>
  <p:tag name="DATE" val="8/4/2008 11:33:25 AM"/>
</p:tagLst>
</file>

<file path=ppt/theme/theme1.xml><?xml version="1.0" encoding="utf-8"?>
<a:theme xmlns:a="http://schemas.openxmlformats.org/drawingml/2006/main" name="EOHHS">
  <a:themeElements>
    <a:clrScheme name="">
      <a:dk1>
        <a:srgbClr val="000000"/>
      </a:dk1>
      <a:lt1>
        <a:srgbClr val="FFFFFF"/>
      </a:lt1>
      <a:dk2>
        <a:srgbClr val="003366"/>
      </a:dk2>
      <a:lt2>
        <a:srgbClr val="B4B4B4"/>
      </a:lt2>
      <a:accent1>
        <a:srgbClr val="FFFFCC"/>
      </a:accent1>
      <a:accent2>
        <a:srgbClr val="003399"/>
      </a:accent2>
      <a:accent3>
        <a:srgbClr val="FFFFFF"/>
      </a:accent3>
      <a:accent4>
        <a:srgbClr val="000000"/>
      </a:accent4>
      <a:accent5>
        <a:srgbClr val="FFFFE2"/>
      </a:accent5>
      <a:accent6>
        <a:srgbClr val="002D8A"/>
      </a:accent6>
      <a:hlink>
        <a:srgbClr val="CCCCFF"/>
      </a:hlink>
      <a:folHlink>
        <a:srgbClr val="FFFFFF"/>
      </a:folHlink>
    </a:clrScheme>
    <a:fontScheme name="1_Blue Presentation Template - MA HHS - small log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Blue Presentation Template - MA HHS - small log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 Presentation Template - MA HHS - small log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29a8555-db37-4257-91ea-e6d336cdedf2">
      <UserInfo>
        <DisplayName>Michael Bailit</DisplayName>
        <AccountId>22</AccountId>
        <AccountType/>
      </UserInfo>
      <UserInfo>
        <DisplayName>Deepti Kanneganti</DisplayName>
        <AccountId>15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F9B95F2EE52B4E9FB130DEE3F78C09" ma:contentTypeVersion="4" ma:contentTypeDescription="Create a new document." ma:contentTypeScope="" ma:versionID="bbea1032490aa0461f96750d679ca1ce">
  <xsd:schema xmlns:xsd="http://www.w3.org/2001/XMLSchema" xmlns:xs="http://www.w3.org/2001/XMLSchema" xmlns:p="http://schemas.microsoft.com/office/2006/metadata/properties" xmlns:ns2="d29a8555-db37-4257-91ea-e6d336cdedf2" xmlns:ns3="34dc536f-1af3-405a-935d-0fb3b6674883" targetNamespace="http://schemas.microsoft.com/office/2006/metadata/properties" ma:root="true" ma:fieldsID="60fe8ce23685696432a4a438cad5c38f" ns2:_="" ns3:_="">
    <xsd:import namespace="d29a8555-db37-4257-91ea-e6d336cdedf2"/>
    <xsd:import namespace="34dc536f-1af3-405a-935d-0fb3b667488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9a8555-db37-4257-91ea-e6d336cdedf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dc536f-1af3-405a-935d-0fb3b66748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62C3C6-3E64-4F66-8292-8DAEACA6EE6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D51BB9-DEB6-4460-8125-E187CA6439EC}">
  <ds:schemaRefs>
    <ds:schemaRef ds:uri="506bf040-e6ed-4664-be69-27c2e8b46f03"/>
    <ds:schemaRef ds:uri="d29a8555-db37-4257-91ea-e6d336cdedf2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2E328EF-A273-4DB2-867A-C3AD58188AE7}"/>
</file>

<file path=docProps/app.xml><?xml version="1.0" encoding="utf-8"?>
<Properties xmlns="http://schemas.openxmlformats.org/officeDocument/2006/extended-properties" xmlns:vt="http://schemas.openxmlformats.org/officeDocument/2006/docPropsVTypes">
  <Template>Quality%20Measurement%20Taskforce%20Meeting%203%20v4</Template>
  <TotalTime>375</TotalTime>
  <Words>2086</Words>
  <Application>Microsoft Office PowerPoint</Application>
  <PresentationFormat>On-screen Show (4:3)</PresentationFormat>
  <Paragraphs>475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Book Antiqua</vt:lpstr>
      <vt:lpstr>Calibri</vt:lpstr>
      <vt:lpstr>Symbol</vt:lpstr>
      <vt:lpstr>Times New Roman</vt:lpstr>
      <vt:lpstr>Wingdings</vt:lpstr>
      <vt:lpstr>Wingdings 2</vt:lpstr>
      <vt:lpstr>EOHHS</vt:lpstr>
      <vt:lpstr>PowerPoint Presentation</vt:lpstr>
      <vt:lpstr>Agenda</vt:lpstr>
      <vt:lpstr>Agenda</vt:lpstr>
      <vt:lpstr>Recap of 8-10-17 Meeting Decisions</vt:lpstr>
      <vt:lpstr>Recap of 8-10-17 Meeting Decisions (Cont’d)</vt:lpstr>
      <vt:lpstr>Review of Alternative Obesity-Related Measures</vt:lpstr>
      <vt:lpstr>Review of Alternative Obesity-Related Measures (Cont’d)</vt:lpstr>
      <vt:lpstr>Recap of 8-10-17 Meeting Decisions (Cont’d)</vt:lpstr>
      <vt:lpstr>Agenda</vt:lpstr>
      <vt:lpstr>Continued Review of Candidate Measures</vt:lpstr>
      <vt:lpstr>Preventive Care Measures: Pediatric</vt:lpstr>
      <vt:lpstr>Preventive Care Measures: Adult and Adolescent</vt:lpstr>
      <vt:lpstr>Preventive Care Measures: Adult</vt:lpstr>
      <vt:lpstr>Preventive Care Measures: Adult (Cont’d)</vt:lpstr>
      <vt:lpstr>Preventive Care Measures: Adult (Cont’d)</vt:lpstr>
      <vt:lpstr>Preventive Care Measures: Adult and Adolescent</vt:lpstr>
      <vt:lpstr>Behavioral Health Care Measures: Pediatric</vt:lpstr>
      <vt:lpstr>Behavioral Health Care Measures: Adult</vt:lpstr>
      <vt:lpstr>Behavioral Health Care Measures: Adult (Cont’d)</vt:lpstr>
      <vt:lpstr>Behavioral Health Care Measures: Adult (Cont’d)</vt:lpstr>
      <vt:lpstr>Behavioral Health Care Measures: Adult and Pediatric</vt:lpstr>
      <vt:lpstr>Behavioral Health Care Measures: Adult and Adolescent</vt:lpstr>
      <vt:lpstr>Acute Care and Chronic Illness Care Measures</vt:lpstr>
      <vt:lpstr>Agenda</vt:lpstr>
      <vt:lpstr>Next Steps: Meeting Schedule</vt:lpstr>
      <vt:lpstr>Reference Slides</vt:lpstr>
      <vt:lpstr>Criteria for Candidate Set</vt:lpstr>
      <vt:lpstr>Candidate Measure 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Deepti Kanneganti</dc:creator>
  <cp:lastModifiedBy>Michael Bailit</cp:lastModifiedBy>
  <cp:revision>27</cp:revision>
  <cp:lastPrinted>2017-05-30T14:59:29Z</cp:lastPrinted>
  <dcterms:created xsi:type="dcterms:W3CDTF">2017-08-25T18:48:36Z</dcterms:created>
  <dcterms:modified xsi:type="dcterms:W3CDTF">2017-10-01T17:21:50Z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0x010100F3F9B95F2EE52B4E9FB130DEE3F78C09</vt:lpwstr>
  </property>
</Properties>
</file>