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 id="2147483672" r:id="rId6"/>
    <p:sldMasterId id="2147483701" r:id="rId7"/>
  </p:sldMasterIdLst>
  <p:notesMasterIdLst>
    <p:notesMasterId r:id="rId64"/>
  </p:notesMasterIdLst>
  <p:handoutMasterIdLst>
    <p:handoutMasterId r:id="rId65"/>
  </p:handoutMasterIdLst>
  <p:sldIdLst>
    <p:sldId id="483" r:id="rId8"/>
    <p:sldId id="1429" r:id="rId9"/>
    <p:sldId id="4045" r:id="rId10"/>
    <p:sldId id="4044" r:id="rId11"/>
    <p:sldId id="4047" r:id="rId12"/>
    <p:sldId id="4049" r:id="rId13"/>
    <p:sldId id="4048" r:id="rId14"/>
    <p:sldId id="4046" r:id="rId15"/>
    <p:sldId id="4050" r:id="rId16"/>
    <p:sldId id="1492" r:id="rId17"/>
    <p:sldId id="4051" r:id="rId18"/>
    <p:sldId id="1540" r:id="rId19"/>
    <p:sldId id="1541" r:id="rId20"/>
    <p:sldId id="1542" r:id="rId21"/>
    <p:sldId id="1543" r:id="rId22"/>
    <p:sldId id="1545" r:id="rId23"/>
    <p:sldId id="1546" r:id="rId24"/>
    <p:sldId id="1547" r:id="rId25"/>
    <p:sldId id="1548" r:id="rId26"/>
    <p:sldId id="1549" r:id="rId27"/>
    <p:sldId id="1550" r:id="rId28"/>
    <p:sldId id="1551" r:id="rId29"/>
    <p:sldId id="1552" r:id="rId30"/>
    <p:sldId id="1553" r:id="rId31"/>
    <p:sldId id="1554" r:id="rId32"/>
    <p:sldId id="1555" r:id="rId33"/>
    <p:sldId id="1556" r:id="rId34"/>
    <p:sldId id="1557" r:id="rId35"/>
    <p:sldId id="1558" r:id="rId36"/>
    <p:sldId id="1559" r:id="rId37"/>
    <p:sldId id="1560" r:id="rId38"/>
    <p:sldId id="1561" r:id="rId39"/>
    <p:sldId id="1562" r:id="rId40"/>
    <p:sldId id="1563" r:id="rId41"/>
    <p:sldId id="1564" r:id="rId42"/>
    <p:sldId id="4052" r:id="rId43"/>
    <p:sldId id="4053" r:id="rId44"/>
    <p:sldId id="1574" r:id="rId45"/>
    <p:sldId id="3746" r:id="rId46"/>
    <p:sldId id="4038" r:id="rId47"/>
    <p:sldId id="3999" r:id="rId48"/>
    <p:sldId id="4002" r:id="rId49"/>
    <p:sldId id="4001" r:id="rId50"/>
    <p:sldId id="4042" r:id="rId51"/>
    <p:sldId id="3787" r:id="rId52"/>
    <p:sldId id="4041" r:id="rId53"/>
    <p:sldId id="4031" r:id="rId54"/>
    <p:sldId id="4032" r:id="rId55"/>
    <p:sldId id="4028" r:id="rId56"/>
    <p:sldId id="257" r:id="rId57"/>
    <p:sldId id="262" r:id="rId58"/>
    <p:sldId id="269" r:id="rId59"/>
    <p:sldId id="266" r:id="rId60"/>
    <p:sldId id="267" r:id="rId61"/>
    <p:sldId id="268" r:id="rId62"/>
    <p:sldId id="265" r:id="rId63"/>
  </p:sldIdLst>
  <p:sldSz cx="9144000" cy="6858000" type="screen4x3"/>
  <p:notesSz cx="7010400" cy="92964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465"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60"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791"/>
    <a:srgbClr val="70AD47"/>
    <a:srgbClr val="FFC000"/>
    <a:srgbClr val="F4CFCC"/>
    <a:srgbClr val="023467"/>
    <a:srgbClr val="003399"/>
    <a:srgbClr val="013366"/>
    <a:srgbClr val="ED7D31"/>
    <a:srgbClr val="002060"/>
    <a:srgbClr val="DCE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B88A6-32B9-4920-9859-39184A526323}" v="887" dt="2021-02-17T13:28:1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62"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870D2941-F090-4F62-87C4-C87AD35D74A4}"/>
    <pc:docChg chg="undo custSel modSld">
      <pc:chgData name="Michael Bailit" userId="6e5c4604-85bf-41ef-8e97-4724b7d56589" providerId="ADAL" clId="{870D2941-F090-4F62-87C4-C87AD35D74A4}" dt="2021-02-09T00:37:19.414" v="1946" actId="14100"/>
      <pc:docMkLst>
        <pc:docMk/>
      </pc:docMkLst>
      <pc:sldChg chg="modSp mod">
        <pc:chgData name="Michael Bailit" userId="6e5c4604-85bf-41ef-8e97-4724b7d56589" providerId="ADAL" clId="{870D2941-F090-4F62-87C4-C87AD35D74A4}" dt="2021-02-06T21:35:12.345" v="1815" actId="20577"/>
        <pc:sldMkLst>
          <pc:docMk/>
          <pc:sldMk cId="1210250860" sldId="483"/>
        </pc:sldMkLst>
        <pc:spChg chg="mod">
          <ac:chgData name="Michael Bailit" userId="6e5c4604-85bf-41ef-8e97-4724b7d56589" providerId="ADAL" clId="{870D2941-F090-4F62-87C4-C87AD35D74A4}" dt="2021-02-06T21:35:12.345" v="1815" actId="20577"/>
          <ac:spMkLst>
            <pc:docMk/>
            <pc:sldMk cId="1210250860" sldId="483"/>
            <ac:spMk id="5" creationId="{CF83D662-5C0B-44B3-BB40-4646A6E610C4}"/>
          </ac:spMkLst>
        </pc:spChg>
      </pc:sldChg>
      <pc:sldChg chg="addCm modCm">
        <pc:chgData name="Michael Bailit" userId="6e5c4604-85bf-41ef-8e97-4724b7d56589" providerId="ADAL" clId="{870D2941-F090-4F62-87C4-C87AD35D74A4}" dt="2021-02-09T00:35:23.561" v="1936" actId="1589"/>
        <pc:sldMkLst>
          <pc:docMk/>
          <pc:sldMk cId="690201876" sldId="1492"/>
        </pc:sldMkLst>
      </pc:sldChg>
      <pc:sldChg chg="modSp mod">
        <pc:chgData name="Michael Bailit" userId="6e5c4604-85bf-41ef-8e97-4724b7d56589" providerId="ADAL" clId="{870D2941-F090-4F62-87C4-C87AD35D74A4}" dt="2021-02-09T00:35:53.113" v="1937" actId="20577"/>
        <pc:sldMkLst>
          <pc:docMk/>
          <pc:sldMk cId="91523219" sldId="1543"/>
        </pc:sldMkLst>
        <pc:spChg chg="mod">
          <ac:chgData name="Michael Bailit" userId="6e5c4604-85bf-41ef-8e97-4724b7d56589" providerId="ADAL" clId="{870D2941-F090-4F62-87C4-C87AD35D74A4}" dt="2021-02-09T00:35:53.113" v="1937" actId="20577"/>
          <ac:spMkLst>
            <pc:docMk/>
            <pc:sldMk cId="91523219" sldId="1543"/>
            <ac:spMk id="2" creationId="{56705586-6D56-4A07-8F28-D3141E471EB3}"/>
          </ac:spMkLst>
        </pc:spChg>
      </pc:sldChg>
      <pc:sldChg chg="modSp mod">
        <pc:chgData name="Michael Bailit" userId="6e5c4604-85bf-41ef-8e97-4724b7d56589" providerId="ADAL" clId="{870D2941-F090-4F62-87C4-C87AD35D74A4}" dt="2021-02-09T00:36:09.517" v="1938" actId="20577"/>
        <pc:sldMkLst>
          <pc:docMk/>
          <pc:sldMk cId="200381774" sldId="1546"/>
        </pc:sldMkLst>
        <pc:spChg chg="mod">
          <ac:chgData name="Michael Bailit" userId="6e5c4604-85bf-41ef-8e97-4724b7d56589" providerId="ADAL" clId="{870D2941-F090-4F62-87C4-C87AD35D74A4}" dt="2021-02-09T00:36:09.517" v="1938" actId="20577"/>
          <ac:spMkLst>
            <pc:docMk/>
            <pc:sldMk cId="200381774" sldId="1546"/>
            <ac:spMk id="2" creationId="{655C42EE-6F76-468B-A508-0998A60E2F1E}"/>
          </ac:spMkLst>
        </pc:spChg>
      </pc:sldChg>
      <pc:sldChg chg="modSp mod">
        <pc:chgData name="Michael Bailit" userId="6e5c4604-85bf-41ef-8e97-4724b7d56589" providerId="ADAL" clId="{870D2941-F090-4F62-87C4-C87AD35D74A4}" dt="2021-02-09T00:36:29.284" v="1939" actId="20577"/>
        <pc:sldMkLst>
          <pc:docMk/>
          <pc:sldMk cId="3591097128" sldId="1552"/>
        </pc:sldMkLst>
        <pc:spChg chg="mod">
          <ac:chgData name="Michael Bailit" userId="6e5c4604-85bf-41ef-8e97-4724b7d56589" providerId="ADAL" clId="{870D2941-F090-4F62-87C4-C87AD35D74A4}" dt="2021-02-09T00:36:29.284" v="1939" actId="20577"/>
          <ac:spMkLst>
            <pc:docMk/>
            <pc:sldMk cId="3591097128" sldId="1552"/>
            <ac:spMk id="2" creationId="{E8983C0F-6A80-42DC-AF7A-D8AF6B6AE509}"/>
          </ac:spMkLst>
        </pc:spChg>
      </pc:sldChg>
      <pc:sldChg chg="modSp mod">
        <pc:chgData name="Michael Bailit" userId="6e5c4604-85bf-41ef-8e97-4724b7d56589" providerId="ADAL" clId="{870D2941-F090-4F62-87C4-C87AD35D74A4}" dt="2021-02-09T00:36:45.114" v="1942" actId="20577"/>
        <pc:sldMkLst>
          <pc:docMk/>
          <pc:sldMk cId="638657131" sldId="1555"/>
        </pc:sldMkLst>
        <pc:spChg chg="mod">
          <ac:chgData name="Michael Bailit" userId="6e5c4604-85bf-41ef-8e97-4724b7d56589" providerId="ADAL" clId="{870D2941-F090-4F62-87C4-C87AD35D74A4}" dt="2021-02-09T00:36:45.114" v="1942" actId="20577"/>
          <ac:spMkLst>
            <pc:docMk/>
            <pc:sldMk cId="638657131" sldId="1555"/>
            <ac:spMk id="2" creationId="{CDEADE69-EBEF-4284-918A-77E2046E8BE6}"/>
          </ac:spMkLst>
        </pc:spChg>
      </pc:sldChg>
      <pc:sldChg chg="modSp mod">
        <pc:chgData name="Michael Bailit" userId="6e5c4604-85bf-41ef-8e97-4724b7d56589" providerId="ADAL" clId="{870D2941-F090-4F62-87C4-C87AD35D74A4}" dt="2021-02-09T00:37:08.335" v="1945" actId="14100"/>
        <pc:sldMkLst>
          <pc:docMk/>
          <pc:sldMk cId="1559749281" sldId="1557"/>
        </pc:sldMkLst>
        <pc:spChg chg="mod">
          <ac:chgData name="Michael Bailit" userId="6e5c4604-85bf-41ef-8e97-4724b7d56589" providerId="ADAL" clId="{870D2941-F090-4F62-87C4-C87AD35D74A4}" dt="2021-02-09T00:37:08.335" v="1945" actId="14100"/>
          <ac:spMkLst>
            <pc:docMk/>
            <pc:sldMk cId="1559749281" sldId="1557"/>
            <ac:spMk id="2" creationId="{C7EAF7ED-3F9D-4D9A-B6B8-CAFEB2EADCCF}"/>
          </ac:spMkLst>
        </pc:spChg>
      </pc:sldChg>
      <pc:sldChg chg="modSp mod">
        <pc:chgData name="Michael Bailit" userId="6e5c4604-85bf-41ef-8e97-4724b7d56589" providerId="ADAL" clId="{870D2941-F090-4F62-87C4-C87AD35D74A4}" dt="2021-02-09T00:37:19.414" v="1946" actId="14100"/>
        <pc:sldMkLst>
          <pc:docMk/>
          <pc:sldMk cId="3734404091" sldId="1558"/>
        </pc:sldMkLst>
        <pc:spChg chg="mod">
          <ac:chgData name="Michael Bailit" userId="6e5c4604-85bf-41ef-8e97-4724b7d56589" providerId="ADAL" clId="{870D2941-F090-4F62-87C4-C87AD35D74A4}" dt="2021-02-09T00:37:19.414" v="1946" actId="14100"/>
          <ac:spMkLst>
            <pc:docMk/>
            <pc:sldMk cId="3734404091" sldId="1558"/>
            <ac:spMk id="2" creationId="{60C7764C-A597-4576-899A-ADB7DDEA7BF6}"/>
          </ac:spMkLst>
        </pc:spChg>
      </pc:sldChg>
      <pc:sldChg chg="delSp mod">
        <pc:chgData name="Michael Bailit" userId="6e5c4604-85bf-41ef-8e97-4724b7d56589" providerId="ADAL" clId="{870D2941-F090-4F62-87C4-C87AD35D74A4}" dt="2021-02-06T21:34:29.038" v="1798" actId="21"/>
        <pc:sldMkLst>
          <pc:docMk/>
          <pc:sldMk cId="3372783944" sldId="4042"/>
        </pc:sldMkLst>
        <pc:spChg chg="del">
          <ac:chgData name="Michael Bailit" userId="6e5c4604-85bf-41ef-8e97-4724b7d56589" providerId="ADAL" clId="{870D2941-F090-4F62-87C4-C87AD35D74A4}" dt="2021-02-06T21:34:29.038" v="1798" actId="21"/>
          <ac:spMkLst>
            <pc:docMk/>
            <pc:sldMk cId="3372783944" sldId="4042"/>
            <ac:spMk id="3" creationId="{7D2922C6-ABBE-4C31-9543-588CDA06FDD2}"/>
          </ac:spMkLst>
        </pc:spChg>
      </pc:sldChg>
      <pc:sldChg chg="modSp mod modAnim addCm modCm">
        <pc:chgData name="Michael Bailit" userId="6e5c4604-85bf-41ef-8e97-4724b7d56589" providerId="ADAL" clId="{870D2941-F090-4F62-87C4-C87AD35D74A4}" dt="2021-02-09T00:25:01.253" v="1855"/>
        <pc:sldMkLst>
          <pc:docMk/>
          <pc:sldMk cId="926121812" sldId="4044"/>
        </pc:sldMkLst>
        <pc:spChg chg="mod">
          <ac:chgData name="Michael Bailit" userId="6e5c4604-85bf-41ef-8e97-4724b7d56589" providerId="ADAL" clId="{870D2941-F090-4F62-87C4-C87AD35D74A4}" dt="2021-02-09T00:23:59.024" v="1851" actId="20577"/>
          <ac:spMkLst>
            <pc:docMk/>
            <pc:sldMk cId="926121812" sldId="4044"/>
            <ac:spMk id="3" creationId="{92608CFA-723C-4457-8C1A-D90674ACC947}"/>
          </ac:spMkLst>
        </pc:spChg>
      </pc:sldChg>
      <pc:sldChg chg="modSp mod">
        <pc:chgData name="Michael Bailit" userId="6e5c4604-85bf-41ef-8e97-4724b7d56589" providerId="ADAL" clId="{870D2941-F090-4F62-87C4-C87AD35D74A4}" dt="2021-02-06T21:30:29.203" v="1788" actId="20577"/>
        <pc:sldMkLst>
          <pc:docMk/>
          <pc:sldMk cId="2196849094" sldId="4045"/>
        </pc:sldMkLst>
        <pc:spChg chg="mod">
          <ac:chgData name="Michael Bailit" userId="6e5c4604-85bf-41ef-8e97-4724b7d56589" providerId="ADAL" clId="{870D2941-F090-4F62-87C4-C87AD35D74A4}" dt="2021-02-06T21:30:29.203" v="1788" actId="20577"/>
          <ac:spMkLst>
            <pc:docMk/>
            <pc:sldMk cId="2196849094" sldId="4045"/>
            <ac:spMk id="4" creationId="{C757FD1D-2D06-434A-9AD2-E59BC771476E}"/>
          </ac:spMkLst>
        </pc:spChg>
      </pc:sldChg>
      <pc:sldChg chg="modSp mod modAnim">
        <pc:chgData name="Michael Bailit" userId="6e5c4604-85bf-41ef-8e97-4724b7d56589" providerId="ADAL" clId="{870D2941-F090-4F62-87C4-C87AD35D74A4}" dt="2021-02-09T00:33:27.769" v="1934" actId="255"/>
        <pc:sldMkLst>
          <pc:docMk/>
          <pc:sldMk cId="3320250264" sldId="4046"/>
        </pc:sldMkLst>
        <pc:spChg chg="mod">
          <ac:chgData name="Michael Bailit" userId="6e5c4604-85bf-41ef-8e97-4724b7d56589" providerId="ADAL" clId="{870D2941-F090-4F62-87C4-C87AD35D74A4}" dt="2021-02-06T21:28:30.073" v="1689" actId="20577"/>
          <ac:spMkLst>
            <pc:docMk/>
            <pc:sldMk cId="3320250264" sldId="4046"/>
            <ac:spMk id="2" creationId="{782B0B50-DFE1-4740-8B14-881730D3C044}"/>
          </ac:spMkLst>
        </pc:spChg>
        <pc:spChg chg="mod">
          <ac:chgData name="Michael Bailit" userId="6e5c4604-85bf-41ef-8e97-4724b7d56589" providerId="ADAL" clId="{870D2941-F090-4F62-87C4-C87AD35D74A4}" dt="2021-02-09T00:33:27.769" v="1934" actId="255"/>
          <ac:spMkLst>
            <pc:docMk/>
            <pc:sldMk cId="3320250264" sldId="4046"/>
            <ac:spMk id="3" creationId="{B1ED2F14-1704-4E80-BC87-F321772CE563}"/>
          </ac:spMkLst>
        </pc:spChg>
      </pc:sldChg>
      <pc:sldChg chg="delSp modSp mod modAnim addCm modCm modNotesTx">
        <pc:chgData name="Michael Bailit" userId="6e5c4604-85bf-41ef-8e97-4724b7d56589" providerId="ADAL" clId="{870D2941-F090-4F62-87C4-C87AD35D74A4}" dt="2021-02-09T00:25:34.287" v="1857"/>
        <pc:sldMkLst>
          <pc:docMk/>
          <pc:sldMk cId="1552984085" sldId="4047"/>
        </pc:sldMkLst>
        <pc:spChg chg="mod">
          <ac:chgData name="Michael Bailit" userId="6e5c4604-85bf-41ef-8e97-4724b7d56589" providerId="ADAL" clId="{870D2941-F090-4F62-87C4-C87AD35D74A4}" dt="2021-02-06T17:56:27.624" v="616" actId="20577"/>
          <ac:spMkLst>
            <pc:docMk/>
            <pc:sldMk cId="1552984085" sldId="4047"/>
            <ac:spMk id="3" creationId="{E34AE0AD-D01C-4509-AFA3-54C1B8BD63D2}"/>
          </ac:spMkLst>
        </pc:spChg>
        <pc:spChg chg="del">
          <ac:chgData name="Michael Bailit" userId="6e5c4604-85bf-41ef-8e97-4724b7d56589" providerId="ADAL" clId="{870D2941-F090-4F62-87C4-C87AD35D74A4}" dt="2021-02-06T17:57:41.074" v="743" actId="21"/>
          <ac:spMkLst>
            <pc:docMk/>
            <pc:sldMk cId="1552984085" sldId="4047"/>
            <ac:spMk id="5" creationId="{B26FDD96-D228-43F5-9B45-64CA9106801A}"/>
          </ac:spMkLst>
        </pc:spChg>
      </pc:sldChg>
      <pc:sldChg chg="modSp mod">
        <pc:chgData name="Michael Bailit" userId="6e5c4604-85bf-41ef-8e97-4724b7d56589" providerId="ADAL" clId="{870D2941-F090-4F62-87C4-C87AD35D74A4}" dt="2021-02-09T00:31:52.740" v="1924" actId="113"/>
        <pc:sldMkLst>
          <pc:docMk/>
          <pc:sldMk cId="3709291513" sldId="4048"/>
        </pc:sldMkLst>
        <pc:spChg chg="mod">
          <ac:chgData name="Michael Bailit" userId="6e5c4604-85bf-41ef-8e97-4724b7d56589" providerId="ADAL" clId="{870D2941-F090-4F62-87C4-C87AD35D74A4}" dt="2021-02-09T00:31:52.740" v="1924" actId="113"/>
          <ac:spMkLst>
            <pc:docMk/>
            <pc:sldMk cId="3709291513" sldId="4048"/>
            <ac:spMk id="3" creationId="{948975B3-C0FF-4419-8DE2-0E86941868CF}"/>
          </ac:spMkLst>
        </pc:spChg>
      </pc:sldChg>
      <pc:sldChg chg="modSp mod addCm delCm modCm">
        <pc:chgData name="Michael Bailit" userId="6e5c4604-85bf-41ef-8e97-4724b7d56589" providerId="ADAL" clId="{870D2941-F090-4F62-87C4-C87AD35D74A4}" dt="2021-02-09T00:31:14.742" v="1922"/>
        <pc:sldMkLst>
          <pc:docMk/>
          <pc:sldMk cId="927406980" sldId="4049"/>
        </pc:sldMkLst>
        <pc:spChg chg="mod">
          <ac:chgData name="Michael Bailit" userId="6e5c4604-85bf-41ef-8e97-4724b7d56589" providerId="ADAL" clId="{870D2941-F090-4F62-87C4-C87AD35D74A4}" dt="2021-02-09T00:30:04.395" v="1918" actId="1076"/>
          <ac:spMkLst>
            <pc:docMk/>
            <pc:sldMk cId="927406980" sldId="4049"/>
            <ac:spMk id="5" creationId="{6C931E25-0B37-403D-917F-A4ACF0D500D3}"/>
          </ac:spMkLst>
        </pc:spChg>
        <pc:graphicFrameChg chg="mod modGraphic">
          <ac:chgData name="Michael Bailit" userId="6e5c4604-85bf-41ef-8e97-4724b7d56589" providerId="ADAL" clId="{870D2941-F090-4F62-87C4-C87AD35D74A4}" dt="2021-02-09T00:30:21.796" v="1920" actId="14100"/>
          <ac:graphicFrameMkLst>
            <pc:docMk/>
            <pc:sldMk cId="927406980" sldId="4049"/>
            <ac:graphicFrameMk id="4" creationId="{B22DACC7-2938-4495-B1F1-A518344A9284}"/>
          </ac:graphicFrameMkLst>
        </pc:graphicFrameChg>
      </pc:sldChg>
      <pc:sldChg chg="modSp mod">
        <pc:chgData name="Michael Bailit" userId="6e5c4604-85bf-41ef-8e97-4724b7d56589" providerId="ADAL" clId="{870D2941-F090-4F62-87C4-C87AD35D74A4}" dt="2021-02-06T21:18:18.590" v="833" actId="20577"/>
        <pc:sldMkLst>
          <pc:docMk/>
          <pc:sldMk cId="3789295725" sldId="4051"/>
        </pc:sldMkLst>
        <pc:spChg chg="mod">
          <ac:chgData name="Michael Bailit" userId="6e5c4604-85bf-41ef-8e97-4724b7d56589" providerId="ADAL" clId="{870D2941-F090-4F62-87C4-C87AD35D74A4}" dt="2021-02-06T21:18:18.590" v="833" actId="20577"/>
          <ac:spMkLst>
            <pc:docMk/>
            <pc:sldMk cId="3789295725" sldId="4051"/>
            <ac:spMk id="3" creationId="{3CC31C69-7471-4861-A166-D9480A322ACE}"/>
          </ac:spMkLst>
        </pc:spChg>
      </pc:sldChg>
      <pc:sldChg chg="modSp mod addCm modCm">
        <pc:chgData name="Michael Bailit" userId="6e5c4604-85bf-41ef-8e97-4724b7d56589" providerId="ADAL" clId="{870D2941-F090-4F62-87C4-C87AD35D74A4}" dt="2021-02-06T21:21:57.272" v="868"/>
        <pc:sldMkLst>
          <pc:docMk/>
          <pc:sldMk cId="3987619541" sldId="4053"/>
        </pc:sldMkLst>
        <pc:spChg chg="mod">
          <ac:chgData name="Michael Bailit" userId="6e5c4604-85bf-41ef-8e97-4724b7d56589" providerId="ADAL" clId="{870D2941-F090-4F62-87C4-C87AD35D74A4}" dt="2021-02-06T21:19:11.085" v="861" actId="20577"/>
          <ac:spMkLst>
            <pc:docMk/>
            <pc:sldMk cId="3987619541" sldId="4053"/>
            <ac:spMk id="3" creationId="{789EBB61-BF5A-4C35-881F-E12FEF30E1AF}"/>
          </ac:spMkLst>
        </pc:spChg>
      </pc:sldChg>
    </pc:docChg>
  </pc:docChgLst>
  <pc:docChgLst>
    <pc:chgData name="Justine Zayhowski" userId="2377d393-ab0f-4e66-8672-ed1beebcd407" providerId="ADAL" clId="{F8B696F9-CB04-411B-A368-E928506D5316}"/>
    <pc:docChg chg="custSel delSld modSld">
      <pc:chgData name="Justine Zayhowski" userId="2377d393-ab0f-4e66-8672-ed1beebcd407" providerId="ADAL" clId="{F8B696F9-CB04-411B-A368-E928506D5316}" dt="2020-12-29T20:48:24.471" v="25" actId="20577"/>
      <pc:docMkLst>
        <pc:docMk/>
      </pc:docMkLst>
      <pc:sldChg chg="modSp mod">
        <pc:chgData name="Justine Zayhowski" userId="2377d393-ab0f-4e66-8672-ed1beebcd407" providerId="ADAL" clId="{F8B696F9-CB04-411B-A368-E928506D5316}" dt="2020-12-29T20:48:24.471" v="25" actId="20577"/>
        <pc:sldMkLst>
          <pc:docMk/>
          <pc:sldMk cId="1210250860" sldId="483"/>
        </pc:sldMkLst>
        <pc:spChg chg="mod">
          <ac:chgData name="Justine Zayhowski" userId="2377d393-ab0f-4e66-8672-ed1beebcd407" providerId="ADAL" clId="{F8B696F9-CB04-411B-A368-E928506D5316}" dt="2020-12-29T20:48:24.471" v="25" actId="20577"/>
          <ac:spMkLst>
            <pc:docMk/>
            <pc:sldMk cId="1210250860" sldId="483"/>
            <ac:spMk id="3" creationId="{00000000-0000-0000-0000-000000000000}"/>
          </ac:spMkLst>
        </pc:spChg>
      </pc:sldChg>
      <pc:sldChg chg="del">
        <pc:chgData name="Justine Zayhowski" userId="2377d393-ab0f-4e66-8672-ed1beebcd407" providerId="ADAL" clId="{F8B696F9-CB04-411B-A368-E928506D5316}" dt="2020-12-29T20:48:17.997" v="20" actId="47"/>
        <pc:sldMkLst>
          <pc:docMk/>
          <pc:sldMk cId="3830109214" sldId="1265"/>
        </pc:sldMkLst>
      </pc:sldChg>
      <pc:sldChg chg="del">
        <pc:chgData name="Justine Zayhowski" userId="2377d393-ab0f-4e66-8672-ed1beebcd407" providerId="ADAL" clId="{F8B696F9-CB04-411B-A368-E928506D5316}" dt="2020-12-29T20:48:17.997" v="20" actId="47"/>
        <pc:sldMkLst>
          <pc:docMk/>
          <pc:sldMk cId="3123438988" sldId="1429"/>
        </pc:sldMkLst>
      </pc:sldChg>
      <pc:sldChg chg="del">
        <pc:chgData name="Justine Zayhowski" userId="2377d393-ab0f-4e66-8672-ed1beebcd407" providerId="ADAL" clId="{F8B696F9-CB04-411B-A368-E928506D5316}" dt="2020-12-29T20:47:53.369" v="4" actId="47"/>
        <pc:sldMkLst>
          <pc:docMk/>
          <pc:sldMk cId="994760883" sldId="1439"/>
        </pc:sldMkLst>
      </pc:sldChg>
      <pc:sldChg chg="del">
        <pc:chgData name="Justine Zayhowski" userId="2377d393-ab0f-4e66-8672-ed1beebcd407" providerId="ADAL" clId="{F8B696F9-CB04-411B-A368-E928506D5316}" dt="2020-12-29T20:48:17.997" v="20" actId="47"/>
        <pc:sldMkLst>
          <pc:docMk/>
          <pc:sldMk cId="690201876" sldId="1492"/>
        </pc:sldMkLst>
      </pc:sldChg>
      <pc:sldChg chg="del">
        <pc:chgData name="Justine Zayhowski" userId="2377d393-ab0f-4e66-8672-ed1beebcd407" providerId="ADAL" clId="{F8B696F9-CB04-411B-A368-E928506D5316}" dt="2020-12-29T20:48:17.997" v="20" actId="47"/>
        <pc:sldMkLst>
          <pc:docMk/>
          <pc:sldMk cId="1859471436" sldId="1529"/>
        </pc:sldMkLst>
      </pc:sldChg>
      <pc:sldChg chg="del">
        <pc:chgData name="Justine Zayhowski" userId="2377d393-ab0f-4e66-8672-ed1beebcd407" providerId="ADAL" clId="{F8B696F9-CB04-411B-A368-E928506D5316}" dt="2020-12-29T20:48:17.997" v="20" actId="47"/>
        <pc:sldMkLst>
          <pc:docMk/>
          <pc:sldMk cId="873662123" sldId="1530"/>
        </pc:sldMkLst>
      </pc:sldChg>
      <pc:sldChg chg="del">
        <pc:chgData name="Justine Zayhowski" userId="2377d393-ab0f-4e66-8672-ed1beebcd407" providerId="ADAL" clId="{F8B696F9-CB04-411B-A368-E928506D5316}" dt="2020-12-29T20:48:17.997" v="20" actId="47"/>
        <pc:sldMkLst>
          <pc:docMk/>
          <pc:sldMk cId="548350180" sldId="1532"/>
        </pc:sldMkLst>
      </pc:sldChg>
      <pc:sldChg chg="del">
        <pc:chgData name="Justine Zayhowski" userId="2377d393-ab0f-4e66-8672-ed1beebcd407" providerId="ADAL" clId="{F8B696F9-CB04-411B-A368-E928506D5316}" dt="2020-12-29T20:48:17.997" v="20" actId="47"/>
        <pc:sldMkLst>
          <pc:docMk/>
          <pc:sldMk cId="1714805313" sldId="1533"/>
        </pc:sldMkLst>
      </pc:sldChg>
      <pc:sldChg chg="del">
        <pc:chgData name="Justine Zayhowski" userId="2377d393-ab0f-4e66-8672-ed1beebcd407" providerId="ADAL" clId="{F8B696F9-CB04-411B-A368-E928506D5316}" dt="2020-12-29T20:48:17.997" v="20" actId="47"/>
        <pc:sldMkLst>
          <pc:docMk/>
          <pc:sldMk cId="89692184" sldId="1534"/>
        </pc:sldMkLst>
      </pc:sldChg>
      <pc:sldChg chg="del">
        <pc:chgData name="Justine Zayhowski" userId="2377d393-ab0f-4e66-8672-ed1beebcd407" providerId="ADAL" clId="{F8B696F9-CB04-411B-A368-E928506D5316}" dt="2020-12-29T20:48:17.997" v="20" actId="47"/>
        <pc:sldMkLst>
          <pc:docMk/>
          <pc:sldMk cId="320089514" sldId="1535"/>
        </pc:sldMkLst>
      </pc:sldChg>
      <pc:sldChg chg="del">
        <pc:chgData name="Justine Zayhowski" userId="2377d393-ab0f-4e66-8672-ed1beebcd407" providerId="ADAL" clId="{F8B696F9-CB04-411B-A368-E928506D5316}" dt="2020-12-29T20:48:17.997" v="20" actId="47"/>
        <pc:sldMkLst>
          <pc:docMk/>
          <pc:sldMk cId="3696934096" sldId="1536"/>
        </pc:sldMkLst>
      </pc:sldChg>
      <pc:sldChg chg="del">
        <pc:chgData name="Justine Zayhowski" userId="2377d393-ab0f-4e66-8672-ed1beebcd407" providerId="ADAL" clId="{F8B696F9-CB04-411B-A368-E928506D5316}" dt="2020-12-29T20:48:17.997" v="20" actId="47"/>
        <pc:sldMkLst>
          <pc:docMk/>
          <pc:sldMk cId="1420463798" sldId="1537"/>
        </pc:sldMkLst>
      </pc:sldChg>
      <pc:sldChg chg="del">
        <pc:chgData name="Justine Zayhowski" userId="2377d393-ab0f-4e66-8672-ed1beebcd407" providerId="ADAL" clId="{F8B696F9-CB04-411B-A368-E928506D5316}" dt="2020-12-29T20:48:17.997" v="20" actId="47"/>
        <pc:sldMkLst>
          <pc:docMk/>
          <pc:sldMk cId="1504907557" sldId="1538"/>
        </pc:sldMkLst>
      </pc:sldChg>
      <pc:sldChg chg="del">
        <pc:chgData name="Justine Zayhowski" userId="2377d393-ab0f-4e66-8672-ed1beebcd407" providerId="ADAL" clId="{F8B696F9-CB04-411B-A368-E928506D5316}" dt="2020-12-29T20:48:17.997" v="20" actId="47"/>
        <pc:sldMkLst>
          <pc:docMk/>
          <pc:sldMk cId="2326987667" sldId="1539"/>
        </pc:sldMkLst>
      </pc:sldChg>
      <pc:sldChg chg="del">
        <pc:chgData name="Justine Zayhowski" userId="2377d393-ab0f-4e66-8672-ed1beebcd407" providerId="ADAL" clId="{F8B696F9-CB04-411B-A368-E928506D5316}" dt="2020-12-29T20:48:17.997" v="20" actId="47"/>
        <pc:sldMkLst>
          <pc:docMk/>
          <pc:sldMk cId="4034419199" sldId="1540"/>
        </pc:sldMkLst>
      </pc:sldChg>
      <pc:sldChg chg="del">
        <pc:chgData name="Justine Zayhowski" userId="2377d393-ab0f-4e66-8672-ed1beebcd407" providerId="ADAL" clId="{F8B696F9-CB04-411B-A368-E928506D5316}" dt="2020-12-29T20:48:17.997" v="20" actId="47"/>
        <pc:sldMkLst>
          <pc:docMk/>
          <pc:sldMk cId="4294662965" sldId="1541"/>
        </pc:sldMkLst>
      </pc:sldChg>
      <pc:sldChg chg="del">
        <pc:chgData name="Justine Zayhowski" userId="2377d393-ab0f-4e66-8672-ed1beebcd407" providerId="ADAL" clId="{F8B696F9-CB04-411B-A368-E928506D5316}" dt="2020-12-29T20:48:17.997" v="20" actId="47"/>
        <pc:sldMkLst>
          <pc:docMk/>
          <pc:sldMk cId="2827253852" sldId="1542"/>
        </pc:sldMkLst>
      </pc:sldChg>
      <pc:sldChg chg="del">
        <pc:chgData name="Justine Zayhowski" userId="2377d393-ab0f-4e66-8672-ed1beebcd407" providerId="ADAL" clId="{F8B696F9-CB04-411B-A368-E928506D5316}" dt="2020-12-29T20:48:17.997" v="20" actId="47"/>
        <pc:sldMkLst>
          <pc:docMk/>
          <pc:sldMk cId="91523219" sldId="1543"/>
        </pc:sldMkLst>
      </pc:sldChg>
      <pc:sldChg chg="del">
        <pc:chgData name="Justine Zayhowski" userId="2377d393-ab0f-4e66-8672-ed1beebcd407" providerId="ADAL" clId="{F8B696F9-CB04-411B-A368-E928506D5316}" dt="2020-12-29T20:48:17.997" v="20" actId="47"/>
        <pc:sldMkLst>
          <pc:docMk/>
          <pc:sldMk cId="3173968709" sldId="1545"/>
        </pc:sldMkLst>
      </pc:sldChg>
      <pc:sldChg chg="del">
        <pc:chgData name="Justine Zayhowski" userId="2377d393-ab0f-4e66-8672-ed1beebcd407" providerId="ADAL" clId="{F8B696F9-CB04-411B-A368-E928506D5316}" dt="2020-12-29T20:48:17.997" v="20" actId="47"/>
        <pc:sldMkLst>
          <pc:docMk/>
          <pc:sldMk cId="200381774" sldId="1546"/>
        </pc:sldMkLst>
      </pc:sldChg>
      <pc:sldChg chg="del">
        <pc:chgData name="Justine Zayhowski" userId="2377d393-ab0f-4e66-8672-ed1beebcd407" providerId="ADAL" clId="{F8B696F9-CB04-411B-A368-E928506D5316}" dt="2020-12-29T20:48:17.997" v="20" actId="47"/>
        <pc:sldMkLst>
          <pc:docMk/>
          <pc:sldMk cId="2471568903" sldId="1547"/>
        </pc:sldMkLst>
      </pc:sldChg>
      <pc:sldChg chg="del">
        <pc:chgData name="Justine Zayhowski" userId="2377d393-ab0f-4e66-8672-ed1beebcd407" providerId="ADAL" clId="{F8B696F9-CB04-411B-A368-E928506D5316}" dt="2020-12-29T20:48:17.997" v="20" actId="47"/>
        <pc:sldMkLst>
          <pc:docMk/>
          <pc:sldMk cId="1451882486" sldId="1548"/>
        </pc:sldMkLst>
      </pc:sldChg>
      <pc:sldChg chg="del">
        <pc:chgData name="Justine Zayhowski" userId="2377d393-ab0f-4e66-8672-ed1beebcd407" providerId="ADAL" clId="{F8B696F9-CB04-411B-A368-E928506D5316}" dt="2020-12-29T20:48:17.997" v="20" actId="47"/>
        <pc:sldMkLst>
          <pc:docMk/>
          <pc:sldMk cId="2986110700" sldId="1549"/>
        </pc:sldMkLst>
      </pc:sldChg>
      <pc:sldChg chg="del">
        <pc:chgData name="Justine Zayhowski" userId="2377d393-ab0f-4e66-8672-ed1beebcd407" providerId="ADAL" clId="{F8B696F9-CB04-411B-A368-E928506D5316}" dt="2020-12-29T20:48:11.446" v="19" actId="47"/>
        <pc:sldMkLst>
          <pc:docMk/>
          <pc:sldMk cId="4196504506" sldId="1550"/>
        </pc:sldMkLst>
      </pc:sldChg>
      <pc:sldChg chg="del">
        <pc:chgData name="Justine Zayhowski" userId="2377d393-ab0f-4e66-8672-ed1beebcd407" providerId="ADAL" clId="{F8B696F9-CB04-411B-A368-E928506D5316}" dt="2020-12-29T20:48:10.613" v="18" actId="47"/>
        <pc:sldMkLst>
          <pc:docMk/>
          <pc:sldMk cId="603129740" sldId="1551"/>
        </pc:sldMkLst>
      </pc:sldChg>
      <pc:sldChg chg="del">
        <pc:chgData name="Justine Zayhowski" userId="2377d393-ab0f-4e66-8672-ed1beebcd407" providerId="ADAL" clId="{F8B696F9-CB04-411B-A368-E928506D5316}" dt="2020-12-29T20:48:05.461" v="17" actId="47"/>
        <pc:sldMkLst>
          <pc:docMk/>
          <pc:sldMk cId="3591097128" sldId="1552"/>
        </pc:sldMkLst>
      </pc:sldChg>
      <pc:sldChg chg="del">
        <pc:chgData name="Justine Zayhowski" userId="2377d393-ab0f-4e66-8672-ed1beebcd407" providerId="ADAL" clId="{F8B696F9-CB04-411B-A368-E928506D5316}" dt="2020-12-29T20:48:03.445" v="16" actId="47"/>
        <pc:sldMkLst>
          <pc:docMk/>
          <pc:sldMk cId="2001774138" sldId="1553"/>
        </pc:sldMkLst>
      </pc:sldChg>
      <pc:sldChg chg="del">
        <pc:chgData name="Justine Zayhowski" userId="2377d393-ab0f-4e66-8672-ed1beebcd407" providerId="ADAL" clId="{F8B696F9-CB04-411B-A368-E928506D5316}" dt="2020-12-29T20:48:02.758" v="15" actId="47"/>
        <pc:sldMkLst>
          <pc:docMk/>
          <pc:sldMk cId="624541904" sldId="1554"/>
        </pc:sldMkLst>
      </pc:sldChg>
      <pc:sldChg chg="del">
        <pc:chgData name="Justine Zayhowski" userId="2377d393-ab0f-4e66-8672-ed1beebcd407" providerId="ADAL" clId="{F8B696F9-CB04-411B-A368-E928506D5316}" dt="2020-12-29T20:48:01.983" v="14" actId="47"/>
        <pc:sldMkLst>
          <pc:docMk/>
          <pc:sldMk cId="638657131" sldId="1555"/>
        </pc:sldMkLst>
      </pc:sldChg>
      <pc:sldChg chg="del">
        <pc:chgData name="Justine Zayhowski" userId="2377d393-ab0f-4e66-8672-ed1beebcd407" providerId="ADAL" clId="{F8B696F9-CB04-411B-A368-E928506D5316}" dt="2020-12-29T20:48:01.309" v="13" actId="47"/>
        <pc:sldMkLst>
          <pc:docMk/>
          <pc:sldMk cId="1604107411" sldId="1556"/>
        </pc:sldMkLst>
      </pc:sldChg>
      <pc:sldChg chg="del">
        <pc:chgData name="Justine Zayhowski" userId="2377d393-ab0f-4e66-8672-ed1beebcd407" providerId="ADAL" clId="{F8B696F9-CB04-411B-A368-E928506D5316}" dt="2020-12-29T20:48:00.565" v="12" actId="47"/>
        <pc:sldMkLst>
          <pc:docMk/>
          <pc:sldMk cId="1559749281" sldId="1557"/>
        </pc:sldMkLst>
      </pc:sldChg>
      <pc:sldChg chg="del">
        <pc:chgData name="Justine Zayhowski" userId="2377d393-ab0f-4e66-8672-ed1beebcd407" providerId="ADAL" clId="{F8B696F9-CB04-411B-A368-E928506D5316}" dt="2020-12-29T20:47:59.869" v="11" actId="47"/>
        <pc:sldMkLst>
          <pc:docMk/>
          <pc:sldMk cId="3734404091" sldId="1558"/>
        </pc:sldMkLst>
      </pc:sldChg>
      <pc:sldChg chg="del">
        <pc:chgData name="Justine Zayhowski" userId="2377d393-ab0f-4e66-8672-ed1beebcd407" providerId="ADAL" clId="{F8B696F9-CB04-411B-A368-E928506D5316}" dt="2020-12-29T20:47:59.134" v="10" actId="47"/>
        <pc:sldMkLst>
          <pc:docMk/>
          <pc:sldMk cId="3458141779" sldId="1559"/>
        </pc:sldMkLst>
      </pc:sldChg>
      <pc:sldChg chg="del">
        <pc:chgData name="Justine Zayhowski" userId="2377d393-ab0f-4e66-8672-ed1beebcd407" providerId="ADAL" clId="{F8B696F9-CB04-411B-A368-E928506D5316}" dt="2020-12-29T20:47:58.348" v="9" actId="47"/>
        <pc:sldMkLst>
          <pc:docMk/>
          <pc:sldMk cId="1029816514" sldId="1560"/>
        </pc:sldMkLst>
      </pc:sldChg>
      <pc:sldChg chg="del">
        <pc:chgData name="Justine Zayhowski" userId="2377d393-ab0f-4e66-8672-ed1beebcd407" providerId="ADAL" clId="{F8B696F9-CB04-411B-A368-E928506D5316}" dt="2020-12-29T20:47:57.163" v="8" actId="47"/>
        <pc:sldMkLst>
          <pc:docMk/>
          <pc:sldMk cId="3898553200" sldId="1561"/>
        </pc:sldMkLst>
      </pc:sldChg>
      <pc:sldChg chg="del">
        <pc:chgData name="Justine Zayhowski" userId="2377d393-ab0f-4e66-8672-ed1beebcd407" providerId="ADAL" clId="{F8B696F9-CB04-411B-A368-E928506D5316}" dt="2020-12-29T20:47:56.417" v="7" actId="47"/>
        <pc:sldMkLst>
          <pc:docMk/>
          <pc:sldMk cId="827770974" sldId="1562"/>
        </pc:sldMkLst>
      </pc:sldChg>
      <pc:sldChg chg="del">
        <pc:chgData name="Justine Zayhowski" userId="2377d393-ab0f-4e66-8672-ed1beebcd407" providerId="ADAL" clId="{F8B696F9-CB04-411B-A368-E928506D5316}" dt="2020-12-29T20:47:55.747" v="6" actId="47"/>
        <pc:sldMkLst>
          <pc:docMk/>
          <pc:sldMk cId="1694219525" sldId="1563"/>
        </pc:sldMkLst>
      </pc:sldChg>
      <pc:sldChg chg="del">
        <pc:chgData name="Justine Zayhowski" userId="2377d393-ab0f-4e66-8672-ed1beebcd407" providerId="ADAL" clId="{F8B696F9-CB04-411B-A368-E928506D5316}" dt="2020-12-29T20:47:55.013" v="5" actId="47"/>
        <pc:sldMkLst>
          <pc:docMk/>
          <pc:sldMk cId="4083851932" sldId="1564"/>
        </pc:sldMkLst>
      </pc:sldChg>
      <pc:sldChg chg="del">
        <pc:chgData name="Justine Zayhowski" userId="2377d393-ab0f-4e66-8672-ed1beebcd407" providerId="ADAL" clId="{F8B696F9-CB04-411B-A368-E928506D5316}" dt="2020-12-29T20:48:17.997" v="20" actId="47"/>
        <pc:sldMkLst>
          <pc:docMk/>
          <pc:sldMk cId="2718904717" sldId="1565"/>
        </pc:sldMkLst>
      </pc:sldChg>
      <pc:sldChg chg="del">
        <pc:chgData name="Justine Zayhowski" userId="2377d393-ab0f-4e66-8672-ed1beebcd407" providerId="ADAL" clId="{F8B696F9-CB04-411B-A368-E928506D5316}" dt="2020-12-29T20:48:17.997" v="20" actId="47"/>
        <pc:sldMkLst>
          <pc:docMk/>
          <pc:sldMk cId="2486235592" sldId="1567"/>
        </pc:sldMkLst>
      </pc:sldChg>
      <pc:sldChg chg="del">
        <pc:chgData name="Justine Zayhowski" userId="2377d393-ab0f-4e66-8672-ed1beebcd407" providerId="ADAL" clId="{F8B696F9-CB04-411B-A368-E928506D5316}" dt="2020-12-29T20:48:17.997" v="20" actId="47"/>
        <pc:sldMkLst>
          <pc:docMk/>
          <pc:sldMk cId="2707757372" sldId="1568"/>
        </pc:sldMkLst>
      </pc:sldChg>
      <pc:sldChg chg="modSp mod delCm">
        <pc:chgData name="Justine Zayhowski" userId="2377d393-ab0f-4e66-8672-ed1beebcd407" providerId="ADAL" clId="{F8B696F9-CB04-411B-A368-E928506D5316}" dt="2020-12-29T20:47:46.870" v="1" actId="20577"/>
        <pc:sldMkLst>
          <pc:docMk/>
          <pc:sldMk cId="2907942846" sldId="1569"/>
        </pc:sldMkLst>
        <pc:spChg chg="mod">
          <ac:chgData name="Justine Zayhowski" userId="2377d393-ab0f-4e66-8672-ed1beebcd407" providerId="ADAL" clId="{F8B696F9-CB04-411B-A368-E928506D5316}" dt="2020-12-29T20:47:46.870" v="1" actId="20577"/>
          <ac:spMkLst>
            <pc:docMk/>
            <pc:sldMk cId="2907942846" sldId="1569"/>
            <ac:spMk id="2" creationId="{C7BE9799-74B3-46B4-A117-6B29C5CE37FD}"/>
          </ac:spMkLst>
        </pc:spChg>
      </pc:sldChg>
      <pc:sldChg chg="modSp mod">
        <pc:chgData name="Justine Zayhowski" userId="2377d393-ab0f-4e66-8672-ed1beebcd407" providerId="ADAL" clId="{F8B696F9-CB04-411B-A368-E928506D5316}" dt="2020-12-29T20:47:50.417" v="2" actId="20577"/>
        <pc:sldMkLst>
          <pc:docMk/>
          <pc:sldMk cId="1852964533" sldId="1570"/>
        </pc:sldMkLst>
        <pc:spChg chg="mod">
          <ac:chgData name="Justine Zayhowski" userId="2377d393-ab0f-4e66-8672-ed1beebcd407" providerId="ADAL" clId="{F8B696F9-CB04-411B-A368-E928506D5316}" dt="2020-12-29T20:47:50.417" v="2" actId="20577"/>
          <ac:spMkLst>
            <pc:docMk/>
            <pc:sldMk cId="1852964533" sldId="1570"/>
            <ac:spMk id="2" creationId="{B573303F-1B86-4518-BEB9-07C66D06BE3B}"/>
          </ac:spMkLst>
        </pc:spChg>
      </pc:sldChg>
      <pc:sldChg chg="del">
        <pc:chgData name="Justine Zayhowski" userId="2377d393-ab0f-4e66-8672-ed1beebcd407" providerId="ADAL" clId="{F8B696F9-CB04-411B-A368-E928506D5316}" dt="2020-12-29T20:48:17.997" v="20" actId="47"/>
        <pc:sldMkLst>
          <pc:docMk/>
          <pc:sldMk cId="1671029400" sldId="1571"/>
        </pc:sldMkLst>
      </pc:sldChg>
      <pc:sldChg chg="del">
        <pc:chgData name="Justine Zayhowski" userId="2377d393-ab0f-4e66-8672-ed1beebcd407" providerId="ADAL" clId="{F8B696F9-CB04-411B-A368-E928506D5316}" dt="2020-12-29T20:47:52.596" v="3" actId="47"/>
        <pc:sldMkLst>
          <pc:docMk/>
          <pc:sldMk cId="1448637860" sldId="1572"/>
        </pc:sldMkLst>
      </pc:sldChg>
    </pc:docChg>
  </pc:docChgLst>
  <pc:docChgLst>
    <pc:chgData name="Justine Zayhowski" userId="2377d393-ab0f-4e66-8672-ed1beebcd407" providerId="ADAL" clId="{666B88A6-32B9-4920-9859-39184A526323}"/>
    <pc:docChg chg="undo custSel addSld delSld modSld sldOrd">
      <pc:chgData name="Justine Zayhowski" userId="2377d393-ab0f-4e66-8672-ed1beebcd407" providerId="ADAL" clId="{666B88A6-32B9-4920-9859-39184A526323}" dt="2021-02-17T13:28:19.355" v="6348" actId="20577"/>
      <pc:docMkLst>
        <pc:docMk/>
      </pc:docMkLst>
      <pc:sldChg chg="add del">
        <pc:chgData name="Justine Zayhowski" userId="2377d393-ab0f-4e66-8672-ed1beebcd407" providerId="ADAL" clId="{666B88A6-32B9-4920-9859-39184A526323}" dt="2021-02-03T15:18:21.327" v="3663" actId="47"/>
        <pc:sldMkLst>
          <pc:docMk/>
          <pc:sldMk cId="4234679703" sldId="257"/>
        </pc:sldMkLst>
      </pc:sldChg>
      <pc:sldChg chg="add del">
        <pc:chgData name="Justine Zayhowski" userId="2377d393-ab0f-4e66-8672-ed1beebcd407" providerId="ADAL" clId="{666B88A6-32B9-4920-9859-39184A526323}" dt="2021-02-03T15:18:21.327" v="3663" actId="47"/>
        <pc:sldMkLst>
          <pc:docMk/>
          <pc:sldMk cId="3231755332" sldId="262"/>
        </pc:sldMkLst>
      </pc:sldChg>
      <pc:sldChg chg="add del">
        <pc:chgData name="Justine Zayhowski" userId="2377d393-ab0f-4e66-8672-ed1beebcd407" providerId="ADAL" clId="{666B88A6-32B9-4920-9859-39184A526323}" dt="2021-02-03T15:18:21.327" v="3663" actId="47"/>
        <pc:sldMkLst>
          <pc:docMk/>
          <pc:sldMk cId="251744534" sldId="265"/>
        </pc:sldMkLst>
      </pc:sldChg>
      <pc:sldChg chg="add del">
        <pc:chgData name="Justine Zayhowski" userId="2377d393-ab0f-4e66-8672-ed1beebcd407" providerId="ADAL" clId="{666B88A6-32B9-4920-9859-39184A526323}" dt="2021-02-03T15:18:21.327" v="3663" actId="47"/>
        <pc:sldMkLst>
          <pc:docMk/>
          <pc:sldMk cId="3164169939" sldId="266"/>
        </pc:sldMkLst>
      </pc:sldChg>
      <pc:sldChg chg="add del">
        <pc:chgData name="Justine Zayhowski" userId="2377d393-ab0f-4e66-8672-ed1beebcd407" providerId="ADAL" clId="{666B88A6-32B9-4920-9859-39184A526323}" dt="2021-02-03T15:18:21.327" v="3663" actId="47"/>
        <pc:sldMkLst>
          <pc:docMk/>
          <pc:sldMk cId="2739722314" sldId="267"/>
        </pc:sldMkLst>
      </pc:sldChg>
      <pc:sldChg chg="add del">
        <pc:chgData name="Justine Zayhowski" userId="2377d393-ab0f-4e66-8672-ed1beebcd407" providerId="ADAL" clId="{666B88A6-32B9-4920-9859-39184A526323}" dt="2021-02-03T15:18:21.327" v="3663" actId="47"/>
        <pc:sldMkLst>
          <pc:docMk/>
          <pc:sldMk cId="4287636071" sldId="268"/>
        </pc:sldMkLst>
      </pc:sldChg>
      <pc:sldChg chg="add del">
        <pc:chgData name="Justine Zayhowski" userId="2377d393-ab0f-4e66-8672-ed1beebcd407" providerId="ADAL" clId="{666B88A6-32B9-4920-9859-39184A526323}" dt="2021-02-03T15:18:21.327" v="3663" actId="47"/>
        <pc:sldMkLst>
          <pc:docMk/>
          <pc:sldMk cId="3101585750" sldId="269"/>
        </pc:sldMkLst>
      </pc:sldChg>
      <pc:sldChg chg="addSp delSp modSp mod">
        <pc:chgData name="Justine Zayhowski" userId="2377d393-ab0f-4e66-8672-ed1beebcd407" providerId="ADAL" clId="{666B88A6-32B9-4920-9859-39184A526323}" dt="2021-02-08T21:13:46.481" v="4410" actId="478"/>
        <pc:sldMkLst>
          <pc:docMk/>
          <pc:sldMk cId="1210250860" sldId="483"/>
        </pc:sldMkLst>
        <pc:spChg chg="mod">
          <ac:chgData name="Justine Zayhowski" userId="2377d393-ab0f-4e66-8672-ed1beebcd407" providerId="ADAL" clId="{666B88A6-32B9-4920-9859-39184A526323}" dt="2021-02-08T21:13:44.204" v="4409" actId="255"/>
          <ac:spMkLst>
            <pc:docMk/>
            <pc:sldMk cId="1210250860" sldId="483"/>
            <ac:spMk id="3" creationId="{00000000-0000-0000-0000-000000000000}"/>
          </ac:spMkLst>
        </pc:spChg>
        <pc:spChg chg="add del mod">
          <ac:chgData name="Justine Zayhowski" userId="2377d393-ab0f-4e66-8672-ed1beebcd407" providerId="ADAL" clId="{666B88A6-32B9-4920-9859-39184A526323}" dt="2021-02-03T15:17:13.005" v="3662" actId="478"/>
          <ac:spMkLst>
            <pc:docMk/>
            <pc:sldMk cId="1210250860" sldId="483"/>
            <ac:spMk id="4" creationId="{80D85330-C80F-4234-BFD2-90929C8A10E6}"/>
          </ac:spMkLst>
        </pc:spChg>
        <pc:spChg chg="add del mod">
          <ac:chgData name="Justine Zayhowski" userId="2377d393-ab0f-4e66-8672-ed1beebcd407" providerId="ADAL" clId="{666B88A6-32B9-4920-9859-39184A526323}" dt="2021-02-08T21:13:46.481" v="4410" actId="478"/>
          <ac:spMkLst>
            <pc:docMk/>
            <pc:sldMk cId="1210250860" sldId="483"/>
            <ac:spMk id="5" creationId="{CF83D662-5C0B-44B3-BB40-4646A6E610C4}"/>
          </ac:spMkLst>
        </pc:spChg>
      </pc:sldChg>
      <pc:sldChg chg="modSp add mod">
        <pc:chgData name="Justine Zayhowski" userId="2377d393-ab0f-4e66-8672-ed1beebcd407" providerId="ADAL" clId="{666B88A6-32B9-4920-9859-39184A526323}" dt="2021-02-03T14:23:28.349" v="311" actId="20577"/>
        <pc:sldMkLst>
          <pc:docMk/>
          <pc:sldMk cId="3123438988" sldId="1429"/>
        </pc:sldMkLst>
        <pc:spChg chg="mod">
          <ac:chgData name="Justine Zayhowski" userId="2377d393-ab0f-4e66-8672-ed1beebcd407" providerId="ADAL" clId="{666B88A6-32B9-4920-9859-39184A526323}" dt="2021-02-03T14:23:28.349" v="311" actId="20577"/>
          <ac:spMkLst>
            <pc:docMk/>
            <pc:sldMk cId="3123438988" sldId="1429"/>
            <ac:spMk id="3" creationId="{8E396B14-F9D7-4ACC-AED3-6E88E76396F5}"/>
          </ac:spMkLst>
        </pc:spChg>
      </pc:sldChg>
      <pc:sldChg chg="addSp modSp mod addCm delCm modCm modNotesTx">
        <pc:chgData name="Justine Zayhowski" userId="2377d393-ab0f-4e66-8672-ed1beebcd407" providerId="ADAL" clId="{666B88A6-32B9-4920-9859-39184A526323}" dt="2021-02-09T13:14:10.182" v="5246" actId="1592"/>
        <pc:sldMkLst>
          <pc:docMk/>
          <pc:sldMk cId="690201876" sldId="1492"/>
        </pc:sldMkLst>
        <pc:spChg chg="mod">
          <ac:chgData name="Justine Zayhowski" userId="2377d393-ab0f-4e66-8672-ed1beebcd407" providerId="ADAL" clId="{666B88A6-32B9-4920-9859-39184A526323}" dt="2021-02-03T15:25:14.216" v="3972" actId="20577"/>
          <ac:spMkLst>
            <pc:docMk/>
            <pc:sldMk cId="690201876" sldId="1492"/>
            <ac:spMk id="2" creationId="{27710C97-9381-48F0-98B3-11EDA7DE1A05}"/>
          </ac:spMkLst>
        </pc:spChg>
        <pc:spChg chg="add mod">
          <ac:chgData name="Justine Zayhowski" userId="2377d393-ab0f-4e66-8672-ed1beebcd407" providerId="ADAL" clId="{666B88A6-32B9-4920-9859-39184A526323}" dt="2021-02-03T15:25:47.142" v="3981" actId="207"/>
          <ac:spMkLst>
            <pc:docMk/>
            <pc:sldMk cId="690201876" sldId="1492"/>
            <ac:spMk id="3" creationId="{FCCCFF26-59F7-4A2D-8CB3-7E88C7E180D4}"/>
          </ac:spMkLst>
        </pc:spChg>
        <pc:graphicFrameChg chg="modGraphic">
          <ac:chgData name="Justine Zayhowski" userId="2377d393-ab0f-4e66-8672-ed1beebcd407" providerId="ADAL" clId="{666B88A6-32B9-4920-9859-39184A526323}" dt="2021-02-09T13:14:08.544" v="5245" actId="20577"/>
          <ac:graphicFrameMkLst>
            <pc:docMk/>
            <pc:sldMk cId="690201876" sldId="1492"/>
            <ac:graphicFrameMk id="4" creationId="{2BF16781-B2A9-4BFA-A6A2-944B11AC9EC1}"/>
          </ac:graphicFrameMkLst>
        </pc:graphicFrameChg>
      </pc:sldChg>
      <pc:sldChg chg="modSp add mod">
        <pc:chgData name="Justine Zayhowski" userId="2377d393-ab0f-4e66-8672-ed1beebcd407" providerId="ADAL" clId="{666B88A6-32B9-4920-9859-39184A526323}" dt="2021-02-08T21:28:41.436" v="4849" actId="20577"/>
        <pc:sldMkLst>
          <pc:docMk/>
          <pc:sldMk cId="4034419199" sldId="1540"/>
        </pc:sldMkLst>
        <pc:spChg chg="mod">
          <ac:chgData name="Justine Zayhowski" userId="2377d393-ab0f-4e66-8672-ed1beebcd407" providerId="ADAL" clId="{666B88A6-32B9-4920-9859-39184A526323}" dt="2021-02-08T21:28:41.436" v="4849" actId="20577"/>
          <ac:spMkLst>
            <pc:docMk/>
            <pc:sldMk cId="4034419199" sldId="1540"/>
            <ac:spMk id="2" creationId="{685B6FC4-552E-4928-AC74-C5177D72B67E}"/>
          </ac:spMkLst>
        </pc:spChg>
      </pc:sldChg>
      <pc:sldChg chg="modSp add mod">
        <pc:chgData name="Justine Zayhowski" userId="2377d393-ab0f-4e66-8672-ed1beebcd407" providerId="ADAL" clId="{666B88A6-32B9-4920-9859-39184A526323}" dt="2021-02-08T21:29:12.438" v="4881" actId="14100"/>
        <pc:sldMkLst>
          <pc:docMk/>
          <pc:sldMk cId="4294662965" sldId="1541"/>
        </pc:sldMkLst>
        <pc:spChg chg="mod">
          <ac:chgData name="Justine Zayhowski" userId="2377d393-ab0f-4e66-8672-ed1beebcd407" providerId="ADAL" clId="{666B88A6-32B9-4920-9859-39184A526323}" dt="2021-02-08T21:29:12.438" v="4881" actId="14100"/>
          <ac:spMkLst>
            <pc:docMk/>
            <pc:sldMk cId="4294662965" sldId="1541"/>
            <ac:spMk id="2" creationId="{BB9E6E0C-1FA4-4C2C-8BD1-F188F631684A}"/>
          </ac:spMkLst>
        </pc:spChg>
      </pc:sldChg>
      <pc:sldChg chg="modSp add mod">
        <pc:chgData name="Justine Zayhowski" userId="2377d393-ab0f-4e66-8672-ed1beebcd407" providerId="ADAL" clId="{666B88A6-32B9-4920-9859-39184A526323}" dt="2021-02-08T21:29:22.436" v="4900" actId="20577"/>
        <pc:sldMkLst>
          <pc:docMk/>
          <pc:sldMk cId="2827253852" sldId="1542"/>
        </pc:sldMkLst>
        <pc:spChg chg="mod">
          <ac:chgData name="Justine Zayhowski" userId="2377d393-ab0f-4e66-8672-ed1beebcd407" providerId="ADAL" clId="{666B88A6-32B9-4920-9859-39184A526323}" dt="2021-02-08T21:29:22.436" v="4900" actId="20577"/>
          <ac:spMkLst>
            <pc:docMk/>
            <pc:sldMk cId="2827253852" sldId="1542"/>
            <ac:spMk id="2" creationId="{B39196E0-ACB8-4081-BAAD-68BFB44C6585}"/>
          </ac:spMkLst>
        </pc:spChg>
      </pc:sldChg>
      <pc:sldChg chg="modSp add mod">
        <pc:chgData name="Justine Zayhowski" userId="2377d393-ab0f-4e66-8672-ed1beebcd407" providerId="ADAL" clId="{666B88A6-32B9-4920-9859-39184A526323}" dt="2021-02-08T21:29:32.283" v="4919" actId="20577"/>
        <pc:sldMkLst>
          <pc:docMk/>
          <pc:sldMk cId="91523219" sldId="1543"/>
        </pc:sldMkLst>
        <pc:spChg chg="mod">
          <ac:chgData name="Justine Zayhowski" userId="2377d393-ab0f-4e66-8672-ed1beebcd407" providerId="ADAL" clId="{666B88A6-32B9-4920-9859-39184A526323}" dt="2021-02-08T21:29:32.283" v="4919" actId="20577"/>
          <ac:spMkLst>
            <pc:docMk/>
            <pc:sldMk cId="91523219" sldId="1543"/>
            <ac:spMk id="2" creationId="{56705586-6D56-4A07-8F28-D3141E471EB3}"/>
          </ac:spMkLst>
        </pc:spChg>
      </pc:sldChg>
      <pc:sldChg chg="modSp add mod">
        <pc:chgData name="Justine Zayhowski" userId="2377d393-ab0f-4e66-8672-ed1beebcd407" providerId="ADAL" clId="{666B88A6-32B9-4920-9859-39184A526323}" dt="2021-02-08T21:29:42.116" v="4938" actId="20577"/>
        <pc:sldMkLst>
          <pc:docMk/>
          <pc:sldMk cId="3173968709" sldId="1545"/>
        </pc:sldMkLst>
        <pc:spChg chg="mod">
          <ac:chgData name="Justine Zayhowski" userId="2377d393-ab0f-4e66-8672-ed1beebcd407" providerId="ADAL" clId="{666B88A6-32B9-4920-9859-39184A526323}" dt="2021-02-08T21:29:42.116" v="4938" actId="20577"/>
          <ac:spMkLst>
            <pc:docMk/>
            <pc:sldMk cId="3173968709" sldId="1545"/>
            <ac:spMk id="2" creationId="{B0D6EB98-C2D7-4E8B-B291-3463CED5C1C2}"/>
          </ac:spMkLst>
        </pc:spChg>
      </pc:sldChg>
      <pc:sldChg chg="modSp add mod">
        <pc:chgData name="Justine Zayhowski" userId="2377d393-ab0f-4e66-8672-ed1beebcd407" providerId="ADAL" clId="{666B88A6-32B9-4920-9859-39184A526323}" dt="2021-02-08T21:30:01.707" v="4961" actId="14100"/>
        <pc:sldMkLst>
          <pc:docMk/>
          <pc:sldMk cId="200381774" sldId="1546"/>
        </pc:sldMkLst>
        <pc:spChg chg="mod">
          <ac:chgData name="Justine Zayhowski" userId="2377d393-ab0f-4e66-8672-ed1beebcd407" providerId="ADAL" clId="{666B88A6-32B9-4920-9859-39184A526323}" dt="2021-02-08T21:30:01.707" v="4961" actId="14100"/>
          <ac:spMkLst>
            <pc:docMk/>
            <pc:sldMk cId="200381774" sldId="1546"/>
            <ac:spMk id="2" creationId="{655C42EE-6F76-468B-A508-0998A60E2F1E}"/>
          </ac:spMkLst>
        </pc:spChg>
      </pc:sldChg>
      <pc:sldChg chg="modSp add mod">
        <pc:chgData name="Justine Zayhowski" userId="2377d393-ab0f-4e66-8672-ed1beebcd407" providerId="ADAL" clId="{666B88A6-32B9-4920-9859-39184A526323}" dt="2021-02-08T21:30:14.395" v="4980" actId="20577"/>
        <pc:sldMkLst>
          <pc:docMk/>
          <pc:sldMk cId="2471568903" sldId="1547"/>
        </pc:sldMkLst>
        <pc:spChg chg="mod">
          <ac:chgData name="Justine Zayhowski" userId="2377d393-ab0f-4e66-8672-ed1beebcd407" providerId="ADAL" clId="{666B88A6-32B9-4920-9859-39184A526323}" dt="2021-02-08T21:30:14.395" v="4980" actId="20577"/>
          <ac:spMkLst>
            <pc:docMk/>
            <pc:sldMk cId="2471568903" sldId="1547"/>
            <ac:spMk id="2" creationId="{CA217E07-2775-40EB-AE24-F6F19F5CCC54}"/>
          </ac:spMkLst>
        </pc:spChg>
      </pc:sldChg>
      <pc:sldChg chg="modSp add mod">
        <pc:chgData name="Justine Zayhowski" userId="2377d393-ab0f-4e66-8672-ed1beebcd407" providerId="ADAL" clId="{666B88A6-32B9-4920-9859-39184A526323}" dt="2021-02-08T21:30:24.399" v="4999" actId="14100"/>
        <pc:sldMkLst>
          <pc:docMk/>
          <pc:sldMk cId="1451882486" sldId="1548"/>
        </pc:sldMkLst>
        <pc:spChg chg="mod">
          <ac:chgData name="Justine Zayhowski" userId="2377d393-ab0f-4e66-8672-ed1beebcd407" providerId="ADAL" clId="{666B88A6-32B9-4920-9859-39184A526323}" dt="2021-02-08T21:30:24.399" v="4999" actId="14100"/>
          <ac:spMkLst>
            <pc:docMk/>
            <pc:sldMk cId="1451882486" sldId="1548"/>
            <ac:spMk id="2" creationId="{CE2F2E74-5215-4F3F-9A21-80EAF498512E}"/>
          </ac:spMkLst>
        </pc:spChg>
      </pc:sldChg>
      <pc:sldChg chg="modSp add mod">
        <pc:chgData name="Justine Zayhowski" userId="2377d393-ab0f-4e66-8672-ed1beebcd407" providerId="ADAL" clId="{666B88A6-32B9-4920-9859-39184A526323}" dt="2021-02-08T21:30:39.048" v="5018" actId="14100"/>
        <pc:sldMkLst>
          <pc:docMk/>
          <pc:sldMk cId="2986110700" sldId="1549"/>
        </pc:sldMkLst>
        <pc:spChg chg="mod">
          <ac:chgData name="Justine Zayhowski" userId="2377d393-ab0f-4e66-8672-ed1beebcd407" providerId="ADAL" clId="{666B88A6-32B9-4920-9859-39184A526323}" dt="2021-02-08T21:30:39.048" v="5018" actId="14100"/>
          <ac:spMkLst>
            <pc:docMk/>
            <pc:sldMk cId="2986110700" sldId="1549"/>
            <ac:spMk id="2" creationId="{0DEC4E78-9643-49D9-9969-DB265DC72C4B}"/>
          </ac:spMkLst>
        </pc:spChg>
      </pc:sldChg>
      <pc:sldChg chg="modSp add mod">
        <pc:chgData name="Justine Zayhowski" userId="2377d393-ab0f-4e66-8672-ed1beebcd407" providerId="ADAL" clId="{666B88A6-32B9-4920-9859-39184A526323}" dt="2021-02-08T21:30:50.471" v="5039" actId="14100"/>
        <pc:sldMkLst>
          <pc:docMk/>
          <pc:sldMk cId="4196504506" sldId="1550"/>
        </pc:sldMkLst>
        <pc:spChg chg="mod">
          <ac:chgData name="Justine Zayhowski" userId="2377d393-ab0f-4e66-8672-ed1beebcd407" providerId="ADAL" clId="{666B88A6-32B9-4920-9859-39184A526323}" dt="2021-02-08T21:30:50.471" v="5039" actId="14100"/>
          <ac:spMkLst>
            <pc:docMk/>
            <pc:sldMk cId="4196504506" sldId="1550"/>
            <ac:spMk id="2" creationId="{76CF9B82-16F5-45F8-B349-0DC24132941E}"/>
          </ac:spMkLst>
        </pc:spChg>
      </pc:sldChg>
      <pc:sldChg chg="modSp add mod">
        <pc:chgData name="Justine Zayhowski" userId="2377d393-ab0f-4e66-8672-ed1beebcd407" providerId="ADAL" clId="{666B88A6-32B9-4920-9859-39184A526323}" dt="2021-02-08T21:30:57.930" v="5062" actId="20577"/>
        <pc:sldMkLst>
          <pc:docMk/>
          <pc:sldMk cId="603129740" sldId="1551"/>
        </pc:sldMkLst>
        <pc:spChg chg="mod">
          <ac:chgData name="Justine Zayhowski" userId="2377d393-ab0f-4e66-8672-ed1beebcd407" providerId="ADAL" clId="{666B88A6-32B9-4920-9859-39184A526323}" dt="2021-02-08T21:30:57.930" v="5062" actId="20577"/>
          <ac:spMkLst>
            <pc:docMk/>
            <pc:sldMk cId="603129740" sldId="1551"/>
            <ac:spMk id="2" creationId="{7A25FE4F-42A7-4E11-8DD9-C8B132E2F2FB}"/>
          </ac:spMkLst>
        </pc:spChg>
      </pc:sldChg>
      <pc:sldChg chg="modSp add mod">
        <pc:chgData name="Justine Zayhowski" userId="2377d393-ab0f-4e66-8672-ed1beebcd407" providerId="ADAL" clId="{666B88A6-32B9-4920-9859-39184A526323}" dt="2021-02-08T21:35:23.257" v="5208" actId="14100"/>
        <pc:sldMkLst>
          <pc:docMk/>
          <pc:sldMk cId="3591097128" sldId="1552"/>
        </pc:sldMkLst>
        <pc:spChg chg="mod">
          <ac:chgData name="Justine Zayhowski" userId="2377d393-ab0f-4e66-8672-ed1beebcd407" providerId="ADAL" clId="{666B88A6-32B9-4920-9859-39184A526323}" dt="2021-02-08T21:35:23.257" v="5208" actId="14100"/>
          <ac:spMkLst>
            <pc:docMk/>
            <pc:sldMk cId="3591097128" sldId="1552"/>
            <ac:spMk id="2" creationId="{E8983C0F-6A80-42DC-AF7A-D8AF6B6AE509}"/>
          </ac:spMkLst>
        </pc:spChg>
      </pc:sldChg>
      <pc:sldChg chg="modSp add mod">
        <pc:chgData name="Justine Zayhowski" userId="2377d393-ab0f-4e66-8672-ed1beebcd407" providerId="ADAL" clId="{666B88A6-32B9-4920-9859-39184A526323}" dt="2021-02-08T21:31:25.664" v="5102" actId="14100"/>
        <pc:sldMkLst>
          <pc:docMk/>
          <pc:sldMk cId="2001774138" sldId="1553"/>
        </pc:sldMkLst>
        <pc:spChg chg="mod">
          <ac:chgData name="Justine Zayhowski" userId="2377d393-ab0f-4e66-8672-ed1beebcd407" providerId="ADAL" clId="{666B88A6-32B9-4920-9859-39184A526323}" dt="2021-02-08T21:31:25.664" v="5102" actId="14100"/>
          <ac:spMkLst>
            <pc:docMk/>
            <pc:sldMk cId="2001774138" sldId="1553"/>
            <ac:spMk id="2" creationId="{8D7B3BCC-3E31-42BA-8FA7-84A4364FA39B}"/>
          </ac:spMkLst>
        </pc:spChg>
      </pc:sldChg>
      <pc:sldChg chg="modSp add mod">
        <pc:chgData name="Justine Zayhowski" userId="2377d393-ab0f-4e66-8672-ed1beebcd407" providerId="ADAL" clId="{666B88A6-32B9-4920-9859-39184A526323}" dt="2021-02-08T21:31:43.268" v="5123" actId="14100"/>
        <pc:sldMkLst>
          <pc:docMk/>
          <pc:sldMk cId="624541904" sldId="1554"/>
        </pc:sldMkLst>
        <pc:spChg chg="mod">
          <ac:chgData name="Justine Zayhowski" userId="2377d393-ab0f-4e66-8672-ed1beebcd407" providerId="ADAL" clId="{666B88A6-32B9-4920-9859-39184A526323}" dt="2021-02-08T21:31:43.268" v="5123" actId="14100"/>
          <ac:spMkLst>
            <pc:docMk/>
            <pc:sldMk cId="624541904" sldId="1554"/>
            <ac:spMk id="2" creationId="{6F917620-D1AC-4BA5-9C1D-A35F4FBAAB7C}"/>
          </ac:spMkLst>
        </pc:spChg>
      </pc:sldChg>
      <pc:sldChg chg="modSp add mod">
        <pc:chgData name="Justine Zayhowski" userId="2377d393-ab0f-4e66-8672-ed1beebcd407" providerId="ADAL" clId="{666B88A6-32B9-4920-9859-39184A526323}" dt="2021-02-08T21:31:54.714" v="5142" actId="14100"/>
        <pc:sldMkLst>
          <pc:docMk/>
          <pc:sldMk cId="638657131" sldId="1555"/>
        </pc:sldMkLst>
        <pc:spChg chg="mod">
          <ac:chgData name="Justine Zayhowski" userId="2377d393-ab0f-4e66-8672-ed1beebcd407" providerId="ADAL" clId="{666B88A6-32B9-4920-9859-39184A526323}" dt="2021-02-08T21:31:54.714" v="5142" actId="14100"/>
          <ac:spMkLst>
            <pc:docMk/>
            <pc:sldMk cId="638657131" sldId="1555"/>
            <ac:spMk id="2" creationId="{CDEADE69-EBEF-4284-918A-77E2046E8BE6}"/>
          </ac:spMkLst>
        </pc:spChg>
      </pc:sldChg>
      <pc:sldChg chg="modSp add mod">
        <pc:chgData name="Justine Zayhowski" userId="2377d393-ab0f-4e66-8672-ed1beebcd407" providerId="ADAL" clId="{666B88A6-32B9-4920-9859-39184A526323}" dt="2021-02-08T21:32:03.115" v="5167" actId="20577"/>
        <pc:sldMkLst>
          <pc:docMk/>
          <pc:sldMk cId="1604107411" sldId="1556"/>
        </pc:sldMkLst>
        <pc:spChg chg="mod">
          <ac:chgData name="Justine Zayhowski" userId="2377d393-ab0f-4e66-8672-ed1beebcd407" providerId="ADAL" clId="{666B88A6-32B9-4920-9859-39184A526323}" dt="2021-02-08T21:32:03.115" v="5167" actId="20577"/>
          <ac:spMkLst>
            <pc:docMk/>
            <pc:sldMk cId="1604107411" sldId="1556"/>
            <ac:spMk id="2" creationId="{5803FFF0-554B-4DBF-B80B-A307025DB3F9}"/>
          </ac:spMkLst>
        </pc:spChg>
        <pc:spChg chg="mod">
          <ac:chgData name="Justine Zayhowski" userId="2377d393-ab0f-4e66-8672-ed1beebcd407" providerId="ADAL" clId="{666B88A6-32B9-4920-9859-39184A526323}" dt="2021-02-03T15:14:38.515" v="3661" actId="113"/>
          <ac:spMkLst>
            <pc:docMk/>
            <pc:sldMk cId="1604107411" sldId="1556"/>
            <ac:spMk id="3" creationId="{F4D22CA9-4571-4B9A-89DA-111BBA95E31C}"/>
          </ac:spMkLst>
        </pc:spChg>
      </pc:sldChg>
      <pc:sldChg chg="modSp add mod">
        <pc:chgData name="Justine Zayhowski" userId="2377d393-ab0f-4e66-8672-ed1beebcd407" providerId="ADAL" clId="{666B88A6-32B9-4920-9859-39184A526323}" dt="2021-02-08T21:32:10.116" v="5186" actId="20577"/>
        <pc:sldMkLst>
          <pc:docMk/>
          <pc:sldMk cId="1559749281" sldId="1557"/>
        </pc:sldMkLst>
        <pc:spChg chg="mod">
          <ac:chgData name="Justine Zayhowski" userId="2377d393-ab0f-4e66-8672-ed1beebcd407" providerId="ADAL" clId="{666B88A6-32B9-4920-9859-39184A526323}" dt="2021-02-08T21:32:10.116" v="5186" actId="20577"/>
          <ac:spMkLst>
            <pc:docMk/>
            <pc:sldMk cId="1559749281" sldId="1557"/>
            <ac:spMk id="2" creationId="{C7EAF7ED-3F9D-4D9A-B6B8-CAFEB2EADCCF}"/>
          </ac:spMkLst>
        </pc:spChg>
      </pc:sldChg>
      <pc:sldChg chg="modSp add mod">
        <pc:chgData name="Justine Zayhowski" userId="2377d393-ab0f-4e66-8672-ed1beebcd407" providerId="ADAL" clId="{666B88A6-32B9-4920-9859-39184A526323}" dt="2021-02-08T21:32:26.684" v="5205" actId="20577"/>
        <pc:sldMkLst>
          <pc:docMk/>
          <pc:sldMk cId="3734404091" sldId="1558"/>
        </pc:sldMkLst>
        <pc:spChg chg="mod">
          <ac:chgData name="Justine Zayhowski" userId="2377d393-ab0f-4e66-8672-ed1beebcd407" providerId="ADAL" clId="{666B88A6-32B9-4920-9859-39184A526323}" dt="2021-02-08T21:32:26.684" v="5205" actId="20577"/>
          <ac:spMkLst>
            <pc:docMk/>
            <pc:sldMk cId="3734404091" sldId="1558"/>
            <ac:spMk id="2" creationId="{60C7764C-A597-4576-899A-ADB7DDEA7BF6}"/>
          </ac:spMkLst>
        </pc:spChg>
      </pc:sldChg>
      <pc:sldChg chg="add">
        <pc:chgData name="Justine Zayhowski" userId="2377d393-ab0f-4e66-8672-ed1beebcd407" providerId="ADAL" clId="{666B88A6-32B9-4920-9859-39184A526323}" dt="2021-01-28T14:22:59.890" v="0"/>
        <pc:sldMkLst>
          <pc:docMk/>
          <pc:sldMk cId="3458141779" sldId="1559"/>
        </pc:sldMkLst>
      </pc:sldChg>
      <pc:sldChg chg="add">
        <pc:chgData name="Justine Zayhowski" userId="2377d393-ab0f-4e66-8672-ed1beebcd407" providerId="ADAL" clId="{666B88A6-32B9-4920-9859-39184A526323}" dt="2021-01-28T14:22:59.890" v="0"/>
        <pc:sldMkLst>
          <pc:docMk/>
          <pc:sldMk cId="1029816514" sldId="1560"/>
        </pc:sldMkLst>
      </pc:sldChg>
      <pc:sldChg chg="add">
        <pc:chgData name="Justine Zayhowski" userId="2377d393-ab0f-4e66-8672-ed1beebcd407" providerId="ADAL" clId="{666B88A6-32B9-4920-9859-39184A526323}" dt="2021-01-28T14:22:59.890" v="0"/>
        <pc:sldMkLst>
          <pc:docMk/>
          <pc:sldMk cId="3898553200" sldId="1561"/>
        </pc:sldMkLst>
      </pc:sldChg>
      <pc:sldChg chg="add">
        <pc:chgData name="Justine Zayhowski" userId="2377d393-ab0f-4e66-8672-ed1beebcd407" providerId="ADAL" clId="{666B88A6-32B9-4920-9859-39184A526323}" dt="2021-01-28T14:22:59.890" v="0"/>
        <pc:sldMkLst>
          <pc:docMk/>
          <pc:sldMk cId="827770974" sldId="1562"/>
        </pc:sldMkLst>
      </pc:sldChg>
      <pc:sldChg chg="add">
        <pc:chgData name="Justine Zayhowski" userId="2377d393-ab0f-4e66-8672-ed1beebcd407" providerId="ADAL" clId="{666B88A6-32B9-4920-9859-39184A526323}" dt="2021-01-28T14:22:59.890" v="0"/>
        <pc:sldMkLst>
          <pc:docMk/>
          <pc:sldMk cId="1694219525" sldId="1563"/>
        </pc:sldMkLst>
      </pc:sldChg>
      <pc:sldChg chg="add">
        <pc:chgData name="Justine Zayhowski" userId="2377d393-ab0f-4e66-8672-ed1beebcd407" providerId="ADAL" clId="{666B88A6-32B9-4920-9859-39184A526323}" dt="2021-01-28T14:22:59.890" v="0"/>
        <pc:sldMkLst>
          <pc:docMk/>
          <pc:sldMk cId="4083851932" sldId="1564"/>
        </pc:sldMkLst>
      </pc:sldChg>
      <pc:sldChg chg="del">
        <pc:chgData name="Justine Zayhowski" userId="2377d393-ab0f-4e66-8672-ed1beebcd407" providerId="ADAL" clId="{666B88A6-32B9-4920-9859-39184A526323}" dt="2021-02-03T15:19:19.081" v="3664" actId="47"/>
        <pc:sldMkLst>
          <pc:docMk/>
          <pc:sldMk cId="2907942846" sldId="1569"/>
        </pc:sldMkLst>
      </pc:sldChg>
      <pc:sldChg chg="del">
        <pc:chgData name="Justine Zayhowski" userId="2377d393-ab0f-4e66-8672-ed1beebcd407" providerId="ADAL" clId="{666B88A6-32B9-4920-9859-39184A526323}" dt="2021-02-03T15:19:20.167" v="3665" actId="47"/>
        <pc:sldMkLst>
          <pc:docMk/>
          <pc:sldMk cId="1852964533" sldId="1570"/>
        </pc:sldMkLst>
      </pc:sldChg>
      <pc:sldChg chg="add">
        <pc:chgData name="Justine Zayhowski" userId="2377d393-ab0f-4e66-8672-ed1beebcd407" providerId="ADAL" clId="{666B88A6-32B9-4920-9859-39184A526323}" dt="2021-01-28T14:23:18.217" v="1"/>
        <pc:sldMkLst>
          <pc:docMk/>
          <pc:sldMk cId="2593316172" sldId="1574"/>
        </pc:sldMkLst>
      </pc:sldChg>
      <pc:sldChg chg="add del">
        <pc:chgData name="Justine Zayhowski" userId="2377d393-ab0f-4e66-8672-ed1beebcd407" providerId="ADAL" clId="{666B88A6-32B9-4920-9859-39184A526323}" dt="2021-02-03T15:18:21.327" v="3663" actId="47"/>
        <pc:sldMkLst>
          <pc:docMk/>
          <pc:sldMk cId="1094721067" sldId="3746"/>
        </pc:sldMkLst>
      </pc:sldChg>
      <pc:sldChg chg="add del">
        <pc:chgData name="Justine Zayhowski" userId="2377d393-ab0f-4e66-8672-ed1beebcd407" providerId="ADAL" clId="{666B88A6-32B9-4920-9859-39184A526323}" dt="2021-02-03T15:18:21.327" v="3663" actId="47"/>
        <pc:sldMkLst>
          <pc:docMk/>
          <pc:sldMk cId="1201535540" sldId="3787"/>
        </pc:sldMkLst>
      </pc:sldChg>
      <pc:sldChg chg="add del">
        <pc:chgData name="Justine Zayhowski" userId="2377d393-ab0f-4e66-8672-ed1beebcd407" providerId="ADAL" clId="{666B88A6-32B9-4920-9859-39184A526323}" dt="2021-02-03T15:18:21.327" v="3663" actId="47"/>
        <pc:sldMkLst>
          <pc:docMk/>
          <pc:sldMk cId="3390457210" sldId="3999"/>
        </pc:sldMkLst>
      </pc:sldChg>
      <pc:sldChg chg="add del">
        <pc:chgData name="Justine Zayhowski" userId="2377d393-ab0f-4e66-8672-ed1beebcd407" providerId="ADAL" clId="{666B88A6-32B9-4920-9859-39184A526323}" dt="2021-02-03T15:18:21.327" v="3663" actId="47"/>
        <pc:sldMkLst>
          <pc:docMk/>
          <pc:sldMk cId="2637751457" sldId="4001"/>
        </pc:sldMkLst>
      </pc:sldChg>
      <pc:sldChg chg="add del">
        <pc:chgData name="Justine Zayhowski" userId="2377d393-ab0f-4e66-8672-ed1beebcd407" providerId="ADAL" clId="{666B88A6-32B9-4920-9859-39184A526323}" dt="2021-02-03T15:18:21.327" v="3663" actId="47"/>
        <pc:sldMkLst>
          <pc:docMk/>
          <pc:sldMk cId="2003085332" sldId="4002"/>
        </pc:sldMkLst>
      </pc:sldChg>
      <pc:sldChg chg="add del">
        <pc:chgData name="Justine Zayhowski" userId="2377d393-ab0f-4e66-8672-ed1beebcd407" providerId="ADAL" clId="{666B88A6-32B9-4920-9859-39184A526323}" dt="2021-02-03T15:18:21.327" v="3663" actId="47"/>
        <pc:sldMkLst>
          <pc:docMk/>
          <pc:sldMk cId="830206411" sldId="4028"/>
        </pc:sldMkLst>
      </pc:sldChg>
      <pc:sldChg chg="add del">
        <pc:chgData name="Justine Zayhowski" userId="2377d393-ab0f-4e66-8672-ed1beebcd407" providerId="ADAL" clId="{666B88A6-32B9-4920-9859-39184A526323}" dt="2021-02-03T15:18:21.327" v="3663" actId="47"/>
        <pc:sldMkLst>
          <pc:docMk/>
          <pc:sldMk cId="3823003786" sldId="4031"/>
        </pc:sldMkLst>
      </pc:sldChg>
      <pc:sldChg chg="add del">
        <pc:chgData name="Justine Zayhowski" userId="2377d393-ab0f-4e66-8672-ed1beebcd407" providerId="ADAL" clId="{666B88A6-32B9-4920-9859-39184A526323}" dt="2021-02-03T15:18:21.327" v="3663" actId="47"/>
        <pc:sldMkLst>
          <pc:docMk/>
          <pc:sldMk cId="1697296994" sldId="4032"/>
        </pc:sldMkLst>
      </pc:sldChg>
      <pc:sldChg chg="add del">
        <pc:chgData name="Justine Zayhowski" userId="2377d393-ab0f-4e66-8672-ed1beebcd407" providerId="ADAL" clId="{666B88A6-32B9-4920-9859-39184A526323}" dt="2021-02-03T15:18:21.327" v="3663" actId="47"/>
        <pc:sldMkLst>
          <pc:docMk/>
          <pc:sldMk cId="2634012718" sldId="4038"/>
        </pc:sldMkLst>
      </pc:sldChg>
      <pc:sldChg chg="add del">
        <pc:chgData name="Justine Zayhowski" userId="2377d393-ab0f-4e66-8672-ed1beebcd407" providerId="ADAL" clId="{666B88A6-32B9-4920-9859-39184A526323}" dt="2021-02-03T15:18:21.327" v="3663" actId="47"/>
        <pc:sldMkLst>
          <pc:docMk/>
          <pc:sldMk cId="4132452934" sldId="4041"/>
        </pc:sldMkLst>
      </pc:sldChg>
      <pc:sldChg chg="add del">
        <pc:chgData name="Justine Zayhowski" userId="2377d393-ab0f-4e66-8672-ed1beebcd407" providerId="ADAL" clId="{666B88A6-32B9-4920-9859-39184A526323}" dt="2021-02-03T15:18:21.327" v="3663" actId="47"/>
        <pc:sldMkLst>
          <pc:docMk/>
          <pc:sldMk cId="3372783944" sldId="4042"/>
        </pc:sldMkLst>
      </pc:sldChg>
      <pc:sldChg chg="modSp new del mod">
        <pc:chgData name="Justine Zayhowski" userId="2377d393-ab0f-4e66-8672-ed1beebcd407" providerId="ADAL" clId="{666B88A6-32B9-4920-9859-39184A526323}" dt="2021-02-03T14:24:22.819" v="350" actId="47"/>
        <pc:sldMkLst>
          <pc:docMk/>
          <pc:sldMk cId="2988569472" sldId="4043"/>
        </pc:sldMkLst>
        <pc:spChg chg="mod">
          <ac:chgData name="Justine Zayhowski" userId="2377d393-ab0f-4e66-8672-ed1beebcd407" providerId="ADAL" clId="{666B88A6-32B9-4920-9859-39184A526323}" dt="2021-01-29T13:14:35.382" v="3"/>
          <ac:spMkLst>
            <pc:docMk/>
            <pc:sldMk cId="2988569472" sldId="4043"/>
            <ac:spMk id="3" creationId="{79508D21-5B27-45D6-AC30-10B347E9B9A2}"/>
          </ac:spMkLst>
        </pc:spChg>
      </pc:sldChg>
      <pc:sldChg chg="modSp new mod ord delCm">
        <pc:chgData name="Justine Zayhowski" userId="2377d393-ab0f-4e66-8672-ed1beebcd407" providerId="ADAL" clId="{666B88A6-32B9-4920-9859-39184A526323}" dt="2021-02-17T13:28:19.355" v="6348" actId="20577"/>
        <pc:sldMkLst>
          <pc:docMk/>
          <pc:sldMk cId="926121812" sldId="4044"/>
        </pc:sldMkLst>
        <pc:spChg chg="mod">
          <ac:chgData name="Justine Zayhowski" userId="2377d393-ab0f-4e66-8672-ed1beebcd407" providerId="ADAL" clId="{666B88A6-32B9-4920-9859-39184A526323}" dt="2021-02-03T14:32:33.366" v="414" actId="20577"/>
          <ac:spMkLst>
            <pc:docMk/>
            <pc:sldMk cId="926121812" sldId="4044"/>
            <ac:spMk id="2" creationId="{95DCD91B-2B27-424F-BC17-BDFE68901688}"/>
          </ac:spMkLst>
        </pc:spChg>
        <pc:spChg chg="mod">
          <ac:chgData name="Justine Zayhowski" userId="2377d393-ab0f-4e66-8672-ed1beebcd407" providerId="ADAL" clId="{666B88A6-32B9-4920-9859-39184A526323}" dt="2021-02-17T13:28:19.355" v="6348" actId="20577"/>
          <ac:spMkLst>
            <pc:docMk/>
            <pc:sldMk cId="926121812" sldId="4044"/>
            <ac:spMk id="3" creationId="{92608CFA-723C-4457-8C1A-D90674ACC947}"/>
          </ac:spMkLst>
        </pc:spChg>
      </pc:sldChg>
      <pc:sldChg chg="addSp delSp modSp add mod">
        <pc:chgData name="Justine Zayhowski" userId="2377d393-ab0f-4e66-8672-ed1beebcd407" providerId="ADAL" clId="{666B88A6-32B9-4920-9859-39184A526323}" dt="2021-02-08T21:14:41.829" v="4411" actId="478"/>
        <pc:sldMkLst>
          <pc:docMk/>
          <pc:sldMk cId="2196849094" sldId="4045"/>
        </pc:sldMkLst>
        <pc:spChg chg="add del mod">
          <ac:chgData name="Justine Zayhowski" userId="2377d393-ab0f-4e66-8672-ed1beebcd407" providerId="ADAL" clId="{666B88A6-32B9-4920-9859-39184A526323}" dt="2021-02-08T21:14:41.829" v="4411" actId="478"/>
          <ac:spMkLst>
            <pc:docMk/>
            <pc:sldMk cId="2196849094" sldId="4045"/>
            <ac:spMk id="4" creationId="{C757FD1D-2D06-434A-9AD2-E59BC771476E}"/>
          </ac:spMkLst>
        </pc:spChg>
        <pc:spChg chg="mod">
          <ac:chgData name="Justine Zayhowski" userId="2377d393-ab0f-4e66-8672-ed1beebcd407" providerId="ADAL" clId="{666B88A6-32B9-4920-9859-39184A526323}" dt="2021-02-03T14:23:52.221" v="342" actId="1036"/>
          <ac:spMkLst>
            <pc:docMk/>
            <pc:sldMk cId="2196849094" sldId="4045"/>
            <ac:spMk id="5" creationId="{D3915D3D-656E-48AA-8D63-358A7E5AA453}"/>
          </ac:spMkLst>
        </pc:spChg>
      </pc:sldChg>
      <pc:sldChg chg="addSp delSp modSp new mod modAnim">
        <pc:chgData name="Justine Zayhowski" userId="2377d393-ab0f-4e66-8672-ed1beebcd407" providerId="ADAL" clId="{666B88A6-32B9-4920-9859-39184A526323}" dt="2021-02-11T16:47:48.244" v="5663" actId="113"/>
        <pc:sldMkLst>
          <pc:docMk/>
          <pc:sldMk cId="3320250264" sldId="4046"/>
        </pc:sldMkLst>
        <pc:spChg chg="mod">
          <ac:chgData name="Justine Zayhowski" userId="2377d393-ab0f-4e66-8672-ed1beebcd407" providerId="ADAL" clId="{666B88A6-32B9-4920-9859-39184A526323}" dt="2021-02-11T16:47:48.244" v="5663" actId="113"/>
          <ac:spMkLst>
            <pc:docMk/>
            <pc:sldMk cId="3320250264" sldId="4046"/>
            <ac:spMk id="3" creationId="{B1ED2F14-1704-4E80-BC87-F321772CE563}"/>
          </ac:spMkLst>
        </pc:spChg>
        <pc:spChg chg="add del mod">
          <ac:chgData name="Justine Zayhowski" userId="2377d393-ab0f-4e66-8672-ed1beebcd407" providerId="ADAL" clId="{666B88A6-32B9-4920-9859-39184A526323}" dt="2021-02-11T16:47:40.703" v="5661" actId="478"/>
          <ac:spMkLst>
            <pc:docMk/>
            <pc:sldMk cId="3320250264" sldId="4046"/>
            <ac:spMk id="4" creationId="{2E9C4D7D-8F13-4753-AC55-196483140E84}"/>
          </ac:spMkLst>
        </pc:spChg>
        <pc:picChg chg="add del">
          <ac:chgData name="Justine Zayhowski" userId="2377d393-ab0f-4e66-8672-ed1beebcd407" providerId="ADAL" clId="{666B88A6-32B9-4920-9859-39184A526323}" dt="2021-02-03T14:24:18.317" v="348" actId="22"/>
          <ac:picMkLst>
            <pc:docMk/>
            <pc:sldMk cId="3320250264" sldId="4046"/>
            <ac:picMk id="5" creationId="{871E108E-3CAE-4A24-AA0F-45552028BD9A}"/>
          </ac:picMkLst>
        </pc:picChg>
      </pc:sldChg>
      <pc:sldChg chg="addSp delSp modSp new mod modAnim delCm">
        <pc:chgData name="Justine Zayhowski" userId="2377d393-ab0f-4e66-8672-ed1beebcd407" providerId="ADAL" clId="{666B88A6-32B9-4920-9859-39184A526323}" dt="2021-02-11T16:54:35.069" v="6142" actId="478"/>
        <pc:sldMkLst>
          <pc:docMk/>
          <pc:sldMk cId="1552984085" sldId="4047"/>
        </pc:sldMkLst>
        <pc:spChg chg="mod">
          <ac:chgData name="Justine Zayhowski" userId="2377d393-ab0f-4e66-8672-ed1beebcd407" providerId="ADAL" clId="{666B88A6-32B9-4920-9859-39184A526323}" dt="2021-02-03T14:41:14.693" v="993" actId="20577"/>
          <ac:spMkLst>
            <pc:docMk/>
            <pc:sldMk cId="1552984085" sldId="4047"/>
            <ac:spMk id="2" creationId="{0A65B7DD-5ABA-4ED8-9335-6F6253F5E2DD}"/>
          </ac:spMkLst>
        </pc:spChg>
        <pc:spChg chg="mod">
          <ac:chgData name="Justine Zayhowski" userId="2377d393-ab0f-4e66-8672-ed1beebcd407" providerId="ADAL" clId="{666B88A6-32B9-4920-9859-39184A526323}" dt="2021-02-11T16:54:32.235" v="6141" actId="20577"/>
          <ac:spMkLst>
            <pc:docMk/>
            <pc:sldMk cId="1552984085" sldId="4047"/>
            <ac:spMk id="3" creationId="{E34AE0AD-D01C-4509-AFA3-54C1B8BD63D2}"/>
          </ac:spMkLst>
        </pc:spChg>
        <pc:spChg chg="add del mod">
          <ac:chgData name="Justine Zayhowski" userId="2377d393-ab0f-4e66-8672-ed1beebcd407" providerId="ADAL" clId="{666B88A6-32B9-4920-9859-39184A526323}" dt="2021-02-11T16:43:13.734" v="5293" actId="478"/>
          <ac:spMkLst>
            <pc:docMk/>
            <pc:sldMk cId="1552984085" sldId="4047"/>
            <ac:spMk id="4" creationId="{84C599F7-E8CB-480F-AFA1-DC79C334E377}"/>
          </ac:spMkLst>
        </pc:spChg>
        <pc:spChg chg="add del mod">
          <ac:chgData name="Justine Zayhowski" userId="2377d393-ab0f-4e66-8672-ed1beebcd407" providerId="ADAL" clId="{666B88A6-32B9-4920-9859-39184A526323}" dt="2021-02-11T16:54:35.069" v="6142" actId="478"/>
          <ac:spMkLst>
            <pc:docMk/>
            <pc:sldMk cId="1552984085" sldId="4047"/>
            <ac:spMk id="5" creationId="{68296A81-9558-48FA-B9AB-607C012DBF77}"/>
          </ac:spMkLst>
        </pc:spChg>
        <pc:spChg chg="add mod">
          <ac:chgData name="Justine Zayhowski" userId="2377d393-ab0f-4e66-8672-ed1beebcd407" providerId="ADAL" clId="{666B88A6-32B9-4920-9859-39184A526323}" dt="2021-02-03T15:03:15.038" v="2655" actId="1076"/>
          <ac:spMkLst>
            <pc:docMk/>
            <pc:sldMk cId="1552984085" sldId="4047"/>
            <ac:spMk id="5" creationId="{B26FDD96-D228-43F5-9B45-64CA9106801A}"/>
          </ac:spMkLst>
        </pc:spChg>
        <pc:graphicFrameChg chg="add del mod modGraphic">
          <ac:chgData name="Justine Zayhowski" userId="2377d393-ab0f-4e66-8672-ed1beebcd407" providerId="ADAL" clId="{666B88A6-32B9-4920-9859-39184A526323}" dt="2021-02-03T14:55:01.584" v="2372" actId="478"/>
          <ac:graphicFrameMkLst>
            <pc:docMk/>
            <pc:sldMk cId="1552984085" sldId="4047"/>
            <ac:graphicFrameMk id="4" creationId="{B22DACC7-2938-4495-B1F1-A518344A9284}"/>
          </ac:graphicFrameMkLst>
        </pc:graphicFrameChg>
      </pc:sldChg>
      <pc:sldChg chg="modSp new mod">
        <pc:chgData name="Justine Zayhowski" userId="2377d393-ab0f-4e66-8672-ed1beebcd407" providerId="ADAL" clId="{666B88A6-32B9-4920-9859-39184A526323}" dt="2021-02-03T15:11:24.114" v="3216" actId="313"/>
        <pc:sldMkLst>
          <pc:docMk/>
          <pc:sldMk cId="3709291513" sldId="4048"/>
        </pc:sldMkLst>
        <pc:spChg chg="mod">
          <ac:chgData name="Justine Zayhowski" userId="2377d393-ab0f-4e66-8672-ed1beebcd407" providerId="ADAL" clId="{666B88A6-32B9-4920-9859-39184A526323}" dt="2021-02-03T15:10:06.538" v="2934" actId="20577"/>
          <ac:spMkLst>
            <pc:docMk/>
            <pc:sldMk cId="3709291513" sldId="4048"/>
            <ac:spMk id="2" creationId="{BCA0FE0A-AB38-4530-8FDE-175E31903BC5}"/>
          </ac:spMkLst>
        </pc:spChg>
        <pc:spChg chg="mod">
          <ac:chgData name="Justine Zayhowski" userId="2377d393-ab0f-4e66-8672-ed1beebcd407" providerId="ADAL" clId="{666B88A6-32B9-4920-9859-39184A526323}" dt="2021-02-03T15:11:24.114" v="3216" actId="313"/>
          <ac:spMkLst>
            <pc:docMk/>
            <pc:sldMk cId="3709291513" sldId="4048"/>
            <ac:spMk id="3" creationId="{948975B3-C0FF-4419-8DE2-0E86941868CF}"/>
          </ac:spMkLst>
        </pc:spChg>
      </pc:sldChg>
      <pc:sldChg chg="addSp delSp modSp add mod addCm delCm modCm">
        <pc:chgData name="Justine Zayhowski" userId="2377d393-ab0f-4e66-8672-ed1beebcd407" providerId="ADAL" clId="{666B88A6-32B9-4920-9859-39184A526323}" dt="2021-02-11T16:55:31.949" v="6332" actId="15"/>
        <pc:sldMkLst>
          <pc:docMk/>
          <pc:sldMk cId="927406980" sldId="4049"/>
        </pc:sldMkLst>
        <pc:spChg chg="add del mod">
          <ac:chgData name="Justine Zayhowski" userId="2377d393-ab0f-4e66-8672-ed1beebcd407" providerId="ADAL" clId="{666B88A6-32B9-4920-9859-39184A526323}" dt="2021-02-11T16:55:22.940" v="6300" actId="478"/>
          <ac:spMkLst>
            <pc:docMk/>
            <pc:sldMk cId="927406980" sldId="4049"/>
            <ac:spMk id="3" creationId="{CDDEAD94-61D6-4133-A5C8-B828B4E3B7FA}"/>
          </ac:spMkLst>
        </pc:spChg>
        <pc:spChg chg="del mod">
          <ac:chgData name="Justine Zayhowski" userId="2377d393-ab0f-4e66-8672-ed1beebcd407" providerId="ADAL" clId="{666B88A6-32B9-4920-9859-39184A526323}" dt="2021-02-03T14:55:15.571" v="2379" actId="478"/>
          <ac:spMkLst>
            <pc:docMk/>
            <pc:sldMk cId="927406980" sldId="4049"/>
            <ac:spMk id="3" creationId="{E34AE0AD-D01C-4509-AFA3-54C1B8BD63D2}"/>
          </ac:spMkLst>
        </pc:spChg>
        <pc:spChg chg="add mod">
          <ac:chgData name="Justine Zayhowski" userId="2377d393-ab0f-4e66-8672-ed1beebcd407" providerId="ADAL" clId="{666B88A6-32B9-4920-9859-39184A526323}" dt="2021-02-11T16:55:31.949" v="6332" actId="15"/>
          <ac:spMkLst>
            <pc:docMk/>
            <pc:sldMk cId="927406980" sldId="4049"/>
            <ac:spMk id="5" creationId="{6C931E25-0B37-403D-917F-A4ACF0D500D3}"/>
          </ac:spMkLst>
        </pc:spChg>
        <pc:graphicFrameChg chg="mod modGraphic">
          <ac:chgData name="Justine Zayhowski" userId="2377d393-ab0f-4e66-8672-ed1beebcd407" providerId="ADAL" clId="{666B88A6-32B9-4920-9859-39184A526323}" dt="2021-02-11T16:55:28.021" v="6323" actId="1036"/>
          <ac:graphicFrameMkLst>
            <pc:docMk/>
            <pc:sldMk cId="927406980" sldId="4049"/>
            <ac:graphicFrameMk id="4" creationId="{B22DACC7-2938-4495-B1F1-A518344A9284}"/>
          </ac:graphicFrameMkLst>
        </pc:graphicFrameChg>
      </pc:sldChg>
      <pc:sldChg chg="modSp add mod">
        <pc:chgData name="Justine Zayhowski" userId="2377d393-ab0f-4e66-8672-ed1beebcd407" providerId="ADAL" clId="{666B88A6-32B9-4920-9859-39184A526323}" dt="2021-02-03T15:11:39.038" v="3250" actId="1035"/>
        <pc:sldMkLst>
          <pc:docMk/>
          <pc:sldMk cId="1121729845" sldId="4050"/>
        </pc:sldMkLst>
        <pc:spChg chg="mod">
          <ac:chgData name="Justine Zayhowski" userId="2377d393-ab0f-4e66-8672-ed1beebcd407" providerId="ADAL" clId="{666B88A6-32B9-4920-9859-39184A526323}" dt="2021-02-03T15:11:39.038" v="3250" actId="1035"/>
          <ac:spMkLst>
            <pc:docMk/>
            <pc:sldMk cId="1121729845" sldId="4050"/>
            <ac:spMk id="5" creationId="{D3915D3D-656E-48AA-8D63-358A7E5AA453}"/>
          </ac:spMkLst>
        </pc:spChg>
      </pc:sldChg>
      <pc:sldChg chg="modSp new mod">
        <pc:chgData name="Justine Zayhowski" userId="2377d393-ab0f-4e66-8672-ed1beebcd407" providerId="ADAL" clId="{666B88A6-32B9-4920-9859-39184A526323}" dt="2021-02-03T15:13:00.898" v="3638" actId="113"/>
        <pc:sldMkLst>
          <pc:docMk/>
          <pc:sldMk cId="3789295725" sldId="4051"/>
        </pc:sldMkLst>
        <pc:spChg chg="mod">
          <ac:chgData name="Justine Zayhowski" userId="2377d393-ab0f-4e66-8672-ed1beebcd407" providerId="ADAL" clId="{666B88A6-32B9-4920-9859-39184A526323}" dt="2021-02-03T15:11:47.903" v="3288" actId="20577"/>
          <ac:spMkLst>
            <pc:docMk/>
            <pc:sldMk cId="3789295725" sldId="4051"/>
            <ac:spMk id="2" creationId="{13FBC0A3-F5BE-4DD6-9A5D-A75D9607D3FF}"/>
          </ac:spMkLst>
        </pc:spChg>
        <pc:spChg chg="mod">
          <ac:chgData name="Justine Zayhowski" userId="2377d393-ab0f-4e66-8672-ed1beebcd407" providerId="ADAL" clId="{666B88A6-32B9-4920-9859-39184A526323}" dt="2021-02-03T15:13:00.898" v="3638" actId="113"/>
          <ac:spMkLst>
            <pc:docMk/>
            <pc:sldMk cId="3789295725" sldId="4051"/>
            <ac:spMk id="3" creationId="{3CC31C69-7471-4861-A166-D9480A322ACE}"/>
          </ac:spMkLst>
        </pc:spChg>
      </pc:sldChg>
      <pc:sldChg chg="modSp add mod">
        <pc:chgData name="Justine Zayhowski" userId="2377d393-ab0f-4e66-8672-ed1beebcd407" providerId="ADAL" clId="{666B88A6-32B9-4920-9859-39184A526323}" dt="2021-02-03T15:19:34.489" v="3686" actId="1035"/>
        <pc:sldMkLst>
          <pc:docMk/>
          <pc:sldMk cId="2632548355" sldId="4052"/>
        </pc:sldMkLst>
        <pc:spChg chg="mod">
          <ac:chgData name="Justine Zayhowski" userId="2377d393-ab0f-4e66-8672-ed1beebcd407" providerId="ADAL" clId="{666B88A6-32B9-4920-9859-39184A526323}" dt="2021-02-03T15:19:34.489" v="3686" actId="1035"/>
          <ac:spMkLst>
            <pc:docMk/>
            <pc:sldMk cId="2632548355" sldId="4052"/>
            <ac:spMk id="5" creationId="{D3915D3D-656E-48AA-8D63-358A7E5AA453}"/>
          </ac:spMkLst>
        </pc:spChg>
      </pc:sldChg>
      <pc:sldChg chg="modSp new mod addCm delCm modCm">
        <pc:chgData name="Justine Zayhowski" userId="2377d393-ab0f-4e66-8672-ed1beebcd407" providerId="ADAL" clId="{666B88A6-32B9-4920-9859-39184A526323}" dt="2021-02-09T13:14:56.026" v="5247" actId="1592"/>
        <pc:sldMkLst>
          <pc:docMk/>
          <pc:sldMk cId="3987619541" sldId="4053"/>
        </pc:sldMkLst>
        <pc:spChg chg="mod">
          <ac:chgData name="Justine Zayhowski" userId="2377d393-ab0f-4e66-8672-ed1beebcd407" providerId="ADAL" clId="{666B88A6-32B9-4920-9859-39184A526323}" dt="2021-02-03T15:19:39.862" v="3697" actId="20577"/>
          <ac:spMkLst>
            <pc:docMk/>
            <pc:sldMk cId="3987619541" sldId="4053"/>
            <ac:spMk id="2" creationId="{CE520C66-4A72-4D9F-8CA2-37792391F489}"/>
          </ac:spMkLst>
        </pc:spChg>
        <pc:spChg chg="mod">
          <ac:chgData name="Justine Zayhowski" userId="2377d393-ab0f-4e66-8672-ed1beebcd407" providerId="ADAL" clId="{666B88A6-32B9-4920-9859-39184A526323}" dt="2021-02-03T15:21:13.577" v="3952" actId="20577"/>
          <ac:spMkLst>
            <pc:docMk/>
            <pc:sldMk cId="3987619541" sldId="4053"/>
            <ac:spMk id="3" creationId="{789EBB61-BF5A-4C35-881F-E12FEF30E1AF}"/>
          </ac:spMkLst>
        </pc:spChg>
      </pc:sldChg>
      <pc:sldMasterChg chg="delSldLayout">
        <pc:chgData name="Justine Zayhowski" userId="2377d393-ab0f-4e66-8672-ed1beebcd407" providerId="ADAL" clId="{666B88A6-32B9-4920-9859-39184A526323}" dt="2021-02-03T15:18:21.327" v="3663" actId="47"/>
        <pc:sldMasterMkLst>
          <pc:docMk/>
          <pc:sldMasterMk cId="1838582338" sldId="2147483663"/>
        </pc:sldMasterMkLst>
        <pc:sldLayoutChg chg="del">
          <pc:chgData name="Justine Zayhowski" userId="2377d393-ab0f-4e66-8672-ed1beebcd407" providerId="ADAL" clId="{666B88A6-32B9-4920-9859-39184A526323}" dt="2021-02-03T15:18:21.327" v="3663" actId="47"/>
          <pc:sldLayoutMkLst>
            <pc:docMk/>
            <pc:sldMasterMk cId="1838582338" sldId="2147483663"/>
            <pc:sldLayoutMk cId="341561474" sldId="2147483672"/>
          </pc:sldLayoutMkLst>
        </pc:sldLayoutChg>
        <pc:sldLayoutChg chg="del">
          <pc:chgData name="Justine Zayhowski" userId="2377d393-ab0f-4e66-8672-ed1beebcd407" providerId="ADAL" clId="{666B88A6-32B9-4920-9859-39184A526323}" dt="2021-02-03T15:18:21.327" v="3663" actId="47"/>
          <pc:sldLayoutMkLst>
            <pc:docMk/>
            <pc:sldMasterMk cId="1838582338" sldId="2147483663"/>
            <pc:sldLayoutMk cId="2511726403" sldId="2147483673"/>
          </pc:sldLayoutMkLst>
        </pc:sldLayoutChg>
        <pc:sldLayoutChg chg="del">
          <pc:chgData name="Justine Zayhowski" userId="2377d393-ab0f-4e66-8672-ed1beebcd407" providerId="ADAL" clId="{666B88A6-32B9-4920-9859-39184A526323}" dt="2021-02-03T15:18:21.327" v="3663" actId="47"/>
          <pc:sldLayoutMkLst>
            <pc:docMk/>
            <pc:sldMasterMk cId="1838582338" sldId="2147483663"/>
            <pc:sldLayoutMk cId="1055777176" sldId="2147483674"/>
          </pc:sldLayoutMkLst>
        </pc:sldLayoutChg>
        <pc:sldLayoutChg chg="del">
          <pc:chgData name="Justine Zayhowski" userId="2377d393-ab0f-4e66-8672-ed1beebcd407" providerId="ADAL" clId="{666B88A6-32B9-4920-9859-39184A526323}" dt="2021-02-03T15:18:21.327" v="3663" actId="47"/>
          <pc:sldLayoutMkLst>
            <pc:docMk/>
            <pc:sldMasterMk cId="1838582338" sldId="2147483663"/>
            <pc:sldLayoutMk cId="3550083319" sldId="214748367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ataliaRodriguez\Dropbox%20(C3)\C3%20Common%20Resources\Quality\Health%20Center%20Dashboard%20and%20Reporting\2.%20Specific%20Measure\DM%20&amp;%20HTN\C3_initiative_detail_CY_NO%20FILTERS_2020%2011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ataliaRodriguez\Dropbox%20(C3)\C3%20Common%20Resources\Quality\Health%20Center%20Dashboard%20and%20Reporting\2.%20Specific%20Measure\DM%20&amp;%20HTN\C3_initiative_detail_CY_NO%20FILTERS_2020%201105.xlsx" TargetMode="External"/><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osephMando\Dropbox%20(C3)\jmando\Documents\REL\CIS_Population_Distribution_Disparities_Charts.xlsx"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osephMando\Dropbox%20(C3)\jmando\Documents\REL\CIS_Population_Distribution_Disparities_Charts.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osephMando\Dropbox%20(C3)\jmando\Documents\REL\HRSN%20Screening%20-%20Race%20Grouping.csv"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osephMando\Dropbox%20(C3)\jmando\Documents\REL\HRSN%20Screening%20-%20Ethnicity%20Grouping.csv"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osephMando\Dropbox%20(C3)\jmando\Documents\REL\HRSN%20Screening%20-%20Race%20Grouping.csv"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NataliaRodriguez\Dropbox%20(C3)\C3%20Common%20Resources\Quality\Health%20Center%20Dashboard%20and%20Reporting\2.%20Specific%20Measure\DM%20&amp;%20HTN\C3_initiative_detail_CY_NO%20FILTERS_2020%2011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0E-4FFD-80A1-4D4F9E9D51F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60E-4FFD-80A1-4D4F9E9D51F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60E-4FFD-80A1-4D4F9E9D51F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60E-4FFD-80A1-4D4F9E9D51F6}"/>
              </c:ext>
            </c:extLst>
          </c:dPt>
          <c:dLbls>
            <c:dLbl>
              <c:idx val="1"/>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manualLayout>
                      <c:w val="0.37718971300782705"/>
                      <c:h val="0.27365554799183117"/>
                    </c:manualLayout>
                  </c15:layout>
                </c:ext>
                <c:ext xmlns:c16="http://schemas.microsoft.com/office/drawing/2014/chart" uri="{C3380CC4-5D6E-409C-BE32-E72D297353CC}">
                  <c16:uniqueId val="{00000003-A60E-4FFD-80A1-4D4F9E9D51F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 # breakdown from pivot RACE'!$J$36:$J$39</c:f>
              <c:strCache>
                <c:ptCount val="4"/>
                <c:pt idx="0">
                  <c:v>White</c:v>
                </c:pt>
                <c:pt idx="1">
                  <c:v>Needs Update/Unreported/Refused to report</c:v>
                </c:pt>
                <c:pt idx="2">
                  <c:v>Black or African American</c:v>
                </c:pt>
                <c:pt idx="3">
                  <c:v>Other</c:v>
                </c:pt>
              </c:strCache>
            </c:strRef>
          </c:cat>
          <c:val>
            <c:numRef>
              <c:f>'5. # breakdown from pivot RACE'!$K$36:$K$39</c:f>
              <c:numCache>
                <c:formatCode>0%</c:formatCode>
                <c:ptCount val="4"/>
                <c:pt idx="0">
                  <c:v>0.47844777506680608</c:v>
                </c:pt>
                <c:pt idx="1">
                  <c:v>0.21308237481120018</c:v>
                </c:pt>
                <c:pt idx="2">
                  <c:v>0.16835134193098641</c:v>
                </c:pt>
                <c:pt idx="3">
                  <c:v>0.14011850819100732</c:v>
                </c:pt>
              </c:numCache>
            </c:numRef>
          </c:val>
          <c:extLst>
            <c:ext xmlns:c16="http://schemas.microsoft.com/office/drawing/2014/chart" uri="{C3380CC4-5D6E-409C-BE32-E72D297353CC}">
              <c16:uniqueId val="{00000008-A60E-4FFD-80A1-4D4F9E9D51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3"/>
            <c:invertIfNegative val="0"/>
            <c:bubble3D val="0"/>
            <c:spPr>
              <a:solidFill>
                <a:schemeClr val="accent6"/>
              </a:solidFill>
              <a:ln>
                <a:noFill/>
              </a:ln>
              <a:effectLst/>
            </c:spPr>
            <c:extLst>
              <c:ext xmlns:c16="http://schemas.microsoft.com/office/drawing/2014/chart" uri="{C3380CC4-5D6E-409C-BE32-E72D297353CC}">
                <c16:uniqueId val="{00000001-5332-47C9-8F3B-6E216601413B}"/>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3'!$A$2:$A$6</c:f>
              <c:strCache>
                <c:ptCount val="5"/>
                <c:pt idx="0">
                  <c:v>White</c:v>
                </c:pt>
                <c:pt idx="1">
                  <c:v>Other</c:v>
                </c:pt>
                <c:pt idx="2">
                  <c:v>C3 Total</c:v>
                </c:pt>
                <c:pt idx="3">
                  <c:v>Black or African American</c:v>
                </c:pt>
                <c:pt idx="4">
                  <c:v>Needs Update/Unreported/Refused to report</c:v>
                </c:pt>
              </c:strCache>
            </c:strRef>
          </c:cat>
          <c:val>
            <c:numRef>
              <c:f>'Slide 3'!$B$2:$B$6</c:f>
              <c:numCache>
                <c:formatCode>0%</c:formatCode>
                <c:ptCount val="5"/>
                <c:pt idx="0">
                  <c:v>0.50121418164157361</c:v>
                </c:pt>
                <c:pt idx="1">
                  <c:v>0.4925373134328358</c:v>
                </c:pt>
                <c:pt idx="2">
                  <c:v>0.47763448355989313</c:v>
                </c:pt>
                <c:pt idx="3">
                  <c:v>0.44927536231884058</c:v>
                </c:pt>
                <c:pt idx="4">
                  <c:v>0.43729552889858231</c:v>
                </c:pt>
              </c:numCache>
            </c:numRef>
          </c:val>
          <c:extLst>
            <c:ext xmlns:c16="http://schemas.microsoft.com/office/drawing/2014/chart" uri="{C3380CC4-5D6E-409C-BE32-E72D297353CC}">
              <c16:uniqueId val="{00000000-960F-4D94-8946-88280CD47B9C}"/>
            </c:ext>
          </c:extLst>
        </c:ser>
        <c:dLbls>
          <c:showLegendKey val="0"/>
          <c:showVal val="0"/>
          <c:showCatName val="0"/>
          <c:showSerName val="0"/>
          <c:showPercent val="0"/>
          <c:showBubbleSize val="0"/>
        </c:dLbls>
        <c:gapWidth val="182"/>
        <c:axId val="211924159"/>
        <c:axId val="631094591"/>
      </c:barChart>
      <c:catAx>
        <c:axId val="211924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31094591"/>
        <c:crosses val="autoZero"/>
        <c:auto val="1"/>
        <c:lblAlgn val="ctr"/>
        <c:lblOffset val="100"/>
        <c:noMultiLvlLbl val="0"/>
      </c:catAx>
      <c:valAx>
        <c:axId val="6310945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24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Ethinicity!$A$12:$A$15</c:f>
              <c:strCache>
                <c:ptCount val="4"/>
                <c:pt idx="0">
                  <c:v>Hispanic or Latino</c:v>
                </c:pt>
                <c:pt idx="1">
                  <c:v>Other or Undetermined</c:v>
                </c:pt>
                <c:pt idx="2">
                  <c:v>Not Hispanic or Latino</c:v>
                </c:pt>
                <c:pt idx="3">
                  <c:v>Needs Update, Unreported &amp; Refused to Report</c:v>
                </c:pt>
              </c:strCache>
            </c:strRef>
          </c:cat>
          <c:val>
            <c:numRef>
              <c:f>Ethinicity!$E$12:$E$15</c:f>
              <c:numCache>
                <c:formatCode>0%</c:formatCode>
                <c:ptCount val="4"/>
                <c:pt idx="0">
                  <c:v>0.73663253697383391</c:v>
                </c:pt>
                <c:pt idx="1">
                  <c:v>0.67672413793103448</c:v>
                </c:pt>
                <c:pt idx="2">
                  <c:v>0.58530510585305107</c:v>
                </c:pt>
                <c:pt idx="3">
                  <c:v>0.36237785016286644</c:v>
                </c:pt>
              </c:numCache>
            </c:numRef>
          </c:val>
          <c:extLst>
            <c:ext xmlns:c16="http://schemas.microsoft.com/office/drawing/2014/chart" uri="{C3380CC4-5D6E-409C-BE32-E72D297353CC}">
              <c16:uniqueId val="{00000000-4E4B-49E1-9875-B75657D83EAD}"/>
            </c:ext>
          </c:extLst>
        </c:ser>
        <c:dLbls>
          <c:showLegendKey val="0"/>
          <c:showVal val="0"/>
          <c:showCatName val="0"/>
          <c:showSerName val="0"/>
          <c:showPercent val="0"/>
          <c:showBubbleSize val="0"/>
        </c:dLbls>
        <c:gapWidth val="219"/>
        <c:overlap val="-27"/>
        <c:axId val="1560396495"/>
        <c:axId val="349760623"/>
      </c:barChart>
      <c:catAx>
        <c:axId val="156039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760623"/>
        <c:crosses val="autoZero"/>
        <c:auto val="1"/>
        <c:lblAlgn val="ctr"/>
        <c:lblOffset val="100"/>
        <c:noMultiLvlLbl val="0"/>
      </c:catAx>
      <c:valAx>
        <c:axId val="349760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396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accent6">
          <a:lumMod val="7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'Race 2'!$A$2:$A$9</c:f>
              <c:strCache>
                <c:ptCount val="8"/>
                <c:pt idx="0">
                  <c:v>Asian</c:v>
                </c:pt>
                <c:pt idx="1">
                  <c:v>White</c:v>
                </c:pt>
                <c:pt idx="2">
                  <c:v>Other</c:v>
                </c:pt>
                <c:pt idx="3">
                  <c:v>More than one race</c:v>
                </c:pt>
                <c:pt idx="4">
                  <c:v>Native Hawaiian or Other Pacific Islander</c:v>
                </c:pt>
                <c:pt idx="5">
                  <c:v>American Indian or Alaska Native</c:v>
                </c:pt>
                <c:pt idx="6">
                  <c:v>Black or African American</c:v>
                </c:pt>
                <c:pt idx="7">
                  <c:v>Needs Update, Unreported &amp; Refused to Report</c:v>
                </c:pt>
              </c:strCache>
            </c:strRef>
          </c:cat>
          <c:val>
            <c:numRef>
              <c:f>'Race 2'!$E$2:$E$9</c:f>
              <c:numCache>
                <c:formatCode>0%</c:formatCode>
                <c:ptCount val="8"/>
                <c:pt idx="0">
                  <c:v>0.73913043478260865</c:v>
                </c:pt>
                <c:pt idx="1">
                  <c:v>0.68661971830985913</c:v>
                </c:pt>
                <c:pt idx="2">
                  <c:v>0.65031645569620256</c:v>
                </c:pt>
                <c:pt idx="3">
                  <c:v>0.63009404388714729</c:v>
                </c:pt>
                <c:pt idx="4">
                  <c:v>0.58333333333333337</c:v>
                </c:pt>
                <c:pt idx="5">
                  <c:v>0.5</c:v>
                </c:pt>
                <c:pt idx="6">
                  <c:v>0.48105436573311366</c:v>
                </c:pt>
                <c:pt idx="7">
                  <c:v>0.44396551724137934</c:v>
                </c:pt>
              </c:numCache>
            </c:numRef>
          </c:val>
          <c:extLst>
            <c:ext xmlns:c16="http://schemas.microsoft.com/office/drawing/2014/chart" uri="{C3380CC4-5D6E-409C-BE32-E72D297353CC}">
              <c16:uniqueId val="{00000000-E110-483C-9370-1C69A8025697}"/>
            </c:ext>
          </c:extLst>
        </c:ser>
        <c:dLbls>
          <c:showLegendKey val="0"/>
          <c:showVal val="0"/>
          <c:showCatName val="0"/>
          <c:showSerName val="0"/>
          <c:showPercent val="0"/>
          <c:showBubbleSize val="0"/>
        </c:dLbls>
        <c:gapWidth val="219"/>
        <c:overlap val="-27"/>
        <c:axId val="1868481215"/>
        <c:axId val="349766863"/>
      </c:barChart>
      <c:catAx>
        <c:axId val="186848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9766863"/>
        <c:crosses val="autoZero"/>
        <c:auto val="1"/>
        <c:lblAlgn val="ctr"/>
        <c:lblOffset val="100"/>
        <c:noMultiLvlLbl val="0"/>
      </c:catAx>
      <c:valAx>
        <c:axId val="34976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8481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accent6">
          <a:lumMod val="7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34-4777-A86F-864465108B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34-4777-A86F-864465108B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34-4777-A86F-864465108BC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234-4777-A86F-864465108BC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234-4777-A86F-864465108BC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234-4777-A86F-864465108BC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234-4777-A86F-864465108BCC}"/>
              </c:ext>
            </c:extLst>
          </c:dPt>
          <c:cat>
            <c:strRef>
              <c:f>'HRSN Screening - Race Grouping'!$N$3:$N$9</c:f>
              <c:strCache>
                <c:ptCount val="7"/>
                <c:pt idx="0">
                  <c:v>White</c:v>
                </c:pt>
                <c:pt idx="1">
                  <c:v>Unreported</c:v>
                </c:pt>
                <c:pt idx="2">
                  <c:v>Black</c:v>
                </c:pt>
                <c:pt idx="3">
                  <c:v>Other</c:v>
                </c:pt>
                <c:pt idx="4">
                  <c:v>ASIAN</c:v>
                </c:pt>
                <c:pt idx="5">
                  <c:v>American Indian or Alaska Native</c:v>
                </c:pt>
                <c:pt idx="6">
                  <c:v>Bi-racial</c:v>
                </c:pt>
              </c:strCache>
            </c:strRef>
          </c:cat>
          <c:val>
            <c:numRef>
              <c:f>'HRSN Screening - Race Grouping'!$P$3:$P$9</c:f>
              <c:numCache>
                <c:formatCode>0%</c:formatCode>
                <c:ptCount val="7"/>
                <c:pt idx="0">
                  <c:v>0.4448922647651527</c:v>
                </c:pt>
                <c:pt idx="1">
                  <c:v>0.27220585955665788</c:v>
                </c:pt>
                <c:pt idx="2">
                  <c:v>0.14943419624864362</c:v>
                </c:pt>
                <c:pt idx="3">
                  <c:v>7.4717098124321812E-2</c:v>
                </c:pt>
                <c:pt idx="4">
                  <c:v>3.162300418539761E-2</c:v>
                </c:pt>
                <c:pt idx="5">
                  <c:v>1.999689970547202E-2</c:v>
                </c:pt>
                <c:pt idx="6">
                  <c:v>7.1306774143543635E-3</c:v>
                </c:pt>
              </c:numCache>
            </c:numRef>
          </c:val>
          <c:extLst>
            <c:ext xmlns:c16="http://schemas.microsoft.com/office/drawing/2014/chart" uri="{C3380CC4-5D6E-409C-BE32-E72D297353CC}">
              <c16:uniqueId val="{0000000E-8234-4777-A86F-864465108B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56527227586915"/>
          <c:y val="2.872539539828213E-2"/>
          <c:w val="0.53486945544826159"/>
          <c:h val="0.9368041301237792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7B-4726-953E-D17D5F173E4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7B-4726-953E-D17D5F173E4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7B-4726-953E-D17D5F173E4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7B-4726-953E-D17D5F173E42}"/>
              </c:ext>
            </c:extLst>
          </c:dPt>
          <c:cat>
            <c:strRef>
              <c:f>'HRSN Screening - Ethnicity Grou'!$A$2:$A$5</c:f>
              <c:strCache>
                <c:ptCount val="4"/>
                <c:pt idx="0">
                  <c:v>Other or Undetermined</c:v>
                </c:pt>
                <c:pt idx="1">
                  <c:v>Not Hispanic or Latino</c:v>
                </c:pt>
                <c:pt idx="2">
                  <c:v>Needs Update</c:v>
                </c:pt>
                <c:pt idx="3">
                  <c:v>Hispanic or Latino</c:v>
                </c:pt>
              </c:strCache>
            </c:strRef>
          </c:cat>
          <c:val>
            <c:numRef>
              <c:f>'HRSN Screening - Ethnicity Grou'!$C$2:$C$5</c:f>
              <c:numCache>
                <c:formatCode>General</c:formatCode>
                <c:ptCount val="4"/>
                <c:pt idx="0">
                  <c:v>36</c:v>
                </c:pt>
                <c:pt idx="1">
                  <c:v>2529</c:v>
                </c:pt>
                <c:pt idx="2">
                  <c:v>1225</c:v>
                </c:pt>
                <c:pt idx="3">
                  <c:v>2661</c:v>
                </c:pt>
              </c:numCache>
            </c:numRef>
          </c:val>
          <c:extLst>
            <c:ext xmlns:c16="http://schemas.microsoft.com/office/drawing/2014/chart" uri="{C3380CC4-5D6E-409C-BE32-E72D297353CC}">
              <c16:uniqueId val="{00000008-B07B-4726-953E-D17D5F173E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'HRSN Screening - Race Grouping'!$A$19:$A$25</c:f>
              <c:strCache>
                <c:ptCount val="7"/>
                <c:pt idx="0">
                  <c:v>Black</c:v>
                </c:pt>
                <c:pt idx="1">
                  <c:v>Other</c:v>
                </c:pt>
                <c:pt idx="2">
                  <c:v>Bi-racial</c:v>
                </c:pt>
                <c:pt idx="3">
                  <c:v>White</c:v>
                </c:pt>
                <c:pt idx="4">
                  <c:v>Asian</c:v>
                </c:pt>
                <c:pt idx="5">
                  <c:v>Native</c:v>
                </c:pt>
                <c:pt idx="6">
                  <c:v>Unreported</c:v>
                </c:pt>
              </c:strCache>
            </c:strRef>
          </c:cat>
          <c:val>
            <c:numRef>
              <c:f>'HRSN Screening - Race Grouping'!$B$19:$B$25</c:f>
              <c:numCache>
                <c:formatCode>0%</c:formatCode>
                <c:ptCount val="7"/>
                <c:pt idx="0">
                  <c:v>0.26622479977906655</c:v>
                </c:pt>
                <c:pt idx="1">
                  <c:v>0.23837784371909002</c:v>
                </c:pt>
                <c:pt idx="2">
                  <c:v>0.23232323232323232</c:v>
                </c:pt>
                <c:pt idx="3">
                  <c:v>0.20668299006193289</c:v>
                </c:pt>
                <c:pt idx="4">
                  <c:v>0.18181818181818182</c:v>
                </c:pt>
                <c:pt idx="5">
                  <c:v>0.18067226890756302</c:v>
                </c:pt>
                <c:pt idx="6">
                  <c:v>0.1347452424800491</c:v>
                </c:pt>
              </c:numCache>
            </c:numRef>
          </c:val>
          <c:extLst>
            <c:ext xmlns:c16="http://schemas.microsoft.com/office/drawing/2014/chart" uri="{C3380CC4-5D6E-409C-BE32-E72D297353CC}">
              <c16:uniqueId val="{00000000-B12C-4332-8238-10FED5BF1DAB}"/>
            </c:ext>
          </c:extLst>
        </c:ser>
        <c:dLbls>
          <c:showLegendKey val="0"/>
          <c:showVal val="0"/>
          <c:showCatName val="0"/>
          <c:showSerName val="0"/>
          <c:showPercent val="0"/>
          <c:showBubbleSize val="0"/>
        </c:dLbls>
        <c:gapWidth val="219"/>
        <c:overlap val="-27"/>
        <c:axId val="829386719"/>
        <c:axId val="981658431"/>
      </c:barChart>
      <c:catAx>
        <c:axId val="82938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1658431"/>
        <c:crosses val="autoZero"/>
        <c:auto val="1"/>
        <c:lblAlgn val="ctr"/>
        <c:lblOffset val="100"/>
        <c:noMultiLvlLbl val="0"/>
      </c:catAx>
      <c:valAx>
        <c:axId val="981658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9386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'5. # breakdown from pivot RACE'!$J$42:$J$45</cx:f>
        <cx:lvl ptCount="4">
          <cx:pt idx="0">White</cx:pt>
          <cx:pt idx="1">Needs Update/Unreported/Refused to report</cx:pt>
          <cx:pt idx="2">Black or African American</cx:pt>
          <cx:pt idx="3">Other</cx:pt>
        </cx:lvl>
      </cx:strDim>
      <cx:numDim type="val">
        <cx:f>'5. # breakdown from pivot RACE'!$K$42:$K$45</cx:f>
        <cx:lvl ptCount="4" formatCode="General">
          <cx:pt idx="0">0.50206762344928246</cx:pt>
          <cx:pt idx="1">0.19508635368523475</cx:pt>
          <cx:pt idx="2">0.15835563123327656</cx:pt>
          <cx:pt idx="3">0.14449039163220628</cx:pt>
        </cx:lvl>
      </cx:numDim>
    </cx:data>
  </cx:chartData>
  <cx:chart>
    <cx:plotArea>
      <cx:plotAreaRegion>
        <cx:series layoutId="funnel" uniqueId="{BBBCE57F-8D25-4166-9990-CFBD7931E147}">
          <cx:dataPt idx="2">
            <cx:spPr>
              <a:solidFill>
                <a:srgbClr val="FFC000"/>
              </a:solidFill>
            </cx:spPr>
          </cx:dataPt>
          <cx:dataLabels>
            <cx:numFmt formatCode="0%" sourceLinked="0"/>
            <cx:txPr>
              <a:bodyPr spcFirstLastPara="1" vertOverflow="ellipsis" horzOverflow="overflow" wrap="square" lIns="0" tIns="0" rIns="0" bIns="0" anchor="ctr" anchorCtr="1"/>
              <a:lstStyle/>
              <a:p>
                <a:pPr algn="ctr" rtl="0">
                  <a:defRPr sz="2800">
                    <a:solidFill>
                      <a:schemeClr val="bg1"/>
                    </a:solidFill>
                  </a:defRPr>
                </a:pPr>
                <a:endParaRPr lang="en-US" sz="2800" b="0" i="0" u="none" strike="noStrike" baseline="0">
                  <a:solidFill>
                    <a:schemeClr val="bg1"/>
                  </a:solidFill>
                  <a:latin typeface="Calibri"/>
                </a:endParaRPr>
              </a:p>
            </cx:txPr>
            <cx:visibility seriesName="0" categoryName="0" value="1"/>
            <cx:separator>, </cx:separator>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1200"/>
            </a:pPr>
            <a:endParaRPr lang="en-US" sz="1200" b="0" i="0" u="none" strike="noStrike" baseline="0">
              <a:solidFill>
                <a:prstClr val="black">
                  <a:lumMod val="65000"/>
                  <a:lumOff val="35000"/>
                </a:prstClr>
              </a:solidFill>
              <a:latin typeface="Calibri"/>
            </a:endParaRPr>
          </a:p>
        </cx:txPr>
      </cx:axis>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0.58161</cdr:x>
      <cdr:y>0.39437</cdr:y>
    </cdr:from>
    <cdr:to>
      <cdr:x>0.71632</cdr:x>
      <cdr:y>0.44869</cdr:y>
    </cdr:to>
    <cdr:sp macro="" textlink="">
      <cdr:nvSpPr>
        <cdr:cNvPr id="2" name="TextBox 1">
          <a:extLst xmlns:a="http://schemas.openxmlformats.org/drawingml/2006/main">
            <a:ext uri="{FF2B5EF4-FFF2-40B4-BE49-F238E27FC236}">
              <a16:creationId xmlns:a16="http://schemas.microsoft.com/office/drawing/2014/main" id="{E292355D-CE9B-40D1-8DC3-CF352F60D0BB}"/>
            </a:ext>
          </a:extLst>
        </cdr:cNvPr>
        <cdr:cNvSpPr txBox="1"/>
      </cdr:nvSpPr>
      <cdr:spPr>
        <a:xfrm xmlns:a="http://schemas.openxmlformats.org/drawingml/2006/main">
          <a:off x="4276725" y="1866900"/>
          <a:ext cx="9906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solidFill>
                <a:schemeClr val="bg1"/>
              </a:solidFill>
            </a:rPr>
            <a:t>WHITE 44%</a:t>
          </a:r>
        </a:p>
      </cdr:txBody>
    </cdr:sp>
  </cdr:relSizeAnchor>
  <cdr:relSizeAnchor xmlns:cdr="http://schemas.openxmlformats.org/drawingml/2006/chartDrawing">
    <cdr:from>
      <cdr:x>0.31606</cdr:x>
      <cdr:y>0.65191</cdr:y>
    </cdr:from>
    <cdr:to>
      <cdr:x>0.49482</cdr:x>
      <cdr:y>0.71294</cdr:y>
    </cdr:to>
    <cdr:sp macro="" textlink="">
      <cdr:nvSpPr>
        <cdr:cNvPr id="3" name="TextBox 1">
          <a:extLst xmlns:a="http://schemas.openxmlformats.org/drawingml/2006/main">
            <a:ext uri="{FF2B5EF4-FFF2-40B4-BE49-F238E27FC236}">
              <a16:creationId xmlns:a16="http://schemas.microsoft.com/office/drawing/2014/main" id="{29F09BF0-42EF-49F1-836C-1118DE711629}"/>
            </a:ext>
          </a:extLst>
        </cdr:cNvPr>
        <cdr:cNvSpPr txBox="1"/>
      </cdr:nvSpPr>
      <cdr:spPr>
        <a:xfrm xmlns:a="http://schemas.openxmlformats.org/drawingml/2006/main">
          <a:off x="2324100" y="3086100"/>
          <a:ext cx="1314449" cy="288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UNREPORTED 27%</a:t>
          </a:r>
        </a:p>
      </cdr:txBody>
    </cdr:sp>
  </cdr:relSizeAnchor>
  <cdr:relSizeAnchor xmlns:cdr="http://schemas.openxmlformats.org/drawingml/2006/chartDrawing">
    <cdr:from>
      <cdr:x>0.25</cdr:x>
      <cdr:y>0.4165</cdr:y>
    </cdr:from>
    <cdr:to>
      <cdr:x>0.42876</cdr:x>
      <cdr:y>0.47753</cdr:y>
    </cdr:to>
    <cdr:sp macro="" textlink="">
      <cdr:nvSpPr>
        <cdr:cNvPr id="4" name="TextBox 1">
          <a:extLst xmlns:a="http://schemas.openxmlformats.org/drawingml/2006/main">
            <a:ext uri="{FF2B5EF4-FFF2-40B4-BE49-F238E27FC236}">
              <a16:creationId xmlns:a16="http://schemas.microsoft.com/office/drawing/2014/main" id="{A4F4BB93-D678-4711-BC42-E552584C8F5D}"/>
            </a:ext>
          </a:extLst>
        </cdr:cNvPr>
        <cdr:cNvSpPr txBox="1"/>
      </cdr:nvSpPr>
      <cdr:spPr>
        <a:xfrm xmlns:a="http://schemas.openxmlformats.org/drawingml/2006/main">
          <a:off x="1838325" y="1971675"/>
          <a:ext cx="1314449" cy="288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BLACK 15%</a:t>
          </a:r>
        </a:p>
      </cdr:txBody>
    </cdr:sp>
  </cdr:relSizeAnchor>
  <cdr:relSizeAnchor xmlns:cdr="http://schemas.openxmlformats.org/drawingml/2006/chartDrawing">
    <cdr:from>
      <cdr:x>0.30699</cdr:x>
      <cdr:y>0.25352</cdr:y>
    </cdr:from>
    <cdr:to>
      <cdr:x>0.48575</cdr:x>
      <cdr:y>0.31455</cdr:y>
    </cdr:to>
    <cdr:sp macro="" textlink="">
      <cdr:nvSpPr>
        <cdr:cNvPr id="5" name="TextBox 1">
          <a:extLst xmlns:a="http://schemas.openxmlformats.org/drawingml/2006/main">
            <a:ext uri="{FF2B5EF4-FFF2-40B4-BE49-F238E27FC236}">
              <a16:creationId xmlns:a16="http://schemas.microsoft.com/office/drawing/2014/main" id="{1DA84648-4E41-43DF-8E3B-CA770CA99AFD}"/>
            </a:ext>
          </a:extLst>
        </cdr:cNvPr>
        <cdr:cNvSpPr txBox="1"/>
      </cdr:nvSpPr>
      <cdr:spPr>
        <a:xfrm xmlns:a="http://schemas.openxmlformats.org/drawingml/2006/main">
          <a:off x="2257425" y="1200150"/>
          <a:ext cx="1314449" cy="288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OTHER 7%</a:t>
          </a:r>
        </a:p>
      </cdr:txBody>
    </cdr:sp>
  </cdr:relSizeAnchor>
  <cdr:relSizeAnchor xmlns:cdr="http://schemas.openxmlformats.org/drawingml/2006/chartDrawing">
    <cdr:from>
      <cdr:x>0.42725</cdr:x>
      <cdr:y>0.06673</cdr:y>
    </cdr:from>
    <cdr:to>
      <cdr:x>0.46654</cdr:x>
      <cdr:y>0.3444</cdr:y>
    </cdr:to>
    <cdr:sp macro="" textlink="">
      <cdr:nvSpPr>
        <cdr:cNvPr id="6" name="TextBox 1">
          <a:extLst xmlns:a="http://schemas.openxmlformats.org/drawingml/2006/main">
            <a:ext uri="{FF2B5EF4-FFF2-40B4-BE49-F238E27FC236}">
              <a16:creationId xmlns:a16="http://schemas.microsoft.com/office/drawing/2014/main" id="{32BA47CC-011F-4290-8AF6-D3AAE7382AF9}"/>
            </a:ext>
          </a:extLst>
        </cdr:cNvPr>
        <cdr:cNvSpPr txBox="1"/>
      </cdr:nvSpPr>
      <cdr:spPr>
        <a:xfrm xmlns:a="http://schemas.openxmlformats.org/drawingml/2006/main" rot="4536663">
          <a:off x="2628899" y="828675"/>
          <a:ext cx="1314449" cy="288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ASIAN 3%</a:t>
          </a:r>
        </a:p>
      </cdr:txBody>
    </cdr:sp>
  </cdr:relSizeAnchor>
  <cdr:relSizeAnchor xmlns:cdr="http://schemas.openxmlformats.org/drawingml/2006/chartDrawing">
    <cdr:from>
      <cdr:x>0.45574</cdr:x>
      <cdr:y>0.04058</cdr:y>
    </cdr:from>
    <cdr:to>
      <cdr:x>0.49503</cdr:x>
      <cdr:y>0.31824</cdr:y>
    </cdr:to>
    <cdr:sp macro="" textlink="">
      <cdr:nvSpPr>
        <cdr:cNvPr id="7" name="TextBox 1">
          <a:extLst xmlns:a="http://schemas.openxmlformats.org/drawingml/2006/main">
            <a:ext uri="{FF2B5EF4-FFF2-40B4-BE49-F238E27FC236}">
              <a16:creationId xmlns:a16="http://schemas.microsoft.com/office/drawing/2014/main" id="{9F4555F1-4004-4A3D-AFAD-86C1F22F7F9D}"/>
            </a:ext>
          </a:extLst>
        </cdr:cNvPr>
        <cdr:cNvSpPr txBox="1"/>
      </cdr:nvSpPr>
      <cdr:spPr>
        <a:xfrm xmlns:a="http://schemas.openxmlformats.org/drawingml/2006/main" rot="5023081">
          <a:off x="2838449" y="704850"/>
          <a:ext cx="1314449" cy="288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dirty="0">
              <a:solidFill>
                <a:schemeClr val="bg1"/>
              </a:solidFill>
            </a:rPr>
            <a:t>NATIVE 2%</a:t>
          </a:r>
        </a:p>
      </cdr:txBody>
    </cdr:sp>
  </cdr:relSizeAnchor>
</c:userShapes>
</file>

<file path=ppt/drawings/drawing2.xml><?xml version="1.0" encoding="utf-8"?>
<c:userShapes xmlns:c="http://schemas.openxmlformats.org/drawingml/2006/chart">
  <cdr:relSizeAnchor xmlns:cdr="http://schemas.openxmlformats.org/drawingml/2006/chartDrawing">
    <cdr:from>
      <cdr:x>0.57685</cdr:x>
      <cdr:y>0.39615</cdr:y>
    </cdr:from>
    <cdr:to>
      <cdr:x>0.7</cdr:x>
      <cdr:y>0.45201</cdr:y>
    </cdr:to>
    <cdr:sp macro="" textlink="">
      <cdr:nvSpPr>
        <cdr:cNvPr id="2" name="TextBox 1">
          <a:extLst xmlns:a="http://schemas.openxmlformats.org/drawingml/2006/main">
            <a:ext uri="{FF2B5EF4-FFF2-40B4-BE49-F238E27FC236}">
              <a16:creationId xmlns:a16="http://schemas.microsoft.com/office/drawing/2014/main" id="{EC525BC9-F5A7-439C-9475-16FA988F0DC8}"/>
            </a:ext>
          </a:extLst>
        </cdr:cNvPr>
        <cdr:cNvSpPr txBox="1"/>
      </cdr:nvSpPr>
      <cdr:spPr>
        <a:xfrm xmlns:a="http://schemas.openxmlformats.org/drawingml/2006/main">
          <a:off x="3956050" y="1598614"/>
          <a:ext cx="844550" cy="2254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bg1"/>
              </a:solidFill>
            </a:rPr>
            <a:t>HISPANIC/LATINX 40%</a:t>
          </a:r>
        </a:p>
      </cdr:txBody>
    </cdr:sp>
  </cdr:relSizeAnchor>
  <cdr:relSizeAnchor xmlns:cdr="http://schemas.openxmlformats.org/drawingml/2006/chartDrawing">
    <cdr:from>
      <cdr:x>0.40417</cdr:x>
      <cdr:y>0.74902</cdr:y>
    </cdr:from>
    <cdr:to>
      <cdr:x>0.59583</cdr:x>
      <cdr:y>0.82061</cdr:y>
    </cdr:to>
    <cdr:sp macro="" textlink="">
      <cdr:nvSpPr>
        <cdr:cNvPr id="3" name="TextBox 1">
          <a:extLst xmlns:a="http://schemas.openxmlformats.org/drawingml/2006/main">
            <a:ext uri="{FF2B5EF4-FFF2-40B4-BE49-F238E27FC236}">
              <a16:creationId xmlns:a16="http://schemas.microsoft.com/office/drawing/2014/main" id="{B8B78DBA-1CF3-4566-8E08-5649C9B42713}"/>
            </a:ext>
          </a:extLst>
        </cdr:cNvPr>
        <cdr:cNvSpPr txBox="1"/>
      </cdr:nvSpPr>
      <cdr:spPr>
        <a:xfrm xmlns:a="http://schemas.openxmlformats.org/drawingml/2006/main">
          <a:off x="2771775" y="3022600"/>
          <a:ext cx="1314449" cy="288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bg1"/>
              </a:solidFill>
            </a:rPr>
            <a:t>UNREPORTED 18%</a:t>
          </a:r>
        </a:p>
      </cdr:txBody>
    </cdr:sp>
  </cdr:relSizeAnchor>
  <cdr:relSizeAnchor xmlns:cdr="http://schemas.openxmlformats.org/drawingml/2006/chartDrawing">
    <cdr:from>
      <cdr:x>0.27588</cdr:x>
      <cdr:y>0.38828</cdr:y>
    </cdr:from>
    <cdr:to>
      <cdr:x>0.46755</cdr:x>
      <cdr:y>0.45987</cdr:y>
    </cdr:to>
    <cdr:sp macro="" textlink="">
      <cdr:nvSpPr>
        <cdr:cNvPr id="4" name="TextBox 1">
          <a:extLst xmlns:a="http://schemas.openxmlformats.org/drawingml/2006/main">
            <a:ext uri="{FF2B5EF4-FFF2-40B4-BE49-F238E27FC236}">
              <a16:creationId xmlns:a16="http://schemas.microsoft.com/office/drawing/2014/main" id="{BCA4CC0A-32A2-4E7C-AD0F-58BE42768C17}"/>
            </a:ext>
          </a:extLst>
        </cdr:cNvPr>
        <cdr:cNvSpPr txBox="1"/>
      </cdr:nvSpPr>
      <cdr:spPr>
        <a:xfrm xmlns:a="http://schemas.openxmlformats.org/drawingml/2006/main">
          <a:off x="1892000" y="1566863"/>
          <a:ext cx="1314449" cy="288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chemeClr val="bg1"/>
              </a:solidFill>
            </a:rPr>
            <a:t>NOT HISPANIC 38%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2/17/2021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2/17/2021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a:p>
        </p:txBody>
      </p:sp>
    </p:spTree>
    <p:extLst>
      <p:ext uri="{BB962C8B-B14F-4D97-AF65-F5344CB8AC3E}">
        <p14:creationId xmlns:p14="http://schemas.microsoft.com/office/powerpoint/2010/main" val="19366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 different documents measures are counted differently.  We used the Buying Value Measure Selection Tool as our source.</a:t>
            </a:r>
          </a:p>
        </p:txBody>
      </p:sp>
      <p:sp>
        <p:nvSpPr>
          <p:cNvPr id="4" name="Slide Number Placeholder 3"/>
          <p:cNvSpPr>
            <a:spLocks noGrp="1"/>
          </p:cNvSpPr>
          <p:nvPr>
            <p:ph type="sldNum" sz="quarter" idx="5"/>
          </p:nvPr>
        </p:nvSpPr>
        <p:spPr/>
        <p:txBody>
          <a:bodyPr/>
          <a:lstStyle/>
          <a:p>
            <a:fld id="{99B7833D-D0AA-4DCD-A1FD-49E43A30758C}" type="slidenum">
              <a:rPr lang="en-US" smtClean="0"/>
              <a:t>5</a:t>
            </a:fld>
            <a:endParaRPr lang="en-US"/>
          </a:p>
        </p:txBody>
      </p:sp>
    </p:spTree>
    <p:extLst>
      <p:ext uri="{BB962C8B-B14F-4D97-AF65-F5344CB8AC3E}">
        <p14:creationId xmlns:p14="http://schemas.microsoft.com/office/powerpoint/2010/main" val="355107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B7833D-D0AA-4DCD-A1FD-49E43A30758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65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14</a:t>
            </a:fld>
            <a:endParaRPr lang="en-US"/>
          </a:p>
        </p:txBody>
      </p:sp>
    </p:spTree>
    <p:extLst>
      <p:ext uri="{BB962C8B-B14F-4D97-AF65-F5344CB8AC3E}">
        <p14:creationId xmlns:p14="http://schemas.microsoft.com/office/powerpoint/2010/main" val="331925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American Indian or Alaska Native</a:t>
            </a:r>
            <a:r>
              <a:rPr lang="en-US" dirty="0"/>
              <a:t> </a:t>
            </a:r>
            <a:r>
              <a:rPr lang="en-US" sz="1800" b="0" i="0" u="none" strike="noStrike" dirty="0">
                <a:solidFill>
                  <a:srgbClr val="000000"/>
                </a:solidFill>
                <a:effectLst/>
                <a:latin typeface="Calibri" panose="020F0502020204030204" pitchFamily="34" charset="0"/>
              </a:rPr>
              <a:t>Asian</a:t>
            </a:r>
            <a:r>
              <a:rPr lang="en-US" dirty="0"/>
              <a:t> </a:t>
            </a:r>
            <a:r>
              <a:rPr lang="en-US" sz="1800" b="0" i="0" u="none" strike="noStrike" dirty="0">
                <a:solidFill>
                  <a:srgbClr val="000000"/>
                </a:solidFill>
                <a:effectLst/>
                <a:latin typeface="Calibri" panose="020F0502020204030204" pitchFamily="34" charset="0"/>
              </a:rPr>
              <a:t>More than one race</a:t>
            </a:r>
            <a:r>
              <a:rPr lang="en-US" dirty="0"/>
              <a:t> </a:t>
            </a:r>
            <a:r>
              <a:rPr lang="en-US" sz="1800" b="0" i="0" u="none" strike="noStrike" dirty="0">
                <a:solidFill>
                  <a:srgbClr val="000000"/>
                </a:solidFill>
                <a:effectLst/>
                <a:latin typeface="Calibri" panose="020F0502020204030204" pitchFamily="34" charset="0"/>
              </a:rPr>
              <a:t>Native Hawaiian or Other Pacific Islander</a:t>
            </a:r>
            <a:r>
              <a:rPr lang="en-US" dirty="0"/>
              <a:t> </a:t>
            </a:r>
            <a:r>
              <a:rPr lang="en-US" sz="1800" b="0" i="0" u="none" strike="noStrike" dirty="0">
                <a:solidFill>
                  <a:srgbClr val="000000"/>
                </a:solidFill>
                <a:effectLst/>
                <a:latin typeface="Calibri" panose="020F0502020204030204" pitchFamily="34" charset="0"/>
              </a:rPr>
              <a:t>Other</a:t>
            </a:r>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C5B7D-7719-F14D-B06D-B27A093DE7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91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7.png"/><Relationship Id="rId1" Type="http://schemas.openxmlformats.org/officeDocument/2006/relationships/slideMaster" Target="../slideMasters/slideMaster3.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Master" Target="../slideMasters/slideMaster4.xml"/><Relationship Id="rId7" Type="http://schemas.openxmlformats.org/officeDocument/2006/relationships/image" Target="../media/image35.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oleObject" Target="../embeddings/oleObject7.bin"/><Relationship Id="rId5" Type="http://schemas.openxmlformats.org/officeDocument/2006/relationships/image" Target="../media/image34.emf"/><Relationship Id="rId4" Type="http://schemas.openxmlformats.org/officeDocument/2006/relationships/image" Target="../media/image32.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slideMaster" Target="../slideMasters/slideMaster4.xml"/><Relationship Id="rId7" Type="http://schemas.openxmlformats.org/officeDocument/2006/relationships/image" Target="../media/image35.em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oleObject" Target="../embeddings/oleObject7.bin"/><Relationship Id="rId5" Type="http://schemas.microsoft.com/office/2007/relationships/hdphoto" Target="../media/hdphoto1.wdp"/><Relationship Id="rId4" Type="http://schemas.openxmlformats.org/officeDocument/2006/relationships/image" Target="../media/image37.pn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35.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7.bin"/><Relationship Id="rId5" Type="http://schemas.openxmlformats.org/officeDocument/2006/relationships/image" Target="../media/image34.emf"/><Relationship Id="rId4" Type="http://schemas.openxmlformats.org/officeDocument/2006/relationships/image" Target="../media/image32.emf"/></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38.emf"/><Relationship Id="rId4" Type="http://schemas.openxmlformats.org/officeDocument/2006/relationships/oleObject" Target="../embeddings/oleObject8.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38.emf"/><Relationship Id="rId4" Type="http://schemas.openxmlformats.org/officeDocument/2006/relationships/oleObject" Target="../embeddings/oleObject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8.emf"/><Relationship Id="rId4" Type="http://schemas.openxmlformats.org/officeDocument/2006/relationships/oleObject" Target="../embeddings/oleObject8.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9.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 Presentations / Content">
    <p:spTree>
      <p:nvGrpSpPr>
        <p:cNvPr id="1" name=""/>
        <p:cNvGrpSpPr/>
        <p:nvPr/>
      </p:nvGrpSpPr>
      <p:grpSpPr>
        <a:xfrm>
          <a:off x="0" y="0"/>
          <a:ext cx="0" cy="0"/>
          <a:chOff x="0" y="0"/>
          <a:chExt cx="0" cy="0"/>
        </a:xfrm>
      </p:grpSpPr>
      <p:sp>
        <p:nvSpPr>
          <p:cNvPr id="2" name="Title 1"/>
          <p:cNvSpPr>
            <a:spLocks noGrp="1"/>
          </p:cNvSpPr>
          <p:nvPr>
            <p:ph type="title"/>
          </p:nvPr>
        </p:nvSpPr>
        <p:spPr>
          <a:xfrm>
            <a:off x="299439" y="316713"/>
            <a:ext cx="8519123" cy="1143000"/>
          </a:xfrm>
        </p:spPr>
        <p:txBody>
          <a:bodyPr>
            <a:normAutofit/>
          </a:bodyPr>
          <a:lstStyle>
            <a:lvl1pPr algn="l">
              <a:defRPr sz="3500"/>
            </a:lvl1pPr>
          </a:lstStyle>
          <a:p>
            <a:r>
              <a:rPr lang="en-US" dirty="0"/>
              <a:t>Click to edit Master title style</a:t>
            </a:r>
          </a:p>
        </p:txBody>
      </p:sp>
      <p:sp>
        <p:nvSpPr>
          <p:cNvPr id="9"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rot="10800000">
            <a:off x="0" y="0"/>
            <a:ext cx="9144000" cy="288493"/>
          </a:xfrm>
          <a:prstGeom prst="rect">
            <a:avLst/>
          </a:prstGeom>
        </p:spPr>
      </p:pic>
      <p:sp>
        <p:nvSpPr>
          <p:cNvPr id="7"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
        <p:nvSpPr>
          <p:cNvPr id="4" name="Content Placeholder 3"/>
          <p:cNvSpPr>
            <a:spLocks noGrp="1"/>
          </p:cNvSpPr>
          <p:nvPr>
            <p:ph sz="quarter" idx="13"/>
          </p:nvPr>
        </p:nvSpPr>
        <p:spPr>
          <a:xfrm>
            <a:off x="300038" y="1547813"/>
            <a:ext cx="8518525" cy="46640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98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3 Master Cover PRESENT">
    <p:spTree>
      <p:nvGrpSpPr>
        <p:cNvPr id="1" name=""/>
        <p:cNvGrpSpPr/>
        <p:nvPr/>
      </p:nvGrpSpPr>
      <p:grpSpPr>
        <a:xfrm>
          <a:off x="0" y="0"/>
          <a:ext cx="0" cy="0"/>
          <a:chOff x="0" y="0"/>
          <a:chExt cx="0" cy="0"/>
        </a:xfrm>
      </p:grpSpPr>
      <p:pic>
        <p:nvPicPr>
          <p:cNvPr id="11" name="Picture 10" descr="C3-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1" y="0"/>
            <a:ext cx="6858000" cy="2515749"/>
          </a:xfrm>
          <a:prstGeom prst="rect">
            <a:avLst/>
          </a:prstGeom>
        </p:spPr>
      </p:pic>
      <p:sp>
        <p:nvSpPr>
          <p:cNvPr id="13" name="Rectangle 12"/>
          <p:cNvSpPr/>
          <p:nvPr userDrawn="1"/>
        </p:nvSpPr>
        <p:spPr>
          <a:xfrm>
            <a:off x="-1" y="2114495"/>
            <a:ext cx="9144001" cy="913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214937" cy="2066642"/>
          </a:xfrm>
          <a:prstGeom prst="rect">
            <a:avLst/>
          </a:prstGeom>
          <a:gradFill flip="none" rotWithShape="1">
            <a:gsLst>
              <a:gs pos="47000">
                <a:schemeClr val="bg1"/>
              </a:gs>
              <a:gs pos="100000">
                <a:schemeClr val="bg1">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3462" y="3023601"/>
            <a:ext cx="7546788" cy="1329266"/>
          </a:xfrm>
        </p:spPr>
        <p:txBody>
          <a:bodyPr>
            <a:normAutofit/>
          </a:bodyPr>
          <a:lstStyle>
            <a:lvl1pPr algn="ctr">
              <a:defRPr sz="3600">
                <a:solidFill>
                  <a:srgbClr val="3F3283"/>
                </a:solidFill>
              </a:defRPr>
            </a:lvl1pPr>
          </a:lstStyle>
          <a:p>
            <a:r>
              <a:rPr lang="en-US" dirty="0"/>
              <a:t>Click to edit Master title style</a:t>
            </a:r>
          </a:p>
        </p:txBody>
      </p:sp>
      <p:sp>
        <p:nvSpPr>
          <p:cNvPr id="3" name="Subtitle 2"/>
          <p:cNvSpPr>
            <a:spLocks noGrp="1"/>
          </p:cNvSpPr>
          <p:nvPr>
            <p:ph type="subTitle" idx="1"/>
          </p:nvPr>
        </p:nvSpPr>
        <p:spPr>
          <a:xfrm>
            <a:off x="819238" y="4329052"/>
            <a:ext cx="7531012" cy="1176067"/>
          </a:xfrm>
          <a:prstGeom prst="rect">
            <a:avLst/>
          </a:prstGeom>
        </p:spPr>
        <p:txBody>
          <a:bodyPr>
            <a:normAutofit/>
          </a:bodyPr>
          <a:lstStyle>
            <a:lvl1pPr marL="0" indent="0" algn="ctr">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0" y="6490686"/>
            <a:ext cx="3055938" cy="365125"/>
          </a:xfrm>
          <a:prstGeom prst="rect">
            <a:avLst/>
          </a:prstGeom>
        </p:spPr>
        <p:txBody>
          <a:bodyPr/>
          <a:lstStyle>
            <a:lvl1pPr>
              <a:defRPr sz="1100">
                <a:solidFill>
                  <a:schemeClr val="tx1">
                    <a:lumMod val="50000"/>
                    <a:lumOff val="50000"/>
                  </a:schemeClr>
                </a:solidFill>
              </a:defRPr>
            </a:lvl1pPr>
          </a:lstStyle>
          <a:p>
            <a:r>
              <a:rPr lang="en-US" dirty="0"/>
              <a:t>  // CONFIDENTIAL – DO NOT DISTRIBUTE //</a:t>
            </a:r>
          </a:p>
        </p:txBody>
      </p:sp>
      <p:sp>
        <p:nvSpPr>
          <p:cNvPr id="6"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9" name="Picture 8"/>
          <p:cNvPicPr>
            <a:picLocks noChangeAspect="1"/>
          </p:cNvPicPr>
          <p:nvPr userDrawn="1"/>
        </p:nvPicPr>
        <p:blipFill>
          <a:blip r:embed="rId3"/>
          <a:stretch>
            <a:fillRect/>
          </a:stretch>
        </p:blipFill>
        <p:spPr>
          <a:xfrm rot="10800000">
            <a:off x="0" y="2095668"/>
            <a:ext cx="9144000" cy="288493"/>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10111" y="439230"/>
            <a:ext cx="4893890" cy="1329246"/>
          </a:xfrm>
          <a:prstGeom prst="rect">
            <a:avLst/>
          </a:prstGeom>
        </p:spPr>
      </p:pic>
    </p:spTree>
    <p:extLst>
      <p:ext uri="{BB962C8B-B14F-4D97-AF65-F5344CB8AC3E}">
        <p14:creationId xmlns:p14="http://schemas.microsoft.com/office/powerpoint/2010/main" val="78588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3 Master Cover – PRINT">
    <p:spTree>
      <p:nvGrpSpPr>
        <p:cNvPr id="1" name=""/>
        <p:cNvGrpSpPr/>
        <p:nvPr/>
      </p:nvGrpSpPr>
      <p:grpSpPr>
        <a:xfrm>
          <a:off x="0" y="0"/>
          <a:ext cx="0" cy="0"/>
          <a:chOff x="0" y="0"/>
          <a:chExt cx="0" cy="0"/>
        </a:xfrm>
      </p:grpSpPr>
      <p:sp>
        <p:nvSpPr>
          <p:cNvPr id="2" name="Title 1"/>
          <p:cNvSpPr>
            <a:spLocks noGrp="1"/>
          </p:cNvSpPr>
          <p:nvPr>
            <p:ph type="ctrTitle"/>
          </p:nvPr>
        </p:nvSpPr>
        <p:spPr>
          <a:xfrm>
            <a:off x="803462" y="3023601"/>
            <a:ext cx="7546788" cy="1329266"/>
          </a:xfrm>
        </p:spPr>
        <p:txBody>
          <a:bodyPr>
            <a:normAutofit/>
          </a:bodyPr>
          <a:lstStyle>
            <a:lvl1pPr algn="ctr">
              <a:defRPr sz="3600">
                <a:solidFill>
                  <a:srgbClr val="3F3283"/>
                </a:solidFill>
              </a:defRPr>
            </a:lvl1pPr>
          </a:lstStyle>
          <a:p>
            <a:r>
              <a:rPr lang="en-US" dirty="0"/>
              <a:t>Click to edit Master title style</a:t>
            </a:r>
          </a:p>
        </p:txBody>
      </p:sp>
      <p:sp>
        <p:nvSpPr>
          <p:cNvPr id="3" name="Subtitle 2"/>
          <p:cNvSpPr>
            <a:spLocks noGrp="1"/>
          </p:cNvSpPr>
          <p:nvPr>
            <p:ph type="subTitle" idx="1"/>
          </p:nvPr>
        </p:nvSpPr>
        <p:spPr>
          <a:xfrm>
            <a:off x="819238" y="4329052"/>
            <a:ext cx="7531012" cy="1176067"/>
          </a:xfrm>
          <a:prstGeom prst="rect">
            <a:avLst/>
          </a:prstGeom>
        </p:spPr>
        <p:txBody>
          <a:bodyPr>
            <a:normAutofit/>
          </a:bodyPr>
          <a:lstStyle>
            <a:lvl1pPr marL="0" indent="0" algn="ctr">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0" y="6490686"/>
            <a:ext cx="3055938" cy="365125"/>
          </a:xfrm>
          <a:prstGeom prst="rect">
            <a:avLst/>
          </a:prstGeom>
        </p:spPr>
        <p:txBody>
          <a:bodyPr/>
          <a:lstStyle>
            <a:lvl1pPr>
              <a:defRPr sz="1100">
                <a:solidFill>
                  <a:schemeClr val="tx1">
                    <a:lumMod val="50000"/>
                    <a:lumOff val="50000"/>
                  </a:schemeClr>
                </a:solidFill>
              </a:defRPr>
            </a:lvl1pPr>
          </a:lstStyle>
          <a:p>
            <a:r>
              <a:rPr lang="en-US" dirty="0"/>
              <a:t>  // CONFIDENTIAL – DO NOT DISTRIBUTE //</a:t>
            </a:r>
          </a:p>
        </p:txBody>
      </p:sp>
      <p:sp>
        <p:nvSpPr>
          <p:cNvPr id="6"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13" name="Picture 12"/>
          <p:cNvPicPr>
            <a:picLocks noChangeAspect="1"/>
          </p:cNvPicPr>
          <p:nvPr userDrawn="1"/>
        </p:nvPicPr>
        <p:blipFill>
          <a:blip r:embed="rId2"/>
          <a:stretch>
            <a:fillRect/>
          </a:stretch>
        </p:blipFill>
        <p:spPr>
          <a:xfrm rot="10800000">
            <a:off x="0" y="2095668"/>
            <a:ext cx="9144000" cy="28849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0111" y="439230"/>
            <a:ext cx="4893890" cy="1329246"/>
          </a:xfrm>
          <a:prstGeom prst="rect">
            <a:avLst/>
          </a:prstGeom>
        </p:spPr>
      </p:pic>
    </p:spTree>
    <p:extLst>
      <p:ext uri="{BB962C8B-B14F-4D97-AF65-F5344CB8AC3E}">
        <p14:creationId xmlns:p14="http://schemas.microsoft.com/office/powerpoint/2010/main" val="52057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Brockton ">
    <p:spTree>
      <p:nvGrpSpPr>
        <p:cNvPr id="1" name=""/>
        <p:cNvGrpSpPr/>
        <p:nvPr/>
      </p:nvGrpSpPr>
      <p:grpSpPr>
        <a:xfrm>
          <a:off x="0" y="0"/>
          <a:ext cx="0" cy="0"/>
          <a:chOff x="0" y="0"/>
          <a:chExt cx="0" cy="0"/>
        </a:xfrm>
      </p:grpSpPr>
      <p:sp>
        <p:nvSpPr>
          <p:cNvPr id="2" name="Title 1"/>
          <p:cNvSpPr>
            <a:spLocks noGrp="1"/>
          </p:cNvSpPr>
          <p:nvPr>
            <p:ph type="title"/>
          </p:nvPr>
        </p:nvSpPr>
        <p:spPr>
          <a:xfrm>
            <a:off x="1" y="4662485"/>
            <a:ext cx="7974856" cy="569387"/>
          </a:xfrm>
          <a:solidFill>
            <a:srgbClr val="3F3283"/>
          </a:solidFill>
          <a:ln>
            <a:noFill/>
          </a:ln>
        </p:spPr>
        <p:txBody>
          <a:bodyPr wrap="square" lIns="457200" rIns="91440" bIns="91440" anchor="ctr">
            <a:spAutoFit/>
          </a:bodyPr>
          <a:lstStyle>
            <a:lvl1pPr algn="l">
              <a:defRPr sz="2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41941"/>
            <a:ext cx="6813144"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descr="Screen Shot 2017-10-13 at 5.41.04 P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30" y="1878632"/>
            <a:ext cx="7288382" cy="1898478"/>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299359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pe Cod">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08606" y="1653724"/>
            <a:ext cx="6971775" cy="199770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195454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HC Franklin County">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5" name="Picture 4" descr="C3_Lockup_FranklinCount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8553" y="1496107"/>
            <a:ext cx="7627966" cy="2314078"/>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5457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harlesRiver HC">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CharlesRive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9488" y="1428819"/>
            <a:ext cx="7825194" cy="2394595"/>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3754291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imock">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5" name="Picture 4" descr="C3_Lockup_Dimo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6527" y="1442049"/>
            <a:ext cx="7333177" cy="232183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2929469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ast Boston">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EastBosto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8280" y="1633880"/>
            <a:ext cx="7540722" cy="2295371"/>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125112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MK">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Kenned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608" y="1369640"/>
            <a:ext cx="7408467" cy="2288401"/>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409679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Family Health Worcester">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Worceste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2" y="1356055"/>
            <a:ext cx="7673055" cy="2335062"/>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pic>
        <p:nvPicPr>
          <p:cNvPr id="9" name="Picture 8" descr="Screen Shot 2017-11-07 at 10.14.22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88266" y="1808833"/>
            <a:ext cx="2705414" cy="1146284"/>
          </a:xfrm>
          <a:prstGeom prst="rect">
            <a:avLst/>
          </a:prstGeom>
        </p:spPr>
      </p:pic>
    </p:spTree>
    <p:extLst>
      <p:ext uri="{BB962C8B-B14F-4D97-AF65-F5344CB8AC3E}">
        <p14:creationId xmlns:p14="http://schemas.microsoft.com/office/powerpoint/2010/main" val="1926821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Fenway Health">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5" name="Picture 4" descr="C3_Lockup_Fenway.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14388" y="1253937"/>
            <a:ext cx="7679669" cy="235780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1125323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Hilltown">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Hilltow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2830" y="1293977"/>
            <a:ext cx="7348934" cy="2364064"/>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4279633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Holyoke">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Holyok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0535" y="1271397"/>
            <a:ext cx="7487844" cy="2386644"/>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256891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Lynn CHC">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Lynn.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393" y="1360970"/>
            <a:ext cx="7679669" cy="2469060"/>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2629695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ew Health">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4" name="Picture 3" descr="C3_Lockup_NewHealth.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8397" y="1481738"/>
            <a:ext cx="7679671" cy="2342693"/>
          </a:xfrm>
          <a:prstGeom prst="rect">
            <a:avLst/>
          </a:prstGeom>
        </p:spPr>
      </p:pic>
      <p:pic>
        <p:nvPicPr>
          <p:cNvPr id="7" name="Picture 6"/>
          <p:cNvPicPr>
            <a:picLocks noChangeAspect="1"/>
          </p:cNvPicPr>
          <p:nvPr userDrawn="1"/>
        </p:nvPicPr>
        <p:blipFill>
          <a:blip r:embed="rId3"/>
          <a:stretch>
            <a:fillRect/>
          </a:stretch>
        </p:blipFill>
        <p:spPr>
          <a:xfrm>
            <a:off x="0" y="0"/>
            <a:ext cx="9144000" cy="288493"/>
          </a:xfrm>
          <a:prstGeom prst="rect">
            <a:avLst/>
          </a:prstGeom>
        </p:spPr>
      </p:pic>
      <p:sp>
        <p:nvSpPr>
          <p:cNvPr id="9" name="Rectangle 8"/>
          <p:cNvSpPr/>
          <p:nvPr/>
        </p:nvSpPr>
        <p:spPr>
          <a:xfrm>
            <a:off x="5264727" y="1916217"/>
            <a:ext cx="1799776" cy="1184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90962" y="1981298"/>
            <a:ext cx="1543390" cy="1020332"/>
          </a:xfrm>
          <a:prstGeom prst="rect">
            <a:avLst/>
          </a:prstGeom>
        </p:spPr>
      </p:pic>
    </p:spTree>
    <p:extLst>
      <p:ext uri="{BB962C8B-B14F-4D97-AF65-F5344CB8AC3E}">
        <p14:creationId xmlns:p14="http://schemas.microsoft.com/office/powerpoint/2010/main" val="1874299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NoShore HC">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4655" y="1779409"/>
            <a:ext cx="6923121" cy="1833111"/>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3249174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Upham's Corner">
    <p:spTree>
      <p:nvGrpSpPr>
        <p:cNvPr id="1" name=""/>
        <p:cNvGrpSpPr/>
        <p:nvPr/>
      </p:nvGrpSpPr>
      <p:grpSpPr>
        <a:xfrm>
          <a:off x="0" y="0"/>
          <a:ext cx="0" cy="0"/>
          <a:chOff x="0" y="0"/>
          <a:chExt cx="0" cy="0"/>
        </a:xfrm>
      </p:grpSpPr>
      <p:sp>
        <p:nvSpPr>
          <p:cNvPr id="2" name="Title 1"/>
          <p:cNvSpPr>
            <a:spLocks noGrp="1"/>
          </p:cNvSpPr>
          <p:nvPr>
            <p:ph type="title"/>
          </p:nvPr>
        </p:nvSpPr>
        <p:spPr>
          <a:xfrm>
            <a:off x="1" y="4810452"/>
            <a:ext cx="7974856" cy="723275"/>
          </a:xfrm>
          <a:solidFill>
            <a:srgbClr val="3F3283"/>
          </a:solidFill>
          <a:ln>
            <a:noFill/>
          </a:ln>
        </p:spPr>
        <p:txBody>
          <a:bodyPr wrap="square" lIns="457200" rIns="91440" bIns="91440" anchor="ctr">
            <a:spAutoFit/>
          </a:bodyPr>
          <a:lstStyle>
            <a:lvl1pPr algn="l">
              <a:defRPr sz="38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0" y="5875016"/>
            <a:ext cx="3755706" cy="538609"/>
          </a:xfrm>
          <a:prstGeom prst="rect">
            <a:avLst/>
          </a:prstGeom>
          <a:solidFill>
            <a:srgbClr val="327B60"/>
          </a:solidFill>
          <a:ln>
            <a:noFill/>
          </a:ln>
        </p:spPr>
        <p:txBody>
          <a:bodyPr wrap="square" lIns="457200" tIns="91440" bIns="137160" anchor="ctr">
            <a:sp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6775" y="1632726"/>
            <a:ext cx="7169619" cy="1972396"/>
          </a:xfrm>
          <a:prstGeom prst="rect">
            <a:avLst/>
          </a:prstGeom>
        </p:spPr>
      </p:pic>
      <p:pic>
        <p:nvPicPr>
          <p:cNvPr id="7" name="Picture 6"/>
          <p:cNvPicPr>
            <a:picLocks noChangeAspect="1"/>
          </p:cNvPicPr>
          <p:nvPr userDrawn="1"/>
        </p:nvPicPr>
        <p:blipFill>
          <a:blip r:embed="rId3"/>
          <a:stretch>
            <a:fillRect/>
          </a:stretch>
        </p:blipFill>
        <p:spPr>
          <a:xfrm rot="10800000">
            <a:off x="0" y="0"/>
            <a:ext cx="9144000" cy="288493"/>
          </a:xfrm>
          <a:prstGeom prst="rect">
            <a:avLst/>
          </a:prstGeom>
        </p:spPr>
      </p:pic>
    </p:spTree>
    <p:extLst>
      <p:ext uri="{BB962C8B-B14F-4D97-AF65-F5344CB8AC3E}">
        <p14:creationId xmlns:p14="http://schemas.microsoft.com/office/powerpoint/2010/main" val="732873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5 Locations – Logos">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9" name="Picture 8" descr="C3_Lockup_ALL-3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2536"/>
            <a:ext cx="9144000" cy="6266923"/>
          </a:xfrm>
          <a:prstGeom prst="rect">
            <a:avLst/>
          </a:prstGeom>
        </p:spPr>
      </p:pic>
      <p:pic>
        <p:nvPicPr>
          <p:cNvPr id="5" name="Picture 4"/>
          <p:cNvPicPr>
            <a:picLocks noChangeAspect="1"/>
          </p:cNvPicPr>
          <p:nvPr userDrawn="1"/>
        </p:nvPicPr>
        <p:blipFill>
          <a:blip r:embed="rId3"/>
          <a:stretch>
            <a:fillRect/>
          </a:stretch>
        </p:blipFill>
        <p:spPr>
          <a:xfrm rot="10800000">
            <a:off x="0" y="0"/>
            <a:ext cx="9144000" cy="288493"/>
          </a:xfrm>
          <a:prstGeom prst="rect">
            <a:avLst/>
          </a:prstGeom>
        </p:spPr>
      </p:pic>
      <p:pic>
        <p:nvPicPr>
          <p:cNvPr id="6" name="Picture 5" descr="Screen Shot 2017-11-07 at 10.14.22 AM.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62579" y="2295166"/>
            <a:ext cx="1969734" cy="834576"/>
          </a:xfrm>
          <a:prstGeom prst="rect">
            <a:avLst/>
          </a:prstGeom>
        </p:spPr>
      </p:pic>
    </p:spTree>
    <p:extLst>
      <p:ext uri="{BB962C8B-B14F-4D97-AF65-F5344CB8AC3E}">
        <p14:creationId xmlns:p14="http://schemas.microsoft.com/office/powerpoint/2010/main" val="3086487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60002" y="306195"/>
            <a:ext cx="8650983" cy="1143000"/>
          </a:xfrm>
        </p:spPr>
        <p:txBody>
          <a:bodyPr/>
          <a:lstStyle/>
          <a:p>
            <a:r>
              <a:rPr lang="en-US" dirty="0"/>
              <a:t>Click to edit Master title style</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
        <p:nvSpPr>
          <p:cNvPr id="15" name="Content Placeholder 3"/>
          <p:cNvSpPr>
            <a:spLocks noGrp="1"/>
          </p:cNvSpPr>
          <p:nvPr>
            <p:ph sz="quarter" idx="15"/>
          </p:nvPr>
        </p:nvSpPr>
        <p:spPr>
          <a:xfrm>
            <a:off x="336323" y="1538976"/>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6"/>
          </p:nvPr>
        </p:nvSpPr>
        <p:spPr>
          <a:xfrm>
            <a:off x="4648200" y="1538976"/>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85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port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60003" y="306195"/>
            <a:ext cx="8614122" cy="977096"/>
          </a:xfrm>
        </p:spPr>
        <p:txBody>
          <a:bodyPr>
            <a:normAutofit/>
          </a:bodyPr>
          <a:lstStyle>
            <a:lvl1pPr>
              <a:defRPr sz="2400"/>
            </a:lvl1pPr>
          </a:lstStyle>
          <a:p>
            <a:r>
              <a:rPr lang="en-US" dirty="0"/>
              <a:t>Click to edit Master title style</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
        <p:nvSpPr>
          <p:cNvPr id="17" name="Content Placeholder 3"/>
          <p:cNvSpPr>
            <a:spLocks noGrp="1"/>
          </p:cNvSpPr>
          <p:nvPr>
            <p:ph sz="quarter" idx="15"/>
          </p:nvPr>
        </p:nvSpPr>
        <p:spPr>
          <a:xfrm>
            <a:off x="336323" y="1377346"/>
            <a:ext cx="4175700" cy="4626290"/>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quarter" idx="16"/>
          </p:nvPr>
        </p:nvSpPr>
        <p:spPr>
          <a:xfrm>
            <a:off x="4648200" y="1377346"/>
            <a:ext cx="4175700" cy="4626290"/>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239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Content Placeholder 3"/>
          <p:cNvSpPr>
            <a:spLocks noGrp="1"/>
          </p:cNvSpPr>
          <p:nvPr>
            <p:ph sz="quarter" idx="15"/>
          </p:nvPr>
        </p:nvSpPr>
        <p:spPr>
          <a:xfrm>
            <a:off x="336323" y="2180337"/>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quarter" idx="16"/>
          </p:nvPr>
        </p:nvSpPr>
        <p:spPr>
          <a:xfrm>
            <a:off x="4648200" y="2180337"/>
            <a:ext cx="4175700" cy="3951288"/>
          </a:xfrm>
          <a:prstGeom prst="rect">
            <a:avLst/>
          </a:prstGeom>
        </p:spPr>
        <p:txBody>
          <a:bodyPr>
            <a:normAutofit/>
          </a:bodyPr>
          <a:lstStyle>
            <a:lvl1pPr>
              <a:defRPr sz="2400"/>
            </a:lvl1pPr>
            <a:lvl2pPr marL="577850" indent="-231775">
              <a:defRPr sz="2000"/>
            </a:lvl2pPr>
            <a:lvl3pPr marL="796925" indent="-174625" defTabSz="685800">
              <a:defRPr sz="1800"/>
            </a:lvl3pPr>
            <a:lvl4pPr marL="1027113" indent="-165100">
              <a:defRPr sz="1600"/>
            </a:lvl4pPr>
            <a:lvl5pPr marL="1258888" indent="-173038" defTabSz="80645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0003" y="306195"/>
            <a:ext cx="8614122"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37863" y="1535113"/>
            <a:ext cx="4170363" cy="639763"/>
          </a:xfrm>
          <a:prstGeom prst="rect">
            <a:avLst/>
          </a:prstGeom>
        </p:spPr>
        <p:txBody>
          <a:bodyPr anchor="b"/>
          <a:lstStyle>
            <a:lvl1pPr marL="0" indent="0">
              <a:buNone/>
              <a:defRPr sz="2400" b="1">
                <a:solidFill>
                  <a:srgbClr val="327B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36823" y="1535113"/>
            <a:ext cx="4205278" cy="639763"/>
          </a:xfrm>
          <a:prstGeom prst="rect">
            <a:avLst/>
          </a:prstGeom>
        </p:spPr>
        <p:txBody>
          <a:bodyPr anchor="b"/>
          <a:lstStyle>
            <a:lvl1pPr marL="0" indent="0">
              <a:buNone/>
              <a:defRPr sz="2400" b="1">
                <a:solidFill>
                  <a:srgbClr val="327B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2066355A-084C-D24E-9AD2-7E4FC41EA627}" type="slidenum">
              <a:rPr lang="en-US" smtClean="0"/>
              <a:pPr/>
              <a:t>‹#›</a:t>
            </a:fld>
            <a:endParaRPr lang="en-US"/>
          </a:p>
        </p:txBody>
      </p:sp>
      <p:pic>
        <p:nvPicPr>
          <p:cNvPr id="12" name="Picture 11"/>
          <p:cNvPicPr>
            <a:picLocks noChangeAspect="1"/>
          </p:cNvPicPr>
          <p:nvPr userDrawn="1"/>
        </p:nvPicPr>
        <p:blipFill>
          <a:blip r:embed="rId2"/>
          <a:stretch>
            <a:fillRect/>
          </a:stretch>
        </p:blipFill>
        <p:spPr>
          <a:xfrm rot="10800000">
            <a:off x="0" y="0"/>
            <a:ext cx="9144000" cy="288493"/>
          </a:xfrm>
          <a:prstGeom prst="rect">
            <a:avLst/>
          </a:prstGeom>
        </p:spPr>
      </p:pic>
      <p:sp>
        <p:nvSpPr>
          <p:cNvPr id="13"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14" name="Pictur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159320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0003" y="306195"/>
            <a:ext cx="8685560" cy="1143000"/>
          </a:xfrm>
        </p:spPr>
        <p:txBody>
          <a:bodyPr/>
          <a:lstStyle/>
          <a:p>
            <a:r>
              <a:rPr lang="en-US"/>
              <a:t>Click to edit Master title style</a:t>
            </a:r>
          </a:p>
        </p:txBody>
      </p:sp>
      <p:sp>
        <p:nvSpPr>
          <p:cNvPr id="6"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rot="10800000">
            <a:off x="0" y="0"/>
            <a:ext cx="9144000" cy="288493"/>
          </a:xfrm>
          <a:prstGeom prst="rect">
            <a:avLst/>
          </a:prstGeom>
        </p:spPr>
      </p:pic>
      <p:sp>
        <p:nvSpPr>
          <p:cNvPr id="10"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3020793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rot="10800000">
            <a:off x="0" y="0"/>
            <a:ext cx="9144000" cy="288493"/>
          </a:xfrm>
          <a:prstGeom prst="rect">
            <a:avLst/>
          </a:prstGeom>
        </p:spPr>
      </p:pic>
      <p:sp>
        <p:nvSpPr>
          <p:cNvPr id="9"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469237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Content Placeholder 3"/>
          <p:cNvSpPr>
            <a:spLocks noGrp="1"/>
          </p:cNvSpPr>
          <p:nvPr>
            <p:ph sz="quarter" idx="13"/>
          </p:nvPr>
        </p:nvSpPr>
        <p:spPr>
          <a:xfrm>
            <a:off x="3575051" y="674720"/>
            <a:ext cx="5386388" cy="545144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295933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5875" y="4800600"/>
            <a:ext cx="6810375"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285875" y="612775"/>
            <a:ext cx="681037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285875" y="5367338"/>
            <a:ext cx="6810375"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lvl1pPr>
          </a:lstStyle>
          <a:p>
            <a:fld id="{AF88E988-FB04-AB4E-BE5A-59F242AF7F7A}"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rot="10800000">
            <a:off x="0" y="0"/>
            <a:ext cx="9144000" cy="288493"/>
          </a:xfrm>
          <a:prstGeom prst="rect">
            <a:avLst/>
          </a:prstGeom>
        </p:spPr>
      </p:pic>
      <p:sp>
        <p:nvSpPr>
          <p:cNvPr id="12" name="Date Placeholder 3"/>
          <p:cNvSpPr>
            <a:spLocks noGrp="1"/>
          </p:cNvSpPr>
          <p:nvPr>
            <p:ph type="dt" sz="half" idx="10"/>
          </p:nvPr>
        </p:nvSpPr>
        <p:spPr>
          <a:xfrm>
            <a:off x="1635128" y="6429371"/>
            <a:ext cx="2825750" cy="365125"/>
          </a:xfrm>
          <a:prstGeom prst="rect">
            <a:avLst/>
          </a:prstGeom>
        </p:spPr>
        <p:txBody>
          <a:bodyPr/>
          <a:lstStyle>
            <a:lvl1pPr>
              <a:defRPr sz="1100">
                <a:solidFill>
                  <a:srgbClr val="327B60"/>
                </a:solidFill>
              </a:defRPr>
            </a:lvl1pPr>
          </a:lstStyle>
          <a:p>
            <a:r>
              <a:rPr lang="en-US" dirty="0"/>
              <a:t>  CONFIDENTIAL – DO NOT DISTRIBUTE</a:t>
            </a: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9926" y="6332669"/>
            <a:ext cx="1415512" cy="384472"/>
          </a:xfrm>
          <a:prstGeom prst="rect">
            <a:avLst/>
          </a:prstGeom>
        </p:spPr>
      </p:pic>
    </p:spTree>
    <p:extLst>
      <p:ext uri="{BB962C8B-B14F-4D97-AF65-F5344CB8AC3E}">
        <p14:creationId xmlns:p14="http://schemas.microsoft.com/office/powerpoint/2010/main" val="3827868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E0D85F-64CC-C349-9FE3-1161E2F49606}"/>
              </a:ext>
            </a:extLst>
          </p:cNvPr>
          <p:cNvSpPr/>
          <p:nvPr/>
        </p:nvSpPr>
        <p:spPr>
          <a:xfrm>
            <a:off x="0" y="5989903"/>
            <a:ext cx="9143999" cy="86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34DF430-50DA-4DFA-8EFF-1986FDD49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26" y="5822261"/>
            <a:ext cx="3059184" cy="981391"/>
          </a:xfrm>
          <a:prstGeom prst="rect">
            <a:avLst/>
          </a:prstGeom>
        </p:spPr>
      </p:pic>
      <p:pic>
        <p:nvPicPr>
          <p:cNvPr id="13" name="Picture 12">
            <a:extLst>
              <a:ext uri="{FF2B5EF4-FFF2-40B4-BE49-F238E27FC236}">
                <a16:creationId xmlns:a16="http://schemas.microsoft.com/office/drawing/2014/main" id="{8E49F86C-15E2-A24A-B876-E7B375C99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7285" y="6398280"/>
            <a:ext cx="2613345" cy="345882"/>
          </a:xfrm>
          <a:prstGeom prst="rect">
            <a:avLst/>
          </a:prstGeom>
        </p:spPr>
      </p:pic>
      <p:graphicFrame>
        <p:nvGraphicFramePr>
          <p:cNvPr id="2" name="Object 1" hidden="1"/>
          <p:cNvGraphicFramePr>
            <a:graphicFrameLocks/>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
                  <p:embed/>
                </p:oleObj>
              </mc:Choice>
              <mc:Fallback>
                <p:oleObj name="think-cell Slide" r:id="rId6" imgW="360" imgH="360" progId="">
                  <p:embed/>
                  <p:pic>
                    <p:nvPicPr>
                      <p:cNvPr id="2" name="Object 1" hidden="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custDataLst>
              <p:tags r:id="rId2"/>
            </p:custDataLst>
          </p:nvPr>
        </p:nvGrpSpPr>
        <p:grpSpPr bwMode="auto">
          <a:xfrm>
            <a:off x="4793382" y="3510135"/>
            <a:ext cx="4197408"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r>
                <a:rPr lang="en-US" sz="1400" dirty="0">
                  <a:solidFill>
                    <a:srgbClr val="335490">
                      <a:lumMod val="50000"/>
                    </a:srgbClr>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r>
                <a:rPr lang="en-US" sz="1400" dirty="0">
                  <a:solidFill>
                    <a:srgbClr val="335490">
                      <a:lumMod val="50000"/>
                    </a:srgbClr>
                  </a:solidFill>
                  <a:latin typeface="Arial"/>
                </a:rPr>
                <a:t>Date</a:t>
              </a:r>
            </a:p>
          </p:txBody>
        </p:sp>
      </p:grpSp>
      <p:pic>
        <p:nvPicPr>
          <p:cNvPr id="15" name="Picture 14" descr="A close up of a person&#10;&#10;Description automatically generated">
            <a:extLst>
              <a:ext uri="{FF2B5EF4-FFF2-40B4-BE49-F238E27FC236}">
                <a16:creationId xmlns:a16="http://schemas.microsoft.com/office/drawing/2014/main" id="{E8B2CF29-E75C-E44F-BC25-E304E855E3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 y="2202651"/>
            <a:ext cx="8915400" cy="3733800"/>
          </a:xfrm>
          <a:prstGeom prst="rect">
            <a:avLst/>
          </a:prstGeom>
        </p:spPr>
      </p:pic>
      <p:sp>
        <p:nvSpPr>
          <p:cNvPr id="16" name="Title 1">
            <a:extLst>
              <a:ext uri="{FF2B5EF4-FFF2-40B4-BE49-F238E27FC236}">
                <a16:creationId xmlns:a16="http://schemas.microsoft.com/office/drawing/2014/main" id="{67C6149D-667F-DC42-AF76-5761FEFD5BDC}"/>
              </a:ext>
            </a:extLst>
          </p:cNvPr>
          <p:cNvSpPr>
            <a:spLocks noGrp="1"/>
          </p:cNvSpPr>
          <p:nvPr>
            <p:ph type="ctrTitle"/>
          </p:nvPr>
        </p:nvSpPr>
        <p:spPr>
          <a:xfrm>
            <a:off x="654050" y="269875"/>
            <a:ext cx="7772400" cy="744295"/>
          </a:xfrm>
        </p:spPr>
        <p:txBody>
          <a:bodyPr/>
          <a:lstStyle>
            <a:lvl1pPr algn="ctr">
              <a:defRPr sz="3600">
                <a:latin typeface="+mj-lt"/>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606011C3-E86E-6642-99D6-F1730453EF5A}"/>
              </a:ext>
            </a:extLst>
          </p:cNvPr>
          <p:cNvSpPr>
            <a:spLocks noGrp="1"/>
          </p:cNvSpPr>
          <p:nvPr>
            <p:ph type="subTitle" idx="1"/>
          </p:nvPr>
        </p:nvSpPr>
        <p:spPr>
          <a:xfrm>
            <a:off x="1422790" y="1077856"/>
            <a:ext cx="6400800" cy="499985"/>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B59AD1AD-1560-A547-AAC2-C5029AE1BE06}"/>
              </a:ext>
            </a:extLst>
          </p:cNvPr>
          <p:cNvCxnSpPr/>
          <p:nvPr/>
        </p:nvCxnSpPr>
        <p:spPr>
          <a:xfrm>
            <a:off x="457200" y="1009485"/>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96BEDBB-ACD0-4920-910B-C27C2CBDDA05}"/>
              </a:ext>
            </a:extLst>
          </p:cNvPr>
          <p:cNvSpPr>
            <a:spLocks noGrp="1"/>
          </p:cNvSpPr>
          <p:nvPr>
            <p:ph type="body" sz="quarter" idx="10" hasCustomPrompt="1"/>
          </p:nvPr>
        </p:nvSpPr>
        <p:spPr>
          <a:xfrm>
            <a:off x="4267200" y="1582927"/>
            <a:ext cx="4419600" cy="538096"/>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50000"/>
              </a:lnSpc>
              <a:buFontTx/>
              <a:buNone/>
              <a:defRPr lang="en-US" sz="2600" i="1" kern="0" baseline="0" dirty="0">
                <a:latin typeface="Calibri" panose="020F0502020204030204" pitchFamily="34" charset="0"/>
                <a:cs typeface="Calibri" panose="020F0502020204030204" pitchFamily="34" charset="0"/>
              </a:defRPr>
            </a:lvl1pPr>
          </a:lstStyle>
          <a:p>
            <a:pPr marL="0" lvl="0" indent="0" algn="r" defTabSz="913429" fontAlgn="base">
              <a:spcBef>
                <a:spcPct val="0"/>
              </a:spcBef>
              <a:spcAft>
                <a:spcPct val="0"/>
              </a:spcAft>
              <a:buClr>
                <a:schemeClr val="tx1"/>
              </a:buClr>
            </a:pPr>
            <a:r>
              <a:rPr lang="en-US" dirty="0"/>
              <a:t>Presenter Name</a:t>
            </a:r>
          </a:p>
        </p:txBody>
      </p:sp>
      <p:sp>
        <p:nvSpPr>
          <p:cNvPr id="23" name="Text Placeholder 3">
            <a:extLst>
              <a:ext uri="{FF2B5EF4-FFF2-40B4-BE49-F238E27FC236}">
                <a16:creationId xmlns:a16="http://schemas.microsoft.com/office/drawing/2014/main" id="{A1538956-28D3-4C5E-AF8E-3FCDBDB1A2AE}"/>
              </a:ext>
            </a:extLst>
          </p:cNvPr>
          <p:cNvSpPr>
            <a:spLocks noGrp="1"/>
          </p:cNvSpPr>
          <p:nvPr>
            <p:ph type="body" sz="quarter" idx="11" hasCustomPrompt="1"/>
          </p:nvPr>
        </p:nvSpPr>
        <p:spPr>
          <a:xfrm>
            <a:off x="4267199" y="2121094"/>
            <a:ext cx="4419600" cy="413959"/>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lnSpc>
                <a:spcPct val="150000"/>
              </a:lnSpc>
              <a:buFontTx/>
              <a:buNone/>
              <a:defRPr lang="en-US" sz="2000" i="1" kern="0" baseline="0" dirty="0">
                <a:latin typeface="Calibri" panose="020F0502020204030204" pitchFamily="34" charset="0"/>
                <a:cs typeface="Calibri" panose="020F0502020204030204" pitchFamily="34" charset="0"/>
              </a:defRPr>
            </a:lvl1pPr>
          </a:lstStyle>
          <a:p>
            <a:pPr marL="0" lvl="0" indent="0" algn="r" defTabSz="913429" fontAlgn="base">
              <a:spcBef>
                <a:spcPct val="0"/>
              </a:spcBef>
              <a:spcAft>
                <a:spcPct val="0"/>
              </a:spcAft>
              <a:buClr>
                <a:schemeClr val="tx1"/>
              </a:buClr>
            </a:pPr>
            <a:r>
              <a:rPr lang="en-US" dirty="0"/>
              <a:t>Presenter Title</a:t>
            </a:r>
          </a:p>
        </p:txBody>
      </p:sp>
      <p:sp>
        <p:nvSpPr>
          <p:cNvPr id="31" name="Slide Number Placeholder 5">
            <a:extLst>
              <a:ext uri="{FF2B5EF4-FFF2-40B4-BE49-F238E27FC236}">
                <a16:creationId xmlns:a16="http://schemas.microsoft.com/office/drawing/2014/main" id="{2C64BAA5-20A2-408B-AE2E-BC7D52E5D644}"/>
              </a:ext>
            </a:extLst>
          </p:cNvPr>
          <p:cNvSpPr>
            <a:spLocks noGrp="1"/>
          </p:cNvSpPr>
          <p:nvPr>
            <p:ph type="sldNum" sz="quarter" idx="4"/>
          </p:nvPr>
        </p:nvSpPr>
        <p:spPr>
          <a:xfrm>
            <a:off x="8514000" y="6616743"/>
            <a:ext cx="629999" cy="241257"/>
          </a:xfrm>
          <a:prstGeom prst="rect">
            <a:avLst/>
          </a:prstGeom>
        </p:spPr>
        <p:txBody>
          <a:bodyPr vert="horz" lIns="91440" tIns="45720" rIns="91440" bIns="45720" rtlCol="0" anchor="ctr"/>
          <a:lstStyle>
            <a:lvl1pPr algn="r">
              <a:defRPr sz="1050" b="1">
                <a:solidFill>
                  <a:srgbClr val="2B328B"/>
                </a:solidFill>
                <a:latin typeface="+mn-lt"/>
                <a:cs typeface="Arial" panose="020B0604020202020204" pitchFamily="34" charset="0"/>
              </a:defRPr>
            </a:lvl1pPr>
          </a:lstStyle>
          <a:p>
            <a:fld id="{19C53C9C-56FF-496C-B7DA-01BF69D25325}" type="slidenum">
              <a:rPr lang="en-US" smtClean="0"/>
              <a:t>‹#›</a:t>
            </a:fld>
            <a:endParaRPr lang="en-US"/>
          </a:p>
        </p:txBody>
      </p:sp>
    </p:spTree>
    <p:extLst>
      <p:ext uri="{BB962C8B-B14F-4D97-AF65-F5344CB8AC3E}">
        <p14:creationId xmlns:p14="http://schemas.microsoft.com/office/powerpoint/2010/main" val="2807923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pic>
        <p:nvPicPr>
          <p:cNvPr id="21" name="Picture 20" descr="A close up of a person&#10;&#10;Description automatically generated">
            <a:extLst>
              <a:ext uri="{FF2B5EF4-FFF2-40B4-BE49-F238E27FC236}">
                <a16:creationId xmlns:a16="http://schemas.microsoft.com/office/drawing/2014/main" id="{A90C293C-4052-452B-92AF-80AF97E6806B}"/>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5">
                    <a14:imgEffect>
                      <a14:backgroundRemoval t="4397" b="99023" l="1298" r="49317">
                        <a14:foregroundMark x1="4645" y1="50977" x2="14276" y2="80945"/>
                        <a14:foregroundMark x1="14276" y1="80945" x2="19262" y2="73290"/>
                        <a14:foregroundMark x1="19262" y1="73290" x2="21721" y2="48860"/>
                        <a14:foregroundMark x1="21721" y1="48860" x2="21448" y2="38925"/>
                        <a14:foregroundMark x1="21448" y1="38925" x2="16598" y2="32573"/>
                        <a14:foregroundMark x1="16667" y1="34528" x2="21516" y2="63844"/>
                        <a14:foregroundMark x1="21516" y1="63844" x2="20765" y2="77524"/>
                        <a14:foregroundMark x1="36407" y1="92671" x2="24795" y2="44300"/>
                        <a14:foregroundMark x1="24795" y1="44300" x2="24590" y2="42020"/>
                        <a14:foregroundMark x1="43169" y1="96580" x2="17350" y2="91368"/>
                        <a14:foregroundMark x1="17350" y1="91368" x2="16598" y2="92020"/>
                        <a14:foregroundMark x1="42964" y1="97231" x2="47404" y2="96091"/>
                        <a14:foregroundMark x1="47404" y1="96091" x2="49317" y2="97720"/>
                        <a14:foregroundMark x1="37773" y1="89088" x2="1434" y2="84365"/>
                        <a14:foregroundMark x1="6421" y1="94625" x2="2527" y2="55212"/>
                        <a14:foregroundMark x1="2527" y1="55212" x2="2391" y2="42997"/>
                        <a14:foregroundMark x1="14344" y1="70195" x2="23224" y2="35831"/>
                        <a14:foregroundMark x1="23224" y1="35831" x2="23087" y2="20358"/>
                        <a14:foregroundMark x1="23019" y1="18893" x2="23975" y2="6678"/>
                        <a14:foregroundMark x1="23975" y1="27362" x2="32650" y2="39577"/>
                        <a14:foregroundMark x1="32650" y1="39577" x2="33128" y2="40879"/>
                        <a14:foregroundMark x1="26503" y1="39414" x2="30055" y2="30130"/>
                        <a14:foregroundMark x1="30055" y1="30130" x2="47063" y2="15961"/>
                        <a14:foregroundMark x1="25956" y1="28339" x2="5533" y2="9772"/>
                        <a14:foregroundMark x1="5533" y1="9772" x2="5123" y2="10261"/>
                        <a14:foregroundMark x1="15232" y1="29805" x2="7650" y2="28990"/>
                        <a14:foregroundMark x1="20560" y1="35505" x2="4098" y2="30619"/>
                        <a14:foregroundMark x1="4098" y1="50326" x2="137" y2="29805"/>
                        <a14:foregroundMark x1="137" y1="29805" x2="956" y2="21010"/>
                        <a14:foregroundMark x1="956" y1="21010" x2="5123" y2="6352"/>
                        <a14:foregroundMark x1="5123" y1="6352" x2="7923" y2="163"/>
                        <a14:foregroundMark x1="7923" y1="163" x2="40505" y2="4560"/>
                        <a14:foregroundMark x1="40505" y1="4560" x2="49044" y2="16287"/>
                        <a14:foregroundMark x1="49044" y1="16287" x2="49180" y2="31107"/>
                        <a14:foregroundMark x1="49180" y1="31107" x2="46243" y2="38762"/>
                        <a14:foregroundMark x1="46243" y1="38762" x2="29918" y2="51792"/>
                        <a14:foregroundMark x1="29918" y1="51792" x2="29577" y2="52606"/>
                        <a14:foregroundMark x1="23361" y1="51140" x2="23087" y2="34691"/>
                        <a14:foregroundMark x1="23087" y1="34691" x2="25410" y2="19055"/>
                        <a14:foregroundMark x1="25410" y1="19055" x2="35246" y2="326"/>
                        <a14:foregroundMark x1="35246" y1="326" x2="50273" y2="4072"/>
                        <a14:foregroundMark x1="50273" y1="4072" x2="51366" y2="22313"/>
                        <a14:foregroundMark x1="50114" y1="79155" x2="49863" y2="90554"/>
                        <a14:foregroundMark x1="50467" y1="63111" x2="50132" y2="78327"/>
                        <a14:foregroundMark x1="51366" y1="22313" x2="50475" y2="62736"/>
                        <a14:foregroundMark x1="49863" y1="90554" x2="47746" y2="99023"/>
                        <a14:foregroundMark x1="47746" y1="99023" x2="32377" y2="94137"/>
                        <a14:foregroundMark x1="32377" y1="94137" x2="30191" y2="88762"/>
                        <a14:backgroundMark x1="37363" y1="69218" x2="44194" y2="72476"/>
                        <a14:backgroundMark x1="44194" y1="72476" x2="48497" y2="78176"/>
                        <a14:backgroundMark x1="48497" y1="78176" x2="49385" y2="80456"/>
                        <a14:backgroundMark x1="49180" y1="80456" x2="40232" y2="75244"/>
                        <a14:backgroundMark x1="36407" y1="64495" x2="45287" y2="61238"/>
                        <a14:backgroundMark x1="45287" y1="61238" x2="49454" y2="61726"/>
                        <a14:backgroundMark x1="49454" y1="61726" x2="47951" y2="69870"/>
                        <a14:backgroundMark x1="47951" y1="69870" x2="43989" y2="68078"/>
                        <a14:backgroundMark x1="43989" y1="68078" x2="36475" y2="68241"/>
                        <a14:backgroundMark x1="36475" y1="68241" x2="35792" y2="65635"/>
                      </a14:backgroundRemoval>
                    </a14:imgEffect>
                  </a14:imgLayer>
                </a14:imgProps>
              </a:ext>
              <a:ext uri="{28A0092B-C50C-407E-A947-70E740481C1C}">
                <a14:useLocalDpi xmlns:a14="http://schemas.microsoft.com/office/drawing/2010/main" val="0"/>
              </a:ext>
            </a:extLst>
          </a:blip>
          <a:srcRect r="50540" b="3033"/>
          <a:stretch/>
        </p:blipFill>
        <p:spPr>
          <a:xfrm>
            <a:off x="-12091" y="9227"/>
            <a:ext cx="7465643" cy="6129802"/>
          </a:xfrm>
          <a:prstGeom prst="rect">
            <a:avLst/>
          </a:prstGeom>
        </p:spPr>
      </p:pic>
      <p:sp>
        <p:nvSpPr>
          <p:cNvPr id="7" name="Rectangle 6">
            <a:extLst>
              <a:ext uri="{FF2B5EF4-FFF2-40B4-BE49-F238E27FC236}">
                <a16:creationId xmlns:a16="http://schemas.microsoft.com/office/drawing/2014/main" id="{767A6C54-416C-4C0C-8E7B-6D047261A06B}"/>
              </a:ext>
            </a:extLst>
          </p:cNvPr>
          <p:cNvSpPr/>
          <p:nvPr/>
        </p:nvSpPr>
        <p:spPr>
          <a:xfrm>
            <a:off x="-14151" y="5247647"/>
            <a:ext cx="9158151" cy="1091241"/>
          </a:xfrm>
          <a:prstGeom prst="rect">
            <a:avLst/>
          </a:prstGeom>
          <a:gradFill>
            <a:gsLst>
              <a:gs pos="0">
                <a:schemeClr val="bg1">
                  <a:alpha val="0"/>
                </a:schemeClr>
              </a:gs>
              <a:gs pos="61000">
                <a:schemeClr val="bg1">
                  <a:lumMod val="0"/>
                  <a:lumOff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hidden="1"/>
          <p:cNvGraphicFramePr>
            <a:graphicFrameLocks/>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
                  <p:embed/>
                </p:oleObj>
              </mc:Choice>
              <mc:Fallback>
                <p:oleObj name="think-cell Slide" r:id="rId6" imgW="360" imgH="360" progId="">
                  <p:embed/>
                  <p:pic>
                    <p:nvPicPr>
                      <p:cNvPr id="2" name="Object 1" hidden="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custDataLst>
              <p:tags r:id="rId2"/>
            </p:custDataLst>
          </p:nvPr>
        </p:nvGrpSpPr>
        <p:grpSpPr bwMode="auto">
          <a:xfrm>
            <a:off x="4793382" y="3510135"/>
            <a:ext cx="4197408"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r>
                <a:rPr lang="en-US" sz="1400" dirty="0">
                  <a:solidFill>
                    <a:srgbClr val="335490">
                      <a:lumMod val="50000"/>
                    </a:srgbClr>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r>
                <a:rPr lang="en-US" sz="1400" dirty="0">
                  <a:solidFill>
                    <a:srgbClr val="335490">
                      <a:lumMod val="50000"/>
                    </a:srgbClr>
                  </a:solidFill>
                  <a:latin typeface="Arial"/>
                </a:rPr>
                <a:t>Date</a:t>
              </a:r>
            </a:p>
          </p:txBody>
        </p:sp>
      </p:grpSp>
      <p:sp>
        <p:nvSpPr>
          <p:cNvPr id="16" name="Title 1">
            <a:extLst>
              <a:ext uri="{FF2B5EF4-FFF2-40B4-BE49-F238E27FC236}">
                <a16:creationId xmlns:a16="http://schemas.microsoft.com/office/drawing/2014/main" id="{67C6149D-667F-DC42-AF76-5761FEFD5BDC}"/>
              </a:ext>
            </a:extLst>
          </p:cNvPr>
          <p:cNvSpPr>
            <a:spLocks noGrp="1"/>
          </p:cNvSpPr>
          <p:nvPr>
            <p:ph type="ctrTitle" hasCustomPrompt="1"/>
          </p:nvPr>
        </p:nvSpPr>
        <p:spPr>
          <a:xfrm>
            <a:off x="4968814" y="1610352"/>
            <a:ext cx="4011556" cy="744295"/>
          </a:xfrm>
        </p:spPr>
        <p:txBody>
          <a:bodyPr anchor="b"/>
          <a:lstStyle>
            <a:lvl1pPr algn="r">
              <a:defRPr sz="3600">
                <a:latin typeface="+mj-lt"/>
              </a:defRPr>
            </a:lvl1pPr>
          </a:lstStyle>
          <a:p>
            <a:r>
              <a:rPr lang="en-US" dirty="0"/>
              <a:t>Section Title</a:t>
            </a:r>
          </a:p>
        </p:txBody>
      </p:sp>
      <p:sp>
        <p:nvSpPr>
          <p:cNvPr id="17" name="Subtitle 2">
            <a:extLst>
              <a:ext uri="{FF2B5EF4-FFF2-40B4-BE49-F238E27FC236}">
                <a16:creationId xmlns:a16="http://schemas.microsoft.com/office/drawing/2014/main" id="{606011C3-E86E-6642-99D6-F1730453EF5A}"/>
              </a:ext>
            </a:extLst>
          </p:cNvPr>
          <p:cNvSpPr>
            <a:spLocks noGrp="1"/>
          </p:cNvSpPr>
          <p:nvPr>
            <p:ph type="subTitle" idx="1" hasCustomPrompt="1"/>
          </p:nvPr>
        </p:nvSpPr>
        <p:spPr>
          <a:xfrm>
            <a:off x="4968814" y="2418333"/>
            <a:ext cx="4011556" cy="499985"/>
          </a:xfrm>
        </p:spPr>
        <p:txBody>
          <a:bodyPr/>
          <a:lstStyle>
            <a:lvl1pPr marL="0" indent="0" algn="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cxnSp>
        <p:nvCxnSpPr>
          <p:cNvPr id="18" name="Straight Connector 17">
            <a:extLst>
              <a:ext uri="{FF2B5EF4-FFF2-40B4-BE49-F238E27FC236}">
                <a16:creationId xmlns:a16="http://schemas.microsoft.com/office/drawing/2014/main" id="{B59AD1AD-1560-A547-AAC2-C5029AE1BE06}"/>
              </a:ext>
            </a:extLst>
          </p:cNvPr>
          <p:cNvCxnSpPr>
            <a:cxnSpLocks/>
          </p:cNvCxnSpPr>
          <p:nvPr/>
        </p:nvCxnSpPr>
        <p:spPr>
          <a:xfrm>
            <a:off x="4968815" y="2349962"/>
            <a:ext cx="40115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2C64BAA5-20A2-408B-AE2E-BC7D52E5D644}"/>
              </a:ext>
            </a:extLst>
          </p:cNvPr>
          <p:cNvSpPr>
            <a:spLocks noGrp="1"/>
          </p:cNvSpPr>
          <p:nvPr>
            <p:ph type="sldNum" sz="quarter" idx="4"/>
          </p:nvPr>
        </p:nvSpPr>
        <p:spPr>
          <a:xfrm>
            <a:off x="8514001" y="6616743"/>
            <a:ext cx="629999" cy="241257"/>
          </a:xfrm>
          <a:prstGeom prst="rect">
            <a:avLst/>
          </a:prstGeom>
        </p:spPr>
        <p:txBody>
          <a:bodyPr vert="horz" lIns="91440" tIns="45720" rIns="91440" bIns="45720" rtlCol="0" anchor="ctr"/>
          <a:lstStyle>
            <a:lvl1pPr algn="r">
              <a:defRPr sz="1050" b="1" baseline="0">
                <a:solidFill>
                  <a:schemeClr val="bg1"/>
                </a:solidFill>
                <a:latin typeface="+mn-lt"/>
                <a:cs typeface="Arial" panose="020B0604020202020204" pitchFamily="34" charset="0"/>
              </a:defRPr>
            </a:lvl1pPr>
          </a:lstStyle>
          <a:p>
            <a:fld id="{19C53C9C-56FF-496C-B7DA-01BF69D25325}" type="slidenum">
              <a:rPr lang="en-US" smtClean="0"/>
              <a:t>‹#›</a:t>
            </a:fld>
            <a:endParaRPr lang="en-US"/>
          </a:p>
        </p:txBody>
      </p:sp>
      <p:pic>
        <p:nvPicPr>
          <p:cNvPr id="22" name="Picture 21">
            <a:extLst>
              <a:ext uri="{FF2B5EF4-FFF2-40B4-BE49-F238E27FC236}">
                <a16:creationId xmlns:a16="http://schemas.microsoft.com/office/drawing/2014/main" id="{9251D722-72A9-4F4C-9C44-30DCFC9835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126" y="5822261"/>
            <a:ext cx="3059184" cy="981391"/>
          </a:xfrm>
          <a:prstGeom prst="rect">
            <a:avLst/>
          </a:prstGeom>
        </p:spPr>
      </p:pic>
    </p:spTree>
    <p:extLst>
      <p:ext uri="{BB962C8B-B14F-4D97-AF65-F5344CB8AC3E}">
        <p14:creationId xmlns:p14="http://schemas.microsoft.com/office/powerpoint/2010/main" val="3617394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Title Slide ">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0AB32BF-1CB1-4085-84C7-E3241CBD47DB}"/>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25470" r="80870" b="-2218"/>
          <a:stretch/>
        </p:blipFill>
        <p:spPr>
          <a:xfrm>
            <a:off x="239010" y="-12215"/>
            <a:ext cx="4932430" cy="6348073"/>
          </a:xfrm>
          <a:prstGeom prst="rect">
            <a:avLst/>
          </a:prstGeom>
        </p:spPr>
      </p:pic>
      <p:sp>
        <p:nvSpPr>
          <p:cNvPr id="26" name="Freeform: Shape 25">
            <a:extLst>
              <a:ext uri="{FF2B5EF4-FFF2-40B4-BE49-F238E27FC236}">
                <a16:creationId xmlns:a16="http://schemas.microsoft.com/office/drawing/2014/main" id="{0D677583-2EF9-466D-8649-27CBFBFB0EC5}"/>
              </a:ext>
            </a:extLst>
          </p:cNvPr>
          <p:cNvSpPr/>
          <p:nvPr/>
        </p:nvSpPr>
        <p:spPr>
          <a:xfrm>
            <a:off x="0" y="0"/>
            <a:ext cx="9144000" cy="6858000"/>
          </a:xfrm>
          <a:custGeom>
            <a:avLst/>
            <a:gdLst>
              <a:gd name="connsiteX0" fmla="*/ 0 w 9144000"/>
              <a:gd name="connsiteY0" fmla="*/ 1734042 h 6858000"/>
              <a:gd name="connsiteX1" fmla="*/ 1528 w 9144000"/>
              <a:gd name="connsiteY1" fmla="*/ 3438231 h 6858000"/>
              <a:gd name="connsiteX2" fmla="*/ 3078 w 9144000"/>
              <a:gd name="connsiteY2" fmla="*/ 5166887 h 6858000"/>
              <a:gd name="connsiteX3" fmla="*/ 2872 w 9144000"/>
              <a:gd name="connsiteY3" fmla="*/ 6858000 h 6858000"/>
              <a:gd name="connsiteX4" fmla="*/ 0 w 9144000"/>
              <a:gd name="connsiteY4" fmla="*/ 6858000 h 6858000"/>
              <a:gd name="connsiteX5" fmla="*/ 5272373 w 9144000"/>
              <a:gd name="connsiteY5" fmla="*/ 0 h 6858000"/>
              <a:gd name="connsiteX6" fmla="*/ 9144000 w 9144000"/>
              <a:gd name="connsiteY6" fmla="*/ 0 h 6858000"/>
              <a:gd name="connsiteX7" fmla="*/ 9144000 w 9144000"/>
              <a:gd name="connsiteY7" fmla="*/ 6858000 h 6858000"/>
              <a:gd name="connsiteX8" fmla="*/ 2741747 w 9144000"/>
              <a:gd name="connsiteY8" fmla="*/ 6858000 h 6858000"/>
              <a:gd name="connsiteX9" fmla="*/ 2780790 w 9144000"/>
              <a:gd name="connsiteY9" fmla="*/ 6856094 h 6858000"/>
              <a:gd name="connsiteX10" fmla="*/ 4783990 w 9144000"/>
              <a:gd name="connsiteY10" fmla="*/ 4883362 h 6858000"/>
              <a:gd name="connsiteX11" fmla="*/ 5264189 w 9144000"/>
              <a:gd name="connsiteY11" fmla="*/ 245028 h 6858000"/>
              <a:gd name="connsiteX12" fmla="*/ 0 w 9144000"/>
              <a:gd name="connsiteY12" fmla="*/ 0 h 6858000"/>
              <a:gd name="connsiteX13" fmla="*/ 186 w 9144000"/>
              <a:gd name="connsiteY13" fmla="*/ 0 h 6858000"/>
              <a:gd name="connsiteX14" fmla="*/ 0 w 9144000"/>
              <a:gd name="connsiteY14" fmla="*/ 15292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0" h="6858000">
                <a:moveTo>
                  <a:pt x="0" y="1734042"/>
                </a:moveTo>
                <a:lnTo>
                  <a:pt x="1528" y="3438231"/>
                </a:lnTo>
                <a:cubicBezTo>
                  <a:pt x="2143" y="4015092"/>
                  <a:pt x="2757" y="4591954"/>
                  <a:pt x="3078" y="5166887"/>
                </a:cubicBezTo>
                <a:lnTo>
                  <a:pt x="2872" y="6858000"/>
                </a:lnTo>
                <a:lnTo>
                  <a:pt x="0" y="6858000"/>
                </a:lnTo>
                <a:close/>
                <a:moveTo>
                  <a:pt x="5272373" y="0"/>
                </a:moveTo>
                <a:lnTo>
                  <a:pt x="9144000" y="0"/>
                </a:lnTo>
                <a:lnTo>
                  <a:pt x="9144000" y="6858000"/>
                </a:lnTo>
                <a:lnTo>
                  <a:pt x="2741747" y="6858000"/>
                </a:lnTo>
                <a:lnTo>
                  <a:pt x="2780790" y="6856094"/>
                </a:lnTo>
                <a:cubicBezTo>
                  <a:pt x="3338671" y="6824436"/>
                  <a:pt x="4368718" y="6026299"/>
                  <a:pt x="4783990" y="4883362"/>
                </a:cubicBezTo>
                <a:cubicBezTo>
                  <a:pt x="5173308" y="3811859"/>
                  <a:pt x="5222942" y="1545415"/>
                  <a:pt x="5264189" y="245028"/>
                </a:cubicBezTo>
                <a:close/>
                <a:moveTo>
                  <a:pt x="0" y="0"/>
                </a:moveTo>
                <a:lnTo>
                  <a:pt x="186" y="0"/>
                </a:lnTo>
                <a:lnTo>
                  <a:pt x="0" y="1529242"/>
                </a:lnTo>
                <a:close/>
              </a:path>
            </a:pathLst>
          </a:custGeom>
          <a:solidFill>
            <a:schemeClr val="tx2"/>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dirty="0" err="1">
              <a:solidFill>
                <a:schemeClr val="tx1"/>
              </a:solidFill>
            </a:endParaRPr>
          </a:p>
        </p:txBody>
      </p:sp>
      <p:cxnSp>
        <p:nvCxnSpPr>
          <p:cNvPr id="21" name="Straight Connector 20">
            <a:extLst>
              <a:ext uri="{FF2B5EF4-FFF2-40B4-BE49-F238E27FC236}">
                <a16:creationId xmlns:a16="http://schemas.microsoft.com/office/drawing/2014/main" id="{423B14EF-BA29-40E4-BC39-29483FE5EB25}"/>
              </a:ext>
            </a:extLst>
          </p:cNvPr>
          <p:cNvCxnSpPr>
            <a:cxnSpLocks/>
          </p:cNvCxnSpPr>
          <p:nvPr/>
        </p:nvCxnSpPr>
        <p:spPr>
          <a:xfrm>
            <a:off x="5163820" y="2445972"/>
            <a:ext cx="39801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CE0D85F-64CC-C349-9FE3-1161E2F49606}"/>
              </a:ext>
            </a:extLst>
          </p:cNvPr>
          <p:cNvSpPr/>
          <p:nvPr/>
        </p:nvSpPr>
        <p:spPr>
          <a:xfrm>
            <a:off x="0" y="6361834"/>
            <a:ext cx="9143999" cy="496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34DF430-50DA-4DFA-8EFF-1986FDD490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26" y="5822261"/>
            <a:ext cx="3059184" cy="981391"/>
          </a:xfrm>
          <a:prstGeom prst="rect">
            <a:avLst/>
          </a:prstGeom>
        </p:spPr>
      </p:pic>
      <p:pic>
        <p:nvPicPr>
          <p:cNvPr id="13" name="Picture 12">
            <a:extLst>
              <a:ext uri="{FF2B5EF4-FFF2-40B4-BE49-F238E27FC236}">
                <a16:creationId xmlns:a16="http://schemas.microsoft.com/office/drawing/2014/main" id="{8E49F86C-15E2-A24A-B876-E7B375C99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667" y="6436975"/>
            <a:ext cx="2613345" cy="345882"/>
          </a:xfrm>
          <a:prstGeom prst="rect">
            <a:avLst/>
          </a:prstGeom>
        </p:spPr>
      </p:pic>
      <p:graphicFrame>
        <p:nvGraphicFramePr>
          <p:cNvPr id="2" name="Object 1" hidden="1"/>
          <p:cNvGraphicFramePr>
            <a:graphicFrameLocks/>
          </p:cNvGraphicFramePr>
          <p:nvPr>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
                  <p:embed/>
                </p:oleObj>
              </mc:Choice>
              <mc:Fallback>
                <p:oleObj name="think-cell Slide" r:id="rId6" imgW="360" imgH="360" progId="">
                  <p:embed/>
                  <p:pic>
                    <p:nvPicPr>
                      <p:cNvPr id="2" name="Object 1" hidden="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custDataLst>
              <p:tags r:id="rId2"/>
            </p:custDataLst>
          </p:nvPr>
        </p:nvGrpSpPr>
        <p:grpSpPr bwMode="auto">
          <a:xfrm>
            <a:off x="4793382" y="3510135"/>
            <a:ext cx="4197408" cy="494022"/>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r>
                <a:rPr lang="en-US" sz="1400" dirty="0">
                  <a:solidFill>
                    <a:srgbClr val="335490">
                      <a:lumMod val="50000"/>
                    </a:srgbClr>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r>
                <a:rPr lang="en-US" sz="1400" dirty="0">
                  <a:solidFill>
                    <a:srgbClr val="335490">
                      <a:lumMod val="50000"/>
                    </a:srgbClr>
                  </a:solidFill>
                  <a:latin typeface="Arial"/>
                </a:rPr>
                <a:t>Date</a:t>
              </a:r>
            </a:p>
          </p:txBody>
        </p:sp>
      </p:grpSp>
      <p:sp>
        <p:nvSpPr>
          <p:cNvPr id="31" name="Slide Number Placeholder 5">
            <a:extLst>
              <a:ext uri="{FF2B5EF4-FFF2-40B4-BE49-F238E27FC236}">
                <a16:creationId xmlns:a16="http://schemas.microsoft.com/office/drawing/2014/main" id="{2C64BAA5-20A2-408B-AE2E-BC7D52E5D644}"/>
              </a:ext>
            </a:extLst>
          </p:cNvPr>
          <p:cNvSpPr>
            <a:spLocks noGrp="1"/>
          </p:cNvSpPr>
          <p:nvPr>
            <p:ph type="sldNum" sz="quarter" idx="4"/>
          </p:nvPr>
        </p:nvSpPr>
        <p:spPr>
          <a:xfrm>
            <a:off x="8514000" y="6609917"/>
            <a:ext cx="629999" cy="241257"/>
          </a:xfrm>
          <a:prstGeom prst="rect">
            <a:avLst/>
          </a:prstGeom>
        </p:spPr>
        <p:txBody>
          <a:bodyPr vert="horz" lIns="91440" tIns="45720" rIns="91440" bIns="45720" rtlCol="0" anchor="ctr"/>
          <a:lstStyle>
            <a:lvl1pPr algn="r">
              <a:defRPr sz="1050" b="1" baseline="0">
                <a:solidFill>
                  <a:schemeClr val="tx2"/>
                </a:solidFill>
                <a:latin typeface="+mn-lt"/>
                <a:cs typeface="Arial" panose="020B0604020202020204" pitchFamily="34" charset="0"/>
              </a:defRPr>
            </a:lvl1pPr>
          </a:lstStyle>
          <a:p>
            <a:fld id="{19C53C9C-56FF-496C-B7DA-01BF69D25325}" type="slidenum">
              <a:rPr lang="en-US" smtClean="0"/>
              <a:t>‹#›</a:t>
            </a:fld>
            <a:endParaRPr lang="en-US"/>
          </a:p>
        </p:txBody>
      </p:sp>
      <p:sp>
        <p:nvSpPr>
          <p:cNvPr id="19" name="Title 1">
            <a:extLst>
              <a:ext uri="{FF2B5EF4-FFF2-40B4-BE49-F238E27FC236}">
                <a16:creationId xmlns:a16="http://schemas.microsoft.com/office/drawing/2014/main" id="{84248FEB-A924-4678-9F54-010FC24E5CE1}"/>
              </a:ext>
            </a:extLst>
          </p:cNvPr>
          <p:cNvSpPr>
            <a:spLocks noGrp="1"/>
          </p:cNvSpPr>
          <p:nvPr>
            <p:ph type="ctrTitle" hasCustomPrompt="1"/>
          </p:nvPr>
        </p:nvSpPr>
        <p:spPr>
          <a:xfrm>
            <a:off x="5281324" y="955046"/>
            <a:ext cx="3699046" cy="1399602"/>
          </a:xfrm>
        </p:spPr>
        <p:txBody>
          <a:bodyPr anchor="b"/>
          <a:lstStyle>
            <a:lvl1pPr algn="r">
              <a:defRPr sz="3600">
                <a:solidFill>
                  <a:schemeClr val="bg1"/>
                </a:solidFill>
                <a:latin typeface="+mj-lt"/>
              </a:defRPr>
            </a:lvl1pPr>
          </a:lstStyle>
          <a:p>
            <a:r>
              <a:rPr lang="en-US" dirty="0"/>
              <a:t>Section Title</a:t>
            </a:r>
          </a:p>
        </p:txBody>
      </p:sp>
      <p:sp>
        <p:nvSpPr>
          <p:cNvPr id="20" name="Subtitle 2">
            <a:extLst>
              <a:ext uri="{FF2B5EF4-FFF2-40B4-BE49-F238E27FC236}">
                <a16:creationId xmlns:a16="http://schemas.microsoft.com/office/drawing/2014/main" id="{D330869D-C5F3-446F-A922-947B979F1D63}"/>
              </a:ext>
            </a:extLst>
          </p:cNvPr>
          <p:cNvSpPr>
            <a:spLocks noGrp="1"/>
          </p:cNvSpPr>
          <p:nvPr>
            <p:ph type="subTitle" idx="1" hasCustomPrompt="1"/>
          </p:nvPr>
        </p:nvSpPr>
        <p:spPr>
          <a:xfrm>
            <a:off x="5281322" y="2570093"/>
            <a:ext cx="3699046" cy="499985"/>
          </a:xfrm>
        </p:spPr>
        <p:txBody>
          <a:bodyPr/>
          <a:lstStyle>
            <a:lvl1pPr marL="0" indent="0" algn="r">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cxnSp>
        <p:nvCxnSpPr>
          <p:cNvPr id="23" name="Straight Connector 22">
            <a:extLst>
              <a:ext uri="{FF2B5EF4-FFF2-40B4-BE49-F238E27FC236}">
                <a16:creationId xmlns:a16="http://schemas.microsoft.com/office/drawing/2014/main" id="{BDD7C0C2-9097-48D2-8CB1-90BBFD0FDC15}"/>
              </a:ext>
            </a:extLst>
          </p:cNvPr>
          <p:cNvCxnSpPr>
            <a:cxnSpLocks/>
          </p:cNvCxnSpPr>
          <p:nvPr/>
        </p:nvCxnSpPr>
        <p:spPr>
          <a:xfrm>
            <a:off x="448747" y="6361834"/>
            <a:ext cx="8695253" cy="0"/>
          </a:xfrm>
          <a:prstGeom prst="line">
            <a:avLst/>
          </a:prstGeom>
          <a:gradFill>
            <a:gsLst>
              <a:gs pos="5000">
                <a:srgbClr val="2B328B"/>
              </a:gs>
              <a:gs pos="31000">
                <a:srgbClr val="33398F"/>
              </a:gs>
              <a:gs pos="90000">
                <a:srgbClr val="B6B1CC"/>
              </a:gs>
            </a:gsLst>
            <a:lin ang="10800000" scaled="0"/>
          </a:gradFill>
          <a:ln w="19050">
            <a:gradFill>
              <a:gsLst>
                <a:gs pos="29000">
                  <a:srgbClr val="2B328B"/>
                </a:gs>
                <a:gs pos="100000">
                  <a:srgbClr val="BDB3DD"/>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480594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4803985" y="2272486"/>
            <a:ext cx="1454284" cy="2248708"/>
          </a:xfrm>
          <a:prstGeom prst="rect">
            <a:avLst/>
          </a:prstGeom>
        </p:spPr>
        <p:txBody>
          <a:bodyPr wrap="square">
            <a:noAutofit/>
          </a:bodyPr>
          <a:lstStyle>
            <a:lvl1pPr>
              <a:defRPr>
                <a:latin typeface="+mn-lt"/>
              </a:defRPr>
            </a:lvl1pPr>
          </a:lstStyle>
          <a:p>
            <a:r>
              <a:rPr lang="en-US"/>
              <a:t>Click icon to add picture</a:t>
            </a:r>
          </a:p>
        </p:txBody>
      </p:sp>
      <p:sp>
        <p:nvSpPr>
          <p:cNvPr id="11" name="Picture Placeholder 10"/>
          <p:cNvSpPr>
            <a:spLocks noGrp="1"/>
          </p:cNvSpPr>
          <p:nvPr>
            <p:ph type="pic" sz="quarter" idx="13"/>
          </p:nvPr>
        </p:nvSpPr>
        <p:spPr>
          <a:xfrm>
            <a:off x="6657665" y="2272486"/>
            <a:ext cx="1454284" cy="2248708"/>
          </a:xfrm>
          <a:prstGeom prst="rect">
            <a:avLst/>
          </a:prstGeom>
        </p:spPr>
        <p:txBody>
          <a:bodyPr wrap="square">
            <a:noAutofit/>
          </a:bodyPr>
          <a:lstStyle>
            <a:lvl1pPr>
              <a:defRPr>
                <a:latin typeface="+mn-lt"/>
              </a:defRPr>
            </a:lvl1pPr>
          </a:lstStyle>
          <a:p>
            <a:r>
              <a:rPr lang="en-US"/>
              <a:t>Click icon to add picture</a:t>
            </a:r>
          </a:p>
        </p:txBody>
      </p:sp>
      <p:sp>
        <p:nvSpPr>
          <p:cNvPr id="9" name="Picture Placeholder 8"/>
          <p:cNvSpPr>
            <a:spLocks noGrp="1"/>
          </p:cNvSpPr>
          <p:nvPr>
            <p:ph type="pic" sz="quarter" idx="11"/>
          </p:nvPr>
        </p:nvSpPr>
        <p:spPr>
          <a:xfrm>
            <a:off x="2950305" y="2272486"/>
            <a:ext cx="1454284" cy="2248708"/>
          </a:xfrm>
          <a:prstGeom prst="rect">
            <a:avLst/>
          </a:prstGeom>
        </p:spPr>
        <p:txBody>
          <a:bodyPr wrap="square">
            <a:noAutofit/>
          </a:bodyPr>
          <a:lstStyle>
            <a:lvl1pPr>
              <a:defRPr>
                <a:latin typeface="+mn-lt"/>
              </a:defRPr>
            </a:lvl1pPr>
          </a:lstStyle>
          <a:p>
            <a:r>
              <a:rPr lang="en-US"/>
              <a:t>Click icon to add picture</a:t>
            </a:r>
          </a:p>
        </p:txBody>
      </p:sp>
      <p:sp>
        <p:nvSpPr>
          <p:cNvPr id="8" name="Picture Placeholder 7"/>
          <p:cNvSpPr>
            <a:spLocks noGrp="1"/>
          </p:cNvSpPr>
          <p:nvPr>
            <p:ph type="pic" sz="quarter" idx="10"/>
          </p:nvPr>
        </p:nvSpPr>
        <p:spPr>
          <a:xfrm>
            <a:off x="1096625" y="2272486"/>
            <a:ext cx="1454284" cy="2248708"/>
          </a:xfrm>
          <a:prstGeom prst="rect">
            <a:avLst/>
          </a:prstGeom>
        </p:spPr>
        <p:txBody>
          <a:bodyPr wrap="square">
            <a:noAutofit/>
          </a:bodyPr>
          <a:lstStyle>
            <a:lvl1pPr>
              <a:defRPr>
                <a:latin typeface="+mn-lt"/>
              </a:defRPr>
            </a:lvl1pPr>
          </a:lstStyle>
          <a:p>
            <a:r>
              <a:rPr lang="en-US"/>
              <a:t>Click icon to add picture</a:t>
            </a:r>
            <a:endParaRPr lang="en-US" dirty="0"/>
          </a:p>
        </p:txBody>
      </p:sp>
      <p:sp>
        <p:nvSpPr>
          <p:cNvPr id="16" name="McK 2. Slide Title">
            <a:extLst>
              <a:ext uri="{FF2B5EF4-FFF2-40B4-BE49-F238E27FC236}">
                <a16:creationId xmlns:a16="http://schemas.microsoft.com/office/drawing/2014/main" id="{63A2BC2A-4360-40D7-99D5-00D8BCA62ABE}"/>
              </a:ext>
            </a:extLst>
          </p:cNvPr>
          <p:cNvSpPr>
            <a:spLocks noGrp="1"/>
          </p:cNvSpPr>
          <p:nvPr>
            <p:ph type="title"/>
            <p:custDataLst>
              <p:tags r:id="rId1"/>
            </p:custDataLst>
          </p:nvPr>
        </p:nvSpPr>
        <p:spPr>
          <a:xfrm>
            <a:off x="448747" y="423175"/>
            <a:ext cx="8531623" cy="329184"/>
          </a:xfrm>
        </p:spPr>
        <p:txBody>
          <a:bodyPr/>
          <a:lstStyle>
            <a:lvl1pPr>
              <a:defRPr lang="en-US" sz="2400" b="1" baseline="0" dirty="0">
                <a:solidFill>
                  <a:schemeClr val="tx1"/>
                </a:solidFill>
                <a:latin typeface="+mj-lt"/>
                <a:ea typeface="+mj-ea"/>
                <a:cs typeface="Arial" panose="020B0604020202020204" pitchFamily="34" charset="0"/>
              </a:defRPr>
            </a:lvl1pPr>
          </a:lstStyle>
          <a:p>
            <a:pPr lvl="0" algn="l" defTabSz="913429" rtl="0" eaLnBrk="1" fontAlgn="base" hangingPunct="1">
              <a:spcBef>
                <a:spcPct val="0"/>
              </a:spcBef>
              <a:spcAft>
                <a:spcPct val="0"/>
              </a:spcAft>
              <a:tabLst>
                <a:tab pos="275324" algn="l"/>
              </a:tabLst>
            </a:pPr>
            <a:r>
              <a:rPr lang="en-US"/>
              <a:t>Click to edit Master title style</a:t>
            </a:r>
            <a:endParaRPr lang="en-US" dirty="0"/>
          </a:p>
        </p:txBody>
      </p:sp>
      <p:cxnSp>
        <p:nvCxnSpPr>
          <p:cNvPr id="17" name="Straight Connector 16">
            <a:extLst>
              <a:ext uri="{FF2B5EF4-FFF2-40B4-BE49-F238E27FC236}">
                <a16:creationId xmlns:a16="http://schemas.microsoft.com/office/drawing/2014/main" id="{374764D5-0F14-43EC-857E-03DDD6E5799C}"/>
              </a:ext>
            </a:extLst>
          </p:cNvPr>
          <p:cNvCxnSpPr/>
          <p:nvPr/>
        </p:nvCxnSpPr>
        <p:spPr>
          <a:xfrm>
            <a:off x="457200" y="1009485"/>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97CA22F2-9307-4DAE-92F3-8DB7C30E8B52}"/>
              </a:ext>
            </a:extLst>
          </p:cNvPr>
          <p:cNvSpPr>
            <a:spLocks noGrp="1"/>
          </p:cNvSpPr>
          <p:nvPr>
            <p:ph type="subTitle" idx="1"/>
          </p:nvPr>
        </p:nvSpPr>
        <p:spPr>
          <a:xfrm>
            <a:off x="457199" y="1077856"/>
            <a:ext cx="8229599" cy="329185"/>
          </a:xfrm>
        </p:spPr>
        <p:txBody>
          <a:bodyPr/>
          <a:lstStyle>
            <a:lvl1pPr marL="0" indent="0" algn="l">
              <a:buNone/>
              <a:defRPr sz="14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4" name="Slide Number Placeholder 8">
            <a:extLst>
              <a:ext uri="{FF2B5EF4-FFF2-40B4-BE49-F238E27FC236}">
                <a16:creationId xmlns:a16="http://schemas.microsoft.com/office/drawing/2014/main" id="{98E49160-37F8-46A6-9168-5918F566229D}"/>
              </a:ext>
            </a:extLst>
          </p:cNvPr>
          <p:cNvSpPr>
            <a:spLocks noGrp="1"/>
          </p:cNvSpPr>
          <p:nvPr>
            <p:ph type="sldNum" sz="quarter" idx="16"/>
          </p:nvPr>
        </p:nvSpPr>
        <p:spPr>
          <a:xfrm>
            <a:off x="8514001" y="6616743"/>
            <a:ext cx="629999" cy="241257"/>
          </a:xfrm>
        </p:spPr>
        <p:txBody>
          <a:bodyPr/>
          <a:lstStyle/>
          <a:p>
            <a:fld id="{19C53C9C-56FF-496C-B7DA-01BF69D25325}" type="slidenum">
              <a:rPr lang="en-US" smtClean="0"/>
              <a:t>‹#›</a:t>
            </a:fld>
            <a:endParaRPr lang="en-US"/>
          </a:p>
        </p:txBody>
      </p:sp>
    </p:spTree>
    <p:extLst>
      <p:ext uri="{BB962C8B-B14F-4D97-AF65-F5344CB8AC3E}">
        <p14:creationId xmlns:p14="http://schemas.microsoft.com/office/powerpoint/2010/main" val="2782586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2F9114-26BC-40E0-8E11-3A4FCC5A530C}"/>
              </a:ext>
            </a:extLst>
          </p:cNvPr>
          <p:cNvSpPr/>
          <p:nvPr/>
        </p:nvSpPr>
        <p:spPr>
          <a:xfrm>
            <a:off x="1782688" y="2619574"/>
            <a:ext cx="2376578" cy="2768930"/>
          </a:xfrm>
          <a:prstGeom prst="rect">
            <a:avLst/>
          </a:prstGeom>
          <a:solidFill>
            <a:srgbClr val="847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cK 2. Slide Title">
            <a:extLst>
              <a:ext uri="{FF2B5EF4-FFF2-40B4-BE49-F238E27FC236}">
                <a16:creationId xmlns:a16="http://schemas.microsoft.com/office/drawing/2014/main" id="{63A2BC2A-4360-40D7-99D5-00D8BCA62ABE}"/>
              </a:ext>
            </a:extLst>
          </p:cNvPr>
          <p:cNvSpPr>
            <a:spLocks noGrp="1"/>
          </p:cNvSpPr>
          <p:nvPr>
            <p:ph type="title"/>
            <p:custDataLst>
              <p:tags r:id="rId1"/>
            </p:custDataLst>
          </p:nvPr>
        </p:nvSpPr>
        <p:spPr>
          <a:xfrm>
            <a:off x="448747" y="423175"/>
            <a:ext cx="8531623" cy="329184"/>
          </a:xfrm>
        </p:spPr>
        <p:txBody>
          <a:bodyPr/>
          <a:lstStyle>
            <a:lvl1pPr>
              <a:defRPr lang="en-US" sz="2400" b="1" baseline="0" dirty="0">
                <a:solidFill>
                  <a:schemeClr val="tx1"/>
                </a:solidFill>
                <a:latin typeface="+mj-lt"/>
                <a:ea typeface="+mj-ea"/>
                <a:cs typeface="Arial" panose="020B0604020202020204" pitchFamily="34" charset="0"/>
              </a:defRPr>
            </a:lvl1pPr>
          </a:lstStyle>
          <a:p>
            <a:pPr lvl="0" algn="l" defTabSz="913429" rtl="0" eaLnBrk="1" fontAlgn="base" hangingPunct="1">
              <a:spcBef>
                <a:spcPct val="0"/>
              </a:spcBef>
              <a:spcAft>
                <a:spcPct val="0"/>
              </a:spcAft>
              <a:tabLst>
                <a:tab pos="275324" algn="l"/>
              </a:tabLst>
            </a:pPr>
            <a:r>
              <a:rPr lang="en-US"/>
              <a:t>Click to edit Master title style</a:t>
            </a:r>
            <a:endParaRPr lang="en-US" dirty="0"/>
          </a:p>
        </p:txBody>
      </p:sp>
      <p:cxnSp>
        <p:nvCxnSpPr>
          <p:cNvPr id="17" name="Straight Connector 16">
            <a:extLst>
              <a:ext uri="{FF2B5EF4-FFF2-40B4-BE49-F238E27FC236}">
                <a16:creationId xmlns:a16="http://schemas.microsoft.com/office/drawing/2014/main" id="{374764D5-0F14-43EC-857E-03DDD6E5799C}"/>
              </a:ext>
            </a:extLst>
          </p:cNvPr>
          <p:cNvCxnSpPr/>
          <p:nvPr/>
        </p:nvCxnSpPr>
        <p:spPr>
          <a:xfrm>
            <a:off x="457200" y="1009485"/>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97CA22F2-9307-4DAE-92F3-8DB7C30E8B52}"/>
              </a:ext>
            </a:extLst>
          </p:cNvPr>
          <p:cNvSpPr>
            <a:spLocks noGrp="1"/>
          </p:cNvSpPr>
          <p:nvPr>
            <p:ph type="subTitle" idx="1"/>
          </p:nvPr>
        </p:nvSpPr>
        <p:spPr>
          <a:xfrm>
            <a:off x="457199" y="1077856"/>
            <a:ext cx="8229599" cy="329185"/>
          </a:xfrm>
        </p:spPr>
        <p:txBody>
          <a:bodyPr/>
          <a:lstStyle>
            <a:lvl1pPr marL="0" indent="0" algn="l">
              <a:buNone/>
              <a:defRPr sz="14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4" name="Slide Number Placeholder 8">
            <a:extLst>
              <a:ext uri="{FF2B5EF4-FFF2-40B4-BE49-F238E27FC236}">
                <a16:creationId xmlns:a16="http://schemas.microsoft.com/office/drawing/2014/main" id="{98E49160-37F8-46A6-9168-5918F566229D}"/>
              </a:ext>
            </a:extLst>
          </p:cNvPr>
          <p:cNvSpPr>
            <a:spLocks noGrp="1"/>
          </p:cNvSpPr>
          <p:nvPr>
            <p:ph type="sldNum" sz="quarter" idx="16"/>
          </p:nvPr>
        </p:nvSpPr>
        <p:spPr>
          <a:xfrm>
            <a:off x="8514001" y="6616743"/>
            <a:ext cx="629999" cy="241257"/>
          </a:xfrm>
        </p:spPr>
        <p:txBody>
          <a:bodyPr/>
          <a:lstStyle/>
          <a:p>
            <a:fld id="{19C53C9C-56FF-496C-B7DA-01BF69D25325}" type="slidenum">
              <a:rPr lang="en-US" smtClean="0"/>
              <a:t>‹#›</a:t>
            </a:fld>
            <a:endParaRPr lang="en-US"/>
          </a:p>
        </p:txBody>
      </p:sp>
      <p:sp>
        <p:nvSpPr>
          <p:cNvPr id="3" name="Picture Placeholder 2">
            <a:extLst>
              <a:ext uri="{FF2B5EF4-FFF2-40B4-BE49-F238E27FC236}">
                <a16:creationId xmlns:a16="http://schemas.microsoft.com/office/drawing/2014/main" id="{8EBCE81F-05AB-40CB-9E7F-980C9599608E}"/>
              </a:ext>
            </a:extLst>
          </p:cNvPr>
          <p:cNvSpPr>
            <a:spLocks noGrp="1"/>
          </p:cNvSpPr>
          <p:nvPr>
            <p:ph type="pic" sz="quarter" idx="17"/>
          </p:nvPr>
        </p:nvSpPr>
        <p:spPr>
          <a:xfrm>
            <a:off x="1286842" y="1906587"/>
            <a:ext cx="1776868" cy="1669255"/>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DE3D5A72-08ED-461B-A4BC-214D9BF48579}"/>
              </a:ext>
            </a:extLst>
          </p:cNvPr>
          <p:cNvSpPr>
            <a:spLocks noGrp="1"/>
          </p:cNvSpPr>
          <p:nvPr>
            <p:ph type="body" sz="quarter" idx="19"/>
          </p:nvPr>
        </p:nvSpPr>
        <p:spPr>
          <a:xfrm>
            <a:off x="2013730" y="3737635"/>
            <a:ext cx="1914495" cy="14890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8D920078-14BD-4CD5-826D-5AC2112D58D3}"/>
              </a:ext>
            </a:extLst>
          </p:cNvPr>
          <p:cNvSpPr/>
          <p:nvPr/>
        </p:nvSpPr>
        <p:spPr>
          <a:xfrm>
            <a:off x="5480580" y="2619574"/>
            <a:ext cx="2376578" cy="2768930"/>
          </a:xfrm>
          <a:prstGeom prst="rect">
            <a:avLst/>
          </a:prstGeom>
          <a:solidFill>
            <a:srgbClr val="847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a:extLst>
              <a:ext uri="{FF2B5EF4-FFF2-40B4-BE49-F238E27FC236}">
                <a16:creationId xmlns:a16="http://schemas.microsoft.com/office/drawing/2014/main" id="{5F9F5895-2F64-4FC9-B71E-CCB616781975}"/>
              </a:ext>
            </a:extLst>
          </p:cNvPr>
          <p:cNvSpPr>
            <a:spLocks noGrp="1"/>
          </p:cNvSpPr>
          <p:nvPr>
            <p:ph type="pic" sz="quarter" idx="20"/>
          </p:nvPr>
        </p:nvSpPr>
        <p:spPr>
          <a:xfrm>
            <a:off x="4984734" y="1906587"/>
            <a:ext cx="1776868" cy="1669255"/>
          </a:xfrm>
        </p:spPr>
        <p:txBody>
          <a:bodyPr/>
          <a:lstStyle>
            <a:lvl1pPr>
              <a:defRPr>
                <a:latin typeface="+mn-lt"/>
              </a:defRPr>
            </a:lvl1pPr>
          </a:lstStyle>
          <a:p>
            <a:r>
              <a:rPr lang="en-US"/>
              <a:t>Click icon to add picture</a:t>
            </a:r>
            <a:endParaRPr lang="en-US" dirty="0"/>
          </a:p>
        </p:txBody>
      </p:sp>
      <p:sp>
        <p:nvSpPr>
          <p:cNvPr id="26" name="Text Placeholder 6">
            <a:extLst>
              <a:ext uri="{FF2B5EF4-FFF2-40B4-BE49-F238E27FC236}">
                <a16:creationId xmlns:a16="http://schemas.microsoft.com/office/drawing/2014/main" id="{B55111A7-8811-4C9E-9273-7634C3B25290}"/>
              </a:ext>
            </a:extLst>
          </p:cNvPr>
          <p:cNvSpPr>
            <a:spLocks noGrp="1"/>
          </p:cNvSpPr>
          <p:nvPr>
            <p:ph type="body" sz="quarter" idx="21"/>
          </p:nvPr>
        </p:nvSpPr>
        <p:spPr>
          <a:xfrm>
            <a:off x="5711622" y="3737635"/>
            <a:ext cx="1914495" cy="1489075"/>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93527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48747" y="423176"/>
            <a:ext cx="8531623" cy="32918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66609"/>
            <a:ext cx="4057650" cy="4581734"/>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9C53C9C-56FF-496C-B7DA-01BF69D25325}" type="slidenum">
              <a:rPr lang="en-US" smtClean="0"/>
              <a:t>‹#›</a:t>
            </a:fld>
            <a:endParaRPr lang="en-US"/>
          </a:p>
        </p:txBody>
      </p:sp>
      <p:cxnSp>
        <p:nvCxnSpPr>
          <p:cNvPr id="11" name="Straight Connector 10">
            <a:extLst>
              <a:ext uri="{FF2B5EF4-FFF2-40B4-BE49-F238E27FC236}">
                <a16:creationId xmlns:a16="http://schemas.microsoft.com/office/drawing/2014/main" id="{ED6D58BD-4695-4FAA-9BA7-1B40F064E5B2}"/>
              </a:ext>
            </a:extLst>
          </p:cNvPr>
          <p:cNvCxnSpPr/>
          <p:nvPr/>
        </p:nvCxnSpPr>
        <p:spPr>
          <a:xfrm>
            <a:off x="457200" y="1009484"/>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D017D246-4457-49D0-9C35-844C1DF8CD0D}"/>
              </a:ext>
            </a:extLst>
          </p:cNvPr>
          <p:cNvSpPr>
            <a:spLocks noGrp="1"/>
          </p:cNvSpPr>
          <p:nvPr>
            <p:ph type="pic" sz="quarter" idx="13"/>
          </p:nvPr>
        </p:nvSpPr>
        <p:spPr>
          <a:xfrm>
            <a:off x="4714558" y="1266608"/>
            <a:ext cx="3972242" cy="4581693"/>
          </a:xfrm>
        </p:spPr>
        <p:txBody>
          <a:bodyPr/>
          <a:lstStyle>
            <a:lvl1pPr>
              <a:defRPr>
                <a:latin typeface="+mn-lt"/>
              </a:defRPr>
            </a:lvl1pPr>
          </a:lstStyle>
          <a:p>
            <a:r>
              <a:rPr lang="en-US"/>
              <a:t>Click icon to add picture</a:t>
            </a:r>
          </a:p>
        </p:txBody>
      </p:sp>
    </p:spTree>
    <p:extLst>
      <p:ext uri="{BB962C8B-B14F-4D97-AF65-F5344CB8AC3E}">
        <p14:creationId xmlns:p14="http://schemas.microsoft.com/office/powerpoint/2010/main" val="350759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custDataLst>
              <p:tags r:id="rId2"/>
            </p:custDataLst>
          </p:nvPr>
        </p:nvSpPr>
        <p:spPr/>
        <p:txBody>
          <a:bodyPr/>
          <a:lstStyle>
            <a:lvl1pPr>
              <a:defRPr lang="en-US" sz="2400" b="1" baseline="0" dirty="0">
                <a:solidFill>
                  <a:schemeClr val="tx1"/>
                </a:solidFill>
                <a:latin typeface="+mj-lt"/>
                <a:ea typeface="+mj-ea"/>
                <a:cs typeface="Arial" panose="020B0604020202020204" pitchFamily="34" charset="0"/>
              </a:defRPr>
            </a:lvl1pPr>
          </a:lstStyle>
          <a:p>
            <a:pPr lvl="0" algn="l" defTabSz="913429" rtl="0" eaLnBrk="1" fontAlgn="base" hangingPunct="1">
              <a:spcBef>
                <a:spcPct val="0"/>
              </a:spcBef>
              <a:spcAft>
                <a:spcPct val="0"/>
              </a:spcAft>
              <a:tabLst>
                <a:tab pos="275324" algn="l"/>
              </a:tabLst>
            </a:pPr>
            <a:r>
              <a:rPr lang="en-US"/>
              <a:t>Click to edit Master title style</a:t>
            </a:r>
            <a:endParaRPr lang="en-US" dirty="0"/>
          </a:p>
        </p:txBody>
      </p:sp>
      <p:cxnSp>
        <p:nvCxnSpPr>
          <p:cNvPr id="10" name="Straight Connector 9">
            <a:extLst>
              <a:ext uri="{FF2B5EF4-FFF2-40B4-BE49-F238E27FC236}">
                <a16:creationId xmlns:a16="http://schemas.microsoft.com/office/drawing/2014/main" id="{8205FF10-FB85-46B1-9436-EA327F349A01}"/>
              </a:ext>
            </a:extLst>
          </p:cNvPr>
          <p:cNvCxnSpPr/>
          <p:nvPr/>
        </p:nvCxnSpPr>
        <p:spPr>
          <a:xfrm>
            <a:off x="457200" y="1009485"/>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367262AD-BCE9-4A9C-A273-97B935234C00}"/>
              </a:ext>
            </a:extLst>
          </p:cNvPr>
          <p:cNvSpPr>
            <a:spLocks noGrp="1"/>
          </p:cNvSpPr>
          <p:nvPr>
            <p:ph sz="quarter" idx="10"/>
          </p:nvPr>
        </p:nvSpPr>
        <p:spPr>
          <a:xfrm>
            <a:off x="457200" y="1266613"/>
            <a:ext cx="8229600" cy="45817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8">
            <a:extLst>
              <a:ext uri="{FF2B5EF4-FFF2-40B4-BE49-F238E27FC236}">
                <a16:creationId xmlns:a16="http://schemas.microsoft.com/office/drawing/2014/main" id="{4E598952-1122-41B8-B7C1-1EB2C22DC0A8}"/>
              </a:ext>
            </a:extLst>
          </p:cNvPr>
          <p:cNvSpPr>
            <a:spLocks noGrp="1"/>
          </p:cNvSpPr>
          <p:nvPr>
            <p:ph type="sldNum" sz="quarter" idx="13"/>
          </p:nvPr>
        </p:nvSpPr>
        <p:spPr>
          <a:xfrm>
            <a:off x="8514001" y="6616743"/>
            <a:ext cx="629999" cy="241257"/>
          </a:xfrm>
        </p:spPr>
        <p:txBody>
          <a:bodyPr/>
          <a:lstStyle/>
          <a:p>
            <a:fld id="{19C53C9C-56FF-496C-B7DA-01BF69D25325}" type="slidenum">
              <a:rPr lang="en-US" smtClean="0"/>
              <a:t>‹#›</a:t>
            </a:fld>
            <a:endParaRPr lang="en-US"/>
          </a:p>
        </p:txBody>
      </p:sp>
    </p:spTree>
    <p:extLst>
      <p:ext uri="{BB962C8B-B14F-4D97-AF65-F5344CB8AC3E}">
        <p14:creationId xmlns:p14="http://schemas.microsoft.com/office/powerpoint/2010/main" val="1908158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8747" y="423176"/>
            <a:ext cx="8531623" cy="32918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66609"/>
            <a:ext cx="4057650" cy="4581734"/>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66609"/>
            <a:ext cx="4057650" cy="4581734"/>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9C53C9C-56FF-496C-B7DA-01BF69D25325}" type="slidenum">
              <a:rPr lang="en-US" smtClean="0"/>
              <a:t>‹#›</a:t>
            </a:fld>
            <a:endParaRPr lang="en-US"/>
          </a:p>
        </p:txBody>
      </p:sp>
      <p:cxnSp>
        <p:nvCxnSpPr>
          <p:cNvPr id="11" name="Straight Connector 10">
            <a:extLst>
              <a:ext uri="{FF2B5EF4-FFF2-40B4-BE49-F238E27FC236}">
                <a16:creationId xmlns:a16="http://schemas.microsoft.com/office/drawing/2014/main" id="{ED6D58BD-4695-4FAA-9BA7-1B40F064E5B2}"/>
              </a:ext>
            </a:extLst>
          </p:cNvPr>
          <p:cNvCxnSpPr/>
          <p:nvPr/>
        </p:nvCxnSpPr>
        <p:spPr>
          <a:xfrm>
            <a:off x="457200" y="1009484"/>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391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448747" y="423176"/>
            <a:ext cx="8531623" cy="329184"/>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266609"/>
            <a:ext cx="4057650" cy="2162389"/>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66609"/>
            <a:ext cx="4057650" cy="2162389"/>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9C53C9C-56FF-496C-B7DA-01BF69D25325}" type="slidenum">
              <a:rPr lang="en-US" smtClean="0"/>
              <a:t>‹#›</a:t>
            </a:fld>
            <a:endParaRPr lang="en-US"/>
          </a:p>
        </p:txBody>
      </p:sp>
      <p:cxnSp>
        <p:nvCxnSpPr>
          <p:cNvPr id="11" name="Straight Connector 10">
            <a:extLst>
              <a:ext uri="{FF2B5EF4-FFF2-40B4-BE49-F238E27FC236}">
                <a16:creationId xmlns:a16="http://schemas.microsoft.com/office/drawing/2014/main" id="{ED6D58BD-4695-4FAA-9BA7-1B40F064E5B2}"/>
              </a:ext>
            </a:extLst>
          </p:cNvPr>
          <p:cNvCxnSpPr/>
          <p:nvPr/>
        </p:nvCxnSpPr>
        <p:spPr>
          <a:xfrm>
            <a:off x="457200" y="1009484"/>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E2356269-FC19-481F-AAE9-742043B693EC}"/>
              </a:ext>
            </a:extLst>
          </p:cNvPr>
          <p:cNvSpPr>
            <a:spLocks noGrp="1"/>
          </p:cNvSpPr>
          <p:nvPr>
            <p:ph sz="half" idx="13"/>
          </p:nvPr>
        </p:nvSpPr>
        <p:spPr>
          <a:xfrm>
            <a:off x="457200" y="3623672"/>
            <a:ext cx="4057650" cy="2162389"/>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4E2C3B80-489B-427C-A249-906FD0CE537D}"/>
              </a:ext>
            </a:extLst>
          </p:cNvPr>
          <p:cNvSpPr>
            <a:spLocks noGrp="1"/>
          </p:cNvSpPr>
          <p:nvPr>
            <p:ph sz="half" idx="14"/>
          </p:nvPr>
        </p:nvSpPr>
        <p:spPr>
          <a:xfrm>
            <a:off x="4629150" y="3623672"/>
            <a:ext cx="4057650" cy="2162389"/>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4396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746" y="423177"/>
            <a:ext cx="8531623" cy="329184"/>
          </a:xfrm>
          <a:prstGeom prst="rect">
            <a:avLst/>
          </a:prstGeom>
        </p:spPr>
        <p:txBody>
          <a:bodyPr/>
          <a:lstStyle>
            <a:lvl1pPr>
              <a:defRPr>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457200" y="1259244"/>
            <a:ext cx="4040982" cy="823912"/>
          </a:xfrm>
          <a:prstGeom prst="rect">
            <a:avLst/>
          </a:prstGeom>
        </p:spPr>
        <p:txBody>
          <a:bodyPr anchor="b"/>
          <a:lstStyle>
            <a:lvl1pPr marL="0" indent="0">
              <a:buNone/>
              <a:defRPr sz="1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090525"/>
            <a:ext cx="4040982" cy="3757826"/>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59244"/>
            <a:ext cx="4057650" cy="823912"/>
          </a:xfrm>
          <a:prstGeom prst="rect">
            <a:avLst/>
          </a:prstGeom>
        </p:spPr>
        <p:txBody>
          <a:bodyPr anchor="b"/>
          <a:lstStyle>
            <a:lvl1pPr marL="0" indent="0">
              <a:buNone/>
              <a:defRPr sz="1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090525"/>
            <a:ext cx="4057650" cy="3757826"/>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9C53C9C-56FF-496C-B7DA-01BF69D25325}" type="slidenum">
              <a:rPr lang="en-US" smtClean="0"/>
              <a:t>‹#›</a:t>
            </a:fld>
            <a:endParaRPr lang="en-US"/>
          </a:p>
        </p:txBody>
      </p:sp>
      <p:cxnSp>
        <p:nvCxnSpPr>
          <p:cNvPr id="11" name="Straight Connector 10">
            <a:extLst>
              <a:ext uri="{FF2B5EF4-FFF2-40B4-BE49-F238E27FC236}">
                <a16:creationId xmlns:a16="http://schemas.microsoft.com/office/drawing/2014/main" id="{AFE629C4-E1BF-48C3-B582-BCD13593363B}"/>
              </a:ext>
            </a:extLst>
          </p:cNvPr>
          <p:cNvCxnSpPr/>
          <p:nvPr/>
        </p:nvCxnSpPr>
        <p:spPr>
          <a:xfrm>
            <a:off x="457200" y="1009484"/>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617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3944FDB1-E884-46D9-ABD7-0AE33369C3A0}"/>
              </a:ext>
            </a:extLst>
          </p:cNvPr>
          <p:cNvSpPr>
            <a:spLocks noGrp="1"/>
          </p:cNvSpPr>
          <p:nvPr>
            <p:ph type="chart" sz="quarter" idx="10"/>
          </p:nvPr>
        </p:nvSpPr>
        <p:spPr>
          <a:xfrm>
            <a:off x="457200" y="1543052"/>
            <a:ext cx="8229601" cy="4305296"/>
          </a:xfrm>
        </p:spPr>
        <p:txBody>
          <a:bodyPr/>
          <a:lstStyle>
            <a:lvl1pPr>
              <a:defRPr>
                <a:latin typeface="+mn-lt"/>
              </a:defRPr>
            </a:lvl1pPr>
          </a:lstStyle>
          <a:p>
            <a:r>
              <a:rPr lang="en-US"/>
              <a:t>Click icon to add chart</a:t>
            </a:r>
            <a:endParaRPr lang="en-US" dirty="0"/>
          </a:p>
        </p:txBody>
      </p:sp>
      <p:graphicFrame>
        <p:nvGraphicFramePr>
          <p:cNvPr id="3" name="Object 2" hidden="1"/>
          <p:cNvGraphicFramePr>
            <a:graphicFrameLocks noChangeAspect="1"/>
          </p:cNvGraphicFramePr>
          <p:nvPr>
            <p:custDataLst>
              <p:tags r:id="rId1"/>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custDataLst>
              <p:tags r:id="rId2"/>
            </p:custDataLst>
          </p:nvPr>
        </p:nvSpPr>
        <p:spPr/>
        <p:txBody>
          <a:bodyPr/>
          <a:lstStyle>
            <a:lvl1pPr>
              <a:defRPr lang="en-US" sz="2400" b="1" baseline="0" dirty="0">
                <a:solidFill>
                  <a:schemeClr val="tx1"/>
                </a:solidFill>
                <a:latin typeface="+mj-lt"/>
                <a:ea typeface="+mj-ea"/>
                <a:cs typeface="Arial" panose="020B0604020202020204" pitchFamily="34" charset="0"/>
              </a:defRPr>
            </a:lvl1pPr>
          </a:lstStyle>
          <a:p>
            <a:pPr lvl="0" algn="l" defTabSz="913429" rtl="0" eaLnBrk="1" fontAlgn="base" hangingPunct="1">
              <a:spcBef>
                <a:spcPct val="0"/>
              </a:spcBef>
              <a:spcAft>
                <a:spcPct val="0"/>
              </a:spcAft>
              <a:tabLst>
                <a:tab pos="275324" algn="l"/>
              </a:tabLst>
            </a:pPr>
            <a:r>
              <a:rPr lang="en-US"/>
              <a:t>Click to edit Master title style</a:t>
            </a:r>
            <a:endParaRPr lang="en-US" dirty="0"/>
          </a:p>
        </p:txBody>
      </p:sp>
      <p:cxnSp>
        <p:nvCxnSpPr>
          <p:cNvPr id="10" name="Straight Connector 9">
            <a:extLst>
              <a:ext uri="{FF2B5EF4-FFF2-40B4-BE49-F238E27FC236}">
                <a16:creationId xmlns:a16="http://schemas.microsoft.com/office/drawing/2014/main" id="{8205FF10-FB85-46B1-9436-EA327F349A01}"/>
              </a:ext>
            </a:extLst>
          </p:cNvPr>
          <p:cNvCxnSpPr/>
          <p:nvPr/>
        </p:nvCxnSpPr>
        <p:spPr>
          <a:xfrm>
            <a:off x="457200" y="1009485"/>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ubtitle 2">
            <a:extLst>
              <a:ext uri="{FF2B5EF4-FFF2-40B4-BE49-F238E27FC236}">
                <a16:creationId xmlns:a16="http://schemas.microsoft.com/office/drawing/2014/main" id="{3AA20ED5-B9AB-4593-9118-4FE900855309}"/>
              </a:ext>
            </a:extLst>
          </p:cNvPr>
          <p:cNvSpPr>
            <a:spLocks noGrp="1"/>
          </p:cNvSpPr>
          <p:nvPr>
            <p:ph type="subTitle" idx="1"/>
          </p:nvPr>
        </p:nvSpPr>
        <p:spPr>
          <a:xfrm>
            <a:off x="457199" y="1077856"/>
            <a:ext cx="8229599" cy="329185"/>
          </a:xfrm>
        </p:spPr>
        <p:txBody>
          <a:bodyPr/>
          <a:lstStyle>
            <a:lvl1pPr marL="0" indent="0" algn="l">
              <a:buNone/>
              <a:defRPr sz="14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Slide Number Placeholder 8">
            <a:extLst>
              <a:ext uri="{FF2B5EF4-FFF2-40B4-BE49-F238E27FC236}">
                <a16:creationId xmlns:a16="http://schemas.microsoft.com/office/drawing/2014/main" id="{BAEFD40A-67FB-4DF3-88EB-7E3706625EFB}"/>
              </a:ext>
            </a:extLst>
          </p:cNvPr>
          <p:cNvSpPr>
            <a:spLocks noGrp="1"/>
          </p:cNvSpPr>
          <p:nvPr>
            <p:ph type="sldNum" sz="quarter" idx="13"/>
          </p:nvPr>
        </p:nvSpPr>
        <p:spPr>
          <a:xfrm>
            <a:off x="8514001" y="6616743"/>
            <a:ext cx="629999" cy="241257"/>
          </a:xfrm>
        </p:spPr>
        <p:txBody>
          <a:bodyPr/>
          <a:lstStyle/>
          <a:p>
            <a:fld id="{19C53C9C-56FF-496C-B7DA-01BF69D25325}" type="slidenum">
              <a:rPr lang="en-US" smtClean="0"/>
              <a:t>‹#›</a:t>
            </a:fld>
            <a:endParaRPr lang="en-US"/>
          </a:p>
        </p:txBody>
      </p:sp>
    </p:spTree>
    <p:extLst>
      <p:ext uri="{BB962C8B-B14F-4D97-AF65-F5344CB8AC3E}">
        <p14:creationId xmlns:p14="http://schemas.microsoft.com/office/powerpoint/2010/main" val="26109374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 y="0"/>
          <a:ext cx="158750" cy="158750"/>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cK 2. Slide Title"/>
          <p:cNvSpPr>
            <a:spLocks noGrp="1"/>
          </p:cNvSpPr>
          <p:nvPr>
            <p:ph type="title"/>
            <p:custDataLst>
              <p:tags r:id="rId2"/>
            </p:custDataLst>
          </p:nvPr>
        </p:nvSpPr>
        <p:spPr/>
        <p:txBody>
          <a:bodyPr/>
          <a:lstStyle>
            <a:lvl1pPr>
              <a:defRPr lang="en-US" sz="2400" b="1" baseline="0" dirty="0">
                <a:solidFill>
                  <a:schemeClr val="tx1"/>
                </a:solidFill>
                <a:latin typeface="+mj-lt"/>
                <a:ea typeface="+mj-ea"/>
                <a:cs typeface="Arial" panose="020B0604020202020204" pitchFamily="34" charset="0"/>
              </a:defRPr>
            </a:lvl1pPr>
          </a:lstStyle>
          <a:p>
            <a:pPr lvl="0" algn="l" defTabSz="913429" rtl="0" eaLnBrk="1" fontAlgn="base" hangingPunct="1">
              <a:spcBef>
                <a:spcPct val="0"/>
              </a:spcBef>
              <a:spcAft>
                <a:spcPct val="0"/>
              </a:spcAft>
              <a:tabLst>
                <a:tab pos="275324" algn="l"/>
              </a:tabLst>
            </a:pPr>
            <a:r>
              <a:rPr lang="en-US"/>
              <a:t>Click to edit Master title style</a:t>
            </a:r>
            <a:endParaRPr lang="en-US" dirty="0"/>
          </a:p>
        </p:txBody>
      </p:sp>
      <p:cxnSp>
        <p:nvCxnSpPr>
          <p:cNvPr id="10" name="Straight Connector 9">
            <a:extLst>
              <a:ext uri="{FF2B5EF4-FFF2-40B4-BE49-F238E27FC236}">
                <a16:creationId xmlns:a16="http://schemas.microsoft.com/office/drawing/2014/main" id="{8205FF10-FB85-46B1-9436-EA327F349A01}"/>
              </a:ext>
            </a:extLst>
          </p:cNvPr>
          <p:cNvCxnSpPr/>
          <p:nvPr/>
        </p:nvCxnSpPr>
        <p:spPr>
          <a:xfrm>
            <a:off x="457200" y="1009485"/>
            <a:ext cx="822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ubtitle 2">
            <a:extLst>
              <a:ext uri="{FF2B5EF4-FFF2-40B4-BE49-F238E27FC236}">
                <a16:creationId xmlns:a16="http://schemas.microsoft.com/office/drawing/2014/main" id="{FC3490CC-1DAF-4567-8565-9A83FEB5034A}"/>
              </a:ext>
            </a:extLst>
          </p:cNvPr>
          <p:cNvSpPr>
            <a:spLocks noGrp="1"/>
          </p:cNvSpPr>
          <p:nvPr>
            <p:ph type="subTitle" idx="1"/>
          </p:nvPr>
        </p:nvSpPr>
        <p:spPr>
          <a:xfrm>
            <a:off x="457199" y="1077856"/>
            <a:ext cx="8229599" cy="329185"/>
          </a:xfrm>
        </p:spPr>
        <p:txBody>
          <a:bodyPr/>
          <a:lstStyle>
            <a:lvl1pPr marL="0" indent="0" algn="l">
              <a:buNone/>
              <a:defRPr sz="14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Slide Number Placeholder 8">
            <a:extLst>
              <a:ext uri="{FF2B5EF4-FFF2-40B4-BE49-F238E27FC236}">
                <a16:creationId xmlns:a16="http://schemas.microsoft.com/office/drawing/2014/main" id="{5F52815F-7D3A-4CE6-BBCD-60A15E968DAF}"/>
              </a:ext>
            </a:extLst>
          </p:cNvPr>
          <p:cNvSpPr>
            <a:spLocks noGrp="1"/>
          </p:cNvSpPr>
          <p:nvPr>
            <p:ph type="sldNum" sz="quarter" idx="12"/>
          </p:nvPr>
        </p:nvSpPr>
        <p:spPr>
          <a:xfrm>
            <a:off x="8514001" y="6616743"/>
            <a:ext cx="629999" cy="241257"/>
          </a:xfrm>
        </p:spPr>
        <p:txBody>
          <a:bodyPr/>
          <a:lstStyle/>
          <a:p>
            <a:fld id="{19C53C9C-56FF-496C-B7DA-01BF69D25325}" type="slidenum">
              <a:rPr lang="en-US" smtClean="0"/>
              <a:t>‹#›</a:t>
            </a:fld>
            <a:endParaRPr lang="en-US"/>
          </a:p>
        </p:txBody>
      </p:sp>
    </p:spTree>
    <p:extLst>
      <p:ext uri="{BB962C8B-B14F-4D97-AF65-F5344CB8AC3E}">
        <p14:creationId xmlns:p14="http://schemas.microsoft.com/office/powerpoint/2010/main" val="2605380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C53C9C-56FF-496C-B7DA-01BF69D25325}" type="slidenum">
              <a:rPr lang="en-US" smtClean="0"/>
              <a:t>‹#›</a:t>
            </a:fld>
            <a:endParaRPr lang="en-US"/>
          </a:p>
        </p:txBody>
      </p:sp>
    </p:spTree>
    <p:extLst>
      <p:ext uri="{BB962C8B-B14F-4D97-AF65-F5344CB8AC3E}">
        <p14:creationId xmlns:p14="http://schemas.microsoft.com/office/powerpoint/2010/main" val="4004568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57606"/>
          </a:xfrm>
          <a:prstGeom prst="rect">
            <a:avLst/>
          </a:prstGeom>
        </p:spPr>
        <p:txBody>
          <a:bodyPr anchor="b"/>
          <a:lstStyle>
            <a:lvl1pPr>
              <a:defRPr sz="240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11788"/>
          </a:xfrm>
          <a:prstGeom prst="rect">
            <a:avLst/>
          </a:prstGeom>
        </p:spPr>
        <p:txBody>
          <a:bodyPr/>
          <a:lstStyle>
            <a:lvl1pPr>
              <a:defRPr sz="1600">
                <a:latin typeface="+mn-lt"/>
              </a:defRPr>
            </a:lvl1pPr>
            <a:lvl2pPr>
              <a:defRPr sz="1400">
                <a:latin typeface="+mn-lt"/>
              </a:defRPr>
            </a:lvl2pPr>
            <a:lvl3pPr>
              <a:defRPr sz="1200">
                <a:latin typeface="+mn-lt"/>
              </a:defRPr>
            </a:lvl3pPr>
            <a:lvl4pPr>
              <a:defRPr sz="1100">
                <a:latin typeface="+mn-lt"/>
              </a:defRPr>
            </a:lvl4pPr>
            <a:lvl5pPr>
              <a:defRPr sz="1100">
                <a:latin typeface="+mn-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314806"/>
            <a:ext cx="2949178" cy="4554182"/>
          </a:xfrm>
          <a:prstGeom prst="rect">
            <a:avLst/>
          </a:prstGeo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9C53C9C-56FF-496C-B7DA-01BF69D25325}" type="slidenum">
              <a:rPr lang="en-US" smtClean="0"/>
              <a:t>‹#›</a:t>
            </a:fld>
            <a:endParaRPr lang="en-US"/>
          </a:p>
        </p:txBody>
      </p:sp>
    </p:spTree>
    <p:extLst>
      <p:ext uri="{BB962C8B-B14F-4D97-AF65-F5344CB8AC3E}">
        <p14:creationId xmlns:p14="http://schemas.microsoft.com/office/powerpoint/2010/main" val="24807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857606"/>
          </a:xfrm>
          <a:prstGeom prst="rect">
            <a:avLst/>
          </a:prstGeom>
        </p:spPr>
        <p:txBody>
          <a:bodyPr anchor="b"/>
          <a:lstStyle>
            <a:lvl1pPr>
              <a:defRPr sz="2400">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57200"/>
            <a:ext cx="4629150" cy="5403851"/>
          </a:xfrm>
          <a:prstGeom prst="rect">
            <a:avLst/>
          </a:prstGeom>
        </p:spPr>
        <p:txBody>
          <a:bodyPr anchor="t"/>
          <a:lstStyle>
            <a:lvl1pPr marL="0" indent="0">
              <a:buNone/>
              <a:defRPr sz="18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314806"/>
            <a:ext cx="2949178" cy="4554182"/>
          </a:xfrm>
          <a:prstGeom prst="rect">
            <a:avLst/>
          </a:prstGeo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9C53C9C-56FF-496C-B7DA-01BF69D25325}" type="slidenum">
              <a:rPr lang="en-US" smtClean="0"/>
              <a:t>‹#›</a:t>
            </a:fld>
            <a:endParaRPr lang="en-US"/>
          </a:p>
        </p:txBody>
      </p:sp>
    </p:spTree>
    <p:extLst>
      <p:ext uri="{BB962C8B-B14F-4D97-AF65-F5344CB8AC3E}">
        <p14:creationId xmlns:p14="http://schemas.microsoft.com/office/powerpoint/2010/main" val="1613382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36C255-9A99-DB42-93DC-B635FD0CB38C}"/>
              </a:ext>
            </a:extLst>
          </p:cNvPr>
          <p:cNvSpPr>
            <a:spLocks noGrp="1"/>
          </p:cNvSpPr>
          <p:nvPr>
            <p:ph type="sldNum" sz="quarter" idx="10"/>
          </p:nvPr>
        </p:nvSpPr>
        <p:spPr/>
        <p:txBody>
          <a:bodyPr/>
          <a:lstStyle/>
          <a:p>
            <a:fld id="{19C53C9C-56FF-496C-B7DA-01BF69D25325}" type="slidenum">
              <a:rPr lang="en-US" smtClean="0"/>
              <a:t>‹#›</a:t>
            </a:fld>
            <a:endParaRPr lang="en-US"/>
          </a:p>
        </p:txBody>
      </p:sp>
      <p:sp>
        <p:nvSpPr>
          <p:cNvPr id="8" name="Rectangle 7">
            <a:extLst>
              <a:ext uri="{FF2B5EF4-FFF2-40B4-BE49-F238E27FC236}">
                <a16:creationId xmlns:a16="http://schemas.microsoft.com/office/drawing/2014/main" id="{456C5D7A-2803-F64F-BCB4-1C6A71ABFB8D}"/>
              </a:ext>
            </a:extLst>
          </p:cNvPr>
          <p:cNvSpPr/>
          <p:nvPr/>
        </p:nvSpPr>
        <p:spPr>
          <a:xfrm>
            <a:off x="10887" y="228600"/>
            <a:ext cx="9133114" cy="646331"/>
          </a:xfrm>
          <a:prstGeom prst="rect">
            <a:avLst/>
          </a:prstGeom>
        </p:spPr>
        <p:txBody>
          <a:bodyPr wrap="square">
            <a:spAutoFit/>
          </a:bodyPr>
          <a:lstStyle/>
          <a:p>
            <a:pPr algn="ctr"/>
            <a:r>
              <a:rPr lang="en-US" sz="3500" b="1" dirty="0">
                <a:solidFill>
                  <a:srgbClr val="2A338A"/>
                </a:solidFill>
                <a:latin typeface="Calibri" panose="020F0502020204030204" pitchFamily="34" charset="0"/>
                <a:cs typeface="Calibri" panose="020F0502020204030204" pitchFamily="34" charset="0"/>
              </a:rPr>
              <a:t>Best Place To Give Care – Best Place to Get Care</a:t>
            </a:r>
          </a:p>
        </p:txBody>
      </p:sp>
      <p:pic>
        <p:nvPicPr>
          <p:cNvPr id="9" name="Picture 8">
            <a:extLst>
              <a:ext uri="{FF2B5EF4-FFF2-40B4-BE49-F238E27FC236}">
                <a16:creationId xmlns:a16="http://schemas.microsoft.com/office/drawing/2014/main" id="{1F59F939-F7A9-064B-9F0D-8F2F9D1EA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990600"/>
            <a:ext cx="7331315" cy="4291501"/>
          </a:xfrm>
          <a:prstGeom prst="rect">
            <a:avLst/>
          </a:prstGeom>
        </p:spPr>
      </p:pic>
    </p:spTree>
    <p:extLst>
      <p:ext uri="{BB962C8B-B14F-4D97-AF65-F5344CB8AC3E}">
        <p14:creationId xmlns:p14="http://schemas.microsoft.com/office/powerpoint/2010/main" val="161603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viderPage – For Presentations">
    <p:spTree>
      <p:nvGrpSpPr>
        <p:cNvPr id="1" name=""/>
        <p:cNvGrpSpPr/>
        <p:nvPr/>
      </p:nvGrpSpPr>
      <p:grpSpPr>
        <a:xfrm>
          <a:off x="0" y="0"/>
          <a:ext cx="0" cy="0"/>
          <a:chOff x="0" y="0"/>
          <a:chExt cx="0" cy="0"/>
        </a:xfrm>
      </p:grpSpPr>
      <p:sp>
        <p:nvSpPr>
          <p:cNvPr id="8" name="Rectangle 7"/>
          <p:cNvSpPr/>
          <p:nvPr userDrawn="1"/>
        </p:nvSpPr>
        <p:spPr>
          <a:xfrm>
            <a:off x="-1" y="0"/>
            <a:ext cx="9144001" cy="5317815"/>
          </a:xfrm>
          <a:prstGeom prst="rect">
            <a:avLst/>
          </a:prstGeom>
          <a:solidFill>
            <a:srgbClr val="3F32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9609" y="1849582"/>
            <a:ext cx="8329579" cy="1470025"/>
          </a:xfrm>
        </p:spPr>
        <p:txBody>
          <a:bodyPr>
            <a:normAutofit/>
          </a:bodyPr>
          <a:lstStyle>
            <a:lvl1pPr algn="ctr">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9609" y="3345546"/>
            <a:ext cx="8329579" cy="1176067"/>
          </a:xfrm>
          <a:prstGeom prst="rect">
            <a:avLst/>
          </a:prstGeo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1846" y="5860803"/>
            <a:ext cx="2912577" cy="791095"/>
          </a:xfrm>
          <a:prstGeom prst="rect">
            <a:avLst/>
          </a:prstGeom>
        </p:spPr>
      </p:pic>
      <p:pic>
        <p:nvPicPr>
          <p:cNvPr id="10" name="Picture 9"/>
          <p:cNvPicPr>
            <a:picLocks noChangeAspect="1"/>
          </p:cNvPicPr>
          <p:nvPr userDrawn="1"/>
        </p:nvPicPr>
        <p:blipFill>
          <a:blip r:embed="rId3"/>
          <a:stretch>
            <a:fillRect/>
          </a:stretch>
        </p:blipFill>
        <p:spPr>
          <a:xfrm rot="10800000">
            <a:off x="0" y="5317815"/>
            <a:ext cx="9144000" cy="288493"/>
          </a:xfrm>
          <a:prstGeom prst="rect">
            <a:avLst/>
          </a:prstGeom>
        </p:spPr>
      </p:pic>
      <p:cxnSp>
        <p:nvCxnSpPr>
          <p:cNvPr id="5" name="Straight Connector 4"/>
          <p:cNvCxnSpPr/>
          <p:nvPr userDrawn="1"/>
        </p:nvCxnSpPr>
        <p:spPr>
          <a:xfrm>
            <a:off x="449609" y="3319607"/>
            <a:ext cx="832957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27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viderPage – For Printing">
    <p:spTree>
      <p:nvGrpSpPr>
        <p:cNvPr id="1" name=""/>
        <p:cNvGrpSpPr/>
        <p:nvPr/>
      </p:nvGrpSpPr>
      <p:grpSpPr>
        <a:xfrm>
          <a:off x="0" y="0"/>
          <a:ext cx="0" cy="0"/>
          <a:chOff x="0" y="0"/>
          <a:chExt cx="0" cy="0"/>
        </a:xfrm>
      </p:grpSpPr>
      <p:sp>
        <p:nvSpPr>
          <p:cNvPr id="2" name="Title 1"/>
          <p:cNvSpPr>
            <a:spLocks noGrp="1"/>
          </p:cNvSpPr>
          <p:nvPr>
            <p:ph type="ctrTitle"/>
          </p:nvPr>
        </p:nvSpPr>
        <p:spPr>
          <a:xfrm>
            <a:off x="449609" y="1849582"/>
            <a:ext cx="8329579" cy="1470025"/>
          </a:xfrm>
        </p:spPr>
        <p:txBody>
          <a:bodyPr>
            <a:normAutofit/>
          </a:bodyPr>
          <a:lstStyle>
            <a:lvl1pPr algn="ctr">
              <a:defRPr sz="3000">
                <a:solidFill>
                  <a:srgbClr val="3F3283"/>
                </a:solidFill>
              </a:defRPr>
            </a:lvl1pPr>
          </a:lstStyle>
          <a:p>
            <a:r>
              <a:rPr lang="en-US" dirty="0"/>
              <a:t>Click to edit Master title style</a:t>
            </a:r>
          </a:p>
        </p:txBody>
      </p:sp>
      <p:sp>
        <p:nvSpPr>
          <p:cNvPr id="3" name="Subtitle 2"/>
          <p:cNvSpPr>
            <a:spLocks noGrp="1"/>
          </p:cNvSpPr>
          <p:nvPr>
            <p:ph type="subTitle" idx="1"/>
          </p:nvPr>
        </p:nvSpPr>
        <p:spPr>
          <a:xfrm>
            <a:off x="449609" y="3345546"/>
            <a:ext cx="8329579" cy="1176067"/>
          </a:xfrm>
          <a:prstGeom prst="rect">
            <a:avLst/>
          </a:prstGeom>
        </p:spPr>
        <p:txBody>
          <a:bodyPr>
            <a:normAutofit/>
          </a:bodyPr>
          <a:lstStyle>
            <a:lvl1pPr marL="0" indent="0" algn="ctr">
              <a:buNone/>
              <a:defRPr sz="20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a:spLocks noGrp="1"/>
          </p:cNvSpPr>
          <p:nvPr>
            <p:ph type="sldNum" sz="quarter" idx="12"/>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1846" y="5860803"/>
            <a:ext cx="2912577" cy="791095"/>
          </a:xfrm>
          <a:prstGeom prst="rect">
            <a:avLst/>
          </a:prstGeom>
        </p:spPr>
      </p:pic>
      <p:pic>
        <p:nvPicPr>
          <p:cNvPr id="10" name="Picture 9"/>
          <p:cNvPicPr>
            <a:picLocks noChangeAspect="1"/>
          </p:cNvPicPr>
          <p:nvPr userDrawn="1"/>
        </p:nvPicPr>
        <p:blipFill>
          <a:blip r:embed="rId3"/>
          <a:stretch>
            <a:fillRect/>
          </a:stretch>
        </p:blipFill>
        <p:spPr>
          <a:xfrm rot="10800000">
            <a:off x="0" y="5317815"/>
            <a:ext cx="9144000" cy="288493"/>
          </a:xfrm>
          <a:prstGeom prst="rect">
            <a:avLst/>
          </a:prstGeom>
        </p:spPr>
      </p:pic>
    </p:spTree>
    <p:extLst>
      <p:ext uri="{BB962C8B-B14F-4D97-AF65-F5344CB8AC3E}">
        <p14:creationId xmlns:p14="http://schemas.microsoft.com/office/powerpoint/2010/main" val="3963746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8.xml"/><Relationship Id="rId24" Type="http://schemas.openxmlformats.org/officeDocument/2006/relationships/image" Target="../media/image5.emf"/><Relationship Id="rId5" Type="http://schemas.openxmlformats.org/officeDocument/2006/relationships/slideLayout" Target="../slideLayouts/slideLayout7.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6.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theme" Target="../theme/theme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32.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33.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a:solidFill>
                    <a:srgbClr val="000000"/>
                  </a:solidFill>
                </a:rPr>
                <a:t>Title</a:t>
              </a:r>
            </a:p>
            <a:p>
              <a:pPr fontAlgn="base">
                <a:spcBef>
                  <a:spcPct val="0"/>
                </a:spcBef>
                <a:spcAft>
                  <a:spcPct val="0"/>
                </a:spcAft>
              </a:pPr>
              <a:r>
                <a:rPr lang="en-US" sz="1632">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0002" y="306195"/>
            <a:ext cx="8661165"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Slide Number Placeholder 5"/>
          <p:cNvSpPr>
            <a:spLocks noGrp="1"/>
          </p:cNvSpPr>
          <p:nvPr>
            <p:ph type="sldNum" sz="quarter" idx="4"/>
          </p:nvPr>
        </p:nvSpPr>
        <p:spPr>
          <a:xfrm>
            <a:off x="6934352" y="6419459"/>
            <a:ext cx="2133600" cy="365125"/>
          </a:xfrm>
          <a:prstGeom prst="rect">
            <a:avLst/>
          </a:prstGeom>
        </p:spPr>
        <p:txBody>
          <a:bodyPr/>
          <a:lstStyle>
            <a:lvl1pPr algn="r">
              <a:defRPr sz="1400">
                <a:solidFill>
                  <a:srgbClr val="7F7F7F"/>
                </a:solidFill>
              </a:defRPr>
            </a:lvl1pPr>
          </a:lstStyle>
          <a:p>
            <a:fld id="{AF88E988-FB04-AB4E-BE5A-59F242AF7F7A}" type="slidenum">
              <a:rPr lang="en-US" smtClean="0"/>
              <a:pPr/>
              <a:t>‹#›</a:t>
            </a:fld>
            <a:endParaRPr lang="en-US" dirty="0"/>
          </a:p>
        </p:txBody>
      </p:sp>
      <p:sp>
        <p:nvSpPr>
          <p:cNvPr id="12" name="Footer Placeholder 4"/>
          <p:cNvSpPr>
            <a:spLocks noGrp="1"/>
          </p:cNvSpPr>
          <p:nvPr>
            <p:ph type="ftr" sz="quarter" idx="3"/>
          </p:nvPr>
        </p:nvSpPr>
        <p:spPr>
          <a:xfrm>
            <a:off x="125910" y="6419243"/>
            <a:ext cx="5324600" cy="365125"/>
          </a:xfrm>
          <a:prstGeom prst="rect">
            <a:avLst/>
          </a:prstGeom>
        </p:spPr>
        <p:txBody>
          <a:bodyPr/>
          <a:lstStyle>
            <a:lvl1pPr algn="l">
              <a:defRPr sz="1200"/>
            </a:lvl1pPr>
          </a:lstStyle>
          <a:p>
            <a:r>
              <a:rPr lang="en-US" dirty="0"/>
              <a:t>Confidential – Do Not Distribute</a:t>
            </a:r>
          </a:p>
        </p:txBody>
      </p:sp>
      <p:sp>
        <p:nvSpPr>
          <p:cNvPr id="4" name="TextBox 3"/>
          <p:cNvSpPr txBox="1"/>
          <p:nvPr userDrawn="1"/>
        </p:nvSpPr>
        <p:spPr>
          <a:xfrm>
            <a:off x="-392545" y="3117273"/>
            <a:ext cx="184666" cy="369332"/>
          </a:xfrm>
          <a:prstGeom prst="rect">
            <a:avLst/>
          </a:prstGeom>
          <a:noFill/>
        </p:spPr>
        <p:txBody>
          <a:bodyPr wrap="none" rtlCol="0">
            <a:spAutoFit/>
          </a:bodyPr>
          <a:lstStyle/>
          <a:p>
            <a:endParaRPr lang="en-US" dirty="0"/>
          </a:p>
        </p:txBody>
      </p:sp>
      <p:sp>
        <p:nvSpPr>
          <p:cNvPr id="9" name="Text Placeholder 8"/>
          <p:cNvSpPr>
            <a:spLocks noGrp="1"/>
          </p:cNvSpPr>
          <p:nvPr>
            <p:ph type="body" idx="1"/>
          </p:nvPr>
        </p:nvSpPr>
        <p:spPr>
          <a:xfrm>
            <a:off x="260001" y="1600200"/>
            <a:ext cx="8661165"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2213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hf hdr="0" ftr="0" dt="0"/>
  <p:txStyles>
    <p:titleStyle>
      <a:lvl1pPr algn="l" defTabSz="457200" rtl="0" eaLnBrk="1" latinLnBrk="0" hangingPunct="1">
        <a:spcBef>
          <a:spcPct val="0"/>
        </a:spcBef>
        <a:buNone/>
        <a:defRPr sz="3500" b="1" kern="1200">
          <a:solidFill>
            <a:srgbClr val="3F3283"/>
          </a:solidFill>
          <a:latin typeface="+mj-lt"/>
          <a:ea typeface="+mj-ea"/>
          <a:cs typeface="+mj-cs"/>
        </a:defRPr>
      </a:lvl1pPr>
    </p:titleStyle>
    <p:bodyStyle>
      <a:lvl1pPr marL="230188" indent="-230188" algn="l" defTabSz="457200" rtl="0" eaLnBrk="1" latinLnBrk="0" hangingPunct="1">
        <a:spcBef>
          <a:spcPts val="600"/>
        </a:spcBef>
        <a:buFont typeface="Arial"/>
        <a:buChar char="•"/>
        <a:defRPr sz="2800" kern="1200">
          <a:solidFill>
            <a:schemeClr val="tx1"/>
          </a:solidFill>
          <a:latin typeface="+mn-lt"/>
          <a:ea typeface="+mn-ea"/>
          <a:cs typeface="+mn-cs"/>
        </a:defRPr>
      </a:lvl1pPr>
      <a:lvl2pPr marL="623888" indent="-277813" algn="l" defTabSz="457200" rtl="0" eaLnBrk="1" latinLnBrk="0" hangingPunct="1">
        <a:spcBef>
          <a:spcPts val="600"/>
        </a:spcBef>
        <a:buSzPct val="90000"/>
        <a:buFont typeface="Courier New"/>
        <a:buChar char="o"/>
        <a:defRPr sz="2600" kern="1200">
          <a:solidFill>
            <a:schemeClr val="tx1"/>
          </a:solidFill>
          <a:latin typeface="+mn-lt"/>
          <a:ea typeface="+mn-ea"/>
          <a:cs typeface="+mn-cs"/>
        </a:defRPr>
      </a:lvl2pPr>
      <a:lvl3pPr marL="969963" indent="-290513" algn="l" defTabSz="457200" rtl="0" eaLnBrk="1" latinLnBrk="0" hangingPunct="1">
        <a:spcBef>
          <a:spcPts val="600"/>
        </a:spcBef>
        <a:buSzPct val="100000"/>
        <a:buFont typeface="Lucida Grande"/>
        <a:buChar char="–"/>
        <a:defRPr sz="2400" kern="1200">
          <a:solidFill>
            <a:schemeClr val="tx1"/>
          </a:solidFill>
          <a:latin typeface="+mn-lt"/>
          <a:ea typeface="+mn-ea"/>
          <a:cs typeface="+mn-cs"/>
        </a:defRPr>
      </a:lvl3pPr>
      <a:lvl4pPr marL="1263650" indent="-228600" algn="l" defTabSz="284163" rtl="0" eaLnBrk="1" latinLnBrk="0" hangingPunct="1">
        <a:spcBef>
          <a:spcPts val="600"/>
        </a:spcBef>
        <a:buFont typeface="Lucida Grande"/>
        <a:buChar char="»"/>
        <a:defRPr sz="2000" kern="1200">
          <a:solidFill>
            <a:schemeClr val="tx1"/>
          </a:solidFill>
          <a:latin typeface="+mn-lt"/>
          <a:ea typeface="+mn-ea"/>
          <a:cs typeface="+mn-cs"/>
        </a:defRPr>
      </a:lvl4pPr>
      <a:lvl5pPr marL="1546225" indent="-230188" algn="l" defTabSz="457200" rtl="0" eaLnBrk="1" latinLnBrk="0" hangingPunct="1">
        <a:spcBef>
          <a:spcPts val="600"/>
        </a:spcBef>
        <a:buFont typeface="Wingdings" charset="2"/>
        <a:buChar char="§"/>
        <a:defRPr sz="1800" kern="1200">
          <a:solidFill>
            <a:schemeClr val="tx1"/>
          </a:solidFill>
          <a:latin typeface="+mn-lt"/>
          <a:ea typeface="+mn-ea"/>
          <a:cs typeface="+mn-cs"/>
        </a:defRPr>
      </a:lvl5pPr>
      <a:lvl6pPr marL="131445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1493838" indent="-228600" algn="l" defTabSz="457200" rtl="0" eaLnBrk="1" latinLnBrk="0" hangingPunct="1">
        <a:spcBef>
          <a:spcPts val="600"/>
        </a:spcBef>
        <a:buFont typeface="Wingdings" charset="2"/>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701856-530B-448B-B81D-BC49FA066BA9}"/>
              </a:ext>
            </a:extLst>
          </p:cNvPr>
          <p:cNvSpPr/>
          <p:nvPr/>
        </p:nvSpPr>
        <p:spPr>
          <a:xfrm>
            <a:off x="0" y="6357973"/>
            <a:ext cx="9144000" cy="500027"/>
          </a:xfrm>
          <a:prstGeom prst="rect">
            <a:avLst/>
          </a:prstGeom>
          <a:gradFill flip="none" rotWithShape="1">
            <a:gsLst>
              <a:gs pos="4425">
                <a:srgbClr val="2B328B"/>
              </a:gs>
              <a:gs pos="27000">
                <a:srgbClr val="2B328B"/>
              </a:gs>
              <a:gs pos="38000">
                <a:srgbClr val="7F78A9"/>
              </a:gs>
              <a:gs pos="46000">
                <a:srgbClr val="B6B1CC"/>
              </a:gs>
              <a:gs pos="62000">
                <a:schemeClr val="bg1">
                  <a:lumMod val="0"/>
                  <a:lumOff val="100000"/>
                </a:schemeClr>
              </a:gs>
            </a:gsLst>
            <a:lin ang="12000000" scaled="0"/>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err="1">
              <a:solidFill>
                <a:schemeClr val="tx1"/>
              </a:solidFill>
            </a:endParaRPr>
          </a:p>
        </p:txBody>
      </p:sp>
      <p:pic>
        <p:nvPicPr>
          <p:cNvPr id="8" name="Picture 7">
            <a:extLst>
              <a:ext uri="{FF2B5EF4-FFF2-40B4-BE49-F238E27FC236}">
                <a16:creationId xmlns:a16="http://schemas.microsoft.com/office/drawing/2014/main" id="{9713EA4E-3607-4912-AB3E-F6D8A06D35A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9126" y="5822261"/>
            <a:ext cx="3059184" cy="981391"/>
          </a:xfrm>
          <a:prstGeom prst="rect">
            <a:avLst/>
          </a:prstGeom>
        </p:spPr>
      </p:pic>
      <p:pic>
        <p:nvPicPr>
          <p:cNvPr id="9" name="Picture 8">
            <a:extLst>
              <a:ext uri="{FF2B5EF4-FFF2-40B4-BE49-F238E27FC236}">
                <a16:creationId xmlns:a16="http://schemas.microsoft.com/office/drawing/2014/main" id="{2D0F1CA2-6447-4C47-BD27-BD13238A3C5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86528" y="6434825"/>
            <a:ext cx="2613345" cy="342828"/>
          </a:xfrm>
          <a:prstGeom prst="rect">
            <a:avLst/>
          </a:prstGeom>
        </p:spPr>
      </p:pic>
      <p:sp>
        <p:nvSpPr>
          <p:cNvPr id="2" name="Title Placeholder 1"/>
          <p:cNvSpPr>
            <a:spLocks noGrp="1"/>
          </p:cNvSpPr>
          <p:nvPr>
            <p:ph type="title"/>
          </p:nvPr>
        </p:nvSpPr>
        <p:spPr>
          <a:xfrm>
            <a:off x="448747" y="423175"/>
            <a:ext cx="8531623" cy="32918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48747" y="973284"/>
            <a:ext cx="8531622" cy="488852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14001" y="6616743"/>
            <a:ext cx="629999" cy="241257"/>
          </a:xfrm>
          <a:prstGeom prst="rect">
            <a:avLst/>
          </a:prstGeom>
        </p:spPr>
        <p:txBody>
          <a:bodyPr vert="horz" lIns="91440" tIns="45720" rIns="91440" bIns="45720" rtlCol="0" anchor="ctr"/>
          <a:lstStyle>
            <a:lvl1pPr algn="r">
              <a:defRPr sz="1050" b="1" baseline="0">
                <a:solidFill>
                  <a:schemeClr val="bg1"/>
                </a:solidFill>
                <a:latin typeface="+mn-lt"/>
                <a:cs typeface="Arial" panose="020B0604020202020204" pitchFamily="34" charset="0"/>
              </a:defRPr>
            </a:lvl1pPr>
          </a:lstStyle>
          <a:p>
            <a:fld id="{19C53C9C-56FF-496C-B7DA-01BF69D25325}" type="slidenum">
              <a:rPr lang="en-US" smtClean="0"/>
              <a:t>‹#›</a:t>
            </a:fld>
            <a:endParaRPr lang="en-US"/>
          </a:p>
        </p:txBody>
      </p:sp>
      <p:cxnSp>
        <p:nvCxnSpPr>
          <p:cNvPr id="26" name="Straight Connector 25">
            <a:extLst>
              <a:ext uri="{FF2B5EF4-FFF2-40B4-BE49-F238E27FC236}">
                <a16:creationId xmlns:a16="http://schemas.microsoft.com/office/drawing/2014/main" id="{397FA620-5FB2-4F18-9CD8-88BE1ADDEFEC}"/>
              </a:ext>
            </a:extLst>
          </p:cNvPr>
          <p:cNvCxnSpPr>
            <a:cxnSpLocks/>
          </p:cNvCxnSpPr>
          <p:nvPr/>
        </p:nvCxnSpPr>
        <p:spPr>
          <a:xfrm>
            <a:off x="448747" y="6361834"/>
            <a:ext cx="8695253" cy="0"/>
          </a:xfrm>
          <a:prstGeom prst="line">
            <a:avLst/>
          </a:prstGeom>
          <a:gradFill>
            <a:gsLst>
              <a:gs pos="5000">
                <a:srgbClr val="2B328B"/>
              </a:gs>
              <a:gs pos="31000">
                <a:srgbClr val="33398F"/>
              </a:gs>
              <a:gs pos="90000">
                <a:srgbClr val="B6B1CC"/>
              </a:gs>
            </a:gsLst>
            <a:lin ang="10800000" scaled="0"/>
          </a:gradFill>
          <a:ln w="19050">
            <a:gradFill>
              <a:gsLst>
                <a:gs pos="29000">
                  <a:srgbClr val="2B328B"/>
                </a:gs>
                <a:gs pos="100000">
                  <a:srgbClr val="BDB3DD"/>
                </a:gs>
              </a:gsLst>
              <a:lin ang="10800000" scaled="0"/>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6548521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ajpmonline.org/article/S0749-3797(17)30011-9/abstract"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journals.sagepub.com/doi/pdf/10.1177/070674371005501106"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naric.com/?q=en/publications/volume-6-number-1-january-2011-substance-abuse-individuals-disabilities" TargetMode="External"/><Relationship Id="rId2" Type="http://schemas.openxmlformats.org/officeDocument/2006/relationships/hyperlink" Target="https://pubmed.ncbi.nlm.nih.gov/23507161"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link.springer.com/article/10.1007%2Fs10995-016-2136-4"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link.springer.com/article/10.1007%2Fs10995-016-2136-4"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2" Type="http://schemas.microsoft.com/office/2014/relationships/chartEx" Target="../charts/chartEx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nam12.safelinks.protection.outlook.com/?url=http%3A%2F%2Fmhalink.informz.net%2Fz%2FcjUucD9taT04MjAwMzU5JnA9MSZ1PTc1NjkzMjc4NCZsaT02OTAwOTEwOQ%2Findex.html&amp;data=04%7C01%7CTracey.Wilkie%40umassmemorial.org%7Cb381e2155966488e6acf08d8a5650144%7C9910941497df4111a54a633909f39003%7C0%7C0%7C637441200515683183%7CUnknown%7CTWFpbGZsb3d8eyJWIjoiMC4wLjAwMDAiLCJQIjoiV2luMzIiLCJBTiI6Ik1haWwiLCJXVCI6Mn0%3D%7C1000&amp;sdata=fhaKvUyVBDxwodIPA2iHEuzhGlm1bXVTxA7MY53hb3s%3D&amp;reserved=0" TargetMode="External"/><Relationship Id="rId1" Type="http://schemas.openxmlformats.org/officeDocument/2006/relationships/slideLayout" Target="../slideLayouts/slideLayout42.xml"/><Relationship Id="rId4" Type="http://schemas.openxmlformats.org/officeDocument/2006/relationships/image" Target="cid:image002.png@01D6D723.F54CB300"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hyperlink" Target="https://nam12.safelinks.protection.outlook.com/?url=http%3A%2F%2Fmhalink.informz.net%2Fz%2FcjUucD9taT04MjAwMzU5JnA9MSZ1PTc1NjkzMjc4NCZsaT02OTAwOTEwOQ%2Findex.html&amp;data=04%7C01%7CTracey.Wilkie%40umassmemorial.org%7Cb381e2155966488e6acf08d8a5650144%7C9910941497df4111a54a633909f39003%7C0%7C0%7C637441200515693168%7CUnknown%7CTWFpbGZsb3d8eyJWIjoiMC4wLjAwMDAiLCJQIjoiV2luMzIiLCJBTiI6Ik1haWwiLCJXVCI6Mn0%3D%7C1000&amp;sdata=%2BUlDco1P23dsSwXXzdTXr3JVzzoTX2p8FjUj9k21YiU%3D&amp;reserved=0" TargetMode="Externa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600" dirty="0"/>
              <a:t>February 23, 2021</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10C97-9381-48F0-98B3-11EDA7DE1A05}"/>
              </a:ext>
            </a:extLst>
          </p:cNvPr>
          <p:cNvSpPr>
            <a:spLocks noGrp="1"/>
          </p:cNvSpPr>
          <p:nvPr>
            <p:ph type="title"/>
          </p:nvPr>
        </p:nvSpPr>
        <p:spPr>
          <a:xfrm>
            <a:off x="736599" y="109538"/>
            <a:ext cx="7675881" cy="762000"/>
          </a:xfrm>
        </p:spPr>
        <p:txBody>
          <a:bodyPr/>
          <a:lstStyle/>
          <a:p>
            <a:r>
              <a:rPr lang="en-US" dirty="0"/>
              <a:t>Annual Review Process</a:t>
            </a:r>
          </a:p>
        </p:txBody>
      </p:sp>
      <p:graphicFrame>
        <p:nvGraphicFramePr>
          <p:cNvPr id="4" name="Table 4">
            <a:extLst>
              <a:ext uri="{FF2B5EF4-FFF2-40B4-BE49-F238E27FC236}">
                <a16:creationId xmlns:a16="http://schemas.microsoft.com/office/drawing/2014/main" id="{2BF16781-B2A9-4BFA-A6A2-944B11AC9EC1}"/>
              </a:ext>
            </a:extLst>
          </p:cNvPr>
          <p:cNvGraphicFramePr>
            <a:graphicFrameLocks noGrp="1"/>
          </p:cNvGraphicFramePr>
          <p:nvPr>
            <p:extLst>
              <p:ext uri="{D42A27DB-BD31-4B8C-83A1-F6EECF244321}">
                <p14:modId xmlns:p14="http://schemas.microsoft.com/office/powerpoint/2010/main" val="3003093294"/>
              </p:ext>
            </p:extLst>
          </p:nvPr>
        </p:nvGraphicFramePr>
        <p:xfrm>
          <a:off x="304800" y="996207"/>
          <a:ext cx="8677832" cy="5125720"/>
        </p:xfrm>
        <a:graphic>
          <a:graphicData uri="http://schemas.openxmlformats.org/drawingml/2006/table">
            <a:tbl>
              <a:tblPr firstRow="1" bandRow="1">
                <a:tableStyleId>{5C22544A-7EE6-4342-B048-85BDC9FD1C3A}</a:tableStyleId>
              </a:tblPr>
              <a:tblGrid>
                <a:gridCol w="6759388">
                  <a:extLst>
                    <a:ext uri="{9D8B030D-6E8A-4147-A177-3AD203B41FA5}">
                      <a16:colId xmlns:a16="http://schemas.microsoft.com/office/drawing/2014/main" val="2134932523"/>
                    </a:ext>
                  </a:extLst>
                </a:gridCol>
                <a:gridCol w="1918444">
                  <a:extLst>
                    <a:ext uri="{9D8B030D-6E8A-4147-A177-3AD203B41FA5}">
                      <a16:colId xmlns:a16="http://schemas.microsoft.com/office/drawing/2014/main" val="1460023229"/>
                    </a:ext>
                  </a:extLst>
                </a:gridCol>
              </a:tblGrid>
              <a:tr h="370840">
                <a:tc>
                  <a:txBody>
                    <a:bodyPr/>
                    <a:lstStyle/>
                    <a:p>
                      <a:r>
                        <a:rPr lang="en-US">
                          <a:latin typeface="Book Antiqua" panose="02040602050305030304" pitchFamily="18" charset="0"/>
                        </a:rPr>
                        <a:t>Step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a:latin typeface="Book Antiqua" panose="02040602050305030304" pitchFamily="18" charset="0"/>
                        </a:rPr>
                        <a:t>Timing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36262252"/>
                  </a:ext>
                </a:extLst>
              </a:tr>
              <a:tr h="370840">
                <a:tc>
                  <a:txBody>
                    <a:bodyPr/>
                    <a:lstStyle/>
                    <a:p>
                      <a:r>
                        <a:rPr lang="en-US">
                          <a:latin typeface="Book Antiqua" panose="02040602050305030304" pitchFamily="18" charset="0"/>
                        </a:rPr>
                        <a:t>1. </a:t>
                      </a:r>
                      <a:r>
                        <a:rPr lang="en-US" b="1">
                          <a:latin typeface="Book Antiqua" panose="02040602050305030304" pitchFamily="18" charset="0"/>
                        </a:rPr>
                        <a:t>Background</a:t>
                      </a:r>
                    </a:p>
                    <a:p>
                      <a:pPr marL="285750" indent="-285750">
                        <a:buFont typeface="Arial" panose="020B0604020202020204" pitchFamily="34" charset="0"/>
                        <a:buChar char="•"/>
                      </a:pPr>
                      <a:r>
                        <a:rPr lang="en-US">
                          <a:latin typeface="Book Antiqua" panose="02040602050305030304" pitchFamily="18" charset="0"/>
                        </a:rPr>
                        <a:t>Measure selection criteria</a:t>
                      </a:r>
                    </a:p>
                    <a:p>
                      <a:pPr marL="285750" indent="-285750">
                        <a:buFont typeface="Arial" panose="020B0604020202020204" pitchFamily="34" charset="0"/>
                        <a:buChar char="•"/>
                      </a:pPr>
                      <a:r>
                        <a:rPr lang="en-US">
                          <a:latin typeface="Book Antiqua" panose="02040602050305030304" pitchFamily="18" charset="0"/>
                        </a:rPr>
                        <a:t>State priorities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November</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863083"/>
                  </a:ext>
                </a:extLst>
              </a:tr>
              <a:tr h="370840">
                <a:tc>
                  <a:txBody>
                    <a:bodyPr/>
                    <a:lstStyle/>
                    <a:p>
                      <a:r>
                        <a:rPr lang="en-US" dirty="0">
                          <a:latin typeface="Book Antiqua" panose="02040602050305030304" pitchFamily="18" charset="0"/>
                        </a:rPr>
                        <a:t>2. </a:t>
                      </a:r>
                      <a:r>
                        <a:rPr lang="en-US" b="1" dirty="0">
                          <a:latin typeface="Book Antiqua" panose="02040602050305030304" pitchFamily="18" charset="0"/>
                        </a:rPr>
                        <a:t>Review of the existing measure set</a:t>
                      </a:r>
                      <a:endParaRPr lang="en-US" b="1" i="1" dirty="0">
                        <a:latin typeface="Book Antiqua" panose="0204060205030503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ook Antiqua" panose="02040602050305030304" pitchFamily="18" charset="0"/>
                        </a:rPr>
                        <a:t>Opportunities to promote health equity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ook Antiqua" panose="02040602050305030304" pitchFamily="18" charset="0"/>
                        </a:rPr>
                        <a:t>Specification changes</a:t>
                      </a:r>
                    </a:p>
                    <a:p>
                      <a:pPr marL="285750" indent="-285750">
                        <a:buFont typeface="Arial" panose="020B0604020202020204" pitchFamily="34" charset="0"/>
                        <a:buChar char="•"/>
                      </a:pPr>
                      <a:r>
                        <a:rPr lang="en-US" dirty="0">
                          <a:latin typeface="Book Antiqua" panose="02040602050305030304" pitchFamily="18" charset="0"/>
                        </a:rPr>
                        <a:t>Use in contracts (through review of the Quality Catalogue)</a:t>
                      </a:r>
                    </a:p>
                    <a:p>
                      <a:pPr marL="285750" indent="-285750">
                        <a:buFont typeface="Arial" panose="020B0604020202020204" pitchFamily="34" charset="0"/>
                        <a:buChar char="•"/>
                      </a:pPr>
                      <a:r>
                        <a:rPr lang="en-US" dirty="0">
                          <a:latin typeface="Book Antiqua" panose="02040602050305030304" pitchFamily="18" charset="0"/>
                        </a:rPr>
                        <a:t>Recent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January - March</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7517770"/>
                  </a:ext>
                </a:extLst>
              </a:tr>
              <a:tr h="370840">
                <a:tc>
                  <a:txBody>
                    <a:bodyPr/>
                    <a:lstStyle/>
                    <a:p>
                      <a:r>
                        <a:rPr lang="en-US" dirty="0">
                          <a:latin typeface="Book Antiqua" panose="02040602050305030304" pitchFamily="18" charset="0"/>
                        </a:rPr>
                        <a:t>3. </a:t>
                      </a:r>
                      <a:r>
                        <a:rPr lang="en-US" b="1" dirty="0">
                          <a:latin typeface="Book Antiqua" panose="02040602050305030304" pitchFamily="18" charset="0"/>
                        </a:rPr>
                        <a:t>Consideration of new measures</a:t>
                      </a:r>
                    </a:p>
                    <a:p>
                      <a:pPr marL="285750" indent="-285750">
                        <a:buFont typeface="Arial" panose="020B0604020202020204" pitchFamily="34" charset="0"/>
                        <a:buChar char="•"/>
                      </a:pPr>
                      <a:r>
                        <a:rPr lang="en-US" dirty="0">
                          <a:latin typeface="Book Antiqua" panose="02040602050305030304" pitchFamily="18" charset="0"/>
                        </a:rPr>
                        <a:t>New to the MSSP and Medicaid Core Sets</a:t>
                      </a:r>
                    </a:p>
                    <a:p>
                      <a:pPr marL="285750" indent="-285750">
                        <a:buFont typeface="Arial" panose="020B0604020202020204" pitchFamily="34" charset="0"/>
                        <a:buChar char="•"/>
                      </a:pPr>
                      <a:r>
                        <a:rPr lang="en-US" dirty="0">
                          <a:latin typeface="Book Antiqua" panose="02040602050305030304" pitchFamily="18" charset="0"/>
                        </a:rPr>
                        <a:t>Substance use disorder measures scan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ook Antiqua" panose="02040602050305030304" pitchFamily="18" charset="0"/>
                        </a:rPr>
                        <a:t>Revisit inclusion of a measure in the Core Set that requires reporting of RELD data (from October 21</a:t>
                      </a:r>
                      <a:r>
                        <a:rPr lang="en-US" baseline="30000" dirty="0">
                          <a:latin typeface="Book Antiqua" panose="02040602050305030304" pitchFamily="18" charset="0"/>
                        </a:rPr>
                        <a:t>st</a:t>
                      </a:r>
                      <a:r>
                        <a:rPr lang="en-US" dirty="0">
                          <a:latin typeface="Book Antiqua" panose="02040602050305030304" pitchFamily="18" charset="0"/>
                        </a:rPr>
                        <a:t>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Book Antiqua" panose="02040602050305030304" pitchFamily="18" charset="0"/>
                        </a:rPr>
                        <a:t>Care coordination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atin typeface="Book Antiqua" panose="02040602050305030304" pitchFamily="18" charset="0"/>
                        </a:rPr>
                        <a:t>November, March – April</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1349080"/>
                  </a:ext>
                </a:extLst>
              </a:tr>
              <a:tr h="370840">
                <a:tc>
                  <a:txBody>
                    <a:bodyPr/>
                    <a:lstStyle/>
                    <a:p>
                      <a:r>
                        <a:rPr lang="en-US" dirty="0">
                          <a:latin typeface="Book Antiqua" panose="02040602050305030304" pitchFamily="18" charset="0"/>
                        </a:rPr>
                        <a:t>4. </a:t>
                      </a:r>
                      <a:r>
                        <a:rPr lang="en-US" b="1" dirty="0">
                          <a:latin typeface="Book Antiqua" panose="02040602050305030304" pitchFamily="18" charset="0"/>
                        </a:rPr>
                        <a:t>Revisit tentatively proposed changes, </a:t>
                      </a:r>
                      <a:r>
                        <a:rPr lang="en-US" b="1" i="0" u="none" dirty="0">
                          <a:latin typeface="Book Antiqua" panose="02040602050305030304" pitchFamily="18" charset="0"/>
                        </a:rPr>
                        <a:t>consider removal of measures,</a:t>
                      </a:r>
                      <a:r>
                        <a:rPr lang="en-US" b="1" dirty="0">
                          <a:latin typeface="Book Antiqua" panose="02040602050305030304" pitchFamily="18" charset="0"/>
                        </a:rPr>
                        <a:t> and finalize the Aligned Measure Set for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8192272"/>
                  </a:ext>
                </a:extLst>
              </a:tr>
            </a:tbl>
          </a:graphicData>
        </a:graphic>
      </p:graphicFrame>
      <p:sp>
        <p:nvSpPr>
          <p:cNvPr id="3" name="Rectangle 2">
            <a:extLst>
              <a:ext uri="{FF2B5EF4-FFF2-40B4-BE49-F238E27FC236}">
                <a16:creationId xmlns:a16="http://schemas.microsoft.com/office/drawing/2014/main" id="{FCCCFF26-59F7-4A2D-8CB3-7E88C7E180D4}"/>
              </a:ext>
            </a:extLst>
          </p:cNvPr>
          <p:cNvSpPr/>
          <p:nvPr/>
        </p:nvSpPr>
        <p:spPr bwMode="auto">
          <a:xfrm>
            <a:off x="304800" y="2250831"/>
            <a:ext cx="8677832" cy="1519311"/>
          </a:xfrm>
          <a:prstGeom prst="rect">
            <a:avLst/>
          </a:prstGeom>
          <a:noFill/>
          <a:ln w="57150" cap="flat" cmpd="sng" algn="ctr">
            <a:solidFill>
              <a:srgbClr val="C00000"/>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69020187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C0A3-F5BE-4DD6-9A5D-A75D9607D3FF}"/>
              </a:ext>
            </a:extLst>
          </p:cNvPr>
          <p:cNvSpPr>
            <a:spLocks noGrp="1"/>
          </p:cNvSpPr>
          <p:nvPr>
            <p:ph type="title"/>
          </p:nvPr>
        </p:nvSpPr>
        <p:spPr/>
        <p:txBody>
          <a:bodyPr/>
          <a:lstStyle/>
          <a:p>
            <a:r>
              <a:rPr lang="en-US" dirty="0"/>
              <a:t>Recap of Recommendations from January</a:t>
            </a:r>
          </a:p>
        </p:txBody>
      </p:sp>
      <p:sp>
        <p:nvSpPr>
          <p:cNvPr id="3" name="Content Placeholder 2">
            <a:extLst>
              <a:ext uri="{FF2B5EF4-FFF2-40B4-BE49-F238E27FC236}">
                <a16:creationId xmlns:a16="http://schemas.microsoft.com/office/drawing/2014/main" id="{3CC31C69-7471-4861-A166-D9480A322ACE}"/>
              </a:ext>
            </a:extLst>
          </p:cNvPr>
          <p:cNvSpPr>
            <a:spLocks noGrp="1"/>
          </p:cNvSpPr>
          <p:nvPr>
            <p:ph sz="half" idx="1"/>
          </p:nvPr>
        </p:nvSpPr>
        <p:spPr/>
        <p:txBody>
          <a:bodyPr/>
          <a:lstStyle/>
          <a:p>
            <a:r>
              <a:rPr lang="en-US" b="0" dirty="0"/>
              <a:t>During the January Taskforce meeting, the Taskforce reviewed the four 2021 Core Measures and two 2021 Menu Measures (Asthma Medication Ratio and Breast Cancer Screening).  The Taskforce did not recommend any changes to the status of these six measures for 2022.</a:t>
            </a:r>
          </a:p>
          <a:p>
            <a:r>
              <a:rPr lang="en-US" b="0" dirty="0"/>
              <a:t>Today, we hope to complete review of the Menu and Monitoring Sets. </a:t>
            </a:r>
          </a:p>
          <a:p>
            <a:endParaRPr lang="en-US" dirty="0"/>
          </a:p>
          <a:p>
            <a:endParaRPr lang="en-US" dirty="0"/>
          </a:p>
        </p:txBody>
      </p:sp>
    </p:spTree>
    <p:extLst>
      <p:ext uri="{BB962C8B-B14F-4D97-AF65-F5344CB8AC3E}">
        <p14:creationId xmlns:p14="http://schemas.microsoft.com/office/powerpoint/2010/main" val="37892957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B6FC4-552E-4928-AC74-C5177D72B67E}"/>
              </a:ext>
            </a:extLst>
          </p:cNvPr>
          <p:cNvSpPr>
            <a:spLocks noGrp="1"/>
          </p:cNvSpPr>
          <p:nvPr>
            <p:ph type="title"/>
          </p:nvPr>
        </p:nvSpPr>
        <p:spPr/>
        <p:txBody>
          <a:bodyPr/>
          <a:lstStyle/>
          <a:p>
            <a:r>
              <a:rPr lang="en-US"/>
              <a:t>Cervical Cancer Screening (Menu)</a:t>
            </a:r>
            <a:r>
              <a:rPr lang="en-US" dirty="0"/>
              <a:t> (used by 3 payers)</a:t>
            </a:r>
            <a:endParaRPr lang="en-US"/>
          </a:p>
        </p:txBody>
      </p:sp>
      <p:graphicFrame>
        <p:nvGraphicFramePr>
          <p:cNvPr id="4" name="Table 5">
            <a:extLst>
              <a:ext uri="{FF2B5EF4-FFF2-40B4-BE49-F238E27FC236}">
                <a16:creationId xmlns:a16="http://schemas.microsoft.com/office/drawing/2014/main" id="{427A3F76-7F50-4126-AF94-A27ED42D987C}"/>
              </a:ext>
            </a:extLst>
          </p:cNvPr>
          <p:cNvGraphicFramePr>
            <a:graphicFrameLocks noGrp="1"/>
          </p:cNvGraphicFramePr>
          <p:nvPr/>
        </p:nvGraphicFramePr>
        <p:xfrm>
          <a:off x="343418" y="5459468"/>
          <a:ext cx="8704977" cy="115824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247531">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06467">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84.7</a:t>
                      </a:r>
                    </a:p>
                    <a:p>
                      <a:pPr algn="ctr"/>
                      <a:r>
                        <a:rPr lang="en-US" sz="1400">
                          <a:latin typeface="Book Antiqua" panose="02040602050305030304" pitchFamily="18" charset="0"/>
                        </a:rPr>
                        <a:t>Performance declined from 2016 by 1.4 percentage 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70.1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prior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703D5406-9548-4EE0-88A7-EBA10E780383}"/>
              </a:ext>
            </a:extLst>
          </p:cNvPr>
          <p:cNvGraphicFramePr>
            <a:graphicFrameLocks noGrp="1"/>
          </p:cNvGraphicFramePr>
          <p:nvPr/>
        </p:nvGraphicFramePr>
        <p:xfrm>
          <a:off x="343418" y="1296873"/>
          <a:ext cx="8704977" cy="4122420"/>
        </p:xfrm>
        <a:graphic>
          <a:graphicData uri="http://schemas.openxmlformats.org/drawingml/2006/table">
            <a:tbl>
              <a:tblPr firstRow="1" bandRow="1">
                <a:tableStyleId>{5C22544A-7EE6-4342-B048-85BDC9FD1C3A}</a:tableStyleId>
              </a:tblPr>
              <a:tblGrid>
                <a:gridCol w="2582662">
                  <a:extLst>
                    <a:ext uri="{9D8B030D-6E8A-4147-A177-3AD203B41FA5}">
                      <a16:colId xmlns:a16="http://schemas.microsoft.com/office/drawing/2014/main" val="3167798883"/>
                    </a:ext>
                  </a:extLst>
                </a:gridCol>
                <a:gridCol w="3488788">
                  <a:extLst>
                    <a:ext uri="{9D8B030D-6E8A-4147-A177-3AD203B41FA5}">
                      <a16:colId xmlns:a16="http://schemas.microsoft.com/office/drawing/2014/main" val="3802407949"/>
                    </a:ext>
                  </a:extLst>
                </a:gridCol>
                <a:gridCol w="2633527">
                  <a:extLst>
                    <a:ext uri="{9D8B030D-6E8A-4147-A177-3AD203B41FA5}">
                      <a16:colId xmlns:a16="http://schemas.microsoft.com/office/drawing/2014/main" val="1468784527"/>
                    </a:ext>
                  </a:extLst>
                </a:gridCol>
              </a:tblGrid>
              <a:tr h="238689">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712879">
                <a:tc>
                  <a:txBody>
                    <a:bodyPr/>
                    <a:lstStyle/>
                    <a:p>
                      <a:pPr marL="171450" indent="-171450">
                        <a:buFont typeface="Arial" panose="020B0604020202020204" pitchFamily="34" charset="0"/>
                        <a:buChar char="•"/>
                      </a:pPr>
                      <a:r>
                        <a:rPr lang="en-US" sz="1750" baseline="0">
                          <a:latin typeface="Book Antiqua" panose="02040602050305030304" pitchFamily="18" charset="0"/>
                        </a:rPr>
                        <a:t>The Medicaid managed care cervical cancer screening rate is 8.2 percentage points </a:t>
                      </a:r>
                      <a:r>
                        <a:rPr lang="en-US" sz="1750" b="1" baseline="0">
                          <a:latin typeface="Book Antiqua" panose="02040602050305030304" pitchFamily="18" charset="0"/>
                        </a:rPr>
                        <a:t>higher for Blacks than for Whites </a:t>
                      </a:r>
                      <a:r>
                        <a:rPr lang="en-US" sz="1750" baseline="0">
                          <a:latin typeface="Book Antiqua" panose="02040602050305030304" pitchFamily="18" charset="0"/>
                        </a:rPr>
                        <a:t>in California, and 4.5 percentage points higher for Blacks than for Whites in Michigan</a:t>
                      </a:r>
                      <a:r>
                        <a:rPr lang="en-US" sz="1800" baseline="0">
                          <a:latin typeface="Book Antiqua" panose="02040602050305030304" pitchFamily="18" charset="0"/>
                        </a:rPr>
                        <a:t>.</a:t>
                      </a:r>
                    </a:p>
                    <a:p>
                      <a:pPr marL="0" indent="0">
                        <a:buFont typeface="Arial" panose="020B0604020202020204" pitchFamily="34" charset="0"/>
                        <a:buNone/>
                      </a:pPr>
                      <a:r>
                        <a:rPr lang="en-US" sz="1200" baseline="0">
                          <a:latin typeface="Book Antiqua" panose="02040602050305030304" pitchFamily="18" charset="0"/>
                        </a:rPr>
                        <a:t>D. State Disparities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50" b="0">
                          <a:latin typeface="Book Antiqua" panose="02040602050305030304" pitchFamily="18" charset="0"/>
                        </a:rPr>
                        <a:t>Women aged 18+ with disabilities were </a:t>
                      </a:r>
                      <a:r>
                        <a:rPr lang="en-US" sz="1750" b="1">
                          <a:latin typeface="Book Antiqua" panose="02040602050305030304" pitchFamily="18" charset="0"/>
                        </a:rPr>
                        <a:t>less likely to have had a Pap Test in the past 3 years</a:t>
                      </a:r>
                      <a:r>
                        <a:rPr lang="en-US" sz="1750" b="0">
                          <a:latin typeface="Book Antiqua" panose="02040602050305030304" pitchFamily="18" charset="0"/>
                        </a:rPr>
                        <a:t> than women without disabilities. About 83% of women without disabilities had the test, compared with 71% of women with basic actions difficulty and only 65% of women with complex activity limitation.</a:t>
                      </a:r>
                    </a:p>
                    <a:p>
                      <a:r>
                        <a:rPr lang="en-US" sz="1200">
                          <a:latin typeface="Book Antiqua" panose="02040602050305030304" pitchFamily="18" charset="0"/>
                        </a:rPr>
                        <a:t>H. Disparities by Disability Status Literature Search https://www.cdc.gov/nchs/data/misc/disability2001-2005.pdf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dk1"/>
                          </a:solidFill>
                          <a:effectLst/>
                          <a:latin typeface="Book Antiqua" panose="02040602050305030304" pitchFamily="18" charset="0"/>
                          <a:ea typeface="+mn-ea"/>
                          <a:cs typeface="+mn-cs"/>
                        </a:rPr>
                        <a:t>In 2015, the percentage of women ages 21-65 years who received a Pap Test in the last 3 years </a:t>
                      </a:r>
                      <a:r>
                        <a:rPr lang="en-US" sz="1800" b="1" kern="1200">
                          <a:solidFill>
                            <a:schemeClr val="dk1"/>
                          </a:solidFill>
                          <a:effectLst/>
                          <a:latin typeface="Book Antiqua" panose="02040602050305030304" pitchFamily="18" charset="0"/>
                          <a:ea typeface="+mn-ea"/>
                          <a:cs typeface="+mn-cs"/>
                        </a:rPr>
                        <a:t>was lower for low-income women and middle-income women </a:t>
                      </a:r>
                      <a:r>
                        <a:rPr lang="en-US" sz="1800" kern="1200">
                          <a:solidFill>
                            <a:schemeClr val="dk1"/>
                          </a:solidFill>
                          <a:effectLst/>
                          <a:latin typeface="Book Antiqua" panose="02040602050305030304" pitchFamily="18" charset="0"/>
                          <a:ea typeface="+mn-ea"/>
                          <a:cs typeface="+mn-cs"/>
                        </a:rPr>
                        <a:t>compared with high-income women.</a:t>
                      </a:r>
                    </a:p>
                    <a:p>
                      <a:r>
                        <a:rPr lang="en-US" sz="1200">
                          <a:latin typeface="Book Antiqua" panose="02040602050305030304" pitchFamily="18" charset="0"/>
                        </a:rPr>
                        <a:t>F. National Healthcare Quality and Disparities Report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F1484992-4646-4910-BD93-3686C8F5C8EE}"/>
              </a:ext>
            </a:extLst>
          </p:cNvPr>
          <p:cNvSpPr txBox="1">
            <a:spLocks/>
          </p:cNvSpPr>
          <p:nvPr/>
        </p:nvSpPr>
        <p:spPr bwMode="auto">
          <a:xfrm>
            <a:off x="272796" y="957330"/>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40344191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6E0C-1FA4-4C2C-8BD1-F188F631684A}"/>
              </a:ext>
            </a:extLst>
          </p:cNvPr>
          <p:cNvSpPr>
            <a:spLocks noGrp="1"/>
          </p:cNvSpPr>
          <p:nvPr>
            <p:ph type="title"/>
          </p:nvPr>
        </p:nvSpPr>
        <p:spPr>
          <a:xfrm>
            <a:off x="736599" y="109538"/>
            <a:ext cx="7383273" cy="762000"/>
          </a:xfrm>
        </p:spPr>
        <p:txBody>
          <a:bodyPr/>
          <a:lstStyle/>
          <a:p>
            <a:r>
              <a:rPr lang="en-US" sz="2200" dirty="0"/>
              <a:t>Child and Adolescent Major Depressive Disorder: Suicide Risk Assessment (Menu) (used by 0 payers)</a:t>
            </a:r>
          </a:p>
        </p:txBody>
      </p:sp>
      <p:graphicFrame>
        <p:nvGraphicFramePr>
          <p:cNvPr id="4" name="Table 5">
            <a:extLst>
              <a:ext uri="{FF2B5EF4-FFF2-40B4-BE49-F238E27FC236}">
                <a16:creationId xmlns:a16="http://schemas.microsoft.com/office/drawing/2014/main" id="{82565CFB-AE03-4F5A-A826-F0D5D2134E0A}"/>
              </a:ext>
            </a:extLst>
          </p:cNvPr>
          <p:cNvGraphicFramePr>
            <a:graphicFrameLocks noGrp="1"/>
          </p:cNvGraphicFramePr>
          <p:nvPr/>
        </p:nvGraphicFramePr>
        <p:xfrm>
          <a:off x="272797" y="4933362"/>
          <a:ext cx="8598408" cy="736600"/>
        </p:xfrm>
        <a:graphic>
          <a:graphicData uri="http://schemas.openxmlformats.org/drawingml/2006/table">
            <a:tbl>
              <a:tblPr firstRow="1" bandRow="1">
                <a:tableStyleId>{5C22544A-7EE6-4342-B048-85BDC9FD1C3A}</a:tableStyleId>
              </a:tblPr>
              <a:tblGrid>
                <a:gridCol w="2866136">
                  <a:extLst>
                    <a:ext uri="{9D8B030D-6E8A-4147-A177-3AD203B41FA5}">
                      <a16:colId xmlns:a16="http://schemas.microsoft.com/office/drawing/2014/main" val="2190465858"/>
                    </a:ext>
                  </a:extLst>
                </a:gridCol>
                <a:gridCol w="2866136">
                  <a:extLst>
                    <a:ext uri="{9D8B030D-6E8A-4147-A177-3AD203B41FA5}">
                      <a16:colId xmlns:a16="http://schemas.microsoft.com/office/drawing/2014/main" val="440397245"/>
                    </a:ext>
                  </a:extLst>
                </a:gridCol>
                <a:gridCol w="2866136">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249623">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sp>
        <p:nvSpPr>
          <p:cNvPr id="6" name="Content Placeholder 2">
            <a:extLst>
              <a:ext uri="{FF2B5EF4-FFF2-40B4-BE49-F238E27FC236}">
                <a16:creationId xmlns:a16="http://schemas.microsoft.com/office/drawing/2014/main" id="{8D2DC108-9700-4D24-A819-877057DEE82B}"/>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graphicFrame>
        <p:nvGraphicFramePr>
          <p:cNvPr id="7" name="Table 6">
            <a:extLst>
              <a:ext uri="{FF2B5EF4-FFF2-40B4-BE49-F238E27FC236}">
                <a16:creationId xmlns:a16="http://schemas.microsoft.com/office/drawing/2014/main" id="{E5D7A349-E1E3-4363-A0DC-42780DE9B459}"/>
              </a:ext>
            </a:extLst>
          </p:cNvPr>
          <p:cNvGraphicFramePr>
            <a:graphicFrameLocks noGrp="1"/>
          </p:cNvGraphicFramePr>
          <p:nvPr/>
        </p:nvGraphicFramePr>
        <p:xfrm>
          <a:off x="343418" y="1507893"/>
          <a:ext cx="8527786" cy="3160870"/>
        </p:xfrm>
        <a:graphic>
          <a:graphicData uri="http://schemas.openxmlformats.org/drawingml/2006/table">
            <a:tbl>
              <a:tblPr firstRow="1" bandRow="1">
                <a:tableStyleId>{5C22544A-7EE6-4342-B048-85BDC9FD1C3A}</a:tableStyleId>
              </a:tblPr>
              <a:tblGrid>
                <a:gridCol w="8527786">
                  <a:extLst>
                    <a:ext uri="{9D8B030D-6E8A-4147-A177-3AD203B41FA5}">
                      <a16:colId xmlns:a16="http://schemas.microsoft.com/office/drawing/2014/main" val="3802407949"/>
                    </a:ext>
                  </a:extLst>
                </a:gridCol>
              </a:tblGrid>
              <a:tr h="297136">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795110">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Analyses using Wisconsin’s 2012 Dane County Youth Assessment Survey data found that </a:t>
                      </a:r>
                      <a:r>
                        <a:rPr lang="en-US" sz="1700" b="1">
                          <a:latin typeface="Book Antiqua" panose="02040602050305030304" pitchFamily="18" charset="0"/>
                        </a:rPr>
                        <a:t>youth in each disability category were 3-9 times more likely to report suicide attempts(s) (SA) relative to peers</a:t>
                      </a:r>
                      <a:r>
                        <a:rPr lang="en-US" sz="1700" b="0">
                          <a:latin typeface="Book Antiqua" panose="02040602050305030304" pitchFamily="18" charset="0"/>
                        </a:rPr>
                        <a:t>, and the endorsement of multiple disabilities tripled the risk of SA relative to youth reporting a single disability</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Some disability sub-groups, including </a:t>
                      </a:r>
                      <a:r>
                        <a:rPr lang="en-US" sz="1700" b="1">
                          <a:latin typeface="Book Antiqua" panose="02040602050305030304" pitchFamily="18" charset="0"/>
                        </a:rPr>
                        <a:t>youth reporting autism spectrum disorder and hearing and vision impairments reported surprisingly high rates of SA.</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While youth with disabilities reported disproportionate exposure to adversity in every life domain examined (similar to youth reporting SA) </a:t>
                      </a:r>
                      <a:r>
                        <a:rPr lang="en-US" sz="1700" b="1">
                          <a:latin typeface="Book Antiqua" panose="02040602050305030304" pitchFamily="18" charset="0"/>
                        </a:rPr>
                        <a:t>disability status added unique risk for suicidal behavior. </a:t>
                      </a:r>
                    </a:p>
                    <a:p>
                      <a:r>
                        <a:rPr lang="en-US" sz="1200">
                          <a:latin typeface="Book Antiqua" panose="02040602050305030304" pitchFamily="18" charset="0"/>
                        </a:rPr>
                        <a:t>H. Disparities by Disability Status Literature Search https://pubmed.ncbi.nlm.nih.gov/29030735/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429466296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196E0-ACB8-4081-BAAD-68BFB44C6585}"/>
              </a:ext>
            </a:extLst>
          </p:cNvPr>
          <p:cNvSpPr>
            <a:spLocks noGrp="1"/>
          </p:cNvSpPr>
          <p:nvPr>
            <p:ph type="title"/>
          </p:nvPr>
        </p:nvSpPr>
        <p:spPr/>
        <p:txBody>
          <a:bodyPr/>
          <a:lstStyle/>
          <a:p>
            <a:r>
              <a:rPr lang="en-US"/>
              <a:t>Childhood Immunization Status (Combo 10) (Menu)</a:t>
            </a:r>
            <a:r>
              <a:rPr lang="en-US" dirty="0"/>
              <a:t> (used by 3 payers)</a:t>
            </a:r>
            <a:endParaRPr lang="en-US"/>
          </a:p>
        </p:txBody>
      </p:sp>
      <p:graphicFrame>
        <p:nvGraphicFramePr>
          <p:cNvPr id="4" name="Table 5">
            <a:extLst>
              <a:ext uri="{FF2B5EF4-FFF2-40B4-BE49-F238E27FC236}">
                <a16:creationId xmlns:a16="http://schemas.microsoft.com/office/drawing/2014/main" id="{C6985055-E32D-4FA0-A826-4C444C91F97C}"/>
              </a:ext>
            </a:extLst>
          </p:cNvPr>
          <p:cNvGraphicFramePr>
            <a:graphicFrameLocks noGrp="1"/>
          </p:cNvGraphicFramePr>
          <p:nvPr/>
        </p:nvGraphicFramePr>
        <p:xfrm>
          <a:off x="337127" y="5226314"/>
          <a:ext cx="8704977" cy="115824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321644">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98226">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72.9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prior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49.2</a:t>
                      </a:r>
                    </a:p>
                    <a:p>
                      <a:pPr algn="ctr"/>
                      <a:r>
                        <a:rPr lang="en-US" sz="1400">
                          <a:latin typeface="Book Antiqua" panose="02040602050305030304" pitchFamily="18" charset="0"/>
                        </a:rPr>
                        <a:t>Performance declined by 2.7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3742F499-8498-45F9-A9F0-1C24ABD99E48}"/>
              </a:ext>
            </a:extLst>
          </p:cNvPr>
          <p:cNvGraphicFramePr>
            <a:graphicFrameLocks noGrp="1"/>
          </p:cNvGraphicFramePr>
          <p:nvPr/>
        </p:nvGraphicFramePr>
        <p:xfrm>
          <a:off x="337127" y="1174866"/>
          <a:ext cx="8704977" cy="3886200"/>
        </p:xfrm>
        <a:graphic>
          <a:graphicData uri="http://schemas.openxmlformats.org/drawingml/2006/table">
            <a:tbl>
              <a:tblPr firstRow="1" bandRow="1">
                <a:tableStyleId>{5C22544A-7EE6-4342-B048-85BDC9FD1C3A}</a:tableStyleId>
              </a:tblPr>
              <a:tblGrid>
                <a:gridCol w="6439308">
                  <a:extLst>
                    <a:ext uri="{9D8B030D-6E8A-4147-A177-3AD203B41FA5}">
                      <a16:colId xmlns:a16="http://schemas.microsoft.com/office/drawing/2014/main" val="3167798883"/>
                    </a:ext>
                  </a:extLst>
                </a:gridCol>
                <a:gridCol w="2265669">
                  <a:extLst>
                    <a:ext uri="{9D8B030D-6E8A-4147-A177-3AD203B41FA5}">
                      <a16:colId xmlns:a16="http://schemas.microsoft.com/office/drawing/2014/main" val="3802407949"/>
                    </a:ext>
                  </a:extLst>
                </a:gridCol>
              </a:tblGrid>
              <a:tr h="285336">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013325">
                <a:tc>
                  <a:txBody>
                    <a:bodyPr/>
                    <a:lstStyle/>
                    <a:p>
                      <a:pPr marL="171450" indent="-171450">
                        <a:buFont typeface="Arial" panose="020B0604020202020204" pitchFamily="34" charset="0"/>
                        <a:buChar char="•"/>
                      </a:pPr>
                      <a:r>
                        <a:rPr lang="en-US" sz="1700" baseline="0">
                          <a:latin typeface="Book Antiqua" panose="02040602050305030304" pitchFamily="18" charset="0"/>
                        </a:rPr>
                        <a:t>Of children 19-35 months, </a:t>
                      </a:r>
                      <a:r>
                        <a:rPr lang="en-US" sz="1700" b="1" baseline="0">
                          <a:latin typeface="Book Antiqua" panose="02040602050305030304" pitchFamily="18" charset="0"/>
                        </a:rPr>
                        <a:t>non-Hispanic Whites had the highest immunization rate </a:t>
                      </a:r>
                      <a:r>
                        <a:rPr lang="en-US" sz="1700" baseline="0">
                          <a:latin typeface="Book Antiqua" panose="02040602050305030304" pitchFamily="18" charset="0"/>
                        </a:rPr>
                        <a:t>(80%), followed by Hispanics (74%) and Blacks (72%).</a:t>
                      </a:r>
                    </a:p>
                    <a:p>
                      <a:pPr marL="171450" indent="-171450">
                        <a:buFont typeface="Arial" panose="020B0604020202020204" pitchFamily="34" charset="0"/>
                        <a:buChar char="•"/>
                      </a:pPr>
                      <a:r>
                        <a:rPr lang="en-US" sz="1700" baseline="0">
                          <a:latin typeface="Book Antiqua" panose="02040602050305030304" pitchFamily="18" charset="0"/>
                        </a:rPr>
                        <a:t>C3 performance showed </a:t>
                      </a:r>
                      <a:r>
                        <a:rPr lang="en-US" sz="1700" b="1" baseline="0">
                          <a:latin typeface="Book Antiqua" panose="02040602050305030304" pitchFamily="18" charset="0"/>
                        </a:rPr>
                        <a:t>Asian (74%) and White (69%) members have the highest percentage of children immunized by age 2. </a:t>
                      </a:r>
                      <a:r>
                        <a:rPr lang="en-US" sz="1700" b="0" baseline="0">
                          <a:latin typeface="Book Antiqua" panose="02040602050305030304" pitchFamily="18" charset="0"/>
                        </a:rPr>
                        <a:t>Black/African American members have a rate of 48%.</a:t>
                      </a:r>
                    </a:p>
                    <a:p>
                      <a:pPr marL="171450" indent="-171450">
                        <a:buFont typeface="Arial" panose="020B0604020202020204" pitchFamily="34" charset="0"/>
                        <a:buChar char="•"/>
                      </a:pPr>
                      <a:r>
                        <a:rPr lang="en-US" sz="1700" baseline="0">
                          <a:latin typeface="Book Antiqua" panose="02040602050305030304" pitchFamily="18" charset="0"/>
                        </a:rPr>
                        <a:t>UMass performance showed a </a:t>
                      </a:r>
                      <a:r>
                        <a:rPr lang="en-US" sz="1700" b="1" baseline="0">
                          <a:latin typeface="Book Antiqua" panose="02040602050305030304" pitchFamily="18" charset="0"/>
                        </a:rPr>
                        <a:t>higher immunization rate for Asians (81%) than Black/African Americans (65%).</a:t>
                      </a:r>
                    </a:p>
                    <a:p>
                      <a:pPr marL="171450" indent="-171450">
                        <a:buFont typeface="Arial" panose="020B0604020202020204" pitchFamily="34" charset="0"/>
                        <a:buChar char="•"/>
                      </a:pPr>
                      <a:r>
                        <a:rPr lang="en-US" sz="1700" b="0" baseline="0">
                          <a:latin typeface="Book Antiqua" panose="02040602050305030304" pitchFamily="18" charset="0"/>
                        </a:rPr>
                        <a:t>Minnesota Medicaid managed care immunization rate is 11% </a:t>
                      </a:r>
                      <a:r>
                        <a:rPr lang="en-US" sz="1700" b="1" baseline="0">
                          <a:latin typeface="Book Antiqua" panose="02040602050305030304" pitchFamily="18" charset="0"/>
                        </a:rPr>
                        <a:t>higher for Whites than for Blacks</a:t>
                      </a:r>
                      <a:r>
                        <a:rPr lang="en-US" sz="1700" b="0" baseline="0">
                          <a:latin typeface="Book Antiqua" panose="0204060205030503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latin typeface="Book Antiqua" panose="02040602050305030304" pitchFamily="18" charset="0"/>
                        </a:rPr>
                        <a:t>A. DPH Literature Review on Quality Measure Performance Disparities. National Immunization Survey (2000).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u="none" strike="noStrike">
                          <a:effectLst/>
                          <a:latin typeface="Book Antiqua" panose="02040602050305030304" pitchFamily="18" charset="0"/>
                        </a:rPr>
                        <a:t>B2. Community Care Cooperative Race, Ethnicity and Language Data January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u="none" strike="noStrike">
                          <a:effectLst/>
                          <a:latin typeface="Book Antiqua" panose="02040602050305030304" pitchFamily="18" charset="0"/>
                        </a:rPr>
                        <a:t>B3. UMass Memorial Ambulatory Health Equity Quality Dashboard. 12/21/20. </a:t>
                      </a:r>
                    </a:p>
                    <a:p>
                      <a:pPr marL="0" indent="0">
                        <a:buFont typeface="Arial" panose="020B0604020202020204" pitchFamily="34" charset="0"/>
                        <a:buNone/>
                      </a:pPr>
                      <a:r>
                        <a:rPr lang="en-US" sz="1100" baseline="0">
                          <a:latin typeface="Book Antiqua" panose="02040602050305030304" pitchFamily="18" charset="0"/>
                        </a:rPr>
                        <a:t>D. State Disparities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Children with severe disabilities are at </a:t>
                      </a:r>
                      <a:r>
                        <a:rPr lang="en-US" sz="1700" b="1">
                          <a:latin typeface="Book Antiqua" panose="02040602050305030304" pitchFamily="18" charset="0"/>
                        </a:rPr>
                        <a:t>greater risk for receiving less than optimal health care </a:t>
                      </a:r>
                      <a:r>
                        <a:rPr lang="en-US" sz="1700" b="0">
                          <a:latin typeface="Book Antiqua" panose="02040602050305030304" pitchFamily="18" charset="0"/>
                        </a:rPr>
                        <a:t>than children with less debilitating conditions.</a:t>
                      </a:r>
                    </a:p>
                    <a:p>
                      <a:r>
                        <a:rPr lang="en-US" sz="1100">
                          <a:latin typeface="Book Antiqua" panose="02040602050305030304" pitchFamily="18" charset="0"/>
                        </a:rPr>
                        <a:t>H. Disparities by Disability Status Literature Search https://link.springer.com/article/10.1007%2Fs10995-016-2136-4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28272538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5586-6D56-4A07-8F28-D3141E471EB3}"/>
              </a:ext>
            </a:extLst>
          </p:cNvPr>
          <p:cNvSpPr>
            <a:spLocks noGrp="1"/>
          </p:cNvSpPr>
          <p:nvPr>
            <p:ph type="title"/>
          </p:nvPr>
        </p:nvSpPr>
        <p:spPr/>
        <p:txBody>
          <a:bodyPr/>
          <a:lstStyle/>
          <a:p>
            <a:r>
              <a:rPr lang="en-US" dirty="0"/>
              <a:t>Chlamydia Screening (Menu) </a:t>
            </a:r>
            <a:br>
              <a:rPr lang="en-US" dirty="0"/>
            </a:br>
            <a:r>
              <a:rPr lang="en-US" dirty="0"/>
              <a:t>(used by 3 payers)</a:t>
            </a:r>
          </a:p>
        </p:txBody>
      </p:sp>
      <p:graphicFrame>
        <p:nvGraphicFramePr>
          <p:cNvPr id="4" name="Table 5">
            <a:extLst>
              <a:ext uri="{FF2B5EF4-FFF2-40B4-BE49-F238E27FC236}">
                <a16:creationId xmlns:a16="http://schemas.microsoft.com/office/drawing/2014/main" id="{E7312D6A-5DFD-44D2-8804-11047692A597}"/>
              </a:ext>
            </a:extLst>
          </p:cNvPr>
          <p:cNvGraphicFramePr>
            <a:graphicFrameLocks noGrp="1"/>
          </p:cNvGraphicFramePr>
          <p:nvPr/>
        </p:nvGraphicFramePr>
        <p:xfrm>
          <a:off x="343419" y="4072396"/>
          <a:ext cx="8536416" cy="1376680"/>
        </p:xfrm>
        <a:graphic>
          <a:graphicData uri="http://schemas.openxmlformats.org/drawingml/2006/table">
            <a:tbl>
              <a:tblPr firstRow="1" bandRow="1">
                <a:tableStyleId>{5C22544A-7EE6-4342-B048-85BDC9FD1C3A}</a:tableStyleId>
              </a:tblPr>
              <a:tblGrid>
                <a:gridCol w="2845472">
                  <a:extLst>
                    <a:ext uri="{9D8B030D-6E8A-4147-A177-3AD203B41FA5}">
                      <a16:colId xmlns:a16="http://schemas.microsoft.com/office/drawing/2014/main" val="2190465858"/>
                    </a:ext>
                  </a:extLst>
                </a:gridCol>
                <a:gridCol w="2845472">
                  <a:extLst>
                    <a:ext uri="{9D8B030D-6E8A-4147-A177-3AD203B41FA5}">
                      <a16:colId xmlns:a16="http://schemas.microsoft.com/office/drawing/2014/main" val="440397245"/>
                    </a:ext>
                  </a:extLst>
                </a:gridCol>
                <a:gridCol w="2845472">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75.6</a:t>
                      </a:r>
                    </a:p>
                    <a:p>
                      <a:pPr algn="ctr"/>
                      <a:r>
                        <a:rPr lang="en-US" sz="1400">
                          <a:latin typeface="Book Antiqua" panose="02040602050305030304" pitchFamily="18" charset="0"/>
                        </a:rPr>
                        <a:t>Performance improved by 2.7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71.8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prior years</a:t>
                      </a:r>
                    </a:p>
                    <a:p>
                      <a:pPr algn="ctr"/>
                      <a:endParaRPr lang="en-US" sz="14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35101418"/>
                  </a:ext>
                </a:extLst>
              </a:tr>
            </a:tbl>
          </a:graphicData>
        </a:graphic>
      </p:graphicFrame>
      <p:sp>
        <p:nvSpPr>
          <p:cNvPr id="6" name="Content Placeholder 2">
            <a:extLst>
              <a:ext uri="{FF2B5EF4-FFF2-40B4-BE49-F238E27FC236}">
                <a16:creationId xmlns:a16="http://schemas.microsoft.com/office/drawing/2014/main" id="{73FD04A9-F46A-476B-A12D-08A907B735ED}"/>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graphicFrame>
        <p:nvGraphicFramePr>
          <p:cNvPr id="7" name="Table 6">
            <a:extLst>
              <a:ext uri="{FF2B5EF4-FFF2-40B4-BE49-F238E27FC236}">
                <a16:creationId xmlns:a16="http://schemas.microsoft.com/office/drawing/2014/main" id="{A00EC0A3-093C-4F1B-B425-6D2E8B755C18}"/>
              </a:ext>
            </a:extLst>
          </p:cNvPr>
          <p:cNvGraphicFramePr>
            <a:graphicFrameLocks noGrp="1"/>
          </p:cNvGraphicFramePr>
          <p:nvPr/>
        </p:nvGraphicFramePr>
        <p:xfrm>
          <a:off x="343418" y="1550094"/>
          <a:ext cx="8536416" cy="2185968"/>
        </p:xfrm>
        <a:graphic>
          <a:graphicData uri="http://schemas.openxmlformats.org/drawingml/2006/table">
            <a:tbl>
              <a:tblPr firstRow="1" bandRow="1">
                <a:tableStyleId>{5C22544A-7EE6-4342-B048-85BDC9FD1C3A}</a:tableStyleId>
              </a:tblPr>
              <a:tblGrid>
                <a:gridCol w="4141065">
                  <a:extLst>
                    <a:ext uri="{9D8B030D-6E8A-4147-A177-3AD203B41FA5}">
                      <a16:colId xmlns:a16="http://schemas.microsoft.com/office/drawing/2014/main" val="3167798883"/>
                    </a:ext>
                  </a:extLst>
                </a:gridCol>
                <a:gridCol w="4395351">
                  <a:extLst>
                    <a:ext uri="{9D8B030D-6E8A-4147-A177-3AD203B41FA5}">
                      <a16:colId xmlns:a16="http://schemas.microsoft.com/office/drawing/2014/main" val="3802407949"/>
                    </a:ext>
                  </a:extLst>
                </a:gridCol>
              </a:tblGrid>
              <a:tr h="199375">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1820208">
                <a:tc>
                  <a:txBody>
                    <a:bodyPr/>
                    <a:lstStyle/>
                    <a:p>
                      <a:pPr marL="171450" indent="-171450">
                        <a:buFont typeface="Arial" panose="020B0604020202020204" pitchFamily="34" charset="0"/>
                        <a:buChar char="•"/>
                      </a:pPr>
                      <a:r>
                        <a:rPr lang="en-US" sz="1750" baseline="0">
                          <a:latin typeface="Book Antiqua" panose="02040602050305030304" pitchFamily="18" charset="0"/>
                        </a:rPr>
                        <a:t>Medicaid managed care </a:t>
                      </a:r>
                      <a:r>
                        <a:rPr lang="en-US" sz="1750" b="1" baseline="0">
                          <a:latin typeface="Book Antiqua" panose="02040602050305030304" pitchFamily="18" charset="0"/>
                        </a:rPr>
                        <a:t>chlamydia screening rates for Whites are above those for Blacks </a:t>
                      </a:r>
                      <a:r>
                        <a:rPr lang="en-US" sz="1750" baseline="0">
                          <a:latin typeface="Book Antiqua" panose="02040602050305030304" pitchFamily="18" charset="0"/>
                        </a:rPr>
                        <a:t>by 17.2 percentage points in Michigan and 17 percentage points in Minnesota.</a:t>
                      </a:r>
                      <a:endParaRPr lang="en-US" sz="1800" baseline="0">
                        <a:latin typeface="Book Antiqua" panose="02040602050305030304" pitchFamily="18" charset="0"/>
                      </a:endParaRPr>
                    </a:p>
                    <a:p>
                      <a:pPr marL="0" indent="0">
                        <a:buFont typeface="Arial" panose="020B0604020202020204" pitchFamily="34" charset="0"/>
                        <a:buNone/>
                      </a:pPr>
                      <a:r>
                        <a:rPr lang="en-US" sz="1200" baseline="0">
                          <a:latin typeface="Book Antiqua" panose="02040602050305030304" pitchFamily="18" charset="0"/>
                        </a:rPr>
                        <a:t>D. State Disparities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50" b="0">
                          <a:latin typeface="Book Antiqua" panose="02040602050305030304" pitchFamily="18" charset="0"/>
                        </a:rPr>
                        <a:t>Young people with mild/moderate intellectual disabilities are </a:t>
                      </a:r>
                      <a:r>
                        <a:rPr lang="en-US" sz="1750" b="1">
                          <a:latin typeface="Book Antiqua" panose="02040602050305030304" pitchFamily="18" charset="0"/>
                        </a:rPr>
                        <a:t>more likely to have unsafe sex than their peers</a:t>
                      </a:r>
                    </a:p>
                    <a:p>
                      <a:r>
                        <a:rPr lang="en-US" sz="1200">
                          <a:latin typeface="Book Antiqua" panose="02040602050305030304" pitchFamily="18" charset="0"/>
                        </a:rPr>
                        <a:t>H. Disparities by Disability Status Literature Search https://link.springer.com/article/10.1186/s12889-018-5572-9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915232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EB98-C2D7-4E8B-B291-3463CED5C1C2}"/>
              </a:ext>
            </a:extLst>
          </p:cNvPr>
          <p:cNvSpPr>
            <a:spLocks noGrp="1"/>
          </p:cNvSpPr>
          <p:nvPr>
            <p:ph type="title"/>
          </p:nvPr>
        </p:nvSpPr>
        <p:spPr/>
        <p:txBody>
          <a:bodyPr/>
          <a:lstStyle/>
          <a:p>
            <a:r>
              <a:rPr lang="en-US"/>
              <a:t>Colorectal Cancer Screening (Menu)</a:t>
            </a:r>
            <a:r>
              <a:rPr lang="en-US" dirty="0"/>
              <a:t> (used by 3 payers)</a:t>
            </a:r>
            <a:endParaRPr lang="en-US"/>
          </a:p>
        </p:txBody>
      </p:sp>
      <p:graphicFrame>
        <p:nvGraphicFramePr>
          <p:cNvPr id="4" name="Table 5">
            <a:extLst>
              <a:ext uri="{FF2B5EF4-FFF2-40B4-BE49-F238E27FC236}">
                <a16:creationId xmlns:a16="http://schemas.microsoft.com/office/drawing/2014/main" id="{AD037B24-F700-4A18-80D7-2A0638A71481}"/>
              </a:ext>
            </a:extLst>
          </p:cNvPr>
          <p:cNvGraphicFramePr>
            <a:graphicFrameLocks noGrp="1"/>
          </p:cNvGraphicFramePr>
          <p:nvPr/>
        </p:nvGraphicFramePr>
        <p:xfrm>
          <a:off x="343418" y="5449038"/>
          <a:ext cx="8704977" cy="116332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79.4</a:t>
                      </a:r>
                    </a:p>
                    <a:p>
                      <a:pPr algn="ctr"/>
                      <a:r>
                        <a:rPr lang="en-US" sz="1400">
                          <a:latin typeface="Book Antiqua" panose="02040602050305030304" pitchFamily="18" charset="0"/>
                        </a:rPr>
                        <a:t>Performance improved by 2.8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N/A – used for SCO population only</a:t>
                      </a:r>
                      <a:endParaRPr lang="en-US" sz="14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sp>
        <p:nvSpPr>
          <p:cNvPr id="6" name="Content Placeholder 2">
            <a:extLst>
              <a:ext uri="{FF2B5EF4-FFF2-40B4-BE49-F238E27FC236}">
                <a16:creationId xmlns:a16="http://schemas.microsoft.com/office/drawing/2014/main" id="{6B598768-3999-43F9-BBB8-D011DA55AD76}"/>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graphicFrame>
        <p:nvGraphicFramePr>
          <p:cNvPr id="7" name="Table 6">
            <a:extLst>
              <a:ext uri="{FF2B5EF4-FFF2-40B4-BE49-F238E27FC236}">
                <a16:creationId xmlns:a16="http://schemas.microsoft.com/office/drawing/2014/main" id="{39BAF4DC-224B-4183-9474-B7DD30F26D81}"/>
              </a:ext>
            </a:extLst>
          </p:cNvPr>
          <p:cNvGraphicFramePr>
            <a:graphicFrameLocks noGrp="1"/>
          </p:cNvGraphicFramePr>
          <p:nvPr/>
        </p:nvGraphicFramePr>
        <p:xfrm>
          <a:off x="343418" y="1377517"/>
          <a:ext cx="8704976" cy="3928127"/>
        </p:xfrm>
        <a:graphic>
          <a:graphicData uri="http://schemas.openxmlformats.org/drawingml/2006/table">
            <a:tbl>
              <a:tblPr firstRow="1" bandRow="1">
                <a:tableStyleId>{5C22544A-7EE6-4342-B048-85BDC9FD1C3A}</a:tableStyleId>
              </a:tblPr>
              <a:tblGrid>
                <a:gridCol w="4589943">
                  <a:extLst>
                    <a:ext uri="{9D8B030D-6E8A-4147-A177-3AD203B41FA5}">
                      <a16:colId xmlns:a16="http://schemas.microsoft.com/office/drawing/2014/main" val="3167798883"/>
                    </a:ext>
                  </a:extLst>
                </a:gridCol>
                <a:gridCol w="4115033">
                  <a:extLst>
                    <a:ext uri="{9D8B030D-6E8A-4147-A177-3AD203B41FA5}">
                      <a16:colId xmlns:a16="http://schemas.microsoft.com/office/drawing/2014/main" val="3802407949"/>
                    </a:ext>
                  </a:extLst>
                </a:gridCol>
              </a:tblGrid>
              <a:tr h="387788">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54033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aseline="0">
                          <a:latin typeface="Book Antiqua" panose="02040602050305030304" pitchFamily="18" charset="0"/>
                        </a:rPr>
                        <a:t>UMass performance showed a </a:t>
                      </a:r>
                      <a:r>
                        <a:rPr lang="en-US" sz="1700" b="1" baseline="0">
                          <a:latin typeface="Book Antiqua" panose="02040602050305030304" pitchFamily="18" charset="0"/>
                        </a:rPr>
                        <a:t>higher screening rate for White</a:t>
                      </a:r>
                      <a:r>
                        <a:rPr lang="en-US" sz="1700" baseline="0">
                          <a:latin typeface="Book Antiqua" panose="02040602050305030304" pitchFamily="18" charset="0"/>
                        </a:rPr>
                        <a:t> (72%) than other/multi-racial patients (58%).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aseline="0">
                          <a:latin typeface="Book Antiqua" panose="02040602050305030304" pitchFamily="18" charset="0"/>
                        </a:rPr>
                        <a:t>During 2012-2016, CRC incidence </a:t>
                      </a:r>
                      <a:r>
                        <a:rPr lang="en-US" sz="1700" b="1" baseline="0">
                          <a:latin typeface="Book Antiqua" panose="02040602050305030304" pitchFamily="18" charset="0"/>
                        </a:rPr>
                        <a:t>rates in Blacks were about 20% higher than those in Asian/Pacific Islanders (APIs). </a:t>
                      </a:r>
                      <a:r>
                        <a:rPr lang="en-US" sz="1700" baseline="0">
                          <a:latin typeface="Book Antiqua" panose="02040602050305030304" pitchFamily="18" charset="0"/>
                        </a:rPr>
                        <a:t>The disparity for mortality is twice that for incidence; CRC death rates in Blacks are almost 40% higher than those in NHWs and double those in APIs.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B3. UMass Memorial Ambulatory Health Equity Quality Dashboard. 12/21/20.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American Cancer Society Colorectal Cancer Facts and Figures 2020-2022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34% of those with an intellectual disability, 44% of those with spinal cord injury, and 46% of those with blindness/low vision reported adherence to recommendations over time and routine screenings, compared to 48% of the U.S. population without these disabilities. </a:t>
                      </a:r>
                      <a:r>
                        <a:rPr lang="en-US" sz="1600" b="1">
                          <a:latin typeface="Book Antiqua" panose="02040602050305030304" pitchFamily="18" charset="0"/>
                        </a:rPr>
                        <a:t>Individuals with all 3 disabilities had lower odds of adherence to screening recommendations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solidFill>
                            <a:schemeClr val="tx1"/>
                          </a:solidFill>
                          <a:latin typeface="Book Antiqua" panose="02040602050305030304" pitchFamily="18" charset="0"/>
                        </a:rPr>
                        <a:t>H. Disparities by Disability Status Literature Search </a:t>
                      </a:r>
                      <a:r>
                        <a:rPr lang="en-US" sz="120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https://www.ajpmonline.org/article/S0749-3797(17)30011-9/abstract</a:t>
                      </a:r>
                      <a:endParaRPr lang="en-US" sz="120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31739687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42EE-6F76-468B-A508-0998A60E2F1E}"/>
              </a:ext>
            </a:extLst>
          </p:cNvPr>
          <p:cNvSpPr>
            <a:spLocks noGrp="1"/>
          </p:cNvSpPr>
          <p:nvPr>
            <p:ph type="title"/>
          </p:nvPr>
        </p:nvSpPr>
        <p:spPr>
          <a:xfrm>
            <a:off x="736599" y="109538"/>
            <a:ext cx="8407401" cy="762000"/>
          </a:xfrm>
        </p:spPr>
        <p:txBody>
          <a:bodyPr/>
          <a:lstStyle/>
          <a:p>
            <a:r>
              <a:rPr lang="en-US" sz="2200" dirty="0"/>
              <a:t>Comprehensive Diabetes Care: Blood Pressure Control </a:t>
            </a:r>
            <a:br>
              <a:rPr lang="en-US" sz="2200" dirty="0"/>
            </a:br>
            <a:r>
              <a:rPr lang="en-US" sz="2200" dirty="0"/>
              <a:t>(&lt;140/90 mm Hg) (Menu) (used by 4 payers)</a:t>
            </a:r>
          </a:p>
        </p:txBody>
      </p:sp>
      <p:graphicFrame>
        <p:nvGraphicFramePr>
          <p:cNvPr id="4" name="Table 5">
            <a:extLst>
              <a:ext uri="{FF2B5EF4-FFF2-40B4-BE49-F238E27FC236}">
                <a16:creationId xmlns:a16="http://schemas.microsoft.com/office/drawing/2014/main" id="{57CF0111-DA35-4281-8C9B-5775726E3ED5}"/>
              </a:ext>
            </a:extLst>
          </p:cNvPr>
          <p:cNvGraphicFramePr>
            <a:graphicFrameLocks noGrp="1"/>
          </p:cNvGraphicFramePr>
          <p:nvPr/>
        </p:nvGraphicFramePr>
        <p:xfrm>
          <a:off x="343417" y="4801470"/>
          <a:ext cx="8684994" cy="1163320"/>
        </p:xfrm>
        <a:graphic>
          <a:graphicData uri="http://schemas.openxmlformats.org/drawingml/2006/table">
            <a:tbl>
              <a:tblPr firstRow="1" bandRow="1">
                <a:tableStyleId>{5C22544A-7EE6-4342-B048-85BDC9FD1C3A}</a:tableStyleId>
              </a:tblPr>
              <a:tblGrid>
                <a:gridCol w="2894998">
                  <a:extLst>
                    <a:ext uri="{9D8B030D-6E8A-4147-A177-3AD203B41FA5}">
                      <a16:colId xmlns:a16="http://schemas.microsoft.com/office/drawing/2014/main" val="2190465858"/>
                    </a:ext>
                  </a:extLst>
                </a:gridCol>
                <a:gridCol w="2894998">
                  <a:extLst>
                    <a:ext uri="{9D8B030D-6E8A-4147-A177-3AD203B41FA5}">
                      <a16:colId xmlns:a16="http://schemas.microsoft.com/office/drawing/2014/main" val="440397245"/>
                    </a:ext>
                  </a:extLst>
                </a:gridCol>
                <a:gridCol w="2894998">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76.3</a:t>
                      </a:r>
                    </a:p>
                    <a:p>
                      <a:pPr algn="ctr"/>
                      <a:r>
                        <a:rPr lang="en-US" sz="1400">
                          <a:latin typeface="Book Antiqua" panose="02040602050305030304" pitchFamily="18" charset="0"/>
                        </a:rPr>
                        <a:t>Performance declined by 4.3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a:solidFill>
                            <a:schemeClr val="tx1"/>
                          </a:solidFill>
                          <a:latin typeface="Book Antiqua" panose="02040602050305030304" pitchFamily="18" charset="0"/>
                        </a:rPr>
                        <a:t>73.6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prior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6D7DFEB1-F445-4284-99EE-235777AA0C8A}"/>
              </a:ext>
            </a:extLst>
          </p:cNvPr>
          <p:cNvGraphicFramePr>
            <a:graphicFrameLocks noGrp="1"/>
          </p:cNvGraphicFramePr>
          <p:nvPr/>
        </p:nvGraphicFramePr>
        <p:xfrm>
          <a:off x="343418" y="1479757"/>
          <a:ext cx="8684993" cy="3154680"/>
        </p:xfrm>
        <a:graphic>
          <a:graphicData uri="http://schemas.openxmlformats.org/drawingml/2006/table">
            <a:tbl>
              <a:tblPr firstRow="1" bandRow="1">
                <a:tableStyleId>{5C22544A-7EE6-4342-B048-85BDC9FD1C3A}</a:tableStyleId>
              </a:tblPr>
              <a:tblGrid>
                <a:gridCol w="5668705">
                  <a:extLst>
                    <a:ext uri="{9D8B030D-6E8A-4147-A177-3AD203B41FA5}">
                      <a16:colId xmlns:a16="http://schemas.microsoft.com/office/drawing/2014/main" val="3167798883"/>
                    </a:ext>
                  </a:extLst>
                </a:gridCol>
                <a:gridCol w="3016288">
                  <a:extLst>
                    <a:ext uri="{9D8B030D-6E8A-4147-A177-3AD203B41FA5}">
                      <a16:colId xmlns:a16="http://schemas.microsoft.com/office/drawing/2014/main" val="3802407949"/>
                    </a:ext>
                  </a:extLst>
                </a:gridCol>
              </a:tblGrid>
              <a:tr h="280190">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61510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Compared with white adults, the prevalence of diabetes is 77% </a:t>
                      </a:r>
                      <a:r>
                        <a:rPr lang="en-US" sz="1700" b="1">
                          <a:latin typeface="Book Antiqua" panose="02040602050305030304" pitchFamily="18" charset="0"/>
                        </a:rPr>
                        <a:t>higher among Blacks and 66% higher among Hispanic adults</a:t>
                      </a:r>
                      <a:r>
                        <a:rPr lang="en-US" sz="1700" b="0">
                          <a:latin typeface="Book Antiqua" panose="02040602050305030304" pitchFamily="18" charset="0"/>
                        </a:rPr>
                        <a:t> in the U.S.  Racial/ethnic disparities in Type 2 diabetes are associated with disparities in diabetes control, elevated rates of diabetes-related complications, and higher health care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aseline="0">
                          <a:latin typeface="Book Antiqua" panose="02040602050305030304" pitchFamily="18" charset="0"/>
                        </a:rPr>
                        <a:t>UMass performance showed </a:t>
                      </a:r>
                      <a:r>
                        <a:rPr lang="en-US" sz="1700" b="1" baseline="0">
                          <a:latin typeface="Book Antiqua" panose="02040602050305030304" pitchFamily="18" charset="0"/>
                        </a:rPr>
                        <a:t>higher control for Asians</a:t>
                      </a:r>
                      <a:r>
                        <a:rPr lang="en-US" sz="1700" baseline="0">
                          <a:latin typeface="Book Antiqua" panose="02040602050305030304" pitchFamily="18" charset="0"/>
                        </a:rPr>
                        <a:t> (61%) than Black/African Americans (52%).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lang="en-US" sz="1200" b="0" u="none" strike="noStrike">
                          <a:effectLst/>
                          <a:latin typeface="Book Antiqua" panose="02040602050305030304" pitchFamily="18" charset="0"/>
                        </a:rPr>
                        <a:t>DPH’s Literature Review on Quality Measure Performance Disparities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B3. UMass Memorial Ambulatory Health Equity Quality Dashboard. 12/21/20. </a:t>
                      </a:r>
                      <a:endParaRPr lang="en-US" sz="1200" baseline="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Compared to adults without disability, those with physical disabilities and those with cognitive limitations </a:t>
                      </a:r>
                      <a:r>
                        <a:rPr lang="en-US" sz="1700" b="1">
                          <a:latin typeface="Book Antiqua" panose="02040602050305030304" pitchFamily="18" charset="0"/>
                        </a:rPr>
                        <a:t>experienced more diabetes and high blood pressure.</a:t>
                      </a:r>
                    </a:p>
                    <a:p>
                      <a:r>
                        <a:rPr lang="en-US" sz="1200">
                          <a:latin typeface="Book Antiqua" panose="02040602050305030304" pitchFamily="18" charset="0"/>
                        </a:rPr>
                        <a:t>H. Disparities by Disability Status Literature Search https://pubmed.ncbi.nlm.nih.gov/21419369/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84616F94-F1BF-43C1-9516-3E93EF6B31E1}"/>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2003817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7E07-2775-40EB-AE24-F6F19F5CCC54}"/>
              </a:ext>
            </a:extLst>
          </p:cNvPr>
          <p:cNvSpPr>
            <a:spLocks noGrp="1"/>
          </p:cNvSpPr>
          <p:nvPr>
            <p:ph type="title"/>
          </p:nvPr>
        </p:nvSpPr>
        <p:spPr/>
        <p:txBody>
          <a:bodyPr/>
          <a:lstStyle/>
          <a:p>
            <a:r>
              <a:rPr lang="en-US"/>
              <a:t>Comprehensive Diabetes Care: </a:t>
            </a:r>
            <a:br>
              <a:rPr lang="en-US"/>
            </a:br>
            <a:r>
              <a:rPr lang="en-US"/>
              <a:t>Eye Exam (Menu)</a:t>
            </a:r>
            <a:r>
              <a:rPr lang="en-US" dirty="0"/>
              <a:t> (used by 3 payers)</a:t>
            </a:r>
            <a:endParaRPr lang="en-US"/>
          </a:p>
        </p:txBody>
      </p:sp>
      <p:graphicFrame>
        <p:nvGraphicFramePr>
          <p:cNvPr id="4" name="Table 5">
            <a:extLst>
              <a:ext uri="{FF2B5EF4-FFF2-40B4-BE49-F238E27FC236}">
                <a16:creationId xmlns:a16="http://schemas.microsoft.com/office/drawing/2014/main" id="{B4BE7D98-6C4A-4E9C-BC04-CC4046BA999A}"/>
              </a:ext>
            </a:extLst>
          </p:cNvPr>
          <p:cNvGraphicFramePr>
            <a:graphicFrameLocks noGrp="1"/>
          </p:cNvGraphicFramePr>
          <p:nvPr/>
        </p:nvGraphicFramePr>
        <p:xfrm>
          <a:off x="343418" y="4551702"/>
          <a:ext cx="8704977" cy="1432560"/>
        </p:xfrm>
        <a:graphic>
          <a:graphicData uri="http://schemas.openxmlformats.org/drawingml/2006/table">
            <a:tbl>
              <a:tblPr firstRow="1" bandRow="1">
                <a:tableStyleId>{5C22544A-7EE6-4342-B048-85BDC9FD1C3A}</a:tableStyleId>
              </a:tblPr>
              <a:tblGrid>
                <a:gridCol w="2734706">
                  <a:extLst>
                    <a:ext uri="{9D8B030D-6E8A-4147-A177-3AD203B41FA5}">
                      <a16:colId xmlns:a16="http://schemas.microsoft.com/office/drawing/2014/main" val="2190465858"/>
                    </a:ext>
                  </a:extLst>
                </a:gridCol>
                <a:gridCol w="3068612">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73.1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prior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Book Antiqua" panose="02040602050305030304" pitchFamily="18" charset="0"/>
                        </a:rPr>
                        <a:t>68.7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Book Antiqua" panose="02040602050305030304" pitchFamily="18" charset="0"/>
                        </a:rPr>
                        <a:t>Performance improved by 5.3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84757D27-93B0-49E1-A595-08CA877806BB}"/>
              </a:ext>
            </a:extLst>
          </p:cNvPr>
          <p:cNvGraphicFramePr>
            <a:graphicFrameLocks noGrp="1"/>
          </p:cNvGraphicFramePr>
          <p:nvPr/>
        </p:nvGraphicFramePr>
        <p:xfrm>
          <a:off x="343418" y="1494839"/>
          <a:ext cx="8704977" cy="2895600"/>
        </p:xfrm>
        <a:graphic>
          <a:graphicData uri="http://schemas.openxmlformats.org/drawingml/2006/table">
            <a:tbl>
              <a:tblPr firstRow="1" bandRow="1">
                <a:tableStyleId>{5C22544A-7EE6-4342-B048-85BDC9FD1C3A}</a:tableStyleId>
              </a:tblPr>
              <a:tblGrid>
                <a:gridCol w="4222835">
                  <a:extLst>
                    <a:ext uri="{9D8B030D-6E8A-4147-A177-3AD203B41FA5}">
                      <a16:colId xmlns:a16="http://schemas.microsoft.com/office/drawing/2014/main" val="3167798883"/>
                    </a:ext>
                  </a:extLst>
                </a:gridCol>
                <a:gridCol w="4482142">
                  <a:extLst>
                    <a:ext uri="{9D8B030D-6E8A-4147-A177-3AD203B41FA5}">
                      <a16:colId xmlns:a16="http://schemas.microsoft.com/office/drawing/2014/main" val="3802407949"/>
                    </a:ext>
                  </a:extLst>
                </a:gridCol>
              </a:tblGrid>
              <a:tr h="284285">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483389">
                <a:tc>
                  <a:txBody>
                    <a:bodyPr/>
                    <a:lstStyle/>
                    <a:p>
                      <a:pPr marL="171450" indent="-171450">
                        <a:buFont typeface="Arial" panose="020B0604020202020204" pitchFamily="34" charset="0"/>
                        <a:buChar char="•"/>
                      </a:pPr>
                      <a:r>
                        <a:rPr lang="en-US" sz="1750" baseline="0">
                          <a:latin typeface="Book Antiqua" panose="02040602050305030304" pitchFamily="18" charset="0"/>
                        </a:rPr>
                        <a:t>UMass performance showed eye exam rate of 39% for Black/African Americans and 32% for other race/multi-racial people</a:t>
                      </a:r>
                    </a:p>
                    <a:p>
                      <a:pPr marL="171450" indent="-171450">
                        <a:buFont typeface="Arial" panose="020B0604020202020204" pitchFamily="34" charset="0"/>
                        <a:buChar char="•"/>
                      </a:pPr>
                      <a:r>
                        <a:rPr lang="en-US" sz="1800" baseline="0">
                          <a:latin typeface="Book Antiqua" panose="02040602050305030304" pitchFamily="18" charset="0"/>
                        </a:rPr>
                        <a:t>Michigan Medicaid managed care performance is 6.4 percentage points </a:t>
                      </a:r>
                      <a:r>
                        <a:rPr lang="en-US" sz="1800" b="1" baseline="0">
                          <a:latin typeface="Book Antiqua" panose="02040602050305030304" pitchFamily="18" charset="0"/>
                        </a:rPr>
                        <a:t>higher for Whites than for Blacks.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B3. UMass Memorial Ambulatory Health Equity Quality Dashboard. 12/21/20. </a:t>
                      </a:r>
                    </a:p>
                    <a:p>
                      <a:pPr marL="0" indent="0">
                        <a:buFont typeface="Arial" panose="020B0604020202020204" pitchFamily="34" charset="0"/>
                        <a:buNone/>
                      </a:pPr>
                      <a:r>
                        <a:rPr lang="en-US" sz="1200" baseline="0">
                          <a:latin typeface="Book Antiqua" panose="02040602050305030304" pitchFamily="18" charset="0"/>
                        </a:rPr>
                        <a:t>D. State Disparities Research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50" b="0">
                          <a:latin typeface="Book Antiqua" panose="02040602050305030304" pitchFamily="18" charset="0"/>
                        </a:rPr>
                        <a:t>Compared to adults without disability, those with physical disabilities and those with cognitive limitations</a:t>
                      </a:r>
                      <a:r>
                        <a:rPr lang="en-US" sz="1750" b="1">
                          <a:latin typeface="Book Antiqua" panose="02040602050305030304" pitchFamily="18" charset="0"/>
                        </a:rPr>
                        <a:t> experienced more diabetes</a:t>
                      </a:r>
                      <a:r>
                        <a:rPr lang="en-US" sz="1750" b="0">
                          <a:latin typeface="Book Antiqua" panose="02040602050305030304" pitchFamily="18" charset="0"/>
                        </a:rPr>
                        <a:t>.</a:t>
                      </a:r>
                      <a:endParaRPr lang="en-US" sz="1750" b="1">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Book Antiqua" panose="02040602050305030304" pitchFamily="18" charset="0"/>
                        </a:rPr>
                        <a:t>H. Disparities by Disability Status Literature Search https://pubmed.ncbi.nlm.nih.gov/21419369/</a:t>
                      </a:r>
                    </a:p>
                    <a:p>
                      <a:endParaRPr lang="en-US" sz="12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7E910FA3-EEB4-4729-A8D4-DF0309C9EEFB}"/>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24715689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2E74-5215-4F3F-9A21-80EAF498512E}"/>
              </a:ext>
            </a:extLst>
          </p:cNvPr>
          <p:cNvSpPr>
            <a:spLocks noGrp="1"/>
          </p:cNvSpPr>
          <p:nvPr>
            <p:ph type="title"/>
          </p:nvPr>
        </p:nvSpPr>
        <p:spPr>
          <a:xfrm>
            <a:off x="736600" y="109538"/>
            <a:ext cx="6468872" cy="762000"/>
          </a:xfrm>
        </p:spPr>
        <p:txBody>
          <a:bodyPr/>
          <a:lstStyle/>
          <a:p>
            <a:r>
              <a:rPr lang="en-US" dirty="0"/>
              <a:t>Continuity of Pharmacotherapy for Opioid Use Disorder (Menu) (used by 1 payer)</a:t>
            </a:r>
          </a:p>
        </p:txBody>
      </p:sp>
      <p:graphicFrame>
        <p:nvGraphicFramePr>
          <p:cNvPr id="4" name="Table 5">
            <a:extLst>
              <a:ext uri="{FF2B5EF4-FFF2-40B4-BE49-F238E27FC236}">
                <a16:creationId xmlns:a16="http://schemas.microsoft.com/office/drawing/2014/main" id="{7D09E36F-77C8-456E-9949-639DBFBB69FA}"/>
              </a:ext>
            </a:extLst>
          </p:cNvPr>
          <p:cNvGraphicFramePr>
            <a:graphicFrameLocks noGrp="1"/>
          </p:cNvGraphicFramePr>
          <p:nvPr/>
        </p:nvGraphicFramePr>
        <p:xfrm>
          <a:off x="343418" y="5990782"/>
          <a:ext cx="8704977" cy="60960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253336">
                <a:tc>
                  <a:txBody>
                    <a:bodyPr/>
                    <a:lstStyle/>
                    <a:p>
                      <a:pPr algn="ctr"/>
                      <a:r>
                        <a:rPr lang="en-US" sz="1400">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400">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400">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146774">
                <a:tc>
                  <a:txBody>
                    <a:bodyPr/>
                    <a:lstStyle/>
                    <a:p>
                      <a:pPr algn="ctr"/>
                      <a:r>
                        <a:rPr lang="en-US" sz="14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23509208-85DA-43CA-A720-7F0C1313817D}"/>
              </a:ext>
            </a:extLst>
          </p:cNvPr>
          <p:cNvGraphicFramePr>
            <a:graphicFrameLocks noGrp="1"/>
          </p:cNvGraphicFramePr>
          <p:nvPr/>
        </p:nvGraphicFramePr>
        <p:xfrm>
          <a:off x="343418" y="1382294"/>
          <a:ext cx="8704976" cy="4488550"/>
        </p:xfrm>
        <a:graphic>
          <a:graphicData uri="http://schemas.openxmlformats.org/drawingml/2006/table">
            <a:tbl>
              <a:tblPr firstRow="1" bandRow="1">
                <a:tableStyleId>{5C22544A-7EE6-4342-B048-85BDC9FD1C3A}</a:tableStyleId>
              </a:tblPr>
              <a:tblGrid>
                <a:gridCol w="2433098">
                  <a:extLst>
                    <a:ext uri="{9D8B030D-6E8A-4147-A177-3AD203B41FA5}">
                      <a16:colId xmlns:a16="http://schemas.microsoft.com/office/drawing/2014/main" val="3167798883"/>
                    </a:ext>
                  </a:extLst>
                </a:gridCol>
                <a:gridCol w="3708690">
                  <a:extLst>
                    <a:ext uri="{9D8B030D-6E8A-4147-A177-3AD203B41FA5}">
                      <a16:colId xmlns:a16="http://schemas.microsoft.com/office/drawing/2014/main" val="3802407949"/>
                    </a:ext>
                  </a:extLst>
                </a:gridCol>
                <a:gridCol w="2563188">
                  <a:extLst>
                    <a:ext uri="{9D8B030D-6E8A-4147-A177-3AD203B41FA5}">
                      <a16:colId xmlns:a16="http://schemas.microsoft.com/office/drawing/2014/main" val="1244319431"/>
                    </a:ext>
                  </a:extLst>
                </a:gridCol>
              </a:tblGrid>
              <a:tr h="353382">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412279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solidFill>
                            <a:srgbClr val="000000"/>
                          </a:solidFill>
                          <a:effectLst/>
                          <a:latin typeface="Book Antiqua" panose="02040602050305030304" pitchFamily="18" charset="0"/>
                        </a:rPr>
                        <a:t>From 2015 to 2017, nearly all racial/ethnic groups and age groups experienced significant increases in opioid-involved and synthetic opioid–involved overdose death rates, </a:t>
                      </a:r>
                      <a:r>
                        <a:rPr lang="en-US" sz="1600" b="1" i="0">
                          <a:solidFill>
                            <a:srgbClr val="000000"/>
                          </a:solidFill>
                          <a:effectLst/>
                          <a:latin typeface="Book Antiqua" panose="02040602050305030304" pitchFamily="18" charset="0"/>
                        </a:rPr>
                        <a:t>particularly Blacks aged 45–54 years (from 19.3 to 41.9 per 100,000) and 55–64 years (from 21.8 to 42.7)</a:t>
                      </a:r>
                      <a:r>
                        <a:rPr lang="en-US" sz="1600" b="0" i="0">
                          <a:solidFill>
                            <a:srgbClr val="000000"/>
                          </a:solidFill>
                          <a:effectLst/>
                          <a:latin typeface="Book Antiqua" panose="02040602050305030304" pitchFamily="18" charset="0"/>
                        </a:rPr>
                        <a:t> in large central metro areas. </a:t>
                      </a:r>
                      <a:endParaRPr lang="en-US" sz="1600" b="1" baseline="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F. National Healthcare Quality and Disparities Report 2019</a:t>
                      </a:r>
                      <a:endParaRPr lang="en-US" sz="1200" baseline="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Adults with disabilities were </a:t>
                      </a:r>
                      <a:r>
                        <a:rPr lang="en-US" sz="1600" b="1">
                          <a:latin typeface="Book Antiqua" panose="02040602050305030304" pitchFamily="18" charset="0"/>
                        </a:rPr>
                        <a:t>significantly more likely than adults without disabilities to experience past year prescription opioid use</a:t>
                      </a:r>
                      <a:r>
                        <a:rPr lang="en-US" sz="1600" b="0">
                          <a:latin typeface="Book Antiqua" panose="02040602050305030304" pitchFamily="18" charset="0"/>
                        </a:rPr>
                        <a:t> (52.3% with disabilities vs. 32.8% without), misuse (4.4% vs. 3.4%), and use disorders (1.5% vs. 0.5%). People with disabilities were </a:t>
                      </a:r>
                      <a:r>
                        <a:rPr lang="en-US" sz="1600" b="1">
                          <a:latin typeface="Book Antiqua" panose="02040602050305030304" pitchFamily="18" charset="0"/>
                        </a:rPr>
                        <a:t>significantly more likely to misuse opioids for and to receive opioids from a health care provider. </a:t>
                      </a:r>
                      <a:r>
                        <a:rPr lang="en-US" sz="1600" b="0">
                          <a:latin typeface="Book Antiqua" panose="02040602050305030304" pitchFamily="18" charset="0"/>
                        </a:rPr>
                        <a:t>Among people with opioid use disorder, people with disabilities were </a:t>
                      </a:r>
                      <a:r>
                        <a:rPr lang="en-US" sz="1600" b="1">
                          <a:latin typeface="Book Antiqua" panose="02040602050305030304" pitchFamily="18" charset="0"/>
                        </a:rPr>
                        <a:t>less likely to receive treatment for prescription opioid use</a:t>
                      </a:r>
                      <a:r>
                        <a:rPr lang="en-US" sz="1600" b="0">
                          <a:latin typeface="Book Antiqua" panose="02040602050305030304" pitchFamily="18" charset="0"/>
                        </a:rPr>
                        <a:t>.</a:t>
                      </a:r>
                      <a:endParaRPr lang="en-US" sz="1600" b="1">
                        <a:latin typeface="Book Antiqua" panose="02040602050305030304" pitchFamily="18" charset="0"/>
                      </a:endParaRPr>
                    </a:p>
                    <a:p>
                      <a:r>
                        <a:rPr lang="en-US" sz="1200">
                          <a:latin typeface="Book Antiqua" panose="02040602050305030304" pitchFamily="18" charset="0"/>
                        </a:rPr>
                        <a:t>H. Disparities by Disability Status Literature Search https://pubmed.ncbi.nlm.nih.gov/30594480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kern="1200">
                          <a:solidFill>
                            <a:schemeClr val="dk1"/>
                          </a:solidFill>
                          <a:effectLst/>
                          <a:latin typeface="Book Antiqua" panose="02040602050305030304" pitchFamily="18" charset="0"/>
                          <a:ea typeface="+mn-ea"/>
                          <a:cs typeface="+mn-cs"/>
                        </a:rPr>
                        <a:t>In 2005, the rate of ED visits involving opioid-related diagnoses was 104.9 per 100,000 for poor people, and in 2016, the rate increased to 314.3. </a:t>
                      </a:r>
                      <a:r>
                        <a:rPr lang="en-US" sz="1700" b="1" kern="1200">
                          <a:solidFill>
                            <a:schemeClr val="dk1"/>
                          </a:solidFill>
                          <a:effectLst/>
                          <a:latin typeface="Book Antiqua" panose="02040602050305030304" pitchFamily="18" charset="0"/>
                          <a:ea typeface="+mn-ea"/>
                          <a:cs typeface="+mn-cs"/>
                        </a:rPr>
                        <a:t>Data from 2005 to 2016 show disparities widening between high-income and low-income people</a:t>
                      </a:r>
                      <a:r>
                        <a:rPr lang="en-US" sz="1700" kern="1200">
                          <a:solidFill>
                            <a:schemeClr val="dk1"/>
                          </a:solidFill>
                          <a:effectLst/>
                          <a:latin typeface="Book Antiqua" panose="020406020503050303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dk1"/>
                          </a:solidFill>
                          <a:effectLst/>
                          <a:latin typeface="Book Antiqua" panose="02040602050305030304" pitchFamily="18" charset="0"/>
                          <a:ea typeface="+mn-ea"/>
                          <a:cs typeface="+mn-cs"/>
                        </a:rPr>
                        <a:t>F. National Healthcare Quality and Disparities Report 2018</a:t>
                      </a:r>
                    </a:p>
                    <a:p>
                      <a:pPr marL="171450" indent="-171450">
                        <a:buFont typeface="Arial" panose="020B0604020202020204" pitchFamily="34" charset="0"/>
                        <a:buChar char="•"/>
                      </a:pPr>
                      <a:endParaRPr lang="en-US" sz="12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AEC7ACD2-FC1C-4213-909E-2AFD0ADFF295}"/>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14518824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Follow-up items from January</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Continue review of existing measures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137563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4E78-9643-49D9-9969-DB265DC72C4B}"/>
              </a:ext>
            </a:extLst>
          </p:cNvPr>
          <p:cNvSpPr>
            <a:spLocks noGrp="1"/>
          </p:cNvSpPr>
          <p:nvPr>
            <p:ph type="title"/>
          </p:nvPr>
        </p:nvSpPr>
        <p:spPr>
          <a:xfrm>
            <a:off x="736600" y="109538"/>
            <a:ext cx="7785608" cy="762000"/>
          </a:xfrm>
        </p:spPr>
        <p:txBody>
          <a:bodyPr/>
          <a:lstStyle/>
          <a:p>
            <a:r>
              <a:rPr lang="en-US"/>
              <a:t>Follow-up After Emergency Department Visit   for Mental Health (7-Day) (Menu)</a:t>
            </a:r>
            <a:r>
              <a:rPr lang="en-US" dirty="0"/>
              <a:t> (used by 1 payer)</a:t>
            </a:r>
            <a:endParaRPr lang="en-US"/>
          </a:p>
        </p:txBody>
      </p:sp>
      <p:graphicFrame>
        <p:nvGraphicFramePr>
          <p:cNvPr id="5" name="Table 5">
            <a:extLst>
              <a:ext uri="{FF2B5EF4-FFF2-40B4-BE49-F238E27FC236}">
                <a16:creationId xmlns:a16="http://schemas.microsoft.com/office/drawing/2014/main" id="{2479DF4A-AB7E-4682-8243-434E1AF8EFA0}"/>
              </a:ext>
            </a:extLst>
          </p:cNvPr>
          <p:cNvGraphicFramePr>
            <a:graphicFrameLocks noGrp="1"/>
          </p:cNvGraphicFramePr>
          <p:nvPr/>
        </p:nvGraphicFramePr>
        <p:xfrm>
          <a:off x="334788" y="4019181"/>
          <a:ext cx="8704977" cy="116332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69.6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76.7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F85E9A17-63DC-4194-9790-87D5E485B69D}"/>
              </a:ext>
            </a:extLst>
          </p:cNvPr>
          <p:cNvGraphicFramePr>
            <a:graphicFrameLocks noGrp="1"/>
          </p:cNvGraphicFramePr>
          <p:nvPr/>
        </p:nvGraphicFramePr>
        <p:xfrm>
          <a:off x="334787" y="1624194"/>
          <a:ext cx="8704977" cy="2194560"/>
        </p:xfrm>
        <a:graphic>
          <a:graphicData uri="http://schemas.openxmlformats.org/drawingml/2006/table">
            <a:tbl>
              <a:tblPr firstRow="1" bandRow="1">
                <a:tableStyleId>{5C22544A-7EE6-4342-B048-85BDC9FD1C3A}</a:tableStyleId>
              </a:tblPr>
              <a:tblGrid>
                <a:gridCol w="8704977">
                  <a:extLst>
                    <a:ext uri="{9D8B030D-6E8A-4147-A177-3AD203B41FA5}">
                      <a16:colId xmlns:a16="http://schemas.microsoft.com/office/drawing/2014/main" val="3802407949"/>
                    </a:ext>
                  </a:extLst>
                </a:gridCol>
              </a:tblGrid>
              <a:tr h="212218">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1666443">
                <a:tc>
                  <a:txBody>
                    <a:bodyPr/>
                    <a:lstStyle/>
                    <a:p>
                      <a:pPr marL="285750" indent="-285750">
                        <a:spcAft>
                          <a:spcPts val="0"/>
                        </a:spcAft>
                        <a:buFont typeface="Arial" panose="020B0604020202020204" pitchFamily="34" charset="0"/>
                        <a:buChar char="•"/>
                      </a:pPr>
                      <a:r>
                        <a:rPr lang="en-US" sz="1700" b="1">
                          <a:latin typeface="Book Antiqua" panose="02040602050305030304" pitchFamily="18" charset="0"/>
                        </a:rPr>
                        <a:t>Adults with disabilities had high ED use, </a:t>
                      </a:r>
                      <a:r>
                        <a:rPr lang="en-US" sz="1700" b="0">
                          <a:latin typeface="Book Antiqua" panose="02040602050305030304" pitchFamily="18" charset="0"/>
                        </a:rPr>
                        <a:t>which was most pronounced in the context of poor access to care. They also consumed other health care services at higher rates than their peers. For adults with limitations, the frequency of visits associated with back/neck conditions, hypertension, mental disorders, heart conditions, and pneumonia/bronchitis was particularly high.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H. Disparities by Disability Status Literature Search https://www.ncbi.nlm.nih.gov/pmc/articles/PMC3724353/</a:t>
                      </a:r>
                    </a:p>
                    <a:p>
                      <a:pPr marL="0" indent="0">
                        <a:spcAft>
                          <a:spcPts val="0"/>
                        </a:spcAft>
                        <a:buFont typeface="Arial" panose="020B0604020202020204" pitchFamily="34" charset="0"/>
                        <a:buNone/>
                      </a:pPr>
                      <a:endParaRPr lang="en-US" sz="1700" b="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8" name="Content Placeholder 2">
            <a:extLst>
              <a:ext uri="{FF2B5EF4-FFF2-40B4-BE49-F238E27FC236}">
                <a16:creationId xmlns:a16="http://schemas.microsoft.com/office/drawing/2014/main" id="{5E7F6365-11DE-4125-9EB1-B2A2D7DD7F33}"/>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298611070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9B82-16F5-45F8-B349-0DC24132941E}"/>
              </a:ext>
            </a:extLst>
          </p:cNvPr>
          <p:cNvSpPr>
            <a:spLocks noGrp="1"/>
          </p:cNvSpPr>
          <p:nvPr>
            <p:ph type="title"/>
          </p:nvPr>
        </p:nvSpPr>
        <p:spPr>
          <a:xfrm>
            <a:off x="736600" y="109538"/>
            <a:ext cx="7029704" cy="762000"/>
          </a:xfrm>
        </p:spPr>
        <p:txBody>
          <a:bodyPr/>
          <a:lstStyle/>
          <a:p>
            <a:r>
              <a:rPr lang="en-US"/>
              <a:t>Follow-Up After Hospitalization for Mental Illness (Menu)</a:t>
            </a:r>
            <a:r>
              <a:rPr lang="en-US" dirty="0"/>
              <a:t> (used by 1 payer)</a:t>
            </a:r>
            <a:endParaRPr lang="en-US"/>
          </a:p>
        </p:txBody>
      </p:sp>
      <p:graphicFrame>
        <p:nvGraphicFramePr>
          <p:cNvPr id="5" name="Table 5">
            <a:extLst>
              <a:ext uri="{FF2B5EF4-FFF2-40B4-BE49-F238E27FC236}">
                <a16:creationId xmlns:a16="http://schemas.microsoft.com/office/drawing/2014/main" id="{7BF7FAF3-8113-4262-951A-A5C74B852E83}"/>
              </a:ext>
            </a:extLst>
          </p:cNvPr>
          <p:cNvGraphicFramePr>
            <a:graphicFrameLocks noGrp="1"/>
          </p:cNvGraphicFramePr>
          <p:nvPr/>
        </p:nvGraphicFramePr>
        <p:xfrm>
          <a:off x="344774" y="3831007"/>
          <a:ext cx="8694991" cy="2133600"/>
        </p:xfrm>
        <a:graphic>
          <a:graphicData uri="http://schemas.openxmlformats.org/drawingml/2006/table">
            <a:tbl>
              <a:tblPr firstRow="1" bandRow="1">
                <a:tableStyleId>{5C22544A-7EE6-4342-B048-85BDC9FD1C3A}</a:tableStyleId>
              </a:tblPr>
              <a:tblGrid>
                <a:gridCol w="1085417">
                  <a:extLst>
                    <a:ext uri="{9D8B030D-6E8A-4147-A177-3AD203B41FA5}">
                      <a16:colId xmlns:a16="http://schemas.microsoft.com/office/drawing/2014/main" val="3017278286"/>
                    </a:ext>
                  </a:extLst>
                </a:gridCol>
                <a:gridCol w="2116949">
                  <a:extLst>
                    <a:ext uri="{9D8B030D-6E8A-4147-A177-3AD203B41FA5}">
                      <a16:colId xmlns:a16="http://schemas.microsoft.com/office/drawing/2014/main" val="2190465858"/>
                    </a:ext>
                  </a:extLst>
                </a:gridCol>
                <a:gridCol w="2860742">
                  <a:extLst>
                    <a:ext uri="{9D8B030D-6E8A-4147-A177-3AD203B41FA5}">
                      <a16:colId xmlns:a16="http://schemas.microsoft.com/office/drawing/2014/main" val="440397245"/>
                    </a:ext>
                  </a:extLst>
                </a:gridCol>
                <a:gridCol w="2631883">
                  <a:extLst>
                    <a:ext uri="{9D8B030D-6E8A-4147-A177-3AD203B41FA5}">
                      <a16:colId xmlns:a16="http://schemas.microsoft.com/office/drawing/2014/main" val="3053032867"/>
                    </a:ext>
                  </a:extLst>
                </a:gridCol>
              </a:tblGrid>
              <a:tr h="438030">
                <a:tc>
                  <a:txBody>
                    <a:bodyPr/>
                    <a:lstStyle/>
                    <a:p>
                      <a:pPr algn="ctr"/>
                      <a:endParaRPr lang="en-US" sz="1700">
                        <a:latin typeface="Book Antiqua" panose="02040602050305030304" pitchFamily="18" charset="0"/>
                      </a:endParaRPr>
                    </a:p>
                    <a:p>
                      <a:pPr algn="ctr"/>
                      <a:r>
                        <a:rPr lang="en-US" sz="1700">
                          <a:latin typeface="Book Antiqua" panose="02040602050305030304" pitchFamily="18" charset="0"/>
                        </a:rPr>
                        <a:t>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547537">
                <a:tc>
                  <a:txBody>
                    <a:bodyPr/>
                    <a:lstStyle/>
                    <a:p>
                      <a:r>
                        <a:rPr lang="en-US" sz="1800">
                          <a:latin typeface="Book Antiqua" panose="02040602050305030304" pitchFamily="18" charset="0"/>
                        </a:rPr>
                        <a:t>30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Book Antiqua" panose="02040602050305030304" pitchFamily="18" charset="0"/>
                        </a:rPr>
                        <a:t>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Book Antiqua" panose="02040602050305030304" pitchFamily="18" charset="0"/>
                        </a:rPr>
                        <a:t>Performance improved by 2.7 percentage points since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67.2</a:t>
                      </a:r>
                    </a:p>
                    <a:p>
                      <a:pPr algn="ctr"/>
                      <a:r>
                        <a:rPr lang="en-US" sz="1300">
                          <a:latin typeface="Book Antiqua" panose="02040602050305030304" pitchFamily="18" charset="0"/>
                        </a:rPr>
                        <a:t>Performance declined by 2.9 percentage points since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6959384"/>
                  </a:ext>
                </a:extLst>
              </a:tr>
              <a:tr h="547537">
                <a:tc>
                  <a:txBody>
                    <a:bodyPr/>
                    <a:lstStyle/>
                    <a:p>
                      <a:r>
                        <a:rPr lang="en-US" sz="1800">
                          <a:latin typeface="Book Antiqua" panose="02040602050305030304" pitchFamily="18" charset="0"/>
                        </a:rPr>
                        <a:t>7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Book Antiqua" panose="02040602050305030304" pitchFamily="18" charset="0"/>
                        </a:rPr>
                        <a:t>61.1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latin typeface="Book Antiqua" panose="02040602050305030304" pitchFamily="18" charset="0"/>
                        </a:rPr>
                        <a:t>Performance improved by 2.5 percentage points since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1800">
                          <a:latin typeface="Book Antiqua" panose="02040602050305030304" pitchFamily="18" charset="0"/>
                        </a:rPr>
                        <a:t>44.4</a:t>
                      </a:r>
                    </a:p>
                    <a:p>
                      <a:pPr algn="ctr"/>
                      <a:r>
                        <a:rPr lang="en-US" sz="1300">
                          <a:latin typeface="Book Antiqua" panose="02040602050305030304" pitchFamily="18" charset="0"/>
                        </a:rPr>
                        <a:t>Performance declined by 4.6 percentage points since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32576527"/>
                  </a:ext>
                </a:extLst>
              </a:tr>
            </a:tbl>
          </a:graphicData>
        </a:graphic>
      </p:graphicFrame>
      <p:graphicFrame>
        <p:nvGraphicFramePr>
          <p:cNvPr id="7" name="Table 6">
            <a:extLst>
              <a:ext uri="{FF2B5EF4-FFF2-40B4-BE49-F238E27FC236}">
                <a16:creationId xmlns:a16="http://schemas.microsoft.com/office/drawing/2014/main" id="{092C7952-3162-42B8-81B9-BC420A5ADBE9}"/>
              </a:ext>
            </a:extLst>
          </p:cNvPr>
          <p:cNvGraphicFramePr>
            <a:graphicFrameLocks noGrp="1"/>
          </p:cNvGraphicFramePr>
          <p:nvPr/>
        </p:nvGraphicFramePr>
        <p:xfrm>
          <a:off x="344774" y="1499660"/>
          <a:ext cx="8694990" cy="2182328"/>
        </p:xfrm>
        <a:graphic>
          <a:graphicData uri="http://schemas.openxmlformats.org/drawingml/2006/table">
            <a:tbl>
              <a:tblPr firstRow="1" bandRow="1">
                <a:tableStyleId>{5C22544A-7EE6-4342-B048-85BDC9FD1C3A}</a:tableStyleId>
              </a:tblPr>
              <a:tblGrid>
                <a:gridCol w="8694990">
                  <a:extLst>
                    <a:ext uri="{9D8B030D-6E8A-4147-A177-3AD203B41FA5}">
                      <a16:colId xmlns:a16="http://schemas.microsoft.com/office/drawing/2014/main" val="3802407949"/>
                    </a:ext>
                  </a:extLst>
                </a:gridCol>
              </a:tblGrid>
              <a:tr h="238209">
                <a:tc>
                  <a:txBody>
                    <a:bodyPr/>
                    <a:lstStyle/>
                    <a:p>
                      <a:r>
                        <a:rPr lang="en-US" sz="17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1831808">
                <a:tc>
                  <a:txBody>
                    <a:bodyPr/>
                    <a:lstStyle/>
                    <a:p>
                      <a:pPr marL="285750" indent="-285750">
                        <a:spcAft>
                          <a:spcPts val="0"/>
                        </a:spcAft>
                        <a:buFont typeface="Arial" panose="020B0604020202020204" pitchFamily="34" charset="0"/>
                        <a:buChar char="•"/>
                      </a:pPr>
                      <a:r>
                        <a:rPr lang="en-US" sz="1650" b="0">
                          <a:latin typeface="Book Antiqua" panose="02040602050305030304" pitchFamily="18" charset="0"/>
                        </a:rPr>
                        <a:t>People with developmental disability had a mean of 1.74 (SD 1.64) hospitalizations in 2005/06, compared with 1.32 (SD 0.82) hospitalizations for people without developmental disability. The proportion of people without developmental disability having only one hospitalization was greater than that of those with developmental disability. In contrast, </a:t>
                      </a:r>
                      <a:r>
                        <a:rPr lang="en-US" sz="1650" b="1">
                          <a:latin typeface="Book Antiqua" panose="02040602050305030304" pitchFamily="18" charset="0"/>
                        </a:rPr>
                        <a:t>people with developmental disability were more likely to have multiple hospitalizations in that timeframe</a:t>
                      </a:r>
                      <a:r>
                        <a:rPr lang="en-US" sz="1650" b="0">
                          <a:latin typeface="Book Antiqua" panose="0204060205030503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a:latin typeface="Book Antiqua" panose="02040602050305030304" pitchFamily="18" charset="0"/>
                        </a:rPr>
                        <a:t>H. Disparities by Disability Status Literature </a:t>
                      </a:r>
                      <a:r>
                        <a:rPr lang="en-US" sz="1200">
                          <a:solidFill>
                            <a:schemeClr val="tx1"/>
                          </a:solidFill>
                          <a:latin typeface="Book Antiqua" panose="02040602050305030304" pitchFamily="18" charset="0"/>
                        </a:rPr>
                        <a:t>Search </a:t>
                      </a:r>
                      <a:r>
                        <a:rPr lang="en-US" sz="120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https://journals.sagepub.com/doi/pdf/10.1177/070674371005501106</a:t>
                      </a:r>
                      <a:endParaRPr lang="en-US" sz="120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8" name="Content Placeholder 2">
            <a:extLst>
              <a:ext uri="{FF2B5EF4-FFF2-40B4-BE49-F238E27FC236}">
                <a16:creationId xmlns:a16="http://schemas.microsoft.com/office/drawing/2014/main" id="{A14B200D-7AD6-4694-8909-152949F6FFBC}"/>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41965045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FE4F-42A7-4E11-8DD9-C8B132E2F2FB}"/>
              </a:ext>
            </a:extLst>
          </p:cNvPr>
          <p:cNvSpPr>
            <a:spLocks noGrp="1"/>
          </p:cNvSpPr>
          <p:nvPr>
            <p:ph type="title"/>
          </p:nvPr>
        </p:nvSpPr>
        <p:spPr/>
        <p:txBody>
          <a:bodyPr/>
          <a:lstStyle/>
          <a:p>
            <a:r>
              <a:rPr lang="en-US"/>
              <a:t>Immunizations for Adolescents (Combo 2) (Menu)</a:t>
            </a:r>
            <a:r>
              <a:rPr lang="en-US" dirty="0"/>
              <a:t> (used by 4 payers)</a:t>
            </a:r>
            <a:endParaRPr lang="en-US"/>
          </a:p>
        </p:txBody>
      </p:sp>
      <p:graphicFrame>
        <p:nvGraphicFramePr>
          <p:cNvPr id="4" name="Table 5">
            <a:extLst>
              <a:ext uri="{FF2B5EF4-FFF2-40B4-BE49-F238E27FC236}">
                <a16:creationId xmlns:a16="http://schemas.microsoft.com/office/drawing/2014/main" id="{CD4ADA8E-B39D-409E-A228-820EC402CA21}"/>
              </a:ext>
            </a:extLst>
          </p:cNvPr>
          <p:cNvGraphicFramePr>
            <a:graphicFrameLocks noGrp="1"/>
          </p:cNvGraphicFramePr>
          <p:nvPr/>
        </p:nvGraphicFramePr>
        <p:xfrm>
          <a:off x="321676" y="4289696"/>
          <a:ext cx="8728074" cy="1158240"/>
        </p:xfrm>
        <a:graphic>
          <a:graphicData uri="http://schemas.openxmlformats.org/drawingml/2006/table">
            <a:tbl>
              <a:tblPr firstRow="1" bandRow="1">
                <a:tableStyleId>{5C22544A-7EE6-4342-B048-85BDC9FD1C3A}</a:tableStyleId>
              </a:tblPr>
              <a:tblGrid>
                <a:gridCol w="2909358">
                  <a:extLst>
                    <a:ext uri="{9D8B030D-6E8A-4147-A177-3AD203B41FA5}">
                      <a16:colId xmlns:a16="http://schemas.microsoft.com/office/drawing/2014/main" val="2190465858"/>
                    </a:ext>
                  </a:extLst>
                </a:gridCol>
                <a:gridCol w="2909358">
                  <a:extLst>
                    <a:ext uri="{9D8B030D-6E8A-4147-A177-3AD203B41FA5}">
                      <a16:colId xmlns:a16="http://schemas.microsoft.com/office/drawing/2014/main" val="440397245"/>
                    </a:ext>
                  </a:extLst>
                </a:gridCol>
                <a:gridCol w="2909358">
                  <a:extLst>
                    <a:ext uri="{9D8B030D-6E8A-4147-A177-3AD203B41FA5}">
                      <a16:colId xmlns:a16="http://schemas.microsoft.com/office/drawing/2014/main" val="3053032867"/>
                    </a:ext>
                  </a:extLst>
                </a:gridCol>
              </a:tblGrid>
              <a:tr h="274638">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586897">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29.5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roughly the same as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a:latin typeface="Book Antiqua" panose="02040602050305030304" pitchFamily="18" charset="0"/>
                        </a:rPr>
                        <a:t>38.4</a:t>
                      </a:r>
                    </a:p>
                    <a:p>
                      <a:pPr algn="ctr"/>
                      <a:r>
                        <a:rPr lang="en-US" sz="1400">
                          <a:latin typeface="Book Antiqua" panose="02040602050305030304" pitchFamily="18" charset="0"/>
                        </a:rPr>
                        <a:t>Performance improved by 2.4 percentage points since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DF9C304A-7691-496B-9165-76A9A826538D}"/>
              </a:ext>
            </a:extLst>
          </p:cNvPr>
          <p:cNvGraphicFramePr>
            <a:graphicFrameLocks noGrp="1"/>
          </p:cNvGraphicFramePr>
          <p:nvPr/>
        </p:nvGraphicFramePr>
        <p:xfrm>
          <a:off x="344773" y="1330537"/>
          <a:ext cx="8704977" cy="2715100"/>
        </p:xfrm>
        <a:graphic>
          <a:graphicData uri="http://schemas.openxmlformats.org/drawingml/2006/table">
            <a:tbl>
              <a:tblPr firstRow="1" bandRow="1">
                <a:tableStyleId>{5C22544A-7EE6-4342-B048-85BDC9FD1C3A}</a:tableStyleId>
              </a:tblPr>
              <a:tblGrid>
                <a:gridCol w="3978731">
                  <a:extLst>
                    <a:ext uri="{9D8B030D-6E8A-4147-A177-3AD203B41FA5}">
                      <a16:colId xmlns:a16="http://schemas.microsoft.com/office/drawing/2014/main" val="3167798883"/>
                    </a:ext>
                  </a:extLst>
                </a:gridCol>
                <a:gridCol w="4726246">
                  <a:extLst>
                    <a:ext uri="{9D8B030D-6E8A-4147-A177-3AD203B41FA5}">
                      <a16:colId xmlns:a16="http://schemas.microsoft.com/office/drawing/2014/main" val="3802407949"/>
                    </a:ext>
                  </a:extLst>
                </a:gridCol>
              </a:tblGrid>
              <a:tr h="230942">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349340">
                <a:tc>
                  <a:txBody>
                    <a:bodyPr/>
                    <a:lstStyle/>
                    <a:p>
                      <a:pPr marL="285750" indent="-285750">
                        <a:spcAft>
                          <a:spcPts val="600"/>
                        </a:spcAft>
                        <a:buFont typeface="Arial" panose="020B0604020202020204" pitchFamily="34" charset="0"/>
                        <a:buChar char="•"/>
                      </a:pPr>
                      <a:r>
                        <a:rPr lang="en-US" sz="1750" b="0">
                          <a:latin typeface="Book Antiqua" panose="02040602050305030304" pitchFamily="18" charset="0"/>
                        </a:rPr>
                        <a:t>California Medicaid managed care performance was </a:t>
                      </a:r>
                      <a:r>
                        <a:rPr lang="en-US" sz="1750" b="1">
                          <a:latin typeface="Book Antiqua" panose="02040602050305030304" pitchFamily="18" charset="0"/>
                        </a:rPr>
                        <a:t>4.7% lower for Whites than for Blacks.</a:t>
                      </a:r>
                    </a:p>
                    <a:p>
                      <a:pPr marL="285750" indent="-285750">
                        <a:buFont typeface="Arial" panose="020B0604020202020204" pitchFamily="34" charset="0"/>
                        <a:buChar char="•"/>
                      </a:pPr>
                      <a:r>
                        <a:rPr lang="en-US" sz="1750" b="0">
                          <a:latin typeface="Book Antiqua" panose="02040602050305030304" pitchFamily="18" charset="0"/>
                        </a:rPr>
                        <a:t>Michigan Medicaid managed care performance was </a:t>
                      </a:r>
                      <a:r>
                        <a:rPr lang="en-US" sz="1750" b="1">
                          <a:latin typeface="Book Antiqua" panose="02040602050305030304" pitchFamily="18" charset="0"/>
                        </a:rPr>
                        <a:t>1.78% higher for Whites than for Blacks.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D. State Disparities Research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F. National Healthcare Quality and Disparities Report 2019</a:t>
                      </a:r>
                      <a:endParaRPr lang="en-US" sz="1200" baseline="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750" b="0">
                          <a:latin typeface="Book Antiqua" panose="02040602050305030304" pitchFamily="18" charset="0"/>
                        </a:rPr>
                        <a:t>A literature review showed that people with disabilities have </a:t>
                      </a:r>
                      <a:r>
                        <a:rPr lang="en-US" sz="1750" b="1">
                          <a:latin typeface="Book Antiqua" panose="02040602050305030304" pitchFamily="18" charset="0"/>
                        </a:rPr>
                        <a:t>lower rates of immunization uptake</a:t>
                      </a:r>
                      <a:r>
                        <a:rPr lang="en-US" sz="1750" b="0">
                          <a:latin typeface="Book Antiqua" panose="02040602050305030304" pitchFamily="18" charset="0"/>
                        </a:rPr>
                        <a:t> across a range of different vaccines then their typically developing peers.</a:t>
                      </a:r>
                    </a:p>
                    <a:p>
                      <a:r>
                        <a:rPr lang="en-US" sz="1200">
                          <a:latin typeface="Book Antiqua" panose="02040602050305030304" pitchFamily="18" charset="0"/>
                        </a:rPr>
                        <a:t>H. Disparities by Disability Status Literature Search https://www.ncbi.nlm.nih.gov/pmc/articles/PMC7012164/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6031297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83C0F-6A80-42DC-AF7A-D8AF6B6AE509}"/>
              </a:ext>
            </a:extLst>
          </p:cNvPr>
          <p:cNvSpPr>
            <a:spLocks noGrp="1"/>
          </p:cNvSpPr>
          <p:nvPr>
            <p:ph type="title"/>
          </p:nvPr>
        </p:nvSpPr>
        <p:spPr>
          <a:xfrm>
            <a:off x="736600" y="109538"/>
            <a:ext cx="8694246" cy="762000"/>
          </a:xfrm>
        </p:spPr>
        <p:txBody>
          <a:bodyPr/>
          <a:lstStyle/>
          <a:p>
            <a:r>
              <a:rPr lang="en-US" dirty="0"/>
              <a:t>Influenza Immunization (Menu) </a:t>
            </a:r>
            <a:br>
              <a:rPr lang="en-US" dirty="0"/>
            </a:br>
            <a:r>
              <a:rPr lang="en-US" dirty="0"/>
              <a:t>(used by 1 payer)</a:t>
            </a:r>
          </a:p>
        </p:txBody>
      </p:sp>
      <p:graphicFrame>
        <p:nvGraphicFramePr>
          <p:cNvPr id="4" name="Table 5">
            <a:extLst>
              <a:ext uri="{FF2B5EF4-FFF2-40B4-BE49-F238E27FC236}">
                <a16:creationId xmlns:a16="http://schemas.microsoft.com/office/drawing/2014/main" id="{D1D9CBCE-D60C-4BD2-829F-483AFD162729}"/>
              </a:ext>
            </a:extLst>
          </p:cNvPr>
          <p:cNvGraphicFramePr>
            <a:graphicFrameLocks noGrp="1"/>
          </p:cNvGraphicFramePr>
          <p:nvPr/>
        </p:nvGraphicFramePr>
        <p:xfrm>
          <a:off x="284862" y="5918906"/>
          <a:ext cx="8694246" cy="741680"/>
        </p:xfrm>
        <a:graphic>
          <a:graphicData uri="http://schemas.openxmlformats.org/drawingml/2006/table">
            <a:tbl>
              <a:tblPr firstRow="1" bandRow="1">
                <a:tableStyleId>{5C22544A-7EE6-4342-B048-85BDC9FD1C3A}</a:tableStyleId>
              </a:tblPr>
              <a:tblGrid>
                <a:gridCol w="2898082">
                  <a:extLst>
                    <a:ext uri="{9D8B030D-6E8A-4147-A177-3AD203B41FA5}">
                      <a16:colId xmlns:a16="http://schemas.microsoft.com/office/drawing/2014/main" val="2190465858"/>
                    </a:ext>
                  </a:extLst>
                </a:gridCol>
                <a:gridCol w="2898082">
                  <a:extLst>
                    <a:ext uri="{9D8B030D-6E8A-4147-A177-3AD203B41FA5}">
                      <a16:colId xmlns:a16="http://schemas.microsoft.com/office/drawing/2014/main" val="440397245"/>
                    </a:ext>
                  </a:extLst>
                </a:gridCol>
                <a:gridCol w="2898082">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D8BFCCE4-9213-4FAA-9776-21C0BB5AAAF1}"/>
              </a:ext>
            </a:extLst>
          </p:cNvPr>
          <p:cNvGraphicFramePr>
            <a:graphicFrameLocks noGrp="1"/>
          </p:cNvGraphicFramePr>
          <p:nvPr/>
        </p:nvGraphicFramePr>
        <p:xfrm>
          <a:off x="284862" y="1009758"/>
          <a:ext cx="8694246" cy="4861560"/>
        </p:xfrm>
        <a:graphic>
          <a:graphicData uri="http://schemas.openxmlformats.org/drawingml/2006/table">
            <a:tbl>
              <a:tblPr firstRow="1" bandRow="1">
                <a:tableStyleId>{5C22544A-7EE6-4342-B048-85BDC9FD1C3A}</a:tableStyleId>
              </a:tblPr>
              <a:tblGrid>
                <a:gridCol w="6538307">
                  <a:extLst>
                    <a:ext uri="{9D8B030D-6E8A-4147-A177-3AD203B41FA5}">
                      <a16:colId xmlns:a16="http://schemas.microsoft.com/office/drawing/2014/main" val="3167798883"/>
                    </a:ext>
                  </a:extLst>
                </a:gridCol>
                <a:gridCol w="2155939">
                  <a:extLst>
                    <a:ext uri="{9D8B030D-6E8A-4147-A177-3AD203B41FA5}">
                      <a16:colId xmlns:a16="http://schemas.microsoft.com/office/drawing/2014/main" val="3802407949"/>
                    </a:ext>
                  </a:extLst>
                </a:gridCol>
              </a:tblGrid>
              <a:tr h="315645">
                <a:tc>
                  <a:txBody>
                    <a:bodyPr/>
                    <a:lstStyle/>
                    <a:p>
                      <a:r>
                        <a:rPr lang="en-US" sz="17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7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4075934">
                <a:tc>
                  <a:txBody>
                    <a:bodyPr/>
                    <a:lstStyle/>
                    <a:p>
                      <a:pPr marL="173736" indent="-173736">
                        <a:spcAft>
                          <a:spcPts val="0"/>
                        </a:spcAft>
                        <a:buFont typeface="Arial" panose="020B0604020202020204" pitchFamily="34" charset="0"/>
                        <a:buChar char="•"/>
                      </a:pPr>
                      <a:r>
                        <a:rPr lang="en-US" sz="1600" b="0">
                          <a:latin typeface="Book Antiqua" panose="02040602050305030304" pitchFamily="18" charset="0"/>
                        </a:rPr>
                        <a:t>Rates of influenza vaccination among adults aged 18+ are </a:t>
                      </a:r>
                      <a:r>
                        <a:rPr lang="en-US" sz="1600" b="1">
                          <a:latin typeface="Book Antiqua" panose="02040602050305030304" pitchFamily="18" charset="0"/>
                        </a:rPr>
                        <a:t>significantly lower among Hispanics and non-Hispanic Blacks than non-Hispanic Whites</a:t>
                      </a:r>
                      <a:r>
                        <a:rPr lang="en-US" sz="1600" b="0">
                          <a:latin typeface="Book Antiqua" panose="02040602050305030304" pitchFamily="18" charset="0"/>
                        </a:rPr>
                        <a:t>. </a:t>
                      </a:r>
                    </a:p>
                    <a:p>
                      <a:pPr marL="630936" lvl="2" indent="-173736">
                        <a:spcAft>
                          <a:spcPts val="0"/>
                        </a:spcAft>
                        <a:buFont typeface="Arial" panose="020B0604020202020204" pitchFamily="34" charset="0"/>
                        <a:buChar char="•"/>
                      </a:pPr>
                      <a:r>
                        <a:rPr lang="en-US" sz="1600" b="0">
                          <a:latin typeface="Book Antiqua" panose="02040602050305030304" pitchFamily="18" charset="0"/>
                        </a:rPr>
                        <a:t>Hispanic patients whose preferred language is Spanish are significantly </a:t>
                      </a:r>
                      <a:r>
                        <a:rPr lang="en-US" sz="1600" b="1">
                          <a:latin typeface="Book Antiqua" panose="02040602050305030304" pitchFamily="18" charset="0"/>
                        </a:rPr>
                        <a:t>less likely to receive flu vaccinations </a:t>
                      </a:r>
                      <a:r>
                        <a:rPr lang="en-US" sz="1600" b="0">
                          <a:latin typeface="Book Antiqua" panose="02040602050305030304" pitchFamily="18" charset="0"/>
                        </a:rPr>
                        <a:t>than those who prefer to speak English.</a:t>
                      </a:r>
                    </a:p>
                    <a:p>
                      <a:pPr marL="173736" indent="-173736">
                        <a:spcAft>
                          <a:spcPts val="0"/>
                        </a:spcAft>
                        <a:buFont typeface="Arial" panose="020B0604020202020204" pitchFamily="34" charset="0"/>
                        <a:buChar char="•"/>
                      </a:pPr>
                      <a:r>
                        <a:rPr lang="en-US" sz="1600" b="0">
                          <a:latin typeface="Book Antiqua" panose="02040602050305030304" pitchFamily="18" charset="0"/>
                        </a:rPr>
                        <a:t>The percentage of hospital patients who received the influenza vaccination was</a:t>
                      </a:r>
                      <a:r>
                        <a:rPr lang="en-US" sz="1600" b="1">
                          <a:latin typeface="Book Antiqua" panose="02040602050305030304" pitchFamily="18" charset="0"/>
                        </a:rPr>
                        <a:t> lower for American Indians and Alaska Natives </a:t>
                      </a:r>
                      <a:r>
                        <a:rPr lang="en-US" sz="1600" b="0">
                          <a:latin typeface="Book Antiqua" panose="02040602050305030304" pitchFamily="18" charset="0"/>
                        </a:rPr>
                        <a:t>(82.5%) than for whites (94.1%).</a:t>
                      </a:r>
                    </a:p>
                    <a:p>
                      <a:pPr marL="173736" indent="-173736">
                        <a:spcAft>
                          <a:spcPts val="0"/>
                        </a:spcAft>
                        <a:buFont typeface="Arial" panose="020B0604020202020204" pitchFamily="34" charset="0"/>
                        <a:buChar char="•"/>
                      </a:pPr>
                      <a:r>
                        <a:rPr lang="en-US" sz="1600" b="0">
                          <a:latin typeface="Book Antiqua" panose="02040602050305030304" pitchFamily="18" charset="0"/>
                        </a:rPr>
                        <a:t>MGH data shows rates of evidence-based clinical care for inpatients were </a:t>
                      </a:r>
                      <a:r>
                        <a:rPr lang="en-US" sz="1600" b="1">
                          <a:latin typeface="Book Antiqua" panose="02040602050305030304" pitchFamily="18" charset="0"/>
                        </a:rPr>
                        <a:t>equitable across racial and ethnic groups</a:t>
                      </a:r>
                      <a:r>
                        <a:rPr lang="en-US" sz="1600" b="0">
                          <a:latin typeface="Book Antiqua" panose="02040602050305030304" pitchFamily="18" charset="0"/>
                        </a:rPr>
                        <a:t> for influenza vaccination.</a:t>
                      </a:r>
                    </a:p>
                    <a:p>
                      <a:pPr marL="173736" indent="-173736">
                        <a:spcAft>
                          <a:spcPts val="0"/>
                        </a:spcAft>
                        <a:buFont typeface="Arial" panose="020B0604020202020204" pitchFamily="34" charset="0"/>
                        <a:buChar char="•"/>
                      </a:pPr>
                      <a:r>
                        <a:rPr lang="en-US" sz="1600" b="0">
                          <a:latin typeface="Book Antiqua" panose="02040602050305030304" pitchFamily="18" charset="0"/>
                        </a:rPr>
                        <a:t>UMass performance showed adults vaccination rates were </a:t>
                      </a:r>
                      <a:r>
                        <a:rPr lang="en-US" sz="1600" b="1">
                          <a:latin typeface="Book Antiqua" panose="02040602050305030304" pitchFamily="18" charset="0"/>
                        </a:rPr>
                        <a:t>50% for Whites and 40% for Black/African Americans</a:t>
                      </a:r>
                      <a:r>
                        <a:rPr lang="en-US" sz="1600" b="0">
                          <a:latin typeface="Book Antiqua" panose="02040602050305030304" pitchFamily="18" charset="0"/>
                        </a:rPr>
                        <a:t>. For their pediatric population, vaccination rates were </a:t>
                      </a:r>
                      <a:r>
                        <a:rPr lang="en-US" sz="1600" b="1">
                          <a:latin typeface="Book Antiqua" panose="02040602050305030304" pitchFamily="18" charset="0"/>
                        </a:rPr>
                        <a:t>68% for Asians and 56% for Black/African Americans</a:t>
                      </a:r>
                      <a:r>
                        <a:rPr lang="en-US" sz="1700" b="0">
                          <a:latin typeface="Book Antiqua" panose="0204060205030503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u="none" strike="noStrike">
                          <a:effectLst/>
                          <a:latin typeface="Book Antiqua" panose="02040602050305030304" pitchFamily="18" charset="0"/>
                        </a:rPr>
                        <a:t>B1. MGH, Annual Report on Equity in Health Care Quality (AREHQ) 2018-2019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u="none" strike="noStrike">
                          <a:effectLst/>
                          <a:latin typeface="Book Antiqua" panose="02040602050305030304" pitchFamily="18" charset="0"/>
                        </a:rPr>
                        <a:t>B3. UMass Memorial Ambulatory Health Equity Quality Dashboard. 12/21/20.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u="none" strike="noStrike">
                          <a:effectLst/>
                          <a:latin typeface="Book Antiqua" panose="02040602050305030304" pitchFamily="18" charset="0"/>
                        </a:rPr>
                        <a:t>F. National Healthcare Quality and Disparities Report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Men and women aged 50 years and over with disabilities are </a:t>
                      </a:r>
                      <a:r>
                        <a:rPr lang="en-US" sz="1600" b="1">
                          <a:latin typeface="Book Antiqua" panose="02040602050305030304" pitchFamily="18" charset="0"/>
                        </a:rPr>
                        <a:t>more likely to have received an influenza vaccine </a:t>
                      </a:r>
                      <a:r>
                        <a:rPr lang="en-US" sz="1600" b="0">
                          <a:latin typeface="Book Antiqua" panose="02040602050305030304" pitchFamily="18" charset="0"/>
                        </a:rPr>
                        <a:t>in the past 12 months than those without disabilities.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latin typeface="Book Antiqua" panose="02040602050305030304" pitchFamily="18" charset="0"/>
                        </a:rPr>
                        <a:t>H. Disparities by Disability Status Literature Search https://www.cdc.gov/nchs/data/misc/disability2001-2005.pdf</a:t>
                      </a:r>
                    </a:p>
                    <a:p>
                      <a:pPr marL="0" indent="0">
                        <a:buFont typeface="Arial" panose="020B0604020202020204" pitchFamily="34" charset="0"/>
                        <a:buNone/>
                      </a:pPr>
                      <a:endParaRPr lang="en-US" sz="120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35910971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3BCC-3E31-42BA-8FA7-84A4364FA39B}"/>
              </a:ext>
            </a:extLst>
          </p:cNvPr>
          <p:cNvSpPr>
            <a:spLocks noGrp="1"/>
          </p:cNvSpPr>
          <p:nvPr>
            <p:ph type="title"/>
          </p:nvPr>
        </p:nvSpPr>
        <p:spPr>
          <a:xfrm>
            <a:off x="736600" y="109538"/>
            <a:ext cx="7066280" cy="762000"/>
          </a:xfrm>
        </p:spPr>
        <p:txBody>
          <a:bodyPr/>
          <a:lstStyle/>
          <a:p>
            <a:r>
              <a:rPr lang="en-US"/>
              <a:t>Informed, Patient-Centered Hip and Knee Replacement (Menu)</a:t>
            </a:r>
            <a:r>
              <a:rPr lang="en-US" dirty="0"/>
              <a:t> (used by 0 payers)</a:t>
            </a:r>
            <a:endParaRPr lang="en-US"/>
          </a:p>
        </p:txBody>
      </p:sp>
      <p:graphicFrame>
        <p:nvGraphicFramePr>
          <p:cNvPr id="4" name="Table 5">
            <a:extLst>
              <a:ext uri="{FF2B5EF4-FFF2-40B4-BE49-F238E27FC236}">
                <a16:creationId xmlns:a16="http://schemas.microsoft.com/office/drawing/2014/main" id="{6F75CA39-51EA-4502-A357-0B5F6B37C335}"/>
              </a:ext>
            </a:extLst>
          </p:cNvPr>
          <p:cNvGraphicFramePr>
            <a:graphicFrameLocks noGrp="1"/>
          </p:cNvGraphicFramePr>
          <p:nvPr/>
        </p:nvGraphicFramePr>
        <p:xfrm>
          <a:off x="344772" y="4865150"/>
          <a:ext cx="8704977" cy="701040"/>
        </p:xfrm>
        <a:graphic>
          <a:graphicData uri="http://schemas.openxmlformats.org/drawingml/2006/table">
            <a:tbl>
              <a:tblPr firstRow="1" bandRow="1">
                <a:tableStyleId>{5C22544A-7EE6-4342-B048-85BDC9FD1C3A}</a:tableStyleId>
              </a:tblPr>
              <a:tblGrid>
                <a:gridCol w="2901659">
                  <a:extLst>
                    <a:ext uri="{9D8B030D-6E8A-4147-A177-3AD203B41FA5}">
                      <a16:colId xmlns:a16="http://schemas.microsoft.com/office/drawing/2014/main" val="2190465858"/>
                    </a:ext>
                  </a:extLst>
                </a:gridCol>
                <a:gridCol w="2901659">
                  <a:extLst>
                    <a:ext uri="{9D8B030D-6E8A-4147-A177-3AD203B41FA5}">
                      <a16:colId xmlns:a16="http://schemas.microsoft.com/office/drawing/2014/main" val="440397245"/>
                    </a:ext>
                  </a:extLst>
                </a:gridCol>
                <a:gridCol w="2901659">
                  <a:extLst>
                    <a:ext uri="{9D8B030D-6E8A-4147-A177-3AD203B41FA5}">
                      <a16:colId xmlns:a16="http://schemas.microsoft.com/office/drawing/2014/main" val="3053032867"/>
                    </a:ext>
                  </a:extLst>
                </a:gridCol>
              </a:tblGrid>
              <a:tr h="128819">
                <a:tc>
                  <a:txBody>
                    <a:bodyPr/>
                    <a:lstStyle/>
                    <a:p>
                      <a:pPr algn="ctr"/>
                      <a:r>
                        <a:rPr lang="en-US" sz="1700">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128819">
                <a:tc>
                  <a:txBody>
                    <a:bodyPr/>
                    <a:lstStyle/>
                    <a:p>
                      <a:pPr algn="ctr"/>
                      <a:r>
                        <a:rPr lang="en-US" sz="17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7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sp>
        <p:nvSpPr>
          <p:cNvPr id="6" name="TextBox 5">
            <a:extLst>
              <a:ext uri="{FF2B5EF4-FFF2-40B4-BE49-F238E27FC236}">
                <a16:creationId xmlns:a16="http://schemas.microsoft.com/office/drawing/2014/main" id="{E4F01662-D5F8-4635-B719-7DF00B07E483}"/>
              </a:ext>
            </a:extLst>
          </p:cNvPr>
          <p:cNvSpPr txBox="1"/>
          <p:nvPr/>
        </p:nvSpPr>
        <p:spPr>
          <a:xfrm>
            <a:off x="268896" y="6312813"/>
            <a:ext cx="7863840" cy="461665"/>
          </a:xfrm>
          <a:prstGeom prst="rect">
            <a:avLst/>
          </a:prstGeom>
          <a:noFill/>
        </p:spPr>
        <p:txBody>
          <a:bodyPr wrap="square" rtlCol="0">
            <a:spAutoFit/>
          </a:bodyPr>
          <a:lstStyle/>
          <a:p>
            <a:r>
              <a:rPr lang="en-US" sz="800" baseline="30000">
                <a:latin typeface="Book Antiqua" panose="02040602050305030304" pitchFamily="18" charset="0"/>
              </a:rPr>
              <a:t>1</a:t>
            </a:r>
            <a:r>
              <a:rPr lang="en-US" sz="800">
                <a:latin typeface="Book Antiqua" panose="02040602050305030304" pitchFamily="18" charset="0"/>
              </a:rPr>
              <a:t>https://www.jrheum.org/content/43/4/765</a:t>
            </a:r>
          </a:p>
          <a:p>
            <a:r>
              <a:rPr lang="en-US" sz="800" baseline="30000">
                <a:latin typeface="Book Antiqua" panose="02040602050305030304" pitchFamily="18" charset="0"/>
              </a:rPr>
              <a:t>2</a:t>
            </a:r>
            <a:r>
              <a:rPr lang="en-US" sz="800">
                <a:latin typeface="Book Antiqua" panose="02040602050305030304" pitchFamily="18" charset="0"/>
              </a:rPr>
              <a:t>https://oce.ovid.com/article/00000889-200209000-00020</a:t>
            </a:r>
          </a:p>
          <a:p>
            <a:r>
              <a:rPr lang="en-US" sz="800" baseline="30000">
                <a:latin typeface="Book Antiqua" panose="02040602050305030304" pitchFamily="18" charset="0"/>
              </a:rPr>
              <a:t>3</a:t>
            </a:r>
            <a:r>
              <a:rPr lang="en-US" sz="800">
                <a:latin typeface="Book Antiqua" panose="02040602050305030304" pitchFamily="18" charset="0"/>
              </a:rPr>
              <a:t>https://pubmed.ncbi.nlm.nih.gov/12555056/</a:t>
            </a:r>
          </a:p>
        </p:txBody>
      </p:sp>
      <p:graphicFrame>
        <p:nvGraphicFramePr>
          <p:cNvPr id="7" name="Table 6">
            <a:extLst>
              <a:ext uri="{FF2B5EF4-FFF2-40B4-BE49-F238E27FC236}">
                <a16:creationId xmlns:a16="http://schemas.microsoft.com/office/drawing/2014/main" id="{5F96860B-3852-4630-909A-7172D05DE093}"/>
              </a:ext>
            </a:extLst>
          </p:cNvPr>
          <p:cNvGraphicFramePr>
            <a:graphicFrameLocks noGrp="1"/>
          </p:cNvGraphicFramePr>
          <p:nvPr/>
        </p:nvGraphicFramePr>
        <p:xfrm>
          <a:off x="344773" y="1234510"/>
          <a:ext cx="8704976" cy="3337490"/>
        </p:xfrm>
        <a:graphic>
          <a:graphicData uri="http://schemas.openxmlformats.org/drawingml/2006/table">
            <a:tbl>
              <a:tblPr firstRow="1" bandRow="1">
                <a:tableStyleId>{5C22544A-7EE6-4342-B048-85BDC9FD1C3A}</a:tableStyleId>
              </a:tblPr>
              <a:tblGrid>
                <a:gridCol w="8704976">
                  <a:extLst>
                    <a:ext uri="{9D8B030D-6E8A-4147-A177-3AD203B41FA5}">
                      <a16:colId xmlns:a16="http://schemas.microsoft.com/office/drawing/2014/main" val="3167798883"/>
                    </a:ext>
                  </a:extLst>
                </a:gridCol>
              </a:tblGrid>
              <a:tr h="430644">
                <a:tc>
                  <a:txBody>
                    <a:bodyPr/>
                    <a:lstStyle/>
                    <a:p>
                      <a:r>
                        <a:rPr lang="en-US" sz="17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906846">
                <a:tc>
                  <a:txBody>
                    <a:bodyPr/>
                    <a:lstStyle/>
                    <a:p>
                      <a:pPr marL="173736" indent="-173736">
                        <a:buFont typeface="Arial" panose="020B0604020202020204" pitchFamily="34" charset="0"/>
                        <a:buChar char="•"/>
                      </a:pPr>
                      <a:r>
                        <a:rPr lang="en-US" sz="1650" b="0">
                          <a:latin typeface="Book Antiqua" panose="02040602050305030304" pitchFamily="18" charset="0"/>
                        </a:rPr>
                        <a:t>A 2016 literature review showed that of the 4781 studies screened by title, and 346 by abstract, 7 studies included race in their analysis. Results included 5570 TKA patients, 4077 Whites (89%), and 482 (11%) Blacks. </a:t>
                      </a:r>
                      <a:r>
                        <a:rPr lang="en-US" sz="1650" b="1">
                          <a:latin typeface="Book Antiqua" panose="02040602050305030304" pitchFamily="18" charset="0"/>
                        </a:rPr>
                        <a:t>In 5 studies, US Blacks had worse pain, in 5 worse function, and in 1 less satisfaction 6 months to 2 years after TKA.</a:t>
                      </a:r>
                      <a:r>
                        <a:rPr lang="en-US" sz="1650" b="1" baseline="30000">
                          <a:latin typeface="Book Antiqua" panose="02040602050305030304" pitchFamily="18" charset="0"/>
                        </a:rPr>
                        <a:t>1</a:t>
                      </a:r>
                    </a:p>
                    <a:p>
                      <a:pPr marL="173736" indent="-173736">
                        <a:buFont typeface="Arial" panose="020B0604020202020204" pitchFamily="34" charset="0"/>
                        <a:buChar char="•"/>
                      </a:pPr>
                      <a:r>
                        <a:rPr lang="en-US" sz="1650" b="0">
                          <a:latin typeface="Book Antiqua" panose="02040602050305030304" pitchFamily="18" charset="0"/>
                        </a:rPr>
                        <a:t>Black patients were </a:t>
                      </a:r>
                      <a:r>
                        <a:rPr lang="en-US" sz="1650" b="1">
                          <a:latin typeface="Book Antiqua" panose="02040602050305030304" pitchFamily="18" charset="0"/>
                        </a:rPr>
                        <a:t>less likely than white patients to express “willingness” to consider joint replacement </a:t>
                      </a:r>
                      <a:r>
                        <a:rPr lang="en-US" sz="1650" b="0">
                          <a:latin typeface="Book Antiqua" panose="02040602050305030304" pitchFamily="18" charset="0"/>
                        </a:rPr>
                        <a:t>if the procedure was needed and recommended. This was explained by differences between the groups in expectations of hospital course, pain, and function following surgery.</a:t>
                      </a:r>
                      <a:r>
                        <a:rPr lang="en-US" sz="1650" b="0" baseline="30000">
                          <a:latin typeface="Book Antiqua" panose="02040602050305030304" pitchFamily="18" charset="0"/>
                        </a:rPr>
                        <a:t>2</a:t>
                      </a:r>
                    </a:p>
                    <a:p>
                      <a:pPr marL="173736" indent="-173736">
                        <a:buFont typeface="Arial" panose="020B0604020202020204" pitchFamily="34" charset="0"/>
                        <a:buChar char="•"/>
                      </a:pPr>
                      <a:r>
                        <a:rPr lang="en-US" sz="1650" b="0">
                          <a:latin typeface="Book Antiqua" panose="02040602050305030304" pitchFamily="18" charset="0"/>
                        </a:rPr>
                        <a:t>Black and Hispanic individuals reported </a:t>
                      </a:r>
                      <a:r>
                        <a:rPr lang="en-US" sz="1650" b="1">
                          <a:latin typeface="Book Antiqua" panose="02040602050305030304" pitchFamily="18" charset="0"/>
                        </a:rPr>
                        <a:t>receiving joint replacement about two-thirds less often than whites</a:t>
                      </a:r>
                      <a:r>
                        <a:rPr lang="en-US" sz="1650" b="0">
                          <a:latin typeface="Book Antiqua" panose="02040602050305030304" pitchFamily="18" charset="0"/>
                        </a:rPr>
                        <a:t>. The odds of undergoing joint replacement among Blacks and Hispanics are 0.46 compared with Whites after adjusting for access to insurance.</a:t>
                      </a:r>
                      <a:r>
                        <a:rPr lang="en-US" sz="1650" b="0" baseline="30000">
                          <a:latin typeface="Book Antiqua" panose="0204060205030503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20017741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7620-D1AC-4BA5-9C1D-A35F4FBAAB7C}"/>
              </a:ext>
            </a:extLst>
          </p:cNvPr>
          <p:cNvSpPr>
            <a:spLocks noGrp="1"/>
          </p:cNvSpPr>
          <p:nvPr>
            <p:ph type="title"/>
          </p:nvPr>
        </p:nvSpPr>
        <p:spPr>
          <a:xfrm>
            <a:off x="736599" y="109538"/>
            <a:ext cx="8293181" cy="762000"/>
          </a:xfrm>
        </p:spPr>
        <p:txBody>
          <a:bodyPr/>
          <a:lstStyle/>
          <a:p>
            <a:r>
              <a:rPr lang="en-US" sz="2200" dirty="0"/>
              <a:t>Initiation and Engagement of Alcohol and Other Drug Abuse or Dependence Treatment (Menu) (used by 4 payers)</a:t>
            </a:r>
          </a:p>
        </p:txBody>
      </p:sp>
      <p:graphicFrame>
        <p:nvGraphicFramePr>
          <p:cNvPr id="4" name="Table 5">
            <a:extLst>
              <a:ext uri="{FF2B5EF4-FFF2-40B4-BE49-F238E27FC236}">
                <a16:creationId xmlns:a16="http://schemas.microsoft.com/office/drawing/2014/main" id="{61DA3BDF-0539-4D44-96DC-FA33840495F6}"/>
              </a:ext>
            </a:extLst>
          </p:cNvPr>
          <p:cNvGraphicFramePr>
            <a:graphicFrameLocks noGrp="1"/>
          </p:cNvGraphicFramePr>
          <p:nvPr/>
        </p:nvGraphicFramePr>
        <p:xfrm>
          <a:off x="344775" y="3955303"/>
          <a:ext cx="8685006" cy="2194560"/>
        </p:xfrm>
        <a:graphic>
          <a:graphicData uri="http://schemas.openxmlformats.org/drawingml/2006/table">
            <a:tbl>
              <a:tblPr firstRow="1" bandRow="1">
                <a:tableStyleId>{5C22544A-7EE6-4342-B048-85BDC9FD1C3A}</a:tableStyleId>
              </a:tblPr>
              <a:tblGrid>
                <a:gridCol w="1473394">
                  <a:extLst>
                    <a:ext uri="{9D8B030D-6E8A-4147-A177-3AD203B41FA5}">
                      <a16:colId xmlns:a16="http://schemas.microsoft.com/office/drawing/2014/main" val="3005550512"/>
                    </a:ext>
                  </a:extLst>
                </a:gridCol>
                <a:gridCol w="2339163">
                  <a:extLst>
                    <a:ext uri="{9D8B030D-6E8A-4147-A177-3AD203B41FA5}">
                      <a16:colId xmlns:a16="http://schemas.microsoft.com/office/drawing/2014/main" val="2190465858"/>
                    </a:ext>
                  </a:extLst>
                </a:gridCol>
                <a:gridCol w="2743200">
                  <a:extLst>
                    <a:ext uri="{9D8B030D-6E8A-4147-A177-3AD203B41FA5}">
                      <a16:colId xmlns:a16="http://schemas.microsoft.com/office/drawing/2014/main" val="440397245"/>
                    </a:ext>
                  </a:extLst>
                </a:gridCol>
                <a:gridCol w="2129249">
                  <a:extLst>
                    <a:ext uri="{9D8B030D-6E8A-4147-A177-3AD203B41FA5}">
                      <a16:colId xmlns:a16="http://schemas.microsoft.com/office/drawing/2014/main" val="3053032867"/>
                    </a:ext>
                  </a:extLst>
                </a:gridCol>
              </a:tblGrid>
              <a:tr h="370840">
                <a:tc>
                  <a:txBody>
                    <a:bodyPr/>
                    <a:lstStyle/>
                    <a:p>
                      <a:pPr algn="ctr"/>
                      <a:r>
                        <a:rPr lang="en-US" sz="1700">
                          <a:latin typeface="Book Antiqua" panose="02040602050305030304" pitchFamily="18" charset="0"/>
                        </a:rPr>
                        <a:t>Component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Set/</a:t>
                      </a:r>
                    </a:p>
                    <a:p>
                      <a:pPr algn="ctr"/>
                      <a:r>
                        <a:rPr lang="en-US" sz="1700">
                          <a:latin typeface="Book Antiqua" panose="02040602050305030304" pitchFamily="18" charset="0"/>
                        </a:rPr>
                        <a:t>Specification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Commercial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700">
                          <a:latin typeface="Book Antiqua" panose="02040602050305030304" pitchFamily="18" charset="0"/>
                        </a:rPr>
                        <a:t>MassHealth Performance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80839">
                <a:tc>
                  <a:txBody>
                    <a:bodyPr/>
                    <a:lstStyle/>
                    <a:p>
                      <a:r>
                        <a:rPr lang="en-US" sz="1800">
                          <a:latin typeface="Book Antiqua" panose="02040602050305030304" pitchFamily="18" charset="0"/>
                        </a:rPr>
                        <a:t>Initiation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36.9</a:t>
                      </a:r>
                    </a:p>
                    <a:p>
                      <a:pPr algn="ctr"/>
                      <a:r>
                        <a:rPr lang="en-US" sz="1400">
                          <a:latin typeface="Book Antiqua" panose="02040602050305030304" pitchFamily="18" charset="0"/>
                        </a:rPr>
                        <a:t>Performance improved by 2.5 percentage points since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a:latin typeface="Book Antiqua" panose="02040602050305030304" pitchFamily="18" charset="0"/>
                        </a:rPr>
                        <a:t>48.4</a:t>
                      </a:r>
                    </a:p>
                    <a:p>
                      <a:pPr algn="ctr"/>
                      <a:r>
                        <a:rPr lang="en-US" sz="1400">
                          <a:latin typeface="Book Antiqua" panose="02040602050305030304" pitchFamily="18" charset="0"/>
                        </a:rPr>
                        <a:t>Performance is roughly the same as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r h="370840">
                <a:tc>
                  <a:txBody>
                    <a:bodyPr/>
                    <a:lstStyle/>
                    <a:p>
                      <a:r>
                        <a:rPr lang="en-US" sz="1800">
                          <a:latin typeface="Book Antiqua" panose="02040602050305030304" pitchFamily="18" charset="0"/>
                        </a:rPr>
                        <a:t>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13.0</a:t>
                      </a:r>
                    </a:p>
                    <a:p>
                      <a:pPr algn="ctr"/>
                      <a:r>
                        <a:rPr lang="en-US" sz="1400">
                          <a:latin typeface="Book Antiqua" panose="02040602050305030304" pitchFamily="18" charset="0"/>
                        </a:rPr>
                        <a:t>Performance is roughly the same as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a:r>
                        <a:rPr lang="en-US" sz="1800">
                          <a:latin typeface="Book Antiqua" panose="02040602050305030304" pitchFamily="18" charset="0"/>
                        </a:rPr>
                        <a:t>18.3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is roughly the same as 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350730028"/>
                  </a:ext>
                </a:extLst>
              </a:tr>
            </a:tbl>
          </a:graphicData>
        </a:graphic>
      </p:graphicFrame>
      <p:graphicFrame>
        <p:nvGraphicFramePr>
          <p:cNvPr id="6" name="Table 5">
            <a:extLst>
              <a:ext uri="{FF2B5EF4-FFF2-40B4-BE49-F238E27FC236}">
                <a16:creationId xmlns:a16="http://schemas.microsoft.com/office/drawing/2014/main" id="{E80D8F46-43CE-43DB-A528-F2051C31863C}"/>
              </a:ext>
            </a:extLst>
          </p:cNvPr>
          <p:cNvGraphicFramePr>
            <a:graphicFrameLocks noGrp="1"/>
          </p:cNvGraphicFramePr>
          <p:nvPr/>
        </p:nvGraphicFramePr>
        <p:xfrm>
          <a:off x="344774" y="1471527"/>
          <a:ext cx="8685006" cy="2240280"/>
        </p:xfrm>
        <a:graphic>
          <a:graphicData uri="http://schemas.openxmlformats.org/drawingml/2006/table">
            <a:tbl>
              <a:tblPr firstRow="1" bandRow="1">
                <a:tableStyleId>{5C22544A-7EE6-4342-B048-85BDC9FD1C3A}</a:tableStyleId>
              </a:tblPr>
              <a:tblGrid>
                <a:gridCol w="8685006">
                  <a:extLst>
                    <a:ext uri="{9D8B030D-6E8A-4147-A177-3AD203B41FA5}">
                      <a16:colId xmlns:a16="http://schemas.microsoft.com/office/drawing/2014/main" val="3802407949"/>
                    </a:ext>
                  </a:extLst>
                </a:gridCol>
              </a:tblGrid>
              <a:tr h="238209">
                <a:tc>
                  <a:txBody>
                    <a:bodyPr/>
                    <a:lstStyle/>
                    <a:p>
                      <a:r>
                        <a:rPr lang="en-US" sz="17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1831808">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Substance abuse among persons with disabilities is </a:t>
                      </a:r>
                      <a:r>
                        <a:rPr lang="en-US" sz="1600" b="1">
                          <a:latin typeface="Book Antiqua" panose="02040602050305030304" pitchFamily="18" charset="0"/>
                        </a:rPr>
                        <a:t>more prevalent</a:t>
                      </a:r>
                      <a:r>
                        <a:rPr lang="en-US" sz="1600" b="0">
                          <a:latin typeface="Book Antiqua" panose="02040602050305030304" pitchFamily="18" charset="0"/>
                        </a:rPr>
                        <a:t> than among other persons for most substances.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Individuals with disabilities are </a:t>
                      </a:r>
                      <a:r>
                        <a:rPr lang="en-US" sz="1600" b="1">
                          <a:latin typeface="Book Antiqua" panose="02040602050305030304" pitchFamily="18" charset="0"/>
                        </a:rPr>
                        <a:t>disproportionately at greater risk of substance abuse </a:t>
                      </a:r>
                      <a:r>
                        <a:rPr lang="en-US" sz="1600" b="0">
                          <a:latin typeface="Book Antiqua" panose="02040602050305030304" pitchFamily="18" charset="0"/>
                        </a:rPr>
                        <a:t>due to multiple risk factors such as “medication and health problems, societal enabling, a lack of identification of potential problems, and a lack of accessible and appropriate prevention and treatment services”.</a:t>
                      </a:r>
                    </a:p>
                    <a:p>
                      <a:pPr marL="0" indent="0">
                        <a:spcAft>
                          <a:spcPts val="0"/>
                        </a:spcAft>
                        <a:buFont typeface="Arial" panose="020B0604020202020204" pitchFamily="34" charset="0"/>
                        <a:buNone/>
                      </a:pPr>
                      <a:r>
                        <a:rPr lang="en-US" sz="1100">
                          <a:solidFill>
                            <a:schemeClr val="tx1"/>
                          </a:solidFill>
                          <a:latin typeface="Book Antiqua" panose="02040602050305030304" pitchFamily="18" charset="0"/>
                        </a:rPr>
                        <a:t>H. Disparities by Disability Status Literature Search </a:t>
                      </a:r>
                      <a:r>
                        <a:rPr lang="en-US" sz="110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https://pubmed.ncbi.nlm.nih.gov/23507161</a:t>
                      </a:r>
                      <a:r>
                        <a:rPr lang="en-US" sz="1100">
                          <a:solidFill>
                            <a:schemeClr val="tx1"/>
                          </a:solidFill>
                          <a:latin typeface="Book Antiqua" panose="02040602050305030304" pitchFamily="18" charset="0"/>
                        </a:rPr>
                        <a:t> and </a:t>
                      </a:r>
                      <a:r>
                        <a:rPr lang="en-US" sz="110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https://naric.com/?q=en/publications/volume-6-number-1-january-2011-substance-abuse-individuals-disabilities</a:t>
                      </a:r>
                      <a:endParaRPr lang="en-US" sz="1100">
                        <a:solidFill>
                          <a:schemeClr val="tx1"/>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C5227271-1CDD-4829-A3EC-268D68EB71DD}"/>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6245419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E69-EBEF-4284-918A-77E2046E8BE6}"/>
              </a:ext>
            </a:extLst>
          </p:cNvPr>
          <p:cNvSpPr>
            <a:spLocks noGrp="1"/>
          </p:cNvSpPr>
          <p:nvPr>
            <p:ph type="title"/>
          </p:nvPr>
        </p:nvSpPr>
        <p:spPr>
          <a:xfrm>
            <a:off x="736599" y="109538"/>
            <a:ext cx="8072613" cy="762000"/>
          </a:xfrm>
        </p:spPr>
        <p:txBody>
          <a:bodyPr/>
          <a:lstStyle/>
          <a:p>
            <a:r>
              <a:rPr lang="en-US" dirty="0"/>
              <a:t>Metabolic Monitoring for Children and Adolescents    on Antipsychotics (Menu) (used by 1 payer)</a:t>
            </a:r>
          </a:p>
        </p:txBody>
      </p:sp>
      <p:graphicFrame>
        <p:nvGraphicFramePr>
          <p:cNvPr id="4" name="Table 5">
            <a:extLst>
              <a:ext uri="{FF2B5EF4-FFF2-40B4-BE49-F238E27FC236}">
                <a16:creationId xmlns:a16="http://schemas.microsoft.com/office/drawing/2014/main" id="{5AAFDEE7-0136-4903-BE3C-6D3815F2F01D}"/>
              </a:ext>
            </a:extLst>
          </p:cNvPr>
          <p:cNvGraphicFramePr>
            <a:graphicFrameLocks noGrp="1"/>
          </p:cNvGraphicFramePr>
          <p:nvPr/>
        </p:nvGraphicFramePr>
        <p:xfrm>
          <a:off x="344774" y="4309477"/>
          <a:ext cx="8667492" cy="1163320"/>
        </p:xfrm>
        <a:graphic>
          <a:graphicData uri="http://schemas.openxmlformats.org/drawingml/2006/table">
            <a:tbl>
              <a:tblPr firstRow="1" bandRow="1">
                <a:tableStyleId>{5C22544A-7EE6-4342-B048-85BDC9FD1C3A}</a:tableStyleId>
              </a:tblPr>
              <a:tblGrid>
                <a:gridCol w="2889164">
                  <a:extLst>
                    <a:ext uri="{9D8B030D-6E8A-4147-A177-3AD203B41FA5}">
                      <a16:colId xmlns:a16="http://schemas.microsoft.com/office/drawing/2014/main" val="2190465858"/>
                    </a:ext>
                  </a:extLst>
                </a:gridCol>
                <a:gridCol w="2889164">
                  <a:extLst>
                    <a:ext uri="{9D8B030D-6E8A-4147-A177-3AD203B41FA5}">
                      <a16:colId xmlns:a16="http://schemas.microsoft.com/office/drawing/2014/main" val="440397245"/>
                    </a:ext>
                  </a:extLst>
                </a:gridCol>
                <a:gridCol w="2889164">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45.4</a:t>
                      </a:r>
                    </a:p>
                    <a:p>
                      <a:pPr algn="ctr"/>
                      <a:r>
                        <a:rPr lang="en-US" sz="1400">
                          <a:latin typeface="Book Antiqua" panose="02040602050305030304" pitchFamily="18" charset="0"/>
                        </a:rPr>
                        <a:t>Performance improved by 5.8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a:latin typeface="Book Antiqua" panose="02040602050305030304" pitchFamily="18" charset="0"/>
                        </a:rPr>
                        <a:t>47.6</a:t>
                      </a:r>
                    </a:p>
                    <a:p>
                      <a:pPr algn="ctr"/>
                      <a:r>
                        <a:rPr lang="en-US" sz="1400">
                          <a:latin typeface="Book Antiqua" panose="02040602050305030304" pitchFamily="18" charset="0"/>
                        </a:rPr>
                        <a:t>Performance improved by 9.7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CAB99820-C1FC-4996-BDA0-07B2C2B12D09}"/>
              </a:ext>
            </a:extLst>
          </p:cNvPr>
          <p:cNvGraphicFramePr>
            <a:graphicFrameLocks noGrp="1"/>
          </p:cNvGraphicFramePr>
          <p:nvPr/>
        </p:nvGraphicFramePr>
        <p:xfrm>
          <a:off x="344774" y="1577195"/>
          <a:ext cx="8667492" cy="2544389"/>
        </p:xfrm>
        <a:graphic>
          <a:graphicData uri="http://schemas.openxmlformats.org/drawingml/2006/table">
            <a:tbl>
              <a:tblPr firstRow="1" bandRow="1">
                <a:tableStyleId>{5C22544A-7EE6-4342-B048-85BDC9FD1C3A}</a:tableStyleId>
              </a:tblPr>
              <a:tblGrid>
                <a:gridCol w="8667492">
                  <a:extLst>
                    <a:ext uri="{9D8B030D-6E8A-4147-A177-3AD203B41FA5}">
                      <a16:colId xmlns:a16="http://schemas.microsoft.com/office/drawing/2014/main" val="3802407949"/>
                    </a:ext>
                  </a:extLst>
                </a:gridCol>
              </a:tblGrid>
              <a:tr h="252295">
                <a:tc>
                  <a:txBody>
                    <a:bodyPr/>
                    <a:lstStyle/>
                    <a:p>
                      <a:r>
                        <a:rPr lang="en-US" sz="17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19386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a:latin typeface="Book Antiqua" panose="02040602050305030304" pitchFamily="18" charset="0"/>
                        </a:rPr>
                        <a:t>Children with intellectual difficulty/autism were </a:t>
                      </a:r>
                      <a:r>
                        <a:rPr lang="en-US" sz="1700" b="1">
                          <a:latin typeface="Book Antiqua" panose="02040602050305030304" pitchFamily="18" charset="0"/>
                        </a:rPr>
                        <a:t>more likely to be prescribed antipsychotics</a:t>
                      </a:r>
                      <a:r>
                        <a:rPr lang="en-US" sz="1700" b="0">
                          <a:latin typeface="Book Antiqua" panose="02040602050305030304" pitchFamily="18" charset="0"/>
                        </a:rPr>
                        <a:t> (2.8% have been prescribed an antipsychotic [75% with autism] compared with 0.15% of children without intellectual difficulty).  Those with intellectual disabilities/autism were </a:t>
                      </a:r>
                      <a:r>
                        <a:rPr lang="en-US" sz="1700" b="1">
                          <a:latin typeface="Book Antiqua" panose="02040602050305030304" pitchFamily="18" charset="0"/>
                        </a:rPr>
                        <a:t>prescribed antipsychotics at a younger age and for a longer period</a:t>
                      </a:r>
                      <a:r>
                        <a:rPr lang="en-US" sz="1700" b="0">
                          <a:latin typeface="Book Antiqua" panose="02040602050305030304" pitchFamily="18" charset="0"/>
                        </a:rPr>
                        <a:t>. Antipsychotic use was associated with a higher rate of respiratory illness for all (PERR of hospital admission: 1.55 [95% CI: 1.51–1.598] or increase in rate of 2 per 100 per year in those treated).</a:t>
                      </a:r>
                      <a:endParaRPr lang="en-US" sz="1600" b="0">
                        <a:latin typeface="Book Antiqua" panose="02040602050305030304" pitchFamily="18" charset="0"/>
                      </a:endParaRPr>
                    </a:p>
                    <a:p>
                      <a:r>
                        <a:rPr lang="en-US" sz="1200">
                          <a:latin typeface="Book Antiqua" panose="02040602050305030304" pitchFamily="18" charset="0"/>
                        </a:rPr>
                        <a:t>H. Disparities by Disability Status Literature Search https://www.ncbi.nlm.nih.gov/pmc/articles/PMC5905863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37083922-5AEF-4B4D-9714-23101EA40684}"/>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63865713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FFF0-554B-4DBF-B80B-A307025DB3F9}"/>
              </a:ext>
            </a:extLst>
          </p:cNvPr>
          <p:cNvSpPr>
            <a:spLocks noGrp="1"/>
          </p:cNvSpPr>
          <p:nvPr>
            <p:ph type="title"/>
          </p:nvPr>
        </p:nvSpPr>
        <p:spPr/>
        <p:txBody>
          <a:bodyPr/>
          <a:lstStyle/>
          <a:p>
            <a:r>
              <a:rPr lang="en-US"/>
              <a:t>Risk of Continued Opioid Use (Menu)</a:t>
            </a:r>
            <a:r>
              <a:rPr lang="en-US" dirty="0"/>
              <a:t> (used by 0 payers)</a:t>
            </a:r>
            <a:endParaRPr lang="en-US"/>
          </a:p>
        </p:txBody>
      </p:sp>
      <p:sp>
        <p:nvSpPr>
          <p:cNvPr id="3" name="Content Placeholder 2">
            <a:extLst>
              <a:ext uri="{FF2B5EF4-FFF2-40B4-BE49-F238E27FC236}">
                <a16:creationId xmlns:a16="http://schemas.microsoft.com/office/drawing/2014/main" id="{F4D22CA9-4571-4B9A-89DA-111BBA95E31C}"/>
              </a:ext>
            </a:extLst>
          </p:cNvPr>
          <p:cNvSpPr>
            <a:spLocks noGrp="1"/>
          </p:cNvSpPr>
          <p:nvPr>
            <p:ph sz="half" idx="1"/>
          </p:nvPr>
        </p:nvSpPr>
        <p:spPr/>
        <p:txBody>
          <a:bodyPr/>
          <a:lstStyle/>
          <a:p>
            <a:pPr marL="0" indent="0">
              <a:buNone/>
            </a:pPr>
            <a:r>
              <a:rPr lang="en-US" dirty="0"/>
              <a:t>Equity Assessment:</a:t>
            </a:r>
          </a:p>
          <a:p>
            <a:r>
              <a:rPr lang="en-US" b="0" dirty="0"/>
              <a:t>See the slide “Continuity of Pharmacotherapy for Opioid Use Disorder (Menu)” for</a:t>
            </a:r>
            <a:r>
              <a:rPr lang="en-US" dirty="0"/>
              <a:t> </a:t>
            </a:r>
            <a:r>
              <a:rPr lang="en-US" b="0" dirty="0"/>
              <a:t>data regarding opioid use and equity.</a:t>
            </a:r>
          </a:p>
        </p:txBody>
      </p:sp>
      <p:graphicFrame>
        <p:nvGraphicFramePr>
          <p:cNvPr id="4" name="Table 5">
            <a:extLst>
              <a:ext uri="{FF2B5EF4-FFF2-40B4-BE49-F238E27FC236}">
                <a16:creationId xmlns:a16="http://schemas.microsoft.com/office/drawing/2014/main" id="{8E57F77A-2FB3-474B-BC1A-15F2CE39B360}"/>
              </a:ext>
            </a:extLst>
          </p:cNvPr>
          <p:cNvGraphicFramePr>
            <a:graphicFrameLocks noGrp="1"/>
          </p:cNvGraphicFramePr>
          <p:nvPr/>
        </p:nvGraphicFramePr>
        <p:xfrm>
          <a:off x="533400" y="2605450"/>
          <a:ext cx="8479972" cy="1381760"/>
        </p:xfrm>
        <a:graphic>
          <a:graphicData uri="http://schemas.openxmlformats.org/drawingml/2006/table">
            <a:tbl>
              <a:tblPr firstRow="1" bandRow="1">
                <a:tableStyleId>{5C22544A-7EE6-4342-B048-85BDC9FD1C3A}</a:tableStyleId>
              </a:tblPr>
              <a:tblGrid>
                <a:gridCol w="1239417">
                  <a:extLst>
                    <a:ext uri="{9D8B030D-6E8A-4147-A177-3AD203B41FA5}">
                      <a16:colId xmlns:a16="http://schemas.microsoft.com/office/drawing/2014/main" val="2409242977"/>
                    </a:ext>
                  </a:extLst>
                </a:gridCol>
                <a:gridCol w="3000569">
                  <a:extLst>
                    <a:ext uri="{9D8B030D-6E8A-4147-A177-3AD203B41FA5}">
                      <a16:colId xmlns:a16="http://schemas.microsoft.com/office/drawing/2014/main" val="2190465858"/>
                    </a:ext>
                  </a:extLst>
                </a:gridCol>
                <a:gridCol w="2119993">
                  <a:extLst>
                    <a:ext uri="{9D8B030D-6E8A-4147-A177-3AD203B41FA5}">
                      <a16:colId xmlns:a16="http://schemas.microsoft.com/office/drawing/2014/main" val="440397245"/>
                    </a:ext>
                  </a:extLst>
                </a:gridCol>
                <a:gridCol w="2119993">
                  <a:extLst>
                    <a:ext uri="{9D8B030D-6E8A-4147-A177-3AD203B41FA5}">
                      <a16:colId xmlns:a16="http://schemas.microsoft.com/office/drawing/2014/main" val="3053032867"/>
                    </a:ext>
                  </a:extLst>
                </a:gridCol>
              </a:tblGrid>
              <a:tr h="536058">
                <a:tc>
                  <a:txBody>
                    <a:bodyPr/>
                    <a:lstStyle/>
                    <a:p>
                      <a:pPr algn="ctr"/>
                      <a:r>
                        <a:rPr lang="en-US">
                          <a:latin typeface="Book Antiqua" panose="02040602050305030304" pitchFamily="18" charset="0"/>
                        </a:rPr>
                        <a:t>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Set/</a:t>
                      </a:r>
                    </a:p>
                    <a:p>
                      <a:pPr algn="ctr"/>
                      <a:r>
                        <a:rPr lang="en-US">
                          <a:latin typeface="Book Antiqua" panose="02040602050305030304" pitchFamily="18" charset="0"/>
                        </a:rPr>
                        <a: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r>
                        <a:rPr lang="en-US" sz="1800">
                          <a:latin typeface="Book Antiqua" panose="02040602050305030304" pitchFamily="18" charset="0"/>
                        </a:rPr>
                        <a:t>15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800">
                          <a:latin typeface="Book Antiqua" panose="02040602050305030304" pitchFamily="18" charset="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extLst>
                  <a:ext uri="{0D108BD9-81ED-4DB2-BD59-A6C34878D82A}">
                    <a16:rowId xmlns:a16="http://schemas.microsoft.com/office/drawing/2014/main" val="2835101418"/>
                  </a:ext>
                </a:extLst>
              </a:tr>
              <a:tr h="370840">
                <a:tc>
                  <a:txBody>
                    <a:bodyPr/>
                    <a:lstStyle/>
                    <a:p>
                      <a:r>
                        <a:rPr lang="en-US" sz="1800">
                          <a:latin typeface="Book Antiqua" panose="02040602050305030304" pitchFamily="18" charset="0"/>
                        </a:rPr>
                        <a:t>31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a:latin typeface="Book Antiqua" panose="02040602050305030304" pitchFamily="18"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extLst>
                  <a:ext uri="{0D108BD9-81ED-4DB2-BD59-A6C34878D82A}">
                    <a16:rowId xmlns:a16="http://schemas.microsoft.com/office/drawing/2014/main" val="349748236"/>
                  </a:ext>
                </a:extLst>
              </a:tr>
            </a:tbl>
          </a:graphicData>
        </a:graphic>
      </p:graphicFrame>
    </p:spTree>
    <p:extLst>
      <p:ext uri="{BB962C8B-B14F-4D97-AF65-F5344CB8AC3E}">
        <p14:creationId xmlns:p14="http://schemas.microsoft.com/office/powerpoint/2010/main" val="16041074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AF7ED-3F9D-4D9A-B6B8-CAFEB2EADCCF}"/>
              </a:ext>
            </a:extLst>
          </p:cNvPr>
          <p:cNvSpPr>
            <a:spLocks noGrp="1"/>
          </p:cNvSpPr>
          <p:nvPr>
            <p:ph type="title"/>
          </p:nvPr>
        </p:nvSpPr>
        <p:spPr>
          <a:xfrm>
            <a:off x="736599" y="109538"/>
            <a:ext cx="5973689" cy="762000"/>
          </a:xfrm>
        </p:spPr>
        <p:txBody>
          <a:bodyPr/>
          <a:lstStyle/>
          <a:p>
            <a:r>
              <a:rPr lang="en-US" dirty="0"/>
              <a:t>Shared Decision-Making Process (Menu) (used by 0 payers)</a:t>
            </a:r>
          </a:p>
        </p:txBody>
      </p:sp>
      <p:graphicFrame>
        <p:nvGraphicFramePr>
          <p:cNvPr id="4" name="Table 5">
            <a:extLst>
              <a:ext uri="{FF2B5EF4-FFF2-40B4-BE49-F238E27FC236}">
                <a16:creationId xmlns:a16="http://schemas.microsoft.com/office/drawing/2014/main" id="{02536408-6065-4F89-A17A-085267193A30}"/>
              </a:ext>
            </a:extLst>
          </p:cNvPr>
          <p:cNvGraphicFramePr>
            <a:graphicFrameLocks noGrp="1"/>
          </p:cNvGraphicFramePr>
          <p:nvPr/>
        </p:nvGraphicFramePr>
        <p:xfrm>
          <a:off x="508078" y="2330821"/>
          <a:ext cx="8451906" cy="1010920"/>
        </p:xfrm>
        <a:graphic>
          <a:graphicData uri="http://schemas.openxmlformats.org/drawingml/2006/table">
            <a:tbl>
              <a:tblPr firstRow="1" bandRow="1">
                <a:tableStyleId>{5C22544A-7EE6-4342-B048-85BDC9FD1C3A}</a:tableStyleId>
              </a:tblPr>
              <a:tblGrid>
                <a:gridCol w="2817302">
                  <a:extLst>
                    <a:ext uri="{9D8B030D-6E8A-4147-A177-3AD203B41FA5}">
                      <a16:colId xmlns:a16="http://schemas.microsoft.com/office/drawing/2014/main" val="2190465858"/>
                    </a:ext>
                  </a:extLst>
                </a:gridCol>
                <a:gridCol w="2817302">
                  <a:extLst>
                    <a:ext uri="{9D8B030D-6E8A-4147-A177-3AD203B41FA5}">
                      <a16:colId xmlns:a16="http://schemas.microsoft.com/office/drawing/2014/main" val="440397245"/>
                    </a:ext>
                  </a:extLst>
                </a:gridCol>
                <a:gridCol w="2817302">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sp>
        <p:nvSpPr>
          <p:cNvPr id="8" name="Content Placeholder 2">
            <a:extLst>
              <a:ext uri="{FF2B5EF4-FFF2-40B4-BE49-F238E27FC236}">
                <a16:creationId xmlns:a16="http://schemas.microsoft.com/office/drawing/2014/main" id="{E3AD9C5B-785E-4C6D-ACC5-DB0B98984B40}"/>
              </a:ext>
            </a:extLst>
          </p:cNvPr>
          <p:cNvSpPr txBox="1">
            <a:spLocks/>
          </p:cNvSpPr>
          <p:nvPr/>
        </p:nvSpPr>
        <p:spPr bwMode="auto">
          <a:xfrm>
            <a:off x="508078" y="1363481"/>
            <a:ext cx="8536416" cy="7620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b="0" kern="0"/>
              <a:t>NQF has identified this to be a “disparities-sensitive measure.”</a:t>
            </a:r>
          </a:p>
        </p:txBody>
      </p:sp>
    </p:spTree>
    <p:extLst>
      <p:ext uri="{BB962C8B-B14F-4D97-AF65-F5344CB8AC3E}">
        <p14:creationId xmlns:p14="http://schemas.microsoft.com/office/powerpoint/2010/main" val="155974928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764C-A597-4576-899A-ADB7DDEA7BF6}"/>
              </a:ext>
            </a:extLst>
          </p:cNvPr>
          <p:cNvSpPr>
            <a:spLocks noGrp="1"/>
          </p:cNvSpPr>
          <p:nvPr>
            <p:ph type="title"/>
          </p:nvPr>
        </p:nvSpPr>
        <p:spPr>
          <a:xfrm>
            <a:off x="736600" y="109538"/>
            <a:ext cx="7239782" cy="762000"/>
          </a:xfrm>
        </p:spPr>
        <p:txBody>
          <a:bodyPr/>
          <a:lstStyle/>
          <a:p>
            <a:r>
              <a:rPr lang="en-US" dirty="0"/>
              <a:t>Use of Imaging Studies for Low Back Pain (Menu) (used by 3 payers)</a:t>
            </a:r>
          </a:p>
        </p:txBody>
      </p:sp>
      <p:sp>
        <p:nvSpPr>
          <p:cNvPr id="3" name="Content Placeholder 2">
            <a:extLst>
              <a:ext uri="{FF2B5EF4-FFF2-40B4-BE49-F238E27FC236}">
                <a16:creationId xmlns:a16="http://schemas.microsoft.com/office/drawing/2014/main" id="{C6048145-3449-4C9F-BE72-E9B32885127C}"/>
              </a:ext>
            </a:extLst>
          </p:cNvPr>
          <p:cNvSpPr>
            <a:spLocks noGrp="1"/>
          </p:cNvSpPr>
          <p:nvPr>
            <p:ph sz="half" idx="1"/>
          </p:nvPr>
        </p:nvSpPr>
        <p:spPr/>
        <p:txBody>
          <a:bodyPr/>
          <a:lstStyle/>
          <a:p>
            <a:r>
              <a:rPr lang="en-US" b="0"/>
              <a:t>No equity data available from specified sources.</a:t>
            </a:r>
          </a:p>
        </p:txBody>
      </p:sp>
      <p:graphicFrame>
        <p:nvGraphicFramePr>
          <p:cNvPr id="4" name="Table 5">
            <a:extLst>
              <a:ext uri="{FF2B5EF4-FFF2-40B4-BE49-F238E27FC236}">
                <a16:creationId xmlns:a16="http://schemas.microsoft.com/office/drawing/2014/main" id="{BB9604F7-FACF-455A-91B5-589A40818C5A}"/>
              </a:ext>
            </a:extLst>
          </p:cNvPr>
          <p:cNvGraphicFramePr>
            <a:graphicFrameLocks noGrp="1"/>
          </p:cNvGraphicFramePr>
          <p:nvPr/>
        </p:nvGraphicFramePr>
        <p:xfrm>
          <a:off x="417055" y="2284205"/>
          <a:ext cx="8465688" cy="1432560"/>
        </p:xfrm>
        <a:graphic>
          <a:graphicData uri="http://schemas.openxmlformats.org/drawingml/2006/table">
            <a:tbl>
              <a:tblPr firstRow="1" bandRow="1">
                <a:tableStyleId>{5C22544A-7EE6-4342-B048-85BDC9FD1C3A}</a:tableStyleId>
              </a:tblPr>
              <a:tblGrid>
                <a:gridCol w="2821896">
                  <a:extLst>
                    <a:ext uri="{9D8B030D-6E8A-4147-A177-3AD203B41FA5}">
                      <a16:colId xmlns:a16="http://schemas.microsoft.com/office/drawing/2014/main" val="2190465858"/>
                    </a:ext>
                  </a:extLst>
                </a:gridCol>
                <a:gridCol w="2821896">
                  <a:extLst>
                    <a:ext uri="{9D8B030D-6E8A-4147-A177-3AD203B41FA5}">
                      <a16:colId xmlns:a16="http://schemas.microsoft.com/office/drawing/2014/main" val="440397245"/>
                    </a:ext>
                  </a:extLst>
                </a:gridCol>
                <a:gridCol w="2821896">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83.0</a:t>
                      </a:r>
                    </a:p>
                    <a:p>
                      <a:pPr algn="ctr"/>
                      <a:r>
                        <a:rPr lang="en-US" sz="1400">
                          <a:latin typeface="Book Antiqua" panose="02040602050305030304" pitchFamily="18" charset="0"/>
                        </a:rPr>
                        <a:t>Performance improved by 1.3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a:solidFill>
                            <a:schemeClr val="tx1"/>
                          </a:solidFill>
                          <a:latin typeface="Book Antiqua" panose="02040602050305030304" pitchFamily="18" charset="0"/>
                        </a:rPr>
                        <a:t>79.9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improved by 2.5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spTree>
    <p:extLst>
      <p:ext uri="{BB962C8B-B14F-4D97-AF65-F5344CB8AC3E}">
        <p14:creationId xmlns:p14="http://schemas.microsoft.com/office/powerpoint/2010/main" val="37344040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Follow-up items from January</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Continue review of existing measures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2290035"/>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68490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2C572-70E0-4150-AB59-0F1B22A80A27}"/>
              </a:ext>
            </a:extLst>
          </p:cNvPr>
          <p:cNvSpPr>
            <a:spLocks noGrp="1"/>
          </p:cNvSpPr>
          <p:nvPr>
            <p:ph type="title"/>
          </p:nvPr>
        </p:nvSpPr>
        <p:spPr/>
        <p:txBody>
          <a:bodyPr/>
          <a:lstStyle/>
          <a:p>
            <a:r>
              <a:rPr lang="en-US"/>
              <a:t>Child and Adolescent Well-Care Visits (Monitoring)</a:t>
            </a:r>
          </a:p>
        </p:txBody>
      </p:sp>
      <p:graphicFrame>
        <p:nvGraphicFramePr>
          <p:cNvPr id="4" name="Table 5">
            <a:extLst>
              <a:ext uri="{FF2B5EF4-FFF2-40B4-BE49-F238E27FC236}">
                <a16:creationId xmlns:a16="http://schemas.microsoft.com/office/drawing/2014/main" id="{53CE6FFE-FB19-4DD7-B932-229FD7FEDB6A}"/>
              </a:ext>
            </a:extLst>
          </p:cNvPr>
          <p:cNvGraphicFramePr>
            <a:graphicFrameLocks noGrp="1"/>
          </p:cNvGraphicFramePr>
          <p:nvPr/>
        </p:nvGraphicFramePr>
        <p:xfrm>
          <a:off x="196948" y="5002861"/>
          <a:ext cx="8852802" cy="1737360"/>
        </p:xfrm>
        <a:graphic>
          <a:graphicData uri="http://schemas.openxmlformats.org/drawingml/2006/table">
            <a:tbl>
              <a:tblPr firstRow="1" bandRow="1">
                <a:tableStyleId>{5C22544A-7EE6-4342-B048-85BDC9FD1C3A}</a:tableStyleId>
              </a:tblPr>
              <a:tblGrid>
                <a:gridCol w="2682368">
                  <a:extLst>
                    <a:ext uri="{9D8B030D-6E8A-4147-A177-3AD203B41FA5}">
                      <a16:colId xmlns:a16="http://schemas.microsoft.com/office/drawing/2014/main" val="2409242977"/>
                    </a:ext>
                  </a:extLst>
                </a:gridCol>
                <a:gridCol w="1443635">
                  <a:extLst>
                    <a:ext uri="{9D8B030D-6E8A-4147-A177-3AD203B41FA5}">
                      <a16:colId xmlns:a16="http://schemas.microsoft.com/office/drawing/2014/main" val="2190465858"/>
                    </a:ext>
                  </a:extLst>
                </a:gridCol>
                <a:gridCol w="2800598">
                  <a:extLst>
                    <a:ext uri="{9D8B030D-6E8A-4147-A177-3AD203B41FA5}">
                      <a16:colId xmlns:a16="http://schemas.microsoft.com/office/drawing/2014/main" val="440397245"/>
                    </a:ext>
                  </a:extLst>
                </a:gridCol>
                <a:gridCol w="1926201">
                  <a:extLst>
                    <a:ext uri="{9D8B030D-6E8A-4147-A177-3AD203B41FA5}">
                      <a16:colId xmlns:a16="http://schemas.microsoft.com/office/drawing/2014/main" val="3053032867"/>
                    </a:ext>
                  </a:extLst>
                </a:gridCol>
              </a:tblGrid>
              <a:tr h="298105">
                <a:tc>
                  <a:txBody>
                    <a:bodyPr/>
                    <a:lstStyle/>
                    <a:p>
                      <a:pPr algn="ctr"/>
                      <a:r>
                        <a:rPr lang="en-US" sz="1200">
                          <a:latin typeface="Book Antiqua" panose="02040602050305030304" pitchFamily="18" charset="0"/>
                        </a:rPr>
                        <a:t>Previous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200">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200">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200">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420854">
                <a:tc>
                  <a:txBody>
                    <a:bodyPr/>
                    <a:lstStyle/>
                    <a:p>
                      <a:r>
                        <a:rPr lang="en-US" sz="1200">
                          <a:latin typeface="Book Antiqua" panose="02040602050305030304" pitchFamily="18" charset="0"/>
                        </a:rPr>
                        <a:t>Well-Child-Visits in the 3rd, 4th, 5th, and 6th Years of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Book Antiqua" panose="02040602050305030304" pitchFamily="18" charset="0"/>
                        </a:rPr>
                        <a:t>93.6</a:t>
                      </a:r>
                    </a:p>
                    <a:p>
                      <a:pPr algn="ctr"/>
                      <a:r>
                        <a:rPr lang="en-US" sz="1200">
                          <a:latin typeface="Book Antiqua" panose="02040602050305030304" pitchFamily="18" charset="0"/>
                        </a:rPr>
                        <a:t>Performance roughly the same as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200">
                          <a:latin typeface="Book Antiqua" panose="02040602050305030304" pitchFamily="18" charset="0"/>
                        </a:rPr>
                        <a:t>80.7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Book Antiqua" panose="02040602050305030304" pitchFamily="18" charset="0"/>
                        </a:rPr>
                        <a:t>Performance roughly the same as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r h="420854">
                <a:tc>
                  <a:txBody>
                    <a:bodyPr/>
                    <a:lstStyle/>
                    <a:p>
                      <a:r>
                        <a:rPr lang="en-US" sz="1200">
                          <a:latin typeface="Book Antiqua" panose="02040602050305030304" pitchFamily="18" charset="0"/>
                        </a:rPr>
                        <a:t>Adolescent Well-Care Visits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a:latin typeface="Book Antiqua" panose="02040602050305030304" pitchFamily="18" charset="0"/>
                        </a:rPr>
                        <a:t>79.4</a:t>
                      </a:r>
                    </a:p>
                    <a:p>
                      <a:pPr algn="ctr"/>
                      <a:r>
                        <a:rPr lang="en-US" sz="1200">
                          <a:latin typeface="Book Antiqua" panose="02040602050305030304" pitchFamily="18" charset="0"/>
                        </a:rPr>
                        <a:t>Performance improved by 1.4 percentage points since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200">
                          <a:latin typeface="Book Antiqua" panose="02040602050305030304" pitchFamily="18" charset="0"/>
                        </a:rPr>
                        <a:t>68.2</a:t>
                      </a:r>
                    </a:p>
                    <a:p>
                      <a:pPr algn="ctr"/>
                      <a:r>
                        <a:rPr lang="en-US" sz="1200">
                          <a:latin typeface="Book Antiqua" panose="02040602050305030304" pitchFamily="18" charset="0"/>
                        </a:rPr>
                        <a:t>Performance roughly the same as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9748236"/>
                  </a:ext>
                </a:extLst>
              </a:tr>
            </a:tbl>
          </a:graphicData>
        </a:graphic>
      </p:graphicFrame>
      <p:graphicFrame>
        <p:nvGraphicFramePr>
          <p:cNvPr id="7" name="Table 6">
            <a:extLst>
              <a:ext uri="{FF2B5EF4-FFF2-40B4-BE49-F238E27FC236}">
                <a16:creationId xmlns:a16="http://schemas.microsoft.com/office/drawing/2014/main" id="{E2B1A5E9-849D-4E57-ABDB-A33E59E7EAD4}"/>
              </a:ext>
            </a:extLst>
          </p:cNvPr>
          <p:cNvGraphicFramePr>
            <a:graphicFrameLocks noGrp="1"/>
          </p:cNvGraphicFramePr>
          <p:nvPr/>
        </p:nvGraphicFramePr>
        <p:xfrm>
          <a:off x="196949" y="1026283"/>
          <a:ext cx="8852802" cy="3916680"/>
        </p:xfrm>
        <a:graphic>
          <a:graphicData uri="http://schemas.openxmlformats.org/drawingml/2006/table">
            <a:tbl>
              <a:tblPr firstRow="1" bandRow="1">
                <a:tableStyleId>{5C22544A-7EE6-4342-B048-85BDC9FD1C3A}</a:tableStyleId>
              </a:tblPr>
              <a:tblGrid>
                <a:gridCol w="4586066">
                  <a:extLst>
                    <a:ext uri="{9D8B030D-6E8A-4147-A177-3AD203B41FA5}">
                      <a16:colId xmlns:a16="http://schemas.microsoft.com/office/drawing/2014/main" val="3167798883"/>
                    </a:ext>
                  </a:extLst>
                </a:gridCol>
                <a:gridCol w="1589650">
                  <a:extLst>
                    <a:ext uri="{9D8B030D-6E8A-4147-A177-3AD203B41FA5}">
                      <a16:colId xmlns:a16="http://schemas.microsoft.com/office/drawing/2014/main" val="1698608290"/>
                    </a:ext>
                  </a:extLst>
                </a:gridCol>
                <a:gridCol w="2677086">
                  <a:extLst>
                    <a:ext uri="{9D8B030D-6E8A-4147-A177-3AD203B41FA5}">
                      <a16:colId xmlns:a16="http://schemas.microsoft.com/office/drawing/2014/main" val="3802407949"/>
                    </a:ext>
                  </a:extLst>
                </a:gridCol>
              </a:tblGrid>
              <a:tr h="297759">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318297">
                <a:tc>
                  <a:txBody>
                    <a:bodyPr/>
                    <a:lstStyle/>
                    <a:p>
                      <a:pPr marL="171450" indent="-171450">
                        <a:spcAft>
                          <a:spcPts val="600"/>
                        </a:spcAft>
                        <a:buFont typeface="Arial" panose="020B0604020202020204" pitchFamily="34" charset="0"/>
                        <a:buChar char="•"/>
                      </a:pPr>
                      <a:r>
                        <a:rPr lang="en-US" sz="1400" baseline="0">
                          <a:latin typeface="Book Antiqua" panose="02040602050305030304" pitchFamily="18" charset="0"/>
                        </a:rPr>
                        <a:t>BCH ACO Well-Child 3-6 performance: </a:t>
                      </a:r>
                      <a:r>
                        <a:rPr lang="en-US" sz="1400" b="0" baseline="0">
                          <a:latin typeface="Book Antiqua" panose="02040602050305030304" pitchFamily="18" charset="0"/>
                        </a:rPr>
                        <a:t>84% Asian compared to 79% Other Race; </a:t>
                      </a:r>
                      <a:r>
                        <a:rPr lang="en-US" sz="1400" baseline="0">
                          <a:latin typeface="Book Antiqua" panose="02040602050305030304" pitchFamily="18" charset="0"/>
                        </a:rPr>
                        <a:t>83% Hispanic or Latino compared to 77% not Hispanic or Latino. AWC: 79% Asian compared to 68% multiple races; 73% Hispanic or Latino compared to 70% non-Hispanic or Latino</a:t>
                      </a:r>
                    </a:p>
                    <a:p>
                      <a:pPr marL="171450" indent="-171450">
                        <a:spcAft>
                          <a:spcPts val="600"/>
                        </a:spcAft>
                        <a:buFont typeface="Arial" panose="020B0604020202020204" pitchFamily="34" charset="0"/>
                        <a:buChar char="•"/>
                      </a:pPr>
                      <a:r>
                        <a:rPr lang="en-US" sz="1400" baseline="0">
                          <a:latin typeface="Book Antiqua" panose="02040602050305030304" pitchFamily="18" charset="0"/>
                        </a:rPr>
                        <a:t>UMass performance </a:t>
                      </a:r>
                      <a:r>
                        <a:rPr lang="en-US" sz="1400" b="1" baseline="0">
                          <a:latin typeface="Book Antiqua" panose="02040602050305030304" pitchFamily="18" charset="0"/>
                        </a:rPr>
                        <a:t>showed higher performance for Whites than for Blacks (this was not true of the BCH ACO data) </a:t>
                      </a:r>
                      <a:r>
                        <a:rPr lang="en-US" sz="1400" baseline="0">
                          <a:latin typeface="Book Antiqua" panose="02040602050305030304" pitchFamily="18" charset="0"/>
                        </a:rPr>
                        <a:t>across all age ranges:</a:t>
                      </a:r>
                    </a:p>
                    <a:p>
                      <a:pPr marL="0" indent="0">
                        <a:spcAft>
                          <a:spcPts val="600"/>
                        </a:spcAft>
                        <a:buFont typeface="Arial" panose="020B0604020202020204" pitchFamily="34" charset="0"/>
                        <a:buNone/>
                      </a:pPr>
                      <a:r>
                        <a:rPr lang="en-US" sz="1400" baseline="0">
                          <a:latin typeface="Book Antiqua" panose="02040602050305030304" pitchFamily="18" charset="0"/>
                        </a:rPr>
                        <a:t>-</a:t>
                      </a:r>
                      <a:r>
                        <a:rPr lang="en-US" sz="1200" baseline="0">
                          <a:latin typeface="Book Antiqua" panose="02040602050305030304" pitchFamily="18" charset="0"/>
                        </a:rPr>
                        <a:t>Well Child 3-6: 85% White; 62% Black or African American</a:t>
                      </a:r>
                    </a:p>
                    <a:p>
                      <a:pPr marL="0" indent="0">
                        <a:spcAft>
                          <a:spcPts val="600"/>
                        </a:spcAft>
                        <a:buFont typeface="Arial" panose="020B0604020202020204" pitchFamily="34" charset="0"/>
                        <a:buNone/>
                      </a:pPr>
                      <a:r>
                        <a:rPr lang="en-US" sz="1200" baseline="0">
                          <a:latin typeface="Book Antiqua" panose="02040602050305030304" pitchFamily="18" charset="0"/>
                        </a:rPr>
                        <a:t>-Well Child 7-11: 78% White, 55% Black or African American</a:t>
                      </a:r>
                    </a:p>
                    <a:p>
                      <a:pPr marL="0" indent="0">
                        <a:spcAft>
                          <a:spcPts val="600"/>
                        </a:spcAft>
                        <a:buFont typeface="Arial" panose="020B0604020202020204" pitchFamily="34" charset="0"/>
                        <a:buNone/>
                      </a:pPr>
                      <a:r>
                        <a:rPr lang="en-US" sz="1200" baseline="0">
                          <a:latin typeface="Book Antiqua" panose="02040602050305030304" pitchFamily="18" charset="0"/>
                        </a:rPr>
                        <a:t>-Well Child 12-21: 67% White; 55% Black or African American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800" b="0" u="none" strike="noStrike">
                          <a:effectLst/>
                          <a:latin typeface="Book Antiqua" panose="02040602050305030304" pitchFamily="18" charset="0"/>
                        </a:rPr>
                        <a:t>B3. UMass Memorial Ambulatory Health Equity Quality Dashboard. 12/21/20.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800" b="0" u="none" strike="noStrike">
                          <a:effectLst/>
                          <a:latin typeface="Book Antiqua" panose="02040602050305030304" pitchFamily="18" charset="0"/>
                        </a:rPr>
                        <a:t>B4. Boston Children's Hospital ACO.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Book Antiqua" panose="02040602050305030304" pitchFamily="18" charset="0"/>
                        </a:rPr>
                        <a:t>BCH ACO </a:t>
                      </a:r>
                      <a:r>
                        <a:rPr lang="en-US" sz="1400" baseline="0">
                          <a:latin typeface="Book Antiqua" panose="02040602050305030304" pitchFamily="18" charset="0"/>
                        </a:rPr>
                        <a:t>Well-Child 3-6 and AWC showed similar performance comparing English to non-English speakers but </a:t>
                      </a:r>
                      <a:r>
                        <a:rPr lang="en-US" sz="1400" b="1" baseline="0">
                          <a:latin typeface="Book Antiqua" panose="02040602050305030304" pitchFamily="18" charset="0"/>
                        </a:rPr>
                        <a:t>lower rates for Russian speakers.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0">
                          <a:latin typeface="Book Antiqua" panose="02040602050305030304" pitchFamily="18" charset="0"/>
                        </a:rPr>
                        <a:t>B4. Boston Children's Hospital ACO.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500" b="0">
                          <a:latin typeface="Book Antiqua" panose="02040602050305030304" pitchFamily="18" charset="0"/>
                        </a:rPr>
                        <a:t>Children with severe disabilities are at a </a:t>
                      </a:r>
                      <a:r>
                        <a:rPr lang="en-US" sz="1500" b="1">
                          <a:latin typeface="Book Antiqua" panose="02040602050305030304" pitchFamily="18" charset="0"/>
                        </a:rPr>
                        <a:t>greater risk for receiving less than optimal health care </a:t>
                      </a:r>
                      <a:r>
                        <a:rPr lang="en-US" sz="1500" b="0">
                          <a:latin typeface="Book Antiqua" panose="02040602050305030304" pitchFamily="18" charset="0"/>
                        </a:rPr>
                        <a:t>than children with less debilitating conditions. </a:t>
                      </a:r>
                    </a:p>
                    <a:p>
                      <a:pPr marL="285750" indent="-285750">
                        <a:buFont typeface="Arial" panose="020B0604020202020204" pitchFamily="34" charset="0"/>
                        <a:buChar char="•"/>
                      </a:pPr>
                      <a:r>
                        <a:rPr lang="en-US" sz="1500" b="0">
                          <a:latin typeface="Book Antiqua" panose="02040602050305030304" pitchFamily="18" charset="0"/>
                        </a:rPr>
                        <a:t>Children with developmental disabilities have the </a:t>
                      </a:r>
                      <a:r>
                        <a:rPr lang="en-US" sz="1500" b="1">
                          <a:latin typeface="Book Antiqua" panose="02040602050305030304" pitchFamily="18" charset="0"/>
                        </a:rPr>
                        <a:t>most profound inequality in their health care experiences.</a:t>
                      </a:r>
                    </a:p>
                    <a:p>
                      <a:r>
                        <a:rPr lang="en-US" sz="800">
                          <a:latin typeface="Book Antiqua" panose="02040602050305030304" pitchFamily="18" charset="0"/>
                        </a:rPr>
                        <a:t>H. Disparities by Disability Status Literature Search </a:t>
                      </a:r>
                      <a:r>
                        <a:rPr lang="en-US" sz="80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https://link.springer.com/article/10.1007%2Fs10995-016-2136-4</a:t>
                      </a:r>
                      <a:r>
                        <a:rPr lang="en-US" sz="800">
                          <a:solidFill>
                            <a:schemeClr val="tx1"/>
                          </a:solidFill>
                          <a:latin typeface="Book Antiqua" panose="02040602050305030304" pitchFamily="18" charset="0"/>
                        </a:rPr>
                        <a:t> and </a:t>
                      </a:r>
                      <a:r>
                        <a:rPr lang="en-US" sz="800">
                          <a:latin typeface="Book Antiqua" panose="02040602050305030304" pitchFamily="18" charset="0"/>
                        </a:rPr>
                        <a:t>https://pubmed.ncbi.nlm.nih.gov/28893818/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34581417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92AF-FB61-4E02-8F5A-F5F969003BB7}"/>
              </a:ext>
            </a:extLst>
          </p:cNvPr>
          <p:cNvSpPr>
            <a:spLocks noGrp="1"/>
          </p:cNvSpPr>
          <p:nvPr>
            <p:ph type="title"/>
          </p:nvPr>
        </p:nvSpPr>
        <p:spPr/>
        <p:txBody>
          <a:bodyPr/>
          <a:lstStyle/>
          <a:p>
            <a:r>
              <a:rPr lang="en-US"/>
              <a:t>Comprehensive Diabetes Care: Hemoglobin A1c Testing  (Monitoring)</a:t>
            </a:r>
          </a:p>
        </p:txBody>
      </p:sp>
      <p:graphicFrame>
        <p:nvGraphicFramePr>
          <p:cNvPr id="4" name="Table 5">
            <a:extLst>
              <a:ext uri="{FF2B5EF4-FFF2-40B4-BE49-F238E27FC236}">
                <a16:creationId xmlns:a16="http://schemas.microsoft.com/office/drawing/2014/main" id="{888A20E8-5A16-48A7-993D-5DDB8B1F1B7F}"/>
              </a:ext>
            </a:extLst>
          </p:cNvPr>
          <p:cNvGraphicFramePr>
            <a:graphicFrameLocks noGrp="1"/>
          </p:cNvGraphicFramePr>
          <p:nvPr/>
        </p:nvGraphicFramePr>
        <p:xfrm>
          <a:off x="344774" y="4573421"/>
          <a:ext cx="8667492" cy="1163320"/>
        </p:xfrm>
        <a:graphic>
          <a:graphicData uri="http://schemas.openxmlformats.org/drawingml/2006/table">
            <a:tbl>
              <a:tblPr firstRow="1" bandRow="1">
                <a:tableStyleId>{5C22544A-7EE6-4342-B048-85BDC9FD1C3A}</a:tableStyleId>
              </a:tblPr>
              <a:tblGrid>
                <a:gridCol w="2889164">
                  <a:extLst>
                    <a:ext uri="{9D8B030D-6E8A-4147-A177-3AD203B41FA5}">
                      <a16:colId xmlns:a16="http://schemas.microsoft.com/office/drawing/2014/main" val="2190465858"/>
                    </a:ext>
                  </a:extLst>
                </a:gridCol>
                <a:gridCol w="2889164">
                  <a:extLst>
                    <a:ext uri="{9D8B030D-6E8A-4147-A177-3AD203B41FA5}">
                      <a16:colId xmlns:a16="http://schemas.microsoft.com/office/drawing/2014/main" val="440397245"/>
                    </a:ext>
                  </a:extLst>
                </a:gridCol>
                <a:gridCol w="2889164">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94.6</a:t>
                      </a:r>
                    </a:p>
                    <a:p>
                      <a:pPr algn="ctr"/>
                      <a:r>
                        <a:rPr lang="en-US" sz="1400">
                          <a:latin typeface="Book Antiqua" panose="02040602050305030304" pitchFamily="18" charset="0"/>
                        </a:rPr>
                        <a:t>Performance is roughly the same as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800">
                          <a:solidFill>
                            <a:schemeClr val="tx1"/>
                          </a:solidFill>
                          <a:latin typeface="Book Antiqua" panose="02040602050305030304" pitchFamily="18" charset="0"/>
                        </a:rPr>
                        <a:t>90.3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Performance is roughly the same as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678FD964-803E-4113-8D5E-7B81B4EF9FCA}"/>
              </a:ext>
            </a:extLst>
          </p:cNvPr>
          <p:cNvGraphicFramePr>
            <a:graphicFrameLocks noGrp="1"/>
          </p:cNvGraphicFramePr>
          <p:nvPr/>
        </p:nvGraphicFramePr>
        <p:xfrm>
          <a:off x="344774" y="1441316"/>
          <a:ext cx="8667492" cy="2819400"/>
        </p:xfrm>
        <a:graphic>
          <a:graphicData uri="http://schemas.openxmlformats.org/drawingml/2006/table">
            <a:tbl>
              <a:tblPr firstRow="1" bandRow="1">
                <a:tableStyleId>{5C22544A-7EE6-4342-B048-85BDC9FD1C3A}</a:tableStyleId>
              </a:tblPr>
              <a:tblGrid>
                <a:gridCol w="4544864">
                  <a:extLst>
                    <a:ext uri="{9D8B030D-6E8A-4147-A177-3AD203B41FA5}">
                      <a16:colId xmlns:a16="http://schemas.microsoft.com/office/drawing/2014/main" val="3167798883"/>
                    </a:ext>
                  </a:extLst>
                </a:gridCol>
                <a:gridCol w="4122628">
                  <a:extLst>
                    <a:ext uri="{9D8B030D-6E8A-4147-A177-3AD203B41FA5}">
                      <a16:colId xmlns:a16="http://schemas.microsoft.com/office/drawing/2014/main" val="3802407949"/>
                    </a:ext>
                  </a:extLst>
                </a:gridCol>
              </a:tblGrid>
              <a:tr h="271301">
                <a:tc>
                  <a:txBody>
                    <a:bodyPr/>
                    <a:lstStyle/>
                    <a:p>
                      <a:r>
                        <a:rPr lang="en-US" sz="17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7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36701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a:latin typeface="Book Antiqua" panose="02040602050305030304" pitchFamily="18" charset="0"/>
                        </a:rPr>
                        <a:t>UMass performance showed </a:t>
                      </a:r>
                      <a:r>
                        <a:rPr lang="en-US" sz="1800" b="1" baseline="0">
                          <a:latin typeface="Book Antiqua" panose="02040602050305030304" pitchFamily="18" charset="0"/>
                        </a:rPr>
                        <a:t>higher performance for Hispanics (82%) than for Black or African Americans (78%)</a:t>
                      </a:r>
                      <a:r>
                        <a:rPr lang="en-US" sz="1800" baseline="0">
                          <a:latin typeface="Book Antiqua" panose="0204060205030503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a:latin typeface="Book Antiqua" panose="02040602050305030304" pitchFamily="18" charset="0"/>
                        </a:rPr>
                        <a:t>Michigan Medicaid managed care performance was 6% </a:t>
                      </a:r>
                      <a:r>
                        <a:rPr lang="en-US" sz="1800" b="1" baseline="0">
                          <a:latin typeface="Book Antiqua" panose="02040602050305030304" pitchFamily="18" charset="0"/>
                        </a:rPr>
                        <a:t>higher for Whites than it was for Blacks.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B3. UMass Memorial Ambulatory Health Equity Quality Dashboard. 12/21/20.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a:latin typeface="Book Antiqua" panose="02040602050305030304" pitchFamily="18" charset="0"/>
                        </a:rPr>
                        <a:t>D. State Disparities Research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latin typeface="Book Antiqua" panose="02040602050305030304" pitchFamily="18" charset="0"/>
                        </a:rPr>
                        <a:t>Compared to adults without disability, those with physical disabilities and those with cognitive limitations </a:t>
                      </a:r>
                      <a:r>
                        <a:rPr lang="en-US" sz="1800" b="1">
                          <a:latin typeface="Book Antiqua" panose="02040602050305030304" pitchFamily="18" charset="0"/>
                        </a:rPr>
                        <a:t>experienced more diabetes.</a:t>
                      </a:r>
                    </a:p>
                    <a:p>
                      <a:r>
                        <a:rPr lang="en-US" sz="1200">
                          <a:latin typeface="Book Antiqua" panose="02040602050305030304" pitchFamily="18" charset="0"/>
                        </a:rPr>
                        <a:t>H. Disparities by Disability Status Literature Search https://pubmed.ncbi.nlm.nih.gov/21419369/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10807AF9-72F0-469C-A3DC-A9761E350931}"/>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102981651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A536-6750-48CC-86A3-2943AF92C7FC}"/>
              </a:ext>
            </a:extLst>
          </p:cNvPr>
          <p:cNvSpPr>
            <a:spLocks noGrp="1"/>
          </p:cNvSpPr>
          <p:nvPr>
            <p:ph type="title"/>
          </p:nvPr>
        </p:nvSpPr>
        <p:spPr/>
        <p:txBody>
          <a:bodyPr/>
          <a:lstStyle/>
          <a:p>
            <a:r>
              <a:rPr lang="en-US"/>
              <a:t>Contraceptive Care – Postpartum (Monitoring)</a:t>
            </a:r>
          </a:p>
        </p:txBody>
      </p:sp>
      <p:graphicFrame>
        <p:nvGraphicFramePr>
          <p:cNvPr id="4" name="Table 5">
            <a:extLst>
              <a:ext uri="{FF2B5EF4-FFF2-40B4-BE49-F238E27FC236}">
                <a16:creationId xmlns:a16="http://schemas.microsoft.com/office/drawing/2014/main" id="{EB50415A-2F01-42DD-A9F1-F7849963CB18}"/>
              </a:ext>
            </a:extLst>
          </p:cNvPr>
          <p:cNvGraphicFramePr>
            <a:graphicFrameLocks noGrp="1"/>
          </p:cNvGraphicFramePr>
          <p:nvPr/>
        </p:nvGraphicFramePr>
        <p:xfrm>
          <a:off x="344774" y="3829060"/>
          <a:ext cx="8667492" cy="2621280"/>
        </p:xfrm>
        <a:graphic>
          <a:graphicData uri="http://schemas.openxmlformats.org/drawingml/2006/table">
            <a:tbl>
              <a:tblPr firstRow="1" bandRow="1">
                <a:tableStyleId>{5C22544A-7EE6-4342-B048-85BDC9FD1C3A}</a:tableStyleId>
              </a:tblPr>
              <a:tblGrid>
                <a:gridCol w="1790569">
                  <a:extLst>
                    <a:ext uri="{9D8B030D-6E8A-4147-A177-3AD203B41FA5}">
                      <a16:colId xmlns:a16="http://schemas.microsoft.com/office/drawing/2014/main" val="2190465858"/>
                    </a:ext>
                  </a:extLst>
                </a:gridCol>
                <a:gridCol w="1504102">
                  <a:extLst>
                    <a:ext uri="{9D8B030D-6E8A-4147-A177-3AD203B41FA5}">
                      <a16:colId xmlns:a16="http://schemas.microsoft.com/office/drawing/2014/main" val="440397245"/>
                    </a:ext>
                  </a:extLst>
                </a:gridCol>
                <a:gridCol w="5372821">
                  <a:extLst>
                    <a:ext uri="{9D8B030D-6E8A-4147-A177-3AD203B41FA5}">
                      <a16:colId xmlns:a16="http://schemas.microsoft.com/office/drawing/2014/main" val="3053032867"/>
                    </a:ext>
                  </a:extLst>
                </a:gridCol>
              </a:tblGrid>
              <a:tr h="370840">
                <a:tc>
                  <a:txBody>
                    <a:bodyPr/>
                    <a:lstStyle/>
                    <a:p>
                      <a:pPr algn="ctr"/>
                      <a:r>
                        <a:rPr lang="en-US" sz="1600">
                          <a:latin typeface="Book Antiqua" panose="02040602050305030304" pitchFamily="18" charset="0"/>
                        </a:rPr>
                        <a:t>Set / 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600">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sz="1600">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4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latin typeface="Book Antiqua" panose="02040602050305030304" pitchFamily="18" charset="0"/>
                        </a:rPr>
                        <a:t>No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latin typeface="Book Antiqua" panose="02040602050305030304" pitchFamily="18" charset="0"/>
                        </a:rPr>
                        <a:t>21-44</a:t>
                      </a:r>
                    </a:p>
                    <a:p>
                      <a:pPr algn="ctr"/>
                      <a:r>
                        <a:rPr lang="en-US" sz="1400">
                          <a:latin typeface="Book Antiqua" panose="02040602050305030304" pitchFamily="18" charset="0"/>
                        </a:rPr>
                        <a:t>Most/Mod 3 days - 12.8%; Most/Mod 60 days - 48.9%; LARC 3 - 2.7%; LARC 60 days 17.7%</a:t>
                      </a:r>
                    </a:p>
                    <a:p>
                      <a:pPr algn="ctr"/>
                      <a:r>
                        <a:rPr lang="en-US" sz="1400">
                          <a:latin typeface="Book Antiqua" panose="02040602050305030304" pitchFamily="18" charset="0"/>
                        </a:rPr>
                        <a:t>15-20</a:t>
                      </a:r>
                    </a:p>
                    <a:p>
                      <a:pPr algn="ctr"/>
                      <a:r>
                        <a:rPr lang="en-US" sz="1400">
                          <a:latin typeface="Book Antiqua" panose="02040602050305030304" pitchFamily="18" charset="0"/>
                        </a:rPr>
                        <a:t>Most/Mod 3 days - 11.0%; Most/Mod 60 days - 50.0%; LARC 3 - 7.2%; LARC 60 days 24.8%</a:t>
                      </a:r>
                    </a:p>
                    <a:p>
                      <a:pPr algn="ctr"/>
                      <a:r>
                        <a:rPr lang="en-US" sz="1400">
                          <a:latin typeface="Book Antiqua" panose="02040602050305030304" pitchFamily="18" charset="0"/>
                        </a:rPr>
                        <a:t>Generally, performance has improved or remained roughly the same for these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A889A824-9B61-4898-B61A-F9CD5BB31B01}"/>
              </a:ext>
            </a:extLst>
          </p:cNvPr>
          <p:cNvGraphicFramePr>
            <a:graphicFrameLocks noGrp="1"/>
          </p:cNvGraphicFramePr>
          <p:nvPr/>
        </p:nvGraphicFramePr>
        <p:xfrm>
          <a:off x="344774" y="1539132"/>
          <a:ext cx="8667492" cy="2011680"/>
        </p:xfrm>
        <a:graphic>
          <a:graphicData uri="http://schemas.openxmlformats.org/drawingml/2006/table">
            <a:tbl>
              <a:tblPr firstRow="1" bandRow="1">
                <a:tableStyleId>{5C22544A-7EE6-4342-B048-85BDC9FD1C3A}</a:tableStyleId>
              </a:tblPr>
              <a:tblGrid>
                <a:gridCol w="8667492">
                  <a:extLst>
                    <a:ext uri="{9D8B030D-6E8A-4147-A177-3AD203B41FA5}">
                      <a16:colId xmlns:a16="http://schemas.microsoft.com/office/drawing/2014/main" val="3802407949"/>
                    </a:ext>
                  </a:extLst>
                </a:gridCol>
              </a:tblGrid>
              <a:tr h="226513">
                <a:tc>
                  <a:txBody>
                    <a:bodyPr/>
                    <a:lstStyle/>
                    <a:p>
                      <a:r>
                        <a:rPr lang="en-US" sz="16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1624669">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In the first year postpartum, women with intellectual and developmental disabilities were </a:t>
                      </a:r>
                      <a:r>
                        <a:rPr lang="en-US" sz="1600" b="1">
                          <a:latin typeface="Book Antiqua" panose="02040602050305030304" pitchFamily="18" charset="0"/>
                        </a:rPr>
                        <a:t>provided contraceptives at a higher rate</a:t>
                      </a:r>
                      <a:r>
                        <a:rPr lang="en-US" sz="1600" b="0">
                          <a:latin typeface="Book Antiqua" panose="02040602050305030304" pitchFamily="18" charset="0"/>
                        </a:rPr>
                        <a:t> than were other women (relative risk 1.3); the difference was significant for both nonsurgical and surgical methods (1.2 and 1.8, respectively). The higher rate of nonsurgical contraceptive provision was explained by provision of injectables (1.9); there were no differences for pills or IUDs. </a:t>
                      </a:r>
                      <a:endParaRPr lang="en-US" sz="1600">
                        <a:latin typeface="Book Antiqua" panose="02040602050305030304" pitchFamily="18" charset="0"/>
                      </a:endParaRPr>
                    </a:p>
                    <a:p>
                      <a:r>
                        <a:rPr lang="en-US" sz="1200">
                          <a:latin typeface="Book Antiqua" panose="02040602050305030304" pitchFamily="18" charset="0"/>
                        </a:rPr>
                        <a:t>H. Disparities by Disability Status Literature Search https://www.guttmacher.org/journals/psrh/2018/05/contraceptive-provision-postpartum-women-intellectual-and-developmental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7" name="Content Placeholder 2">
            <a:extLst>
              <a:ext uri="{FF2B5EF4-FFF2-40B4-BE49-F238E27FC236}">
                <a16:creationId xmlns:a16="http://schemas.microsoft.com/office/drawing/2014/main" id="{ADA70B46-1302-4E78-8CC8-C55EA70F6940}"/>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38985532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8F6A-A1B1-404B-9647-3CFD0E54968E}"/>
              </a:ext>
            </a:extLst>
          </p:cNvPr>
          <p:cNvSpPr>
            <a:spLocks noGrp="1"/>
          </p:cNvSpPr>
          <p:nvPr>
            <p:ph type="title"/>
          </p:nvPr>
        </p:nvSpPr>
        <p:spPr>
          <a:xfrm>
            <a:off x="736600" y="109538"/>
            <a:ext cx="6648938" cy="762000"/>
          </a:xfrm>
        </p:spPr>
        <p:txBody>
          <a:bodyPr/>
          <a:lstStyle/>
          <a:p>
            <a:r>
              <a:rPr lang="en-US"/>
              <a:t>Prenatal &amp; Postpartum Care - Timeliness of Prenatal Care (Monitoring)</a:t>
            </a:r>
          </a:p>
        </p:txBody>
      </p:sp>
      <p:graphicFrame>
        <p:nvGraphicFramePr>
          <p:cNvPr id="4" name="Table 5">
            <a:extLst>
              <a:ext uri="{FF2B5EF4-FFF2-40B4-BE49-F238E27FC236}">
                <a16:creationId xmlns:a16="http://schemas.microsoft.com/office/drawing/2014/main" id="{90AFF0BF-F089-4EBE-A7EA-06D72A80AE11}"/>
              </a:ext>
            </a:extLst>
          </p:cNvPr>
          <p:cNvGraphicFramePr>
            <a:graphicFrameLocks noGrp="1"/>
          </p:cNvGraphicFramePr>
          <p:nvPr/>
        </p:nvGraphicFramePr>
        <p:xfrm>
          <a:off x="316293" y="5530390"/>
          <a:ext cx="8667492" cy="949960"/>
        </p:xfrm>
        <a:graphic>
          <a:graphicData uri="http://schemas.openxmlformats.org/drawingml/2006/table">
            <a:tbl>
              <a:tblPr firstRow="1" bandRow="1">
                <a:tableStyleId>{5C22544A-7EE6-4342-B048-85BDC9FD1C3A}</a:tableStyleId>
              </a:tblPr>
              <a:tblGrid>
                <a:gridCol w="2889164">
                  <a:extLst>
                    <a:ext uri="{9D8B030D-6E8A-4147-A177-3AD203B41FA5}">
                      <a16:colId xmlns:a16="http://schemas.microsoft.com/office/drawing/2014/main" val="2190465858"/>
                    </a:ext>
                  </a:extLst>
                </a:gridCol>
                <a:gridCol w="2889164">
                  <a:extLst>
                    <a:ext uri="{9D8B030D-6E8A-4147-A177-3AD203B41FA5}">
                      <a16:colId xmlns:a16="http://schemas.microsoft.com/office/drawing/2014/main" val="440397245"/>
                    </a:ext>
                  </a:extLst>
                </a:gridCol>
                <a:gridCol w="2889164">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95.5</a:t>
                      </a:r>
                    </a:p>
                    <a:p>
                      <a:pPr algn="ctr"/>
                      <a:r>
                        <a:rPr lang="en-US" sz="1400">
                          <a:latin typeface="Book Antiqua" panose="02040602050305030304" pitchFamily="18" charset="0"/>
                        </a:rPr>
                        <a:t>Break in trending for 2018-19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800">
                          <a:latin typeface="Book Antiqua" panose="02040602050305030304" pitchFamily="18" charset="0"/>
                        </a:rPr>
                        <a:t>83.0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Book Antiqua" panose="02040602050305030304" pitchFamily="18" charset="0"/>
                        </a:rPr>
                        <a:t>Break in trending for 2018-19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94CFF6CF-D99D-4A46-BFD4-6624899CD79E}"/>
              </a:ext>
            </a:extLst>
          </p:cNvPr>
          <p:cNvGraphicFramePr>
            <a:graphicFrameLocks noGrp="1"/>
          </p:cNvGraphicFramePr>
          <p:nvPr/>
        </p:nvGraphicFramePr>
        <p:xfrm>
          <a:off x="316292" y="1079810"/>
          <a:ext cx="8667491" cy="4206240"/>
        </p:xfrm>
        <a:graphic>
          <a:graphicData uri="http://schemas.openxmlformats.org/drawingml/2006/table">
            <a:tbl>
              <a:tblPr firstRow="1" bandRow="1">
                <a:tableStyleId>{5C22544A-7EE6-4342-B048-85BDC9FD1C3A}</a:tableStyleId>
              </a:tblPr>
              <a:tblGrid>
                <a:gridCol w="6324709">
                  <a:extLst>
                    <a:ext uri="{9D8B030D-6E8A-4147-A177-3AD203B41FA5}">
                      <a16:colId xmlns:a16="http://schemas.microsoft.com/office/drawing/2014/main" val="3167798883"/>
                    </a:ext>
                  </a:extLst>
                </a:gridCol>
                <a:gridCol w="2342782">
                  <a:extLst>
                    <a:ext uri="{9D8B030D-6E8A-4147-A177-3AD203B41FA5}">
                      <a16:colId xmlns:a16="http://schemas.microsoft.com/office/drawing/2014/main" val="3802407949"/>
                    </a:ext>
                  </a:extLst>
                </a:gridCol>
              </a:tblGrid>
              <a:tr h="332560">
                <a:tc>
                  <a:txBody>
                    <a:bodyPr/>
                    <a:lstStyle/>
                    <a:p>
                      <a:r>
                        <a:rPr lang="en-US" sz="17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7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525390">
                <a:tc>
                  <a:txBody>
                    <a:bodyPr/>
                    <a:lstStyle/>
                    <a:p>
                      <a:pPr marL="173736" indent="-173736">
                        <a:buFont typeface="Arial" panose="020B0604020202020204" pitchFamily="34" charset="0"/>
                        <a:buChar char="•"/>
                      </a:pPr>
                      <a:r>
                        <a:rPr lang="en-US" sz="1700" b="0">
                          <a:latin typeface="Book Antiqua" panose="02040602050305030304" pitchFamily="18" charset="0"/>
                        </a:rPr>
                        <a:t>California Medicaid managed care </a:t>
                      </a:r>
                      <a:r>
                        <a:rPr lang="en-US" sz="1700" b="1">
                          <a:latin typeface="Book Antiqua" panose="02040602050305030304" pitchFamily="18" charset="0"/>
                        </a:rPr>
                        <a:t>performance for Whites was higher than for Blacks</a:t>
                      </a:r>
                      <a:r>
                        <a:rPr lang="en-US" sz="1700" b="0">
                          <a:latin typeface="Book Antiqua" panose="02040602050305030304" pitchFamily="18" charset="0"/>
                        </a:rPr>
                        <a:t> by 6.3%.</a:t>
                      </a:r>
                    </a:p>
                    <a:p>
                      <a:pPr marL="173736" indent="-173736">
                        <a:buFont typeface="Arial" panose="020B0604020202020204" pitchFamily="34" charset="0"/>
                        <a:buChar char="•"/>
                      </a:pPr>
                      <a:r>
                        <a:rPr lang="en-US" sz="1700" b="0">
                          <a:latin typeface="Book Antiqua" panose="02040602050305030304" pitchFamily="18" charset="0"/>
                        </a:rPr>
                        <a:t>A 2016 National Vital Statistics Report showed that </a:t>
                      </a:r>
                      <a:r>
                        <a:rPr lang="en-US" sz="1700" b="1">
                          <a:latin typeface="Book Antiqua" panose="02040602050305030304" pitchFamily="18" charset="0"/>
                        </a:rPr>
                        <a:t>only 51.9% of Native Hawaiian or Other Pacific Islander women begin care in the first trimester</a:t>
                      </a:r>
                      <a:r>
                        <a:rPr lang="en-US" sz="1700" b="0">
                          <a:latin typeface="Book Antiqua" panose="02040602050305030304" pitchFamily="18" charset="0"/>
                        </a:rPr>
                        <a:t> compared to 82.3% of non-Hispanic White women.</a:t>
                      </a:r>
                      <a:r>
                        <a:rPr lang="en-US" sz="1700" b="0" baseline="30000">
                          <a:latin typeface="Book Antiqua" panose="02040602050305030304" pitchFamily="18" charset="0"/>
                        </a:rPr>
                        <a:t>1</a:t>
                      </a:r>
                    </a:p>
                    <a:p>
                      <a:pPr marL="173736" indent="-173736">
                        <a:buFont typeface="Arial" panose="020B0604020202020204" pitchFamily="34" charset="0"/>
                        <a:buChar char="•"/>
                      </a:pPr>
                      <a:r>
                        <a:rPr lang="en-US" sz="1700" b="0">
                          <a:latin typeface="Book Antiqua" panose="02040602050305030304" pitchFamily="18" charset="0"/>
                        </a:rPr>
                        <a:t>In Massachusetts during 2016-2018 (average), </a:t>
                      </a:r>
                      <a:r>
                        <a:rPr lang="en-US" sz="1700" b="1">
                          <a:latin typeface="Book Antiqua" panose="02040602050305030304" pitchFamily="18" charset="0"/>
                        </a:rPr>
                        <a:t>White (87.3%) mothers had the highest rates of early prenatal care</a:t>
                      </a:r>
                      <a:r>
                        <a:rPr lang="en-US" sz="1700" b="0">
                          <a:latin typeface="Book Antiqua" panose="02040602050305030304" pitchFamily="18" charset="0"/>
                        </a:rPr>
                        <a:t>, followed by Asian/Pacific Islanders (84.3%), American Indian/Alaska Natives (78.1%), Hispanics (78.0%) and blacks (70.7%).</a:t>
                      </a:r>
                      <a:r>
                        <a:rPr lang="en-US" sz="1700" b="0" baseline="30000">
                          <a:latin typeface="Book Antiqua" panose="02040602050305030304" pitchFamily="18" charset="0"/>
                        </a:rPr>
                        <a:t>2</a:t>
                      </a:r>
                      <a:endParaRPr lang="en-US" sz="1800" b="1" baseline="3000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a:latin typeface="Book Antiqua" panose="02040602050305030304" pitchFamily="18" charset="0"/>
                        </a:rPr>
                        <a:t>D. State Disparities Research</a:t>
                      </a:r>
                    </a:p>
                    <a:p>
                      <a:r>
                        <a:rPr lang="en-US" sz="1200" baseline="30000">
                          <a:latin typeface="Book Antiqua" panose="02040602050305030304" pitchFamily="18" charset="0"/>
                        </a:rPr>
                        <a:t>1</a:t>
                      </a:r>
                      <a:r>
                        <a:rPr lang="en-US" sz="1200">
                          <a:latin typeface="Book Antiqua" panose="02040602050305030304" pitchFamily="18" charset="0"/>
                        </a:rPr>
                        <a:t>https://www.cdc.gov/nchs/data/nvsr/nvsr67/nvsr67_03.pdf</a:t>
                      </a:r>
                    </a:p>
                    <a:p>
                      <a:r>
                        <a:rPr lang="en-US" sz="1200" baseline="30000">
                          <a:latin typeface="Book Antiqua" panose="02040602050305030304" pitchFamily="18" charset="0"/>
                        </a:rPr>
                        <a:t>2</a:t>
                      </a:r>
                      <a:r>
                        <a:rPr lang="en-US" sz="1200">
                          <a:latin typeface="Book Antiqua" panose="02040602050305030304" pitchFamily="18" charset="0"/>
                        </a:rPr>
                        <a:t>https://www.marchofdimes.org/Peristats/ViewSubtopic.aspx?reg=25&amp;top=5&amp;stop=24&amp;lev=1&amp;slev=4&amp;obj=1</a:t>
                      </a:r>
                      <a:endParaRPr lang="en-US" sz="1200" baseline="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indent="-173736">
                        <a:buFont typeface="Arial" panose="020B0604020202020204" pitchFamily="34" charset="0"/>
                        <a:buChar char="•"/>
                      </a:pPr>
                      <a:r>
                        <a:rPr lang="en-US" sz="1700" b="0">
                          <a:latin typeface="Book Antiqua" panose="02040602050305030304" pitchFamily="18" charset="0"/>
                        </a:rPr>
                        <a:t>Compared with women without disabilities, women with intellectual and developmental disabilities are </a:t>
                      </a:r>
                      <a:r>
                        <a:rPr lang="en-US" sz="1700" b="1">
                          <a:latin typeface="Book Antiqua" panose="02040602050305030304" pitchFamily="18" charset="0"/>
                        </a:rPr>
                        <a:t>less likely to initiate prenatal care in the first trimester. </a:t>
                      </a:r>
                    </a:p>
                    <a:p>
                      <a:r>
                        <a:rPr lang="en-US" sz="1200">
                          <a:latin typeface="Book Antiqua" panose="02040602050305030304" pitchFamily="18" charset="0"/>
                        </a:rPr>
                        <a:t>H. Disparities by Disability Status Literature Search https://www.ncbi.nlm.nih.gov/pmc/articles/PMC6436018/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8277709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54B3-8C58-4544-B4FE-DF04D5473C87}"/>
              </a:ext>
            </a:extLst>
          </p:cNvPr>
          <p:cNvSpPr>
            <a:spLocks noGrp="1"/>
          </p:cNvSpPr>
          <p:nvPr>
            <p:ph type="title"/>
          </p:nvPr>
        </p:nvSpPr>
        <p:spPr/>
        <p:txBody>
          <a:bodyPr/>
          <a:lstStyle/>
          <a:p>
            <a:r>
              <a:rPr lang="pt-BR"/>
              <a:t>Prenatal &amp; Postpartum Care - Postpartum Care (Monitoring)</a:t>
            </a:r>
            <a:endParaRPr lang="en-US"/>
          </a:p>
        </p:txBody>
      </p:sp>
      <p:graphicFrame>
        <p:nvGraphicFramePr>
          <p:cNvPr id="5" name="Table 5">
            <a:extLst>
              <a:ext uri="{FF2B5EF4-FFF2-40B4-BE49-F238E27FC236}">
                <a16:creationId xmlns:a16="http://schemas.microsoft.com/office/drawing/2014/main" id="{B95F9419-7AF2-49F9-ADE8-9FECC79E5530}"/>
              </a:ext>
            </a:extLst>
          </p:cNvPr>
          <p:cNvGraphicFramePr>
            <a:graphicFrameLocks noGrp="1"/>
          </p:cNvGraphicFramePr>
          <p:nvPr/>
        </p:nvGraphicFramePr>
        <p:xfrm>
          <a:off x="344774" y="4799249"/>
          <a:ext cx="8667492" cy="1163320"/>
        </p:xfrm>
        <a:graphic>
          <a:graphicData uri="http://schemas.openxmlformats.org/drawingml/2006/table">
            <a:tbl>
              <a:tblPr firstRow="1" bandRow="1">
                <a:tableStyleId>{5C22544A-7EE6-4342-B048-85BDC9FD1C3A}</a:tableStyleId>
              </a:tblPr>
              <a:tblGrid>
                <a:gridCol w="2889164">
                  <a:extLst>
                    <a:ext uri="{9D8B030D-6E8A-4147-A177-3AD203B41FA5}">
                      <a16:colId xmlns:a16="http://schemas.microsoft.com/office/drawing/2014/main" val="2190465858"/>
                    </a:ext>
                  </a:extLst>
                </a:gridCol>
                <a:gridCol w="2889164">
                  <a:extLst>
                    <a:ext uri="{9D8B030D-6E8A-4147-A177-3AD203B41FA5}">
                      <a16:colId xmlns:a16="http://schemas.microsoft.com/office/drawing/2014/main" val="440397245"/>
                    </a:ext>
                  </a:extLst>
                </a:gridCol>
                <a:gridCol w="2889164">
                  <a:extLst>
                    <a:ext uri="{9D8B030D-6E8A-4147-A177-3AD203B41FA5}">
                      <a16:colId xmlns:a16="http://schemas.microsoft.com/office/drawing/2014/main" val="3053032867"/>
                    </a:ext>
                  </a:extLst>
                </a:gridCol>
              </a:tblGrid>
              <a:tr h="370840">
                <a:tc>
                  <a:txBody>
                    <a:bodyPr/>
                    <a:lstStyle/>
                    <a:p>
                      <a:pPr algn="ctr"/>
                      <a:r>
                        <a:rPr lang="en-US">
                          <a:latin typeface="Book Antiqua" panose="02040602050305030304" pitchFamily="18" charset="0"/>
                        </a:rPr>
                        <a:t>Set/Specification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370840">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88.4</a:t>
                      </a:r>
                    </a:p>
                    <a:p>
                      <a:pPr algn="ctr"/>
                      <a:r>
                        <a:rPr lang="en-US" sz="1400">
                          <a:latin typeface="Book Antiqua" panose="02040602050305030304" pitchFamily="18" charset="0"/>
                        </a:rPr>
                        <a:t>Break in trending for 2018-19 and new to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a:latin typeface="Book Antiqua" panose="02040602050305030304" pitchFamily="18" charset="0"/>
                        </a:rPr>
                        <a:t>77.0</a:t>
                      </a:r>
                    </a:p>
                    <a:p>
                      <a:pPr algn="ctr"/>
                      <a:r>
                        <a:rPr lang="en-US" sz="1400">
                          <a:latin typeface="Book Antiqua" panose="02040602050305030304" pitchFamily="18" charset="0"/>
                        </a:rPr>
                        <a:t>Break in trending for 2018-19 and new to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835101418"/>
                  </a:ext>
                </a:extLst>
              </a:tr>
            </a:tbl>
          </a:graphicData>
        </a:graphic>
      </p:graphicFrame>
      <p:graphicFrame>
        <p:nvGraphicFramePr>
          <p:cNvPr id="7" name="Table 6">
            <a:extLst>
              <a:ext uri="{FF2B5EF4-FFF2-40B4-BE49-F238E27FC236}">
                <a16:creationId xmlns:a16="http://schemas.microsoft.com/office/drawing/2014/main" id="{143FC385-7A2A-4399-BC02-F3A1A7EC62AA}"/>
              </a:ext>
            </a:extLst>
          </p:cNvPr>
          <p:cNvGraphicFramePr>
            <a:graphicFrameLocks noGrp="1"/>
          </p:cNvGraphicFramePr>
          <p:nvPr/>
        </p:nvGraphicFramePr>
        <p:xfrm>
          <a:off x="344774" y="1515055"/>
          <a:ext cx="8667492" cy="3017520"/>
        </p:xfrm>
        <a:graphic>
          <a:graphicData uri="http://schemas.openxmlformats.org/drawingml/2006/table">
            <a:tbl>
              <a:tblPr firstRow="1" bandRow="1">
                <a:tableStyleId>{5C22544A-7EE6-4342-B048-85BDC9FD1C3A}</a:tableStyleId>
              </a:tblPr>
              <a:tblGrid>
                <a:gridCol w="3736607">
                  <a:extLst>
                    <a:ext uri="{9D8B030D-6E8A-4147-A177-3AD203B41FA5}">
                      <a16:colId xmlns:a16="http://schemas.microsoft.com/office/drawing/2014/main" val="3167798883"/>
                    </a:ext>
                  </a:extLst>
                </a:gridCol>
                <a:gridCol w="4930885">
                  <a:extLst>
                    <a:ext uri="{9D8B030D-6E8A-4147-A177-3AD203B41FA5}">
                      <a16:colId xmlns:a16="http://schemas.microsoft.com/office/drawing/2014/main" val="3802407949"/>
                    </a:ext>
                  </a:extLst>
                </a:gridCol>
              </a:tblGrid>
              <a:tr h="275716">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2412517">
                <a:tc>
                  <a:txBody>
                    <a:bodyPr/>
                    <a:lstStyle/>
                    <a:p>
                      <a:pPr marL="171450" indent="-171450">
                        <a:buFont typeface="Arial" panose="020B0604020202020204" pitchFamily="34" charset="0"/>
                        <a:buChar char="•"/>
                      </a:pPr>
                      <a:r>
                        <a:rPr lang="en-US" sz="1800" b="0">
                          <a:latin typeface="Book Antiqua" panose="02040602050305030304" pitchFamily="18" charset="0"/>
                        </a:rPr>
                        <a:t>California Medicaid managed care performance was </a:t>
                      </a:r>
                      <a:r>
                        <a:rPr lang="en-US" sz="1800" b="1">
                          <a:latin typeface="Book Antiqua" panose="02040602050305030304" pitchFamily="18" charset="0"/>
                        </a:rPr>
                        <a:t>higher for Whites than it was for Blacks </a:t>
                      </a:r>
                      <a:r>
                        <a:rPr lang="en-US" sz="1800" b="0">
                          <a:latin typeface="Book Antiqua" panose="02040602050305030304" pitchFamily="18" charset="0"/>
                        </a:rPr>
                        <a:t>by 11.1%.</a:t>
                      </a:r>
                    </a:p>
                    <a:p>
                      <a:pPr marL="171450" indent="-171450">
                        <a:buFont typeface="Arial" panose="020B0604020202020204" pitchFamily="34" charset="0"/>
                        <a:buChar char="•"/>
                      </a:pPr>
                      <a:r>
                        <a:rPr lang="en-US" sz="1800" b="0">
                          <a:latin typeface="Book Antiqua" panose="02040602050305030304" pitchFamily="18" charset="0"/>
                        </a:rPr>
                        <a:t>Michigan Medicaid managed care performance was </a:t>
                      </a:r>
                      <a:r>
                        <a:rPr lang="en-US" sz="1800" b="1">
                          <a:latin typeface="Book Antiqua" panose="02040602050305030304" pitchFamily="18" charset="0"/>
                        </a:rPr>
                        <a:t>higher for Whites than it was for Blacks </a:t>
                      </a:r>
                      <a:r>
                        <a:rPr lang="en-US" sz="1800" b="0">
                          <a:latin typeface="Book Antiqua" panose="02040602050305030304" pitchFamily="18" charset="0"/>
                        </a:rPr>
                        <a:t>by 9.2%.</a:t>
                      </a:r>
                    </a:p>
                    <a:p>
                      <a:pPr marL="0" indent="0">
                        <a:buFont typeface="Arial" panose="020B0604020202020204" pitchFamily="34" charset="0"/>
                        <a:buNone/>
                      </a:pPr>
                      <a:r>
                        <a:rPr lang="en-US" sz="1200" b="0">
                          <a:latin typeface="Book Antiqua" panose="02040602050305030304" pitchFamily="18" charset="0"/>
                        </a:rPr>
                        <a:t>D. State Disparities Research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a:latin typeface="Book Antiqua" panose="02040602050305030304" pitchFamily="18" charset="0"/>
                        </a:rPr>
                        <a:t>There are </a:t>
                      </a:r>
                      <a:r>
                        <a:rPr lang="en-US" sz="1800" b="1">
                          <a:latin typeface="Book Antiqua" panose="02040602050305030304" pitchFamily="18" charset="0"/>
                        </a:rPr>
                        <a:t>high rates of postpartum hospital admissions and emergency department visits </a:t>
                      </a:r>
                      <a:r>
                        <a:rPr lang="en-US" sz="1800" b="0">
                          <a:latin typeface="Book Antiqua" panose="02040602050305030304" pitchFamily="18" charset="0"/>
                        </a:rPr>
                        <a:t>among women with intellectual and developmental disabilities and a </a:t>
                      </a:r>
                      <a:r>
                        <a:rPr lang="en-US" sz="1800" b="1">
                          <a:latin typeface="Book Antiqua" panose="02040602050305030304" pitchFamily="18" charset="0"/>
                        </a:rPr>
                        <a:t>significantly elevated risk of hospital utilizations for psychiatric reasons </a:t>
                      </a:r>
                      <a:r>
                        <a:rPr lang="en-US" sz="1800" b="0">
                          <a:latin typeface="Book Antiqua" panose="02040602050305030304" pitchFamily="18" charset="0"/>
                        </a:rPr>
                        <a:t>compared with medical reasons. </a:t>
                      </a:r>
                    </a:p>
                    <a:p>
                      <a:r>
                        <a:rPr lang="en-US" sz="1200">
                          <a:latin typeface="Book Antiqua" panose="02040602050305030304" pitchFamily="18" charset="0"/>
                        </a:rPr>
                        <a:t>H. Disparities by Disability Status Literature Search https://www.ncbi.nlm.nih.gov/pmc/articles/PMC6436018/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
        <p:nvSpPr>
          <p:cNvPr id="8" name="Content Placeholder 2">
            <a:extLst>
              <a:ext uri="{FF2B5EF4-FFF2-40B4-BE49-F238E27FC236}">
                <a16:creationId xmlns:a16="http://schemas.microsoft.com/office/drawing/2014/main" id="{C88755A6-4B18-47F0-8B8F-3E3601C4E85E}"/>
              </a:ext>
            </a:extLst>
          </p:cNvPr>
          <p:cNvSpPr txBox="1">
            <a:spLocks/>
          </p:cNvSpPr>
          <p:nvPr/>
        </p:nvSpPr>
        <p:spPr bwMode="auto">
          <a:xfrm>
            <a:off x="272796" y="999534"/>
            <a:ext cx="8536416" cy="441781"/>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0"/>
              </a:spcAft>
            </a:pPr>
            <a:r>
              <a:rPr lang="en-US" sz="1800" b="0" kern="0"/>
              <a:t>NQF has identified this to be a “disparities-sensitive measure.”</a:t>
            </a:r>
          </a:p>
          <a:p>
            <a:pPr marL="346075" lvl="1" indent="0">
              <a:buNone/>
            </a:pPr>
            <a:endParaRPr lang="en-US" sz="1800" kern="0"/>
          </a:p>
        </p:txBody>
      </p:sp>
    </p:spTree>
    <p:extLst>
      <p:ext uri="{BB962C8B-B14F-4D97-AF65-F5344CB8AC3E}">
        <p14:creationId xmlns:p14="http://schemas.microsoft.com/office/powerpoint/2010/main" val="16942195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5F3E-2BA4-457B-B5C0-402DA2162ACF}"/>
              </a:ext>
            </a:extLst>
          </p:cNvPr>
          <p:cNvSpPr>
            <a:spLocks noGrp="1"/>
          </p:cNvSpPr>
          <p:nvPr>
            <p:ph type="title"/>
          </p:nvPr>
        </p:nvSpPr>
        <p:spPr/>
        <p:txBody>
          <a:bodyPr/>
          <a:lstStyle/>
          <a:p>
            <a:r>
              <a:rPr lang="en-US"/>
              <a:t>Well-Child Visits in the First 30 Months of Life (Monitoring)</a:t>
            </a:r>
          </a:p>
        </p:txBody>
      </p:sp>
      <p:graphicFrame>
        <p:nvGraphicFramePr>
          <p:cNvPr id="4" name="Table 5">
            <a:extLst>
              <a:ext uri="{FF2B5EF4-FFF2-40B4-BE49-F238E27FC236}">
                <a16:creationId xmlns:a16="http://schemas.microsoft.com/office/drawing/2014/main" id="{7C7B30CC-7ED7-418D-B5B0-50740C992893}"/>
              </a:ext>
            </a:extLst>
          </p:cNvPr>
          <p:cNvGraphicFramePr>
            <a:graphicFrameLocks noGrp="1"/>
          </p:cNvGraphicFramePr>
          <p:nvPr/>
        </p:nvGraphicFramePr>
        <p:xfrm>
          <a:off x="280514" y="5135658"/>
          <a:ext cx="8667492" cy="1645920"/>
        </p:xfrm>
        <a:graphic>
          <a:graphicData uri="http://schemas.openxmlformats.org/drawingml/2006/table">
            <a:tbl>
              <a:tblPr firstRow="1" bandRow="1">
                <a:tableStyleId>{5C22544A-7EE6-4342-B048-85BDC9FD1C3A}</a:tableStyleId>
              </a:tblPr>
              <a:tblGrid>
                <a:gridCol w="2398891">
                  <a:extLst>
                    <a:ext uri="{9D8B030D-6E8A-4147-A177-3AD203B41FA5}">
                      <a16:colId xmlns:a16="http://schemas.microsoft.com/office/drawing/2014/main" val="2409242977"/>
                    </a:ext>
                  </a:extLst>
                </a:gridCol>
                <a:gridCol w="2105246">
                  <a:extLst>
                    <a:ext uri="{9D8B030D-6E8A-4147-A177-3AD203B41FA5}">
                      <a16:colId xmlns:a16="http://schemas.microsoft.com/office/drawing/2014/main" val="2190465858"/>
                    </a:ext>
                  </a:extLst>
                </a:gridCol>
                <a:gridCol w="2062716">
                  <a:extLst>
                    <a:ext uri="{9D8B030D-6E8A-4147-A177-3AD203B41FA5}">
                      <a16:colId xmlns:a16="http://schemas.microsoft.com/office/drawing/2014/main" val="440397245"/>
                    </a:ext>
                  </a:extLst>
                </a:gridCol>
                <a:gridCol w="2100639">
                  <a:extLst>
                    <a:ext uri="{9D8B030D-6E8A-4147-A177-3AD203B41FA5}">
                      <a16:colId xmlns:a16="http://schemas.microsoft.com/office/drawing/2014/main" val="3053032867"/>
                    </a:ext>
                  </a:extLst>
                </a:gridCol>
              </a:tblGrid>
              <a:tr h="511646">
                <a:tc>
                  <a:txBody>
                    <a:bodyPr/>
                    <a:lstStyle/>
                    <a:p>
                      <a:pPr algn="ctr"/>
                      <a:r>
                        <a:rPr lang="en-US">
                          <a:latin typeface="Book Antiqua" panose="02040602050305030304" pitchFamily="18" charset="0"/>
                        </a:rPr>
                        <a:t>Previous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Set / Specification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Commercial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pPr algn="ctr"/>
                      <a:r>
                        <a:rPr lang="en-US">
                          <a:latin typeface="Book Antiqua" panose="02040602050305030304" pitchFamily="18" charset="0"/>
                        </a:rPr>
                        <a:t>MassHealth Performance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1112467745"/>
                  </a:ext>
                </a:extLst>
              </a:tr>
              <a:tr h="950199">
                <a:tc>
                  <a:txBody>
                    <a:bodyPr/>
                    <a:lstStyle/>
                    <a:p>
                      <a:r>
                        <a:rPr lang="en-US" sz="1800">
                          <a:latin typeface="Book Antiqua" panose="02040602050305030304" pitchFamily="18" charset="0"/>
                        </a:rPr>
                        <a:t>Well-Child Visits in the First 15 months of life (6 or more visits)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a:latin typeface="Book Antiqua" panose="02040602050305030304" pitchFamily="18" charset="0"/>
                        </a:rPr>
                        <a:t>94.0</a:t>
                      </a:r>
                    </a:p>
                    <a:p>
                      <a:pPr algn="ctr"/>
                      <a:r>
                        <a:rPr lang="en-US" sz="1400">
                          <a:latin typeface="Book Antiqua" panose="02040602050305030304" pitchFamily="18" charset="0"/>
                        </a:rPr>
                        <a:t>Performance is roughly the same as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800">
                          <a:latin typeface="Book Antiqua" panose="02040602050305030304" pitchFamily="18" charset="0"/>
                        </a:rPr>
                        <a:t>82.3</a:t>
                      </a:r>
                    </a:p>
                    <a:p>
                      <a:pPr algn="ctr"/>
                      <a:r>
                        <a:rPr lang="en-US" sz="1400">
                          <a:latin typeface="Book Antiqua" panose="02040602050305030304" pitchFamily="18" charset="0"/>
                        </a:rPr>
                        <a:t>Performance declined by 4.6 percentage points since 2016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2835101418"/>
                  </a:ext>
                </a:extLst>
              </a:tr>
            </a:tbl>
          </a:graphicData>
        </a:graphic>
      </p:graphicFrame>
      <p:graphicFrame>
        <p:nvGraphicFramePr>
          <p:cNvPr id="6" name="Table 5">
            <a:extLst>
              <a:ext uri="{FF2B5EF4-FFF2-40B4-BE49-F238E27FC236}">
                <a16:creationId xmlns:a16="http://schemas.microsoft.com/office/drawing/2014/main" id="{8525918E-23CD-4D51-9877-9B1F8B979351}"/>
              </a:ext>
            </a:extLst>
          </p:cNvPr>
          <p:cNvGraphicFramePr>
            <a:graphicFrameLocks noGrp="1"/>
          </p:cNvGraphicFramePr>
          <p:nvPr/>
        </p:nvGraphicFramePr>
        <p:xfrm>
          <a:off x="280514" y="923162"/>
          <a:ext cx="8667493" cy="4182835"/>
        </p:xfrm>
        <a:graphic>
          <a:graphicData uri="http://schemas.openxmlformats.org/drawingml/2006/table">
            <a:tbl>
              <a:tblPr firstRow="1" bandRow="1">
                <a:tableStyleId>{5C22544A-7EE6-4342-B048-85BDC9FD1C3A}</a:tableStyleId>
              </a:tblPr>
              <a:tblGrid>
                <a:gridCol w="3539318">
                  <a:extLst>
                    <a:ext uri="{9D8B030D-6E8A-4147-A177-3AD203B41FA5}">
                      <a16:colId xmlns:a16="http://schemas.microsoft.com/office/drawing/2014/main" val="3167798883"/>
                    </a:ext>
                  </a:extLst>
                </a:gridCol>
                <a:gridCol w="2005781">
                  <a:extLst>
                    <a:ext uri="{9D8B030D-6E8A-4147-A177-3AD203B41FA5}">
                      <a16:colId xmlns:a16="http://schemas.microsoft.com/office/drawing/2014/main" val="1698608290"/>
                    </a:ext>
                  </a:extLst>
                </a:gridCol>
                <a:gridCol w="3122394">
                  <a:extLst>
                    <a:ext uri="{9D8B030D-6E8A-4147-A177-3AD203B41FA5}">
                      <a16:colId xmlns:a16="http://schemas.microsoft.com/office/drawing/2014/main" val="3802407949"/>
                    </a:ext>
                  </a:extLst>
                </a:gridCol>
              </a:tblGrid>
              <a:tr h="372835">
                <a:tc>
                  <a:txBody>
                    <a:bodyPr/>
                    <a:lstStyle/>
                    <a:p>
                      <a:r>
                        <a:rPr lang="en-US" sz="1800">
                          <a:latin typeface="Book Antiqua" panose="02040602050305030304" pitchFamily="18" charset="0"/>
                        </a:rPr>
                        <a:t>Race/Ethnicity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tc>
                  <a:txBody>
                    <a:bodyPr/>
                    <a:lstStyle/>
                    <a:p>
                      <a:r>
                        <a:rPr lang="en-US" sz="1800">
                          <a:latin typeface="Book Antiqua" panose="02040602050305030304" pitchFamily="18" charset="0"/>
                        </a:rPr>
                        <a:t>Disability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23467"/>
                    </a:solidFill>
                  </a:tcPr>
                </a:tc>
                <a:extLst>
                  <a:ext uri="{0D108BD9-81ED-4DB2-BD59-A6C34878D82A}">
                    <a16:rowId xmlns:a16="http://schemas.microsoft.com/office/drawing/2014/main" val="74039470"/>
                  </a:ext>
                </a:extLst>
              </a:tr>
              <a:tr h="335420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latin typeface="Book Antiqua" panose="02040602050305030304" pitchFamily="18" charset="0"/>
                        </a:rPr>
                        <a:t>BCH ACO performance for well-child visits in the first 15 months showed </a:t>
                      </a:r>
                      <a:r>
                        <a:rPr lang="en-US" sz="1600" b="1" baseline="0">
                          <a:latin typeface="Book Antiqua" panose="02040602050305030304" pitchFamily="18" charset="0"/>
                        </a:rPr>
                        <a:t>highest performance for Blacks</a:t>
                      </a:r>
                      <a:r>
                        <a:rPr lang="en-US" sz="1600" baseline="0">
                          <a:latin typeface="Book Antiqua" panose="02040602050305030304" pitchFamily="18" charset="0"/>
                        </a:rPr>
                        <a:t> (75%) and </a:t>
                      </a:r>
                      <a:r>
                        <a:rPr lang="en-US" sz="1600" b="1" baseline="0">
                          <a:latin typeface="Book Antiqua" panose="02040602050305030304" pitchFamily="18" charset="0"/>
                        </a:rPr>
                        <a:t>lowest performance for Other Race </a:t>
                      </a:r>
                      <a:r>
                        <a:rPr lang="en-US" sz="1600" baseline="0">
                          <a:latin typeface="Book Antiqua" panose="02040602050305030304" pitchFamily="18" charset="0"/>
                        </a:rPr>
                        <a:t>(68%) and </a:t>
                      </a:r>
                      <a:r>
                        <a:rPr lang="en-US" sz="1600" b="1" baseline="0">
                          <a:latin typeface="Book Antiqua" panose="02040602050305030304" pitchFamily="18" charset="0"/>
                        </a:rPr>
                        <a:t>lower rates for Hispanics </a:t>
                      </a:r>
                      <a:r>
                        <a:rPr lang="en-US" sz="1600" baseline="0">
                          <a:latin typeface="Book Antiqua" panose="02040602050305030304" pitchFamily="18" charset="0"/>
                        </a:rPr>
                        <a:t>(66%) than non-Hispanics.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a:latin typeface="Book Antiqua" panose="02040602050305030304" pitchFamily="18" charset="0"/>
                        </a:rPr>
                        <a:t>UMass performance for well-child visits in the first 15 months showed </a:t>
                      </a:r>
                      <a:r>
                        <a:rPr lang="en-US" sz="1600" b="1" baseline="0">
                          <a:latin typeface="Book Antiqua" panose="02040602050305030304" pitchFamily="18" charset="0"/>
                        </a:rPr>
                        <a:t>higher performance in Whites (85%) than in Hispanics (73%).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B3. UMass Memorial Ambulatory Health Equity Quality Dashboard. 12/21/20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strike="noStrike">
                          <a:effectLst/>
                          <a:latin typeface="Book Antiqua" panose="02040602050305030304" pitchFamily="18" charset="0"/>
                        </a:rPr>
                        <a:t>B4. Boston Children's Hospital ACO.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latin typeface="Book Antiqua" panose="02040602050305030304" pitchFamily="18" charset="0"/>
                        </a:rPr>
                        <a:t>BCH ACO performance for the first 15 months of life showed similar performance for English and non-English language preference but </a:t>
                      </a:r>
                      <a:r>
                        <a:rPr lang="en-US" sz="1600" b="1">
                          <a:latin typeface="Book Antiqua" panose="02040602050305030304" pitchFamily="18" charset="0"/>
                        </a:rPr>
                        <a:t>lower rates for Portuguese speakers</a:t>
                      </a:r>
                      <a:r>
                        <a:rPr lang="en-US" sz="1600" b="0">
                          <a:latin typeface="Book Antiqua" panose="02040602050305030304" pitchFamily="18"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a:latin typeface="Book Antiqua" panose="02040602050305030304" pitchFamily="18" charset="0"/>
                        </a:rPr>
                        <a:t>B4. Boston Children's Hospital ACO.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3736" indent="-173736">
                        <a:buFont typeface="Arial" panose="020B0604020202020204" pitchFamily="34" charset="0"/>
                        <a:buChar char="•"/>
                      </a:pPr>
                      <a:r>
                        <a:rPr lang="en-US" sz="1600" b="0">
                          <a:latin typeface="Book Antiqua" panose="02040602050305030304" pitchFamily="18" charset="0"/>
                        </a:rPr>
                        <a:t>Children with severe disabilities are at a </a:t>
                      </a:r>
                      <a:r>
                        <a:rPr lang="en-US" sz="1600" b="1">
                          <a:latin typeface="Book Antiqua" panose="02040602050305030304" pitchFamily="18" charset="0"/>
                        </a:rPr>
                        <a:t>greater risk for receiving less than optimal health care </a:t>
                      </a:r>
                      <a:r>
                        <a:rPr lang="en-US" sz="1600" b="0">
                          <a:latin typeface="Book Antiqua" panose="02040602050305030304" pitchFamily="18" charset="0"/>
                        </a:rPr>
                        <a:t>than children with less debilitating conditions. </a:t>
                      </a:r>
                    </a:p>
                    <a:p>
                      <a:pPr marL="173736" indent="-173736">
                        <a:buFont typeface="Arial" panose="020B0604020202020204" pitchFamily="34" charset="0"/>
                        <a:buChar char="•"/>
                      </a:pPr>
                      <a:r>
                        <a:rPr lang="en-US" sz="1600" b="0">
                          <a:latin typeface="Book Antiqua" panose="02040602050305030304" pitchFamily="18" charset="0"/>
                        </a:rPr>
                        <a:t>Children with developmental disabilities have the </a:t>
                      </a:r>
                      <a:r>
                        <a:rPr lang="en-US" sz="1600" b="1">
                          <a:latin typeface="Book Antiqua" panose="02040602050305030304" pitchFamily="18" charset="0"/>
                        </a:rPr>
                        <a:t>most profound inequality in their health care experiences.</a:t>
                      </a:r>
                    </a:p>
                    <a:p>
                      <a:r>
                        <a:rPr lang="en-US" sz="1200">
                          <a:latin typeface="Book Antiqua" panose="02040602050305030304" pitchFamily="18" charset="0"/>
                        </a:rPr>
                        <a:t>H. Disparities by Disability Status Literature Search </a:t>
                      </a:r>
                      <a:r>
                        <a:rPr lang="en-US" sz="1200">
                          <a:latin typeface="Book Antiqua" panose="02040602050305030304" pitchFamily="18" charset="0"/>
                          <a:hlinkClick r:id="rId2"/>
                        </a:rPr>
                        <a:t>https://link.springer.com/article/10.1007%2Fs10995-016-2136-4</a:t>
                      </a:r>
                      <a:r>
                        <a:rPr lang="en-US" sz="1200">
                          <a:latin typeface="Book Antiqua" panose="02040602050305030304" pitchFamily="18" charset="0"/>
                        </a:rPr>
                        <a:t> and https://pubmed.ncbi.nlm.nih.gov/28893818/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8367931"/>
                  </a:ext>
                </a:extLst>
              </a:tr>
            </a:tbl>
          </a:graphicData>
        </a:graphic>
      </p:graphicFrame>
    </p:spTree>
    <p:extLst>
      <p:ext uri="{BB962C8B-B14F-4D97-AF65-F5344CB8AC3E}">
        <p14:creationId xmlns:p14="http://schemas.microsoft.com/office/powerpoint/2010/main" val="40838519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Follow-up items from January</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Continue review of existing measures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3288837"/>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5483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r>
              <a:rPr lang="en-US" dirty="0"/>
              <a:t>The next Taskforce meeting is scheduled for Tuesday, March 23 from 2:00 – 4:00 pm.</a:t>
            </a:r>
          </a:p>
          <a:p>
            <a:r>
              <a:rPr lang="en-US" dirty="0"/>
              <a:t>During that meeting we will plan to discuss:</a:t>
            </a:r>
          </a:p>
          <a:p>
            <a:pPr lvl="1"/>
            <a:r>
              <a:rPr lang="en-US" b="0" dirty="0"/>
              <a:t>Updated Quality Measure Catalogue results</a:t>
            </a:r>
          </a:p>
          <a:p>
            <a:pPr lvl="1"/>
            <a:r>
              <a:rPr lang="en-US" b="0" dirty="0"/>
              <a:t>Follow-up items from the November Taskforce meeting</a:t>
            </a:r>
          </a:p>
          <a:p>
            <a:pPr lvl="1"/>
            <a:r>
              <a:rPr lang="en-US" b="0" dirty="0"/>
              <a:t>Consideration of possible new measures</a:t>
            </a:r>
          </a:p>
          <a:p>
            <a:pPr lvl="1"/>
            <a:endParaRPr lang="en-US" b="0" dirty="0"/>
          </a:p>
          <a:p>
            <a:endParaRPr lang="en-US" dirty="0"/>
          </a:p>
        </p:txBody>
      </p:sp>
    </p:spTree>
    <p:extLst>
      <p:ext uri="{BB962C8B-B14F-4D97-AF65-F5344CB8AC3E}">
        <p14:creationId xmlns:p14="http://schemas.microsoft.com/office/powerpoint/2010/main" val="39876195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0B80-3534-49F8-9723-5AB8706E3FCC}"/>
              </a:ext>
            </a:extLst>
          </p:cNvPr>
          <p:cNvSpPr>
            <a:spLocks noGrp="1"/>
          </p:cNvSpPr>
          <p:nvPr>
            <p:ph type="title"/>
          </p:nvPr>
        </p:nvSpPr>
        <p:spPr/>
        <p:txBody>
          <a:bodyPr/>
          <a:lstStyle/>
          <a:p>
            <a:r>
              <a:rPr lang="en-US"/>
              <a:t>Appendix Slides</a:t>
            </a:r>
          </a:p>
        </p:txBody>
      </p:sp>
    </p:spTree>
    <p:extLst>
      <p:ext uri="{BB962C8B-B14F-4D97-AF65-F5344CB8AC3E}">
        <p14:creationId xmlns:p14="http://schemas.microsoft.com/office/powerpoint/2010/main" val="25933161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735BD-457A-4D56-81A3-27C0964914FA}"/>
              </a:ext>
            </a:extLst>
          </p:cNvPr>
          <p:cNvSpPr>
            <a:spLocks noGrp="1"/>
          </p:cNvSpPr>
          <p:nvPr>
            <p:ph type="ctrTitle"/>
          </p:nvPr>
        </p:nvSpPr>
        <p:spPr/>
        <p:txBody>
          <a:bodyPr>
            <a:normAutofit/>
          </a:bodyPr>
          <a:lstStyle/>
          <a:p>
            <a:r>
              <a:rPr lang="en-US" dirty="0"/>
              <a:t>Race, Ethnicity and Language Data </a:t>
            </a:r>
            <a:endParaRPr lang="en-US" i="1" dirty="0"/>
          </a:p>
        </p:txBody>
      </p:sp>
      <p:sp>
        <p:nvSpPr>
          <p:cNvPr id="3" name="Subtitle 2">
            <a:extLst>
              <a:ext uri="{FF2B5EF4-FFF2-40B4-BE49-F238E27FC236}">
                <a16:creationId xmlns:a16="http://schemas.microsoft.com/office/drawing/2014/main" id="{D91A39D2-45A1-4915-B86E-0EB3767C5406}"/>
              </a:ext>
            </a:extLst>
          </p:cNvPr>
          <p:cNvSpPr>
            <a:spLocks noGrp="1"/>
          </p:cNvSpPr>
          <p:nvPr>
            <p:ph type="subTitle" idx="1"/>
          </p:nvPr>
        </p:nvSpPr>
        <p:spPr/>
        <p:txBody>
          <a:bodyPr/>
          <a:lstStyle/>
          <a:p>
            <a:r>
              <a:rPr lang="en-US" dirty="0"/>
              <a:t>January 2021</a:t>
            </a:r>
          </a:p>
        </p:txBody>
      </p:sp>
      <p:sp>
        <p:nvSpPr>
          <p:cNvPr id="4" name="Slide Number Placeholder 3">
            <a:extLst>
              <a:ext uri="{FF2B5EF4-FFF2-40B4-BE49-F238E27FC236}">
                <a16:creationId xmlns:a16="http://schemas.microsoft.com/office/drawing/2014/main" id="{A5ADF9C4-18CE-488B-9054-E031DB3667C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spTree>
    <p:extLst>
      <p:ext uri="{BB962C8B-B14F-4D97-AF65-F5344CB8AC3E}">
        <p14:creationId xmlns:p14="http://schemas.microsoft.com/office/powerpoint/2010/main" val="109472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CD91B-2B27-424F-BC17-BDFE68901688}"/>
              </a:ext>
            </a:extLst>
          </p:cNvPr>
          <p:cNvSpPr>
            <a:spLocks noGrp="1"/>
          </p:cNvSpPr>
          <p:nvPr>
            <p:ph type="title"/>
          </p:nvPr>
        </p:nvSpPr>
        <p:spPr/>
        <p:txBody>
          <a:bodyPr/>
          <a:lstStyle/>
          <a:p>
            <a:r>
              <a:rPr lang="en-US" dirty="0"/>
              <a:t>Substance Use Treatment Measure Work Group</a:t>
            </a:r>
          </a:p>
        </p:txBody>
      </p:sp>
      <p:sp>
        <p:nvSpPr>
          <p:cNvPr id="3" name="Content Placeholder 2">
            <a:extLst>
              <a:ext uri="{FF2B5EF4-FFF2-40B4-BE49-F238E27FC236}">
                <a16:creationId xmlns:a16="http://schemas.microsoft.com/office/drawing/2014/main" id="{92608CFA-723C-4457-8C1A-D90674ACC947}"/>
              </a:ext>
            </a:extLst>
          </p:cNvPr>
          <p:cNvSpPr>
            <a:spLocks noGrp="1"/>
          </p:cNvSpPr>
          <p:nvPr>
            <p:ph sz="half" idx="1"/>
          </p:nvPr>
        </p:nvSpPr>
        <p:spPr/>
        <p:txBody>
          <a:bodyPr/>
          <a:lstStyle/>
          <a:p>
            <a:pPr>
              <a:spcAft>
                <a:spcPts val="600"/>
              </a:spcAft>
            </a:pPr>
            <a:r>
              <a:rPr lang="en-US" b="0" dirty="0"/>
              <a:t>During the January meeting, we asked Taskforce members to share with us recommendations for subject matter experts to participate in a substance use treatment measure work group.</a:t>
            </a:r>
          </a:p>
          <a:p>
            <a:pPr lvl="1"/>
            <a:r>
              <a:rPr lang="en-US" b="0" dirty="0"/>
              <a:t>This work group will review candidate measures and bring back a recommendation to the Taskforce for measure(s) for inclusion in the 2022 Aligned Measure Set.</a:t>
            </a:r>
          </a:p>
          <a:p>
            <a:r>
              <a:rPr lang="en-US" b="0" dirty="0"/>
              <a:t>Taskforce members requested that we distribute a written request.  We shared our request with you on February 8</a:t>
            </a:r>
            <a:r>
              <a:rPr lang="en-US" b="0" baseline="30000" dirty="0"/>
              <a:t>th</a:t>
            </a:r>
            <a:r>
              <a:rPr lang="en-US" b="0" dirty="0"/>
              <a:t>. </a:t>
            </a:r>
          </a:p>
          <a:p>
            <a:r>
              <a:rPr lang="en-US" b="0" dirty="0"/>
              <a:t>We received recommendations and will begin outreach to the experts to confirm their interest in participation </a:t>
            </a:r>
            <a:r>
              <a:rPr lang="en-US" b="0"/>
              <a:t>and schedule </a:t>
            </a:r>
            <a:r>
              <a:rPr lang="en-US" b="0" dirty="0"/>
              <a:t>a work group meeting for March. </a:t>
            </a:r>
          </a:p>
        </p:txBody>
      </p:sp>
    </p:spTree>
    <p:extLst>
      <p:ext uri="{BB962C8B-B14F-4D97-AF65-F5344CB8AC3E}">
        <p14:creationId xmlns:p14="http://schemas.microsoft.com/office/powerpoint/2010/main" val="926121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A1BCC-6E5C-4F49-BC2E-152284D08B7A}"/>
              </a:ext>
            </a:extLst>
          </p:cNvPr>
          <p:cNvSpPr>
            <a:spLocks noGrp="1"/>
          </p:cNvSpPr>
          <p:nvPr>
            <p:ph type="ctrTitle"/>
          </p:nvPr>
        </p:nvSpPr>
        <p:spPr/>
        <p:txBody>
          <a:bodyPr/>
          <a:lstStyle/>
          <a:p>
            <a:r>
              <a:rPr lang="en-US" dirty="0"/>
              <a:t>Hypertension Data </a:t>
            </a:r>
          </a:p>
        </p:txBody>
      </p:sp>
      <p:sp>
        <p:nvSpPr>
          <p:cNvPr id="3" name="Subtitle 2">
            <a:extLst>
              <a:ext uri="{FF2B5EF4-FFF2-40B4-BE49-F238E27FC236}">
                <a16:creationId xmlns:a16="http://schemas.microsoft.com/office/drawing/2014/main" id="{5505EC71-49F8-4D08-9211-B9E45C7587CA}"/>
              </a:ext>
            </a:extLst>
          </p:cNvPr>
          <p:cNvSpPr>
            <a:spLocks noGrp="1"/>
          </p:cNvSpPr>
          <p:nvPr>
            <p:ph type="subTitle" idx="1"/>
          </p:nvPr>
        </p:nvSpPr>
        <p:spPr/>
        <p:txBody>
          <a:bodyPr/>
          <a:lstStyle/>
          <a:p>
            <a:r>
              <a:rPr lang="en-US" dirty="0"/>
              <a:t>Childhood Immunizations </a:t>
            </a:r>
          </a:p>
        </p:txBody>
      </p:sp>
      <p:sp>
        <p:nvSpPr>
          <p:cNvPr id="4" name="Slide Number Placeholder 3">
            <a:extLst>
              <a:ext uri="{FF2B5EF4-FFF2-40B4-BE49-F238E27FC236}">
                <a16:creationId xmlns:a16="http://schemas.microsoft.com/office/drawing/2014/main" id="{9630E643-E985-4889-980D-DED98493BF2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spTree>
    <p:extLst>
      <p:ext uri="{BB962C8B-B14F-4D97-AF65-F5344CB8AC3E}">
        <p14:creationId xmlns:p14="http://schemas.microsoft.com/office/powerpoint/2010/main" val="263401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365F-5D97-4936-A28A-B70050174B10}"/>
              </a:ext>
            </a:extLst>
          </p:cNvPr>
          <p:cNvSpPr>
            <a:spLocks noGrp="1"/>
          </p:cNvSpPr>
          <p:nvPr>
            <p:ph type="title"/>
          </p:nvPr>
        </p:nvSpPr>
        <p:spPr/>
        <p:txBody>
          <a:bodyPr/>
          <a:lstStyle/>
          <a:p>
            <a:pPr algn="ctr"/>
            <a:r>
              <a:rPr lang="en-US" sz="3600" b="0" i="0" u="none" strike="noStrike" dirty="0">
                <a:solidFill>
                  <a:srgbClr val="000000"/>
                </a:solidFill>
                <a:effectLst/>
                <a:latin typeface="Calibri" panose="020F0502020204030204" pitchFamily="34" charset="0"/>
              </a:rPr>
              <a:t>HTN Patient Distribution by Race</a:t>
            </a:r>
            <a:r>
              <a:rPr lang="en-US" dirty="0"/>
              <a:t> </a:t>
            </a:r>
          </a:p>
        </p:txBody>
      </p:sp>
      <p:sp>
        <p:nvSpPr>
          <p:cNvPr id="3" name="Slide Number Placeholder 2">
            <a:extLst>
              <a:ext uri="{FF2B5EF4-FFF2-40B4-BE49-F238E27FC236}">
                <a16:creationId xmlns:a16="http://schemas.microsoft.com/office/drawing/2014/main" id="{BD51BA1B-9922-4FB0-A4AD-C5BA06FFAB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CD21CF1C-DD8E-4D19-8837-2ACFD691CDCC}"/>
              </a:ext>
            </a:extLst>
          </p:cNvPr>
          <p:cNvGraphicFramePr>
            <a:graphicFrameLocks noGrp="1"/>
          </p:cNvGraphicFramePr>
          <p:nvPr>
            <p:ph sz="quarter" idx="13"/>
          </p:nvPr>
        </p:nvGraphicFramePr>
        <p:xfrm>
          <a:off x="300038" y="1547813"/>
          <a:ext cx="8518525"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0457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5A22-CA46-4BE6-A7F8-F28EE8FB2CC2}"/>
              </a:ext>
            </a:extLst>
          </p:cNvPr>
          <p:cNvSpPr>
            <a:spLocks noGrp="1"/>
          </p:cNvSpPr>
          <p:nvPr>
            <p:ph type="title"/>
          </p:nvPr>
        </p:nvSpPr>
        <p:spPr/>
        <p:txBody>
          <a:bodyPr>
            <a:normAutofit/>
          </a:bodyPr>
          <a:lstStyle/>
          <a:p>
            <a:r>
              <a:rPr lang="en-US" sz="2800" dirty="0"/>
              <a:t>Members With Controlled BP: Distribution by Race</a:t>
            </a:r>
          </a:p>
        </p:txBody>
      </p:sp>
      <p:sp>
        <p:nvSpPr>
          <p:cNvPr id="3" name="Slide Number Placeholder 2">
            <a:extLst>
              <a:ext uri="{FF2B5EF4-FFF2-40B4-BE49-F238E27FC236}">
                <a16:creationId xmlns:a16="http://schemas.microsoft.com/office/drawing/2014/main" id="{CD74C81E-6730-4B24-8F48-4F29A75BB2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mc:AlternateContent xmlns:mc="http://schemas.openxmlformats.org/markup-compatibility/2006" xmlns:cx2="http://schemas.microsoft.com/office/drawing/2015/10/21/chartex">
        <mc:Choice Requires="cx2">
          <p:graphicFrame>
            <p:nvGraphicFramePr>
              <p:cNvPr id="5" name="Content Placeholder 4">
                <a:extLst>
                  <a:ext uri="{FF2B5EF4-FFF2-40B4-BE49-F238E27FC236}">
                    <a16:creationId xmlns:a16="http://schemas.microsoft.com/office/drawing/2014/main" id="{AB019207-05A4-41E1-BF43-584AC05D02BB}"/>
                  </a:ext>
                </a:extLst>
              </p:cNvPr>
              <p:cNvGraphicFramePr>
                <a:graphicFrameLocks noGrp="1"/>
              </p:cNvGraphicFramePr>
              <p:nvPr>
                <p:ph sz="quarter" idx="13"/>
              </p:nvPr>
            </p:nvGraphicFramePr>
            <p:xfrm>
              <a:off x="300038" y="1547813"/>
              <a:ext cx="8518525" cy="466407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ontent Placeholder 4">
                <a:extLst>
                  <a:ext uri="{FF2B5EF4-FFF2-40B4-BE49-F238E27FC236}">
                    <a16:creationId xmlns:a16="http://schemas.microsoft.com/office/drawing/2014/main" id="{AB019207-05A4-41E1-BF43-584AC05D02BB}"/>
                  </a:ext>
                </a:extLst>
              </p:cNvPr>
              <p:cNvPicPr>
                <a:picLocks noGrp="1" noRot="1" noChangeAspect="1" noMove="1" noResize="1" noEditPoints="1" noAdjustHandles="1" noChangeArrowheads="1" noChangeShapeType="1"/>
              </p:cNvPicPr>
              <p:nvPr/>
            </p:nvPicPr>
            <p:blipFill>
              <a:blip r:embed="rId3"/>
              <a:stretch>
                <a:fillRect/>
              </a:stretch>
            </p:blipFill>
            <p:spPr>
              <a:xfrm>
                <a:off x="300038" y="1547813"/>
                <a:ext cx="8518525" cy="4664075"/>
              </a:xfrm>
              <a:prstGeom prst="rect">
                <a:avLst/>
              </a:prstGeom>
            </p:spPr>
          </p:pic>
        </mc:Fallback>
      </mc:AlternateContent>
    </p:spTree>
    <p:extLst>
      <p:ext uri="{BB962C8B-B14F-4D97-AF65-F5344CB8AC3E}">
        <p14:creationId xmlns:p14="http://schemas.microsoft.com/office/powerpoint/2010/main" val="2003085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0B1DDA-37AE-496F-846A-4CC58671F849}"/>
              </a:ext>
            </a:extLst>
          </p:cNvPr>
          <p:cNvSpPr>
            <a:spLocks noGrp="1"/>
          </p:cNvSpPr>
          <p:nvPr>
            <p:ph type="title"/>
          </p:nvPr>
        </p:nvSpPr>
        <p:spPr>
          <a:xfrm>
            <a:off x="299439" y="316713"/>
            <a:ext cx="8519123" cy="1143000"/>
          </a:xfrm>
        </p:spPr>
        <p:txBody>
          <a:bodyPr>
            <a:normAutofit fontScale="90000"/>
          </a:bodyPr>
          <a:lstStyle/>
          <a:p>
            <a:r>
              <a:rPr lang="en-US" sz="3600" dirty="0"/>
              <a:t>Proportion of Members With Controlled BP within Each Race:</a:t>
            </a:r>
            <a:endParaRPr lang="en-US" dirty="0"/>
          </a:p>
        </p:txBody>
      </p:sp>
      <p:sp>
        <p:nvSpPr>
          <p:cNvPr id="3" name="Slide Number Placeholder 2">
            <a:extLst>
              <a:ext uri="{FF2B5EF4-FFF2-40B4-BE49-F238E27FC236}">
                <a16:creationId xmlns:a16="http://schemas.microsoft.com/office/drawing/2014/main" id="{F45ED4AD-8C2D-4B77-B07B-795FC1562B62}"/>
              </a:ext>
            </a:extLst>
          </p:cNvPr>
          <p:cNvSpPr>
            <a:spLocks noGrp="1"/>
          </p:cNvSpPr>
          <p:nvPr>
            <p:ph type="sldNum" sz="quarter" idx="12"/>
          </p:nvPr>
        </p:nvSpPr>
        <p:spPr>
          <a:xfrm>
            <a:off x="6934352" y="6419459"/>
            <a:ext cx="21336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43</a:t>
            </a:fld>
            <a:endParaRPr kumimoji="0" lang="en-US" sz="1400" b="0" i="0" u="none" strike="noStrike" kern="1200" cap="none" spc="0" normalizeH="0" baseline="0" noProof="0">
              <a:ln>
                <a:noFill/>
              </a:ln>
              <a:solidFill>
                <a:srgbClr val="7F7F7F"/>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4198716B-698C-4DDD-8AC0-164F616D5546}"/>
              </a:ext>
            </a:extLst>
          </p:cNvPr>
          <p:cNvGraphicFramePr>
            <a:graphicFrameLocks noGrp="1"/>
          </p:cNvGraphicFramePr>
          <p:nvPr>
            <p:ph sz="quarter" idx="13"/>
          </p:nvPr>
        </p:nvGraphicFramePr>
        <p:xfrm>
          <a:off x="300038" y="1547813"/>
          <a:ext cx="8518525"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7751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D2E7-BAD4-43F2-BB03-A0FFAB079D9D}"/>
              </a:ext>
            </a:extLst>
          </p:cNvPr>
          <p:cNvSpPr>
            <a:spLocks noGrp="1"/>
          </p:cNvSpPr>
          <p:nvPr>
            <p:ph type="ctrTitle"/>
          </p:nvPr>
        </p:nvSpPr>
        <p:spPr/>
        <p:txBody>
          <a:bodyPr/>
          <a:lstStyle/>
          <a:p>
            <a:r>
              <a:rPr lang="en-US" dirty="0"/>
              <a:t>Immunization Data</a:t>
            </a:r>
          </a:p>
        </p:txBody>
      </p:sp>
      <p:sp>
        <p:nvSpPr>
          <p:cNvPr id="4" name="Slide Number Placeholder 3">
            <a:extLst>
              <a:ext uri="{FF2B5EF4-FFF2-40B4-BE49-F238E27FC236}">
                <a16:creationId xmlns:a16="http://schemas.microsoft.com/office/drawing/2014/main" id="{2D26F43F-39DE-4740-BC52-B8268AE9780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spTree>
    <p:extLst>
      <p:ext uri="{BB962C8B-B14F-4D97-AF65-F5344CB8AC3E}">
        <p14:creationId xmlns:p14="http://schemas.microsoft.com/office/powerpoint/2010/main" val="3372783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C1E016-4B24-4680-81B1-4522CF44372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5C56FD7A-37C7-4F77-8FA4-92690F2EDA80}"/>
              </a:ext>
            </a:extLst>
          </p:cNvPr>
          <p:cNvGraphicFramePr>
            <a:graphicFrameLocks/>
          </p:cNvGraphicFramePr>
          <p:nvPr/>
        </p:nvGraphicFramePr>
        <p:xfrm>
          <a:off x="747712" y="3695698"/>
          <a:ext cx="7115175" cy="20669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937FB07-EFC6-4933-A465-894BADA55223}"/>
              </a:ext>
            </a:extLst>
          </p:cNvPr>
          <p:cNvSpPr txBox="1"/>
          <p:nvPr/>
        </p:nvSpPr>
        <p:spPr>
          <a:xfrm>
            <a:off x="714375" y="5766351"/>
            <a:ext cx="7181850"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Among 1,758 Hispanic/Latinx children aged 1-3 years old, 74% have completed their immunizations by the age of 2 compared to 59% of 802 non-Hispanic children.</a:t>
            </a:r>
          </a:p>
        </p:txBody>
      </p:sp>
      <p:sp>
        <p:nvSpPr>
          <p:cNvPr id="9" name="TextBox 8">
            <a:extLst>
              <a:ext uri="{FF2B5EF4-FFF2-40B4-BE49-F238E27FC236}">
                <a16:creationId xmlns:a16="http://schemas.microsoft.com/office/drawing/2014/main" id="{4C479412-225B-4643-9235-4D00A4D81982}"/>
              </a:ext>
            </a:extLst>
          </p:cNvPr>
          <p:cNvSpPr txBox="1"/>
          <p:nvPr/>
        </p:nvSpPr>
        <p:spPr>
          <a:xfrm>
            <a:off x="714375" y="2873110"/>
            <a:ext cx="7181850" cy="6924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Of the 4021 children aged 1-3 years old, Asian members and White members have the highest percentage of children who completed their immunizations by the age of 2 (74% &amp; 69% respectively).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 Black/African American members have the second lowest, at 48%</a:t>
            </a:r>
          </a:p>
        </p:txBody>
      </p:sp>
      <p:graphicFrame>
        <p:nvGraphicFramePr>
          <p:cNvPr id="10" name="Chart 9">
            <a:extLst>
              <a:ext uri="{FF2B5EF4-FFF2-40B4-BE49-F238E27FC236}">
                <a16:creationId xmlns:a16="http://schemas.microsoft.com/office/drawing/2014/main" id="{E9C77620-4B62-496E-9D86-110BD27CF297}"/>
              </a:ext>
            </a:extLst>
          </p:cNvPr>
          <p:cNvGraphicFramePr>
            <a:graphicFrameLocks/>
          </p:cNvGraphicFramePr>
          <p:nvPr/>
        </p:nvGraphicFramePr>
        <p:xfrm>
          <a:off x="747712" y="609599"/>
          <a:ext cx="7181850" cy="225742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2FA96F1-B911-4B27-B768-3368350C220C}"/>
              </a:ext>
            </a:extLst>
          </p:cNvPr>
          <p:cNvSpPr txBox="1"/>
          <p:nvPr/>
        </p:nvSpPr>
        <p:spPr>
          <a:xfrm>
            <a:off x="2938462" y="693587"/>
            <a:ext cx="71818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solidFill>
                <a:effectLst/>
                <a:uLnTx/>
                <a:uFillTx/>
                <a:latin typeface="Calibri"/>
                <a:ea typeface="+mn-ea"/>
                <a:cs typeface="+mn-cs"/>
              </a:rPr>
              <a:t>Immunization by Race (n = 4,021)</a:t>
            </a:r>
          </a:p>
        </p:txBody>
      </p:sp>
      <p:sp>
        <p:nvSpPr>
          <p:cNvPr id="12" name="TextBox 11">
            <a:extLst>
              <a:ext uri="{FF2B5EF4-FFF2-40B4-BE49-F238E27FC236}">
                <a16:creationId xmlns:a16="http://schemas.microsoft.com/office/drawing/2014/main" id="{0EF5370E-C879-4D2C-8987-1573B882B496}"/>
              </a:ext>
            </a:extLst>
          </p:cNvPr>
          <p:cNvSpPr txBox="1"/>
          <p:nvPr/>
        </p:nvSpPr>
        <p:spPr>
          <a:xfrm>
            <a:off x="2709862" y="3778271"/>
            <a:ext cx="7181850"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solidFill>
                <a:effectLst/>
                <a:uLnTx/>
                <a:uFillTx/>
                <a:latin typeface="Calibri"/>
                <a:ea typeface="+mn-ea"/>
                <a:cs typeface="+mn-cs"/>
              </a:rPr>
              <a:t>Immunization by Ethnicity (n = 4,021)</a:t>
            </a:r>
          </a:p>
        </p:txBody>
      </p:sp>
    </p:spTree>
    <p:extLst>
      <p:ext uri="{BB962C8B-B14F-4D97-AF65-F5344CB8AC3E}">
        <p14:creationId xmlns:p14="http://schemas.microsoft.com/office/powerpoint/2010/main" val="1201535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3C208-DD7E-417C-A725-E92AE3138BF2}"/>
              </a:ext>
            </a:extLst>
          </p:cNvPr>
          <p:cNvSpPr>
            <a:spLocks noGrp="1"/>
          </p:cNvSpPr>
          <p:nvPr>
            <p:ph type="ctrTitle"/>
          </p:nvPr>
        </p:nvSpPr>
        <p:spPr/>
        <p:txBody>
          <a:bodyPr/>
          <a:lstStyle/>
          <a:p>
            <a:r>
              <a:rPr lang="en-US" dirty="0"/>
              <a:t>Quality Data</a:t>
            </a:r>
          </a:p>
        </p:txBody>
      </p:sp>
      <p:sp>
        <p:nvSpPr>
          <p:cNvPr id="3" name="Subtitle 2">
            <a:extLst>
              <a:ext uri="{FF2B5EF4-FFF2-40B4-BE49-F238E27FC236}">
                <a16:creationId xmlns:a16="http://schemas.microsoft.com/office/drawing/2014/main" id="{51FA331B-F72D-42C2-9E7D-BA789DA57416}"/>
              </a:ext>
            </a:extLst>
          </p:cNvPr>
          <p:cNvSpPr>
            <a:spLocks noGrp="1"/>
          </p:cNvSpPr>
          <p:nvPr>
            <p:ph type="subTitle" idx="1"/>
          </p:nvPr>
        </p:nvSpPr>
        <p:spPr/>
        <p:txBody>
          <a:bodyPr/>
          <a:lstStyle/>
          <a:p>
            <a:r>
              <a:rPr lang="en-US" dirty="0"/>
              <a:t>Health–related Social Needs Screening</a:t>
            </a:r>
          </a:p>
        </p:txBody>
      </p:sp>
      <p:sp>
        <p:nvSpPr>
          <p:cNvPr id="4" name="Slide Number Placeholder 3">
            <a:extLst>
              <a:ext uri="{FF2B5EF4-FFF2-40B4-BE49-F238E27FC236}">
                <a16:creationId xmlns:a16="http://schemas.microsoft.com/office/drawing/2014/main" id="{5BAD1CFC-16A8-4C77-B01A-DDA5828665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spTree>
    <p:extLst>
      <p:ext uri="{BB962C8B-B14F-4D97-AF65-F5344CB8AC3E}">
        <p14:creationId xmlns:p14="http://schemas.microsoft.com/office/powerpoint/2010/main" val="41324529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F4C0-D4F7-4E5B-B694-0DB30E3C3475}"/>
              </a:ext>
            </a:extLst>
          </p:cNvPr>
          <p:cNvSpPr>
            <a:spLocks noGrp="1"/>
          </p:cNvSpPr>
          <p:nvPr>
            <p:ph type="title"/>
          </p:nvPr>
        </p:nvSpPr>
        <p:spPr/>
        <p:txBody>
          <a:bodyPr>
            <a:normAutofit fontScale="90000"/>
          </a:bodyPr>
          <a:lstStyle/>
          <a:p>
            <a:r>
              <a:rPr lang="en-US" dirty="0"/>
              <a:t>Race Data from Health-related Social Needs Screening</a:t>
            </a:r>
          </a:p>
        </p:txBody>
      </p:sp>
      <p:sp>
        <p:nvSpPr>
          <p:cNvPr id="3" name="Slide Number Placeholder 2">
            <a:extLst>
              <a:ext uri="{FF2B5EF4-FFF2-40B4-BE49-F238E27FC236}">
                <a16:creationId xmlns:a16="http://schemas.microsoft.com/office/drawing/2014/main" id="{A4CBED7F-4BC0-438C-ABBC-A38008EE34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graphicFrame>
        <p:nvGraphicFramePr>
          <p:cNvPr id="35" name="Chart 34">
            <a:extLst>
              <a:ext uri="{FF2B5EF4-FFF2-40B4-BE49-F238E27FC236}">
                <a16:creationId xmlns:a16="http://schemas.microsoft.com/office/drawing/2014/main" id="{120BF933-4DFE-4875-ACA6-D3998C5CA2A4}"/>
              </a:ext>
            </a:extLst>
          </p:cNvPr>
          <p:cNvGraphicFramePr>
            <a:graphicFrameLocks/>
          </p:cNvGraphicFramePr>
          <p:nvPr/>
        </p:nvGraphicFramePr>
        <p:xfrm>
          <a:off x="-971842" y="1657895"/>
          <a:ext cx="7353299" cy="4733925"/>
        </p:xfrm>
        <a:graphic>
          <a:graphicData uri="http://schemas.openxmlformats.org/drawingml/2006/chart">
            <c:chart xmlns:c="http://schemas.openxmlformats.org/drawingml/2006/chart" xmlns:r="http://schemas.openxmlformats.org/officeDocument/2006/relationships" r:id="rId2"/>
          </a:graphicData>
        </a:graphic>
      </p:graphicFrame>
      <p:sp>
        <p:nvSpPr>
          <p:cNvPr id="37" name="TextBox 36">
            <a:extLst>
              <a:ext uri="{FF2B5EF4-FFF2-40B4-BE49-F238E27FC236}">
                <a16:creationId xmlns:a16="http://schemas.microsoft.com/office/drawing/2014/main" id="{26D723EF-2E9F-4596-BBF3-FCAC96519B56}"/>
              </a:ext>
            </a:extLst>
          </p:cNvPr>
          <p:cNvSpPr txBox="1"/>
          <p:nvPr/>
        </p:nvSpPr>
        <p:spPr>
          <a:xfrm>
            <a:off x="5191125" y="3528343"/>
            <a:ext cx="3676650"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distribution of C3 members who received HRSN screening across 9 health centers is consistent with the distribution of C3 members by Race. This analysis does not detect any inequities in the administration of the screening across races. However, the absence of the other 9 health centers may be skewing the data.</a:t>
            </a:r>
          </a:p>
        </p:txBody>
      </p:sp>
      <p:cxnSp>
        <p:nvCxnSpPr>
          <p:cNvPr id="7" name="Straight Connector 6">
            <a:extLst>
              <a:ext uri="{FF2B5EF4-FFF2-40B4-BE49-F238E27FC236}">
                <a16:creationId xmlns:a16="http://schemas.microsoft.com/office/drawing/2014/main" id="{D8227FE0-37D1-4623-8356-847BB425051D}"/>
              </a:ext>
            </a:extLst>
          </p:cNvPr>
          <p:cNvCxnSpPr>
            <a:cxnSpLocks/>
          </p:cNvCxnSpPr>
          <p:nvPr/>
        </p:nvCxnSpPr>
        <p:spPr>
          <a:xfrm flipH="1">
            <a:off x="2640697" y="1623425"/>
            <a:ext cx="64110" cy="233922"/>
          </a:xfrm>
          <a:prstGeom prst="line">
            <a:avLst/>
          </a:prstGeom>
          <a:ln w="3175">
            <a:solidFill>
              <a:srgbClr val="2C4D75"/>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D9AAEE1-571E-4B12-BB24-3415E911531F}"/>
              </a:ext>
            </a:extLst>
          </p:cNvPr>
          <p:cNvSpPr txBox="1"/>
          <p:nvPr/>
        </p:nvSpPr>
        <p:spPr>
          <a:xfrm>
            <a:off x="2024366" y="1415234"/>
            <a:ext cx="229433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rgbClr val="2C4D75"/>
                </a:solidFill>
                <a:effectLst/>
                <a:uLnTx/>
                <a:uFillTx/>
                <a:latin typeface="Calibri"/>
                <a:ea typeface="+mn-ea"/>
                <a:cs typeface="+mn-cs"/>
              </a:rPr>
              <a:t>More than one race </a:t>
            </a:r>
            <a:r>
              <a:rPr kumimoji="0" lang="en-US" sz="1050" b="1" i="0" u="none" strike="noStrike" kern="1200" cap="none" spc="0" normalizeH="0" baseline="0" noProof="0" dirty="0">
                <a:ln>
                  <a:noFill/>
                </a:ln>
                <a:solidFill>
                  <a:srgbClr val="2C4D75"/>
                </a:solidFill>
                <a:effectLst/>
                <a:uLnTx/>
                <a:uFillTx/>
                <a:latin typeface="Calibri"/>
                <a:ea typeface="+mn-ea"/>
                <a:cs typeface="+mn-cs"/>
              </a:rPr>
              <a:t>2%</a:t>
            </a:r>
          </a:p>
        </p:txBody>
      </p:sp>
    </p:spTree>
    <p:extLst>
      <p:ext uri="{BB962C8B-B14F-4D97-AF65-F5344CB8AC3E}">
        <p14:creationId xmlns:p14="http://schemas.microsoft.com/office/powerpoint/2010/main" val="3823003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B9B1DD-DB34-4A77-9B02-1C33B19D42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45E94680-3F63-40E0-B0BF-950D804A9350}"/>
              </a:ext>
            </a:extLst>
          </p:cNvPr>
          <p:cNvGraphicFramePr>
            <a:graphicFrameLocks/>
          </p:cNvGraphicFramePr>
          <p:nvPr/>
        </p:nvGraphicFramePr>
        <p:xfrm>
          <a:off x="2189747" y="1605992"/>
          <a:ext cx="7743525" cy="44211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43862FF-CB06-4C54-A4D7-243EC22A74C1}"/>
              </a:ext>
            </a:extLst>
          </p:cNvPr>
          <p:cNvSpPr txBox="1"/>
          <p:nvPr/>
        </p:nvSpPr>
        <p:spPr>
          <a:xfrm>
            <a:off x="481164" y="3718843"/>
            <a:ext cx="3195486"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The distribution of C3 members who received HRSN screening across 9 health centers is consistent with the distribution of C3 members by Ethnicity. This analysis does not detect any inequities in the administration of the screening across ethnicities.</a:t>
            </a:r>
          </a:p>
        </p:txBody>
      </p:sp>
      <p:sp>
        <p:nvSpPr>
          <p:cNvPr id="10" name="Title 1">
            <a:extLst>
              <a:ext uri="{FF2B5EF4-FFF2-40B4-BE49-F238E27FC236}">
                <a16:creationId xmlns:a16="http://schemas.microsoft.com/office/drawing/2014/main" id="{3587758C-5062-48B7-9B8F-8E14AC97A726}"/>
              </a:ext>
            </a:extLst>
          </p:cNvPr>
          <p:cNvSpPr>
            <a:spLocks noGrp="1"/>
          </p:cNvSpPr>
          <p:nvPr>
            <p:ph type="title"/>
          </p:nvPr>
        </p:nvSpPr>
        <p:spPr>
          <a:xfrm>
            <a:off x="300038" y="317500"/>
            <a:ext cx="8518525" cy="1143000"/>
          </a:xfrm>
        </p:spPr>
        <p:txBody>
          <a:bodyPr>
            <a:normAutofit fontScale="90000"/>
          </a:bodyPr>
          <a:lstStyle/>
          <a:p>
            <a:r>
              <a:rPr lang="en-US" dirty="0"/>
              <a:t>Ethnicity Data from Health-related Social Needs Screening</a:t>
            </a:r>
          </a:p>
        </p:txBody>
      </p:sp>
      <p:cxnSp>
        <p:nvCxnSpPr>
          <p:cNvPr id="11" name="Straight Connector 10">
            <a:extLst>
              <a:ext uri="{FF2B5EF4-FFF2-40B4-BE49-F238E27FC236}">
                <a16:creationId xmlns:a16="http://schemas.microsoft.com/office/drawing/2014/main" id="{B7648869-B5E6-4531-805B-A2A31EC13258}"/>
              </a:ext>
            </a:extLst>
          </p:cNvPr>
          <p:cNvCxnSpPr>
            <a:cxnSpLocks/>
          </p:cNvCxnSpPr>
          <p:nvPr/>
        </p:nvCxnSpPr>
        <p:spPr>
          <a:xfrm>
            <a:off x="6099048" y="1554480"/>
            <a:ext cx="1" cy="233922"/>
          </a:xfrm>
          <a:prstGeom prst="line">
            <a:avLst/>
          </a:prstGeom>
          <a:ln w="3175">
            <a:solidFill>
              <a:srgbClr val="4F81BD"/>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C435101-B9D3-44B3-909F-CF607B017641}"/>
              </a:ext>
            </a:extLst>
          </p:cNvPr>
          <p:cNvSpPr txBox="1"/>
          <p:nvPr/>
        </p:nvSpPr>
        <p:spPr>
          <a:xfrm>
            <a:off x="5385233" y="1357541"/>
            <a:ext cx="187074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rgbClr val="4F81BD"/>
                </a:solidFill>
                <a:effectLst/>
                <a:uLnTx/>
                <a:uFillTx/>
                <a:latin typeface="Calibri"/>
                <a:ea typeface="+mn-ea"/>
                <a:cs typeface="+mn-cs"/>
              </a:rPr>
              <a:t>Other/Undetermined 4% </a:t>
            </a:r>
          </a:p>
        </p:txBody>
      </p:sp>
    </p:spTree>
    <p:extLst>
      <p:ext uri="{BB962C8B-B14F-4D97-AF65-F5344CB8AC3E}">
        <p14:creationId xmlns:p14="http://schemas.microsoft.com/office/powerpoint/2010/main" val="1697296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BD54F2-1727-4920-9B04-B3EFD2850A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8E988-FB04-AB4E-BE5A-59F242AF7F7A}" type="slidenum">
              <a:rPr kumimoji="0" lang="en-US" sz="1400" b="0" i="0" u="none" strike="noStrike" kern="1200" cap="none" spc="0" normalizeH="0" baseline="0" noProof="0" smtClean="0">
                <a:ln>
                  <a:noFill/>
                </a:ln>
                <a:solidFill>
                  <a:srgbClr val="7F7F7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srgbClr val="7F7F7F"/>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3854A782-74F8-4039-9D96-386CCB0A823E}"/>
              </a:ext>
            </a:extLst>
          </p:cNvPr>
          <p:cNvGraphicFramePr>
            <a:graphicFrameLocks/>
          </p:cNvGraphicFramePr>
          <p:nvPr/>
        </p:nvGraphicFramePr>
        <p:xfrm>
          <a:off x="590550" y="1756675"/>
          <a:ext cx="7753350" cy="2736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B1F2A50-B3F1-4C2B-B958-322E7E6FD287}"/>
              </a:ext>
            </a:extLst>
          </p:cNvPr>
          <p:cNvSpPr txBox="1"/>
          <p:nvPr/>
        </p:nvSpPr>
        <p:spPr>
          <a:xfrm>
            <a:off x="1495578" y="735948"/>
            <a:ext cx="650557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851AA"/>
                </a:solidFill>
                <a:effectLst/>
                <a:uLnTx/>
                <a:uFillTx/>
                <a:latin typeface="Calibri"/>
                <a:ea typeface="+mn-ea"/>
                <a:cs typeface="+mn-cs"/>
              </a:rPr>
              <a:t>NUMBER OF C3 MEMBERS WHO RECEIVED HEALTH–RELATED SOCIAL NEEDS SCREENING AS A PERCENTAGE OF ALL MEMBERS SEEN BY THE 9 HEALTH CENTERS THIS YEAR</a:t>
            </a:r>
          </a:p>
        </p:txBody>
      </p:sp>
      <p:sp>
        <p:nvSpPr>
          <p:cNvPr id="9" name="TextBox 8">
            <a:extLst>
              <a:ext uri="{FF2B5EF4-FFF2-40B4-BE49-F238E27FC236}">
                <a16:creationId xmlns:a16="http://schemas.microsoft.com/office/drawing/2014/main" id="{10B9AC67-CC59-42DE-9AF9-57630DED6B07}"/>
              </a:ext>
            </a:extLst>
          </p:cNvPr>
          <p:cNvSpPr txBox="1"/>
          <p:nvPr/>
        </p:nvSpPr>
        <p:spPr>
          <a:xfrm>
            <a:off x="361950" y="4670555"/>
            <a:ext cx="798195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Among all black/African American members seen across the 9 health centers this year, 27%  received HRSN screening. The percentage among members with more than one race is 23% and among white members, 21%.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This analysis confirms the non-existence of disparities in HRSN screenings across race only among the nine health centers and not C3, given the absence of half of health centers</a:t>
            </a:r>
          </a:p>
        </p:txBody>
      </p:sp>
    </p:spTree>
    <p:extLst>
      <p:ext uri="{BB962C8B-B14F-4D97-AF65-F5344CB8AC3E}">
        <p14:creationId xmlns:p14="http://schemas.microsoft.com/office/powerpoint/2010/main" val="83020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B7DD-5ABA-4ED8-9335-6F6253F5E2DD}"/>
              </a:ext>
            </a:extLst>
          </p:cNvPr>
          <p:cNvSpPr>
            <a:spLocks noGrp="1"/>
          </p:cNvSpPr>
          <p:nvPr>
            <p:ph type="title"/>
          </p:nvPr>
        </p:nvSpPr>
        <p:spPr/>
        <p:txBody>
          <a:bodyPr/>
          <a:lstStyle/>
          <a:p>
            <a:r>
              <a:rPr lang="en-US" dirty="0"/>
              <a:t>Measure Use in Other Programs to Inform Culling Decision</a:t>
            </a:r>
          </a:p>
        </p:txBody>
      </p:sp>
      <p:sp>
        <p:nvSpPr>
          <p:cNvPr id="3" name="Content Placeholder 2">
            <a:extLst>
              <a:ext uri="{FF2B5EF4-FFF2-40B4-BE49-F238E27FC236}">
                <a16:creationId xmlns:a16="http://schemas.microsoft.com/office/drawing/2014/main" id="{E34AE0AD-D01C-4509-AFA3-54C1B8BD63D2}"/>
              </a:ext>
            </a:extLst>
          </p:cNvPr>
          <p:cNvSpPr>
            <a:spLocks noGrp="1"/>
          </p:cNvSpPr>
          <p:nvPr>
            <p:ph sz="half" idx="1"/>
          </p:nvPr>
        </p:nvSpPr>
        <p:spPr>
          <a:xfrm>
            <a:off x="477130" y="1456006"/>
            <a:ext cx="8386454" cy="4556234"/>
          </a:xfrm>
        </p:spPr>
        <p:txBody>
          <a:bodyPr/>
          <a:lstStyle/>
          <a:p>
            <a:r>
              <a:rPr lang="en-US" b="0" dirty="0"/>
              <a:t>During the January meeting, we asked if the Taskforce recommended establishing parameters for either the total or maximum number of measures in the Menu Set (currently we have 21 measures in the Menu).</a:t>
            </a:r>
          </a:p>
          <a:p>
            <a:r>
              <a:rPr lang="en-US" b="0" dirty="0"/>
              <a:t>There was some interest in considering a maximum number of measures for payers to use in their contracts with ACOs, and a member of the Taskforce requested information on how many measures are used in federal programs to inform further discussion.</a:t>
            </a:r>
          </a:p>
          <a:p>
            <a:r>
              <a:rPr lang="en-US" b="0" dirty="0"/>
              <a:t>Taskforce staff recommend that the Taskforce add the following statement to the implementation parameters: “As a principle, contracts should strive for parsimony, and that equates to limiting the number of measures within a contract between X and Y measures.”</a:t>
            </a:r>
          </a:p>
          <a:p>
            <a:pPr lvl="1"/>
            <a:r>
              <a:rPr lang="en-US" b="0" dirty="0"/>
              <a:t>To help inform the recommended size range, Taskforce staff reviewed the following measure sets that are used for accountability purposes.</a:t>
            </a:r>
          </a:p>
          <a:p>
            <a:endParaRPr lang="en-US" dirty="0"/>
          </a:p>
        </p:txBody>
      </p:sp>
    </p:spTree>
    <p:extLst>
      <p:ext uri="{BB962C8B-B14F-4D97-AF65-F5344CB8AC3E}">
        <p14:creationId xmlns:p14="http://schemas.microsoft.com/office/powerpoint/2010/main" val="1552984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AF45-9804-48FA-AA2C-1E2056DBEB05}"/>
              </a:ext>
            </a:extLst>
          </p:cNvPr>
          <p:cNvSpPr>
            <a:spLocks noGrp="1"/>
          </p:cNvSpPr>
          <p:nvPr>
            <p:ph type="ctrTitle"/>
          </p:nvPr>
        </p:nvSpPr>
        <p:spPr/>
        <p:txBody>
          <a:bodyPr/>
          <a:lstStyle/>
          <a:p>
            <a:r>
              <a:rPr lang="en-US" dirty="0"/>
              <a:t>State’s Request for Health Equity Data</a:t>
            </a:r>
          </a:p>
        </p:txBody>
      </p:sp>
      <p:sp>
        <p:nvSpPr>
          <p:cNvPr id="3" name="Subtitle 2">
            <a:extLst>
              <a:ext uri="{FF2B5EF4-FFF2-40B4-BE49-F238E27FC236}">
                <a16:creationId xmlns:a16="http://schemas.microsoft.com/office/drawing/2014/main" id="{E973CFDB-788A-41EA-A814-41BA6DDA0C5E}"/>
              </a:ext>
            </a:extLst>
          </p:cNvPr>
          <p:cNvSpPr>
            <a:spLocks noGrp="1"/>
          </p:cNvSpPr>
          <p:nvPr>
            <p:ph type="subTitle" idx="1"/>
          </p:nvPr>
        </p:nvSpPr>
        <p:spPr/>
        <p:txBody>
          <a:bodyPr/>
          <a:lstStyle/>
          <a:p>
            <a:r>
              <a:rPr lang="en-US" dirty="0"/>
              <a:t>Ambulatory Health Equity Quality Dashboard</a:t>
            </a:r>
          </a:p>
          <a:p>
            <a:r>
              <a:rPr lang="en-US" dirty="0"/>
              <a:t>12/21//2020</a:t>
            </a:r>
          </a:p>
        </p:txBody>
      </p:sp>
      <p:sp>
        <p:nvSpPr>
          <p:cNvPr id="4" name="Text Placeholder 3">
            <a:extLst>
              <a:ext uri="{FF2B5EF4-FFF2-40B4-BE49-F238E27FC236}">
                <a16:creationId xmlns:a16="http://schemas.microsoft.com/office/drawing/2014/main" id="{3AC6E611-5D8F-4127-A13D-E50AC3665B40}"/>
              </a:ext>
            </a:extLst>
          </p:cNvPr>
          <p:cNvSpPr>
            <a:spLocks noGrp="1"/>
          </p:cNvSpPr>
          <p:nvPr>
            <p:ph type="body" sz="quarter" idx="10"/>
          </p:nvPr>
        </p:nvSpPr>
        <p:spPr/>
        <p:txBody>
          <a:bodyPr/>
          <a:lstStyle/>
          <a:p>
            <a:r>
              <a:rPr lang="en-US" dirty="0"/>
              <a:t>Tracey Wilkie</a:t>
            </a:r>
          </a:p>
        </p:txBody>
      </p:sp>
      <p:sp>
        <p:nvSpPr>
          <p:cNvPr id="5" name="Text Placeholder 4">
            <a:extLst>
              <a:ext uri="{FF2B5EF4-FFF2-40B4-BE49-F238E27FC236}">
                <a16:creationId xmlns:a16="http://schemas.microsoft.com/office/drawing/2014/main" id="{19CFBDA0-28F5-43DA-839D-9574CB238E7B}"/>
              </a:ext>
            </a:extLst>
          </p:cNvPr>
          <p:cNvSpPr>
            <a:spLocks noGrp="1"/>
          </p:cNvSpPr>
          <p:nvPr>
            <p:ph type="body" sz="quarter" idx="11"/>
          </p:nvPr>
        </p:nvSpPr>
        <p:spPr>
          <a:xfrm>
            <a:off x="4267199" y="2121095"/>
            <a:ext cx="4419600" cy="413959"/>
          </a:xfrm>
        </p:spPr>
        <p:txBody>
          <a:bodyPr/>
          <a:lstStyle/>
          <a:p>
            <a:r>
              <a:rPr lang="en-US" dirty="0"/>
              <a:t>Office of Clinical Integration</a:t>
            </a:r>
          </a:p>
        </p:txBody>
      </p:sp>
    </p:spTree>
    <p:extLst>
      <p:ext uri="{BB962C8B-B14F-4D97-AF65-F5344CB8AC3E}">
        <p14:creationId xmlns:p14="http://schemas.microsoft.com/office/powerpoint/2010/main" val="4234679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0DF0-8B88-460A-87CF-4D0D9530AA48}"/>
              </a:ext>
            </a:extLst>
          </p:cNvPr>
          <p:cNvSpPr>
            <a:spLocks noGrp="1"/>
          </p:cNvSpPr>
          <p:nvPr>
            <p:ph type="title"/>
          </p:nvPr>
        </p:nvSpPr>
        <p:spPr>
          <a:xfrm>
            <a:off x="306188" y="508016"/>
            <a:ext cx="8531623" cy="329184"/>
          </a:xfrm>
        </p:spPr>
        <p:txBody>
          <a:bodyPr/>
          <a:lstStyle/>
          <a:p>
            <a:br>
              <a:rPr lang="en-US" dirty="0"/>
            </a:br>
            <a:br>
              <a:rPr lang="en-US" dirty="0"/>
            </a:br>
            <a:r>
              <a:rPr lang="en-US" dirty="0"/>
              <a:t>State’s Quality Measure Alignment Taskforce Seeks Health Equity Data- Background</a:t>
            </a:r>
          </a:p>
        </p:txBody>
      </p:sp>
      <p:graphicFrame>
        <p:nvGraphicFramePr>
          <p:cNvPr id="7" name="Content Placeholder 6">
            <a:extLst>
              <a:ext uri="{FF2B5EF4-FFF2-40B4-BE49-F238E27FC236}">
                <a16:creationId xmlns:a16="http://schemas.microsoft.com/office/drawing/2014/main" id="{AA9D758A-4CF0-4950-8824-22582BEB29B3}"/>
              </a:ext>
            </a:extLst>
          </p:cNvPr>
          <p:cNvGraphicFramePr>
            <a:graphicFrameLocks noGrp="1"/>
          </p:cNvGraphicFramePr>
          <p:nvPr>
            <p:ph sz="quarter" idx="10"/>
          </p:nvPr>
        </p:nvGraphicFramePr>
        <p:xfrm>
          <a:off x="457200" y="3331614"/>
          <a:ext cx="8229600" cy="456328"/>
        </p:xfrm>
        <a:graphic>
          <a:graphicData uri="http://schemas.openxmlformats.org/drawingml/2006/table">
            <a:tbl>
              <a:tblPr firstRow="1" firstCol="1" bandRow="1">
                <a:tableStyleId>{5C22544A-7EE6-4342-B048-85BDC9FD1C3A}</a:tableStyleId>
              </a:tblPr>
              <a:tblGrid>
                <a:gridCol w="8229600">
                  <a:extLst>
                    <a:ext uri="{9D8B030D-6E8A-4147-A177-3AD203B41FA5}">
                      <a16:colId xmlns:a16="http://schemas.microsoft.com/office/drawing/2014/main" val="3640001308"/>
                    </a:ext>
                  </a:extLst>
                </a:gridCol>
              </a:tblGrid>
              <a:tr h="264621">
                <a:tc>
                  <a:txBody>
                    <a:bodyPr/>
                    <a:lstStyle/>
                    <a:p>
                      <a:endParaRPr lang="en-US" sz="1700"/>
                    </a:p>
                  </a:txBody>
                  <a:tcPr marL="0" marR="0" marT="0" marB="0" anchor="ctr"/>
                </a:tc>
                <a:extLst>
                  <a:ext uri="{0D108BD9-81ED-4DB2-BD59-A6C34878D82A}">
                    <a16:rowId xmlns:a16="http://schemas.microsoft.com/office/drawing/2014/main" val="3242505732"/>
                  </a:ext>
                </a:extLst>
              </a:tr>
              <a:tr h="180702">
                <a:tc>
                  <a:txBody>
                    <a:bodyPr/>
                    <a:lstStyle/>
                    <a:p>
                      <a:pPr marL="0" marR="0">
                        <a:lnSpc>
                          <a:spcPts val="1560"/>
                        </a:lnSpc>
                        <a:spcBef>
                          <a:spcPts val="0"/>
                        </a:spcBef>
                        <a:spcAft>
                          <a:spcPts val="0"/>
                        </a:spcAft>
                      </a:pPr>
                      <a:r>
                        <a:rPr lang="en-US" sz="1200">
                          <a:effectLst/>
                        </a:rPr>
                        <a:t>Quick Summary</a:t>
                      </a:r>
                      <a:endParaRPr lang="en-US" sz="1000" b="1">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927425747"/>
                  </a:ext>
                </a:extLst>
              </a:tr>
            </a:tbl>
          </a:graphicData>
        </a:graphic>
      </p:graphicFrame>
      <p:graphicFrame>
        <p:nvGraphicFramePr>
          <p:cNvPr id="8" name="Table 7">
            <a:extLst>
              <a:ext uri="{FF2B5EF4-FFF2-40B4-BE49-F238E27FC236}">
                <a16:creationId xmlns:a16="http://schemas.microsoft.com/office/drawing/2014/main" id="{81343E18-DB23-40EB-90FB-2BC312B306B0}"/>
              </a:ext>
            </a:extLst>
          </p:cNvPr>
          <p:cNvGraphicFramePr>
            <a:graphicFrameLocks noGrp="1"/>
          </p:cNvGraphicFramePr>
          <p:nvPr/>
        </p:nvGraphicFramePr>
        <p:xfrm>
          <a:off x="449263" y="3333274"/>
          <a:ext cx="8531225" cy="167640"/>
        </p:xfrm>
        <a:graphic>
          <a:graphicData uri="http://schemas.openxmlformats.org/drawingml/2006/table">
            <a:tbl>
              <a:tblPr firstRow="1" firstCol="1" bandRow="1">
                <a:tableStyleId>{5C22544A-7EE6-4342-B048-85BDC9FD1C3A}</a:tableStyleId>
              </a:tblPr>
              <a:tblGrid>
                <a:gridCol w="8531225">
                  <a:extLst>
                    <a:ext uri="{9D8B030D-6E8A-4147-A177-3AD203B41FA5}">
                      <a16:colId xmlns:a16="http://schemas.microsoft.com/office/drawing/2014/main" val="3770215165"/>
                    </a:ext>
                  </a:extLst>
                </a:gridCol>
              </a:tblGrid>
              <a:tr h="0">
                <a:tc>
                  <a:txBody>
                    <a:bodyPr/>
                    <a:lstStyle/>
                    <a:p>
                      <a:pPr marL="0" marR="0">
                        <a:spcBef>
                          <a:spcPts val="0"/>
                        </a:spcBef>
                        <a:spcAft>
                          <a:spcPts val="0"/>
                        </a:spcAft>
                      </a:pPr>
                      <a:endParaRPr lang="en-US" sz="1100">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2830463967"/>
                  </a:ext>
                </a:extLst>
              </a:tr>
            </a:tbl>
          </a:graphicData>
        </a:graphic>
      </p:graphicFrame>
      <p:graphicFrame>
        <p:nvGraphicFramePr>
          <p:cNvPr id="9" name="Table 8">
            <a:extLst>
              <a:ext uri="{FF2B5EF4-FFF2-40B4-BE49-F238E27FC236}">
                <a16:creationId xmlns:a16="http://schemas.microsoft.com/office/drawing/2014/main" id="{5F7AD4EB-4225-491E-9CB0-41EDD3A190FC}"/>
              </a:ext>
            </a:extLst>
          </p:cNvPr>
          <p:cNvGraphicFramePr>
            <a:graphicFrameLocks noGrp="1"/>
          </p:cNvGraphicFramePr>
          <p:nvPr/>
        </p:nvGraphicFramePr>
        <p:xfrm>
          <a:off x="163512" y="1639123"/>
          <a:ext cx="8816976" cy="2235965"/>
        </p:xfrm>
        <a:graphic>
          <a:graphicData uri="http://schemas.openxmlformats.org/drawingml/2006/table">
            <a:tbl>
              <a:tblPr firstRow="1" firstCol="1" bandRow="1">
                <a:tableStyleId>{5C22544A-7EE6-4342-B048-85BDC9FD1C3A}</a:tableStyleId>
              </a:tblPr>
              <a:tblGrid>
                <a:gridCol w="8816976">
                  <a:extLst>
                    <a:ext uri="{9D8B030D-6E8A-4147-A177-3AD203B41FA5}">
                      <a16:colId xmlns:a16="http://schemas.microsoft.com/office/drawing/2014/main" val="3407035824"/>
                    </a:ext>
                  </a:extLst>
                </a:gridCol>
              </a:tblGrid>
              <a:tr h="2235965">
                <a:tc>
                  <a:txBody>
                    <a:bodyPr/>
                    <a:lstStyle/>
                    <a:p>
                      <a:pPr marL="342900" marR="0" lvl="0" indent="-342900">
                        <a:lnSpc>
                          <a:spcPts val="1170"/>
                        </a:lnSpc>
                        <a:spcBef>
                          <a:spcPts val="0"/>
                        </a:spcBef>
                        <a:spcAft>
                          <a:spcPts val="1200"/>
                        </a:spcAft>
                        <a:buSzPts val="1000"/>
                        <a:buFont typeface="Symbol" panose="05050102010706020507" pitchFamily="18" charset="2"/>
                        <a:buChar char=""/>
                        <a:tabLst>
                          <a:tab pos="457200" algn="l"/>
                        </a:tabLst>
                      </a:pPr>
                      <a:r>
                        <a:rPr lang="en-US" sz="1600" dirty="0">
                          <a:effectLst/>
                        </a:rPr>
                        <a:t>The state’s Quality Measure Alignment Taskforce is focusing on health equity.</a:t>
                      </a:r>
                    </a:p>
                    <a:p>
                      <a:pPr marL="342900" marR="0" lvl="0" indent="-342900">
                        <a:lnSpc>
                          <a:spcPts val="1170"/>
                        </a:lnSpc>
                        <a:spcBef>
                          <a:spcPts val="0"/>
                        </a:spcBef>
                        <a:spcAft>
                          <a:spcPts val="1200"/>
                        </a:spcAft>
                        <a:buSzPts val="1000"/>
                        <a:buFont typeface="Symbol" panose="05050102010706020507" pitchFamily="18" charset="2"/>
                        <a:buChar char=""/>
                        <a:tabLst>
                          <a:tab pos="457200" algn="l"/>
                        </a:tabLst>
                      </a:pPr>
                      <a:r>
                        <a:rPr lang="en-US" sz="1600" dirty="0">
                          <a:effectLst/>
                        </a:rPr>
                        <a:t>Therefore, it is asking that organizations share with it readily available data on quality performance by race, ethnicity, language, and/or disability status for the measures included within </a:t>
                      </a:r>
                      <a:r>
                        <a:rPr lang="en-US" sz="1600" u="sng" dirty="0">
                          <a:effectLst/>
                          <a:hlinkClick r:id="rId2" tooltip="Original URL:&#10;http://mhalink.informz.net/z/cjUucD9taT04MjAwMzU5JnA9MSZ1PTc1NjkzMjc4NCZsaT02OTAwOTEwOQ/index.html&#10;&#10;Click to follow link."/>
                        </a:rPr>
                        <a:t>this Aligned Measure Set</a:t>
                      </a:r>
                      <a:r>
                        <a:rPr lang="en-US" sz="1600" dirty="0">
                          <a:effectLst/>
                        </a:rPr>
                        <a:t>.</a:t>
                      </a:r>
                    </a:p>
                    <a:p>
                      <a:pPr marL="342900" marR="0" lvl="0" indent="-342900">
                        <a:lnSpc>
                          <a:spcPts val="1170"/>
                        </a:lnSpc>
                        <a:spcBef>
                          <a:spcPts val="0"/>
                        </a:spcBef>
                        <a:spcAft>
                          <a:spcPts val="0"/>
                        </a:spcAft>
                        <a:buSzPts val="1000"/>
                        <a:buFont typeface="Symbol" panose="05050102010706020507" pitchFamily="18" charset="2"/>
                        <a:buChar char=""/>
                        <a:tabLst>
                          <a:tab pos="457200" algn="l"/>
                        </a:tabLst>
                      </a:pPr>
                      <a:r>
                        <a:rPr lang="en-US" sz="1600" dirty="0">
                          <a:effectLst/>
                        </a:rPr>
                        <a:t>Also of note: The comment period for the Aligned Measure Set ends on December 31.</a:t>
                      </a:r>
                      <a:endParaRPr lang="en-US" sz="1600" dirty="0">
                        <a:solidFill>
                          <a:srgbClr val="000000"/>
                        </a:solidFill>
                        <a:effectLst/>
                        <a:latin typeface="Calibri" panose="020F0502020204030204" pitchFamily="34" charset="0"/>
                        <a:ea typeface="Calibri" panose="020F0502020204030204" pitchFamily="34" charset="0"/>
                      </a:endParaRPr>
                    </a:p>
                  </a:txBody>
                  <a:tcPr marL="0" marR="0" marT="0" marB="0" anchor="ctr"/>
                </a:tc>
                <a:extLst>
                  <a:ext uri="{0D108BD9-81ED-4DB2-BD59-A6C34878D82A}">
                    <a16:rowId xmlns:a16="http://schemas.microsoft.com/office/drawing/2014/main" val="126624586"/>
                  </a:ext>
                </a:extLst>
              </a:tr>
            </a:tbl>
          </a:graphicData>
        </a:graphic>
      </p:graphicFrame>
      <p:sp>
        <p:nvSpPr>
          <p:cNvPr id="10" name="Rectangle 2">
            <a:extLst>
              <a:ext uri="{FF2B5EF4-FFF2-40B4-BE49-F238E27FC236}">
                <a16:creationId xmlns:a16="http://schemas.microsoft.com/office/drawing/2014/main" id="{157F13BE-030D-4481-BB11-563B62CE5533}"/>
              </a:ext>
            </a:extLst>
          </p:cNvPr>
          <p:cNvSpPr>
            <a:spLocks noChangeArrowheads="1"/>
          </p:cNvSpPr>
          <p:nvPr/>
        </p:nvSpPr>
        <p:spPr bwMode="auto">
          <a:xfrm>
            <a:off x="449263" y="2960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169" name="Picture 4">
            <a:extLst>
              <a:ext uri="{FF2B5EF4-FFF2-40B4-BE49-F238E27FC236}">
                <a16:creationId xmlns:a16="http://schemas.microsoft.com/office/drawing/2014/main" id="{7B046726-B7A9-4B30-8DA6-E7EF046F7DC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49263" y="2960688"/>
            <a:ext cx="6350" cy="95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71A187B3-3167-4A4B-A4DD-B0A10BB3ED3C}"/>
              </a:ext>
            </a:extLst>
          </p:cNvPr>
          <p:cNvSpPr>
            <a:spLocks noChangeArrowheads="1"/>
          </p:cNvSpPr>
          <p:nvPr/>
        </p:nvSpPr>
        <p:spPr bwMode="auto">
          <a:xfrm>
            <a:off x="449263" y="3417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1755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0DF0-8B88-460A-87CF-4D0D9530AA48}"/>
              </a:ext>
            </a:extLst>
          </p:cNvPr>
          <p:cNvSpPr>
            <a:spLocks noGrp="1"/>
          </p:cNvSpPr>
          <p:nvPr>
            <p:ph type="title"/>
          </p:nvPr>
        </p:nvSpPr>
        <p:spPr>
          <a:xfrm>
            <a:off x="306188" y="508016"/>
            <a:ext cx="8531623" cy="329184"/>
          </a:xfrm>
        </p:spPr>
        <p:txBody>
          <a:bodyPr/>
          <a:lstStyle/>
          <a:p>
            <a:r>
              <a:rPr lang="en-US" dirty="0"/>
              <a:t>UMass Memorial Health Care </a:t>
            </a:r>
            <a:br>
              <a:rPr lang="en-US" dirty="0"/>
            </a:br>
            <a:r>
              <a:rPr lang="en-US" dirty="0"/>
              <a:t>Health Equity Ambulatory Quality Dashboard</a:t>
            </a:r>
          </a:p>
        </p:txBody>
      </p:sp>
      <p:sp>
        <p:nvSpPr>
          <p:cNvPr id="4" name="Content Placeholder 3">
            <a:extLst>
              <a:ext uri="{FF2B5EF4-FFF2-40B4-BE49-F238E27FC236}">
                <a16:creationId xmlns:a16="http://schemas.microsoft.com/office/drawing/2014/main" id="{10F9E7E1-F999-4AE9-A5A8-9A7FAAFDCCF4}"/>
              </a:ext>
            </a:extLst>
          </p:cNvPr>
          <p:cNvSpPr>
            <a:spLocks noGrp="1"/>
          </p:cNvSpPr>
          <p:nvPr>
            <p:ph sz="quarter" idx="10"/>
          </p:nvPr>
        </p:nvSpPr>
        <p:spPr>
          <a:xfrm>
            <a:off x="457200" y="1313747"/>
            <a:ext cx="8229600" cy="4581738"/>
          </a:xfrm>
        </p:spPr>
        <p:txBody>
          <a:bodyPr/>
          <a:lstStyle/>
          <a:p>
            <a:r>
              <a:rPr lang="en-US" sz="2000" dirty="0"/>
              <a:t>Developed for purposes of measuring quality performance rates for each race/ethnic group</a:t>
            </a:r>
          </a:p>
          <a:p>
            <a:r>
              <a:rPr lang="en-US" sz="2000" dirty="0"/>
              <a:t>Includes a subset of  ambulatory quality HEDIS measures currently present in UMass Memorial payer contracts.</a:t>
            </a:r>
          </a:p>
          <a:p>
            <a:r>
              <a:rPr lang="en-US" sz="2000" dirty="0"/>
              <a:t>Patient population represents all patients attributed to UMass Memorial primary care.</a:t>
            </a:r>
          </a:p>
          <a:p>
            <a:r>
              <a:rPr lang="en-US" sz="2000" dirty="0"/>
              <a:t>The overall performance rates on the dashboard are payer blind but the dashboard  has the capability of filtering by payer </a:t>
            </a:r>
          </a:p>
          <a:p>
            <a:r>
              <a:rPr lang="en-US" sz="2000" dirty="0"/>
              <a:t>Calculating the Between Group Variance confirmed the population in the Well Child visit measures as the group to intervene with this year.</a:t>
            </a:r>
          </a:p>
          <a:p>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3101585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0DF0-8B88-460A-87CF-4D0D9530AA48}"/>
              </a:ext>
            </a:extLst>
          </p:cNvPr>
          <p:cNvSpPr>
            <a:spLocks noGrp="1"/>
          </p:cNvSpPr>
          <p:nvPr>
            <p:ph type="title"/>
          </p:nvPr>
        </p:nvSpPr>
        <p:spPr/>
        <p:txBody>
          <a:bodyPr/>
          <a:lstStyle/>
          <a:p>
            <a:r>
              <a:rPr lang="en-US" dirty="0"/>
              <a:t>UMass Memorial Health Care </a:t>
            </a:r>
            <a:br>
              <a:rPr lang="en-US" dirty="0"/>
            </a:br>
            <a:r>
              <a:rPr lang="en-US" dirty="0"/>
              <a:t>Health Equity Ambulatory Quality Dashboard</a:t>
            </a:r>
          </a:p>
        </p:txBody>
      </p:sp>
      <p:sp>
        <p:nvSpPr>
          <p:cNvPr id="4" name="Content Placeholder 3">
            <a:extLst>
              <a:ext uri="{FF2B5EF4-FFF2-40B4-BE49-F238E27FC236}">
                <a16:creationId xmlns:a16="http://schemas.microsoft.com/office/drawing/2014/main" id="{10F9E7E1-F999-4AE9-A5A8-9A7FAAFDCCF4}"/>
              </a:ext>
            </a:extLst>
          </p:cNvPr>
          <p:cNvSpPr>
            <a:spLocks noGrp="1"/>
          </p:cNvSpPr>
          <p:nvPr>
            <p:ph sz="quarter" idx="10"/>
          </p:nvPr>
        </p:nvSpPr>
        <p:spPr/>
        <p:txBody>
          <a:bodyPr/>
          <a:lstStyle/>
          <a:p>
            <a:endParaRPr lang="en-US"/>
          </a:p>
        </p:txBody>
      </p:sp>
      <p:pic>
        <p:nvPicPr>
          <p:cNvPr id="5" name="Picture 4">
            <a:extLst>
              <a:ext uri="{FF2B5EF4-FFF2-40B4-BE49-F238E27FC236}">
                <a16:creationId xmlns:a16="http://schemas.microsoft.com/office/drawing/2014/main" id="{300DC290-F3E9-4461-9580-790A9061AC92}"/>
              </a:ext>
            </a:extLst>
          </p:cNvPr>
          <p:cNvPicPr>
            <a:picLocks noChangeAspect="1"/>
          </p:cNvPicPr>
          <p:nvPr/>
        </p:nvPicPr>
        <p:blipFill>
          <a:blip r:embed="rId2"/>
          <a:stretch>
            <a:fillRect/>
          </a:stretch>
        </p:blipFill>
        <p:spPr>
          <a:xfrm>
            <a:off x="457200" y="752359"/>
            <a:ext cx="8229600" cy="5708296"/>
          </a:xfrm>
          <a:prstGeom prst="rect">
            <a:avLst/>
          </a:prstGeom>
        </p:spPr>
      </p:pic>
    </p:spTree>
    <p:extLst>
      <p:ext uri="{BB962C8B-B14F-4D97-AF65-F5344CB8AC3E}">
        <p14:creationId xmlns:p14="http://schemas.microsoft.com/office/powerpoint/2010/main" val="3164169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0DF0-8B88-460A-87CF-4D0D9530AA48}"/>
              </a:ext>
            </a:extLst>
          </p:cNvPr>
          <p:cNvSpPr>
            <a:spLocks noGrp="1"/>
          </p:cNvSpPr>
          <p:nvPr>
            <p:ph type="title"/>
          </p:nvPr>
        </p:nvSpPr>
        <p:spPr>
          <a:xfrm>
            <a:off x="122365" y="752359"/>
            <a:ext cx="8531623" cy="329184"/>
          </a:xfrm>
        </p:spPr>
        <p:txBody>
          <a:bodyPr/>
          <a:lstStyle/>
          <a:p>
            <a:r>
              <a:rPr lang="en-US" dirty="0"/>
              <a:t>UMass Memorial Health Care </a:t>
            </a:r>
            <a:br>
              <a:rPr lang="en-US" dirty="0"/>
            </a:br>
            <a:r>
              <a:rPr lang="en-US" dirty="0"/>
              <a:t>Health Equity Ambulatory Quality Dashboard</a:t>
            </a:r>
            <a:br>
              <a:rPr lang="en-US" dirty="0"/>
            </a:br>
            <a:r>
              <a:rPr lang="en-US" dirty="0"/>
              <a:t>Well Child Visit Measure Improvement Initiative</a:t>
            </a:r>
          </a:p>
        </p:txBody>
      </p:sp>
      <p:sp>
        <p:nvSpPr>
          <p:cNvPr id="6" name="TextBox 5">
            <a:extLst>
              <a:ext uri="{FF2B5EF4-FFF2-40B4-BE49-F238E27FC236}">
                <a16:creationId xmlns:a16="http://schemas.microsoft.com/office/drawing/2014/main" id="{D549E1A8-ADD1-474D-8441-D09F893035F7}"/>
              </a:ext>
            </a:extLst>
          </p:cNvPr>
          <p:cNvSpPr txBox="1"/>
          <p:nvPr/>
        </p:nvSpPr>
        <p:spPr>
          <a:xfrm>
            <a:off x="319932" y="4772243"/>
            <a:ext cx="8334055" cy="6644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Measuring the Between Group Variance identifies Well Child Visit measures as the areas for focus in FY2021</a:t>
            </a:r>
          </a:p>
        </p:txBody>
      </p:sp>
      <p:pic>
        <p:nvPicPr>
          <p:cNvPr id="7" name="Picture 6">
            <a:extLst>
              <a:ext uri="{FF2B5EF4-FFF2-40B4-BE49-F238E27FC236}">
                <a16:creationId xmlns:a16="http://schemas.microsoft.com/office/drawing/2014/main" id="{E063CA82-3F42-42B1-8243-DD411791C052}"/>
              </a:ext>
            </a:extLst>
          </p:cNvPr>
          <p:cNvPicPr>
            <a:picLocks noChangeAspect="1"/>
          </p:cNvPicPr>
          <p:nvPr/>
        </p:nvPicPr>
        <p:blipFill>
          <a:blip r:embed="rId2"/>
          <a:stretch>
            <a:fillRect/>
          </a:stretch>
        </p:blipFill>
        <p:spPr>
          <a:xfrm>
            <a:off x="319933" y="1782420"/>
            <a:ext cx="7158566" cy="2288946"/>
          </a:xfrm>
          <a:prstGeom prst="rect">
            <a:avLst/>
          </a:prstGeom>
        </p:spPr>
      </p:pic>
    </p:spTree>
    <p:extLst>
      <p:ext uri="{BB962C8B-B14F-4D97-AF65-F5344CB8AC3E}">
        <p14:creationId xmlns:p14="http://schemas.microsoft.com/office/powerpoint/2010/main" val="2739722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0DF0-8B88-460A-87CF-4D0D9530AA48}"/>
              </a:ext>
            </a:extLst>
          </p:cNvPr>
          <p:cNvSpPr>
            <a:spLocks noGrp="1"/>
          </p:cNvSpPr>
          <p:nvPr>
            <p:ph type="title"/>
          </p:nvPr>
        </p:nvSpPr>
        <p:spPr>
          <a:xfrm>
            <a:off x="122365" y="752359"/>
            <a:ext cx="8531623" cy="329184"/>
          </a:xfrm>
        </p:spPr>
        <p:txBody>
          <a:bodyPr/>
          <a:lstStyle/>
          <a:p>
            <a:r>
              <a:rPr lang="en-US" dirty="0"/>
              <a:t>UMass Memorial Health Care </a:t>
            </a:r>
            <a:br>
              <a:rPr lang="en-US" dirty="0"/>
            </a:br>
            <a:r>
              <a:rPr lang="en-US" dirty="0"/>
              <a:t>Health Equity Ambulatory Quality Dashboard</a:t>
            </a:r>
            <a:br>
              <a:rPr lang="en-US" dirty="0"/>
            </a:br>
            <a:r>
              <a:rPr lang="en-US" dirty="0"/>
              <a:t>Well Child Visit Measure Improvement Initiative</a:t>
            </a:r>
          </a:p>
        </p:txBody>
      </p:sp>
      <p:pic>
        <p:nvPicPr>
          <p:cNvPr id="3" name="Picture 2">
            <a:extLst>
              <a:ext uri="{FF2B5EF4-FFF2-40B4-BE49-F238E27FC236}">
                <a16:creationId xmlns:a16="http://schemas.microsoft.com/office/drawing/2014/main" id="{57CFF759-3FB8-46BE-9743-CAE29038A01E}"/>
              </a:ext>
            </a:extLst>
          </p:cNvPr>
          <p:cNvPicPr>
            <a:picLocks noChangeAspect="1"/>
          </p:cNvPicPr>
          <p:nvPr/>
        </p:nvPicPr>
        <p:blipFill>
          <a:blip r:embed="rId2"/>
          <a:stretch>
            <a:fillRect/>
          </a:stretch>
        </p:blipFill>
        <p:spPr>
          <a:xfrm>
            <a:off x="0" y="1901848"/>
            <a:ext cx="9144000" cy="3054304"/>
          </a:xfrm>
          <a:prstGeom prst="rect">
            <a:avLst/>
          </a:prstGeom>
        </p:spPr>
      </p:pic>
      <p:sp>
        <p:nvSpPr>
          <p:cNvPr id="6" name="TextBox 5">
            <a:extLst>
              <a:ext uri="{FF2B5EF4-FFF2-40B4-BE49-F238E27FC236}">
                <a16:creationId xmlns:a16="http://schemas.microsoft.com/office/drawing/2014/main" id="{D549E1A8-ADD1-474D-8441-D09F893035F7}"/>
              </a:ext>
            </a:extLst>
          </p:cNvPr>
          <p:cNvSpPr txBox="1"/>
          <p:nvPr/>
        </p:nvSpPr>
        <p:spPr>
          <a:xfrm>
            <a:off x="122365" y="5220401"/>
            <a:ext cx="791615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Looking at the performance rates by geographic area identifies communities within out service area with more disparities.</a:t>
            </a:r>
          </a:p>
        </p:txBody>
      </p:sp>
    </p:spTree>
    <p:extLst>
      <p:ext uri="{BB962C8B-B14F-4D97-AF65-F5344CB8AC3E}">
        <p14:creationId xmlns:p14="http://schemas.microsoft.com/office/powerpoint/2010/main" val="4287636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0DF0-8B88-460A-87CF-4D0D9530AA48}"/>
              </a:ext>
            </a:extLst>
          </p:cNvPr>
          <p:cNvSpPr>
            <a:spLocks noGrp="1"/>
          </p:cNvSpPr>
          <p:nvPr>
            <p:ph type="title"/>
          </p:nvPr>
        </p:nvSpPr>
        <p:spPr>
          <a:xfrm>
            <a:off x="70518" y="735291"/>
            <a:ext cx="9073482" cy="612742"/>
          </a:xfrm>
        </p:spPr>
        <p:txBody>
          <a:bodyPr/>
          <a:lstStyle/>
          <a:p>
            <a:r>
              <a:rPr lang="en-US" sz="2000" dirty="0"/>
              <a:t>“Each year, the state’s Quality Measure Alignment Taskforce conducts an annual review of its </a:t>
            </a:r>
            <a:r>
              <a:rPr lang="en-US" sz="2000" u="sng" dirty="0">
                <a:hlinkClick r:id="rId2" tooltip="Original URL:&#10;http://mhalink.informz.net/z/cjUucD9taT04MjAwMzU5JnA9MSZ1PTc1NjkzMjc4NCZsaT02OTAwOTEwOQ/index.html&#10;&#10;Click to follow link."/>
              </a:rPr>
              <a:t>Aligned Measure Set</a:t>
            </a:r>
            <a:r>
              <a:rPr lang="en-US" sz="2000" dirty="0"/>
              <a:t> to recommend changes to EOHHS Secretary Marylou </a:t>
            </a:r>
            <a:r>
              <a:rPr lang="en-US" sz="2000" dirty="0" err="1"/>
              <a:t>Sudders</a:t>
            </a:r>
            <a:r>
              <a:rPr lang="en-US" sz="2000" dirty="0"/>
              <a:t> for adoption in contracts beginning January 1 of the following year. ”</a:t>
            </a:r>
          </a:p>
        </p:txBody>
      </p:sp>
      <p:sp>
        <p:nvSpPr>
          <p:cNvPr id="3" name="Content Placeholder 2">
            <a:extLst>
              <a:ext uri="{FF2B5EF4-FFF2-40B4-BE49-F238E27FC236}">
                <a16:creationId xmlns:a16="http://schemas.microsoft.com/office/drawing/2014/main" id="{04A2B853-64E0-4356-BBB4-9773715D35EE}"/>
              </a:ext>
            </a:extLst>
          </p:cNvPr>
          <p:cNvSpPr>
            <a:spLocks noGrp="1"/>
          </p:cNvSpPr>
          <p:nvPr>
            <p:ph sz="quarter" idx="10"/>
          </p:nvPr>
        </p:nvSpPr>
        <p:spPr>
          <a:xfrm>
            <a:off x="178904" y="1138131"/>
            <a:ext cx="8229600" cy="4581738"/>
          </a:xfrm>
        </p:spPr>
        <p:txBody>
          <a:bodyPr/>
          <a:lstStyle/>
          <a:p>
            <a:pPr marL="0" indent="0">
              <a:buNone/>
            </a:pPr>
            <a:endParaRPr lang="en-US" sz="2400" dirty="0"/>
          </a:p>
          <a:p>
            <a:pPr marL="0" indent="0">
              <a:buNone/>
            </a:pPr>
            <a:r>
              <a:rPr lang="en-US" sz="2400" dirty="0"/>
              <a:t>We support measurement of health equity using the HEDIS measures in the aligned measure set.</a:t>
            </a:r>
          </a:p>
          <a:p>
            <a:pPr marL="0" indent="0">
              <a:buNone/>
            </a:pPr>
            <a:r>
              <a:rPr lang="en-US" sz="2400" dirty="0"/>
              <a:t>However, we have concerns with adding health equity measures  to payer contracts:</a:t>
            </a:r>
          </a:p>
          <a:p>
            <a:r>
              <a:rPr lang="en-US" sz="2000" dirty="0"/>
              <a:t>Provider healthcare systems such as UMass Memorial, participating in network contracts such as those with CMS and the Managed Care Network,  do not have access to all participants’ electronic medical record (EMR) systems where the data elements such as race, ethnicity and language live.  Adding measures that require EMR data adds to the administrative burden on the systems.</a:t>
            </a:r>
          </a:p>
          <a:p>
            <a:r>
              <a:rPr lang="en-US" sz="2000" dirty="0"/>
              <a:t> UMass Memorial Managed Care Network and UMass Memorial ACO are each comprised of 50% external participants; that is, only 50% of this data is found in the UMass Memorial EMR leaving the remaining 50% to be collected in a manual fashion.</a:t>
            </a:r>
          </a:p>
          <a:p>
            <a:endParaRPr lang="en-US" sz="2400" dirty="0"/>
          </a:p>
          <a:p>
            <a:endParaRPr lang="en-US" sz="2400" dirty="0"/>
          </a:p>
          <a:p>
            <a:endParaRPr lang="en-US" sz="2400" dirty="0"/>
          </a:p>
          <a:p>
            <a:endParaRPr lang="en-US" sz="24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*Primary care services: encounters with PCPs/PSPs at UMass primary care locations.</a:t>
            </a:r>
          </a:p>
        </p:txBody>
      </p:sp>
    </p:spTree>
    <p:extLst>
      <p:ext uri="{BB962C8B-B14F-4D97-AF65-F5344CB8AC3E}">
        <p14:creationId xmlns:p14="http://schemas.microsoft.com/office/powerpoint/2010/main" val="251744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B7DD-5ABA-4ED8-9335-6F6253F5E2DD}"/>
              </a:ext>
            </a:extLst>
          </p:cNvPr>
          <p:cNvSpPr>
            <a:spLocks noGrp="1"/>
          </p:cNvSpPr>
          <p:nvPr>
            <p:ph type="title"/>
          </p:nvPr>
        </p:nvSpPr>
        <p:spPr/>
        <p:txBody>
          <a:bodyPr/>
          <a:lstStyle/>
          <a:p>
            <a:r>
              <a:rPr lang="en-US" dirty="0"/>
              <a:t>Measure Use in Other Programs to Inform Culling Decision</a:t>
            </a:r>
          </a:p>
        </p:txBody>
      </p:sp>
      <p:graphicFrame>
        <p:nvGraphicFramePr>
          <p:cNvPr id="4" name="Table 4">
            <a:extLst>
              <a:ext uri="{FF2B5EF4-FFF2-40B4-BE49-F238E27FC236}">
                <a16:creationId xmlns:a16="http://schemas.microsoft.com/office/drawing/2014/main" id="{B22DACC7-2938-4495-B1F1-A518344A9284}"/>
              </a:ext>
            </a:extLst>
          </p:cNvPr>
          <p:cNvGraphicFramePr>
            <a:graphicFrameLocks noGrp="1"/>
          </p:cNvGraphicFramePr>
          <p:nvPr>
            <p:extLst>
              <p:ext uri="{D42A27DB-BD31-4B8C-83A1-F6EECF244321}">
                <p14:modId xmlns:p14="http://schemas.microsoft.com/office/powerpoint/2010/main" val="131347196"/>
              </p:ext>
            </p:extLst>
          </p:nvPr>
        </p:nvGraphicFramePr>
        <p:xfrm>
          <a:off x="548054" y="1003741"/>
          <a:ext cx="8159848" cy="4140200"/>
        </p:xfrm>
        <a:graphic>
          <a:graphicData uri="http://schemas.openxmlformats.org/drawingml/2006/table">
            <a:tbl>
              <a:tblPr firstRow="1" bandRow="1">
                <a:tableStyleId>{5C22544A-7EE6-4342-B048-85BDC9FD1C3A}</a:tableStyleId>
              </a:tblPr>
              <a:tblGrid>
                <a:gridCol w="6413317">
                  <a:extLst>
                    <a:ext uri="{9D8B030D-6E8A-4147-A177-3AD203B41FA5}">
                      <a16:colId xmlns:a16="http://schemas.microsoft.com/office/drawing/2014/main" val="3768129845"/>
                    </a:ext>
                  </a:extLst>
                </a:gridCol>
                <a:gridCol w="1746531">
                  <a:extLst>
                    <a:ext uri="{9D8B030D-6E8A-4147-A177-3AD203B41FA5}">
                      <a16:colId xmlns:a16="http://schemas.microsoft.com/office/drawing/2014/main" val="4218958482"/>
                    </a:ext>
                  </a:extLst>
                </a:gridCol>
              </a:tblGrid>
              <a:tr h="280828">
                <a:tc>
                  <a:txBody>
                    <a:bodyPr/>
                    <a:lstStyle/>
                    <a:p>
                      <a:r>
                        <a:rPr lang="en-US" dirty="0">
                          <a:latin typeface="Book Antiqua" panose="02040602050305030304" pitchFamily="18" charset="0"/>
                        </a:rPr>
                        <a:t>Measure Set |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r>
                        <a:rPr lang="en-US" dirty="0">
                          <a:latin typeface="Book Antiqua" panose="02040602050305030304" pitchFamily="18" charset="0"/>
                        </a:rPr>
                        <a:t># of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95447487"/>
                  </a:ext>
                </a:extLst>
              </a:tr>
              <a:tr h="370840">
                <a:tc>
                  <a:txBody>
                    <a:bodyPr/>
                    <a:lstStyle/>
                    <a:p>
                      <a:r>
                        <a:rPr lang="en-US" b="1" i="1" dirty="0">
                          <a:latin typeface="Book Antiqua" panose="02040602050305030304" pitchFamily="18" charset="0"/>
                        </a:rPr>
                        <a:t>National 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200" b="1" i="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60897912"/>
                  </a:ext>
                </a:extLst>
              </a:tr>
              <a:tr h="370840">
                <a:tc>
                  <a:txBody>
                    <a:bodyPr/>
                    <a:lstStyle/>
                    <a:p>
                      <a:r>
                        <a:rPr lang="en-US" dirty="0">
                          <a:latin typeface="Book Antiqua" panose="02040602050305030304" pitchFamily="18" charset="0"/>
                        </a:rPr>
                        <a:t>CMS Medicare Shared Savings Program (MSSP) ACO and Next Generation ACO |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048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CMMI Comprehensive Primary Care Plus (CPC+) </a:t>
                      </a:r>
                      <a:r>
                        <a:rPr lang="en-US" i="1" dirty="0">
                          <a:latin typeface="Book Antiqua" panose="02040602050305030304" pitchFamily="18" charset="0"/>
                        </a:rPr>
                        <a:t>(this is a measure set for primary care, </a:t>
                      </a:r>
                      <a:r>
                        <a:rPr lang="en-US" i="1" u="sng" dirty="0">
                          <a:latin typeface="Book Antiqua" panose="02040602050305030304" pitchFamily="18" charset="0"/>
                        </a:rPr>
                        <a:t>not</a:t>
                      </a:r>
                      <a:r>
                        <a:rPr lang="en-US" i="1" dirty="0">
                          <a:latin typeface="Book Antiqua" panose="02040602050305030304" pitchFamily="18" charset="0"/>
                        </a:rPr>
                        <a:t> global budget-based contracts)</a:t>
                      </a:r>
                      <a:endParaRPr lang="en-US"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Book Antiqua" panose="0204060205030503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283606"/>
                  </a:ext>
                </a:extLst>
              </a:tr>
              <a:tr h="370840">
                <a:tc>
                  <a:txBody>
                    <a:bodyPr/>
                    <a:lstStyle/>
                    <a:p>
                      <a:r>
                        <a:rPr lang="en-US" b="1" i="1" dirty="0">
                          <a:latin typeface="Book Antiqua" panose="02040602050305030304" pitchFamily="18" charset="0"/>
                        </a:rPr>
                        <a:t>State 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b="1" i="1" dirty="0">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20096763"/>
                  </a:ext>
                </a:extLst>
              </a:tr>
              <a:tr h="370840">
                <a:tc>
                  <a:txBody>
                    <a:bodyPr/>
                    <a:lstStyle/>
                    <a:p>
                      <a:r>
                        <a:rPr lang="en-US" dirty="0">
                          <a:latin typeface="Book Antiqua" panose="02040602050305030304" pitchFamily="18" charset="0"/>
                        </a:rPr>
                        <a:t>MassHealth ACO Set |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7324699"/>
                  </a:ext>
                </a:extLst>
              </a:tr>
              <a:tr h="370840">
                <a:tc>
                  <a:txBody>
                    <a:bodyPr/>
                    <a:lstStyle/>
                    <a:p>
                      <a:r>
                        <a:rPr lang="en-US" dirty="0">
                          <a:latin typeface="Book Antiqua" panose="02040602050305030304" pitchFamily="18" charset="0"/>
                        </a:rPr>
                        <a:t>Minnesota Integrated Health Partnership Measures |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0697902"/>
                  </a:ext>
                </a:extLst>
              </a:tr>
              <a:tr h="370840">
                <a:tc>
                  <a:txBody>
                    <a:bodyPr/>
                    <a:lstStyle/>
                    <a:p>
                      <a:r>
                        <a:rPr lang="en-US" dirty="0">
                          <a:latin typeface="Book Antiqua" panose="02040602050305030304" pitchFamily="18" charset="0"/>
                        </a:rPr>
                        <a:t>Oregon CCO Incentive Measures |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3293754"/>
                  </a:ext>
                </a:extLst>
              </a:tr>
              <a:tr h="370840">
                <a:tc>
                  <a:txBody>
                    <a:bodyPr/>
                    <a:lstStyle/>
                    <a:p>
                      <a:r>
                        <a:rPr lang="en-US" dirty="0">
                          <a:latin typeface="Book Antiqua" panose="02040602050305030304" pitchFamily="18" charset="0"/>
                        </a:rPr>
                        <a:t>Rhode Island Accountable Entity Measures |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latin typeface="Book Antiqua" panose="02040602050305030304" pitchFamily="18" charset="0"/>
                        </a:rPr>
                        <a:t>13 (excludes reporting only)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2582686"/>
                  </a:ext>
                </a:extLst>
              </a:tr>
            </a:tbl>
          </a:graphicData>
        </a:graphic>
      </p:graphicFrame>
      <p:sp>
        <p:nvSpPr>
          <p:cNvPr id="5" name="Content Placeholder 2">
            <a:extLst>
              <a:ext uri="{FF2B5EF4-FFF2-40B4-BE49-F238E27FC236}">
                <a16:creationId xmlns:a16="http://schemas.microsoft.com/office/drawing/2014/main" id="{6C931E25-0B37-403D-917F-A4ACF0D500D3}"/>
              </a:ext>
            </a:extLst>
          </p:cNvPr>
          <p:cNvSpPr>
            <a:spLocks noGrp="1"/>
          </p:cNvSpPr>
          <p:nvPr>
            <p:ph sz="half" idx="1"/>
          </p:nvPr>
        </p:nvSpPr>
        <p:spPr>
          <a:xfrm>
            <a:off x="548054" y="5197912"/>
            <a:ext cx="8159848" cy="991773"/>
          </a:xfrm>
        </p:spPr>
        <p:txBody>
          <a:bodyPr/>
          <a:lstStyle/>
          <a:p>
            <a:r>
              <a:rPr lang="en-US" dirty="0"/>
              <a:t>After seeing these data, does the Taskforce wish to recommend adding the previously mentioned principle to the implementation parameters?</a:t>
            </a:r>
          </a:p>
          <a:p>
            <a:pPr lvl="1"/>
            <a:r>
              <a:rPr lang="en-US" dirty="0"/>
              <a:t>If so, what do you recommend as the range?</a:t>
            </a:r>
          </a:p>
        </p:txBody>
      </p:sp>
    </p:spTree>
    <p:extLst>
      <p:ext uri="{BB962C8B-B14F-4D97-AF65-F5344CB8AC3E}">
        <p14:creationId xmlns:p14="http://schemas.microsoft.com/office/powerpoint/2010/main" val="92740698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FE0A-AB38-4530-8FDE-175E31903BC5}"/>
              </a:ext>
            </a:extLst>
          </p:cNvPr>
          <p:cNvSpPr>
            <a:spLocks noGrp="1"/>
          </p:cNvSpPr>
          <p:nvPr>
            <p:ph type="title"/>
          </p:nvPr>
        </p:nvSpPr>
        <p:spPr/>
        <p:txBody>
          <a:bodyPr/>
          <a:lstStyle/>
          <a:p>
            <a:r>
              <a:rPr lang="en-US" dirty="0"/>
              <a:t>Quality Measure Catalogue</a:t>
            </a:r>
          </a:p>
        </p:txBody>
      </p:sp>
      <p:sp>
        <p:nvSpPr>
          <p:cNvPr id="3" name="Content Placeholder 2">
            <a:extLst>
              <a:ext uri="{FF2B5EF4-FFF2-40B4-BE49-F238E27FC236}">
                <a16:creationId xmlns:a16="http://schemas.microsoft.com/office/drawing/2014/main" id="{948975B3-C0FF-4419-8DE2-0E86941868CF}"/>
              </a:ext>
            </a:extLst>
          </p:cNvPr>
          <p:cNvSpPr>
            <a:spLocks noGrp="1"/>
          </p:cNvSpPr>
          <p:nvPr>
            <p:ph sz="half" idx="1"/>
          </p:nvPr>
        </p:nvSpPr>
        <p:spPr/>
        <p:txBody>
          <a:bodyPr/>
          <a:lstStyle/>
          <a:p>
            <a:r>
              <a:rPr lang="en-US" b="0" dirty="0"/>
              <a:t>During the January Taskforce meeting, Taskforce staff shared results from the most recent Quality Measure Catalogue survey.</a:t>
            </a:r>
          </a:p>
          <a:p>
            <a:r>
              <a:rPr lang="en-US" b="0" dirty="0"/>
              <a:t>Taskforce members recommended obtaining </a:t>
            </a:r>
            <a:r>
              <a:rPr lang="en-US" dirty="0"/>
              <a:t>additional contextual information</a:t>
            </a:r>
            <a:r>
              <a:rPr lang="en-US" b="0" dirty="0"/>
              <a:t> from payers regarding alignment with the Aligned Measure Set, and reasons for payer use of unique measures. </a:t>
            </a:r>
          </a:p>
          <a:p>
            <a:r>
              <a:rPr lang="en-US" b="0" dirty="0"/>
              <a:t>Taskforce members also recommended that Taskforce staff consider </a:t>
            </a:r>
            <a:r>
              <a:rPr lang="en-US" dirty="0"/>
              <a:t>alternative ways to display results</a:t>
            </a:r>
            <a:r>
              <a:rPr lang="en-US" b="0" dirty="0"/>
              <a:t>, highlighting what percentage of the measures used by each payer are found within the Aligned Measure Set.</a:t>
            </a:r>
          </a:p>
          <a:p>
            <a:r>
              <a:rPr lang="en-US" b="0" dirty="0"/>
              <a:t>During the March meeting Taskforce staff plan will share updated findings after conducting payer interviews and re-formatting data.</a:t>
            </a:r>
          </a:p>
        </p:txBody>
      </p:sp>
    </p:spTree>
    <p:extLst>
      <p:ext uri="{BB962C8B-B14F-4D97-AF65-F5344CB8AC3E}">
        <p14:creationId xmlns:p14="http://schemas.microsoft.com/office/powerpoint/2010/main" val="370929151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0B50-DFE1-4740-8B14-881730D3C044}"/>
              </a:ext>
            </a:extLst>
          </p:cNvPr>
          <p:cNvSpPr>
            <a:spLocks noGrp="1"/>
          </p:cNvSpPr>
          <p:nvPr>
            <p:ph type="title"/>
          </p:nvPr>
        </p:nvSpPr>
        <p:spPr/>
        <p:txBody>
          <a:bodyPr/>
          <a:lstStyle/>
          <a:p>
            <a:r>
              <a:rPr lang="en-US" dirty="0"/>
              <a:t>Consumer Equity Lens</a:t>
            </a:r>
          </a:p>
        </p:txBody>
      </p:sp>
      <p:sp>
        <p:nvSpPr>
          <p:cNvPr id="3" name="Content Placeholder 2">
            <a:extLst>
              <a:ext uri="{FF2B5EF4-FFF2-40B4-BE49-F238E27FC236}">
                <a16:creationId xmlns:a16="http://schemas.microsoft.com/office/drawing/2014/main" id="{B1ED2F14-1704-4E80-BC87-F321772CE563}"/>
              </a:ext>
            </a:extLst>
          </p:cNvPr>
          <p:cNvSpPr>
            <a:spLocks noGrp="1"/>
          </p:cNvSpPr>
          <p:nvPr>
            <p:ph sz="half" idx="1"/>
          </p:nvPr>
        </p:nvSpPr>
        <p:spPr>
          <a:xfrm>
            <a:off x="533400" y="1371599"/>
            <a:ext cx="8077200" cy="5085471"/>
          </a:xfrm>
        </p:spPr>
        <p:txBody>
          <a:bodyPr/>
          <a:lstStyle/>
          <a:p>
            <a:pPr>
              <a:spcAft>
                <a:spcPts val="600"/>
              </a:spcAft>
            </a:pPr>
            <a:r>
              <a:rPr lang="en-US" b="0" dirty="0"/>
              <a:t>Taskforce staff have been struggling with how to bring a consumer equity lens to this measure review process.</a:t>
            </a:r>
          </a:p>
          <a:p>
            <a:endParaRPr lang="en-US" sz="300" b="0" dirty="0"/>
          </a:p>
          <a:p>
            <a:pPr>
              <a:spcAft>
                <a:spcPts val="600"/>
              </a:spcAft>
            </a:pPr>
            <a:r>
              <a:rPr lang="en-US" b="0" dirty="0"/>
              <a:t>We have, to date, been unable to identify standing advisory bodies within EOHHS or any Taskforce member organizations that could provide advice and/or feedback. </a:t>
            </a:r>
          </a:p>
          <a:p>
            <a:pPr>
              <a:spcAft>
                <a:spcPts val="600"/>
              </a:spcAft>
            </a:pPr>
            <a:r>
              <a:rPr lang="en-US" b="0" dirty="0"/>
              <a:t>We have Taskforce members who are advocates for persons with disabilities, but do not have a racial equity advocate. </a:t>
            </a:r>
          </a:p>
          <a:p>
            <a:pPr>
              <a:spcAft>
                <a:spcPts val="600"/>
              </a:spcAft>
            </a:pPr>
            <a:r>
              <a:rPr lang="en-US" dirty="0"/>
              <a:t>Taskforce staff recommend addressing this topic by seeking a consumer racial equity advocate to the Taskforce during its next </a:t>
            </a:r>
            <a:r>
              <a:rPr lang="en-US" dirty="0" err="1"/>
              <a:t>reprocurement</a:t>
            </a:r>
            <a:r>
              <a:rPr lang="en-US" dirty="0"/>
              <a:t>.  Does the Taskforce agree with this recommendation?</a:t>
            </a:r>
          </a:p>
          <a:p>
            <a:endParaRPr lang="en-US" dirty="0"/>
          </a:p>
        </p:txBody>
      </p:sp>
    </p:spTree>
    <p:extLst>
      <p:ext uri="{BB962C8B-B14F-4D97-AF65-F5344CB8AC3E}">
        <p14:creationId xmlns:p14="http://schemas.microsoft.com/office/powerpoint/2010/main" val="3320250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446631"/>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Annual review</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Follow-up items from January</a:t>
            </a:r>
          </a:p>
          <a:p>
            <a:pPr marL="990600" lvl="3" indent="-457200">
              <a:buClr>
                <a:schemeClr val="tx1"/>
              </a:buClr>
              <a:buFont typeface="+mj-lt"/>
              <a:buAutoNum type="alphaLcPeriod"/>
            </a:pPr>
            <a:r>
              <a:rPr lang="en-US" sz="2000" dirty="0">
                <a:solidFill>
                  <a:schemeClr val="tx1"/>
                </a:solidFill>
                <a:latin typeface="Book Antiqua" panose="02040602050305030304" pitchFamily="18" charset="0"/>
                <a:cs typeface="Times New Roman" panose="02020603050405020304" pitchFamily="18" charset="0"/>
              </a:rPr>
              <a:t>Continue review of existing measures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278240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7298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GpfBURgRkKQPXD78lxN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JGpfBURgRkKQPXD78lxNO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GpfBURgRkKQPXD78lxN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ELICvdPz0qWf4IC8.Ns9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ELICvdPz0qWf4IC8.Ns9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ELICvdPz0qWf4IC8.Ns9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ELICvdPz0qWf4IC8.Ns9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6ELICvdPz0qWf4IC8.Ns9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MMHC Standard PPT Template">
  <a:themeElements>
    <a:clrScheme name="Custom 4">
      <a:dk1>
        <a:srgbClr val="000000"/>
      </a:dk1>
      <a:lt1>
        <a:srgbClr val="FFFFFF"/>
      </a:lt1>
      <a:dk2>
        <a:srgbClr val="2B328B"/>
      </a:dk2>
      <a:lt2>
        <a:srgbClr val="BDB3DD"/>
      </a:lt2>
      <a:accent1>
        <a:srgbClr val="8478C0"/>
      </a:accent1>
      <a:accent2>
        <a:srgbClr val="5B81C5"/>
      </a:accent2>
      <a:accent3>
        <a:srgbClr val="183263"/>
      </a:accent3>
      <a:accent4>
        <a:srgbClr val="77933C"/>
      </a:accent4>
      <a:accent5>
        <a:srgbClr val="CCCFEF"/>
      </a:accent5>
      <a:accent6>
        <a:srgbClr val="808080"/>
      </a:accent6>
      <a:hlink>
        <a:srgbClr val="183263"/>
      </a:hlink>
      <a:folHlink>
        <a:srgbClr val="77933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C12E6B4B-7B64-44F9-9DAF-23A5E8422624}">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D51BB9-DEB6-4460-8125-E187CA6439E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34dc536f-1af3-405a-935d-0fb3b6674883"/>
    <ds:schemaRef ds:uri="d29a8555-db37-4257-91ea-e6d336cdedf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379</TotalTime>
  <Words>6166</Words>
  <Application>Microsoft Office PowerPoint</Application>
  <PresentationFormat>On-screen Show (4:3)</PresentationFormat>
  <Paragraphs>605</Paragraphs>
  <Slides>56</Slides>
  <Notes>5</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56</vt:i4>
      </vt:variant>
    </vt:vector>
  </HeadingPairs>
  <TitlesOfParts>
    <vt:vector size="70" baseType="lpstr">
      <vt:lpstr>Arial</vt:lpstr>
      <vt:lpstr>Book Antiqua</vt:lpstr>
      <vt:lpstr>Calibri</vt:lpstr>
      <vt:lpstr>Courier New</vt:lpstr>
      <vt:lpstr>Lucida Grande</vt:lpstr>
      <vt:lpstr>Symbol</vt:lpstr>
      <vt:lpstr>Times New Roman</vt:lpstr>
      <vt:lpstr>Wingdings</vt:lpstr>
      <vt:lpstr>Wingdings 2</vt:lpstr>
      <vt:lpstr>EOHHS</vt:lpstr>
      <vt:lpstr>SRM_CF_DG1140</vt:lpstr>
      <vt:lpstr>Office Theme</vt:lpstr>
      <vt:lpstr>UMMHC Standard PPT Template</vt:lpstr>
      <vt:lpstr>think-cell Slide</vt:lpstr>
      <vt:lpstr>PowerPoint Presentation</vt:lpstr>
      <vt:lpstr>Agenda</vt:lpstr>
      <vt:lpstr>Agenda</vt:lpstr>
      <vt:lpstr>Substance Use Treatment Measure Work Group</vt:lpstr>
      <vt:lpstr>Measure Use in Other Programs to Inform Culling Decision</vt:lpstr>
      <vt:lpstr>Measure Use in Other Programs to Inform Culling Decision</vt:lpstr>
      <vt:lpstr>Quality Measure Catalogue</vt:lpstr>
      <vt:lpstr>Consumer Equity Lens</vt:lpstr>
      <vt:lpstr>Agenda</vt:lpstr>
      <vt:lpstr>Annual Review Process</vt:lpstr>
      <vt:lpstr>Recap of Recommendations from January</vt:lpstr>
      <vt:lpstr>Cervical Cancer Screening (Menu) (used by 3 payers)</vt:lpstr>
      <vt:lpstr>Child and Adolescent Major Depressive Disorder: Suicide Risk Assessment (Menu) (used by 0 payers)</vt:lpstr>
      <vt:lpstr>Childhood Immunization Status (Combo 10) (Menu) (used by 3 payers)</vt:lpstr>
      <vt:lpstr>Chlamydia Screening (Menu)  (used by 3 payers)</vt:lpstr>
      <vt:lpstr>Colorectal Cancer Screening (Menu) (used by 3 payers)</vt:lpstr>
      <vt:lpstr>Comprehensive Diabetes Care: Blood Pressure Control  (&lt;140/90 mm Hg) (Menu) (used by 4 payers)</vt:lpstr>
      <vt:lpstr>Comprehensive Diabetes Care:  Eye Exam (Menu) (used by 3 payers)</vt:lpstr>
      <vt:lpstr>Continuity of Pharmacotherapy for Opioid Use Disorder (Menu) (used by 1 payer)</vt:lpstr>
      <vt:lpstr>Follow-up After Emergency Department Visit   for Mental Health (7-Day) (Menu) (used by 1 payer)</vt:lpstr>
      <vt:lpstr>Follow-Up After Hospitalization for Mental Illness (Menu) (used by 1 payer)</vt:lpstr>
      <vt:lpstr>Immunizations for Adolescents (Combo 2) (Menu) (used by 4 payers)</vt:lpstr>
      <vt:lpstr>Influenza Immunization (Menu)  (used by 1 payer)</vt:lpstr>
      <vt:lpstr>Informed, Patient-Centered Hip and Knee Replacement (Menu) (used by 0 payers)</vt:lpstr>
      <vt:lpstr>Initiation and Engagement of Alcohol and Other Drug Abuse or Dependence Treatment (Menu) (used by 4 payers)</vt:lpstr>
      <vt:lpstr>Metabolic Monitoring for Children and Adolescents    on Antipsychotics (Menu) (used by 1 payer)</vt:lpstr>
      <vt:lpstr>Risk of Continued Opioid Use (Menu) (used by 0 payers)</vt:lpstr>
      <vt:lpstr>Shared Decision-Making Process (Menu) (used by 0 payers)</vt:lpstr>
      <vt:lpstr>Use of Imaging Studies for Low Back Pain (Menu) (used by 3 payers)</vt:lpstr>
      <vt:lpstr>Child and Adolescent Well-Care Visits (Monitoring)</vt:lpstr>
      <vt:lpstr>Comprehensive Diabetes Care: Hemoglobin A1c Testing  (Monitoring)</vt:lpstr>
      <vt:lpstr>Contraceptive Care – Postpartum (Monitoring)</vt:lpstr>
      <vt:lpstr>Prenatal &amp; Postpartum Care - Timeliness of Prenatal Care (Monitoring)</vt:lpstr>
      <vt:lpstr>Prenatal &amp; Postpartum Care - Postpartum Care (Monitoring)</vt:lpstr>
      <vt:lpstr>Well-Child Visits in the First 30 Months of Life (Monitoring)</vt:lpstr>
      <vt:lpstr>Agenda</vt:lpstr>
      <vt:lpstr>Next Steps</vt:lpstr>
      <vt:lpstr>Appendix Slides</vt:lpstr>
      <vt:lpstr>Race, Ethnicity and Language Data </vt:lpstr>
      <vt:lpstr>Hypertension Data </vt:lpstr>
      <vt:lpstr>HTN Patient Distribution by Race </vt:lpstr>
      <vt:lpstr>Members With Controlled BP: Distribution by Race</vt:lpstr>
      <vt:lpstr>Proportion of Members With Controlled BP within Each Race:</vt:lpstr>
      <vt:lpstr>Immunization Data</vt:lpstr>
      <vt:lpstr>PowerPoint Presentation</vt:lpstr>
      <vt:lpstr>Quality Data</vt:lpstr>
      <vt:lpstr>Race Data from Health-related Social Needs Screening</vt:lpstr>
      <vt:lpstr>Ethnicity Data from Health-related Social Needs Screening</vt:lpstr>
      <vt:lpstr>PowerPoint Presentation</vt:lpstr>
      <vt:lpstr>State’s Request for Health Equity Data</vt:lpstr>
      <vt:lpstr>  State’s Quality Measure Alignment Taskforce Seeks Health Equity Data- Background</vt:lpstr>
      <vt:lpstr>UMass Memorial Health Care  Health Equity Ambulatory Quality Dashboard</vt:lpstr>
      <vt:lpstr>UMass Memorial Health Care  Health Equity Ambulatory Quality Dashboard</vt:lpstr>
      <vt:lpstr>UMass Memorial Health Care  Health Equity Ambulatory Quality Dashboard Well Child Visit Measure Improvement Initiative</vt:lpstr>
      <vt:lpstr>UMass Memorial Health Care  Health Equity Ambulatory Quality Dashboard Well Child Visit Measure Improvement Initiative</vt:lpstr>
      <vt:lpstr>“Each year, the state’s Quality Measure Alignment Taskforce conducts an annual review of its Aligned Measure Set to recommend changes to EOHHS Secretary Marylou Sudders for adoption in contracts beginning January 1 of the following year.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cp:revision>
  <cp:lastPrinted>2020-01-22T12:56:50Z</cp:lastPrinted>
  <dcterms:created xsi:type="dcterms:W3CDTF">2018-07-16T19:03:48Z</dcterms:created>
  <dcterms:modified xsi:type="dcterms:W3CDTF">2021-02-17T13:28:20Z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